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7" r:id="rId2"/>
    <p:sldId id="447" r:id="rId3"/>
    <p:sldId id="320" r:id="rId4"/>
    <p:sldId id="321" r:id="rId5"/>
    <p:sldId id="437" r:id="rId6"/>
    <p:sldId id="448" r:id="rId7"/>
    <p:sldId id="323" r:id="rId8"/>
    <p:sldId id="382" r:id="rId9"/>
    <p:sldId id="348" r:id="rId10"/>
    <p:sldId id="349" r:id="rId11"/>
    <p:sldId id="374" r:id="rId12"/>
    <p:sldId id="375" r:id="rId13"/>
    <p:sldId id="350" r:id="rId14"/>
    <p:sldId id="386" r:id="rId15"/>
    <p:sldId id="385" r:id="rId16"/>
    <p:sldId id="368" r:id="rId17"/>
    <p:sldId id="364" r:id="rId18"/>
    <p:sldId id="412" r:id="rId19"/>
    <p:sldId id="413" r:id="rId20"/>
    <p:sldId id="414" r:id="rId21"/>
    <p:sldId id="415" r:id="rId22"/>
    <p:sldId id="416" r:id="rId23"/>
    <p:sldId id="428" r:id="rId24"/>
    <p:sldId id="417" r:id="rId25"/>
    <p:sldId id="418" r:id="rId26"/>
    <p:sldId id="419" r:id="rId27"/>
    <p:sldId id="440" r:id="rId28"/>
    <p:sldId id="420" r:id="rId29"/>
    <p:sldId id="441" r:id="rId30"/>
    <p:sldId id="429" r:id="rId31"/>
    <p:sldId id="423" r:id="rId32"/>
    <p:sldId id="424" r:id="rId33"/>
    <p:sldId id="425" r:id="rId34"/>
    <p:sldId id="430" r:id="rId35"/>
    <p:sldId id="426" r:id="rId36"/>
    <p:sldId id="427" r:id="rId37"/>
    <p:sldId id="431" r:id="rId38"/>
    <p:sldId id="381" r:id="rId39"/>
    <p:sldId id="376" r:id="rId40"/>
    <p:sldId id="322" r:id="rId41"/>
    <p:sldId id="259" r:id="rId42"/>
    <p:sldId id="260" r:id="rId43"/>
    <p:sldId id="390" r:id="rId44"/>
    <p:sldId id="262" r:id="rId45"/>
    <p:sldId id="265" r:id="rId46"/>
    <p:sldId id="432" r:id="rId47"/>
    <p:sldId id="266" r:id="rId48"/>
    <p:sldId id="267" r:id="rId49"/>
    <p:sldId id="268" r:id="rId50"/>
    <p:sldId id="450" r:id="rId51"/>
    <p:sldId id="269" r:id="rId52"/>
    <p:sldId id="433" r:id="rId53"/>
    <p:sldId id="270" r:id="rId54"/>
    <p:sldId id="277" r:id="rId55"/>
    <p:sldId id="278" r:id="rId56"/>
    <p:sldId id="391" r:id="rId57"/>
    <p:sldId id="280" r:id="rId58"/>
    <p:sldId id="392" r:id="rId59"/>
    <p:sldId id="393" r:id="rId60"/>
    <p:sldId id="394" r:id="rId61"/>
    <p:sldId id="444" r:id="rId62"/>
    <p:sldId id="443" r:id="rId63"/>
    <p:sldId id="445" r:id="rId64"/>
    <p:sldId id="435" r:id="rId65"/>
    <p:sldId id="291" r:id="rId66"/>
    <p:sldId id="286" r:id="rId67"/>
    <p:sldId id="442" r:id="rId68"/>
    <p:sldId id="439" r:id="rId69"/>
    <p:sldId id="396" r:id="rId70"/>
    <p:sldId id="405" r:id="rId71"/>
    <p:sldId id="295" r:id="rId72"/>
    <p:sldId id="446" r:id="rId73"/>
    <p:sldId id="409" r:id="rId74"/>
    <p:sldId id="347" r:id="rId75"/>
  </p:sldIdLst>
  <p:sldSz cx="9144000" cy="6858000" type="screen4x3"/>
  <p:notesSz cx="7315200" cy="9601200"/>
  <p:custDataLst>
    <p:tags r:id="rId78"/>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Quiroga" initials="CAQ" lastIdx="4" clrIdx="0"/>
  <p:cmAuthor id="1" name="Edgar Kraus" initials="E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FF00"/>
    <a:srgbClr val="000000"/>
    <a:srgbClr val="FF3300"/>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autoAdjust="0"/>
    <p:restoredTop sz="72781" autoAdjust="0"/>
  </p:normalViewPr>
  <p:slideViewPr>
    <p:cSldViewPr>
      <p:cViewPr>
        <p:scale>
          <a:sx n="66" d="100"/>
          <a:sy n="66" d="100"/>
        </p:scale>
        <p:origin x="-149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40" d="100"/>
          <a:sy n="140" d="100"/>
        </p:scale>
        <p:origin x="-1056" y="17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smtClean="0"/>
            </a:lvl1pPr>
          </a:lstStyle>
          <a:p>
            <a:pPr>
              <a:defRPr/>
            </a:pPr>
            <a:endParaRPr lang="en-US" dirty="0"/>
          </a:p>
        </p:txBody>
      </p:sp>
      <p:sp>
        <p:nvSpPr>
          <p:cNvPr id="17411" name="Rectangle 1027"/>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smtClean="0"/>
            </a:lvl1pPr>
          </a:lstStyle>
          <a:p>
            <a:pPr>
              <a:defRPr/>
            </a:pPr>
            <a:endParaRPr lang="en-US" dirty="0"/>
          </a:p>
        </p:txBody>
      </p:sp>
      <p:sp>
        <p:nvSpPr>
          <p:cNvPr id="17412" name="Rectangle 1028"/>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smtClean="0"/>
            </a:lvl1pPr>
          </a:lstStyle>
          <a:p>
            <a:pPr>
              <a:defRPr/>
            </a:pPr>
            <a:endParaRPr lang="en-US" dirty="0"/>
          </a:p>
        </p:txBody>
      </p:sp>
    </p:spTree>
    <p:extLst>
      <p:ext uri="{BB962C8B-B14F-4D97-AF65-F5344CB8AC3E}">
        <p14:creationId xmlns:p14="http://schemas.microsoft.com/office/powerpoint/2010/main" val="35753622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smtClean="0"/>
            </a:lvl1pPr>
          </a:lstStyle>
          <a:p>
            <a:pPr>
              <a:defRPr/>
            </a:pPr>
            <a:endParaRPr lang="en-US" dirty="0"/>
          </a:p>
        </p:txBody>
      </p:sp>
      <p:sp>
        <p:nvSpPr>
          <p:cNvPr id="3075" name="Rectangle 3"/>
          <p:cNvSpPr>
            <a:spLocks noGrp="1" noChangeArrowheads="1"/>
          </p:cNvSpPr>
          <p:nvPr>
            <p:ph type="dt" idx="1"/>
          </p:nvPr>
        </p:nvSpPr>
        <p:spPr bwMode="auto">
          <a:xfrm>
            <a:off x="4144618"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smtClean="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5693" y="4561226"/>
            <a:ext cx="5363817" cy="43202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smtClean="0"/>
            </a:lvl1pPr>
          </a:lstStyle>
          <a:p>
            <a:pPr>
              <a:defRPr/>
            </a:pPr>
            <a:endParaRPr lang="en-US" dirty="0"/>
          </a:p>
        </p:txBody>
      </p:sp>
    </p:spTree>
    <p:extLst>
      <p:ext uri="{BB962C8B-B14F-4D97-AF65-F5344CB8AC3E}">
        <p14:creationId xmlns:p14="http://schemas.microsoft.com/office/powerpoint/2010/main" val="126643417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 for utility conflicts exists at most transportation projects, including the following:</a:t>
            </a:r>
          </a:p>
          <a:p>
            <a:pPr>
              <a:buFont typeface="Arial" pitchFamily="34" charset="0"/>
              <a:buChar char="•"/>
            </a:pPr>
            <a:r>
              <a:rPr lang="en-US" dirty="0" smtClean="0"/>
              <a:t> interference between utility facilities and transportation design features (existing or proposed);</a:t>
            </a:r>
          </a:p>
          <a:p>
            <a:pPr lvl="0">
              <a:buFont typeface="Arial" pitchFamily="34" charset="0"/>
              <a:buChar char="•"/>
            </a:pPr>
            <a:r>
              <a:rPr lang="en-US" dirty="0" smtClean="0"/>
              <a:t> interference between utility facilities and transportation construction activities or phasing;</a:t>
            </a:r>
          </a:p>
          <a:p>
            <a:pPr lvl="0">
              <a:buFont typeface="Arial" pitchFamily="34" charset="0"/>
              <a:buChar char="•"/>
            </a:pPr>
            <a:r>
              <a:rPr lang="en-US" dirty="0" smtClean="0"/>
              <a:t> interference between planned utility facilities and existing utility facilities;</a:t>
            </a:r>
          </a:p>
          <a:p>
            <a:pPr lvl="0">
              <a:buFont typeface="Arial" pitchFamily="34" charset="0"/>
              <a:buChar char="•"/>
            </a:pPr>
            <a:r>
              <a:rPr lang="en-US" dirty="0" smtClean="0"/>
              <a:t> noncompliance of utility facilities with utility accommodation statutes, regulations, and policies; and</a:t>
            </a:r>
          </a:p>
          <a:p>
            <a:pPr lvl="0">
              <a:buFont typeface="Arial" pitchFamily="34" charset="0"/>
              <a:buChar char="•"/>
            </a:pPr>
            <a:r>
              <a:rPr lang="en-US" dirty="0" smtClean="0"/>
              <a:t> noncompliance of utility facilities with safety regulations.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situations where a utility facility is in conflict with a transportation facility.</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on the left: Potential conflict of utility facility with a construction phase.</a:t>
            </a:r>
          </a:p>
          <a:p>
            <a:r>
              <a:rPr lang="en-US" dirty="0" smtClean="0"/>
              <a:t>Picture on the right (courtesy of Ray Sterling):  Street in Shanghai.  Road construction in preparation for the Shanghai Expo.  The sign on the pole warns about construction (and congestion) ahead and directs drivers to take a detour to the right (not clear what drivers; presumably those who may be driving on the same lane as where the pole is located).  Both poles and attached utility lines appear to be old and waiting to be relocated.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Strategies available to address utility challenges at state DOTs normally include one or more of the following options:</a:t>
            </a:r>
          </a:p>
          <a:p>
            <a:pPr>
              <a:buFont typeface="Arial" pitchFamily="34" charset="0"/>
              <a:buChar char="•"/>
            </a:pPr>
            <a:r>
              <a:rPr lang="en-US" dirty="0" smtClean="0"/>
              <a:t> remove, abandon, or relocate the utilities in conflict (this is the traditional approach; however, it is not necessarily or always the best solution for the project);</a:t>
            </a:r>
          </a:p>
          <a:p>
            <a:pPr>
              <a:buFont typeface="Arial" pitchFamily="34" charset="0"/>
              <a:buChar char="•"/>
            </a:pPr>
            <a:r>
              <a:rPr lang="en-US" dirty="0" smtClean="0"/>
              <a:t> change the horizontal and/or vertical alignment of the proposed transportation facility;</a:t>
            </a:r>
          </a:p>
          <a:p>
            <a:pPr>
              <a:buFont typeface="Arial" pitchFamily="34" charset="0"/>
              <a:buChar char="•"/>
            </a:pPr>
            <a:r>
              <a:rPr lang="en-US" dirty="0" smtClean="0"/>
              <a:t> implement an engineering (protect-in-place) countermeasure that does not involve utility relocation or changes to the transportation project alignment; and</a:t>
            </a:r>
          </a:p>
          <a:p>
            <a:pPr>
              <a:buFont typeface="Arial" pitchFamily="34" charset="0"/>
              <a:buChar char="•"/>
            </a:pPr>
            <a:r>
              <a:rPr lang="en-US" dirty="0" smtClean="0"/>
              <a:t> accept an exception to policy.</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potential examples of transportation project design changes that could be implemented to help avoid unnecessary utility relocations.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a project is looking at adding lanes to a corridor, and the question is whether to widen the corridor on both sides (potentially affecting  everyone) or only on one side.  Widening on one side can reduce utility impacts.  However, the decision should be taken after taking into consideration factors such as what kind of utilities would be affected and the total estimated cost.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from Georgia, widening an interstate highway required raising the embankment by 50-60 feet.  There were major utilities in the area, and significant soil settlement was expected because of the additional weight.  The DOT was able to avoid costly utility relocations by using a foam layer and a concrete cap to protect the existing utilities in-place.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from Georgia, there was a bridge project that affected many utilities.  Unfortunately, only during construction  it became evident that modifying the horizontal bridge alignment slightly would have avoided utility impacts without affecting the right-of-way or the construction phase.  The affected utilities were relocated at a cost of $5 million, which could have been avoided.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mn-ea"/>
                <a:cs typeface="+mn-cs"/>
              </a:rPr>
              <a:t>Steel power pole on Catron Blvd. in Rapid City, South</a:t>
            </a:r>
            <a:r>
              <a:rPr lang="en-US" sz="1200" b="0" kern="1200" baseline="0" dirty="0" smtClean="0">
                <a:solidFill>
                  <a:schemeClr val="tx1"/>
                </a:solidFill>
                <a:effectLst/>
                <a:latin typeface="Times New Roman" pitchFamily="18" charset="0"/>
                <a:ea typeface="+mn-ea"/>
                <a:cs typeface="+mn-cs"/>
              </a:rPr>
              <a:t> Dakota</a:t>
            </a:r>
            <a:r>
              <a:rPr lang="en-US" sz="1200" b="0" kern="1200" dirty="0" smtClean="0">
                <a:solidFill>
                  <a:schemeClr val="tx1"/>
                </a:solidFill>
                <a:effectLst/>
                <a:latin typeface="Times New Roman" pitchFamily="18" charset="0"/>
                <a:ea typeface="+mn-ea"/>
                <a:cs typeface="+mn-cs"/>
              </a:rPr>
              <a:t>. The impacts to this pole were discussed in a meeting involving SDDOT and utility owner</a:t>
            </a:r>
            <a:r>
              <a:rPr lang="en-US" sz="1200" b="0" kern="1200" baseline="0" dirty="0" smtClean="0">
                <a:solidFill>
                  <a:schemeClr val="tx1"/>
                </a:solidFill>
                <a:effectLst/>
                <a:latin typeface="Times New Roman" pitchFamily="18" charset="0"/>
                <a:ea typeface="+mn-ea"/>
                <a:cs typeface="+mn-cs"/>
              </a:rPr>
              <a:t> </a:t>
            </a:r>
            <a:r>
              <a:rPr lang="en-US" sz="1200" b="0" kern="1200" dirty="0" smtClean="0">
                <a:solidFill>
                  <a:schemeClr val="tx1"/>
                </a:solidFill>
                <a:effectLst/>
                <a:latin typeface="Times New Roman" pitchFamily="18" charset="0"/>
                <a:ea typeface="+mn-ea"/>
                <a:cs typeface="+mn-cs"/>
              </a:rPr>
              <a:t>at 30% detailed design.  The power company reimbursed SDDOT for the additional </a:t>
            </a:r>
            <a:r>
              <a:rPr lang="en-US" sz="1200" b="0" kern="1200" dirty="0" smtClean="0">
                <a:solidFill>
                  <a:schemeClr val="tx1"/>
                </a:solidFill>
                <a:effectLst/>
                <a:latin typeface="Times New Roman" pitchFamily="18" charset="0"/>
                <a:ea typeface="+mn-ea"/>
                <a:cs typeface="+mn-cs"/>
              </a:rPr>
              <a:t>cost </a:t>
            </a:r>
            <a:r>
              <a:rPr lang="en-US" sz="1200" b="0" kern="1200" dirty="0" smtClean="0">
                <a:solidFill>
                  <a:schemeClr val="tx1"/>
                </a:solidFill>
                <a:effectLst/>
                <a:latin typeface="Times New Roman" pitchFamily="18" charset="0"/>
                <a:ea typeface="+mn-ea"/>
                <a:cs typeface="+mn-cs"/>
              </a:rPr>
              <a:t>to install a small “field </a:t>
            </a:r>
            <a:r>
              <a:rPr lang="en-US" sz="1200" b="0" kern="1200" dirty="0" smtClean="0">
                <a:solidFill>
                  <a:schemeClr val="tx1"/>
                </a:solidFill>
                <a:effectLst/>
                <a:latin typeface="Times New Roman" pitchFamily="18" charset="0"/>
                <a:ea typeface="+mn-ea"/>
                <a:cs typeface="+mn-cs"/>
              </a:rPr>
              <a:t>approach,” </a:t>
            </a:r>
            <a:r>
              <a:rPr lang="en-US" sz="1200" b="0" kern="1200" dirty="0" smtClean="0">
                <a:solidFill>
                  <a:schemeClr val="tx1"/>
                </a:solidFill>
                <a:effectLst/>
                <a:latin typeface="Times New Roman" pitchFamily="18" charset="0"/>
                <a:ea typeface="+mn-ea"/>
                <a:cs typeface="+mn-cs"/>
              </a:rPr>
              <a:t>which allowed the pole to remain in place. Black Hills Power and Light also felt that having a flat area to park their maintenance equipment (boom truck) was a bonus.</a:t>
            </a:r>
          </a:p>
        </p:txBody>
      </p:sp>
    </p:spTree>
    <p:extLst>
      <p:ext uri="{BB962C8B-B14F-4D97-AF65-F5344CB8AC3E}">
        <p14:creationId xmlns:p14="http://schemas.microsoft.com/office/powerpoint/2010/main" val="3735159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 vertical green line, shown in the cross section view, is depicting the existing right of way line. The shaded area is showing the dirt removed using the typical grading cut section. </a:t>
            </a:r>
            <a:endParaRPr lang="en-US" dirty="0"/>
          </a:p>
        </p:txBody>
      </p:sp>
    </p:spTree>
    <p:extLst>
      <p:ext uri="{BB962C8B-B14F-4D97-AF65-F5344CB8AC3E}">
        <p14:creationId xmlns:p14="http://schemas.microsoft.com/office/powerpoint/2010/main" val="375779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xfrm>
            <a:off x="1257300" y="719138"/>
            <a:ext cx="4800600" cy="3600450"/>
          </a:xfrm>
          <a:ln/>
        </p:spPr>
      </p:sp>
      <p:sp>
        <p:nvSpPr>
          <p:cNvPr id="62468" name="Rectangle 3"/>
          <p:cNvSpPr>
            <a:spLocks noGrp="1" noChangeArrowheads="1"/>
          </p:cNvSpPr>
          <p:nvPr>
            <p:ph type="body" idx="1"/>
          </p:nvPr>
        </p:nvSpPr>
        <p:spPr>
          <a:noFill/>
          <a:ln/>
        </p:spPr>
        <p:txBody>
          <a:bodyPr/>
          <a:lstStyle/>
          <a:p>
            <a:pPr eaLnBrk="1" hangingPunct="1"/>
            <a:r>
              <a:rPr lang="en-US" dirty="0" smtClean="0"/>
              <a:t>This section of the training is Lesson 2, which deals with basic utility conflict concepts and a summary of lessons learned from research project SHRP 2 R15(B).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field</a:t>
            </a:r>
            <a:r>
              <a:rPr lang="en-US" baseline="0" dirty="0" smtClean="0"/>
              <a:t> approach was designed to be small enough so that </a:t>
            </a:r>
            <a:r>
              <a:rPr lang="en-US" baseline="0" dirty="0" smtClean="0"/>
              <a:t>regular road </a:t>
            </a:r>
            <a:r>
              <a:rPr lang="en-US" dirty="0" smtClean="0"/>
              <a:t>drivers </a:t>
            </a:r>
            <a:r>
              <a:rPr lang="en-US" baseline="0" dirty="0" smtClean="0"/>
              <a:t>would </a:t>
            </a:r>
            <a:r>
              <a:rPr lang="en-US" baseline="0" dirty="0" smtClean="0"/>
              <a:t>not mistake it for an area to pull off the road.</a:t>
            </a:r>
            <a:endParaRPr lang="en-US" dirty="0"/>
          </a:p>
        </p:txBody>
      </p:sp>
    </p:spTree>
    <p:extLst>
      <p:ext uri="{BB962C8B-B14F-4D97-AF65-F5344CB8AC3E}">
        <p14:creationId xmlns:p14="http://schemas.microsoft.com/office/powerpoint/2010/main" val="2320466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SDDOT added a pipe</a:t>
            </a:r>
            <a:r>
              <a:rPr lang="en-US" baseline="0" dirty="0" smtClean="0"/>
              <a:t> under the field approach </a:t>
            </a:r>
            <a:r>
              <a:rPr lang="en-US" baseline="0" dirty="0" smtClean="0"/>
              <a:t>for drainage purposes.</a:t>
            </a:r>
            <a:endParaRPr lang="en-US" dirty="0"/>
          </a:p>
        </p:txBody>
      </p:sp>
    </p:spTree>
    <p:extLst>
      <p:ext uri="{BB962C8B-B14F-4D97-AF65-F5344CB8AC3E}">
        <p14:creationId xmlns:p14="http://schemas.microsoft.com/office/powerpoint/2010/main" val="2612779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power company reimbursed SDDOT,</a:t>
            </a:r>
            <a:r>
              <a:rPr lang="en-US" baseline="0" dirty="0" smtClean="0"/>
              <a:t> which provided substantial savings to the company at no extra cost to the DOT.</a:t>
            </a:r>
            <a:endParaRPr lang="en-US" dirty="0"/>
          </a:p>
        </p:txBody>
      </p:sp>
    </p:spTree>
    <p:extLst>
      <p:ext uri="{BB962C8B-B14F-4D97-AF65-F5344CB8AC3E}">
        <p14:creationId xmlns:p14="http://schemas.microsoft.com/office/powerpoint/2010/main" val="4191601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a:t>
            </a:r>
            <a:r>
              <a:rPr lang="en-US" baseline="0" dirty="0" smtClean="0"/>
              <a:t> to existing electrical cabinets and cables was discovered during a preliminary project scoping inspection.  After some discussion, the DOT recommended to construct a vertical wall to avoid the utility conflict.</a:t>
            </a:r>
            <a:endParaRPr lang="en-US" dirty="0"/>
          </a:p>
        </p:txBody>
      </p:sp>
    </p:spTree>
    <p:extLst>
      <p:ext uri="{BB962C8B-B14F-4D97-AF65-F5344CB8AC3E}">
        <p14:creationId xmlns:p14="http://schemas.microsoft.com/office/powerpoint/2010/main" val="95193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298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vertical wall reduced the </a:t>
            </a:r>
            <a:r>
              <a:rPr lang="en-US" baseline="0" dirty="0" smtClean="0"/>
              <a:t>channel cross-section</a:t>
            </a:r>
            <a:r>
              <a:rPr lang="en-US" baseline="0" dirty="0" smtClean="0"/>
              <a:t>, but a hydraulic analysis found that the cross-section would be adequate if the length of the concrete lining on the sloped side </a:t>
            </a:r>
            <a:r>
              <a:rPr lang="en-US" baseline="0" dirty="0" smtClean="0"/>
              <a:t>could be increased slightly.</a:t>
            </a:r>
            <a:endParaRPr lang="en-US" dirty="0"/>
          </a:p>
        </p:txBody>
      </p:sp>
    </p:spTree>
    <p:extLst>
      <p:ext uri="{BB962C8B-B14F-4D97-AF65-F5344CB8AC3E}">
        <p14:creationId xmlns:p14="http://schemas.microsoft.com/office/powerpoint/2010/main" val="931890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8290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075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745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additional cost </a:t>
            </a:r>
            <a:r>
              <a:rPr lang="en-US" baseline="0" dirty="0" smtClean="0"/>
              <a:t>to </a:t>
            </a:r>
            <a:r>
              <a:rPr lang="en-US" baseline="0" dirty="0" smtClean="0"/>
              <a:t>redesign the storm sewer </a:t>
            </a:r>
            <a:r>
              <a:rPr lang="en-US" dirty="0" smtClean="0"/>
              <a:t>was </a:t>
            </a:r>
            <a:r>
              <a:rPr lang="en-US" baseline="0" dirty="0" smtClean="0"/>
              <a:t>minimal compared to </a:t>
            </a:r>
            <a:r>
              <a:rPr lang="en-US" baseline="0" dirty="0" smtClean="0"/>
              <a:t>the cost to relocate the electrical facilities.</a:t>
            </a:r>
            <a:endParaRPr lang="en-US" dirty="0"/>
          </a:p>
        </p:txBody>
      </p:sp>
    </p:spTree>
    <p:extLst>
      <p:ext uri="{BB962C8B-B14F-4D97-AF65-F5344CB8AC3E}">
        <p14:creationId xmlns:p14="http://schemas.microsoft.com/office/powerpoint/2010/main" val="420737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lvl="0" eaLnBrk="1" hangingPunct="1"/>
            <a:r>
              <a:rPr lang="en-US" dirty="0" smtClean="0"/>
              <a:t>Purpose of Lesson 2: </a:t>
            </a:r>
          </a:p>
          <a:p>
            <a:pPr lvl="0" eaLnBrk="1" hangingPunct="1">
              <a:buFont typeface="Arial" pitchFamily="34" charset="0"/>
              <a:buChar char="•"/>
            </a:pPr>
            <a:r>
              <a:rPr lang="en-US" dirty="0" smtClean="0"/>
              <a:t> Provide an understanding of relevant concepts related to the management of utility conflicts within the project development process.</a:t>
            </a:r>
          </a:p>
          <a:p>
            <a:pPr lvl="0" eaLnBrk="1" hangingPunct="1">
              <a:buFont typeface="Arial" pitchFamily="34" charset="0"/>
              <a:buChar char="•"/>
            </a:pPr>
            <a:r>
              <a:rPr lang="en-US" dirty="0" smtClean="0"/>
              <a:t> Provide an understanding of the findings of the SHRP 2 R15(B) project.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several vaults connected by a communication duct system were found to be in conflict with a planned sewer trunk line.</a:t>
            </a:r>
            <a:endParaRPr lang="en-US" dirty="0"/>
          </a:p>
        </p:txBody>
      </p:sp>
    </p:spTree>
    <p:extLst>
      <p:ext uri="{BB962C8B-B14F-4D97-AF65-F5344CB8AC3E}">
        <p14:creationId xmlns:p14="http://schemas.microsoft.com/office/powerpoint/2010/main" val="1215771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a:t>
            </a:r>
            <a:r>
              <a:rPr lang="en-US" dirty="0" smtClean="0"/>
              <a:t>his</a:t>
            </a:r>
            <a:r>
              <a:rPr lang="en-US" baseline="0" dirty="0" smtClean="0"/>
              <a:t> slide:</a:t>
            </a:r>
          </a:p>
          <a:p>
            <a:pPr marL="171450" indent="-171450">
              <a:buFont typeface="Arial" pitchFamily="34" charset="0"/>
              <a:buChar char="•"/>
            </a:pPr>
            <a:r>
              <a:rPr lang="en-US" dirty="0" smtClean="0"/>
              <a:t>Yellow shows the approximate footprint </a:t>
            </a:r>
            <a:r>
              <a:rPr lang="en-US" baseline="0" dirty="0" smtClean="0"/>
              <a:t>of </a:t>
            </a:r>
            <a:r>
              <a:rPr lang="en-US" baseline="0" dirty="0" smtClean="0"/>
              <a:t>a vault and communication ducts.  </a:t>
            </a:r>
            <a:endParaRPr lang="en-US" baseline="0" dirty="0" smtClean="0"/>
          </a:p>
          <a:p>
            <a:pPr marL="171450" indent="-171450">
              <a:buFont typeface="Arial" pitchFamily="34" charset="0"/>
              <a:buChar char="•"/>
            </a:pPr>
            <a:r>
              <a:rPr lang="en-US" dirty="0" smtClean="0"/>
              <a:t>Red shows the approximate</a:t>
            </a:r>
            <a:r>
              <a:rPr lang="en-US" baseline="0" dirty="0" smtClean="0"/>
              <a:t> </a:t>
            </a:r>
            <a:r>
              <a:rPr lang="en-US" baseline="0" dirty="0" smtClean="0"/>
              <a:t>footprint of the planned 42” storm sewer trunk line with type “B” drop inlets. </a:t>
            </a:r>
            <a:endParaRPr lang="en-US" baseline="0" dirty="0" smtClean="0"/>
          </a:p>
          <a:p>
            <a:pPr marL="171450" indent="-171450">
              <a:buFont typeface="Arial" pitchFamily="34" charset="0"/>
              <a:buChar char="•"/>
            </a:pPr>
            <a:r>
              <a:rPr lang="en-US" baseline="0" dirty="0" smtClean="0"/>
              <a:t>Blue</a:t>
            </a:r>
            <a:r>
              <a:rPr lang="en-US" dirty="0"/>
              <a:t> </a:t>
            </a:r>
            <a:r>
              <a:rPr lang="en-US" dirty="0" smtClean="0"/>
              <a:t>shows </a:t>
            </a:r>
            <a:r>
              <a:rPr lang="en-US" baseline="0" dirty="0" smtClean="0"/>
              <a:t>the approximate</a:t>
            </a:r>
            <a:r>
              <a:rPr lang="en-US" dirty="0" smtClean="0"/>
              <a:t> </a:t>
            </a:r>
            <a:r>
              <a:rPr lang="en-US" baseline="0" dirty="0" smtClean="0"/>
              <a:t>footprint </a:t>
            </a:r>
            <a:r>
              <a:rPr lang="en-US" baseline="0" dirty="0" smtClean="0"/>
              <a:t>of the redesigned 42” storm sewer trunk line with type “S” drop inlets</a:t>
            </a:r>
            <a:r>
              <a:rPr lang="en-US" baseline="0" dirty="0" smtClean="0"/>
              <a:t>.</a:t>
            </a:r>
          </a:p>
          <a:p>
            <a:r>
              <a:rPr lang="en-US" dirty="0" smtClean="0"/>
              <a:t>Note: The three color bands are schematic and are only intended </a:t>
            </a:r>
            <a:r>
              <a:rPr lang="en-US" dirty="0" smtClean="0"/>
              <a:t>to provide an approximate view of the facilities involved.  For an accurate footprint depiction, it would be necessary to use engineering drawings.</a:t>
            </a:r>
            <a:endParaRPr lang="en-US" dirty="0"/>
          </a:p>
        </p:txBody>
      </p:sp>
    </p:spTree>
    <p:extLst>
      <p:ext uri="{BB962C8B-B14F-4D97-AF65-F5344CB8AC3E}">
        <p14:creationId xmlns:p14="http://schemas.microsoft.com/office/powerpoint/2010/main" val="1083009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storm</a:t>
            </a:r>
            <a:r>
              <a:rPr lang="en-US" baseline="0" dirty="0" smtClean="0"/>
              <a:t> sewer inlets were planned at the beginning and end of the trunk system, which interfered with the location of the vaults. Moving the inlets may have avoided the vaults but would have caused other problems.  The type S inlets allowed the inlets to remain at the same </a:t>
            </a:r>
            <a:r>
              <a:rPr lang="en-US" baseline="0" dirty="0" smtClean="0"/>
              <a:t>location</a:t>
            </a:r>
            <a:r>
              <a:rPr lang="en-US" dirty="0" smtClean="0"/>
              <a:t> </a:t>
            </a:r>
            <a:r>
              <a:rPr lang="en-US" baseline="0" dirty="0" smtClean="0"/>
              <a:t>along </a:t>
            </a:r>
            <a:r>
              <a:rPr lang="en-US" baseline="0" dirty="0" smtClean="0"/>
              <a:t>the trunk line as planned initially and avoided the conflict with the vaults and duct system.</a:t>
            </a:r>
            <a:endParaRPr lang="en-US" dirty="0"/>
          </a:p>
        </p:txBody>
      </p:sp>
    </p:spTree>
    <p:extLst>
      <p:ext uri="{BB962C8B-B14F-4D97-AF65-F5344CB8AC3E}">
        <p14:creationId xmlns:p14="http://schemas.microsoft.com/office/powerpoint/2010/main" val="356379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of the redesign were minimal in comparison</a:t>
            </a:r>
            <a:r>
              <a:rPr lang="en-US" baseline="0" dirty="0" smtClean="0"/>
              <a:t> to the cost savings by allowing the duct system to remain in place.</a:t>
            </a:r>
            <a:endParaRPr lang="en-US" dirty="0"/>
          </a:p>
        </p:txBody>
      </p:sp>
    </p:spTree>
    <p:extLst>
      <p:ext uri="{BB962C8B-B14F-4D97-AF65-F5344CB8AC3E}">
        <p14:creationId xmlns:p14="http://schemas.microsoft.com/office/powerpoint/2010/main" val="3276769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Utilities were identified by the </a:t>
            </a:r>
            <a:r>
              <a:rPr lang="en-US" sz="1200" kern="1200" dirty="0" smtClean="0">
                <a:solidFill>
                  <a:schemeClr val="tx1"/>
                </a:solidFill>
                <a:effectLst/>
                <a:latin typeface="Times New Roman" pitchFamily="18" charset="0"/>
                <a:ea typeface="+mn-ea"/>
                <a:cs typeface="+mn-cs"/>
              </a:rPr>
              <a:t>South Dakota One </a:t>
            </a:r>
            <a:r>
              <a:rPr lang="en-US" sz="1200" kern="1200" dirty="0" smtClean="0">
                <a:solidFill>
                  <a:schemeClr val="tx1"/>
                </a:solidFill>
                <a:effectLst/>
                <a:latin typeface="Times New Roman" pitchFamily="18" charset="0"/>
                <a:ea typeface="+mn-ea"/>
                <a:cs typeface="+mn-cs"/>
              </a:rPr>
              <a:t>Call ticket process in the immediate vicinity</a:t>
            </a:r>
            <a:r>
              <a:rPr lang="en-US" sz="1200" kern="1200" baseline="0" dirty="0" smtClean="0">
                <a:solidFill>
                  <a:schemeClr val="tx1"/>
                </a:solidFill>
                <a:effectLst/>
                <a:latin typeface="Times New Roman" pitchFamily="18" charset="0"/>
                <a:ea typeface="+mn-ea"/>
                <a:cs typeface="+mn-cs"/>
              </a:rPr>
              <a:t> of a</a:t>
            </a:r>
            <a:r>
              <a:rPr lang="en-US" sz="1200" kern="1200" dirty="0" smtClean="0">
                <a:solidFill>
                  <a:schemeClr val="tx1"/>
                </a:solidFill>
                <a:effectLst/>
                <a:latin typeface="Times New Roman" pitchFamily="18" charset="0"/>
                <a:ea typeface="+mn-ea"/>
                <a:cs typeface="+mn-cs"/>
              </a:rPr>
              <a:t> proposed signal location. The power company informed the DOT that there were 3 underground conduits coming from </a:t>
            </a:r>
            <a:r>
              <a:rPr lang="en-US" sz="1200" kern="1200" dirty="0" smtClean="0">
                <a:solidFill>
                  <a:schemeClr val="tx1"/>
                </a:solidFill>
                <a:effectLst/>
                <a:latin typeface="Times New Roman" pitchFamily="18" charset="0"/>
                <a:ea typeface="+mn-ea"/>
                <a:cs typeface="+mn-cs"/>
              </a:rPr>
              <a:t>a transformer </a:t>
            </a:r>
            <a:r>
              <a:rPr lang="en-US" sz="1200" kern="1200" dirty="0" smtClean="0">
                <a:solidFill>
                  <a:schemeClr val="tx1"/>
                </a:solidFill>
                <a:effectLst/>
                <a:latin typeface="Times New Roman" pitchFamily="18" charset="0"/>
                <a:ea typeface="+mn-ea"/>
                <a:cs typeface="+mn-cs"/>
              </a:rPr>
              <a:t>in the area of the proposed signal footing.  The proposed signal location was surveyed on the ground by the DOT, markings were reviewed in the field,</a:t>
            </a:r>
            <a:r>
              <a:rPr lang="en-US" sz="1200" kern="1200" baseline="0" dirty="0" smtClean="0">
                <a:solidFill>
                  <a:schemeClr val="tx1"/>
                </a:solidFill>
                <a:effectLst/>
                <a:latin typeface="Times New Roman" pitchFamily="18" charset="0"/>
                <a:ea typeface="+mn-ea"/>
                <a:cs typeface="+mn-cs"/>
              </a:rPr>
              <a:t> and v</a:t>
            </a:r>
            <a:r>
              <a:rPr lang="en-US" sz="1200" kern="1200" dirty="0" smtClean="0">
                <a:solidFill>
                  <a:schemeClr val="tx1"/>
                </a:solidFill>
                <a:effectLst/>
                <a:latin typeface="Times New Roman" pitchFamily="18" charset="0"/>
                <a:ea typeface="+mn-ea"/>
                <a:cs typeface="+mn-cs"/>
              </a:rPr>
              <a:t>acuum excavation was used</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to confirm the location of the utilities. </a:t>
            </a:r>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 estimated cost </a:t>
            </a:r>
            <a:r>
              <a:rPr lang="en-US" sz="1200" kern="1200" dirty="0" smtClean="0">
                <a:solidFill>
                  <a:schemeClr val="tx1"/>
                </a:solidFill>
                <a:effectLst/>
                <a:latin typeface="Times New Roman" pitchFamily="18" charset="0"/>
                <a:ea typeface="+mn-ea"/>
                <a:cs typeface="+mn-cs"/>
              </a:rPr>
              <a:t>to relocate the utilities</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wa</a:t>
            </a:r>
            <a:r>
              <a:rPr lang="en-US" dirty="0" smtClean="0"/>
              <a:t>s </a:t>
            </a:r>
            <a:r>
              <a:rPr lang="en-US" sz="1200" kern="1200" dirty="0" smtClean="0">
                <a:solidFill>
                  <a:schemeClr val="tx1"/>
                </a:solidFill>
                <a:effectLst/>
                <a:latin typeface="Times New Roman" pitchFamily="18" charset="0"/>
                <a:ea typeface="+mn-ea"/>
                <a:cs typeface="+mn-cs"/>
              </a:rPr>
              <a:t>$95,000</a:t>
            </a:r>
            <a:r>
              <a:rPr lang="en-US" sz="1200" kern="1200" dirty="0" smtClean="0">
                <a:solidFill>
                  <a:schemeClr val="tx1"/>
                </a:solidFill>
                <a:effectLst/>
                <a:latin typeface="Times New Roman" pitchFamily="18" charset="0"/>
                <a:ea typeface="+mn-ea"/>
                <a:cs typeface="+mn-cs"/>
              </a:rPr>
              <a:t>.</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At the same time, </a:t>
            </a:r>
            <a:r>
              <a:rPr lang="en-US" sz="1200" kern="1200" dirty="0" smtClean="0">
                <a:solidFill>
                  <a:schemeClr val="tx1"/>
                </a:solidFill>
                <a:effectLst/>
                <a:latin typeface="Times New Roman" pitchFamily="18" charset="0"/>
                <a:ea typeface="+mn-ea"/>
                <a:cs typeface="+mn-cs"/>
              </a:rPr>
              <a:t>the town of Deadwood is a legalized gambling community and loss of power would have greatly affected the revenue generated by the casinos. </a:t>
            </a:r>
            <a:r>
              <a:rPr lang="en-US" sz="1200" kern="1200" dirty="0" smtClean="0">
                <a:solidFill>
                  <a:schemeClr val="tx1"/>
                </a:solidFill>
                <a:effectLst/>
                <a:latin typeface="Times New Roman" pitchFamily="18" charset="0"/>
                <a:ea typeface="+mn-ea"/>
                <a:cs typeface="+mn-cs"/>
              </a:rPr>
              <a:t> </a:t>
            </a:r>
            <a:r>
              <a:rPr lang="en-US" dirty="0" smtClean="0"/>
              <a:t>Therefore, it was of interest to determine whether </a:t>
            </a:r>
            <a:r>
              <a:rPr lang="en-US" sz="1200" kern="1200" dirty="0" smtClean="0">
                <a:solidFill>
                  <a:schemeClr val="tx1"/>
                </a:solidFill>
                <a:effectLst/>
                <a:latin typeface="Times New Roman" pitchFamily="18" charset="0"/>
                <a:ea typeface="+mn-ea"/>
                <a:cs typeface="+mn-cs"/>
              </a:rPr>
              <a:t>the </a:t>
            </a:r>
            <a:r>
              <a:rPr lang="en-US" sz="1200" kern="1200" dirty="0" smtClean="0">
                <a:solidFill>
                  <a:schemeClr val="tx1"/>
                </a:solidFill>
                <a:effectLst/>
                <a:latin typeface="Times New Roman" pitchFamily="18" charset="0"/>
                <a:ea typeface="+mn-ea"/>
                <a:cs typeface="+mn-cs"/>
              </a:rPr>
              <a:t>footing </a:t>
            </a:r>
            <a:r>
              <a:rPr lang="en-US" sz="1200" kern="1200" dirty="0" smtClean="0">
                <a:solidFill>
                  <a:schemeClr val="tx1"/>
                </a:solidFill>
                <a:effectLst/>
                <a:latin typeface="Times New Roman" pitchFamily="18" charset="0"/>
                <a:ea typeface="+mn-ea"/>
                <a:cs typeface="+mn-cs"/>
              </a:rPr>
              <a:t>could </a:t>
            </a:r>
            <a:r>
              <a:rPr lang="en-US" sz="1200" kern="1200" dirty="0" smtClean="0">
                <a:solidFill>
                  <a:schemeClr val="tx1"/>
                </a:solidFill>
                <a:effectLst/>
                <a:latin typeface="Times New Roman" pitchFamily="18" charset="0"/>
                <a:ea typeface="+mn-ea"/>
                <a:cs typeface="+mn-cs"/>
              </a:rPr>
              <a:t>fit with the existing utilities. The typical footing diameter on a signal pole is </a:t>
            </a:r>
            <a:r>
              <a:rPr lang="en-US" sz="1200" kern="1200" dirty="0" smtClean="0">
                <a:solidFill>
                  <a:schemeClr val="tx1"/>
                </a:solidFill>
                <a:effectLst/>
                <a:latin typeface="Times New Roman" pitchFamily="18" charset="0"/>
                <a:ea typeface="+mn-ea"/>
                <a:cs typeface="+mn-cs"/>
              </a:rPr>
              <a:t>36.”  However, at this location, this diameter </a:t>
            </a:r>
            <a:r>
              <a:rPr lang="en-US" sz="1200" kern="1200" dirty="0" smtClean="0">
                <a:solidFill>
                  <a:schemeClr val="tx1"/>
                </a:solidFill>
                <a:effectLst/>
                <a:latin typeface="Times New Roman" pitchFamily="18" charset="0"/>
                <a:ea typeface="+mn-ea"/>
                <a:cs typeface="+mn-cs"/>
              </a:rPr>
              <a:t>would not fit between the 3 conduits.</a:t>
            </a:r>
            <a:r>
              <a:rPr lang="en-US" sz="1200" kern="1200" baseline="0" dirty="0" smtClean="0">
                <a:solidFill>
                  <a:schemeClr val="tx1"/>
                </a:solidFill>
                <a:effectLst/>
                <a:latin typeface="Times New Roman" pitchFamily="18" charset="0"/>
                <a:ea typeface="+mn-ea"/>
                <a:cs typeface="+mn-cs"/>
              </a:rPr>
              <a:t> The </a:t>
            </a:r>
            <a:r>
              <a:rPr lang="en-US" sz="1200" kern="1200" dirty="0" smtClean="0">
                <a:solidFill>
                  <a:schemeClr val="tx1"/>
                </a:solidFill>
                <a:effectLst/>
                <a:latin typeface="Times New Roman" pitchFamily="18" charset="0"/>
                <a:ea typeface="+mn-ea"/>
                <a:cs typeface="+mn-cs"/>
              </a:rPr>
              <a:t>recommendation was to decrease the footing diameter to </a:t>
            </a:r>
            <a:r>
              <a:rPr lang="en-US" sz="1200" kern="1200" dirty="0" smtClean="0">
                <a:solidFill>
                  <a:schemeClr val="tx1"/>
                </a:solidFill>
                <a:effectLst/>
                <a:latin typeface="Times New Roman" pitchFamily="18" charset="0"/>
                <a:ea typeface="+mn-ea"/>
                <a:cs typeface="+mn-cs"/>
              </a:rPr>
              <a:t>30” </a:t>
            </a:r>
            <a:r>
              <a:rPr lang="en-US" sz="1200" kern="1200" dirty="0" smtClean="0">
                <a:solidFill>
                  <a:schemeClr val="tx1"/>
                </a:solidFill>
                <a:effectLst/>
                <a:latin typeface="Times New Roman" pitchFamily="18" charset="0"/>
                <a:ea typeface="+mn-ea"/>
                <a:cs typeface="+mn-cs"/>
              </a:rPr>
              <a:t>and increase the depth to equal the </a:t>
            </a:r>
            <a:r>
              <a:rPr lang="en-US" sz="1200" kern="1200" dirty="0" smtClean="0">
                <a:solidFill>
                  <a:schemeClr val="tx1"/>
                </a:solidFill>
                <a:effectLst/>
                <a:latin typeface="Times New Roman" pitchFamily="18" charset="0"/>
                <a:ea typeface="+mn-ea"/>
                <a:cs typeface="+mn-cs"/>
              </a:rPr>
              <a:t>designed required </a:t>
            </a:r>
            <a:r>
              <a:rPr lang="en-US" sz="1200" kern="1200" dirty="0" smtClean="0">
                <a:solidFill>
                  <a:schemeClr val="tx1"/>
                </a:solidFill>
                <a:effectLst/>
                <a:latin typeface="Times New Roman" pitchFamily="18" charset="0"/>
                <a:ea typeface="+mn-ea"/>
                <a:cs typeface="+mn-cs"/>
              </a:rPr>
              <a:t>lateral support. </a:t>
            </a:r>
            <a:endParaRPr lang="en-US" dirty="0"/>
          </a:p>
        </p:txBody>
      </p:sp>
    </p:spTree>
    <p:extLst>
      <p:ext uri="{BB962C8B-B14F-4D97-AF65-F5344CB8AC3E}">
        <p14:creationId xmlns:p14="http://schemas.microsoft.com/office/powerpoint/2010/main" val="426730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shows the vacuum excavation to expose the utilities.</a:t>
            </a:r>
            <a:endParaRPr lang="en-US" dirty="0"/>
          </a:p>
        </p:txBody>
      </p:sp>
    </p:spTree>
    <p:extLst>
      <p:ext uri="{BB962C8B-B14F-4D97-AF65-F5344CB8AC3E}">
        <p14:creationId xmlns:p14="http://schemas.microsoft.com/office/powerpoint/2010/main" val="2009334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picture</a:t>
            </a:r>
            <a:r>
              <a:rPr lang="en-US" baseline="0" dirty="0" smtClean="0"/>
              <a:t> on the left, t</a:t>
            </a:r>
            <a:r>
              <a:rPr lang="en-US" dirty="0" smtClean="0"/>
              <a:t>he third conduit</a:t>
            </a:r>
            <a:r>
              <a:rPr lang="en-US" baseline="0" dirty="0" smtClean="0"/>
              <a:t> is not visible. The conduit is located toward the front of the picture.</a:t>
            </a:r>
          </a:p>
          <a:p>
            <a:r>
              <a:rPr lang="en-US" baseline="0" dirty="0" smtClean="0"/>
              <a:t>The 30” sonotube fit in between the existing conduits.</a:t>
            </a:r>
            <a:endParaRPr lang="en-US" dirty="0"/>
          </a:p>
        </p:txBody>
      </p:sp>
    </p:spTree>
    <p:extLst>
      <p:ext uri="{BB962C8B-B14F-4D97-AF65-F5344CB8AC3E}">
        <p14:creationId xmlns:p14="http://schemas.microsoft.com/office/powerpoint/2010/main" val="3303318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cost to redesign the signal footing were negligible. The cost for the vacuum excavation were only a fraction of the estimated cost to relocate the utilities.</a:t>
            </a:r>
            <a:endParaRPr lang="en-US" dirty="0"/>
          </a:p>
        </p:txBody>
      </p:sp>
    </p:spTree>
    <p:extLst>
      <p:ext uri="{BB962C8B-B14F-4D97-AF65-F5344CB8AC3E}">
        <p14:creationId xmlns:p14="http://schemas.microsoft.com/office/powerpoint/2010/main" val="2418483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key concepts to keep in mind when addressing utility conflicts</a:t>
            </a:r>
            <a:r>
              <a:rPr lang="en-US" dirty="0" smtClean="0"/>
              <a:t>.</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number of references are available, which discuss utility accommodation and relocation issues (although not necessarily utility conflicts or utility conflict resolution matters).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This part of Lesson 2 provides a summary of the main findings of project SHRP 2 R15(B) “Identification of Utility Conflicts and Solutions.”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As mentioned previously, utility conflicts are frequently blamed for unnecessary project delays and cost overruns.  Utility-related activities in the project development process involves the production and exchange of enormous amount of data and supporting documents, including schematics, design files, agreements, and certifications.  A critical component of this process is how to document and manage utility conflict data effectively.  Utility conflict tables, also known as utility conflict matrices (UCMs) or utility conflict lists, enable users to organize and track utility conflict data.  In practice, these tables or matrices support a wide range of related processes, including conflict analyses, utility agreement development, construction letting, as well as utility relocation scheduling, billings, and payments.  </a:t>
            </a:r>
          </a:p>
          <a:p>
            <a:r>
              <a:rPr lang="en-US" dirty="0" smtClean="0"/>
              <a:t> </a:t>
            </a:r>
          </a:p>
          <a:p>
            <a:r>
              <a:rPr lang="en-US" dirty="0" smtClean="0"/>
              <a:t>Practices involving the use of UCMs vary widely throughout the country, not just among states but also within states.  There is a need to document these practices and develop optimized UCM concepts and techniques that can contribute to standardization and optimization of utility-related activities in the project development process.  SHRP 2 Research Project R15(B) addressed this need by reviewing the state-of-the-practice around the country, identifying recommendations for best practices, developing and testing a prototype UCM concept, and developing training materials and implementation guidelines.</a:t>
            </a:r>
          </a:p>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The research was led by researchers at the Texas Transportation Institute (which is part of the Texas A&amp;M University System) with the help of three private-sector firms:  Cardno TBE, Utility Mapping Services (UMS), and Ash Engineering.  Cardno TBE and UMS are SUE providers, while Ash Engineering is a firm out of Tampa, Florida, which provides consulting services primarily to the utility industry.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The project included an online survey of all 50 states to identify trends and practices in utility conflict management.  The survey resulted in 103 responses from 34 states.  Of the 103 responses, 82 responses were from utility staff.  The remaining 21 responses were from design staff.  The survey involved both state DOT headquarters and district level personnel.  </a:t>
            </a:r>
          </a:p>
          <a:p>
            <a:r>
              <a:rPr lang="en-US" dirty="0" smtClean="0"/>
              <a:t>The research team also conducted follow-up interviews.  In total, there were 38 interviews with representatives from 23 states.  </a:t>
            </a:r>
          </a:p>
          <a:p>
            <a:r>
              <a:rPr lang="en-US" dirty="0" smtClean="0"/>
              <a:t>State DOTs provided 26 sample utility conflict tables that further illustrated current practices (as well as “schools of thought” as to how to structure a UCM) around the country.</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The research report provides a comprehensive description of the trends captured through the surveys, interviews, and sample data.  </a:t>
            </a:r>
            <a:r>
              <a:rPr lang="en-US" dirty="0" smtClean="0"/>
              <a:t>These slides highligh</a:t>
            </a:r>
            <a:r>
              <a:rPr lang="en-US" dirty="0" smtClean="0"/>
              <a:t>t on some of the main </a:t>
            </a:r>
            <a:r>
              <a:rPr lang="en-US" dirty="0" smtClean="0"/>
              <a:t>trends </a:t>
            </a:r>
            <a:r>
              <a:rPr lang="en-US" dirty="0" smtClean="0"/>
              <a:t>observed.</a:t>
            </a:r>
          </a:p>
          <a:p>
            <a:endParaRPr lang="en-US" dirty="0" smtClean="0"/>
          </a:p>
          <a:p>
            <a:r>
              <a:rPr lang="en-US" dirty="0" smtClean="0"/>
              <a:t>This slide summarizes the type of utility </a:t>
            </a:r>
            <a:r>
              <a:rPr lang="en-US" i="1" dirty="0" smtClean="0"/>
              <a:t>facility </a:t>
            </a:r>
            <a:r>
              <a:rPr lang="en-US" dirty="0" smtClean="0"/>
              <a:t>data that states normally track.  Notice the substantial drop (from 93% to about 67%) after utility owner address, suggesting that most state DOTs tend to capture fairly basic information about who owns a specific facility, but less frequently physical characteristics such as material, encasement, diameter, or depth of cover (although these characteristics are still important to most state DOTs).</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(continued).</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This slide shows </a:t>
            </a:r>
            <a:r>
              <a:rPr lang="en-US" dirty="0" smtClean="0"/>
              <a:t>trends </a:t>
            </a:r>
            <a:r>
              <a:rPr lang="en-US" dirty="0" smtClean="0"/>
              <a:t>regarding the tracking of utility </a:t>
            </a:r>
            <a:r>
              <a:rPr lang="en-US" i="1" dirty="0" smtClean="0"/>
              <a:t>conflict </a:t>
            </a:r>
            <a:r>
              <a:rPr lang="en-US" dirty="0" smtClean="0"/>
              <a:t>data.</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(continued).</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Respondents were asked to provide information about the methods they use to </a:t>
            </a:r>
            <a:r>
              <a:rPr lang="en-US" dirty="0" smtClean="0"/>
              <a:t>identify utility </a:t>
            </a:r>
            <a:r>
              <a:rPr lang="en-US" dirty="0" smtClean="0"/>
              <a:t>conflict locations using alignments and offsets. </a:t>
            </a:r>
          </a:p>
          <a:p>
            <a:r>
              <a:rPr lang="en-US" dirty="0" smtClean="0"/>
              <a:t>Project centerline and station is the most popular method for referencing utility conflicts along transportation project alignments.  Similarly, the most common method for referencing utility conflict offsets is with respect to the project centerline.  However, other offset methods mentioned were right-of-way line and edge of pavement (frequently, these methods are not reliable</a:t>
            </a:r>
            <a:r>
              <a:rPr lang="en-US" dirty="0" smtClean="0"/>
              <a:t>).</a:t>
            </a:r>
          </a:p>
          <a:p>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Utility </a:t>
            </a:r>
            <a:r>
              <a:rPr lang="en-US" dirty="0" smtClean="0"/>
              <a:t>coordination does not exist in the vacuum.  It exists within the context of a project development process, which might involve many different phases.</a:t>
            </a:r>
          </a:p>
          <a:p>
            <a:endParaRPr lang="en-US" dirty="0" smtClean="0"/>
          </a:p>
          <a:p>
            <a:r>
              <a:rPr lang="en-US" dirty="0" smtClean="0"/>
              <a:t>This slide shows a typical representation of the traditional project development process at most state DOTs. Utility-related activities can start early in the process, and many state DOTs have a goal to complete utility relocations before the project goes to construction.  A key element associated with the success of utility activities is </a:t>
            </a:r>
            <a:r>
              <a:rPr lang="en-US" u="sng" dirty="0" smtClean="0"/>
              <a:t>C</a:t>
            </a:r>
            <a:r>
              <a:rPr lang="en-US" dirty="0" smtClean="0"/>
              <a:t>ommunication, </a:t>
            </a:r>
            <a:r>
              <a:rPr lang="en-US" u="sng" dirty="0" smtClean="0"/>
              <a:t>C</a:t>
            </a:r>
            <a:r>
              <a:rPr lang="en-US" dirty="0" smtClean="0"/>
              <a:t>ooperation, and </a:t>
            </a:r>
            <a:r>
              <a:rPr lang="en-US" u="sng" dirty="0" smtClean="0"/>
              <a:t>C</a:t>
            </a:r>
            <a:r>
              <a:rPr lang="en-US" dirty="0" smtClean="0"/>
              <a:t>oordination between the state DOT and utility owners.  In practice, the 3 Cs do not always happen.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Respondents were asked to provide information about the methods they use to </a:t>
            </a:r>
            <a:r>
              <a:rPr lang="en-US" dirty="0" smtClean="0"/>
              <a:t>identify utility </a:t>
            </a:r>
            <a:r>
              <a:rPr lang="en-US" dirty="0" smtClean="0"/>
              <a:t>conflict locations using alignments and offsets. </a:t>
            </a:r>
          </a:p>
          <a:p>
            <a:r>
              <a:rPr lang="en-US" dirty="0" smtClean="0"/>
              <a:t>Project centerline and station is the most popular method for referencing utility conflicts along transportation project alignments.  Similarly, the most common method for referencing utility conflict offsets is with respect to the project centerline.  However, other offset methods mentioned were right-of-way line and edge of pavement (frequently, these methods are not reliable).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Project </a:t>
            </a:r>
            <a:r>
              <a:rPr lang="en-US" dirty="0" smtClean="0"/>
              <a:t>centerline and station is the most popular method for referencing utility conflicts along transportation project </a:t>
            </a:r>
            <a:r>
              <a:rPr lang="en-US" dirty="0" smtClean="0"/>
              <a:t>alignments.  </a:t>
            </a:r>
            <a:r>
              <a:rPr lang="en-US" dirty="0" smtClean="0"/>
              <a:t>However, respondents also indicated they use a variety of other longitudinal referencing methods, including route and mile </a:t>
            </a:r>
            <a:r>
              <a:rPr lang="en-US" dirty="0" smtClean="0"/>
              <a:t>point, </a:t>
            </a:r>
            <a:r>
              <a:rPr lang="en-US" dirty="0" smtClean="0"/>
              <a:t>control section and </a:t>
            </a:r>
            <a:r>
              <a:rPr lang="en-US" dirty="0" smtClean="0"/>
              <a:t>distance, </a:t>
            </a:r>
            <a:r>
              <a:rPr lang="en-US" dirty="0" smtClean="0"/>
              <a:t>intersection and </a:t>
            </a:r>
            <a:r>
              <a:rPr lang="en-US" dirty="0" smtClean="0"/>
              <a:t>displacement, route </a:t>
            </a:r>
            <a:r>
              <a:rPr lang="en-US" dirty="0" smtClean="0"/>
              <a:t>markers and </a:t>
            </a:r>
            <a:r>
              <a:rPr lang="en-US" dirty="0" smtClean="0"/>
              <a:t>displacement, </a:t>
            </a:r>
            <a:r>
              <a:rPr lang="en-US" dirty="0" smtClean="0"/>
              <a:t>and street </a:t>
            </a:r>
            <a:r>
              <a:rPr lang="en-US" dirty="0" smtClean="0"/>
              <a:t>blocks.</a:t>
            </a: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Similarly, the most common method for referencing utility conflict offsets is with respect to the project </a:t>
            </a:r>
            <a:r>
              <a:rPr lang="en-US" dirty="0" smtClean="0"/>
              <a:t>centerline.  </a:t>
            </a:r>
            <a:r>
              <a:rPr lang="en-US" dirty="0" smtClean="0"/>
              <a:t>Other offset methods mentioned were right-of-way </a:t>
            </a:r>
            <a:r>
              <a:rPr lang="en-US" dirty="0" smtClean="0"/>
              <a:t>line, </a:t>
            </a:r>
            <a:r>
              <a:rPr lang="en-US" dirty="0" smtClean="0"/>
              <a:t>existing </a:t>
            </a:r>
            <a:r>
              <a:rPr lang="en-US" dirty="0" smtClean="0"/>
              <a:t>centerline, </a:t>
            </a:r>
            <a:r>
              <a:rPr lang="en-US" dirty="0" smtClean="0"/>
              <a:t>edge of </a:t>
            </a:r>
            <a:r>
              <a:rPr lang="en-US" dirty="0" smtClean="0"/>
              <a:t>pavement, </a:t>
            </a:r>
            <a:r>
              <a:rPr lang="en-US" dirty="0" smtClean="0"/>
              <a:t>and back of </a:t>
            </a:r>
            <a:r>
              <a:rPr lang="en-US" dirty="0" smtClean="0"/>
              <a:t>curb.</a:t>
            </a:r>
          </a:p>
          <a:p>
            <a:r>
              <a:rPr lang="en-US" dirty="0" smtClean="0"/>
              <a:t>Individual table cell entries </a:t>
            </a:r>
            <a:r>
              <a:rPr lang="en-US" dirty="0" smtClean="0"/>
              <a:t>in the report </a:t>
            </a:r>
            <a:r>
              <a:rPr lang="en-US" dirty="0" smtClean="0"/>
              <a:t>indicate a specific combination of longitudinal alignment referencing system and offset referencing system.</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State DOTs use a variety of methods to track and update utility conflict locations on project drawings. </a:t>
            </a:r>
            <a:r>
              <a:rPr lang="en-US" dirty="0" smtClean="0"/>
              <a:t>There </a:t>
            </a:r>
            <a:r>
              <a:rPr lang="en-US" dirty="0" smtClean="0"/>
              <a:t>is a clear preference for traditional paper-based approaches to mark up printed drawings or maps.  Marking up CAD files is also </a:t>
            </a:r>
            <a:r>
              <a:rPr lang="en-US" dirty="0" smtClean="0"/>
              <a:t>common.  </a:t>
            </a:r>
            <a:r>
              <a:rPr lang="en-US" dirty="0" smtClean="0"/>
              <a:t>Interestingly, more than 40 percent of respondents indicated they mark up 2-D portable document format (PDF) files, clearly indicating the increasing acceptance of the PDF file format for document editing and updating purposes.  In general, state DOTs only rarely use other markup methods such as GeoPDF, 3-D GeoPDF, or web-based viewers.</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t>This utility conflict matrix was provided by the Alaska DOT. Note the emphasis on cost items (three columns plus total), and that there are separate tables for each utility involved in the project.</a:t>
            </a:r>
          </a:p>
          <a:p>
            <a:pPr eaLnBrk="1" hangingPunct="1"/>
            <a:endParaRPr lang="en-US" dirty="0" smtClean="0"/>
          </a:p>
          <a:p>
            <a:pPr eaLnBrk="1" hangingPunct="1"/>
            <a:r>
              <a:rPr lang="en-US" dirty="0" smtClean="0"/>
              <a:t>[handout]</a:t>
            </a:r>
          </a:p>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t>This utility conflict matrix was provided by the California DOT. Note the large number of columns and detail provided in the utility conflict matrix.</a:t>
            </a:r>
          </a:p>
          <a:p>
            <a:pPr eaLnBrk="1" hangingPunct="1"/>
            <a:endParaRPr lang="en-US" dirty="0" smtClean="0"/>
          </a:p>
          <a:p>
            <a:pPr eaLnBrk="1" hangingPunct="1"/>
            <a:r>
              <a:rPr lang="en-US" dirty="0" smtClean="0"/>
              <a:t>[handout]</a:t>
            </a:r>
          </a:p>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utility conflict matrix was provided by the Florida DOT. This matrix contains 8 columns, which is a relatively small number of columns.</a:t>
            </a:r>
          </a:p>
          <a:p>
            <a:endParaRPr lang="en-US" dirty="0" smtClean="0"/>
          </a:p>
          <a:p>
            <a:r>
              <a:rPr lang="en-US" dirty="0" smtClean="0"/>
              <a:t>[handout]</a:t>
            </a:r>
          </a:p>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t>This utility conflict matrix was provided by the Georgia DOT.  This utility conflict matrix has 7 columns, which is also an example of a utility conflict matrix with a small number of columns. However, some of the columns contain multiple data items that other states include in separate columns.</a:t>
            </a:r>
          </a:p>
          <a:p>
            <a:pPr eaLnBrk="1" hangingPunct="1"/>
            <a:endParaRPr lang="en-US" dirty="0" smtClean="0"/>
          </a:p>
          <a:p>
            <a:pPr eaLnBrk="1" hangingPunct="1"/>
            <a:r>
              <a:rPr lang="en-US" dirty="0" smtClean="0"/>
              <a:t>[handout]</a:t>
            </a:r>
          </a:p>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utility conflict matrix was provided by the Michigan DOT. Note the emphasis on the business process and tracking of critical dates.</a:t>
            </a:r>
          </a:p>
          <a:p>
            <a:endParaRPr lang="en-US" dirty="0" smtClean="0"/>
          </a:p>
          <a:p>
            <a:r>
              <a:rPr lang="en-US" dirty="0" smtClean="0"/>
              <a:t>[handout]</a:t>
            </a:r>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utility conflict matrix was provided by the South Dakota DOT.  </a:t>
            </a:r>
            <a:r>
              <a:rPr lang="en-US" dirty="0" smtClean="0"/>
              <a:t>This table only has 6 </a:t>
            </a:r>
            <a:r>
              <a:rPr lang="en-US" dirty="0" smtClean="0"/>
              <a:t>columns. Note </a:t>
            </a:r>
            <a:r>
              <a:rPr lang="en-US" dirty="0" smtClean="0"/>
              <a:t>a </a:t>
            </a:r>
            <a:r>
              <a:rPr lang="en-US" dirty="0" smtClean="0"/>
              <a:t>link to a picture is included for each utility conflict.</a:t>
            </a:r>
          </a:p>
          <a:p>
            <a:pPr algn="ctr"/>
            <a:endParaRPr lang="en-US" dirty="0" smtClean="0"/>
          </a:p>
          <a:p>
            <a:r>
              <a:rPr lang="en-US" dirty="0" smtClean="0"/>
              <a:t>[handout]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focuse</a:t>
            </a:r>
            <a:r>
              <a:rPr lang="en-US" baseline="0" dirty="0" smtClean="0"/>
              <a:t>s on a portion of the project development process, the utility coordination process, which may span the entire project development process from planning to post-construction.  Utility conflict resolution is a portion of the utility coordination process that typically occurs at the end of preliminary design and should complete before the begin of construction.</a:t>
            </a:r>
          </a:p>
          <a:p>
            <a:endParaRPr lang="en-US" baseline="0" dirty="0" smtClean="0"/>
          </a:p>
          <a:p>
            <a:r>
              <a:rPr lang="en-US" baseline="0" dirty="0" smtClean="0"/>
              <a:t>To function properly, the utility coordination process needs utility data input, which occurs at different times of the process.  Typically, as time progresses, the utility information becomes more detailed and precise.  Although any type of utility data can be collected at any time of the project development process, it is typical </a:t>
            </a:r>
            <a:r>
              <a:rPr lang="en-US" baseline="0" dirty="0" smtClean="0"/>
              <a:t>to collect QLD </a:t>
            </a:r>
            <a:r>
              <a:rPr lang="en-US" baseline="0" dirty="0" smtClean="0"/>
              <a:t>and QLC </a:t>
            </a:r>
            <a:r>
              <a:rPr lang="en-US" baseline="0" dirty="0" smtClean="0"/>
              <a:t>data during </a:t>
            </a:r>
            <a:r>
              <a:rPr lang="en-US" baseline="0" dirty="0" smtClean="0"/>
              <a:t>preliminary design, and QLB and QLA </a:t>
            </a:r>
            <a:r>
              <a:rPr lang="en-US" baseline="0" dirty="0" smtClean="0"/>
              <a:t>data during </a:t>
            </a:r>
            <a:r>
              <a:rPr lang="en-US" baseline="0" dirty="0" smtClean="0"/>
              <a:t>the detailed design phase.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utility conflict matrix was provided by the Texas DOT. This utility conflict matrix contains a large number of data items. Note the emphasis on business process tracking and </a:t>
            </a:r>
            <a:r>
              <a:rPr lang="en-US" dirty="0" smtClean="0"/>
              <a:t>tracking </a:t>
            </a:r>
            <a:r>
              <a:rPr lang="en-US" dirty="0" smtClean="0"/>
              <a:t>of </a:t>
            </a:r>
            <a:r>
              <a:rPr lang="en-US" dirty="0" smtClean="0"/>
              <a:t>cost </a:t>
            </a:r>
            <a:r>
              <a:rPr lang="en-US" dirty="0" smtClean="0"/>
              <a:t>items.</a:t>
            </a:r>
          </a:p>
          <a:p>
            <a:endParaRPr lang="en-US" dirty="0" smtClean="0"/>
          </a:p>
          <a:p>
            <a:r>
              <a:rPr lang="en-US" dirty="0" smtClean="0"/>
              <a:t>[handout]</a:t>
            </a:r>
          </a:p>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Part of the research effort was to gather information from state DOTs about ideas that worked in relation to utility conflict management (in general) and utility conflict matrices (in particular).</a:t>
            </a:r>
          </a:p>
          <a:p>
            <a:r>
              <a:rPr lang="en-US" dirty="0" smtClean="0"/>
              <a:t>Recommendations </a:t>
            </a:r>
            <a:r>
              <a:rPr lang="en-US" dirty="0" smtClean="0"/>
              <a:t>for best practices from state DOTs </a:t>
            </a:r>
            <a:r>
              <a:rPr lang="en-US" dirty="0" smtClean="0"/>
              <a:t>were grouped </a:t>
            </a:r>
            <a:r>
              <a:rPr lang="en-US" dirty="0" smtClean="0"/>
              <a:t>into three general </a:t>
            </a:r>
            <a:r>
              <a:rPr lang="en-US" dirty="0" smtClean="0"/>
              <a:t>categories: UCM, utility conflic</a:t>
            </a:r>
            <a:r>
              <a:rPr lang="en-US" dirty="0" smtClean="0"/>
              <a:t>t management, and other</a:t>
            </a:r>
            <a:r>
              <a:rPr lang="en-US" dirty="0" smtClean="0"/>
              <a:t>.  </a:t>
            </a:r>
            <a:r>
              <a:rPr lang="en-US" dirty="0" smtClean="0"/>
              <a:t>This slide focuses on UCM-level recommendations.</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This slide focuses on recommendations dealing with utility conflict management activities.</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This slide focuses on other general recommendations for optimization of business practices.</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Feedback from state DOTs </a:t>
            </a:r>
            <a:r>
              <a:rPr lang="en-US" dirty="0" smtClean="0"/>
              <a:t>revealed the common use </a:t>
            </a:r>
            <a:r>
              <a:rPr lang="en-US" dirty="0" smtClean="0"/>
              <a:t>of UCMs to manage utility </a:t>
            </a:r>
            <a:r>
              <a:rPr lang="en-US" dirty="0" smtClean="0"/>
              <a:t>conflicts, </a:t>
            </a:r>
            <a:r>
              <a:rPr lang="en-US" dirty="0" smtClean="0"/>
              <a:t>although practices differ </a:t>
            </a:r>
            <a:r>
              <a:rPr lang="en-US" dirty="0" smtClean="0"/>
              <a:t>widely.</a:t>
            </a:r>
            <a:endParaRPr lang="en-US" dirty="0" smtClean="0"/>
          </a:p>
          <a:p>
            <a:r>
              <a:rPr lang="en-US" dirty="0" smtClean="0"/>
              <a:t>Two </a:t>
            </a:r>
            <a:r>
              <a:rPr lang="en-US" dirty="0" smtClean="0"/>
              <a:t>critical observations are:</a:t>
            </a:r>
          </a:p>
          <a:p>
            <a:pPr>
              <a:buFont typeface="Arial" pitchFamily="34" charset="0"/>
              <a:buChar char="•"/>
            </a:pPr>
            <a:r>
              <a:rPr lang="en-US" dirty="0" smtClean="0"/>
              <a:t> </a:t>
            </a:r>
            <a:r>
              <a:rPr lang="en-US" dirty="0" smtClean="0"/>
              <a:t>One size DOES NOT fit all</a:t>
            </a:r>
          </a:p>
          <a:p>
            <a:pPr>
              <a:buFont typeface="Arial" pitchFamily="34" charset="0"/>
              <a:buChar char="•"/>
            </a:pPr>
            <a:r>
              <a:rPr lang="en-US" dirty="0" smtClean="0"/>
              <a:t> Very different ideas about “consensus” tables.  </a:t>
            </a:r>
            <a:r>
              <a:rPr lang="en-US" dirty="0" smtClean="0"/>
              <a:t>A “consensus” table was developed in </a:t>
            </a:r>
            <a:r>
              <a:rPr lang="en-US" dirty="0" smtClean="0"/>
              <a:t>Florida </a:t>
            </a:r>
            <a:r>
              <a:rPr lang="en-US" dirty="0" smtClean="0"/>
              <a:t>by an </a:t>
            </a:r>
            <a:r>
              <a:rPr lang="en-US" dirty="0" smtClean="0"/>
              <a:t>interagency committee </a:t>
            </a:r>
            <a:r>
              <a:rPr lang="en-US" dirty="0" smtClean="0"/>
              <a:t>composed of utility </a:t>
            </a:r>
            <a:r>
              <a:rPr lang="en-US" dirty="0" smtClean="0"/>
              <a:t>representatives, FDOT representatives, and </a:t>
            </a:r>
            <a:r>
              <a:rPr lang="en-US" dirty="0" smtClean="0"/>
              <a:t>consultants.  Another “consensus” table was developed in California by </a:t>
            </a:r>
            <a:r>
              <a:rPr lang="en-US" dirty="0" smtClean="0"/>
              <a:t>a committee </a:t>
            </a:r>
            <a:r>
              <a:rPr lang="en-US" dirty="0" smtClean="0"/>
              <a:t>composed of California </a:t>
            </a:r>
            <a:r>
              <a:rPr lang="en-US" dirty="0" smtClean="0"/>
              <a:t>DOT </a:t>
            </a:r>
            <a:r>
              <a:rPr lang="en-US" dirty="0" smtClean="0"/>
              <a:t>representatives.  </a:t>
            </a:r>
            <a:r>
              <a:rPr lang="en-US" dirty="0" smtClean="0"/>
              <a:t>Although the purpose of both tables was the same (to help manage utility conflicts effectively), </a:t>
            </a:r>
            <a:r>
              <a:rPr lang="en-US" dirty="0" smtClean="0"/>
              <a:t>the </a:t>
            </a:r>
            <a:r>
              <a:rPr lang="en-US" dirty="0" smtClean="0"/>
              <a:t>decision making process (and the final products) were quite different.</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Once the information from the states was received and processed, the next step was to develop a prototype UCM concept.</a:t>
            </a:r>
          </a:p>
          <a:p>
            <a:r>
              <a:rPr lang="en-US" dirty="0" smtClean="0"/>
              <a:t>From </a:t>
            </a:r>
            <a:r>
              <a:rPr lang="en-US" dirty="0" smtClean="0"/>
              <a:t>the information provided, it became immediately evident that UCMs were not simple 2-D table products (Note: 2-D in a “tabular” sense, not in a “geographic” sense).  To take this reality into consideration, the research team developed two UCM prototypes:</a:t>
            </a:r>
          </a:p>
          <a:p>
            <a:pPr>
              <a:buFont typeface="Arial" pitchFamily="34" charset="0"/>
              <a:buChar char="•"/>
            </a:pPr>
            <a:r>
              <a:rPr lang="en-US" dirty="0" smtClean="0"/>
              <a:t> </a:t>
            </a:r>
            <a:r>
              <a:rPr lang="en-US" dirty="0" smtClean="0"/>
              <a:t>Prototype 1 (Compact, standalone UCM).  This is a template in Excel that contains a limited number of columns (i.e., the minimum number of columns for a UCM to provide meaningful information).  In this case, the UCM spreadsheet is the product.</a:t>
            </a:r>
          </a:p>
          <a:p>
            <a:pPr>
              <a:buFont typeface="Arial" pitchFamily="34" charset="0"/>
              <a:buChar char="•"/>
            </a:pPr>
            <a:r>
              <a:rPr lang="en-US" dirty="0" smtClean="0"/>
              <a:t> </a:t>
            </a:r>
            <a:r>
              <a:rPr lang="en-US" dirty="0" smtClean="0"/>
              <a:t>Prototype 2 (Database-level UCM).  This is a data model for managing utility conflicts and prototype Access database that provides a physical representation of the data model.  The data model is generic and was built using industry standard procedures.  The data model is in ERwin Data Modeler format, and can be easily exported to a variety of database environments (e.g., Oracle, SQL Server).  In this case, the UCM is actually one of many queries or reports possible.</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This slide summarizes the steps to select</a:t>
            </a:r>
            <a:r>
              <a:rPr lang="en-US" baseline="0" dirty="0" smtClean="0"/>
              <a:t> the data items for the standalone UCM</a:t>
            </a:r>
            <a:r>
              <a:rPr lang="en-US" dirty="0" smtClean="0"/>
              <a:t>.  In essence, the process involved analyzing the sample data received; analyzing survey conflict and facility data; consolidating, rating, and ranking data; and identifying which data items to include in the UCM.</a:t>
            </a:r>
          </a:p>
          <a:p>
            <a:r>
              <a:rPr lang="en-US" dirty="0" smtClean="0"/>
              <a:t>The </a:t>
            </a:r>
            <a:r>
              <a:rPr lang="en-US" dirty="0" smtClean="0"/>
              <a:t>composite list of data items resulted from ranking data items according to use in the sample documents, ranking data items according to the frequency reported in the survey, and by combining the rankings from these data sources.</a:t>
            </a:r>
          </a:p>
          <a:p>
            <a:r>
              <a:rPr lang="en-US" dirty="0" smtClean="0"/>
              <a:t>The </a:t>
            </a:r>
            <a:r>
              <a:rPr lang="en-US" dirty="0" smtClean="0"/>
              <a:t>research team then chose 25 data items to include in the standalone UCM,</a:t>
            </a:r>
            <a:r>
              <a:rPr lang="en-US" baseline="0" dirty="0" smtClean="0"/>
              <a:t> based on group discussions and t</a:t>
            </a:r>
            <a:r>
              <a:rPr lang="en-US" dirty="0" smtClean="0"/>
              <a:t>he ranking of the data items.</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This slide shows the template  UCM as developed by the research team.</a:t>
            </a:r>
          </a:p>
          <a:p>
            <a:r>
              <a:rPr lang="en-US" dirty="0" smtClean="0"/>
              <a:t>The </a:t>
            </a:r>
            <a:r>
              <a:rPr lang="en-US" dirty="0" smtClean="0"/>
              <a:t>prototype UCM includes 8 header data items and 15 main body data items. It also includes several drop-down lists to provide some automation to the process of populating the UCM.</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One of the data items in the initial version of the prototype standalone UCM was cost estimate.  During work sessions with a sample of states to discuss properties and features of the prototype UCM, it became clear that having </a:t>
            </a:r>
            <a:r>
              <a:rPr lang="en-US" dirty="0" smtClean="0"/>
              <a:t>just </a:t>
            </a:r>
            <a:r>
              <a:rPr lang="en-US" dirty="0" smtClean="0"/>
              <a:t>one field to capture costs was not adequate.  For example, this field would not enable an accurate depiction of which agency would be responsible for which costs.  It would also not document the process used to select a utility conflict resolution strategy.  This realization resulted in the need to use a second table to analyze costs and other elements associated with each utility conflict resolution strategy.  This slide shows the design of the prototype sub-table developed as part of the research.</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As mentioned previously,  Prototype 2 is a data model for managing utility conflicts and a prototype Access database that provides a physical representation of the data model.  The data model is generic and was built using industry standard procedures.  The data model is in ERwin Data Modeler format, and can be easily exported to a variety of database environments (e.g., Oracle, SQL Server).  In this case, the UCM is actually one of many queries or reports possible.</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Inefficiencies in the utility coordination process are frequently blamed for delays in the project development process.  The slide shows examples of situations that produce utility coordination inefficiencies.  The list is not exhaustive.</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step after developing the logical model was to develop a physical representation in Access, and then develop queries and reports to produce UCMs.</a:t>
            </a:r>
          </a:p>
          <a:p>
            <a:r>
              <a:rPr lang="en-US" dirty="0" smtClean="0"/>
              <a:t>This slide summarizes the main steps for</a:t>
            </a:r>
            <a:r>
              <a:rPr lang="en-US" baseline="0" dirty="0" smtClean="0"/>
              <a:t> the physical implementation of the prototype database.</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final outcome of this</a:t>
            </a:r>
            <a:r>
              <a:rPr lang="en-US" baseline="0" dirty="0" smtClean="0"/>
              <a:t> example is the utility conflict matrix report as shown here in report view.  Note the buttons on the right labeled “Detail”, which are placeholders to provide a link to cost estimate analysis sub reports.</a:t>
            </a:r>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sample records for the cost estimate analysis in connection with the first utility conflict from the previous slide.</a:t>
            </a:r>
            <a:endParaRPr lang="en-US" dirty="0"/>
          </a:p>
        </p:txBody>
      </p:sp>
      <p:sp>
        <p:nvSpPr>
          <p:cNvPr id="4" name="Slide Number Placeholder 3"/>
          <p:cNvSpPr>
            <a:spLocks noGrp="1"/>
          </p:cNvSpPr>
          <p:nvPr>
            <p:ph type="sldNum" sz="quarter" idx="10"/>
          </p:nvPr>
        </p:nvSpPr>
        <p:spPr>
          <a:xfrm>
            <a:off x="4142962" y="9119173"/>
            <a:ext cx="3170583" cy="480388"/>
          </a:xfrm>
          <a:prstGeom prst="rect">
            <a:avLst/>
          </a:prstGeom>
        </p:spPr>
        <p:txBody>
          <a:bodyPr lIns="94851" tIns="47425" rIns="94851" bIns="47425"/>
          <a:lstStyle/>
          <a:p>
            <a:fld id="{FB7C24A3-A339-4F84-817E-E636D6F4B977}" type="slidenum">
              <a:rPr lang="en-US" smtClean="0"/>
              <a:pPr/>
              <a:t>72</a:t>
            </a:fld>
            <a:endParaRPr lang="en-US" dirty="0"/>
          </a:p>
        </p:txBody>
      </p:sp>
    </p:spTree>
    <p:extLst>
      <p:ext uri="{BB962C8B-B14F-4D97-AF65-F5344CB8AC3E}">
        <p14:creationId xmlns:p14="http://schemas.microsoft.com/office/powerpoint/2010/main" val="31586770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In response to the varying</a:t>
            </a:r>
            <a:r>
              <a:rPr lang="en-US" baseline="0" dirty="0" smtClean="0"/>
              <a:t> use of UCMs across the country, the research team developed two products:</a:t>
            </a:r>
          </a:p>
          <a:p>
            <a:endParaRPr lang="en-US" baseline="0" dirty="0" smtClean="0"/>
          </a:p>
          <a:p>
            <a:pPr marL="171450" indent="-171450">
              <a:buFont typeface="Arial" pitchFamily="34" charset="0"/>
              <a:buChar char="•"/>
            </a:pPr>
            <a:r>
              <a:rPr lang="en-US" baseline="0" dirty="0" smtClean="0"/>
              <a:t>Prototype 1 is a compact standalone UCM in Excel format that uses 23 data items and can be immediately used.</a:t>
            </a:r>
          </a:p>
          <a:p>
            <a:pPr marL="171450" indent="-171450">
              <a:buFont typeface="Arial" pitchFamily="34" charset="0"/>
              <a:buChar char="•"/>
            </a:pPr>
            <a:r>
              <a:rPr lang="en-US" baseline="0" dirty="0" smtClean="0"/>
              <a:t>Prototype 2 is an </a:t>
            </a:r>
            <a:r>
              <a:rPr lang="en-US" baseline="0" dirty="0" smtClean="0"/>
              <a:t>flexible</a:t>
            </a:r>
            <a:r>
              <a:rPr lang="en-US" baseline="0" dirty="0" smtClean="0"/>
              <a:t>, </a:t>
            </a:r>
            <a:r>
              <a:rPr lang="en-US" baseline="0" dirty="0" smtClean="0"/>
              <a:t>scalable data</a:t>
            </a:r>
            <a:r>
              <a:rPr lang="en-US" dirty="0" smtClean="0"/>
              <a:t> model and </a:t>
            </a:r>
            <a:r>
              <a:rPr lang="en-US" baseline="0" dirty="0" smtClean="0"/>
              <a:t>database that </a:t>
            </a:r>
            <a:r>
              <a:rPr lang="en-US" baseline="0" dirty="0" smtClean="0"/>
              <a:t>can accommodate a large number of </a:t>
            </a:r>
            <a:r>
              <a:rPr lang="en-US" baseline="0" dirty="0" smtClean="0"/>
              <a:t>UCMs.  Depending</a:t>
            </a:r>
            <a:r>
              <a:rPr lang="en-US" dirty="0" smtClean="0"/>
              <a:t> on the level of implementation, involvement by IT personnel at the</a:t>
            </a:r>
            <a:r>
              <a:rPr lang="en-US" baseline="0" dirty="0" smtClean="0"/>
              <a:t> </a:t>
            </a:r>
            <a:r>
              <a:rPr lang="en-US" baseline="0" dirty="0" smtClean="0"/>
              <a:t>DOT </a:t>
            </a:r>
            <a:r>
              <a:rPr lang="en-US" baseline="0" dirty="0" smtClean="0"/>
              <a:t>may be necessary.</a:t>
            </a:r>
          </a:p>
          <a:p>
            <a:pPr marL="171450" indent="-171450">
              <a:buFont typeface="Arial" pitchFamily="34" charset="0"/>
              <a:buChar char="•"/>
            </a:pPr>
            <a:r>
              <a:rPr lang="en-US" baseline="0" dirty="0" smtClean="0"/>
              <a:t>Training materials for this course.</a:t>
            </a:r>
          </a:p>
          <a:p>
            <a:pPr marL="171450" indent="-171450">
              <a:buFont typeface="Arial" pitchFamily="34" charset="0"/>
              <a:buChar char="•"/>
            </a:pPr>
            <a:r>
              <a:rPr lang="en-US" baseline="0" dirty="0" smtClean="0"/>
              <a:t>Guidelines </a:t>
            </a:r>
            <a:r>
              <a:rPr lang="en-US" baseline="0" dirty="0" smtClean="0"/>
              <a:t>for the implementation of the prototypes and training.</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DOTs are not the only party affected by inefficiencies.  This problem also affects other stakeholders, e.g., utility companies.  Utility companies have a host of challenges of their own, including operating under tight financial conditions (frequently, utility relocation is a low priority to utilities since it is not a revenue generating activity).  They also have their own plans and schedules and need to accommodate </a:t>
            </a:r>
            <a:r>
              <a:rPr lang="en-US" dirty="0" smtClean="0"/>
              <a:t>requests </a:t>
            </a:r>
            <a:r>
              <a:rPr lang="en-US" dirty="0" smtClean="0"/>
              <a:t>from a third party (i.e., the DOT).  In addition, there are issues related to the coordination with the DOT.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Inaccurate and/or incomplete utility information can result in problems such as:</a:t>
            </a:r>
          </a:p>
          <a:p>
            <a:pPr>
              <a:buFont typeface="Arial" pitchFamily="34" charset="0"/>
              <a:buChar char="•"/>
            </a:pPr>
            <a:r>
              <a:rPr lang="en-US" dirty="0" smtClean="0"/>
              <a:t> disruptions when utility installations are encountered unexpectedly during construction, either because there was no previous information about those installations or because their stated location on the construction plans was incorrect;</a:t>
            </a:r>
          </a:p>
          <a:p>
            <a:pPr>
              <a:buFont typeface="Arial" pitchFamily="34" charset="0"/>
              <a:buChar char="•"/>
            </a:pPr>
            <a:r>
              <a:rPr lang="en-US" dirty="0" smtClean="0"/>
              <a:t> unplanned environmental corrective actions;</a:t>
            </a:r>
          </a:p>
          <a:p>
            <a:pPr>
              <a:buFont typeface="Arial" pitchFamily="34" charset="0"/>
              <a:buChar char="•"/>
            </a:pPr>
            <a:r>
              <a:rPr lang="en-US" dirty="0" smtClean="0"/>
              <a:t> damage to utility installations, which can lead to disruptions in utility service, environmental damage, and increased risk to the health and safety of construction workers and the </a:t>
            </a:r>
            <a:r>
              <a:rPr lang="en-US" dirty="0" smtClean="0"/>
              <a:t>public; and</a:t>
            </a:r>
            <a:endParaRPr lang="en-US" dirty="0" smtClean="0"/>
          </a:p>
          <a:p>
            <a:pPr>
              <a:buFont typeface="Arial" pitchFamily="34" charset="0"/>
              <a:buChar char="•"/>
            </a:pPr>
            <a:r>
              <a:rPr lang="en-US" dirty="0" smtClean="0"/>
              <a:t> delays that can extend the period of project development and/or delivery and increase total project costs.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chemeClr val="tx1"/>
                </a:solidFill>
                <a:latin typeface="Tahoma"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4000">
                <a:latin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945D91F4-18BB-4025-9F2A-7D381BC8D5AA}" type="slidenum">
              <a:rPr lang="en-US"/>
              <a:pPr/>
              <a:t>‹#›</a:t>
            </a:fld>
            <a:endParaRPr lang="en-US" dirty="0"/>
          </a:p>
        </p:txBody>
      </p:sp>
    </p:spTree>
    <p:extLst>
      <p:ext uri="{BB962C8B-B14F-4D97-AF65-F5344CB8AC3E}">
        <p14:creationId xmlns:p14="http://schemas.microsoft.com/office/powerpoint/2010/main" val="188974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lstStyle>
            <a:lvl1pPr>
              <a:defRPr b="1">
                <a:solidFill>
                  <a:schemeClr val="tx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6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none" baseline="0">
                <a:solidFill>
                  <a:schemeClr val="tx1"/>
                </a:solidFi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4400" b="1">
                <a:latin typeface="Tahoma" pitchFamily="34" charset="0"/>
                <a:cs typeface="Tahom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chemeClr val="tx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lang="en-US" sz="4400" b="1" dirty="0">
                <a:solidFill>
                  <a:schemeClr val="tx1"/>
                </a:solidFill>
                <a:latin typeface="Tahoma" pitchFamily="34" charset="0"/>
                <a:ea typeface="+mj-ea"/>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800" b="1">
                <a:latin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Tahoma" pitchFamily="34" charset="0"/>
                <a:cs typeface="Tahoma" pitchFamily="34" charset="0"/>
              </a:defRPr>
            </a:lvl1pPr>
            <a:lvl2pPr>
              <a:defRPr sz="2000">
                <a:latin typeface="Tahoma" pitchFamily="34" charset="0"/>
                <a:cs typeface="Tahoma" pitchFamily="34" charset="0"/>
              </a:defRPr>
            </a:lvl2pPr>
            <a:lvl3pPr>
              <a:defRPr sz="1800">
                <a:latin typeface="Tahoma" pitchFamily="34" charset="0"/>
                <a:cs typeface="Tahoma" pitchFamily="34" charset="0"/>
              </a:defRPr>
            </a:lvl3pPr>
            <a:lvl4pPr>
              <a:defRPr sz="1600">
                <a:latin typeface="Tahoma" pitchFamily="34" charset="0"/>
                <a:cs typeface="Tahoma" pitchFamily="34" charset="0"/>
              </a:defRPr>
            </a:lvl4pPr>
            <a:lvl5pPr>
              <a:defRPr sz="1600">
                <a:latin typeface="Tahoma" pitchFamily="34" charset="0"/>
                <a:cs typeface="Tahom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lang="en-US" sz="2800" b="1" dirty="0" smtClean="0">
                <a:solidFill>
                  <a:schemeClr val="tx1"/>
                </a:solidFill>
                <a:latin typeface="Tahoma" pitchFamily="34" charset="0"/>
                <a:ea typeface="+mn-ea"/>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eaLnBrk="0" fontAlgn="base" hangingPunct="0">
              <a:spcBef>
                <a:spcPct val="20000"/>
              </a:spcBef>
              <a:spcAft>
                <a:spcPct val="0"/>
              </a:spcAft>
              <a:buNone/>
            </a:pPr>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Tahoma" pitchFamily="34" charset="0"/>
                <a:cs typeface="Tahoma" pitchFamily="34" charset="0"/>
              </a:defRPr>
            </a:lvl1pPr>
            <a:lvl2pPr>
              <a:defRPr sz="2000">
                <a:latin typeface="Tahoma" pitchFamily="34" charset="0"/>
                <a:cs typeface="Tahoma" pitchFamily="34" charset="0"/>
              </a:defRPr>
            </a:lvl2pPr>
            <a:lvl3pPr>
              <a:defRPr sz="1800">
                <a:latin typeface="Tahoma" pitchFamily="34" charset="0"/>
                <a:cs typeface="Tahoma" pitchFamily="34" charset="0"/>
              </a:defRPr>
            </a:lvl3pPr>
            <a:lvl4pPr>
              <a:defRPr sz="1600">
                <a:latin typeface="Tahoma" pitchFamily="34" charset="0"/>
                <a:cs typeface="Tahoma" pitchFamily="34" charset="0"/>
              </a:defRPr>
            </a:lvl4pPr>
            <a:lvl5pPr>
              <a:defRPr sz="1600">
                <a:latin typeface="Tahoma" pitchFamily="34" charset="0"/>
                <a:cs typeface="Tahom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lstStyle>
            <a:lvl1pPr>
              <a:defRPr lang="en-US" sz="4400" b="1" dirty="0">
                <a:solidFill>
                  <a:schemeClr val="tx1"/>
                </a:solidFill>
                <a:latin typeface="Tahoma" pitchFamily="34" charset="0"/>
                <a:ea typeface="+mj-ea"/>
                <a:cs typeface="Tahoma"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9"/>
          <p:cNvPicPr>
            <a:picLocks noChangeAspect="1" noChangeArrowheads="1"/>
          </p:cNvPicPr>
          <p:nvPr userDrawn="1"/>
        </p:nvPicPr>
        <p:blipFill>
          <a:blip r:embed="rId14"/>
          <a:srcRect/>
          <a:stretch>
            <a:fillRect/>
          </a:stretch>
        </p:blipFill>
        <p:spPr bwMode="auto">
          <a:xfrm>
            <a:off x="5527675" y="3690938"/>
            <a:ext cx="6350" cy="6350"/>
          </a:xfrm>
          <a:prstGeom prst="rect">
            <a:avLst/>
          </a:prstGeom>
          <a:noFill/>
          <a:ln w="9525">
            <a:noFill/>
            <a:miter lim="800000"/>
            <a:headEnd/>
            <a:tailEnd/>
          </a:ln>
        </p:spPr>
      </p:pic>
      <p:pic>
        <p:nvPicPr>
          <p:cNvPr id="1027" name="Picture 251"/>
          <p:cNvPicPr>
            <a:picLocks noChangeAspect="1" noChangeArrowheads="1"/>
          </p:cNvPicPr>
          <p:nvPr userDrawn="1"/>
        </p:nvPicPr>
        <p:blipFill>
          <a:blip r:embed="rId15"/>
          <a:srcRect/>
          <a:stretch>
            <a:fillRect/>
          </a:stretch>
        </p:blipFill>
        <p:spPr bwMode="auto">
          <a:xfrm>
            <a:off x="5435600" y="3679825"/>
            <a:ext cx="6350" cy="4763"/>
          </a:xfrm>
          <a:prstGeom prst="rect">
            <a:avLst/>
          </a:prstGeom>
          <a:noFill/>
          <a:ln w="9525">
            <a:noFill/>
            <a:miter lim="800000"/>
            <a:headEnd/>
            <a:tailEnd/>
          </a:ln>
        </p:spPr>
      </p:pic>
      <p:pic>
        <p:nvPicPr>
          <p:cNvPr id="1028" name="Picture 260"/>
          <p:cNvPicPr>
            <a:picLocks noChangeAspect="1" noChangeArrowheads="1"/>
          </p:cNvPicPr>
          <p:nvPr userDrawn="1"/>
        </p:nvPicPr>
        <p:blipFill>
          <a:blip r:embed="rId15"/>
          <a:srcRect/>
          <a:stretch>
            <a:fillRect/>
          </a:stretch>
        </p:blipFill>
        <p:spPr bwMode="auto">
          <a:xfrm>
            <a:off x="5319713" y="3673475"/>
            <a:ext cx="6350" cy="6350"/>
          </a:xfrm>
          <a:prstGeom prst="rect">
            <a:avLst/>
          </a:prstGeom>
          <a:noFill/>
          <a:ln w="9525">
            <a:noFill/>
            <a:miter lim="800000"/>
            <a:headEnd/>
            <a:tailEnd/>
          </a:ln>
        </p:spPr>
      </p:pic>
      <p:pic>
        <p:nvPicPr>
          <p:cNvPr id="1029" name="Picture 262"/>
          <p:cNvPicPr>
            <a:picLocks noChangeAspect="1" noChangeArrowheads="1"/>
          </p:cNvPicPr>
          <p:nvPr userDrawn="1"/>
        </p:nvPicPr>
        <p:blipFill>
          <a:blip r:embed="rId15"/>
          <a:srcRect/>
          <a:stretch>
            <a:fillRect/>
          </a:stretch>
        </p:blipFill>
        <p:spPr bwMode="auto">
          <a:xfrm>
            <a:off x="5380038" y="3673475"/>
            <a:ext cx="6350" cy="6350"/>
          </a:xfrm>
          <a:prstGeom prst="rect">
            <a:avLst/>
          </a:prstGeom>
          <a:noFill/>
          <a:ln w="9525">
            <a:noFill/>
            <a:miter lim="800000"/>
            <a:headEnd/>
            <a:tailEnd/>
          </a:ln>
        </p:spPr>
      </p:pic>
      <p:pic>
        <p:nvPicPr>
          <p:cNvPr id="1030" name="Picture 263"/>
          <p:cNvPicPr>
            <a:picLocks noChangeAspect="1" noChangeArrowheads="1"/>
          </p:cNvPicPr>
          <p:nvPr userDrawn="1"/>
        </p:nvPicPr>
        <p:blipFill>
          <a:blip r:embed="rId15"/>
          <a:srcRect/>
          <a:stretch>
            <a:fillRect/>
          </a:stretch>
        </p:blipFill>
        <p:spPr bwMode="auto">
          <a:xfrm>
            <a:off x="5392738" y="3673475"/>
            <a:ext cx="6350" cy="6350"/>
          </a:xfrm>
          <a:prstGeom prst="rect">
            <a:avLst/>
          </a:prstGeom>
          <a:noFill/>
          <a:ln w="9525">
            <a:noFill/>
            <a:miter lim="800000"/>
            <a:headEnd/>
            <a:tailEnd/>
          </a:ln>
        </p:spPr>
      </p:pic>
      <p:pic>
        <p:nvPicPr>
          <p:cNvPr id="1031" name="Picture 272"/>
          <p:cNvPicPr>
            <a:picLocks noChangeAspect="1" noChangeArrowheads="1"/>
          </p:cNvPicPr>
          <p:nvPr userDrawn="1"/>
        </p:nvPicPr>
        <p:blipFill>
          <a:blip r:embed="rId14"/>
          <a:srcRect/>
          <a:stretch>
            <a:fillRect/>
          </a:stretch>
        </p:blipFill>
        <p:spPr bwMode="auto">
          <a:xfrm>
            <a:off x="5740400" y="3654425"/>
            <a:ext cx="6350" cy="6350"/>
          </a:xfrm>
          <a:prstGeom prst="rect">
            <a:avLst/>
          </a:prstGeom>
          <a:noFill/>
          <a:ln w="9525">
            <a:noFill/>
            <a:miter lim="800000"/>
            <a:headEnd/>
            <a:tailEnd/>
          </a:ln>
        </p:spPr>
      </p:pic>
      <p:pic>
        <p:nvPicPr>
          <p:cNvPr id="1032" name="Picture 275"/>
          <p:cNvPicPr>
            <a:picLocks noChangeAspect="1" noChangeArrowheads="1"/>
          </p:cNvPicPr>
          <p:nvPr userDrawn="1"/>
        </p:nvPicPr>
        <p:blipFill>
          <a:blip r:embed="rId16"/>
          <a:srcRect/>
          <a:stretch>
            <a:fillRect/>
          </a:stretch>
        </p:blipFill>
        <p:spPr bwMode="auto">
          <a:xfrm>
            <a:off x="5727700" y="3643313"/>
            <a:ext cx="6350" cy="4762"/>
          </a:xfrm>
          <a:prstGeom prst="rect">
            <a:avLst/>
          </a:prstGeom>
          <a:noFill/>
          <a:ln w="9525">
            <a:noFill/>
            <a:miter lim="800000"/>
            <a:headEnd/>
            <a:tailEnd/>
          </a:ln>
        </p:spPr>
      </p:pic>
      <p:pic>
        <p:nvPicPr>
          <p:cNvPr id="1033" name="Picture 284"/>
          <p:cNvPicPr>
            <a:picLocks noChangeAspect="1" noChangeArrowheads="1"/>
          </p:cNvPicPr>
          <p:nvPr userDrawn="1"/>
        </p:nvPicPr>
        <p:blipFill>
          <a:blip r:embed="rId16"/>
          <a:srcRect/>
          <a:stretch>
            <a:fillRect/>
          </a:stretch>
        </p:blipFill>
        <p:spPr bwMode="auto">
          <a:xfrm>
            <a:off x="5673725" y="3624263"/>
            <a:ext cx="6350" cy="6350"/>
          </a:xfrm>
          <a:prstGeom prst="rect">
            <a:avLst/>
          </a:prstGeom>
          <a:noFill/>
          <a:ln w="9525">
            <a:noFill/>
            <a:miter lim="800000"/>
            <a:headEnd/>
            <a:tailEnd/>
          </a:ln>
        </p:spPr>
      </p:pic>
      <p:pic>
        <p:nvPicPr>
          <p:cNvPr id="1034" name="Picture 286"/>
          <p:cNvPicPr>
            <a:picLocks noChangeAspect="1" noChangeArrowheads="1"/>
          </p:cNvPicPr>
          <p:nvPr userDrawn="1"/>
        </p:nvPicPr>
        <p:blipFill>
          <a:blip r:embed="rId15"/>
          <a:srcRect/>
          <a:stretch>
            <a:fillRect/>
          </a:stretch>
        </p:blipFill>
        <p:spPr bwMode="auto">
          <a:xfrm>
            <a:off x="5014913" y="3617913"/>
            <a:ext cx="6350" cy="6350"/>
          </a:xfrm>
          <a:prstGeom prst="rect">
            <a:avLst/>
          </a:prstGeom>
          <a:noFill/>
          <a:ln w="9525">
            <a:noFill/>
            <a:miter lim="800000"/>
            <a:headEnd/>
            <a:tailEnd/>
          </a:ln>
        </p:spPr>
      </p:pic>
      <p:pic>
        <p:nvPicPr>
          <p:cNvPr id="1035" name="Picture 296"/>
          <p:cNvPicPr>
            <a:picLocks noChangeAspect="1" noChangeArrowheads="1"/>
          </p:cNvPicPr>
          <p:nvPr userDrawn="1"/>
        </p:nvPicPr>
        <p:blipFill>
          <a:blip r:embed="rId16"/>
          <a:srcRect/>
          <a:stretch>
            <a:fillRect/>
          </a:stretch>
        </p:blipFill>
        <p:spPr bwMode="auto">
          <a:xfrm>
            <a:off x="5148263" y="3600450"/>
            <a:ext cx="6350" cy="6350"/>
          </a:xfrm>
          <a:prstGeom prst="rect">
            <a:avLst/>
          </a:prstGeom>
          <a:noFill/>
          <a:ln w="9525">
            <a:noFill/>
            <a:miter lim="800000"/>
            <a:headEnd/>
            <a:tailEnd/>
          </a:ln>
        </p:spPr>
      </p:pic>
      <p:pic>
        <p:nvPicPr>
          <p:cNvPr id="1036" name="Picture 297"/>
          <p:cNvPicPr>
            <a:picLocks noChangeAspect="1" noChangeArrowheads="1"/>
          </p:cNvPicPr>
          <p:nvPr userDrawn="1"/>
        </p:nvPicPr>
        <p:blipFill>
          <a:blip r:embed="rId14"/>
          <a:srcRect/>
          <a:stretch>
            <a:fillRect/>
          </a:stretch>
        </p:blipFill>
        <p:spPr bwMode="auto">
          <a:xfrm>
            <a:off x="5167313" y="3600450"/>
            <a:ext cx="6350" cy="6350"/>
          </a:xfrm>
          <a:prstGeom prst="rect">
            <a:avLst/>
          </a:prstGeom>
          <a:noFill/>
          <a:ln w="9525">
            <a:noFill/>
            <a:miter lim="800000"/>
            <a:headEnd/>
            <a:tailEnd/>
          </a:ln>
        </p:spPr>
      </p:pic>
      <p:pic>
        <p:nvPicPr>
          <p:cNvPr id="1037" name="Picture 303"/>
          <p:cNvPicPr>
            <a:picLocks noChangeAspect="1" noChangeArrowheads="1"/>
          </p:cNvPicPr>
          <p:nvPr userDrawn="1"/>
        </p:nvPicPr>
        <p:blipFill>
          <a:blip r:embed="rId15"/>
          <a:srcRect/>
          <a:stretch>
            <a:fillRect/>
          </a:stretch>
        </p:blipFill>
        <p:spPr bwMode="auto">
          <a:xfrm>
            <a:off x="5253038" y="3594100"/>
            <a:ext cx="6350" cy="6350"/>
          </a:xfrm>
          <a:prstGeom prst="rect">
            <a:avLst/>
          </a:prstGeom>
          <a:noFill/>
          <a:ln w="9525">
            <a:noFill/>
            <a:miter lim="800000"/>
            <a:headEnd/>
            <a:tailEnd/>
          </a:ln>
        </p:spPr>
      </p:pic>
      <p:pic>
        <p:nvPicPr>
          <p:cNvPr id="1038" name="Picture 309"/>
          <p:cNvPicPr>
            <a:picLocks noChangeAspect="1" noChangeArrowheads="1"/>
          </p:cNvPicPr>
          <p:nvPr userDrawn="1"/>
        </p:nvPicPr>
        <p:blipFill>
          <a:blip r:embed="rId16"/>
          <a:srcRect/>
          <a:stretch>
            <a:fillRect/>
          </a:stretch>
        </p:blipFill>
        <p:spPr bwMode="auto">
          <a:xfrm>
            <a:off x="5307013" y="3587750"/>
            <a:ext cx="6350" cy="6350"/>
          </a:xfrm>
          <a:prstGeom prst="rect">
            <a:avLst/>
          </a:prstGeom>
          <a:noFill/>
          <a:ln w="9525">
            <a:noFill/>
            <a:miter lim="800000"/>
            <a:headEnd/>
            <a:tailEnd/>
          </a:ln>
        </p:spPr>
      </p:pic>
      <p:pic>
        <p:nvPicPr>
          <p:cNvPr id="1039" name="Picture 310"/>
          <p:cNvPicPr>
            <a:picLocks noChangeAspect="1" noChangeArrowheads="1"/>
          </p:cNvPicPr>
          <p:nvPr userDrawn="1"/>
        </p:nvPicPr>
        <p:blipFill>
          <a:blip r:embed="rId15"/>
          <a:srcRect/>
          <a:stretch>
            <a:fillRect/>
          </a:stretch>
        </p:blipFill>
        <p:spPr bwMode="auto">
          <a:xfrm>
            <a:off x="5326063" y="3587750"/>
            <a:ext cx="6350" cy="6350"/>
          </a:xfrm>
          <a:prstGeom prst="rect">
            <a:avLst/>
          </a:prstGeom>
          <a:noFill/>
          <a:ln w="9525">
            <a:noFill/>
            <a:miter lim="800000"/>
            <a:headEnd/>
            <a:tailEnd/>
          </a:ln>
        </p:spPr>
      </p:pic>
      <p:pic>
        <p:nvPicPr>
          <p:cNvPr id="1040" name="Picture 312"/>
          <p:cNvPicPr>
            <a:picLocks noChangeAspect="1" noChangeArrowheads="1"/>
          </p:cNvPicPr>
          <p:nvPr userDrawn="1"/>
        </p:nvPicPr>
        <p:blipFill>
          <a:blip r:embed="rId15"/>
          <a:srcRect/>
          <a:stretch>
            <a:fillRect/>
          </a:stretch>
        </p:blipFill>
        <p:spPr bwMode="auto">
          <a:xfrm>
            <a:off x="5349875" y="3587750"/>
            <a:ext cx="6350" cy="6350"/>
          </a:xfrm>
          <a:prstGeom prst="rect">
            <a:avLst/>
          </a:prstGeom>
          <a:noFill/>
          <a:ln w="9525">
            <a:noFill/>
            <a:miter lim="800000"/>
            <a:headEnd/>
            <a:tailEnd/>
          </a:ln>
        </p:spPr>
      </p:pic>
      <p:pic>
        <p:nvPicPr>
          <p:cNvPr id="1041" name="Picture 313"/>
          <p:cNvPicPr>
            <a:picLocks noChangeAspect="1" noChangeArrowheads="1"/>
          </p:cNvPicPr>
          <p:nvPr userDrawn="1"/>
        </p:nvPicPr>
        <p:blipFill>
          <a:blip r:embed="rId16"/>
          <a:srcRect/>
          <a:stretch>
            <a:fillRect/>
          </a:stretch>
        </p:blipFill>
        <p:spPr bwMode="auto">
          <a:xfrm>
            <a:off x="5392738" y="3587750"/>
            <a:ext cx="6350" cy="6350"/>
          </a:xfrm>
          <a:prstGeom prst="rect">
            <a:avLst/>
          </a:prstGeom>
          <a:noFill/>
          <a:ln w="9525">
            <a:noFill/>
            <a:miter lim="800000"/>
            <a:headEnd/>
            <a:tailEnd/>
          </a:ln>
        </p:spPr>
      </p:pic>
      <p:pic>
        <p:nvPicPr>
          <p:cNvPr id="1042" name="Picture 314"/>
          <p:cNvPicPr>
            <a:picLocks noChangeAspect="1" noChangeArrowheads="1"/>
          </p:cNvPicPr>
          <p:nvPr userDrawn="1"/>
        </p:nvPicPr>
        <p:blipFill>
          <a:blip r:embed="rId15"/>
          <a:srcRect/>
          <a:stretch>
            <a:fillRect/>
          </a:stretch>
        </p:blipFill>
        <p:spPr bwMode="auto">
          <a:xfrm>
            <a:off x="5422900" y="3587750"/>
            <a:ext cx="6350" cy="6350"/>
          </a:xfrm>
          <a:prstGeom prst="rect">
            <a:avLst/>
          </a:prstGeom>
          <a:noFill/>
          <a:ln w="9525">
            <a:noFill/>
            <a:miter lim="800000"/>
            <a:headEnd/>
            <a:tailEnd/>
          </a:ln>
        </p:spPr>
      </p:pic>
      <p:pic>
        <p:nvPicPr>
          <p:cNvPr id="1043" name="Picture 316"/>
          <p:cNvPicPr>
            <a:picLocks noChangeAspect="1" noChangeArrowheads="1"/>
          </p:cNvPicPr>
          <p:nvPr userDrawn="1"/>
        </p:nvPicPr>
        <p:blipFill>
          <a:blip r:embed="rId16"/>
          <a:srcRect/>
          <a:stretch>
            <a:fillRect/>
          </a:stretch>
        </p:blipFill>
        <p:spPr bwMode="auto">
          <a:xfrm>
            <a:off x="5465763" y="3587750"/>
            <a:ext cx="6350" cy="6350"/>
          </a:xfrm>
          <a:prstGeom prst="rect">
            <a:avLst/>
          </a:prstGeom>
          <a:noFill/>
          <a:ln w="9525">
            <a:noFill/>
            <a:miter lim="800000"/>
            <a:headEnd/>
            <a:tailEnd/>
          </a:ln>
        </p:spPr>
      </p:pic>
      <p:sp>
        <p:nvSpPr>
          <p:cNvPr id="20" name="TextBox 19"/>
          <p:cNvSpPr txBox="1"/>
          <p:nvPr userDrawn="1"/>
        </p:nvSpPr>
        <p:spPr>
          <a:xfrm>
            <a:off x="8001000" y="6381690"/>
            <a:ext cx="990600" cy="400110"/>
          </a:xfrm>
          <a:prstGeom prst="rect">
            <a:avLst/>
          </a:prstGeom>
          <a:noFill/>
        </p:spPr>
        <p:txBody>
          <a:bodyPr wrap="square" rtlCol="0">
            <a:spAutoFit/>
          </a:bodyPr>
          <a:lstStyle/>
          <a:p>
            <a:pPr algn="r"/>
            <a:r>
              <a:rPr lang="en-US" sz="2000" dirty="0" smtClean="0">
                <a:latin typeface="Tahoma" pitchFamily="34" charset="0"/>
                <a:cs typeface="Tahoma" pitchFamily="34" charset="0"/>
              </a:rPr>
              <a:t>2-</a:t>
            </a:r>
            <a:fld id="{A912FDFD-C647-40AE-BA0C-3E0DF19A059C}" type="slidenum">
              <a:rPr lang="en-US" sz="2000" smtClean="0">
                <a:latin typeface="Tahoma" pitchFamily="34" charset="0"/>
                <a:cs typeface="Tahoma" pitchFamily="34" charset="0"/>
              </a:rPr>
              <a:pPr algn="r"/>
              <a:t>‹#›</a:t>
            </a:fld>
            <a:endParaRPr lang="en-US" sz="2000" dirty="0">
              <a:latin typeface="Tahoma" pitchFamily="34" charset="0"/>
              <a:cs typeface="Tahoma" pitchFamily="34" charset="0"/>
            </a:endParaRPr>
          </a:p>
        </p:txBody>
      </p:sp>
      <p:sp>
        <p:nvSpPr>
          <p:cNvPr id="21" name="Title Placeholder 2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Page1.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hyperlink" Target="Page2.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Utility Conflict Concepts and</a:t>
            </a:r>
            <a:br>
              <a:rPr lang="en-US" dirty="0" smtClean="0"/>
            </a:br>
            <a:r>
              <a:rPr lang="en-US" dirty="0" smtClean="0"/>
              <a:t>SHRP 2 R15(B) Research Findings</a:t>
            </a:r>
            <a:endParaRPr lang="en-US" dirty="0"/>
          </a:p>
        </p:txBody>
      </p:sp>
      <p:sp>
        <p:nvSpPr>
          <p:cNvPr id="6" name="Text Placeholder 5"/>
          <p:cNvSpPr>
            <a:spLocks noGrp="1"/>
          </p:cNvSpPr>
          <p:nvPr>
            <p:ph type="body" idx="1"/>
          </p:nvPr>
        </p:nvSpPr>
        <p:spPr/>
        <p:txBody>
          <a:bodyPr/>
          <a:lstStyle/>
          <a:p>
            <a:r>
              <a:rPr lang="en-US" dirty="0" smtClean="0"/>
              <a:t>Lesson 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Conflict Scenarios</a:t>
            </a:r>
            <a:endParaRPr lang="en-US" dirty="0"/>
          </a:p>
        </p:txBody>
      </p:sp>
      <p:sp>
        <p:nvSpPr>
          <p:cNvPr id="3" name="Content Placeholder 2"/>
          <p:cNvSpPr>
            <a:spLocks noGrp="1"/>
          </p:cNvSpPr>
          <p:nvPr>
            <p:ph idx="1"/>
          </p:nvPr>
        </p:nvSpPr>
        <p:spPr/>
        <p:txBody>
          <a:bodyPr/>
          <a:lstStyle/>
          <a:p>
            <a:pPr lvl="0"/>
            <a:r>
              <a:rPr lang="en-US" dirty="0" smtClean="0"/>
              <a:t>Utility facility vs. transportation design feature (existing or proposed)</a:t>
            </a:r>
          </a:p>
          <a:p>
            <a:pPr lvl="0"/>
            <a:r>
              <a:rPr lang="en-US" dirty="0" smtClean="0"/>
              <a:t>Utility facility vs. transportation construction activity or phasing</a:t>
            </a:r>
          </a:p>
          <a:p>
            <a:pPr lvl="0"/>
            <a:r>
              <a:rPr lang="en-US" dirty="0" smtClean="0"/>
              <a:t>Planned utility facility vs. existing utility facility</a:t>
            </a:r>
          </a:p>
          <a:p>
            <a:pPr lvl="0"/>
            <a:r>
              <a:rPr lang="en-US" dirty="0" smtClean="0"/>
              <a:t>Noncompliance with: </a:t>
            </a:r>
          </a:p>
          <a:p>
            <a:pPr lvl="1"/>
            <a:r>
              <a:rPr lang="en-US" dirty="0" smtClean="0"/>
              <a:t>Utility accommodation statutes, regulations, and policies</a:t>
            </a:r>
          </a:p>
          <a:p>
            <a:pPr lvl="1"/>
            <a:r>
              <a:rPr lang="en-US" dirty="0" smtClean="0"/>
              <a:t>Safety or accessibility regulations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lstStyle/>
          <a:p>
            <a:endParaRPr lang="en-US" dirty="0"/>
          </a:p>
        </p:txBody>
      </p:sp>
      <p:pic>
        <p:nvPicPr>
          <p:cNvPr id="4" name="Picture 4" descr="coverphoto"/>
          <p:cNvPicPr>
            <a:picLocks noChangeAspect="1" noChangeArrowheads="1"/>
          </p:cNvPicPr>
          <p:nvPr/>
        </p:nvPicPr>
        <p:blipFill>
          <a:blip r:embed="rId3" cstate="print"/>
          <a:srcRect/>
          <a:stretch>
            <a:fillRect/>
          </a:stretch>
        </p:blipFill>
        <p:spPr bwMode="auto">
          <a:xfrm>
            <a:off x="3871637" y="2590800"/>
            <a:ext cx="4967563" cy="3827746"/>
          </a:xfrm>
          <a:prstGeom prst="rect">
            <a:avLst/>
          </a:prstGeom>
          <a:noFill/>
          <a:ln w="12700">
            <a:solidFill>
              <a:schemeClr val="tx2"/>
            </a:solidFill>
            <a:miter lim="800000"/>
            <a:headEnd/>
            <a:tailEnd/>
          </a:ln>
        </p:spPr>
      </p:pic>
      <p:pic>
        <p:nvPicPr>
          <p:cNvPr id="6" name="Picture 4" descr="image001"/>
          <p:cNvPicPr>
            <a:picLocks noChangeAspect="1" noChangeArrowheads="1"/>
          </p:cNvPicPr>
          <p:nvPr/>
        </p:nvPicPr>
        <p:blipFill>
          <a:blip r:embed="rId4" cstate="print"/>
          <a:srcRect/>
          <a:stretch>
            <a:fillRect/>
          </a:stretch>
        </p:blipFill>
        <p:spPr bwMode="auto">
          <a:xfrm>
            <a:off x="228599" y="228600"/>
            <a:ext cx="5181601" cy="4020685"/>
          </a:xfrm>
          <a:prstGeom prst="rect">
            <a:avLst/>
          </a:prstGeom>
          <a:noFill/>
          <a:ln w="6350">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endParaRPr lang="en-US" dirty="0"/>
          </a:p>
        </p:txBody>
      </p:sp>
      <p:pic>
        <p:nvPicPr>
          <p:cNvPr id="5" name="Picture 4" descr="Utility Conflict"/>
          <p:cNvPicPr>
            <a:picLocks noChangeAspect="1" noChangeArrowheads="1"/>
          </p:cNvPicPr>
          <p:nvPr/>
        </p:nvPicPr>
        <p:blipFill>
          <a:blip r:embed="rId3" cstate="print"/>
          <a:srcRect b="5576"/>
          <a:stretch>
            <a:fillRect/>
          </a:stretch>
        </p:blipFill>
        <p:spPr bwMode="auto">
          <a:xfrm>
            <a:off x="228600" y="228600"/>
            <a:ext cx="5105400" cy="4171838"/>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962400" y="2685973"/>
            <a:ext cx="4922838" cy="3693129"/>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r>
              <a:rPr lang="en-US" dirty="0" smtClean="0"/>
              <a:t>Strategies</a:t>
            </a:r>
            <a:endParaRPr lang="en-US" dirty="0"/>
          </a:p>
        </p:txBody>
      </p:sp>
      <p:sp>
        <p:nvSpPr>
          <p:cNvPr id="3" name="Content Placeholder 2"/>
          <p:cNvSpPr>
            <a:spLocks noGrp="1"/>
          </p:cNvSpPr>
          <p:nvPr>
            <p:ph idx="1"/>
          </p:nvPr>
        </p:nvSpPr>
        <p:spPr/>
        <p:txBody>
          <a:bodyPr/>
          <a:lstStyle/>
          <a:p>
            <a:r>
              <a:rPr lang="en-US" dirty="0" smtClean="0"/>
              <a:t>Remove, abandon, or relocate utilities in conflict</a:t>
            </a:r>
          </a:p>
          <a:p>
            <a:pPr lvl="1"/>
            <a:r>
              <a:rPr lang="en-US" dirty="0" smtClean="0"/>
              <a:t>Relocating utilities NOT NECESSARILY OR ALWAYS the best or most cost-effective solution</a:t>
            </a:r>
          </a:p>
          <a:p>
            <a:pPr lvl="0"/>
            <a:r>
              <a:rPr lang="en-US" dirty="0" smtClean="0"/>
              <a:t>Modify transportation facility</a:t>
            </a:r>
          </a:p>
          <a:p>
            <a:pPr lvl="0"/>
            <a:r>
              <a:rPr lang="en-US" dirty="0" smtClean="0"/>
              <a:t>Protect-in-place utility installation</a:t>
            </a:r>
          </a:p>
          <a:p>
            <a:r>
              <a:rPr lang="en-US" dirty="0" smtClean="0"/>
              <a:t>Accept an exception to policy</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12" name="Rectangle 8"/>
          <p:cNvSpPr>
            <a:spLocks noGrp="1" noChangeArrowheads="1"/>
          </p:cNvSpPr>
          <p:nvPr>
            <p:ph type="title"/>
          </p:nvPr>
        </p:nvSpPr>
        <p:spPr/>
        <p:txBody>
          <a:bodyPr>
            <a:normAutofit/>
          </a:bodyPr>
          <a:lstStyle/>
          <a:p>
            <a:r>
              <a:rPr lang="en-US" dirty="0" smtClean="0"/>
              <a:t>Transportation </a:t>
            </a:r>
            <a:r>
              <a:rPr lang="en-US" dirty="0" smtClean="0"/>
              <a:t>Design </a:t>
            </a:r>
            <a:r>
              <a:rPr lang="en-US" dirty="0" smtClean="0"/>
              <a:t>Changes</a:t>
            </a:r>
            <a:endParaRPr lang="en-US" dirty="0"/>
          </a:p>
        </p:txBody>
      </p:sp>
      <p:sp>
        <p:nvSpPr>
          <p:cNvPr id="482313" name="Rectangle 9"/>
          <p:cNvSpPr>
            <a:spLocks noGrp="1" noChangeArrowheads="1"/>
          </p:cNvSpPr>
          <p:nvPr>
            <p:ph idx="1"/>
          </p:nvPr>
        </p:nvSpPr>
        <p:spPr>
          <a:xfrm>
            <a:off x="457200" y="1600200"/>
            <a:ext cx="8686800" cy="4525963"/>
          </a:xfrm>
        </p:spPr>
        <p:txBody>
          <a:bodyPr/>
          <a:lstStyle/>
          <a:p>
            <a:r>
              <a:rPr lang="en-US" dirty="0" smtClean="0"/>
              <a:t>Geometric alignment (horizontal/vertical):</a:t>
            </a:r>
          </a:p>
          <a:p>
            <a:pPr lvl="1"/>
            <a:r>
              <a:rPr lang="en-US" dirty="0" smtClean="0"/>
              <a:t>Change grade</a:t>
            </a:r>
          </a:p>
          <a:p>
            <a:pPr lvl="1"/>
            <a:r>
              <a:rPr lang="en-US" dirty="0" smtClean="0"/>
              <a:t>Offset centerline, widen one side of highway</a:t>
            </a:r>
          </a:p>
          <a:p>
            <a:pPr lvl="1"/>
            <a:r>
              <a:rPr lang="en-US" dirty="0" smtClean="0"/>
              <a:t>Move ramps, driveways</a:t>
            </a:r>
          </a:p>
          <a:p>
            <a:r>
              <a:rPr lang="en-US" dirty="0" smtClean="0"/>
              <a:t>Structure dimensions, other characteristics:</a:t>
            </a:r>
          </a:p>
          <a:p>
            <a:pPr lvl="1"/>
            <a:r>
              <a:rPr lang="en-US" dirty="0" smtClean="0"/>
              <a:t>Change embankment slope</a:t>
            </a:r>
          </a:p>
          <a:p>
            <a:pPr lvl="1"/>
            <a:r>
              <a:rPr lang="en-US" dirty="0" smtClean="0"/>
              <a:t>Add/modify retaining wall to reduce slope encroachment</a:t>
            </a:r>
          </a:p>
          <a:p>
            <a:pPr lvl="1"/>
            <a:r>
              <a:rPr lang="en-US" dirty="0" smtClean="0"/>
              <a:t>Redesign bridge footings and abutments, move pilings</a:t>
            </a:r>
          </a:p>
          <a:p>
            <a:pPr lvl="1"/>
            <a:r>
              <a:rPr lang="en-US" dirty="0" smtClean="0"/>
              <a:t>Redesign drainage structures</a:t>
            </a:r>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normAutofit fontScale="90000"/>
          </a:bodyPr>
          <a:lstStyle/>
          <a:p>
            <a:r>
              <a:rPr lang="en-US" dirty="0" smtClean="0"/>
              <a:t>Example: Widening </a:t>
            </a:r>
            <a:r>
              <a:rPr lang="en-US" dirty="0" smtClean="0"/>
              <a:t>Both Sides vs. </a:t>
            </a:r>
            <a:br>
              <a:rPr lang="en-US" dirty="0" smtClean="0"/>
            </a:br>
            <a:r>
              <a:rPr lang="en-US" dirty="0" smtClean="0"/>
              <a:t>One side of Highway</a:t>
            </a:r>
            <a:endParaRPr lang="en-US" dirty="0"/>
          </a:p>
        </p:txBody>
      </p:sp>
      <p:sp>
        <p:nvSpPr>
          <p:cNvPr id="607235" name="Rectangle 3"/>
          <p:cNvSpPr>
            <a:spLocks noGrp="1" noChangeArrowheads="1"/>
          </p:cNvSpPr>
          <p:nvPr>
            <p:ph idx="1"/>
          </p:nvPr>
        </p:nvSpPr>
        <p:spPr/>
        <p:txBody>
          <a:bodyPr/>
          <a:lstStyle/>
          <a:p>
            <a:r>
              <a:rPr lang="en-US" dirty="0" smtClean="0"/>
              <a:t>Issues to consider:</a:t>
            </a:r>
          </a:p>
          <a:p>
            <a:pPr lvl="1"/>
            <a:r>
              <a:rPr lang="en-US" dirty="0" smtClean="0"/>
              <a:t>Widening both sides of highway impacts everyone (no one is spared!)</a:t>
            </a:r>
          </a:p>
          <a:p>
            <a:pPr lvl="1"/>
            <a:r>
              <a:rPr lang="en-US" dirty="0" smtClean="0"/>
              <a:t>Widening one side can reduce utility impacts</a:t>
            </a:r>
          </a:p>
          <a:p>
            <a:pPr lvl="1"/>
            <a:r>
              <a:rPr lang="en-US" dirty="0" smtClean="0"/>
              <a:t>Depends on what kind of utilities are affected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normAutofit/>
          </a:bodyPr>
          <a:lstStyle/>
          <a:p>
            <a:r>
              <a:rPr lang="en-US" dirty="0" smtClean="0"/>
              <a:t>Example</a:t>
            </a:r>
            <a:r>
              <a:rPr lang="en-US" dirty="0" smtClean="0"/>
              <a:t>: Embankment</a:t>
            </a:r>
            <a:endParaRPr lang="en-US" dirty="0"/>
          </a:p>
        </p:txBody>
      </p:sp>
      <p:sp>
        <p:nvSpPr>
          <p:cNvPr id="673795" name="Rectangle 3"/>
          <p:cNvSpPr>
            <a:spLocks noGrp="1" noChangeArrowheads="1"/>
          </p:cNvSpPr>
          <p:nvPr>
            <p:ph idx="1"/>
          </p:nvPr>
        </p:nvSpPr>
        <p:spPr/>
        <p:txBody>
          <a:bodyPr/>
          <a:lstStyle/>
          <a:p>
            <a:r>
              <a:rPr lang="en-US" dirty="0" smtClean="0"/>
              <a:t>Due to interstate widening, embankment had to be raised 50-60 feet</a:t>
            </a:r>
          </a:p>
          <a:p>
            <a:r>
              <a:rPr lang="en-US" dirty="0" smtClean="0"/>
              <a:t>Major gas and water facilities in the area</a:t>
            </a:r>
          </a:p>
          <a:p>
            <a:r>
              <a:rPr lang="en-US" dirty="0" smtClean="0"/>
              <a:t>Large soil settlement expected</a:t>
            </a:r>
          </a:p>
          <a:p>
            <a:r>
              <a:rPr lang="en-US" dirty="0" smtClean="0"/>
              <a:t>Modified project to protect-in-place utilities:</a:t>
            </a:r>
          </a:p>
          <a:p>
            <a:pPr lvl="1"/>
            <a:r>
              <a:rPr lang="en-US" dirty="0" smtClean="0"/>
              <a:t>Foam layer </a:t>
            </a:r>
          </a:p>
          <a:p>
            <a:pPr lvl="1"/>
            <a:r>
              <a:rPr lang="en-US" dirty="0" smtClean="0"/>
              <a:t>Thin concrete cap</a:t>
            </a:r>
          </a:p>
          <a:p>
            <a:r>
              <a:rPr lang="en-US" dirty="0" smtClean="0"/>
              <a:t>Costly utility relocation was avoided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37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37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p:txBody>
          <a:bodyPr/>
          <a:lstStyle/>
          <a:p>
            <a:r>
              <a:rPr lang="en-US" dirty="0" smtClean="0"/>
              <a:t>Example: </a:t>
            </a:r>
            <a:r>
              <a:rPr lang="en-US" dirty="0" smtClean="0"/>
              <a:t>Bridge</a:t>
            </a:r>
            <a:endParaRPr lang="en-US" dirty="0"/>
          </a:p>
        </p:txBody>
      </p:sp>
      <p:sp>
        <p:nvSpPr>
          <p:cNvPr id="669699" name="Rectangle 3"/>
          <p:cNvSpPr>
            <a:spLocks noGrp="1" noChangeArrowheads="1"/>
          </p:cNvSpPr>
          <p:nvPr>
            <p:ph idx="1"/>
          </p:nvPr>
        </p:nvSpPr>
        <p:spPr/>
        <p:txBody>
          <a:bodyPr/>
          <a:lstStyle/>
          <a:p>
            <a:r>
              <a:rPr lang="en-US" dirty="0" smtClean="0"/>
              <a:t>Bridge project affected multiple utilities (power, water, sewer, etc.)</a:t>
            </a:r>
          </a:p>
          <a:p>
            <a:r>
              <a:rPr lang="en-US" dirty="0" smtClean="0"/>
              <a:t>Modifying horizontal bridge alignment slightly</a:t>
            </a:r>
          </a:p>
          <a:p>
            <a:pPr lvl="1"/>
            <a:r>
              <a:rPr lang="en-US" dirty="0" smtClean="0"/>
              <a:t>Would have avoided any utility impact</a:t>
            </a:r>
          </a:p>
          <a:p>
            <a:pPr lvl="1"/>
            <a:r>
              <a:rPr lang="en-US" dirty="0" smtClean="0"/>
              <a:t>Would not have impacted right-of-way</a:t>
            </a:r>
          </a:p>
          <a:p>
            <a:pPr lvl="1"/>
            <a:r>
              <a:rPr lang="en-US" dirty="0" smtClean="0"/>
              <a:t>Would not have compromised bridge construction</a:t>
            </a:r>
          </a:p>
          <a:p>
            <a:r>
              <a:rPr lang="en-US" dirty="0" smtClean="0"/>
              <a:t>Discovered during construction… too late!</a:t>
            </a:r>
          </a:p>
          <a:p>
            <a:r>
              <a:rPr lang="en-US" dirty="0" smtClean="0"/>
              <a:t>Utility relocation costs = $5,000,000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9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Power Pole</a:t>
            </a:r>
            <a:endParaRPr lang="en-US" dirty="0"/>
          </a:p>
        </p:txBody>
      </p:sp>
      <p:sp>
        <p:nvSpPr>
          <p:cNvPr id="3" name="Content Placeholder 2"/>
          <p:cNvSpPr>
            <a:spLocks noGrp="1"/>
          </p:cNvSpPr>
          <p:nvPr>
            <p:ph idx="1"/>
          </p:nvPr>
        </p:nvSpPr>
        <p:spPr/>
        <p:txBody>
          <a:bodyPr/>
          <a:lstStyle/>
          <a:p>
            <a:r>
              <a:rPr lang="en-US" dirty="0" smtClean="0"/>
              <a:t>Rapid City, South Dakota</a:t>
            </a:r>
          </a:p>
          <a:p>
            <a:r>
              <a:rPr lang="en-US" dirty="0" smtClean="0"/>
              <a:t>Conflict discovered at 30% detailed design</a:t>
            </a:r>
          </a:p>
          <a:p>
            <a:r>
              <a:rPr lang="en-US" dirty="0" smtClean="0"/>
              <a:t>Redesign avoided utility adjustment</a:t>
            </a:r>
          </a:p>
          <a:p>
            <a:r>
              <a:rPr lang="en-US" dirty="0" smtClean="0"/>
              <a:t>Additional costs were paid by utility</a:t>
            </a:r>
            <a:endParaRPr lang="en-US" dirty="0"/>
          </a:p>
        </p:txBody>
      </p:sp>
    </p:spTree>
    <p:extLst>
      <p:ext uri="{BB962C8B-B14F-4D97-AF65-F5344CB8AC3E}">
        <p14:creationId xmlns:p14="http://schemas.microsoft.com/office/powerpoint/2010/main" val="1383635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5756" b="27254"/>
          <a:stretch>
            <a:fillRect/>
          </a:stretch>
        </p:blipFill>
        <p:spPr bwMode="auto">
          <a:xfrm>
            <a:off x="377825" y="0"/>
            <a:ext cx="8367713" cy="3462338"/>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9267" r="22768" b="29031"/>
          <a:stretch>
            <a:fillRect/>
          </a:stretch>
        </p:blipFill>
        <p:spPr bwMode="auto">
          <a:xfrm>
            <a:off x="420688" y="3565525"/>
            <a:ext cx="8374062" cy="3097213"/>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095" name="Line 7"/>
          <p:cNvSpPr>
            <a:spLocks noChangeShapeType="1"/>
          </p:cNvSpPr>
          <p:nvPr/>
        </p:nvSpPr>
        <p:spPr bwMode="auto">
          <a:xfrm>
            <a:off x="0" y="3454400"/>
            <a:ext cx="9144000" cy="0"/>
          </a:xfrm>
          <a:prstGeom prst="line">
            <a:avLst/>
          </a:prstGeom>
          <a:noFill/>
          <a:ln w="3810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7096" name="Line 8"/>
          <p:cNvSpPr>
            <a:spLocks noChangeShapeType="1"/>
          </p:cNvSpPr>
          <p:nvPr/>
        </p:nvSpPr>
        <p:spPr bwMode="auto">
          <a:xfrm flipV="1">
            <a:off x="4238625" y="3748088"/>
            <a:ext cx="0" cy="2009775"/>
          </a:xfrm>
          <a:prstGeom prst="line">
            <a:avLst/>
          </a:prstGeom>
          <a:noFill/>
          <a:ln w="762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7098" name="Line 10"/>
          <p:cNvSpPr>
            <a:spLocks noChangeAspect="1" noChangeShapeType="1"/>
          </p:cNvSpPr>
          <p:nvPr/>
        </p:nvSpPr>
        <p:spPr bwMode="auto">
          <a:xfrm flipH="1">
            <a:off x="3506993" y="646906"/>
            <a:ext cx="4127290" cy="11253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7102" name="Line 14"/>
          <p:cNvSpPr>
            <a:spLocks noChangeShapeType="1"/>
          </p:cNvSpPr>
          <p:nvPr/>
        </p:nvSpPr>
        <p:spPr bwMode="auto">
          <a:xfrm flipV="1">
            <a:off x="4148138" y="5295900"/>
            <a:ext cx="0" cy="376238"/>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Line 10"/>
          <p:cNvSpPr>
            <a:spLocks noChangeAspect="1" noChangeShapeType="1"/>
          </p:cNvSpPr>
          <p:nvPr/>
        </p:nvSpPr>
        <p:spPr bwMode="auto">
          <a:xfrm flipH="1">
            <a:off x="4270375" y="3669834"/>
            <a:ext cx="3363906" cy="91718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217097" name="Picture 9" descr="MVC-003L"/>
          <p:cNvPicPr>
            <a:picLocks noChangeAspect="1" noChangeArrowheads="1"/>
          </p:cNvPicPr>
          <p:nvPr/>
        </p:nvPicPr>
        <p:blipFill>
          <a:blip r:embed="rId5" cstate="print">
            <a:extLst>
              <a:ext uri="{28A0092B-C50C-407E-A947-70E740481C1C}">
                <a14:useLocalDpi xmlns:a14="http://schemas.microsoft.com/office/drawing/2010/main" val="0"/>
              </a:ext>
            </a:extLst>
          </a:blip>
          <a:srcRect l="46500" t="6125" r="27188" b="11501"/>
          <a:stretch>
            <a:fillRect/>
          </a:stretch>
        </p:blipFill>
        <p:spPr bwMode="auto">
          <a:xfrm>
            <a:off x="7389813" y="3175"/>
            <a:ext cx="1751012" cy="4113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9766" y="185241"/>
            <a:ext cx="1787525" cy="461665"/>
          </a:xfrm>
          <a:prstGeom prst="rect">
            <a:avLst/>
          </a:prstGeom>
          <a:solidFill>
            <a:schemeClr val="bg1"/>
          </a:solidFill>
          <a:ln>
            <a:solidFill>
              <a:schemeClr val="tx1"/>
            </a:solidFill>
          </a:ln>
        </p:spPr>
        <p:txBody>
          <a:bodyPr wrap="square" rtlCol="0">
            <a:spAutoFit/>
          </a:bodyPr>
          <a:lstStyle/>
          <a:p>
            <a:r>
              <a:rPr lang="en-US" b="1" dirty="0" smtClean="0">
                <a:latin typeface="Tahoma" pitchFamily="34" charset="0"/>
                <a:ea typeface="Tahoma" pitchFamily="34" charset="0"/>
                <a:cs typeface="Tahoma" pitchFamily="34" charset="0"/>
              </a:rPr>
              <a:t>Plan</a:t>
            </a:r>
            <a:r>
              <a:rPr lang="en-US" dirty="0" smtClean="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View</a:t>
            </a:r>
            <a:endParaRPr lang="en-US" b="1" dirty="0">
              <a:latin typeface="Tahoma" pitchFamily="34" charset="0"/>
              <a:ea typeface="Tahoma" pitchFamily="34" charset="0"/>
              <a:cs typeface="Tahoma" pitchFamily="34" charset="0"/>
            </a:endParaRPr>
          </a:p>
        </p:txBody>
      </p:sp>
      <p:sp>
        <p:nvSpPr>
          <p:cNvPr id="3" name="Freeform 2"/>
          <p:cNvSpPr/>
          <p:nvPr/>
        </p:nvSpPr>
        <p:spPr>
          <a:xfrm>
            <a:off x="4260850" y="5749925"/>
            <a:ext cx="857250" cy="206375"/>
          </a:xfrm>
          <a:custGeom>
            <a:avLst/>
            <a:gdLst>
              <a:gd name="connsiteX0" fmla="*/ 0 w 857250"/>
              <a:gd name="connsiteY0" fmla="*/ 0 h 206375"/>
              <a:gd name="connsiteX1" fmla="*/ 158750 w 857250"/>
              <a:gd name="connsiteY1" fmla="*/ 123825 h 206375"/>
              <a:gd name="connsiteX2" fmla="*/ 257175 w 857250"/>
              <a:gd name="connsiteY2" fmla="*/ 171450 h 206375"/>
              <a:gd name="connsiteX3" fmla="*/ 333375 w 857250"/>
              <a:gd name="connsiteY3" fmla="*/ 206375 h 206375"/>
              <a:gd name="connsiteX4" fmla="*/ 457200 w 857250"/>
              <a:gd name="connsiteY4" fmla="*/ 193675 h 206375"/>
              <a:gd name="connsiteX5" fmla="*/ 612775 w 857250"/>
              <a:gd name="connsiteY5" fmla="*/ 123825 h 206375"/>
              <a:gd name="connsiteX6" fmla="*/ 857250 w 857250"/>
              <a:gd name="connsiteY6" fmla="*/ 9525 h 206375"/>
              <a:gd name="connsiteX7" fmla="*/ 0 w 857250"/>
              <a:gd name="connsiteY7"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0" h="206375">
                <a:moveTo>
                  <a:pt x="0" y="0"/>
                </a:moveTo>
                <a:lnTo>
                  <a:pt x="158750" y="123825"/>
                </a:lnTo>
                <a:lnTo>
                  <a:pt x="257175" y="171450"/>
                </a:lnTo>
                <a:lnTo>
                  <a:pt x="333375" y="206375"/>
                </a:lnTo>
                <a:lnTo>
                  <a:pt x="457200" y="193675"/>
                </a:lnTo>
                <a:lnTo>
                  <a:pt x="612775" y="123825"/>
                </a:lnTo>
                <a:lnTo>
                  <a:pt x="857250" y="9525"/>
                </a:lnTo>
                <a:lnTo>
                  <a:pt x="0" y="0"/>
                </a:lnTo>
                <a:close/>
              </a:path>
            </a:pathLst>
          </a:custGeom>
          <a:blipFill>
            <a:blip r:embed="rId6"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35050" y="3994150"/>
            <a:ext cx="3587750" cy="1949450"/>
          </a:xfrm>
          <a:custGeom>
            <a:avLst/>
            <a:gdLst>
              <a:gd name="connsiteX0" fmla="*/ 0 w 3587750"/>
              <a:gd name="connsiteY0" fmla="*/ 6350 h 1949450"/>
              <a:gd name="connsiteX1" fmla="*/ 0 w 3587750"/>
              <a:gd name="connsiteY1" fmla="*/ 6350 h 1949450"/>
              <a:gd name="connsiteX2" fmla="*/ 565150 w 3587750"/>
              <a:gd name="connsiteY2" fmla="*/ 0 h 1949450"/>
              <a:gd name="connsiteX3" fmla="*/ 1593850 w 3587750"/>
              <a:gd name="connsiteY3" fmla="*/ 647700 h 1949450"/>
              <a:gd name="connsiteX4" fmla="*/ 2705100 w 3587750"/>
              <a:gd name="connsiteY4" fmla="*/ 1397000 h 1949450"/>
              <a:gd name="connsiteX5" fmla="*/ 3225800 w 3587750"/>
              <a:gd name="connsiteY5" fmla="*/ 1771650 h 1949450"/>
              <a:gd name="connsiteX6" fmla="*/ 3416300 w 3587750"/>
              <a:gd name="connsiteY6" fmla="*/ 1892300 h 1949450"/>
              <a:gd name="connsiteX7" fmla="*/ 3587750 w 3587750"/>
              <a:gd name="connsiteY7" fmla="*/ 1949450 h 1949450"/>
              <a:gd name="connsiteX8" fmla="*/ 3225800 w 3587750"/>
              <a:gd name="connsiteY8" fmla="*/ 1949450 h 1949450"/>
              <a:gd name="connsiteX9" fmla="*/ 1638300 w 3587750"/>
              <a:gd name="connsiteY9" fmla="*/ 901700 h 1949450"/>
              <a:gd name="connsiteX10" fmla="*/ 666750 w 3587750"/>
              <a:gd name="connsiteY10" fmla="*/ 273050 h 1949450"/>
              <a:gd name="connsiteX11" fmla="*/ 425450 w 3587750"/>
              <a:gd name="connsiteY11" fmla="*/ 311150 h 1949450"/>
              <a:gd name="connsiteX12" fmla="*/ 0 w 3587750"/>
              <a:gd name="connsiteY12" fmla="*/ 6350 h 19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7750" h="1949450">
                <a:moveTo>
                  <a:pt x="0" y="6350"/>
                </a:moveTo>
                <a:lnTo>
                  <a:pt x="0" y="6350"/>
                </a:lnTo>
                <a:lnTo>
                  <a:pt x="565150" y="0"/>
                </a:lnTo>
                <a:lnTo>
                  <a:pt x="1593850" y="647700"/>
                </a:lnTo>
                <a:lnTo>
                  <a:pt x="2705100" y="1397000"/>
                </a:lnTo>
                <a:lnTo>
                  <a:pt x="3225800" y="1771650"/>
                </a:lnTo>
                <a:lnTo>
                  <a:pt x="3416300" y="1892300"/>
                </a:lnTo>
                <a:lnTo>
                  <a:pt x="3587750" y="1949450"/>
                </a:lnTo>
                <a:lnTo>
                  <a:pt x="3225800" y="1949450"/>
                </a:lnTo>
                <a:lnTo>
                  <a:pt x="1638300" y="901700"/>
                </a:lnTo>
                <a:lnTo>
                  <a:pt x="666750" y="273050"/>
                </a:lnTo>
                <a:lnTo>
                  <a:pt x="425450" y="311150"/>
                </a:lnTo>
                <a:lnTo>
                  <a:pt x="0" y="6350"/>
                </a:lnTo>
                <a:close/>
              </a:path>
            </a:pathLst>
          </a:custGeom>
          <a:solidFill>
            <a:srgbClr val="B2B2B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tx1"/>
              </a:solidFill>
              <a:latin typeface="Times New Roman" pitchFamily="18" charset="0"/>
            </a:endParaRPr>
          </a:p>
        </p:txBody>
      </p:sp>
      <p:sp>
        <p:nvSpPr>
          <p:cNvPr id="10" name="Freeform 9"/>
          <p:cNvSpPr/>
          <p:nvPr/>
        </p:nvSpPr>
        <p:spPr>
          <a:xfrm>
            <a:off x="1035050" y="4000500"/>
            <a:ext cx="3244850" cy="1758950"/>
          </a:xfrm>
          <a:custGeom>
            <a:avLst/>
            <a:gdLst>
              <a:gd name="connsiteX0" fmla="*/ 0 w 3244850"/>
              <a:gd name="connsiteY0" fmla="*/ 0 h 1758950"/>
              <a:gd name="connsiteX1" fmla="*/ 571500 w 3244850"/>
              <a:gd name="connsiteY1" fmla="*/ 0 h 1758950"/>
              <a:gd name="connsiteX2" fmla="*/ 1847850 w 3244850"/>
              <a:gd name="connsiteY2" fmla="*/ 806450 h 1758950"/>
              <a:gd name="connsiteX3" fmla="*/ 3035300 w 3244850"/>
              <a:gd name="connsiteY3" fmla="*/ 1625600 h 1758950"/>
              <a:gd name="connsiteX4" fmla="*/ 3244850 w 3244850"/>
              <a:gd name="connsiteY4" fmla="*/ 1752600 h 1758950"/>
              <a:gd name="connsiteX5" fmla="*/ 2959100 w 3244850"/>
              <a:gd name="connsiteY5" fmla="*/ 1758950 h 1758950"/>
              <a:gd name="connsiteX6" fmla="*/ 1225550 w 3244850"/>
              <a:gd name="connsiteY6" fmla="*/ 622300 h 1758950"/>
              <a:gd name="connsiteX7" fmla="*/ 673100 w 3244850"/>
              <a:gd name="connsiteY7" fmla="*/ 260350 h 1758950"/>
              <a:gd name="connsiteX8" fmla="*/ 425450 w 3244850"/>
              <a:gd name="connsiteY8" fmla="*/ 304800 h 1758950"/>
              <a:gd name="connsiteX9" fmla="*/ 0 w 3244850"/>
              <a:gd name="connsiteY9" fmla="*/ 0 h 175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850" h="1758950">
                <a:moveTo>
                  <a:pt x="0" y="0"/>
                </a:moveTo>
                <a:lnTo>
                  <a:pt x="571500" y="0"/>
                </a:lnTo>
                <a:lnTo>
                  <a:pt x="1847850" y="806450"/>
                </a:lnTo>
                <a:lnTo>
                  <a:pt x="3035300" y="1625600"/>
                </a:lnTo>
                <a:lnTo>
                  <a:pt x="3244850" y="1752600"/>
                </a:lnTo>
                <a:lnTo>
                  <a:pt x="2959100" y="1758950"/>
                </a:lnTo>
                <a:lnTo>
                  <a:pt x="1225550" y="622300"/>
                </a:lnTo>
                <a:lnTo>
                  <a:pt x="673100" y="260350"/>
                </a:lnTo>
                <a:lnTo>
                  <a:pt x="425450" y="304800"/>
                </a:lnTo>
                <a:lnTo>
                  <a:pt x="0" y="0"/>
                </a:lnTo>
                <a:close/>
              </a:path>
            </a:pathLst>
          </a:custGeom>
          <a:solidFill>
            <a:srgbClr val="B2B2B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tx1"/>
              </a:solidFill>
              <a:latin typeface="Times New Roman" pitchFamily="18" charset="0"/>
            </a:endParaRPr>
          </a:p>
        </p:txBody>
      </p:sp>
      <p:cxnSp>
        <p:nvCxnSpPr>
          <p:cNvPr id="21" name="Straight Arrow Connector 20"/>
          <p:cNvCxnSpPr/>
          <p:nvPr/>
        </p:nvCxnSpPr>
        <p:spPr>
          <a:xfrm flipV="1">
            <a:off x="2865848" y="5484019"/>
            <a:ext cx="1282290" cy="586703"/>
          </a:xfrm>
          <a:prstGeom prst="straightConnector1">
            <a:avLst/>
          </a:prstGeom>
          <a:no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1578769" y="5772308"/>
            <a:ext cx="1447800" cy="830997"/>
          </a:xfrm>
          <a:prstGeom prst="rect">
            <a:avLst/>
          </a:prstGeom>
          <a:solidFill>
            <a:schemeClr val="bg1"/>
          </a:solidFill>
          <a:ln>
            <a:solidFill>
              <a:schemeClr val="tx1"/>
            </a:solidFill>
          </a:ln>
        </p:spPr>
        <p:txBody>
          <a:bodyPr wrap="square" rtlCol="0">
            <a:spAutoFit/>
          </a:bodyPr>
          <a:lstStyle/>
          <a:p>
            <a:r>
              <a:rPr lang="en-US" dirty="0" smtClean="0">
                <a:latin typeface="Tahoma" pitchFamily="34" charset="0"/>
                <a:ea typeface="Tahoma" pitchFamily="34" charset="0"/>
                <a:cs typeface="Tahoma" pitchFamily="34" charset="0"/>
              </a:rPr>
              <a:t>Right of Way Line</a:t>
            </a:r>
            <a:endParaRPr lang="en-US" dirty="0">
              <a:latin typeface="Tahoma" pitchFamily="34" charset="0"/>
              <a:ea typeface="Tahoma" pitchFamily="34" charset="0"/>
              <a:cs typeface="Tahoma" pitchFamily="34" charset="0"/>
            </a:endParaRPr>
          </a:p>
        </p:txBody>
      </p:sp>
      <p:sp>
        <p:nvSpPr>
          <p:cNvPr id="25" name="TextBox 24"/>
          <p:cNvSpPr txBox="1"/>
          <p:nvPr/>
        </p:nvSpPr>
        <p:spPr>
          <a:xfrm>
            <a:off x="89767" y="3572817"/>
            <a:ext cx="2120033" cy="461665"/>
          </a:xfrm>
          <a:prstGeom prst="rect">
            <a:avLst/>
          </a:prstGeom>
          <a:solidFill>
            <a:schemeClr val="bg1"/>
          </a:solidFill>
          <a:ln>
            <a:solidFill>
              <a:schemeClr val="tx1"/>
            </a:solidFill>
          </a:ln>
        </p:spPr>
        <p:txBody>
          <a:bodyPr wrap="square" rtlCol="0">
            <a:spAutoFit/>
          </a:bodyPr>
          <a:lstStyle/>
          <a:p>
            <a:r>
              <a:rPr lang="en-US" b="1" dirty="0" smtClean="0">
                <a:latin typeface="Tahoma" pitchFamily="34" charset="0"/>
                <a:ea typeface="Tahoma" pitchFamily="34" charset="0"/>
                <a:cs typeface="Tahoma" pitchFamily="34" charset="0"/>
              </a:rPr>
              <a:t>Profile View</a:t>
            </a:r>
            <a:endParaRPr lang="en-US" b="1" dirty="0">
              <a:latin typeface="Tahoma" pitchFamily="34" charset="0"/>
              <a:ea typeface="Tahoma" pitchFamily="34" charset="0"/>
              <a:cs typeface="Tahoma" pitchFamily="34" charset="0"/>
            </a:endParaRPr>
          </a:p>
        </p:txBody>
      </p:sp>
      <p:grpSp>
        <p:nvGrpSpPr>
          <p:cNvPr id="17" name="Group 16"/>
          <p:cNvGrpSpPr/>
          <p:nvPr/>
        </p:nvGrpSpPr>
        <p:grpSpPr>
          <a:xfrm>
            <a:off x="197716" y="4754916"/>
            <a:ext cx="2459759" cy="830997"/>
            <a:chOff x="197716" y="4754916"/>
            <a:chExt cx="2459759" cy="830997"/>
          </a:xfrm>
        </p:grpSpPr>
        <p:cxnSp>
          <p:nvCxnSpPr>
            <p:cNvPr id="4" name="Straight Arrow Connector 3"/>
            <p:cNvCxnSpPr/>
            <p:nvPr/>
          </p:nvCxnSpPr>
          <p:spPr>
            <a:xfrm flipV="1">
              <a:off x="1690687" y="4754916"/>
              <a:ext cx="966788" cy="313574"/>
            </a:xfrm>
            <a:prstGeom prst="straightConnector1">
              <a:avLst/>
            </a:prstGeom>
            <a:no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197716" y="4754916"/>
              <a:ext cx="1679575" cy="830997"/>
            </a:xfrm>
            <a:prstGeom prst="rect">
              <a:avLst/>
            </a:prstGeom>
            <a:solidFill>
              <a:schemeClr val="bg1"/>
            </a:solidFill>
            <a:ln>
              <a:solidFill>
                <a:schemeClr val="tx1"/>
              </a:solidFill>
            </a:ln>
          </p:spPr>
          <p:txBody>
            <a:bodyPr wrap="square" rtlCol="0">
              <a:spAutoFit/>
            </a:bodyPr>
            <a:lstStyle/>
            <a:p>
              <a:r>
                <a:rPr lang="en-US" dirty="0" smtClean="0">
                  <a:latin typeface="Tahoma" pitchFamily="34" charset="0"/>
                  <a:ea typeface="Tahoma" pitchFamily="34" charset="0"/>
                  <a:cs typeface="Tahoma" pitchFamily="34" charset="0"/>
                </a:rPr>
                <a:t>Grading cut section</a:t>
              </a:r>
              <a:endParaRPr lang="en-US" dirty="0">
                <a:latin typeface="Tahoma" pitchFamily="34" charset="0"/>
                <a:ea typeface="Tahoma" pitchFamily="34" charset="0"/>
                <a:cs typeface="Tahoma" pitchFamily="34" charset="0"/>
              </a:endParaRPr>
            </a:p>
          </p:txBody>
        </p:sp>
      </p:grpSp>
      <p:grpSp>
        <p:nvGrpSpPr>
          <p:cNvPr id="6" name="Group 5"/>
          <p:cNvGrpSpPr/>
          <p:nvPr/>
        </p:nvGrpSpPr>
        <p:grpSpPr>
          <a:xfrm>
            <a:off x="4806950" y="4434117"/>
            <a:ext cx="2729701" cy="1382483"/>
            <a:chOff x="4806950" y="4434117"/>
            <a:chExt cx="2729701" cy="1382483"/>
          </a:xfrm>
        </p:grpSpPr>
        <p:cxnSp>
          <p:nvCxnSpPr>
            <p:cNvPr id="31" name="Straight Arrow Connector 30"/>
            <p:cNvCxnSpPr/>
            <p:nvPr/>
          </p:nvCxnSpPr>
          <p:spPr>
            <a:xfrm flipH="1">
              <a:off x="4806950" y="4864060"/>
              <a:ext cx="932656" cy="952540"/>
            </a:xfrm>
            <a:prstGeom prst="straightConnector1">
              <a:avLst/>
            </a:prstGeom>
            <a:no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5595932" y="4434117"/>
              <a:ext cx="1940719" cy="830997"/>
            </a:xfrm>
            <a:prstGeom prst="rect">
              <a:avLst/>
            </a:prstGeom>
            <a:solidFill>
              <a:schemeClr val="bg1"/>
            </a:solidFill>
            <a:ln>
              <a:solidFill>
                <a:schemeClr val="tx1"/>
              </a:solidFill>
            </a:ln>
          </p:spPr>
          <p:txBody>
            <a:bodyPr wrap="square" rtlCol="0">
              <a:spAutoFit/>
            </a:bodyPr>
            <a:lstStyle/>
            <a:p>
              <a:r>
                <a:rPr lang="en-US" dirty="0" smtClean="0">
                  <a:latin typeface="Tahoma" pitchFamily="34" charset="0"/>
                  <a:ea typeface="Tahoma" pitchFamily="34" charset="0"/>
                  <a:cs typeface="Tahoma" pitchFamily="34" charset="0"/>
                </a:rPr>
                <a:t>Field approach fill</a:t>
              </a:r>
              <a:endParaRPr lang="en-US" dirty="0">
                <a:latin typeface="Tahoma" pitchFamily="34" charset="0"/>
                <a:ea typeface="Tahoma" pitchFamily="34" charset="0"/>
                <a:cs typeface="Tahoma" pitchFamily="34" charset="0"/>
              </a:endParaRPr>
            </a:p>
          </p:txBody>
        </p:sp>
      </p:grpSp>
      <p:grpSp>
        <p:nvGrpSpPr>
          <p:cNvPr id="7" name="Group 6"/>
          <p:cNvGrpSpPr/>
          <p:nvPr/>
        </p:nvGrpSpPr>
        <p:grpSpPr>
          <a:xfrm>
            <a:off x="4588595" y="5829402"/>
            <a:ext cx="3247305" cy="716891"/>
            <a:chOff x="4588595" y="5829402"/>
            <a:chExt cx="3247305" cy="716891"/>
          </a:xfrm>
        </p:grpSpPr>
        <p:sp>
          <p:nvSpPr>
            <p:cNvPr id="26" name="Oval 12"/>
            <p:cNvSpPr>
              <a:spLocks noChangeArrowheads="1"/>
            </p:cNvSpPr>
            <p:nvPr/>
          </p:nvSpPr>
          <p:spPr bwMode="auto">
            <a:xfrm>
              <a:off x="4588595" y="5829402"/>
              <a:ext cx="111269" cy="114197"/>
            </a:xfrm>
            <a:prstGeom prst="ellipse">
              <a:avLst/>
            </a:prstGeom>
            <a:solidFill>
              <a:schemeClr val="bg1"/>
            </a:solidFill>
            <a:ln w="12700">
              <a:solidFill>
                <a:schemeClr val="tx1"/>
              </a:solidFill>
              <a:round/>
              <a:headEnd/>
              <a:tailEnd/>
            </a:ln>
            <a:effectLst/>
            <a:extLst/>
          </p:spPr>
          <p:txBody>
            <a:bodyPr wrap="none" anchor="ctr"/>
            <a:lstStyle/>
            <a:p>
              <a:endParaRPr lang="en-US" dirty="0"/>
            </a:p>
          </p:txBody>
        </p:sp>
        <p:sp>
          <p:nvSpPr>
            <p:cNvPr id="27" name="Line 14"/>
            <p:cNvSpPr>
              <a:spLocks noChangeShapeType="1"/>
            </p:cNvSpPr>
            <p:nvPr/>
          </p:nvSpPr>
          <p:spPr bwMode="auto">
            <a:xfrm flipH="1" flipV="1">
              <a:off x="4702968" y="5915025"/>
              <a:ext cx="1088231" cy="48577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Text Box 13"/>
            <p:cNvSpPr txBox="1">
              <a:spLocks noChangeArrowheads="1"/>
            </p:cNvSpPr>
            <p:nvPr/>
          </p:nvSpPr>
          <p:spPr bwMode="auto">
            <a:xfrm>
              <a:off x="5715000" y="6084628"/>
              <a:ext cx="2120900" cy="461665"/>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smtClean="0"/>
                <a:t>Drainage pipe</a:t>
              </a:r>
              <a:endParaRPr lang="en-US" dirty="0"/>
            </a:p>
          </p:txBody>
        </p:sp>
      </p:grpSp>
    </p:spTree>
    <p:extLst>
      <p:ext uri="{BB962C8B-B14F-4D97-AF65-F5344CB8AC3E}">
        <p14:creationId xmlns:p14="http://schemas.microsoft.com/office/powerpoint/2010/main" val="56836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Seminar Overview</a:t>
            </a:r>
          </a:p>
        </p:txBody>
      </p:sp>
      <p:sp>
        <p:nvSpPr>
          <p:cNvPr id="3075" name="Rectangle 3"/>
          <p:cNvSpPr>
            <a:spLocks noGrp="1" noChangeArrowheads="1"/>
          </p:cNvSpPr>
          <p:nvPr>
            <p:ph idx="1"/>
          </p:nvPr>
        </p:nvSpPr>
        <p:spPr>
          <a:xfrm>
            <a:off x="457200" y="1458702"/>
            <a:ext cx="8458200" cy="5018298"/>
          </a:xfrm>
        </p:spPr>
        <p:txBody>
          <a:bodyPr/>
          <a:lstStyle/>
          <a:p>
            <a:pPr marL="2628900" indent="-2628900" eaLnBrk="1" fontAlgn="b" hangingPunct="1">
              <a:buNone/>
              <a:tabLst>
                <a:tab pos="2628900" algn="l"/>
              </a:tabLst>
            </a:pPr>
            <a:r>
              <a:rPr lang="en-US" sz="2100" dirty="0" smtClean="0"/>
              <a:t>8:30 AM – 9:00 AM	Introductions and Seminar Overview</a:t>
            </a:r>
            <a:endParaRPr lang="en-US" sz="2100" b="1" dirty="0" smtClean="0"/>
          </a:p>
          <a:p>
            <a:pPr marL="2628900" indent="-2628900" eaLnBrk="1" fontAlgn="b" hangingPunct="1">
              <a:buNone/>
              <a:tabLst>
                <a:tab pos="2628900" algn="l"/>
              </a:tabLst>
            </a:pPr>
            <a:r>
              <a:rPr lang="en-US" sz="2100" dirty="0" smtClean="0"/>
              <a:t>9:00 AM – 10:15 AM	Utility Conflict Concepts and SHRP 2 R15(B) Research Findings</a:t>
            </a:r>
            <a:endParaRPr lang="en-US" sz="2100" b="1" dirty="0" smtClean="0"/>
          </a:p>
          <a:p>
            <a:pPr marL="2628900" indent="-2628900" eaLnBrk="1" fontAlgn="b" hangingPunct="1">
              <a:buNone/>
              <a:tabLst>
                <a:tab pos="2628900" algn="l"/>
              </a:tabLst>
            </a:pPr>
            <a:r>
              <a:rPr lang="en-US" sz="2100" dirty="0" smtClean="0"/>
              <a:t>10:15 AM – 10:30 AM	Morning Break</a:t>
            </a:r>
            <a:endParaRPr lang="en-US" sz="2100" b="1" i="1" dirty="0" smtClean="0"/>
          </a:p>
          <a:p>
            <a:pPr marL="2628900" indent="-2628900" eaLnBrk="1" fontAlgn="b" hangingPunct="1">
              <a:buNone/>
              <a:tabLst>
                <a:tab pos="2628900" algn="l"/>
              </a:tabLst>
            </a:pPr>
            <a:r>
              <a:rPr lang="en-US" sz="2100" dirty="0" smtClean="0"/>
              <a:t>10:30 AM – 11:45 AM	Utility Conflict Identification and Management</a:t>
            </a:r>
          </a:p>
          <a:p>
            <a:pPr marL="2628900" indent="-2628900" eaLnBrk="1" fontAlgn="b" hangingPunct="1">
              <a:buNone/>
              <a:tabLst>
                <a:tab pos="2628900" algn="l"/>
              </a:tabLst>
            </a:pPr>
            <a:endParaRPr lang="en-US" sz="2100" b="1" dirty="0" smtClean="0"/>
          </a:p>
          <a:p>
            <a:pPr marL="2628900" indent="-2628900" eaLnBrk="1" fontAlgn="b" hangingPunct="1">
              <a:buNone/>
              <a:tabLst>
                <a:tab pos="2628900" algn="l"/>
              </a:tabLst>
            </a:pPr>
            <a:r>
              <a:rPr lang="en-US" sz="2100" dirty="0" smtClean="0"/>
              <a:t>11:45 AM – 1:00 PM	Lunch Break</a:t>
            </a:r>
          </a:p>
          <a:p>
            <a:pPr marL="2628900" indent="-2628900" eaLnBrk="1" fontAlgn="b" hangingPunct="1">
              <a:buNone/>
              <a:tabLst>
                <a:tab pos="2628900" algn="l"/>
              </a:tabLst>
            </a:pPr>
            <a:endParaRPr lang="en-US" sz="2100" b="1" i="1" dirty="0" smtClean="0"/>
          </a:p>
          <a:p>
            <a:pPr marL="2628900" indent="-2628900" eaLnBrk="1" fontAlgn="b" hangingPunct="1">
              <a:buNone/>
              <a:tabLst>
                <a:tab pos="2628900" algn="l"/>
              </a:tabLst>
            </a:pPr>
            <a:r>
              <a:rPr lang="en-US" sz="2100" dirty="0" smtClean="0"/>
              <a:t>1:00 PM – 2:30 PM	Hands-On Utility Conflict Management Exercise</a:t>
            </a:r>
          </a:p>
          <a:p>
            <a:pPr marL="2628900" indent="-2628900" eaLnBrk="1" fontAlgn="b" hangingPunct="1">
              <a:buNone/>
              <a:tabLst>
                <a:tab pos="2628900" algn="l"/>
              </a:tabLst>
            </a:pPr>
            <a:r>
              <a:rPr lang="en-US" sz="2100" dirty="0" smtClean="0"/>
              <a:t>2:30 PM – 2:45 PM	Afternoon break</a:t>
            </a:r>
          </a:p>
          <a:p>
            <a:pPr marL="2628900" indent="-2628900" eaLnBrk="1" fontAlgn="b" hangingPunct="1">
              <a:buNone/>
              <a:tabLst>
                <a:tab pos="2628900" algn="l"/>
              </a:tabLst>
            </a:pPr>
            <a:r>
              <a:rPr lang="en-US" sz="2100" dirty="0" smtClean="0"/>
              <a:t>2:45 PM – 3:30 PM	Use of Database Approach to Manage Utility Conflicts</a:t>
            </a:r>
            <a:endParaRPr lang="en-US" sz="2100" b="1" dirty="0" smtClean="0"/>
          </a:p>
          <a:p>
            <a:pPr marL="2628900" indent="-2628900" eaLnBrk="1" fontAlgn="b" hangingPunct="1">
              <a:buNone/>
              <a:tabLst>
                <a:tab pos="2628900" algn="l"/>
              </a:tabLst>
            </a:pPr>
            <a:r>
              <a:rPr lang="en-US" sz="2100" dirty="0" smtClean="0"/>
              <a:t>3:30 PM – 3:45 PM	Wrap-Up</a:t>
            </a:r>
            <a:endParaRPr lang="en-US" sz="2100" b="1" dirty="0" smtClean="0"/>
          </a:p>
        </p:txBody>
      </p:sp>
      <p:sp>
        <p:nvSpPr>
          <p:cNvPr id="6" name="Rectangle 5"/>
          <p:cNvSpPr/>
          <p:nvPr/>
        </p:nvSpPr>
        <p:spPr>
          <a:xfrm>
            <a:off x="381000" y="1828800"/>
            <a:ext cx="8382000" cy="762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81588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MVC-003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675438"/>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2514600" y="6019800"/>
            <a:ext cx="3324225" cy="161925"/>
          </a:xfrm>
          <a:custGeom>
            <a:avLst/>
            <a:gdLst>
              <a:gd name="connsiteX0" fmla="*/ 0 w 3324225"/>
              <a:gd name="connsiteY0" fmla="*/ 76200 h 161925"/>
              <a:gd name="connsiteX1" fmla="*/ 171450 w 3324225"/>
              <a:gd name="connsiteY1" fmla="*/ 0 h 161925"/>
              <a:gd name="connsiteX2" fmla="*/ 3105150 w 3324225"/>
              <a:gd name="connsiteY2" fmla="*/ 38100 h 161925"/>
              <a:gd name="connsiteX3" fmla="*/ 3324225 w 3324225"/>
              <a:gd name="connsiteY3" fmla="*/ 161925 h 161925"/>
              <a:gd name="connsiteX4" fmla="*/ 0 w 3324225"/>
              <a:gd name="connsiteY4" fmla="*/ 76200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161925">
                <a:moveTo>
                  <a:pt x="0" y="76200"/>
                </a:moveTo>
                <a:lnTo>
                  <a:pt x="171450" y="0"/>
                </a:lnTo>
                <a:lnTo>
                  <a:pt x="3105150" y="38100"/>
                </a:lnTo>
                <a:lnTo>
                  <a:pt x="3324225" y="161925"/>
                </a:lnTo>
                <a:lnTo>
                  <a:pt x="0" y="76200"/>
                </a:lnTo>
                <a:close/>
              </a:path>
            </a:pathLst>
          </a:custGeom>
          <a:blipFill>
            <a:blip r:embed="rId4" cstate="print"/>
            <a:tile tx="0" ty="0" sx="100000" sy="100000" flip="none" algn="tl"/>
          </a:blipFill>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2" name="Line 14"/>
          <p:cNvSpPr>
            <a:spLocks noChangeShapeType="1"/>
          </p:cNvSpPr>
          <p:nvPr/>
        </p:nvSpPr>
        <p:spPr bwMode="auto">
          <a:xfrm>
            <a:off x="2362200" y="4046558"/>
            <a:ext cx="914400" cy="20542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Text Box 13"/>
          <p:cNvSpPr txBox="1">
            <a:spLocks noChangeArrowheads="1"/>
          </p:cNvSpPr>
          <p:nvPr/>
        </p:nvSpPr>
        <p:spPr bwMode="auto">
          <a:xfrm>
            <a:off x="228600" y="3584894"/>
            <a:ext cx="2819400" cy="461665"/>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smtClean="0"/>
              <a:t>New field approach</a:t>
            </a:r>
            <a:endParaRPr lang="en-US" dirty="0"/>
          </a:p>
        </p:txBody>
      </p:sp>
    </p:spTree>
    <p:extLst>
      <p:ext uri="{BB962C8B-B14F-4D97-AF65-F5344CB8AC3E}">
        <p14:creationId xmlns:p14="http://schemas.microsoft.com/office/powerpoint/2010/main" val="144841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MVC-00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6754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91391" y="4495800"/>
            <a:ext cx="8435109" cy="2066627"/>
            <a:chOff x="391391" y="4495800"/>
            <a:chExt cx="8435109" cy="2066627"/>
          </a:xfrm>
        </p:grpSpPr>
        <p:sp>
          <p:nvSpPr>
            <p:cNvPr id="3" name="Freeform 2"/>
            <p:cNvSpPr/>
            <p:nvPr/>
          </p:nvSpPr>
          <p:spPr>
            <a:xfrm>
              <a:off x="3529965" y="5714682"/>
              <a:ext cx="2466975" cy="442913"/>
            </a:xfrm>
            <a:custGeom>
              <a:avLst/>
              <a:gdLst>
                <a:gd name="connsiteX0" fmla="*/ 0 w 2466975"/>
                <a:gd name="connsiteY0" fmla="*/ 0 h 442913"/>
                <a:gd name="connsiteX1" fmla="*/ 2466975 w 2466975"/>
                <a:gd name="connsiteY1" fmla="*/ 90488 h 442913"/>
                <a:gd name="connsiteX2" fmla="*/ 2052637 w 2466975"/>
                <a:gd name="connsiteY2" fmla="*/ 428625 h 442913"/>
                <a:gd name="connsiteX3" fmla="*/ 1785937 w 2466975"/>
                <a:gd name="connsiteY3" fmla="*/ 442913 h 442913"/>
                <a:gd name="connsiteX4" fmla="*/ 0 w 2466975"/>
                <a:gd name="connsiteY4" fmla="*/ 0 h 44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75" h="442913">
                  <a:moveTo>
                    <a:pt x="0" y="0"/>
                  </a:moveTo>
                  <a:lnTo>
                    <a:pt x="2466975" y="90488"/>
                  </a:lnTo>
                  <a:lnTo>
                    <a:pt x="2052637" y="428625"/>
                  </a:lnTo>
                  <a:lnTo>
                    <a:pt x="1785937" y="442913"/>
                  </a:lnTo>
                  <a:lnTo>
                    <a:pt x="0" y="0"/>
                  </a:lnTo>
                  <a:close/>
                </a:path>
              </a:pathLst>
            </a:custGeom>
            <a:blipFill>
              <a:blip r:embed="rId4" cstate="print"/>
              <a:tile tx="0" ty="0" sx="100000" sy="100000" flip="none" algn="tl"/>
            </a:blipFill>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
          <p:nvSpPr>
            <p:cNvPr id="219148" name="Oval 12"/>
            <p:cNvSpPr>
              <a:spLocks noChangeArrowheads="1"/>
            </p:cNvSpPr>
            <p:nvPr/>
          </p:nvSpPr>
          <p:spPr bwMode="auto">
            <a:xfrm>
              <a:off x="5348288" y="5943600"/>
              <a:ext cx="180975" cy="185738"/>
            </a:xfrm>
            <a:prstGeom prst="ellipse">
              <a:avLst/>
            </a:prstGeom>
            <a:solidFill>
              <a:schemeClr val="bg1"/>
            </a:solidFill>
            <a:ln w="28575">
              <a:solidFill>
                <a:schemeClr val="tx1"/>
              </a:solidFill>
              <a:round/>
              <a:headEnd/>
              <a:tailEnd/>
            </a:ln>
            <a:effectLst/>
            <a:extLst/>
          </p:spPr>
          <p:txBody>
            <a:bodyPr wrap="none" anchor="ctr"/>
            <a:lstStyle/>
            <a:p>
              <a:endParaRPr lang="en-US" dirty="0"/>
            </a:p>
          </p:txBody>
        </p:sp>
        <p:sp>
          <p:nvSpPr>
            <p:cNvPr id="13" name="Line 14"/>
            <p:cNvSpPr>
              <a:spLocks noChangeShapeType="1"/>
            </p:cNvSpPr>
            <p:nvPr/>
          </p:nvSpPr>
          <p:spPr bwMode="auto">
            <a:xfrm>
              <a:off x="2895600" y="5181600"/>
              <a:ext cx="11430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Text Box 13"/>
            <p:cNvSpPr txBox="1">
              <a:spLocks noChangeArrowheads="1"/>
            </p:cNvSpPr>
            <p:nvPr/>
          </p:nvSpPr>
          <p:spPr bwMode="auto">
            <a:xfrm>
              <a:off x="391391" y="4495800"/>
              <a:ext cx="2819400" cy="830997"/>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smtClean="0"/>
                <a:t>New field approach</a:t>
              </a:r>
            </a:p>
            <a:p>
              <a:r>
                <a:rPr lang="en-US" dirty="0" smtClean="0"/>
                <a:t>(cross-section)</a:t>
              </a:r>
              <a:endParaRPr lang="en-US" dirty="0"/>
            </a:p>
          </p:txBody>
        </p:sp>
        <p:sp>
          <p:nvSpPr>
            <p:cNvPr id="16" name="Line 14"/>
            <p:cNvSpPr>
              <a:spLocks noChangeShapeType="1"/>
            </p:cNvSpPr>
            <p:nvPr/>
          </p:nvSpPr>
          <p:spPr bwMode="auto">
            <a:xfrm flipH="1" flipV="1">
              <a:off x="5529262" y="6100762"/>
              <a:ext cx="1328737" cy="2308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Text Box 13"/>
            <p:cNvSpPr txBox="1">
              <a:spLocks noChangeArrowheads="1"/>
            </p:cNvSpPr>
            <p:nvPr/>
          </p:nvSpPr>
          <p:spPr bwMode="auto">
            <a:xfrm>
              <a:off x="6705600" y="6100762"/>
              <a:ext cx="2120900" cy="461665"/>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smtClean="0"/>
                <a:t>Drainage pipe</a:t>
              </a:r>
              <a:endParaRPr lang="en-US" dirty="0"/>
            </a:p>
          </p:txBody>
        </p:sp>
      </p:grpSp>
    </p:spTree>
    <p:extLst>
      <p:ext uri="{BB962C8B-B14F-4D97-AF65-F5344CB8AC3E}">
        <p14:creationId xmlns:p14="http://schemas.microsoft.com/office/powerpoint/2010/main" val="42443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5" name="Line 9"/>
          <p:cNvSpPr>
            <a:spLocks noChangeShapeType="1"/>
          </p:cNvSpPr>
          <p:nvPr/>
        </p:nvSpPr>
        <p:spPr bwMode="auto">
          <a:xfrm flipV="1">
            <a:off x="533400" y="3429000"/>
            <a:ext cx="815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 name="Title 3"/>
          <p:cNvSpPr>
            <a:spLocks noGrp="1"/>
          </p:cNvSpPr>
          <p:nvPr>
            <p:ph type="title"/>
          </p:nvPr>
        </p:nvSpPr>
        <p:spPr/>
        <p:txBody>
          <a:bodyPr>
            <a:normAutofit/>
          </a:bodyPr>
          <a:lstStyle/>
          <a:p>
            <a:r>
              <a:rPr lang="en-US" dirty="0" smtClean="0"/>
              <a:t>Summary of Cost </a:t>
            </a:r>
            <a:r>
              <a:rPr lang="en-US" dirty="0" smtClean="0"/>
              <a:t>Savings</a:t>
            </a:r>
            <a:endParaRPr lang="en-US" dirty="0"/>
          </a:p>
        </p:txBody>
      </p:sp>
      <p:sp>
        <p:nvSpPr>
          <p:cNvPr id="5" name="Content Placeholder 4"/>
          <p:cNvSpPr>
            <a:spLocks noGrp="1"/>
          </p:cNvSpPr>
          <p:nvPr>
            <p:ph idx="1"/>
          </p:nvPr>
        </p:nvSpPr>
        <p:spPr/>
        <p:txBody>
          <a:bodyPr/>
          <a:lstStyle/>
          <a:p>
            <a:pPr>
              <a:tabLst>
                <a:tab pos="7881938" algn="r"/>
              </a:tabLst>
            </a:pPr>
            <a:r>
              <a:rPr lang="en-US" dirty="0" smtClean="0"/>
              <a:t>BHP&amp;L estimate to relocate 69-kV</a:t>
            </a:r>
            <a:br>
              <a:rPr lang="en-US" dirty="0" smtClean="0"/>
            </a:br>
            <a:r>
              <a:rPr lang="en-US" dirty="0" smtClean="0"/>
              <a:t>corner structure	$60,000</a:t>
            </a:r>
          </a:p>
          <a:p>
            <a:pPr>
              <a:tabLst>
                <a:tab pos="7881938" algn="r"/>
              </a:tabLst>
            </a:pPr>
            <a:r>
              <a:rPr lang="en-US" dirty="0" smtClean="0"/>
              <a:t>Additional </a:t>
            </a:r>
            <a:r>
              <a:rPr lang="en-US" dirty="0" smtClean="0"/>
              <a:t>cost </a:t>
            </a:r>
            <a:r>
              <a:rPr lang="en-US" dirty="0" smtClean="0"/>
              <a:t>to add field approach	- $</a:t>
            </a:r>
            <a:r>
              <a:rPr lang="en-US" dirty="0"/>
              <a:t>3,000</a:t>
            </a:r>
          </a:p>
          <a:p>
            <a:endParaRPr lang="en-US" dirty="0" smtClean="0"/>
          </a:p>
          <a:p>
            <a:pPr>
              <a:tabLst>
                <a:tab pos="7881938" algn="r"/>
              </a:tabLst>
            </a:pPr>
            <a:r>
              <a:rPr lang="en-US" dirty="0" smtClean="0"/>
              <a:t>Cost savings to the BHP&amp;L consumers/</a:t>
            </a:r>
            <a:br>
              <a:rPr lang="en-US" dirty="0" smtClean="0"/>
            </a:br>
            <a:r>
              <a:rPr lang="en-US" dirty="0" smtClean="0"/>
              <a:t>taxpayers	$57,000</a:t>
            </a:r>
          </a:p>
          <a:p>
            <a:endParaRPr lang="en-US" dirty="0" smtClean="0"/>
          </a:p>
          <a:p>
            <a:endParaRPr lang="en-US" dirty="0"/>
          </a:p>
        </p:txBody>
      </p:sp>
    </p:spTree>
    <p:extLst>
      <p:ext uri="{BB962C8B-B14F-4D97-AF65-F5344CB8AC3E}">
        <p14:creationId xmlns:p14="http://schemas.microsoft.com/office/powerpoint/2010/main" val="2830910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smtClean="0"/>
              <a:t>Drainage Channel</a:t>
            </a:r>
            <a:endParaRPr lang="en-US" dirty="0"/>
          </a:p>
        </p:txBody>
      </p:sp>
      <p:sp>
        <p:nvSpPr>
          <p:cNvPr id="3" name="Content Placeholder 2"/>
          <p:cNvSpPr>
            <a:spLocks noGrp="1"/>
          </p:cNvSpPr>
          <p:nvPr>
            <p:ph idx="1"/>
          </p:nvPr>
        </p:nvSpPr>
        <p:spPr/>
        <p:txBody>
          <a:bodyPr/>
          <a:lstStyle/>
          <a:p>
            <a:r>
              <a:rPr lang="en-US" dirty="0" smtClean="0"/>
              <a:t>Rapid City, South Dakota</a:t>
            </a:r>
          </a:p>
          <a:p>
            <a:r>
              <a:rPr lang="en-US" dirty="0" smtClean="0"/>
              <a:t>Impact discovered during preliminary project scoping inspection</a:t>
            </a:r>
          </a:p>
          <a:p>
            <a:r>
              <a:rPr lang="en-US" dirty="0" smtClean="0"/>
              <a:t>Typical concrete lined drainage ditch would have impacted electrical cabinet and cables</a:t>
            </a:r>
          </a:p>
          <a:p>
            <a:r>
              <a:rPr lang="en-US" dirty="0" smtClean="0"/>
              <a:t>Recommendation: redesign sloped ditch to vertical wall</a:t>
            </a:r>
          </a:p>
          <a:p>
            <a:r>
              <a:rPr lang="en-US" dirty="0" smtClean="0"/>
              <a:t>Additional benefit: elimination of some right of way acquisition</a:t>
            </a:r>
            <a:endParaRPr lang="en-US" dirty="0"/>
          </a:p>
        </p:txBody>
      </p:sp>
    </p:spTree>
    <p:extLst>
      <p:ext uri="{BB962C8B-B14F-4D97-AF65-F5344CB8AC3E}">
        <p14:creationId xmlns:p14="http://schemas.microsoft.com/office/powerpoint/2010/main" val="3094390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447800"/>
            <a:ext cx="8305800" cy="5304442"/>
            <a:chOff x="0" y="0"/>
            <a:chExt cx="9144000" cy="6184900"/>
          </a:xfrm>
        </p:grpSpPr>
        <p:pic>
          <p:nvPicPr>
            <p:cNvPr id="220162" name="Picture 2"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l="12709" r="8136" b="28612"/>
            <a:stretch>
              <a:fillRect/>
            </a:stretch>
          </p:blipFill>
          <p:spPr bwMode="auto">
            <a:xfrm>
              <a:off x="0" y="0"/>
              <a:ext cx="9144000" cy="6184900"/>
            </a:xfrm>
            <a:prstGeom prst="rect">
              <a:avLst/>
            </a:prstGeom>
            <a:noFill/>
            <a:extLst>
              <a:ext uri="{909E8E84-426E-40DD-AFC4-6F175D3DCCD1}">
                <a14:hiddenFill xmlns:a14="http://schemas.microsoft.com/office/drawing/2010/main">
                  <a:solidFill>
                    <a:srgbClr val="FFFFFF"/>
                  </a:solidFill>
                </a14:hiddenFill>
              </a:ext>
            </a:extLst>
          </p:spPr>
        </p:pic>
        <p:sp>
          <p:nvSpPr>
            <p:cNvPr id="220166" name="AutoShape 6"/>
            <p:cNvSpPr>
              <a:spLocks noChangeArrowheads="1"/>
            </p:cNvSpPr>
            <p:nvPr/>
          </p:nvSpPr>
          <p:spPr bwMode="auto">
            <a:xfrm>
              <a:off x="3422650" y="409575"/>
              <a:ext cx="250825" cy="1687513"/>
            </a:xfrm>
            <a:prstGeom prst="downArrow">
              <a:avLst>
                <a:gd name="adj1" fmla="val 50000"/>
                <a:gd name="adj2" fmla="val 16819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20172" name="Group 12"/>
            <p:cNvGrpSpPr>
              <a:grpSpLocks/>
            </p:cNvGrpSpPr>
            <p:nvPr/>
          </p:nvGrpSpPr>
          <p:grpSpPr bwMode="auto">
            <a:xfrm>
              <a:off x="2281238" y="2533650"/>
              <a:ext cx="2481262" cy="3286125"/>
              <a:chOff x="1437" y="1596"/>
              <a:chExt cx="1563" cy="2070"/>
            </a:xfrm>
          </p:grpSpPr>
          <p:sp>
            <p:nvSpPr>
              <p:cNvPr id="220170" name="Line 10"/>
              <p:cNvSpPr>
                <a:spLocks noChangeShapeType="1"/>
              </p:cNvSpPr>
              <p:nvPr/>
            </p:nvSpPr>
            <p:spPr bwMode="auto">
              <a:xfrm flipV="1">
                <a:off x="1437" y="1987"/>
                <a:ext cx="1562" cy="1679"/>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0171" name="Line 11"/>
              <p:cNvSpPr>
                <a:spLocks noChangeShapeType="1"/>
              </p:cNvSpPr>
              <p:nvPr/>
            </p:nvSpPr>
            <p:spPr bwMode="auto">
              <a:xfrm flipH="1" flipV="1">
                <a:off x="2958" y="1596"/>
                <a:ext cx="42" cy="373"/>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20174" name="Line 14"/>
            <p:cNvSpPr>
              <a:spLocks noChangeShapeType="1"/>
            </p:cNvSpPr>
            <p:nvPr/>
          </p:nvSpPr>
          <p:spPr bwMode="auto">
            <a:xfrm flipH="1" flipV="1">
              <a:off x="4502150" y="3460750"/>
              <a:ext cx="2133600" cy="121284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20173" name="Text Box 13"/>
          <p:cNvSpPr txBox="1">
            <a:spLocks noChangeArrowheads="1"/>
          </p:cNvSpPr>
          <p:nvPr/>
        </p:nvSpPr>
        <p:spPr bwMode="auto">
          <a:xfrm>
            <a:off x="5257801" y="5356769"/>
            <a:ext cx="3692484" cy="830997"/>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a:t>Approximate centerline</a:t>
            </a:r>
          </a:p>
          <a:p>
            <a:r>
              <a:rPr lang="en-US" dirty="0" smtClean="0"/>
              <a:t>of planned drainage </a:t>
            </a:r>
            <a:r>
              <a:rPr lang="en-US" dirty="0"/>
              <a:t>ditch</a:t>
            </a:r>
          </a:p>
        </p:txBody>
      </p:sp>
      <p:sp>
        <p:nvSpPr>
          <p:cNvPr id="3" name="Title 2"/>
          <p:cNvSpPr>
            <a:spLocks noGrp="1"/>
          </p:cNvSpPr>
          <p:nvPr>
            <p:ph type="title"/>
          </p:nvPr>
        </p:nvSpPr>
        <p:spPr/>
        <p:txBody>
          <a:bodyPr/>
          <a:lstStyle/>
          <a:p>
            <a:r>
              <a:rPr lang="en-US" dirty="0" smtClean="0"/>
              <a:t>Example: </a:t>
            </a:r>
            <a:r>
              <a:rPr lang="en-US" dirty="0" smtClean="0"/>
              <a:t>Drainage Channel</a:t>
            </a:r>
            <a:endParaRPr lang="en-US" dirty="0"/>
          </a:p>
        </p:txBody>
      </p:sp>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2724497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Line 5"/>
          <p:cNvSpPr>
            <a:spLocks noChangeShapeType="1"/>
          </p:cNvSpPr>
          <p:nvPr/>
        </p:nvSpPr>
        <p:spPr bwMode="auto">
          <a:xfrm>
            <a:off x="3084513" y="3743325"/>
            <a:ext cx="966788" cy="147638"/>
          </a:xfrm>
          <a:prstGeom prst="line">
            <a:avLst/>
          </a:prstGeom>
          <a:noFill/>
          <a:ln w="28575">
            <a:solidFill>
              <a:srgbClr val="00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0" name="Line 6"/>
          <p:cNvSpPr>
            <a:spLocks noChangeShapeType="1"/>
          </p:cNvSpPr>
          <p:nvPr/>
        </p:nvSpPr>
        <p:spPr bwMode="auto">
          <a:xfrm>
            <a:off x="4056063" y="3895725"/>
            <a:ext cx="819150" cy="261938"/>
          </a:xfrm>
          <a:prstGeom prst="line">
            <a:avLst/>
          </a:prstGeom>
          <a:noFill/>
          <a:ln w="28575">
            <a:solidFill>
              <a:srgbClr val="00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1" name="Line 7"/>
          <p:cNvSpPr>
            <a:spLocks noChangeShapeType="1"/>
          </p:cNvSpPr>
          <p:nvPr/>
        </p:nvSpPr>
        <p:spPr bwMode="auto">
          <a:xfrm flipV="1">
            <a:off x="4879976" y="3800475"/>
            <a:ext cx="914400" cy="361950"/>
          </a:xfrm>
          <a:prstGeom prst="line">
            <a:avLst/>
          </a:prstGeom>
          <a:noFill/>
          <a:ln w="28575">
            <a:solidFill>
              <a:srgbClr val="00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2" name="Line 8"/>
          <p:cNvSpPr>
            <a:spLocks noChangeShapeType="1"/>
          </p:cNvSpPr>
          <p:nvPr/>
        </p:nvSpPr>
        <p:spPr bwMode="auto">
          <a:xfrm>
            <a:off x="7494588" y="3748088"/>
            <a:ext cx="1495425" cy="809625"/>
          </a:xfrm>
          <a:prstGeom prst="line">
            <a:avLst/>
          </a:prstGeom>
          <a:noFill/>
          <a:ln w="28575">
            <a:solidFill>
              <a:srgbClr val="00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3" name="Line 9"/>
          <p:cNvSpPr>
            <a:spLocks noChangeShapeType="1"/>
          </p:cNvSpPr>
          <p:nvPr/>
        </p:nvSpPr>
        <p:spPr bwMode="auto">
          <a:xfrm>
            <a:off x="7938" y="3600450"/>
            <a:ext cx="1300163" cy="4763"/>
          </a:xfrm>
          <a:prstGeom prst="line">
            <a:avLst/>
          </a:prstGeom>
          <a:noFill/>
          <a:ln w="28575">
            <a:solidFill>
              <a:srgbClr val="00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4" name="Line 10"/>
          <p:cNvSpPr>
            <a:spLocks noChangeShapeType="1"/>
          </p:cNvSpPr>
          <p:nvPr/>
        </p:nvSpPr>
        <p:spPr bwMode="auto">
          <a:xfrm>
            <a:off x="1312863" y="3605213"/>
            <a:ext cx="806450" cy="138112"/>
          </a:xfrm>
          <a:prstGeom prst="line">
            <a:avLst/>
          </a:prstGeom>
          <a:noFill/>
          <a:ln w="28575">
            <a:solidFill>
              <a:srgbClr val="00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5" name="Line 11"/>
          <p:cNvSpPr>
            <a:spLocks noChangeShapeType="1"/>
          </p:cNvSpPr>
          <p:nvPr/>
        </p:nvSpPr>
        <p:spPr bwMode="auto">
          <a:xfrm>
            <a:off x="7938" y="6705600"/>
            <a:ext cx="91440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6" name="Line 12"/>
          <p:cNvSpPr>
            <a:spLocks noChangeShapeType="1"/>
          </p:cNvSpPr>
          <p:nvPr/>
        </p:nvSpPr>
        <p:spPr bwMode="auto">
          <a:xfrm>
            <a:off x="7938" y="6286500"/>
            <a:ext cx="91440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7" name="Line 13"/>
          <p:cNvSpPr>
            <a:spLocks noChangeShapeType="1"/>
          </p:cNvSpPr>
          <p:nvPr/>
        </p:nvSpPr>
        <p:spPr bwMode="auto">
          <a:xfrm>
            <a:off x="7938" y="5610225"/>
            <a:ext cx="91440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8" name="Line 14"/>
          <p:cNvSpPr>
            <a:spLocks noChangeShapeType="1"/>
          </p:cNvSpPr>
          <p:nvPr/>
        </p:nvSpPr>
        <p:spPr bwMode="auto">
          <a:xfrm>
            <a:off x="7938" y="4905375"/>
            <a:ext cx="91440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9" name="Line 15"/>
          <p:cNvSpPr>
            <a:spLocks noChangeShapeType="1"/>
          </p:cNvSpPr>
          <p:nvPr/>
        </p:nvSpPr>
        <p:spPr bwMode="auto">
          <a:xfrm>
            <a:off x="7938" y="4210050"/>
            <a:ext cx="91440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0" name="Line 16"/>
          <p:cNvSpPr>
            <a:spLocks noChangeShapeType="1"/>
          </p:cNvSpPr>
          <p:nvPr/>
        </p:nvSpPr>
        <p:spPr bwMode="auto">
          <a:xfrm>
            <a:off x="1306513" y="3514725"/>
            <a:ext cx="7845425"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1" name="Line 17"/>
          <p:cNvSpPr>
            <a:spLocks noChangeShapeType="1"/>
          </p:cNvSpPr>
          <p:nvPr/>
        </p:nvSpPr>
        <p:spPr bwMode="auto">
          <a:xfrm>
            <a:off x="1303338" y="2828925"/>
            <a:ext cx="78486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2" name="Line 18"/>
          <p:cNvSpPr>
            <a:spLocks noChangeShapeType="1"/>
          </p:cNvSpPr>
          <p:nvPr/>
        </p:nvSpPr>
        <p:spPr bwMode="auto">
          <a:xfrm>
            <a:off x="1065213" y="2562225"/>
            <a:ext cx="0" cy="37147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3" name="Line 19"/>
          <p:cNvSpPr>
            <a:spLocks noChangeShapeType="1"/>
          </p:cNvSpPr>
          <p:nvPr/>
        </p:nvSpPr>
        <p:spPr bwMode="auto">
          <a:xfrm>
            <a:off x="2470151" y="2581275"/>
            <a:ext cx="0" cy="371475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4" name="Line 20"/>
          <p:cNvSpPr>
            <a:spLocks noChangeShapeType="1"/>
          </p:cNvSpPr>
          <p:nvPr/>
        </p:nvSpPr>
        <p:spPr bwMode="auto">
          <a:xfrm>
            <a:off x="3836988" y="2576513"/>
            <a:ext cx="0" cy="371475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5" name="Line 21"/>
          <p:cNvSpPr>
            <a:spLocks noChangeShapeType="1"/>
          </p:cNvSpPr>
          <p:nvPr/>
        </p:nvSpPr>
        <p:spPr bwMode="auto">
          <a:xfrm>
            <a:off x="5227638" y="2562225"/>
            <a:ext cx="0" cy="371475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6" name="Line 22"/>
          <p:cNvSpPr>
            <a:spLocks noChangeShapeType="1"/>
          </p:cNvSpPr>
          <p:nvPr/>
        </p:nvSpPr>
        <p:spPr bwMode="auto">
          <a:xfrm>
            <a:off x="1074738" y="2571750"/>
            <a:ext cx="0" cy="371475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7" name="Line 23"/>
          <p:cNvSpPr>
            <a:spLocks noChangeShapeType="1"/>
          </p:cNvSpPr>
          <p:nvPr/>
        </p:nvSpPr>
        <p:spPr bwMode="auto">
          <a:xfrm>
            <a:off x="8013701" y="2557463"/>
            <a:ext cx="0" cy="371475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8" name="Line 24"/>
          <p:cNvSpPr>
            <a:spLocks noChangeShapeType="1"/>
          </p:cNvSpPr>
          <p:nvPr/>
        </p:nvSpPr>
        <p:spPr bwMode="auto">
          <a:xfrm>
            <a:off x="6637338" y="2581275"/>
            <a:ext cx="0" cy="371475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09" name="Line 25"/>
          <p:cNvSpPr>
            <a:spLocks noChangeShapeType="1"/>
          </p:cNvSpPr>
          <p:nvPr/>
        </p:nvSpPr>
        <p:spPr bwMode="auto">
          <a:xfrm flipV="1">
            <a:off x="3103563" y="3443288"/>
            <a:ext cx="0" cy="290512"/>
          </a:xfrm>
          <a:prstGeom prst="line">
            <a:avLst/>
          </a:prstGeom>
          <a:noFill/>
          <a:ln w="5715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1" name="Line 27"/>
          <p:cNvSpPr>
            <a:spLocks noChangeShapeType="1"/>
          </p:cNvSpPr>
          <p:nvPr/>
        </p:nvSpPr>
        <p:spPr bwMode="auto">
          <a:xfrm>
            <a:off x="2108201" y="3733800"/>
            <a:ext cx="990600" cy="14288"/>
          </a:xfrm>
          <a:prstGeom prst="line">
            <a:avLst/>
          </a:prstGeom>
          <a:noFill/>
          <a:ln w="28575">
            <a:solidFill>
              <a:srgbClr val="00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2" name="Freeform 28"/>
          <p:cNvSpPr>
            <a:spLocks/>
          </p:cNvSpPr>
          <p:nvPr/>
        </p:nvSpPr>
        <p:spPr bwMode="auto">
          <a:xfrm>
            <a:off x="1920876" y="3714750"/>
            <a:ext cx="3402012" cy="887413"/>
          </a:xfrm>
          <a:custGeom>
            <a:avLst/>
            <a:gdLst>
              <a:gd name="T0" fmla="*/ 0 w 2143"/>
              <a:gd name="T1" fmla="*/ 0 h 559"/>
              <a:gd name="T2" fmla="*/ 122 w 2143"/>
              <a:gd name="T3" fmla="*/ 15 h 559"/>
              <a:gd name="T4" fmla="*/ 737 w 2143"/>
              <a:gd name="T5" fmla="*/ 24 h 559"/>
              <a:gd name="T6" fmla="*/ 1313 w 2143"/>
              <a:gd name="T7" fmla="*/ 113 h 559"/>
              <a:gd name="T8" fmla="*/ 1865 w 2143"/>
              <a:gd name="T9" fmla="*/ 288 h 559"/>
              <a:gd name="T10" fmla="*/ 2143 w 2143"/>
              <a:gd name="T11" fmla="*/ 180 h 559"/>
              <a:gd name="T12" fmla="*/ 1548 w 2143"/>
              <a:gd name="T13" fmla="*/ 559 h 559"/>
              <a:gd name="T14" fmla="*/ 871 w 2143"/>
              <a:gd name="T15" fmla="*/ 552 h 559"/>
              <a:gd name="T16" fmla="*/ 0 w 2143"/>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3" h="559">
                <a:moveTo>
                  <a:pt x="0" y="0"/>
                </a:moveTo>
                <a:lnTo>
                  <a:pt x="122" y="15"/>
                </a:lnTo>
                <a:lnTo>
                  <a:pt x="737" y="24"/>
                </a:lnTo>
                <a:lnTo>
                  <a:pt x="1313" y="113"/>
                </a:lnTo>
                <a:lnTo>
                  <a:pt x="1865" y="288"/>
                </a:lnTo>
                <a:lnTo>
                  <a:pt x="2143" y="180"/>
                </a:lnTo>
                <a:lnTo>
                  <a:pt x="1548" y="559"/>
                </a:lnTo>
                <a:lnTo>
                  <a:pt x="871" y="552"/>
                </a:lnTo>
                <a:lnTo>
                  <a:pt x="0" y="0"/>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21214" name="Group 30"/>
          <p:cNvGrpSpPr>
            <a:grpSpLocks/>
          </p:cNvGrpSpPr>
          <p:nvPr/>
        </p:nvGrpSpPr>
        <p:grpSpPr bwMode="auto">
          <a:xfrm>
            <a:off x="1955801" y="3732213"/>
            <a:ext cx="3409950" cy="877887"/>
            <a:chOff x="1227" y="1439"/>
            <a:chExt cx="2148" cy="553"/>
          </a:xfrm>
        </p:grpSpPr>
        <p:sp>
          <p:nvSpPr>
            <p:cNvPr id="221215" name="Line 31"/>
            <p:cNvSpPr>
              <a:spLocks noChangeShapeType="1"/>
            </p:cNvSpPr>
            <p:nvPr/>
          </p:nvSpPr>
          <p:spPr bwMode="auto">
            <a:xfrm>
              <a:off x="2073" y="1983"/>
              <a:ext cx="690" cy="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6" name="Line 32"/>
            <p:cNvSpPr>
              <a:spLocks noChangeShapeType="1"/>
            </p:cNvSpPr>
            <p:nvPr/>
          </p:nvSpPr>
          <p:spPr bwMode="auto">
            <a:xfrm flipV="1">
              <a:off x="2760" y="1590"/>
              <a:ext cx="615" cy="39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17" name="Line 33"/>
            <p:cNvSpPr>
              <a:spLocks noChangeShapeType="1"/>
            </p:cNvSpPr>
            <p:nvPr/>
          </p:nvSpPr>
          <p:spPr bwMode="auto">
            <a:xfrm flipH="1" flipV="1">
              <a:off x="1227" y="1439"/>
              <a:ext cx="843" cy="54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 name="Group 1"/>
          <p:cNvGrpSpPr/>
          <p:nvPr/>
        </p:nvGrpSpPr>
        <p:grpSpPr>
          <a:xfrm>
            <a:off x="1897063" y="3714750"/>
            <a:ext cx="1395413" cy="893763"/>
            <a:chOff x="1897063" y="3714750"/>
            <a:chExt cx="1395413" cy="893763"/>
          </a:xfrm>
        </p:grpSpPr>
        <p:sp>
          <p:nvSpPr>
            <p:cNvPr id="221213" name="Line 29"/>
            <p:cNvSpPr>
              <a:spLocks noChangeShapeType="1"/>
            </p:cNvSpPr>
            <p:nvPr/>
          </p:nvSpPr>
          <p:spPr bwMode="auto">
            <a:xfrm>
              <a:off x="3287713" y="3779838"/>
              <a:ext cx="4763" cy="8191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21218" name="Group 34"/>
            <p:cNvGrpSpPr>
              <a:grpSpLocks/>
            </p:cNvGrpSpPr>
            <p:nvPr/>
          </p:nvGrpSpPr>
          <p:grpSpPr bwMode="auto">
            <a:xfrm>
              <a:off x="1897063" y="3714750"/>
              <a:ext cx="1376363" cy="893763"/>
              <a:chOff x="1190" y="1428"/>
              <a:chExt cx="867" cy="563"/>
            </a:xfrm>
          </p:grpSpPr>
          <p:sp>
            <p:nvSpPr>
              <p:cNvPr id="221219" name="Freeform 35"/>
              <p:cNvSpPr>
                <a:spLocks/>
              </p:cNvSpPr>
              <p:nvPr/>
            </p:nvSpPr>
            <p:spPr bwMode="auto">
              <a:xfrm>
                <a:off x="1190" y="1428"/>
                <a:ext cx="867" cy="563"/>
              </a:xfrm>
              <a:custGeom>
                <a:avLst/>
                <a:gdLst>
                  <a:gd name="T0" fmla="*/ 0 w 867"/>
                  <a:gd name="T1" fmla="*/ 0 h 563"/>
                  <a:gd name="T2" fmla="*/ 125 w 867"/>
                  <a:gd name="T3" fmla="*/ 17 h 563"/>
                  <a:gd name="T4" fmla="*/ 747 w 867"/>
                  <a:gd name="T5" fmla="*/ 25 h 563"/>
                  <a:gd name="T6" fmla="*/ 867 w 867"/>
                  <a:gd name="T7" fmla="*/ 47 h 563"/>
                  <a:gd name="T8" fmla="*/ 867 w 867"/>
                  <a:gd name="T9" fmla="*/ 563 h 563"/>
                  <a:gd name="T10" fmla="*/ 0 w 867"/>
                  <a:gd name="T11" fmla="*/ 0 h 563"/>
                </a:gdLst>
                <a:ahLst/>
                <a:cxnLst>
                  <a:cxn ang="0">
                    <a:pos x="T0" y="T1"/>
                  </a:cxn>
                  <a:cxn ang="0">
                    <a:pos x="T2" y="T3"/>
                  </a:cxn>
                  <a:cxn ang="0">
                    <a:pos x="T4" y="T5"/>
                  </a:cxn>
                  <a:cxn ang="0">
                    <a:pos x="T6" y="T7"/>
                  </a:cxn>
                  <a:cxn ang="0">
                    <a:pos x="T8" y="T9"/>
                  </a:cxn>
                  <a:cxn ang="0">
                    <a:pos x="T10" y="T11"/>
                  </a:cxn>
                </a:cxnLst>
                <a:rect l="0" t="0" r="r" b="b"/>
                <a:pathLst>
                  <a:path w="867" h="563">
                    <a:moveTo>
                      <a:pt x="0" y="0"/>
                    </a:moveTo>
                    <a:lnTo>
                      <a:pt x="125" y="17"/>
                    </a:lnTo>
                    <a:lnTo>
                      <a:pt x="747" y="25"/>
                    </a:lnTo>
                    <a:lnTo>
                      <a:pt x="867" y="47"/>
                    </a:lnTo>
                    <a:lnTo>
                      <a:pt x="867" y="563"/>
                    </a:lnTo>
                    <a:lnTo>
                      <a:pt x="0" y="0"/>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20" name="Line 36"/>
              <p:cNvSpPr>
                <a:spLocks noChangeShapeType="1"/>
              </p:cNvSpPr>
              <p:nvPr/>
            </p:nvSpPr>
            <p:spPr bwMode="auto">
              <a:xfrm>
                <a:off x="1552" y="1451"/>
                <a:ext cx="0" cy="206"/>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21" name="Line 37"/>
              <p:cNvSpPr>
                <a:spLocks noChangeShapeType="1"/>
              </p:cNvSpPr>
              <p:nvPr/>
            </p:nvSpPr>
            <p:spPr bwMode="auto">
              <a:xfrm flipH="1">
                <a:off x="1688" y="1741"/>
                <a:ext cx="369"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221222" name="Group 38"/>
          <p:cNvGrpSpPr>
            <a:grpSpLocks/>
          </p:cNvGrpSpPr>
          <p:nvPr/>
        </p:nvGrpSpPr>
        <p:grpSpPr bwMode="auto">
          <a:xfrm>
            <a:off x="12701" y="1533525"/>
            <a:ext cx="1604962" cy="2076450"/>
            <a:chOff x="0" y="48"/>
            <a:chExt cx="1011" cy="1308"/>
          </a:xfrm>
        </p:grpSpPr>
        <p:sp>
          <p:nvSpPr>
            <p:cNvPr id="221223" name="Line 39"/>
            <p:cNvSpPr>
              <a:spLocks noChangeShapeType="1"/>
            </p:cNvSpPr>
            <p:nvPr/>
          </p:nvSpPr>
          <p:spPr bwMode="auto">
            <a:xfrm flipV="1">
              <a:off x="816" y="510"/>
              <a:ext cx="0" cy="8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24" name="Line 40"/>
            <p:cNvSpPr>
              <a:spLocks noChangeShapeType="1"/>
            </p:cNvSpPr>
            <p:nvPr/>
          </p:nvSpPr>
          <p:spPr bwMode="auto">
            <a:xfrm flipV="1">
              <a:off x="1011" y="48"/>
              <a:ext cx="0" cy="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25" name="Line 41"/>
            <p:cNvSpPr>
              <a:spLocks noChangeShapeType="1"/>
            </p:cNvSpPr>
            <p:nvPr/>
          </p:nvSpPr>
          <p:spPr bwMode="auto">
            <a:xfrm flipV="1">
              <a:off x="618" y="657"/>
              <a:ext cx="0" cy="6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26" name="Line 42"/>
            <p:cNvSpPr>
              <a:spLocks noChangeShapeType="1"/>
            </p:cNvSpPr>
            <p:nvPr/>
          </p:nvSpPr>
          <p:spPr bwMode="auto">
            <a:xfrm flipH="1">
              <a:off x="0" y="654"/>
              <a:ext cx="6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27" name="Line 43"/>
            <p:cNvSpPr>
              <a:spLocks noChangeShapeType="1"/>
            </p:cNvSpPr>
            <p:nvPr/>
          </p:nvSpPr>
          <p:spPr bwMode="auto">
            <a:xfrm flipH="1">
              <a:off x="0" y="672"/>
              <a:ext cx="5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28" name="Line 44"/>
            <p:cNvSpPr>
              <a:spLocks noChangeShapeType="1"/>
            </p:cNvSpPr>
            <p:nvPr/>
          </p:nvSpPr>
          <p:spPr bwMode="auto">
            <a:xfrm flipV="1">
              <a:off x="597" y="670"/>
              <a:ext cx="0" cy="6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29" name="Rectangle 45"/>
            <p:cNvSpPr>
              <a:spLocks noChangeArrowheads="1"/>
            </p:cNvSpPr>
            <p:nvPr/>
          </p:nvSpPr>
          <p:spPr bwMode="auto">
            <a:xfrm>
              <a:off x="0" y="48"/>
              <a:ext cx="1005" cy="456"/>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30" name="Line 46"/>
            <p:cNvSpPr>
              <a:spLocks noChangeShapeType="1"/>
            </p:cNvSpPr>
            <p:nvPr/>
          </p:nvSpPr>
          <p:spPr bwMode="auto">
            <a:xfrm>
              <a:off x="0" y="465"/>
              <a:ext cx="10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31" name="Rectangle 47"/>
            <p:cNvSpPr>
              <a:spLocks noChangeArrowheads="1"/>
            </p:cNvSpPr>
            <p:nvPr/>
          </p:nvSpPr>
          <p:spPr bwMode="auto">
            <a:xfrm>
              <a:off x="2" y="512"/>
              <a:ext cx="810" cy="138"/>
            </a:xfrm>
            <a:prstGeom prst="rect">
              <a:avLst/>
            </a:prstGeom>
            <a:solidFill>
              <a:srgbClr val="E7C97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32" name="Rectangle 48"/>
            <p:cNvSpPr>
              <a:spLocks noChangeArrowheads="1"/>
            </p:cNvSpPr>
            <p:nvPr/>
          </p:nvSpPr>
          <p:spPr bwMode="auto">
            <a:xfrm>
              <a:off x="622" y="642"/>
              <a:ext cx="190" cy="702"/>
            </a:xfrm>
            <a:prstGeom prst="rect">
              <a:avLst/>
            </a:prstGeom>
            <a:solidFill>
              <a:srgbClr val="E7C97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33" name="Rectangle 49"/>
            <p:cNvSpPr>
              <a:spLocks noChangeArrowheads="1"/>
            </p:cNvSpPr>
            <p:nvPr/>
          </p:nvSpPr>
          <p:spPr bwMode="auto">
            <a:xfrm>
              <a:off x="0" y="676"/>
              <a:ext cx="592"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21234" name="Line 50"/>
          <p:cNvSpPr>
            <a:spLocks noChangeShapeType="1"/>
          </p:cNvSpPr>
          <p:nvPr/>
        </p:nvSpPr>
        <p:spPr bwMode="auto">
          <a:xfrm flipH="1">
            <a:off x="7938" y="2828925"/>
            <a:ext cx="1300163"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35" name="Line 51"/>
          <p:cNvSpPr>
            <a:spLocks noChangeShapeType="1"/>
          </p:cNvSpPr>
          <p:nvPr/>
        </p:nvSpPr>
        <p:spPr bwMode="auto">
          <a:xfrm flipH="1">
            <a:off x="7938" y="3509963"/>
            <a:ext cx="1300163"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41" name="Line 57"/>
          <p:cNvSpPr>
            <a:spLocks noChangeShapeType="1"/>
          </p:cNvSpPr>
          <p:nvPr/>
        </p:nvSpPr>
        <p:spPr bwMode="auto">
          <a:xfrm flipV="1">
            <a:off x="5789613" y="3748088"/>
            <a:ext cx="1704975" cy="57150"/>
          </a:xfrm>
          <a:prstGeom prst="line">
            <a:avLst/>
          </a:prstGeom>
          <a:noFill/>
          <a:ln w="28575">
            <a:solidFill>
              <a:srgbClr val="00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21246" name="Group 62"/>
          <p:cNvGrpSpPr>
            <a:grpSpLocks/>
          </p:cNvGrpSpPr>
          <p:nvPr/>
        </p:nvGrpSpPr>
        <p:grpSpPr bwMode="auto">
          <a:xfrm>
            <a:off x="2265363" y="3371850"/>
            <a:ext cx="619125" cy="476250"/>
            <a:chOff x="1422" y="1224"/>
            <a:chExt cx="390" cy="300"/>
          </a:xfrm>
        </p:grpSpPr>
        <p:sp>
          <p:nvSpPr>
            <p:cNvPr id="221210" name="Rectangle 26"/>
            <p:cNvSpPr>
              <a:spLocks noChangeArrowheads="1"/>
            </p:cNvSpPr>
            <p:nvPr/>
          </p:nvSpPr>
          <p:spPr bwMode="auto">
            <a:xfrm>
              <a:off x="1422" y="1224"/>
              <a:ext cx="390" cy="222"/>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21245" name="Group 61"/>
            <p:cNvGrpSpPr>
              <a:grpSpLocks/>
            </p:cNvGrpSpPr>
            <p:nvPr/>
          </p:nvGrpSpPr>
          <p:grpSpPr bwMode="auto">
            <a:xfrm>
              <a:off x="1510" y="1464"/>
              <a:ext cx="198" cy="60"/>
              <a:chOff x="2604" y="1056"/>
              <a:chExt cx="198" cy="60"/>
            </a:xfrm>
          </p:grpSpPr>
          <p:sp>
            <p:nvSpPr>
              <p:cNvPr id="221242" name="Oval 58"/>
              <p:cNvSpPr>
                <a:spLocks noChangeArrowheads="1"/>
              </p:cNvSpPr>
              <p:nvPr/>
            </p:nvSpPr>
            <p:spPr bwMode="auto">
              <a:xfrm>
                <a:off x="2604" y="1060"/>
                <a:ext cx="56" cy="5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43" name="Oval 59"/>
              <p:cNvSpPr>
                <a:spLocks noChangeArrowheads="1"/>
              </p:cNvSpPr>
              <p:nvPr/>
            </p:nvSpPr>
            <p:spPr bwMode="auto">
              <a:xfrm>
                <a:off x="2676" y="1058"/>
                <a:ext cx="56" cy="5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44" name="Oval 60"/>
              <p:cNvSpPr>
                <a:spLocks noChangeArrowheads="1"/>
              </p:cNvSpPr>
              <p:nvPr/>
            </p:nvSpPr>
            <p:spPr bwMode="auto">
              <a:xfrm>
                <a:off x="2746" y="1056"/>
                <a:ext cx="56" cy="5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538" y="2828925"/>
            <a:ext cx="1238981" cy="993152"/>
          </a:xfrm>
          <a:prstGeom prst="rect">
            <a:avLst/>
          </a:prstGeom>
        </p:spPr>
      </p:pic>
      <p:cxnSp>
        <p:nvCxnSpPr>
          <p:cNvPr id="64" name="Straight Arrow Connector 63"/>
          <p:cNvCxnSpPr/>
          <p:nvPr/>
        </p:nvCxnSpPr>
        <p:spPr>
          <a:xfrm flipV="1">
            <a:off x="2643909" y="4443286"/>
            <a:ext cx="829852" cy="274240"/>
          </a:xfrm>
          <a:prstGeom prst="straightConnector1">
            <a:avLst/>
          </a:prstGeom>
          <a:no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1150938" y="4403952"/>
            <a:ext cx="1679575" cy="830997"/>
          </a:xfrm>
          <a:prstGeom prst="rect">
            <a:avLst/>
          </a:prstGeom>
          <a:solidFill>
            <a:schemeClr val="bg1"/>
          </a:solidFill>
          <a:ln>
            <a:solidFill>
              <a:schemeClr val="tx1"/>
            </a:solidFill>
          </a:ln>
        </p:spPr>
        <p:txBody>
          <a:bodyPr wrap="square" rtlCol="0">
            <a:spAutoFit/>
          </a:bodyPr>
          <a:lstStyle/>
          <a:p>
            <a:r>
              <a:rPr lang="en-US" dirty="0" smtClean="0">
                <a:latin typeface="Tahoma" pitchFamily="34" charset="0"/>
                <a:ea typeface="Tahoma" pitchFamily="34" charset="0"/>
                <a:cs typeface="Tahoma" pitchFamily="34" charset="0"/>
              </a:rPr>
              <a:t>Grading cut section</a:t>
            </a:r>
            <a:endParaRPr lang="en-US" dirty="0">
              <a:latin typeface="Tahoma" pitchFamily="34" charset="0"/>
              <a:ea typeface="Tahoma" pitchFamily="34" charset="0"/>
              <a:cs typeface="Tahoma" pitchFamily="34" charset="0"/>
            </a:endParaRPr>
          </a:p>
        </p:txBody>
      </p:sp>
      <p:sp>
        <p:nvSpPr>
          <p:cNvPr id="66" name="TextBox 65"/>
          <p:cNvSpPr txBox="1"/>
          <p:nvPr/>
        </p:nvSpPr>
        <p:spPr>
          <a:xfrm>
            <a:off x="4822826" y="4773284"/>
            <a:ext cx="1943100" cy="461665"/>
          </a:xfrm>
          <a:prstGeom prst="rect">
            <a:avLst/>
          </a:prstGeom>
          <a:solidFill>
            <a:schemeClr val="bg1"/>
          </a:solidFill>
          <a:ln>
            <a:solidFill>
              <a:schemeClr val="tx1"/>
            </a:solidFill>
          </a:ln>
        </p:spPr>
        <p:txBody>
          <a:bodyPr wrap="square" rtlCol="0">
            <a:spAutoFit/>
          </a:bodyPr>
          <a:lstStyle/>
          <a:p>
            <a:r>
              <a:rPr lang="en-US" dirty="0" smtClean="0">
                <a:latin typeface="Tahoma" pitchFamily="34" charset="0"/>
                <a:ea typeface="Tahoma" pitchFamily="34" charset="0"/>
                <a:cs typeface="Tahoma" pitchFamily="34" charset="0"/>
              </a:rPr>
              <a:t>Vertical wall</a:t>
            </a:r>
            <a:endParaRPr lang="en-US" dirty="0">
              <a:latin typeface="Tahoma" pitchFamily="34" charset="0"/>
              <a:ea typeface="Tahoma" pitchFamily="34" charset="0"/>
              <a:cs typeface="Tahoma" pitchFamily="34" charset="0"/>
            </a:endParaRPr>
          </a:p>
        </p:txBody>
      </p:sp>
      <p:cxnSp>
        <p:nvCxnSpPr>
          <p:cNvPr id="67" name="Straight Arrow Connector 66"/>
          <p:cNvCxnSpPr>
            <a:stCxn id="66" idx="1"/>
          </p:cNvCxnSpPr>
          <p:nvPr/>
        </p:nvCxnSpPr>
        <p:spPr>
          <a:xfrm flipH="1" flipV="1">
            <a:off x="3298827" y="4078288"/>
            <a:ext cx="1523999" cy="925829"/>
          </a:xfrm>
          <a:prstGeom prst="straightConnector1">
            <a:avLst/>
          </a:prstGeom>
          <a:no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p:cNvSpPr txBox="1"/>
          <p:nvPr/>
        </p:nvSpPr>
        <p:spPr>
          <a:xfrm>
            <a:off x="3431382" y="2156251"/>
            <a:ext cx="2297112" cy="830997"/>
          </a:xfrm>
          <a:prstGeom prst="rect">
            <a:avLst/>
          </a:prstGeom>
          <a:solidFill>
            <a:schemeClr val="bg1"/>
          </a:solidFill>
          <a:ln>
            <a:solidFill>
              <a:schemeClr val="tx1"/>
            </a:solidFill>
          </a:ln>
        </p:spPr>
        <p:txBody>
          <a:bodyPr wrap="square" rtlCol="0">
            <a:spAutoFit/>
          </a:bodyPr>
          <a:lstStyle/>
          <a:p>
            <a:r>
              <a:rPr lang="en-US" dirty="0" smtClean="0">
                <a:latin typeface="Tahoma" pitchFamily="34" charset="0"/>
                <a:ea typeface="Tahoma" pitchFamily="34" charset="0"/>
                <a:cs typeface="Tahoma" pitchFamily="34" charset="0"/>
              </a:rPr>
              <a:t>Electric cabinet and cables</a:t>
            </a:r>
            <a:endParaRPr lang="en-US" dirty="0">
              <a:latin typeface="Tahoma" pitchFamily="34" charset="0"/>
              <a:ea typeface="Tahoma" pitchFamily="34" charset="0"/>
              <a:cs typeface="Tahoma" pitchFamily="34" charset="0"/>
            </a:endParaRPr>
          </a:p>
        </p:txBody>
      </p:sp>
      <p:cxnSp>
        <p:nvCxnSpPr>
          <p:cNvPr id="74" name="Straight Arrow Connector 73"/>
          <p:cNvCxnSpPr/>
          <p:nvPr/>
        </p:nvCxnSpPr>
        <p:spPr>
          <a:xfrm flipH="1">
            <a:off x="2630489" y="2658428"/>
            <a:ext cx="800893" cy="851535"/>
          </a:xfrm>
          <a:prstGeom prst="straightConnector1">
            <a:avLst/>
          </a:prstGeom>
          <a:no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a:off x="145330" y="6038361"/>
            <a:ext cx="2120033" cy="461665"/>
          </a:xfrm>
          <a:prstGeom prst="rect">
            <a:avLst/>
          </a:prstGeom>
          <a:solidFill>
            <a:schemeClr val="bg1"/>
          </a:solidFill>
          <a:ln>
            <a:solidFill>
              <a:schemeClr val="tx1"/>
            </a:solidFill>
          </a:ln>
        </p:spPr>
        <p:txBody>
          <a:bodyPr wrap="square" rtlCol="0">
            <a:spAutoFit/>
          </a:bodyPr>
          <a:lstStyle/>
          <a:p>
            <a:r>
              <a:rPr lang="en-US" b="1" dirty="0" smtClean="0">
                <a:latin typeface="Tahoma" pitchFamily="34" charset="0"/>
                <a:ea typeface="Tahoma" pitchFamily="34" charset="0"/>
                <a:cs typeface="Tahoma" pitchFamily="34" charset="0"/>
              </a:rPr>
              <a:t>Profile View</a:t>
            </a:r>
            <a:endParaRPr lang="en-US" b="1" dirty="0">
              <a:latin typeface="Tahoma" pitchFamily="34" charset="0"/>
              <a:ea typeface="Tahoma" pitchFamily="34" charset="0"/>
              <a:cs typeface="Tahoma" pitchFamily="34" charset="0"/>
            </a:endParaRPr>
          </a:p>
        </p:txBody>
      </p:sp>
      <p:sp>
        <p:nvSpPr>
          <p:cNvPr id="13" name="Title 12"/>
          <p:cNvSpPr>
            <a:spLocks noGrp="1"/>
          </p:cNvSpPr>
          <p:nvPr>
            <p:ph type="title"/>
          </p:nvPr>
        </p:nvSpPr>
        <p:spPr/>
        <p:txBody>
          <a:bodyPr/>
          <a:lstStyle/>
          <a:p>
            <a:r>
              <a:rPr lang="en-US" dirty="0" smtClean="0"/>
              <a:t>Recommended Redesign</a:t>
            </a:r>
            <a:endParaRPr lang="en-US" dirty="0"/>
          </a:p>
        </p:txBody>
      </p:sp>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79327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After"/>
          <p:cNvPicPr>
            <a:picLocks noChangeAspect="1" noChangeArrowheads="1"/>
          </p:cNvPicPr>
          <p:nvPr/>
        </p:nvPicPr>
        <p:blipFill>
          <a:blip r:embed="rId3" cstate="print">
            <a:extLst>
              <a:ext uri="{28A0092B-C50C-407E-A947-70E740481C1C}">
                <a14:useLocalDpi xmlns:a14="http://schemas.microsoft.com/office/drawing/2010/main" val="0"/>
              </a:ext>
            </a:extLst>
          </a:blip>
          <a:srcRect b="8316"/>
          <a:stretch>
            <a:fillRect/>
          </a:stretch>
        </p:blipFill>
        <p:spPr bwMode="auto">
          <a:xfrm>
            <a:off x="152400" y="164592"/>
            <a:ext cx="8839200" cy="604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72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VC-004F"/>
          <p:cNvPicPr>
            <a:picLocks noChangeAspect="1" noChangeArrowheads="1"/>
          </p:cNvPicPr>
          <p:nvPr/>
        </p:nvPicPr>
        <p:blipFill>
          <a:blip r:embed="rId3" cstate="print">
            <a:extLst>
              <a:ext uri="{28A0092B-C50C-407E-A947-70E740481C1C}">
                <a14:useLocalDpi xmlns:a14="http://schemas.microsoft.com/office/drawing/2010/main" val="0"/>
              </a:ext>
            </a:extLst>
          </a:blip>
          <a:srcRect b="10278"/>
          <a:stretch>
            <a:fillRect/>
          </a:stretch>
        </p:blipFill>
        <p:spPr bwMode="auto">
          <a:xfrm>
            <a:off x="150876" y="164592"/>
            <a:ext cx="8842248" cy="602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23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MVC-001F"/>
          <p:cNvPicPr>
            <a:picLocks noChangeAspect="1" noChangeArrowheads="1"/>
          </p:cNvPicPr>
          <p:nvPr/>
        </p:nvPicPr>
        <p:blipFill>
          <a:blip r:embed="rId3" cstate="print">
            <a:extLst>
              <a:ext uri="{28A0092B-C50C-407E-A947-70E740481C1C}">
                <a14:useLocalDpi xmlns:a14="http://schemas.microsoft.com/office/drawing/2010/main" val="0"/>
              </a:ext>
            </a:extLst>
          </a:blip>
          <a:srcRect b="8727"/>
          <a:stretch>
            <a:fillRect/>
          </a:stretch>
        </p:blipFill>
        <p:spPr bwMode="auto">
          <a:xfrm>
            <a:off x="150876" y="160571"/>
            <a:ext cx="8842248" cy="605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51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t>
            </a:r>
            <a:r>
              <a:rPr lang="en-US" dirty="0" smtClean="0"/>
              <a:t>of  Cost  Savings</a:t>
            </a:r>
            <a:endParaRPr lang="en-US" dirty="0"/>
          </a:p>
        </p:txBody>
      </p:sp>
      <p:sp>
        <p:nvSpPr>
          <p:cNvPr id="3" name="Content Placeholder 2"/>
          <p:cNvSpPr>
            <a:spLocks noGrp="1"/>
          </p:cNvSpPr>
          <p:nvPr>
            <p:ph idx="1"/>
          </p:nvPr>
        </p:nvSpPr>
        <p:spPr/>
        <p:txBody>
          <a:bodyPr/>
          <a:lstStyle/>
          <a:p>
            <a:pPr>
              <a:tabLst>
                <a:tab pos="7881938" algn="r"/>
              </a:tabLst>
            </a:pPr>
            <a:r>
              <a:rPr lang="en-US" dirty="0" smtClean="0"/>
              <a:t>Qwest estimate to relocate</a:t>
            </a:r>
            <a:br>
              <a:rPr lang="en-US" dirty="0" smtClean="0"/>
            </a:br>
            <a:r>
              <a:rPr lang="en-US" dirty="0" smtClean="0"/>
              <a:t>9-Way duct system	$750,000</a:t>
            </a:r>
          </a:p>
          <a:p>
            <a:pPr>
              <a:tabLst>
                <a:tab pos="7881938" algn="r"/>
              </a:tabLst>
            </a:pPr>
            <a:r>
              <a:rPr lang="en-US" dirty="0" smtClean="0"/>
              <a:t>Additional </a:t>
            </a:r>
            <a:r>
              <a:rPr lang="en-US" dirty="0" smtClean="0"/>
              <a:t>cost </a:t>
            </a:r>
            <a:r>
              <a:rPr lang="en-US" dirty="0" smtClean="0"/>
              <a:t>to re-design</a:t>
            </a:r>
            <a:br>
              <a:rPr lang="en-US" dirty="0" smtClean="0"/>
            </a:br>
            <a:r>
              <a:rPr lang="en-US" dirty="0" smtClean="0"/>
              <a:t>storm sewer 	- $37,270</a:t>
            </a:r>
          </a:p>
          <a:p>
            <a:endParaRPr lang="en-US" dirty="0" smtClean="0"/>
          </a:p>
          <a:p>
            <a:pPr>
              <a:tabLst>
                <a:tab pos="7881938" algn="r"/>
              </a:tabLst>
            </a:pPr>
            <a:r>
              <a:rPr lang="en-US" dirty="0" smtClean="0"/>
              <a:t>Cost savings to the consumers/</a:t>
            </a:r>
            <a:br>
              <a:rPr lang="en-US" dirty="0" smtClean="0"/>
            </a:br>
            <a:r>
              <a:rPr lang="en-US" dirty="0" smtClean="0"/>
              <a:t>taxpayers   	$712,730</a:t>
            </a:r>
          </a:p>
          <a:p>
            <a:endParaRPr lang="en-US" dirty="0" smtClean="0"/>
          </a:p>
          <a:p>
            <a:endParaRPr lang="en-US" dirty="0" smtClean="0"/>
          </a:p>
          <a:p>
            <a:endParaRPr lang="en-US" dirty="0"/>
          </a:p>
        </p:txBody>
      </p:sp>
      <p:sp>
        <p:nvSpPr>
          <p:cNvPr id="14" name="Line 9"/>
          <p:cNvSpPr>
            <a:spLocks noChangeShapeType="1"/>
          </p:cNvSpPr>
          <p:nvPr/>
        </p:nvSpPr>
        <p:spPr bwMode="auto">
          <a:xfrm flipV="1">
            <a:off x="533400" y="3733800"/>
            <a:ext cx="815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44842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Lesson 2 Overview</a:t>
            </a:r>
          </a:p>
        </p:txBody>
      </p:sp>
      <p:sp>
        <p:nvSpPr>
          <p:cNvPr id="3075" name="Rectangle 3"/>
          <p:cNvSpPr>
            <a:spLocks noGrp="1" noChangeArrowheads="1"/>
          </p:cNvSpPr>
          <p:nvPr>
            <p:ph idx="1"/>
          </p:nvPr>
        </p:nvSpPr>
        <p:spPr/>
        <p:txBody>
          <a:bodyPr/>
          <a:lstStyle/>
          <a:p>
            <a:r>
              <a:rPr lang="en-US" dirty="0" smtClean="0"/>
              <a:t>Utility conflict concepts</a:t>
            </a:r>
          </a:p>
          <a:p>
            <a:r>
              <a:rPr lang="en-US" dirty="0" smtClean="0"/>
              <a:t>SHR2 R15(B) Research findings</a:t>
            </a:r>
          </a:p>
          <a:p>
            <a:r>
              <a:rPr lang="en-US" dirty="0" smtClean="0"/>
              <a:t>Questions and answers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Storm Sewer </a:t>
            </a:r>
            <a:r>
              <a:rPr lang="en-US" dirty="0" smtClean="0"/>
              <a:t>and </a:t>
            </a:r>
            <a:r>
              <a:rPr lang="en-US" dirty="0" smtClean="0"/>
              <a:t>Communication Duct System</a:t>
            </a:r>
            <a:endParaRPr lang="en-US" dirty="0"/>
          </a:p>
        </p:txBody>
      </p:sp>
      <p:sp>
        <p:nvSpPr>
          <p:cNvPr id="3" name="Content Placeholder 2"/>
          <p:cNvSpPr>
            <a:spLocks noGrp="1"/>
          </p:cNvSpPr>
          <p:nvPr>
            <p:ph idx="1"/>
          </p:nvPr>
        </p:nvSpPr>
        <p:spPr/>
        <p:txBody>
          <a:bodyPr/>
          <a:lstStyle/>
          <a:p>
            <a:r>
              <a:rPr lang="en-US" dirty="0" smtClean="0"/>
              <a:t>Aberdeen, South Dakota</a:t>
            </a:r>
          </a:p>
          <a:p>
            <a:r>
              <a:rPr lang="en-US" dirty="0" smtClean="0"/>
              <a:t>5 blocks of communication ducts</a:t>
            </a:r>
          </a:p>
          <a:p>
            <a:r>
              <a:rPr lang="en-US" dirty="0" smtClean="0"/>
              <a:t>5 vaults (5 feet x 7 feet x 12 feet) connected with 9 4-inch ducts encased in concrete</a:t>
            </a:r>
          </a:p>
          <a:p>
            <a:r>
              <a:rPr lang="en-US" dirty="0" smtClean="0"/>
              <a:t>In conflict with planned </a:t>
            </a:r>
            <a:r>
              <a:rPr lang="en-US" dirty="0" smtClean="0"/>
              <a:t>storm sewer</a:t>
            </a:r>
            <a:endParaRPr lang="en-US" dirty="0"/>
          </a:p>
        </p:txBody>
      </p:sp>
    </p:spTree>
    <p:extLst>
      <p:ext uri="{BB962C8B-B14F-4D97-AF65-F5344CB8AC3E}">
        <p14:creationId xmlns:p14="http://schemas.microsoft.com/office/powerpoint/2010/main" val="1561692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MVC-003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6115050" y="2295525"/>
            <a:ext cx="3048000" cy="4552950"/>
          </a:xfrm>
          <a:custGeom>
            <a:avLst/>
            <a:gdLst>
              <a:gd name="connsiteX0" fmla="*/ 0 w 3048000"/>
              <a:gd name="connsiteY0" fmla="*/ 4543425 h 4552950"/>
              <a:gd name="connsiteX1" fmla="*/ 3048000 w 3048000"/>
              <a:gd name="connsiteY1" fmla="*/ 0 h 4552950"/>
              <a:gd name="connsiteX2" fmla="*/ 3019425 w 3048000"/>
              <a:gd name="connsiteY2" fmla="*/ 4000500 h 4552950"/>
              <a:gd name="connsiteX3" fmla="*/ 2800350 w 3048000"/>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3048000" h="4552950">
                <a:moveTo>
                  <a:pt x="0" y="4543425"/>
                </a:moveTo>
                <a:lnTo>
                  <a:pt x="3048000" y="0"/>
                </a:lnTo>
                <a:lnTo>
                  <a:pt x="3019425" y="4000500"/>
                </a:lnTo>
                <a:lnTo>
                  <a:pt x="2800350" y="4552950"/>
                </a:lnTo>
              </a:path>
            </a:pathLst>
          </a:custGeom>
          <a:solidFill>
            <a:srgbClr val="0033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74442" name="Freeform 274441"/>
          <p:cNvSpPr/>
          <p:nvPr/>
        </p:nvSpPr>
        <p:spPr>
          <a:xfrm>
            <a:off x="0" y="304800"/>
            <a:ext cx="9134168" cy="6292645"/>
          </a:xfrm>
          <a:custGeom>
            <a:avLst/>
            <a:gdLst>
              <a:gd name="connsiteX0" fmla="*/ 9832 w 9134168"/>
              <a:gd name="connsiteY0" fmla="*/ 4188542 h 6292645"/>
              <a:gd name="connsiteX1" fmla="*/ 2438400 w 9134168"/>
              <a:gd name="connsiteY1" fmla="*/ 3087329 h 6292645"/>
              <a:gd name="connsiteX2" fmla="*/ 1337187 w 9134168"/>
              <a:gd name="connsiteY2" fmla="*/ 2920181 h 6292645"/>
              <a:gd name="connsiteX3" fmla="*/ 5230761 w 9134168"/>
              <a:gd name="connsiteY3" fmla="*/ 1435510 h 6292645"/>
              <a:gd name="connsiteX4" fmla="*/ 5840361 w 9134168"/>
              <a:gd name="connsiteY4" fmla="*/ 1524000 h 6292645"/>
              <a:gd name="connsiteX5" fmla="*/ 9134168 w 9134168"/>
              <a:gd name="connsiteY5" fmla="*/ 0 h 6292645"/>
              <a:gd name="connsiteX6" fmla="*/ 9134168 w 9134168"/>
              <a:gd name="connsiteY6" fmla="*/ 324465 h 6292645"/>
              <a:gd name="connsiteX7" fmla="*/ 7069394 w 9134168"/>
              <a:gd name="connsiteY7" fmla="*/ 1671484 h 6292645"/>
              <a:gd name="connsiteX8" fmla="*/ 7541342 w 9134168"/>
              <a:gd name="connsiteY8" fmla="*/ 1740310 h 6292645"/>
              <a:gd name="connsiteX9" fmla="*/ 5230761 w 9134168"/>
              <a:gd name="connsiteY9" fmla="*/ 3559277 h 6292645"/>
              <a:gd name="connsiteX10" fmla="*/ 4395019 w 9134168"/>
              <a:gd name="connsiteY10" fmla="*/ 3421626 h 6292645"/>
              <a:gd name="connsiteX11" fmla="*/ 0 w 9134168"/>
              <a:gd name="connsiteY11" fmla="*/ 6292645 h 6292645"/>
              <a:gd name="connsiteX12" fmla="*/ 9832 w 9134168"/>
              <a:gd name="connsiteY12" fmla="*/ 3421626 h 629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4168" h="6292645">
                <a:moveTo>
                  <a:pt x="9832" y="4188542"/>
                </a:moveTo>
                <a:lnTo>
                  <a:pt x="2438400" y="3087329"/>
                </a:lnTo>
                <a:lnTo>
                  <a:pt x="1337187" y="2920181"/>
                </a:lnTo>
                <a:lnTo>
                  <a:pt x="5230761" y="1435510"/>
                </a:lnTo>
                <a:lnTo>
                  <a:pt x="5840361" y="1524000"/>
                </a:lnTo>
                <a:lnTo>
                  <a:pt x="9134168" y="0"/>
                </a:lnTo>
                <a:lnTo>
                  <a:pt x="9134168" y="324465"/>
                </a:lnTo>
                <a:lnTo>
                  <a:pt x="7069394" y="1671484"/>
                </a:lnTo>
                <a:lnTo>
                  <a:pt x="7541342" y="1740310"/>
                </a:lnTo>
                <a:lnTo>
                  <a:pt x="5230761" y="3559277"/>
                </a:lnTo>
                <a:lnTo>
                  <a:pt x="4395019" y="3421626"/>
                </a:lnTo>
                <a:lnTo>
                  <a:pt x="0" y="6292645"/>
                </a:lnTo>
                <a:cubicBezTo>
                  <a:pt x="3277" y="5335639"/>
                  <a:pt x="6555" y="4378632"/>
                  <a:pt x="9832" y="3421626"/>
                </a:cubicBezTo>
              </a:path>
            </a:pathLst>
          </a:cu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3" name="Freeform 2"/>
          <p:cNvSpPr/>
          <p:nvPr/>
        </p:nvSpPr>
        <p:spPr>
          <a:xfrm>
            <a:off x="1028700" y="752475"/>
            <a:ext cx="8124825" cy="6134100"/>
          </a:xfrm>
          <a:custGeom>
            <a:avLst/>
            <a:gdLst>
              <a:gd name="connsiteX0" fmla="*/ 8096250 w 8124825"/>
              <a:gd name="connsiteY0" fmla="*/ 0 h 6134100"/>
              <a:gd name="connsiteX1" fmla="*/ 0 w 8124825"/>
              <a:gd name="connsiteY1" fmla="*/ 6134100 h 6134100"/>
              <a:gd name="connsiteX2" fmla="*/ 4829175 w 8124825"/>
              <a:gd name="connsiteY2" fmla="*/ 6096000 h 6134100"/>
              <a:gd name="connsiteX3" fmla="*/ 8124825 w 8124825"/>
              <a:gd name="connsiteY3" fmla="*/ 1295400 h 6134100"/>
            </a:gdLst>
            <a:ahLst/>
            <a:cxnLst>
              <a:cxn ang="0">
                <a:pos x="connsiteX0" y="connsiteY0"/>
              </a:cxn>
              <a:cxn ang="0">
                <a:pos x="connsiteX1" y="connsiteY1"/>
              </a:cxn>
              <a:cxn ang="0">
                <a:pos x="connsiteX2" y="connsiteY2"/>
              </a:cxn>
              <a:cxn ang="0">
                <a:pos x="connsiteX3" y="connsiteY3"/>
              </a:cxn>
            </a:cxnLst>
            <a:rect l="l" t="t" r="r" b="b"/>
            <a:pathLst>
              <a:path w="8124825" h="6134100">
                <a:moveTo>
                  <a:pt x="8096250" y="0"/>
                </a:moveTo>
                <a:lnTo>
                  <a:pt x="0" y="6134100"/>
                </a:lnTo>
                <a:lnTo>
                  <a:pt x="4829175" y="6096000"/>
                </a:lnTo>
                <a:lnTo>
                  <a:pt x="8124825" y="1295400"/>
                </a:lnTo>
              </a:path>
            </a:pathLst>
          </a:custGeom>
          <a:solidFill>
            <a:srgbClr val="FF33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74448" name="Line 16"/>
          <p:cNvSpPr>
            <a:spLocks noChangeShapeType="1"/>
          </p:cNvSpPr>
          <p:nvPr/>
        </p:nvSpPr>
        <p:spPr bwMode="auto">
          <a:xfrm flipH="1">
            <a:off x="3657600" y="1295400"/>
            <a:ext cx="5486400" cy="556260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4450" name="Line 18"/>
          <p:cNvSpPr>
            <a:spLocks noChangeShapeType="1"/>
          </p:cNvSpPr>
          <p:nvPr/>
        </p:nvSpPr>
        <p:spPr bwMode="auto">
          <a:xfrm>
            <a:off x="2438400" y="2819400"/>
            <a:ext cx="3352800" cy="1828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Text Box 13"/>
          <p:cNvSpPr txBox="1">
            <a:spLocks noChangeArrowheads="1"/>
          </p:cNvSpPr>
          <p:nvPr/>
        </p:nvSpPr>
        <p:spPr bwMode="auto">
          <a:xfrm>
            <a:off x="56920" y="1905000"/>
            <a:ext cx="3581400" cy="1200329"/>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smtClean="0"/>
              <a:t>Planned </a:t>
            </a:r>
            <a:r>
              <a:rPr lang="en-US" dirty="0"/>
              <a:t>42” </a:t>
            </a:r>
            <a:r>
              <a:rPr lang="en-US" dirty="0" smtClean="0"/>
              <a:t>storm sewer main trunk </a:t>
            </a:r>
            <a:r>
              <a:rPr lang="en-US" dirty="0"/>
              <a:t>l</a:t>
            </a:r>
            <a:r>
              <a:rPr lang="en-US" dirty="0" smtClean="0"/>
              <a:t>ine, type </a:t>
            </a:r>
            <a:r>
              <a:rPr lang="en-US" dirty="0"/>
              <a:t>“B” </a:t>
            </a:r>
            <a:r>
              <a:rPr lang="en-US" dirty="0" smtClean="0"/>
              <a:t>drop inlets</a:t>
            </a:r>
            <a:endParaRPr lang="en-US" dirty="0"/>
          </a:p>
        </p:txBody>
      </p:sp>
      <p:sp>
        <p:nvSpPr>
          <p:cNvPr id="274439" name="Line 7"/>
          <p:cNvSpPr>
            <a:spLocks noChangeShapeType="1"/>
          </p:cNvSpPr>
          <p:nvPr/>
        </p:nvSpPr>
        <p:spPr bwMode="auto">
          <a:xfrm flipV="1">
            <a:off x="7543800" y="3931920"/>
            <a:ext cx="1600200" cy="2926080"/>
          </a:xfrm>
          <a:prstGeom prst="line">
            <a:avLst/>
          </a:prstGeom>
          <a:noFill/>
          <a:ln w="381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4445" name="Line 13"/>
          <p:cNvSpPr>
            <a:spLocks noChangeShapeType="1"/>
          </p:cNvSpPr>
          <p:nvPr/>
        </p:nvSpPr>
        <p:spPr bwMode="auto">
          <a:xfrm flipV="1">
            <a:off x="3810000" y="5130800"/>
            <a:ext cx="4622800" cy="1117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 name="Text Box 13"/>
          <p:cNvSpPr txBox="1">
            <a:spLocks noChangeArrowheads="1"/>
          </p:cNvSpPr>
          <p:nvPr/>
        </p:nvSpPr>
        <p:spPr bwMode="auto">
          <a:xfrm>
            <a:off x="229519" y="5562600"/>
            <a:ext cx="3764095" cy="1200329"/>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a:t>Redesigned 42” </a:t>
            </a:r>
            <a:r>
              <a:rPr lang="en-US" dirty="0" smtClean="0"/>
              <a:t>storm sewer main trunk line,</a:t>
            </a:r>
            <a:endParaRPr lang="en-US" dirty="0"/>
          </a:p>
          <a:p>
            <a:r>
              <a:rPr lang="en-US" dirty="0" smtClean="0"/>
              <a:t>type </a:t>
            </a:r>
            <a:r>
              <a:rPr lang="en-US" dirty="0"/>
              <a:t>“S” </a:t>
            </a:r>
            <a:r>
              <a:rPr lang="en-US" dirty="0" smtClean="0"/>
              <a:t>drop inlets</a:t>
            </a:r>
            <a:endParaRPr lang="en-US" dirty="0"/>
          </a:p>
        </p:txBody>
      </p:sp>
      <p:cxnSp>
        <p:nvCxnSpPr>
          <p:cNvPr id="48" name="Straight Connector 47"/>
          <p:cNvCxnSpPr/>
          <p:nvPr/>
        </p:nvCxnSpPr>
        <p:spPr>
          <a:xfrm flipV="1">
            <a:off x="0" y="457200"/>
            <a:ext cx="9134168" cy="4876800"/>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60" name="Line 18"/>
          <p:cNvSpPr>
            <a:spLocks noChangeShapeType="1"/>
          </p:cNvSpPr>
          <p:nvPr/>
        </p:nvSpPr>
        <p:spPr bwMode="auto">
          <a:xfrm>
            <a:off x="3581400" y="914400"/>
            <a:ext cx="12954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 name="Text Box 13"/>
          <p:cNvSpPr txBox="1">
            <a:spLocks noChangeArrowheads="1"/>
          </p:cNvSpPr>
          <p:nvPr/>
        </p:nvSpPr>
        <p:spPr bwMode="auto">
          <a:xfrm>
            <a:off x="1600200" y="294373"/>
            <a:ext cx="3048000" cy="830997"/>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smtClean="0"/>
              <a:t>Vault and communication ducts</a:t>
            </a:r>
            <a:endParaRPr lang="en-US" dirty="0"/>
          </a:p>
        </p:txBody>
      </p:sp>
    </p:spTree>
    <p:extLst>
      <p:ext uri="{BB962C8B-B14F-4D97-AF65-F5344CB8AC3E}">
        <p14:creationId xmlns:p14="http://schemas.microsoft.com/office/powerpoint/2010/main" val="19444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4450"/>
                                        </p:tgtEl>
                                        <p:attrNameLst>
                                          <p:attrName>style.visibility</p:attrName>
                                        </p:attrNameLst>
                                      </p:cBhvr>
                                      <p:to>
                                        <p:strVal val="visible"/>
                                      </p:to>
                                    </p:set>
                                    <p:animEffect transition="in" filter="fade">
                                      <p:cBhvr>
                                        <p:cTn id="10" dur="500"/>
                                        <p:tgtEl>
                                          <p:spTgt spid="2744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4448"/>
                                        </p:tgtEl>
                                        <p:attrNameLst>
                                          <p:attrName>style.visibility</p:attrName>
                                        </p:attrNameLst>
                                      </p:cBhvr>
                                      <p:to>
                                        <p:strVal val="visible"/>
                                      </p:to>
                                    </p:set>
                                    <p:animEffect transition="in" filter="fade">
                                      <p:cBhvr>
                                        <p:cTn id="13" dur="500"/>
                                        <p:tgtEl>
                                          <p:spTgt spid="2744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4445"/>
                                        </p:tgtEl>
                                        <p:attrNameLst>
                                          <p:attrName>style.visibility</p:attrName>
                                        </p:attrNameLst>
                                      </p:cBhvr>
                                      <p:to>
                                        <p:strVal val="visible"/>
                                      </p:to>
                                    </p:set>
                                    <p:animEffect transition="in" filter="fade">
                                      <p:cBhvr>
                                        <p:cTn id="24" dur="500"/>
                                        <p:tgtEl>
                                          <p:spTgt spid="2744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4439"/>
                                        </p:tgtEl>
                                        <p:attrNameLst>
                                          <p:attrName>style.visibility</p:attrName>
                                        </p:attrNameLst>
                                      </p:cBhvr>
                                      <p:to>
                                        <p:strVal val="visible"/>
                                      </p:to>
                                    </p:set>
                                    <p:animEffect transition="in" filter="fade">
                                      <p:cBhvr>
                                        <p:cTn id="27" dur="500"/>
                                        <p:tgtEl>
                                          <p:spTgt spid="274439"/>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3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7445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74448"/>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274448" grpId="0" animBg="1"/>
      <p:bldP spid="274448" grpId="1" animBg="1"/>
      <p:bldP spid="274450" grpId="0" animBg="1"/>
      <p:bldP spid="274450" grpId="1" animBg="1"/>
      <p:bldP spid="38" grpId="0" animBg="1"/>
      <p:bldP spid="38" grpId="1" animBg="1"/>
      <p:bldP spid="274439" grpId="0" animBg="1"/>
      <p:bldP spid="274445"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761" name="Group 89"/>
          <p:cNvGrpSpPr>
            <a:grpSpLocks/>
          </p:cNvGrpSpPr>
          <p:nvPr/>
        </p:nvGrpSpPr>
        <p:grpSpPr bwMode="auto">
          <a:xfrm>
            <a:off x="1836738" y="2743200"/>
            <a:ext cx="5537200" cy="461963"/>
            <a:chOff x="1456" y="972"/>
            <a:chExt cx="3488" cy="291"/>
          </a:xfrm>
        </p:grpSpPr>
        <p:grpSp>
          <p:nvGrpSpPr>
            <p:cNvPr id="284706" name="Group 34"/>
            <p:cNvGrpSpPr>
              <a:grpSpLocks/>
            </p:cNvGrpSpPr>
            <p:nvPr/>
          </p:nvGrpSpPr>
          <p:grpSpPr bwMode="auto">
            <a:xfrm>
              <a:off x="3602" y="972"/>
              <a:ext cx="528" cy="291"/>
              <a:chOff x="1596" y="536"/>
              <a:chExt cx="2910" cy="1982"/>
            </a:xfrm>
          </p:grpSpPr>
          <p:sp>
            <p:nvSpPr>
              <p:cNvPr id="284707" name="Line 35"/>
              <p:cNvSpPr>
                <a:spLocks noChangeShapeType="1"/>
              </p:cNvSpPr>
              <p:nvPr/>
            </p:nvSpPr>
            <p:spPr bwMode="auto">
              <a:xfrm flipH="1" flipV="1">
                <a:off x="1596" y="2318"/>
                <a:ext cx="2910" cy="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08" name="Line 36"/>
              <p:cNvSpPr>
                <a:spLocks noChangeShapeType="1"/>
              </p:cNvSpPr>
              <p:nvPr/>
            </p:nvSpPr>
            <p:spPr bwMode="auto">
              <a:xfrm flipV="1">
                <a:off x="1597" y="1381"/>
                <a:ext cx="0" cy="9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09" name="Line 37"/>
              <p:cNvSpPr>
                <a:spLocks noChangeShapeType="1"/>
              </p:cNvSpPr>
              <p:nvPr/>
            </p:nvSpPr>
            <p:spPr bwMode="auto">
              <a:xfrm>
                <a:off x="1599" y="1377"/>
                <a:ext cx="1900" cy="1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0" name="Line 38"/>
              <p:cNvSpPr>
                <a:spLocks noChangeShapeType="1"/>
              </p:cNvSpPr>
              <p:nvPr/>
            </p:nvSpPr>
            <p:spPr bwMode="auto">
              <a:xfrm flipV="1">
                <a:off x="3809" y="802"/>
                <a:ext cx="116" cy="4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1" name="Line 39"/>
              <p:cNvSpPr>
                <a:spLocks noChangeShapeType="1"/>
              </p:cNvSpPr>
              <p:nvPr/>
            </p:nvSpPr>
            <p:spPr bwMode="auto">
              <a:xfrm flipV="1">
                <a:off x="4222" y="536"/>
                <a:ext cx="282"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2" name="Line 40"/>
              <p:cNvSpPr>
                <a:spLocks noChangeShapeType="1"/>
              </p:cNvSpPr>
              <p:nvPr/>
            </p:nvSpPr>
            <p:spPr bwMode="auto">
              <a:xfrm>
                <a:off x="4506" y="538"/>
                <a:ext cx="0" cy="19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3" name="Line 41"/>
              <p:cNvSpPr>
                <a:spLocks noChangeShapeType="1"/>
              </p:cNvSpPr>
              <p:nvPr/>
            </p:nvSpPr>
            <p:spPr bwMode="auto">
              <a:xfrm>
                <a:off x="3488" y="1503"/>
                <a:ext cx="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4" name="Line 42"/>
              <p:cNvSpPr>
                <a:spLocks noChangeShapeType="1"/>
              </p:cNvSpPr>
              <p:nvPr/>
            </p:nvSpPr>
            <p:spPr bwMode="auto">
              <a:xfrm flipH="1">
                <a:off x="3776" y="1250"/>
                <a:ext cx="33" cy="8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5" name="Line 43"/>
              <p:cNvSpPr>
                <a:spLocks noChangeShapeType="1"/>
              </p:cNvSpPr>
              <p:nvPr/>
            </p:nvSpPr>
            <p:spPr bwMode="auto">
              <a:xfrm flipH="1">
                <a:off x="3732" y="1332"/>
                <a:ext cx="44" cy="6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6" name="Line 44"/>
              <p:cNvSpPr>
                <a:spLocks noChangeShapeType="1"/>
              </p:cNvSpPr>
              <p:nvPr/>
            </p:nvSpPr>
            <p:spPr bwMode="auto">
              <a:xfrm flipH="1">
                <a:off x="3686" y="1391"/>
                <a:ext cx="46"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7" name="Line 45"/>
              <p:cNvSpPr>
                <a:spLocks noChangeShapeType="1"/>
              </p:cNvSpPr>
              <p:nvPr/>
            </p:nvSpPr>
            <p:spPr bwMode="auto">
              <a:xfrm flipH="1">
                <a:off x="3624" y="1439"/>
                <a:ext cx="62" cy="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8" name="Line 46"/>
              <p:cNvSpPr>
                <a:spLocks noChangeShapeType="1"/>
              </p:cNvSpPr>
              <p:nvPr/>
            </p:nvSpPr>
            <p:spPr bwMode="auto">
              <a:xfrm flipH="1">
                <a:off x="3563" y="1476"/>
                <a:ext cx="6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19" name="Line 47"/>
              <p:cNvSpPr>
                <a:spLocks noChangeShapeType="1"/>
              </p:cNvSpPr>
              <p:nvPr/>
            </p:nvSpPr>
            <p:spPr bwMode="auto">
              <a:xfrm flipH="1">
                <a:off x="3497" y="1499"/>
                <a:ext cx="67" cy="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20" name="Line 48"/>
              <p:cNvSpPr>
                <a:spLocks noChangeShapeType="1"/>
              </p:cNvSpPr>
              <p:nvPr/>
            </p:nvSpPr>
            <p:spPr bwMode="auto">
              <a:xfrm rot="10800000" flipH="1">
                <a:off x="3922" y="713"/>
                <a:ext cx="25" cy="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21" name="Line 49"/>
              <p:cNvSpPr>
                <a:spLocks noChangeShapeType="1"/>
              </p:cNvSpPr>
              <p:nvPr/>
            </p:nvSpPr>
            <p:spPr bwMode="auto">
              <a:xfrm rot="10800000" flipH="1">
                <a:off x="3948" y="648"/>
                <a:ext cx="39" cy="6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22" name="Line 50"/>
              <p:cNvSpPr>
                <a:spLocks noChangeShapeType="1"/>
              </p:cNvSpPr>
              <p:nvPr/>
            </p:nvSpPr>
            <p:spPr bwMode="auto">
              <a:xfrm rot="10800000" flipH="1">
                <a:off x="3987" y="601"/>
                <a:ext cx="46"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23" name="Line 51"/>
              <p:cNvSpPr>
                <a:spLocks noChangeShapeType="1"/>
              </p:cNvSpPr>
              <p:nvPr/>
            </p:nvSpPr>
            <p:spPr bwMode="auto">
              <a:xfrm rot="10800000" flipH="1">
                <a:off x="4033" y="563"/>
                <a:ext cx="62" cy="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24" name="Line 52"/>
              <p:cNvSpPr>
                <a:spLocks noChangeShapeType="1"/>
              </p:cNvSpPr>
              <p:nvPr/>
            </p:nvSpPr>
            <p:spPr bwMode="auto">
              <a:xfrm rot="10800000" flipH="1">
                <a:off x="4092" y="542"/>
                <a:ext cx="6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25" name="Line 53"/>
              <p:cNvSpPr>
                <a:spLocks noChangeShapeType="1"/>
              </p:cNvSpPr>
              <p:nvPr/>
            </p:nvSpPr>
            <p:spPr bwMode="auto">
              <a:xfrm rot="10800000" flipH="1">
                <a:off x="4154" y="537"/>
                <a:ext cx="67" cy="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4726" name="Line 54"/>
            <p:cNvSpPr>
              <a:spLocks noChangeShapeType="1"/>
            </p:cNvSpPr>
            <p:nvPr/>
          </p:nvSpPr>
          <p:spPr bwMode="auto">
            <a:xfrm flipH="1" flipV="1">
              <a:off x="1456" y="1067"/>
              <a:ext cx="2145" cy="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27" name="Line 55"/>
            <p:cNvSpPr>
              <a:spLocks noChangeShapeType="1"/>
            </p:cNvSpPr>
            <p:nvPr/>
          </p:nvSpPr>
          <p:spPr bwMode="auto">
            <a:xfrm flipH="1" flipV="1">
              <a:off x="1462" y="1208"/>
              <a:ext cx="2138"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29" name="Line 57"/>
            <p:cNvSpPr>
              <a:spLocks noChangeShapeType="1"/>
            </p:cNvSpPr>
            <p:nvPr/>
          </p:nvSpPr>
          <p:spPr bwMode="auto">
            <a:xfrm>
              <a:off x="4136" y="972"/>
              <a:ext cx="8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31" name="Line 59"/>
            <p:cNvSpPr>
              <a:spLocks noChangeShapeType="1"/>
            </p:cNvSpPr>
            <p:nvPr/>
          </p:nvSpPr>
          <p:spPr bwMode="auto">
            <a:xfrm>
              <a:off x="4130" y="1074"/>
              <a:ext cx="8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84758" name="Group 86"/>
          <p:cNvGrpSpPr>
            <a:grpSpLocks/>
          </p:cNvGrpSpPr>
          <p:nvPr/>
        </p:nvGrpSpPr>
        <p:grpSpPr bwMode="auto">
          <a:xfrm>
            <a:off x="5959475" y="2906713"/>
            <a:ext cx="985838" cy="1790700"/>
            <a:chOff x="4535" y="1483"/>
            <a:chExt cx="621" cy="1128"/>
          </a:xfrm>
        </p:grpSpPr>
        <p:sp>
          <p:nvSpPr>
            <p:cNvPr id="284733" name="Line 61"/>
            <p:cNvSpPr>
              <a:spLocks noChangeShapeType="1"/>
            </p:cNvSpPr>
            <p:nvPr/>
          </p:nvSpPr>
          <p:spPr bwMode="auto">
            <a:xfrm>
              <a:off x="5151" y="1483"/>
              <a:ext cx="2" cy="112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34" name="Line 62"/>
            <p:cNvSpPr>
              <a:spLocks noChangeShapeType="1"/>
            </p:cNvSpPr>
            <p:nvPr/>
          </p:nvSpPr>
          <p:spPr bwMode="auto">
            <a:xfrm flipH="1">
              <a:off x="4535" y="2611"/>
              <a:ext cx="621"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35" name="Line 63"/>
            <p:cNvSpPr>
              <a:spLocks noChangeShapeType="1"/>
            </p:cNvSpPr>
            <p:nvPr/>
          </p:nvSpPr>
          <p:spPr bwMode="auto">
            <a:xfrm flipV="1">
              <a:off x="4535" y="1671"/>
              <a:ext cx="0" cy="94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37" name="Line 65"/>
            <p:cNvSpPr>
              <a:spLocks noChangeShapeType="1"/>
            </p:cNvSpPr>
            <p:nvPr/>
          </p:nvSpPr>
          <p:spPr bwMode="auto">
            <a:xfrm>
              <a:off x="4613" y="1681"/>
              <a:ext cx="0" cy="828"/>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38" name="Line 66"/>
            <p:cNvSpPr>
              <a:spLocks noChangeShapeType="1"/>
            </p:cNvSpPr>
            <p:nvPr/>
          </p:nvSpPr>
          <p:spPr bwMode="auto">
            <a:xfrm>
              <a:off x="4613" y="2509"/>
              <a:ext cx="456" cy="0"/>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39" name="Line 67"/>
            <p:cNvSpPr>
              <a:spLocks noChangeShapeType="1"/>
            </p:cNvSpPr>
            <p:nvPr/>
          </p:nvSpPr>
          <p:spPr bwMode="auto">
            <a:xfrm flipV="1">
              <a:off x="5072" y="1486"/>
              <a:ext cx="0" cy="1023"/>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40" name="Oval 68"/>
            <p:cNvSpPr>
              <a:spLocks noChangeArrowheads="1"/>
            </p:cNvSpPr>
            <p:nvPr/>
          </p:nvSpPr>
          <p:spPr bwMode="auto">
            <a:xfrm>
              <a:off x="4670" y="2161"/>
              <a:ext cx="348" cy="348"/>
            </a:xfrm>
            <a:prstGeom prst="ellipse">
              <a:avLst/>
            </a:prstGeom>
            <a:noFill/>
            <a:ln w="19050">
              <a:solidFill>
                <a:schemeClr val="accent2"/>
              </a:solidFill>
              <a:prstDash val="dash"/>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41" name="Oval 69"/>
            <p:cNvSpPr>
              <a:spLocks noChangeArrowheads="1"/>
            </p:cNvSpPr>
            <p:nvPr/>
          </p:nvSpPr>
          <p:spPr bwMode="auto">
            <a:xfrm>
              <a:off x="4631" y="2122"/>
              <a:ext cx="426" cy="426"/>
            </a:xfrm>
            <a:prstGeom prst="ellipse">
              <a:avLst/>
            </a:prstGeom>
            <a:noFill/>
            <a:ln w="19050">
              <a:solidFill>
                <a:schemeClr val="accent2"/>
              </a:solidFill>
              <a:prstDash val="dash"/>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84762" name="Group 90"/>
          <p:cNvGrpSpPr>
            <a:grpSpLocks/>
          </p:cNvGrpSpPr>
          <p:nvPr/>
        </p:nvGrpSpPr>
        <p:grpSpPr bwMode="auto">
          <a:xfrm>
            <a:off x="5060950" y="3155950"/>
            <a:ext cx="1125538" cy="1541463"/>
            <a:chOff x="3218" y="2212"/>
            <a:chExt cx="709" cy="971"/>
          </a:xfrm>
        </p:grpSpPr>
        <p:sp>
          <p:nvSpPr>
            <p:cNvPr id="284748" name="Line 76"/>
            <p:cNvSpPr>
              <a:spLocks noChangeShapeType="1"/>
            </p:cNvSpPr>
            <p:nvPr/>
          </p:nvSpPr>
          <p:spPr bwMode="auto">
            <a:xfrm>
              <a:off x="3219" y="2212"/>
              <a:ext cx="0" cy="97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49" name="Line 77"/>
            <p:cNvSpPr>
              <a:spLocks noChangeShapeType="1"/>
            </p:cNvSpPr>
            <p:nvPr/>
          </p:nvSpPr>
          <p:spPr bwMode="auto">
            <a:xfrm>
              <a:off x="3218" y="3183"/>
              <a:ext cx="70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50" name="Line 78"/>
            <p:cNvSpPr>
              <a:spLocks noChangeShapeType="1"/>
            </p:cNvSpPr>
            <p:nvPr/>
          </p:nvSpPr>
          <p:spPr bwMode="auto">
            <a:xfrm flipV="1">
              <a:off x="3927" y="2241"/>
              <a:ext cx="0" cy="94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51" name="Line 79"/>
            <p:cNvSpPr>
              <a:spLocks noChangeShapeType="1"/>
            </p:cNvSpPr>
            <p:nvPr/>
          </p:nvSpPr>
          <p:spPr bwMode="auto">
            <a:xfrm>
              <a:off x="3866" y="2241"/>
              <a:ext cx="6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52" name="Line 80"/>
            <p:cNvSpPr>
              <a:spLocks noChangeShapeType="1"/>
            </p:cNvSpPr>
            <p:nvPr/>
          </p:nvSpPr>
          <p:spPr bwMode="auto">
            <a:xfrm>
              <a:off x="3315" y="2352"/>
              <a:ext cx="0" cy="715"/>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53" name="Line 81"/>
            <p:cNvSpPr>
              <a:spLocks noChangeShapeType="1"/>
            </p:cNvSpPr>
            <p:nvPr/>
          </p:nvSpPr>
          <p:spPr bwMode="auto">
            <a:xfrm flipV="1">
              <a:off x="3816" y="2348"/>
              <a:ext cx="0" cy="723"/>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54" name="Line 82"/>
            <p:cNvSpPr>
              <a:spLocks noChangeShapeType="1"/>
            </p:cNvSpPr>
            <p:nvPr/>
          </p:nvSpPr>
          <p:spPr bwMode="auto">
            <a:xfrm>
              <a:off x="3314" y="3071"/>
              <a:ext cx="500"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55" name="Line 83"/>
            <p:cNvSpPr>
              <a:spLocks noChangeShapeType="1"/>
            </p:cNvSpPr>
            <p:nvPr/>
          </p:nvSpPr>
          <p:spPr bwMode="auto">
            <a:xfrm flipH="1">
              <a:off x="3317" y="2348"/>
              <a:ext cx="498"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56" name="Oval 84"/>
            <p:cNvSpPr>
              <a:spLocks noChangeArrowheads="1"/>
            </p:cNvSpPr>
            <p:nvPr/>
          </p:nvSpPr>
          <p:spPr bwMode="auto">
            <a:xfrm>
              <a:off x="3388" y="2723"/>
              <a:ext cx="348" cy="348"/>
            </a:xfrm>
            <a:prstGeom prst="ellipse">
              <a:avLst/>
            </a:prstGeom>
            <a:noFill/>
            <a:ln w="19050">
              <a:solidFill>
                <a:srgbClr val="FF0000"/>
              </a:solidFill>
              <a:prstDash val="dash"/>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57" name="Oval 85"/>
            <p:cNvSpPr>
              <a:spLocks noChangeArrowheads="1"/>
            </p:cNvSpPr>
            <p:nvPr/>
          </p:nvSpPr>
          <p:spPr bwMode="auto">
            <a:xfrm>
              <a:off x="3347" y="2682"/>
              <a:ext cx="426" cy="426"/>
            </a:xfrm>
            <a:prstGeom prst="ellipse">
              <a:avLst/>
            </a:prstGeom>
            <a:noFill/>
            <a:ln w="19050">
              <a:solidFill>
                <a:srgbClr val="FF0000"/>
              </a:solidFill>
              <a:prstDash val="dash"/>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4766" name="Text Box 94"/>
          <p:cNvSpPr txBox="1">
            <a:spLocks noChangeArrowheads="1"/>
          </p:cNvSpPr>
          <p:nvPr/>
        </p:nvSpPr>
        <p:spPr bwMode="auto">
          <a:xfrm>
            <a:off x="508602" y="228600"/>
            <a:ext cx="82141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b="1" dirty="0" smtClean="0">
                <a:latin typeface="Tahoma" pitchFamily="34" charset="0"/>
                <a:ea typeface="+mj-ea"/>
                <a:cs typeface="Tahoma" pitchFamily="34" charset="0"/>
              </a:rPr>
              <a:t>Redesign of</a:t>
            </a:r>
            <a:r>
              <a:rPr lang="en-US" sz="4000" dirty="0" smtClean="0"/>
              <a:t> </a:t>
            </a:r>
            <a:r>
              <a:rPr lang="en-US" sz="4000" b="1" dirty="0" smtClean="0">
                <a:latin typeface="Tahoma" pitchFamily="34" charset="0"/>
                <a:ea typeface="+mj-ea"/>
                <a:cs typeface="Tahoma" pitchFamily="34" charset="0"/>
              </a:rPr>
              <a:t>Storm Sewer Main</a:t>
            </a:r>
            <a:endParaRPr lang="en-US" sz="4000" b="1" dirty="0">
              <a:latin typeface="Tahoma" pitchFamily="34" charset="0"/>
              <a:ea typeface="+mj-ea"/>
              <a:cs typeface="Tahoma" pitchFamily="34" charset="0"/>
            </a:endParaRPr>
          </a:p>
        </p:txBody>
      </p:sp>
      <p:grpSp>
        <p:nvGrpSpPr>
          <p:cNvPr id="284799" name="Group 127"/>
          <p:cNvGrpSpPr>
            <a:grpSpLocks/>
          </p:cNvGrpSpPr>
          <p:nvPr/>
        </p:nvGrpSpPr>
        <p:grpSpPr bwMode="auto">
          <a:xfrm>
            <a:off x="2913063" y="2916238"/>
            <a:ext cx="2197100" cy="3402012"/>
            <a:chOff x="1835" y="1329"/>
            <a:chExt cx="1384" cy="2143"/>
          </a:xfrm>
        </p:grpSpPr>
        <p:sp>
          <p:nvSpPr>
            <p:cNvPr id="284771" name="Line 99"/>
            <p:cNvSpPr>
              <a:spLocks noChangeShapeType="1"/>
            </p:cNvSpPr>
            <p:nvPr/>
          </p:nvSpPr>
          <p:spPr bwMode="auto">
            <a:xfrm flipV="1">
              <a:off x="2280" y="1329"/>
              <a:ext cx="0" cy="2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72" name="Line 100"/>
            <p:cNvSpPr>
              <a:spLocks noChangeShapeType="1"/>
            </p:cNvSpPr>
            <p:nvPr/>
          </p:nvSpPr>
          <p:spPr bwMode="auto">
            <a:xfrm flipV="1">
              <a:off x="2835" y="1338"/>
              <a:ext cx="0" cy="28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73" name="Line 101"/>
            <p:cNvSpPr>
              <a:spLocks noChangeShapeType="1"/>
            </p:cNvSpPr>
            <p:nvPr/>
          </p:nvSpPr>
          <p:spPr bwMode="auto">
            <a:xfrm flipV="1">
              <a:off x="2334" y="1332"/>
              <a:ext cx="0" cy="399"/>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74" name="Line 102"/>
            <p:cNvSpPr>
              <a:spLocks noChangeShapeType="1"/>
            </p:cNvSpPr>
            <p:nvPr/>
          </p:nvSpPr>
          <p:spPr bwMode="auto">
            <a:xfrm flipV="1">
              <a:off x="2778" y="1332"/>
              <a:ext cx="0" cy="393"/>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75" name="Line 103"/>
            <p:cNvSpPr>
              <a:spLocks noChangeShapeType="1"/>
            </p:cNvSpPr>
            <p:nvPr/>
          </p:nvSpPr>
          <p:spPr bwMode="auto">
            <a:xfrm>
              <a:off x="1944" y="1728"/>
              <a:ext cx="387"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76" name="Line 104"/>
            <p:cNvSpPr>
              <a:spLocks noChangeShapeType="1"/>
            </p:cNvSpPr>
            <p:nvPr/>
          </p:nvSpPr>
          <p:spPr bwMode="auto">
            <a:xfrm flipH="1">
              <a:off x="2775" y="1728"/>
              <a:ext cx="33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77" name="Line 105"/>
            <p:cNvSpPr>
              <a:spLocks noChangeShapeType="1"/>
            </p:cNvSpPr>
            <p:nvPr/>
          </p:nvSpPr>
          <p:spPr bwMode="auto">
            <a:xfrm>
              <a:off x="1836" y="1614"/>
              <a:ext cx="438"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78" name="Line 106"/>
            <p:cNvSpPr>
              <a:spLocks noChangeShapeType="1"/>
            </p:cNvSpPr>
            <p:nvPr/>
          </p:nvSpPr>
          <p:spPr bwMode="auto">
            <a:xfrm flipH="1">
              <a:off x="2835" y="1617"/>
              <a:ext cx="378"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79" name="Line 107"/>
            <p:cNvSpPr>
              <a:spLocks noChangeShapeType="1"/>
            </p:cNvSpPr>
            <p:nvPr/>
          </p:nvSpPr>
          <p:spPr bwMode="auto">
            <a:xfrm>
              <a:off x="1836" y="1614"/>
              <a:ext cx="0" cy="185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80" name="Line 108"/>
            <p:cNvSpPr>
              <a:spLocks noChangeShapeType="1"/>
            </p:cNvSpPr>
            <p:nvPr/>
          </p:nvSpPr>
          <p:spPr bwMode="auto">
            <a:xfrm flipV="1">
              <a:off x="1835" y="3470"/>
              <a:ext cx="1378" cy="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81" name="Line 109"/>
            <p:cNvSpPr>
              <a:spLocks noChangeShapeType="1"/>
            </p:cNvSpPr>
            <p:nvPr/>
          </p:nvSpPr>
          <p:spPr bwMode="auto">
            <a:xfrm flipV="1">
              <a:off x="3219" y="1615"/>
              <a:ext cx="0" cy="1853"/>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82" name="Line 110"/>
            <p:cNvSpPr>
              <a:spLocks noChangeShapeType="1"/>
            </p:cNvSpPr>
            <p:nvPr/>
          </p:nvSpPr>
          <p:spPr bwMode="auto">
            <a:xfrm>
              <a:off x="1941" y="1728"/>
              <a:ext cx="0" cy="163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83" name="Line 111"/>
            <p:cNvSpPr>
              <a:spLocks noChangeShapeType="1"/>
            </p:cNvSpPr>
            <p:nvPr/>
          </p:nvSpPr>
          <p:spPr bwMode="auto">
            <a:xfrm>
              <a:off x="1942" y="3363"/>
              <a:ext cx="1168" cy="6"/>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84" name="Line 112"/>
            <p:cNvSpPr>
              <a:spLocks noChangeShapeType="1"/>
            </p:cNvSpPr>
            <p:nvPr/>
          </p:nvSpPr>
          <p:spPr bwMode="auto">
            <a:xfrm flipV="1">
              <a:off x="3117" y="1730"/>
              <a:ext cx="0" cy="163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85" name="Rectangle 113"/>
            <p:cNvSpPr>
              <a:spLocks noChangeArrowheads="1"/>
            </p:cNvSpPr>
            <p:nvPr/>
          </p:nvSpPr>
          <p:spPr bwMode="auto">
            <a:xfrm>
              <a:off x="2216" y="1872"/>
              <a:ext cx="600" cy="528"/>
            </a:xfrm>
            <a:prstGeom prst="rect">
              <a:avLst/>
            </a:prstGeom>
            <a:noFill/>
            <a:ln w="19050">
              <a:solidFill>
                <a:srgbClr val="FF6600"/>
              </a:solidFill>
              <a:miter lim="800000"/>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86" name="Oval 114"/>
            <p:cNvSpPr>
              <a:spLocks noChangeArrowheads="1"/>
            </p:cNvSpPr>
            <p:nvPr/>
          </p:nvSpPr>
          <p:spPr bwMode="auto">
            <a:xfrm>
              <a:off x="2292" y="1944"/>
              <a:ext cx="112" cy="104"/>
            </a:xfrm>
            <a:prstGeom prst="ellipse">
              <a:avLst/>
            </a:prstGeom>
            <a:noFill/>
            <a:ln w="19050">
              <a:solidFill>
                <a:srgbClr val="FF6600"/>
              </a:solidFill>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87" name="Oval 115"/>
            <p:cNvSpPr>
              <a:spLocks noChangeArrowheads="1"/>
            </p:cNvSpPr>
            <p:nvPr/>
          </p:nvSpPr>
          <p:spPr bwMode="auto">
            <a:xfrm>
              <a:off x="2459" y="1942"/>
              <a:ext cx="112" cy="104"/>
            </a:xfrm>
            <a:prstGeom prst="ellipse">
              <a:avLst/>
            </a:prstGeom>
            <a:noFill/>
            <a:ln w="19050">
              <a:solidFill>
                <a:srgbClr val="FF6600"/>
              </a:solidFill>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88" name="Oval 116"/>
            <p:cNvSpPr>
              <a:spLocks noChangeArrowheads="1"/>
            </p:cNvSpPr>
            <p:nvPr/>
          </p:nvSpPr>
          <p:spPr bwMode="auto">
            <a:xfrm>
              <a:off x="2624" y="1943"/>
              <a:ext cx="112" cy="104"/>
            </a:xfrm>
            <a:prstGeom prst="ellipse">
              <a:avLst/>
            </a:prstGeom>
            <a:noFill/>
            <a:ln w="19050">
              <a:solidFill>
                <a:srgbClr val="FF6600"/>
              </a:solidFill>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91" name="Oval 119"/>
            <p:cNvSpPr>
              <a:spLocks noChangeArrowheads="1"/>
            </p:cNvSpPr>
            <p:nvPr/>
          </p:nvSpPr>
          <p:spPr bwMode="auto">
            <a:xfrm>
              <a:off x="2291" y="2095"/>
              <a:ext cx="112" cy="104"/>
            </a:xfrm>
            <a:prstGeom prst="ellipse">
              <a:avLst/>
            </a:prstGeom>
            <a:noFill/>
            <a:ln w="19050">
              <a:solidFill>
                <a:srgbClr val="FF6600"/>
              </a:solidFill>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92" name="Oval 120"/>
            <p:cNvSpPr>
              <a:spLocks noChangeArrowheads="1"/>
            </p:cNvSpPr>
            <p:nvPr/>
          </p:nvSpPr>
          <p:spPr bwMode="auto">
            <a:xfrm>
              <a:off x="2458" y="2093"/>
              <a:ext cx="112" cy="104"/>
            </a:xfrm>
            <a:prstGeom prst="ellipse">
              <a:avLst/>
            </a:prstGeom>
            <a:noFill/>
            <a:ln w="19050">
              <a:solidFill>
                <a:srgbClr val="FF6600"/>
              </a:solidFill>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93" name="Oval 121"/>
            <p:cNvSpPr>
              <a:spLocks noChangeArrowheads="1"/>
            </p:cNvSpPr>
            <p:nvPr/>
          </p:nvSpPr>
          <p:spPr bwMode="auto">
            <a:xfrm>
              <a:off x="2623" y="2094"/>
              <a:ext cx="112" cy="104"/>
            </a:xfrm>
            <a:prstGeom prst="ellipse">
              <a:avLst/>
            </a:prstGeom>
            <a:noFill/>
            <a:ln w="19050">
              <a:solidFill>
                <a:srgbClr val="FF6600"/>
              </a:solidFill>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94" name="Oval 122"/>
            <p:cNvSpPr>
              <a:spLocks noChangeArrowheads="1"/>
            </p:cNvSpPr>
            <p:nvPr/>
          </p:nvSpPr>
          <p:spPr bwMode="auto">
            <a:xfrm>
              <a:off x="2291" y="2243"/>
              <a:ext cx="112" cy="104"/>
            </a:xfrm>
            <a:prstGeom prst="ellipse">
              <a:avLst/>
            </a:prstGeom>
            <a:noFill/>
            <a:ln w="19050">
              <a:solidFill>
                <a:srgbClr val="FF6600"/>
              </a:solidFill>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95" name="Oval 123"/>
            <p:cNvSpPr>
              <a:spLocks noChangeArrowheads="1"/>
            </p:cNvSpPr>
            <p:nvPr/>
          </p:nvSpPr>
          <p:spPr bwMode="auto">
            <a:xfrm>
              <a:off x="2458" y="2241"/>
              <a:ext cx="112" cy="104"/>
            </a:xfrm>
            <a:prstGeom prst="ellipse">
              <a:avLst/>
            </a:prstGeom>
            <a:noFill/>
            <a:ln w="19050">
              <a:solidFill>
                <a:srgbClr val="FF6600"/>
              </a:solidFill>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796" name="Oval 124"/>
            <p:cNvSpPr>
              <a:spLocks noChangeArrowheads="1"/>
            </p:cNvSpPr>
            <p:nvPr/>
          </p:nvSpPr>
          <p:spPr bwMode="auto">
            <a:xfrm>
              <a:off x="2623" y="2242"/>
              <a:ext cx="112" cy="104"/>
            </a:xfrm>
            <a:prstGeom prst="ellipse">
              <a:avLst/>
            </a:prstGeom>
            <a:noFill/>
            <a:ln w="19050">
              <a:solidFill>
                <a:srgbClr val="FF6600"/>
              </a:solidFill>
              <a:round/>
              <a:headEnd/>
              <a:tailEnd/>
            </a:ln>
            <a:effectLst/>
            <a:extLst>
              <a:ext uri="{909E8E84-426E-40DD-AFC4-6F175D3DCCD1}">
                <a14:hiddenFill xmlns:a14="http://schemas.microsoft.com/office/drawing/2010/main">
                  <a:gradFill rotWithShape="0">
                    <a:gsLst>
                      <a:gs pos="0">
                        <a:srgbClr val="FF0000"/>
                      </a:gs>
                      <a:gs pos="100000">
                        <a:srgbClr val="FF0000">
                          <a:gamma/>
                          <a:tint val="0"/>
                          <a:invGamma/>
                        </a:srgbClr>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4805" name="Line 133"/>
          <p:cNvSpPr>
            <a:spLocks noChangeShapeType="1"/>
          </p:cNvSpPr>
          <p:nvPr/>
        </p:nvSpPr>
        <p:spPr bwMode="auto">
          <a:xfrm>
            <a:off x="3262314" y="2409080"/>
            <a:ext cx="2255702" cy="131440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 name="Text Box 13"/>
          <p:cNvSpPr txBox="1">
            <a:spLocks noChangeArrowheads="1"/>
          </p:cNvSpPr>
          <p:nvPr/>
        </p:nvSpPr>
        <p:spPr bwMode="auto">
          <a:xfrm>
            <a:off x="716892" y="1365582"/>
            <a:ext cx="2739106" cy="1200329"/>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pPr algn="ctr"/>
            <a:r>
              <a:rPr lang="en-US" dirty="0" smtClean="0"/>
              <a:t>Type B</a:t>
            </a:r>
          </a:p>
          <a:p>
            <a:pPr algn="ctr"/>
            <a:r>
              <a:rPr lang="en-US" dirty="0" smtClean="0"/>
              <a:t>(main trunk under curb &amp; gutter)</a:t>
            </a:r>
            <a:endParaRPr lang="en-US" dirty="0"/>
          </a:p>
        </p:txBody>
      </p:sp>
      <p:sp>
        <p:nvSpPr>
          <p:cNvPr id="284812" name="Line 140"/>
          <p:cNvSpPr>
            <a:spLocks noChangeShapeType="1"/>
          </p:cNvSpPr>
          <p:nvPr/>
        </p:nvSpPr>
        <p:spPr bwMode="auto">
          <a:xfrm flipH="1">
            <a:off x="6553199" y="1839855"/>
            <a:ext cx="392113" cy="171455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Text Box 13"/>
          <p:cNvSpPr txBox="1">
            <a:spLocks noChangeArrowheads="1"/>
          </p:cNvSpPr>
          <p:nvPr/>
        </p:nvSpPr>
        <p:spPr bwMode="auto">
          <a:xfrm>
            <a:off x="4937126" y="1203204"/>
            <a:ext cx="4010023" cy="830997"/>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pPr algn="ctr"/>
            <a:r>
              <a:rPr lang="en-US" dirty="0" smtClean="0"/>
              <a:t>Type S</a:t>
            </a:r>
          </a:p>
          <a:p>
            <a:pPr algn="ctr"/>
            <a:r>
              <a:rPr lang="en-US" dirty="0" smtClean="0"/>
              <a:t>(main trunk under sidewalk)</a:t>
            </a:r>
            <a:endParaRPr lang="en-US" dirty="0"/>
          </a:p>
        </p:txBody>
      </p:sp>
      <p:sp>
        <p:nvSpPr>
          <p:cNvPr id="80" name="Line 133"/>
          <p:cNvSpPr>
            <a:spLocks noChangeShapeType="1"/>
          </p:cNvSpPr>
          <p:nvPr/>
        </p:nvSpPr>
        <p:spPr bwMode="auto">
          <a:xfrm flipH="1" flipV="1">
            <a:off x="5623719" y="4240211"/>
            <a:ext cx="416804" cy="165005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 name="Line 140"/>
          <p:cNvSpPr>
            <a:spLocks noChangeShapeType="1"/>
          </p:cNvSpPr>
          <p:nvPr/>
        </p:nvSpPr>
        <p:spPr bwMode="auto">
          <a:xfrm flipV="1">
            <a:off x="6186487" y="4297363"/>
            <a:ext cx="258761" cy="136207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 name="Text Box 13"/>
          <p:cNvSpPr txBox="1">
            <a:spLocks noChangeArrowheads="1"/>
          </p:cNvSpPr>
          <p:nvPr/>
        </p:nvSpPr>
        <p:spPr bwMode="auto">
          <a:xfrm>
            <a:off x="5603875" y="5659437"/>
            <a:ext cx="2739106" cy="461665"/>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pPr algn="ctr"/>
            <a:r>
              <a:rPr lang="en-US" dirty="0" smtClean="0"/>
              <a:t>42” storm sewer</a:t>
            </a:r>
          </a:p>
        </p:txBody>
      </p:sp>
    </p:spTree>
    <p:extLst>
      <p:ext uri="{BB962C8B-B14F-4D97-AF65-F5344CB8AC3E}">
        <p14:creationId xmlns:p14="http://schemas.microsoft.com/office/powerpoint/2010/main" val="7593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4762"/>
                                        </p:tgtEl>
                                      </p:cBhvr>
                                    </p:animEffect>
                                    <p:set>
                                      <p:cBhvr>
                                        <p:cTn id="7" dur="1" fill="hold">
                                          <p:stCondLst>
                                            <p:cond delay="499"/>
                                          </p:stCondLst>
                                        </p:cTn>
                                        <p:tgtEl>
                                          <p:spTgt spid="284762"/>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284805"/>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83"/>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80"/>
                                        </p:tgtEl>
                                        <p:attrNameLst>
                                          <p:attrName>style.visibility</p:attrName>
                                        </p:attrNameLst>
                                      </p:cBhvr>
                                      <p:to>
                                        <p:strVal val="hidden"/>
                                      </p:to>
                                    </p:se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84758"/>
                                        </p:tgtEl>
                                        <p:attrNameLst>
                                          <p:attrName>style.visibility</p:attrName>
                                        </p:attrNameLst>
                                      </p:cBhvr>
                                      <p:to>
                                        <p:strVal val="visible"/>
                                      </p:to>
                                    </p:set>
                                    <p:anim calcmode="lin" valueType="num">
                                      <p:cBhvr>
                                        <p:cTn id="17" dur="500" fill="hold"/>
                                        <p:tgtEl>
                                          <p:spTgt spid="284758"/>
                                        </p:tgtEl>
                                        <p:attrNameLst>
                                          <p:attrName>ppt_w</p:attrName>
                                        </p:attrNameLst>
                                      </p:cBhvr>
                                      <p:tavLst>
                                        <p:tav tm="0">
                                          <p:val>
                                            <p:fltVal val="0"/>
                                          </p:val>
                                        </p:tav>
                                        <p:tav tm="100000">
                                          <p:val>
                                            <p:strVal val="#ppt_w"/>
                                          </p:val>
                                        </p:tav>
                                      </p:tavLst>
                                    </p:anim>
                                    <p:anim calcmode="lin" valueType="num">
                                      <p:cBhvr>
                                        <p:cTn id="18" dur="500" fill="hold"/>
                                        <p:tgtEl>
                                          <p:spTgt spid="284758"/>
                                        </p:tgtEl>
                                        <p:attrNameLst>
                                          <p:attrName>ppt_h</p:attrName>
                                        </p:attrNameLst>
                                      </p:cBhvr>
                                      <p:tavLst>
                                        <p:tav tm="0">
                                          <p:val>
                                            <p:fltVal val="0"/>
                                          </p:val>
                                        </p:tav>
                                        <p:tav tm="100000">
                                          <p:val>
                                            <p:strVal val="#ppt_h"/>
                                          </p:val>
                                        </p:tav>
                                      </p:tavLst>
                                    </p:anim>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48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805" grpId="0" animBg="1"/>
      <p:bldP spid="83" grpId="0" animBg="1"/>
      <p:bldP spid="284812" grpId="0" animBg="1"/>
      <p:bldP spid="84" grpId="0" animBg="1"/>
      <p:bldP spid="80" grpId="0" animBg="1"/>
      <p:bldP spid="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t>
            </a:r>
            <a:r>
              <a:rPr lang="en-US" dirty="0" smtClean="0"/>
              <a:t>of  Cost  Savings</a:t>
            </a:r>
            <a:endParaRPr lang="en-US" dirty="0"/>
          </a:p>
        </p:txBody>
      </p:sp>
      <p:sp>
        <p:nvSpPr>
          <p:cNvPr id="3" name="Content Placeholder 2"/>
          <p:cNvSpPr>
            <a:spLocks noGrp="1"/>
          </p:cNvSpPr>
          <p:nvPr>
            <p:ph idx="1"/>
          </p:nvPr>
        </p:nvSpPr>
        <p:spPr/>
        <p:txBody>
          <a:bodyPr/>
          <a:lstStyle/>
          <a:p>
            <a:pPr>
              <a:tabLst>
                <a:tab pos="7881938" algn="r"/>
              </a:tabLst>
            </a:pPr>
            <a:r>
              <a:rPr lang="en-US" dirty="0" smtClean="0"/>
              <a:t>Qwest estimate to relocate</a:t>
            </a:r>
            <a:br>
              <a:rPr lang="en-US" dirty="0" smtClean="0"/>
            </a:br>
            <a:r>
              <a:rPr lang="en-US" dirty="0" smtClean="0"/>
              <a:t>9-way duct system	$750,000</a:t>
            </a:r>
          </a:p>
          <a:p>
            <a:pPr>
              <a:tabLst>
                <a:tab pos="7881938" algn="r"/>
              </a:tabLst>
            </a:pPr>
            <a:r>
              <a:rPr lang="en-US" dirty="0" smtClean="0"/>
              <a:t>Additional </a:t>
            </a:r>
            <a:r>
              <a:rPr lang="en-US" dirty="0" smtClean="0"/>
              <a:t>cost </a:t>
            </a:r>
            <a:r>
              <a:rPr lang="en-US" dirty="0" smtClean="0"/>
              <a:t>to re-design</a:t>
            </a:r>
            <a:br>
              <a:rPr lang="en-US" dirty="0" smtClean="0"/>
            </a:br>
            <a:r>
              <a:rPr lang="en-US" dirty="0" smtClean="0"/>
              <a:t>storm sewer 	- $37,270</a:t>
            </a:r>
          </a:p>
          <a:p>
            <a:endParaRPr lang="en-US" dirty="0" smtClean="0"/>
          </a:p>
          <a:p>
            <a:pPr>
              <a:tabLst>
                <a:tab pos="7881938" algn="r"/>
              </a:tabLst>
            </a:pPr>
            <a:r>
              <a:rPr lang="en-US" dirty="0" smtClean="0"/>
              <a:t>Cost savings to the consumers</a:t>
            </a:r>
            <a:br>
              <a:rPr lang="en-US" dirty="0" smtClean="0"/>
            </a:br>
            <a:r>
              <a:rPr lang="en-US" dirty="0" smtClean="0"/>
              <a:t>taxpayers   	$712,730</a:t>
            </a:r>
          </a:p>
          <a:p>
            <a:endParaRPr lang="en-US" dirty="0" smtClean="0"/>
          </a:p>
          <a:p>
            <a:endParaRPr lang="en-US" dirty="0" smtClean="0"/>
          </a:p>
          <a:p>
            <a:endParaRPr lang="en-US" dirty="0"/>
          </a:p>
        </p:txBody>
      </p:sp>
      <p:sp>
        <p:nvSpPr>
          <p:cNvPr id="14" name="Line 9"/>
          <p:cNvSpPr>
            <a:spLocks noChangeShapeType="1"/>
          </p:cNvSpPr>
          <p:nvPr/>
        </p:nvSpPr>
        <p:spPr bwMode="auto">
          <a:xfrm flipV="1">
            <a:off x="533400" y="3733800"/>
            <a:ext cx="815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380927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Traffic Signal Footing</a:t>
            </a:r>
            <a:endParaRPr lang="en-US" dirty="0"/>
          </a:p>
        </p:txBody>
      </p:sp>
      <p:sp>
        <p:nvSpPr>
          <p:cNvPr id="3" name="Content Placeholder 2"/>
          <p:cNvSpPr>
            <a:spLocks noGrp="1"/>
          </p:cNvSpPr>
          <p:nvPr>
            <p:ph idx="1"/>
          </p:nvPr>
        </p:nvSpPr>
        <p:spPr/>
        <p:txBody>
          <a:bodyPr/>
          <a:lstStyle/>
          <a:p>
            <a:r>
              <a:rPr lang="en-US" dirty="0" smtClean="0"/>
              <a:t>Deadwood, South Dakota</a:t>
            </a:r>
          </a:p>
          <a:p>
            <a:r>
              <a:rPr lang="en-US" dirty="0" smtClean="0"/>
              <a:t>Pole to be placed in close proximity to existing utilities</a:t>
            </a:r>
          </a:p>
          <a:p>
            <a:r>
              <a:rPr lang="en-US" dirty="0" smtClean="0"/>
              <a:t>Pole location surveyed on ground by DOT</a:t>
            </a:r>
          </a:p>
          <a:p>
            <a:r>
              <a:rPr lang="en-US" dirty="0" smtClean="0"/>
              <a:t>Utilities in vicinity identified by One Call</a:t>
            </a:r>
          </a:p>
          <a:p>
            <a:r>
              <a:rPr lang="en-US" dirty="0" smtClean="0"/>
              <a:t>High cost to relocate existing utilities</a:t>
            </a:r>
          </a:p>
          <a:p>
            <a:r>
              <a:rPr lang="en-US" dirty="0" smtClean="0"/>
              <a:t>QLA utility investigation</a:t>
            </a:r>
          </a:p>
          <a:p>
            <a:r>
              <a:rPr lang="en-US" dirty="0" smtClean="0"/>
              <a:t>Recommendation: Reduce pole footing diameter from 36” to 30”</a:t>
            </a:r>
            <a:endParaRPr lang="en-US" dirty="0"/>
          </a:p>
        </p:txBody>
      </p:sp>
    </p:spTree>
    <p:extLst>
      <p:ext uri="{BB962C8B-B14F-4D97-AF65-F5344CB8AC3E}">
        <p14:creationId xmlns:p14="http://schemas.microsoft.com/office/powerpoint/2010/main" val="3923193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descr="SUE_Loc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 y="152685"/>
            <a:ext cx="8869680" cy="647671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3"/>
          <p:cNvSpPr txBox="1">
            <a:spLocks noChangeArrowheads="1"/>
          </p:cNvSpPr>
          <p:nvPr/>
        </p:nvSpPr>
        <p:spPr bwMode="auto">
          <a:xfrm>
            <a:off x="5715000" y="5076527"/>
            <a:ext cx="2895600" cy="461665"/>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smtClean="0"/>
              <a:t>Vacuum excavation</a:t>
            </a:r>
            <a:endParaRPr lang="en-US" dirty="0"/>
          </a:p>
        </p:txBody>
      </p:sp>
    </p:spTree>
    <p:extLst>
      <p:ext uri="{BB962C8B-B14F-4D97-AF65-F5344CB8AC3E}">
        <p14:creationId xmlns:p14="http://schemas.microsoft.com/office/powerpoint/2010/main" val="2900292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4" name="Picture 6" descr="Test_Ho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60105"/>
            <a:ext cx="4510088" cy="338296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3"/>
          <p:cNvSpPr txBox="1">
            <a:spLocks noChangeArrowheads="1"/>
          </p:cNvSpPr>
          <p:nvPr/>
        </p:nvSpPr>
        <p:spPr bwMode="auto">
          <a:xfrm>
            <a:off x="408802" y="4951292"/>
            <a:ext cx="3692484" cy="830997"/>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smtClean="0"/>
              <a:t>3 conduits interfere with 36” pole footing diameter</a:t>
            </a:r>
            <a:endParaRPr lang="en-US" dirty="0"/>
          </a:p>
        </p:txBody>
      </p:sp>
      <p:sp>
        <p:nvSpPr>
          <p:cNvPr id="7" name="Title 6"/>
          <p:cNvSpPr>
            <a:spLocks noGrp="1"/>
          </p:cNvSpPr>
          <p:nvPr>
            <p:ph type="title"/>
          </p:nvPr>
        </p:nvSpPr>
        <p:spPr/>
        <p:txBody>
          <a:bodyPr/>
          <a:lstStyle/>
          <a:p>
            <a:r>
              <a:rPr lang="en-US" dirty="0" smtClean="0"/>
              <a:t>Example: Traffic Signal Footing</a:t>
            </a:r>
            <a:endParaRPr lang="en-US" dirty="0"/>
          </a:p>
        </p:txBody>
      </p:sp>
      <p:sp>
        <p:nvSpPr>
          <p:cNvPr id="6" name="Content Placeholder 5"/>
          <p:cNvSpPr>
            <a:spLocks noGrp="1"/>
          </p:cNvSpPr>
          <p:nvPr>
            <p:ph idx="1"/>
          </p:nvPr>
        </p:nvSpPr>
        <p:spPr/>
        <p:txBody>
          <a:bodyPr/>
          <a:lstStyle/>
          <a:p>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410" y="1660105"/>
            <a:ext cx="4480190" cy="3352523"/>
          </a:xfrm>
          <a:prstGeom prst="rect">
            <a:avLst/>
          </a:prstGeom>
        </p:spPr>
      </p:pic>
      <p:sp>
        <p:nvSpPr>
          <p:cNvPr id="10" name="Text Box 13"/>
          <p:cNvSpPr txBox="1">
            <a:spLocks noChangeArrowheads="1"/>
          </p:cNvSpPr>
          <p:nvPr/>
        </p:nvSpPr>
        <p:spPr bwMode="auto">
          <a:xfrm>
            <a:off x="4724400" y="4982189"/>
            <a:ext cx="4267200" cy="830997"/>
          </a:xfrm>
          <a:prstGeom prst="rect">
            <a:avLst/>
          </a:prstGeom>
          <a:solidFill>
            <a:schemeClr val="bg1"/>
          </a:solidFill>
          <a:ln>
            <a:solidFill>
              <a:schemeClr val="tx1"/>
            </a:solidFill>
          </a:ln>
          <a:extLst/>
        </p:spPr>
        <p:txBody>
          <a:bodyPr wrap="square" rtlCol="0">
            <a:spAutoFit/>
          </a:bodyPr>
          <a:lstStyle>
            <a:defPPr>
              <a:defRPr lang="en-US"/>
            </a:defPPr>
            <a:lvl1pPr>
              <a:defRPr>
                <a:latin typeface="Tahoma" pitchFamily="34" charset="0"/>
                <a:ea typeface="Tahoma" pitchFamily="34" charset="0"/>
                <a:cs typeface="Tahoma" pitchFamily="34" charset="0"/>
              </a:defRPr>
            </a:lvl1pPr>
          </a:lstStyle>
          <a:p>
            <a:r>
              <a:rPr lang="en-US" dirty="0" smtClean="0"/>
              <a:t>Redesign using 30” sonotube (longer, </a:t>
            </a:r>
            <a:r>
              <a:rPr lang="en-US" dirty="0" smtClean="0"/>
              <a:t>narrower </a:t>
            </a:r>
            <a:r>
              <a:rPr lang="en-US" dirty="0" smtClean="0"/>
              <a:t>footing)</a:t>
            </a:r>
            <a:endParaRPr lang="en-US" dirty="0"/>
          </a:p>
        </p:txBody>
      </p:sp>
    </p:spTree>
    <p:extLst>
      <p:ext uri="{BB962C8B-B14F-4D97-AF65-F5344CB8AC3E}">
        <p14:creationId xmlns:p14="http://schemas.microsoft.com/office/powerpoint/2010/main" val="14073323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t>
            </a:r>
            <a:r>
              <a:rPr lang="en-US" dirty="0" smtClean="0"/>
              <a:t>of  Cost  Savings</a:t>
            </a:r>
            <a:endParaRPr lang="en-US" dirty="0"/>
          </a:p>
        </p:txBody>
      </p:sp>
      <p:sp>
        <p:nvSpPr>
          <p:cNvPr id="3" name="Content Placeholder 2"/>
          <p:cNvSpPr>
            <a:spLocks noGrp="1"/>
          </p:cNvSpPr>
          <p:nvPr>
            <p:ph idx="1"/>
          </p:nvPr>
        </p:nvSpPr>
        <p:spPr/>
        <p:txBody>
          <a:bodyPr/>
          <a:lstStyle/>
          <a:p>
            <a:endParaRPr lang="en-US" dirty="0" smtClean="0"/>
          </a:p>
          <a:p>
            <a:pPr>
              <a:tabLst>
                <a:tab pos="7881938" algn="r"/>
              </a:tabLst>
            </a:pPr>
            <a:r>
              <a:rPr lang="en-US" dirty="0" smtClean="0"/>
              <a:t>Cost to relocate power facilities	$95,000</a:t>
            </a:r>
          </a:p>
          <a:p>
            <a:pPr>
              <a:tabLst>
                <a:tab pos="7881938" algn="r"/>
              </a:tabLst>
            </a:pPr>
            <a:r>
              <a:rPr lang="en-US" dirty="0" smtClean="0"/>
              <a:t>Cost to collect QLA data	- $5,785</a:t>
            </a:r>
          </a:p>
          <a:p>
            <a:endParaRPr lang="en-US" dirty="0" smtClean="0"/>
          </a:p>
          <a:p>
            <a:pPr>
              <a:tabLst>
                <a:tab pos="7881938" algn="r"/>
              </a:tabLst>
            </a:pPr>
            <a:r>
              <a:rPr lang="en-US" dirty="0" smtClean="0"/>
              <a:t>Cost savings to taxpayers	$89,215</a:t>
            </a:r>
          </a:p>
          <a:p>
            <a:endParaRPr lang="en-US" dirty="0" smtClean="0"/>
          </a:p>
          <a:p>
            <a:endParaRPr lang="en-US" dirty="0" smtClean="0"/>
          </a:p>
          <a:p>
            <a:endParaRPr lang="en-US" dirty="0"/>
          </a:p>
        </p:txBody>
      </p:sp>
      <p:sp>
        <p:nvSpPr>
          <p:cNvPr id="14" name="Line 9"/>
          <p:cNvSpPr>
            <a:spLocks noChangeShapeType="1"/>
          </p:cNvSpPr>
          <p:nvPr/>
        </p:nvSpPr>
        <p:spPr bwMode="auto">
          <a:xfrm flipV="1">
            <a:off x="533400" y="3352800"/>
            <a:ext cx="815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004066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r>
              <a:rPr lang="en-US" dirty="0" smtClean="0"/>
              <a:t>Utility conflict management:</a:t>
            </a:r>
          </a:p>
          <a:p>
            <a:pPr lvl="1"/>
            <a:r>
              <a:rPr lang="en-US" dirty="0" smtClean="0"/>
              <a:t>Does not start at 60% design</a:t>
            </a:r>
          </a:p>
          <a:p>
            <a:pPr lvl="1"/>
            <a:r>
              <a:rPr lang="en-US" dirty="0" smtClean="0"/>
              <a:t>Does not end at letting</a:t>
            </a:r>
          </a:p>
          <a:p>
            <a:r>
              <a:rPr lang="en-US" dirty="0" smtClean="0"/>
              <a:t>Not all projects or locations need QLB/QLA data</a:t>
            </a:r>
          </a:p>
          <a:p>
            <a:r>
              <a:rPr lang="en-US" dirty="0" smtClean="0"/>
              <a:t>Goal: Avoid or minimize utility impacts</a:t>
            </a:r>
          </a:p>
          <a:p>
            <a:r>
              <a:rPr lang="en-US" dirty="0" smtClean="0"/>
              <a:t>Strategies:</a:t>
            </a:r>
          </a:p>
          <a:p>
            <a:pPr lvl="1"/>
            <a:r>
              <a:rPr lang="en-US" dirty="0" smtClean="0"/>
              <a:t>Avoid unnecessary utility relocations</a:t>
            </a:r>
          </a:p>
          <a:p>
            <a:pPr lvl="1"/>
            <a:r>
              <a:rPr lang="en-US" dirty="0" smtClean="0"/>
              <a:t>Evaluate design alternatives</a:t>
            </a:r>
          </a:p>
          <a:p>
            <a:pPr lvl="1"/>
            <a:r>
              <a:rPr lang="en-US" dirty="0" smtClean="0"/>
              <a:t>Conduct utility conflict analysis</a:t>
            </a:r>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References</a:t>
            </a:r>
            <a:endParaRPr lang="en-US" dirty="0"/>
          </a:p>
        </p:txBody>
      </p:sp>
      <p:sp>
        <p:nvSpPr>
          <p:cNvPr id="3" name="Content Placeholder 2"/>
          <p:cNvSpPr>
            <a:spLocks noGrp="1"/>
          </p:cNvSpPr>
          <p:nvPr>
            <p:ph idx="1"/>
          </p:nvPr>
        </p:nvSpPr>
        <p:spPr/>
        <p:txBody>
          <a:bodyPr/>
          <a:lstStyle/>
          <a:p>
            <a:r>
              <a:rPr lang="en-US" dirty="0" smtClean="0"/>
              <a:t>ASCE Standard Guidelines for the Collection and Depiction of Existing Subsurface Utility Data (CI/ASCE 38-02)</a:t>
            </a:r>
          </a:p>
          <a:p>
            <a:r>
              <a:rPr lang="en-US" dirty="0" smtClean="0"/>
              <a:t>AASHTO </a:t>
            </a:r>
            <a:r>
              <a:rPr lang="en-US" dirty="0" smtClean="0"/>
              <a:t>Guide for Accommodating Utilities Within Highway Right-of-Way (2005)</a:t>
            </a:r>
          </a:p>
          <a:p>
            <a:r>
              <a:rPr lang="en-US" dirty="0" smtClean="0"/>
              <a:t>AASHTO Policy on the Accommodation of Utilities Within Freeway Right-of-Way (2005)</a:t>
            </a:r>
          </a:p>
          <a:p>
            <a:r>
              <a:rPr lang="en-US" dirty="0" smtClean="0"/>
              <a:t>AASHTO Right of Way and Utilities Guidelines and Best Practices (2004</a:t>
            </a:r>
            <a:r>
              <a:rPr lang="en-US" dirty="0"/>
              <a:t>) </a:t>
            </a:r>
            <a:endParaRPr lang="en-US" dirty="0" smtClean="0"/>
          </a:p>
          <a:p>
            <a:r>
              <a:rPr lang="en-US" dirty="0" smtClean="0"/>
              <a:t>FHWA </a:t>
            </a:r>
            <a:r>
              <a:rPr lang="en-US" dirty="0"/>
              <a:t>Program Guide (2003)</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Utility Conflict Concepts</a:t>
            </a:r>
          </a:p>
        </p:txBody>
      </p:sp>
      <p:sp>
        <p:nvSpPr>
          <p:cNvPr id="3075" name="Rectangle 3"/>
          <p:cNvSpPr>
            <a:spLocks noGrp="1" noChangeArrowheads="1"/>
          </p:cNvSpPr>
          <p:nvPr>
            <p:ph type="body" idx="1"/>
          </p:nvPr>
        </p:nvSpPr>
        <p:spPr/>
        <p:txBody>
          <a:bodyPr/>
          <a:lstStyle/>
          <a:p>
            <a:r>
              <a:rPr lang="en-US" dirty="0" smtClean="0"/>
              <a:t>2.1</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SHRP 2 R15(B) Research Findings</a:t>
            </a:r>
          </a:p>
        </p:txBody>
      </p:sp>
      <p:sp>
        <p:nvSpPr>
          <p:cNvPr id="3075" name="Rectangle 3"/>
          <p:cNvSpPr>
            <a:spLocks noGrp="1" noChangeArrowheads="1"/>
          </p:cNvSpPr>
          <p:nvPr>
            <p:ph type="body" idx="1"/>
          </p:nvPr>
        </p:nvSpPr>
        <p:spPr/>
        <p:txBody>
          <a:bodyPr/>
          <a:lstStyle/>
          <a:p>
            <a:r>
              <a:rPr lang="en-US" dirty="0" smtClean="0"/>
              <a:t>2.2</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Background and Objectives</a:t>
            </a:r>
          </a:p>
        </p:txBody>
      </p:sp>
      <p:sp>
        <p:nvSpPr>
          <p:cNvPr id="15363" name="Rectangle 3"/>
          <p:cNvSpPr>
            <a:spLocks noGrp="1" noChangeArrowheads="1"/>
          </p:cNvSpPr>
          <p:nvPr>
            <p:ph idx="1"/>
          </p:nvPr>
        </p:nvSpPr>
        <p:spPr/>
        <p:txBody>
          <a:bodyPr/>
          <a:lstStyle/>
          <a:p>
            <a:r>
              <a:rPr lang="en-US" dirty="0" smtClean="0"/>
              <a:t>Utility conflict matrix (UCM) an important tool for managing utility conflicts</a:t>
            </a:r>
          </a:p>
          <a:p>
            <a:r>
              <a:rPr lang="en-US" dirty="0" smtClean="0"/>
              <a:t>Objectives:</a:t>
            </a:r>
          </a:p>
          <a:p>
            <a:pPr lvl="1"/>
            <a:r>
              <a:rPr lang="en-US" dirty="0" smtClean="0"/>
              <a:t>Review trends and identify best practices for the use of UCMs</a:t>
            </a:r>
          </a:p>
          <a:p>
            <a:pPr lvl="1"/>
            <a:r>
              <a:rPr lang="en-US" dirty="0" smtClean="0"/>
              <a:t>Develop a recommended UCM approach and document related processes</a:t>
            </a:r>
          </a:p>
          <a:p>
            <a:pPr lvl="1"/>
            <a:r>
              <a:rPr lang="en-US" dirty="0" smtClean="0"/>
              <a:t>Develop training materials for implementing prototype UCM</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Research Team</a:t>
            </a:r>
          </a:p>
        </p:txBody>
      </p:sp>
      <p:sp>
        <p:nvSpPr>
          <p:cNvPr id="5123" name="Rectangle 3"/>
          <p:cNvSpPr>
            <a:spLocks noGrp="1" noChangeArrowheads="1"/>
          </p:cNvSpPr>
          <p:nvPr>
            <p:ph idx="1"/>
          </p:nvPr>
        </p:nvSpPr>
        <p:spPr/>
        <p:txBody>
          <a:bodyPr/>
          <a:lstStyle/>
          <a:p>
            <a:r>
              <a:rPr lang="en-US" dirty="0" smtClean="0"/>
              <a:t>Texas Transportation Institute</a:t>
            </a:r>
          </a:p>
          <a:p>
            <a:pPr lvl="1"/>
            <a:r>
              <a:rPr lang="en-US" dirty="0" smtClean="0"/>
              <a:t>Cesar Quiroga (PI), Edgar Kraus</a:t>
            </a:r>
          </a:p>
          <a:p>
            <a:r>
              <a:rPr lang="en-US" dirty="0" smtClean="0"/>
              <a:t>Cardno TBE</a:t>
            </a:r>
          </a:p>
          <a:p>
            <a:pPr lvl="1"/>
            <a:r>
              <a:rPr lang="en-US" dirty="0" smtClean="0"/>
              <a:t>Paul Scott, Nick Zembillas, Vinnie LaVallette</a:t>
            </a:r>
          </a:p>
          <a:p>
            <a:r>
              <a:rPr lang="en-US" dirty="0" smtClean="0"/>
              <a:t>Utility Mapping Services</a:t>
            </a:r>
          </a:p>
          <a:p>
            <a:pPr lvl="1"/>
            <a:r>
              <a:rPr lang="en-US" dirty="0" smtClean="0"/>
              <a:t>Phil Meis, Tom Swafford</a:t>
            </a:r>
          </a:p>
          <a:p>
            <a:r>
              <a:rPr lang="en-US" dirty="0" smtClean="0"/>
              <a:t>Ash Engineering</a:t>
            </a:r>
          </a:p>
          <a:p>
            <a:pPr lvl="1"/>
            <a:r>
              <a:rPr lang="en-US" dirty="0" smtClean="0"/>
              <a:t>Janice Sands Ash, Gary Monday</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Phases</a:t>
            </a:r>
            <a:endParaRPr lang="en-US" dirty="0"/>
          </a:p>
        </p:txBody>
      </p:sp>
      <p:sp>
        <p:nvSpPr>
          <p:cNvPr id="3" name="Content Placeholder 2"/>
          <p:cNvSpPr>
            <a:spLocks noGrp="1"/>
          </p:cNvSpPr>
          <p:nvPr>
            <p:ph idx="1"/>
          </p:nvPr>
        </p:nvSpPr>
        <p:spPr/>
        <p:txBody>
          <a:bodyPr/>
          <a:lstStyle/>
          <a:p>
            <a:r>
              <a:rPr lang="en-US" dirty="0" smtClean="0"/>
              <a:t>Phase I (03/09 – 02/10)</a:t>
            </a:r>
          </a:p>
          <a:p>
            <a:pPr lvl="1"/>
            <a:r>
              <a:rPr lang="en-US" dirty="0" smtClean="0"/>
              <a:t>Surveys and interviews</a:t>
            </a:r>
          </a:p>
          <a:p>
            <a:pPr lvl="1"/>
            <a:r>
              <a:rPr lang="en-US" dirty="0" smtClean="0"/>
              <a:t>Review of national trends</a:t>
            </a:r>
          </a:p>
          <a:p>
            <a:pPr lvl="1"/>
            <a:r>
              <a:rPr lang="en-US" dirty="0" smtClean="0"/>
              <a:t>Prototype UCM development</a:t>
            </a:r>
          </a:p>
          <a:p>
            <a:r>
              <a:rPr lang="en-US" dirty="0" smtClean="0"/>
              <a:t>Phase II (03/10 – 10/10)</a:t>
            </a:r>
          </a:p>
          <a:p>
            <a:pPr lvl="1"/>
            <a:r>
              <a:rPr lang="en-US" dirty="0" smtClean="0"/>
              <a:t>Work sessions (California, Georgia, Texas)</a:t>
            </a:r>
          </a:p>
          <a:p>
            <a:pPr lvl="1"/>
            <a:r>
              <a:rPr lang="en-US" dirty="0" smtClean="0"/>
              <a:t>Training material development</a:t>
            </a:r>
          </a:p>
          <a:p>
            <a:r>
              <a:rPr lang="en-US" dirty="0" smtClean="0"/>
              <a:t>Phase III (11/10 – 07/11)</a:t>
            </a:r>
          </a:p>
          <a:p>
            <a:pPr lvl="1"/>
            <a:r>
              <a:rPr lang="en-US" dirty="0" smtClean="0"/>
              <a:t>Training material testing</a:t>
            </a:r>
          </a:p>
          <a:p>
            <a:pPr lvl="1"/>
            <a:r>
              <a:rPr lang="en-US" dirty="0" smtClean="0"/>
              <a:t>Implementation guideline development</a:t>
            </a:r>
          </a:p>
          <a:p>
            <a:pPr lvl="1"/>
            <a:r>
              <a:rPr lang="en-US" dirty="0" smtClean="0"/>
              <a:t>Final report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Surveys, Interviews, Trends, Prototype UCM</a:t>
            </a:r>
          </a:p>
        </p:txBody>
      </p:sp>
      <p:sp>
        <p:nvSpPr>
          <p:cNvPr id="7171" name="Rectangle 3"/>
          <p:cNvSpPr>
            <a:spLocks noGrp="1" noChangeArrowheads="1"/>
          </p:cNvSpPr>
          <p:nvPr>
            <p:ph idx="1"/>
          </p:nvPr>
        </p:nvSpPr>
        <p:spPr/>
        <p:txBody>
          <a:bodyPr/>
          <a:lstStyle/>
          <a:p>
            <a:r>
              <a:rPr lang="en-US" dirty="0" smtClean="0"/>
              <a:t>Online survey of 50 states:</a:t>
            </a:r>
          </a:p>
          <a:p>
            <a:pPr lvl="1"/>
            <a:r>
              <a:rPr lang="en-US" dirty="0" smtClean="0"/>
              <a:t>103 responses from 34 states</a:t>
            </a:r>
          </a:p>
          <a:p>
            <a:pPr lvl="1"/>
            <a:r>
              <a:rPr lang="en-US" dirty="0" smtClean="0"/>
              <a:t>82 responses from utility staff, 21 design staff</a:t>
            </a:r>
          </a:p>
          <a:p>
            <a:pPr lvl="1"/>
            <a:r>
              <a:rPr lang="en-US" dirty="0" smtClean="0"/>
              <a:t>Headquarters and district level</a:t>
            </a:r>
          </a:p>
          <a:p>
            <a:r>
              <a:rPr lang="en-US" dirty="0" smtClean="0"/>
              <a:t>Follow-up interviews to obtain additional information from DOTs:</a:t>
            </a:r>
          </a:p>
          <a:p>
            <a:pPr lvl="1"/>
            <a:r>
              <a:rPr lang="en-US" dirty="0" smtClean="0"/>
              <a:t>38 interviews with representatives from 23 states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State of the Practice:</a:t>
            </a:r>
            <a:br>
              <a:rPr lang="en-US" dirty="0" smtClean="0"/>
            </a:br>
            <a:r>
              <a:rPr lang="en-US" dirty="0" smtClean="0"/>
              <a:t>Utility Facility Data Tracking</a:t>
            </a:r>
          </a:p>
        </p:txBody>
      </p:sp>
      <p:sp>
        <p:nvSpPr>
          <p:cNvPr id="5" name="Content Placeholder 4"/>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39200"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State of the Practice:</a:t>
            </a:r>
            <a:br>
              <a:rPr lang="en-US" dirty="0" smtClean="0"/>
            </a:br>
            <a:r>
              <a:rPr lang="en-US" dirty="0" smtClean="0"/>
              <a:t>Utility Facility Data Tracking</a:t>
            </a:r>
          </a:p>
        </p:txBody>
      </p:sp>
      <p:sp>
        <p:nvSpPr>
          <p:cNvPr id="6" name="Content Placeholder 5"/>
          <p:cNvSpPr>
            <a:spLocks noGrp="1"/>
          </p:cNvSpPr>
          <p:nvPr>
            <p:ph idx="1"/>
          </p:nvPr>
        </p:nvSpPr>
        <p:spPr/>
        <p:txBody>
          <a:bodyPr/>
          <a:lstStyle/>
          <a:p>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392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70839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State of the Practice:</a:t>
            </a:r>
            <a:br>
              <a:rPr lang="en-US" dirty="0" smtClean="0"/>
            </a:br>
            <a:r>
              <a:rPr lang="en-US" dirty="0" smtClean="0"/>
              <a:t>Utility Conflict Data Tracking</a:t>
            </a:r>
          </a:p>
        </p:txBody>
      </p:sp>
      <p:sp>
        <p:nvSpPr>
          <p:cNvPr id="8" name="Content Placeholder 7"/>
          <p:cNvSpPr>
            <a:spLocks noGrp="1"/>
          </p:cNvSpPr>
          <p:nvPr>
            <p:ph idx="1"/>
          </p:nvPr>
        </p:nvSpPr>
        <p:spPr/>
        <p:txBody>
          <a:bodyPr/>
          <a:lstStyle/>
          <a:p>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392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State of the Practice:</a:t>
            </a:r>
            <a:br>
              <a:rPr lang="en-US" dirty="0" smtClean="0"/>
            </a:br>
            <a:r>
              <a:rPr lang="en-US" dirty="0" smtClean="0"/>
              <a:t>Utility Conflict Data Tracking</a:t>
            </a:r>
          </a:p>
        </p:txBody>
      </p:sp>
      <p:sp>
        <p:nvSpPr>
          <p:cNvPr id="7" name="Content Placeholder 6"/>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39200"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State of the Practice: </a:t>
            </a:r>
            <a:br>
              <a:rPr lang="en-US" dirty="0" smtClean="0"/>
            </a:br>
            <a:r>
              <a:rPr lang="en-US" dirty="0" smtClean="0"/>
              <a:t>Utility Conflict Referencing</a:t>
            </a:r>
          </a:p>
        </p:txBody>
      </p:sp>
      <p:sp>
        <p:nvSpPr>
          <p:cNvPr id="12" name="Content Placeholder 11"/>
          <p:cNvSpPr>
            <a:spLocks noGrp="1"/>
          </p:cNvSpPr>
          <p:nvPr>
            <p:ph idx="1"/>
          </p:nvPr>
        </p:nvSpPr>
        <p:spPr/>
        <p:txBody>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081" y="1752600"/>
            <a:ext cx="6973838" cy="457200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081" y="1752600"/>
            <a:ext cx="6973838" cy="4572009"/>
          </a:xfrm>
          <a:prstGeom prst="rect">
            <a:avLst/>
          </a:prstGeom>
        </p:spPr>
      </p:pic>
      <p:cxnSp>
        <p:nvCxnSpPr>
          <p:cNvPr id="7" name="Straight Arrow Connector 6"/>
          <p:cNvCxnSpPr/>
          <p:nvPr/>
        </p:nvCxnSpPr>
        <p:spPr>
          <a:xfrm flipH="1">
            <a:off x="5562600" y="3124200"/>
            <a:ext cx="1219200" cy="0"/>
          </a:xfrm>
          <a:prstGeom prst="straightConnector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14" y="984561"/>
            <a:ext cx="8414411" cy="574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Project Development Process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State of the Practice: </a:t>
            </a:r>
            <a:br>
              <a:rPr lang="en-US" dirty="0" smtClean="0"/>
            </a:br>
            <a:r>
              <a:rPr lang="en-US" dirty="0" smtClean="0"/>
              <a:t>Utility Conflict Referencing</a:t>
            </a:r>
          </a:p>
        </p:txBody>
      </p:sp>
      <p:sp>
        <p:nvSpPr>
          <p:cNvPr id="12" name="Content Placeholder 11"/>
          <p:cNvSpPr>
            <a:spLocks noGrp="1"/>
          </p:cNvSpPr>
          <p:nvPr>
            <p:ph idx="1"/>
          </p:nvPr>
        </p:nvSpPr>
        <p:spPr/>
        <p:txBody>
          <a:body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081" y="1752600"/>
            <a:ext cx="6973838" cy="4572009"/>
          </a:xfrm>
          <a:prstGeom prst="rect">
            <a:avLst/>
          </a:prstGeom>
        </p:spPr>
      </p:pic>
    </p:spTree>
    <p:extLst>
      <p:ext uri="{BB962C8B-B14F-4D97-AF65-F5344CB8AC3E}">
        <p14:creationId xmlns:p14="http://schemas.microsoft.com/office/powerpoint/2010/main" val="1493712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Utility Conflict Referencing:</a:t>
            </a:r>
            <a:br>
              <a:rPr lang="en-US" dirty="0" smtClean="0"/>
            </a:br>
            <a:r>
              <a:rPr lang="en-US" dirty="0" smtClean="0"/>
              <a:t>Longitudinal Alignments</a:t>
            </a:r>
          </a:p>
        </p:txBody>
      </p:sp>
      <p:sp>
        <p:nvSpPr>
          <p:cNvPr id="6" name="Content Placeholder 5"/>
          <p:cNvSpPr>
            <a:spLocks noGrp="1"/>
          </p:cNvSpPr>
          <p:nvPr>
            <p:ph idx="1"/>
          </p:nvPr>
        </p:nvSpPr>
        <p:spPr/>
        <p:txBody>
          <a:bodyPr/>
          <a:lstStyle/>
          <a:p>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39200"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Utility Conflict Referencing:</a:t>
            </a:r>
            <a:br>
              <a:rPr lang="en-US" dirty="0" smtClean="0"/>
            </a:br>
            <a:r>
              <a:rPr lang="en-US" dirty="0" smtClean="0"/>
              <a:t>Offsets with Respect to</a:t>
            </a:r>
          </a:p>
        </p:txBody>
      </p:sp>
      <p:sp>
        <p:nvSpPr>
          <p:cNvPr id="5" name="Content Placeholder 4"/>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88392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48722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t>State of the Practice: </a:t>
            </a:r>
            <a:br>
              <a:rPr lang="en-US" dirty="0" smtClean="0"/>
            </a:br>
            <a:r>
              <a:rPr lang="en-US" dirty="0" smtClean="0"/>
              <a:t>Utility Conflict Tracking</a:t>
            </a:r>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44" y="1600200"/>
            <a:ext cx="8748713"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Sample (Alaska)</a:t>
            </a:r>
          </a:p>
        </p:txBody>
      </p:sp>
      <p:sp>
        <p:nvSpPr>
          <p:cNvPr id="5" name="Content Placeholder 4"/>
          <p:cNvSpPr>
            <a:spLocks noGrp="1"/>
          </p:cNvSpPr>
          <p:nvPr>
            <p:ph idx="1"/>
          </p:nvPr>
        </p:nvSpPr>
        <p:spPr/>
        <p:txBody>
          <a:bodyPr/>
          <a:lstStyle/>
          <a:p>
            <a:endParaRPr lang="en-US" dirty="0"/>
          </a:p>
        </p:txBody>
      </p:sp>
      <p:pic>
        <p:nvPicPr>
          <p:cNvPr id="41988" name="Picture 5">
            <a:hlinkClick r:id="rId3" action="ppaction://hlinkfile"/>
          </p:cNvPr>
          <p:cNvPicPr>
            <a:picLocks noChangeAspect="1"/>
          </p:cNvPicPr>
          <p:nvPr/>
        </p:nvPicPr>
        <p:blipFill>
          <a:blip r:embed="rId4" cstate="print"/>
          <a:srcRect l="3749" t="16457" r="3777" b="20502"/>
          <a:stretch>
            <a:fillRect/>
          </a:stretch>
        </p:blipFill>
        <p:spPr bwMode="auto">
          <a:xfrm>
            <a:off x="87313" y="1281112"/>
            <a:ext cx="8961437" cy="4891088"/>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Sample (California)</a:t>
            </a:r>
          </a:p>
        </p:txBody>
      </p:sp>
      <p:sp>
        <p:nvSpPr>
          <p:cNvPr id="5" name="Content Placeholder 4"/>
          <p:cNvSpPr>
            <a:spLocks noGrp="1"/>
          </p:cNvSpPr>
          <p:nvPr>
            <p:ph idx="1"/>
          </p:nvPr>
        </p:nvSpPr>
        <p:spPr/>
        <p:txBody>
          <a:bodyPr/>
          <a:lstStyle/>
          <a:p>
            <a:endParaRPr lang="en-US" dirty="0"/>
          </a:p>
        </p:txBody>
      </p:sp>
      <p:pic>
        <p:nvPicPr>
          <p:cNvPr id="44036" name="Picture 3">
            <a:hlinkClick r:id="rId3" action="ppaction://hlinkfile"/>
          </p:cNvPr>
          <p:cNvPicPr>
            <a:picLocks noChangeAspect="1" noChangeArrowheads="1"/>
          </p:cNvPicPr>
          <p:nvPr/>
        </p:nvPicPr>
        <p:blipFill>
          <a:blip r:embed="rId4" cstate="print"/>
          <a:srcRect/>
          <a:stretch>
            <a:fillRect/>
          </a:stretch>
        </p:blipFill>
        <p:spPr bwMode="auto">
          <a:xfrm>
            <a:off x="0" y="1254125"/>
            <a:ext cx="9144000"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(Florida)</a:t>
            </a:r>
            <a:endParaRPr lang="en-US" dirty="0"/>
          </a:p>
        </p:txBody>
      </p:sp>
      <p:sp>
        <p:nvSpPr>
          <p:cNvPr id="7" name="Content Placeholder 6"/>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 y="1524000"/>
            <a:ext cx="8961120" cy="4149370"/>
          </a:xfrm>
          <a:prstGeom prst="rect">
            <a:avLst/>
          </a:prstGeom>
          <a:solidFill>
            <a:schemeClr val="bg1"/>
          </a:solidFill>
          <a:ln>
            <a:solidFill>
              <a:schemeClr val="accent2"/>
            </a:solidFill>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Sample (Georgia)</a:t>
            </a:r>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t="8406"/>
          <a:stretch>
            <a:fillRect/>
          </a:stretch>
        </p:blipFill>
        <p:spPr bwMode="auto">
          <a:xfrm>
            <a:off x="213700" y="1103671"/>
            <a:ext cx="8704160" cy="5373329"/>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(Michigan)</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 y="1066800"/>
            <a:ext cx="8961120" cy="5709028"/>
          </a:xfrm>
          <a:prstGeom prst="rect">
            <a:avLst/>
          </a:prstGeom>
          <a:solidFill>
            <a:schemeClr val="bg1"/>
          </a:solidFill>
          <a:ln>
            <a:solidFill>
              <a:schemeClr val="accent2"/>
            </a:solidFill>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(South Dakota)</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3" y="1009650"/>
            <a:ext cx="8258175" cy="5848350"/>
          </a:xfrm>
          <a:prstGeom prst="rect">
            <a:avLst/>
          </a:prstGeom>
          <a:solidFill>
            <a:schemeClr val="bg1"/>
          </a:solidFill>
          <a:ln>
            <a:solidFill>
              <a:schemeClr val="accent2"/>
            </a:solidFill>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Utility Coordination Process</a:t>
            </a:r>
            <a:endParaRPr lang="en-US" dirty="0"/>
          </a:p>
        </p:txBody>
      </p:sp>
      <p:sp>
        <p:nvSpPr>
          <p:cNvPr id="4" name="Content Placeholder 3"/>
          <p:cNvSpPr>
            <a:spLocks noGrp="1"/>
          </p:cNvSpPr>
          <p:nvPr>
            <p:ph idx="1"/>
          </p:nvPr>
        </p:nvSpPr>
        <p:spPr>
          <a:xfrm>
            <a:off x="457200" y="5105400"/>
            <a:ext cx="8229600" cy="1752600"/>
          </a:xfrm>
        </p:spPr>
        <p:txBody>
          <a:bodyPr/>
          <a:lstStyle/>
          <a:p>
            <a:r>
              <a:rPr lang="en-US" sz="2400" dirty="0" smtClean="0"/>
              <a:t>QLD: Existing records</a:t>
            </a:r>
          </a:p>
          <a:p>
            <a:r>
              <a:rPr lang="en-US" sz="2400" dirty="0" smtClean="0"/>
              <a:t>QLC: Survey of aboveground utilities</a:t>
            </a:r>
          </a:p>
          <a:p>
            <a:r>
              <a:rPr lang="en-US" sz="2400" dirty="0" smtClean="0"/>
              <a:t>QLB: Geophysical methods</a:t>
            </a:r>
          </a:p>
          <a:p>
            <a:r>
              <a:rPr lang="en-US" sz="2400" dirty="0" smtClean="0"/>
              <a:t>QLA: Exposure (test holes/vacuum excavation)</a:t>
            </a: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 y="1284241"/>
            <a:ext cx="9052560" cy="3821159"/>
          </a:xfrm>
          <a:prstGeom prst="rect">
            <a:avLst/>
          </a:prstGeom>
        </p:spPr>
      </p:pic>
    </p:spTree>
    <p:extLst>
      <p:ext uri="{BB962C8B-B14F-4D97-AF65-F5344CB8AC3E}">
        <p14:creationId xmlns:p14="http://schemas.microsoft.com/office/powerpoint/2010/main" val="36751851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(Texas)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 y="1143000"/>
            <a:ext cx="8961120" cy="5682791"/>
          </a:xfrm>
          <a:prstGeom prst="rect">
            <a:avLst/>
          </a:prstGeom>
          <a:solidFill>
            <a:schemeClr val="bg1"/>
          </a:solidFill>
          <a:ln>
            <a:solidFill>
              <a:schemeClr val="accent2"/>
            </a:solidFill>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sz="3900" dirty="0" smtClean="0"/>
              <a:t>Recommendations from State DOTs</a:t>
            </a:r>
          </a:p>
        </p:txBody>
      </p:sp>
      <p:sp>
        <p:nvSpPr>
          <p:cNvPr id="7171" name="Rectangle 3"/>
          <p:cNvSpPr>
            <a:spLocks noGrp="1" noChangeArrowheads="1"/>
          </p:cNvSpPr>
          <p:nvPr>
            <p:ph idx="1"/>
          </p:nvPr>
        </p:nvSpPr>
        <p:spPr/>
        <p:txBody>
          <a:bodyPr/>
          <a:lstStyle/>
          <a:p>
            <a:r>
              <a:rPr lang="en-US" dirty="0" smtClean="0"/>
              <a:t>Utility conflict matrix:</a:t>
            </a:r>
          </a:p>
          <a:p>
            <a:pPr lvl="1"/>
            <a:r>
              <a:rPr lang="en-US" dirty="0" smtClean="0"/>
              <a:t>Track utility conflicts at facility level</a:t>
            </a:r>
          </a:p>
          <a:p>
            <a:pPr lvl="1"/>
            <a:r>
              <a:rPr lang="en-US" dirty="0" smtClean="0"/>
              <a:t>Maintain and update UCM regularly</a:t>
            </a:r>
          </a:p>
          <a:p>
            <a:pPr lvl="1"/>
            <a:r>
              <a:rPr lang="en-US" dirty="0" smtClean="0"/>
              <a:t>Develop UCM reports for utility companies</a:t>
            </a:r>
          </a:p>
          <a:p>
            <a:pPr lvl="1"/>
            <a:r>
              <a:rPr lang="en-US" dirty="0" smtClean="0"/>
              <a:t>Keep UCMs simple</a:t>
            </a:r>
          </a:p>
          <a:p>
            <a:pPr lvl="1"/>
            <a:r>
              <a:rPr lang="en-US" dirty="0" smtClean="0"/>
              <a:t>Use 11x17-inch page size for UCM</a:t>
            </a:r>
          </a:p>
          <a:p>
            <a:pPr lvl="1"/>
            <a:r>
              <a:rPr lang="en-US" dirty="0" smtClean="0"/>
              <a:t>Start UCM during preliminary design phase</a:t>
            </a:r>
          </a:p>
          <a:p>
            <a:pPr lvl="1"/>
            <a:r>
              <a:rPr lang="en-US" dirty="0" smtClean="0"/>
              <a:t>Include data from UCM in PS&amp;E assembly</a:t>
            </a:r>
          </a:p>
          <a:p>
            <a:endParaRPr lang="en-US" dirty="0" smtClean="0"/>
          </a:p>
        </p:txBody>
      </p:sp>
    </p:spTree>
    <p:extLst>
      <p:ext uri="{BB962C8B-B14F-4D97-AF65-F5344CB8AC3E}">
        <p14:creationId xmlns:p14="http://schemas.microsoft.com/office/powerpoint/2010/main" val="189816277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sz="3900" dirty="0" smtClean="0"/>
              <a:t>Recommendations from State DOTs</a:t>
            </a:r>
          </a:p>
        </p:txBody>
      </p:sp>
      <p:sp>
        <p:nvSpPr>
          <p:cNvPr id="34819" name="Rectangle 3"/>
          <p:cNvSpPr>
            <a:spLocks noGrp="1" noChangeArrowheads="1"/>
          </p:cNvSpPr>
          <p:nvPr>
            <p:ph idx="1"/>
          </p:nvPr>
        </p:nvSpPr>
        <p:spPr/>
        <p:txBody>
          <a:bodyPr/>
          <a:lstStyle/>
          <a:p>
            <a:r>
              <a:rPr lang="en-US" dirty="0" smtClean="0"/>
              <a:t>Utility conflict management:</a:t>
            </a:r>
          </a:p>
          <a:p>
            <a:pPr lvl="1"/>
            <a:r>
              <a:rPr lang="en-US" dirty="0" smtClean="0"/>
              <a:t>Use document management systems to support utility conflict management process</a:t>
            </a:r>
          </a:p>
          <a:p>
            <a:pPr lvl="1"/>
            <a:r>
              <a:rPr lang="en-US" dirty="0" smtClean="0"/>
              <a:t>Conduct “plan-in-hand” field trips with utilities</a:t>
            </a:r>
          </a:p>
          <a:p>
            <a:pPr lvl="1"/>
            <a:r>
              <a:rPr lang="en-US" dirty="0" smtClean="0"/>
              <a:t>Use One-Call to identify utilities early in the PDP</a:t>
            </a:r>
          </a:p>
          <a:p>
            <a:pPr lvl="1"/>
            <a:r>
              <a:rPr lang="en-US" dirty="0" smtClean="0"/>
              <a:t>Use RFID tags for damage prevention during construction</a:t>
            </a:r>
          </a:p>
          <a:p>
            <a:pPr lvl="1"/>
            <a:r>
              <a:rPr lang="en-US" dirty="0" smtClean="0"/>
              <a:t>Provide 3-D design details to utility owners early in the design phase</a:t>
            </a:r>
          </a:p>
        </p:txBody>
      </p:sp>
    </p:spTree>
    <p:extLst>
      <p:ext uri="{BB962C8B-B14F-4D97-AF65-F5344CB8AC3E}">
        <p14:creationId xmlns:p14="http://schemas.microsoft.com/office/powerpoint/2010/main" val="404248165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sz="3900" dirty="0" smtClean="0"/>
              <a:t>Recommendations from State DOTs</a:t>
            </a:r>
          </a:p>
        </p:txBody>
      </p:sp>
      <p:sp>
        <p:nvSpPr>
          <p:cNvPr id="7171" name="Rectangle 3"/>
          <p:cNvSpPr>
            <a:spLocks noGrp="1" noChangeArrowheads="1"/>
          </p:cNvSpPr>
          <p:nvPr>
            <p:ph idx="1"/>
          </p:nvPr>
        </p:nvSpPr>
        <p:spPr/>
        <p:txBody>
          <a:bodyPr/>
          <a:lstStyle/>
          <a:p>
            <a:r>
              <a:rPr lang="en-US" dirty="0" smtClean="0"/>
              <a:t>Other:</a:t>
            </a:r>
          </a:p>
          <a:p>
            <a:pPr lvl="1"/>
            <a:r>
              <a:rPr lang="en-US" dirty="0" smtClean="0"/>
              <a:t>Involve stakeholders in review of utility conflicts and solutions</a:t>
            </a:r>
          </a:p>
          <a:p>
            <a:pPr lvl="1"/>
            <a:r>
              <a:rPr lang="en-US" dirty="0" smtClean="0"/>
              <a:t>Develop effective communications with utility owners regardless of reimbursement eligibility </a:t>
            </a:r>
          </a:p>
          <a:p>
            <a:pPr lvl="1"/>
            <a:r>
              <a:rPr lang="en-US" dirty="0" smtClean="0"/>
              <a:t>Provide training to utility coordination stakeholders</a:t>
            </a:r>
          </a:p>
        </p:txBody>
      </p:sp>
    </p:spTree>
    <p:extLst>
      <p:ext uri="{BB962C8B-B14F-4D97-AF65-F5344CB8AC3E}">
        <p14:creationId xmlns:p14="http://schemas.microsoft.com/office/powerpoint/2010/main" val="324899591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Prototype UCM Development</a:t>
            </a:r>
          </a:p>
        </p:txBody>
      </p:sp>
      <p:sp>
        <p:nvSpPr>
          <p:cNvPr id="7171" name="Rectangle 3"/>
          <p:cNvSpPr>
            <a:spLocks noGrp="1" noChangeArrowheads="1"/>
          </p:cNvSpPr>
          <p:nvPr>
            <p:ph idx="1"/>
          </p:nvPr>
        </p:nvSpPr>
        <p:spPr/>
        <p:txBody>
          <a:bodyPr/>
          <a:lstStyle/>
          <a:p>
            <a:r>
              <a:rPr lang="en-US" dirty="0" smtClean="0"/>
              <a:t>Many states use tables or spreadsheets to manage utility conflicts</a:t>
            </a:r>
          </a:p>
          <a:p>
            <a:r>
              <a:rPr lang="en-US" dirty="0" smtClean="0"/>
              <a:t>Different categories of data tracked</a:t>
            </a:r>
          </a:p>
          <a:p>
            <a:r>
              <a:rPr lang="en-US" dirty="0" smtClean="0"/>
              <a:t>Wide range of styles and content</a:t>
            </a:r>
          </a:p>
          <a:p>
            <a:pPr lvl="1"/>
            <a:r>
              <a:rPr lang="en-US" dirty="0" smtClean="0"/>
              <a:t>26 sample tables received</a:t>
            </a:r>
          </a:p>
          <a:p>
            <a:pPr lvl="1"/>
            <a:r>
              <a:rPr lang="en-US" dirty="0" smtClean="0"/>
              <a:t>144 different data items in total</a:t>
            </a:r>
          </a:p>
          <a:p>
            <a:pPr lvl="1"/>
            <a:r>
              <a:rPr lang="en-US" dirty="0" smtClean="0"/>
              <a:t>Range of data items per table: 4 – 39</a:t>
            </a:r>
          </a:p>
          <a:p>
            <a:pPr lvl="1"/>
            <a:r>
              <a:rPr lang="en-US" dirty="0" smtClean="0"/>
              <a:t>Average number of data items per table: 14</a:t>
            </a:r>
          </a:p>
          <a:p>
            <a:pPr lvl="1"/>
            <a:r>
              <a:rPr lang="en-US" dirty="0" smtClean="0"/>
              <a:t>One size does not fit all</a:t>
            </a:r>
          </a:p>
          <a:p>
            <a:pPr lvl="1"/>
            <a:r>
              <a:rPr lang="en-US" dirty="0" smtClean="0"/>
              <a:t>Different ideas about “consensus” tables</a:t>
            </a:r>
          </a:p>
          <a:p>
            <a:endParaRPr lang="en-US" dirty="0" smtClean="0"/>
          </a:p>
        </p:txBody>
      </p:sp>
    </p:spTree>
    <p:extLst>
      <p:ext uri="{BB962C8B-B14F-4D97-AF65-F5344CB8AC3E}">
        <p14:creationId xmlns:p14="http://schemas.microsoft.com/office/powerpoint/2010/main" val="373671046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Prototype UCM Development</a:t>
            </a:r>
          </a:p>
        </p:txBody>
      </p:sp>
      <p:sp>
        <p:nvSpPr>
          <p:cNvPr id="9219" name="Rectangle 3"/>
          <p:cNvSpPr>
            <a:spLocks noGrp="1" noChangeArrowheads="1"/>
          </p:cNvSpPr>
          <p:nvPr>
            <p:ph idx="1"/>
          </p:nvPr>
        </p:nvSpPr>
        <p:spPr/>
        <p:txBody>
          <a:bodyPr/>
          <a:lstStyle/>
          <a:p>
            <a:r>
              <a:rPr lang="en-US" dirty="0" smtClean="0"/>
              <a:t>UCMs are not simple 2-D table products</a:t>
            </a:r>
          </a:p>
          <a:p>
            <a:r>
              <a:rPr lang="en-US" dirty="0" smtClean="0"/>
              <a:t>Prototype 1: Compact, standalone UCM</a:t>
            </a:r>
          </a:p>
          <a:p>
            <a:pPr lvl="1"/>
            <a:r>
              <a:rPr lang="en-US" dirty="0" smtClean="0"/>
              <a:t>Low number of data items</a:t>
            </a:r>
          </a:p>
          <a:p>
            <a:pPr lvl="1"/>
            <a:r>
              <a:rPr lang="en-US" dirty="0" smtClean="0"/>
              <a:t>Spreadsheet (MS Excel)</a:t>
            </a:r>
          </a:p>
          <a:p>
            <a:pPr lvl="1"/>
            <a:r>
              <a:rPr lang="en-US" dirty="0" smtClean="0"/>
              <a:t>UCM spreadsheet is the product</a:t>
            </a:r>
          </a:p>
          <a:p>
            <a:r>
              <a:rPr lang="en-US" dirty="0" smtClean="0"/>
              <a:t>Prototype 2: Utility conflict database</a:t>
            </a:r>
          </a:p>
          <a:p>
            <a:pPr lvl="1"/>
            <a:r>
              <a:rPr lang="en-US" dirty="0" smtClean="0"/>
              <a:t>Formal data model (ERwin)</a:t>
            </a:r>
          </a:p>
          <a:p>
            <a:pPr lvl="1"/>
            <a:r>
              <a:rPr lang="en-US" dirty="0" smtClean="0"/>
              <a:t>Tested in MS Access</a:t>
            </a:r>
          </a:p>
          <a:p>
            <a:pPr lvl="1"/>
            <a:r>
              <a:rPr lang="en-US" dirty="0" smtClean="0"/>
              <a:t>Enterprise database support (e.g., Oracle, SQL Server)</a:t>
            </a:r>
          </a:p>
          <a:p>
            <a:pPr lvl="1"/>
            <a:r>
              <a:rPr lang="en-US" dirty="0" smtClean="0"/>
              <a:t>UCM is one of many queries/reports possible</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Prototype 1: Development</a:t>
            </a:r>
          </a:p>
        </p:txBody>
      </p:sp>
      <p:sp>
        <p:nvSpPr>
          <p:cNvPr id="37891" name="Rectangle 3"/>
          <p:cNvSpPr>
            <a:spLocks noGrp="1" noChangeArrowheads="1"/>
          </p:cNvSpPr>
          <p:nvPr>
            <p:ph idx="1"/>
          </p:nvPr>
        </p:nvSpPr>
        <p:spPr/>
        <p:txBody>
          <a:bodyPr/>
          <a:lstStyle/>
          <a:p>
            <a:r>
              <a:rPr lang="en-US" dirty="0" smtClean="0"/>
              <a:t>Steps to select data items for standalone UCM</a:t>
            </a:r>
          </a:p>
          <a:p>
            <a:pPr lvl="1"/>
            <a:r>
              <a:rPr lang="en-US" dirty="0" smtClean="0"/>
              <a:t>Analyze sample UCM data items</a:t>
            </a:r>
          </a:p>
          <a:p>
            <a:pPr lvl="1"/>
            <a:r>
              <a:rPr lang="en-US" dirty="0" smtClean="0"/>
              <a:t>Analyze survey results (conflict data)</a:t>
            </a:r>
          </a:p>
          <a:p>
            <a:pPr lvl="1"/>
            <a:r>
              <a:rPr lang="en-US" dirty="0" smtClean="0"/>
              <a:t>Analyze survey results (facility data)</a:t>
            </a:r>
          </a:p>
          <a:p>
            <a:pPr lvl="1"/>
            <a:r>
              <a:rPr lang="en-US" dirty="0" smtClean="0"/>
              <a:t>Consolidate/rank data items</a:t>
            </a:r>
          </a:p>
          <a:p>
            <a:pPr lvl="1"/>
            <a:r>
              <a:rPr lang="en-US" dirty="0" smtClean="0"/>
              <a:t>Identify data items to include in UCM</a:t>
            </a:r>
          </a:p>
          <a:p>
            <a:r>
              <a:rPr lang="en-US" dirty="0" smtClean="0"/>
              <a:t>Result: reduced data items from 144 to 25</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dirty="0" smtClean="0"/>
              <a:t>Prototype 1: Utility Conflict Matrix</a:t>
            </a:r>
          </a:p>
        </p:txBody>
      </p:sp>
      <p:sp>
        <p:nvSpPr>
          <p:cNvPr id="39939" name="Rectangle 3"/>
          <p:cNvSpPr>
            <a:spLocks noGrp="1" noChangeArrowheads="1"/>
          </p:cNvSpPr>
          <p:nvPr>
            <p:ph idx="1"/>
          </p:nvPr>
        </p:nvSpPr>
        <p:spPr/>
        <p:txBody>
          <a:bodyPr/>
          <a:lstStyle/>
          <a:p>
            <a:r>
              <a:rPr lang="en-US" dirty="0" smtClean="0"/>
              <a:t>UCM header: 8 data items</a:t>
            </a:r>
          </a:p>
          <a:p>
            <a:r>
              <a:rPr lang="en-US" dirty="0" smtClean="0"/>
              <a:t>UCM body: 15 data items</a:t>
            </a:r>
          </a:p>
          <a:p>
            <a:r>
              <a:rPr lang="en-US" dirty="0" smtClean="0"/>
              <a:t>MS Excel format</a:t>
            </a:r>
          </a:p>
          <a:p>
            <a:r>
              <a:rPr lang="en-US" dirty="0" smtClean="0"/>
              <a:t>Includes drop-down lists</a:t>
            </a:r>
          </a:p>
        </p:txBody>
      </p:sp>
      <p:pic>
        <p:nvPicPr>
          <p:cNvPr id="6" name="Picture 4"/>
          <p:cNvPicPr>
            <a:picLocks noChangeAspect="1" noChangeArrowheads="1"/>
          </p:cNvPicPr>
          <p:nvPr/>
        </p:nvPicPr>
        <p:blipFill>
          <a:blip r:embed="rId3" cstate="print"/>
          <a:srcRect/>
          <a:stretch>
            <a:fillRect/>
          </a:stretch>
        </p:blipFill>
        <p:spPr bwMode="auto">
          <a:xfrm>
            <a:off x="-10886" y="3713057"/>
            <a:ext cx="9144000" cy="2306743"/>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568517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sz="3900" dirty="0" smtClean="0"/>
              <a:t>Prototype 1: Cost Estimate Analysis</a:t>
            </a:r>
          </a:p>
        </p:txBody>
      </p:sp>
      <p:sp>
        <p:nvSpPr>
          <p:cNvPr id="39939" name="Rectangle 3"/>
          <p:cNvSpPr>
            <a:spLocks noGrp="1" noChangeArrowheads="1"/>
          </p:cNvSpPr>
          <p:nvPr>
            <p:ph idx="1"/>
          </p:nvPr>
        </p:nvSpPr>
        <p:spPr>
          <a:xfrm>
            <a:off x="457200" y="1371600"/>
            <a:ext cx="8229600" cy="4525963"/>
          </a:xfrm>
        </p:spPr>
        <p:txBody>
          <a:bodyPr/>
          <a:lstStyle/>
          <a:p>
            <a:r>
              <a:rPr lang="en-US" dirty="0" smtClean="0"/>
              <a:t>Cost Estimate Analysis header: 13 data items</a:t>
            </a:r>
          </a:p>
          <a:p>
            <a:r>
              <a:rPr lang="en-US" dirty="0" smtClean="0"/>
              <a:t>Cost Estimate Analysis body: 12 data items</a:t>
            </a:r>
          </a:p>
          <a:p>
            <a:r>
              <a:rPr lang="en-US" dirty="0" smtClean="0"/>
              <a:t>MS Excel format, includes drop-down lists</a:t>
            </a:r>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048000"/>
            <a:ext cx="8991600" cy="37451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78793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Prototype 2: Development</a:t>
            </a:r>
          </a:p>
        </p:txBody>
      </p:sp>
      <p:sp>
        <p:nvSpPr>
          <p:cNvPr id="9219" name="Rectangle 3"/>
          <p:cNvSpPr>
            <a:spLocks noGrp="1" noChangeArrowheads="1"/>
          </p:cNvSpPr>
          <p:nvPr>
            <p:ph idx="1"/>
          </p:nvPr>
        </p:nvSpPr>
        <p:spPr/>
        <p:txBody>
          <a:bodyPr/>
          <a:lstStyle/>
          <a:p>
            <a:r>
              <a:rPr lang="en-US" dirty="0" smtClean="0"/>
              <a:t>Formal data model (ERwin)</a:t>
            </a:r>
          </a:p>
          <a:p>
            <a:r>
              <a:rPr lang="en-US" dirty="0" smtClean="0"/>
              <a:t>Tested in MS Access</a:t>
            </a:r>
          </a:p>
          <a:p>
            <a:r>
              <a:rPr lang="en-US" dirty="0" smtClean="0"/>
              <a:t>Enterprise database support (Oracle, SQL Server)</a:t>
            </a:r>
          </a:p>
          <a:p>
            <a:r>
              <a:rPr lang="en-US" dirty="0" smtClean="0"/>
              <a:t>UCM is one of many queries/reports possible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dirty="0" smtClean="0"/>
              <a:t>Reality Check …</a:t>
            </a:r>
            <a:endParaRPr lang="en-US" dirty="0"/>
          </a:p>
        </p:txBody>
      </p:sp>
      <p:sp>
        <p:nvSpPr>
          <p:cNvPr id="583683" name="Rectangle 3"/>
          <p:cNvSpPr>
            <a:spLocks noGrp="1" noChangeArrowheads="1"/>
          </p:cNvSpPr>
          <p:nvPr>
            <p:ph idx="1"/>
          </p:nvPr>
        </p:nvSpPr>
        <p:spPr/>
        <p:txBody>
          <a:bodyPr/>
          <a:lstStyle/>
          <a:p>
            <a:r>
              <a:rPr lang="en-US" dirty="0" smtClean="0"/>
              <a:t>Frequently cited reasons for project delays </a:t>
            </a:r>
            <a:br>
              <a:rPr lang="en-US" dirty="0" smtClean="0"/>
            </a:br>
            <a:r>
              <a:rPr lang="en-US" dirty="0" smtClean="0"/>
              <a:t>(DOT perspective):</a:t>
            </a:r>
          </a:p>
          <a:p>
            <a:pPr lvl="1"/>
            <a:r>
              <a:rPr lang="en-US" dirty="0" smtClean="0"/>
              <a:t>Short timeframe for developing projects</a:t>
            </a:r>
          </a:p>
          <a:p>
            <a:pPr lvl="1"/>
            <a:r>
              <a:rPr lang="en-US" dirty="0" smtClean="0"/>
              <a:t>Project design changes</a:t>
            </a:r>
          </a:p>
          <a:p>
            <a:pPr lvl="1"/>
            <a:r>
              <a:rPr lang="en-US" dirty="0" smtClean="0"/>
              <a:t>Environmental process delays</a:t>
            </a:r>
          </a:p>
          <a:p>
            <a:pPr lvl="1"/>
            <a:r>
              <a:rPr lang="en-US" dirty="0" smtClean="0"/>
              <a:t>Inefficiencies in utility coordination</a:t>
            </a:r>
          </a:p>
          <a:p>
            <a:pPr lvl="2"/>
            <a:r>
              <a:rPr lang="en-US" dirty="0" smtClean="0"/>
              <a:t>Inaccurate location and marking of existing utility facilities</a:t>
            </a:r>
          </a:p>
          <a:p>
            <a:pPr lvl="2"/>
            <a:r>
              <a:rPr lang="en-US" dirty="0" smtClean="0"/>
              <a:t>Identifying utility conflicts late in the design phase</a:t>
            </a:r>
          </a:p>
          <a:p>
            <a:pPr lvl="2"/>
            <a:r>
              <a:rPr lang="en-US" dirty="0" smtClean="0"/>
              <a:t>Disagreements on recommended utility-related solutions</a:t>
            </a:r>
          </a:p>
          <a:p>
            <a:pPr lvl="2"/>
            <a:r>
              <a:rPr lang="en-US" dirty="0" smtClean="0"/>
              <a:t>Utility relocation costs not handled properly</a:t>
            </a:r>
          </a:p>
          <a:p>
            <a:pPr lvl="2"/>
            <a:r>
              <a:rPr lang="en-US"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683">
                                            <p:txEl>
                                              <p:pRg st="5" end="5"/>
                                            </p:txEl>
                                          </p:spTgt>
                                        </p:tgtEl>
                                        <p:attrNameLst>
                                          <p:attrName>style.visibility</p:attrName>
                                        </p:attrNameLst>
                                      </p:cBhvr>
                                      <p:to>
                                        <p:strVal val="visible"/>
                                      </p:to>
                                    </p:set>
                                    <p:animEffect transition="in" filter="fade">
                                      <p:cBhvr>
                                        <p:cTn id="7" dur="500"/>
                                        <p:tgtEl>
                                          <p:spTgt spid="58368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683">
                                            <p:txEl>
                                              <p:pRg st="6" end="6"/>
                                            </p:txEl>
                                          </p:spTgt>
                                        </p:tgtEl>
                                        <p:attrNameLst>
                                          <p:attrName>style.visibility</p:attrName>
                                        </p:attrNameLst>
                                      </p:cBhvr>
                                      <p:to>
                                        <p:strVal val="visible"/>
                                      </p:to>
                                    </p:set>
                                    <p:animEffect transition="in" filter="fade">
                                      <p:cBhvr>
                                        <p:cTn id="10" dur="500"/>
                                        <p:tgtEl>
                                          <p:spTgt spid="58368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3683">
                                            <p:txEl>
                                              <p:pRg st="7" end="7"/>
                                            </p:txEl>
                                          </p:spTgt>
                                        </p:tgtEl>
                                        <p:attrNameLst>
                                          <p:attrName>style.visibility</p:attrName>
                                        </p:attrNameLst>
                                      </p:cBhvr>
                                      <p:to>
                                        <p:strVal val="visible"/>
                                      </p:to>
                                    </p:set>
                                    <p:animEffect transition="in" filter="fade">
                                      <p:cBhvr>
                                        <p:cTn id="13" dur="500"/>
                                        <p:tgtEl>
                                          <p:spTgt spid="58368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3683">
                                            <p:txEl>
                                              <p:pRg st="8" end="8"/>
                                            </p:txEl>
                                          </p:spTgt>
                                        </p:tgtEl>
                                        <p:attrNameLst>
                                          <p:attrName>style.visibility</p:attrName>
                                        </p:attrNameLst>
                                      </p:cBhvr>
                                      <p:to>
                                        <p:strVal val="visible"/>
                                      </p:to>
                                    </p:set>
                                    <p:animEffect transition="in" filter="fade">
                                      <p:cBhvr>
                                        <p:cTn id="16" dur="500"/>
                                        <p:tgtEl>
                                          <p:spTgt spid="58368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83683">
                                            <p:txEl>
                                              <p:pRg st="9" end="9"/>
                                            </p:txEl>
                                          </p:spTgt>
                                        </p:tgtEl>
                                        <p:attrNameLst>
                                          <p:attrName>style.visibility</p:attrName>
                                        </p:attrNameLst>
                                      </p:cBhvr>
                                      <p:to>
                                        <p:strVal val="visible"/>
                                      </p:to>
                                    </p:set>
                                    <p:animEffect transition="in" filter="fade">
                                      <p:cBhvr>
                                        <p:cTn id="19" dur="500"/>
                                        <p:tgtEl>
                                          <p:spTgt spid="5836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Prototype 2: Query/Report Process</a:t>
            </a:r>
            <a:endParaRPr lang="en-US" sz="3900" dirty="0"/>
          </a:p>
        </p:txBody>
      </p:sp>
      <p:sp>
        <p:nvSpPr>
          <p:cNvPr id="3" name="Content Placeholder 2"/>
          <p:cNvSpPr>
            <a:spLocks noGrp="1"/>
          </p:cNvSpPr>
          <p:nvPr>
            <p:ph idx="1"/>
          </p:nvPr>
        </p:nvSpPr>
        <p:spPr/>
        <p:txBody>
          <a:bodyPr/>
          <a:lstStyle/>
          <a:p>
            <a:r>
              <a:rPr lang="en-US" dirty="0" smtClean="0"/>
              <a:t>Identify report requirements</a:t>
            </a:r>
          </a:p>
          <a:p>
            <a:r>
              <a:rPr lang="en-US" dirty="0" smtClean="0"/>
              <a:t>Populate database tables</a:t>
            </a:r>
          </a:p>
          <a:p>
            <a:pPr lvl="1"/>
            <a:r>
              <a:rPr lang="en-US" dirty="0" smtClean="0"/>
              <a:t>Develop and use data entry forms</a:t>
            </a:r>
          </a:p>
          <a:p>
            <a:r>
              <a:rPr lang="en-US" dirty="0" smtClean="0"/>
              <a:t>Develop queries</a:t>
            </a:r>
          </a:p>
          <a:p>
            <a:pPr lvl="1"/>
            <a:r>
              <a:rPr lang="en-US" dirty="0" smtClean="0"/>
              <a:t>One-time effort for frequently-used queries</a:t>
            </a:r>
          </a:p>
          <a:p>
            <a:pPr lvl="1"/>
            <a:r>
              <a:rPr lang="en-US" dirty="0" smtClean="0"/>
              <a:t>Ad-hoc queries</a:t>
            </a:r>
          </a:p>
          <a:p>
            <a:r>
              <a:rPr lang="en-US" dirty="0" smtClean="0"/>
              <a:t>Generate reports</a:t>
            </a:r>
          </a:p>
          <a:p>
            <a:pPr lvl="1"/>
            <a:r>
              <a:rPr lang="en-US" dirty="0" smtClean="0"/>
              <a:t>On-demand</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5405"/>
          <a:stretch>
            <a:fillRect/>
          </a:stretch>
        </p:blipFill>
        <p:spPr bwMode="auto">
          <a:xfrm>
            <a:off x="0" y="1523834"/>
            <a:ext cx="9144000" cy="5334166"/>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r>
              <a:rPr lang="en-US" dirty="0" smtClean="0"/>
              <a:t>Prototype 2: UCM Report</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2: Sub Report</a:t>
            </a:r>
            <a:endParaRPr lang="en-US" dirty="0"/>
          </a:p>
        </p:txBody>
      </p:sp>
      <p:pic>
        <p:nvPicPr>
          <p:cNvPr id="8" name="Content Placeholder 7"/>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2170113"/>
            <a:ext cx="9144000" cy="3240087"/>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11143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In Summary …</a:t>
            </a:r>
          </a:p>
        </p:txBody>
      </p:sp>
      <p:sp>
        <p:nvSpPr>
          <p:cNvPr id="9219" name="Rectangle 3"/>
          <p:cNvSpPr>
            <a:spLocks noGrp="1" noChangeArrowheads="1"/>
          </p:cNvSpPr>
          <p:nvPr>
            <p:ph idx="1"/>
          </p:nvPr>
        </p:nvSpPr>
        <p:spPr/>
        <p:txBody>
          <a:bodyPr/>
          <a:lstStyle/>
          <a:p>
            <a:r>
              <a:rPr lang="en-US" dirty="0" smtClean="0"/>
              <a:t>UCM practices vary widely across the country</a:t>
            </a:r>
          </a:p>
          <a:p>
            <a:r>
              <a:rPr lang="en-US" dirty="0" smtClean="0"/>
              <a:t>SHRP 2 R15(B) products:</a:t>
            </a:r>
          </a:p>
          <a:p>
            <a:pPr lvl="1"/>
            <a:r>
              <a:rPr lang="en-US" dirty="0" smtClean="0"/>
              <a:t>Prototype 1: Compact, standalone UCM</a:t>
            </a:r>
          </a:p>
          <a:p>
            <a:pPr lvl="1"/>
            <a:r>
              <a:rPr lang="en-US" dirty="0" smtClean="0"/>
              <a:t>Prototype 2: Utility conflict </a:t>
            </a:r>
            <a:r>
              <a:rPr lang="en-US" dirty="0" smtClean="0"/>
              <a:t>data model and database</a:t>
            </a:r>
            <a:endParaRPr lang="en-US" dirty="0" smtClean="0"/>
          </a:p>
          <a:p>
            <a:pPr lvl="1"/>
            <a:r>
              <a:rPr lang="en-US" dirty="0" smtClean="0"/>
              <a:t>Training materials (Lessons 1 – 6)</a:t>
            </a:r>
          </a:p>
          <a:p>
            <a:pPr lvl="1"/>
            <a:r>
              <a:rPr lang="en-US" dirty="0" smtClean="0"/>
              <a:t>Implementation guidelines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Questions and Answers</a:t>
            </a:r>
          </a:p>
        </p:txBody>
      </p:sp>
      <p:sp>
        <p:nvSpPr>
          <p:cNvPr id="3075" name="Rectangle 3"/>
          <p:cNvSpPr>
            <a:spLocks noGrp="1" noChangeArrowheads="1"/>
          </p:cNvSpPr>
          <p:nvPr>
            <p:ph type="body" idx="1"/>
          </p:nvPr>
        </p:nvSpPr>
        <p:spPr/>
        <p:txBody>
          <a:bodyPr/>
          <a:lstStyle/>
          <a:p>
            <a:r>
              <a:rPr lang="en-US" dirty="0" smtClean="0"/>
              <a:t>2.3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dirty="0" smtClean="0"/>
              <a:t>Reality Check …</a:t>
            </a:r>
            <a:endParaRPr lang="en-US" dirty="0"/>
          </a:p>
        </p:txBody>
      </p:sp>
      <p:sp>
        <p:nvSpPr>
          <p:cNvPr id="583683" name="Rectangle 3"/>
          <p:cNvSpPr>
            <a:spLocks noGrp="1" noChangeArrowheads="1"/>
          </p:cNvSpPr>
          <p:nvPr>
            <p:ph idx="1"/>
          </p:nvPr>
        </p:nvSpPr>
        <p:spPr/>
        <p:txBody>
          <a:bodyPr/>
          <a:lstStyle/>
          <a:p>
            <a:r>
              <a:rPr lang="en-US" dirty="0" smtClean="0"/>
              <a:t>Frequently cited reasons for project delays </a:t>
            </a:r>
            <a:br>
              <a:rPr lang="en-US" dirty="0" smtClean="0"/>
            </a:br>
            <a:r>
              <a:rPr lang="en-US" dirty="0" smtClean="0"/>
              <a:t>(utility owner perspective):</a:t>
            </a:r>
          </a:p>
          <a:p>
            <a:pPr lvl="1"/>
            <a:r>
              <a:rPr lang="en-US" dirty="0" smtClean="0"/>
              <a:t>Limited resources (financial and personnel)</a:t>
            </a:r>
          </a:p>
          <a:p>
            <a:pPr lvl="1"/>
            <a:r>
              <a:rPr lang="en-US" dirty="0" smtClean="0"/>
              <a:t>Utility owner’s project development process protocols</a:t>
            </a:r>
          </a:p>
          <a:p>
            <a:pPr lvl="1"/>
            <a:r>
              <a:rPr lang="en-US" dirty="0" smtClean="0"/>
              <a:t>Coordination with other stakeholders during design</a:t>
            </a:r>
          </a:p>
          <a:p>
            <a:pPr lvl="1"/>
            <a:r>
              <a:rPr lang="en-US" dirty="0" smtClean="0"/>
              <a:t>Coordination with other stakeholders during construction</a:t>
            </a:r>
          </a:p>
          <a:p>
            <a:pPr lvl="1"/>
            <a:r>
              <a:rPr lang="en-US" dirty="0" smtClean="0"/>
              <a:t>Changes in DOT design and schedules</a:t>
            </a:r>
          </a:p>
          <a:p>
            <a:pPr lvl="1"/>
            <a:r>
              <a:rPr lang="en-US" dirty="0" smtClean="0"/>
              <a:t>Unrealistic schedule by DOT for utility relocations</a:t>
            </a:r>
          </a:p>
          <a:p>
            <a:pPr lvl="1"/>
            <a:r>
              <a:rPr lang="en-US" dirty="0" smtClean="0"/>
              <a:t>Internal demands (maintenance, service upgrades)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of Bad Utility Information</a:t>
            </a:r>
            <a:endParaRPr lang="en-US" dirty="0"/>
          </a:p>
        </p:txBody>
      </p:sp>
      <p:sp>
        <p:nvSpPr>
          <p:cNvPr id="3" name="Content Placeholder 2"/>
          <p:cNvSpPr>
            <a:spLocks noGrp="1"/>
          </p:cNvSpPr>
          <p:nvPr>
            <p:ph idx="1"/>
          </p:nvPr>
        </p:nvSpPr>
        <p:spPr/>
        <p:txBody>
          <a:bodyPr/>
          <a:lstStyle/>
          <a:p>
            <a:r>
              <a:rPr lang="en-US" dirty="0" smtClean="0"/>
              <a:t>Incomplete/inaccurate utility data = BAD data</a:t>
            </a:r>
          </a:p>
          <a:p>
            <a:r>
              <a:rPr lang="en-US" dirty="0" smtClean="0"/>
              <a:t>Negative impacts:</a:t>
            </a:r>
          </a:p>
          <a:p>
            <a:pPr lvl="1"/>
            <a:r>
              <a:rPr lang="en-US" dirty="0" smtClean="0"/>
              <a:t>Disruptions during construction</a:t>
            </a:r>
          </a:p>
          <a:p>
            <a:pPr lvl="1"/>
            <a:r>
              <a:rPr lang="en-US" dirty="0" smtClean="0"/>
              <a:t>Unplanned environmental corrective actions</a:t>
            </a:r>
          </a:p>
          <a:p>
            <a:pPr lvl="1"/>
            <a:r>
              <a:rPr lang="en-US" dirty="0" smtClean="0"/>
              <a:t>Damage to utility installations</a:t>
            </a:r>
          </a:p>
          <a:p>
            <a:pPr lvl="1"/>
            <a:r>
              <a:rPr lang="en-US" dirty="0" smtClean="0"/>
              <a:t>Delays and project overruns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52&quot;&gt;&lt;/object&gt;&lt;object type=&quot;2&quot; unique_id=&quot;10153&quot;&gt;&lt;object type=&quot;3&quot; unique_id=&quot;10197&quot;&gt;&lt;property id=&quot;20148&quot; value=&quot;5&quot;/&gt;&lt;property id=&quot;20300&quot; value=&quot;Slide 1 - &amp;quot;Utility Conflict Concepts and&amp;#x0D;&amp;#x0A;SHRP 2 R15(B) Research Findings&amp;quot;&quot;/&gt;&lt;property id=&quot;20307&quot; value=&quot;257&quot;/&gt;&lt;/object&gt;&lt;object type=&quot;3&quot; unique_id=&quot;10198&quot;&gt;&lt;property id=&quot;20148&quot; value=&quot;5&quot;/&gt;&lt;property id=&quot;20300&quot; value=&quot;Slide 2 - &amp;quot;Seminar Overview&amp;quot;&quot;/&gt;&lt;property id=&quot;20307&quot; value=&quot;352&quot;/&gt;&lt;/object&gt;&lt;object type=&quot;3&quot; unique_id=&quot;10199&quot;&gt;&lt;property id=&quot;20148&quot; value=&quot;5&quot;/&gt;&lt;property id=&quot;20300&quot; value=&quot;Slide 3 - &amp;quot;Lesson 2 Overview&amp;quot;&quot;/&gt;&lt;property id=&quot;20307&quot; value=&quot;320&quot;/&gt;&lt;/object&gt;&lt;object type=&quot;3&quot; unique_id=&quot;10200&quot;&gt;&lt;property id=&quot;20148&quot; value=&quot;5&quot;/&gt;&lt;property id=&quot;20300&quot; value=&quot;Slide 4 - &amp;quot;Utility Conflict Concepts&amp;quot;&quot;/&gt;&lt;property id=&quot;20307&quot; value=&quot;321&quot;/&gt;&lt;/object&gt;&lt;object type=&quot;3&quot; unique_id=&quot;10201&quot;&gt;&lt;property id=&quot;20148&quot; value=&quot;5&quot;/&gt;&lt;property id=&quot;20300&quot; value=&quot;Slide 5 - &amp;quot;Reality Check …&amp;quot;&quot;/&gt;&lt;property id=&quot;20307&quot; value=&quot;323&quot;/&gt;&lt;/object&gt;&lt;object type=&quot;3&quot; unique_id=&quot;10202&quot;&gt;&lt;property id=&quot;20148&quot; value=&quot;5&quot;/&gt;&lt;property id=&quot;20300&quot; value=&quot;Slide 7 - &amp;quot;Consequences of Bad Utility Information&amp;quot;&quot;/&gt;&lt;property id=&quot;20307&quot; value=&quot;348&quot;/&gt;&lt;/object&gt;&lt;object type=&quot;3&quot; unique_id=&quot;10203&quot;&gt;&lt;property id=&quot;20148&quot; value=&quot;5&quot;/&gt;&lt;property id=&quot;20300&quot; value=&quot;Slide 8 - &amp;quot;Utility Conflict Scenarios&amp;quot;&quot;/&gt;&lt;property id=&quot;20307&quot; value=&quot;349&quot;/&gt;&lt;/object&gt;&lt;object type=&quot;3&quot; unique_id=&quot;10204&quot;&gt;&lt;property id=&quot;20148&quot; value=&quot;5&quot;/&gt;&lt;property id=&quot;20300&quot; value=&quot;Slide 11 - &amp;quot;Potential Solution Strategies&amp;quot;&quot;/&gt;&lt;property id=&quot;20307&quot; value=&quot;350&quot;/&gt;&lt;/object&gt;&lt;object type=&quot;3&quot; unique_id=&quot;10227&quot;&gt;&lt;property id=&quot;20148&quot; value=&quot;5&quot;/&gt;&lt;property id=&quot;20300&quot; value=&quot;Slide 24 - &amp;quot;SHRP 2 R15(B) Research Findings&amp;quot;&quot;/&gt;&lt;property id=&quot;20307&quot; value=&quot;322&quot;/&gt;&lt;/object&gt;&lt;object type=&quot;3&quot; unique_id=&quot;10229&quot;&gt;&lt;property id=&quot;20148&quot; value=&quot;5&quot;/&gt;&lt;property id=&quot;20300&quot; value=&quot;Slide 25 - &amp;quot;Background and Objectives&amp;quot;&quot;/&gt;&lt;property id=&quot;20307&quot; value=&quot;259&quot;/&gt;&lt;/object&gt;&lt;object type=&quot;3&quot; unique_id=&quot;10230&quot;&gt;&lt;property id=&quot;20148&quot; value=&quot;5&quot;/&gt;&lt;property id=&quot;20300&quot; value=&quot;Slide 26 - &amp;quot;Research Team&amp;quot;&quot;/&gt;&lt;property id=&quot;20307&quot; value=&quot;260&quot;/&gt;&lt;/object&gt;&lt;object type=&quot;3&quot; unique_id=&quot;10232&quot;&gt;&lt;property id=&quot;20148&quot; value=&quot;5&quot;/&gt;&lt;property id=&quot;20300&quot; value=&quot;Slide 28 - &amp;quot;Surveys, Interviews, Trends, Prototype UCM&amp;quot;&quot;/&gt;&lt;property id=&quot;20307&quot; value=&quot;262&quot;/&gt;&lt;/object&gt;&lt;object type=&quot;3&quot; unique_id=&quot;10235&quot;&gt;&lt;property id=&quot;20148&quot; value=&quot;5&quot;/&gt;&lt;property id=&quot;20300&quot; value=&quot;Slide 29 - &amp;quot;State of the Practice:&amp;#x0D;&amp;#x0A;Utility Facility Data Tracking&amp;quot;&quot;/&gt;&lt;property id=&quot;20307&quot; value=&quot;265&quot;/&gt;&lt;/object&gt;&lt;object type=&quot;3&quot; unique_id=&quot;10236&quot;&gt;&lt;property id=&quot;20148&quot; value=&quot;5&quot;/&gt;&lt;property id=&quot;20300&quot; value=&quot;Slide 30 - &amp;quot;State of the Practice:&amp;#x0D;&amp;#x0A;Utility Conflict Data Tracking&amp;quot;&quot;/&gt;&lt;property id=&quot;20307&quot; value=&quot;266&quot;/&gt;&lt;/object&gt;&lt;object type=&quot;3&quot; unique_id=&quot;10237&quot;&gt;&lt;property id=&quot;20148&quot; value=&quot;5&quot;/&gt;&lt;property id=&quot;20300&quot; value=&quot;Slide 31 - &amp;quot;State of the Practice:&amp;#x0D;&amp;#x0A;Utility Conflict Data Tracking&amp;quot;&quot;/&gt;&lt;property id=&quot;20307&quot; value=&quot;267&quot;/&gt;&lt;/object&gt;&lt;object type=&quot;3&quot; unique_id=&quot;10238&quot;&gt;&lt;property id=&quot;20148&quot; value=&quot;5&quot;/&gt;&lt;property id=&quot;20300&quot; value=&quot;Slide 32 - &amp;quot;State of the Practice: &amp;#x0D;&amp;#x0A;Utility Conflict Referencing&amp;quot;&quot;/&gt;&lt;property id=&quot;20307&quot; value=&quot;268&quot;/&gt;&lt;/object&gt;&lt;object type=&quot;3&quot; unique_id=&quot;10239&quot;&gt;&lt;property id=&quot;20148&quot; value=&quot;5&quot;/&gt;&lt;property id=&quot;20300&quot; value=&quot;Slide 33 - &amp;quot;State of the Practice: &amp;#x0D;&amp;#x0A;Utility Conflict Referencing&amp;quot;&quot;/&gt;&lt;property id=&quot;20307&quot; value=&quot;269&quot;/&gt;&lt;/object&gt;&lt;object type=&quot;3&quot; unique_id=&quot;10240&quot;&gt;&lt;property id=&quot;20148&quot; value=&quot;5&quot;/&gt;&lt;property id=&quot;20300&quot; value=&quot;Slide 34 - &amp;quot;State of the Practice: &amp;#x0D;&amp;#x0A;Utility Conflict Tracking&amp;quot;&quot;/&gt;&lt;property id=&quot;20307&quot; value=&quot;270&quot;/&gt;&lt;/object&gt;&lt;object type=&quot;3&quot; unique_id=&quot;10241&quot;&gt;&lt;property id=&quot;20148&quot; value=&quot;5&quot;/&gt;&lt;property id=&quot;20300&quot; value=&quot;Slide 35 - &amp;quot;State of the Practice: &amp;#x0D;&amp;#x0A;Data Management Platforms&amp;quot;&quot;/&gt;&lt;property id=&quot;20307&quot; value=&quot;271&quot;/&gt;&lt;/object&gt;&lt;object type=&quot;3&quot; unique_id=&quot;10242&quot;&gt;&lt;property id=&quot;20148&quot; value=&quot;5&quot;/&gt;&lt;property id=&quot;20300&quot; value=&quot;Slide 36 - &amp;quot;State of the Practice:&amp;#x0D;&amp;#x0A;Data Management Platforms&amp;quot;&quot;/&gt;&lt;property id=&quot;20307&quot; value=&quot;272&quot;/&gt;&lt;/object&gt;&lt;object type=&quot;3&quot; unique_id=&quot;10246&quot;&gt;&lt;property id=&quot;20148&quot; value=&quot;5&quot;/&gt;&lt;property id=&quot;20300&quot; value=&quot;Slide 37 - &amp;quot;State of the Practice:&amp;#x0D;&amp;#x0A;Summary Findings&amp;quot;&quot;/&gt;&lt;property id=&quot;20307&quot; value=&quot;276&quot;/&gt;&lt;/object&gt;&lt;object type=&quot;3&quot; unique_id=&quot;10247&quot;&gt;&lt;property id=&quot;20148&quot; value=&quot;5&quot;/&gt;&lt;property id=&quot;20300&quot; value=&quot;Slide 38 - &amp;quot;Sample (Alaska)&amp;quot;&quot;/&gt;&lt;property id=&quot;20307&quot; value=&quot;277&quot;/&gt;&lt;/object&gt;&lt;object type=&quot;3&quot; unique_id=&quot;10248&quot;&gt;&lt;property id=&quot;20148&quot; value=&quot;5&quot;/&gt;&lt;property id=&quot;20300&quot; value=&quot;Slide 39 - &amp;quot;Sample (California)&amp;quot;&quot;/&gt;&lt;property id=&quot;20307&quot; value=&quot;278&quot;/&gt;&lt;/object&gt;&lt;object type=&quot;3&quot; unique_id=&quot;10250&quot;&gt;&lt;property id=&quot;20148&quot; value=&quot;5&quot;/&gt;&lt;property id=&quot;20300&quot; value=&quot;Slide 41 - &amp;quot;Sample (Georgia)&amp;quot;&quot;/&gt;&lt;property id=&quot;20307&quot; value=&quot;280&quot;/&gt;&lt;/object&gt;&lt;object type=&quot;3&quot; unique_id=&quot;10252&quot;&gt;&lt;property id=&quot;20148&quot; value=&quot;5&quot;/&gt;&lt;property id=&quot;20300&quot; value=&quot;Slide 45 - &amp;quot;Best Practices/&amp;#x0D;&amp;#x0A;Recommendations from DOTs&amp;quot;&quot;/&gt;&lt;property id=&quot;20307&quot; value=&quot;282&quot;/&gt;&lt;/object&gt;&lt;object type=&quot;3&quot; unique_id=&quot;10253&quot;&gt;&lt;property id=&quot;20148&quot; value=&quot;5&quot;/&gt;&lt;property id=&quot;20300&quot; value=&quot;Slide 46 - &amp;quot;Best Practices/&amp;#x0D;&amp;#x0A;Recommendations from DOTs&amp;quot;&quot;/&gt;&lt;property id=&quot;20307&quot; value=&quot;283&quot;/&gt;&lt;/object&gt;&lt;object type=&quot;3&quot; unique_id=&quot;10254&quot;&gt;&lt;property id=&quot;20148&quot; value=&quot;5&quot;/&gt;&lt;property id=&quot;20300&quot; value=&quot;Slide 47 - &amp;quot;Best Practices/&amp;#x0D;&amp;#x0A;Recommendations from DOTs&amp;quot;&quot;/&gt;&lt;property id=&quot;20307&quot; value=&quot;284&quot;/&gt;&lt;/object&gt;&lt;object type=&quot;3&quot; unique_id=&quot;10256&quot;&gt;&lt;property id=&quot;20148&quot; value=&quot;5&quot;/&gt;&lt;property id=&quot;20300&quot; value=&quot;Slide 49 - &amp;quot;Prototype 1: Development&amp;quot;&quot;/&gt;&lt;property id=&quot;20307&quot; value=&quot;286&quot;/&gt;&lt;/object&gt;&lt;object type=&quot;3&quot; unique_id=&quot;10257&quot;&gt;&lt;property id=&quot;20148&quot; value=&quot;5&quot;/&gt;&lt;property id=&quot;20300&quot; value=&quot;Slide 50 - &amp;quot;Prototype 1: Development&amp;quot;&quot;/&gt;&lt;property id=&quot;20307&quot; value=&quot;287&quot;/&gt;&lt;/object&gt;&lt;object type=&quot;3&quot; unique_id=&quot;10258&quot;&gt;&lt;property id=&quot;20148&quot; value=&quot;5&quot;/&gt;&lt;property id=&quot;20300&quot; value=&quot;Slide 51 - &amp;quot;Prototype 1: Development&amp;quot;&quot;/&gt;&lt;property id=&quot;20307&quot; value=&quot;288&quot;/&gt;&lt;/object&gt;&lt;object type=&quot;3&quot; unique_id=&quot;10259&quot;&gt;&lt;property id=&quot;20148&quot; value=&quot;5&quot;/&gt;&lt;property id=&quot;20300&quot; value=&quot;Slide 52 - &amp;quot;Prototype 1: Development&amp;quot;&quot;/&gt;&lt;property id=&quot;20307&quot; value=&quot;289&quot;/&gt;&lt;/object&gt;&lt;object type=&quot;3&quot; unique_id=&quot;10260&quot;&gt;&lt;property id=&quot;20148&quot; value=&quot;5&quot;/&gt;&lt;property id=&quot;20300&quot; value=&quot;Slide 53 - &amp;quot;Prototype 1: Product&amp;quot;&quot;/&gt;&lt;property id=&quot;20307&quot; value=&quot;290&quot;/&gt;&lt;/object&gt;&lt;object type=&quot;3&quot; unique_id=&quot;10261&quot;&gt;&lt;property id=&quot;20148&quot; value=&quot;5&quot;/&gt;&lt;property id=&quot;20300&quot; value=&quot;Slide 48 - &amp;quot;Prototype UCM Development&amp;quot;&quot;/&gt;&lt;property id=&quot;20307&quot; value=&quot;291&quot;/&gt;&lt;/object&gt;&lt;object type=&quot;3&quot; unique_id=&quot;10262&quot;&gt;&lt;property id=&quot;20148&quot; value=&quot;5&quot;/&gt;&lt;property id=&quot;20300&quot; value=&quot;Slide 55 - &amp;quot;Modeling Framework&amp;quot;&quot;/&gt;&lt;property id=&quot;20307&quot; value=&quot;292&quot;/&gt;&lt;/object&gt;&lt;object type=&quot;3&quot; unique_id=&quot;10263&quot;&gt;&lt;property id=&quot;20148&quot; value=&quot;5&quot;/&gt;&lt;property id=&quot;20300&quot; value=&quot;Slide 56 - &amp;quot;Prototype 2: Development&amp;#x0D;&amp;#x0A;Conceptual Model&amp;quot;&quot;/&gt;&lt;property id=&quot;20307&quot; value=&quot;293&quot;/&gt;&lt;/object&gt;&lt;object type=&quot;3&quot; unique_id=&quot;10264&quot;&gt;&lt;property id=&quot;20148&quot; value=&quot;5&quot;/&gt;&lt;property id=&quot;20300&quot; value=&quot;Slide 59 - &amp;quot;Prototype 2: Development&amp;#x0D;&amp;#x0A;- Logical Data Model -&amp;quot;&quot;/&gt;&lt;property id=&quot;20307&quot; value=&quot;294&quot;/&gt;&lt;/object&gt;&lt;object type=&quot;3&quot; unique_id=&quot;10265&quot;&gt;&lt;property id=&quot;20148&quot; value=&quot;5&quot;/&gt;&lt;property id=&quot;20300&quot; value=&quot;Slide 62 - &amp;quot;Prototype 2: Product&amp;#x0D;&amp;#x0A;- Prototype 1 UCM Report -&amp;quot;&quot;/&gt;&lt;property id=&quot;20307&quot; value=&quot;295&quot;/&gt;&lt;/object&gt;&lt;object type=&quot;3&quot; unique_id=&quot;10266&quot;&gt;&lt;property id=&quot;20148&quot; value=&quot;5&quot;/&gt;&lt;property id=&quot;20300&quot; value=&quot;Slide 64 - &amp;quot;Prototype 2: Product&amp;#x0D;&amp;#x0A;- Alaska Sample Report -&amp;quot;&quot;/&gt;&lt;property id=&quot;20307&quot; value=&quot;296&quot;/&gt;&lt;/object&gt;&lt;object type=&quot;3&quot; unique_id=&quot;10267&quot;&gt;&lt;property id=&quot;20148&quot; value=&quot;5&quot;/&gt;&lt;property id=&quot;20300&quot; value=&quot;Slide 65 - &amp;quot;Prototype 2: Product&amp;#x0D;&amp;#x0A;- California Sample Report -&amp;quot;&quot;/&gt;&lt;property id=&quot;20307&quot; value=&quot;297&quot;/&gt;&lt;/object&gt;&lt;object type=&quot;3&quot; unique_id=&quot;10268&quot;&gt;&lt;property id=&quot;20148&quot; value=&quot;5&quot;/&gt;&lt;property id=&quot;20300&quot; value=&quot;Slide 66 - &amp;quot;Prototype 2: Product&amp;#x0D;&amp;#x0A;- Georgia Sample Report -&amp;quot;&quot;/&gt;&lt;property id=&quot;20307&quot; value=&quot;298&quot;/&gt;&lt;/object&gt;&lt;object type=&quot;3&quot; unique_id=&quot;10290&quot;&gt;&lt;property id=&quot;20148&quot; value=&quot;5&quot;/&gt;&lt;property id=&quot;20300&quot; value=&quot;Slide 69 - &amp;quot;Questions and Answers&amp;quot;&quot;/&gt;&lt;property id=&quot;20307&quot; value=&quot;347&quot;/&gt;&lt;/object&gt;&lt;object type=&quot;3&quot; unique_id=&quot;14727&quot;&gt;&lt;property id=&quot;20148&quot; value=&quot;5&quot;/&gt;&lt;property id=&quot;20300&quot; value=&quot;Slide 15 - &amp;quot;Bridge Impact Example&amp;quot;&quot;/&gt;&lt;property id=&quot;20307&quot; value=&quot;364&quot;/&gt;&lt;/object&gt;&lt;object type=&quot;3&quot; unique_id=&quot;14728&quot;&gt;&lt;property id=&quot;20148&quot; value=&quot;5&quot;/&gt;&lt;property id=&quot;20300&quot; value=&quot;Slide 16 - &amp;quot;Drainage Design Alternatives&amp;quot;&quot;/&gt;&lt;property id=&quot;20307&quot; value=&quot;365&quot;/&gt;&lt;/object&gt;&lt;object type=&quot;3&quot; unique_id=&quot;14731&quot;&gt;&lt;property id=&quot;20148&quot; value=&quot;5&quot;/&gt;&lt;property id=&quot;20300&quot; value=&quot;Slide 14 - &amp;quot;Embankment Impact Example&amp;quot;&quot;/&gt;&lt;property id=&quot;20307&quot; value=&quot;368&quot;/&gt;&lt;/object&gt;&lt;object type=&quot;3&quot; unique_id=&quot;14736&quot;&gt;&lt;property id=&quot;20148&quot; value=&quot;5&quot;/&gt;&lt;property id=&quot;20300&quot; value=&quot;Slide 6 - &amp;quot;Reality Check …&amp;quot;&quot;/&gt;&lt;property id=&quot;20307&quot; value=&quot;382&quot;/&gt;&lt;/object&gt;&lt;object type=&quot;3&quot; unique_id=&quot;14737&quot;&gt;&lt;property id=&quot;20148&quot; value=&quot;5&quot;/&gt;&lt;property id=&quot;20300&quot; value=&quot;Slide 9&quot;/&gt;&lt;property id=&quot;20307&quot; value=&quot;374&quot;/&gt;&lt;/object&gt;&lt;object type=&quot;3&quot; unique_id=&quot;14738&quot;&gt;&lt;property id=&quot;20148&quot; value=&quot;5&quot;/&gt;&lt;property id=&quot;20300&quot; value=&quot;Slide 10&quot;/&gt;&lt;property id=&quot;20307&quot; value=&quot;375&quot;/&gt;&lt;/object&gt;&lt;object type=&quot;3&quot; unique_id=&quot;14739&quot;&gt;&lt;property id=&quot;20148&quot; value=&quot;5&quot;/&gt;&lt;property id=&quot;20300&quot; value=&quot;Slide 12 - &amp;quot;Transportation Design Change Examples&amp;quot;&quot;/&gt;&lt;property id=&quot;20307&quot; value=&quot;386&quot;/&gt;&lt;/object&gt;&lt;object type=&quot;3&quot; unique_id=&quot;14740&quot;&gt;&lt;property id=&quot;20148&quot; value=&quot;5&quot;/&gt;&lt;property id=&quot;20300&quot; value=&quot;Slide 13 - &amp;quot;Widening Both Sides vs. &amp;#x0D;&amp;#x0A;One side of Highway&amp;quot;&quot;/&gt;&lt;property id=&quot;20307&quot; value=&quot;385&quot;/&gt;&lt;/object&gt;&lt;object type=&quot;3&quot; unique_id=&quot;14744&quot;&gt;&lt;property id=&quot;20148&quot; value=&quot;5&quot;/&gt;&lt;property id=&quot;20300&quot; value=&quot;Slide 20 - &amp;quot;Key Concepts&amp;quot;&quot;/&gt;&lt;property id=&quot;20307&quot; value=&quot;381&quot;/&gt;&lt;/object&gt;&lt;object type=&quot;3&quot; unique_id=&quot;14745&quot;&gt;&lt;property id=&quot;20148&quot; value=&quot;5&quot;/&gt;&lt;property id=&quot;20300&quot; value=&quot;Slide 21 - &amp;quot;General References&amp;quot;&quot;/&gt;&lt;property id=&quot;20307&quot; value=&quot;376&quot;/&gt;&lt;/object&gt;&lt;object type=&quot;3&quot; unique_id=&quot;14746&quot;&gt;&lt;property id=&quot;20148&quot; value=&quot;5&quot;/&gt;&lt;property id=&quot;20300&quot; value=&quot;Slide 22 - &amp;quot;General References&amp;quot;&quot;/&gt;&lt;property id=&quot;20307&quot; value=&quot;377&quot;/&gt;&lt;/object&gt;&lt;object type=&quot;3&quot; unique_id=&quot;14747&quot;&gt;&lt;property id=&quot;20148&quot; value=&quot;5&quot;/&gt;&lt;property id=&quot;20300&quot; value=&quot;Slide 23 - &amp;quot;General References&amp;quot;&quot;/&gt;&lt;property id=&quot;20307&quot; value=&quot;378&quot;/&gt;&lt;/object&gt;&lt;object type=&quot;3&quot; unique_id=&quot;14748&quot;&gt;&lt;property id=&quot;20148&quot; value=&quot;5&quot;/&gt;&lt;property id=&quot;20300&quot; value=&quot;Slide 27 - &amp;quot;Project Phases&amp;quot;&quot;/&gt;&lt;property id=&quot;20307&quot; value=&quot;390&quot;/&gt;&lt;/object&gt;&lt;object type=&quot;3&quot; unique_id=&quot;14749&quot;&gt;&lt;property id=&quot;20148&quot; value=&quot;5&quot;/&gt;&lt;property id=&quot;20300&quot; value=&quot;Slide 40 - &amp;quot;Sample (Florida)&amp;quot;&quot;/&gt;&lt;property id=&quot;20307&quot; value=&quot;391&quot;/&gt;&lt;/object&gt;&lt;object type=&quot;3&quot; unique_id=&quot;14750&quot;&gt;&lt;property id=&quot;20148&quot; value=&quot;5&quot;/&gt;&lt;property id=&quot;20300&quot; value=&quot;Slide 42 - &amp;quot;Sample (Michigan)&amp;quot;&quot;/&gt;&lt;property id=&quot;20307&quot; value=&quot;392&quot;/&gt;&lt;/object&gt;&lt;object type=&quot;3&quot; unique_id=&quot;14751&quot;&gt;&lt;property id=&quot;20148&quot; value=&quot;5&quot;/&gt;&lt;property id=&quot;20300&quot; value=&quot;Slide 43 - &amp;quot;Sample (South Dakota)&amp;quot;&quot;/&gt;&lt;property id=&quot;20307&quot; value=&quot;393&quot;/&gt;&lt;/object&gt;&lt;object type=&quot;3&quot; unique_id=&quot;14752&quot;&gt;&lt;property id=&quot;20148&quot; value=&quot;5&quot;/&gt;&lt;property id=&quot;20300&quot; value=&quot;Slide 44 - &amp;quot;Sample (Texas)&amp;quot;&quot;/&gt;&lt;property id=&quot;20307&quot; value=&quot;394&quot;/&gt;&lt;/object&gt;&lt;object type=&quot;3&quot; unique_id=&quot;14753&quot;&gt;&lt;property id=&quot;20148&quot; value=&quot;5&quot;/&gt;&lt;property id=&quot;20300&quot; value=&quot;Slide 54 - &amp;quot;Prototype 2: Development&amp;quot;&quot;/&gt;&lt;property id=&quot;20307&quot; value=&quot;396&quot;/&gt;&lt;/object&gt;&lt;object type=&quot;3&quot; unique_id=&quot;14754&quot;&gt;&lt;property id=&quot;20148&quot; value=&quot;5&quot;/&gt;&lt;property id=&quot;20300&quot; value=&quot;Slide 57 - &amp;quot;Prototype 2: Development&amp;#x0D;&amp;#x0A;- Logical Data Model -&amp;quot;&quot;/&gt;&lt;property id=&quot;20307&quot; value=&quot;401&quot;/&gt;&lt;/object&gt;&lt;object type=&quot;3&quot; unique_id=&quot;14755&quot;&gt;&lt;property id=&quot;20148&quot; value=&quot;5&quot;/&gt;&lt;property id=&quot;20300&quot; value=&quot;Slide 58 - &amp;quot;Prototype 2: Development&amp;#x0D;&amp;#x0A;- Logical Data Model -&amp;quot;&quot;/&gt;&lt;property id=&quot;20307&quot; value=&quot;403&quot;/&gt;&lt;/object&gt;&lt;object type=&quot;3&quot; unique_id=&quot;14756&quot;&gt;&lt;property id=&quot;20148&quot; value=&quot;5&quot;/&gt;&lt;property id=&quot;20300&quot; value=&quot;Slide 60 - &amp;quot;Prototype 2: Development&amp;#x0D;&amp;#x0A;- Logical Data Model -&amp;quot;&quot;/&gt;&lt;property id=&quot;20307&quot; value=&quot;404&quot;/&gt;&lt;/object&gt;&lt;object type=&quot;3&quot; unique_id=&quot;14757&quot;&gt;&lt;property id=&quot;20148&quot; value=&quot;5&quot;/&gt;&lt;property id=&quot;20300&quot; value=&quot;Slide 61 - &amp;quot;Prototype 2: Product&amp;#x0D;&amp;#x0A;- Process for Queries/Reports -&amp;quot;&quot;/&gt;&lt;property id=&quot;20307&quot; value=&quot;405&quot;/&gt;&lt;/object&gt;&lt;object type=&quot;3&quot; unique_id=&quot;14759&quot;&gt;&lt;property id=&quot;20148&quot; value=&quot;5&quot;/&gt;&lt;property id=&quot;20300&quot; value=&quot;Slide 63 - &amp;quot;Prototype 2: Product&amp;#x0D;&amp;#x0A;- Queries and Reports -&amp;quot;&quot;/&gt;&lt;property id=&quot;20307&quot; value=&quot;406&quot;/&gt;&lt;/object&gt;&lt;object type=&quot;3&quot; unique_id=&quot;14760&quot;&gt;&lt;property id=&quot;20148&quot; value=&quot;5&quot;/&gt;&lt;property id=&quot;20300&quot; value=&quot;Slide 67 - &amp;quot;Prototype 2: Product&amp;#x0D;&amp;#x0A;- Texas Sample Report -&amp;quot;&quot;/&gt;&lt;property id=&quot;20307&quot; value=&quot;407&quot;/&gt;&lt;/object&gt;&lt;object type=&quot;3&quot; unique_id=&quot;14761&quot;&gt;&lt;property id=&quot;20148&quot; value=&quot;5&quot;/&gt;&lt;property id=&quot;20300&quot; value=&quot;Slide 68 - &amp;quot;In Summary …&amp;quot;&quot;/&gt;&lt;property id=&quot;20307&quot; value=&quot;409&quot;/&gt;&lt;/object&gt;&lt;object type=&quot;3&quot; unique_id=&quot;14762&quot;&gt;&lt;property id=&quot;20148&quot; value=&quot;5&quot;/&gt;&lt;property id=&quot;20300&quot; value=&quot;Slide 17 - &amp;quot;Drainage Design Alternatives&amp;quot;&quot;/&gt;&lt;property id=&quot;20307&quot; value=&quot;412&quot;/&gt;&lt;/object&gt;&lt;object type=&quot;3&quot; unique_id=&quot;14763&quot;&gt;&lt;property id=&quot;20148&quot; value=&quot;5&quot;/&gt;&lt;property id=&quot;20300&quot; value=&quot;Slide 18 - &amp;quot;Project Development Process&amp;quot;&quot;/&gt;&lt;property id=&quot;20307&quot; value=&quot;410&quot;/&gt;&lt;/object&gt;&lt;object type=&quot;3&quot; unique_id=&quot;14764&quot;&gt;&lt;property id=&quot;20148&quot; value=&quot;5&quot;/&gt;&lt;property id=&quot;20300&quot; value=&quot;Slide 19 - &amp;quot;Utility Coordination Process&amp;quot;&quot;/&gt;&lt;property id=&quot;20307&quot; value=&quot;411&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3764</TotalTime>
  <Words>5392</Words>
  <Application>Microsoft Office PowerPoint</Application>
  <PresentationFormat>On-screen Show (4:3)</PresentationFormat>
  <Paragraphs>461</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Default Design</vt:lpstr>
      <vt:lpstr>Utility Conflict Concepts and SHRP 2 R15(B) Research Findings</vt:lpstr>
      <vt:lpstr>Seminar Overview</vt:lpstr>
      <vt:lpstr>Lesson 2 Overview</vt:lpstr>
      <vt:lpstr>Utility Conflict Concepts</vt:lpstr>
      <vt:lpstr>Project Development Process</vt:lpstr>
      <vt:lpstr>Utility Coordination Process</vt:lpstr>
      <vt:lpstr>Reality Check …</vt:lpstr>
      <vt:lpstr>Reality Check …</vt:lpstr>
      <vt:lpstr>Consequences of Bad Utility Information</vt:lpstr>
      <vt:lpstr>Utility Conflict Scenarios</vt:lpstr>
      <vt:lpstr>PowerPoint Presentation</vt:lpstr>
      <vt:lpstr>PowerPoint Presentation</vt:lpstr>
      <vt:lpstr>Solution Strategies</vt:lpstr>
      <vt:lpstr>Transportation Design Changes</vt:lpstr>
      <vt:lpstr>Example: Widening Both Sides vs.  One side of Highway</vt:lpstr>
      <vt:lpstr>Example: Embankment</vt:lpstr>
      <vt:lpstr>Example: Bridge</vt:lpstr>
      <vt:lpstr>Example: Power Pole</vt:lpstr>
      <vt:lpstr>PowerPoint Presentation</vt:lpstr>
      <vt:lpstr>PowerPoint Presentation</vt:lpstr>
      <vt:lpstr>PowerPoint Presentation</vt:lpstr>
      <vt:lpstr>Summary of Cost Savings</vt:lpstr>
      <vt:lpstr>Example: Drainage Channel</vt:lpstr>
      <vt:lpstr>Example: Drainage Channel</vt:lpstr>
      <vt:lpstr>Recommended Redesign</vt:lpstr>
      <vt:lpstr>PowerPoint Presentation</vt:lpstr>
      <vt:lpstr>PowerPoint Presentation</vt:lpstr>
      <vt:lpstr>PowerPoint Presentation</vt:lpstr>
      <vt:lpstr>Summary  of  Cost  Savings</vt:lpstr>
      <vt:lpstr>Example: Storm Sewer and Communication Duct System</vt:lpstr>
      <vt:lpstr>PowerPoint Presentation</vt:lpstr>
      <vt:lpstr>PowerPoint Presentation</vt:lpstr>
      <vt:lpstr>Summary  of  Cost  Savings</vt:lpstr>
      <vt:lpstr>Example: Traffic Signal Footing</vt:lpstr>
      <vt:lpstr>PowerPoint Presentation</vt:lpstr>
      <vt:lpstr>Example: Traffic Signal Footing</vt:lpstr>
      <vt:lpstr>Summary  of  Cost  Savings</vt:lpstr>
      <vt:lpstr>Key Concepts</vt:lpstr>
      <vt:lpstr>General References</vt:lpstr>
      <vt:lpstr>SHRP 2 R15(B) Research Findings</vt:lpstr>
      <vt:lpstr>Background and Objectives</vt:lpstr>
      <vt:lpstr>Research Team</vt:lpstr>
      <vt:lpstr>Project Phases</vt:lpstr>
      <vt:lpstr>Surveys, Interviews, Trends, Prototype UCM</vt:lpstr>
      <vt:lpstr>State of the Practice: Utility Facility Data Tracking</vt:lpstr>
      <vt:lpstr>State of the Practice: Utility Facility Data Tracking</vt:lpstr>
      <vt:lpstr>State of the Practice: Utility Conflict Data Tracking</vt:lpstr>
      <vt:lpstr>State of the Practice: Utility Conflict Data Tracking</vt:lpstr>
      <vt:lpstr>State of the Practice:  Utility Conflict Referencing</vt:lpstr>
      <vt:lpstr>State of the Practice:  Utility Conflict Referencing</vt:lpstr>
      <vt:lpstr>Utility Conflict Referencing: Longitudinal Alignments</vt:lpstr>
      <vt:lpstr>Utility Conflict Referencing: Offsets with Respect to</vt:lpstr>
      <vt:lpstr>State of the Practice:  Utility Conflict Tracking</vt:lpstr>
      <vt:lpstr>Sample (Alaska)</vt:lpstr>
      <vt:lpstr>Sample (California)</vt:lpstr>
      <vt:lpstr>Sample (Florida)</vt:lpstr>
      <vt:lpstr>Sample (Georgia)</vt:lpstr>
      <vt:lpstr>Sample (Michigan)</vt:lpstr>
      <vt:lpstr>Sample (South Dakota)</vt:lpstr>
      <vt:lpstr>Sample (Texas)</vt:lpstr>
      <vt:lpstr>Recommendations from State DOTs</vt:lpstr>
      <vt:lpstr>Recommendations from State DOTs</vt:lpstr>
      <vt:lpstr>Recommendations from State DOTs</vt:lpstr>
      <vt:lpstr>Prototype UCM Development</vt:lpstr>
      <vt:lpstr>Prototype UCM Development</vt:lpstr>
      <vt:lpstr>Prototype 1: Development</vt:lpstr>
      <vt:lpstr>Prototype 1: Utility Conflict Matrix</vt:lpstr>
      <vt:lpstr>Prototype 1: Cost Estimate Analysis</vt:lpstr>
      <vt:lpstr>Prototype 2: Development</vt:lpstr>
      <vt:lpstr>Prototype 2: Query/Report Process</vt:lpstr>
      <vt:lpstr>Prototype 2: UCM Report</vt:lpstr>
      <vt:lpstr>Prototype 2: Sub Report</vt:lpstr>
      <vt:lpstr>In Summary …</vt:lpstr>
      <vt:lpstr>Questions and Answers</vt:lpstr>
    </vt:vector>
  </TitlesOfParts>
  <Company>NHI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Conflicts Lesson 2</dc:title>
  <dc:creator>Texas Transportation Institute</dc:creator>
  <cp:lastModifiedBy>Quiroga, Cesar</cp:lastModifiedBy>
  <cp:revision>295</cp:revision>
  <cp:lastPrinted>2011-04-04T19:03:04Z</cp:lastPrinted>
  <dcterms:created xsi:type="dcterms:W3CDTF">2004-01-29T12:16:54Z</dcterms:created>
  <dcterms:modified xsi:type="dcterms:W3CDTF">2011-04-06T15:08:26Z</dcterms:modified>
</cp:coreProperties>
</file>