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301" r:id="rId2"/>
    <p:sldId id="256" r:id="rId3"/>
    <p:sldId id="366" r:id="rId4"/>
    <p:sldId id="336" r:id="rId5"/>
    <p:sldId id="305" r:id="rId6"/>
    <p:sldId id="380" r:id="rId7"/>
    <p:sldId id="307" r:id="rId8"/>
    <p:sldId id="392" r:id="rId9"/>
    <p:sldId id="308" r:id="rId10"/>
    <p:sldId id="310" r:id="rId11"/>
    <p:sldId id="316" r:id="rId12"/>
    <p:sldId id="424" r:id="rId13"/>
    <p:sldId id="321" r:id="rId14"/>
    <p:sldId id="312" r:id="rId15"/>
    <p:sldId id="314" r:id="rId16"/>
    <p:sldId id="363" r:id="rId17"/>
    <p:sldId id="371" r:id="rId18"/>
    <p:sldId id="372" r:id="rId19"/>
    <p:sldId id="373" r:id="rId20"/>
    <p:sldId id="319" r:id="rId21"/>
    <p:sldId id="322" r:id="rId22"/>
    <p:sldId id="423" r:id="rId23"/>
    <p:sldId id="368" r:id="rId24"/>
    <p:sldId id="369" r:id="rId25"/>
    <p:sldId id="379" r:id="rId26"/>
    <p:sldId id="374" r:id="rId27"/>
    <p:sldId id="377" r:id="rId28"/>
    <p:sldId id="378" r:id="rId29"/>
    <p:sldId id="376" r:id="rId30"/>
    <p:sldId id="375" r:id="rId31"/>
    <p:sldId id="425" r:id="rId32"/>
    <p:sldId id="421" r:id="rId33"/>
    <p:sldId id="262" r:id="rId34"/>
    <p:sldId id="381" r:id="rId35"/>
    <p:sldId id="325" r:id="rId36"/>
    <p:sldId id="355" r:id="rId37"/>
    <p:sldId id="356" r:id="rId38"/>
    <p:sldId id="357" r:id="rId39"/>
    <p:sldId id="358" r:id="rId40"/>
    <p:sldId id="422" r:id="rId41"/>
    <p:sldId id="419" r:id="rId42"/>
    <p:sldId id="264" r:id="rId43"/>
    <p:sldId id="266" r:id="rId44"/>
    <p:sldId id="279" r:id="rId45"/>
    <p:sldId id="280" r:id="rId46"/>
    <p:sldId id="281" r:id="rId47"/>
    <p:sldId id="283" r:id="rId48"/>
    <p:sldId id="284" r:id="rId49"/>
    <p:sldId id="285" r:id="rId50"/>
    <p:sldId id="286" r:id="rId51"/>
    <p:sldId id="302" r:id="rId52"/>
    <p:sldId id="288" r:id="rId53"/>
    <p:sldId id="420" r:id="rId54"/>
    <p:sldId id="290" r:id="rId55"/>
    <p:sldId id="416" r:id="rId56"/>
    <p:sldId id="417" r:id="rId57"/>
    <p:sldId id="418" r:id="rId58"/>
    <p:sldId id="415" r:id="rId59"/>
    <p:sldId id="391" r:id="rId60"/>
    <p:sldId id="414" r:id="rId61"/>
    <p:sldId id="393" r:id="rId62"/>
    <p:sldId id="394" r:id="rId63"/>
    <p:sldId id="396" r:id="rId64"/>
    <p:sldId id="395" r:id="rId65"/>
    <p:sldId id="397" r:id="rId66"/>
    <p:sldId id="398" r:id="rId67"/>
    <p:sldId id="399" r:id="rId68"/>
    <p:sldId id="400" r:id="rId69"/>
    <p:sldId id="401" r:id="rId70"/>
    <p:sldId id="413" r:id="rId71"/>
    <p:sldId id="390" r:id="rId72"/>
    <p:sldId id="402" r:id="rId73"/>
    <p:sldId id="403" r:id="rId74"/>
    <p:sldId id="404" r:id="rId75"/>
    <p:sldId id="406" r:id="rId76"/>
    <p:sldId id="407" r:id="rId77"/>
    <p:sldId id="408" r:id="rId78"/>
    <p:sldId id="405" r:id="rId79"/>
    <p:sldId id="292" r:id="rId80"/>
    <p:sldId id="409" r:id="rId81"/>
    <p:sldId id="410" r:id="rId82"/>
    <p:sldId id="411" r:id="rId83"/>
    <p:sldId id="412" r:id="rId84"/>
    <p:sldId id="359" r:id="rId85"/>
    <p:sldId id="389" r:id="rId86"/>
  </p:sldIdLst>
  <p:sldSz cx="10058400" cy="7772400"/>
  <p:notesSz cx="6858000" cy="92964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309"/>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6531" autoAdjust="0"/>
  </p:normalViewPr>
  <p:slideViewPr>
    <p:cSldViewPr snapToGrid="0" snapToObjects="1">
      <p:cViewPr>
        <p:scale>
          <a:sx n="75" d="100"/>
          <a:sy n="75" d="100"/>
        </p:scale>
        <p:origin x="-2412" y="-6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inpankratz:Desktop:TCRP-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A-37 Handbook Validation Evaluation Summary</a:t>
            </a:r>
          </a:p>
        </c:rich>
      </c:tx>
      <c:layout>
        <c:manualLayout>
          <c:xMode val="edge"/>
          <c:yMode val="edge"/>
          <c:x val="0.239938771073861"/>
          <c:y val="0"/>
        </c:manualLayout>
      </c:layout>
      <c:overlay val="0"/>
    </c:title>
    <c:autoTitleDeleted val="0"/>
    <c:plotArea>
      <c:layout>
        <c:manualLayout>
          <c:layoutTarget val="inner"/>
          <c:xMode val="edge"/>
          <c:yMode val="edge"/>
          <c:x val="8.6842543838461905E-2"/>
          <c:y val="9.2772344309889801E-2"/>
          <c:w val="0.88459864391951004"/>
          <c:h val="0.69427602705656599"/>
        </c:manualLayout>
      </c:layout>
      <c:barChart>
        <c:barDir val="col"/>
        <c:grouping val="percentStacked"/>
        <c:varyColors val="0"/>
        <c:ser>
          <c:idx val="0"/>
          <c:order val="0"/>
          <c:tx>
            <c:strRef>
              <c:f>Summary!$N$1</c:f>
              <c:strCache>
                <c:ptCount val="1"/>
                <c:pt idx="0">
                  <c:v>"A" Rating  </c:v>
                </c:pt>
              </c:strCache>
            </c:strRef>
          </c:tx>
          <c:invertIfNegative val="0"/>
          <c:dLbls>
            <c:dLbl>
              <c:idx val="0"/>
              <c:tx>
                <c:rich>
                  <a:bodyPr/>
                  <a:lstStyle/>
                  <a:p>
                    <a:r>
                      <a:rPr lang="en-US" sz="800"/>
                      <a:t>70%</a:t>
                    </a:r>
                  </a:p>
                  <a:p>
                    <a:r>
                      <a:rPr lang="en-US" sz="800"/>
                      <a:t>"A"</a:t>
                    </a:r>
                    <a:endParaRPr lang="en-US"/>
                  </a:p>
                </c:rich>
              </c:tx>
              <c:showLegendKey val="0"/>
              <c:showVal val="1"/>
              <c:showCatName val="0"/>
              <c:showSerName val="0"/>
              <c:showPercent val="0"/>
              <c:showBubbleSize val="0"/>
            </c:dLbl>
            <c:dLbl>
              <c:idx val="1"/>
              <c:tx>
                <c:rich>
                  <a:bodyPr/>
                  <a:lstStyle/>
                  <a:p>
                    <a:r>
                      <a:rPr lang="en-US" sz="800"/>
                      <a:t>67%</a:t>
                    </a:r>
                  </a:p>
                  <a:p>
                    <a:r>
                      <a:rPr lang="en-US" sz="800"/>
                      <a:t>"A"</a:t>
                    </a:r>
                    <a:endParaRPr lang="en-US"/>
                  </a:p>
                </c:rich>
              </c:tx>
              <c:showLegendKey val="0"/>
              <c:showVal val="1"/>
              <c:showCatName val="0"/>
              <c:showSerName val="0"/>
              <c:showPercent val="0"/>
              <c:showBubbleSize val="0"/>
            </c:dLbl>
            <c:dLbl>
              <c:idx val="2"/>
              <c:tx>
                <c:rich>
                  <a:bodyPr/>
                  <a:lstStyle/>
                  <a:p>
                    <a:r>
                      <a:rPr lang="en-US" sz="800"/>
                      <a:t>87%</a:t>
                    </a:r>
                  </a:p>
                  <a:p>
                    <a:r>
                      <a:rPr lang="en-US" sz="800"/>
                      <a:t>"A"</a:t>
                    </a:r>
                    <a:endParaRPr lang="en-US"/>
                  </a:p>
                </c:rich>
              </c:tx>
              <c:showLegendKey val="0"/>
              <c:showVal val="1"/>
              <c:showCatName val="0"/>
              <c:showSerName val="0"/>
              <c:showPercent val="0"/>
              <c:showBubbleSize val="0"/>
            </c:dLbl>
            <c:dLbl>
              <c:idx val="3"/>
              <c:tx>
                <c:rich>
                  <a:bodyPr/>
                  <a:lstStyle/>
                  <a:p>
                    <a:r>
                      <a:rPr lang="en-US" sz="800"/>
                      <a:t>78%</a:t>
                    </a:r>
                  </a:p>
                  <a:p>
                    <a:r>
                      <a:rPr lang="en-US" sz="800"/>
                      <a:t>"A"</a:t>
                    </a:r>
                    <a:endParaRPr lang="en-US"/>
                  </a:p>
                </c:rich>
              </c:tx>
              <c:showLegendKey val="0"/>
              <c:showVal val="1"/>
              <c:showCatName val="0"/>
              <c:showSerName val="0"/>
              <c:showPercent val="0"/>
              <c:showBubbleSize val="0"/>
            </c:dLbl>
            <c:dLbl>
              <c:idx val="4"/>
              <c:tx>
                <c:rich>
                  <a:bodyPr/>
                  <a:lstStyle/>
                  <a:p>
                    <a:r>
                      <a:rPr lang="en-US" sz="800"/>
                      <a:t>71%</a:t>
                    </a:r>
                  </a:p>
                  <a:p>
                    <a:r>
                      <a:rPr lang="en-US" sz="800"/>
                      <a:t>"A"</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Summary!$M$2:$M$6</c:f>
              <c:strCache>
                <c:ptCount val="5"/>
                <c:pt idx="0">
                  <c:v>Handbook/Workshop Content</c:v>
                </c:pt>
                <c:pt idx="1">
                  <c:v>Workshop Materials </c:v>
                </c:pt>
                <c:pt idx="2">
                  <c:v>The Facilitators</c:v>
                </c:pt>
                <c:pt idx="3">
                  <c:v>The Other Participants</c:v>
                </c:pt>
                <c:pt idx="4">
                  <c:v>Workshop Outcomes </c:v>
                </c:pt>
              </c:strCache>
            </c:strRef>
          </c:cat>
          <c:val>
            <c:numRef>
              <c:f>Summary!$N$2:$N$6</c:f>
              <c:numCache>
                <c:formatCode>0%</c:formatCode>
                <c:ptCount val="5"/>
                <c:pt idx="0">
                  <c:v>0.69865591397849502</c:v>
                </c:pt>
                <c:pt idx="1">
                  <c:v>0.66505376344085998</c:v>
                </c:pt>
                <c:pt idx="2">
                  <c:v>0.86998207885304701</c:v>
                </c:pt>
                <c:pt idx="3">
                  <c:v>0.77598566308243699</c:v>
                </c:pt>
                <c:pt idx="4">
                  <c:v>0.71048387096774201</c:v>
                </c:pt>
              </c:numCache>
            </c:numRef>
          </c:val>
        </c:ser>
        <c:ser>
          <c:idx val="1"/>
          <c:order val="1"/>
          <c:tx>
            <c:strRef>
              <c:f>Summary!$O$1</c:f>
              <c:strCache>
                <c:ptCount val="1"/>
                <c:pt idx="0">
                  <c:v>"B" Rating  </c:v>
                </c:pt>
              </c:strCache>
            </c:strRef>
          </c:tx>
          <c:invertIfNegative val="0"/>
          <c:dLbls>
            <c:dLbl>
              <c:idx val="0"/>
              <c:tx>
                <c:rich>
                  <a:bodyPr/>
                  <a:lstStyle/>
                  <a:p>
                    <a:r>
                      <a:rPr lang="en-US"/>
                      <a:t>27%</a:t>
                    </a:r>
                  </a:p>
                  <a:p>
                    <a:r>
                      <a:rPr lang="en-US"/>
                      <a:t>"B"</a:t>
                    </a:r>
                  </a:p>
                </c:rich>
              </c:tx>
              <c:showLegendKey val="0"/>
              <c:showVal val="1"/>
              <c:showCatName val="0"/>
              <c:showSerName val="0"/>
              <c:showPercent val="0"/>
              <c:showBubbleSize val="0"/>
            </c:dLbl>
            <c:dLbl>
              <c:idx val="1"/>
              <c:tx>
                <c:rich>
                  <a:bodyPr/>
                  <a:lstStyle/>
                  <a:p>
                    <a:r>
                      <a:rPr lang="en-US"/>
                      <a:t>32%</a:t>
                    </a:r>
                  </a:p>
                  <a:p>
                    <a:r>
                      <a:rPr lang="en-US"/>
                      <a:t>"B"</a:t>
                    </a:r>
                  </a:p>
                </c:rich>
              </c:tx>
              <c:showLegendKey val="0"/>
              <c:showVal val="1"/>
              <c:showCatName val="0"/>
              <c:showSerName val="0"/>
              <c:showPercent val="0"/>
              <c:showBubbleSize val="0"/>
            </c:dLbl>
            <c:dLbl>
              <c:idx val="2"/>
              <c:tx>
                <c:rich>
                  <a:bodyPr/>
                  <a:lstStyle/>
                  <a:p>
                    <a:r>
                      <a:rPr lang="en-US"/>
                      <a:t>12%</a:t>
                    </a:r>
                  </a:p>
                  <a:p>
                    <a:r>
                      <a:rPr lang="en-US"/>
                      <a:t>"B"</a:t>
                    </a:r>
                  </a:p>
                </c:rich>
              </c:tx>
              <c:showLegendKey val="0"/>
              <c:showVal val="1"/>
              <c:showCatName val="0"/>
              <c:showSerName val="0"/>
              <c:showPercent val="0"/>
              <c:showBubbleSize val="0"/>
            </c:dLbl>
            <c:dLbl>
              <c:idx val="3"/>
              <c:tx>
                <c:rich>
                  <a:bodyPr/>
                  <a:lstStyle/>
                  <a:p>
                    <a:r>
                      <a:rPr lang="en-US"/>
                      <a:t>21%</a:t>
                    </a:r>
                  </a:p>
                  <a:p>
                    <a:r>
                      <a:rPr lang="en-US"/>
                      <a:t>"B"</a:t>
                    </a:r>
                  </a:p>
                </c:rich>
              </c:tx>
              <c:showLegendKey val="0"/>
              <c:showVal val="1"/>
              <c:showCatName val="0"/>
              <c:showSerName val="0"/>
              <c:showPercent val="0"/>
              <c:showBubbleSize val="0"/>
            </c:dLbl>
            <c:dLbl>
              <c:idx val="4"/>
              <c:tx>
                <c:rich>
                  <a:bodyPr/>
                  <a:lstStyle/>
                  <a:p>
                    <a:r>
                      <a:rPr lang="en-US"/>
                      <a:t>22%</a:t>
                    </a:r>
                  </a:p>
                  <a:p>
                    <a:r>
                      <a:rPr lang="en-US"/>
                      <a:t>"B"</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Summary!$M$2:$M$6</c:f>
              <c:strCache>
                <c:ptCount val="5"/>
                <c:pt idx="0">
                  <c:v>Handbook/Workshop Content</c:v>
                </c:pt>
                <c:pt idx="1">
                  <c:v>Workshop Materials </c:v>
                </c:pt>
                <c:pt idx="2">
                  <c:v>The Facilitators</c:v>
                </c:pt>
                <c:pt idx="3">
                  <c:v>The Other Participants</c:v>
                </c:pt>
                <c:pt idx="4">
                  <c:v>Workshop Outcomes </c:v>
                </c:pt>
              </c:strCache>
            </c:strRef>
          </c:cat>
          <c:val>
            <c:numRef>
              <c:f>Summary!$O$2:$O$6</c:f>
              <c:numCache>
                <c:formatCode>0%</c:formatCode>
                <c:ptCount val="5"/>
                <c:pt idx="0">
                  <c:v>0.26505376344086001</c:v>
                </c:pt>
                <c:pt idx="1">
                  <c:v>0.31881720430107502</c:v>
                </c:pt>
                <c:pt idx="2">
                  <c:v>0.11648745519713299</c:v>
                </c:pt>
                <c:pt idx="3">
                  <c:v>0.20752688172042999</c:v>
                </c:pt>
                <c:pt idx="4">
                  <c:v>0.218906810035842</c:v>
                </c:pt>
              </c:numCache>
            </c:numRef>
          </c:val>
        </c:ser>
        <c:ser>
          <c:idx val="2"/>
          <c:order val="2"/>
          <c:tx>
            <c:strRef>
              <c:f>Summary!$P$1</c:f>
              <c:strCache>
                <c:ptCount val="1"/>
                <c:pt idx="0">
                  <c:v>"C" Rating  </c:v>
                </c:pt>
              </c:strCache>
            </c:strRef>
          </c:tx>
          <c:invertIfNegative val="0"/>
          <c:dLbls>
            <c:showLegendKey val="0"/>
            <c:showVal val="1"/>
            <c:showCatName val="0"/>
            <c:showSerName val="0"/>
            <c:showPercent val="0"/>
            <c:showBubbleSize val="0"/>
            <c:showLeaderLines val="0"/>
          </c:dLbls>
          <c:cat>
            <c:strRef>
              <c:f>Summary!$M$2:$M$6</c:f>
              <c:strCache>
                <c:ptCount val="5"/>
                <c:pt idx="0">
                  <c:v>Handbook/Workshop Content</c:v>
                </c:pt>
                <c:pt idx="1">
                  <c:v>Workshop Materials </c:v>
                </c:pt>
                <c:pt idx="2">
                  <c:v>The Facilitators</c:v>
                </c:pt>
                <c:pt idx="3">
                  <c:v>The Other Participants</c:v>
                </c:pt>
                <c:pt idx="4">
                  <c:v>Workshop Outcomes </c:v>
                </c:pt>
              </c:strCache>
            </c:strRef>
          </c:cat>
          <c:val>
            <c:numRef>
              <c:f>Summary!$P$2:$P$6</c:f>
              <c:numCache>
                <c:formatCode>0%</c:formatCode>
                <c:ptCount val="5"/>
                <c:pt idx="0">
                  <c:v>3.6290322580645198E-2</c:v>
                </c:pt>
                <c:pt idx="1">
                  <c:v>1.6129032258064498E-2</c:v>
                </c:pt>
                <c:pt idx="2">
                  <c:v>1.35304659498208E-2</c:v>
                </c:pt>
                <c:pt idx="3">
                  <c:v>1.64874551971326E-2</c:v>
                </c:pt>
                <c:pt idx="4">
                  <c:v>6.7921146953404996E-2</c:v>
                </c:pt>
              </c:numCache>
            </c:numRef>
          </c:val>
        </c:ser>
        <c:ser>
          <c:idx val="3"/>
          <c:order val="3"/>
          <c:tx>
            <c:strRef>
              <c:f>Summary!$Q$1</c:f>
              <c:strCache>
                <c:ptCount val="1"/>
                <c:pt idx="0">
                  <c:v>"D" Rating </c:v>
                </c:pt>
              </c:strCache>
            </c:strRef>
          </c:tx>
          <c:invertIfNegative val="0"/>
          <c:cat>
            <c:strRef>
              <c:f>Summary!$M$2:$M$6</c:f>
              <c:strCache>
                <c:ptCount val="5"/>
                <c:pt idx="0">
                  <c:v>Handbook/Workshop Content</c:v>
                </c:pt>
                <c:pt idx="1">
                  <c:v>Workshop Materials </c:v>
                </c:pt>
                <c:pt idx="2">
                  <c:v>The Facilitators</c:v>
                </c:pt>
                <c:pt idx="3">
                  <c:v>The Other Participants</c:v>
                </c:pt>
                <c:pt idx="4">
                  <c:v>Workshop Outcomes </c:v>
                </c:pt>
              </c:strCache>
            </c:strRef>
          </c:cat>
          <c:val>
            <c:numRef>
              <c:f>Summary!$Q$2:$Q$6</c:f>
              <c:numCache>
                <c:formatCode>0%</c:formatCode>
                <c:ptCount val="5"/>
                <c:pt idx="0">
                  <c:v>0</c:v>
                </c:pt>
                <c:pt idx="1">
                  <c:v>0</c:v>
                </c:pt>
                <c:pt idx="2">
                  <c:v>0</c:v>
                </c:pt>
                <c:pt idx="3">
                  <c:v>0</c:v>
                </c:pt>
                <c:pt idx="4">
                  <c:v>2.6881720430107499E-3</c:v>
                </c:pt>
              </c:numCache>
            </c:numRef>
          </c:val>
        </c:ser>
        <c:ser>
          <c:idx val="4"/>
          <c:order val="4"/>
          <c:tx>
            <c:strRef>
              <c:f>Summary!$R$1</c:f>
              <c:strCache>
                <c:ptCount val="1"/>
                <c:pt idx="0">
                  <c:v>"F" Rating </c:v>
                </c:pt>
              </c:strCache>
            </c:strRef>
          </c:tx>
          <c:invertIfNegative val="0"/>
          <c:cat>
            <c:strRef>
              <c:f>Summary!$M$2:$M$6</c:f>
              <c:strCache>
                <c:ptCount val="5"/>
                <c:pt idx="0">
                  <c:v>Handbook/Workshop Content</c:v>
                </c:pt>
                <c:pt idx="1">
                  <c:v>Workshop Materials </c:v>
                </c:pt>
                <c:pt idx="2">
                  <c:v>The Facilitators</c:v>
                </c:pt>
                <c:pt idx="3">
                  <c:v>The Other Participants</c:v>
                </c:pt>
                <c:pt idx="4">
                  <c:v>Workshop Outcomes </c:v>
                </c:pt>
              </c:strCache>
            </c:strRef>
          </c:cat>
          <c:val>
            <c:numRef>
              <c:f>Summary!$R$2:$R$6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overlap val="100"/>
        <c:axId val="75730944"/>
        <c:axId val="75732480"/>
      </c:barChart>
      <c:catAx>
        <c:axId val="75730944"/>
        <c:scaling>
          <c:orientation val="minMax"/>
        </c:scaling>
        <c:delete val="0"/>
        <c:axPos val="b"/>
        <c:majorTickMark val="out"/>
        <c:minorTickMark val="none"/>
        <c:tickLblPos val="nextTo"/>
        <c:txPr>
          <a:bodyPr/>
          <a:lstStyle/>
          <a:p>
            <a:pPr>
              <a:defRPr sz="1200"/>
            </a:pPr>
            <a:endParaRPr lang="en-US"/>
          </a:p>
        </c:txPr>
        <c:crossAx val="75732480"/>
        <c:crosses val="autoZero"/>
        <c:auto val="1"/>
        <c:lblAlgn val="ctr"/>
        <c:lblOffset val="100"/>
        <c:noMultiLvlLbl val="0"/>
      </c:catAx>
      <c:valAx>
        <c:axId val="75732480"/>
        <c:scaling>
          <c:orientation val="minMax"/>
        </c:scaling>
        <c:delete val="0"/>
        <c:axPos val="l"/>
        <c:majorGridlines/>
        <c:numFmt formatCode="0%" sourceLinked="1"/>
        <c:majorTickMark val="out"/>
        <c:minorTickMark val="none"/>
        <c:tickLblPos val="nextTo"/>
        <c:crossAx val="75730944"/>
        <c:crosses val="autoZero"/>
        <c:crossBetween val="between"/>
      </c:valAx>
    </c:plotArea>
    <c:legend>
      <c:legendPos val="b"/>
      <c:layout>
        <c:manualLayout>
          <c:xMode val="edge"/>
          <c:yMode val="edge"/>
          <c:x val="0.18802111009129999"/>
          <c:y val="0.86386167636572897"/>
          <c:w val="0.712914843977836"/>
          <c:h val="8.3177285477905705E-2"/>
        </c:manualLayout>
      </c:layout>
      <c:overlay val="0"/>
    </c:legend>
    <c:plotVisOnly val="1"/>
    <c:dispBlanksAs val="gap"/>
    <c:showDLblsOverMax val="0"/>
  </c:chart>
  <c:txPr>
    <a:bodyPr/>
    <a:lstStyle/>
    <a:p>
      <a:pPr>
        <a:defRPr sz="1400">
          <a:latin typeface="Arial Narrow"/>
          <a:cs typeface="Arial Narrow"/>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484F4-37EC-5645-BB52-2DC2EF52AE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B2EFA2B-06A8-3241-8506-25C7E2A38DEB}">
      <dgm:prSet phldrT="[Text]"/>
      <dgm:spPr>
        <a:solidFill>
          <a:schemeClr val="bg1">
            <a:lumMod val="50000"/>
          </a:schemeClr>
        </a:solidFill>
        <a:ln>
          <a:solidFill>
            <a:schemeClr val="bg1">
              <a:lumMod val="50000"/>
            </a:schemeClr>
          </a:solidFill>
        </a:ln>
      </dgm:spPr>
      <dgm:t>
        <a:bodyPr/>
        <a:lstStyle/>
        <a:p>
          <a:r>
            <a:rPr lang="en-US" dirty="0" smtClean="0">
              <a:latin typeface="Times New Roman" pitchFamily="18" charset="0"/>
              <a:cs typeface="Times New Roman" pitchFamily="18" charset="0"/>
            </a:rPr>
            <a:t>Lessons Learned 1-7</a:t>
          </a:r>
          <a:endParaRPr lang="en-US" dirty="0">
            <a:latin typeface="Times New Roman" pitchFamily="18" charset="0"/>
            <a:cs typeface="Times New Roman" pitchFamily="18" charset="0"/>
          </a:endParaRPr>
        </a:p>
      </dgm:t>
    </dgm:pt>
    <dgm:pt modelId="{F6AFF7FC-4B88-5E4D-B81C-CD6C1AD82F97}" type="parTrans" cxnId="{3FA87747-8E25-C947-822E-997722A95D4F}">
      <dgm:prSet/>
      <dgm:spPr/>
      <dgm:t>
        <a:bodyPr/>
        <a:lstStyle/>
        <a:p>
          <a:endParaRPr lang="en-US"/>
        </a:p>
      </dgm:t>
    </dgm:pt>
    <dgm:pt modelId="{DDABBCEA-82B7-6047-BE03-BB969CEE9384}" type="sibTrans" cxnId="{3FA87747-8E25-C947-822E-997722A95D4F}">
      <dgm:prSet/>
      <dgm:spPr/>
      <dgm:t>
        <a:bodyPr/>
        <a:lstStyle/>
        <a:p>
          <a:endParaRPr lang="en-US"/>
        </a:p>
      </dgm:t>
    </dgm:pt>
    <dgm:pt modelId="{2011E83D-9CEC-1E4B-BEEC-FFBB06ECB299}">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Guidance/Leadership</a:t>
          </a:r>
          <a:endParaRPr lang="en-US" dirty="0">
            <a:latin typeface="Times New Roman"/>
            <a:cs typeface="Times New Roman"/>
          </a:endParaRPr>
        </a:p>
      </dgm:t>
    </dgm:pt>
    <dgm:pt modelId="{876645B4-AED3-3D49-AFC7-B431E0D86433}" type="parTrans" cxnId="{29613685-C7CA-5F48-9F6C-B898DE8D9BFA}">
      <dgm:prSet/>
      <dgm:spPr/>
      <dgm:t>
        <a:bodyPr/>
        <a:lstStyle/>
        <a:p>
          <a:endParaRPr lang="en-US"/>
        </a:p>
      </dgm:t>
    </dgm:pt>
    <dgm:pt modelId="{E5C309B4-D4EF-CE41-8270-FBD35B5553DA}" type="sibTrans" cxnId="{29613685-C7CA-5F48-9F6C-B898DE8D9BFA}">
      <dgm:prSet/>
      <dgm:spPr/>
      <dgm:t>
        <a:bodyPr/>
        <a:lstStyle/>
        <a:p>
          <a:endParaRPr lang="en-US"/>
        </a:p>
      </dgm:t>
    </dgm:pt>
    <dgm:pt modelId="{B7EC7D96-DB01-9B4D-B96C-69F8A99AD5E7}">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Experience Counts</a:t>
          </a:r>
          <a:endParaRPr lang="en-US" dirty="0">
            <a:latin typeface="Times New Roman"/>
            <a:cs typeface="Times New Roman"/>
          </a:endParaRPr>
        </a:p>
      </dgm:t>
    </dgm:pt>
    <dgm:pt modelId="{2400EF89-8CD5-0540-A779-E9960AD83F54}" type="parTrans" cxnId="{54E10AA9-D97B-5A44-9B89-228ABF81B018}">
      <dgm:prSet/>
      <dgm:spPr/>
      <dgm:t>
        <a:bodyPr/>
        <a:lstStyle/>
        <a:p>
          <a:endParaRPr lang="en-US"/>
        </a:p>
      </dgm:t>
    </dgm:pt>
    <dgm:pt modelId="{F6BB7AC1-86C2-B244-9437-4BFB31F24589}" type="sibTrans" cxnId="{54E10AA9-D97B-5A44-9B89-228ABF81B018}">
      <dgm:prSet/>
      <dgm:spPr/>
      <dgm:t>
        <a:bodyPr/>
        <a:lstStyle/>
        <a:p>
          <a:endParaRPr lang="en-US"/>
        </a:p>
      </dgm:t>
    </dgm:pt>
    <dgm:pt modelId="{C08D1CA7-C688-4542-826B-F4D5D0B4DF70}">
      <dgm:prSet phldrT="[Text]"/>
      <dgm:spPr>
        <a:solidFill>
          <a:schemeClr val="bg1">
            <a:lumMod val="50000"/>
          </a:schemeClr>
        </a:solidFill>
        <a:ln>
          <a:solidFill>
            <a:schemeClr val="bg1">
              <a:lumMod val="50000"/>
            </a:schemeClr>
          </a:solidFill>
        </a:ln>
      </dgm:spPr>
      <dgm:t>
        <a:bodyPr/>
        <a:lstStyle/>
        <a:p>
          <a:r>
            <a:rPr lang="en-US" dirty="0" smtClean="0">
              <a:latin typeface="Times New Roman" pitchFamily="18" charset="0"/>
              <a:cs typeface="Times New Roman" pitchFamily="18" charset="0"/>
            </a:rPr>
            <a:t>Lessons Learned 8-14</a:t>
          </a:r>
          <a:endParaRPr lang="en-US" dirty="0">
            <a:latin typeface="Times New Roman" pitchFamily="18" charset="0"/>
            <a:cs typeface="Times New Roman" pitchFamily="18" charset="0"/>
          </a:endParaRPr>
        </a:p>
      </dgm:t>
    </dgm:pt>
    <dgm:pt modelId="{7A192FE9-473F-B942-BA3A-E9C7AF21923C}" type="parTrans" cxnId="{02FC638E-1AD9-AA45-8A4E-43533C0C371F}">
      <dgm:prSet/>
      <dgm:spPr/>
      <dgm:t>
        <a:bodyPr/>
        <a:lstStyle/>
        <a:p>
          <a:endParaRPr lang="en-US"/>
        </a:p>
      </dgm:t>
    </dgm:pt>
    <dgm:pt modelId="{96DC15D1-9C18-4F43-AD1B-94D5609A0849}" type="sibTrans" cxnId="{02FC638E-1AD9-AA45-8A4E-43533C0C371F}">
      <dgm:prSet/>
      <dgm:spPr/>
      <dgm:t>
        <a:bodyPr/>
        <a:lstStyle/>
        <a:p>
          <a:endParaRPr lang="en-US"/>
        </a:p>
      </dgm:t>
    </dgm:pt>
    <dgm:pt modelId="{BD81D49B-36F3-524F-897C-E7F9914DE643}">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Interoperability</a:t>
          </a:r>
          <a:endParaRPr lang="en-US" dirty="0">
            <a:latin typeface="Times New Roman"/>
            <a:cs typeface="Times New Roman"/>
          </a:endParaRPr>
        </a:p>
      </dgm:t>
    </dgm:pt>
    <dgm:pt modelId="{A6D0DCCF-D571-DB41-BB00-CF0BE69339E5}" type="parTrans" cxnId="{2794B40A-C1A0-464C-A096-D50264815DD5}">
      <dgm:prSet/>
      <dgm:spPr/>
      <dgm:t>
        <a:bodyPr/>
        <a:lstStyle/>
        <a:p>
          <a:endParaRPr lang="en-US"/>
        </a:p>
      </dgm:t>
    </dgm:pt>
    <dgm:pt modelId="{D0E0C744-5D43-7C46-9944-35395220A284}" type="sibTrans" cxnId="{2794B40A-C1A0-464C-A096-D50264815DD5}">
      <dgm:prSet/>
      <dgm:spPr/>
      <dgm:t>
        <a:bodyPr/>
        <a:lstStyle/>
        <a:p>
          <a:endParaRPr lang="en-US"/>
        </a:p>
      </dgm:t>
    </dgm:pt>
    <dgm:pt modelId="{788537CB-E52C-0546-9898-1BD8CF498359}">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Personal Preparedness Training</a:t>
          </a:r>
          <a:endParaRPr lang="en-US" dirty="0">
            <a:latin typeface="Times New Roman"/>
            <a:cs typeface="Times New Roman"/>
          </a:endParaRPr>
        </a:p>
      </dgm:t>
    </dgm:pt>
    <dgm:pt modelId="{FF92067F-7889-BD4C-AEF6-FE09D6E96B08}" type="parTrans" cxnId="{C470D29B-8BD6-754A-86A2-BF0BF1327CC3}">
      <dgm:prSet/>
      <dgm:spPr/>
      <dgm:t>
        <a:bodyPr/>
        <a:lstStyle/>
        <a:p>
          <a:endParaRPr lang="en-US"/>
        </a:p>
      </dgm:t>
    </dgm:pt>
    <dgm:pt modelId="{803C4461-BB8D-9C43-8111-F4E447EFCE5A}" type="sibTrans" cxnId="{C470D29B-8BD6-754A-86A2-BF0BF1327CC3}">
      <dgm:prSet/>
      <dgm:spPr/>
      <dgm:t>
        <a:bodyPr/>
        <a:lstStyle/>
        <a:p>
          <a:endParaRPr lang="en-US"/>
        </a:p>
      </dgm:t>
    </dgm:pt>
    <dgm:pt modelId="{62E7CEAB-D3D3-B24D-AEA0-A9F10099C43F}">
      <dgm:prSet phldrT="[Text]"/>
      <dgm:spPr>
        <a:solidFill>
          <a:schemeClr val="bg1">
            <a:lumMod val="50000"/>
          </a:schemeClr>
        </a:solidFill>
        <a:ln>
          <a:solidFill>
            <a:schemeClr val="bg1">
              <a:lumMod val="50000"/>
            </a:schemeClr>
          </a:solidFill>
        </a:ln>
      </dgm:spPr>
      <dgm:t>
        <a:bodyPr/>
        <a:lstStyle/>
        <a:p>
          <a:r>
            <a:rPr lang="en-US" dirty="0" smtClean="0">
              <a:latin typeface="Times New Roman" pitchFamily="18" charset="0"/>
              <a:cs typeface="Times New Roman" pitchFamily="18" charset="0"/>
            </a:rPr>
            <a:t>Lessons Learned 14-21</a:t>
          </a:r>
          <a:endParaRPr lang="en-US" dirty="0">
            <a:latin typeface="Times New Roman" pitchFamily="18" charset="0"/>
            <a:cs typeface="Times New Roman" pitchFamily="18" charset="0"/>
          </a:endParaRPr>
        </a:p>
      </dgm:t>
    </dgm:pt>
    <dgm:pt modelId="{1A820F80-FB6D-B64C-9F0A-B2F73CB8676B}" type="parTrans" cxnId="{62C29B94-7170-D14C-AC5E-9A9EF5C10493}">
      <dgm:prSet/>
      <dgm:spPr/>
      <dgm:t>
        <a:bodyPr/>
        <a:lstStyle/>
        <a:p>
          <a:endParaRPr lang="en-US"/>
        </a:p>
      </dgm:t>
    </dgm:pt>
    <dgm:pt modelId="{58D8BC6D-19DC-7141-B3AC-9F392E65D946}" type="sibTrans" cxnId="{62C29B94-7170-D14C-AC5E-9A9EF5C10493}">
      <dgm:prSet/>
      <dgm:spPr/>
      <dgm:t>
        <a:bodyPr/>
        <a:lstStyle/>
        <a:p>
          <a:endParaRPr lang="en-US"/>
        </a:p>
      </dgm:t>
    </dgm:pt>
    <dgm:pt modelId="{D1F84977-9FF0-5442-B49B-C383C508294E}">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Handling ‘In-system’ Customers When Disaster Strikes</a:t>
          </a:r>
          <a:endParaRPr lang="en-US" dirty="0">
            <a:latin typeface="Times New Roman"/>
            <a:cs typeface="Times New Roman"/>
          </a:endParaRPr>
        </a:p>
      </dgm:t>
    </dgm:pt>
    <dgm:pt modelId="{A84A005F-9DE3-AE40-B291-127C2515FA88}" type="parTrans" cxnId="{C92765C0-D2A2-4C46-940D-6CBB27537D3C}">
      <dgm:prSet/>
      <dgm:spPr/>
      <dgm:t>
        <a:bodyPr/>
        <a:lstStyle/>
        <a:p>
          <a:endParaRPr lang="en-US"/>
        </a:p>
      </dgm:t>
    </dgm:pt>
    <dgm:pt modelId="{5EB5054E-FD1B-6B4E-A766-C124B86E60C5}" type="sibTrans" cxnId="{C92765C0-D2A2-4C46-940D-6CBB27537D3C}">
      <dgm:prSet/>
      <dgm:spPr/>
      <dgm:t>
        <a:bodyPr/>
        <a:lstStyle/>
        <a:p>
          <a:endParaRPr lang="en-US"/>
        </a:p>
      </dgm:t>
    </dgm:pt>
    <dgm:pt modelId="{27AE17F4-6ACE-D846-BBBF-82F6A4EF1270}">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Disaster Dispatch</a:t>
          </a:r>
          <a:endParaRPr lang="en-US" dirty="0">
            <a:latin typeface="Times New Roman"/>
            <a:cs typeface="Times New Roman"/>
          </a:endParaRPr>
        </a:p>
      </dgm:t>
    </dgm:pt>
    <dgm:pt modelId="{C09B1FCF-0F8E-3A44-AC41-B6FB31D01145}" type="parTrans" cxnId="{E1B12109-1C0F-3244-A2EB-3B58DB718B9D}">
      <dgm:prSet/>
      <dgm:spPr/>
      <dgm:t>
        <a:bodyPr/>
        <a:lstStyle/>
        <a:p>
          <a:endParaRPr lang="en-US"/>
        </a:p>
      </dgm:t>
    </dgm:pt>
    <dgm:pt modelId="{4A7EF133-62C8-9247-AC67-13BA619174D8}" type="sibTrans" cxnId="{E1B12109-1C0F-3244-A2EB-3B58DB718B9D}">
      <dgm:prSet/>
      <dgm:spPr/>
      <dgm:t>
        <a:bodyPr/>
        <a:lstStyle/>
        <a:p>
          <a:endParaRPr lang="en-US"/>
        </a:p>
      </dgm:t>
    </dgm:pt>
    <dgm:pt modelId="{4BF8B379-A228-4D4B-88FD-3C46E05D4CF4}">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Emergency Planning</a:t>
          </a:r>
          <a:endParaRPr lang="en-US" dirty="0">
            <a:latin typeface="Times New Roman"/>
            <a:cs typeface="Times New Roman"/>
          </a:endParaRPr>
        </a:p>
      </dgm:t>
    </dgm:pt>
    <dgm:pt modelId="{BA4E12F7-F9CE-4640-ACCC-1DB7C2C331F8}" type="parTrans" cxnId="{284B43C9-EFE7-014D-BF85-6400596109EF}">
      <dgm:prSet/>
      <dgm:spPr/>
      <dgm:t>
        <a:bodyPr/>
        <a:lstStyle/>
        <a:p>
          <a:endParaRPr lang="en-US"/>
        </a:p>
      </dgm:t>
    </dgm:pt>
    <dgm:pt modelId="{AD1B24B8-D81C-9642-A6D3-CD8167281007}" type="sibTrans" cxnId="{284B43C9-EFE7-014D-BF85-6400596109EF}">
      <dgm:prSet/>
      <dgm:spPr/>
      <dgm:t>
        <a:bodyPr/>
        <a:lstStyle/>
        <a:p>
          <a:endParaRPr lang="en-US"/>
        </a:p>
      </dgm:t>
    </dgm:pt>
    <dgm:pt modelId="{B3E55520-0DB3-7440-B343-01CFCE1ADDF3}">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Communication About Service Continuity</a:t>
          </a:r>
          <a:endParaRPr lang="en-US" dirty="0">
            <a:latin typeface="Times New Roman"/>
            <a:cs typeface="Times New Roman"/>
          </a:endParaRPr>
        </a:p>
      </dgm:t>
    </dgm:pt>
    <dgm:pt modelId="{FBCF50EC-82AE-8147-A28E-671B08D70C44}" type="parTrans" cxnId="{AD0F0D73-23DA-494F-93C2-BD7E8792D636}">
      <dgm:prSet/>
      <dgm:spPr/>
      <dgm:t>
        <a:bodyPr/>
        <a:lstStyle/>
        <a:p>
          <a:endParaRPr lang="en-US"/>
        </a:p>
      </dgm:t>
    </dgm:pt>
    <dgm:pt modelId="{90E71CE5-1AEC-C14D-9552-5C9AC04D4228}" type="sibTrans" cxnId="{AD0F0D73-23DA-494F-93C2-BD7E8792D636}">
      <dgm:prSet/>
      <dgm:spPr/>
      <dgm:t>
        <a:bodyPr/>
        <a:lstStyle/>
        <a:p>
          <a:endParaRPr lang="en-US"/>
        </a:p>
      </dgm:t>
    </dgm:pt>
    <dgm:pt modelId="{35BE97CE-A607-A941-851A-82F9B3AE3895}">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Interfacing with Emergency Management</a:t>
          </a:r>
          <a:endParaRPr lang="en-US" dirty="0">
            <a:latin typeface="Times New Roman"/>
            <a:cs typeface="Times New Roman"/>
          </a:endParaRPr>
        </a:p>
      </dgm:t>
    </dgm:pt>
    <dgm:pt modelId="{B2CFB45F-DFD7-2B47-94EC-EE4DEC7F1EC2}" type="parTrans" cxnId="{BF032A68-B69A-DA46-A6E2-57F4E848E73D}">
      <dgm:prSet/>
      <dgm:spPr/>
      <dgm:t>
        <a:bodyPr/>
        <a:lstStyle/>
        <a:p>
          <a:endParaRPr lang="en-US"/>
        </a:p>
      </dgm:t>
    </dgm:pt>
    <dgm:pt modelId="{5B439039-1F0C-BD48-B5DF-AC3D0AADA6E7}" type="sibTrans" cxnId="{BF032A68-B69A-DA46-A6E2-57F4E848E73D}">
      <dgm:prSet/>
      <dgm:spPr/>
      <dgm:t>
        <a:bodyPr/>
        <a:lstStyle/>
        <a:p>
          <a:endParaRPr lang="en-US"/>
        </a:p>
      </dgm:t>
    </dgm:pt>
    <dgm:pt modelId="{B0B3E9B8-2C7D-8946-A53E-A1B4ACB3512E}">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Paratransit and the Emergency Operations Center</a:t>
          </a:r>
          <a:endParaRPr lang="en-US" dirty="0">
            <a:latin typeface="Times New Roman"/>
            <a:cs typeface="Times New Roman"/>
          </a:endParaRPr>
        </a:p>
      </dgm:t>
    </dgm:pt>
    <dgm:pt modelId="{72C92EC0-7BCF-A741-AC8E-95B61E93D7C5}" type="parTrans" cxnId="{AD728D9F-C571-144F-AC2B-4EBB935ADF82}">
      <dgm:prSet/>
      <dgm:spPr/>
      <dgm:t>
        <a:bodyPr/>
        <a:lstStyle/>
        <a:p>
          <a:endParaRPr lang="en-US"/>
        </a:p>
      </dgm:t>
    </dgm:pt>
    <dgm:pt modelId="{FFDCA51E-0A86-154A-8BA3-E01040DE551D}" type="sibTrans" cxnId="{AD728D9F-C571-144F-AC2B-4EBB935ADF82}">
      <dgm:prSet/>
      <dgm:spPr/>
      <dgm:t>
        <a:bodyPr/>
        <a:lstStyle/>
        <a:p>
          <a:endParaRPr lang="en-US"/>
        </a:p>
      </dgm:t>
    </dgm:pt>
    <dgm:pt modelId="{7FF89D35-4595-0045-A340-148B069C936E}">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Identifying People with Evacuation Needs</a:t>
          </a:r>
          <a:endParaRPr lang="en-US" dirty="0">
            <a:latin typeface="Times New Roman"/>
            <a:cs typeface="Times New Roman"/>
          </a:endParaRPr>
        </a:p>
      </dgm:t>
    </dgm:pt>
    <dgm:pt modelId="{41C34141-4A75-C241-B6CE-FBE7BFDAA118}" type="parTrans" cxnId="{77800681-0E41-DF49-AB9A-7AC2F1981B91}">
      <dgm:prSet/>
      <dgm:spPr/>
      <dgm:t>
        <a:bodyPr/>
        <a:lstStyle/>
        <a:p>
          <a:endParaRPr lang="en-US"/>
        </a:p>
      </dgm:t>
    </dgm:pt>
    <dgm:pt modelId="{532CB2F8-6852-3C4B-9122-E02ED99BDB27}" type="sibTrans" cxnId="{77800681-0E41-DF49-AB9A-7AC2F1981B91}">
      <dgm:prSet/>
      <dgm:spPr/>
      <dgm:t>
        <a:bodyPr/>
        <a:lstStyle/>
        <a:p>
          <a:endParaRPr lang="en-US"/>
        </a:p>
      </dgm:t>
    </dgm:pt>
    <dgm:pt modelId="{ECD9C1CF-B347-4643-B4C2-F2774408F84F}">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NIMS Certification</a:t>
          </a:r>
          <a:endParaRPr lang="en-US" dirty="0">
            <a:latin typeface="Times New Roman"/>
            <a:cs typeface="Times New Roman"/>
          </a:endParaRPr>
        </a:p>
      </dgm:t>
    </dgm:pt>
    <dgm:pt modelId="{5B5EF832-DEF6-D549-8BCF-CB458A4E2BDF}" type="parTrans" cxnId="{D69B293C-7211-E842-8C0A-AFA2DA312EE1}">
      <dgm:prSet/>
      <dgm:spPr/>
      <dgm:t>
        <a:bodyPr/>
        <a:lstStyle/>
        <a:p>
          <a:endParaRPr lang="en-US"/>
        </a:p>
      </dgm:t>
    </dgm:pt>
    <dgm:pt modelId="{1D527AC9-0AB9-E94F-B439-529340B245DA}" type="sibTrans" cxnId="{D69B293C-7211-E842-8C0A-AFA2DA312EE1}">
      <dgm:prSet/>
      <dgm:spPr/>
      <dgm:t>
        <a:bodyPr/>
        <a:lstStyle/>
        <a:p>
          <a:endParaRPr lang="en-US"/>
        </a:p>
      </dgm:t>
    </dgm:pt>
    <dgm:pt modelId="{3A281ADF-6814-BD4A-8217-D0CB84D55304}">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Drills and Exercises</a:t>
          </a:r>
          <a:endParaRPr lang="en-US" dirty="0">
            <a:latin typeface="Times New Roman"/>
            <a:cs typeface="Times New Roman"/>
          </a:endParaRPr>
        </a:p>
      </dgm:t>
    </dgm:pt>
    <dgm:pt modelId="{3C33CEDC-5000-E042-90C2-5E8EB4656BF8}" type="parTrans" cxnId="{C5C31ADE-9733-9042-8630-7568408617CB}">
      <dgm:prSet/>
      <dgm:spPr/>
      <dgm:t>
        <a:bodyPr/>
        <a:lstStyle/>
        <a:p>
          <a:endParaRPr lang="en-US"/>
        </a:p>
      </dgm:t>
    </dgm:pt>
    <dgm:pt modelId="{4135DF25-5E2D-1743-9600-57FB4FD47226}" type="sibTrans" cxnId="{C5C31ADE-9733-9042-8630-7568408617CB}">
      <dgm:prSet/>
      <dgm:spPr/>
      <dgm:t>
        <a:bodyPr/>
        <a:lstStyle/>
        <a:p>
          <a:endParaRPr lang="en-US"/>
        </a:p>
      </dgm:t>
    </dgm:pt>
    <dgm:pt modelId="{DF36AEA3-371C-AC4F-B0B6-B13817B7D29C}">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Liability Concerns</a:t>
          </a:r>
          <a:endParaRPr lang="en-US" dirty="0">
            <a:latin typeface="Times New Roman"/>
            <a:cs typeface="Times New Roman"/>
          </a:endParaRPr>
        </a:p>
      </dgm:t>
    </dgm:pt>
    <dgm:pt modelId="{8FBD1F7B-A8EB-464C-A714-E228073AD603}" type="parTrans" cxnId="{6A59B0FC-681E-9647-B8B1-3E54A3D2827B}">
      <dgm:prSet/>
      <dgm:spPr/>
      <dgm:t>
        <a:bodyPr/>
        <a:lstStyle/>
        <a:p>
          <a:endParaRPr lang="en-US"/>
        </a:p>
      </dgm:t>
    </dgm:pt>
    <dgm:pt modelId="{C84002A6-C178-B040-A8FF-74086A881FBB}" type="sibTrans" cxnId="{6A59B0FC-681E-9647-B8B1-3E54A3D2827B}">
      <dgm:prSet/>
      <dgm:spPr/>
      <dgm:t>
        <a:bodyPr/>
        <a:lstStyle/>
        <a:p>
          <a:endParaRPr lang="en-US"/>
        </a:p>
      </dgm:t>
    </dgm:pt>
    <dgm:pt modelId="{F8E8A7F7-0871-504B-AD5C-4EADABB51956}">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Contracted Paratransit Services</a:t>
          </a:r>
          <a:endParaRPr lang="en-US" dirty="0">
            <a:latin typeface="Times New Roman"/>
            <a:cs typeface="Times New Roman"/>
          </a:endParaRPr>
        </a:p>
      </dgm:t>
    </dgm:pt>
    <dgm:pt modelId="{FF818FFF-FB06-4542-A4FD-A7F26D625210}" type="parTrans" cxnId="{F5B1B262-D792-4A42-95D4-77A5ADA48568}">
      <dgm:prSet/>
      <dgm:spPr/>
      <dgm:t>
        <a:bodyPr/>
        <a:lstStyle/>
        <a:p>
          <a:endParaRPr lang="en-US"/>
        </a:p>
      </dgm:t>
    </dgm:pt>
    <dgm:pt modelId="{2F00BCB5-08C6-2A4C-834B-599B364D39FB}" type="sibTrans" cxnId="{F5B1B262-D792-4A42-95D4-77A5ADA48568}">
      <dgm:prSet/>
      <dgm:spPr/>
      <dgm:t>
        <a:bodyPr/>
        <a:lstStyle/>
        <a:p>
          <a:endParaRPr lang="en-US"/>
        </a:p>
      </dgm:t>
    </dgm:pt>
    <dgm:pt modelId="{DC78B7E4-3E7C-5B4A-880D-DFA3723FFDE5}">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ESF-1 Coordination</a:t>
          </a:r>
          <a:endParaRPr lang="en-US" dirty="0">
            <a:latin typeface="Times New Roman"/>
            <a:cs typeface="Times New Roman"/>
          </a:endParaRPr>
        </a:p>
      </dgm:t>
    </dgm:pt>
    <dgm:pt modelId="{FCE50001-D0B3-6A4B-AA47-F95CA806E774}" type="parTrans" cxnId="{5B3A314D-CBD5-8E4B-8F42-6D46474DAC24}">
      <dgm:prSet/>
      <dgm:spPr/>
      <dgm:t>
        <a:bodyPr/>
        <a:lstStyle/>
        <a:p>
          <a:endParaRPr lang="en-US"/>
        </a:p>
      </dgm:t>
    </dgm:pt>
    <dgm:pt modelId="{D88819EE-7B28-D945-BA24-8DA6A1CE9C05}" type="sibTrans" cxnId="{5B3A314D-CBD5-8E4B-8F42-6D46474DAC24}">
      <dgm:prSet/>
      <dgm:spPr/>
      <dgm:t>
        <a:bodyPr/>
        <a:lstStyle/>
        <a:p>
          <a:endParaRPr lang="en-US"/>
        </a:p>
      </dgm:t>
    </dgm:pt>
    <dgm:pt modelId="{9AF3E1FB-177E-D347-8764-3D654132BAE0}">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Staff Disposition/Capacity</a:t>
          </a:r>
          <a:endParaRPr lang="en-US" dirty="0">
            <a:latin typeface="Times New Roman"/>
            <a:cs typeface="Times New Roman"/>
          </a:endParaRPr>
        </a:p>
      </dgm:t>
    </dgm:pt>
    <dgm:pt modelId="{DCFCFABC-5830-804C-BA85-3F56539AE74D}" type="parTrans" cxnId="{DCE987DB-7392-1F4D-AEA2-5B87153D2BD6}">
      <dgm:prSet/>
      <dgm:spPr/>
      <dgm:t>
        <a:bodyPr/>
        <a:lstStyle/>
        <a:p>
          <a:endParaRPr lang="en-US"/>
        </a:p>
      </dgm:t>
    </dgm:pt>
    <dgm:pt modelId="{DA2377B5-ED7A-D146-9797-5405FA467920}" type="sibTrans" cxnId="{DCE987DB-7392-1F4D-AEA2-5B87153D2BD6}">
      <dgm:prSet/>
      <dgm:spPr/>
      <dgm:t>
        <a:bodyPr/>
        <a:lstStyle/>
        <a:p>
          <a:endParaRPr lang="en-US"/>
        </a:p>
      </dgm:t>
    </dgm:pt>
    <dgm:pt modelId="{D787298D-3DF1-A44A-AC44-7199225929D2}">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Commandeered Equipment</a:t>
          </a:r>
          <a:endParaRPr lang="en-US" dirty="0">
            <a:latin typeface="Times New Roman"/>
            <a:cs typeface="Times New Roman"/>
          </a:endParaRPr>
        </a:p>
      </dgm:t>
    </dgm:pt>
    <dgm:pt modelId="{A6909E7F-5E58-0E41-8D53-50AFB63DADF8}" type="parTrans" cxnId="{3FA8B766-828F-EE4E-93A2-5C6B3DA982C8}">
      <dgm:prSet/>
      <dgm:spPr/>
      <dgm:t>
        <a:bodyPr/>
        <a:lstStyle/>
        <a:p>
          <a:endParaRPr lang="en-US"/>
        </a:p>
      </dgm:t>
    </dgm:pt>
    <dgm:pt modelId="{B0F569E3-0B45-D84B-929E-0197B4D52798}" type="sibTrans" cxnId="{3FA8B766-828F-EE4E-93A2-5C6B3DA982C8}">
      <dgm:prSet/>
      <dgm:spPr/>
      <dgm:t>
        <a:bodyPr/>
        <a:lstStyle/>
        <a:p>
          <a:endParaRPr lang="en-US"/>
        </a:p>
      </dgm:t>
    </dgm:pt>
    <dgm:pt modelId="{A120C2F9-4C97-0D47-89AD-E18C6E3ED9C1}">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Pets</a:t>
          </a:r>
          <a:endParaRPr lang="en-US" dirty="0">
            <a:latin typeface="Times New Roman"/>
            <a:cs typeface="Times New Roman"/>
          </a:endParaRPr>
        </a:p>
      </dgm:t>
    </dgm:pt>
    <dgm:pt modelId="{3294657F-A9CD-4445-AC72-90A186458492}" type="parTrans" cxnId="{D71ABED7-8677-F845-8FE3-A523F874F9D1}">
      <dgm:prSet/>
      <dgm:spPr/>
      <dgm:t>
        <a:bodyPr/>
        <a:lstStyle/>
        <a:p>
          <a:endParaRPr lang="en-US"/>
        </a:p>
      </dgm:t>
    </dgm:pt>
    <dgm:pt modelId="{FE0A13B5-D19B-6245-B037-8DC21BCE913B}" type="sibTrans" cxnId="{D71ABED7-8677-F845-8FE3-A523F874F9D1}">
      <dgm:prSet/>
      <dgm:spPr/>
      <dgm:t>
        <a:bodyPr/>
        <a:lstStyle/>
        <a:p>
          <a:endParaRPr lang="en-US"/>
        </a:p>
      </dgm:t>
    </dgm:pt>
    <dgm:pt modelId="{F8FD65BC-0325-4B48-A4D1-F2BF0751EC7A}">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Recovery</a:t>
          </a:r>
          <a:endParaRPr lang="en-US" dirty="0">
            <a:latin typeface="Times New Roman"/>
            <a:cs typeface="Times New Roman"/>
          </a:endParaRPr>
        </a:p>
      </dgm:t>
    </dgm:pt>
    <dgm:pt modelId="{6A34F5D1-A641-9541-A3FE-4B36BCD70903}" type="parTrans" cxnId="{BBE6B5F6-5878-684D-8506-E598F728B970}">
      <dgm:prSet/>
      <dgm:spPr/>
      <dgm:t>
        <a:bodyPr/>
        <a:lstStyle/>
        <a:p>
          <a:endParaRPr lang="en-US"/>
        </a:p>
      </dgm:t>
    </dgm:pt>
    <dgm:pt modelId="{77852968-568F-EB49-9584-842DAC2D014C}" type="sibTrans" cxnId="{BBE6B5F6-5878-684D-8506-E598F728B970}">
      <dgm:prSet/>
      <dgm:spPr/>
      <dgm:t>
        <a:bodyPr/>
        <a:lstStyle/>
        <a:p>
          <a:endParaRPr lang="en-US"/>
        </a:p>
      </dgm:t>
    </dgm:pt>
    <dgm:pt modelId="{7DD82717-2B3B-4208-A225-12F62150BB2D}">
      <dgm:prSet phldrT="[Text]"/>
      <dgm:spPr>
        <a:solidFill>
          <a:schemeClr val="bg1">
            <a:lumMod val="85000"/>
          </a:schemeClr>
        </a:solidFill>
        <a:ln>
          <a:solidFill>
            <a:schemeClr val="bg1">
              <a:lumMod val="85000"/>
            </a:schemeClr>
          </a:solidFill>
        </a:ln>
      </dgm:spPr>
      <dgm:t>
        <a:bodyPr/>
        <a:lstStyle/>
        <a:p>
          <a:r>
            <a:rPr lang="en-US" dirty="0" smtClean="0">
              <a:latin typeface="Times New Roman"/>
              <a:cs typeface="Times New Roman"/>
            </a:rPr>
            <a:t>Other Thoughts</a:t>
          </a:r>
          <a:endParaRPr lang="en-US" dirty="0">
            <a:latin typeface="Times New Roman"/>
            <a:cs typeface="Times New Roman"/>
          </a:endParaRPr>
        </a:p>
      </dgm:t>
    </dgm:pt>
    <dgm:pt modelId="{4C185E4B-5580-41AB-9174-4436AD1E664C}" type="parTrans" cxnId="{8CBE2BC4-28E4-4091-977B-6BB13E302998}">
      <dgm:prSet/>
      <dgm:spPr/>
      <dgm:t>
        <a:bodyPr/>
        <a:lstStyle/>
        <a:p>
          <a:endParaRPr lang="en-US"/>
        </a:p>
      </dgm:t>
    </dgm:pt>
    <dgm:pt modelId="{A5F7BB99-C20D-4F5D-9334-7B2BD3F7A287}" type="sibTrans" cxnId="{8CBE2BC4-28E4-4091-977B-6BB13E302998}">
      <dgm:prSet/>
      <dgm:spPr/>
      <dgm:t>
        <a:bodyPr/>
        <a:lstStyle/>
        <a:p>
          <a:endParaRPr lang="en-US"/>
        </a:p>
      </dgm:t>
    </dgm:pt>
    <dgm:pt modelId="{3EA1EC3D-E900-1B41-A170-83F9BFFFFC78}" type="pres">
      <dgm:prSet presAssocID="{850484F4-37EC-5645-BB52-2DC2EF52AE71}" presName="Name0" presStyleCnt="0">
        <dgm:presLayoutVars>
          <dgm:dir/>
          <dgm:animLvl val="lvl"/>
          <dgm:resizeHandles val="exact"/>
        </dgm:presLayoutVars>
      </dgm:prSet>
      <dgm:spPr/>
      <dgm:t>
        <a:bodyPr/>
        <a:lstStyle/>
        <a:p>
          <a:endParaRPr lang="en-US"/>
        </a:p>
      </dgm:t>
    </dgm:pt>
    <dgm:pt modelId="{D53C3C30-ACEA-BE4C-918F-99EFCE38B8B8}" type="pres">
      <dgm:prSet presAssocID="{6B2EFA2B-06A8-3241-8506-25C7E2A38DEB}" presName="composite" presStyleCnt="0"/>
      <dgm:spPr/>
    </dgm:pt>
    <dgm:pt modelId="{3D91EB03-D7FE-6E41-97CF-0416D902467D}" type="pres">
      <dgm:prSet presAssocID="{6B2EFA2B-06A8-3241-8506-25C7E2A38DEB}" presName="parTx" presStyleLbl="alignNode1" presStyleIdx="0" presStyleCnt="3">
        <dgm:presLayoutVars>
          <dgm:chMax val="0"/>
          <dgm:chPref val="0"/>
          <dgm:bulletEnabled val="1"/>
        </dgm:presLayoutVars>
      </dgm:prSet>
      <dgm:spPr/>
      <dgm:t>
        <a:bodyPr/>
        <a:lstStyle/>
        <a:p>
          <a:endParaRPr lang="en-US"/>
        </a:p>
      </dgm:t>
    </dgm:pt>
    <dgm:pt modelId="{D6D55274-0BA1-7B46-8E1A-B62048259DDE}" type="pres">
      <dgm:prSet presAssocID="{6B2EFA2B-06A8-3241-8506-25C7E2A38DEB}" presName="desTx" presStyleLbl="alignAccFollowNode1" presStyleIdx="0" presStyleCnt="3">
        <dgm:presLayoutVars>
          <dgm:bulletEnabled val="1"/>
        </dgm:presLayoutVars>
      </dgm:prSet>
      <dgm:spPr/>
      <dgm:t>
        <a:bodyPr/>
        <a:lstStyle/>
        <a:p>
          <a:endParaRPr lang="en-US"/>
        </a:p>
      </dgm:t>
    </dgm:pt>
    <dgm:pt modelId="{67751710-04E6-904C-9A96-C8AFD8FA22AB}" type="pres">
      <dgm:prSet presAssocID="{DDABBCEA-82B7-6047-BE03-BB969CEE9384}" presName="space" presStyleCnt="0"/>
      <dgm:spPr/>
    </dgm:pt>
    <dgm:pt modelId="{D130F861-A8DE-C04E-BE9D-A0A94319AC1E}" type="pres">
      <dgm:prSet presAssocID="{C08D1CA7-C688-4542-826B-F4D5D0B4DF70}" presName="composite" presStyleCnt="0"/>
      <dgm:spPr/>
    </dgm:pt>
    <dgm:pt modelId="{8D19C90D-BE96-0E4F-9224-93BD2638A854}" type="pres">
      <dgm:prSet presAssocID="{C08D1CA7-C688-4542-826B-F4D5D0B4DF70}" presName="parTx" presStyleLbl="alignNode1" presStyleIdx="1" presStyleCnt="3">
        <dgm:presLayoutVars>
          <dgm:chMax val="0"/>
          <dgm:chPref val="0"/>
          <dgm:bulletEnabled val="1"/>
        </dgm:presLayoutVars>
      </dgm:prSet>
      <dgm:spPr/>
      <dgm:t>
        <a:bodyPr/>
        <a:lstStyle/>
        <a:p>
          <a:endParaRPr lang="en-US"/>
        </a:p>
      </dgm:t>
    </dgm:pt>
    <dgm:pt modelId="{584596B6-1E93-CD42-83B2-334E27C59FF1}" type="pres">
      <dgm:prSet presAssocID="{C08D1CA7-C688-4542-826B-F4D5D0B4DF70}" presName="desTx" presStyleLbl="alignAccFollowNode1" presStyleIdx="1" presStyleCnt="3">
        <dgm:presLayoutVars>
          <dgm:bulletEnabled val="1"/>
        </dgm:presLayoutVars>
      </dgm:prSet>
      <dgm:spPr/>
      <dgm:t>
        <a:bodyPr/>
        <a:lstStyle/>
        <a:p>
          <a:endParaRPr lang="en-US"/>
        </a:p>
      </dgm:t>
    </dgm:pt>
    <dgm:pt modelId="{1FD2C2CB-1A79-9748-82B8-8F46F6EB3B22}" type="pres">
      <dgm:prSet presAssocID="{96DC15D1-9C18-4F43-AD1B-94D5609A0849}" presName="space" presStyleCnt="0"/>
      <dgm:spPr/>
    </dgm:pt>
    <dgm:pt modelId="{1C599623-709E-EA41-9AFC-5A9D6A0EA463}" type="pres">
      <dgm:prSet presAssocID="{62E7CEAB-D3D3-B24D-AEA0-A9F10099C43F}" presName="composite" presStyleCnt="0"/>
      <dgm:spPr/>
    </dgm:pt>
    <dgm:pt modelId="{67C34CE8-34CA-DB48-84AF-5D31A83D3884}" type="pres">
      <dgm:prSet presAssocID="{62E7CEAB-D3D3-B24D-AEA0-A9F10099C43F}" presName="parTx" presStyleLbl="alignNode1" presStyleIdx="2" presStyleCnt="3">
        <dgm:presLayoutVars>
          <dgm:chMax val="0"/>
          <dgm:chPref val="0"/>
          <dgm:bulletEnabled val="1"/>
        </dgm:presLayoutVars>
      </dgm:prSet>
      <dgm:spPr/>
      <dgm:t>
        <a:bodyPr/>
        <a:lstStyle/>
        <a:p>
          <a:endParaRPr lang="en-US"/>
        </a:p>
      </dgm:t>
    </dgm:pt>
    <dgm:pt modelId="{9D0E1A5E-91AF-9144-A305-596E1EE4AAFB}" type="pres">
      <dgm:prSet presAssocID="{62E7CEAB-D3D3-B24D-AEA0-A9F10099C43F}" presName="desTx" presStyleLbl="alignAccFollowNode1" presStyleIdx="2" presStyleCnt="3">
        <dgm:presLayoutVars>
          <dgm:bulletEnabled val="1"/>
        </dgm:presLayoutVars>
      </dgm:prSet>
      <dgm:spPr/>
      <dgm:t>
        <a:bodyPr/>
        <a:lstStyle/>
        <a:p>
          <a:endParaRPr lang="en-US"/>
        </a:p>
      </dgm:t>
    </dgm:pt>
  </dgm:ptLst>
  <dgm:cxnLst>
    <dgm:cxn modelId="{D69B293C-7211-E842-8C0A-AFA2DA312EE1}" srcId="{C08D1CA7-C688-4542-826B-F4D5D0B4DF70}" destId="{ECD9C1CF-B347-4643-B4C2-F2774408F84F}" srcOrd="1" destOrd="0" parTransId="{5B5EF832-DEF6-D549-8BCF-CB458A4E2BDF}" sibTransId="{1D527AC9-0AB9-E94F-B439-529340B245DA}"/>
    <dgm:cxn modelId="{C5C31ADE-9733-9042-8630-7568408617CB}" srcId="{C08D1CA7-C688-4542-826B-F4D5D0B4DF70}" destId="{3A281ADF-6814-BD4A-8217-D0CB84D55304}" srcOrd="3" destOrd="0" parTransId="{3C33CEDC-5000-E042-90C2-5E8EB4656BF8}" sibTransId="{4135DF25-5E2D-1743-9600-57FB4FD47226}"/>
    <dgm:cxn modelId="{54B72295-5DA7-489E-94B7-D6A94B1CAEBB}" type="presOf" srcId="{6B2EFA2B-06A8-3241-8506-25C7E2A38DEB}" destId="{3D91EB03-D7FE-6E41-97CF-0416D902467D}" srcOrd="0" destOrd="0" presId="urn:microsoft.com/office/officeart/2005/8/layout/hList1"/>
    <dgm:cxn modelId="{BF032A68-B69A-DA46-A6E2-57F4E848E73D}" srcId="{6B2EFA2B-06A8-3241-8506-25C7E2A38DEB}" destId="{35BE97CE-A607-A941-851A-82F9B3AE3895}" srcOrd="4" destOrd="0" parTransId="{B2CFB45F-DFD7-2B47-94EC-EE4DEC7F1EC2}" sibTransId="{5B439039-1F0C-BD48-B5DF-AC3D0AADA6E7}"/>
    <dgm:cxn modelId="{77800681-0E41-DF49-AB9A-7AC2F1981B91}" srcId="{6B2EFA2B-06A8-3241-8506-25C7E2A38DEB}" destId="{7FF89D35-4595-0045-A340-148B069C936E}" srcOrd="6" destOrd="0" parTransId="{41C34141-4A75-C241-B6CE-FBE7BFDAA118}" sibTransId="{532CB2F8-6852-3C4B-9122-E02ED99BDB27}"/>
    <dgm:cxn modelId="{DA49AE29-1B8D-4068-9685-6A2BCD712594}" type="presOf" srcId="{788537CB-E52C-0546-9898-1BD8CF498359}" destId="{584596B6-1E93-CD42-83B2-334E27C59FF1}" srcOrd="0" destOrd="2" presId="urn:microsoft.com/office/officeart/2005/8/layout/hList1"/>
    <dgm:cxn modelId="{70ADAA1C-5039-4408-A856-19AA4D86250A}" type="presOf" srcId="{3A281ADF-6814-BD4A-8217-D0CB84D55304}" destId="{584596B6-1E93-CD42-83B2-334E27C59FF1}" srcOrd="0" destOrd="3" presId="urn:microsoft.com/office/officeart/2005/8/layout/hList1"/>
    <dgm:cxn modelId="{29613685-C7CA-5F48-9F6C-B898DE8D9BFA}" srcId="{6B2EFA2B-06A8-3241-8506-25C7E2A38DEB}" destId="{2011E83D-9CEC-1E4B-BEEC-FFBB06ECB299}" srcOrd="0" destOrd="0" parTransId="{876645B4-AED3-3D49-AFC7-B431E0D86433}" sibTransId="{E5C309B4-D4EF-CE41-8270-FBD35B5553DA}"/>
    <dgm:cxn modelId="{8CBE2BC4-28E4-4091-977B-6BB13E302998}" srcId="{62E7CEAB-D3D3-B24D-AEA0-A9F10099C43F}" destId="{7DD82717-2B3B-4208-A225-12F62150BB2D}" srcOrd="6" destOrd="0" parTransId="{4C185E4B-5580-41AB-9174-4436AD1E664C}" sibTransId="{A5F7BB99-C20D-4F5D-9334-7B2BD3F7A287}"/>
    <dgm:cxn modelId="{62C29B94-7170-D14C-AC5E-9A9EF5C10493}" srcId="{850484F4-37EC-5645-BB52-2DC2EF52AE71}" destId="{62E7CEAB-D3D3-B24D-AEA0-A9F10099C43F}" srcOrd="2" destOrd="0" parTransId="{1A820F80-FB6D-B64C-9F0A-B2F73CB8676B}" sibTransId="{58D8BC6D-19DC-7141-B3AC-9F392E65D946}"/>
    <dgm:cxn modelId="{C470D29B-8BD6-754A-86A2-BF0BF1327CC3}" srcId="{C08D1CA7-C688-4542-826B-F4D5D0B4DF70}" destId="{788537CB-E52C-0546-9898-1BD8CF498359}" srcOrd="2" destOrd="0" parTransId="{FF92067F-7889-BD4C-AEF6-FE09D6E96B08}" sibTransId="{803C4461-BB8D-9C43-8111-F4E447EFCE5A}"/>
    <dgm:cxn modelId="{3B50C940-28E5-446B-A9D1-C199CEC17D48}" type="presOf" srcId="{2011E83D-9CEC-1E4B-BEEC-FFBB06ECB299}" destId="{D6D55274-0BA1-7B46-8E1A-B62048259DDE}" srcOrd="0" destOrd="0" presId="urn:microsoft.com/office/officeart/2005/8/layout/hList1"/>
    <dgm:cxn modelId="{02FC638E-1AD9-AA45-8A4E-43533C0C371F}" srcId="{850484F4-37EC-5645-BB52-2DC2EF52AE71}" destId="{C08D1CA7-C688-4542-826B-F4D5D0B4DF70}" srcOrd="1" destOrd="0" parTransId="{7A192FE9-473F-B942-BA3A-E9C7AF21923C}" sibTransId="{96DC15D1-9C18-4F43-AD1B-94D5609A0849}"/>
    <dgm:cxn modelId="{284B43C9-EFE7-014D-BF85-6400596109EF}" srcId="{6B2EFA2B-06A8-3241-8506-25C7E2A38DEB}" destId="{4BF8B379-A228-4D4B-88FD-3C46E05D4CF4}" srcOrd="2" destOrd="0" parTransId="{BA4E12F7-F9CE-4640-ACCC-1DB7C2C331F8}" sibTransId="{AD1B24B8-D81C-9642-A6D3-CD8167281007}"/>
    <dgm:cxn modelId="{12F4FCBA-B4D2-4302-93ED-FB4AA625C18B}" type="presOf" srcId="{ECD9C1CF-B347-4643-B4C2-F2774408F84F}" destId="{584596B6-1E93-CD42-83B2-334E27C59FF1}" srcOrd="0" destOrd="1" presId="urn:microsoft.com/office/officeart/2005/8/layout/hList1"/>
    <dgm:cxn modelId="{570FBE69-AE16-46C2-98D3-0765FC58A7D1}" type="presOf" srcId="{A120C2F9-4C97-0D47-89AD-E18C6E3ED9C1}" destId="{9D0E1A5E-91AF-9144-A305-596E1EE4AAFB}" srcOrd="0" destOrd="4" presId="urn:microsoft.com/office/officeart/2005/8/layout/hList1"/>
    <dgm:cxn modelId="{2794B40A-C1A0-464C-A096-D50264815DD5}" srcId="{C08D1CA7-C688-4542-826B-F4D5D0B4DF70}" destId="{BD81D49B-36F3-524F-897C-E7F9914DE643}" srcOrd="0" destOrd="0" parTransId="{A6D0DCCF-D571-DB41-BB00-CF0BE69339E5}" sibTransId="{D0E0C744-5D43-7C46-9944-35395220A284}"/>
    <dgm:cxn modelId="{8F1ED4C9-2DAD-43CE-B0B6-709F32C413AA}" type="presOf" srcId="{F8E8A7F7-0871-504B-AD5C-4EADABB51956}" destId="{584596B6-1E93-CD42-83B2-334E27C59FF1}" srcOrd="0" destOrd="5" presId="urn:microsoft.com/office/officeart/2005/8/layout/hList1"/>
    <dgm:cxn modelId="{00167C14-BB17-4994-96A1-958337C530E0}" type="presOf" srcId="{7DD82717-2B3B-4208-A225-12F62150BB2D}" destId="{9D0E1A5E-91AF-9144-A305-596E1EE4AAFB}" srcOrd="0" destOrd="6" presId="urn:microsoft.com/office/officeart/2005/8/layout/hList1"/>
    <dgm:cxn modelId="{44D98787-F7AC-4292-B80D-0CE44DAD69C0}" type="presOf" srcId="{B3E55520-0DB3-7440-B343-01CFCE1ADDF3}" destId="{D6D55274-0BA1-7B46-8E1A-B62048259DDE}" srcOrd="0" destOrd="3" presId="urn:microsoft.com/office/officeart/2005/8/layout/hList1"/>
    <dgm:cxn modelId="{E1B12109-1C0F-3244-A2EB-3B58DB718B9D}" srcId="{62E7CEAB-D3D3-B24D-AEA0-A9F10099C43F}" destId="{27AE17F4-6ACE-D846-BBBF-82F6A4EF1270}" srcOrd="2" destOrd="0" parTransId="{C09B1FCF-0F8E-3A44-AC41-B6FB31D01145}" sibTransId="{4A7EF133-62C8-9247-AC67-13BA619174D8}"/>
    <dgm:cxn modelId="{A2BA23D6-6AB1-4D48-AFEC-D640710EA26C}" type="presOf" srcId="{35BE97CE-A607-A941-851A-82F9B3AE3895}" destId="{D6D55274-0BA1-7B46-8E1A-B62048259DDE}" srcOrd="0" destOrd="4" presId="urn:microsoft.com/office/officeart/2005/8/layout/hList1"/>
    <dgm:cxn modelId="{DCE987DB-7392-1F4D-AEA2-5B87153D2BD6}" srcId="{62E7CEAB-D3D3-B24D-AEA0-A9F10099C43F}" destId="{9AF3E1FB-177E-D347-8764-3D654132BAE0}" srcOrd="1" destOrd="0" parTransId="{DCFCFABC-5830-804C-BA85-3F56539AE74D}" sibTransId="{DA2377B5-ED7A-D146-9797-5405FA467920}"/>
    <dgm:cxn modelId="{EF9E50DA-18B6-462A-BE07-318DD771F466}" type="presOf" srcId="{B7EC7D96-DB01-9B4D-B96C-69F8A99AD5E7}" destId="{D6D55274-0BA1-7B46-8E1A-B62048259DDE}" srcOrd="0" destOrd="1" presId="urn:microsoft.com/office/officeart/2005/8/layout/hList1"/>
    <dgm:cxn modelId="{2AD15EA9-EC1F-4BBB-A49D-D862FFFB824F}" type="presOf" srcId="{27AE17F4-6ACE-D846-BBBF-82F6A4EF1270}" destId="{9D0E1A5E-91AF-9144-A305-596E1EE4AAFB}" srcOrd="0" destOrd="2" presId="urn:microsoft.com/office/officeart/2005/8/layout/hList1"/>
    <dgm:cxn modelId="{AD0F0D73-23DA-494F-93C2-BD7E8792D636}" srcId="{6B2EFA2B-06A8-3241-8506-25C7E2A38DEB}" destId="{B3E55520-0DB3-7440-B343-01CFCE1ADDF3}" srcOrd="3" destOrd="0" parTransId="{FBCF50EC-82AE-8147-A28E-671B08D70C44}" sibTransId="{90E71CE5-1AEC-C14D-9552-5C9AC04D4228}"/>
    <dgm:cxn modelId="{26EE1ABB-7548-4487-86EA-93D53CAECF9B}" type="presOf" srcId="{D1F84977-9FF0-5442-B49B-C383C508294E}" destId="{9D0E1A5E-91AF-9144-A305-596E1EE4AAFB}" srcOrd="0" destOrd="0" presId="urn:microsoft.com/office/officeart/2005/8/layout/hList1"/>
    <dgm:cxn modelId="{6A59B0FC-681E-9647-B8B1-3E54A3D2827B}" srcId="{C08D1CA7-C688-4542-826B-F4D5D0B4DF70}" destId="{DF36AEA3-371C-AC4F-B0B6-B13817B7D29C}" srcOrd="4" destOrd="0" parTransId="{8FBD1F7B-A8EB-464C-A714-E228073AD603}" sibTransId="{C84002A6-C178-B040-A8FF-74086A881FBB}"/>
    <dgm:cxn modelId="{BCC97FB3-DD4C-46BE-B478-C61C685EEC5F}" type="presOf" srcId="{F8FD65BC-0325-4B48-A4D1-F2BF0751EC7A}" destId="{9D0E1A5E-91AF-9144-A305-596E1EE4AAFB}" srcOrd="0" destOrd="5" presId="urn:microsoft.com/office/officeart/2005/8/layout/hList1"/>
    <dgm:cxn modelId="{5B3A314D-CBD5-8E4B-8F42-6D46474DAC24}" srcId="{C08D1CA7-C688-4542-826B-F4D5D0B4DF70}" destId="{DC78B7E4-3E7C-5B4A-880D-DFA3723FFDE5}" srcOrd="6" destOrd="0" parTransId="{FCE50001-D0B3-6A4B-AA47-F95CA806E774}" sibTransId="{D88819EE-7B28-D945-BA24-8DA6A1CE9C05}"/>
    <dgm:cxn modelId="{54E10AA9-D97B-5A44-9B89-228ABF81B018}" srcId="{6B2EFA2B-06A8-3241-8506-25C7E2A38DEB}" destId="{B7EC7D96-DB01-9B4D-B96C-69F8A99AD5E7}" srcOrd="1" destOrd="0" parTransId="{2400EF89-8CD5-0540-A779-E9960AD83F54}" sibTransId="{F6BB7AC1-86C2-B244-9437-4BFB31F24589}"/>
    <dgm:cxn modelId="{BBE6B5F6-5878-684D-8506-E598F728B970}" srcId="{62E7CEAB-D3D3-B24D-AEA0-A9F10099C43F}" destId="{F8FD65BC-0325-4B48-A4D1-F2BF0751EC7A}" srcOrd="5" destOrd="0" parTransId="{6A34F5D1-A641-9541-A3FE-4B36BCD70903}" sibTransId="{77852968-568F-EB49-9584-842DAC2D014C}"/>
    <dgm:cxn modelId="{43DB5F04-5635-4CD8-8614-34EF10E9B519}" type="presOf" srcId="{4BF8B379-A228-4D4B-88FD-3C46E05D4CF4}" destId="{D6D55274-0BA1-7B46-8E1A-B62048259DDE}" srcOrd="0" destOrd="2" presId="urn:microsoft.com/office/officeart/2005/8/layout/hList1"/>
    <dgm:cxn modelId="{A0B57828-2084-4AEE-83D6-55C3A8AD9EFA}" type="presOf" srcId="{BD81D49B-36F3-524F-897C-E7F9914DE643}" destId="{584596B6-1E93-CD42-83B2-334E27C59FF1}" srcOrd="0" destOrd="0" presId="urn:microsoft.com/office/officeart/2005/8/layout/hList1"/>
    <dgm:cxn modelId="{3FA87747-8E25-C947-822E-997722A95D4F}" srcId="{850484F4-37EC-5645-BB52-2DC2EF52AE71}" destId="{6B2EFA2B-06A8-3241-8506-25C7E2A38DEB}" srcOrd="0" destOrd="0" parTransId="{F6AFF7FC-4B88-5E4D-B81C-CD6C1AD82F97}" sibTransId="{DDABBCEA-82B7-6047-BE03-BB969CEE9384}"/>
    <dgm:cxn modelId="{8EA5E500-C2BE-460F-8820-DD5828BB9EDE}" type="presOf" srcId="{62E7CEAB-D3D3-B24D-AEA0-A9F10099C43F}" destId="{67C34CE8-34CA-DB48-84AF-5D31A83D3884}" srcOrd="0" destOrd="0" presId="urn:microsoft.com/office/officeart/2005/8/layout/hList1"/>
    <dgm:cxn modelId="{1A1CCB17-90C8-4B5D-B510-6A5D66E5386D}" type="presOf" srcId="{9AF3E1FB-177E-D347-8764-3D654132BAE0}" destId="{9D0E1A5E-91AF-9144-A305-596E1EE4AAFB}" srcOrd="0" destOrd="1" presId="urn:microsoft.com/office/officeart/2005/8/layout/hList1"/>
    <dgm:cxn modelId="{C92765C0-D2A2-4C46-940D-6CBB27537D3C}" srcId="{62E7CEAB-D3D3-B24D-AEA0-A9F10099C43F}" destId="{D1F84977-9FF0-5442-B49B-C383C508294E}" srcOrd="0" destOrd="0" parTransId="{A84A005F-9DE3-AE40-B291-127C2515FA88}" sibTransId="{5EB5054E-FD1B-6B4E-A766-C124B86E60C5}"/>
    <dgm:cxn modelId="{AD728D9F-C571-144F-AC2B-4EBB935ADF82}" srcId="{6B2EFA2B-06A8-3241-8506-25C7E2A38DEB}" destId="{B0B3E9B8-2C7D-8946-A53E-A1B4ACB3512E}" srcOrd="5" destOrd="0" parTransId="{72C92EC0-7BCF-A741-AC8E-95B61E93D7C5}" sibTransId="{FFDCA51E-0A86-154A-8BA3-E01040DE551D}"/>
    <dgm:cxn modelId="{F5B1B262-D792-4A42-95D4-77A5ADA48568}" srcId="{C08D1CA7-C688-4542-826B-F4D5D0B4DF70}" destId="{F8E8A7F7-0871-504B-AD5C-4EADABB51956}" srcOrd="5" destOrd="0" parTransId="{FF818FFF-FB06-4542-A4FD-A7F26D625210}" sibTransId="{2F00BCB5-08C6-2A4C-834B-599B364D39FB}"/>
    <dgm:cxn modelId="{731801E7-787C-4D7A-957F-B0677DCB24B7}" type="presOf" srcId="{C08D1CA7-C688-4542-826B-F4D5D0B4DF70}" destId="{8D19C90D-BE96-0E4F-9224-93BD2638A854}" srcOrd="0" destOrd="0" presId="urn:microsoft.com/office/officeart/2005/8/layout/hList1"/>
    <dgm:cxn modelId="{D71ABED7-8677-F845-8FE3-A523F874F9D1}" srcId="{62E7CEAB-D3D3-B24D-AEA0-A9F10099C43F}" destId="{A120C2F9-4C97-0D47-89AD-E18C6E3ED9C1}" srcOrd="4" destOrd="0" parTransId="{3294657F-A9CD-4445-AC72-90A186458492}" sibTransId="{FE0A13B5-D19B-6245-B037-8DC21BCE913B}"/>
    <dgm:cxn modelId="{3FA8B766-828F-EE4E-93A2-5C6B3DA982C8}" srcId="{62E7CEAB-D3D3-B24D-AEA0-A9F10099C43F}" destId="{D787298D-3DF1-A44A-AC44-7199225929D2}" srcOrd="3" destOrd="0" parTransId="{A6909E7F-5E58-0E41-8D53-50AFB63DADF8}" sibTransId="{B0F569E3-0B45-D84B-929E-0197B4D52798}"/>
    <dgm:cxn modelId="{43D81329-C876-4886-B503-DAC444E9C0E6}" type="presOf" srcId="{B0B3E9B8-2C7D-8946-A53E-A1B4ACB3512E}" destId="{D6D55274-0BA1-7B46-8E1A-B62048259DDE}" srcOrd="0" destOrd="5" presId="urn:microsoft.com/office/officeart/2005/8/layout/hList1"/>
    <dgm:cxn modelId="{BBA3CD0B-61C2-4B24-981B-7D2931FCA79B}" type="presOf" srcId="{DF36AEA3-371C-AC4F-B0B6-B13817B7D29C}" destId="{584596B6-1E93-CD42-83B2-334E27C59FF1}" srcOrd="0" destOrd="4" presId="urn:microsoft.com/office/officeart/2005/8/layout/hList1"/>
    <dgm:cxn modelId="{2DA82F2D-EF7A-4D1D-B9B2-5CE6F56836AA}" type="presOf" srcId="{7FF89D35-4595-0045-A340-148B069C936E}" destId="{D6D55274-0BA1-7B46-8E1A-B62048259DDE}" srcOrd="0" destOrd="6" presId="urn:microsoft.com/office/officeart/2005/8/layout/hList1"/>
    <dgm:cxn modelId="{3782FB6D-E895-4A9F-B7D3-351772C3EBE5}" type="presOf" srcId="{DC78B7E4-3E7C-5B4A-880D-DFA3723FFDE5}" destId="{584596B6-1E93-CD42-83B2-334E27C59FF1}" srcOrd="0" destOrd="6" presId="urn:microsoft.com/office/officeart/2005/8/layout/hList1"/>
    <dgm:cxn modelId="{A5DDAA86-7C6F-4F54-AB4F-5C354A7DC431}" type="presOf" srcId="{D787298D-3DF1-A44A-AC44-7199225929D2}" destId="{9D0E1A5E-91AF-9144-A305-596E1EE4AAFB}" srcOrd="0" destOrd="3" presId="urn:microsoft.com/office/officeart/2005/8/layout/hList1"/>
    <dgm:cxn modelId="{85FB1780-2182-4ECC-A315-D8AE1B7FD403}" type="presOf" srcId="{850484F4-37EC-5645-BB52-2DC2EF52AE71}" destId="{3EA1EC3D-E900-1B41-A170-83F9BFFFFC78}" srcOrd="0" destOrd="0" presId="urn:microsoft.com/office/officeart/2005/8/layout/hList1"/>
    <dgm:cxn modelId="{A5CC804F-37B9-4F84-9DC1-AD859FB02BC1}" type="presParOf" srcId="{3EA1EC3D-E900-1B41-A170-83F9BFFFFC78}" destId="{D53C3C30-ACEA-BE4C-918F-99EFCE38B8B8}" srcOrd="0" destOrd="0" presId="urn:microsoft.com/office/officeart/2005/8/layout/hList1"/>
    <dgm:cxn modelId="{B0FB3F23-D31D-4DA1-AD86-493F776DF356}" type="presParOf" srcId="{D53C3C30-ACEA-BE4C-918F-99EFCE38B8B8}" destId="{3D91EB03-D7FE-6E41-97CF-0416D902467D}" srcOrd="0" destOrd="0" presId="urn:microsoft.com/office/officeart/2005/8/layout/hList1"/>
    <dgm:cxn modelId="{4691C848-5B81-4DCE-9F4E-7B8F4F79C9CF}" type="presParOf" srcId="{D53C3C30-ACEA-BE4C-918F-99EFCE38B8B8}" destId="{D6D55274-0BA1-7B46-8E1A-B62048259DDE}" srcOrd="1" destOrd="0" presId="urn:microsoft.com/office/officeart/2005/8/layout/hList1"/>
    <dgm:cxn modelId="{4E374EF4-4715-4F0F-A56F-6B33E6080762}" type="presParOf" srcId="{3EA1EC3D-E900-1B41-A170-83F9BFFFFC78}" destId="{67751710-04E6-904C-9A96-C8AFD8FA22AB}" srcOrd="1" destOrd="0" presId="urn:microsoft.com/office/officeart/2005/8/layout/hList1"/>
    <dgm:cxn modelId="{2E715441-ED99-44BB-ACA9-E13B31799B7D}" type="presParOf" srcId="{3EA1EC3D-E900-1B41-A170-83F9BFFFFC78}" destId="{D130F861-A8DE-C04E-BE9D-A0A94319AC1E}" srcOrd="2" destOrd="0" presId="urn:microsoft.com/office/officeart/2005/8/layout/hList1"/>
    <dgm:cxn modelId="{B89B8117-29D3-4F26-AC5D-A93FE2313CE8}" type="presParOf" srcId="{D130F861-A8DE-C04E-BE9D-A0A94319AC1E}" destId="{8D19C90D-BE96-0E4F-9224-93BD2638A854}" srcOrd="0" destOrd="0" presId="urn:microsoft.com/office/officeart/2005/8/layout/hList1"/>
    <dgm:cxn modelId="{908E7A18-DC04-4D6C-A5B9-3E3DA83A1A27}" type="presParOf" srcId="{D130F861-A8DE-C04E-BE9D-A0A94319AC1E}" destId="{584596B6-1E93-CD42-83B2-334E27C59FF1}" srcOrd="1" destOrd="0" presId="urn:microsoft.com/office/officeart/2005/8/layout/hList1"/>
    <dgm:cxn modelId="{19162A01-940A-4255-9DC9-FF2566829B0A}" type="presParOf" srcId="{3EA1EC3D-E900-1B41-A170-83F9BFFFFC78}" destId="{1FD2C2CB-1A79-9748-82B8-8F46F6EB3B22}" srcOrd="3" destOrd="0" presId="urn:microsoft.com/office/officeart/2005/8/layout/hList1"/>
    <dgm:cxn modelId="{297138F4-8AA8-446F-AEDB-8FF20FB2A042}" type="presParOf" srcId="{3EA1EC3D-E900-1B41-A170-83F9BFFFFC78}" destId="{1C599623-709E-EA41-9AFC-5A9D6A0EA463}" srcOrd="4" destOrd="0" presId="urn:microsoft.com/office/officeart/2005/8/layout/hList1"/>
    <dgm:cxn modelId="{E1264C46-B944-4860-84A6-BFA0C98837CE}" type="presParOf" srcId="{1C599623-709E-EA41-9AFC-5A9D6A0EA463}" destId="{67C34CE8-34CA-DB48-84AF-5D31A83D3884}" srcOrd="0" destOrd="0" presId="urn:microsoft.com/office/officeart/2005/8/layout/hList1"/>
    <dgm:cxn modelId="{FD7A1C5D-7214-4C6F-A880-44F21470AE08}" type="presParOf" srcId="{1C599623-709E-EA41-9AFC-5A9D6A0EA463}" destId="{9D0E1A5E-91AF-9144-A305-596E1EE4AA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DD53D-F090-DE4E-8294-67FFF29236FA}" type="doc">
      <dgm:prSet loTypeId="urn:microsoft.com/office/officeart/2005/8/layout/pyramid2" loCatId="pyramid" qsTypeId="urn:microsoft.com/office/officeart/2005/8/quickstyle/simple4" qsCatId="simple" csTypeId="urn:microsoft.com/office/officeart/2005/8/colors/accent0_1" csCatId="mainScheme" phldr="1"/>
      <dgm:spPr/>
      <dgm:t>
        <a:bodyPr/>
        <a:lstStyle/>
        <a:p>
          <a:endParaRPr lang="en-US"/>
        </a:p>
      </dgm:t>
    </dgm:pt>
    <dgm:pt modelId="{8D711B2D-C03C-B24A-B34A-D2DF8275FCF6}">
      <dgm:prSet phldrT="[Text]"/>
      <dgm:spPr/>
      <dgm:t>
        <a:bodyPr/>
        <a:lstStyle/>
        <a:p>
          <a:r>
            <a:rPr lang="en-US" dirty="0" smtClean="0">
              <a:latin typeface="+mn-lt"/>
              <a:cs typeface="Times New Roman"/>
            </a:rPr>
            <a:t>Reconstitution</a:t>
          </a:r>
          <a:endParaRPr lang="en-US" dirty="0">
            <a:latin typeface="+mn-lt"/>
            <a:cs typeface="Times New Roman"/>
          </a:endParaRPr>
        </a:p>
      </dgm:t>
    </dgm:pt>
    <dgm:pt modelId="{D4EE9701-A9EC-F24C-AB03-84F401B67582}" type="parTrans" cxnId="{AAC65DA8-4424-D344-BD40-3E1F9DD6FEE3}">
      <dgm:prSet/>
      <dgm:spPr/>
      <dgm:t>
        <a:bodyPr/>
        <a:lstStyle/>
        <a:p>
          <a:endParaRPr lang="en-US"/>
        </a:p>
      </dgm:t>
    </dgm:pt>
    <dgm:pt modelId="{91A758DF-6D19-384A-AA8F-052DEBC8C97D}" type="sibTrans" cxnId="{AAC65DA8-4424-D344-BD40-3E1F9DD6FEE3}">
      <dgm:prSet/>
      <dgm:spPr/>
      <dgm:t>
        <a:bodyPr/>
        <a:lstStyle/>
        <a:p>
          <a:endParaRPr lang="en-US"/>
        </a:p>
      </dgm:t>
    </dgm:pt>
    <dgm:pt modelId="{FBB908A7-4CE1-5244-B6BD-704F177D043E}">
      <dgm:prSet phldrT="[Text]"/>
      <dgm:spPr/>
      <dgm:t>
        <a:bodyPr/>
        <a:lstStyle/>
        <a:p>
          <a:r>
            <a:rPr lang="en-US" dirty="0" smtClean="0">
              <a:latin typeface="+mn-lt"/>
              <a:cs typeface="Times New Roman"/>
            </a:rPr>
            <a:t>Reentry</a:t>
          </a:r>
          <a:endParaRPr lang="en-US" dirty="0">
            <a:latin typeface="+mn-lt"/>
            <a:cs typeface="Times New Roman"/>
          </a:endParaRPr>
        </a:p>
      </dgm:t>
    </dgm:pt>
    <dgm:pt modelId="{3AFDEF36-B54F-F044-8CA8-6594C87BDBC4}" type="parTrans" cxnId="{1830B3A0-CB43-7A44-BB8C-18C833889E25}">
      <dgm:prSet/>
      <dgm:spPr/>
      <dgm:t>
        <a:bodyPr/>
        <a:lstStyle/>
        <a:p>
          <a:endParaRPr lang="en-US"/>
        </a:p>
      </dgm:t>
    </dgm:pt>
    <dgm:pt modelId="{69B2C54F-FDAB-C44C-A2BA-7D06A98854D0}" type="sibTrans" cxnId="{1830B3A0-CB43-7A44-BB8C-18C833889E25}">
      <dgm:prSet/>
      <dgm:spPr/>
      <dgm:t>
        <a:bodyPr/>
        <a:lstStyle/>
        <a:p>
          <a:endParaRPr lang="en-US"/>
        </a:p>
      </dgm:t>
    </dgm:pt>
    <dgm:pt modelId="{57737FBA-00E5-664D-8052-6F56FEDED5A9}">
      <dgm:prSet phldrT="[Text]"/>
      <dgm:spPr/>
      <dgm:t>
        <a:bodyPr/>
        <a:lstStyle/>
        <a:p>
          <a:r>
            <a:rPr lang="en-US" dirty="0" smtClean="0">
              <a:latin typeface="+mn-lt"/>
              <a:cs typeface="Times New Roman"/>
            </a:rPr>
            <a:t>Restitution</a:t>
          </a:r>
          <a:endParaRPr lang="en-US" dirty="0">
            <a:latin typeface="+mn-lt"/>
            <a:cs typeface="Times New Roman"/>
          </a:endParaRPr>
        </a:p>
      </dgm:t>
    </dgm:pt>
    <dgm:pt modelId="{4E39EB32-DB49-8341-B6F3-5AB1B577F288}" type="parTrans" cxnId="{D738A337-C8DA-EF49-9DEB-287218CB4236}">
      <dgm:prSet/>
      <dgm:spPr/>
      <dgm:t>
        <a:bodyPr/>
        <a:lstStyle/>
        <a:p>
          <a:endParaRPr lang="en-US"/>
        </a:p>
      </dgm:t>
    </dgm:pt>
    <dgm:pt modelId="{F30C1692-60EA-274C-A100-E55C4686E9DC}" type="sibTrans" cxnId="{D738A337-C8DA-EF49-9DEB-287218CB4236}">
      <dgm:prSet/>
      <dgm:spPr/>
      <dgm:t>
        <a:bodyPr/>
        <a:lstStyle/>
        <a:p>
          <a:endParaRPr lang="en-US"/>
        </a:p>
      </dgm:t>
    </dgm:pt>
    <dgm:pt modelId="{297C4B73-3170-A345-BB89-C2754D2A11D0}">
      <dgm:prSet phldrT="[Text]"/>
      <dgm:spPr/>
      <dgm:t>
        <a:bodyPr/>
        <a:lstStyle/>
        <a:p>
          <a:r>
            <a:rPr lang="en-US" dirty="0" smtClean="0">
              <a:latin typeface="+mn-lt"/>
              <a:cs typeface="Times New Roman"/>
            </a:rPr>
            <a:t>Service Assessment</a:t>
          </a:r>
          <a:endParaRPr lang="en-US" dirty="0">
            <a:latin typeface="+mn-lt"/>
            <a:cs typeface="Times New Roman"/>
          </a:endParaRPr>
        </a:p>
      </dgm:t>
    </dgm:pt>
    <dgm:pt modelId="{D24A3D9B-251B-9343-AB21-245BE887C4B4}" type="parTrans" cxnId="{3DB3B6DA-F5DD-E340-AC8D-248A439BAE34}">
      <dgm:prSet/>
      <dgm:spPr/>
      <dgm:t>
        <a:bodyPr/>
        <a:lstStyle/>
        <a:p>
          <a:endParaRPr lang="en-US"/>
        </a:p>
      </dgm:t>
    </dgm:pt>
    <dgm:pt modelId="{A8EACBEA-EF2F-1548-84A5-D614F87AEF9B}" type="sibTrans" cxnId="{3DB3B6DA-F5DD-E340-AC8D-248A439BAE34}">
      <dgm:prSet/>
      <dgm:spPr/>
      <dgm:t>
        <a:bodyPr/>
        <a:lstStyle/>
        <a:p>
          <a:endParaRPr lang="en-US"/>
        </a:p>
      </dgm:t>
    </dgm:pt>
    <dgm:pt modelId="{5BD17489-EE18-CD4C-AB8C-6BD1BB8461C8}" type="pres">
      <dgm:prSet presAssocID="{F83DD53D-F090-DE4E-8294-67FFF29236FA}" presName="compositeShape" presStyleCnt="0">
        <dgm:presLayoutVars>
          <dgm:dir/>
          <dgm:resizeHandles/>
        </dgm:presLayoutVars>
      </dgm:prSet>
      <dgm:spPr/>
      <dgm:t>
        <a:bodyPr/>
        <a:lstStyle/>
        <a:p>
          <a:endParaRPr lang="en-US"/>
        </a:p>
      </dgm:t>
    </dgm:pt>
    <dgm:pt modelId="{B55CAF48-5D9F-6549-82B7-6A38D2263C39}" type="pres">
      <dgm:prSet presAssocID="{F83DD53D-F090-DE4E-8294-67FFF29236FA}" presName="pyramid" presStyleLbl="node1" presStyleIdx="0" presStyleCnt="1"/>
      <dgm:spPr>
        <a:solidFill>
          <a:srgbClr val="D05309"/>
        </a:solidFill>
      </dgm:spPr>
    </dgm:pt>
    <dgm:pt modelId="{4F95A5E8-5504-1147-8015-4314CA11FDAE}" type="pres">
      <dgm:prSet presAssocID="{F83DD53D-F090-DE4E-8294-67FFF29236FA}" presName="theList" presStyleCnt="0"/>
      <dgm:spPr/>
    </dgm:pt>
    <dgm:pt modelId="{169A84F3-CBA1-9D46-BD5B-DF20E708AEC5}" type="pres">
      <dgm:prSet presAssocID="{8D711B2D-C03C-B24A-B34A-D2DF8275FCF6}" presName="aNode" presStyleLbl="fgAcc1" presStyleIdx="0" presStyleCnt="4" custLinFactY="33285" custLinFactNeighborX="583" custLinFactNeighborY="100000">
        <dgm:presLayoutVars>
          <dgm:bulletEnabled val="1"/>
        </dgm:presLayoutVars>
      </dgm:prSet>
      <dgm:spPr/>
      <dgm:t>
        <a:bodyPr/>
        <a:lstStyle/>
        <a:p>
          <a:endParaRPr lang="en-US"/>
        </a:p>
      </dgm:t>
    </dgm:pt>
    <dgm:pt modelId="{24D7E35A-4A34-914C-A46A-ADEAB60A197A}" type="pres">
      <dgm:prSet presAssocID="{8D711B2D-C03C-B24A-B34A-D2DF8275FCF6}" presName="aSpace" presStyleCnt="0"/>
      <dgm:spPr/>
    </dgm:pt>
    <dgm:pt modelId="{02279B1A-47CD-7043-A5A8-5E97C36EA60A}" type="pres">
      <dgm:prSet presAssocID="{FBB908A7-4CE1-5244-B6BD-704F177D043E}" presName="aNode" presStyleLbl="fgAcc1" presStyleIdx="1" presStyleCnt="4" custLinFactY="30819" custLinFactNeighborY="100000">
        <dgm:presLayoutVars>
          <dgm:bulletEnabled val="1"/>
        </dgm:presLayoutVars>
      </dgm:prSet>
      <dgm:spPr/>
      <dgm:t>
        <a:bodyPr/>
        <a:lstStyle/>
        <a:p>
          <a:endParaRPr lang="en-US"/>
        </a:p>
      </dgm:t>
    </dgm:pt>
    <dgm:pt modelId="{1D76ED1F-60A7-7949-8B85-52CED3BBB199}" type="pres">
      <dgm:prSet presAssocID="{FBB908A7-4CE1-5244-B6BD-704F177D043E}" presName="aSpace" presStyleCnt="0"/>
      <dgm:spPr/>
    </dgm:pt>
    <dgm:pt modelId="{B560E2AE-0267-834C-B61E-A13587132FD4}" type="pres">
      <dgm:prSet presAssocID="{297C4B73-3170-A345-BB89-C2754D2A11D0}" presName="aNode" presStyleLbl="fgAcc1" presStyleIdx="2" presStyleCnt="4" custLinFactY="26924" custLinFactNeighborX="-1166" custLinFactNeighborY="100000">
        <dgm:presLayoutVars>
          <dgm:bulletEnabled val="1"/>
        </dgm:presLayoutVars>
      </dgm:prSet>
      <dgm:spPr/>
      <dgm:t>
        <a:bodyPr/>
        <a:lstStyle/>
        <a:p>
          <a:endParaRPr lang="en-US"/>
        </a:p>
      </dgm:t>
    </dgm:pt>
    <dgm:pt modelId="{4188FC4D-D5DF-6647-A0AE-3D1E17F9DEA2}" type="pres">
      <dgm:prSet presAssocID="{297C4B73-3170-A345-BB89-C2754D2A11D0}" presName="aSpace" presStyleCnt="0"/>
      <dgm:spPr/>
    </dgm:pt>
    <dgm:pt modelId="{FDAF8793-BBCF-2E48-AE2D-2063A8859CEF}" type="pres">
      <dgm:prSet presAssocID="{57737FBA-00E5-664D-8052-6F56FEDED5A9}" presName="aNode" presStyleLbl="fgAcc1" presStyleIdx="3" presStyleCnt="4" custLinFactY="26983" custLinFactNeighborX="-1748" custLinFactNeighborY="100000">
        <dgm:presLayoutVars>
          <dgm:bulletEnabled val="1"/>
        </dgm:presLayoutVars>
      </dgm:prSet>
      <dgm:spPr/>
      <dgm:t>
        <a:bodyPr/>
        <a:lstStyle/>
        <a:p>
          <a:endParaRPr lang="en-US"/>
        </a:p>
      </dgm:t>
    </dgm:pt>
    <dgm:pt modelId="{22585F9C-FFA0-EA45-B4D6-019DF5CBDB98}" type="pres">
      <dgm:prSet presAssocID="{57737FBA-00E5-664D-8052-6F56FEDED5A9}" presName="aSpace" presStyleCnt="0"/>
      <dgm:spPr/>
    </dgm:pt>
  </dgm:ptLst>
  <dgm:cxnLst>
    <dgm:cxn modelId="{52FAD756-806F-E94E-B59A-01DC1B0BDF6F}" type="presOf" srcId="{297C4B73-3170-A345-BB89-C2754D2A11D0}" destId="{B560E2AE-0267-834C-B61E-A13587132FD4}" srcOrd="0" destOrd="0" presId="urn:microsoft.com/office/officeart/2005/8/layout/pyramid2"/>
    <dgm:cxn modelId="{EAAF17EA-D2F5-A343-98FD-1A4024738481}" type="presOf" srcId="{FBB908A7-4CE1-5244-B6BD-704F177D043E}" destId="{02279B1A-47CD-7043-A5A8-5E97C36EA60A}" srcOrd="0" destOrd="0" presId="urn:microsoft.com/office/officeart/2005/8/layout/pyramid2"/>
    <dgm:cxn modelId="{AAC65DA8-4424-D344-BD40-3E1F9DD6FEE3}" srcId="{F83DD53D-F090-DE4E-8294-67FFF29236FA}" destId="{8D711B2D-C03C-B24A-B34A-D2DF8275FCF6}" srcOrd="0" destOrd="0" parTransId="{D4EE9701-A9EC-F24C-AB03-84F401B67582}" sibTransId="{91A758DF-6D19-384A-AA8F-052DEBC8C97D}"/>
    <dgm:cxn modelId="{5C55BF6B-DA6B-064D-8468-9449962D638E}" type="presOf" srcId="{57737FBA-00E5-664D-8052-6F56FEDED5A9}" destId="{FDAF8793-BBCF-2E48-AE2D-2063A8859CEF}" srcOrd="0" destOrd="0" presId="urn:microsoft.com/office/officeart/2005/8/layout/pyramid2"/>
    <dgm:cxn modelId="{1830B3A0-CB43-7A44-BB8C-18C833889E25}" srcId="{F83DD53D-F090-DE4E-8294-67FFF29236FA}" destId="{FBB908A7-4CE1-5244-B6BD-704F177D043E}" srcOrd="1" destOrd="0" parTransId="{3AFDEF36-B54F-F044-8CA8-6594C87BDBC4}" sibTransId="{69B2C54F-FDAB-C44C-A2BA-7D06A98854D0}"/>
    <dgm:cxn modelId="{30AF8309-3427-0941-A89A-78841CAEA19F}" type="presOf" srcId="{F83DD53D-F090-DE4E-8294-67FFF29236FA}" destId="{5BD17489-EE18-CD4C-AB8C-6BD1BB8461C8}" srcOrd="0" destOrd="0" presId="urn:microsoft.com/office/officeart/2005/8/layout/pyramid2"/>
    <dgm:cxn modelId="{62C43AB4-3525-7548-83D0-789D9FB6F0D3}" type="presOf" srcId="{8D711B2D-C03C-B24A-B34A-D2DF8275FCF6}" destId="{169A84F3-CBA1-9D46-BD5B-DF20E708AEC5}" srcOrd="0" destOrd="0" presId="urn:microsoft.com/office/officeart/2005/8/layout/pyramid2"/>
    <dgm:cxn modelId="{D738A337-C8DA-EF49-9DEB-287218CB4236}" srcId="{F83DD53D-F090-DE4E-8294-67FFF29236FA}" destId="{57737FBA-00E5-664D-8052-6F56FEDED5A9}" srcOrd="3" destOrd="0" parTransId="{4E39EB32-DB49-8341-B6F3-5AB1B577F288}" sibTransId="{F30C1692-60EA-274C-A100-E55C4686E9DC}"/>
    <dgm:cxn modelId="{3DB3B6DA-F5DD-E340-AC8D-248A439BAE34}" srcId="{F83DD53D-F090-DE4E-8294-67FFF29236FA}" destId="{297C4B73-3170-A345-BB89-C2754D2A11D0}" srcOrd="2" destOrd="0" parTransId="{D24A3D9B-251B-9343-AB21-245BE887C4B4}" sibTransId="{A8EACBEA-EF2F-1548-84A5-D614F87AEF9B}"/>
    <dgm:cxn modelId="{ABA96D3A-4E98-9541-B7EC-9DCBD6E1DBFD}" type="presParOf" srcId="{5BD17489-EE18-CD4C-AB8C-6BD1BB8461C8}" destId="{B55CAF48-5D9F-6549-82B7-6A38D2263C39}" srcOrd="0" destOrd="0" presId="urn:microsoft.com/office/officeart/2005/8/layout/pyramid2"/>
    <dgm:cxn modelId="{9001E33B-6AAF-A246-BA0F-BED69AA1FEE6}" type="presParOf" srcId="{5BD17489-EE18-CD4C-AB8C-6BD1BB8461C8}" destId="{4F95A5E8-5504-1147-8015-4314CA11FDAE}" srcOrd="1" destOrd="0" presId="urn:microsoft.com/office/officeart/2005/8/layout/pyramid2"/>
    <dgm:cxn modelId="{43A69F08-6788-154B-8FD7-12B0A3778E6B}" type="presParOf" srcId="{4F95A5E8-5504-1147-8015-4314CA11FDAE}" destId="{169A84F3-CBA1-9D46-BD5B-DF20E708AEC5}" srcOrd="0" destOrd="0" presId="urn:microsoft.com/office/officeart/2005/8/layout/pyramid2"/>
    <dgm:cxn modelId="{A6F5B8F7-B4BB-D34B-BC9A-40E49915F72E}" type="presParOf" srcId="{4F95A5E8-5504-1147-8015-4314CA11FDAE}" destId="{24D7E35A-4A34-914C-A46A-ADEAB60A197A}" srcOrd="1" destOrd="0" presId="urn:microsoft.com/office/officeart/2005/8/layout/pyramid2"/>
    <dgm:cxn modelId="{10CEDA32-67C8-E947-BBDA-08CF6A5FA1D4}" type="presParOf" srcId="{4F95A5E8-5504-1147-8015-4314CA11FDAE}" destId="{02279B1A-47CD-7043-A5A8-5E97C36EA60A}" srcOrd="2" destOrd="0" presId="urn:microsoft.com/office/officeart/2005/8/layout/pyramid2"/>
    <dgm:cxn modelId="{445FA19B-E263-2149-ABBB-9FF39B1EC39D}" type="presParOf" srcId="{4F95A5E8-5504-1147-8015-4314CA11FDAE}" destId="{1D76ED1F-60A7-7949-8B85-52CED3BBB199}" srcOrd="3" destOrd="0" presId="urn:microsoft.com/office/officeart/2005/8/layout/pyramid2"/>
    <dgm:cxn modelId="{BA1CB112-FFEE-0D40-9B30-5DA0A065720F}" type="presParOf" srcId="{4F95A5E8-5504-1147-8015-4314CA11FDAE}" destId="{B560E2AE-0267-834C-B61E-A13587132FD4}" srcOrd="4" destOrd="0" presId="urn:microsoft.com/office/officeart/2005/8/layout/pyramid2"/>
    <dgm:cxn modelId="{F19E5E0E-7697-2E43-A9F5-F8EDF32D0DE9}" type="presParOf" srcId="{4F95A5E8-5504-1147-8015-4314CA11FDAE}" destId="{4188FC4D-D5DF-6647-A0AE-3D1E17F9DEA2}" srcOrd="5" destOrd="0" presId="urn:microsoft.com/office/officeart/2005/8/layout/pyramid2"/>
    <dgm:cxn modelId="{B90EDC33-9305-1F48-8BB7-15F2D52129EE}" type="presParOf" srcId="{4F95A5E8-5504-1147-8015-4314CA11FDAE}" destId="{FDAF8793-BBCF-2E48-AE2D-2063A8859CEF}" srcOrd="6" destOrd="0" presId="urn:microsoft.com/office/officeart/2005/8/layout/pyramid2"/>
    <dgm:cxn modelId="{9456B426-73FF-BD48-8CEB-4BEA16399C9A}" type="presParOf" srcId="{4F95A5E8-5504-1147-8015-4314CA11FDAE}" destId="{22585F9C-FFA0-EA45-B4D6-019DF5CBDB9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DD53D-F090-DE4E-8294-67FFF29236FA}" type="doc">
      <dgm:prSet loTypeId="urn:microsoft.com/office/officeart/2005/8/layout/pyramid2" loCatId="pyramid" qsTypeId="urn:microsoft.com/office/officeart/2005/8/quickstyle/simple4" qsCatId="simple" csTypeId="urn:microsoft.com/office/officeart/2005/8/colors/accent0_1" csCatId="mainScheme" phldr="1"/>
      <dgm:spPr/>
      <dgm:t>
        <a:bodyPr/>
        <a:lstStyle/>
        <a:p>
          <a:endParaRPr lang="en-US"/>
        </a:p>
      </dgm:t>
    </dgm:pt>
    <dgm:pt modelId="{8D711B2D-C03C-B24A-B34A-D2DF8275FCF6}">
      <dgm:prSet phldrT="[Text]"/>
      <dgm:spPr/>
      <dgm:t>
        <a:bodyPr/>
        <a:lstStyle/>
        <a:p>
          <a:r>
            <a:rPr lang="en-US" dirty="0" smtClean="0">
              <a:latin typeface="+mn-lt"/>
              <a:cs typeface="Times New Roman"/>
            </a:rPr>
            <a:t>Reconstitution</a:t>
          </a:r>
          <a:endParaRPr lang="en-US" dirty="0">
            <a:latin typeface="+mn-lt"/>
            <a:cs typeface="Times New Roman"/>
          </a:endParaRPr>
        </a:p>
      </dgm:t>
    </dgm:pt>
    <dgm:pt modelId="{D4EE9701-A9EC-F24C-AB03-84F401B67582}" type="parTrans" cxnId="{AAC65DA8-4424-D344-BD40-3E1F9DD6FEE3}">
      <dgm:prSet/>
      <dgm:spPr/>
      <dgm:t>
        <a:bodyPr/>
        <a:lstStyle/>
        <a:p>
          <a:endParaRPr lang="en-US"/>
        </a:p>
      </dgm:t>
    </dgm:pt>
    <dgm:pt modelId="{91A758DF-6D19-384A-AA8F-052DEBC8C97D}" type="sibTrans" cxnId="{AAC65DA8-4424-D344-BD40-3E1F9DD6FEE3}">
      <dgm:prSet/>
      <dgm:spPr/>
      <dgm:t>
        <a:bodyPr/>
        <a:lstStyle/>
        <a:p>
          <a:endParaRPr lang="en-US"/>
        </a:p>
      </dgm:t>
    </dgm:pt>
    <dgm:pt modelId="{FBB908A7-4CE1-5244-B6BD-704F177D043E}">
      <dgm:prSet phldrT="[Text]"/>
      <dgm:spPr/>
      <dgm:t>
        <a:bodyPr/>
        <a:lstStyle/>
        <a:p>
          <a:r>
            <a:rPr lang="en-US" dirty="0" smtClean="0">
              <a:latin typeface="+mn-lt"/>
              <a:cs typeface="Times New Roman"/>
            </a:rPr>
            <a:t>Reentry</a:t>
          </a:r>
          <a:endParaRPr lang="en-US" dirty="0">
            <a:latin typeface="+mn-lt"/>
            <a:cs typeface="Times New Roman"/>
          </a:endParaRPr>
        </a:p>
      </dgm:t>
    </dgm:pt>
    <dgm:pt modelId="{3AFDEF36-B54F-F044-8CA8-6594C87BDBC4}" type="parTrans" cxnId="{1830B3A0-CB43-7A44-BB8C-18C833889E25}">
      <dgm:prSet/>
      <dgm:spPr/>
      <dgm:t>
        <a:bodyPr/>
        <a:lstStyle/>
        <a:p>
          <a:endParaRPr lang="en-US"/>
        </a:p>
      </dgm:t>
    </dgm:pt>
    <dgm:pt modelId="{69B2C54F-FDAB-C44C-A2BA-7D06A98854D0}" type="sibTrans" cxnId="{1830B3A0-CB43-7A44-BB8C-18C833889E25}">
      <dgm:prSet/>
      <dgm:spPr/>
      <dgm:t>
        <a:bodyPr/>
        <a:lstStyle/>
        <a:p>
          <a:endParaRPr lang="en-US"/>
        </a:p>
      </dgm:t>
    </dgm:pt>
    <dgm:pt modelId="{57737FBA-00E5-664D-8052-6F56FEDED5A9}">
      <dgm:prSet phldrT="[Text]"/>
      <dgm:spPr/>
      <dgm:t>
        <a:bodyPr/>
        <a:lstStyle/>
        <a:p>
          <a:r>
            <a:rPr lang="en-US" dirty="0" smtClean="0">
              <a:latin typeface="+mn-lt"/>
              <a:cs typeface="Times New Roman"/>
            </a:rPr>
            <a:t>Restitution</a:t>
          </a:r>
          <a:endParaRPr lang="en-US" dirty="0">
            <a:latin typeface="+mn-lt"/>
            <a:cs typeface="Times New Roman"/>
          </a:endParaRPr>
        </a:p>
      </dgm:t>
    </dgm:pt>
    <dgm:pt modelId="{4E39EB32-DB49-8341-B6F3-5AB1B577F288}" type="parTrans" cxnId="{D738A337-C8DA-EF49-9DEB-287218CB4236}">
      <dgm:prSet/>
      <dgm:spPr/>
      <dgm:t>
        <a:bodyPr/>
        <a:lstStyle/>
        <a:p>
          <a:endParaRPr lang="en-US"/>
        </a:p>
      </dgm:t>
    </dgm:pt>
    <dgm:pt modelId="{F30C1692-60EA-274C-A100-E55C4686E9DC}" type="sibTrans" cxnId="{D738A337-C8DA-EF49-9DEB-287218CB4236}">
      <dgm:prSet/>
      <dgm:spPr/>
      <dgm:t>
        <a:bodyPr/>
        <a:lstStyle/>
        <a:p>
          <a:endParaRPr lang="en-US"/>
        </a:p>
      </dgm:t>
    </dgm:pt>
    <dgm:pt modelId="{297C4B73-3170-A345-BB89-C2754D2A11D0}">
      <dgm:prSet phldrT="[Text]"/>
      <dgm:spPr/>
      <dgm:t>
        <a:bodyPr/>
        <a:lstStyle/>
        <a:p>
          <a:r>
            <a:rPr lang="en-US" dirty="0" smtClean="0">
              <a:latin typeface="+mn-lt"/>
              <a:cs typeface="Times New Roman"/>
            </a:rPr>
            <a:t>Service Assessment</a:t>
          </a:r>
          <a:endParaRPr lang="en-US" dirty="0">
            <a:latin typeface="+mn-lt"/>
            <a:cs typeface="Times New Roman"/>
          </a:endParaRPr>
        </a:p>
      </dgm:t>
    </dgm:pt>
    <dgm:pt modelId="{D24A3D9B-251B-9343-AB21-245BE887C4B4}" type="parTrans" cxnId="{3DB3B6DA-F5DD-E340-AC8D-248A439BAE34}">
      <dgm:prSet/>
      <dgm:spPr/>
      <dgm:t>
        <a:bodyPr/>
        <a:lstStyle/>
        <a:p>
          <a:endParaRPr lang="en-US"/>
        </a:p>
      </dgm:t>
    </dgm:pt>
    <dgm:pt modelId="{A8EACBEA-EF2F-1548-84A5-D614F87AEF9B}" type="sibTrans" cxnId="{3DB3B6DA-F5DD-E340-AC8D-248A439BAE34}">
      <dgm:prSet/>
      <dgm:spPr/>
      <dgm:t>
        <a:bodyPr/>
        <a:lstStyle/>
        <a:p>
          <a:endParaRPr lang="en-US"/>
        </a:p>
      </dgm:t>
    </dgm:pt>
    <dgm:pt modelId="{5BD17489-EE18-CD4C-AB8C-6BD1BB8461C8}" type="pres">
      <dgm:prSet presAssocID="{F83DD53D-F090-DE4E-8294-67FFF29236FA}" presName="compositeShape" presStyleCnt="0">
        <dgm:presLayoutVars>
          <dgm:dir/>
          <dgm:resizeHandles/>
        </dgm:presLayoutVars>
      </dgm:prSet>
      <dgm:spPr/>
      <dgm:t>
        <a:bodyPr/>
        <a:lstStyle/>
        <a:p>
          <a:endParaRPr lang="en-US"/>
        </a:p>
      </dgm:t>
    </dgm:pt>
    <dgm:pt modelId="{B55CAF48-5D9F-6549-82B7-6A38D2263C39}" type="pres">
      <dgm:prSet presAssocID="{F83DD53D-F090-DE4E-8294-67FFF29236FA}" presName="pyramid" presStyleLbl="node1" presStyleIdx="0" presStyleCnt="1"/>
      <dgm:spPr>
        <a:solidFill>
          <a:srgbClr val="D05309"/>
        </a:solidFill>
      </dgm:spPr>
    </dgm:pt>
    <dgm:pt modelId="{4F95A5E8-5504-1147-8015-4314CA11FDAE}" type="pres">
      <dgm:prSet presAssocID="{F83DD53D-F090-DE4E-8294-67FFF29236FA}" presName="theList" presStyleCnt="0"/>
      <dgm:spPr/>
    </dgm:pt>
    <dgm:pt modelId="{169A84F3-CBA1-9D46-BD5B-DF20E708AEC5}" type="pres">
      <dgm:prSet presAssocID="{8D711B2D-C03C-B24A-B34A-D2DF8275FCF6}" presName="aNode" presStyleLbl="fgAcc1" presStyleIdx="0" presStyleCnt="4" custLinFactY="33285" custLinFactNeighborX="583" custLinFactNeighborY="100000">
        <dgm:presLayoutVars>
          <dgm:bulletEnabled val="1"/>
        </dgm:presLayoutVars>
      </dgm:prSet>
      <dgm:spPr/>
      <dgm:t>
        <a:bodyPr/>
        <a:lstStyle/>
        <a:p>
          <a:endParaRPr lang="en-US"/>
        </a:p>
      </dgm:t>
    </dgm:pt>
    <dgm:pt modelId="{24D7E35A-4A34-914C-A46A-ADEAB60A197A}" type="pres">
      <dgm:prSet presAssocID="{8D711B2D-C03C-B24A-B34A-D2DF8275FCF6}" presName="aSpace" presStyleCnt="0"/>
      <dgm:spPr/>
    </dgm:pt>
    <dgm:pt modelId="{02279B1A-47CD-7043-A5A8-5E97C36EA60A}" type="pres">
      <dgm:prSet presAssocID="{FBB908A7-4CE1-5244-B6BD-704F177D043E}" presName="aNode" presStyleLbl="fgAcc1" presStyleIdx="1" presStyleCnt="4" custLinFactY="30819" custLinFactNeighborY="100000">
        <dgm:presLayoutVars>
          <dgm:bulletEnabled val="1"/>
        </dgm:presLayoutVars>
      </dgm:prSet>
      <dgm:spPr/>
      <dgm:t>
        <a:bodyPr/>
        <a:lstStyle/>
        <a:p>
          <a:endParaRPr lang="en-US"/>
        </a:p>
      </dgm:t>
    </dgm:pt>
    <dgm:pt modelId="{1D76ED1F-60A7-7949-8B85-52CED3BBB199}" type="pres">
      <dgm:prSet presAssocID="{FBB908A7-4CE1-5244-B6BD-704F177D043E}" presName="aSpace" presStyleCnt="0"/>
      <dgm:spPr/>
    </dgm:pt>
    <dgm:pt modelId="{B560E2AE-0267-834C-B61E-A13587132FD4}" type="pres">
      <dgm:prSet presAssocID="{297C4B73-3170-A345-BB89-C2754D2A11D0}" presName="aNode" presStyleLbl="fgAcc1" presStyleIdx="2" presStyleCnt="4" custLinFactY="26924" custLinFactNeighborX="-1166" custLinFactNeighborY="100000">
        <dgm:presLayoutVars>
          <dgm:bulletEnabled val="1"/>
        </dgm:presLayoutVars>
      </dgm:prSet>
      <dgm:spPr/>
      <dgm:t>
        <a:bodyPr/>
        <a:lstStyle/>
        <a:p>
          <a:endParaRPr lang="en-US"/>
        </a:p>
      </dgm:t>
    </dgm:pt>
    <dgm:pt modelId="{4188FC4D-D5DF-6647-A0AE-3D1E17F9DEA2}" type="pres">
      <dgm:prSet presAssocID="{297C4B73-3170-A345-BB89-C2754D2A11D0}" presName="aSpace" presStyleCnt="0"/>
      <dgm:spPr/>
    </dgm:pt>
    <dgm:pt modelId="{FDAF8793-BBCF-2E48-AE2D-2063A8859CEF}" type="pres">
      <dgm:prSet presAssocID="{57737FBA-00E5-664D-8052-6F56FEDED5A9}" presName="aNode" presStyleLbl="fgAcc1" presStyleIdx="3" presStyleCnt="4" custLinFactY="26983" custLinFactNeighborX="-1748" custLinFactNeighborY="100000">
        <dgm:presLayoutVars>
          <dgm:bulletEnabled val="1"/>
        </dgm:presLayoutVars>
      </dgm:prSet>
      <dgm:spPr/>
      <dgm:t>
        <a:bodyPr/>
        <a:lstStyle/>
        <a:p>
          <a:endParaRPr lang="en-US"/>
        </a:p>
      </dgm:t>
    </dgm:pt>
    <dgm:pt modelId="{22585F9C-FFA0-EA45-B4D6-019DF5CBDB98}" type="pres">
      <dgm:prSet presAssocID="{57737FBA-00E5-664D-8052-6F56FEDED5A9}" presName="aSpace" presStyleCnt="0"/>
      <dgm:spPr/>
    </dgm:pt>
  </dgm:ptLst>
  <dgm:cxnLst>
    <dgm:cxn modelId="{6DD46052-A86C-2A4A-8F2F-F1887475953B}" type="presOf" srcId="{8D711B2D-C03C-B24A-B34A-D2DF8275FCF6}" destId="{169A84F3-CBA1-9D46-BD5B-DF20E708AEC5}" srcOrd="0" destOrd="0" presId="urn:microsoft.com/office/officeart/2005/8/layout/pyramid2"/>
    <dgm:cxn modelId="{03150677-20AA-9846-BEDA-9B6283E7177B}" type="presOf" srcId="{297C4B73-3170-A345-BB89-C2754D2A11D0}" destId="{B560E2AE-0267-834C-B61E-A13587132FD4}" srcOrd="0" destOrd="0" presId="urn:microsoft.com/office/officeart/2005/8/layout/pyramid2"/>
    <dgm:cxn modelId="{D738A337-C8DA-EF49-9DEB-287218CB4236}" srcId="{F83DD53D-F090-DE4E-8294-67FFF29236FA}" destId="{57737FBA-00E5-664D-8052-6F56FEDED5A9}" srcOrd="3" destOrd="0" parTransId="{4E39EB32-DB49-8341-B6F3-5AB1B577F288}" sibTransId="{F30C1692-60EA-274C-A100-E55C4686E9DC}"/>
    <dgm:cxn modelId="{3DB3B6DA-F5DD-E340-AC8D-248A439BAE34}" srcId="{F83DD53D-F090-DE4E-8294-67FFF29236FA}" destId="{297C4B73-3170-A345-BB89-C2754D2A11D0}" srcOrd="2" destOrd="0" parTransId="{D24A3D9B-251B-9343-AB21-245BE887C4B4}" sibTransId="{A8EACBEA-EF2F-1548-84A5-D614F87AEF9B}"/>
    <dgm:cxn modelId="{1830B3A0-CB43-7A44-BB8C-18C833889E25}" srcId="{F83DD53D-F090-DE4E-8294-67FFF29236FA}" destId="{FBB908A7-4CE1-5244-B6BD-704F177D043E}" srcOrd="1" destOrd="0" parTransId="{3AFDEF36-B54F-F044-8CA8-6594C87BDBC4}" sibTransId="{69B2C54F-FDAB-C44C-A2BA-7D06A98854D0}"/>
    <dgm:cxn modelId="{68872107-83F8-5946-AB83-62A3F1EE4AA1}" type="presOf" srcId="{FBB908A7-4CE1-5244-B6BD-704F177D043E}" destId="{02279B1A-47CD-7043-A5A8-5E97C36EA60A}" srcOrd="0" destOrd="0" presId="urn:microsoft.com/office/officeart/2005/8/layout/pyramid2"/>
    <dgm:cxn modelId="{AAC65DA8-4424-D344-BD40-3E1F9DD6FEE3}" srcId="{F83DD53D-F090-DE4E-8294-67FFF29236FA}" destId="{8D711B2D-C03C-B24A-B34A-D2DF8275FCF6}" srcOrd="0" destOrd="0" parTransId="{D4EE9701-A9EC-F24C-AB03-84F401B67582}" sibTransId="{91A758DF-6D19-384A-AA8F-052DEBC8C97D}"/>
    <dgm:cxn modelId="{CC676FB8-893D-B447-B243-10FF8D52BB12}" type="presOf" srcId="{57737FBA-00E5-664D-8052-6F56FEDED5A9}" destId="{FDAF8793-BBCF-2E48-AE2D-2063A8859CEF}" srcOrd="0" destOrd="0" presId="urn:microsoft.com/office/officeart/2005/8/layout/pyramid2"/>
    <dgm:cxn modelId="{C99C94B2-20AB-3D46-89A5-D0A5080E2129}" type="presOf" srcId="{F83DD53D-F090-DE4E-8294-67FFF29236FA}" destId="{5BD17489-EE18-CD4C-AB8C-6BD1BB8461C8}" srcOrd="0" destOrd="0" presId="urn:microsoft.com/office/officeart/2005/8/layout/pyramid2"/>
    <dgm:cxn modelId="{FF96F90D-4044-C64B-8DAE-CCF00A84B661}" type="presParOf" srcId="{5BD17489-EE18-CD4C-AB8C-6BD1BB8461C8}" destId="{B55CAF48-5D9F-6549-82B7-6A38D2263C39}" srcOrd="0" destOrd="0" presId="urn:microsoft.com/office/officeart/2005/8/layout/pyramid2"/>
    <dgm:cxn modelId="{22EAAB29-1CD3-AE44-8321-1EC400E9ECDB}" type="presParOf" srcId="{5BD17489-EE18-CD4C-AB8C-6BD1BB8461C8}" destId="{4F95A5E8-5504-1147-8015-4314CA11FDAE}" srcOrd="1" destOrd="0" presId="urn:microsoft.com/office/officeart/2005/8/layout/pyramid2"/>
    <dgm:cxn modelId="{F2A19303-1D3E-CD4D-A713-2EFA7655E133}" type="presParOf" srcId="{4F95A5E8-5504-1147-8015-4314CA11FDAE}" destId="{169A84F3-CBA1-9D46-BD5B-DF20E708AEC5}" srcOrd="0" destOrd="0" presId="urn:microsoft.com/office/officeart/2005/8/layout/pyramid2"/>
    <dgm:cxn modelId="{6B453E34-7883-974A-8F47-1DF24056896A}" type="presParOf" srcId="{4F95A5E8-5504-1147-8015-4314CA11FDAE}" destId="{24D7E35A-4A34-914C-A46A-ADEAB60A197A}" srcOrd="1" destOrd="0" presId="urn:microsoft.com/office/officeart/2005/8/layout/pyramid2"/>
    <dgm:cxn modelId="{DCEED4DA-8ED9-D048-90BA-9C39635C5B77}" type="presParOf" srcId="{4F95A5E8-5504-1147-8015-4314CA11FDAE}" destId="{02279B1A-47CD-7043-A5A8-5E97C36EA60A}" srcOrd="2" destOrd="0" presId="urn:microsoft.com/office/officeart/2005/8/layout/pyramid2"/>
    <dgm:cxn modelId="{F11CC24D-EE34-894F-B32C-483098948BD5}" type="presParOf" srcId="{4F95A5E8-5504-1147-8015-4314CA11FDAE}" destId="{1D76ED1F-60A7-7949-8B85-52CED3BBB199}" srcOrd="3" destOrd="0" presId="urn:microsoft.com/office/officeart/2005/8/layout/pyramid2"/>
    <dgm:cxn modelId="{4FE80E7E-C535-A04F-A739-AE942E35BAC1}" type="presParOf" srcId="{4F95A5E8-5504-1147-8015-4314CA11FDAE}" destId="{B560E2AE-0267-834C-B61E-A13587132FD4}" srcOrd="4" destOrd="0" presId="urn:microsoft.com/office/officeart/2005/8/layout/pyramid2"/>
    <dgm:cxn modelId="{A854D159-4EDC-1544-9649-7309152434B1}" type="presParOf" srcId="{4F95A5E8-5504-1147-8015-4314CA11FDAE}" destId="{4188FC4D-D5DF-6647-A0AE-3D1E17F9DEA2}" srcOrd="5" destOrd="0" presId="urn:microsoft.com/office/officeart/2005/8/layout/pyramid2"/>
    <dgm:cxn modelId="{8417DC7F-4F5D-0347-BB63-28982D9D0397}" type="presParOf" srcId="{4F95A5E8-5504-1147-8015-4314CA11FDAE}" destId="{FDAF8793-BBCF-2E48-AE2D-2063A8859CEF}" srcOrd="6" destOrd="0" presId="urn:microsoft.com/office/officeart/2005/8/layout/pyramid2"/>
    <dgm:cxn modelId="{2283CAB0-314F-DA48-8921-94B04FA374B6}" type="presParOf" srcId="{4F95A5E8-5504-1147-8015-4314CA11FDAE}" destId="{22585F9C-FFA0-EA45-B4D6-019DF5CBDB9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1EB03-D7FE-6E41-97CF-0416D902467D}">
      <dsp:nvSpPr>
        <dsp:cNvPr id="0" name=""/>
        <dsp:cNvSpPr/>
      </dsp:nvSpPr>
      <dsp:spPr>
        <a:xfrm>
          <a:off x="2828" y="363420"/>
          <a:ext cx="2758201" cy="547200"/>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Lessons Learned 1-7</a:t>
          </a:r>
          <a:endParaRPr lang="en-US" sz="1900" kern="1200" dirty="0">
            <a:latin typeface="Times New Roman" pitchFamily="18" charset="0"/>
            <a:cs typeface="Times New Roman" pitchFamily="18" charset="0"/>
          </a:endParaRPr>
        </a:p>
      </dsp:txBody>
      <dsp:txXfrm>
        <a:off x="2828" y="363420"/>
        <a:ext cx="2758201" cy="547200"/>
      </dsp:txXfrm>
    </dsp:sp>
    <dsp:sp modelId="{D6D55274-0BA1-7B46-8E1A-B62048259DDE}">
      <dsp:nvSpPr>
        <dsp:cNvPr id="0" name=""/>
        <dsp:cNvSpPr/>
      </dsp:nvSpPr>
      <dsp:spPr>
        <a:xfrm>
          <a:off x="2828" y="910620"/>
          <a:ext cx="2758201" cy="3755159"/>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Guidance/Leadership</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Experience Counts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Emergency Planning</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Communication About Service Continuity</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Interfacing with Emergency Management</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Paratransit and the Emergency Operations Center</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Identifying People with Evacuation Needs</a:t>
          </a:r>
          <a:endParaRPr lang="en-US" sz="1900" kern="1200" dirty="0">
            <a:latin typeface="Times New Roman"/>
            <a:cs typeface="Times New Roman"/>
          </a:endParaRPr>
        </a:p>
      </dsp:txBody>
      <dsp:txXfrm>
        <a:off x="2828" y="910620"/>
        <a:ext cx="2758201" cy="3755159"/>
      </dsp:txXfrm>
    </dsp:sp>
    <dsp:sp modelId="{8D19C90D-BE96-0E4F-9224-93BD2638A854}">
      <dsp:nvSpPr>
        <dsp:cNvPr id="0" name=""/>
        <dsp:cNvSpPr/>
      </dsp:nvSpPr>
      <dsp:spPr>
        <a:xfrm>
          <a:off x="3147179" y="363420"/>
          <a:ext cx="2758201" cy="547200"/>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Lessons Learned 8-14</a:t>
          </a:r>
          <a:endParaRPr lang="en-US" sz="1900" kern="1200" dirty="0">
            <a:latin typeface="Times New Roman" pitchFamily="18" charset="0"/>
            <a:cs typeface="Times New Roman" pitchFamily="18" charset="0"/>
          </a:endParaRPr>
        </a:p>
      </dsp:txBody>
      <dsp:txXfrm>
        <a:off x="3147179" y="363420"/>
        <a:ext cx="2758201" cy="547200"/>
      </dsp:txXfrm>
    </dsp:sp>
    <dsp:sp modelId="{584596B6-1E93-CD42-83B2-334E27C59FF1}">
      <dsp:nvSpPr>
        <dsp:cNvPr id="0" name=""/>
        <dsp:cNvSpPr/>
      </dsp:nvSpPr>
      <dsp:spPr>
        <a:xfrm>
          <a:off x="3147179" y="910620"/>
          <a:ext cx="2758201" cy="3755159"/>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Interoperability</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NIMS Certification</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Personal Preparedness Training</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Drills and Exercises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Liability Concerns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Contracted Paratransit Services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ESF-1 Coordination</a:t>
          </a:r>
          <a:endParaRPr lang="en-US" sz="1900" kern="1200" dirty="0">
            <a:latin typeface="Times New Roman"/>
            <a:cs typeface="Times New Roman"/>
          </a:endParaRPr>
        </a:p>
      </dsp:txBody>
      <dsp:txXfrm>
        <a:off x="3147179" y="910620"/>
        <a:ext cx="2758201" cy="3755159"/>
      </dsp:txXfrm>
    </dsp:sp>
    <dsp:sp modelId="{67C34CE8-34CA-DB48-84AF-5D31A83D3884}">
      <dsp:nvSpPr>
        <dsp:cNvPr id="0" name=""/>
        <dsp:cNvSpPr/>
      </dsp:nvSpPr>
      <dsp:spPr>
        <a:xfrm>
          <a:off x="6291529" y="363420"/>
          <a:ext cx="2758201" cy="547200"/>
        </a:xfrm>
        <a:prstGeom prst="rect">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Lessons Learned 14-21</a:t>
          </a:r>
          <a:endParaRPr lang="en-US" sz="1900" kern="1200" dirty="0">
            <a:latin typeface="Times New Roman" pitchFamily="18" charset="0"/>
            <a:cs typeface="Times New Roman" pitchFamily="18" charset="0"/>
          </a:endParaRPr>
        </a:p>
      </dsp:txBody>
      <dsp:txXfrm>
        <a:off x="6291529" y="363420"/>
        <a:ext cx="2758201" cy="547200"/>
      </dsp:txXfrm>
    </dsp:sp>
    <dsp:sp modelId="{9D0E1A5E-91AF-9144-A305-596E1EE4AAFB}">
      <dsp:nvSpPr>
        <dsp:cNvPr id="0" name=""/>
        <dsp:cNvSpPr/>
      </dsp:nvSpPr>
      <dsp:spPr>
        <a:xfrm>
          <a:off x="6291529" y="910620"/>
          <a:ext cx="2758201" cy="3755159"/>
        </a:xfrm>
        <a:prstGeom prst="rect">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Handling ‘In-system’ Customers When Disaster Strikes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Staff Disposition/Capacity</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Disaster Dispatch</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Commandeered Equipment</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Pets</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Recovery</a:t>
          </a:r>
          <a:endParaRPr lang="en-US" sz="1900" kern="1200" dirty="0">
            <a:latin typeface="Times New Roman"/>
            <a:cs typeface="Times New Roman"/>
          </a:endParaRPr>
        </a:p>
        <a:p>
          <a:pPr marL="171450" lvl="1" indent="-171450" algn="l" defTabSz="844550">
            <a:lnSpc>
              <a:spcPct val="90000"/>
            </a:lnSpc>
            <a:spcBef>
              <a:spcPct val="0"/>
            </a:spcBef>
            <a:spcAft>
              <a:spcPct val="15000"/>
            </a:spcAft>
            <a:buChar char="••"/>
          </a:pPr>
          <a:r>
            <a:rPr lang="en-US" sz="1900" kern="1200" dirty="0" smtClean="0">
              <a:latin typeface="Times New Roman"/>
              <a:cs typeface="Times New Roman"/>
            </a:rPr>
            <a:t>Other Thoughts</a:t>
          </a:r>
          <a:endParaRPr lang="en-US" sz="1900" kern="1200" dirty="0">
            <a:latin typeface="Times New Roman"/>
            <a:cs typeface="Times New Roman"/>
          </a:endParaRPr>
        </a:p>
      </dsp:txBody>
      <dsp:txXfrm>
        <a:off x="6291529" y="910620"/>
        <a:ext cx="2758201" cy="375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CAF48-5D9F-6549-82B7-6A38D2263C39}">
      <dsp:nvSpPr>
        <dsp:cNvPr id="0" name=""/>
        <dsp:cNvSpPr/>
      </dsp:nvSpPr>
      <dsp:spPr>
        <a:xfrm>
          <a:off x="529599" y="0"/>
          <a:ext cx="3505200" cy="3505200"/>
        </a:xfrm>
        <a:prstGeom prst="triangle">
          <a:avLst/>
        </a:prstGeom>
        <a:solidFill>
          <a:srgbClr val="D0530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9A84F3-CBA1-9D46-BD5B-DF20E708AEC5}">
      <dsp:nvSpPr>
        <dsp:cNvPr id="0" name=""/>
        <dsp:cNvSpPr/>
      </dsp:nvSpPr>
      <dsp:spPr>
        <a:xfrm>
          <a:off x="2295482" y="636100"/>
          <a:ext cx="2278380" cy="622994"/>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n-lt"/>
              <a:cs typeface="Times New Roman"/>
            </a:rPr>
            <a:t>Reconstitution</a:t>
          </a:r>
          <a:endParaRPr lang="en-US" sz="2000" kern="1200" dirty="0">
            <a:latin typeface="+mn-lt"/>
            <a:cs typeface="Times New Roman"/>
          </a:endParaRPr>
        </a:p>
      </dsp:txBody>
      <dsp:txXfrm>
        <a:off x="2325894" y="666512"/>
        <a:ext cx="2217556" cy="562170"/>
      </dsp:txXfrm>
    </dsp:sp>
    <dsp:sp modelId="{02279B1A-47CD-7043-A5A8-5E97C36EA60A}">
      <dsp:nvSpPr>
        <dsp:cNvPr id="0" name=""/>
        <dsp:cNvSpPr/>
      </dsp:nvSpPr>
      <dsp:spPr>
        <a:xfrm>
          <a:off x="2282199" y="1321606"/>
          <a:ext cx="2278380" cy="622994"/>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n-lt"/>
              <a:cs typeface="Times New Roman"/>
            </a:rPr>
            <a:t>Reentry</a:t>
          </a:r>
          <a:endParaRPr lang="en-US" sz="2000" kern="1200" dirty="0">
            <a:latin typeface="+mn-lt"/>
            <a:cs typeface="Times New Roman"/>
          </a:endParaRPr>
        </a:p>
      </dsp:txBody>
      <dsp:txXfrm>
        <a:off x="2312611" y="1352018"/>
        <a:ext cx="2217556" cy="562170"/>
      </dsp:txXfrm>
    </dsp:sp>
    <dsp:sp modelId="{B560E2AE-0267-834C-B61E-A13587132FD4}">
      <dsp:nvSpPr>
        <dsp:cNvPr id="0" name=""/>
        <dsp:cNvSpPr/>
      </dsp:nvSpPr>
      <dsp:spPr>
        <a:xfrm>
          <a:off x="2255633" y="1998209"/>
          <a:ext cx="2278380" cy="622994"/>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n-lt"/>
              <a:cs typeface="Times New Roman"/>
            </a:rPr>
            <a:t>Service Assessment</a:t>
          </a:r>
          <a:endParaRPr lang="en-US" sz="2000" kern="1200" dirty="0">
            <a:latin typeface="+mn-lt"/>
            <a:cs typeface="Times New Roman"/>
          </a:endParaRPr>
        </a:p>
      </dsp:txBody>
      <dsp:txXfrm>
        <a:off x="2286045" y="2028621"/>
        <a:ext cx="2217556" cy="562170"/>
      </dsp:txXfrm>
    </dsp:sp>
    <dsp:sp modelId="{FDAF8793-BBCF-2E48-AE2D-2063A8859CEF}">
      <dsp:nvSpPr>
        <dsp:cNvPr id="0" name=""/>
        <dsp:cNvSpPr/>
      </dsp:nvSpPr>
      <dsp:spPr>
        <a:xfrm>
          <a:off x="2242373" y="2699445"/>
          <a:ext cx="2278380" cy="622994"/>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n-lt"/>
              <a:cs typeface="Times New Roman"/>
            </a:rPr>
            <a:t>Restitution</a:t>
          </a:r>
          <a:endParaRPr lang="en-US" sz="2000" kern="1200" dirty="0">
            <a:latin typeface="+mn-lt"/>
            <a:cs typeface="Times New Roman"/>
          </a:endParaRPr>
        </a:p>
      </dsp:txBody>
      <dsp:txXfrm>
        <a:off x="2272785" y="2729857"/>
        <a:ext cx="2217556" cy="562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65E9E2F-DB3F-456C-8B71-1F2B6BC3A074}" type="datetimeFigureOut">
              <a:rPr lang="en-US" smtClean="0"/>
              <a:t>10/10/2012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2F38E9BE-A99E-4E9A-9240-3978B5899AF2}" type="slidenum">
              <a:rPr lang="en-US" smtClean="0"/>
              <a:t>‹#›</a:t>
            </a:fld>
            <a:endParaRPr lang="en-US"/>
          </a:p>
        </p:txBody>
      </p:sp>
    </p:spTree>
    <p:extLst>
      <p:ext uri="{BB962C8B-B14F-4D97-AF65-F5344CB8AC3E}">
        <p14:creationId xmlns:p14="http://schemas.microsoft.com/office/powerpoint/2010/main" val="370004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0C9493F-B9C6-4C92-8C93-6C3400C68F96}" type="datetimeFigureOut">
              <a:rPr lang="en-US" smtClean="0"/>
              <a:t>10/10/2012</a:t>
            </a:fld>
            <a:endParaRPr lang="en-US"/>
          </a:p>
        </p:txBody>
      </p:sp>
      <p:sp>
        <p:nvSpPr>
          <p:cNvPr id="4" name="Slide Image Placeholder 3"/>
          <p:cNvSpPr>
            <a:spLocks noGrp="1" noRot="1" noChangeAspect="1"/>
          </p:cNvSpPr>
          <p:nvPr>
            <p:ph type="sldImg" idx="2"/>
          </p:nvPr>
        </p:nvSpPr>
        <p:spPr>
          <a:xfrm>
            <a:off x="1174750" y="696913"/>
            <a:ext cx="45085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76D4E5F-9AD8-406A-8C2D-56E36FCDD426}" type="slidenum">
              <a:rPr lang="en-US" smtClean="0"/>
              <a:t>‹#›</a:t>
            </a:fld>
            <a:endParaRPr lang="en-US"/>
          </a:p>
        </p:txBody>
      </p:sp>
    </p:spTree>
    <p:extLst>
      <p:ext uri="{BB962C8B-B14F-4D97-AF65-F5344CB8AC3E}">
        <p14:creationId xmlns:p14="http://schemas.microsoft.com/office/powerpoint/2010/main" val="53630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3</a:t>
            </a:fld>
            <a:endParaRPr lang="en-US"/>
          </a:p>
        </p:txBody>
      </p:sp>
    </p:spTree>
    <p:extLst>
      <p:ext uri="{BB962C8B-B14F-4D97-AF65-F5344CB8AC3E}">
        <p14:creationId xmlns:p14="http://schemas.microsoft.com/office/powerpoint/2010/main" val="55062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Task 1 activity specified in the BCG/</a:t>
            </a:r>
            <a:r>
              <a:rPr lang="en-US" sz="1200" kern="1200" dirty="0" err="1" smtClean="0">
                <a:solidFill>
                  <a:schemeClr val="tx1"/>
                </a:solidFill>
                <a:effectLst/>
                <a:latin typeface="+mn-lt"/>
                <a:ea typeface="+mn-ea"/>
                <a:cs typeface="+mn-cs"/>
              </a:rPr>
              <a:t>Nusura</a:t>
            </a:r>
            <a:r>
              <a:rPr lang="en-US" sz="1200" kern="1200" dirty="0" smtClean="0">
                <a:solidFill>
                  <a:schemeClr val="tx1"/>
                </a:solidFill>
                <a:effectLst/>
                <a:latin typeface="+mn-lt"/>
                <a:ea typeface="+mn-ea"/>
                <a:cs typeface="+mn-cs"/>
              </a:rPr>
              <a:t> Work Plan required the BCG/</a:t>
            </a:r>
            <a:r>
              <a:rPr lang="en-US" sz="1200" kern="1200" dirty="0" err="1" smtClean="0">
                <a:solidFill>
                  <a:schemeClr val="tx1"/>
                </a:solidFill>
                <a:effectLst/>
                <a:latin typeface="+mn-lt"/>
                <a:ea typeface="+mn-ea"/>
                <a:cs typeface="+mn-cs"/>
              </a:rPr>
              <a:t>Nusura</a:t>
            </a:r>
            <a:r>
              <a:rPr lang="en-US" sz="1200" kern="1200" dirty="0" smtClean="0">
                <a:solidFill>
                  <a:schemeClr val="tx1"/>
                </a:solidFill>
                <a:effectLst/>
                <a:latin typeface="+mn-lt"/>
                <a:ea typeface="+mn-ea"/>
                <a:cs typeface="+mn-cs"/>
              </a:rPr>
              <a:t> team to conduct an analysis of information available in the National Transit Database (NTD) to create a portrait of the U.S. paratransit industry, including urban/suburban operators and rural/tribal service providers.  This assessment enabled the team to identify the level and types of paratransit service provided nationwide, as well as the paratransit industry’s resources and capabilities, including its equipment and fueling constraints, it personnel and service characteristics.</a:t>
            </a:r>
          </a:p>
          <a:p>
            <a:endParaRPr lang="en-US" dirty="0" smtClean="0"/>
          </a:p>
          <a:p>
            <a:r>
              <a:rPr lang="en-US" sz="1200" kern="1200" dirty="0" smtClean="0">
                <a:solidFill>
                  <a:schemeClr val="tx1"/>
                </a:solidFill>
                <a:effectLst/>
                <a:latin typeface="+mn-lt"/>
                <a:ea typeface="+mn-ea"/>
                <a:cs typeface="+mn-cs"/>
              </a:rPr>
              <a:t>The NTD program defines “paratransit” service as “the type of passenger transportation that is more flexible than conventional fixed-route transit but more structured than the use of private automobiles. Paratransit includes demand response (DR) transportation services, shared-ride taxis, car-pooling and vanpooling (VP), and jitney (JT) services. Most often refers to wheelchair-accessible, demand response (DR) service.” (NTD Glossary, 2010)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 monthly and annual reports to the NTD, the Federal Transit Administration collects data from public transportation agencies providing paratransit service. Typical data collected includes: contact information; service area characteristics; funding sources and expenditures; levels of service provided; vehicle fleet age and characteristics; and safety performance.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Public transportation agencies with paratransit services that receive </a:t>
            </a:r>
            <a:r>
              <a:rPr lang="en-US" sz="1200" i="1" kern="1200" dirty="0" smtClean="0">
                <a:solidFill>
                  <a:schemeClr val="tx1"/>
                </a:solidFill>
                <a:effectLst/>
                <a:latin typeface="+mn-lt"/>
                <a:ea typeface="+mn-ea"/>
                <a:cs typeface="+mn-cs"/>
              </a:rPr>
              <a:t>Urbanized Area Formula Program (§5307) </a:t>
            </a:r>
            <a:r>
              <a:rPr lang="en-US" sz="1200" kern="1200" dirty="0" smtClean="0">
                <a:solidFill>
                  <a:schemeClr val="tx1"/>
                </a:solidFill>
                <a:effectLst/>
                <a:latin typeface="+mn-lt"/>
                <a:ea typeface="+mn-ea"/>
                <a:cs typeface="+mn-cs"/>
              </a:rPr>
              <a:t>grants, or that benefit from these grants, must report directly to the NTD.  Information is collected on </a:t>
            </a:r>
            <a:r>
              <a:rPr lang="en-US" sz="1200" kern="1200" dirty="0" err="1" smtClean="0">
                <a:solidFill>
                  <a:schemeClr val="tx1"/>
                </a:solidFill>
                <a:effectLst/>
                <a:latin typeface="+mn-lt"/>
                <a:ea typeface="+mn-ea"/>
                <a:cs typeface="+mn-cs"/>
              </a:rPr>
              <a:t>subrecipients</a:t>
            </a:r>
            <a:r>
              <a:rPr lang="en-US" sz="1200" kern="1200" dirty="0" smtClean="0">
                <a:solidFill>
                  <a:schemeClr val="tx1"/>
                </a:solidFill>
                <a:effectLst/>
                <a:latin typeface="+mn-lt"/>
                <a:ea typeface="+mn-ea"/>
                <a:cs typeface="+mn-cs"/>
              </a:rPr>
              <a:t> of FTA’s </a:t>
            </a:r>
            <a:r>
              <a:rPr lang="en-US" sz="1200" i="1" kern="1200" dirty="0" smtClean="0">
                <a:solidFill>
                  <a:schemeClr val="tx1"/>
                </a:solidFill>
                <a:effectLst/>
                <a:latin typeface="+mn-lt"/>
                <a:ea typeface="+mn-ea"/>
                <a:cs typeface="+mn-cs"/>
              </a:rPr>
              <a:t>Formula Program for Other than Urbanized Areas (§5311)</a:t>
            </a:r>
            <a:r>
              <a:rPr lang="en-US" sz="1200" kern="1200" dirty="0" smtClean="0">
                <a:solidFill>
                  <a:schemeClr val="tx1"/>
                </a:solidFill>
                <a:effectLst/>
                <a:latin typeface="+mn-lt"/>
                <a:ea typeface="+mn-ea"/>
                <a:cs typeface="+mn-cs"/>
              </a:rPr>
              <a:t> who provide paratransit service from the State agency, typically the State Department of Transportation, that administers the section 5311 grant program in the state.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Paratransit service can be provided through many different arrangements and operating parameters. The NTD program, for public transportation agencies in both urban and rural areas, largely collects paratransit-related service information in a set of categories related to demand-response (DR) service.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 service is defined as “shared ride service that is scheduled in response to calls from passengers.” (NTD Glossary, 2010) In urban areas, of course, this service is provided, in large part to meet the requirements of the Americans with Disability Act (ADA).  In rural areas, this service addresses critical needs in rural populations for senior citizens and vital medical transportation trips, as well as transportation to and from employment.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NTD program recognizes that the traditional demand-response service model has been transformed in recent years, particularly in rural areas, however, pre-existing limitations in the structure of the NTD reporting system restrict the information that can be collected from modes of service other than DR that support paratransit operations. For instance, data collected for transit service that integrates traditional paratransit trips into general public transit service through route deviation or other means is reported largely under the general public transit service categories.  Nevertheless, information provided in the DR service categories provides an extremely useful snapshot of urban/suburban and rural/tribal paratransit operators nationwide.</a:t>
            </a:r>
            <a:endParaRPr lang="en-US" dirty="0" smtClean="0"/>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18</a:t>
            </a:fld>
            <a:endParaRPr lang="en-US"/>
          </a:p>
        </p:txBody>
      </p:sp>
    </p:spTree>
    <p:extLst>
      <p:ext uri="{BB962C8B-B14F-4D97-AF65-F5344CB8AC3E}">
        <p14:creationId xmlns:p14="http://schemas.microsoft.com/office/powerpoint/2010/main" val="334997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indicated in the table on this slide, while the number of PT and DO paratransit services operators are roughly equal (289 PT agencies versus 283 DO agencies), the PT paratransit providers tend to serve larger and more densely populated urban areas. Therefore, in 2009, PT paratransit operators provide roughly 75 percent of paratransit passenger service, while DO service providers, working in less densely populated areas, provided 25 percent of passenger service in 2009.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average vehicle speed for the DR industry overall is 14.39 miles per hour while the average passenger trip length is 8.79 miles. Directly operated DR service reported slightly higher speeds and slightly shorter trip lengths than purchased transportation.</a:t>
            </a:r>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19</a:t>
            </a:fld>
            <a:endParaRPr lang="en-US"/>
          </a:p>
        </p:txBody>
      </p:sp>
    </p:spTree>
    <p:extLst>
      <p:ext uri="{BB962C8B-B14F-4D97-AF65-F5344CB8AC3E}">
        <p14:creationId xmlns:p14="http://schemas.microsoft.com/office/powerpoint/2010/main" val="248706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23</a:t>
            </a:fld>
            <a:endParaRPr lang="en-US"/>
          </a:p>
        </p:txBody>
      </p:sp>
    </p:spTree>
    <p:extLst>
      <p:ext uri="{BB962C8B-B14F-4D97-AF65-F5344CB8AC3E}">
        <p14:creationId xmlns:p14="http://schemas.microsoft.com/office/powerpoint/2010/main" val="40441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24</a:t>
            </a:fld>
            <a:endParaRPr lang="en-US"/>
          </a:p>
        </p:txBody>
      </p:sp>
    </p:spTree>
    <p:extLst>
      <p:ext uri="{BB962C8B-B14F-4D97-AF65-F5344CB8AC3E}">
        <p14:creationId xmlns:p14="http://schemas.microsoft.com/office/powerpoint/2010/main" val="56633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issues addressed in matrix include:</a:t>
            </a:r>
          </a:p>
          <a:p>
            <a:endParaRPr lang="en-US" dirty="0" smtClean="0"/>
          </a:p>
          <a:p>
            <a:pPr marL="171450" indent="-171450">
              <a:buFont typeface="Arial" pitchFamily="34" charset="0"/>
              <a:buChar char="•"/>
            </a:pPr>
            <a:r>
              <a:rPr lang="en-US" sz="1200" kern="1200" dirty="0" smtClean="0">
                <a:solidFill>
                  <a:schemeClr val="tx1"/>
                </a:solidFill>
                <a:effectLst/>
                <a:latin typeface="+mn-lt"/>
                <a:ea typeface="+mn-ea"/>
                <a:cs typeface="+mn-cs"/>
              </a:rPr>
              <a:t>Emergency Management is often not receptive to input from paratransit providers when developing Emergency Operations Plans.</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often lacks sufficient detail about the role paratransit providers are scheduled to fill during emergency community response activities.</a:t>
            </a:r>
          </a:p>
          <a:p>
            <a:pPr marL="171450" indent="-171450">
              <a:buFont typeface="Arial" pitchFamily="34" charset="0"/>
              <a:buChar char="•"/>
            </a:pPr>
            <a:r>
              <a:rPr lang="en-US" sz="1200" kern="1200" dirty="0" smtClean="0">
                <a:solidFill>
                  <a:schemeClr val="tx1"/>
                </a:solidFill>
                <a:effectLst/>
                <a:latin typeface="+mn-lt"/>
                <a:ea typeface="+mn-ea"/>
                <a:cs typeface="+mn-cs"/>
              </a:rPr>
              <a:t>Emergency Management often has not arranged for a formal place for transportation, including paratransit, at the Emergency Operations Center.</a:t>
            </a:r>
          </a:p>
          <a:p>
            <a:pPr marL="171450" indent="-171450">
              <a:buFont typeface="Arial" pitchFamily="34" charset="0"/>
              <a:buChar char="•"/>
            </a:pPr>
            <a:r>
              <a:rPr lang="en-US" sz="1200" kern="1200" dirty="0" smtClean="0">
                <a:solidFill>
                  <a:schemeClr val="tx1"/>
                </a:solidFill>
                <a:effectLst/>
                <a:latin typeface="+mn-lt"/>
                <a:ea typeface="+mn-ea"/>
                <a:cs typeface="+mn-cs"/>
              </a:rPr>
              <a:t>Emergency Management often does not view paratransit as critical to mission achievement, thus emergency access to fuel and other essential material supplies for paratransit is not considered.</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has often not fully examined the limitations of paratransit resources. </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plans that utilize multiple transportation resources often lack a knowledgeable transportation expert to lead a coordinated response. </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often does not include a comprehensive listing of individuals identified as needing evacuation services.</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often does not sufficiently identify the special needs of individuals who need evacuation services.</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often has not addressed the need for radio communication interoperability.</a:t>
            </a:r>
          </a:p>
          <a:p>
            <a:pPr marL="171450" indent="-171450">
              <a:buFont typeface="Arial" pitchFamily="34" charset="0"/>
              <a:buChar char="•"/>
            </a:pPr>
            <a:r>
              <a:rPr lang="en-US" sz="1200" kern="1200" dirty="0" smtClean="0">
                <a:solidFill>
                  <a:schemeClr val="tx1"/>
                </a:solidFill>
                <a:effectLst/>
                <a:latin typeface="+mn-lt"/>
                <a:ea typeface="+mn-ea"/>
                <a:cs typeface="+mn-cs"/>
              </a:rPr>
              <a:t>Emergency preparedness and operations planning often has not addressed paratransit driver fatigue and relief concerns.</a:t>
            </a:r>
          </a:p>
          <a:p>
            <a:pPr marL="171450" indent="-171450">
              <a:buFont typeface="Arial" pitchFamily="34" charset="0"/>
              <a:buChar char="•"/>
            </a:pPr>
            <a:r>
              <a:rPr lang="en-US" sz="1200" kern="1200" dirty="0" smtClean="0">
                <a:solidFill>
                  <a:schemeClr val="tx1"/>
                </a:solidFill>
                <a:effectLst/>
                <a:latin typeface="+mn-lt"/>
                <a:ea typeface="+mn-ea"/>
                <a:cs typeface="+mn-cs"/>
              </a:rPr>
              <a:t>Emergency Management often has not integrated paratransit providers into emergency drills, simulations and exercises.</a:t>
            </a:r>
          </a:p>
          <a:p>
            <a:pPr marL="171450" indent="-171450">
              <a:buFont typeface="Arial" pitchFamily="34" charset="0"/>
              <a:buChar char="•"/>
            </a:pPr>
            <a:r>
              <a:rPr lang="en-US" sz="1200" kern="1200" dirty="0" smtClean="0">
                <a:solidFill>
                  <a:schemeClr val="tx1"/>
                </a:solidFill>
                <a:effectLst/>
                <a:latin typeface="+mn-lt"/>
                <a:ea typeface="+mn-ea"/>
                <a:cs typeface="+mn-cs"/>
              </a:rPr>
              <a:t>Paratransit management often does not participate in Local Emergency Planning Committee (LEPC) meetings. </a:t>
            </a:r>
          </a:p>
          <a:p>
            <a:pPr marL="171450" indent="-171450">
              <a:buFont typeface="Arial" pitchFamily="34" charset="0"/>
              <a:buChar char="•"/>
            </a:pPr>
            <a:r>
              <a:rPr lang="en-US" sz="1200" kern="1200" dirty="0" smtClean="0">
                <a:solidFill>
                  <a:schemeClr val="tx1"/>
                </a:solidFill>
                <a:effectLst/>
                <a:latin typeface="+mn-lt"/>
                <a:ea typeface="+mn-ea"/>
                <a:cs typeface="+mn-cs"/>
              </a:rPr>
              <a:t>Paratransit providers often have not formally confirmed that they have insurance coverage on transit resources to be used during community emergency response.</a:t>
            </a:r>
          </a:p>
          <a:p>
            <a:pPr marL="171450" indent="-171450">
              <a:buFont typeface="Arial" pitchFamily="34" charset="0"/>
              <a:buChar char="•"/>
            </a:pPr>
            <a:r>
              <a:rPr lang="en-US" sz="1200" kern="1200" dirty="0" smtClean="0">
                <a:solidFill>
                  <a:schemeClr val="tx1"/>
                </a:solidFill>
                <a:effectLst/>
                <a:latin typeface="+mn-lt"/>
                <a:ea typeface="+mn-ea"/>
                <a:cs typeface="+mn-cs"/>
              </a:rPr>
              <a:t>Some paratransit providers are reluctant to follow established protocols for releasing their equipment to Emergency Management to be operated by non-paratransit personnel.</a:t>
            </a:r>
          </a:p>
          <a:p>
            <a:pPr marL="171450" indent="-171450">
              <a:buFont typeface="Arial" pitchFamily="34" charset="0"/>
              <a:buChar char="•"/>
            </a:pPr>
            <a:r>
              <a:rPr lang="en-US" sz="1200" kern="1200" dirty="0" smtClean="0">
                <a:solidFill>
                  <a:schemeClr val="tx1"/>
                </a:solidFill>
                <a:effectLst/>
                <a:latin typeface="+mn-lt"/>
                <a:ea typeface="+mn-ea"/>
                <a:cs typeface="+mn-cs"/>
              </a:rPr>
              <a:t>When a paratransit provider’s fleet includes vehicles requiring CDL drivers, paratransit is often reluctant to follow Emergency Management instructions directing those vehicles to be driven by non-paratransit, non-CDL drivers.</a:t>
            </a:r>
          </a:p>
          <a:p>
            <a:pPr marL="171450" indent="-171450">
              <a:buFont typeface="Arial" pitchFamily="34" charset="0"/>
              <a:buChar char="•"/>
            </a:pPr>
            <a:r>
              <a:rPr lang="en-US" sz="1200" kern="1200" dirty="0" smtClean="0">
                <a:solidFill>
                  <a:schemeClr val="tx1"/>
                </a:solidFill>
                <a:effectLst/>
                <a:latin typeface="+mn-lt"/>
                <a:ea typeface="+mn-ea"/>
                <a:cs typeface="+mn-cs"/>
              </a:rPr>
              <a:t>Key external players often are not trained on the operation of paratransit vehicles.</a:t>
            </a:r>
          </a:p>
          <a:p>
            <a:pPr marL="171450" indent="-171450">
              <a:buFont typeface="Arial" pitchFamily="34" charset="0"/>
              <a:buChar char="•"/>
            </a:pPr>
            <a:r>
              <a:rPr lang="en-US" sz="1200" kern="1200" dirty="0" smtClean="0">
                <a:solidFill>
                  <a:schemeClr val="tx1"/>
                </a:solidFill>
                <a:effectLst/>
                <a:latin typeface="+mn-lt"/>
                <a:ea typeface="+mn-ea"/>
                <a:cs typeface="+mn-cs"/>
              </a:rPr>
              <a:t>Paratransit staff at times is unavailable to participate in community emergency response.</a:t>
            </a:r>
          </a:p>
          <a:p>
            <a:pPr marL="171450" indent="-171450">
              <a:buFont typeface="Arial" pitchFamily="34" charset="0"/>
              <a:buChar char="•"/>
            </a:pPr>
            <a:r>
              <a:rPr lang="en-US" sz="1200" kern="1200" dirty="0" smtClean="0">
                <a:solidFill>
                  <a:schemeClr val="tx1"/>
                </a:solidFill>
                <a:effectLst/>
                <a:latin typeface="+mn-lt"/>
                <a:ea typeface="+mn-ea"/>
                <a:cs typeface="+mn-cs"/>
              </a:rPr>
              <a:t>Paratransit vehicles often are not prepped and/or staged for effective mobilization during community emergency response</a:t>
            </a:r>
          </a:p>
          <a:p>
            <a:pPr marL="171450" indent="-171450">
              <a:buFont typeface="Arial" pitchFamily="34" charset="0"/>
              <a:buChar char="•"/>
            </a:pPr>
            <a:r>
              <a:rPr lang="en-US" sz="1200" kern="1200" dirty="0" smtClean="0">
                <a:solidFill>
                  <a:schemeClr val="tx1"/>
                </a:solidFill>
                <a:effectLst/>
                <a:latin typeface="+mn-lt"/>
                <a:ea typeface="+mn-ea"/>
                <a:cs typeface="+mn-cs"/>
              </a:rPr>
              <a:t>Paratransit management and staff are often not National Incident Management System (NIMS) certified.</a:t>
            </a:r>
          </a:p>
          <a:p>
            <a:pPr marL="171450" indent="-171450">
              <a:buFont typeface="Arial" pitchFamily="34" charset="0"/>
              <a:buChar char="•"/>
            </a:pPr>
            <a:r>
              <a:rPr lang="en-US" sz="1200" kern="1200" dirty="0" smtClean="0">
                <a:solidFill>
                  <a:schemeClr val="tx1"/>
                </a:solidFill>
                <a:effectLst/>
                <a:latin typeface="+mn-lt"/>
                <a:ea typeface="+mn-ea"/>
                <a:cs typeface="+mn-cs"/>
              </a:rPr>
              <a:t>Concern for the needs of its regular passengers may cause paratransit providers to hold back resources planned for deployment by Emergency Management.</a:t>
            </a:r>
          </a:p>
          <a:p>
            <a:pPr marL="171450" indent="-171450">
              <a:buFont typeface="Arial" pitchFamily="34" charset="0"/>
              <a:buChar char="•"/>
            </a:pPr>
            <a:r>
              <a:rPr lang="en-US" sz="1200" kern="1200" dirty="0" smtClean="0">
                <a:solidFill>
                  <a:schemeClr val="tx1"/>
                </a:solidFill>
                <a:effectLst/>
                <a:latin typeface="+mn-lt"/>
                <a:ea typeface="+mn-ea"/>
                <a:cs typeface="+mn-cs"/>
              </a:rPr>
              <a:t>Paratransit providers often have not fully addressed the requirements for financial reimbursement of resources deployed during emergency response.</a:t>
            </a:r>
          </a:p>
          <a:p>
            <a:pPr marL="171450" indent="-171450">
              <a:buFont typeface="Arial" pitchFamily="34" charset="0"/>
              <a:buChar char="•"/>
            </a:pPr>
            <a:r>
              <a:rPr lang="en-US" sz="1200" kern="1200" dirty="0" smtClean="0">
                <a:solidFill>
                  <a:schemeClr val="tx1"/>
                </a:solidFill>
                <a:effectLst/>
                <a:latin typeface="+mn-lt"/>
                <a:ea typeface="+mn-ea"/>
                <a:cs typeface="+mn-cs"/>
              </a:rPr>
              <a:t>Paratransit dispatching systems are at times susceptible to disaster impact.</a:t>
            </a:r>
          </a:p>
          <a:p>
            <a:pPr marL="171450" indent="-171450">
              <a:buFont typeface="Arial" pitchFamily="34" charset="0"/>
              <a:buChar char="•"/>
            </a:pPr>
            <a:r>
              <a:rPr lang="en-US" sz="1200" kern="1200" dirty="0" smtClean="0">
                <a:solidFill>
                  <a:schemeClr val="tx1"/>
                </a:solidFill>
                <a:effectLst/>
                <a:latin typeface="+mn-lt"/>
                <a:ea typeface="+mn-ea"/>
                <a:cs typeface="+mn-cs"/>
              </a:rPr>
              <a:t>Paratransit providers often do not sufficiently plan for paratransit service start-up after an emergency event.</a:t>
            </a:r>
          </a:p>
          <a:p>
            <a:pPr marL="171450" indent="-171450">
              <a:buFont typeface="Arial" pitchFamily="34" charset="0"/>
              <a:buChar char="•"/>
            </a:pPr>
            <a:r>
              <a:rPr lang="en-US" sz="1200" kern="1200" dirty="0" smtClean="0">
                <a:solidFill>
                  <a:schemeClr val="tx1"/>
                </a:solidFill>
                <a:effectLst/>
                <a:latin typeface="+mn-lt"/>
                <a:ea typeface="+mn-ea"/>
                <a:cs typeface="+mn-cs"/>
              </a:rPr>
              <a:t>Paratransit demand for services often changes following a disaster.</a:t>
            </a:r>
          </a:p>
          <a:p>
            <a:pPr marL="171450" indent="-171450">
              <a:buFont typeface="Arial" pitchFamily="34" charset="0"/>
              <a:buChar char="•"/>
            </a:pPr>
            <a:r>
              <a:rPr lang="en-US" sz="1200" kern="1200" dirty="0" smtClean="0">
                <a:solidFill>
                  <a:schemeClr val="tx1"/>
                </a:solidFill>
                <a:effectLst/>
                <a:latin typeface="+mn-lt"/>
                <a:ea typeface="+mn-ea"/>
                <a:cs typeface="+mn-cs"/>
              </a:rPr>
              <a:t>Paratransit operators typically have policies allowing service animals but not pets on board their vehicles.</a:t>
            </a:r>
          </a:p>
          <a:p>
            <a:pPr marL="171450" indent="-171450">
              <a:buFont typeface="Arial" pitchFamily="34" charset="0"/>
              <a:buChar char="•"/>
            </a:pPr>
            <a:r>
              <a:rPr lang="en-US" sz="1200" kern="1200" dirty="0" smtClean="0">
                <a:solidFill>
                  <a:schemeClr val="tx1"/>
                </a:solidFill>
                <a:effectLst/>
                <a:latin typeface="+mn-lt"/>
                <a:ea typeface="+mn-ea"/>
                <a:cs typeface="+mn-cs"/>
              </a:rPr>
              <a:t>Transit agencies or other entities that contract for paratransit services often lack the ability to direct the activities of their contractors during community emergency response.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35</a:t>
            </a:fld>
            <a:endParaRPr lang="en-US"/>
          </a:p>
        </p:txBody>
      </p:sp>
    </p:spTree>
    <p:extLst>
      <p:ext uri="{BB962C8B-B14F-4D97-AF65-F5344CB8AC3E}">
        <p14:creationId xmlns:p14="http://schemas.microsoft.com/office/powerpoint/2010/main" val="2335852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508000" fontAlgn="base">
              <a:spcBef>
                <a:spcPct val="0"/>
              </a:spcBef>
              <a:spcAft>
                <a:spcPct val="0"/>
              </a:spcAft>
              <a:defRPr/>
            </a:pPr>
            <a:fld id="{595960A3-3912-4959-B163-B8D33B12C94E}" type="slidenum">
              <a:rPr lang="en-US" smtClean="0"/>
              <a:pPr defTabSz="508000" fontAlgn="base">
                <a:spcBef>
                  <a:spcPct val="0"/>
                </a:spcBef>
                <a:spcAft>
                  <a:spcPct val="0"/>
                </a:spcAft>
                <a:defRPr/>
              </a:pPr>
              <a:t>36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508000" fontAlgn="base">
              <a:spcBef>
                <a:spcPct val="0"/>
              </a:spcBef>
              <a:spcAft>
                <a:spcPct val="0"/>
              </a:spcAft>
              <a:defRPr/>
            </a:pPr>
            <a:fld id="{0595B0F0-B12C-45E3-9AF6-001F95CF3BC0}" type="slidenum">
              <a:rPr lang="en-US" smtClean="0"/>
              <a:pPr defTabSz="508000" fontAlgn="base">
                <a:spcBef>
                  <a:spcPct val="0"/>
                </a:spcBef>
                <a:spcAft>
                  <a:spcPct val="0"/>
                </a:spcAft>
                <a:defRPr/>
              </a:pPr>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4</a:t>
            </a:fld>
            <a:endParaRPr lang="en-US"/>
          </a:p>
        </p:txBody>
      </p:sp>
    </p:spTree>
    <p:extLst>
      <p:ext uri="{BB962C8B-B14F-4D97-AF65-F5344CB8AC3E}">
        <p14:creationId xmlns:p14="http://schemas.microsoft.com/office/powerpoint/2010/main" val="112850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scoping out the project, the A-37 Panel structured a series of nine logically sequenced tasks to be performed over two project phases to complete the handbook.  Since the project kick-off in mid-November 2010, the BCG/</a:t>
            </a:r>
            <a:r>
              <a:rPr lang="en-US" sz="1200" kern="1200" dirty="0" err="1" smtClean="0">
                <a:solidFill>
                  <a:schemeClr val="tx1"/>
                </a:solidFill>
                <a:effectLst/>
                <a:latin typeface="+mn-lt"/>
                <a:ea typeface="+mn-ea"/>
                <a:cs typeface="+mn-cs"/>
              </a:rPr>
              <a:t>Nusura</a:t>
            </a:r>
            <a:r>
              <a:rPr lang="en-US" sz="1200" kern="1200" dirty="0" smtClean="0">
                <a:solidFill>
                  <a:schemeClr val="tx1"/>
                </a:solidFill>
                <a:effectLst/>
                <a:latin typeface="+mn-lt"/>
                <a:ea typeface="+mn-ea"/>
                <a:cs typeface="+mn-cs"/>
              </a:rPr>
              <a:t> team has been working on the first five tasks in Phase 1:</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 Task 1</a:t>
            </a:r>
            <a:r>
              <a:rPr lang="en-US" sz="1200" kern="1200" dirty="0" smtClean="0">
                <a:solidFill>
                  <a:schemeClr val="tx1"/>
                </a:solidFill>
                <a:effectLst/>
                <a:latin typeface="+mn-lt"/>
                <a:ea typeface="+mn-ea"/>
                <a:cs typeface="+mn-cs"/>
              </a:rPr>
              <a:t> – Focused literature review and review of existing practices.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Task 2</a:t>
            </a:r>
            <a:r>
              <a:rPr lang="en-US" sz="1200" kern="1200" dirty="0" smtClean="0">
                <a:solidFill>
                  <a:schemeClr val="tx1"/>
                </a:solidFill>
                <a:effectLst/>
                <a:latin typeface="+mn-lt"/>
                <a:ea typeface="+mn-ea"/>
                <a:cs typeface="+mn-cs"/>
              </a:rPr>
              <a:t> – Interviews with experts in paratransit emergency operations and preparedness.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Task 3</a:t>
            </a:r>
            <a:r>
              <a:rPr lang="en-US" sz="1200" kern="1200" dirty="0" smtClean="0">
                <a:solidFill>
                  <a:schemeClr val="tx1"/>
                </a:solidFill>
                <a:effectLst/>
                <a:latin typeface="+mn-lt"/>
                <a:ea typeface="+mn-ea"/>
                <a:cs typeface="+mn-cs"/>
              </a:rPr>
              <a:t> –  Evaluation of lessons learned from paratransit operations and response during recent emergencies and special events.</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Task 4 – </a:t>
            </a:r>
            <a:r>
              <a:rPr lang="en-US" sz="1200" kern="1200" dirty="0" smtClean="0">
                <a:solidFill>
                  <a:schemeClr val="tx1"/>
                </a:solidFill>
                <a:effectLst/>
                <a:latin typeface="+mn-lt"/>
                <a:ea typeface="+mn-ea"/>
                <a:cs typeface="+mn-cs"/>
              </a:rPr>
              <a:t>Development of detailed outline for a Paratransit Emergency Preparedness and Operations Handbook.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Task 5</a:t>
            </a:r>
            <a:r>
              <a:rPr lang="en-US" sz="1200" kern="1200" dirty="0" smtClean="0">
                <a:solidFill>
                  <a:schemeClr val="tx1"/>
                </a:solidFill>
                <a:effectLst/>
                <a:latin typeface="+mn-lt"/>
                <a:ea typeface="+mn-ea"/>
                <a:cs typeface="+mn-cs"/>
              </a:rPr>
              <a:t> –  Preparation of Interim Phase 1 Report.</a:t>
            </a:r>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9</a:t>
            </a:fld>
            <a:endParaRPr lang="en-US"/>
          </a:p>
        </p:txBody>
      </p:sp>
    </p:spTree>
    <p:extLst>
      <p:ext uri="{BB962C8B-B14F-4D97-AF65-F5344CB8AC3E}">
        <p14:creationId xmlns:p14="http://schemas.microsoft.com/office/powerpoint/2010/main" val="13469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BCG/</a:t>
            </a:r>
            <a:r>
              <a:rPr lang="en-US" dirty="0" err="1" smtClean="0"/>
              <a:t>Nusura</a:t>
            </a:r>
            <a:r>
              <a:rPr lang="en-US" dirty="0" smtClean="0"/>
              <a:t> team has submitted</a:t>
            </a:r>
            <a:r>
              <a:rPr lang="en-US" baseline="0" dirty="0" smtClean="0"/>
              <a:t> three major deliverables for Phase 1 and now is supporting this meeting. </a:t>
            </a:r>
          </a:p>
          <a:p>
            <a:endParaRPr lang="en-US" baseline="0" dirty="0" smtClean="0"/>
          </a:p>
          <a:p>
            <a:r>
              <a:rPr lang="en-US" baseline="0" dirty="0" smtClean="0"/>
              <a:t>As explained in the Amplified Work Plan, the BCG team began following our proposed approach for the initial research.</a:t>
            </a:r>
          </a:p>
          <a:p>
            <a:endParaRPr lang="en-US" baseline="0" dirty="0" smtClean="0"/>
          </a:p>
          <a:p>
            <a:r>
              <a:rPr lang="en-US" sz="1200" kern="1200" dirty="0" smtClean="0">
                <a:solidFill>
                  <a:schemeClr val="tx1"/>
                </a:solidFill>
                <a:effectLst/>
                <a:latin typeface="+mn-lt"/>
                <a:ea typeface="+mn-ea"/>
                <a:cs typeface="+mn-cs"/>
              </a:rPr>
              <a:t>The BCG/</a:t>
            </a:r>
            <a:r>
              <a:rPr lang="en-US" sz="1200" kern="1200" dirty="0" err="1" smtClean="0">
                <a:solidFill>
                  <a:schemeClr val="tx1"/>
                </a:solidFill>
                <a:effectLst/>
                <a:latin typeface="+mn-lt"/>
                <a:ea typeface="+mn-ea"/>
                <a:cs typeface="+mn-cs"/>
              </a:rPr>
              <a:t>Nusura</a:t>
            </a:r>
            <a:r>
              <a:rPr lang="en-US" sz="1200" kern="1200" dirty="0" smtClean="0">
                <a:solidFill>
                  <a:schemeClr val="tx1"/>
                </a:solidFill>
                <a:effectLst/>
                <a:latin typeface="+mn-lt"/>
                <a:ea typeface="+mn-ea"/>
                <a:cs typeface="+mn-cs"/>
              </a:rPr>
              <a:t> team began sharing the results of our research with the TCRP A-37 Panel at the end of March 2011 in our “Quarterly Research Progress Status Report.” This report included the results of the literature review, key findings from a series of interviews with experts on paratransit operations, a draft of our team’s proposed outline for the Final Handbook and a </a:t>
            </a:r>
            <a:r>
              <a:rPr lang="en-US" sz="1200" i="1" kern="1200" dirty="0" smtClean="0">
                <a:solidFill>
                  <a:schemeClr val="tx1"/>
                </a:solidFill>
                <a:effectLst/>
                <a:latin typeface="+mn-lt"/>
                <a:ea typeface="+mn-ea"/>
                <a:cs typeface="+mn-cs"/>
              </a:rPr>
              <a:t>Gap Analysis Checklist</a:t>
            </a:r>
            <a:r>
              <a:rPr lang="en-US" sz="1200" kern="1200" dirty="0" smtClean="0">
                <a:solidFill>
                  <a:schemeClr val="tx1"/>
                </a:solidFill>
                <a:effectLst/>
                <a:latin typeface="+mn-lt"/>
                <a:ea typeface="+mn-ea"/>
                <a:cs typeface="+mn-cs"/>
              </a:rPr>
              <a:t> – synched with the proposed outline that can be used by paratransit service providers to assess their current level of emergency planning and preparedness.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Phase I Interim Report adds to the material provided in the “Quarterly Research Progress Status Report,” completing the Task 3 Lessons Learned activity, with a matrix that summarizes expert and literature opinion regarding lessons learned from paratransit operations and response during recent emergencies and special events.  Another appendix has been created containing the write-ups of additional interviews conducted to evaluate lessons learned from response to emergencies, including recent events in the Southern United States, the Pacific Northwest, and the Midwest.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Phase 1 Interim Report also includes the BCG/</a:t>
            </a:r>
            <a:r>
              <a:rPr lang="en-US" sz="1200" kern="1200" dirty="0" err="1" smtClean="0">
                <a:solidFill>
                  <a:schemeClr val="tx1"/>
                </a:solidFill>
                <a:effectLst/>
                <a:latin typeface="+mn-lt"/>
                <a:ea typeface="+mn-ea"/>
                <a:cs typeface="+mn-cs"/>
              </a:rPr>
              <a:t>Nusura</a:t>
            </a:r>
            <a:r>
              <a:rPr lang="en-US" sz="1200" kern="1200" dirty="0" smtClean="0">
                <a:solidFill>
                  <a:schemeClr val="tx1"/>
                </a:solidFill>
                <a:effectLst/>
                <a:latin typeface="+mn-lt"/>
                <a:ea typeface="+mn-ea"/>
                <a:cs typeface="+mn-cs"/>
              </a:rPr>
              <a:t> team’s proposed Work Plan for Phase 2 of this project. </a:t>
            </a:r>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10</a:t>
            </a:fld>
            <a:endParaRPr lang="en-US"/>
          </a:p>
        </p:txBody>
      </p:sp>
    </p:spTree>
    <p:extLst>
      <p:ext uri="{BB962C8B-B14F-4D97-AF65-F5344CB8AC3E}">
        <p14:creationId xmlns:p14="http://schemas.microsoft.com/office/powerpoint/2010/main" val="116079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11</a:t>
            </a:fld>
            <a:endParaRPr lang="en-US"/>
          </a:p>
        </p:txBody>
      </p:sp>
    </p:spTree>
    <p:extLst>
      <p:ext uri="{BB962C8B-B14F-4D97-AF65-F5344CB8AC3E}">
        <p14:creationId xmlns:p14="http://schemas.microsoft.com/office/powerpoint/2010/main" val="241702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12</a:t>
            </a:fld>
            <a:endParaRPr lang="en-US"/>
          </a:p>
        </p:txBody>
      </p:sp>
    </p:spTree>
    <p:extLst>
      <p:ext uri="{BB962C8B-B14F-4D97-AF65-F5344CB8AC3E}">
        <p14:creationId xmlns:p14="http://schemas.microsoft.com/office/powerpoint/2010/main" val="241702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cs typeface="Times New Roman"/>
              </a:rPr>
              <a:t>A literature review </a:t>
            </a:r>
          </a:p>
          <a:p>
            <a:pPr lvl="1"/>
            <a:r>
              <a:rPr lang="en-US" dirty="0" smtClean="0">
                <a:latin typeface="Times New Roman"/>
                <a:cs typeface="Times New Roman"/>
              </a:rPr>
              <a:t>surveys scholarly articles, books and other sources (e.g. dissertations, conference proceedings) relevant to a particular issue, area of research, or theory.</a:t>
            </a:r>
          </a:p>
          <a:p>
            <a:pPr lvl="1"/>
            <a:r>
              <a:rPr lang="en-US" dirty="0" smtClean="0">
                <a:latin typeface="Times New Roman"/>
                <a:cs typeface="Times New Roman"/>
              </a:rPr>
              <a:t>provides a short description and critical evaluation of work critical to the topic. </a:t>
            </a:r>
          </a:p>
          <a:p>
            <a:pPr lvl="1"/>
            <a:r>
              <a:rPr lang="en-US" dirty="0" smtClean="0">
                <a:latin typeface="Times New Roman"/>
                <a:cs typeface="Times New Roman"/>
              </a:rPr>
              <a:t>offers an overview of significant literature published on a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Critical resources for this literature review have been issued by the Federal Emergency Management Agency (FEMA) and the U.S. Department of Transportation (U.S. DOT), including the Federal Highway Administration (FHWA) and the Federal Transit Administration (FTA). Over the last five years, these agencies have worked to reconstitute the way in which national emergency planning and preparedness processes address the great diversity of the American population. </a:t>
            </a:r>
          </a:p>
          <a:p>
            <a:endParaRPr lang="en-US" dirty="0" smtClean="0"/>
          </a:p>
          <a:p>
            <a:pPr lvl="1"/>
            <a:r>
              <a:rPr lang="en-US" sz="2300" dirty="0" smtClean="0">
                <a:latin typeface="Times New Roman"/>
                <a:cs typeface="Times New Roman"/>
              </a:rPr>
              <a:t>Legal/grant requirements:</a:t>
            </a:r>
          </a:p>
          <a:p>
            <a:pPr lvl="2"/>
            <a:r>
              <a:rPr lang="en-US" sz="2100" dirty="0" smtClean="0">
                <a:latin typeface="Times New Roman"/>
                <a:cs typeface="Times New Roman"/>
              </a:rPr>
              <a:t>FEMA, FTA, Civil Rights</a:t>
            </a:r>
          </a:p>
          <a:p>
            <a:pPr marL="509412" lvl="1" indent="0">
              <a:buNone/>
            </a:pPr>
            <a:endParaRPr lang="en-US" sz="2300" dirty="0" smtClean="0">
              <a:latin typeface="Times New Roman"/>
              <a:cs typeface="Times New Roman"/>
            </a:endParaRPr>
          </a:p>
          <a:p>
            <a:pPr lvl="1"/>
            <a:r>
              <a:rPr lang="en-US" sz="2300" dirty="0" smtClean="0">
                <a:latin typeface="Times New Roman"/>
                <a:cs typeface="Times New Roman"/>
              </a:rPr>
              <a:t>Studies and lessons learned:</a:t>
            </a:r>
          </a:p>
          <a:p>
            <a:pPr lvl="2"/>
            <a:r>
              <a:rPr lang="en-US" sz="2100" dirty="0" smtClean="0">
                <a:latin typeface="Times New Roman"/>
                <a:cs typeface="Times New Roman"/>
              </a:rPr>
              <a:t>FEMA, U.S DOT, FHWA, FTA</a:t>
            </a:r>
          </a:p>
          <a:p>
            <a:pPr lvl="2"/>
            <a:r>
              <a:rPr lang="en-US" sz="2100" dirty="0" smtClean="0">
                <a:latin typeface="Times New Roman"/>
                <a:cs typeface="Times New Roman"/>
              </a:rPr>
              <a:t>National Council on Disability (NCD)</a:t>
            </a:r>
          </a:p>
          <a:p>
            <a:pPr lvl="2"/>
            <a:r>
              <a:rPr lang="en-US" sz="2100" dirty="0" smtClean="0">
                <a:latin typeface="Times New Roman"/>
                <a:cs typeface="Times New Roman"/>
              </a:rPr>
              <a:t>National Institute on Disability and Rehabilitation Research (NIDRR)</a:t>
            </a:r>
          </a:p>
          <a:p>
            <a:pPr lvl="2"/>
            <a:r>
              <a:rPr lang="en-US" sz="2100" dirty="0" smtClean="0">
                <a:latin typeface="Times New Roman"/>
                <a:cs typeface="Times New Roman"/>
              </a:rPr>
              <a:t>National Rural Transit Assistance Program (RTAP)</a:t>
            </a:r>
          </a:p>
          <a:p>
            <a:pPr lvl="2"/>
            <a:r>
              <a:rPr lang="en-US" sz="2100" dirty="0" smtClean="0">
                <a:latin typeface="Times New Roman"/>
                <a:cs typeface="Times New Roman"/>
              </a:rPr>
              <a:t>Project Action</a:t>
            </a:r>
          </a:p>
          <a:p>
            <a:pPr marL="0" indent="0">
              <a:buNone/>
            </a:pPr>
            <a:endParaRPr lang="en-US" sz="2800" dirty="0" smtClean="0">
              <a:latin typeface="Times New Roman"/>
              <a:cs typeface="Times New Roman"/>
            </a:endParaRPr>
          </a:p>
          <a:p>
            <a:pPr lvl="1"/>
            <a:r>
              <a:rPr lang="en-US" sz="2300" dirty="0" smtClean="0">
                <a:latin typeface="Times New Roman"/>
                <a:cs typeface="Times New Roman"/>
              </a:rPr>
              <a:t>National Transit Database (NTD)</a:t>
            </a:r>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FEMA policy changes after Hurricane Katrina, specified by Congress in the Post-Katrina Emergency Management Reform Act of 2006, ensure that the National Response Framework (NRF) and the National Incident Management System (NIMS) now contain a definition of “special needs” to help emergency managers and planners understand the diverse population and the specific access and functional needs they may need to address during disasters. FEMA grants now specify that equal access requirements for people with disabilities apply to the points-of-service that address human needs, specifically the functions and activities comprising Emergency Support Function 1 (Transportation), Emergency Support Function 6 (Mass Care, Housing and Human Services) and Emergency Support Function 15 (External Affairs). FEMA has also developed recommended guidance, technical assistance and training devoted exclusively to managing access and functional needs concerns in emergency evacuations and shelter-in-place actions. New grant programs also require that special needs populations be addressed in emergency exercises.</a:t>
            </a:r>
            <a:r>
              <a:rPr lang="en-US" dirty="0" smtClean="0">
                <a:effectLst/>
              </a:rPr>
              <a:t> </a:t>
            </a:r>
            <a:r>
              <a:rPr lang="en-US" sz="1200" i="1" kern="1200" dirty="0" smtClean="0">
                <a:solidFill>
                  <a:schemeClr val="tx1"/>
                </a:solidFill>
                <a:effectLst/>
                <a:latin typeface="+mn-lt"/>
                <a:ea typeface="+mn-ea"/>
                <a:cs typeface="+mn-cs"/>
              </a:rPr>
              <a:t>Special Needs Population: Populations whose members may have additional needs before, during, and after an incident in functional areas, including but not limited to: maintaining independence, communication, transportation, supervision, and medical care. Individuals in need of additional response assistance may include those who have disabilities; who live in institutionalized settings; who are elderly; who are children; who are from diverse cultures; who have limited English proficiency or are non-English speaking; or who are transportation disadvantaged.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14</a:t>
            </a:fld>
            <a:endParaRPr lang="en-US"/>
          </a:p>
        </p:txBody>
      </p:sp>
    </p:spTree>
    <p:extLst>
      <p:ext uri="{BB962C8B-B14F-4D97-AF65-F5344CB8AC3E}">
        <p14:creationId xmlns:p14="http://schemas.microsoft.com/office/powerpoint/2010/main" val="20345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CPG 101 replaces State and Local Guide 101, which is rescinded. In addition, CPG 101 Version 2.0 supersedes CPG 101 Version 1.0, which is rescinded. CPG 101 Version 2.0 also supersedes the Interim CPG 301, which is rescinded. Also rescinded CPG 302 on managing service animals and pets during emergencies.</a:t>
            </a:r>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15</a:t>
            </a:fld>
            <a:endParaRPr lang="en-US"/>
          </a:p>
        </p:txBody>
      </p:sp>
    </p:spTree>
    <p:extLst>
      <p:ext uri="{BB962C8B-B14F-4D97-AF65-F5344CB8AC3E}">
        <p14:creationId xmlns:p14="http://schemas.microsoft.com/office/powerpoint/2010/main" val="141098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Agencies with fewer than 25 DR vehicles (Small), </a:t>
            </a:r>
          </a:p>
          <a:p>
            <a:r>
              <a:rPr lang="en-US" sz="1200" b="0" i="0" u="none" strike="noStrike" kern="1200" baseline="0" dirty="0" smtClean="0">
                <a:solidFill>
                  <a:schemeClr val="tx1"/>
                </a:solidFill>
                <a:latin typeface="+mn-lt"/>
                <a:ea typeface="+mn-ea"/>
                <a:cs typeface="+mn-cs"/>
              </a:rPr>
              <a:t>• Agencies with a fleet size of greater than 24 but less than 100 vehicles (Medium-Small), </a:t>
            </a:r>
          </a:p>
          <a:p>
            <a:r>
              <a:rPr lang="en-US" sz="1200" b="0" i="0" u="none" strike="noStrike" kern="1200" baseline="0" dirty="0" smtClean="0">
                <a:solidFill>
                  <a:schemeClr val="tx1"/>
                </a:solidFill>
                <a:latin typeface="+mn-lt"/>
                <a:ea typeface="+mn-ea"/>
                <a:cs typeface="+mn-cs"/>
              </a:rPr>
              <a:t>• Agencies with greater than 99 but fewer than 500 vehicles (Medium-Large), and </a:t>
            </a:r>
          </a:p>
          <a:p>
            <a:r>
              <a:rPr lang="en-US" sz="1200" b="0" i="0" u="none" strike="noStrike" kern="1200" baseline="0" dirty="0" smtClean="0">
                <a:solidFill>
                  <a:schemeClr val="tx1"/>
                </a:solidFill>
                <a:latin typeface="+mn-lt"/>
                <a:ea typeface="+mn-ea"/>
                <a:cs typeface="+mn-cs"/>
              </a:rPr>
              <a:t>• Agencies with 500 or more DR vehicles (Large).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total, in 2009, there were: </a:t>
            </a:r>
          </a:p>
          <a:p>
            <a:r>
              <a:rPr lang="en-US" sz="1200" b="0" i="0" u="none" strike="noStrike" kern="1200" baseline="0" dirty="0" smtClean="0">
                <a:solidFill>
                  <a:schemeClr val="tx1"/>
                </a:solidFill>
                <a:latin typeface="+mn-lt"/>
                <a:ea typeface="+mn-ea"/>
                <a:cs typeface="+mn-cs"/>
              </a:rPr>
              <a:t>• 344 Small agencies, </a:t>
            </a:r>
          </a:p>
          <a:p>
            <a:r>
              <a:rPr lang="en-US" sz="1200" b="0" i="0" u="none" strike="noStrike" kern="1200" baseline="0" dirty="0" smtClean="0">
                <a:solidFill>
                  <a:schemeClr val="tx1"/>
                </a:solidFill>
                <a:latin typeface="+mn-lt"/>
                <a:ea typeface="+mn-ea"/>
                <a:cs typeface="+mn-cs"/>
              </a:rPr>
              <a:t>• 155 Medium-Small agencies, </a:t>
            </a:r>
          </a:p>
          <a:p>
            <a:r>
              <a:rPr lang="en-US" sz="1200" b="0" i="0" u="none" strike="noStrike" kern="1200" baseline="0" dirty="0" smtClean="0">
                <a:solidFill>
                  <a:schemeClr val="tx1"/>
                </a:solidFill>
                <a:latin typeface="+mn-lt"/>
                <a:ea typeface="+mn-ea"/>
                <a:cs typeface="+mn-cs"/>
              </a:rPr>
              <a:t>• 64 Medium Large agencies, and </a:t>
            </a:r>
          </a:p>
          <a:p>
            <a:r>
              <a:rPr lang="en-US" sz="1200" b="0" i="0" u="none" strike="noStrike" kern="1200" baseline="0" dirty="0" smtClean="0">
                <a:solidFill>
                  <a:schemeClr val="tx1"/>
                </a:solidFill>
                <a:latin typeface="+mn-lt"/>
                <a:ea typeface="+mn-ea"/>
                <a:cs typeface="+mn-cs"/>
              </a:rPr>
              <a:t>• 9 Large agencies.</a:t>
            </a:r>
          </a:p>
          <a:p>
            <a:endParaRPr lang="en-US" dirty="0"/>
          </a:p>
        </p:txBody>
      </p:sp>
      <p:sp>
        <p:nvSpPr>
          <p:cNvPr id="4" name="Slide Number Placeholder 3"/>
          <p:cNvSpPr>
            <a:spLocks noGrp="1"/>
          </p:cNvSpPr>
          <p:nvPr>
            <p:ph type="sldNum" sz="quarter" idx="10"/>
          </p:nvPr>
        </p:nvSpPr>
        <p:spPr/>
        <p:txBody>
          <a:bodyPr/>
          <a:lstStyle/>
          <a:p>
            <a:fld id="{576D4E5F-9AD8-406A-8C2D-56E36FCDD426}" type="slidenum">
              <a:rPr lang="en-US" smtClean="0"/>
              <a:t>17</a:t>
            </a:fld>
            <a:endParaRPr lang="en-US"/>
          </a:p>
        </p:txBody>
      </p:sp>
    </p:spTree>
    <p:extLst>
      <p:ext uri="{BB962C8B-B14F-4D97-AF65-F5344CB8AC3E}">
        <p14:creationId xmlns:p14="http://schemas.microsoft.com/office/powerpoint/2010/main" val="114318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199816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25593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353089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209929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6867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126752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3943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26193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324654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277505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C6FBD66F-F7A1-7940-A0BB-09C504E8B113}" type="datetimeFigureOut">
              <a:rPr lang="en-US" smtClean="0"/>
              <a:pPr/>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a:lstStyle/>
          <a:p>
            <a:fld id="{50B3C7B9-8068-C743-95A3-0BD13837DCC7}" type="slidenum">
              <a:rPr lang="en-US" smtClean="0"/>
              <a:pPr/>
              <a:t>‹#›</a:t>
            </a:fld>
            <a:endParaRPr lang="en-US"/>
          </a:p>
        </p:txBody>
      </p:sp>
    </p:spTree>
    <p:extLst>
      <p:ext uri="{BB962C8B-B14F-4D97-AF65-F5344CB8AC3E}">
        <p14:creationId xmlns:p14="http://schemas.microsoft.com/office/powerpoint/2010/main" val="153255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pic>
        <p:nvPicPr>
          <p:cNvPr id="1025" name="Picture 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47327" y="1383560"/>
            <a:ext cx="9665769" cy="22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flipV="1">
            <a:off x="172053" y="7190564"/>
            <a:ext cx="9530748" cy="5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C&amp;G_Logo_CMYK_MedRes.jpg"/>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172053" y="7285774"/>
            <a:ext cx="330868" cy="331898"/>
          </a:xfrm>
          <a:prstGeom prst="rect">
            <a:avLst/>
          </a:prstGeom>
        </p:spPr>
      </p:pic>
      <p:sp>
        <p:nvSpPr>
          <p:cNvPr id="11" name="Slide Number Placeholder 3"/>
          <p:cNvSpPr>
            <a:spLocks noGrp="1"/>
          </p:cNvSpPr>
          <p:nvPr/>
        </p:nvSpPr>
        <p:spPr>
          <a:xfrm>
            <a:off x="7355841" y="7285774"/>
            <a:ext cx="2346960" cy="413808"/>
          </a:xfrm>
          <a:prstGeom prst="rect">
            <a:avLst/>
          </a:prstGeom>
        </p:spPr>
        <p:txBody>
          <a:bodyPr vert="horz" lIns="101882" tIns="50941" rIns="101882" bIns="50941" rtlCol="0" anchor="ctr"/>
          <a:lstStyle>
            <a:defPPr>
              <a:defRPr lang="en-US"/>
            </a:defPPr>
            <a:lvl1pPr marL="0" algn="r" defTabSz="509412" rtl="0" eaLnBrk="1" latinLnBrk="0" hangingPunct="1">
              <a:defRPr sz="1300" kern="1200">
                <a:solidFill>
                  <a:schemeClr val="tx1">
                    <a:tint val="75000"/>
                  </a:schemeClr>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50B3C7B9-8068-C743-95A3-0BD13837DCC7}" type="slidenum">
              <a:rPr lang="en-US" kern="1200" smtClean="0"/>
              <a:pPr/>
              <a:t>‹#›</a:t>
            </a:fld>
            <a:endParaRPr lang="en-US" kern="1200" dirty="0"/>
          </a:p>
        </p:txBody>
      </p:sp>
    </p:spTree>
    <p:extLst>
      <p:ext uri="{BB962C8B-B14F-4D97-AF65-F5344CB8AC3E}">
        <p14:creationId xmlns:p14="http://schemas.microsoft.com/office/powerpoint/2010/main" val="3498015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09412" rtl="0" eaLnBrk="1" latinLnBrk="0" hangingPunct="1">
        <a:spcBef>
          <a:spcPct val="0"/>
        </a:spcBef>
        <a:buNone/>
        <a:defRPr sz="3600" b="0" i="0" kern="1200">
          <a:solidFill>
            <a:schemeClr val="tx1"/>
          </a:solidFill>
          <a:latin typeface="Museo 700"/>
          <a:ea typeface="+mj-ea"/>
          <a:cs typeface="Museo 700"/>
        </a:defRPr>
      </a:lvl1pPr>
    </p:titleStyle>
    <p:bodyStyle>
      <a:lvl1pPr marL="382059" indent="-382059" algn="l" defTabSz="509412" rtl="0" eaLnBrk="1" latinLnBrk="0" hangingPunct="1">
        <a:spcBef>
          <a:spcPct val="20000"/>
        </a:spcBef>
        <a:buFont typeface="Arial"/>
        <a:buChar char="•"/>
        <a:defRPr sz="27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22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8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8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3.emf"/></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8.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89.jpe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08.jpeg"/><Relationship Id="rId13" Type="http://schemas.microsoft.com/office/2007/relationships/hdphoto" Target="../media/hdphoto18.wdp"/><Relationship Id="rId3" Type="http://schemas.microsoft.com/office/2007/relationships/hdphoto" Target="../media/hdphoto13.wdp"/><Relationship Id="rId7" Type="http://schemas.microsoft.com/office/2007/relationships/hdphoto" Target="../media/hdphoto15.wdp"/><Relationship Id="rId12" Type="http://schemas.openxmlformats.org/officeDocument/2006/relationships/image" Target="../media/image110.jpe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7.jpeg"/><Relationship Id="rId11" Type="http://schemas.microsoft.com/office/2007/relationships/hdphoto" Target="../media/hdphoto17.wdp"/><Relationship Id="rId5" Type="http://schemas.microsoft.com/office/2007/relationships/hdphoto" Target="../media/hdphoto14.wdp"/><Relationship Id="rId10" Type="http://schemas.openxmlformats.org/officeDocument/2006/relationships/image" Target="../media/image109.png"/><Relationship Id="rId4" Type="http://schemas.openxmlformats.org/officeDocument/2006/relationships/image" Target="../media/image106.png"/><Relationship Id="rId9" Type="http://schemas.microsoft.com/office/2007/relationships/hdphoto" Target="../media/hdphoto16.wdp"/></Relationships>
</file>

<file path=ppt/slides/_rels/slide6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112.jpeg"/><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113.jpeg"/></Relationships>
</file>

<file path=ppt/slides/_rels/slide6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114.jpeg"/><Relationship Id="rId1" Type="http://schemas.openxmlformats.org/officeDocument/2006/relationships/slideLayout" Target="../slideLayouts/slideLayout2.xml"/><Relationship Id="rId5" Type="http://schemas.microsoft.com/office/2007/relationships/hdphoto" Target="../media/hdphoto23.wdp"/><Relationship Id="rId4" Type="http://schemas.openxmlformats.org/officeDocument/2006/relationships/image" Target="../media/image1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2.xml"/><Relationship Id="rId4" Type="http://schemas.microsoft.com/office/2007/relationships/hdphoto" Target="../media/hdphoto24.wdp"/></Relationships>
</file>

<file path=ppt/slides/_rels/slide6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5.wdp"/><Relationship Id="rId7" Type="http://schemas.openxmlformats.org/officeDocument/2006/relationships/diagramColors" Target="../diagrams/colors3.xml"/><Relationship Id="rId2" Type="http://schemas.openxmlformats.org/officeDocument/2006/relationships/image" Target="../media/image11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08760" y="5796371"/>
            <a:ext cx="7040880" cy="1631216"/>
          </a:xfrm>
          <a:prstGeom prst="rect">
            <a:avLst/>
          </a:prstGeom>
          <a:noFill/>
          <a:ln>
            <a:solidFill>
              <a:schemeClr val="bg1">
                <a:lumMod val="50000"/>
              </a:schemeClr>
            </a:solidFill>
          </a:ln>
        </p:spPr>
        <p:txBody>
          <a:bodyPr wrap="square" rtlCol="0">
            <a:spAutoFit/>
          </a:bodyPr>
          <a:lstStyle/>
          <a:p>
            <a:pPr algn="ctr"/>
            <a:r>
              <a:rPr lang="en-US" u="sng" dirty="0" smtClean="0"/>
              <a:t>Limited Use Document</a:t>
            </a:r>
          </a:p>
          <a:p>
            <a:pPr algn="ctr"/>
            <a:r>
              <a:rPr lang="en-US" dirty="0" smtClean="0"/>
              <a:t>This Power Point Presentation is furnished only for review by members of the TCRP Project A-37 Panel and is regarded as fully privileged. Dissemination of information included herein must be approved by the TCRP.</a:t>
            </a:r>
            <a:endParaRPr lang="en-US" dirty="0"/>
          </a:p>
        </p:txBody>
      </p:sp>
      <p:sp>
        <p:nvSpPr>
          <p:cNvPr id="10" name="Title 1"/>
          <p:cNvSpPr>
            <a:spLocks noGrp="1"/>
          </p:cNvSpPr>
          <p:nvPr>
            <p:ph type="ctrTitle"/>
          </p:nvPr>
        </p:nvSpPr>
        <p:spPr>
          <a:xfrm>
            <a:off x="247782" y="186267"/>
            <a:ext cx="9307698" cy="2106195"/>
          </a:xfrm>
        </p:spPr>
        <p:txBody>
          <a:bodyPr>
            <a:normAutofit/>
          </a:bodyPr>
          <a:lstStyle/>
          <a:p>
            <a:pPr algn="ctr"/>
            <a:r>
              <a:rPr lang="en-US" b="1" dirty="0" smtClean="0">
                <a:solidFill>
                  <a:srgbClr val="D05309"/>
                </a:solidFill>
                <a:latin typeface="Times New Roman"/>
                <a:cs typeface="Times New Roman"/>
              </a:rPr>
              <a:t>TCRP A-37</a:t>
            </a:r>
            <a:br>
              <a:rPr lang="en-US" b="1" dirty="0" smtClean="0">
                <a:solidFill>
                  <a:srgbClr val="D05309"/>
                </a:solidFill>
                <a:latin typeface="Times New Roman"/>
                <a:cs typeface="Times New Roman"/>
              </a:rPr>
            </a:br>
            <a:r>
              <a:rPr lang="en-US" b="1" dirty="0" smtClean="0">
                <a:solidFill>
                  <a:srgbClr val="D05309"/>
                </a:solidFill>
                <a:latin typeface="Times New Roman"/>
                <a:cs typeface="Times New Roman"/>
              </a:rPr>
              <a:t>Paratransit Emergency Preparedness </a:t>
            </a:r>
            <a:br>
              <a:rPr lang="en-US" b="1" dirty="0" smtClean="0">
                <a:solidFill>
                  <a:srgbClr val="D05309"/>
                </a:solidFill>
                <a:latin typeface="Times New Roman"/>
                <a:cs typeface="Times New Roman"/>
              </a:rPr>
            </a:br>
            <a:r>
              <a:rPr lang="en-US" b="1" dirty="0" smtClean="0">
                <a:solidFill>
                  <a:srgbClr val="D05309"/>
                </a:solidFill>
                <a:latin typeface="Times New Roman"/>
                <a:cs typeface="Times New Roman"/>
              </a:rPr>
              <a:t>and Operations Handbook </a:t>
            </a:r>
            <a:endParaRPr lang="en-US" b="1" dirty="0">
              <a:solidFill>
                <a:srgbClr val="D05309"/>
              </a:solidFill>
            </a:endParaRPr>
          </a:p>
        </p:txBody>
      </p:sp>
      <p:sp>
        <p:nvSpPr>
          <p:cNvPr id="11" name="Subtitle 2"/>
          <p:cNvSpPr>
            <a:spLocks noGrp="1"/>
          </p:cNvSpPr>
          <p:nvPr>
            <p:ph type="subTitle" idx="1"/>
          </p:nvPr>
        </p:nvSpPr>
        <p:spPr>
          <a:xfrm>
            <a:off x="1508760" y="3119525"/>
            <a:ext cx="7040880" cy="1782684"/>
          </a:xfrm>
        </p:spPr>
        <p:txBody>
          <a:bodyPr>
            <a:normAutofit/>
          </a:bodyPr>
          <a:lstStyle/>
          <a:p>
            <a:r>
              <a:rPr lang="en-US" sz="2200" dirty="0" smtClean="0">
                <a:latin typeface="Times New Roman"/>
                <a:cs typeface="Times New Roman"/>
              </a:rPr>
              <a:t>Boyd, Caton &amp; Grant Transportation Group, Inc.</a:t>
            </a:r>
          </a:p>
          <a:p>
            <a:r>
              <a:rPr lang="en-US" sz="2000" dirty="0" smtClean="0">
                <a:latin typeface="Times New Roman"/>
                <a:cs typeface="Times New Roman"/>
              </a:rPr>
              <a:t>In Association with:</a:t>
            </a:r>
          </a:p>
          <a:p>
            <a:endParaRPr lang="en-US" sz="2000" dirty="0" smtClean="0">
              <a:latin typeface="Times New Roman"/>
              <a:cs typeface="Times New Roman"/>
            </a:endParaRPr>
          </a:p>
          <a:p>
            <a:r>
              <a:rPr lang="en-US" sz="2000" dirty="0" smtClean="0">
                <a:latin typeface="Times New Roman"/>
                <a:cs typeface="Times New Roman"/>
              </a:rPr>
              <a:t>Nusura, Inc.</a:t>
            </a:r>
            <a:endParaRPr lang="en-US" sz="2000" dirty="0">
              <a:latin typeface="Times New Roman"/>
              <a:cs typeface="Times New Roman"/>
            </a:endParaRPr>
          </a:p>
        </p:txBody>
      </p:sp>
      <p:pic>
        <p:nvPicPr>
          <p:cNvPr id="12" name="Picture 11" descr="BC&amp;G_Logo_CMYK_MedRes.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3206623" y="2501066"/>
            <a:ext cx="3672909" cy="55072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51106" y="3873508"/>
            <a:ext cx="2508151" cy="440268"/>
          </a:xfrm>
          <a:prstGeom prst="rect">
            <a:avLst/>
          </a:prstGeom>
        </p:spPr>
      </p:pic>
      <p:sp>
        <p:nvSpPr>
          <p:cNvPr id="15" name="Title 1"/>
          <p:cNvSpPr txBox="1">
            <a:spLocks/>
          </p:cNvSpPr>
          <p:nvPr/>
        </p:nvSpPr>
        <p:spPr>
          <a:xfrm>
            <a:off x="768257" y="4902209"/>
            <a:ext cx="8549640" cy="751544"/>
          </a:xfrm>
          <a:prstGeom prst="rect">
            <a:avLst/>
          </a:prstGeom>
        </p:spPr>
        <p:txBody>
          <a:bodyPr vert="horz" lIns="101882" tIns="50941" rIns="101882" bIns="50941" rtlCol="0" anchor="ctr">
            <a:normAutofit/>
          </a:bodyPr>
          <a:lstStyle>
            <a:lvl1pPr algn="l" defTabSz="509412" rtl="0" eaLnBrk="1" latinLnBrk="0" hangingPunct="1">
              <a:spcBef>
                <a:spcPct val="0"/>
              </a:spcBef>
              <a:buNone/>
              <a:defRPr sz="3600" b="0" i="0" kern="1200">
                <a:solidFill>
                  <a:schemeClr val="tx1"/>
                </a:solidFill>
                <a:latin typeface="Museo 700"/>
                <a:ea typeface="+mj-ea"/>
                <a:cs typeface="Museo 700"/>
              </a:defRPr>
            </a:lvl1pPr>
          </a:lstStyle>
          <a:p>
            <a:pPr algn="ctr"/>
            <a:r>
              <a:rPr lang="en-US" sz="2800" dirty="0" smtClean="0">
                <a:solidFill>
                  <a:srgbClr val="7F7F7F"/>
                </a:solidFill>
                <a:latin typeface="Times New Roman" pitchFamily="18" charset="0"/>
                <a:cs typeface="Times New Roman" pitchFamily="18" charset="0"/>
              </a:rPr>
              <a:t>Final Research Presentation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TCRP A-37 Deliverables – Completed </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0" y="1813561"/>
            <a:ext cx="9052560" cy="4574978"/>
          </a:xfrm>
        </p:spPr>
        <p:txBody>
          <a:bodyPr>
            <a:normAutofit/>
          </a:bodyPr>
          <a:lstStyle/>
          <a:p>
            <a:r>
              <a:rPr lang="en-US" sz="2400" dirty="0" smtClean="0">
                <a:latin typeface="Times New Roman"/>
                <a:cs typeface="Times New Roman"/>
              </a:rPr>
              <a:t>Kick-off – November 7, 2010</a:t>
            </a:r>
          </a:p>
          <a:p>
            <a:r>
              <a:rPr lang="en-US" sz="2400" dirty="0" smtClean="0">
                <a:latin typeface="Times New Roman"/>
                <a:cs typeface="Times New Roman"/>
              </a:rPr>
              <a:t>Amplified Work Plan – November 20, 2010</a:t>
            </a:r>
          </a:p>
          <a:p>
            <a:r>
              <a:rPr lang="en-US" sz="2400" dirty="0" smtClean="0">
                <a:latin typeface="Times New Roman"/>
                <a:cs typeface="Times New Roman"/>
              </a:rPr>
              <a:t>Quarterly Research Progress Status Report – March 31, 2011</a:t>
            </a:r>
          </a:p>
          <a:p>
            <a:r>
              <a:rPr lang="en-US" sz="2400" dirty="0" smtClean="0">
                <a:latin typeface="Times New Roman"/>
                <a:cs typeface="Times New Roman"/>
              </a:rPr>
              <a:t>Phase I Interim Report – June 15, 2011</a:t>
            </a:r>
          </a:p>
          <a:p>
            <a:r>
              <a:rPr lang="en-US" sz="2400" dirty="0" smtClean="0">
                <a:latin typeface="Times New Roman"/>
                <a:cs typeface="Times New Roman"/>
              </a:rPr>
              <a:t>Phase I Panel Meeting – August 5, 2011</a:t>
            </a:r>
          </a:p>
          <a:p>
            <a:r>
              <a:rPr lang="en-US" sz="2400" dirty="0" smtClean="0">
                <a:latin typeface="Times New Roman"/>
                <a:cs typeface="Times New Roman"/>
              </a:rPr>
              <a:t>Draft A-37 Handbook – December 31, 2011</a:t>
            </a:r>
          </a:p>
          <a:p>
            <a:r>
              <a:rPr lang="en-US" sz="2400" dirty="0" smtClean="0">
                <a:latin typeface="Times New Roman"/>
                <a:cs typeface="Times New Roman"/>
              </a:rPr>
              <a:t>Validation Workshop Report – March 8, 2012</a:t>
            </a:r>
          </a:p>
          <a:p>
            <a:r>
              <a:rPr lang="en-US" sz="2400" dirty="0" smtClean="0">
                <a:latin typeface="Times New Roman"/>
                <a:cs typeface="Times New Roman"/>
              </a:rPr>
              <a:t>Final A-37 Handbook - May 5, 2012</a:t>
            </a:r>
          </a:p>
          <a:p>
            <a:r>
              <a:rPr lang="en-US" sz="2400" dirty="0" smtClean="0">
                <a:latin typeface="Times New Roman"/>
                <a:cs typeface="Times New Roman"/>
              </a:rPr>
              <a:t>Preliminary A-37 Final Report - May 18, 2012 </a:t>
            </a:r>
          </a:p>
          <a:p>
            <a:r>
              <a:rPr lang="en-US" sz="2400" dirty="0" smtClean="0">
                <a:latin typeface="Times New Roman"/>
                <a:cs typeface="Times New Roman"/>
              </a:rPr>
              <a:t>Final A-37 PowerPoint Presentation - May 18, 2012</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9015" l="2917" r="100000">
                        <a14:foregroundMark x1="20417" y1="21182" x2="20417" y2="21182"/>
                        <a14:foregroundMark x1="85833" y1="26601" x2="85833" y2="26601"/>
                        <a14:foregroundMark x1="24167" y1="84729" x2="24167" y2="84729"/>
                      </a14:backgroundRemoval>
                    </a14:imgEffect>
                    <a14:imgEffect>
                      <a14:sharpenSoften amount="50000"/>
                    </a14:imgEffect>
                  </a14:imgLayer>
                </a14:imgProps>
              </a:ext>
            </a:extLst>
          </a:blip>
          <a:stretch>
            <a:fillRect/>
          </a:stretch>
        </p:blipFill>
        <p:spPr>
          <a:xfrm>
            <a:off x="7286046" y="4960404"/>
            <a:ext cx="2539855" cy="2148294"/>
          </a:xfrm>
          <a:prstGeom prst="rect">
            <a:avLst/>
          </a:prstGeom>
        </p:spPr>
      </p:pic>
    </p:spTree>
    <p:extLst>
      <p:ext uri="{BB962C8B-B14F-4D97-AF65-F5344CB8AC3E}">
        <p14:creationId xmlns:p14="http://schemas.microsoft.com/office/powerpoint/2010/main" val="50396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86357" y="2844800"/>
            <a:ext cx="3069123" cy="233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1 – Focused Literature Review</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1" y="1813560"/>
            <a:ext cx="6558280" cy="5129425"/>
          </a:xfrm>
        </p:spPr>
        <p:txBody>
          <a:bodyPr>
            <a:normAutofit/>
          </a:bodyPr>
          <a:lstStyle/>
          <a:p>
            <a:pPr marL="0" indent="0">
              <a:spcBef>
                <a:spcPts val="0"/>
              </a:spcBef>
              <a:spcAft>
                <a:spcPts val="1200"/>
              </a:spcAft>
              <a:buNone/>
            </a:pPr>
            <a:r>
              <a:rPr lang="en-US" sz="2400" dirty="0" smtClean="0">
                <a:latin typeface="Times New Roman"/>
                <a:cs typeface="Times New Roman"/>
              </a:rPr>
              <a:t>The </a:t>
            </a:r>
            <a:r>
              <a:rPr lang="en-US" sz="2400" dirty="0">
                <a:latin typeface="Times New Roman"/>
                <a:cs typeface="Times New Roman"/>
              </a:rPr>
              <a:t>research team performed the following tasks:</a:t>
            </a:r>
          </a:p>
          <a:p>
            <a:r>
              <a:rPr lang="en-US" sz="2400" dirty="0">
                <a:latin typeface="Times New Roman"/>
                <a:cs typeface="Times New Roman"/>
              </a:rPr>
              <a:t>Task </a:t>
            </a:r>
            <a:r>
              <a:rPr lang="en-US" sz="2400" dirty="0" smtClean="0">
                <a:latin typeface="Times New Roman"/>
                <a:cs typeface="Times New Roman"/>
              </a:rPr>
              <a:t>1.1 </a:t>
            </a:r>
            <a:r>
              <a:rPr lang="en-US" sz="2400" dirty="0">
                <a:latin typeface="Times New Roman"/>
                <a:cs typeface="Times New Roman"/>
              </a:rPr>
              <a:t>– </a:t>
            </a:r>
            <a:r>
              <a:rPr lang="en-US" sz="2400" dirty="0" smtClean="0">
                <a:latin typeface="Times New Roman"/>
                <a:cs typeface="Times New Roman"/>
              </a:rPr>
              <a:t>Kick-off Meeting</a:t>
            </a:r>
          </a:p>
          <a:p>
            <a:r>
              <a:rPr lang="en-US" sz="2400" dirty="0" smtClean="0">
                <a:latin typeface="Times New Roman"/>
                <a:cs typeface="Times New Roman"/>
              </a:rPr>
              <a:t>Task 1.2 – Identify and Gather Existing Literature</a:t>
            </a:r>
          </a:p>
          <a:p>
            <a:r>
              <a:rPr lang="en-US" sz="2400" dirty="0" smtClean="0">
                <a:latin typeface="Times New Roman"/>
                <a:cs typeface="Times New Roman"/>
              </a:rPr>
              <a:t>Task 1.3 – Review and Synthesize Data</a:t>
            </a:r>
            <a:endParaRPr lang="en-US" sz="2400" dirty="0">
              <a:latin typeface="Times New Roman"/>
              <a:cs typeface="Times New Roman"/>
            </a:endParaRPr>
          </a:p>
          <a:p>
            <a:pPr lvl="1"/>
            <a:endParaRPr lang="en-US" sz="2300" dirty="0" smtClean="0">
              <a:latin typeface="Times New Roman"/>
              <a:cs typeface="Times New Roman"/>
            </a:endParaRPr>
          </a:p>
          <a:p>
            <a:pPr marL="0" indent="0">
              <a:buNone/>
            </a:pPr>
            <a:endParaRPr lang="en-US" sz="2800" dirty="0" smtClean="0">
              <a:latin typeface="Times New Roman"/>
              <a:cs typeface="Times New Roman"/>
            </a:endParaRPr>
          </a:p>
          <a:p>
            <a:pPr marL="0" indent="0">
              <a:buNone/>
            </a:pPr>
            <a:r>
              <a:rPr lang="en-US" sz="2800" b="1" dirty="0">
                <a:latin typeface="Times New Roman"/>
                <a:cs typeface="Times New Roman"/>
              </a:rPr>
              <a:t>Task </a:t>
            </a:r>
            <a:r>
              <a:rPr lang="en-US" sz="2800" b="1" dirty="0" smtClean="0">
                <a:latin typeface="Times New Roman"/>
                <a:cs typeface="Times New Roman"/>
              </a:rPr>
              <a:t>1.1 – Kick-off Meeting was held on November 7, 2010</a:t>
            </a:r>
            <a:endParaRPr lang="en-US" sz="2800" b="1" dirty="0">
              <a:latin typeface="Times New Roman"/>
              <a:cs typeface="Times New Roman"/>
            </a:endParaRPr>
          </a:p>
          <a:p>
            <a:pPr marL="0" indent="0">
              <a:buNone/>
            </a:pPr>
            <a:endParaRPr lang="en-US" sz="2800" dirty="0" smtClean="0">
              <a:latin typeface="Times New Roman"/>
              <a:cs typeface="Times New Roman"/>
            </a:endParaRPr>
          </a:p>
          <a:p>
            <a:endParaRPr lang="en-US" dirty="0" smtClean="0"/>
          </a:p>
          <a:p>
            <a:endParaRPr lang="en-US" dirty="0" smtClean="0"/>
          </a:p>
        </p:txBody>
      </p:sp>
    </p:spTree>
    <p:extLst>
      <p:ext uri="{BB962C8B-B14F-4D97-AF65-F5344CB8AC3E}">
        <p14:creationId xmlns:p14="http://schemas.microsoft.com/office/powerpoint/2010/main" val="7558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8673" y="4659702"/>
            <a:ext cx="4399848"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1 – Focused Literature Review</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1" y="1813560"/>
            <a:ext cx="6558280" cy="5129425"/>
          </a:xfrm>
        </p:spPr>
        <p:txBody>
          <a:bodyPr>
            <a:normAutofit/>
          </a:bodyPr>
          <a:lstStyle/>
          <a:p>
            <a:pPr marL="1541463" indent="-1541463">
              <a:spcBef>
                <a:spcPts val="0"/>
              </a:spcBef>
              <a:spcAft>
                <a:spcPts val="1200"/>
              </a:spcAft>
              <a:buNone/>
            </a:pPr>
            <a:r>
              <a:rPr lang="en-US" sz="2800" b="1" dirty="0" smtClean="0">
                <a:latin typeface="Times New Roman"/>
                <a:cs typeface="Times New Roman"/>
              </a:rPr>
              <a:t>Task 1.2 - Identify and Gather Existing Literature</a:t>
            </a:r>
          </a:p>
          <a:p>
            <a:r>
              <a:rPr lang="en-US" sz="2400" dirty="0" smtClean="0">
                <a:latin typeface="Times New Roman"/>
                <a:cs typeface="Times New Roman"/>
              </a:rPr>
              <a:t>Over 150 references in the bibliography targeted to paratransit providers:</a:t>
            </a:r>
          </a:p>
          <a:p>
            <a:pPr lvl="1"/>
            <a:r>
              <a:rPr lang="en-US" sz="2000" dirty="0" smtClean="0">
                <a:latin typeface="Times New Roman"/>
                <a:cs typeface="Times New Roman"/>
              </a:rPr>
              <a:t>FTA Bus Safety and Security Program references </a:t>
            </a:r>
          </a:p>
          <a:p>
            <a:pPr lvl="1"/>
            <a:r>
              <a:rPr lang="en-US" sz="2000" dirty="0" smtClean="0">
                <a:latin typeface="Times New Roman"/>
                <a:cs typeface="Times New Roman"/>
              </a:rPr>
              <a:t>LexisNexis and TRIS results</a:t>
            </a:r>
          </a:p>
          <a:p>
            <a:pPr lvl="1"/>
            <a:r>
              <a:rPr lang="en-US" sz="2000" dirty="0">
                <a:latin typeface="Times New Roman"/>
                <a:cs typeface="Times New Roman"/>
              </a:rPr>
              <a:t>FEMA’s Lessons Learned Information Sharing Database</a:t>
            </a:r>
          </a:p>
          <a:p>
            <a:pPr lvl="1"/>
            <a:r>
              <a:rPr lang="en-US" sz="2000" dirty="0" smtClean="0">
                <a:latin typeface="Times New Roman"/>
                <a:cs typeface="Times New Roman"/>
              </a:rPr>
              <a:t>CTAA, APTA, and AASHTO libraries, studies, standards and training materials</a:t>
            </a:r>
            <a:endParaRPr lang="en-US" sz="2000" dirty="0">
              <a:latin typeface="Times New Roman"/>
              <a:cs typeface="Times New Roman"/>
            </a:endParaRPr>
          </a:p>
          <a:p>
            <a:pPr lvl="1"/>
            <a:r>
              <a:rPr lang="en-US" sz="2000" dirty="0" smtClean="0">
                <a:latin typeface="Times New Roman"/>
                <a:cs typeface="Times New Roman"/>
              </a:rPr>
              <a:t>Special NTD data analysis</a:t>
            </a:r>
          </a:p>
          <a:p>
            <a:pPr lvl="1"/>
            <a:endParaRPr lang="en-US" sz="2300" dirty="0" smtClean="0">
              <a:latin typeface="Times New Roman"/>
              <a:cs typeface="Times New Roman"/>
            </a:endParaRPr>
          </a:p>
          <a:p>
            <a:pPr marL="0" indent="0">
              <a:buNone/>
            </a:pPr>
            <a:endParaRPr lang="en-US" sz="2800" dirty="0" smtClean="0">
              <a:latin typeface="Times New Roman"/>
              <a:cs typeface="Times New Roman"/>
            </a:endParaRPr>
          </a:p>
          <a:p>
            <a:pPr marL="0" indent="0">
              <a:buNone/>
            </a:pPr>
            <a:endParaRPr lang="en-US" sz="2800" dirty="0" smtClean="0">
              <a:latin typeface="Times New Roman"/>
              <a:cs typeface="Times New Roman"/>
            </a:endParaRPr>
          </a:p>
          <a:p>
            <a:endParaRPr lang="en-US" dirty="0" smtClean="0"/>
          </a:p>
          <a:p>
            <a:endParaRPr lang="en-US" dirty="0" smtClean="0"/>
          </a:p>
        </p:txBody>
      </p:sp>
    </p:spTree>
    <p:extLst>
      <p:ext uri="{BB962C8B-B14F-4D97-AF65-F5344CB8AC3E}">
        <p14:creationId xmlns:p14="http://schemas.microsoft.com/office/powerpoint/2010/main" val="948711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sp>
        <p:nvSpPr>
          <p:cNvPr id="3" name="Content Placeholder 2"/>
          <p:cNvSpPr>
            <a:spLocks noGrp="1"/>
          </p:cNvSpPr>
          <p:nvPr>
            <p:ph idx="1"/>
          </p:nvPr>
        </p:nvSpPr>
        <p:spPr>
          <a:xfrm>
            <a:off x="502920" y="1813560"/>
            <a:ext cx="6240780" cy="5129425"/>
          </a:xfrm>
        </p:spPr>
        <p:txBody>
          <a:bodyPr>
            <a:normAutofit/>
          </a:bodyPr>
          <a:lstStyle/>
          <a:p>
            <a:r>
              <a:rPr lang="en-US" sz="2800" dirty="0">
                <a:latin typeface="Times New Roman"/>
                <a:cs typeface="Times New Roman"/>
              </a:rPr>
              <a:t>Other </a:t>
            </a:r>
            <a:r>
              <a:rPr lang="en-US" sz="2800" dirty="0" smtClean="0">
                <a:latin typeface="Times New Roman"/>
                <a:cs typeface="Times New Roman"/>
              </a:rPr>
              <a:t>resources provided by:</a:t>
            </a:r>
            <a:endParaRPr lang="en-US" sz="2800" dirty="0">
              <a:latin typeface="Times New Roman"/>
              <a:cs typeface="Times New Roman"/>
            </a:endParaRPr>
          </a:p>
          <a:p>
            <a:pPr lvl="1"/>
            <a:r>
              <a:rPr lang="en-US" sz="2400" dirty="0">
                <a:latin typeface="Times New Roman"/>
                <a:cs typeface="Times New Roman"/>
              </a:rPr>
              <a:t>CDC and Association of State and Territorial Health Officials</a:t>
            </a:r>
          </a:p>
          <a:p>
            <a:pPr lvl="1"/>
            <a:r>
              <a:rPr lang="en-US" sz="2400" dirty="0">
                <a:latin typeface="Times New Roman"/>
                <a:cs typeface="Times New Roman"/>
              </a:rPr>
              <a:t>Easter Seals Project ACTION</a:t>
            </a:r>
          </a:p>
          <a:p>
            <a:pPr lvl="1"/>
            <a:r>
              <a:rPr lang="en-US" sz="2400" dirty="0">
                <a:latin typeface="Times New Roman"/>
                <a:cs typeface="Times New Roman"/>
              </a:rPr>
              <a:t>National Council on Disability </a:t>
            </a:r>
          </a:p>
          <a:p>
            <a:pPr lvl="1"/>
            <a:r>
              <a:rPr lang="en-US" sz="2400" dirty="0">
                <a:latin typeface="Times New Roman"/>
                <a:cs typeface="Times New Roman"/>
              </a:rPr>
              <a:t>National Institute on Disability and Rehabilitation Research</a:t>
            </a:r>
          </a:p>
          <a:p>
            <a:pPr lvl="1"/>
            <a:r>
              <a:rPr lang="en-US" sz="2400" dirty="0">
                <a:latin typeface="Times New Roman"/>
                <a:cs typeface="Times New Roman"/>
              </a:rPr>
              <a:t>National Rural Transit Assistance Program </a:t>
            </a:r>
          </a:p>
          <a:p>
            <a:pPr lvl="1"/>
            <a:r>
              <a:rPr lang="en-US" sz="2400" dirty="0">
                <a:latin typeface="Times New Roman"/>
                <a:cs typeface="Times New Roman"/>
              </a:rPr>
              <a:t>State, regional and local governments, organizations, agencies, and advocacy groups.</a:t>
            </a:r>
          </a:p>
          <a:p>
            <a:endParaRPr lang="en-US" sz="2800" dirty="0"/>
          </a:p>
        </p:txBody>
      </p:sp>
      <p:pic>
        <p:nvPicPr>
          <p:cNvPr id="665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6234" y="1663700"/>
            <a:ext cx="1839015" cy="14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7" descr="http://www.tndisability.org/system/files/u1/national_council_disability.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6234" y="3175000"/>
            <a:ext cx="1803399" cy="1803399"/>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9141" y="5062538"/>
            <a:ext cx="1524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72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p>
        </p:txBody>
      </p:sp>
      <p:sp>
        <p:nvSpPr>
          <p:cNvPr id="3" name="Content Placeholder 2"/>
          <p:cNvSpPr>
            <a:spLocks noGrp="1"/>
          </p:cNvSpPr>
          <p:nvPr>
            <p:ph idx="1"/>
          </p:nvPr>
        </p:nvSpPr>
        <p:spPr>
          <a:xfrm>
            <a:off x="502920" y="1813560"/>
            <a:ext cx="9052560" cy="2419773"/>
          </a:xfrm>
        </p:spPr>
        <p:txBody>
          <a:bodyPr>
            <a:normAutofit/>
          </a:bodyPr>
          <a:lstStyle/>
          <a:p>
            <a:r>
              <a:rPr lang="en-US" dirty="0" smtClean="0">
                <a:latin typeface="Times New Roman"/>
                <a:cs typeface="Times New Roman"/>
              </a:rPr>
              <a:t>Critical references include: </a:t>
            </a:r>
          </a:p>
          <a:p>
            <a:pPr lvl="1"/>
            <a:r>
              <a:rPr lang="en-US" dirty="0" smtClean="0">
                <a:latin typeface="Times New Roman"/>
                <a:cs typeface="Times New Roman"/>
              </a:rPr>
              <a:t>Federal legal requirements and guidance; </a:t>
            </a:r>
          </a:p>
          <a:p>
            <a:pPr lvl="1"/>
            <a:r>
              <a:rPr lang="en-US" dirty="0">
                <a:latin typeface="Times New Roman"/>
                <a:cs typeface="Times New Roman"/>
              </a:rPr>
              <a:t>T</a:t>
            </a:r>
            <a:r>
              <a:rPr lang="en-US" dirty="0" smtClean="0">
                <a:latin typeface="Times New Roman"/>
                <a:cs typeface="Times New Roman"/>
              </a:rPr>
              <a:t>argeted research and recommended practices; </a:t>
            </a:r>
          </a:p>
          <a:p>
            <a:pPr lvl="1"/>
            <a:r>
              <a:rPr lang="en-US" dirty="0">
                <a:latin typeface="Times New Roman"/>
                <a:cs typeface="Times New Roman"/>
              </a:rPr>
              <a:t>A</a:t>
            </a:r>
            <a:r>
              <a:rPr lang="en-US" dirty="0" smtClean="0">
                <a:latin typeface="Times New Roman"/>
                <a:cs typeface="Times New Roman"/>
              </a:rPr>
              <a:t>ssessments and industry association studies; </a:t>
            </a:r>
          </a:p>
          <a:p>
            <a:pPr lvl="1"/>
            <a:r>
              <a:rPr lang="en-US" dirty="0">
                <a:latin typeface="Times New Roman"/>
                <a:cs typeface="Times New Roman"/>
              </a:rPr>
              <a:t>L</a:t>
            </a:r>
            <a:r>
              <a:rPr lang="en-US" dirty="0" smtClean="0">
                <a:latin typeface="Times New Roman"/>
                <a:cs typeface="Times New Roman"/>
              </a:rPr>
              <a:t>essons learned from the paratransit and disability communities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19" y="6358270"/>
            <a:ext cx="1649731" cy="58471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0950" y="6358270"/>
            <a:ext cx="2910725" cy="58471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1380" y="6383660"/>
            <a:ext cx="2274100" cy="55932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5254" y="5892800"/>
            <a:ext cx="1036245" cy="1050185"/>
          </a:xfrm>
          <a:prstGeom prst="rect">
            <a:avLst/>
          </a:prstGeom>
        </p:spPr>
      </p:pic>
      <p:pic>
        <p:nvPicPr>
          <p:cNvPr id="6041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5666" y="4426542"/>
            <a:ext cx="8575916" cy="132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653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pic>
        <p:nvPicPr>
          <p:cNvPr id="614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1892" y="3774074"/>
            <a:ext cx="2265707" cy="292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747" y="1811866"/>
            <a:ext cx="2269462" cy="293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7226" y="1821544"/>
            <a:ext cx="2265707" cy="2926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987" y="3779270"/>
            <a:ext cx="2247248" cy="2920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365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sp>
        <p:nvSpPr>
          <p:cNvPr id="3" name="Content Placeholder 2"/>
          <p:cNvSpPr>
            <a:spLocks noGrp="1"/>
          </p:cNvSpPr>
          <p:nvPr>
            <p:ph idx="1"/>
          </p:nvPr>
        </p:nvSpPr>
        <p:spPr>
          <a:xfrm>
            <a:off x="502920" y="1813560"/>
            <a:ext cx="5694680" cy="4196413"/>
          </a:xfrm>
        </p:spPr>
        <p:txBody>
          <a:bodyPr/>
          <a:lstStyle/>
          <a:p>
            <a:pPr marL="236538" indent="-236538"/>
            <a:r>
              <a:rPr lang="en-US" dirty="0" smtClean="0">
                <a:latin typeface="Times New Roman" pitchFamily="18" charset="0"/>
                <a:cs typeface="Times New Roman" pitchFamily="18" charset="0"/>
              </a:rPr>
              <a:t>TCRP/NCHRP Projects</a:t>
            </a:r>
          </a:p>
          <a:p>
            <a:pPr marL="457200" lvl="1" indent="-287338"/>
            <a:r>
              <a:rPr lang="en-US" dirty="0" smtClean="0">
                <a:latin typeface="Times New Roman" pitchFamily="18" charset="0"/>
                <a:cs typeface="Times New Roman" pitchFamily="18" charset="0"/>
              </a:rPr>
              <a:t>TCRP Special </a:t>
            </a:r>
            <a:r>
              <a:rPr lang="en-US" dirty="0">
                <a:latin typeface="Times New Roman" pitchFamily="18" charset="0"/>
                <a:cs typeface="Times New Roman" pitchFamily="18" charset="0"/>
              </a:rPr>
              <a:t>Report 294: The Role of Transit in Emergency </a:t>
            </a:r>
            <a:r>
              <a:rPr lang="en-US" dirty="0" smtClean="0">
                <a:latin typeface="Times New Roman" pitchFamily="18" charset="0"/>
                <a:cs typeface="Times New Roman" pitchFamily="18" charset="0"/>
              </a:rPr>
              <a:t>Evacuation</a:t>
            </a:r>
          </a:p>
          <a:p>
            <a:pPr marL="457200" lvl="1" indent="-287338"/>
            <a:r>
              <a:rPr lang="en-US" dirty="0" smtClean="0">
                <a:latin typeface="Times New Roman" pitchFamily="18" charset="0"/>
                <a:cs typeface="Times New Roman" pitchFamily="18" charset="0"/>
              </a:rPr>
              <a:t>NCHRP </a:t>
            </a:r>
            <a:r>
              <a:rPr lang="en-US" dirty="0">
                <a:latin typeface="Times New Roman" pitchFamily="18" charset="0"/>
                <a:cs typeface="Times New Roman" pitchFamily="18" charset="0"/>
              </a:rPr>
              <a:t>Report 525, Vol. 16: A Guide to Emergency Response Planning at State Transportation </a:t>
            </a:r>
            <a:r>
              <a:rPr lang="en-US" dirty="0" smtClean="0">
                <a:latin typeface="Times New Roman" pitchFamily="18" charset="0"/>
                <a:cs typeface="Times New Roman" pitchFamily="18" charset="0"/>
              </a:rPr>
              <a:t>Agencies</a:t>
            </a:r>
          </a:p>
          <a:p>
            <a:pPr marL="211138" indent="-211138"/>
            <a:r>
              <a:rPr lang="en-US" dirty="0" smtClean="0">
                <a:latin typeface="Times New Roman" pitchFamily="18" charset="0"/>
                <a:cs typeface="Times New Roman" pitchFamily="18" charset="0"/>
              </a:rPr>
              <a:t>Federal Transit Administration</a:t>
            </a:r>
          </a:p>
          <a:p>
            <a:pPr marL="406400" lvl="1" indent="-287338"/>
            <a:r>
              <a:rPr lang="en-US" dirty="0" smtClean="0">
                <a:latin typeface="Times New Roman" pitchFamily="18" charset="0"/>
                <a:cs typeface="Times New Roman" pitchFamily="18" charset="0"/>
              </a:rPr>
              <a:t>Transportation Equity in Emergencies Study</a:t>
            </a:r>
          </a:p>
          <a:p>
            <a:pPr marL="211138" indent="-211138"/>
            <a:r>
              <a:rPr lang="en-US" dirty="0" smtClean="0">
                <a:latin typeface="Times New Roman" pitchFamily="18" charset="0"/>
                <a:cs typeface="Times New Roman" pitchFamily="18" charset="0"/>
              </a:rPr>
              <a:t>University of Kansas</a:t>
            </a:r>
          </a:p>
          <a:p>
            <a:pPr marL="454025" lvl="1" indent="-284163"/>
            <a:r>
              <a:rPr lang="en-US" dirty="0" smtClean="0">
                <a:latin typeface="Times New Roman" pitchFamily="18" charset="0"/>
                <a:cs typeface="Times New Roman" pitchFamily="18" charset="0"/>
              </a:rPr>
              <a:t>Nobody Left Behind Project</a:t>
            </a:r>
            <a:endParaRPr lang="en-US"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3153" y="1648460"/>
            <a:ext cx="1838047"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3789" y="1661908"/>
            <a:ext cx="1881754" cy="25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9733" y="6191047"/>
            <a:ext cx="2688167" cy="82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1200" y="4434882"/>
            <a:ext cx="1991465" cy="25786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50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sp>
        <p:nvSpPr>
          <p:cNvPr id="3" name="Content Placeholder 2"/>
          <p:cNvSpPr>
            <a:spLocks noGrp="1"/>
          </p:cNvSpPr>
          <p:nvPr>
            <p:ph idx="1"/>
          </p:nvPr>
        </p:nvSpPr>
        <p:spPr>
          <a:xfrm>
            <a:off x="519853" y="1678096"/>
            <a:ext cx="9052560" cy="1515300"/>
          </a:xfrm>
        </p:spPr>
        <p:txBody>
          <a:bodyPr>
            <a:normAutofit/>
          </a:bodyPr>
          <a:lstStyle/>
          <a:p>
            <a:pPr marL="0" indent="0">
              <a:spcBef>
                <a:spcPts val="0"/>
              </a:spcBef>
              <a:spcAft>
                <a:spcPts val="1200"/>
              </a:spcAft>
              <a:buNone/>
            </a:pPr>
            <a:r>
              <a:rPr lang="en-US" sz="2800" b="1" dirty="0">
                <a:latin typeface="Times New Roman"/>
                <a:cs typeface="Times New Roman"/>
              </a:rPr>
              <a:t>Task </a:t>
            </a:r>
            <a:r>
              <a:rPr lang="en-US" sz="2800" b="1" dirty="0" smtClean="0">
                <a:latin typeface="Times New Roman"/>
                <a:cs typeface="Times New Roman"/>
              </a:rPr>
              <a:t>1.3 – Review and Synthesize Data</a:t>
            </a:r>
            <a:endParaRPr lang="en-US" sz="2800" b="1" dirty="0">
              <a:latin typeface="Times New Roman"/>
              <a:cs typeface="Times New Roman"/>
            </a:endParaRPr>
          </a:p>
          <a:p>
            <a:r>
              <a:rPr lang="en-US" sz="2400" dirty="0" smtClean="0">
                <a:latin typeface="Times New Roman" pitchFamily="18" charset="0"/>
                <a:cs typeface="Times New Roman" pitchFamily="18" charset="0"/>
              </a:rPr>
              <a:t>National Transit Database (NTD) Profiles of Urban/Suburban and Rural/Tribal Paratransit Service </a:t>
            </a:r>
            <a:endParaRPr lang="en-US" sz="2400" dirty="0">
              <a:latin typeface="Times New Roman" pitchFamily="18" charset="0"/>
              <a:cs typeface="Times New Roman" pitchFamily="18" charset="0"/>
            </a:endParaRPr>
          </a:p>
        </p:txBody>
      </p:sp>
      <p:pic>
        <p:nvPicPr>
          <p:cNvPr id="31746"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l="3137" r="5204"/>
          <a:stretch/>
        </p:blipFill>
        <p:spPr bwMode="auto">
          <a:xfrm>
            <a:off x="643465" y="3517301"/>
            <a:ext cx="4622801" cy="279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210080" y="6424087"/>
            <a:ext cx="4444207" cy="725064"/>
          </a:xfrm>
          <a:prstGeom prst="rect">
            <a:avLst/>
          </a:prstGeom>
        </p:spPr>
        <p:txBody>
          <a:bodyPr vert="horz" lIns="101882" tIns="50941" rIns="101882" bIns="50941" rtlCol="0">
            <a:normAutofit fontScale="92500" lnSpcReduction="20000"/>
          </a:bodyPr>
          <a:lstStyle>
            <a:lvl1pPr marL="382059" indent="-382059" algn="l" defTabSz="509412" rtl="0" eaLnBrk="1" latinLnBrk="0" hangingPunct="1">
              <a:spcBef>
                <a:spcPct val="20000"/>
              </a:spcBef>
              <a:buFont typeface="Arial"/>
              <a:buChar char="•"/>
              <a:defRPr sz="27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22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8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8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b="1" dirty="0" smtClean="0"/>
              <a:t>	572 Urban/Suburban Paratransit Service Providers</a:t>
            </a:r>
            <a:endParaRPr lang="en-US" b="1" dirty="0"/>
          </a:p>
        </p:txBody>
      </p:sp>
      <p:sp>
        <p:nvSpPr>
          <p:cNvPr id="6" name="Text Placeholder 4"/>
          <p:cNvSpPr txBox="1">
            <a:spLocks/>
          </p:cNvSpPr>
          <p:nvPr/>
        </p:nvSpPr>
        <p:spPr>
          <a:xfrm>
            <a:off x="5875862" y="6457953"/>
            <a:ext cx="4111412" cy="725064"/>
          </a:xfrm>
          <a:prstGeom prst="rect">
            <a:avLst/>
          </a:prstGeom>
        </p:spPr>
        <p:txBody>
          <a:bodyPr>
            <a:normAutofit fontScale="92500" lnSpcReduction="20000"/>
          </a:bodyPr>
          <a:lstStyle>
            <a:lvl1pPr marL="382059" indent="-382059" algn="l" defTabSz="509412" rtl="0" eaLnBrk="1" latinLnBrk="0" hangingPunct="1">
              <a:spcBef>
                <a:spcPct val="20000"/>
              </a:spcBef>
              <a:buFont typeface="Arial"/>
              <a:buChar char="•"/>
              <a:defRPr sz="27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22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8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8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lang="en-US" b="1" dirty="0" smtClean="0"/>
              <a:t>	1,187 Rural and Tribal Paratransit Service Providers</a:t>
            </a:r>
            <a:endParaRPr lang="en-US" b="1" dirty="0"/>
          </a:p>
        </p:txBody>
      </p:sp>
      <p:sp>
        <p:nvSpPr>
          <p:cNvPr id="4" name="Rectangle 3"/>
          <p:cNvSpPr/>
          <p:nvPr/>
        </p:nvSpPr>
        <p:spPr>
          <a:xfrm>
            <a:off x="6151880" y="3210329"/>
            <a:ext cx="3598333" cy="31591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51879" y="3174752"/>
            <a:ext cx="3695702" cy="3139321"/>
          </a:xfrm>
          <a:prstGeom prst="rect">
            <a:avLst/>
          </a:prstGeom>
          <a:noFill/>
        </p:spPr>
        <p:txBody>
          <a:bodyPr wrap="square" rtlCol="0">
            <a:spAutoFit/>
          </a:bodyPr>
          <a:lstStyle/>
          <a:p>
            <a:endParaRPr lang="en-US" sz="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Of </a:t>
            </a:r>
            <a:r>
              <a:rPr lang="en-US" sz="1800" b="1" dirty="0">
                <a:latin typeface="Times New Roman" pitchFamily="18" charset="0"/>
                <a:cs typeface="Times New Roman" pitchFamily="18" charset="0"/>
              </a:rPr>
              <a:t>the 1,187 rural transit operators </a:t>
            </a:r>
            <a:r>
              <a:rPr lang="en-US" sz="1800" b="1" dirty="0" smtClean="0">
                <a:latin typeface="Times New Roman" pitchFamily="18" charset="0"/>
                <a:cs typeface="Times New Roman" pitchFamily="18" charset="0"/>
              </a:rPr>
              <a:t>offering </a:t>
            </a:r>
            <a:r>
              <a:rPr lang="en-US" sz="1800" b="1" dirty="0">
                <a:latin typeface="Times New Roman" pitchFamily="18" charset="0"/>
                <a:cs typeface="Times New Roman" pitchFamily="18" charset="0"/>
              </a:rPr>
              <a:t>demand-response service:</a:t>
            </a:r>
          </a:p>
          <a:p>
            <a:pPr lvl="1"/>
            <a:endParaRPr lang="en-US" sz="1000" b="1" dirty="0" smtClean="0">
              <a:latin typeface="Times New Roman" pitchFamily="18" charset="0"/>
              <a:cs typeface="Times New Roman" pitchFamily="18" charset="0"/>
            </a:endParaRPr>
          </a:p>
          <a:p>
            <a:pPr marL="236538" lvl="1" indent="-117475"/>
            <a:r>
              <a:rPr lang="en-US" sz="1800" b="1"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260 rural/tribal public transportation agencies </a:t>
            </a:r>
            <a:r>
              <a:rPr lang="en-US" sz="1800" b="1" dirty="0" smtClean="0">
                <a:latin typeface="Times New Roman" pitchFamily="18" charset="0"/>
                <a:cs typeface="Times New Roman" pitchFamily="18" charset="0"/>
              </a:rPr>
              <a:t>provide </a:t>
            </a:r>
            <a:r>
              <a:rPr lang="en-US" sz="1800" b="1" dirty="0">
                <a:latin typeface="Times New Roman" pitchFamily="18" charset="0"/>
                <a:cs typeface="Times New Roman" pitchFamily="18" charset="0"/>
              </a:rPr>
              <a:t>fixed-</a:t>
            </a:r>
            <a:r>
              <a:rPr lang="en-US" sz="1800" b="1" dirty="0" smtClean="0">
                <a:latin typeface="Times New Roman" pitchFamily="18" charset="0"/>
                <a:cs typeface="Times New Roman" pitchFamily="18" charset="0"/>
              </a:rPr>
              <a:t>route </a:t>
            </a:r>
            <a:r>
              <a:rPr lang="en-US" sz="1800" b="1" dirty="0">
                <a:latin typeface="Times New Roman" pitchFamily="18" charset="0"/>
                <a:cs typeface="Times New Roman" pitchFamily="18" charset="0"/>
              </a:rPr>
              <a:t>and demand-response service, and</a:t>
            </a:r>
          </a:p>
          <a:p>
            <a:pPr marL="236538" lvl="1" indent="-117475"/>
            <a:endParaRPr lang="en-US" sz="1800" b="1" dirty="0" smtClean="0">
              <a:latin typeface="Times New Roman" pitchFamily="18" charset="0"/>
              <a:cs typeface="Times New Roman" pitchFamily="18" charset="0"/>
            </a:endParaRPr>
          </a:p>
          <a:p>
            <a:pPr marL="236538" lvl="1" indent="-117475"/>
            <a:r>
              <a:rPr lang="en-US" sz="1800" b="1"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927 rural/tribal public transportation agencies operate only demand-response service.</a:t>
            </a:r>
          </a:p>
        </p:txBody>
      </p:sp>
    </p:spTree>
    <p:extLst>
      <p:ext uri="{BB962C8B-B14F-4D97-AF65-F5344CB8AC3E}">
        <p14:creationId xmlns:p14="http://schemas.microsoft.com/office/powerpoint/2010/main" val="300752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sp>
        <p:nvSpPr>
          <p:cNvPr id="3" name="Text Placeholder 2"/>
          <p:cNvSpPr>
            <a:spLocks noGrp="1"/>
          </p:cNvSpPr>
          <p:nvPr>
            <p:ph type="body" idx="1"/>
          </p:nvPr>
        </p:nvSpPr>
        <p:spPr>
          <a:xfrm>
            <a:off x="502920" y="2597522"/>
            <a:ext cx="4444207" cy="725064"/>
          </a:xfrm>
        </p:spPr>
        <p:txBody>
          <a:bodyPr>
            <a:normAutofit fontScale="92500" lnSpcReduction="20000"/>
          </a:bodyPr>
          <a:lstStyle/>
          <a:p>
            <a:pPr algn="ctr"/>
            <a:r>
              <a:rPr lang="en-US" dirty="0" smtClean="0">
                <a:latin typeface="Times New Roman"/>
                <a:cs typeface="Times New Roman"/>
              </a:rPr>
              <a:t>572 Urban/Suburban Paratransit Service Providers</a:t>
            </a:r>
            <a:endParaRPr lang="en-US" dirty="0">
              <a:latin typeface="Times New Roman"/>
              <a:cs typeface="Times New Roman"/>
            </a:endParaRPr>
          </a:p>
        </p:txBody>
      </p:sp>
      <p:sp>
        <p:nvSpPr>
          <p:cNvPr id="4" name="Content Placeholder 3"/>
          <p:cNvSpPr>
            <a:spLocks noGrp="1"/>
          </p:cNvSpPr>
          <p:nvPr>
            <p:ph sz="half" idx="2"/>
          </p:nvPr>
        </p:nvSpPr>
        <p:spPr>
          <a:xfrm>
            <a:off x="502920" y="3306763"/>
            <a:ext cx="4444207" cy="909637"/>
          </a:xfrm>
        </p:spPr>
        <p:txBody>
          <a:bodyPr>
            <a:normAutofit lnSpcReduction="10000"/>
          </a:bodyPr>
          <a:lstStyle/>
          <a:p>
            <a:pPr>
              <a:spcBef>
                <a:spcPts val="0"/>
              </a:spcBef>
            </a:pPr>
            <a:r>
              <a:rPr lang="en-US" dirty="0" smtClean="0">
                <a:latin typeface="Times New Roman" pitchFamily="18" charset="0"/>
                <a:cs typeface="Times New Roman" pitchFamily="18" charset="0"/>
              </a:rPr>
              <a:t>100 million passenger trips</a:t>
            </a:r>
          </a:p>
          <a:p>
            <a:pPr>
              <a:spcBef>
                <a:spcPts val="0"/>
              </a:spcBef>
            </a:pPr>
            <a:r>
              <a:rPr lang="en-US" dirty="0" smtClean="0">
                <a:latin typeface="Times New Roman" pitchFamily="18" charset="0"/>
                <a:cs typeface="Times New Roman" pitchFamily="18" charset="0"/>
              </a:rPr>
              <a:t>880 million passenger miles</a:t>
            </a:r>
          </a:p>
        </p:txBody>
      </p:sp>
      <p:sp>
        <p:nvSpPr>
          <p:cNvPr id="5" name="Text Placeholder 4"/>
          <p:cNvSpPr>
            <a:spLocks noGrp="1"/>
          </p:cNvSpPr>
          <p:nvPr>
            <p:ph type="body" sz="quarter" idx="3"/>
          </p:nvPr>
        </p:nvSpPr>
        <p:spPr>
          <a:xfrm>
            <a:off x="5278862" y="2602284"/>
            <a:ext cx="4445953" cy="725064"/>
          </a:xfrm>
        </p:spPr>
        <p:txBody>
          <a:bodyPr>
            <a:normAutofit fontScale="92500" lnSpcReduction="20000"/>
          </a:bodyPr>
          <a:lstStyle/>
          <a:p>
            <a:pPr algn="ctr"/>
            <a:r>
              <a:rPr lang="en-US" dirty="0" smtClean="0">
                <a:latin typeface="Times New Roman"/>
                <a:cs typeface="Times New Roman"/>
              </a:rPr>
              <a:t>1,187 Rural and Tribal Paratransit Service Providers</a:t>
            </a:r>
            <a:endParaRPr lang="en-US" dirty="0">
              <a:latin typeface="Times New Roman"/>
              <a:cs typeface="Times New Roman"/>
            </a:endParaRPr>
          </a:p>
        </p:txBody>
      </p:sp>
      <p:sp>
        <p:nvSpPr>
          <p:cNvPr id="6" name="Content Placeholder 5"/>
          <p:cNvSpPr>
            <a:spLocks noGrp="1"/>
          </p:cNvSpPr>
          <p:nvPr>
            <p:ph sz="quarter" idx="4"/>
          </p:nvPr>
        </p:nvSpPr>
        <p:spPr>
          <a:xfrm>
            <a:off x="5278862" y="3276549"/>
            <a:ext cx="4445953" cy="1108074"/>
          </a:xfrm>
        </p:spPr>
        <p:txBody>
          <a:bodyPr/>
          <a:lstStyle/>
          <a:p>
            <a:pPr>
              <a:spcBef>
                <a:spcPts val="400"/>
              </a:spcBef>
            </a:pPr>
            <a:r>
              <a:rPr lang="en-US" dirty="0" smtClean="0">
                <a:latin typeface="Times New Roman" pitchFamily="18" charset="0"/>
                <a:cs typeface="Times New Roman" pitchFamily="18" charset="0"/>
              </a:rPr>
              <a:t>60 million passenger trips</a:t>
            </a:r>
          </a:p>
          <a:p>
            <a:pPr>
              <a:spcBef>
                <a:spcPts val="400"/>
              </a:spcBef>
            </a:pPr>
            <a:r>
              <a:rPr lang="en-US" dirty="0" smtClean="0">
                <a:latin typeface="Times New Roman" pitchFamily="18" charset="0"/>
                <a:cs typeface="Times New Roman" pitchFamily="18" charset="0"/>
              </a:rPr>
              <a:t>400 million passenger miles</a:t>
            </a:r>
          </a:p>
        </p:txBody>
      </p:sp>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115" y="4216400"/>
            <a:ext cx="4824413" cy="294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5914" y="4354498"/>
            <a:ext cx="4954386" cy="26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539634" y="1691321"/>
            <a:ext cx="9052560" cy="696279"/>
          </a:xfrm>
          <a:prstGeom prst="rect">
            <a:avLst/>
          </a:prstGeom>
        </p:spPr>
        <p:txBody>
          <a:bodyPr vert="horz" lIns="101882" tIns="50941" rIns="101882" bIns="50941" rtlCol="0" anchor="t">
            <a:normAutofit/>
          </a:bodyPr>
          <a:lstStyle>
            <a:lvl1pPr marL="0" indent="0" algn="l" defTabSz="509412" rtl="0" eaLnBrk="1" latinLnBrk="0" hangingPunct="1">
              <a:spcBef>
                <a:spcPct val="20000"/>
              </a:spcBef>
              <a:buFont typeface="Arial"/>
              <a:buNone/>
              <a:defRPr sz="2700" b="1" kern="1200">
                <a:solidFill>
                  <a:schemeClr val="tx1"/>
                </a:solidFill>
                <a:latin typeface="+mn-lt"/>
                <a:ea typeface="+mn-ea"/>
                <a:cs typeface="+mn-cs"/>
              </a:defRPr>
            </a:lvl1pPr>
            <a:lvl2pPr marL="509412" indent="0" algn="l" defTabSz="509412" rtl="0" eaLnBrk="1" latinLnBrk="0" hangingPunct="1">
              <a:spcBef>
                <a:spcPct val="20000"/>
              </a:spcBef>
              <a:buFont typeface="Arial"/>
              <a:buNone/>
              <a:defRPr sz="2200" b="1" kern="1200">
                <a:solidFill>
                  <a:schemeClr val="tx1"/>
                </a:solidFill>
                <a:latin typeface="+mn-lt"/>
                <a:ea typeface="+mn-ea"/>
                <a:cs typeface="+mn-cs"/>
              </a:defRPr>
            </a:lvl2pPr>
            <a:lvl3pPr marL="1018824" indent="0" algn="l" defTabSz="509412" rtl="0" eaLnBrk="1" latinLnBrk="0" hangingPunct="1">
              <a:spcBef>
                <a:spcPct val="20000"/>
              </a:spcBef>
              <a:buFont typeface="Arial"/>
              <a:buNone/>
              <a:defRPr sz="2000" b="1" kern="1200">
                <a:solidFill>
                  <a:schemeClr val="tx1"/>
                </a:solidFill>
                <a:latin typeface="+mn-lt"/>
                <a:ea typeface="+mn-ea"/>
                <a:cs typeface="+mn-cs"/>
              </a:defRPr>
            </a:lvl3pPr>
            <a:lvl4pPr marL="1528237" indent="0" algn="l" defTabSz="509412" rtl="0" eaLnBrk="1" latinLnBrk="0" hangingPunct="1">
              <a:spcBef>
                <a:spcPct val="20000"/>
              </a:spcBef>
              <a:buFont typeface="Arial"/>
              <a:buNone/>
              <a:defRPr sz="1800" b="1" kern="1200">
                <a:solidFill>
                  <a:schemeClr val="tx1"/>
                </a:solidFill>
                <a:latin typeface="+mn-lt"/>
                <a:ea typeface="+mn-ea"/>
                <a:cs typeface="+mn-cs"/>
              </a:defRPr>
            </a:lvl4pPr>
            <a:lvl5pPr marL="2037649" indent="0" algn="l" defTabSz="509412" rtl="0" eaLnBrk="1" latinLnBrk="0" hangingPunct="1">
              <a:spcBef>
                <a:spcPct val="20000"/>
              </a:spcBef>
              <a:buFont typeface="Arial"/>
              <a:buNone/>
              <a:defRPr sz="1800" b="1"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800" b="1" kern="1200">
                <a:solidFill>
                  <a:schemeClr val="tx1"/>
                </a:solidFill>
                <a:latin typeface="+mn-lt"/>
                <a:ea typeface="+mn-ea"/>
                <a:cs typeface="+mn-cs"/>
              </a:defRPr>
            </a:lvl6pPr>
            <a:lvl7pPr marL="3056473" indent="0" algn="l" defTabSz="509412" rtl="0" eaLnBrk="1" latinLnBrk="0" hangingPunct="1">
              <a:spcBef>
                <a:spcPct val="20000"/>
              </a:spcBef>
              <a:buFont typeface="Arial"/>
              <a:buNone/>
              <a:defRPr sz="1800" b="1" kern="1200">
                <a:solidFill>
                  <a:schemeClr val="tx1"/>
                </a:solidFill>
                <a:latin typeface="+mn-lt"/>
                <a:ea typeface="+mn-ea"/>
                <a:cs typeface="+mn-cs"/>
              </a:defRPr>
            </a:lvl7pPr>
            <a:lvl8pPr marL="3565886" indent="0" algn="l" defTabSz="509412" rtl="0" eaLnBrk="1" latinLnBrk="0" hangingPunct="1">
              <a:spcBef>
                <a:spcPct val="20000"/>
              </a:spcBef>
              <a:buFont typeface="Arial"/>
              <a:buNone/>
              <a:defRPr sz="1800" b="1" kern="1200">
                <a:solidFill>
                  <a:schemeClr val="tx1"/>
                </a:solidFill>
                <a:latin typeface="+mn-lt"/>
                <a:ea typeface="+mn-ea"/>
                <a:cs typeface="+mn-cs"/>
              </a:defRPr>
            </a:lvl8pPr>
            <a:lvl9pPr marL="4075298" indent="0" algn="l" defTabSz="509412" rtl="0" eaLnBrk="1" latinLnBrk="0" hangingPunct="1">
              <a:spcBef>
                <a:spcPct val="20000"/>
              </a:spcBef>
              <a:buFont typeface="Arial"/>
              <a:buNone/>
              <a:defRPr sz="1800" b="1" kern="1200">
                <a:solidFill>
                  <a:schemeClr val="tx1"/>
                </a:solidFill>
                <a:latin typeface="+mn-lt"/>
                <a:ea typeface="+mn-ea"/>
                <a:cs typeface="+mn-cs"/>
              </a:defRPr>
            </a:lvl9pPr>
          </a:lstStyle>
          <a:p>
            <a:r>
              <a:rPr lang="en-US" sz="2800" dirty="0" smtClean="0">
                <a:latin typeface="Times New Roman"/>
                <a:cs typeface="Times New Roman"/>
              </a:rPr>
              <a:t>Task 1.3 – Review and Synthesize Data (Continued)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00271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1 – Focused Literature Review</a:t>
            </a:r>
            <a:endParaRPr lang="en-US" dirty="0"/>
          </a:p>
        </p:txBody>
      </p:sp>
      <p:sp>
        <p:nvSpPr>
          <p:cNvPr id="3" name="Content Placeholder 2"/>
          <p:cNvSpPr>
            <a:spLocks noGrp="1"/>
          </p:cNvSpPr>
          <p:nvPr>
            <p:ph idx="1"/>
          </p:nvPr>
        </p:nvSpPr>
        <p:spPr>
          <a:xfrm>
            <a:off x="502920" y="1727201"/>
            <a:ext cx="9052560" cy="1591203"/>
          </a:xfrm>
        </p:spPr>
        <p:txBody>
          <a:bodyPr>
            <a:normAutofit/>
          </a:bodyPr>
          <a:lstStyle/>
          <a:p>
            <a:pPr marL="0" indent="0">
              <a:spcBef>
                <a:spcPts val="0"/>
              </a:spcBef>
              <a:spcAft>
                <a:spcPts val="1200"/>
              </a:spcAft>
              <a:buNone/>
            </a:pPr>
            <a:r>
              <a:rPr lang="en-US" sz="2800" b="1" dirty="0">
                <a:latin typeface="Times New Roman"/>
                <a:cs typeface="Times New Roman"/>
              </a:rPr>
              <a:t>Task 1.3 – Review and Synthesize Data (Continued)</a:t>
            </a:r>
            <a:endParaRPr lang="en-US" sz="28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Directly Operated versus Purchased Transportation in Urban/Suburban Paratransit Systems</a:t>
            </a:r>
            <a:endParaRPr lang="en-US" sz="2400" dirty="0">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02920" y="3318405"/>
            <a:ext cx="8845801"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25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67467"/>
            <a:ext cx="8549640" cy="1947333"/>
          </a:xfrm>
        </p:spPr>
        <p:txBody>
          <a:bodyPr>
            <a:normAutofit/>
          </a:bodyPr>
          <a:lstStyle/>
          <a:p>
            <a:pPr algn="ctr"/>
            <a:r>
              <a:rPr lang="en-US" dirty="0" smtClean="0">
                <a:solidFill>
                  <a:srgbClr val="D05309"/>
                </a:solidFill>
              </a:rPr>
              <a:t>Paratransit Emergency Preparedness and Operations Handbook</a:t>
            </a:r>
            <a:br>
              <a:rPr lang="en-US" dirty="0" smtClean="0">
                <a:solidFill>
                  <a:srgbClr val="D05309"/>
                </a:solidFill>
              </a:rPr>
            </a:br>
            <a:r>
              <a:rPr lang="en-US" sz="2667" dirty="0" smtClean="0">
                <a:solidFill>
                  <a:srgbClr val="D05309"/>
                </a:solidFill>
              </a:rPr>
              <a:t>Final Research Report</a:t>
            </a:r>
            <a:endParaRPr lang="en-US" sz="2667" dirty="0">
              <a:solidFill>
                <a:srgbClr val="D05309"/>
              </a:solidFill>
            </a:endParaRPr>
          </a:p>
        </p:txBody>
      </p:sp>
      <p:pic>
        <p:nvPicPr>
          <p:cNvPr id="5" name="Picture 4" descr="BC&amp;G_Logo_CMYK_MedR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1005" y="721968"/>
            <a:ext cx="3672909" cy="550728"/>
          </a:xfrm>
          <a:prstGeom prst="rect">
            <a:avLst/>
          </a:prstGeom>
        </p:spPr>
      </p:pic>
      <p:pic>
        <p:nvPicPr>
          <p:cNvPr id="4" name="Picture 3"/>
          <p:cNvPicPr>
            <a:picLocks noChangeAspect="1"/>
          </p:cNvPicPr>
          <p:nvPr/>
        </p:nvPicPr>
        <p:blipFill>
          <a:blip r:embed="rId3"/>
          <a:stretch>
            <a:fillRect/>
          </a:stretch>
        </p:blipFill>
        <p:spPr>
          <a:xfrm>
            <a:off x="4836954" y="5023150"/>
            <a:ext cx="2451626" cy="1206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6788" y="4740674"/>
            <a:ext cx="1488676" cy="1488676"/>
          </a:xfrm>
          <a:prstGeom prst="rect">
            <a:avLst/>
          </a:prstGeom>
        </p:spPr>
      </p:pic>
      <p:pic>
        <p:nvPicPr>
          <p:cNvPr id="5120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443" y="4818253"/>
            <a:ext cx="1880766" cy="141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4845" y="487045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92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Experts</a:t>
            </a:r>
            <a:endParaRPr lang="en-US" dirty="0"/>
          </a:p>
        </p:txBody>
      </p:sp>
      <p:pic>
        <p:nvPicPr>
          <p:cNvPr id="64514" name="Picture 2" descr="http://justguidooohh.files.wordpress.com/2010/09/expert.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349500" y="1762760"/>
            <a:ext cx="4711700" cy="53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22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2 – Interviews with Experts</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0" y="1813560"/>
            <a:ext cx="6570980" cy="5129425"/>
          </a:xfrm>
        </p:spPr>
        <p:txBody>
          <a:bodyPr>
            <a:normAutofit/>
          </a:bodyPr>
          <a:lstStyle/>
          <a:p>
            <a:pPr marL="0" indent="0">
              <a:spcBef>
                <a:spcPts val="0"/>
              </a:spcBef>
              <a:spcAft>
                <a:spcPts val="1200"/>
              </a:spcAft>
              <a:buNone/>
            </a:pPr>
            <a:r>
              <a:rPr lang="en-US" sz="2400" dirty="0">
                <a:latin typeface="Times New Roman"/>
                <a:cs typeface="Times New Roman"/>
              </a:rPr>
              <a:t>To </a:t>
            </a:r>
            <a:r>
              <a:rPr lang="en-US" sz="2400" dirty="0" smtClean="0">
                <a:latin typeface="Times New Roman"/>
                <a:cs typeface="Times New Roman"/>
              </a:rPr>
              <a:t>conduct interviews, </a:t>
            </a:r>
            <a:r>
              <a:rPr lang="en-US" sz="2400" dirty="0">
                <a:latin typeface="Times New Roman"/>
                <a:cs typeface="Times New Roman"/>
              </a:rPr>
              <a:t>the research team </a:t>
            </a:r>
            <a:r>
              <a:rPr lang="en-US" sz="2400" dirty="0" smtClean="0">
                <a:latin typeface="Times New Roman"/>
                <a:cs typeface="Times New Roman"/>
              </a:rPr>
              <a:t>performed </a:t>
            </a:r>
            <a:r>
              <a:rPr lang="en-US" sz="2400" dirty="0">
                <a:latin typeface="Times New Roman"/>
                <a:cs typeface="Times New Roman"/>
              </a:rPr>
              <a:t>the following tasks:</a:t>
            </a:r>
          </a:p>
          <a:p>
            <a:r>
              <a:rPr lang="en-US" sz="2400" dirty="0" smtClean="0">
                <a:latin typeface="Times New Roman"/>
                <a:cs typeface="Times New Roman"/>
              </a:rPr>
              <a:t>Task 2.1 </a:t>
            </a:r>
            <a:r>
              <a:rPr lang="en-US" sz="2400" dirty="0">
                <a:latin typeface="Times New Roman"/>
                <a:cs typeface="Times New Roman"/>
              </a:rPr>
              <a:t>– Identify a Diverse Pool of Interview Candidates </a:t>
            </a:r>
            <a:endParaRPr lang="en-US" sz="2400" dirty="0" smtClean="0">
              <a:latin typeface="Times New Roman"/>
              <a:cs typeface="Times New Roman"/>
            </a:endParaRPr>
          </a:p>
          <a:p>
            <a:r>
              <a:rPr lang="en-US" sz="2400" dirty="0">
                <a:latin typeface="Times New Roman"/>
                <a:cs typeface="Times New Roman"/>
              </a:rPr>
              <a:t>Task </a:t>
            </a:r>
            <a:r>
              <a:rPr lang="en-US" sz="2400" dirty="0" smtClean="0">
                <a:latin typeface="Times New Roman"/>
                <a:cs typeface="Times New Roman"/>
              </a:rPr>
              <a:t>2.2 </a:t>
            </a:r>
            <a:r>
              <a:rPr lang="en-US" sz="2400" dirty="0">
                <a:latin typeface="Times New Roman"/>
                <a:cs typeface="Times New Roman"/>
              </a:rPr>
              <a:t>– Develop Interview </a:t>
            </a:r>
            <a:r>
              <a:rPr lang="en-US" sz="2400" dirty="0" smtClean="0">
                <a:latin typeface="Times New Roman"/>
                <a:cs typeface="Times New Roman"/>
              </a:rPr>
              <a:t>Guides</a:t>
            </a:r>
          </a:p>
          <a:p>
            <a:r>
              <a:rPr lang="en-US" sz="2400" dirty="0">
                <a:latin typeface="Times New Roman"/>
                <a:cs typeface="Times New Roman"/>
              </a:rPr>
              <a:t>Task </a:t>
            </a:r>
            <a:r>
              <a:rPr lang="en-US" sz="2400" dirty="0" smtClean="0">
                <a:latin typeface="Times New Roman"/>
                <a:cs typeface="Times New Roman"/>
              </a:rPr>
              <a:t>2.3 </a:t>
            </a:r>
            <a:r>
              <a:rPr lang="en-US" sz="2400" dirty="0">
                <a:latin typeface="Times New Roman"/>
                <a:cs typeface="Times New Roman"/>
              </a:rPr>
              <a:t>– Conduct Interviews and Document </a:t>
            </a:r>
            <a:r>
              <a:rPr lang="en-US" sz="2400" dirty="0" smtClean="0">
                <a:latin typeface="Times New Roman"/>
                <a:cs typeface="Times New Roman"/>
              </a:rPr>
              <a:t>Results</a:t>
            </a:r>
          </a:p>
          <a:p>
            <a:r>
              <a:rPr lang="en-US" sz="2400" dirty="0">
                <a:latin typeface="Times New Roman"/>
                <a:cs typeface="Times New Roman"/>
              </a:rPr>
              <a:t>Task </a:t>
            </a:r>
            <a:r>
              <a:rPr lang="en-US" sz="2400" dirty="0" smtClean="0">
                <a:latin typeface="Times New Roman"/>
                <a:cs typeface="Times New Roman"/>
              </a:rPr>
              <a:t>2.4 </a:t>
            </a:r>
            <a:r>
              <a:rPr lang="en-US" sz="2400" dirty="0">
                <a:latin typeface="Times New Roman"/>
                <a:cs typeface="Times New Roman"/>
              </a:rPr>
              <a:t>– Analyze and Synthesize Interview </a:t>
            </a:r>
            <a:r>
              <a:rPr lang="en-US" sz="2400" dirty="0" smtClean="0">
                <a:latin typeface="Times New Roman"/>
                <a:cs typeface="Times New Roman"/>
              </a:rPr>
              <a:t>Results</a:t>
            </a:r>
            <a:endParaRPr lang="en-US" sz="2400" dirty="0">
              <a:latin typeface="Times New Roman"/>
              <a:cs typeface="Times New Roman"/>
            </a:endParaRPr>
          </a:p>
          <a:p>
            <a:endParaRPr lang="en-US" sz="2400" dirty="0" smtClean="0">
              <a:latin typeface="Times New Roman"/>
              <a:cs typeface="Times New Roman"/>
            </a:endParaRPr>
          </a:p>
        </p:txBody>
      </p:sp>
      <p:pic>
        <p:nvPicPr>
          <p:cNvPr id="7" name="Picture 4" descr="http://2.bp.blogspot.com/_0IcenS5SlGE/Rqf7V75xOWI/AAAAAAAAAFE/vxIvzII241Y/s200/dispatch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16654" y="4842933"/>
            <a:ext cx="2625092" cy="1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19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2 – Interviews with Experts</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19" y="1813561"/>
            <a:ext cx="6947747" cy="4028440"/>
          </a:xfrm>
        </p:spPr>
        <p:txBody>
          <a:bodyPr>
            <a:normAutofit fontScale="92500"/>
          </a:bodyPr>
          <a:lstStyle/>
          <a:p>
            <a:pPr marL="0" indent="0">
              <a:spcBef>
                <a:spcPts val="0"/>
              </a:spcBef>
              <a:spcAft>
                <a:spcPts val="1200"/>
              </a:spcAft>
              <a:buNone/>
              <a:tabLst>
                <a:tab pos="236538" algn="l"/>
              </a:tabLst>
            </a:pPr>
            <a:r>
              <a:rPr lang="en-US" b="1" dirty="0" smtClean="0">
                <a:latin typeface="Times New Roman"/>
                <a:cs typeface="Times New Roman"/>
              </a:rPr>
              <a:t>Task 2.1 </a:t>
            </a:r>
            <a:r>
              <a:rPr lang="en-US" b="1" dirty="0">
                <a:latin typeface="Times New Roman"/>
                <a:cs typeface="Times New Roman"/>
              </a:rPr>
              <a:t>– </a:t>
            </a:r>
            <a:r>
              <a:rPr lang="en-US" b="1" dirty="0" smtClean="0">
                <a:latin typeface="Times New Roman"/>
                <a:cs typeface="Times New Roman"/>
              </a:rPr>
              <a:t>Identify A </a:t>
            </a:r>
            <a:r>
              <a:rPr lang="en-US" b="1" dirty="0">
                <a:latin typeface="Times New Roman"/>
                <a:cs typeface="Times New Roman"/>
              </a:rPr>
              <a:t>diverse pool of candidates </a:t>
            </a:r>
          </a:p>
          <a:p>
            <a:pPr marL="0" indent="0">
              <a:buNone/>
              <a:tabLst>
                <a:tab pos="236538" algn="l"/>
              </a:tabLst>
            </a:pPr>
            <a:r>
              <a:rPr lang="en-US" sz="2400" dirty="0" smtClean="0">
                <a:latin typeface="Times New Roman"/>
                <a:cs typeface="Times New Roman"/>
              </a:rPr>
              <a:t>Establish a diverse </a:t>
            </a:r>
            <a:r>
              <a:rPr lang="en-US" sz="2400" dirty="0" smtClean="0">
                <a:latin typeface="Times New Roman"/>
                <a:cs typeface="Times New Roman"/>
              </a:rPr>
              <a:t>pool of candidates </a:t>
            </a:r>
            <a:r>
              <a:rPr lang="en-US" sz="2400" dirty="0" smtClean="0">
                <a:latin typeface="Times New Roman"/>
                <a:cs typeface="Times New Roman"/>
              </a:rPr>
              <a:t>to be </a:t>
            </a:r>
            <a:r>
              <a:rPr lang="en-US" sz="2400" dirty="0" err="1" smtClean="0">
                <a:latin typeface="Times New Roman"/>
                <a:cs typeface="Times New Roman"/>
              </a:rPr>
              <a:t>intereviewed</a:t>
            </a:r>
            <a:r>
              <a:rPr lang="en-US" sz="2400" dirty="0" smtClean="0">
                <a:latin typeface="Times New Roman"/>
                <a:cs typeface="Times New Roman"/>
              </a:rPr>
              <a:t> representing</a:t>
            </a:r>
            <a:r>
              <a:rPr lang="en-US" sz="2400" dirty="0" smtClean="0">
                <a:latin typeface="Times New Roman"/>
                <a:cs typeface="Times New Roman"/>
              </a:rPr>
              <a:t>:</a:t>
            </a:r>
          </a:p>
          <a:p>
            <a:pPr marL="579438" lvl="2" indent="-254000"/>
            <a:r>
              <a:rPr lang="en-US" sz="2400" dirty="0" smtClean="0">
                <a:latin typeface="Times New Roman"/>
                <a:cs typeface="Times New Roman"/>
              </a:rPr>
              <a:t>Urban, suburban, tribal and rural paratransit providers</a:t>
            </a:r>
          </a:p>
          <a:p>
            <a:pPr marL="863600" lvl="3" indent="-287338"/>
            <a:r>
              <a:rPr lang="en-US" sz="2000" dirty="0" smtClean="0">
                <a:latin typeface="Times New Roman"/>
                <a:cs typeface="Times New Roman"/>
              </a:rPr>
              <a:t>Public and private (in-house </a:t>
            </a:r>
            <a:r>
              <a:rPr lang="en-US" sz="2000" dirty="0">
                <a:latin typeface="Times New Roman"/>
                <a:cs typeface="Times New Roman"/>
              </a:rPr>
              <a:t>or </a:t>
            </a:r>
            <a:r>
              <a:rPr lang="en-US" sz="2000" dirty="0" smtClean="0">
                <a:latin typeface="Times New Roman"/>
                <a:cs typeface="Times New Roman"/>
              </a:rPr>
              <a:t>contracted)</a:t>
            </a:r>
          </a:p>
          <a:p>
            <a:pPr marL="579438" lvl="2" indent="-254000"/>
            <a:r>
              <a:rPr lang="en-US" sz="2400" dirty="0" smtClean="0">
                <a:latin typeface="Times New Roman"/>
                <a:cs typeface="Times New Roman"/>
              </a:rPr>
              <a:t>Access and functional needs perspectives</a:t>
            </a:r>
          </a:p>
          <a:p>
            <a:pPr marL="866775" lvl="3" indent="-254000">
              <a:tabLst>
                <a:tab pos="863600" algn="l"/>
              </a:tabLst>
            </a:pPr>
            <a:r>
              <a:rPr lang="en-US" sz="2000" dirty="0" smtClean="0">
                <a:latin typeface="Times New Roman"/>
                <a:cs typeface="Times New Roman"/>
              </a:rPr>
              <a:t>Individuals and associations/agencies</a:t>
            </a:r>
          </a:p>
          <a:p>
            <a:pPr marL="579438" lvl="2" indent="-254000"/>
            <a:r>
              <a:rPr lang="en-US" sz="2400" dirty="0" smtClean="0">
                <a:latin typeface="Times New Roman"/>
                <a:cs typeface="Times New Roman"/>
              </a:rPr>
              <a:t>State Departments of Transportation</a:t>
            </a:r>
          </a:p>
          <a:p>
            <a:pPr marL="579438" lvl="2" indent="-254000"/>
            <a:r>
              <a:rPr lang="en-US" sz="2400" dirty="0" smtClean="0">
                <a:latin typeface="Times New Roman"/>
                <a:cs typeface="Times New Roman"/>
              </a:rPr>
              <a:t>Emergency Management</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7931" y="4724400"/>
            <a:ext cx="3356883" cy="234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662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Experts</a:t>
            </a:r>
            <a:endParaRPr lang="en-US" dirty="0"/>
          </a:p>
        </p:txBody>
      </p:sp>
      <p:sp>
        <p:nvSpPr>
          <p:cNvPr id="3" name="Content Placeholder 2"/>
          <p:cNvSpPr>
            <a:spLocks noGrp="1"/>
          </p:cNvSpPr>
          <p:nvPr>
            <p:ph idx="1"/>
          </p:nvPr>
        </p:nvSpPr>
        <p:spPr>
          <a:xfrm>
            <a:off x="502920" y="1813560"/>
            <a:ext cx="9052560" cy="2368973"/>
          </a:xfrm>
        </p:spPr>
        <p:txBody>
          <a:bodyPr>
            <a:normAutofit lnSpcReduction="10000"/>
          </a:bodyPr>
          <a:lstStyle/>
          <a:p>
            <a:pPr marL="169862" lvl="1" indent="0">
              <a:spcBef>
                <a:spcPts val="0"/>
              </a:spcBef>
              <a:spcAft>
                <a:spcPts val="1200"/>
              </a:spcAft>
              <a:buNone/>
            </a:pPr>
            <a:r>
              <a:rPr lang="en-US" sz="2400" dirty="0">
                <a:latin typeface="Times New Roman"/>
                <a:cs typeface="Times New Roman"/>
              </a:rPr>
              <a:t>Interview a diverse pool of candidates </a:t>
            </a:r>
            <a:r>
              <a:rPr lang="en-US" sz="2400" dirty="0" smtClean="0">
                <a:latin typeface="Times New Roman"/>
                <a:cs typeface="Times New Roman"/>
              </a:rPr>
              <a:t>representing (continued):</a:t>
            </a:r>
            <a:endParaRPr lang="en-US" sz="2400" dirty="0">
              <a:latin typeface="Times New Roman"/>
              <a:cs typeface="Times New Roman"/>
            </a:endParaRPr>
          </a:p>
          <a:p>
            <a:pPr marL="696913" lvl="2" indent="-254000">
              <a:spcBef>
                <a:spcPts val="0"/>
              </a:spcBef>
            </a:pPr>
            <a:r>
              <a:rPr lang="en-US" sz="2400" dirty="0" smtClean="0">
                <a:latin typeface="Times New Roman"/>
                <a:cs typeface="Times New Roman"/>
              </a:rPr>
              <a:t>Range </a:t>
            </a:r>
            <a:r>
              <a:rPr lang="en-US" sz="2400" dirty="0">
                <a:latin typeface="Times New Roman"/>
                <a:cs typeface="Times New Roman"/>
              </a:rPr>
              <a:t>of emergency experiences:</a:t>
            </a:r>
          </a:p>
          <a:p>
            <a:pPr marL="919163" lvl="3" indent="-254000"/>
            <a:r>
              <a:rPr lang="en-US" sz="2000" dirty="0" smtClean="0">
                <a:latin typeface="Times New Roman"/>
                <a:cs typeface="Times New Roman"/>
              </a:rPr>
              <a:t>To </a:t>
            </a:r>
            <a:r>
              <a:rPr lang="en-US" sz="2000" dirty="0">
                <a:latin typeface="Times New Roman"/>
                <a:cs typeface="Times New Roman"/>
              </a:rPr>
              <a:t>identify </a:t>
            </a:r>
            <a:r>
              <a:rPr lang="en-US" sz="2000" dirty="0" smtClean="0">
                <a:latin typeface="Times New Roman"/>
                <a:cs typeface="Times New Roman"/>
              </a:rPr>
              <a:t>practices that worked well in real emergencies,</a:t>
            </a:r>
            <a:endParaRPr lang="en-US" sz="2000" dirty="0">
              <a:latin typeface="Times New Roman"/>
              <a:cs typeface="Times New Roman"/>
            </a:endParaRPr>
          </a:p>
          <a:p>
            <a:pPr marL="919163" lvl="3" indent="-254000"/>
            <a:r>
              <a:rPr lang="en-US" sz="2000" dirty="0" smtClean="0">
                <a:latin typeface="Times New Roman"/>
                <a:cs typeface="Times New Roman"/>
              </a:rPr>
              <a:t>To identify “lessons learned” from challenges, short-comings, and missed opportunities occurring in real emergencies, and</a:t>
            </a:r>
            <a:endParaRPr lang="en-US" sz="2000" dirty="0">
              <a:latin typeface="Times New Roman"/>
              <a:cs typeface="Times New Roman"/>
            </a:endParaRPr>
          </a:p>
          <a:p>
            <a:pPr marL="919163" lvl="3" indent="-254000"/>
            <a:r>
              <a:rPr lang="en-US" sz="2000" dirty="0" smtClean="0">
                <a:latin typeface="Times New Roman"/>
                <a:cs typeface="Times New Roman"/>
              </a:rPr>
              <a:t>To cover all hazards – not only evacuation.</a:t>
            </a:r>
            <a:endParaRPr lang="en-US" sz="2000" dirty="0">
              <a:latin typeface="Times New Roman"/>
              <a:cs typeface="Times New Roman"/>
            </a:endParaRPr>
          </a:p>
        </p:txBody>
      </p:sp>
      <p:pic>
        <p:nvPicPr>
          <p:cNvPr id="716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0666" y="4642757"/>
            <a:ext cx="2581275" cy="184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9081" y="4661640"/>
            <a:ext cx="1824885" cy="18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1832" y="4415469"/>
            <a:ext cx="3069006" cy="229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1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2 – Interviews with Experts</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0" y="1813560"/>
            <a:ext cx="9052560" cy="5129425"/>
          </a:xfrm>
        </p:spPr>
        <p:txBody>
          <a:bodyPr>
            <a:normAutofit fontScale="92500" lnSpcReduction="10000"/>
          </a:bodyPr>
          <a:lstStyle/>
          <a:p>
            <a:pPr marL="0" indent="0">
              <a:spcBef>
                <a:spcPts val="0"/>
              </a:spcBef>
              <a:spcAft>
                <a:spcPts val="1200"/>
              </a:spcAft>
              <a:buNone/>
            </a:pPr>
            <a:r>
              <a:rPr lang="en-US" sz="3000" b="1" dirty="0">
                <a:latin typeface="Times New Roman"/>
                <a:cs typeface="Times New Roman"/>
              </a:rPr>
              <a:t>Task </a:t>
            </a:r>
            <a:r>
              <a:rPr lang="en-US" sz="3000" b="1" dirty="0" smtClean="0">
                <a:latin typeface="Times New Roman"/>
                <a:cs typeface="Times New Roman"/>
              </a:rPr>
              <a:t>2.2 </a:t>
            </a:r>
            <a:r>
              <a:rPr lang="en-US" sz="3000" b="1" dirty="0">
                <a:latin typeface="Times New Roman"/>
                <a:cs typeface="Times New Roman"/>
              </a:rPr>
              <a:t>– </a:t>
            </a:r>
            <a:r>
              <a:rPr lang="en-US" sz="3000" b="1" dirty="0" smtClean="0">
                <a:latin typeface="Times New Roman"/>
                <a:cs typeface="Times New Roman"/>
              </a:rPr>
              <a:t>Identify Pool of Interview Candidates </a:t>
            </a:r>
            <a:endParaRPr lang="en-US" sz="3000" b="1" dirty="0">
              <a:latin typeface="Times New Roman"/>
              <a:cs typeface="Times New Roman"/>
            </a:endParaRPr>
          </a:p>
          <a:p>
            <a:r>
              <a:rPr lang="en-US" dirty="0" smtClean="0">
                <a:latin typeface="Times New Roman"/>
                <a:cs typeface="Times New Roman"/>
              </a:rPr>
              <a:t>Approximately </a:t>
            </a:r>
            <a:r>
              <a:rPr lang="en-US" dirty="0">
                <a:latin typeface="Times New Roman"/>
                <a:cs typeface="Times New Roman"/>
              </a:rPr>
              <a:t>6</a:t>
            </a:r>
            <a:r>
              <a:rPr lang="en-US" dirty="0" smtClean="0">
                <a:latin typeface="Times New Roman"/>
                <a:cs typeface="Times New Roman"/>
              </a:rPr>
              <a:t>0 interviews: </a:t>
            </a:r>
          </a:p>
          <a:p>
            <a:pPr lvl="1"/>
            <a:r>
              <a:rPr lang="en-US" dirty="0" smtClean="0">
                <a:latin typeface="Times New Roman"/>
                <a:cs typeface="Times New Roman"/>
              </a:rPr>
              <a:t>Individual and group </a:t>
            </a:r>
          </a:p>
          <a:p>
            <a:pPr lvl="1"/>
            <a:r>
              <a:rPr lang="en-US" dirty="0" smtClean="0">
                <a:latin typeface="Times New Roman"/>
                <a:cs typeface="Times New Roman"/>
              </a:rPr>
              <a:t>Telephone and email</a:t>
            </a:r>
          </a:p>
          <a:p>
            <a:pPr lvl="1"/>
            <a:r>
              <a:rPr lang="en-US" dirty="0">
                <a:latin typeface="Times New Roman"/>
                <a:cs typeface="Times New Roman"/>
              </a:rPr>
              <a:t>Over 150 </a:t>
            </a:r>
            <a:r>
              <a:rPr lang="en-US" dirty="0" smtClean="0">
                <a:latin typeface="Times New Roman"/>
                <a:cs typeface="Times New Roman"/>
              </a:rPr>
              <a:t>expert participants nationwide</a:t>
            </a:r>
          </a:p>
          <a:p>
            <a:r>
              <a:rPr lang="en-US" dirty="0" smtClean="0">
                <a:latin typeface="Times New Roman"/>
                <a:cs typeface="Times New Roman"/>
              </a:rPr>
              <a:t>Experts interviewed represented:</a:t>
            </a:r>
            <a:endParaRPr lang="en-US" dirty="0">
              <a:latin typeface="Times New Roman"/>
              <a:cs typeface="Times New Roman"/>
            </a:endParaRPr>
          </a:p>
          <a:p>
            <a:pPr lvl="1"/>
            <a:r>
              <a:rPr lang="en-US" dirty="0">
                <a:latin typeface="Times New Roman"/>
                <a:cs typeface="Times New Roman"/>
              </a:rPr>
              <a:t>17 urban and suburban </a:t>
            </a:r>
            <a:r>
              <a:rPr lang="en-US" dirty="0" smtClean="0">
                <a:latin typeface="Times New Roman"/>
                <a:cs typeface="Times New Roman"/>
              </a:rPr>
              <a:t>systems</a:t>
            </a:r>
          </a:p>
          <a:p>
            <a:pPr lvl="1"/>
            <a:r>
              <a:rPr lang="en-US" dirty="0" smtClean="0">
                <a:latin typeface="Times New Roman"/>
                <a:cs typeface="Times New Roman"/>
              </a:rPr>
              <a:t>20 </a:t>
            </a:r>
            <a:r>
              <a:rPr lang="en-US" dirty="0">
                <a:latin typeface="Times New Roman"/>
                <a:cs typeface="Times New Roman"/>
              </a:rPr>
              <a:t>rural </a:t>
            </a:r>
            <a:r>
              <a:rPr lang="en-US" dirty="0" smtClean="0">
                <a:latin typeface="Times New Roman"/>
                <a:cs typeface="Times New Roman"/>
              </a:rPr>
              <a:t>and tribal systems</a:t>
            </a:r>
          </a:p>
          <a:p>
            <a:pPr lvl="1"/>
            <a:r>
              <a:rPr lang="en-US" dirty="0" smtClean="0">
                <a:latin typeface="Times New Roman"/>
                <a:cs typeface="Times New Roman"/>
              </a:rPr>
              <a:t>Four </a:t>
            </a:r>
            <a:r>
              <a:rPr lang="en-US" dirty="0">
                <a:latin typeface="Times New Roman"/>
                <a:cs typeface="Times New Roman"/>
              </a:rPr>
              <a:t>(4) large contractor </a:t>
            </a:r>
            <a:r>
              <a:rPr lang="en-US" dirty="0" smtClean="0">
                <a:latin typeface="Times New Roman"/>
                <a:cs typeface="Times New Roman"/>
              </a:rPr>
              <a:t>agencies</a:t>
            </a:r>
          </a:p>
          <a:p>
            <a:pPr lvl="1"/>
            <a:r>
              <a:rPr lang="en-US" dirty="0" smtClean="0">
                <a:latin typeface="Times New Roman"/>
                <a:cs typeface="Times New Roman"/>
              </a:rPr>
              <a:t>Two </a:t>
            </a:r>
            <a:r>
              <a:rPr lang="en-US" dirty="0">
                <a:latin typeface="Times New Roman"/>
                <a:cs typeface="Times New Roman"/>
              </a:rPr>
              <a:t>(2) private, </a:t>
            </a:r>
            <a:r>
              <a:rPr lang="en-US" dirty="0" smtClean="0">
                <a:latin typeface="Times New Roman"/>
                <a:cs typeface="Times New Roman"/>
              </a:rPr>
              <a:t>non-profit agencies</a:t>
            </a:r>
          </a:p>
          <a:p>
            <a:pPr lvl="1"/>
            <a:r>
              <a:rPr lang="en-US" dirty="0" smtClean="0">
                <a:latin typeface="Times New Roman"/>
                <a:cs typeface="Times New Roman"/>
              </a:rPr>
              <a:t>Eight </a:t>
            </a:r>
            <a:r>
              <a:rPr lang="en-US" dirty="0">
                <a:latin typeface="Times New Roman"/>
                <a:cs typeface="Times New Roman"/>
              </a:rPr>
              <a:t>(8) </a:t>
            </a:r>
            <a:r>
              <a:rPr lang="en-US" dirty="0" smtClean="0">
                <a:latin typeface="Times New Roman"/>
                <a:cs typeface="Times New Roman"/>
              </a:rPr>
              <a:t>transit and disability associations</a:t>
            </a:r>
            <a:r>
              <a:rPr lang="en-US" dirty="0">
                <a:latin typeface="Times New Roman"/>
                <a:cs typeface="Times New Roman"/>
              </a:rPr>
              <a:t> </a:t>
            </a:r>
          </a:p>
          <a:p>
            <a:pPr lvl="1"/>
            <a:r>
              <a:rPr lang="en-US" dirty="0">
                <a:latin typeface="Times New Roman"/>
                <a:cs typeface="Times New Roman"/>
              </a:rPr>
              <a:t>18 </a:t>
            </a:r>
            <a:r>
              <a:rPr lang="en-US" dirty="0" smtClean="0">
                <a:latin typeface="Times New Roman"/>
                <a:cs typeface="Times New Roman"/>
              </a:rPr>
              <a:t>state departments of transportation</a:t>
            </a:r>
          </a:p>
          <a:p>
            <a:pPr lvl="1"/>
            <a:r>
              <a:rPr lang="en-US" dirty="0" smtClean="0">
                <a:latin typeface="Times New Roman"/>
                <a:cs typeface="Times New Roman"/>
              </a:rPr>
              <a:t>Two (2) university research centers</a:t>
            </a:r>
            <a:endParaRPr lang="en-US" dirty="0">
              <a:latin typeface="Times New Roman"/>
              <a:cs typeface="Times New Roman"/>
            </a:endParaRPr>
          </a:p>
          <a:p>
            <a:pPr marL="0" indent="0">
              <a:buNone/>
            </a:pPr>
            <a:endParaRPr lang="en-US" dirty="0">
              <a:latin typeface="Times New Roman"/>
              <a:cs typeface="Times New Roman"/>
            </a:endParaRPr>
          </a:p>
          <a:p>
            <a:endParaRPr lang="en-US" dirty="0" smtClean="0">
              <a:latin typeface="Times New Roman"/>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3766" y="3179551"/>
            <a:ext cx="2266950" cy="170158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3766" y="5433514"/>
            <a:ext cx="2266950" cy="1509471"/>
          </a:xfrm>
          <a:prstGeom prst="rect">
            <a:avLst/>
          </a:prstGeom>
        </p:spPr>
      </p:pic>
    </p:spTree>
    <p:extLst>
      <p:ext uri="{BB962C8B-B14F-4D97-AF65-F5344CB8AC3E}">
        <p14:creationId xmlns:p14="http://schemas.microsoft.com/office/powerpoint/2010/main" val="2662657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Experts</a:t>
            </a:r>
            <a:endParaRPr lang="en-US" dirty="0"/>
          </a:p>
        </p:txBody>
      </p:sp>
      <p:sp>
        <p:nvSpPr>
          <p:cNvPr id="3" name="Content Placeholder 2"/>
          <p:cNvSpPr>
            <a:spLocks noGrp="1"/>
          </p:cNvSpPr>
          <p:nvPr>
            <p:ph idx="1"/>
          </p:nvPr>
        </p:nvSpPr>
        <p:spPr>
          <a:xfrm>
            <a:off x="502920" y="1813561"/>
            <a:ext cx="9052560" cy="1983740"/>
          </a:xfrm>
        </p:spPr>
        <p:txBody>
          <a:bodyPr/>
          <a:lstStyle/>
          <a:p>
            <a:pPr marL="0" indent="0">
              <a:spcBef>
                <a:spcPts val="0"/>
              </a:spcBef>
              <a:spcAft>
                <a:spcPts val="1200"/>
              </a:spcAft>
              <a:buNone/>
            </a:pPr>
            <a:r>
              <a:rPr lang="en-US" sz="2800" b="1" dirty="0">
                <a:latin typeface="Times New Roman"/>
                <a:cs typeface="Times New Roman"/>
              </a:rPr>
              <a:t>Task </a:t>
            </a:r>
            <a:r>
              <a:rPr lang="en-US" sz="2800" b="1" dirty="0" smtClean="0">
                <a:latin typeface="Times New Roman"/>
                <a:cs typeface="Times New Roman"/>
              </a:rPr>
              <a:t>2.3 – Develop Interview Guides</a:t>
            </a:r>
            <a:endParaRPr lang="en-US" sz="2800" dirty="0" smtClean="0">
              <a:latin typeface="Times New Roman"/>
              <a:cs typeface="Times New Roman"/>
            </a:endParaRPr>
          </a:p>
          <a:p>
            <a:r>
              <a:rPr lang="en-US" dirty="0" smtClean="0">
                <a:latin typeface="Times New Roman"/>
                <a:cs typeface="Times New Roman"/>
              </a:rPr>
              <a:t>Two </a:t>
            </a:r>
            <a:r>
              <a:rPr lang="en-US" dirty="0">
                <a:latin typeface="Times New Roman"/>
                <a:cs typeface="Times New Roman"/>
              </a:rPr>
              <a:t>Interview Guides used:</a:t>
            </a:r>
          </a:p>
          <a:p>
            <a:pPr lvl="1"/>
            <a:r>
              <a:rPr lang="en-US" b="1" dirty="0">
                <a:latin typeface="Times New Roman"/>
                <a:cs typeface="Times New Roman"/>
              </a:rPr>
              <a:t>Guide #1: </a:t>
            </a:r>
            <a:r>
              <a:rPr lang="en-US" dirty="0" smtClean="0">
                <a:latin typeface="Times New Roman"/>
                <a:cs typeface="Times New Roman"/>
              </a:rPr>
              <a:t>Experience </a:t>
            </a:r>
            <a:r>
              <a:rPr lang="en-US" dirty="0">
                <a:latin typeface="Times New Roman"/>
                <a:cs typeface="Times New Roman"/>
              </a:rPr>
              <a:t>with emergency preparedness </a:t>
            </a:r>
            <a:r>
              <a:rPr lang="en-US" dirty="0" smtClean="0">
                <a:latin typeface="Times New Roman"/>
                <a:cs typeface="Times New Roman"/>
              </a:rPr>
              <a:t>and response</a:t>
            </a:r>
          </a:p>
          <a:p>
            <a:pPr lvl="1"/>
            <a:r>
              <a:rPr lang="en-US" b="1" dirty="0" smtClean="0">
                <a:latin typeface="Times New Roman"/>
                <a:cs typeface="Times New Roman"/>
              </a:rPr>
              <a:t>Guide #2:  </a:t>
            </a:r>
            <a:r>
              <a:rPr lang="en-US" dirty="0" smtClean="0">
                <a:latin typeface="Times New Roman"/>
                <a:cs typeface="Times New Roman"/>
              </a:rPr>
              <a:t>Lessons learned from emergency events</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29855" y="4119033"/>
            <a:ext cx="2728913"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323" y="4119033"/>
            <a:ext cx="4094311" cy="270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38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a:t>
            </a:r>
            <a:r>
              <a:rPr lang="en-US" dirty="0" smtClean="0">
                <a:solidFill>
                  <a:srgbClr val="D05309"/>
                </a:solidFill>
                <a:latin typeface="Times New Roman"/>
                <a:cs typeface="Times New Roman"/>
              </a:rPr>
              <a:t>Experts</a:t>
            </a:r>
            <a:endParaRPr lang="en-US" dirty="0"/>
          </a:p>
        </p:txBody>
      </p:sp>
      <p:sp>
        <p:nvSpPr>
          <p:cNvPr id="3" name="Content Placeholder 2"/>
          <p:cNvSpPr>
            <a:spLocks noGrp="1"/>
          </p:cNvSpPr>
          <p:nvPr>
            <p:ph idx="1"/>
          </p:nvPr>
        </p:nvSpPr>
        <p:spPr>
          <a:xfrm>
            <a:off x="502920" y="1678096"/>
            <a:ext cx="7828280" cy="1043939"/>
          </a:xfrm>
        </p:spPr>
        <p:txBody>
          <a:bodyPr>
            <a:normAutofit/>
          </a:bodyPr>
          <a:lstStyle/>
          <a:p>
            <a:pPr marL="1541463" indent="-1541463">
              <a:buNone/>
            </a:pPr>
            <a:r>
              <a:rPr lang="en-US" b="1" dirty="0" smtClean="0">
                <a:latin typeface="Times New Roman"/>
                <a:cs typeface="Times New Roman"/>
              </a:rPr>
              <a:t>Guide </a:t>
            </a:r>
            <a:r>
              <a:rPr lang="en-US" b="1" dirty="0">
                <a:latin typeface="Times New Roman"/>
                <a:cs typeface="Times New Roman"/>
              </a:rPr>
              <a:t>#1: </a:t>
            </a:r>
            <a:r>
              <a:rPr lang="en-US" b="1" dirty="0" smtClean="0">
                <a:latin typeface="Times New Roman"/>
                <a:cs typeface="Times New Roman"/>
              </a:rPr>
              <a:t>Experience </a:t>
            </a:r>
            <a:r>
              <a:rPr lang="en-US" b="1" dirty="0">
                <a:latin typeface="Times New Roman"/>
                <a:cs typeface="Times New Roman"/>
              </a:rPr>
              <a:t>with emergency preparedness </a:t>
            </a:r>
            <a:r>
              <a:rPr lang="en-US" b="1" dirty="0" smtClean="0">
                <a:latin typeface="Times New Roman"/>
                <a:cs typeface="Times New Roman"/>
              </a:rPr>
              <a:t>and response</a:t>
            </a:r>
            <a:endParaRPr lang="en-US" b="1" dirty="0">
              <a:latin typeface="Times New Roman"/>
              <a:cs typeface="Times New Roman"/>
            </a:endParaRPr>
          </a:p>
          <a:p>
            <a:endParaRPr lang="en-US" b="1" dirty="0"/>
          </a:p>
        </p:txBody>
      </p:sp>
      <p:sp>
        <p:nvSpPr>
          <p:cNvPr id="4" name="Content Placeholder 2"/>
          <p:cNvSpPr txBox="1">
            <a:spLocks/>
          </p:cNvSpPr>
          <p:nvPr/>
        </p:nvSpPr>
        <p:spPr>
          <a:xfrm>
            <a:off x="502920" y="2616200"/>
            <a:ext cx="8793480" cy="4512736"/>
          </a:xfrm>
          <a:prstGeom prst="rect">
            <a:avLst/>
          </a:prstGeom>
          <a:ln>
            <a:noFill/>
          </a:ln>
        </p:spPr>
        <p:txBody>
          <a:bodyPr vert="horz" lIns="101882" tIns="50941" rIns="101882" bIns="50941" rtlCol="0">
            <a:noAutofit/>
          </a:bodyPr>
          <a:lstStyle>
            <a:lvl1pPr marL="382059" indent="-382059" algn="l" defTabSz="509412" rtl="0" eaLnBrk="1" latinLnBrk="0" hangingPunct="1">
              <a:spcBef>
                <a:spcPct val="20000"/>
              </a:spcBef>
              <a:buFont typeface="Arial"/>
              <a:buChar char="•"/>
              <a:defRPr sz="27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22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8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8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buFont typeface="Arial"/>
              <a:buNone/>
            </a:pPr>
            <a:r>
              <a:rPr lang="en-US" sz="1600" b="1" dirty="0" smtClean="0"/>
              <a:t>Agency Being Interviewed __________</a:t>
            </a:r>
            <a:endParaRPr lang="en-US" sz="1600" dirty="0" smtClean="0"/>
          </a:p>
          <a:p>
            <a:pPr>
              <a:buFont typeface="Arial"/>
              <a:buNone/>
            </a:pPr>
            <a:r>
              <a:rPr lang="en-US" sz="1600" b="1" dirty="0" smtClean="0"/>
              <a:t>Date and Time __________</a:t>
            </a:r>
            <a:endParaRPr lang="en-US" sz="1600" dirty="0" smtClean="0"/>
          </a:p>
          <a:p>
            <a:pPr>
              <a:buFont typeface="Arial"/>
              <a:buNone/>
            </a:pPr>
            <a:r>
              <a:rPr lang="en-US" sz="1600" dirty="0" smtClean="0"/>
              <a:t> </a:t>
            </a:r>
            <a:r>
              <a:rPr lang="en-US" sz="1600" b="1" u="sng" dirty="0" smtClean="0"/>
              <a:t>On the Call:</a:t>
            </a:r>
            <a:endParaRPr lang="en-US" sz="1600" dirty="0" smtClean="0"/>
          </a:p>
          <a:p>
            <a:pPr>
              <a:buFont typeface="Arial"/>
              <a:buNone/>
            </a:pPr>
            <a:r>
              <a:rPr lang="en-US" sz="1600" dirty="0" smtClean="0"/>
              <a:t>Interviewer name and contact info  ____________ Interviewee name and contact info ____________</a:t>
            </a:r>
          </a:p>
          <a:p>
            <a:pPr>
              <a:buFont typeface="Arial"/>
              <a:buNone/>
            </a:pPr>
            <a:r>
              <a:rPr lang="en-US" sz="1600" b="1" dirty="0" smtClean="0"/>
              <a:t>Introduction</a:t>
            </a:r>
            <a:endParaRPr lang="en-US" sz="1600" dirty="0" smtClean="0"/>
          </a:p>
          <a:p>
            <a:pPr>
              <a:buFont typeface="Arial"/>
              <a:buNone/>
            </a:pPr>
            <a:r>
              <a:rPr lang="en-US" sz="1600" dirty="0" smtClean="0"/>
              <a:t>This discussion is part of an assessment of best practices in paratransit emergency management</a:t>
            </a:r>
          </a:p>
          <a:p>
            <a:pPr>
              <a:spcBef>
                <a:spcPts val="0"/>
              </a:spcBef>
              <a:buFont typeface="Arial"/>
              <a:buNone/>
            </a:pPr>
            <a:r>
              <a:rPr lang="en-US" sz="1600" b="1" dirty="0" smtClean="0"/>
              <a:t>Preparedness</a:t>
            </a:r>
            <a:endParaRPr lang="en-US" sz="1600" dirty="0" smtClean="0"/>
          </a:p>
          <a:p>
            <a:pPr marL="169863" indent="-169863">
              <a:spcBef>
                <a:spcPts val="0"/>
              </a:spcBef>
            </a:pPr>
            <a:r>
              <a:rPr lang="en-US" sz="1600" dirty="0" smtClean="0"/>
              <a:t> </a:t>
            </a:r>
            <a:r>
              <a:rPr lang="en-US" sz="1600" b="1" i="1" dirty="0" smtClean="0"/>
              <a:t>Planning</a:t>
            </a:r>
            <a:endParaRPr lang="en-US" sz="1600" dirty="0" smtClean="0"/>
          </a:p>
          <a:p>
            <a:pPr marL="287338" indent="-287338">
              <a:buFont typeface="+mj-lt"/>
              <a:buAutoNum type="alphaLcParenR"/>
            </a:pPr>
            <a:r>
              <a:rPr lang="en-US" sz="1600" dirty="0" smtClean="0"/>
              <a:t>Resource Capabilities Assessment</a:t>
            </a:r>
          </a:p>
          <a:p>
            <a:pPr marL="508000" lvl="1" indent="-271463">
              <a:buFont typeface="Courier New"/>
              <a:buChar char="o"/>
            </a:pPr>
            <a:r>
              <a:rPr lang="en-US" sz="1400" dirty="0" smtClean="0"/>
              <a:t>What has your agency done to assess the capabilities and limitations of your paratransit resources?</a:t>
            </a:r>
          </a:p>
          <a:p>
            <a:pPr marL="277813" indent="-277813">
              <a:buFont typeface="+mj-lt"/>
              <a:buAutoNum type="alphaLcParenR"/>
            </a:pPr>
            <a:r>
              <a:rPr lang="en-US" sz="1600" dirty="0" smtClean="0"/>
              <a:t>ESF-1 Coordination</a:t>
            </a:r>
          </a:p>
          <a:p>
            <a:pPr marL="508000" lvl="1" indent="-236538">
              <a:spcBef>
                <a:spcPts val="0"/>
              </a:spcBef>
              <a:buFont typeface="Courier New"/>
              <a:buChar char="o"/>
            </a:pPr>
            <a:r>
              <a:rPr lang="en-US" sz="1400" dirty="0" smtClean="0"/>
              <a:t>Does your agency have a plan for how your agency’s paratransit resources will coordinate with public transit, school bus transportation and private sector transportation to support evacuation transportation needs?</a:t>
            </a:r>
          </a:p>
          <a:p>
            <a:pPr marL="236538" indent="-236538"/>
            <a:r>
              <a:rPr lang="en-US" sz="1600" b="1" i="1" dirty="0" smtClean="0"/>
              <a:t>Training</a:t>
            </a:r>
            <a:endParaRPr lang="en-US" sz="1600" dirty="0" smtClean="0"/>
          </a:p>
          <a:p>
            <a:pPr marL="277813" indent="-277813">
              <a:spcBef>
                <a:spcPts val="0"/>
              </a:spcBef>
              <a:buFont typeface="+mj-lt"/>
              <a:buAutoNum type="alphaLcParenR"/>
            </a:pPr>
            <a:r>
              <a:rPr lang="en-US" sz="1600" dirty="0" smtClean="0"/>
              <a:t>NIMS Compliance</a:t>
            </a:r>
          </a:p>
          <a:p>
            <a:pPr marL="454025" lvl="1" indent="-217488">
              <a:spcBef>
                <a:spcPts val="0"/>
              </a:spcBef>
              <a:buFont typeface="Courier New"/>
              <a:buChar char="o"/>
            </a:pPr>
            <a:r>
              <a:rPr lang="en-US" sz="1400" dirty="0" smtClean="0"/>
              <a:t>Are you aware of federal requirements for training staff in the Incident Command System (ICS) and the National Incident Management System (NIMS)?</a:t>
            </a:r>
          </a:p>
          <a:p>
            <a:pPr>
              <a:buFont typeface="Arial"/>
              <a:buNone/>
            </a:pPr>
            <a:endParaRPr lang="en-US" sz="1600" dirty="0"/>
          </a:p>
        </p:txBody>
      </p:sp>
    </p:spTree>
    <p:extLst>
      <p:ext uri="{BB962C8B-B14F-4D97-AF65-F5344CB8AC3E}">
        <p14:creationId xmlns:p14="http://schemas.microsoft.com/office/powerpoint/2010/main" val="2441605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a:t>
            </a:r>
            <a:r>
              <a:rPr lang="en-US" dirty="0" smtClean="0">
                <a:solidFill>
                  <a:srgbClr val="D05309"/>
                </a:solidFill>
                <a:latin typeface="Times New Roman"/>
                <a:cs typeface="Times New Roman"/>
              </a:rPr>
              <a:t>Experts</a:t>
            </a:r>
            <a:endParaRPr lang="en-US" dirty="0"/>
          </a:p>
        </p:txBody>
      </p:sp>
      <p:sp>
        <p:nvSpPr>
          <p:cNvPr id="3" name="Text Placeholder 2"/>
          <p:cNvSpPr>
            <a:spLocks noGrp="1"/>
          </p:cNvSpPr>
          <p:nvPr>
            <p:ph type="body" idx="1"/>
          </p:nvPr>
        </p:nvSpPr>
        <p:spPr>
          <a:xfrm>
            <a:off x="502920" y="1739794"/>
            <a:ext cx="9161780" cy="987529"/>
          </a:xfrm>
        </p:spPr>
        <p:txBody>
          <a:bodyPr anchor="t">
            <a:normAutofit/>
          </a:bodyPr>
          <a:lstStyle/>
          <a:p>
            <a:r>
              <a:rPr lang="en-US" sz="2800" dirty="0">
                <a:solidFill>
                  <a:srgbClr val="000000"/>
                </a:solidFill>
                <a:latin typeface="Times New Roman"/>
                <a:cs typeface="Times New Roman"/>
              </a:rPr>
              <a:t>Task </a:t>
            </a:r>
            <a:r>
              <a:rPr lang="en-US" sz="2800" dirty="0" smtClean="0">
                <a:solidFill>
                  <a:srgbClr val="000000"/>
                </a:solidFill>
                <a:latin typeface="Times New Roman"/>
                <a:cs typeface="Times New Roman"/>
              </a:rPr>
              <a:t>2.4 – Conduct Interviews and Document Results</a:t>
            </a:r>
            <a:endParaRPr lang="en-US" sz="2800" dirty="0">
              <a:solidFill>
                <a:srgbClr val="000000"/>
              </a:solidFill>
              <a:latin typeface="Times New Roman"/>
              <a:cs typeface="Times New Roman"/>
            </a:endParaRPr>
          </a:p>
          <a:p>
            <a:r>
              <a:rPr lang="en-US" sz="2000" b="0" i="1" dirty="0" smtClean="0">
                <a:latin typeface="Times New Roman"/>
                <a:cs typeface="Times New Roman"/>
              </a:rPr>
              <a:t>Guide #1 administered to experts in 35 organizations:</a:t>
            </a:r>
            <a:endParaRPr lang="en-US" sz="2000" b="0" i="1" dirty="0">
              <a:latin typeface="Times New Roman"/>
              <a:cs typeface="Times New Roman"/>
            </a:endParaRPr>
          </a:p>
        </p:txBody>
      </p:sp>
      <p:sp>
        <p:nvSpPr>
          <p:cNvPr id="4" name="Content Placeholder 3"/>
          <p:cNvSpPr>
            <a:spLocks noGrp="1"/>
          </p:cNvSpPr>
          <p:nvPr>
            <p:ph sz="half" idx="2"/>
          </p:nvPr>
        </p:nvSpPr>
        <p:spPr>
          <a:xfrm>
            <a:off x="393700" y="2727324"/>
            <a:ext cx="4553427" cy="4410075"/>
          </a:xfrm>
        </p:spPr>
        <p:txBody>
          <a:bodyPr>
            <a:normAutofit fontScale="55000" lnSpcReduction="20000"/>
          </a:bodyPr>
          <a:lstStyle/>
          <a:p>
            <a:pPr marL="211138" indent="-211138"/>
            <a:r>
              <a:rPr lang="en-US" dirty="0">
                <a:latin typeface="Times New Roman" pitchFamily="18" charset="0"/>
                <a:cs typeface="Times New Roman" pitchFamily="18" charset="0"/>
              </a:rPr>
              <a:t>Access </a:t>
            </a:r>
            <a:r>
              <a:rPr lang="en-US" dirty="0" smtClean="0">
                <a:latin typeface="Times New Roman" pitchFamily="18" charset="0"/>
                <a:cs typeface="Times New Roman" pitchFamily="18" charset="0"/>
              </a:rPr>
              <a:t>Services, El </a:t>
            </a:r>
            <a:r>
              <a:rPr lang="en-US" dirty="0">
                <a:latin typeface="Times New Roman" pitchFamily="18" charset="0"/>
                <a:cs typeface="Times New Roman" pitchFamily="18" charset="0"/>
              </a:rPr>
              <a:t>Monte, CA</a:t>
            </a:r>
          </a:p>
          <a:p>
            <a:pPr marL="211138" indent="-211138"/>
            <a:r>
              <a:rPr lang="en-US" dirty="0">
                <a:latin typeface="Times New Roman" pitchFamily="18" charset="0"/>
                <a:cs typeface="Times New Roman" pitchFamily="18" charset="0"/>
              </a:rPr>
              <a:t>ACCESS Transportation </a:t>
            </a:r>
            <a:r>
              <a:rPr lang="en-US" dirty="0" smtClean="0">
                <a:latin typeface="Times New Roman" pitchFamily="18" charset="0"/>
                <a:cs typeface="Times New Roman" pitchFamily="18" charset="0"/>
              </a:rPr>
              <a:t>System, Pittsburgh</a:t>
            </a:r>
            <a:r>
              <a:rPr lang="en-US" dirty="0">
                <a:latin typeface="Times New Roman" pitchFamily="18" charset="0"/>
                <a:cs typeface="Times New Roman" pitchFamily="18" charset="0"/>
              </a:rPr>
              <a:t>, PA</a:t>
            </a:r>
          </a:p>
          <a:p>
            <a:pPr marL="211138" indent="-211138"/>
            <a:r>
              <a:rPr lang="en-US" dirty="0" smtClean="0">
                <a:latin typeface="Times New Roman" pitchFamily="18" charset="0"/>
                <a:cs typeface="Times New Roman" pitchFamily="18" charset="0"/>
              </a:rPr>
              <a:t>Atomic </a:t>
            </a:r>
            <a:r>
              <a:rPr lang="en-US" dirty="0">
                <a:latin typeface="Times New Roman" pitchFamily="18" charset="0"/>
                <a:cs typeface="Times New Roman" pitchFamily="18" charset="0"/>
              </a:rPr>
              <a:t>City </a:t>
            </a:r>
            <a:r>
              <a:rPr lang="en-US" dirty="0" smtClean="0">
                <a:latin typeface="Times New Roman" pitchFamily="18" charset="0"/>
                <a:cs typeface="Times New Roman" pitchFamily="18" charset="0"/>
              </a:rPr>
              <a:t>Transit, Los </a:t>
            </a:r>
            <a:r>
              <a:rPr lang="en-US" dirty="0">
                <a:latin typeface="Times New Roman" pitchFamily="18" charset="0"/>
                <a:cs typeface="Times New Roman" pitchFamily="18" charset="0"/>
              </a:rPr>
              <a:t>Alamos, NM</a:t>
            </a:r>
          </a:p>
          <a:p>
            <a:pPr marL="211138" indent="-211138"/>
            <a:r>
              <a:rPr lang="en-US" dirty="0" smtClean="0">
                <a:latin typeface="Times New Roman" pitchFamily="18" charset="0"/>
                <a:cs typeface="Times New Roman" pitchFamily="18" charset="0"/>
              </a:rPr>
              <a:t>Caltrans, Sacramento</a:t>
            </a:r>
            <a:r>
              <a:rPr lang="en-US" dirty="0">
                <a:latin typeface="Times New Roman" pitchFamily="18" charset="0"/>
                <a:cs typeface="Times New Roman" pitchFamily="18" charset="0"/>
              </a:rPr>
              <a:t>, CA</a:t>
            </a:r>
          </a:p>
          <a:p>
            <a:pPr marL="211138" indent="-211138"/>
            <a:r>
              <a:rPr lang="en-US" dirty="0" smtClean="0">
                <a:latin typeface="Times New Roman" pitchFamily="18" charset="0"/>
                <a:cs typeface="Times New Roman" pitchFamily="18" charset="0"/>
              </a:rPr>
              <a:t>CARTS, Austin</a:t>
            </a:r>
            <a:r>
              <a:rPr lang="en-US" dirty="0">
                <a:latin typeface="Times New Roman" pitchFamily="18" charset="0"/>
                <a:cs typeface="Times New Roman" pitchFamily="18" charset="0"/>
              </a:rPr>
              <a:t>, TX</a:t>
            </a:r>
          </a:p>
          <a:p>
            <a:pPr marL="211138" indent="-211138"/>
            <a:r>
              <a:rPr lang="en-US" dirty="0" smtClean="0">
                <a:latin typeface="Times New Roman" pitchFamily="18" charset="0"/>
                <a:cs typeface="Times New Roman" pitchFamily="18" charset="0"/>
              </a:rPr>
              <a:t>CENTRO, Syracuse</a:t>
            </a:r>
            <a:r>
              <a:rPr lang="en-US" dirty="0">
                <a:latin typeface="Times New Roman" pitchFamily="18" charset="0"/>
                <a:cs typeface="Times New Roman" pitchFamily="18" charset="0"/>
              </a:rPr>
              <a:t>, NY</a:t>
            </a:r>
          </a:p>
          <a:p>
            <a:pPr marL="211138" indent="-211138"/>
            <a:r>
              <a:rPr lang="en-US" dirty="0">
                <a:latin typeface="Times New Roman" pitchFamily="18" charset="0"/>
                <a:cs typeface="Times New Roman" pitchFamily="18" charset="0"/>
              </a:rPr>
              <a:t>Charlotte County Transit </a:t>
            </a:r>
            <a:r>
              <a:rPr lang="en-US" dirty="0" smtClean="0">
                <a:latin typeface="Times New Roman" pitchFamily="18" charset="0"/>
                <a:cs typeface="Times New Roman" pitchFamily="18" charset="0"/>
              </a:rPr>
              <a:t>Dept., Port </a:t>
            </a:r>
            <a:r>
              <a:rPr lang="en-US" dirty="0">
                <a:latin typeface="Times New Roman" pitchFamily="18" charset="0"/>
                <a:cs typeface="Times New Roman" pitchFamily="18" charset="0"/>
              </a:rPr>
              <a:t>Charlotte, FL</a:t>
            </a:r>
          </a:p>
          <a:p>
            <a:pPr marL="211138" indent="-211138"/>
            <a:r>
              <a:rPr lang="en-US" dirty="0">
                <a:latin typeface="Times New Roman" pitchFamily="18" charset="0"/>
                <a:cs typeface="Times New Roman" pitchFamily="18" charset="0"/>
              </a:rPr>
              <a:t>Coach </a:t>
            </a:r>
            <a:r>
              <a:rPr lang="en-US" dirty="0" smtClean="0">
                <a:latin typeface="Times New Roman" pitchFamily="18" charset="0"/>
                <a:cs typeface="Times New Roman" pitchFamily="18" charset="0"/>
              </a:rPr>
              <a:t>America, North </a:t>
            </a:r>
            <a:r>
              <a:rPr lang="en-US" dirty="0">
                <a:latin typeface="Times New Roman" pitchFamily="18" charset="0"/>
                <a:cs typeface="Times New Roman" pitchFamily="18" charset="0"/>
              </a:rPr>
              <a:t>Dakota</a:t>
            </a:r>
          </a:p>
          <a:p>
            <a:pPr marL="211138" indent="-211138"/>
            <a:r>
              <a:rPr lang="en-US" dirty="0">
                <a:latin typeface="Times New Roman" pitchFamily="18" charset="0"/>
                <a:cs typeface="Times New Roman" pitchFamily="18" charset="0"/>
              </a:rPr>
              <a:t>Coast Transit </a:t>
            </a:r>
            <a:r>
              <a:rPr lang="en-US" dirty="0" smtClean="0">
                <a:latin typeface="Times New Roman" pitchFamily="18" charset="0"/>
                <a:cs typeface="Times New Roman" pitchFamily="18" charset="0"/>
              </a:rPr>
              <a:t>Authority, Gulfport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MS</a:t>
            </a:r>
          </a:p>
          <a:p>
            <a:pPr marL="211138" indent="-211138"/>
            <a:r>
              <a:rPr lang="en-US" dirty="0">
                <a:latin typeface="Times New Roman" pitchFamily="18" charset="0"/>
                <a:cs typeface="Times New Roman" pitchFamily="18" charset="0"/>
              </a:rPr>
              <a:t>Country Roads </a:t>
            </a:r>
            <a:r>
              <a:rPr lang="en-US" dirty="0" smtClean="0">
                <a:latin typeface="Times New Roman" pitchFamily="18" charset="0"/>
                <a:cs typeface="Times New Roman" pitchFamily="18" charset="0"/>
              </a:rPr>
              <a:t>Transit, Elkins</a:t>
            </a:r>
            <a:r>
              <a:rPr lang="en-US" dirty="0">
                <a:latin typeface="Times New Roman" pitchFamily="18" charset="0"/>
                <a:cs typeface="Times New Roman" pitchFamily="18" charset="0"/>
              </a:rPr>
              <a:t>, WV</a:t>
            </a:r>
          </a:p>
          <a:p>
            <a:pPr marL="211138" indent="-211138"/>
            <a:r>
              <a:rPr lang="en-US" dirty="0" smtClean="0">
                <a:latin typeface="Times New Roman" pitchFamily="18" charset="0"/>
                <a:cs typeface="Times New Roman" pitchFamily="18" charset="0"/>
              </a:rPr>
              <a:t>CUTR, University </a:t>
            </a:r>
            <a:r>
              <a:rPr lang="en-US" dirty="0">
                <a:latin typeface="Times New Roman" pitchFamily="18" charset="0"/>
                <a:cs typeface="Times New Roman" pitchFamily="18" charset="0"/>
              </a:rPr>
              <a:t>of South Florida</a:t>
            </a:r>
          </a:p>
          <a:p>
            <a:pPr marL="211138" indent="-211138"/>
            <a:r>
              <a:rPr lang="en-US" dirty="0" smtClean="0">
                <a:latin typeface="Times New Roman" pitchFamily="18" charset="0"/>
                <a:cs typeface="Times New Roman" pitchFamily="18" charset="0"/>
              </a:rPr>
              <a:t>CTAA, Washington</a:t>
            </a:r>
            <a:r>
              <a:rPr lang="en-US" dirty="0">
                <a:latin typeface="Times New Roman" pitchFamily="18" charset="0"/>
                <a:cs typeface="Times New Roman" pitchFamily="18" charset="0"/>
              </a:rPr>
              <a:t>, DC</a:t>
            </a:r>
          </a:p>
          <a:p>
            <a:pPr marL="211138" indent="-211138"/>
            <a:r>
              <a:rPr lang="en-US" dirty="0">
                <a:latin typeface="Times New Roman" pitchFamily="18" charset="0"/>
                <a:cs typeface="Times New Roman" pitchFamily="18" charset="0"/>
              </a:rPr>
              <a:t>Delmarva Community </a:t>
            </a:r>
            <a:r>
              <a:rPr lang="en-US" dirty="0" smtClean="0">
                <a:latin typeface="Times New Roman" pitchFamily="18" charset="0"/>
                <a:cs typeface="Times New Roman" pitchFamily="18" charset="0"/>
              </a:rPr>
              <a:t>Transit, Cambridge</a:t>
            </a:r>
            <a:r>
              <a:rPr lang="en-US" dirty="0">
                <a:latin typeface="Times New Roman" pitchFamily="18" charset="0"/>
                <a:cs typeface="Times New Roman" pitchFamily="18" charset="0"/>
              </a:rPr>
              <a:t>, MD</a:t>
            </a:r>
          </a:p>
          <a:p>
            <a:pPr marL="211138" indent="-211138"/>
            <a:r>
              <a:rPr lang="en-US" dirty="0">
                <a:latin typeface="Times New Roman" pitchFamily="18" charset="0"/>
                <a:cs typeface="Times New Roman" pitchFamily="18" charset="0"/>
              </a:rPr>
              <a:t>Denver </a:t>
            </a:r>
            <a:r>
              <a:rPr lang="en-US" dirty="0" smtClean="0">
                <a:latin typeface="Times New Roman" pitchFamily="18" charset="0"/>
                <a:cs typeface="Times New Roman" pitchFamily="18" charset="0"/>
              </a:rPr>
              <a:t>RTD, Denver</a:t>
            </a:r>
            <a:r>
              <a:rPr lang="en-US" dirty="0">
                <a:latin typeface="Times New Roman" pitchFamily="18" charset="0"/>
                <a:cs typeface="Times New Roman" pitchFamily="18" charset="0"/>
              </a:rPr>
              <a:t>, CO</a:t>
            </a:r>
          </a:p>
          <a:p>
            <a:pPr marL="211138" indent="-211138"/>
            <a:r>
              <a:rPr lang="en-US" dirty="0">
                <a:latin typeface="Times New Roman" pitchFamily="18" charset="0"/>
                <a:cs typeface="Times New Roman" pitchFamily="18" charset="0"/>
              </a:rPr>
              <a:t>Easter </a:t>
            </a:r>
            <a:r>
              <a:rPr lang="en-US" dirty="0" smtClean="0">
                <a:latin typeface="Times New Roman" pitchFamily="18" charset="0"/>
                <a:cs typeface="Times New Roman" pitchFamily="18" charset="0"/>
              </a:rPr>
              <a:t>Seals, Chicago</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Illinois</a:t>
            </a:r>
          </a:p>
          <a:p>
            <a:pPr marL="211138" indent="-211138"/>
            <a:r>
              <a:rPr lang="en-US" dirty="0">
                <a:latin typeface="Times New Roman" pitchFamily="18" charset="0"/>
                <a:cs typeface="Times New Roman" pitchFamily="18" charset="0"/>
              </a:rPr>
              <a:t>Florida </a:t>
            </a:r>
            <a:r>
              <a:rPr lang="en-US" dirty="0" smtClean="0">
                <a:latin typeface="Times New Roman" pitchFamily="18" charset="0"/>
                <a:cs typeface="Times New Roman" pitchFamily="18" charset="0"/>
              </a:rPr>
              <a:t>DOT, Tallahassee</a:t>
            </a:r>
            <a:r>
              <a:rPr lang="en-US" dirty="0">
                <a:latin typeface="Times New Roman" pitchFamily="18" charset="0"/>
                <a:cs typeface="Times New Roman" pitchFamily="18" charset="0"/>
              </a:rPr>
              <a:t>, FL</a:t>
            </a:r>
          </a:p>
          <a:p>
            <a:pPr marL="211138" indent="-211138"/>
            <a:r>
              <a:rPr lang="en-US" dirty="0">
                <a:latin typeface="Times New Roman" pitchFamily="18" charset="0"/>
                <a:cs typeface="Times New Roman" pitchFamily="18" charset="0"/>
              </a:rPr>
              <a:t>Fresno County Rural Transit </a:t>
            </a:r>
            <a:r>
              <a:rPr lang="en-US" dirty="0" smtClean="0">
                <a:latin typeface="Times New Roman" pitchFamily="18" charset="0"/>
                <a:cs typeface="Times New Roman" pitchFamily="18" charset="0"/>
              </a:rPr>
              <a:t>Agency, Fresno</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a:t>
            </a:r>
          </a:p>
          <a:p>
            <a:pPr marL="211138" indent="-211138"/>
            <a:r>
              <a:rPr lang="en-US" dirty="0">
                <a:latin typeface="Times New Roman" pitchFamily="18" charset="0"/>
                <a:cs typeface="Times New Roman" pitchFamily="18" charset="0"/>
              </a:rPr>
              <a:t>Havasu Area </a:t>
            </a:r>
            <a:r>
              <a:rPr lang="en-US" dirty="0" smtClean="0">
                <a:latin typeface="Times New Roman" pitchFamily="18" charset="0"/>
                <a:cs typeface="Times New Roman" pitchFamily="18" charset="0"/>
              </a:rPr>
              <a:t>Transit, Lake </a:t>
            </a:r>
            <a:r>
              <a:rPr lang="en-US" dirty="0">
                <a:latin typeface="Times New Roman" pitchFamily="18" charset="0"/>
                <a:cs typeface="Times New Roman" pitchFamily="18" charset="0"/>
              </a:rPr>
              <a:t>Havasu City, </a:t>
            </a:r>
            <a:r>
              <a:rPr lang="en-US" dirty="0" smtClean="0">
                <a:latin typeface="Times New Roman" pitchFamily="18" charset="0"/>
                <a:cs typeface="Times New Roman" pitchFamily="18" charset="0"/>
              </a:rPr>
              <a:t>AZ</a:t>
            </a:r>
          </a:p>
          <a:p>
            <a:pPr marL="211138" indent="-211138"/>
            <a:r>
              <a:rPr lang="en-US" dirty="0">
                <a:latin typeface="Times New Roman" pitchFamily="18" charset="0"/>
                <a:cs typeface="Times New Roman" pitchFamily="18" charset="0"/>
              </a:rPr>
              <a:t>KU Transportation Research </a:t>
            </a:r>
            <a:r>
              <a:rPr lang="en-US" dirty="0" smtClean="0">
                <a:latin typeface="Times New Roman" pitchFamily="18" charset="0"/>
                <a:cs typeface="Times New Roman" pitchFamily="18" charset="0"/>
              </a:rPr>
              <a:t>Institute, Lawrence</a:t>
            </a:r>
            <a:r>
              <a:rPr lang="en-US" dirty="0">
                <a:latin typeface="Times New Roman" pitchFamily="18" charset="0"/>
                <a:cs typeface="Times New Roman" pitchFamily="18" charset="0"/>
              </a:rPr>
              <a:t>, KS</a:t>
            </a:r>
          </a:p>
        </p:txBody>
      </p:sp>
      <p:sp>
        <p:nvSpPr>
          <p:cNvPr id="6" name="Content Placeholder 5"/>
          <p:cNvSpPr>
            <a:spLocks noGrp="1"/>
          </p:cNvSpPr>
          <p:nvPr>
            <p:ph sz="quarter" idx="4"/>
          </p:nvPr>
        </p:nvSpPr>
        <p:spPr>
          <a:xfrm>
            <a:off x="5109528" y="2778124"/>
            <a:ext cx="4445953" cy="4359275"/>
          </a:xfrm>
        </p:spPr>
        <p:txBody>
          <a:bodyPr>
            <a:normAutofit fontScale="55000" lnSpcReduction="20000"/>
          </a:bodyPr>
          <a:lstStyle/>
          <a:p>
            <a:pPr marL="211138" indent="-211138"/>
            <a:r>
              <a:rPr lang="en-US" dirty="0">
                <a:latin typeface="Times New Roman" pitchFamily="18" charset="0"/>
                <a:cs typeface="Times New Roman" pitchFamily="18" charset="0"/>
              </a:rPr>
              <a:t>Metropolitan Transit System(MTS) </a:t>
            </a:r>
            <a:r>
              <a:rPr lang="en-US" dirty="0" smtClean="0">
                <a:latin typeface="Times New Roman" pitchFamily="18" charset="0"/>
                <a:cs typeface="Times New Roman" pitchFamily="18" charset="0"/>
              </a:rPr>
              <a:t>Access, San </a:t>
            </a:r>
            <a:r>
              <a:rPr lang="en-US" dirty="0">
                <a:latin typeface="Times New Roman" pitchFamily="18" charset="0"/>
                <a:cs typeface="Times New Roman" pitchFamily="18" charset="0"/>
              </a:rPr>
              <a:t>Diego, California</a:t>
            </a:r>
          </a:p>
          <a:p>
            <a:pPr marL="211138" indent="-211138"/>
            <a:r>
              <a:rPr lang="en-US" dirty="0" smtClean="0">
                <a:latin typeface="Times New Roman" pitchFamily="18" charset="0"/>
                <a:cs typeface="Times New Roman" pitchFamily="18" charset="0"/>
              </a:rPr>
              <a:t>New </a:t>
            </a:r>
            <a:r>
              <a:rPr lang="en-US" dirty="0">
                <a:latin typeface="Times New Roman" pitchFamily="18" charset="0"/>
                <a:cs typeface="Times New Roman" pitchFamily="18" charset="0"/>
              </a:rPr>
              <a:t>York State </a:t>
            </a:r>
            <a:r>
              <a:rPr lang="en-US" dirty="0" smtClean="0">
                <a:latin typeface="Times New Roman" pitchFamily="18" charset="0"/>
                <a:cs typeface="Times New Roman" pitchFamily="18" charset="0"/>
              </a:rPr>
              <a:t>DOT, Albany</a:t>
            </a:r>
            <a:r>
              <a:rPr lang="en-US" dirty="0">
                <a:latin typeface="Times New Roman" pitchFamily="18" charset="0"/>
                <a:cs typeface="Times New Roman" pitchFamily="18" charset="0"/>
              </a:rPr>
              <a:t>, NY</a:t>
            </a:r>
          </a:p>
          <a:p>
            <a:pPr marL="211138" indent="-211138"/>
            <a:r>
              <a:rPr lang="en-US" dirty="0">
                <a:latin typeface="Times New Roman" pitchFamily="18" charset="0"/>
                <a:cs typeface="Times New Roman" pitchFamily="18" charset="0"/>
              </a:rPr>
              <a:t>Orange County Transportation </a:t>
            </a:r>
            <a:r>
              <a:rPr lang="en-US" dirty="0" smtClean="0">
                <a:latin typeface="Times New Roman" pitchFamily="18" charset="0"/>
                <a:cs typeface="Times New Roman" pitchFamily="18" charset="0"/>
              </a:rPr>
              <a:t>Authority, Irvine</a:t>
            </a:r>
            <a:r>
              <a:rPr lang="en-US" dirty="0">
                <a:latin typeface="Times New Roman" pitchFamily="18" charset="0"/>
                <a:cs typeface="Times New Roman" pitchFamily="18" charset="0"/>
              </a:rPr>
              <a:t>, CA</a:t>
            </a:r>
          </a:p>
          <a:p>
            <a:pPr marL="211138" indent="-211138"/>
            <a:r>
              <a:rPr lang="en-US" dirty="0">
                <a:latin typeface="Times New Roman" pitchFamily="18" charset="0"/>
                <a:cs typeface="Times New Roman" pitchFamily="18" charset="0"/>
              </a:rPr>
              <a:t>Oregon </a:t>
            </a:r>
            <a:r>
              <a:rPr lang="en-US" dirty="0" smtClean="0">
                <a:latin typeface="Times New Roman" pitchFamily="18" charset="0"/>
                <a:cs typeface="Times New Roman" pitchFamily="18" charset="0"/>
              </a:rPr>
              <a:t>DOT, Salem</a:t>
            </a:r>
            <a:r>
              <a:rPr lang="en-US" dirty="0">
                <a:latin typeface="Times New Roman" pitchFamily="18" charset="0"/>
                <a:cs typeface="Times New Roman" pitchFamily="18" charset="0"/>
              </a:rPr>
              <a:t>, OR</a:t>
            </a:r>
          </a:p>
          <a:p>
            <a:pPr marL="211138" indent="-211138"/>
            <a:r>
              <a:rPr lang="en-US" dirty="0" smtClean="0">
                <a:latin typeface="Times New Roman" pitchFamily="18" charset="0"/>
                <a:cs typeface="Times New Roman" pitchFamily="18" charset="0"/>
              </a:rPr>
              <a:t>Paratransit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Inc., Sacramento</a:t>
            </a:r>
            <a:r>
              <a:rPr lang="en-US" dirty="0">
                <a:latin typeface="Times New Roman" pitchFamily="18" charset="0"/>
                <a:cs typeface="Times New Roman" pitchFamily="18" charset="0"/>
              </a:rPr>
              <a:t>, CA</a:t>
            </a:r>
          </a:p>
          <a:p>
            <a:pPr marL="211138" indent="-211138"/>
            <a:r>
              <a:rPr lang="en-US" dirty="0" smtClean="0">
                <a:latin typeface="Times New Roman" pitchFamily="18" charset="0"/>
                <a:cs typeface="Times New Roman" pitchFamily="18" charset="0"/>
              </a:rPr>
              <a:t>Polk </a:t>
            </a:r>
            <a:r>
              <a:rPr lang="en-US" dirty="0">
                <a:latin typeface="Times New Roman" pitchFamily="18" charset="0"/>
                <a:cs typeface="Times New Roman" pitchFamily="18" charset="0"/>
              </a:rPr>
              <a:t>County Transit </a:t>
            </a:r>
            <a:r>
              <a:rPr lang="en-US" dirty="0" smtClean="0">
                <a:latin typeface="Times New Roman" pitchFamily="18" charset="0"/>
                <a:cs typeface="Times New Roman" pitchFamily="18" charset="0"/>
              </a:rPr>
              <a:t>Services, Bartow</a:t>
            </a:r>
            <a:r>
              <a:rPr lang="en-US" dirty="0">
                <a:latin typeface="Times New Roman" pitchFamily="18" charset="0"/>
                <a:cs typeface="Times New Roman" pitchFamily="18" charset="0"/>
              </a:rPr>
              <a:t>, FL</a:t>
            </a:r>
          </a:p>
          <a:p>
            <a:pPr marL="211138" indent="-211138"/>
            <a:r>
              <a:rPr lang="en-US" dirty="0">
                <a:latin typeface="Times New Roman" pitchFamily="18" charset="0"/>
                <a:cs typeface="Times New Roman" pitchFamily="18" charset="0"/>
              </a:rPr>
              <a:t>Potomac Valley Transit </a:t>
            </a:r>
            <a:r>
              <a:rPr lang="en-US" dirty="0" smtClean="0">
                <a:latin typeface="Times New Roman" pitchFamily="18" charset="0"/>
                <a:cs typeface="Times New Roman" pitchFamily="18" charset="0"/>
              </a:rPr>
              <a:t>Authority, Petersburg</a:t>
            </a:r>
            <a:r>
              <a:rPr lang="en-US" dirty="0">
                <a:latin typeface="Times New Roman" pitchFamily="18" charset="0"/>
                <a:cs typeface="Times New Roman" pitchFamily="18" charset="0"/>
              </a:rPr>
              <a:t>, WV</a:t>
            </a:r>
          </a:p>
          <a:p>
            <a:pPr marL="211138" indent="-211138"/>
            <a:r>
              <a:rPr lang="en-US" dirty="0" smtClean="0">
                <a:latin typeface="Times New Roman" pitchFamily="18" charset="0"/>
                <a:cs typeface="Times New Roman" pitchFamily="18" charset="0"/>
              </a:rPr>
              <a:t>South </a:t>
            </a:r>
            <a:r>
              <a:rPr lang="en-US" dirty="0">
                <a:latin typeface="Times New Roman" pitchFamily="18" charset="0"/>
                <a:cs typeface="Times New Roman" pitchFamily="18" charset="0"/>
              </a:rPr>
              <a:t>Carolina </a:t>
            </a:r>
            <a:r>
              <a:rPr lang="en-US" dirty="0" smtClean="0">
                <a:latin typeface="Times New Roman" pitchFamily="18" charset="0"/>
                <a:cs typeface="Times New Roman" pitchFamily="18" charset="0"/>
              </a:rPr>
              <a:t>DOT, Columbia</a:t>
            </a:r>
            <a:r>
              <a:rPr lang="en-US" dirty="0">
                <a:latin typeface="Times New Roman" pitchFamily="18" charset="0"/>
                <a:cs typeface="Times New Roman" pitchFamily="18" charset="0"/>
              </a:rPr>
              <a:t>, SC</a:t>
            </a:r>
          </a:p>
          <a:p>
            <a:pPr marL="211138" indent="-211138"/>
            <a:r>
              <a:rPr lang="en-US" dirty="0" smtClean="0">
                <a:latin typeface="Times New Roman" pitchFamily="18" charset="0"/>
                <a:cs typeface="Times New Roman" pitchFamily="18" charset="0"/>
              </a:rPr>
              <a:t>Special Transit, Boulder</a:t>
            </a:r>
            <a:r>
              <a:rPr lang="en-US" dirty="0">
                <a:latin typeface="Times New Roman" pitchFamily="18" charset="0"/>
                <a:cs typeface="Times New Roman" pitchFamily="18" charset="0"/>
              </a:rPr>
              <a:t>, CO</a:t>
            </a:r>
          </a:p>
          <a:p>
            <a:pPr marL="211138" indent="-211138"/>
            <a:r>
              <a:rPr lang="en-US" dirty="0">
                <a:latin typeface="Times New Roman" pitchFamily="18" charset="0"/>
                <a:cs typeface="Times New Roman" pitchFamily="18" charset="0"/>
              </a:rPr>
              <a:t>Texas </a:t>
            </a:r>
            <a:r>
              <a:rPr lang="en-US" dirty="0" smtClean="0">
                <a:latin typeface="Times New Roman" pitchFamily="18" charset="0"/>
                <a:cs typeface="Times New Roman" pitchFamily="18" charset="0"/>
              </a:rPr>
              <a:t>DOT, Bryan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TX</a:t>
            </a:r>
          </a:p>
          <a:p>
            <a:pPr marL="211138" indent="-211138"/>
            <a:r>
              <a:rPr lang="en-US" dirty="0">
                <a:latin typeface="Times New Roman" pitchFamily="18" charset="0"/>
                <a:cs typeface="Times New Roman" pitchFamily="18" charset="0"/>
              </a:rPr>
              <a:t>Tillamook County Transportation </a:t>
            </a:r>
            <a:r>
              <a:rPr lang="en-US" dirty="0" smtClean="0">
                <a:latin typeface="Times New Roman" pitchFamily="18" charset="0"/>
                <a:cs typeface="Times New Roman" pitchFamily="18" charset="0"/>
              </a:rPr>
              <a:t>District, Tillamook</a:t>
            </a:r>
            <a:r>
              <a:rPr lang="en-US" dirty="0">
                <a:latin typeface="Times New Roman" pitchFamily="18" charset="0"/>
                <a:cs typeface="Times New Roman" pitchFamily="18" charset="0"/>
              </a:rPr>
              <a:t>, OR</a:t>
            </a:r>
          </a:p>
          <a:p>
            <a:pPr marL="211138" indent="-211138"/>
            <a:r>
              <a:rPr lang="en-US" dirty="0" smtClean="0">
                <a:latin typeface="Times New Roman" pitchFamily="18" charset="0"/>
                <a:cs typeface="Times New Roman" pitchFamily="18" charset="0"/>
              </a:rPr>
              <a:t>Tri-Met, Portland</a:t>
            </a:r>
            <a:r>
              <a:rPr lang="en-US" dirty="0">
                <a:latin typeface="Times New Roman" pitchFamily="18" charset="0"/>
                <a:cs typeface="Times New Roman" pitchFamily="18" charset="0"/>
              </a:rPr>
              <a:t>, OR</a:t>
            </a:r>
          </a:p>
          <a:p>
            <a:pPr marL="211138" indent="-211138"/>
            <a:r>
              <a:rPr lang="en-US" dirty="0" smtClean="0">
                <a:latin typeface="Times New Roman" pitchFamily="18" charset="0"/>
                <a:cs typeface="Times New Roman" pitchFamily="18" charset="0"/>
              </a:rPr>
              <a:t>Upper </a:t>
            </a:r>
            <a:r>
              <a:rPr lang="en-US" dirty="0">
                <a:latin typeface="Times New Roman" pitchFamily="18" charset="0"/>
                <a:cs typeface="Times New Roman" pitchFamily="18" charset="0"/>
              </a:rPr>
              <a:t>Great Plains Transportation </a:t>
            </a:r>
            <a:r>
              <a:rPr lang="en-US" dirty="0" smtClean="0">
                <a:latin typeface="Times New Roman" pitchFamily="18" charset="0"/>
                <a:cs typeface="Times New Roman" pitchFamily="18" charset="0"/>
              </a:rPr>
              <a:t>Institute, Fargo</a:t>
            </a:r>
            <a:r>
              <a:rPr lang="en-US" dirty="0">
                <a:latin typeface="Times New Roman" pitchFamily="18" charset="0"/>
                <a:cs typeface="Times New Roman" pitchFamily="18" charset="0"/>
              </a:rPr>
              <a:t>, ND</a:t>
            </a:r>
          </a:p>
          <a:p>
            <a:pPr marL="211138" indent="-211138"/>
            <a:r>
              <a:rPr lang="en-US" dirty="0">
                <a:latin typeface="Times New Roman" pitchFamily="18" charset="0"/>
                <a:cs typeface="Times New Roman" pitchFamily="18" charset="0"/>
              </a:rPr>
              <a:t>Virginia Regional </a:t>
            </a:r>
            <a:r>
              <a:rPr lang="en-US" dirty="0" smtClean="0">
                <a:latin typeface="Times New Roman" pitchFamily="18" charset="0"/>
                <a:cs typeface="Times New Roman" pitchFamily="18" charset="0"/>
              </a:rPr>
              <a:t>Transit, Purcellville</a:t>
            </a:r>
            <a:r>
              <a:rPr lang="en-US" dirty="0">
                <a:latin typeface="Times New Roman" pitchFamily="18" charset="0"/>
                <a:cs typeface="Times New Roman" pitchFamily="18" charset="0"/>
              </a:rPr>
              <a:t>, VA</a:t>
            </a:r>
          </a:p>
          <a:p>
            <a:pPr marL="211138" indent="-211138"/>
            <a:r>
              <a:rPr lang="en-US" dirty="0">
                <a:latin typeface="Times New Roman" pitchFamily="18" charset="0"/>
                <a:cs typeface="Times New Roman" pitchFamily="18" charset="0"/>
              </a:rPr>
              <a:t>Volusia County Public </a:t>
            </a:r>
            <a:r>
              <a:rPr lang="en-US" dirty="0" smtClean="0">
                <a:latin typeface="Times New Roman" pitchFamily="18" charset="0"/>
                <a:cs typeface="Times New Roman" pitchFamily="18" charset="0"/>
              </a:rPr>
              <a:t>Transit, South </a:t>
            </a:r>
            <a:r>
              <a:rPr lang="en-US" dirty="0">
                <a:latin typeface="Times New Roman" pitchFamily="18" charset="0"/>
                <a:cs typeface="Times New Roman" pitchFamily="18" charset="0"/>
              </a:rPr>
              <a:t>Daytona, FL</a:t>
            </a:r>
          </a:p>
          <a:p>
            <a:pPr marL="211138" indent="-211138"/>
            <a:r>
              <a:rPr lang="en-US" dirty="0">
                <a:latin typeface="Times New Roman" pitchFamily="18" charset="0"/>
                <a:cs typeface="Times New Roman" pitchFamily="18" charset="0"/>
              </a:rPr>
              <a:t>West Virginia </a:t>
            </a:r>
            <a:r>
              <a:rPr lang="en-US" dirty="0" smtClean="0">
                <a:latin typeface="Times New Roman" pitchFamily="18" charset="0"/>
                <a:cs typeface="Times New Roman" pitchFamily="18" charset="0"/>
              </a:rPr>
              <a:t>DOT, Charleston</a:t>
            </a:r>
            <a:r>
              <a:rPr lang="en-US" dirty="0">
                <a:latin typeface="Times New Roman" pitchFamily="18" charset="0"/>
                <a:cs typeface="Times New Roman" pitchFamily="18" charset="0"/>
              </a:rPr>
              <a:t>, WV</a:t>
            </a:r>
          </a:p>
        </p:txBody>
      </p:sp>
    </p:spTree>
    <p:extLst>
      <p:ext uri="{BB962C8B-B14F-4D97-AF65-F5344CB8AC3E}">
        <p14:creationId xmlns:p14="http://schemas.microsoft.com/office/powerpoint/2010/main" val="62686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5488636"/>
              </p:ext>
            </p:extLst>
          </p:nvPr>
        </p:nvGraphicFramePr>
        <p:xfrm>
          <a:off x="553720" y="2150533"/>
          <a:ext cx="905256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502920" y="311256"/>
            <a:ext cx="9052560" cy="1295400"/>
          </a:xfrm>
        </p:spPr>
        <p:txBody>
          <a:bodyPr/>
          <a:lstStyle/>
          <a:p>
            <a:r>
              <a:rPr lang="en-US" dirty="0" smtClean="0">
                <a:solidFill>
                  <a:srgbClr val="D05309"/>
                </a:solidFill>
                <a:latin typeface="Times New Roman"/>
                <a:cs typeface="Times New Roman"/>
              </a:rPr>
              <a:t>Task 2 – Interviews with Experts</a:t>
            </a:r>
            <a:endParaRPr lang="en-US" dirty="0">
              <a:solidFill>
                <a:srgbClr val="D05309"/>
              </a:solidFill>
              <a:latin typeface="Times New Roman"/>
              <a:cs typeface="Times New Roman"/>
            </a:endParaRPr>
          </a:p>
        </p:txBody>
      </p:sp>
      <p:sp>
        <p:nvSpPr>
          <p:cNvPr id="6" name="Text Placeholder 2"/>
          <p:cNvSpPr txBox="1">
            <a:spLocks/>
          </p:cNvSpPr>
          <p:nvPr/>
        </p:nvSpPr>
        <p:spPr>
          <a:xfrm>
            <a:off x="502920" y="1606656"/>
            <a:ext cx="9161780" cy="780945"/>
          </a:xfrm>
          <a:prstGeom prst="rect">
            <a:avLst/>
          </a:prstGeom>
        </p:spPr>
        <p:txBody>
          <a:bodyPr vert="horz" lIns="101882" tIns="50941" rIns="101882" bIns="50941" rtlCol="0" anchor="ctr">
            <a:normAutofit/>
          </a:bodyPr>
          <a:lstStyle>
            <a:lvl1pPr marL="382059" indent="-382059" algn="l" defTabSz="509412" rtl="0" eaLnBrk="1" latinLnBrk="0" hangingPunct="1">
              <a:spcBef>
                <a:spcPct val="20000"/>
              </a:spcBef>
              <a:buFont typeface="Arial"/>
              <a:buChar char="•"/>
              <a:defRPr sz="27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22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0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8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8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US" sz="2400" b="1" dirty="0">
                <a:solidFill>
                  <a:srgbClr val="000000"/>
                </a:solidFill>
                <a:latin typeface="Times New Roman"/>
                <a:cs typeface="Times New Roman"/>
              </a:rPr>
              <a:t>Guide #2:  Lessons learned from emergency events</a:t>
            </a:r>
          </a:p>
        </p:txBody>
      </p:sp>
    </p:spTree>
    <p:extLst>
      <p:ext uri="{BB962C8B-B14F-4D97-AF65-F5344CB8AC3E}">
        <p14:creationId xmlns:p14="http://schemas.microsoft.com/office/powerpoint/2010/main" val="2632472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a:t>
            </a:r>
            <a:r>
              <a:rPr lang="en-US" dirty="0" smtClean="0">
                <a:solidFill>
                  <a:srgbClr val="D05309"/>
                </a:solidFill>
                <a:latin typeface="Times New Roman"/>
                <a:cs typeface="Times New Roman"/>
              </a:rPr>
              <a:t>Experts</a:t>
            </a:r>
            <a:endParaRPr lang="en-US" dirty="0"/>
          </a:p>
        </p:txBody>
      </p:sp>
      <p:sp>
        <p:nvSpPr>
          <p:cNvPr id="3" name="Content Placeholder 2"/>
          <p:cNvSpPr>
            <a:spLocks noGrp="1"/>
          </p:cNvSpPr>
          <p:nvPr>
            <p:ph idx="1"/>
          </p:nvPr>
        </p:nvSpPr>
        <p:spPr>
          <a:xfrm>
            <a:off x="502919" y="1745828"/>
            <a:ext cx="7117079" cy="5518573"/>
          </a:xfrm>
        </p:spPr>
        <p:txBody>
          <a:bodyPr>
            <a:normAutofit fontScale="85000" lnSpcReduction="10000"/>
          </a:bodyPr>
          <a:lstStyle/>
          <a:p>
            <a:pPr marL="1608138" indent="-1608138">
              <a:lnSpc>
                <a:spcPct val="110000"/>
              </a:lnSpc>
              <a:spcBef>
                <a:spcPts val="0"/>
              </a:spcBef>
              <a:spcAft>
                <a:spcPts val="1200"/>
              </a:spcAft>
              <a:buNone/>
            </a:pPr>
            <a:r>
              <a:rPr lang="en-US" sz="3300" b="1" dirty="0">
                <a:solidFill>
                  <a:srgbClr val="000000"/>
                </a:solidFill>
                <a:latin typeface="Times New Roman"/>
                <a:cs typeface="Times New Roman"/>
              </a:rPr>
              <a:t>Task </a:t>
            </a:r>
            <a:r>
              <a:rPr lang="en-US" sz="3300" b="1" dirty="0" smtClean="0">
                <a:solidFill>
                  <a:srgbClr val="000000"/>
                </a:solidFill>
                <a:latin typeface="Times New Roman"/>
                <a:cs typeface="Times New Roman"/>
              </a:rPr>
              <a:t>2.4 – Conduct Interviews </a:t>
            </a:r>
            <a:r>
              <a:rPr lang="en-US" sz="3300" b="1" dirty="0">
                <a:solidFill>
                  <a:srgbClr val="000000"/>
                </a:solidFill>
                <a:latin typeface="Times New Roman"/>
                <a:cs typeface="Times New Roman"/>
              </a:rPr>
              <a:t>and Document </a:t>
            </a:r>
            <a:r>
              <a:rPr lang="en-US" sz="3300" b="1" dirty="0" smtClean="0">
                <a:solidFill>
                  <a:srgbClr val="000000"/>
                </a:solidFill>
                <a:latin typeface="Times New Roman"/>
                <a:cs typeface="Times New Roman"/>
              </a:rPr>
              <a:t>Results</a:t>
            </a:r>
          </a:p>
          <a:p>
            <a:pPr marL="0" indent="0">
              <a:spcBef>
                <a:spcPts val="0"/>
              </a:spcBef>
              <a:spcAft>
                <a:spcPts val="1200"/>
              </a:spcAft>
              <a:buNone/>
            </a:pPr>
            <a:r>
              <a:rPr lang="en-US" sz="2800" b="1" i="1" dirty="0" smtClean="0">
                <a:latin typeface="Times New Roman"/>
                <a:cs typeface="Times New Roman"/>
              </a:rPr>
              <a:t>Guide #2 </a:t>
            </a:r>
            <a:r>
              <a:rPr lang="en-US" sz="2800" b="1" i="1" dirty="0">
                <a:latin typeface="Times New Roman"/>
                <a:cs typeface="Times New Roman"/>
              </a:rPr>
              <a:t>administered to experts in </a:t>
            </a:r>
            <a:r>
              <a:rPr lang="en-US" sz="2800" b="1" i="1" dirty="0" smtClean="0">
                <a:latin typeface="Times New Roman"/>
                <a:cs typeface="Times New Roman"/>
              </a:rPr>
              <a:t>16 </a:t>
            </a:r>
            <a:r>
              <a:rPr lang="en-US" sz="2800" b="1" i="1" dirty="0">
                <a:latin typeface="Times New Roman"/>
                <a:cs typeface="Times New Roman"/>
              </a:rPr>
              <a:t>organizations</a:t>
            </a:r>
            <a:r>
              <a:rPr lang="en-US" sz="2800" i="1" dirty="0" smtClean="0">
                <a:latin typeface="Times New Roman"/>
                <a:cs typeface="Times New Roman"/>
              </a:rPr>
              <a:t>:</a:t>
            </a:r>
            <a:endParaRPr lang="en-US" dirty="0">
              <a:latin typeface="Times New Roman"/>
              <a:cs typeface="Times New Roman"/>
            </a:endParaRPr>
          </a:p>
          <a:p>
            <a:pPr marL="290513" lvl="2" indent="-273050">
              <a:buFont typeface="+mj-lt"/>
              <a:buAutoNum type="arabicPeriod"/>
            </a:pPr>
            <a:r>
              <a:rPr lang="en-US" dirty="0">
                <a:latin typeface="Times New Roman"/>
                <a:cs typeface="Times New Roman"/>
              </a:rPr>
              <a:t>Alabama Department of Transportation, Montgomery, Alabama – Hurricanes, flooding, and tornados </a:t>
            </a:r>
          </a:p>
          <a:p>
            <a:pPr marL="290513" lvl="2" indent="-273050">
              <a:buFont typeface="+mj-lt"/>
              <a:buAutoNum type="arabicPeriod"/>
            </a:pPr>
            <a:r>
              <a:rPr lang="en-US" dirty="0" err="1">
                <a:latin typeface="Times New Roman"/>
                <a:cs typeface="Times New Roman"/>
              </a:rPr>
              <a:t>Bis</a:t>
            </a:r>
            <a:r>
              <a:rPr lang="en-US" dirty="0">
                <a:latin typeface="Times New Roman"/>
                <a:cs typeface="Times New Roman"/>
              </a:rPr>
              <a:t>-Man Transit/Capital Area Transit, North Dakota – Flooding and blizzards </a:t>
            </a:r>
          </a:p>
          <a:p>
            <a:pPr marL="290513" lvl="2" indent="-273050">
              <a:buFont typeface="+mj-lt"/>
              <a:buAutoNum type="arabicPeriod"/>
            </a:pPr>
            <a:r>
              <a:rPr lang="en-US" dirty="0">
                <a:latin typeface="Times New Roman"/>
                <a:cs typeface="Times New Roman"/>
              </a:rPr>
              <a:t>TOPS Broward County, Florida – Hurricanes</a:t>
            </a:r>
          </a:p>
          <a:p>
            <a:pPr marL="290513" lvl="2" indent="-273050">
              <a:buFont typeface="+mj-lt"/>
              <a:buAutoNum type="arabicPeriod"/>
            </a:pPr>
            <a:r>
              <a:rPr lang="en-US" dirty="0">
                <a:latin typeface="Times New Roman"/>
                <a:cs typeface="Times New Roman"/>
              </a:rPr>
              <a:t>FirstGroup America, Vancouver, WA – Volcanic eruptions/</a:t>
            </a:r>
            <a:r>
              <a:rPr lang="en-US" dirty="0" err="1">
                <a:latin typeface="Times New Roman"/>
                <a:cs typeface="Times New Roman"/>
              </a:rPr>
              <a:t>ashfall</a:t>
            </a:r>
            <a:r>
              <a:rPr lang="en-US" dirty="0">
                <a:latin typeface="Times New Roman"/>
                <a:cs typeface="Times New Roman"/>
              </a:rPr>
              <a:t>, earthquakes, and flooding</a:t>
            </a:r>
          </a:p>
          <a:p>
            <a:pPr marL="290513" lvl="2" indent="-273050">
              <a:buFont typeface="+mj-lt"/>
              <a:buAutoNum type="arabicPeriod"/>
            </a:pPr>
            <a:r>
              <a:rPr lang="en-US" dirty="0">
                <a:latin typeface="Times New Roman"/>
                <a:cs typeface="Times New Roman"/>
              </a:rPr>
              <a:t>Good Wheels, Inc., Fort Myers, Florida – Hurricanes </a:t>
            </a:r>
          </a:p>
          <a:p>
            <a:pPr marL="290513" lvl="2" indent="-273050">
              <a:buFont typeface="+mj-lt"/>
              <a:buAutoNum type="arabicPeriod"/>
            </a:pPr>
            <a:r>
              <a:rPr lang="nb-NO" dirty="0">
                <a:latin typeface="Times New Roman"/>
                <a:cs typeface="Times New Roman"/>
              </a:rPr>
              <a:t>LeeTran, Fort Myers, Florida – </a:t>
            </a:r>
            <a:r>
              <a:rPr lang="en-US" dirty="0">
                <a:latin typeface="Times New Roman"/>
                <a:cs typeface="Times New Roman"/>
              </a:rPr>
              <a:t>Hurricanes</a:t>
            </a:r>
          </a:p>
          <a:p>
            <a:pPr marL="290513" lvl="2" indent="-273050">
              <a:buFont typeface="+mj-lt"/>
              <a:buAutoNum type="arabicPeriod"/>
            </a:pPr>
            <a:r>
              <a:rPr lang="en-US" dirty="0">
                <a:latin typeface="Times New Roman"/>
                <a:cs typeface="Times New Roman"/>
              </a:rPr>
              <a:t>Louisiana Department of Transportation and Development, Baton Rouge, Louisiana – Hurricanes and flooding</a:t>
            </a:r>
          </a:p>
          <a:p>
            <a:pPr marL="290513" lvl="2" indent="-273050">
              <a:buFont typeface="+mj-lt"/>
              <a:buAutoNum type="arabicPeriod"/>
            </a:pPr>
            <a:r>
              <a:rPr lang="en-US" dirty="0">
                <a:latin typeface="Times New Roman"/>
                <a:cs typeface="Times New Roman"/>
              </a:rPr>
              <a:t>MV Transportation (nationwide), headquartered in Fairfield, California –Flooding, blizzards/snow storms, hurricanes, wildfires, and earthquakes </a:t>
            </a:r>
          </a:p>
          <a:p>
            <a:endParaRPr lang="en-US" dirty="0"/>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9999" y="3396361"/>
            <a:ext cx="1926165"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1728788"/>
            <a:ext cx="1926165" cy="144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4953000"/>
            <a:ext cx="220027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5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05309"/>
                </a:solidFill>
                <a:latin typeface="Times New Roman"/>
                <a:cs typeface="Times New Roman"/>
              </a:rPr>
              <a:t>Welcome and Introductions</a:t>
            </a:r>
            <a:endParaRPr lang="en-US" dirty="0"/>
          </a:p>
        </p:txBody>
      </p:sp>
      <p:sp>
        <p:nvSpPr>
          <p:cNvPr id="3" name="Text Placeholder 2"/>
          <p:cNvSpPr>
            <a:spLocks noGrp="1"/>
          </p:cNvSpPr>
          <p:nvPr>
            <p:ph type="body" idx="1"/>
          </p:nvPr>
        </p:nvSpPr>
        <p:spPr>
          <a:xfrm>
            <a:off x="330200" y="1650048"/>
            <a:ext cx="4444207" cy="725064"/>
          </a:xfrm>
        </p:spPr>
        <p:txBody>
          <a:bodyPr anchor="ctr"/>
          <a:lstStyle/>
          <a:p>
            <a:pPr algn="ctr"/>
            <a:r>
              <a:rPr lang="en-US" dirty="0" smtClean="0"/>
              <a:t>TCRP A-37 Panel</a:t>
            </a:r>
            <a:endParaRPr lang="en-US" dirty="0"/>
          </a:p>
        </p:txBody>
      </p:sp>
      <p:sp>
        <p:nvSpPr>
          <p:cNvPr id="4" name="Content Placeholder 3"/>
          <p:cNvSpPr>
            <a:spLocks noGrp="1"/>
          </p:cNvSpPr>
          <p:nvPr>
            <p:ph sz="half" idx="2"/>
          </p:nvPr>
        </p:nvSpPr>
        <p:spPr>
          <a:xfrm>
            <a:off x="127000" y="2375112"/>
            <a:ext cx="5524500" cy="4478126"/>
          </a:xfrm>
        </p:spPr>
        <p:txBody>
          <a:bodyPr>
            <a:normAutofit fontScale="77500" lnSpcReduction="20000"/>
          </a:bodyPr>
          <a:lstStyle/>
          <a:p>
            <a:pPr marL="228600" indent="-211138"/>
            <a:r>
              <a:rPr lang="en-US" dirty="0">
                <a:latin typeface="Times New Roman" pitchFamily="18" charset="0"/>
                <a:cs typeface="Times New Roman" pitchFamily="18" charset="0"/>
              </a:rPr>
              <a:t>Ms. Andrea V. </a:t>
            </a:r>
            <a:r>
              <a:rPr lang="en-US" dirty="0" err="1">
                <a:latin typeface="Times New Roman" pitchFamily="18" charset="0"/>
                <a:cs typeface="Times New Roman" pitchFamily="18" charset="0"/>
              </a:rPr>
              <a:t>Busada</a:t>
            </a:r>
            <a:r>
              <a:rPr lang="en-US" dirty="0">
                <a:latin typeface="Times New Roman" pitchFamily="18" charset="0"/>
                <a:cs typeface="Times New Roman" pitchFamily="18" charset="0"/>
              </a:rPr>
              <a:t>, Chair, Broward County Transit Division</a:t>
            </a:r>
          </a:p>
          <a:p>
            <a:pPr marL="228600" indent="-211138"/>
            <a:r>
              <a:rPr lang="en-US" dirty="0" smtClean="0">
                <a:latin typeface="Times New Roman" pitchFamily="18" charset="0"/>
                <a:cs typeface="Times New Roman" pitchFamily="18" charset="0"/>
              </a:rPr>
              <a:t>Ms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Madinah</a:t>
            </a:r>
            <a:r>
              <a:rPr lang="en-US" dirty="0">
                <a:latin typeface="Times New Roman" pitchFamily="18" charset="0"/>
                <a:cs typeface="Times New Roman" pitchFamily="18" charset="0"/>
              </a:rPr>
              <a:t> Ali, MSA Global Inc.</a:t>
            </a:r>
          </a:p>
          <a:p>
            <a:pPr marL="228600" indent="-211138"/>
            <a:r>
              <a:rPr lang="en-US" dirty="0">
                <a:latin typeface="Times New Roman" pitchFamily="18" charset="0"/>
                <a:cs typeface="Times New Roman" pitchFamily="18" charset="0"/>
              </a:rPr>
              <a:t>Mr. Richard </a:t>
            </a:r>
            <a:r>
              <a:rPr lang="en-US" dirty="0" err="1">
                <a:latin typeface="Times New Roman" pitchFamily="18" charset="0"/>
                <a:cs typeface="Times New Roman" pitchFamily="18" charset="0"/>
              </a:rPr>
              <a:t>Devylder</a:t>
            </a:r>
            <a:r>
              <a:rPr lang="en-US" dirty="0">
                <a:latin typeface="Times New Roman" pitchFamily="18" charset="0"/>
                <a:cs typeface="Times New Roman" pitchFamily="18" charset="0"/>
              </a:rPr>
              <a:t>, U.S. Department of Transportation</a:t>
            </a:r>
          </a:p>
          <a:p>
            <a:pPr marL="228600" indent="-211138"/>
            <a:r>
              <a:rPr lang="en-US" dirty="0">
                <a:latin typeface="Times New Roman" pitchFamily="18" charset="0"/>
                <a:cs typeface="Times New Roman" pitchFamily="18" charset="0"/>
              </a:rPr>
              <a:t>Ms. Susan </a:t>
            </a:r>
            <a:r>
              <a:rPr lang="en-US" dirty="0" err="1">
                <a:latin typeface="Times New Roman" pitchFamily="18" charset="0"/>
                <a:cs typeface="Times New Roman" pitchFamily="18" charset="0"/>
              </a:rPr>
              <a:t>Florentino</a:t>
            </a:r>
            <a:r>
              <a:rPr lang="en-US" dirty="0">
                <a:latin typeface="Times New Roman" pitchFamily="18" charset="0"/>
                <a:cs typeface="Times New Roman" pitchFamily="18" charset="0"/>
              </a:rPr>
              <a:t>, Portland Tri-Met</a:t>
            </a:r>
          </a:p>
          <a:p>
            <a:pPr marL="228600" indent="-211138"/>
            <a:r>
              <a:rPr lang="en-US" dirty="0">
                <a:latin typeface="Times New Roman" pitchFamily="18" charset="0"/>
                <a:cs typeface="Times New Roman" pitchFamily="18" charset="0"/>
              </a:rPr>
              <a:t>Dr. </a:t>
            </a:r>
            <a:r>
              <a:rPr lang="en-US" dirty="0" err="1">
                <a:latin typeface="Times New Roman" pitchFamily="18" charset="0"/>
                <a:cs typeface="Times New Roman" pitchFamily="18" charset="0"/>
              </a:rPr>
              <a:t>Lex</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Frieden</a:t>
            </a:r>
            <a:r>
              <a:rPr lang="en-US" dirty="0">
                <a:latin typeface="Times New Roman" pitchFamily="18" charset="0"/>
                <a:cs typeface="Times New Roman" pitchFamily="18" charset="0"/>
              </a:rPr>
              <a:t>, University of Texas </a:t>
            </a:r>
          </a:p>
          <a:p>
            <a:pPr marL="228600" indent="-211138"/>
            <a:r>
              <a:rPr lang="en-US" dirty="0">
                <a:latin typeface="Times New Roman" pitchFamily="18" charset="0"/>
                <a:cs typeface="Times New Roman" pitchFamily="18" charset="0"/>
              </a:rPr>
              <a:t>Mr. Erik Larson,  Jaunt, Inc.</a:t>
            </a:r>
          </a:p>
          <a:p>
            <a:pPr marL="228600" indent="-211138"/>
            <a:r>
              <a:rPr lang="en-US" dirty="0">
                <a:latin typeface="Times New Roman" pitchFamily="18" charset="0"/>
                <a:cs typeface="Times New Roman" pitchFamily="18" charset="0"/>
              </a:rPr>
              <a:t>Mr. Steven F. Ponte, Eastern Contra Costa Transit Authority</a:t>
            </a:r>
          </a:p>
          <a:p>
            <a:pPr marL="228600" indent="-211138"/>
            <a:r>
              <a:rPr lang="en-US" dirty="0">
                <a:latin typeface="Times New Roman" pitchFamily="18" charset="0"/>
                <a:cs typeface="Times New Roman" pitchFamily="18" charset="0"/>
              </a:rPr>
              <a:t>Ms. Annette M. Williams, San Francisco Municipal Transportation Agency</a:t>
            </a:r>
          </a:p>
          <a:p>
            <a:pPr marL="228600" indent="-211138"/>
            <a:r>
              <a:rPr lang="en-US" dirty="0">
                <a:latin typeface="Times New Roman" pitchFamily="18" charset="0"/>
                <a:cs typeface="Times New Roman" pitchFamily="18" charset="0"/>
              </a:rPr>
              <a:t>Mr. Park Woodworth, King County Metro Transit</a:t>
            </a:r>
          </a:p>
        </p:txBody>
      </p:sp>
      <p:sp>
        <p:nvSpPr>
          <p:cNvPr id="5" name="Text Placeholder 4"/>
          <p:cNvSpPr>
            <a:spLocks noGrp="1"/>
          </p:cNvSpPr>
          <p:nvPr>
            <p:ph type="body" sz="quarter" idx="3"/>
          </p:nvPr>
        </p:nvSpPr>
        <p:spPr>
          <a:xfrm>
            <a:off x="5401628" y="1710270"/>
            <a:ext cx="4445953" cy="602192"/>
          </a:xfrm>
        </p:spPr>
        <p:txBody>
          <a:bodyPr anchor="ctr">
            <a:normAutofit/>
          </a:bodyPr>
          <a:lstStyle/>
          <a:p>
            <a:pPr algn="ctr"/>
            <a:r>
              <a:rPr lang="en-US" dirty="0" smtClean="0"/>
              <a:t>Liaisons and TCRP Staff</a:t>
            </a:r>
            <a:endParaRPr lang="en-US" dirty="0"/>
          </a:p>
        </p:txBody>
      </p:sp>
      <p:sp>
        <p:nvSpPr>
          <p:cNvPr id="6" name="Content Placeholder 5"/>
          <p:cNvSpPr>
            <a:spLocks noGrp="1"/>
          </p:cNvSpPr>
          <p:nvPr>
            <p:ph sz="quarter" idx="4"/>
          </p:nvPr>
        </p:nvSpPr>
        <p:spPr>
          <a:xfrm>
            <a:off x="6159500" y="2464859"/>
            <a:ext cx="3395981" cy="3504141"/>
          </a:xfrm>
        </p:spPr>
        <p:txBody>
          <a:bodyPr>
            <a:normAutofit fontScale="77500" lnSpcReduction="20000"/>
          </a:bodyPr>
          <a:lstStyle/>
          <a:p>
            <a:pPr marL="228600" indent="-211138"/>
            <a:r>
              <a:rPr lang="en-US" dirty="0" smtClean="0">
                <a:latin typeface="Times New Roman" pitchFamily="18" charset="0"/>
                <a:cs typeface="Times New Roman" pitchFamily="18" charset="0"/>
              </a:rPr>
              <a:t>Mr. John </a:t>
            </a:r>
            <a:r>
              <a:rPr lang="en-US" dirty="0">
                <a:latin typeface="Times New Roman" pitchFamily="18" charset="0"/>
                <a:cs typeface="Times New Roman" pitchFamily="18" charset="0"/>
              </a:rPr>
              <a:t>R. </a:t>
            </a:r>
            <a:r>
              <a:rPr lang="en-US" dirty="0" smtClean="0">
                <a:latin typeface="Times New Roman" pitchFamily="18" charset="0"/>
                <a:cs typeface="Times New Roman" pitchFamily="18" charset="0"/>
              </a:rPr>
              <a:t>Day, FTA</a:t>
            </a:r>
          </a:p>
          <a:p>
            <a:pPr marL="228600" indent="-211138"/>
            <a:r>
              <a:rPr lang="en-US" dirty="0" smtClean="0">
                <a:latin typeface="Times New Roman" pitchFamily="18" charset="0"/>
                <a:cs typeface="Times New Roman" pitchFamily="18" charset="0"/>
              </a:rPr>
              <a:t>Mr. Michael Winter, FTA </a:t>
            </a:r>
          </a:p>
          <a:p>
            <a:pPr marL="228600" indent="-211138"/>
            <a:r>
              <a:rPr lang="en-US" dirty="0" smtClean="0">
                <a:latin typeface="Times New Roman" pitchFamily="18" charset="0"/>
                <a:cs typeface="Times New Roman" pitchFamily="18" charset="0"/>
              </a:rPr>
              <a:t>Mr. Steve </a:t>
            </a:r>
            <a:r>
              <a:rPr lang="en-US" dirty="0" err="1" smtClean="0">
                <a:latin typeface="Times New Roman" pitchFamily="18" charset="0"/>
                <a:cs typeface="Times New Roman" pitchFamily="18" charset="0"/>
              </a:rPr>
              <a:t>Dallman</a:t>
            </a:r>
            <a:r>
              <a:rPr lang="en-US" dirty="0" smtClean="0">
                <a:latin typeface="Times New Roman" pitchFamily="18" charset="0"/>
                <a:cs typeface="Times New Roman" pitchFamily="18" charset="0"/>
              </a:rPr>
              <a:t>, TSI </a:t>
            </a:r>
          </a:p>
          <a:p>
            <a:pPr marL="228600" indent="-211138"/>
            <a:r>
              <a:rPr lang="en-US" dirty="0" smtClean="0">
                <a:latin typeface="Times New Roman" pitchFamily="18" charset="0"/>
                <a:cs typeface="Times New Roman" pitchFamily="18" charset="0"/>
              </a:rPr>
              <a:t>Ms. Cindy </a:t>
            </a:r>
            <a:r>
              <a:rPr lang="en-US" dirty="0" err="1" smtClean="0">
                <a:latin typeface="Times New Roman" pitchFamily="18" charset="0"/>
                <a:cs typeface="Times New Roman" pitchFamily="18" charset="0"/>
              </a:rPr>
              <a:t>Frene</a:t>
            </a:r>
            <a:r>
              <a:rPr lang="en-US" dirty="0" smtClean="0">
                <a:latin typeface="Times New Roman" pitchFamily="18" charset="0"/>
                <a:cs typeface="Times New Roman" pitchFamily="18" charset="0"/>
              </a:rPr>
              <a:t>, National RTAP </a:t>
            </a:r>
          </a:p>
          <a:p>
            <a:pPr marL="228600" indent="-211138"/>
            <a:r>
              <a:rPr lang="en-US" dirty="0" smtClean="0">
                <a:latin typeface="Times New Roman" pitchFamily="18" charset="0"/>
                <a:cs typeface="Times New Roman" pitchFamily="18" charset="0"/>
              </a:rPr>
              <a:t>Mr. David Hahn, APTA</a:t>
            </a:r>
          </a:p>
          <a:p>
            <a:pPr marL="228600" indent="-211138"/>
            <a:r>
              <a:rPr lang="en-US" dirty="0" smtClean="0">
                <a:latin typeface="Times New Roman" pitchFamily="18" charset="0"/>
                <a:cs typeface="Times New Roman" pitchFamily="18" charset="0"/>
              </a:rPr>
              <a:t>Ms. Kristi Ross, Easter Seals Project ACTION</a:t>
            </a:r>
          </a:p>
          <a:p>
            <a:pPr marL="228600" indent="-211138"/>
            <a:r>
              <a:rPr lang="en-US" dirty="0" smtClean="0">
                <a:latin typeface="Times New Roman" pitchFamily="18" charset="0"/>
                <a:cs typeface="Times New Roman" pitchFamily="18" charset="0"/>
              </a:rPr>
              <a:t>Mr. Kelly Shawn, CTAA</a:t>
            </a:r>
          </a:p>
          <a:p>
            <a:pPr marL="228600" indent="-211138"/>
            <a:r>
              <a:rPr lang="en-US" dirty="0" smtClean="0">
                <a:latin typeface="Times New Roman" pitchFamily="18" charset="0"/>
                <a:cs typeface="Times New Roman" pitchFamily="18" charset="0"/>
              </a:rPr>
              <a:t>Mr</a:t>
            </a:r>
            <a:r>
              <a:rPr lang="en-US" dirty="0">
                <a:latin typeface="Times New Roman" pitchFamily="18" charset="0"/>
                <a:cs typeface="Times New Roman" pitchFamily="18" charset="0"/>
              </a:rPr>
              <a:t>. Stephan Parker, TRB</a:t>
            </a:r>
          </a:p>
          <a:p>
            <a:pPr marL="228600" indent="-211138"/>
            <a:r>
              <a:rPr lang="en-US" dirty="0">
                <a:latin typeface="Times New Roman" pitchFamily="18" charset="0"/>
                <a:cs typeface="Times New Roman" pitchFamily="18" charset="0"/>
              </a:rPr>
              <a:t>Ms. </a:t>
            </a:r>
            <a:r>
              <a:rPr lang="en-US" dirty="0" err="1">
                <a:latin typeface="Times New Roman" pitchFamily="18" charset="0"/>
                <a:cs typeface="Times New Roman" pitchFamily="18" charset="0"/>
              </a:rPr>
              <a:t>Megha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Khadka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TRB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57814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2 – Interviews with </a:t>
            </a:r>
            <a:r>
              <a:rPr lang="en-US" dirty="0" smtClean="0">
                <a:solidFill>
                  <a:srgbClr val="D05309"/>
                </a:solidFill>
                <a:latin typeface="Times New Roman"/>
                <a:cs typeface="Times New Roman"/>
              </a:rPr>
              <a:t>Experts</a:t>
            </a:r>
            <a:endParaRPr lang="en-US" dirty="0"/>
          </a:p>
        </p:txBody>
      </p:sp>
      <p:sp>
        <p:nvSpPr>
          <p:cNvPr id="3" name="Content Placeholder 2"/>
          <p:cNvSpPr>
            <a:spLocks noGrp="1"/>
          </p:cNvSpPr>
          <p:nvPr>
            <p:ph idx="1"/>
          </p:nvPr>
        </p:nvSpPr>
        <p:spPr>
          <a:xfrm>
            <a:off x="502920" y="1813559"/>
            <a:ext cx="6164580" cy="5484707"/>
          </a:xfrm>
        </p:spPr>
        <p:txBody>
          <a:bodyPr>
            <a:normAutofit fontScale="85000" lnSpcReduction="20000"/>
          </a:bodyPr>
          <a:lstStyle/>
          <a:p>
            <a:pPr marL="50800" lvl="2" indent="0">
              <a:spcBef>
                <a:spcPts val="0"/>
              </a:spcBef>
              <a:spcAft>
                <a:spcPts val="1200"/>
              </a:spcAft>
              <a:buNone/>
            </a:pPr>
            <a:r>
              <a:rPr lang="en-US" sz="2800" b="1" i="1" dirty="0">
                <a:latin typeface="Times New Roman"/>
                <a:cs typeface="Times New Roman"/>
              </a:rPr>
              <a:t>Guide #2 administered to experts in 16 </a:t>
            </a:r>
            <a:r>
              <a:rPr lang="en-US" sz="2800" b="1" i="1" dirty="0" smtClean="0">
                <a:latin typeface="Times New Roman"/>
                <a:cs typeface="Times New Roman"/>
              </a:rPr>
              <a:t>organizations (continued):</a:t>
            </a:r>
            <a:endParaRPr lang="en-US" sz="2800" b="1" dirty="0">
              <a:latin typeface="Times New Roman"/>
              <a:cs typeface="Times New Roman"/>
            </a:endParaRPr>
          </a:p>
          <a:p>
            <a:pPr marL="457200" lvl="2" indent="-406400">
              <a:buFont typeface="+mj-lt"/>
              <a:buAutoNum type="arabicPeriod" startAt="9"/>
            </a:pPr>
            <a:r>
              <a:rPr lang="en-US" dirty="0" smtClean="0">
                <a:latin typeface="Times New Roman" pitchFamily="18" charset="0"/>
                <a:cs typeface="Times New Roman" pitchFamily="18" charset="0"/>
              </a:rPr>
              <a:t>Palmetto Breeze, Bluffton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South Carolina – Hurricanes, hazardous materials spills, major accidents, and supporting response to plane crash</a:t>
            </a:r>
          </a:p>
          <a:p>
            <a:pPr marL="457200" lvl="2" indent="-406400">
              <a:buFont typeface="+mj-lt"/>
              <a:buAutoNum type="arabicPeriod" startAt="9"/>
            </a:pPr>
            <a:r>
              <a:rPr lang="en-US" dirty="0">
                <a:latin typeface="Times New Roman" pitchFamily="18" charset="0"/>
                <a:cs typeface="Times New Roman" pitchFamily="18" charset="0"/>
              </a:rPr>
              <a:t>Monroe County Transportation </a:t>
            </a:r>
            <a:r>
              <a:rPr lang="en-US" dirty="0" smtClean="0">
                <a:latin typeface="Times New Roman" pitchFamily="18" charset="0"/>
                <a:cs typeface="Times New Roman" pitchFamily="18" charset="0"/>
              </a:rPr>
              <a:t>Authority, </a:t>
            </a:r>
            <a:r>
              <a:rPr lang="en-US" dirty="0" err="1" smtClean="0">
                <a:latin typeface="Times New Roman" pitchFamily="18" charset="0"/>
                <a:cs typeface="Times New Roman" pitchFamily="18" charset="0"/>
              </a:rPr>
              <a:t>Scotrun</a:t>
            </a:r>
            <a:r>
              <a:rPr lang="en-US" dirty="0" smtClean="0">
                <a:latin typeface="Times New Roman" pitchFamily="18" charset="0"/>
                <a:cs typeface="Times New Roman" pitchFamily="18" charset="0"/>
              </a:rPr>
              <a:t>, Pennsylvania  –  Snow and ice emergencies, power outages, and flooding</a:t>
            </a:r>
          </a:p>
          <a:p>
            <a:pPr marL="457200" lvl="2" indent="-406400">
              <a:buFont typeface="+mj-lt"/>
              <a:buAutoNum type="arabicPeriod" startAt="9"/>
            </a:pPr>
            <a:r>
              <a:rPr lang="en-US" dirty="0">
                <a:latin typeface="Times New Roman" pitchFamily="18" charset="0"/>
                <a:cs typeface="Times New Roman" pitchFamily="18" charset="0"/>
              </a:rPr>
              <a:t>Metropolitan Transit </a:t>
            </a:r>
            <a:r>
              <a:rPr lang="en-US" dirty="0" smtClean="0">
                <a:latin typeface="Times New Roman" pitchFamily="18" charset="0"/>
                <a:cs typeface="Times New Roman" pitchFamily="18" charset="0"/>
              </a:rPr>
              <a:t>System – Access, San Diego , California and</a:t>
            </a:r>
          </a:p>
          <a:p>
            <a:pPr marL="457200" lvl="2" indent="-406400">
              <a:buFont typeface="+mj-lt"/>
              <a:buAutoNum type="arabicPeriod" startAt="9"/>
            </a:pPr>
            <a:r>
              <a:rPr lang="en-US" dirty="0" smtClean="0">
                <a:latin typeface="Times New Roman" pitchFamily="18" charset="0"/>
                <a:cs typeface="Times New Roman" pitchFamily="18" charset="0"/>
              </a:rPr>
              <a:t>Denver RTD, Denver, Colorado – Wildfires, blizzards/snow and ice emergencies, power outages, supporting emergency response crews</a:t>
            </a:r>
          </a:p>
          <a:p>
            <a:pPr marL="457200" lvl="2" indent="-406400">
              <a:buFont typeface="+mj-lt"/>
              <a:buAutoNum type="arabicPeriod" startAt="9"/>
            </a:pPr>
            <a:r>
              <a:rPr lang="en-US" dirty="0" err="1" smtClean="0">
                <a:latin typeface="Times New Roman" pitchFamily="18" charset="0"/>
                <a:cs typeface="Times New Roman" pitchFamily="18" charset="0"/>
              </a:rPr>
              <a:t>PennTrain</a:t>
            </a:r>
            <a:r>
              <a:rPr lang="en-US" dirty="0" smtClean="0">
                <a:latin typeface="Times New Roman" pitchFamily="18" charset="0"/>
                <a:cs typeface="Times New Roman" pitchFamily="18" charset="0"/>
              </a:rPr>
              <a:t>, Harrisburg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Pennsylvania – Flooding, and snow/ ice emergencies</a:t>
            </a:r>
          </a:p>
          <a:p>
            <a:pPr marL="457200" lvl="2" indent="-406400">
              <a:buFont typeface="+mj-lt"/>
              <a:buAutoNum type="arabicPeriod" startAt="9"/>
            </a:pPr>
            <a:r>
              <a:rPr lang="en-US" dirty="0" smtClean="0">
                <a:latin typeface="Times New Roman" pitchFamily="18" charset="0"/>
                <a:cs typeface="Times New Roman" pitchFamily="18" charset="0"/>
              </a:rPr>
              <a:t>RADAR, Roanoke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Virginia – Flooding, nursing home complex fire</a:t>
            </a:r>
          </a:p>
          <a:p>
            <a:pPr marL="457200" lvl="2" indent="-406400">
              <a:buFont typeface="+mj-lt"/>
              <a:buAutoNum type="arabicPeriod" startAt="9"/>
            </a:pPr>
            <a:r>
              <a:rPr lang="en-US" dirty="0">
                <a:latin typeface="Times New Roman" pitchFamily="18" charset="0"/>
                <a:cs typeface="Times New Roman" pitchFamily="18" charset="0"/>
              </a:rPr>
              <a:t>METRO </a:t>
            </a:r>
            <a:r>
              <a:rPr lang="en-US" dirty="0" err="1" smtClean="0">
                <a:latin typeface="Times New Roman" pitchFamily="18" charset="0"/>
                <a:cs typeface="Times New Roman" pitchFamily="18" charset="0"/>
              </a:rPr>
              <a:t>ParaCruz</a:t>
            </a:r>
            <a:r>
              <a:rPr lang="en-US" dirty="0" smtClean="0">
                <a:latin typeface="Times New Roman" pitchFamily="18" charset="0"/>
                <a:cs typeface="Times New Roman" pitchFamily="18" charset="0"/>
              </a:rPr>
              <a:t>, Soquel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California – Wildfires and supporting emergency responders</a:t>
            </a:r>
          </a:p>
          <a:p>
            <a:pPr marL="457200" lvl="2" indent="-406400">
              <a:buFont typeface="+mj-lt"/>
              <a:buAutoNum type="arabicPeriod" startAt="9"/>
            </a:pPr>
            <a:r>
              <a:rPr lang="en-US" dirty="0">
                <a:latin typeface="Times New Roman" pitchFamily="18" charset="0"/>
                <a:cs typeface="Times New Roman" pitchFamily="18" charset="0"/>
              </a:rPr>
              <a:t>South Central Adult </a:t>
            </a:r>
            <a:r>
              <a:rPr lang="en-US" dirty="0" smtClean="0">
                <a:latin typeface="Times New Roman" pitchFamily="18" charset="0"/>
                <a:cs typeface="Times New Roman" pitchFamily="18" charset="0"/>
              </a:rPr>
              <a:t>Services, Valley </a:t>
            </a:r>
            <a:r>
              <a:rPr lang="en-US" dirty="0">
                <a:latin typeface="Times New Roman" pitchFamily="18" charset="0"/>
                <a:cs typeface="Times New Roman" pitchFamily="18" charset="0"/>
              </a:rPr>
              <a:t>City, </a:t>
            </a:r>
            <a:r>
              <a:rPr lang="en-US" dirty="0" smtClean="0">
                <a:latin typeface="Times New Roman" pitchFamily="18" charset="0"/>
                <a:cs typeface="Times New Roman" pitchFamily="18" charset="0"/>
              </a:rPr>
              <a:t>North Dakota – Flooding, snow and ice emergencies, city-wide sewer system collapse</a:t>
            </a:r>
          </a:p>
        </p:txBody>
      </p:sp>
      <p:pic>
        <p:nvPicPr>
          <p:cNvPr id="450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5800" y="2019300"/>
            <a:ext cx="2614080" cy="82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2162" y="316547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2162" y="5354376"/>
            <a:ext cx="2550421" cy="143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466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rgbClr val="D05309"/>
                </a:solidFill>
                <a:latin typeface="Times New Roman" pitchFamily="18" charset="0"/>
                <a:cs typeface="Times New Roman" pitchFamily="18" charset="0"/>
              </a:rPr>
              <a:t>Task 2 – </a:t>
            </a:r>
            <a:r>
              <a:rPr lang="en-US" dirty="0">
                <a:solidFill>
                  <a:srgbClr val="D05309"/>
                </a:solidFill>
                <a:latin typeface="Times New Roman"/>
                <a:cs typeface="Times New Roman"/>
              </a:rPr>
              <a:t>Interviews with Experts</a:t>
            </a:r>
            <a:endParaRPr lang="en-US" dirty="0" smtClean="0">
              <a:solidFill>
                <a:srgbClr val="D05309"/>
              </a:solidFill>
              <a:latin typeface="Times New Roman" pitchFamily="18" charset="0"/>
              <a:cs typeface="Times New Roman" pitchFamily="18" charset="0"/>
            </a:endParaRPr>
          </a:p>
        </p:txBody>
      </p:sp>
      <p:sp>
        <p:nvSpPr>
          <p:cNvPr id="16387" name="Content Placeholder 2"/>
          <p:cNvSpPr>
            <a:spLocks noGrp="1"/>
          </p:cNvSpPr>
          <p:nvPr>
            <p:ph idx="1"/>
          </p:nvPr>
        </p:nvSpPr>
        <p:spPr>
          <a:xfrm>
            <a:off x="502919" y="1813560"/>
            <a:ext cx="8725748" cy="2284307"/>
          </a:xfrm>
        </p:spPr>
        <p:txBody>
          <a:bodyPr>
            <a:normAutofit/>
          </a:bodyPr>
          <a:lstStyle/>
          <a:p>
            <a:pPr marL="1541463" indent="-1541463">
              <a:spcBef>
                <a:spcPts val="0"/>
              </a:spcBef>
              <a:spcAft>
                <a:spcPts val="1200"/>
              </a:spcAft>
              <a:buNone/>
            </a:pPr>
            <a:r>
              <a:rPr lang="en-US" sz="2800" b="1" dirty="0">
                <a:solidFill>
                  <a:srgbClr val="000000"/>
                </a:solidFill>
                <a:latin typeface="Times New Roman" pitchFamily="18" charset="0"/>
                <a:cs typeface="Times New Roman" pitchFamily="18" charset="0"/>
              </a:rPr>
              <a:t>Task </a:t>
            </a:r>
            <a:r>
              <a:rPr lang="en-US" sz="2800" b="1" dirty="0" smtClean="0">
                <a:solidFill>
                  <a:srgbClr val="000000"/>
                </a:solidFill>
                <a:latin typeface="Times New Roman" pitchFamily="18" charset="0"/>
                <a:cs typeface="Times New Roman" pitchFamily="18" charset="0"/>
              </a:rPr>
              <a:t>2.5 – Analyze and Synthesize Interview Results</a:t>
            </a:r>
          </a:p>
          <a:p>
            <a:pPr>
              <a:spcBef>
                <a:spcPts val="0"/>
              </a:spcBef>
              <a:spcAft>
                <a:spcPts val="600"/>
              </a:spcAft>
            </a:pPr>
            <a:r>
              <a:rPr lang="en-US" dirty="0">
                <a:solidFill>
                  <a:srgbClr val="000000"/>
                </a:solidFill>
                <a:latin typeface="Times New Roman" pitchFamily="18" charset="0"/>
                <a:cs typeface="Times New Roman" pitchFamily="18" charset="0"/>
              </a:rPr>
              <a:t>The information was analyzed and incorporated into the </a:t>
            </a:r>
            <a:r>
              <a:rPr lang="en-US" dirty="0" smtClean="0">
                <a:solidFill>
                  <a:srgbClr val="000000"/>
                </a:solidFill>
                <a:latin typeface="Times New Roman" pitchFamily="18" charset="0"/>
                <a:cs typeface="Times New Roman" pitchFamily="18" charset="0"/>
              </a:rPr>
              <a:t>Handbook, work plan and PowerPoint presentation as applicable</a:t>
            </a:r>
            <a:r>
              <a:rPr lang="en-US" b="1" dirty="0" smtClean="0">
                <a:solidFill>
                  <a:srgbClr val="000000"/>
                </a:solidFill>
                <a:latin typeface="Times New Roman" pitchFamily="18" charset="0"/>
                <a:cs typeface="Times New Roman" pitchFamily="18" charset="0"/>
              </a:rPr>
              <a:t> </a:t>
            </a:r>
            <a:endParaRPr lang="en-US" b="1" dirty="0">
              <a:solidFill>
                <a:srgbClr val="000000"/>
              </a:solidFill>
              <a:latin typeface="Times New Roman" pitchFamily="18" charset="0"/>
              <a:cs typeface="Times New Roman" pitchFamily="18" charset="0"/>
            </a:endParaRPr>
          </a:p>
          <a:p>
            <a:pPr marL="0" indent="0">
              <a:spcBef>
                <a:spcPts val="0"/>
              </a:spcBef>
              <a:spcAft>
                <a:spcPts val="600"/>
              </a:spcAft>
              <a:buNone/>
            </a:pPr>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89868" y="3714302"/>
            <a:ext cx="5638800" cy="3126765"/>
          </a:xfrm>
          <a:prstGeom prst="rect">
            <a:avLst/>
          </a:prstGeom>
        </p:spPr>
      </p:pic>
    </p:spTree>
    <p:extLst>
      <p:ext uri="{BB962C8B-B14F-4D97-AF65-F5344CB8AC3E}">
        <p14:creationId xmlns:p14="http://schemas.microsoft.com/office/powerpoint/2010/main" val="894098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3 – Evaluate </a:t>
            </a:r>
            <a:r>
              <a:rPr lang="en-US" dirty="0" smtClean="0">
                <a:solidFill>
                  <a:srgbClr val="D05309"/>
                </a:solidFill>
                <a:latin typeface="Times New Roman"/>
                <a:cs typeface="Times New Roman"/>
              </a:rPr>
              <a:t>Lessons Learned</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469054" y="1769440"/>
            <a:ext cx="8725747" cy="4783766"/>
          </a:xfrm>
        </p:spPr>
        <p:txBody>
          <a:bodyPr>
            <a:noAutofit/>
          </a:bodyPr>
          <a:lstStyle/>
          <a:p>
            <a:pPr marL="0" indent="0">
              <a:spcBef>
                <a:spcPts val="0"/>
              </a:spcBef>
              <a:spcAft>
                <a:spcPts val="1200"/>
              </a:spcAft>
              <a:buNone/>
            </a:pPr>
            <a:r>
              <a:rPr lang="en-US" sz="2800" dirty="0" smtClean="0">
                <a:latin typeface="Times New Roman"/>
                <a:cs typeface="Times New Roman"/>
              </a:rPr>
              <a:t>To </a:t>
            </a:r>
            <a:r>
              <a:rPr lang="en-US" sz="2800" dirty="0">
                <a:latin typeface="Times New Roman"/>
                <a:cs typeface="Times New Roman"/>
              </a:rPr>
              <a:t>evaluate </a:t>
            </a:r>
            <a:r>
              <a:rPr lang="en-US" sz="2800" dirty="0" smtClean="0">
                <a:latin typeface="Times New Roman"/>
                <a:cs typeface="Times New Roman"/>
              </a:rPr>
              <a:t>and </a:t>
            </a:r>
            <a:r>
              <a:rPr lang="en-US" sz="2800" dirty="0">
                <a:latin typeface="Times New Roman"/>
                <a:cs typeface="Times New Roman"/>
              </a:rPr>
              <a:t>identify key </a:t>
            </a:r>
            <a:r>
              <a:rPr lang="en-US" sz="2800" dirty="0" smtClean="0">
                <a:latin typeface="Times New Roman"/>
                <a:cs typeface="Times New Roman"/>
              </a:rPr>
              <a:t>issues the research team conducted the following tasks:</a:t>
            </a:r>
          </a:p>
          <a:p>
            <a:r>
              <a:rPr lang="en-US" sz="2400" dirty="0" smtClean="0">
                <a:latin typeface="Times New Roman"/>
                <a:cs typeface="Times New Roman"/>
              </a:rPr>
              <a:t>Task </a:t>
            </a:r>
            <a:r>
              <a:rPr lang="en-US" sz="2400" dirty="0">
                <a:latin typeface="Times New Roman"/>
                <a:cs typeface="Times New Roman"/>
              </a:rPr>
              <a:t>3.1 – Use the Results from Task 1 and Task 2 to Identify Recent Emergencies appropriate for Study</a:t>
            </a:r>
          </a:p>
          <a:p>
            <a:pPr>
              <a:spcBef>
                <a:spcPts val="1200"/>
              </a:spcBef>
            </a:pPr>
            <a:r>
              <a:rPr lang="en-US" sz="2400" dirty="0" smtClean="0">
                <a:latin typeface="Times New Roman"/>
                <a:cs typeface="Times New Roman"/>
              </a:rPr>
              <a:t>Task </a:t>
            </a:r>
            <a:r>
              <a:rPr lang="en-US" sz="2400" dirty="0">
                <a:latin typeface="Times New Roman"/>
                <a:cs typeface="Times New Roman"/>
              </a:rPr>
              <a:t>3.2 – Identify the Issues that Impact and Affect Paratransit Emergency Preparedness and Operations</a:t>
            </a:r>
          </a:p>
          <a:p>
            <a:pPr>
              <a:spcBef>
                <a:spcPts val="1200"/>
              </a:spcBef>
            </a:pPr>
            <a:r>
              <a:rPr lang="en-US" sz="2400" dirty="0" smtClean="0">
                <a:latin typeface="Times New Roman"/>
                <a:cs typeface="Times New Roman"/>
              </a:rPr>
              <a:t>Task </a:t>
            </a:r>
            <a:r>
              <a:rPr lang="en-US" sz="2400" dirty="0">
                <a:latin typeface="Times New Roman"/>
                <a:cs typeface="Times New Roman"/>
              </a:rPr>
              <a:t>3.3 – Finalize List of Recent Emergencies for Evaluation </a:t>
            </a:r>
            <a:endParaRPr lang="en-US" sz="2400" dirty="0" smtClean="0">
              <a:latin typeface="Times New Roman"/>
              <a:cs typeface="Times New Roman"/>
            </a:endParaRPr>
          </a:p>
          <a:p>
            <a:pPr>
              <a:spcBef>
                <a:spcPts val="1200"/>
              </a:spcBef>
            </a:pPr>
            <a:r>
              <a:rPr lang="en-US" sz="2400" dirty="0" smtClean="0">
                <a:latin typeface="Times New Roman"/>
                <a:cs typeface="Times New Roman"/>
              </a:rPr>
              <a:t>Task </a:t>
            </a:r>
            <a:r>
              <a:rPr lang="en-US" sz="2400" dirty="0">
                <a:latin typeface="Times New Roman"/>
                <a:cs typeface="Times New Roman"/>
              </a:rPr>
              <a:t>3.4 – Evaluate Lessons Learned from Recent Emergencies to Identify Best Practices </a:t>
            </a:r>
          </a:p>
          <a:p>
            <a:pPr>
              <a:spcBef>
                <a:spcPts val="1200"/>
              </a:spcBef>
            </a:pPr>
            <a:r>
              <a:rPr lang="en-US" sz="2400" dirty="0" smtClean="0">
                <a:latin typeface="Times New Roman"/>
                <a:cs typeface="Times New Roman"/>
              </a:rPr>
              <a:t>Task 3.5 Analyze and Synthesize Results</a:t>
            </a:r>
            <a:endParaRPr lang="en-US" sz="2400" dirty="0">
              <a:latin typeface="Times New Roman"/>
              <a:cs typeface="Times New Roman"/>
            </a:endParaRPr>
          </a:p>
          <a:p>
            <a:pPr>
              <a:spcBef>
                <a:spcPts val="1200"/>
              </a:spcBef>
            </a:pPr>
            <a:endParaRPr lang="en-US" sz="2400" dirty="0">
              <a:latin typeface="Times New Roman"/>
              <a:cs typeface="Times New Roman"/>
            </a:endParaRPr>
          </a:p>
          <a:p>
            <a:pPr>
              <a:spcBef>
                <a:spcPts val="1200"/>
              </a:spcBef>
            </a:pPr>
            <a:endParaRPr lang="en-US" sz="2400" dirty="0">
              <a:latin typeface="Times New Roman"/>
              <a:cs typeface="Times New Roman"/>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2133" y="5763477"/>
            <a:ext cx="2223347" cy="1386323"/>
          </a:xfrm>
          <a:prstGeom prst="rect">
            <a:avLst/>
          </a:prstGeom>
        </p:spPr>
      </p:pic>
    </p:spTree>
    <p:extLst>
      <p:ext uri="{BB962C8B-B14F-4D97-AF65-F5344CB8AC3E}">
        <p14:creationId xmlns:p14="http://schemas.microsoft.com/office/powerpoint/2010/main" val="4248662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3 – Evaluate Lessons Learned</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19" y="1778001"/>
            <a:ext cx="7963748" cy="5046134"/>
          </a:xfrm>
        </p:spPr>
        <p:txBody>
          <a:bodyPr>
            <a:normAutofit fontScale="55000" lnSpcReduction="20000"/>
          </a:bodyPr>
          <a:lstStyle/>
          <a:p>
            <a:pPr marL="1608138" indent="-1608138">
              <a:lnSpc>
                <a:spcPct val="120000"/>
              </a:lnSpc>
              <a:spcBef>
                <a:spcPts val="0"/>
              </a:spcBef>
              <a:spcAft>
                <a:spcPts val="1200"/>
              </a:spcAft>
              <a:buNone/>
            </a:pPr>
            <a:r>
              <a:rPr lang="en-US" sz="5100" b="1" dirty="0">
                <a:latin typeface="Times New Roman"/>
                <a:cs typeface="Times New Roman"/>
              </a:rPr>
              <a:t>Task 3.1 – Use the Results from Task 1 and Task 2 to Identify Recent Emergencies appropriate for Study</a:t>
            </a:r>
          </a:p>
          <a:p>
            <a:pPr marL="169863" indent="-168275"/>
            <a:r>
              <a:rPr lang="en-US" sz="4400" dirty="0" smtClean="0">
                <a:latin typeface="Times New Roman"/>
                <a:cs typeface="Times New Roman"/>
              </a:rPr>
              <a:t>TCRP A-37 Lessons Learned Matrix</a:t>
            </a:r>
            <a:r>
              <a:rPr lang="en-US" sz="4400" dirty="0">
                <a:latin typeface="Times New Roman"/>
                <a:cs typeface="Times New Roman"/>
              </a:rPr>
              <a:t> </a:t>
            </a:r>
            <a:r>
              <a:rPr lang="en-US" sz="4400" dirty="0" smtClean="0">
                <a:latin typeface="Times New Roman"/>
                <a:cs typeface="Times New Roman"/>
              </a:rPr>
              <a:t>was based on:</a:t>
            </a:r>
          </a:p>
          <a:p>
            <a:pPr marL="406400" lvl="1" indent="-236538">
              <a:lnSpc>
                <a:spcPct val="120000"/>
              </a:lnSpc>
              <a:spcBef>
                <a:spcPts val="600"/>
              </a:spcBef>
            </a:pPr>
            <a:r>
              <a:rPr lang="en-US" sz="3600" dirty="0" smtClean="0">
                <a:latin typeface="Times New Roman"/>
                <a:cs typeface="Times New Roman"/>
              </a:rPr>
              <a:t>Review of Literature</a:t>
            </a:r>
          </a:p>
          <a:p>
            <a:pPr marL="406400" lvl="1" indent="-236538">
              <a:lnSpc>
                <a:spcPct val="120000"/>
              </a:lnSpc>
              <a:spcBef>
                <a:spcPts val="600"/>
              </a:spcBef>
            </a:pPr>
            <a:r>
              <a:rPr lang="en-US" sz="3600" dirty="0" smtClean="0">
                <a:latin typeface="Times New Roman"/>
                <a:cs typeface="Times New Roman"/>
              </a:rPr>
              <a:t>Results of Interviews with Experts – Guide #1 and Guide #2</a:t>
            </a:r>
          </a:p>
          <a:p>
            <a:pPr marL="406400" lvl="1" indent="-236538">
              <a:lnSpc>
                <a:spcPct val="120000"/>
              </a:lnSpc>
              <a:spcBef>
                <a:spcPts val="600"/>
              </a:spcBef>
            </a:pPr>
            <a:r>
              <a:rPr lang="en-US" sz="3600" dirty="0" smtClean="0">
                <a:latin typeface="Times New Roman"/>
                <a:cs typeface="Times New Roman"/>
              </a:rPr>
              <a:t>Focused Examination of Recent Emergencies:</a:t>
            </a:r>
          </a:p>
          <a:p>
            <a:pPr marL="795338" lvl="2" indent="-182563"/>
            <a:r>
              <a:rPr lang="en-US" sz="3600" dirty="0" smtClean="0">
                <a:latin typeface="Times New Roman"/>
                <a:cs typeface="Times New Roman"/>
              </a:rPr>
              <a:t>2011 Tsunami Preparation and Response on West Coast</a:t>
            </a:r>
          </a:p>
          <a:p>
            <a:pPr marL="795338" lvl="2" indent="-182563"/>
            <a:r>
              <a:rPr lang="en-US" sz="3600" dirty="0" smtClean="0">
                <a:latin typeface="Times New Roman"/>
                <a:cs typeface="Times New Roman"/>
              </a:rPr>
              <a:t>2011 Tornados in Alabama and Missouri</a:t>
            </a:r>
          </a:p>
          <a:p>
            <a:pPr marL="795338" lvl="2" indent="-182563"/>
            <a:r>
              <a:rPr lang="en-US" sz="3600" dirty="0" smtClean="0">
                <a:latin typeface="Times New Roman"/>
                <a:cs typeface="Times New Roman"/>
              </a:rPr>
              <a:t>2009 and 2010-2011 Floods in Midwest</a:t>
            </a:r>
          </a:p>
          <a:p>
            <a:pPr marL="795338" lvl="2" indent="-182563"/>
            <a:r>
              <a:rPr lang="en-US" sz="3600" dirty="0" smtClean="0">
                <a:latin typeface="Times New Roman"/>
                <a:cs typeface="Times New Roman"/>
              </a:rPr>
              <a:t>2007 and 2011 Wildfires in West and Southwest</a:t>
            </a:r>
          </a:p>
          <a:p>
            <a:pPr marL="795338" lvl="2" indent="-182563"/>
            <a:r>
              <a:rPr lang="en-US" sz="3600" dirty="0" smtClean="0">
                <a:latin typeface="Times New Roman"/>
                <a:cs typeface="Times New Roman"/>
              </a:rPr>
              <a:t>2010 Snow, Ice Storms and Blizzards in East</a:t>
            </a:r>
          </a:p>
          <a:p>
            <a:pPr marL="795338" lvl="2" indent="-182563"/>
            <a:r>
              <a:rPr lang="en-US" sz="3600" dirty="0" smtClean="0">
                <a:latin typeface="Times New Roman"/>
                <a:cs typeface="Times New Roman"/>
              </a:rPr>
              <a:t>2005 Hurricanes Katrina and Rita</a:t>
            </a:r>
          </a:p>
          <a:p>
            <a:pPr lvl="2"/>
            <a:endParaRPr lang="en-US" dirty="0" smtClean="0">
              <a:latin typeface="Times New Roman"/>
              <a:cs typeface="Times New Roman"/>
            </a:endParaRPr>
          </a:p>
          <a:p>
            <a:pPr lvl="2"/>
            <a:endParaRPr lang="en-US" dirty="0">
              <a:latin typeface="Times New Roman"/>
              <a:cs typeface="Times New Roman"/>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5717" y="4997316"/>
            <a:ext cx="2479763" cy="1826818"/>
          </a:xfrm>
          <a:prstGeom prst="rect">
            <a:avLst/>
          </a:prstGeom>
        </p:spPr>
      </p:pic>
    </p:spTree>
    <p:extLst>
      <p:ext uri="{BB962C8B-B14F-4D97-AF65-F5344CB8AC3E}">
        <p14:creationId xmlns:p14="http://schemas.microsoft.com/office/powerpoint/2010/main" val="1043882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pitchFamily="18" charset="0"/>
                <a:cs typeface="Times New Roman" pitchFamily="18" charset="0"/>
              </a:rPr>
              <a:t>Task 3 – Evaluate Lessons Learned</a:t>
            </a:r>
            <a:endParaRPr lang="en-US" dirty="0"/>
          </a:p>
        </p:txBody>
      </p:sp>
      <p:sp>
        <p:nvSpPr>
          <p:cNvPr id="3" name="Content Placeholder 2"/>
          <p:cNvSpPr>
            <a:spLocks noGrp="1"/>
          </p:cNvSpPr>
          <p:nvPr>
            <p:ph idx="1"/>
          </p:nvPr>
        </p:nvSpPr>
        <p:spPr/>
        <p:txBody>
          <a:bodyPr>
            <a:normAutofit/>
          </a:bodyPr>
          <a:lstStyle/>
          <a:p>
            <a:pPr marL="1608138" indent="-1608138">
              <a:spcBef>
                <a:spcPts val="0"/>
              </a:spcBef>
              <a:spcAft>
                <a:spcPts val="1200"/>
              </a:spcAft>
              <a:buNone/>
            </a:pPr>
            <a:r>
              <a:rPr lang="en-US" sz="2800" b="1" dirty="0">
                <a:solidFill>
                  <a:srgbClr val="000000"/>
                </a:solidFill>
                <a:latin typeface="Times New Roman" pitchFamily="18" charset="0"/>
                <a:cs typeface="Times New Roman" pitchFamily="18" charset="0"/>
              </a:rPr>
              <a:t>Task 3.2 – Identify the Issues </a:t>
            </a:r>
            <a:r>
              <a:rPr lang="en-US" sz="2800" b="1" dirty="0" smtClean="0">
                <a:solidFill>
                  <a:srgbClr val="000000"/>
                </a:solidFill>
                <a:latin typeface="Times New Roman" pitchFamily="18" charset="0"/>
                <a:cs typeface="Times New Roman" pitchFamily="18" charset="0"/>
              </a:rPr>
              <a:t>that Impact and </a:t>
            </a:r>
            <a:r>
              <a:rPr lang="en-US" sz="2800" b="1" dirty="0">
                <a:solidFill>
                  <a:srgbClr val="000000"/>
                </a:solidFill>
                <a:latin typeface="Times New Roman" pitchFamily="18" charset="0"/>
                <a:cs typeface="Times New Roman" pitchFamily="18" charset="0"/>
              </a:rPr>
              <a:t>Affect </a:t>
            </a:r>
            <a:r>
              <a:rPr lang="en-US" sz="2800" b="1" dirty="0" smtClean="0">
                <a:solidFill>
                  <a:srgbClr val="000000"/>
                </a:solidFill>
                <a:latin typeface="Times New Roman" pitchFamily="18" charset="0"/>
                <a:cs typeface="Times New Roman" pitchFamily="18" charset="0"/>
              </a:rPr>
              <a:t>Paratransit </a:t>
            </a:r>
            <a:r>
              <a:rPr lang="en-US" sz="2800" b="1" dirty="0">
                <a:solidFill>
                  <a:srgbClr val="000000"/>
                </a:solidFill>
                <a:latin typeface="Times New Roman" pitchFamily="18" charset="0"/>
                <a:cs typeface="Times New Roman" pitchFamily="18" charset="0"/>
              </a:rPr>
              <a:t>Emergency Preparedness and Operations</a:t>
            </a:r>
          </a:p>
          <a:p>
            <a:r>
              <a:rPr lang="en-US" dirty="0" smtClean="0">
                <a:solidFill>
                  <a:srgbClr val="000000"/>
                </a:solidFill>
                <a:latin typeface="Times New Roman" pitchFamily="18" charset="0"/>
                <a:cs typeface="Times New Roman" pitchFamily="18" charset="0"/>
              </a:rPr>
              <a:t>The TCRP A-37 Lessons Learned Matrix included outreach with the Disability Community:</a:t>
            </a:r>
          </a:p>
          <a:p>
            <a:pPr lvl="1"/>
            <a:r>
              <a:rPr lang="en-US" dirty="0" smtClean="0">
                <a:solidFill>
                  <a:srgbClr val="000000"/>
                </a:solidFill>
                <a:latin typeface="Times New Roman" pitchFamily="18" charset="0"/>
                <a:cs typeface="Times New Roman" pitchFamily="18" charset="0"/>
              </a:rPr>
              <a:t>The </a:t>
            </a:r>
            <a:r>
              <a:rPr lang="en-US" dirty="0">
                <a:solidFill>
                  <a:srgbClr val="000000"/>
                </a:solidFill>
                <a:latin typeface="Times New Roman" pitchFamily="18" charset="0"/>
                <a:cs typeface="Times New Roman" pitchFamily="18" charset="0"/>
              </a:rPr>
              <a:t>Disability Rights Educations and Defense Fund (DREDF</a:t>
            </a:r>
            <a:r>
              <a:rPr lang="en-US" dirty="0" smtClean="0">
                <a:solidFill>
                  <a:srgbClr val="000000"/>
                </a:solidFill>
                <a:latin typeface="Times New Roman" pitchFamily="18" charset="0"/>
                <a:cs typeface="Times New Roman" pitchFamily="18" charset="0"/>
              </a:rPr>
              <a:t>)</a:t>
            </a:r>
          </a:p>
          <a:p>
            <a:pPr lvl="1"/>
            <a:r>
              <a:rPr lang="en-US" dirty="0" smtClean="0">
                <a:solidFill>
                  <a:srgbClr val="000000"/>
                </a:solidFill>
                <a:latin typeface="Times New Roman" pitchFamily="18" charset="0"/>
                <a:cs typeface="Times New Roman" pitchFamily="18" charset="0"/>
              </a:rPr>
              <a:t>The </a:t>
            </a:r>
            <a:r>
              <a:rPr lang="en-US" dirty="0">
                <a:solidFill>
                  <a:srgbClr val="000000"/>
                </a:solidFill>
                <a:latin typeface="Times New Roman" pitchFamily="18" charset="0"/>
                <a:cs typeface="Times New Roman" pitchFamily="18" charset="0"/>
              </a:rPr>
              <a:t>National Organization on Disability (NOD</a:t>
            </a:r>
            <a:r>
              <a:rPr lang="en-US" dirty="0" smtClean="0">
                <a:solidFill>
                  <a:srgbClr val="000000"/>
                </a:solidFill>
                <a:latin typeface="Times New Roman" pitchFamily="18" charset="0"/>
                <a:cs typeface="Times New Roman" pitchFamily="18" charset="0"/>
              </a:rPr>
              <a:t>)</a:t>
            </a:r>
          </a:p>
          <a:p>
            <a:pPr lvl="1"/>
            <a:r>
              <a:rPr lang="en-US" dirty="0" smtClean="0">
                <a:solidFill>
                  <a:srgbClr val="000000"/>
                </a:solidFill>
                <a:latin typeface="Times New Roman" pitchFamily="18" charset="0"/>
                <a:cs typeface="Times New Roman" pitchFamily="18" charset="0"/>
              </a:rPr>
              <a:t>Easter </a:t>
            </a:r>
            <a:r>
              <a:rPr lang="en-US" dirty="0">
                <a:solidFill>
                  <a:srgbClr val="000000"/>
                </a:solidFill>
                <a:latin typeface="Times New Roman" pitchFamily="18" charset="0"/>
                <a:cs typeface="Times New Roman" pitchFamily="18" charset="0"/>
              </a:rPr>
              <a:t>Seals Project </a:t>
            </a:r>
            <a:r>
              <a:rPr lang="en-US" dirty="0" smtClean="0">
                <a:solidFill>
                  <a:srgbClr val="000000"/>
                </a:solidFill>
                <a:latin typeface="Times New Roman" pitchFamily="18" charset="0"/>
                <a:cs typeface="Times New Roman" pitchFamily="18" charset="0"/>
              </a:rPr>
              <a:t>ACTION</a:t>
            </a:r>
          </a:p>
          <a:p>
            <a:pPr lvl="1"/>
            <a:r>
              <a:rPr lang="en-US" dirty="0">
                <a:solidFill>
                  <a:srgbClr val="000000"/>
                </a:solidFill>
                <a:latin typeface="Times New Roman" pitchFamily="18" charset="0"/>
                <a:cs typeface="Times New Roman" pitchFamily="18" charset="0"/>
              </a:rPr>
              <a:t>I</a:t>
            </a:r>
            <a:r>
              <a:rPr lang="en-US" dirty="0" smtClean="0">
                <a:solidFill>
                  <a:srgbClr val="000000"/>
                </a:solidFill>
                <a:latin typeface="Times New Roman" pitchFamily="18" charset="0"/>
                <a:cs typeface="Times New Roman" pitchFamily="18" charset="0"/>
              </a:rPr>
              <a:t>ndustry-leading </a:t>
            </a:r>
            <a:r>
              <a:rPr lang="en-US" dirty="0">
                <a:solidFill>
                  <a:srgbClr val="000000"/>
                </a:solidFill>
                <a:latin typeface="Times New Roman" pitchFamily="18" charset="0"/>
                <a:cs typeface="Times New Roman" pitchFamily="18" charset="0"/>
              </a:rPr>
              <a:t>policy </a:t>
            </a:r>
            <a:r>
              <a:rPr lang="en-US" dirty="0" smtClean="0">
                <a:solidFill>
                  <a:srgbClr val="000000"/>
                </a:solidFill>
                <a:latin typeface="Times New Roman" pitchFamily="18" charset="0"/>
                <a:cs typeface="Times New Roman" pitchFamily="18" charset="0"/>
              </a:rPr>
              <a:t>analysts</a:t>
            </a:r>
          </a:p>
          <a:p>
            <a:pPr lvl="1"/>
            <a:r>
              <a:rPr lang="en-US" dirty="0" smtClean="0">
                <a:solidFill>
                  <a:srgbClr val="000000"/>
                </a:solidFill>
                <a:latin typeface="Times New Roman" pitchFamily="18" charset="0"/>
                <a:cs typeface="Times New Roman" pitchFamily="18" charset="0"/>
              </a:rPr>
              <a:t>CTAA’s </a:t>
            </a:r>
            <a:r>
              <a:rPr lang="en-US" dirty="0">
                <a:solidFill>
                  <a:srgbClr val="000000"/>
                </a:solidFill>
                <a:latin typeface="Times New Roman" pitchFamily="18" charset="0"/>
                <a:cs typeface="Times New Roman" pitchFamily="18" charset="0"/>
              </a:rPr>
              <a:t>ten </a:t>
            </a:r>
            <a:r>
              <a:rPr lang="en-US" dirty="0" smtClean="0">
                <a:solidFill>
                  <a:srgbClr val="000000"/>
                </a:solidFill>
                <a:latin typeface="Times New Roman" pitchFamily="18" charset="0"/>
                <a:cs typeface="Times New Roman" pitchFamily="18" charset="0"/>
              </a:rPr>
              <a:t>Regional Ambassadors</a:t>
            </a:r>
            <a:endParaRPr lang="en-US" dirty="0">
              <a:solidFill>
                <a:srgbClr val="000000"/>
              </a:solidFill>
              <a:latin typeface="Times New Roman" pitchFamily="18" charset="0"/>
              <a:cs typeface="Times New Roman" pitchFamily="18" charset="0"/>
            </a:endParaRPr>
          </a:p>
          <a:p>
            <a:endParaRPr lang="en-US" dirty="0">
              <a:solidFill>
                <a:srgbClr val="000000"/>
              </a:solidFill>
              <a:latin typeface="Times New Roman" pitchFamily="18" charset="0"/>
              <a:cs typeface="Times New Roman" pitchFamily="18" charset="0"/>
            </a:endParaRPr>
          </a:p>
        </p:txBody>
      </p:sp>
      <p:pic>
        <p:nvPicPr>
          <p:cNvPr id="32770" name="Picture 2" descr="Easter Seals Project ACTION: Accessible Community Transportation In Our N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2969" y="5684097"/>
            <a:ext cx="3975431" cy="1258888"/>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060" y="4828435"/>
            <a:ext cx="3003206"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903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3 – Evaluate Lessons Learned</a:t>
            </a:r>
            <a:endParaRPr lang="en-US" dirty="0"/>
          </a:p>
        </p:txBody>
      </p:sp>
      <p:pic>
        <p:nvPicPr>
          <p:cNvPr id="7065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10517" y="1606656"/>
            <a:ext cx="8953547" cy="539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172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solidFill>
                  <a:srgbClr val="D05309"/>
                </a:solidFill>
                <a:latin typeface="Times New Roman" pitchFamily="18" charset="0"/>
                <a:cs typeface="Times New Roman" pitchFamily="18" charset="0"/>
              </a:rPr>
              <a:t>Task 3 – Evaluate Lessons Learned</a:t>
            </a:r>
          </a:p>
        </p:txBody>
      </p:sp>
      <p:sp>
        <p:nvSpPr>
          <p:cNvPr id="4" name="Content Placeholder 3"/>
          <p:cNvSpPr>
            <a:spLocks noGrp="1"/>
          </p:cNvSpPr>
          <p:nvPr>
            <p:ph idx="1"/>
          </p:nvPr>
        </p:nvSpPr>
        <p:spPr>
          <a:xfrm>
            <a:off x="502919" y="1813560"/>
            <a:ext cx="6626013" cy="5315373"/>
          </a:xfrm>
        </p:spPr>
        <p:txBody>
          <a:bodyPr rtlCol="0">
            <a:noAutofit/>
          </a:bodyPr>
          <a:lstStyle/>
          <a:p>
            <a:pPr marL="1541463" indent="-1541463">
              <a:spcBef>
                <a:spcPts val="0"/>
              </a:spcBef>
              <a:spcAft>
                <a:spcPts val="1200"/>
              </a:spcAft>
              <a:buNone/>
              <a:defRPr/>
            </a:pPr>
            <a:r>
              <a:rPr lang="en-US" sz="2800" b="1" dirty="0">
                <a:solidFill>
                  <a:srgbClr val="000000"/>
                </a:solidFill>
                <a:latin typeface="Times New Roman" pitchFamily="18" charset="0"/>
                <a:cs typeface="Times New Roman" pitchFamily="18" charset="0"/>
              </a:rPr>
              <a:t>Task </a:t>
            </a:r>
            <a:r>
              <a:rPr lang="en-US" sz="2800" b="1" dirty="0" smtClean="0">
                <a:solidFill>
                  <a:srgbClr val="000000"/>
                </a:solidFill>
                <a:latin typeface="Times New Roman" pitchFamily="18" charset="0"/>
                <a:cs typeface="Times New Roman" pitchFamily="18" charset="0"/>
              </a:rPr>
              <a:t>3.3 </a:t>
            </a:r>
            <a:r>
              <a:rPr lang="en-US" sz="2800" b="1" dirty="0">
                <a:solidFill>
                  <a:srgbClr val="000000"/>
                </a:solidFill>
                <a:latin typeface="Times New Roman" pitchFamily="18" charset="0"/>
                <a:cs typeface="Times New Roman" pitchFamily="18" charset="0"/>
              </a:rPr>
              <a:t>- Finalize List of Recent Emergencies for Evaluation </a:t>
            </a:r>
          </a:p>
          <a:p>
            <a:pPr marL="0" indent="0" defTabSz="509412" eaLnBrk="1" fontAlgn="auto" hangingPunct="1">
              <a:lnSpc>
                <a:spcPct val="110000"/>
              </a:lnSpc>
              <a:spcBef>
                <a:spcPts val="696"/>
              </a:spcBef>
              <a:spcAft>
                <a:spcPts val="0"/>
              </a:spcAft>
              <a:buFont typeface="Arial"/>
              <a:buNone/>
              <a:defRPr/>
            </a:pPr>
            <a:r>
              <a:rPr lang="en-US" sz="2400" dirty="0" smtClean="0">
                <a:solidFill>
                  <a:srgbClr val="000000"/>
                </a:solidFill>
                <a:latin typeface="Times New Roman" pitchFamily="18" charset="0"/>
                <a:cs typeface="Times New Roman" pitchFamily="18" charset="0"/>
              </a:rPr>
              <a:t>The Lessons Learned Matrix identifies 29 issues that impact paratransit emergency preparedness and response:</a:t>
            </a: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Federal and state guidance</a:t>
            </a: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Limited disaster </a:t>
            </a:r>
            <a:r>
              <a:rPr lang="en-US" sz="2000" dirty="0" smtClean="0">
                <a:solidFill>
                  <a:srgbClr val="000000"/>
                </a:solidFill>
                <a:latin typeface="Times New Roman" pitchFamily="18" charset="0"/>
                <a:cs typeface="Times New Roman" pitchFamily="18" charset="0"/>
              </a:rPr>
              <a:t>experience</a:t>
            </a:r>
            <a:endParaRPr lang="en-US" sz="2400" dirty="0" smtClean="0">
              <a:solidFill>
                <a:srgbClr val="000000"/>
              </a:solidFill>
              <a:latin typeface="Times New Roman" pitchFamily="18" charset="0"/>
              <a:cs typeface="Times New Roman" pitchFamily="18" charset="0"/>
            </a:endParaRP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Limitation of paratransit response resources</a:t>
            </a: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Paratransit emergency planning</a:t>
            </a: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Business continuity planning</a:t>
            </a:r>
          </a:p>
          <a:p>
            <a:pPr marL="514350" indent="-514350" defTabSz="509412" eaLnBrk="1" fontAlgn="auto" hangingPunct="1">
              <a:lnSpc>
                <a:spcPct val="110000"/>
              </a:lnSpc>
              <a:spcBef>
                <a:spcPts val="696"/>
              </a:spcBef>
              <a:spcAft>
                <a:spcPts val="0"/>
              </a:spcAft>
              <a:buFont typeface="+mj-lt"/>
              <a:buAutoNum type="arabicPeriod"/>
              <a:defRPr/>
            </a:pPr>
            <a:r>
              <a:rPr lang="en-US" sz="2400" dirty="0" smtClean="0">
                <a:solidFill>
                  <a:srgbClr val="000000"/>
                </a:solidFill>
                <a:latin typeface="Times New Roman" pitchFamily="18" charset="0"/>
                <a:cs typeface="Times New Roman" pitchFamily="18" charset="0"/>
              </a:rPr>
              <a:t>Communicating with customers and partners</a:t>
            </a:r>
          </a:p>
          <a:p>
            <a:pPr marL="0" indent="0" defTabSz="509412" eaLnBrk="1" fontAlgn="auto" hangingPunct="1">
              <a:spcAft>
                <a:spcPts val="0"/>
              </a:spcAft>
              <a:buFont typeface="Arial"/>
              <a:buChar char="•"/>
              <a:defRPr/>
            </a:pPr>
            <a:endParaRPr lang="en-US" sz="2400" dirty="0">
              <a:solidFill>
                <a:srgbClr val="000000"/>
              </a:solidFill>
              <a:latin typeface="Times New Roman" pitchFamily="18" charset="0"/>
              <a:cs typeface="Times New Roman" pitchFamily="18" charset="0"/>
            </a:endParaRPr>
          </a:p>
        </p:txBody>
      </p:sp>
      <p:pic>
        <p:nvPicPr>
          <p:cNvPr id="276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3098" y="3132879"/>
            <a:ext cx="2952201" cy="38101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065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502920" y="1813560"/>
            <a:ext cx="6507480" cy="5129425"/>
          </a:xfrm>
        </p:spPr>
        <p:txBody>
          <a:bodyPr rtlCol="0">
            <a:noAutofit/>
          </a:bodyPr>
          <a:lstStyle/>
          <a:p>
            <a:pPr marL="1541463" indent="-1541463">
              <a:spcBef>
                <a:spcPts val="0"/>
              </a:spcBef>
              <a:spcAft>
                <a:spcPts val="1200"/>
              </a:spcAft>
              <a:buNone/>
              <a:defRPr/>
            </a:pPr>
            <a:r>
              <a:rPr lang="en-US" sz="2800" b="1" dirty="0" smtClean="0">
                <a:solidFill>
                  <a:srgbClr val="000000"/>
                </a:solidFill>
                <a:latin typeface="Times New Roman" pitchFamily="18" charset="0"/>
                <a:cs typeface="Times New Roman" pitchFamily="18" charset="0"/>
              </a:rPr>
              <a:t>Task </a:t>
            </a:r>
            <a:r>
              <a:rPr lang="en-US" sz="2800" b="1" dirty="0">
                <a:solidFill>
                  <a:srgbClr val="000000"/>
                </a:solidFill>
                <a:latin typeface="Times New Roman" pitchFamily="18" charset="0"/>
                <a:cs typeface="Times New Roman" pitchFamily="18" charset="0"/>
              </a:rPr>
              <a:t>3.3 - Finalize List of Recent Emergencies for Evaluation </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pitchFamily="18" charset="0"/>
                <a:cs typeface="Times New Roman" pitchFamily="18" charset="0"/>
              </a:rPr>
              <a:t>Relationship with emergency management and participation in planning</a:t>
            </a:r>
            <a:endParaRPr lang="en-US" sz="2400" dirty="0" smtClean="0">
              <a:solidFill>
                <a:srgbClr val="000000"/>
              </a:solidFill>
              <a:latin typeface="Times New Roman"/>
              <a:cs typeface="Times New Roman"/>
            </a:endParaRP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Local Emergency Planning Committees</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Paratransit’s role at the EOC</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NIMS certification</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Paratransit staff emergency response training</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Emergency drills, exercises, simulations</a:t>
            </a:r>
          </a:p>
          <a:p>
            <a:pPr marL="514350" indent="-514350" defTabSz="509412" eaLnBrk="1" fontAlgn="auto" hangingPunct="1">
              <a:spcBef>
                <a:spcPts val="696"/>
              </a:spcBef>
              <a:spcAft>
                <a:spcPts val="0"/>
              </a:spcAft>
              <a:buFont typeface="+mj-lt"/>
              <a:buAutoNum type="arabicPeriod" startAt="7"/>
              <a:defRPr/>
            </a:pPr>
            <a:r>
              <a:rPr lang="en-US" sz="2400" dirty="0" smtClean="0">
                <a:solidFill>
                  <a:srgbClr val="000000"/>
                </a:solidFill>
                <a:latin typeface="Times New Roman"/>
                <a:cs typeface="Times New Roman"/>
              </a:rPr>
              <a:t>Identifying individuals needing evacuation assistance</a:t>
            </a:r>
          </a:p>
        </p:txBody>
      </p:sp>
      <p:sp>
        <p:nvSpPr>
          <p:cNvPr id="14339" name="Title 21"/>
          <p:cNvSpPr>
            <a:spLocks noGrp="1"/>
          </p:cNvSpPr>
          <p:nvPr>
            <p:ph type="title"/>
          </p:nvPr>
        </p:nvSpPr>
        <p:spPr/>
        <p:txBody>
          <a:bodyPr/>
          <a:lstStyle/>
          <a:p>
            <a:pPr eaLnBrk="1" hangingPunct="1"/>
            <a:r>
              <a:rPr lang="en-US" smtClean="0">
                <a:solidFill>
                  <a:srgbClr val="D05309"/>
                </a:solidFill>
                <a:latin typeface="Times New Roman" pitchFamily="18" charset="0"/>
                <a:cs typeface="Times New Roman" pitchFamily="18" charset="0"/>
              </a:rPr>
              <a:t>Task 3 – Evaluate Lessons Learned </a:t>
            </a:r>
          </a:p>
        </p:txBody>
      </p:sp>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5474" y="5799985"/>
            <a:ext cx="315210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8992" y="2967885"/>
            <a:ext cx="16464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46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solidFill>
                  <a:srgbClr val="D05309"/>
                </a:solidFill>
                <a:latin typeface="Times New Roman" pitchFamily="18" charset="0"/>
                <a:cs typeface="Times New Roman" pitchFamily="18" charset="0"/>
              </a:rPr>
              <a:t>Task 3 – Evaluate Lessons Learned </a:t>
            </a:r>
          </a:p>
        </p:txBody>
      </p:sp>
      <p:sp>
        <p:nvSpPr>
          <p:cNvPr id="15363" name="Content Placeholder 2"/>
          <p:cNvSpPr>
            <a:spLocks noGrp="1"/>
          </p:cNvSpPr>
          <p:nvPr>
            <p:ph idx="1"/>
          </p:nvPr>
        </p:nvSpPr>
        <p:spPr>
          <a:xfrm>
            <a:off x="502919" y="1813560"/>
            <a:ext cx="6219613" cy="5129425"/>
          </a:xfrm>
        </p:spPr>
        <p:txBody>
          <a:bodyPr>
            <a:normAutofit fontScale="92500"/>
          </a:bodyPr>
          <a:lstStyle/>
          <a:p>
            <a:pPr marL="1541463" indent="-1541463">
              <a:spcBef>
                <a:spcPts val="0"/>
              </a:spcBef>
              <a:spcAft>
                <a:spcPts val="1200"/>
              </a:spcAft>
              <a:buNone/>
            </a:pPr>
            <a:r>
              <a:rPr lang="en-US" sz="3000" b="1" dirty="0">
                <a:solidFill>
                  <a:srgbClr val="000000"/>
                </a:solidFill>
                <a:latin typeface="Times New Roman" pitchFamily="18" charset="0"/>
                <a:cs typeface="Times New Roman" pitchFamily="18" charset="0"/>
              </a:rPr>
              <a:t>Task 3.3 - Finalize List of Recent Emergencies for Evaluation </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Physical and psychological needs of evacuees</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Duplication of paratransit response commitments</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Communication interoperability</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Insurance coverage of paratransit resources</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Staff and customer personal preparedness</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Coordination of transportation resources</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Paratransit emergency dispatching</a:t>
            </a:r>
          </a:p>
          <a:p>
            <a:pPr marL="514350" indent="-514350" eaLnBrk="1" hangingPunct="1">
              <a:spcBef>
                <a:spcPts val="700"/>
              </a:spcBef>
              <a:buFont typeface="+mj-lt"/>
              <a:buAutoNum type="arabicPeriod" startAt="14"/>
            </a:pPr>
            <a:r>
              <a:rPr lang="en-US" sz="2400" dirty="0" smtClean="0">
                <a:solidFill>
                  <a:srgbClr val="000000"/>
                </a:solidFill>
                <a:latin typeface="Times New Roman" pitchFamily="18" charset="0"/>
                <a:cs typeface="Times New Roman" pitchFamily="18" charset="0"/>
              </a:rPr>
              <a:t>Paratransit staff availability</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5216" y="5977784"/>
            <a:ext cx="28575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5494" y="3784606"/>
            <a:ext cx="2627222" cy="176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6158" y="1785938"/>
            <a:ext cx="2276280"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56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0075" y="2135293"/>
            <a:ext cx="2857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p:txBody>
          <a:bodyPr/>
          <a:lstStyle/>
          <a:p>
            <a:pPr eaLnBrk="1" hangingPunct="1"/>
            <a:r>
              <a:rPr lang="en-US" smtClean="0">
                <a:solidFill>
                  <a:srgbClr val="D05309"/>
                </a:solidFill>
                <a:latin typeface="Times New Roman" pitchFamily="18" charset="0"/>
                <a:cs typeface="Times New Roman" pitchFamily="18" charset="0"/>
              </a:rPr>
              <a:t>Task 3 – Evaluate Lessons Learned </a:t>
            </a:r>
          </a:p>
        </p:txBody>
      </p:sp>
      <p:sp>
        <p:nvSpPr>
          <p:cNvPr id="16387" name="Content Placeholder 2"/>
          <p:cNvSpPr>
            <a:spLocks noGrp="1"/>
          </p:cNvSpPr>
          <p:nvPr>
            <p:ph idx="1"/>
          </p:nvPr>
        </p:nvSpPr>
        <p:spPr>
          <a:xfrm>
            <a:off x="502920" y="1813560"/>
            <a:ext cx="9052560" cy="4570307"/>
          </a:xfrm>
        </p:spPr>
        <p:txBody>
          <a:bodyPr>
            <a:normAutofit lnSpcReduction="10000"/>
          </a:bodyPr>
          <a:lstStyle/>
          <a:p>
            <a:pPr marL="1541463" indent="-1541463">
              <a:spcBef>
                <a:spcPts val="0"/>
              </a:spcBef>
              <a:spcAft>
                <a:spcPts val="1200"/>
              </a:spcAft>
              <a:buNone/>
            </a:pPr>
            <a:r>
              <a:rPr lang="en-US" sz="2800" b="1" dirty="0">
                <a:solidFill>
                  <a:srgbClr val="000000"/>
                </a:solidFill>
                <a:latin typeface="Times New Roman" pitchFamily="18" charset="0"/>
                <a:cs typeface="Times New Roman" pitchFamily="18" charset="0"/>
              </a:rPr>
              <a:t>Task 3.3 - Finalize List of Recent Emergencies for Evaluation </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Staging paratransit resources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“In-system” customers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Transporting pets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Re-entry of evacuees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Non-paratransit operation of paratransit vehicles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Contracted paratransit services</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Reimbursement to paratransit for resources used</a:t>
            </a:r>
          </a:p>
          <a:p>
            <a:pPr marL="514350" indent="-514350" eaLnBrk="1" hangingPunct="1">
              <a:spcBef>
                <a:spcPts val="700"/>
              </a:spcBef>
              <a:buFont typeface="+mj-lt"/>
              <a:buAutoNum type="arabicPeriod" startAt="22"/>
            </a:pPr>
            <a:r>
              <a:rPr lang="en-US" sz="2400" dirty="0" smtClean="0">
                <a:solidFill>
                  <a:srgbClr val="000000"/>
                </a:solidFill>
                <a:latin typeface="Times New Roman" pitchFamily="18" charset="0"/>
                <a:cs typeface="Times New Roman" pitchFamily="18" charset="0"/>
              </a:rPr>
              <a:t>Post emergency paratransit recovery</a:t>
            </a:r>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p:txBody>
      </p:sp>
      <p:pic>
        <p:nvPicPr>
          <p:cNvPr id="3379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300" y="4858070"/>
            <a:ext cx="2568575" cy="230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21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D05309"/>
                </a:solidFill>
                <a:latin typeface="Times New Roman"/>
                <a:cs typeface="Times New Roman"/>
              </a:rPr>
              <a:t>Research Team</a:t>
            </a:r>
            <a:endParaRPr lang="en-US" dirty="0"/>
          </a:p>
        </p:txBody>
      </p:sp>
      <p:sp>
        <p:nvSpPr>
          <p:cNvPr id="3" name="Content Placeholder 2"/>
          <p:cNvSpPr>
            <a:spLocks noGrp="1"/>
          </p:cNvSpPr>
          <p:nvPr>
            <p:ph idx="1"/>
          </p:nvPr>
        </p:nvSpPr>
        <p:spPr>
          <a:xfrm>
            <a:off x="502920" y="1813560"/>
            <a:ext cx="8768080" cy="5129425"/>
          </a:xfrm>
        </p:spPr>
        <p:txBody>
          <a:bodyPr>
            <a:normAutofit lnSpcReduction="10000"/>
          </a:bodyPr>
          <a:lstStyle/>
          <a:p>
            <a:r>
              <a:rPr lang="en-US" dirty="0" smtClean="0">
                <a:latin typeface="Times New Roman" pitchFamily="18" charset="0"/>
                <a:cs typeface="Times New Roman" pitchFamily="18" charset="0"/>
              </a:rPr>
              <a:t>BCG Transportation Group, Inc</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573088" lvl="1" indent="-317500"/>
            <a:r>
              <a:rPr lang="en-US" b="1" i="1" dirty="0">
                <a:solidFill>
                  <a:srgbClr val="D05309"/>
                </a:solidFill>
                <a:latin typeface="Times New Roman" pitchFamily="18" charset="0"/>
                <a:cs typeface="Times New Roman" pitchFamily="18" charset="0"/>
              </a:rPr>
              <a:t>P</a:t>
            </a:r>
            <a:r>
              <a:rPr lang="en-US" b="1" i="1" dirty="0" smtClean="0">
                <a:solidFill>
                  <a:srgbClr val="D05309"/>
                </a:solidFill>
                <a:latin typeface="Times New Roman" pitchFamily="18" charset="0"/>
                <a:cs typeface="Times New Roman" pitchFamily="18" charset="0"/>
              </a:rPr>
              <a:t>aratransit and Bus Transit Safety, Security and Emergency Management Programs; Project Management; Resource Development</a:t>
            </a:r>
          </a:p>
          <a:p>
            <a:pPr marL="968375" lvl="2" indent="-254000">
              <a:spcBef>
                <a:spcPts val="200"/>
              </a:spcBef>
            </a:pPr>
            <a:r>
              <a:rPr lang="en-US" dirty="0" smtClean="0">
                <a:latin typeface="Times New Roman" pitchFamily="18" charset="0"/>
                <a:cs typeface="Times New Roman" pitchFamily="18" charset="0"/>
              </a:rPr>
              <a:t>Annabelle Boyd, Principal Investigator </a:t>
            </a:r>
          </a:p>
          <a:p>
            <a:pPr marL="968375" lvl="2" indent="-254000">
              <a:spcBef>
                <a:spcPts val="200"/>
              </a:spcBef>
            </a:pPr>
            <a:r>
              <a:rPr lang="en-US" dirty="0" smtClean="0">
                <a:latin typeface="Times New Roman" pitchFamily="18" charset="0"/>
                <a:cs typeface="Times New Roman" pitchFamily="18" charset="0"/>
              </a:rPr>
              <a:t>Ream Lazaro</a:t>
            </a:r>
          </a:p>
          <a:p>
            <a:pPr marL="968375" lvl="2" indent="-254000">
              <a:spcBef>
                <a:spcPts val="200"/>
              </a:spcBef>
            </a:pPr>
            <a:r>
              <a:rPr lang="en-US" dirty="0" smtClean="0">
                <a:latin typeface="Times New Roman" pitchFamily="18" charset="0"/>
                <a:cs typeface="Times New Roman" pitchFamily="18" charset="0"/>
              </a:rPr>
              <a:t>Jim Caton</a:t>
            </a:r>
          </a:p>
          <a:p>
            <a:pPr marL="968375" lvl="2" indent="-254000">
              <a:spcBef>
                <a:spcPts val="200"/>
              </a:spcBef>
            </a:pPr>
            <a:r>
              <a:rPr lang="en-US" dirty="0" smtClean="0">
                <a:latin typeface="Times New Roman" pitchFamily="18" charset="0"/>
                <a:cs typeface="Times New Roman" pitchFamily="18" charset="0"/>
              </a:rPr>
              <a:t>Adrian Moy</a:t>
            </a:r>
          </a:p>
          <a:p>
            <a:pPr marL="968375" lvl="2" indent="-254000">
              <a:spcBef>
                <a:spcPts val="200"/>
              </a:spcBef>
            </a:pPr>
            <a:r>
              <a:rPr lang="en-US" dirty="0" smtClean="0">
                <a:latin typeface="Times New Roman" pitchFamily="18" charset="0"/>
                <a:cs typeface="Times New Roman" pitchFamily="18" charset="0"/>
              </a:rPr>
              <a:t>Dain Pankratz</a:t>
            </a:r>
          </a:p>
          <a:p>
            <a:r>
              <a:rPr lang="en-US" dirty="0" smtClean="0">
                <a:latin typeface="Times New Roman" pitchFamily="18" charset="0"/>
                <a:cs typeface="Times New Roman" pitchFamily="18" charset="0"/>
              </a:rPr>
              <a:t>Nusura –</a:t>
            </a:r>
          </a:p>
          <a:p>
            <a:pPr marL="576263" lvl="1" indent="-339725"/>
            <a:r>
              <a:rPr lang="en-US" b="1" i="1" dirty="0" smtClean="0">
                <a:solidFill>
                  <a:srgbClr val="D05309"/>
                </a:solidFill>
                <a:latin typeface="Times New Roman" pitchFamily="18" charset="0"/>
                <a:cs typeface="Times New Roman" pitchFamily="18" charset="0"/>
              </a:rPr>
              <a:t>Transportation Emergency Management; Issues Involving People with Access and Functional Needs; Training, Drills and Exercises</a:t>
            </a:r>
          </a:p>
          <a:p>
            <a:pPr marL="965200" lvl="2" indent="53975">
              <a:spcBef>
                <a:spcPts val="200"/>
              </a:spcBef>
            </a:pPr>
            <a:r>
              <a:rPr lang="en-US" dirty="0" smtClean="0">
                <a:latin typeface="Times New Roman" pitchFamily="18" charset="0"/>
                <a:cs typeface="Times New Roman" pitchFamily="18" charset="0"/>
              </a:rPr>
              <a:t>Gary Gleason</a:t>
            </a:r>
            <a:r>
              <a:rPr lang="en-US" dirty="0">
                <a:latin typeface="Times New Roman" pitchFamily="18" charset="0"/>
                <a:cs typeface="Times New Roman" pitchFamily="18" charset="0"/>
              </a:rPr>
              <a:t>, Deputy Principal Investigator </a:t>
            </a:r>
            <a:endParaRPr lang="en-US" dirty="0" smtClean="0">
              <a:latin typeface="Times New Roman" pitchFamily="18" charset="0"/>
              <a:cs typeface="Times New Roman" pitchFamily="18" charset="0"/>
            </a:endParaRPr>
          </a:p>
          <a:p>
            <a:pPr marL="965200" lvl="2" indent="53975">
              <a:spcBef>
                <a:spcPts val="200"/>
              </a:spcBef>
            </a:pPr>
            <a:r>
              <a:rPr lang="en-US" dirty="0" smtClean="0">
                <a:latin typeface="Times New Roman" pitchFamily="18" charset="0"/>
                <a:cs typeface="Times New Roman" pitchFamily="18" charset="0"/>
              </a:rPr>
              <a:t>Michael Noel</a:t>
            </a:r>
          </a:p>
          <a:p>
            <a:pPr marL="965200" lvl="2" indent="53975">
              <a:spcBef>
                <a:spcPts val="200"/>
              </a:spcBef>
            </a:pPr>
            <a:r>
              <a:rPr lang="en-US" dirty="0">
                <a:latin typeface="Times New Roman" pitchFamily="18" charset="0"/>
                <a:cs typeface="Times New Roman" pitchFamily="18" charset="0"/>
              </a:rPr>
              <a:t>June Isaacson </a:t>
            </a:r>
            <a:r>
              <a:rPr lang="en-US" dirty="0" err="1" smtClean="0">
                <a:latin typeface="Times New Roman" pitchFamily="18" charset="0"/>
                <a:cs typeface="Times New Roman" pitchFamily="18" charset="0"/>
              </a:rPr>
              <a:t>Kailes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12825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solidFill>
                  <a:srgbClr val="D05309"/>
                </a:solidFill>
                <a:latin typeface="Times New Roman" pitchFamily="18" charset="0"/>
                <a:cs typeface="Times New Roman" pitchFamily="18" charset="0"/>
              </a:rPr>
              <a:t>Task 3 – Evaluate Lessons Learned </a:t>
            </a:r>
          </a:p>
        </p:txBody>
      </p:sp>
      <p:sp>
        <p:nvSpPr>
          <p:cNvPr id="16387" name="Content Placeholder 2"/>
          <p:cNvSpPr>
            <a:spLocks noGrp="1"/>
          </p:cNvSpPr>
          <p:nvPr>
            <p:ph idx="1"/>
          </p:nvPr>
        </p:nvSpPr>
        <p:spPr>
          <a:xfrm>
            <a:off x="502919" y="1813560"/>
            <a:ext cx="8725748" cy="5061373"/>
          </a:xfrm>
        </p:spPr>
        <p:txBody>
          <a:bodyPr>
            <a:normAutofit/>
          </a:bodyPr>
          <a:lstStyle/>
          <a:p>
            <a:pPr marL="1541463" indent="-1541463">
              <a:spcBef>
                <a:spcPts val="0"/>
              </a:spcBef>
              <a:spcAft>
                <a:spcPts val="1200"/>
              </a:spcAft>
              <a:buNone/>
            </a:pPr>
            <a:r>
              <a:rPr lang="en-US" sz="2800" b="1" dirty="0">
                <a:solidFill>
                  <a:srgbClr val="000000"/>
                </a:solidFill>
                <a:latin typeface="Times New Roman" pitchFamily="18" charset="0"/>
                <a:cs typeface="Times New Roman" pitchFamily="18" charset="0"/>
              </a:rPr>
              <a:t>Task </a:t>
            </a:r>
            <a:r>
              <a:rPr lang="en-US" sz="2800" b="1" dirty="0" smtClean="0">
                <a:solidFill>
                  <a:srgbClr val="000000"/>
                </a:solidFill>
                <a:latin typeface="Times New Roman" pitchFamily="18" charset="0"/>
                <a:cs typeface="Times New Roman" pitchFamily="18" charset="0"/>
              </a:rPr>
              <a:t>3.4 </a:t>
            </a:r>
            <a:r>
              <a:rPr lang="en-US" sz="2800" b="1" dirty="0">
                <a:solidFill>
                  <a:srgbClr val="000000"/>
                </a:solidFill>
                <a:latin typeface="Times New Roman" pitchFamily="18" charset="0"/>
                <a:cs typeface="Times New Roman" pitchFamily="18" charset="0"/>
              </a:rPr>
              <a:t>- Evaluate Lessons Learned from Recent Emergencies to Identify Best Practices </a:t>
            </a:r>
            <a:endParaRPr lang="en-US" sz="2800" b="1" dirty="0" smtClean="0">
              <a:solidFill>
                <a:srgbClr val="000000"/>
              </a:solidFill>
              <a:latin typeface="Times New Roman" pitchFamily="18" charset="0"/>
              <a:cs typeface="Times New Roman" pitchFamily="18" charset="0"/>
            </a:endParaRPr>
          </a:p>
          <a:p>
            <a:pPr marL="0" indent="0">
              <a:spcBef>
                <a:spcPts val="0"/>
              </a:spcBef>
              <a:spcAft>
                <a:spcPts val="1200"/>
              </a:spcAft>
              <a:buNone/>
            </a:pPr>
            <a:r>
              <a:rPr lang="en-US" dirty="0" smtClean="0">
                <a:solidFill>
                  <a:srgbClr val="000000"/>
                </a:solidFill>
                <a:latin typeface="Times New Roman" pitchFamily="18" charset="0"/>
                <a:cs typeface="Times New Roman" pitchFamily="18" charset="0"/>
              </a:rPr>
              <a:t>The research team evaluated the information from:</a:t>
            </a:r>
          </a:p>
          <a:p>
            <a:pPr>
              <a:spcBef>
                <a:spcPts val="0"/>
              </a:spcBef>
              <a:spcAft>
                <a:spcPts val="600"/>
              </a:spcAft>
            </a:pPr>
            <a:r>
              <a:rPr lang="en-US" dirty="0" smtClean="0">
                <a:solidFill>
                  <a:srgbClr val="000000"/>
                </a:solidFill>
                <a:latin typeface="Times New Roman" pitchFamily="18" charset="0"/>
                <a:cs typeface="Times New Roman" pitchFamily="18" charset="0"/>
              </a:rPr>
              <a:t>Previous project tasks</a:t>
            </a:r>
          </a:p>
          <a:p>
            <a:pPr>
              <a:spcBef>
                <a:spcPts val="0"/>
              </a:spcBef>
              <a:spcAft>
                <a:spcPts val="600"/>
              </a:spcAft>
            </a:pPr>
            <a:r>
              <a:rPr lang="en-US" dirty="0" smtClean="0">
                <a:solidFill>
                  <a:srgbClr val="000000"/>
                </a:solidFill>
                <a:latin typeface="Times New Roman" pitchFamily="18" charset="0"/>
                <a:cs typeface="Times New Roman" pitchFamily="18" charset="0"/>
              </a:rPr>
              <a:t>Actual events such as Hurricane Katrina</a:t>
            </a:r>
          </a:p>
          <a:p>
            <a:pPr>
              <a:spcBef>
                <a:spcPts val="0"/>
              </a:spcBef>
              <a:spcAft>
                <a:spcPts val="600"/>
              </a:spcAft>
            </a:pPr>
            <a:r>
              <a:rPr lang="en-US" dirty="0" smtClean="0">
                <a:solidFill>
                  <a:srgbClr val="000000"/>
                </a:solidFill>
                <a:latin typeface="Times New Roman" pitchFamily="18" charset="0"/>
                <a:cs typeface="Times New Roman" pitchFamily="18" charset="0"/>
              </a:rPr>
              <a:t>Project Panel and research team experiences</a:t>
            </a:r>
          </a:p>
          <a:p>
            <a:pPr>
              <a:spcBef>
                <a:spcPts val="0"/>
              </a:spcBef>
              <a:spcAft>
                <a:spcPts val="600"/>
              </a:spcAft>
            </a:pPr>
            <a:endParaRPr lang="en-US" dirty="0">
              <a:solidFill>
                <a:srgbClr val="000000"/>
              </a:solidFill>
              <a:latin typeface="Times New Roman" pitchFamily="18" charset="0"/>
              <a:cs typeface="Times New Roman" pitchFamily="18" charset="0"/>
            </a:endParaRPr>
          </a:p>
          <a:p>
            <a:pPr marL="0" indent="0">
              <a:spcBef>
                <a:spcPts val="0"/>
              </a:spcBef>
              <a:spcAft>
                <a:spcPts val="600"/>
              </a:spcAft>
              <a:buNone/>
            </a:pPr>
            <a:r>
              <a:rPr lang="en-US" sz="2400" b="1" dirty="0">
                <a:solidFill>
                  <a:srgbClr val="000000"/>
                </a:solidFill>
                <a:latin typeface="Times New Roman" pitchFamily="18" charset="0"/>
                <a:cs typeface="Times New Roman" pitchFamily="18" charset="0"/>
              </a:rPr>
              <a:t>Task 3.5 – Analyze and Synthesize </a:t>
            </a:r>
            <a:r>
              <a:rPr lang="en-US" sz="2400" b="1" dirty="0" smtClean="0">
                <a:solidFill>
                  <a:srgbClr val="000000"/>
                </a:solidFill>
                <a:latin typeface="Times New Roman" pitchFamily="18" charset="0"/>
                <a:cs typeface="Times New Roman" pitchFamily="18" charset="0"/>
              </a:rPr>
              <a:t>Results</a:t>
            </a:r>
          </a:p>
          <a:p>
            <a:pPr>
              <a:spcBef>
                <a:spcPts val="0"/>
              </a:spcBef>
              <a:spcAft>
                <a:spcPts val="600"/>
              </a:spcAft>
            </a:pPr>
            <a:r>
              <a:rPr lang="en-US" dirty="0" smtClean="0">
                <a:solidFill>
                  <a:srgbClr val="000000"/>
                </a:solidFill>
                <a:latin typeface="Times New Roman" pitchFamily="18" charset="0"/>
                <a:cs typeface="Times New Roman" pitchFamily="18" charset="0"/>
              </a:rPr>
              <a:t>The information was analyzed and incorporated into the Handbook</a:t>
            </a:r>
            <a:r>
              <a:rPr lang="en-US" b="1" dirty="0" smtClean="0">
                <a:solidFill>
                  <a:srgbClr val="000000"/>
                </a:solidFill>
                <a:latin typeface="Times New Roman" pitchFamily="18" charset="0"/>
                <a:cs typeface="Times New Roman" pitchFamily="18" charset="0"/>
              </a:rPr>
              <a:t> </a:t>
            </a:r>
            <a:endParaRPr lang="en-US" b="1" dirty="0">
              <a:solidFill>
                <a:srgbClr val="000000"/>
              </a:solidFill>
              <a:latin typeface="Times New Roman" pitchFamily="18" charset="0"/>
              <a:cs typeface="Times New Roman" pitchFamily="18" charset="0"/>
            </a:endParaRPr>
          </a:p>
          <a:p>
            <a:pPr marL="0" indent="0">
              <a:spcBef>
                <a:spcPts val="0"/>
              </a:spcBef>
              <a:spcAft>
                <a:spcPts val="600"/>
              </a:spcAft>
              <a:buNone/>
            </a:pPr>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a:p>
            <a:pPr eaLnBrk="1" hangingPunct="1"/>
            <a:endParaRPr lang="en-US" dirty="0" smtClean="0">
              <a:solidFill>
                <a:srgbClr val="00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3300" y="3280914"/>
            <a:ext cx="2392680" cy="2412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66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4 – Detailed </a:t>
            </a:r>
            <a:r>
              <a:rPr lang="en-US" dirty="0" smtClean="0">
                <a:solidFill>
                  <a:srgbClr val="D05309"/>
                </a:solidFill>
                <a:latin typeface="Times New Roman"/>
                <a:cs typeface="Times New Roman"/>
              </a:rPr>
              <a:t>Handbook Outline</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0" y="2057301"/>
            <a:ext cx="8725747" cy="4106432"/>
          </a:xfrm>
        </p:spPr>
        <p:txBody>
          <a:bodyPr>
            <a:noAutofit/>
          </a:bodyPr>
          <a:lstStyle/>
          <a:p>
            <a:pPr marL="0" indent="0">
              <a:buNone/>
            </a:pPr>
            <a:r>
              <a:rPr lang="en-US" sz="2800" dirty="0" smtClean="0">
                <a:latin typeface="Times New Roman"/>
                <a:cs typeface="Times New Roman"/>
              </a:rPr>
              <a:t>The </a:t>
            </a:r>
            <a:r>
              <a:rPr lang="en-US" sz="2800" dirty="0">
                <a:latin typeface="Times New Roman"/>
                <a:cs typeface="Times New Roman"/>
              </a:rPr>
              <a:t>research team developed an outline for the </a:t>
            </a:r>
            <a:r>
              <a:rPr lang="en-US" sz="2800" i="1" dirty="0">
                <a:latin typeface="Times New Roman"/>
                <a:cs typeface="Times New Roman"/>
              </a:rPr>
              <a:t>Paratransit Emergency Preparedness and Operations Handbook</a:t>
            </a:r>
            <a:r>
              <a:rPr lang="en-US" sz="2800" dirty="0">
                <a:latin typeface="Times New Roman"/>
                <a:cs typeface="Times New Roman"/>
              </a:rPr>
              <a:t> that </a:t>
            </a:r>
            <a:r>
              <a:rPr lang="en-US" sz="2800" dirty="0" smtClean="0">
                <a:latin typeface="Times New Roman"/>
                <a:cs typeface="Times New Roman"/>
              </a:rPr>
              <a:t>considered the following tasks:</a:t>
            </a:r>
            <a:endParaRPr lang="en-US" sz="2800" dirty="0">
              <a:latin typeface="Times New Roman"/>
              <a:cs typeface="Times New Roman"/>
            </a:endParaRPr>
          </a:p>
          <a:p>
            <a:pPr marL="0" indent="0">
              <a:spcBef>
                <a:spcPts val="0"/>
              </a:spcBef>
              <a:buNone/>
            </a:pPr>
            <a:endParaRPr lang="en-US" sz="2400" dirty="0">
              <a:latin typeface="Times New Roman"/>
              <a:cs typeface="Times New Roman"/>
            </a:endParaRPr>
          </a:p>
          <a:p>
            <a:pPr>
              <a:spcBef>
                <a:spcPts val="1200"/>
              </a:spcBef>
            </a:pPr>
            <a:r>
              <a:rPr lang="en-US" sz="2400" dirty="0">
                <a:latin typeface="Times New Roman"/>
                <a:cs typeface="Times New Roman"/>
              </a:rPr>
              <a:t>Task </a:t>
            </a:r>
            <a:r>
              <a:rPr lang="en-US" sz="2400" dirty="0" smtClean="0">
                <a:latin typeface="Times New Roman"/>
                <a:cs typeface="Times New Roman"/>
              </a:rPr>
              <a:t>4.1 </a:t>
            </a:r>
            <a:r>
              <a:rPr lang="en-US" sz="2400" dirty="0">
                <a:latin typeface="Times New Roman"/>
                <a:cs typeface="Times New Roman"/>
              </a:rPr>
              <a:t>– Key Findings from Literature Review, Interviews, and Past Lessons Learned to Draft Outline</a:t>
            </a:r>
          </a:p>
          <a:p>
            <a:pPr>
              <a:spcBef>
                <a:spcPts val="1200"/>
              </a:spcBef>
            </a:pPr>
            <a:r>
              <a:rPr lang="en-US" sz="2400" dirty="0" smtClean="0">
                <a:latin typeface="Times New Roman"/>
                <a:cs typeface="Times New Roman"/>
              </a:rPr>
              <a:t>Task </a:t>
            </a:r>
            <a:r>
              <a:rPr lang="en-US" sz="2400" dirty="0">
                <a:latin typeface="Times New Roman"/>
                <a:cs typeface="Times New Roman"/>
              </a:rPr>
              <a:t>4.2 –Distribute Draft Outline for Review</a:t>
            </a:r>
          </a:p>
          <a:p>
            <a:pPr>
              <a:spcBef>
                <a:spcPts val="1200"/>
              </a:spcBef>
            </a:pPr>
            <a:r>
              <a:rPr lang="en-US" sz="2400" dirty="0" smtClean="0">
                <a:latin typeface="Times New Roman"/>
                <a:cs typeface="Times New Roman"/>
              </a:rPr>
              <a:t>Task </a:t>
            </a:r>
            <a:r>
              <a:rPr lang="en-US" sz="2400" dirty="0">
                <a:latin typeface="Times New Roman"/>
                <a:cs typeface="Times New Roman"/>
              </a:rPr>
              <a:t>4.3 –Revise Draft Outline</a:t>
            </a:r>
          </a:p>
          <a:p>
            <a:pPr>
              <a:spcBef>
                <a:spcPts val="1200"/>
              </a:spcBef>
            </a:pPr>
            <a:endParaRPr lang="en-US" sz="2400" dirty="0">
              <a:latin typeface="Times New Roman"/>
              <a:cs typeface="Times New Roman"/>
            </a:endParaRPr>
          </a:p>
          <a:p>
            <a:pPr>
              <a:spcBef>
                <a:spcPts val="1200"/>
              </a:spcBef>
            </a:pPr>
            <a:endParaRPr lang="en-US" sz="2400" dirty="0">
              <a:latin typeface="Times New Roman"/>
              <a:cs typeface="Times New Roman"/>
            </a:endParaRPr>
          </a:p>
        </p:txBody>
      </p:sp>
      <p:pic>
        <p:nvPicPr>
          <p:cNvPr id="5" name="Picture 2" descr="http://surviveeconomiccollapse.com/wp-content/uploads/2011/03/EmergencyEvacuationKitLi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7399" y="4961467"/>
            <a:ext cx="300499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6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4 – Detailed Outline for Handbook</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20" y="1813560"/>
            <a:ext cx="5135880" cy="5113117"/>
          </a:xfrm>
        </p:spPr>
        <p:txBody>
          <a:bodyPr>
            <a:normAutofit/>
          </a:bodyPr>
          <a:lstStyle/>
          <a:p>
            <a:pPr marL="0" lvl="1" indent="0">
              <a:spcBef>
                <a:spcPts val="0"/>
              </a:spcBef>
              <a:spcAft>
                <a:spcPts val="1200"/>
              </a:spcAft>
              <a:buNone/>
            </a:pPr>
            <a:r>
              <a:rPr lang="en-US" sz="2800" b="1" dirty="0" smtClean="0">
                <a:latin typeface="Times New Roman"/>
                <a:cs typeface="Times New Roman"/>
              </a:rPr>
              <a:t>Task 4.1 - Key </a:t>
            </a:r>
            <a:r>
              <a:rPr lang="en-US" sz="2800" b="1" dirty="0">
                <a:latin typeface="Times New Roman"/>
                <a:cs typeface="Times New Roman"/>
              </a:rPr>
              <a:t>Findings from Literature Review, Interviews, and Past Lessons Learned </a:t>
            </a:r>
            <a:endParaRPr lang="en-US" sz="2800" b="1" dirty="0" smtClean="0">
              <a:latin typeface="Times New Roman"/>
              <a:cs typeface="Times New Roman"/>
            </a:endParaRPr>
          </a:p>
          <a:p>
            <a:pPr marL="0" lvl="1" indent="0">
              <a:buNone/>
            </a:pPr>
            <a:r>
              <a:rPr lang="en-US" sz="2600" dirty="0" smtClean="0">
                <a:latin typeface="Times New Roman"/>
                <a:cs typeface="Times New Roman"/>
              </a:rPr>
              <a:t>The emergency </a:t>
            </a:r>
            <a:r>
              <a:rPr lang="en-US" sz="2600" dirty="0">
                <a:latin typeface="Times New Roman"/>
                <a:cs typeface="Times New Roman"/>
              </a:rPr>
              <a:t>management cycle </a:t>
            </a:r>
            <a:r>
              <a:rPr lang="en-US" sz="2600" dirty="0" smtClean="0">
                <a:latin typeface="Times New Roman"/>
                <a:cs typeface="Times New Roman"/>
              </a:rPr>
              <a:t>used for the Handbook</a:t>
            </a:r>
            <a:r>
              <a:rPr lang="en-US" sz="2800" dirty="0" smtClean="0">
                <a:latin typeface="Times New Roman"/>
                <a:cs typeface="Times New Roman"/>
              </a:rPr>
              <a:t>:</a:t>
            </a:r>
            <a:endParaRPr lang="en-US" sz="2800" dirty="0">
              <a:latin typeface="Times New Roman"/>
              <a:cs typeface="Times New Roman"/>
            </a:endParaRPr>
          </a:p>
          <a:p>
            <a:pPr marL="827795" lvl="2" indent="-382059">
              <a:spcBef>
                <a:spcPts val="600"/>
              </a:spcBef>
            </a:pPr>
            <a:r>
              <a:rPr lang="en-US" sz="2800" dirty="0">
                <a:latin typeface="Times New Roman"/>
                <a:cs typeface="Times New Roman"/>
              </a:rPr>
              <a:t>Preparedness</a:t>
            </a:r>
          </a:p>
          <a:p>
            <a:pPr marL="827795" lvl="2" indent="-382059">
              <a:spcBef>
                <a:spcPts val="600"/>
              </a:spcBef>
            </a:pPr>
            <a:r>
              <a:rPr lang="en-US" sz="2800" dirty="0">
                <a:latin typeface="Times New Roman"/>
                <a:cs typeface="Times New Roman"/>
              </a:rPr>
              <a:t>Prevention</a:t>
            </a:r>
          </a:p>
          <a:p>
            <a:pPr marL="827795" lvl="2" indent="-382059">
              <a:spcBef>
                <a:spcPts val="600"/>
              </a:spcBef>
            </a:pPr>
            <a:r>
              <a:rPr lang="en-US" sz="2800" dirty="0">
                <a:latin typeface="Times New Roman"/>
                <a:cs typeface="Times New Roman"/>
              </a:rPr>
              <a:t>Response</a:t>
            </a:r>
          </a:p>
          <a:p>
            <a:pPr marL="827795" lvl="2" indent="-382059">
              <a:spcBef>
                <a:spcPts val="600"/>
              </a:spcBef>
            </a:pPr>
            <a:r>
              <a:rPr lang="en-US" sz="2800" dirty="0">
                <a:latin typeface="Times New Roman"/>
                <a:cs typeface="Times New Roman"/>
              </a:rPr>
              <a:t>Recovery</a:t>
            </a:r>
          </a:p>
          <a:p>
            <a:endParaRPr lang="en-US" dirty="0">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60019235"/>
              </p:ext>
            </p:extLst>
          </p:nvPr>
        </p:nvGraphicFramePr>
        <p:xfrm>
          <a:off x="5312394" y="2590801"/>
          <a:ext cx="4644405" cy="4335876"/>
        </p:xfrm>
        <a:graphic>
          <a:graphicData uri="http://schemas.openxmlformats.org/presentationml/2006/ole">
            <mc:AlternateContent xmlns:mc="http://schemas.openxmlformats.org/markup-compatibility/2006">
              <mc:Choice xmlns:v="urn:schemas-microsoft-com:vml" Requires="v">
                <p:oleObj spid="_x0000_s1070" name="Document" r:id="rId3" imgW="5524500" imgH="5156200" progId="Word.Document.12">
                  <p:embed/>
                </p:oleObj>
              </mc:Choice>
              <mc:Fallback>
                <p:oleObj name="Document" r:id="rId3" imgW="5524500" imgH="51562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394" y="2590801"/>
                        <a:ext cx="4644405" cy="4335876"/>
                      </a:xfrm>
                      <a:prstGeom prst="rect">
                        <a:avLst/>
                      </a:prstGeom>
                      <a:noFill/>
                      <a:extLst/>
                    </p:spPr>
                  </p:pic>
                </p:oleObj>
              </mc:Fallback>
            </mc:AlternateContent>
          </a:graphicData>
        </a:graphic>
      </p:graphicFrame>
    </p:spTree>
    <p:extLst>
      <p:ext uri="{BB962C8B-B14F-4D97-AF65-F5344CB8AC3E}">
        <p14:creationId xmlns:p14="http://schemas.microsoft.com/office/powerpoint/2010/main" val="2761929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502920" y="1813560"/>
            <a:ext cx="4243518" cy="4282440"/>
          </a:xfrm>
        </p:spPr>
        <p:txBody>
          <a:bodyPr>
            <a:noAutofit/>
          </a:bodyPr>
          <a:lstStyle/>
          <a:p>
            <a:pPr marL="0" indent="0">
              <a:buNone/>
            </a:pPr>
            <a:r>
              <a:rPr lang="en-US" sz="3200" b="1" dirty="0" smtClean="0">
                <a:solidFill>
                  <a:srgbClr val="000000"/>
                </a:solidFill>
                <a:latin typeface="Times New Roman"/>
                <a:cs typeface="Times New Roman"/>
              </a:rPr>
              <a:t>Preparedness activities include:</a:t>
            </a:r>
          </a:p>
          <a:p>
            <a:pPr marL="0" indent="0">
              <a:buNone/>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Planning</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Training</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Exercises</a:t>
            </a:r>
          </a:p>
        </p:txBody>
      </p:sp>
      <p:sp>
        <p:nvSpPr>
          <p:cNvPr id="22" name="Title 21"/>
          <p:cNvSpPr>
            <a:spLocks noGrp="1"/>
          </p:cNvSpPr>
          <p:nvPr>
            <p:ph type="title"/>
          </p:nvPr>
        </p:nvSpPr>
        <p:spPr/>
        <p:txBody>
          <a:bodyPr/>
          <a:lstStyle/>
          <a:p>
            <a:r>
              <a:rPr lang="en-US" dirty="0" smtClean="0">
                <a:solidFill>
                  <a:srgbClr val="D05309"/>
                </a:solidFill>
                <a:latin typeface="Times New Roman"/>
                <a:cs typeface="Times New Roman"/>
              </a:rPr>
              <a:t>Task 4 – </a:t>
            </a:r>
            <a:r>
              <a:rPr lang="en-US" dirty="0">
                <a:solidFill>
                  <a:srgbClr val="D05309"/>
                </a:solidFill>
                <a:latin typeface="Times New Roman"/>
                <a:cs typeface="Times New Roman"/>
              </a:rPr>
              <a:t>Detailed Outline for Handbook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6438" y="1813560"/>
            <a:ext cx="3363137" cy="1441344"/>
          </a:xfrm>
          <a:prstGeom prst="rect">
            <a:avLst/>
          </a:prstGeom>
          <a:ln w="228600" cap="sq" cmpd="thickThin">
            <a:noFill/>
            <a:prstDash val="solid"/>
            <a:miter lim="800000"/>
          </a:ln>
          <a:effectLst>
            <a:innerShdw blurRad="76200">
              <a:srgbClr val="000000"/>
            </a:inn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6438" y="3475037"/>
            <a:ext cx="2235200" cy="1676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6438" y="5278849"/>
            <a:ext cx="2549314" cy="1664136"/>
          </a:xfrm>
          <a:prstGeom prst="rect">
            <a:avLst/>
          </a:prstGeom>
        </p:spPr>
      </p:pic>
    </p:spTree>
    <p:extLst>
      <p:ext uri="{BB962C8B-B14F-4D97-AF65-F5344CB8AC3E}">
        <p14:creationId xmlns:p14="http://schemas.microsoft.com/office/powerpoint/2010/main" val="884027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4 – </a:t>
            </a:r>
            <a:r>
              <a:rPr lang="en-US" dirty="0">
                <a:solidFill>
                  <a:srgbClr val="D05309"/>
                </a:solidFill>
                <a:latin typeface="Times New Roman"/>
                <a:cs typeface="Times New Roman"/>
              </a:rPr>
              <a:t>Detailed Outline for Handbook </a:t>
            </a:r>
          </a:p>
        </p:txBody>
      </p:sp>
      <p:sp>
        <p:nvSpPr>
          <p:cNvPr id="3" name="Content Placeholder 2"/>
          <p:cNvSpPr>
            <a:spLocks noGrp="1"/>
          </p:cNvSpPr>
          <p:nvPr>
            <p:ph idx="1"/>
          </p:nvPr>
        </p:nvSpPr>
        <p:spPr>
          <a:xfrm>
            <a:off x="502921" y="1813560"/>
            <a:ext cx="4119880" cy="3977640"/>
          </a:xfrm>
        </p:spPr>
        <p:txBody>
          <a:bodyPr>
            <a:normAutofit fontScale="92500"/>
          </a:bodyPr>
          <a:lstStyle/>
          <a:p>
            <a:pPr marL="0" indent="0">
              <a:buNone/>
            </a:pPr>
            <a:r>
              <a:rPr lang="en-US" sz="3200" b="1" dirty="0" smtClean="0">
                <a:solidFill>
                  <a:srgbClr val="000000"/>
                </a:solidFill>
                <a:latin typeface="Times New Roman"/>
                <a:cs typeface="Times New Roman"/>
              </a:rPr>
              <a:t>Prevention activities include:</a:t>
            </a:r>
          </a:p>
          <a:p>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Risk Assessment </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Liability Management</a:t>
            </a:r>
          </a:p>
          <a:p>
            <a:pPr marL="514350" indent="-514350">
              <a:buFont typeface="+mj-lt"/>
              <a:buAutoNum type="arabicPeriod"/>
            </a:pPr>
            <a:endParaRPr lang="en-US" sz="2800" dirty="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Education and Outreach</a:t>
            </a:r>
          </a:p>
          <a:p>
            <a:pPr>
              <a:buNone/>
            </a:pPr>
            <a:endParaRPr lang="en-US" dirty="0">
              <a:solidFill>
                <a:srgbClr val="000000"/>
              </a:solidFill>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859867" y="2336453"/>
            <a:ext cx="4161366" cy="4141067"/>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4 – </a:t>
            </a:r>
            <a:r>
              <a:rPr lang="en-US" dirty="0">
                <a:solidFill>
                  <a:srgbClr val="D05309"/>
                </a:solidFill>
                <a:latin typeface="Times New Roman"/>
                <a:cs typeface="Times New Roman"/>
              </a:rPr>
              <a:t>Detailed Outline for Handbook </a:t>
            </a:r>
          </a:p>
        </p:txBody>
      </p:sp>
      <p:sp>
        <p:nvSpPr>
          <p:cNvPr id="3" name="Content Placeholder 2"/>
          <p:cNvSpPr>
            <a:spLocks noGrp="1"/>
          </p:cNvSpPr>
          <p:nvPr>
            <p:ph idx="1"/>
          </p:nvPr>
        </p:nvSpPr>
        <p:spPr>
          <a:xfrm>
            <a:off x="502920" y="1813560"/>
            <a:ext cx="4187613" cy="5129425"/>
          </a:xfrm>
        </p:spPr>
        <p:txBody>
          <a:bodyPr>
            <a:normAutofit/>
          </a:bodyPr>
          <a:lstStyle/>
          <a:p>
            <a:pPr marL="0" indent="0">
              <a:buNone/>
            </a:pPr>
            <a:r>
              <a:rPr lang="en-US" sz="3200" b="1" dirty="0" smtClean="0">
                <a:solidFill>
                  <a:srgbClr val="000000"/>
                </a:solidFill>
                <a:latin typeface="Times New Roman"/>
                <a:cs typeface="Times New Roman"/>
              </a:rPr>
              <a:t>Response </a:t>
            </a:r>
            <a:r>
              <a:rPr lang="en-US" sz="3200" b="1" dirty="0">
                <a:solidFill>
                  <a:srgbClr val="000000"/>
                </a:solidFill>
                <a:latin typeface="Times New Roman"/>
                <a:cs typeface="Times New Roman"/>
              </a:rPr>
              <a:t>activities include:</a:t>
            </a:r>
          </a:p>
          <a:p>
            <a:endParaRPr lang="en-US" sz="2400" dirty="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Communication 	</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Coordination 	</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Operations</a:t>
            </a:r>
            <a:endParaRPr lang="en-US" sz="2800" dirty="0">
              <a:solidFill>
                <a:srgbClr val="000000"/>
              </a:solidFill>
              <a:latin typeface="Times New Roman"/>
              <a:cs typeface="Times New Roman"/>
            </a:endParaRPr>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029200" y="1813560"/>
            <a:ext cx="3911600" cy="2619501"/>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29200" y="4468898"/>
            <a:ext cx="3911600" cy="2474087"/>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4 – </a:t>
            </a:r>
            <a:r>
              <a:rPr lang="en-US" dirty="0">
                <a:solidFill>
                  <a:srgbClr val="D05309"/>
                </a:solidFill>
                <a:latin typeface="Times New Roman"/>
                <a:cs typeface="Times New Roman"/>
              </a:rPr>
              <a:t>Detailed Outline for Handbook </a:t>
            </a:r>
          </a:p>
        </p:txBody>
      </p:sp>
      <p:graphicFrame>
        <p:nvGraphicFramePr>
          <p:cNvPr id="6" name="Diagram 5"/>
          <p:cNvGraphicFramePr/>
          <p:nvPr>
            <p:extLst>
              <p:ext uri="{D42A27DB-BD31-4B8C-83A1-F6EECF244321}">
                <p14:modId xmlns:p14="http://schemas.microsoft.com/office/powerpoint/2010/main" val="2603732633"/>
              </p:ext>
            </p:extLst>
          </p:nvPr>
        </p:nvGraphicFramePr>
        <p:xfrm>
          <a:off x="4419599" y="3488267"/>
          <a:ext cx="5090179"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502920" y="1813560"/>
            <a:ext cx="5423747" cy="5129425"/>
          </a:xfrm>
        </p:spPr>
        <p:txBody>
          <a:bodyPr>
            <a:normAutofit/>
          </a:bodyPr>
          <a:lstStyle/>
          <a:p>
            <a:pPr marL="0" indent="0">
              <a:buNone/>
            </a:pPr>
            <a:r>
              <a:rPr lang="en-US" sz="3200" b="1" dirty="0" smtClean="0">
                <a:solidFill>
                  <a:srgbClr val="000000"/>
                </a:solidFill>
                <a:latin typeface="Times New Roman"/>
                <a:cs typeface="Times New Roman"/>
              </a:rPr>
              <a:t>Recovery </a:t>
            </a:r>
            <a:r>
              <a:rPr lang="en-US" sz="3200" b="1" dirty="0">
                <a:solidFill>
                  <a:srgbClr val="000000"/>
                </a:solidFill>
                <a:latin typeface="Times New Roman"/>
                <a:cs typeface="Times New Roman"/>
              </a:rPr>
              <a:t>activities include:</a:t>
            </a:r>
          </a:p>
          <a:p>
            <a:endParaRPr lang="en-US" sz="2400" dirty="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Reconstitution 	</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Reentry	</a:t>
            </a:r>
          </a:p>
          <a:p>
            <a:pPr marL="514350" indent="-514350">
              <a:buFont typeface="+mj-lt"/>
              <a:buAutoNum type="arabicPeriod"/>
            </a:pPr>
            <a:endParaRPr lang="en-US" sz="2800" dirty="0" smtClean="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Service Assessment</a:t>
            </a:r>
          </a:p>
          <a:p>
            <a:pPr marL="514350" indent="-514350">
              <a:buFont typeface="+mj-lt"/>
              <a:buAutoNum type="arabicPeriod"/>
            </a:pPr>
            <a:endParaRPr lang="en-US" sz="2800" dirty="0">
              <a:solidFill>
                <a:srgbClr val="000000"/>
              </a:solidFill>
              <a:latin typeface="Times New Roman"/>
              <a:cs typeface="Times New Roman"/>
            </a:endParaRPr>
          </a:p>
          <a:p>
            <a:pPr marL="514350" indent="-514350">
              <a:buFont typeface="+mj-lt"/>
              <a:buAutoNum type="arabicPeriod"/>
            </a:pPr>
            <a:r>
              <a:rPr lang="en-US" sz="2800" dirty="0" smtClean="0">
                <a:solidFill>
                  <a:srgbClr val="000000"/>
                </a:solidFill>
                <a:latin typeface="Times New Roman"/>
                <a:cs typeface="Times New Roman"/>
              </a:rPr>
              <a:t>Restitution</a:t>
            </a:r>
            <a:endParaRPr lang="en-US" sz="2800" dirty="0">
              <a:solidFill>
                <a:srgbClr val="000000"/>
              </a:solidFill>
              <a:latin typeface="Times New Roman"/>
              <a:cs typeface="Times New Roman"/>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18"/>
            <a:ext cx="9052560" cy="1295400"/>
          </a:xfrm>
        </p:spPr>
        <p:txBody>
          <a:bodyPr/>
          <a:lstStyle/>
          <a:p>
            <a:r>
              <a:rPr lang="en-US" dirty="0" smtClean="0">
                <a:solidFill>
                  <a:srgbClr val="D05309"/>
                </a:solidFill>
                <a:latin typeface="Times New Roman"/>
                <a:cs typeface="Times New Roman"/>
              </a:rPr>
              <a:t>Task 4 – </a:t>
            </a:r>
            <a:r>
              <a:rPr lang="en-US" dirty="0">
                <a:solidFill>
                  <a:srgbClr val="D05309"/>
                </a:solidFill>
                <a:latin typeface="Times New Roman"/>
                <a:cs typeface="Times New Roman"/>
              </a:rPr>
              <a:t>Detailed Outline for Handbook </a:t>
            </a:r>
          </a:p>
        </p:txBody>
      </p:sp>
      <p:sp>
        <p:nvSpPr>
          <p:cNvPr id="3" name="Content Placeholder 2"/>
          <p:cNvSpPr>
            <a:spLocks noGrp="1"/>
          </p:cNvSpPr>
          <p:nvPr>
            <p:ph idx="1"/>
          </p:nvPr>
        </p:nvSpPr>
        <p:spPr>
          <a:xfrm>
            <a:off x="502920" y="1813560"/>
            <a:ext cx="6329680" cy="5129425"/>
          </a:xfrm>
        </p:spPr>
        <p:txBody>
          <a:bodyPr/>
          <a:lstStyle/>
          <a:p>
            <a:pPr marL="0" indent="0">
              <a:spcBef>
                <a:spcPts val="0"/>
              </a:spcBef>
              <a:spcAft>
                <a:spcPts val="1200"/>
              </a:spcAft>
              <a:buNone/>
            </a:pPr>
            <a:r>
              <a:rPr lang="en-US" sz="3200" b="1" dirty="0" smtClean="0">
                <a:latin typeface="Times New Roman"/>
                <a:cs typeface="Times New Roman"/>
              </a:rPr>
              <a:t>Preparedness </a:t>
            </a:r>
          </a:p>
          <a:p>
            <a:pPr marL="514350" indent="-514350">
              <a:buFont typeface="+mj-lt"/>
              <a:buAutoNum type="arabicPeriod"/>
            </a:pPr>
            <a:r>
              <a:rPr lang="en-US" dirty="0" smtClean="0">
                <a:latin typeface="Times New Roman"/>
                <a:cs typeface="Times New Roman"/>
              </a:rPr>
              <a:t>Planning</a:t>
            </a:r>
          </a:p>
          <a:p>
            <a:pPr marL="960086" lvl="1" indent="-514350">
              <a:buFont typeface="+mj-lt"/>
              <a:buAutoNum type="alphaLcPeriod"/>
            </a:pPr>
            <a:r>
              <a:rPr lang="en-US" dirty="0" smtClean="0">
                <a:latin typeface="Times New Roman"/>
                <a:cs typeface="Times New Roman"/>
              </a:rPr>
              <a:t>Resource Capabilities Assessment / </a:t>
            </a:r>
            <a:br>
              <a:rPr lang="en-US" dirty="0" smtClean="0">
                <a:latin typeface="Times New Roman"/>
                <a:cs typeface="Times New Roman"/>
              </a:rPr>
            </a:br>
            <a:r>
              <a:rPr lang="en-US" dirty="0" smtClean="0">
                <a:latin typeface="Times New Roman"/>
                <a:cs typeface="Times New Roman"/>
              </a:rPr>
              <a:t>Asset Inventory</a:t>
            </a:r>
          </a:p>
          <a:p>
            <a:pPr marL="960086" lvl="1" indent="-514350">
              <a:buFont typeface="+mj-lt"/>
              <a:buAutoNum type="alphaLcPeriod"/>
            </a:pPr>
            <a:r>
              <a:rPr lang="en-US" dirty="0" smtClean="0">
                <a:latin typeface="Times New Roman"/>
                <a:cs typeface="Times New Roman"/>
              </a:rPr>
              <a:t>ESF-1 Coordination</a:t>
            </a:r>
          </a:p>
          <a:p>
            <a:pPr marL="960086" lvl="1" indent="-514350">
              <a:buFont typeface="+mj-lt"/>
              <a:buAutoNum type="alphaLcPeriod"/>
            </a:pPr>
            <a:r>
              <a:rPr lang="en-US" dirty="0" smtClean="0">
                <a:latin typeface="Times New Roman"/>
                <a:cs typeface="Times New Roman"/>
              </a:rPr>
              <a:t>Interagency Coordination</a:t>
            </a:r>
          </a:p>
          <a:p>
            <a:pPr marL="960086" lvl="1" indent="-514350">
              <a:buFont typeface="+mj-lt"/>
              <a:buAutoNum type="alphaLcPeriod"/>
            </a:pPr>
            <a:r>
              <a:rPr lang="en-US" dirty="0" smtClean="0">
                <a:latin typeface="Times New Roman"/>
                <a:cs typeface="Times New Roman"/>
              </a:rPr>
              <a:t>Essential Material Supply</a:t>
            </a:r>
          </a:p>
          <a:p>
            <a:pPr marL="960086" lvl="1" indent="-514350">
              <a:buFont typeface="+mj-lt"/>
              <a:buAutoNum type="alphaLcPeriod"/>
            </a:pPr>
            <a:r>
              <a:rPr lang="en-US" dirty="0" smtClean="0">
                <a:latin typeface="Times New Roman"/>
                <a:cs typeface="Times New Roman"/>
              </a:rPr>
              <a:t>Duplication of Emergency Service Obligations</a:t>
            </a:r>
          </a:p>
          <a:p>
            <a:pPr marL="960086" lvl="1" indent="-514350">
              <a:buFont typeface="+mj-lt"/>
              <a:buAutoNum type="alphaLcPeriod"/>
            </a:pPr>
            <a:r>
              <a:rPr lang="en-US" dirty="0" smtClean="0">
                <a:latin typeface="Times New Roman"/>
                <a:cs typeface="Times New Roman"/>
              </a:rPr>
              <a:t>Safety,</a:t>
            </a:r>
            <a:r>
              <a:rPr lang="en-US" dirty="0">
                <a:latin typeface="Times New Roman"/>
                <a:cs typeface="Times New Roman"/>
              </a:rPr>
              <a:t> </a:t>
            </a:r>
            <a:r>
              <a:rPr lang="en-US" dirty="0" smtClean="0">
                <a:latin typeface="Times New Roman"/>
                <a:cs typeface="Times New Roman"/>
              </a:rPr>
              <a:t>Security and Emergency </a:t>
            </a:r>
            <a:r>
              <a:rPr lang="en-US" dirty="0" err="1" smtClean="0">
                <a:latin typeface="Times New Roman"/>
                <a:cs typeface="Times New Roman"/>
              </a:rPr>
              <a:t>Prepardness</a:t>
            </a:r>
            <a:endParaRPr lang="en-US" dirty="0" smtClean="0">
              <a:latin typeface="Times New Roman"/>
              <a:cs typeface="Times New Roman"/>
            </a:endParaRPr>
          </a:p>
          <a:p>
            <a:pPr marL="960086" lvl="1" indent="-514350">
              <a:buFont typeface="+mj-lt"/>
              <a:buAutoNum type="alphaLcPeriod"/>
            </a:pPr>
            <a:r>
              <a:rPr lang="en-US" dirty="0" smtClean="0">
                <a:latin typeface="Times New Roman"/>
                <a:cs typeface="Times New Roman"/>
              </a:rPr>
              <a:t>Surge Capacity</a:t>
            </a:r>
          </a:p>
          <a:p>
            <a:pPr marL="960086" lvl="1" indent="-514350">
              <a:buFont typeface="+mj-lt"/>
              <a:buAutoNum type="alphaLcPeriod"/>
            </a:pPr>
            <a:r>
              <a:rPr lang="en-US" dirty="0" smtClean="0">
                <a:latin typeface="Times New Roman"/>
                <a:cs typeface="Times New Roman"/>
              </a:rPr>
              <a:t>Contracted Paratransit Services</a:t>
            </a:r>
          </a:p>
          <a:p>
            <a:pPr marL="891472" lvl="2" indent="0">
              <a:buNone/>
            </a:pPr>
            <a:endParaRPr lang="en-US" dirty="0" smtClean="0">
              <a:latin typeface="Times New Roman"/>
              <a:cs typeface="Times New Roman"/>
            </a:endParaRPr>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2600" y="2723727"/>
            <a:ext cx="2320423" cy="334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3523"/>
            <a:ext cx="9052560" cy="1295400"/>
          </a:xfrm>
        </p:spPr>
        <p:txBody>
          <a:bodyPr/>
          <a:lstStyle/>
          <a:p>
            <a:r>
              <a:rPr lang="en-US" dirty="0">
                <a:solidFill>
                  <a:srgbClr val="D05309"/>
                </a:solidFill>
                <a:latin typeface="Times New Roman"/>
                <a:cs typeface="Times New Roman"/>
              </a:rPr>
              <a:t>Task 4 – Detailed Outline for Handbook </a:t>
            </a:r>
            <a:endParaRPr lang="en-US" dirty="0"/>
          </a:p>
        </p:txBody>
      </p:sp>
      <p:sp>
        <p:nvSpPr>
          <p:cNvPr id="3" name="Content Placeholder 2"/>
          <p:cNvSpPr>
            <a:spLocks noGrp="1"/>
          </p:cNvSpPr>
          <p:nvPr>
            <p:ph idx="1"/>
          </p:nvPr>
        </p:nvSpPr>
        <p:spPr>
          <a:xfrm>
            <a:off x="502920" y="1813560"/>
            <a:ext cx="5580380" cy="5129425"/>
          </a:xfrm>
        </p:spPr>
        <p:txBody>
          <a:bodyPr>
            <a:normAutofit fontScale="92500" lnSpcReduction="10000"/>
          </a:bodyPr>
          <a:lstStyle/>
          <a:p>
            <a:pPr marL="0" indent="0">
              <a:spcBef>
                <a:spcPts val="0"/>
              </a:spcBef>
              <a:spcAft>
                <a:spcPts val="1200"/>
              </a:spcAft>
              <a:buNone/>
            </a:pPr>
            <a:r>
              <a:rPr lang="en-US" sz="3500" b="1" dirty="0">
                <a:latin typeface="Times New Roman"/>
                <a:cs typeface="Times New Roman"/>
              </a:rPr>
              <a:t>Preparedness </a:t>
            </a:r>
            <a:r>
              <a:rPr lang="en-US" sz="3500" b="1" dirty="0" smtClean="0">
                <a:latin typeface="Times New Roman"/>
                <a:cs typeface="Times New Roman"/>
              </a:rPr>
              <a:t>(Continued)</a:t>
            </a:r>
            <a:endParaRPr lang="en-US" sz="3500" dirty="0" smtClean="0">
              <a:latin typeface="Times New Roman"/>
              <a:cs typeface="Times New Roman"/>
            </a:endParaRPr>
          </a:p>
          <a:p>
            <a:pPr marL="514350" indent="-514350">
              <a:buFont typeface="+mj-lt"/>
              <a:buAutoNum type="arabicPeriod" startAt="2"/>
            </a:pPr>
            <a:r>
              <a:rPr lang="en-US" sz="3000" dirty="0" smtClean="0">
                <a:latin typeface="Times New Roman"/>
                <a:cs typeface="Times New Roman"/>
              </a:rPr>
              <a:t>Training </a:t>
            </a:r>
            <a:endParaRPr lang="en-US" sz="3000" dirty="0">
              <a:latin typeface="Times New Roman"/>
              <a:cs typeface="Times New Roman"/>
            </a:endParaRPr>
          </a:p>
          <a:p>
            <a:pPr marL="960086" lvl="1" indent="-514350">
              <a:buFont typeface="+mj-lt"/>
              <a:buAutoNum type="alphaLcPeriod"/>
            </a:pPr>
            <a:r>
              <a:rPr lang="en-US" dirty="0">
                <a:latin typeface="Times New Roman"/>
                <a:cs typeface="Times New Roman"/>
              </a:rPr>
              <a:t>Incident Command System (ICS), National Incident Management System (NIMS) and National Response Framework (NRF)</a:t>
            </a:r>
          </a:p>
          <a:p>
            <a:pPr marL="960086" lvl="1" indent="-514350">
              <a:buFont typeface="+mj-lt"/>
              <a:buAutoNum type="alphaLcPeriod" startAt="2"/>
            </a:pPr>
            <a:r>
              <a:rPr lang="en-US" dirty="0" smtClean="0">
                <a:latin typeface="Times New Roman"/>
                <a:cs typeface="Times New Roman"/>
              </a:rPr>
              <a:t>Personal and Family Preparedness </a:t>
            </a:r>
          </a:p>
          <a:p>
            <a:pPr marL="960086" lvl="1" indent="-514350">
              <a:buFont typeface="+mj-lt"/>
              <a:buAutoNum type="alphaLcPeriod" startAt="2"/>
            </a:pPr>
            <a:r>
              <a:rPr lang="en-US" dirty="0" smtClean="0">
                <a:latin typeface="Times New Roman"/>
                <a:cs typeface="Times New Roman"/>
              </a:rPr>
              <a:t>Safety, Security and Emergency Operations</a:t>
            </a:r>
          </a:p>
          <a:p>
            <a:pPr marL="514350" indent="-514350">
              <a:buFont typeface="+mj-lt"/>
              <a:buAutoNum type="arabicPeriod" startAt="3"/>
            </a:pPr>
            <a:r>
              <a:rPr lang="en-US" sz="3000" dirty="0" smtClean="0">
                <a:latin typeface="Times New Roman"/>
                <a:cs typeface="Times New Roman"/>
              </a:rPr>
              <a:t>Exercises</a:t>
            </a:r>
          </a:p>
          <a:p>
            <a:pPr marL="960086" lvl="1" indent="-514350">
              <a:buFont typeface="+mj-lt"/>
              <a:buAutoNum type="alphaLcPeriod"/>
            </a:pPr>
            <a:r>
              <a:rPr lang="en-US" dirty="0" smtClean="0">
                <a:latin typeface="Times New Roman"/>
                <a:cs typeface="Times New Roman"/>
              </a:rPr>
              <a:t>Discussion-based Exercises</a:t>
            </a:r>
          </a:p>
          <a:p>
            <a:pPr marL="960086" lvl="1" indent="-514350">
              <a:buFont typeface="+mj-lt"/>
              <a:buAutoNum type="alphaLcPeriod"/>
            </a:pPr>
            <a:r>
              <a:rPr lang="en-US" dirty="0" smtClean="0">
                <a:latin typeface="Times New Roman"/>
                <a:cs typeface="Times New Roman"/>
              </a:rPr>
              <a:t>Operational Exercises</a:t>
            </a:r>
          </a:p>
          <a:p>
            <a:pPr marL="960086" lvl="1" indent="-514350">
              <a:buFont typeface="+mj-lt"/>
              <a:buAutoNum type="alphaLcPeriod"/>
            </a:pPr>
            <a:r>
              <a:rPr lang="en-US" dirty="0" smtClean="0">
                <a:latin typeface="Times New Roman"/>
                <a:cs typeface="Times New Roman"/>
              </a:rPr>
              <a:t>Inclusion of People with Access and Functional Needs</a:t>
            </a:r>
          </a:p>
          <a:p>
            <a:pPr marL="1405822" lvl="2" indent="-514350">
              <a:buFont typeface="+mj-lt"/>
              <a:buAutoNum type="arabicPeriod" startAt="3"/>
            </a:pPr>
            <a:endParaRPr lang="en-US" dirty="0">
              <a:latin typeface="Times New Roman"/>
              <a:cs typeface="Times New Roman"/>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2652" y="3784599"/>
            <a:ext cx="3472504" cy="256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4 – Detailed Outline for Handbook </a:t>
            </a:r>
            <a:endParaRPr lang="en-US" dirty="0"/>
          </a:p>
        </p:txBody>
      </p:sp>
      <p:sp>
        <p:nvSpPr>
          <p:cNvPr id="3" name="Content Placeholder 2"/>
          <p:cNvSpPr>
            <a:spLocks noGrp="1"/>
          </p:cNvSpPr>
          <p:nvPr>
            <p:ph idx="1"/>
          </p:nvPr>
        </p:nvSpPr>
        <p:spPr>
          <a:xfrm>
            <a:off x="502920" y="1813560"/>
            <a:ext cx="4983480" cy="5129425"/>
          </a:xfrm>
        </p:spPr>
        <p:txBody>
          <a:bodyPr>
            <a:normAutofit fontScale="92500" lnSpcReduction="10000"/>
          </a:bodyPr>
          <a:lstStyle/>
          <a:p>
            <a:pPr marL="0" indent="0">
              <a:spcBef>
                <a:spcPts val="0"/>
              </a:spcBef>
              <a:spcAft>
                <a:spcPts val="1200"/>
              </a:spcAft>
              <a:buNone/>
            </a:pPr>
            <a:r>
              <a:rPr lang="en-US" sz="3200" b="1" dirty="0" smtClean="0">
                <a:latin typeface="Times New Roman"/>
                <a:cs typeface="Times New Roman"/>
              </a:rPr>
              <a:t>Prevention</a:t>
            </a:r>
          </a:p>
          <a:p>
            <a:pPr marL="514350" indent="-514350">
              <a:buFont typeface="+mj-lt"/>
              <a:buAutoNum type="arabicPeriod"/>
            </a:pPr>
            <a:r>
              <a:rPr lang="en-US" dirty="0" smtClean="0">
                <a:latin typeface="Times New Roman"/>
                <a:cs typeface="Times New Roman"/>
              </a:rPr>
              <a:t>Risk Assessment</a:t>
            </a:r>
          </a:p>
          <a:p>
            <a:pPr marL="960086" lvl="1" indent="-514350">
              <a:buFont typeface="+mj-lt"/>
              <a:buAutoNum type="alphaLcPeriod"/>
            </a:pPr>
            <a:r>
              <a:rPr lang="en-US" dirty="0" smtClean="0">
                <a:latin typeface="Times New Roman"/>
                <a:cs typeface="Times New Roman"/>
              </a:rPr>
              <a:t>Threat and Vulnerability Assessments</a:t>
            </a:r>
          </a:p>
          <a:p>
            <a:pPr marL="960086" lvl="1" indent="-514350">
              <a:buFont typeface="+mj-lt"/>
              <a:buAutoNum type="alphaLcPeriod"/>
            </a:pPr>
            <a:r>
              <a:rPr lang="en-US" dirty="0" smtClean="0">
                <a:latin typeface="Times New Roman"/>
                <a:cs typeface="Times New Roman"/>
              </a:rPr>
              <a:t>Interagency Communication and Coordination</a:t>
            </a:r>
          </a:p>
          <a:p>
            <a:pPr marL="514350" indent="-514350">
              <a:buFont typeface="+mj-lt"/>
              <a:buAutoNum type="arabicPeriod"/>
            </a:pPr>
            <a:r>
              <a:rPr lang="en-US" dirty="0" smtClean="0">
                <a:latin typeface="Times New Roman"/>
                <a:cs typeface="Times New Roman"/>
              </a:rPr>
              <a:t>Liability Management</a:t>
            </a:r>
          </a:p>
          <a:p>
            <a:pPr marL="960086" lvl="1" indent="-514350">
              <a:buFont typeface="+mj-lt"/>
              <a:buAutoNum type="alphaLcPeriod"/>
            </a:pPr>
            <a:r>
              <a:rPr lang="en-US" dirty="0" smtClean="0">
                <a:latin typeface="Times New Roman"/>
                <a:cs typeface="Times New Roman"/>
              </a:rPr>
              <a:t>Insurance Limitations</a:t>
            </a:r>
          </a:p>
          <a:p>
            <a:pPr marL="960086" lvl="1" indent="-514350">
              <a:buFont typeface="+mj-lt"/>
              <a:buAutoNum type="alphaLcPeriod"/>
            </a:pPr>
            <a:r>
              <a:rPr lang="en-US" dirty="0" smtClean="0">
                <a:latin typeface="Times New Roman"/>
                <a:cs typeface="Times New Roman"/>
              </a:rPr>
              <a:t>Memorandum of Understanding and Mutual Aid Agreements</a:t>
            </a:r>
          </a:p>
          <a:p>
            <a:pPr marL="514350" indent="-514350">
              <a:buFont typeface="+mj-lt"/>
              <a:buAutoNum type="arabicPeriod"/>
            </a:pPr>
            <a:r>
              <a:rPr lang="en-US" dirty="0" smtClean="0">
                <a:latin typeface="Times New Roman"/>
                <a:cs typeface="Times New Roman"/>
              </a:rPr>
              <a:t>Outreach and Education</a:t>
            </a:r>
          </a:p>
          <a:p>
            <a:pPr marL="960086" lvl="1" indent="-514350">
              <a:buFont typeface="+mj-lt"/>
              <a:buAutoNum type="alphaLcPeriod"/>
            </a:pPr>
            <a:r>
              <a:rPr lang="en-US" dirty="0" smtClean="0">
                <a:latin typeface="Times New Roman"/>
                <a:cs typeface="Times New Roman"/>
              </a:rPr>
              <a:t>Customer Preparedness</a:t>
            </a:r>
          </a:p>
          <a:p>
            <a:pPr marL="960086" lvl="1" indent="-514350">
              <a:buFont typeface="+mj-lt"/>
              <a:buAutoNum type="alphaLcPeriod"/>
            </a:pPr>
            <a:r>
              <a:rPr lang="en-US" dirty="0" smtClean="0">
                <a:latin typeface="Times New Roman"/>
                <a:cs typeface="Times New Roman"/>
              </a:rPr>
              <a:t>Adaptive Equipment</a:t>
            </a:r>
          </a:p>
          <a:p>
            <a:pPr marL="960086" lvl="1" indent="-514350">
              <a:buNone/>
            </a:pPr>
            <a:endParaRPr lang="en-US" dirty="0"/>
          </a:p>
        </p:txBody>
      </p:sp>
      <p:pic>
        <p:nvPicPr>
          <p:cNvPr id="4" name="Picture 8" descr="http://www.nobodyleftbehind2.org/findings/Final%20Report%20on%20Best%20Practices%20objective%203%20%20best%20practices%203-21-072_files/image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5587034"/>
            <a:ext cx="3354070" cy="1547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lderlycare.net/images/senior-couple-with-me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7697" y="3798886"/>
            <a:ext cx="2142650" cy="1509713"/>
          </a:xfrm>
          <a:prstGeom prst="rect">
            <a:avLst/>
          </a:prstGeom>
          <a:noFill/>
          <a:extLst>
            <a:ext uri="{909E8E84-426E-40DD-AFC4-6F175D3DCCD1}">
              <a14:hiddenFill xmlns:a14="http://schemas.microsoft.com/office/drawing/2010/main">
                <a:solidFill>
                  <a:srgbClr val="FFFFFF"/>
                </a:solidFill>
              </a14:hiddenFill>
            </a:ext>
          </a:extLst>
        </p:spPr>
      </p:pic>
      <p:pic>
        <p:nvPicPr>
          <p:cNvPr id="675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6551" y="1813560"/>
            <a:ext cx="2630168" cy="197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TCRP A-37 Project Goal</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304799" y="1813560"/>
            <a:ext cx="9533467" cy="2230593"/>
          </a:xfrm>
        </p:spPr>
        <p:txBody>
          <a:bodyPr>
            <a:normAutofit/>
          </a:bodyPr>
          <a:lstStyle/>
          <a:p>
            <a:pPr marL="0" indent="0">
              <a:buNone/>
            </a:pPr>
            <a:r>
              <a:rPr lang="en-US" sz="2800" dirty="0" smtClean="0">
                <a:latin typeface="Times New Roman"/>
                <a:cs typeface="Times New Roman"/>
              </a:rPr>
              <a:t>To </a:t>
            </a:r>
            <a:r>
              <a:rPr lang="en-US" sz="2800" dirty="0">
                <a:latin typeface="Times New Roman"/>
                <a:cs typeface="Times New Roman"/>
              </a:rPr>
              <a:t>develop </a:t>
            </a:r>
            <a:r>
              <a:rPr lang="en-US" sz="2800" dirty="0" smtClean="0">
                <a:latin typeface="Times New Roman"/>
                <a:cs typeface="Times New Roman"/>
              </a:rPr>
              <a:t>a handbook for </a:t>
            </a:r>
            <a:r>
              <a:rPr lang="en-US" sz="2800" dirty="0">
                <a:latin typeface="Times New Roman"/>
                <a:cs typeface="Times New Roman"/>
              </a:rPr>
              <a:t>paratransit service </a:t>
            </a:r>
            <a:r>
              <a:rPr lang="en-US" sz="2800" dirty="0" smtClean="0">
                <a:latin typeface="Times New Roman"/>
                <a:cs typeface="Times New Roman"/>
              </a:rPr>
              <a:t>providers:</a:t>
            </a:r>
          </a:p>
          <a:p>
            <a:pPr marL="381000" indent="-261938"/>
            <a:r>
              <a:rPr lang="en-US" sz="2500" dirty="0">
                <a:latin typeface="Times New Roman"/>
                <a:cs typeface="Times New Roman"/>
              </a:rPr>
              <a:t>G</a:t>
            </a:r>
            <a:r>
              <a:rPr lang="en-US" sz="2500" dirty="0" smtClean="0">
                <a:latin typeface="Times New Roman"/>
                <a:cs typeface="Times New Roman"/>
              </a:rPr>
              <a:t>uidance and recommended practices </a:t>
            </a:r>
            <a:r>
              <a:rPr lang="en-US" sz="2500" dirty="0">
                <a:latin typeface="Times New Roman"/>
                <a:cs typeface="Times New Roman"/>
              </a:rPr>
              <a:t>to prepare </a:t>
            </a:r>
            <a:r>
              <a:rPr lang="en-US" sz="2500" dirty="0" smtClean="0">
                <a:latin typeface="Times New Roman"/>
                <a:cs typeface="Times New Roman"/>
              </a:rPr>
              <a:t>for emergencies: </a:t>
            </a:r>
          </a:p>
          <a:p>
            <a:pPr marL="915989" lvl="1" indent="-342900">
              <a:buFont typeface="+mj-lt"/>
              <a:buAutoNum type="alphaLcParenR"/>
            </a:pPr>
            <a:r>
              <a:rPr lang="en-US" dirty="0" smtClean="0">
                <a:latin typeface="Times New Roman"/>
                <a:cs typeface="Times New Roman"/>
              </a:rPr>
              <a:t>Advance notice events:  Floods</a:t>
            </a:r>
            <a:r>
              <a:rPr lang="en-US" dirty="0">
                <a:latin typeface="Times New Roman"/>
                <a:cs typeface="Times New Roman"/>
              </a:rPr>
              <a:t>, hurricanes, blizzards and pandemics</a:t>
            </a:r>
            <a:r>
              <a:rPr lang="en-US" dirty="0" smtClean="0">
                <a:latin typeface="Times New Roman"/>
                <a:cs typeface="Times New Roman"/>
              </a:rPr>
              <a:t>, and </a:t>
            </a:r>
          </a:p>
          <a:p>
            <a:pPr marL="915989" lvl="1" indent="-342900">
              <a:buFont typeface="+mj-lt"/>
              <a:buAutoNum type="alphaLcParenR"/>
            </a:pPr>
            <a:r>
              <a:rPr lang="en-US" dirty="0" smtClean="0">
                <a:latin typeface="Times New Roman"/>
                <a:cs typeface="Times New Roman"/>
              </a:rPr>
              <a:t>No-notice events: Earthquakes</a:t>
            </a:r>
            <a:r>
              <a:rPr lang="en-US" dirty="0">
                <a:latin typeface="Times New Roman"/>
                <a:cs typeface="Times New Roman"/>
              </a:rPr>
              <a:t>, power blackouts, </a:t>
            </a:r>
            <a:r>
              <a:rPr lang="en-US" dirty="0" smtClean="0">
                <a:latin typeface="Times New Roman"/>
                <a:cs typeface="Times New Roman"/>
              </a:rPr>
              <a:t>and </a:t>
            </a:r>
            <a:r>
              <a:rPr lang="en-US" dirty="0">
                <a:latin typeface="Times New Roman"/>
                <a:cs typeface="Times New Roman"/>
              </a:rPr>
              <a:t>acts of terrorism</a:t>
            </a:r>
            <a:r>
              <a:rPr lang="en-US" dirty="0" smtClean="0">
                <a:latin typeface="Times New Roman"/>
                <a:cs typeface="Times New Roman"/>
              </a:rPr>
              <a:t>.</a:t>
            </a:r>
            <a:endParaRPr lang="en-US" sz="2600" dirty="0"/>
          </a:p>
        </p:txBody>
      </p:sp>
      <p:pic>
        <p:nvPicPr>
          <p:cNvPr id="49156" name="Picture 4" descr="a picture of a person using the phone at an area of rescue assistance for persons disabiliti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73773" y="4392611"/>
            <a:ext cx="2768817" cy="26765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g;base64,/9j/4AAQSkZJRgABAQAAAQABAAD/2wBDAAkGBwgHBgkIBwgKCgkLDRYPDQwMDRsUFRAWIB0iIiAdHx8kKDQsJCYxJx8fLT0tMTU3Ojo6Iys/RD84QzQ5Ojf/2wBDAQoKCg0MDRoPDxo3JR8lNzc3Nzc3Nzc3Nzc3Nzc3Nzc3Nzc3Nzc3Nzc3Nzc3Nzc3Nzc3Nzc3Nzc3Nzc3Nzc3Nzf/wAARCACOALcDASIAAhEBAxEB/8QAGwABAAIDAQEAAAAAAAAAAAAAAAIFAQQGAwf/xABCEAABAwIBBwcGDQQDAAAAAAABAAIDBBEhBQYSMUFRcSIyYYGxwdETFSMzVJEUFkJDUnKCkpOho+HwNERTg6LC8f/EABkBAQADAQEAAAAAAAAAAAAAAAABAgMEBf/EAC4RAAICAAMGBQQCAwAAAAAAAAABAgMEEVISExQxQpEFIUFxgSIjUeEVYTKhwf/aAAwDAQACEQMRAD8A+lIiLmNAiIgCIpMaXvaxutxsgIopSRviNpGkd6igCWRelMzTkc3ex1vcgzPNERAERTijdI8NaMd+5ATgh02SyHmtYbcbLxVsY2xUro2agw9iqUICIiEhERAEREAREQBERAEREAWzk9mlU32MBK1lYZMZ6N79pdYcAhGZtvY17dF4BbuVbU0jouUy7mdis0OPBSQUa2cnf1Q+qVKtphHy4xydo3LGTv6j7J7lANeVmhI5u4kKK2coM0ai+xwv3LWQnMyAXEAC5OFla0sAgjGovOsrWydCCDM4bbNHat9SQyMvqpPqnsVKrqQXjd9U9ipBqCEoyiIoJCIiAIiIAiIgCIiAIiIDBNlc0zPJwRtOvRueJVTEzykrGb3AeKulJDCIiEAgEEEA33rUp4DDWOGJaWEg9YW2o/ODge5AauUmXjY/a09qrw0ucANZKuKlmnA9o12wWhQM0qgH6Iv4dqAso2CNgaNgssoiAw/mO4HsVGNQ4K9Oo8FRDUOCglGUREJCIiAIiIAiIgCIiAJYnYn8xXlmvAysmq8qyt0tKXydPpfJa0WuB071SUspKK5s0jDOLnnyN+gid8IDnNIAaTiLY6lZKLcXyO6uof8ApUloYhERAFE+sHQ09oUlH5z7PegJLWo4vJyzdDrDhr7wtlRa0B8hAxc4E9OAQEkREAOpaDqAaLSyTEgc4LfWI/Vt+qEBVuo5m6maQ3tK8zDKPm3/AHSrlEGZSuje0XcxwG8hRxFsNauZWB8bmncuV0BQ5cfA0aMNXH5Rjdge3WB1YrOctnL+zWqvbTyfmixREVygREQBERAaOWqk02TpXR+tePJsG9zsPFdDkqkbQZLp6UD1bAHdJ2n3rmwzzhnNRUmuKlBqJOPyR2e9de7XwWNf1WSl+PI6LlsVQh+fN/8ADyjNgGuwfrIO06zbepoQHCzgCOlQxZji5vTrHj2rc5CaIDcAixB2hEJCj879nv8A3UlF2D2HpI/nuQEisDnO4jsCyVgc53V2BAZREQGCbC5RgsxoOwBYHKdfYNXFSQBERAFzWdcTo6dlXELyUcokHS3UQulWplGBk8Lo5BdkjSxw4rO2O1BpGtFm7sUmVjHtkY17DdjgC07wdSkqrN6V4pH0kp9LSSGJw6Nn86FapXPbgmWvr3djh+AiIrmQWHOa1rnONgBcncFlVWclQYcmmJnrKhwjaB+fh1qlk9iLka0V72yMF6m9mTEZmVuVZG2dVSkNvsa3+W6l0e9eGTKQUGTaelGuNgBO87fzuvdRTDZgk+ZGIsVlrkuXp7egREWpiRLbEujwvrB1HwWWuDr7CNY3LKi5t8Rg4aigJKMvMv8AR5Xu/hWWuLjY4OGzf0rOwoAVgc53EdgWGcwDcLe7BZHOdxHYEBlR5+HyRs3o7GzRt1ncFLZZAEREAREQBQnbpRHeMVNDiLIDjakfAc5w/VFXR2P1x/B71bLSzwpnOoPhEYtLSyCRpGwaj3HqWxSztqqaKoZqkaHW3Lmq+mcofPc7b1t1Qt+H8cv9HqiIug5AqiFnnPO6CHXFRN8o/dpDHt0R1KzqJm08Ek0nNY0uPUvHMKmeaSqyjMPSVMlr7wNf5k+5c131zjX89jtw326p3P2Xu/0dQ/XZRWTiVhdR54REQkIiIDD26Q12I1HcjHaQxHKHOCyovabhzecNn0huQAclzxv5Xd3LI5zv5sCi4jkObqJt7/3shxLhscQPyQGWYgu+liOGxSREAREQBERAEREBp5RhbMxzJByJGFruFlyebMj446mglvp00hHUT4g+9dpUN0ojvGK4rKY83Z0Q1N7RVbQ1/HUf+pXJe9icbPj4Z34T7kJ0+rWa91+i9REXUcRR51VDm0kVJHjJUPGA2gfvb3Lssm0jcn5Np6VnzUYaek7fzuvn82UKY5zsqaoudTUps3RF9It1f8lcy53wvddsxY3Y0RE9oXBVfW7ZTlL+l7I9XEYW5UV1wi36v3f6OtRcf8bI/an/AIP7KJzpiOuskHCMjuXTxVOpdzj4HEaGdkvOWeKH1sjWdBOK4yTOOmdzqqd3U5a7s4KJuIbO7pDB4qrxVOpErAYh9DOwkytA3CNr5DvAsFrPyvM71bGN43K5CXOaMerop38XNb3laz856r5GTmfamv3KjxtK6jaPheJfQdk7KVWcfKAcGhZZlSpaeUWvG4t8FxIznrb45PiI6JSFuUmcjHuDaqklhB+U1weO4qFjaX1Ey8MxEVnsHb09bHUEswY52wnC+wgrcY/TfpbCL47Lgfuvn82clOw+ip6iTpGi3tN16PzzdJEYzQTDSPKcJGYhX4ylc5Gf8biX5qDOuqsqsYdGBoefpHUtN2Uqom4eG9AaFzkWcNI5ji+KeNwF7FoN+FitKfOeXStT5PJaNskoBPUFV4uldRaPh2JflsHXjKNUDfyt+LR4L1ZladvOZG7qsuGGc9dtyfD+KV6sznm+cyd92cd4ULG06i78LxOk72PK8R9ZG5vSMQtuKrp5fVytPQTYrgI85Kc+spahh6A096925eoXa/LDiz91dYurUjGXh+IXQzvkXER5w0rByKmVnQA4L1bnTE3+8lPGMnuVuKp1LuU4HEaGdkQDgdS5TPGjM2SnvAu+mdp9Wo9oPUvL41x+1P8Awf2UH5y0M7JI6p7pGSNLXejIwIsVnbdTZBx2l5m2Hw2JptjNQfkbmSqr4ZQQzXu9zbP+sMCipc0aoNdPSXLm8+M79h7ii0wtqsqUmzLG0Om+UVy59zbdmxkxz3OMTrkknlu8VA5r5PvyYh1vf4q9RXdNelFOKv1vuyh+K1D/AIm/ff4rBzXotkLfxH+Kv0UbivShxV+t92c6c2aQDClB4Su8V5vyBRM51GR/sf4rpkTcV6UOKv1vuzlvMuT/AGb9R/inmXJ3s36j/FdK+CJ+tgvvC8XUUZvoucPzUbiGlE8VdrfdlB5lyd7N+o/xWH5DoHNs2J8Z+kyR1/zKvfN7jqkHWFkUFjy5PcFG4r0oLF3p/wCb7s5oZvF7g2GrlJOxzGu7LL0OatQ296y46Ih4rqo4mRizRx6VNU4Kh9JsvEsUus45mb8QPpaqZ3Q0Nb3FbHmXJ9h6AnjI7xXRzU0cmJ5Lt7V4mgdrbILdIVlhqo8oopPHYifObKLzLk72b9R/inmXJ3s/6j/FXfwB1/WD3KbaFnynuPAWU7mGlFOKu1vuyh8y5O9m/Uf4rLchUD+bSk8Hv8V0TKeFuplzvOK9hhqwU7ivShxV2t92c63NqkP9oBxld4qYzXotsDR/sf4q/RTuK9KI4q/W+7KH4rUH+Jv33+Kk3NfJ3yovc93irxE3FelDir9b7srKHIVFQ1LainYWvaCAdInXxKKzRaRhGKySyM5Wzm85Nt+7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4292" y="4392611"/>
            <a:ext cx="4279084"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152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4 – Detailed Outline for Handbook </a:t>
            </a:r>
            <a:endParaRPr lang="en-US" dirty="0"/>
          </a:p>
        </p:txBody>
      </p:sp>
      <p:sp>
        <p:nvSpPr>
          <p:cNvPr id="3" name="Content Placeholder 2"/>
          <p:cNvSpPr>
            <a:spLocks noGrp="1"/>
          </p:cNvSpPr>
          <p:nvPr>
            <p:ph idx="1"/>
          </p:nvPr>
        </p:nvSpPr>
        <p:spPr>
          <a:xfrm>
            <a:off x="502920" y="1813560"/>
            <a:ext cx="6507480" cy="5349240"/>
          </a:xfrm>
        </p:spPr>
        <p:txBody>
          <a:bodyPr>
            <a:normAutofit/>
          </a:bodyPr>
          <a:lstStyle/>
          <a:p>
            <a:pPr marL="0" indent="0">
              <a:spcBef>
                <a:spcPts val="0"/>
              </a:spcBef>
              <a:spcAft>
                <a:spcPts val="1200"/>
              </a:spcAft>
              <a:buNone/>
            </a:pPr>
            <a:r>
              <a:rPr lang="en-US" sz="3800" b="1" dirty="0" smtClean="0">
                <a:latin typeface="Times New Roman"/>
                <a:cs typeface="Times New Roman"/>
              </a:rPr>
              <a:t>Response</a:t>
            </a:r>
            <a:endParaRPr lang="en-US" sz="3800" dirty="0" smtClean="0">
              <a:latin typeface="Times New Roman"/>
              <a:cs typeface="Times New Roman"/>
            </a:endParaRPr>
          </a:p>
          <a:p>
            <a:pPr marL="514350" indent="-514350">
              <a:buFont typeface="+mj-lt"/>
              <a:buAutoNum type="arabicPeriod"/>
            </a:pPr>
            <a:r>
              <a:rPr lang="en-US" sz="2800" dirty="0" smtClean="0">
                <a:latin typeface="Times New Roman"/>
                <a:cs typeface="Times New Roman"/>
              </a:rPr>
              <a:t>Communication</a:t>
            </a:r>
          </a:p>
          <a:p>
            <a:pPr marL="960086" lvl="1" indent="-514350">
              <a:buFont typeface="+mj-lt"/>
              <a:buAutoNum type="alphaLcPeriod"/>
            </a:pPr>
            <a:r>
              <a:rPr lang="en-US" dirty="0" smtClean="0">
                <a:latin typeface="Times New Roman"/>
                <a:cs typeface="Times New Roman"/>
              </a:rPr>
              <a:t>Interoperability </a:t>
            </a:r>
          </a:p>
          <a:p>
            <a:pPr marL="960086" lvl="1" indent="-514350">
              <a:buFont typeface="+mj-lt"/>
              <a:buAutoNum type="alphaLcPeriod"/>
            </a:pPr>
            <a:r>
              <a:rPr lang="en-US" dirty="0" smtClean="0">
                <a:latin typeface="Times New Roman"/>
                <a:cs typeface="Times New Roman"/>
              </a:rPr>
              <a:t>Emergency Communications</a:t>
            </a:r>
          </a:p>
          <a:p>
            <a:pPr marL="445736" lvl="1" indent="0">
              <a:buNone/>
            </a:pPr>
            <a:endParaRPr lang="en-US" dirty="0" smtClean="0">
              <a:latin typeface="Times New Roman"/>
              <a:cs typeface="Times New Roman"/>
            </a:endParaRPr>
          </a:p>
          <a:p>
            <a:pPr marL="514350" indent="-514350">
              <a:buFont typeface="+mj-lt"/>
              <a:buAutoNum type="arabicPeriod"/>
            </a:pPr>
            <a:r>
              <a:rPr lang="en-US" sz="2800" dirty="0" smtClean="0">
                <a:latin typeface="Times New Roman"/>
                <a:cs typeface="Times New Roman"/>
              </a:rPr>
              <a:t>Coordination</a:t>
            </a:r>
          </a:p>
          <a:p>
            <a:pPr marL="960086" lvl="1" indent="-514350">
              <a:buFont typeface="+mj-lt"/>
              <a:buAutoNum type="alphaLcPeriod"/>
            </a:pPr>
            <a:r>
              <a:rPr lang="en-US" dirty="0" smtClean="0">
                <a:latin typeface="Times New Roman"/>
                <a:cs typeface="Times New Roman"/>
              </a:rPr>
              <a:t>Emergency Operations Center (EOC)</a:t>
            </a:r>
          </a:p>
          <a:p>
            <a:pPr marL="960086" lvl="1" indent="-514350">
              <a:buFont typeface="+mj-lt"/>
              <a:buAutoNum type="alphaLcPeriod"/>
            </a:pPr>
            <a:r>
              <a:rPr lang="en-US" dirty="0" smtClean="0">
                <a:latin typeface="Times New Roman"/>
                <a:cs typeface="Times New Roman"/>
              </a:rPr>
              <a:t>Paratransit Departmental Emergency Operations Center (DEOC)</a:t>
            </a:r>
          </a:p>
          <a:p>
            <a:pPr marL="960086" lvl="1" indent="-514350">
              <a:buFont typeface="+mj-lt"/>
              <a:buAutoNum type="alphaLcPeriod"/>
            </a:pPr>
            <a:r>
              <a:rPr lang="en-US" dirty="0" smtClean="0">
                <a:latin typeface="Times New Roman"/>
                <a:cs typeface="Times New Roman"/>
              </a:rPr>
              <a:t>Staging and Pre-Positioning</a:t>
            </a:r>
          </a:p>
        </p:txBody>
      </p:sp>
      <p:pic>
        <p:nvPicPr>
          <p:cNvPr id="48130" name="Picture 2" descr="http://www.wright.edu/email/ncmr/images/i_jcor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3530" y="4303712"/>
            <a:ext cx="3143250" cy="2095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4 – Detailed Outline for Handbook </a:t>
            </a:r>
            <a:endParaRPr lang="en-US" dirty="0"/>
          </a:p>
        </p:txBody>
      </p:sp>
      <p:sp>
        <p:nvSpPr>
          <p:cNvPr id="3" name="Content Placeholder 2"/>
          <p:cNvSpPr>
            <a:spLocks noGrp="1"/>
          </p:cNvSpPr>
          <p:nvPr>
            <p:ph idx="1"/>
          </p:nvPr>
        </p:nvSpPr>
        <p:spPr>
          <a:xfrm>
            <a:off x="502920" y="1813560"/>
            <a:ext cx="4831080" cy="5129425"/>
          </a:xfrm>
        </p:spPr>
        <p:txBody>
          <a:bodyPr/>
          <a:lstStyle/>
          <a:p>
            <a:pPr marL="0" lvl="1" indent="0">
              <a:spcBef>
                <a:spcPts val="0"/>
              </a:spcBef>
              <a:spcAft>
                <a:spcPts val="1200"/>
              </a:spcAft>
              <a:buNone/>
            </a:pPr>
            <a:r>
              <a:rPr lang="en-US" sz="3200" b="1" dirty="0" smtClean="0">
                <a:latin typeface="Times New Roman"/>
                <a:cs typeface="Times New Roman"/>
              </a:rPr>
              <a:t>Response (Continued)</a:t>
            </a:r>
          </a:p>
          <a:p>
            <a:pPr marL="514350" indent="-514350">
              <a:buFont typeface="+mj-lt"/>
              <a:buAutoNum type="arabicPeriod" startAt="3"/>
            </a:pPr>
            <a:r>
              <a:rPr lang="en-US" sz="2600" dirty="0" smtClean="0">
                <a:latin typeface="Times New Roman"/>
                <a:cs typeface="Times New Roman"/>
              </a:rPr>
              <a:t>Operations (Continued)</a:t>
            </a:r>
            <a:endParaRPr lang="en-US" sz="2600" dirty="0">
              <a:latin typeface="Times New Roman"/>
              <a:cs typeface="Times New Roman"/>
            </a:endParaRPr>
          </a:p>
          <a:p>
            <a:pPr marL="960086" lvl="1" indent="-514350">
              <a:buFont typeface="+mj-lt"/>
              <a:buAutoNum type="alphaLcPeriod"/>
            </a:pPr>
            <a:r>
              <a:rPr lang="en-US" sz="2400" dirty="0" smtClean="0">
                <a:latin typeface="Times New Roman"/>
                <a:cs typeface="Times New Roman"/>
              </a:rPr>
              <a:t>Service Continuity</a:t>
            </a:r>
          </a:p>
          <a:p>
            <a:pPr marL="960086" lvl="1" indent="-514350">
              <a:buFont typeface="+mj-lt"/>
              <a:buAutoNum type="alphaLcPeriod"/>
            </a:pPr>
            <a:r>
              <a:rPr lang="en-US" sz="2400" dirty="0" smtClean="0">
                <a:latin typeface="Times New Roman"/>
                <a:cs typeface="Times New Roman"/>
              </a:rPr>
              <a:t>Emergency Dispatching</a:t>
            </a:r>
          </a:p>
          <a:p>
            <a:pPr marL="960086" lvl="1" indent="-514350">
              <a:buFont typeface="+mj-lt"/>
              <a:buAutoNum type="alphaLcPeriod"/>
            </a:pPr>
            <a:r>
              <a:rPr lang="en-US" sz="2400" dirty="0" smtClean="0">
                <a:latin typeface="Times New Roman"/>
                <a:cs typeface="Times New Roman"/>
              </a:rPr>
              <a:t>Individuals Needing Evacuation Assistance</a:t>
            </a:r>
          </a:p>
          <a:p>
            <a:pPr marL="960086" lvl="1" indent="-514350">
              <a:buFont typeface="+mj-lt"/>
              <a:buAutoNum type="alphaLcPeriod"/>
            </a:pPr>
            <a:r>
              <a:rPr lang="en-US" sz="2400" dirty="0" smtClean="0">
                <a:latin typeface="Times New Roman"/>
                <a:cs typeface="Times New Roman"/>
              </a:rPr>
              <a:t>Mobilization</a:t>
            </a:r>
          </a:p>
          <a:p>
            <a:pPr marL="960086" lvl="1" indent="-514350">
              <a:buFont typeface="+mj-lt"/>
              <a:buAutoNum type="alphaLcPeriod"/>
            </a:pPr>
            <a:r>
              <a:rPr lang="en-US" sz="2400" dirty="0" smtClean="0">
                <a:latin typeface="Times New Roman"/>
                <a:cs typeface="Times New Roman"/>
              </a:rPr>
              <a:t>Pets</a:t>
            </a:r>
          </a:p>
          <a:p>
            <a:pPr>
              <a:buNone/>
            </a:pPr>
            <a:endParaRPr lang="en-US" sz="2000" dirty="0"/>
          </a:p>
        </p:txBody>
      </p:sp>
      <p:pic>
        <p:nvPicPr>
          <p:cNvPr id="6" name="Picture 2" descr="Photos of paratransit van operators using wheelchair lifts and a CTTRANSIT Waterbury paratransit minib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8395" y="5787285"/>
            <a:ext cx="612521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0664" y="1977619"/>
            <a:ext cx="2603350" cy="200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Task 4 – Detailed Outline for Handbook </a:t>
            </a:r>
            <a:endParaRPr lang="en-US" dirty="0"/>
          </a:p>
        </p:txBody>
      </p:sp>
      <p:sp>
        <p:nvSpPr>
          <p:cNvPr id="3" name="Content Placeholder 2"/>
          <p:cNvSpPr>
            <a:spLocks noGrp="1"/>
          </p:cNvSpPr>
          <p:nvPr>
            <p:ph idx="1"/>
          </p:nvPr>
        </p:nvSpPr>
        <p:spPr>
          <a:xfrm>
            <a:off x="502920" y="1813560"/>
            <a:ext cx="5288280" cy="5129425"/>
          </a:xfrm>
        </p:spPr>
        <p:txBody>
          <a:bodyPr>
            <a:normAutofit/>
          </a:bodyPr>
          <a:lstStyle/>
          <a:p>
            <a:pPr marL="0" indent="0">
              <a:spcBef>
                <a:spcPts val="0"/>
              </a:spcBef>
              <a:spcAft>
                <a:spcPts val="1200"/>
              </a:spcAft>
              <a:buNone/>
            </a:pPr>
            <a:r>
              <a:rPr lang="en-US" sz="3200" b="1" dirty="0" smtClean="0">
                <a:latin typeface="Times New Roman"/>
                <a:cs typeface="Times New Roman"/>
              </a:rPr>
              <a:t>Recovery</a:t>
            </a:r>
            <a:endParaRPr lang="en-US" sz="3200" dirty="0" smtClean="0">
              <a:latin typeface="Times New Roman"/>
              <a:cs typeface="Times New Roman"/>
            </a:endParaRPr>
          </a:p>
          <a:p>
            <a:pPr marL="514350" indent="-514350">
              <a:spcBef>
                <a:spcPts val="1000"/>
              </a:spcBef>
              <a:buFont typeface="+mj-lt"/>
              <a:buAutoNum type="arabicPeriod"/>
            </a:pPr>
            <a:r>
              <a:rPr lang="en-US" dirty="0" smtClean="0">
                <a:latin typeface="Times New Roman"/>
                <a:cs typeface="Times New Roman"/>
              </a:rPr>
              <a:t>Reconstitution</a:t>
            </a:r>
          </a:p>
          <a:p>
            <a:pPr marL="960086" lvl="1" indent="-514350">
              <a:spcBef>
                <a:spcPts val="400"/>
              </a:spcBef>
              <a:buFont typeface="+mj-lt"/>
              <a:buAutoNum type="alphaLcPeriod"/>
            </a:pPr>
            <a:r>
              <a:rPr lang="en-US" dirty="0"/>
              <a:t>Essential Life Support </a:t>
            </a:r>
            <a:r>
              <a:rPr lang="en-US" dirty="0" smtClean="0"/>
              <a:t>Services</a:t>
            </a:r>
          </a:p>
          <a:p>
            <a:pPr marL="960086" lvl="1" indent="-514350">
              <a:spcBef>
                <a:spcPts val="400"/>
              </a:spcBef>
              <a:buFont typeface="+mj-lt"/>
              <a:buAutoNum type="alphaLcPeriod"/>
            </a:pPr>
            <a:r>
              <a:rPr lang="en-US" dirty="0" smtClean="0"/>
              <a:t>Restoring </a:t>
            </a:r>
            <a:r>
              <a:rPr lang="en-US" dirty="0"/>
              <a:t>Service</a:t>
            </a:r>
            <a:endParaRPr lang="en-US" dirty="0" smtClean="0">
              <a:latin typeface="Times New Roman"/>
              <a:cs typeface="Times New Roman"/>
            </a:endParaRPr>
          </a:p>
          <a:p>
            <a:pPr marL="514350" indent="-514350">
              <a:spcBef>
                <a:spcPts val="1000"/>
              </a:spcBef>
              <a:buFont typeface="+mj-lt"/>
              <a:buAutoNum type="arabicPeriod"/>
            </a:pPr>
            <a:r>
              <a:rPr lang="en-US" dirty="0" smtClean="0">
                <a:latin typeface="Times New Roman"/>
                <a:cs typeface="Times New Roman"/>
              </a:rPr>
              <a:t>Reentry</a:t>
            </a:r>
          </a:p>
          <a:p>
            <a:pPr marL="514350" indent="-514350">
              <a:spcBef>
                <a:spcPts val="1000"/>
              </a:spcBef>
              <a:buFont typeface="+mj-lt"/>
              <a:buAutoNum type="arabicPeriod"/>
            </a:pPr>
            <a:r>
              <a:rPr lang="en-US" dirty="0" smtClean="0">
                <a:latin typeface="Times New Roman"/>
                <a:cs typeface="Times New Roman"/>
              </a:rPr>
              <a:t>Post-disaster Service Assessment</a:t>
            </a:r>
          </a:p>
          <a:p>
            <a:pPr marL="514350" indent="-514350">
              <a:spcBef>
                <a:spcPts val="1000"/>
              </a:spcBef>
              <a:buFont typeface="+mj-lt"/>
              <a:buAutoNum type="arabicPeriod"/>
            </a:pPr>
            <a:r>
              <a:rPr lang="en-US" dirty="0" smtClean="0">
                <a:latin typeface="Times New Roman"/>
                <a:cs typeface="Times New Roman"/>
              </a:rPr>
              <a:t>Restitution</a:t>
            </a:r>
          </a:p>
          <a:p>
            <a:pPr marL="960086" lvl="1" indent="-514350">
              <a:spcBef>
                <a:spcPts val="400"/>
              </a:spcBef>
              <a:buFont typeface="+mj-lt"/>
              <a:buAutoNum type="alphaLcPeriod"/>
            </a:pPr>
            <a:r>
              <a:rPr lang="en-US" dirty="0"/>
              <a:t>Post-Crisis </a:t>
            </a:r>
            <a:r>
              <a:rPr lang="en-US" dirty="0" smtClean="0"/>
              <a:t>Counseling</a:t>
            </a:r>
          </a:p>
          <a:p>
            <a:pPr marL="960086" lvl="1" indent="-514350">
              <a:spcBef>
                <a:spcPts val="400"/>
              </a:spcBef>
              <a:buFont typeface="+mj-lt"/>
              <a:buAutoNum type="alphaLcPeriod"/>
            </a:pPr>
            <a:r>
              <a:rPr lang="en-US" dirty="0"/>
              <a:t>Documenting </a:t>
            </a:r>
            <a:r>
              <a:rPr lang="en-US" dirty="0" smtClean="0"/>
              <a:t>Damage</a:t>
            </a:r>
          </a:p>
          <a:p>
            <a:pPr marL="960086" lvl="1" indent="-514350">
              <a:spcBef>
                <a:spcPts val="400"/>
              </a:spcBef>
              <a:buFont typeface="+mj-lt"/>
              <a:buAutoNum type="alphaLcPeriod"/>
            </a:pPr>
            <a:r>
              <a:rPr lang="en-US" dirty="0"/>
              <a:t>Reimbursement</a:t>
            </a:r>
            <a:endParaRPr lang="en-US" dirty="0" smtClean="0">
              <a:latin typeface="Times New Roman"/>
              <a:cs typeface="Times New Roman"/>
            </a:endParaRPr>
          </a:p>
          <a:p>
            <a:pPr marL="514350" indent="-514350">
              <a:buFont typeface="+mj-lt"/>
              <a:buAutoNum type="arabicPeriod"/>
            </a:pPr>
            <a:endParaRPr lang="en-US" dirty="0" smtClean="0">
              <a:latin typeface="Times New Roman"/>
              <a:cs typeface="Times New Roman"/>
            </a:endParaRP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5733" y="4128347"/>
            <a:ext cx="2791134"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Task 4 – Detailed Outline for Handbook</a:t>
            </a:r>
            <a:endParaRPr lang="en-US" dirty="0">
              <a:solidFill>
                <a:srgbClr val="D05309"/>
              </a:solidFill>
              <a:latin typeface="Times New Roman"/>
              <a:cs typeface="Times New Roman"/>
            </a:endParaRPr>
          </a:p>
        </p:txBody>
      </p:sp>
      <p:sp>
        <p:nvSpPr>
          <p:cNvPr id="3" name="Content Placeholder 2"/>
          <p:cNvSpPr>
            <a:spLocks noGrp="1"/>
          </p:cNvSpPr>
          <p:nvPr>
            <p:ph idx="1"/>
          </p:nvPr>
        </p:nvSpPr>
        <p:spPr>
          <a:xfrm>
            <a:off x="502918" y="1813560"/>
            <a:ext cx="9052562" cy="5113117"/>
          </a:xfrm>
        </p:spPr>
        <p:txBody>
          <a:bodyPr>
            <a:normAutofit/>
          </a:bodyPr>
          <a:lstStyle/>
          <a:p>
            <a:pPr marL="0" lvl="1" indent="0">
              <a:buNone/>
            </a:pPr>
            <a:r>
              <a:rPr lang="en-US" sz="2800" b="1" dirty="0" smtClean="0">
                <a:latin typeface="Times New Roman"/>
                <a:cs typeface="Times New Roman"/>
              </a:rPr>
              <a:t>Task 4.2- Distribute Draft Outline for Review</a:t>
            </a:r>
          </a:p>
          <a:p>
            <a:pPr>
              <a:spcBef>
                <a:spcPts val="1200"/>
              </a:spcBef>
            </a:pPr>
            <a:r>
              <a:rPr lang="en-US" dirty="0" smtClean="0">
                <a:latin typeface="Times New Roman"/>
                <a:cs typeface="Times New Roman"/>
              </a:rPr>
              <a:t>The Handbook was submitted for Project Panel review as part of the interim report and interim meeting</a:t>
            </a:r>
          </a:p>
          <a:p>
            <a:pPr marL="0" indent="0">
              <a:buNone/>
            </a:pPr>
            <a:endParaRPr lang="en-US" dirty="0" smtClean="0">
              <a:latin typeface="Times New Roman"/>
              <a:cs typeface="Times New Roman"/>
            </a:endParaRPr>
          </a:p>
          <a:p>
            <a:pPr marL="0" lvl="1" indent="0">
              <a:buNone/>
            </a:pPr>
            <a:r>
              <a:rPr lang="en-US" sz="2800" b="1" dirty="0">
                <a:latin typeface="Times New Roman"/>
                <a:cs typeface="Times New Roman"/>
              </a:rPr>
              <a:t>Task </a:t>
            </a:r>
            <a:r>
              <a:rPr lang="en-US" sz="2800" b="1" dirty="0" smtClean="0">
                <a:latin typeface="Times New Roman"/>
                <a:cs typeface="Times New Roman"/>
              </a:rPr>
              <a:t>4.3- Revise the Draft Outline</a:t>
            </a:r>
            <a:endParaRPr lang="en-US" sz="2800" b="1" dirty="0">
              <a:latin typeface="Times New Roman"/>
              <a:cs typeface="Times New Roman"/>
            </a:endParaRPr>
          </a:p>
          <a:p>
            <a:pPr>
              <a:spcBef>
                <a:spcPts val="1200"/>
              </a:spcBef>
            </a:pPr>
            <a:r>
              <a:rPr lang="en-US" dirty="0" smtClean="0">
                <a:latin typeface="Times New Roman"/>
                <a:cs typeface="Times New Roman"/>
              </a:rPr>
              <a:t>The research team reviewed and incorporated the Project Panel’s comments. </a:t>
            </a:r>
          </a:p>
          <a:p>
            <a:pPr marL="406400" indent="-406400" defTabSz="406400">
              <a:spcBef>
                <a:spcPts val="1200"/>
              </a:spcBef>
            </a:pPr>
            <a:r>
              <a:rPr lang="en-US" dirty="0" smtClean="0">
                <a:latin typeface="Times New Roman"/>
                <a:cs typeface="Times New Roman"/>
              </a:rPr>
              <a:t>The revised outline was used to develop the </a:t>
            </a:r>
          </a:p>
          <a:p>
            <a:pPr marL="406400" indent="0" defTabSz="406400">
              <a:spcBef>
                <a:spcPts val="0"/>
              </a:spcBef>
              <a:buNone/>
            </a:pPr>
            <a:r>
              <a:rPr lang="en-US" dirty="0" smtClean="0">
                <a:latin typeface="Times New Roman"/>
                <a:cs typeface="Times New Roman"/>
              </a:rPr>
              <a:t>Draft Handbook as required in Task 7</a:t>
            </a:r>
            <a:endParaRPr lang="en-US"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733" y="4947872"/>
            <a:ext cx="2578100" cy="2195068"/>
          </a:xfrm>
          <a:prstGeom prst="rect">
            <a:avLst/>
          </a:prstGeom>
        </p:spPr>
      </p:pic>
    </p:spTree>
    <p:extLst>
      <p:ext uri="{BB962C8B-B14F-4D97-AF65-F5344CB8AC3E}">
        <p14:creationId xmlns:p14="http://schemas.microsoft.com/office/powerpoint/2010/main" val="34452104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5 – Interim </a:t>
            </a:r>
            <a:r>
              <a:rPr lang="en-US" dirty="0" smtClean="0">
                <a:solidFill>
                  <a:srgbClr val="D05309"/>
                </a:solidFill>
                <a:latin typeface="Times New Roman"/>
                <a:cs typeface="Times New Roman"/>
              </a:rPr>
              <a:t>Report</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1" y="2057301"/>
            <a:ext cx="7574280" cy="3666166"/>
          </a:xfrm>
        </p:spPr>
        <p:txBody>
          <a:bodyPr>
            <a:noAutofit/>
          </a:bodyPr>
          <a:lstStyle/>
          <a:p>
            <a:pPr marL="0" indent="0">
              <a:buNone/>
            </a:pPr>
            <a:r>
              <a:rPr lang="en-US" sz="2800" dirty="0">
                <a:latin typeface="Times New Roman"/>
                <a:cs typeface="Times New Roman"/>
              </a:rPr>
              <a:t>At the </a:t>
            </a:r>
            <a:r>
              <a:rPr lang="en-US" sz="2800" dirty="0" smtClean="0">
                <a:latin typeface="Times New Roman"/>
                <a:cs typeface="Times New Roman"/>
              </a:rPr>
              <a:t>conclusion of Phase 1 tasks (tasks 1-6) </a:t>
            </a:r>
            <a:r>
              <a:rPr lang="en-US" sz="2800" dirty="0">
                <a:latin typeface="Times New Roman"/>
                <a:cs typeface="Times New Roman"/>
              </a:rPr>
              <a:t>the research team </a:t>
            </a:r>
            <a:r>
              <a:rPr lang="en-US" sz="2800" dirty="0" smtClean="0">
                <a:latin typeface="Times New Roman"/>
                <a:cs typeface="Times New Roman"/>
              </a:rPr>
              <a:t>developed the interim report in accordance with the following tasks:</a:t>
            </a:r>
            <a:endParaRPr lang="en-US" sz="2800" dirty="0">
              <a:latin typeface="Times New Roman"/>
              <a:cs typeface="Times New Roman"/>
            </a:endParaRPr>
          </a:p>
          <a:p>
            <a:pPr marL="0" indent="0">
              <a:buNone/>
            </a:pPr>
            <a:endParaRPr lang="en-US" sz="2400" dirty="0">
              <a:latin typeface="Times New Roman"/>
              <a:cs typeface="Times New Roman"/>
            </a:endParaRPr>
          </a:p>
          <a:p>
            <a:pPr>
              <a:spcBef>
                <a:spcPts val="1200"/>
              </a:spcBef>
            </a:pPr>
            <a:r>
              <a:rPr lang="en-US" sz="2400" dirty="0">
                <a:latin typeface="Times New Roman"/>
                <a:cs typeface="Times New Roman"/>
              </a:rPr>
              <a:t>Task </a:t>
            </a:r>
            <a:r>
              <a:rPr lang="en-US" sz="2400" dirty="0" smtClean="0">
                <a:latin typeface="Times New Roman"/>
                <a:cs typeface="Times New Roman"/>
              </a:rPr>
              <a:t>5.1 </a:t>
            </a:r>
            <a:r>
              <a:rPr lang="en-US" sz="2400" dirty="0">
                <a:latin typeface="Times New Roman"/>
                <a:cs typeface="Times New Roman"/>
              </a:rPr>
              <a:t>– </a:t>
            </a:r>
            <a:r>
              <a:rPr lang="en-US" sz="2400" dirty="0" smtClean="0">
                <a:latin typeface="Times New Roman"/>
                <a:cs typeface="Times New Roman"/>
              </a:rPr>
              <a:t>Interim Report Development</a:t>
            </a:r>
            <a:endParaRPr lang="en-US" sz="2400" dirty="0">
              <a:latin typeface="Times New Roman"/>
              <a:cs typeface="Times New Roman"/>
            </a:endParaRPr>
          </a:p>
          <a:p>
            <a:pPr>
              <a:spcBef>
                <a:spcPts val="1200"/>
              </a:spcBef>
            </a:pPr>
            <a:r>
              <a:rPr lang="en-US" sz="2400" dirty="0">
                <a:latin typeface="Times New Roman"/>
                <a:cs typeface="Times New Roman"/>
              </a:rPr>
              <a:t>Task </a:t>
            </a:r>
            <a:r>
              <a:rPr lang="en-US" sz="2400" dirty="0" smtClean="0">
                <a:latin typeface="Times New Roman"/>
                <a:cs typeface="Times New Roman"/>
              </a:rPr>
              <a:t>5.2 –Work Plan Update (Reference Task 6)</a:t>
            </a:r>
            <a:endParaRPr lang="en-US" sz="2400" dirty="0">
              <a:latin typeface="Times New Roman"/>
              <a:cs typeface="Times New Roman"/>
            </a:endParaRPr>
          </a:p>
          <a:p>
            <a:pPr>
              <a:spcBef>
                <a:spcPts val="1200"/>
              </a:spcBef>
            </a:pPr>
            <a:r>
              <a:rPr lang="en-US" sz="2400" dirty="0">
                <a:latin typeface="Times New Roman"/>
                <a:cs typeface="Times New Roman"/>
              </a:rPr>
              <a:t>Task </a:t>
            </a:r>
            <a:r>
              <a:rPr lang="en-US" sz="2400" dirty="0" smtClean="0">
                <a:latin typeface="Times New Roman"/>
                <a:cs typeface="Times New Roman"/>
              </a:rPr>
              <a:t>5.3 –Interim </a:t>
            </a:r>
            <a:r>
              <a:rPr lang="en-US" sz="2400" dirty="0">
                <a:latin typeface="Times New Roman"/>
                <a:cs typeface="Times New Roman"/>
              </a:rPr>
              <a:t>PowerPoint </a:t>
            </a:r>
            <a:r>
              <a:rPr lang="en-US" sz="2400" dirty="0" smtClean="0">
                <a:latin typeface="Times New Roman"/>
                <a:cs typeface="Times New Roman"/>
              </a:rPr>
              <a:t>Presentation and Meeting</a:t>
            </a:r>
            <a:endParaRPr lang="en-US" sz="2400" dirty="0">
              <a:latin typeface="Times New Roman"/>
              <a:cs typeface="Times New Roman"/>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4420" t="8333" r="16265"/>
          <a:stretch/>
        </p:blipFill>
        <p:spPr>
          <a:xfrm>
            <a:off x="8275181" y="4474633"/>
            <a:ext cx="1585100" cy="249766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5 – Interim </a:t>
            </a:r>
            <a:r>
              <a:rPr lang="en-US" dirty="0" smtClean="0">
                <a:solidFill>
                  <a:srgbClr val="D05309"/>
                </a:solidFill>
                <a:latin typeface="Times New Roman"/>
                <a:cs typeface="Times New Roman"/>
              </a:rPr>
              <a:t>Report</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0" y="2057301"/>
            <a:ext cx="8296777" cy="3035210"/>
          </a:xfrm>
        </p:spPr>
        <p:txBody>
          <a:bodyPr>
            <a:noAutofit/>
          </a:bodyPr>
          <a:lstStyle/>
          <a:p>
            <a:pPr marL="0" indent="0">
              <a:spcBef>
                <a:spcPts val="1200"/>
              </a:spcBef>
              <a:buNone/>
            </a:pPr>
            <a:r>
              <a:rPr lang="en-US" sz="2800" b="1" dirty="0" smtClean="0">
                <a:latin typeface="Times New Roman"/>
                <a:cs typeface="Times New Roman"/>
              </a:rPr>
              <a:t>Task 5.1 – Interim </a:t>
            </a:r>
            <a:r>
              <a:rPr lang="en-US" sz="2800" b="1" dirty="0">
                <a:latin typeface="Times New Roman"/>
                <a:cs typeface="Times New Roman"/>
              </a:rPr>
              <a:t>Report Development</a:t>
            </a:r>
            <a:endParaRPr lang="en-US" sz="2800" b="1" dirty="0" smtClean="0">
              <a:latin typeface="Times New Roman"/>
              <a:cs typeface="Times New Roman"/>
            </a:endParaRPr>
          </a:p>
          <a:p>
            <a:pPr>
              <a:spcBef>
                <a:spcPts val="1200"/>
              </a:spcBef>
            </a:pPr>
            <a:r>
              <a:rPr lang="en-US" sz="2600" dirty="0">
                <a:latin typeface="Times New Roman"/>
                <a:cs typeface="Times New Roman"/>
              </a:rPr>
              <a:t>S</a:t>
            </a:r>
            <a:r>
              <a:rPr lang="en-US" sz="2600" dirty="0" smtClean="0">
                <a:latin typeface="Times New Roman"/>
                <a:cs typeface="Times New Roman"/>
              </a:rPr>
              <a:t>ummarized </a:t>
            </a:r>
            <a:r>
              <a:rPr lang="en-US" sz="2600" dirty="0">
                <a:latin typeface="Times New Roman"/>
                <a:cs typeface="Times New Roman"/>
              </a:rPr>
              <a:t>Phase </a:t>
            </a:r>
            <a:r>
              <a:rPr lang="en-US" sz="2600" dirty="0" smtClean="0">
                <a:latin typeface="Times New Roman"/>
                <a:cs typeface="Times New Roman"/>
              </a:rPr>
              <a:t>1 </a:t>
            </a:r>
            <a:r>
              <a:rPr lang="en-US" sz="2600" dirty="0">
                <a:latin typeface="Times New Roman"/>
                <a:cs typeface="Times New Roman"/>
              </a:rPr>
              <a:t>tasks (tasks </a:t>
            </a:r>
            <a:r>
              <a:rPr lang="en-US" sz="2600" dirty="0" smtClean="0">
                <a:latin typeface="Times New Roman"/>
                <a:cs typeface="Times New Roman"/>
              </a:rPr>
              <a:t>1-6) and research efforts</a:t>
            </a:r>
            <a:endParaRPr lang="en-US" sz="2600" dirty="0">
              <a:latin typeface="Times New Roman"/>
              <a:cs typeface="Times New Roman"/>
            </a:endParaRPr>
          </a:p>
          <a:p>
            <a:pPr>
              <a:spcBef>
                <a:spcPts val="1200"/>
              </a:spcBef>
            </a:pPr>
            <a:r>
              <a:rPr lang="en-US" sz="2600" dirty="0">
                <a:latin typeface="Times New Roman"/>
                <a:cs typeface="Times New Roman"/>
              </a:rPr>
              <a:t>D</a:t>
            </a:r>
            <a:r>
              <a:rPr lang="en-US" sz="2600" dirty="0" smtClean="0">
                <a:latin typeface="Times New Roman"/>
                <a:cs typeface="Times New Roman"/>
              </a:rPr>
              <a:t>ocumented the Phase 2 tasks as proposed by the work plan</a:t>
            </a:r>
          </a:p>
          <a:p>
            <a:pPr>
              <a:spcBef>
                <a:spcPts val="1200"/>
              </a:spcBef>
            </a:pPr>
            <a:r>
              <a:rPr lang="en-US" sz="2600" dirty="0">
                <a:latin typeface="Times New Roman"/>
                <a:cs typeface="Times New Roman"/>
              </a:rPr>
              <a:t>I</a:t>
            </a:r>
            <a:r>
              <a:rPr lang="en-US" sz="2600" dirty="0" smtClean="0">
                <a:latin typeface="Times New Roman"/>
                <a:cs typeface="Times New Roman"/>
              </a:rPr>
              <a:t>ncluded the approach to developing the Handbook, draft bibliography and documents supporting expert interviews </a:t>
            </a:r>
            <a:endParaRPr lang="en-US" sz="2600" dirty="0">
              <a:latin typeface="Times New Roman"/>
              <a:cs typeface="Times New Roman"/>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5599" y="5092511"/>
            <a:ext cx="3014133" cy="1992608"/>
          </a:xfrm>
          <a:prstGeom prst="rect">
            <a:avLst/>
          </a:prstGeom>
        </p:spPr>
      </p:pic>
    </p:spTree>
    <p:extLst>
      <p:ext uri="{BB962C8B-B14F-4D97-AF65-F5344CB8AC3E}">
        <p14:creationId xmlns:p14="http://schemas.microsoft.com/office/powerpoint/2010/main" val="2594477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5 – Interim </a:t>
            </a:r>
            <a:r>
              <a:rPr lang="en-US" dirty="0" smtClean="0">
                <a:solidFill>
                  <a:srgbClr val="D05309"/>
                </a:solidFill>
                <a:latin typeface="Times New Roman"/>
                <a:cs typeface="Times New Roman"/>
              </a:rPr>
              <a:t>Report</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0" y="2057301"/>
            <a:ext cx="8296777" cy="4732966"/>
          </a:xfrm>
        </p:spPr>
        <p:txBody>
          <a:bodyPr>
            <a:noAutofit/>
          </a:bodyPr>
          <a:lstStyle/>
          <a:p>
            <a:pPr marL="0" indent="0">
              <a:spcBef>
                <a:spcPts val="1200"/>
              </a:spcBef>
              <a:buNone/>
            </a:pPr>
            <a:r>
              <a:rPr lang="en-US" sz="2800" b="1" dirty="0" smtClean="0">
                <a:latin typeface="Times New Roman"/>
                <a:cs typeface="Times New Roman"/>
              </a:rPr>
              <a:t>Task 5.2 –Work Plan Development</a:t>
            </a:r>
          </a:p>
          <a:p>
            <a:pPr>
              <a:spcBef>
                <a:spcPts val="1200"/>
              </a:spcBef>
            </a:pPr>
            <a:r>
              <a:rPr lang="en-US" sz="2800" dirty="0" smtClean="0">
                <a:latin typeface="Times New Roman"/>
                <a:cs typeface="Times New Roman"/>
              </a:rPr>
              <a:t>The work plan summarized </a:t>
            </a:r>
            <a:r>
              <a:rPr lang="en-US" sz="2800" dirty="0">
                <a:latin typeface="Times New Roman"/>
                <a:cs typeface="Times New Roman"/>
              </a:rPr>
              <a:t>Phase </a:t>
            </a:r>
            <a:r>
              <a:rPr lang="en-US" sz="2800" dirty="0" smtClean="0">
                <a:latin typeface="Times New Roman"/>
                <a:cs typeface="Times New Roman"/>
              </a:rPr>
              <a:t>1 </a:t>
            </a:r>
            <a:r>
              <a:rPr lang="en-US" sz="2800" dirty="0">
                <a:latin typeface="Times New Roman"/>
                <a:cs typeface="Times New Roman"/>
              </a:rPr>
              <a:t>tasks (tasks </a:t>
            </a:r>
            <a:r>
              <a:rPr lang="en-US" sz="2800" dirty="0" smtClean="0">
                <a:latin typeface="Times New Roman"/>
                <a:cs typeface="Times New Roman"/>
              </a:rPr>
              <a:t>1-6) and research efforts</a:t>
            </a:r>
            <a:endParaRPr lang="en-US" sz="2800" dirty="0">
              <a:latin typeface="Times New Roman"/>
              <a:cs typeface="Times New Roman"/>
            </a:endParaRPr>
          </a:p>
          <a:p>
            <a:pPr>
              <a:spcBef>
                <a:spcPts val="1200"/>
              </a:spcBef>
            </a:pPr>
            <a:r>
              <a:rPr lang="en-US" sz="2800" dirty="0" smtClean="0">
                <a:latin typeface="Times New Roman"/>
                <a:cs typeface="Times New Roman"/>
              </a:rPr>
              <a:t>Documented the research team’s approach to Phase 2 tasks as proposed by the work plan</a:t>
            </a:r>
          </a:p>
          <a:p>
            <a:pPr>
              <a:spcBef>
                <a:spcPts val="1200"/>
              </a:spcBef>
            </a:pPr>
            <a:r>
              <a:rPr lang="en-US" sz="2800" dirty="0" smtClean="0">
                <a:latin typeface="Times New Roman"/>
                <a:cs typeface="Times New Roman"/>
              </a:rPr>
              <a:t>Provided a summary of project deliverables and schedule for submittal</a:t>
            </a:r>
            <a:endParaRPr lang="en-US" sz="2800" dirty="0">
              <a:latin typeface="Times New Roman"/>
              <a:cs typeface="Times New Roman"/>
            </a:endParaRPr>
          </a:p>
        </p:txBody>
      </p:sp>
    </p:spTree>
    <p:extLst>
      <p:ext uri="{BB962C8B-B14F-4D97-AF65-F5344CB8AC3E}">
        <p14:creationId xmlns:p14="http://schemas.microsoft.com/office/powerpoint/2010/main" val="28437879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5 – Interim </a:t>
            </a:r>
            <a:r>
              <a:rPr lang="en-US" dirty="0" smtClean="0">
                <a:solidFill>
                  <a:srgbClr val="D05309"/>
                </a:solidFill>
                <a:latin typeface="Times New Roman"/>
                <a:cs typeface="Times New Roman"/>
              </a:rPr>
              <a:t>Report</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0" y="2057302"/>
            <a:ext cx="8296777" cy="2853366"/>
          </a:xfrm>
        </p:spPr>
        <p:txBody>
          <a:bodyPr>
            <a:noAutofit/>
          </a:bodyPr>
          <a:lstStyle/>
          <a:p>
            <a:pPr marL="0" indent="0">
              <a:spcBef>
                <a:spcPts val="1200"/>
              </a:spcBef>
              <a:buNone/>
            </a:pPr>
            <a:r>
              <a:rPr lang="en-US" sz="2800" b="1" dirty="0" smtClean="0">
                <a:latin typeface="Times New Roman"/>
                <a:cs typeface="Times New Roman"/>
              </a:rPr>
              <a:t>Task 5.3 –Interim Panel Meeting and Presentation</a:t>
            </a:r>
          </a:p>
          <a:p>
            <a:pPr>
              <a:spcBef>
                <a:spcPts val="1200"/>
              </a:spcBef>
            </a:pPr>
            <a:r>
              <a:rPr lang="en-US" sz="2400" dirty="0" smtClean="0">
                <a:latin typeface="Times New Roman"/>
                <a:cs typeface="Times New Roman"/>
              </a:rPr>
              <a:t>Summarized </a:t>
            </a:r>
            <a:r>
              <a:rPr lang="en-US" sz="2400" dirty="0">
                <a:latin typeface="Times New Roman"/>
                <a:cs typeface="Times New Roman"/>
              </a:rPr>
              <a:t>Phase </a:t>
            </a:r>
            <a:r>
              <a:rPr lang="en-US" sz="2400" dirty="0" smtClean="0">
                <a:latin typeface="Times New Roman"/>
                <a:cs typeface="Times New Roman"/>
              </a:rPr>
              <a:t>1 </a:t>
            </a:r>
            <a:r>
              <a:rPr lang="en-US" sz="2400" dirty="0">
                <a:latin typeface="Times New Roman"/>
                <a:cs typeface="Times New Roman"/>
              </a:rPr>
              <a:t>tasks (tasks </a:t>
            </a:r>
            <a:r>
              <a:rPr lang="en-US" sz="2400" dirty="0" smtClean="0">
                <a:latin typeface="Times New Roman"/>
                <a:cs typeface="Times New Roman"/>
              </a:rPr>
              <a:t>1-6) </a:t>
            </a:r>
          </a:p>
          <a:p>
            <a:pPr>
              <a:spcBef>
                <a:spcPts val="1200"/>
              </a:spcBef>
            </a:pPr>
            <a:r>
              <a:rPr lang="en-US" sz="2400" dirty="0" smtClean="0">
                <a:latin typeface="Times New Roman"/>
                <a:cs typeface="Times New Roman"/>
              </a:rPr>
              <a:t>The </a:t>
            </a:r>
            <a:r>
              <a:rPr lang="en-US" sz="2400" dirty="0">
                <a:latin typeface="Times New Roman"/>
                <a:cs typeface="Times New Roman"/>
              </a:rPr>
              <a:t>Interim Presentation supported the interim meeting </a:t>
            </a:r>
          </a:p>
          <a:p>
            <a:pPr>
              <a:spcBef>
                <a:spcPts val="1200"/>
              </a:spcBef>
            </a:pPr>
            <a:r>
              <a:rPr lang="en-US" sz="2400" dirty="0" smtClean="0">
                <a:latin typeface="Times New Roman"/>
                <a:cs typeface="Times New Roman"/>
              </a:rPr>
              <a:t>Interim Presentation was suitable for use by Panel Members and others to describe the project and for posting on the TCRP project website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0934" y="4944834"/>
            <a:ext cx="3088930" cy="2213733"/>
          </a:xfrm>
          <a:prstGeom prst="rect">
            <a:avLst/>
          </a:prstGeom>
        </p:spPr>
      </p:pic>
    </p:spTree>
    <p:extLst>
      <p:ext uri="{BB962C8B-B14F-4D97-AF65-F5344CB8AC3E}">
        <p14:creationId xmlns:p14="http://schemas.microsoft.com/office/powerpoint/2010/main" val="36598691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6 – Work </a:t>
            </a:r>
            <a:r>
              <a:rPr lang="en-US" dirty="0" smtClean="0">
                <a:solidFill>
                  <a:srgbClr val="D05309"/>
                </a:solidFill>
                <a:latin typeface="Times New Roman"/>
                <a:cs typeface="Times New Roman"/>
              </a:rPr>
              <a:t>Plan Development and Revision</a:t>
            </a:r>
            <a:endParaRPr lang="en-US" dirty="0">
              <a:solidFill>
                <a:srgbClr val="D05309"/>
              </a:solidFill>
              <a:latin typeface="Times New Roman"/>
              <a:cs typeface="Times New Roman"/>
            </a:endParaRPr>
          </a:p>
        </p:txBody>
      </p:sp>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644098" y="4741332"/>
            <a:ext cx="2311197" cy="2244205"/>
          </a:xfrm>
          <a:prstGeom prst="rect">
            <a:avLst/>
          </a:prstGeom>
        </p:spPr>
      </p:pic>
      <p:sp>
        <p:nvSpPr>
          <p:cNvPr id="4" name="Content Placeholder 3"/>
          <p:cNvSpPr>
            <a:spLocks noGrp="1"/>
          </p:cNvSpPr>
          <p:nvPr>
            <p:ph idx="1"/>
          </p:nvPr>
        </p:nvSpPr>
        <p:spPr>
          <a:xfrm>
            <a:off x="502920" y="2057301"/>
            <a:ext cx="8296777" cy="4614432"/>
          </a:xfrm>
        </p:spPr>
        <p:txBody>
          <a:bodyPr>
            <a:noAutofit/>
          </a:bodyPr>
          <a:lstStyle/>
          <a:p>
            <a:pPr marL="0" indent="0">
              <a:spcBef>
                <a:spcPts val="1200"/>
              </a:spcBef>
              <a:buNone/>
            </a:pPr>
            <a:r>
              <a:rPr lang="en-US" sz="2800" b="1" dirty="0">
                <a:latin typeface="Times New Roman"/>
                <a:cs typeface="Times New Roman"/>
              </a:rPr>
              <a:t>Task </a:t>
            </a:r>
            <a:r>
              <a:rPr lang="en-US" sz="2800" b="1" dirty="0" smtClean="0">
                <a:latin typeface="Times New Roman"/>
                <a:cs typeface="Times New Roman"/>
              </a:rPr>
              <a:t>6.1 –Work Plan Revision</a:t>
            </a:r>
            <a:endParaRPr lang="en-US" sz="2800" b="1" dirty="0">
              <a:latin typeface="Times New Roman"/>
              <a:cs typeface="Times New Roman"/>
            </a:endParaRPr>
          </a:p>
          <a:p>
            <a:pPr marL="0" indent="0">
              <a:spcBef>
                <a:spcPts val="1200"/>
              </a:spcBef>
              <a:buNone/>
            </a:pPr>
            <a:r>
              <a:rPr lang="en-US" sz="2400" dirty="0" smtClean="0">
                <a:latin typeface="Times New Roman"/>
                <a:cs typeface="Times New Roman"/>
              </a:rPr>
              <a:t>The </a:t>
            </a:r>
            <a:r>
              <a:rPr lang="en-US" sz="2400" dirty="0">
                <a:latin typeface="Times New Roman"/>
                <a:cs typeface="Times New Roman"/>
              </a:rPr>
              <a:t>research team conducted the following </a:t>
            </a:r>
            <a:r>
              <a:rPr lang="en-US" sz="2400" dirty="0" smtClean="0">
                <a:latin typeface="Times New Roman"/>
                <a:cs typeface="Times New Roman"/>
              </a:rPr>
              <a:t>activities:</a:t>
            </a:r>
          </a:p>
          <a:p>
            <a:pPr>
              <a:spcBef>
                <a:spcPts val="1200"/>
              </a:spcBef>
            </a:pPr>
            <a:r>
              <a:rPr lang="en-US" sz="2400" dirty="0" smtClean="0">
                <a:latin typeface="Times New Roman"/>
                <a:cs typeface="Times New Roman"/>
              </a:rPr>
              <a:t>Work plan presented and discussed with Project Panel during the interim meeting</a:t>
            </a:r>
          </a:p>
          <a:p>
            <a:pPr>
              <a:spcBef>
                <a:spcPts val="1200"/>
              </a:spcBef>
            </a:pPr>
            <a:r>
              <a:rPr lang="en-US" sz="2400" dirty="0" smtClean="0">
                <a:latin typeface="Times New Roman"/>
                <a:cs typeface="Times New Roman"/>
              </a:rPr>
              <a:t>Collected Project Panel comments and revised the work plan </a:t>
            </a:r>
            <a:r>
              <a:rPr lang="en-US" sz="2400" dirty="0">
                <a:latin typeface="Times New Roman"/>
                <a:cs typeface="Times New Roman"/>
              </a:rPr>
              <a:t>to incorporate </a:t>
            </a:r>
            <a:r>
              <a:rPr lang="en-US" sz="2400" dirty="0" smtClean="0">
                <a:latin typeface="Times New Roman"/>
                <a:cs typeface="Times New Roman"/>
              </a:rPr>
              <a:t>comments as necessary</a:t>
            </a:r>
          </a:p>
          <a:p>
            <a:pPr>
              <a:spcBef>
                <a:spcPts val="1200"/>
              </a:spcBef>
            </a:pPr>
            <a:r>
              <a:rPr lang="en-US" sz="2400" dirty="0" smtClean="0">
                <a:latin typeface="Times New Roman"/>
                <a:cs typeface="Times New Roman"/>
              </a:rPr>
              <a:t>Provided a response to the Project Panel’s comments</a:t>
            </a:r>
          </a:p>
        </p:txBody>
      </p:sp>
    </p:spTree>
    <p:extLst>
      <p:ext uri="{BB962C8B-B14F-4D97-AF65-F5344CB8AC3E}">
        <p14:creationId xmlns:p14="http://schemas.microsoft.com/office/powerpoint/2010/main" val="1716952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984273"/>
            <a:ext cx="8549640" cy="2348252"/>
          </a:xfrm>
        </p:spPr>
        <p:txBody>
          <a:bodyPr>
            <a:normAutofit/>
          </a:bodyPr>
          <a:lstStyle/>
          <a:p>
            <a:pPr algn="ctr"/>
            <a:r>
              <a:rPr lang="en-US" dirty="0" smtClean="0">
                <a:solidFill>
                  <a:srgbClr val="D05309"/>
                </a:solidFill>
              </a:rPr>
              <a:t>Paratransit Emergency Preparedness and Operations Handbook</a:t>
            </a:r>
            <a:br>
              <a:rPr lang="en-US" dirty="0" smtClean="0">
                <a:solidFill>
                  <a:srgbClr val="D05309"/>
                </a:solidFill>
              </a:rPr>
            </a:br>
            <a:r>
              <a:rPr lang="en-US" sz="2667" dirty="0" smtClean="0">
                <a:solidFill>
                  <a:srgbClr val="D05309"/>
                </a:solidFill>
              </a:rPr>
              <a:t>Phase 2 Work Plan and Discussion (Tasks 7-9)</a:t>
            </a:r>
            <a:endParaRPr lang="en-US" sz="2667" dirty="0">
              <a:solidFill>
                <a:srgbClr val="D05309"/>
              </a:solidFill>
            </a:endParaRPr>
          </a:p>
        </p:txBody>
      </p:sp>
      <p:pic>
        <p:nvPicPr>
          <p:cNvPr id="5" name="Picture 4" descr="BC&amp;G_Logo_CMYK_MedR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1005" y="721968"/>
            <a:ext cx="3672909" cy="550728"/>
          </a:xfrm>
          <a:prstGeom prst="rect">
            <a:avLst/>
          </a:prstGeom>
        </p:spPr>
      </p:pic>
      <p:pic>
        <p:nvPicPr>
          <p:cNvPr id="4" name="Picture 3"/>
          <p:cNvPicPr>
            <a:picLocks noChangeAspect="1"/>
          </p:cNvPicPr>
          <p:nvPr/>
        </p:nvPicPr>
        <p:blipFill>
          <a:blip r:embed="rId3"/>
          <a:stretch>
            <a:fillRect/>
          </a:stretch>
        </p:blipFill>
        <p:spPr>
          <a:xfrm>
            <a:off x="4836954" y="5023150"/>
            <a:ext cx="2451626" cy="1206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6788" y="4740674"/>
            <a:ext cx="1488676" cy="1488676"/>
          </a:xfrm>
          <a:prstGeom prst="rect">
            <a:avLst/>
          </a:prstGeom>
        </p:spPr>
      </p:pic>
      <p:pic>
        <p:nvPicPr>
          <p:cNvPr id="5120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443" y="4818253"/>
            <a:ext cx="1880766" cy="141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4845" y="487045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79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All Types of Paratransit Service</a:t>
            </a:r>
            <a:endParaRPr lang="en-US" dirty="0">
              <a:solidFill>
                <a:srgbClr val="D05309"/>
              </a:solidFill>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Urban, suburban, tribal and rural</a:t>
            </a:r>
          </a:p>
          <a:p>
            <a:r>
              <a:rPr lang="en-US" dirty="0" smtClean="0">
                <a:latin typeface="Times New Roman"/>
                <a:cs typeface="Times New Roman"/>
              </a:rPr>
              <a:t>ADA </a:t>
            </a:r>
            <a:r>
              <a:rPr lang="en-US" dirty="0">
                <a:latin typeface="Times New Roman"/>
                <a:cs typeface="Times New Roman"/>
              </a:rPr>
              <a:t>complementary paratransit service and </a:t>
            </a:r>
            <a:r>
              <a:rPr lang="en-US" dirty="0" smtClean="0">
                <a:latin typeface="Times New Roman"/>
                <a:cs typeface="Times New Roman"/>
              </a:rPr>
              <a:t>demand </a:t>
            </a:r>
            <a:r>
              <a:rPr lang="en-US" dirty="0">
                <a:latin typeface="Times New Roman"/>
                <a:cs typeface="Times New Roman"/>
              </a:rPr>
              <a:t>response service</a:t>
            </a:r>
            <a:endParaRPr lang="en-US" dirty="0" smtClean="0">
              <a:latin typeface="Times New Roman"/>
              <a:cs typeface="Times New Roman"/>
            </a:endParaRPr>
          </a:p>
        </p:txBody>
      </p:sp>
      <p:pic>
        <p:nvPicPr>
          <p:cNvPr id="573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62299" y="5496269"/>
            <a:ext cx="1479336" cy="137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09676" y="5715634"/>
            <a:ext cx="4086224" cy="115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1468" y="3656012"/>
            <a:ext cx="28575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1"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9362" y="3656012"/>
            <a:ext cx="3432175" cy="153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6456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7 – Draft </a:t>
            </a:r>
            <a:r>
              <a:rPr lang="en-US" dirty="0" smtClean="0">
                <a:solidFill>
                  <a:srgbClr val="D05309"/>
                </a:solidFill>
                <a:latin typeface="Times New Roman"/>
                <a:cs typeface="Times New Roman"/>
              </a:rPr>
              <a:t>Handbook Development</a:t>
            </a:r>
            <a:endParaRPr lang="en-US" dirty="0">
              <a:solidFill>
                <a:srgbClr val="D05309"/>
              </a:solidFill>
              <a:latin typeface="Times New Roman"/>
              <a:cs typeface="Times New Roman"/>
            </a:endParaRPr>
          </a:p>
        </p:txBody>
      </p:sp>
      <p:sp>
        <p:nvSpPr>
          <p:cNvPr id="4" name="Content Placeholder 3"/>
          <p:cNvSpPr>
            <a:spLocks noGrp="1"/>
          </p:cNvSpPr>
          <p:nvPr>
            <p:ph idx="1"/>
          </p:nvPr>
        </p:nvSpPr>
        <p:spPr>
          <a:xfrm>
            <a:off x="502920" y="2057301"/>
            <a:ext cx="8296777" cy="4106432"/>
          </a:xfrm>
        </p:spPr>
        <p:txBody>
          <a:bodyPr>
            <a:noAutofit/>
          </a:bodyPr>
          <a:lstStyle/>
          <a:p>
            <a:pPr marL="0" indent="0">
              <a:spcBef>
                <a:spcPts val="1200"/>
              </a:spcBef>
              <a:buNone/>
            </a:pPr>
            <a:r>
              <a:rPr lang="en-US" sz="2400" dirty="0" smtClean="0">
                <a:latin typeface="Times New Roman"/>
                <a:cs typeface="Times New Roman"/>
              </a:rPr>
              <a:t>The </a:t>
            </a:r>
            <a:r>
              <a:rPr lang="en-US" sz="2400" dirty="0">
                <a:latin typeface="Times New Roman"/>
                <a:cs typeface="Times New Roman"/>
              </a:rPr>
              <a:t>research team conducted the following tasks as approved in the work </a:t>
            </a:r>
            <a:r>
              <a:rPr lang="en-US" sz="2400" dirty="0" smtClean="0">
                <a:latin typeface="Times New Roman"/>
                <a:cs typeface="Times New Roman"/>
              </a:rPr>
              <a:t>plan:</a:t>
            </a:r>
            <a:endParaRPr lang="en-US" sz="2400" dirty="0">
              <a:latin typeface="Times New Roman"/>
              <a:cs typeface="Times New Roman"/>
            </a:endParaRPr>
          </a:p>
          <a:p>
            <a:pPr marL="0" indent="0">
              <a:spcBef>
                <a:spcPts val="1200"/>
              </a:spcBef>
              <a:buNone/>
            </a:pPr>
            <a:endParaRPr lang="en-US" sz="2400" dirty="0" smtClean="0">
              <a:latin typeface="Times New Roman"/>
              <a:cs typeface="Times New Roman"/>
            </a:endParaRPr>
          </a:p>
          <a:p>
            <a:pPr>
              <a:spcBef>
                <a:spcPts val="1200"/>
              </a:spcBef>
            </a:pPr>
            <a:r>
              <a:rPr lang="en-US" sz="2400" dirty="0" smtClean="0">
                <a:latin typeface="Times New Roman"/>
                <a:cs typeface="Times New Roman"/>
              </a:rPr>
              <a:t>Task 7.1 – Address Emergency Operations and Management Plan Requirements</a:t>
            </a:r>
          </a:p>
          <a:p>
            <a:pPr>
              <a:spcBef>
                <a:spcPts val="1200"/>
              </a:spcBef>
            </a:pPr>
            <a:r>
              <a:rPr lang="en-US" sz="2400" dirty="0" smtClean="0">
                <a:latin typeface="Times New Roman"/>
                <a:cs typeface="Times New Roman"/>
              </a:rPr>
              <a:t>Task 7.2 – Create Job Aids, Checklists, Tools and Templates</a:t>
            </a:r>
          </a:p>
          <a:p>
            <a:pPr>
              <a:spcBef>
                <a:spcPts val="1200"/>
              </a:spcBef>
            </a:pPr>
            <a:r>
              <a:rPr lang="en-US" sz="2400" dirty="0" smtClean="0">
                <a:latin typeface="Times New Roman"/>
                <a:cs typeface="Times New Roman"/>
              </a:rPr>
              <a:t>Task 7.3 –Develop Capabilities Assessment Checklist</a:t>
            </a:r>
          </a:p>
          <a:p>
            <a:pPr>
              <a:spcBef>
                <a:spcPts val="1200"/>
              </a:spcBef>
            </a:pPr>
            <a:r>
              <a:rPr lang="en-US" sz="2400" dirty="0" smtClean="0">
                <a:latin typeface="Times New Roman"/>
                <a:cs typeface="Times New Roman"/>
              </a:rPr>
              <a:t>Task 7.4 –Assemble Glossary and Sample Forms</a:t>
            </a:r>
          </a:p>
        </p:txBody>
      </p:sp>
    </p:spTree>
    <p:extLst>
      <p:ext uri="{BB962C8B-B14F-4D97-AF65-F5344CB8AC3E}">
        <p14:creationId xmlns:p14="http://schemas.microsoft.com/office/powerpoint/2010/main" val="1461812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502920" y="1879600"/>
            <a:ext cx="9301480" cy="5022072"/>
          </a:xfrm>
        </p:spPr>
        <p:txBody>
          <a:bodyPr>
            <a:noAutofit/>
          </a:bodyPr>
          <a:lstStyle/>
          <a:p>
            <a:pPr marL="1608138" indent="-1608138">
              <a:spcBef>
                <a:spcPts val="1200"/>
              </a:spcBef>
              <a:buNone/>
            </a:pPr>
            <a:r>
              <a:rPr lang="en-US" sz="2800" b="1" dirty="0">
                <a:latin typeface="Times New Roman"/>
                <a:cs typeface="Times New Roman"/>
              </a:rPr>
              <a:t>Task 7.1 – Address Emergency Operations and Management Plan Requirements</a:t>
            </a:r>
          </a:p>
          <a:p>
            <a:pPr marL="0" indent="0">
              <a:spcBef>
                <a:spcPts val="1200"/>
              </a:spcBef>
              <a:buNone/>
            </a:pPr>
            <a:r>
              <a:rPr lang="en-US" sz="2400" b="1" dirty="0" smtClean="0">
                <a:latin typeface="Times New Roman"/>
                <a:cs typeface="Times New Roman"/>
              </a:rPr>
              <a:t>Handbook Contents</a:t>
            </a:r>
          </a:p>
          <a:p>
            <a:pPr marL="279400" indent="-279400">
              <a:spcBef>
                <a:spcPts val="600"/>
              </a:spcBef>
            </a:pPr>
            <a:r>
              <a:rPr lang="en-US" sz="2200" dirty="0" smtClean="0">
                <a:latin typeface="Times New Roman"/>
                <a:cs typeface="Times New Roman"/>
              </a:rPr>
              <a:t>Chapter 1 – Executive Summary</a:t>
            </a:r>
          </a:p>
          <a:p>
            <a:pPr marL="279400" indent="-279400">
              <a:spcBef>
                <a:spcPts val="600"/>
              </a:spcBef>
            </a:pPr>
            <a:r>
              <a:rPr lang="en-US" sz="2200" dirty="0" smtClean="0">
                <a:latin typeface="Times New Roman"/>
                <a:cs typeface="Times New Roman"/>
              </a:rPr>
              <a:t>Chapter 2 – Introduction</a:t>
            </a:r>
          </a:p>
          <a:p>
            <a:pPr marL="279400" indent="-279400">
              <a:spcBef>
                <a:spcPts val="600"/>
              </a:spcBef>
            </a:pPr>
            <a:r>
              <a:rPr lang="en-US" sz="2200" dirty="0" smtClean="0">
                <a:latin typeface="Times New Roman"/>
                <a:cs typeface="Times New Roman"/>
              </a:rPr>
              <a:t>Chapter 3 – Capabilities Assessment</a:t>
            </a:r>
          </a:p>
          <a:p>
            <a:pPr marL="279400" indent="-279400">
              <a:spcBef>
                <a:spcPts val="600"/>
              </a:spcBef>
            </a:pPr>
            <a:r>
              <a:rPr lang="en-US" sz="2200" dirty="0" smtClean="0">
                <a:latin typeface="Times New Roman"/>
                <a:cs typeface="Times New Roman"/>
              </a:rPr>
              <a:t>Chapter 4 – Preparedness</a:t>
            </a:r>
          </a:p>
          <a:p>
            <a:pPr marL="279400" indent="-279400">
              <a:spcBef>
                <a:spcPts val="600"/>
              </a:spcBef>
            </a:pPr>
            <a:r>
              <a:rPr lang="en-US" sz="2200" dirty="0" smtClean="0">
                <a:latin typeface="Times New Roman"/>
                <a:cs typeface="Times New Roman"/>
              </a:rPr>
              <a:t>Chapter 5 – Prevention</a:t>
            </a:r>
          </a:p>
          <a:p>
            <a:pPr marL="279400" indent="-279400">
              <a:spcBef>
                <a:spcPts val="600"/>
              </a:spcBef>
            </a:pPr>
            <a:r>
              <a:rPr lang="en-US" sz="2200" dirty="0" smtClean="0">
                <a:latin typeface="Times New Roman"/>
                <a:cs typeface="Times New Roman"/>
              </a:rPr>
              <a:t>Chapter 6 – Response</a:t>
            </a:r>
          </a:p>
          <a:p>
            <a:pPr marL="279400" indent="-279400">
              <a:spcBef>
                <a:spcPts val="600"/>
              </a:spcBef>
            </a:pPr>
            <a:r>
              <a:rPr lang="en-US" sz="2200" dirty="0" smtClean="0">
                <a:latin typeface="Times New Roman"/>
                <a:cs typeface="Times New Roman"/>
              </a:rPr>
              <a:t>Chapter 7 – Recovery</a:t>
            </a:r>
          </a:p>
          <a:p>
            <a:pPr marL="279400" indent="-279400">
              <a:spcBef>
                <a:spcPts val="600"/>
              </a:spcBef>
            </a:pPr>
            <a:r>
              <a:rPr lang="en-US" sz="2200" dirty="0" smtClean="0">
                <a:latin typeface="Times New Roman"/>
                <a:cs typeface="Times New Roman"/>
              </a:rPr>
              <a:t>Appendix - Glossary</a:t>
            </a:r>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7636" y="3540635"/>
            <a:ext cx="3949843" cy="3361037"/>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89360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300" y="1916189"/>
            <a:ext cx="7151967" cy="4639118"/>
          </a:xfrm>
        </p:spPr>
        <p:txBody>
          <a:bodyPr>
            <a:noAutofit/>
          </a:bodyPr>
          <a:lstStyle/>
          <a:p>
            <a:pPr marL="0" indent="0">
              <a:spcBef>
                <a:spcPts val="1200"/>
              </a:spcBef>
              <a:buNone/>
            </a:pPr>
            <a:r>
              <a:rPr lang="en-US" sz="2800" b="1" dirty="0">
                <a:latin typeface="Times New Roman"/>
                <a:cs typeface="Times New Roman"/>
              </a:rPr>
              <a:t>Handbook </a:t>
            </a:r>
            <a:r>
              <a:rPr lang="en-US" sz="2800" b="1" dirty="0" smtClean="0">
                <a:latin typeface="Times New Roman"/>
                <a:cs typeface="Times New Roman"/>
              </a:rPr>
              <a:t>Contents</a:t>
            </a:r>
          </a:p>
          <a:p>
            <a:pPr marL="0" indent="0">
              <a:spcBef>
                <a:spcPts val="1200"/>
              </a:spcBef>
              <a:buNone/>
            </a:pPr>
            <a:r>
              <a:rPr lang="en-US" sz="2800" b="1" dirty="0" smtClean="0">
                <a:latin typeface="Times New Roman"/>
                <a:cs typeface="Times New Roman"/>
              </a:rPr>
              <a:t>Chapter 1 – Executive Summary</a:t>
            </a:r>
          </a:p>
          <a:p>
            <a:pPr marL="741363" indent="-381000">
              <a:spcBef>
                <a:spcPts val="1200"/>
              </a:spcBef>
              <a:buFont typeface="Courier New"/>
              <a:buChar char="o"/>
            </a:pPr>
            <a:r>
              <a:rPr lang="en-US" sz="2400" dirty="0">
                <a:latin typeface="Times New Roman"/>
                <a:cs typeface="Times New Roman"/>
              </a:rPr>
              <a:t>In the executive </a:t>
            </a:r>
            <a:r>
              <a:rPr lang="en-US" sz="2400" dirty="0" smtClean="0">
                <a:latin typeface="Times New Roman"/>
                <a:cs typeface="Times New Roman"/>
              </a:rPr>
              <a:t>summary, the Handbook’s scope and purpose is described </a:t>
            </a:r>
          </a:p>
          <a:p>
            <a:pPr marL="741363" indent="-381000">
              <a:spcBef>
                <a:spcPts val="1200"/>
              </a:spcBef>
              <a:buFont typeface="Courier New"/>
              <a:buChar char="o"/>
            </a:pPr>
            <a:r>
              <a:rPr lang="en-US" sz="2400" dirty="0" smtClean="0">
                <a:latin typeface="Times New Roman"/>
                <a:cs typeface="Times New Roman"/>
              </a:rPr>
              <a:t>Applicability for urban, suburban, rural and tribal paratransit operating environments are discussed</a:t>
            </a:r>
          </a:p>
          <a:p>
            <a:pPr marL="741363" indent="-381000">
              <a:spcBef>
                <a:spcPts val="1200"/>
              </a:spcBef>
              <a:buFont typeface="Courier New"/>
              <a:buChar char="o"/>
            </a:pPr>
            <a:r>
              <a:rPr lang="en-US" sz="2400" dirty="0" smtClean="0">
                <a:latin typeface="Times New Roman"/>
                <a:cs typeface="Times New Roman"/>
              </a:rPr>
              <a:t>Key details from the Preparedness, Prevention, Response and Recovery chapters are summarized and bullet pointed to quickly highlight the handbook contents</a:t>
            </a:r>
          </a:p>
        </p:txBody>
      </p:sp>
      <p:pic>
        <p:nvPicPr>
          <p:cNvPr id="5" name="Picture 2" descr="Riding Access"/>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7552267" y="5181600"/>
            <a:ext cx="2291079" cy="1746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52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64108" y="5341800"/>
            <a:ext cx="1433302" cy="1507094"/>
            <a:chOff x="2564108" y="5189403"/>
            <a:chExt cx="1433302" cy="1736330"/>
          </a:xfrm>
        </p:grpSpPr>
        <p:pic>
          <p:nvPicPr>
            <p:cNvPr id="6" name="Picture 5" descr="Macintosh HD:Users:dainpankratz:Desktop:screen-capture-4.png"/>
            <p:cNvPicPr/>
            <p:nvPr/>
          </p:nvPicPr>
          <p:blipFill>
            <a:blip r:embed="rId2" cstate="email">
              <a:grayscl/>
              <a:extLst>
                <a:ext uri="{BEBA8EAE-BF5A-486C-A8C5-ECC9F3942E4B}">
                  <a14:imgProps xmlns:a14="http://schemas.microsoft.com/office/drawing/2010/main">
                    <a14:imgLayer r:embed="rId3">
                      <a14:imgEffect>
                        <a14:backgroundRemoval t="0" b="100000" l="0" r="9913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856209" y="6696497"/>
              <a:ext cx="566420" cy="229236"/>
            </a:xfrm>
            <a:prstGeom prst="rect">
              <a:avLst/>
            </a:prstGeom>
            <a:noFill/>
            <a:ln>
              <a:noFill/>
            </a:ln>
          </p:spPr>
        </p:pic>
        <p:pic>
          <p:nvPicPr>
            <p:cNvPr id="8" name="Picture 7" descr="Macintosh HD:Users:dainpankratz:Desktop:screen-capture-3.png"/>
            <p:cNvPicPr/>
            <p:nvPr/>
          </p:nvPicPr>
          <p:blipFill>
            <a:blip r:embed="rId4" cstate="email">
              <a:graysc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564108" y="5839994"/>
              <a:ext cx="342900" cy="479054"/>
            </a:xfrm>
            <a:prstGeom prst="rect">
              <a:avLst/>
            </a:prstGeom>
            <a:noFill/>
            <a:ln>
              <a:noFill/>
            </a:ln>
          </p:spPr>
        </p:pic>
        <p:pic>
          <p:nvPicPr>
            <p:cNvPr id="9" name="Picture 8" descr="Macintosh HD:Users:dainpankratz:Desktop:screen-capture-1.png"/>
            <p:cNvPicPr/>
            <p:nvPr/>
          </p:nvPicPr>
          <p:blipFill rotWithShape="1">
            <a:blip r:embed="rId6" cstate="email">
              <a:graysc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r="-11364"/>
            <a:stretch/>
          </p:blipFill>
          <p:spPr bwMode="auto">
            <a:xfrm>
              <a:off x="3636095" y="5536000"/>
              <a:ext cx="361315" cy="379695"/>
            </a:xfrm>
            <a:prstGeom prst="rect">
              <a:avLst/>
            </a:prstGeom>
            <a:noFill/>
            <a:ln>
              <a:noFill/>
            </a:ln>
            <a:extLst>
              <a:ext uri="{53640926-AAD7-44D8-BBD7-CCE9431645EC}">
                <a14:shadowObscured xmlns:a14="http://schemas.microsoft.com/office/drawing/2010/main"/>
              </a:ext>
            </a:extLst>
          </p:spPr>
        </p:pic>
        <p:pic>
          <p:nvPicPr>
            <p:cNvPr id="10" name="Picture 9" descr="Macintosh HD:Users:dainpankratz:Desktop:screen-capture-2.png"/>
            <p:cNvPicPr/>
            <p:nvPr/>
          </p:nvPicPr>
          <p:blipFill>
            <a:blip r:embed="rId8" cstate="email">
              <a:grayscl/>
              <a:extLst>
                <a:ext uri="{BEBA8EAE-BF5A-486C-A8C5-ECC9F3942E4B}">
                  <a14:imgProps xmlns:a14="http://schemas.microsoft.com/office/drawing/2010/main">
                    <a14:imgLayer r:embed="rId9">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249518" y="5189403"/>
              <a:ext cx="386577" cy="422298"/>
            </a:xfrm>
            <a:prstGeom prst="rect">
              <a:avLst/>
            </a:prstGeom>
            <a:noFill/>
            <a:ln>
              <a:noFill/>
            </a:ln>
          </p:spPr>
        </p:pic>
        <p:pic>
          <p:nvPicPr>
            <p:cNvPr id="12" name="Picture 11" descr="Macintosh HD:Users:dainpankratz:Desktop:screen-capture.png"/>
            <p:cNvPicPr/>
            <p:nvPr/>
          </p:nvPicPr>
          <p:blipFill>
            <a:blip r:embed="rId10" cstate="print">
              <a:grayscl/>
              <a:extLst>
                <a:ext uri="{BEBA8EAE-BF5A-486C-A8C5-ECC9F3942E4B}">
                  <a14:imgProps xmlns:a14="http://schemas.microsoft.com/office/drawing/2010/main">
                    <a14:imgLayer r:embed="rId11">
                      <a14:imgEffect>
                        <a14:backgroundRemoval t="0" b="100000" l="0" r="100000">
                          <a14:foregroundMark x1="90459" y1="74194" x2="90459" y2="74194"/>
                          <a14:foregroundMark x1="87279" y1="76774" x2="87279" y2="76774"/>
                          <a14:backgroundMark x1="81979" y1="55484" x2="81979" y2="55484"/>
                          <a14:backgroundMark x1="78092" y1="27097" x2="78092" y2="27097"/>
                          <a14:backgroundMark x1="77739" y1="15484" x2="77739" y2="15484"/>
                          <a14:backgroundMark x1="37456" y1="75484" x2="37456" y2="75484"/>
                          <a14:backgroundMark x1="31802" y1="61290" x2="31802" y2="61290"/>
                          <a14:backgroundMark x1="31095" y1="80000" x2="31095" y2="80000"/>
                        </a14:backgroundRemoval>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564108" y="6319048"/>
              <a:ext cx="554355" cy="304800"/>
            </a:xfrm>
            <a:prstGeom prst="rect">
              <a:avLst/>
            </a:prstGeom>
            <a:noFill/>
            <a:ln>
              <a:noFill/>
            </a:ln>
          </p:spPr>
        </p:pic>
      </p:grpSp>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916189"/>
            <a:ext cx="8918114" cy="3231544"/>
          </a:xfrm>
        </p:spPr>
        <p:txBody>
          <a:bodyPr>
            <a:noAutofit/>
          </a:bodyPr>
          <a:lstStyle/>
          <a:p>
            <a:pPr marL="0" indent="0">
              <a:spcBef>
                <a:spcPts val="1200"/>
              </a:spcBef>
              <a:buNone/>
            </a:pPr>
            <a:r>
              <a:rPr lang="en-US" sz="2800" b="1" dirty="0" smtClean="0">
                <a:latin typeface="Times New Roman"/>
                <a:cs typeface="Times New Roman"/>
              </a:rPr>
              <a:t>Task 7.2 - Job Aids, Checklists, Tools and Templates</a:t>
            </a:r>
          </a:p>
          <a:p>
            <a:pPr marL="0" indent="0">
              <a:spcBef>
                <a:spcPts val="600"/>
              </a:spcBef>
              <a:buNone/>
            </a:pPr>
            <a:r>
              <a:rPr lang="en-US" sz="2800" b="1" dirty="0" smtClean="0">
                <a:latin typeface="Times New Roman"/>
                <a:cs typeface="Times New Roman"/>
              </a:rPr>
              <a:t>Chapter 2 – Introduction</a:t>
            </a:r>
          </a:p>
          <a:p>
            <a:pPr marL="741363" indent="-381000">
              <a:spcBef>
                <a:spcPts val="1200"/>
              </a:spcBef>
              <a:buFont typeface="Courier New"/>
              <a:buChar char="o"/>
            </a:pPr>
            <a:r>
              <a:rPr lang="en-US" sz="2000" dirty="0" smtClean="0">
                <a:latin typeface="Times New Roman"/>
                <a:cs typeface="Times New Roman"/>
              </a:rPr>
              <a:t>The introduction provides a background of the handbook’s research efforts, interviews and validation activities.</a:t>
            </a:r>
          </a:p>
          <a:p>
            <a:pPr marL="741363" indent="-381000">
              <a:spcBef>
                <a:spcPts val="1200"/>
              </a:spcBef>
              <a:buFont typeface="Courier New"/>
              <a:buChar char="o"/>
            </a:pPr>
            <a:r>
              <a:rPr lang="en-US" sz="2000" dirty="0" smtClean="0">
                <a:latin typeface="Times New Roman"/>
                <a:cs typeface="Times New Roman"/>
              </a:rPr>
              <a:t>A definition was provided for Paratransit services and operations. </a:t>
            </a:r>
          </a:p>
          <a:p>
            <a:pPr marL="741363" indent="-381000">
              <a:spcBef>
                <a:spcPts val="1200"/>
              </a:spcBef>
              <a:buFont typeface="Courier New"/>
              <a:buChar char="o"/>
            </a:pPr>
            <a:r>
              <a:rPr lang="en-US" sz="2000" dirty="0" smtClean="0">
                <a:latin typeface="Times New Roman"/>
                <a:cs typeface="Times New Roman"/>
              </a:rPr>
              <a:t>The mission of paratransit services during emergencies was explained.</a:t>
            </a:r>
          </a:p>
          <a:p>
            <a:pPr marL="741363" indent="-381000">
              <a:spcBef>
                <a:spcPts val="1200"/>
              </a:spcBef>
              <a:buFont typeface="Courier New"/>
              <a:buChar char="o"/>
            </a:pPr>
            <a:r>
              <a:rPr lang="en-US" sz="2000" dirty="0" smtClean="0">
                <a:latin typeface="Times New Roman"/>
                <a:cs typeface="Times New Roman"/>
              </a:rPr>
              <a:t>An overview was provided for recommend Handbook use, including a summary of the following handbook components:</a:t>
            </a:r>
          </a:p>
          <a:p>
            <a:pPr marL="1187099" lvl="1" indent="-381000">
              <a:spcBef>
                <a:spcPts val="200"/>
              </a:spcBef>
              <a:buFont typeface="Courier New"/>
              <a:buChar char="o"/>
            </a:pPr>
            <a:r>
              <a:rPr lang="en-US" sz="1900" dirty="0" smtClean="0">
                <a:latin typeface="Times New Roman"/>
                <a:cs typeface="Times New Roman"/>
              </a:rPr>
              <a:t>Considerations</a:t>
            </a:r>
          </a:p>
          <a:p>
            <a:pPr marL="1187099" lvl="1" indent="-381000">
              <a:spcBef>
                <a:spcPts val="200"/>
              </a:spcBef>
              <a:buFont typeface="Courier New"/>
              <a:buChar char="o"/>
            </a:pPr>
            <a:r>
              <a:rPr lang="en-US" sz="1900" dirty="0" smtClean="0">
                <a:latin typeface="Times New Roman"/>
                <a:cs typeface="Times New Roman"/>
              </a:rPr>
              <a:t>Effective Practices</a:t>
            </a:r>
          </a:p>
          <a:p>
            <a:pPr marL="1187099" lvl="1" indent="-381000">
              <a:spcBef>
                <a:spcPts val="200"/>
              </a:spcBef>
              <a:buFont typeface="Courier New"/>
              <a:buChar char="o"/>
            </a:pPr>
            <a:r>
              <a:rPr lang="en-US" sz="1900" dirty="0" smtClean="0">
                <a:latin typeface="Times New Roman"/>
                <a:cs typeface="Times New Roman"/>
              </a:rPr>
              <a:t>Strategy</a:t>
            </a:r>
          </a:p>
          <a:p>
            <a:pPr marL="1187099" lvl="1" indent="-381000">
              <a:spcBef>
                <a:spcPts val="200"/>
              </a:spcBef>
              <a:buFont typeface="Courier New"/>
              <a:buChar char="o"/>
            </a:pPr>
            <a:r>
              <a:rPr lang="en-US" sz="1900" dirty="0" smtClean="0">
                <a:latin typeface="Times New Roman"/>
                <a:cs typeface="Times New Roman"/>
              </a:rPr>
              <a:t>Tools</a:t>
            </a:r>
          </a:p>
          <a:p>
            <a:pPr marL="1187099" lvl="1" indent="-381000">
              <a:spcBef>
                <a:spcPts val="200"/>
              </a:spcBef>
              <a:buFont typeface="Courier New"/>
              <a:buChar char="o"/>
            </a:pPr>
            <a:r>
              <a:rPr lang="en-US" sz="1900" dirty="0" smtClean="0">
                <a:latin typeface="Times New Roman"/>
                <a:cs typeface="Times New Roman"/>
              </a:rPr>
              <a:t>Resources </a:t>
            </a:r>
          </a:p>
        </p:txBody>
      </p:sp>
      <p:pic>
        <p:nvPicPr>
          <p:cNvPr id="11" name="Picture 10"/>
          <p:cNvPicPr>
            <a:picLocks noChangeAspect="1"/>
          </p:cNvPicPr>
          <p:nvPr/>
        </p:nvPicPr>
        <p:blipFill>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6824133" y="5330792"/>
            <a:ext cx="2731347" cy="1443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37125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capture.png"/>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6908800" y="4792133"/>
            <a:ext cx="2828995" cy="2351676"/>
          </a:xfrm>
          <a:prstGeom prst="rect">
            <a:avLst/>
          </a:prstGeom>
        </p:spPr>
      </p:pic>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916189"/>
            <a:ext cx="8296777" cy="4907944"/>
          </a:xfrm>
        </p:spPr>
        <p:txBody>
          <a:bodyPr>
            <a:noAutofit/>
          </a:bodyPr>
          <a:lstStyle/>
          <a:p>
            <a:pPr marL="0" indent="0">
              <a:spcBef>
                <a:spcPts val="1200"/>
              </a:spcBef>
              <a:buNone/>
            </a:pPr>
            <a:r>
              <a:rPr lang="en-US" sz="2800" b="1" dirty="0" smtClean="0">
                <a:latin typeface="Times New Roman"/>
                <a:cs typeface="Times New Roman"/>
              </a:rPr>
              <a:t>Task 7.3 - Capabilities Assessment Checklist</a:t>
            </a:r>
          </a:p>
          <a:p>
            <a:pPr marL="0" indent="0">
              <a:spcBef>
                <a:spcPts val="1200"/>
              </a:spcBef>
              <a:buNone/>
            </a:pPr>
            <a:r>
              <a:rPr lang="en-US" sz="2800" b="1" dirty="0" smtClean="0">
                <a:latin typeface="Times New Roman"/>
                <a:cs typeface="Times New Roman"/>
              </a:rPr>
              <a:t>Handbook Chapter 3</a:t>
            </a:r>
          </a:p>
          <a:p>
            <a:pPr marL="741363" indent="-381000">
              <a:spcBef>
                <a:spcPts val="1200"/>
              </a:spcBef>
              <a:buFont typeface="Courier New"/>
              <a:buChar char="o"/>
            </a:pPr>
            <a:r>
              <a:rPr lang="en-US" sz="2000" dirty="0" smtClean="0">
                <a:latin typeface="Times New Roman"/>
                <a:cs typeface="Times New Roman"/>
              </a:rPr>
              <a:t>The Capabilities </a:t>
            </a:r>
            <a:r>
              <a:rPr lang="en-US" sz="2000" dirty="0">
                <a:latin typeface="Times New Roman"/>
                <a:cs typeface="Times New Roman"/>
              </a:rPr>
              <a:t>Assessment Checklist is a self-assessment tool </a:t>
            </a:r>
            <a:r>
              <a:rPr lang="en-US" sz="2000" dirty="0" smtClean="0">
                <a:latin typeface="Times New Roman"/>
                <a:cs typeface="Times New Roman"/>
              </a:rPr>
              <a:t>used to identify paratransit </a:t>
            </a:r>
            <a:r>
              <a:rPr lang="en-US" sz="2000" dirty="0">
                <a:latin typeface="Times New Roman"/>
                <a:cs typeface="Times New Roman"/>
              </a:rPr>
              <a:t>emergency preparedness and operations issues. </a:t>
            </a:r>
          </a:p>
          <a:p>
            <a:pPr marL="741363" indent="-381000">
              <a:spcBef>
                <a:spcPts val="1200"/>
              </a:spcBef>
              <a:buFont typeface="Courier New"/>
              <a:buChar char="o"/>
            </a:pPr>
            <a:r>
              <a:rPr lang="en-US" sz="2000" dirty="0" smtClean="0">
                <a:latin typeface="Times New Roman"/>
                <a:cs typeface="Times New Roman"/>
              </a:rPr>
              <a:t>Agencies are requested to respond </a:t>
            </a:r>
            <a:r>
              <a:rPr lang="en-US" sz="2000" dirty="0">
                <a:latin typeface="Times New Roman"/>
                <a:cs typeface="Times New Roman"/>
              </a:rPr>
              <a:t>to each statement </a:t>
            </a:r>
            <a:r>
              <a:rPr lang="en-US" sz="2000" dirty="0" smtClean="0">
                <a:latin typeface="Times New Roman"/>
                <a:cs typeface="Times New Roman"/>
              </a:rPr>
              <a:t>by marking “Addressed”, “Not Addressed” or “N/A” in </a:t>
            </a:r>
            <a:r>
              <a:rPr lang="en-US" sz="2000" dirty="0">
                <a:latin typeface="Times New Roman"/>
                <a:cs typeface="Times New Roman"/>
              </a:rPr>
              <a:t>the </a:t>
            </a:r>
            <a:r>
              <a:rPr lang="en-US" sz="2000" dirty="0" smtClean="0">
                <a:latin typeface="Times New Roman"/>
                <a:cs typeface="Times New Roman"/>
              </a:rPr>
              <a:t>appropriate checkbox.</a:t>
            </a:r>
          </a:p>
          <a:p>
            <a:pPr marL="741363" indent="-381000">
              <a:spcBef>
                <a:spcPts val="1200"/>
              </a:spcBef>
              <a:buFont typeface="Courier New"/>
              <a:buChar char="o"/>
            </a:pPr>
            <a:r>
              <a:rPr lang="en-US" sz="2000" dirty="0" smtClean="0">
                <a:latin typeface="Times New Roman"/>
                <a:cs typeface="Times New Roman"/>
              </a:rPr>
              <a:t>For </a:t>
            </a:r>
            <a:r>
              <a:rPr lang="en-US" sz="2000" dirty="0">
                <a:latin typeface="Times New Roman"/>
                <a:cs typeface="Times New Roman"/>
              </a:rPr>
              <a:t>guidance, strategies, tools and resources regarding </a:t>
            </a:r>
            <a:endParaRPr lang="en-US" sz="2000" dirty="0" smtClean="0">
              <a:latin typeface="Times New Roman"/>
              <a:cs typeface="Times New Roman"/>
            </a:endParaRPr>
          </a:p>
          <a:p>
            <a:pPr marL="749300" indent="0">
              <a:spcBef>
                <a:spcPts val="0"/>
              </a:spcBef>
              <a:buNone/>
            </a:pPr>
            <a:r>
              <a:rPr lang="en-US" sz="2000" dirty="0" smtClean="0">
                <a:latin typeface="Times New Roman"/>
                <a:cs typeface="Times New Roman"/>
              </a:rPr>
              <a:t>the statements marked </a:t>
            </a:r>
            <a:r>
              <a:rPr lang="en-US" sz="2000" dirty="0">
                <a:latin typeface="Times New Roman"/>
                <a:cs typeface="Times New Roman"/>
              </a:rPr>
              <a:t>as “Not Addressed,” </a:t>
            </a:r>
            <a:r>
              <a:rPr lang="en-US" sz="2000" dirty="0" smtClean="0">
                <a:latin typeface="Times New Roman"/>
                <a:cs typeface="Times New Roman"/>
              </a:rPr>
              <a:t>refer </a:t>
            </a:r>
            <a:r>
              <a:rPr lang="en-US" sz="2000" dirty="0">
                <a:latin typeface="Times New Roman"/>
                <a:cs typeface="Times New Roman"/>
              </a:rPr>
              <a:t>to </a:t>
            </a:r>
            <a:r>
              <a:rPr lang="en-US" sz="2000" dirty="0" smtClean="0">
                <a:latin typeface="Times New Roman"/>
                <a:cs typeface="Times New Roman"/>
              </a:rPr>
              <a:t/>
            </a:r>
            <a:br>
              <a:rPr lang="en-US" sz="2000" dirty="0" smtClean="0">
                <a:latin typeface="Times New Roman"/>
                <a:cs typeface="Times New Roman"/>
              </a:rPr>
            </a:br>
            <a:r>
              <a:rPr lang="en-US" sz="2000" dirty="0" smtClean="0">
                <a:latin typeface="Times New Roman"/>
                <a:cs typeface="Times New Roman"/>
              </a:rPr>
              <a:t>the </a:t>
            </a:r>
            <a:r>
              <a:rPr lang="en-US" sz="2000" dirty="0">
                <a:latin typeface="Times New Roman"/>
                <a:cs typeface="Times New Roman"/>
              </a:rPr>
              <a:t>Handbook chapter and section listed </a:t>
            </a:r>
            <a:r>
              <a:rPr lang="en-US" sz="2000" dirty="0" smtClean="0">
                <a:latin typeface="Times New Roman"/>
                <a:cs typeface="Times New Roman"/>
              </a:rPr>
              <a:t>in the </a:t>
            </a:r>
          </a:p>
          <a:p>
            <a:pPr marL="749300" indent="0">
              <a:spcBef>
                <a:spcPts val="0"/>
              </a:spcBef>
              <a:buNone/>
            </a:pPr>
            <a:r>
              <a:rPr lang="en-US" sz="2000" dirty="0" smtClean="0">
                <a:latin typeface="Times New Roman"/>
                <a:cs typeface="Times New Roman"/>
              </a:rPr>
              <a:t>column </a:t>
            </a:r>
            <a:r>
              <a:rPr lang="en-US" sz="2000" dirty="0">
                <a:latin typeface="Times New Roman"/>
                <a:cs typeface="Times New Roman"/>
              </a:rPr>
              <a:t>entitled </a:t>
            </a:r>
            <a:r>
              <a:rPr lang="en-US" sz="1800" dirty="0">
                <a:latin typeface="Times New Roman"/>
                <a:cs typeface="Times New Roman"/>
              </a:rPr>
              <a:t>“Index.</a:t>
            </a:r>
            <a:r>
              <a:rPr lang="en-US" sz="2400" dirty="0">
                <a:latin typeface="Times New Roman"/>
                <a:cs typeface="Times New Roman"/>
              </a:rPr>
              <a:t>” </a:t>
            </a:r>
            <a:endParaRPr lang="en-US" sz="2400" dirty="0" smtClean="0">
              <a:latin typeface="Times New Roman"/>
              <a:cs typeface="Times New Roman"/>
            </a:endParaRPr>
          </a:p>
        </p:txBody>
      </p:sp>
    </p:spTree>
    <p:extLst>
      <p:ext uri="{BB962C8B-B14F-4D97-AF65-F5344CB8AC3E}">
        <p14:creationId xmlns:p14="http://schemas.microsoft.com/office/powerpoint/2010/main" val="2787037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916189"/>
            <a:ext cx="8061221" cy="4639118"/>
          </a:xfrm>
        </p:spPr>
        <p:txBody>
          <a:bodyPr>
            <a:noAutofit/>
          </a:bodyPr>
          <a:lstStyle/>
          <a:p>
            <a:pPr marL="0" indent="0">
              <a:spcBef>
                <a:spcPts val="1200"/>
              </a:spcBef>
              <a:buNone/>
            </a:pPr>
            <a:r>
              <a:rPr lang="en-US" sz="2800" b="1" dirty="0" smtClean="0">
                <a:latin typeface="Times New Roman"/>
                <a:cs typeface="Times New Roman"/>
              </a:rPr>
              <a:t>Handbook Contents</a:t>
            </a:r>
          </a:p>
          <a:p>
            <a:pPr marL="0" indent="0">
              <a:spcBef>
                <a:spcPts val="1200"/>
              </a:spcBef>
              <a:buNone/>
            </a:pPr>
            <a:r>
              <a:rPr lang="en-US" sz="2800" b="1" dirty="0" smtClean="0">
                <a:latin typeface="Times New Roman"/>
                <a:cs typeface="Times New Roman"/>
              </a:rPr>
              <a:t>Chapter 4 – Preparedness</a:t>
            </a:r>
          </a:p>
          <a:p>
            <a:pPr marL="741363" indent="-381000">
              <a:spcBef>
                <a:spcPts val="1200"/>
              </a:spcBef>
              <a:buFont typeface="Courier New"/>
              <a:buChar char="o"/>
            </a:pPr>
            <a:r>
              <a:rPr lang="en-US" sz="2400" dirty="0" smtClean="0">
                <a:latin typeface="Times New Roman"/>
                <a:cs typeface="Times New Roman"/>
              </a:rPr>
              <a:t>The preparedness chapter is the most complex in the Handbook, containing 3-sections with 14 sub-sections.</a:t>
            </a:r>
          </a:p>
          <a:p>
            <a:pPr marL="741363" indent="-381000">
              <a:spcBef>
                <a:spcPts val="1200"/>
              </a:spcBef>
              <a:buFont typeface="Courier New"/>
              <a:buChar char="o"/>
            </a:pPr>
            <a:r>
              <a:rPr lang="en-US" sz="2400" u="sng" dirty="0" smtClean="0">
                <a:latin typeface="Times New Roman"/>
                <a:cs typeface="Times New Roman"/>
              </a:rPr>
              <a:t>Section 4.1 – Planning</a:t>
            </a:r>
            <a:r>
              <a:rPr lang="en-US" sz="2400" dirty="0" smtClean="0">
                <a:latin typeface="Times New Roman"/>
                <a:cs typeface="Times New Roman"/>
              </a:rPr>
              <a:t>: Provides guidance for coordination, supplies, obligations, plans and contracts.</a:t>
            </a:r>
          </a:p>
          <a:p>
            <a:pPr marL="741363" indent="-381000">
              <a:spcBef>
                <a:spcPts val="1200"/>
              </a:spcBef>
              <a:buFont typeface="Courier New"/>
              <a:buChar char="o"/>
            </a:pPr>
            <a:r>
              <a:rPr lang="en-US" sz="2400" u="sng" dirty="0" smtClean="0">
                <a:latin typeface="Times New Roman"/>
                <a:cs typeface="Times New Roman"/>
              </a:rPr>
              <a:t>Section 4.2 – Training</a:t>
            </a:r>
            <a:r>
              <a:rPr lang="en-US" sz="2400" dirty="0" smtClean="0">
                <a:latin typeface="Times New Roman"/>
                <a:cs typeface="Times New Roman"/>
              </a:rPr>
              <a:t>: Recommendations for training involving NIMS, emergency and personal preparedness </a:t>
            </a:r>
          </a:p>
          <a:p>
            <a:pPr marL="741363" indent="-381000">
              <a:spcBef>
                <a:spcPts val="1200"/>
              </a:spcBef>
              <a:buFont typeface="Courier New"/>
              <a:buChar char="o"/>
            </a:pPr>
            <a:r>
              <a:rPr lang="en-US" sz="2400" u="sng" dirty="0" smtClean="0">
                <a:latin typeface="Times New Roman"/>
                <a:cs typeface="Times New Roman"/>
              </a:rPr>
              <a:t>Section 4.3 – Exercises</a:t>
            </a:r>
            <a:r>
              <a:rPr lang="en-US" sz="2400" dirty="0" smtClean="0">
                <a:latin typeface="Times New Roman"/>
                <a:cs typeface="Times New Roman"/>
              </a:rPr>
              <a:t>: Discusses expectations of tabletop and field exercises</a:t>
            </a:r>
          </a:p>
        </p:txBody>
      </p:sp>
      <p:pic>
        <p:nvPicPr>
          <p:cNvPr id="6"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6930"/>
          <a:stretch/>
        </p:blipFill>
        <p:spPr bwMode="auto">
          <a:xfrm>
            <a:off x="8331199" y="4611646"/>
            <a:ext cx="1591733" cy="246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creen-capture-4.pn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8461520" y="1813560"/>
            <a:ext cx="1327775" cy="1378053"/>
          </a:xfrm>
          <a:prstGeom prst="rect">
            <a:avLst/>
          </a:prstGeom>
        </p:spPr>
      </p:pic>
    </p:spTree>
    <p:extLst>
      <p:ext uri="{BB962C8B-B14F-4D97-AF65-F5344CB8AC3E}">
        <p14:creationId xmlns:p14="http://schemas.microsoft.com/office/powerpoint/2010/main" val="29031356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407930" y="4690532"/>
            <a:ext cx="2403447" cy="2391723"/>
          </a:xfrm>
          <a:prstGeom prst="rect">
            <a:avLst/>
          </a:prstGeom>
        </p:spPr>
      </p:pic>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916189"/>
            <a:ext cx="8061221" cy="4639118"/>
          </a:xfrm>
        </p:spPr>
        <p:txBody>
          <a:bodyPr>
            <a:noAutofit/>
          </a:bodyPr>
          <a:lstStyle/>
          <a:p>
            <a:pPr marL="0" indent="0">
              <a:spcBef>
                <a:spcPts val="1200"/>
              </a:spcBef>
              <a:buNone/>
            </a:pPr>
            <a:r>
              <a:rPr lang="en-US" sz="2800" b="1" dirty="0" smtClean="0">
                <a:latin typeface="Times New Roman"/>
                <a:cs typeface="Times New Roman"/>
              </a:rPr>
              <a:t>Handbook Contents</a:t>
            </a:r>
          </a:p>
          <a:p>
            <a:pPr marL="0" indent="0">
              <a:spcBef>
                <a:spcPts val="1200"/>
              </a:spcBef>
              <a:buNone/>
            </a:pPr>
            <a:r>
              <a:rPr lang="en-US" sz="2800" b="1" dirty="0" smtClean="0">
                <a:latin typeface="Times New Roman"/>
                <a:cs typeface="Times New Roman"/>
              </a:rPr>
              <a:t>Chapter 5 – Prevention</a:t>
            </a:r>
          </a:p>
          <a:p>
            <a:pPr marL="741363" indent="-381000">
              <a:spcBef>
                <a:spcPts val="1200"/>
              </a:spcBef>
              <a:buFont typeface="Courier New"/>
              <a:buChar char="o"/>
            </a:pPr>
            <a:r>
              <a:rPr lang="en-US" sz="2400" u="sng" dirty="0" smtClean="0">
                <a:latin typeface="Times New Roman"/>
                <a:cs typeface="Times New Roman"/>
              </a:rPr>
              <a:t>Section 5.1 – Risk Assessment</a:t>
            </a:r>
            <a:r>
              <a:rPr lang="en-US" sz="2400" dirty="0" smtClean="0">
                <a:latin typeface="Times New Roman"/>
                <a:cs typeface="Times New Roman"/>
              </a:rPr>
              <a:t>: Discusses Threat and Vulnerability Assessments (TVA) and Coordination activities.</a:t>
            </a:r>
          </a:p>
          <a:p>
            <a:pPr marL="741363" indent="-381000">
              <a:spcBef>
                <a:spcPts val="1200"/>
              </a:spcBef>
              <a:buFont typeface="Courier New"/>
              <a:buChar char="o"/>
            </a:pPr>
            <a:r>
              <a:rPr lang="en-US" sz="2400" u="sng" dirty="0" smtClean="0">
                <a:latin typeface="Times New Roman"/>
                <a:cs typeface="Times New Roman"/>
              </a:rPr>
              <a:t>Section 5.2 – Liability Management</a:t>
            </a:r>
            <a:r>
              <a:rPr lang="en-US" sz="2400" dirty="0" smtClean="0">
                <a:latin typeface="Times New Roman"/>
                <a:cs typeface="Times New Roman"/>
              </a:rPr>
              <a:t>: Provides guidance on insurance limitations, MOUs and Mutual Aid Agreements</a:t>
            </a:r>
          </a:p>
          <a:p>
            <a:pPr marL="741363" indent="-381000">
              <a:spcBef>
                <a:spcPts val="1200"/>
              </a:spcBef>
              <a:buFont typeface="Courier New"/>
              <a:buChar char="o"/>
            </a:pPr>
            <a:r>
              <a:rPr lang="en-US" sz="2400" u="sng" dirty="0" smtClean="0">
                <a:latin typeface="Times New Roman"/>
                <a:cs typeface="Times New Roman"/>
              </a:rPr>
              <a:t>Section 5.3 – Education and Outreach</a:t>
            </a:r>
            <a:r>
              <a:rPr lang="en-US" sz="2400" dirty="0" smtClean="0">
                <a:latin typeface="Times New Roman"/>
                <a:cs typeface="Times New Roman"/>
              </a:rPr>
              <a:t>: Discusses</a:t>
            </a:r>
          </a:p>
          <a:p>
            <a:pPr marL="744538" indent="0">
              <a:spcBef>
                <a:spcPts val="0"/>
              </a:spcBef>
              <a:buNone/>
            </a:pPr>
            <a:r>
              <a:rPr lang="en-US" sz="2400" dirty="0" smtClean="0">
                <a:latin typeface="Times New Roman"/>
                <a:cs typeface="Times New Roman"/>
              </a:rPr>
              <a:t>Customer Preparedness and policies for </a:t>
            </a:r>
          </a:p>
          <a:p>
            <a:pPr marL="744538" indent="0">
              <a:spcBef>
                <a:spcPts val="0"/>
              </a:spcBef>
              <a:buNone/>
            </a:pPr>
            <a:r>
              <a:rPr lang="en-US" sz="2400" dirty="0" smtClean="0">
                <a:latin typeface="Times New Roman"/>
                <a:cs typeface="Times New Roman"/>
              </a:rPr>
              <a:t>transporting adaptive or medical equipment</a:t>
            </a:r>
          </a:p>
        </p:txBody>
      </p:sp>
      <p:pic>
        <p:nvPicPr>
          <p:cNvPr id="5" name="Picture 4" descr="screen-capture-5.pn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8461520" y="1833361"/>
            <a:ext cx="1349857" cy="1391533"/>
          </a:xfrm>
          <a:prstGeom prst="rect">
            <a:avLst/>
          </a:prstGeom>
        </p:spPr>
      </p:pic>
    </p:spTree>
    <p:extLst>
      <p:ext uri="{BB962C8B-B14F-4D97-AF65-F5344CB8AC3E}">
        <p14:creationId xmlns:p14="http://schemas.microsoft.com/office/powerpoint/2010/main" val="25797018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0653" y="4649145"/>
            <a:ext cx="2861734" cy="2490299"/>
          </a:xfrm>
          <a:prstGeom prst="rect">
            <a:avLst/>
          </a:prstGeom>
        </p:spPr>
      </p:pic>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916189"/>
            <a:ext cx="8061221" cy="4639118"/>
          </a:xfrm>
        </p:spPr>
        <p:txBody>
          <a:bodyPr>
            <a:noAutofit/>
          </a:bodyPr>
          <a:lstStyle/>
          <a:p>
            <a:pPr marL="0" indent="0">
              <a:spcBef>
                <a:spcPts val="1200"/>
              </a:spcBef>
              <a:buNone/>
            </a:pPr>
            <a:r>
              <a:rPr lang="en-US" sz="2800" b="1" dirty="0">
                <a:latin typeface="Times New Roman"/>
                <a:cs typeface="Times New Roman"/>
              </a:rPr>
              <a:t>Handbook Contents</a:t>
            </a:r>
          </a:p>
          <a:p>
            <a:pPr marL="0" indent="0">
              <a:spcBef>
                <a:spcPts val="1200"/>
              </a:spcBef>
              <a:buNone/>
            </a:pPr>
            <a:r>
              <a:rPr lang="en-US" sz="2800" b="1" dirty="0" smtClean="0">
                <a:latin typeface="Times New Roman"/>
                <a:cs typeface="Times New Roman"/>
              </a:rPr>
              <a:t>Chapter 6 – Response</a:t>
            </a:r>
          </a:p>
          <a:p>
            <a:pPr marL="741363" indent="-381000">
              <a:spcBef>
                <a:spcPts val="1200"/>
              </a:spcBef>
              <a:buFont typeface="Courier New"/>
              <a:buChar char="o"/>
            </a:pPr>
            <a:r>
              <a:rPr lang="en-US" sz="2400" u="sng" dirty="0" smtClean="0">
                <a:latin typeface="Times New Roman"/>
                <a:cs typeface="Times New Roman"/>
              </a:rPr>
              <a:t>Section 6.1 – Communication</a:t>
            </a:r>
            <a:r>
              <a:rPr lang="en-US" sz="2400" dirty="0" smtClean="0">
                <a:latin typeface="Times New Roman"/>
                <a:cs typeface="Times New Roman"/>
              </a:rPr>
              <a:t>: Describes interoperability and communications guidelines.</a:t>
            </a:r>
          </a:p>
          <a:p>
            <a:pPr marL="741363" indent="-381000">
              <a:spcBef>
                <a:spcPts val="1200"/>
              </a:spcBef>
              <a:buFont typeface="Courier New"/>
              <a:buChar char="o"/>
            </a:pPr>
            <a:r>
              <a:rPr lang="en-US" sz="2400" u="sng" dirty="0" smtClean="0">
                <a:latin typeface="Times New Roman"/>
                <a:cs typeface="Times New Roman"/>
              </a:rPr>
              <a:t>Section 6.2 – Coordination</a:t>
            </a:r>
            <a:r>
              <a:rPr lang="en-US" sz="2400" dirty="0" smtClean="0">
                <a:latin typeface="Times New Roman"/>
                <a:cs typeface="Times New Roman"/>
              </a:rPr>
              <a:t>: Recommendations for </a:t>
            </a:r>
            <a:r>
              <a:rPr lang="en-US" sz="2400" dirty="0">
                <a:latin typeface="Times New Roman"/>
                <a:cs typeface="Times New Roman"/>
              </a:rPr>
              <a:t>i</a:t>
            </a:r>
            <a:r>
              <a:rPr lang="en-US" sz="2400" dirty="0" smtClean="0">
                <a:latin typeface="Times New Roman"/>
                <a:cs typeface="Times New Roman"/>
              </a:rPr>
              <a:t>ncident </a:t>
            </a:r>
            <a:r>
              <a:rPr lang="en-US" sz="2400" dirty="0">
                <a:latin typeface="Times New Roman"/>
                <a:cs typeface="Times New Roman"/>
              </a:rPr>
              <a:t>c</a:t>
            </a:r>
            <a:r>
              <a:rPr lang="en-US" sz="2400" dirty="0" smtClean="0">
                <a:latin typeface="Times New Roman"/>
                <a:cs typeface="Times New Roman"/>
              </a:rPr>
              <a:t>ommand, transit/paratransit operations center and staging vehicles/equipment.</a:t>
            </a:r>
          </a:p>
          <a:p>
            <a:pPr marL="741363" indent="-381000">
              <a:spcBef>
                <a:spcPts val="1200"/>
              </a:spcBef>
              <a:buFont typeface="Courier New"/>
              <a:buChar char="o"/>
            </a:pPr>
            <a:r>
              <a:rPr lang="en-US" sz="2400" u="sng" dirty="0" smtClean="0">
                <a:latin typeface="Times New Roman"/>
                <a:cs typeface="Times New Roman"/>
              </a:rPr>
              <a:t>Section 6.3 – Operations</a:t>
            </a:r>
            <a:r>
              <a:rPr lang="en-US" sz="2400" dirty="0" smtClean="0">
                <a:latin typeface="Times New Roman"/>
                <a:cs typeface="Times New Roman"/>
              </a:rPr>
              <a:t>: Discusses service </a:t>
            </a:r>
          </a:p>
          <a:p>
            <a:pPr marL="744538" indent="0">
              <a:spcBef>
                <a:spcPts val="0"/>
              </a:spcBef>
              <a:buNone/>
            </a:pPr>
            <a:r>
              <a:rPr lang="en-US" sz="2400" dirty="0" smtClean="0">
                <a:latin typeface="Times New Roman"/>
                <a:cs typeface="Times New Roman"/>
              </a:rPr>
              <a:t>continuity, emergency dispatching, mobilization</a:t>
            </a:r>
          </a:p>
          <a:p>
            <a:pPr marL="744538" indent="0">
              <a:spcBef>
                <a:spcPts val="0"/>
              </a:spcBef>
              <a:buNone/>
            </a:pPr>
            <a:r>
              <a:rPr lang="en-US" sz="2400" dirty="0" smtClean="0">
                <a:latin typeface="Times New Roman"/>
                <a:cs typeface="Times New Roman"/>
              </a:rPr>
              <a:t>and transporting pets.</a:t>
            </a:r>
          </a:p>
        </p:txBody>
      </p:sp>
      <p:pic>
        <p:nvPicPr>
          <p:cNvPr id="6" name="Picture 5" descr="screen-capture-6.png"/>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8461520" y="1848457"/>
            <a:ext cx="1325947" cy="1341289"/>
          </a:xfrm>
          <a:prstGeom prst="rect">
            <a:avLst/>
          </a:prstGeom>
        </p:spPr>
      </p:pic>
    </p:spTree>
    <p:extLst>
      <p:ext uri="{BB962C8B-B14F-4D97-AF65-F5344CB8AC3E}">
        <p14:creationId xmlns:p14="http://schemas.microsoft.com/office/powerpoint/2010/main" val="2615614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299" y="1848456"/>
            <a:ext cx="8061221" cy="5348211"/>
          </a:xfrm>
        </p:spPr>
        <p:txBody>
          <a:bodyPr>
            <a:noAutofit/>
          </a:bodyPr>
          <a:lstStyle/>
          <a:p>
            <a:pPr marL="0" indent="0">
              <a:spcBef>
                <a:spcPts val="600"/>
              </a:spcBef>
              <a:buNone/>
            </a:pPr>
            <a:r>
              <a:rPr lang="en-US" sz="2800" b="1" dirty="0">
                <a:latin typeface="Times New Roman"/>
                <a:cs typeface="Times New Roman"/>
              </a:rPr>
              <a:t>Handbook Contents</a:t>
            </a:r>
          </a:p>
          <a:p>
            <a:pPr marL="0" indent="0">
              <a:spcBef>
                <a:spcPts val="1200"/>
              </a:spcBef>
              <a:buNone/>
            </a:pPr>
            <a:r>
              <a:rPr lang="en-US" sz="2800" b="1" dirty="0" smtClean="0">
                <a:latin typeface="Times New Roman"/>
                <a:cs typeface="Times New Roman"/>
              </a:rPr>
              <a:t>Chapter 7 – Recovery</a:t>
            </a:r>
          </a:p>
          <a:p>
            <a:pPr marL="741363" indent="-381000">
              <a:spcBef>
                <a:spcPts val="1200"/>
              </a:spcBef>
              <a:buFont typeface="Courier New"/>
              <a:buChar char="o"/>
            </a:pPr>
            <a:r>
              <a:rPr lang="en-US" sz="2400" u="sng" dirty="0" smtClean="0">
                <a:latin typeface="Times New Roman"/>
                <a:cs typeface="Times New Roman"/>
              </a:rPr>
              <a:t>Section 7.1 – Reconstitution</a:t>
            </a:r>
            <a:r>
              <a:rPr lang="en-US" sz="2400" dirty="0" smtClean="0">
                <a:latin typeface="Times New Roman"/>
                <a:cs typeface="Times New Roman"/>
              </a:rPr>
              <a:t>: Sustaining essential life supporting transportation and post-disaster services.</a:t>
            </a:r>
          </a:p>
          <a:p>
            <a:pPr marL="741363" indent="-381000">
              <a:spcBef>
                <a:spcPts val="1200"/>
              </a:spcBef>
              <a:buFont typeface="Courier New"/>
              <a:buChar char="o"/>
            </a:pPr>
            <a:r>
              <a:rPr lang="en-US" sz="2400" u="sng" dirty="0" smtClean="0">
                <a:latin typeface="Times New Roman"/>
                <a:cs typeface="Times New Roman"/>
              </a:rPr>
              <a:t>Section 7.2 – Reentry</a:t>
            </a:r>
            <a:r>
              <a:rPr lang="en-US" sz="2400" dirty="0" smtClean="0">
                <a:latin typeface="Times New Roman"/>
                <a:cs typeface="Times New Roman"/>
              </a:rPr>
              <a:t>: Recommendations for coordinating with emergency management for customer reentry.</a:t>
            </a:r>
          </a:p>
          <a:p>
            <a:pPr marL="741363" indent="-381000">
              <a:spcBef>
                <a:spcPts val="1200"/>
              </a:spcBef>
              <a:buFont typeface="Courier New"/>
              <a:buChar char="o"/>
            </a:pPr>
            <a:r>
              <a:rPr lang="en-US" sz="2400" u="sng" dirty="0" smtClean="0">
                <a:latin typeface="Times New Roman"/>
                <a:cs typeface="Times New Roman"/>
              </a:rPr>
              <a:t>Section 7.3 – Post-Disaster Assessment</a:t>
            </a:r>
            <a:r>
              <a:rPr lang="en-US" sz="2400" dirty="0" smtClean="0">
                <a:latin typeface="Times New Roman"/>
                <a:cs typeface="Times New Roman"/>
              </a:rPr>
              <a:t>: Describes activities and plans for preparing for service demands.</a:t>
            </a:r>
          </a:p>
          <a:p>
            <a:pPr marL="741363" indent="-381000">
              <a:spcBef>
                <a:spcPts val="1200"/>
              </a:spcBef>
              <a:buFont typeface="Courier New"/>
              <a:buChar char="o"/>
            </a:pPr>
            <a:r>
              <a:rPr lang="en-US" sz="2400" u="sng" dirty="0">
                <a:latin typeface="Times New Roman"/>
                <a:cs typeface="Times New Roman"/>
              </a:rPr>
              <a:t>Section </a:t>
            </a:r>
            <a:r>
              <a:rPr lang="en-US" sz="2400" u="sng" dirty="0" smtClean="0">
                <a:latin typeface="Times New Roman"/>
                <a:cs typeface="Times New Roman"/>
              </a:rPr>
              <a:t>7.4 </a:t>
            </a:r>
            <a:r>
              <a:rPr lang="en-US" sz="2400" u="sng" dirty="0">
                <a:latin typeface="Times New Roman"/>
                <a:cs typeface="Times New Roman"/>
              </a:rPr>
              <a:t>– </a:t>
            </a:r>
            <a:r>
              <a:rPr lang="en-US" sz="2400" u="sng" dirty="0" smtClean="0">
                <a:latin typeface="Times New Roman"/>
                <a:cs typeface="Times New Roman"/>
              </a:rPr>
              <a:t>Restitution</a:t>
            </a:r>
            <a:r>
              <a:rPr lang="en-US" sz="2400" dirty="0" smtClean="0">
                <a:latin typeface="Times New Roman"/>
                <a:cs typeface="Times New Roman"/>
              </a:rPr>
              <a:t>: </a:t>
            </a:r>
            <a:r>
              <a:rPr lang="en-US" sz="2400" dirty="0">
                <a:latin typeface="Times New Roman"/>
                <a:cs typeface="Times New Roman"/>
              </a:rPr>
              <a:t>P</a:t>
            </a:r>
            <a:r>
              <a:rPr lang="en-US" sz="2400" dirty="0" smtClean="0">
                <a:latin typeface="Times New Roman"/>
                <a:cs typeface="Times New Roman"/>
              </a:rPr>
              <a:t>ost-crisis counseling, documenting damage and resources for reimbursement.</a:t>
            </a:r>
          </a:p>
        </p:txBody>
      </p:sp>
      <p:pic>
        <p:nvPicPr>
          <p:cNvPr id="5" name="Picture 4" descr="screen-capture-7.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461520" y="1783897"/>
            <a:ext cx="1311526" cy="1365703"/>
          </a:xfrm>
          <a:prstGeom prst="rect">
            <a:avLst/>
          </a:prstGeom>
        </p:spPr>
      </p:pic>
      <p:graphicFrame>
        <p:nvGraphicFramePr>
          <p:cNvPr id="7" name="Diagram 6"/>
          <p:cNvGraphicFramePr/>
          <p:nvPr>
            <p:extLst>
              <p:ext uri="{D42A27DB-BD31-4B8C-83A1-F6EECF244321}">
                <p14:modId xmlns:p14="http://schemas.microsoft.com/office/powerpoint/2010/main" val="3552969267"/>
              </p:ext>
            </p:extLst>
          </p:nvPr>
        </p:nvGraphicFramePr>
        <p:xfrm>
          <a:off x="7010400" y="5232397"/>
          <a:ext cx="3510298" cy="186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97723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10399" y="3289037"/>
            <a:ext cx="2731347" cy="2866229"/>
          </a:xfrm>
          <a:prstGeom prst="rect">
            <a:avLst/>
          </a:prstGeom>
        </p:spPr>
      </p:pic>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301" y="1916189"/>
            <a:ext cx="7016499" cy="4857144"/>
          </a:xfrm>
        </p:spPr>
        <p:txBody>
          <a:bodyPr>
            <a:noAutofit/>
          </a:bodyPr>
          <a:lstStyle/>
          <a:p>
            <a:pPr marL="1541463" indent="-1541463">
              <a:spcBef>
                <a:spcPts val="1200"/>
              </a:spcBef>
              <a:buNone/>
            </a:pPr>
            <a:r>
              <a:rPr lang="en-US" sz="2800" b="1" dirty="0">
                <a:latin typeface="Times New Roman"/>
                <a:cs typeface="Times New Roman"/>
              </a:rPr>
              <a:t>Task 7.4 –Assemble Glossary and Sample </a:t>
            </a:r>
            <a:r>
              <a:rPr lang="en-US" sz="2800" b="1" dirty="0" smtClean="0">
                <a:latin typeface="Times New Roman"/>
                <a:cs typeface="Times New Roman"/>
              </a:rPr>
              <a:t>Forms</a:t>
            </a:r>
          </a:p>
          <a:p>
            <a:pPr marL="0" indent="0">
              <a:spcBef>
                <a:spcPts val="1200"/>
              </a:spcBef>
              <a:buNone/>
            </a:pPr>
            <a:r>
              <a:rPr lang="en-US" sz="2800" b="1" dirty="0">
                <a:latin typeface="Times New Roman"/>
                <a:cs typeface="Times New Roman"/>
              </a:rPr>
              <a:t>Chapter </a:t>
            </a:r>
            <a:r>
              <a:rPr lang="en-US" sz="2800" b="1" dirty="0" smtClean="0">
                <a:latin typeface="Times New Roman"/>
                <a:cs typeface="Times New Roman"/>
              </a:rPr>
              <a:t>8 </a:t>
            </a:r>
            <a:r>
              <a:rPr lang="en-US" sz="2800" b="1" dirty="0">
                <a:latin typeface="Times New Roman"/>
                <a:cs typeface="Times New Roman"/>
              </a:rPr>
              <a:t>– </a:t>
            </a:r>
            <a:r>
              <a:rPr lang="en-US" sz="2800" b="1" dirty="0" smtClean="0">
                <a:latin typeface="Times New Roman"/>
                <a:cs typeface="Times New Roman"/>
              </a:rPr>
              <a:t>Glossary</a:t>
            </a:r>
            <a:endParaRPr lang="en-US" sz="2800" b="1" dirty="0">
              <a:latin typeface="Times New Roman"/>
              <a:cs typeface="Times New Roman"/>
            </a:endParaRPr>
          </a:p>
          <a:p>
            <a:pPr>
              <a:spcBef>
                <a:spcPts val="1200"/>
              </a:spcBef>
            </a:pPr>
            <a:r>
              <a:rPr lang="en-US" sz="2400" dirty="0" smtClean="0">
                <a:latin typeface="Times New Roman"/>
                <a:cs typeface="Times New Roman"/>
              </a:rPr>
              <a:t>The Handbook glossary provides definitions and explanations as necessary</a:t>
            </a:r>
          </a:p>
          <a:p>
            <a:pPr>
              <a:spcBef>
                <a:spcPts val="1200"/>
              </a:spcBef>
            </a:pPr>
            <a:r>
              <a:rPr lang="en-US" sz="2400" dirty="0" smtClean="0">
                <a:latin typeface="Times New Roman"/>
                <a:cs typeface="Times New Roman"/>
              </a:rPr>
              <a:t>Additional resources, forms and templates are provided in a resource table at the end of each Handbook section that includes hyperlinks to the FTA’s Bus Safety and Security Website</a:t>
            </a:r>
          </a:p>
          <a:p>
            <a:pPr>
              <a:spcBef>
                <a:spcPts val="1200"/>
              </a:spcBef>
            </a:pPr>
            <a:endParaRPr lang="en-US" sz="2400" dirty="0" smtClean="0">
              <a:latin typeface="Times New Roman"/>
              <a:cs typeface="Times New Roman"/>
            </a:endParaRPr>
          </a:p>
        </p:txBody>
      </p:sp>
    </p:spTree>
    <p:extLst>
      <p:ext uri="{BB962C8B-B14F-4D97-AF65-F5344CB8AC3E}">
        <p14:creationId xmlns:p14="http://schemas.microsoft.com/office/powerpoint/2010/main" val="149455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D05309"/>
                </a:solidFill>
                <a:latin typeface="Times New Roman"/>
                <a:cs typeface="Times New Roman"/>
              </a:rPr>
              <a:t>All Hazards (Natural, Technological, Intentional)</a:t>
            </a:r>
            <a:endParaRPr lang="en-US" sz="3200" dirty="0">
              <a:solidFill>
                <a:srgbClr val="D05309"/>
              </a:solidFill>
              <a:latin typeface="Times New Roman"/>
              <a:cs typeface="Times New Roman"/>
            </a:endParaRPr>
          </a:p>
        </p:txBody>
      </p:sp>
      <p:pic>
        <p:nvPicPr>
          <p:cNvPr id="552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466" y="1813560"/>
            <a:ext cx="2055284"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1151" y="1831022"/>
            <a:ext cx="2825750" cy="247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3049" y="5358823"/>
            <a:ext cx="2097381" cy="128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43049" y="3940677"/>
            <a:ext cx="1898736" cy="128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5601" y="3431223"/>
            <a:ext cx="2033149"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04483" y="1813560"/>
            <a:ext cx="2082218" cy="1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3466" y="4899660"/>
            <a:ext cx="2055284" cy="189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7"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04482" y="3940677"/>
            <a:ext cx="1746742" cy="257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9" name="Picture 1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30036" y="1831022"/>
            <a:ext cx="1806290" cy="16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10" name="Picture 1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51151" y="4583874"/>
            <a:ext cx="2899337" cy="17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0980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9164"/>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7</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Draft </a:t>
            </a:r>
            <a:r>
              <a:rPr lang="en-US" dirty="0">
                <a:solidFill>
                  <a:srgbClr val="D05309"/>
                </a:solidFill>
                <a:latin typeface="Times New Roman"/>
                <a:cs typeface="Times New Roman"/>
              </a:rPr>
              <a:t>Handbook Development</a:t>
            </a:r>
          </a:p>
        </p:txBody>
      </p:sp>
      <p:sp>
        <p:nvSpPr>
          <p:cNvPr id="4" name="Content Placeholder 3"/>
          <p:cNvSpPr>
            <a:spLocks noGrp="1"/>
          </p:cNvSpPr>
          <p:nvPr>
            <p:ph idx="1"/>
          </p:nvPr>
        </p:nvSpPr>
        <p:spPr>
          <a:xfrm>
            <a:off x="400301" y="1916189"/>
            <a:ext cx="7422900" cy="4857144"/>
          </a:xfrm>
        </p:spPr>
        <p:txBody>
          <a:bodyPr>
            <a:noAutofit/>
          </a:bodyPr>
          <a:lstStyle/>
          <a:p>
            <a:pPr marL="0" indent="0">
              <a:spcBef>
                <a:spcPts val="1200"/>
              </a:spcBef>
              <a:buNone/>
            </a:pPr>
            <a:r>
              <a:rPr lang="en-US" sz="2800" b="1" dirty="0" smtClean="0">
                <a:latin typeface="Times New Roman"/>
                <a:cs typeface="Times New Roman"/>
              </a:rPr>
              <a:t>Addressing Project Panel Draft Handbook Comments</a:t>
            </a:r>
          </a:p>
          <a:p>
            <a:pPr>
              <a:spcBef>
                <a:spcPts val="1200"/>
              </a:spcBef>
            </a:pPr>
            <a:r>
              <a:rPr lang="en-US" sz="2400" dirty="0" smtClean="0">
                <a:latin typeface="Times New Roman"/>
                <a:cs typeface="Times New Roman"/>
              </a:rPr>
              <a:t>The Draft Handbook was reformatted to include Tools and Resource sections within the body of the Handbook for better accessibility</a:t>
            </a:r>
          </a:p>
          <a:p>
            <a:pPr>
              <a:spcBef>
                <a:spcPts val="1200"/>
              </a:spcBef>
            </a:pPr>
            <a:r>
              <a:rPr lang="en-US" sz="2400" dirty="0" smtClean="0">
                <a:latin typeface="Times New Roman"/>
                <a:cs typeface="Times New Roman"/>
              </a:rPr>
              <a:t>The Capabilities Assessment checklist was reconfigured and prioritized within the document</a:t>
            </a:r>
          </a:p>
          <a:p>
            <a:pPr>
              <a:spcBef>
                <a:spcPts val="1200"/>
              </a:spcBef>
            </a:pPr>
            <a:r>
              <a:rPr lang="en-US" sz="2400" dirty="0" smtClean="0">
                <a:latin typeface="Times New Roman"/>
                <a:cs typeface="Times New Roman"/>
              </a:rPr>
              <a:t>Additional details were added to the Handbook to reinforce discussion topics</a:t>
            </a:r>
          </a:p>
          <a:p>
            <a:pPr>
              <a:spcBef>
                <a:spcPts val="1200"/>
              </a:spcBef>
            </a:pPr>
            <a:r>
              <a:rPr lang="en-US" sz="2400" dirty="0" smtClean="0">
                <a:latin typeface="Times New Roman"/>
                <a:cs typeface="Times New Roman"/>
              </a:rPr>
              <a:t>Responses were provided for each of the Project Panel’s comment </a:t>
            </a:r>
          </a:p>
          <a:p>
            <a:pPr>
              <a:spcBef>
                <a:spcPts val="1200"/>
              </a:spcBef>
            </a:pPr>
            <a:endParaRPr lang="en-US" sz="2400" dirty="0" smtClean="0">
              <a:latin typeface="Times New Roman"/>
              <a:cs typeface="Times New Roman"/>
            </a:endParaRPr>
          </a:p>
        </p:txBody>
      </p:sp>
      <p:pic>
        <p:nvPicPr>
          <p:cNvPr id="6" name="Picture 5" descr="CALTRNS_A_061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99867" y="5516624"/>
            <a:ext cx="2353733" cy="1523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1896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5525347" cy="4570307"/>
          </a:xfrm>
        </p:spPr>
        <p:txBody>
          <a:bodyPr/>
          <a:lstStyle/>
          <a:p>
            <a:pPr marL="0" indent="0">
              <a:buNone/>
            </a:pPr>
            <a:r>
              <a:rPr lang="en-US" sz="2800" dirty="0" smtClean="0">
                <a:latin typeface="Times New Roman"/>
                <a:cs typeface="Times New Roman"/>
              </a:rPr>
              <a:t>To validate the Handbook contents, the research team conducted the following tasks as approved in the work plan.</a:t>
            </a:r>
          </a:p>
          <a:p>
            <a:pPr marL="0" indent="0">
              <a:buNone/>
            </a:pPr>
            <a:endParaRPr lang="en-US" sz="2400" dirty="0" smtClean="0">
              <a:latin typeface="Times New Roman"/>
              <a:cs typeface="Times New Roman"/>
            </a:endParaRPr>
          </a:p>
          <a:p>
            <a:r>
              <a:rPr lang="en-US" sz="2400" dirty="0" smtClean="0">
                <a:latin typeface="Times New Roman"/>
                <a:cs typeface="Times New Roman"/>
              </a:rPr>
              <a:t>Task 8.1 – Validation Approach</a:t>
            </a:r>
          </a:p>
          <a:p>
            <a:r>
              <a:rPr lang="en-US" sz="2400" dirty="0" smtClean="0">
                <a:latin typeface="Times New Roman"/>
                <a:cs typeface="Times New Roman"/>
              </a:rPr>
              <a:t>Task 8.2 – Managing Logistics</a:t>
            </a:r>
          </a:p>
          <a:p>
            <a:r>
              <a:rPr lang="en-US" sz="2400" dirty="0" smtClean="0">
                <a:latin typeface="Times New Roman"/>
                <a:cs typeface="Times New Roman"/>
              </a:rPr>
              <a:t>Task 8.3 – Exercise Conduct</a:t>
            </a:r>
          </a:p>
          <a:p>
            <a:r>
              <a:rPr lang="en-US" sz="2400" dirty="0" smtClean="0">
                <a:latin typeface="Times New Roman"/>
                <a:cs typeface="Times New Roman"/>
              </a:rPr>
              <a:t>Task 8.4 – Exercise Analysis </a:t>
            </a:r>
            <a:endParaRPr lang="en-US" sz="2400" dirty="0">
              <a:latin typeface="Times New Roman"/>
              <a:cs typeface="Times New Roman"/>
            </a:endParaRPr>
          </a:p>
        </p:txBody>
      </p:sp>
      <p:sp>
        <p:nvSpPr>
          <p:cNvPr id="46082" name="Rectangle 2"/>
          <p:cNvSpPr>
            <a:spLocks noChangeArrowheads="1"/>
          </p:cNvSpPr>
          <p:nvPr/>
        </p:nvSpPr>
        <p:spPr bwMode="auto">
          <a:xfrm>
            <a:off x="6270678" y="1750060"/>
            <a:ext cx="3284802" cy="5129425"/>
          </a:xfrm>
          <a:prstGeom prst="rect">
            <a:avLst/>
          </a:prstGeom>
          <a:solidFill>
            <a:srgbClr val="FFFFFF"/>
          </a:solidFill>
          <a:ln w="9525">
            <a:solidFill>
              <a:srgbClr val="000000"/>
            </a:solidFill>
            <a:miter lim="800000"/>
            <a:headEnd/>
            <a:tailEnd/>
          </a:ln>
          <a:effectLst>
            <a:outerShdw blurRad="63500" dist="107763"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50" b="1" i="0" u="none" strike="noStrike" cap="none" normalizeH="0" baseline="0" dirty="0">
                <a:ln>
                  <a:noFill/>
                </a:ln>
                <a:solidFill>
                  <a:schemeClr val="tx1"/>
                </a:solidFill>
                <a:effectLst/>
                <a:latin typeface="Arial Narrow" charset="0"/>
                <a:ea typeface="Times New Roman" charset="0"/>
              </a:rPr>
              <a:t>Validation Workshop – Expected Outcomes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150" b="0" i="0" u="none" strike="noStrike" cap="none" normalizeH="0" baseline="0" dirty="0">
                <a:ln>
                  <a:noFill/>
                </a:ln>
                <a:solidFill>
                  <a:schemeClr val="tx1"/>
                </a:solidFill>
                <a:effectLst/>
                <a:latin typeface="Symbol" charset="2"/>
                <a:ea typeface="Times New Roman" charset="0"/>
                <a:sym typeface="Symbol" charset="2"/>
              </a:rPr>
              <a:t></a:t>
            </a:r>
            <a:r>
              <a:rPr kumimoji="0" lang="en-US" sz="1150" b="1" i="0" u="none" strike="noStrike" cap="none" normalizeH="0" baseline="0" dirty="0">
                <a:ln>
                  <a:noFill/>
                </a:ln>
                <a:solidFill>
                  <a:schemeClr val="tx1"/>
                </a:solidFill>
                <a:effectLst/>
                <a:latin typeface="Arial Narrow" charset="0"/>
                <a:ea typeface="Times New Roman" charset="0"/>
              </a:rPr>
              <a:t>Immediate increase in knowledge on effective practices </a:t>
            </a:r>
            <a:r>
              <a:rPr kumimoji="0" lang="en-US" sz="1150" b="0" i="0" u="none" strike="noStrike" cap="none" normalizeH="0" baseline="0" dirty="0">
                <a:ln>
                  <a:noFill/>
                </a:ln>
                <a:solidFill>
                  <a:schemeClr val="tx1"/>
                </a:solidFill>
                <a:effectLst/>
                <a:latin typeface="Arial Narrow" charset="0"/>
                <a:ea typeface="Times New Roman" charset="0"/>
              </a:rPr>
              <a:t>– The combined results of the various components of the workshop are focused on gathering best practices, and applying them to a realistic event scenario.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a:ln>
                  <a:noFill/>
                </a:ln>
                <a:solidFill>
                  <a:schemeClr val="tx1"/>
                </a:solidFill>
                <a:effectLst/>
                <a:latin typeface="Symbol" charset="2"/>
                <a:ea typeface="Times New Roman" charset="0"/>
                <a:sym typeface="Symbol" charset="2"/>
              </a:rPr>
              <a:t></a:t>
            </a:r>
            <a:r>
              <a:rPr kumimoji="0" lang="en-US" sz="1150" b="1" i="0" u="none" strike="noStrike" cap="none" normalizeH="0" baseline="0" dirty="0">
                <a:ln>
                  <a:noFill/>
                </a:ln>
                <a:solidFill>
                  <a:schemeClr val="tx1"/>
                </a:solidFill>
                <a:effectLst/>
                <a:latin typeface="Arial Narrow" charset="0"/>
                <a:ea typeface="Times New Roman" charset="0"/>
              </a:rPr>
              <a:t>Consensus among practitioners on best practices and challenges</a:t>
            </a:r>
            <a:r>
              <a:rPr kumimoji="0" lang="en-US" sz="1150" b="0" i="0" u="none" strike="noStrike" cap="none" normalizeH="0" baseline="0" dirty="0">
                <a:ln>
                  <a:noFill/>
                </a:ln>
                <a:solidFill>
                  <a:schemeClr val="tx1"/>
                </a:solidFill>
                <a:effectLst/>
                <a:latin typeface="Arial Narrow" charset="0"/>
                <a:ea typeface="Times New Roman" charset="0"/>
              </a:rPr>
              <a:t> – our combined approach promotes a broader consensus while simultaneously achieving more rapid results, at a reduced cost compared to traditional approaches.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a:ln>
                  <a:noFill/>
                </a:ln>
                <a:solidFill>
                  <a:schemeClr val="tx1"/>
                </a:solidFill>
                <a:effectLst/>
                <a:latin typeface="Symbol" charset="2"/>
                <a:ea typeface="Times New Roman" charset="0"/>
                <a:sym typeface="Symbol" charset="2"/>
              </a:rPr>
              <a:t></a:t>
            </a:r>
            <a:r>
              <a:rPr kumimoji="0" lang="en-US" sz="1150" b="1" i="0" u="none" strike="noStrike" cap="none" normalizeH="0" baseline="0" dirty="0">
                <a:ln>
                  <a:noFill/>
                </a:ln>
                <a:solidFill>
                  <a:schemeClr val="tx1"/>
                </a:solidFill>
                <a:effectLst/>
                <a:latin typeface="Arial Narrow" charset="0"/>
                <a:ea typeface="Times New Roman" charset="0"/>
              </a:rPr>
              <a:t>Validated operational concept for no-notice evacuations, tested through scenario</a:t>
            </a:r>
            <a:r>
              <a:rPr kumimoji="0" lang="en-US" sz="1150" b="0" i="0" u="none" strike="noStrike" cap="none" normalizeH="0" baseline="0" dirty="0">
                <a:ln>
                  <a:noFill/>
                </a:ln>
                <a:solidFill>
                  <a:schemeClr val="tx1"/>
                </a:solidFill>
                <a:effectLst/>
                <a:latin typeface="Arial Narrow" charset="0"/>
                <a:ea typeface="Times New Roman" charset="0"/>
              </a:rPr>
              <a:t> – By combining activities into a single event, we can quickly gauge the validity of the operations concept proposed in the Handbook, in an interactive manner that will enhance its overall value to the paratransit and emergency management communities.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a:ln>
                  <a:noFill/>
                </a:ln>
                <a:solidFill>
                  <a:schemeClr val="tx1"/>
                </a:solidFill>
                <a:effectLst/>
                <a:latin typeface="Symbol" charset="2"/>
                <a:ea typeface="Times New Roman" charset="0"/>
                <a:sym typeface="Symbol" charset="2"/>
              </a:rPr>
              <a:t></a:t>
            </a:r>
            <a:r>
              <a:rPr kumimoji="0" lang="en-US" sz="1150" b="1" i="0" u="none" strike="noStrike" cap="none" normalizeH="0" baseline="0" dirty="0">
                <a:ln>
                  <a:noFill/>
                </a:ln>
                <a:solidFill>
                  <a:schemeClr val="tx1"/>
                </a:solidFill>
                <a:effectLst/>
                <a:latin typeface="Arial Narrow" charset="0"/>
                <a:ea typeface="Times New Roman" charset="0"/>
              </a:rPr>
              <a:t>Increased awareness of state of the art and state of the practice with respect to paratransit service providers</a:t>
            </a:r>
            <a:r>
              <a:rPr kumimoji="0" lang="en-US" sz="1150" b="0" i="0" u="none" strike="noStrike" cap="none" normalizeH="0" baseline="0" dirty="0">
                <a:ln>
                  <a:noFill/>
                </a:ln>
                <a:solidFill>
                  <a:schemeClr val="tx1"/>
                </a:solidFill>
                <a:effectLst/>
                <a:latin typeface="Arial Narrow" charset="0"/>
                <a:ea typeface="Times New Roman" charset="0"/>
              </a:rPr>
              <a:t> – By engaging participants from multiple jurisdictions in a single exercise, we not only fully test the operations concept by validating it against various best practices simultaneously, we also accelerate the outreach process be “seeding” the transportation operations community with the outcomes of the workshop, effectively developing disciples in the process.</a:t>
            </a:r>
          </a:p>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1200" b="0" i="0" u="none" strike="noStrike" cap="none" normalizeH="0" baseline="0" dirty="0">
              <a:ln>
                <a:noFill/>
              </a:ln>
              <a:solidFill>
                <a:schemeClr val="tx1"/>
              </a:solidFill>
              <a:effectLst/>
              <a:latin typeface="Times New Roman" charset="0"/>
              <a:ea typeface="ＭＳ Ｐゴシック" charset="-128"/>
            </a:endParaRPr>
          </a:p>
        </p:txBody>
      </p:sp>
    </p:spTree>
    <p:extLst>
      <p:ext uri="{BB962C8B-B14F-4D97-AF65-F5344CB8AC3E}">
        <p14:creationId xmlns:p14="http://schemas.microsoft.com/office/powerpoint/2010/main" val="8179840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8567" y="4665774"/>
            <a:ext cx="3044825" cy="233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8725747" cy="3740573"/>
          </a:xfrm>
        </p:spPr>
        <p:txBody>
          <a:bodyPr/>
          <a:lstStyle/>
          <a:p>
            <a:pPr marL="0" indent="0">
              <a:buNone/>
            </a:pPr>
            <a:r>
              <a:rPr lang="en-US" sz="2800" b="1" dirty="0" smtClean="0">
                <a:latin typeface="Times New Roman"/>
                <a:cs typeface="Times New Roman"/>
              </a:rPr>
              <a:t>Task 8.1 - Validation Approach</a:t>
            </a:r>
            <a:endParaRPr lang="en-US" sz="2800" b="1" dirty="0">
              <a:latin typeface="Times New Roman"/>
              <a:cs typeface="Times New Roman"/>
            </a:endParaRPr>
          </a:p>
          <a:p>
            <a:pPr marL="0" indent="0">
              <a:buNone/>
            </a:pPr>
            <a:r>
              <a:rPr lang="en-US" sz="2800" dirty="0" smtClean="0">
                <a:latin typeface="Times New Roman"/>
                <a:cs typeface="Times New Roman"/>
              </a:rPr>
              <a:t>Primary means to validate the Handbook contents:</a:t>
            </a:r>
          </a:p>
          <a:p>
            <a:pPr>
              <a:spcBef>
                <a:spcPts val="1200"/>
              </a:spcBef>
            </a:pPr>
            <a:r>
              <a:rPr lang="en-US" sz="2400" dirty="0" smtClean="0">
                <a:latin typeface="Times New Roman"/>
                <a:cs typeface="Times New Roman"/>
              </a:rPr>
              <a:t>Validation Workshops – Presentations on Handbook contents and tabletop exercises that reinforced the recommended practices</a:t>
            </a:r>
          </a:p>
          <a:p>
            <a:pPr>
              <a:spcBef>
                <a:spcPts val="1200"/>
              </a:spcBef>
            </a:pPr>
            <a:r>
              <a:rPr lang="en-US" sz="2400" dirty="0" smtClean="0">
                <a:latin typeface="Times New Roman"/>
                <a:cs typeface="Times New Roman"/>
              </a:rPr>
              <a:t>Industry Reviews – Handbook distributed for review by industry experts</a:t>
            </a:r>
            <a:endParaRPr lang="en-US" sz="2800" dirty="0" smtClean="0">
              <a:latin typeface="Times New Roman"/>
              <a:cs typeface="Times New Roman"/>
            </a:endParaRPr>
          </a:p>
        </p:txBody>
      </p:sp>
    </p:spTree>
    <p:extLst>
      <p:ext uri="{BB962C8B-B14F-4D97-AF65-F5344CB8AC3E}">
        <p14:creationId xmlns:p14="http://schemas.microsoft.com/office/powerpoint/2010/main" val="8126629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8725747" cy="4621107"/>
          </a:xfrm>
        </p:spPr>
        <p:txBody>
          <a:bodyPr>
            <a:normAutofit/>
          </a:bodyPr>
          <a:lstStyle/>
          <a:p>
            <a:pPr marL="0" indent="0">
              <a:buNone/>
            </a:pPr>
            <a:r>
              <a:rPr lang="en-US" sz="2800" b="1" dirty="0" smtClean="0">
                <a:latin typeface="Times New Roman"/>
                <a:cs typeface="Times New Roman"/>
              </a:rPr>
              <a:t>Task 8.1 - Validation Approach</a:t>
            </a:r>
          </a:p>
          <a:p>
            <a:r>
              <a:rPr lang="en-US" sz="2800" b="1" dirty="0" smtClean="0">
                <a:latin typeface="Times New Roman"/>
                <a:cs typeface="Times New Roman"/>
              </a:rPr>
              <a:t>Validation Workshops</a:t>
            </a:r>
          </a:p>
          <a:p>
            <a:pPr lvl="1">
              <a:spcBef>
                <a:spcPts val="1200"/>
              </a:spcBef>
            </a:pPr>
            <a:r>
              <a:rPr lang="en-US" sz="2400" dirty="0" smtClean="0">
                <a:latin typeface="Times New Roman"/>
                <a:cs typeface="Times New Roman"/>
              </a:rPr>
              <a:t>Two (2) Workshops conducted to validate Urban and Rural content in Los Angeles, CA and Fargo, ND</a:t>
            </a:r>
          </a:p>
          <a:p>
            <a:pPr lvl="1">
              <a:spcBef>
                <a:spcPts val="1200"/>
              </a:spcBef>
            </a:pPr>
            <a:r>
              <a:rPr lang="en-US" sz="2400" dirty="0" smtClean="0">
                <a:latin typeface="Times New Roman"/>
                <a:cs typeface="Times New Roman"/>
              </a:rPr>
              <a:t>Each workshop was conducted over two-days with nearly 90-combined participants</a:t>
            </a:r>
          </a:p>
          <a:p>
            <a:pPr lvl="2"/>
            <a:r>
              <a:rPr lang="en-US" dirty="0" smtClean="0">
                <a:latin typeface="Times New Roman"/>
                <a:cs typeface="Times New Roman"/>
              </a:rPr>
              <a:t>Workshop Day 1 – Presentation </a:t>
            </a:r>
          </a:p>
          <a:p>
            <a:pPr lvl="2"/>
            <a:r>
              <a:rPr lang="en-US" dirty="0" smtClean="0">
                <a:latin typeface="Times New Roman"/>
                <a:cs typeface="Times New Roman"/>
              </a:rPr>
              <a:t>Workshop Day 2 – Tabletop exercise</a:t>
            </a:r>
          </a:p>
          <a:p>
            <a:pPr lvl="1">
              <a:spcBef>
                <a:spcPts val="1200"/>
              </a:spcBef>
            </a:pPr>
            <a:r>
              <a:rPr lang="en-US" sz="2400" dirty="0" smtClean="0">
                <a:latin typeface="Times New Roman"/>
                <a:cs typeface="Times New Roman"/>
              </a:rPr>
              <a:t>Workshop Evaluations resulted in strong support of </a:t>
            </a:r>
          </a:p>
          <a:p>
            <a:pPr marL="863600" lvl="1" indent="0">
              <a:spcBef>
                <a:spcPts val="0"/>
              </a:spcBef>
              <a:buNone/>
            </a:pPr>
            <a:r>
              <a:rPr lang="en-US" sz="2400" dirty="0" smtClean="0">
                <a:latin typeface="Times New Roman"/>
                <a:cs typeface="Times New Roman"/>
              </a:rPr>
              <a:t>handbook content</a:t>
            </a:r>
          </a:p>
        </p:txBody>
      </p:sp>
      <p:pic>
        <p:nvPicPr>
          <p:cNvPr id="4" name="Picture 3"/>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7902787" y="4797298"/>
            <a:ext cx="1325880" cy="2187701"/>
          </a:xfrm>
          <a:prstGeom prst="rect">
            <a:avLst/>
          </a:prstGeom>
        </p:spPr>
      </p:pic>
    </p:spTree>
    <p:extLst>
      <p:ext uri="{BB962C8B-B14F-4D97-AF65-F5344CB8AC3E}">
        <p14:creationId xmlns:p14="http://schemas.microsoft.com/office/powerpoint/2010/main" val="16697806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5322147" cy="5129107"/>
          </a:xfrm>
        </p:spPr>
        <p:txBody>
          <a:bodyPr>
            <a:normAutofit/>
          </a:bodyPr>
          <a:lstStyle/>
          <a:p>
            <a:pPr marL="0" indent="0">
              <a:buNone/>
            </a:pPr>
            <a:r>
              <a:rPr lang="en-US" sz="2800" b="1" dirty="0" smtClean="0">
                <a:latin typeface="Times New Roman"/>
                <a:cs typeface="Times New Roman"/>
              </a:rPr>
              <a:t>Task 8.1 - Validation Approach</a:t>
            </a:r>
          </a:p>
          <a:p>
            <a:r>
              <a:rPr lang="en-US" sz="2800" b="1" dirty="0" smtClean="0">
                <a:latin typeface="Times New Roman"/>
                <a:cs typeface="Times New Roman"/>
              </a:rPr>
              <a:t>Industry Review</a:t>
            </a:r>
          </a:p>
          <a:p>
            <a:pPr lvl="1">
              <a:spcBef>
                <a:spcPts val="1200"/>
              </a:spcBef>
            </a:pPr>
            <a:r>
              <a:rPr lang="en-US" sz="2400" dirty="0" smtClean="0">
                <a:latin typeface="Times New Roman"/>
                <a:cs typeface="Times New Roman"/>
              </a:rPr>
              <a:t>The Draft Handbook was sent to a dozen industry professionals for review and comment</a:t>
            </a:r>
          </a:p>
          <a:p>
            <a:pPr lvl="1">
              <a:spcBef>
                <a:spcPts val="1200"/>
              </a:spcBef>
            </a:pPr>
            <a:r>
              <a:rPr lang="en-US" sz="2400" dirty="0" smtClean="0">
                <a:latin typeface="Times New Roman"/>
                <a:cs typeface="Times New Roman"/>
              </a:rPr>
              <a:t>The reviewers were asked to complete an evaluation form that assesses each chapter of the Handbook </a:t>
            </a:r>
            <a:endParaRPr lang="en-US" sz="2400" dirty="0">
              <a:latin typeface="Times New Roman"/>
              <a:cs typeface="Times New Roman"/>
            </a:endParaRPr>
          </a:p>
        </p:txBody>
      </p:sp>
      <p:pic>
        <p:nvPicPr>
          <p:cNvPr id="4" name="Picture 3" descr="screen-capture-2.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825067" y="1813560"/>
            <a:ext cx="3996267" cy="5228761"/>
          </a:xfrm>
          <a:prstGeom prst="rect">
            <a:avLst/>
          </a:prstGeom>
          <a:ln>
            <a:solidFill>
              <a:schemeClr val="bg1">
                <a:lumMod val="50000"/>
              </a:schemeClr>
            </a:solidFill>
          </a:ln>
        </p:spPr>
      </p:pic>
    </p:spTree>
    <p:extLst>
      <p:ext uri="{BB962C8B-B14F-4D97-AF65-F5344CB8AC3E}">
        <p14:creationId xmlns:p14="http://schemas.microsoft.com/office/powerpoint/2010/main" val="1481643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8725747" cy="4908973"/>
          </a:xfrm>
        </p:spPr>
        <p:txBody>
          <a:bodyPr>
            <a:normAutofit/>
          </a:bodyPr>
          <a:lstStyle/>
          <a:p>
            <a:pPr marL="0" indent="0">
              <a:buNone/>
            </a:pPr>
            <a:r>
              <a:rPr lang="en-US" sz="2800" b="1" dirty="0" smtClean="0">
                <a:latin typeface="Times New Roman"/>
                <a:cs typeface="Times New Roman"/>
              </a:rPr>
              <a:t>Task 8.2 - Managing Logistics</a:t>
            </a:r>
            <a:endParaRPr lang="en-US" sz="2800" b="1" dirty="0">
              <a:latin typeface="Times New Roman"/>
              <a:cs typeface="Times New Roman"/>
            </a:endParaRPr>
          </a:p>
          <a:p>
            <a:r>
              <a:rPr lang="en-US" sz="2400" dirty="0" smtClean="0">
                <a:latin typeface="Times New Roman"/>
                <a:cs typeface="Times New Roman"/>
              </a:rPr>
              <a:t>Rural/suburban Fargo, ND and urban Los Angeles, CA were selected</a:t>
            </a:r>
          </a:p>
          <a:p>
            <a:pPr>
              <a:spcBef>
                <a:spcPts val="1200"/>
              </a:spcBef>
            </a:pPr>
            <a:r>
              <a:rPr lang="en-US" sz="2400" dirty="0" smtClean="0">
                <a:latin typeface="Times New Roman"/>
                <a:cs typeface="Times New Roman"/>
              </a:rPr>
              <a:t>The PowerPoint presentation modules followed the Handbook structure - Preparedness, Prevention, Response, Recovery</a:t>
            </a:r>
          </a:p>
          <a:p>
            <a:pPr>
              <a:spcBef>
                <a:spcPts val="1200"/>
              </a:spcBef>
            </a:pPr>
            <a:r>
              <a:rPr lang="en-US" sz="2400" dirty="0" smtClean="0">
                <a:latin typeface="Times New Roman"/>
                <a:cs typeface="Times New Roman"/>
              </a:rPr>
              <a:t>The PowerPoint summarized “Considerations”, Effective Practices, “Strategy” and “Tools” components presented in Handbook </a:t>
            </a:r>
            <a:endParaRPr lang="en-US" sz="2000" dirty="0">
              <a:latin typeface="Times New Roman"/>
              <a:cs typeface="Times New Roman"/>
            </a:endParaRPr>
          </a:p>
          <a:p>
            <a:pPr marL="382059" lvl="1" indent="-382059">
              <a:spcBef>
                <a:spcPts val="1200"/>
              </a:spcBef>
              <a:buFont typeface="Arial"/>
              <a:buChar char="•"/>
            </a:pPr>
            <a:r>
              <a:rPr lang="en-US" sz="2400" dirty="0" smtClean="0">
                <a:latin typeface="Times New Roman"/>
                <a:cs typeface="Times New Roman"/>
              </a:rPr>
              <a:t>The Presentation included questions </a:t>
            </a:r>
          </a:p>
          <a:p>
            <a:pPr marL="338138" lvl="1" indent="0">
              <a:spcBef>
                <a:spcPts val="0"/>
              </a:spcBef>
              <a:buNone/>
            </a:pPr>
            <a:r>
              <a:rPr lang="en-US" sz="2400" dirty="0" smtClean="0">
                <a:latin typeface="Times New Roman"/>
                <a:cs typeface="Times New Roman"/>
              </a:rPr>
              <a:t>and </a:t>
            </a:r>
            <a:r>
              <a:rPr lang="en-US" sz="2400" dirty="0">
                <a:latin typeface="Times New Roman"/>
                <a:cs typeface="Times New Roman"/>
              </a:rPr>
              <a:t>scenarios structured to validate </a:t>
            </a:r>
            <a:endParaRPr lang="en-US" sz="2400" dirty="0" smtClean="0">
              <a:latin typeface="Times New Roman"/>
              <a:cs typeface="Times New Roman"/>
            </a:endParaRPr>
          </a:p>
          <a:p>
            <a:pPr marL="338138" lvl="1" indent="0">
              <a:spcBef>
                <a:spcPts val="0"/>
              </a:spcBef>
              <a:buNone/>
            </a:pPr>
            <a:r>
              <a:rPr lang="en-US" sz="2400" dirty="0" smtClean="0">
                <a:latin typeface="Times New Roman"/>
                <a:cs typeface="Times New Roman"/>
              </a:rPr>
              <a:t>Handbook </a:t>
            </a:r>
            <a:r>
              <a:rPr lang="en-US" sz="2400" dirty="0">
                <a:latin typeface="Times New Roman"/>
                <a:cs typeface="Times New Roman"/>
              </a:rPr>
              <a:t>contents and receive </a:t>
            </a:r>
            <a:r>
              <a:rPr lang="en-US" sz="2400" dirty="0" smtClean="0">
                <a:latin typeface="Times New Roman"/>
                <a:cs typeface="Times New Roman"/>
              </a:rPr>
              <a:t>feedback</a:t>
            </a:r>
            <a:endParaRPr lang="en-US" sz="2400" dirty="0">
              <a:latin typeface="Times New Roman"/>
              <a:cs typeface="Times New Roman"/>
            </a:endParaRPr>
          </a:p>
        </p:txBody>
      </p:sp>
      <p:pic>
        <p:nvPicPr>
          <p:cNvPr id="4" name="Picture 3" descr="IMG_0611.JPG"/>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6112933" y="4959605"/>
            <a:ext cx="3759198" cy="2135461"/>
          </a:xfrm>
          <a:prstGeom prst="rect">
            <a:avLst/>
          </a:prstGeom>
        </p:spPr>
      </p:pic>
    </p:spTree>
    <p:extLst>
      <p:ext uri="{BB962C8B-B14F-4D97-AF65-F5344CB8AC3E}">
        <p14:creationId xmlns:p14="http://schemas.microsoft.com/office/powerpoint/2010/main" val="418218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1"/>
            <a:ext cx="8725747" cy="4384040"/>
          </a:xfrm>
        </p:spPr>
        <p:txBody>
          <a:bodyPr>
            <a:normAutofit/>
          </a:bodyPr>
          <a:lstStyle/>
          <a:p>
            <a:pPr marL="0" indent="0">
              <a:buNone/>
            </a:pPr>
            <a:r>
              <a:rPr lang="en-US" sz="2800" b="1" dirty="0" smtClean="0">
                <a:latin typeface="Times New Roman"/>
                <a:cs typeface="Times New Roman"/>
              </a:rPr>
              <a:t>Task 8.3 - Exercise Conduct</a:t>
            </a:r>
            <a:endParaRPr lang="en-US" sz="2800" b="1" dirty="0">
              <a:latin typeface="Times New Roman"/>
              <a:cs typeface="Times New Roman"/>
            </a:endParaRPr>
          </a:p>
          <a:p>
            <a:pPr>
              <a:spcBef>
                <a:spcPts val="1200"/>
              </a:spcBef>
            </a:pPr>
            <a:r>
              <a:rPr lang="en-US" sz="2400" dirty="0" smtClean="0">
                <a:latin typeface="Times New Roman"/>
                <a:cs typeface="Times New Roman"/>
              </a:rPr>
              <a:t>Tabletop Exercises were conducted during the second day of the workshops</a:t>
            </a:r>
          </a:p>
          <a:p>
            <a:pPr>
              <a:spcBef>
                <a:spcPts val="1200"/>
              </a:spcBef>
            </a:pPr>
            <a:r>
              <a:rPr lang="en-US" sz="2400" dirty="0">
                <a:latin typeface="Times New Roman"/>
                <a:cs typeface="Times New Roman"/>
              </a:rPr>
              <a:t>Tabletop exercises </a:t>
            </a:r>
            <a:r>
              <a:rPr lang="en-US" sz="2400" dirty="0" smtClean="0">
                <a:latin typeface="Times New Roman"/>
                <a:cs typeface="Times New Roman"/>
              </a:rPr>
              <a:t>addressed </a:t>
            </a:r>
            <a:r>
              <a:rPr lang="en-US" sz="2400" dirty="0">
                <a:latin typeface="Times New Roman"/>
                <a:cs typeface="Times New Roman"/>
              </a:rPr>
              <a:t>no-notice and advance notice </a:t>
            </a:r>
            <a:r>
              <a:rPr lang="en-US" sz="2400" dirty="0" smtClean="0">
                <a:latin typeface="Times New Roman"/>
                <a:cs typeface="Times New Roman"/>
              </a:rPr>
              <a:t>emergencies aimed at the relevant participants</a:t>
            </a:r>
            <a:endParaRPr lang="en-US" sz="2400" dirty="0">
              <a:latin typeface="Times New Roman"/>
              <a:cs typeface="Times New Roman"/>
            </a:endParaRPr>
          </a:p>
          <a:p>
            <a:pPr lvl="1"/>
            <a:r>
              <a:rPr lang="en-US" dirty="0">
                <a:latin typeface="Times New Roman"/>
                <a:cs typeface="Times New Roman"/>
              </a:rPr>
              <a:t>Los Angeles, CA – Earthquake Tabletop</a:t>
            </a:r>
          </a:p>
          <a:p>
            <a:pPr lvl="1"/>
            <a:r>
              <a:rPr lang="en-US" dirty="0">
                <a:latin typeface="Times New Roman"/>
                <a:cs typeface="Times New Roman"/>
              </a:rPr>
              <a:t>Fargo, ND – Flood Tabletop</a:t>
            </a:r>
          </a:p>
          <a:p>
            <a:pPr>
              <a:spcBef>
                <a:spcPts val="1200"/>
              </a:spcBef>
            </a:pPr>
            <a:r>
              <a:rPr lang="en-US" sz="2400" dirty="0" smtClean="0">
                <a:latin typeface="Times New Roman"/>
                <a:cs typeface="Times New Roman"/>
              </a:rPr>
              <a:t>Exercise Plans were developed and reviewed by the Project Panel prior to conducting at the workshops</a:t>
            </a:r>
          </a:p>
        </p:txBody>
      </p:sp>
      <p:pic>
        <p:nvPicPr>
          <p:cNvPr id="5" name="Picture 4" descr="radioma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9466" y="5525787"/>
            <a:ext cx="2099734" cy="1548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52333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30493"/>
            <a:ext cx="8725747" cy="4587239"/>
          </a:xfrm>
        </p:spPr>
        <p:txBody>
          <a:bodyPr>
            <a:normAutofit fontScale="92500" lnSpcReduction="10000"/>
          </a:bodyPr>
          <a:lstStyle/>
          <a:p>
            <a:pPr marL="0" indent="0">
              <a:buNone/>
            </a:pPr>
            <a:r>
              <a:rPr lang="en-US" sz="3000" b="1" dirty="0" smtClean="0">
                <a:latin typeface="Times New Roman"/>
                <a:cs typeface="Times New Roman"/>
              </a:rPr>
              <a:t>Task 8.4 - Workshop Analysis</a:t>
            </a:r>
            <a:endParaRPr lang="en-US" sz="3000" b="1" dirty="0">
              <a:latin typeface="Times New Roman"/>
              <a:cs typeface="Times New Roman"/>
            </a:endParaRPr>
          </a:p>
          <a:p>
            <a:pPr>
              <a:spcBef>
                <a:spcPts val="1200"/>
              </a:spcBef>
            </a:pPr>
            <a:r>
              <a:rPr lang="en-US" sz="2900" dirty="0">
                <a:latin typeface="Times New Roman"/>
                <a:cs typeface="Times New Roman"/>
              </a:rPr>
              <a:t>P</a:t>
            </a:r>
            <a:r>
              <a:rPr lang="en-US" sz="2900" dirty="0" smtClean="0">
                <a:latin typeface="Times New Roman"/>
                <a:cs typeface="Times New Roman"/>
              </a:rPr>
              <a:t>articipants completed an evaluation form at the conclusion of the workshop</a:t>
            </a:r>
          </a:p>
          <a:p>
            <a:pPr>
              <a:spcBef>
                <a:spcPts val="1200"/>
              </a:spcBef>
            </a:pPr>
            <a:r>
              <a:rPr lang="en-US" sz="2900" dirty="0" smtClean="0">
                <a:latin typeface="Times New Roman"/>
                <a:cs typeface="Times New Roman"/>
              </a:rPr>
              <a:t>Workshop evaluations </a:t>
            </a:r>
            <a:r>
              <a:rPr lang="en-US" sz="2900" dirty="0">
                <a:latin typeface="Times New Roman"/>
                <a:cs typeface="Times New Roman"/>
              </a:rPr>
              <a:t>resulted in 97% support </a:t>
            </a:r>
            <a:r>
              <a:rPr lang="en-US" sz="2900" dirty="0" smtClean="0">
                <a:latin typeface="Times New Roman"/>
                <a:cs typeface="Times New Roman"/>
              </a:rPr>
              <a:t>for the </a:t>
            </a:r>
            <a:r>
              <a:rPr lang="en-US" sz="2900" dirty="0">
                <a:latin typeface="Times New Roman"/>
                <a:cs typeface="Times New Roman"/>
              </a:rPr>
              <a:t>“</a:t>
            </a:r>
            <a:r>
              <a:rPr lang="en-US" sz="2900" i="1" dirty="0">
                <a:latin typeface="Times New Roman"/>
                <a:cs typeface="Times New Roman"/>
              </a:rPr>
              <a:t>Handbook/Workshop Content” </a:t>
            </a:r>
            <a:r>
              <a:rPr lang="en-US" sz="2900" dirty="0" smtClean="0">
                <a:latin typeface="Times New Roman"/>
                <a:cs typeface="Times New Roman"/>
              </a:rPr>
              <a:t>category</a:t>
            </a:r>
          </a:p>
          <a:p>
            <a:pPr>
              <a:spcBef>
                <a:spcPts val="1200"/>
              </a:spcBef>
            </a:pPr>
            <a:r>
              <a:rPr lang="en-US" sz="2900" dirty="0" smtClean="0">
                <a:latin typeface="Times New Roman"/>
                <a:cs typeface="Times New Roman"/>
              </a:rPr>
              <a:t>The research team also took notes of suggestions made by workshop participants during the presentations and tabletop exercises</a:t>
            </a:r>
          </a:p>
          <a:p>
            <a:pPr>
              <a:spcBef>
                <a:spcPts val="1200"/>
              </a:spcBef>
            </a:pPr>
            <a:r>
              <a:rPr lang="en-US" sz="2900" dirty="0" smtClean="0">
                <a:latin typeface="Times New Roman"/>
                <a:cs typeface="Times New Roman"/>
              </a:rPr>
              <a:t>A workshop summary report was submitted to the Project Panel as part of the Final Report</a:t>
            </a:r>
          </a:p>
          <a:p>
            <a:pPr>
              <a:spcBef>
                <a:spcPts val="1200"/>
              </a:spcBef>
            </a:pPr>
            <a:endParaRPr lang="en-US" sz="2900" dirty="0">
              <a:latin typeface="Times New Roman"/>
              <a:cs typeface="Times New Roman"/>
            </a:endParaRPr>
          </a:p>
        </p:txBody>
      </p:sp>
    </p:spTree>
    <p:extLst>
      <p:ext uri="{BB962C8B-B14F-4D97-AF65-F5344CB8AC3E}">
        <p14:creationId xmlns:p14="http://schemas.microsoft.com/office/powerpoint/2010/main" val="21538629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9052560" cy="1295400"/>
          </a:xfrm>
        </p:spPr>
        <p:txBody>
          <a:bodyPr>
            <a:normAutofit/>
          </a:bodyPr>
          <a:lstStyle/>
          <a:p>
            <a:r>
              <a:rPr lang="en-US" dirty="0">
                <a:solidFill>
                  <a:srgbClr val="D05309"/>
                </a:solidFill>
                <a:latin typeface="Times New Roman"/>
                <a:cs typeface="Times New Roman"/>
              </a:rPr>
              <a:t>Task </a:t>
            </a:r>
            <a:r>
              <a:rPr lang="en-US" dirty="0" smtClean="0">
                <a:solidFill>
                  <a:srgbClr val="D05309"/>
                </a:solidFill>
                <a:latin typeface="Times New Roman"/>
                <a:cs typeface="Times New Roman"/>
              </a:rPr>
              <a:t>8</a:t>
            </a:r>
            <a:r>
              <a:rPr lang="en-US" dirty="0">
                <a:solidFill>
                  <a:srgbClr val="D05309"/>
                </a:solidFill>
                <a:latin typeface="Times New Roman"/>
                <a:cs typeface="Times New Roman"/>
              </a:rPr>
              <a:t> – </a:t>
            </a:r>
            <a:r>
              <a:rPr lang="en-US" dirty="0" smtClean="0">
                <a:solidFill>
                  <a:srgbClr val="D05309"/>
                </a:solidFill>
                <a:latin typeface="Times New Roman"/>
                <a:cs typeface="Times New Roman"/>
              </a:rPr>
              <a:t>Field Validation of Handbook</a:t>
            </a:r>
            <a:endParaRPr lang="en-US" dirty="0"/>
          </a:p>
        </p:txBody>
      </p:sp>
      <p:sp>
        <p:nvSpPr>
          <p:cNvPr id="3" name="Content Placeholder 2"/>
          <p:cNvSpPr>
            <a:spLocks noGrp="1"/>
          </p:cNvSpPr>
          <p:nvPr>
            <p:ph idx="1"/>
          </p:nvPr>
        </p:nvSpPr>
        <p:spPr>
          <a:xfrm>
            <a:off x="502920" y="1813560"/>
            <a:ext cx="8725747" cy="658707"/>
          </a:xfrm>
        </p:spPr>
        <p:txBody>
          <a:bodyPr>
            <a:normAutofit/>
          </a:bodyPr>
          <a:lstStyle/>
          <a:p>
            <a:pPr marL="0" indent="0">
              <a:buNone/>
            </a:pPr>
            <a:r>
              <a:rPr lang="en-US" sz="2800" b="1" dirty="0" smtClean="0">
                <a:latin typeface="Times New Roman"/>
                <a:cs typeface="Times New Roman"/>
              </a:rPr>
              <a:t>Task 8.4 - </a:t>
            </a:r>
            <a:r>
              <a:rPr lang="en-US" sz="2800" b="1" dirty="0">
                <a:latin typeface="Times New Roman"/>
                <a:cs typeface="Times New Roman"/>
              </a:rPr>
              <a:t>Workshop </a:t>
            </a:r>
            <a:r>
              <a:rPr lang="en-US" sz="2800" b="1" dirty="0" smtClean="0">
                <a:latin typeface="Times New Roman"/>
                <a:cs typeface="Times New Roman"/>
              </a:rPr>
              <a:t>Analysis</a:t>
            </a:r>
          </a:p>
        </p:txBody>
      </p:sp>
      <p:graphicFrame>
        <p:nvGraphicFramePr>
          <p:cNvPr id="4" name="Chart 3"/>
          <p:cNvGraphicFramePr/>
          <p:nvPr>
            <p:extLst>
              <p:ext uri="{D42A27DB-BD31-4B8C-83A1-F6EECF244321}">
                <p14:modId xmlns:p14="http://schemas.microsoft.com/office/powerpoint/2010/main" val="251020959"/>
              </p:ext>
            </p:extLst>
          </p:nvPr>
        </p:nvGraphicFramePr>
        <p:xfrm>
          <a:off x="948267" y="2685626"/>
          <a:ext cx="8280400" cy="4426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02225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70928"/>
            <a:ext cx="9052560" cy="1295400"/>
          </a:xfrm>
        </p:spPr>
        <p:txBody>
          <a:bodyPr>
            <a:normAutofit/>
          </a:bodyPr>
          <a:lstStyle/>
          <a:p>
            <a:r>
              <a:rPr lang="en-US" sz="3200" dirty="0">
                <a:solidFill>
                  <a:srgbClr val="D05309"/>
                </a:solidFill>
                <a:latin typeface="Times New Roman"/>
                <a:cs typeface="Times New Roman"/>
              </a:rPr>
              <a:t>Task 9 </a:t>
            </a:r>
            <a:r>
              <a:rPr lang="en-US" sz="3200" dirty="0" smtClean="0">
                <a:solidFill>
                  <a:srgbClr val="D05309"/>
                </a:solidFill>
                <a:latin typeface="Times New Roman"/>
                <a:cs typeface="Times New Roman"/>
              </a:rPr>
              <a:t>– Final Handbook, Final Report, and PowerPoint Presentation</a:t>
            </a:r>
            <a:endParaRPr lang="en-US" sz="3200" dirty="0"/>
          </a:p>
        </p:txBody>
      </p:sp>
      <p:sp>
        <p:nvSpPr>
          <p:cNvPr id="3" name="Content Placeholder 2"/>
          <p:cNvSpPr>
            <a:spLocks noGrp="1"/>
          </p:cNvSpPr>
          <p:nvPr>
            <p:ph idx="1"/>
          </p:nvPr>
        </p:nvSpPr>
        <p:spPr>
          <a:xfrm>
            <a:off x="502920" y="1813560"/>
            <a:ext cx="9052560" cy="3334173"/>
          </a:xfrm>
        </p:spPr>
        <p:txBody>
          <a:bodyPr/>
          <a:lstStyle/>
          <a:p>
            <a:pPr marL="0" indent="0">
              <a:buNone/>
            </a:pPr>
            <a:r>
              <a:rPr lang="en-US" sz="2800" dirty="0" smtClean="0">
                <a:latin typeface="Times New Roman"/>
                <a:cs typeface="Times New Roman"/>
              </a:rPr>
              <a:t>At the conclusion of the project, </a:t>
            </a:r>
            <a:r>
              <a:rPr lang="en-US" sz="2800" dirty="0">
                <a:latin typeface="Times New Roman"/>
                <a:cs typeface="Times New Roman"/>
              </a:rPr>
              <a:t>the research team </a:t>
            </a:r>
            <a:r>
              <a:rPr lang="en-US" sz="2800" dirty="0" smtClean="0">
                <a:latin typeface="Times New Roman"/>
                <a:cs typeface="Times New Roman"/>
              </a:rPr>
              <a:t>prepared the following documents as required:</a:t>
            </a:r>
          </a:p>
          <a:p>
            <a:pPr marL="0" indent="0">
              <a:buNone/>
            </a:pPr>
            <a:endParaRPr lang="en-US" sz="2400" dirty="0">
              <a:latin typeface="Times New Roman"/>
              <a:cs typeface="Times New Roman"/>
            </a:endParaRPr>
          </a:p>
          <a:p>
            <a:pPr>
              <a:spcBef>
                <a:spcPts val="1200"/>
              </a:spcBef>
            </a:pPr>
            <a:r>
              <a:rPr lang="en-US" sz="2400" dirty="0" smtClean="0">
                <a:latin typeface="Times New Roman"/>
                <a:cs typeface="Times New Roman"/>
              </a:rPr>
              <a:t>Task 9.1 – Prepare Final Handbook</a:t>
            </a:r>
          </a:p>
          <a:p>
            <a:pPr>
              <a:spcBef>
                <a:spcPts val="1200"/>
              </a:spcBef>
            </a:pPr>
            <a:r>
              <a:rPr lang="en-US" sz="2400" dirty="0" smtClean="0">
                <a:latin typeface="Times New Roman"/>
                <a:cs typeface="Times New Roman"/>
              </a:rPr>
              <a:t>Task 9.2 – Prepare Final Report</a:t>
            </a:r>
          </a:p>
          <a:p>
            <a:pPr>
              <a:spcBef>
                <a:spcPts val="1200"/>
              </a:spcBef>
            </a:pPr>
            <a:r>
              <a:rPr lang="en-US" sz="2400" dirty="0" smtClean="0">
                <a:latin typeface="Times New Roman"/>
                <a:cs typeface="Times New Roman"/>
              </a:rPr>
              <a:t>Task 9.3 – Prepare Final PowerPoint Presentation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9867" y="3979436"/>
            <a:ext cx="2374900" cy="29124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05309"/>
                </a:solidFill>
                <a:latin typeface="Times New Roman"/>
                <a:cs typeface="Times New Roman"/>
              </a:rPr>
              <a:t>Handbook Development</a:t>
            </a:r>
            <a:endParaRPr lang="en-US" dirty="0"/>
          </a:p>
        </p:txBody>
      </p:sp>
      <p:sp>
        <p:nvSpPr>
          <p:cNvPr id="3" name="Content Placeholder 2"/>
          <p:cNvSpPr>
            <a:spLocks noGrp="1"/>
          </p:cNvSpPr>
          <p:nvPr>
            <p:ph idx="1"/>
          </p:nvPr>
        </p:nvSpPr>
        <p:spPr>
          <a:xfrm>
            <a:off x="502920" y="1813560"/>
            <a:ext cx="7770848" cy="5129425"/>
          </a:xfrm>
        </p:spPr>
        <p:txBody>
          <a:bodyPr>
            <a:normAutofit fontScale="92500" lnSpcReduction="20000"/>
          </a:bodyPr>
          <a:lstStyle/>
          <a:p>
            <a:pPr>
              <a:spcBef>
                <a:spcPts val="0"/>
              </a:spcBef>
              <a:spcAft>
                <a:spcPts val="1200"/>
              </a:spcAft>
            </a:pPr>
            <a:r>
              <a:rPr lang="en-US" sz="3200" b="1" dirty="0">
                <a:solidFill>
                  <a:srgbClr val="000000"/>
                </a:solidFill>
                <a:latin typeface="Times New Roman"/>
                <a:cs typeface="Times New Roman"/>
              </a:rPr>
              <a:t>Project tasks</a:t>
            </a:r>
          </a:p>
          <a:p>
            <a:pPr lvl="1">
              <a:spcAft>
                <a:spcPts val="600"/>
              </a:spcAft>
            </a:pPr>
            <a:r>
              <a:rPr lang="en-US" sz="2800" dirty="0">
                <a:solidFill>
                  <a:srgbClr val="000000"/>
                </a:solidFill>
                <a:latin typeface="Times New Roman"/>
                <a:cs typeface="Times New Roman"/>
              </a:rPr>
              <a:t>1: Focused Literature Review</a:t>
            </a:r>
          </a:p>
          <a:p>
            <a:pPr lvl="1">
              <a:spcAft>
                <a:spcPts val="600"/>
              </a:spcAft>
            </a:pPr>
            <a:r>
              <a:rPr lang="en-US" sz="2800" dirty="0">
                <a:solidFill>
                  <a:srgbClr val="000000"/>
                </a:solidFill>
                <a:latin typeface="Times New Roman"/>
                <a:cs typeface="Times New Roman"/>
              </a:rPr>
              <a:t>2: Interviews with Experts</a:t>
            </a:r>
          </a:p>
          <a:p>
            <a:pPr lvl="1">
              <a:spcAft>
                <a:spcPts val="600"/>
              </a:spcAft>
            </a:pPr>
            <a:r>
              <a:rPr lang="en-US" sz="2800" dirty="0">
                <a:solidFill>
                  <a:srgbClr val="000000"/>
                </a:solidFill>
                <a:latin typeface="Times New Roman"/>
                <a:cs typeface="Times New Roman"/>
              </a:rPr>
              <a:t>3: Evaluate Lessons Learned</a:t>
            </a:r>
          </a:p>
          <a:p>
            <a:pPr lvl="1">
              <a:spcAft>
                <a:spcPts val="600"/>
              </a:spcAft>
            </a:pPr>
            <a:r>
              <a:rPr lang="en-US" sz="2800" dirty="0">
                <a:solidFill>
                  <a:srgbClr val="000000"/>
                </a:solidFill>
                <a:latin typeface="Times New Roman"/>
                <a:cs typeface="Times New Roman"/>
              </a:rPr>
              <a:t>4: Detailed Outline for Handbook</a:t>
            </a:r>
          </a:p>
          <a:p>
            <a:pPr lvl="1">
              <a:spcAft>
                <a:spcPts val="600"/>
              </a:spcAft>
            </a:pPr>
            <a:r>
              <a:rPr lang="en-US" sz="2800" dirty="0">
                <a:solidFill>
                  <a:srgbClr val="000000"/>
                </a:solidFill>
                <a:latin typeface="Times New Roman"/>
                <a:cs typeface="Times New Roman"/>
              </a:rPr>
              <a:t>5:  Prepare Interim Report</a:t>
            </a:r>
          </a:p>
          <a:p>
            <a:pPr lvl="1">
              <a:spcAft>
                <a:spcPts val="600"/>
              </a:spcAft>
            </a:pPr>
            <a:r>
              <a:rPr lang="en-US" sz="2800" dirty="0">
                <a:solidFill>
                  <a:srgbClr val="000000"/>
                </a:solidFill>
                <a:latin typeface="Times New Roman"/>
                <a:cs typeface="Times New Roman"/>
              </a:rPr>
              <a:t>6: Revise Work Plan</a:t>
            </a:r>
          </a:p>
          <a:p>
            <a:pPr lvl="1">
              <a:spcAft>
                <a:spcPts val="600"/>
              </a:spcAft>
            </a:pPr>
            <a:r>
              <a:rPr lang="en-US" sz="2800" dirty="0">
                <a:solidFill>
                  <a:srgbClr val="000000"/>
                </a:solidFill>
                <a:latin typeface="Times New Roman"/>
                <a:cs typeface="Times New Roman"/>
              </a:rPr>
              <a:t>7: Develop Draft Handbook</a:t>
            </a:r>
          </a:p>
          <a:p>
            <a:pPr lvl="1">
              <a:spcAft>
                <a:spcPts val="600"/>
              </a:spcAft>
            </a:pPr>
            <a:r>
              <a:rPr lang="en-US" sz="2800" dirty="0">
                <a:solidFill>
                  <a:srgbClr val="000000"/>
                </a:solidFill>
                <a:latin typeface="Times New Roman"/>
                <a:cs typeface="Times New Roman"/>
              </a:rPr>
              <a:t>8: Field Test and Evaluate </a:t>
            </a:r>
            <a:r>
              <a:rPr lang="en-US" sz="2800" dirty="0" smtClean="0">
                <a:solidFill>
                  <a:srgbClr val="000000"/>
                </a:solidFill>
                <a:latin typeface="Times New Roman"/>
                <a:cs typeface="Times New Roman"/>
              </a:rPr>
              <a:t>Handbook</a:t>
            </a:r>
          </a:p>
          <a:p>
            <a:pPr lvl="1">
              <a:spcAft>
                <a:spcPts val="600"/>
              </a:spcAft>
            </a:pPr>
            <a:r>
              <a:rPr lang="en-US" sz="2800" dirty="0" smtClean="0">
                <a:solidFill>
                  <a:srgbClr val="000000"/>
                </a:solidFill>
                <a:latin typeface="Times New Roman"/>
                <a:cs typeface="Times New Roman"/>
              </a:rPr>
              <a:t>9: Final Handbook, Report and Presentation</a:t>
            </a:r>
            <a:endParaRPr lang="en-US" sz="2800" dirty="0">
              <a:solidFill>
                <a:srgbClr val="000000"/>
              </a:solidFill>
              <a:latin typeface="Times New Roman"/>
              <a:cs typeface="Times New Roman"/>
            </a:endParaRPr>
          </a:p>
          <a:p>
            <a:endParaRPr lang="en-US" dirty="0">
              <a:latin typeface="Times New Roman"/>
              <a:cs typeface="Times New Roman"/>
            </a:endParaRPr>
          </a:p>
        </p:txBody>
      </p:sp>
      <p:pic>
        <p:nvPicPr>
          <p:cNvPr id="4" name="Picture 3" descr="screen-capture.pn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080055" y="2343990"/>
            <a:ext cx="2387426" cy="3176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6606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813561"/>
            <a:ext cx="9052560" cy="3368040"/>
          </a:xfrm>
        </p:spPr>
        <p:txBody>
          <a:bodyPr>
            <a:normAutofit lnSpcReduction="10000"/>
          </a:bodyPr>
          <a:lstStyle/>
          <a:p>
            <a:pPr marL="0" indent="0">
              <a:buNone/>
            </a:pPr>
            <a:r>
              <a:rPr lang="en-US" sz="2800" b="1" dirty="0">
                <a:latin typeface="Times New Roman"/>
                <a:cs typeface="Times New Roman"/>
              </a:rPr>
              <a:t>Task </a:t>
            </a:r>
            <a:r>
              <a:rPr lang="en-US" sz="2800" b="1" dirty="0" smtClean="0">
                <a:latin typeface="Times New Roman"/>
                <a:cs typeface="Times New Roman"/>
              </a:rPr>
              <a:t>9.1 - Prepare Final Handbook</a:t>
            </a:r>
            <a:endParaRPr lang="en-US" sz="2800" b="1" dirty="0">
              <a:latin typeface="Times New Roman"/>
              <a:cs typeface="Times New Roman"/>
            </a:endParaRPr>
          </a:p>
          <a:p>
            <a:pPr>
              <a:spcBef>
                <a:spcPts val="600"/>
              </a:spcBef>
            </a:pPr>
            <a:r>
              <a:rPr lang="en-US" sz="2800" dirty="0" smtClean="0">
                <a:latin typeface="Times New Roman"/>
                <a:cs typeface="Times New Roman"/>
              </a:rPr>
              <a:t>Draft Handbook considerations included:</a:t>
            </a:r>
            <a:endParaRPr lang="en-US" sz="2800" dirty="0">
              <a:latin typeface="Times New Roman"/>
              <a:cs typeface="Times New Roman"/>
            </a:endParaRPr>
          </a:p>
          <a:p>
            <a:pPr marL="787400" indent="-381000">
              <a:spcBef>
                <a:spcPts val="600"/>
              </a:spcBef>
              <a:buFont typeface="Courier New"/>
              <a:buChar char="o"/>
            </a:pPr>
            <a:r>
              <a:rPr lang="en-US" sz="2400" dirty="0" smtClean="0">
                <a:latin typeface="Times New Roman"/>
                <a:cs typeface="Times New Roman"/>
              </a:rPr>
              <a:t>Project Panel comments and recommendations</a:t>
            </a:r>
          </a:p>
          <a:p>
            <a:pPr marL="787400" indent="-381000">
              <a:spcBef>
                <a:spcPts val="600"/>
              </a:spcBef>
              <a:buFont typeface="Courier New"/>
              <a:buChar char="o"/>
            </a:pPr>
            <a:r>
              <a:rPr lang="en-US" sz="2400" dirty="0" smtClean="0">
                <a:latin typeface="Times New Roman"/>
                <a:cs typeface="Times New Roman"/>
              </a:rPr>
              <a:t>Validation workshop comments as recorded by the research team</a:t>
            </a:r>
          </a:p>
          <a:p>
            <a:pPr marL="787400" indent="-381000">
              <a:spcBef>
                <a:spcPts val="600"/>
              </a:spcBef>
              <a:buFont typeface="Courier New"/>
              <a:buChar char="o"/>
            </a:pPr>
            <a:r>
              <a:rPr lang="en-US" sz="2400" dirty="0" smtClean="0">
                <a:latin typeface="Times New Roman"/>
                <a:cs typeface="Times New Roman"/>
              </a:rPr>
              <a:t>Validation workshop recommendations collected on evaluation forms</a:t>
            </a:r>
          </a:p>
          <a:p>
            <a:pPr marL="787400" indent="-381000">
              <a:spcBef>
                <a:spcPts val="600"/>
              </a:spcBef>
              <a:buFont typeface="Courier New"/>
              <a:buChar char="o"/>
            </a:pPr>
            <a:r>
              <a:rPr lang="en-US" sz="2400" dirty="0" smtClean="0">
                <a:latin typeface="Times New Roman"/>
                <a:cs typeface="Times New Roman"/>
              </a:rPr>
              <a:t>Industry review comments as applicable</a:t>
            </a:r>
          </a:p>
          <a:p>
            <a:pPr marL="787400" indent="-381000">
              <a:spcBef>
                <a:spcPts val="600"/>
              </a:spcBef>
              <a:buFont typeface="Courier New"/>
              <a:buChar char="o"/>
            </a:pPr>
            <a:r>
              <a:rPr lang="en-US" sz="2400" dirty="0" smtClean="0">
                <a:latin typeface="Times New Roman"/>
                <a:cs typeface="Times New Roman"/>
              </a:rPr>
              <a:t>Various research team recommendations and suggestions</a:t>
            </a:r>
            <a:endParaRPr lang="en-US" sz="1900" dirty="0" smtClean="0">
              <a:latin typeface="Times New Roman"/>
              <a:cs typeface="Times New Roman"/>
            </a:endParaRPr>
          </a:p>
        </p:txBody>
      </p:sp>
      <p:sp>
        <p:nvSpPr>
          <p:cNvPr id="5" name="Title 1"/>
          <p:cNvSpPr>
            <a:spLocks noGrp="1"/>
          </p:cNvSpPr>
          <p:nvPr>
            <p:ph type="title"/>
          </p:nvPr>
        </p:nvSpPr>
        <p:spPr>
          <a:xfrm>
            <a:off x="502920" y="270928"/>
            <a:ext cx="9052560" cy="1295400"/>
          </a:xfrm>
        </p:spPr>
        <p:txBody>
          <a:bodyPr>
            <a:normAutofit/>
          </a:bodyPr>
          <a:lstStyle/>
          <a:p>
            <a:r>
              <a:rPr lang="en-US" sz="3200" dirty="0">
                <a:solidFill>
                  <a:srgbClr val="D05309"/>
                </a:solidFill>
                <a:latin typeface="Times New Roman"/>
                <a:cs typeface="Times New Roman"/>
              </a:rPr>
              <a:t>Task 9 – Final </a:t>
            </a:r>
            <a:r>
              <a:rPr lang="en-US" sz="3200" dirty="0" smtClean="0">
                <a:solidFill>
                  <a:srgbClr val="D05309"/>
                </a:solidFill>
                <a:latin typeface="Times New Roman"/>
                <a:cs typeface="Times New Roman"/>
              </a:rPr>
              <a:t>Handbook, Final Report, and PowerPoint Presentation</a:t>
            </a:r>
            <a:endParaRPr lang="en-US" sz="3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4635" y="5418667"/>
            <a:ext cx="3725465" cy="1621971"/>
          </a:xfrm>
          <a:prstGeom prst="rect">
            <a:avLst/>
          </a:prstGeom>
        </p:spPr>
      </p:pic>
    </p:spTree>
    <p:extLst>
      <p:ext uri="{BB962C8B-B14F-4D97-AF65-F5344CB8AC3E}">
        <p14:creationId xmlns:p14="http://schemas.microsoft.com/office/powerpoint/2010/main" val="13507820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813560"/>
            <a:ext cx="9052560" cy="4096173"/>
          </a:xfrm>
        </p:spPr>
        <p:txBody>
          <a:bodyPr>
            <a:normAutofit/>
          </a:bodyPr>
          <a:lstStyle/>
          <a:p>
            <a:pPr marL="0" indent="0">
              <a:buNone/>
            </a:pPr>
            <a:r>
              <a:rPr lang="en-US" sz="2800" b="1" dirty="0">
                <a:latin typeface="Times New Roman"/>
                <a:cs typeface="Times New Roman"/>
              </a:rPr>
              <a:t>Task </a:t>
            </a:r>
            <a:r>
              <a:rPr lang="en-US" sz="2800" b="1" dirty="0" smtClean="0">
                <a:latin typeface="Times New Roman"/>
                <a:cs typeface="Times New Roman"/>
              </a:rPr>
              <a:t>9.1 - Final Handbook Preparation</a:t>
            </a:r>
            <a:endParaRPr lang="en-US" sz="2800" b="1" dirty="0">
              <a:latin typeface="Times New Roman"/>
              <a:cs typeface="Times New Roman"/>
            </a:endParaRPr>
          </a:p>
          <a:p>
            <a:pPr>
              <a:spcBef>
                <a:spcPts val="600"/>
              </a:spcBef>
            </a:pPr>
            <a:r>
              <a:rPr lang="en-US" sz="2400" b="1" dirty="0">
                <a:latin typeface="Times New Roman"/>
                <a:cs typeface="Times New Roman"/>
              </a:rPr>
              <a:t>Addressing Project Panel Draft Handbook Comments</a:t>
            </a:r>
          </a:p>
          <a:p>
            <a:pPr marL="744538" indent="-338138">
              <a:spcBef>
                <a:spcPts val="1200"/>
              </a:spcBef>
              <a:buFont typeface="Courier New"/>
              <a:buChar char="o"/>
            </a:pPr>
            <a:r>
              <a:rPr lang="en-US" sz="2200" dirty="0">
                <a:latin typeface="Times New Roman"/>
                <a:cs typeface="Times New Roman"/>
              </a:rPr>
              <a:t>The Draft Handbook was reformatted to include Tools and Resource sections within the body of the Handbook for better accessibility</a:t>
            </a:r>
          </a:p>
          <a:p>
            <a:pPr marL="744538" indent="-338138">
              <a:spcBef>
                <a:spcPts val="1200"/>
              </a:spcBef>
              <a:buFont typeface="Courier New"/>
              <a:buChar char="o"/>
            </a:pPr>
            <a:r>
              <a:rPr lang="en-US" sz="2200" dirty="0">
                <a:latin typeface="Times New Roman"/>
                <a:cs typeface="Times New Roman"/>
              </a:rPr>
              <a:t>The Capabilities Assessment checklist was reconfigured and prioritized within the document</a:t>
            </a:r>
          </a:p>
          <a:p>
            <a:pPr marL="744538" indent="-338138">
              <a:spcBef>
                <a:spcPts val="1200"/>
              </a:spcBef>
              <a:buFont typeface="Courier New"/>
              <a:buChar char="o"/>
            </a:pPr>
            <a:r>
              <a:rPr lang="en-US" sz="2200" dirty="0">
                <a:latin typeface="Times New Roman"/>
                <a:cs typeface="Times New Roman"/>
              </a:rPr>
              <a:t>Additional details were added to the Handbook to reinforce discussion topics</a:t>
            </a:r>
          </a:p>
          <a:p>
            <a:pPr marL="744538" indent="-338138">
              <a:spcBef>
                <a:spcPts val="1200"/>
              </a:spcBef>
              <a:buFont typeface="Courier New"/>
              <a:buChar char="o"/>
            </a:pPr>
            <a:r>
              <a:rPr lang="en-US" sz="2200" dirty="0">
                <a:latin typeface="Times New Roman"/>
                <a:cs typeface="Times New Roman"/>
              </a:rPr>
              <a:t>Responses were provided for each </a:t>
            </a:r>
            <a:r>
              <a:rPr lang="en-US" sz="2200" dirty="0" smtClean="0">
                <a:latin typeface="Times New Roman"/>
                <a:cs typeface="Times New Roman"/>
              </a:rPr>
              <a:t>of the Project Panel’s comments</a:t>
            </a:r>
            <a:endParaRPr lang="en-US" sz="2200" dirty="0">
              <a:latin typeface="Times New Roman"/>
              <a:cs typeface="Times New Roman"/>
            </a:endParaRPr>
          </a:p>
          <a:p>
            <a:pPr lvl="1">
              <a:spcBef>
                <a:spcPts val="600"/>
              </a:spcBef>
            </a:pPr>
            <a:endParaRPr lang="en-US" sz="1900" dirty="0" smtClean="0">
              <a:latin typeface="Times New Roman"/>
              <a:cs typeface="Times New Roman"/>
            </a:endParaRPr>
          </a:p>
        </p:txBody>
      </p:sp>
      <p:sp>
        <p:nvSpPr>
          <p:cNvPr id="6" name="Title 1"/>
          <p:cNvSpPr>
            <a:spLocks noGrp="1"/>
          </p:cNvSpPr>
          <p:nvPr>
            <p:ph type="title"/>
          </p:nvPr>
        </p:nvSpPr>
        <p:spPr>
          <a:xfrm>
            <a:off x="502920" y="270928"/>
            <a:ext cx="9052560" cy="1295400"/>
          </a:xfrm>
        </p:spPr>
        <p:txBody>
          <a:bodyPr>
            <a:normAutofit/>
          </a:bodyPr>
          <a:lstStyle/>
          <a:p>
            <a:r>
              <a:rPr lang="en-US" sz="3200" dirty="0">
                <a:solidFill>
                  <a:srgbClr val="D05309"/>
                </a:solidFill>
                <a:latin typeface="Times New Roman"/>
                <a:cs typeface="Times New Roman"/>
              </a:rPr>
              <a:t>Task 9 – Final </a:t>
            </a:r>
            <a:r>
              <a:rPr lang="en-US" sz="3200" dirty="0" smtClean="0">
                <a:solidFill>
                  <a:srgbClr val="D05309"/>
                </a:solidFill>
                <a:latin typeface="Times New Roman"/>
                <a:cs typeface="Times New Roman"/>
              </a:rPr>
              <a:t>Handbook, Final Report, and PowerPoint Presentation</a:t>
            </a:r>
            <a:endParaRPr lang="en-US" sz="3200" dirty="0"/>
          </a:p>
        </p:txBody>
      </p:sp>
    </p:spTree>
    <p:extLst>
      <p:ext uri="{BB962C8B-B14F-4D97-AF65-F5344CB8AC3E}">
        <p14:creationId xmlns:p14="http://schemas.microsoft.com/office/powerpoint/2010/main" val="2127964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813561"/>
            <a:ext cx="9052560" cy="3876040"/>
          </a:xfrm>
        </p:spPr>
        <p:txBody>
          <a:bodyPr>
            <a:normAutofit/>
          </a:bodyPr>
          <a:lstStyle/>
          <a:p>
            <a:pPr marL="0" indent="0">
              <a:spcBef>
                <a:spcPts val="0"/>
              </a:spcBef>
              <a:spcAft>
                <a:spcPts val="1200"/>
              </a:spcAft>
              <a:buNone/>
            </a:pPr>
            <a:r>
              <a:rPr lang="en-US" sz="2800" b="1" dirty="0">
                <a:latin typeface="Times New Roman"/>
                <a:cs typeface="Times New Roman"/>
              </a:rPr>
              <a:t>Task </a:t>
            </a:r>
            <a:r>
              <a:rPr lang="en-US" sz="2800" b="1" dirty="0" smtClean="0">
                <a:latin typeface="Times New Roman"/>
                <a:cs typeface="Times New Roman"/>
              </a:rPr>
              <a:t>9.2 - Final </a:t>
            </a:r>
            <a:r>
              <a:rPr lang="en-US" sz="2800" b="1" dirty="0">
                <a:latin typeface="Times New Roman"/>
                <a:cs typeface="Times New Roman"/>
              </a:rPr>
              <a:t>Report Preparation</a:t>
            </a:r>
          </a:p>
          <a:p>
            <a:pPr>
              <a:spcBef>
                <a:spcPts val="1200"/>
              </a:spcBef>
            </a:pPr>
            <a:r>
              <a:rPr lang="en-US" sz="2400" dirty="0" smtClean="0">
                <a:latin typeface="Times New Roman"/>
                <a:cs typeface="Times New Roman"/>
              </a:rPr>
              <a:t>The Final Report updated the Interim Report to summarize Phase 2 tasks (tasks 7-9) and provide salient updates of Phase 1 tasks</a:t>
            </a:r>
            <a:endParaRPr lang="en-US" sz="2400" dirty="0">
              <a:latin typeface="Times New Roman"/>
              <a:cs typeface="Times New Roman"/>
            </a:endParaRPr>
          </a:p>
          <a:p>
            <a:pPr>
              <a:spcBef>
                <a:spcPts val="1200"/>
              </a:spcBef>
            </a:pPr>
            <a:r>
              <a:rPr lang="en-US" sz="2400" dirty="0" smtClean="0">
                <a:latin typeface="Times New Roman"/>
                <a:cs typeface="Times New Roman"/>
              </a:rPr>
              <a:t>The Final Report documents the project research efforts and deliverables </a:t>
            </a:r>
            <a:endParaRPr lang="en-US" sz="2400" dirty="0">
              <a:latin typeface="Times New Roman"/>
              <a:cs typeface="Times New Roman"/>
            </a:endParaRPr>
          </a:p>
          <a:p>
            <a:pPr>
              <a:spcBef>
                <a:spcPts val="1200"/>
              </a:spcBef>
            </a:pPr>
            <a:r>
              <a:rPr lang="en-US" sz="2400" dirty="0">
                <a:latin typeface="Times New Roman"/>
                <a:cs typeface="Times New Roman"/>
              </a:rPr>
              <a:t>T</a:t>
            </a:r>
            <a:r>
              <a:rPr lang="en-US" sz="2400" dirty="0" smtClean="0">
                <a:latin typeface="Times New Roman"/>
                <a:cs typeface="Times New Roman"/>
              </a:rPr>
              <a:t>he Final Report includes nearly two dozen appendices that provide details of project tasks</a:t>
            </a:r>
            <a:endParaRPr lang="en-US" sz="2400" dirty="0">
              <a:latin typeface="Times New Roman"/>
              <a:cs typeface="Times New Roman"/>
            </a:endParaRPr>
          </a:p>
        </p:txBody>
      </p:sp>
      <p:sp>
        <p:nvSpPr>
          <p:cNvPr id="6" name="Title 1"/>
          <p:cNvSpPr>
            <a:spLocks noGrp="1"/>
          </p:cNvSpPr>
          <p:nvPr>
            <p:ph type="title"/>
          </p:nvPr>
        </p:nvSpPr>
        <p:spPr>
          <a:xfrm>
            <a:off x="502920" y="270928"/>
            <a:ext cx="9052560" cy="1295400"/>
          </a:xfrm>
        </p:spPr>
        <p:txBody>
          <a:bodyPr>
            <a:normAutofit/>
          </a:bodyPr>
          <a:lstStyle/>
          <a:p>
            <a:r>
              <a:rPr lang="en-US" sz="3200" dirty="0">
                <a:solidFill>
                  <a:srgbClr val="D05309"/>
                </a:solidFill>
                <a:latin typeface="Times New Roman"/>
                <a:cs typeface="Times New Roman"/>
              </a:rPr>
              <a:t>Task 9 – Final </a:t>
            </a:r>
            <a:r>
              <a:rPr lang="en-US" sz="3200" dirty="0" smtClean="0">
                <a:solidFill>
                  <a:srgbClr val="D05309"/>
                </a:solidFill>
                <a:latin typeface="Times New Roman"/>
                <a:cs typeface="Times New Roman"/>
              </a:rPr>
              <a:t>Handbook, Final Report, and PowerPoint Presentation</a:t>
            </a:r>
            <a:endParaRPr lang="en-US" sz="3200" dirty="0"/>
          </a:p>
        </p:txBody>
      </p:sp>
      <p:pic>
        <p:nvPicPr>
          <p:cNvPr id="2" name="Picture 1" descr="BES_095.png"/>
          <p:cNvPicPr>
            <a:picLocks noChangeAspect="1"/>
          </p:cNvPicPr>
          <p:nvPr/>
        </p:nvPicPr>
        <p:blipFill>
          <a:blip r:embed="rId2" cstate="email">
            <a:extLst>
              <a:ext uri="{BEBA8EAE-BF5A-486C-A8C5-ECC9F3942E4B}">
                <a14:imgProps xmlns:a14="http://schemas.microsoft.com/office/drawing/2010/main">
                  <a14:imgLayer r:embed="rId3">
                    <a14:imgEffect>
                      <a14:artisticMarker/>
                    </a14:imgEffect>
                    <a14:imgEffect>
                      <a14:sharpenSoften amount="25000"/>
                    </a14:imgEffect>
                  </a14:imgLayer>
                </a14:imgProps>
              </a:ext>
              <a:ext uri="{28A0092B-C50C-407E-A947-70E740481C1C}">
                <a14:useLocalDpi xmlns:a14="http://schemas.microsoft.com/office/drawing/2010/main"/>
              </a:ext>
            </a:extLst>
          </a:blip>
          <a:stretch>
            <a:fillRect/>
          </a:stretch>
        </p:blipFill>
        <p:spPr>
          <a:xfrm>
            <a:off x="7298266" y="5091392"/>
            <a:ext cx="1816947" cy="1983412"/>
          </a:xfrm>
          <a:prstGeom prst="rect">
            <a:avLst/>
          </a:prstGeom>
        </p:spPr>
      </p:pic>
    </p:spTree>
    <p:extLst>
      <p:ext uri="{BB962C8B-B14F-4D97-AF65-F5344CB8AC3E}">
        <p14:creationId xmlns:p14="http://schemas.microsoft.com/office/powerpoint/2010/main" val="29284519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1" y="1813560"/>
            <a:ext cx="6863080" cy="4638040"/>
          </a:xfrm>
        </p:spPr>
        <p:txBody>
          <a:bodyPr>
            <a:normAutofit fontScale="92500"/>
          </a:bodyPr>
          <a:lstStyle/>
          <a:p>
            <a:pPr marL="1541463" indent="-1541463">
              <a:spcBef>
                <a:spcPts val="0"/>
              </a:spcBef>
              <a:spcAft>
                <a:spcPts val="1200"/>
              </a:spcAft>
              <a:buNone/>
            </a:pPr>
            <a:r>
              <a:rPr lang="en-US" sz="3000" b="1" dirty="0">
                <a:latin typeface="Times New Roman"/>
                <a:cs typeface="Times New Roman"/>
              </a:rPr>
              <a:t>Task </a:t>
            </a:r>
            <a:r>
              <a:rPr lang="en-US" sz="3000" b="1" dirty="0" smtClean="0">
                <a:latin typeface="Times New Roman"/>
                <a:cs typeface="Times New Roman"/>
              </a:rPr>
              <a:t>9.3 - Prepare Final PowerPoint Presentation</a:t>
            </a:r>
            <a:endParaRPr lang="en-US" sz="3000" b="1" dirty="0">
              <a:latin typeface="Times New Roman"/>
              <a:cs typeface="Times New Roman"/>
            </a:endParaRPr>
          </a:p>
          <a:p>
            <a:pPr>
              <a:spcBef>
                <a:spcPts val="1200"/>
              </a:spcBef>
            </a:pPr>
            <a:r>
              <a:rPr lang="en-US" sz="2400" dirty="0" smtClean="0">
                <a:latin typeface="Times New Roman"/>
                <a:cs typeface="Times New Roman"/>
              </a:rPr>
              <a:t>Inline with Final Report development, the Final PowerPoint Presentation updated the Interim Presentation to summarize Phase 2 tasks (tasks 7-9) and provide salient updates of Phase 1 tasks</a:t>
            </a:r>
            <a:endParaRPr lang="en-US" sz="2400" dirty="0">
              <a:latin typeface="Times New Roman"/>
              <a:cs typeface="Times New Roman"/>
            </a:endParaRPr>
          </a:p>
          <a:p>
            <a:pPr>
              <a:spcBef>
                <a:spcPts val="1200"/>
              </a:spcBef>
            </a:pPr>
            <a:r>
              <a:rPr lang="en-US" sz="2400" dirty="0" smtClean="0">
                <a:latin typeface="Times New Roman"/>
                <a:cs typeface="Times New Roman"/>
              </a:rPr>
              <a:t>This Final Presentation summarizes the activities documented in the A-37 Final Report and Handbook </a:t>
            </a:r>
            <a:endParaRPr lang="en-US" sz="2400" dirty="0">
              <a:latin typeface="Times New Roman"/>
              <a:cs typeface="Times New Roman"/>
            </a:endParaRPr>
          </a:p>
          <a:p>
            <a:pPr>
              <a:spcBef>
                <a:spcPts val="1200"/>
              </a:spcBef>
            </a:pPr>
            <a:r>
              <a:rPr lang="en-US" sz="2400" dirty="0" smtClean="0">
                <a:latin typeface="Times New Roman"/>
                <a:cs typeface="Times New Roman"/>
              </a:rPr>
              <a:t>This Final </a:t>
            </a:r>
            <a:r>
              <a:rPr lang="en-US" sz="2400" dirty="0">
                <a:latin typeface="Times New Roman"/>
                <a:cs typeface="Times New Roman"/>
              </a:rPr>
              <a:t>Presentation </a:t>
            </a:r>
            <a:r>
              <a:rPr lang="en-US" sz="2400" dirty="0" smtClean="0">
                <a:latin typeface="Times New Roman"/>
                <a:cs typeface="Times New Roman"/>
              </a:rPr>
              <a:t>is suitable </a:t>
            </a:r>
            <a:r>
              <a:rPr lang="en-US" sz="2400" dirty="0">
                <a:latin typeface="Times New Roman"/>
                <a:cs typeface="Times New Roman"/>
              </a:rPr>
              <a:t>for the Panel Members and others to use in describing the </a:t>
            </a:r>
            <a:r>
              <a:rPr lang="en-US" sz="2400" dirty="0" smtClean="0">
                <a:latin typeface="Times New Roman"/>
                <a:cs typeface="Times New Roman"/>
              </a:rPr>
              <a:t>project </a:t>
            </a:r>
            <a:r>
              <a:rPr lang="en-US" sz="2400" dirty="0">
                <a:latin typeface="Times New Roman"/>
                <a:cs typeface="Times New Roman"/>
              </a:rPr>
              <a:t>and for posting on the TCRP project website </a:t>
            </a:r>
          </a:p>
        </p:txBody>
      </p:sp>
      <p:sp>
        <p:nvSpPr>
          <p:cNvPr id="6" name="Title 1"/>
          <p:cNvSpPr>
            <a:spLocks noGrp="1"/>
          </p:cNvSpPr>
          <p:nvPr>
            <p:ph type="title"/>
          </p:nvPr>
        </p:nvSpPr>
        <p:spPr>
          <a:xfrm>
            <a:off x="502920" y="270928"/>
            <a:ext cx="9052560" cy="1295400"/>
          </a:xfrm>
        </p:spPr>
        <p:txBody>
          <a:bodyPr>
            <a:normAutofit/>
          </a:bodyPr>
          <a:lstStyle/>
          <a:p>
            <a:r>
              <a:rPr lang="en-US" sz="3200" dirty="0">
                <a:solidFill>
                  <a:srgbClr val="D05309"/>
                </a:solidFill>
                <a:latin typeface="Times New Roman"/>
                <a:cs typeface="Times New Roman"/>
              </a:rPr>
              <a:t>Task 9 – Final </a:t>
            </a:r>
            <a:r>
              <a:rPr lang="en-US" sz="3200" dirty="0" smtClean="0">
                <a:solidFill>
                  <a:srgbClr val="D05309"/>
                </a:solidFill>
                <a:latin typeface="Times New Roman"/>
                <a:cs typeface="Times New Roman"/>
              </a:rPr>
              <a:t>Handbook, Final Report, and PowerPoint Presentation</a:t>
            </a:r>
            <a:endParaRPr lang="en-US" sz="3200" dirty="0"/>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225926" y="4148666"/>
            <a:ext cx="2651288" cy="1714499"/>
          </a:xfrm>
          <a:prstGeom prst="rect">
            <a:avLst/>
          </a:prstGeom>
        </p:spPr>
      </p:pic>
    </p:spTree>
    <p:extLst>
      <p:ext uri="{BB962C8B-B14F-4D97-AF65-F5344CB8AC3E}">
        <p14:creationId xmlns:p14="http://schemas.microsoft.com/office/powerpoint/2010/main" val="13093454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TCRP </a:t>
            </a:r>
            <a:r>
              <a:rPr lang="en-US" dirty="0">
                <a:solidFill>
                  <a:srgbClr val="D05309"/>
                </a:solidFill>
                <a:latin typeface="Times New Roman"/>
                <a:cs typeface="Times New Roman"/>
              </a:rPr>
              <a:t>A-37 </a:t>
            </a:r>
            <a:r>
              <a:rPr lang="en-US" dirty="0" smtClean="0">
                <a:solidFill>
                  <a:srgbClr val="D05309"/>
                </a:solidFill>
                <a:latin typeface="Times New Roman"/>
                <a:cs typeface="Times New Roman"/>
              </a:rPr>
              <a:t>Project Deliverables</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b="1" u="sng" dirty="0" smtClean="0"/>
              <a:t>Scheduled</a:t>
            </a:r>
            <a:r>
              <a:rPr lang="en-US" dirty="0" smtClean="0"/>
              <a:t>   	</a:t>
            </a:r>
            <a:r>
              <a:rPr lang="en-US" b="1" u="sng" dirty="0" smtClean="0"/>
              <a:t>Anticipated</a:t>
            </a:r>
          </a:p>
          <a:p>
            <a:r>
              <a:rPr lang="en-US" dirty="0" smtClean="0"/>
              <a:t>Quarterly Report – 			  	9/30/11		</a:t>
            </a:r>
            <a:r>
              <a:rPr lang="en-US" dirty="0"/>
              <a:t> </a:t>
            </a:r>
            <a:r>
              <a:rPr lang="en-US" dirty="0" smtClean="0"/>
              <a:t>      9/30/11</a:t>
            </a:r>
          </a:p>
          <a:p>
            <a:r>
              <a:rPr lang="en-US" dirty="0" smtClean="0"/>
              <a:t>Draft Handbook – 				  	11/30/11		     12/31/11</a:t>
            </a:r>
          </a:p>
          <a:p>
            <a:r>
              <a:rPr lang="en-US" dirty="0" smtClean="0"/>
              <a:t>Validation After Action </a:t>
            </a:r>
            <a:r>
              <a:rPr lang="en-US" dirty="0"/>
              <a:t>Report –   </a:t>
            </a:r>
            <a:r>
              <a:rPr lang="en-US" dirty="0" smtClean="0"/>
              <a:t>	12/31/11		       2/29/11</a:t>
            </a:r>
          </a:p>
          <a:p>
            <a:r>
              <a:rPr lang="en-US" dirty="0" smtClean="0"/>
              <a:t>Quarterly Report </a:t>
            </a:r>
            <a:r>
              <a:rPr lang="en-US" dirty="0"/>
              <a:t>– </a:t>
            </a:r>
            <a:r>
              <a:rPr lang="en-US" dirty="0" smtClean="0"/>
              <a:t>			  	12/31/11		     12/31/11</a:t>
            </a:r>
          </a:p>
          <a:p>
            <a:r>
              <a:rPr lang="en-US" dirty="0" smtClean="0"/>
              <a:t>Final Handbook–					3/30/12		       4/30/12</a:t>
            </a:r>
          </a:p>
          <a:p>
            <a:r>
              <a:rPr lang="en-US" dirty="0" smtClean="0"/>
              <a:t>Final Report and Presentation -  	3/30/12			5/18/12</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0799" y="5447609"/>
            <a:ext cx="1460500" cy="1698575"/>
          </a:xfrm>
          <a:prstGeom prst="rect">
            <a:avLst/>
          </a:prstGeom>
        </p:spPr>
      </p:pic>
    </p:spTree>
    <p:extLst>
      <p:ext uri="{BB962C8B-B14F-4D97-AF65-F5344CB8AC3E}">
        <p14:creationId xmlns:p14="http://schemas.microsoft.com/office/powerpoint/2010/main" val="2139498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Conclusion</a:t>
            </a:r>
            <a:endParaRPr lang="en-US" dirty="0"/>
          </a:p>
        </p:txBody>
      </p:sp>
      <p:pic>
        <p:nvPicPr>
          <p:cNvPr id="563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9702" y="1720956"/>
            <a:ext cx="3499111"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5309"/>
                </a:solidFill>
                <a:latin typeface="Times New Roman"/>
                <a:cs typeface="Times New Roman"/>
              </a:rPr>
              <a:t>TCRP A-37 Phases and Tasks</a:t>
            </a:r>
            <a:endParaRPr lang="en-US" dirty="0">
              <a:solidFill>
                <a:srgbClr val="D05309"/>
              </a:solidFill>
              <a:latin typeface="Times New Roman"/>
              <a:cs typeface="Times New Roman"/>
            </a:endParaRPr>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COALcDASIAAhEBAxEB/8QAGwABAAIDAQEAAAAAAAAAAAAAAAIFAQQGAwf/xABCEAABAwIBBwcGDQQDAAAAAAABAAIDBBEhBQYSMUFRcSIyYYGxwdETFSMzVJEUFkJDUnKCkpOho+HwNERTg6LC8f/EABkBAQADAQEAAAAAAAAAAAAAAAABAgMEBf/EAC4RAAICAAMGBQQCAwAAAAAAAAABAgMEEVISExQxQpEFIUFxgSIjUeEVYTKhwf/aAAwDAQACEQMRAD8A+lIiLmNAiIgCIpMaXvaxutxsgIopSRviNpGkd6igCWRelMzTkc3ex1vcgzPNERAERTijdI8NaMd+5ATgh02SyHmtYbcbLxVsY2xUro2agw9iqUICIiEhERAEREAREQBERAEREAWzk9mlU32MBK1lYZMZ6N79pdYcAhGZtvY17dF4BbuVbU0jouUy7mdis0OPBSQUa2cnf1Q+qVKtphHy4xydo3LGTv6j7J7lANeVmhI5u4kKK2coM0ai+xwv3LWQnMyAXEAC5OFla0sAgjGovOsrWydCCDM4bbNHat9SQyMvqpPqnsVKrqQXjd9U9ipBqCEoyiIoJCIiAIiIAiIgCIiAIiIDBNlc0zPJwRtOvRueJVTEzykrGb3AeKulJDCIiEAgEEEA33rUp4DDWOGJaWEg9YW2o/ODge5AauUmXjY/a09qrw0ucANZKuKlmnA9o12wWhQM0qgH6Iv4dqAso2CNgaNgssoiAw/mO4HsVGNQ4K9Oo8FRDUOCglGUREJCIiAIiIAiIgCIiAJYnYn8xXlmvAysmq8qyt0tKXydPpfJa0WuB071SUspKK5s0jDOLnnyN+gid8IDnNIAaTiLY6lZKLcXyO6uof8ApUloYhERAFE+sHQ09oUlH5z7PegJLWo4vJyzdDrDhr7wtlRa0B8hAxc4E9OAQEkREAOpaDqAaLSyTEgc4LfWI/Vt+qEBVuo5m6maQ3tK8zDKPm3/AHSrlEGZSuje0XcxwG8hRxFsNauZWB8bmncuV0BQ5cfA0aMNXH5Rjdge3WB1YrOctnL+zWqvbTyfmixREVygREQBERAaOWqk02TpXR+tePJsG9zsPFdDkqkbQZLp6UD1bAHdJ2n3rmwzzhnNRUmuKlBqJOPyR2e9de7XwWNf1WSl+PI6LlsVQh+fN/8ADyjNgGuwfrIO06zbepoQHCzgCOlQxZji5vTrHj2rc5CaIDcAixB2hEJCj879nv8A3UlF2D2HpI/nuQEisDnO4jsCyVgc53V2BAZREQGCbC5RgsxoOwBYHKdfYNXFSQBERAFzWdcTo6dlXELyUcokHS3UQulWplGBk8Lo5BdkjSxw4rO2O1BpGtFm7sUmVjHtkY17DdjgC07wdSkqrN6V4pH0kp9LSSGJw6Nn86FapXPbgmWvr3djh+AiIrmQWHOa1rnONgBcncFlVWclQYcmmJnrKhwjaB+fh1qlk9iLka0V72yMF6m9mTEZmVuVZG2dVSkNvsa3+W6l0e9eGTKQUGTaelGuNgBO87fzuvdRTDZgk+ZGIsVlrkuXp7egREWpiRLbEujwvrB1HwWWuDr7CNY3LKi5t8Rg4aigJKMvMv8AR5Xu/hWWuLjY4OGzf0rOwoAVgc53EdgWGcwDcLe7BZHOdxHYEBlR5+HyRs3o7GzRt1ncFLZZAEREAREQBQnbpRHeMVNDiLIDjakfAc5w/VFXR2P1x/B71bLSzwpnOoPhEYtLSyCRpGwaj3HqWxSztqqaKoZqkaHW3Lmq+mcofPc7b1t1Qt+H8cv9HqiIug5AqiFnnPO6CHXFRN8o/dpDHt0R1KzqJm08Ek0nNY0uPUvHMKmeaSqyjMPSVMlr7wNf5k+5c131zjX89jtw326p3P2Xu/0dQ/XZRWTiVhdR54REQkIiIDD26Q12I1HcjHaQxHKHOCyovabhzecNn0huQAclzxv5Xd3LI5zv5sCi4jkObqJt7/3shxLhscQPyQGWYgu+liOGxSREAREQBERAEREBp5RhbMxzJByJGFruFlyebMj446mglvp00hHUT4g+9dpUN0ojvGK4rKY83Z0Q1N7RVbQ1/HUf+pXJe9icbPj4Z34T7kJ0+rWa91+i9REXUcRR51VDm0kVJHjJUPGA2gfvb3Lssm0jcn5Np6VnzUYaek7fzuvn82UKY5zsqaoudTUps3RF9It1f8lcy53wvddsxY3Y0RE9oXBVfW7ZTlL+l7I9XEYW5UV1wi36v3f6OtRcf8bI/an/AIP7KJzpiOuskHCMjuXTxVOpdzj4HEaGdkvOWeKH1sjWdBOK4yTOOmdzqqd3U5a7s4KJuIbO7pDB4qrxVOpErAYh9DOwkytA3CNr5DvAsFrPyvM71bGN43K5CXOaMerop38XNb3laz856r5GTmfamv3KjxtK6jaPheJfQdk7KVWcfKAcGhZZlSpaeUWvG4t8FxIznrb45PiI6JSFuUmcjHuDaqklhB+U1weO4qFjaX1Ey8MxEVnsHb09bHUEswY52wnC+wgrcY/TfpbCL47Lgfuvn82clOw+ip6iTpGi3tN16PzzdJEYzQTDSPKcJGYhX4ylc5Gf8biX5qDOuqsqsYdGBoefpHUtN2Uqom4eG9AaFzkWcNI5ji+KeNwF7FoN+FitKfOeXStT5PJaNskoBPUFV4uldRaPh2JflsHXjKNUDfyt+LR4L1ZladvOZG7qsuGGc9dtyfD+KV6sznm+cyd92cd4ULG06i78LxOk72PK8R9ZG5vSMQtuKrp5fVytPQTYrgI85Kc+spahh6A096925eoXa/LDiz91dYurUjGXh+IXQzvkXER5w0rByKmVnQA4L1bnTE3+8lPGMnuVuKp1LuU4HEaGdkQDgdS5TPGjM2SnvAu+mdp9Wo9oPUvL41x+1P8Awf2UH5y0M7JI6p7pGSNLXejIwIsVnbdTZBx2l5m2Hw2JptjNQfkbmSqr4ZQQzXu9zbP+sMCipc0aoNdPSXLm8+M79h7ii0wtqsqUmzLG0Om+UVy59zbdmxkxz3OMTrkknlu8VA5r5PvyYh1vf4q9RXdNelFOKv1vuyh+K1D/AIm/ff4rBzXotkLfxH+Kv0UbivShxV+t92c6c2aQDClB4Su8V5vyBRM51GR/sf4rpkTcV6UOKv1vuzlvMuT/AGb9R/inmXJ3s36j/FdK+CJ+tgvvC8XUUZvoucPzUbiGlE8VdrfdlB5lyd7N+o/xWH5DoHNs2J8Z+kyR1/zKvfN7jqkHWFkUFjy5PcFG4r0oLF3p/wCb7s5oZvF7g2GrlJOxzGu7LL0OatQ296y46Ih4rqo4mRizRx6VNU4Kh9JsvEsUus45mb8QPpaqZ3Q0Nb3FbHmXJ9h6AnjI7xXRzU0cmJ5Lt7V4mgdrbILdIVlhqo8oopPHYifObKLzLk72b9R/inmXJ3s/6j/FXfwB1/WD3KbaFnynuPAWU7mGlFOKu1vuyh8y5O9m/Uf4rLchUD+bSk8Hv8V0TKeFuplzvOK9hhqwU7ivShxV2t92c63NqkP9oBxld4qYzXotsDR/sf4q/RTuK9KI4q/W+7KH4rUH+Jv33+Kk3NfJ3yovc93irxE3FelDir9b7srKHIVFQ1LainYWvaCAdInXxKKzRaRhGKySyM5Wzm85Nt+7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1" y="1686772"/>
            <a:ext cx="9052560" cy="54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12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15464</TotalTime>
  <Words>6371</Words>
  <Application>Microsoft Office PowerPoint</Application>
  <PresentationFormat>Custom</PresentationFormat>
  <Paragraphs>833</Paragraphs>
  <Slides>85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Document</vt:lpstr>
      <vt:lpstr>TCRP A-37 Paratransit Emergency Preparedness  and Operations Handbook </vt:lpstr>
      <vt:lpstr>Paratransit Emergency Preparedness and Operations Handbook Final Research Report</vt:lpstr>
      <vt:lpstr>Welcome and Introductions</vt:lpstr>
      <vt:lpstr>Research Team</vt:lpstr>
      <vt:lpstr>TCRP A-37 Project Goal</vt:lpstr>
      <vt:lpstr>All Types of Paratransit Service</vt:lpstr>
      <vt:lpstr>All Hazards (Natural, Technological, Intentional)</vt:lpstr>
      <vt:lpstr>Handbook Development</vt:lpstr>
      <vt:lpstr>TCRP A-37 Phases and Tasks</vt:lpstr>
      <vt:lpstr>TCRP A-37 Deliverables – Completed </vt:lpstr>
      <vt:lpstr>Task 1 – Focused Literature Review</vt:lpstr>
      <vt:lpstr>Task 1 – Focused Literature Review</vt:lpstr>
      <vt:lpstr>Task 1 – Focused Literature Review</vt:lpstr>
      <vt:lpstr>Task 1 – Focused Literature Review</vt:lpstr>
      <vt:lpstr>Task 1 – Focused Literature Review</vt:lpstr>
      <vt:lpstr>Task 1 – Focused Literature Review</vt:lpstr>
      <vt:lpstr>Task 1 – Focused Literature Review</vt:lpstr>
      <vt:lpstr>Task 1 – Focused Literature Review</vt:lpstr>
      <vt:lpstr>Task 1 – Focused Literature Review</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2 – Interviews with Experts</vt:lpstr>
      <vt:lpstr>Task 3 – Evaluate Lessons Learned</vt:lpstr>
      <vt:lpstr>Task 3 – Evaluate Lessons Learned</vt:lpstr>
      <vt:lpstr>Task 3 – Evaluate Lessons Learned</vt:lpstr>
      <vt:lpstr>Task 3 – Evaluate Lessons Learned</vt:lpstr>
      <vt:lpstr>Task 3 – Evaluate Lessons Learned</vt:lpstr>
      <vt:lpstr>Task 3 – Evaluate Lessons Learned </vt:lpstr>
      <vt:lpstr>Task 3 – Evaluate Lessons Learned </vt:lpstr>
      <vt:lpstr>Task 3 – Evaluate Lessons Learned </vt:lpstr>
      <vt:lpstr>Task 3 – Evaluate Lessons Learned </vt:lpstr>
      <vt:lpstr>Task 4 – Detailed Handbook Outline</vt:lpstr>
      <vt:lpstr>Task 4 – Detailed Outline for Handbook</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 </vt:lpstr>
      <vt:lpstr>Task 4 – Detailed Outline for Handbook</vt:lpstr>
      <vt:lpstr>Task 5 – Interim Report</vt:lpstr>
      <vt:lpstr>Task 5 – Interim Report</vt:lpstr>
      <vt:lpstr>Task 5 – Interim Report</vt:lpstr>
      <vt:lpstr>Task 5 – Interim Report</vt:lpstr>
      <vt:lpstr>Task 6 – Work Plan Development and Revision</vt:lpstr>
      <vt:lpstr>Paratransit Emergency Preparedness and Operations Handbook Phase 2 Work Plan and Discussion (Tasks 7-9)</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7 – Draft Handbook Development</vt:lpstr>
      <vt:lpstr>Task 8 – Field Validation of Handbook</vt:lpstr>
      <vt:lpstr>Task 8 – Field Validation of Handbook</vt:lpstr>
      <vt:lpstr>Task 8 – Field Validation of Handbook</vt:lpstr>
      <vt:lpstr>Task 8 – Field Validation of Handbook</vt:lpstr>
      <vt:lpstr>Task 8 – Field Validation of Handbook</vt:lpstr>
      <vt:lpstr>Task 8 – Field Validation of Handbook</vt:lpstr>
      <vt:lpstr>Task 8 – Field Validation of Handbook</vt:lpstr>
      <vt:lpstr>Task 8 – Field Validation of Handbook</vt:lpstr>
      <vt:lpstr>Task 9 – Final Handbook, Final Report, and PowerPoint Presentation</vt:lpstr>
      <vt:lpstr>Task 9 – Final Handbook, Final Report, and PowerPoint Presentation</vt:lpstr>
      <vt:lpstr>Task 9 – Final Handbook, Final Report, and PowerPoint Presentation</vt:lpstr>
      <vt:lpstr>Task 9 – Final Handbook, Final Report, and PowerPoint Presentation</vt:lpstr>
      <vt:lpstr>Task 9 – Final Handbook, Final Report, and PowerPoint Presentation</vt:lpstr>
      <vt:lpstr>TCRP A-37 Project Deliverables</vt:lpstr>
      <vt:lpstr>Conclusion</vt:lpstr>
    </vt:vector>
  </TitlesOfParts>
  <Company>Boyd, Caton &amp; Grant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Caton</dc:creator>
  <cp:lastModifiedBy>Annabelle</cp:lastModifiedBy>
  <cp:revision>285</cp:revision>
  <cp:lastPrinted>2011-08-03T23:55:22Z</cp:lastPrinted>
  <dcterms:created xsi:type="dcterms:W3CDTF">2011-07-13T23:16:14Z</dcterms:created>
  <dcterms:modified xsi:type="dcterms:W3CDTF">2012-10-10T18:35:02Z</dcterms:modified>
</cp:coreProperties>
</file>