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4" r:id="rId2"/>
  </p:sldMasterIdLst>
  <p:notesMasterIdLst>
    <p:notesMasterId r:id="rId51"/>
  </p:notesMasterIdLst>
  <p:handoutMasterIdLst>
    <p:handoutMasterId r:id="rId52"/>
  </p:handoutMasterIdLst>
  <p:sldIdLst>
    <p:sldId id="771" r:id="rId3"/>
    <p:sldId id="772" r:id="rId4"/>
    <p:sldId id="773" r:id="rId5"/>
    <p:sldId id="774" r:id="rId6"/>
    <p:sldId id="728" r:id="rId7"/>
    <p:sldId id="673" r:id="rId8"/>
    <p:sldId id="788" r:id="rId9"/>
    <p:sldId id="676" r:id="rId10"/>
    <p:sldId id="677" r:id="rId11"/>
    <p:sldId id="679" r:id="rId12"/>
    <p:sldId id="789" r:id="rId13"/>
    <p:sldId id="790" r:id="rId14"/>
    <p:sldId id="791" r:id="rId15"/>
    <p:sldId id="792" r:id="rId16"/>
    <p:sldId id="793" r:id="rId17"/>
    <p:sldId id="794" r:id="rId18"/>
    <p:sldId id="729" r:id="rId19"/>
    <p:sldId id="684" r:id="rId20"/>
    <p:sldId id="746" r:id="rId21"/>
    <p:sldId id="749" r:id="rId22"/>
    <p:sldId id="795" r:id="rId23"/>
    <p:sldId id="796" r:id="rId24"/>
    <p:sldId id="797" r:id="rId25"/>
    <p:sldId id="798" r:id="rId26"/>
    <p:sldId id="800" r:id="rId27"/>
    <p:sldId id="799" r:id="rId28"/>
    <p:sldId id="801" r:id="rId29"/>
    <p:sldId id="804" r:id="rId30"/>
    <p:sldId id="802" r:id="rId31"/>
    <p:sldId id="805" r:id="rId32"/>
    <p:sldId id="803" r:id="rId33"/>
    <p:sldId id="806" r:id="rId34"/>
    <p:sldId id="807" r:id="rId35"/>
    <p:sldId id="808" r:id="rId36"/>
    <p:sldId id="809" r:id="rId37"/>
    <p:sldId id="810" r:id="rId38"/>
    <p:sldId id="750" r:id="rId39"/>
    <p:sldId id="778" r:id="rId40"/>
    <p:sldId id="779" r:id="rId41"/>
    <p:sldId id="780" r:id="rId42"/>
    <p:sldId id="781" r:id="rId43"/>
    <p:sldId id="782" r:id="rId44"/>
    <p:sldId id="783" r:id="rId45"/>
    <p:sldId id="784" r:id="rId46"/>
    <p:sldId id="785" r:id="rId47"/>
    <p:sldId id="786" r:id="rId48"/>
    <p:sldId id="770" r:id="rId49"/>
    <p:sldId id="787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74"/>
    <a:srgbClr val="FFFF99"/>
    <a:srgbClr val="FFFF66"/>
    <a:srgbClr val="0000FF"/>
    <a:srgbClr val="F8F7E9"/>
    <a:srgbClr val="0066FF"/>
    <a:srgbClr val="FF0000"/>
    <a:srgbClr val="008000"/>
    <a:srgbClr val="AA7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6" autoAdjust="0"/>
    <p:restoredTop sz="90929"/>
  </p:normalViewPr>
  <p:slideViewPr>
    <p:cSldViewPr>
      <p:cViewPr varScale="1">
        <p:scale>
          <a:sx n="90" d="100"/>
          <a:sy n="90" d="100"/>
        </p:scale>
        <p:origin x="-142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8" tIns="48314" rIns="96628" bIns="4831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8" tIns="48314" rIns="96628" bIns="4831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8" tIns="48314" rIns="96628" bIns="4831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8" tIns="48314" rIns="96628" bIns="4831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pitchFamily="48" charset="0"/>
              </a:defRPr>
            </a:lvl1pPr>
          </a:lstStyle>
          <a:p>
            <a:pPr>
              <a:defRPr/>
            </a:pPr>
            <a:fld id="{C9F5F68F-DB11-409F-8D03-BAB7F75FA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48" charset="0"/>
              </a:defRPr>
            </a:lvl1pPr>
          </a:lstStyle>
          <a:p>
            <a:pPr>
              <a:defRPr/>
            </a:pPr>
            <a:fld id="{4BD35BE1-C79C-4CE3-B3F8-3F5DE413B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41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6EF2E3-9FD1-4B43-842D-838BD7E19B7F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96EC86-30E5-40B4-B986-8FA09518362D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96EC86-30E5-40B4-B986-8FA09518362D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96EC86-30E5-40B4-B986-8FA09518362D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96EC86-30E5-40B4-B986-8FA09518362D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96EC86-30E5-40B4-B986-8FA09518362D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6EF2E3-9FD1-4B43-842D-838BD7E19B7F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A6AF906-5DF1-4B1A-BEC9-91E36316C59F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778D0A9-F5B2-40F5-B0F8-DEEC277946E3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6EF2E3-9FD1-4B43-842D-838BD7E19B7F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35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36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6EF2E3-9FD1-4B43-842D-838BD7E19B7F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38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39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40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41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CB473E1-8C93-43A5-8A0D-5FA55B4B308E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42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43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44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45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C82950-C6C8-49BE-91BC-555CE31FA95A}" type="slidenum">
              <a:rPr lang="en-US" sz="1200" smtClean="0">
                <a:latin typeface="Times New Roman" pitchFamily="18" charset="0"/>
              </a:rPr>
              <a:pPr eaLnBrk="1" hangingPunct="1"/>
              <a:t>46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602163"/>
            <a:ext cx="5364162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204" tIns="48102" rIns="96204" bIns="48102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Ask for responses and write the list on the flipchart/board.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Typically, all responses will fall under one of three categories on the following slides. Introduce them as one of the possible ways to aggregate the many purposes of transit.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CB473E1-8C93-43A5-8A0D-5FA55B4B308E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197D92-BEE7-44D7-A718-7C5FF5E9EAB7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0247B0-29DB-4798-80D6-F4417D2E5D48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96EC86-30E5-40B4-B986-8FA09518362D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96EC86-30E5-40B4-B986-8FA09518362D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15082"/>
            <a:ext cx="9144000" cy="54768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227138"/>
            <a:ext cx="7770812" cy="147478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70000"/>
              </a:lnSpc>
              <a:defRPr sz="6000" b="1" i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388" y="2738438"/>
            <a:ext cx="6399212" cy="1751012"/>
          </a:xfrm>
        </p:spPr>
        <p:txBody>
          <a:bodyPr/>
          <a:lstStyle>
            <a:lvl1pPr marL="0" indent="0">
              <a:buFont typeface="Verdana" charset="0"/>
              <a:buNone/>
              <a:defRPr sz="1600" b="0" i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4255"/>
            <a:ext cx="2135188" cy="350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A224-8E26-2B47-A7C2-395A461B0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6840" y="6411951"/>
            <a:ext cx="56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i="1" dirty="0" smtClean="0">
                <a:solidFill>
                  <a:schemeClr val="bg1"/>
                </a:solidFill>
                <a:latin typeface="Calibri" pitchFamily="34" charset="0"/>
              </a:rPr>
              <a:t>Transit Capacity &amp; Quality of</a:t>
            </a:r>
            <a:r>
              <a:rPr lang="da-DK" sz="1800" b="1" i="1" baseline="0" dirty="0" smtClean="0">
                <a:solidFill>
                  <a:schemeClr val="bg1"/>
                </a:solidFill>
                <a:latin typeface="Calibri" pitchFamily="34" charset="0"/>
              </a:rPr>
              <a:t> Service Manual, 3rd Edition</a:t>
            </a:r>
            <a:endParaRPr lang="en-US" sz="1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EC61D-9B93-3942-A140-57019195D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131763"/>
            <a:ext cx="2066925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48375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8F581-A5C7-8747-865F-4D0E76806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3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624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9624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84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15082"/>
            <a:ext cx="9144000" cy="54768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227138"/>
            <a:ext cx="7770812" cy="147478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70000"/>
              </a:lnSpc>
              <a:defRPr sz="6000" b="1" i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388" y="2738438"/>
            <a:ext cx="6399212" cy="1751012"/>
          </a:xfrm>
        </p:spPr>
        <p:txBody>
          <a:bodyPr/>
          <a:lstStyle>
            <a:lvl1pPr marL="0" indent="0">
              <a:buFont typeface="Verdana" charset="0"/>
              <a:buNone/>
              <a:defRPr sz="1600" b="0" i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4255"/>
            <a:ext cx="2135188" cy="350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A224-8E26-2B47-A7C2-395A461B0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6840" y="6411951"/>
            <a:ext cx="56425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chemeClr val="bg1"/>
                </a:solidFill>
                <a:latin typeface="Calibri" pitchFamily="34" charset="0"/>
              </a:rPr>
              <a:t>Transit Capacity &amp; Quality of</a:t>
            </a:r>
            <a:r>
              <a:rPr lang="da-DK" b="1" i="1" baseline="0" dirty="0" smtClean="0">
                <a:solidFill>
                  <a:schemeClr val="bg1"/>
                </a:solidFill>
                <a:latin typeface="Calibri" pitchFamily="34" charset="0"/>
              </a:rPr>
              <a:t> Service Manual, 3rd Edition</a:t>
            </a:r>
            <a:endParaRPr lang="en-US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04" y="89210"/>
            <a:ext cx="8241549" cy="724829"/>
          </a:xfr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4255"/>
            <a:ext cx="2135188" cy="350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A224-8E26-2B47-A7C2-395A461B0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68313" y="1108075"/>
            <a:ext cx="82565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Wingdings" charset="0"/>
              <a:buChar char="§"/>
              <a:defRPr/>
            </a:lvl1pPr>
          </a:lstStyle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840" y="6411951"/>
            <a:ext cx="56425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chemeClr val="bg1"/>
                </a:solidFill>
                <a:latin typeface="Calibri" pitchFamily="34" charset="0"/>
              </a:rPr>
              <a:t>Transit Capacity &amp; Quality of</a:t>
            </a:r>
            <a:r>
              <a:rPr lang="da-DK" b="1" i="1" baseline="0" dirty="0" smtClean="0">
                <a:solidFill>
                  <a:schemeClr val="bg1"/>
                </a:solidFill>
                <a:latin typeface="Calibri" pitchFamily="34" charset="0"/>
              </a:rPr>
              <a:t> Service Manual, 3rd Edition</a:t>
            </a:r>
            <a:endParaRPr lang="en-US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72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12DF-60E5-7444-B359-9FDF33DA7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04" y="89210"/>
            <a:ext cx="8241549" cy="724829"/>
          </a:xfr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4255"/>
            <a:ext cx="2135188" cy="350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A224-8E26-2B47-A7C2-395A461B0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08075"/>
            <a:ext cx="82565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840" y="6411951"/>
            <a:ext cx="56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i="1" dirty="0" smtClean="0">
                <a:solidFill>
                  <a:schemeClr val="bg1"/>
                </a:solidFill>
                <a:latin typeface="Calibri" pitchFamily="34" charset="0"/>
              </a:rPr>
              <a:t>Transit Capacity &amp; Quality of</a:t>
            </a:r>
            <a:r>
              <a:rPr lang="da-DK" sz="1800" b="1" i="1" baseline="0" dirty="0" smtClean="0">
                <a:solidFill>
                  <a:schemeClr val="bg1"/>
                </a:solidFill>
                <a:latin typeface="Calibri" pitchFamily="34" charset="0"/>
              </a:rPr>
              <a:t> Service Manual, 3rd Edition</a:t>
            </a:r>
            <a:endParaRPr lang="en-US" sz="1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7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9617-243E-2D47-A8E9-605F6C56C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08075"/>
            <a:ext cx="390099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59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E77B0-570B-0342-B730-C1F34FA39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7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761F5-4A69-D743-8ED6-07CBF8A91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00BB-71F7-7042-9277-7E0EF475E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9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28E20-128C-C94D-B846-985F4390A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476E-1A75-9244-B6AD-98EF6A8DC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28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EC61D-9B93-3942-A140-57019195D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4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131763"/>
            <a:ext cx="2066925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48375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8F581-A5C7-8747-865F-4D0E76806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34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12DF-60E5-7444-B359-9FDF33DA7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35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624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9624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8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9617-243E-2D47-A8E9-605F6C56CD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08075"/>
            <a:ext cx="390099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59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E77B0-570B-0342-B730-C1F34FA396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761F5-4A69-D743-8ED6-07CBF8A91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00BB-71F7-7042-9277-7E0EF475E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28E20-128C-C94D-B846-985F4390A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476E-1A75-9244-B6AD-98EF6A8DC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2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315082"/>
            <a:ext cx="9144000" cy="54768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08075"/>
            <a:ext cx="82565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8859"/>
            <a:ext cx="2135188" cy="35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2181060-9E1A-C64C-B321-AD2ABF2F1C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73125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836" y="6505290"/>
            <a:ext cx="5922092" cy="30108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5F5F5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Transit Capacity &amp; Quality of Service Manual, 3rd Edition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baseline="30000">
          <a:solidFill>
            <a:schemeClr val="bg1"/>
          </a:solidFill>
          <a:latin typeface="Calibri" pitchFamily="34" charset="0"/>
          <a:ea typeface="+mj-ea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15000"/>
        </a:spcBef>
        <a:spcAft>
          <a:spcPct val="0"/>
        </a:spcAft>
        <a:buClr>
          <a:schemeClr val="bg2"/>
        </a:buClr>
        <a:buSzPct val="100000"/>
        <a:buFontTx/>
        <a:buBlip>
          <a:blip r:embed="rId18"/>
        </a:buBlip>
        <a:defRPr sz="2000">
          <a:solidFill>
            <a:srgbClr val="292929"/>
          </a:solidFill>
          <a:latin typeface="Calibri" pitchFamily="34" charset="0"/>
          <a:ea typeface="+mn-ea"/>
          <a:cs typeface="Helvetic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EC357"/>
        </a:buClr>
        <a:buFont typeface="Wingdings" charset="2"/>
        <a:buChar char="§"/>
        <a:defRPr sz="1800" i="0">
          <a:solidFill>
            <a:schemeClr val="tx1"/>
          </a:solidFill>
          <a:latin typeface="Calibri" pitchFamily="34" charset="0"/>
          <a:ea typeface="+mn-ea"/>
          <a:cs typeface="Helvetica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600">
          <a:solidFill>
            <a:schemeClr val="bg2">
              <a:lumMod val="75000"/>
            </a:schemeClr>
          </a:solidFill>
          <a:latin typeface="Calibri" pitchFamily="34" charset="0"/>
          <a:ea typeface="+mn-ea"/>
          <a:cs typeface="Helvetica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30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02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74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46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315082"/>
            <a:ext cx="9144000" cy="54768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08075"/>
            <a:ext cx="82565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8859"/>
            <a:ext cx="2135188" cy="35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2181060-9E1A-C64C-B321-AD2ABF2F1C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73125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836" y="6505290"/>
            <a:ext cx="5922092" cy="30108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5F5F5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Transit Capacity &amp; Quality of Service Manual, 3rd Edition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baseline="30000">
          <a:solidFill>
            <a:schemeClr val="bg1"/>
          </a:solidFill>
          <a:latin typeface="Calibri" pitchFamily="34" charset="0"/>
          <a:ea typeface="+mj-ea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15000"/>
        </a:spcBef>
        <a:spcAft>
          <a:spcPct val="0"/>
        </a:spcAft>
        <a:buClr>
          <a:schemeClr val="bg2"/>
        </a:buClr>
        <a:buSzPct val="100000"/>
        <a:buFontTx/>
        <a:buBlip>
          <a:blip r:embed="rId17"/>
        </a:buBlip>
        <a:defRPr sz="2000">
          <a:solidFill>
            <a:srgbClr val="292929"/>
          </a:solidFill>
          <a:latin typeface="Calibri" pitchFamily="34" charset="0"/>
          <a:ea typeface="+mn-ea"/>
          <a:cs typeface="Helvetic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EC357"/>
        </a:buClr>
        <a:buFont typeface="Wingdings" charset="2"/>
        <a:buChar char="§"/>
        <a:defRPr sz="1800" i="0">
          <a:solidFill>
            <a:schemeClr val="tx1"/>
          </a:solidFill>
          <a:latin typeface="Calibri" pitchFamily="34" charset="0"/>
          <a:ea typeface="+mn-ea"/>
          <a:cs typeface="Helvetica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600">
          <a:solidFill>
            <a:schemeClr val="bg2">
              <a:lumMod val="75000"/>
            </a:schemeClr>
          </a:solidFill>
          <a:latin typeface="Calibri" pitchFamily="34" charset="0"/>
          <a:ea typeface="+mn-ea"/>
          <a:cs typeface="Helvetica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30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02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74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46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b.org/TCRP/Public/TCRP.aspx" TargetMode="External"/><Relationship Id="rId2" Type="http://schemas.openxmlformats.org/officeDocument/2006/relationships/hyperlink" Target="http://www.tcrponlin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ks.trbbookstore.org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702526"/>
            <a:ext cx="3934716" cy="49646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Demand Responsive Transit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13" y="747481"/>
            <a:ext cx="3749133" cy="4874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72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ADA Paratransit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The dominant form of public DRT service in urban areas</a:t>
            </a:r>
          </a:p>
          <a:p>
            <a:pPr eaLnBrk="1" hangingPunct="1"/>
            <a:r>
              <a:rPr lang="da-DK" dirty="0" smtClean="0"/>
              <a:t>Required by the Americans with Disabilities Act (ADA) for eligible persons whenever fixed-route service—urban or rural—is provided</a:t>
            </a:r>
          </a:p>
          <a:p>
            <a:pPr lvl="1"/>
            <a:r>
              <a:rPr lang="da-DK" dirty="0" smtClean="0"/>
              <a:t>Eligible persons are those whose disabilities, permanent or temporary, prevent access to and/or independent use of the fixed-route service</a:t>
            </a:r>
          </a:p>
          <a:p>
            <a:r>
              <a:rPr lang="da-DK" dirty="0" smtClean="0"/>
              <a:t>Transit agencies </a:t>
            </a:r>
            <a:r>
              <a:rPr lang="da-DK" u="sng" dirty="0" smtClean="0"/>
              <a:t>must</a:t>
            </a:r>
            <a:r>
              <a:rPr lang="da-DK" dirty="0" smtClean="0"/>
              <a:t> provide the minimum service requirements covered on the next slide</a:t>
            </a:r>
          </a:p>
          <a:p>
            <a:r>
              <a:rPr lang="da-DK" dirty="0" smtClean="0"/>
              <a:t>Transit agencies </a:t>
            </a:r>
            <a:r>
              <a:rPr lang="da-DK" u="sng" dirty="0" smtClean="0"/>
              <a:t>may</a:t>
            </a:r>
            <a:r>
              <a:rPr lang="da-DK" dirty="0" smtClean="0"/>
              <a:t> provide </a:t>
            </a:r>
            <a:r>
              <a:rPr lang="en-US" dirty="0" smtClean="0"/>
              <a:t>“premium” service that exceeds the minimum requirements and may adopt differing policies for the premium service, as long as their basic ADA service obligations are met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ADA Paratransit Regulatory Requirements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08075"/>
            <a:ext cx="8370887" cy="50355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da-DK" dirty="0" smtClean="0"/>
              <a:t>Service area</a:t>
            </a:r>
          </a:p>
          <a:p>
            <a:pPr lvl="1"/>
            <a:r>
              <a:rPr lang="da-DK" dirty="0" smtClean="0"/>
              <a:t>Generally, within ¾-mile corridor of bus routes and around rail stations,</a:t>
            </a:r>
            <a:br>
              <a:rPr lang="da-DK" dirty="0" smtClean="0"/>
            </a:br>
            <a:r>
              <a:rPr lang="da-DK" dirty="0" smtClean="0"/>
              <a:t>plus small </a:t>
            </a:r>
            <a:r>
              <a:rPr lang="en-US" dirty="0" smtClean="0"/>
              <a:t>“holes” within those areas</a:t>
            </a:r>
          </a:p>
          <a:p>
            <a:r>
              <a:rPr lang="da-DK" dirty="0" smtClean="0"/>
              <a:t>Response time</a:t>
            </a:r>
          </a:p>
          <a:p>
            <a:pPr lvl="1"/>
            <a:r>
              <a:rPr lang="da-DK" dirty="0" smtClean="0"/>
              <a:t>Must accommodate service requests made the previous business day at any requested time during regular service hours</a:t>
            </a:r>
          </a:p>
          <a:p>
            <a:r>
              <a:rPr lang="da-DK" dirty="0" smtClean="0"/>
              <a:t>Fares</a:t>
            </a:r>
          </a:p>
          <a:p>
            <a:pPr lvl="1"/>
            <a:r>
              <a:rPr lang="da-DK" dirty="0" smtClean="0"/>
              <a:t>No more than twice the base, non-discounted adult fare for fixed-route service</a:t>
            </a:r>
          </a:p>
          <a:p>
            <a:r>
              <a:rPr lang="da-DK" dirty="0" smtClean="0"/>
              <a:t>Trip purpose</a:t>
            </a:r>
          </a:p>
          <a:p>
            <a:pPr lvl="1"/>
            <a:r>
              <a:rPr lang="da-DK" dirty="0" smtClean="0"/>
              <a:t>No trip purpose restrictions</a:t>
            </a:r>
          </a:p>
          <a:p>
            <a:r>
              <a:rPr lang="da-DK" dirty="0" smtClean="0"/>
              <a:t>Service hours</a:t>
            </a:r>
          </a:p>
          <a:p>
            <a:pPr lvl="1"/>
            <a:r>
              <a:rPr lang="da-DK" dirty="0" smtClean="0"/>
              <a:t>Same days and hours as fixed-route service</a:t>
            </a:r>
          </a:p>
          <a:p>
            <a:r>
              <a:rPr lang="da-DK" dirty="0" smtClean="0"/>
              <a:t>No capacity constraints</a:t>
            </a:r>
          </a:p>
          <a:p>
            <a:pPr lvl="1"/>
            <a:r>
              <a:rPr lang="da-DK" dirty="0" smtClean="0"/>
              <a:t>No waiting lists, trip caps, or patterns and practices of a substantial number of trip denials, untimely pick-ups, or excessively long trips</a:t>
            </a:r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285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Human Service Transportation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a-DK" dirty="0" smtClean="0"/>
              <a:t>Shared-ride, advance-scheduled transportation for users and clients of human services programs</a:t>
            </a:r>
          </a:p>
          <a:p>
            <a:pPr lvl="1"/>
            <a:r>
              <a:rPr lang="da-DK" dirty="0" smtClean="0"/>
              <a:t>Serve older adults, persons with disabilities, lower-income persons, disadvantaged children, and others with social service needs</a:t>
            </a:r>
          </a:p>
          <a:p>
            <a:pPr lvl="1"/>
            <a:r>
              <a:rPr lang="da-DK" dirty="0" smtClean="0"/>
              <a:t>Provide access to health care, adult day care, job training, pre-kindergarden enrichment programs, and other non-profit and public programs</a:t>
            </a:r>
          </a:p>
          <a:p>
            <a:r>
              <a:rPr lang="da-DK" dirty="0" smtClean="0"/>
              <a:t>Ancillary service offered by many human service agencies</a:t>
            </a:r>
          </a:p>
          <a:p>
            <a:pPr lvl="1"/>
            <a:r>
              <a:rPr lang="da-DK" dirty="0" smtClean="0"/>
              <a:t>May purchase service from public or private providers</a:t>
            </a:r>
          </a:p>
          <a:p>
            <a:pPr lvl="1"/>
            <a:r>
              <a:rPr lang="da-DK" dirty="0" smtClean="0"/>
              <a:t>May purchase vehicles that they operate directly</a:t>
            </a:r>
          </a:p>
          <a:p>
            <a:pPr lvl="1"/>
            <a:r>
              <a:rPr lang="da-DK" dirty="0" smtClean="0"/>
              <a:t>May facilitate their clients’ use of public transportation</a:t>
            </a:r>
          </a:p>
          <a:p>
            <a:r>
              <a:rPr lang="da-DK" dirty="0" smtClean="0"/>
              <a:t>More than 60 federal programs that fund some type of human service transportation</a:t>
            </a:r>
          </a:p>
          <a:p>
            <a:r>
              <a:rPr lang="da-DK" dirty="0" smtClean="0"/>
              <a:t>FTA now requires a locally developed, coordinated public transit–human services transportation plan as a prerequisite for receiving funds from several federal grant programs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05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Flexible Transit Services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a-DK" dirty="0" smtClean="0"/>
              <a:t>DRT connector/feeder service</a:t>
            </a:r>
          </a:p>
          <a:p>
            <a:pPr lvl="1"/>
            <a:r>
              <a:rPr lang="da-DK" dirty="0" smtClean="0"/>
              <a:t>Provides DRT service within a defined zone that has one or more scheduled transfer points to fixed route service</a:t>
            </a:r>
          </a:p>
          <a:p>
            <a:pPr lvl="1"/>
            <a:r>
              <a:rPr lang="da-DK" dirty="0" smtClean="0"/>
              <a:t>Also provides local transportation within the defined zone</a:t>
            </a:r>
          </a:p>
          <a:p>
            <a:pPr lvl="1"/>
            <a:r>
              <a:rPr lang="da-DK" dirty="0" smtClean="0"/>
              <a:t>May be possible to integrate with required ADA paratransit</a:t>
            </a:r>
          </a:p>
          <a:p>
            <a:r>
              <a:rPr lang="da-DK" dirty="0" smtClean="0"/>
              <a:t>Zone routes</a:t>
            </a:r>
          </a:p>
          <a:p>
            <a:pPr lvl="1"/>
            <a:r>
              <a:rPr lang="da-DK" dirty="0" smtClean="0"/>
              <a:t>Combine DRT service within defined zones along a corridor with scheduled departure and arrival times at the route terminals (and possibly other points)</a:t>
            </a:r>
          </a:p>
          <a:p>
            <a:pPr lvl="1"/>
            <a:r>
              <a:rPr lang="da-DK" dirty="0" smtClean="0"/>
              <a:t>Rural corridors, urban nighttime service applications</a:t>
            </a:r>
            <a:endParaRPr lang="en-US" dirty="0"/>
          </a:p>
          <a:p>
            <a:pPr lvl="1"/>
            <a:r>
              <a:rPr lang="da-DK" dirty="0" smtClean="0"/>
              <a:t>Relatively rare</a:t>
            </a:r>
          </a:p>
        </p:txBody>
      </p:sp>
    </p:spTree>
    <p:extLst>
      <p:ext uri="{BB962C8B-B14F-4D97-AF65-F5344CB8AC3E}">
        <p14:creationId xmlns:p14="http://schemas.microsoft.com/office/powerpoint/2010/main" val="165473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Flexible Transit Services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da-DK" dirty="0" smtClean="0"/>
              <a:t>Point deviation</a:t>
            </a:r>
          </a:p>
          <a:p>
            <a:pPr lvl="1"/>
            <a:r>
              <a:rPr lang="da-DK" dirty="0" smtClean="0"/>
              <a:t>Provides scheduled service to a limited number of designated stops and DRT service within a defined area, without any regular route between stops</a:t>
            </a:r>
          </a:p>
          <a:p>
            <a:r>
              <a:rPr lang="da-DK" dirty="0" smtClean="0"/>
              <a:t>Route deviation</a:t>
            </a:r>
          </a:p>
          <a:p>
            <a:pPr lvl="1"/>
            <a:r>
              <a:rPr lang="da-DK" dirty="0" smtClean="0"/>
              <a:t>Operate along a fixed route, with deviations allowed up to a certain distance, with a cap on the amount of time used for deviations per trip</a:t>
            </a:r>
          </a:p>
          <a:p>
            <a:pPr lvl="1"/>
            <a:r>
              <a:rPr lang="da-DK" dirty="0" smtClean="0"/>
              <a:t>Most common DRT variant, often deployed in lower-density and rural areas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001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Flexible Transit Services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da-DK" dirty="0" smtClean="0"/>
              <a:t>Flexible route segments</a:t>
            </a:r>
          </a:p>
          <a:p>
            <a:pPr lvl="1"/>
            <a:r>
              <a:rPr lang="da-DK" dirty="0" smtClean="0"/>
              <a:t>Predominately fixed route service that converts to DRT for a limited and defined portion of the route</a:t>
            </a:r>
          </a:p>
          <a:p>
            <a:pPr lvl="1"/>
            <a:r>
              <a:rPr lang="da-DK" dirty="0" smtClean="0"/>
              <a:t>Relatively rare</a:t>
            </a:r>
          </a:p>
          <a:p>
            <a:r>
              <a:rPr lang="da-DK" dirty="0" smtClean="0"/>
              <a:t>Request stop</a:t>
            </a:r>
          </a:p>
          <a:p>
            <a:pPr lvl="1"/>
            <a:r>
              <a:rPr lang="da-DK" dirty="0" smtClean="0"/>
              <a:t>Predominately fixed route, fixed schedule service that provides service to a limited number of defined stops off the fixed route by passenger request</a:t>
            </a:r>
          </a:p>
          <a:p>
            <a:pPr lvl="1"/>
            <a:r>
              <a:rPr lang="da-DK" dirty="0" smtClean="0"/>
              <a:t>Differs from flag stop service in that the stops are not on the fixed route</a:t>
            </a:r>
          </a:p>
          <a:p>
            <a:pPr lvl="1"/>
            <a:r>
              <a:rPr lang="da-DK" dirty="0" smtClean="0"/>
              <a:t>Provides service to locations with poor pedestrian access from the fixed route, which don’t have sufficient passenger demand to require deviating the route on every trip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847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Jitneys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da-DK" dirty="0" smtClean="0"/>
              <a:t>Operate on fixed routes without fixed schedules or stops</a:t>
            </a:r>
          </a:p>
          <a:p>
            <a:r>
              <a:rPr lang="da-DK" dirty="0" smtClean="0"/>
              <a:t>Service often operated by owner-operators or small companies using vans or passenger cars</a:t>
            </a:r>
          </a:p>
          <a:p>
            <a:r>
              <a:rPr lang="da-DK" dirty="0" smtClean="0"/>
              <a:t>Primary form of public transportation in many developing countries, but banned in many US cities due to competition with transit &amp; taxi services</a:t>
            </a:r>
          </a:p>
          <a:p>
            <a:r>
              <a:rPr lang="da-DK" dirty="0" smtClean="0"/>
              <a:t>When allowed in the US, regulated on the basis of:</a:t>
            </a:r>
          </a:p>
          <a:p>
            <a:pPr lvl="1"/>
            <a:r>
              <a:rPr lang="da-DK" dirty="0" smtClean="0"/>
              <a:t>Insurance, safety, and ADA requirements only (e.g., Hudson County, NJ)</a:t>
            </a:r>
          </a:p>
          <a:p>
            <a:pPr lvl="1"/>
            <a:r>
              <a:rPr lang="da-DK" dirty="0" smtClean="0"/>
              <a:t>Franchise or permit, with defined routes/service areas (e.g., Houston)</a:t>
            </a:r>
          </a:p>
          <a:p>
            <a:pPr lvl="1"/>
            <a:r>
              <a:rPr lang="da-DK" dirty="0" smtClean="0"/>
              <a:t>An association, with limits on the number of vehicles operated (e.g., Atlantic City, NJ)</a:t>
            </a:r>
          </a:p>
          <a:p>
            <a:pPr lvl="1"/>
            <a:r>
              <a:rPr lang="da-DK" dirty="0" smtClean="0"/>
              <a:t>Privately owned and operated, publicly regulated (routes, fares) public transit service (e.g., </a:t>
            </a:r>
            <a:r>
              <a:rPr lang="da-DK" i="1" dirty="0" smtClean="0"/>
              <a:t>público</a:t>
            </a:r>
            <a:r>
              <a:rPr lang="da-DK" dirty="0"/>
              <a:t> </a:t>
            </a:r>
            <a:r>
              <a:rPr lang="da-DK" dirty="0" smtClean="0"/>
              <a:t>systems in Puerto Rico)</a:t>
            </a:r>
          </a:p>
          <a:p>
            <a:pPr lvl="1"/>
            <a:r>
              <a:rPr lang="da-DK" dirty="0" smtClean="0"/>
              <a:t>Some combination of the above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26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738313"/>
            <a:ext cx="3934716" cy="3290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DRT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Quality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of Service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What Matters to Customers?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availability</a:t>
            </a:r>
          </a:p>
          <a:p>
            <a:pPr lvl="1"/>
            <a:r>
              <a:rPr lang="en-US" dirty="0" smtClean="0"/>
              <a:t>Is transit an option?</a:t>
            </a:r>
          </a:p>
          <a:p>
            <a:r>
              <a:rPr lang="en-US" dirty="0" smtClean="0"/>
              <a:t>Comfort and convenience</a:t>
            </a:r>
          </a:p>
          <a:p>
            <a:pPr lvl="1"/>
            <a:r>
              <a:rPr lang="en-US" dirty="0" smtClean="0"/>
              <a:t>If it is an option, would you want to use it?</a:t>
            </a:r>
          </a:p>
          <a:p>
            <a:endParaRPr lang="da-DK" dirty="0"/>
          </a:p>
          <a:p>
            <a:r>
              <a:rPr lang="en-US" dirty="0"/>
              <a:t>Quality of service </a:t>
            </a:r>
            <a:r>
              <a:rPr lang="en-US" dirty="0" smtClean="0"/>
              <a:t>(QOS) focuses </a:t>
            </a:r>
            <a:r>
              <a:rPr lang="en-US" dirty="0"/>
              <a:t>on the </a:t>
            </a:r>
            <a:r>
              <a:rPr lang="en-US" dirty="0">
                <a:solidFill>
                  <a:srgbClr val="FF3300"/>
                </a:solidFill>
              </a:rPr>
              <a:t>passenger</a:t>
            </a:r>
            <a:r>
              <a:rPr lang="en-US" dirty="0"/>
              <a:t> point of view</a:t>
            </a:r>
          </a:p>
          <a:p>
            <a:r>
              <a:rPr lang="en-US" dirty="0"/>
              <a:t>Other points of view are also valid and need to be considered</a:t>
            </a:r>
          </a:p>
          <a:p>
            <a:pPr lvl="1"/>
            <a:r>
              <a:rPr lang="en-US" dirty="0"/>
              <a:t>May have conflicting objectives (e.g., passenger comfort vs. agency resources)</a:t>
            </a:r>
          </a:p>
          <a:p>
            <a:pPr lvl="1"/>
            <a:r>
              <a:rPr lang="en-US" dirty="0"/>
              <a:t>Best-quality passenger service may not be feasible or </a:t>
            </a:r>
            <a:r>
              <a:rPr lang="en-US" dirty="0" smtClean="0"/>
              <a:t>desirable</a:t>
            </a:r>
          </a:p>
          <a:p>
            <a:pPr lvl="1"/>
            <a:r>
              <a:rPr lang="da-DK" dirty="0" smtClean="0"/>
              <a:t>ADA requirements must always be met</a:t>
            </a:r>
          </a:p>
          <a:p>
            <a:pPr lvl="1"/>
            <a:endParaRPr lang="en-US" dirty="0"/>
          </a:p>
          <a:p>
            <a:r>
              <a:rPr lang="da-DK" dirty="0" smtClean="0"/>
              <a:t>See the Quality of Service presentation for a more in-depth presentation of QOS concepts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QOS Framework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108075"/>
            <a:ext cx="8370887" cy="5035550"/>
          </a:xfrm>
        </p:spPr>
        <p:txBody>
          <a:bodyPr/>
          <a:lstStyle/>
          <a:p>
            <a:pPr eaLnBrk="1" hangingPunct="1"/>
            <a:r>
              <a:rPr lang="da-DK" dirty="0" smtClean="0"/>
              <a:t>The QOS framework presents key performance measures that can be used in setting service standards and evaluating the QOS delivered to passengers</a:t>
            </a:r>
          </a:p>
          <a:p>
            <a:pPr lvl="1"/>
            <a:r>
              <a:rPr lang="da-DK" dirty="0" smtClean="0"/>
              <a:t>Three measures of availability</a:t>
            </a:r>
          </a:p>
          <a:p>
            <a:pPr lvl="1"/>
            <a:r>
              <a:rPr lang="da-DK" dirty="0" smtClean="0"/>
              <a:t>Three measures of comfort and convenience</a:t>
            </a:r>
          </a:p>
          <a:p>
            <a:pPr marL="0" indent="0" eaLnBrk="1" hangingPunct="1"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Framework and measures intended to be applied to general public and limited eligibility DRT services only</a:t>
            </a:r>
          </a:p>
          <a:p>
            <a:pPr lvl="1"/>
            <a:r>
              <a:rPr lang="da-DK" dirty="0" smtClean="0"/>
              <a:t>ADA stipulates service requirements for ADA paratransit</a:t>
            </a:r>
          </a:p>
          <a:p>
            <a:pPr lvl="1"/>
            <a:r>
              <a:rPr lang="da-DK" dirty="0" smtClean="0"/>
              <a:t>Some measures may be applicable to flexible transit services, but the wide range of these services precludes developing standardized QOS tables</a:t>
            </a:r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1117"/>
            <a:ext cx="8839200" cy="145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2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Presentation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08075"/>
            <a:ext cx="8256587" cy="50355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Learning objectives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Overview of DRT service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DRT capacity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DRT quality of service</a:t>
            </a:r>
          </a:p>
        </p:txBody>
      </p:sp>
    </p:spTree>
    <p:extLst>
      <p:ext uri="{BB962C8B-B14F-4D97-AF65-F5344CB8AC3E}">
        <p14:creationId xmlns:p14="http://schemas.microsoft.com/office/powerpoint/2010/main" val="35417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Response Time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Defines how far in advance passengers must schedule a DRT trip</a:t>
            </a:r>
          </a:p>
          <a:p>
            <a:pPr eaLnBrk="1" hangingPunct="1"/>
            <a:r>
              <a:rPr lang="da-DK" dirty="0" smtClean="0"/>
              <a:t>Measured as the minimum amount of time a rider needs to schedule and access a trip, or the minimum advance reservation time</a:t>
            </a:r>
          </a:p>
          <a:p>
            <a:pPr lvl="1"/>
            <a:r>
              <a:rPr lang="da-DK" dirty="0" smtClean="0"/>
              <a:t>Includes standing-order trips, where passengers are picked up at pre-scheduled times on pre-scheduled days and do not have to call in to reserve each trip</a:t>
            </a:r>
          </a:p>
          <a:p>
            <a:r>
              <a:rPr lang="da-DK" dirty="0" smtClean="0"/>
              <a:t>No data collection required (measure based on service policy)</a:t>
            </a:r>
          </a:p>
          <a:p>
            <a:pPr lvl="1"/>
            <a:r>
              <a:rPr lang="da-DK" dirty="0" smtClean="0"/>
              <a:t>When DRT provider policy stipulates a maximum time for when service will be provided following a request, response time can be determined by logging the call and pick-up times, or by surveying passengers</a:t>
            </a:r>
          </a:p>
          <a:p>
            <a:r>
              <a:rPr lang="da-DK" dirty="0" smtClean="0"/>
              <a:t>Many DRT providers also stipulate a maximum response time</a:t>
            </a:r>
          </a:p>
          <a:p>
            <a:pPr lvl="1"/>
            <a:r>
              <a:rPr lang="da-DK" dirty="0" smtClean="0"/>
              <a:t>Helps to reduce number of cancellations when passenger plans change and no-shows, when the passenger forgets to cancel the reservation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450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Response Time QOS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Seven service levels:</a:t>
            </a:r>
          </a:p>
          <a:p>
            <a:pPr lvl="1"/>
            <a:r>
              <a:rPr lang="da-DK" dirty="0" smtClean="0"/>
              <a:t>Guaranteed (standing-order or subscription service)</a:t>
            </a:r>
          </a:p>
          <a:p>
            <a:pPr lvl="1"/>
            <a:r>
              <a:rPr lang="da-DK" dirty="0" smtClean="0"/>
              <a:t>Same-day service</a:t>
            </a:r>
          </a:p>
          <a:p>
            <a:pPr lvl="1"/>
            <a:r>
              <a:rPr lang="da-DK" dirty="0" smtClean="0"/>
              <a:t>Same-day service on a space-available basis</a:t>
            </a:r>
          </a:p>
          <a:p>
            <a:pPr lvl="1"/>
            <a:r>
              <a:rPr lang="da-DK" dirty="0" smtClean="0"/>
              <a:t>Will-call/call when ready</a:t>
            </a:r>
          </a:p>
          <a:p>
            <a:pPr lvl="1"/>
            <a:r>
              <a:rPr lang="da-DK" dirty="0" smtClean="0"/>
              <a:t>Next-day/24-hour advance reservation</a:t>
            </a:r>
          </a:p>
          <a:p>
            <a:pPr lvl="1"/>
            <a:r>
              <a:rPr lang="da-DK" dirty="0" smtClean="0"/>
              <a:t>Two-day/48-hour advance reservation, up to a week</a:t>
            </a:r>
          </a:p>
          <a:p>
            <a:pPr lvl="1"/>
            <a:r>
              <a:rPr lang="da-DK" dirty="0" smtClean="0"/>
              <a:t>More than one week in advance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3" y="4191002"/>
            <a:ext cx="8554897" cy="204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96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Service Span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Measures the days per week and hours per day that DRT service is available</a:t>
            </a:r>
          </a:p>
          <a:p>
            <a:pPr eaLnBrk="1" hangingPunct="1"/>
            <a:r>
              <a:rPr lang="da-DK" dirty="0" smtClean="0"/>
              <a:t>Particularly important for the DRT mode because in many small urban communities and rural areas, service is not provided on a full weekly basis or even on every weekday</a:t>
            </a:r>
          </a:p>
          <a:p>
            <a:r>
              <a:rPr lang="da-DK" dirty="0" smtClean="0"/>
              <a:t>Service availability on weekdays allows for more </a:t>
            </a:r>
            <a:r>
              <a:rPr lang="en-US" dirty="0" smtClean="0"/>
              <a:t>“</a:t>
            </a:r>
            <a:r>
              <a:rPr lang="da-DK" dirty="0" smtClean="0"/>
              <a:t>life-fulfilling trips” to be made, as opposed to </a:t>
            </a:r>
            <a:r>
              <a:rPr lang="en-US" dirty="0" smtClean="0"/>
              <a:t>“life</a:t>
            </a:r>
            <a:r>
              <a:rPr lang="da-DK" dirty="0" smtClean="0"/>
              <a:t>-sustaining trips”</a:t>
            </a:r>
          </a:p>
          <a:p>
            <a:r>
              <a:rPr lang="da-DK" dirty="0" smtClean="0"/>
              <a:t>As number of days of service decreases, DRT service becomes more of a lifeline service</a:t>
            </a:r>
          </a:p>
          <a:p>
            <a:r>
              <a:rPr lang="da-DK" dirty="0" smtClean="0"/>
              <a:t>As number of hours of service per day decreases, number of trip purposes served decreases and requirement for pre-planning trips increases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62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Service Span QOS: Days of Service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Five service levels:</a:t>
            </a:r>
          </a:p>
          <a:p>
            <a:pPr lvl="1"/>
            <a:r>
              <a:rPr lang="da-DK" dirty="0" smtClean="0"/>
              <a:t>7 days per week</a:t>
            </a:r>
          </a:p>
          <a:p>
            <a:pPr lvl="1"/>
            <a:r>
              <a:rPr lang="da-DK" dirty="0" smtClean="0"/>
              <a:t>6 days per week</a:t>
            </a:r>
          </a:p>
          <a:p>
            <a:pPr lvl="1"/>
            <a:r>
              <a:rPr lang="da-DK" dirty="0" smtClean="0"/>
              <a:t>5 days per week</a:t>
            </a:r>
          </a:p>
          <a:p>
            <a:pPr lvl="1"/>
            <a:r>
              <a:rPr lang="da-DK" dirty="0" smtClean="0"/>
              <a:t>1 to 4 days per week</a:t>
            </a:r>
          </a:p>
          <a:p>
            <a:pPr lvl="1"/>
            <a:r>
              <a:rPr lang="da-DK" dirty="0" smtClean="0"/>
              <a:t>Less than weekly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49" y="3733800"/>
            <a:ext cx="7602551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682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Service Span QOS: Hours of Service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Five service levels:</a:t>
            </a:r>
          </a:p>
          <a:p>
            <a:pPr lvl="1"/>
            <a:r>
              <a:rPr lang="da-DK" dirty="0" smtClean="0"/>
              <a:t>16 or more hours per day</a:t>
            </a:r>
          </a:p>
          <a:p>
            <a:pPr lvl="1"/>
            <a:r>
              <a:rPr lang="da-DK" dirty="0" smtClean="0"/>
              <a:t>12 to 15 hours per day</a:t>
            </a:r>
          </a:p>
          <a:p>
            <a:pPr lvl="1"/>
            <a:r>
              <a:rPr lang="da-DK" dirty="0" smtClean="0"/>
              <a:t>9 to 11 hours per day</a:t>
            </a:r>
          </a:p>
          <a:p>
            <a:pPr lvl="1"/>
            <a:r>
              <a:rPr lang="da-DK" dirty="0" smtClean="0"/>
              <a:t>5 to 8 hours per day</a:t>
            </a:r>
          </a:p>
          <a:p>
            <a:pPr lvl="1"/>
            <a:r>
              <a:rPr lang="da-DK" dirty="0" smtClean="0"/>
              <a:t>Less than 5 hours per day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8305800" cy="217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43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Service Coverage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Measures the geographic area where DRT service is provided</a:t>
            </a:r>
          </a:p>
          <a:p>
            <a:pPr eaLnBrk="1" hangingPunct="1"/>
            <a:r>
              <a:rPr lang="da-DK" dirty="0" smtClean="0"/>
              <a:t>Typical for service to be available throughout a jurisdiction, as opposed to fixed-route service</a:t>
            </a:r>
          </a:p>
          <a:p>
            <a:r>
              <a:rPr lang="da-DK" dirty="0" smtClean="0"/>
              <a:t>When service coverage and service span vary within a service area, it may be useful to map the different levels of DRT availability</a:t>
            </a:r>
          </a:p>
          <a:p>
            <a:r>
              <a:rPr lang="da-DK" dirty="0" smtClean="0"/>
              <a:t>No separate QOS table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3082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Service Coverage Map Example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Based on service span provided</a:t>
            </a:r>
            <a:br>
              <a:rPr lang="da-DK" dirty="0" smtClean="0"/>
            </a:br>
            <a:r>
              <a:rPr lang="da-DK" dirty="0" smtClean="0"/>
              <a:t>to different portions of the</a:t>
            </a:r>
            <a:br>
              <a:rPr lang="da-DK" dirty="0" smtClean="0"/>
            </a:br>
            <a:r>
              <a:rPr lang="da-DK" dirty="0" smtClean="0"/>
              <a:t>service area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b="4360"/>
          <a:stretch/>
        </p:blipFill>
        <p:spPr bwMode="auto">
          <a:xfrm>
            <a:off x="4800600" y="990599"/>
            <a:ext cx="4343400" cy="5158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3" t="5847" r="6108" b="74153"/>
          <a:stretch/>
        </p:blipFill>
        <p:spPr bwMode="auto">
          <a:xfrm>
            <a:off x="990600" y="3124200"/>
            <a:ext cx="3352800" cy="2808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64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Reliability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A critical measure of service level from the passenger’s perspective</a:t>
            </a:r>
          </a:p>
          <a:p>
            <a:pPr lvl="1"/>
            <a:r>
              <a:rPr lang="da-DK" dirty="0" smtClean="0"/>
              <a:t>Will I be able to reserve a ride when I call, or will all the rides be taken?</a:t>
            </a:r>
          </a:p>
          <a:p>
            <a:pPr lvl="1"/>
            <a:r>
              <a:rPr lang="da-DK" dirty="0" smtClean="0"/>
              <a:t>Will the driver get me to my appointment on time?</a:t>
            </a:r>
          </a:p>
          <a:p>
            <a:r>
              <a:rPr lang="da-DK" dirty="0" smtClean="0"/>
              <a:t>Because of the shared-ride nature of DRT service, there is more variability than with fixed route service</a:t>
            </a:r>
          </a:p>
          <a:p>
            <a:pPr lvl="1"/>
            <a:r>
              <a:rPr lang="da-DK" dirty="0" smtClean="0"/>
              <a:t>Available capacity to serve a trip request</a:t>
            </a:r>
          </a:p>
          <a:p>
            <a:pPr lvl="1"/>
            <a:r>
              <a:rPr lang="da-DK" dirty="0" smtClean="0"/>
              <a:t>Window of time when the pick-up will occur</a:t>
            </a:r>
          </a:p>
          <a:p>
            <a:pPr lvl="1"/>
            <a:r>
              <a:rPr lang="da-DK" dirty="0" smtClean="0"/>
              <a:t>Variable travel time to the destination, depending on other passenger pick-ups and traffic conditions</a:t>
            </a:r>
          </a:p>
          <a:p>
            <a:r>
              <a:rPr lang="da-DK" dirty="0" smtClean="0"/>
              <a:t>Two measures used to assess reliability</a:t>
            </a:r>
          </a:p>
          <a:p>
            <a:pPr lvl="1"/>
            <a:r>
              <a:rPr lang="da-DK" dirty="0" smtClean="0"/>
              <a:t>On-time performance</a:t>
            </a:r>
          </a:p>
          <a:p>
            <a:pPr lvl="1"/>
            <a:r>
              <a:rPr lang="da-DK" dirty="0" smtClean="0"/>
              <a:t>Trips turned down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46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On-time Performance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108075"/>
            <a:ext cx="8370887" cy="5035550"/>
          </a:xfrm>
        </p:spPr>
        <p:txBody>
          <a:bodyPr/>
          <a:lstStyle/>
          <a:p>
            <a:pPr eaLnBrk="1" hangingPunct="1"/>
            <a:r>
              <a:rPr lang="da-DK" dirty="0" smtClean="0"/>
              <a:t>Measures the degree to which DRT vehicles arrive at the scheduled times</a:t>
            </a:r>
          </a:p>
          <a:p>
            <a:pPr lvl="1"/>
            <a:r>
              <a:rPr lang="da-DK" dirty="0" smtClean="0"/>
              <a:t>Calculated at the pick-up end of a trip</a:t>
            </a:r>
          </a:p>
          <a:p>
            <a:pPr lvl="1"/>
            <a:r>
              <a:rPr lang="da-DK" dirty="0" smtClean="0"/>
              <a:t>For time-sensitive trips (e.g., work, school, medical appointments), also calculated for the drop-off end</a:t>
            </a:r>
          </a:p>
          <a:p>
            <a:r>
              <a:rPr lang="da-DK" dirty="0" smtClean="0"/>
              <a:t>For pick-ups, any time with the provider’s defined pick-up window is considered on-time</a:t>
            </a:r>
          </a:p>
          <a:p>
            <a:r>
              <a:rPr lang="da-DK" dirty="0" smtClean="0"/>
              <a:t>For drop-offs, any time at or before the required time is considered on-time</a:t>
            </a:r>
          </a:p>
          <a:p>
            <a:r>
              <a:rPr lang="da-DK" dirty="0" smtClean="0"/>
              <a:t>Measured by percentage of on-time trips</a:t>
            </a:r>
          </a:p>
          <a:p>
            <a:r>
              <a:rPr lang="da-DK" dirty="0" smtClean="0"/>
              <a:t>Calculate from driver logs</a:t>
            </a:r>
          </a:p>
          <a:p>
            <a:r>
              <a:rPr lang="da-DK" dirty="0" smtClean="0"/>
              <a:t>High levels of on-time performance will negatively impact productivity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1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On-time Performance QOS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Five service levels—these assume 30-min </a:t>
            </a:r>
            <a:r>
              <a:rPr lang="en-US" dirty="0" smtClean="0"/>
              <a:t>“on</a:t>
            </a:r>
            <a:r>
              <a:rPr lang="da-DK" dirty="0" smtClean="0"/>
              <a:t>-time” window:</a:t>
            </a:r>
          </a:p>
          <a:p>
            <a:pPr lvl="1"/>
            <a:r>
              <a:rPr lang="da-DK" dirty="0" smtClean="0"/>
              <a:t>95% on-time or better</a:t>
            </a:r>
          </a:p>
          <a:p>
            <a:pPr lvl="1"/>
            <a:r>
              <a:rPr lang="da-DK" dirty="0" smtClean="0"/>
              <a:t>90 to 94% on time</a:t>
            </a:r>
          </a:p>
          <a:p>
            <a:pPr lvl="1"/>
            <a:r>
              <a:rPr lang="da-DK" dirty="0" smtClean="0"/>
              <a:t>80 to 89% on time</a:t>
            </a:r>
          </a:p>
          <a:p>
            <a:pPr lvl="1"/>
            <a:r>
              <a:rPr lang="da-DK" dirty="0" smtClean="0"/>
              <a:t>70 to 79% on time</a:t>
            </a:r>
          </a:p>
          <a:p>
            <a:pPr lvl="1"/>
            <a:r>
              <a:rPr lang="da-DK" dirty="0" smtClean="0"/>
              <a:t>&lt;70% on time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9" y="3324225"/>
            <a:ext cx="6531021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09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Learning Objectives</a:t>
            </a:r>
            <a:endParaRPr lang="en-US" dirty="0"/>
          </a:p>
        </p:txBody>
      </p:sp>
      <p:sp>
        <p:nvSpPr>
          <p:cNvPr id="5122" name="Content Placeholder 1"/>
          <p:cNvSpPr>
            <a:spLocks noGrp="1"/>
          </p:cNvSpPr>
          <p:nvPr>
            <p:ph idx="4294967295"/>
          </p:nvPr>
        </p:nvSpPr>
        <p:spPr>
          <a:xfrm>
            <a:off x="468313" y="1108075"/>
            <a:ext cx="8256587" cy="503555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Gain an understanding of the different types of DRT service addressed in the TCQSM</a:t>
            </a:r>
          </a:p>
          <a:p>
            <a:r>
              <a:rPr lang="da-DK" dirty="0" smtClean="0">
                <a:ea typeface="ＭＳ Ｐゴシック" pitchFamily="34" charset="-128"/>
              </a:rPr>
              <a:t>Learn about factors affecting DRT capacity and existing tools for estimating capacity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Become familiar with the manual’s framework for evaluating DRT quality of service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7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Trips Turned Down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108075"/>
            <a:ext cx="8370887" cy="5035550"/>
          </a:xfrm>
        </p:spPr>
        <p:txBody>
          <a:bodyPr/>
          <a:lstStyle/>
          <a:p>
            <a:pPr eaLnBrk="1" hangingPunct="1"/>
            <a:r>
              <a:rPr lang="da-DK" dirty="0" smtClean="0"/>
              <a:t>Measures the degree to which passengers can obtain service at their desired time or at a negotiated time that also works for them</a:t>
            </a:r>
          </a:p>
          <a:p>
            <a:r>
              <a:rPr lang="da-DK" dirty="0" smtClean="0"/>
              <a:t>Calculated as the percent of service requests that are turned down due to a lack of capacity at the passenger’s desired time(s)</a:t>
            </a:r>
          </a:p>
          <a:p>
            <a:r>
              <a:rPr lang="da-DK" dirty="0" smtClean="0"/>
              <a:t>Most DRT providers turn down trips on an occasional basis</a:t>
            </a:r>
          </a:p>
          <a:p>
            <a:pPr lvl="1"/>
            <a:r>
              <a:rPr lang="da-DK" dirty="0" smtClean="0"/>
              <a:t>Unusual demand</a:t>
            </a:r>
          </a:p>
          <a:p>
            <a:pPr lvl="1"/>
            <a:r>
              <a:rPr lang="da-DK" dirty="0" smtClean="0"/>
              <a:t>Temporary shortage of drivers</a:t>
            </a:r>
          </a:p>
          <a:p>
            <a:r>
              <a:rPr lang="da-DK" dirty="0" smtClean="0"/>
              <a:t>Frequent trip turn-downs signal insufficient capacity</a:t>
            </a:r>
          </a:p>
          <a:p>
            <a:pPr lvl="1"/>
            <a:r>
              <a:rPr lang="da-DK" dirty="0" smtClean="0"/>
              <a:t>May require adjustments to driver schedules</a:t>
            </a:r>
          </a:p>
          <a:p>
            <a:pPr lvl="1"/>
            <a:r>
              <a:rPr lang="da-DK" dirty="0" smtClean="0"/>
              <a:t>May require mix of full-time and part-time driver shifts</a:t>
            </a:r>
          </a:p>
          <a:p>
            <a:pPr lvl="1"/>
            <a:r>
              <a:rPr lang="da-DK" dirty="0" smtClean="0"/>
              <a:t>Might consider passenger incentives to travel at less-busy times</a:t>
            </a:r>
          </a:p>
          <a:p>
            <a:pPr lvl="1"/>
            <a:r>
              <a:rPr lang="da-DK" dirty="0" smtClean="0"/>
              <a:t>May require additional vehicles after operational and policy changes to maximize efficiency have been tried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960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Trips Turned Down QOS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Five service levels:</a:t>
            </a:r>
          </a:p>
          <a:p>
            <a:pPr lvl="1"/>
            <a:r>
              <a:rPr lang="da-DK" dirty="0" smtClean="0"/>
              <a:t>0 to 1%</a:t>
            </a:r>
          </a:p>
          <a:p>
            <a:pPr lvl="1"/>
            <a:r>
              <a:rPr lang="da-DK" dirty="0"/>
              <a:t>&gt;</a:t>
            </a:r>
            <a:r>
              <a:rPr lang="da-DK" dirty="0" smtClean="0"/>
              <a:t>1 to 3%</a:t>
            </a:r>
          </a:p>
          <a:p>
            <a:pPr lvl="1"/>
            <a:r>
              <a:rPr lang="da-DK" dirty="0" smtClean="0"/>
              <a:t>&gt;3 to 5%</a:t>
            </a:r>
          </a:p>
          <a:p>
            <a:pPr lvl="1"/>
            <a:r>
              <a:rPr lang="da-DK" dirty="0" smtClean="0"/>
              <a:t>&gt;5 to 10%</a:t>
            </a:r>
          </a:p>
          <a:p>
            <a:pPr lvl="1"/>
            <a:r>
              <a:rPr lang="da-DK" dirty="0" smtClean="0"/>
              <a:t>&gt;10%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11" y="3143250"/>
            <a:ext cx="6831389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59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Travel Time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108075"/>
            <a:ext cx="8370887" cy="5035550"/>
          </a:xfrm>
        </p:spPr>
        <p:txBody>
          <a:bodyPr/>
          <a:lstStyle/>
          <a:p>
            <a:pPr eaLnBrk="1" hangingPunct="1"/>
            <a:r>
              <a:rPr lang="da-DK" dirty="0" smtClean="0"/>
              <a:t>Compares time to an exclusive-ride trip (i.e., no ride-sharing)</a:t>
            </a:r>
          </a:p>
          <a:p>
            <a:pPr lvl="1"/>
            <a:r>
              <a:rPr lang="da-DK" dirty="0" smtClean="0"/>
              <a:t>Ideal from a passenger point-of-view, but shouldn’t be expected</a:t>
            </a:r>
          </a:p>
          <a:p>
            <a:pPr lvl="1"/>
            <a:r>
              <a:rPr lang="da-DK" dirty="0" smtClean="0"/>
              <a:t>From the operator point-of-view, travel times that are either too short or</a:t>
            </a:r>
            <a:br>
              <a:rPr lang="da-DK" dirty="0" smtClean="0"/>
            </a:br>
            <a:r>
              <a:rPr lang="da-DK" dirty="0" smtClean="0"/>
              <a:t>too long are undesirable</a:t>
            </a:r>
          </a:p>
          <a:p>
            <a:r>
              <a:rPr lang="da-DK" dirty="0" smtClean="0"/>
              <a:t>Actual travel time can be calculated using a sample of completed trips for different passengers, using automated records from mobile data computers or written records from driver manifests</a:t>
            </a:r>
          </a:p>
          <a:p>
            <a:r>
              <a:rPr lang="da-DK" dirty="0" smtClean="0"/>
              <a:t>Exclusive-ride trip can be calculated from an Internet mapping program</a:t>
            </a:r>
          </a:p>
          <a:p>
            <a:r>
              <a:rPr lang="da-DK" dirty="0" smtClean="0"/>
              <a:t>TCQSM provides guidance on sample size to use, along with other details</a:t>
            </a:r>
          </a:p>
          <a:p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00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Travel Time QOS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Five service levels:</a:t>
            </a:r>
          </a:p>
          <a:p>
            <a:pPr lvl="1"/>
            <a:r>
              <a:rPr lang="da-DK" dirty="0"/>
              <a:t>Up to 25% longer than exclusive-ride trip</a:t>
            </a:r>
          </a:p>
          <a:p>
            <a:pPr lvl="1"/>
            <a:r>
              <a:rPr lang="da-DK" dirty="0" smtClean="0"/>
              <a:t>Up to 50% longer than exclusive-ride trip</a:t>
            </a:r>
          </a:p>
          <a:p>
            <a:pPr lvl="1"/>
            <a:r>
              <a:rPr lang="da-DK" dirty="0"/>
              <a:t>Up to </a:t>
            </a:r>
            <a:r>
              <a:rPr lang="da-DK" dirty="0" smtClean="0"/>
              <a:t>75% </a:t>
            </a:r>
            <a:r>
              <a:rPr lang="da-DK" dirty="0"/>
              <a:t>longer than exclusive-ride trip</a:t>
            </a:r>
          </a:p>
          <a:p>
            <a:pPr lvl="1"/>
            <a:r>
              <a:rPr lang="da-DK" dirty="0"/>
              <a:t>Up to </a:t>
            </a:r>
            <a:r>
              <a:rPr lang="da-DK" dirty="0" smtClean="0"/>
              <a:t>100% </a:t>
            </a:r>
            <a:r>
              <a:rPr lang="da-DK" dirty="0"/>
              <a:t>longer than exclusive-ride trip</a:t>
            </a:r>
          </a:p>
          <a:p>
            <a:pPr lvl="1"/>
            <a:r>
              <a:rPr lang="da-DK" dirty="0" smtClean="0"/>
              <a:t>More than 100% longer than exclusive-ride trip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429001"/>
            <a:ext cx="8123441" cy="29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22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No-Shows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108075"/>
            <a:ext cx="8370887" cy="5035550"/>
          </a:xfrm>
        </p:spPr>
        <p:txBody>
          <a:bodyPr/>
          <a:lstStyle/>
          <a:p>
            <a:pPr eaLnBrk="1" hangingPunct="1"/>
            <a:r>
              <a:rPr lang="da-DK" dirty="0" smtClean="0"/>
              <a:t>A no-show occurs when a passenger fails to show up for a scheduled trip</a:t>
            </a:r>
          </a:p>
          <a:p>
            <a:pPr eaLnBrk="1" hangingPunct="1"/>
            <a:r>
              <a:rPr lang="da-DK" dirty="0" smtClean="0"/>
              <a:t>From a passenger perspective, QOS is affected because passengers already on-board the vehicle have wasted time traveling to the pick-up location and waiting for the missing rider</a:t>
            </a:r>
          </a:p>
          <a:p>
            <a:pPr eaLnBrk="1" hangingPunct="1"/>
            <a:r>
              <a:rPr lang="da-DK" dirty="0" smtClean="0"/>
              <a:t>From a transit agency perspective, no shows reduce productivity and increase operating costs</a:t>
            </a:r>
          </a:p>
          <a:p>
            <a:pPr eaLnBrk="1" hangingPunct="1"/>
            <a:r>
              <a:rPr lang="da-DK" dirty="0" smtClean="0"/>
              <a:t>Calculated as the sum of passenger no-shows divided by the total number of scheduled trips</a:t>
            </a:r>
          </a:p>
          <a:p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00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No-Show QOS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Three service levels:</a:t>
            </a:r>
          </a:p>
          <a:p>
            <a:pPr lvl="1"/>
            <a:r>
              <a:rPr lang="da-DK" dirty="0" smtClean="0"/>
              <a:t>&lt;2%</a:t>
            </a:r>
          </a:p>
          <a:p>
            <a:pPr lvl="1"/>
            <a:r>
              <a:rPr lang="da-DK" dirty="0" smtClean="0"/>
              <a:t>2 to 5%</a:t>
            </a:r>
          </a:p>
          <a:p>
            <a:pPr lvl="1"/>
            <a:r>
              <a:rPr lang="da-DK" dirty="0" smtClean="0"/>
              <a:t>&gt;5%</a:t>
            </a:r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94150"/>
            <a:ext cx="6858001" cy="477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65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Potential Applications for DRT Quality of Service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108075"/>
            <a:ext cx="8370887" cy="5035550"/>
          </a:xfrm>
        </p:spPr>
        <p:txBody>
          <a:bodyPr/>
          <a:lstStyle/>
          <a:p>
            <a:pPr eaLnBrk="1" hangingPunct="1"/>
            <a:r>
              <a:rPr lang="da-DK" dirty="0" smtClean="0"/>
              <a:t>Developing service standards, balancing the QOS provided with operating cost considerations</a:t>
            </a:r>
          </a:p>
          <a:p>
            <a:pPr eaLnBrk="1" hangingPunct="1"/>
            <a:r>
              <a:rPr lang="da-DK" dirty="0" smtClean="0"/>
              <a:t>Comparing actual performance to service standards</a:t>
            </a:r>
          </a:p>
          <a:p>
            <a:pPr eaLnBrk="1" hangingPunct="1"/>
            <a:r>
              <a:rPr lang="da-DK" dirty="0" smtClean="0"/>
              <a:t>Identifying potential problems with excessive cancellations and no-shows</a:t>
            </a:r>
          </a:p>
          <a:p>
            <a:pPr eaLnBrk="1" hangingPunct="1"/>
            <a:r>
              <a:rPr lang="da-DK" dirty="0" smtClean="0"/>
              <a:t>Identifying the potential need for additional staff training</a:t>
            </a:r>
          </a:p>
          <a:p>
            <a:pPr eaLnBrk="1" hangingPunct="1"/>
            <a:r>
              <a:rPr lang="da-DK" dirty="0" smtClean="0"/>
              <a:t>Identifying the potential need for additional capacity</a:t>
            </a:r>
          </a:p>
          <a:p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211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738313"/>
            <a:ext cx="3934716" cy="3290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DRT Capacity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01800"/>
            <a:ext cx="4648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Differences Between DRT and Fixed Route Bus Capacity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 DRT, the question is how many vehicles and service hours to deploy to accommodate a given passenger demand and service area</a:t>
            </a:r>
          </a:p>
          <a:p>
            <a:r>
              <a:rPr lang="da-DK" dirty="0" smtClean="0"/>
              <a:t>Capacity depends on operating policies, such as the length of the on-time window</a:t>
            </a:r>
          </a:p>
          <a:p>
            <a:r>
              <a:rPr lang="da-DK" dirty="0" smtClean="0"/>
              <a:t>Similar to bus transit, capacity also depends on vehicle size</a:t>
            </a:r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765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Capacity Factors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Ridership demand</a:t>
            </a:r>
          </a:p>
          <a:p>
            <a:r>
              <a:rPr lang="da-DK" dirty="0" smtClean="0"/>
              <a:t>Passenger characteristics</a:t>
            </a:r>
          </a:p>
          <a:p>
            <a:pPr lvl="1"/>
            <a:r>
              <a:rPr lang="da-DK" dirty="0" smtClean="0"/>
              <a:t>General public, specialized group, or ADA paratransit </a:t>
            </a:r>
          </a:p>
          <a:p>
            <a:r>
              <a:rPr lang="da-DK" dirty="0" smtClean="0"/>
              <a:t>Peak-period demand relative to off-peak demand</a:t>
            </a:r>
          </a:p>
          <a:p>
            <a:pPr lvl="1"/>
            <a:r>
              <a:rPr lang="da-DK" dirty="0" smtClean="0"/>
              <a:t>Unlike fixed route bus, a DRT vehicle does not generally carry more passengers during peak periods </a:t>
            </a:r>
          </a:p>
          <a:p>
            <a:r>
              <a:rPr lang="da-DK" dirty="0" smtClean="0"/>
              <a:t>Service area size</a:t>
            </a:r>
          </a:p>
          <a:p>
            <a:r>
              <a:rPr lang="da-DK" dirty="0" smtClean="0"/>
              <a:t>Service area characteristics</a:t>
            </a:r>
          </a:p>
          <a:p>
            <a:pPr lvl="1"/>
            <a:r>
              <a:rPr lang="da-DK" dirty="0" smtClean="0"/>
              <a:t>Geographic shape, topographic characteristics, railroad crossings</a:t>
            </a:r>
          </a:p>
          <a:p>
            <a:r>
              <a:rPr lang="da-DK" dirty="0" smtClean="0"/>
              <a:t>DRT trip pattern type (many-to-many, many-to-few, etc.)</a:t>
            </a:r>
          </a:p>
          <a:p>
            <a:r>
              <a:rPr lang="da-DK" dirty="0" smtClean="0"/>
              <a:t>Operating policies</a:t>
            </a:r>
          </a:p>
          <a:p>
            <a:pPr lvl="1"/>
            <a:r>
              <a:rPr lang="da-DK" dirty="0" smtClean="0"/>
              <a:t>Size of on-time window, allowable wait time, service standards</a:t>
            </a:r>
          </a:p>
          <a:p>
            <a:endParaRPr lang="da-DK" dirty="0" smtClean="0"/>
          </a:p>
          <a:p>
            <a:r>
              <a:rPr lang="da-DK" dirty="0" smtClean="0"/>
              <a:t>ADA service must provide enough capacity to meet demand</a:t>
            </a:r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2082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Changes from the 2nd Edition</a:t>
            </a:r>
            <a:endParaRPr lang="en-US" dirty="0"/>
          </a:p>
        </p:txBody>
      </p:sp>
      <p:sp>
        <p:nvSpPr>
          <p:cNvPr id="6146" name="Content Placeholder 1"/>
          <p:cNvSpPr>
            <a:spLocks noGrp="1"/>
          </p:cNvSpPr>
          <p:nvPr>
            <p:ph idx="4294967295"/>
          </p:nvPr>
        </p:nvSpPr>
        <p:spPr>
          <a:xfrm>
            <a:off x="468313" y="1108075"/>
            <a:ext cx="8256587" cy="503555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DRT material </a:t>
            </a:r>
            <a:r>
              <a:rPr lang="en-US" dirty="0">
                <a:ea typeface="ＭＳ Ｐゴシック" pitchFamily="34" charset="-128"/>
              </a:rPr>
              <a:t>has been updated with information about the impacts on technology on service provision and the latest ADA </a:t>
            </a:r>
            <a:r>
              <a:rPr lang="en-US" dirty="0" smtClean="0">
                <a:ea typeface="ＭＳ Ｐゴシック" pitchFamily="34" charset="-128"/>
              </a:rPr>
              <a:t>requirements</a:t>
            </a:r>
          </a:p>
          <a:p>
            <a:r>
              <a:rPr lang="da-DK" dirty="0" smtClean="0">
                <a:ea typeface="ＭＳ Ｐゴシック" pitchFamily="34" charset="-128"/>
              </a:rPr>
              <a:t>Eliminated level of service (LOS) numbers from the DRT quality of service tables</a:t>
            </a:r>
          </a:p>
          <a:p>
            <a:r>
              <a:rPr lang="da-DK" dirty="0" smtClean="0">
                <a:ea typeface="ＭＳ Ｐゴシック" pitchFamily="34" charset="-128"/>
              </a:rPr>
              <a:t>Updated some of the service measures used to evaluate DRT quality of service</a:t>
            </a:r>
          </a:p>
          <a:p>
            <a:r>
              <a:rPr lang="da-DK" dirty="0" smtClean="0">
                <a:ea typeface="ＭＳ Ｐゴシック" pitchFamily="34" charset="-128"/>
              </a:rPr>
              <a:t>DRT capacity material has been completely updated and given its own chapter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Factors influencing DRT capacity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Available </a:t>
            </a:r>
            <a:r>
              <a:rPr lang="en-US" dirty="0">
                <a:ea typeface="ＭＳ Ｐゴシック" pitchFamily="34" charset="-128"/>
              </a:rPr>
              <a:t>methods for estimating DRT capacity in different operating </a:t>
            </a:r>
            <a:r>
              <a:rPr lang="en-US" dirty="0" smtClean="0">
                <a:ea typeface="ＭＳ Ｐゴシック" pitchFamily="34" charset="-128"/>
              </a:rPr>
              <a:t>environments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Importance </a:t>
            </a:r>
            <a:r>
              <a:rPr lang="en-US" dirty="0">
                <a:ea typeface="ＭＳ Ｐゴシック" pitchFamily="34" charset="-128"/>
              </a:rPr>
              <a:t>of ridership demand in estimating DRT </a:t>
            </a:r>
            <a:r>
              <a:rPr lang="en-US" dirty="0" smtClean="0">
                <a:ea typeface="ＭＳ Ｐゴシック" pitchFamily="34" charset="-128"/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24703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Capacity Calculation Procedures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Five methods discussed in the manual</a:t>
            </a:r>
          </a:p>
          <a:p>
            <a:pPr lvl="1"/>
            <a:r>
              <a:rPr lang="da-DK" dirty="0" smtClean="0"/>
              <a:t>Analogy</a:t>
            </a:r>
          </a:p>
          <a:p>
            <a:pPr lvl="1"/>
            <a:r>
              <a:rPr lang="da-DK" dirty="0" smtClean="0"/>
              <a:t>DRT resource estimation model</a:t>
            </a:r>
          </a:p>
          <a:p>
            <a:pPr lvl="1"/>
            <a:r>
              <a:rPr lang="da-DK" dirty="0" smtClean="0"/>
              <a:t>Analytical model</a:t>
            </a:r>
          </a:p>
          <a:p>
            <a:pPr lvl="1"/>
            <a:r>
              <a:rPr lang="da-DK" dirty="0" smtClean="0"/>
              <a:t>Non-dedicated DRT service</a:t>
            </a:r>
          </a:p>
          <a:p>
            <a:pPr lvl="1"/>
            <a:r>
              <a:rPr lang="da-DK" dirty="0" smtClean="0"/>
              <a:t>Rural DRT</a:t>
            </a:r>
          </a:p>
          <a:p>
            <a:r>
              <a:rPr lang="da-DK" dirty="0" smtClean="0"/>
              <a:t>For the last four methods, the TCQSM refers readers to other sources for details on applying the method and, in some cases, software tools</a:t>
            </a:r>
          </a:p>
          <a:p>
            <a:pPr lvl="1"/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206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Analogy Method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Estimate the number of vehicles and service hours using data from one or more similar DRT systems operating in a comparable community or area</a:t>
            </a:r>
          </a:p>
          <a:p>
            <a:r>
              <a:rPr lang="da-DK" dirty="0" smtClean="0"/>
              <a:t>Simple and straightforward</a:t>
            </a:r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457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dirty="0" smtClean="0"/>
              <a:t>DRT Resource Estimation Model</a:t>
            </a:r>
            <a:endParaRPr lang="en-US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Model presented in </a:t>
            </a:r>
            <a:r>
              <a:rPr lang="da-DK" i="1" dirty="0" smtClean="0"/>
              <a:t>TCRP Report 98: Resource Requirements for Demand Responsive Transportation Services</a:t>
            </a:r>
          </a:p>
          <a:p>
            <a:r>
              <a:rPr lang="da-DK" dirty="0" smtClean="0"/>
              <a:t>Includes a software tool</a:t>
            </a:r>
          </a:p>
          <a:p>
            <a:r>
              <a:rPr lang="da-DK" dirty="0" smtClean="0"/>
              <a:t>Can be used for planning new DRT service or expanding existing service</a:t>
            </a:r>
          </a:p>
          <a:p>
            <a:r>
              <a:rPr lang="da-DK" dirty="0" smtClean="0"/>
              <a:t>With more vehicles (capacity), a DRT provider can:</a:t>
            </a:r>
          </a:p>
          <a:p>
            <a:pPr lvl="1"/>
            <a:r>
              <a:rPr lang="da-DK" dirty="0" smtClean="0"/>
              <a:t>Serve more people,</a:t>
            </a:r>
          </a:p>
          <a:p>
            <a:pPr lvl="1"/>
            <a:r>
              <a:rPr lang="da-DK" dirty="0" smtClean="0"/>
              <a:t>Serve a larger service area, or</a:t>
            </a:r>
          </a:p>
          <a:p>
            <a:pPr lvl="1"/>
            <a:r>
              <a:rPr lang="da-DK" dirty="0" smtClean="0"/>
              <a:t>Serve the same market area with a higher service quality</a:t>
            </a:r>
          </a:p>
          <a:p>
            <a:r>
              <a:rPr lang="da-DK" dirty="0" smtClean="0"/>
              <a:t>Model shows tradeoffs between fleet size and share of the market served for a user-defined level of service quality  </a:t>
            </a:r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133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dirty="0" smtClean="0"/>
              <a:t>Analytical Model</a:t>
            </a:r>
            <a:endParaRPr lang="en-US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Developed by L. Fu and presented in </a:t>
            </a:r>
            <a:r>
              <a:rPr lang="da-DK" i="1" dirty="0" smtClean="0"/>
              <a:t>Transportation Research Record 1841</a:t>
            </a:r>
            <a:endParaRPr lang="da-DK" dirty="0" smtClean="0"/>
          </a:p>
          <a:p>
            <a:r>
              <a:rPr lang="da-DK" dirty="0" smtClean="0"/>
              <a:t>Model estimates fleet requirements and system capacity, along with passenger-focused performance measures for user-defined operating conditions</a:t>
            </a:r>
          </a:p>
          <a:p>
            <a:r>
              <a:rPr lang="da-DK" dirty="0" smtClean="0"/>
              <a:t>Model considers the size of the on-time window, peak period demand, and service area size</a:t>
            </a:r>
          </a:p>
          <a:p>
            <a:r>
              <a:rPr lang="da-DK" dirty="0" smtClean="0"/>
              <a:t>Model does not consider vehicle size and the spatial distribution of trip demand  </a:t>
            </a:r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094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dirty="0" smtClean="0"/>
              <a:t>Non-Dedicated DRT Service</a:t>
            </a:r>
            <a:r>
              <a:rPr lang="da-DK" baseline="0" dirty="0" smtClean="0"/>
              <a:t> </a:t>
            </a:r>
            <a:endParaRPr lang="en-US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DRT capacity provided by taxis or other transportation resources that are not solely serving the provider’s passengers</a:t>
            </a:r>
          </a:p>
          <a:p>
            <a:r>
              <a:rPr lang="da-DK" dirty="0" smtClean="0"/>
              <a:t>Considers both dedicated (used exclusively for DRT) and non-dedicated (e.g., taxi) services</a:t>
            </a:r>
          </a:p>
          <a:p>
            <a:r>
              <a:rPr lang="da-DK" dirty="0" smtClean="0"/>
              <a:t>Method includes two models:</a:t>
            </a:r>
          </a:p>
          <a:p>
            <a:pPr lvl="1"/>
            <a:r>
              <a:rPr lang="da-DK" dirty="0" smtClean="0"/>
              <a:t>Driver/run optimization model</a:t>
            </a:r>
          </a:p>
          <a:p>
            <a:pPr lvl="1"/>
            <a:r>
              <a:rPr lang="da-DK" dirty="0" smtClean="0"/>
              <a:t>Fu’s analytical model (described previously)</a:t>
            </a:r>
          </a:p>
          <a:p>
            <a:r>
              <a:rPr lang="da-DK" dirty="0" smtClean="0"/>
              <a:t>Described in </a:t>
            </a:r>
            <a:r>
              <a:rPr lang="da-DK" i="1" dirty="0" smtClean="0"/>
              <a:t>TCRP Report 121: Toolkit for Integrating Non-Dedicated Vehicles in Paratransit Service</a:t>
            </a:r>
          </a:p>
          <a:p>
            <a:pPr lvl="1"/>
            <a:r>
              <a:rPr lang="da-DK" dirty="0" smtClean="0"/>
              <a:t>Includes a spreadsheet-based tool  </a:t>
            </a:r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566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dirty="0" smtClean="0"/>
              <a:t>Rural DRT</a:t>
            </a:r>
            <a:endParaRPr lang="en-US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Method presented in a paper by  Sandlin and Anderson in </a:t>
            </a:r>
            <a:r>
              <a:rPr lang="da-DK" i="1" dirty="0" smtClean="0"/>
              <a:t>Journal of Public Transportation,</a:t>
            </a:r>
            <a:r>
              <a:rPr lang="da-DK" dirty="0" smtClean="0"/>
              <a:t> Vol. 5, No. 3</a:t>
            </a:r>
          </a:p>
          <a:p>
            <a:r>
              <a:rPr lang="da-DK" dirty="0" smtClean="0"/>
              <a:t>Evaluates the capacity of a rural DRT system using an economic constraint model and spatial data for the DRT service area</a:t>
            </a:r>
          </a:p>
          <a:p>
            <a:r>
              <a:rPr lang="da-DK" dirty="0" smtClean="0"/>
              <a:t>Determines the total area that a rural DRT agency can serve and the percent of the total area that can be served with the existing fleet</a:t>
            </a:r>
          </a:p>
          <a:p>
            <a:r>
              <a:rPr lang="da-DK" dirty="0" smtClean="0"/>
              <a:t>Model inputs include:</a:t>
            </a:r>
          </a:p>
          <a:p>
            <a:pPr lvl="1"/>
            <a:r>
              <a:rPr lang="da-DK" dirty="0" smtClean="0"/>
              <a:t>Operating costs (cost per mile)</a:t>
            </a:r>
          </a:p>
          <a:p>
            <a:pPr lvl="1"/>
            <a:r>
              <a:rPr lang="da-DK" dirty="0" smtClean="0"/>
              <a:t>Demand</a:t>
            </a:r>
          </a:p>
          <a:p>
            <a:pPr lvl="1"/>
            <a:r>
              <a:rPr lang="da-DK" dirty="0" smtClean="0"/>
              <a:t>Fare and desired subsidy</a:t>
            </a:r>
          </a:p>
          <a:p>
            <a:pPr lvl="1"/>
            <a:r>
              <a:rPr lang="da-DK" dirty="0" smtClean="0"/>
              <a:t>Distance to stops (distance from garage to center of each census block where transit demand is generated)</a:t>
            </a:r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2812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dirty="0" smtClean="0"/>
              <a:t>Ridership Estimation Tools</a:t>
            </a:r>
            <a:endParaRPr lang="en-US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DRT ridership demand is an important input for determining DRT capacity needs</a:t>
            </a:r>
          </a:p>
          <a:p>
            <a:r>
              <a:rPr lang="da-DK" dirty="0" smtClean="0"/>
              <a:t>The TCQSM is not a ridership estimation guidebook, but provides references to other tools:</a:t>
            </a:r>
          </a:p>
          <a:p>
            <a:pPr lvl="1"/>
            <a:r>
              <a:rPr lang="da-DK" i="1" dirty="0" smtClean="0"/>
              <a:t>TCRP Report 119: Improving ADA Complementary Paratransit Demand Estimation</a:t>
            </a:r>
          </a:p>
          <a:p>
            <a:pPr lvl="1"/>
            <a:r>
              <a:rPr lang="da-DK" i="1" dirty="0" smtClean="0"/>
              <a:t>TCRP Web-only Document 49</a:t>
            </a:r>
            <a:r>
              <a:rPr lang="da-DK" dirty="0" smtClean="0"/>
              <a:t> and future products from TCRP Project B-36: Methods for Forecasting Demand and Quantifying Need for Rural Passenger Transportation</a:t>
            </a:r>
          </a:p>
          <a:p>
            <a:pPr lvl="1"/>
            <a:r>
              <a:rPr lang="da-DK" i="1" dirty="0" smtClean="0"/>
              <a:t>TCRP Report 158: Improving ADA Paratransit Demand Estimation: Regional Modeling</a:t>
            </a:r>
          </a:p>
          <a:p>
            <a:pPr lvl="1"/>
            <a:r>
              <a:rPr lang="da-DK" i="1" dirty="0" smtClean="0"/>
              <a:t>TCRP Report 95: Traveler Response to Transportation System Changes,</a:t>
            </a:r>
            <a:br>
              <a:rPr lang="da-DK" i="1" dirty="0" smtClean="0"/>
            </a:br>
            <a:r>
              <a:rPr lang="da-DK" dirty="0" smtClean="0"/>
              <a:t>Chapter 6—Demand Responsive/ADA</a:t>
            </a:r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en-US" dirty="0" smtClean="0"/>
          </a:p>
          <a:p>
            <a:pPr lvl="1" eaLnBrk="1" hangingPunct="1"/>
            <a:endParaRPr lang="da-DK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073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3" y="1108075"/>
            <a:ext cx="8256587" cy="5035550"/>
          </a:xfrm>
        </p:spPr>
        <p:txBody>
          <a:bodyPr/>
          <a:lstStyle/>
          <a:p>
            <a:r>
              <a:rPr lang="da-DK" dirty="0"/>
              <a:t>TCRP Report 165: </a:t>
            </a:r>
            <a:r>
              <a:rPr lang="da-DK" dirty="0" smtClean="0"/>
              <a:t>TCQSM</a:t>
            </a:r>
          </a:p>
          <a:p>
            <a:pPr lvl="1"/>
            <a:r>
              <a:rPr lang="da-DK" dirty="0" smtClean="0"/>
              <a:t>Chapter 2, Mode and Service Concepts</a:t>
            </a:r>
          </a:p>
          <a:p>
            <a:pPr lvl="1"/>
            <a:r>
              <a:rPr lang="da-DK" dirty="0" smtClean="0"/>
              <a:t>Chapter 5, Quality of Service Methods</a:t>
            </a:r>
          </a:p>
          <a:p>
            <a:pPr lvl="1"/>
            <a:r>
              <a:rPr lang="da-DK" dirty="0" smtClean="0"/>
              <a:t>Chapter 7, Demand Responsive Transit</a:t>
            </a:r>
          </a:p>
          <a:p>
            <a:r>
              <a:rPr lang="da-DK" dirty="0" smtClean="0"/>
              <a:t>See previous slides for reports relating to capacity &amp; ridership estimation</a:t>
            </a:r>
            <a:br>
              <a:rPr lang="da-DK" dirty="0" smtClean="0"/>
            </a:br>
            <a:endParaRPr lang="da-DK" dirty="0"/>
          </a:p>
          <a:p>
            <a:r>
              <a:rPr lang="da-DK" dirty="0"/>
              <a:t>The TCQSM is available as:</a:t>
            </a:r>
          </a:p>
          <a:p>
            <a:pPr lvl="1"/>
            <a:r>
              <a:rPr lang="da-DK" dirty="0"/>
              <a:t>Free individual printed copies and PDF downloads through the TCRP Dissemination Program</a:t>
            </a:r>
            <a:br>
              <a:rPr lang="da-DK" dirty="0"/>
            </a:br>
            <a:r>
              <a:rPr lang="da-DK" dirty="0">
                <a:hlinkClick r:id="rId2"/>
              </a:rPr>
              <a:t>http://www.tcrponline.org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Free PDF downloads directly from TCRP</a:t>
            </a:r>
            <a:br>
              <a:rPr lang="da-DK" dirty="0"/>
            </a:br>
            <a:r>
              <a:rPr lang="da-DK" dirty="0">
                <a:hlinkClick r:id="rId3"/>
              </a:rPr>
              <a:t>http://www.trb.org/TCRP/Public/TCRP.aspx</a:t>
            </a:r>
            <a:r>
              <a:rPr lang="da-DK" dirty="0"/>
              <a:t> (Publications section)</a:t>
            </a:r>
            <a:br>
              <a:rPr lang="da-DK" dirty="0"/>
            </a:br>
            <a:r>
              <a:rPr lang="da-DK" dirty="0"/>
              <a:t>or simply do an Internet search for the report number (e.g., TCRP Report 165)</a:t>
            </a:r>
          </a:p>
          <a:p>
            <a:pPr lvl="1"/>
            <a:r>
              <a:rPr lang="da-DK" dirty="0"/>
              <a:t>Individual or multiple copy purchases from the TRB Bookstore</a:t>
            </a:r>
            <a:br>
              <a:rPr lang="da-DK" dirty="0"/>
            </a:br>
            <a:r>
              <a:rPr lang="da-DK" dirty="0">
                <a:hlinkClick r:id="rId4"/>
              </a:rPr>
              <a:t>http://books.trbbookstore.org/</a:t>
            </a:r>
            <a:r>
              <a:rPr lang="da-DK" dirty="0"/>
              <a:t> </a:t>
            </a:r>
            <a:br>
              <a:rPr lang="da-DK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Acknowledgments and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Presentation author</a:t>
            </a:r>
          </a:p>
          <a:p>
            <a:pPr lvl="1"/>
            <a:r>
              <a:rPr lang="da-DK" dirty="0" smtClean="0"/>
              <a:t>Paul Ryus (Kittelson &amp; Associates, Inc.)</a:t>
            </a:r>
          </a:p>
          <a:p>
            <a:pPr lvl="1"/>
            <a:endParaRPr lang="da-DK" dirty="0" smtClean="0"/>
          </a:p>
          <a:p>
            <a:r>
              <a:rPr lang="da-DK" dirty="0"/>
              <a:t>Photo credits</a:t>
            </a:r>
          </a:p>
          <a:p>
            <a:pPr lvl="1"/>
            <a:r>
              <a:rPr lang="da-DK" dirty="0" smtClean="0"/>
              <a:t>All photos: </a:t>
            </a:r>
            <a:r>
              <a:rPr lang="da-DK" dirty="0"/>
              <a:t>Paul </a:t>
            </a:r>
            <a:r>
              <a:rPr lang="da-DK" dirty="0" smtClean="0"/>
              <a:t>Ryus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This presentation was developed through TCRP Project A-15C</a:t>
            </a:r>
          </a:p>
          <a:p>
            <a:pPr lvl="1"/>
            <a:r>
              <a:rPr lang="da-DK" dirty="0" smtClean="0"/>
              <a:t>Research team: Kittelson &amp; Associates; Parsons Brinkerhoff, Quade &amp; Douglass; KFH Group; Texas A&amp;M Transportation Institute; and Arup</a:t>
            </a:r>
          </a:p>
          <a:p>
            <a:pPr lvl="1"/>
            <a:r>
              <a:rPr lang="da-DK" dirty="0" smtClean="0"/>
              <a:t>This presentation and its contents may be freely distributed and used, with appropriate credit to the presentation authors and photographers, and the Transit Cooperative Research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676400"/>
            <a:ext cx="3934716" cy="3546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DRT Service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Types</a:t>
            </a:r>
          </a:p>
        </p:txBody>
      </p:sp>
      <p:pic>
        <p:nvPicPr>
          <p:cNvPr id="5" name="Picture 4" descr="D:\Transit Pictures\jpegs\OATS\OATS 00-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15886"/>
            <a:ext cx="4333745" cy="281305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41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Definition and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DRT is a form of public transportation characterized by flexible routing and scheduling of small- to medium-size vehicles operating in a shared-ride mode between pick-up and drop-off locations according to passengers’ needs</a:t>
            </a:r>
          </a:p>
          <a:p>
            <a:pPr eaLnBrk="1" hangingPunct="1"/>
            <a:r>
              <a:rPr lang="da-DK" dirty="0" smtClean="0"/>
              <a:t>Historically, DRT has been referred to as </a:t>
            </a:r>
            <a:r>
              <a:rPr lang="en-US" dirty="0" smtClean="0"/>
              <a:t>“</a:t>
            </a:r>
            <a:r>
              <a:rPr lang="da-DK" dirty="0" smtClean="0"/>
              <a:t>dial-a-ride” service</a:t>
            </a:r>
          </a:p>
          <a:p>
            <a:pPr eaLnBrk="1" hangingPunct="1"/>
            <a:r>
              <a:rPr lang="da-DK" dirty="0" smtClean="0"/>
              <a:t>More recently, DRT has evolved to include a range of services—</a:t>
            </a:r>
            <a:br>
              <a:rPr lang="da-DK" dirty="0" smtClean="0"/>
            </a:br>
            <a:r>
              <a:rPr lang="da-DK" dirty="0" smtClean="0"/>
              <a:t>flexible transit services—that share attributes of pure DRT and fixed-route service</a:t>
            </a:r>
          </a:p>
          <a:p>
            <a:pPr lvl="1"/>
            <a:r>
              <a:rPr lang="da-DK" dirty="0" smtClean="0"/>
              <a:t>Share a common element of trip reservation</a:t>
            </a:r>
            <a:endParaRPr lang="en-US" dirty="0"/>
          </a:p>
          <a:p>
            <a:pPr lvl="1"/>
            <a:r>
              <a:rPr lang="da-DK" dirty="0" smtClean="0"/>
              <a:t>Services vary in their degree of flexibility, rider groups served, and operational and performance attributes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Service Pattern Types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219200"/>
            <a:ext cx="6754953" cy="4291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208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General Public DRT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Flexibly routed, shared-ride service that responds to requests from the general public</a:t>
            </a:r>
          </a:p>
          <a:p>
            <a:pPr eaLnBrk="1" hangingPunct="1"/>
            <a:r>
              <a:rPr lang="da-DK" dirty="0" smtClean="0"/>
              <a:t>Routing is typically </a:t>
            </a:r>
            <a:r>
              <a:rPr lang="en-US" dirty="0" smtClean="0"/>
              <a:t>“many</a:t>
            </a:r>
            <a:r>
              <a:rPr lang="da-DK" dirty="0" smtClean="0"/>
              <a:t>-to-many” within the defined service area</a:t>
            </a:r>
          </a:p>
          <a:p>
            <a:pPr lvl="1"/>
            <a:r>
              <a:rPr lang="da-DK" dirty="0" smtClean="0"/>
              <a:t>Can also be </a:t>
            </a:r>
            <a:r>
              <a:rPr lang="en-US" dirty="0" smtClean="0"/>
              <a:t>“many-to-few,” with service to a small number of frequented destinations</a:t>
            </a:r>
          </a:p>
          <a:p>
            <a:r>
              <a:rPr lang="da-DK" dirty="0" smtClean="0"/>
              <a:t>Scheduling may be immediate-response (similar to taxi), by advance reservation, or a combination</a:t>
            </a:r>
          </a:p>
          <a:p>
            <a:r>
              <a:rPr lang="da-DK" dirty="0" smtClean="0"/>
              <a:t>May be appropriate for:</a:t>
            </a:r>
          </a:p>
          <a:p>
            <a:pPr lvl="1"/>
            <a:r>
              <a:rPr lang="da-DK" dirty="0" smtClean="0"/>
              <a:t>Low-density community with a geographic dispersion of trip generators</a:t>
            </a:r>
          </a:p>
          <a:p>
            <a:pPr lvl="1"/>
            <a:r>
              <a:rPr lang="da-DK" dirty="0" smtClean="0"/>
              <a:t>Rural community with a limited demand for public transportation</a:t>
            </a:r>
          </a:p>
          <a:p>
            <a:r>
              <a:rPr lang="da-DK" dirty="0" smtClean="0"/>
              <a:t>When population densities exceed 1,000 persons per square mile, and there is some linear pattern to trip demand, transit planners generally look to service that incorporates some aspect of fixed-route or fixed-schedule service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Limited Eligibility DRT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Operates similarly to general public DRT, but only defined rider groups are served</a:t>
            </a:r>
          </a:p>
          <a:p>
            <a:pPr lvl="1"/>
            <a:r>
              <a:rPr lang="da-DK" dirty="0" smtClean="0"/>
              <a:t>Frequently older adults and persons with disabilities</a:t>
            </a:r>
          </a:p>
          <a:p>
            <a:r>
              <a:rPr lang="da-DK" dirty="0" smtClean="0"/>
              <a:t>May be called </a:t>
            </a:r>
            <a:r>
              <a:rPr lang="en-US" dirty="0" smtClean="0"/>
              <a:t>“specialized transportation” and may serve as a supplement to fixed-route service</a:t>
            </a:r>
          </a:p>
          <a:p>
            <a:r>
              <a:rPr lang="da-DK" dirty="0" smtClean="0"/>
              <a:t>May also restrict trip purposes when funding is constrained</a:t>
            </a:r>
          </a:p>
          <a:p>
            <a:pPr lvl="1"/>
            <a:r>
              <a:rPr lang="da-DK" dirty="0" smtClean="0"/>
              <a:t>For example, medical appointments, work, school, grocery shopping, and other life-sustaining trips may be prioritized</a:t>
            </a:r>
          </a:p>
          <a:p>
            <a:pPr lvl="1"/>
            <a:r>
              <a:rPr lang="da-DK" dirty="0" smtClean="0"/>
              <a:t>Social and other quality-of-life trips may be served only when space is available, or not at all</a:t>
            </a:r>
          </a:p>
          <a:p>
            <a:r>
              <a:rPr lang="da-DK" dirty="0" smtClean="0"/>
              <a:t>Many rural DRT services have their origins as specialized transportation, expanding to serve the general public when they receive federal Section 5311 funding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QSM3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QSM3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TCQSM3</Template>
  <TotalTime>7318</TotalTime>
  <Words>4197</Words>
  <Application>Microsoft Office PowerPoint</Application>
  <PresentationFormat>On-screen Show (4:3)</PresentationFormat>
  <Paragraphs>573</Paragraphs>
  <Slides>48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TCQSM3</vt:lpstr>
      <vt:lpstr>1_TCQSM3</vt:lpstr>
      <vt:lpstr>Demand Responsive Transit</vt:lpstr>
      <vt:lpstr>Presentation Overview</vt:lpstr>
      <vt:lpstr>Learning Objectives</vt:lpstr>
      <vt:lpstr>Changes from the 2nd Edition</vt:lpstr>
      <vt:lpstr>DRT Service Types</vt:lpstr>
      <vt:lpstr>Definition and Overview</vt:lpstr>
      <vt:lpstr>Service Pattern Types</vt:lpstr>
      <vt:lpstr>General Public DRT</vt:lpstr>
      <vt:lpstr>Limited Eligibility DRT</vt:lpstr>
      <vt:lpstr>ADA Paratransit</vt:lpstr>
      <vt:lpstr>ADA Paratransit Regulatory Requirements</vt:lpstr>
      <vt:lpstr>Human Service Transportation</vt:lpstr>
      <vt:lpstr>Flexible Transit Services (1)</vt:lpstr>
      <vt:lpstr>Flexible Transit Services (2)</vt:lpstr>
      <vt:lpstr>Flexible Transit Services (3)</vt:lpstr>
      <vt:lpstr>Jitneys</vt:lpstr>
      <vt:lpstr>DRT Quality of Service </vt:lpstr>
      <vt:lpstr>What Matters to Customers?</vt:lpstr>
      <vt:lpstr>QOS Framework</vt:lpstr>
      <vt:lpstr>Response Time</vt:lpstr>
      <vt:lpstr>Response Time QOS</vt:lpstr>
      <vt:lpstr>Service Span</vt:lpstr>
      <vt:lpstr>Service Span QOS: Days of Service</vt:lpstr>
      <vt:lpstr>Service Span QOS: Hours of Service</vt:lpstr>
      <vt:lpstr>Service Coverage</vt:lpstr>
      <vt:lpstr>Service Coverage Map Example</vt:lpstr>
      <vt:lpstr>Reliability</vt:lpstr>
      <vt:lpstr>On-time Performance</vt:lpstr>
      <vt:lpstr>On-time Performance QOS</vt:lpstr>
      <vt:lpstr>Trips Turned Down</vt:lpstr>
      <vt:lpstr>Trips Turned Down QOS</vt:lpstr>
      <vt:lpstr>Travel Time</vt:lpstr>
      <vt:lpstr>Travel Time QOS</vt:lpstr>
      <vt:lpstr>No-Shows</vt:lpstr>
      <vt:lpstr>No-Show QOS</vt:lpstr>
      <vt:lpstr>Potential Applications for DRT Quality of Service</vt:lpstr>
      <vt:lpstr>DRT Capacity</vt:lpstr>
      <vt:lpstr>Differences Between DRT and Fixed Route Bus Capacity</vt:lpstr>
      <vt:lpstr>Capacity Factors</vt:lpstr>
      <vt:lpstr>Capacity Calculation Procedures</vt:lpstr>
      <vt:lpstr>Analogy Method</vt:lpstr>
      <vt:lpstr>DRT Resource Estimation Model</vt:lpstr>
      <vt:lpstr>Analytical Model</vt:lpstr>
      <vt:lpstr>Non-Dedicated DRT Service </vt:lpstr>
      <vt:lpstr>Rural DRT</vt:lpstr>
      <vt:lpstr>Ridership Estimation Tools</vt:lpstr>
      <vt:lpstr>More Information</vt:lpstr>
      <vt:lpstr>Acknowledgments and Permissions</vt:lpstr>
    </vt:vector>
  </TitlesOfParts>
  <Company>KAI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Costco Tech Session</dc:title>
  <dc:creator>Beverly Willett</dc:creator>
  <cp:lastModifiedBy>SH</cp:lastModifiedBy>
  <cp:revision>363</cp:revision>
  <dcterms:created xsi:type="dcterms:W3CDTF">2003-06-06T17:33:22Z</dcterms:created>
  <dcterms:modified xsi:type="dcterms:W3CDTF">2013-07-10T18:59:35Z</dcterms:modified>
</cp:coreProperties>
</file>