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0" r:id="rId1"/>
  </p:sldMasterIdLst>
  <p:notesMasterIdLst>
    <p:notesMasterId r:id="rId33"/>
  </p:notesMasterIdLst>
  <p:handoutMasterIdLst>
    <p:handoutMasterId r:id="rId34"/>
  </p:handoutMasterIdLst>
  <p:sldIdLst>
    <p:sldId id="258" r:id="rId2"/>
    <p:sldId id="257" r:id="rId3"/>
    <p:sldId id="282" r:id="rId4"/>
    <p:sldId id="283" r:id="rId5"/>
    <p:sldId id="284" r:id="rId6"/>
    <p:sldId id="259" r:id="rId7"/>
    <p:sldId id="285" r:id="rId8"/>
    <p:sldId id="286" r:id="rId9"/>
    <p:sldId id="260" r:id="rId10"/>
    <p:sldId id="268" r:id="rId11"/>
    <p:sldId id="302" r:id="rId12"/>
    <p:sldId id="262" r:id="rId13"/>
    <p:sldId id="288" r:id="rId14"/>
    <p:sldId id="287" r:id="rId15"/>
    <p:sldId id="263" r:id="rId16"/>
    <p:sldId id="291" r:id="rId17"/>
    <p:sldId id="264" r:id="rId18"/>
    <p:sldId id="293" r:id="rId19"/>
    <p:sldId id="294" r:id="rId20"/>
    <p:sldId id="295" r:id="rId21"/>
    <p:sldId id="300" r:id="rId22"/>
    <p:sldId id="296" r:id="rId23"/>
    <p:sldId id="297" r:id="rId24"/>
    <p:sldId id="299" r:id="rId25"/>
    <p:sldId id="290" r:id="rId26"/>
    <p:sldId id="304" r:id="rId27"/>
    <p:sldId id="274" r:id="rId28"/>
    <p:sldId id="305" r:id="rId29"/>
    <p:sldId id="306" r:id="rId30"/>
    <p:sldId id="307" r:id="rId31"/>
    <p:sldId id="308" r:id="rId32"/>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110" d="100"/>
          <a:sy n="110" d="100"/>
        </p:scale>
        <p:origin x="-1378" y="7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F3B4F5D4-44DC-471E-BF19-E9489BBA253F}" type="datetimeFigureOut">
              <a:rPr lang="en-US" smtClean="0"/>
              <a:t>7/14/2015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D26E98C2-D2F6-45DF-8A8A-95AA4DE92346}" type="slidenum">
              <a:rPr lang="en-US" smtClean="0"/>
              <a:t>‹#›</a:t>
            </a:fld>
            <a:endParaRPr lang="en-US"/>
          </a:p>
        </p:txBody>
      </p:sp>
    </p:spTree>
    <p:extLst>
      <p:ext uri="{BB962C8B-B14F-4D97-AF65-F5344CB8AC3E}">
        <p14:creationId xmlns:p14="http://schemas.microsoft.com/office/powerpoint/2010/main" val="2180211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453CD08-EA15-1642-AEC0-C467B6DEDB10}" type="datetimeFigureOut">
              <a:rPr lang="en-US" smtClean="0"/>
              <a:t>7/14/2015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E5A09FE-03A9-FC41-8D5F-723CE014B998}" type="slidenum">
              <a:rPr lang="en-US" smtClean="0"/>
              <a:t>‹#›</a:t>
            </a:fld>
            <a:endParaRPr lang="en-US"/>
          </a:p>
        </p:txBody>
      </p:sp>
    </p:spTree>
    <p:extLst>
      <p:ext uri="{BB962C8B-B14F-4D97-AF65-F5344CB8AC3E}">
        <p14:creationId xmlns:p14="http://schemas.microsoft.com/office/powerpoint/2010/main" val="12544392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A09FE-03A9-FC41-8D5F-723CE014B998}" type="slidenum">
              <a:rPr lang="en-US" smtClean="0"/>
              <a:t>10</a:t>
            </a:fld>
            <a:endParaRPr lang="en-US"/>
          </a:p>
        </p:txBody>
      </p:sp>
    </p:spTree>
    <p:extLst>
      <p:ext uri="{BB962C8B-B14F-4D97-AF65-F5344CB8AC3E}">
        <p14:creationId xmlns:p14="http://schemas.microsoft.com/office/powerpoint/2010/main" val="15935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transit is multidimensional and consists of a complex infrastructure.  Large volumes of people interact in various settings including on vehicles (buses, trains and trolleys), in facilities (stations and platforms, stops, parking lots, transfer points) and in both crowded and sparse environments in urban, suburban and rural settings.   </a:t>
            </a:r>
          </a:p>
          <a:p>
            <a:endParaRPr lang="en-US" dirty="0"/>
          </a:p>
          <a:p>
            <a:r>
              <a:rPr lang="en-US" dirty="0"/>
              <a:t>Certain types of crime are more or less likely to occur depending on the specific characteristics of a location, or perhaps even the particular geographic vicinity of a given transit route.  Critical assets of the system itself are also at a risk of loss.</a:t>
            </a:r>
          </a:p>
          <a:p>
            <a:endParaRPr lang="en-US" dirty="0"/>
          </a:p>
        </p:txBody>
      </p:sp>
      <p:sp>
        <p:nvSpPr>
          <p:cNvPr id="4" name="Slide Number Placeholder 3"/>
          <p:cNvSpPr>
            <a:spLocks noGrp="1"/>
          </p:cNvSpPr>
          <p:nvPr>
            <p:ph type="sldNum" sz="quarter" idx="10"/>
          </p:nvPr>
        </p:nvSpPr>
        <p:spPr/>
        <p:txBody>
          <a:bodyPr/>
          <a:lstStyle/>
          <a:p>
            <a:fld id="{4E5A09FE-03A9-FC41-8D5F-723CE014B998}" type="slidenum">
              <a:rPr lang="en-US" smtClean="0"/>
              <a:t>17</a:t>
            </a:fld>
            <a:endParaRPr lang="en-US"/>
          </a:p>
        </p:txBody>
      </p:sp>
    </p:spTree>
    <p:extLst>
      <p:ext uri="{BB962C8B-B14F-4D97-AF65-F5344CB8AC3E}">
        <p14:creationId xmlns:p14="http://schemas.microsoft.com/office/powerpoint/2010/main" val="22943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C3E2F7-BCC5-1640-AE36-468BCD0C611E}"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229858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3E2F7-BCC5-1640-AE36-468BCD0C611E}"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204633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3E2F7-BCC5-1640-AE36-468BCD0C611E}"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183405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3E2F7-BCC5-1640-AE36-468BCD0C611E}"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251580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3E2F7-BCC5-1640-AE36-468BCD0C611E}"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78622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C3E2F7-BCC5-1640-AE36-468BCD0C611E}"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41963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C3E2F7-BCC5-1640-AE36-468BCD0C611E}" type="datetimeFigureOut">
              <a:rPr lang="en-US" smtClean="0"/>
              <a:t>7/14/2015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15572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C3E2F7-BCC5-1640-AE36-468BCD0C611E}" type="datetimeFigureOut">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83953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3E2F7-BCC5-1640-AE36-468BCD0C611E}" type="datetimeFigureOut">
              <a:rPr lang="en-US" smtClean="0"/>
              <a:t>7/14/2015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414793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3E2F7-BCC5-1640-AE36-468BCD0C611E}"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269321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3E2F7-BCC5-1640-AE36-468BCD0C611E}"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491BF-C862-1F45-963C-E04E4935676A}" type="slidenum">
              <a:rPr lang="en-US" smtClean="0"/>
              <a:t>‹#›</a:t>
            </a:fld>
            <a:endParaRPr lang="en-US"/>
          </a:p>
        </p:txBody>
      </p:sp>
    </p:spTree>
    <p:extLst>
      <p:ext uri="{BB962C8B-B14F-4D97-AF65-F5344CB8AC3E}">
        <p14:creationId xmlns:p14="http://schemas.microsoft.com/office/powerpoint/2010/main" val="224911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3E2F7-BCC5-1640-AE36-468BCD0C611E}" type="datetimeFigureOut">
              <a:rPr lang="en-US" smtClean="0"/>
              <a:t>7/14/2015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491BF-C862-1F45-963C-E04E4935676A}" type="slidenum">
              <a:rPr lang="en-US" smtClean="0"/>
              <a:t>‹#›</a:t>
            </a:fld>
            <a:endParaRPr lang="en-US"/>
          </a:p>
        </p:txBody>
      </p:sp>
    </p:spTree>
    <p:extLst>
      <p:ext uri="{BB962C8B-B14F-4D97-AF65-F5344CB8AC3E}">
        <p14:creationId xmlns:p14="http://schemas.microsoft.com/office/powerpoint/2010/main" val="366966994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420427"/>
            <a:ext cx="7772400" cy="2180023"/>
          </a:xfrm>
        </p:spPr>
        <p:txBody>
          <a:bodyPr rtlCol="0" anchor="ctr">
            <a:noAutofit/>
          </a:bodyPr>
          <a:lstStyle/>
          <a:p>
            <a:pPr marL="0" indent="0" algn="ctr" eaLnBrk="1" fontAlgn="auto" hangingPunct="1">
              <a:spcAft>
                <a:spcPts val="0"/>
              </a:spcAft>
              <a:buClr>
                <a:schemeClr val="bg1">
                  <a:lumMod val="50000"/>
                </a:schemeClr>
              </a:buClr>
              <a:buFont typeface="Wingdings 2" pitchFamily="18" charset="2"/>
              <a:buNone/>
              <a:defRPr/>
            </a:pPr>
            <a:r>
              <a:rPr lang="en-US" sz="4000" dirty="0" smtClean="0">
                <a:solidFill>
                  <a:srgbClr val="000D69"/>
                </a:solidFill>
                <a:ea typeface="+mn-ea"/>
                <a:cs typeface="+mn-cs"/>
              </a:rPr>
              <a:t>Policing and Security Practices for Small- </a:t>
            </a:r>
            <a:r>
              <a:rPr lang="en-US" sz="4000" smtClean="0">
                <a:solidFill>
                  <a:srgbClr val="000D69"/>
                </a:solidFill>
                <a:ea typeface="+mn-ea"/>
                <a:cs typeface="+mn-cs"/>
              </a:rPr>
              <a:t>and Medium-Sized </a:t>
            </a:r>
            <a:r>
              <a:rPr lang="en-US" sz="4000" dirty="0" smtClean="0">
                <a:solidFill>
                  <a:srgbClr val="000D69"/>
                </a:solidFill>
                <a:ea typeface="+mn-ea"/>
                <a:cs typeface="+mn-cs"/>
              </a:rPr>
              <a:t>Public Transit Systems</a:t>
            </a:r>
            <a:endParaRPr lang="en-US" sz="4000" dirty="0">
              <a:solidFill>
                <a:srgbClr val="000D69"/>
              </a:solidFill>
              <a:ea typeface="+mn-ea"/>
              <a:cs typeface="+mn-cs"/>
            </a:endParaRPr>
          </a:p>
        </p:txBody>
      </p:sp>
      <p:sp>
        <p:nvSpPr>
          <p:cNvPr id="3" name="Content Placeholder 2"/>
          <p:cNvSpPr>
            <a:spLocks noGrp="1"/>
          </p:cNvSpPr>
          <p:nvPr>
            <p:ph type="subTitle" idx="1"/>
          </p:nvPr>
        </p:nvSpPr>
        <p:spPr/>
        <p:txBody>
          <a:bodyPr>
            <a:normAutofit fontScale="85000" lnSpcReduction="10000"/>
          </a:bodyPr>
          <a:lstStyle/>
          <a:p>
            <a:pPr marL="0" indent="0" algn="ctr" fontAlgn="auto">
              <a:buNone/>
              <a:defRPr/>
            </a:pPr>
            <a:r>
              <a:rPr lang="en-US" sz="2000" b="1" dirty="0" smtClean="0">
                <a:solidFill>
                  <a:srgbClr val="000000"/>
                </a:solidFill>
              </a:rPr>
              <a:t>FINAL REPORT TO THE TRANSIT COOPERATIVE RESEARCH PROGRAM ON PROJECT F-18</a:t>
            </a:r>
            <a:endParaRPr lang="en-US" sz="2000" b="1" dirty="0">
              <a:solidFill>
                <a:srgbClr val="000000"/>
              </a:solidFill>
            </a:endParaRPr>
          </a:p>
          <a:p>
            <a:pPr marL="0" indent="0" algn="ctr" fontAlgn="auto">
              <a:buNone/>
              <a:defRPr/>
            </a:pPr>
            <a:endParaRPr lang="en-US" sz="2000" b="1" dirty="0" smtClean="0">
              <a:solidFill>
                <a:srgbClr val="000000"/>
              </a:solidFill>
            </a:endParaRPr>
          </a:p>
          <a:p>
            <a:pPr marL="0" indent="0" algn="ctr" fontAlgn="auto">
              <a:buNone/>
              <a:defRPr/>
            </a:pPr>
            <a:r>
              <a:rPr lang="en-US" sz="2000" b="1" dirty="0" smtClean="0">
                <a:solidFill>
                  <a:srgbClr val="000000"/>
                </a:solidFill>
              </a:rPr>
              <a:t>NOVEMBER </a:t>
            </a:r>
            <a:r>
              <a:rPr lang="en-US" sz="2000" b="1" dirty="0">
                <a:solidFill>
                  <a:srgbClr val="000000"/>
                </a:solidFill>
              </a:rPr>
              <a:t>21, 2014 </a:t>
            </a:r>
            <a:endParaRPr lang="en-US" sz="2000" b="1" dirty="0" smtClean="0">
              <a:solidFill>
                <a:srgbClr val="000000"/>
              </a:solidFill>
            </a:endParaRPr>
          </a:p>
          <a:p>
            <a:pPr marL="0" indent="0" algn="ctr" fontAlgn="auto">
              <a:buNone/>
              <a:defRPr/>
            </a:pPr>
            <a:endParaRPr lang="en-US" sz="2000" b="1" dirty="0">
              <a:solidFill>
                <a:srgbClr val="000000"/>
              </a:solidFill>
            </a:endParaRPr>
          </a:p>
          <a:p>
            <a:pPr marL="0" indent="0" algn="ctr" fontAlgn="auto">
              <a:buNone/>
              <a:defRPr/>
            </a:pPr>
            <a:r>
              <a:rPr lang="en-US" sz="2000" b="1" dirty="0" smtClean="0">
                <a:solidFill>
                  <a:srgbClr val="000000"/>
                </a:solidFill>
              </a:rPr>
              <a:t>Prepared by Countermeasures Assessment &amp; Security Experts, LLC</a:t>
            </a:r>
            <a:endParaRPr lang="en-US" sz="2000" b="1" dirty="0">
              <a:solidFill>
                <a:srgbClr val="000000"/>
              </a:solidFill>
            </a:endParaRPr>
          </a:p>
          <a:p>
            <a:endParaRPr lang="en-US" dirty="0"/>
          </a:p>
        </p:txBody>
      </p:sp>
    </p:spTree>
    <p:extLst>
      <p:ext uri="{BB962C8B-B14F-4D97-AF65-F5344CB8AC3E}">
        <p14:creationId xmlns:p14="http://schemas.microsoft.com/office/powerpoint/2010/main" val="1877626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1451"/>
          </a:xfrm>
        </p:spPr>
        <p:txBody>
          <a:bodyPr>
            <a:normAutofit fontScale="90000"/>
          </a:bodyPr>
          <a:lstStyle/>
          <a:p>
            <a:r>
              <a:rPr lang="en-US" sz="1800" i="1" dirty="0" smtClean="0"/>
              <a:t/>
            </a:r>
            <a:br>
              <a:rPr lang="en-US" sz="1800" i="1" dirty="0" smtClean="0"/>
            </a:br>
            <a:r>
              <a:rPr lang="en-US" sz="1800" i="1" dirty="0"/>
              <a:t/>
            </a:r>
            <a:br>
              <a:rPr lang="en-US" sz="1800" i="1" dirty="0"/>
            </a:br>
            <a:r>
              <a:rPr lang="en-US" dirty="0"/>
              <a:t/>
            </a:r>
            <a:br>
              <a:rPr lang="en-US" dirty="0"/>
            </a:br>
            <a:r>
              <a:rPr lang="en-US" sz="2200" dirty="0" smtClean="0"/>
              <a:t/>
            </a:r>
            <a:br>
              <a:rPr lang="en-US" sz="2200" dirty="0" smtClean="0"/>
            </a:br>
            <a:r>
              <a:rPr lang="en-US" sz="1800" i="1" dirty="0"/>
              <a:t/>
            </a:r>
            <a:br>
              <a:rPr lang="en-US" sz="1800" i="1" dirty="0"/>
            </a:br>
            <a:r>
              <a:rPr lang="en-US" dirty="0" smtClean="0"/>
              <a:t>SMALL-SIZED AGENCIES</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16594710"/>
              </p:ext>
            </p:extLst>
          </p:nvPr>
        </p:nvGraphicFramePr>
        <p:xfrm>
          <a:off x="3881887" y="690113"/>
          <a:ext cx="4692769" cy="5279365"/>
        </p:xfrm>
        <a:graphic>
          <a:graphicData uri="http://schemas.openxmlformats.org/drawingml/2006/table">
            <a:tbl>
              <a:tblPr firstRow="1" firstCol="1" bandRow="1"/>
              <a:tblGrid>
                <a:gridCol w="1567921"/>
                <a:gridCol w="781212"/>
                <a:gridCol w="781212"/>
                <a:gridCol w="781212"/>
                <a:gridCol w="781212"/>
              </a:tblGrid>
              <a:tr h="370645">
                <a:tc rowSpan="2">
                  <a:txBody>
                    <a:bodyPr/>
                    <a:lstStyle/>
                    <a:p>
                      <a:pPr marL="0" marR="0" algn="just">
                        <a:spcBef>
                          <a:spcPts val="0"/>
                        </a:spcBef>
                        <a:spcAft>
                          <a:spcPts val="1200"/>
                        </a:spcAft>
                      </a:pPr>
                      <a:r>
                        <a:rPr lang="en-US" sz="1100">
                          <a:effectLst/>
                          <a:latin typeface="Calibri"/>
                          <a:ea typeface="Calibri"/>
                          <a:cs typeface="Times New Roman"/>
                        </a:rPr>
                        <a:t> </a:t>
                      </a:r>
                    </a:p>
                    <a:p>
                      <a:pPr marL="0" marR="0" algn="just">
                        <a:spcBef>
                          <a:spcPts val="0"/>
                        </a:spcBef>
                        <a:spcAft>
                          <a:spcPts val="1200"/>
                        </a:spcAft>
                      </a:pPr>
                      <a:r>
                        <a:rPr lang="en-US" sz="1100">
                          <a:effectLst/>
                          <a:latin typeface="Calibri"/>
                          <a:ea typeface="Calibri"/>
                          <a:cs typeface="Times New Roman"/>
                        </a:rPr>
                        <a:t>Asset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marL="0" marR="0" algn="ctr">
                        <a:spcBef>
                          <a:spcPts val="0"/>
                        </a:spcBef>
                        <a:spcAft>
                          <a:spcPts val="1200"/>
                        </a:spcAft>
                      </a:pPr>
                      <a:r>
                        <a:rPr lang="en-US" sz="1100">
                          <a:effectLst/>
                          <a:latin typeface="Calibri"/>
                          <a:ea typeface="Calibri"/>
                          <a:cs typeface="Times New Roman"/>
                        </a:rPr>
                        <a:t>Number of Assets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26710">
                <a:tc vMerge="1">
                  <a:txBody>
                    <a:bodyPr/>
                    <a:lstStyle/>
                    <a:p>
                      <a:endParaRPr lang="en-US"/>
                    </a:p>
                  </a:txBody>
                  <a:tcPr/>
                </a:tc>
                <a:tc>
                  <a:txBody>
                    <a:bodyPr/>
                    <a:lstStyle/>
                    <a:p>
                      <a:pPr marL="0" marR="0" algn="ctr">
                        <a:spcBef>
                          <a:spcPts val="0"/>
                        </a:spcBef>
                        <a:spcAft>
                          <a:spcPts val="1200"/>
                        </a:spcAft>
                      </a:pPr>
                      <a:r>
                        <a:rPr lang="en-US" sz="1100">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100">
                          <a:effectLst/>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100">
                          <a:effectLst/>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100">
                          <a:effectLst/>
                          <a:latin typeface="Calibri"/>
                          <a:ea typeface="Calibri"/>
                          <a:cs typeface="Times New Roman"/>
                        </a:rPr>
                        <a:t>7-12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182">
                <a:tc>
                  <a:txBody>
                    <a:bodyPr/>
                    <a:lstStyle/>
                    <a:p>
                      <a:pPr marL="29845" marR="0" algn="just">
                        <a:spcBef>
                          <a:spcPts val="0"/>
                        </a:spcBef>
                        <a:spcAft>
                          <a:spcPts val="0"/>
                        </a:spcAft>
                      </a:pPr>
                      <a:r>
                        <a:rPr lang="en-US" sz="1100">
                          <a:effectLst/>
                          <a:latin typeface="Calibri"/>
                          <a:ea typeface="Calibri"/>
                          <a:cs typeface="Times New Roman"/>
                        </a:rPr>
                        <a:t>Administrative Buildings/Facilities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1</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58</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5</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273">
                <a:tc>
                  <a:txBody>
                    <a:bodyPr/>
                    <a:lstStyle/>
                    <a:p>
                      <a:pPr marL="29845" marR="0" algn="just">
                        <a:spcBef>
                          <a:spcPts val="0"/>
                        </a:spcBef>
                        <a:spcAft>
                          <a:spcPts val="0"/>
                        </a:spcAft>
                      </a:pPr>
                      <a:r>
                        <a:rPr lang="en-US" sz="1100">
                          <a:effectLst/>
                          <a:latin typeface="Calibri"/>
                          <a:ea typeface="Calibri"/>
                          <a:cs typeface="Times New Roman"/>
                        </a:rPr>
                        <a:t>Maintenance Facilities (Rail Yard and Bus Garage)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6</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40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3</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182">
                <a:tc>
                  <a:txBody>
                    <a:bodyPr/>
                    <a:lstStyle/>
                    <a:p>
                      <a:pPr marL="29845" marR="0" algn="just">
                        <a:spcBef>
                          <a:spcPts val="0"/>
                        </a:spcBef>
                        <a:spcAft>
                          <a:spcPts val="0"/>
                        </a:spcAft>
                      </a:pPr>
                      <a:r>
                        <a:rPr lang="en-US" sz="1100">
                          <a:effectLst/>
                          <a:latin typeface="Calibri"/>
                          <a:ea typeface="Calibri"/>
                          <a:cs typeface="Times New Roman"/>
                        </a:rPr>
                        <a:t>Passenger Terminals/Stations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10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18</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3</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3</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182">
                <a:tc>
                  <a:txBody>
                    <a:bodyPr/>
                    <a:lstStyle/>
                    <a:p>
                      <a:pPr marL="29845" marR="0">
                        <a:spcBef>
                          <a:spcPts val="0"/>
                        </a:spcBef>
                        <a:spcAft>
                          <a:spcPts val="0"/>
                        </a:spcAft>
                      </a:pPr>
                      <a:r>
                        <a:rPr lang="en-US" sz="1100">
                          <a:effectLst/>
                          <a:latin typeface="Calibri"/>
                          <a:ea typeface="Calibri"/>
                          <a:cs typeface="Times New Roman"/>
                        </a:rPr>
                        <a:t>Intermodal Centers</a:t>
                      </a:r>
                    </a:p>
                    <a:p>
                      <a:pPr marL="29845" marR="0">
                        <a:spcBef>
                          <a:spcPts val="0"/>
                        </a:spcBef>
                        <a:spcAft>
                          <a:spcPts val="0"/>
                        </a:spcAft>
                      </a:pPr>
                      <a:r>
                        <a:rPr lang="en-US"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10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12</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182">
                <a:tc>
                  <a:txBody>
                    <a:bodyPr/>
                    <a:lstStyle/>
                    <a:p>
                      <a:pPr marL="29845" marR="0">
                        <a:spcBef>
                          <a:spcPts val="0"/>
                        </a:spcBef>
                        <a:spcAft>
                          <a:spcPts val="0"/>
                        </a:spcAft>
                      </a:pPr>
                      <a:r>
                        <a:rPr lang="en-US" sz="1100">
                          <a:effectLst/>
                          <a:latin typeface="Calibri"/>
                          <a:ea typeface="Calibri"/>
                          <a:cs typeface="Times New Roman"/>
                        </a:rPr>
                        <a:t>Elevated Structures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100">
                          <a:effectLst/>
                          <a:latin typeface="Calibri"/>
                          <a:ea typeface="Calibri"/>
                          <a:cs typeface="Times New Roman"/>
                        </a:rPr>
                        <a:t>Yes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548182">
                <a:tc>
                  <a:txBody>
                    <a:bodyPr/>
                    <a:lstStyle/>
                    <a:p>
                      <a:pPr marL="29845" marR="0">
                        <a:spcBef>
                          <a:spcPts val="0"/>
                        </a:spcBef>
                        <a:spcAft>
                          <a:spcPts val="0"/>
                        </a:spcAft>
                      </a:pPr>
                      <a:r>
                        <a:rPr lang="en-US" sz="1100">
                          <a:effectLst/>
                          <a:latin typeface="Calibri"/>
                          <a:ea typeface="Calibri"/>
                          <a:cs typeface="Times New Roman"/>
                        </a:rPr>
                        <a:t>Tunnels, Bridges and Subways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Calibri"/>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r>
              <a:tr h="548182">
                <a:tc>
                  <a:txBody>
                    <a:bodyPr/>
                    <a:lstStyle/>
                    <a:p>
                      <a:pPr marL="29845" marR="0">
                        <a:spcBef>
                          <a:spcPts val="0"/>
                        </a:spcBef>
                        <a:spcAft>
                          <a:spcPts val="0"/>
                        </a:spcAft>
                      </a:pPr>
                      <a:r>
                        <a:rPr lang="en-US" sz="1100">
                          <a:effectLst/>
                          <a:latin typeface="Calibri"/>
                          <a:ea typeface="Calibri"/>
                          <a:cs typeface="Times New Roman"/>
                        </a:rPr>
                        <a:t>Private Right of 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Calibri"/>
                          <a:cs typeface="Times New Roman"/>
                        </a:rPr>
                        <a:t>Yes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r>
              <a:tr h="370645">
                <a:tc>
                  <a:txBody>
                    <a:bodyPr/>
                    <a:lstStyle/>
                    <a:p>
                      <a:pPr marL="0" marR="0">
                        <a:spcBef>
                          <a:spcPts val="0"/>
                        </a:spcBef>
                        <a:spcAft>
                          <a:spcPts val="0"/>
                        </a:spcAft>
                      </a:pPr>
                      <a:r>
                        <a:rPr lang="en-US" sz="1100">
                          <a:effectLst/>
                          <a:latin typeface="Calibri"/>
                          <a:ea typeface="Calibri"/>
                          <a:cs typeface="Times New Roman"/>
                        </a:rPr>
                        <a:t>Substations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Calibri"/>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1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
        <p:nvSpPr>
          <p:cNvPr id="4" name="Text Placeholder 3"/>
          <p:cNvSpPr>
            <a:spLocks noGrp="1"/>
          </p:cNvSpPr>
          <p:nvPr>
            <p:ph type="body" sz="half" idx="2"/>
          </p:nvPr>
        </p:nvSpPr>
        <p:spPr>
          <a:xfrm>
            <a:off x="457200" y="901688"/>
            <a:ext cx="3008313" cy="5738809"/>
          </a:xfrm>
        </p:spPr>
        <p:txBody>
          <a:bodyPr>
            <a:normAutofit lnSpcReduction="10000"/>
          </a:bodyPr>
          <a:lstStyle/>
          <a:p>
            <a:r>
              <a:rPr lang="en-US" sz="1800" dirty="0" smtClean="0"/>
              <a:t>The </a:t>
            </a:r>
            <a:r>
              <a:rPr lang="en-US" sz="1800" dirty="0"/>
              <a:t>table </a:t>
            </a:r>
            <a:r>
              <a:rPr lang="en-US" sz="1800" dirty="0" smtClean="0"/>
              <a:t>lists </a:t>
            </a:r>
            <a:r>
              <a:rPr lang="en-US" sz="1800" dirty="0"/>
              <a:t>the types of agency infrastructure assets that were considered in the survey of transit agencies conducted during this research project. Small agencies typically: (1) occupied one administrative building/facility (90%); (2) maintained one bus garage or repair facility (82%); (3) operated through one or </a:t>
            </a:r>
            <a:r>
              <a:rPr lang="en-US" sz="1800" dirty="0" smtClean="0"/>
              <a:t>less passenger </a:t>
            </a:r>
            <a:r>
              <a:rPr lang="en-US" sz="1800" dirty="0"/>
              <a:t>terminals (82%); operated through one or </a:t>
            </a:r>
            <a:r>
              <a:rPr lang="en-US" sz="1800" dirty="0" smtClean="0"/>
              <a:t>less intermodal </a:t>
            </a:r>
            <a:r>
              <a:rPr lang="en-US" sz="1800" dirty="0"/>
              <a:t>facilities (100%);  and owned virtually no elevated structures, tunnels bridges or structures, private rights-of-way, or substations. </a:t>
            </a:r>
            <a:r>
              <a:rPr lang="en-US" sz="1800" dirty="0" smtClean="0"/>
              <a:t>  The </a:t>
            </a:r>
            <a:r>
              <a:rPr lang="en-US" sz="1800" dirty="0"/>
              <a:t>data collected </a:t>
            </a:r>
            <a:r>
              <a:rPr lang="en-US" sz="1800" dirty="0" smtClean="0"/>
              <a:t>do not include rolling stock.</a:t>
            </a:r>
            <a:r>
              <a:rPr lang="en-US" dirty="0"/>
              <a:t/>
            </a:r>
            <a:br>
              <a:rPr lang="en-US" dirty="0"/>
            </a:br>
            <a:endParaRPr lang="en-US" dirty="0"/>
          </a:p>
        </p:txBody>
      </p:sp>
    </p:spTree>
    <p:extLst>
      <p:ext uri="{BB962C8B-B14F-4D97-AF65-F5344CB8AC3E}">
        <p14:creationId xmlns:p14="http://schemas.microsoft.com/office/powerpoint/2010/main" val="1704200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508185"/>
          </a:xfrm>
        </p:spPr>
        <p:txBody>
          <a:bodyPr>
            <a:normAutofit/>
          </a:bodyPr>
          <a:lstStyle/>
          <a:p>
            <a:r>
              <a:rPr lang="en-US" dirty="0" smtClean="0"/>
              <a:t>MEDIUM-SIZED </a:t>
            </a:r>
            <a:r>
              <a:rPr lang="en-US" dirty="0"/>
              <a:t>AGENCIES</a:t>
            </a:r>
          </a:p>
        </p:txBody>
      </p:sp>
      <p:sp>
        <p:nvSpPr>
          <p:cNvPr id="6" name="Text Placeholder 5"/>
          <p:cNvSpPr>
            <a:spLocks noGrp="1"/>
          </p:cNvSpPr>
          <p:nvPr>
            <p:ph type="body" sz="half" idx="2"/>
          </p:nvPr>
        </p:nvSpPr>
        <p:spPr>
          <a:xfrm>
            <a:off x="457200" y="828090"/>
            <a:ext cx="3008313" cy="5674065"/>
          </a:xfrm>
        </p:spPr>
        <p:txBody>
          <a:bodyPr>
            <a:noAutofit/>
          </a:bodyPr>
          <a:lstStyle/>
          <a:p>
            <a:r>
              <a:rPr lang="en-US" sz="1800" dirty="0"/>
              <a:t>The table </a:t>
            </a:r>
            <a:r>
              <a:rPr lang="en-US" sz="1800" dirty="0" smtClean="0"/>
              <a:t>lists </a:t>
            </a:r>
            <a:r>
              <a:rPr lang="en-US" sz="1800" dirty="0"/>
              <a:t>the types of agency infrastructure assets that were considered in the survey of transit agencies conducted during this research project. Medium sized agencies typically: (1) occupied one administrative building/facility (80%); (2) maintained one bus garage or repair facility (79%); (3) operated through one or less passenger terminals (77%); operated through one or less intermodal facilities (90%);  and owned some elevated structures, tunnels bridges or structures, private rights-of-way, or substations.  The data collected </a:t>
            </a:r>
            <a:r>
              <a:rPr lang="en-US" sz="1800" dirty="0" smtClean="0"/>
              <a:t>do not include rolling stock.</a:t>
            </a:r>
            <a:r>
              <a:rPr lang="en-US" sz="1800" dirty="0"/>
              <a:t/>
            </a:r>
            <a:br>
              <a:rPr lang="en-US" sz="1800" dirty="0"/>
            </a:br>
            <a:endParaRPr lang="en-US" sz="1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25923244"/>
              </p:ext>
            </p:extLst>
          </p:nvPr>
        </p:nvGraphicFramePr>
        <p:xfrm>
          <a:off x="4097546" y="904287"/>
          <a:ext cx="4468484" cy="5134205"/>
        </p:xfrm>
        <a:graphic>
          <a:graphicData uri="http://schemas.openxmlformats.org/drawingml/2006/table">
            <a:tbl>
              <a:tblPr firstRow="1" firstCol="1" bandRow="1"/>
              <a:tblGrid>
                <a:gridCol w="1492984"/>
                <a:gridCol w="743875"/>
                <a:gridCol w="743875"/>
                <a:gridCol w="743875"/>
                <a:gridCol w="743875"/>
              </a:tblGrid>
              <a:tr h="360455">
                <a:tc rowSpan="2">
                  <a:txBody>
                    <a:bodyPr/>
                    <a:lstStyle/>
                    <a:p>
                      <a:pPr marL="0" marR="0" algn="just">
                        <a:spcBef>
                          <a:spcPts val="0"/>
                        </a:spcBef>
                        <a:spcAft>
                          <a:spcPts val="1200"/>
                        </a:spcAft>
                      </a:pPr>
                      <a:r>
                        <a:rPr lang="en-US" sz="1100">
                          <a:effectLst/>
                          <a:latin typeface="Calibri"/>
                          <a:ea typeface="Calibri"/>
                          <a:cs typeface="Times New Roman"/>
                        </a:rPr>
                        <a:t> </a:t>
                      </a:r>
                    </a:p>
                    <a:p>
                      <a:pPr marL="0" marR="0" algn="just">
                        <a:spcBef>
                          <a:spcPts val="0"/>
                        </a:spcBef>
                        <a:spcAft>
                          <a:spcPts val="1200"/>
                        </a:spcAft>
                      </a:pPr>
                      <a:r>
                        <a:rPr lang="en-US" sz="1100">
                          <a:effectLst/>
                          <a:latin typeface="Calibri"/>
                          <a:ea typeface="Calibri"/>
                          <a:cs typeface="Times New Roman"/>
                        </a:rPr>
                        <a:t>Asset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marL="0" marR="0" algn="ctr">
                        <a:spcBef>
                          <a:spcPts val="0"/>
                        </a:spcBef>
                        <a:spcAft>
                          <a:spcPts val="1200"/>
                        </a:spcAft>
                      </a:pPr>
                      <a:r>
                        <a:rPr lang="en-US" sz="1100">
                          <a:effectLst/>
                          <a:latin typeface="Calibri"/>
                          <a:ea typeface="Calibri"/>
                          <a:cs typeface="Times New Roman"/>
                        </a:rPr>
                        <a:t>Number of Assets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4977">
                <a:tc vMerge="1">
                  <a:txBody>
                    <a:bodyPr/>
                    <a:lstStyle/>
                    <a:p>
                      <a:endParaRPr lang="en-US"/>
                    </a:p>
                  </a:txBody>
                  <a:tcPr/>
                </a:tc>
                <a:tc>
                  <a:txBody>
                    <a:bodyPr/>
                    <a:lstStyle/>
                    <a:p>
                      <a:pPr marL="0" marR="0" algn="ctr">
                        <a:spcBef>
                          <a:spcPts val="0"/>
                        </a:spcBef>
                        <a:spcAft>
                          <a:spcPts val="1200"/>
                        </a:spcAft>
                      </a:pPr>
                      <a:r>
                        <a:rPr lang="en-US" sz="1100">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100">
                          <a:effectLst/>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100">
                          <a:effectLst/>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100">
                          <a:effectLst/>
                          <a:latin typeface="Calibri"/>
                          <a:ea typeface="Calibri"/>
                          <a:cs typeface="Times New Roman"/>
                        </a:rPr>
                        <a:t>7-12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09">
                <a:tc>
                  <a:txBody>
                    <a:bodyPr/>
                    <a:lstStyle/>
                    <a:p>
                      <a:pPr marL="29845" marR="0" algn="just">
                        <a:spcBef>
                          <a:spcPts val="0"/>
                        </a:spcBef>
                        <a:spcAft>
                          <a:spcPts val="0"/>
                        </a:spcAft>
                      </a:pPr>
                      <a:r>
                        <a:rPr lang="en-US" sz="1100">
                          <a:effectLst/>
                          <a:latin typeface="Calibri"/>
                          <a:ea typeface="Calibri"/>
                          <a:cs typeface="Times New Roman"/>
                        </a:rPr>
                        <a:t>Administrative Buildings/Facilities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a:effectLst/>
                          <a:latin typeface="Calibri"/>
                          <a:ea typeface="Times New Roman"/>
                          <a:cs typeface="Arial"/>
                        </a:rPr>
                        <a:t>8</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83</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12</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664">
                <a:tc>
                  <a:txBody>
                    <a:bodyPr/>
                    <a:lstStyle/>
                    <a:p>
                      <a:pPr marL="29845" marR="0" algn="just">
                        <a:spcBef>
                          <a:spcPts val="0"/>
                        </a:spcBef>
                        <a:spcAft>
                          <a:spcPts val="0"/>
                        </a:spcAft>
                      </a:pPr>
                      <a:r>
                        <a:rPr lang="en-US" sz="1100">
                          <a:effectLst/>
                          <a:latin typeface="Calibri"/>
                          <a:ea typeface="Calibri"/>
                          <a:cs typeface="Times New Roman"/>
                        </a:rPr>
                        <a:t>Maintenance Facilities (Rail Yard and Bus Garage)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a:effectLst/>
                          <a:latin typeface="Calibri"/>
                          <a:ea typeface="Times New Roman"/>
                          <a:cs typeface="Arial"/>
                        </a:rPr>
                        <a:t>10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79</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7</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0</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09">
                <a:tc>
                  <a:txBody>
                    <a:bodyPr/>
                    <a:lstStyle/>
                    <a:p>
                      <a:pPr marL="29845" marR="0" algn="just">
                        <a:spcBef>
                          <a:spcPts val="0"/>
                        </a:spcBef>
                        <a:spcAft>
                          <a:spcPts val="0"/>
                        </a:spcAft>
                      </a:pPr>
                      <a:r>
                        <a:rPr lang="en-US" sz="1100">
                          <a:effectLst/>
                          <a:latin typeface="Calibri"/>
                          <a:ea typeface="Calibri"/>
                          <a:cs typeface="Times New Roman"/>
                        </a:rPr>
                        <a:t>Passenger Terminals/Stations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14</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39</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14</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a:effectLst/>
                          <a:latin typeface="Calibri"/>
                          <a:ea typeface="Times New Roman"/>
                          <a:cs typeface="Arial"/>
                        </a:rPr>
                        <a:t>2</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09">
                <a:tc>
                  <a:txBody>
                    <a:bodyPr/>
                    <a:lstStyle/>
                    <a:p>
                      <a:pPr marL="29845" marR="0">
                        <a:spcBef>
                          <a:spcPts val="0"/>
                        </a:spcBef>
                        <a:spcAft>
                          <a:spcPts val="0"/>
                        </a:spcAft>
                      </a:pPr>
                      <a:r>
                        <a:rPr lang="en-US" sz="1100">
                          <a:effectLst/>
                          <a:latin typeface="Calibri"/>
                          <a:ea typeface="Calibri"/>
                          <a:cs typeface="Times New Roman"/>
                        </a:rPr>
                        <a:t>Intermodal Centers</a:t>
                      </a:r>
                    </a:p>
                    <a:p>
                      <a:pPr marL="29845" marR="0">
                        <a:spcBef>
                          <a:spcPts val="0"/>
                        </a:spcBef>
                        <a:spcAft>
                          <a:spcPts val="0"/>
                        </a:spcAft>
                      </a:pPr>
                      <a:r>
                        <a:rPr lang="en-US"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18</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27</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kern="1200">
                          <a:solidFill>
                            <a:srgbClr val="000000"/>
                          </a:solidFill>
                          <a:effectLst/>
                          <a:latin typeface="Calibri"/>
                          <a:ea typeface="Times New Roman"/>
                          <a:cs typeface="Microsoft Sans Serif"/>
                        </a:rPr>
                        <a:t>4</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100">
                          <a:effectLst/>
                          <a:latin typeface="Calibri"/>
                          <a:ea typeface="Times New Roman"/>
                          <a:cs typeface="Arial"/>
                        </a:rPr>
                        <a:t>1</a:t>
                      </a:r>
                      <a:endParaRPr lang="en-US" sz="110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09">
                <a:tc>
                  <a:txBody>
                    <a:bodyPr/>
                    <a:lstStyle/>
                    <a:p>
                      <a:pPr marL="29845" marR="0">
                        <a:spcBef>
                          <a:spcPts val="0"/>
                        </a:spcBef>
                        <a:spcAft>
                          <a:spcPts val="0"/>
                        </a:spcAft>
                      </a:pPr>
                      <a:r>
                        <a:rPr lang="en-US" sz="1100">
                          <a:effectLst/>
                          <a:latin typeface="Calibri"/>
                          <a:ea typeface="Calibri"/>
                          <a:cs typeface="Times New Roman"/>
                        </a:rPr>
                        <a:t>Elevated Structures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100">
                          <a:effectLst/>
                          <a:latin typeface="Calibri"/>
                          <a:ea typeface="Calibri"/>
                          <a:cs typeface="Times New Roman"/>
                        </a:rPr>
                        <a:t>Yes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533109">
                <a:tc>
                  <a:txBody>
                    <a:bodyPr/>
                    <a:lstStyle/>
                    <a:p>
                      <a:pPr marL="29845" marR="0">
                        <a:spcBef>
                          <a:spcPts val="0"/>
                        </a:spcBef>
                        <a:spcAft>
                          <a:spcPts val="0"/>
                        </a:spcAft>
                      </a:pPr>
                      <a:r>
                        <a:rPr lang="en-US" sz="1100">
                          <a:effectLst/>
                          <a:latin typeface="Calibri"/>
                          <a:ea typeface="Calibri"/>
                          <a:cs typeface="Times New Roman"/>
                        </a:rPr>
                        <a:t>Tunnels, Bridges and Subways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100">
                          <a:effectLst/>
                          <a:latin typeface="Calibri"/>
                          <a:ea typeface="Calibri"/>
                          <a:cs typeface="Times New Roman"/>
                        </a:rPr>
                        <a:t>Yes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r>
              <a:tr h="533109">
                <a:tc>
                  <a:txBody>
                    <a:bodyPr/>
                    <a:lstStyle/>
                    <a:p>
                      <a:pPr marL="29845" marR="0">
                        <a:spcBef>
                          <a:spcPts val="0"/>
                        </a:spcBef>
                        <a:spcAft>
                          <a:spcPts val="0"/>
                        </a:spcAft>
                      </a:pPr>
                      <a:r>
                        <a:rPr lang="en-US" sz="1100">
                          <a:effectLst/>
                          <a:latin typeface="Calibri"/>
                          <a:ea typeface="Calibri"/>
                          <a:cs typeface="Times New Roman"/>
                        </a:rPr>
                        <a:t>Private Right of 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100">
                          <a:effectLst/>
                          <a:latin typeface="Calibri"/>
                          <a:ea typeface="Calibri"/>
                          <a:cs typeface="Times New Roman"/>
                        </a:rPr>
                        <a:t>Yes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r>
              <a:tr h="360455">
                <a:tc>
                  <a:txBody>
                    <a:bodyPr/>
                    <a:lstStyle/>
                    <a:p>
                      <a:pPr marL="0" marR="0">
                        <a:spcBef>
                          <a:spcPts val="0"/>
                        </a:spcBef>
                        <a:spcAft>
                          <a:spcPts val="0"/>
                        </a:spcAft>
                      </a:pPr>
                      <a:r>
                        <a:rPr lang="en-US" sz="1100">
                          <a:effectLst/>
                          <a:latin typeface="Calibri"/>
                          <a:ea typeface="Calibri"/>
                          <a:cs typeface="Times New Roman"/>
                        </a:rPr>
                        <a:t>Substations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100">
                          <a:effectLst/>
                          <a:latin typeface="Calibri"/>
                          <a:ea typeface="Calibri"/>
                          <a:cs typeface="Times New Roman"/>
                        </a:rPr>
                        <a:t>Yes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1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68463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357"/>
            <a:ext cx="8229600" cy="585926"/>
          </a:xfrm>
        </p:spPr>
        <p:txBody>
          <a:bodyPr>
            <a:noAutofit/>
          </a:bodyPr>
          <a:lstStyle/>
          <a:p>
            <a:r>
              <a:rPr lang="en-US" sz="4000" dirty="0" smtClean="0"/>
              <a:t>SECURITY RISK </a:t>
            </a:r>
            <a:endParaRPr lang="en-US" sz="4000" dirty="0"/>
          </a:p>
        </p:txBody>
      </p:sp>
      <p:sp>
        <p:nvSpPr>
          <p:cNvPr id="3" name="Content Placeholder 2"/>
          <p:cNvSpPr>
            <a:spLocks noGrp="1"/>
          </p:cNvSpPr>
          <p:nvPr>
            <p:ph idx="1"/>
          </p:nvPr>
        </p:nvSpPr>
        <p:spPr>
          <a:xfrm>
            <a:off x="457200" y="2485748"/>
            <a:ext cx="8229600" cy="3805863"/>
          </a:xfrm>
        </p:spPr>
        <p:txBody>
          <a:bodyPr>
            <a:normAutofit/>
          </a:bodyPr>
          <a:lstStyle/>
          <a:p>
            <a:pPr marL="0" indent="0">
              <a:buNone/>
            </a:pPr>
            <a:r>
              <a:rPr lang="en-US" sz="2400" dirty="0"/>
              <a:t>Security risk is </a:t>
            </a:r>
            <a:r>
              <a:rPr lang="en-US" sz="2400" dirty="0" smtClean="0"/>
              <a:t>“</a:t>
            </a:r>
            <a:r>
              <a:rPr lang="en-US" sz="2400" dirty="0"/>
              <a:t>threat based” as opposed to “hazard </a:t>
            </a:r>
            <a:r>
              <a:rPr lang="en-US" sz="2400" dirty="0" smtClean="0"/>
              <a:t>based.” </a:t>
            </a:r>
            <a:r>
              <a:rPr lang="en-US" sz="2400" i="1" dirty="0" smtClean="0"/>
              <a:t>Avoiding</a:t>
            </a:r>
            <a:r>
              <a:rPr lang="en-US" sz="2400" i="1" dirty="0"/>
              <a:t>, reducing and mitigating security risk at </a:t>
            </a:r>
            <a:r>
              <a:rPr lang="en-US" sz="2400" i="1" dirty="0" smtClean="0"/>
              <a:t>small- </a:t>
            </a:r>
            <a:r>
              <a:rPr lang="en-US" sz="2400" i="1" dirty="0"/>
              <a:t>and </a:t>
            </a:r>
            <a:r>
              <a:rPr lang="en-US" sz="2400" i="1" dirty="0" smtClean="0"/>
              <a:t>medium-sized </a:t>
            </a:r>
            <a:r>
              <a:rPr lang="en-US" sz="2400" i="1" dirty="0"/>
              <a:t>public transit agencies is the specific topic of this research</a:t>
            </a:r>
            <a:r>
              <a:rPr lang="en-US" sz="2400" i="1" dirty="0" smtClean="0"/>
              <a:t>. </a:t>
            </a:r>
            <a:r>
              <a:rPr lang="en-US" sz="2400" dirty="0" smtClean="0"/>
              <a:t>Safety and security risk are both considered under the umbrella term “All Hazards.”</a:t>
            </a:r>
            <a:endParaRPr lang="en-US" sz="2400" dirty="0"/>
          </a:p>
        </p:txBody>
      </p:sp>
    </p:spTree>
    <p:extLst>
      <p:ext uri="{BB962C8B-B14F-4D97-AF65-F5344CB8AC3E}">
        <p14:creationId xmlns:p14="http://schemas.microsoft.com/office/powerpoint/2010/main" val="2162314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904"/>
            <a:ext cx="8229600" cy="1260629"/>
          </a:xfrm>
        </p:spPr>
        <p:txBody>
          <a:bodyPr>
            <a:normAutofit/>
          </a:bodyPr>
          <a:lstStyle/>
          <a:p>
            <a:r>
              <a:rPr lang="en-US" sz="4000" dirty="0"/>
              <a:t>SECURITY RISK </a:t>
            </a:r>
          </a:p>
        </p:txBody>
      </p:sp>
      <p:sp>
        <p:nvSpPr>
          <p:cNvPr id="3" name="Content Placeholder 2"/>
          <p:cNvSpPr>
            <a:spLocks noGrp="1"/>
          </p:cNvSpPr>
          <p:nvPr>
            <p:ph idx="1"/>
          </p:nvPr>
        </p:nvSpPr>
        <p:spPr/>
        <p:txBody>
          <a:bodyPr>
            <a:normAutofit/>
          </a:bodyPr>
          <a:lstStyle/>
          <a:p>
            <a:pPr marL="0" lvl="0" indent="0">
              <a:buNone/>
            </a:pPr>
            <a:endParaRPr lang="en-US" sz="2400" dirty="0" smtClean="0"/>
          </a:p>
          <a:p>
            <a:pPr marL="0" lvl="0" indent="0">
              <a:buNone/>
            </a:pPr>
            <a:r>
              <a:rPr lang="en-US" sz="2400" dirty="0" smtClean="0"/>
              <a:t>Public </a:t>
            </a:r>
            <a:r>
              <a:rPr lang="en-US" sz="2400" dirty="0"/>
              <a:t>transit agencies should be prepared to respond to the following three types of security </a:t>
            </a:r>
            <a:r>
              <a:rPr lang="en-US" sz="2400" dirty="0" smtClean="0"/>
              <a:t>risks:</a:t>
            </a:r>
          </a:p>
          <a:p>
            <a:pPr marL="0" lvl="0" indent="0">
              <a:buNone/>
            </a:pPr>
            <a:endParaRPr lang="en-US" sz="2400" dirty="0"/>
          </a:p>
          <a:p>
            <a:r>
              <a:rPr lang="en-US" sz="2400" dirty="0"/>
              <a:t>Homeland Defense/Homeland Security – The Risk of Terrorist </a:t>
            </a:r>
            <a:r>
              <a:rPr lang="en-US" sz="2400" dirty="0" smtClean="0"/>
              <a:t>Attack</a:t>
            </a:r>
          </a:p>
          <a:p>
            <a:r>
              <a:rPr lang="en-US" sz="2400" dirty="0"/>
              <a:t>Felony or Misdemeanor Crime – The Risk of Crime and Criminal Activity</a:t>
            </a:r>
          </a:p>
          <a:p>
            <a:r>
              <a:rPr lang="en-US" sz="2400" dirty="0"/>
              <a:t>Minor Offenses and Disorder</a:t>
            </a:r>
          </a:p>
          <a:p>
            <a:pPr lvl="1"/>
            <a:endParaRPr lang="en-US" dirty="0"/>
          </a:p>
          <a:p>
            <a:pPr marL="0" indent="0">
              <a:buNone/>
            </a:pPr>
            <a:endParaRPr lang="en-US" dirty="0"/>
          </a:p>
        </p:txBody>
      </p:sp>
    </p:spTree>
    <p:extLst>
      <p:ext uri="{BB962C8B-B14F-4D97-AF65-F5344CB8AC3E}">
        <p14:creationId xmlns:p14="http://schemas.microsoft.com/office/powerpoint/2010/main" val="2436801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t>HOMELAND DEFENSE/HOMELAND SECURITY</a:t>
            </a:r>
            <a:endParaRPr lang="en-US" sz="24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75050" y="2072861"/>
            <a:ext cx="5111750" cy="2253490"/>
          </a:xfrm>
          <a:prstGeom prst="rect">
            <a:avLst/>
          </a:prstGeom>
          <a:noFill/>
          <a:ln>
            <a:noFill/>
          </a:ln>
        </p:spPr>
      </p:pic>
      <p:sp>
        <p:nvSpPr>
          <p:cNvPr id="6" name="Text Placeholder 5"/>
          <p:cNvSpPr>
            <a:spLocks noGrp="1"/>
          </p:cNvSpPr>
          <p:nvPr>
            <p:ph type="body" sz="half" idx="2"/>
          </p:nvPr>
        </p:nvSpPr>
        <p:spPr/>
        <p:txBody>
          <a:bodyPr>
            <a:normAutofit fontScale="85000" lnSpcReduction="10000"/>
          </a:bodyPr>
          <a:lstStyle/>
          <a:p>
            <a:pPr marL="0" lvl="2"/>
            <a:r>
              <a:rPr lang="en-US" sz="2400" dirty="0"/>
              <a:t>From worldwide perspective, transportation assets moving by air, land or sea have long been a primary target of focused attacks by hijackers, pirates, anarchists, or terrorists.  Specific to public transit, terrorist attacks have been launched directly against intercity and over-the-road buses, subways, elevated trains, passenger trains, trolleys, ferries, and other types of conveyances.  </a:t>
            </a:r>
          </a:p>
          <a:p>
            <a:endParaRPr lang="en-US" dirty="0"/>
          </a:p>
        </p:txBody>
      </p:sp>
    </p:spTree>
    <p:extLst>
      <p:ext uri="{BB962C8B-B14F-4D97-AF65-F5344CB8AC3E}">
        <p14:creationId xmlns:p14="http://schemas.microsoft.com/office/powerpoint/2010/main" val="2408072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47800"/>
            <a:ext cx="8229600" cy="2554545"/>
          </a:xfrm>
          <a:prstGeom prst="rect">
            <a:avLst/>
          </a:prstGeom>
        </p:spPr>
        <p:txBody>
          <a:bodyPr wrap="square">
            <a:spAutoFit/>
          </a:bodyPr>
          <a:lstStyle/>
          <a:p>
            <a:pPr marL="0" indent="0">
              <a:buNone/>
            </a:pPr>
            <a:r>
              <a:rPr lang="en-US" sz="2000" dirty="0" smtClean="0"/>
              <a:t>(</a:t>
            </a:r>
            <a:r>
              <a:rPr lang="en-US" sz="2000" dirty="0"/>
              <a:t>U//FOUO) TSA-OIA assesses the preferred terrorist tactics used against transportation systems in the Homeland are likely to be improvised explosive devices (IEDs) and armed assaults. Additional, but less frequently used, tactics that have been effective in recent attacks against transportation modes include improvised incendiary devices and arson.  The graphic below illustrates, for the period of this report, actual terrorist attacks on all transportation modes (in red) and preoperational information about possible future attack methods (in yellow).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65" y="3202345"/>
            <a:ext cx="8229599" cy="3367131"/>
          </a:xfrm>
          <a:prstGeom prst="rect">
            <a:avLst/>
          </a:prstGeom>
          <a:noFill/>
          <a:ln>
            <a:noFill/>
          </a:ln>
        </p:spPr>
      </p:pic>
    </p:spTree>
    <p:extLst>
      <p:ext uri="{BB962C8B-B14F-4D97-AF65-F5344CB8AC3E}">
        <p14:creationId xmlns:p14="http://schemas.microsoft.com/office/powerpoint/2010/main" val="1068503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HOMELAND SECURITY THREATS</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dirty="0" smtClean="0"/>
              <a:t>Arson</a:t>
            </a:r>
            <a:endParaRPr lang="en-US" dirty="0"/>
          </a:p>
          <a:p>
            <a:pPr lvl="1">
              <a:buFont typeface="Arial" panose="020B0604020202020204" pitchFamily="34" charset="0"/>
              <a:buChar char="•"/>
            </a:pPr>
            <a:r>
              <a:rPr lang="en-US" dirty="0"/>
              <a:t>Explosives</a:t>
            </a:r>
          </a:p>
          <a:p>
            <a:pPr lvl="1">
              <a:buFont typeface="Arial" panose="020B0604020202020204" pitchFamily="34" charset="0"/>
              <a:buChar char="•"/>
            </a:pPr>
            <a:r>
              <a:rPr lang="en-US" dirty="0"/>
              <a:t>Weapons of Mass Destruction or Mass Effect</a:t>
            </a:r>
          </a:p>
          <a:p>
            <a:pPr lvl="1">
              <a:buFont typeface="Arial" panose="020B0604020202020204" pitchFamily="34" charset="0"/>
              <a:buChar char="•"/>
            </a:pPr>
            <a:r>
              <a:rPr lang="en-US" dirty="0"/>
              <a:t>Violent Confrontations/Hostage Situations</a:t>
            </a:r>
          </a:p>
          <a:p>
            <a:pPr lvl="1">
              <a:buFont typeface="Arial" panose="020B0604020202020204" pitchFamily="34" charset="0"/>
              <a:buChar char="•"/>
            </a:pPr>
            <a:r>
              <a:rPr lang="en-US" dirty="0"/>
              <a:t>Malicious Tampering</a:t>
            </a:r>
          </a:p>
          <a:p>
            <a:pPr lvl="1">
              <a:buFont typeface="Arial" panose="020B0604020202020204" pitchFamily="34" charset="0"/>
              <a:buChar char="•"/>
            </a:pPr>
            <a:r>
              <a:rPr lang="en-US" dirty="0"/>
              <a:t>Transit Vehicle as a Weapon</a:t>
            </a:r>
          </a:p>
          <a:p>
            <a:pPr lvl="1">
              <a:buFont typeface="Arial" panose="020B0604020202020204" pitchFamily="34" charset="0"/>
              <a:buChar char="•"/>
            </a:pPr>
            <a:r>
              <a:rPr lang="en-US" dirty="0"/>
              <a:t>Network Failure/Cyber Attack</a:t>
            </a:r>
          </a:p>
          <a:p>
            <a:pPr marL="0" indent="0">
              <a:buNone/>
            </a:pPr>
            <a:endParaRPr lang="en-US" dirty="0"/>
          </a:p>
        </p:txBody>
      </p:sp>
    </p:spTree>
    <p:extLst>
      <p:ext uri="{BB962C8B-B14F-4D97-AF65-F5344CB8AC3E}">
        <p14:creationId xmlns:p14="http://schemas.microsoft.com/office/powerpoint/2010/main" val="1654184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1100" b="1" i="1" dirty="0" smtClean="0"/>
              <a:t/>
            </a:r>
            <a:br>
              <a:rPr lang="en-US" sz="1100" b="1" i="1" dirty="0" smtClean="0"/>
            </a:br>
            <a:r>
              <a:rPr lang="en-US" sz="1100" b="1" i="1" dirty="0"/>
              <a:t/>
            </a:r>
            <a:br>
              <a:rPr lang="en-US" sz="1100" b="1" i="1" dirty="0"/>
            </a:br>
            <a:r>
              <a:rPr lang="en-US" sz="1100" b="1" i="1" dirty="0" smtClean="0"/>
              <a:t/>
            </a:r>
            <a:br>
              <a:rPr lang="en-US" sz="1100" b="1" i="1" dirty="0" smtClean="0"/>
            </a:br>
            <a:r>
              <a:rPr lang="en-US" sz="2000" b="1" i="1" dirty="0" smtClean="0"/>
              <a:t/>
            </a:r>
            <a:br>
              <a:rPr lang="en-US" sz="2000" b="1" i="1" dirty="0" smtClean="0"/>
            </a:br>
            <a:r>
              <a:rPr lang="en-US" sz="4000" dirty="0" smtClean="0"/>
              <a:t>FELONY OR MISDEMEANOR CRIME  </a:t>
            </a:r>
            <a:endParaRPr lang="en-US" sz="4000" dirty="0"/>
          </a:p>
        </p:txBody>
      </p:sp>
      <p:sp>
        <p:nvSpPr>
          <p:cNvPr id="4" name="Text Placeholder 3"/>
          <p:cNvSpPr>
            <a:spLocks noGrp="1"/>
          </p:cNvSpPr>
          <p:nvPr>
            <p:ph idx="1"/>
          </p:nvPr>
        </p:nvSpPr>
        <p:spPr>
          <a:xfrm>
            <a:off x="457200" y="2053087"/>
            <a:ext cx="8229600" cy="4073076"/>
          </a:xfrm>
        </p:spPr>
        <p:txBody>
          <a:bodyPr>
            <a:normAutofit lnSpcReduction="10000"/>
          </a:bodyPr>
          <a:lstStyle/>
          <a:p>
            <a:pPr marL="0" lvl="2" indent="0">
              <a:buNone/>
            </a:pPr>
            <a:r>
              <a:rPr lang="en-US" sz="2400" dirty="0"/>
              <a:t>The nation’s mass transit systems and the people who use these systems are susceptible to the occurrence of felony (major) and misdemeanor crime, including both crimes against persons and crimes against property</a:t>
            </a:r>
            <a:r>
              <a:rPr lang="en-US" sz="2400" dirty="0" smtClean="0"/>
              <a:t>.</a:t>
            </a:r>
          </a:p>
          <a:p>
            <a:pPr marL="0" lvl="2" indent="0">
              <a:buNone/>
            </a:pPr>
            <a:endParaRPr lang="en-US" dirty="0"/>
          </a:p>
          <a:p>
            <a:pPr marL="0" lvl="2" indent="0">
              <a:buNone/>
            </a:pPr>
            <a:r>
              <a:rPr lang="en-US" dirty="0"/>
              <a:t>Transit systems must remain open and accessible to thousands of daily customers, sometimes 24 hours a day and 7 days a week.  And comingled amongst these law-abiding fare paying passengers is a criminal element whose goal is to commit crimes by taking advantage of targets of opportunity.  </a:t>
            </a:r>
          </a:p>
          <a:p>
            <a:pPr marL="0" lvl="2" indent="0">
              <a:buNone/>
            </a:pPr>
            <a:r>
              <a:rPr lang="en-US" sz="2400" dirty="0" smtClean="0"/>
              <a:t> </a:t>
            </a:r>
            <a:r>
              <a:rPr lang="en-US" dirty="0" smtClean="0"/>
              <a:t> </a:t>
            </a:r>
            <a:endParaRPr lang="en-US" dirty="0"/>
          </a:p>
          <a:p>
            <a:endParaRPr lang="en-US" dirty="0"/>
          </a:p>
        </p:txBody>
      </p:sp>
    </p:spTree>
    <p:extLst>
      <p:ext uri="{BB962C8B-B14F-4D97-AF65-F5344CB8AC3E}">
        <p14:creationId xmlns:p14="http://schemas.microsoft.com/office/powerpoint/2010/main" val="2444783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78"/>
            <a:ext cx="8229600" cy="1438182"/>
          </a:xfrm>
        </p:spPr>
        <p:txBody>
          <a:bodyPr/>
          <a:lstStyle/>
          <a:p>
            <a:r>
              <a:rPr lang="en-US" sz="4000" dirty="0">
                <a:solidFill>
                  <a:prstClr val="black"/>
                </a:solidFill>
              </a:rPr>
              <a:t>FELONY OR MISDEMEANOR CRIME</a:t>
            </a:r>
            <a:endParaRPr lang="en-US" dirty="0"/>
          </a:p>
        </p:txBody>
      </p:sp>
      <p:sp>
        <p:nvSpPr>
          <p:cNvPr id="3" name="Content Placeholder 2"/>
          <p:cNvSpPr>
            <a:spLocks noGrp="1"/>
          </p:cNvSpPr>
          <p:nvPr>
            <p:ph idx="1"/>
          </p:nvPr>
        </p:nvSpPr>
        <p:spPr>
          <a:xfrm>
            <a:off x="457200" y="2911876"/>
            <a:ext cx="8229600" cy="3214287"/>
          </a:xfrm>
        </p:spPr>
        <p:txBody>
          <a:bodyPr/>
          <a:lstStyle/>
          <a:p>
            <a:pPr marL="0" lvl="0" indent="0">
              <a:buNone/>
            </a:pPr>
            <a:r>
              <a:rPr lang="en-US" sz="2400" dirty="0"/>
              <a:t>Crimes against person include homicide, aggravated and simple assault, robbery, rape, sex offenses and harassment.  Each transit system experiences its own unique blend of these types of crimes in terms of frequency and severity.  </a:t>
            </a:r>
          </a:p>
          <a:p>
            <a:pPr marL="0" indent="0">
              <a:buNone/>
            </a:pPr>
            <a:endParaRPr lang="en-US" dirty="0"/>
          </a:p>
        </p:txBody>
      </p:sp>
    </p:spTree>
    <p:extLst>
      <p:ext uri="{BB962C8B-B14F-4D97-AF65-F5344CB8AC3E}">
        <p14:creationId xmlns:p14="http://schemas.microsoft.com/office/powerpoint/2010/main" val="2506379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prstClr val="black"/>
                </a:solidFill>
              </a:rPr>
              <a:t>FELONY OR MISDEMEANOR CRIME</a:t>
            </a:r>
            <a:endParaRPr lang="en-US" sz="4000" dirty="0"/>
          </a:p>
        </p:txBody>
      </p:sp>
      <p:sp>
        <p:nvSpPr>
          <p:cNvPr id="3" name="Content Placeholder 2"/>
          <p:cNvSpPr>
            <a:spLocks noGrp="1"/>
          </p:cNvSpPr>
          <p:nvPr>
            <p:ph idx="1"/>
          </p:nvPr>
        </p:nvSpPr>
        <p:spPr/>
        <p:txBody>
          <a:bodyPr>
            <a:normAutofit/>
          </a:bodyPr>
          <a:lstStyle/>
          <a:p>
            <a:pPr marL="0" lvl="0" indent="0">
              <a:buNone/>
            </a:pPr>
            <a:r>
              <a:rPr lang="en-US" sz="2600" dirty="0"/>
              <a:t>Both </a:t>
            </a:r>
            <a:r>
              <a:rPr lang="en-US" sz="2600" dirty="0" smtClean="0"/>
              <a:t>small- </a:t>
            </a:r>
            <a:r>
              <a:rPr lang="en-US" sz="2600" dirty="0"/>
              <a:t>and </a:t>
            </a:r>
            <a:r>
              <a:rPr lang="en-US" sz="2600" dirty="0" smtClean="0"/>
              <a:t>medium-sized </a:t>
            </a:r>
            <a:r>
              <a:rPr lang="en-US" sz="2600" dirty="0"/>
              <a:t>transit agencies should rarely see any form of homicide on their systems. However, even these systems may not be immune to isolated incidents where murder is caused by conflict between primary or non-primary family, friends or acquaintances.  Similarly, strangers in pursuit of gain or some other rational or irrational motivation may commit murder either concurrent with the commission of a felony, or as a result of mental deficiency.</a:t>
            </a:r>
          </a:p>
          <a:p>
            <a:pPr marL="0" indent="0">
              <a:buNone/>
            </a:pPr>
            <a:endParaRPr lang="en-US" dirty="0"/>
          </a:p>
        </p:txBody>
      </p:sp>
    </p:spTree>
    <p:extLst>
      <p:ext uri="{BB962C8B-B14F-4D97-AF65-F5344CB8AC3E}">
        <p14:creationId xmlns:p14="http://schemas.microsoft.com/office/powerpoint/2010/main" val="105291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020050" cy="677862"/>
          </a:xfrm>
        </p:spPr>
        <p:txBody>
          <a:bodyPr anchor="ctr"/>
          <a:lstStyle/>
          <a:p>
            <a:pPr eaLnBrk="1" hangingPunct="1"/>
            <a:r>
              <a:rPr lang="en-US" sz="3600" dirty="0" smtClean="0">
                <a:solidFill>
                  <a:schemeClr val="tx1"/>
                </a:solidFill>
                <a:latin typeface="Century Gothic" charset="0"/>
              </a:rPr>
              <a:t>SUMMARY</a:t>
            </a:r>
            <a:r>
              <a:rPr lang="en-US" sz="3200" dirty="0" smtClean="0">
                <a:solidFill>
                  <a:schemeClr val="tx1"/>
                </a:solidFill>
                <a:latin typeface="Century Gothic" charset="0"/>
              </a:rPr>
              <a:t> </a:t>
            </a:r>
            <a:endParaRPr lang="en-US" dirty="0">
              <a:solidFill>
                <a:schemeClr val="tx1"/>
              </a:solidFill>
              <a:latin typeface="Century Gothic" charset="0"/>
            </a:endParaRPr>
          </a:p>
        </p:txBody>
      </p:sp>
      <p:sp>
        <p:nvSpPr>
          <p:cNvPr id="6" name="Content Placeholder 2"/>
          <p:cNvSpPr>
            <a:spLocks noGrp="1"/>
          </p:cNvSpPr>
          <p:nvPr>
            <p:ph idx="1"/>
          </p:nvPr>
        </p:nvSpPr>
        <p:spPr>
          <a:xfrm>
            <a:off x="457200" y="952500"/>
            <a:ext cx="8229600" cy="5457178"/>
          </a:xfrm>
        </p:spPr>
        <p:txBody>
          <a:bodyPr>
            <a:normAutofit fontScale="92500" lnSpcReduction="20000"/>
          </a:bodyPr>
          <a:lstStyle/>
          <a:p>
            <a:pPr marL="0" indent="0">
              <a:buNone/>
            </a:pPr>
            <a:endParaRPr lang="en-US" sz="1800" dirty="0" smtClean="0">
              <a:solidFill>
                <a:srgbClr val="000000"/>
              </a:solidFill>
            </a:endParaRPr>
          </a:p>
          <a:p>
            <a:pPr marL="0" indent="0">
              <a:buNone/>
            </a:pPr>
            <a:r>
              <a:rPr lang="en-US" sz="2600" dirty="0" smtClean="0">
                <a:solidFill>
                  <a:srgbClr val="000000"/>
                </a:solidFill>
              </a:rPr>
              <a:t>This F-18 research report is considered to be an introductory reference document with a primary </a:t>
            </a:r>
            <a:r>
              <a:rPr lang="en-US" sz="2600" dirty="0">
                <a:solidFill>
                  <a:srgbClr val="000000"/>
                </a:solidFill>
              </a:rPr>
              <a:t>user </a:t>
            </a:r>
            <a:r>
              <a:rPr lang="en-US" sz="2600" dirty="0" smtClean="0">
                <a:solidFill>
                  <a:srgbClr val="000000"/>
                </a:solidFill>
              </a:rPr>
              <a:t>group of </a:t>
            </a:r>
            <a:r>
              <a:rPr lang="en-US" sz="2600" dirty="0">
                <a:solidFill>
                  <a:srgbClr val="000000"/>
                </a:solidFill>
              </a:rPr>
              <a:t>transit </a:t>
            </a:r>
            <a:r>
              <a:rPr lang="en-US" sz="2600" dirty="0" smtClean="0">
                <a:solidFill>
                  <a:srgbClr val="000000"/>
                </a:solidFill>
              </a:rPr>
              <a:t>personnel </a:t>
            </a:r>
            <a:r>
              <a:rPr lang="en-US" sz="2600" dirty="0">
                <a:solidFill>
                  <a:srgbClr val="000000"/>
                </a:solidFill>
              </a:rPr>
              <a:t>at </a:t>
            </a:r>
            <a:r>
              <a:rPr lang="en-US" sz="2600" dirty="0" smtClean="0">
                <a:solidFill>
                  <a:srgbClr val="000000"/>
                </a:solidFill>
              </a:rPr>
              <a:t>small- or medium-sized agencies </a:t>
            </a:r>
            <a:r>
              <a:rPr lang="en-US" sz="2600" dirty="0">
                <a:solidFill>
                  <a:srgbClr val="000000"/>
                </a:solidFill>
              </a:rPr>
              <a:t>without a security background</a:t>
            </a:r>
            <a:r>
              <a:rPr lang="en-US" sz="2600" i="1" dirty="0">
                <a:solidFill>
                  <a:srgbClr val="000000"/>
                </a:solidFill>
              </a:rPr>
              <a:t> </a:t>
            </a:r>
            <a:r>
              <a:rPr lang="en-US" sz="2600" dirty="0">
                <a:solidFill>
                  <a:srgbClr val="000000"/>
                </a:solidFill>
              </a:rPr>
              <a:t>whose work requires them to address, perform, or supervise security activities as a part of their overall job responsibilities</a:t>
            </a:r>
            <a:r>
              <a:rPr lang="en-US" sz="2600" dirty="0" smtClean="0">
                <a:solidFill>
                  <a:srgbClr val="000000"/>
                </a:solidFill>
              </a:rPr>
              <a:t>.</a:t>
            </a:r>
            <a:r>
              <a:rPr lang="en-US" sz="2600" dirty="0"/>
              <a:t> For the purpose of this report, a small transit agency is defined as serving a population of less than 50,000 people whereas a medium agency serves a population of between 50,000 and </a:t>
            </a:r>
            <a:r>
              <a:rPr lang="en-US" sz="2600" dirty="0" smtClean="0"/>
              <a:t>200,000 </a:t>
            </a:r>
            <a:r>
              <a:rPr lang="en-US" sz="2600" dirty="0"/>
              <a:t>people. </a:t>
            </a:r>
            <a:r>
              <a:rPr lang="en-US" sz="2600" dirty="0" smtClean="0">
                <a:solidFill>
                  <a:srgbClr val="000000"/>
                </a:solidFill>
              </a:rPr>
              <a:t>  </a:t>
            </a:r>
          </a:p>
          <a:p>
            <a:pPr marL="0" indent="0">
              <a:buNone/>
            </a:pPr>
            <a:endParaRPr lang="en-US" sz="2600" dirty="0" smtClean="0"/>
          </a:p>
          <a:p>
            <a:pPr marL="0" indent="0">
              <a:buNone/>
            </a:pPr>
            <a:r>
              <a:rPr lang="en-US" sz="2600" dirty="0" smtClean="0"/>
              <a:t>Main areas of coverage:</a:t>
            </a:r>
          </a:p>
          <a:p>
            <a:r>
              <a:rPr lang="en-US" sz="2600" dirty="0" smtClean="0"/>
              <a:t>security </a:t>
            </a:r>
            <a:r>
              <a:rPr lang="en-US" sz="2600" dirty="0"/>
              <a:t>risks that are typically present for </a:t>
            </a:r>
            <a:r>
              <a:rPr lang="en-US" sz="2600" dirty="0" smtClean="0"/>
              <a:t>small- and medium-sized transit agencies.  </a:t>
            </a:r>
          </a:p>
          <a:p>
            <a:r>
              <a:rPr lang="en-US" sz="2600" dirty="0" smtClean="0"/>
              <a:t>terrorism </a:t>
            </a:r>
            <a:r>
              <a:rPr lang="en-US" sz="2600" dirty="0"/>
              <a:t>and homeland security, crime problems and order maintenance issues </a:t>
            </a:r>
            <a:endParaRPr lang="en-US" sz="2600" dirty="0" smtClean="0"/>
          </a:p>
          <a:p>
            <a:r>
              <a:rPr lang="en-US" sz="2600" dirty="0" smtClean="0"/>
              <a:t>countermeasures</a:t>
            </a:r>
            <a:r>
              <a:rPr lang="en-US" sz="2600" dirty="0"/>
              <a:t>, plans and </a:t>
            </a:r>
            <a:r>
              <a:rPr lang="en-US" sz="2600" dirty="0" smtClean="0"/>
              <a:t>strategies</a:t>
            </a:r>
            <a:endParaRPr lang="en-US" sz="2600" dirty="0" smtClean="0">
              <a:solidFill>
                <a:srgbClr val="000000"/>
              </a:solidFill>
            </a:endParaRPr>
          </a:p>
        </p:txBody>
      </p:sp>
    </p:spTree>
    <p:extLst>
      <p:ext uri="{BB962C8B-B14F-4D97-AF65-F5344CB8AC3E}">
        <p14:creationId xmlns:p14="http://schemas.microsoft.com/office/powerpoint/2010/main" val="1423628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prstClr val="black"/>
                </a:solidFill>
              </a:rPr>
              <a:t>FELONY OR MISDEMEANOR CRIME</a:t>
            </a:r>
            <a:endParaRPr lang="en-US" sz="40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3100" dirty="0"/>
              <a:t>Assault crimes are charged based on “degrees” of consequence or through determination of weapon types whether used or possessed.  Simple assault or harassment may occur based solely on a non-violent offensive touching, for example spitting on another individual; while aggravated assault would be charged in circumstances where a weapon is brandished in commission of a felony or an individual is severely beaten with lasting injuries. </a:t>
            </a:r>
            <a:endParaRPr lang="en-US" sz="3100" dirty="0" smtClean="0"/>
          </a:p>
          <a:p>
            <a:pPr marL="0" lvl="0" indent="0">
              <a:buNone/>
            </a:pPr>
            <a:endParaRPr lang="en-US" sz="3100" dirty="0"/>
          </a:p>
          <a:p>
            <a:pPr marL="0" lvl="0" indent="0">
              <a:buNone/>
            </a:pPr>
            <a:r>
              <a:rPr lang="en-US" sz="3100" dirty="0" smtClean="0"/>
              <a:t>Along </a:t>
            </a:r>
            <a:r>
              <a:rPr lang="en-US" sz="3100" dirty="0"/>
              <a:t>this violent or perceived violent continuum victims who suffer injury are categorized and offenders are charged with either a felony or misdemeanor offense.  </a:t>
            </a:r>
            <a:r>
              <a:rPr lang="en-US" sz="3100" dirty="0" smtClean="0"/>
              <a:t>Small- </a:t>
            </a:r>
            <a:r>
              <a:rPr lang="en-US" sz="3100" dirty="0"/>
              <a:t>and </a:t>
            </a:r>
            <a:r>
              <a:rPr lang="en-US" sz="3100" dirty="0" smtClean="0"/>
              <a:t>medium-sized </a:t>
            </a:r>
            <a:r>
              <a:rPr lang="en-US" sz="3100" dirty="0"/>
              <a:t>transit agencies can expect to have some form of assault on passengers occur periodically, but usually along the lesser side of the continuum.</a:t>
            </a:r>
          </a:p>
          <a:p>
            <a:pPr marL="0" indent="0">
              <a:buNone/>
            </a:pPr>
            <a:endParaRPr lang="en-US" dirty="0"/>
          </a:p>
        </p:txBody>
      </p:sp>
    </p:spTree>
    <p:extLst>
      <p:ext uri="{BB962C8B-B14F-4D97-AF65-F5344CB8AC3E}">
        <p14:creationId xmlns:p14="http://schemas.microsoft.com/office/powerpoint/2010/main" val="1897708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650228"/>
          </a:xfrm>
        </p:spPr>
        <p:txBody>
          <a:bodyPr>
            <a:normAutofit fontScale="90000"/>
          </a:bodyPr>
          <a:lstStyle/>
          <a:p>
            <a:r>
              <a:rPr lang="en-US" dirty="0">
                <a:solidFill>
                  <a:prstClr val="black"/>
                </a:solidFill>
              </a:rPr>
              <a:t>FELONY OR MISDEMEANOR CRIME</a:t>
            </a:r>
            <a:endParaRPr lang="en-US" dirty="0"/>
          </a:p>
        </p:txBody>
      </p:sp>
      <p:sp>
        <p:nvSpPr>
          <p:cNvPr id="5" name="Content Placeholder 4"/>
          <p:cNvSpPr>
            <a:spLocks noGrp="1"/>
          </p:cNvSpPr>
          <p:nvPr>
            <p:ph idx="1"/>
          </p:nvPr>
        </p:nvSpPr>
        <p:spPr>
          <a:xfrm>
            <a:off x="3994950" y="1029810"/>
            <a:ext cx="4691849" cy="5096353"/>
          </a:xfrm>
        </p:spPr>
        <p:txBody>
          <a:bodyPr>
            <a:normAutofit fontScale="70000" lnSpcReduction="20000"/>
          </a:bodyPr>
          <a:lstStyle/>
          <a:p>
            <a:pPr marL="457200" indent="-457200">
              <a:buFont typeface="Arial" panose="020B0604020202020204" pitchFamily="34" charset="0"/>
              <a:buChar char="•"/>
            </a:pPr>
            <a:r>
              <a:rPr lang="en-US" sz="3100" dirty="0"/>
              <a:t>Interacting directly with the public</a:t>
            </a:r>
          </a:p>
          <a:p>
            <a:pPr marL="457200" indent="-457200">
              <a:buFont typeface="Arial" panose="020B0604020202020204" pitchFamily="34" charset="0"/>
              <a:buChar char="•"/>
            </a:pPr>
            <a:r>
              <a:rPr lang="en-US" sz="3100" dirty="0"/>
              <a:t>Working alone or in isolated areas</a:t>
            </a:r>
          </a:p>
          <a:p>
            <a:pPr marL="457200" indent="-457200">
              <a:buFont typeface="Arial" panose="020B0604020202020204" pitchFamily="34" charset="0"/>
              <a:buChar char="•"/>
            </a:pPr>
            <a:r>
              <a:rPr lang="en-US" sz="3100" dirty="0"/>
              <a:t>Having a mobile workplace</a:t>
            </a:r>
          </a:p>
          <a:p>
            <a:pPr marL="457200" indent="-457200">
              <a:buFont typeface="Arial" panose="020B0604020202020204" pitchFamily="34" charset="0"/>
              <a:buChar char="•"/>
            </a:pPr>
            <a:r>
              <a:rPr lang="en-US" sz="3100" dirty="0"/>
              <a:t>Working late night or early morning hours</a:t>
            </a:r>
          </a:p>
          <a:p>
            <a:pPr marL="457200" indent="-457200">
              <a:buFont typeface="Arial" panose="020B0604020202020204" pitchFamily="34" charset="0"/>
              <a:buChar char="•"/>
            </a:pPr>
            <a:r>
              <a:rPr lang="en-US" sz="3100" dirty="0"/>
              <a:t>Working in high crime areas</a:t>
            </a:r>
          </a:p>
          <a:p>
            <a:pPr marL="457200" indent="-457200">
              <a:buFont typeface="Arial" panose="020B0604020202020204" pitchFamily="34" charset="0"/>
              <a:buChar char="•"/>
            </a:pPr>
            <a:r>
              <a:rPr lang="en-US" sz="3100" dirty="0"/>
              <a:t>Providing services to people who may be experiencing frustration (for example, with fare increases or service reductions)</a:t>
            </a:r>
          </a:p>
          <a:p>
            <a:pPr marL="457200" indent="-457200">
              <a:buFont typeface="Arial" panose="020B0604020202020204" pitchFamily="34" charset="0"/>
              <a:buChar char="•"/>
            </a:pPr>
            <a:r>
              <a:rPr lang="en-US" sz="3100" dirty="0"/>
              <a:t>Having a workplace where access is uncontrolled</a:t>
            </a:r>
          </a:p>
          <a:p>
            <a:pPr marL="457200" indent="-457200">
              <a:buFont typeface="Arial" panose="020B0604020202020204" pitchFamily="34" charset="0"/>
              <a:buChar char="•"/>
            </a:pPr>
            <a:r>
              <a:rPr lang="en-US" sz="3100" dirty="0"/>
              <a:t>Handling money or fares</a:t>
            </a:r>
          </a:p>
          <a:p>
            <a:pPr marL="457200" indent="-457200">
              <a:buFont typeface="Arial" panose="020B0604020202020204" pitchFamily="34" charset="0"/>
              <a:buChar char="•"/>
            </a:pPr>
            <a:r>
              <a:rPr lang="en-US" sz="3100" dirty="0"/>
              <a:t>Having enforcement responsibilities</a:t>
            </a:r>
          </a:p>
          <a:p>
            <a:pPr marL="457200" indent="-457200">
              <a:buFont typeface="Arial" panose="020B0604020202020204" pitchFamily="34" charset="0"/>
              <a:buChar char="•"/>
            </a:pPr>
            <a:r>
              <a:rPr lang="en-US" sz="3100" dirty="0"/>
              <a:t>Having inadequate escape routes</a:t>
            </a:r>
          </a:p>
          <a:p>
            <a:pPr marL="0" indent="0">
              <a:buNone/>
            </a:pPr>
            <a:endParaRPr lang="en-US" dirty="0"/>
          </a:p>
        </p:txBody>
      </p:sp>
      <p:sp>
        <p:nvSpPr>
          <p:cNvPr id="6" name="Text Placeholder 5"/>
          <p:cNvSpPr>
            <a:spLocks noGrp="1"/>
          </p:cNvSpPr>
          <p:nvPr>
            <p:ph type="body" sz="half" idx="2"/>
          </p:nvPr>
        </p:nvSpPr>
        <p:spPr>
          <a:xfrm>
            <a:off x="457200" y="923278"/>
            <a:ext cx="2286000" cy="5619565"/>
          </a:xfrm>
        </p:spPr>
        <p:txBody>
          <a:bodyPr>
            <a:noAutofit/>
          </a:bodyPr>
          <a:lstStyle/>
          <a:p>
            <a:pPr lvl="0"/>
            <a:endParaRPr lang="en-US" sz="2400" dirty="0" smtClean="0"/>
          </a:p>
          <a:p>
            <a:pPr lvl="0"/>
            <a:r>
              <a:rPr lang="en-US" sz="2400" dirty="0" smtClean="0"/>
              <a:t>Risk </a:t>
            </a:r>
            <a:r>
              <a:rPr lang="en-US" sz="2400" dirty="0"/>
              <a:t>factors associated with operator assaults</a:t>
            </a:r>
            <a:r>
              <a:rPr lang="en-US" sz="2400" dirty="0" smtClean="0"/>
              <a:t>:</a:t>
            </a:r>
          </a:p>
          <a:p>
            <a:pPr lvl="0"/>
            <a:endParaRPr lang="en-US" sz="2400" dirty="0"/>
          </a:p>
          <a:p>
            <a:endParaRPr lang="en-US" sz="2400" dirty="0"/>
          </a:p>
        </p:txBody>
      </p:sp>
      <p:pic>
        <p:nvPicPr>
          <p:cNvPr id="7" name="Picture 6" descr="C:\Users\erf\AppData\Local\Microsoft\Windows\Temporary Internet Files\Content.Outlook\69038VZP\20140828_212532-1_resized.jpg"/>
          <p:cNvPicPr/>
          <p:nvPr/>
        </p:nvPicPr>
        <p:blipFill>
          <a:blip r:embed="rId2" cstate="print"/>
          <a:srcRect/>
          <a:stretch>
            <a:fillRect/>
          </a:stretch>
        </p:blipFill>
        <p:spPr bwMode="auto">
          <a:xfrm>
            <a:off x="368420" y="3266983"/>
            <a:ext cx="3013969" cy="2467993"/>
          </a:xfrm>
          <a:prstGeom prst="rect">
            <a:avLst/>
          </a:prstGeom>
          <a:noFill/>
          <a:ln w="9525">
            <a:noFill/>
            <a:miter lim="800000"/>
            <a:headEnd/>
            <a:tailEnd/>
          </a:ln>
        </p:spPr>
      </p:pic>
    </p:spTree>
    <p:extLst>
      <p:ext uri="{BB962C8B-B14F-4D97-AF65-F5344CB8AC3E}">
        <p14:creationId xmlns:p14="http://schemas.microsoft.com/office/powerpoint/2010/main" val="744610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prstClr val="black"/>
                </a:solidFill>
              </a:rPr>
              <a:t>FELONY OR MISDEMEANOR CRIME</a:t>
            </a:r>
            <a:endParaRPr lang="en-US" dirty="0"/>
          </a:p>
        </p:txBody>
      </p:sp>
      <p:sp>
        <p:nvSpPr>
          <p:cNvPr id="3" name="Content Placeholder 2"/>
          <p:cNvSpPr>
            <a:spLocks noGrp="1"/>
          </p:cNvSpPr>
          <p:nvPr>
            <p:ph idx="1"/>
          </p:nvPr>
        </p:nvSpPr>
        <p:spPr/>
        <p:txBody>
          <a:bodyPr>
            <a:normAutofit fontScale="92500"/>
          </a:bodyPr>
          <a:lstStyle/>
          <a:p>
            <a:pPr marL="0" lvl="0" indent="0">
              <a:buNone/>
            </a:pPr>
            <a:r>
              <a:rPr lang="en-US" sz="2600" dirty="0"/>
              <a:t>Both </a:t>
            </a:r>
            <a:r>
              <a:rPr lang="en-US" sz="2600" dirty="0" smtClean="0"/>
              <a:t>small- </a:t>
            </a:r>
            <a:r>
              <a:rPr lang="en-US" sz="2600" dirty="0"/>
              <a:t>and </a:t>
            </a:r>
            <a:r>
              <a:rPr lang="en-US" sz="2600" dirty="0" smtClean="0"/>
              <a:t>medium-sized </a:t>
            </a:r>
            <a:r>
              <a:rPr lang="en-US" sz="2600" dirty="0"/>
              <a:t>transit agencies must be prepared to contend with the commission of robberies against their passengers although incidents of violent attacks remain infrequent.  </a:t>
            </a:r>
          </a:p>
          <a:p>
            <a:pPr marL="0" lvl="0" indent="0">
              <a:buNone/>
            </a:pPr>
            <a:endParaRPr lang="en-US" sz="2600" dirty="0" smtClean="0"/>
          </a:p>
          <a:p>
            <a:pPr marL="0" lvl="0" indent="0">
              <a:buNone/>
            </a:pPr>
            <a:r>
              <a:rPr lang="en-US" sz="2600" dirty="0" smtClean="0"/>
              <a:t>Rape </a:t>
            </a:r>
            <a:r>
              <a:rPr lang="en-US" sz="2600" dirty="0"/>
              <a:t>and other felony related sex offenses rarely occur on transit systems.  Victimization occurs when passengers become targets of opportunity.  For example, during late night hours at an unoccupied, sparsely attended or closed station, or in a transit operated parking lot, a perpetrator may take advantage of the seclusion to prey upon an unescorted passenger.</a:t>
            </a:r>
          </a:p>
          <a:p>
            <a:pPr marL="0" indent="0">
              <a:buNone/>
            </a:pPr>
            <a:endParaRPr lang="en-US" dirty="0"/>
          </a:p>
        </p:txBody>
      </p:sp>
    </p:spTree>
    <p:extLst>
      <p:ext uri="{BB962C8B-B14F-4D97-AF65-F5344CB8AC3E}">
        <p14:creationId xmlns:p14="http://schemas.microsoft.com/office/powerpoint/2010/main" val="230880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60327" cy="1162050"/>
          </a:xfrm>
        </p:spPr>
        <p:txBody>
          <a:bodyPr>
            <a:noAutofit/>
          </a:bodyPr>
          <a:lstStyle/>
          <a:p>
            <a:r>
              <a:rPr lang="en-US" sz="4000" dirty="0">
                <a:solidFill>
                  <a:prstClr val="black"/>
                </a:solidFill>
              </a:rPr>
              <a:t>FELONY OR MISDEMEANOR CRIME</a:t>
            </a:r>
            <a:endParaRPr lang="en-US" sz="4000" dirty="0"/>
          </a:p>
        </p:txBody>
      </p:sp>
      <p:sp>
        <p:nvSpPr>
          <p:cNvPr id="4" name="Text Placeholder 3"/>
          <p:cNvSpPr>
            <a:spLocks noGrp="1"/>
          </p:cNvSpPr>
          <p:nvPr>
            <p:ph type="body" sz="half" idx="2"/>
          </p:nvPr>
        </p:nvSpPr>
        <p:spPr>
          <a:xfrm>
            <a:off x="457200" y="2121763"/>
            <a:ext cx="7197436" cy="4004400"/>
          </a:xfrm>
        </p:spPr>
        <p:txBody>
          <a:bodyPr>
            <a:normAutofit/>
          </a:bodyPr>
          <a:lstStyle/>
          <a:p>
            <a:pPr lvl="0"/>
            <a:r>
              <a:rPr lang="en-US" sz="2400" dirty="0"/>
              <a:t>Protecting against losses associated with the property and infrastructure of transit systems is largely a matter of controlling theft and vandalism.  </a:t>
            </a:r>
          </a:p>
          <a:p>
            <a:endParaRPr lang="en-US" sz="2400" dirty="0"/>
          </a:p>
        </p:txBody>
      </p:sp>
    </p:spTree>
    <p:extLst>
      <p:ext uri="{BB962C8B-B14F-4D97-AF65-F5344CB8AC3E}">
        <p14:creationId xmlns:p14="http://schemas.microsoft.com/office/powerpoint/2010/main" val="3467660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739004"/>
          </a:xfrm>
        </p:spPr>
        <p:txBody>
          <a:bodyPr>
            <a:normAutofit/>
          </a:bodyPr>
          <a:lstStyle/>
          <a:p>
            <a:r>
              <a:rPr lang="en-US" sz="4000" dirty="0">
                <a:solidFill>
                  <a:prstClr val="black"/>
                </a:solidFill>
              </a:rPr>
              <a:t>FELONY OR MISDEMEANOR CRIME</a:t>
            </a:r>
            <a:endParaRPr lang="en-US" sz="4000" dirty="0"/>
          </a:p>
        </p:txBody>
      </p:sp>
      <p:sp>
        <p:nvSpPr>
          <p:cNvPr id="4" name="Text Placeholder 3"/>
          <p:cNvSpPr>
            <a:spLocks noGrp="1"/>
          </p:cNvSpPr>
          <p:nvPr>
            <p:ph type="body" sz="half" idx="2"/>
          </p:nvPr>
        </p:nvSpPr>
        <p:spPr>
          <a:xfrm>
            <a:off x="457200" y="1492644"/>
            <a:ext cx="7765473" cy="3411850"/>
          </a:xfrm>
        </p:spPr>
        <p:txBody>
          <a:bodyPr>
            <a:normAutofit/>
          </a:bodyPr>
          <a:lstStyle/>
          <a:p>
            <a:pPr lvl="0"/>
            <a:r>
              <a:rPr lang="en-US" sz="2400" dirty="0"/>
              <a:t>By far the most prolific and costly occurrence of larceny from bus and rail transit systems alike is the stealing of </a:t>
            </a:r>
            <a:r>
              <a:rPr lang="en-US" sz="2400" dirty="0" smtClean="0"/>
              <a:t>metals </a:t>
            </a:r>
            <a:r>
              <a:rPr lang="en-US" sz="2400" dirty="0"/>
              <a:t>including copper, mercury, brass, or iron from vehicles, facilities or rights of way. </a:t>
            </a:r>
            <a:endParaRPr lang="en-US" sz="2400" dirty="0" smtClean="0"/>
          </a:p>
          <a:p>
            <a:pPr lvl="0"/>
            <a:r>
              <a:rPr lang="en-US" sz="2400" dirty="0" smtClean="0"/>
              <a:t>Transit </a:t>
            </a:r>
            <a:r>
              <a:rPr lang="en-US" sz="2400" dirty="0"/>
              <a:t>agencies offering light rail or commuter rail services are more likely targets of copper thieves because of the large amount of unprotected or minimally protected infrastructure that contain the metal.  </a:t>
            </a:r>
          </a:p>
          <a:p>
            <a:endParaRPr lang="en-US" dirty="0"/>
          </a:p>
        </p:txBody>
      </p:sp>
    </p:spTree>
    <p:extLst>
      <p:ext uri="{BB962C8B-B14F-4D97-AF65-F5344CB8AC3E}">
        <p14:creationId xmlns:p14="http://schemas.microsoft.com/office/powerpoint/2010/main" val="4157623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7675418" cy="1162050"/>
          </a:xfrm>
        </p:spPr>
        <p:txBody>
          <a:bodyPr>
            <a:noAutofit/>
          </a:bodyPr>
          <a:lstStyle/>
          <a:p>
            <a:pPr lvl="1" algn="l" defTabSz="457200" rtl="0">
              <a:spcBef>
                <a:spcPct val="0"/>
              </a:spcBef>
            </a:pPr>
            <a:r>
              <a:rPr lang="en-US" sz="4000" b="1" dirty="0" smtClean="0">
                <a:latin typeface="+mj-lt"/>
              </a:rPr>
              <a:t>MINOR OFFENSES AND DISORDER</a:t>
            </a:r>
            <a:r>
              <a:rPr lang="en-US" sz="2000" dirty="0" smtClean="0"/>
              <a:t/>
            </a:r>
            <a:br>
              <a:rPr lang="en-US" sz="2000" dirty="0" smtClean="0"/>
            </a:br>
            <a:endParaRPr lang="en-US" sz="2000" dirty="0"/>
          </a:p>
        </p:txBody>
      </p:sp>
      <p:sp>
        <p:nvSpPr>
          <p:cNvPr id="5" name="Content Placeholder 4"/>
          <p:cNvSpPr>
            <a:spLocks noGrp="1"/>
          </p:cNvSpPr>
          <p:nvPr>
            <p:ph idx="1"/>
          </p:nvPr>
        </p:nvSpPr>
        <p:spPr>
          <a:xfrm>
            <a:off x="554182" y="3445705"/>
            <a:ext cx="7994073" cy="1999096"/>
          </a:xfrm>
        </p:spPr>
        <p:txBody>
          <a:bodyPr>
            <a:normAutofit/>
          </a:bodyPr>
          <a:lstStyle/>
          <a:p>
            <a:pPr marL="0" indent="0">
              <a:buNone/>
            </a:pPr>
            <a:r>
              <a:rPr lang="en-US" sz="2400" dirty="0" smtClean="0"/>
              <a:t>Homelessness </a:t>
            </a:r>
            <a:r>
              <a:rPr lang="en-US" sz="2400" dirty="0"/>
              <a:t>is not a crime, but with large numbers of the homeless population finding shelter and sleeping in transportation facilities across the country, it is a problem.  A problem that’s been around for decades, analyzed, written about and confronted in many ways, but with little success.  </a:t>
            </a:r>
          </a:p>
        </p:txBody>
      </p:sp>
      <p:sp>
        <p:nvSpPr>
          <p:cNvPr id="6" name="Text Placeholder 5"/>
          <p:cNvSpPr>
            <a:spLocks noGrp="1"/>
          </p:cNvSpPr>
          <p:nvPr>
            <p:ph type="body" sz="half" idx="2"/>
          </p:nvPr>
        </p:nvSpPr>
        <p:spPr>
          <a:xfrm>
            <a:off x="457200" y="1435100"/>
            <a:ext cx="7585364" cy="4691063"/>
          </a:xfrm>
        </p:spPr>
        <p:txBody>
          <a:bodyPr>
            <a:normAutofit/>
          </a:bodyPr>
          <a:lstStyle/>
          <a:p>
            <a:r>
              <a:rPr lang="en-US" sz="2400" dirty="0"/>
              <a:t>Quasi-crime, offenses or disorder </a:t>
            </a:r>
            <a:r>
              <a:rPr lang="en-US" sz="2400" dirty="0" smtClean="0"/>
              <a:t>can </a:t>
            </a:r>
            <a:r>
              <a:rPr lang="en-US" sz="2400" dirty="0"/>
              <a:t>have the highest and most adverse security impact transit agencies. Problems include loitering, panhandling, runaways, truants and homeless populations which can exacerbate criminal activity. </a:t>
            </a:r>
          </a:p>
        </p:txBody>
      </p:sp>
    </p:spTree>
    <p:extLst>
      <p:ext uri="{BB962C8B-B14F-4D97-AF65-F5344CB8AC3E}">
        <p14:creationId xmlns:p14="http://schemas.microsoft.com/office/powerpoint/2010/main" val="1380735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3292"/>
          </a:xfrm>
        </p:spPr>
        <p:txBody>
          <a:bodyPr>
            <a:noAutofit/>
          </a:bodyPr>
          <a:lstStyle/>
          <a:p>
            <a:r>
              <a:rPr lang="en-US" sz="2400" dirty="0" smtClean="0"/>
              <a:t>SECURITY COUNTERMEASURES</a:t>
            </a:r>
            <a:endParaRPr lang="en-US" sz="2400" dirty="0"/>
          </a:p>
        </p:txBody>
      </p:sp>
      <p:sp>
        <p:nvSpPr>
          <p:cNvPr id="5" name="Text Placeholder 4"/>
          <p:cNvSpPr>
            <a:spLocks noGrp="1"/>
          </p:cNvSpPr>
          <p:nvPr>
            <p:ph type="body" sz="half" idx="2"/>
          </p:nvPr>
        </p:nvSpPr>
        <p:spPr/>
        <p:txBody>
          <a:bodyPr>
            <a:normAutofit fontScale="92500"/>
          </a:bodyPr>
          <a:lstStyle/>
          <a:p>
            <a:pPr lvl="0"/>
            <a:r>
              <a:rPr lang="en-US" sz="2400" dirty="0"/>
              <a:t>The design of a security protocol should occur only after the performance of a risk assessment and the development of a comprehensive security plan.   Until these first steps are completed insufficient data will be available to make good decisions about security strategies.</a:t>
            </a:r>
          </a:p>
          <a:p>
            <a:endParaRPr lang="en-US" dirty="0"/>
          </a:p>
        </p:txBody>
      </p:sp>
      <p:pic>
        <p:nvPicPr>
          <p:cNvPr id="7" name="Content Placeholder 6" descr="Flow Chart for HAS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110573"/>
            <a:ext cx="5111750" cy="4178066"/>
          </a:xfrm>
          <a:prstGeom prst="rect">
            <a:avLst/>
          </a:prstGeom>
          <a:noFill/>
          <a:ln>
            <a:noFill/>
          </a:ln>
          <a:effectLst/>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pic>
    </p:spTree>
    <p:extLst>
      <p:ext uri="{BB962C8B-B14F-4D97-AF65-F5344CB8AC3E}">
        <p14:creationId xmlns:p14="http://schemas.microsoft.com/office/powerpoint/2010/main" val="1707881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SECURITY COUNTERMEASURES</a:t>
            </a:r>
          </a:p>
        </p:txBody>
      </p:sp>
      <p:sp>
        <p:nvSpPr>
          <p:cNvPr id="5" name="Content Placeholder 4"/>
          <p:cNvSpPr>
            <a:spLocks noGrp="1"/>
          </p:cNvSpPr>
          <p:nvPr>
            <p:ph idx="1"/>
          </p:nvPr>
        </p:nvSpPr>
        <p:spPr/>
        <p:txBody>
          <a:bodyPr>
            <a:normAutofit/>
          </a:bodyPr>
          <a:lstStyle/>
          <a:p>
            <a:pPr marL="0" lvl="0" indent="0">
              <a:buNone/>
            </a:pPr>
            <a:r>
              <a:rPr lang="en-US" sz="2400" dirty="0" smtClean="0"/>
              <a:t>SECURITY STAFFING – Not </a:t>
            </a:r>
            <a:r>
              <a:rPr lang="en-US" sz="2400" dirty="0"/>
              <a:t>surprisingly, relatively few </a:t>
            </a:r>
            <a:r>
              <a:rPr lang="en-US" sz="2400" dirty="0" smtClean="0"/>
              <a:t>small- </a:t>
            </a:r>
            <a:r>
              <a:rPr lang="en-US" sz="2400" dirty="0"/>
              <a:t>or </a:t>
            </a:r>
            <a:r>
              <a:rPr lang="en-US" sz="2400" dirty="0" smtClean="0"/>
              <a:t>medium-sized </a:t>
            </a:r>
            <a:r>
              <a:rPr lang="en-US" sz="2400" dirty="0"/>
              <a:t>transit agencies feel the need to maintain a dedicated agency police or security force.  Less than 13% of small agencies and 17% of </a:t>
            </a:r>
            <a:r>
              <a:rPr lang="en-US" sz="2400" dirty="0" smtClean="0"/>
              <a:t>medium-sized </a:t>
            </a:r>
            <a:r>
              <a:rPr lang="en-US" sz="2400" dirty="0"/>
              <a:t>agencies surveyed indicated that personnel assigned specifically to perform security work were included in the operating budget.  This decision not to deploy dedicated security is consistent with the crime and disorder related findings of this research project that disclose a minimal levels </a:t>
            </a:r>
            <a:r>
              <a:rPr lang="en-US" sz="2400" dirty="0" smtClean="0"/>
              <a:t>of security </a:t>
            </a:r>
            <a:r>
              <a:rPr lang="en-US" sz="2400" dirty="0"/>
              <a:t>related risk for </a:t>
            </a:r>
            <a:r>
              <a:rPr lang="en-US" sz="2400" dirty="0" smtClean="0"/>
              <a:t>small- </a:t>
            </a:r>
            <a:r>
              <a:rPr lang="en-US" sz="2400" dirty="0"/>
              <a:t>and </a:t>
            </a:r>
            <a:r>
              <a:rPr lang="en-US" sz="2400" dirty="0" smtClean="0"/>
              <a:t>medium-sized </a:t>
            </a:r>
            <a:r>
              <a:rPr lang="en-US" sz="2400" dirty="0"/>
              <a:t>agencies.</a:t>
            </a:r>
          </a:p>
          <a:p>
            <a:pPr marL="0" indent="0">
              <a:buNone/>
            </a:pPr>
            <a:endParaRPr lang="en-US" dirty="0"/>
          </a:p>
        </p:txBody>
      </p:sp>
    </p:spTree>
    <p:extLst>
      <p:ext uri="{BB962C8B-B14F-4D97-AF65-F5344CB8AC3E}">
        <p14:creationId xmlns:p14="http://schemas.microsoft.com/office/powerpoint/2010/main" val="1211678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900142"/>
          </a:xfrm>
        </p:spPr>
        <p:txBody>
          <a:bodyPr>
            <a:normAutofit/>
          </a:bodyPr>
          <a:lstStyle/>
          <a:p>
            <a:r>
              <a:rPr lang="en-US" sz="2400" dirty="0"/>
              <a:t>SECURITY COUNTERMEASURES</a:t>
            </a:r>
          </a:p>
        </p:txBody>
      </p:sp>
      <p:sp>
        <p:nvSpPr>
          <p:cNvPr id="6" name="Text Placeholder 5"/>
          <p:cNvSpPr>
            <a:spLocks noGrp="1"/>
          </p:cNvSpPr>
          <p:nvPr>
            <p:ph type="body" sz="half" idx="2"/>
          </p:nvPr>
        </p:nvSpPr>
        <p:spPr/>
        <p:txBody>
          <a:bodyPr>
            <a:normAutofit fontScale="92500" lnSpcReduction="10000"/>
          </a:bodyPr>
          <a:lstStyle/>
          <a:p>
            <a:pPr lvl="0"/>
            <a:r>
              <a:rPr lang="en-US" sz="2400" dirty="0"/>
              <a:t>For those </a:t>
            </a:r>
            <a:r>
              <a:rPr lang="en-US" sz="2400" dirty="0" smtClean="0"/>
              <a:t>small- </a:t>
            </a:r>
            <a:r>
              <a:rPr lang="en-US" sz="2400" dirty="0"/>
              <a:t>and </a:t>
            </a:r>
            <a:r>
              <a:rPr lang="en-US" sz="2400" dirty="0" smtClean="0"/>
              <a:t>medium-sized </a:t>
            </a:r>
            <a:r>
              <a:rPr lang="en-US" sz="2400" dirty="0"/>
              <a:t>transit agencies whose security risks suggest that a dedicated force may be warranted the key question to be answered is whether a security presence, beyond what is available from the locale’s public safety community, is necessary to protect the system and its users.  </a:t>
            </a:r>
          </a:p>
          <a:p>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4379" y="273050"/>
            <a:ext cx="4333092" cy="5853113"/>
          </a:xfrm>
          <a:prstGeom prst="rect">
            <a:avLst/>
          </a:prstGeom>
          <a:noFill/>
          <a:ln>
            <a:noFill/>
          </a:ln>
        </p:spPr>
      </p:pic>
    </p:spTree>
    <p:extLst>
      <p:ext uri="{BB962C8B-B14F-4D97-AF65-F5344CB8AC3E}">
        <p14:creationId xmlns:p14="http://schemas.microsoft.com/office/powerpoint/2010/main" val="4058544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624097"/>
          </a:xfrm>
        </p:spPr>
        <p:txBody>
          <a:bodyPr>
            <a:normAutofit fontScale="90000"/>
          </a:bodyPr>
          <a:lstStyle/>
          <a:p>
            <a:r>
              <a:rPr lang="en-US" dirty="0"/>
              <a:t>SECURITY COUNTERMEASURES</a:t>
            </a:r>
          </a:p>
        </p:txBody>
      </p:sp>
      <p:sp>
        <p:nvSpPr>
          <p:cNvPr id="6" name="Text Placeholder 5"/>
          <p:cNvSpPr>
            <a:spLocks noGrp="1"/>
          </p:cNvSpPr>
          <p:nvPr>
            <p:ph type="body" sz="half" idx="2"/>
          </p:nvPr>
        </p:nvSpPr>
        <p:spPr>
          <a:xfrm>
            <a:off x="457200" y="966158"/>
            <a:ext cx="3008313" cy="5160005"/>
          </a:xfrm>
        </p:spPr>
        <p:txBody>
          <a:bodyPr>
            <a:noAutofit/>
          </a:bodyPr>
          <a:lstStyle/>
          <a:p>
            <a:endParaRPr lang="en-US" sz="2000" dirty="0" smtClean="0"/>
          </a:p>
          <a:p>
            <a:r>
              <a:rPr lang="en-US" sz="2000" dirty="0" smtClean="0"/>
              <a:t>There </a:t>
            </a:r>
            <a:r>
              <a:rPr lang="en-US" sz="2000" dirty="0"/>
              <a:t>are numerous types of countermeasures that can support the maintenance of an effective </a:t>
            </a:r>
            <a:r>
              <a:rPr lang="en-US" sz="2000" i="1" dirty="0"/>
              <a:t>deterrence and</a:t>
            </a:r>
            <a:r>
              <a:rPr lang="en-US" sz="2000" dirty="0"/>
              <a:t> </a:t>
            </a:r>
            <a:r>
              <a:rPr lang="en-US" sz="2000" i="1" dirty="0"/>
              <a:t>response</a:t>
            </a:r>
            <a:r>
              <a:rPr lang="en-US" sz="2000" dirty="0"/>
              <a:t> program for on board incidents.  Many of these measures are </a:t>
            </a:r>
            <a:r>
              <a:rPr lang="en-US" sz="2000" dirty="0" smtClean="0"/>
              <a:t>low </a:t>
            </a:r>
            <a:r>
              <a:rPr lang="en-US" sz="2000" dirty="0"/>
              <a:t>cost and/or low effort, consisting of policy responses, awareness and training, security planning, or coordination with local authorities.</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57919346"/>
              </p:ext>
            </p:extLst>
          </p:nvPr>
        </p:nvGraphicFramePr>
        <p:xfrm>
          <a:off x="4107873" y="187036"/>
          <a:ext cx="4094019" cy="6024988"/>
        </p:xfrm>
        <a:graphic>
          <a:graphicData uri="http://schemas.openxmlformats.org/drawingml/2006/table">
            <a:tbl>
              <a:tblPr firstRow="1" firstCol="1" bandRow="1"/>
              <a:tblGrid>
                <a:gridCol w="777248"/>
                <a:gridCol w="461731"/>
                <a:gridCol w="2193224"/>
                <a:gridCol w="661816"/>
              </a:tblGrid>
              <a:tr h="43247">
                <a:tc>
                  <a:txBody>
                    <a:bodyPr/>
                    <a:lstStyle/>
                    <a:p>
                      <a:pPr marL="0" marR="0" algn="just">
                        <a:spcBef>
                          <a:spcPts val="1200"/>
                        </a:spcBef>
                        <a:spcAft>
                          <a:spcPts val="0"/>
                        </a:spcAft>
                      </a:pPr>
                      <a:r>
                        <a:rPr lang="en-US" sz="500" dirty="0">
                          <a:effectLst/>
                          <a:latin typeface="Calibri"/>
                          <a:ea typeface="Calibri"/>
                          <a:cs typeface="Times New Roman"/>
                        </a:rPr>
                        <a:t>Response Activities</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1200"/>
                        </a:spcBef>
                        <a:spcAft>
                          <a:spcPts val="0"/>
                        </a:spcAft>
                      </a:pPr>
                      <a:r>
                        <a:rPr lang="en-US" sz="500">
                          <a:effectLst/>
                          <a:latin typeface="Calibri"/>
                          <a:ea typeface="Calibri"/>
                          <a:cs typeface="Times New Roman"/>
                        </a:rPr>
                        <a:t>Ease of Use</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1200"/>
                        </a:spcBef>
                        <a:spcAft>
                          <a:spcPts val="0"/>
                        </a:spcAft>
                      </a:pPr>
                      <a:r>
                        <a:rPr lang="en-US" sz="500" dirty="0">
                          <a:effectLst/>
                          <a:latin typeface="Calibri"/>
                          <a:ea typeface="Calibri"/>
                          <a:cs typeface="Times New Roman"/>
                        </a:rPr>
                        <a:t>Response Value</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1200"/>
                        </a:spcBef>
                        <a:spcAft>
                          <a:spcPts val="0"/>
                        </a:spcAft>
                      </a:pPr>
                      <a:r>
                        <a:rPr lang="en-US" sz="500">
                          <a:effectLst/>
                          <a:latin typeface="Calibri"/>
                          <a:ea typeface="Calibri"/>
                          <a:cs typeface="Times New Roman"/>
                        </a:rPr>
                        <a:t>Cost</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10251">
                <a:tc>
                  <a:txBody>
                    <a:bodyPr/>
                    <a:lstStyle/>
                    <a:p>
                      <a:pPr marL="0" marR="0">
                        <a:spcBef>
                          <a:spcPts val="1200"/>
                        </a:spcBef>
                        <a:spcAft>
                          <a:spcPts val="0"/>
                        </a:spcAft>
                      </a:pPr>
                      <a:r>
                        <a:rPr lang="en-US" sz="500">
                          <a:effectLst/>
                          <a:latin typeface="Calibri"/>
                          <a:ea typeface="Calibri"/>
                          <a:cs typeface="Times New Roman"/>
                        </a:rPr>
                        <a:t>Intelligence Information Sharing Cooperation</a:t>
                      </a:r>
                    </a:p>
                    <a:p>
                      <a:pPr marL="0" marR="0">
                        <a:spcBef>
                          <a:spcPts val="1200"/>
                        </a:spcBef>
                        <a:spcAft>
                          <a:spcPts val="0"/>
                        </a:spcAft>
                      </a:pPr>
                      <a:r>
                        <a:rPr lang="en-US" sz="500">
                          <a:effectLst/>
                          <a:latin typeface="Calibri"/>
                          <a:ea typeface="Calibri"/>
                          <a:cs typeface="Times New Roman"/>
                        </a:rPr>
                        <a:t>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High—Working as a team with local planners, law enforcement and first responders. Requires the designation of a primary point of contact and dedication of significant time to maintain effective liaison.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Dollars—Low</a:t>
                      </a:r>
                    </a:p>
                    <a:p>
                      <a:pPr marL="0" marR="0">
                        <a:spcBef>
                          <a:spcPts val="1200"/>
                        </a:spcBef>
                        <a:spcAft>
                          <a:spcPts val="0"/>
                        </a:spcAft>
                      </a:pPr>
                      <a:r>
                        <a:rPr lang="en-US" sz="500">
                          <a:effectLst/>
                          <a:latin typeface="Calibri"/>
                          <a:ea typeface="Calibri"/>
                          <a:cs typeface="Times New Roman"/>
                        </a:rPr>
                        <a:t>Time—High</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72">
                <a:tc>
                  <a:txBody>
                    <a:bodyPr/>
                    <a:lstStyle/>
                    <a:p>
                      <a:pPr marL="0" marR="0">
                        <a:spcBef>
                          <a:spcPts val="1200"/>
                        </a:spcBef>
                        <a:spcAft>
                          <a:spcPts val="0"/>
                        </a:spcAft>
                      </a:pPr>
                      <a:r>
                        <a:rPr lang="en-US" sz="500">
                          <a:effectLst/>
                          <a:latin typeface="Calibri"/>
                          <a:ea typeface="Calibri"/>
                          <a:cs typeface="Times New Roman"/>
                        </a:rPr>
                        <a:t>Training, Drills</a:t>
                      </a:r>
                    </a:p>
                    <a:p>
                      <a:pPr marL="0" marR="0">
                        <a:spcBef>
                          <a:spcPts val="0"/>
                        </a:spcBef>
                        <a:spcAft>
                          <a:spcPts val="0"/>
                        </a:spcAft>
                      </a:pPr>
                      <a:r>
                        <a:rPr lang="en-US" sz="500">
                          <a:effectLst/>
                          <a:latin typeface="Calibri"/>
                          <a:ea typeface="Calibri"/>
                          <a:cs typeface="Times New Roman"/>
                        </a:rPr>
                        <a:t>Immediate Actions</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Hard</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High—Practicing with first responders on how to respond to and mitigate on-board vehicle violent incidents.</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Dollars—High</a:t>
                      </a:r>
                    </a:p>
                    <a:p>
                      <a:pPr marL="0" marR="0">
                        <a:spcBef>
                          <a:spcPts val="1200"/>
                        </a:spcBef>
                        <a:spcAft>
                          <a:spcPts val="0"/>
                        </a:spcAft>
                      </a:pPr>
                      <a:r>
                        <a:rPr lang="en-US" sz="500">
                          <a:effectLst/>
                          <a:latin typeface="Calibri"/>
                          <a:ea typeface="Calibri"/>
                          <a:cs typeface="Times New Roman"/>
                        </a:rPr>
                        <a:t>Time—High</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815">
                <a:tc>
                  <a:txBody>
                    <a:bodyPr/>
                    <a:lstStyle/>
                    <a:p>
                      <a:pPr marL="0" marR="0">
                        <a:spcBef>
                          <a:spcPts val="1200"/>
                        </a:spcBef>
                        <a:spcAft>
                          <a:spcPts val="0"/>
                        </a:spcAft>
                      </a:pPr>
                      <a:r>
                        <a:rPr lang="en-US" sz="500">
                          <a:effectLst/>
                          <a:latin typeface="Calibri"/>
                          <a:ea typeface="Calibri"/>
                          <a:cs typeface="Times New Roman"/>
                        </a:rPr>
                        <a:t>Alarms, Panic Buttons with Police or Security Force Response</a:t>
                      </a:r>
                    </a:p>
                    <a:p>
                      <a:pPr marL="0" marR="0">
                        <a:spcBef>
                          <a:spcPts val="0"/>
                        </a:spcBef>
                        <a:spcAft>
                          <a:spcPts val="0"/>
                        </a:spcAft>
                      </a:pPr>
                      <a:r>
                        <a:rPr lang="en-US" sz="500">
                          <a:effectLst/>
                          <a:latin typeface="Calibri"/>
                          <a:ea typeface="Calibri"/>
                          <a:cs typeface="Times New Roman"/>
                        </a:rPr>
                        <a:t>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High—On-board vehicle emergency event notification technology coupled with immediate response by security forces. Vehicles with silent communication/emergency capability.</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Dollars—Low</a:t>
                      </a:r>
                    </a:p>
                    <a:p>
                      <a:pPr marL="0" marR="0">
                        <a:spcBef>
                          <a:spcPts val="1200"/>
                        </a:spcBef>
                        <a:spcAft>
                          <a:spcPts val="0"/>
                        </a:spcAft>
                      </a:pPr>
                      <a:r>
                        <a:rPr lang="en-US" sz="500">
                          <a:effectLst/>
                          <a:latin typeface="Calibri"/>
                          <a:ea typeface="Calibri"/>
                          <a:cs typeface="Times New Roman"/>
                        </a:rPr>
                        <a:t>Time—Very High</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465">
                <a:tc>
                  <a:txBody>
                    <a:bodyPr/>
                    <a:lstStyle/>
                    <a:p>
                      <a:pPr marL="0" marR="0">
                        <a:spcBef>
                          <a:spcPts val="1200"/>
                        </a:spcBef>
                        <a:spcAft>
                          <a:spcPts val="0"/>
                        </a:spcAft>
                      </a:pPr>
                      <a:r>
                        <a:rPr lang="en-US" sz="500">
                          <a:effectLst/>
                          <a:latin typeface="Calibri"/>
                          <a:ea typeface="Calibri"/>
                          <a:cs typeface="Times New Roman"/>
                        </a:rPr>
                        <a:t>Surveillance with Immediate Police or Security Force Response</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Hard</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High—Real-time watching for suspicious activity on board vehicles remotely coupled with rapid response to incidents can create an observable omnipresent impact.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Dollars—High</a:t>
                      </a:r>
                    </a:p>
                    <a:p>
                      <a:pPr marL="0" marR="0">
                        <a:spcBef>
                          <a:spcPts val="1200"/>
                        </a:spcBef>
                        <a:spcAft>
                          <a:spcPts val="0"/>
                        </a:spcAft>
                      </a:pPr>
                      <a:r>
                        <a:rPr lang="en-US" sz="500">
                          <a:effectLst/>
                          <a:latin typeface="Calibri"/>
                          <a:ea typeface="Calibri"/>
                          <a:cs typeface="Times New Roman"/>
                        </a:rPr>
                        <a:t>Time—Very High</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672">
                <a:tc>
                  <a:txBody>
                    <a:bodyPr/>
                    <a:lstStyle/>
                    <a:p>
                      <a:pPr marL="0" marR="0">
                        <a:spcBef>
                          <a:spcPts val="1200"/>
                        </a:spcBef>
                        <a:spcAft>
                          <a:spcPts val="0"/>
                        </a:spcAft>
                      </a:pPr>
                      <a:r>
                        <a:rPr lang="en-US" sz="500" dirty="0">
                          <a:effectLst/>
                          <a:latin typeface="Calibri"/>
                          <a:ea typeface="Calibri"/>
                          <a:cs typeface="Times New Roman"/>
                        </a:rPr>
                        <a:t>Shadowing Vehicles</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Hard</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High—High visibility security patrols or bus field supervision provide immediate response capability.</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Dollars—Medium</a:t>
                      </a:r>
                    </a:p>
                    <a:p>
                      <a:pPr marL="0" marR="0">
                        <a:spcBef>
                          <a:spcPts val="1200"/>
                        </a:spcBef>
                        <a:spcAft>
                          <a:spcPts val="0"/>
                        </a:spcAft>
                      </a:pPr>
                      <a:r>
                        <a:rPr lang="en-US" sz="500">
                          <a:effectLst/>
                          <a:latin typeface="Calibri"/>
                          <a:ea typeface="Calibri"/>
                          <a:cs typeface="Times New Roman"/>
                        </a:rPr>
                        <a:t>Time—medium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465">
                <a:tc>
                  <a:txBody>
                    <a:bodyPr/>
                    <a:lstStyle/>
                    <a:p>
                      <a:pPr marL="0" marR="0">
                        <a:spcBef>
                          <a:spcPts val="1200"/>
                        </a:spcBef>
                        <a:spcAft>
                          <a:spcPts val="0"/>
                        </a:spcAft>
                      </a:pPr>
                      <a:r>
                        <a:rPr lang="en-US" sz="500" dirty="0">
                          <a:effectLst/>
                          <a:latin typeface="Calibri"/>
                          <a:ea typeface="Calibri"/>
                          <a:cs typeface="Times New Roman"/>
                        </a:rPr>
                        <a:t>Remote Sensors with Police or Security Force Response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Hard</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High—Sensor/pager systems can be installed to detect dangerous substances, such as radioactive or biohazardous material, and alert the operator or dispatch when the vehicle has been contaminated.</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Dollars—High</a:t>
                      </a:r>
                    </a:p>
                    <a:p>
                      <a:pPr marL="0" marR="0">
                        <a:spcBef>
                          <a:spcPts val="1200"/>
                        </a:spcBef>
                        <a:spcAft>
                          <a:spcPts val="0"/>
                        </a:spcAft>
                      </a:pPr>
                      <a:r>
                        <a:rPr lang="en-US" sz="500">
                          <a:effectLst/>
                          <a:latin typeface="Calibri"/>
                          <a:ea typeface="Calibri"/>
                          <a:cs typeface="Times New Roman"/>
                        </a:rPr>
                        <a:t>Time—Very High</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358">
                <a:tc>
                  <a:txBody>
                    <a:bodyPr/>
                    <a:lstStyle/>
                    <a:p>
                      <a:pPr marL="0" marR="0">
                        <a:spcBef>
                          <a:spcPts val="1200"/>
                        </a:spcBef>
                        <a:spcAft>
                          <a:spcPts val="0"/>
                        </a:spcAft>
                      </a:pPr>
                      <a:r>
                        <a:rPr lang="en-US" sz="500">
                          <a:effectLst/>
                          <a:latin typeface="Calibri"/>
                          <a:ea typeface="Calibri"/>
                          <a:cs typeface="Times New Roman"/>
                        </a:rPr>
                        <a:t>Driver Operator Security Awareness Training</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Easy</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dirty="0">
                          <a:effectLst/>
                          <a:latin typeface="Calibri"/>
                          <a:ea typeface="Calibri"/>
                          <a:cs typeface="Times New Roman"/>
                        </a:rPr>
                        <a:t>High—Train employees to monitor and observe people, events, activities, and items and take careful note of irregular or suspicious behavior.</a:t>
                      </a:r>
                    </a:p>
                    <a:p>
                      <a:pPr marL="0" marR="0">
                        <a:spcBef>
                          <a:spcPts val="1200"/>
                        </a:spcBef>
                        <a:spcAft>
                          <a:spcPts val="0"/>
                        </a:spcAft>
                      </a:pPr>
                      <a:r>
                        <a:rPr lang="en-US" sz="500" dirty="0">
                          <a:effectLst/>
                          <a:latin typeface="Calibri"/>
                          <a:ea typeface="Calibri"/>
                          <a:cs typeface="Times New Roman"/>
                        </a:rPr>
                        <a:t>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Dollars—Low</a:t>
                      </a:r>
                    </a:p>
                    <a:p>
                      <a:pPr marL="0" marR="0">
                        <a:spcBef>
                          <a:spcPts val="1200"/>
                        </a:spcBef>
                        <a:spcAft>
                          <a:spcPts val="0"/>
                        </a:spcAft>
                      </a:pPr>
                      <a:r>
                        <a:rPr lang="en-US" sz="500">
                          <a:effectLst/>
                          <a:latin typeface="Calibri"/>
                          <a:ea typeface="Calibri"/>
                          <a:cs typeface="Times New Roman"/>
                        </a:rPr>
                        <a:t>Time—Low</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51">
                <a:tc>
                  <a:txBody>
                    <a:bodyPr/>
                    <a:lstStyle/>
                    <a:p>
                      <a:pPr marL="0" marR="0">
                        <a:spcBef>
                          <a:spcPts val="1200"/>
                        </a:spcBef>
                        <a:spcAft>
                          <a:spcPts val="0"/>
                        </a:spcAft>
                      </a:pPr>
                      <a:r>
                        <a:rPr lang="en-US" sz="500">
                          <a:effectLst/>
                          <a:latin typeface="Calibri"/>
                          <a:ea typeface="Calibri"/>
                          <a:cs typeface="Times New Roman"/>
                        </a:rPr>
                        <a:t>Driver Operator Security Training</a:t>
                      </a:r>
                    </a:p>
                    <a:p>
                      <a:pPr marL="0" marR="0">
                        <a:spcBef>
                          <a:spcPts val="0"/>
                        </a:spcBef>
                        <a:spcAft>
                          <a:spcPts val="0"/>
                        </a:spcAft>
                      </a:pPr>
                      <a:r>
                        <a:rPr lang="en-US" sz="500">
                          <a:effectLst/>
                          <a:latin typeface="Calibri"/>
                          <a:ea typeface="Calibri"/>
                          <a:cs typeface="Times New Roman"/>
                        </a:rPr>
                        <a:t>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High—Customer service, conflict mitigation, self-defense or assault prevention training. Training should be provided to all drivers concerning management of hostile passengers.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Dollars—Low</a:t>
                      </a:r>
                    </a:p>
                    <a:p>
                      <a:pPr marL="0" marR="0">
                        <a:spcBef>
                          <a:spcPts val="1200"/>
                        </a:spcBef>
                        <a:spcAft>
                          <a:spcPts val="0"/>
                        </a:spcAft>
                      </a:pPr>
                      <a:r>
                        <a:rPr lang="en-US" sz="500">
                          <a:effectLst/>
                          <a:latin typeface="Calibri"/>
                          <a:ea typeface="Calibri"/>
                          <a:cs typeface="Times New Roman"/>
                        </a:rPr>
                        <a:t>Time—Low</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465">
                <a:tc>
                  <a:txBody>
                    <a:bodyPr/>
                    <a:lstStyle/>
                    <a:p>
                      <a:pPr marL="0" marR="0">
                        <a:spcBef>
                          <a:spcPts val="1200"/>
                        </a:spcBef>
                        <a:spcAft>
                          <a:spcPts val="0"/>
                        </a:spcAft>
                      </a:pPr>
                      <a:r>
                        <a:rPr lang="en-US" sz="500">
                          <a:effectLst/>
                          <a:latin typeface="Calibri"/>
                          <a:ea typeface="Calibri"/>
                          <a:cs typeface="Times New Roman"/>
                        </a:rPr>
                        <a:t>Vehicle Locators Systems (AVLs)</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High—Buses should have vehicle location systems (cell/satellite locators) to know a bus’ actual location at any time from dispatch or some other centralized location.</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Dollars—Medium</a:t>
                      </a:r>
                    </a:p>
                    <a:p>
                      <a:pPr marL="0" marR="0">
                        <a:spcBef>
                          <a:spcPts val="1200"/>
                        </a:spcBef>
                        <a:spcAft>
                          <a:spcPts val="0"/>
                        </a:spcAft>
                      </a:pPr>
                      <a:r>
                        <a:rPr lang="en-US" sz="500">
                          <a:effectLst/>
                          <a:latin typeface="Calibri"/>
                          <a:ea typeface="Calibri"/>
                          <a:cs typeface="Times New Roman"/>
                        </a:rPr>
                        <a:t>Time—Low</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72">
                <a:tc>
                  <a:txBody>
                    <a:bodyPr/>
                    <a:lstStyle/>
                    <a:p>
                      <a:pPr marL="0" marR="0">
                        <a:spcBef>
                          <a:spcPts val="1200"/>
                        </a:spcBef>
                        <a:spcAft>
                          <a:spcPts val="0"/>
                        </a:spcAft>
                      </a:pPr>
                      <a:r>
                        <a:rPr lang="en-US" sz="500">
                          <a:effectLst/>
                          <a:latin typeface="Calibri"/>
                          <a:ea typeface="Calibri"/>
                          <a:cs typeface="Times New Roman"/>
                        </a:rPr>
                        <a:t>Communication Protocol for Violent Incidents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Easy</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High—Make sure all people involved in the communication process are trained and prepared for deployment of the process if and when necessary.</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Dollars—Low</a:t>
                      </a:r>
                    </a:p>
                    <a:p>
                      <a:pPr marL="0" marR="0">
                        <a:spcBef>
                          <a:spcPts val="1200"/>
                        </a:spcBef>
                        <a:spcAft>
                          <a:spcPts val="0"/>
                        </a:spcAft>
                      </a:pPr>
                      <a:r>
                        <a:rPr lang="en-US" sz="500">
                          <a:effectLst/>
                          <a:latin typeface="Calibri"/>
                          <a:ea typeface="Calibri"/>
                          <a:cs typeface="Times New Roman"/>
                        </a:rPr>
                        <a:t>Time—Low</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72">
                <a:tc>
                  <a:txBody>
                    <a:bodyPr/>
                    <a:lstStyle/>
                    <a:p>
                      <a:pPr marL="0" marR="0">
                        <a:spcBef>
                          <a:spcPts val="1200"/>
                        </a:spcBef>
                        <a:spcAft>
                          <a:spcPts val="0"/>
                        </a:spcAft>
                      </a:pPr>
                      <a:r>
                        <a:rPr lang="en-US" sz="500">
                          <a:effectLst/>
                          <a:latin typeface="Calibri"/>
                          <a:ea typeface="Calibri"/>
                          <a:cs typeface="Times New Roman"/>
                        </a:rPr>
                        <a:t>Electronic Distress Signs</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Easy</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High—Emergency “Call Police” signs observable from the exterior of the vehicle.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Dollars—Low</a:t>
                      </a:r>
                    </a:p>
                    <a:p>
                      <a:pPr marL="0" marR="0">
                        <a:spcBef>
                          <a:spcPts val="1200"/>
                        </a:spcBef>
                        <a:spcAft>
                          <a:spcPts val="0"/>
                        </a:spcAft>
                      </a:pPr>
                      <a:r>
                        <a:rPr lang="en-US" sz="500">
                          <a:effectLst/>
                          <a:latin typeface="Calibri"/>
                          <a:ea typeface="Calibri"/>
                          <a:cs typeface="Times New Roman"/>
                        </a:rPr>
                        <a:t>Time—Low</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672">
                <a:tc>
                  <a:txBody>
                    <a:bodyPr/>
                    <a:lstStyle/>
                    <a:p>
                      <a:pPr marL="0" marR="0">
                        <a:spcBef>
                          <a:spcPts val="1200"/>
                        </a:spcBef>
                        <a:spcAft>
                          <a:spcPts val="0"/>
                        </a:spcAft>
                      </a:pPr>
                      <a:r>
                        <a:rPr lang="en-US" sz="500">
                          <a:effectLst/>
                          <a:latin typeface="Calibri"/>
                          <a:ea typeface="Calibri"/>
                          <a:cs typeface="Times New Roman"/>
                        </a:rPr>
                        <a:t>Personal Protective Equipment</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Medium—Operator issued defensive weapons such as pepper spray. Requires policy and procedure promulgation as well as defensive tactics training.</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Dollars—Medium</a:t>
                      </a:r>
                    </a:p>
                    <a:p>
                      <a:pPr marL="0" marR="0">
                        <a:spcBef>
                          <a:spcPts val="1200"/>
                        </a:spcBef>
                        <a:spcAft>
                          <a:spcPts val="0"/>
                        </a:spcAft>
                      </a:pPr>
                      <a:r>
                        <a:rPr lang="en-US" sz="500">
                          <a:effectLst/>
                          <a:latin typeface="Calibri"/>
                          <a:ea typeface="Calibri"/>
                          <a:cs typeface="Times New Roman"/>
                        </a:rPr>
                        <a:t>Time—Medium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672">
                <a:tc>
                  <a:txBody>
                    <a:bodyPr/>
                    <a:lstStyle/>
                    <a:p>
                      <a:pPr marL="0" marR="0">
                        <a:spcBef>
                          <a:spcPts val="1200"/>
                        </a:spcBef>
                        <a:spcAft>
                          <a:spcPts val="0"/>
                        </a:spcAft>
                      </a:pPr>
                      <a:r>
                        <a:rPr lang="en-US" sz="500">
                          <a:effectLst/>
                          <a:latin typeface="Calibri"/>
                          <a:ea typeface="Calibri"/>
                          <a:cs typeface="Times New Roman"/>
                        </a:rPr>
                        <a:t>Real-Time Audio</a:t>
                      </a:r>
                    </a:p>
                    <a:p>
                      <a:pPr marL="0" marR="0">
                        <a:spcBef>
                          <a:spcPts val="0"/>
                        </a:spcBef>
                        <a:spcAft>
                          <a:spcPts val="0"/>
                        </a:spcAft>
                      </a:pPr>
                      <a:r>
                        <a:rPr lang="en-US" sz="500">
                          <a:effectLst/>
                          <a:latin typeface="Calibri"/>
                          <a:ea typeface="Calibri"/>
                          <a:cs typeface="Times New Roman"/>
                        </a:rPr>
                        <a:t>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Medium—Streaming audio.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Dollars—Medium</a:t>
                      </a:r>
                    </a:p>
                    <a:p>
                      <a:pPr marL="0" marR="0">
                        <a:spcBef>
                          <a:spcPts val="1200"/>
                        </a:spcBef>
                        <a:spcAft>
                          <a:spcPts val="0"/>
                        </a:spcAft>
                      </a:pPr>
                      <a:r>
                        <a:rPr lang="en-US" sz="500">
                          <a:effectLst/>
                          <a:latin typeface="Calibri"/>
                          <a:ea typeface="Calibri"/>
                          <a:cs typeface="Times New Roman"/>
                        </a:rPr>
                        <a:t>Time—Medium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251">
                <a:tc>
                  <a:txBody>
                    <a:bodyPr/>
                    <a:lstStyle/>
                    <a:p>
                      <a:pPr marL="0" marR="0">
                        <a:spcBef>
                          <a:spcPts val="1200"/>
                        </a:spcBef>
                        <a:spcAft>
                          <a:spcPts val="0"/>
                        </a:spcAft>
                      </a:pPr>
                      <a:r>
                        <a:rPr lang="en-US" sz="500">
                          <a:effectLst/>
                          <a:latin typeface="Calibri"/>
                          <a:ea typeface="Calibri"/>
                          <a:cs typeface="Times New Roman"/>
                        </a:rPr>
                        <a:t>Violent Incident Emergency Response Plan</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Easy</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effectLst/>
                          <a:latin typeface="Calibri"/>
                          <a:ea typeface="Calibri"/>
                          <a:cs typeface="Times New Roman"/>
                        </a:rPr>
                        <a:t> </a:t>
                      </a:r>
                    </a:p>
                    <a:p>
                      <a:pPr marL="0" marR="0">
                        <a:spcBef>
                          <a:spcPts val="0"/>
                        </a:spcBef>
                        <a:spcAft>
                          <a:spcPts val="0"/>
                        </a:spcAft>
                      </a:pPr>
                      <a:r>
                        <a:rPr lang="en-US" sz="500">
                          <a:effectLst/>
                          <a:latin typeface="Calibri"/>
                          <a:ea typeface="Calibri"/>
                          <a:cs typeface="Times New Roman"/>
                        </a:rPr>
                        <a:t>Medium—Hold-ups, hijacking, shootings, homicides, hostage situations, assaults and severe passenger disturbances on the bus.</a:t>
                      </a:r>
                    </a:p>
                    <a:p>
                      <a:pPr marL="0" marR="0">
                        <a:spcBef>
                          <a:spcPts val="1200"/>
                        </a:spcBef>
                        <a:spcAft>
                          <a:spcPts val="0"/>
                        </a:spcAft>
                      </a:pPr>
                      <a:r>
                        <a:rPr lang="en-US" sz="500">
                          <a:effectLst/>
                          <a:latin typeface="Calibri"/>
                          <a:ea typeface="Calibri"/>
                          <a:cs typeface="Times New Roman"/>
                        </a:rPr>
                        <a:t>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Dollars—Low</a:t>
                      </a:r>
                    </a:p>
                    <a:p>
                      <a:pPr marL="0" marR="0">
                        <a:spcBef>
                          <a:spcPts val="1200"/>
                        </a:spcBef>
                        <a:spcAft>
                          <a:spcPts val="0"/>
                        </a:spcAft>
                      </a:pPr>
                      <a:r>
                        <a:rPr lang="en-US" sz="500">
                          <a:effectLst/>
                          <a:latin typeface="Calibri"/>
                          <a:ea typeface="Calibri"/>
                          <a:cs typeface="Times New Roman"/>
                        </a:rPr>
                        <a:t>Time—Low</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51">
                <a:tc>
                  <a:txBody>
                    <a:bodyPr/>
                    <a:lstStyle/>
                    <a:p>
                      <a:pPr marL="0" marR="0">
                        <a:spcBef>
                          <a:spcPts val="1200"/>
                        </a:spcBef>
                        <a:spcAft>
                          <a:spcPts val="0"/>
                        </a:spcAft>
                      </a:pPr>
                      <a:r>
                        <a:rPr lang="en-US" sz="500">
                          <a:effectLst/>
                          <a:latin typeface="Calibri"/>
                          <a:ea typeface="Calibri"/>
                          <a:cs typeface="Times New Roman"/>
                        </a:rPr>
                        <a:t>Surveillance without Police or Security Force Response</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Hard</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Low—Event recording of incidents. </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Dollars—High</a:t>
                      </a:r>
                    </a:p>
                    <a:p>
                      <a:pPr marL="0" marR="0">
                        <a:spcBef>
                          <a:spcPts val="1200"/>
                        </a:spcBef>
                        <a:spcAft>
                          <a:spcPts val="0"/>
                        </a:spcAft>
                      </a:pPr>
                      <a:r>
                        <a:rPr lang="en-US" sz="500">
                          <a:effectLst/>
                          <a:latin typeface="Calibri"/>
                          <a:ea typeface="Calibri"/>
                          <a:cs typeface="Times New Roman"/>
                        </a:rPr>
                        <a:t>Time—Medium</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72">
                <a:tc>
                  <a:txBody>
                    <a:bodyPr/>
                    <a:lstStyle/>
                    <a:p>
                      <a:pPr marL="0" marR="0">
                        <a:spcBef>
                          <a:spcPts val="1200"/>
                        </a:spcBef>
                        <a:spcAft>
                          <a:spcPts val="0"/>
                        </a:spcAft>
                      </a:pPr>
                      <a:r>
                        <a:rPr lang="en-US" sz="500">
                          <a:effectLst/>
                          <a:latin typeface="Calibri"/>
                          <a:ea typeface="Calibri"/>
                          <a:cs typeface="Times New Roman"/>
                        </a:rPr>
                        <a:t>Fire Suppression Equipment</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Easy</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a:effectLst/>
                          <a:latin typeface="Calibri"/>
                          <a:ea typeface="Calibri"/>
                          <a:cs typeface="Times New Roman"/>
                        </a:rPr>
                        <a:t>Low—Mitigating or controlling the impact of an event in progress.</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0"/>
                        </a:spcAft>
                      </a:pPr>
                      <a:r>
                        <a:rPr lang="en-US" sz="500" dirty="0">
                          <a:effectLst/>
                          <a:latin typeface="Calibri"/>
                          <a:ea typeface="Calibri"/>
                          <a:cs typeface="Times New Roman"/>
                        </a:rPr>
                        <a:t>Dollars—Low</a:t>
                      </a:r>
                    </a:p>
                    <a:p>
                      <a:pPr marL="0" marR="0">
                        <a:spcBef>
                          <a:spcPts val="1200"/>
                        </a:spcBef>
                        <a:spcAft>
                          <a:spcPts val="0"/>
                        </a:spcAft>
                      </a:pPr>
                      <a:r>
                        <a:rPr lang="en-US" sz="500" dirty="0">
                          <a:effectLst/>
                          <a:latin typeface="Calibri"/>
                          <a:ea typeface="Calibri"/>
                          <a:cs typeface="Times New Roman"/>
                        </a:rPr>
                        <a:t>Time—Low</a:t>
                      </a:r>
                    </a:p>
                  </a:txBody>
                  <a:tcPr marL="33597" marR="3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78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 – 18 ABSTRACT</a:t>
            </a:r>
            <a:endParaRPr lang="en-US" dirty="0"/>
          </a:p>
        </p:txBody>
      </p:sp>
      <p:sp>
        <p:nvSpPr>
          <p:cNvPr id="5" name="Content Placeholder 4"/>
          <p:cNvSpPr>
            <a:spLocks noGrp="1"/>
          </p:cNvSpPr>
          <p:nvPr>
            <p:ph idx="1"/>
          </p:nvPr>
        </p:nvSpPr>
        <p:spPr/>
        <p:txBody>
          <a:bodyPr>
            <a:normAutofit/>
          </a:bodyPr>
          <a:lstStyle/>
          <a:p>
            <a:pPr marL="0" indent="0">
              <a:buNone/>
            </a:pPr>
            <a:r>
              <a:rPr lang="en-US" sz="2400" i="1" dirty="0"/>
              <a:t>TCRP F-18: Policing and Security Practices for Small and Medium Sized Public Transit Agencies</a:t>
            </a:r>
            <a:r>
              <a:rPr lang="en-US" sz="2400" dirty="0"/>
              <a:t> research has determined that there are significant differences between the security risks, needs and issues facing smaller agencies when compared to those of large metropolitan transit systems. </a:t>
            </a:r>
            <a:endParaRPr lang="en-US" sz="2400" dirty="0" smtClean="0"/>
          </a:p>
          <a:p>
            <a:pPr marL="0" indent="0">
              <a:buNone/>
            </a:pPr>
            <a:r>
              <a:rPr lang="en-US" sz="2400" dirty="0" smtClean="0"/>
              <a:t>Police </a:t>
            </a:r>
            <a:r>
              <a:rPr lang="en-US" sz="2400" dirty="0"/>
              <a:t>and security problems at </a:t>
            </a:r>
            <a:r>
              <a:rPr lang="en-US" sz="2400" dirty="0" smtClean="0"/>
              <a:t>small- </a:t>
            </a:r>
            <a:r>
              <a:rPr lang="en-US" sz="2400" dirty="0"/>
              <a:t>and </a:t>
            </a:r>
            <a:r>
              <a:rPr lang="en-US" sz="2400" dirty="0" smtClean="0"/>
              <a:t>medium-sized </a:t>
            </a:r>
            <a:r>
              <a:rPr lang="en-US" sz="2400" dirty="0"/>
              <a:t>systems occur with much less frequency or magnitude of severity.  Similarly homeland security or terrorism related threats rarely occur on smaller systems.  However, serious crime, including violent crime does occur infrequently on smaller systems. </a:t>
            </a:r>
          </a:p>
        </p:txBody>
      </p:sp>
    </p:spTree>
    <p:extLst>
      <p:ext uri="{BB962C8B-B14F-4D97-AF65-F5344CB8AC3E}">
        <p14:creationId xmlns:p14="http://schemas.microsoft.com/office/powerpoint/2010/main" val="4256522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343"/>
            <a:ext cx="8229600" cy="1199071"/>
          </a:xfrm>
        </p:spPr>
        <p:txBody>
          <a:bodyPr>
            <a:normAutofit/>
          </a:bodyPr>
          <a:lstStyle/>
          <a:p>
            <a:r>
              <a:rPr lang="en-US" sz="4000" dirty="0">
                <a:solidFill>
                  <a:prstClr val="black"/>
                </a:solidFill>
              </a:rPr>
              <a:t>SECURITY COUNTERMEASURES</a:t>
            </a:r>
            <a:endParaRPr lang="en-US" dirty="0"/>
          </a:p>
        </p:txBody>
      </p:sp>
      <p:sp>
        <p:nvSpPr>
          <p:cNvPr id="3" name="Content Placeholder 2"/>
          <p:cNvSpPr>
            <a:spLocks noGrp="1"/>
          </p:cNvSpPr>
          <p:nvPr>
            <p:ph idx="1"/>
          </p:nvPr>
        </p:nvSpPr>
        <p:spPr>
          <a:xfrm>
            <a:off x="457200" y="2363638"/>
            <a:ext cx="8229600" cy="3762525"/>
          </a:xfrm>
        </p:spPr>
        <p:txBody>
          <a:bodyPr/>
          <a:lstStyle/>
          <a:p>
            <a:pPr marL="0" lvl="0" indent="0">
              <a:buNone/>
            </a:pPr>
            <a:r>
              <a:rPr lang="en-US" sz="2400" dirty="0"/>
              <a:t>For non-public spaces access control, perimeter security, intrusion detection systems and other similar types of technology can be deployed to </a:t>
            </a:r>
            <a:r>
              <a:rPr lang="en-US" sz="2400" dirty="0" smtClean="0"/>
              <a:t>protect </a:t>
            </a:r>
            <a:r>
              <a:rPr lang="en-US" sz="2400" dirty="0"/>
              <a:t>facilities from external losses.  However, in transit buildings that are open to the </a:t>
            </a:r>
            <a:r>
              <a:rPr lang="en-US" sz="2400" dirty="0" smtClean="0"/>
              <a:t>public </a:t>
            </a:r>
            <a:r>
              <a:rPr lang="en-US" sz="2400" dirty="0"/>
              <a:t>during hours of operation security personnel or possibly surveillance systems are the primary means of providing protection.</a:t>
            </a:r>
          </a:p>
          <a:p>
            <a:pPr marL="0" indent="0">
              <a:buNone/>
            </a:pPr>
            <a:endParaRPr lang="en-US" dirty="0"/>
          </a:p>
        </p:txBody>
      </p:sp>
    </p:spTree>
    <p:extLst>
      <p:ext uri="{BB962C8B-B14F-4D97-AF65-F5344CB8AC3E}">
        <p14:creationId xmlns:p14="http://schemas.microsoft.com/office/powerpoint/2010/main" val="3041480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290"/>
            <a:ext cx="8229600" cy="776377"/>
          </a:xfrm>
        </p:spPr>
        <p:txBody>
          <a:bodyPr>
            <a:normAutofit/>
          </a:bodyPr>
          <a:lstStyle/>
          <a:p>
            <a:r>
              <a:rPr lang="en-US" sz="4000" dirty="0">
                <a:solidFill>
                  <a:prstClr val="black"/>
                </a:solidFill>
              </a:rPr>
              <a:t>SECURITY COUNTERMEASURES</a:t>
            </a:r>
            <a:endParaRPr lang="en-US" dirty="0"/>
          </a:p>
        </p:txBody>
      </p:sp>
      <p:sp>
        <p:nvSpPr>
          <p:cNvPr id="3" name="Content Placeholder 2"/>
          <p:cNvSpPr>
            <a:spLocks noGrp="1"/>
          </p:cNvSpPr>
          <p:nvPr>
            <p:ph idx="1"/>
          </p:nvPr>
        </p:nvSpPr>
        <p:spPr>
          <a:xfrm>
            <a:off x="457200" y="2648309"/>
            <a:ext cx="8229600" cy="3477854"/>
          </a:xfrm>
        </p:spPr>
        <p:txBody>
          <a:bodyPr>
            <a:normAutofit/>
          </a:bodyPr>
          <a:lstStyle/>
          <a:p>
            <a:pPr marL="0" lvl="0" indent="0">
              <a:buNone/>
            </a:pPr>
            <a:r>
              <a:rPr lang="en-US" sz="2400" dirty="0"/>
              <a:t>The core security issue that planners must decide upon in establishing a protective environment for the occupants, passengers, employees, retail and premises of a transit station is whether an “enforcement only” level of security is appropriate.  If the occurrence of crime and/or disorder is rare or infrequent the best approach may be to establish collaboration with local authorities and first responders who have enforcement responsibility for the facility.  </a:t>
            </a:r>
          </a:p>
          <a:p>
            <a:pPr marL="0" indent="0">
              <a:buNone/>
            </a:pPr>
            <a:endParaRPr lang="en-US" dirty="0"/>
          </a:p>
        </p:txBody>
      </p:sp>
    </p:spTree>
    <p:extLst>
      <p:ext uri="{BB962C8B-B14F-4D97-AF65-F5344CB8AC3E}">
        <p14:creationId xmlns:p14="http://schemas.microsoft.com/office/powerpoint/2010/main" val="339848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F-18 ABSTRACT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In contrast to the much more extensive and costly security related requirements necessary to protect </a:t>
            </a:r>
            <a:r>
              <a:rPr lang="en-US" sz="2400" dirty="0" smtClean="0"/>
              <a:t>large-sized </a:t>
            </a:r>
            <a:r>
              <a:rPr lang="en-US" sz="2400" dirty="0"/>
              <a:t>transit agencies, the scope and extent of countermeasures warranted for </a:t>
            </a:r>
            <a:r>
              <a:rPr lang="en-US" sz="2400" dirty="0" smtClean="0"/>
              <a:t>small- </a:t>
            </a:r>
            <a:r>
              <a:rPr lang="en-US" sz="2400" dirty="0"/>
              <a:t>and </a:t>
            </a:r>
            <a:r>
              <a:rPr lang="en-US" sz="2400" dirty="0" smtClean="0"/>
              <a:t>medium-sized </a:t>
            </a:r>
            <a:r>
              <a:rPr lang="en-US" sz="2400" dirty="0"/>
              <a:t>agencies is correspondingly smaller.  </a:t>
            </a:r>
            <a:endParaRPr lang="en-US" sz="2400" dirty="0" smtClean="0"/>
          </a:p>
          <a:p>
            <a:pPr marL="0" indent="0">
              <a:buNone/>
            </a:pPr>
            <a:endParaRPr lang="en-US" sz="2400" dirty="0"/>
          </a:p>
          <a:p>
            <a:pPr marL="0" indent="0">
              <a:buNone/>
            </a:pPr>
            <a:r>
              <a:rPr lang="en-US" sz="2400" dirty="0" smtClean="0"/>
              <a:t>The </a:t>
            </a:r>
            <a:r>
              <a:rPr lang="en-US" sz="2400" dirty="0"/>
              <a:t>difference lies in the reduced infrastructure and critical asset footprint and operating characteristics of small and medium sized agencies. </a:t>
            </a:r>
          </a:p>
        </p:txBody>
      </p:sp>
    </p:spTree>
    <p:extLst>
      <p:ext uri="{BB962C8B-B14F-4D97-AF65-F5344CB8AC3E}">
        <p14:creationId xmlns:p14="http://schemas.microsoft.com/office/powerpoint/2010/main" val="340224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F-18 ABSTRACT</a:t>
            </a:r>
            <a:endParaRPr lang="en-US" dirty="0"/>
          </a:p>
        </p:txBody>
      </p:sp>
      <p:sp>
        <p:nvSpPr>
          <p:cNvPr id="3" name="Content Placeholder 2"/>
          <p:cNvSpPr>
            <a:spLocks noGrp="1"/>
          </p:cNvSpPr>
          <p:nvPr>
            <p:ph idx="1"/>
          </p:nvPr>
        </p:nvSpPr>
        <p:spPr>
          <a:xfrm>
            <a:off x="457200" y="1331650"/>
            <a:ext cx="8229600" cy="4794513"/>
          </a:xfrm>
        </p:spPr>
        <p:txBody>
          <a:bodyPr>
            <a:noAutofit/>
          </a:bodyPr>
          <a:lstStyle/>
          <a:p>
            <a:pPr marL="0" indent="0">
              <a:buNone/>
            </a:pPr>
            <a:r>
              <a:rPr lang="en-US" sz="2400" dirty="0"/>
              <a:t>With a few exceptions the </a:t>
            </a:r>
            <a:r>
              <a:rPr lang="en-US" sz="2400" dirty="0" smtClean="0"/>
              <a:t>small- </a:t>
            </a:r>
            <a:r>
              <a:rPr lang="en-US" sz="2400" dirty="0"/>
              <a:t>and </a:t>
            </a:r>
            <a:r>
              <a:rPr lang="en-US" sz="2400" dirty="0" smtClean="0"/>
              <a:t>medium-sized </a:t>
            </a:r>
            <a:r>
              <a:rPr lang="en-US" sz="2400" dirty="0"/>
              <a:t>transit agencies profiled in this study operate over the road with buses, trolleys, vans or cars that require a level of security commensurate with the protection of: </a:t>
            </a:r>
            <a:endParaRPr lang="en-US" sz="2400" dirty="0" smtClean="0"/>
          </a:p>
          <a:p>
            <a:pPr marL="514350" indent="-514350">
              <a:buAutoNum type="arabicParenBoth"/>
            </a:pPr>
            <a:r>
              <a:rPr lang="en-US" sz="2400" dirty="0" smtClean="0"/>
              <a:t>vehicles </a:t>
            </a:r>
            <a:r>
              <a:rPr lang="en-US" sz="2400" dirty="0"/>
              <a:t>in transit on highways, rural and suburban city, borough or township  streets or other </a:t>
            </a:r>
            <a:r>
              <a:rPr lang="en-US" sz="2400" dirty="0" smtClean="0"/>
              <a:t>roadways</a:t>
            </a:r>
          </a:p>
          <a:p>
            <a:pPr marL="514350" indent="-514350">
              <a:buAutoNum type="arabicParenBoth"/>
            </a:pPr>
            <a:r>
              <a:rPr lang="en-US" sz="2400" dirty="0" smtClean="0"/>
              <a:t>infrastructure </a:t>
            </a:r>
            <a:r>
              <a:rPr lang="en-US" sz="2400" dirty="0"/>
              <a:t>such as unstaffed bus shelters or bus stops, vehicle storage depots, bus stations and maintenance facilities necessary to support these </a:t>
            </a:r>
            <a:r>
              <a:rPr lang="en-US" sz="2400" dirty="0" smtClean="0"/>
              <a:t>conveyances</a:t>
            </a:r>
          </a:p>
          <a:p>
            <a:pPr marL="514350" indent="-514350">
              <a:buAutoNum type="arabicParenBoth"/>
            </a:pPr>
            <a:r>
              <a:rPr lang="en-US" sz="2400" dirty="0" smtClean="0"/>
              <a:t>employees </a:t>
            </a:r>
            <a:r>
              <a:rPr lang="en-US" sz="2400" dirty="0"/>
              <a:t>who operate the </a:t>
            </a:r>
            <a:r>
              <a:rPr lang="en-US" sz="2400" dirty="0" smtClean="0"/>
              <a:t>conveyances</a:t>
            </a:r>
          </a:p>
          <a:p>
            <a:pPr marL="514350" indent="-514350">
              <a:buAutoNum type="arabicParenBoth"/>
            </a:pPr>
            <a:r>
              <a:rPr lang="en-US" sz="2400" dirty="0" smtClean="0"/>
              <a:t>minimal </a:t>
            </a:r>
            <a:r>
              <a:rPr lang="en-US" sz="2400" dirty="0"/>
              <a:t>administrative and management </a:t>
            </a:r>
            <a:r>
              <a:rPr lang="en-US" sz="2400" dirty="0" smtClean="0"/>
              <a:t>staff</a:t>
            </a:r>
          </a:p>
          <a:p>
            <a:pPr marL="514350" indent="-514350">
              <a:buAutoNum type="arabicParenBoth"/>
            </a:pPr>
            <a:r>
              <a:rPr lang="en-US" sz="2400" dirty="0" smtClean="0"/>
              <a:t>the </a:t>
            </a:r>
            <a:r>
              <a:rPr lang="en-US" sz="2400" dirty="0"/>
              <a:t>passengers who use the agency’s transportation services.</a:t>
            </a:r>
          </a:p>
        </p:txBody>
      </p:sp>
    </p:spTree>
    <p:extLst>
      <p:ext uri="{BB962C8B-B14F-4D97-AF65-F5344CB8AC3E}">
        <p14:creationId xmlns:p14="http://schemas.microsoft.com/office/powerpoint/2010/main" val="2360181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61134"/>
            <a:ext cx="8475743" cy="1269507"/>
          </a:xfrm>
        </p:spPr>
        <p:txBody>
          <a:bodyPr>
            <a:noAutofit/>
          </a:bodyPr>
          <a:lstStyle/>
          <a:p>
            <a:r>
              <a:rPr lang="en-US" sz="4000" dirty="0" smtClean="0"/>
              <a:t>SECURITY RISK MANAGEMENT AND ASSESSMENT PROCESSES</a:t>
            </a:r>
            <a:br>
              <a:rPr lang="en-US" sz="4000" dirty="0" smtClean="0"/>
            </a:br>
            <a:endParaRPr lang="en-US" sz="4000" dirty="0"/>
          </a:p>
        </p:txBody>
      </p:sp>
      <p:sp>
        <p:nvSpPr>
          <p:cNvPr id="3" name="Content Placeholder 2"/>
          <p:cNvSpPr>
            <a:spLocks noGrp="1"/>
          </p:cNvSpPr>
          <p:nvPr>
            <p:ph idx="1"/>
          </p:nvPr>
        </p:nvSpPr>
        <p:spPr>
          <a:xfrm>
            <a:off x="457200" y="937970"/>
            <a:ext cx="8229600" cy="5188194"/>
          </a:xfrm>
        </p:spPr>
        <p:txBody>
          <a:bodyPr/>
          <a:lstStyle/>
          <a:p>
            <a:pPr marL="0" indent="0">
              <a:buNone/>
            </a:pPr>
            <a:r>
              <a:rPr lang="en-US" dirty="0" smtClean="0"/>
              <a:t> </a:t>
            </a:r>
            <a:endParaRPr lang="en-US" sz="1800" dirty="0"/>
          </a:p>
        </p:txBody>
      </p:sp>
      <p:sp>
        <p:nvSpPr>
          <p:cNvPr id="4" name="Content Placeholder 2"/>
          <p:cNvSpPr txBox="1">
            <a:spLocks/>
          </p:cNvSpPr>
          <p:nvPr/>
        </p:nvSpPr>
        <p:spPr>
          <a:xfrm>
            <a:off x="457200" y="2237173"/>
            <a:ext cx="8229600" cy="38889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The Department of Homeland Security (DHS) in the latest version of the </a:t>
            </a:r>
            <a:r>
              <a:rPr lang="en-US" sz="1800" b="1" i="1" u="sng" dirty="0" smtClean="0"/>
              <a:t>National Infrastructure Protection Plan (2013)</a:t>
            </a:r>
            <a:r>
              <a:rPr lang="en-US" sz="1800" dirty="0" smtClean="0"/>
              <a:t> describes the three protection program areas for critical infrastructure – Physical, Cyber and Human. </a:t>
            </a:r>
          </a:p>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34291" y="3352800"/>
            <a:ext cx="7682345" cy="2773363"/>
          </a:xfrm>
          <a:prstGeom prst="rect">
            <a:avLst/>
          </a:prstGeom>
          <a:noFill/>
          <a:ln>
            <a:noFill/>
          </a:ln>
        </p:spPr>
      </p:pic>
    </p:spTree>
    <p:extLst>
      <p:ext uri="{BB962C8B-B14F-4D97-AF65-F5344CB8AC3E}">
        <p14:creationId xmlns:p14="http://schemas.microsoft.com/office/powerpoint/2010/main" val="1555081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049"/>
            <a:ext cx="8229600" cy="1269505"/>
          </a:xfrm>
        </p:spPr>
        <p:txBody>
          <a:bodyPr>
            <a:normAutofit/>
          </a:bodyPr>
          <a:lstStyle/>
          <a:p>
            <a:r>
              <a:rPr lang="en-US" dirty="0"/>
              <a:t>RISK FACTORS – CRITICAL ASSETS</a:t>
            </a:r>
          </a:p>
        </p:txBody>
      </p:sp>
      <p:sp>
        <p:nvSpPr>
          <p:cNvPr id="3" name="Content Placeholder 2"/>
          <p:cNvSpPr>
            <a:spLocks noGrp="1"/>
          </p:cNvSpPr>
          <p:nvPr>
            <p:ph idx="1"/>
          </p:nvPr>
        </p:nvSpPr>
        <p:spPr>
          <a:xfrm>
            <a:off x="457200" y="2121763"/>
            <a:ext cx="8229600" cy="4004400"/>
          </a:xfrm>
        </p:spPr>
        <p:txBody>
          <a:bodyPr>
            <a:normAutofit/>
          </a:bodyPr>
          <a:lstStyle/>
          <a:p>
            <a:pPr marL="0" lvl="0" indent="0">
              <a:buNone/>
            </a:pPr>
            <a:r>
              <a:rPr lang="en-US" sz="2400" dirty="0"/>
              <a:t>In the public transit environment </a:t>
            </a:r>
            <a:r>
              <a:rPr lang="en-US" sz="2400" dirty="0" smtClean="0"/>
              <a:t>the human asset – the </a:t>
            </a:r>
            <a:r>
              <a:rPr lang="en-US" sz="2400" dirty="0"/>
              <a:t>protection and security of people is the foremost concern.   This includes the passengers who use the system, the employees who deliver the transportation services and a third set of indirect participants who interface with transit systems such as station vendors, other building tenants or occupants, delivery persons, or those with homes or businesses in proximity to transit facilities or infrastructure.</a:t>
            </a:r>
          </a:p>
          <a:p>
            <a:pPr marL="0" indent="0">
              <a:buNone/>
            </a:pPr>
            <a:endParaRPr lang="en-US" dirty="0"/>
          </a:p>
        </p:txBody>
      </p:sp>
    </p:spTree>
    <p:extLst>
      <p:ext uri="{BB962C8B-B14F-4D97-AF65-F5344CB8AC3E}">
        <p14:creationId xmlns:p14="http://schemas.microsoft.com/office/powerpoint/2010/main" val="1691274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RISK FACTORS – CRITICAL ASSETS</a:t>
            </a:r>
            <a:endParaRPr lang="en-US" sz="4000" dirty="0"/>
          </a:p>
        </p:txBody>
      </p:sp>
      <p:sp>
        <p:nvSpPr>
          <p:cNvPr id="3" name="Content Placeholder 2"/>
          <p:cNvSpPr>
            <a:spLocks noGrp="1"/>
          </p:cNvSpPr>
          <p:nvPr>
            <p:ph idx="1"/>
          </p:nvPr>
        </p:nvSpPr>
        <p:spPr/>
        <p:txBody>
          <a:bodyPr>
            <a:normAutofit/>
          </a:bodyPr>
          <a:lstStyle/>
          <a:p>
            <a:pPr marL="0" lvl="0" indent="0">
              <a:buNone/>
            </a:pPr>
            <a:r>
              <a:rPr lang="en-US" sz="2600" dirty="0"/>
              <a:t>In addition to human assets, public transit agencies have an extensive range of property or infrastructure related assets as well as intrinsic or intangible assets such as goodwill.  Transit vehicles—buses, trolleys, trains are the most recognizable of transit’s infrastructure, however there are also stations owned or operated by transit agencies, stops or shelters, office buildings, maintenance facilities, parking lots, information systems, communications huts and other types of  property used to support services.</a:t>
            </a:r>
          </a:p>
          <a:p>
            <a:pPr marL="0" indent="0">
              <a:buNone/>
            </a:pPr>
            <a:endParaRPr lang="en-US" dirty="0"/>
          </a:p>
        </p:txBody>
      </p:sp>
    </p:spTree>
    <p:extLst>
      <p:ext uri="{BB962C8B-B14F-4D97-AF65-F5344CB8AC3E}">
        <p14:creationId xmlns:p14="http://schemas.microsoft.com/office/powerpoint/2010/main" val="322839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FACTORS – CRITICAL ASSETS</a:t>
            </a:r>
          </a:p>
        </p:txBody>
      </p:sp>
      <p:sp>
        <p:nvSpPr>
          <p:cNvPr id="5" name="Content Placeholder 4"/>
          <p:cNvSpPr>
            <a:spLocks noGrp="1"/>
          </p:cNvSpPr>
          <p:nvPr>
            <p:ph idx="1"/>
          </p:nvPr>
        </p:nvSpPr>
        <p:spPr/>
        <p:txBody>
          <a:bodyPr>
            <a:normAutofit/>
          </a:bodyPr>
          <a:lstStyle/>
          <a:p>
            <a:pPr marL="0" indent="0" algn="ctr">
              <a:buNone/>
            </a:pPr>
            <a:r>
              <a:rPr lang="en-US" sz="2400" dirty="0" smtClean="0"/>
              <a:t>Depending </a:t>
            </a:r>
            <a:r>
              <a:rPr lang="en-US" sz="2400" dirty="0"/>
              <a:t>on the size and operating characteristics of the agency the listing of these assets can be quite complex. </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766455" y="2509029"/>
            <a:ext cx="5728854" cy="3732443"/>
          </a:xfrm>
          <a:prstGeom prst="rect">
            <a:avLst/>
          </a:prstGeom>
          <a:noFill/>
          <a:ln>
            <a:noFill/>
          </a:ln>
        </p:spPr>
      </p:pic>
    </p:spTree>
    <p:extLst>
      <p:ext uri="{BB962C8B-B14F-4D97-AF65-F5344CB8AC3E}">
        <p14:creationId xmlns:p14="http://schemas.microsoft.com/office/powerpoint/2010/main" val="4081180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TotalTime>
  <Words>2886</Words>
  <Application>Microsoft Office PowerPoint</Application>
  <PresentationFormat>On-screen Show (4:3)</PresentationFormat>
  <Paragraphs>289</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Policing and Security Practices for Small- and Medium-Sized Public Transit Systems</vt:lpstr>
      <vt:lpstr>SUMMARY </vt:lpstr>
      <vt:lpstr>F – 18 ABSTRACT</vt:lpstr>
      <vt:lpstr>F-18 ABSTRACT</vt:lpstr>
      <vt:lpstr>F-18 ABSTRACT</vt:lpstr>
      <vt:lpstr>SECURITY RISK MANAGEMENT AND ASSESSMENT PROCESSES </vt:lpstr>
      <vt:lpstr>RISK FACTORS – CRITICAL ASSETS</vt:lpstr>
      <vt:lpstr>RISK FACTORS – CRITICAL ASSETS</vt:lpstr>
      <vt:lpstr>RISK FACTORS – CRITICAL ASSETS</vt:lpstr>
      <vt:lpstr>     SMALL-SIZED AGENCIES</vt:lpstr>
      <vt:lpstr>MEDIUM-SIZED AGENCIES</vt:lpstr>
      <vt:lpstr>SECURITY RISK </vt:lpstr>
      <vt:lpstr>SECURITY RISK </vt:lpstr>
      <vt:lpstr>HOMELAND DEFENSE/HOMELAND SECURITY</vt:lpstr>
      <vt:lpstr>PowerPoint Presentation</vt:lpstr>
      <vt:lpstr>HOMELAND SECURITY THREATS</vt:lpstr>
      <vt:lpstr>    FELONY OR MISDEMEANOR CRIME  </vt:lpstr>
      <vt:lpstr>FELONY OR MISDEMEANOR CRIME</vt:lpstr>
      <vt:lpstr>FELONY OR MISDEMEANOR CRIME</vt:lpstr>
      <vt:lpstr>FELONY OR MISDEMEANOR CRIME</vt:lpstr>
      <vt:lpstr>FELONY OR MISDEMEANOR CRIME</vt:lpstr>
      <vt:lpstr>FELONY OR MISDEMEANOR CRIME</vt:lpstr>
      <vt:lpstr>FELONY OR MISDEMEANOR CRIME</vt:lpstr>
      <vt:lpstr>FELONY OR MISDEMEANOR CRIME</vt:lpstr>
      <vt:lpstr>MINOR OFFENSES AND DISORDER </vt:lpstr>
      <vt:lpstr>SECURITY COUNTERMEASURES</vt:lpstr>
      <vt:lpstr>SECURITY COUNTERMEASURES</vt:lpstr>
      <vt:lpstr>SECURITY COUNTERMEASURES</vt:lpstr>
      <vt:lpstr>SECURITY COUNTERMEASURES</vt:lpstr>
      <vt:lpstr>SECURITY COUNTERMEASURES</vt:lpstr>
      <vt:lpstr>SECURITY COUNTERMEASURES</vt:lpstr>
    </vt:vector>
  </TitlesOfParts>
  <Company>Countermeasures Assessment and Security Experts,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Policing and Security Practices for Small and Medium Sized Public Transit Systems</dc:title>
  <dc:creator>Nellie Frazier</dc:creator>
  <cp:lastModifiedBy>SH</cp:lastModifiedBy>
  <cp:revision>59</cp:revision>
  <cp:lastPrinted>2015-03-16T22:31:46Z</cp:lastPrinted>
  <dcterms:created xsi:type="dcterms:W3CDTF">2014-11-24T18:08:20Z</dcterms:created>
  <dcterms:modified xsi:type="dcterms:W3CDTF">2015-07-14T19:18:21Z</dcterms:modified>
</cp:coreProperties>
</file>