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00" r:id="rId4"/>
  </p:sldMasterIdLst>
  <p:notesMasterIdLst>
    <p:notesMasterId r:id="rId71"/>
  </p:notesMasterIdLst>
  <p:sldIdLst>
    <p:sldId id="529" r:id="rId5"/>
    <p:sldId id="708" r:id="rId6"/>
    <p:sldId id="689" r:id="rId7"/>
    <p:sldId id="664" r:id="rId8"/>
    <p:sldId id="771" r:id="rId9"/>
    <p:sldId id="706" r:id="rId10"/>
    <p:sldId id="724" r:id="rId11"/>
    <p:sldId id="691" r:id="rId12"/>
    <p:sldId id="733" r:id="rId13"/>
    <p:sldId id="732" r:id="rId14"/>
    <p:sldId id="734" r:id="rId15"/>
    <p:sldId id="766" r:id="rId16"/>
    <p:sldId id="736" r:id="rId17"/>
    <p:sldId id="737" r:id="rId18"/>
    <p:sldId id="767" r:id="rId19"/>
    <p:sldId id="740" r:id="rId20"/>
    <p:sldId id="783" r:id="rId21"/>
    <p:sldId id="742" r:id="rId22"/>
    <p:sldId id="773" r:id="rId23"/>
    <p:sldId id="772" r:id="rId24"/>
    <p:sldId id="663" r:id="rId25"/>
    <p:sldId id="666" r:id="rId26"/>
    <p:sldId id="750" r:id="rId27"/>
    <p:sldId id="717" r:id="rId28"/>
    <p:sldId id="768" r:id="rId29"/>
    <p:sldId id="695" r:id="rId30"/>
    <p:sldId id="775" r:id="rId31"/>
    <p:sldId id="697" r:id="rId32"/>
    <p:sldId id="709" r:id="rId33"/>
    <p:sldId id="718" r:id="rId34"/>
    <p:sldId id="719" r:id="rId35"/>
    <p:sldId id="716" r:id="rId36"/>
    <p:sldId id="720" r:id="rId37"/>
    <p:sldId id="744" r:id="rId38"/>
    <p:sldId id="667" r:id="rId39"/>
    <p:sldId id="780" r:id="rId40"/>
    <p:sldId id="759" r:id="rId41"/>
    <p:sldId id="713" r:id="rId42"/>
    <p:sldId id="675" r:id="rId43"/>
    <p:sldId id="762" r:id="rId44"/>
    <p:sldId id="678" r:id="rId45"/>
    <p:sldId id="745" r:id="rId46"/>
    <p:sldId id="721" r:id="rId47"/>
    <p:sldId id="722" r:id="rId48"/>
    <p:sldId id="723" r:id="rId49"/>
    <p:sldId id="778" r:id="rId50"/>
    <p:sldId id="738" r:id="rId51"/>
    <p:sldId id="782" r:id="rId52"/>
    <p:sldId id="674" r:id="rId53"/>
    <p:sldId id="757" r:id="rId54"/>
    <p:sldId id="712" r:id="rId55"/>
    <p:sldId id="754" r:id="rId56"/>
    <p:sldId id="752" r:id="rId57"/>
    <p:sldId id="714" r:id="rId58"/>
    <p:sldId id="756" r:id="rId59"/>
    <p:sldId id="763" r:id="rId60"/>
    <p:sldId id="765" r:id="rId61"/>
    <p:sldId id="696" r:id="rId62"/>
    <p:sldId id="749" r:id="rId63"/>
    <p:sldId id="770" r:id="rId64"/>
    <p:sldId id="746" r:id="rId65"/>
    <p:sldId id="784" r:id="rId66"/>
    <p:sldId id="707" r:id="rId67"/>
    <p:sldId id="676" r:id="rId68"/>
    <p:sldId id="785" r:id="rId69"/>
    <p:sldId id="786" r:id="rId7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ijser, Marcel" initials="HM" lastIdx="15" clrIdx="0">
    <p:extLst>
      <p:ext uri="{19B8F6BF-5375-455C-9EA6-DF929625EA0E}">
        <p15:presenceInfo xmlns:p15="http://schemas.microsoft.com/office/powerpoint/2012/main" userId="Huijser, Marcel" providerId="None"/>
      </p:ext>
    </p:extLst>
  </p:cmAuthor>
  <p:cmAuthor id="2" name="kari gunson" initials="kg" lastIdx="3" clrIdx="1">
    <p:extLst>
      <p:ext uri="{19B8F6BF-5375-455C-9EA6-DF929625EA0E}">
        <p15:presenceInfo xmlns:p15="http://schemas.microsoft.com/office/powerpoint/2012/main" userId="8c51f38d461bfc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FF00"/>
    <a:srgbClr val="66FF66"/>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68140" autoAdjust="0"/>
  </p:normalViewPr>
  <p:slideViewPr>
    <p:cSldViewPr>
      <p:cViewPr>
        <p:scale>
          <a:sx n="75" d="100"/>
          <a:sy n="75" d="100"/>
        </p:scale>
        <p:origin x="2556" y="138"/>
      </p:cViewPr>
      <p:guideLst>
        <p:guide orient="horz" pos="2160"/>
        <p:guide pos="2880"/>
      </p:guideLst>
    </p:cSldViewPr>
  </p:slideViewPr>
  <p:outlineViewPr>
    <p:cViewPr>
      <p:scale>
        <a:sx n="33" d="100"/>
        <a:sy n="33" d="100"/>
      </p:scale>
      <p:origin x="0" y="-7566"/>
    </p:cViewPr>
  </p:outlineViewPr>
  <p:notesTextViewPr>
    <p:cViewPr>
      <p:scale>
        <a:sx n="100" d="100"/>
        <a:sy n="100" d="100"/>
      </p:scale>
      <p:origin x="0" y="0"/>
    </p:cViewPr>
  </p:notesTextViewPr>
  <p:sorterViewPr>
    <p:cViewPr>
      <p:scale>
        <a:sx n="100" d="100"/>
        <a:sy n="100" d="100"/>
      </p:scale>
      <p:origin x="0" y="-6570"/>
    </p:cViewPr>
  </p:sorterViewPr>
  <p:notesViewPr>
    <p:cSldViewPr>
      <p:cViewPr varScale="1">
        <p:scale>
          <a:sx n="50" d="100"/>
          <a:sy n="50" d="100"/>
        </p:scale>
        <p:origin x="1962" y="5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defRPr sz="1300">
                <a:latin typeface="Arial" charset="0"/>
              </a:defRPr>
            </a:lvl1pPr>
          </a:lstStyle>
          <a:p>
            <a:pPr>
              <a:defRPr/>
            </a:pPr>
            <a:endParaRPr lang="en-US" dirty="0"/>
          </a:p>
        </p:txBody>
      </p:sp>
      <p:sp>
        <p:nvSpPr>
          <p:cNvPr id="23555"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a:latin typeface="Arial" charset="0"/>
              </a:defRPr>
            </a:lvl1pPr>
          </a:lstStyle>
          <a:p>
            <a:pPr>
              <a:defRPr/>
            </a:pPr>
            <a:endParaRPr lang="en-US" dirty="0"/>
          </a:p>
        </p:txBody>
      </p:sp>
      <p:sp>
        <p:nvSpPr>
          <p:cNvPr id="471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defRPr sz="1300">
                <a:latin typeface="Arial" charset="0"/>
              </a:defRPr>
            </a:lvl1pPr>
          </a:lstStyle>
          <a:p>
            <a:pPr>
              <a:defRPr/>
            </a:pPr>
            <a:endParaRPr lang="en-US" dirty="0"/>
          </a:p>
        </p:txBody>
      </p:sp>
      <p:sp>
        <p:nvSpPr>
          <p:cNvPr id="23559"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a:lvl1pPr>
          </a:lstStyle>
          <a:p>
            <a:fld id="{10005331-83A9-49CB-B5C0-98808B1203DB}" type="slidenum">
              <a:rPr lang="en-US" altLang="en-US"/>
              <a:pPr/>
              <a:t>‹#›</a:t>
            </a:fld>
            <a:endParaRPr lang="en-US" altLang="en-US" dirty="0"/>
          </a:p>
        </p:txBody>
      </p:sp>
    </p:spTree>
    <p:extLst>
      <p:ext uri="{BB962C8B-B14F-4D97-AF65-F5344CB8AC3E}">
        <p14:creationId xmlns:p14="http://schemas.microsoft.com/office/powerpoint/2010/main" val="23216613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hgparkway.ca/sites/default/files/downloads/Interpretive%20Sign%2005%20-%20Ecopassage.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www.supercoloring.com/silhouettes/bearded-dragon" TargetMode="External"/><Relationship Id="rId13" Type="http://schemas.openxmlformats.org/officeDocument/2006/relationships/hyperlink" Target="http://www.supercoloring.com/silhouettes/rabbit" TargetMode="External"/><Relationship Id="rId18" Type="http://schemas.openxmlformats.org/officeDocument/2006/relationships/hyperlink" Target="https://file000.flaticon.com/downloads/license/license.pdf" TargetMode="External"/><Relationship Id="rId3" Type="http://schemas.openxmlformats.org/officeDocument/2006/relationships/hyperlink" Target="https://creativecommons.org/licenses/by-sa/4.0/" TargetMode="External"/><Relationship Id="rId7" Type="http://schemas.openxmlformats.org/officeDocument/2006/relationships/hyperlink" Target="http://www.supercoloring.com/silhouettes/newt" TargetMode="External"/><Relationship Id="rId12" Type="http://schemas.openxmlformats.org/officeDocument/2006/relationships/hyperlink" Target="http://www.supercoloring.com/silhouettes/weasel" TargetMode="External"/><Relationship Id="rId17" Type="http://schemas.openxmlformats.org/officeDocument/2006/relationships/hyperlink" Target="http://www.supercoloring.com/silhouettes/red-fox" TargetMode="External"/><Relationship Id="rId2" Type="http://schemas.openxmlformats.org/officeDocument/2006/relationships/slide" Target="../slides/slide9.xml"/><Relationship Id="rId16" Type="http://schemas.openxmlformats.org/officeDocument/2006/relationships/hyperlink" Target="http://www.supercoloring.com/silhouettes/wild-cat" TargetMode="External"/><Relationship Id="rId20" Type="http://schemas.openxmlformats.org/officeDocument/2006/relationships/hyperlink" Target="https://www.flaticon.com/free-icon/mole-mammal-animal-shape_47278" TargetMode="External"/><Relationship Id="rId1" Type="http://schemas.openxmlformats.org/officeDocument/2006/relationships/notesMaster" Target="../notesMasters/notesMaster1.xml"/><Relationship Id="rId6" Type="http://schemas.openxmlformats.org/officeDocument/2006/relationships/hyperlink" Target="http://www.supercoloring.com/silhouettes/salamander" TargetMode="External"/><Relationship Id="rId11" Type="http://schemas.openxmlformats.org/officeDocument/2006/relationships/hyperlink" Target="http://www.supercoloring.com/silhouettes/wood-mouse" TargetMode="External"/><Relationship Id="rId5" Type="http://schemas.openxmlformats.org/officeDocument/2006/relationships/hyperlink" Target="http://www.supercoloring.com/silhouettes/toad" TargetMode="External"/><Relationship Id="rId15" Type="http://schemas.openxmlformats.org/officeDocument/2006/relationships/hyperlink" Target="http://www.supercoloring.com/silhouettes/raccoon" TargetMode="External"/><Relationship Id="rId10" Type="http://schemas.openxmlformats.org/officeDocument/2006/relationships/hyperlink" Target="http://www.supercoloring.com/silhouettes/tortoise" TargetMode="External"/><Relationship Id="rId19" Type="http://schemas.openxmlformats.org/officeDocument/2006/relationships/hyperlink" Target="https://www.flaticon.com/free-icon/turtle-facing-right_84024" TargetMode="External"/><Relationship Id="rId4" Type="http://schemas.openxmlformats.org/officeDocument/2006/relationships/hyperlink" Target="http://www.supercoloring.com/silhouettes/frog" TargetMode="External"/><Relationship Id="rId9" Type="http://schemas.openxmlformats.org/officeDocument/2006/relationships/hyperlink" Target="http://www.supercoloring.com/silhouettes/snake" TargetMode="External"/><Relationship Id="rId14" Type="http://schemas.openxmlformats.org/officeDocument/2006/relationships/hyperlink" Target="http://www.supercoloring.com/silhouettes/opossu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1</a:t>
            </a:fld>
            <a:endParaRPr lang="en-US" altLang="en-US" dirty="0"/>
          </a:p>
        </p:txBody>
      </p:sp>
    </p:spTree>
    <p:extLst>
      <p:ext uri="{BB962C8B-B14F-4D97-AF65-F5344CB8AC3E}">
        <p14:creationId xmlns:p14="http://schemas.microsoft.com/office/powerpoint/2010/main" val="96932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Barriers were defined as a wall or an upright fence and were installed to exclude small animals from roads. </a:t>
            </a:r>
          </a:p>
          <a:p>
            <a:r>
              <a:rPr lang="en-CA" dirty="0"/>
              <a:t>Most often installed for reptiles, followed by amphibians then small terrestrial mammals</a:t>
            </a:r>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12</a:t>
            </a:fld>
            <a:endParaRPr lang="en-US" altLang="en-US" dirty="0"/>
          </a:p>
        </p:txBody>
      </p:sp>
    </p:spTree>
    <p:extLst>
      <p:ext uri="{BB962C8B-B14F-4D97-AF65-F5344CB8AC3E}">
        <p14:creationId xmlns:p14="http://schemas.microsoft.com/office/powerpoint/2010/main" val="3820885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Most commonly installed for reptiles (42%), followed by amphibians (31%), then small mammals (26%)</a:t>
            </a:r>
          </a:p>
          <a:p>
            <a:endParaRPr lang="en-US"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14</a:t>
            </a:fld>
            <a:endParaRPr lang="en-US" altLang="en-US" dirty="0"/>
          </a:p>
        </p:txBody>
      </p:sp>
    </p:spTree>
    <p:extLst>
      <p:ext uri="{BB962C8B-B14F-4D97-AF65-F5344CB8AC3E}">
        <p14:creationId xmlns:p14="http://schemas.microsoft.com/office/powerpoint/2010/main" val="3938570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15</a:t>
            </a:fld>
            <a:endParaRPr lang="en-US" altLang="en-US" dirty="0"/>
          </a:p>
        </p:txBody>
      </p:sp>
    </p:spTree>
    <p:extLst>
      <p:ext uri="{BB962C8B-B14F-4D97-AF65-F5344CB8AC3E}">
        <p14:creationId xmlns:p14="http://schemas.microsoft.com/office/powerpoint/2010/main" val="2187871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Width and height tend to be larger for reptiles than amphibians</a:t>
            </a:r>
          </a:p>
          <a:p>
            <a:r>
              <a:rPr lang="en-CA" dirty="0"/>
              <a:t>Designated structures more varied for reptiles</a:t>
            </a:r>
          </a:p>
          <a:p>
            <a:r>
              <a:rPr lang="en-CA" dirty="0"/>
              <a:t>Structures more specifically designed for amphibians, e.g. open-top structures with cover</a:t>
            </a:r>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16</a:t>
            </a:fld>
            <a:endParaRPr lang="en-US" altLang="en-US" dirty="0"/>
          </a:p>
        </p:txBody>
      </p:sp>
    </p:spTree>
    <p:extLst>
      <p:ext uri="{BB962C8B-B14F-4D97-AF65-F5344CB8AC3E}">
        <p14:creationId xmlns:p14="http://schemas.microsoft.com/office/powerpoint/2010/main" val="3503728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Non-designated structures were existing structures installed for other purposes such as hydrology, livestock or recreational use</a:t>
            </a:r>
          </a:p>
          <a:p>
            <a:r>
              <a:rPr lang="en-CA" dirty="0"/>
              <a:t>These structures were then sometimes modified to facilitate small animal passage</a:t>
            </a:r>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18</a:t>
            </a:fld>
            <a:endParaRPr lang="en-US" altLang="en-US" dirty="0"/>
          </a:p>
        </p:txBody>
      </p:sp>
    </p:spTree>
    <p:extLst>
      <p:ext uri="{BB962C8B-B14F-4D97-AF65-F5344CB8AC3E}">
        <p14:creationId xmlns:p14="http://schemas.microsoft.com/office/powerpoint/2010/main" val="1890566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Monitoring for barrier effectiveness was conducted primarily by measuring the number of dead and alive animals along the barrier </a:t>
            </a:r>
          </a:p>
          <a:p>
            <a:r>
              <a:rPr lang="en-CA" dirty="0"/>
              <a:t>Monitoring for crossing structure effectiveness was conducted primarily by measuring whether the target animals used the crossing structures</a:t>
            </a:r>
          </a:p>
          <a:p>
            <a:endParaRPr lang="en-CA" dirty="0"/>
          </a:p>
          <a:p>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19</a:t>
            </a:fld>
            <a:endParaRPr lang="en-US" altLang="en-US" dirty="0"/>
          </a:p>
        </p:txBody>
      </p:sp>
    </p:spTree>
    <p:extLst>
      <p:ext uri="{BB962C8B-B14F-4D97-AF65-F5344CB8AC3E}">
        <p14:creationId xmlns:p14="http://schemas.microsoft.com/office/powerpoint/2010/main" val="916048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0005331-83A9-49CB-B5C0-98808B1203DB}" type="slidenum">
              <a:rPr lang="en-US" altLang="en-US" smtClean="0"/>
              <a:pPr/>
              <a:t>21</a:t>
            </a:fld>
            <a:endParaRPr lang="en-US" altLang="en-US" dirty="0"/>
          </a:p>
        </p:txBody>
      </p:sp>
    </p:spTree>
    <p:extLst>
      <p:ext uri="{BB962C8B-B14F-4D97-AF65-F5344CB8AC3E}">
        <p14:creationId xmlns:p14="http://schemas.microsoft.com/office/powerpoint/2010/main" val="3409612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0005331-83A9-49CB-B5C0-98808B1203DB}" type="slidenum">
              <a:rPr lang="en-US" altLang="en-US" smtClean="0"/>
              <a:pPr/>
              <a:t>22</a:t>
            </a:fld>
            <a:endParaRPr lang="en-US" altLang="en-US" dirty="0"/>
          </a:p>
        </p:txBody>
      </p:sp>
    </p:spTree>
    <p:extLst>
      <p:ext uri="{BB962C8B-B14F-4D97-AF65-F5344CB8AC3E}">
        <p14:creationId xmlns:p14="http://schemas.microsoft.com/office/powerpoint/2010/main" val="225903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majority of the studies were completed in the US and Europe followed by Canada and Australia. There are a few published studies from other countries in Brazil and South Africa.</a:t>
            </a:r>
          </a:p>
          <a:p>
            <a:r>
              <a:rPr lang="en-CA" dirty="0"/>
              <a:t>The map shows a cluster of studies in northeastern North America that includes Ontario, Quebec, New Brunswick, Massachusetts, New York and Vermont for all animal groups</a:t>
            </a:r>
          </a:p>
          <a:p>
            <a:r>
              <a:rPr lang="en-CA" dirty="0"/>
              <a:t>There are several studies in the western states and provinces that include California, Arizona, Oregon and British Columbia</a:t>
            </a:r>
          </a:p>
          <a:p>
            <a:r>
              <a:rPr lang="en-CA" dirty="0"/>
              <a:t>And a scattered distribution of studies in the Midwest and Alberta, Saskatchewan and Manitoba</a:t>
            </a:r>
          </a:p>
          <a:p>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23</a:t>
            </a:fld>
            <a:endParaRPr lang="en-US" altLang="en-US" dirty="0"/>
          </a:p>
        </p:txBody>
      </p:sp>
    </p:spTree>
    <p:extLst>
      <p:ext uri="{BB962C8B-B14F-4D97-AF65-F5344CB8AC3E}">
        <p14:creationId xmlns:p14="http://schemas.microsoft.com/office/powerpoint/2010/main" val="2904781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24</a:t>
            </a:fld>
            <a:endParaRPr lang="en-US" altLang="en-US" dirty="0"/>
          </a:p>
        </p:txBody>
      </p:sp>
    </p:spTree>
    <p:extLst>
      <p:ext uri="{BB962C8B-B14F-4D97-AF65-F5344CB8AC3E}">
        <p14:creationId xmlns:p14="http://schemas.microsoft.com/office/powerpoint/2010/main" val="57434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diagram shows a summary of information that was collected via a literature review and the expert survey. A literature review is meant to summarize the results of an investigation while an expert survey is meant to summarize the current state of practice. In the literature reviewed, objectives are formulated and effectiveness is measured and effective measures are implemented.</a:t>
            </a:r>
          </a:p>
          <a:p>
            <a:r>
              <a:rPr lang="en-CA" dirty="0"/>
              <a:t>In our conclusions of this project, the science is not at a level where best practices are implemented and known to be effective. Currently measures are implemented and evaluated and adaptive management is sorely needed and new measures re-evaluated.</a:t>
            </a:r>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3</a:t>
            </a:fld>
            <a:endParaRPr lang="en-US" altLang="en-US" dirty="0"/>
          </a:p>
        </p:txBody>
      </p:sp>
    </p:spTree>
    <p:extLst>
      <p:ext uri="{BB962C8B-B14F-4D97-AF65-F5344CB8AC3E}">
        <p14:creationId xmlns:p14="http://schemas.microsoft.com/office/powerpoint/2010/main" val="3646408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Some studies used more than 1 method so numbers are greater than 19 studies</a:t>
            </a:r>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25</a:t>
            </a:fld>
            <a:endParaRPr lang="en-US" altLang="en-US" dirty="0"/>
          </a:p>
        </p:txBody>
      </p:sp>
    </p:spTree>
    <p:extLst>
      <p:ext uri="{BB962C8B-B14F-4D97-AF65-F5344CB8AC3E}">
        <p14:creationId xmlns:p14="http://schemas.microsoft.com/office/powerpoint/2010/main" val="3129694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27</a:t>
            </a:fld>
            <a:endParaRPr lang="en-US" altLang="en-US" dirty="0"/>
          </a:p>
        </p:txBody>
      </p:sp>
    </p:spTree>
    <p:extLst>
      <p:ext uri="{BB962C8B-B14F-4D97-AF65-F5344CB8AC3E}">
        <p14:creationId xmlns:p14="http://schemas.microsoft.com/office/powerpoint/2010/main" val="3152931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A consideration report that outlined details such as location, specifications, maintenance, and habitat was completed for six mitigation structure types that were thought to be relevant to small animal safe passage across roads</a:t>
            </a:r>
          </a:p>
          <a:p>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29</a:t>
            </a:fld>
            <a:endParaRPr lang="en-US" altLang="en-US" dirty="0"/>
          </a:p>
        </p:txBody>
      </p:sp>
    </p:spTree>
    <p:extLst>
      <p:ext uri="{BB962C8B-B14F-4D97-AF65-F5344CB8AC3E}">
        <p14:creationId xmlns:p14="http://schemas.microsoft.com/office/powerpoint/2010/main" val="3025450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an overpass designated for wildlife is the ‘</a:t>
            </a:r>
            <a:r>
              <a:rPr lang="en-CA" sz="1200" dirty="0"/>
              <a:t>Groene Would’ overpass in the Netherlands. The Great-crested Newt was explicitly listed as a target species among other wildlife (see Case Study 1).</a:t>
            </a:r>
          </a:p>
          <a:p>
            <a:r>
              <a:rPr lang="en-CA" sz="1200" dirty="0"/>
              <a:t>An example of a non-designated overpass is one in which the overpass was built for motorized traffic and bicycles and later a ‘green strip’ was added to the top of the structure.</a:t>
            </a:r>
          </a:p>
          <a:p>
            <a:r>
              <a:rPr lang="en-CA" sz="1200" dirty="0"/>
              <a:t>An example of a combined designated and non-designated is seen in Ontario, Canada for endangered snakes. The overpass was designed with a bike path and planted with vegetation suitable for snakes. The bike path has an underpass on top of the overpass so snakes can cross safely (see Case Study 2).</a:t>
            </a:r>
            <a:endParaRPr lang="en-US"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30</a:t>
            </a:fld>
            <a:endParaRPr lang="en-US" altLang="en-US" dirty="0"/>
          </a:p>
        </p:txBody>
      </p:sp>
    </p:spTree>
    <p:extLst>
      <p:ext uri="{BB962C8B-B14F-4D97-AF65-F5344CB8AC3E}">
        <p14:creationId xmlns:p14="http://schemas.microsoft.com/office/powerpoint/2010/main" val="1045549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Top picture shows a pond on the left, middle picture shows cover with root wads, and the bottom picture shows berries on shrubs planted on the overpass.</a:t>
            </a:r>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31</a:t>
            </a:fld>
            <a:endParaRPr lang="en-US" altLang="en-US" dirty="0"/>
          </a:p>
        </p:txBody>
      </p:sp>
    </p:spTree>
    <p:extLst>
      <p:ext uri="{BB962C8B-B14F-4D97-AF65-F5344CB8AC3E}">
        <p14:creationId xmlns:p14="http://schemas.microsoft.com/office/powerpoint/2010/main" val="144119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Non-designated large underpass structures are typically designed for water passage, livestock, pedestrians, motorized traffic, and in some cases large animal passage.</a:t>
            </a:r>
          </a:p>
          <a:p>
            <a:r>
              <a:rPr lang="en-US" dirty="0"/>
              <a:t>Top picture shows an arch CSP culvert that was designated for small mammals by its location and use of cover piles adjacent to the entrance of the culvert; </a:t>
            </a:r>
          </a:p>
          <a:p>
            <a:r>
              <a:rPr lang="en-US" dirty="0"/>
              <a:t>Middle picture shows non-designated underpass for motorized traffic and later modified for wildlife with adjacent strips of vegetation at the sides of the structure;</a:t>
            </a:r>
          </a:p>
          <a:p>
            <a:r>
              <a:rPr lang="en-US" dirty="0"/>
              <a:t>Bottom picture shows a combined designated and non-designated underpass that combines use for hydrology and terrestrial passage adjacent to the stream, e.g. creek-bridge pathway</a:t>
            </a:r>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32</a:t>
            </a:fld>
            <a:endParaRPr lang="en-US" altLang="en-US" dirty="0"/>
          </a:p>
        </p:txBody>
      </p:sp>
    </p:spTree>
    <p:extLst>
      <p:ext uri="{BB962C8B-B14F-4D97-AF65-F5344CB8AC3E}">
        <p14:creationId xmlns:p14="http://schemas.microsoft.com/office/powerpoint/2010/main" val="2662871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Top-left picture is an example of a creek-bridge pathway where a level path was designed and constructed through rip rap and steep slopes, bottom right picture shows paved path with gabion to control erosion</a:t>
            </a:r>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34</a:t>
            </a:fld>
            <a:endParaRPr lang="en-US" altLang="en-US" dirty="0"/>
          </a:p>
        </p:txBody>
      </p:sp>
    </p:spTree>
    <p:extLst>
      <p:ext uri="{BB962C8B-B14F-4D97-AF65-F5344CB8AC3E}">
        <p14:creationId xmlns:p14="http://schemas.microsoft.com/office/powerpoint/2010/main" val="3565248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Small underpass structures designated for small animals only differ from non-designated in that they are located and designed for the target species. However, often existing small underpass culverts exist in optimal locations and can be modified for passage by wildlife, e.g. by adding exclusion fence (bottom picture). Non-designated structures &lt;=3 m are almost always designed for conveyance of water. These structures are less than or equal to 3 m in width, height or diameter. </a:t>
            </a:r>
          </a:p>
          <a:p>
            <a:r>
              <a:rPr lang="en-US" sz="1200" kern="1200" dirty="0">
                <a:solidFill>
                  <a:schemeClr val="tx1"/>
                </a:solidFill>
                <a:effectLst/>
                <a:latin typeface="Arial" charset="0"/>
                <a:ea typeface="+mn-ea"/>
                <a:cs typeface="+mn-cs"/>
              </a:rPr>
              <a:t>Structures vary in shape from round (bottom picture), elliptical, arched, or box (top picture) and are made of materials that range from metals (e.g., Corrugated Steel Pipe), plastics (e.g., high-density polyethylene), polyvinyl chloride, or cement (middle picture, top left). </a:t>
            </a:r>
            <a:endParaRPr lang="en-CA" dirty="0"/>
          </a:p>
        </p:txBody>
      </p:sp>
      <p:sp>
        <p:nvSpPr>
          <p:cNvPr id="4" name="Slide Number Placeholder 3"/>
          <p:cNvSpPr>
            <a:spLocks noGrp="1"/>
          </p:cNvSpPr>
          <p:nvPr>
            <p:ph type="sldNum" sz="quarter" idx="10"/>
          </p:nvPr>
        </p:nvSpPr>
        <p:spPr/>
        <p:txBody>
          <a:bodyPr/>
          <a:lstStyle/>
          <a:p>
            <a:fld id="{10005331-83A9-49CB-B5C0-98808B1203DB}" type="slidenum">
              <a:rPr lang="en-US" altLang="en-US" smtClean="0"/>
              <a:pPr/>
              <a:t>35</a:t>
            </a:fld>
            <a:endParaRPr lang="en-US" altLang="en-US" dirty="0"/>
          </a:p>
        </p:txBody>
      </p:sp>
    </p:spTree>
    <p:extLst>
      <p:ext uri="{BB962C8B-B14F-4D97-AF65-F5344CB8AC3E}">
        <p14:creationId xmlns:p14="http://schemas.microsoft.com/office/powerpoint/2010/main" val="568806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Top picture shows open grates at the entrance and exit to the tunnel and not along the road surface for safety and engineering reasons, these are easier to implement in design but can also be included as a modification in existing culverts; Middle pictures shows open fenced median in a four lane highway to minimize length and also to allow natural vegetation and light; bottom pictures shows added substrate and mulch for snakes. When not implemented in design, these criteria should be selected for or added as modifications to existing culverts.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In most cases, these structures have a bottom but, in some cases, arched culverts may be installed on footings to maintain natural substrate under the road or substrate can be added (bottom picture). Also see Case Study 5 and 6.</a:t>
            </a:r>
            <a:endParaRPr lang="en-CA"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36</a:t>
            </a:fld>
            <a:endParaRPr lang="en-US" altLang="en-US" dirty="0"/>
          </a:p>
        </p:txBody>
      </p:sp>
    </p:spTree>
    <p:extLst>
      <p:ext uri="{BB962C8B-B14F-4D97-AF65-F5344CB8AC3E}">
        <p14:creationId xmlns:p14="http://schemas.microsoft.com/office/powerpoint/2010/main" val="136066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beavers exist in wetlands, often beaver screens are placed in front of culverts to protect the culvert from being dammed. However, this does not solve the problem </a:t>
            </a:r>
          </a:p>
          <a:p>
            <a:r>
              <a:rPr lang="en-CA" dirty="0"/>
              <a:t>Because beavers will dam the screen and prevent water flow. A better solution is to use a pond leveler pipe in the nearby dam created by a beaver, create a diversionary dam, or to fence the culvert with mesh fence and include a ‘wildlife door’ to allow passage for larger turtles.</a:t>
            </a:r>
          </a:p>
        </p:txBody>
      </p:sp>
      <p:sp>
        <p:nvSpPr>
          <p:cNvPr id="4" name="Slide Number Placeholder 3"/>
          <p:cNvSpPr>
            <a:spLocks noGrp="1"/>
          </p:cNvSpPr>
          <p:nvPr>
            <p:ph type="sldNum" sz="quarter" idx="10"/>
          </p:nvPr>
        </p:nvSpPr>
        <p:spPr/>
        <p:txBody>
          <a:bodyPr/>
          <a:lstStyle/>
          <a:p>
            <a:fld id="{10005331-83A9-49CB-B5C0-98808B1203DB}" type="slidenum">
              <a:rPr lang="en-US" altLang="en-US" smtClean="0"/>
              <a:pPr/>
              <a:t>37</a:t>
            </a:fld>
            <a:endParaRPr lang="en-US" altLang="en-US" dirty="0"/>
          </a:p>
        </p:txBody>
      </p:sp>
    </p:spTree>
    <p:extLst>
      <p:ext uri="{BB962C8B-B14F-4D97-AF65-F5344CB8AC3E}">
        <p14:creationId xmlns:p14="http://schemas.microsoft.com/office/powerpoint/2010/main" val="176759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0005331-83A9-49CB-B5C0-98808B1203DB}" type="slidenum">
              <a:rPr lang="en-US" altLang="en-US" smtClean="0"/>
              <a:pPr/>
              <a:t>4</a:t>
            </a:fld>
            <a:endParaRPr lang="en-US" altLang="en-US" dirty="0"/>
          </a:p>
        </p:txBody>
      </p:sp>
    </p:spTree>
    <p:extLst>
      <p:ext uri="{BB962C8B-B14F-4D97-AF65-F5344CB8AC3E}">
        <p14:creationId xmlns:p14="http://schemas.microsoft.com/office/powerpoint/2010/main" val="1437865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Barriers are the most common mitigation barrier to reduce road mortality, in addition to outreach and awareness signs specific to the target species.</a:t>
            </a:r>
          </a:p>
          <a:p>
            <a:r>
              <a:rPr lang="en-CA" dirty="0"/>
              <a:t>Barriers are designed to exclude animals from the road, barriers are typically designed for the target species, but can also be existing and modified, such as noise barrier, guard-rails, or gabion erosion walls</a:t>
            </a:r>
          </a:p>
          <a:p>
            <a:r>
              <a:rPr lang="en-CA" dirty="0"/>
              <a:t>Barriers are defined as walls (bottom left), and fence (bottom middle) and guide-walls (bottom right) can be used as extensions from barrier to guide animals to crossing structure, these are crucial structures because animals may walk right by the structures\. </a:t>
            </a:r>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38</a:t>
            </a:fld>
            <a:endParaRPr lang="en-US" altLang="en-US" dirty="0"/>
          </a:p>
        </p:txBody>
      </p:sp>
    </p:spTree>
    <p:extLst>
      <p:ext uri="{BB962C8B-B14F-4D97-AF65-F5344CB8AC3E}">
        <p14:creationId xmlns:p14="http://schemas.microsoft.com/office/powerpoint/2010/main" val="2661511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Various types of barrier fence; selected design should target the behavioural and physiological needs of the target species as well as built to last considering the climate, terrain and local site conditions.</a:t>
            </a:r>
          </a:p>
          <a:p>
            <a:r>
              <a:rPr lang="en-CA" dirty="0"/>
              <a:t>Hardware cloth should not be used without a solid frame or attached to large animal fence for stability, chain-link commonly used for small mammals</a:t>
            </a:r>
          </a:p>
          <a:p>
            <a:endParaRPr lang="en-CA" dirty="0"/>
          </a:p>
        </p:txBody>
      </p:sp>
      <p:sp>
        <p:nvSpPr>
          <p:cNvPr id="4" name="Slide Number Placeholder 3"/>
          <p:cNvSpPr>
            <a:spLocks noGrp="1"/>
          </p:cNvSpPr>
          <p:nvPr>
            <p:ph type="sldNum" sz="quarter" idx="10"/>
          </p:nvPr>
        </p:nvSpPr>
        <p:spPr/>
        <p:txBody>
          <a:bodyPr/>
          <a:lstStyle/>
          <a:p>
            <a:fld id="{10005331-83A9-49CB-B5C0-98808B1203DB}" type="slidenum">
              <a:rPr lang="en-US" altLang="en-US" smtClean="0"/>
              <a:pPr/>
              <a:t>39</a:t>
            </a:fld>
            <a:endParaRPr lang="en-US" altLang="en-US" dirty="0"/>
          </a:p>
        </p:txBody>
      </p:sp>
    </p:spTree>
    <p:extLst>
      <p:ext uri="{BB962C8B-B14F-4D97-AF65-F5344CB8AC3E}">
        <p14:creationId xmlns:p14="http://schemas.microsoft.com/office/powerpoint/2010/main" val="4130215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Slender species such as snakes can squeeze through smaller mesh holes and get stuck. Therefore avoid mesh fence when targeting these animals.</a:t>
            </a:r>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40</a:t>
            </a:fld>
            <a:endParaRPr lang="en-US" altLang="en-US" dirty="0"/>
          </a:p>
        </p:txBody>
      </p:sp>
    </p:spTree>
    <p:extLst>
      <p:ext uri="{BB962C8B-B14F-4D97-AF65-F5344CB8AC3E}">
        <p14:creationId xmlns:p14="http://schemas.microsoft.com/office/powerpoint/2010/main" val="3885915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Escape opportunities are number 4 and 5 in diagram; fence end treatment example shows angled fence; access road treatment shows an underpass labelled ‘3’ to allow animals to go under access road and not </a:t>
            </a:r>
            <a:r>
              <a:rPr lang="en-CA" dirty="0" err="1"/>
              <a:t>ontop</a:t>
            </a:r>
            <a:r>
              <a:rPr lang="en-CA" dirty="0"/>
              <a:t> of road and breach the barrier system.</a:t>
            </a:r>
          </a:p>
          <a:p>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42</a:t>
            </a:fld>
            <a:endParaRPr lang="en-US" altLang="en-US" dirty="0"/>
          </a:p>
        </p:txBody>
      </p:sp>
    </p:spTree>
    <p:extLst>
      <p:ext uri="{BB962C8B-B14F-4D97-AF65-F5344CB8AC3E}">
        <p14:creationId xmlns:p14="http://schemas.microsoft.com/office/powerpoint/2010/main" val="1988348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Fence-end treatments are designed to reduce access onto road where there are fence-ends</a:t>
            </a:r>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43</a:t>
            </a:fld>
            <a:endParaRPr lang="en-US" altLang="en-US" dirty="0"/>
          </a:p>
        </p:txBody>
      </p:sp>
    </p:spTree>
    <p:extLst>
      <p:ext uri="{BB962C8B-B14F-4D97-AF65-F5344CB8AC3E}">
        <p14:creationId xmlns:p14="http://schemas.microsoft.com/office/powerpoint/2010/main" val="2279833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When access roads or trails are present along the barrier exclusion then treatments are required. These are designed to prevent access </a:t>
            </a:r>
          </a:p>
          <a:p>
            <a:r>
              <a:rPr lang="en-CA" sz="1200" dirty="0"/>
              <a:t>to the road where the fence is not continuous due to motorized/pedestrian access points.</a:t>
            </a:r>
          </a:p>
          <a:p>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44</a:t>
            </a:fld>
            <a:endParaRPr lang="en-US" altLang="en-US" dirty="0"/>
          </a:p>
        </p:txBody>
      </p:sp>
    </p:spTree>
    <p:extLst>
      <p:ext uri="{BB962C8B-B14F-4D97-AF65-F5344CB8AC3E}">
        <p14:creationId xmlns:p14="http://schemas.microsoft.com/office/powerpoint/2010/main" val="878910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CA" sz="1200" dirty="0"/>
              <a:t>Escape opportunities are designed to allow animals trapped in the road corridor to escape to the ‘safe-side’ of the fence</a:t>
            </a:r>
          </a:p>
          <a:p>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45</a:t>
            </a:fld>
            <a:endParaRPr lang="en-US" altLang="en-US" dirty="0"/>
          </a:p>
        </p:txBody>
      </p:sp>
    </p:spTree>
    <p:extLst>
      <p:ext uri="{BB962C8B-B14F-4D97-AF65-F5344CB8AC3E}">
        <p14:creationId xmlns:p14="http://schemas.microsoft.com/office/powerpoint/2010/main" val="3006767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50-m wide (164 ft) overpass, spans the A2 motorway for 65 m (213 ft), 100 m (328 ft) approach slope on west side, 85 m (279 ft) on east side.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Small pools (“stepping stones,” about 30 cm (1 ft deep)) cascading and connecting to larger pools on either side of overpass.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average time between consecutive captures of same individual was 28 days, indicating that these animals spend a lot of time on the bridge; it is not just a corridor, this is habitat! </a:t>
            </a:r>
            <a:endParaRPr lang="en-CA" sz="1200" kern="1200" dirty="0">
              <a:solidFill>
                <a:schemeClr val="tx1"/>
              </a:solidFill>
              <a:effectLst/>
              <a:latin typeface="Arial" charset="0"/>
              <a:ea typeface="+mn-ea"/>
              <a:cs typeface="+mn-cs"/>
            </a:endParaRPr>
          </a:p>
          <a:p>
            <a:endParaRPr lang="en-US" sz="12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van der Grift, E., F. Ottburg, R. Snep, E. van Ingen &amp; H. van Beusekom. 2010. Werkt natuurbrug Groene Woud ook voor amfibieën? De Levende Natuur 111(2): 87-93</a:t>
            </a:r>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47</a:t>
            </a:fld>
            <a:endParaRPr lang="en-US" altLang="en-US" dirty="0"/>
          </a:p>
        </p:txBody>
      </p:sp>
    </p:spTree>
    <p:extLst>
      <p:ext uri="{BB962C8B-B14F-4D97-AF65-F5344CB8AC3E}">
        <p14:creationId xmlns:p14="http://schemas.microsoft.com/office/powerpoint/2010/main" val="3427913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Rt. Hon. Herb Gray Parkway (the Parkway) is an 11-kilometer, $1.4 billion highway infrastructure project located in the municipalities of Windsor, LaSalle, and Tecumseh, in Ontario, Canada.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effectiveness of the overpass and underpass system is currently being monitored using passive integrated transponder (PIT) tagging of snakes and radio-telemetry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imes New Roman" panose="02020603050405020304" pitchFamily="18" charset="0"/>
              <a:ea typeface="Times New Roman" panose="02020603050405020304" pitchFamily="18" charset="0"/>
            </a:endParaRPr>
          </a:p>
          <a:p>
            <a:r>
              <a:rPr lang="en-US" sz="1200" u="sng" kern="1200" dirty="0">
                <a:solidFill>
                  <a:schemeClr val="tx1"/>
                </a:solidFill>
                <a:effectLst/>
                <a:latin typeface="Arial" charset="0"/>
                <a:ea typeface="+mn-ea"/>
                <a:cs typeface="+mn-cs"/>
                <a:hlinkClick r:id="rId3"/>
              </a:rPr>
              <a:t>https://www.hgparkway.ca/sites/default/files/downloads/Interpretive%20Sign%2005%20-%20Ecopassage.pdf</a:t>
            </a:r>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48</a:t>
            </a:fld>
            <a:endParaRPr lang="en-US" altLang="en-US" dirty="0"/>
          </a:p>
        </p:txBody>
      </p:sp>
    </p:spTree>
    <p:extLst>
      <p:ext uri="{BB962C8B-B14F-4D97-AF65-F5344CB8AC3E}">
        <p14:creationId xmlns:p14="http://schemas.microsoft.com/office/powerpoint/2010/main" val="4089368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Shelving is often installed for terrestrial small mammals when the structure is designed for both small mammals and drainage. For designated structures the shelving can be built-in during design. Shelving is typically made from concrete, wood or metal mesh (bottom left). For non-designated structures the shelving can be added to existing drainage culverts (bottom left).</a:t>
            </a:r>
          </a:p>
        </p:txBody>
      </p:sp>
      <p:sp>
        <p:nvSpPr>
          <p:cNvPr id="4" name="Slide Number Placeholder 3"/>
          <p:cNvSpPr>
            <a:spLocks noGrp="1"/>
          </p:cNvSpPr>
          <p:nvPr>
            <p:ph type="sldNum" sz="quarter" idx="10"/>
          </p:nvPr>
        </p:nvSpPr>
        <p:spPr/>
        <p:txBody>
          <a:bodyPr/>
          <a:lstStyle/>
          <a:p>
            <a:fld id="{10005331-83A9-49CB-B5C0-98808B1203DB}" type="slidenum">
              <a:rPr lang="en-US" altLang="en-US" smtClean="0"/>
              <a:pPr/>
              <a:t>49</a:t>
            </a:fld>
            <a:endParaRPr lang="en-US" altLang="en-US" dirty="0"/>
          </a:p>
        </p:txBody>
      </p:sp>
    </p:spTree>
    <p:extLst>
      <p:ext uri="{BB962C8B-B14F-4D97-AF65-F5344CB8AC3E}">
        <p14:creationId xmlns:p14="http://schemas.microsoft.com/office/powerpoint/2010/main" val="1296674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6</a:t>
            </a:fld>
            <a:endParaRPr lang="en-US" altLang="en-US" dirty="0"/>
          </a:p>
        </p:txBody>
      </p:sp>
    </p:spTree>
    <p:extLst>
      <p:ext uri="{BB962C8B-B14F-4D97-AF65-F5344CB8AC3E}">
        <p14:creationId xmlns:p14="http://schemas.microsoft.com/office/powerpoint/2010/main" val="1829617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Results from </a:t>
            </a:r>
            <a:r>
              <a:rPr lang="en-US" sz="1200" dirty="0"/>
              <a:t>Jaeger, J. A.G., Spanowicz, A., Bowman, J. and Clevenger, A. P. 2017 Monitoring the use and effectiveness of wildlife passages for small and medium-sized mammals along Highway 175: Main results and recommendations - News Bulletin no 8</a:t>
            </a:r>
            <a:r>
              <a:rPr lang="en-US" sz="1200" i="1" dirty="0"/>
              <a:t>.</a:t>
            </a:r>
            <a:r>
              <a:rPr lang="en-US" sz="1200" dirty="0"/>
              <a:t> Documentation. Concordia University, Montreal.</a:t>
            </a:r>
          </a:p>
          <a:p>
            <a:r>
              <a:rPr lang="en-CA" sz="1200" dirty="0"/>
              <a:t>https://spectrum.library.concordia.ca/983448/</a:t>
            </a:r>
          </a:p>
          <a:p>
            <a:r>
              <a:rPr lang="en-CA" sz="1200" dirty="0"/>
              <a:t>Monitored use of small mammals at culverts with Reconyx cameras. Looked at species-specific use at different culvert designs that include wet box culverts with and without shelving. When shelving was not installed a higher dry pipe culvert was installed adjacent to the wet culvert (bottom right). Also evaluated small mammal use at  at concrete versus wood shelves.</a:t>
            </a:r>
          </a:p>
          <a:p>
            <a:r>
              <a:rPr lang="en-US" sz="1200" dirty="0"/>
              <a:t>Conclusion: Combination of dry pipes with wet culverts and various types of shelving are important for multi-species passage; improved passage with longer sections of fence. This study only had 100 m each side of culvert. </a:t>
            </a:r>
            <a:endParaRPr lang="en-CA" sz="1200" dirty="0"/>
          </a:p>
          <a:p>
            <a:endParaRPr lang="en-CA" dirty="0"/>
          </a:p>
        </p:txBody>
      </p:sp>
      <p:sp>
        <p:nvSpPr>
          <p:cNvPr id="4" name="Slide Number Placeholder 3"/>
          <p:cNvSpPr>
            <a:spLocks noGrp="1"/>
          </p:cNvSpPr>
          <p:nvPr>
            <p:ph type="sldNum" sz="quarter" idx="10"/>
          </p:nvPr>
        </p:nvSpPr>
        <p:spPr/>
        <p:txBody>
          <a:bodyPr/>
          <a:lstStyle/>
          <a:p>
            <a:fld id="{10005331-83A9-49CB-B5C0-98808B1203DB}" type="slidenum">
              <a:rPr lang="en-US" altLang="en-US" smtClean="0"/>
              <a:pPr/>
              <a:t>50</a:t>
            </a:fld>
            <a:endParaRPr lang="en-US" altLang="en-US" dirty="0"/>
          </a:p>
        </p:txBody>
      </p:sp>
    </p:spTree>
    <p:extLst>
      <p:ext uri="{BB962C8B-B14F-4D97-AF65-F5344CB8AC3E}">
        <p14:creationId xmlns:p14="http://schemas.microsoft.com/office/powerpoint/2010/main" val="684921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10005331-83A9-49CB-B5C0-98808B1203DB}" type="slidenum">
              <a:rPr lang="en-US" altLang="en-US" smtClean="0"/>
              <a:pPr/>
              <a:t>51</a:t>
            </a:fld>
            <a:endParaRPr lang="en-US" altLang="en-US" dirty="0"/>
          </a:p>
        </p:txBody>
      </p:sp>
    </p:spTree>
    <p:extLst>
      <p:ext uri="{BB962C8B-B14F-4D97-AF65-F5344CB8AC3E}">
        <p14:creationId xmlns:p14="http://schemas.microsoft.com/office/powerpoint/2010/main" val="4125966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Results from recent study: Heaven, P.C., Litzgus, D., Tinker, M.T. 2019. A Unique Barrier Wall and Underpass to Reduce Road Mortality </a:t>
            </a:r>
          </a:p>
          <a:p>
            <a:r>
              <a:rPr lang="en-CA" sz="1200" dirty="0"/>
              <a:t>of Three Freshwater Turtle Species. Copeia: 92-99.</a:t>
            </a:r>
          </a:p>
          <a:p>
            <a:r>
              <a:rPr lang="en-CA" sz="1200" dirty="0"/>
              <a:t>Evaluated several existing drainage culverts to assess potential passage for turtles and selected a 1.2 m diameter drainage culvert (HDPE) that was 21 m long and allowed for continuous exclusion fencing along the entire habitat. The culvert was 66% submerged in spring and 35% submerged in summer and located in the middle of prime turtle wetland habitat. Boss culvert was cut in half and used sa exclusion fencing along turtle habitat.</a:t>
            </a:r>
          </a:p>
          <a:p>
            <a:endParaRPr lang="en-CA" dirty="0"/>
          </a:p>
        </p:txBody>
      </p:sp>
      <p:sp>
        <p:nvSpPr>
          <p:cNvPr id="4" name="Slide Number Placeholder 3"/>
          <p:cNvSpPr>
            <a:spLocks noGrp="1"/>
          </p:cNvSpPr>
          <p:nvPr>
            <p:ph type="sldNum" sz="quarter" idx="10"/>
          </p:nvPr>
        </p:nvSpPr>
        <p:spPr/>
        <p:txBody>
          <a:bodyPr/>
          <a:lstStyle/>
          <a:p>
            <a:fld id="{10005331-83A9-49CB-B5C0-98808B1203DB}" type="slidenum">
              <a:rPr lang="en-US" altLang="en-US" smtClean="0"/>
              <a:pPr/>
              <a:t>52</a:t>
            </a:fld>
            <a:endParaRPr lang="en-US" altLang="en-US" dirty="0"/>
          </a:p>
        </p:txBody>
      </p:sp>
    </p:spTree>
    <p:extLst>
      <p:ext uri="{BB962C8B-B14F-4D97-AF65-F5344CB8AC3E}">
        <p14:creationId xmlns:p14="http://schemas.microsoft.com/office/powerpoint/2010/main" val="4163572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Completed a review of 10 peer-reviewed studies that monitored use of amphibians at designated underpasses smaller than 3 m in height and width in Europe and North America.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Passage rates vary widely from 3% to 50%; in some cases use is spurred by rain, shorter tunnels are better for slow-moving species such as Great-crested Newt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Tunnels need to be closer together for species that do not move far, e.g. 30 m for Common Toad; in cases where a known crossing hotspot occurs within a known short section of road then recommend using raised roads rather than numerous crossing structures if possible.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Require more research/monitoring to determine if used by male/female ; juvenile/adult in various seasons associated with breeding and dispersal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53</a:t>
            </a:fld>
            <a:endParaRPr lang="en-US" altLang="en-US" dirty="0"/>
          </a:p>
        </p:txBody>
      </p:sp>
    </p:spTree>
    <p:extLst>
      <p:ext uri="{BB962C8B-B14F-4D97-AF65-F5344CB8AC3E}">
        <p14:creationId xmlns:p14="http://schemas.microsoft.com/office/powerpoint/2010/main" val="540303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Open top tunnels installed 45% of the time versus closed top (primarily for amphibians and reptiles) in expert survey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In peer-reviewed literature installed 10 of 11 studies. Must be at-grade with road surface, typically installed on low volume roads.</a:t>
            </a:r>
          </a:p>
          <a:p>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54</a:t>
            </a:fld>
            <a:endParaRPr lang="en-US" altLang="en-US" dirty="0"/>
          </a:p>
        </p:txBody>
      </p:sp>
    </p:spTree>
    <p:extLst>
      <p:ext uri="{BB962C8B-B14F-4D97-AF65-F5344CB8AC3E}">
        <p14:creationId xmlns:p14="http://schemas.microsoft.com/office/powerpoint/2010/main" val="13212896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Results from recent study by </a:t>
            </a:r>
            <a:r>
              <a:rPr lang="en-US" sz="1200" kern="1200" dirty="0">
                <a:solidFill>
                  <a:schemeClr val="tx1"/>
                </a:solidFill>
                <a:effectLst/>
                <a:latin typeface="Arial" charset="0"/>
                <a:ea typeface="+mn-ea"/>
                <a:cs typeface="+mn-cs"/>
              </a:rPr>
              <a:t>Colley M., Lougheed S.C., Otterbein K., and J. Litzgus J. 2017. Mitigation reduces road mortality of a threatened rattlesnake. Wildlife Research.</a:t>
            </a:r>
          </a:p>
          <a:p>
            <a:r>
              <a:rPr lang="en-US" sz="1200" kern="1200" dirty="0">
                <a:solidFill>
                  <a:schemeClr val="tx1"/>
                </a:solidFill>
                <a:effectLst/>
                <a:latin typeface="Arial" charset="0"/>
                <a:ea typeface="+mn-ea"/>
                <a:cs typeface="+mn-cs"/>
              </a:rPr>
              <a:t>Gunson K. 2019. Comparison du passage de tortues et de serpents dans des ponceaux de drainage le long de deux autoroutes en Amérique du Nord. Le Naturaliste canadien 143:81–84.</a:t>
            </a:r>
            <a:endParaRPr lang="en-CA"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Compiled research has shown that Massasauga Rattlesnakes have used crossing structures with dry substrate, and open-top grates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One documented case of Massasauga using dry terrestrial 1.2 m designated culvert without open grate.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Another case of a Western Rattlesnake travelling into a 68 cm by 50 cm dry Corrugated Steel Pipe culvert in British Columbia, Canada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Temperature is important because study by Colley et al. 2017 showed only travelled in culverts between 12:47 and 17:32 when temperatures were warmer and also a study by Gunson, 2019 showed that wet culverts were used less by snakes than turtles and this may be because of temperature.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Recommend structures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55</a:t>
            </a:fld>
            <a:endParaRPr lang="en-US" altLang="en-US" dirty="0"/>
          </a:p>
        </p:txBody>
      </p:sp>
    </p:spTree>
    <p:extLst>
      <p:ext uri="{BB962C8B-B14F-4D97-AF65-F5344CB8AC3E}">
        <p14:creationId xmlns:p14="http://schemas.microsoft.com/office/powerpoint/2010/main" val="7626375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turtles will use smaller drainage tunnels (maybe not snakes) </a:t>
            </a:r>
            <a:endParaRPr lang="en-CA" dirty="0"/>
          </a:p>
        </p:txBody>
      </p:sp>
      <p:sp>
        <p:nvSpPr>
          <p:cNvPr id="4" name="Slide Number Placeholder 3"/>
          <p:cNvSpPr>
            <a:spLocks noGrp="1"/>
          </p:cNvSpPr>
          <p:nvPr>
            <p:ph type="sldNum" sz="quarter" idx="10"/>
          </p:nvPr>
        </p:nvSpPr>
        <p:spPr/>
        <p:txBody>
          <a:bodyPr/>
          <a:lstStyle/>
          <a:p>
            <a:fld id="{10005331-83A9-49CB-B5C0-98808B1203DB}" type="slidenum">
              <a:rPr lang="en-US" altLang="en-US" smtClean="0"/>
              <a:pPr/>
              <a:t>64</a:t>
            </a:fld>
            <a:endParaRPr lang="en-US" altLang="en-US" dirty="0"/>
          </a:p>
        </p:txBody>
      </p:sp>
    </p:spTree>
    <p:extLst>
      <p:ext uri="{BB962C8B-B14F-4D97-AF65-F5344CB8AC3E}">
        <p14:creationId xmlns:p14="http://schemas.microsoft.com/office/powerpoint/2010/main" val="315722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156 respondents in total from federal or national agency (resource management and transportation), state or provincial (resource management and transportation), Not for profit, private, university, tribal, regional or municipal, and unknown.</a:t>
            </a:r>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7</a:t>
            </a:fld>
            <a:endParaRPr lang="en-US" altLang="en-US" dirty="0"/>
          </a:p>
        </p:txBody>
      </p:sp>
    </p:spTree>
    <p:extLst>
      <p:ext uri="{BB962C8B-B14F-4D97-AF65-F5344CB8AC3E}">
        <p14:creationId xmlns:p14="http://schemas.microsoft.com/office/powerpoint/2010/main" val="4200843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Numbers on map correspond to the number of respondents total from each region: western Canada (W CAN), Central Canada (C Can), eastern Canada (E Can), northwestern United States (NW), southwestern United States (SW), Midwest United States (MW), northeast United States (NE), southeast United States (SE).</a:t>
            </a:r>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8</a:t>
            </a:fld>
            <a:endParaRPr lang="en-US" altLang="en-US" dirty="0"/>
          </a:p>
        </p:txBody>
      </p:sp>
    </p:spTree>
    <p:extLst>
      <p:ext uri="{BB962C8B-B14F-4D97-AF65-F5344CB8AC3E}">
        <p14:creationId xmlns:p14="http://schemas.microsoft.com/office/powerpoint/2010/main" val="3563118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Superscripts refer to credits below:</a:t>
            </a:r>
            <a:endParaRPr lang="en-US" sz="1200" u="none" kern="1200" dirty="0">
              <a:solidFill>
                <a:schemeClr val="tx1"/>
              </a:solidFill>
              <a:effectLst/>
              <a:latin typeface="+mj-lt"/>
              <a:ea typeface="+mn-ea"/>
              <a:cs typeface="+mn-cs"/>
              <a:hlinkClick r:id="rId3">
                <a:extLst>
                  <a:ext uri="{A12FA001-AC4F-418D-AE19-62706E023703}">
                    <ahyp:hlinkClr xmlns:ahyp="http://schemas.microsoft.com/office/drawing/2018/hyperlinkcolor" xmlns="" val="tx"/>
                  </a:ext>
                </a:extLst>
              </a:hlinkClick>
            </a:endParaRPr>
          </a:p>
          <a:p>
            <a:r>
              <a:rPr lang="en-US" sz="1200" kern="1200" dirty="0">
                <a:solidFill>
                  <a:schemeClr val="tx1"/>
                </a:solidFill>
                <a:effectLst/>
                <a:latin typeface="Arial" charset="0"/>
                <a:ea typeface="+mn-ea"/>
                <a:cs typeface="+mn-cs"/>
                <a:hlinkClick r:id="rId3">
                  <a:extLst>
                    <a:ext uri="{A12FA001-AC4F-418D-AE19-62706E023703}">
                      <ahyp:hlinkClr xmlns:ahyp="http://schemas.microsoft.com/office/drawing/2018/hyperlinkcolor" xmlns="" val="tx"/>
                    </a:ext>
                  </a:extLst>
                </a:hlinkClick>
              </a:rPr>
              <a:t>Creative Commons Attribution-Share Alike 4.0 License</a:t>
            </a:r>
            <a:r>
              <a:rPr lang="en-US" sz="1200" kern="1200" dirty="0">
                <a:solidFill>
                  <a:schemeClr val="tx1"/>
                </a:solidFill>
                <a:effectLst/>
                <a:latin typeface="Arial" charset="0"/>
                <a:ea typeface="+mn-ea"/>
                <a:cs typeface="+mn-cs"/>
              </a:rPr>
              <a:t>.  </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1</a:t>
            </a:r>
            <a:r>
              <a:rPr lang="en-US"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hlinkClick r:id="rId4"/>
              </a:rPr>
              <a:t>http://www.supercoloring.com/silhouettes/frog</a:t>
            </a:r>
            <a:r>
              <a:rPr lang="en-US" sz="1200" kern="1200" dirty="0">
                <a:solidFill>
                  <a:schemeClr val="tx1"/>
                </a:solidFill>
                <a:effectLst/>
                <a:latin typeface="Arial" charset="0"/>
                <a:ea typeface="+mn-ea"/>
                <a:cs typeface="+mn-cs"/>
              </a:rPr>
              <a:t> by Natasha Sinegina</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hlinkClick r:id="rId5"/>
              </a:rPr>
              <a:t>http://www.supercoloring.com/silhouettes/toad</a:t>
            </a:r>
            <a:r>
              <a:rPr lang="en-US" sz="1200" kern="1200" dirty="0">
                <a:solidFill>
                  <a:schemeClr val="tx1"/>
                </a:solidFill>
                <a:effectLst/>
                <a:latin typeface="Arial" charset="0"/>
                <a:ea typeface="+mn-ea"/>
                <a:cs typeface="+mn-cs"/>
              </a:rPr>
              <a:t> by Sam Fraser-Smith</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3</a:t>
            </a:r>
            <a:r>
              <a:rPr lang="en-US"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hlinkClick r:id="rId6"/>
              </a:rPr>
              <a:t>http://www.supercoloring.com/silhouettes/salamander</a:t>
            </a:r>
            <a:r>
              <a:rPr lang="en-US" sz="1200" kern="1200" dirty="0">
                <a:solidFill>
                  <a:schemeClr val="tx1"/>
                </a:solidFill>
                <a:effectLst/>
                <a:latin typeface="Arial" charset="0"/>
                <a:ea typeface="+mn-ea"/>
                <a:cs typeface="+mn-cs"/>
              </a:rPr>
              <a:t> by Natasha Sinegina</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4</a:t>
            </a:r>
            <a:r>
              <a:rPr lang="en-US"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hlinkClick r:id="rId7"/>
              </a:rPr>
              <a:t>http://www.supercoloring.com/silhouettes/newt</a:t>
            </a:r>
            <a:r>
              <a:rPr lang="en-US" sz="1200" kern="1200" dirty="0">
                <a:solidFill>
                  <a:schemeClr val="tx1"/>
                </a:solidFill>
                <a:effectLst/>
                <a:latin typeface="Arial" charset="0"/>
                <a:ea typeface="+mn-ea"/>
                <a:cs typeface="+mn-cs"/>
              </a:rPr>
              <a:t> by Rainer Theuer</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5</a:t>
            </a:r>
            <a:r>
              <a:rPr lang="en-US"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hlinkClick r:id="rId8"/>
              </a:rPr>
              <a:t>http://www.supercoloring.com/silhouettes/bearded-dragon</a:t>
            </a:r>
            <a:r>
              <a:rPr lang="en-US" sz="1200" kern="1200" dirty="0">
                <a:solidFill>
                  <a:schemeClr val="tx1"/>
                </a:solidFill>
                <a:effectLst/>
                <a:latin typeface="Arial" charset="0"/>
                <a:ea typeface="+mn-ea"/>
                <a:cs typeface="+mn-cs"/>
              </a:rPr>
              <a:t> by Natasha Sinegina</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6 </a:t>
            </a:r>
            <a:r>
              <a:rPr lang="en-US" sz="1200" kern="1200" dirty="0">
                <a:solidFill>
                  <a:schemeClr val="tx1"/>
                </a:solidFill>
                <a:effectLst/>
                <a:latin typeface="Arial" charset="0"/>
                <a:ea typeface="+mn-ea"/>
                <a:cs typeface="+mn-cs"/>
                <a:hlinkClick r:id="rId9"/>
              </a:rPr>
              <a:t>http://www.supercoloring.com/silhouettes/snake</a:t>
            </a:r>
            <a:r>
              <a:rPr lang="en-US" sz="1200" kern="1200" baseline="300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by Bob Comix </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8</a:t>
            </a:r>
            <a:r>
              <a:rPr lang="en-US"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hlinkClick r:id="rId10"/>
              </a:rPr>
              <a:t>http://www.supercoloring.com/silhouettes/tortoise</a:t>
            </a:r>
            <a:r>
              <a:rPr lang="en-US" sz="1200" kern="1200" dirty="0">
                <a:solidFill>
                  <a:schemeClr val="tx1"/>
                </a:solidFill>
                <a:effectLst/>
                <a:latin typeface="Arial" charset="0"/>
                <a:ea typeface="+mn-ea"/>
                <a:cs typeface="+mn-cs"/>
              </a:rPr>
              <a:t> by Natasha Sinegina</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9</a:t>
            </a:r>
            <a:r>
              <a:rPr lang="en-US"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hlinkClick r:id="rId11"/>
              </a:rPr>
              <a:t>http://www.supercoloring.com/silhouettes/wood-mouse</a:t>
            </a:r>
            <a:r>
              <a:rPr lang="en-US" sz="1200" kern="1200" dirty="0">
                <a:solidFill>
                  <a:schemeClr val="tx1"/>
                </a:solidFill>
                <a:effectLst/>
                <a:latin typeface="Arial" charset="0"/>
                <a:ea typeface="+mn-ea"/>
                <a:cs typeface="+mn-cs"/>
              </a:rPr>
              <a:t> by Bob Comix</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11</a:t>
            </a:r>
            <a:r>
              <a:rPr lang="en-US"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hlinkClick r:id="rId12"/>
              </a:rPr>
              <a:t>http://www.supercoloring.com/silhouettes/weasel</a:t>
            </a:r>
            <a:r>
              <a:rPr lang="en-US" sz="1200" kern="1200" dirty="0">
                <a:solidFill>
                  <a:schemeClr val="tx1"/>
                </a:solidFill>
                <a:effectLst/>
                <a:latin typeface="Arial" charset="0"/>
                <a:ea typeface="+mn-ea"/>
                <a:cs typeface="+mn-cs"/>
              </a:rPr>
              <a:t> by Bob Comix</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12</a:t>
            </a:r>
            <a:r>
              <a:rPr lang="en-US"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hlinkClick r:id="rId13"/>
              </a:rPr>
              <a:t>http://www.supercoloring.com/silhouettes/rabbit</a:t>
            </a:r>
            <a:r>
              <a:rPr lang="en-US" sz="1200" kern="1200" dirty="0">
                <a:solidFill>
                  <a:schemeClr val="tx1"/>
                </a:solidFill>
                <a:effectLst/>
                <a:latin typeface="Arial" charset="0"/>
                <a:ea typeface="+mn-ea"/>
                <a:cs typeface="+mn-cs"/>
              </a:rPr>
              <a:t> by Natasha Sinegina</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13</a:t>
            </a:r>
            <a:r>
              <a:rPr lang="en-US"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hlinkClick r:id="rId14"/>
              </a:rPr>
              <a:t>http://www.supercoloring.com/silhouettes/opossum</a:t>
            </a:r>
            <a:r>
              <a:rPr lang="en-US" sz="1200" kern="1200" dirty="0">
                <a:solidFill>
                  <a:schemeClr val="tx1"/>
                </a:solidFill>
                <a:effectLst/>
                <a:latin typeface="Arial" charset="0"/>
                <a:ea typeface="+mn-ea"/>
                <a:cs typeface="+mn-cs"/>
              </a:rPr>
              <a:t> by Bob Comix</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14</a:t>
            </a:r>
            <a:r>
              <a:rPr lang="en-US"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hlinkClick r:id="rId15"/>
              </a:rPr>
              <a:t>http://www.supercoloring.com/silhouettes/raccoon</a:t>
            </a:r>
            <a:r>
              <a:rPr lang="en-US" sz="1200" kern="1200" dirty="0">
                <a:solidFill>
                  <a:schemeClr val="tx1"/>
                </a:solidFill>
                <a:effectLst/>
                <a:latin typeface="Arial" charset="0"/>
                <a:ea typeface="+mn-ea"/>
                <a:cs typeface="+mn-cs"/>
              </a:rPr>
              <a:t> by Natasha Sinegina</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15</a:t>
            </a:r>
            <a:r>
              <a:rPr lang="en-US"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hlinkClick r:id="rId16"/>
              </a:rPr>
              <a:t>http://www.supercoloring.com/silhouettes/wild-cat</a:t>
            </a:r>
            <a:r>
              <a:rPr lang="en-US" sz="1200" kern="1200" dirty="0">
                <a:solidFill>
                  <a:schemeClr val="tx1"/>
                </a:solidFill>
                <a:effectLst/>
                <a:latin typeface="Arial" charset="0"/>
                <a:ea typeface="+mn-ea"/>
                <a:cs typeface="+mn-cs"/>
              </a:rPr>
              <a:t> by Bob Comix </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16</a:t>
            </a:r>
            <a:r>
              <a:rPr lang="en-US"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hlinkClick r:id="rId17"/>
              </a:rPr>
              <a:t>http://www.supercoloring.com/silhouettes/red-fox</a:t>
            </a:r>
            <a:r>
              <a:rPr lang="en-US" sz="1200" kern="1200" dirty="0">
                <a:solidFill>
                  <a:schemeClr val="tx1"/>
                </a:solidFill>
                <a:effectLst/>
                <a:latin typeface="Arial" charset="0"/>
                <a:ea typeface="+mn-ea"/>
                <a:cs typeface="+mn-cs"/>
              </a:rPr>
              <a:t> by Natasha Sinegina</a:t>
            </a:r>
            <a:endParaRPr lang="en-CA"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endParaRPr lang="en-CA"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FLATICON </a:t>
            </a:r>
            <a:r>
              <a:rPr lang="en-US" sz="1200" kern="1200" dirty="0">
                <a:solidFill>
                  <a:schemeClr val="tx1"/>
                </a:solidFill>
                <a:effectLst/>
                <a:latin typeface="Arial" charset="0"/>
                <a:ea typeface="+mn-ea"/>
                <a:cs typeface="+mn-cs"/>
                <a:hlinkClick r:id="rId18"/>
              </a:rPr>
              <a:t>https://file000.flaticon.com/downloads/license/license.pdf</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7  </a:t>
            </a:r>
            <a:r>
              <a:rPr lang="en-US" sz="1200" kern="1200" dirty="0">
                <a:solidFill>
                  <a:schemeClr val="tx1"/>
                </a:solidFill>
                <a:effectLst/>
                <a:latin typeface="Arial" charset="0"/>
                <a:ea typeface="+mn-ea"/>
                <a:cs typeface="+mn-cs"/>
                <a:hlinkClick r:id="rId19"/>
              </a:rPr>
              <a:t>https://www.flaticon.com/free-icon/turtle-facing-right_84024</a:t>
            </a:r>
            <a:r>
              <a:rPr lang="en-US" sz="1200" kern="1200" dirty="0">
                <a:solidFill>
                  <a:schemeClr val="tx1"/>
                </a:solidFill>
                <a:effectLst/>
                <a:latin typeface="Arial" charset="0"/>
                <a:ea typeface="+mn-ea"/>
                <a:cs typeface="+mn-cs"/>
              </a:rPr>
              <a:t> by Flaticon</a:t>
            </a:r>
            <a:endParaRPr lang="en-CA" sz="1200" kern="1200" dirty="0">
              <a:solidFill>
                <a:schemeClr val="tx1"/>
              </a:solidFill>
              <a:effectLst/>
              <a:latin typeface="Arial" charset="0"/>
              <a:ea typeface="+mn-ea"/>
              <a:cs typeface="+mn-cs"/>
            </a:endParaRPr>
          </a:p>
          <a:p>
            <a:r>
              <a:rPr lang="en-US" sz="1200" kern="1200" baseline="30000" dirty="0">
                <a:solidFill>
                  <a:schemeClr val="tx1"/>
                </a:solidFill>
                <a:effectLst/>
                <a:latin typeface="Arial" charset="0"/>
                <a:ea typeface="+mn-ea"/>
                <a:cs typeface="+mn-cs"/>
              </a:rPr>
              <a:t>10</a:t>
            </a:r>
            <a:r>
              <a:rPr lang="en-US"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hlinkClick r:id="rId20"/>
              </a:rPr>
              <a:t>https://www.flaticon.com/free-icon/mole-mammal-animal-shape_47278</a:t>
            </a:r>
            <a:r>
              <a:rPr lang="en-US" sz="1200" kern="1200" dirty="0">
                <a:solidFill>
                  <a:schemeClr val="tx1"/>
                </a:solidFill>
                <a:effectLst/>
                <a:latin typeface="Arial" charset="0"/>
                <a:ea typeface="+mn-ea"/>
                <a:cs typeface="+mn-cs"/>
              </a:rPr>
              <a:t> by Falticon</a:t>
            </a:r>
            <a:endParaRPr lang="en-CA"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9</a:t>
            </a:fld>
            <a:endParaRPr lang="en-US" altLang="en-US" dirty="0"/>
          </a:p>
        </p:txBody>
      </p:sp>
    </p:spTree>
    <p:extLst>
      <p:ext uri="{BB962C8B-B14F-4D97-AF65-F5344CB8AC3E}">
        <p14:creationId xmlns:p14="http://schemas.microsoft.com/office/powerpoint/2010/main" val="3412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Concerns or policies that triggered the design or implementation of mitigation measures in general for small animals. Note that a respondent could list multiple concerns or policies for each species group. A description of the types of mitigation measures follows.</a:t>
            </a:r>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10</a:t>
            </a:fld>
            <a:endParaRPr lang="en-US" altLang="en-US" dirty="0"/>
          </a:p>
        </p:txBody>
      </p:sp>
    </p:spTree>
    <p:extLst>
      <p:ext uri="{BB962C8B-B14F-4D97-AF65-F5344CB8AC3E}">
        <p14:creationId xmlns:p14="http://schemas.microsoft.com/office/powerpoint/2010/main" val="3070431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Barriers were the most commonly implemented mitigation measure to reduce road mortality</a:t>
            </a:r>
          </a:p>
        </p:txBody>
      </p:sp>
      <p:sp>
        <p:nvSpPr>
          <p:cNvPr id="4" name="Slide Number Placeholder 3"/>
          <p:cNvSpPr>
            <a:spLocks noGrp="1"/>
          </p:cNvSpPr>
          <p:nvPr>
            <p:ph type="sldNum" sz="quarter" idx="5"/>
          </p:nvPr>
        </p:nvSpPr>
        <p:spPr/>
        <p:txBody>
          <a:bodyPr/>
          <a:lstStyle/>
          <a:p>
            <a:fld id="{10005331-83A9-49CB-B5C0-98808B1203DB}" type="slidenum">
              <a:rPr lang="en-US" altLang="en-US" smtClean="0"/>
              <a:pPr/>
              <a:t>11</a:t>
            </a:fld>
            <a:endParaRPr lang="en-US" altLang="en-US" dirty="0"/>
          </a:p>
        </p:txBody>
      </p:sp>
    </p:spTree>
    <p:extLst>
      <p:ext uri="{BB962C8B-B14F-4D97-AF65-F5344CB8AC3E}">
        <p14:creationId xmlns:p14="http://schemas.microsoft.com/office/powerpoint/2010/main" val="2085534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EB2FBC2D-FC31-41EB-815E-4DEA23790EFE}" type="slidenum">
              <a:rPr lang="en-US" altLang="en-US" smtClean="0"/>
              <a:pPr/>
              <a:t>‹#›</a:t>
            </a:fld>
            <a:endParaRPr lang="en-US" altLang="en-US" dirty="0"/>
          </a:p>
        </p:txBody>
      </p:sp>
    </p:spTree>
    <p:extLst>
      <p:ext uri="{BB962C8B-B14F-4D97-AF65-F5344CB8AC3E}">
        <p14:creationId xmlns:p14="http://schemas.microsoft.com/office/powerpoint/2010/main" val="91524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E8567D5E-0093-4C8A-BD25-06B6F0BD9012}" type="slidenum">
              <a:rPr lang="en-US" altLang="en-US" smtClean="0"/>
              <a:pPr/>
              <a:t>‹#›</a:t>
            </a:fld>
            <a:endParaRPr lang="en-US" altLang="en-US" dirty="0"/>
          </a:p>
        </p:txBody>
      </p:sp>
    </p:spTree>
    <p:extLst>
      <p:ext uri="{BB962C8B-B14F-4D97-AF65-F5344CB8AC3E}">
        <p14:creationId xmlns:p14="http://schemas.microsoft.com/office/powerpoint/2010/main" val="1984260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0929F75E-89F0-4D1E-A354-D39B877AC64F}" type="slidenum">
              <a:rPr lang="en-US" altLang="en-US" smtClean="0"/>
              <a:pPr/>
              <a:t>‹#›</a:t>
            </a:fld>
            <a:endParaRPr lang="en-US" altLang="en-US" dirty="0"/>
          </a:p>
        </p:txBody>
      </p:sp>
    </p:spTree>
    <p:extLst>
      <p:ext uri="{BB962C8B-B14F-4D97-AF65-F5344CB8AC3E}">
        <p14:creationId xmlns:p14="http://schemas.microsoft.com/office/powerpoint/2010/main" val="450392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 with caption (figures)">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0" y="112294"/>
            <a:ext cx="9144000" cy="4812632"/>
          </a:xfr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a:lvl1pPr>
          </a:lstStyle>
          <a:p>
            <a:pPr lvl="0"/>
            <a:r>
              <a:rPr lang="en-US"/>
              <a:t>Click to edit Master text styles</a:t>
            </a:r>
          </a:p>
          <a:p>
            <a:pPr lvl="1"/>
            <a:r>
              <a:rPr lang="en-US"/>
              <a:t>Second level</a:t>
            </a:r>
          </a:p>
        </p:txBody>
      </p:sp>
      <p:sp>
        <p:nvSpPr>
          <p:cNvPr id="4" name="Text Placeholder 3"/>
          <p:cNvSpPr>
            <a:spLocks noGrp="1"/>
          </p:cNvSpPr>
          <p:nvPr>
            <p:ph type="body" sz="quarter" idx="11"/>
          </p:nvPr>
        </p:nvSpPr>
        <p:spPr>
          <a:xfrm>
            <a:off x="240632" y="4989513"/>
            <a:ext cx="8654715" cy="873125"/>
          </a:xfrm>
        </p:spPr>
        <p:txBody>
          <a:bodyPr/>
          <a:lstStyle>
            <a:lvl1pPr marL="0" indent="0">
              <a:spcBef>
                <a:spcPts val="0"/>
              </a:spcBef>
              <a:buNone/>
              <a:defRPr baseline="0">
                <a:solidFill>
                  <a:srgbClr val="007C00"/>
                </a:solidFill>
              </a:defRPr>
            </a:lvl1pPr>
            <a:lvl2pPr indent="0">
              <a:spcBef>
                <a:spcPts val="0"/>
              </a:spcBef>
              <a:buNone/>
              <a:defRPr/>
            </a:lvl2pPr>
            <a:lvl3pPr indent="0">
              <a:spcBef>
                <a:spcPts val="0"/>
              </a:spcBef>
              <a:buNone/>
              <a:defRPr/>
            </a:lvl3pPr>
            <a:lvl4pPr indent="0">
              <a:spcBef>
                <a:spcPts val="0"/>
              </a:spcBef>
              <a:buNone/>
              <a:defRPr/>
            </a:lvl4pPr>
            <a:lvl5pPr indent="0">
              <a:spcBef>
                <a:spcPts val="0"/>
              </a:spcBef>
              <a:buNone/>
              <a:defRPr/>
            </a:lvl5pPr>
          </a:lstStyle>
          <a:p>
            <a:pPr lvl="0"/>
            <a:r>
              <a:rPr lang="en-US"/>
              <a:t>Click to edit Master text styles</a:t>
            </a:r>
          </a:p>
        </p:txBody>
      </p:sp>
    </p:spTree>
    <p:extLst>
      <p:ext uri="{BB962C8B-B14F-4D97-AF65-F5344CB8AC3E}">
        <p14:creationId xmlns:p14="http://schemas.microsoft.com/office/powerpoint/2010/main" val="421916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66465734-53D9-405B-8552-4BB84AB766ED}" type="slidenum">
              <a:rPr lang="en-US" altLang="en-US" smtClean="0"/>
              <a:pPr/>
              <a:t>‹#›</a:t>
            </a:fld>
            <a:endParaRPr lang="en-US" altLang="en-US" dirty="0"/>
          </a:p>
        </p:txBody>
      </p:sp>
    </p:spTree>
    <p:extLst>
      <p:ext uri="{BB962C8B-B14F-4D97-AF65-F5344CB8AC3E}">
        <p14:creationId xmlns:p14="http://schemas.microsoft.com/office/powerpoint/2010/main" val="1188280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B4915134-48E0-496D-A9BC-D896FCF1067B}" type="slidenum">
              <a:rPr lang="en-US" altLang="en-US" smtClean="0"/>
              <a:pPr/>
              <a:t>‹#›</a:t>
            </a:fld>
            <a:endParaRPr lang="en-US" altLang="en-US" dirty="0"/>
          </a:p>
        </p:txBody>
      </p:sp>
    </p:spTree>
    <p:extLst>
      <p:ext uri="{BB962C8B-B14F-4D97-AF65-F5344CB8AC3E}">
        <p14:creationId xmlns:p14="http://schemas.microsoft.com/office/powerpoint/2010/main" val="131288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1F63DAC4-7343-412F-9F30-8EA0046078EE}" type="slidenum">
              <a:rPr lang="en-US" altLang="en-US" smtClean="0"/>
              <a:pPr/>
              <a:t>‹#›</a:t>
            </a:fld>
            <a:endParaRPr lang="en-US" altLang="en-US" dirty="0"/>
          </a:p>
        </p:txBody>
      </p:sp>
    </p:spTree>
    <p:extLst>
      <p:ext uri="{BB962C8B-B14F-4D97-AF65-F5344CB8AC3E}">
        <p14:creationId xmlns:p14="http://schemas.microsoft.com/office/powerpoint/2010/main" val="368282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D37A7CED-1069-47AB-9D0B-7780900DC835}" type="slidenum">
              <a:rPr lang="en-US" altLang="en-US" smtClean="0"/>
              <a:pPr/>
              <a:t>‹#›</a:t>
            </a:fld>
            <a:endParaRPr lang="en-US" altLang="en-US" dirty="0"/>
          </a:p>
        </p:txBody>
      </p:sp>
    </p:spTree>
    <p:extLst>
      <p:ext uri="{BB962C8B-B14F-4D97-AF65-F5344CB8AC3E}">
        <p14:creationId xmlns:p14="http://schemas.microsoft.com/office/powerpoint/2010/main" val="230743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960E2407-9730-4244-AEDE-4B5331B31F06}" type="slidenum">
              <a:rPr lang="en-US" altLang="en-US" smtClean="0"/>
              <a:pPr/>
              <a:t>‹#›</a:t>
            </a:fld>
            <a:endParaRPr lang="en-US" altLang="en-US" dirty="0"/>
          </a:p>
        </p:txBody>
      </p:sp>
    </p:spTree>
    <p:extLst>
      <p:ext uri="{BB962C8B-B14F-4D97-AF65-F5344CB8AC3E}">
        <p14:creationId xmlns:p14="http://schemas.microsoft.com/office/powerpoint/2010/main" val="1343097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fld id="{AF991190-116F-4503-A1DF-9D782B981D4A}" type="slidenum">
              <a:rPr lang="en-US" altLang="en-US" smtClean="0"/>
              <a:pPr/>
              <a:t>‹#›</a:t>
            </a:fld>
            <a:endParaRPr lang="en-US" altLang="en-US" dirty="0"/>
          </a:p>
        </p:txBody>
      </p:sp>
    </p:spTree>
    <p:extLst>
      <p:ext uri="{BB962C8B-B14F-4D97-AF65-F5344CB8AC3E}">
        <p14:creationId xmlns:p14="http://schemas.microsoft.com/office/powerpoint/2010/main" val="795070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lvl1pPr>
              <a:defRPr sz="2000">
                <a:solidFill>
                  <a:schemeClr val="tx1"/>
                </a:solidFill>
              </a:defRPr>
            </a:lvl1pPr>
          </a:lstStyle>
          <a:p>
            <a:fld id="{13027880-2A83-45E9-B573-352A563D06C0}" type="slidenum">
              <a:rPr lang="en-US" altLang="en-US" smtClean="0"/>
              <a:pPr/>
              <a:t>‹#›</a:t>
            </a:fld>
            <a:endParaRPr lang="en-US" altLang="en-US" dirty="0"/>
          </a:p>
        </p:txBody>
      </p:sp>
    </p:spTree>
    <p:extLst>
      <p:ext uri="{BB962C8B-B14F-4D97-AF65-F5344CB8AC3E}">
        <p14:creationId xmlns:p14="http://schemas.microsoft.com/office/powerpoint/2010/main" val="227600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473F9575-1517-4CFA-BC73-A7462F0EE943}" type="slidenum">
              <a:rPr lang="en-US" altLang="en-US" smtClean="0"/>
              <a:pPr/>
              <a:t>‹#›</a:t>
            </a:fld>
            <a:endParaRPr lang="en-US" altLang="en-US" dirty="0"/>
          </a:p>
        </p:txBody>
      </p:sp>
    </p:spTree>
    <p:extLst>
      <p:ext uri="{BB962C8B-B14F-4D97-AF65-F5344CB8AC3E}">
        <p14:creationId xmlns:p14="http://schemas.microsoft.com/office/powerpoint/2010/main" val="3270624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08D576A-BFE6-4994-8D5D-3111896400BB}" type="slidenum">
              <a:rPr lang="en-US" altLang="en-US" smtClean="0"/>
              <a:pPr/>
              <a:t>‹#›</a:t>
            </a:fld>
            <a:endParaRPr lang="en-US" altLang="en-US" dirty="0"/>
          </a:p>
        </p:txBody>
      </p:sp>
    </p:spTree>
    <p:extLst>
      <p:ext uri="{BB962C8B-B14F-4D97-AF65-F5344CB8AC3E}">
        <p14:creationId xmlns:p14="http://schemas.microsoft.com/office/powerpoint/2010/main" val="2295207869"/>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8.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30.jp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36.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8" Type="http://schemas.openxmlformats.org/officeDocument/2006/relationships/image" Target="../media/image40.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42.jpe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67.jpe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70.jpeg"/><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30.jp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79.jpeg"/><Relationship Id="rId5" Type="http://schemas.openxmlformats.org/officeDocument/2006/relationships/image" Target="../media/image78.jpe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87.emf"/></Relationships>
</file>

<file path=ppt/slides/_rels/slide5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apps.trb.org/cmsfeed/TRBNetProjectDisplay.asp?ProjectID=4337"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4360" y="153849"/>
            <a:ext cx="7955280" cy="1828800"/>
          </a:xfrm>
        </p:spPr>
        <p:txBody>
          <a:bodyPr anchor="ctr">
            <a:noAutofit/>
          </a:bodyPr>
          <a:lstStyle/>
          <a:p>
            <a:pPr lvl="1">
              <a:spcAft>
                <a:spcPts val="0"/>
              </a:spcAft>
            </a:pPr>
            <a:r>
              <a:rPr lang="en-US" sz="2400" b="1" dirty="0">
                <a:latin typeface="Arial" panose="020B0604020202020204" pitchFamily="34" charset="0"/>
                <a:cs typeface="Arial" panose="020B0604020202020204" pitchFamily="34" charset="0"/>
              </a:rPr>
              <a:t>NCHRP</a:t>
            </a:r>
            <a:r>
              <a:rPr lang="en-US" sz="2400" b="1" dirty="0"/>
              <a:t> 25-25/TASK 113:</a:t>
            </a:r>
            <a:br>
              <a:rPr lang="en-US" sz="2400" b="1" dirty="0"/>
            </a:br>
            <a:r>
              <a:rPr lang="en-US" sz="800" b="1" dirty="0"/>
              <a:t> </a:t>
            </a:r>
            <a:r>
              <a:rPr lang="en-US" sz="2400" dirty="0"/>
              <a:t/>
            </a:r>
            <a:br>
              <a:rPr lang="en-US" sz="2400" dirty="0"/>
            </a:br>
            <a:r>
              <a:rPr lang="en-US" sz="2200" dirty="0" smtClean="0"/>
              <a:t>Road Passages and Barriers for Small Terrestrial Wildlife: Summary and Repository of Design Examples</a:t>
            </a:r>
            <a:r>
              <a:rPr lang="en-US" sz="2200" dirty="0"/>
              <a:t/>
            </a:r>
            <a:br>
              <a:rPr lang="en-US" sz="2200" dirty="0"/>
            </a:br>
            <a:r>
              <a:rPr lang="en-US" sz="2200" dirty="0"/>
              <a:t/>
            </a:r>
            <a:br>
              <a:rPr lang="en-US" sz="2200" dirty="0"/>
            </a:br>
            <a:r>
              <a:rPr lang="en-US" sz="2200" dirty="0" smtClean="0"/>
              <a:t>September 2019</a:t>
            </a:r>
            <a:endParaRPr lang="en-CA" sz="2200" dirty="0"/>
          </a:p>
        </p:txBody>
      </p:sp>
      <p:sp>
        <p:nvSpPr>
          <p:cNvPr id="3" name="Rectangle 2">
            <a:extLst>
              <a:ext uri="{FF2B5EF4-FFF2-40B4-BE49-F238E27FC236}">
                <a16:creationId xmlns:a16="http://schemas.microsoft.com/office/drawing/2014/main" id="{C1A48866-45FB-4988-8B92-C577B0C62F94}"/>
              </a:ext>
            </a:extLst>
          </p:cNvPr>
          <p:cNvSpPr/>
          <p:nvPr/>
        </p:nvSpPr>
        <p:spPr>
          <a:xfrm>
            <a:off x="708660" y="4483897"/>
            <a:ext cx="7726680" cy="1400383"/>
          </a:xfrm>
          <a:prstGeom prst="rect">
            <a:avLst/>
          </a:prstGeom>
        </p:spPr>
        <p:txBody>
          <a:bodyPr wrap="square">
            <a:spAutoFit/>
          </a:bodyPr>
          <a:lstStyle/>
          <a:p>
            <a:pPr marL="0" lvl="3">
              <a:spcAft>
                <a:spcPts val="300"/>
              </a:spcAft>
            </a:pPr>
            <a:r>
              <a:rPr lang="en-CA" sz="1400" b="1" dirty="0">
                <a:latin typeface="Arial" panose="020B0604020202020204" pitchFamily="34" charset="0"/>
                <a:cs typeface="Arial" panose="020B0604020202020204" pitchFamily="34" charset="0"/>
              </a:rPr>
              <a:t>Principal Investigators: </a:t>
            </a:r>
          </a:p>
          <a:p>
            <a:pPr marL="0" lvl="3">
              <a:spcAft>
                <a:spcPts val="300"/>
              </a:spcAft>
            </a:pPr>
            <a:r>
              <a:rPr lang="en-CA" sz="1400" dirty="0">
                <a:latin typeface="Arial" panose="020B0604020202020204" pitchFamily="34" charset="0"/>
                <a:cs typeface="Arial" panose="020B0604020202020204" pitchFamily="34" charset="0"/>
              </a:rPr>
              <a:t>Dr. Marcel Huijser &amp; Kari Gunson in association with Louis Berger, U.S., a WSP company</a:t>
            </a:r>
          </a:p>
          <a:p>
            <a:pPr marL="0" lvl="3">
              <a:spcAft>
                <a:spcPts val="600"/>
              </a:spcAft>
            </a:pPr>
            <a:endParaRPr lang="en-CA" sz="1400" b="1" dirty="0" smtClean="0">
              <a:latin typeface="Arial" panose="020B0604020202020204" pitchFamily="34" charset="0"/>
              <a:cs typeface="Arial" panose="020B0604020202020204" pitchFamily="34" charset="0"/>
            </a:endParaRPr>
          </a:p>
          <a:p>
            <a:pPr marL="0" lvl="3">
              <a:spcAft>
                <a:spcPts val="600"/>
              </a:spcAft>
            </a:pPr>
            <a:r>
              <a:rPr lang="en-CA" sz="1400" b="1" dirty="0" smtClean="0">
                <a:latin typeface="Arial" panose="020B0604020202020204" pitchFamily="34" charset="0"/>
                <a:cs typeface="Arial" panose="020B0604020202020204" pitchFamily="34" charset="0"/>
              </a:rPr>
              <a:t>Funded </a:t>
            </a:r>
            <a:r>
              <a:rPr lang="en-CA" sz="1400" b="1" dirty="0">
                <a:latin typeface="Arial" panose="020B0604020202020204" pitchFamily="34" charset="0"/>
                <a:cs typeface="Arial" panose="020B0604020202020204" pitchFamily="34" charset="0"/>
              </a:rPr>
              <a:t>By:</a:t>
            </a:r>
          </a:p>
          <a:p>
            <a:pPr marL="0" lvl="3">
              <a:spcAft>
                <a:spcPts val="600"/>
              </a:spcAft>
            </a:pPr>
            <a:r>
              <a:rPr lang="en-CA" sz="1400" dirty="0">
                <a:latin typeface="Arial" panose="020B0604020202020204" pitchFamily="34" charset="0"/>
                <a:cs typeface="Arial" panose="020B0604020202020204" pitchFamily="34" charset="0"/>
              </a:rPr>
              <a:t>National Cooperative Highway Research </a:t>
            </a:r>
            <a:r>
              <a:rPr lang="en-CA" sz="1400" dirty="0" smtClean="0">
                <a:latin typeface="Arial" panose="020B0604020202020204" pitchFamily="34" charset="0"/>
                <a:cs typeface="Arial" panose="020B0604020202020204" pitchFamily="34" charset="0"/>
              </a:rPr>
              <a:t>Program</a:t>
            </a:r>
            <a:endParaRPr lang="en-CA" sz="1400" dirty="0">
              <a:latin typeface="Arial" panose="020B0604020202020204" pitchFamily="34" charset="0"/>
              <a:cs typeface="Arial" panose="020B0604020202020204" pitchFamily="34" charset="0"/>
            </a:endParaRPr>
          </a:p>
        </p:txBody>
      </p:sp>
      <p:pic>
        <p:nvPicPr>
          <p:cNvPr id="13" name="Picture 12"/>
          <p:cNvPicPr/>
          <p:nvPr/>
        </p:nvPicPr>
        <p:blipFill rotWithShape="1">
          <a:blip r:embed="rId3" cstate="print">
            <a:extLst>
              <a:ext uri="{28A0092B-C50C-407E-A947-70E740481C1C}">
                <a14:useLocalDpi xmlns:a14="http://schemas.microsoft.com/office/drawing/2010/main" val="0"/>
              </a:ext>
            </a:extLst>
          </a:blip>
          <a:srcRect t="8799" b="12011"/>
          <a:stretch/>
        </p:blipFill>
        <p:spPr>
          <a:xfrm>
            <a:off x="1447800" y="2121640"/>
            <a:ext cx="2178049" cy="2239073"/>
          </a:xfrm>
          <a:prstGeom prst="rect">
            <a:avLst/>
          </a:prstGeom>
          <a:ln>
            <a:solidFill>
              <a:schemeClr val="tx1"/>
            </a:solidFill>
          </a:ln>
        </p:spPr>
      </p:pic>
      <p:pic>
        <p:nvPicPr>
          <p:cNvPr id="14" name="Picture 13"/>
          <p:cNvPicPr/>
          <p:nvPr/>
        </p:nvPicPr>
        <p:blipFill rotWithShape="1">
          <a:blip r:embed="rId4" cstate="print">
            <a:extLst>
              <a:ext uri="{28A0092B-C50C-407E-A947-70E740481C1C}">
                <a14:useLocalDpi xmlns:a14="http://schemas.microsoft.com/office/drawing/2010/main" val="0"/>
              </a:ext>
            </a:extLst>
          </a:blip>
          <a:srcRect l="9499"/>
          <a:stretch/>
        </p:blipFill>
        <p:spPr>
          <a:xfrm>
            <a:off x="4582971" y="2078979"/>
            <a:ext cx="2438400" cy="2239072"/>
          </a:xfrm>
          <a:prstGeom prst="rect">
            <a:avLst/>
          </a:prstGeom>
          <a:ln>
            <a:solidFill>
              <a:schemeClr val="tx1"/>
            </a:solidFill>
          </a:ln>
        </p:spPr>
      </p:pic>
      <p:sp>
        <p:nvSpPr>
          <p:cNvPr id="5" name="TextBox 4">
            <a:extLst>
              <a:ext uri="{FF2B5EF4-FFF2-40B4-BE49-F238E27FC236}">
                <a16:creationId xmlns:a16="http://schemas.microsoft.com/office/drawing/2014/main" id="{59CF87DA-8D21-4E10-AEC2-0125F4738E8D}"/>
              </a:ext>
            </a:extLst>
          </p:cNvPr>
          <p:cNvSpPr txBox="1"/>
          <p:nvPr/>
        </p:nvSpPr>
        <p:spPr>
          <a:xfrm>
            <a:off x="6464549" y="6519485"/>
            <a:ext cx="2679451" cy="369332"/>
          </a:xfrm>
          <a:prstGeom prst="rect">
            <a:avLst/>
          </a:prstGeom>
          <a:noFill/>
        </p:spPr>
        <p:txBody>
          <a:bodyPr wrap="none" rtlCol="0">
            <a:spAutoFit/>
          </a:bodyPr>
          <a:lstStyle/>
          <a:p>
            <a:r>
              <a:rPr lang="en-CA" dirty="0"/>
              <a:t>Photo credits: Kari Gunson</a:t>
            </a:r>
          </a:p>
        </p:txBody>
      </p:sp>
    </p:spTree>
    <p:extLst>
      <p:ext uri="{BB962C8B-B14F-4D97-AF65-F5344CB8AC3E}">
        <p14:creationId xmlns:p14="http://schemas.microsoft.com/office/powerpoint/2010/main" val="2145562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27098C-6F6C-42D6-BEB6-EC5BFCCEE089}"/>
              </a:ext>
            </a:extLst>
          </p:cNvPr>
          <p:cNvPicPr>
            <a:picLocks noChangeAspect="1"/>
          </p:cNvPicPr>
          <p:nvPr/>
        </p:nvPicPr>
        <p:blipFill rotWithShape="1">
          <a:blip r:embed="rId3"/>
          <a:srcRect l="16008" t="28475" r="33158" b="16297"/>
          <a:stretch/>
        </p:blipFill>
        <p:spPr>
          <a:xfrm>
            <a:off x="153601" y="958889"/>
            <a:ext cx="8685599" cy="5298899"/>
          </a:xfrm>
          <a:prstGeom prst="rect">
            <a:avLst/>
          </a:prstGeom>
        </p:spPr>
      </p:pic>
      <p:sp>
        <p:nvSpPr>
          <p:cNvPr id="7" name="Rectangle 6">
            <a:extLst>
              <a:ext uri="{FF2B5EF4-FFF2-40B4-BE49-F238E27FC236}">
                <a16:creationId xmlns:a16="http://schemas.microsoft.com/office/drawing/2014/main" id="{EC597328-C054-45BD-9609-8CD17376193A}"/>
              </a:ext>
            </a:extLst>
          </p:cNvPr>
          <p:cNvSpPr/>
          <p:nvPr/>
        </p:nvSpPr>
        <p:spPr>
          <a:xfrm>
            <a:off x="406333" y="300335"/>
            <a:ext cx="3486852" cy="523220"/>
          </a:xfrm>
          <a:prstGeom prst="rect">
            <a:avLst/>
          </a:prstGeom>
        </p:spPr>
        <p:txBody>
          <a:bodyPr wrap="none">
            <a:spAutoFit/>
          </a:bodyPr>
          <a:lstStyle/>
          <a:p>
            <a:pPr lvl="1" indent="-457200">
              <a:spcAft>
                <a:spcPts val="6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Mitigation triggers</a:t>
            </a:r>
          </a:p>
        </p:txBody>
      </p:sp>
      <p:sp>
        <p:nvSpPr>
          <p:cNvPr id="2" name="Slide Number Placeholder 1">
            <a:extLst>
              <a:ext uri="{FF2B5EF4-FFF2-40B4-BE49-F238E27FC236}">
                <a16:creationId xmlns:a16="http://schemas.microsoft.com/office/drawing/2014/main" id="{9746580F-77D0-4F01-8287-C39B642B5315}"/>
              </a:ext>
            </a:extLst>
          </p:cNvPr>
          <p:cNvSpPr>
            <a:spLocks noGrp="1"/>
          </p:cNvSpPr>
          <p:nvPr>
            <p:ph type="sldNum" sz="quarter" idx="12"/>
          </p:nvPr>
        </p:nvSpPr>
        <p:spPr/>
        <p:txBody>
          <a:bodyPr/>
          <a:lstStyle/>
          <a:p>
            <a:fld id="{13027880-2A83-45E9-B573-352A563D06C0}" type="slidenum">
              <a:rPr lang="en-US" altLang="en-US" smtClean="0"/>
              <a:pPr/>
              <a:t>10</a:t>
            </a:fld>
            <a:endParaRPr lang="en-US" altLang="en-US" dirty="0"/>
          </a:p>
        </p:txBody>
      </p:sp>
    </p:spTree>
    <p:extLst>
      <p:ext uri="{BB962C8B-B14F-4D97-AF65-F5344CB8AC3E}">
        <p14:creationId xmlns:p14="http://schemas.microsoft.com/office/powerpoint/2010/main" val="2814122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2946A3-6473-4E7C-BE13-BEF9C753DEAC}"/>
              </a:ext>
            </a:extLst>
          </p:cNvPr>
          <p:cNvSpPr/>
          <p:nvPr/>
        </p:nvSpPr>
        <p:spPr>
          <a:xfrm>
            <a:off x="386114" y="376535"/>
            <a:ext cx="7157686" cy="954107"/>
          </a:xfrm>
          <a:prstGeom prst="rect">
            <a:avLst/>
          </a:prstGeom>
        </p:spPr>
        <p:txBody>
          <a:bodyPr wrap="square">
            <a:spAutoFit/>
          </a:bodyPr>
          <a:lstStyle/>
          <a:p>
            <a:pPr lvl="1" indent="-457200">
              <a:spcAft>
                <a:spcPts val="6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Measures implemented to reduce road mortality</a:t>
            </a:r>
          </a:p>
        </p:txBody>
      </p:sp>
      <p:pic>
        <p:nvPicPr>
          <p:cNvPr id="6" name="Picture 5">
            <a:extLst>
              <a:ext uri="{FF2B5EF4-FFF2-40B4-BE49-F238E27FC236}">
                <a16:creationId xmlns:a16="http://schemas.microsoft.com/office/drawing/2014/main" id="{1305D2CA-240E-4D10-85D7-9450CF6B3DEB}"/>
              </a:ext>
            </a:extLst>
          </p:cNvPr>
          <p:cNvPicPr>
            <a:picLocks noChangeAspect="1"/>
          </p:cNvPicPr>
          <p:nvPr/>
        </p:nvPicPr>
        <p:blipFill rotWithShape="1">
          <a:blip r:embed="rId3"/>
          <a:srcRect l="20833" t="23333" r="20000" b="11481"/>
          <a:stretch/>
        </p:blipFill>
        <p:spPr>
          <a:xfrm>
            <a:off x="367145" y="914401"/>
            <a:ext cx="8472055" cy="5250287"/>
          </a:xfrm>
          <a:prstGeom prst="rect">
            <a:avLst/>
          </a:prstGeom>
        </p:spPr>
      </p:pic>
      <p:sp>
        <p:nvSpPr>
          <p:cNvPr id="2" name="Slide Number Placeholder 1">
            <a:extLst>
              <a:ext uri="{FF2B5EF4-FFF2-40B4-BE49-F238E27FC236}">
                <a16:creationId xmlns:a16="http://schemas.microsoft.com/office/drawing/2014/main" id="{A648E31F-E15C-48DC-800C-7B267C7C20EA}"/>
              </a:ext>
            </a:extLst>
          </p:cNvPr>
          <p:cNvSpPr>
            <a:spLocks noGrp="1"/>
          </p:cNvSpPr>
          <p:nvPr>
            <p:ph type="sldNum" sz="quarter" idx="12"/>
          </p:nvPr>
        </p:nvSpPr>
        <p:spPr/>
        <p:txBody>
          <a:bodyPr/>
          <a:lstStyle/>
          <a:p>
            <a:fld id="{13027880-2A83-45E9-B573-352A563D06C0}" type="slidenum">
              <a:rPr lang="en-US" altLang="en-US" smtClean="0"/>
              <a:pPr/>
              <a:t>11</a:t>
            </a:fld>
            <a:endParaRPr lang="en-US" altLang="en-US" dirty="0"/>
          </a:p>
        </p:txBody>
      </p:sp>
    </p:spTree>
    <p:extLst>
      <p:ext uri="{BB962C8B-B14F-4D97-AF65-F5344CB8AC3E}">
        <p14:creationId xmlns:p14="http://schemas.microsoft.com/office/powerpoint/2010/main" val="2185044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FF9F01-15DE-465F-8442-AB3DFB4514D5}"/>
              </a:ext>
            </a:extLst>
          </p:cNvPr>
          <p:cNvPicPr>
            <a:picLocks noChangeAspect="1"/>
          </p:cNvPicPr>
          <p:nvPr/>
        </p:nvPicPr>
        <p:blipFill rotWithShape="1">
          <a:blip r:embed="rId3"/>
          <a:srcRect l="17500" t="15925" r="35833" b="5556"/>
          <a:stretch/>
        </p:blipFill>
        <p:spPr>
          <a:xfrm>
            <a:off x="1235598" y="772178"/>
            <a:ext cx="6079602" cy="5753909"/>
          </a:xfrm>
          <a:prstGeom prst="rect">
            <a:avLst/>
          </a:prstGeom>
        </p:spPr>
      </p:pic>
      <p:sp>
        <p:nvSpPr>
          <p:cNvPr id="3" name="Rectangle 2">
            <a:extLst>
              <a:ext uri="{FF2B5EF4-FFF2-40B4-BE49-F238E27FC236}">
                <a16:creationId xmlns:a16="http://schemas.microsoft.com/office/drawing/2014/main" id="{87F0D858-D88A-4F25-8661-BA02F0DDCEF0}"/>
              </a:ext>
            </a:extLst>
          </p:cNvPr>
          <p:cNvSpPr/>
          <p:nvPr/>
        </p:nvSpPr>
        <p:spPr>
          <a:xfrm>
            <a:off x="1356449" y="224135"/>
            <a:ext cx="4806380" cy="523220"/>
          </a:xfrm>
          <a:prstGeom prst="rect">
            <a:avLst/>
          </a:prstGeom>
        </p:spPr>
        <p:txBody>
          <a:bodyPr wrap="none">
            <a:spAutoFit/>
          </a:bodyPr>
          <a:lstStyle/>
          <a:p>
            <a:pPr lvl="1" indent="-457200">
              <a:spcAft>
                <a:spcPts val="6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Target species for barriers</a:t>
            </a:r>
          </a:p>
        </p:txBody>
      </p:sp>
      <p:sp>
        <p:nvSpPr>
          <p:cNvPr id="5" name="TextBox 1">
            <a:extLst>
              <a:ext uri="{FF2B5EF4-FFF2-40B4-BE49-F238E27FC236}">
                <a16:creationId xmlns:a16="http://schemas.microsoft.com/office/drawing/2014/main" id="{5A3D5BBF-0A19-4BBA-A597-0D91CE33B886}"/>
              </a:ext>
            </a:extLst>
          </p:cNvPr>
          <p:cNvSpPr txBox="1"/>
          <p:nvPr/>
        </p:nvSpPr>
        <p:spPr>
          <a:xfrm rot="3667383">
            <a:off x="4375310" y="2602052"/>
            <a:ext cx="1454264" cy="88481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dirty="0"/>
              <a:t>Amphibians</a:t>
            </a:r>
          </a:p>
        </p:txBody>
      </p:sp>
      <p:sp>
        <p:nvSpPr>
          <p:cNvPr id="6" name="TextBox 1">
            <a:extLst>
              <a:ext uri="{FF2B5EF4-FFF2-40B4-BE49-F238E27FC236}">
                <a16:creationId xmlns:a16="http://schemas.microsoft.com/office/drawing/2014/main" id="{5B7834BF-E30D-46A5-8335-9E51D2268CA8}"/>
              </a:ext>
            </a:extLst>
          </p:cNvPr>
          <p:cNvSpPr txBox="1"/>
          <p:nvPr/>
        </p:nvSpPr>
        <p:spPr>
          <a:xfrm rot="2656113">
            <a:off x="2641199" y="4200417"/>
            <a:ext cx="914400" cy="2980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dirty="0"/>
              <a:t>Reptiles</a:t>
            </a:r>
          </a:p>
        </p:txBody>
      </p:sp>
      <p:sp>
        <p:nvSpPr>
          <p:cNvPr id="7" name="TextBox 1">
            <a:extLst>
              <a:ext uri="{FF2B5EF4-FFF2-40B4-BE49-F238E27FC236}">
                <a16:creationId xmlns:a16="http://schemas.microsoft.com/office/drawing/2014/main" id="{A2AB49EF-9F6E-4878-BDB2-D49330CFFAF2}"/>
              </a:ext>
            </a:extLst>
          </p:cNvPr>
          <p:cNvSpPr txBox="1"/>
          <p:nvPr/>
        </p:nvSpPr>
        <p:spPr>
          <a:xfrm rot="20152304">
            <a:off x="2924183" y="2001048"/>
            <a:ext cx="914400" cy="33528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t>Small</a:t>
            </a:r>
            <a:r>
              <a:rPr lang="en-US" sz="2000" baseline="0" dirty="0"/>
              <a:t> </a:t>
            </a:r>
          </a:p>
          <a:p>
            <a:r>
              <a:rPr lang="en-US" sz="2000" baseline="0" dirty="0"/>
              <a:t>mammals</a:t>
            </a:r>
            <a:endParaRPr lang="en-US" sz="2000" dirty="0"/>
          </a:p>
        </p:txBody>
      </p:sp>
      <p:sp>
        <p:nvSpPr>
          <p:cNvPr id="4" name="Slide Number Placeholder 3">
            <a:extLst>
              <a:ext uri="{FF2B5EF4-FFF2-40B4-BE49-F238E27FC236}">
                <a16:creationId xmlns:a16="http://schemas.microsoft.com/office/drawing/2014/main" id="{943CD6C2-786B-480A-AA37-0725BE7BA2C7}"/>
              </a:ext>
            </a:extLst>
          </p:cNvPr>
          <p:cNvSpPr>
            <a:spLocks noGrp="1"/>
          </p:cNvSpPr>
          <p:nvPr>
            <p:ph type="sldNum" sz="quarter" idx="12"/>
          </p:nvPr>
        </p:nvSpPr>
        <p:spPr/>
        <p:txBody>
          <a:bodyPr/>
          <a:lstStyle/>
          <a:p>
            <a:fld id="{13027880-2A83-45E9-B573-352A563D06C0}" type="slidenum">
              <a:rPr lang="en-US" altLang="en-US" smtClean="0"/>
              <a:pPr/>
              <a:t>12</a:t>
            </a:fld>
            <a:endParaRPr lang="en-US" altLang="en-US" dirty="0"/>
          </a:p>
        </p:txBody>
      </p:sp>
    </p:spTree>
    <p:extLst>
      <p:ext uri="{BB962C8B-B14F-4D97-AF65-F5344CB8AC3E}">
        <p14:creationId xmlns:p14="http://schemas.microsoft.com/office/powerpoint/2010/main" val="3023902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CD9B89-A2D0-4B7F-B485-BC3B032405C9}"/>
              </a:ext>
            </a:extLst>
          </p:cNvPr>
          <p:cNvSpPr/>
          <p:nvPr/>
        </p:nvSpPr>
        <p:spPr>
          <a:xfrm>
            <a:off x="685800" y="1295400"/>
            <a:ext cx="7772400" cy="5062924"/>
          </a:xfrm>
          <a:prstGeom prst="rect">
            <a:avLst/>
          </a:prstGeom>
        </p:spPr>
        <p:txBody>
          <a:bodyPr wrap="square">
            <a:spAutoFit/>
          </a:bodyPr>
          <a:lstStyle/>
          <a:p>
            <a:pPr marL="914400" indent="-457200">
              <a:spcAft>
                <a:spcPts val="600"/>
              </a:spcAft>
              <a:buFont typeface="Arial" panose="020B0604020202020204" pitchFamily="34" charset="0"/>
              <a:buChar char="─"/>
            </a:pPr>
            <a:r>
              <a:rPr lang="en-CA" sz="2800" dirty="0">
                <a:latin typeface="Arial" panose="020B0604020202020204" pitchFamily="34" charset="0"/>
                <a:cs typeface="Arial" panose="020B0604020202020204" pitchFamily="34" charset="0"/>
              </a:rPr>
              <a:t>Multiple, diverse materials were used for small mammals, but chain-link or woven wire were the most common</a:t>
            </a:r>
          </a:p>
          <a:p>
            <a:pPr marL="914400" indent="-457200">
              <a:spcAft>
                <a:spcPts val="600"/>
              </a:spcAft>
              <a:buFont typeface="Arial" panose="020B0604020202020204" pitchFamily="34" charset="0"/>
              <a:buChar char="─"/>
            </a:pPr>
            <a:r>
              <a:rPr lang="en-CA" sz="2800" dirty="0">
                <a:latin typeface="Arial" panose="020B0604020202020204" pitchFamily="34" charset="0"/>
                <a:cs typeface="Arial" panose="020B0604020202020204" pitchFamily="34" charset="0"/>
              </a:rPr>
              <a:t>Concrete barriers were used in six studies</a:t>
            </a:r>
          </a:p>
          <a:p>
            <a:pPr marL="914400" indent="-457200">
              <a:spcAft>
                <a:spcPts val="600"/>
              </a:spcAft>
              <a:buFont typeface="Arial" panose="020B0604020202020204" pitchFamily="34" charset="0"/>
              <a:buChar char="─"/>
            </a:pPr>
            <a:r>
              <a:rPr lang="en-CA" sz="2800" dirty="0">
                <a:latin typeface="Arial" panose="020B0604020202020204" pitchFamily="34" charset="0"/>
                <a:cs typeface="Arial" panose="020B0604020202020204" pitchFamily="34" charset="0"/>
              </a:rPr>
              <a:t>Chain-link and plastic sheets were deemed the most effective in reducing barrier effect</a:t>
            </a:r>
          </a:p>
          <a:p>
            <a:pPr marL="914400" indent="-457200">
              <a:spcAft>
                <a:spcPts val="600"/>
              </a:spcAft>
              <a:buFont typeface="Arial" panose="020B0604020202020204" pitchFamily="34" charset="0"/>
              <a:buChar char="─"/>
            </a:pPr>
            <a:r>
              <a:rPr lang="en-CA" sz="2800" dirty="0">
                <a:latin typeface="Arial" panose="020B0604020202020204" pitchFamily="34" charset="0"/>
                <a:cs typeface="Arial" panose="020B0604020202020204" pitchFamily="34" charset="0"/>
              </a:rPr>
              <a:t>A climbing barrier was installed at the top of the </a:t>
            </a:r>
            <a:r>
              <a:rPr lang="en-CA" sz="2800" dirty="0" smtClean="0">
                <a:latin typeface="Arial" panose="020B0604020202020204" pitchFamily="34" charset="0"/>
                <a:cs typeface="Arial" panose="020B0604020202020204" pitchFamily="34" charset="0"/>
              </a:rPr>
              <a:t>barrier, </a:t>
            </a:r>
            <a:r>
              <a:rPr lang="en-CA" sz="2800" dirty="0">
                <a:latin typeface="Arial" panose="020B0604020202020204" pitchFamily="34" charset="0"/>
                <a:cs typeface="Arial" panose="020B0604020202020204" pitchFamily="34" charset="0"/>
              </a:rPr>
              <a:t>most often for amphibians (53%), followed by reptiles (46%) and small mammals (33%)</a:t>
            </a:r>
          </a:p>
        </p:txBody>
      </p:sp>
      <p:sp>
        <p:nvSpPr>
          <p:cNvPr id="4" name="Rectangle 3">
            <a:extLst>
              <a:ext uri="{FF2B5EF4-FFF2-40B4-BE49-F238E27FC236}">
                <a16:creationId xmlns:a16="http://schemas.microsoft.com/office/drawing/2014/main" id="{77D3DDA5-1BD4-46B9-98A6-062B98DDC55D}"/>
              </a:ext>
            </a:extLst>
          </p:cNvPr>
          <p:cNvSpPr/>
          <p:nvPr/>
        </p:nvSpPr>
        <p:spPr>
          <a:xfrm>
            <a:off x="569095" y="681335"/>
            <a:ext cx="4745210" cy="523220"/>
          </a:xfrm>
          <a:prstGeom prst="rect">
            <a:avLst/>
          </a:prstGeom>
        </p:spPr>
        <p:txBody>
          <a:bodyPr wrap="none">
            <a:spAutoFit/>
          </a:bodyPr>
          <a:lstStyle/>
          <a:p>
            <a:pPr lvl="1" indent="-457200">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Characteristics of barriers</a:t>
            </a:r>
          </a:p>
        </p:txBody>
      </p:sp>
      <p:sp>
        <p:nvSpPr>
          <p:cNvPr id="3" name="Slide Number Placeholder 2">
            <a:extLst>
              <a:ext uri="{FF2B5EF4-FFF2-40B4-BE49-F238E27FC236}">
                <a16:creationId xmlns:a16="http://schemas.microsoft.com/office/drawing/2014/main" id="{B3C7414D-CF75-42FE-A589-A5FDEF59FA3F}"/>
              </a:ext>
            </a:extLst>
          </p:cNvPr>
          <p:cNvSpPr>
            <a:spLocks noGrp="1"/>
          </p:cNvSpPr>
          <p:nvPr>
            <p:ph type="sldNum" sz="quarter" idx="12"/>
          </p:nvPr>
        </p:nvSpPr>
        <p:spPr/>
        <p:txBody>
          <a:bodyPr/>
          <a:lstStyle/>
          <a:p>
            <a:fld id="{13027880-2A83-45E9-B573-352A563D06C0}" type="slidenum">
              <a:rPr lang="en-US" altLang="en-US" smtClean="0"/>
              <a:pPr/>
              <a:t>13</a:t>
            </a:fld>
            <a:endParaRPr lang="en-US" altLang="en-US" dirty="0"/>
          </a:p>
        </p:txBody>
      </p:sp>
    </p:spTree>
    <p:extLst>
      <p:ext uri="{BB962C8B-B14F-4D97-AF65-F5344CB8AC3E}">
        <p14:creationId xmlns:p14="http://schemas.microsoft.com/office/powerpoint/2010/main" val="3008262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151225-6242-4561-842B-9FC62A2A4C81}"/>
              </a:ext>
            </a:extLst>
          </p:cNvPr>
          <p:cNvPicPr>
            <a:picLocks noChangeAspect="1"/>
          </p:cNvPicPr>
          <p:nvPr/>
        </p:nvPicPr>
        <p:blipFill rotWithShape="1">
          <a:blip r:embed="rId3"/>
          <a:srcRect l="17500" t="32222" r="35000" b="7038"/>
          <a:stretch/>
        </p:blipFill>
        <p:spPr>
          <a:xfrm>
            <a:off x="550280" y="899249"/>
            <a:ext cx="7848600" cy="5645484"/>
          </a:xfrm>
          <a:prstGeom prst="rect">
            <a:avLst/>
          </a:prstGeom>
        </p:spPr>
      </p:pic>
      <p:sp>
        <p:nvSpPr>
          <p:cNvPr id="4" name="Rectangle 3">
            <a:extLst>
              <a:ext uri="{FF2B5EF4-FFF2-40B4-BE49-F238E27FC236}">
                <a16:creationId xmlns:a16="http://schemas.microsoft.com/office/drawing/2014/main" id="{148E9050-B102-49FC-95EE-3DA2F7ACCEBF}"/>
              </a:ext>
            </a:extLst>
          </p:cNvPr>
          <p:cNvSpPr/>
          <p:nvPr/>
        </p:nvSpPr>
        <p:spPr>
          <a:xfrm>
            <a:off x="1" y="313267"/>
            <a:ext cx="9525000" cy="523220"/>
          </a:xfrm>
          <a:prstGeom prst="rect">
            <a:avLst/>
          </a:prstGeom>
        </p:spPr>
        <p:txBody>
          <a:bodyPr wrap="square">
            <a:spAutoFit/>
          </a:bodyPr>
          <a:lstStyle/>
          <a:p>
            <a:pPr lvl="1" indent="-457200">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Measures implemented for safe crossing opportunities</a:t>
            </a:r>
          </a:p>
        </p:txBody>
      </p:sp>
      <p:sp>
        <p:nvSpPr>
          <p:cNvPr id="2" name="Slide Number Placeholder 1">
            <a:extLst>
              <a:ext uri="{FF2B5EF4-FFF2-40B4-BE49-F238E27FC236}">
                <a16:creationId xmlns:a16="http://schemas.microsoft.com/office/drawing/2014/main" id="{1713CAF9-8398-49E4-A179-AC8418F6F0D4}"/>
              </a:ext>
            </a:extLst>
          </p:cNvPr>
          <p:cNvSpPr>
            <a:spLocks noGrp="1"/>
          </p:cNvSpPr>
          <p:nvPr>
            <p:ph type="sldNum" sz="quarter" idx="12"/>
          </p:nvPr>
        </p:nvSpPr>
        <p:spPr/>
        <p:txBody>
          <a:bodyPr/>
          <a:lstStyle/>
          <a:p>
            <a:fld id="{13027880-2A83-45E9-B573-352A563D06C0}" type="slidenum">
              <a:rPr lang="en-US" altLang="en-US" smtClean="0"/>
              <a:pPr/>
              <a:t>14</a:t>
            </a:fld>
            <a:endParaRPr lang="en-US" altLang="en-US" dirty="0"/>
          </a:p>
        </p:txBody>
      </p:sp>
    </p:spTree>
    <p:extLst>
      <p:ext uri="{BB962C8B-B14F-4D97-AF65-F5344CB8AC3E}">
        <p14:creationId xmlns:p14="http://schemas.microsoft.com/office/powerpoint/2010/main" val="1811812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6AEC7E-B2B9-4FD9-957A-B621222942BF}"/>
              </a:ext>
            </a:extLst>
          </p:cNvPr>
          <p:cNvPicPr>
            <a:picLocks noChangeAspect="1"/>
          </p:cNvPicPr>
          <p:nvPr/>
        </p:nvPicPr>
        <p:blipFill rotWithShape="1">
          <a:blip r:embed="rId3"/>
          <a:srcRect l="17500" t="14445" r="36667" b="5555"/>
          <a:stretch/>
        </p:blipFill>
        <p:spPr>
          <a:xfrm>
            <a:off x="1661583" y="914400"/>
            <a:ext cx="5820834" cy="5715000"/>
          </a:xfrm>
          <a:prstGeom prst="rect">
            <a:avLst/>
          </a:prstGeom>
        </p:spPr>
      </p:pic>
      <p:sp>
        <p:nvSpPr>
          <p:cNvPr id="3" name="Rectangle 2">
            <a:extLst>
              <a:ext uri="{FF2B5EF4-FFF2-40B4-BE49-F238E27FC236}">
                <a16:creationId xmlns:a16="http://schemas.microsoft.com/office/drawing/2014/main" id="{F6E70D62-B629-403A-A0D9-BB3185BAE466}"/>
              </a:ext>
            </a:extLst>
          </p:cNvPr>
          <p:cNvSpPr/>
          <p:nvPr/>
        </p:nvSpPr>
        <p:spPr>
          <a:xfrm>
            <a:off x="42218" y="248417"/>
            <a:ext cx="6963766" cy="523220"/>
          </a:xfrm>
          <a:prstGeom prst="rect">
            <a:avLst/>
          </a:prstGeom>
        </p:spPr>
        <p:txBody>
          <a:bodyPr wrap="none">
            <a:spAutoFit/>
          </a:bodyPr>
          <a:lstStyle/>
          <a:p>
            <a:pPr lvl="1" indent="-457200">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Designated structures by target species</a:t>
            </a:r>
          </a:p>
        </p:txBody>
      </p:sp>
      <p:sp>
        <p:nvSpPr>
          <p:cNvPr id="4" name="TextBox 1">
            <a:extLst>
              <a:ext uri="{FF2B5EF4-FFF2-40B4-BE49-F238E27FC236}">
                <a16:creationId xmlns:a16="http://schemas.microsoft.com/office/drawing/2014/main" id="{4D4FA80B-D9B3-4773-B126-15DA8A29E722}"/>
              </a:ext>
            </a:extLst>
          </p:cNvPr>
          <p:cNvSpPr txBox="1"/>
          <p:nvPr/>
        </p:nvSpPr>
        <p:spPr>
          <a:xfrm rot="2734544">
            <a:off x="5125887" y="2716532"/>
            <a:ext cx="914400" cy="33528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t>Amphibians</a:t>
            </a:r>
          </a:p>
        </p:txBody>
      </p:sp>
      <p:sp>
        <p:nvSpPr>
          <p:cNvPr id="5" name="TextBox 1">
            <a:extLst>
              <a:ext uri="{FF2B5EF4-FFF2-40B4-BE49-F238E27FC236}">
                <a16:creationId xmlns:a16="http://schemas.microsoft.com/office/drawing/2014/main" id="{49BFAF11-6AFB-4502-B896-0AA34C1B9CAD}"/>
              </a:ext>
            </a:extLst>
          </p:cNvPr>
          <p:cNvSpPr txBox="1"/>
          <p:nvPr/>
        </p:nvSpPr>
        <p:spPr>
          <a:xfrm rot="1997489">
            <a:off x="3066901" y="4414444"/>
            <a:ext cx="914400" cy="33528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t>Reptiles</a:t>
            </a:r>
          </a:p>
        </p:txBody>
      </p:sp>
      <p:sp>
        <p:nvSpPr>
          <p:cNvPr id="6" name="TextBox 1">
            <a:extLst>
              <a:ext uri="{FF2B5EF4-FFF2-40B4-BE49-F238E27FC236}">
                <a16:creationId xmlns:a16="http://schemas.microsoft.com/office/drawing/2014/main" id="{45FFCBBE-C60B-4B07-BE43-5022088DB4BF}"/>
              </a:ext>
            </a:extLst>
          </p:cNvPr>
          <p:cNvSpPr txBox="1"/>
          <p:nvPr/>
        </p:nvSpPr>
        <p:spPr>
          <a:xfrm rot="19586138">
            <a:off x="3052878" y="2324069"/>
            <a:ext cx="914400" cy="33528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t>Small</a:t>
            </a:r>
            <a:r>
              <a:rPr lang="en-US" sz="2000" baseline="0" dirty="0"/>
              <a:t> </a:t>
            </a:r>
          </a:p>
          <a:p>
            <a:r>
              <a:rPr lang="en-US" sz="2000" baseline="0" dirty="0"/>
              <a:t>mammals</a:t>
            </a:r>
            <a:endParaRPr lang="en-US" sz="2000" dirty="0"/>
          </a:p>
        </p:txBody>
      </p:sp>
      <p:sp>
        <p:nvSpPr>
          <p:cNvPr id="7" name="Slide Number Placeholder 6">
            <a:extLst>
              <a:ext uri="{FF2B5EF4-FFF2-40B4-BE49-F238E27FC236}">
                <a16:creationId xmlns:a16="http://schemas.microsoft.com/office/drawing/2014/main" id="{87576295-CAEB-416B-B71F-07E80E4ABB2C}"/>
              </a:ext>
            </a:extLst>
          </p:cNvPr>
          <p:cNvSpPr>
            <a:spLocks noGrp="1"/>
          </p:cNvSpPr>
          <p:nvPr>
            <p:ph type="sldNum" sz="quarter" idx="12"/>
          </p:nvPr>
        </p:nvSpPr>
        <p:spPr/>
        <p:txBody>
          <a:bodyPr/>
          <a:lstStyle/>
          <a:p>
            <a:fld id="{13027880-2A83-45E9-B573-352A563D06C0}" type="slidenum">
              <a:rPr lang="en-US" altLang="en-US" smtClean="0"/>
              <a:pPr/>
              <a:t>15</a:t>
            </a:fld>
            <a:endParaRPr lang="en-US" altLang="en-US" dirty="0"/>
          </a:p>
        </p:txBody>
      </p:sp>
    </p:spTree>
    <p:extLst>
      <p:ext uri="{BB962C8B-B14F-4D97-AF65-F5344CB8AC3E}">
        <p14:creationId xmlns:p14="http://schemas.microsoft.com/office/powerpoint/2010/main" val="20358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CAE166-450C-47FD-B7D2-68B0F9ACF560}"/>
              </a:ext>
            </a:extLst>
          </p:cNvPr>
          <p:cNvSpPr/>
          <p:nvPr/>
        </p:nvSpPr>
        <p:spPr>
          <a:xfrm>
            <a:off x="457200" y="1521290"/>
            <a:ext cx="8153400" cy="4846320"/>
          </a:xfrm>
          <a:prstGeom prst="rect">
            <a:avLst/>
          </a:prstGeom>
        </p:spPr>
        <p:txBody>
          <a:bodyPr wrap="square">
            <a:spAutoFit/>
          </a:bodyPr>
          <a:lstStyle/>
          <a:p>
            <a:pPr marL="800100" indent="-457200">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Amphibians:</a:t>
            </a:r>
          </a:p>
          <a:p>
            <a:pPr marL="1280160" indent="-457200">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Underpasses with a bottom</a:t>
            </a:r>
            <a:br>
              <a:rPr lang="en-US" sz="2800" dirty="0">
                <a:solidFill>
                  <a:srgbClr val="000000"/>
                </a:solidFill>
                <a:latin typeface="Arial" panose="020B0604020202020204" pitchFamily="34" charset="0"/>
                <a:cs typeface="Arial" panose="020B0604020202020204" pitchFamily="34" charset="0"/>
              </a:rPr>
            </a:br>
            <a:r>
              <a:rPr lang="en-US" sz="2800" dirty="0">
                <a:solidFill>
                  <a:srgbClr val="000000"/>
                </a:solidFill>
                <a:latin typeface="Arial" panose="020B0604020202020204" pitchFamily="34" charset="0"/>
                <a:cs typeface="Arial" panose="020B0604020202020204" pitchFamily="34" charset="0"/>
              </a:rPr>
              <a:t>(e.g., a culvert)</a:t>
            </a:r>
          </a:p>
          <a:p>
            <a:pPr marL="1280160" indent="-457200">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Width 26 to 50 cm (0.9 to 1.6 ft) or 176 to 200 cm (5.8 to 6.6 ft)</a:t>
            </a:r>
          </a:p>
          <a:p>
            <a:pPr marL="1280160" indent="-457200">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Height 26 to 50 cm (0.81 to 1.6 ft) or 101 to 125 cm (3.4 to 4.1 ft)</a:t>
            </a:r>
          </a:p>
          <a:p>
            <a:pPr marL="1280160" indent="-457200">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Open-top structure (slots)</a:t>
            </a:r>
          </a:p>
          <a:p>
            <a:pPr marL="1280160" indent="-457200">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Cover (e.g., root wads, or rocks and boulders) </a:t>
            </a:r>
          </a:p>
        </p:txBody>
      </p:sp>
      <p:sp>
        <p:nvSpPr>
          <p:cNvPr id="3" name="Rectangle 2">
            <a:extLst>
              <a:ext uri="{FF2B5EF4-FFF2-40B4-BE49-F238E27FC236}">
                <a16:creationId xmlns:a16="http://schemas.microsoft.com/office/drawing/2014/main" id="{467BA7B4-AEC0-44F1-BA9E-E345F0DC5BFB}"/>
              </a:ext>
            </a:extLst>
          </p:cNvPr>
          <p:cNvSpPr/>
          <p:nvPr/>
        </p:nvSpPr>
        <p:spPr>
          <a:xfrm>
            <a:off x="381000" y="540603"/>
            <a:ext cx="8534400" cy="954107"/>
          </a:xfrm>
          <a:prstGeom prst="rect">
            <a:avLst/>
          </a:prstGeom>
        </p:spPr>
        <p:txBody>
          <a:bodyPr wrap="square">
            <a:spAutoFit/>
          </a:bodyPr>
          <a:lstStyle/>
          <a:p>
            <a:pPr lvl="1" indent="-457200">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Characteristics of designated structures (amphibians and reptiles)</a:t>
            </a:r>
          </a:p>
        </p:txBody>
      </p:sp>
      <p:sp>
        <p:nvSpPr>
          <p:cNvPr id="4" name="Slide Number Placeholder 3">
            <a:extLst>
              <a:ext uri="{FF2B5EF4-FFF2-40B4-BE49-F238E27FC236}">
                <a16:creationId xmlns:a16="http://schemas.microsoft.com/office/drawing/2014/main" id="{78377028-281C-4DFC-861A-C5EF5D2AA5C9}"/>
              </a:ext>
            </a:extLst>
          </p:cNvPr>
          <p:cNvSpPr>
            <a:spLocks noGrp="1"/>
          </p:cNvSpPr>
          <p:nvPr>
            <p:ph type="sldNum" sz="quarter" idx="12"/>
          </p:nvPr>
        </p:nvSpPr>
        <p:spPr/>
        <p:txBody>
          <a:bodyPr/>
          <a:lstStyle/>
          <a:p>
            <a:fld id="{13027880-2A83-45E9-B573-352A563D06C0}" type="slidenum">
              <a:rPr lang="en-US" altLang="en-US" smtClean="0"/>
              <a:pPr/>
              <a:t>16</a:t>
            </a:fld>
            <a:endParaRPr lang="en-US" altLang="en-US" dirty="0"/>
          </a:p>
        </p:txBody>
      </p:sp>
    </p:spTree>
    <p:extLst>
      <p:ext uri="{BB962C8B-B14F-4D97-AF65-F5344CB8AC3E}">
        <p14:creationId xmlns:p14="http://schemas.microsoft.com/office/powerpoint/2010/main" val="1411303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761999"/>
            <a:ext cx="7754541" cy="5486400"/>
          </a:xfrm>
        </p:spPr>
        <p:txBody>
          <a:bodyPr>
            <a:normAutofit lnSpcReduction="10000"/>
          </a:bodyPr>
          <a:lstStyle/>
          <a:p>
            <a:pPr marL="457200" lvl="1" indent="-457200" defTabSz="914400">
              <a:lnSpc>
                <a:spcPct val="100000"/>
              </a:lnSpc>
              <a:spcBef>
                <a:spcPts val="0"/>
              </a:spcBef>
              <a:spcAft>
                <a:spcPts val="1200"/>
              </a:spcAft>
              <a:buFont typeface="Wingdings" panose="05000000000000000000" pitchFamily="2" charset="2"/>
              <a:buChar char="§"/>
            </a:pPr>
            <a:r>
              <a:rPr lang="en-CA" sz="2800" dirty="0">
                <a:solidFill>
                  <a:prstClr val="black"/>
                </a:solidFill>
                <a:latin typeface="Arial" panose="020B0604020202020204" pitchFamily="34" charset="0"/>
                <a:cs typeface="Arial" panose="020B0604020202020204" pitchFamily="34" charset="0"/>
              </a:rPr>
              <a:t>Characteristics of designated structures (cont.)</a:t>
            </a:r>
          </a:p>
          <a:p>
            <a:pPr marL="914400" indent="-457200">
              <a:lnSpc>
                <a:spcPct val="100000"/>
              </a:lnSpc>
              <a:spcBef>
                <a:spcPts val="0"/>
              </a:spcBef>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Reptiles:</a:t>
            </a:r>
          </a:p>
          <a:p>
            <a:pPr marL="1280160" indent="-457200" defTabSz="914400">
              <a:lnSpc>
                <a:spcPct val="100000"/>
              </a:lnSpc>
              <a:spcBef>
                <a:spcPts val="0"/>
              </a:spcBef>
              <a:spcAft>
                <a:spcPts val="600"/>
              </a:spcAft>
            </a:pPr>
            <a:r>
              <a:rPr lang="en-US" sz="2800" dirty="0">
                <a:solidFill>
                  <a:srgbClr val="000000"/>
                </a:solidFill>
                <a:latin typeface="Arial" panose="020B0604020202020204" pitchFamily="34" charset="0"/>
                <a:cs typeface="Arial" panose="020B0604020202020204" pitchFamily="34" charset="0"/>
              </a:rPr>
              <a:t>Underpasses with bottom or no bottom</a:t>
            </a:r>
            <a:br>
              <a:rPr lang="en-US" sz="2800" dirty="0">
                <a:solidFill>
                  <a:srgbClr val="000000"/>
                </a:solidFill>
                <a:latin typeface="Arial" panose="020B0604020202020204" pitchFamily="34" charset="0"/>
                <a:cs typeface="Arial" panose="020B0604020202020204" pitchFamily="34" charset="0"/>
              </a:rPr>
            </a:br>
            <a:r>
              <a:rPr lang="en-US" sz="2800" dirty="0">
                <a:solidFill>
                  <a:srgbClr val="000000"/>
                </a:solidFill>
                <a:latin typeface="Arial" panose="020B0604020202020204" pitchFamily="34" charset="0"/>
                <a:cs typeface="Arial" panose="020B0604020202020204" pitchFamily="34" charset="0"/>
              </a:rPr>
              <a:t>(e.g., a culvert)</a:t>
            </a:r>
          </a:p>
          <a:p>
            <a:pPr marL="1280160" indent="-457200" defTabSz="914400">
              <a:spcAft>
                <a:spcPts val="600"/>
              </a:spcAft>
            </a:pPr>
            <a:r>
              <a:rPr lang="en-US" sz="2800" dirty="0">
                <a:solidFill>
                  <a:srgbClr val="000000"/>
                </a:solidFill>
                <a:latin typeface="Arial" panose="020B0604020202020204" pitchFamily="34" charset="0"/>
                <a:cs typeface="Arial" panose="020B0604020202020204" pitchFamily="34" charset="0"/>
              </a:rPr>
              <a:t>Width 26 to 50 cm (0.9 to 1.6 ft) or &gt;200 to 300 cm (6.7 to 10.0 ft)</a:t>
            </a:r>
          </a:p>
          <a:p>
            <a:pPr marL="1280160" indent="-457200" defTabSz="914400">
              <a:spcAft>
                <a:spcPts val="600"/>
              </a:spcAft>
            </a:pPr>
            <a:r>
              <a:rPr lang="en-US" sz="2800" dirty="0">
                <a:solidFill>
                  <a:srgbClr val="000000"/>
                </a:solidFill>
                <a:latin typeface="Arial" panose="020B0604020202020204" pitchFamily="34" charset="0"/>
                <a:cs typeface="Arial" panose="020B0604020202020204" pitchFamily="34" charset="0"/>
              </a:rPr>
              <a:t>Height 26 to 50 cm (0.81 to 1.6 ft) or &gt;200 to 300 m (6.7 to 10.0 ft)</a:t>
            </a:r>
          </a:p>
          <a:p>
            <a:pPr marL="1280160" indent="-457200" defTabSz="914400">
              <a:spcAft>
                <a:spcPts val="600"/>
              </a:spcAft>
            </a:pPr>
            <a:r>
              <a:rPr lang="en-US" sz="2800" dirty="0">
                <a:solidFill>
                  <a:srgbClr val="000000"/>
                </a:solidFill>
                <a:latin typeface="Arial" panose="020B0604020202020204" pitchFamily="34" charset="0"/>
                <a:cs typeface="Arial" panose="020B0604020202020204" pitchFamily="34" charset="0"/>
              </a:rPr>
              <a:t>Closed or an open roof structure </a:t>
            </a:r>
            <a:br>
              <a:rPr lang="en-US" sz="2800" dirty="0">
                <a:solidFill>
                  <a:srgbClr val="000000"/>
                </a:solidFill>
                <a:latin typeface="Arial" panose="020B0604020202020204" pitchFamily="34" charset="0"/>
                <a:cs typeface="Arial" panose="020B0604020202020204" pitchFamily="34" charset="0"/>
              </a:rPr>
            </a:br>
            <a:r>
              <a:rPr lang="en-US" sz="2800" dirty="0">
                <a:solidFill>
                  <a:srgbClr val="000000"/>
                </a:solidFill>
                <a:latin typeface="Arial" panose="020B0604020202020204" pitchFamily="34" charset="0"/>
                <a:cs typeface="Arial" panose="020B0604020202020204" pitchFamily="34" charset="0"/>
              </a:rPr>
              <a:t>(e.g., grate or slots)</a:t>
            </a:r>
          </a:p>
          <a:p>
            <a:pPr marL="1280160" indent="-457200" defTabSz="914400">
              <a:spcAft>
                <a:spcPts val="600"/>
              </a:spcAft>
            </a:pPr>
            <a:r>
              <a:rPr lang="en-US" sz="2800" dirty="0">
                <a:solidFill>
                  <a:srgbClr val="000000"/>
                </a:solidFill>
                <a:latin typeface="Arial" panose="020B0604020202020204" pitchFamily="34" charset="0"/>
                <a:cs typeface="Arial" panose="020B0604020202020204" pitchFamily="34" charset="0"/>
              </a:rPr>
              <a:t>Cover or no cover</a:t>
            </a:r>
          </a:p>
          <a:p>
            <a:pPr marL="457200" lvl="1" indent="-457200" defTabSz="914400">
              <a:lnSpc>
                <a:spcPct val="100000"/>
              </a:lnSpc>
              <a:spcBef>
                <a:spcPts val="0"/>
              </a:spcBef>
              <a:spcAft>
                <a:spcPts val="1200"/>
              </a:spcAft>
              <a:buFont typeface="Wingdings" panose="05000000000000000000" pitchFamily="2" charset="2"/>
              <a:buChar char="§"/>
            </a:pPr>
            <a:endParaRPr lang="en-CA" sz="2400" dirty="0">
              <a:solidFill>
                <a:prstClr val="black"/>
              </a:solidFill>
              <a:latin typeface="Arial" panose="020B0604020202020204" pitchFamily="34" charset="0"/>
              <a:cs typeface="Arial" panose="020B0604020202020204" pitchFamily="34" charset="0"/>
            </a:endParaRPr>
          </a:p>
          <a:p>
            <a:pPr marL="457200" lvl="1" indent="-457200" defTabSz="914400">
              <a:lnSpc>
                <a:spcPct val="100000"/>
              </a:lnSpc>
              <a:spcBef>
                <a:spcPts val="0"/>
              </a:spcBef>
              <a:spcAft>
                <a:spcPts val="1200"/>
              </a:spcAft>
              <a:buFont typeface="Wingdings" panose="05000000000000000000" pitchFamily="2" charset="2"/>
              <a:buChar char="§"/>
            </a:pPr>
            <a:endParaRPr lang="en-CA" sz="2400" dirty="0">
              <a:solidFill>
                <a:prstClr val="black"/>
              </a:solidFill>
              <a:latin typeface="Arial" panose="020B0604020202020204" pitchFamily="34" charset="0"/>
              <a:cs typeface="Arial" panose="020B0604020202020204" pitchFamily="34" charset="0"/>
            </a:endParaRPr>
          </a:p>
          <a:p>
            <a:endParaRPr lang="en-US" dirty="0"/>
          </a:p>
        </p:txBody>
      </p:sp>
      <p:sp>
        <p:nvSpPr>
          <p:cNvPr id="2" name="Slide Number Placeholder 1">
            <a:extLst>
              <a:ext uri="{FF2B5EF4-FFF2-40B4-BE49-F238E27FC236}">
                <a16:creationId xmlns:a16="http://schemas.microsoft.com/office/drawing/2014/main" id="{120420FB-0CD0-45EF-B15D-EA9CB30BD242}"/>
              </a:ext>
            </a:extLst>
          </p:cNvPr>
          <p:cNvSpPr>
            <a:spLocks noGrp="1"/>
          </p:cNvSpPr>
          <p:nvPr>
            <p:ph type="sldNum" sz="quarter" idx="12"/>
          </p:nvPr>
        </p:nvSpPr>
        <p:spPr/>
        <p:txBody>
          <a:bodyPr/>
          <a:lstStyle/>
          <a:p>
            <a:fld id="{13027880-2A83-45E9-B573-352A563D06C0}" type="slidenum">
              <a:rPr lang="en-US" altLang="en-US" smtClean="0"/>
              <a:pPr/>
              <a:t>17</a:t>
            </a:fld>
            <a:endParaRPr lang="en-US" altLang="en-US" dirty="0"/>
          </a:p>
        </p:txBody>
      </p:sp>
    </p:spTree>
    <p:extLst>
      <p:ext uri="{BB962C8B-B14F-4D97-AF65-F5344CB8AC3E}">
        <p14:creationId xmlns:p14="http://schemas.microsoft.com/office/powerpoint/2010/main" val="3554446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230ADB-3F1C-4387-91DD-76BC8547AA9E}"/>
              </a:ext>
            </a:extLst>
          </p:cNvPr>
          <p:cNvPicPr>
            <a:picLocks noChangeAspect="1"/>
          </p:cNvPicPr>
          <p:nvPr/>
        </p:nvPicPr>
        <p:blipFill rotWithShape="1">
          <a:blip r:embed="rId3"/>
          <a:srcRect l="24167" t="15926" r="40000" b="8518"/>
          <a:stretch/>
        </p:blipFill>
        <p:spPr>
          <a:xfrm>
            <a:off x="3694396" y="84511"/>
            <a:ext cx="5144804" cy="6697290"/>
          </a:xfrm>
          <a:prstGeom prst="rect">
            <a:avLst/>
          </a:prstGeom>
        </p:spPr>
      </p:pic>
      <p:sp>
        <p:nvSpPr>
          <p:cNvPr id="3" name="Rectangle 2">
            <a:extLst>
              <a:ext uri="{FF2B5EF4-FFF2-40B4-BE49-F238E27FC236}">
                <a16:creationId xmlns:a16="http://schemas.microsoft.com/office/drawing/2014/main" id="{53F84D87-075F-4E7E-96A2-415216813A07}"/>
              </a:ext>
            </a:extLst>
          </p:cNvPr>
          <p:cNvSpPr/>
          <p:nvPr/>
        </p:nvSpPr>
        <p:spPr>
          <a:xfrm>
            <a:off x="0" y="228599"/>
            <a:ext cx="3733801" cy="7078861"/>
          </a:xfrm>
          <a:prstGeom prst="rect">
            <a:avLst/>
          </a:prstGeom>
        </p:spPr>
        <p:txBody>
          <a:bodyPr wrap="square">
            <a:spAutoFit/>
          </a:bodyPr>
          <a:lstStyle/>
          <a:p>
            <a:pPr lvl="1" indent="-457200">
              <a:spcAft>
                <a:spcPts val="1200"/>
              </a:spcAft>
              <a:buFont typeface="Wingdings" panose="05000000000000000000" pitchFamily="2" charset="2"/>
              <a:buChar char="§"/>
            </a:pPr>
            <a:r>
              <a:rPr lang="en-CA" sz="2400" dirty="0">
                <a:solidFill>
                  <a:prstClr val="black"/>
                </a:solidFill>
                <a:latin typeface="Arial" panose="020B0604020202020204" pitchFamily="34" charset="0"/>
                <a:cs typeface="Arial" panose="020B0604020202020204" pitchFamily="34" charset="0"/>
              </a:rPr>
              <a:t>Modifications to non-designated structures</a:t>
            </a:r>
          </a:p>
          <a:p>
            <a:pPr marL="822960" lvl="1" indent="-365760" defTabSz="685800">
              <a:spcAft>
                <a:spcPts val="600"/>
              </a:spcAft>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Cover most often added for small mammals and reptiles</a:t>
            </a:r>
          </a:p>
          <a:p>
            <a:pPr marL="822960" lvl="1" indent="-365760" defTabSz="685800">
              <a:spcAft>
                <a:spcPts val="600"/>
              </a:spcAft>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Funneling structure  added to existing structure for amphibians</a:t>
            </a:r>
          </a:p>
          <a:p>
            <a:pPr marL="822960" lvl="1" indent="-365760" defTabSz="685800">
              <a:spcAft>
                <a:spcPts val="600"/>
              </a:spcAft>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Elevated pathway added for small mammals</a:t>
            </a:r>
          </a:p>
          <a:p>
            <a:pPr marL="822960" lvl="1" indent="-365760" defTabSz="685800">
              <a:spcAft>
                <a:spcPts val="600"/>
              </a:spcAft>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Vegetation added at or near </a:t>
            </a:r>
            <a:r>
              <a:rPr lang="en-CA" sz="2400" dirty="0"/>
              <a:t>structures for </a:t>
            </a:r>
            <a:r>
              <a:rPr lang="en-CA" sz="2400" dirty="0">
                <a:solidFill>
                  <a:srgbClr val="000000"/>
                </a:solidFill>
                <a:latin typeface="Arial" panose="020B0604020202020204" pitchFamily="34" charset="0"/>
                <a:cs typeface="Arial" panose="020B0604020202020204" pitchFamily="34" charset="0"/>
              </a:rPr>
              <a:t>reptiles</a:t>
            </a:r>
          </a:p>
          <a:p>
            <a:pPr marL="1252537" lvl="1"/>
            <a:endParaRPr lang="en-CA" sz="2000" dirty="0"/>
          </a:p>
          <a:p>
            <a:pPr marL="1252537" lvl="1"/>
            <a:endParaRPr lang="en-CA" sz="2000" dirty="0"/>
          </a:p>
        </p:txBody>
      </p:sp>
      <p:sp>
        <p:nvSpPr>
          <p:cNvPr id="4" name="Slide Number Placeholder 3">
            <a:extLst>
              <a:ext uri="{FF2B5EF4-FFF2-40B4-BE49-F238E27FC236}">
                <a16:creationId xmlns:a16="http://schemas.microsoft.com/office/drawing/2014/main" id="{07ACB163-1365-45ED-869D-257C693C99B7}"/>
              </a:ext>
            </a:extLst>
          </p:cNvPr>
          <p:cNvSpPr>
            <a:spLocks noGrp="1"/>
          </p:cNvSpPr>
          <p:nvPr>
            <p:ph type="sldNum" sz="quarter" idx="12"/>
          </p:nvPr>
        </p:nvSpPr>
        <p:spPr/>
        <p:txBody>
          <a:bodyPr/>
          <a:lstStyle/>
          <a:p>
            <a:fld id="{13027880-2A83-45E9-B573-352A563D06C0}" type="slidenum">
              <a:rPr lang="en-US" altLang="en-US" smtClean="0"/>
              <a:pPr/>
              <a:t>18</a:t>
            </a:fld>
            <a:endParaRPr lang="en-US" altLang="en-US" dirty="0"/>
          </a:p>
        </p:txBody>
      </p:sp>
    </p:spTree>
    <p:extLst>
      <p:ext uri="{BB962C8B-B14F-4D97-AF65-F5344CB8AC3E}">
        <p14:creationId xmlns:p14="http://schemas.microsoft.com/office/powerpoint/2010/main" val="1573338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4FC48D-6F92-4223-A898-76DC11558CC6}"/>
              </a:ext>
            </a:extLst>
          </p:cNvPr>
          <p:cNvSpPr/>
          <p:nvPr/>
        </p:nvSpPr>
        <p:spPr>
          <a:xfrm>
            <a:off x="533400" y="914400"/>
            <a:ext cx="8138160" cy="5493812"/>
          </a:xfrm>
          <a:prstGeom prst="rect">
            <a:avLst/>
          </a:prstGeom>
        </p:spPr>
        <p:txBody>
          <a:bodyPr wrap="square">
            <a:spAutoFit/>
          </a:bodyPr>
          <a:lstStyle/>
          <a:p>
            <a:pPr marL="822960" lvl="1" indent="-365760" defTabSz="685800">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Barriers were evaluated in reducing road mortality 79% of the time </a:t>
            </a:r>
          </a:p>
          <a:p>
            <a:pPr marL="1188720" lvl="3" indent="-365760">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Effectiveness was &lt; 70% for 30% of the cases when a percent reduction was given</a:t>
            </a:r>
          </a:p>
          <a:p>
            <a:pPr marL="822960" lvl="1" indent="-365760" defTabSz="685800">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Crossing structures were evaluated 77% of the time</a:t>
            </a:r>
          </a:p>
          <a:p>
            <a:pPr marL="1188720" lvl="3" indent="-365760">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Effectiveness at reducing the barrier effect was unknown in 48% of cases, likely, because measures used to evaluate the barrier effect reduction are more difficult to assess (e.g., genetic exchange, use by sex, and age-class)</a:t>
            </a:r>
            <a:endParaRPr lang="en-CA" sz="2800" dirty="0">
              <a:solidFill>
                <a:srgbClr val="00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5C379A9-919B-4F84-BAB3-B12EE3245961}"/>
              </a:ext>
            </a:extLst>
          </p:cNvPr>
          <p:cNvSpPr/>
          <p:nvPr/>
        </p:nvSpPr>
        <p:spPr>
          <a:xfrm>
            <a:off x="533400" y="304800"/>
            <a:ext cx="8153400" cy="523220"/>
          </a:xfrm>
          <a:prstGeom prst="rect">
            <a:avLst/>
          </a:prstGeom>
        </p:spPr>
        <p:txBody>
          <a:bodyPr wrap="square">
            <a:spAutoFit/>
          </a:bodyPr>
          <a:lstStyle/>
          <a:p>
            <a:pPr lvl="1" indent="-457200">
              <a:spcAft>
                <a:spcPts val="1200"/>
              </a:spcAft>
              <a:buFont typeface="Wingdings" panose="05000000000000000000" pitchFamily="2" charset="2"/>
              <a:buChar char="§"/>
            </a:pPr>
            <a:r>
              <a:rPr lang="en-CA" sz="2800" dirty="0">
                <a:solidFill>
                  <a:prstClr val="black"/>
                </a:solidFill>
                <a:latin typeface="Arial" panose="020B0604020202020204" pitchFamily="34" charset="0"/>
                <a:cs typeface="Arial" panose="020B0604020202020204" pitchFamily="34" charset="0"/>
              </a:rPr>
              <a:t>Monitoring</a:t>
            </a:r>
          </a:p>
        </p:txBody>
      </p:sp>
      <p:sp>
        <p:nvSpPr>
          <p:cNvPr id="2" name="Slide Number Placeholder 1">
            <a:extLst>
              <a:ext uri="{FF2B5EF4-FFF2-40B4-BE49-F238E27FC236}">
                <a16:creationId xmlns:a16="http://schemas.microsoft.com/office/drawing/2014/main" id="{2E5704C8-58D5-4DCA-917B-6DE064F3E9A9}"/>
              </a:ext>
            </a:extLst>
          </p:cNvPr>
          <p:cNvSpPr>
            <a:spLocks noGrp="1"/>
          </p:cNvSpPr>
          <p:nvPr>
            <p:ph type="sldNum" sz="quarter" idx="12"/>
          </p:nvPr>
        </p:nvSpPr>
        <p:spPr/>
        <p:txBody>
          <a:bodyPr/>
          <a:lstStyle/>
          <a:p>
            <a:fld id="{13027880-2A83-45E9-B573-352A563D06C0}" type="slidenum">
              <a:rPr lang="en-US" altLang="en-US" smtClean="0"/>
              <a:pPr/>
              <a:t>19</a:t>
            </a:fld>
            <a:endParaRPr lang="en-US" altLang="en-US" dirty="0"/>
          </a:p>
        </p:txBody>
      </p:sp>
    </p:spTree>
    <p:extLst>
      <p:ext uri="{BB962C8B-B14F-4D97-AF65-F5344CB8AC3E}">
        <p14:creationId xmlns:p14="http://schemas.microsoft.com/office/powerpoint/2010/main" val="1136623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C424C3-044F-4BCA-BAA1-ADDE41C96BAF}"/>
              </a:ext>
            </a:extLst>
          </p:cNvPr>
          <p:cNvSpPr/>
          <p:nvPr/>
        </p:nvSpPr>
        <p:spPr>
          <a:xfrm>
            <a:off x="543108" y="1570940"/>
            <a:ext cx="8372292" cy="4970591"/>
          </a:xfrm>
          <a:prstGeom prst="rect">
            <a:avLst/>
          </a:prstGeom>
        </p:spPr>
        <p:txBody>
          <a:bodyPr wrap="square">
            <a:spAutoFit/>
          </a:bodyPr>
          <a:lstStyle/>
          <a:p>
            <a:endParaRPr lang="en-US" dirty="0"/>
          </a:p>
          <a:p>
            <a:pPr marL="342900" indent="-342900">
              <a:buFont typeface="Wingdings" panose="05000000000000000000" pitchFamily="2" charset="2"/>
              <a:buChar char="§"/>
            </a:pPr>
            <a:endParaRPr lang="en-US" sz="2000" dirty="0"/>
          </a:p>
          <a:p>
            <a:pPr marL="109728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Describing the science conducted (literature-based) to evaluate the effectiveness of mitigation measures</a:t>
            </a:r>
          </a:p>
          <a:p>
            <a:pPr marL="109728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Describing the current state of practice of implementing mitigation measures (web-based survey)</a:t>
            </a:r>
          </a:p>
          <a:p>
            <a:pPr marL="109728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Compiling a repository of relevant plan sheets, photos, and other documents relevant to the current state of practice </a:t>
            </a:r>
          </a:p>
          <a:p>
            <a:pPr marL="109728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Synthesizing this information into design consideration documents, case studies, and research needs</a:t>
            </a:r>
          </a:p>
        </p:txBody>
      </p:sp>
      <p:sp>
        <p:nvSpPr>
          <p:cNvPr id="6" name="Rectangle 5">
            <a:extLst>
              <a:ext uri="{FF2B5EF4-FFF2-40B4-BE49-F238E27FC236}">
                <a16:creationId xmlns:a16="http://schemas.microsoft.com/office/drawing/2014/main" id="{3916634A-1799-4944-BE0D-77FD7D41830D}"/>
              </a:ext>
            </a:extLst>
          </p:cNvPr>
          <p:cNvSpPr/>
          <p:nvPr/>
        </p:nvSpPr>
        <p:spPr>
          <a:xfrm>
            <a:off x="381000" y="348496"/>
            <a:ext cx="7300396" cy="1785104"/>
          </a:xfrm>
          <a:prstGeom prst="rect">
            <a:avLst/>
          </a:prstGeom>
        </p:spPr>
        <p:txBody>
          <a:bodyPr wrap="none">
            <a:spAutoFit/>
          </a:bodyPr>
          <a:lstStyle/>
          <a:p>
            <a:pPr lvl="1">
              <a:spcAft>
                <a:spcPts val="1200"/>
              </a:spcAft>
            </a:pPr>
            <a:r>
              <a:rPr lang="en-CA" sz="2800" b="1" dirty="0">
                <a:latin typeface="Arial" panose="020B0604020202020204" pitchFamily="34" charset="0"/>
                <a:cs typeface="Arial" panose="020B0604020202020204" pitchFamily="34" charset="0"/>
              </a:rPr>
              <a:t>OBJECTIVE</a:t>
            </a:r>
          </a:p>
          <a:p>
            <a:pPr marL="914400" lvl="1" indent="-457200">
              <a:buFont typeface="Wingdings" panose="05000000000000000000" pitchFamily="2" charset="2"/>
              <a:buChar char="§"/>
            </a:pPr>
            <a:r>
              <a:rPr lang="en-US" sz="2400" dirty="0">
                <a:latin typeface="Arial" panose="020B0604020202020204" pitchFamily="34" charset="0"/>
                <a:cs typeface="Arial" panose="020B0604020202020204" pitchFamily="34" charset="0"/>
              </a:rPr>
              <a:t>Summarize current state of practice for small </a:t>
            </a:r>
          </a:p>
          <a:p>
            <a:pPr marL="892175" lvl="1"/>
            <a:r>
              <a:rPr lang="en-US" sz="2400" dirty="0">
                <a:latin typeface="Arial" panose="020B0604020202020204" pitchFamily="34" charset="0"/>
                <a:cs typeface="Arial" panose="020B0604020202020204" pitchFamily="34" charset="0"/>
              </a:rPr>
              <a:t>terrestrial species</a:t>
            </a:r>
            <a:r>
              <a:rPr lang="en-CA"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(amphibians, reptiles, and </a:t>
            </a:r>
          </a:p>
          <a:p>
            <a:pPr marL="892175" lvl="1"/>
            <a:r>
              <a:rPr lang="en-US" sz="2400" dirty="0">
                <a:latin typeface="Arial" panose="020B0604020202020204" pitchFamily="34" charset="0"/>
                <a:cs typeface="Arial" panose="020B0604020202020204" pitchFamily="34" charset="0"/>
              </a:rPr>
              <a:t>mammals smaller than coyotes)</a:t>
            </a:r>
            <a:r>
              <a:rPr lang="en-CA" sz="2400" dirty="0">
                <a:latin typeface="Arial" panose="020B0604020202020204" pitchFamily="34" charset="0"/>
                <a:cs typeface="Arial" panose="020B0604020202020204" pitchFamily="34" charset="0"/>
              </a:rPr>
              <a:t>, including:</a:t>
            </a:r>
          </a:p>
        </p:txBody>
      </p:sp>
      <p:sp>
        <p:nvSpPr>
          <p:cNvPr id="2" name="TextBox 1"/>
          <p:cNvSpPr txBox="1"/>
          <p:nvPr/>
        </p:nvSpPr>
        <p:spPr>
          <a:xfrm>
            <a:off x="2590800" y="457200"/>
            <a:ext cx="184731" cy="369332"/>
          </a:xfrm>
          <a:prstGeom prst="rect">
            <a:avLst/>
          </a:prstGeom>
          <a:noFill/>
        </p:spPr>
        <p:txBody>
          <a:bodyPr wrap="none" rtlCol="0">
            <a:spAutoFit/>
          </a:bodyPr>
          <a:lstStyle/>
          <a:p>
            <a:endParaRPr lang="en-US" dirty="0"/>
          </a:p>
        </p:txBody>
      </p:sp>
      <p:sp>
        <p:nvSpPr>
          <p:cNvPr id="3" name="Slide Number Placeholder 2">
            <a:extLst>
              <a:ext uri="{FF2B5EF4-FFF2-40B4-BE49-F238E27FC236}">
                <a16:creationId xmlns:a16="http://schemas.microsoft.com/office/drawing/2014/main" id="{D66B797E-69C7-46BE-9001-1859B7314366}"/>
              </a:ext>
            </a:extLst>
          </p:cNvPr>
          <p:cNvSpPr>
            <a:spLocks noGrp="1"/>
          </p:cNvSpPr>
          <p:nvPr>
            <p:ph type="sldNum" sz="quarter" idx="12"/>
          </p:nvPr>
        </p:nvSpPr>
        <p:spPr/>
        <p:txBody>
          <a:bodyPr/>
          <a:lstStyle/>
          <a:p>
            <a:fld id="{13027880-2A83-45E9-B573-352A563D06C0}" type="slidenum">
              <a:rPr lang="en-US" altLang="en-US" sz="2400" smtClean="0">
                <a:solidFill>
                  <a:schemeClr val="tx1"/>
                </a:solidFill>
              </a:rPr>
              <a:pPr/>
              <a:t>2</a:t>
            </a:fld>
            <a:endParaRPr lang="en-US" altLang="en-US" sz="2400" dirty="0">
              <a:solidFill>
                <a:schemeClr val="tx1"/>
              </a:solidFill>
            </a:endParaRPr>
          </a:p>
        </p:txBody>
      </p:sp>
    </p:spTree>
    <p:extLst>
      <p:ext uri="{BB962C8B-B14F-4D97-AF65-F5344CB8AC3E}">
        <p14:creationId xmlns:p14="http://schemas.microsoft.com/office/powerpoint/2010/main" val="2940846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4ED053-C927-4C25-A491-C1FDB5AB0911}"/>
              </a:ext>
            </a:extLst>
          </p:cNvPr>
          <p:cNvSpPr/>
          <p:nvPr/>
        </p:nvSpPr>
        <p:spPr>
          <a:xfrm>
            <a:off x="1600200" y="457200"/>
            <a:ext cx="5577840" cy="1323439"/>
          </a:xfrm>
          <a:prstGeom prst="rect">
            <a:avLst/>
          </a:prstGeom>
        </p:spPr>
        <p:txBody>
          <a:bodyPr wrap="square">
            <a:spAutoFit/>
          </a:bodyPr>
          <a:lstStyle/>
          <a:p>
            <a:pPr algn="ctr"/>
            <a:r>
              <a:rPr lang="en-CA" sz="4000" b="1" dirty="0">
                <a:latin typeface="Arial" panose="020B0604020202020204" pitchFamily="34" charset="0"/>
                <a:cs typeface="Arial" panose="020B0604020202020204" pitchFamily="34" charset="0"/>
              </a:rPr>
              <a:t>LITERATURE REVIEW</a:t>
            </a:r>
          </a:p>
        </p:txBody>
      </p:sp>
      <p:sp>
        <p:nvSpPr>
          <p:cNvPr id="3" name="Rectangle 2">
            <a:extLst>
              <a:ext uri="{FF2B5EF4-FFF2-40B4-BE49-F238E27FC236}">
                <a16:creationId xmlns:a16="http://schemas.microsoft.com/office/drawing/2014/main" id="{1FCD5F7B-F0BC-4D92-9EF3-2CCC0BBD678C}"/>
              </a:ext>
            </a:extLst>
          </p:cNvPr>
          <p:cNvSpPr/>
          <p:nvPr/>
        </p:nvSpPr>
        <p:spPr>
          <a:xfrm>
            <a:off x="457200" y="1351607"/>
            <a:ext cx="7620000" cy="954107"/>
          </a:xfrm>
          <a:prstGeom prst="rect">
            <a:avLst/>
          </a:prstGeom>
        </p:spPr>
        <p:txBody>
          <a:bodyPr wrap="square">
            <a:spAutoFit/>
          </a:bodyPr>
          <a:lstStyle/>
          <a:p>
            <a:pPr lvl="1" indent="-457200">
              <a:spcAft>
                <a:spcPts val="1200"/>
              </a:spcAft>
              <a:buFont typeface="Wingdings" panose="05000000000000000000" pitchFamily="2" charset="2"/>
              <a:buChar char="§"/>
            </a:pPr>
            <a:r>
              <a:rPr lang="en-CA" sz="2800" dirty="0">
                <a:solidFill>
                  <a:prstClr val="black"/>
                </a:solidFill>
                <a:latin typeface="Arial" panose="020B0604020202020204" pitchFamily="34" charset="0"/>
                <a:cs typeface="Arial" panose="020B0604020202020204" pitchFamily="34" charset="0"/>
              </a:rPr>
              <a:t>Expanded from other compilations conducted between 2015–2017</a:t>
            </a:r>
          </a:p>
        </p:txBody>
      </p:sp>
      <p:pic>
        <p:nvPicPr>
          <p:cNvPr id="7" name="Picture 6">
            <a:extLst>
              <a:ext uri="{FF2B5EF4-FFF2-40B4-BE49-F238E27FC236}">
                <a16:creationId xmlns:a16="http://schemas.microsoft.com/office/drawing/2014/main" id="{BB64BF04-D4D8-4B0B-9C22-26AD76E71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5222" y="3200121"/>
            <a:ext cx="2651760" cy="2983947"/>
          </a:xfrm>
          <a:prstGeom prst="rect">
            <a:avLst/>
          </a:prstGeom>
          <a:ln>
            <a:solidFill>
              <a:schemeClr val="tx1"/>
            </a:solidFill>
          </a:ln>
        </p:spPr>
      </p:pic>
      <p:pic>
        <p:nvPicPr>
          <p:cNvPr id="8" name="Content Placeholder 5">
            <a:extLst>
              <a:ext uri="{FF2B5EF4-FFF2-40B4-BE49-F238E27FC236}">
                <a16:creationId xmlns:a16="http://schemas.microsoft.com/office/drawing/2014/main" id="{935131B5-D291-431D-A5A6-68ACB9D592A8}"/>
              </a:ext>
            </a:extLst>
          </p:cNvPr>
          <p:cNvPicPr>
            <a:picLocks noChangeAspect="1"/>
          </p:cNvPicPr>
          <p:nvPr/>
        </p:nvPicPr>
        <p:blipFill rotWithShape="1">
          <a:blip r:embed="rId3">
            <a:extLst>
              <a:ext uri="{28A0092B-C50C-407E-A947-70E740481C1C}">
                <a14:useLocalDpi xmlns:a14="http://schemas.microsoft.com/office/drawing/2010/main" val="0"/>
              </a:ext>
            </a:extLst>
          </a:blip>
          <a:srcRect l="10417" r="8854"/>
          <a:stretch/>
        </p:blipFill>
        <p:spPr bwMode="auto">
          <a:xfrm>
            <a:off x="6249843" y="2329281"/>
            <a:ext cx="2651760" cy="3854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6AF64672-68C5-4AB7-900C-B0684E122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601" y="2768924"/>
            <a:ext cx="2651760" cy="3415144"/>
          </a:xfrm>
          <a:prstGeom prst="rect">
            <a:avLst/>
          </a:prstGeom>
          <a:ln>
            <a:solidFill>
              <a:schemeClr val="tx1"/>
            </a:solidFill>
          </a:ln>
        </p:spPr>
      </p:pic>
      <p:sp>
        <p:nvSpPr>
          <p:cNvPr id="10" name="TextBox 9">
            <a:extLst>
              <a:ext uri="{FF2B5EF4-FFF2-40B4-BE49-F238E27FC236}">
                <a16:creationId xmlns:a16="http://schemas.microsoft.com/office/drawing/2014/main" id="{0760E5E8-4559-4B56-9AE0-9A863DD58EFD}"/>
              </a:ext>
            </a:extLst>
          </p:cNvPr>
          <p:cNvSpPr txBox="1"/>
          <p:nvPr/>
        </p:nvSpPr>
        <p:spPr>
          <a:xfrm>
            <a:off x="344955" y="6273023"/>
            <a:ext cx="2899186" cy="400110"/>
          </a:xfrm>
          <a:prstGeom prst="rect">
            <a:avLst/>
          </a:prstGeom>
          <a:noFill/>
        </p:spPr>
        <p:txBody>
          <a:bodyPr wrap="square" rtlCol="0">
            <a:spAutoFit/>
          </a:bodyPr>
          <a:lstStyle/>
          <a:p>
            <a:pPr algn="ctr"/>
            <a:r>
              <a:rPr lang="en-CA" sz="2000" dirty="0">
                <a:latin typeface="Arial" panose="020B0604020202020204" pitchFamily="34" charset="0"/>
                <a:cs typeface="Arial" panose="020B0604020202020204" pitchFamily="34" charset="0"/>
              </a:rPr>
              <a:t>2015</a:t>
            </a:r>
          </a:p>
        </p:txBody>
      </p:sp>
      <p:sp>
        <p:nvSpPr>
          <p:cNvPr id="11" name="TextBox 10">
            <a:extLst>
              <a:ext uri="{FF2B5EF4-FFF2-40B4-BE49-F238E27FC236}">
                <a16:creationId xmlns:a16="http://schemas.microsoft.com/office/drawing/2014/main" id="{ED74F341-F10A-4D11-91E1-5E17B43D4CF5}"/>
              </a:ext>
            </a:extLst>
          </p:cNvPr>
          <p:cNvSpPr txBox="1"/>
          <p:nvPr/>
        </p:nvSpPr>
        <p:spPr>
          <a:xfrm>
            <a:off x="3403173" y="6215933"/>
            <a:ext cx="2708277" cy="400110"/>
          </a:xfrm>
          <a:prstGeom prst="rect">
            <a:avLst/>
          </a:prstGeom>
          <a:noFill/>
        </p:spPr>
        <p:txBody>
          <a:bodyPr wrap="square" rtlCol="0">
            <a:spAutoFit/>
          </a:bodyPr>
          <a:lstStyle/>
          <a:p>
            <a:pPr algn="ctr"/>
            <a:r>
              <a:rPr lang="en-CA" sz="2000" dirty="0">
                <a:latin typeface="Arial" panose="020B0604020202020204" pitchFamily="34" charset="0"/>
                <a:cs typeface="Arial" panose="020B0604020202020204" pitchFamily="34" charset="0"/>
              </a:rPr>
              <a:t>2016</a:t>
            </a:r>
          </a:p>
        </p:txBody>
      </p:sp>
      <p:sp>
        <p:nvSpPr>
          <p:cNvPr id="12" name="TextBox 11">
            <a:extLst>
              <a:ext uri="{FF2B5EF4-FFF2-40B4-BE49-F238E27FC236}">
                <a16:creationId xmlns:a16="http://schemas.microsoft.com/office/drawing/2014/main" id="{24AD3EC1-62FF-4EAF-9038-95556021FC1F}"/>
              </a:ext>
            </a:extLst>
          </p:cNvPr>
          <p:cNvSpPr txBox="1"/>
          <p:nvPr/>
        </p:nvSpPr>
        <p:spPr>
          <a:xfrm>
            <a:off x="6249843" y="6215933"/>
            <a:ext cx="2880302" cy="400110"/>
          </a:xfrm>
          <a:prstGeom prst="rect">
            <a:avLst/>
          </a:prstGeom>
          <a:noFill/>
        </p:spPr>
        <p:txBody>
          <a:bodyPr wrap="square" rtlCol="0">
            <a:spAutoFit/>
          </a:bodyPr>
          <a:lstStyle/>
          <a:p>
            <a:pPr algn="ctr"/>
            <a:r>
              <a:rPr lang="en-CA" sz="2000" dirty="0">
                <a:latin typeface="Arial" panose="020B0604020202020204" pitchFamily="34" charset="0"/>
                <a:cs typeface="Arial" panose="020B0604020202020204" pitchFamily="34" charset="0"/>
              </a:rPr>
              <a:t>2017</a:t>
            </a:r>
          </a:p>
        </p:txBody>
      </p:sp>
      <p:sp>
        <p:nvSpPr>
          <p:cNvPr id="13" name="Slide Number Placeholder 12">
            <a:extLst>
              <a:ext uri="{FF2B5EF4-FFF2-40B4-BE49-F238E27FC236}">
                <a16:creationId xmlns:a16="http://schemas.microsoft.com/office/drawing/2014/main" id="{D0EE16B8-F2CC-49CB-BF6F-FF6447A8E329}"/>
              </a:ext>
            </a:extLst>
          </p:cNvPr>
          <p:cNvSpPr>
            <a:spLocks noGrp="1"/>
          </p:cNvSpPr>
          <p:nvPr>
            <p:ph type="sldNum" sz="quarter" idx="12"/>
          </p:nvPr>
        </p:nvSpPr>
        <p:spPr/>
        <p:txBody>
          <a:bodyPr/>
          <a:lstStyle/>
          <a:p>
            <a:fld id="{13027880-2A83-45E9-B573-352A563D06C0}" type="slidenum">
              <a:rPr lang="en-US" altLang="en-US" smtClean="0"/>
              <a:pPr/>
              <a:t>20</a:t>
            </a:fld>
            <a:endParaRPr lang="en-US" altLang="en-US" dirty="0"/>
          </a:p>
        </p:txBody>
      </p:sp>
    </p:spTree>
    <p:extLst>
      <p:ext uri="{BB962C8B-B14F-4D97-AF65-F5344CB8AC3E}">
        <p14:creationId xmlns:p14="http://schemas.microsoft.com/office/powerpoint/2010/main" val="1617284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C80B96-F073-4E5E-B462-08BF8C8F4C77}"/>
              </a:ext>
            </a:extLst>
          </p:cNvPr>
          <p:cNvSpPr/>
          <p:nvPr/>
        </p:nvSpPr>
        <p:spPr>
          <a:xfrm>
            <a:off x="502920" y="0"/>
            <a:ext cx="8488680" cy="8132098"/>
          </a:xfrm>
          <a:prstGeom prst="rect">
            <a:avLst/>
          </a:prstGeom>
        </p:spPr>
        <p:txBody>
          <a:bodyPr wrap="square">
            <a:spAutoFit/>
          </a:bodyPr>
          <a:lstStyle/>
          <a:p>
            <a:pPr marL="0" lvl="1">
              <a:spcAft>
                <a:spcPts val="1200"/>
              </a:spcAft>
            </a:pPr>
            <a:r>
              <a:rPr lang="en-CA" sz="2800" b="1" dirty="0">
                <a:latin typeface="Arial" panose="020B0604020202020204" pitchFamily="34" charset="0"/>
                <a:cs typeface="Arial" panose="020B0604020202020204" pitchFamily="34" charset="0"/>
              </a:rPr>
              <a:t>METHODS</a:t>
            </a:r>
          </a:p>
          <a:p>
            <a:pPr lvl="1" indent="-457200">
              <a:spcAft>
                <a:spcPts val="1200"/>
              </a:spcAft>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In total, 127 documents were reviewed and included 6 types of literature:</a:t>
            </a:r>
            <a:endParaRPr lang="en-CA" sz="2600" dirty="0">
              <a:solidFill>
                <a:prstClr val="black"/>
              </a:solidFill>
              <a:latin typeface="Arial" panose="020B0604020202020204" pitchFamily="34" charset="0"/>
              <a:cs typeface="Arial" panose="020B0604020202020204" pitchFamily="34" charset="0"/>
            </a:endParaRPr>
          </a:p>
          <a:p>
            <a:pPr marL="914400" lvl="1" indent="-457200" defTabSz="685800">
              <a:spcAft>
                <a:spcPts val="600"/>
              </a:spcAft>
              <a:buFont typeface="Arial" panose="020B0604020202020204" pitchFamily="34" charset="0"/>
              <a:buChar char="─"/>
            </a:pPr>
            <a:r>
              <a:rPr lang="en-CA" sz="2600" dirty="0">
                <a:solidFill>
                  <a:srgbClr val="000000"/>
                </a:solidFill>
                <a:latin typeface="Arial" panose="020B0604020202020204" pitchFamily="34" charset="0"/>
                <a:cs typeface="Arial" panose="020B0604020202020204" pitchFamily="34" charset="0"/>
              </a:rPr>
              <a:t>Peer-reviewed journal articles (62) </a:t>
            </a:r>
          </a:p>
          <a:p>
            <a:pPr marL="914400" lvl="1" indent="-457200" defTabSz="685800">
              <a:spcAft>
                <a:spcPts val="600"/>
              </a:spcAft>
              <a:buFont typeface="Arial" panose="020B0604020202020204" pitchFamily="34" charset="0"/>
              <a:buChar char="─"/>
            </a:pPr>
            <a:r>
              <a:rPr lang="en-CA" sz="2600" dirty="0">
                <a:solidFill>
                  <a:srgbClr val="000000"/>
                </a:solidFill>
                <a:latin typeface="Arial" panose="020B0604020202020204" pitchFamily="34" charset="0"/>
                <a:cs typeface="Arial" panose="020B0604020202020204" pitchFamily="34" charset="0"/>
              </a:rPr>
              <a:t>Technical monitoring reports (30) </a:t>
            </a:r>
          </a:p>
          <a:p>
            <a:pPr marL="914400" lvl="1" indent="-457200" defTabSz="685800">
              <a:spcAft>
                <a:spcPts val="600"/>
              </a:spcAft>
              <a:buFont typeface="Arial" panose="020B0604020202020204" pitchFamily="34" charset="0"/>
              <a:buChar char="─"/>
            </a:pPr>
            <a:r>
              <a:rPr lang="en-CA" sz="2600" dirty="0">
                <a:solidFill>
                  <a:srgbClr val="000000"/>
                </a:solidFill>
                <a:latin typeface="Arial" panose="020B0604020202020204" pitchFamily="34" charset="0"/>
                <a:cs typeface="Arial" panose="020B0604020202020204" pitchFamily="34" charset="0"/>
              </a:rPr>
              <a:t>Academic theses (6)</a:t>
            </a:r>
          </a:p>
          <a:p>
            <a:pPr marL="914400" lvl="1" indent="-457200" defTabSz="685800">
              <a:spcAft>
                <a:spcPts val="600"/>
              </a:spcAft>
              <a:buFont typeface="Arial" panose="020B0604020202020204" pitchFamily="34" charset="0"/>
              <a:buChar char="─"/>
            </a:pPr>
            <a:r>
              <a:rPr lang="en-CA" sz="2600" dirty="0">
                <a:solidFill>
                  <a:srgbClr val="000000"/>
                </a:solidFill>
                <a:latin typeface="Arial" panose="020B0604020202020204" pitchFamily="34" charset="0"/>
                <a:cs typeface="Arial" panose="020B0604020202020204" pitchFamily="34" charset="0"/>
              </a:rPr>
              <a:t>Book case studies (2)</a:t>
            </a:r>
          </a:p>
          <a:p>
            <a:pPr marL="914400" lvl="1" indent="-457200" defTabSz="685800">
              <a:spcAft>
                <a:spcPts val="600"/>
              </a:spcAft>
              <a:buFont typeface="Arial" panose="020B0604020202020204" pitchFamily="34" charset="0"/>
              <a:buChar char="─"/>
            </a:pPr>
            <a:r>
              <a:rPr lang="en-CA" sz="2600" dirty="0">
                <a:solidFill>
                  <a:srgbClr val="000000"/>
                </a:solidFill>
                <a:latin typeface="Arial" panose="020B0604020202020204" pitchFamily="34" charset="0"/>
                <a:cs typeface="Arial" panose="020B0604020202020204" pitchFamily="34" charset="0"/>
              </a:rPr>
              <a:t>Conference PowerPoint presentations (3), proceeding papers (22), abstract (1), </a:t>
            </a:r>
            <a:br>
              <a:rPr lang="en-CA" sz="2600" dirty="0">
                <a:solidFill>
                  <a:srgbClr val="000000"/>
                </a:solidFill>
                <a:latin typeface="Arial" panose="020B0604020202020204" pitchFamily="34" charset="0"/>
                <a:cs typeface="Arial" panose="020B0604020202020204" pitchFamily="34" charset="0"/>
              </a:rPr>
            </a:br>
            <a:r>
              <a:rPr lang="en-CA" sz="2600" dirty="0">
                <a:solidFill>
                  <a:srgbClr val="000000"/>
                </a:solidFill>
                <a:latin typeface="Arial" panose="020B0604020202020204" pitchFamily="34" charset="0"/>
                <a:cs typeface="Arial" panose="020B0604020202020204" pitchFamily="34" charset="0"/>
              </a:rPr>
              <a:t>and poster (1)</a:t>
            </a:r>
          </a:p>
          <a:p>
            <a:pPr marL="914400" lvl="1" indent="-457200" defTabSz="685800">
              <a:spcAft>
                <a:spcPts val="1200"/>
              </a:spcAft>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Guideline documents, e.g., VicRoads (2012) </a:t>
            </a:r>
          </a:p>
          <a:p>
            <a:pPr lvl="1" indent="-457200">
              <a:spcAft>
                <a:spcPts val="1200"/>
              </a:spcAft>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These documents were summarized into:</a:t>
            </a:r>
          </a:p>
          <a:p>
            <a:pPr marL="914400" lvl="1" indent="-457200" defTabSz="685800">
              <a:spcAft>
                <a:spcPts val="600"/>
              </a:spcAft>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Annotated bibliography</a:t>
            </a:r>
          </a:p>
          <a:p>
            <a:pPr marL="914400" lvl="1" indent="-457200" defTabSz="685800">
              <a:spcAft>
                <a:spcPts val="600"/>
              </a:spcAft>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Literature review report</a:t>
            </a:r>
          </a:p>
          <a:p>
            <a:pPr lvl="0">
              <a:lnSpc>
                <a:spcPct val="115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Bef>
                <a:spcPts val="600"/>
              </a:spcBef>
              <a:spcAft>
                <a:spcPts val="600"/>
              </a:spcAft>
              <a:buFont typeface="+mj-lt"/>
              <a:buAutoNum type="arabicPeriod"/>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Bef>
                <a:spcPts val="600"/>
              </a:spcBef>
              <a:spcAft>
                <a:spcPts val="600"/>
              </a:spcAft>
              <a:buFont typeface="+mj-lt"/>
              <a:buAutoNum type="arabicPeriod"/>
            </a:pPr>
            <a:endParaRPr lang="en-CA"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C0A333F0-3D98-4D1B-969D-C0C89B6E2420}"/>
              </a:ext>
            </a:extLst>
          </p:cNvPr>
          <p:cNvSpPr>
            <a:spLocks noGrp="1"/>
          </p:cNvSpPr>
          <p:nvPr>
            <p:ph type="sldNum" sz="quarter" idx="12"/>
          </p:nvPr>
        </p:nvSpPr>
        <p:spPr/>
        <p:txBody>
          <a:bodyPr/>
          <a:lstStyle/>
          <a:p>
            <a:fld id="{13027880-2A83-45E9-B573-352A563D06C0}" type="slidenum">
              <a:rPr lang="en-US" altLang="en-US" smtClean="0"/>
              <a:pPr/>
              <a:t>21</a:t>
            </a:fld>
            <a:endParaRPr lang="en-US" altLang="en-US" dirty="0"/>
          </a:p>
        </p:txBody>
      </p:sp>
    </p:spTree>
    <p:extLst>
      <p:ext uri="{BB962C8B-B14F-4D97-AF65-F5344CB8AC3E}">
        <p14:creationId xmlns:p14="http://schemas.microsoft.com/office/powerpoint/2010/main" val="411144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7988" y="1371600"/>
            <a:ext cx="8948023" cy="5254096"/>
          </a:xfrm>
          <a:prstGeom prst="rect">
            <a:avLst/>
          </a:prstGeom>
        </p:spPr>
      </p:pic>
      <p:sp>
        <p:nvSpPr>
          <p:cNvPr id="4" name="Rectangle 3">
            <a:extLst>
              <a:ext uri="{FF2B5EF4-FFF2-40B4-BE49-F238E27FC236}">
                <a16:creationId xmlns:a16="http://schemas.microsoft.com/office/drawing/2014/main" id="{0C976AFB-BF84-4158-A295-2C9B2860C732}"/>
              </a:ext>
            </a:extLst>
          </p:cNvPr>
          <p:cNvSpPr/>
          <p:nvPr/>
        </p:nvSpPr>
        <p:spPr>
          <a:xfrm>
            <a:off x="228600" y="96560"/>
            <a:ext cx="7620000" cy="1107996"/>
          </a:xfrm>
          <a:prstGeom prst="rect">
            <a:avLst/>
          </a:prstGeom>
        </p:spPr>
        <p:txBody>
          <a:bodyPr wrap="square">
            <a:spAutoFit/>
          </a:bodyPr>
          <a:lstStyle/>
          <a:p>
            <a:pPr marL="0" lvl="1">
              <a:spcAft>
                <a:spcPts val="1200"/>
              </a:spcAft>
            </a:pPr>
            <a:r>
              <a:rPr lang="en-CA" sz="2800" b="1" dirty="0">
                <a:latin typeface="Arial" panose="020B0604020202020204" pitchFamily="34" charset="0"/>
                <a:cs typeface="Arial" panose="020B0604020202020204" pitchFamily="34" charset="0"/>
              </a:rPr>
              <a:t>RESULTS</a:t>
            </a:r>
          </a:p>
          <a:p>
            <a:pPr marL="914400" lvl="1" indent="-457200">
              <a:spcAft>
                <a:spcPts val="6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Research studies conducted by year</a:t>
            </a:r>
          </a:p>
        </p:txBody>
      </p:sp>
      <p:sp>
        <p:nvSpPr>
          <p:cNvPr id="2" name="Slide Number Placeholder 1">
            <a:extLst>
              <a:ext uri="{FF2B5EF4-FFF2-40B4-BE49-F238E27FC236}">
                <a16:creationId xmlns:a16="http://schemas.microsoft.com/office/drawing/2014/main" id="{50052F76-4DE6-4D78-9F61-85A8E16FD836}"/>
              </a:ext>
            </a:extLst>
          </p:cNvPr>
          <p:cNvSpPr>
            <a:spLocks noGrp="1"/>
          </p:cNvSpPr>
          <p:nvPr>
            <p:ph type="sldNum" sz="quarter" idx="12"/>
          </p:nvPr>
        </p:nvSpPr>
        <p:spPr/>
        <p:txBody>
          <a:bodyPr/>
          <a:lstStyle/>
          <a:p>
            <a:fld id="{13027880-2A83-45E9-B573-352A563D06C0}" type="slidenum">
              <a:rPr lang="en-US" altLang="en-US" smtClean="0"/>
              <a:pPr/>
              <a:t>22</a:t>
            </a:fld>
            <a:endParaRPr lang="en-US" altLang="en-US" dirty="0"/>
          </a:p>
        </p:txBody>
      </p:sp>
    </p:spTree>
    <p:extLst>
      <p:ext uri="{BB962C8B-B14F-4D97-AF65-F5344CB8AC3E}">
        <p14:creationId xmlns:p14="http://schemas.microsoft.com/office/powerpoint/2010/main" val="3434103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0D033B-F70A-4C0E-A5FC-FD7FD8EDF101}"/>
              </a:ext>
            </a:extLst>
          </p:cNvPr>
          <p:cNvPicPr/>
          <p:nvPr/>
        </p:nvPicPr>
        <p:blipFill rotWithShape="1">
          <a:blip r:embed="rId3" cstate="print">
            <a:extLst>
              <a:ext uri="{28A0092B-C50C-407E-A947-70E740481C1C}">
                <a14:useLocalDpi xmlns:a14="http://schemas.microsoft.com/office/drawing/2010/main" val="0"/>
              </a:ext>
            </a:extLst>
          </a:blip>
          <a:srcRect l="-141" r="1282"/>
          <a:stretch/>
        </p:blipFill>
        <p:spPr>
          <a:xfrm>
            <a:off x="325826" y="1125519"/>
            <a:ext cx="6309360" cy="5600218"/>
          </a:xfrm>
          <a:prstGeom prst="rect">
            <a:avLst/>
          </a:prstGeom>
        </p:spPr>
      </p:pic>
      <p:sp>
        <p:nvSpPr>
          <p:cNvPr id="6" name="Rectangle 5">
            <a:extLst>
              <a:ext uri="{FF2B5EF4-FFF2-40B4-BE49-F238E27FC236}">
                <a16:creationId xmlns:a16="http://schemas.microsoft.com/office/drawing/2014/main" id="{ECD908F0-0082-47CE-8CFE-623F3AADCE47}"/>
              </a:ext>
            </a:extLst>
          </p:cNvPr>
          <p:cNvSpPr/>
          <p:nvPr/>
        </p:nvSpPr>
        <p:spPr>
          <a:xfrm>
            <a:off x="92816" y="152400"/>
            <a:ext cx="6993784" cy="523220"/>
          </a:xfrm>
          <a:prstGeom prst="rect">
            <a:avLst/>
          </a:prstGeom>
        </p:spPr>
        <p:txBody>
          <a:bodyPr wrap="square">
            <a:spAutoFit/>
          </a:bodyPr>
          <a:lstStyle/>
          <a:p>
            <a:pPr lvl="1" indent="-457200">
              <a:buFont typeface="Wingdings" panose="05000000000000000000" pitchFamily="2" charset="2"/>
              <a:buChar char="§"/>
            </a:pPr>
            <a:r>
              <a:rPr lang="en-CA" sz="2800" dirty="0">
                <a:latin typeface="Arial" panose="020B0604020202020204" pitchFamily="34" charset="0"/>
                <a:cs typeface="Arial" panose="020B0604020202020204" pitchFamily="34" charset="0"/>
              </a:rPr>
              <a:t>Research studies by geographic region</a:t>
            </a:r>
          </a:p>
        </p:txBody>
      </p:sp>
      <p:sp>
        <p:nvSpPr>
          <p:cNvPr id="7" name="TextBox 6">
            <a:extLst>
              <a:ext uri="{FF2B5EF4-FFF2-40B4-BE49-F238E27FC236}">
                <a16:creationId xmlns:a16="http://schemas.microsoft.com/office/drawing/2014/main" id="{96014B32-28EE-46A7-80E8-A9CA87036234}"/>
              </a:ext>
            </a:extLst>
          </p:cNvPr>
          <p:cNvSpPr txBox="1"/>
          <p:nvPr/>
        </p:nvSpPr>
        <p:spPr>
          <a:xfrm>
            <a:off x="6635186" y="2099608"/>
            <a:ext cx="2356414" cy="1938992"/>
          </a:xfrm>
          <a:prstGeom prst="rect">
            <a:avLst/>
          </a:prstGeom>
          <a:noFill/>
        </p:spPr>
        <p:txBody>
          <a:bodyPr wrap="none" rtlCol="0">
            <a:spAutoFit/>
          </a:bodyPr>
          <a:lstStyle/>
          <a:p>
            <a:pPr indent="-274320">
              <a:buFont typeface="Arial" panose="020B0604020202020204" pitchFamily="34" charset="0"/>
              <a:buChar char="•"/>
            </a:pPr>
            <a:r>
              <a:rPr lang="en-CA" sz="2000" dirty="0">
                <a:latin typeface="Arial" panose="020B0604020202020204" pitchFamily="34" charset="0"/>
                <a:cs typeface="Arial" panose="020B0604020202020204" pitchFamily="34" charset="0"/>
              </a:rPr>
              <a:t>15 United States</a:t>
            </a:r>
          </a:p>
          <a:p>
            <a:pPr indent="-274320">
              <a:buFont typeface="Arial" panose="020B0604020202020204" pitchFamily="34" charset="0"/>
              <a:buChar char="•"/>
            </a:pPr>
            <a:r>
              <a:rPr lang="en-CA" sz="2000" dirty="0">
                <a:latin typeface="Arial" panose="020B0604020202020204" pitchFamily="34" charset="0"/>
                <a:cs typeface="Arial" panose="020B0604020202020204" pitchFamily="34" charset="0"/>
              </a:rPr>
              <a:t>14 Europe</a:t>
            </a:r>
          </a:p>
          <a:p>
            <a:pPr indent="-274320">
              <a:buFont typeface="Arial" panose="020B0604020202020204" pitchFamily="34" charset="0"/>
              <a:buChar char="•"/>
            </a:pPr>
            <a:r>
              <a:rPr lang="en-CA" sz="2000" dirty="0">
                <a:latin typeface="Arial" panose="020B0604020202020204" pitchFamily="34" charset="0"/>
                <a:cs typeface="Arial" panose="020B0604020202020204" pitchFamily="34" charset="0"/>
              </a:rPr>
              <a:t>11 Canada</a:t>
            </a:r>
          </a:p>
          <a:p>
            <a:pPr indent="-274320">
              <a:buFont typeface="Arial" panose="020B0604020202020204" pitchFamily="34" charset="0"/>
              <a:buChar char="•"/>
            </a:pPr>
            <a:r>
              <a:rPr lang="en-CA" sz="2000" dirty="0">
                <a:latin typeface="Arial" panose="020B0604020202020204" pitchFamily="34" charset="0"/>
                <a:cs typeface="Arial" panose="020B0604020202020204" pitchFamily="34" charset="0"/>
              </a:rPr>
              <a:t>10 Australia</a:t>
            </a:r>
          </a:p>
          <a:p>
            <a:pPr indent="-274320">
              <a:buFont typeface="Arial" panose="020B0604020202020204" pitchFamily="34" charset="0"/>
              <a:buChar char="•"/>
            </a:pPr>
            <a:r>
              <a:rPr lang="en-CA" sz="2000" dirty="0">
                <a:latin typeface="Arial" panose="020B0604020202020204" pitchFamily="34" charset="0"/>
                <a:cs typeface="Arial" panose="020B0604020202020204" pitchFamily="34" charset="0"/>
              </a:rPr>
              <a:t>1 Brazil</a:t>
            </a:r>
          </a:p>
          <a:p>
            <a:pPr indent="-274320">
              <a:buFont typeface="Arial" panose="020B0604020202020204" pitchFamily="34" charset="0"/>
              <a:buChar char="•"/>
            </a:pPr>
            <a:r>
              <a:rPr lang="en-CA" sz="2000" dirty="0">
                <a:latin typeface="Arial" panose="020B0604020202020204" pitchFamily="34" charset="0"/>
                <a:cs typeface="Arial" panose="020B0604020202020204" pitchFamily="34" charset="0"/>
              </a:rPr>
              <a:t>1 South Africa</a:t>
            </a:r>
          </a:p>
        </p:txBody>
      </p:sp>
      <p:sp>
        <p:nvSpPr>
          <p:cNvPr id="2" name="Slide Number Placeholder 1">
            <a:extLst>
              <a:ext uri="{FF2B5EF4-FFF2-40B4-BE49-F238E27FC236}">
                <a16:creationId xmlns:a16="http://schemas.microsoft.com/office/drawing/2014/main" id="{1982D6FB-B8D5-46E2-B8D2-0CB81C25DA2D}"/>
              </a:ext>
            </a:extLst>
          </p:cNvPr>
          <p:cNvSpPr>
            <a:spLocks noGrp="1"/>
          </p:cNvSpPr>
          <p:nvPr>
            <p:ph type="sldNum" sz="quarter" idx="12"/>
          </p:nvPr>
        </p:nvSpPr>
        <p:spPr/>
        <p:txBody>
          <a:bodyPr/>
          <a:lstStyle/>
          <a:p>
            <a:fld id="{13027880-2A83-45E9-B573-352A563D06C0}" type="slidenum">
              <a:rPr lang="en-US" altLang="en-US" smtClean="0"/>
              <a:pPr/>
              <a:t>23</a:t>
            </a:fld>
            <a:endParaRPr lang="en-US" altLang="en-US" dirty="0"/>
          </a:p>
        </p:txBody>
      </p:sp>
    </p:spTree>
    <p:extLst>
      <p:ext uri="{BB962C8B-B14F-4D97-AF65-F5344CB8AC3E}">
        <p14:creationId xmlns:p14="http://schemas.microsoft.com/office/powerpoint/2010/main" val="2229895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409354-55FF-49CA-AC55-DBC50C571DE5}"/>
              </a:ext>
            </a:extLst>
          </p:cNvPr>
          <p:cNvSpPr txBox="1"/>
          <p:nvPr/>
        </p:nvSpPr>
        <p:spPr>
          <a:xfrm>
            <a:off x="304800" y="304800"/>
            <a:ext cx="6324600" cy="10879901"/>
          </a:xfrm>
          <a:prstGeom prst="rect">
            <a:avLst/>
          </a:prstGeom>
          <a:noFill/>
        </p:spPr>
        <p:txBody>
          <a:bodyPr wrap="square" rtlCol="0">
            <a:spAutoFit/>
          </a:bodyPr>
          <a:lstStyle/>
          <a:p>
            <a:pPr marL="457200" indent="-457200">
              <a:spcBef>
                <a:spcPts val="1200"/>
              </a:spcBef>
              <a:spcAft>
                <a:spcPts val="6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Agencies that installed mitigation </a:t>
            </a:r>
          </a:p>
          <a:p>
            <a:pPr marL="914400" lvl="1" indent="-457200" defTabSz="685800">
              <a:spcAft>
                <a:spcPts val="600"/>
              </a:spcAft>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Municipal (7)</a:t>
            </a:r>
          </a:p>
          <a:p>
            <a:pPr marL="914400" lvl="1" indent="-457200" defTabSz="685800">
              <a:spcAft>
                <a:spcPts val="600"/>
              </a:spcAft>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Residential and commercial developments (6)</a:t>
            </a:r>
          </a:p>
          <a:p>
            <a:pPr marL="914400" lvl="1" indent="-457200" defTabSz="685800">
              <a:spcAft>
                <a:spcPts val="600"/>
              </a:spcAft>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Protected </a:t>
            </a:r>
            <a:r>
              <a:rPr lang="en-US" sz="2600" dirty="0" err="1">
                <a:solidFill>
                  <a:srgbClr val="000000"/>
                </a:solidFill>
                <a:latin typeface="Arial" panose="020B0604020202020204" pitchFamily="34" charset="0"/>
                <a:cs typeface="Arial" panose="020B0604020202020204" pitchFamily="34" charset="0"/>
              </a:rPr>
              <a:t>ares</a:t>
            </a:r>
            <a:r>
              <a:rPr lang="en-US" sz="2600" dirty="0">
                <a:solidFill>
                  <a:srgbClr val="000000"/>
                </a:solidFill>
                <a:latin typeface="Arial" panose="020B0604020202020204" pitchFamily="34" charset="0"/>
                <a:cs typeface="Arial" panose="020B0604020202020204" pitchFamily="34" charset="0"/>
              </a:rPr>
              <a:t> (4)</a:t>
            </a:r>
          </a:p>
          <a:p>
            <a:pPr marL="914400" lvl="1" indent="-457200" defTabSz="685800">
              <a:spcAft>
                <a:spcPts val="600"/>
              </a:spcAft>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State or provincial (21)</a:t>
            </a:r>
          </a:p>
          <a:p>
            <a:pPr marL="457200" indent="-457200">
              <a:spcAft>
                <a:spcPts val="6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Designated structures installed on:</a:t>
            </a:r>
            <a:endParaRPr lang="en-CA" sz="2800" dirty="0">
              <a:solidFill>
                <a:srgbClr val="FF0000"/>
              </a:solidFill>
              <a:latin typeface="Arial" panose="020B0604020202020204" pitchFamily="34" charset="0"/>
              <a:cs typeface="Arial" panose="020B0604020202020204" pitchFamily="34" charset="0"/>
            </a:endParaRPr>
          </a:p>
          <a:p>
            <a:pPr marL="914400" lvl="1" indent="-457200" defTabSz="685800">
              <a:spcAft>
                <a:spcPts val="600"/>
              </a:spcAft>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New road upgrade projects (34 or 72%)</a:t>
            </a:r>
          </a:p>
          <a:p>
            <a:pPr marL="914400" lvl="1" indent="-457200" defTabSz="685800">
              <a:spcAft>
                <a:spcPts val="600"/>
              </a:spcAft>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Existing roads (13 or 28%)</a:t>
            </a:r>
          </a:p>
          <a:p>
            <a:pPr marL="457200" indent="-457200">
              <a:spcAft>
                <a:spcPts val="6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Road-type</a:t>
            </a:r>
          </a:p>
          <a:p>
            <a:pPr marL="914400" lvl="1" indent="-457200" defTabSz="685800">
              <a:spcAft>
                <a:spcPts val="600"/>
              </a:spcAft>
              <a:buFont typeface="Arial" panose="020B0604020202020204" pitchFamily="34" charset="0"/>
              <a:buChar char="─"/>
            </a:pPr>
            <a:r>
              <a:rPr lang="en-CA" sz="2600" dirty="0">
                <a:solidFill>
                  <a:srgbClr val="000000"/>
                </a:solidFill>
                <a:latin typeface="Arial" panose="020B0604020202020204" pitchFamily="34" charset="0"/>
                <a:cs typeface="Arial" panose="020B0604020202020204" pitchFamily="34" charset="0"/>
              </a:rPr>
              <a:t>Highways (</a:t>
            </a:r>
            <a:r>
              <a:rPr lang="en-CA" sz="2800" dirty="0"/>
              <a:t>≥  4 lanes) </a:t>
            </a:r>
            <a:r>
              <a:rPr lang="en-CA" sz="2600" dirty="0">
                <a:solidFill>
                  <a:srgbClr val="000000"/>
                </a:solidFill>
                <a:latin typeface="Arial" panose="020B0604020202020204" pitchFamily="34" charset="0"/>
                <a:cs typeface="Arial" panose="020B0604020202020204" pitchFamily="34" charset="0"/>
              </a:rPr>
              <a:t>(47%)</a:t>
            </a:r>
          </a:p>
          <a:p>
            <a:pPr marL="914400" lvl="1" indent="-457200" defTabSz="685800">
              <a:spcAft>
                <a:spcPts val="600"/>
              </a:spcAft>
              <a:buFont typeface="Arial" panose="020B0604020202020204" pitchFamily="34" charset="0"/>
              <a:buChar char="─"/>
            </a:pPr>
            <a:r>
              <a:rPr lang="en-CA" sz="2600" dirty="0">
                <a:solidFill>
                  <a:srgbClr val="000000"/>
                </a:solidFill>
                <a:latin typeface="Arial" panose="020B0604020202020204" pitchFamily="34" charset="0"/>
                <a:cs typeface="Arial" panose="020B0604020202020204" pitchFamily="34" charset="0"/>
              </a:rPr>
              <a:t>One- or two-lane roads (53%)</a:t>
            </a:r>
            <a:endParaRPr lang="en-US" sz="2600" dirty="0">
              <a:solidFill>
                <a:srgbClr val="000000"/>
              </a:solidFill>
              <a:latin typeface="Arial" panose="020B0604020202020204" pitchFamily="34" charset="0"/>
              <a:cs typeface="Arial" panose="020B0604020202020204" pitchFamily="34" charset="0"/>
            </a:endParaRPr>
          </a:p>
          <a:p>
            <a:pPr lvl="2"/>
            <a:endParaRPr lang="en-US" sz="2000" dirty="0"/>
          </a:p>
          <a:p>
            <a:pPr lvl="2"/>
            <a:endParaRPr lang="en-US" sz="2000" dirty="0"/>
          </a:p>
          <a:p>
            <a:pPr marL="1371600" lvl="2" indent="-457200">
              <a:buFont typeface="Courier New" panose="02070309020205020404" pitchFamily="49" charset="0"/>
              <a:buChar char="o"/>
            </a:pPr>
            <a:endParaRPr lang="en-CA" sz="2000" dirty="0"/>
          </a:p>
          <a:p>
            <a:pPr marL="800100" lvl="1" indent="-342900">
              <a:spcAft>
                <a:spcPts val="1200"/>
              </a:spcAft>
              <a:buFont typeface="Arial" panose="020B0604020202020204" pitchFamily="34" charset="0"/>
              <a:buChar char="•"/>
            </a:pPr>
            <a:endParaRPr lang="en-CA" sz="2400" dirty="0"/>
          </a:p>
          <a:p>
            <a:pPr marL="800100" lvl="1" indent="-342900">
              <a:spcAft>
                <a:spcPts val="1200"/>
              </a:spcAft>
              <a:buFont typeface="Arial" panose="020B0604020202020204" pitchFamily="34" charset="0"/>
              <a:buChar char="•"/>
            </a:pPr>
            <a:endParaRPr lang="en-CA" sz="2400" dirty="0"/>
          </a:p>
          <a:p>
            <a:endParaRPr lang="en-CA" sz="2400" dirty="0"/>
          </a:p>
          <a:p>
            <a:endParaRPr lang="en-CA" sz="2400" dirty="0"/>
          </a:p>
          <a:p>
            <a:endParaRPr lang="en-CA" dirty="0"/>
          </a:p>
          <a:p>
            <a:endParaRPr lang="en-CA" dirty="0"/>
          </a:p>
          <a:p>
            <a:endParaRPr lang="en-CA" dirty="0"/>
          </a:p>
          <a:p>
            <a:endParaRPr lang="en-CA" dirty="0"/>
          </a:p>
          <a:p>
            <a:endParaRPr lang="en-CA" dirty="0"/>
          </a:p>
          <a:p>
            <a:endParaRPr lang="en-CA" dirty="0"/>
          </a:p>
          <a:p>
            <a:r>
              <a:rPr lang="en-CA" dirty="0"/>
              <a:t> </a:t>
            </a:r>
          </a:p>
        </p:txBody>
      </p:sp>
      <p:pic>
        <p:nvPicPr>
          <p:cNvPr id="6" name="Picture 5">
            <a:extLst>
              <a:ext uri="{FF2B5EF4-FFF2-40B4-BE49-F238E27FC236}">
                <a16:creationId xmlns:a16="http://schemas.microsoft.com/office/drawing/2014/main" id="{C93E95AF-8755-487E-B8B8-4794F9525B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64"/>
          <a:stretch/>
        </p:blipFill>
        <p:spPr>
          <a:xfrm>
            <a:off x="6126755" y="0"/>
            <a:ext cx="2971800" cy="2514600"/>
          </a:xfrm>
          <a:prstGeom prst="rect">
            <a:avLst/>
          </a:prstGeom>
        </p:spPr>
      </p:pic>
      <p:sp>
        <p:nvSpPr>
          <p:cNvPr id="7" name="TextBox 6">
            <a:extLst>
              <a:ext uri="{FF2B5EF4-FFF2-40B4-BE49-F238E27FC236}">
                <a16:creationId xmlns:a16="http://schemas.microsoft.com/office/drawing/2014/main" id="{79EB843C-D5B6-4564-A50E-2E202434B389}"/>
              </a:ext>
            </a:extLst>
          </p:cNvPr>
          <p:cNvSpPr txBox="1"/>
          <p:nvPr/>
        </p:nvSpPr>
        <p:spPr>
          <a:xfrm>
            <a:off x="6126755" y="2511623"/>
            <a:ext cx="2265364" cy="307777"/>
          </a:xfrm>
          <a:prstGeom prst="rect">
            <a:avLst/>
          </a:prstGeom>
          <a:solidFill>
            <a:schemeClr val="bg1"/>
          </a:solidFill>
        </p:spPr>
        <p:txBody>
          <a:bodyPr wrap="none" rtlCol="0">
            <a:spAutoFit/>
          </a:bodyPr>
          <a:lstStyle/>
          <a:p>
            <a:r>
              <a:rPr lang="en-CA" sz="1400" dirty="0">
                <a:latin typeface="Arial" panose="020B0604020202020204" pitchFamily="34" charset="0"/>
                <a:cs typeface="Arial" panose="020B0604020202020204" pitchFamily="34" charset="0"/>
              </a:rPr>
              <a:t>Photo credit: Paul Heaven</a:t>
            </a:r>
          </a:p>
        </p:txBody>
      </p:sp>
      <p:sp>
        <p:nvSpPr>
          <p:cNvPr id="2" name="Slide Number Placeholder 1">
            <a:extLst>
              <a:ext uri="{FF2B5EF4-FFF2-40B4-BE49-F238E27FC236}">
                <a16:creationId xmlns:a16="http://schemas.microsoft.com/office/drawing/2014/main" id="{4B7D0479-B154-40CA-8E1D-32C561BDAA7F}"/>
              </a:ext>
            </a:extLst>
          </p:cNvPr>
          <p:cNvSpPr>
            <a:spLocks noGrp="1"/>
          </p:cNvSpPr>
          <p:nvPr>
            <p:ph type="sldNum" sz="quarter" idx="12"/>
          </p:nvPr>
        </p:nvSpPr>
        <p:spPr/>
        <p:txBody>
          <a:bodyPr/>
          <a:lstStyle/>
          <a:p>
            <a:fld id="{13027880-2A83-45E9-B573-352A563D06C0}" type="slidenum">
              <a:rPr lang="en-US" altLang="en-US" smtClean="0"/>
              <a:pPr/>
              <a:t>24</a:t>
            </a:fld>
            <a:endParaRPr lang="en-US" altLang="en-US" dirty="0"/>
          </a:p>
        </p:txBody>
      </p:sp>
    </p:spTree>
    <p:extLst>
      <p:ext uri="{BB962C8B-B14F-4D97-AF65-F5344CB8AC3E}">
        <p14:creationId xmlns:p14="http://schemas.microsoft.com/office/powerpoint/2010/main" val="2986004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837DE0A-95CA-4F65-B24D-9F3ADE90DE12}"/>
              </a:ext>
            </a:extLst>
          </p:cNvPr>
          <p:cNvSpPr>
            <a:spLocks noGrp="1"/>
          </p:cNvSpPr>
          <p:nvPr>
            <p:ph idx="1"/>
          </p:nvPr>
        </p:nvSpPr>
        <p:spPr>
          <a:xfrm>
            <a:off x="228600" y="304800"/>
            <a:ext cx="4937760" cy="6324600"/>
          </a:xfrm>
        </p:spPr>
        <p:txBody>
          <a:bodyPr>
            <a:normAutofit fontScale="77500" lnSpcReduction="20000"/>
          </a:bodyPr>
          <a:lstStyle/>
          <a:p>
            <a:pPr marL="0" lvl="2" indent="0">
              <a:lnSpc>
                <a:spcPct val="100000"/>
              </a:lnSpc>
              <a:spcBef>
                <a:spcPts val="0"/>
              </a:spcBef>
              <a:spcAft>
                <a:spcPts val="600"/>
              </a:spcAft>
              <a:buNone/>
            </a:pPr>
            <a:r>
              <a:rPr lang="en-CA" sz="2800" b="1" dirty="0">
                <a:latin typeface="Arial" panose="020B0604020202020204" pitchFamily="34" charset="0"/>
                <a:cs typeface="Arial" panose="020B0604020202020204" pitchFamily="34" charset="0"/>
              </a:rPr>
              <a:t>MONITORING METHODS</a:t>
            </a:r>
          </a:p>
          <a:p>
            <a:pPr marL="548640" lvl="2" indent="-365760">
              <a:lnSpc>
                <a:spcPct val="120000"/>
              </a:lnSpc>
              <a:spcBef>
                <a:spcPts val="0"/>
              </a:spcBef>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Amphibians and reptiles: diversity of methods used such as pit-fall traps, Passive Integrated Transponder (PIT) tags, tracking (sand), cameras (active, motion, and time-lapse)</a:t>
            </a:r>
          </a:p>
          <a:p>
            <a:pPr marL="1005840" lvl="2" indent="-457200">
              <a:lnSpc>
                <a:spcPct val="120000"/>
              </a:lnSpc>
              <a:spcBef>
                <a:spcPts val="0"/>
              </a:spcBef>
              <a:spcAft>
                <a:spcPts val="600"/>
              </a:spcAft>
              <a:buNone/>
            </a:pPr>
            <a:r>
              <a:rPr lang="en-CA" sz="2800" dirty="0">
                <a:latin typeface="Arial" panose="020B0604020202020204" pitchFamily="34" charset="0"/>
                <a:cs typeface="Arial" panose="020B0604020202020204" pitchFamily="34" charset="0"/>
              </a:rPr>
              <a:t>─	Small mammals: 19 studies: 17 used camera monitoring (motion), 1 used tracking with paper, 1 used fluorescent dye, 2 used trapping, and 1 used telemetry</a:t>
            </a:r>
          </a:p>
          <a:p>
            <a:pPr marL="1005840" lvl="2" indent="-457200">
              <a:lnSpc>
                <a:spcPct val="120000"/>
              </a:lnSpc>
              <a:spcBef>
                <a:spcPts val="0"/>
              </a:spcBef>
              <a:spcAft>
                <a:spcPts val="600"/>
              </a:spcAft>
              <a:buNone/>
            </a:pPr>
            <a:r>
              <a:rPr lang="en-CA" sz="2800" dirty="0">
                <a:latin typeface="Arial" panose="020B0604020202020204" pitchFamily="34" charset="0"/>
                <a:cs typeface="Arial" panose="020B0604020202020204" pitchFamily="34" charset="0"/>
              </a:rPr>
              <a:t>─	Monitoring completed most often for three seasons after crossing structures implemented</a:t>
            </a:r>
          </a:p>
          <a:p>
            <a:pPr marL="1371600" lvl="3" indent="0">
              <a:buNone/>
            </a:pPr>
            <a:endParaRPr lang="en-CA" dirty="0"/>
          </a:p>
          <a:p>
            <a:pPr lvl="3"/>
            <a:endParaRPr lang="en-CA" dirty="0"/>
          </a:p>
          <a:p>
            <a:pPr lvl="3"/>
            <a:endParaRPr lang="en-CA" dirty="0"/>
          </a:p>
          <a:p>
            <a:pPr marL="1371600" lvl="3" indent="0">
              <a:buNone/>
            </a:pPr>
            <a:endParaRPr lang="en-CA" dirty="0"/>
          </a:p>
          <a:p>
            <a:pPr marL="1371600" lvl="3" indent="0">
              <a:buNone/>
            </a:pPr>
            <a:endParaRPr lang="en-CA" dirty="0"/>
          </a:p>
          <a:p>
            <a:pPr marL="1371600" lvl="3" indent="0">
              <a:buNone/>
            </a:pPr>
            <a:endParaRPr lang="en-CA" dirty="0"/>
          </a:p>
        </p:txBody>
      </p:sp>
      <p:pic>
        <p:nvPicPr>
          <p:cNvPr id="7" name="Picture 6">
            <a:extLst>
              <a:ext uri="{FF2B5EF4-FFF2-40B4-BE49-F238E27FC236}">
                <a16:creationId xmlns:a16="http://schemas.microsoft.com/office/drawing/2014/main" id="{785154B0-E5E7-4D6C-A6FB-BB313C3D959C}"/>
              </a:ext>
            </a:extLst>
          </p:cNvPr>
          <p:cNvPicPr/>
          <p:nvPr/>
        </p:nvPicPr>
        <p:blipFill>
          <a:blip r:embed="rId3" cstate="print"/>
          <a:srcRect/>
          <a:stretch>
            <a:fillRect/>
          </a:stretch>
        </p:blipFill>
        <p:spPr bwMode="auto">
          <a:xfrm>
            <a:off x="5257800" y="310978"/>
            <a:ext cx="3657600" cy="2926080"/>
          </a:xfrm>
          <a:prstGeom prst="rect">
            <a:avLst/>
          </a:prstGeom>
          <a:noFill/>
          <a:ln w="9525">
            <a:noFill/>
            <a:miter lim="800000"/>
            <a:headEnd/>
            <a:tailEnd/>
          </a:ln>
        </p:spPr>
      </p:pic>
      <p:sp>
        <p:nvSpPr>
          <p:cNvPr id="3" name="TextBox 2"/>
          <p:cNvSpPr txBox="1"/>
          <p:nvPr/>
        </p:nvSpPr>
        <p:spPr>
          <a:xfrm>
            <a:off x="5257800" y="3301425"/>
            <a:ext cx="3048000" cy="58477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Photo credit: Dennis P. Quinn</a:t>
            </a:r>
          </a:p>
          <a:p>
            <a:endParaRPr lang="en-US" dirty="0"/>
          </a:p>
        </p:txBody>
      </p:sp>
      <p:sp>
        <p:nvSpPr>
          <p:cNvPr id="2" name="Slide Number Placeholder 1">
            <a:extLst>
              <a:ext uri="{FF2B5EF4-FFF2-40B4-BE49-F238E27FC236}">
                <a16:creationId xmlns:a16="http://schemas.microsoft.com/office/drawing/2014/main" id="{CD09F054-F974-4957-8D29-7EC5D86141F4}"/>
              </a:ext>
            </a:extLst>
          </p:cNvPr>
          <p:cNvSpPr>
            <a:spLocks noGrp="1"/>
          </p:cNvSpPr>
          <p:nvPr>
            <p:ph type="sldNum" sz="quarter" idx="12"/>
          </p:nvPr>
        </p:nvSpPr>
        <p:spPr/>
        <p:txBody>
          <a:bodyPr/>
          <a:lstStyle/>
          <a:p>
            <a:fld id="{13027880-2A83-45E9-B573-352A563D06C0}" type="slidenum">
              <a:rPr lang="en-US" altLang="en-US" smtClean="0"/>
              <a:pPr/>
              <a:t>25</a:t>
            </a:fld>
            <a:endParaRPr lang="en-US" altLang="en-US" dirty="0"/>
          </a:p>
        </p:txBody>
      </p:sp>
    </p:spTree>
    <p:extLst>
      <p:ext uri="{BB962C8B-B14F-4D97-AF65-F5344CB8AC3E}">
        <p14:creationId xmlns:p14="http://schemas.microsoft.com/office/powerpoint/2010/main" val="3114994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837DE0A-95CA-4F65-B24D-9F3ADE90DE12}"/>
              </a:ext>
            </a:extLst>
          </p:cNvPr>
          <p:cNvSpPr>
            <a:spLocks noGrp="1"/>
          </p:cNvSpPr>
          <p:nvPr>
            <p:ph idx="1"/>
          </p:nvPr>
        </p:nvSpPr>
        <p:spPr>
          <a:xfrm>
            <a:off x="228600" y="228600"/>
            <a:ext cx="8458200" cy="6400800"/>
          </a:xfrm>
        </p:spPr>
        <p:txBody>
          <a:bodyPr/>
          <a:lstStyle/>
          <a:p>
            <a:pPr marL="0" lvl="2" indent="0">
              <a:lnSpc>
                <a:spcPct val="100000"/>
              </a:lnSpc>
              <a:spcBef>
                <a:spcPts val="0"/>
              </a:spcBef>
              <a:spcAft>
                <a:spcPts val="600"/>
              </a:spcAft>
              <a:buNone/>
            </a:pPr>
            <a:r>
              <a:rPr lang="en-CA" sz="2800" b="1" dirty="0">
                <a:latin typeface="Arial" panose="020B0604020202020204" pitchFamily="34" charset="0"/>
                <a:cs typeface="Arial" panose="020B0604020202020204" pitchFamily="34" charset="0"/>
              </a:rPr>
              <a:t>MONITORING CONDUCTED </a:t>
            </a:r>
          </a:p>
          <a:p>
            <a:pPr marL="640080" lvl="2" indent="-457200">
              <a:lnSpc>
                <a:spcPct val="100000"/>
              </a:lnSpc>
              <a:spcBef>
                <a:spcPts val="0"/>
              </a:spcBef>
              <a:spcAft>
                <a:spcPts val="6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In the literature review, crossing structures were monitored (49 of 57 of studies or 86%) of the time for target group(s) or species use</a:t>
            </a:r>
          </a:p>
          <a:p>
            <a:pPr marL="1188720" lvl="3" indent="-457200">
              <a:lnSpc>
                <a:spcPct val="100000"/>
              </a:lnSpc>
              <a:spcBef>
                <a:spcPts val="0"/>
              </a:spcBef>
              <a:spcAft>
                <a:spcPts val="600"/>
              </a:spcAft>
              <a:buNone/>
            </a:pPr>
            <a:r>
              <a:rPr lang="en-US" sz="2400" dirty="0">
                <a:latin typeface="Arial" panose="020B0604020202020204" pitchFamily="34" charset="0"/>
                <a:cs typeface="Arial" panose="020B0604020202020204" pitchFamily="34" charset="0"/>
              </a:rPr>
              <a:t>─	All but three studies showed use by target group(so or species.</a:t>
            </a:r>
          </a:p>
          <a:p>
            <a:pPr marL="1188720" lvl="3" indent="-457200">
              <a:lnSpc>
                <a:spcPct val="100000"/>
              </a:lnSpc>
              <a:spcBef>
                <a:spcPts val="0"/>
              </a:spcBef>
              <a:spcAft>
                <a:spcPts val="600"/>
              </a:spcAft>
              <a:buNone/>
            </a:pPr>
            <a:r>
              <a:rPr lang="en-US" sz="2400" dirty="0">
                <a:latin typeface="Arial" panose="020B0604020202020204" pitchFamily="34" charset="0"/>
                <a:cs typeface="Arial" panose="020B0604020202020204" pitchFamily="34" charset="0"/>
              </a:rPr>
              <a:t>─	One study measured change in population abundance (before and after implementation).</a:t>
            </a:r>
          </a:p>
          <a:p>
            <a:pPr lvl="3"/>
            <a:endParaRPr lang="en-CA" dirty="0"/>
          </a:p>
          <a:p>
            <a:pPr lvl="3"/>
            <a:endParaRPr lang="en-CA" dirty="0"/>
          </a:p>
          <a:p>
            <a:pPr marL="1371600" lvl="3" indent="0">
              <a:buNone/>
            </a:pPr>
            <a:endParaRPr lang="en-CA" dirty="0"/>
          </a:p>
          <a:p>
            <a:pPr marL="1371600" lvl="3" indent="0">
              <a:buNone/>
            </a:pPr>
            <a:endParaRPr lang="en-CA" dirty="0"/>
          </a:p>
        </p:txBody>
      </p:sp>
      <p:pic>
        <p:nvPicPr>
          <p:cNvPr id="3" name="Picture 2">
            <a:extLst>
              <a:ext uri="{FF2B5EF4-FFF2-40B4-BE49-F238E27FC236}">
                <a16:creationId xmlns:a16="http://schemas.microsoft.com/office/drawing/2014/main" id="{F2632011-237E-43B4-B65D-C2145CC95F5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676400" y="3581400"/>
            <a:ext cx="5121487" cy="2681497"/>
          </a:xfrm>
          <a:prstGeom prst="rect">
            <a:avLst/>
          </a:prstGeom>
        </p:spPr>
      </p:pic>
      <p:sp>
        <p:nvSpPr>
          <p:cNvPr id="4" name="TextBox 3">
            <a:extLst>
              <a:ext uri="{FF2B5EF4-FFF2-40B4-BE49-F238E27FC236}">
                <a16:creationId xmlns:a16="http://schemas.microsoft.com/office/drawing/2014/main" id="{90FA1E0E-6381-4BF2-87C5-BB78B26B9D9A}"/>
              </a:ext>
            </a:extLst>
          </p:cNvPr>
          <p:cNvSpPr txBox="1"/>
          <p:nvPr/>
        </p:nvSpPr>
        <p:spPr>
          <a:xfrm>
            <a:off x="1600200" y="6172200"/>
            <a:ext cx="5394960"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 Photo credit</a:t>
            </a:r>
            <a:r>
              <a:rPr lang="en-US" sz="1400" dirty="0">
                <a:latin typeface="Arial" panose="020B0604020202020204" pitchFamily="34" charset="0"/>
                <a:cs typeface="Arial" panose="020B0604020202020204" pitchFamily="34" charset="0"/>
              </a:rPr>
              <a:t>: </a:t>
            </a:r>
            <a:r>
              <a:rPr lang="en-CA" sz="1400" dirty="0">
                <a:latin typeface="Arial" panose="020B0604020202020204" pitchFamily="34" charset="0"/>
                <a:cs typeface="Arial" panose="020B0604020202020204" pitchFamily="34" charset="0"/>
              </a:rPr>
              <a:t>Ministry of Transportation, Eco-Kare International</a:t>
            </a:r>
          </a:p>
        </p:txBody>
      </p:sp>
      <p:sp>
        <p:nvSpPr>
          <p:cNvPr id="2" name="Slide Number Placeholder 1">
            <a:extLst>
              <a:ext uri="{FF2B5EF4-FFF2-40B4-BE49-F238E27FC236}">
                <a16:creationId xmlns:a16="http://schemas.microsoft.com/office/drawing/2014/main" id="{1BBB009E-174D-488B-B48F-130516FB6787}"/>
              </a:ext>
            </a:extLst>
          </p:cNvPr>
          <p:cNvSpPr>
            <a:spLocks noGrp="1"/>
          </p:cNvSpPr>
          <p:nvPr>
            <p:ph type="sldNum" sz="quarter" idx="12"/>
          </p:nvPr>
        </p:nvSpPr>
        <p:spPr/>
        <p:txBody>
          <a:bodyPr/>
          <a:lstStyle/>
          <a:p>
            <a:fld id="{13027880-2A83-45E9-B573-352A563D06C0}" type="slidenum">
              <a:rPr lang="en-US" altLang="en-US" smtClean="0"/>
              <a:pPr/>
              <a:t>26</a:t>
            </a:fld>
            <a:endParaRPr lang="en-US" altLang="en-US" dirty="0"/>
          </a:p>
        </p:txBody>
      </p:sp>
    </p:spTree>
    <p:extLst>
      <p:ext uri="{BB962C8B-B14F-4D97-AF65-F5344CB8AC3E}">
        <p14:creationId xmlns:p14="http://schemas.microsoft.com/office/powerpoint/2010/main" val="3997546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4ED053-C927-4C25-A491-C1FDB5AB0911}"/>
              </a:ext>
            </a:extLst>
          </p:cNvPr>
          <p:cNvSpPr/>
          <p:nvPr/>
        </p:nvSpPr>
        <p:spPr>
          <a:xfrm>
            <a:off x="1828800" y="1600200"/>
            <a:ext cx="5181600" cy="707886"/>
          </a:xfrm>
          <a:prstGeom prst="rect">
            <a:avLst/>
          </a:prstGeom>
        </p:spPr>
        <p:txBody>
          <a:bodyPr wrap="square">
            <a:spAutoFit/>
          </a:bodyPr>
          <a:lstStyle/>
          <a:p>
            <a:pPr algn="ctr"/>
            <a:r>
              <a:rPr lang="en-CA" sz="4000" b="1" dirty="0">
                <a:latin typeface="Arial" panose="020B0604020202020204" pitchFamily="34" charset="0"/>
                <a:cs typeface="Arial" panose="020B0604020202020204" pitchFamily="34" charset="0"/>
              </a:rPr>
              <a:t>REPOSITORY</a:t>
            </a:r>
          </a:p>
        </p:txBody>
      </p:sp>
      <p:pic>
        <p:nvPicPr>
          <p:cNvPr id="2" name="Picture 1">
            <a:extLst>
              <a:ext uri="{FF2B5EF4-FFF2-40B4-BE49-F238E27FC236}">
                <a16:creationId xmlns:a16="http://schemas.microsoft.com/office/drawing/2014/main" id="{56E2DB14-83A5-4551-9A2C-B2D2E7DDA4EB}"/>
              </a:ext>
            </a:extLst>
          </p:cNvPr>
          <p:cNvPicPr>
            <a:picLocks noChangeAspect="1"/>
          </p:cNvPicPr>
          <p:nvPr/>
        </p:nvPicPr>
        <p:blipFill rotWithShape="1">
          <a:blip r:embed="rId3"/>
          <a:srcRect l="10833" t="17391" r="29167" b="7017"/>
          <a:stretch/>
        </p:blipFill>
        <p:spPr>
          <a:xfrm>
            <a:off x="228600" y="2746947"/>
            <a:ext cx="5029200" cy="3562350"/>
          </a:xfrm>
          <a:prstGeom prst="rect">
            <a:avLst/>
          </a:prstGeom>
        </p:spPr>
      </p:pic>
      <p:sp>
        <p:nvSpPr>
          <p:cNvPr id="4" name="Rectangle 3">
            <a:extLst>
              <a:ext uri="{FF2B5EF4-FFF2-40B4-BE49-F238E27FC236}">
                <a16:creationId xmlns:a16="http://schemas.microsoft.com/office/drawing/2014/main" id="{202EA708-57FF-404D-BF86-61FEB79653FF}"/>
              </a:ext>
            </a:extLst>
          </p:cNvPr>
          <p:cNvSpPr/>
          <p:nvPr/>
        </p:nvSpPr>
        <p:spPr>
          <a:xfrm>
            <a:off x="242456" y="6259811"/>
            <a:ext cx="5029199" cy="461665"/>
          </a:xfrm>
          <a:prstGeom prst="rect">
            <a:avLst/>
          </a:prstGeom>
        </p:spPr>
        <p:txBody>
          <a:bodyPr wrap="square">
            <a:spAutoFit/>
          </a:bodyPr>
          <a:lstStyle/>
          <a:p>
            <a:r>
              <a:rPr lang="en-CA" sz="1200" dirty="0">
                <a:latin typeface="Arial" panose="020B0604020202020204" pitchFamily="34" charset="0"/>
                <a:cs typeface="Arial" panose="020B0604020202020204" pitchFamily="34" charset="0"/>
              </a:rPr>
              <a:t>Concrete shelf in underpass, Technical Drawing: </a:t>
            </a:r>
            <a:r>
              <a:rPr lang="fr-FR" sz="1200" dirty="0">
                <a:latin typeface="Arial" panose="020B0604020202020204" pitchFamily="34" charset="0"/>
                <a:cs typeface="Arial" panose="020B0604020202020204" pitchFamily="34" charset="0"/>
              </a:rPr>
              <a:t>Ministère des Transports du </a:t>
            </a:r>
            <a:r>
              <a:rPr lang="fr-FR" sz="1200" dirty="0" smtClean="0">
                <a:latin typeface="Arial" panose="020B0604020202020204" pitchFamily="34" charset="0"/>
                <a:cs typeface="Arial" panose="020B0604020202020204" pitchFamily="34" charset="0"/>
              </a:rPr>
              <a:t>Québec</a:t>
            </a:r>
            <a:endParaRPr lang="en-CA" sz="12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367FBC3-C8C8-4E56-BB56-B86F0DA632EC}"/>
              </a:ext>
            </a:extLst>
          </p:cNvPr>
          <p:cNvSpPr>
            <a:spLocks noGrp="1"/>
          </p:cNvSpPr>
          <p:nvPr>
            <p:ph type="sldNum" sz="quarter" idx="12"/>
          </p:nvPr>
        </p:nvSpPr>
        <p:spPr/>
        <p:txBody>
          <a:bodyPr/>
          <a:lstStyle/>
          <a:p>
            <a:fld id="{13027880-2A83-45E9-B573-352A563D06C0}" type="slidenum">
              <a:rPr lang="en-US" altLang="en-US" smtClean="0"/>
              <a:pPr/>
              <a:t>27</a:t>
            </a:fld>
            <a:endParaRPr lang="en-US" altLang="en-US" dirty="0"/>
          </a:p>
        </p:txBody>
      </p:sp>
    </p:spTree>
    <p:extLst>
      <p:ext uri="{BB962C8B-B14F-4D97-AF65-F5344CB8AC3E}">
        <p14:creationId xmlns:p14="http://schemas.microsoft.com/office/powerpoint/2010/main" val="632681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56ECEC-A7AB-465A-9041-54EFC707741C}"/>
              </a:ext>
            </a:extLst>
          </p:cNvPr>
          <p:cNvSpPr/>
          <p:nvPr/>
        </p:nvSpPr>
        <p:spPr>
          <a:xfrm>
            <a:off x="152400" y="602188"/>
            <a:ext cx="4533899" cy="6694140"/>
          </a:xfrm>
          <a:prstGeom prst="rect">
            <a:avLst/>
          </a:prstGeom>
        </p:spPr>
        <p:txBody>
          <a:bodyPr wrap="square">
            <a:spAutoFit/>
          </a:bodyPr>
          <a:lstStyle/>
          <a:p>
            <a:pPr marL="0" lvl="2" defTabSz="685800">
              <a:spcBef>
                <a:spcPts val="1200"/>
              </a:spcBef>
              <a:spcAft>
                <a:spcPts val="1200"/>
              </a:spcAft>
            </a:pPr>
            <a:r>
              <a:rPr lang="en-CA" sz="2400" b="1" dirty="0">
                <a:latin typeface="Arial" panose="020B0604020202020204" pitchFamily="34" charset="0"/>
                <a:cs typeface="Arial" panose="020B0604020202020204" pitchFamily="34" charset="0"/>
              </a:rPr>
              <a:t>INFORMATION SOURCES</a:t>
            </a:r>
          </a:p>
          <a:p>
            <a:pPr marL="457200" lvl="2" indent="-457200" defTabSz="685800">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75 technical drawings</a:t>
            </a:r>
          </a:p>
          <a:p>
            <a:pPr marL="822960" lvl="2" indent="-365760" defTabSz="685800">
              <a:spcAft>
                <a:spcPts val="600"/>
              </a:spcAft>
            </a:pPr>
            <a:r>
              <a:rPr lang="en-CA" sz="2400" dirty="0">
                <a:latin typeface="Arial" panose="020B0604020202020204" pitchFamily="34" charset="0"/>
                <a:cs typeface="Arial" panose="020B0604020202020204" pitchFamily="34" charset="0"/>
              </a:rPr>
              <a:t>─	</a:t>
            </a:r>
            <a:r>
              <a:rPr lang="en-CA" sz="2350" dirty="0">
                <a:latin typeface="Arial" panose="020B0604020202020204" pitchFamily="34" charset="0"/>
                <a:cs typeface="Arial" panose="020B0604020202020204" pitchFamily="34" charset="0"/>
              </a:rPr>
              <a:t>20 barriers, 16 designated underpasses, 22 drainage structures with shelving, and 1 overpass</a:t>
            </a:r>
          </a:p>
          <a:p>
            <a:pPr marL="457200" indent="-457200">
              <a:buFont typeface="Wingdings" panose="05000000000000000000" pitchFamily="2" charset="2"/>
              <a:buChar char="§"/>
            </a:pPr>
            <a:r>
              <a:rPr lang="en-CA" sz="2400" dirty="0">
                <a:latin typeface="Arial" panose="020B0604020202020204" pitchFamily="34" charset="0"/>
                <a:cs typeface="Arial" panose="020B0604020202020204" pitchFamily="34" charset="0"/>
              </a:rPr>
              <a:t>306 images</a:t>
            </a:r>
          </a:p>
          <a:p>
            <a:pPr marL="822960" lvl="2" indent="-365760" defTabSz="685800">
              <a:spcAft>
                <a:spcPts val="600"/>
              </a:spcAft>
            </a:pPr>
            <a:r>
              <a:rPr lang="en-CA" sz="2400" dirty="0">
                <a:latin typeface="Arial" panose="020B0604020202020204" pitchFamily="34" charset="0"/>
                <a:cs typeface="Arial" panose="020B0604020202020204" pitchFamily="34" charset="0"/>
              </a:rPr>
              <a:t>─	</a:t>
            </a:r>
            <a:r>
              <a:rPr lang="en-CA" sz="2350" dirty="0">
                <a:latin typeface="Arial" panose="020B0604020202020204" pitchFamily="34" charset="0"/>
                <a:cs typeface="Arial" panose="020B0604020202020204" pitchFamily="34" charset="0"/>
              </a:rPr>
              <a:t>124 amphibians, </a:t>
            </a:r>
            <a:br>
              <a:rPr lang="en-CA" sz="2350" dirty="0">
                <a:latin typeface="Arial" panose="020B0604020202020204" pitchFamily="34" charset="0"/>
                <a:cs typeface="Arial" panose="020B0604020202020204" pitchFamily="34" charset="0"/>
              </a:rPr>
            </a:br>
            <a:r>
              <a:rPr lang="en-CA" sz="2350" dirty="0">
                <a:latin typeface="Arial" panose="020B0604020202020204" pitchFamily="34" charset="0"/>
                <a:cs typeface="Arial" panose="020B0604020202020204" pitchFamily="34" charset="0"/>
              </a:rPr>
              <a:t>199 reptiles, and </a:t>
            </a:r>
            <a:br>
              <a:rPr lang="en-CA" sz="2350" dirty="0">
                <a:latin typeface="Arial" panose="020B0604020202020204" pitchFamily="34" charset="0"/>
                <a:cs typeface="Arial" panose="020B0604020202020204" pitchFamily="34" charset="0"/>
              </a:rPr>
            </a:br>
            <a:r>
              <a:rPr lang="en-CA" sz="2350" dirty="0">
                <a:latin typeface="Arial" panose="020B0604020202020204" pitchFamily="34" charset="0"/>
                <a:cs typeface="Arial" panose="020B0604020202020204" pitchFamily="34" charset="0"/>
              </a:rPr>
              <a:t>27 small mammals</a:t>
            </a:r>
          </a:p>
          <a:p>
            <a:pPr lvl="1" indent="-457200">
              <a:buFont typeface="Wingdings" panose="05000000000000000000" pitchFamily="2" charset="2"/>
              <a:buChar char="§"/>
            </a:pPr>
            <a:r>
              <a:rPr lang="en-CA" sz="2400" dirty="0">
                <a:latin typeface="Arial" panose="020B0604020202020204" pitchFamily="34" charset="0"/>
                <a:cs typeface="Arial" panose="020B0604020202020204" pitchFamily="34" charset="0"/>
              </a:rPr>
              <a:t>Other documents</a:t>
            </a:r>
          </a:p>
          <a:p>
            <a:pPr marL="457200" lvl="2"/>
            <a:r>
              <a:rPr lang="en-CA" sz="2400" dirty="0">
                <a:latin typeface="Arial" panose="020B0604020202020204" pitchFamily="34" charset="0"/>
                <a:cs typeface="Arial" panose="020B0604020202020204" pitchFamily="34" charset="0"/>
              </a:rPr>
              <a:t>─ 	</a:t>
            </a:r>
            <a:r>
              <a:rPr lang="en-CA" sz="2350" dirty="0">
                <a:latin typeface="Arial" panose="020B0604020202020204" pitchFamily="34" charset="0"/>
                <a:cs typeface="Arial" panose="020B0604020202020204" pitchFamily="34" charset="0"/>
              </a:rPr>
              <a:t>Technical guidelines, </a:t>
            </a:r>
            <a:br>
              <a:rPr lang="en-CA" sz="2350" dirty="0">
                <a:latin typeface="Arial" panose="020B0604020202020204" pitchFamily="34" charset="0"/>
                <a:cs typeface="Arial" panose="020B0604020202020204" pitchFamily="34" charset="0"/>
              </a:rPr>
            </a:br>
            <a:r>
              <a:rPr lang="en-CA" sz="2350" dirty="0">
                <a:latin typeface="Arial" panose="020B0604020202020204" pitchFamily="34" charset="0"/>
                <a:cs typeface="Arial" panose="020B0604020202020204" pitchFamily="34" charset="0"/>
              </a:rPr>
              <a:t>      reports aerial images, </a:t>
            </a:r>
          </a:p>
          <a:p>
            <a:pPr marL="896938" lvl="2"/>
            <a:r>
              <a:rPr lang="en-CA" sz="2350" dirty="0">
                <a:latin typeface="Arial" panose="020B0604020202020204" pitchFamily="34" charset="0"/>
                <a:cs typeface="Arial" panose="020B0604020202020204" pitchFamily="34" charset="0"/>
              </a:rPr>
              <a:t>videos, and information sheets</a:t>
            </a:r>
          </a:p>
          <a:p>
            <a:pPr marL="914400" lvl="1" indent="-457200">
              <a:buFont typeface="Wingdings" panose="05000000000000000000" pitchFamily="2" charset="2"/>
              <a:buChar char="Ø"/>
            </a:pPr>
            <a:endParaRPr lang="en-CA" sz="2000" dirty="0"/>
          </a:p>
          <a:p>
            <a:pPr marL="914400" lvl="1" indent="-457200">
              <a:buFont typeface="Wingdings" panose="05000000000000000000" pitchFamily="2" charset="2"/>
              <a:buChar char="Ø"/>
            </a:pPr>
            <a:endParaRPr lang="en-CA" sz="2800" dirty="0"/>
          </a:p>
        </p:txBody>
      </p:sp>
      <p:pic>
        <p:nvPicPr>
          <p:cNvPr id="4" name="Picture 3">
            <a:extLst>
              <a:ext uri="{FF2B5EF4-FFF2-40B4-BE49-F238E27FC236}">
                <a16:creationId xmlns:a16="http://schemas.microsoft.com/office/drawing/2014/main" id="{5ECA9975-5D41-4E01-8116-7450F2685A14}"/>
              </a:ext>
            </a:extLst>
          </p:cNvPr>
          <p:cNvPicPr>
            <a:picLocks noChangeAspect="1"/>
          </p:cNvPicPr>
          <p:nvPr/>
        </p:nvPicPr>
        <p:blipFill rotWithShape="1">
          <a:blip r:embed="rId2">
            <a:extLst>
              <a:ext uri="{28A0092B-C50C-407E-A947-70E740481C1C}">
                <a14:useLocalDpi xmlns:a14="http://schemas.microsoft.com/office/drawing/2010/main" val="0"/>
              </a:ext>
            </a:extLst>
          </a:blip>
          <a:srcRect l="9166" t="17391" r="26667" b="5534"/>
          <a:stretch/>
        </p:blipFill>
        <p:spPr>
          <a:xfrm>
            <a:off x="4686299" y="3389067"/>
            <a:ext cx="4266515" cy="2881285"/>
          </a:xfrm>
          <a:prstGeom prst="rect">
            <a:avLst/>
          </a:prstGeom>
        </p:spPr>
      </p:pic>
      <p:pic>
        <p:nvPicPr>
          <p:cNvPr id="7" name="Picture 6">
            <a:extLst>
              <a:ext uri="{FF2B5EF4-FFF2-40B4-BE49-F238E27FC236}">
                <a16:creationId xmlns:a16="http://schemas.microsoft.com/office/drawing/2014/main" id="{1C644332-83E7-4F79-AE41-F5F5B7DC18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 t="1229" r="-3334" b="6361"/>
          <a:stretch/>
        </p:blipFill>
        <p:spPr>
          <a:xfrm>
            <a:off x="4724400" y="187868"/>
            <a:ext cx="4419600" cy="2667000"/>
          </a:xfrm>
          <a:prstGeom prst="rect">
            <a:avLst/>
          </a:prstGeom>
        </p:spPr>
      </p:pic>
      <p:sp>
        <p:nvSpPr>
          <p:cNvPr id="8" name="TextBox 7">
            <a:extLst>
              <a:ext uri="{FF2B5EF4-FFF2-40B4-BE49-F238E27FC236}">
                <a16:creationId xmlns:a16="http://schemas.microsoft.com/office/drawing/2014/main" id="{BAECAEB6-A00E-442C-8643-EC782C61D25C}"/>
              </a:ext>
            </a:extLst>
          </p:cNvPr>
          <p:cNvSpPr txBox="1"/>
          <p:nvPr/>
        </p:nvSpPr>
        <p:spPr>
          <a:xfrm>
            <a:off x="4648200" y="2891135"/>
            <a:ext cx="4206240" cy="461665"/>
          </a:xfrm>
          <a:prstGeom prst="rect">
            <a:avLst/>
          </a:prstGeom>
          <a:solidFill>
            <a:schemeClr val="bg1"/>
          </a:solidFill>
        </p:spPr>
        <p:txBody>
          <a:bodyPr wrap="square" rtlCol="0">
            <a:spAutoFit/>
          </a:bodyPr>
          <a:lstStyle/>
          <a:p>
            <a:r>
              <a:rPr lang="en-CA" sz="1200" dirty="0">
                <a:latin typeface="Arial" panose="020B0604020202020204" pitchFamily="34" charset="0"/>
                <a:cs typeface="Arial" panose="020B0604020202020204" pitchFamily="34" charset="0"/>
              </a:rPr>
              <a:t>Photo credit: Ministry of Transportation Ontario, Wood Environment &amp; Infrastructure Solutions</a:t>
            </a:r>
          </a:p>
        </p:txBody>
      </p:sp>
      <p:sp>
        <p:nvSpPr>
          <p:cNvPr id="9" name="Rectangle 8">
            <a:extLst>
              <a:ext uri="{FF2B5EF4-FFF2-40B4-BE49-F238E27FC236}">
                <a16:creationId xmlns:a16="http://schemas.microsoft.com/office/drawing/2014/main" id="{F7DA4E4F-62B4-46EC-8A23-E3FD0BB34C83}"/>
              </a:ext>
            </a:extLst>
          </p:cNvPr>
          <p:cNvSpPr/>
          <p:nvPr/>
        </p:nvSpPr>
        <p:spPr>
          <a:xfrm>
            <a:off x="4648200" y="6245423"/>
            <a:ext cx="4114800" cy="276999"/>
          </a:xfrm>
          <a:prstGeom prst="rect">
            <a:avLst/>
          </a:prstGeom>
        </p:spPr>
        <p:txBody>
          <a:bodyPr>
            <a:spAutoFit/>
          </a:bodyPr>
          <a:lstStyle/>
          <a:p>
            <a:r>
              <a:rPr lang="en-CA" sz="1200" dirty="0">
                <a:latin typeface="Arial" panose="020B0604020202020204" pitchFamily="34" charset="0"/>
                <a:cs typeface="Arial" panose="020B0604020202020204" pitchFamily="34" charset="0"/>
              </a:rPr>
              <a:t>Photo credit: Monkton Conservation Commission</a:t>
            </a:r>
          </a:p>
        </p:txBody>
      </p:sp>
      <p:sp>
        <p:nvSpPr>
          <p:cNvPr id="3" name="Slide Number Placeholder 2">
            <a:extLst>
              <a:ext uri="{FF2B5EF4-FFF2-40B4-BE49-F238E27FC236}">
                <a16:creationId xmlns:a16="http://schemas.microsoft.com/office/drawing/2014/main" id="{96D71E1A-AECB-4C0A-B6CA-11BE49512F2B}"/>
              </a:ext>
            </a:extLst>
          </p:cNvPr>
          <p:cNvSpPr>
            <a:spLocks noGrp="1"/>
          </p:cNvSpPr>
          <p:nvPr>
            <p:ph type="sldNum" sz="quarter" idx="12"/>
          </p:nvPr>
        </p:nvSpPr>
        <p:spPr/>
        <p:txBody>
          <a:bodyPr/>
          <a:lstStyle/>
          <a:p>
            <a:fld id="{13027880-2A83-45E9-B573-352A563D06C0}" type="slidenum">
              <a:rPr lang="en-US" altLang="en-US" smtClean="0"/>
              <a:pPr/>
              <a:t>28</a:t>
            </a:fld>
            <a:endParaRPr lang="en-US" altLang="en-US" dirty="0"/>
          </a:p>
        </p:txBody>
      </p:sp>
    </p:spTree>
    <p:extLst>
      <p:ext uri="{BB962C8B-B14F-4D97-AF65-F5344CB8AC3E}">
        <p14:creationId xmlns:p14="http://schemas.microsoft.com/office/powerpoint/2010/main" val="3074942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3F8AFBF-A0E8-4D5C-BD2A-1ED0ACEB36F2}"/>
              </a:ext>
            </a:extLst>
          </p:cNvPr>
          <p:cNvSpPr>
            <a:spLocks noGrp="1"/>
          </p:cNvSpPr>
          <p:nvPr>
            <p:ph idx="1"/>
          </p:nvPr>
        </p:nvSpPr>
        <p:spPr>
          <a:xfrm>
            <a:off x="191135" y="13855"/>
            <a:ext cx="8138160" cy="5577840"/>
          </a:xfrm>
        </p:spPr>
        <p:txBody>
          <a:bodyPr>
            <a:normAutofit fontScale="70000" lnSpcReduction="20000"/>
          </a:bodyPr>
          <a:lstStyle/>
          <a:p>
            <a:pPr marL="0" lvl="2" indent="0">
              <a:lnSpc>
                <a:spcPct val="120000"/>
              </a:lnSpc>
              <a:spcBef>
                <a:spcPts val="0"/>
              </a:spcBef>
              <a:spcAft>
                <a:spcPts val="1200"/>
              </a:spcAft>
              <a:buNone/>
            </a:pPr>
            <a:r>
              <a:rPr lang="en-CA" sz="4500" b="1" dirty="0">
                <a:latin typeface="Arial" panose="020B0604020202020204" pitchFamily="34" charset="0"/>
                <a:cs typeface="Arial" panose="020B0604020202020204" pitchFamily="34" charset="0"/>
              </a:rPr>
              <a:t>CONSIDERATION REPORTS</a:t>
            </a:r>
          </a:p>
          <a:p>
            <a:pPr marL="914400" lvl="2" indent="-457200">
              <a:lnSpc>
                <a:spcPct val="120000"/>
              </a:lnSpc>
              <a:spcBef>
                <a:spcPts val="0"/>
              </a:spcBef>
              <a:spcAft>
                <a:spcPts val="600"/>
              </a:spcAft>
              <a:buFont typeface="Wingdings" panose="05000000000000000000" pitchFamily="2" charset="2"/>
              <a:buChar char="§"/>
            </a:pPr>
            <a:r>
              <a:rPr lang="en-CA" sz="4500" dirty="0">
                <a:latin typeface="Arial" panose="020B0604020202020204" pitchFamily="34" charset="0"/>
                <a:cs typeface="Arial" panose="020B0604020202020204" pitchFamily="34" charset="0"/>
              </a:rPr>
              <a:t>Overpasses</a:t>
            </a:r>
          </a:p>
          <a:p>
            <a:pPr marL="914400" lvl="2" indent="-457200">
              <a:lnSpc>
                <a:spcPct val="120000"/>
              </a:lnSpc>
              <a:spcBef>
                <a:spcPts val="0"/>
              </a:spcBef>
              <a:spcAft>
                <a:spcPts val="600"/>
              </a:spcAft>
              <a:buFont typeface="Wingdings" panose="05000000000000000000" pitchFamily="2" charset="2"/>
              <a:buChar char="§"/>
            </a:pPr>
            <a:r>
              <a:rPr lang="en-CA" sz="4500" dirty="0">
                <a:latin typeface="Arial" panose="020B0604020202020204" pitchFamily="34" charset="0"/>
                <a:cs typeface="Arial" panose="020B0604020202020204" pitchFamily="34" charset="0"/>
              </a:rPr>
              <a:t>Large underpass structures</a:t>
            </a:r>
          </a:p>
          <a:p>
            <a:pPr marL="1371600" lvl="4" indent="-457200">
              <a:lnSpc>
                <a:spcPct val="120000"/>
              </a:lnSpc>
              <a:spcBef>
                <a:spcPts val="0"/>
              </a:spcBef>
              <a:spcAft>
                <a:spcPts val="600"/>
              </a:spcAft>
              <a:buNone/>
            </a:pPr>
            <a:r>
              <a:rPr lang="en-CA" sz="4500" dirty="0">
                <a:latin typeface="Arial" panose="020B0604020202020204" pitchFamily="34" charset="0"/>
                <a:cs typeface="Arial" panose="020B0604020202020204" pitchFamily="34" charset="0"/>
              </a:rPr>
              <a:t>─	Width and/or height &gt; 3 m</a:t>
            </a:r>
          </a:p>
          <a:p>
            <a:pPr marL="914400" lvl="2" indent="-457200">
              <a:lnSpc>
                <a:spcPct val="120000"/>
              </a:lnSpc>
              <a:spcBef>
                <a:spcPts val="0"/>
              </a:spcBef>
              <a:spcAft>
                <a:spcPts val="600"/>
              </a:spcAft>
              <a:buFont typeface="Wingdings" panose="05000000000000000000" pitchFamily="2" charset="2"/>
              <a:buChar char="§"/>
            </a:pPr>
            <a:r>
              <a:rPr lang="en-CA" sz="4500" dirty="0">
                <a:latin typeface="Arial" panose="020B0604020202020204" pitchFamily="34" charset="0"/>
                <a:cs typeface="Arial" panose="020B0604020202020204" pitchFamily="34" charset="0"/>
              </a:rPr>
              <a:t>Small underpass structures</a:t>
            </a:r>
          </a:p>
          <a:p>
            <a:pPr marL="1371600" lvl="3" indent="-457200">
              <a:lnSpc>
                <a:spcPct val="120000"/>
              </a:lnSpc>
              <a:spcBef>
                <a:spcPts val="0"/>
              </a:spcBef>
              <a:spcAft>
                <a:spcPts val="600"/>
              </a:spcAft>
              <a:buNone/>
            </a:pPr>
            <a:r>
              <a:rPr lang="en-CA" sz="4500" dirty="0">
                <a:latin typeface="Arial" panose="020B0604020202020204" pitchFamily="34" charset="0"/>
                <a:cs typeface="Arial" panose="020B0604020202020204" pitchFamily="34" charset="0"/>
              </a:rPr>
              <a:t>─	Width and/or height &lt;= 3 m</a:t>
            </a:r>
          </a:p>
          <a:p>
            <a:pPr marL="914400" lvl="2" indent="-457200">
              <a:lnSpc>
                <a:spcPct val="120000"/>
              </a:lnSpc>
              <a:spcBef>
                <a:spcPts val="0"/>
              </a:spcBef>
              <a:spcAft>
                <a:spcPts val="600"/>
              </a:spcAft>
              <a:buFont typeface="Wingdings" panose="05000000000000000000" pitchFamily="2" charset="2"/>
              <a:buChar char="§"/>
            </a:pPr>
            <a:r>
              <a:rPr lang="en-CA" sz="4500" dirty="0">
                <a:latin typeface="Arial" panose="020B0604020202020204" pitchFamily="34" charset="0"/>
                <a:cs typeface="Arial" panose="020B0604020202020204" pitchFamily="34" charset="0"/>
              </a:rPr>
              <a:t>Small existing culvert structures</a:t>
            </a:r>
          </a:p>
          <a:p>
            <a:pPr marL="914400" lvl="2" indent="-457200">
              <a:lnSpc>
                <a:spcPct val="120000"/>
              </a:lnSpc>
              <a:spcBef>
                <a:spcPts val="0"/>
              </a:spcBef>
              <a:spcAft>
                <a:spcPts val="600"/>
              </a:spcAft>
              <a:buFont typeface="Wingdings" panose="05000000000000000000" pitchFamily="2" charset="2"/>
              <a:buChar char="§"/>
            </a:pPr>
            <a:r>
              <a:rPr lang="en-CA" sz="4500" dirty="0">
                <a:latin typeface="Arial" panose="020B0604020202020204" pitchFamily="34" charset="0"/>
                <a:cs typeface="Arial" panose="020B0604020202020204" pitchFamily="34" charset="0"/>
              </a:rPr>
              <a:t>Barriers (fence, wall or guide-wall)</a:t>
            </a:r>
          </a:p>
          <a:p>
            <a:pPr marL="914400" lvl="2" indent="-457200">
              <a:lnSpc>
                <a:spcPct val="120000"/>
              </a:lnSpc>
              <a:spcBef>
                <a:spcPts val="0"/>
              </a:spcBef>
              <a:spcAft>
                <a:spcPts val="600"/>
              </a:spcAft>
              <a:buFont typeface="Wingdings" panose="05000000000000000000" pitchFamily="2" charset="2"/>
              <a:buChar char="§"/>
            </a:pPr>
            <a:r>
              <a:rPr lang="en-CA" sz="4500" dirty="0">
                <a:latin typeface="Arial" panose="020B0604020202020204" pitchFamily="34" charset="0"/>
                <a:cs typeface="Arial" panose="020B0604020202020204" pitchFamily="34" charset="0"/>
              </a:rPr>
              <a:t>Fence-end, access road and escape opportunities</a:t>
            </a:r>
          </a:p>
          <a:p>
            <a:pPr lvl="2">
              <a:buFont typeface="Wingdings" panose="05000000000000000000" pitchFamily="2" charset="2"/>
              <a:buChar char="§"/>
            </a:pPr>
            <a:endParaRPr lang="en-CA" dirty="0"/>
          </a:p>
          <a:p>
            <a:pPr marL="914400" lvl="2" indent="0">
              <a:buNone/>
            </a:pPr>
            <a:endParaRPr lang="en-CA" dirty="0"/>
          </a:p>
          <a:p>
            <a:pPr lvl="2"/>
            <a:endParaRPr lang="en-CA" dirty="0"/>
          </a:p>
          <a:p>
            <a:pPr lvl="2"/>
            <a:endParaRPr lang="en-CA" dirty="0"/>
          </a:p>
          <a:p>
            <a:pPr marL="914400" lvl="2" indent="0">
              <a:buNone/>
            </a:pPr>
            <a:endParaRPr lang="en-CA" dirty="0"/>
          </a:p>
          <a:p>
            <a:pPr marL="1371600" lvl="3" indent="0">
              <a:buNone/>
            </a:pPr>
            <a:endParaRPr lang="en-CA" dirty="0"/>
          </a:p>
          <a:p>
            <a:pPr marL="1371600" lvl="3" indent="0">
              <a:buNone/>
            </a:pPr>
            <a:endParaRPr lang="en-CA" dirty="0"/>
          </a:p>
        </p:txBody>
      </p:sp>
      <p:pic>
        <p:nvPicPr>
          <p:cNvPr id="3" name="Picture 2">
            <a:extLst>
              <a:ext uri="{FF2B5EF4-FFF2-40B4-BE49-F238E27FC236}">
                <a16:creationId xmlns:a16="http://schemas.microsoft.com/office/drawing/2014/main" id="{A1F8E5FD-6C09-4DA2-BE0D-EA474319728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038600" y="5205047"/>
            <a:ext cx="2704465" cy="1488720"/>
          </a:xfrm>
          <a:prstGeom prst="rect">
            <a:avLst/>
          </a:prstGeom>
        </p:spPr>
      </p:pic>
      <p:sp>
        <p:nvSpPr>
          <p:cNvPr id="4" name="TextBox 3">
            <a:extLst>
              <a:ext uri="{FF2B5EF4-FFF2-40B4-BE49-F238E27FC236}">
                <a16:creationId xmlns:a16="http://schemas.microsoft.com/office/drawing/2014/main" id="{82402E46-C13B-4B0E-A79E-73B2ABBE92B0}"/>
              </a:ext>
            </a:extLst>
          </p:cNvPr>
          <p:cNvSpPr txBox="1"/>
          <p:nvPr/>
        </p:nvSpPr>
        <p:spPr>
          <a:xfrm>
            <a:off x="4038600" y="6538913"/>
            <a:ext cx="3105959" cy="307777"/>
          </a:xfrm>
          <a:prstGeom prst="rect">
            <a:avLst/>
          </a:prstGeom>
          <a:solidFill>
            <a:schemeClr val="bg1"/>
          </a:solidFill>
        </p:spPr>
        <p:txBody>
          <a:bodyPr wrap="square" rtlCol="0">
            <a:spAutoFit/>
          </a:bodyPr>
          <a:lstStyle/>
          <a:p>
            <a:r>
              <a:rPr lang="en-CA" sz="1400" dirty="0">
                <a:latin typeface="Arial" panose="020B0604020202020204" pitchFamily="34" charset="0"/>
                <a:cs typeface="Arial" panose="020B0604020202020204" pitchFamily="34" charset="0"/>
              </a:rPr>
              <a:t>Photo credit: Kari Gunson</a:t>
            </a:r>
          </a:p>
        </p:txBody>
      </p:sp>
      <p:sp>
        <p:nvSpPr>
          <p:cNvPr id="2" name="Slide Number Placeholder 1">
            <a:extLst>
              <a:ext uri="{FF2B5EF4-FFF2-40B4-BE49-F238E27FC236}">
                <a16:creationId xmlns:a16="http://schemas.microsoft.com/office/drawing/2014/main" id="{0E0921D3-78B2-4C5D-A96F-1FD2C72D10FB}"/>
              </a:ext>
            </a:extLst>
          </p:cNvPr>
          <p:cNvSpPr>
            <a:spLocks noGrp="1"/>
          </p:cNvSpPr>
          <p:nvPr>
            <p:ph type="sldNum" sz="quarter" idx="12"/>
          </p:nvPr>
        </p:nvSpPr>
        <p:spPr/>
        <p:txBody>
          <a:bodyPr/>
          <a:lstStyle/>
          <a:p>
            <a:fld id="{13027880-2A83-45E9-B573-352A563D06C0}" type="slidenum">
              <a:rPr lang="en-US" altLang="en-US" smtClean="0"/>
              <a:pPr/>
              <a:t>29</a:t>
            </a:fld>
            <a:endParaRPr lang="en-US" altLang="en-US" dirty="0"/>
          </a:p>
        </p:txBody>
      </p:sp>
    </p:spTree>
    <p:extLst>
      <p:ext uri="{BB962C8B-B14F-4D97-AF65-F5344CB8AC3E}">
        <p14:creationId xmlns:p14="http://schemas.microsoft.com/office/powerpoint/2010/main" val="2862357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D4A0DF-A9C9-4C60-8D77-61FEE5AA65D8}"/>
              </a:ext>
            </a:extLst>
          </p:cNvPr>
          <p:cNvPicPr/>
          <p:nvPr/>
        </p:nvPicPr>
        <p:blipFill rotWithShape="1">
          <a:blip r:embed="rId3">
            <a:extLst>
              <a:ext uri="{28A0092B-C50C-407E-A947-70E740481C1C}">
                <a14:useLocalDpi xmlns:a14="http://schemas.microsoft.com/office/drawing/2010/main" val="0"/>
              </a:ext>
            </a:extLst>
          </a:blip>
          <a:srcRect l="4007" r="3686"/>
          <a:stretch/>
        </p:blipFill>
        <p:spPr bwMode="auto">
          <a:xfrm>
            <a:off x="0" y="228600"/>
            <a:ext cx="9144000" cy="6400800"/>
          </a:xfrm>
          <a:prstGeom prst="rect">
            <a:avLst/>
          </a:prstGeom>
          <a:noFill/>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19665160-2DA0-4ED0-AF6D-0639A1A320CB}"/>
              </a:ext>
            </a:extLst>
          </p:cNvPr>
          <p:cNvSpPr>
            <a:spLocks noGrp="1"/>
          </p:cNvSpPr>
          <p:nvPr>
            <p:ph type="sldNum" sz="quarter" idx="12"/>
          </p:nvPr>
        </p:nvSpPr>
        <p:spPr/>
        <p:txBody>
          <a:bodyPr/>
          <a:lstStyle/>
          <a:p>
            <a:fld id="{13027880-2A83-45E9-B573-352A563D06C0}" type="slidenum">
              <a:rPr lang="en-US" altLang="en-US" smtClean="0"/>
              <a:pPr/>
              <a:t>3</a:t>
            </a:fld>
            <a:endParaRPr lang="en-US" altLang="en-US" dirty="0"/>
          </a:p>
        </p:txBody>
      </p:sp>
    </p:spTree>
    <p:extLst>
      <p:ext uri="{BB962C8B-B14F-4D97-AF65-F5344CB8AC3E}">
        <p14:creationId xmlns:p14="http://schemas.microsoft.com/office/powerpoint/2010/main" val="3863312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86E346-8262-47BB-BF92-0763A8F4F81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1796" y="0"/>
            <a:ext cx="4013737" cy="2421946"/>
          </a:xfrm>
          <a:prstGeom prst="rect">
            <a:avLst/>
          </a:prstGeom>
          <a:noFill/>
          <a:ln>
            <a:noFill/>
          </a:ln>
        </p:spPr>
      </p:pic>
      <p:pic>
        <p:nvPicPr>
          <p:cNvPr id="6" name="Picture 5" descr="C:\Users\Marcel Huijser\Documents\NCHRPS~1\CONSID~1\_DSC01~2.JPG">
            <a:extLst>
              <a:ext uri="{FF2B5EF4-FFF2-40B4-BE49-F238E27FC236}">
                <a16:creationId xmlns:a16="http://schemas.microsoft.com/office/drawing/2014/main" id="{EF575EC2-80AF-4354-A5CD-E39FFBF746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441"/>
          <a:stretch/>
        </p:blipFill>
        <p:spPr bwMode="auto">
          <a:xfrm>
            <a:off x="5130263" y="2407566"/>
            <a:ext cx="4013738" cy="2272107"/>
          </a:xfrm>
          <a:prstGeom prst="rect">
            <a:avLst/>
          </a:prstGeom>
          <a:noFill/>
          <a:ln>
            <a:noFill/>
          </a:ln>
        </p:spPr>
      </p:pic>
      <p:sp>
        <p:nvSpPr>
          <p:cNvPr id="7" name="Rectangle 6">
            <a:extLst>
              <a:ext uri="{FF2B5EF4-FFF2-40B4-BE49-F238E27FC236}">
                <a16:creationId xmlns:a16="http://schemas.microsoft.com/office/drawing/2014/main" id="{15C4BB32-69CB-4102-8E32-770427BCB582}"/>
              </a:ext>
            </a:extLst>
          </p:cNvPr>
          <p:cNvSpPr/>
          <p:nvPr/>
        </p:nvSpPr>
        <p:spPr>
          <a:xfrm>
            <a:off x="304800" y="304800"/>
            <a:ext cx="4724400" cy="4785926"/>
          </a:xfrm>
          <a:prstGeom prst="rect">
            <a:avLst/>
          </a:prstGeom>
        </p:spPr>
        <p:txBody>
          <a:bodyPr wrap="square">
            <a:spAutoFit/>
          </a:bodyPr>
          <a:lstStyle/>
          <a:p>
            <a:pPr marL="0" lvl="2" defTabSz="685800">
              <a:spcAft>
                <a:spcPts val="1200"/>
              </a:spcAft>
            </a:pPr>
            <a:r>
              <a:rPr lang="en-CA" sz="2800" b="1" dirty="0">
                <a:latin typeface="Arial" panose="020B0604020202020204" pitchFamily="34" charset="0"/>
                <a:cs typeface="Arial" panose="020B0604020202020204" pitchFamily="34" charset="0"/>
              </a:rPr>
              <a:t>OVERPASS STRUCTURES</a:t>
            </a:r>
          </a:p>
          <a:p>
            <a:pPr marL="548640" lvl="2" indent="-365760">
              <a:spcAft>
                <a:spcPts val="6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Types</a:t>
            </a:r>
          </a:p>
          <a:p>
            <a:pPr marL="1097280" indent="-457200">
              <a:spcAft>
                <a:spcPts val="600"/>
              </a:spcAft>
            </a:pPr>
            <a:r>
              <a:rPr lang="en-CA" sz="2800" dirty="0">
                <a:latin typeface="Arial" panose="020B0604020202020204" pitchFamily="34" charset="0"/>
                <a:cs typeface="Arial" panose="020B0604020202020204" pitchFamily="34" charset="0"/>
              </a:rPr>
              <a:t>─	Designated for wildlife</a:t>
            </a:r>
          </a:p>
          <a:p>
            <a:pPr marL="1097280" indent="-457200">
              <a:spcAft>
                <a:spcPts val="600"/>
              </a:spcAft>
            </a:pPr>
            <a:r>
              <a:rPr lang="en-CA" sz="2800" dirty="0">
                <a:latin typeface="Arial" panose="020B0604020202020204" pitchFamily="34" charset="0"/>
                <a:cs typeface="Arial" panose="020B0604020202020204" pitchFamily="34" charset="0"/>
              </a:rPr>
              <a:t>─	Non-designated, modified for wildlife</a:t>
            </a:r>
          </a:p>
          <a:p>
            <a:pPr marL="1097280" indent="-457200">
              <a:spcAft>
                <a:spcPts val="600"/>
              </a:spcAft>
            </a:pPr>
            <a:r>
              <a:rPr lang="en-CA" sz="2800" dirty="0">
                <a:latin typeface="Arial" panose="020B0604020202020204" pitchFamily="34" charset="0"/>
                <a:cs typeface="Arial" panose="020B0604020202020204" pitchFamily="34" charset="0"/>
              </a:rPr>
              <a:t>─	Combined designated and non-designated </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(e.g., recreational)</a:t>
            </a:r>
          </a:p>
        </p:txBody>
      </p:sp>
      <p:pic>
        <p:nvPicPr>
          <p:cNvPr id="11" name="Picture 10">
            <a:extLst>
              <a:ext uri="{FF2B5EF4-FFF2-40B4-BE49-F238E27FC236}">
                <a16:creationId xmlns:a16="http://schemas.microsoft.com/office/drawing/2014/main" id="{B5A32FCF-6BA5-4CDC-9EA4-BE228DCE3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0263" y="4637237"/>
            <a:ext cx="4013737" cy="2257727"/>
          </a:xfrm>
          <a:prstGeom prst="rect">
            <a:avLst/>
          </a:prstGeom>
        </p:spPr>
      </p:pic>
      <p:sp>
        <p:nvSpPr>
          <p:cNvPr id="12" name="TextBox 11">
            <a:extLst>
              <a:ext uri="{FF2B5EF4-FFF2-40B4-BE49-F238E27FC236}">
                <a16:creationId xmlns:a16="http://schemas.microsoft.com/office/drawing/2014/main" id="{D10317AA-C168-4AF1-8A61-0995361FAC72}"/>
              </a:ext>
            </a:extLst>
          </p:cNvPr>
          <p:cNvSpPr txBox="1"/>
          <p:nvPr/>
        </p:nvSpPr>
        <p:spPr>
          <a:xfrm>
            <a:off x="1219200" y="6334780"/>
            <a:ext cx="3902596" cy="523220"/>
          </a:xfrm>
          <a:prstGeom prst="rect">
            <a:avLst/>
          </a:prstGeom>
          <a:solidFill>
            <a:schemeClr val="bg1"/>
          </a:solidFill>
        </p:spPr>
        <p:txBody>
          <a:bodyPr wrap="square" rtlCol="0">
            <a:spAutoFit/>
          </a:bodyPr>
          <a:lstStyle/>
          <a:p>
            <a:r>
              <a:rPr lang="en-CA" sz="1400" dirty="0">
                <a:latin typeface="Arial" panose="020B0604020202020204" pitchFamily="34" charset="0"/>
                <a:cs typeface="Arial" panose="020B0604020202020204" pitchFamily="34" charset="0"/>
              </a:rPr>
              <a:t>Photo credit: Ministry of Transportation Ontario, </a:t>
            </a:r>
          </a:p>
          <a:p>
            <a:r>
              <a:rPr lang="en-CA" sz="1400" dirty="0">
                <a:latin typeface="Arial" panose="020B0604020202020204" pitchFamily="34" charset="0"/>
                <a:cs typeface="Arial" panose="020B0604020202020204" pitchFamily="34" charset="0"/>
              </a:rPr>
              <a:t>Wood Environment &amp; Infrastructure Solutions</a:t>
            </a:r>
          </a:p>
        </p:txBody>
      </p:sp>
      <p:sp>
        <p:nvSpPr>
          <p:cNvPr id="2" name="Slide Number Placeholder 1">
            <a:extLst>
              <a:ext uri="{FF2B5EF4-FFF2-40B4-BE49-F238E27FC236}">
                <a16:creationId xmlns:a16="http://schemas.microsoft.com/office/drawing/2014/main" id="{3DC662E9-76A3-4AE5-AD3E-C5B67CEBC5BD}"/>
              </a:ext>
            </a:extLst>
          </p:cNvPr>
          <p:cNvSpPr>
            <a:spLocks noGrp="1"/>
          </p:cNvSpPr>
          <p:nvPr>
            <p:ph type="sldNum" sz="quarter" idx="12"/>
          </p:nvPr>
        </p:nvSpPr>
        <p:spPr/>
        <p:txBody>
          <a:bodyPr/>
          <a:lstStyle/>
          <a:p>
            <a:fld id="{13027880-2A83-45E9-B573-352A563D06C0}" type="slidenum">
              <a:rPr lang="en-US" altLang="en-US" smtClean="0"/>
              <a:pPr/>
              <a:t>30</a:t>
            </a:fld>
            <a:endParaRPr lang="en-US" altLang="en-US" dirty="0"/>
          </a:p>
        </p:txBody>
      </p:sp>
    </p:spTree>
    <p:extLst>
      <p:ext uri="{BB962C8B-B14F-4D97-AF65-F5344CB8AC3E}">
        <p14:creationId xmlns:p14="http://schemas.microsoft.com/office/powerpoint/2010/main" val="2802989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FC4B35-603C-4BA9-94DC-1520810D9350}"/>
              </a:ext>
            </a:extLst>
          </p:cNvPr>
          <p:cNvPicPr>
            <a:picLocks noChangeAspect="1"/>
          </p:cNvPicPr>
          <p:nvPr/>
        </p:nvPicPr>
        <p:blipFill rotWithShape="1">
          <a:blip r:embed="rId3"/>
          <a:srcRect l="28846" t="37891" r="29808" b="13105"/>
          <a:stretch/>
        </p:blipFill>
        <p:spPr bwMode="auto">
          <a:xfrm>
            <a:off x="5597189" y="2342352"/>
            <a:ext cx="3546811" cy="2216714"/>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4A9C7A0E-2D12-463D-B063-0CF246471859}"/>
              </a:ext>
            </a:extLst>
          </p:cNvPr>
          <p:cNvPicPr>
            <a:picLocks noChangeAspect="1"/>
          </p:cNvPicPr>
          <p:nvPr/>
        </p:nvPicPr>
        <p:blipFill rotWithShape="1">
          <a:blip r:embed="rId4"/>
          <a:srcRect l="20833" t="16507" r="22083" b="15185"/>
          <a:stretch/>
        </p:blipFill>
        <p:spPr bwMode="auto">
          <a:xfrm>
            <a:off x="5597189" y="4493903"/>
            <a:ext cx="3546811" cy="2364097"/>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0D7C309F-A1FE-47AF-8F31-AACD26DEABC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7189" y="0"/>
            <a:ext cx="3546811" cy="2366266"/>
          </a:xfrm>
          <a:prstGeom prst="rect">
            <a:avLst/>
          </a:prstGeom>
          <a:noFill/>
          <a:ln>
            <a:noFill/>
          </a:ln>
        </p:spPr>
      </p:pic>
      <p:sp>
        <p:nvSpPr>
          <p:cNvPr id="14" name="Content Placeholder 2">
            <a:extLst>
              <a:ext uri="{FF2B5EF4-FFF2-40B4-BE49-F238E27FC236}">
                <a16:creationId xmlns:a16="http://schemas.microsoft.com/office/drawing/2014/main" id="{9DC4073F-9EDA-4468-A859-3ED4790A0CFD}"/>
              </a:ext>
            </a:extLst>
          </p:cNvPr>
          <p:cNvSpPr>
            <a:spLocks noGrp="1"/>
          </p:cNvSpPr>
          <p:nvPr>
            <p:ph idx="1"/>
          </p:nvPr>
        </p:nvSpPr>
        <p:spPr>
          <a:xfrm>
            <a:off x="228600" y="367726"/>
            <a:ext cx="5212080" cy="6217920"/>
          </a:xfrm>
        </p:spPr>
        <p:txBody>
          <a:bodyPr>
            <a:normAutofit/>
          </a:bodyPr>
          <a:lstStyle/>
          <a:p>
            <a:pPr marL="457200" lvl="2" indent="-457200">
              <a:spcBef>
                <a:spcPts val="0"/>
              </a:spcBef>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Considerations</a:t>
            </a:r>
          </a:p>
          <a:p>
            <a:pPr marL="914400" lvl="1" indent="-457200">
              <a:lnSpc>
                <a:spcPct val="110000"/>
              </a:lnSpc>
              <a:spcBef>
                <a:spcPts val="0"/>
              </a:spcBef>
              <a:spcAft>
                <a:spcPts val="600"/>
              </a:spcAft>
              <a:buNone/>
            </a:pPr>
            <a:r>
              <a:rPr lang="en-CA" sz="2800" dirty="0">
                <a:latin typeface="Arial" panose="020B0604020202020204" pitchFamily="34" charset="0"/>
                <a:cs typeface="Arial" panose="020B0604020202020204" pitchFamily="34" charset="0"/>
              </a:rPr>
              <a:t>─	Slow moving animals may take days or weeks to get across (e.g., ≥ four-lane highways)</a:t>
            </a:r>
          </a:p>
          <a:p>
            <a:pPr marL="914400" lvl="1" indent="-457200">
              <a:lnSpc>
                <a:spcPct val="110000"/>
              </a:lnSpc>
              <a:spcBef>
                <a:spcPts val="0"/>
              </a:spcBef>
              <a:spcAft>
                <a:spcPts val="600"/>
              </a:spcAft>
              <a:buNone/>
            </a:pPr>
            <a:r>
              <a:rPr lang="en-CA" sz="2800" dirty="0">
                <a:latin typeface="Arial" panose="020B0604020202020204" pitchFamily="34" charset="0"/>
                <a:cs typeface="Arial" panose="020B0604020202020204" pitchFamily="34" charset="0"/>
              </a:rPr>
              <a:t>─	Provide resources:</a:t>
            </a:r>
          </a:p>
          <a:p>
            <a:pPr marL="1371600" lvl="1" indent="-457200">
              <a:lnSpc>
                <a:spcPct val="100000"/>
              </a:lnSpc>
              <a:spcBef>
                <a:spcPts val="0"/>
              </a:spcBef>
              <a:spcAft>
                <a:spcPts val="600"/>
              </a:spcAft>
            </a:pPr>
            <a:r>
              <a:rPr lang="en-CA" sz="2800" dirty="0">
                <a:latin typeface="Arial" panose="020B0604020202020204" pitchFamily="34" charset="0"/>
                <a:cs typeface="Arial" panose="020B0604020202020204" pitchFamily="34" charset="0"/>
              </a:rPr>
              <a:t>Specialized habitat</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(e.g., ponds)</a:t>
            </a:r>
          </a:p>
          <a:p>
            <a:pPr marL="1371600" lvl="1" indent="-457200">
              <a:lnSpc>
                <a:spcPct val="100000"/>
              </a:lnSpc>
              <a:spcBef>
                <a:spcPts val="0"/>
              </a:spcBef>
              <a:spcAft>
                <a:spcPts val="600"/>
              </a:spcAft>
            </a:pPr>
            <a:r>
              <a:rPr lang="en-CA" sz="2800" dirty="0">
                <a:latin typeface="Arial" panose="020B0604020202020204" pitchFamily="34" charset="0"/>
                <a:cs typeface="Arial" panose="020B0604020202020204" pitchFamily="34" charset="0"/>
              </a:rPr>
              <a:t>Cover</a:t>
            </a:r>
          </a:p>
          <a:p>
            <a:pPr marL="1371600" lvl="1" indent="-457200">
              <a:lnSpc>
                <a:spcPct val="100000"/>
              </a:lnSpc>
              <a:spcBef>
                <a:spcPts val="0"/>
              </a:spcBef>
              <a:spcAft>
                <a:spcPts val="600"/>
              </a:spcAft>
            </a:pPr>
            <a:r>
              <a:rPr lang="en-CA" sz="2800" dirty="0">
                <a:latin typeface="Arial" panose="020B0604020202020204" pitchFamily="34" charset="0"/>
                <a:cs typeface="Arial" panose="020B0604020202020204" pitchFamily="34" charset="0"/>
              </a:rPr>
              <a:t>Natural habitat</a:t>
            </a:r>
          </a:p>
          <a:p>
            <a:pPr marL="1371600" lvl="1" indent="-457200">
              <a:lnSpc>
                <a:spcPct val="100000"/>
              </a:lnSpc>
              <a:spcBef>
                <a:spcPts val="0"/>
              </a:spcBef>
              <a:spcAft>
                <a:spcPts val="600"/>
              </a:spcAft>
            </a:pPr>
            <a:r>
              <a:rPr lang="en-CA" sz="2800" dirty="0">
                <a:latin typeface="Arial" panose="020B0604020202020204" pitchFamily="34" charset="0"/>
                <a:cs typeface="Arial" panose="020B0604020202020204" pitchFamily="34" charset="0"/>
              </a:rPr>
              <a:t>Food (e.g., vegetation, berries, invertebrates)</a:t>
            </a:r>
            <a:endParaRPr lang="en-CA" sz="2800" dirty="0"/>
          </a:p>
        </p:txBody>
      </p:sp>
      <p:sp>
        <p:nvSpPr>
          <p:cNvPr id="2" name="Slide Number Placeholder 1">
            <a:extLst>
              <a:ext uri="{FF2B5EF4-FFF2-40B4-BE49-F238E27FC236}">
                <a16:creationId xmlns:a16="http://schemas.microsoft.com/office/drawing/2014/main" id="{EEE251C6-7B08-4A8B-B435-DC199D1C2A1C}"/>
              </a:ext>
            </a:extLst>
          </p:cNvPr>
          <p:cNvSpPr>
            <a:spLocks noGrp="1"/>
          </p:cNvSpPr>
          <p:nvPr>
            <p:ph type="sldNum" sz="quarter" idx="12"/>
          </p:nvPr>
        </p:nvSpPr>
        <p:spPr/>
        <p:txBody>
          <a:bodyPr/>
          <a:lstStyle/>
          <a:p>
            <a:fld id="{13027880-2A83-45E9-B573-352A563D06C0}" type="slidenum">
              <a:rPr lang="en-US" altLang="en-US" smtClean="0"/>
              <a:pPr/>
              <a:t>31</a:t>
            </a:fld>
            <a:endParaRPr lang="en-US" altLang="en-US" dirty="0"/>
          </a:p>
        </p:txBody>
      </p:sp>
    </p:spTree>
    <p:extLst>
      <p:ext uri="{BB962C8B-B14F-4D97-AF65-F5344CB8AC3E}">
        <p14:creationId xmlns:p14="http://schemas.microsoft.com/office/powerpoint/2010/main" val="3702711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3FA0AEE-EDAF-4335-8CDF-4D5C6B060D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248940"/>
            <a:ext cx="3657600" cy="2448612"/>
          </a:xfrm>
          <a:prstGeom prst="rect">
            <a:avLst/>
          </a:prstGeom>
          <a:noFill/>
          <a:ln>
            <a:noFill/>
          </a:ln>
        </p:spPr>
      </p:pic>
      <p:pic>
        <p:nvPicPr>
          <p:cNvPr id="6" name="Picture 5">
            <a:extLst>
              <a:ext uri="{FF2B5EF4-FFF2-40B4-BE49-F238E27FC236}">
                <a16:creationId xmlns:a16="http://schemas.microsoft.com/office/drawing/2014/main" id="{A288676E-344D-4F6C-8F86-27876DF9BC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0"/>
            <a:ext cx="3657600" cy="2448084"/>
          </a:xfrm>
          <a:prstGeom prst="rect">
            <a:avLst/>
          </a:prstGeom>
          <a:noFill/>
          <a:ln>
            <a:noFill/>
          </a:ln>
        </p:spPr>
      </p:pic>
      <p:pic>
        <p:nvPicPr>
          <p:cNvPr id="7" name="Picture 6">
            <a:extLst>
              <a:ext uri="{FF2B5EF4-FFF2-40B4-BE49-F238E27FC236}">
                <a16:creationId xmlns:a16="http://schemas.microsoft.com/office/drawing/2014/main" id="{5E21F119-8A86-49AB-B1EE-3ADBD063D7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862"/>
          <a:stretch/>
        </p:blipFill>
        <p:spPr bwMode="auto">
          <a:xfrm>
            <a:off x="5486400" y="4697024"/>
            <a:ext cx="3657600" cy="2289300"/>
          </a:xfrm>
          <a:prstGeom prst="rect">
            <a:avLst/>
          </a:prstGeom>
          <a:noFill/>
          <a:ln>
            <a:noFill/>
          </a:ln>
        </p:spPr>
      </p:pic>
      <p:sp>
        <p:nvSpPr>
          <p:cNvPr id="11" name="Rectangle 10">
            <a:extLst>
              <a:ext uri="{FF2B5EF4-FFF2-40B4-BE49-F238E27FC236}">
                <a16:creationId xmlns:a16="http://schemas.microsoft.com/office/drawing/2014/main" id="{43509FB7-5E7C-4CE5-B3F3-72F9F093C11F}"/>
              </a:ext>
            </a:extLst>
          </p:cNvPr>
          <p:cNvSpPr/>
          <p:nvPr/>
        </p:nvSpPr>
        <p:spPr>
          <a:xfrm>
            <a:off x="228600" y="381000"/>
            <a:ext cx="4937760" cy="5303520"/>
          </a:xfrm>
          <a:prstGeom prst="rect">
            <a:avLst/>
          </a:prstGeom>
        </p:spPr>
        <p:txBody>
          <a:bodyPr wrap="square">
            <a:spAutoFit/>
          </a:bodyPr>
          <a:lstStyle/>
          <a:p>
            <a:pPr marL="0" lvl="1" defTabSz="685800">
              <a:spcAft>
                <a:spcPts val="1200"/>
              </a:spcAft>
            </a:pPr>
            <a:r>
              <a:rPr lang="en-CA" sz="2800" b="1" dirty="0">
                <a:latin typeface="Arial" panose="020B0604020202020204" pitchFamily="34" charset="0"/>
                <a:cs typeface="Arial" panose="020B0604020202020204" pitchFamily="34" charset="0"/>
              </a:rPr>
              <a:t>LARGE UNDERPASS STRUCTURES (&gt;3 m) </a:t>
            </a:r>
          </a:p>
          <a:p>
            <a:pPr marL="548640" lvl="2" indent="-365760">
              <a:spcAft>
                <a:spcPts val="6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Types</a:t>
            </a:r>
          </a:p>
          <a:p>
            <a:pPr marL="1097280" indent="-457200">
              <a:spcAft>
                <a:spcPts val="600"/>
              </a:spcAft>
            </a:pPr>
            <a:r>
              <a:rPr lang="en-CA" sz="2800" dirty="0">
                <a:latin typeface="Arial" panose="020B0604020202020204" pitchFamily="34" charset="0"/>
                <a:cs typeface="Arial" panose="020B0604020202020204" pitchFamily="34" charset="0"/>
              </a:rPr>
              <a:t>─	Designated for wildlife</a:t>
            </a:r>
          </a:p>
          <a:p>
            <a:pPr marL="1097280" indent="-457200">
              <a:spcAft>
                <a:spcPts val="600"/>
              </a:spcAft>
            </a:pPr>
            <a:r>
              <a:rPr lang="en-CA" sz="2800" dirty="0">
                <a:latin typeface="Arial" panose="020B0604020202020204" pitchFamily="34" charset="0"/>
                <a:cs typeface="Arial" panose="020B0604020202020204" pitchFamily="34" charset="0"/>
              </a:rPr>
              <a:t>─	Non-designated, modified  for wildlife</a:t>
            </a:r>
          </a:p>
          <a:p>
            <a:pPr marL="1097280" indent="-457200">
              <a:spcAft>
                <a:spcPts val="600"/>
              </a:spcAft>
            </a:pPr>
            <a:r>
              <a:rPr lang="en-CA" sz="2800" dirty="0">
                <a:latin typeface="Arial" panose="020B0604020202020204" pitchFamily="34" charset="0"/>
                <a:cs typeface="Arial" panose="020B0604020202020204" pitchFamily="34" charset="0"/>
              </a:rPr>
              <a:t>─	Combined designated and non-designated </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(e.g., hydrology)</a:t>
            </a:r>
          </a:p>
        </p:txBody>
      </p:sp>
      <p:sp>
        <p:nvSpPr>
          <p:cNvPr id="5" name="Slide Number Placeholder 4">
            <a:extLst>
              <a:ext uri="{FF2B5EF4-FFF2-40B4-BE49-F238E27FC236}">
                <a16:creationId xmlns:a16="http://schemas.microsoft.com/office/drawing/2014/main" id="{38F9BA81-DDEB-4037-B02A-5155320C189A}"/>
              </a:ext>
            </a:extLst>
          </p:cNvPr>
          <p:cNvSpPr>
            <a:spLocks noGrp="1"/>
          </p:cNvSpPr>
          <p:nvPr>
            <p:ph type="sldNum" sz="quarter" idx="12"/>
          </p:nvPr>
        </p:nvSpPr>
        <p:spPr/>
        <p:txBody>
          <a:bodyPr/>
          <a:lstStyle/>
          <a:p>
            <a:fld id="{13027880-2A83-45E9-B573-352A563D06C0}" type="slidenum">
              <a:rPr lang="en-US" altLang="en-US" smtClean="0"/>
              <a:pPr/>
              <a:t>32</a:t>
            </a:fld>
            <a:endParaRPr lang="en-US" altLang="en-US" dirty="0"/>
          </a:p>
        </p:txBody>
      </p:sp>
    </p:spTree>
    <p:extLst>
      <p:ext uri="{BB962C8B-B14F-4D97-AF65-F5344CB8AC3E}">
        <p14:creationId xmlns:p14="http://schemas.microsoft.com/office/powerpoint/2010/main" val="2175530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4A7881-7184-414E-9F14-112CED00E357}"/>
              </a:ext>
            </a:extLst>
          </p:cNvPr>
          <p:cNvSpPr txBox="1"/>
          <p:nvPr/>
        </p:nvSpPr>
        <p:spPr>
          <a:xfrm>
            <a:off x="34636" y="9666"/>
            <a:ext cx="6176396" cy="523220"/>
          </a:xfrm>
          <a:prstGeom prst="rect">
            <a:avLst/>
          </a:prstGeom>
          <a:noFill/>
        </p:spPr>
        <p:txBody>
          <a:bodyPr wrap="square" rtlCol="0">
            <a:spAutoFit/>
          </a:bodyPr>
          <a:lstStyle/>
          <a:p>
            <a:pPr marL="342900" indent="-342900">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Considerations</a:t>
            </a:r>
          </a:p>
        </p:txBody>
      </p:sp>
      <p:pic>
        <p:nvPicPr>
          <p:cNvPr id="6" name="Picture 5">
            <a:extLst>
              <a:ext uri="{FF2B5EF4-FFF2-40B4-BE49-F238E27FC236}">
                <a16:creationId xmlns:a16="http://schemas.microsoft.com/office/drawing/2014/main" id="{A0704EC8-5023-459B-8274-875F669AE3F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19358" y="3775546"/>
            <a:ext cx="4478896" cy="2988000"/>
          </a:xfrm>
          <a:prstGeom prst="rect">
            <a:avLst/>
          </a:prstGeom>
          <a:noFill/>
          <a:ln>
            <a:noFill/>
          </a:ln>
        </p:spPr>
      </p:pic>
      <p:pic>
        <p:nvPicPr>
          <p:cNvPr id="7" name="Picture 6">
            <a:extLst>
              <a:ext uri="{FF2B5EF4-FFF2-40B4-BE49-F238E27FC236}">
                <a16:creationId xmlns:a16="http://schemas.microsoft.com/office/drawing/2014/main" id="{DBDFC28F-63F0-4EDC-9F83-8016344B7D1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2000"/>
                    </a14:imgEffect>
                  </a14:imgLayer>
                </a14:imgProps>
              </a:ext>
              <a:ext uri="{28A0092B-C50C-407E-A947-70E740481C1C}">
                <a14:useLocalDpi xmlns:a14="http://schemas.microsoft.com/office/drawing/2010/main" val="0"/>
              </a:ext>
            </a:extLst>
          </a:blip>
          <a:srcRect/>
          <a:stretch>
            <a:fillRect/>
          </a:stretch>
        </p:blipFill>
        <p:spPr bwMode="auto">
          <a:xfrm>
            <a:off x="228600" y="913890"/>
            <a:ext cx="4019242" cy="2690275"/>
          </a:xfrm>
          <a:prstGeom prst="rect">
            <a:avLst/>
          </a:prstGeom>
          <a:noFill/>
          <a:ln>
            <a:noFill/>
          </a:ln>
        </p:spPr>
      </p:pic>
      <p:sp>
        <p:nvSpPr>
          <p:cNvPr id="8" name="Rectangle 7">
            <a:extLst>
              <a:ext uri="{FF2B5EF4-FFF2-40B4-BE49-F238E27FC236}">
                <a16:creationId xmlns:a16="http://schemas.microsoft.com/office/drawing/2014/main" id="{677E418D-33EE-483A-8774-FCA99EF77405}"/>
              </a:ext>
            </a:extLst>
          </p:cNvPr>
          <p:cNvSpPr/>
          <p:nvPr/>
        </p:nvSpPr>
        <p:spPr>
          <a:xfrm>
            <a:off x="228599" y="552271"/>
            <a:ext cx="4191001" cy="707886"/>
          </a:xfrm>
          <a:prstGeom prst="rect">
            <a:avLst/>
          </a:prstGeom>
          <a:solidFill>
            <a:schemeClr val="bg1"/>
          </a:solidFill>
        </p:spPr>
        <p:txBody>
          <a:bodyPr wrap="square">
            <a:spAutoFit/>
          </a:bodyPr>
          <a:lstStyle/>
          <a:p>
            <a:pPr marL="457200" indent="-457200"/>
            <a:r>
              <a:rPr lang="en-CA" sz="2000" dirty="0">
                <a:latin typeface="Arial" panose="020B0604020202020204" pitchFamily="34" charset="0"/>
                <a:cs typeface="Arial" panose="020B0604020202020204" pitchFamily="34" charset="0"/>
              </a:rPr>
              <a:t>─	Large viaduct allows light, soil, hydrology, vegetation, cover</a:t>
            </a:r>
          </a:p>
        </p:txBody>
      </p:sp>
      <p:sp>
        <p:nvSpPr>
          <p:cNvPr id="9" name="Rectangle 8">
            <a:extLst>
              <a:ext uri="{FF2B5EF4-FFF2-40B4-BE49-F238E27FC236}">
                <a16:creationId xmlns:a16="http://schemas.microsoft.com/office/drawing/2014/main" id="{B087542E-7B40-4F0D-A6A4-014DAFC9DF5C}"/>
              </a:ext>
            </a:extLst>
          </p:cNvPr>
          <p:cNvSpPr/>
          <p:nvPr/>
        </p:nvSpPr>
        <p:spPr>
          <a:xfrm>
            <a:off x="0" y="3733800"/>
            <a:ext cx="4646839" cy="707886"/>
          </a:xfrm>
          <a:prstGeom prst="rect">
            <a:avLst/>
          </a:prstGeom>
          <a:solidFill>
            <a:schemeClr val="bg1"/>
          </a:solidFill>
        </p:spPr>
        <p:txBody>
          <a:bodyPr wrap="square">
            <a:spAutoFit/>
          </a:bodyPr>
          <a:lstStyle/>
          <a:p>
            <a:pPr marL="457200" indent="-457200"/>
            <a:r>
              <a:rPr lang="en-CA" sz="2000" dirty="0">
                <a:latin typeface="Arial" panose="020B0604020202020204" pitchFamily="34" charset="0"/>
                <a:cs typeface="Arial" panose="020B0604020202020204" pitchFamily="34" charset="0"/>
              </a:rPr>
              <a:t>─	Added soil substrate encourage vegetation growth</a:t>
            </a:r>
          </a:p>
        </p:txBody>
      </p:sp>
      <p:pic>
        <p:nvPicPr>
          <p:cNvPr id="10" name="Picture 9">
            <a:extLst>
              <a:ext uri="{FF2B5EF4-FFF2-40B4-BE49-F238E27FC236}">
                <a16:creationId xmlns:a16="http://schemas.microsoft.com/office/drawing/2014/main" id="{A7019DAB-68FC-46E4-ABA7-8C178BA146A0}"/>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06785" y="616165"/>
            <a:ext cx="4477410" cy="2988000"/>
          </a:xfrm>
          <a:prstGeom prst="rect">
            <a:avLst/>
          </a:prstGeom>
          <a:noFill/>
          <a:ln>
            <a:noFill/>
          </a:ln>
        </p:spPr>
      </p:pic>
      <p:sp>
        <p:nvSpPr>
          <p:cNvPr id="11" name="Rectangle 10">
            <a:extLst>
              <a:ext uri="{FF2B5EF4-FFF2-40B4-BE49-F238E27FC236}">
                <a16:creationId xmlns:a16="http://schemas.microsoft.com/office/drawing/2014/main" id="{664C1C29-54AC-429B-9D61-4DC9D9246237}"/>
              </a:ext>
            </a:extLst>
          </p:cNvPr>
          <p:cNvSpPr/>
          <p:nvPr/>
        </p:nvSpPr>
        <p:spPr>
          <a:xfrm>
            <a:off x="4706786" y="587514"/>
            <a:ext cx="4437214" cy="707886"/>
          </a:xfrm>
          <a:prstGeom prst="rect">
            <a:avLst/>
          </a:prstGeom>
          <a:solidFill>
            <a:schemeClr val="bg1"/>
          </a:solidFill>
        </p:spPr>
        <p:txBody>
          <a:bodyPr wrap="square">
            <a:spAutoFit/>
          </a:bodyPr>
          <a:lstStyle/>
          <a:p>
            <a:pPr marL="457200" indent="-457200"/>
            <a:r>
              <a:rPr lang="en-CA" sz="2000" dirty="0">
                <a:latin typeface="Arial" panose="020B0604020202020204" pitchFamily="34" charset="0"/>
                <a:cs typeface="Arial" panose="020B0604020202020204" pitchFamily="34" charset="0"/>
              </a:rPr>
              <a:t>─	Opening in median allows some light, moisture, vegetation</a:t>
            </a:r>
          </a:p>
        </p:txBody>
      </p:sp>
      <p:pic>
        <p:nvPicPr>
          <p:cNvPr id="12" name="Picture 11">
            <a:extLst>
              <a:ext uri="{FF2B5EF4-FFF2-40B4-BE49-F238E27FC236}">
                <a16:creationId xmlns:a16="http://schemas.microsoft.com/office/drawing/2014/main" id="{A7F15130-B463-429C-8EF7-C5A22190F6C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6196" y="3759997"/>
            <a:ext cx="4477804" cy="2988000"/>
          </a:xfrm>
          <a:prstGeom prst="rect">
            <a:avLst/>
          </a:prstGeom>
          <a:noFill/>
          <a:ln>
            <a:noFill/>
          </a:ln>
        </p:spPr>
      </p:pic>
      <p:sp>
        <p:nvSpPr>
          <p:cNvPr id="13" name="Rectangle 12">
            <a:extLst>
              <a:ext uri="{FF2B5EF4-FFF2-40B4-BE49-F238E27FC236}">
                <a16:creationId xmlns:a16="http://schemas.microsoft.com/office/drawing/2014/main" id="{16F6C918-01E9-408C-8DF8-7B48E8290F45}"/>
              </a:ext>
            </a:extLst>
          </p:cNvPr>
          <p:cNvSpPr/>
          <p:nvPr/>
        </p:nvSpPr>
        <p:spPr>
          <a:xfrm>
            <a:off x="4666196" y="3733800"/>
            <a:ext cx="4477804" cy="707886"/>
          </a:xfrm>
          <a:prstGeom prst="rect">
            <a:avLst/>
          </a:prstGeom>
          <a:solidFill>
            <a:schemeClr val="bg1"/>
          </a:solidFill>
        </p:spPr>
        <p:txBody>
          <a:bodyPr wrap="square">
            <a:spAutoFit/>
          </a:bodyPr>
          <a:lstStyle/>
          <a:p>
            <a:pPr marL="457200" indent="-457200"/>
            <a:r>
              <a:rPr lang="en-CA" sz="2000" dirty="0">
                <a:latin typeface="Arial" panose="020B0604020202020204" pitchFamily="34" charset="0"/>
                <a:cs typeface="Arial" panose="020B0604020202020204" pitchFamily="34" charset="0"/>
              </a:rPr>
              <a:t>─	Added rocks at entrance for cover</a:t>
            </a:r>
          </a:p>
          <a:p>
            <a:pPr marL="457200" indent="-457200"/>
            <a:r>
              <a:rPr lang="en-CA" sz="2000" dirty="0">
                <a:latin typeface="Arial" panose="020B0604020202020204" pitchFamily="34" charset="0"/>
                <a:cs typeface="Arial" panose="020B0604020202020204" pitchFamily="34" charset="0"/>
              </a:rPr>
              <a:t> </a:t>
            </a:r>
          </a:p>
        </p:txBody>
      </p:sp>
      <p:sp>
        <p:nvSpPr>
          <p:cNvPr id="2" name="Slide Number Placeholder 1">
            <a:extLst>
              <a:ext uri="{FF2B5EF4-FFF2-40B4-BE49-F238E27FC236}">
                <a16:creationId xmlns:a16="http://schemas.microsoft.com/office/drawing/2014/main" id="{8EA779E9-202F-4C76-BD42-0FDBA36D5889}"/>
              </a:ext>
            </a:extLst>
          </p:cNvPr>
          <p:cNvSpPr>
            <a:spLocks noGrp="1"/>
          </p:cNvSpPr>
          <p:nvPr>
            <p:ph type="sldNum" sz="quarter" idx="12"/>
          </p:nvPr>
        </p:nvSpPr>
        <p:spPr/>
        <p:txBody>
          <a:bodyPr/>
          <a:lstStyle/>
          <a:p>
            <a:fld id="{13027880-2A83-45E9-B573-352A563D06C0}" type="slidenum">
              <a:rPr lang="en-US" altLang="en-US" smtClean="0"/>
              <a:pPr/>
              <a:t>33</a:t>
            </a:fld>
            <a:endParaRPr lang="en-US" altLang="en-US" dirty="0"/>
          </a:p>
        </p:txBody>
      </p:sp>
    </p:spTree>
    <p:extLst>
      <p:ext uri="{BB962C8B-B14F-4D97-AF65-F5344CB8AC3E}">
        <p14:creationId xmlns:p14="http://schemas.microsoft.com/office/powerpoint/2010/main" val="4093781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CF7BAC-54EF-4F75-9889-C61004781081}"/>
              </a:ext>
            </a:extLst>
          </p:cNvPr>
          <p:cNvPicPr/>
          <p:nvPr/>
        </p:nvPicPr>
        <p:blipFill>
          <a:blip r:embed="rId3" cstate="print">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4572000" y="3371850"/>
            <a:ext cx="4572000" cy="3486150"/>
          </a:xfrm>
          <a:prstGeom prst="rect">
            <a:avLst/>
          </a:prstGeom>
          <a:noFill/>
          <a:ln>
            <a:noFill/>
          </a:ln>
        </p:spPr>
      </p:pic>
      <p:pic>
        <p:nvPicPr>
          <p:cNvPr id="7" name="Picture 6">
            <a:extLst>
              <a:ext uri="{FF2B5EF4-FFF2-40B4-BE49-F238E27FC236}">
                <a16:creationId xmlns:a16="http://schemas.microsoft.com/office/drawing/2014/main" id="{3CA78A89-C75A-415B-9E71-54F404A2C07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302223"/>
            <a:ext cx="4572000" cy="3429001"/>
          </a:xfrm>
          <a:prstGeom prst="rect">
            <a:avLst/>
          </a:prstGeom>
          <a:noFill/>
          <a:ln>
            <a:noFill/>
          </a:ln>
        </p:spPr>
      </p:pic>
      <p:sp>
        <p:nvSpPr>
          <p:cNvPr id="2" name="TextBox 1">
            <a:extLst>
              <a:ext uri="{FF2B5EF4-FFF2-40B4-BE49-F238E27FC236}">
                <a16:creationId xmlns:a16="http://schemas.microsoft.com/office/drawing/2014/main" id="{3AFE6814-7032-4648-BBFF-AD2FD9ED9F54}"/>
              </a:ext>
            </a:extLst>
          </p:cNvPr>
          <p:cNvSpPr txBox="1"/>
          <p:nvPr/>
        </p:nvSpPr>
        <p:spPr>
          <a:xfrm>
            <a:off x="457200" y="6550223"/>
            <a:ext cx="4033412" cy="307777"/>
          </a:xfrm>
          <a:prstGeom prst="rect">
            <a:avLst/>
          </a:prstGeom>
          <a:solidFill>
            <a:schemeClr val="bg1"/>
          </a:solidFill>
        </p:spPr>
        <p:txBody>
          <a:bodyPr wrap="none" rtlCol="0">
            <a:spAutoFit/>
          </a:bodyPr>
          <a:lstStyle/>
          <a:p>
            <a:r>
              <a:rPr lang="en-US" sz="1400" dirty="0">
                <a:latin typeface="Arial" panose="020B0604020202020204" pitchFamily="34" charset="0"/>
                <a:cs typeface="Arial" panose="020B0604020202020204" pitchFamily="34" charset="0"/>
              </a:rPr>
              <a:t>Photo credit: Peter Leete, DNR─MnDOT liaison</a:t>
            </a:r>
            <a:endParaRPr lang="en-CA" sz="1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ECE9207-4E4F-4DC4-A970-96DFAEFB9E07}"/>
              </a:ext>
            </a:extLst>
          </p:cNvPr>
          <p:cNvSpPr txBox="1"/>
          <p:nvPr/>
        </p:nvSpPr>
        <p:spPr>
          <a:xfrm>
            <a:off x="13855" y="252020"/>
            <a:ext cx="6176396" cy="523220"/>
          </a:xfrm>
          <a:prstGeom prst="rect">
            <a:avLst/>
          </a:prstGeom>
          <a:noFill/>
        </p:spPr>
        <p:txBody>
          <a:bodyPr wrap="square" rtlCol="0">
            <a:spAutoFit/>
          </a:bodyPr>
          <a:lstStyle/>
          <a:p>
            <a:pPr marL="342900" indent="-342900">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Considerations</a:t>
            </a:r>
          </a:p>
        </p:txBody>
      </p:sp>
      <p:sp>
        <p:nvSpPr>
          <p:cNvPr id="3" name="Slide Number Placeholder 2">
            <a:extLst>
              <a:ext uri="{FF2B5EF4-FFF2-40B4-BE49-F238E27FC236}">
                <a16:creationId xmlns:a16="http://schemas.microsoft.com/office/drawing/2014/main" id="{B4CE11C8-91C8-41C4-A8C8-27494A5A9795}"/>
              </a:ext>
            </a:extLst>
          </p:cNvPr>
          <p:cNvSpPr>
            <a:spLocks noGrp="1"/>
          </p:cNvSpPr>
          <p:nvPr>
            <p:ph type="sldNum" sz="quarter" idx="12"/>
          </p:nvPr>
        </p:nvSpPr>
        <p:spPr/>
        <p:txBody>
          <a:bodyPr/>
          <a:lstStyle/>
          <a:p>
            <a:fld id="{13027880-2A83-45E9-B573-352A563D06C0}" type="slidenum">
              <a:rPr lang="en-US" altLang="en-US" smtClean="0"/>
              <a:pPr/>
              <a:t>34</a:t>
            </a:fld>
            <a:endParaRPr lang="en-US" altLang="en-US" dirty="0"/>
          </a:p>
        </p:txBody>
      </p:sp>
    </p:spTree>
    <p:extLst>
      <p:ext uri="{BB962C8B-B14F-4D97-AF65-F5344CB8AC3E}">
        <p14:creationId xmlns:p14="http://schemas.microsoft.com/office/powerpoint/2010/main" val="2424341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7DF20-C4A2-4425-99D7-7479AECF5C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74" b="-7457"/>
          <a:stretch/>
        </p:blipFill>
        <p:spPr>
          <a:xfrm>
            <a:off x="5757026" y="-16834"/>
            <a:ext cx="3395133" cy="2150434"/>
          </a:xfrm>
          <a:prstGeom prst="rect">
            <a:avLst/>
          </a:prstGeom>
        </p:spPr>
      </p:pic>
      <p:pic>
        <p:nvPicPr>
          <p:cNvPr id="10" name="Picture 9">
            <a:extLst>
              <a:ext uri="{FF2B5EF4-FFF2-40B4-BE49-F238E27FC236}">
                <a16:creationId xmlns:a16="http://schemas.microsoft.com/office/drawing/2014/main" id="{4F58B476-A34A-4F1E-8241-ED2F356CFD8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760505" y="1955222"/>
            <a:ext cx="3392424" cy="2186397"/>
          </a:xfrm>
          <a:prstGeom prst="rect">
            <a:avLst/>
          </a:prstGeom>
          <a:ln>
            <a:noFill/>
          </a:ln>
        </p:spPr>
      </p:pic>
      <p:sp>
        <p:nvSpPr>
          <p:cNvPr id="11" name="TextBox 10">
            <a:extLst>
              <a:ext uri="{FF2B5EF4-FFF2-40B4-BE49-F238E27FC236}">
                <a16:creationId xmlns:a16="http://schemas.microsoft.com/office/drawing/2014/main" id="{A6C84474-85E9-4A9A-ABC2-068384332543}"/>
              </a:ext>
            </a:extLst>
          </p:cNvPr>
          <p:cNvSpPr txBox="1"/>
          <p:nvPr/>
        </p:nvSpPr>
        <p:spPr>
          <a:xfrm>
            <a:off x="5760720" y="3729335"/>
            <a:ext cx="3392424" cy="523220"/>
          </a:xfrm>
          <a:prstGeom prst="rect">
            <a:avLst/>
          </a:prstGeom>
          <a:solidFill>
            <a:schemeClr val="bg1"/>
          </a:solidFill>
        </p:spPr>
        <p:txBody>
          <a:bodyPr wrap="square" rtlCol="0">
            <a:spAutoFit/>
          </a:bodyPr>
          <a:lstStyle/>
          <a:p>
            <a:r>
              <a:rPr lang="en-CA" sz="1400" dirty="0">
                <a:latin typeface="Arial" panose="020B0604020202020204" pitchFamily="34" charset="0"/>
                <a:cs typeface="Arial" panose="020B0604020202020204" pitchFamily="34" charset="0"/>
              </a:rPr>
              <a:t>Round pipe culvert top left with drainage culvert</a:t>
            </a:r>
          </a:p>
        </p:txBody>
      </p:sp>
      <p:sp>
        <p:nvSpPr>
          <p:cNvPr id="12" name="Rectangle 11">
            <a:extLst>
              <a:ext uri="{FF2B5EF4-FFF2-40B4-BE49-F238E27FC236}">
                <a16:creationId xmlns:a16="http://schemas.microsoft.com/office/drawing/2014/main" id="{B644DADD-C5CF-48D3-9104-35C21BE06D29}"/>
              </a:ext>
            </a:extLst>
          </p:cNvPr>
          <p:cNvSpPr/>
          <p:nvPr/>
        </p:nvSpPr>
        <p:spPr>
          <a:xfrm>
            <a:off x="95904" y="124691"/>
            <a:ext cx="5646805" cy="4355038"/>
          </a:xfrm>
          <a:prstGeom prst="rect">
            <a:avLst/>
          </a:prstGeom>
        </p:spPr>
        <p:txBody>
          <a:bodyPr wrap="square">
            <a:spAutoFit/>
          </a:bodyPr>
          <a:lstStyle/>
          <a:p>
            <a:pPr>
              <a:spcAft>
                <a:spcPts val="600"/>
              </a:spcAft>
            </a:pPr>
            <a:r>
              <a:rPr lang="en-CA" sz="2800" b="1" dirty="0">
                <a:latin typeface="Arial" panose="020B0604020202020204" pitchFamily="34" charset="0"/>
                <a:cs typeface="Arial" panose="020B0604020202020204" pitchFamily="34" charset="0"/>
              </a:rPr>
              <a:t>SMALL UNDERPASS STRUCTURES (≤3 m) </a:t>
            </a:r>
          </a:p>
          <a:p>
            <a:pPr marL="731520" indent="-457200">
              <a:spcAft>
                <a:spcPts val="6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Types</a:t>
            </a:r>
          </a:p>
          <a:p>
            <a:pPr marL="1280160" indent="-457200">
              <a:spcAft>
                <a:spcPts val="600"/>
              </a:spcAft>
              <a:buFont typeface="Arial" panose="020B0604020202020204" pitchFamily="34" charset="0"/>
              <a:buChar char="•"/>
            </a:pPr>
            <a:r>
              <a:rPr lang="en-CA" sz="2800" dirty="0">
                <a:latin typeface="Arial" panose="020B0604020202020204" pitchFamily="34" charset="0"/>
                <a:cs typeface="Arial" panose="020B0604020202020204" pitchFamily="34" charset="0"/>
              </a:rPr>
              <a:t>Designated and non-designated for wildlife</a:t>
            </a:r>
          </a:p>
          <a:p>
            <a:pPr marL="1280160" indent="-457200">
              <a:spcAft>
                <a:spcPts val="600"/>
              </a:spcAft>
              <a:buFont typeface="Arial" panose="020B0604020202020204" pitchFamily="34" charset="0"/>
              <a:buChar char="•"/>
            </a:pPr>
            <a:r>
              <a:rPr lang="en-CA" sz="2800" dirty="0">
                <a:latin typeface="Arial" panose="020B0604020202020204" pitchFamily="34" charset="0"/>
                <a:cs typeface="Arial" panose="020B0604020202020204" pitchFamily="34" charset="0"/>
              </a:rPr>
              <a:t>Box or round</a:t>
            </a:r>
          </a:p>
          <a:p>
            <a:pPr marL="1280160" indent="-457200">
              <a:spcAft>
                <a:spcPts val="600"/>
              </a:spcAft>
              <a:buFont typeface="Arial" panose="020B0604020202020204" pitchFamily="34" charset="0"/>
              <a:buChar char="•"/>
            </a:pPr>
            <a:r>
              <a:rPr lang="en-CA" sz="2800" dirty="0">
                <a:latin typeface="Arial" panose="020B0604020202020204" pitchFamily="34" charset="0"/>
                <a:cs typeface="Arial" panose="020B0604020202020204" pitchFamily="34" charset="0"/>
              </a:rPr>
              <a:t>Corrugated steel, cement, or plastic pipe arch</a:t>
            </a:r>
          </a:p>
          <a:p>
            <a:endParaRPr lang="en-CA" sz="2800" dirty="0"/>
          </a:p>
        </p:txBody>
      </p:sp>
      <p:pic>
        <p:nvPicPr>
          <p:cNvPr id="5" name="Picture 4">
            <a:extLst>
              <a:ext uri="{FF2B5EF4-FFF2-40B4-BE49-F238E27FC236}">
                <a16:creationId xmlns:a16="http://schemas.microsoft.com/office/drawing/2014/main" id="{ABFCF479-F965-4C4B-9624-5BFFB7E0A9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630" t="36009" r="8518" b="21111"/>
          <a:stretch/>
        </p:blipFill>
        <p:spPr>
          <a:xfrm>
            <a:off x="5748713" y="4180629"/>
            <a:ext cx="3392424" cy="2369594"/>
          </a:xfrm>
          <a:prstGeom prst="rect">
            <a:avLst/>
          </a:prstGeom>
        </p:spPr>
      </p:pic>
      <p:sp>
        <p:nvSpPr>
          <p:cNvPr id="17" name="TextBox 16">
            <a:extLst>
              <a:ext uri="{FF2B5EF4-FFF2-40B4-BE49-F238E27FC236}">
                <a16:creationId xmlns:a16="http://schemas.microsoft.com/office/drawing/2014/main" id="{DFE613C5-E33B-414E-891A-5569670AA186}"/>
              </a:ext>
            </a:extLst>
          </p:cNvPr>
          <p:cNvSpPr txBox="1"/>
          <p:nvPr/>
        </p:nvSpPr>
        <p:spPr>
          <a:xfrm>
            <a:off x="5760720" y="6550223"/>
            <a:ext cx="3383280" cy="307777"/>
          </a:xfrm>
          <a:prstGeom prst="rect">
            <a:avLst/>
          </a:prstGeom>
          <a:solidFill>
            <a:schemeClr val="bg1"/>
          </a:solidFill>
        </p:spPr>
        <p:txBody>
          <a:bodyPr wrap="square" rtlCol="0">
            <a:spAutoFit/>
          </a:bodyPr>
          <a:lstStyle/>
          <a:p>
            <a:r>
              <a:rPr lang="en-CA" sz="1400" dirty="0">
                <a:latin typeface="Arial" panose="020B0604020202020204" pitchFamily="34" charset="0"/>
                <a:cs typeface="Arial" panose="020B0604020202020204" pitchFamily="34" charset="0"/>
              </a:rPr>
              <a:t>Non-designated round CSP culvert</a:t>
            </a:r>
          </a:p>
        </p:txBody>
      </p:sp>
      <p:sp>
        <p:nvSpPr>
          <p:cNvPr id="2" name="TextBox 1"/>
          <p:cNvSpPr txBox="1"/>
          <p:nvPr/>
        </p:nvSpPr>
        <p:spPr>
          <a:xfrm>
            <a:off x="3297382" y="5720715"/>
            <a:ext cx="2341418" cy="98488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Photo credit: </a:t>
            </a:r>
          </a:p>
          <a:p>
            <a:r>
              <a:rPr lang="en-US" sz="1400" dirty="0">
                <a:latin typeface="Arial" panose="020B0604020202020204" pitchFamily="34" charset="0"/>
                <a:cs typeface="Arial" panose="020B0604020202020204" pitchFamily="34" charset="0"/>
              </a:rPr>
              <a:t>Top: </a:t>
            </a:r>
            <a:r>
              <a:rPr lang="en-CA" sz="1400" dirty="0">
                <a:latin typeface="Arial" panose="020B0604020202020204" pitchFamily="34" charset="0"/>
                <a:cs typeface="Arial" panose="020B0604020202020204" pitchFamily="34" charset="0"/>
              </a:rPr>
              <a:t>Parks Canada Agency</a:t>
            </a:r>
          </a:p>
          <a:p>
            <a:r>
              <a:rPr lang="en-CA" sz="1400" dirty="0">
                <a:latin typeface="Arial" panose="020B0604020202020204" pitchFamily="34" charset="0"/>
                <a:cs typeface="Arial" panose="020B0604020202020204" pitchFamily="34" charset="0"/>
              </a:rPr>
              <a:t>Middle: Jochen Jaeger</a:t>
            </a:r>
          </a:p>
          <a:p>
            <a:r>
              <a:rPr lang="en-CA" sz="1400" dirty="0">
                <a:latin typeface="Arial" panose="020B0604020202020204" pitchFamily="34" charset="0"/>
                <a:cs typeface="Arial" panose="020B0604020202020204" pitchFamily="34" charset="0"/>
              </a:rPr>
              <a:t>Bottom: Kari Gunson</a:t>
            </a:r>
            <a:endParaRPr lang="en-US"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31E3808-218C-4728-AC65-54673EDA3198}"/>
              </a:ext>
            </a:extLst>
          </p:cNvPr>
          <p:cNvSpPr txBox="1"/>
          <p:nvPr/>
        </p:nvSpPr>
        <p:spPr>
          <a:xfrm>
            <a:off x="5742709" y="1460020"/>
            <a:ext cx="3392424" cy="307777"/>
          </a:xfrm>
          <a:prstGeom prst="rect">
            <a:avLst/>
          </a:prstGeom>
          <a:solidFill>
            <a:schemeClr val="bg1"/>
          </a:solidFill>
        </p:spPr>
        <p:txBody>
          <a:bodyPr wrap="square" rtlCol="0">
            <a:spAutoFit/>
          </a:bodyPr>
          <a:lstStyle/>
          <a:p>
            <a:r>
              <a:rPr lang="en-CA" sz="1400" dirty="0">
                <a:latin typeface="Arial" panose="020B0604020202020204" pitchFamily="34" charset="0"/>
                <a:cs typeface="Arial" panose="020B0604020202020204" pitchFamily="34" charset="0"/>
              </a:rPr>
              <a:t>Box culverts for snakes and turtles.</a:t>
            </a:r>
          </a:p>
        </p:txBody>
      </p:sp>
      <p:sp>
        <p:nvSpPr>
          <p:cNvPr id="4" name="Slide Number Placeholder 3">
            <a:extLst>
              <a:ext uri="{FF2B5EF4-FFF2-40B4-BE49-F238E27FC236}">
                <a16:creationId xmlns:a16="http://schemas.microsoft.com/office/drawing/2014/main" id="{C56468A8-E55B-4F96-AAE5-0A400C077032}"/>
              </a:ext>
            </a:extLst>
          </p:cNvPr>
          <p:cNvSpPr>
            <a:spLocks noGrp="1"/>
          </p:cNvSpPr>
          <p:nvPr>
            <p:ph type="sldNum" sz="quarter" idx="12"/>
          </p:nvPr>
        </p:nvSpPr>
        <p:spPr/>
        <p:txBody>
          <a:bodyPr/>
          <a:lstStyle/>
          <a:p>
            <a:fld id="{13027880-2A83-45E9-B573-352A563D06C0}" type="slidenum">
              <a:rPr lang="en-US" altLang="en-US" smtClean="0"/>
              <a:pPr/>
              <a:t>35</a:t>
            </a:fld>
            <a:endParaRPr lang="en-US" altLang="en-US" dirty="0"/>
          </a:p>
        </p:txBody>
      </p:sp>
    </p:spTree>
    <p:extLst>
      <p:ext uri="{BB962C8B-B14F-4D97-AF65-F5344CB8AC3E}">
        <p14:creationId xmlns:p14="http://schemas.microsoft.com/office/powerpoint/2010/main" val="237231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CE3142-0E8E-497B-9F09-B4382D177406}"/>
              </a:ext>
            </a:extLst>
          </p:cNvPr>
          <p:cNvSpPr txBox="1"/>
          <p:nvPr/>
        </p:nvSpPr>
        <p:spPr>
          <a:xfrm>
            <a:off x="1" y="0"/>
            <a:ext cx="5669280" cy="7463582"/>
          </a:xfrm>
          <a:prstGeom prst="rect">
            <a:avLst/>
          </a:prstGeom>
          <a:noFill/>
        </p:spPr>
        <p:txBody>
          <a:bodyPr wrap="square" rtlCol="0">
            <a:spAutoFit/>
          </a:bodyPr>
          <a:lstStyle/>
          <a:p>
            <a:pPr marL="457200" indent="-457200">
              <a:spcBef>
                <a:spcPts val="1200"/>
              </a:spcBef>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Considerations</a:t>
            </a:r>
          </a:p>
          <a:p>
            <a:pPr marL="914400" indent="-457200">
              <a:spcAft>
                <a:spcPts val="600"/>
              </a:spcAft>
            </a:pPr>
            <a:r>
              <a:rPr lang="en-CA" sz="2500" dirty="0">
                <a:latin typeface="Arial" panose="020B0604020202020204" pitchFamily="34" charset="0"/>
                <a:cs typeface="Arial" panose="020B0604020202020204" pitchFamily="34" charset="0"/>
              </a:rPr>
              <a:t>─	Maximize openness </a:t>
            </a:r>
          </a:p>
          <a:p>
            <a:pPr marL="1371600" lvl="1" indent="-457200">
              <a:spcAft>
                <a:spcPts val="600"/>
              </a:spcAft>
              <a:buFont typeface="Arial" panose="020B0604020202020204" pitchFamily="34" charset="0"/>
              <a:buChar char="•"/>
            </a:pPr>
            <a:r>
              <a:rPr lang="en-CA" sz="2500" dirty="0">
                <a:latin typeface="Arial" panose="020B0604020202020204" pitchFamily="34" charset="0"/>
                <a:cs typeface="Arial" panose="020B0604020202020204" pitchFamily="34" charset="0"/>
              </a:rPr>
              <a:t>Minimize length of structure</a:t>
            </a:r>
          </a:p>
          <a:p>
            <a:pPr marL="1371600" lvl="1" indent="-457200">
              <a:spcAft>
                <a:spcPts val="600"/>
              </a:spcAft>
              <a:buFont typeface="Arial" panose="020B0604020202020204" pitchFamily="34" charset="0"/>
              <a:buChar char="•"/>
            </a:pPr>
            <a:r>
              <a:rPr lang="en-CA" sz="2500" dirty="0">
                <a:latin typeface="Arial" panose="020B0604020202020204" pitchFamily="34" charset="0"/>
                <a:cs typeface="Arial" panose="020B0604020202020204" pitchFamily="34" charset="0"/>
              </a:rPr>
              <a:t>Open culvert in median</a:t>
            </a:r>
          </a:p>
          <a:p>
            <a:pPr marL="1371600" lvl="1" indent="-457200">
              <a:spcAft>
                <a:spcPts val="600"/>
              </a:spcAft>
              <a:buFont typeface="Arial" panose="020B0604020202020204" pitchFamily="34" charset="0"/>
              <a:buChar char="•"/>
            </a:pPr>
            <a:r>
              <a:rPr lang="en-CA" sz="2500" dirty="0">
                <a:latin typeface="Arial" panose="020B0604020202020204" pitchFamily="34" charset="0"/>
                <a:cs typeface="Arial" panose="020B0604020202020204" pitchFamily="34" charset="0"/>
              </a:rPr>
              <a:t>Include open grates or manhole</a:t>
            </a:r>
          </a:p>
          <a:p>
            <a:pPr marL="1371600" lvl="1" indent="-457200">
              <a:spcAft>
                <a:spcPts val="600"/>
              </a:spcAft>
              <a:buFont typeface="Arial" panose="020B0604020202020204" pitchFamily="34" charset="0"/>
              <a:buChar char="•"/>
            </a:pPr>
            <a:r>
              <a:rPr lang="en-CA" sz="2500" dirty="0">
                <a:latin typeface="Arial" panose="020B0604020202020204" pitchFamily="34" charset="0"/>
                <a:cs typeface="Arial" panose="020B0604020202020204" pitchFamily="34" charset="0"/>
              </a:rPr>
              <a:t>Oversize up to 3 m in design</a:t>
            </a:r>
          </a:p>
          <a:p>
            <a:pPr marL="914400" indent="-457200">
              <a:spcAft>
                <a:spcPts val="600"/>
              </a:spcAft>
            </a:pPr>
            <a:r>
              <a:rPr lang="en-CA" sz="2500" dirty="0">
                <a:latin typeface="Arial" panose="020B0604020202020204" pitchFamily="34" charset="0"/>
                <a:cs typeface="Arial" panose="020B0604020202020204" pitchFamily="34" charset="0"/>
              </a:rPr>
              <a:t>─	Provide cover objects and dry resting areas</a:t>
            </a:r>
          </a:p>
          <a:p>
            <a:pPr marL="914400" indent="-457200">
              <a:spcAft>
                <a:spcPts val="600"/>
              </a:spcAft>
            </a:pPr>
            <a:r>
              <a:rPr lang="en-CA" sz="2500" dirty="0">
                <a:latin typeface="Arial" panose="020B0604020202020204" pitchFamily="34" charset="0"/>
                <a:cs typeface="Arial" panose="020B0604020202020204" pitchFamily="34" charset="0"/>
              </a:rPr>
              <a:t>─	Create natural terrestrial substrate </a:t>
            </a:r>
          </a:p>
          <a:p>
            <a:pPr marL="914400" indent="-457200">
              <a:spcAft>
                <a:spcPts val="600"/>
              </a:spcAft>
            </a:pPr>
            <a:r>
              <a:rPr lang="en-CA" sz="2500" dirty="0">
                <a:latin typeface="Arial" panose="020B0604020202020204" pitchFamily="34" charset="0"/>
                <a:cs typeface="Arial" panose="020B0604020202020204" pitchFamily="34" charset="0"/>
              </a:rPr>
              <a:t>─	Include shelving for dry passage  (Case Study 3)</a:t>
            </a:r>
          </a:p>
          <a:p>
            <a:pPr marL="439738" indent="-439738">
              <a:buFont typeface="Wingdings" panose="05000000000000000000" pitchFamily="2" charset="2"/>
              <a:buChar char="§"/>
            </a:pPr>
            <a:endParaRPr lang="en-CA" sz="2400" dirty="0"/>
          </a:p>
          <a:p>
            <a:endParaRPr lang="en-CA" sz="2400" dirty="0"/>
          </a:p>
          <a:p>
            <a:endParaRPr lang="en-CA" sz="2800" dirty="0"/>
          </a:p>
          <a:p>
            <a:pPr marL="971550" lvl="1" indent="-514350">
              <a:buFont typeface="Courier New" panose="02070309020205020404" pitchFamily="49" charset="0"/>
              <a:buChar char="o"/>
            </a:pPr>
            <a:endParaRPr lang="en-CA" sz="2800" dirty="0"/>
          </a:p>
        </p:txBody>
      </p:sp>
      <p:pic>
        <p:nvPicPr>
          <p:cNvPr id="7" name="Picture 6">
            <a:extLst>
              <a:ext uri="{FF2B5EF4-FFF2-40B4-BE49-F238E27FC236}">
                <a16:creationId xmlns:a16="http://schemas.microsoft.com/office/drawing/2014/main" id="{DEC48477-38FE-4002-9736-799C80B49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804" y="1228"/>
            <a:ext cx="3382810" cy="2377440"/>
          </a:xfrm>
          <a:prstGeom prst="rect">
            <a:avLst/>
          </a:prstGeom>
        </p:spPr>
      </p:pic>
      <p:pic>
        <p:nvPicPr>
          <p:cNvPr id="11" name="Picture 10">
            <a:extLst>
              <a:ext uri="{FF2B5EF4-FFF2-40B4-BE49-F238E27FC236}">
                <a16:creationId xmlns:a16="http://schemas.microsoft.com/office/drawing/2014/main" id="{D992F6DB-A90A-4268-B021-C5A4F83A7F86}"/>
              </a:ext>
            </a:extLst>
          </p:cNvPr>
          <p:cNvPicPr/>
          <p:nvPr/>
        </p:nvPicPr>
        <p:blipFill>
          <a:blip r:embed="rId4" cstate="email">
            <a:extLst>
              <a:ext uri="{28A0092B-C50C-407E-A947-70E740481C1C}">
                <a14:useLocalDpi xmlns:a14="http://schemas.microsoft.com/office/drawing/2010/main"/>
              </a:ext>
            </a:extLst>
          </a:blip>
          <a:stretch>
            <a:fillRect/>
          </a:stretch>
        </p:blipFill>
        <p:spPr bwMode="auto">
          <a:xfrm>
            <a:off x="5759334" y="4372330"/>
            <a:ext cx="3383280" cy="2485670"/>
          </a:xfrm>
          <a:prstGeom prst="rect">
            <a:avLst/>
          </a:prstGeom>
          <a:noFill/>
          <a:ln>
            <a:noFill/>
          </a:ln>
        </p:spPr>
      </p:pic>
      <p:pic>
        <p:nvPicPr>
          <p:cNvPr id="13" name="Picture 12">
            <a:extLst>
              <a:ext uri="{FF2B5EF4-FFF2-40B4-BE49-F238E27FC236}">
                <a16:creationId xmlns:a16="http://schemas.microsoft.com/office/drawing/2014/main" id="{D705CCE3-E149-4A48-927F-2A8779384B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334" y="2378668"/>
            <a:ext cx="3383280" cy="2339106"/>
          </a:xfrm>
          <a:prstGeom prst="rect">
            <a:avLst/>
          </a:prstGeom>
        </p:spPr>
      </p:pic>
      <p:sp>
        <p:nvSpPr>
          <p:cNvPr id="2" name="TextBox 1"/>
          <p:cNvSpPr txBox="1"/>
          <p:nvPr/>
        </p:nvSpPr>
        <p:spPr>
          <a:xfrm>
            <a:off x="2819400" y="6096000"/>
            <a:ext cx="2834640" cy="7315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Photo credits:</a:t>
            </a:r>
          </a:p>
          <a:p>
            <a:r>
              <a:rPr lang="en-US" sz="1400" dirty="0">
                <a:latin typeface="Arial" panose="020B0604020202020204" pitchFamily="34" charset="0"/>
                <a:cs typeface="Arial" panose="020B0604020202020204" pitchFamily="34" charset="0"/>
              </a:rPr>
              <a:t>Top: </a:t>
            </a:r>
            <a:r>
              <a:rPr lang="en-CA" sz="1400" dirty="0">
                <a:latin typeface="Arial" panose="020B0604020202020204" pitchFamily="34" charset="0"/>
                <a:cs typeface="Arial" panose="020B0604020202020204" pitchFamily="34" charset="0"/>
              </a:rPr>
              <a:t>Utah Dept. of Transportation</a:t>
            </a:r>
          </a:p>
          <a:p>
            <a:r>
              <a:rPr lang="en-CA" sz="1400" dirty="0">
                <a:latin typeface="Arial" panose="020B0604020202020204" pitchFamily="34" charset="0"/>
                <a:cs typeface="Arial" panose="020B0604020202020204" pitchFamily="34" charset="0"/>
              </a:rPr>
              <a:t>Middle and Bottom: Kari Gunson</a:t>
            </a:r>
          </a:p>
          <a:p>
            <a:endParaRPr lang="en-US" dirty="0"/>
          </a:p>
          <a:p>
            <a:endParaRPr lang="en-US" dirty="0"/>
          </a:p>
        </p:txBody>
      </p:sp>
      <p:sp>
        <p:nvSpPr>
          <p:cNvPr id="3" name="Slide Number Placeholder 2">
            <a:extLst>
              <a:ext uri="{FF2B5EF4-FFF2-40B4-BE49-F238E27FC236}">
                <a16:creationId xmlns:a16="http://schemas.microsoft.com/office/drawing/2014/main" id="{4296C353-8FB9-4931-8A7E-DF7160464D9B}"/>
              </a:ext>
            </a:extLst>
          </p:cNvPr>
          <p:cNvSpPr>
            <a:spLocks noGrp="1"/>
          </p:cNvSpPr>
          <p:nvPr>
            <p:ph type="sldNum" sz="quarter" idx="12"/>
          </p:nvPr>
        </p:nvSpPr>
        <p:spPr/>
        <p:txBody>
          <a:bodyPr/>
          <a:lstStyle/>
          <a:p>
            <a:fld id="{13027880-2A83-45E9-B573-352A563D06C0}" type="slidenum">
              <a:rPr lang="en-US" altLang="en-US" smtClean="0"/>
              <a:pPr/>
              <a:t>36</a:t>
            </a:fld>
            <a:endParaRPr lang="en-US" altLang="en-US" dirty="0"/>
          </a:p>
        </p:txBody>
      </p:sp>
    </p:spTree>
    <p:extLst>
      <p:ext uri="{BB962C8B-B14F-4D97-AF65-F5344CB8AC3E}">
        <p14:creationId xmlns:p14="http://schemas.microsoft.com/office/powerpoint/2010/main" val="1900921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FB263-DD40-4222-94D4-60BA2D15165C}"/>
              </a:ext>
            </a:extLst>
          </p:cNvPr>
          <p:cNvSpPr/>
          <p:nvPr/>
        </p:nvSpPr>
        <p:spPr>
          <a:xfrm>
            <a:off x="167640" y="224403"/>
            <a:ext cx="4937760" cy="4601260"/>
          </a:xfrm>
          <a:prstGeom prst="rect">
            <a:avLst/>
          </a:prstGeom>
        </p:spPr>
        <p:txBody>
          <a:bodyPr wrap="square">
            <a:spAutoFit/>
          </a:bodyPr>
          <a:lstStyle/>
          <a:p>
            <a:pPr marL="457200" indent="-457200">
              <a:spcBef>
                <a:spcPts val="2400"/>
              </a:spcBef>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Maintenance</a:t>
            </a:r>
          </a:p>
          <a:p>
            <a:pPr marL="914400" indent="-457200">
              <a:spcAft>
                <a:spcPts val="600"/>
              </a:spcAft>
            </a:pPr>
            <a:r>
              <a:rPr lang="en-CA" sz="2600" dirty="0">
                <a:latin typeface="Arial" panose="020B0604020202020204" pitchFamily="34" charset="0"/>
                <a:cs typeface="Arial" panose="020B0604020202020204" pitchFamily="34" charset="0"/>
              </a:rPr>
              <a:t>─	Applies primarily to non-designated culverts but also to designated culverts</a:t>
            </a:r>
          </a:p>
          <a:p>
            <a:pPr marL="914400" indent="-457200">
              <a:spcAft>
                <a:spcPts val="600"/>
              </a:spcAft>
            </a:pPr>
            <a:r>
              <a:rPr lang="en-CA" sz="2600" dirty="0">
                <a:latin typeface="Arial" panose="020B0604020202020204" pitchFamily="34" charset="0"/>
                <a:cs typeface="Arial" panose="020B0604020202020204" pitchFamily="34" charset="0"/>
              </a:rPr>
              <a:t>─	Is required to keep culvert clear of debris, vegetation, and beaver dams</a:t>
            </a:r>
          </a:p>
          <a:p>
            <a:pPr marL="457200" indent="-457200">
              <a:spcBef>
                <a:spcPts val="1800"/>
              </a:spcBef>
              <a:spcAft>
                <a:spcPts val="1200"/>
              </a:spcAft>
              <a:buFont typeface="Wingdings" panose="05000000000000000000" pitchFamily="2" charset="2"/>
              <a:buChar char="§"/>
            </a:pPr>
            <a:endParaRPr lang="en-CA" sz="24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FDEC7533-F261-4E0E-8895-E01A61E51515}"/>
              </a:ext>
            </a:extLst>
          </p:cNvPr>
          <p:cNvPicPr/>
          <p:nvPr/>
        </p:nvPicPr>
        <p:blipFill rotWithShape="1">
          <a:blip r:embed="rId3"/>
          <a:srcRect r="28205"/>
          <a:stretch/>
        </p:blipFill>
        <p:spPr>
          <a:xfrm>
            <a:off x="5146040" y="228600"/>
            <a:ext cx="3997960" cy="3185725"/>
          </a:xfrm>
          <a:prstGeom prst="rect">
            <a:avLst/>
          </a:prstGeom>
        </p:spPr>
      </p:pic>
      <p:sp>
        <p:nvSpPr>
          <p:cNvPr id="16" name="TextBox 15">
            <a:extLst>
              <a:ext uri="{FF2B5EF4-FFF2-40B4-BE49-F238E27FC236}">
                <a16:creationId xmlns:a16="http://schemas.microsoft.com/office/drawing/2014/main" id="{288CC491-B05B-4165-A3B5-5486A3542A7E}"/>
              </a:ext>
            </a:extLst>
          </p:cNvPr>
          <p:cNvSpPr txBox="1"/>
          <p:nvPr/>
        </p:nvSpPr>
        <p:spPr>
          <a:xfrm>
            <a:off x="5105400" y="3429000"/>
            <a:ext cx="4023360" cy="553998"/>
          </a:xfrm>
          <a:prstGeom prst="rect">
            <a:avLst/>
          </a:prstGeom>
          <a:solidFill>
            <a:schemeClr val="bg1"/>
          </a:solidFill>
        </p:spPr>
        <p:txBody>
          <a:bodyPr wrap="square" rtlCol="0">
            <a:spAutoFit/>
          </a:bodyPr>
          <a:lstStyle/>
          <a:p>
            <a:pPr>
              <a:spcAft>
                <a:spcPts val="600"/>
              </a:spcAft>
            </a:pPr>
            <a:r>
              <a:rPr lang="en-CA" sz="1250" dirty="0">
                <a:latin typeface="Arial" panose="020B0604020202020204" pitchFamily="34" charset="0"/>
                <a:cs typeface="Arial" panose="020B0604020202020204" pitchFamily="34" charset="0"/>
              </a:rPr>
              <a:t>Beaver screen on existing drainage culvert</a:t>
            </a:r>
          </a:p>
          <a:p>
            <a:r>
              <a:rPr lang="en-CA" sz="1250" dirty="0">
                <a:latin typeface="Arial" panose="020B0604020202020204" pitchFamily="34" charset="0"/>
                <a:cs typeface="Arial" panose="020B0604020202020204" pitchFamily="34" charset="0"/>
              </a:rPr>
              <a:t>Photo credit: Ausable Bayfield Conservation Authority</a:t>
            </a:r>
          </a:p>
        </p:txBody>
      </p:sp>
      <p:pic>
        <p:nvPicPr>
          <p:cNvPr id="19" name="Picture 18">
            <a:extLst>
              <a:ext uri="{FF2B5EF4-FFF2-40B4-BE49-F238E27FC236}">
                <a16:creationId xmlns:a16="http://schemas.microsoft.com/office/drawing/2014/main" id="{6D55B824-8E5D-47D9-89B6-8399CF3C8857}"/>
              </a:ext>
            </a:extLst>
          </p:cNvPr>
          <p:cNvPicPr/>
          <p:nvPr/>
        </p:nvPicPr>
        <p:blipFill rotWithShape="1">
          <a:blip r:embed="rId4" cstate="screen">
            <a:extLst>
              <a:ext uri="{28A0092B-C50C-407E-A947-70E740481C1C}">
                <a14:useLocalDpi xmlns:a14="http://schemas.microsoft.com/office/drawing/2010/main"/>
              </a:ext>
            </a:extLst>
          </a:blip>
          <a:srcRect l="6036" t="29662" r="3598" b="24085"/>
          <a:stretch/>
        </p:blipFill>
        <p:spPr bwMode="auto">
          <a:xfrm>
            <a:off x="248138" y="4107516"/>
            <a:ext cx="8819662" cy="2711588"/>
          </a:xfrm>
          <a:prstGeom prst="rect">
            <a:avLst/>
          </a:prstGeom>
          <a:ln>
            <a:solidFill>
              <a:schemeClr val="tx1"/>
            </a:solid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C76FAA88-5D83-4488-8AE3-D71E02BC119B}"/>
              </a:ext>
            </a:extLst>
          </p:cNvPr>
          <p:cNvSpPr txBox="1"/>
          <p:nvPr/>
        </p:nvSpPr>
        <p:spPr>
          <a:xfrm>
            <a:off x="513884" y="6480550"/>
            <a:ext cx="8402773" cy="307777"/>
          </a:xfrm>
          <a:prstGeom prst="rect">
            <a:avLst/>
          </a:prstGeom>
          <a:solidFill>
            <a:schemeClr val="bg1"/>
          </a:solidFill>
        </p:spPr>
        <p:txBody>
          <a:bodyPr wrap="square" rtlCol="0">
            <a:spAutoFit/>
          </a:bodyPr>
          <a:lstStyle/>
          <a:p>
            <a:r>
              <a:rPr lang="en-CA" sz="1400" dirty="0">
                <a:latin typeface="Arial" panose="020B0604020202020204" pitchFamily="34" charset="0"/>
                <a:cs typeface="Arial" panose="020B0604020202020204" pitchFamily="34" charset="0"/>
              </a:rPr>
              <a:t>Leveler pipe can be installed in nearby dam. Credit: Adapted from Beaver Institute </a:t>
            </a:r>
          </a:p>
        </p:txBody>
      </p:sp>
      <p:sp>
        <p:nvSpPr>
          <p:cNvPr id="2" name="Slide Number Placeholder 1">
            <a:extLst>
              <a:ext uri="{FF2B5EF4-FFF2-40B4-BE49-F238E27FC236}">
                <a16:creationId xmlns:a16="http://schemas.microsoft.com/office/drawing/2014/main" id="{2D471D1A-A73F-44BB-8052-4EE663E6F76D}"/>
              </a:ext>
            </a:extLst>
          </p:cNvPr>
          <p:cNvSpPr>
            <a:spLocks noGrp="1"/>
          </p:cNvSpPr>
          <p:nvPr>
            <p:ph type="sldNum" sz="quarter" idx="12"/>
          </p:nvPr>
        </p:nvSpPr>
        <p:spPr/>
        <p:txBody>
          <a:bodyPr/>
          <a:lstStyle/>
          <a:p>
            <a:fld id="{13027880-2A83-45E9-B573-352A563D06C0}" type="slidenum">
              <a:rPr lang="en-US" altLang="en-US" smtClean="0"/>
              <a:pPr/>
              <a:t>37</a:t>
            </a:fld>
            <a:endParaRPr lang="en-US" altLang="en-US" dirty="0"/>
          </a:p>
        </p:txBody>
      </p:sp>
    </p:spTree>
    <p:extLst>
      <p:ext uri="{BB962C8B-B14F-4D97-AF65-F5344CB8AC3E}">
        <p14:creationId xmlns:p14="http://schemas.microsoft.com/office/powerpoint/2010/main" val="3814015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8304CA2-AB80-4057-BBE8-2E62BB7CFE40}"/>
              </a:ext>
            </a:extLst>
          </p:cNvPr>
          <p:cNvSpPr>
            <a:spLocks noGrp="1"/>
          </p:cNvSpPr>
          <p:nvPr>
            <p:ph idx="1"/>
          </p:nvPr>
        </p:nvSpPr>
        <p:spPr>
          <a:xfrm>
            <a:off x="-93012" y="149423"/>
            <a:ext cx="6769705" cy="4953000"/>
          </a:xfrm>
        </p:spPr>
        <p:txBody>
          <a:bodyPr>
            <a:normAutofit/>
          </a:bodyPr>
          <a:lstStyle/>
          <a:p>
            <a:pPr marL="0" lvl="1" indent="0" defTabSz="914400">
              <a:lnSpc>
                <a:spcPct val="100000"/>
              </a:lnSpc>
              <a:spcBef>
                <a:spcPts val="600"/>
              </a:spcBef>
              <a:spcAft>
                <a:spcPts val="600"/>
              </a:spcAft>
              <a:buNone/>
            </a:pPr>
            <a:r>
              <a:rPr lang="en-CA" sz="2800" b="1" dirty="0">
                <a:latin typeface="Arial" panose="020B0604020202020204" pitchFamily="34" charset="0"/>
                <a:cs typeface="Arial" panose="020B0604020202020204" pitchFamily="34" charset="0"/>
              </a:rPr>
              <a:t>BARRIERS</a:t>
            </a:r>
          </a:p>
          <a:p>
            <a:pPr marL="914400" lvl="3" indent="-457200">
              <a:lnSpc>
                <a:spcPct val="100000"/>
              </a:lnSpc>
              <a:spcBef>
                <a:spcPts val="0"/>
              </a:spcBef>
              <a:buFont typeface="Wingdings" panose="05000000000000000000" pitchFamily="2" charset="2"/>
              <a:buChar char="§"/>
            </a:pPr>
            <a:r>
              <a:rPr lang="en-CA" sz="2800" dirty="0">
                <a:latin typeface="Arial" panose="020B0604020202020204" pitchFamily="34" charset="0"/>
                <a:cs typeface="Arial" panose="020B0604020202020204" pitchFamily="34" charset="0"/>
              </a:rPr>
              <a:t>Barriers then outreach and </a:t>
            </a:r>
          </a:p>
          <a:p>
            <a:pPr marL="893763" lvl="3" indent="0">
              <a:lnSpc>
                <a:spcPct val="100000"/>
              </a:lnSpc>
              <a:spcBef>
                <a:spcPts val="0"/>
              </a:spcBef>
              <a:buNone/>
            </a:pPr>
            <a:r>
              <a:rPr lang="en-CA" sz="2800" dirty="0">
                <a:latin typeface="Arial" panose="020B0604020202020204" pitchFamily="34" charset="0"/>
                <a:cs typeface="Arial" panose="020B0604020202020204" pitchFamily="34" charset="0"/>
              </a:rPr>
              <a:t>warning signs were most common</a:t>
            </a:r>
          </a:p>
          <a:p>
            <a:pPr marL="893763" lvl="3" indent="0">
              <a:lnSpc>
                <a:spcPct val="100000"/>
              </a:lnSpc>
              <a:spcBef>
                <a:spcPts val="0"/>
              </a:spcBef>
              <a:spcAft>
                <a:spcPts val="600"/>
              </a:spcAft>
              <a:buNone/>
            </a:pPr>
            <a:r>
              <a:rPr lang="en-CA" sz="2800" dirty="0">
                <a:latin typeface="Arial" panose="020B0604020202020204" pitchFamily="34" charset="0"/>
                <a:cs typeface="Arial" panose="020B0604020202020204" pitchFamily="34" charset="0"/>
              </a:rPr>
              <a:t>way to reduce road mortality</a:t>
            </a:r>
          </a:p>
          <a:p>
            <a:pPr marL="914400" lvl="3" indent="-457200">
              <a:lnSpc>
                <a:spcPct val="100000"/>
              </a:lnSpc>
              <a:spcBef>
                <a:spcPts val="0"/>
              </a:spcBef>
              <a:spcAft>
                <a:spcPts val="6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Barriers are designed to exclude animals from roads</a:t>
            </a:r>
          </a:p>
          <a:p>
            <a:pPr marL="914400" lvl="3" indent="-457200">
              <a:lnSpc>
                <a:spcPct val="100000"/>
              </a:lnSpc>
              <a:spcBef>
                <a:spcPts val="0"/>
              </a:spcBef>
              <a:spcAft>
                <a:spcPts val="6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Wall, guide-wall or fence</a:t>
            </a:r>
          </a:p>
          <a:p>
            <a:pPr marL="457200" lvl="1" indent="-457200" defTabSz="914400">
              <a:spcBef>
                <a:spcPts val="2400"/>
              </a:spcBef>
              <a:spcAft>
                <a:spcPts val="1200"/>
              </a:spcAft>
              <a:buFont typeface="Wingdings" panose="05000000000000000000" pitchFamily="2" charset="2"/>
              <a:buChar char="§"/>
            </a:pPr>
            <a:endParaRPr lang="en-CA" sz="2400" dirty="0">
              <a:latin typeface="Arial" panose="020B0604020202020204" pitchFamily="34" charset="0"/>
              <a:cs typeface="Arial" panose="020B0604020202020204" pitchFamily="34" charset="0"/>
            </a:endParaRPr>
          </a:p>
          <a:p>
            <a:pPr marL="0" lvl="1" indent="0" defTabSz="914400">
              <a:spcBef>
                <a:spcPts val="2400"/>
              </a:spcBef>
              <a:spcAft>
                <a:spcPts val="1200"/>
              </a:spcAft>
              <a:buNone/>
            </a:pPr>
            <a:endParaRPr lang="en-CA" sz="2400" dirty="0">
              <a:latin typeface="Arial" panose="020B0604020202020204" pitchFamily="34" charset="0"/>
              <a:cs typeface="Arial" panose="020B0604020202020204" pitchFamily="34" charset="0"/>
            </a:endParaRPr>
          </a:p>
          <a:p>
            <a:pPr lvl="2"/>
            <a:endParaRPr lang="en-CA" dirty="0"/>
          </a:p>
          <a:p>
            <a:pPr marL="914400" lvl="2" indent="0">
              <a:buNone/>
            </a:pPr>
            <a:endParaRPr lang="en-CA" dirty="0"/>
          </a:p>
          <a:p>
            <a:pPr lvl="2"/>
            <a:endParaRPr lang="en-CA" dirty="0"/>
          </a:p>
          <a:p>
            <a:pPr lvl="2"/>
            <a:endParaRPr lang="en-CA" dirty="0"/>
          </a:p>
          <a:p>
            <a:pPr marL="914400" lvl="2" indent="0">
              <a:buNone/>
            </a:pPr>
            <a:endParaRPr lang="en-CA" dirty="0"/>
          </a:p>
          <a:p>
            <a:pPr marL="1371600" lvl="3" indent="0">
              <a:buNone/>
            </a:pPr>
            <a:endParaRPr lang="en-CA" dirty="0"/>
          </a:p>
          <a:p>
            <a:pPr marL="1371600" lvl="3" indent="0">
              <a:buNone/>
            </a:pPr>
            <a:endParaRPr lang="en-CA" dirty="0"/>
          </a:p>
        </p:txBody>
      </p:sp>
      <p:pic>
        <p:nvPicPr>
          <p:cNvPr id="6" name="Picture 5">
            <a:extLst>
              <a:ext uri="{FF2B5EF4-FFF2-40B4-BE49-F238E27FC236}">
                <a16:creationId xmlns:a16="http://schemas.microsoft.com/office/drawing/2014/main" id="{A6953918-0DE0-4EEB-A639-040CD2FAAE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932125"/>
            <a:ext cx="3200400" cy="2130266"/>
          </a:xfrm>
          <a:prstGeom prst="rect">
            <a:avLst/>
          </a:prstGeom>
        </p:spPr>
      </p:pic>
      <p:sp>
        <p:nvSpPr>
          <p:cNvPr id="9" name="Rectangle 8">
            <a:extLst>
              <a:ext uri="{FF2B5EF4-FFF2-40B4-BE49-F238E27FC236}">
                <a16:creationId xmlns:a16="http://schemas.microsoft.com/office/drawing/2014/main" id="{18100611-27A9-4315-ACB4-B9205CB68CAA}"/>
              </a:ext>
            </a:extLst>
          </p:cNvPr>
          <p:cNvSpPr/>
          <p:nvPr/>
        </p:nvSpPr>
        <p:spPr>
          <a:xfrm>
            <a:off x="27709" y="3581400"/>
            <a:ext cx="3147626" cy="338554"/>
          </a:xfrm>
          <a:prstGeom prst="rect">
            <a:avLst/>
          </a:prstGeom>
        </p:spPr>
        <p:txBody>
          <a:bodyPr wrap="square">
            <a:spAutoFit/>
          </a:bodyPr>
          <a:lstStyle/>
          <a:p>
            <a:pPr algn="ctr"/>
            <a:r>
              <a:rPr lang="en-CA" sz="1600" dirty="0">
                <a:latin typeface="Arial" panose="020B0604020202020204" pitchFamily="34" charset="0"/>
                <a:cs typeface="Arial" panose="020B0604020202020204" pitchFamily="34" charset="0"/>
              </a:rPr>
              <a:t>Wall</a:t>
            </a:r>
          </a:p>
        </p:txBody>
      </p:sp>
      <p:sp>
        <p:nvSpPr>
          <p:cNvPr id="10" name="Rectangle 9">
            <a:extLst>
              <a:ext uri="{FF2B5EF4-FFF2-40B4-BE49-F238E27FC236}">
                <a16:creationId xmlns:a16="http://schemas.microsoft.com/office/drawing/2014/main" id="{A6FBA6BA-F13D-4CA8-BAB9-63DBDFA10EAA}"/>
              </a:ext>
            </a:extLst>
          </p:cNvPr>
          <p:cNvSpPr/>
          <p:nvPr/>
        </p:nvSpPr>
        <p:spPr>
          <a:xfrm>
            <a:off x="4022363" y="3581400"/>
            <a:ext cx="1159237" cy="338554"/>
          </a:xfrm>
          <a:prstGeom prst="rect">
            <a:avLst/>
          </a:prstGeom>
        </p:spPr>
        <p:txBody>
          <a:bodyPr wrap="square">
            <a:spAutoFit/>
          </a:bodyPr>
          <a:lstStyle/>
          <a:p>
            <a:r>
              <a:rPr lang="en-CA" sz="1600" dirty="0">
                <a:latin typeface="Arial" panose="020B0604020202020204" pitchFamily="34" charset="0"/>
                <a:cs typeface="Arial" panose="020B0604020202020204" pitchFamily="34" charset="0"/>
              </a:rPr>
              <a:t>Fence</a:t>
            </a:r>
          </a:p>
        </p:txBody>
      </p:sp>
      <p:sp>
        <p:nvSpPr>
          <p:cNvPr id="11" name="Rectangle 10">
            <a:extLst>
              <a:ext uri="{FF2B5EF4-FFF2-40B4-BE49-F238E27FC236}">
                <a16:creationId xmlns:a16="http://schemas.microsoft.com/office/drawing/2014/main" id="{47FAE026-2FB8-489B-AEAF-EA7FA10AB8EE}"/>
              </a:ext>
            </a:extLst>
          </p:cNvPr>
          <p:cNvSpPr/>
          <p:nvPr/>
        </p:nvSpPr>
        <p:spPr>
          <a:xfrm>
            <a:off x="1" y="6029980"/>
            <a:ext cx="3200400" cy="523220"/>
          </a:xfrm>
          <a:prstGeom prst="rect">
            <a:avLst/>
          </a:prstGeom>
          <a:solidFill>
            <a:schemeClr val="bg1"/>
          </a:solidFill>
        </p:spPr>
        <p:txBody>
          <a:bodyPr wrap="square">
            <a:spAutoFit/>
          </a:bodyPr>
          <a:lstStyle/>
          <a:p>
            <a:r>
              <a:rPr lang="en-US" sz="1400" dirty="0">
                <a:latin typeface="Arial" panose="020B0604020202020204" pitchFamily="34" charset="0"/>
                <a:cs typeface="Arial" panose="020B0604020202020204" pitchFamily="34" charset="0"/>
              </a:rPr>
              <a:t>Photo credit: Chris Slesar, Monkton Conservation Commission</a:t>
            </a:r>
            <a:endParaRPr lang="en-CA" sz="14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EF2277C-5944-4932-974A-639A32E7AA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33" t="8889" b="18889"/>
          <a:stretch/>
        </p:blipFill>
        <p:spPr>
          <a:xfrm>
            <a:off x="6442811" y="281540"/>
            <a:ext cx="2701187" cy="2115387"/>
          </a:xfrm>
          <a:prstGeom prst="rect">
            <a:avLst/>
          </a:prstGeom>
        </p:spPr>
      </p:pic>
      <p:sp>
        <p:nvSpPr>
          <p:cNvPr id="13" name="Rectangle 12">
            <a:extLst>
              <a:ext uri="{FF2B5EF4-FFF2-40B4-BE49-F238E27FC236}">
                <a16:creationId xmlns:a16="http://schemas.microsoft.com/office/drawing/2014/main" id="{E80C62F3-137A-4957-B3BF-82F53C5B323D}"/>
              </a:ext>
            </a:extLst>
          </p:cNvPr>
          <p:cNvSpPr/>
          <p:nvPr/>
        </p:nvSpPr>
        <p:spPr>
          <a:xfrm>
            <a:off x="5905303" y="2406420"/>
            <a:ext cx="3337954" cy="523220"/>
          </a:xfrm>
          <a:prstGeom prst="rect">
            <a:avLst/>
          </a:prstGeom>
          <a:solidFill>
            <a:schemeClr val="bg1"/>
          </a:solidFill>
        </p:spPr>
        <p:txBody>
          <a:bodyPr wrap="square">
            <a:spAutoFit/>
          </a:bodyPr>
          <a:lstStyle/>
          <a:p>
            <a:r>
              <a:rPr lang="en-US" sz="1400" dirty="0">
                <a:latin typeface="Arial" panose="020B0604020202020204" pitchFamily="34" charset="0"/>
                <a:cs typeface="Arial" panose="020B0604020202020204" pitchFamily="34" charset="0"/>
              </a:rPr>
              <a:t>Photo credit: Kris Kendall, Alberta Conservation Association</a:t>
            </a:r>
            <a:endParaRPr lang="en-CA" sz="1400" b="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289CBE44-F765-4E1D-9EE0-9B11CB9C537E}"/>
              </a:ext>
            </a:extLst>
          </p:cNvPr>
          <p:cNvPicPr>
            <a:picLocks noChangeAspect="1"/>
          </p:cNvPicPr>
          <p:nvPr/>
        </p:nvPicPr>
        <p:blipFill rotWithShape="1">
          <a:blip r:embed="rId5">
            <a:extLst>
              <a:ext uri="{28A0092B-C50C-407E-A947-70E740481C1C}">
                <a14:useLocalDpi xmlns:a14="http://schemas.microsoft.com/office/drawing/2010/main" val="0"/>
              </a:ext>
            </a:extLst>
          </a:blip>
          <a:srcRect l="17163" t="-330" r="-8458" b="330"/>
          <a:stretch/>
        </p:blipFill>
        <p:spPr>
          <a:xfrm>
            <a:off x="3195448" y="3920615"/>
            <a:ext cx="2926080" cy="2501007"/>
          </a:xfrm>
          <a:prstGeom prst="rect">
            <a:avLst/>
          </a:prstGeom>
        </p:spPr>
      </p:pic>
      <p:sp>
        <p:nvSpPr>
          <p:cNvPr id="15" name="Rectangle 14">
            <a:extLst>
              <a:ext uri="{FF2B5EF4-FFF2-40B4-BE49-F238E27FC236}">
                <a16:creationId xmlns:a16="http://schemas.microsoft.com/office/drawing/2014/main" id="{759B7CEE-7836-4E14-8071-0338B9AD0D68}"/>
              </a:ext>
            </a:extLst>
          </p:cNvPr>
          <p:cNvSpPr/>
          <p:nvPr/>
        </p:nvSpPr>
        <p:spPr>
          <a:xfrm>
            <a:off x="3276600" y="6474023"/>
            <a:ext cx="2559130" cy="307777"/>
          </a:xfrm>
          <a:prstGeom prst="rect">
            <a:avLst/>
          </a:prstGeom>
          <a:solidFill>
            <a:schemeClr val="bg1"/>
          </a:solidFill>
        </p:spPr>
        <p:txBody>
          <a:bodyPr wrap="square">
            <a:spAutoFit/>
          </a:bodyPr>
          <a:lstStyle/>
          <a:p>
            <a:pPr algn="ctr"/>
            <a:r>
              <a:rPr lang="en-US" sz="1400" dirty="0">
                <a:latin typeface="Arial" panose="020B0604020202020204" pitchFamily="34" charset="0"/>
                <a:cs typeface="Arial" panose="020B0604020202020204" pitchFamily="34" charset="0"/>
              </a:rPr>
              <a:t>Photo credit: Barb Beasley</a:t>
            </a:r>
            <a:endParaRPr lang="en-CA" sz="1400"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075BCC44-45C1-4C6C-A4A9-ED1F32F6CB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2160" y="3922427"/>
            <a:ext cx="3291840" cy="2468880"/>
          </a:xfrm>
          <a:prstGeom prst="rect">
            <a:avLst/>
          </a:prstGeom>
        </p:spPr>
      </p:pic>
      <p:sp>
        <p:nvSpPr>
          <p:cNvPr id="16" name="TextBox 15">
            <a:extLst>
              <a:ext uri="{FF2B5EF4-FFF2-40B4-BE49-F238E27FC236}">
                <a16:creationId xmlns:a16="http://schemas.microsoft.com/office/drawing/2014/main" id="{91015056-76CD-467A-81BE-43558103578E}"/>
              </a:ext>
            </a:extLst>
          </p:cNvPr>
          <p:cNvSpPr txBox="1"/>
          <p:nvPr/>
        </p:nvSpPr>
        <p:spPr>
          <a:xfrm>
            <a:off x="5974080" y="6400800"/>
            <a:ext cx="3200400" cy="307777"/>
          </a:xfrm>
          <a:prstGeom prst="rect">
            <a:avLst/>
          </a:prstGeom>
          <a:solidFill>
            <a:schemeClr val="bg1"/>
          </a:solidFill>
        </p:spPr>
        <p:txBody>
          <a:bodyPr wrap="square" rtlCol="0">
            <a:spAutoFit/>
          </a:bodyPr>
          <a:lstStyle/>
          <a:p>
            <a:r>
              <a:rPr lang="en-CA" sz="1400" dirty="0">
                <a:latin typeface="Arial" panose="020B0604020202020204" pitchFamily="34" charset="0"/>
                <a:cs typeface="Arial" panose="020B0604020202020204" pitchFamily="34" charset="0"/>
              </a:rPr>
              <a:t>Photo credit: Kari Gunson</a:t>
            </a:r>
          </a:p>
        </p:txBody>
      </p:sp>
      <p:sp>
        <p:nvSpPr>
          <p:cNvPr id="17" name="Rectangle 16">
            <a:extLst>
              <a:ext uri="{FF2B5EF4-FFF2-40B4-BE49-F238E27FC236}">
                <a16:creationId xmlns:a16="http://schemas.microsoft.com/office/drawing/2014/main" id="{270D3893-6417-4C06-A0CC-B9592A5E3F27}"/>
              </a:ext>
            </a:extLst>
          </p:cNvPr>
          <p:cNvSpPr/>
          <p:nvPr/>
        </p:nvSpPr>
        <p:spPr>
          <a:xfrm>
            <a:off x="6805601" y="3581400"/>
            <a:ext cx="1728799" cy="338554"/>
          </a:xfrm>
          <a:prstGeom prst="rect">
            <a:avLst/>
          </a:prstGeom>
        </p:spPr>
        <p:txBody>
          <a:bodyPr wrap="square">
            <a:spAutoFit/>
          </a:bodyPr>
          <a:lstStyle/>
          <a:p>
            <a:r>
              <a:rPr lang="en-CA" sz="1600" dirty="0">
                <a:latin typeface="Arial" panose="020B0604020202020204" pitchFamily="34" charset="0"/>
                <a:cs typeface="Arial" panose="020B0604020202020204" pitchFamily="34" charset="0"/>
              </a:rPr>
              <a:t>Guide-wall</a:t>
            </a:r>
          </a:p>
        </p:txBody>
      </p:sp>
      <p:sp>
        <p:nvSpPr>
          <p:cNvPr id="2" name="Slide Number Placeholder 1">
            <a:extLst>
              <a:ext uri="{FF2B5EF4-FFF2-40B4-BE49-F238E27FC236}">
                <a16:creationId xmlns:a16="http://schemas.microsoft.com/office/drawing/2014/main" id="{D26C7195-7DAF-4128-9FED-453B264FB2FB}"/>
              </a:ext>
            </a:extLst>
          </p:cNvPr>
          <p:cNvSpPr>
            <a:spLocks noGrp="1"/>
          </p:cNvSpPr>
          <p:nvPr>
            <p:ph type="sldNum" sz="quarter" idx="12"/>
          </p:nvPr>
        </p:nvSpPr>
        <p:spPr/>
        <p:txBody>
          <a:bodyPr/>
          <a:lstStyle/>
          <a:p>
            <a:fld id="{13027880-2A83-45E9-B573-352A563D06C0}" type="slidenum">
              <a:rPr lang="en-US" altLang="en-US" smtClean="0"/>
              <a:pPr/>
              <a:t>38</a:t>
            </a:fld>
            <a:endParaRPr lang="en-US" altLang="en-US" dirty="0"/>
          </a:p>
        </p:txBody>
      </p:sp>
    </p:spTree>
    <p:extLst>
      <p:ext uri="{BB962C8B-B14F-4D97-AF65-F5344CB8AC3E}">
        <p14:creationId xmlns:p14="http://schemas.microsoft.com/office/powerpoint/2010/main" val="3129311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E999EC-03E1-4552-8B3F-24C08F491D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32" t="-1140" r="-2803" b="20116"/>
          <a:stretch/>
        </p:blipFill>
        <p:spPr>
          <a:xfrm>
            <a:off x="3407114" y="4405816"/>
            <a:ext cx="2954417" cy="2443871"/>
          </a:xfrm>
          <a:prstGeom prst="rect">
            <a:avLst/>
          </a:prstGeom>
        </p:spPr>
      </p:pic>
      <p:pic>
        <p:nvPicPr>
          <p:cNvPr id="12" name="Picture 11">
            <a:extLst>
              <a:ext uri="{FF2B5EF4-FFF2-40B4-BE49-F238E27FC236}">
                <a16:creationId xmlns:a16="http://schemas.microsoft.com/office/drawing/2014/main" id="{BD981341-81FF-468C-A2DE-B2C525754C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49" t="7938"/>
          <a:stretch/>
        </p:blipFill>
        <p:spPr>
          <a:xfrm>
            <a:off x="6161847" y="4414129"/>
            <a:ext cx="2982153" cy="2446868"/>
          </a:xfrm>
          <a:prstGeom prst="rect">
            <a:avLst/>
          </a:prstGeom>
        </p:spPr>
      </p:pic>
      <p:pic>
        <p:nvPicPr>
          <p:cNvPr id="14" name="Picture 13">
            <a:extLst>
              <a:ext uri="{FF2B5EF4-FFF2-40B4-BE49-F238E27FC236}">
                <a16:creationId xmlns:a16="http://schemas.microsoft.com/office/drawing/2014/main" id="{8550856F-B91E-4D09-8821-DE506DEB5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2054" y="-7030"/>
            <a:ext cx="3684554" cy="2452531"/>
          </a:xfrm>
          <a:prstGeom prst="rect">
            <a:avLst/>
          </a:prstGeom>
        </p:spPr>
      </p:pic>
      <p:pic>
        <p:nvPicPr>
          <p:cNvPr id="15" name="Picture 14">
            <a:extLst>
              <a:ext uri="{FF2B5EF4-FFF2-40B4-BE49-F238E27FC236}">
                <a16:creationId xmlns:a16="http://schemas.microsoft.com/office/drawing/2014/main" id="{C5D09970-F875-47EB-8886-924E38009851}"/>
              </a:ext>
            </a:extLst>
          </p:cNvPr>
          <p:cNvPicPr/>
          <p:nvPr/>
        </p:nvPicPr>
        <p:blipFill rotWithShape="1">
          <a:blip r:embed="rId6" cstate="print">
            <a:extLst>
              <a:ext uri="{28A0092B-C50C-407E-A947-70E740481C1C}">
                <a14:useLocalDpi xmlns:a14="http://schemas.microsoft.com/office/drawing/2010/main" val="0"/>
              </a:ext>
            </a:extLst>
          </a:blip>
          <a:srcRect l="41026" t="23420" b="13333"/>
          <a:stretch/>
        </p:blipFill>
        <p:spPr bwMode="auto">
          <a:xfrm>
            <a:off x="6123457" y="-2714"/>
            <a:ext cx="3015002" cy="273076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49FF7D4D-A5DC-493D-A074-2AEF3B87C5E7}"/>
              </a:ext>
            </a:extLst>
          </p:cNvPr>
          <p:cNvSpPr/>
          <p:nvPr/>
        </p:nvSpPr>
        <p:spPr>
          <a:xfrm>
            <a:off x="6036426" y="2205620"/>
            <a:ext cx="3108960" cy="274320"/>
          </a:xfrm>
          <a:prstGeom prst="rect">
            <a:avLst/>
          </a:prstGeom>
          <a:solidFill>
            <a:schemeClr val="bg1"/>
          </a:solidFill>
        </p:spPr>
        <p:txBody>
          <a:bodyPr wrap="square">
            <a:spAutoFit/>
          </a:bodyPr>
          <a:lstStyle/>
          <a:p>
            <a:pPr algn="ctr"/>
            <a:r>
              <a:rPr lang="en-US" sz="1400" dirty="0">
                <a:latin typeface="Arial" panose="020B0604020202020204" pitchFamily="34" charset="0"/>
                <a:ea typeface="Times New Roman" panose="02020603050405020304" pitchFamily="18" charset="0"/>
                <a:cs typeface="Arial" panose="020B0604020202020204" pitchFamily="34" charset="0"/>
              </a:rPr>
              <a:t>Chain-link fence</a:t>
            </a:r>
            <a:endParaRPr lang="en-CA" sz="1400" dirty="0">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16">
            <a:extLst>
              <a:ext uri="{FF2B5EF4-FFF2-40B4-BE49-F238E27FC236}">
                <a16:creationId xmlns:a16="http://schemas.microsoft.com/office/drawing/2014/main" id="{69DB3561-283E-495D-9DE7-4E7344F92480}"/>
              </a:ext>
            </a:extLst>
          </p:cNvPr>
          <p:cNvSpPr/>
          <p:nvPr/>
        </p:nvSpPr>
        <p:spPr>
          <a:xfrm>
            <a:off x="3277986" y="6561533"/>
            <a:ext cx="5867400" cy="307777"/>
          </a:xfrm>
          <a:prstGeom prst="rect">
            <a:avLst/>
          </a:prstGeom>
          <a:solidFill>
            <a:schemeClr val="bg1"/>
          </a:solidFill>
        </p:spPr>
        <p:txBody>
          <a:bodyPr wrap="square">
            <a:spAutoFit/>
          </a:bodyPr>
          <a:lstStyle/>
          <a:p>
            <a:r>
              <a:rPr lang="en-US" sz="1400" dirty="0">
                <a:latin typeface="Arial" panose="020B0604020202020204" pitchFamily="34" charset="0"/>
                <a:ea typeface="Times New Roman" panose="02020603050405020304" pitchFamily="18" charset="0"/>
                <a:cs typeface="Arial" panose="020B0604020202020204" pitchFamily="34" charset="0"/>
              </a:rPr>
              <a:t>Mesh Hardware cloth (wire) with steel frame (left); wood frame (right)</a:t>
            </a:r>
            <a:endParaRPr lang="en-CA" sz="1400" dirty="0"/>
          </a:p>
        </p:txBody>
      </p:sp>
      <p:sp>
        <p:nvSpPr>
          <p:cNvPr id="18" name="Rectangle 17">
            <a:extLst>
              <a:ext uri="{FF2B5EF4-FFF2-40B4-BE49-F238E27FC236}">
                <a16:creationId xmlns:a16="http://schemas.microsoft.com/office/drawing/2014/main" id="{0DA07261-CCA1-4155-B290-3C341E3A4C18}"/>
              </a:ext>
            </a:extLst>
          </p:cNvPr>
          <p:cNvSpPr/>
          <p:nvPr/>
        </p:nvSpPr>
        <p:spPr>
          <a:xfrm>
            <a:off x="2971800" y="2198510"/>
            <a:ext cx="3200400" cy="274320"/>
          </a:xfrm>
          <a:prstGeom prst="rect">
            <a:avLst/>
          </a:prstGeom>
          <a:solidFill>
            <a:schemeClr val="bg1"/>
          </a:solidFill>
        </p:spPr>
        <p:txBody>
          <a:bodyPr wrap="square">
            <a:spAutoFit/>
          </a:bodyPr>
          <a:lstStyle/>
          <a:p>
            <a:pPr algn="ctr"/>
            <a:r>
              <a:rPr lang="en-CA" sz="1400" dirty="0">
                <a:ea typeface="Times New Roman" panose="02020603050405020304" pitchFamily="18" charset="0"/>
              </a:rPr>
              <a:t> </a:t>
            </a:r>
            <a:r>
              <a:rPr lang="en-CA" sz="1400" dirty="0">
                <a:latin typeface="Arial" panose="020B0604020202020204" pitchFamily="34" charset="0"/>
                <a:ea typeface="Times New Roman" panose="02020603050405020304" pitchFamily="18" charset="0"/>
                <a:cs typeface="Arial" panose="020B0604020202020204" pitchFamily="34" charset="0"/>
              </a:rPr>
              <a:t>Concrete wall</a:t>
            </a:r>
            <a:endParaRPr lang="en-CA" sz="14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FD9E55C8-0EF5-4A76-8501-AD116F38C1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5103"/>
          <a:stretch/>
        </p:blipFill>
        <p:spPr>
          <a:xfrm>
            <a:off x="4343400" y="2478507"/>
            <a:ext cx="4800600" cy="1976546"/>
          </a:xfrm>
          <a:prstGeom prst="rect">
            <a:avLst/>
          </a:prstGeom>
        </p:spPr>
      </p:pic>
      <p:sp>
        <p:nvSpPr>
          <p:cNvPr id="21" name="Rectangle 20">
            <a:extLst>
              <a:ext uri="{FF2B5EF4-FFF2-40B4-BE49-F238E27FC236}">
                <a16:creationId xmlns:a16="http://schemas.microsoft.com/office/drawing/2014/main" id="{DE1D4E70-903B-4A67-8B49-E5F2E2B56FD1}"/>
              </a:ext>
            </a:extLst>
          </p:cNvPr>
          <p:cNvSpPr/>
          <p:nvPr/>
        </p:nvSpPr>
        <p:spPr>
          <a:xfrm>
            <a:off x="4299066" y="4116339"/>
            <a:ext cx="4846320" cy="307777"/>
          </a:xfrm>
          <a:prstGeom prst="rect">
            <a:avLst/>
          </a:prstGeom>
          <a:solidFill>
            <a:schemeClr val="bg1"/>
          </a:solidFill>
        </p:spPr>
        <p:txBody>
          <a:bodyPr wrap="square">
            <a:spAutoFit/>
          </a:bodyPr>
          <a:lstStyle/>
          <a:p>
            <a:pPr algn="ctr"/>
            <a:r>
              <a:rPr lang="en-CA" sz="1400" dirty="0">
                <a:latin typeface="Arial" panose="020B0604020202020204" pitchFamily="34" charset="0"/>
                <a:ea typeface="Times New Roman" panose="02020603050405020304" pitchFamily="18" charset="0"/>
                <a:cs typeface="Arial" panose="020B0604020202020204" pitchFamily="34" charset="0"/>
              </a:rPr>
              <a:t>Plastic attached to guard-rail</a:t>
            </a:r>
            <a:endParaRPr lang="en-CA" sz="1400" dirty="0">
              <a:latin typeface="Arial" panose="020B0604020202020204" pitchFamily="34" charset="0"/>
              <a:cs typeface="Arial" panose="020B0604020202020204" pitchFamily="34" charset="0"/>
            </a:endParaRPr>
          </a:p>
        </p:txBody>
      </p:sp>
      <p:sp>
        <p:nvSpPr>
          <p:cNvPr id="2" name="TextBox 1"/>
          <p:cNvSpPr txBox="1"/>
          <p:nvPr/>
        </p:nvSpPr>
        <p:spPr>
          <a:xfrm>
            <a:off x="-92640" y="516020"/>
            <a:ext cx="3162807" cy="4626010"/>
          </a:xfrm>
          <a:prstGeom prst="rect">
            <a:avLst/>
          </a:prstGeom>
          <a:noFill/>
        </p:spPr>
        <p:txBody>
          <a:bodyPr wrap="square" rtlCol="0">
            <a:spAutoFit/>
          </a:bodyPr>
          <a:lstStyle/>
          <a:p>
            <a:pPr marL="365760" indent="-365760">
              <a:spcBef>
                <a:spcPts val="600"/>
              </a:spcBef>
              <a:spcAft>
                <a:spcPts val="600"/>
              </a:spcAft>
              <a:buSzPts val="2400"/>
              <a:buFont typeface="Wingdings" panose="05000000000000000000" pitchFamily="2" charset="2"/>
              <a:buChar char="§"/>
            </a:pPr>
            <a:r>
              <a:rPr lang="en-CA" sz="2800" dirty="0">
                <a:solidFill>
                  <a:srgbClr val="000000"/>
                </a:solidFill>
                <a:latin typeface="Arial" panose="020B0604020202020204" pitchFamily="34" charset="0"/>
                <a:cs typeface="Arial" panose="020B0604020202020204" pitchFamily="34" charset="0"/>
              </a:rPr>
              <a:t>Types</a:t>
            </a:r>
            <a:endParaRPr lang="en-US" sz="2800" dirty="0">
              <a:latin typeface="Arial" panose="020B0604020202020204" pitchFamily="34" charset="0"/>
              <a:cs typeface="Arial" panose="020B0604020202020204" pitchFamily="34" charset="0"/>
            </a:endParaRPr>
          </a:p>
          <a:p>
            <a:pPr marL="822960" indent="-365760" fontAlgn="t">
              <a:spcAft>
                <a:spcPts val="600"/>
              </a:spcAft>
            </a:pPr>
            <a:r>
              <a:rPr lang="en-CA" sz="2300" dirty="0">
                <a:solidFill>
                  <a:srgbClr val="000000"/>
                </a:solidFill>
                <a:latin typeface="Arial" panose="020B0604020202020204" pitchFamily="34" charset="0"/>
                <a:cs typeface="Arial" panose="020B0604020202020204" pitchFamily="34" charset="0"/>
              </a:rPr>
              <a:t>─	Chain link</a:t>
            </a:r>
            <a:endParaRPr lang="en-US" sz="2300" dirty="0">
              <a:latin typeface="Arial" panose="020B0604020202020204" pitchFamily="34" charset="0"/>
              <a:cs typeface="Arial" panose="020B0604020202020204" pitchFamily="34" charset="0"/>
            </a:endParaRPr>
          </a:p>
          <a:p>
            <a:pPr marL="822960" indent="-365760" fontAlgn="t">
              <a:spcAft>
                <a:spcPts val="600"/>
              </a:spcAft>
            </a:pPr>
            <a:r>
              <a:rPr lang="en-CA" sz="2300" dirty="0">
                <a:solidFill>
                  <a:srgbClr val="000000"/>
                </a:solidFill>
                <a:latin typeface="Arial" panose="020B0604020202020204" pitchFamily="34" charset="0"/>
                <a:cs typeface="Arial" panose="020B0604020202020204" pitchFamily="34" charset="0"/>
              </a:rPr>
              <a:t>─	Mesh</a:t>
            </a:r>
            <a:endParaRPr lang="en-US" sz="2300" dirty="0">
              <a:latin typeface="Arial" panose="020B0604020202020204" pitchFamily="34" charset="0"/>
              <a:cs typeface="Arial" panose="020B0604020202020204" pitchFamily="34" charset="0"/>
            </a:endParaRPr>
          </a:p>
          <a:p>
            <a:pPr marL="1371600" indent="-457200" fontAlgn="t">
              <a:spcAft>
                <a:spcPts val="600"/>
              </a:spcAft>
              <a:buFont typeface="Arial" panose="020B0604020202020204" pitchFamily="34" charset="0"/>
              <a:buChar char="•"/>
            </a:pPr>
            <a:r>
              <a:rPr lang="en-CA" sz="2300" dirty="0">
                <a:solidFill>
                  <a:srgbClr val="000000"/>
                </a:solidFill>
                <a:latin typeface="Arial" panose="020B0604020202020204" pitchFamily="34" charset="0"/>
                <a:ea typeface="Times New Roman" panose="02020603050405020304" pitchFamily="18" charset="0"/>
                <a:cs typeface="Arial" panose="020B0604020202020204" pitchFamily="34" charset="0"/>
              </a:rPr>
              <a:t>Plastic</a:t>
            </a:r>
            <a:endParaRPr lang="en-US" sz="2300" dirty="0">
              <a:latin typeface="Arial" panose="020B0604020202020204" pitchFamily="34" charset="0"/>
              <a:cs typeface="Arial" panose="020B0604020202020204" pitchFamily="34" charset="0"/>
            </a:endParaRPr>
          </a:p>
          <a:p>
            <a:pPr marL="1371600" indent="-457200" fontAlgn="t">
              <a:spcAft>
                <a:spcPts val="600"/>
              </a:spcAft>
              <a:buFont typeface="Arial" panose="020B0604020202020204" pitchFamily="34" charset="0"/>
              <a:buChar char="•"/>
            </a:pPr>
            <a:r>
              <a:rPr lang="en-CA" sz="2300" dirty="0">
                <a:solidFill>
                  <a:srgbClr val="000000"/>
                </a:solidFill>
                <a:latin typeface="Arial" panose="020B0604020202020204" pitchFamily="34" charset="0"/>
                <a:ea typeface="Times New Roman" panose="02020603050405020304" pitchFamily="18" charset="0"/>
                <a:cs typeface="Arial" panose="020B0604020202020204" pitchFamily="34" charset="0"/>
              </a:rPr>
              <a:t>(Hard-ware cloth/Wire)</a:t>
            </a:r>
            <a:endParaRPr lang="en-US" sz="2300" dirty="0">
              <a:latin typeface="Arial" panose="020B0604020202020204" pitchFamily="34" charset="0"/>
              <a:cs typeface="Arial" panose="020B0604020202020204" pitchFamily="34" charset="0"/>
            </a:endParaRPr>
          </a:p>
          <a:p>
            <a:pPr marL="822960" indent="-365760" fontAlgn="t">
              <a:spcAft>
                <a:spcPts val="600"/>
              </a:spcAft>
            </a:pPr>
            <a:r>
              <a:rPr lang="en-CA" sz="2300" dirty="0">
                <a:solidFill>
                  <a:srgbClr val="000000"/>
                </a:solidFill>
                <a:latin typeface="Arial" panose="020B0604020202020204" pitchFamily="34" charset="0"/>
                <a:cs typeface="Arial" panose="020B0604020202020204" pitchFamily="34" charset="0"/>
              </a:rPr>
              <a:t>─	Concrete wall</a:t>
            </a:r>
            <a:endParaRPr lang="en-US" sz="2300" dirty="0">
              <a:solidFill>
                <a:srgbClr val="000000"/>
              </a:solidFill>
              <a:latin typeface="Arial" panose="020B0604020202020204" pitchFamily="34" charset="0"/>
              <a:cs typeface="Arial" panose="020B0604020202020204" pitchFamily="34" charset="0"/>
            </a:endParaRPr>
          </a:p>
          <a:p>
            <a:pPr marL="822960" indent="-365760" fontAlgn="t">
              <a:spcAft>
                <a:spcPts val="600"/>
              </a:spcAft>
            </a:pPr>
            <a:r>
              <a:rPr lang="en-CA" sz="2300" dirty="0">
                <a:solidFill>
                  <a:srgbClr val="000000"/>
                </a:solidFill>
                <a:latin typeface="Arial" panose="020B0604020202020204" pitchFamily="34" charset="0"/>
                <a:cs typeface="Arial" panose="020B0604020202020204" pitchFamily="34" charset="0"/>
              </a:rPr>
              <a:t>─	Plastic (HDPE, PVC, recycled)</a:t>
            </a:r>
            <a:endParaRPr lang="en-US" sz="2300" dirty="0">
              <a:solidFill>
                <a:srgbClr val="000000"/>
              </a:solidFill>
              <a:latin typeface="Arial" panose="020B0604020202020204" pitchFamily="34" charset="0"/>
              <a:cs typeface="Arial" panose="020B0604020202020204" pitchFamily="34" charset="0"/>
            </a:endParaRPr>
          </a:p>
          <a:p>
            <a:pPr marL="822960" indent="-365760" fontAlgn="t">
              <a:lnSpc>
                <a:spcPct val="107000"/>
              </a:lnSpc>
              <a:spcAft>
                <a:spcPts val="600"/>
              </a:spcAft>
            </a:pPr>
            <a:r>
              <a:rPr lang="en-CA" sz="2300" dirty="0">
                <a:solidFill>
                  <a:srgbClr val="000000"/>
                </a:solidFill>
                <a:latin typeface="Arial" panose="020B0604020202020204" pitchFamily="34" charset="0"/>
                <a:cs typeface="Arial" panose="020B0604020202020204" pitchFamily="34" charset="0"/>
              </a:rPr>
              <a:t>─	Wood</a:t>
            </a:r>
            <a:endParaRPr lang="en-US" sz="2300" dirty="0">
              <a:solidFill>
                <a:srgbClr val="000000"/>
              </a:solidFill>
              <a:latin typeface="Arial" panose="020B0604020202020204" pitchFamily="34" charset="0"/>
              <a:cs typeface="Arial" panose="020B0604020202020204" pitchFamily="34" charset="0"/>
            </a:endParaRPr>
          </a:p>
          <a:p>
            <a:endParaRPr lang="en-US" dirty="0"/>
          </a:p>
        </p:txBody>
      </p:sp>
      <p:sp>
        <p:nvSpPr>
          <p:cNvPr id="3" name="TextBox 2"/>
          <p:cNvSpPr txBox="1"/>
          <p:nvPr/>
        </p:nvSpPr>
        <p:spPr>
          <a:xfrm>
            <a:off x="161260" y="5183968"/>
            <a:ext cx="3254714" cy="1292662"/>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Photo credit: Top left: Chris Slesar, Monkton Conservation Commission</a:t>
            </a:r>
          </a:p>
          <a:p>
            <a:r>
              <a:rPr lang="en-US" sz="1100" dirty="0">
                <a:latin typeface="Arial" panose="020B0604020202020204" pitchFamily="34" charset="0"/>
                <a:cs typeface="Arial" panose="020B0604020202020204" pitchFamily="34" charset="0"/>
              </a:rPr>
              <a:t>Top right: Jochen Jaeger,</a:t>
            </a:r>
            <a:r>
              <a:rPr lang="en-CA"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Concordia University, Montreal</a:t>
            </a:r>
            <a:endParaRPr lang="en-CA" sz="1100" dirty="0">
              <a:latin typeface="Arial" panose="020B0604020202020204" pitchFamily="34" charset="0"/>
              <a:cs typeface="Arial" panose="020B0604020202020204" pitchFamily="34" charset="0"/>
            </a:endParaRPr>
          </a:p>
          <a:p>
            <a:r>
              <a:rPr lang="en-CA" sz="1100" dirty="0">
                <a:latin typeface="Arial" panose="020B0604020202020204" pitchFamily="34" charset="0"/>
                <a:cs typeface="Arial" panose="020B0604020202020204" pitchFamily="34" charset="0"/>
              </a:rPr>
              <a:t>Middle: Ausable Bayfield Conservation Authority</a:t>
            </a:r>
          </a:p>
          <a:p>
            <a:r>
              <a:rPr lang="en-CA" sz="1100" dirty="0">
                <a:latin typeface="Arial" panose="020B0604020202020204" pitchFamily="34" charset="0"/>
                <a:cs typeface="Arial" panose="020B0604020202020204" pitchFamily="34" charset="0"/>
              </a:rPr>
              <a:t>Bottom: Kari Gunson</a:t>
            </a:r>
          </a:p>
          <a:p>
            <a:endParaRPr lang="en-CA" sz="1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4E7FC5F-A321-4F2D-827B-094E23C4653C}"/>
              </a:ext>
            </a:extLst>
          </p:cNvPr>
          <p:cNvSpPr>
            <a:spLocks noGrp="1"/>
          </p:cNvSpPr>
          <p:nvPr>
            <p:ph type="sldNum" sz="quarter" idx="12"/>
          </p:nvPr>
        </p:nvSpPr>
        <p:spPr/>
        <p:txBody>
          <a:bodyPr/>
          <a:lstStyle/>
          <a:p>
            <a:fld id="{13027880-2A83-45E9-B573-352A563D06C0}" type="slidenum">
              <a:rPr lang="en-US" altLang="en-US" smtClean="0"/>
              <a:pPr/>
              <a:t>39</a:t>
            </a:fld>
            <a:endParaRPr lang="en-US" altLang="en-US" dirty="0"/>
          </a:p>
        </p:txBody>
      </p:sp>
    </p:spTree>
    <p:extLst>
      <p:ext uri="{BB962C8B-B14F-4D97-AF65-F5344CB8AC3E}">
        <p14:creationId xmlns:p14="http://schemas.microsoft.com/office/powerpoint/2010/main" val="239587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5029200" cy="4724400"/>
          </a:xfrm>
        </p:spPr>
        <p:txBody>
          <a:bodyPr>
            <a:normAutofit fontScale="25000" lnSpcReduction="20000"/>
          </a:bodyPr>
          <a:lstStyle/>
          <a:p>
            <a:pPr marL="0" lvl="2" indent="0">
              <a:lnSpc>
                <a:spcPct val="120000"/>
              </a:lnSpc>
              <a:spcBef>
                <a:spcPts val="0"/>
              </a:spcBef>
              <a:spcAft>
                <a:spcPts val="1200"/>
              </a:spcAft>
              <a:buNone/>
            </a:pPr>
            <a:r>
              <a:rPr lang="en-CA" sz="11200" b="1" dirty="0">
                <a:latin typeface="Arial" panose="020B0604020202020204" pitchFamily="34" charset="0"/>
                <a:cs typeface="Arial" panose="020B0604020202020204" pitchFamily="34" charset="0"/>
              </a:rPr>
              <a:t>PRODUCTS</a:t>
            </a:r>
          </a:p>
          <a:p>
            <a:pPr marL="457200" lvl="4" indent="-355600">
              <a:spcBef>
                <a:spcPts val="0"/>
              </a:spcBef>
              <a:spcAft>
                <a:spcPts val="600"/>
              </a:spcAft>
              <a:buFont typeface="Wingdings" panose="05000000000000000000" pitchFamily="2" charset="2"/>
              <a:buChar char="§"/>
              <a:tabLst>
                <a:tab pos="1341438" algn="l"/>
              </a:tabLst>
            </a:pPr>
            <a:r>
              <a:rPr lang="en-CA" sz="11200" dirty="0">
                <a:latin typeface="Arial" panose="020B0604020202020204" pitchFamily="34" charset="0"/>
                <a:cs typeface="Arial" panose="020B0604020202020204" pitchFamily="34" charset="0"/>
              </a:rPr>
              <a:t>Reports</a:t>
            </a:r>
          </a:p>
          <a:p>
            <a:pPr marL="101600" lvl="4" indent="0">
              <a:spcBef>
                <a:spcPts val="0"/>
              </a:spcBef>
              <a:spcAft>
                <a:spcPts val="600"/>
              </a:spcAft>
              <a:buNone/>
              <a:tabLst>
                <a:tab pos="1341438" algn="l"/>
              </a:tabLst>
            </a:pPr>
            <a:endParaRPr lang="en-CA" sz="9600" dirty="0">
              <a:latin typeface="Arial" panose="020B0604020202020204" pitchFamily="34" charset="0"/>
              <a:cs typeface="Arial" panose="020B0604020202020204" pitchFamily="34" charset="0"/>
            </a:endParaRPr>
          </a:p>
          <a:p>
            <a:pPr marL="914400" lvl="5" indent="-457200">
              <a:lnSpc>
                <a:spcPct val="120000"/>
              </a:lnSpc>
              <a:spcBef>
                <a:spcPts val="0"/>
              </a:spcBef>
              <a:spcAft>
                <a:spcPts val="600"/>
              </a:spcAft>
              <a:buFont typeface="Arial" panose="020B0604020202020204" pitchFamily="34" charset="0"/>
              <a:buChar char="─"/>
              <a:tabLst>
                <a:tab pos="1341438" algn="l"/>
              </a:tabLst>
            </a:pPr>
            <a:r>
              <a:rPr lang="en-CA" sz="9600" dirty="0">
                <a:latin typeface="Arial" panose="020B0604020202020204" pitchFamily="34" charset="0"/>
                <a:cs typeface="Arial" panose="020B0604020202020204" pitchFamily="34" charset="0"/>
              </a:rPr>
              <a:t>Literature review and annotated bibliography</a:t>
            </a:r>
          </a:p>
          <a:p>
            <a:pPr marL="914400" lvl="5" indent="-457200">
              <a:lnSpc>
                <a:spcPct val="120000"/>
              </a:lnSpc>
              <a:spcBef>
                <a:spcPts val="0"/>
              </a:spcBef>
              <a:spcAft>
                <a:spcPts val="600"/>
              </a:spcAft>
              <a:buFont typeface="Arial" panose="020B0604020202020204" pitchFamily="34" charset="0"/>
              <a:buChar char="─"/>
              <a:tabLst>
                <a:tab pos="1341438" algn="l"/>
              </a:tabLst>
            </a:pPr>
            <a:r>
              <a:rPr lang="en-CA" sz="9600" dirty="0">
                <a:latin typeface="Arial" panose="020B0604020202020204" pitchFamily="34" charset="0"/>
                <a:cs typeface="Arial" panose="020B0604020202020204" pitchFamily="34" charset="0"/>
              </a:rPr>
              <a:t>Expert survey report</a:t>
            </a:r>
          </a:p>
          <a:p>
            <a:pPr marL="914400" lvl="5" indent="-457200">
              <a:lnSpc>
                <a:spcPct val="120000"/>
              </a:lnSpc>
              <a:spcBef>
                <a:spcPts val="0"/>
              </a:spcBef>
              <a:spcAft>
                <a:spcPts val="600"/>
              </a:spcAft>
              <a:buFont typeface="Arial" panose="020B0604020202020204" pitchFamily="34" charset="0"/>
              <a:buChar char="─"/>
              <a:tabLst>
                <a:tab pos="1341438" algn="l"/>
              </a:tabLst>
            </a:pPr>
            <a:r>
              <a:rPr lang="en-CA" sz="9600" dirty="0">
                <a:latin typeface="Arial" panose="020B0604020202020204" pitchFamily="34" charset="0"/>
                <a:cs typeface="Arial" panose="020B0604020202020204" pitchFamily="34" charset="0"/>
              </a:rPr>
              <a:t>Considerations for mitigation measures by type</a:t>
            </a:r>
          </a:p>
          <a:p>
            <a:pPr marL="914400" lvl="5" indent="-457200">
              <a:lnSpc>
                <a:spcPct val="120000"/>
              </a:lnSpc>
              <a:spcBef>
                <a:spcPts val="0"/>
              </a:spcBef>
              <a:spcAft>
                <a:spcPts val="600"/>
              </a:spcAft>
              <a:buFont typeface="Arial" panose="020B0604020202020204" pitchFamily="34" charset="0"/>
              <a:buChar char="─"/>
              <a:tabLst>
                <a:tab pos="1341438" algn="l"/>
              </a:tabLst>
            </a:pPr>
            <a:r>
              <a:rPr lang="en-CA" sz="9600" dirty="0">
                <a:latin typeface="Arial" panose="020B0604020202020204" pitchFamily="34" charset="0"/>
                <a:cs typeface="Arial" panose="020B0604020202020204" pitchFamily="34" charset="0"/>
              </a:rPr>
              <a:t>Relevant case studies</a:t>
            </a:r>
          </a:p>
          <a:p>
            <a:pPr marL="914400" lvl="5" indent="-457200">
              <a:lnSpc>
                <a:spcPct val="120000"/>
              </a:lnSpc>
              <a:spcBef>
                <a:spcPts val="0"/>
              </a:spcBef>
              <a:spcAft>
                <a:spcPts val="1200"/>
              </a:spcAft>
              <a:buFont typeface="Arial" panose="020B0604020202020204" pitchFamily="34" charset="0"/>
              <a:buChar char="─"/>
              <a:tabLst>
                <a:tab pos="1341438" algn="l"/>
              </a:tabLst>
            </a:pPr>
            <a:r>
              <a:rPr lang="en-CA" sz="9600" dirty="0">
                <a:latin typeface="Arial" panose="020B0604020202020204" pitchFamily="34" charset="0"/>
                <a:cs typeface="Arial" panose="020B0604020202020204" pitchFamily="34" charset="0"/>
              </a:rPr>
              <a:t>Summary </a:t>
            </a:r>
            <a:r>
              <a:rPr lang="en-CA" sz="9600" dirty="0" smtClean="0">
                <a:latin typeface="Arial" panose="020B0604020202020204" pitchFamily="34" charset="0"/>
                <a:cs typeface="Arial" panose="020B0604020202020204" pitchFamily="34" charset="0"/>
              </a:rPr>
              <a:t>report</a:t>
            </a:r>
            <a:endParaRPr lang="en-CA" sz="9600" dirty="0">
              <a:latin typeface="Arial" panose="020B0604020202020204" pitchFamily="34" charset="0"/>
              <a:cs typeface="Arial" panose="020B0604020202020204" pitchFamily="34" charset="0"/>
            </a:endParaRPr>
          </a:p>
          <a:p>
            <a:pPr marL="457200" lvl="5" indent="0">
              <a:lnSpc>
                <a:spcPct val="120000"/>
              </a:lnSpc>
              <a:spcBef>
                <a:spcPts val="0"/>
              </a:spcBef>
              <a:spcAft>
                <a:spcPts val="1200"/>
              </a:spcAft>
              <a:buNone/>
              <a:tabLst>
                <a:tab pos="1341438" algn="l"/>
              </a:tabLst>
            </a:pPr>
            <a:endParaRPr lang="en-CA" sz="9600" dirty="0">
              <a:latin typeface="Arial" panose="020B0604020202020204" pitchFamily="34" charset="0"/>
              <a:cs typeface="Arial" panose="020B0604020202020204" pitchFamily="34" charset="0"/>
            </a:endParaRPr>
          </a:p>
          <a:p>
            <a:pPr marL="457200" lvl="4" indent="-355600">
              <a:lnSpc>
                <a:spcPct val="120000"/>
              </a:lnSpc>
              <a:buFont typeface="Wingdings" panose="05000000000000000000" pitchFamily="2" charset="2"/>
              <a:buChar char="§"/>
              <a:tabLst>
                <a:tab pos="1341438" algn="l"/>
              </a:tabLst>
            </a:pPr>
            <a:r>
              <a:rPr lang="en-CA" sz="11200" dirty="0">
                <a:latin typeface="Arial" panose="020B0604020202020204" pitchFamily="34" charset="0"/>
                <a:cs typeface="Arial" panose="020B0604020202020204" pitchFamily="34" charset="0"/>
              </a:rPr>
              <a:t>Web-based repository of technical drawings, and photos</a:t>
            </a:r>
          </a:p>
          <a:p>
            <a:pPr marL="914400" lvl="5" indent="-457200">
              <a:lnSpc>
                <a:spcPct val="120000"/>
              </a:lnSpc>
              <a:spcBef>
                <a:spcPts val="0"/>
              </a:spcBef>
              <a:spcAft>
                <a:spcPts val="600"/>
              </a:spcAft>
              <a:buFont typeface="Arial" panose="020B0604020202020204" pitchFamily="34" charset="0"/>
              <a:buChar char="─"/>
              <a:tabLst>
                <a:tab pos="1341438" algn="l"/>
              </a:tabLst>
            </a:pPr>
            <a:endParaRPr lang="en-CA" sz="9600" dirty="0">
              <a:latin typeface="Arial" panose="020B0604020202020204" pitchFamily="34" charset="0"/>
              <a:cs typeface="Arial" panose="020B0604020202020204" pitchFamily="34" charset="0"/>
            </a:endParaRPr>
          </a:p>
          <a:p>
            <a:pPr marL="914400" lvl="5" indent="-457200">
              <a:lnSpc>
                <a:spcPct val="120000"/>
              </a:lnSpc>
              <a:spcBef>
                <a:spcPts val="0"/>
              </a:spcBef>
              <a:spcAft>
                <a:spcPts val="600"/>
              </a:spcAft>
              <a:buFont typeface="Arial" panose="020B0604020202020204" pitchFamily="34" charset="0"/>
              <a:buChar char="─"/>
              <a:tabLst>
                <a:tab pos="1341438" algn="l"/>
              </a:tabLst>
            </a:pPr>
            <a:endParaRPr lang="en-CA" sz="9600" dirty="0">
              <a:latin typeface="Arial" panose="020B0604020202020204" pitchFamily="34" charset="0"/>
              <a:cs typeface="Arial" panose="020B0604020202020204" pitchFamily="34" charset="0"/>
            </a:endParaRPr>
          </a:p>
          <a:p>
            <a:pPr marL="1897063" lvl="5" indent="-355600">
              <a:buFont typeface="Wingdings" panose="05000000000000000000" pitchFamily="2" charset="2"/>
              <a:buChar char="Ø"/>
              <a:tabLst>
                <a:tab pos="1341438" algn="l"/>
              </a:tabLst>
            </a:pPr>
            <a:endParaRPr lang="en-CA"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680066"/>
            <a:ext cx="3276600" cy="2405334"/>
          </a:xfrm>
          <a:prstGeom prst="rect">
            <a:avLst/>
          </a:prstGeom>
        </p:spPr>
      </p:pic>
      <p:pic>
        <p:nvPicPr>
          <p:cNvPr id="1026" name="Picture 2" descr="Screenshot 2019-02-15 12"/>
          <p:cNvPicPr>
            <a:picLocks noChangeAspect="1" noChangeArrowheads="1"/>
          </p:cNvPicPr>
          <p:nvPr/>
        </p:nvPicPr>
        <p:blipFill>
          <a:blip r:embed="rId4" cstate="print">
            <a:extLst>
              <a:ext uri="{28A0092B-C50C-407E-A947-70E740481C1C}">
                <a14:useLocalDpi xmlns:a14="http://schemas.microsoft.com/office/drawing/2010/main" val="0"/>
              </a:ext>
            </a:extLst>
          </a:blip>
          <a:srcRect l="9309" t="18857" r="24237" b="4572"/>
          <a:stretch>
            <a:fillRect/>
          </a:stretch>
        </p:blipFill>
        <p:spPr bwMode="auto">
          <a:xfrm>
            <a:off x="5248133" y="686794"/>
            <a:ext cx="3295934"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114A656-BE03-4CC1-9DFE-9BC74CDB807B}"/>
              </a:ext>
            </a:extLst>
          </p:cNvPr>
          <p:cNvSpPr txBox="1"/>
          <p:nvPr/>
        </p:nvSpPr>
        <p:spPr>
          <a:xfrm>
            <a:off x="5241206" y="3370605"/>
            <a:ext cx="3581400" cy="307777"/>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Photo credit: Cyndi Smith, Parks Canada</a:t>
            </a:r>
            <a:endParaRPr lang="en-US" dirty="0"/>
          </a:p>
        </p:txBody>
      </p:sp>
      <p:sp>
        <p:nvSpPr>
          <p:cNvPr id="4" name="Slide Number Placeholder 3">
            <a:extLst>
              <a:ext uri="{FF2B5EF4-FFF2-40B4-BE49-F238E27FC236}">
                <a16:creationId xmlns:a16="http://schemas.microsoft.com/office/drawing/2014/main" id="{08F27F8F-94ED-49F1-83D8-396D60C5570B}"/>
              </a:ext>
            </a:extLst>
          </p:cNvPr>
          <p:cNvSpPr>
            <a:spLocks noGrp="1"/>
          </p:cNvSpPr>
          <p:nvPr>
            <p:ph type="sldNum" sz="quarter" idx="12"/>
          </p:nvPr>
        </p:nvSpPr>
        <p:spPr/>
        <p:txBody>
          <a:bodyPr/>
          <a:lstStyle/>
          <a:p>
            <a:fld id="{13027880-2A83-45E9-B573-352A563D06C0}" type="slidenum">
              <a:rPr lang="en-US" altLang="en-US" sz="2800" smtClean="0">
                <a:solidFill>
                  <a:schemeClr val="tx1"/>
                </a:solidFill>
              </a:rPr>
              <a:pPr/>
              <a:t>4</a:t>
            </a:fld>
            <a:endParaRPr lang="en-US" altLang="en-US" sz="2800" dirty="0">
              <a:solidFill>
                <a:schemeClr val="tx1"/>
              </a:solidFill>
            </a:endParaRPr>
          </a:p>
        </p:txBody>
      </p:sp>
    </p:spTree>
    <p:extLst>
      <p:ext uri="{BB962C8B-B14F-4D97-AF65-F5344CB8AC3E}">
        <p14:creationId xmlns:p14="http://schemas.microsoft.com/office/powerpoint/2010/main" val="3171575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29045" y="838200"/>
            <a:ext cx="5157355" cy="5029200"/>
          </a:xfrm>
        </p:spPr>
        <p:txBody>
          <a:bodyPr/>
          <a:lstStyle/>
          <a:p>
            <a:pPr marL="640080" indent="-457200">
              <a:spcAft>
                <a:spcPts val="600"/>
              </a:spcAft>
            </a:pPr>
            <a:r>
              <a:rPr lang="en-CA"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Climbing species</a:t>
            </a:r>
          </a:p>
          <a:p>
            <a:pPr marL="1097280" lvl="1" indent="-457200">
              <a:lnSpc>
                <a:spcPct val="100000"/>
              </a:lnSpc>
              <a:spcBef>
                <a:spcPts val="0"/>
              </a:spcBef>
              <a:spcAft>
                <a:spcPts val="600"/>
              </a:spcAft>
            </a:pPr>
            <a:r>
              <a:rPr lang="en-US" sz="2800" dirty="0">
                <a:latin typeface="Arial" panose="020B0604020202020204" pitchFamily="34" charset="0"/>
                <a:cs typeface="Arial" panose="020B0604020202020204" pitchFamily="34" charset="0"/>
              </a:rPr>
              <a:t>Use top lip or solid barrier</a:t>
            </a:r>
          </a:p>
          <a:p>
            <a:pPr marL="640080" indent="-457200">
              <a:spcAft>
                <a:spcPts val="600"/>
              </a:spcAft>
            </a:pPr>
            <a:r>
              <a:rPr lang="en-CA"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Slender species, e.g., snakes</a:t>
            </a:r>
          </a:p>
          <a:p>
            <a:pPr marL="1097280" lvl="1" indent="-457200">
              <a:lnSpc>
                <a:spcPct val="100000"/>
              </a:lnSpc>
              <a:spcBef>
                <a:spcPts val="0"/>
              </a:spcBef>
              <a:spcAft>
                <a:spcPts val="600"/>
              </a:spcAft>
            </a:pPr>
            <a:r>
              <a:rPr lang="en-US" sz="2800" dirty="0">
                <a:latin typeface="Arial" panose="020B0604020202020204" pitchFamily="34" charset="0"/>
                <a:cs typeface="Arial" panose="020B0604020202020204" pitchFamily="34" charset="0"/>
              </a:rPr>
              <a:t>Use solid barrier</a:t>
            </a:r>
          </a:p>
          <a:p>
            <a:pPr marL="640080" indent="-457200">
              <a:spcAft>
                <a:spcPts val="600"/>
              </a:spcAft>
            </a:pPr>
            <a:r>
              <a:rPr lang="en-CA"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Burrowing species,</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e.g., cray fish and small mammals</a:t>
            </a:r>
          </a:p>
          <a:p>
            <a:pPr marL="1097280" lvl="1" indent="-457200">
              <a:lnSpc>
                <a:spcPct val="100000"/>
              </a:lnSpc>
              <a:spcBef>
                <a:spcPts val="0"/>
              </a:spcBef>
              <a:spcAft>
                <a:spcPts val="600"/>
              </a:spcAft>
            </a:pPr>
            <a:r>
              <a:rPr lang="en-US" sz="2800" dirty="0">
                <a:latin typeface="Arial" panose="020B0604020202020204" pitchFamily="34" charset="0"/>
                <a:cs typeface="Arial" panose="020B0604020202020204" pitchFamily="34" charset="0"/>
              </a:rPr>
              <a:t>Bury bottom</a:t>
            </a:r>
          </a:p>
          <a:p>
            <a:endParaRPr lang="en-CA" dirty="0"/>
          </a:p>
        </p:txBody>
      </p:sp>
      <p:sp>
        <p:nvSpPr>
          <p:cNvPr id="3" name="Text Placeholder 2"/>
          <p:cNvSpPr>
            <a:spLocks noGrp="1"/>
          </p:cNvSpPr>
          <p:nvPr>
            <p:ph type="body" sz="quarter" idx="11"/>
          </p:nvPr>
        </p:nvSpPr>
        <p:spPr>
          <a:xfrm>
            <a:off x="0" y="228600"/>
            <a:ext cx="5541125" cy="457200"/>
          </a:xfrm>
        </p:spPr>
        <p:txBody>
          <a:bodyPr>
            <a:noAutofit/>
          </a:bodyPr>
          <a:lstStyle/>
          <a:p>
            <a:pPr marL="365760" indent="-457200" defTabSz="914400">
              <a:lnSpc>
                <a:spcPct val="100000"/>
              </a:lnSpc>
              <a:spcAft>
                <a:spcPts val="1200"/>
              </a:spcAft>
              <a:buSzPts val="2400"/>
              <a:buFont typeface="Wingdings" panose="05000000000000000000" pitchFamily="2" charset="2"/>
              <a:buChar char="§"/>
            </a:pPr>
            <a:r>
              <a:rPr lang="en-US" sz="2800" dirty="0">
                <a:solidFill>
                  <a:srgbClr val="000000"/>
                </a:solidFill>
                <a:latin typeface="Arial" panose="020B0604020202020204" pitchFamily="34" charset="0"/>
                <a:cs typeface="Arial" panose="020B0604020202020204" pitchFamily="34" charset="0"/>
              </a:rPr>
              <a:t>Considerations (behavior)</a:t>
            </a:r>
            <a:endParaRPr lang="en-CA" sz="2800" dirty="0">
              <a:solidFill>
                <a:srgbClr val="0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91FAB49-8784-48F4-A57C-6868FE6BC7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904"/>
          <a:stretch/>
        </p:blipFill>
        <p:spPr>
          <a:xfrm>
            <a:off x="5741322" y="1746838"/>
            <a:ext cx="3410712" cy="2628592"/>
          </a:xfrm>
          <a:prstGeom prst="rect">
            <a:avLst/>
          </a:prstGeom>
        </p:spPr>
      </p:pic>
      <p:pic>
        <p:nvPicPr>
          <p:cNvPr id="7" name="Content Placeholder 4">
            <a:extLst>
              <a:ext uri="{FF2B5EF4-FFF2-40B4-BE49-F238E27FC236}">
                <a16:creationId xmlns:a16="http://schemas.microsoft.com/office/drawing/2014/main" id="{4C1F4F24-DA74-45E6-80A3-E873A1ADED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2363" y="4091076"/>
            <a:ext cx="3410712" cy="2553330"/>
          </a:xfrm>
          <a:prstGeom prst="rect">
            <a:avLst/>
          </a:prstGeom>
        </p:spPr>
      </p:pic>
      <p:pic>
        <p:nvPicPr>
          <p:cNvPr id="8" name="Picture 7">
            <a:extLst>
              <a:ext uri="{FF2B5EF4-FFF2-40B4-BE49-F238E27FC236}">
                <a16:creationId xmlns:a16="http://schemas.microsoft.com/office/drawing/2014/main" id="{7DAECA51-375B-49C9-A1FC-4AB7D28B1D2A}"/>
              </a:ext>
            </a:extLst>
          </p:cNvPr>
          <p:cNvPicPr/>
          <p:nvPr/>
        </p:nvPicPr>
        <p:blipFill rotWithShape="1">
          <a:blip r:embed="rId5" cstate="email">
            <a:extLst>
              <a:ext uri="{28A0092B-C50C-407E-A947-70E740481C1C}">
                <a14:useLocalDpi xmlns:a14="http://schemas.microsoft.com/office/drawing/2010/main"/>
              </a:ext>
            </a:extLst>
          </a:blip>
          <a:srcRect t="15753" r="31302" b="-5943"/>
          <a:stretch/>
        </p:blipFill>
        <p:spPr bwMode="auto">
          <a:xfrm>
            <a:off x="5742363" y="0"/>
            <a:ext cx="3409950" cy="2335206"/>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5E825E97-5C54-4D2E-A4C2-3857704A3521}"/>
              </a:ext>
            </a:extLst>
          </p:cNvPr>
          <p:cNvSpPr/>
          <p:nvPr/>
        </p:nvSpPr>
        <p:spPr>
          <a:xfrm>
            <a:off x="5688678" y="2133600"/>
            <a:ext cx="3473046" cy="307777"/>
          </a:xfrm>
          <a:prstGeom prst="rect">
            <a:avLst/>
          </a:prstGeom>
          <a:solidFill>
            <a:schemeClr val="bg1"/>
          </a:solidFill>
        </p:spPr>
        <p:txBody>
          <a:bodyPr wrap="square">
            <a:spAutoFit/>
          </a:bodyPr>
          <a:lstStyle/>
          <a:p>
            <a:pPr algn="ctr"/>
            <a:r>
              <a:rPr lang="en-US" sz="1400" dirty="0">
                <a:latin typeface="Arial" panose="020B0604020202020204" pitchFamily="34" charset="0"/>
                <a:ea typeface="Times New Roman" panose="02020603050405020304" pitchFamily="18" charset="0"/>
                <a:cs typeface="Arial" panose="020B0604020202020204" pitchFamily="34" charset="0"/>
              </a:rPr>
              <a:t>Chain-link fence with top lip </a:t>
            </a:r>
            <a:endParaRPr lang="en-CA" sz="1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5BE0CD1-DCB3-49AB-A61D-135054CA8600}"/>
              </a:ext>
            </a:extLst>
          </p:cNvPr>
          <p:cNvSpPr/>
          <p:nvPr/>
        </p:nvSpPr>
        <p:spPr>
          <a:xfrm>
            <a:off x="5696991" y="3984905"/>
            <a:ext cx="3473046" cy="307777"/>
          </a:xfrm>
          <a:prstGeom prst="rect">
            <a:avLst/>
          </a:prstGeom>
          <a:solidFill>
            <a:schemeClr val="bg1"/>
          </a:solidFill>
        </p:spPr>
        <p:txBody>
          <a:bodyPr wrap="square">
            <a:spAutoFit/>
          </a:bodyPr>
          <a:lstStyle/>
          <a:p>
            <a:pPr algn="ctr"/>
            <a:r>
              <a:rPr lang="en-US" sz="1400" dirty="0">
                <a:latin typeface="Arial" panose="020B0604020202020204" pitchFamily="34" charset="0"/>
                <a:ea typeface="Times New Roman" panose="02020603050405020304" pitchFamily="18" charset="0"/>
                <a:cs typeface="Arial" panose="020B0604020202020204" pitchFamily="34" charset="0"/>
              </a:rPr>
              <a:t>Snapping turtle climbing</a:t>
            </a:r>
            <a:endParaRPr lang="en-CA" sz="1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5F7E800-9FD2-401A-97A7-A2EFBA07986D}"/>
              </a:ext>
            </a:extLst>
          </p:cNvPr>
          <p:cNvSpPr/>
          <p:nvPr/>
        </p:nvSpPr>
        <p:spPr>
          <a:xfrm>
            <a:off x="5695881" y="6248399"/>
            <a:ext cx="3456432" cy="457200"/>
          </a:xfrm>
          <a:prstGeom prst="rect">
            <a:avLst/>
          </a:prstGeom>
          <a:solidFill>
            <a:schemeClr val="bg1"/>
          </a:solidFill>
        </p:spPr>
        <p:txBody>
          <a:bodyPr wrap="square">
            <a:spAutoFit/>
          </a:bodyPr>
          <a:lstStyle/>
          <a:p>
            <a:pPr algn="ctr"/>
            <a:r>
              <a:rPr lang="en-US" sz="1400" dirty="0">
                <a:latin typeface="Arial" panose="020B0604020202020204" pitchFamily="34" charset="0"/>
                <a:ea typeface="Times New Roman" panose="02020603050405020304" pitchFamily="18" charset="0"/>
                <a:cs typeface="Arial" panose="020B0604020202020204" pitchFamily="34" charset="0"/>
              </a:rPr>
              <a:t>Eastern garter snake poking</a:t>
            </a:r>
            <a:endParaRPr lang="en-CA" sz="1400" dirty="0">
              <a:latin typeface="Arial" panose="020B0604020202020204" pitchFamily="34" charset="0"/>
              <a:cs typeface="Arial" panose="020B0604020202020204" pitchFamily="34" charset="0"/>
            </a:endParaRPr>
          </a:p>
        </p:txBody>
      </p:sp>
      <p:sp>
        <p:nvSpPr>
          <p:cNvPr id="4" name="TextBox 3"/>
          <p:cNvSpPr txBox="1"/>
          <p:nvPr/>
        </p:nvSpPr>
        <p:spPr>
          <a:xfrm>
            <a:off x="1676400" y="5877580"/>
            <a:ext cx="39624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Photo credit: Top: </a:t>
            </a:r>
            <a:r>
              <a:rPr lang="en-US" sz="1400" dirty="0">
                <a:latin typeface="Arial" panose="020B0604020202020204" pitchFamily="34" charset="0"/>
                <a:ea typeface="Times New Roman" panose="02020603050405020304" pitchFamily="18" charset="0"/>
                <a:cs typeface="Arial" panose="020B0604020202020204" pitchFamily="34" charset="0"/>
              </a:rPr>
              <a:t>Kari Gunson</a:t>
            </a:r>
          </a:p>
          <a:p>
            <a:r>
              <a:rPr lang="en-US" sz="1400" dirty="0">
                <a:latin typeface="Arial" panose="020B0604020202020204" pitchFamily="34" charset="0"/>
                <a:cs typeface="Arial" panose="020B0604020202020204" pitchFamily="34" charset="0"/>
              </a:rPr>
              <a:t>Middle and Bottom: </a:t>
            </a:r>
            <a:r>
              <a:rPr lang="en-US" sz="1400" dirty="0">
                <a:latin typeface="Arial" panose="020B0604020202020204" pitchFamily="34" charset="0"/>
                <a:ea typeface="Times New Roman" panose="02020603050405020304" pitchFamily="18" charset="0"/>
                <a:cs typeface="Arial" panose="020B0604020202020204" pitchFamily="34" charset="0"/>
              </a:rPr>
              <a:t>Animex Exclusion Fencing</a:t>
            </a:r>
            <a:endParaRPr lang="en-CA" sz="1400" dirty="0">
              <a:latin typeface="Arial" panose="020B0604020202020204" pitchFamily="34" charset="0"/>
              <a:cs typeface="Arial" panose="020B0604020202020204" pitchFamily="34" charset="0"/>
            </a:endParaRPr>
          </a:p>
        </p:txBody>
      </p:sp>
      <p:sp>
        <p:nvSpPr>
          <p:cNvPr id="12" name="Slide Number Placeholder 3">
            <a:extLst>
              <a:ext uri="{FF2B5EF4-FFF2-40B4-BE49-F238E27FC236}">
                <a16:creationId xmlns:a16="http://schemas.microsoft.com/office/drawing/2014/main" id="{3C733500-2165-4462-8E13-DBA9BF79D2B7}"/>
              </a:ext>
            </a:extLst>
          </p:cNvPr>
          <p:cNvSpPr txBox="1">
            <a:spLocks/>
          </p:cNvSpPr>
          <p:nvPr/>
        </p:nvSpPr>
        <p:spPr>
          <a:xfrm>
            <a:off x="6457950"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027880-2A83-45E9-B573-352A563D06C0}" type="slidenum">
              <a:rPr lang="en-US" altLang="en-US" smtClean="0"/>
              <a:pPr/>
              <a:t>40</a:t>
            </a:fld>
            <a:endParaRPr lang="en-US" altLang="en-US" dirty="0"/>
          </a:p>
        </p:txBody>
      </p:sp>
    </p:spTree>
    <p:extLst>
      <p:ext uri="{BB962C8B-B14F-4D97-AF65-F5344CB8AC3E}">
        <p14:creationId xmlns:p14="http://schemas.microsoft.com/office/powerpoint/2010/main" val="709387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22118" y="715169"/>
            <a:ext cx="5088082" cy="5577840"/>
          </a:xfrm>
        </p:spPr>
        <p:txBody>
          <a:bodyPr>
            <a:normAutofit fontScale="77500" lnSpcReduction="20000"/>
          </a:bodyPr>
          <a:lstStyle/>
          <a:p>
            <a:pPr marL="914400" lvl="0" indent="-457200">
              <a:lnSpc>
                <a:spcPct val="110000"/>
              </a:lnSpc>
              <a:spcAft>
                <a:spcPts val="600"/>
              </a:spcAft>
            </a:pPr>
            <a:r>
              <a:rPr lang="en-CA" sz="24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Slope and subsurface, e.g., rock</a:t>
            </a:r>
            <a:endParaRPr lang="en-CA" sz="2600" dirty="0">
              <a:latin typeface="Arial" panose="020B0604020202020204" pitchFamily="34" charset="0"/>
              <a:cs typeface="Arial" panose="020B0604020202020204" pitchFamily="34" charset="0"/>
            </a:endParaRPr>
          </a:p>
          <a:p>
            <a:pPr marL="914400" lvl="0" indent="-457200">
              <a:lnSpc>
                <a:spcPct val="110000"/>
              </a:lnSpc>
              <a:spcAft>
                <a:spcPts val="600"/>
              </a:spcAft>
            </a:pPr>
            <a:r>
              <a:rPr lang="en-CA"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Vegetation</a:t>
            </a:r>
            <a:endParaRPr lang="en-CA" sz="2600" dirty="0">
              <a:latin typeface="Arial" panose="020B0604020202020204" pitchFamily="34" charset="0"/>
              <a:cs typeface="Arial" panose="020B0604020202020204" pitchFamily="34" charset="0"/>
            </a:endParaRPr>
          </a:p>
          <a:p>
            <a:pPr marL="914400" lvl="0" indent="-457200">
              <a:lnSpc>
                <a:spcPct val="110000"/>
              </a:lnSpc>
              <a:spcAft>
                <a:spcPts val="600"/>
              </a:spcAft>
            </a:pPr>
            <a:r>
              <a:rPr lang="en-CA"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Continuity of barrier, e.g., presence of driveways, access roads</a:t>
            </a:r>
            <a:endParaRPr lang="en-CA" sz="2600" dirty="0">
              <a:latin typeface="Arial" panose="020B0604020202020204" pitchFamily="34" charset="0"/>
              <a:cs typeface="Arial" panose="020B0604020202020204" pitchFamily="34" charset="0"/>
            </a:endParaRPr>
          </a:p>
          <a:p>
            <a:pPr marL="914400" lvl="0" indent="-457200">
              <a:lnSpc>
                <a:spcPct val="110000"/>
              </a:lnSpc>
              <a:spcAft>
                <a:spcPts val="600"/>
              </a:spcAft>
            </a:pPr>
            <a:r>
              <a:rPr lang="en-CA"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Drainage</a:t>
            </a:r>
            <a:endParaRPr lang="en-CA" sz="2600" dirty="0">
              <a:latin typeface="Arial" panose="020B0604020202020204" pitchFamily="34" charset="0"/>
              <a:cs typeface="Arial" panose="020B0604020202020204" pitchFamily="34" charset="0"/>
            </a:endParaRPr>
          </a:p>
          <a:p>
            <a:pPr marL="914400" lvl="0" indent="-457200">
              <a:lnSpc>
                <a:spcPct val="110000"/>
              </a:lnSpc>
              <a:spcAft>
                <a:spcPts val="600"/>
              </a:spcAft>
            </a:pPr>
            <a:r>
              <a:rPr lang="en-CA"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Use of existing features, such as guiderails and rock cliffs</a:t>
            </a:r>
            <a:endParaRPr lang="en-CA" sz="2600" dirty="0">
              <a:latin typeface="Arial" panose="020B0604020202020204" pitchFamily="34" charset="0"/>
              <a:cs typeface="Arial" panose="020B0604020202020204" pitchFamily="34" charset="0"/>
            </a:endParaRPr>
          </a:p>
          <a:p>
            <a:pPr marL="914400" lvl="0" indent="-457200">
              <a:lnSpc>
                <a:spcPct val="110000"/>
              </a:lnSpc>
              <a:spcAft>
                <a:spcPts val="600"/>
              </a:spcAft>
            </a:pPr>
            <a:r>
              <a:rPr lang="en-CA"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High water levels of existing wetland and drainage features</a:t>
            </a:r>
            <a:endParaRPr lang="en-CA" sz="2600" dirty="0">
              <a:latin typeface="Arial" panose="020B0604020202020204" pitchFamily="34" charset="0"/>
              <a:cs typeface="Arial" panose="020B0604020202020204" pitchFamily="34" charset="0"/>
            </a:endParaRPr>
          </a:p>
          <a:p>
            <a:pPr marL="914400" lvl="0" indent="-457200">
              <a:lnSpc>
                <a:spcPct val="110000"/>
              </a:lnSpc>
              <a:spcAft>
                <a:spcPts val="600"/>
              </a:spcAft>
            </a:pPr>
            <a:r>
              <a:rPr lang="en-CA"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Motorist safety considerations</a:t>
            </a:r>
          </a:p>
          <a:p>
            <a:pPr marL="914400" lvl="0" indent="-457200">
              <a:lnSpc>
                <a:spcPct val="110000"/>
              </a:lnSpc>
              <a:spcAft>
                <a:spcPts val="600"/>
              </a:spcAft>
            </a:pPr>
            <a:r>
              <a:rPr lang="en-CA"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Wildlife safety, e.g., shade structures</a:t>
            </a:r>
            <a:endParaRPr lang="en-CA" sz="2600" dirty="0">
              <a:latin typeface="Arial" panose="020B0604020202020204" pitchFamily="34" charset="0"/>
              <a:cs typeface="Arial" panose="020B0604020202020204" pitchFamily="34" charset="0"/>
            </a:endParaRPr>
          </a:p>
          <a:p>
            <a:pPr marL="914400" lvl="0" indent="-457200">
              <a:lnSpc>
                <a:spcPct val="110000"/>
              </a:lnSpc>
              <a:spcAft>
                <a:spcPts val="600"/>
              </a:spcAft>
            </a:pPr>
            <a:r>
              <a:rPr lang="en-CA"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Mowing requirements</a:t>
            </a:r>
          </a:p>
          <a:p>
            <a:pPr marL="914400" lvl="0" indent="-457200">
              <a:lnSpc>
                <a:spcPct val="110000"/>
              </a:lnSpc>
              <a:spcAft>
                <a:spcPts val="600"/>
              </a:spcAft>
            </a:pPr>
            <a:r>
              <a:rPr lang="en-CA"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Maintenance protocols and responsibility</a:t>
            </a:r>
            <a:endParaRPr lang="en-CA" sz="2600" dirty="0">
              <a:latin typeface="Arial" panose="020B0604020202020204" pitchFamily="34" charset="0"/>
              <a:cs typeface="Arial" panose="020B0604020202020204" pitchFamily="34" charset="0"/>
            </a:endParaRPr>
          </a:p>
          <a:p>
            <a:pPr marL="914400" lvl="0" indent="-457200">
              <a:lnSpc>
                <a:spcPct val="110000"/>
              </a:lnSpc>
              <a:spcAft>
                <a:spcPts val="600"/>
              </a:spcAft>
            </a:pPr>
            <a:r>
              <a:rPr lang="en-CA"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Budget</a:t>
            </a:r>
            <a:endParaRPr lang="en-CA" sz="2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CA" dirty="0"/>
          </a:p>
        </p:txBody>
      </p:sp>
      <p:sp>
        <p:nvSpPr>
          <p:cNvPr id="3" name="Text Placeholder 2"/>
          <p:cNvSpPr>
            <a:spLocks noGrp="1"/>
          </p:cNvSpPr>
          <p:nvPr>
            <p:ph type="body" sz="quarter" idx="11"/>
          </p:nvPr>
        </p:nvSpPr>
        <p:spPr>
          <a:xfrm>
            <a:off x="290945" y="137160"/>
            <a:ext cx="5652655" cy="548640"/>
          </a:xfrm>
        </p:spPr>
        <p:txBody>
          <a:bodyPr>
            <a:normAutofit/>
          </a:bodyPr>
          <a:lstStyle/>
          <a:p>
            <a:pPr marL="365760" indent="-457200">
              <a:lnSpc>
                <a:spcPct val="100000"/>
              </a:lnSpc>
              <a:spcAft>
                <a:spcPts val="1200"/>
              </a:spcAft>
              <a:buFont typeface="Wingdings" panose="05000000000000000000" pitchFamily="2" charset="2"/>
              <a:buChar char="§"/>
            </a:pPr>
            <a:r>
              <a:rPr lang="en-US" sz="2800" dirty="0">
                <a:solidFill>
                  <a:schemeClr val="tx1"/>
                </a:solidFill>
                <a:latin typeface="Arial" panose="020B0604020202020204" pitchFamily="34" charset="0"/>
                <a:cs typeface="Arial" panose="020B0604020202020204" pitchFamily="34" charset="0"/>
              </a:rPr>
              <a:t>Considerations (</a:t>
            </a:r>
            <a:r>
              <a:rPr lang="en-US" sz="2800" dirty="0">
                <a:solidFill>
                  <a:srgbClr val="000000"/>
                </a:solidFill>
                <a:latin typeface="Arial" panose="020B0604020202020204" pitchFamily="34" charset="0"/>
                <a:cs typeface="Arial" panose="020B0604020202020204" pitchFamily="34" charset="0"/>
              </a:rPr>
              <a:t>cont</a:t>
            </a:r>
            <a:r>
              <a:rPr lang="en-US" sz="2800" dirty="0">
                <a:solidFill>
                  <a:schemeClr val="tx1"/>
                </a:solidFill>
                <a:latin typeface="Arial" panose="020B0604020202020204" pitchFamily="34" charset="0"/>
                <a:cs typeface="Arial" panose="020B0604020202020204" pitchFamily="34" charset="0"/>
              </a:rPr>
              <a:t>.)</a:t>
            </a:r>
            <a:endParaRPr lang="en-CA" sz="2800" dirty="0">
              <a:solidFill>
                <a:schemeClr val="tx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76DEADD-FC13-4FE5-9146-02E723F8BE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990600"/>
            <a:ext cx="3423285" cy="2585475"/>
          </a:xfrm>
          <a:prstGeom prst="rect">
            <a:avLst/>
          </a:prstGeom>
        </p:spPr>
      </p:pic>
      <p:sp>
        <p:nvSpPr>
          <p:cNvPr id="9" name="Rectangle 8">
            <a:extLst>
              <a:ext uri="{FF2B5EF4-FFF2-40B4-BE49-F238E27FC236}">
                <a16:creationId xmlns:a16="http://schemas.microsoft.com/office/drawing/2014/main" id="{8060089A-3792-44A0-82F1-35931D011C40}"/>
              </a:ext>
            </a:extLst>
          </p:cNvPr>
          <p:cNvSpPr/>
          <p:nvPr/>
        </p:nvSpPr>
        <p:spPr>
          <a:xfrm>
            <a:off x="5410200" y="3591580"/>
            <a:ext cx="3473046" cy="815608"/>
          </a:xfrm>
          <a:prstGeom prst="rect">
            <a:avLst/>
          </a:prstGeom>
          <a:solidFill>
            <a:schemeClr val="bg1"/>
          </a:solidFill>
        </p:spPr>
        <p:txBody>
          <a:bodyPr wrap="square">
            <a:spAutoFit/>
          </a:bodyPr>
          <a:lstStyle/>
          <a:p>
            <a:pPr>
              <a:spcAft>
                <a:spcPts val="600"/>
              </a:spcAft>
            </a:pPr>
            <a:r>
              <a:rPr lang="en-US" sz="1400" dirty="0">
                <a:latin typeface="Arial" panose="020B0604020202020204" pitchFamily="34" charset="0"/>
                <a:ea typeface="Times New Roman" panose="02020603050405020304" pitchFamily="18" charset="0"/>
                <a:cs typeface="Arial" panose="020B0604020202020204" pitchFamily="34" charset="0"/>
              </a:rPr>
              <a:t>Post requiring concrete footing in Canadian Shield rock</a:t>
            </a:r>
          </a:p>
          <a:p>
            <a:r>
              <a:rPr lang="en-US" sz="1400" dirty="0">
                <a:latin typeface="Arial" panose="020B0604020202020204" pitchFamily="34" charset="0"/>
                <a:ea typeface="Times New Roman" panose="02020603050405020304" pitchFamily="18" charset="0"/>
                <a:cs typeface="Arial" panose="020B0604020202020204" pitchFamily="34" charset="0"/>
              </a:rPr>
              <a:t>Photo credit: Kari Gunson</a:t>
            </a:r>
            <a:endParaRPr lang="en-CA" sz="1400"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B874BE5C-256F-4D6C-A2C7-0A97246413E8}"/>
              </a:ext>
            </a:extLst>
          </p:cNvPr>
          <p:cNvSpPr txBox="1">
            <a:spLocks/>
          </p:cNvSpPr>
          <p:nvPr/>
        </p:nvSpPr>
        <p:spPr>
          <a:xfrm>
            <a:off x="6457950"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027880-2A83-45E9-B573-352A563D06C0}" type="slidenum">
              <a:rPr lang="en-US" altLang="en-US" sz="2400" smtClean="0"/>
              <a:pPr algn="r"/>
              <a:t>41</a:t>
            </a:fld>
            <a:endParaRPr lang="en-US" altLang="en-US" sz="2400" dirty="0"/>
          </a:p>
        </p:txBody>
      </p:sp>
    </p:spTree>
    <p:extLst>
      <p:ext uri="{BB962C8B-B14F-4D97-AF65-F5344CB8AC3E}">
        <p14:creationId xmlns:p14="http://schemas.microsoft.com/office/powerpoint/2010/main" val="698571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54BB2-6F36-47C9-B702-E093A5C45D30}"/>
              </a:ext>
            </a:extLst>
          </p:cNvPr>
          <p:cNvPicPr>
            <a:picLocks noChangeAspect="1"/>
          </p:cNvPicPr>
          <p:nvPr/>
        </p:nvPicPr>
        <p:blipFill rotWithShape="1">
          <a:blip r:embed="rId3">
            <a:extLst>
              <a:ext uri="{28A0092B-C50C-407E-A947-70E740481C1C}">
                <a14:useLocalDpi xmlns:a14="http://schemas.microsoft.com/office/drawing/2010/main" val="0"/>
              </a:ext>
            </a:extLst>
          </a:blip>
          <a:srcRect l="7436" r="3589" b="4502"/>
          <a:stretch/>
        </p:blipFill>
        <p:spPr bwMode="auto">
          <a:xfrm>
            <a:off x="604983" y="1228178"/>
            <a:ext cx="7934034" cy="4790360"/>
          </a:xfrm>
          <a:prstGeom prst="rect">
            <a:avLst/>
          </a:prstGeom>
          <a:noFill/>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163E5589-60FF-4457-BE4F-DA88C13ACDF9}"/>
              </a:ext>
            </a:extLst>
          </p:cNvPr>
          <p:cNvSpPr/>
          <p:nvPr/>
        </p:nvSpPr>
        <p:spPr>
          <a:xfrm>
            <a:off x="304800" y="274071"/>
            <a:ext cx="8001000" cy="954107"/>
          </a:xfrm>
          <a:prstGeom prst="rect">
            <a:avLst/>
          </a:prstGeom>
        </p:spPr>
        <p:txBody>
          <a:bodyPr wrap="square">
            <a:spAutoFit/>
          </a:bodyPr>
          <a:lstStyle/>
          <a:p>
            <a:pPr marL="0" lvl="1">
              <a:spcBef>
                <a:spcPts val="600"/>
              </a:spcBef>
              <a:spcAft>
                <a:spcPts val="600"/>
              </a:spcAft>
            </a:pPr>
            <a:r>
              <a:rPr lang="en-CA" sz="2800" b="1" dirty="0">
                <a:latin typeface="Arial" panose="020B0604020202020204" pitchFamily="34" charset="0"/>
                <a:cs typeface="Arial" panose="020B0604020202020204" pitchFamily="34" charset="0"/>
              </a:rPr>
              <a:t>FENCE-END, ACCESS ROAD &amp; ESCAPE OPPORTUNITIES</a:t>
            </a:r>
          </a:p>
        </p:txBody>
      </p:sp>
      <p:sp>
        <p:nvSpPr>
          <p:cNvPr id="2" name="Slide Number Placeholder 1">
            <a:extLst>
              <a:ext uri="{FF2B5EF4-FFF2-40B4-BE49-F238E27FC236}">
                <a16:creationId xmlns:a16="http://schemas.microsoft.com/office/drawing/2014/main" id="{4A46B9A2-17EA-44B4-AFBC-41B9A030FDFE}"/>
              </a:ext>
            </a:extLst>
          </p:cNvPr>
          <p:cNvSpPr>
            <a:spLocks noGrp="1"/>
          </p:cNvSpPr>
          <p:nvPr>
            <p:ph type="sldNum" sz="quarter" idx="12"/>
          </p:nvPr>
        </p:nvSpPr>
        <p:spPr/>
        <p:txBody>
          <a:bodyPr/>
          <a:lstStyle/>
          <a:p>
            <a:fld id="{13027880-2A83-45E9-B573-352A563D06C0}" type="slidenum">
              <a:rPr lang="en-US" altLang="en-US" sz="2400" smtClean="0"/>
              <a:pPr/>
              <a:t>42</a:t>
            </a:fld>
            <a:endParaRPr lang="en-US" altLang="en-US" sz="2400" dirty="0"/>
          </a:p>
        </p:txBody>
      </p:sp>
    </p:spTree>
    <p:extLst>
      <p:ext uri="{BB962C8B-B14F-4D97-AF65-F5344CB8AC3E}">
        <p14:creationId xmlns:p14="http://schemas.microsoft.com/office/powerpoint/2010/main" val="4046621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013933-2F2F-4786-9D82-AB6C78D51267}"/>
              </a:ext>
            </a:extLst>
          </p:cNvPr>
          <p:cNvSpPr txBox="1"/>
          <p:nvPr/>
        </p:nvSpPr>
        <p:spPr>
          <a:xfrm>
            <a:off x="228600" y="307354"/>
            <a:ext cx="4937760" cy="523220"/>
          </a:xfrm>
          <a:prstGeom prst="rect">
            <a:avLst/>
          </a:prstGeom>
          <a:noFill/>
        </p:spPr>
        <p:txBody>
          <a:bodyPr wrap="none" rtlCol="0">
            <a:spAutoFit/>
          </a:bodyPr>
          <a:lstStyle/>
          <a:p>
            <a:pPr marL="365760" indent="-457200" defTabSz="685800">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Fence-end treatments</a:t>
            </a:r>
          </a:p>
        </p:txBody>
      </p:sp>
      <p:pic>
        <p:nvPicPr>
          <p:cNvPr id="6" name="Picture 5">
            <a:extLst>
              <a:ext uri="{FF2B5EF4-FFF2-40B4-BE49-F238E27FC236}">
                <a16:creationId xmlns:a16="http://schemas.microsoft.com/office/drawing/2014/main" id="{72989055-A11A-4C78-B719-8D66AC7C71F2}"/>
              </a:ext>
            </a:extLst>
          </p:cNvPr>
          <p:cNvPicPr>
            <a:picLocks noChangeAspect="1"/>
          </p:cNvPicPr>
          <p:nvPr/>
        </p:nvPicPr>
        <p:blipFill rotWithShape="1">
          <a:blip r:embed="rId3"/>
          <a:srcRect t="9829" r="21475" b="11111"/>
          <a:stretch/>
        </p:blipFill>
        <p:spPr bwMode="auto">
          <a:xfrm>
            <a:off x="5985165" y="0"/>
            <a:ext cx="3163824" cy="2518223"/>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C8023284-8CB2-44BA-9F25-5D72CBFD59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0176" y="4569875"/>
            <a:ext cx="3163824" cy="2270016"/>
          </a:xfrm>
          <a:prstGeom prst="rect">
            <a:avLst/>
          </a:prstGeom>
          <a:noFill/>
          <a:ln>
            <a:noFill/>
          </a:ln>
        </p:spPr>
      </p:pic>
      <p:sp>
        <p:nvSpPr>
          <p:cNvPr id="12" name="Rectangle 11">
            <a:extLst>
              <a:ext uri="{FF2B5EF4-FFF2-40B4-BE49-F238E27FC236}">
                <a16:creationId xmlns:a16="http://schemas.microsoft.com/office/drawing/2014/main" id="{83784133-487E-47C3-8BFB-13A1022B970F}"/>
              </a:ext>
            </a:extLst>
          </p:cNvPr>
          <p:cNvSpPr/>
          <p:nvPr/>
        </p:nvSpPr>
        <p:spPr>
          <a:xfrm>
            <a:off x="5985165" y="2297200"/>
            <a:ext cx="3163824" cy="307777"/>
          </a:xfrm>
          <a:prstGeom prst="rect">
            <a:avLst/>
          </a:prstGeom>
          <a:solidFill>
            <a:schemeClr val="bg1"/>
          </a:solidFill>
        </p:spPr>
        <p:txBody>
          <a:bodyPr wrap="square">
            <a:spAutoFit/>
          </a:bodyPr>
          <a:lstStyle/>
          <a:p>
            <a:pPr algn="ctr"/>
            <a:r>
              <a:rPr lang="en-CA" sz="1400" dirty="0">
                <a:latin typeface="Arial" panose="020B0604020202020204" pitchFamily="34" charset="0"/>
                <a:ea typeface="Times New Roman" panose="02020603050405020304" pitchFamily="18" charset="0"/>
                <a:cs typeface="Arial" panose="020B0604020202020204" pitchFamily="34" charset="0"/>
              </a:rPr>
              <a:t>Fence-end tie-in with cliff face</a:t>
            </a:r>
          </a:p>
        </p:txBody>
      </p:sp>
      <p:sp>
        <p:nvSpPr>
          <p:cNvPr id="13" name="Content Placeholder 1">
            <a:extLst>
              <a:ext uri="{FF2B5EF4-FFF2-40B4-BE49-F238E27FC236}">
                <a16:creationId xmlns:a16="http://schemas.microsoft.com/office/drawing/2014/main" id="{64E3491C-304E-466E-AEA7-3A44CB825D0C}"/>
              </a:ext>
            </a:extLst>
          </p:cNvPr>
          <p:cNvSpPr txBox="1">
            <a:spLocks/>
          </p:cNvSpPr>
          <p:nvPr/>
        </p:nvSpPr>
        <p:spPr bwMode="auto">
          <a:xfrm>
            <a:off x="228600" y="1066800"/>
            <a:ext cx="5715000"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1005840" indent="-457200">
              <a:spcAft>
                <a:spcPts val="600"/>
              </a:spcAft>
            </a:pPr>
            <a:r>
              <a:rPr lang="en-CA" sz="2800" dirty="0">
                <a:latin typeface="Arial" panose="020B0604020202020204" pitchFamily="34" charset="0"/>
                <a:cs typeface="Arial" panose="020B0604020202020204" pitchFamily="34" charset="0"/>
              </a:rPr>
              <a:t>─	</a:t>
            </a:r>
            <a:r>
              <a:rPr lang="en-US" sz="2800" dirty="0"/>
              <a:t>Design fence to encompass entire habitat, crossing hotspots and buffers</a:t>
            </a:r>
            <a:endParaRPr lang="en-CA" sz="2800" dirty="0"/>
          </a:p>
          <a:p>
            <a:pPr marL="1005840" indent="-457200">
              <a:spcAft>
                <a:spcPts val="600"/>
              </a:spcAft>
            </a:pPr>
            <a:r>
              <a:rPr lang="en-CA" sz="2800" dirty="0">
                <a:latin typeface="Arial" panose="020B0604020202020204" pitchFamily="34" charset="0"/>
                <a:cs typeface="Arial" panose="020B0604020202020204" pitchFamily="34" charset="0"/>
              </a:rPr>
              <a:t>─	</a:t>
            </a:r>
            <a:r>
              <a:rPr lang="en-US" sz="2800" dirty="0"/>
              <a:t>Tie into habitat ecotone or topography (top)</a:t>
            </a:r>
            <a:endParaRPr lang="en-CA" sz="2800" dirty="0"/>
          </a:p>
          <a:p>
            <a:pPr marL="1005840" indent="-457200">
              <a:spcAft>
                <a:spcPts val="600"/>
              </a:spcAft>
            </a:pPr>
            <a:r>
              <a:rPr lang="en-CA" sz="2800" dirty="0"/>
              <a:t>─	Angle fence away from road (middle)</a:t>
            </a:r>
          </a:p>
          <a:p>
            <a:pPr marL="1005840" indent="-457200">
              <a:spcAft>
                <a:spcPts val="600"/>
              </a:spcAft>
            </a:pPr>
            <a:r>
              <a:rPr lang="en-CA" sz="2800" dirty="0"/>
              <a:t>─	Include </a:t>
            </a:r>
            <a:r>
              <a:rPr lang="en-CA" sz="2800" dirty="0"/>
              <a:t>electro-mat or Texas gate (wildlife guard) </a:t>
            </a:r>
            <a:r>
              <a:rPr lang="en-CA" sz="2800" dirty="0" smtClean="0"/>
              <a:t>(bottom</a:t>
            </a:r>
            <a:r>
              <a:rPr lang="en-CA" sz="2800" dirty="0"/>
              <a:t>)</a:t>
            </a:r>
          </a:p>
          <a:p>
            <a:pPr marL="914400" indent="-457200">
              <a:spcAft>
                <a:spcPts val="600"/>
              </a:spcAft>
              <a:buFont typeface="Arial" panose="020B0604020202020204" pitchFamily="34" charset="0"/>
              <a:buChar char="•"/>
            </a:pPr>
            <a:endParaRPr lang="en-CA" sz="2400" dirty="0"/>
          </a:p>
        </p:txBody>
      </p:sp>
      <p:pic>
        <p:nvPicPr>
          <p:cNvPr id="14" name="Picture 13">
            <a:extLst>
              <a:ext uri="{FF2B5EF4-FFF2-40B4-BE49-F238E27FC236}">
                <a16:creationId xmlns:a16="http://schemas.microsoft.com/office/drawing/2014/main" id="{E412A0F9-88B4-40B4-B2BE-9101952ADF35}"/>
              </a:ext>
            </a:extLst>
          </p:cNvPr>
          <p:cNvPicPr/>
          <p:nvPr/>
        </p:nvPicPr>
        <p:blipFill rotWithShape="1">
          <a:blip r:embed="rId5" cstate="print">
            <a:extLst>
              <a:ext uri="{28A0092B-C50C-407E-A947-70E740481C1C}">
                <a14:useLocalDpi xmlns:a14="http://schemas.microsoft.com/office/drawing/2010/main" val="0"/>
              </a:ext>
            </a:extLst>
          </a:blip>
          <a:srcRect l="4315"/>
          <a:stretch/>
        </p:blipFill>
        <p:spPr>
          <a:xfrm>
            <a:off x="5978882" y="2576041"/>
            <a:ext cx="3165118" cy="2015362"/>
          </a:xfrm>
          <a:prstGeom prst="rect">
            <a:avLst/>
          </a:prstGeom>
        </p:spPr>
      </p:pic>
      <p:sp>
        <p:nvSpPr>
          <p:cNvPr id="15" name="Rectangle 14">
            <a:extLst>
              <a:ext uri="{FF2B5EF4-FFF2-40B4-BE49-F238E27FC236}">
                <a16:creationId xmlns:a16="http://schemas.microsoft.com/office/drawing/2014/main" id="{D8C61B54-62A0-4C3E-97D0-7F05E1526753}"/>
              </a:ext>
            </a:extLst>
          </p:cNvPr>
          <p:cNvSpPr/>
          <p:nvPr/>
        </p:nvSpPr>
        <p:spPr>
          <a:xfrm>
            <a:off x="5968539" y="6536765"/>
            <a:ext cx="3179898" cy="307777"/>
          </a:xfrm>
          <a:prstGeom prst="rect">
            <a:avLst/>
          </a:prstGeom>
          <a:solidFill>
            <a:schemeClr val="bg1"/>
          </a:solidFill>
        </p:spPr>
        <p:txBody>
          <a:bodyPr wrap="square">
            <a:spAutoFit/>
          </a:bodyPr>
          <a:lstStyle/>
          <a:p>
            <a:pPr algn="ctr"/>
            <a:r>
              <a:rPr lang="en-CA" sz="1400" dirty="0">
                <a:latin typeface="Arial" panose="020B0604020202020204" pitchFamily="34" charset="0"/>
                <a:ea typeface="Times New Roman" panose="02020603050405020304" pitchFamily="18" charset="0"/>
                <a:cs typeface="Arial" panose="020B0604020202020204" pitchFamily="34" charset="0"/>
              </a:rPr>
              <a:t>Texas gate</a:t>
            </a:r>
            <a:endParaRPr lang="en-CA" sz="14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3E27839-DFC2-40FB-BBE5-07A2E8A624B6}"/>
              </a:ext>
            </a:extLst>
          </p:cNvPr>
          <p:cNvSpPr/>
          <p:nvPr/>
        </p:nvSpPr>
        <p:spPr>
          <a:xfrm>
            <a:off x="5976852" y="4404513"/>
            <a:ext cx="3163824" cy="307777"/>
          </a:xfrm>
          <a:prstGeom prst="rect">
            <a:avLst/>
          </a:prstGeom>
          <a:solidFill>
            <a:schemeClr val="bg1"/>
          </a:solidFill>
        </p:spPr>
        <p:txBody>
          <a:bodyPr wrap="square">
            <a:spAutoFit/>
          </a:bodyPr>
          <a:lstStyle/>
          <a:p>
            <a:pPr algn="ctr"/>
            <a:r>
              <a:rPr lang="en-CA" sz="1400" dirty="0">
                <a:latin typeface="Arial" panose="020B0604020202020204" pitchFamily="34" charset="0"/>
                <a:ea typeface="Times New Roman" panose="02020603050405020304" pitchFamily="18" charset="0"/>
                <a:cs typeface="Arial" panose="020B0604020202020204" pitchFamily="34" charset="0"/>
              </a:rPr>
              <a:t>Angle fence</a:t>
            </a:r>
            <a:endParaRPr lang="en-CA" sz="1400" dirty="0">
              <a:latin typeface="Arial" panose="020B0604020202020204" pitchFamily="34" charset="0"/>
              <a:cs typeface="Arial" panose="020B0604020202020204" pitchFamily="34" charset="0"/>
            </a:endParaRPr>
          </a:p>
        </p:txBody>
      </p:sp>
      <p:sp>
        <p:nvSpPr>
          <p:cNvPr id="2" name="TextBox 1"/>
          <p:cNvSpPr txBox="1"/>
          <p:nvPr/>
        </p:nvSpPr>
        <p:spPr>
          <a:xfrm>
            <a:off x="3307080" y="5791200"/>
            <a:ext cx="3017520"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Photo credit: Top: Kari Gunson</a:t>
            </a:r>
          </a:p>
          <a:p>
            <a:r>
              <a:rPr lang="en-US" sz="1400" dirty="0">
                <a:latin typeface="Arial" panose="020B0604020202020204" pitchFamily="34" charset="0"/>
                <a:cs typeface="Arial" panose="020B0604020202020204" pitchFamily="34" charset="0"/>
              </a:rPr>
              <a:t>Middle: Paul Heaven</a:t>
            </a:r>
          </a:p>
          <a:p>
            <a:r>
              <a:rPr lang="en-US" sz="1400" dirty="0">
                <a:latin typeface="Arial" panose="020B0604020202020204" pitchFamily="34" charset="0"/>
                <a:cs typeface="Arial" panose="020B0604020202020204" pitchFamily="34" charset="0"/>
              </a:rPr>
              <a:t>Bottom: Marcel Huijser</a:t>
            </a:r>
          </a:p>
        </p:txBody>
      </p:sp>
      <p:sp>
        <p:nvSpPr>
          <p:cNvPr id="3" name="Slide Number Placeholder 2">
            <a:extLst>
              <a:ext uri="{FF2B5EF4-FFF2-40B4-BE49-F238E27FC236}">
                <a16:creationId xmlns:a16="http://schemas.microsoft.com/office/drawing/2014/main" id="{28374309-F5A5-4444-8400-E0281722205B}"/>
              </a:ext>
            </a:extLst>
          </p:cNvPr>
          <p:cNvSpPr>
            <a:spLocks noGrp="1"/>
          </p:cNvSpPr>
          <p:nvPr>
            <p:ph type="sldNum" sz="quarter" idx="12"/>
          </p:nvPr>
        </p:nvSpPr>
        <p:spPr/>
        <p:txBody>
          <a:bodyPr/>
          <a:lstStyle/>
          <a:p>
            <a:fld id="{13027880-2A83-45E9-B573-352A563D06C0}" type="slidenum">
              <a:rPr lang="en-US" altLang="en-US" smtClean="0"/>
              <a:pPr/>
              <a:t>43</a:t>
            </a:fld>
            <a:endParaRPr lang="en-US" altLang="en-US" dirty="0"/>
          </a:p>
        </p:txBody>
      </p:sp>
    </p:spTree>
    <p:extLst>
      <p:ext uri="{BB962C8B-B14F-4D97-AF65-F5344CB8AC3E}">
        <p14:creationId xmlns:p14="http://schemas.microsoft.com/office/powerpoint/2010/main" val="3175761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013933-2F2F-4786-9D82-AB6C78D51267}"/>
              </a:ext>
            </a:extLst>
          </p:cNvPr>
          <p:cNvSpPr txBox="1"/>
          <p:nvPr/>
        </p:nvSpPr>
        <p:spPr>
          <a:xfrm>
            <a:off x="216278" y="206210"/>
            <a:ext cx="4408002" cy="584775"/>
          </a:xfrm>
          <a:prstGeom prst="rect">
            <a:avLst/>
          </a:prstGeom>
          <a:noFill/>
        </p:spPr>
        <p:txBody>
          <a:bodyPr wrap="none" rtlCol="0">
            <a:spAutoFit/>
          </a:bodyPr>
          <a:lstStyle/>
          <a:p>
            <a:pPr marL="457200" indent="-457200">
              <a:buFont typeface="Wingdings" panose="05000000000000000000" pitchFamily="2" charset="2"/>
              <a:buChar char="§"/>
            </a:pPr>
            <a:r>
              <a:rPr lang="en-CA" sz="3200" dirty="0"/>
              <a:t>Access roads and trails</a:t>
            </a:r>
          </a:p>
        </p:txBody>
      </p:sp>
      <p:pic>
        <p:nvPicPr>
          <p:cNvPr id="3" name="Picture 2">
            <a:extLst>
              <a:ext uri="{FF2B5EF4-FFF2-40B4-BE49-F238E27FC236}">
                <a16:creationId xmlns:a16="http://schemas.microsoft.com/office/drawing/2014/main" id="{0144A37B-48F0-408B-936E-B8EEFD88A0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210593"/>
            <a:ext cx="3621668" cy="2424127"/>
          </a:xfrm>
          <a:prstGeom prst="rect">
            <a:avLst/>
          </a:prstGeom>
          <a:noFill/>
          <a:ln>
            <a:noFill/>
          </a:ln>
        </p:spPr>
      </p:pic>
      <p:sp>
        <p:nvSpPr>
          <p:cNvPr id="4" name="Rectangle 3">
            <a:extLst>
              <a:ext uri="{FF2B5EF4-FFF2-40B4-BE49-F238E27FC236}">
                <a16:creationId xmlns:a16="http://schemas.microsoft.com/office/drawing/2014/main" id="{D9052218-0D8E-4745-8580-3ADB26EF49F7}"/>
              </a:ext>
            </a:extLst>
          </p:cNvPr>
          <p:cNvSpPr/>
          <p:nvPr/>
        </p:nvSpPr>
        <p:spPr>
          <a:xfrm>
            <a:off x="2667000" y="1437382"/>
            <a:ext cx="2743200" cy="1754326"/>
          </a:xfrm>
          <a:prstGeom prst="rect">
            <a:avLst/>
          </a:prstGeom>
        </p:spPr>
        <p:txBody>
          <a:bodyPr wrap="square">
            <a:spAutoFit/>
          </a:bodyPr>
          <a:lstStyle/>
          <a:p>
            <a:r>
              <a:rPr lang="en-US" dirty="0">
                <a:latin typeface="Arial" panose="020B0604020202020204" pitchFamily="34" charset="0"/>
                <a:cs typeface="Arial" panose="020B0604020202020204" pitchFamily="34" charset="0"/>
              </a:rPr>
              <a:t>Right: A pedestrian gate with a “flap” to keep amphibians, mostly the common toad (</a:t>
            </a:r>
            <a:r>
              <a:rPr lang="en-US" i="1" dirty="0">
                <a:latin typeface="Arial" panose="020B0604020202020204" pitchFamily="34" charset="0"/>
                <a:cs typeface="Arial" panose="020B0604020202020204" pitchFamily="34" charset="0"/>
              </a:rPr>
              <a:t>Bufo bufo</a:t>
            </a:r>
            <a:r>
              <a:rPr lang="en-US" dirty="0">
                <a:latin typeface="Arial" panose="020B0604020202020204" pitchFamily="34" charset="0"/>
                <a:cs typeface="Arial" panose="020B0604020202020204" pitchFamily="34" charset="0"/>
              </a:rPr>
              <a:t>), out of the road corridor</a:t>
            </a:r>
            <a:endParaRPr lang="en-CA"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BDCDD9C-AE7E-4831-AEC8-355C94150A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194010"/>
            <a:ext cx="2209981" cy="3301790"/>
          </a:xfrm>
          <a:prstGeom prst="rect">
            <a:avLst/>
          </a:prstGeom>
          <a:noFill/>
          <a:ln>
            <a:noFill/>
          </a:ln>
        </p:spPr>
      </p:pic>
      <p:sp>
        <p:nvSpPr>
          <p:cNvPr id="7" name="Rectangle 6">
            <a:extLst>
              <a:ext uri="{FF2B5EF4-FFF2-40B4-BE49-F238E27FC236}">
                <a16:creationId xmlns:a16="http://schemas.microsoft.com/office/drawing/2014/main" id="{56FBACF4-4AF1-4A2C-81DB-C42126789628}"/>
              </a:ext>
            </a:extLst>
          </p:cNvPr>
          <p:cNvSpPr/>
          <p:nvPr/>
        </p:nvSpPr>
        <p:spPr>
          <a:xfrm>
            <a:off x="228600" y="4486870"/>
            <a:ext cx="2212848" cy="1200329"/>
          </a:xfrm>
          <a:prstGeom prst="rect">
            <a:avLst/>
          </a:prstGeom>
        </p:spPr>
        <p:txBody>
          <a:bodyPr wrap="square">
            <a:spAutoFit/>
          </a:bodyPr>
          <a:lstStyle/>
          <a:p>
            <a:r>
              <a:rPr lang="en-US" dirty="0">
                <a:latin typeface="Arial" panose="020B0604020202020204" pitchFamily="34" charset="0"/>
                <a:cs typeface="Arial" panose="020B0604020202020204" pitchFamily="34" charset="0"/>
              </a:rPr>
              <a:t>Left: A wildlife guard at a low volume dirt access road </a:t>
            </a:r>
            <a:endParaRPr lang="en-CA"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ADB16AE-922F-48EA-A949-F5461D8C745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8444" y="4055150"/>
            <a:ext cx="3621024" cy="2423160"/>
          </a:xfrm>
          <a:prstGeom prst="rect">
            <a:avLst/>
          </a:prstGeom>
          <a:noFill/>
          <a:ln>
            <a:noFill/>
          </a:ln>
        </p:spPr>
      </p:pic>
      <p:sp>
        <p:nvSpPr>
          <p:cNvPr id="11" name="Rectangle 10">
            <a:extLst>
              <a:ext uri="{FF2B5EF4-FFF2-40B4-BE49-F238E27FC236}">
                <a16:creationId xmlns:a16="http://schemas.microsoft.com/office/drawing/2014/main" id="{AA949781-5A5D-412C-818B-9998C51E7C6B}"/>
              </a:ext>
            </a:extLst>
          </p:cNvPr>
          <p:cNvSpPr/>
          <p:nvPr/>
        </p:nvSpPr>
        <p:spPr>
          <a:xfrm>
            <a:off x="2438400" y="4508619"/>
            <a:ext cx="3035060" cy="1477328"/>
          </a:xfrm>
          <a:prstGeom prst="rect">
            <a:avLst/>
          </a:prstGeom>
        </p:spPr>
        <p:txBody>
          <a:bodyPr wrap="square">
            <a:spAutoFit/>
          </a:bodyPr>
          <a:lstStyle/>
          <a:p>
            <a:r>
              <a:rPr lang="en-US" dirty="0">
                <a:latin typeface="Arial" panose="020B0604020202020204" pitchFamily="34" charset="0"/>
                <a:cs typeface="Arial" panose="020B0604020202020204" pitchFamily="34" charset="0"/>
              </a:rPr>
              <a:t>Right: A wildlife guard at a bicycle path to keep amphibians, mostly the common toad (</a:t>
            </a:r>
            <a:r>
              <a:rPr lang="en-US" i="1" dirty="0">
                <a:latin typeface="Arial" panose="020B0604020202020204" pitchFamily="34" charset="0"/>
                <a:cs typeface="Arial" panose="020B0604020202020204" pitchFamily="34" charset="0"/>
              </a:rPr>
              <a:t>Bufo bufo</a:t>
            </a:r>
            <a:r>
              <a:rPr lang="en-US" dirty="0">
                <a:latin typeface="Arial" panose="020B0604020202020204" pitchFamily="34" charset="0"/>
                <a:cs typeface="Arial" panose="020B0604020202020204" pitchFamily="34" charset="0"/>
              </a:rPr>
              <a:t>), out of the road corridor</a:t>
            </a:r>
            <a:endParaRPr lang="en-CA"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4CF34609-7600-43A9-ABF6-6F736868DC6C}"/>
              </a:ext>
            </a:extLst>
          </p:cNvPr>
          <p:cNvSpPr>
            <a:spLocks noGrp="1"/>
          </p:cNvSpPr>
          <p:nvPr>
            <p:ph type="sldNum" sz="quarter" idx="12"/>
          </p:nvPr>
        </p:nvSpPr>
        <p:spPr/>
        <p:txBody>
          <a:bodyPr/>
          <a:lstStyle/>
          <a:p>
            <a:fld id="{13027880-2A83-45E9-B573-352A563D06C0}" type="slidenum">
              <a:rPr lang="en-US" altLang="en-US" smtClean="0"/>
              <a:pPr/>
              <a:t>44</a:t>
            </a:fld>
            <a:endParaRPr lang="en-US" altLang="en-US" dirty="0"/>
          </a:p>
        </p:txBody>
      </p:sp>
    </p:spTree>
    <p:extLst>
      <p:ext uri="{BB962C8B-B14F-4D97-AF65-F5344CB8AC3E}">
        <p14:creationId xmlns:p14="http://schemas.microsoft.com/office/powerpoint/2010/main" val="2310400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013933-2F2F-4786-9D82-AB6C78D51267}"/>
              </a:ext>
            </a:extLst>
          </p:cNvPr>
          <p:cNvSpPr txBox="1"/>
          <p:nvPr/>
        </p:nvSpPr>
        <p:spPr>
          <a:xfrm>
            <a:off x="256763" y="329631"/>
            <a:ext cx="4472699" cy="584775"/>
          </a:xfrm>
          <a:prstGeom prst="rect">
            <a:avLst/>
          </a:prstGeom>
          <a:noFill/>
        </p:spPr>
        <p:txBody>
          <a:bodyPr wrap="none" rtlCol="0">
            <a:spAutoFit/>
          </a:bodyPr>
          <a:lstStyle/>
          <a:p>
            <a:pPr marL="457200" indent="-457200">
              <a:buFont typeface="Wingdings" panose="05000000000000000000" pitchFamily="2" charset="2"/>
              <a:buChar char="§"/>
            </a:pPr>
            <a:r>
              <a:rPr lang="en-CA" sz="3200" dirty="0">
                <a:latin typeface="Arial" panose="020B0604020202020204" pitchFamily="34" charset="0"/>
                <a:cs typeface="Arial" panose="020B0604020202020204" pitchFamily="34" charset="0"/>
              </a:rPr>
              <a:t>Escape opportunities</a:t>
            </a:r>
          </a:p>
        </p:txBody>
      </p:sp>
      <p:pic>
        <p:nvPicPr>
          <p:cNvPr id="6" name="Picture 5">
            <a:extLst>
              <a:ext uri="{FF2B5EF4-FFF2-40B4-BE49-F238E27FC236}">
                <a16:creationId xmlns:a16="http://schemas.microsoft.com/office/drawing/2014/main" id="{558ED552-93AE-4794-BA35-936E5E3754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5040" y="3536004"/>
            <a:ext cx="3108960" cy="2081431"/>
          </a:xfrm>
          <a:prstGeom prst="rect">
            <a:avLst/>
          </a:prstGeom>
          <a:noFill/>
          <a:ln>
            <a:noFill/>
          </a:ln>
        </p:spPr>
      </p:pic>
      <p:sp>
        <p:nvSpPr>
          <p:cNvPr id="8" name="Rectangle 7">
            <a:extLst>
              <a:ext uri="{FF2B5EF4-FFF2-40B4-BE49-F238E27FC236}">
                <a16:creationId xmlns:a16="http://schemas.microsoft.com/office/drawing/2014/main" id="{C7FB3FF4-F91C-4FF3-BE8E-0897B47973C0}"/>
              </a:ext>
            </a:extLst>
          </p:cNvPr>
          <p:cNvSpPr/>
          <p:nvPr/>
        </p:nvSpPr>
        <p:spPr>
          <a:xfrm>
            <a:off x="152400" y="1371600"/>
            <a:ext cx="2468880" cy="2585323"/>
          </a:xfrm>
          <a:prstGeom prst="rect">
            <a:avLst/>
          </a:prstGeom>
        </p:spPr>
        <p:txBody>
          <a:bodyPr wrap="square">
            <a:spAutoFit/>
          </a:bodyPr>
          <a:lstStyle/>
          <a:p>
            <a:pPr marL="285750" indent="-285750">
              <a:buFont typeface="Wingdings" panose="05000000000000000000" pitchFamily="2" charset="2"/>
              <a:buChar char="§"/>
            </a:pPr>
            <a:r>
              <a:rPr lang="en-CA" dirty="0">
                <a:latin typeface="Arial" panose="020B0604020202020204" pitchFamily="34" charset="0"/>
                <a:cs typeface="Arial" panose="020B0604020202020204" pitchFamily="34" charset="0"/>
              </a:rPr>
              <a:t>Jump-out for turtles (</a:t>
            </a:r>
            <a:r>
              <a:rPr lang="en-CA" dirty="0" smtClean="0">
                <a:latin typeface="Arial" panose="020B0604020202020204" pitchFamily="34" charset="0"/>
                <a:cs typeface="Arial" panose="020B0604020202020204" pitchFamily="34" charset="0"/>
              </a:rPr>
              <a:t>right; photo credit: Kari Gunson) </a:t>
            </a:r>
            <a:r>
              <a:rPr lang="en-CA" dirty="0">
                <a:latin typeface="Arial" panose="020B0604020202020204" pitchFamily="34" charset="0"/>
                <a:cs typeface="Arial" panose="020B0604020202020204" pitchFamily="34" charset="0"/>
              </a:rPr>
              <a:t>and escape ramp allow animals to move from road-side to safe-side (left, </a:t>
            </a:r>
            <a:r>
              <a:rPr lang="en-CA" dirty="0" smtClean="0">
                <a:latin typeface="Arial" panose="020B0604020202020204" pitchFamily="34" charset="0"/>
                <a:cs typeface="Arial" panose="020B0604020202020204" pitchFamily="34" charset="0"/>
              </a:rPr>
              <a:t>photo credit: Marcel </a:t>
            </a:r>
            <a:r>
              <a:rPr lang="en-CA" dirty="0">
                <a:latin typeface="Arial" panose="020B0604020202020204" pitchFamily="34" charset="0"/>
                <a:cs typeface="Arial" panose="020B0604020202020204" pitchFamily="34" charset="0"/>
              </a:rPr>
              <a:t>Huijser).</a:t>
            </a:r>
          </a:p>
        </p:txBody>
      </p:sp>
      <p:pic>
        <p:nvPicPr>
          <p:cNvPr id="9" name="Picture 8">
            <a:extLst>
              <a:ext uri="{FF2B5EF4-FFF2-40B4-BE49-F238E27FC236}">
                <a16:creationId xmlns:a16="http://schemas.microsoft.com/office/drawing/2014/main" id="{AE3DA5AD-3CC0-4D28-B7C6-CAE9F74516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4047" y="3523668"/>
            <a:ext cx="3108960" cy="2081393"/>
          </a:xfrm>
          <a:prstGeom prst="rect">
            <a:avLst/>
          </a:prstGeom>
          <a:noFill/>
          <a:ln>
            <a:noFill/>
          </a:ln>
        </p:spPr>
      </p:pic>
      <p:sp>
        <p:nvSpPr>
          <p:cNvPr id="11" name="Rectangle 10">
            <a:extLst>
              <a:ext uri="{FF2B5EF4-FFF2-40B4-BE49-F238E27FC236}">
                <a16:creationId xmlns:a16="http://schemas.microsoft.com/office/drawing/2014/main" id="{16C95462-4CE5-49A3-8D06-D92BAD31087C}"/>
              </a:ext>
            </a:extLst>
          </p:cNvPr>
          <p:cNvSpPr/>
          <p:nvPr/>
        </p:nvSpPr>
        <p:spPr>
          <a:xfrm>
            <a:off x="141072" y="3922395"/>
            <a:ext cx="2377440" cy="2585323"/>
          </a:xfrm>
          <a:prstGeom prst="rect">
            <a:avLst/>
          </a:prstGeom>
        </p:spPr>
        <p:txBody>
          <a:bodyPr wrap="square">
            <a:spAutoFit/>
          </a:bodyPr>
          <a:lstStyle/>
          <a:p>
            <a:pPr marL="285750" indent="-285750">
              <a:buFont typeface="Wingdings" panose="05000000000000000000" pitchFamily="2" charset="2"/>
              <a:buChar char="§"/>
            </a:pPr>
            <a:r>
              <a:rPr lang="en-US" dirty="0">
                <a:latin typeface="Arial" panose="020B0604020202020204" pitchFamily="34" charset="0"/>
                <a:cs typeface="Arial" panose="020B0604020202020204" pitchFamily="34" charset="0"/>
              </a:rPr>
              <a:t>A one-way gate for Eurasian badgers (right) and </a:t>
            </a:r>
            <a:r>
              <a:rPr lang="en-CA" dirty="0">
                <a:latin typeface="Arial" panose="020B0604020202020204" pitchFamily="34" charset="0"/>
                <a:cs typeface="Arial" panose="020B0604020202020204" pitchFamily="34" charset="0"/>
              </a:rPr>
              <a:t>b</a:t>
            </a:r>
            <a:r>
              <a:rPr lang="en-CA" dirty="0" smtClean="0">
                <a:latin typeface="Arial" panose="020B0604020202020204" pitchFamily="34" charset="0"/>
                <a:cs typeface="Arial" panose="020B0604020202020204" pitchFamily="34" charset="0"/>
              </a:rPr>
              <a:t>elow-grade </a:t>
            </a:r>
            <a:r>
              <a:rPr lang="en-CA" dirty="0">
                <a:latin typeface="Arial" panose="020B0604020202020204" pitchFamily="34" charset="0"/>
                <a:cs typeface="Arial" panose="020B0604020202020204" pitchFamily="34" charset="0"/>
              </a:rPr>
              <a:t>installation allow animal to escape along its length (</a:t>
            </a:r>
            <a:r>
              <a:rPr lang="en-CA" dirty="0" smtClean="0">
                <a:latin typeface="Arial" panose="020B0604020202020204" pitchFamily="34" charset="0"/>
                <a:cs typeface="Arial" panose="020B0604020202020204" pitchFamily="34" charset="0"/>
              </a:rPr>
              <a:t>left; photos: Marcel Huijser).</a:t>
            </a:r>
            <a:endParaRPr lang="en-CA"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E134B2A-F2C0-47C3-A916-1007D52AD2E8}"/>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6035040" y="951476"/>
            <a:ext cx="3108960" cy="2430296"/>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6EAC1722-FC04-4F0C-89AA-611ECD38CE47}"/>
              </a:ext>
            </a:extLst>
          </p:cNvPr>
          <p:cNvPicPr/>
          <p:nvPr/>
        </p:nvPicPr>
        <p:blipFill rotWithShape="1">
          <a:blip r:embed="rId6" cstate="print">
            <a:extLst>
              <a:ext uri="{28A0092B-C50C-407E-A947-70E740481C1C}">
                <a14:useLocalDpi xmlns:a14="http://schemas.microsoft.com/office/drawing/2010/main" val="0"/>
              </a:ext>
            </a:extLst>
          </a:blip>
          <a:srcRect l="14618" t="28442" r="25205"/>
          <a:stretch/>
        </p:blipFill>
        <p:spPr bwMode="auto">
          <a:xfrm>
            <a:off x="2773680" y="914406"/>
            <a:ext cx="3108960" cy="2467366"/>
          </a:xfrm>
          <a:prstGeom prst="rect">
            <a:avLst/>
          </a:prstGeom>
          <a:noFill/>
          <a:ln>
            <a:noFill/>
          </a:ln>
        </p:spPr>
      </p:pic>
      <p:sp>
        <p:nvSpPr>
          <p:cNvPr id="4" name="Slide Number Placeholder 3">
            <a:extLst>
              <a:ext uri="{FF2B5EF4-FFF2-40B4-BE49-F238E27FC236}">
                <a16:creationId xmlns:a16="http://schemas.microsoft.com/office/drawing/2014/main" id="{3AE18FB7-C9C6-41C6-B68D-2A6A6DF7E10F}"/>
              </a:ext>
            </a:extLst>
          </p:cNvPr>
          <p:cNvSpPr>
            <a:spLocks noGrp="1"/>
          </p:cNvSpPr>
          <p:nvPr>
            <p:ph type="sldNum" sz="quarter" idx="12"/>
          </p:nvPr>
        </p:nvSpPr>
        <p:spPr/>
        <p:txBody>
          <a:bodyPr/>
          <a:lstStyle/>
          <a:p>
            <a:fld id="{13027880-2A83-45E9-B573-352A563D06C0}" type="slidenum">
              <a:rPr lang="en-US" altLang="en-US" smtClean="0"/>
              <a:pPr/>
              <a:t>45</a:t>
            </a:fld>
            <a:endParaRPr lang="en-US" altLang="en-US" dirty="0"/>
          </a:p>
        </p:txBody>
      </p:sp>
    </p:spTree>
    <p:extLst>
      <p:ext uri="{BB962C8B-B14F-4D97-AF65-F5344CB8AC3E}">
        <p14:creationId xmlns:p14="http://schemas.microsoft.com/office/powerpoint/2010/main" val="3844278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4ED053-C927-4C25-A491-C1FDB5AB0911}"/>
              </a:ext>
            </a:extLst>
          </p:cNvPr>
          <p:cNvSpPr/>
          <p:nvPr/>
        </p:nvSpPr>
        <p:spPr>
          <a:xfrm>
            <a:off x="2133600" y="270748"/>
            <a:ext cx="4164922" cy="738664"/>
          </a:xfrm>
          <a:prstGeom prst="rect">
            <a:avLst/>
          </a:prstGeom>
        </p:spPr>
        <p:txBody>
          <a:bodyPr wrap="none">
            <a:spAutoFit/>
          </a:bodyPr>
          <a:lstStyle/>
          <a:p>
            <a:pPr algn="ctr"/>
            <a:r>
              <a:rPr lang="en-CA" sz="4200" b="1" dirty="0">
                <a:latin typeface="Arial" panose="020B0604020202020204" pitchFamily="34" charset="0"/>
                <a:cs typeface="Arial" panose="020B0604020202020204" pitchFamily="34" charset="0"/>
              </a:rPr>
              <a:t>CASE</a:t>
            </a:r>
            <a:r>
              <a:rPr lang="en-CA" sz="4200" dirty="0">
                <a:latin typeface="Arial" panose="020B0604020202020204" pitchFamily="34" charset="0"/>
                <a:cs typeface="Arial" panose="020B0604020202020204" pitchFamily="34" charset="0"/>
              </a:rPr>
              <a:t> </a:t>
            </a:r>
            <a:r>
              <a:rPr lang="en-CA" sz="4200" b="1" dirty="0">
                <a:latin typeface="Arial" panose="020B0604020202020204" pitchFamily="34" charset="0"/>
                <a:cs typeface="Arial" panose="020B0604020202020204" pitchFamily="34" charset="0"/>
              </a:rPr>
              <a:t>STUDIES</a:t>
            </a:r>
          </a:p>
        </p:txBody>
      </p:sp>
      <p:sp>
        <p:nvSpPr>
          <p:cNvPr id="3" name="Content Placeholder 2">
            <a:extLst>
              <a:ext uri="{FF2B5EF4-FFF2-40B4-BE49-F238E27FC236}">
                <a16:creationId xmlns:a16="http://schemas.microsoft.com/office/drawing/2014/main" id="{5B5E3896-3151-47A9-98BF-852E94915711}"/>
              </a:ext>
            </a:extLst>
          </p:cNvPr>
          <p:cNvSpPr>
            <a:spLocks noGrp="1"/>
          </p:cNvSpPr>
          <p:nvPr>
            <p:ph idx="1"/>
          </p:nvPr>
        </p:nvSpPr>
        <p:spPr>
          <a:xfrm>
            <a:off x="365760" y="1447800"/>
            <a:ext cx="8412480" cy="4389120"/>
          </a:xfrm>
        </p:spPr>
        <p:txBody>
          <a:bodyPr>
            <a:normAutofit fontScale="92500"/>
          </a:bodyPr>
          <a:lstStyle/>
          <a:p>
            <a:pPr lvl="2" indent="-457200">
              <a:lnSpc>
                <a:spcPct val="110000"/>
              </a:lnSpc>
              <a:spcBef>
                <a:spcPts val="0"/>
              </a:spcBef>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Case Studies 1 and 2: Overpasses </a:t>
            </a:r>
          </a:p>
          <a:p>
            <a:pPr lvl="2" indent="-457200">
              <a:lnSpc>
                <a:spcPct val="110000"/>
              </a:lnSpc>
              <a:spcBef>
                <a:spcPts val="0"/>
              </a:spcBef>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Case Study 3: Shelving within small structures for small mammals (modification and designated)</a:t>
            </a:r>
          </a:p>
          <a:p>
            <a:pPr lvl="2" indent="-457200">
              <a:lnSpc>
                <a:spcPct val="110000"/>
              </a:lnSpc>
              <a:spcBef>
                <a:spcPts val="0"/>
              </a:spcBef>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Case Study 4: Use of non-designated (existing) drainage culverts (turtles)</a:t>
            </a:r>
          </a:p>
          <a:p>
            <a:pPr lvl="2" indent="-457200">
              <a:lnSpc>
                <a:spcPct val="110000"/>
              </a:lnSpc>
              <a:spcBef>
                <a:spcPts val="0"/>
              </a:spcBef>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Case Studies 5 and 6: Designated underpasses (amphibians and snakes)</a:t>
            </a:r>
          </a:p>
          <a:p>
            <a:pPr lvl="2" indent="-457200">
              <a:lnSpc>
                <a:spcPct val="110000"/>
              </a:lnSpc>
              <a:spcBef>
                <a:spcPts val="0"/>
              </a:spcBef>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Case Study 7: Barriers (amphibians)</a:t>
            </a:r>
          </a:p>
          <a:p>
            <a:pPr lvl="2"/>
            <a:endParaRPr lang="en-CA" dirty="0"/>
          </a:p>
          <a:p>
            <a:pPr marL="914400" lvl="2" indent="0">
              <a:buNone/>
            </a:pPr>
            <a:endParaRPr lang="en-CA" dirty="0"/>
          </a:p>
          <a:p>
            <a:pPr lvl="2"/>
            <a:endParaRPr lang="en-CA" dirty="0"/>
          </a:p>
          <a:p>
            <a:pPr lvl="2"/>
            <a:endParaRPr lang="en-CA" dirty="0"/>
          </a:p>
          <a:p>
            <a:pPr marL="914400" lvl="2" indent="0">
              <a:buNone/>
            </a:pPr>
            <a:endParaRPr lang="en-CA" dirty="0"/>
          </a:p>
          <a:p>
            <a:pPr marL="1371600" lvl="3" indent="0">
              <a:buNone/>
            </a:pPr>
            <a:endParaRPr lang="en-CA" dirty="0"/>
          </a:p>
          <a:p>
            <a:pPr marL="1371600" lvl="3" indent="0">
              <a:buNone/>
            </a:pPr>
            <a:endParaRPr lang="en-CA" dirty="0"/>
          </a:p>
        </p:txBody>
      </p:sp>
      <p:sp>
        <p:nvSpPr>
          <p:cNvPr id="2" name="Slide Number Placeholder 1">
            <a:extLst>
              <a:ext uri="{FF2B5EF4-FFF2-40B4-BE49-F238E27FC236}">
                <a16:creationId xmlns:a16="http://schemas.microsoft.com/office/drawing/2014/main" id="{CE2A87E4-CA48-4289-A6BA-1850C9882A9C}"/>
              </a:ext>
            </a:extLst>
          </p:cNvPr>
          <p:cNvSpPr>
            <a:spLocks noGrp="1"/>
          </p:cNvSpPr>
          <p:nvPr>
            <p:ph type="sldNum" sz="quarter" idx="12"/>
          </p:nvPr>
        </p:nvSpPr>
        <p:spPr/>
        <p:txBody>
          <a:bodyPr/>
          <a:lstStyle/>
          <a:p>
            <a:fld id="{13027880-2A83-45E9-B573-352A563D06C0}" type="slidenum">
              <a:rPr lang="en-US" altLang="en-US" smtClean="0"/>
              <a:pPr/>
              <a:t>46</a:t>
            </a:fld>
            <a:endParaRPr lang="en-US" altLang="en-US" dirty="0"/>
          </a:p>
        </p:txBody>
      </p:sp>
    </p:spTree>
    <p:extLst>
      <p:ext uri="{BB962C8B-B14F-4D97-AF65-F5344CB8AC3E}">
        <p14:creationId xmlns:p14="http://schemas.microsoft.com/office/powerpoint/2010/main" val="585385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3DAA68-68DE-4DC6-B61F-EF6902CD38E4}"/>
              </a:ext>
            </a:extLst>
          </p:cNvPr>
          <p:cNvSpPr/>
          <p:nvPr/>
        </p:nvSpPr>
        <p:spPr>
          <a:xfrm>
            <a:off x="182742" y="133150"/>
            <a:ext cx="8544840" cy="954107"/>
          </a:xfrm>
          <a:prstGeom prst="rect">
            <a:avLst/>
          </a:prstGeom>
        </p:spPr>
        <p:txBody>
          <a:bodyPr wrap="none">
            <a:spAutoFit/>
          </a:bodyPr>
          <a:lstStyle/>
          <a:p>
            <a:r>
              <a:rPr lang="en-CA" sz="2800" b="1" dirty="0">
                <a:latin typeface="Arial" panose="020B0604020202020204" pitchFamily="34" charset="0"/>
                <a:cs typeface="Arial" panose="020B0604020202020204" pitchFamily="34" charset="0"/>
              </a:rPr>
              <a:t>CASE STUDY 1: “GROENE WOULD” OVERPASS,</a:t>
            </a:r>
          </a:p>
          <a:p>
            <a:r>
              <a:rPr lang="en-CA" sz="2800" b="1" dirty="0">
                <a:latin typeface="Arial" panose="020B0604020202020204" pitchFamily="34" charset="0"/>
                <a:cs typeface="Arial" panose="020B0604020202020204" pitchFamily="34" charset="0"/>
              </a:rPr>
              <a:t>NETHERLANDS</a:t>
            </a:r>
          </a:p>
        </p:txBody>
      </p:sp>
      <p:pic>
        <p:nvPicPr>
          <p:cNvPr id="4" name="Picture 3">
            <a:extLst>
              <a:ext uri="{FF2B5EF4-FFF2-40B4-BE49-F238E27FC236}">
                <a16:creationId xmlns:a16="http://schemas.microsoft.com/office/drawing/2014/main" id="{0A691380-0CD5-40D1-B307-4D15AC644E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2114" y="4245716"/>
            <a:ext cx="3367695" cy="2246769"/>
          </a:xfrm>
          <a:prstGeom prst="rect">
            <a:avLst/>
          </a:prstGeom>
          <a:noFill/>
          <a:ln>
            <a:noFill/>
          </a:ln>
        </p:spPr>
      </p:pic>
      <p:pic>
        <p:nvPicPr>
          <p:cNvPr id="7" name="Picture 6">
            <a:extLst>
              <a:ext uri="{FF2B5EF4-FFF2-40B4-BE49-F238E27FC236}">
                <a16:creationId xmlns:a16="http://schemas.microsoft.com/office/drawing/2014/main" id="{4E8E7196-976F-4C2B-B213-A0E504C05FC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1791" y="835799"/>
            <a:ext cx="2118018" cy="3163622"/>
          </a:xfrm>
          <a:prstGeom prst="rect">
            <a:avLst/>
          </a:prstGeom>
          <a:noFill/>
          <a:ln>
            <a:noFill/>
          </a:ln>
        </p:spPr>
      </p:pic>
      <p:sp>
        <p:nvSpPr>
          <p:cNvPr id="8" name="Rectangle 7">
            <a:extLst>
              <a:ext uri="{FF2B5EF4-FFF2-40B4-BE49-F238E27FC236}">
                <a16:creationId xmlns:a16="http://schemas.microsoft.com/office/drawing/2014/main" id="{C04ACD98-39D0-4769-A330-0CE7167B3B82}"/>
              </a:ext>
            </a:extLst>
          </p:cNvPr>
          <p:cNvSpPr/>
          <p:nvPr/>
        </p:nvSpPr>
        <p:spPr>
          <a:xfrm>
            <a:off x="165809" y="1282228"/>
            <a:ext cx="6402973" cy="5509200"/>
          </a:xfrm>
          <a:prstGeom prst="rect">
            <a:avLst/>
          </a:prstGeom>
        </p:spPr>
        <p:txBody>
          <a:bodyPr wrap="square">
            <a:spAutoFit/>
          </a:bodyPr>
          <a:lstStyle/>
          <a:p>
            <a:pPr marL="457200" indent="-457200">
              <a:spcAft>
                <a:spcPts val="1200"/>
              </a:spcAft>
              <a:buFont typeface="Wingdings" panose="05000000000000000000" pitchFamily="2" charset="2"/>
              <a:buChar char="§"/>
            </a:pPr>
            <a:r>
              <a:rPr lang="en-CA" sz="2600" dirty="0">
                <a:latin typeface="Arial" panose="020B0604020202020204" pitchFamily="34" charset="0"/>
                <a:cs typeface="Arial" panose="020B0604020202020204" pitchFamily="34" charset="0"/>
              </a:rPr>
              <a:t>Capture-mark-recapture</a:t>
            </a:r>
            <a:r>
              <a:rPr lang="en-CA" sz="2800" dirty="0">
                <a:latin typeface="Arial" panose="020B0604020202020204" pitchFamily="34" charset="0"/>
                <a:cs typeface="Arial" panose="020B0604020202020204" pitchFamily="34" charset="0"/>
              </a:rPr>
              <a:t> (belly pattern)</a:t>
            </a:r>
          </a:p>
          <a:p>
            <a:pPr marL="457200" indent="-457200">
              <a:spcAft>
                <a:spcPts val="1200"/>
              </a:spcAft>
              <a:buFont typeface="Wingdings" panose="05000000000000000000" pitchFamily="2" charset="2"/>
              <a:buChar char="§"/>
            </a:pPr>
            <a:r>
              <a:rPr lang="en-CA" sz="2600" dirty="0">
                <a:latin typeface="Arial" panose="020B0604020202020204" pitchFamily="34" charset="0"/>
                <a:cs typeface="Arial" panose="020B0604020202020204" pitchFamily="34" charset="0"/>
              </a:rPr>
              <a:t>Three seasons </a:t>
            </a:r>
          </a:p>
          <a:p>
            <a:pPr marL="457200" indent="-457200">
              <a:spcAft>
                <a:spcPts val="1200"/>
              </a:spcAft>
              <a:buFont typeface="Wingdings" panose="05000000000000000000" pitchFamily="2" charset="2"/>
              <a:buChar char="§"/>
            </a:pPr>
            <a:r>
              <a:rPr lang="en-CA" sz="2600" dirty="0">
                <a:latin typeface="Arial" panose="020B0604020202020204" pitchFamily="34" charset="0"/>
                <a:cs typeface="Arial" panose="020B0604020202020204" pitchFamily="34" charset="0"/>
              </a:rPr>
              <a:t>Wooden plates in dry and wet zones</a:t>
            </a:r>
          </a:p>
          <a:p>
            <a:pPr marL="457200" indent="-457200">
              <a:spcAft>
                <a:spcPts val="1200"/>
              </a:spcAft>
              <a:buFont typeface="Wingdings" panose="05000000000000000000" pitchFamily="2" charset="2"/>
              <a:buChar char="§"/>
            </a:pPr>
            <a:r>
              <a:rPr lang="en-CA" sz="2600" dirty="0">
                <a:latin typeface="Arial" panose="020B0604020202020204" pitchFamily="34" charset="0"/>
                <a:cs typeface="Arial" panose="020B0604020202020204" pitchFamily="34" charset="0"/>
              </a:rPr>
              <a:t>6 amphibian species, 2,706 observations, 44 great-crested newt, </a:t>
            </a:r>
            <a:br>
              <a:rPr lang="en-CA" sz="2600" dirty="0">
                <a:latin typeface="Arial" panose="020B0604020202020204" pitchFamily="34" charset="0"/>
                <a:cs typeface="Arial" panose="020B0604020202020204" pitchFamily="34" charset="0"/>
              </a:rPr>
            </a:br>
            <a:r>
              <a:rPr lang="en-CA" sz="2600" dirty="0">
                <a:latin typeface="Arial" panose="020B0604020202020204" pitchFamily="34" charset="0"/>
                <a:cs typeface="Arial" panose="020B0604020202020204" pitchFamily="34" charset="0"/>
              </a:rPr>
              <a:t>2 individual newts captured on </a:t>
            </a:r>
            <a:br>
              <a:rPr lang="en-CA" sz="2600" dirty="0">
                <a:latin typeface="Arial" panose="020B0604020202020204" pitchFamily="34" charset="0"/>
                <a:cs typeface="Arial" panose="020B0604020202020204" pitchFamily="34" charset="0"/>
              </a:rPr>
            </a:br>
            <a:r>
              <a:rPr lang="en-CA" sz="2600" dirty="0">
                <a:latin typeface="Arial" panose="020B0604020202020204" pitchFamily="34" charset="0"/>
                <a:cs typeface="Arial" panose="020B0604020202020204" pitchFamily="34" charset="0"/>
              </a:rPr>
              <a:t>both sides</a:t>
            </a:r>
          </a:p>
          <a:p>
            <a:pPr marL="457200" indent="-457200">
              <a:spcAft>
                <a:spcPts val="1200"/>
              </a:spcAft>
              <a:buFont typeface="Wingdings" panose="05000000000000000000" pitchFamily="2" charset="2"/>
              <a:buChar char="§"/>
            </a:pPr>
            <a:r>
              <a:rPr lang="en-CA" sz="2600" dirty="0">
                <a:latin typeface="Arial" panose="020B0604020202020204" pitchFamily="34" charset="0"/>
                <a:cs typeface="Arial" panose="020B0604020202020204" pitchFamily="34" charset="0"/>
              </a:rPr>
              <a:t>Demonstration of newts using </a:t>
            </a:r>
            <a:br>
              <a:rPr lang="en-CA" sz="2600" dirty="0">
                <a:latin typeface="Arial" panose="020B0604020202020204" pitchFamily="34" charset="0"/>
                <a:cs typeface="Arial" panose="020B0604020202020204" pitchFamily="34" charset="0"/>
              </a:rPr>
            </a:br>
            <a:r>
              <a:rPr lang="en-CA" sz="2600" dirty="0">
                <a:latin typeface="Arial" panose="020B0604020202020204" pitchFamily="34" charset="0"/>
                <a:cs typeface="Arial" panose="020B0604020202020204" pitchFamily="34" charset="0"/>
              </a:rPr>
              <a:t>the overpass as habitat</a:t>
            </a:r>
          </a:p>
          <a:p>
            <a:pPr>
              <a:spcAft>
                <a:spcPts val="1200"/>
              </a:spcAft>
            </a:pPr>
            <a:endParaRPr lang="en-CA" sz="2800" dirty="0"/>
          </a:p>
        </p:txBody>
      </p:sp>
      <p:sp>
        <p:nvSpPr>
          <p:cNvPr id="11" name="Rectangle 10">
            <a:extLst>
              <a:ext uri="{FF2B5EF4-FFF2-40B4-BE49-F238E27FC236}">
                <a16:creationId xmlns:a16="http://schemas.microsoft.com/office/drawing/2014/main" id="{E83C8733-0538-481E-82E7-278143C084FC}"/>
              </a:ext>
            </a:extLst>
          </p:cNvPr>
          <p:cNvSpPr/>
          <p:nvPr/>
        </p:nvSpPr>
        <p:spPr>
          <a:xfrm>
            <a:off x="-6225891" y="5136683"/>
            <a:ext cx="4572000" cy="307777"/>
          </a:xfrm>
          <a:prstGeom prst="rect">
            <a:avLst/>
          </a:prstGeom>
        </p:spPr>
        <p:txBody>
          <a:bodyPr>
            <a:spAutoFit/>
          </a:bodyPr>
          <a:lstStyle/>
          <a:p>
            <a:pPr>
              <a:spcAft>
                <a:spcPts val="0"/>
              </a:spcAft>
            </a:pPr>
            <a:r>
              <a:rPr lang="en-US" sz="1400" dirty="0">
                <a:latin typeface="Times New Roman" panose="02020603050405020304" pitchFamily="18" charset="0"/>
                <a:ea typeface="Times New Roman" panose="02020603050405020304" pitchFamily="18" charset="0"/>
              </a:rPr>
              <a:t>.</a:t>
            </a:r>
            <a:endParaRPr lang="en-CA" sz="1400" dirty="0">
              <a:effectLst/>
              <a:latin typeface="Times New Roman" panose="02020603050405020304" pitchFamily="18" charset="0"/>
              <a:ea typeface="Times New Roman" panose="02020603050405020304" pitchFamily="18" charset="0"/>
            </a:endParaRPr>
          </a:p>
        </p:txBody>
      </p:sp>
      <p:sp>
        <p:nvSpPr>
          <p:cNvPr id="3" name="Slide Number Placeholder 2">
            <a:extLst>
              <a:ext uri="{FF2B5EF4-FFF2-40B4-BE49-F238E27FC236}">
                <a16:creationId xmlns:a16="http://schemas.microsoft.com/office/drawing/2014/main" id="{6A0718BF-12F3-46F4-86A3-B0946E30E0B5}"/>
              </a:ext>
            </a:extLst>
          </p:cNvPr>
          <p:cNvSpPr>
            <a:spLocks noGrp="1"/>
          </p:cNvSpPr>
          <p:nvPr>
            <p:ph type="sldNum" sz="quarter" idx="12"/>
          </p:nvPr>
        </p:nvSpPr>
        <p:spPr/>
        <p:txBody>
          <a:bodyPr/>
          <a:lstStyle/>
          <a:p>
            <a:fld id="{13027880-2A83-45E9-B573-352A563D06C0}" type="slidenum">
              <a:rPr lang="en-US" altLang="en-US" smtClean="0"/>
              <a:pPr/>
              <a:t>47</a:t>
            </a:fld>
            <a:endParaRPr lang="en-US" altLang="en-US" dirty="0"/>
          </a:p>
        </p:txBody>
      </p:sp>
    </p:spTree>
    <p:extLst>
      <p:ext uri="{BB962C8B-B14F-4D97-AF65-F5344CB8AC3E}">
        <p14:creationId xmlns:p14="http://schemas.microsoft.com/office/powerpoint/2010/main" val="2422990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3DAA68-68DE-4DC6-B61F-EF6902CD38E4}"/>
              </a:ext>
            </a:extLst>
          </p:cNvPr>
          <p:cNvSpPr/>
          <p:nvPr/>
        </p:nvSpPr>
        <p:spPr>
          <a:xfrm>
            <a:off x="182742" y="133150"/>
            <a:ext cx="8869680" cy="954107"/>
          </a:xfrm>
          <a:prstGeom prst="rect">
            <a:avLst/>
          </a:prstGeom>
        </p:spPr>
        <p:txBody>
          <a:bodyPr wrap="square">
            <a:spAutoFit/>
          </a:bodyPr>
          <a:lstStyle/>
          <a:p>
            <a:r>
              <a:rPr lang="en-CA" sz="2800" b="1" dirty="0">
                <a:latin typeface="Arial" panose="020B0604020202020204" pitchFamily="34" charset="0"/>
                <a:cs typeface="Arial" panose="020B0604020202020204" pitchFamily="34" charset="0"/>
              </a:rPr>
              <a:t>CASE STUDY 2: OVERPASS FOR SNAKES, ONTARIO</a:t>
            </a:r>
          </a:p>
        </p:txBody>
      </p:sp>
      <p:sp>
        <p:nvSpPr>
          <p:cNvPr id="8" name="Rectangle 7">
            <a:extLst>
              <a:ext uri="{FF2B5EF4-FFF2-40B4-BE49-F238E27FC236}">
                <a16:creationId xmlns:a16="http://schemas.microsoft.com/office/drawing/2014/main" id="{C04ACD98-39D0-4769-A330-0CE7167B3B82}"/>
              </a:ext>
            </a:extLst>
          </p:cNvPr>
          <p:cNvSpPr/>
          <p:nvPr/>
        </p:nvSpPr>
        <p:spPr>
          <a:xfrm>
            <a:off x="210451" y="1187708"/>
            <a:ext cx="4937760" cy="4462760"/>
          </a:xfrm>
          <a:prstGeom prst="rect">
            <a:avLst/>
          </a:prstGeom>
        </p:spPr>
        <p:txBody>
          <a:bodyPr wrap="square">
            <a:spAutoFit/>
          </a:bodyPr>
          <a:lstStyle/>
          <a:p>
            <a:pPr marL="731520" indent="-457200">
              <a:spcAft>
                <a:spcPts val="6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Two species at risk─the rare Butler’s Gartersnake (</a:t>
            </a:r>
            <a:r>
              <a:rPr lang="en-US" sz="2400" i="1" dirty="0">
                <a:latin typeface="Arial" panose="020B0604020202020204" pitchFamily="34" charset="0"/>
                <a:cs typeface="Arial" panose="020B0604020202020204" pitchFamily="34" charset="0"/>
              </a:rPr>
              <a:t>Thamnophis butleri</a:t>
            </a:r>
            <a:r>
              <a:rPr lang="en-US" sz="2400" dirty="0">
                <a:latin typeface="Arial" panose="020B0604020202020204" pitchFamily="34" charset="0"/>
                <a:cs typeface="Arial" panose="020B0604020202020204" pitchFamily="34" charset="0"/>
              </a:rPr>
              <a:t>) and Eastern Fox snake (</a:t>
            </a:r>
            <a:r>
              <a:rPr lang="en-US" sz="2400" i="1" dirty="0">
                <a:latin typeface="Arial" panose="020B0604020202020204" pitchFamily="34" charset="0"/>
                <a:cs typeface="Arial" panose="020B0604020202020204" pitchFamily="34" charset="0"/>
              </a:rPr>
              <a:t>Pantherophis gloydi</a:t>
            </a:r>
            <a:r>
              <a:rPr lang="en-US" sz="2400" dirty="0">
                <a:latin typeface="Arial" panose="020B0604020202020204" pitchFamily="34" charset="0"/>
                <a:cs typeface="Arial" panose="020B0604020202020204" pitchFamily="34" charset="0"/>
              </a:rPr>
              <a:t>) </a:t>
            </a:r>
            <a:endParaRPr lang="en-CA" sz="2400" dirty="0">
              <a:latin typeface="Arial" panose="020B0604020202020204" pitchFamily="34" charset="0"/>
              <a:cs typeface="Arial" panose="020B0604020202020204" pitchFamily="34" charset="0"/>
            </a:endParaRPr>
          </a:p>
          <a:p>
            <a:pPr marL="731520" indent="-457200">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Use of PIT and radio-telemetry</a:t>
            </a:r>
          </a:p>
          <a:p>
            <a:pPr marL="731520" indent="-457200">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Connection of tall-grass prairie</a:t>
            </a:r>
          </a:p>
          <a:p>
            <a:pPr marL="731520" indent="-457200">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Bike path with underpass</a:t>
            </a:r>
          </a:p>
          <a:p>
            <a:pPr marL="731520" indent="-457200">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Results forthcoming</a:t>
            </a:r>
          </a:p>
        </p:txBody>
      </p:sp>
      <p:sp>
        <p:nvSpPr>
          <p:cNvPr id="11" name="Rectangle 10">
            <a:extLst>
              <a:ext uri="{FF2B5EF4-FFF2-40B4-BE49-F238E27FC236}">
                <a16:creationId xmlns:a16="http://schemas.microsoft.com/office/drawing/2014/main" id="{E83C8733-0538-481E-82E7-278143C084FC}"/>
              </a:ext>
            </a:extLst>
          </p:cNvPr>
          <p:cNvSpPr/>
          <p:nvPr/>
        </p:nvSpPr>
        <p:spPr>
          <a:xfrm>
            <a:off x="-6225891" y="5136683"/>
            <a:ext cx="4572000" cy="307777"/>
          </a:xfrm>
          <a:prstGeom prst="rect">
            <a:avLst/>
          </a:prstGeom>
        </p:spPr>
        <p:txBody>
          <a:bodyPr>
            <a:spAutoFit/>
          </a:bodyPr>
          <a:lstStyle/>
          <a:p>
            <a:pPr>
              <a:spcAft>
                <a:spcPts val="0"/>
              </a:spcAft>
            </a:pPr>
            <a:r>
              <a:rPr lang="en-US" sz="1400" dirty="0">
                <a:latin typeface="Times New Roman" panose="02020603050405020304" pitchFamily="18" charset="0"/>
                <a:ea typeface="Times New Roman" panose="02020603050405020304" pitchFamily="18" charset="0"/>
              </a:rPr>
              <a:t>.</a:t>
            </a:r>
            <a:endParaRPr lang="en-CA" sz="14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DDD3D7E-8A8A-47D6-8017-78B97AB5853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12080" y="982979"/>
            <a:ext cx="3522132" cy="2291394"/>
          </a:xfrm>
          <a:prstGeom prst="rect">
            <a:avLst/>
          </a:prstGeom>
        </p:spPr>
      </p:pic>
      <p:pic>
        <p:nvPicPr>
          <p:cNvPr id="10" name="Picture 9">
            <a:extLst>
              <a:ext uri="{FF2B5EF4-FFF2-40B4-BE49-F238E27FC236}">
                <a16:creationId xmlns:a16="http://schemas.microsoft.com/office/drawing/2014/main" id="{20ADCA03-7618-4307-B13B-058B088D770E}"/>
              </a:ext>
            </a:extLst>
          </p:cNvPr>
          <p:cNvPicPr/>
          <p:nvPr/>
        </p:nvPicPr>
        <p:blipFill rotWithShape="1">
          <a:blip r:embed="rId4" cstate="print">
            <a:extLst>
              <a:ext uri="{28A0092B-C50C-407E-A947-70E740481C1C}">
                <a14:useLocalDpi xmlns:a14="http://schemas.microsoft.com/office/drawing/2010/main" val="0"/>
              </a:ext>
            </a:extLst>
          </a:blip>
          <a:srcRect l="15470" r="20995"/>
          <a:stretch/>
        </p:blipFill>
        <p:spPr>
          <a:xfrm>
            <a:off x="5212080" y="3396944"/>
            <a:ext cx="3505200" cy="2743200"/>
          </a:xfrm>
          <a:prstGeom prst="rect">
            <a:avLst/>
          </a:prstGeom>
        </p:spPr>
      </p:pic>
      <p:sp>
        <p:nvSpPr>
          <p:cNvPr id="3" name="Oval 2">
            <a:extLst>
              <a:ext uri="{FF2B5EF4-FFF2-40B4-BE49-F238E27FC236}">
                <a16:creationId xmlns:a16="http://schemas.microsoft.com/office/drawing/2014/main" id="{815382D7-F776-4809-88C4-93FFF8B84305}"/>
              </a:ext>
            </a:extLst>
          </p:cNvPr>
          <p:cNvSpPr/>
          <p:nvPr/>
        </p:nvSpPr>
        <p:spPr>
          <a:xfrm>
            <a:off x="6040516" y="5458315"/>
            <a:ext cx="838200" cy="4884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BF5E6122-9499-45C0-AFAF-25A01DDABE85}"/>
              </a:ext>
            </a:extLst>
          </p:cNvPr>
          <p:cNvSpPr txBox="1"/>
          <p:nvPr/>
        </p:nvSpPr>
        <p:spPr>
          <a:xfrm>
            <a:off x="5212080" y="6248400"/>
            <a:ext cx="3931920" cy="54864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Photo credit: Ontario Ministry of Transportation</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Wood Environment &amp; Infrastructure Solutions</a:t>
            </a:r>
            <a:endParaRPr lang="en-CA" sz="1400" dirty="0">
              <a:latin typeface="Arial" panose="020B0604020202020204" pitchFamily="34" charset="0"/>
              <a:cs typeface="Arial" panose="020B0604020202020204" pitchFamily="34" charset="0"/>
            </a:endParaRPr>
          </a:p>
          <a:p>
            <a:endParaRPr lang="en-CA" dirty="0"/>
          </a:p>
        </p:txBody>
      </p:sp>
      <p:sp>
        <p:nvSpPr>
          <p:cNvPr id="4" name="Slide Number Placeholder 3">
            <a:extLst>
              <a:ext uri="{FF2B5EF4-FFF2-40B4-BE49-F238E27FC236}">
                <a16:creationId xmlns:a16="http://schemas.microsoft.com/office/drawing/2014/main" id="{8E387A2B-AAC0-466B-B421-B13E6C471015}"/>
              </a:ext>
            </a:extLst>
          </p:cNvPr>
          <p:cNvSpPr>
            <a:spLocks noGrp="1"/>
          </p:cNvSpPr>
          <p:nvPr>
            <p:ph type="sldNum" sz="quarter" idx="12"/>
          </p:nvPr>
        </p:nvSpPr>
        <p:spPr/>
        <p:txBody>
          <a:bodyPr/>
          <a:lstStyle/>
          <a:p>
            <a:fld id="{13027880-2A83-45E9-B573-352A563D06C0}" type="slidenum">
              <a:rPr lang="en-US" altLang="en-US" smtClean="0"/>
              <a:pPr/>
              <a:t>48</a:t>
            </a:fld>
            <a:endParaRPr lang="en-US" altLang="en-US" dirty="0"/>
          </a:p>
        </p:txBody>
      </p:sp>
    </p:spTree>
    <p:extLst>
      <p:ext uri="{BB962C8B-B14F-4D97-AF65-F5344CB8AC3E}">
        <p14:creationId xmlns:p14="http://schemas.microsoft.com/office/powerpoint/2010/main" val="1105615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s://attachment.outlook.office.net/owa/cwg_ariel@hotmail.com/service.svc/s/GetFileAttachment?id=AQMkADAwATY3ZmYAZS1iMDgyLWZhODMtMDACLTAwCgBGAAAD1kb%2FN%2Fbo70ez9NtsFBoKXQcACKY99XC3NEODge9tG1UrJgAAAgEMAAAACKY99XC3NEODge9tG1UrJgAB9H%2BE3gAAAAESABAAtZAn1GiDG0um5rYmCWG4cw%3D%3D&amp;X-OWA-CANARY=HoVKXCICHUCKPdPn3FptRSDQ3TcSENUYVmo44KobXIYNe6-o9vitUbr6rn0soKS-7vqzeb4yi6E.&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NDI1OTgyLTI5NjEzNzM4MjdcIixcInB1aWRcIjpcIjE4Mjk1ODE3MjAwNTg0OTlcIixcIm9pZFwiOlwiMDAwNjdmZmUtYjA4Mi1mYTgz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wNzY2Mjg5OCwibmJmIjoxNTA3NjYyMjk4fQ.47iy_EpikNNGFzb8Py1uoKncR85JnKf5yEyiz48uwESDJVQ4giSeKwQDx7PNydvBP3VV3oov4EU4k0qKqVDGQzn12u6D1G80F_GhA7kKBq4GBhXJhRjjP7MHQdn38sqYPMIPValon2Sp9pb-FTgwgyr_k92TbCC_jlR4oBMLE5t93T82Y0O0jIAKX9qFgfz67lc5_a8Uz3oI4afZaAndvivI8bT_EfZo_b3_6-fXOoEeUiyDuIHCIqlqYvwcZH3PMNIJBdjs4AY45MM8vjawvGjJCviyKOPs7DkNBWtv_uANiwUU_MyfyUqxiBuqEX3Sn6LUEN1LrMjS0uhsFAmXSQ&amp;owa=outlook.live.com&amp;isc=1&amp;isImagePreview=True"/>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a:ext>
            </a:extLst>
          </a:blip>
          <a:srcRect l="-1150" t="12886" r="1150"/>
          <a:stretch/>
        </p:blipFill>
        <p:spPr bwMode="auto">
          <a:xfrm>
            <a:off x="5202382" y="0"/>
            <a:ext cx="3931920" cy="2217068"/>
          </a:xfrm>
          <a:prstGeom prst="rect">
            <a:avLst/>
          </a:prstGeom>
          <a:noFill/>
          <a:ln>
            <a:solidFill>
              <a:schemeClr val="accent1">
                <a:lumMod val="75000"/>
              </a:schemeClr>
            </a:solidFill>
          </a:ln>
        </p:spPr>
      </p:pic>
      <p:pic>
        <p:nvPicPr>
          <p:cNvPr id="10" name="Picture 9"/>
          <p:cNvPicPr/>
          <p:nvPr/>
        </p:nvPicPr>
        <p:blipFill rotWithShape="1">
          <a:blip r:embed="rId5" cstate="print">
            <a:extLst>
              <a:ext uri="{28A0092B-C50C-407E-A947-70E740481C1C}">
                <a14:useLocalDpi xmlns:a14="http://schemas.microsoft.com/office/drawing/2010/main" val="0"/>
              </a:ext>
            </a:extLst>
          </a:blip>
          <a:srcRect l="9691" t="14911" r="6880" b="10393"/>
          <a:stretch/>
        </p:blipFill>
        <p:spPr bwMode="auto">
          <a:xfrm>
            <a:off x="5212080" y="2216197"/>
            <a:ext cx="3931920" cy="1908639"/>
          </a:xfrm>
          <a:prstGeom prst="rect">
            <a:avLst/>
          </a:prstGeom>
          <a:ln>
            <a:solidFill>
              <a:schemeClr val="tx1"/>
            </a:solidFill>
          </a:ln>
          <a:extLst>
            <a:ext uri="{53640926-AAD7-44D8-BBD7-CCE9431645EC}">
              <a14:shadowObscured xmlns:a14="http://schemas.microsoft.com/office/drawing/2010/main"/>
            </a:ext>
          </a:extLst>
        </p:spPr>
      </p:pic>
      <p:sp>
        <p:nvSpPr>
          <p:cNvPr id="2" name="Rectangle 1"/>
          <p:cNvSpPr/>
          <p:nvPr/>
        </p:nvSpPr>
        <p:spPr>
          <a:xfrm>
            <a:off x="5151113" y="5903893"/>
            <a:ext cx="3931920" cy="954107"/>
          </a:xfrm>
          <a:prstGeom prst="rect">
            <a:avLst/>
          </a:prstGeom>
          <a:noFill/>
        </p:spPr>
        <p:txBody>
          <a:bodyPr wrap="square">
            <a:spAutoFit/>
          </a:bodyPr>
          <a:lstStyle/>
          <a:p>
            <a:r>
              <a:rPr lang="en-US" sz="1400" dirty="0">
                <a:latin typeface="Arial" panose="020B0604020202020204" pitchFamily="34" charset="0"/>
                <a:ea typeface="Times New Roman" panose="02020603050405020304" pitchFamily="18" charset="0"/>
                <a:cs typeface="Arial" panose="020B0604020202020204" pitchFamily="34" charset="0"/>
              </a:rPr>
              <a:t>Built-in wood shelving (top); concrete shelving (middle); concrete pathway (bottom) in culverts </a:t>
            </a:r>
          </a:p>
          <a:p>
            <a:r>
              <a:rPr lang="en-US" sz="1400" dirty="0">
                <a:latin typeface="Arial" panose="020B0604020202020204" pitchFamily="34" charset="0"/>
                <a:ea typeface="Times New Roman" panose="02020603050405020304" pitchFamily="18" charset="0"/>
                <a:cs typeface="Arial" panose="020B0604020202020204" pitchFamily="34" charset="0"/>
              </a:rPr>
              <a:t>for both hydrology and small mammals, Jochen Jaeger, Concordia University, Montreal</a:t>
            </a:r>
          </a:p>
        </p:txBody>
      </p:sp>
      <p:sp>
        <p:nvSpPr>
          <p:cNvPr id="12" name="Rectangle 11">
            <a:extLst>
              <a:ext uri="{FF2B5EF4-FFF2-40B4-BE49-F238E27FC236}">
                <a16:creationId xmlns:a16="http://schemas.microsoft.com/office/drawing/2014/main" id="{69027EBD-7DB4-4526-AE3F-8D0E89C4BDE8}"/>
              </a:ext>
            </a:extLst>
          </p:cNvPr>
          <p:cNvSpPr/>
          <p:nvPr/>
        </p:nvSpPr>
        <p:spPr>
          <a:xfrm>
            <a:off x="0" y="23521"/>
            <a:ext cx="4917244" cy="954107"/>
          </a:xfrm>
          <a:prstGeom prst="rect">
            <a:avLst/>
          </a:prstGeom>
        </p:spPr>
        <p:txBody>
          <a:bodyPr wrap="none">
            <a:spAutoFit/>
          </a:bodyPr>
          <a:lstStyle/>
          <a:p>
            <a:pPr>
              <a:spcAft>
                <a:spcPts val="0"/>
              </a:spcAft>
            </a:pPr>
            <a:r>
              <a:rPr lang="en-CA" sz="2800" b="1" dirty="0">
                <a:latin typeface="Arial" panose="020B0604020202020204" pitchFamily="34" charset="0"/>
                <a:cs typeface="Arial" panose="020B0604020202020204" pitchFamily="34" charset="0"/>
              </a:rPr>
              <a:t>CASE STUDY 3:  SHELVING</a:t>
            </a:r>
          </a:p>
          <a:p>
            <a:pPr>
              <a:spcAft>
                <a:spcPts val="0"/>
              </a:spcAft>
            </a:pPr>
            <a:r>
              <a:rPr lang="en-CA" sz="2800" b="1" dirty="0">
                <a:latin typeface="Arial" panose="020B0604020202020204" pitchFamily="34" charset="0"/>
                <a:cs typeface="Arial" panose="020B0604020202020204" pitchFamily="34" charset="0"/>
              </a:rPr>
              <a:t>FOR SMALL MAMMALS </a:t>
            </a:r>
          </a:p>
        </p:txBody>
      </p:sp>
      <p:sp>
        <p:nvSpPr>
          <p:cNvPr id="4" name="TextBox 3">
            <a:extLst>
              <a:ext uri="{FF2B5EF4-FFF2-40B4-BE49-F238E27FC236}">
                <a16:creationId xmlns:a16="http://schemas.microsoft.com/office/drawing/2014/main" id="{956B9C12-A3E6-4459-B422-A55809193FAF}"/>
              </a:ext>
            </a:extLst>
          </p:cNvPr>
          <p:cNvSpPr txBox="1"/>
          <p:nvPr/>
        </p:nvSpPr>
        <p:spPr>
          <a:xfrm>
            <a:off x="229037" y="1026855"/>
            <a:ext cx="4806124" cy="2616101"/>
          </a:xfrm>
          <a:prstGeom prst="rect">
            <a:avLst/>
          </a:prstGeom>
          <a:noFill/>
        </p:spPr>
        <p:txBody>
          <a:bodyPr wrap="none" rtlCol="0">
            <a:spAutoFit/>
          </a:bodyPr>
          <a:lstStyle/>
          <a:p>
            <a:pPr marL="271463" lvl="1" indent="-457200">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Typically targeted for small </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   mammals</a:t>
            </a:r>
          </a:p>
          <a:p>
            <a:pPr lvl="1">
              <a:spcAft>
                <a:spcPts val="0"/>
              </a:spcAft>
            </a:pPr>
            <a:r>
              <a:rPr lang="en-CA" sz="2000" dirty="0">
                <a:latin typeface="Arial" panose="020B0604020202020204" pitchFamily="34" charset="0"/>
                <a:cs typeface="Arial" panose="020B0604020202020204" pitchFamily="34" charset="0"/>
              </a:rPr>
              <a:t>─	</a:t>
            </a:r>
            <a:r>
              <a:rPr lang="en-CA" sz="2400" dirty="0">
                <a:latin typeface="Arial" panose="020B0604020202020204" pitchFamily="34" charset="0"/>
                <a:cs typeface="Arial" panose="020B0604020202020204" pitchFamily="34" charset="0"/>
              </a:rPr>
              <a:t>Above high water level</a:t>
            </a:r>
          </a:p>
          <a:p>
            <a:pPr lvl="1">
              <a:spcAft>
                <a:spcPts val="1200"/>
              </a:spcAft>
            </a:pPr>
            <a:r>
              <a:rPr lang="en-CA" sz="2400" dirty="0">
                <a:latin typeface="Arial" panose="020B0604020202020204" pitchFamily="34" charset="0"/>
                <a:cs typeface="Arial" panose="020B0604020202020204" pitchFamily="34" charset="0"/>
              </a:rPr>
              <a:t>─	May require entrance ramp</a:t>
            </a:r>
          </a:p>
          <a:p>
            <a:pPr marL="271463" lvl="1" indent="-457200">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Wood, concrete and metal</a:t>
            </a:r>
          </a:p>
          <a:p>
            <a:pPr marL="271463" lvl="1" indent="-457200">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Built-in or existing</a:t>
            </a:r>
          </a:p>
        </p:txBody>
      </p:sp>
      <p:pic>
        <p:nvPicPr>
          <p:cNvPr id="13" name="Picture 12">
            <a:extLst>
              <a:ext uri="{FF2B5EF4-FFF2-40B4-BE49-F238E27FC236}">
                <a16:creationId xmlns:a16="http://schemas.microsoft.com/office/drawing/2014/main" id="{681D0CD1-F6D0-4D11-853E-205F351A583D}"/>
              </a:ext>
            </a:extLst>
          </p:cNvPr>
          <p:cNvPicPr/>
          <p:nvPr/>
        </p:nvPicPr>
        <p:blipFill rotWithShape="1">
          <a:blip r:embed="rId6" cstate="print">
            <a:extLst>
              <a:ext uri="{28A0092B-C50C-407E-A947-70E740481C1C}">
                <a14:useLocalDpi xmlns:a14="http://schemas.microsoft.com/office/drawing/2010/main" val="0"/>
              </a:ext>
            </a:extLst>
          </a:blip>
          <a:srcRect l="4762" r="-1" b="18011"/>
          <a:stretch/>
        </p:blipFill>
        <p:spPr bwMode="auto">
          <a:xfrm>
            <a:off x="5212080" y="4135920"/>
            <a:ext cx="3931920" cy="1724321"/>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0900A31D-250B-46A2-8589-65EA9D767B95}"/>
              </a:ext>
            </a:extLst>
          </p:cNvPr>
          <p:cNvSpPr/>
          <p:nvPr/>
        </p:nvSpPr>
        <p:spPr>
          <a:xfrm>
            <a:off x="229037" y="6396752"/>
            <a:ext cx="4572000" cy="365760"/>
          </a:xfrm>
          <a:prstGeom prst="rect">
            <a:avLst/>
          </a:prstGeom>
          <a:solidFill>
            <a:schemeClr val="bg1"/>
          </a:solidFill>
        </p:spPr>
        <p:txBody>
          <a:bodyPr wrap="square">
            <a:spAutoFit/>
          </a:bodyPr>
          <a:lstStyle/>
          <a:p>
            <a:r>
              <a:rPr lang="en-US" sz="1400" dirty="0">
                <a:latin typeface="Arial" panose="020B0604020202020204" pitchFamily="34" charset="0"/>
                <a:ea typeface="Times New Roman" panose="02020603050405020304" pitchFamily="18" charset="0"/>
                <a:cs typeface="Arial" panose="020B0604020202020204" pitchFamily="34" charset="0"/>
              </a:rPr>
              <a:t>Metal shelving in existing culvert designed for hydrology</a:t>
            </a:r>
            <a:endParaRPr lang="en-CA" sz="1400" dirty="0">
              <a:latin typeface="Arial" panose="020B0604020202020204" pitchFamily="34" charset="0"/>
              <a:cs typeface="Arial" panose="020B0604020202020204" pitchFamily="34" charset="0"/>
            </a:endParaRPr>
          </a:p>
        </p:txBody>
      </p:sp>
      <p:sp>
        <p:nvSpPr>
          <p:cNvPr id="3" name="TextBox 2"/>
          <p:cNvSpPr txBox="1"/>
          <p:nvPr/>
        </p:nvSpPr>
        <p:spPr>
          <a:xfrm>
            <a:off x="274320" y="6248400"/>
            <a:ext cx="4221480" cy="369332"/>
          </a:xfrm>
          <a:prstGeom prst="rect">
            <a:avLst/>
          </a:prstGeom>
          <a:noFill/>
        </p:spPr>
        <p:txBody>
          <a:bodyPr wrap="square" rtlCol="0">
            <a:spAutoFit/>
          </a:bodyPr>
          <a:lstStyle/>
          <a:p>
            <a:r>
              <a:rPr lang="en-CA" dirty="0">
                <a:ea typeface="Times New Roman" panose="02020603050405020304" pitchFamily="18" charset="0"/>
              </a:rPr>
              <a:t> </a:t>
            </a:r>
            <a:endParaRPr lang="en-US" dirty="0"/>
          </a:p>
        </p:txBody>
      </p:sp>
      <p:pic>
        <p:nvPicPr>
          <p:cNvPr id="11" name="Picture 10">
            <a:extLst>
              <a:ext uri="{FF2B5EF4-FFF2-40B4-BE49-F238E27FC236}">
                <a16:creationId xmlns:a16="http://schemas.microsoft.com/office/drawing/2014/main" id="{48FC9F9C-72DA-4DF9-8E71-A5D34481B6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529"/>
          <a:stretch/>
        </p:blipFill>
        <p:spPr>
          <a:xfrm>
            <a:off x="300459" y="3585280"/>
            <a:ext cx="4372260" cy="2706514"/>
          </a:xfrm>
          <a:prstGeom prst="rect">
            <a:avLst/>
          </a:prstGeom>
        </p:spPr>
      </p:pic>
      <p:sp>
        <p:nvSpPr>
          <p:cNvPr id="5" name="Slide Number Placeholder 4">
            <a:extLst>
              <a:ext uri="{FF2B5EF4-FFF2-40B4-BE49-F238E27FC236}">
                <a16:creationId xmlns:a16="http://schemas.microsoft.com/office/drawing/2014/main" id="{9BF9F313-9703-4E2B-B9DD-55F5B1C9746C}"/>
              </a:ext>
            </a:extLst>
          </p:cNvPr>
          <p:cNvSpPr>
            <a:spLocks noGrp="1"/>
          </p:cNvSpPr>
          <p:nvPr>
            <p:ph type="sldNum" sz="quarter" idx="12"/>
          </p:nvPr>
        </p:nvSpPr>
        <p:spPr>
          <a:xfrm>
            <a:off x="6857563" y="6530391"/>
            <a:ext cx="2057400" cy="365125"/>
          </a:xfrm>
        </p:spPr>
        <p:txBody>
          <a:bodyPr/>
          <a:lstStyle/>
          <a:p>
            <a:fld id="{13027880-2A83-45E9-B573-352A563D06C0}" type="slidenum">
              <a:rPr lang="en-US" altLang="en-US" smtClean="0"/>
              <a:pPr/>
              <a:t>49</a:t>
            </a:fld>
            <a:endParaRPr lang="en-US" altLang="en-US" dirty="0"/>
          </a:p>
        </p:txBody>
      </p:sp>
    </p:spTree>
    <p:extLst>
      <p:ext uri="{BB962C8B-B14F-4D97-AF65-F5344CB8AC3E}">
        <p14:creationId xmlns:p14="http://schemas.microsoft.com/office/powerpoint/2010/main" val="1035660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4ED053-C927-4C25-A491-C1FDB5AB0911}"/>
              </a:ext>
            </a:extLst>
          </p:cNvPr>
          <p:cNvSpPr/>
          <p:nvPr/>
        </p:nvSpPr>
        <p:spPr>
          <a:xfrm>
            <a:off x="683596" y="2362200"/>
            <a:ext cx="7776809" cy="707886"/>
          </a:xfrm>
          <a:prstGeom prst="rect">
            <a:avLst/>
          </a:prstGeom>
        </p:spPr>
        <p:txBody>
          <a:bodyPr wrap="none">
            <a:spAutoFit/>
          </a:bodyPr>
          <a:lstStyle/>
          <a:p>
            <a:pPr algn="ctr"/>
            <a:r>
              <a:rPr lang="en-CA" sz="4000" b="1" dirty="0">
                <a:latin typeface="Arial" panose="020B0604020202020204" pitchFamily="34" charset="0"/>
                <a:cs typeface="Arial" panose="020B0604020202020204" pitchFamily="34" charset="0"/>
              </a:rPr>
              <a:t>WEB-BASED EXPERT SURVEY</a:t>
            </a:r>
          </a:p>
        </p:txBody>
      </p:sp>
      <p:pic>
        <p:nvPicPr>
          <p:cNvPr id="3" name="Picture 2">
            <a:extLst>
              <a:ext uri="{FF2B5EF4-FFF2-40B4-BE49-F238E27FC236}">
                <a16:creationId xmlns:a16="http://schemas.microsoft.com/office/drawing/2014/main" id="{5C517938-74F2-4B8C-B797-50EA56CE4B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6786" y="4178101"/>
            <a:ext cx="2743200" cy="2057400"/>
          </a:xfrm>
          <a:prstGeom prst="rect">
            <a:avLst/>
          </a:prstGeom>
        </p:spPr>
      </p:pic>
      <p:sp>
        <p:nvSpPr>
          <p:cNvPr id="4" name="Rectangle 3">
            <a:extLst>
              <a:ext uri="{FF2B5EF4-FFF2-40B4-BE49-F238E27FC236}">
                <a16:creationId xmlns:a16="http://schemas.microsoft.com/office/drawing/2014/main" id="{5F75ACAB-0907-4071-8EF5-67826CB65EBC}"/>
              </a:ext>
            </a:extLst>
          </p:cNvPr>
          <p:cNvSpPr/>
          <p:nvPr/>
        </p:nvSpPr>
        <p:spPr>
          <a:xfrm>
            <a:off x="5671602" y="6235501"/>
            <a:ext cx="3013567" cy="307777"/>
          </a:xfrm>
          <a:prstGeom prst="rect">
            <a:avLst/>
          </a:prstGeom>
          <a:solidFill>
            <a:schemeClr val="bg1"/>
          </a:solidFill>
        </p:spPr>
        <p:txBody>
          <a:bodyPr wrap="square">
            <a:spAutoFit/>
          </a:bodyPr>
          <a:lstStyle/>
          <a:p>
            <a:r>
              <a:rPr lang="en-CA" sz="1400" dirty="0">
                <a:latin typeface="Arial" panose="020B0604020202020204" pitchFamily="34" charset="0"/>
                <a:ea typeface="Times New Roman" panose="02020603050405020304" pitchFamily="18" charset="0"/>
                <a:cs typeface="Arial" panose="020B0604020202020204" pitchFamily="34" charset="0"/>
              </a:rPr>
              <a:t>Photo credit: Kari Gunson</a:t>
            </a:r>
            <a:endParaRPr lang="en-CA" sz="1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9C1E321-6402-4960-94C7-22F923C3CDF7}"/>
              </a:ext>
            </a:extLst>
          </p:cNvPr>
          <p:cNvSpPr>
            <a:spLocks noGrp="1"/>
          </p:cNvSpPr>
          <p:nvPr>
            <p:ph type="sldNum" sz="quarter" idx="12"/>
          </p:nvPr>
        </p:nvSpPr>
        <p:spPr/>
        <p:txBody>
          <a:bodyPr/>
          <a:lstStyle/>
          <a:p>
            <a:fld id="{13027880-2A83-45E9-B573-352A563D06C0}" type="slidenum">
              <a:rPr lang="en-US" altLang="en-US" smtClean="0"/>
              <a:pPr/>
              <a:t>5</a:t>
            </a:fld>
            <a:endParaRPr lang="en-US" altLang="en-US" dirty="0"/>
          </a:p>
        </p:txBody>
      </p:sp>
    </p:spTree>
    <p:extLst>
      <p:ext uri="{BB962C8B-B14F-4D97-AF65-F5344CB8AC3E}">
        <p14:creationId xmlns:p14="http://schemas.microsoft.com/office/powerpoint/2010/main" val="1503249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9027EBD-7DB4-4526-AE3F-8D0E89C4BDE8}"/>
              </a:ext>
            </a:extLst>
          </p:cNvPr>
          <p:cNvSpPr/>
          <p:nvPr/>
        </p:nvSpPr>
        <p:spPr>
          <a:xfrm>
            <a:off x="0" y="192643"/>
            <a:ext cx="9243164" cy="523220"/>
          </a:xfrm>
          <a:prstGeom prst="rect">
            <a:avLst/>
          </a:prstGeom>
        </p:spPr>
        <p:txBody>
          <a:bodyPr wrap="square">
            <a:spAutoFit/>
          </a:bodyPr>
          <a:lstStyle/>
          <a:p>
            <a:pPr marL="91440">
              <a:spcAft>
                <a:spcPts val="0"/>
              </a:spcAft>
            </a:pPr>
            <a:r>
              <a:rPr lang="en-CA" sz="2800" b="1" dirty="0">
                <a:latin typeface="Arial" panose="020B0604020202020204" pitchFamily="34" charset="0"/>
                <a:cs typeface="Arial" panose="020B0604020202020204" pitchFamily="34" charset="0"/>
              </a:rPr>
              <a:t>CASE STUDY 3 (CONT.) </a:t>
            </a:r>
          </a:p>
        </p:txBody>
      </p:sp>
      <p:sp>
        <p:nvSpPr>
          <p:cNvPr id="4" name="TextBox 3">
            <a:extLst>
              <a:ext uri="{FF2B5EF4-FFF2-40B4-BE49-F238E27FC236}">
                <a16:creationId xmlns:a16="http://schemas.microsoft.com/office/drawing/2014/main" id="{956B9C12-A3E6-4459-B422-A55809193FAF}"/>
              </a:ext>
            </a:extLst>
          </p:cNvPr>
          <p:cNvSpPr txBox="1"/>
          <p:nvPr/>
        </p:nvSpPr>
        <p:spPr>
          <a:xfrm>
            <a:off x="121920" y="715863"/>
            <a:ext cx="8412480" cy="3647152"/>
          </a:xfrm>
          <a:prstGeom prst="rect">
            <a:avLst/>
          </a:prstGeom>
          <a:noFill/>
        </p:spPr>
        <p:txBody>
          <a:bodyPr wrap="square" rtlCol="0">
            <a:spAutoFit/>
          </a:bodyPr>
          <a:lstStyle/>
          <a:p>
            <a:pPr marL="640080" lvl="0" indent="-457200">
              <a:spcAft>
                <a:spcPts val="6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Shelving used by &gt;17 species, primarily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marmots (</a:t>
            </a:r>
            <a:r>
              <a:rPr lang="en-CA" sz="2400" i="1" dirty="0">
                <a:latin typeface="Arial" panose="020B0604020202020204" pitchFamily="34" charset="0"/>
                <a:cs typeface="Arial" panose="020B0604020202020204" pitchFamily="34" charset="0"/>
              </a:rPr>
              <a:t>Marmota monax</a:t>
            </a:r>
            <a:r>
              <a:rPr lang="en-CA" sz="2400" dirty="0">
                <a:latin typeface="Arial" panose="020B0604020202020204" pitchFamily="34" charset="0"/>
                <a:cs typeface="Arial" panose="020B0604020202020204" pitchFamily="34" charset="0"/>
              </a:rPr>
              <a:t>)</a:t>
            </a:r>
          </a:p>
          <a:p>
            <a:pPr marL="1005840" lvl="0" indent="-457200"/>
            <a:r>
              <a:rPr lang="en-US" sz="2400" dirty="0">
                <a:latin typeface="Arial" panose="020B0604020202020204" pitchFamily="34" charset="0"/>
                <a:cs typeface="Arial" panose="020B0604020202020204" pitchFamily="34" charset="0"/>
              </a:rPr>
              <a:t>─	Not used by American marten, fisher, Canada lynx,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and northern flying squirrels </a:t>
            </a:r>
            <a:endParaRPr lang="en-CA" sz="2400" dirty="0">
              <a:latin typeface="Arial" panose="020B0604020202020204" pitchFamily="34" charset="0"/>
              <a:cs typeface="Arial" panose="020B0604020202020204" pitchFamily="34" charset="0"/>
            </a:endParaRPr>
          </a:p>
          <a:p>
            <a:pPr marL="640080" indent="-457200">
              <a:spcAft>
                <a:spcPts val="6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 Wooden ledge culverts preferred and used  more by red squirrels</a:t>
            </a:r>
            <a:endParaRPr lang="en-CA" sz="2400" dirty="0">
              <a:latin typeface="Arial" panose="020B0604020202020204" pitchFamily="34" charset="0"/>
              <a:cs typeface="Arial" panose="020B0604020202020204" pitchFamily="34" charset="0"/>
            </a:endParaRPr>
          </a:p>
          <a:p>
            <a:pPr marL="640080" lvl="0" indent="-457200">
              <a:spcAft>
                <a:spcPts val="6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Pipe culverts discovered more by micromammals,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e.g., shrews and voles </a:t>
            </a:r>
            <a:endParaRPr lang="en-CA" sz="2400" dirty="0">
              <a:latin typeface="Arial" panose="020B0604020202020204" pitchFamily="34" charset="0"/>
              <a:cs typeface="Arial" panose="020B0604020202020204" pitchFamily="34" charset="0"/>
            </a:endParaRPr>
          </a:p>
          <a:p>
            <a:pPr marL="640080" lvl="0" indent="-457200">
              <a:spcAft>
                <a:spcPts val="600"/>
              </a:spcAft>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665EB87-40C9-4D6C-BA79-006B5C2898E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600" y="3908161"/>
            <a:ext cx="5760720" cy="2286000"/>
          </a:xfrm>
          <a:prstGeom prst="rect">
            <a:avLst/>
          </a:prstGeom>
          <a:ln>
            <a:solidFill>
              <a:schemeClr val="tx1"/>
            </a:solidFill>
          </a:ln>
        </p:spPr>
      </p:pic>
      <p:sp>
        <p:nvSpPr>
          <p:cNvPr id="15" name="TextBox 14">
            <a:extLst>
              <a:ext uri="{FF2B5EF4-FFF2-40B4-BE49-F238E27FC236}">
                <a16:creationId xmlns:a16="http://schemas.microsoft.com/office/drawing/2014/main" id="{9C9F8666-3DA8-4CEF-B386-B46A386E85D4}"/>
              </a:ext>
            </a:extLst>
          </p:cNvPr>
          <p:cNvSpPr txBox="1"/>
          <p:nvPr/>
        </p:nvSpPr>
        <p:spPr>
          <a:xfrm>
            <a:off x="1341120" y="6245423"/>
            <a:ext cx="3383280" cy="307777"/>
          </a:xfrm>
          <a:prstGeom prst="rect">
            <a:avLst/>
          </a:prstGeom>
          <a:solidFill>
            <a:schemeClr val="bg1"/>
          </a:solidFill>
        </p:spPr>
        <p:txBody>
          <a:bodyPr wrap="square" rtlCol="0">
            <a:spAutoFit/>
          </a:bodyPr>
          <a:lstStyle/>
          <a:p>
            <a:pPr>
              <a:spcAft>
                <a:spcPts val="600"/>
              </a:spcAft>
            </a:pPr>
            <a:r>
              <a:rPr lang="en-CA" sz="1400" dirty="0">
                <a:latin typeface="Arial" panose="020B0604020202020204" pitchFamily="34" charset="0"/>
                <a:cs typeface="Arial" panose="020B0604020202020204" pitchFamily="34" charset="0"/>
              </a:rPr>
              <a:t>Pipe culvert top left with drainage culvert</a:t>
            </a:r>
          </a:p>
        </p:txBody>
      </p:sp>
      <p:sp>
        <p:nvSpPr>
          <p:cNvPr id="2" name="TextBox 1"/>
          <p:cNvSpPr txBox="1"/>
          <p:nvPr/>
        </p:nvSpPr>
        <p:spPr>
          <a:xfrm>
            <a:off x="4876800" y="6248400"/>
            <a:ext cx="3124200" cy="274320"/>
          </a:xfrm>
          <a:prstGeom prst="rect">
            <a:avLst/>
          </a:prstGeom>
          <a:noFill/>
        </p:spPr>
        <p:txBody>
          <a:bodyPr wrap="square" rtlCol="0">
            <a:spAutoFit/>
          </a:bodyPr>
          <a:lstStyle/>
          <a:p>
            <a:r>
              <a:rPr lang="en-CA" sz="1400" dirty="0">
                <a:latin typeface="Arial" panose="020B0604020202020204" pitchFamily="34" charset="0"/>
                <a:cs typeface="Arial" panose="020B0604020202020204" pitchFamily="34" charset="0"/>
              </a:rPr>
              <a:t>Photo credit: Jochen Jaeger </a:t>
            </a:r>
          </a:p>
          <a:p>
            <a:endParaRPr lang="en-US" dirty="0"/>
          </a:p>
        </p:txBody>
      </p:sp>
      <p:sp>
        <p:nvSpPr>
          <p:cNvPr id="3" name="Slide Number Placeholder 2">
            <a:extLst>
              <a:ext uri="{FF2B5EF4-FFF2-40B4-BE49-F238E27FC236}">
                <a16:creationId xmlns:a16="http://schemas.microsoft.com/office/drawing/2014/main" id="{7939D58C-61D3-454D-B261-1D2DBB74A8B2}"/>
              </a:ext>
            </a:extLst>
          </p:cNvPr>
          <p:cNvSpPr>
            <a:spLocks noGrp="1"/>
          </p:cNvSpPr>
          <p:nvPr>
            <p:ph type="sldNum" sz="quarter" idx="12"/>
          </p:nvPr>
        </p:nvSpPr>
        <p:spPr/>
        <p:txBody>
          <a:bodyPr/>
          <a:lstStyle/>
          <a:p>
            <a:fld id="{13027880-2A83-45E9-B573-352A563D06C0}" type="slidenum">
              <a:rPr lang="en-US" altLang="en-US" smtClean="0"/>
              <a:pPr/>
              <a:t>50</a:t>
            </a:fld>
            <a:endParaRPr lang="en-US" altLang="en-US" dirty="0"/>
          </a:p>
        </p:txBody>
      </p:sp>
    </p:spTree>
    <p:extLst>
      <p:ext uri="{BB962C8B-B14F-4D97-AF65-F5344CB8AC3E}">
        <p14:creationId xmlns:p14="http://schemas.microsoft.com/office/powerpoint/2010/main" val="2705692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41293"/>
            <a:ext cx="8325612" cy="954107"/>
          </a:xfrm>
          <a:prstGeom prst="rect">
            <a:avLst/>
          </a:prstGeom>
          <a:noFill/>
        </p:spPr>
        <p:txBody>
          <a:bodyPr wrap="none" rtlCol="0">
            <a:spAutoFit/>
          </a:bodyPr>
          <a:lstStyle/>
          <a:p>
            <a:pPr marL="91440"/>
            <a:r>
              <a:rPr lang="en-CA" sz="2800" b="1" dirty="0">
                <a:latin typeface="Arial" panose="020B0604020202020204" pitchFamily="34" charset="0"/>
                <a:cs typeface="Arial" panose="020B0604020202020204" pitchFamily="34" charset="0"/>
              </a:rPr>
              <a:t>CASE STUDY 4: USE OF EXISTING DRAINAGE </a:t>
            </a:r>
            <a:br>
              <a:rPr lang="en-CA" sz="2800" b="1" dirty="0">
                <a:latin typeface="Arial" panose="020B0604020202020204" pitchFamily="34" charset="0"/>
                <a:cs typeface="Arial" panose="020B0604020202020204" pitchFamily="34" charset="0"/>
              </a:rPr>
            </a:br>
            <a:r>
              <a:rPr lang="en-CA" sz="2800" b="1" dirty="0">
                <a:latin typeface="Arial" panose="020B0604020202020204" pitchFamily="34" charset="0"/>
                <a:cs typeface="Arial" panose="020B0604020202020204" pitchFamily="34" charset="0"/>
              </a:rPr>
              <a:t>CULVERTS BY TURTLES, ONTARIO, CANADA </a:t>
            </a:r>
          </a:p>
        </p:txBody>
      </p:sp>
      <p:sp>
        <p:nvSpPr>
          <p:cNvPr id="9" name="TextBox 8">
            <a:extLst>
              <a:ext uri="{FF2B5EF4-FFF2-40B4-BE49-F238E27FC236}">
                <a16:creationId xmlns:a16="http://schemas.microsoft.com/office/drawing/2014/main" id="{67276E0A-02AF-4A44-81CD-8E15C8972509}"/>
              </a:ext>
            </a:extLst>
          </p:cNvPr>
          <p:cNvSpPr txBox="1"/>
          <p:nvPr/>
        </p:nvSpPr>
        <p:spPr>
          <a:xfrm>
            <a:off x="379567" y="1523999"/>
            <a:ext cx="5120248" cy="5139869"/>
          </a:xfrm>
          <a:prstGeom prst="rect">
            <a:avLst/>
          </a:prstGeom>
          <a:noFill/>
        </p:spPr>
        <p:txBody>
          <a:bodyPr wrap="none" rtlCol="0">
            <a:spAutoFit/>
          </a:bodyPr>
          <a:lstStyle/>
          <a:p>
            <a:pPr marL="457200" indent="-457200">
              <a:spcAft>
                <a:spcPts val="600"/>
              </a:spcAft>
              <a:buFont typeface="Wingdings" panose="05000000000000000000" pitchFamily="2" charset="2"/>
              <a:buChar char="§"/>
            </a:pPr>
            <a:r>
              <a:rPr lang="en-US" sz="2800" dirty="0">
                <a:latin typeface="Arial" panose="020B0604020202020204" pitchFamily="34" charset="0"/>
                <a:cs typeface="Arial" panose="020B0604020202020204" pitchFamily="34" charset="0"/>
              </a:rPr>
              <a:t>Found throughout Ontario’s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roads often in wetlands</a:t>
            </a:r>
          </a:p>
          <a:p>
            <a:pPr marL="457200" lvl="0" indent="-457200">
              <a:spcAft>
                <a:spcPts val="600"/>
              </a:spcAft>
              <a:buFont typeface="Wingdings" panose="05000000000000000000" pitchFamily="2" charset="2"/>
              <a:buChar char="§"/>
            </a:pPr>
            <a:r>
              <a:rPr lang="en-US" sz="2800" dirty="0">
                <a:latin typeface="Arial" panose="020B0604020202020204" pitchFamily="34" charset="0"/>
                <a:cs typeface="Arial" panose="020B0604020202020204" pitchFamily="34" charset="0"/>
              </a:rPr>
              <a:t>Require exclusion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fencing and guide-walls to</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be effective</a:t>
            </a:r>
          </a:p>
          <a:p>
            <a:pPr marL="457200" lvl="0" indent="-457200">
              <a:spcAft>
                <a:spcPts val="600"/>
              </a:spcAft>
              <a:buFont typeface="Wingdings" panose="05000000000000000000" pitchFamily="2" charset="2"/>
              <a:buChar char="§"/>
            </a:pPr>
            <a:r>
              <a:rPr lang="en-US" sz="2800" dirty="0">
                <a:latin typeface="Arial" panose="020B0604020202020204" pitchFamily="34" charset="0"/>
                <a:cs typeface="Arial" panose="020B0604020202020204" pitchFamily="34" charset="0"/>
              </a:rPr>
              <a:t>Can be submerged or not</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submerged </a:t>
            </a:r>
          </a:p>
          <a:p>
            <a:pPr marL="457200" lvl="0" indent="-457200">
              <a:spcAft>
                <a:spcPts val="600"/>
              </a:spcAft>
              <a:buFont typeface="Wingdings" panose="05000000000000000000" pitchFamily="2" charset="2"/>
              <a:buChar char="§"/>
            </a:pPr>
            <a:r>
              <a:rPr lang="en-US" sz="2800" dirty="0">
                <a:latin typeface="Arial" panose="020B0604020202020204" pitchFamily="34" charset="0"/>
                <a:cs typeface="Arial" panose="020B0604020202020204" pitchFamily="34" charset="0"/>
              </a:rPr>
              <a:t>Found that culverts with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light may be more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attractive</a:t>
            </a:r>
          </a:p>
          <a:p>
            <a:pPr marL="271463" lvl="0">
              <a:spcAft>
                <a:spcPts val="0"/>
              </a:spcAft>
            </a:pPr>
            <a:endParaRPr lang="en-US" sz="2800" dirty="0"/>
          </a:p>
        </p:txBody>
      </p:sp>
      <p:pic>
        <p:nvPicPr>
          <p:cNvPr id="10" name="Picture 9">
            <a:extLst>
              <a:ext uri="{FF2B5EF4-FFF2-40B4-BE49-F238E27FC236}">
                <a16:creationId xmlns:a16="http://schemas.microsoft.com/office/drawing/2014/main" id="{D8EB64DF-C55C-4251-8783-A888786567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046"/>
          <a:stretch/>
        </p:blipFill>
        <p:spPr>
          <a:xfrm rot="5400000">
            <a:off x="4926627" y="1771869"/>
            <a:ext cx="3923863" cy="3200400"/>
          </a:xfrm>
          <a:prstGeom prst="rect">
            <a:avLst/>
          </a:prstGeom>
        </p:spPr>
      </p:pic>
      <p:sp>
        <p:nvSpPr>
          <p:cNvPr id="11" name="Rectangle 10">
            <a:extLst>
              <a:ext uri="{FF2B5EF4-FFF2-40B4-BE49-F238E27FC236}">
                <a16:creationId xmlns:a16="http://schemas.microsoft.com/office/drawing/2014/main" id="{EF5A8A8F-D7C4-40E0-9C10-1A9BD7566F94}"/>
              </a:ext>
            </a:extLst>
          </p:cNvPr>
          <p:cNvSpPr/>
          <p:nvPr/>
        </p:nvSpPr>
        <p:spPr>
          <a:xfrm>
            <a:off x="5257800" y="5399782"/>
            <a:ext cx="3291840" cy="1169551"/>
          </a:xfrm>
          <a:prstGeom prst="rect">
            <a:avLst/>
          </a:prstGeom>
          <a:solidFill>
            <a:schemeClr val="bg1"/>
          </a:solidFill>
        </p:spPr>
        <p:txBody>
          <a:bodyPr wrap="square">
            <a:spAutoFit/>
          </a:bodyPr>
          <a:lstStyle/>
          <a:p>
            <a:r>
              <a:rPr lang="en-US" sz="1400" dirty="0">
                <a:latin typeface="Arial" panose="020B0604020202020204" pitchFamily="34" charset="0"/>
                <a:cs typeface="Arial" panose="020B0604020202020204" pitchFamily="34" charset="0"/>
              </a:rPr>
              <a:t>Existing drainage culvert used </a:t>
            </a:r>
          </a:p>
          <a:p>
            <a:r>
              <a:rPr lang="en-US" sz="1400" dirty="0">
                <a:latin typeface="Arial" panose="020B0604020202020204" pitchFamily="34" charset="0"/>
                <a:cs typeface="Arial" panose="020B0604020202020204" pitchFamily="34" charset="0"/>
              </a:rPr>
              <a:t>by freshwater turtles</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Photo credit: </a:t>
            </a:r>
            <a:r>
              <a:rPr lang="en-CA" sz="1400" dirty="0">
                <a:latin typeface="Arial" panose="020B0604020202020204" pitchFamily="34" charset="0"/>
                <a:cs typeface="Arial" panose="020B0604020202020204" pitchFamily="34" charset="0"/>
              </a:rPr>
              <a:t>Ausable Bayfield </a:t>
            </a:r>
          </a:p>
          <a:p>
            <a:r>
              <a:rPr lang="en-CA" sz="1400" dirty="0">
                <a:latin typeface="Arial" panose="020B0604020202020204" pitchFamily="34" charset="0"/>
                <a:cs typeface="Arial" panose="020B0604020202020204" pitchFamily="34" charset="0"/>
              </a:rPr>
              <a:t>Conservation Authority</a:t>
            </a:r>
          </a:p>
        </p:txBody>
      </p:sp>
      <p:sp>
        <p:nvSpPr>
          <p:cNvPr id="2" name="Slide Number Placeholder 1">
            <a:extLst>
              <a:ext uri="{FF2B5EF4-FFF2-40B4-BE49-F238E27FC236}">
                <a16:creationId xmlns:a16="http://schemas.microsoft.com/office/drawing/2014/main" id="{9FAC9A78-61B8-4150-9EA7-56101950A116}"/>
              </a:ext>
            </a:extLst>
          </p:cNvPr>
          <p:cNvSpPr>
            <a:spLocks noGrp="1"/>
          </p:cNvSpPr>
          <p:nvPr>
            <p:ph type="sldNum" sz="quarter" idx="12"/>
          </p:nvPr>
        </p:nvSpPr>
        <p:spPr/>
        <p:txBody>
          <a:bodyPr/>
          <a:lstStyle/>
          <a:p>
            <a:fld id="{13027880-2A83-45E9-B573-352A563D06C0}" type="slidenum">
              <a:rPr lang="en-US" altLang="en-US" smtClean="0"/>
              <a:pPr/>
              <a:t>51</a:t>
            </a:fld>
            <a:endParaRPr lang="en-US" altLang="en-US" dirty="0"/>
          </a:p>
        </p:txBody>
      </p:sp>
    </p:spTree>
    <p:extLst>
      <p:ext uri="{BB962C8B-B14F-4D97-AF65-F5344CB8AC3E}">
        <p14:creationId xmlns:p14="http://schemas.microsoft.com/office/powerpoint/2010/main" val="3197176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1666" y="162580"/>
            <a:ext cx="5146134" cy="523220"/>
          </a:xfrm>
          <a:prstGeom prst="rect">
            <a:avLst/>
          </a:prstGeom>
          <a:noFill/>
        </p:spPr>
        <p:txBody>
          <a:bodyPr wrap="square" rtlCol="0">
            <a:spAutoFit/>
          </a:bodyPr>
          <a:lstStyle/>
          <a:p>
            <a:r>
              <a:rPr lang="en-CA" sz="2800" b="1" dirty="0">
                <a:latin typeface="Arial" panose="020B0604020202020204" pitchFamily="34" charset="0"/>
                <a:cs typeface="Arial" panose="020B0604020202020204" pitchFamily="34" charset="0"/>
              </a:rPr>
              <a:t>CASE STUDY 4 (CONT.)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684" y="1219200"/>
            <a:ext cx="3950691" cy="2963018"/>
          </a:xfrm>
          <a:prstGeom prst="rect">
            <a:avLst/>
          </a:prstGeom>
        </p:spPr>
      </p:pic>
      <p:sp>
        <p:nvSpPr>
          <p:cNvPr id="4" name="Oval 3">
            <a:extLst>
              <a:ext uri="{FF2B5EF4-FFF2-40B4-BE49-F238E27FC236}">
                <a16:creationId xmlns:a16="http://schemas.microsoft.com/office/drawing/2014/main" id="{8CCF3B2A-C521-4D9D-A877-387A6294B960}"/>
              </a:ext>
            </a:extLst>
          </p:cNvPr>
          <p:cNvSpPr/>
          <p:nvPr/>
        </p:nvSpPr>
        <p:spPr>
          <a:xfrm>
            <a:off x="6623530" y="2593407"/>
            <a:ext cx="381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AB420D6D-6BB0-414F-B07A-13B010DD921F}"/>
              </a:ext>
            </a:extLst>
          </p:cNvPr>
          <p:cNvSpPr/>
          <p:nvPr/>
        </p:nvSpPr>
        <p:spPr>
          <a:xfrm>
            <a:off x="4800600" y="4214336"/>
            <a:ext cx="3997583" cy="815608"/>
          </a:xfrm>
          <a:prstGeom prst="rect">
            <a:avLst/>
          </a:prstGeom>
          <a:solidFill>
            <a:schemeClr val="bg1"/>
          </a:solidFill>
        </p:spPr>
        <p:txBody>
          <a:bodyPr wrap="square">
            <a:spAutoFit/>
          </a:bodyPr>
          <a:lstStyle/>
          <a:p>
            <a:pPr>
              <a:spcAft>
                <a:spcPts val="600"/>
              </a:spcAft>
            </a:pPr>
            <a:r>
              <a:rPr lang="en-US" sz="1400" dirty="0">
                <a:latin typeface="Arial" panose="020B0604020202020204" pitchFamily="34" charset="0"/>
                <a:cs typeface="Arial" panose="020B0604020202020204" pitchFamily="34" charset="0"/>
              </a:rPr>
              <a:t>Blanding’s Turtle entering the 1.2-meter drainage culvert shown in red circle. </a:t>
            </a:r>
          </a:p>
          <a:p>
            <a:r>
              <a:rPr lang="en-US" sz="1400" dirty="0">
                <a:latin typeface="Arial" panose="020B0604020202020204" pitchFamily="34" charset="0"/>
                <a:cs typeface="Arial" panose="020B0604020202020204" pitchFamily="34" charset="0"/>
              </a:rPr>
              <a:t>Photo Credit: Paul Heaven</a:t>
            </a:r>
          </a:p>
        </p:txBody>
      </p:sp>
      <p:sp>
        <p:nvSpPr>
          <p:cNvPr id="3" name="TextBox 2"/>
          <p:cNvSpPr txBox="1"/>
          <p:nvPr/>
        </p:nvSpPr>
        <p:spPr>
          <a:xfrm>
            <a:off x="304800" y="762000"/>
            <a:ext cx="4343400" cy="6001643"/>
          </a:xfrm>
          <a:prstGeom prst="rect">
            <a:avLst/>
          </a:prstGeom>
          <a:noFill/>
        </p:spPr>
        <p:txBody>
          <a:bodyPr wrap="square" rtlCol="0">
            <a:spAutoFit/>
          </a:bodyPr>
          <a:lstStyle/>
          <a:p>
            <a:pPr marL="342900" lvl="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Conducted two years of camera monitoring (time-lapse)</a:t>
            </a:r>
          </a:p>
          <a:p>
            <a:pPr marL="342900" lvl="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Found </a:t>
            </a:r>
            <a:r>
              <a:rPr lang="en-US" sz="2400" dirty="0" smtClean="0">
                <a:latin typeface="Arial" panose="020B0604020202020204" pitchFamily="34" charset="0"/>
                <a:cs typeface="Arial" panose="020B0604020202020204" pitchFamily="34" charset="0"/>
              </a:rPr>
              <a:t>that 4 </a:t>
            </a:r>
            <a:r>
              <a:rPr lang="en-US" sz="2400" dirty="0">
                <a:latin typeface="Arial" panose="020B0604020202020204" pitchFamily="34" charset="0"/>
                <a:cs typeface="Arial" panose="020B0604020202020204" pitchFamily="34" charset="0"/>
              </a:rPr>
              <a:t>Blanding’s turtles, 42 snapping turtles, and 14 painted turtles used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culvert</a:t>
            </a:r>
          </a:p>
          <a:p>
            <a:pPr marL="342900" lvl="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Measured a proportion of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turtles using culvert as to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those observed in habitat</a:t>
            </a:r>
          </a:p>
          <a:p>
            <a:pPr marL="342900" lvl="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Blanding’s turtles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proportionally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less than observed</a:t>
            </a:r>
          </a:p>
          <a:p>
            <a:pPr marL="342900" lvl="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Found evidence of species-specific difference in use between freshwater turtles</a:t>
            </a:r>
          </a:p>
        </p:txBody>
      </p:sp>
      <p:sp>
        <p:nvSpPr>
          <p:cNvPr id="5" name="Slide Number Placeholder 4">
            <a:extLst>
              <a:ext uri="{FF2B5EF4-FFF2-40B4-BE49-F238E27FC236}">
                <a16:creationId xmlns:a16="http://schemas.microsoft.com/office/drawing/2014/main" id="{0F2A1E29-8F06-4A1C-8D10-8BB20DABBEF3}"/>
              </a:ext>
            </a:extLst>
          </p:cNvPr>
          <p:cNvSpPr>
            <a:spLocks noGrp="1"/>
          </p:cNvSpPr>
          <p:nvPr>
            <p:ph type="sldNum" sz="quarter" idx="12"/>
          </p:nvPr>
        </p:nvSpPr>
        <p:spPr/>
        <p:txBody>
          <a:bodyPr/>
          <a:lstStyle/>
          <a:p>
            <a:fld id="{13027880-2A83-45E9-B573-352A563D06C0}" type="slidenum">
              <a:rPr lang="en-US" altLang="en-US" smtClean="0"/>
              <a:pPr/>
              <a:t>52</a:t>
            </a:fld>
            <a:endParaRPr lang="en-US" altLang="en-US" dirty="0"/>
          </a:p>
        </p:txBody>
      </p:sp>
    </p:spTree>
    <p:extLst>
      <p:ext uri="{BB962C8B-B14F-4D97-AF65-F5344CB8AC3E}">
        <p14:creationId xmlns:p14="http://schemas.microsoft.com/office/powerpoint/2010/main" val="652732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44967A-DA90-4AFF-908B-C229250AFDA7}"/>
              </a:ext>
            </a:extLst>
          </p:cNvPr>
          <p:cNvSpPr txBox="1"/>
          <p:nvPr/>
        </p:nvSpPr>
        <p:spPr>
          <a:xfrm>
            <a:off x="288598" y="2158538"/>
            <a:ext cx="4681991" cy="8079135"/>
          </a:xfrm>
          <a:prstGeom prst="rect">
            <a:avLst/>
          </a:prstGeom>
          <a:noFill/>
        </p:spPr>
        <p:txBody>
          <a:bodyPr wrap="square" rtlCol="0">
            <a:spAutoFit/>
          </a:bodyPr>
          <a:lstStyle/>
          <a:p>
            <a:pPr marL="457200" indent="-457200">
              <a:spcAft>
                <a:spcPts val="3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Open-top tunnels most often </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installed</a:t>
            </a:r>
          </a:p>
          <a:p>
            <a:pPr marL="457200" indent="-457200">
              <a:spcAft>
                <a:spcPts val="3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Passage rates vary: 3% to 50%</a:t>
            </a:r>
          </a:p>
          <a:p>
            <a:pPr marL="457200" indent="-457200">
              <a:spcAft>
                <a:spcPts val="3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Less than 25 m long</a:t>
            </a:r>
          </a:p>
          <a:p>
            <a:pPr marL="457200" indent="-457200">
              <a:spcAft>
                <a:spcPts val="3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Placement of drift fencing is crucial</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to minimize distance travelled</a:t>
            </a:r>
          </a:p>
          <a:p>
            <a:pPr marL="457200" indent="-457200">
              <a:spcAft>
                <a:spcPts val="3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Tunnels no more than 30 m apart, e.g., common toad</a:t>
            </a:r>
          </a:p>
          <a:p>
            <a:pPr marL="457200" indent="-457200">
              <a:spcAft>
                <a:spcPts val="3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Recommendation for raised roads</a:t>
            </a:r>
          </a:p>
          <a:p>
            <a:pPr marL="439738">
              <a:spcAft>
                <a:spcPts val="0"/>
              </a:spcAft>
            </a:pPr>
            <a:endParaRPr lang="en-CA" sz="2000" dirty="0"/>
          </a:p>
          <a:p>
            <a:pPr marL="439738"/>
            <a:endParaRPr lang="en-CA" sz="2800" dirty="0"/>
          </a:p>
          <a:p>
            <a:pPr marL="439738"/>
            <a:endParaRPr lang="en-CA" sz="2800" dirty="0"/>
          </a:p>
          <a:p>
            <a:endParaRPr lang="en-CA" sz="2800" dirty="0"/>
          </a:p>
          <a:p>
            <a:endParaRPr lang="en-CA" sz="2800" dirty="0"/>
          </a:p>
          <a:p>
            <a:endParaRPr lang="en-CA" sz="2800" dirty="0"/>
          </a:p>
          <a:p>
            <a:endParaRPr lang="en-CA" sz="2800" dirty="0"/>
          </a:p>
          <a:p>
            <a:endParaRPr lang="en-CA" sz="2800" dirty="0"/>
          </a:p>
        </p:txBody>
      </p:sp>
      <p:pic>
        <p:nvPicPr>
          <p:cNvPr id="10" name="Picture 9">
            <a:extLst>
              <a:ext uri="{FF2B5EF4-FFF2-40B4-BE49-F238E27FC236}">
                <a16:creationId xmlns:a16="http://schemas.microsoft.com/office/drawing/2014/main" id="{C6EF5718-8CF3-42F1-B6DB-8F4182B0DCD7}"/>
              </a:ext>
            </a:extLst>
          </p:cNvPr>
          <p:cNvPicPr/>
          <p:nvPr/>
        </p:nvPicPr>
        <p:blipFill rotWithShape="1">
          <a:blip r:embed="rId3" cstate="print">
            <a:extLst>
              <a:ext uri="{28A0092B-C50C-407E-A947-70E740481C1C}">
                <a14:useLocalDpi xmlns:a14="http://schemas.microsoft.com/office/drawing/2010/main"/>
              </a:ext>
            </a:extLst>
          </a:blip>
          <a:srcRect l="7547"/>
          <a:stretch/>
        </p:blipFill>
        <p:spPr bwMode="auto">
          <a:xfrm>
            <a:off x="5169131" y="2802888"/>
            <a:ext cx="3657600" cy="243440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45779F21-CDAC-4DF8-8737-D547361493F8}"/>
              </a:ext>
            </a:extLst>
          </p:cNvPr>
          <p:cNvPicPr/>
          <p:nvPr/>
        </p:nvPicPr>
        <p:blipFill rotWithShape="1">
          <a:blip r:embed="rId4" cstate="print">
            <a:extLst>
              <a:ext uri="{28A0092B-C50C-407E-A947-70E740481C1C}">
                <a14:useLocalDpi xmlns:a14="http://schemas.microsoft.com/office/drawing/2010/main"/>
              </a:ext>
            </a:extLst>
          </a:blip>
          <a:srcRect l="20109" t="23848" r="23088" b="18256"/>
          <a:stretch/>
        </p:blipFill>
        <p:spPr bwMode="auto">
          <a:xfrm>
            <a:off x="5166360" y="380076"/>
            <a:ext cx="3657600" cy="1858432"/>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15022B08-5FFA-440C-AD36-96393B847D56}"/>
              </a:ext>
            </a:extLst>
          </p:cNvPr>
          <p:cNvSpPr txBox="1"/>
          <p:nvPr/>
        </p:nvSpPr>
        <p:spPr>
          <a:xfrm>
            <a:off x="5145578" y="2209800"/>
            <a:ext cx="3769822" cy="523220"/>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Top: Elevated road for toad passage under road in Sierra National Forest, California</a:t>
            </a:r>
          </a:p>
        </p:txBody>
      </p:sp>
      <p:sp>
        <p:nvSpPr>
          <p:cNvPr id="4" name="TextBox 3"/>
          <p:cNvSpPr txBox="1"/>
          <p:nvPr/>
        </p:nvSpPr>
        <p:spPr>
          <a:xfrm>
            <a:off x="5242560" y="5867400"/>
            <a:ext cx="2834640" cy="7315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Photo credit: Cheryl Brehme and </a:t>
            </a:r>
          </a:p>
          <a:p>
            <a:r>
              <a:rPr lang="en-US" sz="1400" dirty="0">
                <a:latin typeface="Arial" panose="020B0604020202020204" pitchFamily="34" charset="0"/>
                <a:cs typeface="Arial" panose="020B0604020202020204" pitchFamily="34" charset="0"/>
              </a:rPr>
              <a:t>Jeff Tracey, Western Ecological </a:t>
            </a:r>
          </a:p>
          <a:p>
            <a:r>
              <a:rPr lang="en-US" sz="1400" dirty="0">
                <a:latin typeface="Arial" panose="020B0604020202020204" pitchFamily="34" charset="0"/>
                <a:cs typeface="Arial" panose="020B0604020202020204" pitchFamily="34" charset="0"/>
              </a:rPr>
              <a:t>Research Station, USGS</a:t>
            </a:r>
            <a:endParaRPr lang="en-CA" sz="1400" dirty="0">
              <a:latin typeface="Arial" panose="020B0604020202020204" pitchFamily="34" charset="0"/>
              <a:cs typeface="Arial" panose="020B0604020202020204" pitchFamily="34" charset="0"/>
            </a:endParaRPr>
          </a:p>
          <a:p>
            <a:endParaRPr lang="en-US" dirty="0"/>
          </a:p>
        </p:txBody>
      </p:sp>
      <p:sp>
        <p:nvSpPr>
          <p:cNvPr id="6" name="TextBox 5"/>
          <p:cNvSpPr txBox="1"/>
          <p:nvPr/>
        </p:nvSpPr>
        <p:spPr>
          <a:xfrm>
            <a:off x="5105400" y="5257800"/>
            <a:ext cx="3657600" cy="800219"/>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Bottom: Side-view of elevated road for Yosemite Toad</a:t>
            </a:r>
          </a:p>
          <a:p>
            <a:endParaRPr lang="en-US" dirty="0"/>
          </a:p>
        </p:txBody>
      </p:sp>
      <p:sp>
        <p:nvSpPr>
          <p:cNvPr id="9" name="TextBox 8">
            <a:extLst>
              <a:ext uri="{FF2B5EF4-FFF2-40B4-BE49-F238E27FC236}">
                <a16:creationId xmlns:a16="http://schemas.microsoft.com/office/drawing/2014/main" id="{433D2636-83F0-4C02-B246-A17ED4CCC90D}"/>
              </a:ext>
            </a:extLst>
          </p:cNvPr>
          <p:cNvSpPr txBox="1"/>
          <p:nvPr/>
        </p:nvSpPr>
        <p:spPr>
          <a:xfrm>
            <a:off x="27709" y="250284"/>
            <a:ext cx="5574145" cy="2092881"/>
          </a:xfrm>
          <a:prstGeom prst="rect">
            <a:avLst/>
          </a:prstGeom>
          <a:noFill/>
        </p:spPr>
        <p:txBody>
          <a:bodyPr wrap="square" rtlCol="0">
            <a:spAutoFit/>
          </a:bodyPr>
          <a:lstStyle/>
          <a:p>
            <a:pPr>
              <a:spcAft>
                <a:spcPts val="0"/>
              </a:spcAft>
            </a:pPr>
            <a:r>
              <a:rPr lang="en-CA" sz="2800" b="1" dirty="0">
                <a:latin typeface="Arial" panose="020B0604020202020204" pitchFamily="34" charset="0"/>
                <a:cs typeface="Arial" panose="020B0604020202020204" pitchFamily="34" charset="0"/>
              </a:rPr>
              <a:t>CASE STUDY 5: </a:t>
            </a:r>
          </a:p>
          <a:p>
            <a:pPr>
              <a:spcAft>
                <a:spcPts val="0"/>
              </a:spcAft>
            </a:pPr>
            <a:r>
              <a:rPr lang="en-CA" sz="2800" b="1" dirty="0">
                <a:latin typeface="Arial" panose="020B0604020202020204" pitchFamily="34" charset="0"/>
                <a:cs typeface="Arial" panose="020B0604020202020204" pitchFamily="34" charset="0"/>
              </a:rPr>
              <a:t>DESIGNATED </a:t>
            </a:r>
          </a:p>
          <a:p>
            <a:pPr>
              <a:spcAft>
                <a:spcPts val="0"/>
              </a:spcAft>
            </a:pPr>
            <a:r>
              <a:rPr lang="en-CA" sz="2800" b="1" dirty="0">
                <a:latin typeface="Arial" panose="020B0604020202020204" pitchFamily="34" charset="0"/>
                <a:cs typeface="Arial" panose="020B0604020202020204" pitchFamily="34" charset="0"/>
              </a:rPr>
              <a:t>UNDERPASSES FOR </a:t>
            </a:r>
            <a:r>
              <a:rPr lang="en-CA" sz="2800" b="1" dirty="0" smtClean="0">
                <a:latin typeface="Arial" panose="020B0604020202020204" pitchFamily="34" charset="0"/>
                <a:cs typeface="Arial" panose="020B0604020202020204" pitchFamily="34" charset="0"/>
              </a:rPr>
              <a:t>AMPHIBIANS</a:t>
            </a:r>
            <a:endParaRPr lang="en-CA" sz="2800" b="1" dirty="0">
              <a:latin typeface="Arial" panose="020B0604020202020204" pitchFamily="34" charset="0"/>
              <a:cs typeface="Arial" panose="020B0604020202020204" pitchFamily="34" charset="0"/>
            </a:endParaRPr>
          </a:p>
          <a:p>
            <a:endParaRPr lang="en-US" dirty="0"/>
          </a:p>
        </p:txBody>
      </p:sp>
      <p:sp>
        <p:nvSpPr>
          <p:cNvPr id="3" name="Slide Number Placeholder 2">
            <a:extLst>
              <a:ext uri="{FF2B5EF4-FFF2-40B4-BE49-F238E27FC236}">
                <a16:creationId xmlns:a16="http://schemas.microsoft.com/office/drawing/2014/main" id="{08854926-1182-4F80-A596-36756BCE1A0F}"/>
              </a:ext>
            </a:extLst>
          </p:cNvPr>
          <p:cNvSpPr>
            <a:spLocks noGrp="1"/>
          </p:cNvSpPr>
          <p:nvPr>
            <p:ph type="sldNum" sz="quarter" idx="12"/>
          </p:nvPr>
        </p:nvSpPr>
        <p:spPr/>
        <p:txBody>
          <a:bodyPr/>
          <a:lstStyle/>
          <a:p>
            <a:fld id="{13027880-2A83-45E9-B573-352A563D06C0}" type="slidenum">
              <a:rPr lang="en-US" altLang="en-US" smtClean="0"/>
              <a:pPr/>
              <a:t>53</a:t>
            </a:fld>
            <a:endParaRPr lang="en-US" altLang="en-US" dirty="0"/>
          </a:p>
        </p:txBody>
      </p:sp>
    </p:spTree>
    <p:extLst>
      <p:ext uri="{BB962C8B-B14F-4D97-AF65-F5344CB8AC3E}">
        <p14:creationId xmlns:p14="http://schemas.microsoft.com/office/powerpoint/2010/main" val="118992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44967A-DA90-4AFF-908B-C229250AFDA7}"/>
              </a:ext>
            </a:extLst>
          </p:cNvPr>
          <p:cNvSpPr txBox="1"/>
          <p:nvPr/>
        </p:nvSpPr>
        <p:spPr>
          <a:xfrm>
            <a:off x="26157" y="49844"/>
            <a:ext cx="5745484" cy="7986802"/>
          </a:xfrm>
          <a:prstGeom prst="rect">
            <a:avLst/>
          </a:prstGeom>
          <a:noFill/>
        </p:spPr>
        <p:txBody>
          <a:bodyPr wrap="none" rtlCol="0">
            <a:spAutoFit/>
          </a:bodyPr>
          <a:lstStyle/>
          <a:p>
            <a:pPr>
              <a:spcAft>
                <a:spcPts val="1200"/>
              </a:spcAft>
            </a:pPr>
            <a:r>
              <a:rPr lang="en-CA" sz="2800" dirty="0"/>
              <a:t> </a:t>
            </a:r>
          </a:p>
          <a:p>
            <a:pPr>
              <a:spcAft>
                <a:spcPts val="1200"/>
              </a:spcAft>
            </a:pPr>
            <a:r>
              <a:rPr lang="en-CA" sz="2800" b="1" dirty="0">
                <a:latin typeface="Arial" panose="020B0604020202020204" pitchFamily="34" charset="0"/>
                <a:cs typeface="Arial" panose="020B0604020202020204" pitchFamily="34" charset="0"/>
              </a:rPr>
              <a:t>CASE STUDY 5 (CONT.)</a:t>
            </a:r>
          </a:p>
          <a:p>
            <a:pPr marL="914400" indent="-457200">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Open-top tunnels </a:t>
            </a:r>
          </a:p>
          <a:p>
            <a:pPr marL="1371600" indent="-457200">
              <a:spcAft>
                <a:spcPts val="600"/>
              </a:spcAft>
            </a:pPr>
            <a:r>
              <a:rPr lang="en-CA" sz="2400" dirty="0">
                <a:latin typeface="Arial" panose="020B0604020202020204" pitchFamily="34" charset="0"/>
                <a:cs typeface="Arial" panose="020B0604020202020204" pitchFamily="34" charset="0"/>
              </a:rPr>
              <a:t>─	Installed in 9 of the 10 studies</a:t>
            </a:r>
          </a:p>
          <a:p>
            <a:pPr marL="1371600" indent="-457200">
              <a:spcAft>
                <a:spcPts val="600"/>
              </a:spcAft>
            </a:pPr>
            <a:r>
              <a:rPr lang="en-CA" sz="2400" dirty="0">
                <a:latin typeface="Arial" panose="020B0604020202020204" pitchFamily="34" charset="0"/>
                <a:cs typeface="Arial" panose="020B0604020202020204" pitchFamily="34" charset="0"/>
              </a:rPr>
              <a:t>─	Must be at grade and typically </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installed on low-volume roads</a:t>
            </a:r>
          </a:p>
          <a:p>
            <a:pPr marL="1371600" indent="-457200">
              <a:spcAft>
                <a:spcPts val="600"/>
              </a:spcAft>
            </a:pPr>
            <a:r>
              <a:rPr lang="en-CA" sz="2400" dirty="0">
                <a:latin typeface="Arial" panose="020B0604020202020204" pitchFamily="34" charset="0"/>
                <a:cs typeface="Arial" panose="020B0604020202020204" pitchFamily="34" charset="0"/>
              </a:rPr>
              <a:t>─	Currently being installed in </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Ontario for turtles</a:t>
            </a:r>
          </a:p>
          <a:p>
            <a:pPr marL="1371600" indent="-457200">
              <a:spcAft>
                <a:spcPts val="600"/>
              </a:spcAft>
            </a:pPr>
            <a:r>
              <a:rPr lang="en-CA" sz="2400" dirty="0">
                <a:latin typeface="Arial" panose="020B0604020202020204" pitchFamily="34" charset="0"/>
                <a:cs typeface="Arial" panose="020B0604020202020204" pitchFamily="34" charset="0"/>
              </a:rPr>
              <a:t>─	Advised to wash-out because </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of accumulations of</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chemicals, metals, and salts</a:t>
            </a:r>
          </a:p>
          <a:p>
            <a:pPr marL="439738"/>
            <a:endParaRPr lang="en-CA" sz="2800" dirty="0"/>
          </a:p>
          <a:p>
            <a:pPr marL="439738"/>
            <a:endParaRPr lang="en-CA" sz="2800" dirty="0"/>
          </a:p>
          <a:p>
            <a:endParaRPr lang="en-CA" sz="2800" dirty="0"/>
          </a:p>
          <a:p>
            <a:endParaRPr lang="en-CA" sz="2800" dirty="0"/>
          </a:p>
          <a:p>
            <a:endParaRPr lang="en-CA" sz="2800" dirty="0"/>
          </a:p>
          <a:p>
            <a:endParaRPr lang="en-CA" sz="2800" dirty="0"/>
          </a:p>
          <a:p>
            <a:endParaRPr lang="en-CA" sz="2800" dirty="0"/>
          </a:p>
        </p:txBody>
      </p:sp>
      <p:pic>
        <p:nvPicPr>
          <p:cNvPr id="7" name="Picture 6">
            <a:extLst>
              <a:ext uri="{FF2B5EF4-FFF2-40B4-BE49-F238E27FC236}">
                <a16:creationId xmlns:a16="http://schemas.microsoft.com/office/drawing/2014/main" id="{383FDED9-4979-406F-9415-3C522A5A011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940829" y="0"/>
            <a:ext cx="3200400" cy="2498231"/>
          </a:xfrm>
          <a:prstGeom prst="rect">
            <a:avLst/>
          </a:prstGeom>
        </p:spPr>
      </p:pic>
      <p:sp>
        <p:nvSpPr>
          <p:cNvPr id="9" name="TextBox 8">
            <a:extLst>
              <a:ext uri="{FF2B5EF4-FFF2-40B4-BE49-F238E27FC236}">
                <a16:creationId xmlns:a16="http://schemas.microsoft.com/office/drawing/2014/main" id="{B198CA16-BA9D-4EEE-A9DC-18C564E52695}"/>
              </a:ext>
            </a:extLst>
          </p:cNvPr>
          <p:cNvSpPr txBox="1"/>
          <p:nvPr/>
        </p:nvSpPr>
        <p:spPr>
          <a:xfrm>
            <a:off x="5875880" y="2498231"/>
            <a:ext cx="3200400" cy="954107"/>
          </a:xfrm>
          <a:prstGeom prst="rect">
            <a:avLst/>
          </a:prstGeom>
          <a:solidFill>
            <a:schemeClr val="bg1"/>
          </a:solidFill>
        </p:spPr>
        <p:txBody>
          <a:bodyPr wrap="square" rtlCol="0">
            <a:spAutoFit/>
          </a:bodyPr>
          <a:lstStyle/>
          <a:p>
            <a:r>
              <a:rPr lang="en-CA" sz="1400" dirty="0">
                <a:latin typeface="Arial" panose="020B0604020202020204" pitchFamily="34" charset="0"/>
                <a:cs typeface="Arial" panose="020B0604020202020204" pitchFamily="34" charset="0"/>
              </a:rPr>
              <a:t>Snapping turtle exiting open-top </a:t>
            </a:r>
          </a:p>
          <a:p>
            <a:r>
              <a:rPr lang="en-CA" sz="1400" dirty="0">
                <a:latin typeface="Arial" panose="020B0604020202020204" pitchFamily="34" charset="0"/>
                <a:cs typeface="Arial" panose="020B0604020202020204" pitchFamily="34" charset="0"/>
              </a:rPr>
              <a:t>tunnel </a:t>
            </a:r>
          </a:p>
          <a:p>
            <a:r>
              <a:rPr lang="en-CA" sz="1400" dirty="0">
                <a:latin typeface="Arial" panose="020B0604020202020204" pitchFamily="34" charset="0"/>
                <a:cs typeface="Arial" panose="020B0604020202020204" pitchFamily="34" charset="0"/>
              </a:rPr>
              <a:t>Photo credit </a:t>
            </a:r>
            <a:r>
              <a:rPr lang="en-US" sz="1400" dirty="0">
                <a:latin typeface="Arial" panose="020B0604020202020204" pitchFamily="34" charset="0"/>
                <a:cs typeface="Arial" panose="020B0604020202020204" pitchFamily="34" charset="0"/>
              </a:rPr>
              <a:t>Long Point Biosphere Reserve</a:t>
            </a:r>
            <a:endParaRPr lang="en-CA" sz="1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6A07E9A-AA09-4557-88C0-2186F8A2DCA2}"/>
              </a:ext>
            </a:extLst>
          </p:cNvPr>
          <p:cNvPicPr>
            <a:picLocks noChangeAspect="1"/>
          </p:cNvPicPr>
          <p:nvPr/>
        </p:nvPicPr>
        <p:blipFill>
          <a:blip r:embed="rId4"/>
          <a:stretch>
            <a:fillRect/>
          </a:stretch>
        </p:blipFill>
        <p:spPr>
          <a:xfrm>
            <a:off x="5940829" y="3486020"/>
            <a:ext cx="3200400" cy="2685094"/>
          </a:xfrm>
          <a:prstGeom prst="rect">
            <a:avLst/>
          </a:prstGeom>
        </p:spPr>
      </p:pic>
      <p:sp>
        <p:nvSpPr>
          <p:cNvPr id="11" name="TextBox 10">
            <a:extLst>
              <a:ext uri="{FF2B5EF4-FFF2-40B4-BE49-F238E27FC236}">
                <a16:creationId xmlns:a16="http://schemas.microsoft.com/office/drawing/2014/main" id="{85BED61A-A035-4E51-9AE1-1E336DAE30CE}"/>
              </a:ext>
            </a:extLst>
          </p:cNvPr>
          <p:cNvSpPr txBox="1"/>
          <p:nvPr/>
        </p:nvSpPr>
        <p:spPr>
          <a:xfrm>
            <a:off x="5943600" y="6171114"/>
            <a:ext cx="2577244" cy="661720"/>
          </a:xfrm>
          <a:prstGeom prst="rect">
            <a:avLst/>
          </a:prstGeom>
          <a:solidFill>
            <a:schemeClr val="bg1"/>
          </a:solidFill>
        </p:spPr>
        <p:txBody>
          <a:bodyPr wrap="none" rtlCol="0">
            <a:spAutoFit/>
          </a:bodyPr>
          <a:lstStyle/>
          <a:p>
            <a:pPr>
              <a:spcAft>
                <a:spcPts val="600"/>
              </a:spcAft>
            </a:pPr>
            <a:r>
              <a:rPr lang="en-CA" sz="1600" dirty="0"/>
              <a:t>Light inside open-top tunnel </a:t>
            </a:r>
          </a:p>
          <a:p>
            <a:r>
              <a:rPr lang="en-CA" sz="1600" dirty="0"/>
              <a:t>Photo Credit: Kari Gunson</a:t>
            </a:r>
          </a:p>
        </p:txBody>
      </p:sp>
      <p:sp>
        <p:nvSpPr>
          <p:cNvPr id="2" name="Slide Number Placeholder 1">
            <a:extLst>
              <a:ext uri="{FF2B5EF4-FFF2-40B4-BE49-F238E27FC236}">
                <a16:creationId xmlns:a16="http://schemas.microsoft.com/office/drawing/2014/main" id="{A7C50E89-95B4-41E3-9B33-0664220B734B}"/>
              </a:ext>
            </a:extLst>
          </p:cNvPr>
          <p:cNvSpPr>
            <a:spLocks noGrp="1"/>
          </p:cNvSpPr>
          <p:nvPr>
            <p:ph type="sldNum" sz="quarter" idx="12"/>
          </p:nvPr>
        </p:nvSpPr>
        <p:spPr/>
        <p:txBody>
          <a:bodyPr/>
          <a:lstStyle/>
          <a:p>
            <a:fld id="{13027880-2A83-45E9-B573-352A563D06C0}" type="slidenum">
              <a:rPr lang="en-US" altLang="en-US" smtClean="0"/>
              <a:pPr/>
              <a:t>54</a:t>
            </a:fld>
            <a:endParaRPr lang="en-US" altLang="en-US" dirty="0"/>
          </a:p>
        </p:txBody>
      </p:sp>
    </p:spTree>
    <p:extLst>
      <p:ext uri="{BB962C8B-B14F-4D97-AF65-F5344CB8AC3E}">
        <p14:creationId xmlns:p14="http://schemas.microsoft.com/office/powerpoint/2010/main" val="3832764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44967A-DA90-4AFF-908B-C229250AFDA7}"/>
              </a:ext>
            </a:extLst>
          </p:cNvPr>
          <p:cNvSpPr txBox="1"/>
          <p:nvPr/>
        </p:nvSpPr>
        <p:spPr>
          <a:xfrm>
            <a:off x="-34636" y="0"/>
            <a:ext cx="8240846" cy="8633133"/>
          </a:xfrm>
          <a:prstGeom prst="rect">
            <a:avLst/>
          </a:prstGeom>
          <a:noFill/>
        </p:spPr>
        <p:txBody>
          <a:bodyPr wrap="none" rtlCol="0">
            <a:spAutoFit/>
          </a:bodyPr>
          <a:lstStyle/>
          <a:p>
            <a:pPr>
              <a:spcAft>
                <a:spcPts val="1200"/>
              </a:spcAft>
            </a:pPr>
            <a:r>
              <a:rPr lang="en-CA" sz="2800" b="1" dirty="0">
                <a:latin typeface="Arial" panose="020B0604020202020204" pitchFamily="34" charset="0"/>
                <a:cs typeface="Arial" panose="020B0604020202020204" pitchFamily="34" charset="0"/>
              </a:rPr>
              <a:t>CASE STUDY 6: DESIGNATED UNDERPASSES </a:t>
            </a:r>
            <a:br>
              <a:rPr lang="en-CA" sz="2800" b="1" dirty="0">
                <a:latin typeface="Arial" panose="020B0604020202020204" pitchFamily="34" charset="0"/>
                <a:cs typeface="Arial" panose="020B0604020202020204" pitchFamily="34" charset="0"/>
              </a:rPr>
            </a:br>
            <a:r>
              <a:rPr lang="en-CA" sz="2800" b="1" dirty="0">
                <a:latin typeface="Arial" panose="020B0604020202020204" pitchFamily="34" charset="0"/>
                <a:cs typeface="Arial" panose="020B0604020202020204" pitchFamily="34" charset="0"/>
              </a:rPr>
              <a:t>FOR SNAKES</a:t>
            </a:r>
          </a:p>
          <a:p>
            <a:pPr marL="640080" indent="-457200">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Rattlesnakes have used structures </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with dry substrate.</a:t>
            </a:r>
          </a:p>
          <a:p>
            <a:pPr marL="640080" indent="-457200">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Colley et al. (2017) showed </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open-grate, open-top crossings </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used by 14 Massasauga rattlesnakes </a:t>
            </a:r>
          </a:p>
          <a:p>
            <a:pPr marL="1188720" lvl="1" indent="-457200">
              <a:spcAft>
                <a:spcPts val="600"/>
              </a:spcAft>
            </a:pPr>
            <a:r>
              <a:rPr lang="en-CA" sz="2400" dirty="0">
                <a:latin typeface="Arial" panose="020B0604020202020204" pitchFamily="34" charset="0"/>
                <a:cs typeface="Arial" panose="020B0604020202020204" pitchFamily="34" charset="0"/>
              </a:rPr>
              <a:t>─	Temperature was important</a:t>
            </a:r>
          </a:p>
          <a:p>
            <a:pPr marL="640080" indent="-457200">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Preference is for structure that </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maintains appropriate thermal </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environment for target species</a:t>
            </a:r>
          </a:p>
          <a:p>
            <a:pPr marL="1188720" lvl="1" indent="-457200">
              <a:spcAft>
                <a:spcPts val="600"/>
              </a:spcAft>
            </a:pPr>
            <a:r>
              <a:rPr lang="en-CA" sz="2400" dirty="0">
                <a:latin typeface="Arial" panose="020B0604020202020204" pitchFamily="34" charset="0"/>
                <a:cs typeface="Arial" panose="020B0604020202020204" pitchFamily="34" charset="0"/>
              </a:rPr>
              <a:t>─	Open-grate tunnels</a:t>
            </a:r>
          </a:p>
          <a:p>
            <a:pPr marL="439738">
              <a:spcAft>
                <a:spcPts val="0"/>
              </a:spcAft>
            </a:pPr>
            <a:endParaRPr lang="en-CA" sz="2800" dirty="0"/>
          </a:p>
          <a:p>
            <a:pPr marL="439738"/>
            <a:endParaRPr lang="en-CA" sz="2800" dirty="0"/>
          </a:p>
          <a:p>
            <a:pPr marL="439738"/>
            <a:endParaRPr lang="en-CA" sz="2800" dirty="0"/>
          </a:p>
          <a:p>
            <a:endParaRPr lang="en-CA" sz="2800" dirty="0"/>
          </a:p>
          <a:p>
            <a:endParaRPr lang="en-CA" sz="2800" dirty="0"/>
          </a:p>
          <a:p>
            <a:endParaRPr lang="en-CA" sz="2800" dirty="0"/>
          </a:p>
          <a:p>
            <a:endParaRPr lang="en-CA" sz="2800" dirty="0"/>
          </a:p>
          <a:p>
            <a:endParaRPr lang="en-CA" sz="2800" dirty="0"/>
          </a:p>
        </p:txBody>
      </p:sp>
      <p:sp>
        <p:nvSpPr>
          <p:cNvPr id="12" name="TextBox 11">
            <a:extLst>
              <a:ext uri="{FF2B5EF4-FFF2-40B4-BE49-F238E27FC236}">
                <a16:creationId xmlns:a16="http://schemas.microsoft.com/office/drawing/2014/main" id="{15022B08-5FFA-440C-AD36-96393B847D56}"/>
              </a:ext>
            </a:extLst>
          </p:cNvPr>
          <p:cNvSpPr txBox="1"/>
          <p:nvPr/>
        </p:nvSpPr>
        <p:spPr>
          <a:xfrm>
            <a:off x="5791200" y="2819400"/>
            <a:ext cx="3291840" cy="548640"/>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Top: Massasauga rattlesnake travelling through 1.2-m dry-pipe culvert</a:t>
            </a:r>
          </a:p>
        </p:txBody>
      </p:sp>
      <p:pic>
        <p:nvPicPr>
          <p:cNvPr id="9" name="Picture 8">
            <a:extLst>
              <a:ext uri="{FF2B5EF4-FFF2-40B4-BE49-F238E27FC236}">
                <a16:creationId xmlns:a16="http://schemas.microsoft.com/office/drawing/2014/main" id="{9B8CF520-008E-4CF7-BE23-6E0270F0ED53}"/>
              </a:ext>
            </a:extLst>
          </p:cNvPr>
          <p:cNvPicPr/>
          <p:nvPr/>
        </p:nvPicPr>
        <p:blipFill rotWithShape="1">
          <a:blip r:embed="rId3" cstate="print">
            <a:extLst>
              <a:ext uri="{28A0092B-C50C-407E-A947-70E740481C1C}">
                <a14:useLocalDpi xmlns:a14="http://schemas.microsoft.com/office/drawing/2010/main"/>
              </a:ext>
            </a:extLst>
          </a:blip>
          <a:srcRect r="23009"/>
          <a:stretch/>
        </p:blipFill>
        <p:spPr>
          <a:xfrm>
            <a:off x="5848837" y="680492"/>
            <a:ext cx="3200400" cy="2122495"/>
          </a:xfrm>
          <a:prstGeom prst="rect">
            <a:avLst/>
          </a:prstGeom>
        </p:spPr>
      </p:pic>
      <p:pic>
        <p:nvPicPr>
          <p:cNvPr id="10" name="Picture 9">
            <a:extLst>
              <a:ext uri="{FF2B5EF4-FFF2-40B4-BE49-F238E27FC236}">
                <a16:creationId xmlns:a16="http://schemas.microsoft.com/office/drawing/2014/main" id="{63C017A6-D69D-421A-8DE3-8C7B578D31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3678971"/>
            <a:ext cx="3200400" cy="2344908"/>
          </a:xfrm>
          <a:prstGeom prst="rect">
            <a:avLst/>
          </a:prstGeom>
        </p:spPr>
      </p:pic>
      <p:sp>
        <p:nvSpPr>
          <p:cNvPr id="6" name="TextBox 5"/>
          <p:cNvSpPr txBox="1"/>
          <p:nvPr/>
        </p:nvSpPr>
        <p:spPr>
          <a:xfrm>
            <a:off x="2307265" y="6177508"/>
            <a:ext cx="3657600" cy="800219"/>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Photo credits: Kari Gunson with funding from Ministry of Transportation</a:t>
            </a:r>
            <a:endParaRPr lang="en-CA" sz="1400" dirty="0">
              <a:latin typeface="Arial" panose="020B0604020202020204" pitchFamily="34" charset="0"/>
              <a:cs typeface="Arial" panose="020B0604020202020204" pitchFamily="34" charset="0"/>
            </a:endParaRPr>
          </a:p>
          <a:p>
            <a:endParaRPr lang="en-US" dirty="0"/>
          </a:p>
        </p:txBody>
      </p:sp>
      <p:sp>
        <p:nvSpPr>
          <p:cNvPr id="7" name="TextBox 6"/>
          <p:cNvSpPr txBox="1"/>
          <p:nvPr/>
        </p:nvSpPr>
        <p:spPr>
          <a:xfrm>
            <a:off x="5848837" y="6054142"/>
            <a:ext cx="3029437"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Bottom: Open-grate and open-bottom underpass, </a:t>
            </a:r>
            <a:r>
              <a:rPr lang="en-US" sz="1400" dirty="0" err="1">
                <a:latin typeface="Arial" panose="020B0604020202020204" pitchFamily="34" charset="0"/>
                <a:cs typeface="Arial" panose="020B0604020202020204" pitchFamily="34" charset="0"/>
              </a:rPr>
              <a:t>Killbear</a:t>
            </a:r>
            <a:r>
              <a:rPr lang="en-US" sz="1400" dirty="0">
                <a:latin typeface="Arial" panose="020B0604020202020204" pitchFamily="34" charset="0"/>
                <a:cs typeface="Arial" panose="020B0604020202020204" pitchFamily="34" charset="0"/>
              </a:rPr>
              <a:t> Provincial Park, Ontario</a:t>
            </a:r>
          </a:p>
        </p:txBody>
      </p:sp>
      <p:sp>
        <p:nvSpPr>
          <p:cNvPr id="2" name="Slide Number Placeholder 1">
            <a:extLst>
              <a:ext uri="{FF2B5EF4-FFF2-40B4-BE49-F238E27FC236}">
                <a16:creationId xmlns:a16="http://schemas.microsoft.com/office/drawing/2014/main" id="{C321A3A0-3513-467E-A3B8-58BE23E62BC0}"/>
              </a:ext>
            </a:extLst>
          </p:cNvPr>
          <p:cNvSpPr>
            <a:spLocks noGrp="1"/>
          </p:cNvSpPr>
          <p:nvPr>
            <p:ph type="sldNum" sz="quarter" idx="12"/>
          </p:nvPr>
        </p:nvSpPr>
        <p:spPr>
          <a:xfrm>
            <a:off x="7052658" y="6520141"/>
            <a:ext cx="2057400" cy="365125"/>
          </a:xfrm>
        </p:spPr>
        <p:txBody>
          <a:bodyPr/>
          <a:lstStyle/>
          <a:p>
            <a:fld id="{13027880-2A83-45E9-B573-352A563D06C0}" type="slidenum">
              <a:rPr lang="en-US" altLang="en-US" smtClean="0"/>
              <a:pPr/>
              <a:t>55</a:t>
            </a:fld>
            <a:endParaRPr lang="en-US" altLang="en-US" dirty="0"/>
          </a:p>
        </p:txBody>
      </p:sp>
    </p:spTree>
    <p:extLst>
      <p:ext uri="{BB962C8B-B14F-4D97-AF65-F5344CB8AC3E}">
        <p14:creationId xmlns:p14="http://schemas.microsoft.com/office/powerpoint/2010/main" val="23264050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29045" y="957291"/>
            <a:ext cx="5394960" cy="4572000"/>
          </a:xfrm>
        </p:spPr>
        <p:txBody>
          <a:bodyPr>
            <a:normAutofit fontScale="92500" lnSpcReduction="10000"/>
          </a:bodyPr>
          <a:lstStyle/>
          <a:p>
            <a:pPr marL="457200" lvl="0" indent="-457200">
              <a:lnSpc>
                <a:spcPct val="110000"/>
              </a:lnSpc>
              <a:spcAft>
                <a:spcPts val="600"/>
              </a:spcAft>
              <a:buFont typeface="Wingdings" panose="05000000000000000000" pitchFamily="2" charset="2"/>
              <a:buChar char="§"/>
            </a:pPr>
            <a:r>
              <a:rPr lang="en-US" sz="2600" dirty="0">
                <a:latin typeface="Arial" panose="020B0604020202020204" pitchFamily="34" charset="0"/>
                <a:cs typeface="Arial" panose="020B0604020202020204" pitchFamily="34" charset="0"/>
              </a:rPr>
              <a:t>Target species: amphibians</a:t>
            </a:r>
          </a:p>
          <a:p>
            <a:pPr marL="457200" lvl="0" indent="-457200">
              <a:lnSpc>
                <a:spcPct val="110000"/>
              </a:lnSpc>
              <a:spcAft>
                <a:spcPts val="600"/>
              </a:spcAft>
              <a:buFont typeface="Wingdings" panose="05000000000000000000" pitchFamily="2" charset="2"/>
              <a:buChar char="§"/>
            </a:pPr>
            <a:r>
              <a:rPr lang="en-US" sz="2600" dirty="0">
                <a:latin typeface="Arial" panose="020B0604020202020204" pitchFamily="34" charset="0"/>
                <a:cs typeface="Arial" panose="020B0604020202020204" pitchFamily="34" charset="0"/>
              </a:rPr>
              <a:t>Waste blocks with lifting loops</a:t>
            </a:r>
            <a:endParaRPr lang="en-CA" sz="2600" dirty="0">
              <a:latin typeface="Arial" panose="020B0604020202020204" pitchFamily="34" charset="0"/>
              <a:cs typeface="Arial" panose="020B0604020202020204" pitchFamily="34" charset="0"/>
            </a:endParaRPr>
          </a:p>
          <a:p>
            <a:pPr marL="457200" lvl="0" indent="-457200">
              <a:lnSpc>
                <a:spcPct val="110000"/>
              </a:lnSpc>
              <a:spcAft>
                <a:spcPts val="600"/>
              </a:spcAft>
              <a:buFont typeface="Wingdings" panose="05000000000000000000" pitchFamily="2" charset="2"/>
              <a:buChar char="§"/>
            </a:pPr>
            <a:r>
              <a:rPr lang="en-US" sz="2600" dirty="0">
                <a:latin typeface="Arial" panose="020B0604020202020204" pitchFamily="34" charset="0"/>
                <a:cs typeface="Arial" panose="020B0604020202020204" pitchFamily="34" charset="0"/>
              </a:rPr>
              <a:t>Drainage from under and behind  blocks</a:t>
            </a:r>
            <a:endParaRPr lang="en-CA" sz="2600" dirty="0">
              <a:latin typeface="Arial" panose="020B0604020202020204" pitchFamily="34" charset="0"/>
              <a:cs typeface="Arial" panose="020B0604020202020204" pitchFamily="34" charset="0"/>
            </a:endParaRPr>
          </a:p>
          <a:p>
            <a:pPr marL="457200" lvl="0" indent="-457200">
              <a:lnSpc>
                <a:spcPct val="110000"/>
              </a:lnSpc>
              <a:spcAft>
                <a:spcPts val="600"/>
              </a:spcAft>
              <a:buFont typeface="Wingdings" panose="05000000000000000000" pitchFamily="2" charset="2"/>
              <a:buChar char="§"/>
            </a:pPr>
            <a:r>
              <a:rPr lang="en-US" sz="2600" dirty="0">
                <a:latin typeface="Arial" panose="020B0604020202020204" pitchFamily="34" charset="0"/>
                <a:cs typeface="Arial" panose="020B0604020202020204" pitchFamily="34" charset="0"/>
              </a:rPr>
              <a:t>All guide = wall ends have a semi-circle of hard plastic </a:t>
            </a:r>
          </a:p>
          <a:p>
            <a:pPr marL="457200" lvl="0" indent="-457200">
              <a:lnSpc>
                <a:spcPct val="110000"/>
              </a:lnSpc>
              <a:spcAft>
                <a:spcPts val="600"/>
              </a:spcAft>
              <a:buFont typeface="Wingdings" panose="05000000000000000000" pitchFamily="2" charset="2"/>
              <a:buChar char="§"/>
            </a:pPr>
            <a:r>
              <a:rPr lang="en-US" sz="2600" dirty="0">
                <a:latin typeface="Arial" panose="020B0604020202020204" pitchFamily="34" charset="0"/>
                <a:cs typeface="Arial" panose="020B0604020202020204" pitchFamily="34" charset="0"/>
              </a:rPr>
              <a:t>Addition of cover object along wall</a:t>
            </a:r>
            <a:endParaRPr lang="en-CA" sz="2600" dirty="0">
              <a:latin typeface="Arial" panose="020B0604020202020204" pitchFamily="34" charset="0"/>
              <a:cs typeface="Arial" panose="020B0604020202020204" pitchFamily="34" charset="0"/>
            </a:endParaRPr>
          </a:p>
          <a:p>
            <a:pPr marL="457200" lvl="0" indent="-457200">
              <a:lnSpc>
                <a:spcPct val="110000"/>
              </a:lnSpc>
              <a:spcAft>
                <a:spcPts val="600"/>
              </a:spcAft>
              <a:buFont typeface="Wingdings" panose="05000000000000000000" pitchFamily="2" charset="2"/>
              <a:buChar char="§"/>
            </a:pPr>
            <a:r>
              <a:rPr lang="en-US" sz="2600" dirty="0">
                <a:latin typeface="Arial" panose="020B0604020202020204" pitchFamily="34" charset="0"/>
                <a:cs typeface="Arial" panose="020B0604020202020204" pitchFamily="34" charset="0"/>
              </a:rPr>
              <a:t>Addition of foam between blocks </a:t>
            </a:r>
          </a:p>
          <a:p>
            <a:pPr marL="457200" lvl="0" indent="-457200">
              <a:lnSpc>
                <a:spcPct val="110000"/>
              </a:lnSpc>
              <a:spcAft>
                <a:spcPts val="600"/>
              </a:spcAft>
              <a:buFont typeface="Wingdings" panose="05000000000000000000" pitchFamily="2" charset="2"/>
              <a:buChar char="§"/>
            </a:pPr>
            <a:r>
              <a:rPr lang="en-US" sz="2600" dirty="0">
                <a:latin typeface="Arial" panose="020B0604020202020204" pitchFamily="34" charset="0"/>
                <a:cs typeface="Arial" panose="020B0604020202020204" pitchFamily="34" charset="0"/>
              </a:rPr>
              <a:t>$30.00 per linear foot (materials and installation)</a:t>
            </a:r>
            <a:endParaRPr lang="en-CA" sz="2600" dirty="0">
              <a:latin typeface="Arial" panose="020B0604020202020204" pitchFamily="34" charset="0"/>
              <a:cs typeface="Arial" panose="020B0604020202020204" pitchFamily="34" charset="0"/>
            </a:endParaRPr>
          </a:p>
          <a:p>
            <a:pPr marL="342900" lvl="0" indent="-342900">
              <a:spcAft>
                <a:spcPts val="1200"/>
              </a:spcAft>
              <a:buFont typeface="Wingdings" panose="05000000000000000000" pitchFamily="2" charset="2"/>
              <a:buChar char="§"/>
            </a:pPr>
            <a:endParaRPr lang="en-CA" sz="2400" dirty="0"/>
          </a:p>
          <a:p>
            <a:pPr marL="457200" indent="-457200">
              <a:buFont typeface="Arial" panose="020B0604020202020204" pitchFamily="34" charset="0"/>
              <a:buChar char="•"/>
            </a:pPr>
            <a:endParaRPr lang="en-CA" dirty="0"/>
          </a:p>
        </p:txBody>
      </p:sp>
      <p:sp>
        <p:nvSpPr>
          <p:cNvPr id="3" name="Text Placeholder 2"/>
          <p:cNvSpPr>
            <a:spLocks noGrp="1"/>
          </p:cNvSpPr>
          <p:nvPr>
            <p:ph type="body" sz="quarter" idx="11"/>
          </p:nvPr>
        </p:nvSpPr>
        <p:spPr>
          <a:xfrm>
            <a:off x="152400" y="84166"/>
            <a:ext cx="8654715" cy="873125"/>
          </a:xfrm>
        </p:spPr>
        <p:txBody>
          <a:bodyPr>
            <a:normAutofit/>
          </a:bodyPr>
          <a:lstStyle/>
          <a:p>
            <a:pPr defTabSz="914400">
              <a:spcAft>
                <a:spcPts val="1200"/>
              </a:spcAft>
            </a:pPr>
            <a:r>
              <a:rPr lang="en-US" sz="2800" b="1" dirty="0">
                <a:solidFill>
                  <a:schemeClr val="tx1"/>
                </a:solidFill>
                <a:latin typeface="Arial" panose="020B0604020202020204" pitchFamily="34" charset="0"/>
                <a:cs typeface="Arial" panose="020B0604020202020204" pitchFamily="34" charset="0"/>
              </a:rPr>
              <a:t>CASE STUDY 7: BARRIERS</a:t>
            </a:r>
            <a:endParaRPr lang="en-CA" sz="2800" b="1"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0B8D524-FF92-4DCF-A3F8-DDAE1659442C}"/>
              </a:ext>
            </a:extLst>
          </p:cNvPr>
          <p:cNvPicPr/>
          <p:nvPr/>
        </p:nvPicPr>
        <p:blipFill>
          <a:blip r:embed="rId2" cstate="email">
            <a:extLst>
              <a:ext uri="{28A0092B-C50C-407E-A947-70E740481C1C}">
                <a14:useLocalDpi xmlns:a14="http://schemas.microsoft.com/office/drawing/2010/main"/>
              </a:ext>
            </a:extLst>
          </a:blip>
          <a:stretch>
            <a:fillRect/>
          </a:stretch>
        </p:blipFill>
        <p:spPr>
          <a:xfrm>
            <a:off x="5760720" y="-48549"/>
            <a:ext cx="3383280" cy="2011680"/>
          </a:xfrm>
          <a:prstGeom prst="rect">
            <a:avLst/>
          </a:prstGeom>
        </p:spPr>
      </p:pic>
      <p:pic>
        <p:nvPicPr>
          <p:cNvPr id="5" name="Picture 4">
            <a:extLst>
              <a:ext uri="{FF2B5EF4-FFF2-40B4-BE49-F238E27FC236}">
                <a16:creationId xmlns:a16="http://schemas.microsoft.com/office/drawing/2014/main" id="{E175B7AF-8076-4118-9B91-31E89A4C8667}"/>
              </a:ext>
            </a:extLst>
          </p:cNvPr>
          <p:cNvPicPr>
            <a:picLocks noChangeAspect="1"/>
          </p:cNvPicPr>
          <p:nvPr/>
        </p:nvPicPr>
        <p:blipFill rotWithShape="1">
          <a:blip r:embed="rId3">
            <a:extLst>
              <a:ext uri="{28A0092B-C50C-407E-A947-70E740481C1C}">
                <a14:useLocalDpi xmlns:a14="http://schemas.microsoft.com/office/drawing/2010/main" val="0"/>
              </a:ext>
            </a:extLst>
          </a:blip>
          <a:srcRect b="25307"/>
          <a:stretch/>
        </p:blipFill>
        <p:spPr>
          <a:xfrm>
            <a:off x="5773189" y="2041943"/>
            <a:ext cx="3383280" cy="2233115"/>
          </a:xfrm>
          <a:prstGeom prst="rect">
            <a:avLst/>
          </a:prstGeom>
        </p:spPr>
      </p:pic>
      <p:sp>
        <p:nvSpPr>
          <p:cNvPr id="10" name="Rectangle 9">
            <a:extLst>
              <a:ext uri="{FF2B5EF4-FFF2-40B4-BE49-F238E27FC236}">
                <a16:creationId xmlns:a16="http://schemas.microsoft.com/office/drawing/2014/main" id="{9431B8F3-92A0-462C-B9D9-8FE509DA36E7}"/>
              </a:ext>
            </a:extLst>
          </p:cNvPr>
          <p:cNvSpPr/>
          <p:nvPr/>
        </p:nvSpPr>
        <p:spPr>
          <a:xfrm>
            <a:off x="5829301" y="4225041"/>
            <a:ext cx="3383280" cy="307777"/>
          </a:xfrm>
          <a:prstGeom prst="rect">
            <a:avLst/>
          </a:prstGeom>
          <a:solidFill>
            <a:schemeClr val="bg1"/>
          </a:solidFill>
        </p:spPr>
        <p:txBody>
          <a:bodyPr wrap="square">
            <a:spAutoFit/>
          </a:bodyPr>
          <a:lstStyle/>
          <a:p>
            <a:r>
              <a:rPr lang="en-US" sz="1400" dirty="0">
                <a:latin typeface="Arial" panose="020B0604020202020204" pitchFamily="34" charset="0"/>
                <a:ea typeface="Times New Roman" panose="02020603050405020304" pitchFamily="18" charset="0"/>
                <a:cs typeface="Arial" panose="020B0604020202020204" pitchFamily="34" charset="0"/>
              </a:rPr>
              <a:t>Foam between waste blocks</a:t>
            </a:r>
            <a:endParaRPr lang="en-CA" sz="1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060089A-3792-44A0-82F1-35931D011C40}"/>
              </a:ext>
            </a:extLst>
          </p:cNvPr>
          <p:cNvSpPr/>
          <p:nvPr/>
        </p:nvSpPr>
        <p:spPr>
          <a:xfrm>
            <a:off x="5698375" y="1749623"/>
            <a:ext cx="3478876" cy="307777"/>
          </a:xfrm>
          <a:prstGeom prst="rect">
            <a:avLst/>
          </a:prstGeom>
          <a:solidFill>
            <a:schemeClr val="bg1"/>
          </a:solidFill>
        </p:spPr>
        <p:txBody>
          <a:bodyPr wrap="square">
            <a:spAutoFit/>
          </a:bodyPr>
          <a:lstStyle/>
          <a:p>
            <a:r>
              <a:rPr lang="en-US" sz="1400" dirty="0">
                <a:latin typeface="Arial" panose="020B0604020202020204" pitchFamily="34" charset="0"/>
                <a:ea typeface="Times New Roman" panose="02020603050405020304" pitchFamily="18" charset="0"/>
                <a:cs typeface="Arial" panose="020B0604020202020204" pitchFamily="34" charset="0"/>
              </a:rPr>
              <a:t>Drainage pipes under barrier</a:t>
            </a:r>
            <a:endParaRPr lang="en-CA" sz="14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3F16876-AF92-4A5D-A408-1C19BDBD0100}"/>
              </a:ext>
            </a:extLst>
          </p:cNvPr>
          <p:cNvPicPr/>
          <p:nvPr/>
        </p:nvPicPr>
        <p:blipFill>
          <a:blip r:embed="rId4" cstate="email">
            <a:extLst>
              <a:ext uri="{28A0092B-C50C-407E-A947-70E740481C1C}">
                <a14:useLocalDpi xmlns:a14="http://schemas.microsoft.com/office/drawing/2010/main"/>
              </a:ext>
            </a:extLst>
          </a:blip>
          <a:stretch>
            <a:fillRect/>
          </a:stretch>
        </p:blipFill>
        <p:spPr>
          <a:xfrm>
            <a:off x="5793971" y="4497251"/>
            <a:ext cx="3383280" cy="1952783"/>
          </a:xfrm>
          <a:prstGeom prst="rect">
            <a:avLst/>
          </a:prstGeom>
        </p:spPr>
      </p:pic>
      <p:sp>
        <p:nvSpPr>
          <p:cNvPr id="12" name="Rectangle 11">
            <a:extLst>
              <a:ext uri="{FF2B5EF4-FFF2-40B4-BE49-F238E27FC236}">
                <a16:creationId xmlns:a16="http://schemas.microsoft.com/office/drawing/2014/main" id="{247749C3-2922-4307-BA60-7893ADA296F6}"/>
              </a:ext>
            </a:extLst>
          </p:cNvPr>
          <p:cNvSpPr/>
          <p:nvPr/>
        </p:nvSpPr>
        <p:spPr>
          <a:xfrm>
            <a:off x="5758641" y="6301082"/>
            <a:ext cx="2826327" cy="523220"/>
          </a:xfrm>
          <a:prstGeom prst="rect">
            <a:avLst/>
          </a:prstGeom>
          <a:solidFill>
            <a:schemeClr val="bg1"/>
          </a:solidFill>
        </p:spPr>
        <p:txBody>
          <a:bodyPr wrap="square">
            <a:spAutoFit/>
          </a:bodyPr>
          <a:lstStyle/>
          <a:p>
            <a:r>
              <a:rPr lang="en-US" sz="1400" dirty="0">
                <a:latin typeface="Arial" panose="020B0604020202020204" pitchFamily="34" charset="0"/>
                <a:ea typeface="Times New Roman" panose="02020603050405020304" pitchFamily="18" charset="0"/>
                <a:cs typeface="Arial" panose="020B0604020202020204" pitchFamily="34" charset="0"/>
              </a:rPr>
              <a:t>Curved plastic fence-end treatment</a:t>
            </a:r>
            <a:endParaRPr lang="en-CA" sz="1400" dirty="0">
              <a:latin typeface="Arial" panose="020B0604020202020204" pitchFamily="34" charset="0"/>
              <a:cs typeface="Arial" panose="020B0604020202020204" pitchFamily="34" charset="0"/>
            </a:endParaRPr>
          </a:p>
        </p:txBody>
      </p:sp>
      <p:sp>
        <p:nvSpPr>
          <p:cNvPr id="7" name="TextBox 6"/>
          <p:cNvSpPr txBox="1"/>
          <p:nvPr/>
        </p:nvSpPr>
        <p:spPr>
          <a:xfrm>
            <a:off x="2514600" y="6239049"/>
            <a:ext cx="3017520" cy="548640"/>
          </a:xfrm>
          <a:prstGeom prst="rect">
            <a:avLst/>
          </a:prstGeom>
          <a:noFill/>
        </p:spPr>
        <p:txBody>
          <a:bodyPr wrap="square" rtlCol="0">
            <a:spAutoFit/>
          </a:bodyPr>
          <a:lstStyle/>
          <a:p>
            <a:r>
              <a:rPr lang="en-US" sz="1400" dirty="0">
                <a:latin typeface="Arial" panose="020B0604020202020204" pitchFamily="34" charset="0"/>
                <a:ea typeface="Times New Roman" panose="02020603050405020304" pitchFamily="18" charset="0"/>
                <a:cs typeface="Arial" panose="020B0604020202020204" pitchFamily="34" charset="0"/>
              </a:rPr>
              <a:t>Photo credit: Chris Slesar, </a:t>
            </a:r>
            <a:br>
              <a:rPr lang="en-US" sz="1400" dirty="0">
                <a:latin typeface="Arial" panose="020B0604020202020204" pitchFamily="34" charset="0"/>
                <a:ea typeface="Times New Roman" panose="02020603050405020304" pitchFamily="18" charset="0"/>
                <a:cs typeface="Arial" panose="020B0604020202020204" pitchFamily="34" charset="0"/>
              </a:rPr>
            </a:br>
            <a:r>
              <a:rPr lang="en-US" sz="1400" dirty="0">
                <a:latin typeface="Arial" panose="020B0604020202020204" pitchFamily="34" charset="0"/>
                <a:ea typeface="Times New Roman" panose="02020603050405020304" pitchFamily="18" charset="0"/>
                <a:cs typeface="Arial" panose="020B0604020202020204" pitchFamily="34" charset="0"/>
              </a:rPr>
              <a:t>Monkton </a:t>
            </a:r>
            <a:r>
              <a:rPr lang="en-CA" sz="1400" dirty="0">
                <a:latin typeface="Arial" panose="020B0604020202020204" pitchFamily="34" charset="0"/>
                <a:cs typeface="Arial" panose="020B0604020202020204" pitchFamily="34" charset="0"/>
              </a:rPr>
              <a:t>Conservation Commission</a:t>
            </a:r>
          </a:p>
          <a:p>
            <a:endParaRPr lang="en-US" dirty="0"/>
          </a:p>
        </p:txBody>
      </p:sp>
      <p:sp>
        <p:nvSpPr>
          <p:cNvPr id="13" name="Slide Number Placeholder 1">
            <a:extLst>
              <a:ext uri="{FF2B5EF4-FFF2-40B4-BE49-F238E27FC236}">
                <a16:creationId xmlns:a16="http://schemas.microsoft.com/office/drawing/2014/main" id="{9868BE0B-94F2-4C25-B236-6E0E3F10721E}"/>
              </a:ext>
            </a:extLst>
          </p:cNvPr>
          <p:cNvSpPr txBox="1">
            <a:spLocks/>
          </p:cNvSpPr>
          <p:nvPr/>
        </p:nvSpPr>
        <p:spPr>
          <a:xfrm>
            <a:off x="7848600" y="6450035"/>
            <a:ext cx="1261458" cy="4352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027880-2A83-45E9-B573-352A563D06C0}" type="slidenum">
              <a:rPr lang="en-US" altLang="en-US" smtClean="0"/>
              <a:pPr algn="r"/>
              <a:t>56</a:t>
            </a:fld>
            <a:endParaRPr lang="en-US" altLang="en-US" dirty="0"/>
          </a:p>
        </p:txBody>
      </p:sp>
    </p:spTree>
    <p:extLst>
      <p:ext uri="{BB962C8B-B14F-4D97-AF65-F5344CB8AC3E}">
        <p14:creationId xmlns:p14="http://schemas.microsoft.com/office/powerpoint/2010/main" val="1351824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69270" y="715169"/>
            <a:ext cx="5029200" cy="5427662"/>
          </a:xfrm>
        </p:spPr>
        <p:txBody>
          <a:bodyPr/>
          <a:lstStyle/>
          <a:p>
            <a:pPr marL="457200" lvl="0" indent="-457200">
              <a:spcAft>
                <a:spcPts val="6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Road kill </a:t>
            </a:r>
          </a:p>
          <a:p>
            <a:pPr marL="914400" lvl="1" indent="-457200">
              <a:lnSpc>
                <a:spcPct val="100000"/>
              </a:lnSpc>
              <a:spcBef>
                <a:spcPts val="0"/>
              </a:spcBef>
              <a:spcAft>
                <a:spcPts val="600"/>
              </a:spcAft>
              <a:buNone/>
            </a:pPr>
            <a:r>
              <a:rPr lang="en-CA"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Occurs at fence ends </a:t>
            </a:r>
          </a:p>
          <a:p>
            <a:pPr marL="914400" lvl="1" indent="-457200">
              <a:lnSpc>
                <a:spcPct val="100000"/>
              </a:lnSpc>
              <a:spcBef>
                <a:spcPts val="0"/>
              </a:spcBef>
              <a:spcAft>
                <a:spcPts val="600"/>
              </a:spcAft>
              <a:buNone/>
            </a:pPr>
            <a:r>
              <a:rPr lang="en-CA"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Where fence does not occur on both sides of road</a:t>
            </a:r>
          </a:p>
          <a:p>
            <a:pPr marL="457200" indent="-457200">
              <a:spcAft>
                <a:spcPts val="6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Maintenance minimal</a:t>
            </a:r>
          </a:p>
          <a:p>
            <a:pPr marL="914400" lvl="1" indent="-457200">
              <a:lnSpc>
                <a:spcPct val="100000"/>
              </a:lnSpc>
              <a:spcBef>
                <a:spcPts val="0"/>
              </a:spcBef>
              <a:spcAft>
                <a:spcPts val="600"/>
              </a:spcAft>
              <a:buNone/>
            </a:pPr>
            <a:r>
              <a:rPr lang="en-CA"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Vegetation clearance</a:t>
            </a:r>
          </a:p>
          <a:p>
            <a:pPr marL="914400" lvl="1" indent="-457200">
              <a:lnSpc>
                <a:spcPct val="100000"/>
              </a:lnSpc>
              <a:spcBef>
                <a:spcPts val="0"/>
              </a:spcBef>
              <a:spcAft>
                <a:spcPts val="600"/>
              </a:spcAft>
              <a:buNone/>
            </a:pPr>
            <a:r>
              <a:rPr lang="en-CA"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Trash pick-up </a:t>
            </a:r>
          </a:p>
          <a:p>
            <a:pPr marL="457200" lvl="0" indent="-457200">
              <a:spcAft>
                <a:spcPts val="6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Requirement of more monitoring to assess</a:t>
            </a:r>
          </a:p>
          <a:p>
            <a:pPr marL="914400" lvl="1" indent="-457200">
              <a:lnSpc>
                <a:spcPct val="100000"/>
              </a:lnSpc>
              <a:spcBef>
                <a:spcPts val="0"/>
              </a:spcBef>
              <a:spcAft>
                <a:spcPts val="600"/>
              </a:spcAft>
              <a:buNone/>
            </a:pPr>
            <a:r>
              <a:rPr lang="en-CA"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Movement to and away from crossing structures</a:t>
            </a:r>
          </a:p>
          <a:p>
            <a:pPr marL="914400" lvl="1" indent="-457200">
              <a:lnSpc>
                <a:spcPct val="100000"/>
              </a:lnSpc>
              <a:spcBef>
                <a:spcPts val="0"/>
              </a:spcBef>
              <a:spcAft>
                <a:spcPts val="600"/>
              </a:spcAft>
              <a:buNone/>
            </a:pPr>
            <a:r>
              <a:rPr lang="en-CA"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Fence-end effectiveness</a:t>
            </a:r>
            <a:endParaRPr lang="en-CA"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CA" dirty="0"/>
          </a:p>
        </p:txBody>
      </p:sp>
      <p:sp>
        <p:nvSpPr>
          <p:cNvPr id="3" name="Text Placeholder 2"/>
          <p:cNvSpPr>
            <a:spLocks noGrp="1"/>
          </p:cNvSpPr>
          <p:nvPr>
            <p:ph type="body" sz="quarter" idx="11"/>
          </p:nvPr>
        </p:nvSpPr>
        <p:spPr>
          <a:xfrm>
            <a:off x="329045" y="198120"/>
            <a:ext cx="8654715" cy="640080"/>
          </a:xfrm>
        </p:spPr>
        <p:txBody>
          <a:bodyPr>
            <a:normAutofit/>
          </a:bodyPr>
          <a:lstStyle/>
          <a:p>
            <a:pPr defTabSz="914400">
              <a:lnSpc>
                <a:spcPct val="100000"/>
              </a:lnSpc>
              <a:spcBef>
                <a:spcPts val="1200"/>
              </a:spcBef>
              <a:spcAft>
                <a:spcPts val="1200"/>
              </a:spcAft>
            </a:pPr>
            <a:r>
              <a:rPr lang="en-US" sz="2800" b="1" dirty="0">
                <a:solidFill>
                  <a:schemeClr val="tx1"/>
                </a:solidFill>
                <a:latin typeface="Arial" panose="020B0604020202020204" pitchFamily="34" charset="0"/>
                <a:cs typeface="Arial" panose="020B0604020202020204" pitchFamily="34" charset="0"/>
              </a:rPr>
              <a:t>CASE STUDY 7 (CONT.)</a:t>
            </a:r>
            <a:endParaRPr lang="en-CA" sz="2800" b="1" dirty="0">
              <a:solidFill>
                <a:schemeClr val="tx1"/>
              </a:solidFill>
              <a:latin typeface="Arial" panose="020B0604020202020204" pitchFamily="34" charset="0"/>
              <a:cs typeface="Arial" panose="020B0604020202020204" pitchFamily="34" charset="0"/>
            </a:endParaRPr>
          </a:p>
        </p:txBody>
      </p:sp>
      <p:pic>
        <p:nvPicPr>
          <p:cNvPr id="4" name="Content Placeholder 4">
            <a:extLst>
              <a:ext uri="{FF2B5EF4-FFF2-40B4-BE49-F238E27FC236}">
                <a16:creationId xmlns:a16="http://schemas.microsoft.com/office/drawing/2014/main" id="{21A3C80B-ADDD-48BF-BCBD-3B88F1F54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931" y="854825"/>
            <a:ext cx="3657600" cy="2743200"/>
          </a:xfrm>
          <a:prstGeom prst="rect">
            <a:avLst/>
          </a:prstGeom>
        </p:spPr>
      </p:pic>
      <p:sp>
        <p:nvSpPr>
          <p:cNvPr id="5" name="Rectangle 4">
            <a:extLst>
              <a:ext uri="{FF2B5EF4-FFF2-40B4-BE49-F238E27FC236}">
                <a16:creationId xmlns:a16="http://schemas.microsoft.com/office/drawing/2014/main" id="{15890628-D184-4E94-BD39-1A89E7DC2674}"/>
              </a:ext>
            </a:extLst>
          </p:cNvPr>
          <p:cNvSpPr/>
          <p:nvPr/>
        </p:nvSpPr>
        <p:spPr>
          <a:xfrm>
            <a:off x="5486400" y="3617893"/>
            <a:ext cx="3657600" cy="1107996"/>
          </a:xfrm>
          <a:prstGeom prst="rect">
            <a:avLst/>
          </a:prstGeom>
          <a:solidFill>
            <a:schemeClr val="bg1"/>
          </a:solidFill>
        </p:spPr>
        <p:txBody>
          <a:bodyPr wrap="square">
            <a:spAutoFit/>
          </a:bodyPr>
          <a:lstStyle/>
          <a:p>
            <a:pPr>
              <a:spcAft>
                <a:spcPts val="1200"/>
              </a:spcAft>
            </a:pPr>
            <a:r>
              <a:rPr lang="en-US" sz="1400" dirty="0">
                <a:latin typeface="Arial" panose="020B0604020202020204" pitchFamily="34" charset="0"/>
                <a:ea typeface="Times New Roman" panose="02020603050405020304" pitchFamily="18" charset="0"/>
                <a:cs typeface="Arial" panose="020B0604020202020204" pitchFamily="34" charset="0"/>
              </a:rPr>
              <a:t>Underpass with soil substrate and guide-walls for amphibians</a:t>
            </a:r>
          </a:p>
          <a:p>
            <a:r>
              <a:rPr lang="en-US" sz="1400" dirty="0">
                <a:latin typeface="Arial" panose="020B0604020202020204" pitchFamily="34" charset="0"/>
                <a:ea typeface="Times New Roman" panose="02020603050405020304" pitchFamily="18" charset="0"/>
                <a:cs typeface="Arial" panose="020B0604020202020204" pitchFamily="34" charset="0"/>
              </a:rPr>
              <a:t>Photo credit: Chris Slesar, Monkton</a:t>
            </a:r>
          </a:p>
          <a:p>
            <a:r>
              <a:rPr lang="en-CA" sz="1400" dirty="0">
                <a:latin typeface="Arial" panose="020B0604020202020204" pitchFamily="34" charset="0"/>
                <a:cs typeface="Arial" panose="020B0604020202020204" pitchFamily="34" charset="0"/>
              </a:rPr>
              <a:t>Conservation Commission</a:t>
            </a:r>
          </a:p>
        </p:txBody>
      </p:sp>
      <p:sp>
        <p:nvSpPr>
          <p:cNvPr id="6" name="Slide Number Placeholder 1">
            <a:extLst>
              <a:ext uri="{FF2B5EF4-FFF2-40B4-BE49-F238E27FC236}">
                <a16:creationId xmlns:a16="http://schemas.microsoft.com/office/drawing/2014/main" id="{B9F03CE8-5DF9-469F-963C-AF2ADDC479EF}"/>
              </a:ext>
            </a:extLst>
          </p:cNvPr>
          <p:cNvSpPr txBox="1">
            <a:spLocks/>
          </p:cNvSpPr>
          <p:nvPr/>
        </p:nvSpPr>
        <p:spPr>
          <a:xfrm>
            <a:off x="6905578" y="6465166"/>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027880-2A83-45E9-B573-352A563D06C0}" type="slidenum">
              <a:rPr lang="en-US" altLang="en-US" smtClean="0"/>
              <a:pPr algn="r"/>
              <a:t>57</a:t>
            </a:fld>
            <a:endParaRPr lang="en-US" altLang="en-US" dirty="0"/>
          </a:p>
        </p:txBody>
      </p:sp>
    </p:spTree>
    <p:extLst>
      <p:ext uri="{BB962C8B-B14F-4D97-AF65-F5344CB8AC3E}">
        <p14:creationId xmlns:p14="http://schemas.microsoft.com/office/powerpoint/2010/main" val="2857806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199"/>
            <a:ext cx="8382000" cy="5181601"/>
          </a:xfrm>
        </p:spPr>
        <p:txBody>
          <a:bodyPr>
            <a:normAutofit fontScale="92500" lnSpcReduction="10000"/>
          </a:bodyPr>
          <a:lstStyle/>
          <a:p>
            <a:pPr marL="457200" indent="-457200">
              <a:lnSpc>
                <a:spcPct val="110000"/>
              </a:lnSpc>
              <a:spcBef>
                <a:spcPts val="0"/>
              </a:spcBef>
              <a:spcAft>
                <a:spcPts val="1200"/>
              </a:spcAft>
              <a:buFont typeface="Wingdings" panose="05000000000000000000" pitchFamily="2" charset="2"/>
              <a:buChar char="§"/>
            </a:pPr>
            <a:r>
              <a:rPr lang="en-CA" sz="2600" dirty="0">
                <a:latin typeface="Arial" panose="020B0604020202020204" pitchFamily="34" charset="0"/>
                <a:cs typeface="Arial" panose="020B0604020202020204" pitchFamily="34" charset="0"/>
              </a:rPr>
              <a:t>Improved study designs required to inform best practices for mitigation measures</a:t>
            </a:r>
          </a:p>
          <a:p>
            <a:pPr marL="914400" lvl="1" indent="-457200">
              <a:spcBef>
                <a:spcPts val="0"/>
              </a:spcBef>
              <a:spcAft>
                <a:spcPts val="600"/>
              </a:spcAft>
              <a:buNone/>
            </a:pPr>
            <a:r>
              <a:rPr lang="en-CA" sz="2600" dirty="0">
                <a:latin typeface="Arial" panose="020B0604020202020204" pitchFamily="34" charset="0"/>
                <a:cs typeface="Arial" panose="020B0604020202020204" pitchFamily="34" charset="0"/>
              </a:rPr>
              <a:t>─	Thoughtful research questions</a:t>
            </a:r>
          </a:p>
          <a:p>
            <a:pPr marL="914400" lvl="1" indent="-457200">
              <a:spcBef>
                <a:spcPts val="0"/>
              </a:spcBef>
              <a:spcAft>
                <a:spcPts val="600"/>
              </a:spcAft>
              <a:buNone/>
            </a:pPr>
            <a:r>
              <a:rPr lang="en-CA" sz="2600" dirty="0">
                <a:latin typeface="Arial" panose="020B0604020202020204" pitchFamily="34" charset="0"/>
                <a:cs typeface="Arial" panose="020B0604020202020204" pitchFamily="34" charset="0"/>
              </a:rPr>
              <a:t>─	Appropriate experimental design, including Before-After Control-Impact (BACI)</a:t>
            </a:r>
          </a:p>
          <a:p>
            <a:pPr marL="914400" lvl="1" indent="-457200">
              <a:spcAft>
                <a:spcPts val="600"/>
              </a:spcAft>
              <a:buNone/>
            </a:pPr>
            <a:r>
              <a:rPr lang="en-CA" sz="2600" dirty="0">
                <a:latin typeface="Arial" panose="020B0604020202020204" pitchFamily="34" charset="0"/>
                <a:cs typeface="Arial" panose="020B0604020202020204" pitchFamily="34" charset="0"/>
              </a:rPr>
              <a:t>─	Power analyses to estimate minimum required sample size, based on existing data or pilot studies</a:t>
            </a:r>
          </a:p>
          <a:p>
            <a:pPr marL="914400" indent="-457200">
              <a:spcAft>
                <a:spcPts val="600"/>
              </a:spcAft>
              <a:buNone/>
            </a:pPr>
            <a:r>
              <a:rPr lang="en-CA" sz="2600" dirty="0">
                <a:latin typeface="Arial" panose="020B0604020202020204" pitchFamily="34" charset="0"/>
                <a:cs typeface="Arial" panose="020B0604020202020204" pitchFamily="34" charset="0"/>
              </a:rPr>
              <a:t>─	Thresholds to evaluate effectiveness in improving connectivity and road mortality reductions</a:t>
            </a:r>
          </a:p>
          <a:p>
            <a:pPr marL="1371600" lvl="1" indent="-457200">
              <a:lnSpc>
                <a:spcPct val="100000"/>
              </a:lnSpc>
              <a:spcBef>
                <a:spcPts val="0"/>
              </a:spcBef>
              <a:spcAft>
                <a:spcPts val="600"/>
              </a:spcAft>
            </a:pPr>
            <a:r>
              <a:rPr lang="en-CA" sz="2600" dirty="0">
                <a:latin typeface="Arial" panose="020B0604020202020204" pitchFamily="34" charset="0"/>
                <a:cs typeface="Arial" panose="020B0604020202020204" pitchFamily="34" charset="0"/>
              </a:rPr>
              <a:t>Population abundance trends</a:t>
            </a:r>
          </a:p>
          <a:p>
            <a:pPr marL="1371600" lvl="1" indent="-457200">
              <a:lnSpc>
                <a:spcPct val="100000"/>
              </a:lnSpc>
              <a:spcBef>
                <a:spcPts val="0"/>
              </a:spcBef>
              <a:spcAft>
                <a:spcPts val="600"/>
              </a:spcAft>
            </a:pPr>
            <a:r>
              <a:rPr lang="en-CA" sz="2600" dirty="0">
                <a:latin typeface="Arial" panose="020B0604020202020204" pitchFamily="34" charset="0"/>
                <a:cs typeface="Arial" panose="020B0604020202020204" pitchFamily="34" charset="0"/>
              </a:rPr>
              <a:t>Genetic interchange in crossings</a:t>
            </a:r>
          </a:p>
          <a:p>
            <a:pPr marL="1371600" lvl="1" indent="-457200">
              <a:lnSpc>
                <a:spcPct val="100000"/>
              </a:lnSpc>
              <a:spcBef>
                <a:spcPts val="0"/>
              </a:spcBef>
              <a:spcAft>
                <a:spcPts val="600"/>
              </a:spcAft>
            </a:pPr>
            <a:r>
              <a:rPr lang="en-CA" sz="2600" dirty="0">
                <a:latin typeface="Arial" panose="020B0604020202020204" pitchFamily="34" charset="0"/>
                <a:cs typeface="Arial" panose="020B0604020202020204" pitchFamily="34" charset="0"/>
              </a:rPr>
              <a:t>Demographic use/reduction by sex and age-class during seasonal movements</a:t>
            </a:r>
          </a:p>
          <a:p>
            <a:pPr lvl="1">
              <a:buFont typeface="Wingdings" panose="05000000000000000000" pitchFamily="2" charset="2"/>
              <a:buChar char="§"/>
            </a:pPr>
            <a:endParaRPr lang="en-CA" sz="2400" dirty="0"/>
          </a:p>
          <a:p>
            <a:pPr lvl="1">
              <a:buFont typeface="Wingdings" panose="05000000000000000000" pitchFamily="2" charset="2"/>
              <a:buChar char="Ø"/>
            </a:pPr>
            <a:endParaRPr lang="en-CA" sz="2400" dirty="0"/>
          </a:p>
          <a:p>
            <a:pPr>
              <a:buFont typeface="Wingdings" panose="05000000000000000000" pitchFamily="2" charset="2"/>
              <a:buChar char="Ø"/>
            </a:pPr>
            <a:endParaRPr lang="en-CA" sz="2800" dirty="0"/>
          </a:p>
          <a:p>
            <a:pPr>
              <a:buFont typeface="Wingdings" panose="05000000000000000000" pitchFamily="2" charset="2"/>
              <a:buChar char="Ø"/>
            </a:pPr>
            <a:endParaRPr lang="en-CA" sz="2800" dirty="0"/>
          </a:p>
          <a:p>
            <a:endParaRPr lang="en-CA" sz="2000" dirty="0"/>
          </a:p>
          <a:p>
            <a:pPr lvl="1">
              <a:buFont typeface="Arial" panose="020B0604020202020204" pitchFamily="34" charset="0"/>
              <a:buChar char="•"/>
            </a:pPr>
            <a:endParaRPr lang="en-CA" sz="2000" dirty="0"/>
          </a:p>
        </p:txBody>
      </p:sp>
      <p:sp>
        <p:nvSpPr>
          <p:cNvPr id="5" name="TextBox 4"/>
          <p:cNvSpPr txBox="1"/>
          <p:nvPr/>
        </p:nvSpPr>
        <p:spPr>
          <a:xfrm>
            <a:off x="228600" y="314980"/>
            <a:ext cx="7023076" cy="954107"/>
          </a:xfrm>
          <a:prstGeom prst="rect">
            <a:avLst/>
          </a:prstGeom>
          <a:noFill/>
        </p:spPr>
        <p:txBody>
          <a:bodyPr wrap="none" rtlCol="0">
            <a:spAutoFit/>
          </a:bodyPr>
          <a:lstStyle/>
          <a:p>
            <a:pPr>
              <a:spcBef>
                <a:spcPts val="1200"/>
              </a:spcBef>
              <a:spcAft>
                <a:spcPts val="1200"/>
              </a:spcAft>
            </a:pPr>
            <a:r>
              <a:rPr lang="en-CA" sz="2800" b="1" dirty="0">
                <a:latin typeface="Arial" panose="020B0604020202020204" pitchFamily="34" charset="0"/>
                <a:cs typeface="Arial" panose="020B0604020202020204" pitchFamily="34" charset="0"/>
              </a:rPr>
              <a:t>IMPROVED RESEARCH ON EFFECTIVE </a:t>
            </a:r>
            <a:br>
              <a:rPr lang="en-CA" sz="2800" b="1" dirty="0">
                <a:latin typeface="Arial" panose="020B0604020202020204" pitchFamily="34" charset="0"/>
                <a:cs typeface="Arial" panose="020B0604020202020204" pitchFamily="34" charset="0"/>
              </a:rPr>
            </a:br>
            <a:r>
              <a:rPr lang="en-CA" sz="2800" b="1" dirty="0">
                <a:latin typeface="Arial" panose="020B0604020202020204" pitchFamily="34" charset="0"/>
                <a:cs typeface="Arial" panose="020B0604020202020204" pitchFamily="34" charset="0"/>
              </a:rPr>
              <a:t>MITIGATION</a:t>
            </a:r>
          </a:p>
        </p:txBody>
      </p:sp>
      <p:sp>
        <p:nvSpPr>
          <p:cNvPr id="2" name="Slide Number Placeholder 1">
            <a:extLst>
              <a:ext uri="{FF2B5EF4-FFF2-40B4-BE49-F238E27FC236}">
                <a16:creationId xmlns:a16="http://schemas.microsoft.com/office/drawing/2014/main" id="{9916C460-25A8-41A8-B1C1-26D83C779B53}"/>
              </a:ext>
            </a:extLst>
          </p:cNvPr>
          <p:cNvSpPr>
            <a:spLocks noGrp="1"/>
          </p:cNvSpPr>
          <p:nvPr>
            <p:ph type="sldNum" sz="quarter" idx="12"/>
          </p:nvPr>
        </p:nvSpPr>
        <p:spPr/>
        <p:txBody>
          <a:bodyPr/>
          <a:lstStyle/>
          <a:p>
            <a:fld id="{13027880-2A83-45E9-B573-352A563D06C0}" type="slidenum">
              <a:rPr lang="en-US" altLang="en-US" smtClean="0"/>
              <a:pPr/>
              <a:t>58</a:t>
            </a:fld>
            <a:endParaRPr lang="en-US" altLang="en-US" dirty="0"/>
          </a:p>
        </p:txBody>
      </p:sp>
    </p:spTree>
    <p:extLst>
      <p:ext uri="{BB962C8B-B14F-4D97-AF65-F5344CB8AC3E}">
        <p14:creationId xmlns:p14="http://schemas.microsoft.com/office/powerpoint/2010/main" val="19262701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43E8B1-6CD3-4871-AB80-CCCD2322CAC7}"/>
              </a:ext>
            </a:extLst>
          </p:cNvPr>
          <p:cNvSpPr txBox="1"/>
          <p:nvPr/>
        </p:nvSpPr>
        <p:spPr>
          <a:xfrm>
            <a:off x="178078" y="86380"/>
            <a:ext cx="6832322" cy="523220"/>
          </a:xfrm>
          <a:prstGeom prst="rect">
            <a:avLst/>
          </a:prstGeom>
          <a:noFill/>
        </p:spPr>
        <p:txBody>
          <a:bodyPr wrap="square" rtlCol="0">
            <a:spAutoFit/>
          </a:bodyPr>
          <a:lstStyle/>
          <a:p>
            <a:pPr>
              <a:spcBef>
                <a:spcPts val="1200"/>
              </a:spcBef>
              <a:spcAft>
                <a:spcPts val="1200"/>
              </a:spcAft>
            </a:pPr>
            <a:r>
              <a:rPr lang="en-CA" sz="2800" b="1" dirty="0">
                <a:latin typeface="Arial" panose="020B0604020202020204" pitchFamily="34" charset="0"/>
                <a:cs typeface="Arial" panose="020B0604020202020204" pitchFamily="34" charset="0"/>
              </a:rPr>
              <a:t>KNOWLEDGE GAPS FOR BARRIERS</a:t>
            </a:r>
          </a:p>
        </p:txBody>
      </p:sp>
      <p:sp>
        <p:nvSpPr>
          <p:cNvPr id="6" name="Content Placeholder 2">
            <a:extLst>
              <a:ext uri="{FF2B5EF4-FFF2-40B4-BE49-F238E27FC236}">
                <a16:creationId xmlns:a16="http://schemas.microsoft.com/office/drawing/2014/main" id="{612F4478-1A23-4330-8283-8322504B4BF0}"/>
              </a:ext>
            </a:extLst>
          </p:cNvPr>
          <p:cNvSpPr>
            <a:spLocks noGrp="1"/>
          </p:cNvSpPr>
          <p:nvPr>
            <p:ph idx="1"/>
          </p:nvPr>
        </p:nvSpPr>
        <p:spPr>
          <a:xfrm>
            <a:off x="152400" y="695417"/>
            <a:ext cx="8839200" cy="5552983"/>
          </a:xfrm>
        </p:spPr>
        <p:txBody>
          <a:bodyPr/>
          <a:lstStyle/>
          <a:p>
            <a:pPr marL="457200" indent="-457200">
              <a:lnSpc>
                <a:spcPct val="100000"/>
              </a:lnSpc>
              <a:spcBef>
                <a:spcPts val="0"/>
              </a:spcBef>
              <a:spcAft>
                <a:spcPts val="1200"/>
              </a:spcAft>
              <a:buFont typeface="Wingdings" panose="05000000000000000000" pitchFamily="2" charset="2"/>
              <a:buChar char="§"/>
            </a:pPr>
            <a:r>
              <a:rPr lang="en-CA" dirty="0">
                <a:latin typeface="Arial" panose="020B0604020202020204" pitchFamily="34" charset="0"/>
                <a:cs typeface="Arial" panose="020B0604020202020204" pitchFamily="34" charset="0"/>
              </a:rPr>
              <a:t>Example research questions (often species or taxa specific)</a:t>
            </a:r>
          </a:p>
          <a:p>
            <a:pPr marL="1005840" indent="-457200">
              <a:lnSpc>
                <a:spcPct val="100000"/>
              </a:lnSpc>
              <a:spcBef>
                <a:spcPts val="0"/>
              </a:spcBef>
              <a:spcAft>
                <a:spcPts val="600"/>
              </a:spcAft>
              <a:buNone/>
            </a:pPr>
            <a:r>
              <a:rPr lang="en-CA" dirty="0">
                <a:latin typeface="Arial" panose="020B0604020202020204" pitchFamily="34" charset="0"/>
                <a:cs typeface="Arial" panose="020B0604020202020204" pitchFamily="34" charset="0"/>
              </a:rPr>
              <a:t>─	</a:t>
            </a:r>
            <a:r>
              <a:rPr lang="en-CA" sz="2400" dirty="0">
                <a:latin typeface="Arial" panose="020B0604020202020204" pitchFamily="34" charset="0"/>
                <a:cs typeface="Arial" panose="020B0604020202020204" pitchFamily="34" charset="0"/>
              </a:rPr>
              <a:t>Effectiveness of barriers, escape opportunities (e.g., jump-outs and ramps), fence-end treatments, and or access road treatments in reducing road mortality</a:t>
            </a:r>
          </a:p>
          <a:p>
            <a:pPr marL="457200" indent="-457200">
              <a:lnSpc>
                <a:spcPct val="100000"/>
              </a:lnSpc>
              <a:spcBef>
                <a:spcPts val="0"/>
              </a:spcBef>
              <a:spcAft>
                <a:spcPts val="1200"/>
              </a:spcAft>
              <a:buFont typeface="Wingdings" panose="05000000000000000000" pitchFamily="2" charset="2"/>
              <a:buChar char="§"/>
            </a:pPr>
            <a:r>
              <a:rPr lang="en-CA" dirty="0">
                <a:latin typeface="Arial" panose="020B0604020202020204" pitchFamily="34" charset="0"/>
                <a:cs typeface="Arial" panose="020B0604020202020204" pitchFamily="34" charset="0"/>
              </a:rPr>
              <a:t>Variations in study design treatments</a:t>
            </a:r>
          </a:p>
          <a:p>
            <a:pPr marL="1005840" lvl="1" indent="-457200">
              <a:lnSpc>
                <a:spcPct val="100000"/>
              </a:lnSpc>
              <a:spcBef>
                <a:spcPts val="0"/>
              </a:spcBef>
              <a:spcAft>
                <a:spcPts val="600"/>
              </a:spcAft>
              <a:buNone/>
            </a:pPr>
            <a:r>
              <a:rPr lang="en-CA" sz="2400" dirty="0">
                <a:latin typeface="Arial" panose="020B0604020202020204" pitchFamily="34" charset="0"/>
                <a:cs typeface="Arial" panose="020B0604020202020204" pitchFamily="34" charset="0"/>
              </a:rPr>
              <a:t>─	Fence designs and types</a:t>
            </a:r>
          </a:p>
          <a:p>
            <a:pPr marL="1005840" lvl="1" indent="-457200">
              <a:lnSpc>
                <a:spcPct val="100000"/>
              </a:lnSpc>
              <a:spcBef>
                <a:spcPts val="0"/>
              </a:spcBef>
              <a:spcAft>
                <a:spcPts val="600"/>
              </a:spcAft>
              <a:buNone/>
            </a:pPr>
            <a:r>
              <a:rPr lang="en-CA" sz="2400" dirty="0">
                <a:latin typeface="Arial" panose="020B0604020202020204" pitchFamily="34" charset="0"/>
                <a:cs typeface="Arial" panose="020B0604020202020204" pitchFamily="34" charset="0"/>
              </a:rPr>
              <a:t>─	Barrier length</a:t>
            </a:r>
          </a:p>
          <a:p>
            <a:pPr marL="1005840" lvl="1" indent="-457200">
              <a:lnSpc>
                <a:spcPct val="100000"/>
              </a:lnSpc>
              <a:spcBef>
                <a:spcPts val="0"/>
              </a:spcBef>
              <a:spcAft>
                <a:spcPts val="600"/>
              </a:spcAft>
              <a:buNone/>
            </a:pPr>
            <a:r>
              <a:rPr lang="en-CA" sz="2400" dirty="0">
                <a:latin typeface="Arial" panose="020B0604020202020204" pitchFamily="34" charset="0"/>
                <a:cs typeface="Arial" panose="020B0604020202020204" pitchFamily="34" charset="0"/>
              </a:rPr>
              <a:t>─	Maintenance conducted</a:t>
            </a:r>
          </a:p>
          <a:p>
            <a:pPr marL="457200" indent="-457200">
              <a:lnSpc>
                <a:spcPct val="100000"/>
              </a:lnSpc>
              <a:spcBef>
                <a:spcPts val="0"/>
              </a:spcBef>
              <a:spcAft>
                <a:spcPts val="1200"/>
              </a:spcAft>
              <a:buFont typeface="Wingdings" panose="05000000000000000000" pitchFamily="2" charset="2"/>
              <a:buChar char="§"/>
            </a:pPr>
            <a:r>
              <a:rPr lang="en-CA" dirty="0">
                <a:latin typeface="Arial" panose="020B0604020202020204" pitchFamily="34" charset="0"/>
                <a:cs typeface="Arial" panose="020B0604020202020204" pitchFamily="34" charset="0"/>
              </a:rPr>
              <a:t>Effectiveness of barriers in guiding </a:t>
            </a:r>
            <a:br>
              <a:rPr lang="en-CA" dirty="0">
                <a:latin typeface="Arial" panose="020B0604020202020204" pitchFamily="34" charset="0"/>
                <a:cs typeface="Arial" panose="020B0604020202020204" pitchFamily="34" charset="0"/>
              </a:rPr>
            </a:br>
            <a:r>
              <a:rPr lang="en-CA" dirty="0">
                <a:latin typeface="Arial" panose="020B0604020202020204" pitchFamily="34" charset="0"/>
                <a:cs typeface="Arial" panose="020B0604020202020204" pitchFamily="34" charset="0"/>
              </a:rPr>
              <a:t>animals to crossing structures </a:t>
            </a:r>
          </a:p>
          <a:p>
            <a:pPr marL="1005840" lvl="1" indent="-457200">
              <a:lnSpc>
                <a:spcPct val="100000"/>
              </a:lnSpc>
              <a:spcBef>
                <a:spcPts val="0"/>
              </a:spcBef>
              <a:spcAft>
                <a:spcPts val="600"/>
              </a:spcAft>
              <a:buNone/>
            </a:pPr>
            <a:r>
              <a:rPr lang="en-CA" sz="2400" dirty="0">
                <a:latin typeface="Arial" panose="020B0604020202020204" pitchFamily="34" charset="0"/>
                <a:cs typeface="Arial" panose="020B0604020202020204" pitchFamily="34" charset="0"/>
              </a:rPr>
              <a:t>─	Time of movement along barriers</a:t>
            </a:r>
          </a:p>
          <a:p>
            <a:pPr marL="1005840" lvl="1" indent="-457200">
              <a:lnSpc>
                <a:spcPct val="100000"/>
              </a:lnSpc>
              <a:spcBef>
                <a:spcPts val="0"/>
              </a:spcBef>
              <a:spcAft>
                <a:spcPts val="600"/>
              </a:spcAft>
              <a:buNone/>
            </a:pPr>
            <a:r>
              <a:rPr lang="en-CA" sz="2400" dirty="0">
                <a:latin typeface="Arial" panose="020B0604020202020204" pitchFamily="34" charset="0"/>
                <a:cs typeface="Arial" panose="020B0604020202020204" pitchFamily="34" charset="0"/>
              </a:rPr>
              <a:t>─	Direction of movement along barriers</a:t>
            </a:r>
          </a:p>
        </p:txBody>
      </p:sp>
      <p:pic>
        <p:nvPicPr>
          <p:cNvPr id="4" name="Picture 3">
            <a:extLst>
              <a:ext uri="{FF2B5EF4-FFF2-40B4-BE49-F238E27FC236}">
                <a16:creationId xmlns:a16="http://schemas.microsoft.com/office/drawing/2014/main" id="{21B9CBB6-CCB1-48FE-B98A-9AD7235520A9}"/>
              </a:ext>
            </a:extLst>
          </p:cNvPr>
          <p:cNvPicPr/>
          <p:nvPr/>
        </p:nvPicPr>
        <p:blipFill rotWithShape="1">
          <a:blip r:embed="rId2" cstate="print">
            <a:extLst>
              <a:ext uri="{28A0092B-C50C-407E-A947-70E740481C1C}">
                <a14:useLocalDpi xmlns:a14="http://schemas.microsoft.com/office/drawing/2010/main" val="0"/>
              </a:ext>
            </a:extLst>
          </a:blip>
          <a:srcRect l="41026" t="23420" b="13333"/>
          <a:stretch/>
        </p:blipFill>
        <p:spPr bwMode="auto">
          <a:xfrm>
            <a:off x="5852160" y="2895600"/>
            <a:ext cx="3291840" cy="207962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ED567EF3-199A-4213-BABF-93FBED9CE19C}"/>
              </a:ext>
            </a:extLst>
          </p:cNvPr>
          <p:cNvSpPr/>
          <p:nvPr/>
        </p:nvSpPr>
        <p:spPr>
          <a:xfrm>
            <a:off x="6248399" y="5029200"/>
            <a:ext cx="2834640" cy="523220"/>
          </a:xfrm>
          <a:prstGeom prst="rect">
            <a:avLst/>
          </a:prstGeom>
          <a:solidFill>
            <a:schemeClr val="bg1"/>
          </a:solidFill>
        </p:spPr>
        <p:txBody>
          <a:bodyPr wrap="square">
            <a:spAutoFit/>
          </a:bodyPr>
          <a:lstStyle/>
          <a:p>
            <a:r>
              <a:rPr lang="en-CA" sz="1400" dirty="0">
                <a:latin typeface="Arial" panose="020B0604020202020204" pitchFamily="34" charset="0"/>
                <a:ea typeface="Times New Roman" panose="02020603050405020304" pitchFamily="18" charset="0"/>
                <a:cs typeface="Arial" panose="020B0604020202020204" pitchFamily="34" charset="0"/>
              </a:rPr>
              <a:t>Photo: Jochen Jaeger, Concordia University</a:t>
            </a:r>
            <a:endParaRPr lang="en-CA" sz="1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C757EFC-F995-415B-BF10-759FE621952C}"/>
              </a:ext>
            </a:extLst>
          </p:cNvPr>
          <p:cNvSpPr>
            <a:spLocks noGrp="1"/>
          </p:cNvSpPr>
          <p:nvPr>
            <p:ph type="sldNum" sz="quarter" idx="12"/>
          </p:nvPr>
        </p:nvSpPr>
        <p:spPr/>
        <p:txBody>
          <a:bodyPr/>
          <a:lstStyle/>
          <a:p>
            <a:fld id="{13027880-2A83-45E9-B573-352A563D06C0}" type="slidenum">
              <a:rPr lang="en-US" altLang="en-US" smtClean="0"/>
              <a:pPr/>
              <a:t>59</a:t>
            </a:fld>
            <a:endParaRPr lang="en-US" altLang="en-US" dirty="0"/>
          </a:p>
        </p:txBody>
      </p:sp>
    </p:spTree>
    <p:extLst>
      <p:ext uri="{BB962C8B-B14F-4D97-AF65-F5344CB8AC3E}">
        <p14:creationId xmlns:p14="http://schemas.microsoft.com/office/powerpoint/2010/main" val="1510842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32406EB-80BB-40FE-BFC6-45B0BCD4B99A}"/>
              </a:ext>
            </a:extLst>
          </p:cNvPr>
          <p:cNvSpPr>
            <a:spLocks noGrp="1"/>
          </p:cNvSpPr>
          <p:nvPr>
            <p:ph idx="1"/>
          </p:nvPr>
        </p:nvSpPr>
        <p:spPr>
          <a:xfrm>
            <a:off x="381000" y="304800"/>
            <a:ext cx="8382000" cy="5943600"/>
          </a:xfrm>
        </p:spPr>
        <p:txBody>
          <a:bodyPr>
            <a:normAutofit lnSpcReduction="10000"/>
          </a:bodyPr>
          <a:lstStyle/>
          <a:p>
            <a:pPr marL="0" lvl="1" indent="0">
              <a:lnSpc>
                <a:spcPct val="100000"/>
              </a:lnSpc>
              <a:spcBef>
                <a:spcPts val="0"/>
              </a:spcBef>
              <a:spcAft>
                <a:spcPts val="1200"/>
              </a:spcAft>
              <a:buNone/>
            </a:pPr>
            <a:r>
              <a:rPr lang="en-CA" sz="2800" b="1" dirty="0">
                <a:latin typeface="Arial" panose="020B0604020202020204" pitchFamily="34" charset="0"/>
                <a:cs typeface="Arial" panose="020B0604020202020204" pitchFamily="34" charset="0"/>
              </a:rPr>
              <a:t>METHODS</a:t>
            </a:r>
          </a:p>
          <a:p>
            <a:pPr marL="457200" lvl="4" indent="-342900">
              <a:lnSpc>
                <a:spcPct val="100000"/>
              </a:lnSpc>
              <a:spcBef>
                <a:spcPts val="0"/>
              </a:spcBef>
              <a:spcAft>
                <a:spcPts val="1200"/>
              </a:spcAft>
              <a:buFont typeface="Wingdings" panose="05000000000000000000" pitchFamily="2" charset="2"/>
              <a:buChar char="§"/>
            </a:pPr>
            <a:r>
              <a:rPr lang="en-US" sz="2800" dirty="0">
                <a:latin typeface="Arial" panose="020B0604020202020204" pitchFamily="34" charset="0"/>
                <a:cs typeface="Arial" panose="020B0604020202020204" pitchFamily="34" charset="0"/>
              </a:rPr>
              <a:t>On-line survey sent to practitioners and transportation departments via list-serves and targeted emails</a:t>
            </a:r>
          </a:p>
          <a:p>
            <a:pPr marL="457200" lvl="4" indent="-342900">
              <a:lnSpc>
                <a:spcPct val="100000"/>
              </a:lnSpc>
              <a:spcBef>
                <a:spcPts val="0"/>
              </a:spcBef>
              <a:spcAft>
                <a:spcPts val="1200"/>
              </a:spcAft>
              <a:buFont typeface="Wingdings" panose="05000000000000000000" pitchFamily="2" charset="2"/>
              <a:buChar char="§"/>
            </a:pPr>
            <a:r>
              <a:rPr lang="en-US" sz="2800" dirty="0">
                <a:latin typeface="Arial" panose="020B0604020202020204" pitchFamily="34" charset="0"/>
                <a:cs typeface="Arial" panose="020B0604020202020204" pitchFamily="34" charset="0"/>
              </a:rPr>
              <a:t>Three main sections in survey</a:t>
            </a:r>
          </a:p>
          <a:p>
            <a:pPr marL="1097280" lvl="4" indent="-457200">
              <a:lnSpc>
                <a:spcPct val="100000"/>
              </a:lnSpc>
              <a:spcBef>
                <a:spcPts val="0"/>
              </a:spcBef>
              <a:spcAft>
                <a:spcPts val="600"/>
              </a:spcAft>
              <a:buFont typeface="Calibri" panose="020F0502020204030204" pitchFamily="34" charset="0"/>
              <a:buChar char="─"/>
            </a:pPr>
            <a:r>
              <a:rPr lang="en-US" sz="2800" dirty="0">
                <a:latin typeface="Arial" panose="020B0604020202020204" pitchFamily="34" charset="0"/>
                <a:cs typeface="Arial" panose="020B0604020202020204" pitchFamily="34" charset="0"/>
              </a:rPr>
              <a:t>Measures used to reduce road mortality, primarily exclusion barriers (e.g., fences or walls) </a:t>
            </a:r>
          </a:p>
          <a:p>
            <a:pPr marL="1097280" lvl="4" indent="-457200">
              <a:lnSpc>
                <a:spcPct val="100000"/>
              </a:lnSpc>
              <a:spcBef>
                <a:spcPts val="0"/>
              </a:spcBef>
              <a:spcAft>
                <a:spcPts val="600"/>
              </a:spcAft>
              <a:buFont typeface="Calibri" panose="020F0502020204030204" pitchFamily="34" charset="0"/>
              <a:buChar char="─"/>
            </a:pPr>
            <a:r>
              <a:rPr lang="en-US" sz="2800" dirty="0">
                <a:latin typeface="Arial" panose="020B0604020202020204" pitchFamily="34" charset="0"/>
                <a:cs typeface="Arial" panose="020B0604020202020204" pitchFamily="34" charset="0"/>
              </a:rPr>
              <a:t>Measures used to provide safe crossing opportunities, primarily designated and non-designated wildlife crossing structures 	</a:t>
            </a:r>
          </a:p>
          <a:p>
            <a:pPr marL="1097280" lvl="6" indent="-457200">
              <a:lnSpc>
                <a:spcPct val="100000"/>
              </a:lnSpc>
              <a:spcBef>
                <a:spcPts val="0"/>
              </a:spcBef>
              <a:spcAft>
                <a:spcPts val="600"/>
              </a:spcAft>
              <a:buFont typeface="Calibri" panose="020F0502020204030204" pitchFamily="34" charset="0"/>
              <a:buChar char="─"/>
            </a:pPr>
            <a:r>
              <a:rPr lang="en-CA" sz="2800" dirty="0">
                <a:latin typeface="Arial" panose="020B0604020202020204" pitchFamily="34" charset="0"/>
                <a:cs typeface="Arial" panose="020B0604020202020204" pitchFamily="34" charset="0"/>
              </a:rPr>
              <a:t>Repository of technical drawings and images from respondents</a:t>
            </a:r>
          </a:p>
          <a:p>
            <a:pPr marL="1784350" lvl="4" indent="-342900">
              <a:buFont typeface="Wingdings" panose="05000000000000000000" pitchFamily="2" charset="2"/>
              <a:buChar char="§"/>
            </a:pPr>
            <a:endParaRPr lang="en-US" dirty="0"/>
          </a:p>
          <a:p>
            <a:pPr marL="2241550" lvl="5" indent="-342900">
              <a:buFont typeface="Wingdings" panose="05000000000000000000" pitchFamily="2" charset="2"/>
              <a:buChar char="§"/>
            </a:pPr>
            <a:endParaRPr lang="en-US" dirty="0"/>
          </a:p>
          <a:p>
            <a:endParaRPr lang="en-US" dirty="0"/>
          </a:p>
          <a:p>
            <a:pPr marL="1784350" lvl="4" indent="-342900">
              <a:buFont typeface="Wingdings" panose="05000000000000000000" pitchFamily="2" charset="2"/>
              <a:buChar char="§"/>
            </a:pPr>
            <a:endParaRPr lang="en-US" dirty="0"/>
          </a:p>
          <a:p>
            <a:pPr marL="1784350" lvl="4" indent="-342900">
              <a:buFont typeface="Wingdings" panose="05000000000000000000" pitchFamily="2" charset="2"/>
              <a:buChar char="§"/>
            </a:pPr>
            <a:endParaRPr lang="en-US" dirty="0"/>
          </a:p>
          <a:p>
            <a:pPr marL="1898650" lvl="5" indent="0">
              <a:buNone/>
            </a:pPr>
            <a:endParaRPr lang="en-CA" dirty="0"/>
          </a:p>
          <a:p>
            <a:pPr lvl="2"/>
            <a:endParaRPr lang="en-CA" dirty="0"/>
          </a:p>
          <a:p>
            <a:pPr marL="1371600" lvl="3" indent="0">
              <a:buNone/>
            </a:pPr>
            <a:endParaRPr lang="en-CA" dirty="0"/>
          </a:p>
          <a:p>
            <a:pPr marL="1371600" lvl="3" indent="0">
              <a:buNone/>
            </a:pPr>
            <a:endParaRPr lang="en-CA" dirty="0"/>
          </a:p>
        </p:txBody>
      </p:sp>
      <p:sp>
        <p:nvSpPr>
          <p:cNvPr id="2" name="Slide Number Placeholder 1">
            <a:extLst>
              <a:ext uri="{FF2B5EF4-FFF2-40B4-BE49-F238E27FC236}">
                <a16:creationId xmlns:a16="http://schemas.microsoft.com/office/drawing/2014/main" id="{6AAD5A4F-DF61-4D32-B072-932EEE87C255}"/>
              </a:ext>
            </a:extLst>
          </p:cNvPr>
          <p:cNvSpPr>
            <a:spLocks noGrp="1"/>
          </p:cNvSpPr>
          <p:nvPr>
            <p:ph type="sldNum" sz="quarter" idx="12"/>
          </p:nvPr>
        </p:nvSpPr>
        <p:spPr/>
        <p:txBody>
          <a:bodyPr/>
          <a:lstStyle/>
          <a:p>
            <a:fld id="{13027880-2A83-45E9-B573-352A563D06C0}" type="slidenum">
              <a:rPr lang="en-US" altLang="en-US" smtClean="0"/>
              <a:pPr/>
              <a:t>6</a:t>
            </a:fld>
            <a:endParaRPr lang="en-US" altLang="en-US" dirty="0"/>
          </a:p>
        </p:txBody>
      </p:sp>
    </p:spTree>
    <p:extLst>
      <p:ext uri="{BB962C8B-B14F-4D97-AF65-F5344CB8AC3E}">
        <p14:creationId xmlns:p14="http://schemas.microsoft.com/office/powerpoint/2010/main" val="12624333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43E8B1-6CD3-4871-AB80-CCCD2322CAC7}"/>
              </a:ext>
            </a:extLst>
          </p:cNvPr>
          <p:cNvSpPr txBox="1"/>
          <p:nvPr/>
        </p:nvSpPr>
        <p:spPr>
          <a:xfrm>
            <a:off x="0" y="0"/>
            <a:ext cx="9067800" cy="954107"/>
          </a:xfrm>
          <a:prstGeom prst="rect">
            <a:avLst/>
          </a:prstGeom>
          <a:noFill/>
        </p:spPr>
        <p:txBody>
          <a:bodyPr wrap="square" rtlCol="0">
            <a:spAutoFit/>
          </a:bodyPr>
          <a:lstStyle/>
          <a:p>
            <a:pPr>
              <a:spcAft>
                <a:spcPts val="1200"/>
              </a:spcAft>
            </a:pPr>
            <a:r>
              <a:rPr lang="en-CA" sz="2800" b="1" dirty="0">
                <a:latin typeface="Arial" panose="020B0604020202020204" pitchFamily="34" charset="0"/>
                <a:cs typeface="Arial" panose="020B0604020202020204" pitchFamily="34" charset="0"/>
              </a:rPr>
              <a:t>RESEARCH </a:t>
            </a:r>
            <a:r>
              <a:rPr lang="en-CA" sz="2800" b="1" dirty="0" smtClean="0">
                <a:latin typeface="Arial" panose="020B0604020202020204" pitchFamily="34" charset="0"/>
                <a:cs typeface="Arial" panose="020B0604020202020204" pitchFamily="34" charset="0"/>
              </a:rPr>
              <a:t>TOPICS </a:t>
            </a:r>
            <a:r>
              <a:rPr lang="en-CA" sz="2800" b="1" dirty="0">
                <a:latin typeface="Arial" panose="020B0604020202020204" pitchFamily="34" charset="0"/>
                <a:cs typeface="Arial" panose="020B0604020202020204" pitchFamily="34" charset="0"/>
              </a:rPr>
              <a:t>FOR </a:t>
            </a:r>
            <a:br>
              <a:rPr lang="en-CA" sz="2800" b="1" dirty="0">
                <a:latin typeface="Arial" panose="020B0604020202020204" pitchFamily="34" charset="0"/>
                <a:cs typeface="Arial" panose="020B0604020202020204" pitchFamily="34" charset="0"/>
              </a:rPr>
            </a:br>
            <a:r>
              <a:rPr lang="en-CA" sz="2800" b="1" dirty="0">
                <a:latin typeface="Arial" panose="020B0604020202020204" pitchFamily="34" charset="0"/>
                <a:cs typeface="Arial" panose="020B0604020202020204" pitchFamily="34" charset="0"/>
              </a:rPr>
              <a:t>CROSSING STRUCTURES</a:t>
            </a:r>
          </a:p>
        </p:txBody>
      </p:sp>
      <p:sp>
        <p:nvSpPr>
          <p:cNvPr id="6" name="Content Placeholder 2">
            <a:extLst>
              <a:ext uri="{FF2B5EF4-FFF2-40B4-BE49-F238E27FC236}">
                <a16:creationId xmlns:a16="http://schemas.microsoft.com/office/drawing/2014/main" id="{612F4478-1A23-4330-8283-8322504B4BF0}"/>
              </a:ext>
            </a:extLst>
          </p:cNvPr>
          <p:cNvSpPr>
            <a:spLocks noGrp="1"/>
          </p:cNvSpPr>
          <p:nvPr>
            <p:ph idx="1"/>
          </p:nvPr>
        </p:nvSpPr>
        <p:spPr>
          <a:xfrm>
            <a:off x="152400" y="1000217"/>
            <a:ext cx="8839200" cy="5760720"/>
          </a:xfrm>
        </p:spPr>
        <p:txBody>
          <a:bodyPr>
            <a:normAutofit fontScale="77500" lnSpcReduction="20000"/>
          </a:bodyPr>
          <a:lstStyle/>
          <a:p>
            <a:pPr marL="457200" indent="-457200">
              <a:lnSpc>
                <a:spcPct val="100000"/>
              </a:lnSpc>
              <a:spcBef>
                <a:spcPts val="0"/>
              </a:spcBef>
              <a:spcAft>
                <a:spcPts val="1200"/>
              </a:spcAft>
              <a:buFont typeface="Wingdings" panose="05000000000000000000" pitchFamily="2" charset="2"/>
              <a:buChar char="§"/>
            </a:pPr>
            <a:r>
              <a:rPr lang="en-CA" sz="2600" dirty="0">
                <a:latin typeface="Arial" panose="020B0604020202020204" pitchFamily="34" charset="0"/>
                <a:cs typeface="Arial" panose="020B0604020202020204" pitchFamily="34" charset="0"/>
              </a:rPr>
              <a:t>Effectiveness of crossing structure types in providing connectivity by measuring passage rates (passage versus rejection)</a:t>
            </a:r>
          </a:p>
          <a:p>
            <a:pPr marL="457200" indent="-457200">
              <a:lnSpc>
                <a:spcPct val="110000"/>
              </a:lnSpc>
              <a:spcBef>
                <a:spcPts val="0"/>
              </a:spcBef>
              <a:spcAft>
                <a:spcPts val="1200"/>
              </a:spcAft>
              <a:buFont typeface="Wingdings" panose="05000000000000000000" pitchFamily="2" charset="2"/>
              <a:buChar char="§"/>
            </a:pPr>
            <a:r>
              <a:rPr lang="en-CA" sz="2600" dirty="0">
                <a:latin typeface="Arial" panose="020B0604020202020204" pitchFamily="34" charset="0"/>
                <a:cs typeface="Arial" panose="020B0604020202020204" pitchFamily="34" charset="0"/>
              </a:rPr>
              <a:t>Variations in study design treatments</a:t>
            </a:r>
          </a:p>
          <a:p>
            <a:pPr marL="914400" lvl="1" indent="-457200">
              <a:lnSpc>
                <a:spcPct val="110000"/>
              </a:lnSpc>
              <a:spcBef>
                <a:spcPts val="0"/>
              </a:spcBef>
              <a:spcAft>
                <a:spcPts val="600"/>
              </a:spcAft>
              <a:buNone/>
            </a:pPr>
            <a:r>
              <a:rPr lang="en-CA" sz="2000" dirty="0">
                <a:latin typeface="Arial" panose="020B0604020202020204" pitchFamily="34" charset="0"/>
                <a:cs typeface="Arial" panose="020B0604020202020204" pitchFamily="34" charset="0"/>
              </a:rPr>
              <a:t>─	</a:t>
            </a:r>
            <a:r>
              <a:rPr lang="en-CA" sz="2600" dirty="0">
                <a:latin typeface="Arial" panose="020B0604020202020204" pitchFamily="34" charset="0"/>
                <a:cs typeface="Arial" panose="020B0604020202020204" pitchFamily="34" charset="0"/>
              </a:rPr>
              <a:t>Crossing structure spacing</a:t>
            </a:r>
          </a:p>
          <a:p>
            <a:pPr marL="914400" lvl="1" indent="-457200">
              <a:lnSpc>
                <a:spcPct val="110000"/>
              </a:lnSpc>
              <a:spcBef>
                <a:spcPts val="0"/>
              </a:spcBef>
              <a:spcAft>
                <a:spcPts val="600"/>
              </a:spcAft>
              <a:buNone/>
            </a:pPr>
            <a:r>
              <a:rPr lang="en-CA" sz="2600" dirty="0">
                <a:latin typeface="Arial" panose="020B0604020202020204" pitchFamily="34" charset="0"/>
                <a:cs typeface="Arial" panose="020B0604020202020204" pitchFamily="34" charset="0"/>
              </a:rPr>
              <a:t>─	Open- and closed-top in providing preferable abiotic conditions</a:t>
            </a:r>
            <a:br>
              <a:rPr lang="en-CA" sz="2600" dirty="0">
                <a:latin typeface="Arial" panose="020B0604020202020204" pitchFamily="34" charset="0"/>
                <a:cs typeface="Arial" panose="020B0604020202020204" pitchFamily="34" charset="0"/>
              </a:rPr>
            </a:br>
            <a:r>
              <a:rPr lang="en-CA" sz="2600" dirty="0">
                <a:latin typeface="Arial" panose="020B0604020202020204" pitchFamily="34" charset="0"/>
                <a:cs typeface="Arial" panose="020B0604020202020204" pitchFamily="34" charset="0"/>
              </a:rPr>
              <a:t>(e.g., light, temperature, humidity) and undesired conditions</a:t>
            </a:r>
            <a:br>
              <a:rPr lang="en-CA" sz="2600" dirty="0">
                <a:latin typeface="Arial" panose="020B0604020202020204" pitchFamily="34" charset="0"/>
                <a:cs typeface="Arial" panose="020B0604020202020204" pitchFamily="34" charset="0"/>
              </a:rPr>
            </a:br>
            <a:r>
              <a:rPr lang="en-CA" sz="2600" dirty="0">
                <a:latin typeface="Arial" panose="020B0604020202020204" pitchFamily="34" charset="0"/>
                <a:cs typeface="Arial" panose="020B0604020202020204" pitchFamily="34" charset="0"/>
              </a:rPr>
              <a:t>(e.g., pollutants)</a:t>
            </a:r>
          </a:p>
          <a:p>
            <a:pPr marL="914400" lvl="1" indent="-457200">
              <a:lnSpc>
                <a:spcPct val="110000"/>
              </a:lnSpc>
              <a:spcBef>
                <a:spcPts val="0"/>
              </a:spcBef>
              <a:spcAft>
                <a:spcPts val="600"/>
              </a:spcAft>
              <a:buNone/>
            </a:pPr>
            <a:r>
              <a:rPr lang="en-CA" sz="2600" dirty="0">
                <a:latin typeface="Arial" panose="020B0604020202020204" pitchFamily="34" charset="0"/>
                <a:cs typeface="Arial" panose="020B0604020202020204" pitchFamily="34" charset="0"/>
              </a:rPr>
              <a:t>─	Open- and closed-bottom in providing preferable abiotic conditions (e.g. substrate, vegetation)</a:t>
            </a:r>
          </a:p>
          <a:p>
            <a:pPr marL="914400" lvl="1" indent="-457200">
              <a:lnSpc>
                <a:spcPct val="110000"/>
              </a:lnSpc>
              <a:spcBef>
                <a:spcPts val="0"/>
              </a:spcBef>
              <a:spcAft>
                <a:spcPts val="600"/>
              </a:spcAft>
              <a:buNone/>
            </a:pPr>
            <a:r>
              <a:rPr lang="en-CA" sz="2600" dirty="0">
                <a:latin typeface="Arial" panose="020B0604020202020204" pitchFamily="34" charset="0"/>
                <a:cs typeface="Arial" panose="020B0604020202020204" pitchFamily="34" charset="0"/>
              </a:rPr>
              <a:t>─	Number of structures</a:t>
            </a:r>
          </a:p>
          <a:p>
            <a:pPr marL="914400" lvl="1" indent="-457200">
              <a:lnSpc>
                <a:spcPct val="110000"/>
              </a:lnSpc>
              <a:spcBef>
                <a:spcPts val="0"/>
              </a:spcBef>
              <a:spcAft>
                <a:spcPts val="600"/>
              </a:spcAft>
              <a:buNone/>
            </a:pPr>
            <a:r>
              <a:rPr lang="en-CA" sz="2600" dirty="0">
                <a:latin typeface="Arial" panose="020B0604020202020204" pitchFamily="34" charset="0"/>
                <a:cs typeface="Arial" panose="020B0604020202020204" pitchFamily="34" charset="0"/>
              </a:rPr>
              <a:t>─	Specifications (e.g., &lt; 3 m and &gt; 3 m in width, height, and length) versus raised road</a:t>
            </a:r>
          </a:p>
          <a:p>
            <a:pPr marL="914400" lvl="1" indent="-457200">
              <a:lnSpc>
                <a:spcPct val="110000"/>
              </a:lnSpc>
              <a:spcBef>
                <a:spcPts val="0"/>
              </a:spcBef>
              <a:spcAft>
                <a:spcPts val="600"/>
              </a:spcAft>
              <a:buNone/>
            </a:pPr>
            <a:r>
              <a:rPr lang="en-CA" sz="2600" dirty="0">
                <a:latin typeface="Arial" panose="020B0604020202020204" pitchFamily="34" charset="0"/>
                <a:cs typeface="Arial" panose="020B0604020202020204" pitchFamily="34" charset="0"/>
              </a:rPr>
              <a:t>─	Modifications, such as presence of cover</a:t>
            </a:r>
          </a:p>
          <a:p>
            <a:pPr marL="914400" lvl="1" indent="-457200">
              <a:lnSpc>
                <a:spcPct val="110000"/>
              </a:lnSpc>
              <a:spcBef>
                <a:spcPts val="0"/>
              </a:spcBef>
              <a:spcAft>
                <a:spcPts val="600"/>
              </a:spcAft>
              <a:buNone/>
            </a:pPr>
            <a:r>
              <a:rPr lang="en-CA" sz="2600" dirty="0">
                <a:latin typeface="Arial" panose="020B0604020202020204" pitchFamily="34" charset="0"/>
                <a:cs typeface="Arial" panose="020B0604020202020204" pitchFamily="34" charset="0"/>
              </a:rPr>
              <a:t>─	Variations in natural and artificial light</a:t>
            </a:r>
          </a:p>
          <a:p>
            <a:pPr marL="914400" lvl="1" indent="-457200">
              <a:lnSpc>
                <a:spcPct val="110000"/>
              </a:lnSpc>
              <a:spcBef>
                <a:spcPts val="0"/>
              </a:spcBef>
              <a:spcAft>
                <a:spcPts val="600"/>
              </a:spcAft>
              <a:buNone/>
            </a:pPr>
            <a:r>
              <a:rPr lang="en-CA" sz="2600" dirty="0">
                <a:latin typeface="Arial" panose="020B0604020202020204" pitchFamily="34" charset="0"/>
                <a:cs typeface="Arial" panose="020B0604020202020204" pitchFamily="34" charset="0"/>
              </a:rPr>
              <a:t>─	Small animal usage with combined motorized and pedestrian use</a:t>
            </a:r>
          </a:p>
          <a:p>
            <a:pPr marL="914400" lvl="1" indent="-457200">
              <a:lnSpc>
                <a:spcPct val="110000"/>
              </a:lnSpc>
              <a:spcBef>
                <a:spcPts val="0"/>
              </a:spcBef>
              <a:spcAft>
                <a:spcPts val="600"/>
              </a:spcAft>
              <a:buNone/>
            </a:pPr>
            <a:r>
              <a:rPr lang="en-CA" sz="2600" dirty="0">
                <a:latin typeface="Arial" panose="020B0604020202020204" pitchFamily="34" charset="0"/>
                <a:cs typeface="Arial" panose="020B0604020202020204" pitchFamily="34" charset="0"/>
              </a:rPr>
              <a:t>─	Small animal usage with combined water passage</a:t>
            </a:r>
          </a:p>
        </p:txBody>
      </p:sp>
      <p:sp>
        <p:nvSpPr>
          <p:cNvPr id="2" name="Slide Number Placeholder 1">
            <a:extLst>
              <a:ext uri="{FF2B5EF4-FFF2-40B4-BE49-F238E27FC236}">
                <a16:creationId xmlns:a16="http://schemas.microsoft.com/office/drawing/2014/main" id="{04E8BF10-68F2-4D78-B62F-72835EF4B405}"/>
              </a:ext>
            </a:extLst>
          </p:cNvPr>
          <p:cNvSpPr>
            <a:spLocks noGrp="1"/>
          </p:cNvSpPr>
          <p:nvPr>
            <p:ph type="sldNum" sz="quarter" idx="12"/>
          </p:nvPr>
        </p:nvSpPr>
        <p:spPr/>
        <p:txBody>
          <a:bodyPr/>
          <a:lstStyle/>
          <a:p>
            <a:fld id="{13027880-2A83-45E9-B573-352A563D06C0}" type="slidenum">
              <a:rPr lang="en-US" altLang="en-US" smtClean="0"/>
              <a:pPr/>
              <a:t>60</a:t>
            </a:fld>
            <a:endParaRPr lang="en-US" altLang="en-US" dirty="0"/>
          </a:p>
        </p:txBody>
      </p:sp>
    </p:spTree>
    <p:extLst>
      <p:ext uri="{BB962C8B-B14F-4D97-AF65-F5344CB8AC3E}">
        <p14:creationId xmlns:p14="http://schemas.microsoft.com/office/powerpoint/2010/main" val="1240406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B5F69-19AC-4EA5-B27C-74AC249EB08D}"/>
              </a:ext>
            </a:extLst>
          </p:cNvPr>
          <p:cNvSpPr/>
          <p:nvPr/>
        </p:nvSpPr>
        <p:spPr>
          <a:xfrm>
            <a:off x="25400" y="762000"/>
            <a:ext cx="7498080" cy="4555093"/>
          </a:xfrm>
          <a:prstGeom prst="rect">
            <a:avLst/>
          </a:prstGeom>
        </p:spPr>
        <p:txBody>
          <a:bodyPr wrap="square">
            <a:spAutoFit/>
          </a:bodyPr>
          <a:lstStyle/>
          <a:p>
            <a:pPr marL="457200" indent="-457200">
              <a:spcAft>
                <a:spcPts val="12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Effective coordination between agencies</a:t>
            </a:r>
          </a:p>
          <a:p>
            <a:pPr marL="457200" indent="-457200">
              <a:spcAft>
                <a:spcPts val="12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Clearly defined objectives and verifiable objectives</a:t>
            </a:r>
          </a:p>
          <a:p>
            <a:pPr marL="457200" indent="-457200">
              <a:spcAft>
                <a:spcPts val="12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Measures consistent with objectives</a:t>
            </a:r>
          </a:p>
          <a:p>
            <a:pPr marL="457200" indent="-457200">
              <a:spcAft>
                <a:spcPts val="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Monitoring of objectives during the process </a:t>
            </a:r>
          </a:p>
          <a:p>
            <a:pPr marL="457200">
              <a:spcAft>
                <a:spcPts val="1200"/>
              </a:spcAft>
            </a:pPr>
            <a:r>
              <a:rPr lang="en-CA" sz="2400" dirty="0">
                <a:latin typeface="Arial" panose="020B0604020202020204" pitchFamily="34" charset="0"/>
                <a:cs typeface="Arial" panose="020B0604020202020204" pitchFamily="34" charset="0"/>
              </a:rPr>
              <a:t>(objectives, design, construction, evaluation)</a:t>
            </a:r>
          </a:p>
          <a:p>
            <a:pPr marL="457200" indent="-457200">
              <a:spcAft>
                <a:spcPts val="12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Oversight during construction or implementation</a:t>
            </a:r>
          </a:p>
          <a:p>
            <a:pPr marL="457200" indent="-457200">
              <a:spcAft>
                <a:spcPts val="12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Training for contractors</a:t>
            </a:r>
          </a:p>
          <a:p>
            <a:pPr marL="457200" indent="-457200">
              <a:spcAft>
                <a:spcPts val="12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Enforcement of agreements with contractors </a:t>
            </a:r>
          </a:p>
          <a:p>
            <a:pPr marL="457200" indent="-457200">
              <a:buFont typeface="Wingdings" panose="05000000000000000000" pitchFamily="2" charset="2"/>
              <a:buChar char="§"/>
            </a:pPr>
            <a:endParaRPr lang="en-CA" sz="2800" dirty="0"/>
          </a:p>
        </p:txBody>
      </p:sp>
      <p:sp>
        <p:nvSpPr>
          <p:cNvPr id="6" name="TextBox 5">
            <a:extLst>
              <a:ext uri="{FF2B5EF4-FFF2-40B4-BE49-F238E27FC236}">
                <a16:creationId xmlns:a16="http://schemas.microsoft.com/office/drawing/2014/main" id="{4A559D63-D0D9-4128-8604-0D9D1A577B24}"/>
              </a:ext>
            </a:extLst>
          </p:cNvPr>
          <p:cNvSpPr txBox="1"/>
          <p:nvPr/>
        </p:nvSpPr>
        <p:spPr>
          <a:xfrm>
            <a:off x="0" y="86380"/>
            <a:ext cx="7851765" cy="523220"/>
          </a:xfrm>
          <a:prstGeom prst="rect">
            <a:avLst/>
          </a:prstGeom>
          <a:noFill/>
        </p:spPr>
        <p:txBody>
          <a:bodyPr wrap="none" rtlCol="0">
            <a:spAutoFit/>
          </a:bodyPr>
          <a:lstStyle/>
          <a:p>
            <a:pPr>
              <a:spcAft>
                <a:spcPts val="1200"/>
              </a:spcAft>
            </a:pPr>
            <a:r>
              <a:rPr lang="en-CA" sz="2800" b="1" dirty="0">
                <a:latin typeface="Arial" panose="020B0604020202020204" pitchFamily="34" charset="0"/>
                <a:cs typeface="Arial" panose="020B0604020202020204" pitchFamily="34" charset="0"/>
              </a:rPr>
              <a:t>POLICY AND ORGANIZATIONAL CONCERNS</a:t>
            </a:r>
          </a:p>
        </p:txBody>
      </p:sp>
      <p:pic>
        <p:nvPicPr>
          <p:cNvPr id="9" name="Picture 8">
            <a:extLst>
              <a:ext uri="{FF2B5EF4-FFF2-40B4-BE49-F238E27FC236}">
                <a16:creationId xmlns:a16="http://schemas.microsoft.com/office/drawing/2014/main" id="{C5901FA4-5CEF-46C0-8815-221A48F6D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4712380"/>
            <a:ext cx="2743200" cy="2057400"/>
          </a:xfrm>
          <a:prstGeom prst="rect">
            <a:avLst/>
          </a:prstGeom>
        </p:spPr>
      </p:pic>
      <p:sp>
        <p:nvSpPr>
          <p:cNvPr id="10" name="Rectangle 9">
            <a:extLst>
              <a:ext uri="{FF2B5EF4-FFF2-40B4-BE49-F238E27FC236}">
                <a16:creationId xmlns:a16="http://schemas.microsoft.com/office/drawing/2014/main" id="{865315A1-A7D0-407A-9B5E-D6626AE9395E}"/>
              </a:ext>
            </a:extLst>
          </p:cNvPr>
          <p:cNvSpPr/>
          <p:nvPr/>
        </p:nvSpPr>
        <p:spPr>
          <a:xfrm>
            <a:off x="228601" y="6477000"/>
            <a:ext cx="2590800" cy="307777"/>
          </a:xfrm>
          <a:prstGeom prst="rect">
            <a:avLst/>
          </a:prstGeom>
          <a:solidFill>
            <a:schemeClr val="bg1"/>
          </a:solidFill>
        </p:spPr>
        <p:txBody>
          <a:bodyPr wrap="square">
            <a:spAutoFit/>
          </a:bodyPr>
          <a:lstStyle/>
          <a:p>
            <a:r>
              <a:rPr lang="en-CA" sz="1400" dirty="0">
                <a:latin typeface="Arial" panose="020B0604020202020204" pitchFamily="34" charset="0"/>
                <a:ea typeface="Times New Roman" panose="02020603050405020304" pitchFamily="18" charset="0"/>
                <a:cs typeface="Arial" panose="020B0604020202020204" pitchFamily="34" charset="0"/>
              </a:rPr>
              <a:t>Photo credit: Kari Gunson</a:t>
            </a:r>
            <a:endParaRPr lang="en-CA" sz="1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6005D031-A0AA-4400-BD9C-692F2BB55381}"/>
              </a:ext>
            </a:extLst>
          </p:cNvPr>
          <p:cNvSpPr>
            <a:spLocks noGrp="1"/>
          </p:cNvSpPr>
          <p:nvPr>
            <p:ph type="sldNum" sz="quarter" idx="12"/>
          </p:nvPr>
        </p:nvSpPr>
        <p:spPr>
          <a:xfrm>
            <a:off x="6823065" y="6404655"/>
            <a:ext cx="2057400" cy="365125"/>
          </a:xfrm>
        </p:spPr>
        <p:txBody>
          <a:bodyPr/>
          <a:lstStyle/>
          <a:p>
            <a:fld id="{13027880-2A83-45E9-B573-352A563D06C0}" type="slidenum">
              <a:rPr lang="en-US" altLang="en-US" smtClean="0"/>
              <a:pPr/>
              <a:t>61</a:t>
            </a:fld>
            <a:endParaRPr lang="en-US" altLang="en-US" dirty="0"/>
          </a:p>
        </p:txBody>
      </p:sp>
    </p:spTree>
    <p:extLst>
      <p:ext uri="{BB962C8B-B14F-4D97-AF65-F5344CB8AC3E}">
        <p14:creationId xmlns:p14="http://schemas.microsoft.com/office/powerpoint/2010/main" val="7385684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22375"/>
            <a:ext cx="8412480" cy="4873625"/>
          </a:xfrm>
        </p:spPr>
        <p:txBody>
          <a:bodyPr>
            <a:normAutofit/>
          </a:bodyPr>
          <a:lstStyle/>
          <a:p>
            <a:pPr marL="457200" indent="-457200">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Planning and organizing maintenance efforts, responsibilities, budgets </a:t>
            </a:r>
          </a:p>
          <a:p>
            <a:pPr marL="457200" indent="-457200">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Commitment to monitoring or effectiveness research </a:t>
            </a:r>
          </a:p>
          <a:p>
            <a:pPr marL="457200" indent="-457200">
              <a:spcAft>
                <a:spcPts val="12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Commitment to adaptive management based on developing insights on effectiveness</a:t>
            </a:r>
          </a:p>
          <a:p>
            <a:pPr marL="457200" indent="-457200">
              <a:spcAft>
                <a:spcPts val="1200"/>
              </a:spcAft>
              <a:buFont typeface="Wingdings" panose="05000000000000000000" pitchFamily="2" charset="2"/>
              <a:buChar char="§"/>
            </a:pPr>
            <a:r>
              <a:rPr lang="en-US" sz="2800" dirty="0">
                <a:latin typeface="Arial" panose="020B0604020202020204" pitchFamily="34" charset="0"/>
                <a:cs typeface="Arial" panose="020B0604020202020204" pitchFamily="34" charset="0"/>
              </a:rPr>
              <a:t>Inclusion of small animal needs in new structures built for other purposes, e.g., non-designated structures become designated and non-designated</a:t>
            </a:r>
            <a:endParaRPr lang="en-CA" sz="2800" dirty="0">
              <a:latin typeface="Arial" panose="020B0604020202020204" pitchFamily="34" charset="0"/>
              <a:cs typeface="Arial" panose="020B0604020202020204" pitchFamily="34" charset="0"/>
            </a:endParaRPr>
          </a:p>
          <a:p>
            <a:endParaRPr lang="en-US" dirty="0"/>
          </a:p>
        </p:txBody>
      </p:sp>
      <p:sp>
        <p:nvSpPr>
          <p:cNvPr id="5" name="Rectangle 4"/>
          <p:cNvSpPr/>
          <p:nvPr/>
        </p:nvSpPr>
        <p:spPr>
          <a:xfrm>
            <a:off x="152400" y="304800"/>
            <a:ext cx="8077200" cy="954107"/>
          </a:xfrm>
          <a:prstGeom prst="rect">
            <a:avLst/>
          </a:prstGeom>
        </p:spPr>
        <p:txBody>
          <a:bodyPr wrap="square">
            <a:spAutoFit/>
          </a:bodyPr>
          <a:lstStyle/>
          <a:p>
            <a:pPr>
              <a:spcAft>
                <a:spcPts val="1200"/>
              </a:spcAft>
            </a:pPr>
            <a:r>
              <a:rPr lang="en-CA" sz="2800" b="1" dirty="0">
                <a:latin typeface="Arial" panose="020B0604020202020204" pitchFamily="34" charset="0"/>
                <a:cs typeface="Arial" panose="020B0604020202020204" pitchFamily="34" charset="0"/>
              </a:rPr>
              <a:t>POLICY AND ORGANIZATIONAL CONCERNS (CONT.)</a:t>
            </a:r>
          </a:p>
        </p:txBody>
      </p:sp>
      <p:sp>
        <p:nvSpPr>
          <p:cNvPr id="2" name="Slide Number Placeholder 1">
            <a:extLst>
              <a:ext uri="{FF2B5EF4-FFF2-40B4-BE49-F238E27FC236}">
                <a16:creationId xmlns:a16="http://schemas.microsoft.com/office/drawing/2014/main" id="{BF80FC70-55A8-49BC-96B9-0928DCE177C1}"/>
              </a:ext>
            </a:extLst>
          </p:cNvPr>
          <p:cNvSpPr>
            <a:spLocks noGrp="1"/>
          </p:cNvSpPr>
          <p:nvPr>
            <p:ph type="sldNum" sz="quarter" idx="12"/>
          </p:nvPr>
        </p:nvSpPr>
        <p:spPr/>
        <p:txBody>
          <a:bodyPr/>
          <a:lstStyle/>
          <a:p>
            <a:fld id="{13027880-2A83-45E9-B573-352A563D06C0}" type="slidenum">
              <a:rPr lang="en-US" altLang="en-US" smtClean="0"/>
              <a:pPr/>
              <a:t>62</a:t>
            </a:fld>
            <a:endParaRPr lang="en-US" altLang="en-US" dirty="0"/>
          </a:p>
        </p:txBody>
      </p:sp>
    </p:spTree>
    <p:extLst>
      <p:ext uri="{BB962C8B-B14F-4D97-AF65-F5344CB8AC3E}">
        <p14:creationId xmlns:p14="http://schemas.microsoft.com/office/powerpoint/2010/main" val="29958644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13DB80-1E00-4371-BF81-BFB924E7D1DC}"/>
              </a:ext>
            </a:extLst>
          </p:cNvPr>
          <p:cNvSpPr txBox="1"/>
          <p:nvPr/>
        </p:nvSpPr>
        <p:spPr>
          <a:xfrm>
            <a:off x="152400" y="71735"/>
            <a:ext cx="4724400" cy="523220"/>
          </a:xfrm>
          <a:prstGeom prst="rect">
            <a:avLst/>
          </a:prstGeom>
          <a:noFill/>
        </p:spPr>
        <p:txBody>
          <a:bodyPr wrap="square" rtlCol="0">
            <a:spAutoFit/>
          </a:bodyPr>
          <a:lstStyle/>
          <a:p>
            <a:pPr>
              <a:spcAft>
                <a:spcPts val="1200"/>
              </a:spcAft>
            </a:pPr>
            <a:r>
              <a:rPr lang="en-CA" sz="2800" b="1" dirty="0">
                <a:latin typeface="Arial" panose="020B0604020202020204" pitchFamily="34" charset="0"/>
                <a:cs typeface="Arial" panose="020B0604020202020204" pitchFamily="34" charset="0"/>
              </a:rPr>
              <a:t>INNOVATION NEEDS</a:t>
            </a:r>
          </a:p>
        </p:txBody>
      </p:sp>
      <p:sp>
        <p:nvSpPr>
          <p:cNvPr id="6" name="Rectangle 5">
            <a:extLst>
              <a:ext uri="{FF2B5EF4-FFF2-40B4-BE49-F238E27FC236}">
                <a16:creationId xmlns:a16="http://schemas.microsoft.com/office/drawing/2014/main" id="{78BFFCCC-216F-4B0B-AA88-96D873058EC1}"/>
              </a:ext>
            </a:extLst>
          </p:cNvPr>
          <p:cNvSpPr/>
          <p:nvPr/>
        </p:nvSpPr>
        <p:spPr>
          <a:xfrm>
            <a:off x="457200" y="152400"/>
            <a:ext cx="5486400" cy="4478149"/>
          </a:xfrm>
          <a:prstGeom prst="rect">
            <a:avLst/>
          </a:prstGeom>
        </p:spPr>
        <p:txBody>
          <a:bodyPr wrap="square">
            <a:spAutoFit/>
          </a:bodyPr>
          <a:lstStyle/>
          <a:p>
            <a:pPr lvl="1"/>
            <a:endParaRPr lang="en-CA" sz="2000" dirty="0"/>
          </a:p>
          <a:p>
            <a:pPr lvl="1" indent="-457200">
              <a:spcAft>
                <a:spcPts val="600"/>
              </a:spcAft>
              <a:buFont typeface="Wingdings" panose="05000000000000000000" pitchFamily="2" charset="2"/>
              <a:buChar char="§"/>
            </a:pPr>
            <a:r>
              <a:rPr lang="en-CA" sz="2200" dirty="0">
                <a:latin typeface="Arial" panose="020B0604020202020204" pitchFamily="34" charset="0"/>
                <a:cs typeface="Arial" panose="020B0604020202020204" pitchFamily="34" charset="0"/>
              </a:rPr>
              <a:t>Reduced costs/maintenance for barriers</a:t>
            </a:r>
          </a:p>
          <a:p>
            <a:pPr lvl="1" indent="-457200">
              <a:spcAft>
                <a:spcPts val="600"/>
              </a:spcAft>
              <a:buFont typeface="Wingdings" panose="05000000000000000000" pitchFamily="2" charset="2"/>
              <a:buChar char="§"/>
            </a:pPr>
            <a:r>
              <a:rPr lang="en-CA" sz="2200" dirty="0">
                <a:latin typeface="Arial" panose="020B0604020202020204" pitchFamily="34" charset="0"/>
                <a:cs typeface="Arial" panose="020B0604020202020204" pitchFamily="34" charset="0"/>
              </a:rPr>
              <a:t>Other strategies such as sloped curves to improve movement (bottom right)</a:t>
            </a:r>
          </a:p>
          <a:p>
            <a:pPr lvl="1" indent="-457200">
              <a:spcAft>
                <a:spcPts val="600"/>
              </a:spcAft>
              <a:buFont typeface="Wingdings" panose="05000000000000000000" pitchFamily="2" charset="2"/>
              <a:buChar char="§"/>
            </a:pPr>
            <a:r>
              <a:rPr lang="en-CA" sz="2200" dirty="0">
                <a:latin typeface="Arial" panose="020B0604020202020204" pitchFamily="34" charset="0"/>
                <a:cs typeface="Arial" panose="020B0604020202020204" pitchFamily="34" charset="0"/>
              </a:rPr>
              <a:t>Design effective barriers for species that can climb well (e.g., tree frogs)</a:t>
            </a:r>
          </a:p>
          <a:p>
            <a:pPr lvl="1" indent="-457200">
              <a:spcAft>
                <a:spcPts val="600"/>
              </a:spcAft>
              <a:buFont typeface="Wingdings" panose="05000000000000000000" pitchFamily="2" charset="2"/>
              <a:buChar char="§"/>
            </a:pPr>
            <a:r>
              <a:rPr lang="en-CA" sz="2200" dirty="0">
                <a:latin typeface="Arial" panose="020B0604020202020204" pitchFamily="34" charset="0"/>
                <a:cs typeface="Arial" panose="020B0604020202020204" pitchFamily="34" charset="0"/>
              </a:rPr>
              <a:t>Reduced costs/maintenance for crossing structures</a:t>
            </a:r>
          </a:p>
          <a:p>
            <a:pPr lvl="1" indent="-457200">
              <a:spcAft>
                <a:spcPts val="600"/>
              </a:spcAft>
              <a:buFont typeface="Wingdings" panose="05000000000000000000" pitchFamily="2" charset="2"/>
              <a:buChar char="§"/>
            </a:pPr>
            <a:r>
              <a:rPr lang="en-CA" sz="2200" dirty="0">
                <a:latin typeface="Arial" panose="020B0604020202020204" pitchFamily="34" charset="0"/>
                <a:cs typeface="Arial" panose="020B0604020202020204" pitchFamily="34" charset="0"/>
              </a:rPr>
              <a:t>Improved road mortality monitoring techniques</a:t>
            </a:r>
          </a:p>
          <a:p>
            <a:pPr lvl="1"/>
            <a:endParaRPr lang="en-CA" sz="2000" dirty="0"/>
          </a:p>
        </p:txBody>
      </p:sp>
      <p:pic>
        <p:nvPicPr>
          <p:cNvPr id="3" name="Picture 2">
            <a:extLst>
              <a:ext uri="{FF2B5EF4-FFF2-40B4-BE49-F238E27FC236}">
                <a16:creationId xmlns:a16="http://schemas.microsoft.com/office/drawing/2014/main" id="{53D611E3-504E-48EE-BF40-0E886EFF5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384" y="324734"/>
            <a:ext cx="3133616" cy="3542083"/>
          </a:xfrm>
          <a:prstGeom prst="rect">
            <a:avLst/>
          </a:prstGeom>
        </p:spPr>
      </p:pic>
      <p:sp>
        <p:nvSpPr>
          <p:cNvPr id="9" name="Rectangle 8">
            <a:extLst>
              <a:ext uri="{FF2B5EF4-FFF2-40B4-BE49-F238E27FC236}">
                <a16:creationId xmlns:a16="http://schemas.microsoft.com/office/drawing/2014/main" id="{92694109-7C5F-4D40-86F7-5A710F2DECA4}"/>
              </a:ext>
            </a:extLst>
          </p:cNvPr>
          <p:cNvSpPr/>
          <p:nvPr/>
        </p:nvSpPr>
        <p:spPr>
          <a:xfrm>
            <a:off x="5993450" y="3883223"/>
            <a:ext cx="3108960" cy="523220"/>
          </a:xfrm>
          <a:prstGeom prst="rect">
            <a:avLst/>
          </a:prstGeom>
          <a:solidFill>
            <a:schemeClr val="bg1"/>
          </a:solidFill>
        </p:spPr>
        <p:txBody>
          <a:bodyPr wrap="square">
            <a:spAutoFit/>
          </a:bodyPr>
          <a:lstStyle/>
          <a:p>
            <a:r>
              <a:rPr lang="en-CA" sz="1400" dirty="0">
                <a:latin typeface="Arial" panose="020B0604020202020204" pitchFamily="34" charset="0"/>
                <a:ea typeface="Times New Roman" panose="02020603050405020304" pitchFamily="18" charset="0"/>
                <a:cs typeface="Arial" panose="020B0604020202020204" pitchFamily="34" charset="0"/>
              </a:rPr>
              <a:t>Photo credit: Parks Canada Agency</a:t>
            </a:r>
            <a:endParaRPr lang="en-CA" sz="1400" dirty="0">
              <a:latin typeface="Arial" panose="020B0604020202020204" pitchFamily="34" charset="0"/>
              <a:cs typeface="Arial" panose="020B0604020202020204" pitchFamily="34" charset="0"/>
            </a:endParaRPr>
          </a:p>
        </p:txBody>
      </p:sp>
      <p:sp>
        <p:nvSpPr>
          <p:cNvPr id="2" name="TextBox 1"/>
          <p:cNvSpPr txBox="1"/>
          <p:nvPr/>
        </p:nvSpPr>
        <p:spPr>
          <a:xfrm>
            <a:off x="457200" y="4260265"/>
            <a:ext cx="8382000" cy="2292935"/>
          </a:xfrm>
          <a:prstGeom prst="rect">
            <a:avLst/>
          </a:prstGeom>
          <a:noFill/>
        </p:spPr>
        <p:txBody>
          <a:bodyPr wrap="square" rtlCol="0">
            <a:spAutoFit/>
          </a:bodyPr>
          <a:lstStyle/>
          <a:p>
            <a:pPr lvl="1" indent="-457200">
              <a:spcAft>
                <a:spcPts val="600"/>
              </a:spcAft>
              <a:buFont typeface="Wingdings" panose="05000000000000000000" pitchFamily="2" charset="2"/>
              <a:buChar char="§"/>
            </a:pPr>
            <a:r>
              <a:rPr lang="en-CA" sz="2200" dirty="0">
                <a:latin typeface="Arial" panose="020B0604020202020204" pitchFamily="34" charset="0"/>
                <a:cs typeface="Arial" panose="020B0604020202020204" pitchFamily="34" charset="0"/>
              </a:rPr>
              <a:t>Improved monitoring techniques for crossing structure use by small animal species (cold-blooded species, aquatic species)</a:t>
            </a:r>
          </a:p>
          <a:p>
            <a:pPr lvl="1" indent="-457200">
              <a:spcAft>
                <a:spcPts val="600"/>
              </a:spcAft>
              <a:buFont typeface="Wingdings" panose="05000000000000000000" pitchFamily="2" charset="2"/>
              <a:buChar char="§"/>
            </a:pPr>
            <a:r>
              <a:rPr lang="en-CA" sz="2200" dirty="0">
                <a:latin typeface="Arial" panose="020B0604020202020204" pitchFamily="34" charset="0"/>
                <a:cs typeface="Arial" panose="020B0604020202020204" pitchFamily="34" charset="0"/>
              </a:rPr>
              <a:t>Camera technologies (e.g., motion/heat sensors, active-beam sensors)</a:t>
            </a:r>
          </a:p>
          <a:p>
            <a:pPr lvl="1" indent="-457200">
              <a:spcAft>
                <a:spcPts val="600"/>
              </a:spcAft>
              <a:buFont typeface="Wingdings" panose="05000000000000000000" pitchFamily="2" charset="2"/>
              <a:buChar char="§"/>
            </a:pPr>
            <a:r>
              <a:rPr lang="en-CA" sz="2200" dirty="0">
                <a:latin typeface="Arial" panose="020B0604020202020204" pitchFamily="34" charset="0"/>
                <a:cs typeface="Arial" panose="020B0604020202020204" pitchFamily="34" charset="0"/>
              </a:rPr>
              <a:t>Different types of picture processing software</a:t>
            </a:r>
          </a:p>
          <a:p>
            <a:endParaRPr lang="en-US" dirty="0"/>
          </a:p>
        </p:txBody>
      </p:sp>
      <p:sp>
        <p:nvSpPr>
          <p:cNvPr id="4" name="Slide Number Placeholder 3">
            <a:extLst>
              <a:ext uri="{FF2B5EF4-FFF2-40B4-BE49-F238E27FC236}">
                <a16:creationId xmlns:a16="http://schemas.microsoft.com/office/drawing/2014/main" id="{03C0EEB8-DE87-49A4-9A98-25A75B5E34B1}"/>
              </a:ext>
            </a:extLst>
          </p:cNvPr>
          <p:cNvSpPr>
            <a:spLocks noGrp="1"/>
          </p:cNvSpPr>
          <p:nvPr>
            <p:ph type="sldNum" sz="quarter" idx="12"/>
          </p:nvPr>
        </p:nvSpPr>
        <p:spPr/>
        <p:txBody>
          <a:bodyPr/>
          <a:lstStyle/>
          <a:p>
            <a:fld id="{13027880-2A83-45E9-B573-352A563D06C0}" type="slidenum">
              <a:rPr lang="en-US" altLang="en-US" smtClean="0"/>
              <a:pPr/>
              <a:t>63</a:t>
            </a:fld>
            <a:endParaRPr lang="en-US" altLang="en-US" dirty="0"/>
          </a:p>
        </p:txBody>
      </p:sp>
    </p:spTree>
    <p:extLst>
      <p:ext uri="{BB962C8B-B14F-4D97-AF65-F5344CB8AC3E}">
        <p14:creationId xmlns:p14="http://schemas.microsoft.com/office/powerpoint/2010/main" val="931573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229600" cy="838200"/>
          </a:xfrm>
        </p:spPr>
        <p:txBody>
          <a:bodyPr>
            <a:normAutofit/>
          </a:bodyPr>
          <a:lstStyle/>
          <a:p>
            <a:r>
              <a:rPr lang="en-US" sz="2800" b="1" dirty="0">
                <a:latin typeface="Arial" panose="020B0604020202020204" pitchFamily="34" charset="0"/>
                <a:cs typeface="Arial" panose="020B0604020202020204" pitchFamily="34" charset="0"/>
              </a:rPr>
              <a:t>OVERALL </a:t>
            </a:r>
            <a:r>
              <a:rPr lang="en-US" sz="2800" b="1" dirty="0">
                <a:latin typeface="Arial" panose="020B0604020202020204" pitchFamily="34" charset="0"/>
                <a:ea typeface="+mn-ea"/>
                <a:cs typeface="Arial" panose="020B0604020202020204" pitchFamily="34" charset="0"/>
              </a:rPr>
              <a:t>RECOMMENDATIONS</a:t>
            </a:r>
            <a:r>
              <a:rPr lang="en-US" sz="2800" b="1" dirty="0">
                <a:latin typeface="Arial" panose="020B0604020202020204" pitchFamily="34" charset="0"/>
                <a:cs typeface="Arial" panose="020B0604020202020204" pitchFamily="34" charset="0"/>
              </a:rPr>
              <a:t> </a:t>
            </a:r>
            <a:endParaRPr lang="en-CA" sz="2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2733" y="960437"/>
            <a:ext cx="5760720" cy="2560320"/>
          </a:xfrm>
        </p:spPr>
        <p:txBody>
          <a:bodyPr>
            <a:noAutofit/>
          </a:bodyPr>
          <a:lstStyle/>
          <a:p>
            <a:pPr marL="457200" indent="-457200">
              <a:lnSpc>
                <a:spcPct val="100000"/>
              </a:lnSpc>
              <a:spcBef>
                <a:spcPts val="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Include small animal species’ requirements in structures and fence designed for large mammals, hydrology, vehicles  </a:t>
            </a:r>
            <a:r>
              <a:rPr lang="en-US" sz="2000" dirty="0">
                <a:latin typeface="Arial" panose="020B0604020202020204" pitchFamily="34" charset="0"/>
                <a:cs typeface="Arial" panose="020B0604020202020204" pitchFamily="34" charset="0"/>
              </a:rPr>
              <a:t>and pedestrians</a:t>
            </a:r>
          </a:p>
          <a:p>
            <a:pPr marL="457200" indent="-457200">
              <a:lnSpc>
                <a:spcPct val="100000"/>
              </a:lnSpc>
              <a:spcBef>
                <a:spcPts val="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Minimize distances between structures based on maximum or mean movement distances (dozen of meters up to a few hundred meters)</a:t>
            </a:r>
          </a:p>
          <a:p>
            <a:pPr marL="457200" indent="-457200">
              <a:lnSpc>
                <a:spcPct val="100000"/>
              </a:lnSpc>
              <a:spcBef>
                <a:spcPts val="0"/>
              </a:spcBef>
              <a:spcAft>
                <a:spcPts val="600"/>
              </a:spcAft>
              <a:buNone/>
            </a:pPr>
            <a:endParaRPr lang="en-US" sz="2000" dirty="0"/>
          </a:p>
        </p:txBody>
      </p:sp>
      <p:pic>
        <p:nvPicPr>
          <p:cNvPr id="4" name="Picture 3">
            <a:extLst>
              <a:ext uri="{FF2B5EF4-FFF2-40B4-BE49-F238E27FC236}">
                <a16:creationId xmlns:a16="http://schemas.microsoft.com/office/drawing/2014/main" id="{854B0A8A-E1C4-4FDA-B6B3-6F073C210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4025" y="990600"/>
            <a:ext cx="3291840" cy="2191133"/>
          </a:xfrm>
          <a:prstGeom prst="rect">
            <a:avLst/>
          </a:prstGeom>
        </p:spPr>
      </p:pic>
      <p:sp>
        <p:nvSpPr>
          <p:cNvPr id="5" name="Rectangle 4">
            <a:extLst>
              <a:ext uri="{FF2B5EF4-FFF2-40B4-BE49-F238E27FC236}">
                <a16:creationId xmlns:a16="http://schemas.microsoft.com/office/drawing/2014/main" id="{59607541-738F-4EE1-B412-915C8C218D78}"/>
              </a:ext>
            </a:extLst>
          </p:cNvPr>
          <p:cNvSpPr/>
          <p:nvPr/>
        </p:nvSpPr>
        <p:spPr>
          <a:xfrm>
            <a:off x="5867400" y="3200400"/>
            <a:ext cx="3108960" cy="523220"/>
          </a:xfrm>
          <a:prstGeom prst="rect">
            <a:avLst/>
          </a:prstGeom>
          <a:solidFill>
            <a:schemeClr val="bg1"/>
          </a:solidFill>
        </p:spPr>
        <p:txBody>
          <a:bodyPr wrap="square">
            <a:spAutoFit/>
          </a:bodyPr>
          <a:lstStyle/>
          <a:p>
            <a:r>
              <a:rPr lang="en-US" sz="1400" dirty="0">
                <a:latin typeface="Arial" panose="020B0604020202020204" pitchFamily="34" charset="0"/>
                <a:ea typeface="Times New Roman" panose="02020603050405020304" pitchFamily="18" charset="0"/>
                <a:cs typeface="Arial" panose="020B0604020202020204" pitchFamily="34" charset="0"/>
              </a:rPr>
              <a:t>Photo credit: Chris Slesar,</a:t>
            </a:r>
            <a:r>
              <a:rPr lang="en-CA" sz="1400" dirty="0">
                <a:latin typeface="Arial" panose="020B0604020202020204" pitchFamily="34" charset="0"/>
                <a:ea typeface="Times New Roman" panose="02020603050405020304" pitchFamily="18" charset="0"/>
                <a:cs typeface="Arial" panose="020B0604020202020204" pitchFamily="34" charset="0"/>
              </a:rPr>
              <a:t> Monkton </a:t>
            </a:r>
            <a:r>
              <a:rPr lang="en-CA" sz="1400" dirty="0">
                <a:latin typeface="Arial" panose="020B0604020202020204" pitchFamily="34" charset="0"/>
                <a:cs typeface="Arial" panose="020B0604020202020204" pitchFamily="34" charset="0"/>
              </a:rPr>
              <a:t>Conservation Commission</a:t>
            </a:r>
          </a:p>
        </p:txBody>
      </p:sp>
      <p:sp>
        <p:nvSpPr>
          <p:cNvPr id="6" name="TextBox 5"/>
          <p:cNvSpPr txBox="1"/>
          <p:nvPr/>
        </p:nvSpPr>
        <p:spPr>
          <a:xfrm>
            <a:off x="76200" y="3913763"/>
            <a:ext cx="8305800" cy="1877437"/>
          </a:xfrm>
          <a:prstGeom prst="rect">
            <a:avLst/>
          </a:prstGeom>
          <a:noFill/>
        </p:spPr>
        <p:txBody>
          <a:bodyPr wrap="square" rtlCol="0">
            <a:spAutoFit/>
          </a:bodyPr>
          <a:lstStyle/>
          <a:p>
            <a:pPr marL="457200" indent="-457200" defTabSz="685800">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Build a variety of types and dimensions of crossing structures rather than one design</a:t>
            </a:r>
          </a:p>
          <a:p>
            <a:pPr marL="457200" indent="-457200" defTabSz="685800">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Build robust barriers that require little maintenance from erosion, flooding, climate, and vegetation growth</a:t>
            </a:r>
          </a:p>
          <a:p>
            <a:endParaRPr lang="en-US" dirty="0"/>
          </a:p>
        </p:txBody>
      </p:sp>
      <p:sp>
        <p:nvSpPr>
          <p:cNvPr id="7" name="Slide Number Placeholder 6">
            <a:extLst>
              <a:ext uri="{FF2B5EF4-FFF2-40B4-BE49-F238E27FC236}">
                <a16:creationId xmlns:a16="http://schemas.microsoft.com/office/drawing/2014/main" id="{E01FCFC4-569B-4A81-A895-65BE5763B14C}"/>
              </a:ext>
            </a:extLst>
          </p:cNvPr>
          <p:cNvSpPr>
            <a:spLocks noGrp="1"/>
          </p:cNvSpPr>
          <p:nvPr>
            <p:ph type="sldNum" sz="quarter" idx="12"/>
          </p:nvPr>
        </p:nvSpPr>
        <p:spPr/>
        <p:txBody>
          <a:bodyPr/>
          <a:lstStyle/>
          <a:p>
            <a:fld id="{66465734-53D9-405B-8552-4BB84AB766ED}" type="slidenum">
              <a:rPr lang="en-US" altLang="en-US" sz="2400" smtClean="0">
                <a:solidFill>
                  <a:schemeClr val="tx1"/>
                </a:solidFill>
              </a:rPr>
              <a:pPr/>
              <a:t>64</a:t>
            </a:fld>
            <a:endParaRPr lang="en-US" altLang="en-US" sz="2400" dirty="0">
              <a:solidFill>
                <a:schemeClr val="tx1"/>
              </a:solidFill>
            </a:endParaRPr>
          </a:p>
        </p:txBody>
      </p:sp>
    </p:spTree>
    <p:extLst>
      <p:ext uri="{BB962C8B-B14F-4D97-AF65-F5344CB8AC3E}">
        <p14:creationId xmlns:p14="http://schemas.microsoft.com/office/powerpoint/2010/main" val="12451003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228600"/>
            <a:ext cx="8138160" cy="1005840"/>
          </a:xfrm>
        </p:spPr>
        <p:txBody>
          <a:bodyPr>
            <a:normAutofit/>
          </a:bodyPr>
          <a:lstStyle/>
          <a:p>
            <a:r>
              <a:rPr lang="en-US" sz="2800" b="1" dirty="0">
                <a:latin typeface="Arial" panose="020B0604020202020204" pitchFamily="34" charset="0"/>
                <a:cs typeface="Arial" panose="020B0604020202020204" pitchFamily="34" charset="0"/>
              </a:rPr>
              <a:t>OVERALL RECOMMENDATIONS (CONT.)</a:t>
            </a:r>
            <a:endParaRPr lang="en-US" sz="2800" dirty="0"/>
          </a:p>
        </p:txBody>
      </p:sp>
      <p:sp>
        <p:nvSpPr>
          <p:cNvPr id="3" name="Content Placeholder 2"/>
          <p:cNvSpPr>
            <a:spLocks noGrp="1"/>
          </p:cNvSpPr>
          <p:nvPr>
            <p:ph idx="1"/>
          </p:nvPr>
        </p:nvSpPr>
        <p:spPr>
          <a:xfrm>
            <a:off x="533400" y="1066800"/>
            <a:ext cx="7886700" cy="5120640"/>
          </a:xfrm>
        </p:spPr>
        <p:txBody>
          <a:bodyPr>
            <a:normAutofit/>
          </a:bodyPr>
          <a:lstStyle/>
          <a:p>
            <a:pPr marL="457200" indent="-457200">
              <a:lnSpc>
                <a:spcPct val="100000"/>
              </a:lnSpc>
              <a:spcBef>
                <a:spcPts val="0"/>
              </a:spcBef>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Provide best management practices for implementing and monitoring modifications to non-designated crossing structures to facilitate small animal passage</a:t>
            </a:r>
          </a:p>
          <a:p>
            <a:pPr marL="457200" indent="-457200">
              <a:lnSpc>
                <a:spcPct val="110000"/>
              </a:lnSpc>
              <a:spcBef>
                <a:spcPts val="0"/>
              </a:spcBef>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Use tested and robust permanent materials and installation methods for barriers, e.g., concrete or metals </a:t>
            </a:r>
          </a:p>
          <a:p>
            <a:pPr marL="457200" indent="-457200">
              <a:lnSpc>
                <a:spcPct val="110000"/>
              </a:lnSpc>
              <a:spcBef>
                <a:spcPts val="0"/>
              </a:spcBef>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Pay attention to physiological and behavioral needs of target species, e.g., add shade structures</a:t>
            </a:r>
          </a:p>
          <a:p>
            <a:pPr marL="457200" indent="-457200">
              <a:lnSpc>
                <a:spcPct val="110000"/>
              </a:lnSpc>
              <a:spcBef>
                <a:spcPts val="0"/>
              </a:spcBef>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Pay attention to detail, e.g., barriers </a:t>
            </a:r>
          </a:p>
          <a:p>
            <a:pPr marL="457200" indent="-457200">
              <a:lnSpc>
                <a:spcPct val="110000"/>
              </a:lnSpc>
              <a:spcBef>
                <a:spcPts val="0"/>
              </a:spcBef>
              <a:spcAft>
                <a:spcPts val="600"/>
              </a:spcAft>
              <a:buFont typeface="Wingdings" panose="05000000000000000000" pitchFamily="2" charset="2"/>
              <a:buChar char="§"/>
            </a:pPr>
            <a:r>
              <a:rPr lang="en-CA" sz="2400" dirty="0">
                <a:latin typeface="Arial" panose="020B0604020202020204" pitchFamily="34" charset="0"/>
                <a:cs typeface="Arial" panose="020B0604020202020204" pitchFamily="34" charset="0"/>
              </a:rPr>
              <a:t>Implement measures to reduce potential breaches</a:t>
            </a:r>
          </a:p>
          <a:p>
            <a:endParaRPr lang="en-US" dirty="0"/>
          </a:p>
        </p:txBody>
      </p:sp>
      <p:sp>
        <p:nvSpPr>
          <p:cNvPr id="4" name="Slide Number Placeholder 3">
            <a:extLst>
              <a:ext uri="{FF2B5EF4-FFF2-40B4-BE49-F238E27FC236}">
                <a16:creationId xmlns:a16="http://schemas.microsoft.com/office/drawing/2014/main" id="{09CED680-D769-4F05-9260-D9F558BE2656}"/>
              </a:ext>
            </a:extLst>
          </p:cNvPr>
          <p:cNvSpPr>
            <a:spLocks noGrp="1"/>
          </p:cNvSpPr>
          <p:nvPr>
            <p:ph type="sldNum" sz="quarter" idx="12"/>
          </p:nvPr>
        </p:nvSpPr>
        <p:spPr/>
        <p:txBody>
          <a:bodyPr/>
          <a:lstStyle/>
          <a:p>
            <a:fld id="{66465734-53D9-405B-8552-4BB84AB766ED}" type="slidenum">
              <a:rPr lang="en-US" altLang="en-US" sz="2400" smtClean="0">
                <a:solidFill>
                  <a:schemeClr val="tx1"/>
                </a:solidFill>
              </a:rPr>
              <a:pPr/>
              <a:t>65</a:t>
            </a:fld>
            <a:endParaRPr lang="en-US" altLang="en-US" sz="2400" dirty="0">
              <a:solidFill>
                <a:schemeClr val="tx1"/>
              </a:solidFill>
            </a:endParaRPr>
          </a:p>
        </p:txBody>
      </p:sp>
    </p:spTree>
    <p:extLst>
      <p:ext uri="{BB962C8B-B14F-4D97-AF65-F5344CB8AC3E}">
        <p14:creationId xmlns:p14="http://schemas.microsoft.com/office/powerpoint/2010/main" val="30808139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228600"/>
            <a:ext cx="8138160" cy="1005840"/>
          </a:xfrm>
        </p:spPr>
        <p:txBody>
          <a:bodyPr>
            <a:normAutofit/>
          </a:bodyPr>
          <a:lstStyle/>
          <a:p>
            <a:r>
              <a:rPr lang="en-US" sz="2800" b="1" dirty="0" smtClean="0">
                <a:latin typeface="Arial" panose="020B0604020202020204" pitchFamily="34" charset="0"/>
                <a:cs typeface="Arial" panose="020B0604020202020204" pitchFamily="34" charset="0"/>
              </a:rPr>
              <a:t>FOR MORE INFORMATION</a:t>
            </a:r>
            <a:endParaRPr lang="en-US" sz="2800" dirty="0"/>
          </a:p>
        </p:txBody>
      </p:sp>
      <p:sp>
        <p:nvSpPr>
          <p:cNvPr id="3" name="Content Placeholder 2"/>
          <p:cNvSpPr>
            <a:spLocks noGrp="1"/>
          </p:cNvSpPr>
          <p:nvPr>
            <p:ph idx="1"/>
          </p:nvPr>
        </p:nvSpPr>
        <p:spPr>
          <a:xfrm>
            <a:off x="533400" y="1905000"/>
            <a:ext cx="7886700" cy="4282440"/>
          </a:xfrm>
        </p:spPr>
        <p:txBody>
          <a:bodyPr>
            <a:normAutofit/>
          </a:bodyPr>
          <a:lstStyle/>
          <a:p>
            <a:pPr marL="457200" indent="-457200">
              <a:lnSpc>
                <a:spcPct val="100000"/>
              </a:lnSpc>
              <a:spcBef>
                <a:spcPts val="0"/>
              </a:spcBef>
              <a:spcAft>
                <a:spcPts val="600"/>
              </a:spcAft>
              <a:buFont typeface="Wingdings" panose="05000000000000000000" pitchFamily="2" charset="2"/>
              <a:buChar char="§"/>
            </a:pPr>
            <a:r>
              <a:rPr lang="en-CA" sz="2400" dirty="0" smtClean="0">
                <a:latin typeface="Arial" panose="020B0604020202020204" pitchFamily="34" charset="0"/>
                <a:cs typeface="Arial" panose="020B0604020202020204" pitchFamily="34" charset="0"/>
              </a:rPr>
              <a:t>Access all project materials at the project web page: </a:t>
            </a:r>
          </a:p>
          <a:p>
            <a:pPr marL="0" indent="0">
              <a:lnSpc>
                <a:spcPct val="100000"/>
              </a:lnSpc>
              <a:spcBef>
                <a:spcPts val="0"/>
              </a:spcBef>
              <a:spcAft>
                <a:spcPts val="600"/>
              </a:spcAft>
              <a:buNone/>
            </a:pPr>
            <a:endParaRPr lang="en-CA" sz="2400" dirty="0" smtClean="0">
              <a:latin typeface="Arial" panose="020B0604020202020204" pitchFamily="34" charset="0"/>
              <a:cs typeface="Arial" panose="020B0604020202020204" pitchFamily="34" charset="0"/>
            </a:endParaRPr>
          </a:p>
          <a:p>
            <a:pPr marL="0" lvl="3" indent="0" algn="ctr">
              <a:spcAft>
                <a:spcPts val="300"/>
              </a:spcAft>
              <a:buNone/>
            </a:pPr>
            <a:r>
              <a:rPr lang="en-CA" sz="1800" dirty="0" smtClean="0">
                <a:latin typeface="Arial" panose="020B0604020202020204" pitchFamily="34" charset="0"/>
                <a:cs typeface="Arial" panose="020B0604020202020204" pitchFamily="34" charset="0"/>
                <a:hlinkClick r:id="rId2"/>
              </a:rPr>
              <a:t>http</a:t>
            </a:r>
            <a:r>
              <a:rPr lang="en-CA" sz="1800" dirty="0">
                <a:latin typeface="Arial" panose="020B0604020202020204" pitchFamily="34" charset="0"/>
                <a:cs typeface="Arial" panose="020B0604020202020204" pitchFamily="34" charset="0"/>
                <a:hlinkClick r:id="rId2"/>
              </a:rPr>
              <a:t>://</a:t>
            </a:r>
            <a:r>
              <a:rPr lang="en-CA" sz="1800" dirty="0" smtClean="0">
                <a:latin typeface="Arial" panose="020B0604020202020204" pitchFamily="34" charset="0"/>
                <a:cs typeface="Arial" panose="020B0604020202020204" pitchFamily="34" charset="0"/>
                <a:hlinkClick r:id="rId2"/>
              </a:rPr>
              <a:t>apps.trb.org/cmsfeed/TRBNetProjectDisplay.asp?ProjectID=4337</a:t>
            </a:r>
            <a:endParaRPr lang="en-CA" sz="1800" dirty="0" smtClean="0">
              <a:latin typeface="Arial" panose="020B0604020202020204" pitchFamily="34" charset="0"/>
              <a:cs typeface="Arial" panose="020B0604020202020204" pitchFamily="34" charset="0"/>
            </a:endParaRPr>
          </a:p>
          <a:p>
            <a:pPr marL="0" lvl="3" indent="0" algn="ctr">
              <a:spcAft>
                <a:spcPts val="300"/>
              </a:spcAft>
              <a:buNone/>
            </a:pPr>
            <a:endParaRPr lang="en-CA"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9CED680-D769-4F05-9260-D9F558BE2656}"/>
              </a:ext>
            </a:extLst>
          </p:cNvPr>
          <p:cNvSpPr>
            <a:spLocks noGrp="1"/>
          </p:cNvSpPr>
          <p:nvPr>
            <p:ph type="sldNum" sz="quarter" idx="12"/>
          </p:nvPr>
        </p:nvSpPr>
        <p:spPr/>
        <p:txBody>
          <a:bodyPr/>
          <a:lstStyle/>
          <a:p>
            <a:fld id="{66465734-53D9-405B-8552-4BB84AB766ED}" type="slidenum">
              <a:rPr lang="en-US" altLang="en-US" sz="2400" smtClean="0">
                <a:solidFill>
                  <a:schemeClr val="tx1"/>
                </a:solidFill>
              </a:rPr>
              <a:pPr/>
              <a:t>66</a:t>
            </a:fld>
            <a:endParaRPr lang="en-US" altLang="en-US" sz="2400" dirty="0">
              <a:solidFill>
                <a:schemeClr val="tx1"/>
              </a:solidFill>
            </a:endParaRPr>
          </a:p>
        </p:txBody>
      </p:sp>
    </p:spTree>
    <p:extLst>
      <p:ext uri="{BB962C8B-B14F-4D97-AF65-F5344CB8AC3E}">
        <p14:creationId xmlns:p14="http://schemas.microsoft.com/office/powerpoint/2010/main" val="2229982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9C03FB-51ED-4F43-AF17-C1874A120957}"/>
              </a:ext>
            </a:extLst>
          </p:cNvPr>
          <p:cNvSpPr/>
          <p:nvPr/>
        </p:nvSpPr>
        <p:spPr>
          <a:xfrm>
            <a:off x="621741" y="152400"/>
            <a:ext cx="5226046" cy="1107996"/>
          </a:xfrm>
          <a:prstGeom prst="rect">
            <a:avLst/>
          </a:prstGeom>
        </p:spPr>
        <p:txBody>
          <a:bodyPr wrap="none">
            <a:spAutoFit/>
          </a:bodyPr>
          <a:lstStyle/>
          <a:p>
            <a:pPr marL="0" lvl="1">
              <a:spcAft>
                <a:spcPts val="1200"/>
              </a:spcAft>
            </a:pPr>
            <a:r>
              <a:rPr lang="en-CA" sz="2800" b="1" dirty="0">
                <a:latin typeface="Arial" panose="020B0604020202020204" pitchFamily="34" charset="0"/>
                <a:cs typeface="Arial" panose="020B0604020202020204" pitchFamily="34" charset="0"/>
              </a:rPr>
              <a:t>UNIQUE RESULTS</a:t>
            </a:r>
          </a:p>
          <a:p>
            <a:pPr lvl="1">
              <a:spcAft>
                <a:spcPts val="600"/>
              </a:spcAft>
              <a:buFont typeface="Wingdings" panose="05000000000000000000" pitchFamily="2" charset="2"/>
              <a:buChar char="§"/>
            </a:pPr>
            <a:r>
              <a:rPr lang="en-CA" sz="2800" dirty="0"/>
              <a:t> </a:t>
            </a:r>
            <a:r>
              <a:rPr lang="en-CA" sz="2800" dirty="0">
                <a:latin typeface="Arial" panose="020B0604020202020204" pitchFamily="34" charset="0"/>
                <a:cs typeface="Arial" panose="020B0604020202020204" pitchFamily="34" charset="0"/>
              </a:rPr>
              <a:t>Respondents and affiliation</a:t>
            </a:r>
          </a:p>
        </p:txBody>
      </p:sp>
      <p:pic>
        <p:nvPicPr>
          <p:cNvPr id="2" name="Picture 1">
            <a:extLst>
              <a:ext uri="{FF2B5EF4-FFF2-40B4-BE49-F238E27FC236}">
                <a16:creationId xmlns:a16="http://schemas.microsoft.com/office/drawing/2014/main" id="{54E2FA2D-FBF6-46FF-B659-162657D03820}"/>
              </a:ext>
            </a:extLst>
          </p:cNvPr>
          <p:cNvPicPr>
            <a:picLocks noChangeAspect="1"/>
          </p:cNvPicPr>
          <p:nvPr/>
        </p:nvPicPr>
        <p:blipFill rotWithShape="1">
          <a:blip r:embed="rId3"/>
          <a:srcRect l="12500" t="15926" r="28517" b="12963"/>
          <a:stretch/>
        </p:blipFill>
        <p:spPr>
          <a:xfrm>
            <a:off x="571498" y="1174393"/>
            <a:ext cx="8001000" cy="5425964"/>
          </a:xfrm>
          <a:prstGeom prst="rect">
            <a:avLst/>
          </a:prstGeom>
        </p:spPr>
      </p:pic>
      <p:sp>
        <p:nvSpPr>
          <p:cNvPr id="3" name="TextBox 2">
            <a:extLst>
              <a:ext uri="{FF2B5EF4-FFF2-40B4-BE49-F238E27FC236}">
                <a16:creationId xmlns:a16="http://schemas.microsoft.com/office/drawing/2014/main" id="{066BED22-06EB-4192-BB17-B99F91C852B3}"/>
              </a:ext>
            </a:extLst>
          </p:cNvPr>
          <p:cNvSpPr txBox="1"/>
          <p:nvPr/>
        </p:nvSpPr>
        <p:spPr>
          <a:xfrm>
            <a:off x="3701247" y="6041598"/>
            <a:ext cx="870751" cy="369332"/>
          </a:xfrm>
          <a:prstGeom prst="rect">
            <a:avLst/>
          </a:prstGeom>
          <a:noFill/>
        </p:spPr>
        <p:txBody>
          <a:bodyPr wrap="none" rtlCol="0">
            <a:spAutoFit/>
          </a:bodyPr>
          <a:lstStyle/>
          <a:p>
            <a:r>
              <a:rPr lang="en-US" dirty="0"/>
              <a:t>N=156</a:t>
            </a:r>
          </a:p>
        </p:txBody>
      </p:sp>
      <p:sp>
        <p:nvSpPr>
          <p:cNvPr id="4" name="Slide Number Placeholder 3">
            <a:extLst>
              <a:ext uri="{FF2B5EF4-FFF2-40B4-BE49-F238E27FC236}">
                <a16:creationId xmlns:a16="http://schemas.microsoft.com/office/drawing/2014/main" id="{1B4946A4-E0EF-4CB5-8E77-39CE48512A1C}"/>
              </a:ext>
            </a:extLst>
          </p:cNvPr>
          <p:cNvSpPr>
            <a:spLocks noGrp="1"/>
          </p:cNvSpPr>
          <p:nvPr>
            <p:ph type="sldNum" sz="quarter" idx="12"/>
          </p:nvPr>
        </p:nvSpPr>
        <p:spPr/>
        <p:txBody>
          <a:bodyPr/>
          <a:lstStyle/>
          <a:p>
            <a:fld id="{13027880-2A83-45E9-B573-352A563D06C0}" type="slidenum">
              <a:rPr lang="en-US" altLang="en-US" smtClean="0"/>
              <a:pPr/>
              <a:t>7</a:t>
            </a:fld>
            <a:endParaRPr lang="en-US" altLang="en-US" dirty="0"/>
          </a:p>
        </p:txBody>
      </p:sp>
    </p:spTree>
    <p:extLst>
      <p:ext uri="{BB962C8B-B14F-4D97-AF65-F5344CB8AC3E}">
        <p14:creationId xmlns:p14="http://schemas.microsoft.com/office/powerpoint/2010/main" val="1859526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0E2EA6-6247-41D8-8BA1-F19EA717E90F}"/>
              </a:ext>
            </a:extLst>
          </p:cNvPr>
          <p:cNvPicPr/>
          <p:nvPr/>
        </p:nvPicPr>
        <p:blipFill rotWithShape="1">
          <a:blip r:embed="rId3">
            <a:extLst>
              <a:ext uri="{28A0092B-C50C-407E-A947-70E740481C1C}">
                <a14:useLocalDpi xmlns:a14="http://schemas.microsoft.com/office/drawing/2010/main" val="0"/>
              </a:ext>
            </a:extLst>
          </a:blip>
          <a:srcRect l="15897" r="25128"/>
          <a:stretch/>
        </p:blipFill>
        <p:spPr bwMode="auto">
          <a:xfrm>
            <a:off x="533400" y="1143000"/>
            <a:ext cx="6248400" cy="5562600"/>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2A9BF945-28EF-4ECD-8B19-9F5DD87739DD}"/>
              </a:ext>
            </a:extLst>
          </p:cNvPr>
          <p:cNvSpPr/>
          <p:nvPr/>
        </p:nvSpPr>
        <p:spPr>
          <a:xfrm>
            <a:off x="533400" y="391180"/>
            <a:ext cx="6324600" cy="954107"/>
          </a:xfrm>
          <a:prstGeom prst="rect">
            <a:avLst/>
          </a:prstGeom>
        </p:spPr>
        <p:txBody>
          <a:bodyPr wrap="square">
            <a:spAutoFit/>
          </a:bodyPr>
          <a:lstStyle/>
          <a:p>
            <a:pPr lvl="1" indent="-457200">
              <a:spcAft>
                <a:spcPts val="6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Respondents and geographical region</a:t>
            </a:r>
          </a:p>
        </p:txBody>
      </p:sp>
      <p:sp>
        <p:nvSpPr>
          <p:cNvPr id="3" name="Content Placeholder 2">
            <a:extLst>
              <a:ext uri="{FF2B5EF4-FFF2-40B4-BE49-F238E27FC236}">
                <a16:creationId xmlns:a16="http://schemas.microsoft.com/office/drawing/2014/main" id="{9E955704-6358-4050-9C81-3371362D63B0}"/>
              </a:ext>
            </a:extLst>
          </p:cNvPr>
          <p:cNvSpPr>
            <a:spLocks noGrp="1"/>
          </p:cNvSpPr>
          <p:nvPr>
            <p:ph idx="1"/>
          </p:nvPr>
        </p:nvSpPr>
        <p:spPr>
          <a:xfrm>
            <a:off x="5892531" y="2438400"/>
            <a:ext cx="3251469" cy="1752600"/>
          </a:xfrm>
        </p:spPr>
        <p:txBody>
          <a:bodyPr>
            <a:normAutofit/>
          </a:bodyPr>
          <a:lstStyle/>
          <a:p>
            <a:pPr marL="0" lvl="3" indent="-274320">
              <a:lnSpc>
                <a:spcPct val="100000"/>
              </a:lnSpc>
              <a:spcBef>
                <a:spcPts val="0"/>
              </a:spcBef>
              <a:spcAft>
                <a:spcPts val="600"/>
              </a:spcAft>
            </a:pPr>
            <a:r>
              <a:rPr lang="en-US" sz="2400" dirty="0">
                <a:latin typeface="Arial" panose="020B0604020202020204" pitchFamily="34" charset="0"/>
                <a:cs typeface="Arial" panose="020B0604020202020204" pitchFamily="34" charset="0"/>
              </a:rPr>
              <a:t>41 U.S. states</a:t>
            </a:r>
          </a:p>
          <a:p>
            <a:pPr marL="0" lvl="3" indent="-274320">
              <a:lnSpc>
                <a:spcPct val="100000"/>
              </a:lnSpc>
              <a:spcBef>
                <a:spcPts val="0"/>
              </a:spcBef>
              <a:spcAft>
                <a:spcPts val="600"/>
              </a:spcAft>
            </a:pPr>
            <a:r>
              <a:rPr lang="en-US" sz="2400" dirty="0">
                <a:latin typeface="Arial" panose="020B0604020202020204" pitchFamily="34" charset="0"/>
                <a:cs typeface="Arial" panose="020B0604020202020204" pitchFamily="34" charset="0"/>
              </a:rPr>
              <a:t>6 Canada provinces</a:t>
            </a:r>
          </a:p>
          <a:p>
            <a:pPr marL="1371600" lvl="3" indent="0">
              <a:buNone/>
            </a:pPr>
            <a:endParaRPr lang="en-US" sz="2400" dirty="0"/>
          </a:p>
        </p:txBody>
      </p:sp>
      <p:sp>
        <p:nvSpPr>
          <p:cNvPr id="2" name="Slide Number Placeholder 1">
            <a:extLst>
              <a:ext uri="{FF2B5EF4-FFF2-40B4-BE49-F238E27FC236}">
                <a16:creationId xmlns:a16="http://schemas.microsoft.com/office/drawing/2014/main" id="{0000767D-A311-41C8-BFE5-5E527A4E7016}"/>
              </a:ext>
            </a:extLst>
          </p:cNvPr>
          <p:cNvSpPr>
            <a:spLocks noGrp="1"/>
          </p:cNvSpPr>
          <p:nvPr>
            <p:ph type="sldNum" sz="quarter" idx="12"/>
          </p:nvPr>
        </p:nvSpPr>
        <p:spPr/>
        <p:txBody>
          <a:bodyPr/>
          <a:lstStyle/>
          <a:p>
            <a:fld id="{13027880-2A83-45E9-B573-352A563D06C0}" type="slidenum">
              <a:rPr lang="en-US" altLang="en-US" smtClean="0"/>
              <a:pPr/>
              <a:t>8</a:t>
            </a:fld>
            <a:endParaRPr lang="en-US" altLang="en-US" dirty="0"/>
          </a:p>
        </p:txBody>
      </p:sp>
    </p:spTree>
    <p:extLst>
      <p:ext uri="{BB962C8B-B14F-4D97-AF65-F5344CB8AC3E}">
        <p14:creationId xmlns:p14="http://schemas.microsoft.com/office/powerpoint/2010/main" val="3044301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11017B-6B4B-45E1-BDA2-E1A513739DDA}"/>
              </a:ext>
            </a:extLst>
          </p:cNvPr>
          <p:cNvPicPr>
            <a:picLocks noChangeAspect="1"/>
          </p:cNvPicPr>
          <p:nvPr/>
        </p:nvPicPr>
        <p:blipFill rotWithShape="1">
          <a:blip r:embed="rId3"/>
          <a:srcRect l="8333" t="15935" r="23791" b="14436"/>
          <a:stretch/>
        </p:blipFill>
        <p:spPr>
          <a:xfrm>
            <a:off x="219867" y="1149591"/>
            <a:ext cx="8704264" cy="5022609"/>
          </a:xfrm>
          <a:prstGeom prst="rect">
            <a:avLst/>
          </a:prstGeom>
        </p:spPr>
      </p:pic>
      <p:sp>
        <p:nvSpPr>
          <p:cNvPr id="6" name="Rectangle 5">
            <a:extLst>
              <a:ext uri="{FF2B5EF4-FFF2-40B4-BE49-F238E27FC236}">
                <a16:creationId xmlns:a16="http://schemas.microsoft.com/office/drawing/2014/main" id="{C89D6E88-24DF-47EE-A5C1-B2D098A519F7}"/>
              </a:ext>
            </a:extLst>
          </p:cNvPr>
          <p:cNvSpPr/>
          <p:nvPr/>
        </p:nvSpPr>
        <p:spPr>
          <a:xfrm>
            <a:off x="228600" y="251856"/>
            <a:ext cx="8704264" cy="523220"/>
          </a:xfrm>
          <a:prstGeom prst="rect">
            <a:avLst/>
          </a:prstGeom>
        </p:spPr>
        <p:txBody>
          <a:bodyPr wrap="square">
            <a:spAutoFit/>
          </a:bodyPr>
          <a:lstStyle/>
          <a:p>
            <a:pPr lvl="1" indent="-457200">
              <a:spcAft>
                <a:spcPts val="600"/>
              </a:spcAft>
              <a:buFont typeface="Wingdings" panose="05000000000000000000" pitchFamily="2" charset="2"/>
              <a:buChar char="§"/>
            </a:pPr>
            <a:r>
              <a:rPr lang="en-CA" sz="2800" dirty="0">
                <a:latin typeface="Arial" panose="020B0604020202020204" pitchFamily="34" charset="0"/>
                <a:cs typeface="Arial" panose="020B0604020202020204" pitchFamily="34" charset="0"/>
              </a:rPr>
              <a:t>Mitigation measures for species groups by region</a:t>
            </a:r>
          </a:p>
        </p:txBody>
      </p:sp>
      <p:sp>
        <p:nvSpPr>
          <p:cNvPr id="7" name="Rectangle 6">
            <a:extLst>
              <a:ext uri="{FF2B5EF4-FFF2-40B4-BE49-F238E27FC236}">
                <a16:creationId xmlns:a16="http://schemas.microsoft.com/office/drawing/2014/main" id="{02C5D66F-660B-41BA-9F1A-846F0B3816F2}"/>
              </a:ext>
            </a:extLst>
          </p:cNvPr>
          <p:cNvSpPr/>
          <p:nvPr/>
        </p:nvSpPr>
        <p:spPr>
          <a:xfrm>
            <a:off x="228600" y="6236812"/>
            <a:ext cx="8382000" cy="292388"/>
          </a:xfrm>
          <a:prstGeom prst="rect">
            <a:avLst/>
          </a:prstGeom>
        </p:spPr>
        <p:txBody>
          <a:bodyPr wrap="square">
            <a:spAutoFit/>
          </a:bodyPr>
          <a:lstStyle/>
          <a:p>
            <a:r>
              <a:rPr lang="en-US" sz="1300" dirty="0">
                <a:solidFill>
                  <a:srgbClr val="000000"/>
                </a:solidFill>
                <a:latin typeface="Arial" panose="020B0604020202020204" pitchFamily="34" charset="0"/>
                <a:cs typeface="Arial" panose="020B0604020202020204" pitchFamily="34" charset="0"/>
              </a:rPr>
              <a:t>Note: </a:t>
            </a:r>
            <a:r>
              <a:rPr lang="en-US" sz="1300" dirty="0" smtClean="0">
                <a:solidFill>
                  <a:srgbClr val="000000"/>
                </a:solidFill>
                <a:latin typeface="Arial" panose="020B0604020202020204" pitchFamily="34" charset="0"/>
                <a:cs typeface="Arial" panose="020B0604020202020204" pitchFamily="34" charset="0"/>
              </a:rPr>
              <a:t>Superscripts indicate credit statements for animal icons; see speaker notes and Expert Survey Report.</a:t>
            </a:r>
            <a:endParaRPr lang="en-US" sz="13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AA846E4-F8EF-4C6D-A5A2-54CCA7BF38EE}"/>
              </a:ext>
            </a:extLst>
          </p:cNvPr>
          <p:cNvSpPr>
            <a:spLocks noGrp="1"/>
          </p:cNvSpPr>
          <p:nvPr>
            <p:ph type="sldNum" sz="quarter" idx="12"/>
          </p:nvPr>
        </p:nvSpPr>
        <p:spPr/>
        <p:txBody>
          <a:bodyPr/>
          <a:lstStyle/>
          <a:p>
            <a:fld id="{13027880-2A83-45E9-B573-352A563D06C0}" type="slidenum">
              <a:rPr lang="en-US" altLang="en-US" smtClean="0"/>
              <a:pPr/>
              <a:t>9</a:t>
            </a:fld>
            <a:endParaRPr lang="en-US" altLang="en-US" dirty="0"/>
          </a:p>
        </p:txBody>
      </p:sp>
    </p:spTree>
    <p:extLst>
      <p:ext uri="{BB962C8B-B14F-4D97-AF65-F5344CB8AC3E}">
        <p14:creationId xmlns:p14="http://schemas.microsoft.com/office/powerpoint/2010/main" val="1411000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EE650A0A70C94A86712D92FEC412A6" ma:contentTypeVersion="0" ma:contentTypeDescription="Create a new document." ma:contentTypeScope="" ma:versionID="20e53dd631a260b36d49c8fe29ba873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3BC3FF-70E0-4FE2-8803-8FD36A82BD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A249985-1F9C-4F3A-A408-11BA55ED0226}">
  <ds:schemaRefs>
    <ds:schemaRef ds:uri="http://www.w3.org/XML/1998/namespace"/>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purl.org/dc/dcmitype/"/>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4EEECEFF-D9D2-4D18-8A3A-5C11CF297D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54618</TotalTime>
  <Words>4822</Words>
  <Application>Microsoft Office PowerPoint</Application>
  <PresentationFormat>On-screen Show (4:3)</PresentationFormat>
  <Paragraphs>761</Paragraphs>
  <Slides>66</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Calibri Light</vt:lpstr>
      <vt:lpstr>Courier New</vt:lpstr>
      <vt:lpstr>Times New Roman</vt:lpstr>
      <vt:lpstr>Wingdings</vt:lpstr>
      <vt:lpstr>Office Theme</vt:lpstr>
      <vt:lpstr>NCHRP 25-25/TASK 113:   Road Passages and Barriers for Small Terrestrial Wildlife: Summary and Repository of Design Examples  September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OVERALL RECOMMENDATIONS </vt:lpstr>
      <vt:lpstr>OVERALL RECOMMENDATIONS (CONT.)</vt:lpstr>
      <vt:lpstr>FOR MORE INFORMATION</vt:lpstr>
    </vt:vector>
  </TitlesOfParts>
  <Company>Wildlife Researcher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NCHRP 25-25 Task 113 </dc:title>
  <dc:creator>Kari Gunson</dc:creator>
  <cp:lastModifiedBy>Hartell, Ann</cp:lastModifiedBy>
  <cp:revision>1157</cp:revision>
  <cp:lastPrinted>2012-11-23T20:41:12Z</cp:lastPrinted>
  <dcterms:created xsi:type="dcterms:W3CDTF">2010-07-03T17:33:03Z</dcterms:created>
  <dcterms:modified xsi:type="dcterms:W3CDTF">2019-09-20T15:20:16Z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0x01010080EE650A0A70C94A86712D92FEC412A6</vt:lpwstr>
  </property>
</Properties>
</file>