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86" r:id="rId3"/>
    <p:sldId id="299" r:id="rId4"/>
    <p:sldId id="300" r:id="rId5"/>
    <p:sldId id="314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01" r:id="rId19"/>
    <p:sldId id="315" r:id="rId20"/>
    <p:sldId id="316" r:id="rId21"/>
    <p:sldId id="317" r:id="rId22"/>
    <p:sldId id="318" r:id="rId23"/>
    <p:sldId id="319" r:id="rId24"/>
    <p:sldId id="320" r:id="rId25"/>
    <p:sldId id="328" r:id="rId26"/>
    <p:sldId id="322" r:id="rId27"/>
    <p:sldId id="323" r:id="rId28"/>
    <p:sldId id="324" r:id="rId29"/>
    <p:sldId id="325" r:id="rId30"/>
    <p:sldId id="326" r:id="rId31"/>
    <p:sldId id="321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29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2E"/>
    <a:srgbClr val="0F78AE"/>
    <a:srgbClr val="F9BB15"/>
    <a:srgbClr val="FBC940"/>
    <a:srgbClr val="0378AD"/>
    <a:srgbClr val="7CA1C9"/>
    <a:srgbClr val="492F9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8" autoAdjust="0"/>
    <p:restoredTop sz="80485" autoAdjust="0"/>
  </p:normalViewPr>
  <p:slideViewPr>
    <p:cSldViewPr>
      <p:cViewPr varScale="1">
        <p:scale>
          <a:sx n="72" d="100"/>
          <a:sy n="72" d="100"/>
        </p:scale>
        <p:origin x="-161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7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.krop\Documents\Cadmus\GSD\Transportation\ACRP\ACRP%2002-59\Tasks\11\ACRP%20End%20Use%20Model%20Beta%2017%201001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Water Use by Facility Group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'Summary Tables'!$C$15:$C$24</c:f>
              <c:strCache>
                <c:ptCount val="10"/>
                <c:pt idx="0">
                  <c:v>Terminals</c:v>
                </c:pt>
                <c:pt idx="1">
                  <c:v>Office Buildings</c:v>
                </c:pt>
                <c:pt idx="2">
                  <c:v>Rental Car Center</c:v>
                </c:pt>
                <c:pt idx="3">
                  <c:v>Ground Transportation</c:v>
                </c:pt>
                <c:pt idx="4">
                  <c:v>Parking</c:v>
                </c:pt>
                <c:pt idx="5">
                  <c:v>Fire and Police Stations</c:v>
                </c:pt>
                <c:pt idx="6">
                  <c:v>Hotels</c:v>
                </c:pt>
                <c:pt idx="7">
                  <c:v>Central Heating/Cooling Plant</c:v>
                </c:pt>
                <c:pt idx="8">
                  <c:v>Maintenance &amp; Services</c:v>
                </c:pt>
                <c:pt idx="9">
                  <c:v>Airlines/Cargo Hangars</c:v>
                </c:pt>
              </c:strCache>
            </c:strRef>
          </c:cat>
          <c:val>
            <c:numRef>
              <c:f>'Summary Tables'!$D$15:$D$24</c:f>
              <c:numCache>
                <c:formatCode>_(* #,##0_);_(* \(#,##0\);_(* "-"??_);_(@_)</c:formatCode>
                <c:ptCount val="10"/>
                <c:pt idx="0">
                  <c:v>3890828.3845588234</c:v>
                </c:pt>
                <c:pt idx="1">
                  <c:v>363393.47549019608</c:v>
                </c:pt>
                <c:pt idx="2">
                  <c:v>1390848.8992941172</c:v>
                </c:pt>
                <c:pt idx="3">
                  <c:v>103119.6884117647</c:v>
                </c:pt>
                <c:pt idx="4">
                  <c:v>1277849.9019607843</c:v>
                </c:pt>
                <c:pt idx="5">
                  <c:v>3289.7549019607841</c:v>
                </c:pt>
                <c:pt idx="6">
                  <c:v>436511.43186274508</c:v>
                </c:pt>
                <c:pt idx="7">
                  <c:v>57720</c:v>
                </c:pt>
                <c:pt idx="8">
                  <c:v>7927.166666666667</c:v>
                </c:pt>
                <c:pt idx="9">
                  <c:v>56144.692156862729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39765346604129"/>
          <c:y val="0.12863210570016329"/>
          <c:w val="0.31630127556940418"/>
          <c:h val="0.8558993820040010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F2D90-EEA5-4214-849F-CD6866445954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65FAB-C7FC-40D2-965A-313A90DC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3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792A9E01-0121-40AE-8E34-40DF007C6B00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601B9332-B151-47C2-AD61-4136C83AF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2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1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6400800" cy="762000"/>
          </a:xfrm>
        </p:spPr>
        <p:txBody>
          <a:bodyPr anchor="t"/>
          <a:lstStyle>
            <a:lvl1pPr algn="r">
              <a:defRPr sz="3600" b="1">
                <a:solidFill>
                  <a:schemeClr val="tx1"/>
                </a:solidFill>
                <a:latin typeface="HelveticaNeueLT Std Bl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09800"/>
            <a:ext cx="6400800" cy="3124200"/>
          </a:xfrm>
        </p:spPr>
        <p:txBody>
          <a:bodyPr/>
          <a:lstStyle>
            <a:lvl1pPr marL="0" indent="0" algn="r">
              <a:defRPr sz="1800">
                <a:solidFill>
                  <a:schemeClr val="tx1"/>
                </a:solidFill>
                <a:latin typeface="HelveticaNeueLT Std Lt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324600" cy="3124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1371600"/>
            <a:ext cx="609600" cy="3962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638800" cy="3962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2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214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400800" cy="76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400800" cy="3124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9801"/>
            <a:ext cx="6400800" cy="3124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71601"/>
            <a:ext cx="6400800" cy="761999"/>
          </a:xfrm>
        </p:spPr>
        <p:txBody>
          <a:bodyPr anchor="ctr"/>
          <a:lstStyle>
            <a:lvl1pPr marL="0" indent="0">
              <a:buNone/>
              <a:defRPr sz="2400">
                <a:latin typeface="HelveticaNeueLT Std Bl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400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200400" cy="30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209800"/>
            <a:ext cx="3200400" cy="30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40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1"/>
            <a:ext cx="3200400" cy="304799"/>
          </a:xfrm>
        </p:spPr>
        <p:txBody>
          <a:bodyPr anchor="ctr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200400" cy="2667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3657600" y="2209801"/>
            <a:ext cx="3200400" cy="304799"/>
          </a:xfrm>
        </p:spPr>
        <p:txBody>
          <a:bodyPr anchor="ctr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657600" y="2590800"/>
            <a:ext cx="3200400" cy="2667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400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667000" cy="68580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1"/>
            <a:ext cx="35814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2667000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63246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63246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0"/>
            <a:ext cx="6324600" cy="76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640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C45E-0216-4BD5-9A0A-BF427C21FB3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6477000" cy="1470025"/>
          </a:xfrm>
        </p:spPr>
        <p:txBody>
          <a:bodyPr/>
          <a:lstStyle/>
          <a:p>
            <a:r>
              <a:rPr lang="en-US" dirty="0" smtClean="0"/>
              <a:t>ACRP </a:t>
            </a:r>
            <a:r>
              <a:rPr lang="en-US" dirty="0" smtClean="0"/>
              <a:t>Report 154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Guidebook and Toolbox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Water Efficiency Management Strategies for Airports</a:t>
            </a:r>
          </a:p>
          <a:p>
            <a:r>
              <a:rPr lang="en-US" dirty="0" smtClean="0"/>
              <a:t>February 5, 2016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Chapter 4: Evaluating and Choosing Water Efficiency Measures and </a:t>
            </a:r>
            <a:r>
              <a:rPr lang="en-US" sz="3200" dirty="0" smtClean="0"/>
              <a:t>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chapter discusses how to choose which water efficiency measures to implement and how to develop an implementation strategy. </a:t>
            </a:r>
          </a:p>
          <a:p>
            <a:r>
              <a:rPr lang="en-US" dirty="0"/>
              <a:t>It describes the screening process used to identify measures that can be implemented. </a:t>
            </a:r>
          </a:p>
          <a:p>
            <a:r>
              <a:rPr lang="en-US" dirty="0"/>
              <a:t>It provides an overview of how cost-benefit analyses can identify cost-effective measures for improving water efficiency. </a:t>
            </a:r>
          </a:p>
        </p:txBody>
      </p:sp>
    </p:spTree>
    <p:extLst>
      <p:ext uri="{BB962C8B-B14F-4D97-AF65-F5344CB8AC3E}">
        <p14:creationId xmlns:p14="http://schemas.microsoft.com/office/powerpoint/2010/main" val="172473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Calculating the Effect of Water Efficiency Programs on the Bottom </a:t>
            </a:r>
            <a:r>
              <a:rPr lang="en-US" sz="3400" dirty="0" smtClean="0"/>
              <a:t>Line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Chapter 4 describes the basic steps of a cost-benefit analysis. </a:t>
            </a:r>
          </a:p>
          <a:p>
            <a:pPr lvl="1"/>
            <a:r>
              <a:rPr lang="en-US" dirty="0"/>
              <a:t>Identify and measure the costs of the water efficiency program. </a:t>
            </a:r>
          </a:p>
          <a:p>
            <a:pPr lvl="1"/>
            <a:r>
              <a:rPr lang="en-US" dirty="0"/>
              <a:t>Identify and measure the benefits of the water efficiency program.</a:t>
            </a:r>
          </a:p>
          <a:p>
            <a:pPr lvl="1"/>
            <a:r>
              <a:rPr lang="en-US" dirty="0"/>
              <a:t>Discount future costs and benefits. </a:t>
            </a:r>
          </a:p>
          <a:p>
            <a:pPr lvl="1"/>
            <a:r>
              <a:rPr lang="en-US" dirty="0"/>
              <a:t>Calculate the impact of the water efficiency program on the bottom line. </a:t>
            </a:r>
          </a:p>
          <a:p>
            <a:r>
              <a:rPr lang="en-US" dirty="0"/>
              <a:t>It recommends several measures that can be used to evaluate water efficiency programs: </a:t>
            </a:r>
          </a:p>
          <a:p>
            <a:pPr lvl="1"/>
            <a:r>
              <a:rPr lang="en-US" dirty="0"/>
              <a:t>Net present value</a:t>
            </a:r>
          </a:p>
          <a:p>
            <a:pPr lvl="1"/>
            <a:r>
              <a:rPr lang="en-US" dirty="0"/>
              <a:t>Benefit cost ratios</a:t>
            </a:r>
          </a:p>
          <a:p>
            <a:pPr lvl="1"/>
            <a:r>
              <a:rPr lang="en-US" dirty="0"/>
              <a:t>Cost per gallon of water saved</a:t>
            </a:r>
          </a:p>
          <a:p>
            <a:pPr lvl="1"/>
            <a:r>
              <a:rPr lang="en-US" dirty="0"/>
              <a:t>Payback </a:t>
            </a:r>
            <a:r>
              <a:rPr lang="en-US" dirty="0" smtClean="0"/>
              <a:t>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6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5: How to Design a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chapter explains how to design a </a:t>
            </a:r>
            <a:r>
              <a:rPr lang="en-US" dirty="0" smtClean="0"/>
              <a:t>water efficiency program</a:t>
            </a:r>
            <a:r>
              <a:rPr lang="en-US" dirty="0"/>
              <a:t>. </a:t>
            </a:r>
          </a:p>
          <a:p>
            <a:r>
              <a:rPr lang="en-US" dirty="0"/>
              <a:t>It emphasizes the importance of involving management, employees, and other stakeholders early in the process. </a:t>
            </a:r>
          </a:p>
          <a:p>
            <a:r>
              <a:rPr lang="en-US" dirty="0"/>
              <a:t>Steps include:</a:t>
            </a:r>
          </a:p>
          <a:p>
            <a:pPr lvl="1"/>
            <a:r>
              <a:rPr lang="en-US" dirty="0"/>
              <a:t>Convening a water efficiency management team</a:t>
            </a:r>
          </a:p>
          <a:p>
            <a:pPr lvl="1"/>
            <a:r>
              <a:rPr lang="en-US" dirty="0"/>
              <a:t>Preparing an action plan</a:t>
            </a:r>
          </a:p>
          <a:p>
            <a:pPr lvl="1"/>
            <a:r>
              <a:rPr lang="en-US" dirty="0"/>
              <a:t>Considering financial resources</a:t>
            </a:r>
          </a:p>
          <a:p>
            <a:pPr lvl="1"/>
            <a:r>
              <a:rPr lang="en-US" dirty="0"/>
              <a:t>Educating employees and </a:t>
            </a:r>
            <a:r>
              <a:rPr lang="en-US" dirty="0" smtClean="0"/>
              <a:t>tenants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9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6: Implementing the Water Efficiency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chapter explains how the implementation strategy can increase the success of the program and can help airports achieve their water efficiency management goals. </a:t>
            </a:r>
          </a:p>
          <a:p>
            <a:r>
              <a:rPr lang="en-US" dirty="0"/>
              <a:t>Designing a successful strategy includes the following steps: </a:t>
            </a:r>
          </a:p>
          <a:p>
            <a:pPr lvl="1"/>
            <a:r>
              <a:rPr lang="en-US" dirty="0"/>
              <a:t>Assess Water Efficiency Priorities</a:t>
            </a:r>
          </a:p>
          <a:p>
            <a:pPr lvl="1"/>
            <a:r>
              <a:rPr lang="en-US" dirty="0"/>
              <a:t>Determine Resource Adequacy</a:t>
            </a:r>
          </a:p>
          <a:p>
            <a:pPr lvl="1"/>
            <a:r>
              <a:rPr lang="en-US" dirty="0"/>
              <a:t>Develop Implementation Schedule</a:t>
            </a:r>
          </a:p>
          <a:p>
            <a:r>
              <a:rPr lang="en-US" dirty="0"/>
              <a:t>Employee training will help ensure the effective implementation of the program. </a:t>
            </a:r>
          </a:p>
          <a:p>
            <a:r>
              <a:rPr lang="en-US" dirty="0"/>
              <a:t>Communication strategies that will guide outreach efforts to support the implementation of the program are described.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</a:t>
            </a:r>
            <a:r>
              <a:rPr lang="en-US" sz="3600" dirty="0" smtClean="0"/>
              <a:t>Steps </a:t>
            </a:r>
            <a:r>
              <a:rPr lang="en-US" sz="3600" dirty="0"/>
              <a:t>to Develop a Successful Communication Strategy </a:t>
            </a:r>
            <a:r>
              <a:rPr lang="en-US" sz="3600" dirty="0" smtClean="0"/>
              <a:t>Include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1. Develop a Mission Statement</a:t>
            </a:r>
          </a:p>
          <a:p>
            <a:r>
              <a:rPr lang="en-US" dirty="0"/>
              <a:t>Step 2. Brainstorm Communication Channels</a:t>
            </a:r>
          </a:p>
          <a:p>
            <a:r>
              <a:rPr lang="en-US" dirty="0"/>
              <a:t>Step 3. Develop a Communication Plan</a:t>
            </a:r>
          </a:p>
          <a:p>
            <a:r>
              <a:rPr lang="en-US" dirty="0"/>
              <a:t>Step 4. Brand the Program</a:t>
            </a:r>
          </a:p>
          <a:p>
            <a:r>
              <a:rPr lang="en-US" dirty="0"/>
              <a:t>Step 5. Craft the Messaging</a:t>
            </a:r>
          </a:p>
          <a:p>
            <a:r>
              <a:rPr lang="en-US" dirty="0"/>
              <a:t>Step 6. Package and </a:t>
            </a:r>
            <a:r>
              <a:rPr lang="en-US" dirty="0" smtClean="0"/>
              <a:t>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3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Chapter 7: Maintaining, Evaluating, and Revising the Water Efficiency </a:t>
            </a:r>
            <a:r>
              <a:rPr lang="en-US" sz="3400" dirty="0" smtClean="0"/>
              <a:t>Program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chapter explains how the water efficiency management team should periodically conduct a formal review of water end use data and action plan and determine if it is achieving the established goals. </a:t>
            </a:r>
          </a:p>
          <a:p>
            <a:r>
              <a:rPr lang="en-US" dirty="0"/>
              <a:t>Reviews should include:</a:t>
            </a:r>
          </a:p>
          <a:p>
            <a:pPr lvl="1"/>
            <a:r>
              <a:rPr lang="en-US" dirty="0"/>
              <a:t>A review of water bills and meter and </a:t>
            </a:r>
            <a:r>
              <a:rPr lang="en-US" dirty="0" err="1"/>
              <a:t>submeter</a:t>
            </a:r>
            <a:r>
              <a:rPr lang="en-US" dirty="0"/>
              <a:t> readings to verify that the expected water savings are achieved. </a:t>
            </a:r>
          </a:p>
          <a:p>
            <a:pPr lvl="1"/>
            <a:r>
              <a:rPr lang="en-US" dirty="0"/>
              <a:t>A review of the action plan, at least on an annual basis, and revise water management goals as they are achieved. </a:t>
            </a:r>
          </a:p>
          <a:p>
            <a:pPr lvl="1"/>
            <a:r>
              <a:rPr lang="en-US" dirty="0"/>
              <a:t>A detailed reassessment of the program every 4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1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Report Provides </a:t>
            </a:r>
            <a:r>
              <a:rPr lang="en-US" sz="3200" dirty="0"/>
              <a:t>a </a:t>
            </a:r>
            <a:r>
              <a:rPr lang="en-US" sz="3200" dirty="0" smtClean="0"/>
              <a:t>Toolbox </a:t>
            </a:r>
            <a:r>
              <a:rPr lang="en-US" sz="3200" dirty="0"/>
              <a:t>Airports Can Use to Implement Water Efficiency </a:t>
            </a:r>
            <a:r>
              <a:rPr lang="en-US" sz="3200" dirty="0" smtClean="0"/>
              <a:t>Programs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Guidebook shows how the tools can be used to design and implement water efficiency programs. </a:t>
            </a:r>
          </a:p>
          <a:p>
            <a:r>
              <a:rPr lang="en-US" dirty="0"/>
              <a:t>The tools include the </a:t>
            </a:r>
            <a:r>
              <a:rPr lang="en-US" dirty="0" smtClean="0"/>
              <a:t>spreadsheet-based End </a:t>
            </a:r>
            <a:r>
              <a:rPr lang="en-US" dirty="0"/>
              <a:t>Use Water Audit </a:t>
            </a:r>
            <a:r>
              <a:rPr lang="en-US" dirty="0" smtClean="0"/>
              <a:t>Tool, and a detailed </a:t>
            </a:r>
            <a:r>
              <a:rPr lang="en-US" dirty="0" smtClean="0"/>
              <a:t>user’s </a:t>
            </a:r>
            <a:r>
              <a:rPr lang="en-US" dirty="0" smtClean="0"/>
              <a:t>guide is included with the </a:t>
            </a:r>
            <a:r>
              <a:rPr lang="en-US" dirty="0" smtClean="0"/>
              <a:t>report.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Toolbox includes other tools used at airports and other facilities to improve water efficiency. </a:t>
            </a:r>
          </a:p>
        </p:txBody>
      </p:sp>
    </p:spTree>
    <p:extLst>
      <p:ext uri="{BB962C8B-B14F-4D97-AF65-F5344CB8AC3E}">
        <p14:creationId xmlns:p14="http://schemas.microsoft.com/office/powerpoint/2010/main" val="89957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Toolbox</a:t>
            </a:r>
          </a:p>
        </p:txBody>
      </p:sp>
    </p:spTree>
    <p:extLst>
      <p:ext uri="{BB962C8B-B14F-4D97-AF65-F5344CB8AC3E}">
        <p14:creationId xmlns:p14="http://schemas.microsoft.com/office/powerpoint/2010/main" val="24244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Toolbox Contains </a:t>
            </a:r>
            <a:r>
              <a:rPr lang="en-US" sz="3200" dirty="0" smtClean="0"/>
              <a:t>34 </a:t>
            </a:r>
            <a:r>
              <a:rPr lang="en-US" sz="3200" dirty="0"/>
              <a:t>Tools to Design and Implement Airport Water Efficiency </a:t>
            </a:r>
            <a:r>
              <a:rPr lang="en-US" sz="3200" dirty="0" smtClean="0"/>
              <a:t>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14400" indent="-914400" fontAlgn="b">
              <a:buNone/>
            </a:pPr>
            <a:r>
              <a:rPr lang="en-US" dirty="0"/>
              <a:t>Tool 1: ACRP End Use Water Audit Tool</a:t>
            </a:r>
          </a:p>
          <a:p>
            <a:pPr marL="914400" indent="-914400" fontAlgn="b">
              <a:buNone/>
            </a:pPr>
            <a:r>
              <a:rPr lang="en-US" dirty="0"/>
              <a:t>Tool 2: </a:t>
            </a:r>
            <a:r>
              <a:rPr lang="en-US" dirty="0" err="1" smtClean="0"/>
              <a:t>WaterSense</a:t>
            </a:r>
            <a:r>
              <a:rPr lang="en-US" dirty="0" smtClean="0"/>
              <a:t> </a:t>
            </a:r>
            <a:r>
              <a:rPr lang="en-US" dirty="0"/>
              <a:t>Commercial Buildings Website</a:t>
            </a:r>
          </a:p>
          <a:p>
            <a:pPr marL="914400" indent="-914400" fontAlgn="b">
              <a:buNone/>
            </a:pPr>
            <a:r>
              <a:rPr lang="en-US" dirty="0"/>
              <a:t>Tool 3: Best Management Practices for Industrial Water Users</a:t>
            </a:r>
          </a:p>
          <a:p>
            <a:pPr marL="914400" indent="-914400" fontAlgn="b">
              <a:buNone/>
            </a:pPr>
            <a:r>
              <a:rPr lang="en-US" dirty="0"/>
              <a:t>Tool 4: Water Efficiency </a:t>
            </a:r>
            <a:r>
              <a:rPr lang="en-US" dirty="0" smtClean="0"/>
              <a:t>Manual for </a:t>
            </a:r>
            <a:r>
              <a:rPr lang="en-US" dirty="0"/>
              <a:t>Commercial, </a:t>
            </a:r>
            <a:r>
              <a:rPr lang="en-US" dirty="0" smtClean="0"/>
              <a:t>Industrial, </a:t>
            </a:r>
            <a:r>
              <a:rPr lang="en-US" dirty="0"/>
              <a:t>and Institutional Facilities</a:t>
            </a:r>
          </a:p>
          <a:p>
            <a:pPr marL="914400" indent="-914400" fontAlgn="b">
              <a:buNone/>
            </a:pPr>
            <a:r>
              <a:rPr lang="en-US" dirty="0"/>
              <a:t>Tool 5: Facility Manager’s Guide to Water Management</a:t>
            </a:r>
          </a:p>
          <a:p>
            <a:pPr marL="914400" indent="-914400" fontAlgn="b">
              <a:buNone/>
            </a:pPr>
            <a:r>
              <a:rPr lang="en-US" dirty="0"/>
              <a:t>Tool 6: Water Efficiency and Self-Conducted Water Audits at Commercial and Institutional Facilities: A Guide for Facility Managers (Second </a:t>
            </a:r>
            <a:r>
              <a:rPr lang="en-US" dirty="0" smtClean="0"/>
              <a:t>Edition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1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Toolbox Contains </a:t>
            </a:r>
            <a:r>
              <a:rPr lang="en-US" sz="3200" dirty="0" smtClean="0"/>
              <a:t>34 </a:t>
            </a:r>
            <a:r>
              <a:rPr lang="en-US" sz="3200" dirty="0"/>
              <a:t>Tools to Design and Implement Airport Water Efficiency </a:t>
            </a:r>
            <a:r>
              <a:rPr lang="en-US" sz="3200" dirty="0" smtClean="0"/>
              <a:t>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0613" indent="-1090613" fontAlgn="b">
              <a:buNone/>
            </a:pPr>
            <a:r>
              <a:rPr lang="en-US" dirty="0"/>
              <a:t>Tool 7: </a:t>
            </a:r>
            <a:r>
              <a:rPr lang="en-US" dirty="0" smtClean="0"/>
              <a:t>	EDF-GEMI </a:t>
            </a:r>
            <a:r>
              <a:rPr lang="en-US" dirty="0" err="1"/>
              <a:t>WaterMAPP</a:t>
            </a:r>
            <a:endParaRPr lang="en-US" dirty="0"/>
          </a:p>
          <a:p>
            <a:pPr marL="1090613" indent="-1090613" fontAlgn="b">
              <a:buNone/>
            </a:pPr>
            <a:r>
              <a:rPr lang="en-US" dirty="0"/>
              <a:t>Tool 8: </a:t>
            </a:r>
            <a:r>
              <a:rPr lang="en-US" dirty="0" smtClean="0"/>
              <a:t>	Water </a:t>
            </a:r>
            <a:r>
              <a:rPr lang="en-US" dirty="0"/>
              <a:t>and Energy Efficiency Program </a:t>
            </a:r>
            <a:r>
              <a:rPr lang="en-US" dirty="0" smtClean="0"/>
              <a:t>for </a:t>
            </a:r>
            <a:r>
              <a:rPr lang="en-US" dirty="0"/>
              <a:t>Commercial, Industrial, and Institutional Customer Classes in Southern California</a:t>
            </a:r>
          </a:p>
          <a:p>
            <a:pPr marL="1090613" indent="-1090613" fontAlgn="b">
              <a:buNone/>
            </a:pPr>
            <a:r>
              <a:rPr lang="en-US" dirty="0"/>
              <a:t>Tool 9: </a:t>
            </a:r>
            <a:r>
              <a:rPr lang="en-US" dirty="0" smtClean="0"/>
              <a:t>	Federal </a:t>
            </a:r>
            <a:r>
              <a:rPr lang="en-US" dirty="0"/>
              <a:t>Water Efficiency Best Management Practices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10:	Water </a:t>
            </a:r>
            <a:r>
              <a:rPr lang="en-US" dirty="0"/>
              <a:t>Efficiency Opportunities Airports — Best Practice Guide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11:	Guidebook </a:t>
            </a:r>
            <a:r>
              <a:rPr lang="en-US" dirty="0"/>
              <a:t>for Incorporating Sustainability into Traditional Airport Projects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12:	Sustainable </a:t>
            </a:r>
            <a:r>
              <a:rPr lang="en-US" dirty="0"/>
              <a:t>Airport Planning, Design and Construction Guidelines for Implementation on All Airport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1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Water Efficiency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Water resources are being squeezed: </a:t>
            </a:r>
          </a:p>
          <a:p>
            <a:r>
              <a:rPr lang="en-US" smtClean="0"/>
              <a:t>Demand continues to grow for clean and safe water from increasingly stressed water resources.</a:t>
            </a:r>
          </a:p>
          <a:p>
            <a:r>
              <a:rPr lang="en-US" smtClean="0"/>
              <a:t>Climatic changes increase the probability of variations in water availability from year to year.  </a:t>
            </a:r>
          </a:p>
          <a:p>
            <a:r>
              <a:rPr lang="en-US" smtClean="0"/>
              <a:t>Increasingly complex regulations affect both the availability and cost of potable water. </a:t>
            </a:r>
          </a:p>
          <a:p>
            <a:r>
              <a:rPr lang="en-US" smtClean="0"/>
              <a:t>As major consumers of water, airports have an obligation to be responsible environmental stewards in the community by increasing the efficiency of their water use.</a:t>
            </a:r>
          </a:p>
          <a:p>
            <a:r>
              <a:rPr lang="en-US" smtClean="0"/>
              <a:t>Increased water efficiency can lower airports’ costs and improve the financial as well as the environmental sustainability of their operations.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5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Toolbox Contains 35 Tools to Design and Implement Airport Water Efficiency </a:t>
            </a:r>
            <a:r>
              <a:rPr lang="en-US" sz="3200" dirty="0" smtClean="0"/>
              <a:t>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13:	AWWA </a:t>
            </a:r>
            <a:r>
              <a:rPr lang="en-US" dirty="0"/>
              <a:t>Water Loss Control Committee's </a:t>
            </a:r>
            <a:r>
              <a:rPr lang="en-US" dirty="0" smtClean="0"/>
              <a:t>Free </a:t>
            </a:r>
            <a:r>
              <a:rPr lang="en-US" dirty="0"/>
              <a:t>Water Audit Software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14:	</a:t>
            </a:r>
            <a:r>
              <a:rPr lang="en-US" dirty="0" smtClean="0"/>
              <a:t>Alliance for Water Efficiency Resource Library</a:t>
            </a:r>
            <a:endParaRPr lang="en-US" dirty="0"/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15:	</a:t>
            </a:r>
            <a:r>
              <a:rPr lang="en-US" dirty="0" err="1" smtClean="0"/>
              <a:t>WaterSense</a:t>
            </a:r>
            <a:r>
              <a:rPr lang="en-US" dirty="0" smtClean="0"/>
              <a:t> </a:t>
            </a:r>
            <a:r>
              <a:rPr lang="en-US" dirty="0"/>
              <a:t>Smart Outdoor Practices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16:	COOL </a:t>
            </a:r>
            <a:r>
              <a:rPr lang="en-US" dirty="0" smtClean="0"/>
              <a:t>TUNES: </a:t>
            </a:r>
            <a:r>
              <a:rPr lang="en-US" dirty="0"/>
              <a:t>Run an Efficient Cooling Tower (v 1.0) Water Smart Technology Program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17:	Cooling </a:t>
            </a:r>
            <a:r>
              <a:rPr lang="en-US" dirty="0"/>
              <a:t>Towers: Understanding Key Components of Cooling Towers and How to Improve Water Efficiency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18:	Increasing </a:t>
            </a:r>
            <a:r>
              <a:rPr lang="en-US" dirty="0"/>
              <a:t>Cooling Tower Water Efficiency</a:t>
            </a:r>
          </a:p>
          <a:p>
            <a:pPr marL="1090613" indent="-1090613" fontAlgn="b">
              <a:buNone/>
            </a:pPr>
            <a:r>
              <a:rPr lang="en-US" dirty="0"/>
              <a:t>Tool </a:t>
            </a:r>
            <a:r>
              <a:rPr lang="en-US" dirty="0" smtClean="0"/>
              <a:t>19:	</a:t>
            </a:r>
            <a:r>
              <a:rPr lang="en-US" dirty="0" err="1" smtClean="0"/>
              <a:t>WaterSense</a:t>
            </a:r>
            <a:r>
              <a:rPr lang="en-US" dirty="0" smtClean="0"/>
              <a:t> </a:t>
            </a:r>
            <a:r>
              <a:rPr lang="en-US" dirty="0"/>
              <a:t>Rebates Finder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7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Toolbox Contains 35 Tools to Design and Implement Airport Water Efficiency </a:t>
            </a:r>
            <a:r>
              <a:rPr lang="en-US" sz="3200" dirty="0" smtClean="0"/>
              <a:t>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203325" indent="-1203325" fontAlgn="b">
              <a:buNone/>
            </a:pPr>
            <a:r>
              <a:rPr lang="en-US" dirty="0"/>
              <a:t>Tool </a:t>
            </a:r>
            <a:r>
              <a:rPr lang="en-US" dirty="0" smtClean="0"/>
              <a:t>20:	</a:t>
            </a:r>
            <a:r>
              <a:rPr lang="en-US" dirty="0" smtClean="0"/>
              <a:t>Database </a:t>
            </a:r>
            <a:r>
              <a:rPr lang="en-US" dirty="0"/>
              <a:t>of State Incentives for Renewables and </a:t>
            </a:r>
            <a:r>
              <a:rPr lang="en-US" dirty="0" smtClean="0"/>
              <a:t>Efficiency</a:t>
            </a:r>
            <a:endParaRPr lang="en-US" dirty="0"/>
          </a:p>
          <a:p>
            <a:pPr marL="1203325" indent="-1203325" fontAlgn="b">
              <a:buNone/>
            </a:pPr>
            <a:r>
              <a:rPr lang="en-US" dirty="0"/>
              <a:t>Tool </a:t>
            </a:r>
            <a:r>
              <a:rPr lang="en-US" dirty="0" smtClean="0"/>
              <a:t>21:	A </a:t>
            </a:r>
            <a:r>
              <a:rPr lang="en-US" dirty="0"/>
              <a:t>Comprehensive Guide to Water Conservation: The Bottom Line Impacts, </a:t>
            </a:r>
            <a:r>
              <a:rPr lang="en-US" dirty="0" smtClean="0"/>
              <a:t>Challenges, </a:t>
            </a:r>
            <a:r>
              <a:rPr lang="en-US" dirty="0"/>
              <a:t>and Rewards</a:t>
            </a:r>
          </a:p>
          <a:p>
            <a:pPr marL="1203325" indent="-1203325" fontAlgn="b">
              <a:buNone/>
            </a:pPr>
            <a:r>
              <a:rPr lang="en-US" dirty="0"/>
              <a:t>Tool </a:t>
            </a:r>
            <a:r>
              <a:rPr lang="en-US" dirty="0" smtClean="0"/>
              <a:t>22:	Getting </a:t>
            </a:r>
            <a:r>
              <a:rPr lang="en-US" dirty="0"/>
              <a:t>in Step: A Guide for Conducting Watershed Outreach Campaigns</a:t>
            </a:r>
          </a:p>
          <a:p>
            <a:pPr marL="1203325" indent="-1203325" fontAlgn="b">
              <a:buNone/>
            </a:pPr>
            <a:r>
              <a:rPr lang="en-US" dirty="0"/>
              <a:t>Tool </a:t>
            </a:r>
            <a:r>
              <a:rPr lang="en-US" dirty="0" smtClean="0"/>
              <a:t>23:	Getting </a:t>
            </a:r>
            <a:r>
              <a:rPr lang="en-US" dirty="0"/>
              <a:t>in Step: Engaging and Involving Stakeholders in Your Watershed</a:t>
            </a:r>
          </a:p>
          <a:p>
            <a:pPr marL="1203325" indent="-1203325" fontAlgn="b">
              <a:buNone/>
            </a:pPr>
            <a:r>
              <a:rPr lang="en-US" dirty="0"/>
              <a:t>Tool </a:t>
            </a:r>
            <a:r>
              <a:rPr lang="en-US" dirty="0" smtClean="0"/>
              <a:t>24:	M52 </a:t>
            </a:r>
            <a:r>
              <a:rPr lang="en-US" dirty="0"/>
              <a:t>Water Conservation Programs — A Planning </a:t>
            </a:r>
            <a:r>
              <a:rPr lang="en-US" dirty="0" smtClean="0"/>
              <a:t>Manual (First Edition)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7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Toolbox Contains </a:t>
            </a:r>
            <a:r>
              <a:rPr lang="en-US" sz="3200" dirty="0" smtClean="0"/>
              <a:t>34 </a:t>
            </a:r>
            <a:r>
              <a:rPr lang="en-US" sz="3200" dirty="0"/>
              <a:t>Tools to Design and Implement Airport Water Efficiency </a:t>
            </a:r>
            <a:r>
              <a:rPr lang="en-US" sz="3200" dirty="0" smtClean="0"/>
              <a:t>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38238" indent="-1138238" fontAlgn="b">
              <a:buNone/>
            </a:pPr>
            <a:r>
              <a:rPr lang="en-US" dirty="0"/>
              <a:t>Tool </a:t>
            </a:r>
            <a:r>
              <a:rPr lang="en-US" dirty="0" smtClean="0"/>
              <a:t>25:	Water </a:t>
            </a:r>
            <a:r>
              <a:rPr lang="en-US" dirty="0"/>
              <a:t>Resources in the Phoenix Metro Area</a:t>
            </a:r>
          </a:p>
          <a:p>
            <a:pPr marL="1138238" indent="-1138238" fontAlgn="b">
              <a:buNone/>
            </a:pPr>
            <a:r>
              <a:rPr lang="en-US" dirty="0"/>
              <a:t>Tool </a:t>
            </a:r>
            <a:r>
              <a:rPr lang="en-US" dirty="0" smtClean="0"/>
              <a:t>26:	Sustainable </a:t>
            </a:r>
            <a:r>
              <a:rPr lang="en-US" dirty="0"/>
              <a:t>Water Management, Northwest Perspective, Seattle-Tacoma International Airport</a:t>
            </a:r>
          </a:p>
          <a:p>
            <a:pPr marL="1138238" indent="-1138238" fontAlgn="b">
              <a:buNone/>
            </a:pPr>
            <a:r>
              <a:rPr lang="en-US" dirty="0"/>
              <a:t>Tool </a:t>
            </a:r>
            <a:r>
              <a:rPr lang="en-US" dirty="0" smtClean="0"/>
              <a:t>27:	Great </a:t>
            </a:r>
            <a:r>
              <a:rPr lang="en-US" dirty="0" smtClean="0"/>
              <a:t>Lakes / St</a:t>
            </a:r>
            <a:r>
              <a:rPr lang="en-US" dirty="0"/>
              <a:t>. Lawrence River Water Conservation Model Policies &amp; </a:t>
            </a:r>
            <a:r>
              <a:rPr lang="en-US" dirty="0" smtClean="0"/>
              <a:t>Measures</a:t>
            </a:r>
            <a:endParaRPr lang="en-US" dirty="0"/>
          </a:p>
          <a:p>
            <a:pPr marL="1138238" indent="-1138238" fontAlgn="b">
              <a:buNone/>
            </a:pPr>
            <a:r>
              <a:rPr lang="en-US" dirty="0"/>
              <a:t>Tool </a:t>
            </a:r>
            <a:r>
              <a:rPr lang="en-US" dirty="0" smtClean="0"/>
              <a:t>28:	Survival </a:t>
            </a:r>
            <a:r>
              <a:rPr lang="en-US" dirty="0"/>
              <a:t>Guide: Public Communications for Water Professionals</a:t>
            </a:r>
          </a:p>
          <a:p>
            <a:pPr marL="1138238" indent="-1138238" fontAlgn="b">
              <a:buNone/>
            </a:pPr>
            <a:r>
              <a:rPr lang="en-US" dirty="0"/>
              <a:t>Tool </a:t>
            </a:r>
            <a:r>
              <a:rPr lang="en-US" dirty="0" smtClean="0"/>
              <a:t>29:	A </a:t>
            </a:r>
            <a:r>
              <a:rPr lang="en-US" dirty="0"/>
              <a:t>Water Conservation Guide for Commercial, </a:t>
            </a:r>
            <a:r>
              <a:rPr lang="en-US" dirty="0" smtClean="0"/>
              <a:t>Institutional, </a:t>
            </a:r>
            <a:r>
              <a:rPr lang="en-US" dirty="0"/>
              <a:t>and Industrial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Toolbox Contains 35 Tools to Design and Implement Airport Water Efficiency </a:t>
            </a:r>
            <a:r>
              <a:rPr lang="en-US" sz="3200" dirty="0" smtClean="0"/>
              <a:t>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 fontAlgn="b">
              <a:buNone/>
            </a:pPr>
            <a:r>
              <a:rPr lang="en-US" sz="2700" dirty="0"/>
              <a:t>Tool </a:t>
            </a:r>
            <a:r>
              <a:rPr lang="en-US" sz="2700" dirty="0" smtClean="0"/>
              <a:t>30:	</a:t>
            </a:r>
            <a:r>
              <a:rPr lang="en-US" sz="2700" dirty="0" smtClean="0"/>
              <a:t>2012 </a:t>
            </a:r>
            <a:r>
              <a:rPr lang="en-US" sz="2700" dirty="0"/>
              <a:t>Guidelines for Water Reuse</a:t>
            </a:r>
          </a:p>
          <a:p>
            <a:pPr marL="1143000" indent="-1143000" fontAlgn="b">
              <a:buNone/>
            </a:pPr>
            <a:r>
              <a:rPr lang="en-US" sz="2700" dirty="0" smtClean="0"/>
              <a:t>Tool 31:</a:t>
            </a:r>
            <a:r>
              <a:rPr lang="en-US" sz="2700" dirty="0" smtClean="0"/>
              <a:t>	</a:t>
            </a:r>
            <a:r>
              <a:rPr lang="en-US" sz="2700" dirty="0" smtClean="0"/>
              <a:t>RS </a:t>
            </a:r>
            <a:r>
              <a:rPr lang="en-US" sz="2700" dirty="0"/>
              <a:t>Means Construction Cost Indices</a:t>
            </a:r>
          </a:p>
          <a:p>
            <a:pPr marL="1143000" indent="-1143000" fontAlgn="b">
              <a:buNone/>
            </a:pPr>
            <a:r>
              <a:rPr lang="en-US" sz="2700" dirty="0"/>
              <a:t>Tool </a:t>
            </a:r>
            <a:r>
              <a:rPr lang="en-US" sz="2700" dirty="0" smtClean="0"/>
              <a:t>32:</a:t>
            </a:r>
            <a:r>
              <a:rPr lang="en-US" sz="2700" dirty="0" smtClean="0"/>
              <a:t>	Guidelines </a:t>
            </a:r>
            <a:r>
              <a:rPr lang="en-US" sz="2700" dirty="0"/>
              <a:t>for Estimating Unmetered Landscaping Water Use</a:t>
            </a:r>
          </a:p>
          <a:p>
            <a:pPr marL="1143000" indent="-1143000" fontAlgn="b">
              <a:buNone/>
            </a:pPr>
            <a:r>
              <a:rPr lang="en-US" sz="2700" dirty="0"/>
              <a:t>Tool </a:t>
            </a:r>
            <a:r>
              <a:rPr lang="en-US" sz="2700" dirty="0" smtClean="0"/>
              <a:t>34:	</a:t>
            </a:r>
            <a:r>
              <a:rPr lang="en-US" sz="2700" dirty="0" smtClean="0"/>
              <a:t>National Integrated Drought Information System</a:t>
            </a:r>
            <a:endParaRPr lang="en-US" sz="2700" dirty="0"/>
          </a:p>
          <a:p>
            <a:pPr marL="1143000" indent="-1143000" fontAlgn="b">
              <a:buNone/>
            </a:pPr>
            <a:r>
              <a:rPr lang="en-US" sz="2700" dirty="0"/>
              <a:t>Tool </a:t>
            </a:r>
            <a:r>
              <a:rPr lang="en-US" sz="2700" dirty="0" smtClean="0"/>
              <a:t>35:	Benefit-Cost </a:t>
            </a:r>
            <a:r>
              <a:rPr lang="en-US" sz="2700" dirty="0"/>
              <a:t>Analysis </a:t>
            </a:r>
            <a:r>
              <a:rPr lang="en-US" sz="2700" dirty="0" smtClean="0"/>
              <a:t>for </a:t>
            </a:r>
            <a:r>
              <a:rPr lang="en-US" sz="2700" dirty="0"/>
              <a:t>the Airport Improvement Program </a:t>
            </a:r>
            <a:r>
              <a:rPr lang="en-US" sz="2700" dirty="0" smtClean="0"/>
              <a:t>Airports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9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Use Water Audit Tool</a:t>
            </a:r>
          </a:p>
        </p:txBody>
      </p:sp>
    </p:spTree>
    <p:extLst>
      <p:ext uri="{BB962C8B-B14F-4D97-AF65-F5344CB8AC3E}">
        <p14:creationId xmlns:p14="http://schemas.microsoft.com/office/powerpoint/2010/main" val="57981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End Use Water Audit Tool Establishes Water Use Baselines and Efficiency </a:t>
            </a:r>
            <a:r>
              <a:rPr lang="en-US" sz="3200" dirty="0" smtClean="0"/>
              <a:t>Targets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Helps airports assess water use by end use and establish a water use baseline. </a:t>
            </a:r>
          </a:p>
          <a:p>
            <a:r>
              <a:rPr lang="en-US" dirty="0"/>
              <a:t>The tool is flexible:</a:t>
            </a:r>
          </a:p>
          <a:p>
            <a:pPr lvl="1"/>
            <a:r>
              <a:rPr lang="en-US" dirty="0"/>
              <a:t>Run it with minimum data and get an initial snapshot of an airports baseline.</a:t>
            </a:r>
          </a:p>
          <a:p>
            <a:pPr lvl="1"/>
            <a:r>
              <a:rPr lang="en-US" dirty="0"/>
              <a:t>Enter airport-specific information about end uses to get a more complete picture of an airport’s water use. </a:t>
            </a:r>
          </a:p>
          <a:p>
            <a:r>
              <a:rPr lang="en-US" dirty="0"/>
              <a:t>Estimates can be calibrated to actual metered data. </a:t>
            </a:r>
          </a:p>
          <a:p>
            <a:r>
              <a:rPr lang="en-US" dirty="0"/>
              <a:t>The tool shows where water is used now and predicts potential water savings. </a:t>
            </a:r>
          </a:p>
          <a:p>
            <a:r>
              <a:rPr lang="en-US" dirty="0"/>
              <a:t>Multiple versions can be used to track changes over time or to compare alternative baselines.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66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data you have and enter, the more accurate your results. But</a:t>
            </a:r>
          </a:p>
          <a:p>
            <a:pPr lvl="1"/>
            <a:r>
              <a:rPr lang="en-US" dirty="0"/>
              <a:t>There are diminishing returns—some shortcuts will work fine. </a:t>
            </a:r>
          </a:p>
          <a:p>
            <a:pPr lvl="1"/>
            <a:r>
              <a:rPr lang="en-US" dirty="0"/>
              <a:t>Airports may not have the detailed data or the time to enter them into the tool. </a:t>
            </a:r>
          </a:p>
          <a:p>
            <a:pPr lvl="1"/>
            <a:r>
              <a:rPr lang="en-US" dirty="0"/>
              <a:t>Metering water use at end uses is not feasible. </a:t>
            </a:r>
          </a:p>
        </p:txBody>
      </p:sp>
    </p:spTree>
    <p:extLst>
      <p:ext uri="{BB962C8B-B14F-4D97-AF65-F5344CB8AC3E}">
        <p14:creationId xmlns:p14="http://schemas.microsoft.com/office/powerpoint/2010/main" val="3353691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Tool Uses </a:t>
            </a:r>
            <a:r>
              <a:rPr lang="en-US" sz="3200" dirty="0" smtClean="0"/>
              <a:t>Airport-Specific </a:t>
            </a:r>
            <a:r>
              <a:rPr lang="en-US" sz="3200" dirty="0"/>
              <a:t>Information and General Assumptions to Estimate Water Use by End </a:t>
            </a:r>
            <a:r>
              <a:rPr lang="en-US" sz="3200" dirty="0" smtClean="0"/>
              <a:t>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 uses information about flights, passengers, buildings and their sizes. </a:t>
            </a:r>
          </a:p>
          <a:p>
            <a:r>
              <a:rPr lang="en-US" dirty="0"/>
              <a:t>It has default values on fixture flow rates, landscape water use, cooling towers, and other water uses. </a:t>
            </a:r>
          </a:p>
          <a:p>
            <a:pPr lvl="1"/>
            <a:r>
              <a:rPr lang="en-US" dirty="0"/>
              <a:t>The default values can be revised as needed to use specific airport values. </a:t>
            </a:r>
          </a:p>
          <a:p>
            <a:r>
              <a:rPr lang="en-US" dirty="0"/>
              <a:t>The user’s guide explains each step involved in using the Tool:</a:t>
            </a:r>
          </a:p>
          <a:p>
            <a:pPr lvl="1"/>
            <a:r>
              <a:rPr lang="en-US" dirty="0"/>
              <a:t>Data entry </a:t>
            </a:r>
          </a:p>
          <a:p>
            <a:pPr lvl="1"/>
            <a:r>
              <a:rPr lang="en-US" dirty="0"/>
              <a:t>Reviewing initial results</a:t>
            </a:r>
          </a:p>
          <a:p>
            <a:pPr lvl="1"/>
            <a:r>
              <a:rPr lang="en-US" dirty="0"/>
              <a:t>Calibrating and verifying the Tool’s estimates</a:t>
            </a:r>
          </a:p>
          <a:p>
            <a:pPr lvl="1"/>
            <a:r>
              <a:rPr lang="en-US" dirty="0"/>
              <a:t>Summarizing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70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Tool Summarizes Airport Water Use and Potential Savings in </a:t>
            </a:r>
            <a:r>
              <a:rPr lang="en-US" sz="3200" dirty="0" smtClean="0"/>
              <a:t>Tables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66" y="1371600"/>
            <a:ext cx="54521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0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… and in </a:t>
            </a:r>
            <a:r>
              <a:rPr lang="en-US" sz="3200" dirty="0"/>
              <a:t>Simple, Customizable </a:t>
            </a:r>
            <a:r>
              <a:rPr lang="en-US" sz="3200" dirty="0" smtClean="0"/>
              <a:t>Graphics</a:t>
            </a:r>
            <a:endParaRPr lang="en-US" sz="3200" dirty="0"/>
          </a:p>
        </p:txBody>
      </p:sp>
      <p:graphicFrame>
        <p:nvGraphicFramePr>
          <p:cNvPr id="4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456765"/>
              </p:ext>
            </p:extLst>
          </p:nvPr>
        </p:nvGraphicFramePr>
        <p:xfrm>
          <a:off x="-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0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Address Water Efficiency at Airports?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Solution: TRB created resources to help airports manage water efficiency programs:</a:t>
            </a:r>
          </a:p>
          <a:p>
            <a:pPr lvl="1"/>
            <a:r>
              <a:rPr lang="en-US" dirty="0" smtClean="0"/>
              <a:t>A Guidebook to help airports design, implement, evaluate, and maintain a water efficiency management program. </a:t>
            </a:r>
          </a:p>
          <a:p>
            <a:pPr lvl="1"/>
            <a:r>
              <a:rPr lang="en-US" dirty="0" smtClean="0"/>
              <a:t>A Toolbox of 34 tools used by airports and other facilities to support water efficiency programs. </a:t>
            </a:r>
          </a:p>
          <a:p>
            <a:pPr lvl="1"/>
            <a:r>
              <a:rPr lang="en-US" dirty="0" smtClean="0"/>
              <a:t>A spreadsheet-based End Use Water Audit Tool to help airports develop a water use baseline and water efficiency targets.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6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Approach</a:t>
            </a:r>
          </a:p>
        </p:txBody>
      </p:sp>
    </p:spTree>
    <p:extLst>
      <p:ext uri="{BB962C8B-B14F-4D97-AF65-F5344CB8AC3E}">
        <p14:creationId xmlns:p14="http://schemas.microsoft.com/office/powerpoint/2010/main" val="382396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Research to Develop the Guidebook and Toolbox was Conducted in 4 </a:t>
            </a:r>
            <a:r>
              <a:rPr lang="en-US" sz="3600" dirty="0" smtClean="0"/>
              <a:t>Phases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Identify data gaps.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Fill the gaps.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Develop Guidebook and Toolbox.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Test and Finalize the Guidebook and Toolbox.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22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Phase of the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a literature and data review.</a:t>
            </a:r>
          </a:p>
          <a:p>
            <a:r>
              <a:rPr lang="en-US" dirty="0"/>
              <a:t>Identified gaps in information.</a:t>
            </a:r>
          </a:p>
          <a:p>
            <a:r>
              <a:rPr lang="en-US" dirty="0"/>
              <a:t>Built the beta version of the end use water audit tool.</a:t>
            </a:r>
          </a:p>
          <a:p>
            <a:r>
              <a:rPr lang="en-US" dirty="0"/>
              <a:t>Created an outline of the Guidebook and an example draft chapter. </a:t>
            </a:r>
          </a:p>
          <a:p>
            <a:r>
              <a:rPr lang="en-US" dirty="0"/>
              <a:t>Recruited airports to participate in the pilot test and interviews.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46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Second Phase of the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Conducted a pilot test of the Tool at 6 airports.</a:t>
            </a:r>
          </a:p>
          <a:p>
            <a:r>
              <a:rPr lang="en-US" dirty="0"/>
              <a:t>Interviewed airport facility managers and staff at 15 airports about:</a:t>
            </a:r>
          </a:p>
          <a:p>
            <a:pPr lvl="1"/>
            <a:r>
              <a:rPr lang="en-US" dirty="0"/>
              <a:t>Water efficiency management programs. </a:t>
            </a:r>
          </a:p>
          <a:p>
            <a:pPr lvl="1"/>
            <a:r>
              <a:rPr lang="en-US" dirty="0"/>
              <a:t>Airport operations. </a:t>
            </a:r>
          </a:p>
          <a:p>
            <a:pPr lvl="1"/>
            <a:r>
              <a:rPr lang="en-US" dirty="0"/>
              <a:t>Challenges and obstacles of water conservation.  </a:t>
            </a:r>
          </a:p>
          <a:p>
            <a:pPr lvl="1"/>
            <a:r>
              <a:rPr lang="en-US" dirty="0"/>
              <a:t>Tools and other materials that airports use to promote water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92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Third Phase of the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a draft of the Guidebook.</a:t>
            </a:r>
          </a:p>
          <a:p>
            <a:r>
              <a:rPr lang="en-US" dirty="0"/>
              <a:t>Developed an initial version of the Toolbox.</a:t>
            </a:r>
          </a:p>
          <a:p>
            <a:r>
              <a:rPr lang="en-US" dirty="0"/>
              <a:t>Revised the End Use Water Audit Tool based on the results of the pilot tests.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13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Fourth Phase of the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airport environmental managers tested the </a:t>
            </a:r>
            <a:r>
              <a:rPr lang="en-US" dirty="0"/>
              <a:t>Guidebook and Toolbox, including the End Use Water Audit </a:t>
            </a:r>
            <a:r>
              <a:rPr lang="en-US" dirty="0" smtClean="0"/>
              <a:t>Tool</a:t>
            </a:r>
            <a:endParaRPr lang="en-US" dirty="0"/>
          </a:p>
          <a:p>
            <a:r>
              <a:rPr lang="en-US" dirty="0"/>
              <a:t>Drafted the final deliverables.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Study </a:t>
            </a:r>
            <a:r>
              <a:rPr lang="en-US" sz="3600" dirty="0" smtClean="0"/>
              <a:t>Used </a:t>
            </a:r>
            <a:r>
              <a:rPr lang="en-US" sz="3600" dirty="0" smtClean="0"/>
              <a:t>the Pilot Tests and Interviews to Test the Tools and Collect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list of potential participants for the pilot test and interviews was developed.</a:t>
            </a:r>
          </a:p>
          <a:p>
            <a:r>
              <a:rPr lang="en-US" dirty="0"/>
              <a:t>Interview topics covered include:</a:t>
            </a:r>
          </a:p>
          <a:p>
            <a:pPr lvl="1"/>
            <a:r>
              <a:rPr lang="en-US" dirty="0"/>
              <a:t>Airport infrastructure.</a:t>
            </a:r>
          </a:p>
          <a:p>
            <a:pPr lvl="1"/>
            <a:r>
              <a:rPr lang="en-US" dirty="0"/>
              <a:t>Airport organization.</a:t>
            </a:r>
          </a:p>
          <a:p>
            <a:pPr lvl="1"/>
            <a:r>
              <a:rPr lang="en-US" dirty="0"/>
              <a:t>Airport water resources.</a:t>
            </a:r>
          </a:p>
          <a:p>
            <a:pPr lvl="1"/>
            <a:r>
              <a:rPr lang="en-US" dirty="0"/>
              <a:t>Airport water efficiency management programs and practices.</a:t>
            </a:r>
          </a:p>
          <a:p>
            <a:pPr lvl="1"/>
            <a:r>
              <a:rPr lang="en-US" dirty="0"/>
              <a:t>Airport challenges and restrictions.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65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 descr="C:\Users\james.jolley\SharePoint\Audit Tool - Technical Documents\Airports_PRISMPreci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227" y="3653167"/>
            <a:ext cx="3878573" cy="22904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Airports were Selected from Multiple Climate Zones, Precipitation Zones, and FAA Regions</a:t>
            </a:r>
          </a:p>
        </p:txBody>
      </p:sp>
      <p:pic>
        <p:nvPicPr>
          <p:cNvPr id="4" name="Content Placeholder 10" descr="C:\Users\james.jolley\AppData\Local\Microsoft\Windows\Temporary Internet Files\Content.Outlook\P2W2RTS9\Airports_BAZones_FA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556996"/>
            <a:ext cx="4070108" cy="240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81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Tool </a:t>
            </a:r>
            <a:r>
              <a:rPr lang="en-US" dirty="0" smtClean="0"/>
              <a:t>was </a:t>
            </a:r>
            <a:r>
              <a:rPr lang="en-US" dirty="0"/>
              <a:t>Tested at </a:t>
            </a:r>
            <a:r>
              <a:rPr lang="en-US" dirty="0" smtClean="0"/>
              <a:t>Six </a:t>
            </a:r>
            <a:r>
              <a:rPr lang="en-US" dirty="0"/>
              <a:t>Airports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532838"/>
              </p:ext>
            </p:extLst>
          </p:nvPr>
        </p:nvGraphicFramePr>
        <p:xfrm>
          <a:off x="228600" y="1600200"/>
          <a:ext cx="7086601" cy="30563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91458"/>
                <a:gridCol w="1811651"/>
                <a:gridCol w="1154491"/>
                <a:gridCol w="1135606"/>
                <a:gridCol w="1070251"/>
                <a:gridCol w="1223144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Airport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5446" marR="25446" marT="4948" marB="494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Facility Name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5446" marR="25446" marT="4948" marB="494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Type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5446" marR="25446" marT="4948" marB="494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2013 Enplanements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5446" marR="25446" marT="4948" marB="494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FAA Region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5446" marR="25446" marT="4948" marB="494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Climate Zone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5446" marR="25446" marT="4948" marB="494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SMO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Santa Monica Municipal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General Aviation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3,529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137160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Western- Pacific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Mixed-Dry/Hot-Dry</a:t>
                      </a:r>
                      <a:endParaRPr lang="en-US" sz="140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PAH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Barkley Regional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Primary </a:t>
                      </a:r>
                      <a:r>
                        <a:rPr lang="en-US" sz="1400" dirty="0" err="1" smtClean="0">
                          <a:effectLst/>
                        </a:rPr>
                        <a:t>Nonhub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20,523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Southern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Mixed-Humid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MHT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Manchester-Boston Regional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Primary Small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1,190,082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New England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Very Cold/Cold</a:t>
                      </a:r>
                      <a:endParaRPr lang="en-US" sz="140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ATL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Atlanta Hartsfield-Jackson International</a:t>
                      </a:r>
                      <a:endParaRPr lang="en-US" sz="140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Primary</a:t>
                      </a:r>
                      <a:r>
                        <a:rPr lang="en-US" sz="1400" baseline="0" dirty="0" smtClean="0">
                          <a:effectLst/>
                        </a:rPr>
                        <a:t> Large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45,308,685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Southern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Hot-Humid</a:t>
                      </a:r>
                      <a:endParaRPr lang="en-US" sz="1400">
                        <a:effectLst/>
                        <a:latin typeface="+mj-lt"/>
                      </a:endParaRPr>
                    </a:p>
                  </a:txBody>
                  <a:tcPr marL="25446" marR="25446" marT="4948" marB="4948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MSP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Minneapolis-St Paul International </a:t>
                      </a:r>
                      <a:endParaRPr lang="en-US" sz="140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Primary</a:t>
                      </a:r>
                      <a:r>
                        <a:rPr lang="en-US" sz="1400" baseline="0" dirty="0" smtClean="0">
                          <a:effectLst/>
                        </a:rPr>
                        <a:t> Large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16,282,038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137160" marT="4948" marB="4948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Great Lakes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Very Cold/Cold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PHX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Phoenix Sky Harbor International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Primary Large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19,525,829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137160" marT="4948" marB="4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Western- Pacific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Mixed-Dry/Hot-Dry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25446" marR="25446" marT="4948" marB="4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481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Interviews were Conducted at the Six Pilot Test Airports, Plus Nine Additional Airports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563680"/>
              </p:ext>
            </p:extLst>
          </p:nvPr>
        </p:nvGraphicFramePr>
        <p:xfrm>
          <a:off x="228600" y="1828800"/>
          <a:ext cx="7315200" cy="3939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3216"/>
                <a:gridCol w="1868248"/>
                <a:gridCol w="1262330"/>
                <a:gridCol w="1104538"/>
                <a:gridCol w="1104538"/>
                <a:gridCol w="1262330"/>
              </a:tblGrid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effectLst/>
                        </a:rPr>
                        <a:t>Airport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effectLst/>
                        </a:rPr>
                        <a:t>Facility Name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effectLst/>
                        </a:rPr>
                        <a:t>Type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effectLst/>
                        </a:rPr>
                        <a:t>2013 Enplanements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effectLst/>
                        </a:rPr>
                        <a:t>FAA Region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effectLst/>
                        </a:rPr>
                        <a:t>Climate Zone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VCT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Victoria Regional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 smtClean="0">
                          <a:effectLst/>
                        </a:rPr>
                        <a:t>Nonprimary</a:t>
                      </a:r>
                      <a:r>
                        <a:rPr lang="en-US" sz="1200" kern="1200" dirty="0" smtClean="0">
                          <a:effectLst/>
                        </a:rPr>
                        <a:t> Commercial Service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3,288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Southwest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Hot-Humid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PHF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Newport News/Williamsburg International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effectLst/>
                        </a:rPr>
                        <a:t>Primary </a:t>
                      </a:r>
                      <a:r>
                        <a:rPr lang="en-US" sz="1200" kern="1200" dirty="0" err="1" smtClean="0">
                          <a:effectLst/>
                        </a:rPr>
                        <a:t>nonhub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264,279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Eastern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Mixed-Humid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OTH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Southwest Oregon Regional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effectLst/>
                        </a:rPr>
                        <a:t>Primary </a:t>
                      </a:r>
                      <a:r>
                        <a:rPr lang="en-US" sz="1200" kern="1200" dirty="0" err="1" smtClean="0">
                          <a:effectLst/>
                        </a:rPr>
                        <a:t>nonhub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16,864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Northwest Mountain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Marine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TUL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Tulsa International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effectLst/>
                        </a:rPr>
                        <a:t>Primary small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1,323,943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>
                          <a:effectLst/>
                        </a:rPr>
                        <a:t>Southwest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Mixed-Humid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ELP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El Paso International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Primary small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1,363,258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>
                          <a:effectLst/>
                        </a:rPr>
                        <a:t>Southwest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Mixed-Dry/Hot-Dry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AUS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Austin-Bergstrom International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Primary medium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4,902,080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Southwest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Hot-Humid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PVD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Providence T. F. Green Airport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Primary medium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1,885,232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New England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Very Cold/Cold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RDU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Raleigh-Durham International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Primary medium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4,482,973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Southern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Mixed-Humid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/>
                </a:tc>
              </a:tr>
              <a:tr h="37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SFO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San Francisco International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effectLst/>
                        </a:rPr>
                        <a:t>Primary large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21,706,567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137160" marT="4948" marB="494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Western- Pacific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effectLst/>
                        </a:rPr>
                        <a:t>Marine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6" marR="25446" marT="4948" marB="494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4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Guidebook</a:t>
            </a:r>
          </a:p>
        </p:txBody>
      </p:sp>
    </p:spTree>
    <p:extLst>
      <p:ext uri="{BB962C8B-B14F-4D97-AF65-F5344CB8AC3E}">
        <p14:creationId xmlns:p14="http://schemas.microsoft.com/office/powerpoint/2010/main" val="1795088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Guidebook and Toolbox were Ground Tested by Environmental Managers at 4 Airports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Dallas/Fort Worth International Airport.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San Diego County Regional Airport Authority.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San Francisco International Airport.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Aviation Division of the Port Authority of New York and New Jersey.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5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products created by ACRP 02-59 will help airports design, implement, evaluate, and maintain a water efficiency management program, including developing water use baselines and water efficiency targets</a:t>
            </a:r>
          </a:p>
        </p:txBody>
      </p:sp>
    </p:spTree>
    <p:extLst>
      <p:ext uri="{BB962C8B-B14F-4D97-AF65-F5344CB8AC3E}">
        <p14:creationId xmlns:p14="http://schemas.microsoft.com/office/powerpoint/2010/main" val="2981345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07232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240" y="1600200"/>
            <a:ext cx="7162800" cy="3609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b="0" dirty="0" smtClean="0">
                <a:solidFill>
                  <a:schemeClr val="accent6"/>
                </a:solidFill>
              </a:rPr>
              <a:t>Thanks!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2400" b="0" dirty="0" smtClean="0">
                <a:solidFill>
                  <a:schemeClr val="accent6"/>
                </a:solidFill>
              </a:rPr>
              <a:t>Richard A. Krop, Ph.D., Principal Investigator</a:t>
            </a:r>
          </a:p>
          <a:p>
            <a:pPr marL="0" indent="0">
              <a:spcBef>
                <a:spcPts val="0"/>
              </a:spcBef>
            </a:pPr>
            <a:r>
              <a:rPr lang="en-US" sz="2400" b="0" dirty="0" smtClean="0">
                <a:solidFill>
                  <a:schemeClr val="accent6"/>
                </a:solidFill>
              </a:rPr>
              <a:t>The Cadmus Group, Inc.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3684"/>
            <a:ext cx="6629400" cy="763116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Water Efficiency Management Strategies for Airports</a:t>
            </a:r>
          </a:p>
        </p:txBody>
      </p:sp>
    </p:spTree>
    <p:extLst>
      <p:ext uri="{BB962C8B-B14F-4D97-AF65-F5344CB8AC3E}">
        <p14:creationId xmlns:p14="http://schemas.microsoft.com/office/powerpoint/2010/main" val="8754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Guidebook Provides Detailed Instructions and Examples from the Real World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chapter explains how to carry out each step in developing and implementing a water efficiency program. </a:t>
            </a:r>
          </a:p>
          <a:p>
            <a:r>
              <a:rPr lang="en-US" dirty="0" smtClean="0"/>
              <a:t>The Guidebook show how tools being used by airports and other facilities can be used to help develop and implement water efficiency programs at airports. </a:t>
            </a:r>
          </a:p>
          <a:p>
            <a:r>
              <a:rPr lang="en-US" dirty="0" smtClean="0"/>
              <a:t>The Guidebook provide examples of issues and challenges airports may face and potential solutions.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Guidebook Walks Facility Managers through the Steps Required to Establish a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Chapter 1: Why Should an Airport Reduce its Water Usage?</a:t>
            </a:r>
          </a:p>
          <a:p>
            <a:r>
              <a:rPr lang="en-US" smtClean="0"/>
              <a:t>Chapter 2: Generating a Water Footprint Baseline.</a:t>
            </a:r>
          </a:p>
          <a:p>
            <a:r>
              <a:rPr lang="en-US" smtClean="0"/>
              <a:t>Chapter 3: Defining Targets.</a:t>
            </a:r>
          </a:p>
          <a:p>
            <a:r>
              <a:rPr lang="en-US" smtClean="0"/>
              <a:t>Chapter 4: Evaluating and Choosing Water Efficiency Measures and Strategies.</a:t>
            </a:r>
          </a:p>
          <a:p>
            <a:r>
              <a:rPr lang="en-US" smtClean="0"/>
              <a:t>Chapter 5: How to Design a Program.</a:t>
            </a:r>
          </a:p>
          <a:p>
            <a:r>
              <a:rPr lang="en-US" smtClean="0"/>
              <a:t>Chapter 6: Implementing the Water Efficiency Program.</a:t>
            </a:r>
          </a:p>
          <a:p>
            <a:r>
              <a:rPr lang="en-US" smtClean="0"/>
              <a:t>Chapter 7: Maintaining, Evaluating, and Revising the Water Efficiency Program.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2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1: Why Should an Airport Reduce its Water Usage?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Describes the potential value of water efficiency programs for airports. </a:t>
            </a:r>
          </a:p>
          <a:p>
            <a:r>
              <a:rPr lang="en-US" dirty="0"/>
              <a:t>Explains how airports can reduce water use by:</a:t>
            </a:r>
          </a:p>
          <a:p>
            <a:r>
              <a:rPr lang="en-US" dirty="0"/>
              <a:t>Fixing leaks and reducing water loss. </a:t>
            </a:r>
          </a:p>
          <a:p>
            <a:r>
              <a:rPr lang="en-US" dirty="0"/>
              <a:t>Replacing high water use fixtures, equipment, and systems with more water-efficient options. </a:t>
            </a:r>
          </a:p>
          <a:p>
            <a:r>
              <a:rPr lang="en-US" dirty="0"/>
              <a:t>Educating employees and occupants about water efficiency to encourage water-saving behaviors. </a:t>
            </a:r>
          </a:p>
          <a:p>
            <a:r>
              <a:rPr lang="en-US" dirty="0"/>
              <a:t>Discusses the role water efficiency measures can play in planning responses to droughts.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2: Generating a Water Footprint </a:t>
            </a:r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water footprint tells us: </a:t>
            </a:r>
          </a:p>
          <a:p>
            <a:pPr lvl="1"/>
            <a:r>
              <a:rPr lang="en-US" dirty="0"/>
              <a:t>How much water is being used, </a:t>
            </a:r>
          </a:p>
          <a:p>
            <a:pPr lvl="1"/>
            <a:r>
              <a:rPr lang="en-US" dirty="0"/>
              <a:t>Where water is being used, and </a:t>
            </a:r>
          </a:p>
          <a:p>
            <a:pPr lvl="1"/>
            <a:r>
              <a:rPr lang="en-US" dirty="0"/>
              <a:t>How water is being used. </a:t>
            </a:r>
          </a:p>
          <a:p>
            <a:r>
              <a:rPr lang="en-US" dirty="0"/>
              <a:t>This chapter describes how airports can generate an estimate of their water use and establish a water footprint baseline.</a:t>
            </a:r>
          </a:p>
          <a:p>
            <a:r>
              <a:rPr lang="en-US" dirty="0"/>
              <a:t>The End Use Water Audit Tool is introduced in this chapter. </a:t>
            </a:r>
          </a:p>
          <a:p>
            <a:r>
              <a:rPr lang="en-US" dirty="0"/>
              <a:t>The chapter explains how the Tool can be used to estimate water use by end-use throughout the airport. </a:t>
            </a:r>
          </a:p>
          <a:p>
            <a:r>
              <a:rPr lang="en-US" dirty="0"/>
              <a:t>The chapter discusses some of the challenges airports may face when the establish the baseline and offers potential solutions.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8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Chapter 3: Defining </a:t>
            </a:r>
            <a:r>
              <a:rPr lang="en-US" sz="4000" dirty="0" smtClean="0"/>
              <a:t>Targets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chapter describes how the End Use Water Audit Tool can be used to identify ways to save water. </a:t>
            </a:r>
          </a:p>
          <a:p>
            <a:r>
              <a:rPr lang="en-US" dirty="0"/>
              <a:t>Using the baseline, the chapter explains how to establish water efficiency targets. </a:t>
            </a:r>
          </a:p>
          <a:p>
            <a:r>
              <a:rPr lang="en-US" dirty="0"/>
              <a:t>Water efficiency measures include: </a:t>
            </a:r>
          </a:p>
          <a:p>
            <a:pPr lvl="1"/>
            <a:r>
              <a:rPr lang="en-US" dirty="0"/>
              <a:t>Airports can upgrade the water fixtures in restrooms, kitchens, and other facilities. </a:t>
            </a:r>
          </a:p>
          <a:p>
            <a:pPr lvl="1"/>
            <a:r>
              <a:rPr lang="en-US" dirty="0"/>
              <a:t>Airports can install water-efficient irrigation systems for landscape irrigation. </a:t>
            </a:r>
          </a:p>
          <a:p>
            <a:pPr lvl="1"/>
            <a:r>
              <a:rPr lang="en-US" dirty="0"/>
              <a:t>Airports can reconfigure or redesign operations to reduce water use in some areas. </a:t>
            </a:r>
          </a:p>
          <a:p>
            <a:pPr lvl="1"/>
            <a:r>
              <a:rPr lang="en-US" dirty="0"/>
              <a:t>Airports can institute change campaigns to modify water use behaviors. </a:t>
            </a:r>
          </a:p>
          <a:p>
            <a:pPr lvl="1"/>
            <a:r>
              <a:rPr lang="en-US" dirty="0"/>
              <a:t>Examples of ways to save water are provided for: </a:t>
            </a:r>
          </a:p>
          <a:p>
            <a:pPr lvl="1"/>
            <a:r>
              <a:rPr lang="en-US" dirty="0"/>
              <a:t>Landscaping,</a:t>
            </a:r>
          </a:p>
          <a:p>
            <a:pPr lvl="1"/>
            <a:r>
              <a:rPr lang="en-US" dirty="0"/>
              <a:t>Cooling towers,</a:t>
            </a:r>
          </a:p>
          <a:p>
            <a:pPr lvl="1"/>
            <a:r>
              <a:rPr lang="en-US" dirty="0"/>
              <a:t>Construction, </a:t>
            </a:r>
          </a:p>
          <a:p>
            <a:pPr lvl="1"/>
            <a:r>
              <a:rPr lang="en-US" dirty="0"/>
              <a:t>Deicing and Anti-icing, and</a:t>
            </a:r>
          </a:p>
          <a:p>
            <a:pPr lvl="1"/>
            <a:r>
              <a:rPr lang="en-US" dirty="0"/>
              <a:t>Water reuse. </a:t>
            </a:r>
          </a:p>
        </p:txBody>
      </p:sp>
    </p:spTree>
    <p:extLst>
      <p:ext uri="{BB962C8B-B14F-4D97-AF65-F5344CB8AC3E}">
        <p14:creationId xmlns:p14="http://schemas.microsoft.com/office/powerpoint/2010/main" val="11468276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CRP-blue-v2">
      <a:dk1>
        <a:srgbClr val="FFFFFF"/>
      </a:dk1>
      <a:lt1>
        <a:srgbClr val="7CA1C9"/>
      </a:lt1>
      <a:dk2>
        <a:srgbClr val="FFFFFF"/>
      </a:dk2>
      <a:lt2>
        <a:srgbClr val="7CA1C9"/>
      </a:lt2>
      <a:accent1>
        <a:srgbClr val="7CA1C9"/>
      </a:accent1>
      <a:accent2>
        <a:srgbClr val="59BD7D"/>
      </a:accent2>
      <a:accent3>
        <a:srgbClr val="1E4734"/>
      </a:accent3>
      <a:accent4>
        <a:srgbClr val="B77B28"/>
      </a:accent4>
      <a:accent5>
        <a:srgbClr val="E09E26"/>
      </a:accent5>
      <a:accent6>
        <a:srgbClr val="47391D"/>
      </a:accent6>
      <a:hlink>
        <a:srgbClr val="0378AD"/>
      </a:hlink>
      <a:folHlink>
        <a:srgbClr val="7CA1C9"/>
      </a:folHlink>
    </a:clrScheme>
    <a:fontScheme name="HelveticaNeueLT Std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2177</Words>
  <Application>Microsoft Office PowerPoint</Application>
  <PresentationFormat>On-screen Show (4:3)</PresentationFormat>
  <Paragraphs>327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Blank</vt:lpstr>
      <vt:lpstr>Custom Design</vt:lpstr>
      <vt:lpstr>ACRP Report 154 Guidebook and Toolbox</vt:lpstr>
      <vt:lpstr>Why Is Water Efficiency Important?</vt:lpstr>
      <vt:lpstr>How to Address Water Efficiency at Airports?</vt:lpstr>
      <vt:lpstr>Overview of the Guidebook</vt:lpstr>
      <vt:lpstr>The Guidebook Provides Detailed Instructions and Examples from the Real World</vt:lpstr>
      <vt:lpstr>The Guidebook Walks Facility Managers through the Steps Required to Establish a Program</vt:lpstr>
      <vt:lpstr>Chapter 1: Why Should an Airport Reduce its Water Usage?</vt:lpstr>
      <vt:lpstr>Chapter 2: Generating a Water Footprint Baseline</vt:lpstr>
      <vt:lpstr>Chapter 3: Defining Targets</vt:lpstr>
      <vt:lpstr>Chapter 4: Evaluating and Choosing Water Efficiency Measures and Strategies</vt:lpstr>
      <vt:lpstr>Calculating the Effect of Water Efficiency Programs on the Bottom Line </vt:lpstr>
      <vt:lpstr>Chapter 5: How to Design a Program</vt:lpstr>
      <vt:lpstr>Chapter 6: Implementing the Water Efficiency Program</vt:lpstr>
      <vt:lpstr>The Steps to Develop a Successful Communication Strategy Include</vt:lpstr>
      <vt:lpstr>Chapter 7: Maintaining, Evaluating, and Revising the Water Efficiency Program</vt:lpstr>
      <vt:lpstr>The Report Provides a Toolbox Airports Can Use to Implement Water Efficiency Programs </vt:lpstr>
      <vt:lpstr>The Toolbox</vt:lpstr>
      <vt:lpstr>The Toolbox Contains 34 Tools to Design and Implement Airport Water Efficiency Programs</vt:lpstr>
      <vt:lpstr>The Toolbox Contains 34 Tools to Design and Implement Airport Water Efficiency Programs</vt:lpstr>
      <vt:lpstr>The Toolbox Contains 35 Tools to Design and Implement Airport Water Efficiency Programs</vt:lpstr>
      <vt:lpstr>The Toolbox Contains 35 Tools to Design and Implement Airport Water Efficiency Programs</vt:lpstr>
      <vt:lpstr>The Toolbox Contains 34 Tools to Design and Implement Airport Water Efficiency Programs</vt:lpstr>
      <vt:lpstr>The Toolbox Contains 35 Tools to Design and Implement Airport Water Efficiency Programs</vt:lpstr>
      <vt:lpstr>The End Use Water Audit Tool</vt:lpstr>
      <vt:lpstr>The End Use Water Audit Tool Establishes Water Use Baselines and Efficiency Targets</vt:lpstr>
      <vt:lpstr>Data Requirements</vt:lpstr>
      <vt:lpstr>The Tool Uses Airport-Specific Information and General Assumptions to Estimate Water Use by End Use</vt:lpstr>
      <vt:lpstr>The Tool Summarizes Airport Water Use and Potential Savings in Tables</vt:lpstr>
      <vt:lpstr>… and in Simple, Customizable Graphics</vt:lpstr>
      <vt:lpstr>Research Approach</vt:lpstr>
      <vt:lpstr>The Research to Develop the Guidebook and Toolbox was Conducted in 4 Phases</vt:lpstr>
      <vt:lpstr>The First Phase of the Study</vt:lpstr>
      <vt:lpstr>The Second Phase of the Study</vt:lpstr>
      <vt:lpstr>The Third Phase of the Study</vt:lpstr>
      <vt:lpstr>The Fourth Phase of the Study</vt:lpstr>
      <vt:lpstr>The Study Used the Pilot Tests and Interviews to Test the Tools and Collect Information</vt:lpstr>
      <vt:lpstr>Airports were Selected from Multiple Climate Zones, Precipitation Zones, and FAA Regions</vt:lpstr>
      <vt:lpstr>The Tool was Tested at Six Airports</vt:lpstr>
      <vt:lpstr>Interviews were Conducted at the Six Pilot Test Airports, Plus Nine Additional Airports</vt:lpstr>
      <vt:lpstr>The Guidebook and Toolbox were Ground Tested by Environmental Managers at 4 Airports</vt:lpstr>
      <vt:lpstr>PowerPoint Presentation</vt:lpstr>
      <vt:lpstr>Water Efficiency Management Strategies for Airports</vt:lpstr>
    </vt:vector>
  </TitlesOfParts>
  <Company>NAP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</dc:creator>
  <cp:lastModifiedBy>Natalie Barnes</cp:lastModifiedBy>
  <cp:revision>303</cp:revision>
  <dcterms:created xsi:type="dcterms:W3CDTF">2005-12-13T19:08:17Z</dcterms:created>
  <dcterms:modified xsi:type="dcterms:W3CDTF">2016-04-08T19:28:37Z</dcterms:modified>
</cp:coreProperties>
</file>