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8" r:id="rId2"/>
    <p:sldId id="313" r:id="rId3"/>
    <p:sldId id="322" r:id="rId4"/>
    <p:sldId id="342" r:id="rId5"/>
    <p:sldId id="340" r:id="rId6"/>
    <p:sldId id="321" r:id="rId7"/>
    <p:sldId id="320" r:id="rId8"/>
    <p:sldId id="323" r:id="rId9"/>
    <p:sldId id="344" r:id="rId10"/>
    <p:sldId id="325" r:id="rId11"/>
    <p:sldId id="332" r:id="rId12"/>
    <p:sldId id="333" r:id="rId13"/>
    <p:sldId id="334" r:id="rId14"/>
    <p:sldId id="33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uen, Tamera L." initials="MTL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80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2821" autoAdjust="0"/>
  </p:normalViewPr>
  <p:slideViewPr>
    <p:cSldViewPr>
      <p:cViewPr>
        <p:scale>
          <a:sx n="117" d="100"/>
          <a:sy n="117" d="100"/>
        </p:scale>
        <p:origin x="-146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791B4-F4A7-41C0-A8C2-434BAE2C8296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916B5-5311-480F-B2D3-7A35B3570B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16B5-5311-480F-B2D3-7A35B3570B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5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D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9FEE6B1-510A-43B7-A3A4-2C5C5B858AC1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FDA0FC-5299-4FB8-B25E-A073EF944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EE6B1-510A-43B7-A3A4-2C5C5B858AC1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DA0FC-5299-4FB8-B25E-A073EF944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EE6B1-510A-43B7-A3A4-2C5C5B858AC1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DA0FC-5299-4FB8-B25E-A073EF944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EE6B1-510A-43B7-A3A4-2C5C5B858AC1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DA0FC-5299-4FB8-B25E-A073EF944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9FEE6B1-510A-43B7-A3A4-2C5C5B858AC1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FDA0FC-5299-4FB8-B25E-A073EF944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EE6B1-510A-43B7-A3A4-2C5C5B858AC1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FDA0FC-5299-4FB8-B25E-A073EF944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EE6B1-510A-43B7-A3A4-2C5C5B858AC1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FDA0FC-5299-4FB8-B25E-A073EF944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EE6B1-510A-43B7-A3A4-2C5C5B858AC1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DA0FC-5299-4FB8-B25E-A073EF944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EE6B1-510A-43B7-A3A4-2C5C5B858AC1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DA0FC-5299-4FB8-B25E-A073EF9447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9FEE6B1-510A-43B7-A3A4-2C5C5B858AC1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FDA0FC-5299-4FB8-B25E-A073EF944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9FEE6B1-510A-43B7-A3A4-2C5C5B858AC1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FDA0FC-5299-4FB8-B25E-A073EF944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9FEE6B1-510A-43B7-A3A4-2C5C5B858AC1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EFDA0FC-5299-4FB8-B25E-A073EF944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chemeClr val="tx1"/>
                </a:solidFill>
              </a:rPr>
              <a:t>BIM for Airports</a:t>
            </a:r>
            <a:r>
              <a:rPr lang="en-US" sz="9600" dirty="0">
                <a:solidFill>
                  <a:schemeClr val="tx1"/>
                </a:solidFill>
              </a:rPr>
              <a:t/>
            </a:r>
            <a:br>
              <a:rPr lang="en-US" sz="9600" dirty="0">
                <a:solidFill>
                  <a:schemeClr val="tx1"/>
                </a:solidFill>
              </a:rPr>
            </a:br>
            <a:r>
              <a:rPr lang="en-US" sz="3600" i="1" dirty="0">
                <a:solidFill>
                  <a:schemeClr val="tx1"/>
                </a:solidFill>
              </a:rPr>
              <a:t>ACRP - A Synthesis of Airport Practice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5956793"/>
            <a:ext cx="548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chemeClr val="bg1"/>
                </a:solidFill>
              </a:rPr>
              <a:t>Consultants: </a:t>
            </a:r>
          </a:p>
          <a:p>
            <a:pPr algn="r"/>
            <a:r>
              <a:rPr lang="en-US" b="1" i="1" dirty="0" smtClean="0">
                <a:solidFill>
                  <a:schemeClr val="bg1"/>
                </a:solidFill>
              </a:rPr>
              <a:t>Tamera </a:t>
            </a:r>
            <a:r>
              <a:rPr lang="en-US" b="1" i="1" dirty="0" err="1" smtClean="0">
                <a:solidFill>
                  <a:schemeClr val="bg1"/>
                </a:solidFill>
              </a:rPr>
              <a:t>McCuen</a:t>
            </a:r>
            <a:r>
              <a:rPr lang="en-US" b="1" i="1" dirty="0" smtClean="0">
                <a:solidFill>
                  <a:schemeClr val="bg1"/>
                </a:solidFill>
              </a:rPr>
              <a:t>, PhD, </a:t>
            </a:r>
            <a:r>
              <a:rPr lang="en-US" b="1" i="1" smtClean="0">
                <a:solidFill>
                  <a:schemeClr val="bg1"/>
                </a:solidFill>
              </a:rPr>
              <a:t>Assoc. DBIA</a:t>
            </a:r>
            <a:r>
              <a:rPr lang="en-US" b="1" i="1" dirty="0" smtClean="0">
                <a:solidFill>
                  <a:schemeClr val="bg1"/>
                </a:solidFill>
              </a:rPr>
              <a:t>, LEED AP</a:t>
            </a:r>
          </a:p>
          <a:p>
            <a:pPr algn="r"/>
            <a:r>
              <a:rPr lang="en-US" b="1" i="1" dirty="0" smtClean="0">
                <a:solidFill>
                  <a:schemeClr val="bg1"/>
                </a:solidFill>
              </a:rPr>
              <a:t>Dominique M. </a:t>
            </a:r>
            <a:r>
              <a:rPr lang="en-US" b="1" i="1" dirty="0" err="1" smtClean="0">
                <a:solidFill>
                  <a:schemeClr val="bg1"/>
                </a:solidFill>
              </a:rPr>
              <a:t>Pittenger</a:t>
            </a:r>
            <a:r>
              <a:rPr lang="en-US" b="1" i="1" dirty="0" smtClean="0">
                <a:solidFill>
                  <a:schemeClr val="bg1"/>
                </a:solidFill>
              </a:rPr>
              <a:t>, PhD, AC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572" t="55467" r="48190" b="37390"/>
          <a:stretch/>
        </p:blipFill>
        <p:spPr>
          <a:xfrm>
            <a:off x="0" y="6248400"/>
            <a:ext cx="226422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Airport BIM Implementation </a:t>
            </a:r>
            <a:br>
              <a:rPr lang="en-US" dirty="0" smtClean="0"/>
            </a:br>
            <a:r>
              <a:rPr lang="en-US" sz="3100" dirty="0" smtClean="0"/>
              <a:t>(BIM Uses Based)</a:t>
            </a:r>
            <a:endParaRPr lang="en-US" sz="3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514" t="26069" r="35883" b="18533"/>
          <a:stretch/>
        </p:blipFill>
        <p:spPr>
          <a:xfrm>
            <a:off x="609599" y="1600200"/>
            <a:ext cx="8041341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522" y="5943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McCuen</a:t>
            </a:r>
            <a:r>
              <a:rPr lang="en-US" dirty="0" smtClean="0"/>
              <a:t> and </a:t>
            </a:r>
            <a:r>
              <a:rPr lang="en-US" dirty="0" err="1" smtClean="0"/>
              <a:t>Pittenger</a:t>
            </a:r>
            <a:r>
              <a:rPr lang="en-US" dirty="0" smtClean="0"/>
              <a:t>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53536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Survey Participants vs General Study </a:t>
            </a:r>
            <a:r>
              <a:rPr lang="en-US" sz="3100" dirty="0" smtClean="0"/>
              <a:t>of BIM in Industry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01" t="25043" r="37980" b="14104"/>
          <a:stretch/>
        </p:blipFill>
        <p:spPr>
          <a:xfrm>
            <a:off x="609600" y="1524000"/>
            <a:ext cx="8001000" cy="4646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611313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McCuen</a:t>
            </a:r>
            <a:r>
              <a:rPr lang="en-US" dirty="0" smtClean="0"/>
              <a:t> and </a:t>
            </a:r>
            <a:r>
              <a:rPr lang="en-US" dirty="0" err="1" smtClean="0"/>
              <a:t>Pittenger</a:t>
            </a:r>
            <a:r>
              <a:rPr lang="en-US" dirty="0" smtClean="0"/>
              <a:t>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BIM? </a:t>
            </a:r>
            <a:br>
              <a:rPr lang="en-US" dirty="0" smtClean="0"/>
            </a:br>
            <a:r>
              <a:rPr lang="en-US" sz="2200" dirty="0" smtClean="0"/>
              <a:t>Top 3 Benefits cited by Airports &amp; AECs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799"/>
            <a:ext cx="8153400" cy="39627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i="1" u="sng" dirty="0"/>
              <a:t>Improved visualization </a:t>
            </a:r>
            <a:endParaRPr lang="en-US" i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u="sng" dirty="0" smtClean="0"/>
              <a:t>Better cost control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u="sng" dirty="0" smtClean="0"/>
              <a:t>Collaboration</a:t>
            </a:r>
            <a:r>
              <a:rPr lang="en-US" dirty="0" smtClean="0"/>
              <a:t> </a:t>
            </a:r>
            <a:r>
              <a:rPr lang="en-US" dirty="0"/>
              <a:t>among </a:t>
            </a:r>
            <a:r>
              <a:rPr lang="en-US" dirty="0" smtClean="0"/>
              <a:t>project </a:t>
            </a:r>
            <a:r>
              <a:rPr lang="en-US" dirty="0"/>
              <a:t>team using a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single </a:t>
            </a:r>
            <a:r>
              <a:rPr lang="en-US" dirty="0"/>
              <a:t>source of </a:t>
            </a:r>
            <a:r>
              <a:rPr lang="en-US" dirty="0" smtClean="0"/>
              <a:t>information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5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BIM in O&amp;M Phase? </a:t>
            </a:r>
            <a:br>
              <a:rPr lang="en-US" dirty="0" smtClean="0"/>
            </a:br>
            <a:r>
              <a:rPr lang="en-US" sz="2200" dirty="0" smtClean="0"/>
              <a:t>Top Benefits cited by Airports &amp; AECs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46237"/>
            <a:ext cx="8153400" cy="4526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Increased O&amp;M efficiency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Enhanced asset (facilities) management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08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2200" dirty="0" smtClean="0"/>
              <a:t>BIM for Airports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610600" cy="45262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BIM benefits realized long term</a:t>
            </a:r>
            <a:endParaRPr lang="en-US" sz="2800" dirty="0"/>
          </a:p>
          <a:p>
            <a:r>
              <a:rPr lang="en-US" sz="2800" dirty="0" smtClean="0"/>
              <a:t>Important to quantify benefits</a:t>
            </a:r>
          </a:p>
          <a:p>
            <a:r>
              <a:rPr lang="en-US" sz="2800" dirty="0" smtClean="0"/>
              <a:t>No full integration of BIM yet</a:t>
            </a:r>
          </a:p>
          <a:p>
            <a:r>
              <a:rPr lang="en-US" sz="2800" dirty="0" smtClean="0"/>
              <a:t>No </a:t>
            </a:r>
            <a:r>
              <a:rPr lang="en-US" sz="2800" i="1" dirty="0" smtClean="0"/>
              <a:t>full-facility-life-cycle</a:t>
            </a:r>
            <a:r>
              <a:rPr lang="en-US" sz="2800" dirty="0" smtClean="0"/>
              <a:t> benefits</a:t>
            </a:r>
            <a:endParaRPr lang="en-US" sz="2800" dirty="0"/>
          </a:p>
          <a:p>
            <a:r>
              <a:rPr lang="en-US" sz="2800" dirty="0" smtClean="0"/>
              <a:t>Shift from project-level to organization-level</a:t>
            </a:r>
          </a:p>
          <a:p>
            <a:r>
              <a:rPr lang="en-US" sz="2800" dirty="0" smtClean="0"/>
              <a:t>Custom implementation strategy</a:t>
            </a:r>
          </a:p>
        </p:txBody>
      </p:sp>
    </p:spTree>
    <p:extLst>
      <p:ext uri="{BB962C8B-B14F-4D97-AF65-F5344CB8AC3E}">
        <p14:creationId xmlns:p14="http://schemas.microsoft.com/office/powerpoint/2010/main" val="1637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2284" y="1524000"/>
            <a:ext cx="8458200" cy="452628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altLang="en-US" sz="3000" dirty="0" smtClean="0"/>
              <a:t>Panel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Dr. Luciana </a:t>
            </a:r>
            <a:r>
              <a:rPr lang="en-US" altLang="en-US" sz="3000" dirty="0" err="1" smtClean="0"/>
              <a:t>Burdi</a:t>
            </a:r>
            <a:endParaRPr lang="en-US" altLang="en-US" sz="3000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Mr. Brendan Dillon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Mr. Douglas Eberhard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Mr. Mark Hughes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Mr. John McWilliams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Mr. Michael </a:t>
            </a:r>
            <a:r>
              <a:rPr lang="en-US" altLang="en-US" sz="3000" dirty="0" err="1" smtClean="0"/>
              <a:t>Riseborough</a:t>
            </a:r>
            <a:endParaRPr lang="en-US" altLang="en-US" sz="3000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Mr. Alberto </a:t>
            </a:r>
            <a:r>
              <a:rPr lang="en-US" altLang="en-US" sz="3000" dirty="0" err="1" smtClean="0"/>
              <a:t>Villalba</a:t>
            </a:r>
            <a:endParaRPr lang="en-US" altLang="en-US" sz="3000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Dr. John A. </a:t>
            </a:r>
            <a:r>
              <a:rPr lang="en-US" altLang="en-US" sz="3000" dirty="0" err="1" smtClean="0"/>
              <a:t>Walewski</a:t>
            </a:r>
            <a:endParaRPr lang="en-US" altLang="en-US" sz="3000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Mr. David E. Wilson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3000" dirty="0"/>
              <a:t>Ms. Gail </a:t>
            </a:r>
            <a:r>
              <a:rPr lang="en-US" altLang="en-US" sz="3000" dirty="0" err="1" smtClean="0"/>
              <a:t>Staba</a:t>
            </a:r>
            <a:endParaRPr lang="en-US" altLang="en-US" sz="30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altLang="en-US" sz="3000" dirty="0"/>
          </a:p>
          <a:p>
            <a:pPr marL="0" indent="0" algn="l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060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46237"/>
            <a:ext cx="8458200" cy="452628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altLang="en-US" sz="3000" dirty="0" smtClean="0"/>
              <a:t>Case Example Participants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Denver International Airport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Boston Logan International Airport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San Francisco Airport Commission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Ted Stevens Anchorage International Airport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Los Angeles World Airports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Iron Horse Architects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altLang="en-US" sz="3000" dirty="0" smtClean="0"/>
              <a:t>Balfour Beatty Construction</a:t>
            </a:r>
            <a:endParaRPr lang="en-US" altLang="en-US" sz="3000" dirty="0"/>
          </a:p>
          <a:p>
            <a:pPr marL="0" indent="0" algn="l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11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i="1" dirty="0" smtClean="0"/>
              <a:t>state of the art/practice </a:t>
            </a:r>
            <a:r>
              <a:rPr lang="en-US" dirty="0" smtClean="0"/>
              <a:t>in BIM</a:t>
            </a:r>
          </a:p>
          <a:p>
            <a:r>
              <a:rPr lang="en-US" dirty="0" smtClean="0"/>
              <a:t>“Snapshot of existing experience” with BIM in North American Airports</a:t>
            </a:r>
          </a:p>
          <a:p>
            <a:r>
              <a:rPr lang="en-US" dirty="0" smtClean="0"/>
              <a:t>Available opportunities, benefits and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2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199"/>
            <a:ext cx="7924800" cy="38103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Purposive Sampling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14 of 19 airports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responded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199" t="36421" r="34476" b="16579"/>
          <a:stretch/>
        </p:blipFill>
        <p:spPr>
          <a:xfrm>
            <a:off x="5181600" y="1752600"/>
            <a:ext cx="3532239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61" t="62097" r="33762" b="20727"/>
          <a:stretch/>
        </p:blipFill>
        <p:spPr>
          <a:xfrm>
            <a:off x="678426" y="5233182"/>
            <a:ext cx="8035413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5344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National BIM Standard [NBIMS] version 3 (2015</a:t>
            </a:r>
            <a:r>
              <a:rPr lang="en-US" sz="2800" dirty="0" smtClean="0"/>
              <a:t>):</a:t>
            </a:r>
            <a:endParaRPr lang="en-US" sz="2800" i="1" dirty="0"/>
          </a:p>
          <a:p>
            <a:r>
              <a:rPr lang="en-US" sz="2800" i="1" dirty="0" smtClean="0"/>
              <a:t>building </a:t>
            </a:r>
            <a:r>
              <a:rPr lang="en-US" sz="2800" i="1" dirty="0"/>
              <a:t>information </a:t>
            </a:r>
            <a:r>
              <a:rPr lang="en-US" sz="28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modeling</a:t>
            </a:r>
          </a:p>
          <a:p>
            <a:r>
              <a:rPr lang="en-US" sz="2800" i="1" dirty="0"/>
              <a:t>building information </a:t>
            </a:r>
            <a:r>
              <a:rPr lang="en-US" sz="28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</a:t>
            </a:r>
          </a:p>
          <a:p>
            <a:r>
              <a:rPr lang="en-US" sz="2800" i="1" dirty="0"/>
              <a:t>building information </a:t>
            </a:r>
            <a:r>
              <a:rPr lang="en-US" sz="28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management (rarely)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                                     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343401"/>
            <a:ext cx="8418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u="sng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BIM is not just a 3D model</a:t>
            </a:r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31446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BIM Example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23155" t="14416" r="22113" b="6710"/>
          <a:stretch/>
        </p:blipFill>
        <p:spPr bwMode="auto">
          <a:xfrm>
            <a:off x="609600" y="1600200"/>
            <a:ext cx="8000999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97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 Adoption Status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04" t="28869" r="34259" b="23036"/>
          <a:stretch/>
        </p:blipFill>
        <p:spPr>
          <a:xfrm>
            <a:off x="609600" y="1676400"/>
            <a:ext cx="8022768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943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McCuen</a:t>
            </a:r>
            <a:r>
              <a:rPr lang="en-US" dirty="0" smtClean="0"/>
              <a:t> and </a:t>
            </a:r>
            <a:r>
              <a:rPr lang="en-US" dirty="0" err="1" smtClean="0"/>
              <a:t>Pittenger</a:t>
            </a:r>
            <a:r>
              <a:rPr lang="en-US" dirty="0" smtClean="0"/>
              <a:t>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BIM Adoption Status by 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55" t="37458" r="5556" b="14448"/>
          <a:stretch/>
        </p:blipFill>
        <p:spPr>
          <a:xfrm>
            <a:off x="522514" y="1905000"/>
            <a:ext cx="809897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48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2886</TotalTime>
  <Words>274</Words>
  <Application>Microsoft Office PowerPoint</Application>
  <PresentationFormat>On-screen Show (4:3)</PresentationFormat>
  <Paragraphs>69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BIM for Airports ACRP - A Synthesis of Airport Practice</vt:lpstr>
      <vt:lpstr>Acknowledgements</vt:lpstr>
      <vt:lpstr>Acknowledgements </vt:lpstr>
      <vt:lpstr>Objectives</vt:lpstr>
      <vt:lpstr>Survey Participants</vt:lpstr>
      <vt:lpstr>What is BIM?</vt:lpstr>
      <vt:lpstr>Enterprise BIM Example</vt:lpstr>
      <vt:lpstr>BIM Adoption Status</vt:lpstr>
      <vt:lpstr>BIM Adoption Status by Phase</vt:lpstr>
      <vt:lpstr>Airport BIM Implementation  (BIM Uses Based)</vt:lpstr>
      <vt:lpstr>Survey Participants vs General Study of BIM in Industry</vt:lpstr>
      <vt:lpstr>Why BIM?  Top 3 Benefits cited by Airports &amp; AECs</vt:lpstr>
      <vt:lpstr>Why BIM in O&amp;M Phase?  Top Benefits cited by Airports &amp; AECs</vt:lpstr>
      <vt:lpstr>Results BIM for Airports</vt:lpstr>
    </vt:vector>
  </TitlesOfParts>
  <Company>Broce Construction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Shotblasting, Concrete Densification, G&amp;G in Oklahoma</dc:title>
  <dc:creator>Owner</dc:creator>
  <cp:lastModifiedBy>DCT</cp:lastModifiedBy>
  <cp:revision>305</cp:revision>
  <dcterms:created xsi:type="dcterms:W3CDTF">2012-01-28T19:16:03Z</dcterms:created>
  <dcterms:modified xsi:type="dcterms:W3CDTF">2016-05-10T15:27:26Z</dcterms:modified>
</cp:coreProperties>
</file>