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57" r:id="rId3"/>
    <p:sldId id="258" r:id="rId4"/>
    <p:sldId id="267" r:id="rId5"/>
    <p:sldId id="268" r:id="rId6"/>
    <p:sldId id="266" r:id="rId7"/>
    <p:sldId id="261" r:id="rId8"/>
    <p:sldId id="269" r:id="rId9"/>
    <p:sldId id="262" r:id="rId10"/>
    <p:sldId id="265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2" autoAdjust="0"/>
    <p:restoredTop sz="85216" autoAdjust="0"/>
  </p:normalViewPr>
  <p:slideViewPr>
    <p:cSldViewPr>
      <p:cViewPr varScale="1">
        <p:scale>
          <a:sx n="76" d="100"/>
          <a:sy n="76" d="100"/>
        </p:scale>
        <p:origin x="1646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A9B33-C7A3-444A-BC7C-B26C66DD9974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D2C81-5D50-4DF3-AD7F-AD9713EF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23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Guidance – Make sure that all information in this </a:t>
            </a:r>
            <a:r>
              <a:rPr lang="en-US" dirty="0" err="1" smtClean="0"/>
              <a:t>Powerpoint</a:t>
            </a:r>
            <a:r>
              <a:rPr lang="en-US" baseline="0" dirty="0" smtClean="0"/>
              <a:t> is consistent with your Word proposal.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14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we believe in this team?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596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</a:t>
            </a:r>
            <a:r>
              <a:rPr lang="en-US" baseline="0" dirty="0" smtClean="0"/>
              <a:t> we’re looking for here: simple problem statement + clear indication of magnitude.  Is this a problem worth investing in?   Exact wording of magnitude statement will of course vary – it may be about money, lives, etc.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001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Simple statement of solution, NOT benefits.  What is it?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18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desired/useful.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1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bottom line.  Many proposals</a:t>
            </a:r>
            <a:r>
              <a:rPr lang="en-US" baseline="0" dirty="0" smtClean="0"/>
              <a:t> just don’t do well at explaining this.  Why is it NEW?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39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Provides: specific type and magnitude </a:t>
            </a:r>
            <a:r>
              <a:rPr lang="en-US" baseline="0" dirty="0" smtClean="0"/>
              <a:t>of expected improvements to overall problem situation; clear indication of delta between existing and new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0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</a:t>
            </a:r>
            <a:r>
              <a:rPr lang="en-US" baseline="0" dirty="0" smtClean="0"/>
              <a:t> we getting for our money?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814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will</a:t>
            </a:r>
            <a:r>
              <a:rPr lang="en-US" baseline="0" dirty="0" smtClean="0"/>
              <a:t> this go from R&amp;D to actual use?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289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2C81-5D50-4DF3-AD7F-AD9713EF9B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32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68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81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83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183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94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334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10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8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0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61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B9973-9A21-4F0A-847B-3C1E4C8870C5}" type="datetimeFigureOut">
              <a:rPr lang="en-US" smtClean="0"/>
              <a:t>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E4054-A2AD-46E5-9DB7-349EE5EF82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0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Calibri"/>
                <a:cs typeface="Times New Roman"/>
              </a:rPr>
              <a:t>Innovation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7432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The Wheeled Cart</a:t>
            </a:r>
            <a:endParaRPr lang="en-US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0" y="6172200"/>
            <a:ext cx="3424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Note “notes” section on each slide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6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u="sng" dirty="0" smtClean="0"/>
              <a:t>Investigators</a:t>
            </a:r>
          </a:p>
          <a:p>
            <a:pPr marL="0" indent="0">
              <a:buNone/>
            </a:pPr>
            <a:r>
              <a:rPr lang="en-US" sz="1600" b="1" dirty="0" smtClean="0"/>
              <a:t>Dr</a:t>
            </a:r>
            <a:r>
              <a:rPr lang="en-US" sz="1600" b="1" dirty="0"/>
              <a:t>. </a:t>
            </a:r>
            <a:r>
              <a:rPr lang="en-US" sz="1600" b="1" dirty="0" smtClean="0"/>
              <a:t>Who,</a:t>
            </a:r>
            <a:r>
              <a:rPr lang="en-US" sz="1600" dirty="0" smtClean="0"/>
              <a:t> </a:t>
            </a:r>
            <a:r>
              <a:rPr lang="en-US" sz="1600" dirty="0" err="1" smtClean="0"/>
              <a:t>Smithing</a:t>
            </a:r>
            <a:r>
              <a:rPr lang="en-US" sz="1600" dirty="0" smtClean="0"/>
              <a:t> Department Head, Glasgow University</a:t>
            </a:r>
            <a:endParaRPr lang="en-US" sz="1600" b="1" dirty="0"/>
          </a:p>
          <a:p>
            <a:pPr marL="169863" indent="-169863"/>
            <a:r>
              <a:rPr lang="en-US" sz="1400" dirty="0" smtClean="0"/>
              <a:t>Award-winning authority in iron design</a:t>
            </a:r>
          </a:p>
          <a:p>
            <a:pPr marL="169863" indent="-169863"/>
            <a:r>
              <a:rPr lang="en-US" sz="1400" dirty="0" smtClean="0"/>
              <a:t>Track record of innovative products (the Bell, the Booth, and the Arch)</a:t>
            </a:r>
          </a:p>
          <a:p>
            <a:pPr marL="169863" indent="-169863"/>
            <a:endParaRPr lang="en-US" sz="1400" dirty="0" smtClean="0"/>
          </a:p>
          <a:p>
            <a:pPr marL="169863" indent="-169863">
              <a:buNone/>
            </a:pPr>
            <a:r>
              <a:rPr lang="en-US" sz="1600" b="1" dirty="0" smtClean="0"/>
              <a:t>Dr. No, </a:t>
            </a:r>
            <a:r>
              <a:rPr lang="en-US" sz="1600" dirty="0" smtClean="0"/>
              <a:t>Carpentry &amp; Joinery Studies, </a:t>
            </a:r>
            <a:r>
              <a:rPr lang="en-US" sz="1600" dirty="0" err="1" smtClean="0"/>
              <a:t>Fettes</a:t>
            </a:r>
            <a:r>
              <a:rPr lang="en-US" sz="1600" dirty="0" smtClean="0"/>
              <a:t> College</a:t>
            </a:r>
          </a:p>
          <a:p>
            <a:pPr marL="169863" indent="-169863"/>
            <a:r>
              <a:rPr lang="en-US" sz="1400" dirty="0" smtClean="0"/>
              <a:t>50 years of experience in optimizing wood materials for building trades</a:t>
            </a:r>
          </a:p>
          <a:p>
            <a:pPr marL="169863" indent="-169863"/>
            <a:r>
              <a:rPr lang="en-US" sz="1400" dirty="0" smtClean="0"/>
              <a:t>Invited Member on Exotic Woods Panel</a:t>
            </a:r>
            <a:endParaRPr lang="en-US" sz="1400" dirty="0"/>
          </a:p>
          <a:p>
            <a:pPr marL="169863" indent="-169863"/>
            <a:endParaRPr lang="en-US" sz="1400" dirty="0" smtClean="0"/>
          </a:p>
          <a:p>
            <a:pPr marL="169863" indent="-169863">
              <a:buNone/>
            </a:pPr>
            <a:r>
              <a:rPr lang="en-US" sz="1600" b="1" u="sng" dirty="0" smtClean="0"/>
              <a:t>Industry Partners</a:t>
            </a:r>
          </a:p>
          <a:p>
            <a:pPr marL="169863" indent="-169863">
              <a:buNone/>
            </a:pPr>
            <a:r>
              <a:rPr lang="en-US" sz="1600" b="1" dirty="0" smtClean="0"/>
              <a:t>Green </a:t>
            </a:r>
            <a:r>
              <a:rPr lang="en-US" sz="1600" b="1" dirty="0"/>
              <a:t>Jeans </a:t>
            </a:r>
            <a:r>
              <a:rPr lang="en-US" sz="1600" b="1" dirty="0" smtClean="0"/>
              <a:t>Inc.  LLC </a:t>
            </a:r>
          </a:p>
          <a:p>
            <a:pPr marL="169863" indent="-169863"/>
            <a:r>
              <a:rPr lang="en-US" sz="1400" dirty="0" smtClean="0"/>
              <a:t>Will allow use of test carts on weekly produce delivery runs</a:t>
            </a:r>
          </a:p>
          <a:p>
            <a:pPr marL="169863" indent="-169863"/>
            <a:r>
              <a:rPr lang="en-US" sz="1400" dirty="0" smtClean="0"/>
              <a:t>Will support demo of cart at State Fair </a:t>
            </a:r>
          </a:p>
          <a:p>
            <a:pPr marL="0" indent="0">
              <a:buNone/>
            </a:pPr>
            <a:r>
              <a:rPr lang="en-US" sz="1600" b="1" dirty="0" smtClean="0"/>
              <a:t>Conestoga Wagons, Ltd.</a:t>
            </a:r>
            <a:endParaRPr lang="en-US" sz="1600" dirty="0" smtClean="0"/>
          </a:p>
          <a:p>
            <a:pPr marL="169863" indent="-169863"/>
            <a:r>
              <a:rPr lang="en-US" sz="1400" dirty="0" smtClean="0"/>
              <a:t>One of the largest transportation companies in the United States</a:t>
            </a:r>
          </a:p>
          <a:p>
            <a:pPr marL="169863" indent="-169863"/>
            <a:r>
              <a:rPr lang="en-US" sz="1400" dirty="0" smtClean="0"/>
              <a:t>Will provide expert review of designs</a:t>
            </a:r>
          </a:p>
          <a:p>
            <a:pPr marL="169863" indent="-169863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1282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3" t="26724" r="24096" b="9052"/>
          <a:stretch/>
        </p:blipFill>
        <p:spPr bwMode="auto">
          <a:xfrm>
            <a:off x="1852448" y="1524000"/>
            <a:ext cx="5470635" cy="4698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05000" y="2438400"/>
            <a:ext cx="2438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76600" y="1726019"/>
            <a:ext cx="609600" cy="1789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2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forms of haulage can move 240 </a:t>
            </a:r>
            <a:r>
              <a:rPr lang="en-US" dirty="0" err="1" smtClean="0"/>
              <a:t>lbs</a:t>
            </a:r>
            <a:r>
              <a:rPr lang="en-US" dirty="0" smtClean="0"/>
              <a:t> over 20 miles per day (at most)</a:t>
            </a:r>
          </a:p>
          <a:p>
            <a:r>
              <a:rPr lang="en-US" dirty="0" smtClean="0"/>
              <a:t>This limits </a:t>
            </a:r>
          </a:p>
          <a:p>
            <a:pPr lvl="1"/>
            <a:r>
              <a:rPr lang="en-US" dirty="0" smtClean="0"/>
              <a:t>Access to supplies (e.g., food)</a:t>
            </a:r>
          </a:p>
          <a:p>
            <a:pPr lvl="1"/>
            <a:r>
              <a:rPr lang="en-US" dirty="0" smtClean="0"/>
              <a:t>Economic growth, particularly for perishable goods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676400" y="5334000"/>
            <a:ext cx="6934200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3200" i="1" dirty="0" smtClean="0"/>
              <a:t>Total cost of this issue is $1.2 </a:t>
            </a:r>
            <a:r>
              <a:rPr lang="en-US" sz="3200" i="1" dirty="0"/>
              <a:t>B</a:t>
            </a:r>
            <a:r>
              <a:rPr lang="en-US" sz="3200" i="1" dirty="0" smtClean="0"/>
              <a:t>illion annually in the U.S.</a:t>
            </a:r>
          </a:p>
        </p:txBody>
      </p:sp>
      <p:sp>
        <p:nvSpPr>
          <p:cNvPr id="4" name="Oval 3"/>
          <p:cNvSpPr/>
          <p:nvPr/>
        </p:nvSpPr>
        <p:spPr>
          <a:xfrm>
            <a:off x="685800" y="5450904"/>
            <a:ext cx="914400" cy="8434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 smtClean="0"/>
              <a:t>!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286634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400" dirty="0" smtClean="0"/>
          </a:p>
          <a:p>
            <a:r>
              <a:rPr lang="en-US" dirty="0" smtClean="0"/>
              <a:t>New Device/Technology: The Wheeled Cart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pPr lvl="1"/>
            <a:r>
              <a:rPr lang="en-US" dirty="0" smtClean="0"/>
              <a:t>An open box balanced on four weight-bearing free-spinning hoops </a:t>
            </a:r>
          </a:p>
          <a:p>
            <a:pPr lvl="1"/>
            <a:r>
              <a:rPr lang="en-US" dirty="0" smtClean="0"/>
              <a:t>Includes an attachment that can be strapped to a hauling entity (human or animal)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56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Pictures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265" y="1295400"/>
            <a:ext cx="5727469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20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Why It’s Innovative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Entirely new method for moving goods and people over a distance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03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smtClean="0"/>
              <a:t>It is </a:t>
            </a:r>
            <a:r>
              <a:rPr lang="en-US" dirty="0" smtClean="0"/>
              <a:t>Better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57200" y="2669464"/>
            <a:ext cx="4041775" cy="639762"/>
          </a:xfrm>
        </p:spPr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522342" y="3317875"/>
            <a:ext cx="4041775" cy="308292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Improves potential carrying capacity by 450%</a:t>
            </a:r>
          </a:p>
          <a:p>
            <a:pPr lvl="1"/>
            <a:r>
              <a:rPr lang="en-US" sz="1600" dirty="0" smtClean="0"/>
              <a:t>Further capacity available with addition of more horses</a:t>
            </a:r>
          </a:p>
          <a:p>
            <a:r>
              <a:rPr lang="en-US" sz="2000" dirty="0"/>
              <a:t>Enables carriage of goods over rough ground with less damage</a:t>
            </a:r>
          </a:p>
          <a:p>
            <a:r>
              <a:rPr lang="en-US" sz="2000" dirty="0"/>
              <a:t>More comfortable for human cargo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1600199"/>
            <a:ext cx="579120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Allows movement of </a:t>
            </a:r>
            <a:r>
              <a:rPr lang="en-US" sz="2400" dirty="0" smtClean="0"/>
              <a:t>4.2 times </a:t>
            </a:r>
            <a:r>
              <a:rPr lang="en-US" sz="2400" dirty="0"/>
              <a:t>more weight </a:t>
            </a:r>
            <a:r>
              <a:rPr lang="en-US" sz="2400" dirty="0" smtClean="0"/>
              <a:t>per day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6248400" y="1253698"/>
            <a:ext cx="1981200" cy="1524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chemeClr val="tx1"/>
                </a:solidFill>
              </a:rPr>
              <a:t>Reduces total transportation cost by 3x</a:t>
            </a:r>
            <a:endParaRPr lang="en-US" sz="1600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967815"/>
              </p:ext>
            </p:extLst>
          </p:nvPr>
        </p:nvGraphicFramePr>
        <p:xfrm>
          <a:off x="5257800" y="3429000"/>
          <a:ext cx="320040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5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Backpack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</a:t>
                      </a:r>
                      <a:r>
                        <a:rPr lang="en-US" dirty="0" err="1" smtClean="0"/>
                        <a:t>lbs</a:t>
                      </a:r>
                      <a:r>
                        <a:rPr lang="en-US" dirty="0" smtClean="0"/>
                        <a:t>/16</a:t>
                      </a:r>
                      <a:r>
                        <a:rPr lang="en-US" baseline="0" dirty="0" smtClean="0"/>
                        <a:t> miles/day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Dog-travois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</a:t>
                      </a:r>
                      <a:r>
                        <a:rPr lang="en-US" dirty="0" err="1" smtClean="0"/>
                        <a:t>lbs</a:t>
                      </a:r>
                      <a:r>
                        <a:rPr lang="en-US" dirty="0" smtClean="0"/>
                        <a:t>/20 miles/day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Horse-carried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 </a:t>
                      </a:r>
                      <a:r>
                        <a:rPr lang="en-US" dirty="0" err="1" smtClean="0"/>
                        <a:t>lbs</a:t>
                      </a:r>
                      <a:r>
                        <a:rPr lang="en-US" dirty="0" smtClean="0"/>
                        <a:t>/20</a:t>
                      </a:r>
                      <a:r>
                        <a:rPr lang="en-US" baseline="0" dirty="0" smtClean="0"/>
                        <a:t> miles/day</a:t>
                      </a:r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Horse-drawn</a:t>
                      </a:r>
                      <a:r>
                        <a:rPr lang="en-US" b="0" baseline="0" dirty="0" smtClean="0"/>
                        <a:t> cart</a:t>
                      </a:r>
                      <a:endParaRPr lang="en-US" b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1000 </a:t>
                      </a:r>
                      <a:r>
                        <a:rPr lang="en-US" b="0" dirty="0" err="1" smtClean="0"/>
                        <a:t>lbs</a:t>
                      </a:r>
                      <a:r>
                        <a:rPr lang="en-US" b="0" dirty="0" smtClean="0"/>
                        <a:t>/20</a:t>
                      </a:r>
                      <a:r>
                        <a:rPr lang="en-US" b="0" baseline="0" dirty="0" smtClean="0"/>
                        <a:t> miles/day</a:t>
                      </a:r>
                      <a:endParaRPr lang="en-US" b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23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8153399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Prototype Device/New Method</a:t>
            </a:r>
            <a:endParaRPr lang="en-US" dirty="0"/>
          </a:p>
          <a:p>
            <a:pPr lvl="1"/>
            <a:r>
              <a:rPr lang="en-US" dirty="0" smtClean="0"/>
              <a:t>Wheel, cart and harness materials and design</a:t>
            </a:r>
          </a:p>
          <a:p>
            <a:pPr lvl="1"/>
            <a:r>
              <a:rPr lang="en-US" dirty="0" smtClean="0"/>
              <a:t>Optimized for maximum loading over distance</a:t>
            </a:r>
          </a:p>
          <a:p>
            <a:pPr lvl="1"/>
            <a:endParaRPr lang="en-US" dirty="0" smtClean="0"/>
          </a:p>
        </p:txBody>
      </p:sp>
      <p:pic>
        <p:nvPicPr>
          <p:cNvPr id="1026" name="Picture 2" descr="http://www.mindfiresolutions.com/images/Load_Test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581400"/>
            <a:ext cx="2513904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741" y="3714750"/>
            <a:ext cx="2009775" cy="22764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79785" y="609600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Sample Wheel Design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62600" y="6096000"/>
            <a:ext cx="2918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Planned Optimization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2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to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Local Toll Authority has agreed to allow trial </a:t>
            </a:r>
            <a:r>
              <a:rPr lang="en-US" dirty="0" smtClean="0"/>
              <a:t>licenses </a:t>
            </a:r>
            <a:r>
              <a:rPr lang="en-US" dirty="0"/>
              <a:t>for initial public road use</a:t>
            </a:r>
          </a:p>
          <a:p>
            <a:r>
              <a:rPr lang="en-US" smtClean="0"/>
              <a:t>If project </a:t>
            </a:r>
            <a:r>
              <a:rPr lang="en-US" dirty="0" smtClean="0"/>
              <a:t>is successful:</a:t>
            </a:r>
          </a:p>
          <a:p>
            <a:pPr lvl="1"/>
            <a:r>
              <a:rPr lang="en-US" dirty="0"/>
              <a:t>Green Jeans Inc. has agreed to demonstrate final prototype at State Agricultural Fair </a:t>
            </a:r>
            <a:endParaRPr lang="en-US" dirty="0" smtClean="0"/>
          </a:p>
          <a:p>
            <a:pPr lvl="1"/>
            <a:r>
              <a:rPr lang="en-US" dirty="0" smtClean="0"/>
              <a:t>United </a:t>
            </a:r>
            <a:r>
              <a:rPr lang="en-US" dirty="0"/>
              <a:t>Blacksmiths Association has agreed to make specifications available for its members</a:t>
            </a:r>
          </a:p>
          <a:p>
            <a:pPr lvl="1"/>
            <a:r>
              <a:rPr lang="en-US" dirty="0" smtClean="0"/>
              <a:t>Conestoga Wagons Ltd. will purchase first 6 carts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Workplan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30480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Develop key performance </a:t>
            </a:r>
            <a:r>
              <a:rPr lang="en-US" dirty="0" smtClean="0"/>
              <a:t>specifications</a:t>
            </a:r>
          </a:p>
          <a:p>
            <a:r>
              <a:rPr lang="en-US" dirty="0" smtClean="0"/>
              <a:t>Validate wheel design is viable for expected loads over typical terrain</a:t>
            </a:r>
          </a:p>
          <a:p>
            <a:r>
              <a:rPr lang="en-US" dirty="0" smtClean="0"/>
              <a:t>Validate harness design </a:t>
            </a:r>
            <a:endParaRPr lang="en-US" dirty="0"/>
          </a:p>
          <a:p>
            <a:pPr lvl="1"/>
            <a:r>
              <a:rPr lang="en-US" dirty="0"/>
              <a:t>E</a:t>
            </a:r>
            <a:r>
              <a:rPr lang="en-US" dirty="0" smtClean="0"/>
              <a:t>quine factors testing</a:t>
            </a:r>
          </a:p>
          <a:p>
            <a:pPr lvl="1"/>
            <a:r>
              <a:rPr lang="en-US" dirty="0"/>
              <a:t>Cart/horse </a:t>
            </a:r>
            <a:r>
              <a:rPr lang="en-US" dirty="0" smtClean="0"/>
              <a:t>sequencing</a:t>
            </a:r>
          </a:p>
          <a:p>
            <a:r>
              <a:rPr lang="en-US" dirty="0" smtClean="0"/>
              <a:t>Test timber types and overall design for optimized cart capacity and loading </a:t>
            </a:r>
          </a:p>
          <a:p>
            <a:r>
              <a:rPr lang="en-US" dirty="0" smtClean="0"/>
              <a:t>Design and test undercarriage (attachment of wheels to cart)</a:t>
            </a:r>
          </a:p>
          <a:p>
            <a:r>
              <a:rPr lang="en-US" dirty="0" smtClean="0"/>
              <a:t>Create a system prototype</a:t>
            </a:r>
          </a:p>
          <a:p>
            <a:r>
              <a:rPr lang="en-US" dirty="0" smtClean="0"/>
              <a:t>Evaluate the prototype under field conditions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4658710"/>
            <a:ext cx="4457700" cy="20444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2593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</TotalTime>
  <Words>577</Words>
  <Application>Microsoft Office PowerPoint</Application>
  <PresentationFormat>On-screen Show (4:3)</PresentationFormat>
  <Paragraphs>96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Innovation</vt:lpstr>
      <vt:lpstr>The Problem</vt:lpstr>
      <vt:lpstr>The Solution</vt:lpstr>
      <vt:lpstr>In Pictures</vt:lpstr>
      <vt:lpstr> Why It’s Innovative</vt:lpstr>
      <vt:lpstr>Why It is Better</vt:lpstr>
      <vt:lpstr>Deliverables</vt:lpstr>
      <vt:lpstr>Transfer to Practice</vt:lpstr>
      <vt:lpstr>Workplan</vt:lpstr>
      <vt:lpstr>Team</vt:lpstr>
      <vt:lpstr>Budget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Funding Proposal</dc:title>
  <dc:creator>vshuman</dc:creator>
  <cp:lastModifiedBy>Williams, Demisha</cp:lastModifiedBy>
  <cp:revision>85</cp:revision>
  <dcterms:created xsi:type="dcterms:W3CDTF">2013-06-13T23:26:54Z</dcterms:created>
  <dcterms:modified xsi:type="dcterms:W3CDTF">2019-02-26T19:57:56Z</dcterms:modified>
</cp:coreProperties>
</file>