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26"/>
  </p:notesMasterIdLst>
  <p:sldIdLst>
    <p:sldId id="306" r:id="rId8"/>
    <p:sldId id="1210" r:id="rId9"/>
    <p:sldId id="1211" r:id="rId10"/>
    <p:sldId id="1204" r:id="rId11"/>
    <p:sldId id="1207" r:id="rId12"/>
    <p:sldId id="1209" r:id="rId13"/>
    <p:sldId id="1208" r:id="rId14"/>
    <p:sldId id="1206" r:id="rId15"/>
    <p:sldId id="1212" r:id="rId16"/>
    <p:sldId id="258" r:id="rId17"/>
    <p:sldId id="307" r:id="rId18"/>
    <p:sldId id="269" r:id="rId19"/>
    <p:sldId id="1203" r:id="rId20"/>
    <p:sldId id="266" r:id="rId21"/>
    <p:sldId id="1205" r:id="rId22"/>
    <p:sldId id="286" r:id="rId23"/>
    <p:sldId id="287"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90" autoAdjust="0"/>
  </p:normalViewPr>
  <p:slideViewPr>
    <p:cSldViewPr snapToGrid="0">
      <p:cViewPr varScale="1">
        <p:scale>
          <a:sx n="67" d="100"/>
          <a:sy n="67" d="100"/>
        </p:scale>
        <p:origin x="13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y Wong Le" userId="a8e12b14-5c06-4302-af56-5185d2d46804" providerId="ADAL" clId="{42608036-C6D4-44CE-AF50-20AB60D0D9B2}"/>
    <pc:docChg chg="delSld modSld">
      <pc:chgData name="Lily Wong Le" userId="a8e12b14-5c06-4302-af56-5185d2d46804" providerId="ADAL" clId="{42608036-C6D4-44CE-AF50-20AB60D0D9B2}" dt="2022-08-11T18:28:24.167" v="2" actId="47"/>
      <pc:docMkLst>
        <pc:docMk/>
      </pc:docMkLst>
      <pc:sldChg chg="modNotesTx">
        <pc:chgData name="Lily Wong Le" userId="a8e12b14-5c06-4302-af56-5185d2d46804" providerId="ADAL" clId="{42608036-C6D4-44CE-AF50-20AB60D0D9B2}" dt="2022-08-11T18:28:01.577" v="1" actId="20577"/>
        <pc:sldMkLst>
          <pc:docMk/>
          <pc:sldMk cId="3875254149" sldId="269"/>
        </pc:sldMkLst>
      </pc:sldChg>
      <pc:sldChg chg="del">
        <pc:chgData name="Lily Wong Le" userId="a8e12b14-5c06-4302-af56-5185d2d46804" providerId="ADAL" clId="{42608036-C6D4-44CE-AF50-20AB60D0D9B2}" dt="2022-08-11T18:28:24.167" v="2" actId="47"/>
        <pc:sldMkLst>
          <pc:docMk/>
          <pc:sldMk cId="4098911707" sldId="299"/>
        </pc:sldMkLst>
      </pc:sldChg>
      <pc:sldChg chg="modNotesTx">
        <pc:chgData name="Lily Wong Le" userId="a8e12b14-5c06-4302-af56-5185d2d46804" providerId="ADAL" clId="{42608036-C6D4-44CE-AF50-20AB60D0D9B2}" dt="2022-08-11T18:27:24.445" v="0" actId="6549"/>
        <pc:sldMkLst>
          <pc:docMk/>
          <pc:sldMk cId="3372482956" sldId="120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beisgov.sharepoint.com/sites/beis/253/AMS%20-%20Automotive%20Unit/Strategy/Supply%20Chain/Supply%20Chain%20Programme/EU%20Exit%20and%20International%20Trade/Auto%20Trade%20Map%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eisgov.sharepoint.com/sites/beis/253/AMS%20-%20Automotive%20Unit/Strategy/Supply%20Chain/Supply%20Chain%20Programme/EU%20Exit%20and%20International%20Trade/Auto%20Trade%20Map%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beisgov.sharepoint.com/sites/beis/253/AMS%20-%20Automotive%20Unit/Strategy/Supply%20Chain/Supply%20Chain%20Programme/EU%20Exit%20and%20International%20Trade/Auto%20Trade%20Map%20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beisgov.sharepoint.com/sites/beis/253/AMS%20-%20Automotive%20Unit/Strategy/Supply%20Chain/Supply%20Chain%20Programme/EU%20Exit%20and%20International%20Trade/Auto%20Trade%20Map%2020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GB" sz="1400"/>
              <a:t>Exports</a:t>
            </a:r>
            <a:r>
              <a:rPr lang="en-GB" sz="1400" baseline="0"/>
              <a:t> from UK to USA</a:t>
            </a:r>
            <a:endParaRPr lang="en-GB" sz="14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DF2-4B97-BF2D-C1730835E33D}"/>
              </c:ext>
            </c:extLst>
          </c:dPt>
          <c:dPt>
            <c:idx val="1"/>
            <c:bubble3D val="0"/>
            <c:spPr>
              <a:solidFill>
                <a:schemeClr val="accent1">
                  <a:tint val="77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DF2-4B97-BF2D-C1730835E33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Sheet1!$L$6:$L$7</c:f>
              <c:strCache>
                <c:ptCount val="2"/>
                <c:pt idx="0">
                  <c:v>Finished Vehicles</c:v>
                </c:pt>
                <c:pt idx="1">
                  <c:v>Components</c:v>
                </c:pt>
              </c:strCache>
            </c:strRef>
          </c:cat>
          <c:val>
            <c:numRef>
              <c:f>Sheet1!$M$6:$M$7</c:f>
              <c:numCache>
                <c:formatCode>General</c:formatCode>
                <c:ptCount val="2"/>
                <c:pt idx="0">
                  <c:v>7458248144.4449997</c:v>
                </c:pt>
                <c:pt idx="1">
                  <c:v>981105203.81999993</c:v>
                </c:pt>
              </c:numCache>
            </c:numRef>
          </c:val>
          <c:extLst>
            <c:ext xmlns:c16="http://schemas.microsoft.com/office/drawing/2014/chart" uri="{C3380CC4-5D6E-409C-BE32-E72D297353CC}">
              <c16:uniqueId val="{00000004-4DF2-4B97-BF2D-C1730835E33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GB" sz="1400"/>
              <a:t>Imports to UK from USA</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D8F-488B-B1C1-3F2196505659}"/>
              </c:ext>
            </c:extLst>
          </c:dPt>
          <c:dPt>
            <c:idx val="1"/>
            <c:bubble3D val="0"/>
            <c:spPr>
              <a:solidFill>
                <a:schemeClr val="accent1">
                  <a:tint val="77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D8F-488B-B1C1-3F219650565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Sheet1!$L$9:$L$10</c:f>
              <c:strCache>
                <c:ptCount val="2"/>
                <c:pt idx="0">
                  <c:v>Finished Vehicles</c:v>
                </c:pt>
                <c:pt idx="1">
                  <c:v>Components</c:v>
                </c:pt>
              </c:strCache>
            </c:strRef>
          </c:cat>
          <c:val>
            <c:numRef>
              <c:f>Sheet1!$M$9:$M$10</c:f>
              <c:numCache>
                <c:formatCode>#,##0</c:formatCode>
                <c:ptCount val="2"/>
                <c:pt idx="0">
                  <c:v>130986489</c:v>
                </c:pt>
                <c:pt idx="1">
                  <c:v>958503687.01499999</c:v>
                </c:pt>
              </c:numCache>
            </c:numRef>
          </c:val>
          <c:extLst>
            <c:ext xmlns:c16="http://schemas.microsoft.com/office/drawing/2014/chart" uri="{C3380CC4-5D6E-409C-BE32-E72D297353CC}">
              <c16:uniqueId val="{00000004-FD8F-488B-B1C1-3F219650565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GB"/>
              <a:t>Top 5 Imports from USA to the UK</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Sheet1!$J$71:$J$75</c:f>
              <c:strCache>
                <c:ptCount val="5"/>
                <c:pt idx="0">
                  <c:v>Gearboxes</c:v>
                </c:pt>
                <c:pt idx="1">
                  <c:v>Spark plugs</c:v>
                </c:pt>
                <c:pt idx="2">
                  <c:v>Starter batteries</c:v>
                </c:pt>
                <c:pt idx="3">
                  <c:v>Ignition wiring sets</c:v>
                </c:pt>
                <c:pt idx="4">
                  <c:v>Diesel or semi-diesel engines</c:v>
                </c:pt>
              </c:strCache>
            </c:strRef>
          </c:cat>
          <c:val>
            <c:numRef>
              <c:f>Sheet1!$K$71:$K$75</c:f>
              <c:numCache>
                <c:formatCode>General</c:formatCode>
                <c:ptCount val="5"/>
                <c:pt idx="0">
                  <c:v>265703288.73099998</c:v>
                </c:pt>
                <c:pt idx="1">
                  <c:v>142595986.248</c:v>
                </c:pt>
                <c:pt idx="2">
                  <c:v>113662528.873</c:v>
                </c:pt>
                <c:pt idx="3">
                  <c:v>70134700.677000001</c:v>
                </c:pt>
                <c:pt idx="4">
                  <c:v>62453844.596999995</c:v>
                </c:pt>
              </c:numCache>
            </c:numRef>
          </c:val>
          <c:extLst>
            <c:ext xmlns:c16="http://schemas.microsoft.com/office/drawing/2014/chart" uri="{C3380CC4-5D6E-409C-BE32-E72D297353CC}">
              <c16:uniqueId val="{00000000-1220-4ED8-8C8A-0316CA0CA0D2}"/>
            </c:ext>
          </c:extLst>
        </c:ser>
        <c:ser>
          <c:idx val="1"/>
          <c:order val="1"/>
          <c:spPr>
            <a:solidFill>
              <a:schemeClr val="accent2"/>
            </a:solidFill>
            <a:ln>
              <a:noFill/>
            </a:ln>
            <a:effectLst/>
          </c:spPr>
          <c:invertIfNegative val="0"/>
          <c:cat>
            <c:strRef>
              <c:f>Sheet1!$J$71:$J$75</c:f>
              <c:strCache>
                <c:ptCount val="5"/>
                <c:pt idx="0">
                  <c:v>Gearboxes</c:v>
                </c:pt>
                <c:pt idx="1">
                  <c:v>Spark plugs</c:v>
                </c:pt>
                <c:pt idx="2">
                  <c:v>Starter batteries</c:v>
                </c:pt>
                <c:pt idx="3">
                  <c:v>Ignition wiring sets</c:v>
                </c:pt>
                <c:pt idx="4">
                  <c:v>Diesel or semi-diesel engines</c:v>
                </c:pt>
              </c:strCache>
            </c:strRef>
          </c:cat>
          <c:val>
            <c:numRef>
              <c:f>Sheet1!$L$71:$L$75</c:f>
              <c:numCache>
                <c:formatCode>0.00%</c:formatCode>
                <c:ptCount val="5"/>
                <c:pt idx="0">
                  <c:v>0.24540000000000001</c:v>
                </c:pt>
                <c:pt idx="1">
                  <c:v>0.13170000000000001</c:v>
                </c:pt>
                <c:pt idx="2">
                  <c:v>0.105</c:v>
                </c:pt>
                <c:pt idx="3">
                  <c:v>6.4799999999999996E-2</c:v>
                </c:pt>
                <c:pt idx="4">
                  <c:v>5.7700000000000001E-2</c:v>
                </c:pt>
              </c:numCache>
            </c:numRef>
          </c:val>
          <c:extLst>
            <c:ext xmlns:c16="http://schemas.microsoft.com/office/drawing/2014/chart" uri="{C3380CC4-5D6E-409C-BE32-E72D297353CC}">
              <c16:uniqueId val="{00000001-1220-4ED8-8C8A-0316CA0CA0D2}"/>
            </c:ext>
          </c:extLst>
        </c:ser>
        <c:dLbls>
          <c:showLegendKey val="0"/>
          <c:showVal val="0"/>
          <c:showCatName val="0"/>
          <c:showSerName val="0"/>
          <c:showPercent val="0"/>
          <c:showBubbleSize val="0"/>
        </c:dLbls>
        <c:gapWidth val="269"/>
        <c:axId val="900291048"/>
        <c:axId val="900289736"/>
      </c:barChart>
      <c:catAx>
        <c:axId val="900291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900289736"/>
        <c:crosses val="autoZero"/>
        <c:auto val="1"/>
        <c:lblAlgn val="ctr"/>
        <c:lblOffset val="100"/>
        <c:noMultiLvlLbl val="0"/>
      </c:catAx>
      <c:valAx>
        <c:axId val="90028973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0291048"/>
        <c:crosses val="autoZero"/>
        <c:crossBetween val="between"/>
        <c:dispUnits>
          <c:builtInUnit val="millions"/>
          <c:dispUnitsLbl>
            <c:layout>
              <c:manualLayout>
                <c:xMode val="edge"/>
                <c:yMode val="edge"/>
                <c:x val="0.56733333333333336"/>
                <c:y val="0.77277704870224551"/>
              </c:manualLayout>
            </c:layout>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£Millions</a:t>
                  </a:r>
                </a:p>
              </c:rich>
            </c:tx>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GB"/>
              <a:t>Top 5 Exports to USA from the UK</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Sheet1!$F$38:$F$42</c:f>
              <c:strCache>
                <c:ptCount val="5"/>
                <c:pt idx="0">
                  <c:v>Motor cars and other vehicles designed for the transport of persons</c:v>
                </c:pt>
                <c:pt idx="1">
                  <c:v>Parts for tractors, motor vehicles for the transport of &gt;10 persons</c:v>
                </c:pt>
                <c:pt idx="2">
                  <c:v>Petrol engines</c:v>
                </c:pt>
                <c:pt idx="3">
                  <c:v>Fork-lift Trucks</c:v>
                </c:pt>
                <c:pt idx="4">
                  <c:v>Diesel or semi-diesel engines</c:v>
                </c:pt>
              </c:strCache>
            </c:strRef>
          </c:cat>
          <c:val>
            <c:numRef>
              <c:f>Sheet1!$G$38:$G$42</c:f>
              <c:numCache>
                <c:formatCode>General</c:formatCode>
                <c:ptCount val="5"/>
                <c:pt idx="0">
                  <c:v>7233226653.9849997</c:v>
                </c:pt>
                <c:pt idx="1">
                  <c:v>309465561.662</c:v>
                </c:pt>
                <c:pt idx="2">
                  <c:v>356333669.13</c:v>
                </c:pt>
                <c:pt idx="3">
                  <c:v>87829696.151999995</c:v>
                </c:pt>
                <c:pt idx="4">
                  <c:v>80779235.914999992</c:v>
                </c:pt>
              </c:numCache>
            </c:numRef>
          </c:val>
          <c:extLst>
            <c:ext xmlns:c16="http://schemas.microsoft.com/office/drawing/2014/chart" uri="{C3380CC4-5D6E-409C-BE32-E72D297353CC}">
              <c16:uniqueId val="{00000000-942F-4F00-A165-DF75EC078A33}"/>
            </c:ext>
          </c:extLst>
        </c:ser>
        <c:ser>
          <c:idx val="1"/>
          <c:order val="1"/>
          <c:spPr>
            <a:solidFill>
              <a:schemeClr val="accent2"/>
            </a:solidFill>
            <a:ln>
              <a:noFill/>
            </a:ln>
            <a:effectLst/>
          </c:spPr>
          <c:invertIfNegative val="0"/>
          <c:cat>
            <c:strRef>
              <c:f>Sheet1!$F$38:$F$42</c:f>
              <c:strCache>
                <c:ptCount val="5"/>
                <c:pt idx="0">
                  <c:v>Motor cars and other vehicles designed for the transport of persons</c:v>
                </c:pt>
                <c:pt idx="1">
                  <c:v>Parts for tractors, motor vehicles for the transport of &gt;10 persons</c:v>
                </c:pt>
                <c:pt idx="2">
                  <c:v>Petrol engines</c:v>
                </c:pt>
                <c:pt idx="3">
                  <c:v>Fork-lift Trucks</c:v>
                </c:pt>
                <c:pt idx="4">
                  <c:v>Diesel or semi-diesel engines</c:v>
                </c:pt>
              </c:strCache>
            </c:strRef>
          </c:cat>
          <c:val>
            <c:numRef>
              <c:f>Sheet1!$H$38:$H$42</c:f>
              <c:numCache>
                <c:formatCode>0.00%</c:formatCode>
                <c:ptCount val="5"/>
                <c:pt idx="0">
                  <c:v>0.86250000000000004</c:v>
                </c:pt>
                <c:pt idx="1">
                  <c:v>4.2500000000000003E-2</c:v>
                </c:pt>
                <c:pt idx="2">
                  <c:v>3.6900000000000002E-2</c:v>
                </c:pt>
                <c:pt idx="3">
                  <c:v>1.0500000000000001E-2</c:v>
                </c:pt>
                <c:pt idx="4">
                  <c:v>9.5999999999999992E-3</c:v>
                </c:pt>
              </c:numCache>
            </c:numRef>
          </c:val>
          <c:extLst>
            <c:ext xmlns:c16="http://schemas.microsoft.com/office/drawing/2014/chart" uri="{C3380CC4-5D6E-409C-BE32-E72D297353CC}">
              <c16:uniqueId val="{00000001-942F-4F00-A165-DF75EC078A33}"/>
            </c:ext>
          </c:extLst>
        </c:ser>
        <c:dLbls>
          <c:showLegendKey val="0"/>
          <c:showVal val="0"/>
          <c:showCatName val="0"/>
          <c:showSerName val="0"/>
          <c:showPercent val="0"/>
          <c:showBubbleSize val="0"/>
        </c:dLbls>
        <c:gapWidth val="269"/>
        <c:overlap val="-48"/>
        <c:axId val="2062762704"/>
        <c:axId val="2062756472"/>
      </c:barChart>
      <c:catAx>
        <c:axId val="20627627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2062756472"/>
        <c:crosses val="autoZero"/>
        <c:auto val="1"/>
        <c:lblAlgn val="ctr"/>
        <c:lblOffset val="100"/>
        <c:noMultiLvlLbl val="0"/>
      </c:catAx>
      <c:valAx>
        <c:axId val="20627564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762704"/>
        <c:crosses val="autoZero"/>
        <c:crossBetween val="between"/>
        <c:dispUnits>
          <c:builtInUnit val="millions"/>
          <c:dispUnitsLbl>
            <c:layout>
              <c:manualLayout>
                <c:xMode val="edge"/>
                <c:yMode val="edge"/>
                <c:x val="0.62080555555555561"/>
                <c:y val="0.88432852143482066"/>
              </c:manualLayout>
            </c:layout>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£Millions</a:t>
                  </a:r>
                </a:p>
              </c:rich>
            </c:tx>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0.47725</cdr:x>
      <cdr:y>0.46849</cdr:y>
    </cdr:from>
    <cdr:to>
      <cdr:x>0.59197</cdr:x>
      <cdr:y>0.56385</cdr:y>
    </cdr:to>
    <cdr:sp macro="" textlink="">
      <cdr:nvSpPr>
        <cdr:cNvPr id="2" name="TextBox 5">
          <a:extLst xmlns:a="http://schemas.openxmlformats.org/drawingml/2006/main">
            <a:ext uri="{FF2B5EF4-FFF2-40B4-BE49-F238E27FC236}">
              <a16:creationId xmlns:a16="http://schemas.microsoft.com/office/drawing/2014/main" id="{0E614A2A-0B17-4CAA-94D9-DD06A07366A5}"/>
            </a:ext>
          </a:extLst>
        </cdr:cNvPr>
        <cdr:cNvSpPr txBox="1"/>
      </cdr:nvSpPr>
      <cdr:spPr>
        <a:xfrm xmlns:a="http://schemas.openxmlformats.org/drawingml/2006/main">
          <a:off x="2625206" y="1285149"/>
          <a:ext cx="63102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t>3.69%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E04AB-56D2-4D5F-B723-6CA7653890FE}" type="datetimeFigureOut">
              <a:rPr lang="en-GB" smtClean="0"/>
              <a:t>11/08/2022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12D13-3E75-4281-85EA-787B93E3971F}" type="slidenum">
              <a:rPr lang="en-GB" smtClean="0"/>
              <a:t>‹#›</a:t>
            </a:fld>
            <a:endParaRPr lang="en-GB"/>
          </a:p>
        </p:txBody>
      </p:sp>
    </p:spTree>
    <p:extLst>
      <p:ext uri="{BB962C8B-B14F-4D97-AF65-F5344CB8AC3E}">
        <p14:creationId xmlns:p14="http://schemas.microsoft.com/office/powerpoint/2010/main" val="113785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Cover style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E919A-C258-4951-B460-E2B2A8FEF6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98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Cover style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E919A-C258-4951-B460-E2B2A8FEF6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69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Cover style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E919A-C258-4951-B460-E2B2A8FEF6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37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712D13-3E75-4281-85EA-787B93E3971F}" type="slidenum">
              <a:rPr lang="en-GB" smtClean="0"/>
              <a:t>4</a:t>
            </a:fld>
            <a:endParaRPr lang="en-GB"/>
          </a:p>
        </p:txBody>
      </p:sp>
    </p:spTree>
    <p:extLst>
      <p:ext uri="{BB962C8B-B14F-4D97-AF65-F5344CB8AC3E}">
        <p14:creationId xmlns:p14="http://schemas.microsoft.com/office/powerpoint/2010/main" val="390410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712D13-3E75-4281-85EA-787B93E3971F}" type="slidenum">
              <a:rPr lang="en-GB" smtClean="0"/>
              <a:t>8</a:t>
            </a:fld>
            <a:endParaRPr lang="en-GB"/>
          </a:p>
        </p:txBody>
      </p:sp>
    </p:spTree>
    <p:extLst>
      <p:ext uri="{BB962C8B-B14F-4D97-AF65-F5344CB8AC3E}">
        <p14:creationId xmlns:p14="http://schemas.microsoft.com/office/powerpoint/2010/main" val="392252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Cover style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E919A-C258-4951-B460-E2B2A8FEF6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86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F1C4A-38DE-494C-967B-68093AD0A19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651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A02E2-552C-4434-910D-EC28DD16A4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06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4860-CC32-4C84-DE5F-6C83855DA6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3A3206D-EECE-0FA9-68E1-DB75BB0D3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FDB9EA-D8E5-1110-0826-E7EC69059761}"/>
              </a:ext>
            </a:extLst>
          </p:cNvPr>
          <p:cNvSpPr>
            <a:spLocks noGrp="1"/>
          </p:cNvSpPr>
          <p:nvPr>
            <p:ph type="dt" sz="half" idx="10"/>
          </p:nvPr>
        </p:nvSpPr>
        <p:spPr/>
        <p:txBody>
          <a:bodyPr/>
          <a:lstStyle/>
          <a:p>
            <a:fld id="{E1FC1545-FBA7-4EF5-B177-25626C125A06}" type="datetimeFigureOut">
              <a:rPr lang="en-GB" smtClean="0"/>
              <a:t>11/08/2022</a:t>
            </a:fld>
            <a:endParaRPr lang="en-GB"/>
          </a:p>
        </p:txBody>
      </p:sp>
      <p:sp>
        <p:nvSpPr>
          <p:cNvPr id="5" name="Footer Placeholder 4">
            <a:extLst>
              <a:ext uri="{FF2B5EF4-FFF2-40B4-BE49-F238E27FC236}">
                <a16:creationId xmlns:a16="http://schemas.microsoft.com/office/drawing/2014/main" id="{E3BEFA2B-EE53-A34E-9D41-D4B786DFC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537C3B-74EE-0428-3D09-9989B0F880E5}"/>
              </a:ext>
            </a:extLst>
          </p:cNvPr>
          <p:cNvSpPr>
            <a:spLocks noGrp="1"/>
          </p:cNvSpPr>
          <p:nvPr>
            <p:ph type="sldNum" sz="quarter" idx="12"/>
          </p:nvPr>
        </p:nvSpPr>
        <p:spPr/>
        <p:txBody>
          <a:bodyPr/>
          <a:lstStyle/>
          <a:p>
            <a:fld id="{752DCCE6-4D8F-4B22-9C90-64DA60500152}" type="slidenum">
              <a:rPr lang="en-GB" smtClean="0"/>
              <a:t>‹#›</a:t>
            </a:fld>
            <a:endParaRPr lang="en-GB"/>
          </a:p>
        </p:txBody>
      </p:sp>
    </p:spTree>
    <p:extLst>
      <p:ext uri="{BB962C8B-B14F-4D97-AF65-F5344CB8AC3E}">
        <p14:creationId xmlns:p14="http://schemas.microsoft.com/office/powerpoint/2010/main" val="346411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99C1-37F7-6EE9-CBE8-2946657CEC7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B8914D-3704-9112-E62F-F1BE7BBEE9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65099C-BE5F-D176-D13A-DCBAC096C408}"/>
              </a:ext>
            </a:extLst>
          </p:cNvPr>
          <p:cNvSpPr>
            <a:spLocks noGrp="1"/>
          </p:cNvSpPr>
          <p:nvPr>
            <p:ph type="dt" sz="half" idx="10"/>
          </p:nvPr>
        </p:nvSpPr>
        <p:spPr/>
        <p:txBody>
          <a:bodyPr/>
          <a:lstStyle/>
          <a:p>
            <a:fld id="{E1FC1545-FBA7-4EF5-B177-25626C125A06}" type="datetimeFigureOut">
              <a:rPr lang="en-GB" smtClean="0"/>
              <a:t>11/08/2022</a:t>
            </a:fld>
            <a:endParaRPr lang="en-GB"/>
          </a:p>
        </p:txBody>
      </p:sp>
      <p:sp>
        <p:nvSpPr>
          <p:cNvPr id="5" name="Footer Placeholder 4">
            <a:extLst>
              <a:ext uri="{FF2B5EF4-FFF2-40B4-BE49-F238E27FC236}">
                <a16:creationId xmlns:a16="http://schemas.microsoft.com/office/drawing/2014/main" id="{FEBEAEC2-85C8-FF79-067C-49EE888610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C49F67-46BE-BACD-2D64-C913521D42E9}"/>
              </a:ext>
            </a:extLst>
          </p:cNvPr>
          <p:cNvSpPr>
            <a:spLocks noGrp="1"/>
          </p:cNvSpPr>
          <p:nvPr>
            <p:ph type="sldNum" sz="quarter" idx="12"/>
          </p:nvPr>
        </p:nvSpPr>
        <p:spPr/>
        <p:txBody>
          <a:bodyPr/>
          <a:lstStyle/>
          <a:p>
            <a:fld id="{752DCCE6-4D8F-4B22-9C90-64DA60500152}" type="slidenum">
              <a:rPr lang="en-GB" smtClean="0"/>
              <a:t>‹#›</a:t>
            </a:fld>
            <a:endParaRPr lang="en-GB"/>
          </a:p>
        </p:txBody>
      </p:sp>
    </p:spTree>
    <p:extLst>
      <p:ext uri="{BB962C8B-B14F-4D97-AF65-F5344CB8AC3E}">
        <p14:creationId xmlns:p14="http://schemas.microsoft.com/office/powerpoint/2010/main" val="33501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6FC26-966F-98C2-9538-5B65E587CE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C11982-E609-6801-7F43-73B16C53CE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549575-485C-903C-8605-A87EDD7B1693}"/>
              </a:ext>
            </a:extLst>
          </p:cNvPr>
          <p:cNvSpPr>
            <a:spLocks noGrp="1"/>
          </p:cNvSpPr>
          <p:nvPr>
            <p:ph type="dt" sz="half" idx="10"/>
          </p:nvPr>
        </p:nvSpPr>
        <p:spPr/>
        <p:txBody>
          <a:bodyPr/>
          <a:lstStyle/>
          <a:p>
            <a:fld id="{E1FC1545-FBA7-4EF5-B177-25626C125A06}" type="datetimeFigureOut">
              <a:rPr lang="en-GB" smtClean="0"/>
              <a:t>11/08/2022</a:t>
            </a:fld>
            <a:endParaRPr lang="en-GB"/>
          </a:p>
        </p:txBody>
      </p:sp>
      <p:sp>
        <p:nvSpPr>
          <p:cNvPr id="5" name="Footer Placeholder 4">
            <a:extLst>
              <a:ext uri="{FF2B5EF4-FFF2-40B4-BE49-F238E27FC236}">
                <a16:creationId xmlns:a16="http://schemas.microsoft.com/office/drawing/2014/main" id="{E3D64627-7C3E-FF36-758C-AFC9CB056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65613C-E71E-48F2-5717-71BCDEE3ABEC}"/>
              </a:ext>
            </a:extLst>
          </p:cNvPr>
          <p:cNvSpPr>
            <a:spLocks noGrp="1"/>
          </p:cNvSpPr>
          <p:nvPr>
            <p:ph type="sldNum" sz="quarter" idx="12"/>
          </p:nvPr>
        </p:nvSpPr>
        <p:spPr/>
        <p:txBody>
          <a:bodyPr/>
          <a:lstStyle/>
          <a:p>
            <a:fld id="{752DCCE6-4D8F-4B22-9C90-64DA60500152}" type="slidenum">
              <a:rPr lang="en-GB" smtClean="0"/>
              <a:t>‹#›</a:t>
            </a:fld>
            <a:endParaRPr lang="en-GB"/>
          </a:p>
        </p:txBody>
      </p:sp>
    </p:spTree>
    <p:extLst>
      <p:ext uri="{BB962C8B-B14F-4D97-AF65-F5344CB8AC3E}">
        <p14:creationId xmlns:p14="http://schemas.microsoft.com/office/powerpoint/2010/main" val="9390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835573-2FEE-41FC-A9D8-69E6A7D0C281}" type="datetimeFigureOut">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1079973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835573-2FEE-41FC-A9D8-69E6A7D0C281}" type="datetimeFigureOut">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633920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835573-2FEE-41FC-A9D8-69E6A7D0C281}" type="datetimeFigureOut">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1517096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835573-2FEE-41FC-A9D8-69E6A7D0C281}" type="datetimeFigureOut">
              <a:rPr lang="en-GB" smtClean="0"/>
              <a:t>11/08/2022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1572963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835573-2FEE-41FC-A9D8-69E6A7D0C281}" type="datetimeFigureOut">
              <a:rPr lang="en-GB" smtClean="0"/>
              <a:t>11/08/2022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75048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835573-2FEE-41FC-A9D8-69E6A7D0C281}" type="datetimeFigureOut">
              <a:rPr lang="en-GB" smtClean="0"/>
              <a:t>11/08/2022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2005905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35573-2FEE-41FC-A9D8-69E6A7D0C281}" type="datetimeFigureOut">
              <a:rPr lang="en-GB" smtClean="0"/>
              <a:t>11/08/2022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591951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835573-2FEE-41FC-A9D8-69E6A7D0C281}" type="datetimeFigureOut">
              <a:rPr lang="en-GB" smtClean="0"/>
              <a:t>11/08/2022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119509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4E38-B03C-E22C-6A61-A413F12A92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7017E8-AC08-A1FC-EC03-73FBB7B21C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0DF37B-3404-3021-629A-E68077474166}"/>
              </a:ext>
            </a:extLst>
          </p:cNvPr>
          <p:cNvSpPr>
            <a:spLocks noGrp="1"/>
          </p:cNvSpPr>
          <p:nvPr>
            <p:ph type="dt" sz="half" idx="10"/>
          </p:nvPr>
        </p:nvSpPr>
        <p:spPr/>
        <p:txBody>
          <a:bodyPr/>
          <a:lstStyle/>
          <a:p>
            <a:fld id="{E1FC1545-FBA7-4EF5-B177-25626C125A06}" type="datetimeFigureOut">
              <a:rPr lang="en-GB" smtClean="0"/>
              <a:t>11/08/2022</a:t>
            </a:fld>
            <a:endParaRPr lang="en-GB"/>
          </a:p>
        </p:txBody>
      </p:sp>
      <p:sp>
        <p:nvSpPr>
          <p:cNvPr id="5" name="Footer Placeholder 4">
            <a:extLst>
              <a:ext uri="{FF2B5EF4-FFF2-40B4-BE49-F238E27FC236}">
                <a16:creationId xmlns:a16="http://schemas.microsoft.com/office/drawing/2014/main" id="{BD51A206-18DA-31AC-48F7-9C5555D786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856A8-4069-BCF9-035F-C6048263B104}"/>
              </a:ext>
            </a:extLst>
          </p:cNvPr>
          <p:cNvSpPr>
            <a:spLocks noGrp="1"/>
          </p:cNvSpPr>
          <p:nvPr>
            <p:ph type="sldNum" sz="quarter" idx="12"/>
          </p:nvPr>
        </p:nvSpPr>
        <p:spPr/>
        <p:txBody>
          <a:bodyPr/>
          <a:lstStyle/>
          <a:p>
            <a:fld id="{752DCCE6-4D8F-4B22-9C90-64DA60500152}" type="slidenum">
              <a:rPr lang="en-GB" smtClean="0"/>
              <a:t>‹#›</a:t>
            </a:fld>
            <a:endParaRPr lang="en-GB"/>
          </a:p>
        </p:txBody>
      </p:sp>
    </p:spTree>
    <p:extLst>
      <p:ext uri="{BB962C8B-B14F-4D97-AF65-F5344CB8AC3E}">
        <p14:creationId xmlns:p14="http://schemas.microsoft.com/office/powerpoint/2010/main" val="881542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835573-2FEE-41FC-A9D8-69E6A7D0C281}" type="datetimeFigureOut">
              <a:rPr lang="en-GB" smtClean="0"/>
              <a:t>11/08/2022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1267158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835573-2FEE-41FC-A9D8-69E6A7D0C281}" type="datetimeFigureOut">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3999200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835573-2FEE-41FC-A9D8-69E6A7D0C281}" type="datetimeFigureOut">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1138484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Front Cov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728000"/>
            <a:ext cx="5760000" cy="576000"/>
          </a:xfrm>
        </p:spPr>
        <p:txBody>
          <a:bodyPr tIns="0" bIns="0"/>
          <a:lstStyle>
            <a:lvl1pPr>
              <a:spcBef>
                <a:spcPts val="0"/>
              </a:spcBef>
              <a:spcAft>
                <a:spcPts val="369"/>
              </a:spcAft>
              <a:defRPr sz="2800" b="0">
                <a:latin typeface="Euclid Flex B" panose="020B0504000000000000" pitchFamily="34" charset="0"/>
              </a:defRPr>
            </a:lvl1pPr>
            <a:lvl2pPr marL="1953" indent="0">
              <a:buNone/>
              <a:defRPr sz="1100">
                <a:latin typeface="Euclid Flex B" panose="020B0504000000000000" pitchFamily="34" charset="0"/>
              </a:defRPr>
            </a:lvl2pPr>
            <a:lvl3pPr marL="0" indent="0">
              <a:buNone/>
              <a:defRPr sz="1050">
                <a:latin typeface="Euclid Flex B" panose="020B0504000000000000" pitchFamily="34" charset="0"/>
              </a:defRPr>
            </a:lvl3pPr>
            <a:lvl4pPr marL="0" indent="0">
              <a:buNone/>
              <a:defRPr sz="1000">
                <a:latin typeface="Euclid Flex B" panose="020B0504000000000000" pitchFamily="34" charset="0"/>
              </a:defRPr>
            </a:lvl4pPr>
          </a:lstStyle>
          <a:p>
            <a:pPr lvl="0"/>
            <a:r>
              <a:rPr lang="en-US"/>
              <a:t>Click to edit Master text styles</a:t>
            </a:r>
          </a:p>
        </p:txBody>
      </p:sp>
      <p:sp>
        <p:nvSpPr>
          <p:cNvPr id="6" name="Text Placeholder 5">
            <a:extLst>
              <a:ext uri="{FF2B5EF4-FFF2-40B4-BE49-F238E27FC236}">
                <a16:creationId xmlns:a16="http://schemas.microsoft.com/office/drawing/2014/main" id="{EE46A3E7-B104-492C-BD4A-F2B320D2F886}"/>
              </a:ext>
            </a:extLst>
          </p:cNvPr>
          <p:cNvSpPr>
            <a:spLocks noGrp="1"/>
          </p:cNvSpPr>
          <p:nvPr>
            <p:ph type="body" sz="quarter" idx="11"/>
          </p:nvPr>
        </p:nvSpPr>
        <p:spPr>
          <a:xfrm>
            <a:off x="0" y="720000"/>
            <a:ext cx="5328000" cy="864000"/>
          </a:xfrm>
          <a:solidFill>
            <a:schemeClr val="tx1"/>
          </a:solidFill>
        </p:spPr>
        <p:txBody>
          <a:bodyPr lIns="540000" tIns="36000" rIns="108000" bIns="36000" anchor="ctr"/>
          <a:lstStyle>
            <a:lvl1pPr>
              <a:spcAft>
                <a:spcPts val="600"/>
              </a:spcAft>
              <a:defRPr sz="2800" b="0">
                <a:solidFill>
                  <a:schemeClr val="bg1"/>
                </a:solidFill>
                <a:latin typeface="Euclid Flex B Medium" panose="020B0604000000000000" pitchFamily="34" charset="0"/>
              </a:defRPr>
            </a:lvl1pPr>
            <a:lvl2pPr marL="0" indent="0">
              <a:spcBef>
                <a:spcPts val="0"/>
              </a:spcBef>
              <a:buNone/>
              <a:defRPr sz="1200"/>
            </a:lvl2pPr>
          </a:lstStyle>
          <a:p>
            <a:pPr lvl="0"/>
            <a:r>
              <a:rPr lang="en-US"/>
              <a:t>Click to edit Master text styles</a:t>
            </a:r>
          </a:p>
        </p:txBody>
      </p:sp>
      <p:sp>
        <p:nvSpPr>
          <p:cNvPr id="5" name="Text Placeholder 4">
            <a:extLst>
              <a:ext uri="{FF2B5EF4-FFF2-40B4-BE49-F238E27FC236}">
                <a16:creationId xmlns:a16="http://schemas.microsoft.com/office/drawing/2014/main" id="{6162B43A-8D16-4F0C-96AD-C31E9972171B}"/>
              </a:ext>
            </a:extLst>
          </p:cNvPr>
          <p:cNvSpPr>
            <a:spLocks noGrp="1"/>
          </p:cNvSpPr>
          <p:nvPr>
            <p:ph type="body" sz="quarter" idx="12"/>
          </p:nvPr>
        </p:nvSpPr>
        <p:spPr>
          <a:xfrm>
            <a:off x="540000" y="3024000"/>
            <a:ext cx="4788000" cy="1260000"/>
          </a:xfrm>
        </p:spPr>
        <p:txBody>
          <a:bodyPr tIns="0" bIns="0"/>
          <a:lstStyle>
            <a:lvl1pPr>
              <a:spcAft>
                <a:spcPts val="1200"/>
              </a:spcAft>
              <a:defRPr sz="1400" b="0">
                <a:latin typeface="Euclid Flex B" panose="020B0504000000000000" pitchFamily="34" charset="0"/>
              </a:defRPr>
            </a:lvl1pPr>
            <a:lvl2pPr>
              <a:defRPr b="0">
                <a:latin typeface="Euclid Flex B" panose="020B0504000000000000" pitchFamily="34" charset="0"/>
              </a:defRPr>
            </a:lvl2pPr>
            <a:lvl3pPr>
              <a:defRPr b="0">
                <a:latin typeface="Euclid Flex B" panose="020B0504000000000000" pitchFamily="34" charset="0"/>
              </a:defRPr>
            </a:lvl3pPr>
            <a:lvl4pPr>
              <a:defRPr b="0">
                <a:latin typeface="Euclid Flex B" panose="020B0504000000000000" pitchFamily="34" charset="0"/>
              </a:defRPr>
            </a:lvl4pPr>
            <a:lvl5pPr>
              <a:defRPr b="0">
                <a:latin typeface="Euclid Flex B" panose="020B0504000000000000" pitchFamily="34" charset="0"/>
              </a:defRPr>
            </a:lvl5pPr>
          </a:lstStyle>
          <a:p>
            <a:pPr lvl="0"/>
            <a:r>
              <a:rPr lang="en-US"/>
              <a:t>Click to edit Master text styles</a:t>
            </a:r>
            <a:endParaRPr lang="en-GB"/>
          </a:p>
        </p:txBody>
      </p:sp>
      <p:pic>
        <p:nvPicPr>
          <p:cNvPr id="7" name="Picture 6">
            <a:extLst>
              <a:ext uri="{FF2B5EF4-FFF2-40B4-BE49-F238E27FC236}">
                <a16:creationId xmlns:a16="http://schemas.microsoft.com/office/drawing/2014/main" id="{5ABF5416-6222-40AE-AD31-F00FD00C89D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592000" y="4860000"/>
            <a:ext cx="3600000" cy="1274064"/>
          </a:xfrm>
          <a:prstGeom prst="rect">
            <a:avLst/>
          </a:prstGeom>
        </p:spPr>
      </p:pic>
      <p:sp>
        <p:nvSpPr>
          <p:cNvPr id="9" name="Footer Placeholder 4">
            <a:extLst>
              <a:ext uri="{FF2B5EF4-FFF2-40B4-BE49-F238E27FC236}">
                <a16:creationId xmlns:a16="http://schemas.microsoft.com/office/drawing/2014/main" id="{4B182F70-04D6-4BD2-A3A0-82837B96E488}"/>
              </a:ext>
            </a:extLst>
          </p:cNvPr>
          <p:cNvSpPr>
            <a:spLocks noGrp="1"/>
          </p:cNvSpPr>
          <p:nvPr>
            <p:ph type="ftr" sz="quarter" idx="3"/>
          </p:nvPr>
        </p:nvSpPr>
        <p:spPr>
          <a:xfrm>
            <a:off x="9936000" y="180000"/>
            <a:ext cx="1296000" cy="108000"/>
          </a:xfrm>
          <a:prstGeom prst="rect">
            <a:avLst/>
          </a:prstGeom>
          <a:noFill/>
        </p:spPr>
        <p:txBody>
          <a:bodyPr vert="horz" lIns="180000" tIns="0" rIns="18000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Official - Sensitive</a:t>
            </a:r>
          </a:p>
        </p:txBody>
      </p:sp>
    </p:spTree>
    <p:extLst>
      <p:ext uri="{BB962C8B-B14F-4D97-AF65-F5344CB8AC3E}">
        <p14:creationId xmlns:p14="http://schemas.microsoft.com/office/powerpoint/2010/main" val="4191490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341438"/>
            <a:ext cx="10864246" cy="4430712"/>
          </a:xfrm>
        </p:spPr>
        <p:txBody>
          <a:bodyPr/>
          <a:lstStyle>
            <a:lvl1pPr>
              <a:spcBef>
                <a:spcPts val="0"/>
              </a:spcBef>
              <a:spcAft>
                <a:spcPts val="369"/>
              </a:spcAft>
              <a:defRPr sz="1100"/>
            </a:lvl1pPr>
            <a:lvl2pPr marL="1953" indent="0">
              <a:buNone/>
              <a:defRPr sz="1100"/>
            </a:lvl2pPr>
            <a:lvl3pPr marL="0" indent="0">
              <a:buNone/>
              <a:defRPr sz="1050"/>
            </a:lvl3pPr>
            <a:lvl4pPr marL="0" indent="0">
              <a:buNone/>
              <a:defRPr sz="1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6"/>
          <p:cNvSpPr>
            <a:spLocks noGrp="1" noChangeArrowheads="1"/>
          </p:cNvSpPr>
          <p:nvPr>
            <p:ph type="sldNum" sz="quarter" idx="10"/>
          </p:nvPr>
        </p:nvSpPr>
        <p:spPr>
          <a:xfrm>
            <a:off x="11484000" y="180000"/>
            <a:ext cx="180000" cy="122400"/>
          </a:xfrm>
          <a:ln/>
        </p:spPr>
        <p:txBody>
          <a:bodyPr/>
          <a:lstStyle>
            <a:lvl1pPr algn="r">
              <a:defRPr sz="800"/>
            </a:lvl1pPr>
          </a:lstStyle>
          <a:p>
            <a:pPr>
              <a:defRPr/>
            </a:pPr>
            <a:fld id="{B2042DD9-91C0-44A8-AC06-2B0B2C4FEC68}" type="slidenum">
              <a:rPr lang="en-GB" altLang="en-US" smtClean="0">
                <a:solidFill>
                  <a:srgbClr val="180E3C"/>
                </a:solidFill>
              </a:rPr>
              <a:pPr>
                <a:defRPr/>
              </a:pPr>
              <a:t>‹#›</a:t>
            </a:fld>
            <a:endParaRPr lang="en-GB" altLang="en-US">
              <a:solidFill>
                <a:srgbClr val="180E3C"/>
              </a:solidFill>
            </a:endParaRPr>
          </a:p>
        </p:txBody>
      </p:sp>
      <p:sp>
        <p:nvSpPr>
          <p:cNvPr id="6" name="Text Placeholder 5">
            <a:extLst>
              <a:ext uri="{FF2B5EF4-FFF2-40B4-BE49-F238E27FC236}">
                <a16:creationId xmlns:a16="http://schemas.microsoft.com/office/drawing/2014/main" id="{EE46A3E7-B104-492C-BD4A-F2B320D2F886}"/>
              </a:ext>
            </a:extLst>
          </p:cNvPr>
          <p:cNvSpPr>
            <a:spLocks noGrp="1"/>
          </p:cNvSpPr>
          <p:nvPr>
            <p:ph type="body" sz="quarter" idx="11"/>
          </p:nvPr>
        </p:nvSpPr>
        <p:spPr>
          <a:xfrm>
            <a:off x="540000" y="648000"/>
            <a:ext cx="6768000" cy="540000"/>
          </a:xfrm>
        </p:spPr>
        <p:txBody>
          <a:bodyPr tIns="0" bIns="0"/>
          <a:lstStyle>
            <a:lvl1pPr>
              <a:spcAft>
                <a:spcPts val="600"/>
              </a:spcAft>
              <a:defRPr sz="1800" b="0"/>
            </a:lvl1pPr>
            <a:lvl2pPr marL="0" indent="0">
              <a:spcBef>
                <a:spcPts val="0"/>
              </a:spcBef>
              <a:buNone/>
              <a:defRPr sz="1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51662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9CEEC5F-A5F8-4F5B-882C-805917FD8991}"/>
              </a:ext>
            </a:extLst>
          </p:cNvPr>
          <p:cNvSpPr>
            <a:spLocks noGrp="1"/>
          </p:cNvSpPr>
          <p:nvPr>
            <p:ph idx="1"/>
          </p:nvPr>
        </p:nvSpPr>
        <p:spPr>
          <a:xfrm>
            <a:off x="360000" y="1620000"/>
            <a:ext cx="10008000" cy="4430712"/>
          </a:xfrm>
        </p:spPr>
        <p:txBody>
          <a:bodyPr tIns="0" bIns="0"/>
          <a:lstStyle>
            <a:lvl1pPr>
              <a:spcBef>
                <a:spcPts val="0"/>
              </a:spcBef>
              <a:spcAft>
                <a:spcPts val="600"/>
              </a:spcAft>
              <a:defRPr sz="1200" b="0"/>
            </a:lvl1pPr>
            <a:lvl2pPr marL="1953" indent="0">
              <a:spcBef>
                <a:spcPts val="600"/>
              </a:spcBef>
              <a:spcAft>
                <a:spcPts val="600"/>
              </a:spcAft>
              <a:buNone/>
              <a:defRPr sz="1100"/>
            </a:lvl2pPr>
            <a:lvl3pPr marL="216000" indent="-216000">
              <a:spcBef>
                <a:spcPts val="600"/>
              </a:spcBef>
              <a:spcAft>
                <a:spcPts val="600"/>
              </a:spcAft>
              <a:buClr>
                <a:schemeClr val="tx2"/>
              </a:buClr>
              <a:buFont typeface="Arial" panose="020B0604020202020204" pitchFamily="34" charset="0"/>
              <a:buChar char="›"/>
              <a:defRPr sz="1100"/>
            </a:lvl3pPr>
          </a:lstStyle>
          <a:p>
            <a:pPr lvl="0"/>
            <a:r>
              <a:rPr lang="en-US"/>
              <a:t>Click to edit Master text styles</a:t>
            </a:r>
          </a:p>
          <a:p>
            <a:pPr lvl="1"/>
            <a:r>
              <a:rPr lang="en-US"/>
              <a:t>Second level</a:t>
            </a:r>
          </a:p>
          <a:p>
            <a:pPr lvl="2"/>
            <a:r>
              <a:rPr lang="en-US"/>
              <a:t>Third level</a:t>
            </a:r>
          </a:p>
        </p:txBody>
      </p:sp>
      <p:sp>
        <p:nvSpPr>
          <p:cNvPr id="3" name="Text Placeholder 6">
            <a:extLst>
              <a:ext uri="{FF2B5EF4-FFF2-40B4-BE49-F238E27FC236}">
                <a16:creationId xmlns:a16="http://schemas.microsoft.com/office/drawing/2014/main" id="{DC13AC3E-0304-451C-B6C8-958163C79212}"/>
              </a:ext>
            </a:extLst>
          </p:cNvPr>
          <p:cNvSpPr>
            <a:spLocks noGrp="1"/>
          </p:cNvSpPr>
          <p:nvPr>
            <p:ph type="body" sz="quarter" idx="13"/>
          </p:nvPr>
        </p:nvSpPr>
        <p:spPr>
          <a:xfrm>
            <a:off x="360000" y="900000"/>
            <a:ext cx="6480000" cy="468000"/>
          </a:xfrm>
        </p:spPr>
        <p:txBody>
          <a:bodyPr tIns="0" bIns="0"/>
          <a:lstStyle>
            <a:lvl1pPr>
              <a:defRPr sz="1600" b="0"/>
            </a:lvl1pPr>
            <a:lvl2pPr marL="1953" indent="0">
              <a:buNone/>
              <a:defRPr sz="1100"/>
            </a:lvl2pPr>
          </a:lstStyle>
          <a:p>
            <a:pPr lvl="0"/>
            <a:r>
              <a:rPr lang="en-US"/>
              <a:t>Click to edit Master text styles</a:t>
            </a:r>
          </a:p>
          <a:p>
            <a:pPr lvl="1"/>
            <a:r>
              <a:rPr lang="en-US"/>
              <a:t>Second level</a:t>
            </a:r>
          </a:p>
        </p:txBody>
      </p:sp>
      <p:sp>
        <p:nvSpPr>
          <p:cNvPr id="4" name="Rectangle 6">
            <a:extLst>
              <a:ext uri="{FF2B5EF4-FFF2-40B4-BE49-F238E27FC236}">
                <a16:creationId xmlns:a16="http://schemas.microsoft.com/office/drawing/2014/main" id="{6516015A-4DF8-4F28-9101-90D8A1C23930}"/>
              </a:ext>
            </a:extLst>
          </p:cNvPr>
          <p:cNvSpPr>
            <a:spLocks noGrp="1" noChangeArrowheads="1"/>
          </p:cNvSpPr>
          <p:nvPr>
            <p:ph type="sldNum" sz="quarter" idx="10"/>
          </p:nvPr>
        </p:nvSpPr>
        <p:spPr>
          <a:xfrm>
            <a:off x="11484000" y="180000"/>
            <a:ext cx="180000" cy="122400"/>
          </a:xfrm>
          <a:ln/>
        </p:spPr>
        <p:txBody>
          <a:bodyPr lIns="0" tIns="0" rIns="0" bIns="0"/>
          <a:lstStyle>
            <a:lvl1pPr algn="r">
              <a:defRPr sz="800">
                <a:solidFill>
                  <a:schemeClr val="tx1"/>
                </a:solidFill>
              </a:defRPr>
            </a:lvl1pPr>
          </a:lstStyle>
          <a:p>
            <a:pPr>
              <a:defRPr/>
            </a:pPr>
            <a:fld id="{B2042DD9-91C0-44A8-AC06-2B0B2C4FEC68}" type="slidenum">
              <a:rPr lang="en-GB" altLang="en-US" smtClean="0"/>
              <a:pPr>
                <a:defRPr/>
              </a:pPr>
              <a:t>‹#›</a:t>
            </a:fld>
            <a:endParaRPr lang="en-GB" altLang="en-US"/>
          </a:p>
        </p:txBody>
      </p:sp>
    </p:spTree>
    <p:extLst>
      <p:ext uri="{BB962C8B-B14F-4D97-AF65-F5344CB8AC3E}">
        <p14:creationId xmlns:p14="http://schemas.microsoft.com/office/powerpoint/2010/main" val="4031251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or quot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B581-449B-4B0A-BAC2-93DECF2E5C7A}"/>
              </a:ext>
            </a:extLst>
          </p:cNvPr>
          <p:cNvSpPr>
            <a:spLocks noGrp="1"/>
          </p:cNvSpPr>
          <p:nvPr>
            <p:ph type="title" hasCustomPrompt="1"/>
          </p:nvPr>
        </p:nvSpPr>
        <p:spPr>
          <a:xfrm>
            <a:off x="1080000" y="1440000"/>
            <a:ext cx="4320000" cy="2160000"/>
          </a:xfrm>
        </p:spPr>
        <p:txBody>
          <a:bodyPr tIns="0" bIns="0" anchor="t"/>
          <a:lstStyle>
            <a:lvl1pPr>
              <a:defRPr sz="2200" b="0">
                <a:solidFill>
                  <a:schemeClr val="bg1"/>
                </a:solidFill>
                <a:latin typeface="+mj-lt"/>
              </a:defRPr>
            </a:lvl1pPr>
          </a:lstStyle>
          <a:p>
            <a:r>
              <a:rPr lang="en-US"/>
              <a:t>Click to add a statement or quote</a:t>
            </a:r>
            <a:endParaRPr lang="en-GB"/>
          </a:p>
        </p:txBody>
      </p:sp>
      <p:sp>
        <p:nvSpPr>
          <p:cNvPr id="3" name="Slide Number Placeholder 2">
            <a:extLst>
              <a:ext uri="{FF2B5EF4-FFF2-40B4-BE49-F238E27FC236}">
                <a16:creationId xmlns:a16="http://schemas.microsoft.com/office/drawing/2014/main" id="{8C04ACCE-D1D1-4993-A5BB-36FF1F3BDE5A}"/>
              </a:ext>
            </a:extLst>
          </p:cNvPr>
          <p:cNvSpPr>
            <a:spLocks noGrp="1"/>
          </p:cNvSpPr>
          <p:nvPr>
            <p:ph type="sldNum" sz="quarter" idx="10"/>
          </p:nvPr>
        </p:nvSpPr>
        <p:spPr>
          <a:xfrm>
            <a:off x="11484000" y="180000"/>
            <a:ext cx="180000" cy="122400"/>
          </a:xfrm>
        </p:spPr>
        <p:txBody>
          <a:bodyPr/>
          <a:lstStyle>
            <a:lvl1pPr algn="r">
              <a:defRPr>
                <a:solidFill>
                  <a:schemeClr val="bg1"/>
                </a:solidFill>
              </a:defRPr>
            </a:lvl1pPr>
          </a:lstStyle>
          <a:p>
            <a:pPr>
              <a:defRPr/>
            </a:pPr>
            <a:fld id="{989E5FC0-FCB6-479C-B052-4926CBA9F07D}" type="slidenum">
              <a:rPr lang="en-GB" altLang="en-US" smtClean="0"/>
              <a:pPr>
                <a:defRPr/>
              </a:pPr>
              <a:t>‹#›</a:t>
            </a:fld>
            <a:endParaRPr lang="en-GB" altLang="en-US"/>
          </a:p>
        </p:txBody>
      </p:sp>
    </p:spTree>
    <p:extLst>
      <p:ext uri="{BB962C8B-B14F-4D97-AF65-F5344CB8AC3E}">
        <p14:creationId xmlns:p14="http://schemas.microsoft.com/office/powerpoint/2010/main" val="279575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Column text and graphics">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9CEEC5F-A5F8-4F5B-882C-805917FD8991}"/>
              </a:ext>
            </a:extLst>
          </p:cNvPr>
          <p:cNvSpPr>
            <a:spLocks noGrp="1"/>
          </p:cNvSpPr>
          <p:nvPr>
            <p:ph idx="1"/>
          </p:nvPr>
        </p:nvSpPr>
        <p:spPr>
          <a:xfrm>
            <a:off x="540000" y="1800000"/>
            <a:ext cx="4320000" cy="4430712"/>
          </a:xfrm>
        </p:spPr>
        <p:txBody>
          <a:bodyPr tIns="0" bIns="0"/>
          <a:lstStyle>
            <a:lvl1pPr>
              <a:spcBef>
                <a:spcPts val="0"/>
              </a:spcBef>
              <a:spcAft>
                <a:spcPts val="600"/>
              </a:spcAft>
              <a:defRPr sz="1600" b="0"/>
            </a:lvl1pPr>
            <a:lvl2pPr marL="1953" indent="0">
              <a:spcBef>
                <a:spcPts val="600"/>
              </a:spcBef>
              <a:spcAft>
                <a:spcPts val="600"/>
              </a:spcAft>
              <a:buNone/>
              <a:defRPr sz="1200"/>
            </a:lvl2pPr>
            <a:lvl3pPr marL="0" indent="0">
              <a:spcBef>
                <a:spcPts val="600"/>
              </a:spcBef>
              <a:spcAft>
                <a:spcPts val="600"/>
              </a:spcAft>
              <a:buClr>
                <a:schemeClr val="tx2"/>
              </a:buClr>
              <a:buFont typeface="Arial" panose="020B0604020202020204" pitchFamily="34" charset="0"/>
              <a:buNone/>
              <a:defRPr sz="1100"/>
            </a:lvl3pPr>
          </a:lstStyle>
          <a:p>
            <a:pPr lvl="0"/>
            <a:r>
              <a:rPr lang="en-US"/>
              <a:t>Click to edit Master text styles</a:t>
            </a:r>
          </a:p>
          <a:p>
            <a:pPr lvl="1"/>
            <a:r>
              <a:rPr lang="en-US"/>
              <a:t>Second level</a:t>
            </a:r>
          </a:p>
          <a:p>
            <a:pPr lvl="2"/>
            <a:r>
              <a:rPr lang="en-US"/>
              <a:t>Third level</a:t>
            </a:r>
          </a:p>
        </p:txBody>
      </p:sp>
      <p:sp>
        <p:nvSpPr>
          <p:cNvPr id="3" name="Text Placeholder 6">
            <a:extLst>
              <a:ext uri="{FF2B5EF4-FFF2-40B4-BE49-F238E27FC236}">
                <a16:creationId xmlns:a16="http://schemas.microsoft.com/office/drawing/2014/main" id="{DC13AC3E-0304-451C-B6C8-958163C79212}"/>
              </a:ext>
            </a:extLst>
          </p:cNvPr>
          <p:cNvSpPr>
            <a:spLocks noGrp="1"/>
          </p:cNvSpPr>
          <p:nvPr>
            <p:ph type="body" sz="quarter" idx="13"/>
          </p:nvPr>
        </p:nvSpPr>
        <p:spPr>
          <a:xfrm>
            <a:off x="540000" y="900000"/>
            <a:ext cx="6480000" cy="468000"/>
          </a:xfrm>
        </p:spPr>
        <p:txBody>
          <a:bodyPr tIns="0" bIns="0"/>
          <a:lstStyle>
            <a:lvl1pPr>
              <a:defRPr sz="2000" b="0"/>
            </a:lvl1pPr>
            <a:lvl2pPr marL="1953" indent="0">
              <a:buNone/>
              <a:defRPr sz="1100"/>
            </a:lvl2pPr>
          </a:lstStyle>
          <a:p>
            <a:pPr lvl="0"/>
            <a:r>
              <a:rPr lang="en-US"/>
              <a:t>Click to edit Master text styles</a:t>
            </a:r>
          </a:p>
        </p:txBody>
      </p:sp>
      <p:sp>
        <p:nvSpPr>
          <p:cNvPr id="4" name="Rectangle 6">
            <a:extLst>
              <a:ext uri="{FF2B5EF4-FFF2-40B4-BE49-F238E27FC236}">
                <a16:creationId xmlns:a16="http://schemas.microsoft.com/office/drawing/2014/main" id="{6516015A-4DF8-4F28-9101-90D8A1C23930}"/>
              </a:ext>
            </a:extLst>
          </p:cNvPr>
          <p:cNvSpPr>
            <a:spLocks noGrp="1" noChangeArrowheads="1"/>
          </p:cNvSpPr>
          <p:nvPr>
            <p:ph type="sldNum" sz="quarter" idx="10"/>
          </p:nvPr>
        </p:nvSpPr>
        <p:spPr>
          <a:xfrm>
            <a:off x="11484000" y="180000"/>
            <a:ext cx="180000" cy="122400"/>
          </a:xfrm>
          <a:ln/>
        </p:spPr>
        <p:txBody>
          <a:bodyPr lIns="0" tIns="0" rIns="0" bIns="0"/>
          <a:lstStyle>
            <a:lvl1pPr algn="r">
              <a:defRPr sz="800">
                <a:solidFill>
                  <a:schemeClr val="tx1"/>
                </a:solidFill>
              </a:defRPr>
            </a:lvl1pPr>
          </a:lstStyle>
          <a:p>
            <a:pPr>
              <a:defRPr/>
            </a:pPr>
            <a:fld id="{B2042DD9-91C0-44A8-AC06-2B0B2C4FEC68}" type="slidenum">
              <a:rPr lang="en-GB" altLang="en-US" smtClean="0"/>
              <a:pPr>
                <a:defRPr/>
              </a:pPr>
              <a:t>‹#›</a:t>
            </a:fld>
            <a:endParaRPr lang="en-GB" altLang="en-US"/>
          </a:p>
        </p:txBody>
      </p:sp>
      <p:sp>
        <p:nvSpPr>
          <p:cNvPr id="6" name="Content Placeholder 2">
            <a:extLst>
              <a:ext uri="{FF2B5EF4-FFF2-40B4-BE49-F238E27FC236}">
                <a16:creationId xmlns:a16="http://schemas.microsoft.com/office/drawing/2014/main" id="{A2A00B87-CCE0-4197-B475-F50597B466F7}"/>
              </a:ext>
            </a:extLst>
          </p:cNvPr>
          <p:cNvSpPr>
            <a:spLocks noGrp="1"/>
          </p:cNvSpPr>
          <p:nvPr>
            <p:ph idx="14"/>
          </p:nvPr>
        </p:nvSpPr>
        <p:spPr>
          <a:xfrm>
            <a:off x="5580000" y="1800000"/>
            <a:ext cx="6048000" cy="4430712"/>
          </a:xfrm>
        </p:spPr>
        <p:txBody>
          <a:bodyPr tIns="0" bIns="0"/>
          <a:lstStyle>
            <a:lvl1pPr>
              <a:spcBef>
                <a:spcPts val="0"/>
              </a:spcBef>
              <a:spcAft>
                <a:spcPts val="600"/>
              </a:spcAft>
              <a:defRPr sz="1600" b="0"/>
            </a:lvl1pPr>
            <a:lvl2pPr marL="1953" indent="0">
              <a:spcBef>
                <a:spcPts val="600"/>
              </a:spcBef>
              <a:spcAft>
                <a:spcPts val="600"/>
              </a:spcAft>
              <a:buNone/>
              <a:defRPr sz="1200"/>
            </a:lvl2pPr>
            <a:lvl3pPr marL="0" indent="0">
              <a:spcBef>
                <a:spcPts val="600"/>
              </a:spcBef>
              <a:spcAft>
                <a:spcPts val="600"/>
              </a:spcAft>
              <a:buClr>
                <a:schemeClr val="tx2"/>
              </a:buClr>
              <a:buFont typeface="Arial" panose="020B0604020202020204" pitchFamily="34" charset="0"/>
              <a:buNone/>
              <a:defRPr sz="11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96190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age 3 colum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4060C9E-28C6-4672-A8E0-17F36C1557B0}"/>
              </a:ext>
            </a:extLst>
          </p:cNvPr>
          <p:cNvSpPr>
            <a:spLocks noGrp="1"/>
          </p:cNvSpPr>
          <p:nvPr>
            <p:ph type="pic" sz="quarter" idx="14"/>
          </p:nvPr>
        </p:nvSpPr>
        <p:spPr>
          <a:xfrm>
            <a:off x="0" y="0"/>
            <a:ext cx="12192000" cy="6858000"/>
          </a:xfrm>
        </p:spPr>
        <p:txBody>
          <a:bodyPr/>
          <a:lstStyle/>
          <a:p>
            <a:endParaRPr lang="en-GB"/>
          </a:p>
        </p:txBody>
      </p:sp>
      <p:sp>
        <p:nvSpPr>
          <p:cNvPr id="2" name="Content Placeholder 2">
            <a:extLst>
              <a:ext uri="{FF2B5EF4-FFF2-40B4-BE49-F238E27FC236}">
                <a16:creationId xmlns:a16="http://schemas.microsoft.com/office/drawing/2014/main" id="{09CEEC5F-A5F8-4F5B-882C-805917FD8991}"/>
              </a:ext>
            </a:extLst>
          </p:cNvPr>
          <p:cNvSpPr>
            <a:spLocks noGrp="1"/>
          </p:cNvSpPr>
          <p:nvPr>
            <p:ph idx="1"/>
          </p:nvPr>
        </p:nvSpPr>
        <p:spPr>
          <a:xfrm>
            <a:off x="360000" y="1800000"/>
            <a:ext cx="3600000" cy="4500000"/>
          </a:xfrm>
        </p:spPr>
        <p:txBody>
          <a:bodyPr tIns="0" bIns="0"/>
          <a:lstStyle>
            <a:lvl1pPr>
              <a:spcBef>
                <a:spcPts val="0"/>
              </a:spcBef>
              <a:spcAft>
                <a:spcPts val="600"/>
              </a:spcAft>
              <a:defRPr sz="1600" b="0"/>
            </a:lvl1pPr>
            <a:lvl2pPr marL="1953" indent="0">
              <a:spcBef>
                <a:spcPts val="600"/>
              </a:spcBef>
              <a:spcAft>
                <a:spcPts val="600"/>
              </a:spcAft>
              <a:buNone/>
              <a:defRPr sz="1400"/>
            </a:lvl2pPr>
            <a:lvl3pPr marL="0" indent="0">
              <a:spcBef>
                <a:spcPts val="600"/>
              </a:spcBef>
              <a:spcAft>
                <a:spcPts val="600"/>
              </a:spcAft>
              <a:buClr>
                <a:schemeClr val="tx2"/>
              </a:buClr>
              <a:buFont typeface="Arial" panose="020B0604020202020204" pitchFamily="34" charset="0"/>
              <a:buNone/>
              <a:defRPr sz="1100"/>
            </a:lvl3pPr>
          </a:lstStyle>
          <a:p>
            <a:pPr lvl="0"/>
            <a:r>
              <a:rPr lang="en-US"/>
              <a:t>Click to edit Master text styles</a:t>
            </a:r>
          </a:p>
          <a:p>
            <a:pPr lvl="1"/>
            <a:r>
              <a:rPr lang="en-US"/>
              <a:t>Second level</a:t>
            </a:r>
          </a:p>
          <a:p>
            <a:pPr lvl="2"/>
            <a:r>
              <a:rPr lang="en-US"/>
              <a:t>Third level</a:t>
            </a:r>
          </a:p>
        </p:txBody>
      </p:sp>
      <p:sp>
        <p:nvSpPr>
          <p:cNvPr id="3" name="Text Placeholder 6">
            <a:extLst>
              <a:ext uri="{FF2B5EF4-FFF2-40B4-BE49-F238E27FC236}">
                <a16:creationId xmlns:a16="http://schemas.microsoft.com/office/drawing/2014/main" id="{DC13AC3E-0304-451C-B6C8-958163C79212}"/>
              </a:ext>
            </a:extLst>
          </p:cNvPr>
          <p:cNvSpPr>
            <a:spLocks noGrp="1"/>
          </p:cNvSpPr>
          <p:nvPr>
            <p:ph type="body" sz="quarter" idx="13"/>
          </p:nvPr>
        </p:nvSpPr>
        <p:spPr>
          <a:xfrm>
            <a:off x="360000" y="900000"/>
            <a:ext cx="6480000" cy="468000"/>
          </a:xfrm>
        </p:spPr>
        <p:txBody>
          <a:bodyPr tIns="0" bIns="0"/>
          <a:lstStyle>
            <a:lvl1pPr>
              <a:defRPr sz="2000" b="0"/>
            </a:lvl1pPr>
            <a:lvl2pPr marL="1953" indent="0">
              <a:buNone/>
              <a:defRPr sz="1100"/>
            </a:lvl2pPr>
          </a:lstStyle>
          <a:p>
            <a:pPr lvl="0"/>
            <a:r>
              <a:rPr lang="en-US"/>
              <a:t>Click to edit Master text styles</a:t>
            </a:r>
          </a:p>
        </p:txBody>
      </p:sp>
      <p:sp>
        <p:nvSpPr>
          <p:cNvPr id="4" name="Rectangle 6">
            <a:extLst>
              <a:ext uri="{FF2B5EF4-FFF2-40B4-BE49-F238E27FC236}">
                <a16:creationId xmlns:a16="http://schemas.microsoft.com/office/drawing/2014/main" id="{6516015A-4DF8-4F28-9101-90D8A1C23930}"/>
              </a:ext>
            </a:extLst>
          </p:cNvPr>
          <p:cNvSpPr>
            <a:spLocks noGrp="1" noChangeArrowheads="1"/>
          </p:cNvSpPr>
          <p:nvPr>
            <p:ph type="sldNum" sz="quarter" idx="10"/>
          </p:nvPr>
        </p:nvSpPr>
        <p:spPr>
          <a:xfrm>
            <a:off x="11484000" y="180000"/>
            <a:ext cx="180000" cy="122400"/>
          </a:xfrm>
          <a:ln/>
        </p:spPr>
        <p:txBody>
          <a:bodyPr lIns="0" tIns="0" rIns="0" bIns="0"/>
          <a:lstStyle>
            <a:lvl1pPr algn="r">
              <a:defRPr sz="800"/>
            </a:lvl1pPr>
          </a:lstStyle>
          <a:p>
            <a:pPr>
              <a:defRPr/>
            </a:pPr>
            <a:fld id="{B2042DD9-91C0-44A8-AC06-2B0B2C4FEC68}" type="slidenum">
              <a:rPr lang="en-GB" altLang="en-US" smtClean="0">
                <a:solidFill>
                  <a:srgbClr val="180E3C"/>
                </a:solidFill>
              </a:rPr>
              <a:pPr>
                <a:defRPr/>
              </a:pPr>
              <a:t>‹#›</a:t>
            </a:fld>
            <a:endParaRPr lang="en-GB" altLang="en-US">
              <a:solidFill>
                <a:srgbClr val="180E3C"/>
              </a:solidFill>
            </a:endParaRPr>
          </a:p>
        </p:txBody>
      </p:sp>
      <p:sp>
        <p:nvSpPr>
          <p:cNvPr id="8" name="Content Placeholder 2">
            <a:extLst>
              <a:ext uri="{FF2B5EF4-FFF2-40B4-BE49-F238E27FC236}">
                <a16:creationId xmlns:a16="http://schemas.microsoft.com/office/drawing/2014/main" id="{A00DF7AD-69B2-44D9-90EF-838574946F6E}"/>
              </a:ext>
            </a:extLst>
          </p:cNvPr>
          <p:cNvSpPr>
            <a:spLocks noGrp="1"/>
          </p:cNvSpPr>
          <p:nvPr>
            <p:ph idx="15"/>
          </p:nvPr>
        </p:nvSpPr>
        <p:spPr>
          <a:xfrm>
            <a:off x="4680000" y="1800000"/>
            <a:ext cx="2952000" cy="4500000"/>
          </a:xfrm>
        </p:spPr>
        <p:txBody>
          <a:bodyPr tIns="0" bIns="0"/>
          <a:lstStyle>
            <a:lvl1pPr>
              <a:spcBef>
                <a:spcPts val="0"/>
              </a:spcBef>
              <a:spcAft>
                <a:spcPts val="600"/>
              </a:spcAft>
              <a:defRPr sz="1600" b="0"/>
            </a:lvl1pPr>
            <a:lvl2pPr marL="1953" indent="0">
              <a:spcBef>
                <a:spcPts val="600"/>
              </a:spcBef>
              <a:spcAft>
                <a:spcPts val="600"/>
              </a:spcAft>
              <a:buNone/>
              <a:defRPr sz="1400"/>
            </a:lvl2pPr>
            <a:lvl3pPr marL="0" indent="0">
              <a:spcBef>
                <a:spcPts val="600"/>
              </a:spcBef>
              <a:spcAft>
                <a:spcPts val="600"/>
              </a:spcAft>
              <a:buClr>
                <a:schemeClr val="tx2"/>
              </a:buClr>
              <a:buFont typeface="Arial" panose="020B0604020202020204" pitchFamily="34" charset="0"/>
              <a:buNone/>
              <a:defRPr sz="1100"/>
            </a:lvl3pPr>
          </a:lstStyle>
          <a:p>
            <a:pPr lvl="0"/>
            <a:r>
              <a:rPr lang="en-US"/>
              <a:t>Click to edit Master text styles</a:t>
            </a:r>
          </a:p>
          <a:p>
            <a:pPr lvl="1"/>
            <a:r>
              <a:rPr lang="en-US"/>
              <a:t>Second level</a:t>
            </a:r>
          </a:p>
          <a:p>
            <a:pPr lvl="2"/>
            <a:r>
              <a:rPr lang="en-US"/>
              <a:t>Third level</a:t>
            </a:r>
          </a:p>
        </p:txBody>
      </p:sp>
      <p:sp>
        <p:nvSpPr>
          <p:cNvPr id="9" name="Content Placeholder 2">
            <a:extLst>
              <a:ext uri="{FF2B5EF4-FFF2-40B4-BE49-F238E27FC236}">
                <a16:creationId xmlns:a16="http://schemas.microsoft.com/office/drawing/2014/main" id="{55BFFC82-0DEF-4FF1-981B-E4CC04BF68D7}"/>
              </a:ext>
            </a:extLst>
          </p:cNvPr>
          <p:cNvSpPr>
            <a:spLocks noGrp="1"/>
          </p:cNvSpPr>
          <p:nvPr>
            <p:ph idx="16"/>
          </p:nvPr>
        </p:nvSpPr>
        <p:spPr>
          <a:xfrm>
            <a:off x="8172000" y="1800000"/>
            <a:ext cx="3600000" cy="4500000"/>
          </a:xfrm>
        </p:spPr>
        <p:txBody>
          <a:bodyPr tIns="0" bIns="0"/>
          <a:lstStyle>
            <a:lvl1pPr>
              <a:spcBef>
                <a:spcPts val="0"/>
              </a:spcBef>
              <a:spcAft>
                <a:spcPts val="600"/>
              </a:spcAft>
              <a:defRPr sz="1600" b="0"/>
            </a:lvl1pPr>
            <a:lvl2pPr marL="1953" indent="0">
              <a:spcBef>
                <a:spcPts val="600"/>
              </a:spcBef>
              <a:spcAft>
                <a:spcPts val="600"/>
              </a:spcAft>
              <a:buNone/>
              <a:defRPr sz="1400"/>
            </a:lvl2pPr>
            <a:lvl3pPr marL="0" indent="0">
              <a:spcBef>
                <a:spcPts val="600"/>
              </a:spcBef>
              <a:spcAft>
                <a:spcPts val="600"/>
              </a:spcAft>
              <a:buClr>
                <a:schemeClr val="tx2"/>
              </a:buClr>
              <a:buFont typeface="Arial" panose="020B0604020202020204" pitchFamily="34" charset="0"/>
              <a:buNone/>
              <a:defRPr sz="11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90310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xfrm>
            <a:off x="11484000" y="180000"/>
            <a:ext cx="180000" cy="122400"/>
          </a:xfrm>
          <a:ln/>
        </p:spPr>
        <p:txBody>
          <a:bodyPr/>
          <a:lstStyle>
            <a:lvl1pPr algn="r">
              <a:defRPr sz="800"/>
            </a:lvl1pPr>
          </a:lstStyle>
          <a:p>
            <a:pPr>
              <a:defRPr/>
            </a:pPr>
            <a:fld id="{4600BB2F-AD5E-4002-A947-B342C762325F}" type="slidenum">
              <a:rPr lang="en-GB" altLang="en-US" smtClean="0">
                <a:solidFill>
                  <a:srgbClr val="180E3C"/>
                </a:solidFill>
              </a:rPr>
              <a:pPr>
                <a:defRPr/>
              </a:pPr>
              <a:t>‹#›</a:t>
            </a:fld>
            <a:endParaRPr lang="en-GB" altLang="en-US">
              <a:solidFill>
                <a:srgbClr val="180E3C"/>
              </a:solidFill>
            </a:endParaRPr>
          </a:p>
        </p:txBody>
      </p:sp>
    </p:spTree>
    <p:extLst>
      <p:ext uri="{BB962C8B-B14F-4D97-AF65-F5344CB8AC3E}">
        <p14:creationId xmlns:p14="http://schemas.microsoft.com/office/powerpoint/2010/main" val="1244976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61D2-D534-2AD6-430B-B28297E3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F332CD-A8EF-D718-B6FC-3910B8409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C351FC-2431-0FD6-46EF-E9328DE89734}"/>
              </a:ext>
            </a:extLst>
          </p:cNvPr>
          <p:cNvSpPr>
            <a:spLocks noGrp="1"/>
          </p:cNvSpPr>
          <p:nvPr>
            <p:ph type="dt" sz="half" idx="10"/>
          </p:nvPr>
        </p:nvSpPr>
        <p:spPr/>
        <p:txBody>
          <a:bodyPr/>
          <a:lstStyle/>
          <a:p>
            <a:fld id="{E1FC1545-FBA7-4EF5-B177-25626C125A06}" type="datetimeFigureOut">
              <a:rPr lang="en-GB" smtClean="0"/>
              <a:t>11/08/2022</a:t>
            </a:fld>
            <a:endParaRPr lang="en-GB"/>
          </a:p>
        </p:txBody>
      </p:sp>
      <p:sp>
        <p:nvSpPr>
          <p:cNvPr id="5" name="Footer Placeholder 4">
            <a:extLst>
              <a:ext uri="{FF2B5EF4-FFF2-40B4-BE49-F238E27FC236}">
                <a16:creationId xmlns:a16="http://schemas.microsoft.com/office/drawing/2014/main" id="{D8067C6F-7517-DC05-7024-C8857C4FA1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E3D324-2B0A-E6D7-F857-3EC21412A493}"/>
              </a:ext>
            </a:extLst>
          </p:cNvPr>
          <p:cNvSpPr>
            <a:spLocks noGrp="1"/>
          </p:cNvSpPr>
          <p:nvPr>
            <p:ph type="sldNum" sz="quarter" idx="12"/>
          </p:nvPr>
        </p:nvSpPr>
        <p:spPr/>
        <p:txBody>
          <a:bodyPr/>
          <a:lstStyle/>
          <a:p>
            <a:fld id="{752DCCE6-4D8F-4B22-9C90-64DA60500152}" type="slidenum">
              <a:rPr lang="en-GB" smtClean="0"/>
              <a:t>‹#›</a:t>
            </a:fld>
            <a:endParaRPr lang="en-GB"/>
          </a:p>
        </p:txBody>
      </p:sp>
    </p:spTree>
    <p:extLst>
      <p:ext uri="{BB962C8B-B14F-4D97-AF65-F5344CB8AC3E}">
        <p14:creationId xmlns:p14="http://schemas.microsoft.com/office/powerpoint/2010/main" val="3724996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 Title">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76000" y="2304000"/>
            <a:ext cx="8640000" cy="647700"/>
          </a:xfrm>
        </p:spPr>
        <p:txBody>
          <a:bodyPr tIns="0" bIns="0" anchor="t"/>
          <a:lstStyle>
            <a:lvl1pPr algn="ctr">
              <a:defRPr sz="2000" b="0">
                <a:solidFill>
                  <a:schemeClr val="bg1"/>
                </a:solidFill>
                <a:latin typeface="+mj-lt"/>
              </a:defRPr>
            </a:lvl1pPr>
          </a:lstStyle>
          <a:p>
            <a:r>
              <a:rPr lang="en-US"/>
              <a:t>Click to edit Master title style</a:t>
            </a:r>
            <a:endParaRPr lang="en-GB"/>
          </a:p>
        </p:txBody>
      </p:sp>
      <p:sp>
        <p:nvSpPr>
          <p:cNvPr id="3" name="Rectangle 6"/>
          <p:cNvSpPr>
            <a:spLocks noGrp="1" noChangeArrowheads="1"/>
          </p:cNvSpPr>
          <p:nvPr>
            <p:ph type="sldNum" sz="quarter" idx="10"/>
          </p:nvPr>
        </p:nvSpPr>
        <p:spPr>
          <a:xfrm>
            <a:off x="11484000" y="180000"/>
            <a:ext cx="180000" cy="122400"/>
          </a:xfrm>
          <a:ln/>
        </p:spPr>
        <p:txBody>
          <a:bodyPr lIns="0" tIns="0" rIns="0" bIns="0"/>
          <a:lstStyle>
            <a:lvl1pPr algn="r">
              <a:defRPr sz="800">
                <a:solidFill>
                  <a:schemeClr val="bg1"/>
                </a:solidFill>
              </a:defRPr>
            </a:lvl1pPr>
          </a:lstStyle>
          <a:p>
            <a:pPr>
              <a:defRPr/>
            </a:pPr>
            <a:fld id="{C99BD540-CAF4-4BC4-AA40-D496466E7C29}" type="slidenum">
              <a:rPr lang="en-GB" altLang="en-US" smtClean="0"/>
              <a:pPr>
                <a:defRPr/>
              </a:pPr>
              <a:t>‹#›</a:t>
            </a:fld>
            <a:endParaRPr lang="en-GB" altLang="en-US"/>
          </a:p>
        </p:txBody>
      </p:sp>
      <p:sp>
        <p:nvSpPr>
          <p:cNvPr id="9" name="Text Placeholder 8"/>
          <p:cNvSpPr>
            <a:spLocks noGrp="1"/>
          </p:cNvSpPr>
          <p:nvPr>
            <p:ph type="body" sz="quarter" idx="11"/>
          </p:nvPr>
        </p:nvSpPr>
        <p:spPr>
          <a:xfrm>
            <a:off x="2856000" y="3348000"/>
            <a:ext cx="6480000" cy="504000"/>
          </a:xfrm>
          <a:noFill/>
          <a:ln>
            <a:noFill/>
          </a:ln>
        </p:spPr>
        <p:txBody>
          <a:bodyPr tIns="0" bIns="0"/>
          <a:lstStyle>
            <a:lvl1pPr algn="ctr">
              <a:spcAft>
                <a:spcPts val="0"/>
              </a:spcAft>
              <a:defRPr sz="1400" b="0">
                <a:solidFill>
                  <a:schemeClr val="bg1"/>
                </a:solidFill>
                <a:latin typeface="+mj-lt"/>
              </a:defRPr>
            </a:lvl1pPr>
            <a:lvl2pPr>
              <a:defRPr sz="1400"/>
            </a:lvl2pPr>
            <a:lvl3pPr>
              <a:defRPr sz="1400"/>
            </a:lvl3pPr>
            <a:lvl4pPr>
              <a:defRPr sz="1400"/>
            </a:lvl4pPr>
            <a:lvl5pPr>
              <a:defRPr sz="2800"/>
            </a:lvl5pPr>
          </a:lstStyle>
          <a:p>
            <a:pPr lvl="0"/>
            <a:r>
              <a:rPr lang="en-US"/>
              <a:t>Click to edit Master text styles</a:t>
            </a:r>
            <a:endParaRPr lang="en-GB"/>
          </a:p>
        </p:txBody>
      </p:sp>
    </p:spTree>
    <p:extLst>
      <p:ext uri="{BB962C8B-B14F-4D97-AF65-F5344CB8AC3E}">
        <p14:creationId xmlns:p14="http://schemas.microsoft.com/office/powerpoint/2010/main" val="1335151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628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ack cover">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295AD55-6531-4D5C-9FFE-3C3AEA2E0015}"/>
              </a:ext>
            </a:extLst>
          </p:cNvPr>
          <p:cNvSpPr txBox="1">
            <a:spLocks/>
          </p:cNvSpPr>
          <p:nvPr userDrawn="1"/>
        </p:nvSpPr>
        <p:spPr bwMode="auto">
          <a:xfrm>
            <a:off x="360000" y="2016000"/>
            <a:ext cx="8280000" cy="241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numCol="2" spcCol="36000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Department for International Trade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j-lt"/>
                <a:ea typeface="+mn-ea"/>
                <a:cs typeface="+mn-cs"/>
              </a:rPr>
              <a:t>The UK’s Department for International Trade (DIT) has overall responsibility for promoting UK trade across the world and attracting foreign investment to our economy. We are a specialised government body with responsibility for negotiating international trade policy, supporting business, as well as delivering an outward-looking trade diplomacy strategy.</a:t>
            </a:r>
          </a:p>
          <a:p>
            <a:pPr marL="0" marR="0" lvl="0" indent="0" algn="l" defTabSz="914400" rtl="0" eaLnBrk="0" fontAlgn="base" latinLnBrk="0" hangingPunct="0">
              <a:lnSpc>
                <a:spcPct val="100000"/>
              </a:lnSpc>
              <a:spcBef>
                <a:spcPts val="600"/>
              </a:spcBef>
              <a:spcAft>
                <a:spcPts val="300"/>
              </a:spcAft>
              <a:buClrTx/>
              <a:buSzTx/>
              <a:buFontTx/>
              <a:buNone/>
              <a:tabLst/>
              <a:defRPr/>
            </a:pPr>
            <a:r>
              <a:rPr kumimoji="0" lang="en-GB" sz="900" b="1" i="0" u="none" strike="noStrike" kern="1200" cap="none" spc="0" normalizeH="0" baseline="0" noProof="0">
                <a:ln>
                  <a:noFill/>
                </a:ln>
                <a:solidFill>
                  <a:schemeClr val="tx1"/>
                </a:solidFill>
                <a:effectLst/>
                <a:uLnTx/>
                <a:uFillTx/>
                <a:latin typeface="+mj-lt"/>
                <a:ea typeface="+mn-ea"/>
                <a:cs typeface="+mn-cs"/>
              </a:rPr>
              <a:t>Disclaimer</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chemeClr val="tx1"/>
                </a:solidFill>
                <a:effectLst/>
                <a:uLnTx/>
                <a:uFillTx/>
                <a:latin typeface="+mj-lt"/>
                <a:ea typeface="+mn-ea"/>
                <a:cs typeface="+mn-cs"/>
              </a:rPr>
              <a:t>This information has been prepared by the Department for International Trade (DIT), and suppliers of DIT, for general informational purposes only. This information is not intended to amount to advice on which you should rely. Although DIT and its suppliers makes reasonable efforts to ensure the accuracy of any information provided, neither DIT nor any of its suppliers makes any representations, warranties or guarantees, whether express or implied, that any information supplied is accurate, complete or up-to-date. Accordingly, you must obtain professional or specialist advice before taking, or refraining from, any action on the basis of this information.</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mj-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mj-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chemeClr val="tx1"/>
                </a:solidFill>
                <a:effectLst/>
                <a:uLnTx/>
                <a:uFillTx/>
                <a:latin typeface="+mj-lt"/>
                <a:ea typeface="+mn-ea"/>
                <a:cs typeface="+mn-cs"/>
              </a:rPr>
              <a:t>Neither DIT nor any of its suppliers accepts any responsibility for updating this information in light of subsequent events or for any other reason. This information does not constitute a recommendation or endorsement by DIT or any of its suppliers. </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chemeClr val="tx1"/>
                </a:solidFill>
                <a:effectLst/>
                <a:uLnTx/>
                <a:uFillTx/>
                <a:latin typeface="+mj-lt"/>
                <a:ea typeface="+mn-ea"/>
                <a:cs typeface="+mn-cs"/>
              </a:rPr>
              <a:t>To the fullest extent permitted by law, neither DIT nor any of its suppliers accepts or assumes any responsibility or liability to any reader of this information for any loss or damage, whether in contract, tort (including negligence), breach of statutory duty, or otherwise, even if foreseeable, arising under or in connection with the use of or reliance on this information including, but not limited to, loss of profits, sales, business, or revenue, business interruption, loss of business opportunity, goodwill or reputation, or any indirect or consequential loss or damage. Should any such reader choose to rely on this information, then they do so at their own risk.</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chemeClr val="tx1"/>
                </a:solidFill>
                <a:effectLst/>
                <a:uLnTx/>
                <a:uFillTx/>
                <a:latin typeface="+mj-lt"/>
                <a:ea typeface="+mn-ea"/>
                <a:cs typeface="+mn-cs"/>
              </a:rPr>
              <a:t>DIT is the owner, or the licensee, of all intellectual property rights in this information and DIT reserves all rights in this information.</a:t>
            </a:r>
          </a:p>
          <a:p>
            <a:pPr marL="342900" marR="0" lvl="0" indent="-342900" algn="l" defTabSz="914400" rtl="0" eaLnBrk="0" fontAlgn="base" latinLnBrk="0" hangingPunct="0">
              <a:lnSpc>
                <a:spcPts val="1200"/>
              </a:lnSpc>
              <a:spcBef>
                <a:spcPct val="0"/>
              </a:spcBef>
              <a:spcAft>
                <a:spcPct val="0"/>
              </a:spcAft>
              <a:buClrTx/>
              <a:buSzTx/>
              <a:buFontTx/>
              <a:buNone/>
              <a:tabLst/>
              <a:defRPr/>
            </a:pPr>
            <a:endParaRPr kumimoji="0" lang="en-US" altLang="en-US" sz="900" b="0" i="0" u="none" strike="noStrike" kern="0" cap="none" spc="0" normalizeH="0" baseline="0" noProof="0">
              <a:ln>
                <a:noFill/>
              </a:ln>
              <a:solidFill>
                <a:schemeClr val="tx1"/>
              </a:solidFill>
              <a:effectLst/>
              <a:uLnTx/>
              <a:uFillTx/>
              <a:latin typeface="+mj-lt"/>
              <a:ea typeface="ＭＳ Ｐゴシック" pitchFamily="34" charset="-128"/>
              <a:cs typeface="Arial" charset="0"/>
            </a:endParaRPr>
          </a:p>
        </p:txBody>
      </p:sp>
      <p:sp>
        <p:nvSpPr>
          <p:cNvPr id="2" name="Rectangle 1">
            <a:extLst>
              <a:ext uri="{FF2B5EF4-FFF2-40B4-BE49-F238E27FC236}">
                <a16:creationId xmlns:a16="http://schemas.microsoft.com/office/drawing/2014/main" id="{E781C747-BE2B-4B3C-BFBA-EEFB06C55A3F}"/>
              </a:ext>
            </a:extLst>
          </p:cNvPr>
          <p:cNvSpPr/>
          <p:nvPr userDrawn="1"/>
        </p:nvSpPr>
        <p:spPr>
          <a:xfrm>
            <a:off x="0" y="4810539"/>
            <a:ext cx="12192000" cy="20474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6">
            <a:extLst>
              <a:ext uri="{FF2B5EF4-FFF2-40B4-BE49-F238E27FC236}">
                <a16:creationId xmlns:a16="http://schemas.microsoft.com/office/drawing/2014/main" id="{8C88067F-D000-48D4-A1E9-22DD42B015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00" y="5868000"/>
            <a:ext cx="143986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734A2E93-EC83-466A-9740-E8BAF9D36325}"/>
              </a:ext>
            </a:extLst>
          </p:cNvPr>
          <p:cNvSpPr>
            <a:spLocks noChangeArrowheads="1"/>
          </p:cNvSpPr>
          <p:nvPr userDrawn="1"/>
        </p:nvSpPr>
        <p:spPr bwMode="auto">
          <a:xfrm>
            <a:off x="10584000" y="5184000"/>
            <a:ext cx="1229824"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schemeClr val="bg1"/>
                </a:solidFill>
                <a:effectLst/>
                <a:uLnTx/>
                <a:uFillTx/>
                <a:latin typeface="+mj-lt"/>
                <a:ea typeface="+mn-ea"/>
                <a:cs typeface="Arial" panose="020B0604020202020204" pitchFamily="34" charset="0"/>
              </a:rPr>
              <a:t>great.gov.uk</a:t>
            </a:r>
          </a:p>
        </p:txBody>
      </p:sp>
      <p:sp>
        <p:nvSpPr>
          <p:cNvPr id="3" name="Text Placeholder 2">
            <a:extLst>
              <a:ext uri="{FF2B5EF4-FFF2-40B4-BE49-F238E27FC236}">
                <a16:creationId xmlns:a16="http://schemas.microsoft.com/office/drawing/2014/main" id="{253FA7E7-D0E0-49B5-A85B-8E2CD045C995}"/>
              </a:ext>
            </a:extLst>
          </p:cNvPr>
          <p:cNvSpPr>
            <a:spLocks noGrp="1"/>
          </p:cNvSpPr>
          <p:nvPr>
            <p:ph type="body" sz="quarter" idx="10" hasCustomPrompt="1"/>
          </p:nvPr>
        </p:nvSpPr>
        <p:spPr>
          <a:xfrm>
            <a:off x="2952000" y="6372000"/>
            <a:ext cx="1800000" cy="162000"/>
          </a:xfrm>
        </p:spPr>
        <p:txBody>
          <a:bodyPr/>
          <a:lstStyle>
            <a:lvl1pPr>
              <a:spcAft>
                <a:spcPts val="0"/>
              </a:spcAft>
              <a:defRPr sz="1000">
                <a:solidFill>
                  <a:schemeClr val="bg1"/>
                </a:solidFill>
              </a:defRPr>
            </a:lvl1pPr>
            <a:lvl2pPr>
              <a:defRPr sz="900">
                <a:solidFill>
                  <a:schemeClr val="bg1"/>
                </a:solidFill>
              </a:defRPr>
            </a:lvl2pPr>
            <a:lvl3pPr>
              <a:defRPr sz="800">
                <a:solidFill>
                  <a:schemeClr val="bg1"/>
                </a:solidFill>
              </a:defRPr>
            </a:lvl3pPr>
            <a:lvl4pPr>
              <a:defRPr sz="700">
                <a:solidFill>
                  <a:schemeClr val="bg1"/>
                </a:solidFill>
              </a:defRPr>
            </a:lvl4pPr>
            <a:lvl5pPr>
              <a:defRPr sz="1600">
                <a:solidFill>
                  <a:schemeClr val="bg1"/>
                </a:solidFill>
              </a:defRPr>
            </a:lvl5pPr>
          </a:lstStyle>
          <a:p>
            <a:pPr lvl="0"/>
            <a:r>
              <a:rPr lang="en-US"/>
              <a:t>Edit date</a:t>
            </a:r>
          </a:p>
        </p:txBody>
      </p:sp>
      <p:sp>
        <p:nvSpPr>
          <p:cNvPr id="8" name="Rectangle 1">
            <a:extLst>
              <a:ext uri="{FF2B5EF4-FFF2-40B4-BE49-F238E27FC236}">
                <a16:creationId xmlns:a16="http://schemas.microsoft.com/office/drawing/2014/main" id="{42A4D4BB-FBD0-4F56-8CD4-B71049F0A697}"/>
              </a:ext>
            </a:extLst>
          </p:cNvPr>
          <p:cNvSpPr>
            <a:spLocks noChangeArrowheads="1"/>
          </p:cNvSpPr>
          <p:nvPr userDrawn="1"/>
        </p:nvSpPr>
        <p:spPr bwMode="auto">
          <a:xfrm>
            <a:off x="2340000" y="6372000"/>
            <a:ext cx="61200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00" b="0" i="0" u="none" strike="noStrike" kern="1200" cap="none" spc="0" normalizeH="0" baseline="0" noProof="0">
                <a:ln>
                  <a:noFill/>
                </a:ln>
                <a:solidFill>
                  <a:srgbClr val="FFFFFF"/>
                </a:solidFill>
                <a:effectLst/>
                <a:uLnTx/>
                <a:uFillTx/>
                <a:latin typeface="+mj-lt"/>
                <a:ea typeface="+mn-ea"/>
                <a:cs typeface="Arial" panose="020B0604020202020204" pitchFamily="34" charset="0"/>
              </a:rPr>
              <a:t>Published</a:t>
            </a:r>
          </a:p>
        </p:txBody>
      </p:sp>
      <p:pic>
        <p:nvPicPr>
          <p:cNvPr id="9" name="object 5">
            <a:extLst>
              <a:ext uri="{FF2B5EF4-FFF2-40B4-BE49-F238E27FC236}">
                <a16:creationId xmlns:a16="http://schemas.microsoft.com/office/drawing/2014/main" id="{2496DFF8-658B-43BE-A681-343687E38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02117" y="504000"/>
            <a:ext cx="3089883" cy="1260000"/>
          </a:xfrm>
          <a:prstGeom prst="rect">
            <a:avLst/>
          </a:prstGeom>
        </p:spPr>
      </p:pic>
    </p:spTree>
    <p:extLst>
      <p:ext uri="{BB962C8B-B14F-4D97-AF65-F5344CB8AC3E}">
        <p14:creationId xmlns:p14="http://schemas.microsoft.com/office/powerpoint/2010/main" val="2560090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plain backgrou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5E12-C163-4E33-B73F-9CFE89889BFA}"/>
              </a:ext>
            </a:extLst>
          </p:cNvPr>
          <p:cNvSpPr>
            <a:spLocks noGrp="1"/>
          </p:cNvSpPr>
          <p:nvPr>
            <p:ph type="title"/>
          </p:nvPr>
        </p:nvSpPr>
        <p:spPr>
          <a:xfrm>
            <a:off x="540000" y="900000"/>
            <a:ext cx="4500000" cy="504000"/>
          </a:xfrm>
        </p:spPr>
        <p:txBody>
          <a:bodyPr lIns="0" tIns="0" rIns="0" bIns="0" anchor="t" anchorCtr="0"/>
          <a:lstStyle>
            <a:lvl1pPr>
              <a:defRPr sz="2000" b="0"/>
            </a:lvl1pPr>
          </a:lstStyle>
          <a:p>
            <a:r>
              <a:rPr lang="en-US"/>
              <a:t>Click to edit Master title style</a:t>
            </a:r>
            <a:endParaRPr lang="en-GB"/>
          </a:p>
        </p:txBody>
      </p:sp>
      <p:sp>
        <p:nvSpPr>
          <p:cNvPr id="6" name="Rectangle 14">
            <a:extLst>
              <a:ext uri="{FF2B5EF4-FFF2-40B4-BE49-F238E27FC236}">
                <a16:creationId xmlns:a16="http://schemas.microsoft.com/office/drawing/2014/main" id="{E3A97153-795D-441B-96D4-AF6C93FB8B48}"/>
              </a:ext>
            </a:extLst>
          </p:cNvPr>
          <p:cNvSpPr>
            <a:spLocks/>
          </p:cNvSpPr>
          <p:nvPr userDrawn="1"/>
        </p:nvSpPr>
        <p:spPr bwMode="auto">
          <a:xfrm>
            <a:off x="9089228" y="215645"/>
            <a:ext cx="168635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noAutofit/>
          </a:bodyPr>
          <a:lstStyle>
            <a:lvl1pPr marL="39688">
              <a:defRPr sz="1200">
                <a:solidFill>
                  <a:schemeClr val="tx1"/>
                </a:solidFill>
                <a:latin typeface="GillSans" charset="0"/>
              </a:defRPr>
            </a:lvl1pPr>
            <a:lvl2pPr>
              <a:defRPr sz="1200">
                <a:solidFill>
                  <a:schemeClr val="tx1"/>
                </a:solidFill>
                <a:latin typeface="GillSans" charset="0"/>
              </a:defRPr>
            </a:lvl2pPr>
            <a:lvl3pPr>
              <a:defRPr sz="1200">
                <a:solidFill>
                  <a:schemeClr val="tx1"/>
                </a:solidFill>
                <a:latin typeface="GillSans" charset="0"/>
              </a:defRPr>
            </a:lvl3pPr>
            <a:lvl4pPr>
              <a:defRPr sz="1200">
                <a:solidFill>
                  <a:schemeClr val="tx1"/>
                </a:solidFill>
                <a:latin typeface="GillSans" charset="0"/>
              </a:defRPr>
            </a:lvl4pPr>
            <a:lvl5pPr>
              <a:defRPr sz="1200">
                <a:solidFill>
                  <a:schemeClr val="tx1"/>
                </a:solidFill>
                <a:latin typeface="GillSans" charset="0"/>
              </a:defRPr>
            </a:lvl5pPr>
            <a:lvl6pPr fontAlgn="base">
              <a:spcBef>
                <a:spcPct val="0"/>
              </a:spcBef>
              <a:spcAft>
                <a:spcPct val="0"/>
              </a:spcAft>
              <a:defRPr sz="1200">
                <a:solidFill>
                  <a:schemeClr val="tx1"/>
                </a:solidFill>
                <a:latin typeface="GillSans" charset="0"/>
              </a:defRPr>
            </a:lvl6pPr>
            <a:lvl7pPr fontAlgn="base">
              <a:spcBef>
                <a:spcPct val="0"/>
              </a:spcBef>
              <a:spcAft>
                <a:spcPct val="0"/>
              </a:spcAft>
              <a:defRPr sz="1200">
                <a:solidFill>
                  <a:schemeClr val="tx1"/>
                </a:solidFill>
                <a:latin typeface="GillSans" charset="0"/>
              </a:defRPr>
            </a:lvl7pPr>
            <a:lvl8pPr fontAlgn="base">
              <a:spcBef>
                <a:spcPct val="0"/>
              </a:spcBef>
              <a:spcAft>
                <a:spcPct val="0"/>
              </a:spcAft>
              <a:defRPr sz="1200">
                <a:solidFill>
                  <a:schemeClr val="tx1"/>
                </a:solidFill>
                <a:latin typeface="GillSans" charset="0"/>
              </a:defRPr>
            </a:lvl8pPr>
            <a:lvl9pPr fontAlgn="base">
              <a:spcBef>
                <a:spcPct val="0"/>
              </a:spcBef>
              <a:spcAft>
                <a:spcPct val="0"/>
              </a:spcAft>
              <a:defRPr sz="1200">
                <a:solidFill>
                  <a:schemeClr val="tx1"/>
                </a:solidFill>
                <a:latin typeface="GillSans" charset="0"/>
              </a:defRPr>
            </a:lvl9pPr>
          </a:lstStyle>
          <a:p>
            <a:pPr algn="r"/>
            <a:r>
              <a:rPr lang="en-US" altLang="en-US" sz="800" i="0">
                <a:solidFill>
                  <a:schemeClr val="tx1"/>
                </a:solidFill>
                <a:latin typeface="Euclid Flex B" panose="020B0504000000000000" pitchFamily="34" charset="0"/>
                <a:ea typeface="Georgia" panose="02040502050405020303" pitchFamily="18" charset="0"/>
                <a:cs typeface="Georgia" panose="02040502050405020303" pitchFamily="18" charset="0"/>
                <a:sym typeface="Georgia" panose="02040502050405020303" pitchFamily="18" charset="0"/>
              </a:rPr>
              <a:t>Document classification: OFFICIAL</a:t>
            </a:r>
          </a:p>
        </p:txBody>
      </p:sp>
      <p:sp>
        <p:nvSpPr>
          <p:cNvPr id="9" name="Rectangle 14">
            <a:extLst>
              <a:ext uri="{FF2B5EF4-FFF2-40B4-BE49-F238E27FC236}">
                <a16:creationId xmlns:a16="http://schemas.microsoft.com/office/drawing/2014/main" id="{962644F0-93C7-4BA7-85E2-9786C6E21088}"/>
              </a:ext>
            </a:extLst>
          </p:cNvPr>
          <p:cNvSpPr>
            <a:spLocks/>
          </p:cNvSpPr>
          <p:nvPr userDrawn="1"/>
        </p:nvSpPr>
        <p:spPr bwMode="auto">
          <a:xfrm>
            <a:off x="11895213" y="6613031"/>
            <a:ext cx="20037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20320" bIns="0">
            <a:spAutoFit/>
          </a:bodyPr>
          <a:lstStyle>
            <a:lvl1pPr marL="39688">
              <a:defRPr sz="1200">
                <a:solidFill>
                  <a:schemeClr val="tx1"/>
                </a:solidFill>
                <a:latin typeface="GillSans" charset="0"/>
              </a:defRPr>
            </a:lvl1pPr>
            <a:lvl2pPr>
              <a:defRPr sz="1200">
                <a:solidFill>
                  <a:schemeClr val="tx1"/>
                </a:solidFill>
                <a:latin typeface="GillSans" charset="0"/>
              </a:defRPr>
            </a:lvl2pPr>
            <a:lvl3pPr>
              <a:defRPr sz="1200">
                <a:solidFill>
                  <a:schemeClr val="tx1"/>
                </a:solidFill>
                <a:latin typeface="GillSans" charset="0"/>
              </a:defRPr>
            </a:lvl3pPr>
            <a:lvl4pPr>
              <a:defRPr sz="1200">
                <a:solidFill>
                  <a:schemeClr val="tx1"/>
                </a:solidFill>
                <a:latin typeface="GillSans" charset="0"/>
              </a:defRPr>
            </a:lvl4pPr>
            <a:lvl5pPr>
              <a:defRPr sz="1200">
                <a:solidFill>
                  <a:schemeClr val="tx1"/>
                </a:solidFill>
                <a:latin typeface="GillSans" charset="0"/>
              </a:defRPr>
            </a:lvl5pPr>
            <a:lvl6pPr fontAlgn="base">
              <a:spcBef>
                <a:spcPct val="0"/>
              </a:spcBef>
              <a:spcAft>
                <a:spcPct val="0"/>
              </a:spcAft>
              <a:defRPr sz="1200">
                <a:solidFill>
                  <a:schemeClr val="tx1"/>
                </a:solidFill>
                <a:latin typeface="GillSans" charset="0"/>
              </a:defRPr>
            </a:lvl6pPr>
            <a:lvl7pPr fontAlgn="base">
              <a:spcBef>
                <a:spcPct val="0"/>
              </a:spcBef>
              <a:spcAft>
                <a:spcPct val="0"/>
              </a:spcAft>
              <a:defRPr sz="1200">
                <a:solidFill>
                  <a:schemeClr val="tx1"/>
                </a:solidFill>
                <a:latin typeface="GillSans" charset="0"/>
              </a:defRPr>
            </a:lvl7pPr>
            <a:lvl8pPr fontAlgn="base">
              <a:spcBef>
                <a:spcPct val="0"/>
              </a:spcBef>
              <a:spcAft>
                <a:spcPct val="0"/>
              </a:spcAft>
              <a:defRPr sz="1200">
                <a:solidFill>
                  <a:schemeClr val="tx1"/>
                </a:solidFill>
                <a:latin typeface="GillSans" charset="0"/>
              </a:defRPr>
            </a:lvl8pPr>
            <a:lvl9pPr fontAlgn="base">
              <a:spcBef>
                <a:spcPct val="0"/>
              </a:spcBef>
              <a:spcAft>
                <a:spcPct val="0"/>
              </a:spcAft>
              <a:defRPr sz="1200">
                <a:solidFill>
                  <a:schemeClr val="tx1"/>
                </a:solidFill>
                <a:latin typeface="GillSans" charset="0"/>
              </a:defRPr>
            </a:lvl9pPr>
          </a:lstStyle>
          <a:p>
            <a:pPr algn="ctr"/>
            <a:fld id="{D6642076-8418-436E-813E-AFCDA6375511}" type="slidenum">
              <a:rPr lang="en-US" altLang="en-US" sz="800" i="0" smtClean="0">
                <a:solidFill>
                  <a:schemeClr val="bg1">
                    <a:lumMod val="65000"/>
                  </a:schemeClr>
                </a:solidFill>
                <a:latin typeface="Euclid Flex B" panose="020B0504000000000000" pitchFamily="34" charset="0"/>
                <a:ea typeface="Georgia" panose="02040502050405020303" pitchFamily="18" charset="0"/>
                <a:cs typeface="Georgia" panose="02040502050405020303" pitchFamily="18" charset="0"/>
                <a:sym typeface="Georgia" panose="02040502050405020303" pitchFamily="18" charset="0"/>
              </a:rPr>
              <a:pPr algn="ctr"/>
              <a:t>‹#›</a:t>
            </a:fld>
            <a:endParaRPr lang="en-US" altLang="en-US" sz="800" i="0">
              <a:solidFill>
                <a:schemeClr val="bg1">
                  <a:lumMod val="65000"/>
                </a:schemeClr>
              </a:solidFill>
              <a:latin typeface="Euclid Flex B" panose="020B0504000000000000" pitchFamily="34" charset="0"/>
              <a:ea typeface="Georgia" panose="02040502050405020303" pitchFamily="18" charset="0"/>
              <a:cs typeface="Georgia" panose="02040502050405020303" pitchFamily="18" charset="0"/>
              <a:sym typeface="Georgia" panose="02040502050405020303" pitchFamily="18" charset="0"/>
            </a:endParaRPr>
          </a:p>
        </p:txBody>
      </p:sp>
      <p:sp>
        <p:nvSpPr>
          <p:cNvPr id="5" name="Text Placeholder 4">
            <a:extLst>
              <a:ext uri="{FF2B5EF4-FFF2-40B4-BE49-F238E27FC236}">
                <a16:creationId xmlns:a16="http://schemas.microsoft.com/office/drawing/2014/main" id="{91E3AE88-011A-4BC6-934B-B384E4DC3612}"/>
              </a:ext>
            </a:extLst>
          </p:cNvPr>
          <p:cNvSpPr>
            <a:spLocks noGrp="1"/>
          </p:cNvSpPr>
          <p:nvPr>
            <p:ph type="body" sz="quarter" idx="10"/>
          </p:nvPr>
        </p:nvSpPr>
        <p:spPr>
          <a:xfrm>
            <a:off x="630000" y="1980000"/>
            <a:ext cx="4500000" cy="4500000"/>
          </a:xfrm>
          <a:prstGeom prst="rect">
            <a:avLst/>
          </a:prstGeom>
        </p:spPr>
        <p:txBody>
          <a:bodyPr lIns="0" tIns="0" rIns="0" bIns="0"/>
          <a:lstStyle>
            <a:lvl1pPr marL="0" indent="0" algn="l">
              <a:defRPr>
                <a:latin typeface="Euclid Flex B" panose="020B0504000000000000" pitchFamily="34" charset="0"/>
              </a:defRPr>
            </a:lvl1pPr>
            <a:lvl2pPr marL="0" indent="0" algn="l">
              <a:defRPr>
                <a:latin typeface="Euclid Flex B" panose="020B0504000000000000" pitchFamily="34" charset="0"/>
              </a:defRPr>
            </a:lvl2pPr>
            <a:lvl3pPr marL="0" indent="0" algn="l">
              <a:defRPr>
                <a:latin typeface="Euclid Flex B" panose="020B0504000000000000" pitchFamily="34" charset="0"/>
              </a:defRPr>
            </a:lvl3pPr>
            <a:lvl4pPr marL="0" indent="0" algn="l">
              <a:defRPr>
                <a:latin typeface="Euclid Flex B" panose="020B0504000000000000" pitchFamily="34" charset="0"/>
              </a:defRPr>
            </a:lvl4pPr>
            <a:lvl5pPr marL="0" indent="0" algn="l">
              <a:buNone/>
              <a:defRPr>
                <a:latin typeface="Euclid Flex B" panose="020B0504000000000000"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6">
            <a:extLst>
              <a:ext uri="{FF2B5EF4-FFF2-40B4-BE49-F238E27FC236}">
                <a16:creationId xmlns:a16="http://schemas.microsoft.com/office/drawing/2014/main" id="{2C3CE4E6-72A3-43C5-BA21-8EE3A0B47AAE}"/>
              </a:ext>
            </a:extLst>
          </p:cNvPr>
          <p:cNvSpPr>
            <a:spLocks noGrp="1" noChangeArrowheads="1"/>
          </p:cNvSpPr>
          <p:nvPr>
            <p:ph type="sldNum" sz="quarter" idx="11"/>
          </p:nvPr>
        </p:nvSpPr>
        <p:spPr>
          <a:xfrm>
            <a:off x="11484000" y="180000"/>
            <a:ext cx="180000" cy="122400"/>
          </a:xfrm>
          <a:ln/>
        </p:spPr>
        <p:txBody>
          <a:bodyPr lIns="0" tIns="0" rIns="0" bIns="0"/>
          <a:lstStyle>
            <a:lvl1pPr algn="r">
              <a:defRPr sz="800"/>
            </a:lvl1pPr>
          </a:lstStyle>
          <a:p>
            <a:pPr>
              <a:defRPr/>
            </a:pPr>
            <a:fld id="{B2042DD9-91C0-44A8-AC06-2B0B2C4FEC68}" type="slidenum">
              <a:rPr lang="en-GB" altLang="en-US" smtClean="0">
                <a:solidFill>
                  <a:srgbClr val="180E3C"/>
                </a:solidFill>
              </a:rPr>
              <a:pPr>
                <a:defRPr/>
              </a:pPr>
              <a:t>‹#›</a:t>
            </a:fld>
            <a:endParaRPr lang="en-GB" altLang="en-US">
              <a:solidFill>
                <a:srgbClr val="180E3C"/>
              </a:solidFill>
            </a:endParaRPr>
          </a:p>
        </p:txBody>
      </p:sp>
    </p:spTree>
    <p:extLst>
      <p:ext uri="{BB962C8B-B14F-4D97-AF65-F5344CB8AC3E}">
        <p14:creationId xmlns:p14="http://schemas.microsoft.com/office/powerpoint/2010/main" val="230801109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FD84-7B67-4FAE-A470-DFFD0DD8C33E}"/>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8783805-D76F-465F-AD1D-C024A738623A}"/>
              </a:ext>
            </a:extLst>
          </p:cNvPr>
          <p:cNvSpPr>
            <a:spLocks noGrp="1"/>
          </p:cNvSpPr>
          <p:nvPr>
            <p:ph type="subTitle" idx="1"/>
          </p:nvPr>
        </p:nvSpPr>
        <p:spPr>
          <a:xfrm>
            <a:off x="1524000" y="3602038"/>
            <a:ext cx="9144000" cy="21335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A5E0545A-7AF5-416C-B008-CD22E7267556}"/>
              </a:ext>
            </a:extLst>
          </p:cNvPr>
          <p:cNvSpPr txBox="1">
            <a:spLocks/>
          </p:cNvSpPr>
          <p:nvPr userDrawn="1"/>
        </p:nvSpPr>
        <p:spPr>
          <a:xfrm>
            <a:off x="465600" y="6231601"/>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DC20618-E5D9-4E5B-AE98-0F53F165EA74}" type="datetime3">
              <a:rPr lang="en-GB" sz="1200" smtClean="0"/>
              <a:pPr algn="l"/>
              <a:t>11 August, 2022</a:t>
            </a:fld>
            <a:endParaRPr lang="en-GB" sz="1200"/>
          </a:p>
        </p:txBody>
      </p:sp>
    </p:spTree>
    <p:extLst>
      <p:ext uri="{BB962C8B-B14F-4D97-AF65-F5344CB8AC3E}">
        <p14:creationId xmlns:p14="http://schemas.microsoft.com/office/powerpoint/2010/main" val="762937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B4287E-D309-4A9A-9002-06097225DF41}"/>
              </a:ext>
            </a:extLst>
          </p:cNvPr>
          <p:cNvSpPr/>
          <p:nvPr userDrawn="1"/>
        </p:nvSpPr>
        <p:spPr>
          <a:xfrm>
            <a:off x="0" y="-1"/>
            <a:ext cx="12192000" cy="5914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207000" indent="0" algn="ctr"/>
            <a:r>
              <a:rPr lang="en-GB" sz="1800">
                <a:solidFill>
                  <a:srgbClr val="868686"/>
                </a:solidFill>
              </a:rPr>
              <a:t>Insert image</a:t>
            </a:r>
          </a:p>
          <a:p>
            <a:pPr marL="5207000" marR="0" lvl="0" indent="0" algn="ctr" defTabSz="457200" rtl="0" eaLnBrk="1" fontAlgn="auto" latinLnBrk="0" hangingPunct="1">
              <a:lnSpc>
                <a:spcPct val="100000"/>
              </a:lnSpc>
              <a:spcBef>
                <a:spcPts val="0"/>
              </a:spcBef>
              <a:spcAft>
                <a:spcPts val="0"/>
              </a:spcAft>
              <a:buClrTx/>
              <a:buSzTx/>
              <a:buFontTx/>
              <a:buNone/>
              <a:tabLst/>
              <a:defRPr/>
            </a:pPr>
            <a:r>
              <a:rPr lang="en-GB" sz="1200">
                <a:solidFill>
                  <a:srgbClr val="868686"/>
                </a:solidFill>
              </a:rPr>
              <a:t>(Send backwards until  image appears </a:t>
            </a:r>
            <a:br>
              <a:rPr lang="en-GB" sz="1200">
                <a:solidFill>
                  <a:srgbClr val="868686"/>
                </a:solidFill>
              </a:rPr>
            </a:br>
            <a:r>
              <a:rPr lang="en-GB" sz="1200">
                <a:solidFill>
                  <a:srgbClr val="868686"/>
                </a:solidFill>
              </a:rPr>
              <a:t>behind title. Do not cover the footer banner.)</a:t>
            </a:r>
          </a:p>
        </p:txBody>
      </p:sp>
      <p:sp>
        <p:nvSpPr>
          <p:cNvPr id="2" name="Title 1">
            <a:extLst>
              <a:ext uri="{FF2B5EF4-FFF2-40B4-BE49-F238E27FC236}">
                <a16:creationId xmlns:a16="http://schemas.microsoft.com/office/drawing/2014/main" id="{18F1FD84-7B67-4FAE-A470-DFFD0DD8C33E}"/>
              </a:ext>
            </a:extLst>
          </p:cNvPr>
          <p:cNvSpPr>
            <a:spLocks noGrp="1"/>
          </p:cNvSpPr>
          <p:nvPr>
            <p:ph type="ctrTitle"/>
          </p:nvPr>
        </p:nvSpPr>
        <p:spPr>
          <a:xfrm>
            <a:off x="-2757" y="1944130"/>
            <a:ext cx="6098757" cy="1565833"/>
          </a:xfrm>
          <a:solidFill>
            <a:srgbClr val="003478">
              <a:alpha val="71765"/>
            </a:srgbClr>
          </a:solidFill>
        </p:spPr>
        <p:txBody>
          <a:bodyPr anchor="b">
            <a:normAutofit/>
          </a:bodyPr>
          <a:lstStyle>
            <a:lvl1pPr marL="361950" indent="0" algn="l">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8783805-D76F-465F-AD1D-C024A738623A}"/>
              </a:ext>
            </a:extLst>
          </p:cNvPr>
          <p:cNvSpPr>
            <a:spLocks noGrp="1"/>
          </p:cNvSpPr>
          <p:nvPr>
            <p:ph type="subTitle" idx="1"/>
          </p:nvPr>
        </p:nvSpPr>
        <p:spPr>
          <a:xfrm>
            <a:off x="-2753" y="3503183"/>
            <a:ext cx="6098753" cy="904061"/>
          </a:xfrm>
          <a:solidFill>
            <a:srgbClr val="003478">
              <a:alpha val="72000"/>
            </a:srgbClr>
          </a:solidFill>
        </p:spPr>
        <p:txBody>
          <a:bodyPr/>
          <a:lstStyle>
            <a:lvl1pPr marL="36195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5D9E296F-03BB-4CE0-AFAE-F535A6CBB143}"/>
              </a:ext>
            </a:extLst>
          </p:cNvPr>
          <p:cNvSpPr txBox="1">
            <a:spLocks/>
          </p:cNvSpPr>
          <p:nvPr userDrawn="1"/>
        </p:nvSpPr>
        <p:spPr>
          <a:xfrm>
            <a:off x="465600" y="6231601"/>
            <a:ext cx="2743200" cy="365125"/>
          </a:xfrm>
          <a:prstGeom prst="rect">
            <a:avLst/>
          </a:prstGeom>
        </p:spPr>
        <p:txBody>
          <a:bodyPr anchor="ctr" anchorCtr="0"/>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DC20618-E5D9-4E5B-AE98-0F53F165EA74}" type="datetime3">
              <a:rPr lang="en-GB" sz="1200" smtClean="0"/>
              <a:pPr algn="l"/>
              <a:t>11 August, 2022</a:t>
            </a:fld>
            <a:endParaRPr lang="en-GB" sz="1200"/>
          </a:p>
        </p:txBody>
      </p:sp>
    </p:spTree>
    <p:extLst>
      <p:ext uri="{BB962C8B-B14F-4D97-AF65-F5344CB8AC3E}">
        <p14:creationId xmlns:p14="http://schemas.microsoft.com/office/powerpoint/2010/main" val="3877180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4137420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1C9C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0C95B566-EAE7-4876-848B-98228D5F9D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702620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73B7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6F8DEABF-AA32-4F61-9113-507A9AC680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3639762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F9AE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FC09D322-24DB-4E08-98A6-C423583B65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93674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91B2-2A76-2C70-465E-3E01AEA8E3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868364-B34C-F60D-15F2-0BCC15ABA9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466F18-3626-9D30-1614-8179835731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F99D5F-A5CA-E242-8C56-17B1691FD1FB}"/>
              </a:ext>
            </a:extLst>
          </p:cNvPr>
          <p:cNvSpPr>
            <a:spLocks noGrp="1"/>
          </p:cNvSpPr>
          <p:nvPr>
            <p:ph type="dt" sz="half" idx="10"/>
          </p:nvPr>
        </p:nvSpPr>
        <p:spPr/>
        <p:txBody>
          <a:bodyPr/>
          <a:lstStyle/>
          <a:p>
            <a:fld id="{E1FC1545-FBA7-4EF5-B177-25626C125A06}" type="datetimeFigureOut">
              <a:rPr lang="en-GB" smtClean="0"/>
              <a:t>11/08/2022</a:t>
            </a:fld>
            <a:endParaRPr lang="en-GB"/>
          </a:p>
        </p:txBody>
      </p:sp>
      <p:sp>
        <p:nvSpPr>
          <p:cNvPr id="6" name="Footer Placeholder 5">
            <a:extLst>
              <a:ext uri="{FF2B5EF4-FFF2-40B4-BE49-F238E27FC236}">
                <a16:creationId xmlns:a16="http://schemas.microsoft.com/office/drawing/2014/main" id="{DA2F478E-705F-9CAD-1353-2FCFE02B2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50D7C4-1067-4F2A-D90C-EB3650F0FE08}"/>
              </a:ext>
            </a:extLst>
          </p:cNvPr>
          <p:cNvSpPr>
            <a:spLocks noGrp="1"/>
          </p:cNvSpPr>
          <p:nvPr>
            <p:ph type="sldNum" sz="quarter" idx="12"/>
          </p:nvPr>
        </p:nvSpPr>
        <p:spPr/>
        <p:txBody>
          <a:bodyPr/>
          <a:lstStyle/>
          <a:p>
            <a:fld id="{752DCCE6-4D8F-4B22-9C90-64DA60500152}" type="slidenum">
              <a:rPr lang="en-GB" smtClean="0"/>
              <a:t>‹#›</a:t>
            </a:fld>
            <a:endParaRPr lang="en-GB"/>
          </a:p>
        </p:txBody>
      </p:sp>
    </p:spTree>
    <p:extLst>
      <p:ext uri="{BB962C8B-B14F-4D97-AF65-F5344CB8AC3E}">
        <p14:creationId xmlns:p14="http://schemas.microsoft.com/office/powerpoint/2010/main" val="3270946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solidFill>
            <a:srgbClr val="AA15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E62F3C83-B271-477C-90E2-1DE95981F4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4052959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Light blue - gradi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73D2-2BAE-432F-94C8-38438D372807}"/>
              </a:ext>
            </a:extLst>
          </p:cNvPr>
          <p:cNvSpPr/>
          <p:nvPr userDrawn="1"/>
        </p:nvSpPr>
        <p:spPr>
          <a:xfrm>
            <a:off x="0" y="5909661"/>
            <a:ext cx="12192000" cy="954000"/>
          </a:xfrm>
          <a:prstGeom prst="rect">
            <a:avLst/>
          </a:prstGeom>
          <a:gradFill>
            <a:gsLst>
              <a:gs pos="0">
                <a:srgbClr val="004A7F"/>
              </a:gs>
              <a:gs pos="100000">
                <a:srgbClr val="1C9CD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8" name="Picture 7" descr="Department for Business, Energy and Industrial Strategy crest" title="Department for Business, Energy and Industrial Strategy">
            <a:extLst>
              <a:ext uri="{FF2B5EF4-FFF2-40B4-BE49-F238E27FC236}">
                <a16:creationId xmlns:a16="http://schemas.microsoft.com/office/drawing/2014/main" id="{48F195AA-D0DA-49E7-84E2-8D2880E5D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258435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green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4">
            <a:extLst>
              <a:ext uri="{FF2B5EF4-FFF2-40B4-BE49-F238E27FC236}">
                <a16:creationId xmlns:a16="http://schemas.microsoft.com/office/drawing/2014/main" id="{C0E277DE-69E1-40E5-8363-40ED817AE4B3}"/>
              </a:ext>
            </a:extLst>
          </p:cNvPr>
          <p:cNvSpPr txBox="1">
            <a:spLocks/>
          </p:cNvSpPr>
          <p:nvPr userDrawn="1"/>
        </p:nvSpPr>
        <p:spPr>
          <a:xfrm>
            <a:off x="0" y="5909661"/>
            <a:ext cx="12192000" cy="952500"/>
          </a:xfrm>
          <a:prstGeom prst="rect">
            <a:avLst/>
          </a:prstGeom>
          <a:gradFill>
            <a:gsLst>
              <a:gs pos="0">
                <a:srgbClr val="73B72B"/>
              </a:gs>
              <a:gs pos="100000">
                <a:srgbClr val="BCCF00"/>
              </a:gs>
            </a:gsLst>
            <a:lin ang="2700000" scaled="0"/>
          </a:gradFill>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solidFill>
                <a:srgbClr val="004A7F"/>
              </a:solidFill>
            </a:endParaRPr>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F3FA3194-03CD-404A-82B7-B498EDECCC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3466949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orange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3EFA0CB7-314C-46E8-8087-959F9F66F278}"/>
              </a:ext>
            </a:extLst>
          </p:cNvPr>
          <p:cNvSpPr txBox="1">
            <a:spLocks/>
          </p:cNvSpPr>
          <p:nvPr userDrawn="1"/>
        </p:nvSpPr>
        <p:spPr>
          <a:xfrm>
            <a:off x="0" y="5905500"/>
            <a:ext cx="12192000" cy="952500"/>
          </a:xfrm>
          <a:prstGeom prst="rect">
            <a:avLst/>
          </a:prstGeom>
          <a:gradFill>
            <a:gsLst>
              <a:gs pos="0">
                <a:srgbClr val="EE751B"/>
              </a:gs>
              <a:gs pos="100000">
                <a:srgbClr val="F9AE2D"/>
              </a:gs>
            </a:gsLst>
            <a:lin ang="2700000" scaled="0"/>
          </a:gradFill>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200">
              <a:solidFill>
                <a:srgbClr val="004A7F"/>
              </a:solidFill>
            </a:endParaRPr>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64FFE862-56D9-4D88-B9C7-BBC36A818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409634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violet -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35B7-437D-4BE6-9B66-ED0B9A0A9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D09F8-429B-4557-A486-27A5770CB020}"/>
              </a:ext>
            </a:extLst>
          </p:cNvPr>
          <p:cNvSpPr>
            <a:spLocks noGrp="1"/>
          </p:cNvSpPr>
          <p:nvPr>
            <p:ph idx="1"/>
          </p:nvPr>
        </p:nvSpPr>
        <p:spPr>
          <a:xfrm>
            <a:off x="838200" y="1825626"/>
            <a:ext cx="10515600" cy="3940861"/>
          </a:xfrm>
        </p:spPr>
        <p:txBody>
          <a:bodyPr/>
          <a:lstStyle>
            <a:lvl1pPr marL="228600" indent="-2286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4337B99E-9BC4-481F-9216-F39A0CD5626F}"/>
              </a:ext>
            </a:extLst>
          </p:cNvPr>
          <p:cNvSpPr/>
          <p:nvPr userDrawn="1"/>
        </p:nvSpPr>
        <p:spPr>
          <a:xfrm>
            <a:off x="0" y="5909661"/>
            <a:ext cx="12192000" cy="954000"/>
          </a:xfrm>
          <a:prstGeom prst="rect">
            <a:avLst/>
          </a:prstGeom>
          <a:gradFill>
            <a:gsLst>
              <a:gs pos="0">
                <a:srgbClr val="AA1580"/>
              </a:gs>
              <a:gs pos="100000">
                <a:srgbClr val="E8348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Footer Placeholder 4">
            <a:extLst>
              <a:ext uri="{FF2B5EF4-FFF2-40B4-BE49-F238E27FC236}">
                <a16:creationId xmlns:a16="http://schemas.microsoft.com/office/drawing/2014/main" id="{D510A885-BAA2-4890-9018-4D60866D65DD}"/>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D1F82590-118A-4F46-A2EA-2A85E3977EA2}"/>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B7B3A306-8C4A-4E92-967C-4E92BA0028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Tree>
    <p:extLst>
      <p:ext uri="{BB962C8B-B14F-4D97-AF65-F5344CB8AC3E}">
        <p14:creationId xmlns:p14="http://schemas.microsoft.com/office/powerpoint/2010/main" val="510438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B217-DE68-414A-B123-62BE05FEC0A0}"/>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D32462-9E6A-4AA6-9384-5EACBAAE549F}"/>
              </a:ext>
            </a:extLst>
          </p:cNvPr>
          <p:cNvSpPr>
            <a:spLocks noGrp="1"/>
          </p:cNvSpPr>
          <p:nvPr>
            <p:ph type="body" idx="1"/>
          </p:nvPr>
        </p:nvSpPr>
        <p:spPr>
          <a:xfrm>
            <a:off x="831851" y="4589464"/>
            <a:ext cx="10515600" cy="117702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178DCE9E-CE4E-4330-A556-67E225114CC3}"/>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7" name="Slide Number Placeholder 5">
            <a:extLst>
              <a:ext uri="{FF2B5EF4-FFF2-40B4-BE49-F238E27FC236}">
                <a16:creationId xmlns:a16="http://schemas.microsoft.com/office/drawing/2014/main" id="{33B3E786-5A25-453E-8032-FB4F8B16650E}"/>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836472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A971-033E-4C9B-A764-87770B7939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344200-F2C0-4BA9-878F-9C61285A0779}"/>
              </a:ext>
            </a:extLst>
          </p:cNvPr>
          <p:cNvSpPr>
            <a:spLocks noGrp="1"/>
          </p:cNvSpPr>
          <p:nvPr>
            <p:ph sz="half" idx="1"/>
          </p:nvPr>
        </p:nvSpPr>
        <p:spPr>
          <a:xfrm>
            <a:off x="838200" y="1825626"/>
            <a:ext cx="5156200" cy="3940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693718-FD5D-47E9-A3F9-4F812AA911CC}"/>
              </a:ext>
            </a:extLst>
          </p:cNvPr>
          <p:cNvSpPr>
            <a:spLocks noGrp="1"/>
          </p:cNvSpPr>
          <p:nvPr>
            <p:ph sz="half" idx="2"/>
          </p:nvPr>
        </p:nvSpPr>
        <p:spPr>
          <a:xfrm>
            <a:off x="6197600" y="1825626"/>
            <a:ext cx="5156200" cy="3940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D75208A-87CA-4A82-B2BC-CBB59B37F644}"/>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18F956BC-A9F4-43AF-9DA6-F610B8D19ED7}"/>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216817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0353-8B7F-49E3-9A51-FC1545C28E5B}"/>
              </a:ext>
            </a:extLst>
          </p:cNvPr>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BF1E82-FC51-4EC1-B592-107D997D733F}"/>
              </a:ext>
            </a:extLst>
          </p:cNvPr>
          <p:cNvSpPr>
            <a:spLocks noGrp="1"/>
          </p:cNvSpPr>
          <p:nvPr>
            <p:ph type="body" idx="1"/>
          </p:nvPr>
        </p:nvSpPr>
        <p:spPr>
          <a:xfrm>
            <a:off x="840318" y="1681163"/>
            <a:ext cx="5158316" cy="823912"/>
          </a:xfrm>
        </p:spPr>
        <p:txBody>
          <a:bodyPr anchor="b"/>
          <a:lstStyle>
            <a:lvl1pPr marL="0" indent="0">
              <a:buNone/>
              <a:defRPr sz="2400" b="1">
                <a:solidFill>
                  <a:srgbClr val="041E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C9ABA7-3F80-4F91-8503-555CC52DD3DB}"/>
              </a:ext>
            </a:extLst>
          </p:cNvPr>
          <p:cNvSpPr>
            <a:spLocks noGrp="1"/>
          </p:cNvSpPr>
          <p:nvPr>
            <p:ph sz="half" idx="2"/>
          </p:nvPr>
        </p:nvSpPr>
        <p:spPr>
          <a:xfrm>
            <a:off x="840318" y="2505074"/>
            <a:ext cx="5158316" cy="3261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C6BDBC-8FC7-4DB9-B231-E63D5B3E6D85}"/>
              </a:ext>
            </a:extLst>
          </p:cNvPr>
          <p:cNvSpPr>
            <a:spLocks noGrp="1"/>
          </p:cNvSpPr>
          <p:nvPr>
            <p:ph type="body" sz="quarter" idx="3"/>
          </p:nvPr>
        </p:nvSpPr>
        <p:spPr>
          <a:xfrm>
            <a:off x="6172200" y="1681163"/>
            <a:ext cx="5183717" cy="823912"/>
          </a:xfrm>
        </p:spPr>
        <p:txBody>
          <a:bodyPr anchor="b"/>
          <a:lstStyle>
            <a:lvl1pPr marL="0" indent="0">
              <a:buNone/>
              <a:defRPr sz="2400" b="1">
                <a:solidFill>
                  <a:srgbClr val="041E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88E1DA-9AD4-47DF-B87F-D3583B4909C9}"/>
              </a:ext>
            </a:extLst>
          </p:cNvPr>
          <p:cNvSpPr>
            <a:spLocks noGrp="1"/>
          </p:cNvSpPr>
          <p:nvPr>
            <p:ph sz="quarter" idx="4"/>
          </p:nvPr>
        </p:nvSpPr>
        <p:spPr>
          <a:xfrm>
            <a:off x="6172200" y="2505075"/>
            <a:ext cx="5183717" cy="32614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E17ABE9E-BEEC-4BBC-A2AA-F692A8FD8B46}"/>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10" name="Slide Number Placeholder 5">
            <a:extLst>
              <a:ext uri="{FF2B5EF4-FFF2-40B4-BE49-F238E27FC236}">
                <a16:creationId xmlns:a16="http://schemas.microsoft.com/office/drawing/2014/main" id="{2AF424FE-5761-4F71-AACB-D40D22FD0058}"/>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442883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E33-0BE5-4495-831B-B0B350330BB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F15D4869-F21B-4D37-9BA0-C50E74A27B19}"/>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6" name="Slide Number Placeholder 5">
            <a:extLst>
              <a:ext uri="{FF2B5EF4-FFF2-40B4-BE49-F238E27FC236}">
                <a16:creationId xmlns:a16="http://schemas.microsoft.com/office/drawing/2014/main" id="{B5F2F908-AE9A-48CF-953D-B401BF9B6A64}"/>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23207250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34244F-83D4-4984-8713-188D5E33CFFE}"/>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5" name="Slide Number Placeholder 5">
            <a:extLst>
              <a:ext uri="{FF2B5EF4-FFF2-40B4-BE49-F238E27FC236}">
                <a16:creationId xmlns:a16="http://schemas.microsoft.com/office/drawing/2014/main" id="{90253A38-951D-4789-8BE7-947D3B002E43}"/>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103349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F5DD-274A-B736-46F3-C658DB76BC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0B9E2-05DD-FA82-4E78-8CD9DD234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81A01-8C30-5C82-9A56-AA2A6EC35A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3522F7-D172-F913-A59B-27667DA202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13AEEA-B21C-928D-BEFF-97FC3BB274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3D15B8-FFFC-E0E2-046E-8A11F161B80A}"/>
              </a:ext>
            </a:extLst>
          </p:cNvPr>
          <p:cNvSpPr>
            <a:spLocks noGrp="1"/>
          </p:cNvSpPr>
          <p:nvPr>
            <p:ph type="dt" sz="half" idx="10"/>
          </p:nvPr>
        </p:nvSpPr>
        <p:spPr/>
        <p:txBody>
          <a:bodyPr/>
          <a:lstStyle/>
          <a:p>
            <a:fld id="{E1FC1545-FBA7-4EF5-B177-25626C125A06}" type="datetimeFigureOut">
              <a:rPr lang="en-GB" smtClean="0"/>
              <a:t>11/08/2022</a:t>
            </a:fld>
            <a:endParaRPr lang="en-GB"/>
          </a:p>
        </p:txBody>
      </p:sp>
      <p:sp>
        <p:nvSpPr>
          <p:cNvPr id="8" name="Footer Placeholder 7">
            <a:extLst>
              <a:ext uri="{FF2B5EF4-FFF2-40B4-BE49-F238E27FC236}">
                <a16:creationId xmlns:a16="http://schemas.microsoft.com/office/drawing/2014/main" id="{B71B78AE-7A58-0155-F71C-92AF956C3A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19135E-8AC7-1871-4D41-F9C5795C0514}"/>
              </a:ext>
            </a:extLst>
          </p:cNvPr>
          <p:cNvSpPr>
            <a:spLocks noGrp="1"/>
          </p:cNvSpPr>
          <p:nvPr>
            <p:ph type="sldNum" sz="quarter" idx="12"/>
          </p:nvPr>
        </p:nvSpPr>
        <p:spPr/>
        <p:txBody>
          <a:bodyPr/>
          <a:lstStyle/>
          <a:p>
            <a:fld id="{752DCCE6-4D8F-4B22-9C90-64DA60500152}" type="slidenum">
              <a:rPr lang="en-GB" smtClean="0"/>
              <a:t>‹#›</a:t>
            </a:fld>
            <a:endParaRPr lang="en-GB"/>
          </a:p>
        </p:txBody>
      </p:sp>
    </p:spTree>
    <p:extLst>
      <p:ext uri="{BB962C8B-B14F-4D97-AF65-F5344CB8AC3E}">
        <p14:creationId xmlns:p14="http://schemas.microsoft.com/office/powerpoint/2010/main" val="8883944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C7FD-2EEC-4990-A9E9-04DFF1DC2CE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A7E741-406C-4CEB-80A6-1C07C574EBA5}"/>
              </a:ext>
            </a:extLst>
          </p:cNvPr>
          <p:cNvSpPr>
            <a:spLocks noGrp="1"/>
          </p:cNvSpPr>
          <p:nvPr>
            <p:ph idx="1"/>
          </p:nvPr>
        </p:nvSpPr>
        <p:spPr>
          <a:xfrm>
            <a:off x="5183717" y="987426"/>
            <a:ext cx="6172200" cy="47790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A2A90E-E4DE-428A-BDFF-826E653C519D}"/>
              </a:ext>
            </a:extLst>
          </p:cNvPr>
          <p:cNvSpPr>
            <a:spLocks noGrp="1"/>
          </p:cNvSpPr>
          <p:nvPr>
            <p:ph type="body" sz="half" idx="2"/>
          </p:nvPr>
        </p:nvSpPr>
        <p:spPr>
          <a:xfrm>
            <a:off x="840318" y="2057400"/>
            <a:ext cx="3932767" cy="3709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0D5D61F2-C602-4E21-A127-83D96D9954D8}"/>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F7949ACD-5CE9-4EF0-B2A8-DF128FD0BDB7}"/>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2717096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2118-D9EE-41EE-9CCE-13A6031D08C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B3221C-8068-4121-A0AB-9D2E58AE1D85}"/>
              </a:ext>
            </a:extLst>
          </p:cNvPr>
          <p:cNvSpPr>
            <a:spLocks noGrp="1"/>
          </p:cNvSpPr>
          <p:nvPr>
            <p:ph type="pic" idx="1"/>
          </p:nvPr>
        </p:nvSpPr>
        <p:spPr>
          <a:xfrm>
            <a:off x="5183717" y="987426"/>
            <a:ext cx="6172200" cy="47790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C3742E5-9290-4C19-993E-8B2F5C1BDB81}"/>
              </a:ext>
            </a:extLst>
          </p:cNvPr>
          <p:cNvSpPr>
            <a:spLocks noGrp="1"/>
          </p:cNvSpPr>
          <p:nvPr>
            <p:ph type="body" sz="half" idx="2"/>
          </p:nvPr>
        </p:nvSpPr>
        <p:spPr>
          <a:xfrm>
            <a:off x="840318" y="2057400"/>
            <a:ext cx="3932767" cy="3709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465AE10-A9FF-4209-8ACD-DF74AFD08333}"/>
              </a:ext>
            </a:extLst>
          </p:cNvPr>
          <p:cNvSpPr>
            <a:spLocks noGrp="1"/>
          </p:cNvSpPr>
          <p:nvPr>
            <p:ph type="ftr" sz="quarter" idx="11"/>
          </p:nvPr>
        </p:nvSpPr>
        <p:spPr>
          <a:xfrm>
            <a:off x="1142400" y="6231601"/>
            <a:ext cx="41148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GB"/>
              <a:t>Event title</a:t>
            </a:r>
          </a:p>
        </p:txBody>
      </p:sp>
      <p:sp>
        <p:nvSpPr>
          <p:cNvPr id="8" name="Slide Number Placeholder 5">
            <a:extLst>
              <a:ext uri="{FF2B5EF4-FFF2-40B4-BE49-F238E27FC236}">
                <a16:creationId xmlns:a16="http://schemas.microsoft.com/office/drawing/2014/main" id="{F9089D4F-B540-4BBB-8F10-D02BF5C25AEB}"/>
              </a:ext>
            </a:extLst>
          </p:cNvPr>
          <p:cNvSpPr>
            <a:spLocks noGrp="1"/>
          </p:cNvSpPr>
          <p:nvPr>
            <p:ph type="sldNum" sz="quarter" idx="12"/>
          </p:nvPr>
        </p:nvSpPr>
        <p:spPr>
          <a:xfrm>
            <a:off x="662400" y="6231601"/>
            <a:ext cx="501821"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3A030DFD-335B-4480-BEA0-C8D897832E82}" type="slidenum">
              <a:rPr lang="en-GB" smtClean="0"/>
              <a:pPr/>
              <a:t>‹#›</a:t>
            </a:fld>
            <a:endParaRPr lang="en-GB"/>
          </a:p>
        </p:txBody>
      </p:sp>
    </p:spTree>
    <p:extLst>
      <p:ext uri="{BB962C8B-B14F-4D97-AF65-F5344CB8AC3E}">
        <p14:creationId xmlns:p14="http://schemas.microsoft.com/office/powerpoint/2010/main" val="335973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9360-0158-D503-EFA0-36B3C8D67D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A0B3A5-9A3B-0B66-EB9C-C07301BA92B2}"/>
              </a:ext>
            </a:extLst>
          </p:cNvPr>
          <p:cNvSpPr>
            <a:spLocks noGrp="1"/>
          </p:cNvSpPr>
          <p:nvPr>
            <p:ph type="dt" sz="half" idx="10"/>
          </p:nvPr>
        </p:nvSpPr>
        <p:spPr/>
        <p:txBody>
          <a:bodyPr/>
          <a:lstStyle/>
          <a:p>
            <a:fld id="{E1FC1545-FBA7-4EF5-B177-25626C125A06}" type="datetimeFigureOut">
              <a:rPr lang="en-GB" smtClean="0"/>
              <a:t>11/08/2022</a:t>
            </a:fld>
            <a:endParaRPr lang="en-GB"/>
          </a:p>
        </p:txBody>
      </p:sp>
      <p:sp>
        <p:nvSpPr>
          <p:cNvPr id="4" name="Footer Placeholder 3">
            <a:extLst>
              <a:ext uri="{FF2B5EF4-FFF2-40B4-BE49-F238E27FC236}">
                <a16:creationId xmlns:a16="http://schemas.microsoft.com/office/drawing/2014/main" id="{2FB9BB4E-AD5D-E880-BB48-BD7F308248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B55C9D-B634-0D5E-F5A7-EF9BCC46A04A}"/>
              </a:ext>
            </a:extLst>
          </p:cNvPr>
          <p:cNvSpPr>
            <a:spLocks noGrp="1"/>
          </p:cNvSpPr>
          <p:nvPr>
            <p:ph type="sldNum" sz="quarter" idx="12"/>
          </p:nvPr>
        </p:nvSpPr>
        <p:spPr/>
        <p:txBody>
          <a:bodyPr/>
          <a:lstStyle/>
          <a:p>
            <a:fld id="{752DCCE6-4D8F-4B22-9C90-64DA60500152}" type="slidenum">
              <a:rPr lang="en-GB" smtClean="0"/>
              <a:t>‹#›</a:t>
            </a:fld>
            <a:endParaRPr lang="en-GB"/>
          </a:p>
        </p:txBody>
      </p:sp>
    </p:spTree>
    <p:extLst>
      <p:ext uri="{BB962C8B-B14F-4D97-AF65-F5344CB8AC3E}">
        <p14:creationId xmlns:p14="http://schemas.microsoft.com/office/powerpoint/2010/main" val="142216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B543EF-F8A8-6E94-77D6-D528F2676107}"/>
              </a:ext>
            </a:extLst>
          </p:cNvPr>
          <p:cNvSpPr>
            <a:spLocks noGrp="1"/>
          </p:cNvSpPr>
          <p:nvPr>
            <p:ph type="dt" sz="half" idx="10"/>
          </p:nvPr>
        </p:nvSpPr>
        <p:spPr/>
        <p:txBody>
          <a:bodyPr/>
          <a:lstStyle/>
          <a:p>
            <a:fld id="{E1FC1545-FBA7-4EF5-B177-25626C125A06}" type="datetimeFigureOut">
              <a:rPr lang="en-GB" smtClean="0"/>
              <a:t>11/08/2022</a:t>
            </a:fld>
            <a:endParaRPr lang="en-GB"/>
          </a:p>
        </p:txBody>
      </p:sp>
      <p:sp>
        <p:nvSpPr>
          <p:cNvPr id="3" name="Footer Placeholder 2">
            <a:extLst>
              <a:ext uri="{FF2B5EF4-FFF2-40B4-BE49-F238E27FC236}">
                <a16:creationId xmlns:a16="http://schemas.microsoft.com/office/drawing/2014/main" id="{30A4ADE5-8FCC-D14D-1840-75B22F54A4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90C4D2-91CF-BDA8-4B52-5DFBC6F2E6E3}"/>
              </a:ext>
            </a:extLst>
          </p:cNvPr>
          <p:cNvSpPr>
            <a:spLocks noGrp="1"/>
          </p:cNvSpPr>
          <p:nvPr>
            <p:ph type="sldNum" sz="quarter" idx="12"/>
          </p:nvPr>
        </p:nvSpPr>
        <p:spPr/>
        <p:txBody>
          <a:bodyPr/>
          <a:lstStyle/>
          <a:p>
            <a:fld id="{752DCCE6-4D8F-4B22-9C90-64DA60500152}" type="slidenum">
              <a:rPr lang="en-GB" smtClean="0"/>
              <a:t>‹#›</a:t>
            </a:fld>
            <a:endParaRPr lang="en-GB"/>
          </a:p>
        </p:txBody>
      </p:sp>
    </p:spTree>
    <p:extLst>
      <p:ext uri="{BB962C8B-B14F-4D97-AF65-F5344CB8AC3E}">
        <p14:creationId xmlns:p14="http://schemas.microsoft.com/office/powerpoint/2010/main" val="74920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470BD-54A4-3DD1-2B96-ECF58473D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198AB0-E25B-8FA0-AA66-04CA4F9B7B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AF9CF5-248D-2CEB-72B2-95510F5C1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A8DAC1-D1DC-FDE4-B132-758AC8DD0B2E}"/>
              </a:ext>
            </a:extLst>
          </p:cNvPr>
          <p:cNvSpPr>
            <a:spLocks noGrp="1"/>
          </p:cNvSpPr>
          <p:nvPr>
            <p:ph type="dt" sz="half" idx="10"/>
          </p:nvPr>
        </p:nvSpPr>
        <p:spPr/>
        <p:txBody>
          <a:bodyPr/>
          <a:lstStyle/>
          <a:p>
            <a:fld id="{E1FC1545-FBA7-4EF5-B177-25626C125A06}" type="datetimeFigureOut">
              <a:rPr lang="en-GB" smtClean="0"/>
              <a:t>11/08/2022</a:t>
            </a:fld>
            <a:endParaRPr lang="en-GB"/>
          </a:p>
        </p:txBody>
      </p:sp>
      <p:sp>
        <p:nvSpPr>
          <p:cNvPr id="6" name="Footer Placeholder 5">
            <a:extLst>
              <a:ext uri="{FF2B5EF4-FFF2-40B4-BE49-F238E27FC236}">
                <a16:creationId xmlns:a16="http://schemas.microsoft.com/office/drawing/2014/main" id="{C67E0B2A-61A4-77E5-1DCA-BA80BDBA9C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1B19C5-5B7C-9777-9E89-79E004EC7C53}"/>
              </a:ext>
            </a:extLst>
          </p:cNvPr>
          <p:cNvSpPr>
            <a:spLocks noGrp="1"/>
          </p:cNvSpPr>
          <p:nvPr>
            <p:ph type="sldNum" sz="quarter" idx="12"/>
          </p:nvPr>
        </p:nvSpPr>
        <p:spPr/>
        <p:txBody>
          <a:bodyPr/>
          <a:lstStyle/>
          <a:p>
            <a:fld id="{752DCCE6-4D8F-4B22-9C90-64DA60500152}" type="slidenum">
              <a:rPr lang="en-GB" smtClean="0"/>
              <a:t>‹#›</a:t>
            </a:fld>
            <a:endParaRPr lang="en-GB"/>
          </a:p>
        </p:txBody>
      </p:sp>
    </p:spTree>
    <p:extLst>
      <p:ext uri="{BB962C8B-B14F-4D97-AF65-F5344CB8AC3E}">
        <p14:creationId xmlns:p14="http://schemas.microsoft.com/office/powerpoint/2010/main" val="266734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2CA4-8359-9237-5A33-B2766EC3F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93F0A1-1D90-F683-3696-ABD965CB3D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278090-1194-5C9E-EE22-44A3A6B16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1D7723-F316-3739-1327-620314E5F46B}"/>
              </a:ext>
            </a:extLst>
          </p:cNvPr>
          <p:cNvSpPr>
            <a:spLocks noGrp="1"/>
          </p:cNvSpPr>
          <p:nvPr>
            <p:ph type="dt" sz="half" idx="10"/>
          </p:nvPr>
        </p:nvSpPr>
        <p:spPr/>
        <p:txBody>
          <a:bodyPr/>
          <a:lstStyle/>
          <a:p>
            <a:fld id="{E1FC1545-FBA7-4EF5-B177-25626C125A06}" type="datetimeFigureOut">
              <a:rPr lang="en-GB" smtClean="0"/>
              <a:t>11/08/2022</a:t>
            </a:fld>
            <a:endParaRPr lang="en-GB"/>
          </a:p>
        </p:txBody>
      </p:sp>
      <p:sp>
        <p:nvSpPr>
          <p:cNvPr id="6" name="Footer Placeholder 5">
            <a:extLst>
              <a:ext uri="{FF2B5EF4-FFF2-40B4-BE49-F238E27FC236}">
                <a16:creationId xmlns:a16="http://schemas.microsoft.com/office/drawing/2014/main" id="{E178FA64-B248-B516-53BD-27B18DBD84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5D957D-1204-5A12-CA63-552315C49F87}"/>
              </a:ext>
            </a:extLst>
          </p:cNvPr>
          <p:cNvSpPr>
            <a:spLocks noGrp="1"/>
          </p:cNvSpPr>
          <p:nvPr>
            <p:ph type="sldNum" sz="quarter" idx="12"/>
          </p:nvPr>
        </p:nvSpPr>
        <p:spPr/>
        <p:txBody>
          <a:bodyPr/>
          <a:lstStyle/>
          <a:p>
            <a:fld id="{752DCCE6-4D8F-4B22-9C90-64DA60500152}" type="slidenum">
              <a:rPr lang="en-GB" smtClean="0"/>
              <a:t>‹#›</a:t>
            </a:fld>
            <a:endParaRPr lang="en-GB"/>
          </a:p>
        </p:txBody>
      </p:sp>
    </p:spTree>
    <p:extLst>
      <p:ext uri="{BB962C8B-B14F-4D97-AF65-F5344CB8AC3E}">
        <p14:creationId xmlns:p14="http://schemas.microsoft.com/office/powerpoint/2010/main" val="262952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A71779-F0F1-FB21-0A89-302E8BF6C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906AF5-8367-F7B7-1940-E9C489414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DEB6C4-BB5A-9BA9-7259-EC1DE94C1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C1545-FBA7-4EF5-B177-25626C125A06}" type="datetimeFigureOut">
              <a:rPr lang="en-GB" smtClean="0"/>
              <a:t>11/08/2022</a:t>
            </a:fld>
            <a:endParaRPr lang="en-GB"/>
          </a:p>
        </p:txBody>
      </p:sp>
      <p:sp>
        <p:nvSpPr>
          <p:cNvPr id="5" name="Footer Placeholder 4">
            <a:extLst>
              <a:ext uri="{FF2B5EF4-FFF2-40B4-BE49-F238E27FC236}">
                <a16:creationId xmlns:a16="http://schemas.microsoft.com/office/drawing/2014/main" id="{966F44CB-4024-5C88-602E-32F1F5B88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3AF795-F201-A3E3-DECD-76199ABDAE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DCCE6-4D8F-4B22-9C90-64DA60500152}" type="slidenum">
              <a:rPr lang="en-GB" smtClean="0"/>
              <a:t>‹#›</a:t>
            </a:fld>
            <a:endParaRPr lang="en-GB"/>
          </a:p>
        </p:txBody>
      </p:sp>
    </p:spTree>
    <p:extLst>
      <p:ext uri="{BB962C8B-B14F-4D97-AF65-F5344CB8AC3E}">
        <p14:creationId xmlns:p14="http://schemas.microsoft.com/office/powerpoint/2010/main" val="3839237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5573-2FEE-41FC-A9D8-69E6A7D0C281}" type="datetimeFigureOut">
              <a:rPr lang="en-GB" smtClean="0"/>
              <a:t>11/08/2022</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23101-2CF2-4830-9078-CC565604177F}" type="slidenum">
              <a:rPr lang="en-GB" smtClean="0"/>
              <a:t>‹#›</a:t>
            </a:fld>
            <a:endParaRPr lang="en-GB"/>
          </a:p>
        </p:txBody>
      </p:sp>
    </p:spTree>
    <p:extLst>
      <p:ext uri="{BB962C8B-B14F-4D97-AF65-F5344CB8AC3E}">
        <p14:creationId xmlns:p14="http://schemas.microsoft.com/office/powerpoint/2010/main" val="111688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0000" y="900000"/>
            <a:ext cx="9000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40000" y="1800000"/>
            <a:ext cx="9000000"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030" name="Rectangle 6"/>
          <p:cNvSpPr>
            <a:spLocks noGrp="1" noChangeArrowheads="1"/>
          </p:cNvSpPr>
          <p:nvPr>
            <p:ph type="sldNum" sz="quarter" idx="4"/>
          </p:nvPr>
        </p:nvSpPr>
        <p:spPr bwMode="auto">
          <a:xfrm>
            <a:off x="11484000" y="180000"/>
            <a:ext cx="180000" cy="1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989E5FC0-FCB6-479C-B052-4926CBA9F07D}" type="slidenum">
              <a:rPr lang="en-GB" altLang="en-US" smtClean="0">
                <a:solidFill>
                  <a:srgbClr val="180E3C"/>
                </a:solidFill>
              </a:rPr>
              <a:pPr>
                <a:defRPr/>
              </a:pPr>
              <a:t>‹#›</a:t>
            </a:fld>
            <a:endParaRPr lang="en-GB" altLang="en-US">
              <a:solidFill>
                <a:srgbClr val="180E3C"/>
              </a:solidFill>
            </a:endParaRPr>
          </a:p>
        </p:txBody>
      </p:sp>
    </p:spTree>
    <p:extLst>
      <p:ext uri="{BB962C8B-B14F-4D97-AF65-F5344CB8AC3E}">
        <p14:creationId xmlns:p14="http://schemas.microsoft.com/office/powerpoint/2010/main" val="4175308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1" fontAlgn="base" hangingPunct="1">
        <a:spcBef>
          <a:spcPct val="0"/>
        </a:spcBef>
        <a:spcAft>
          <a:spcPct val="0"/>
        </a:spcAft>
        <a:defRPr sz="2800" b="0" i="0">
          <a:solidFill>
            <a:schemeClr val="tx1"/>
          </a:solidFill>
          <a:latin typeface="+mj-lt"/>
          <a:ea typeface="+mj-ea"/>
          <a:cs typeface="+mj-cs"/>
        </a:defRPr>
      </a:lvl1pPr>
      <a:lvl2pPr algn="l" rtl="0" eaLnBrk="1" fontAlgn="base" hangingPunct="1">
        <a:spcBef>
          <a:spcPct val="0"/>
        </a:spcBef>
        <a:spcAft>
          <a:spcPct val="0"/>
        </a:spcAft>
        <a:defRPr sz="2954" b="1">
          <a:solidFill>
            <a:schemeClr val="tx1"/>
          </a:solidFill>
          <a:latin typeface="Arial" charset="0"/>
          <a:cs typeface="Arial" charset="0"/>
        </a:defRPr>
      </a:lvl2pPr>
      <a:lvl3pPr algn="l" rtl="0" eaLnBrk="1" fontAlgn="base" hangingPunct="1">
        <a:spcBef>
          <a:spcPct val="0"/>
        </a:spcBef>
        <a:spcAft>
          <a:spcPct val="0"/>
        </a:spcAft>
        <a:defRPr sz="2954" b="1">
          <a:solidFill>
            <a:schemeClr val="tx1"/>
          </a:solidFill>
          <a:latin typeface="Arial" charset="0"/>
          <a:cs typeface="Arial" charset="0"/>
        </a:defRPr>
      </a:lvl3pPr>
      <a:lvl4pPr algn="l" rtl="0" eaLnBrk="1" fontAlgn="base" hangingPunct="1">
        <a:spcBef>
          <a:spcPct val="0"/>
        </a:spcBef>
        <a:spcAft>
          <a:spcPct val="0"/>
        </a:spcAft>
        <a:defRPr sz="2954" b="1">
          <a:solidFill>
            <a:schemeClr val="tx1"/>
          </a:solidFill>
          <a:latin typeface="Arial" charset="0"/>
          <a:cs typeface="Arial" charset="0"/>
        </a:defRPr>
      </a:lvl4pPr>
      <a:lvl5pPr algn="l" rtl="0" eaLnBrk="1" fontAlgn="base" hangingPunct="1">
        <a:spcBef>
          <a:spcPct val="0"/>
        </a:spcBef>
        <a:spcAft>
          <a:spcPct val="0"/>
        </a:spcAft>
        <a:defRPr sz="2954" b="1">
          <a:solidFill>
            <a:schemeClr val="tx1"/>
          </a:solidFill>
          <a:latin typeface="Arial" charset="0"/>
          <a:cs typeface="Arial" charset="0"/>
        </a:defRPr>
      </a:lvl5pPr>
      <a:lvl6pPr marL="562722" algn="l" rtl="0" eaLnBrk="1" fontAlgn="base" hangingPunct="1">
        <a:spcBef>
          <a:spcPct val="0"/>
        </a:spcBef>
        <a:spcAft>
          <a:spcPct val="0"/>
        </a:spcAft>
        <a:defRPr sz="3446" b="1">
          <a:solidFill>
            <a:schemeClr val="tx1"/>
          </a:solidFill>
          <a:latin typeface="Arial" charset="0"/>
          <a:cs typeface="Arial" charset="0"/>
        </a:defRPr>
      </a:lvl6pPr>
      <a:lvl7pPr marL="1125444" algn="l" rtl="0" eaLnBrk="1" fontAlgn="base" hangingPunct="1">
        <a:spcBef>
          <a:spcPct val="0"/>
        </a:spcBef>
        <a:spcAft>
          <a:spcPct val="0"/>
        </a:spcAft>
        <a:defRPr sz="3446" b="1">
          <a:solidFill>
            <a:schemeClr val="tx1"/>
          </a:solidFill>
          <a:latin typeface="Arial" charset="0"/>
          <a:cs typeface="Arial" charset="0"/>
        </a:defRPr>
      </a:lvl7pPr>
      <a:lvl8pPr marL="1688165" algn="l" rtl="0" eaLnBrk="1" fontAlgn="base" hangingPunct="1">
        <a:spcBef>
          <a:spcPct val="0"/>
        </a:spcBef>
        <a:spcAft>
          <a:spcPct val="0"/>
        </a:spcAft>
        <a:defRPr sz="3446" b="1">
          <a:solidFill>
            <a:schemeClr val="tx1"/>
          </a:solidFill>
          <a:latin typeface="Arial" charset="0"/>
          <a:cs typeface="Arial" charset="0"/>
        </a:defRPr>
      </a:lvl8pPr>
      <a:lvl9pPr marL="2250887" algn="l" rtl="0" eaLnBrk="1" fontAlgn="base" hangingPunct="1">
        <a:spcBef>
          <a:spcPct val="0"/>
        </a:spcBef>
        <a:spcAft>
          <a:spcPct val="0"/>
        </a:spcAft>
        <a:defRPr sz="3446" b="1">
          <a:solidFill>
            <a:schemeClr val="tx1"/>
          </a:solidFill>
          <a:latin typeface="Arial" charset="0"/>
          <a:cs typeface="Arial" charset="0"/>
        </a:defRPr>
      </a:lvl9pPr>
    </p:titleStyle>
    <p:bodyStyle>
      <a:lvl1pPr algn="l" rtl="0" eaLnBrk="1" fontAlgn="base" hangingPunct="1">
        <a:spcBef>
          <a:spcPts val="0"/>
        </a:spcBef>
        <a:spcAft>
          <a:spcPts val="369"/>
        </a:spcAft>
        <a:defRPr sz="1600" b="0">
          <a:solidFill>
            <a:schemeClr val="tx1"/>
          </a:solidFill>
          <a:latin typeface="+mn-lt"/>
          <a:ea typeface="+mn-ea"/>
          <a:cs typeface="+mn-cs"/>
        </a:defRPr>
      </a:lvl1pPr>
      <a:lvl2pPr marL="1953" indent="0" algn="l" rtl="0" eaLnBrk="1" fontAlgn="base" hangingPunct="1">
        <a:spcBef>
          <a:spcPct val="20000"/>
        </a:spcBef>
        <a:spcAft>
          <a:spcPct val="0"/>
        </a:spcAft>
        <a:buClr>
          <a:schemeClr val="accent1"/>
        </a:buClr>
        <a:buNone/>
        <a:defRPr sz="1400" b="0">
          <a:solidFill>
            <a:schemeClr val="tx1"/>
          </a:solidFill>
          <a:latin typeface="+mn-lt"/>
          <a:cs typeface="+mn-cs"/>
        </a:defRPr>
      </a:lvl2pPr>
      <a:lvl3pPr marL="0" indent="0" algn="l" rtl="0" eaLnBrk="1" fontAlgn="base" hangingPunct="1">
        <a:spcBef>
          <a:spcPts val="600"/>
        </a:spcBef>
        <a:spcAft>
          <a:spcPct val="0"/>
        </a:spcAft>
        <a:buFont typeface="Arial" panose="020B0604020202020204" pitchFamily="34" charset="0"/>
        <a:buNone/>
        <a:tabLst/>
        <a:defRPr sz="1200" b="0">
          <a:solidFill>
            <a:schemeClr val="tx1"/>
          </a:solidFill>
          <a:latin typeface="+mn-lt"/>
          <a:cs typeface="+mn-cs"/>
        </a:defRPr>
      </a:lvl3pPr>
      <a:lvl4pPr marL="0" indent="0" algn="l" rtl="0" eaLnBrk="1" fontAlgn="base" hangingPunct="1">
        <a:spcBef>
          <a:spcPts val="600"/>
        </a:spcBef>
        <a:spcAft>
          <a:spcPct val="0"/>
        </a:spcAft>
        <a:buNone/>
        <a:tabLst/>
        <a:defRPr sz="1100" b="0">
          <a:solidFill>
            <a:schemeClr val="tx1"/>
          </a:solidFill>
          <a:latin typeface="+mn-lt"/>
          <a:cs typeface="+mn-cs"/>
        </a:defRPr>
      </a:lvl4pPr>
      <a:lvl5pPr marL="2553741" indent="-281361" algn="l" rtl="0" eaLnBrk="1" fontAlgn="base" hangingPunct="1">
        <a:spcBef>
          <a:spcPct val="20000"/>
        </a:spcBef>
        <a:spcAft>
          <a:spcPct val="0"/>
        </a:spcAft>
        <a:buChar char="»"/>
        <a:defRPr sz="2462">
          <a:solidFill>
            <a:schemeClr val="tx1"/>
          </a:solidFill>
          <a:latin typeface="+mn-lt"/>
          <a:cs typeface="+mn-cs"/>
        </a:defRPr>
      </a:lvl5pPr>
      <a:lvl6pPr marL="3116463" indent="-281361" algn="l" rtl="0" eaLnBrk="1" fontAlgn="base" hangingPunct="1">
        <a:spcBef>
          <a:spcPct val="20000"/>
        </a:spcBef>
        <a:spcAft>
          <a:spcPct val="0"/>
        </a:spcAft>
        <a:buChar char="»"/>
        <a:defRPr sz="2462">
          <a:solidFill>
            <a:schemeClr val="tx1"/>
          </a:solidFill>
          <a:latin typeface="+mn-lt"/>
          <a:cs typeface="+mn-cs"/>
        </a:defRPr>
      </a:lvl6pPr>
      <a:lvl7pPr marL="3679185" indent="-281361" algn="l" rtl="0" eaLnBrk="1" fontAlgn="base" hangingPunct="1">
        <a:spcBef>
          <a:spcPct val="20000"/>
        </a:spcBef>
        <a:spcAft>
          <a:spcPct val="0"/>
        </a:spcAft>
        <a:buChar char="»"/>
        <a:defRPr sz="2462">
          <a:solidFill>
            <a:schemeClr val="tx1"/>
          </a:solidFill>
          <a:latin typeface="+mn-lt"/>
          <a:cs typeface="+mn-cs"/>
        </a:defRPr>
      </a:lvl7pPr>
      <a:lvl8pPr marL="4241907" indent="-281361" algn="l" rtl="0" eaLnBrk="1" fontAlgn="base" hangingPunct="1">
        <a:spcBef>
          <a:spcPct val="20000"/>
        </a:spcBef>
        <a:spcAft>
          <a:spcPct val="0"/>
        </a:spcAft>
        <a:buChar char="»"/>
        <a:defRPr sz="2462">
          <a:solidFill>
            <a:schemeClr val="tx1"/>
          </a:solidFill>
          <a:latin typeface="+mn-lt"/>
          <a:cs typeface="+mn-cs"/>
        </a:defRPr>
      </a:lvl8pPr>
      <a:lvl9pPr marL="4804628" indent="-281361" algn="l" rtl="0" eaLnBrk="1" fontAlgn="base" hangingPunct="1">
        <a:spcBef>
          <a:spcPct val="20000"/>
        </a:spcBef>
        <a:spcAft>
          <a:spcPct val="0"/>
        </a:spcAft>
        <a:buChar char="»"/>
        <a:defRPr sz="2462">
          <a:solidFill>
            <a:schemeClr val="tx1"/>
          </a:solidFill>
          <a:latin typeface="+mn-lt"/>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CC29F5-9D38-4F92-9787-5C69E638BD2C}"/>
              </a:ext>
            </a:extLst>
          </p:cNvPr>
          <p:cNvSpPr/>
          <p:nvPr userDrawn="1"/>
        </p:nvSpPr>
        <p:spPr>
          <a:xfrm>
            <a:off x="0" y="5910106"/>
            <a:ext cx="12192000" cy="954000"/>
          </a:xfrm>
          <a:prstGeom prst="rect">
            <a:avLst/>
          </a:prstGeom>
          <a:solidFill>
            <a:srgbClr val="004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a:extLst>
              <a:ext uri="{FF2B5EF4-FFF2-40B4-BE49-F238E27FC236}">
                <a16:creationId xmlns:a16="http://schemas.microsoft.com/office/drawing/2014/main" id="{65C08958-870B-4E65-B32D-F274CCFBB2B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3D40D6-D6CF-4338-B18C-CBFA3AA7CB9E}"/>
              </a:ext>
            </a:extLst>
          </p:cNvPr>
          <p:cNvSpPr>
            <a:spLocks noGrp="1"/>
          </p:cNvSpPr>
          <p:nvPr>
            <p:ph type="body" idx="1"/>
          </p:nvPr>
        </p:nvSpPr>
        <p:spPr>
          <a:xfrm>
            <a:off x="838200" y="1825626"/>
            <a:ext cx="10515600" cy="37596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71A119-C713-44E6-AEAE-A3327772BD8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6F5BD9-F13F-4A14-ACDE-7BA62DF8EC0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30DFD-335B-4480-BEA0-C8D897832E82}" type="slidenum">
              <a:rPr lang="en-GB" smtClean="0"/>
              <a:t>‹#›</a:t>
            </a:fld>
            <a:endParaRPr lang="en-GB"/>
          </a:p>
        </p:txBody>
      </p:sp>
      <p:sp>
        <p:nvSpPr>
          <p:cNvPr id="8" name="Footer Placeholder 7">
            <a:extLst>
              <a:ext uri="{FF2B5EF4-FFF2-40B4-BE49-F238E27FC236}">
                <a16:creationId xmlns:a16="http://schemas.microsoft.com/office/drawing/2014/main" id="{04B135CC-373B-4BC2-BBB7-26394D4E692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Event title</a:t>
            </a:r>
          </a:p>
        </p:txBody>
      </p:sp>
      <p:pic>
        <p:nvPicPr>
          <p:cNvPr id="10" name="Picture 9" descr="Department for Business, Energy and Industrial Strategy crest" title="Department for Business, Energy and Industrial Strategy">
            <a:extLst>
              <a:ext uri="{FF2B5EF4-FFF2-40B4-BE49-F238E27FC236}">
                <a16:creationId xmlns:a16="http://schemas.microsoft.com/office/drawing/2014/main" id="{D47B0A10-0077-4F3E-8FA9-D8FE9B3760C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64000" y="6093296"/>
            <a:ext cx="1196930" cy="635708"/>
          </a:xfrm>
          <a:prstGeom prst="rect">
            <a:avLst/>
          </a:prstGeom>
        </p:spPr>
      </p:pic>
      <p:sp>
        <p:nvSpPr>
          <p:cNvPr id="5" name="MSIPCMContentMarking" descr="{&quot;HashCode&quot;:-1585239597,&quot;Placement&quot;:&quot;Header&quot;,&quot;Top&quot;:0.0,&quot;Left&quot;:428.4174,&quot;SlideWidth&quot;:960,&quot;SlideHeight&quot;:540}">
            <a:extLst>
              <a:ext uri="{FF2B5EF4-FFF2-40B4-BE49-F238E27FC236}">
                <a16:creationId xmlns:a16="http://schemas.microsoft.com/office/drawing/2014/main" id="{00EA4404-93FD-42ED-AD54-798BAE65374C}"/>
              </a:ext>
            </a:extLst>
          </p:cNvPr>
          <p:cNvSpPr txBox="1"/>
          <p:nvPr userDrawn="1"/>
        </p:nvSpPr>
        <p:spPr>
          <a:xfrm>
            <a:off x="5440901" y="0"/>
            <a:ext cx="1310198"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OFFICIAL-SENSITIVE</a:t>
            </a:r>
          </a:p>
        </p:txBody>
      </p:sp>
      <p:sp>
        <p:nvSpPr>
          <p:cNvPr id="9" name="MSIPCMContentMarking" descr="{&quot;HashCode&quot;:-1561102028,&quot;Placement&quot;:&quot;Footer&quot;,&quot;Top&quot;:519.343,&quot;Left&quot;:428.4174,&quot;SlideWidth&quot;:960,&quot;SlideHeight&quot;:540}">
            <a:extLst>
              <a:ext uri="{FF2B5EF4-FFF2-40B4-BE49-F238E27FC236}">
                <a16:creationId xmlns:a16="http://schemas.microsoft.com/office/drawing/2014/main" id="{FC7BB71D-9A26-4249-BACD-02C96E57BA06}"/>
              </a:ext>
            </a:extLst>
          </p:cNvPr>
          <p:cNvSpPr txBox="1"/>
          <p:nvPr userDrawn="1"/>
        </p:nvSpPr>
        <p:spPr>
          <a:xfrm>
            <a:off x="5440901" y="6595656"/>
            <a:ext cx="1310198"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OFFICIAL-SENSITIVE</a:t>
            </a:r>
          </a:p>
        </p:txBody>
      </p:sp>
    </p:spTree>
    <p:extLst>
      <p:ext uri="{BB962C8B-B14F-4D97-AF65-F5344CB8AC3E}">
        <p14:creationId xmlns:p14="http://schemas.microsoft.com/office/powerpoint/2010/main" val="21024672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hdr="0" dt="0"/>
  <p:txStyles>
    <p:titleStyle>
      <a:lvl1pPr algn="l" defTabSz="914400" rtl="0" eaLnBrk="1" latinLnBrk="0" hangingPunct="1">
        <a:lnSpc>
          <a:spcPct val="90000"/>
        </a:lnSpc>
        <a:spcBef>
          <a:spcPct val="0"/>
        </a:spcBef>
        <a:buNone/>
        <a:defRPr sz="4400" kern="1200">
          <a:solidFill>
            <a:srgbClr val="041E4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7.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74.jpeg"/><Relationship Id="rId4"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1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eg"/><Relationship Id="rId25"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jpeg"/><Relationship Id="rId29" Type="http://schemas.openxmlformats.org/officeDocument/2006/relationships/image" Target="../media/image3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svg"/><Relationship Id="rId4" Type="http://schemas.openxmlformats.org/officeDocument/2006/relationships/image" Target="../media/image8.jpeg"/><Relationship Id="rId9" Type="http://schemas.openxmlformats.org/officeDocument/2006/relationships/image" Target="../media/image12.svg"/><Relationship Id="rId14" Type="http://schemas.openxmlformats.org/officeDocument/2006/relationships/image" Target="../media/image17.jpe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svg"/><Relationship Id="rId18" Type="http://schemas.openxmlformats.org/officeDocument/2006/relationships/image" Target="../media/image50.svg"/><Relationship Id="rId3" Type="http://schemas.openxmlformats.org/officeDocument/2006/relationships/image" Target="../media/image7.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5.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svg"/><Relationship Id="rId24" Type="http://schemas.openxmlformats.org/officeDocument/2006/relationships/chart" Target="../charts/chart4.xml"/><Relationship Id="rId5" Type="http://schemas.openxmlformats.org/officeDocument/2006/relationships/chart" Target="../charts/chart2.xml"/><Relationship Id="rId15" Type="http://schemas.openxmlformats.org/officeDocument/2006/relationships/image" Target="../media/image47.png"/><Relationship Id="rId23" Type="http://schemas.openxmlformats.org/officeDocument/2006/relationships/chart" Target="../charts/chart3.xml"/><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chart" Target="../charts/chart1.xml"/><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Helvectica"/>
                <a:ea typeface="+mn-ea"/>
                <a:cs typeface="+mn-cs"/>
              </a:rPr>
              <a:t>Vision and Objectives</a:t>
            </a:r>
          </a:p>
        </p:txBody>
      </p:sp>
      <p:cxnSp>
        <p:nvCxnSpPr>
          <p:cNvPr id="8" name="Straight Connector 7"/>
          <p:cNvCxnSpPr/>
          <p:nvPr/>
        </p:nvCxnSpPr>
        <p:spPr>
          <a:xfrm>
            <a:off x="335360" y="1268760"/>
            <a:ext cx="9361040" cy="0"/>
          </a:xfrm>
          <a:prstGeom prst="line">
            <a:avLst/>
          </a:prstGeom>
          <a:ln w="57150">
            <a:solidFill>
              <a:srgbClr val="55565A"/>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11"/>
          </p:nvPr>
        </p:nvSpPr>
        <p:spPr>
          <a:xfrm>
            <a:off x="0" y="5588000"/>
            <a:ext cx="12192000" cy="1270000"/>
          </a:xfrm>
          <a:prstGeom prst="rect">
            <a:avLst/>
          </a:prstGeom>
          <a:solidFill>
            <a:schemeClr val="accent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4A7F"/>
              </a:solidFill>
              <a:effectLst/>
              <a:uLnTx/>
              <a:uFillTx/>
              <a:latin typeface="Calibri"/>
              <a:ea typeface="+mn-ea"/>
              <a:cs typeface="+mn-cs"/>
            </a:endParaRPr>
          </a:p>
        </p:txBody>
      </p:sp>
      <p:sp>
        <p:nvSpPr>
          <p:cNvPr id="17" name="Title 1"/>
          <p:cNvSpPr>
            <a:spLocks noGrp="1"/>
          </p:cNvSpPr>
          <p:nvPr>
            <p:ph type="ctrTitle"/>
          </p:nvPr>
        </p:nvSpPr>
        <p:spPr>
          <a:xfrm>
            <a:off x="335360" y="1370301"/>
            <a:ext cx="9361040" cy="1256355"/>
          </a:xfrm>
          <a:prstGeom prst="rect">
            <a:avLst/>
          </a:prstGeom>
        </p:spPr>
        <p:txBody>
          <a:bodyPr anchor="t">
            <a:noAutofit/>
          </a:bodyPr>
          <a:lstStyle>
            <a:lvl1pPr algn="l">
              <a:defRPr sz="5000"/>
            </a:lvl1pPr>
          </a:lstStyle>
          <a:p>
            <a:r>
              <a:rPr lang="en-US" sz="4400" b="1">
                <a:solidFill>
                  <a:schemeClr val="accent2"/>
                </a:solidFill>
                <a:latin typeface="Arial" panose="020B0604020202020204" pitchFamily="34" charset="0"/>
                <a:cs typeface="Arial" panose="020B0604020202020204" pitchFamily="34" charset="0"/>
              </a:rPr>
              <a:t>UK automotive innovation </a:t>
            </a:r>
            <a:br>
              <a:rPr lang="en-US" sz="4400" b="1">
                <a:solidFill>
                  <a:schemeClr val="accent2"/>
                </a:solidFill>
                <a:latin typeface="Arial" panose="020B0604020202020204" pitchFamily="34" charset="0"/>
                <a:cs typeface="Arial" panose="020B0604020202020204" pitchFamily="34" charset="0"/>
              </a:rPr>
            </a:br>
            <a:r>
              <a:rPr lang="en-US" sz="4400" b="1">
                <a:solidFill>
                  <a:schemeClr val="bg1">
                    <a:lumMod val="75000"/>
                  </a:schemeClr>
                </a:solidFill>
                <a:latin typeface="Arial" panose="020B0604020202020204" pitchFamily="34" charset="0"/>
                <a:cs typeface="Arial" panose="020B0604020202020204" pitchFamily="34" charset="0"/>
              </a:rPr>
              <a:t>Overview</a:t>
            </a:r>
            <a:endParaRPr lang="en-GB" sz="4400" b="1">
              <a:solidFill>
                <a:schemeClr val="bg1">
                  <a:lumMod val="75000"/>
                </a:schemeClr>
              </a:solidFill>
              <a:latin typeface="Arial" panose="020B0604020202020204" pitchFamily="34" charset="0"/>
              <a:cs typeface="Arial" panose="020B0604020202020204" pitchFamily="34" charset="0"/>
            </a:endParaRPr>
          </a:p>
        </p:txBody>
      </p:sp>
      <p:sp>
        <p:nvSpPr>
          <p:cNvPr id="18" name="Subtitle 2"/>
          <p:cNvSpPr>
            <a:spLocks noGrp="1"/>
          </p:cNvSpPr>
          <p:nvPr>
            <p:ph type="subTitle" idx="1"/>
          </p:nvPr>
        </p:nvSpPr>
        <p:spPr>
          <a:xfrm>
            <a:off x="335360" y="3192461"/>
            <a:ext cx="8640960" cy="380555"/>
          </a:xfrm>
          <a:prstGeom prst="rect">
            <a:avLst/>
          </a:prstGeom>
        </p:spPr>
        <p:txBody>
          <a:bodyPr anchor="t">
            <a:noAutofit/>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000" b="1">
                <a:solidFill>
                  <a:schemeClr val="accent2"/>
                </a:solidFill>
                <a:latin typeface="Arial" panose="020B0604020202020204" pitchFamily="34" charset="0"/>
                <a:cs typeface="Arial" panose="020B0604020202020204" pitchFamily="34" charset="0"/>
              </a:rPr>
              <a:t>BEIS Automotive Unit</a:t>
            </a:r>
          </a:p>
          <a:p>
            <a:r>
              <a:rPr lang="en-US" sz="2000">
                <a:solidFill>
                  <a:schemeClr val="accent2"/>
                </a:solidFill>
                <a:latin typeface="Arial" panose="020B0604020202020204" pitchFamily="34" charset="0"/>
                <a:cs typeface="Arial" panose="020B0604020202020204" pitchFamily="34" charset="0"/>
              </a:rPr>
              <a:t>18 July 2022</a:t>
            </a:r>
            <a:endParaRPr lang="en-GB" sz="2000">
              <a:solidFill>
                <a:schemeClr val="accent2"/>
              </a:solidFill>
              <a:latin typeface="Arial" panose="020B0604020202020204" pitchFamily="34" charset="0"/>
              <a:cs typeface="Arial" panose="020B0604020202020204" pitchFamily="34" charset="0"/>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Tree>
    <p:extLst>
      <p:ext uri="{BB962C8B-B14F-4D97-AF65-F5344CB8AC3E}">
        <p14:creationId xmlns:p14="http://schemas.microsoft.com/office/powerpoint/2010/main" val="77365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D36D6-94BB-D922-F2C8-D8B44C24A163}"/>
              </a:ext>
            </a:extLst>
          </p:cNvPr>
          <p:cNvPicPr>
            <a:picLocks noChangeAspect="1"/>
          </p:cNvPicPr>
          <p:nvPr/>
        </p:nvPicPr>
        <p:blipFill>
          <a:blip r:embed="rId2"/>
          <a:stretch>
            <a:fillRect/>
          </a:stretch>
        </p:blipFill>
        <p:spPr>
          <a:xfrm>
            <a:off x="838200" y="1387012"/>
            <a:ext cx="5768083" cy="4711942"/>
          </a:xfrm>
          <a:prstGeom prst="rect">
            <a:avLst/>
          </a:prstGeom>
        </p:spPr>
      </p:pic>
      <p:pic>
        <p:nvPicPr>
          <p:cNvPr id="7" name="Picture 6">
            <a:extLst>
              <a:ext uri="{FF2B5EF4-FFF2-40B4-BE49-F238E27FC236}">
                <a16:creationId xmlns:a16="http://schemas.microsoft.com/office/drawing/2014/main" id="{22D62651-11EB-F89D-133C-2D1B3F6C4395}"/>
              </a:ext>
            </a:extLst>
          </p:cNvPr>
          <p:cNvPicPr>
            <a:picLocks noChangeAspect="1"/>
          </p:cNvPicPr>
          <p:nvPr/>
        </p:nvPicPr>
        <p:blipFill>
          <a:blip r:embed="rId3"/>
          <a:stretch>
            <a:fillRect/>
          </a:stretch>
        </p:blipFill>
        <p:spPr>
          <a:xfrm>
            <a:off x="6707168" y="2094321"/>
            <a:ext cx="5320445" cy="3297324"/>
          </a:xfrm>
          <a:prstGeom prst="rect">
            <a:avLst/>
          </a:prstGeom>
        </p:spPr>
      </p:pic>
      <p:cxnSp>
        <p:nvCxnSpPr>
          <p:cNvPr id="10" name="Straight Connector 9">
            <a:extLst>
              <a:ext uri="{FF2B5EF4-FFF2-40B4-BE49-F238E27FC236}">
                <a16:creationId xmlns:a16="http://schemas.microsoft.com/office/drawing/2014/main" id="{0FFD1F4F-A793-D9B2-3AC2-BBA1514359E6}"/>
              </a:ext>
            </a:extLst>
          </p:cNvPr>
          <p:cNvCxnSpPr>
            <a:cxnSpLocks/>
          </p:cNvCxnSpPr>
          <p:nvPr/>
        </p:nvCxnSpPr>
        <p:spPr>
          <a:xfrm>
            <a:off x="6606283" y="1055864"/>
            <a:ext cx="0" cy="535131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AF683423-E36E-373B-43C5-B39411A2FCC7}"/>
              </a:ext>
            </a:extLst>
          </p:cNvPr>
          <p:cNvSpPr>
            <a:spLocks noGrp="1"/>
          </p:cNvSpPr>
          <p:nvPr>
            <p:ph type="title"/>
          </p:nvPr>
        </p:nvSpPr>
        <p:spPr>
          <a:xfrm>
            <a:off x="838200" y="365126"/>
            <a:ext cx="10515600" cy="765032"/>
          </a:xfrm>
        </p:spPr>
        <p:txBody>
          <a:bodyPr>
            <a:normAutofit/>
          </a:bodyPr>
          <a:lstStyle/>
          <a:p>
            <a:r>
              <a:rPr lang="en-GB" sz="3600" b="1">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Transport, the most significant emitter</a:t>
            </a:r>
          </a:p>
        </p:txBody>
      </p:sp>
      <p:pic>
        <p:nvPicPr>
          <p:cNvPr id="3074" name="Picture 2" descr="Jobs with BEIS | Guardian Jobs">
            <a:extLst>
              <a:ext uri="{FF2B5EF4-FFF2-40B4-BE49-F238E27FC236}">
                <a16:creationId xmlns:a16="http://schemas.microsoft.com/office/drawing/2014/main" id="{77E65E40-65BC-F911-D0BA-62329E6A2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428" y="120579"/>
            <a:ext cx="978185" cy="4890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1439B92-D751-C2A9-8136-B9466B88C98E}"/>
              </a:ext>
            </a:extLst>
          </p:cNvPr>
          <p:cNvSpPr txBox="1"/>
          <p:nvPr/>
        </p:nvSpPr>
        <p:spPr>
          <a:xfrm>
            <a:off x="979922" y="6130177"/>
            <a:ext cx="26640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latin typeface="Calibri" panose="020F0502020204030204"/>
                <a:ea typeface="+mn-ea"/>
                <a:cs typeface="+mn-cs"/>
              </a:rPr>
              <a:t>Source: Department for Transport, 2021</a:t>
            </a:r>
          </a:p>
        </p:txBody>
      </p:sp>
      <p:sp>
        <p:nvSpPr>
          <p:cNvPr id="9" name="TextBox 8">
            <a:extLst>
              <a:ext uri="{FF2B5EF4-FFF2-40B4-BE49-F238E27FC236}">
                <a16:creationId xmlns:a16="http://schemas.microsoft.com/office/drawing/2014/main" id="{ED817CE2-726A-7286-A496-AD7DB42BE863}"/>
              </a:ext>
            </a:extLst>
          </p:cNvPr>
          <p:cNvSpPr txBox="1"/>
          <p:nvPr/>
        </p:nvSpPr>
        <p:spPr>
          <a:xfrm>
            <a:off x="6748005" y="6130176"/>
            <a:ext cx="26640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latin typeface="Calibri" panose="020F0502020204030204"/>
                <a:ea typeface="+mn-ea"/>
                <a:cs typeface="+mn-cs"/>
              </a:rPr>
              <a:t>Source: Department for Transport, 2021</a:t>
            </a:r>
          </a:p>
        </p:txBody>
      </p:sp>
    </p:spTree>
    <p:extLst>
      <p:ext uri="{BB962C8B-B14F-4D97-AF65-F5344CB8AC3E}">
        <p14:creationId xmlns:p14="http://schemas.microsoft.com/office/powerpoint/2010/main" val="41422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500,000th Nissan LEAF Was Produced In Sunderland, UK">
            <a:extLst>
              <a:ext uri="{FF2B5EF4-FFF2-40B4-BE49-F238E27FC236}">
                <a16:creationId xmlns:a16="http://schemas.microsoft.com/office/drawing/2014/main" id="{660C3B3A-ABD2-EAAA-CDFF-7A0F2187968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8569" r="12120"/>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803722F-1315-A2DC-6DAC-9E5DA7B30BD3}"/>
              </a:ext>
            </a:extLst>
          </p:cNvPr>
          <p:cNvSpPr>
            <a:spLocks noGrp="1"/>
          </p:cNvSpPr>
          <p:nvPr>
            <p:ph type="title"/>
          </p:nvPr>
        </p:nvSpPr>
        <p:spPr>
          <a:xfrm>
            <a:off x="838200" y="365125"/>
            <a:ext cx="5932470" cy="1899912"/>
          </a:xfrm>
        </p:spPr>
        <p:txBody>
          <a:bodyPr vert="horz" lIns="91440" tIns="45720" rIns="91440" bIns="45720" rtlCol="0" anchor="ctr">
            <a:normAutofit/>
          </a:bodyPr>
          <a:lstStyle/>
          <a:p>
            <a:r>
              <a:rPr lang="en-US" sz="3600" b="1">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Government action so far</a:t>
            </a:r>
          </a:p>
        </p:txBody>
      </p:sp>
      <p:sp>
        <p:nvSpPr>
          <p:cNvPr id="6" name="TextBox 5">
            <a:extLst>
              <a:ext uri="{FF2B5EF4-FFF2-40B4-BE49-F238E27FC236}">
                <a16:creationId xmlns:a16="http://schemas.microsoft.com/office/drawing/2014/main" id="{2043856C-1B0C-A8A6-2C0B-18F47E6D8B89}"/>
              </a:ext>
            </a:extLst>
          </p:cNvPr>
          <p:cNvSpPr txBox="1"/>
          <p:nvPr/>
        </p:nvSpPr>
        <p:spPr>
          <a:xfrm>
            <a:off x="838200" y="1797202"/>
            <a:ext cx="5829728" cy="4583050"/>
          </a:xfrm>
          <a:prstGeom prst="rect">
            <a:avLst/>
          </a:prstGeom>
        </p:spPr>
        <p:txBody>
          <a:bodyPr vert="horz" lIns="91440" tIns="45720" rIns="91440" bIns="45720" rtlCol="0">
            <a:normAutofit/>
          </a:bodyPr>
          <a:lstStyle/>
          <a:p>
            <a:pPr marL="285750" indent="-285750" fontAlgn="base">
              <a:lnSpc>
                <a:spcPct val="90000"/>
              </a:lnSpc>
              <a:spcBef>
                <a:spcPts val="600"/>
              </a:spcBef>
              <a:spcAft>
                <a:spcPts val="1200"/>
              </a:spcAft>
              <a:buClr>
                <a:srgbClr val="04043F"/>
              </a:buClr>
              <a:buFont typeface="Arial" panose="020B0604020202020204" pitchFamily="34" charset="0"/>
              <a:buChar char="•"/>
            </a:pPr>
            <a:r>
              <a:rPr lang="en-US">
                <a:latin typeface="Arial" panose="020B0604020202020204" pitchFamily="34" charset="0"/>
                <a:cs typeface="Arial" panose="020B0604020202020204" pitchFamily="34" charset="0"/>
              </a:rPr>
              <a:t>The UK is the first major economy to commit to a net zero target by 2050.</a:t>
            </a:r>
          </a:p>
          <a:p>
            <a:pPr marL="285750" indent="-285750" fontAlgn="base">
              <a:lnSpc>
                <a:spcPct val="90000"/>
              </a:lnSpc>
              <a:spcBef>
                <a:spcPts val="600"/>
              </a:spcBef>
              <a:spcAft>
                <a:spcPts val="1200"/>
              </a:spcAft>
              <a:buClr>
                <a:srgbClr val="04043F"/>
              </a:buClr>
              <a:buFont typeface="Arial" panose="020B0604020202020204" pitchFamily="34" charset="0"/>
              <a:buChar char="•"/>
            </a:pPr>
            <a:r>
              <a:rPr lang="en-US">
                <a:latin typeface="Arial" panose="020B0604020202020204" pitchFamily="34" charset="0"/>
                <a:cs typeface="Arial" panose="020B0604020202020204" pitchFamily="34" charset="0"/>
              </a:rPr>
              <a:t>As part of the 2020 Ten Point Plan for a Green Industrial Revolution, we will invest £12 billion by 2030. The 2021 Net Zero Strategy builds on this.</a:t>
            </a:r>
          </a:p>
          <a:p>
            <a:pPr marL="285750" indent="-285750" fontAlgn="base">
              <a:lnSpc>
                <a:spcPct val="90000"/>
              </a:lnSpc>
              <a:spcBef>
                <a:spcPts val="600"/>
              </a:spcBef>
              <a:spcAft>
                <a:spcPts val="1200"/>
              </a:spcAft>
              <a:buClr>
                <a:srgbClr val="04043F"/>
              </a:buClr>
              <a:buFont typeface="Arial" panose="020B0604020202020204" pitchFamily="34" charset="0"/>
              <a:buChar char="•"/>
            </a:pPr>
            <a:r>
              <a:rPr lang="en-US">
                <a:latin typeface="Arial" panose="020B0604020202020204" pitchFamily="34" charset="0"/>
                <a:cs typeface="Arial" panose="020B0604020202020204" pitchFamily="34" charset="0"/>
              </a:rPr>
              <a:t>We are ending sales of new petrol and diesel engine cars and vans in 2030. All new cars and vans will be zero emission by 2035.</a:t>
            </a:r>
          </a:p>
          <a:p>
            <a:pPr marL="285750" indent="-285750" fontAlgn="base">
              <a:lnSpc>
                <a:spcPct val="90000"/>
              </a:lnSpc>
              <a:spcBef>
                <a:spcPts val="600"/>
              </a:spcBef>
              <a:spcAft>
                <a:spcPts val="1200"/>
              </a:spcAft>
              <a:buClr>
                <a:srgbClr val="04043F"/>
              </a:buClr>
              <a:buFont typeface="Arial" panose="020B0604020202020204" pitchFamily="34" charset="0"/>
              <a:buChar char="•"/>
            </a:pPr>
            <a:r>
              <a:rPr lang="en-US">
                <a:latin typeface="Arial" panose="020B0604020202020204" pitchFamily="34" charset="0"/>
                <a:cs typeface="Arial" panose="020B0604020202020204" pitchFamily="34" charset="0"/>
              </a:rPr>
              <a:t>We are accelerating electrification, investing over £5 billion across infrastructure, manufacturing and research &amp; development.</a:t>
            </a:r>
          </a:p>
          <a:p>
            <a:pPr marL="285750" indent="-285750" fontAlgn="base">
              <a:lnSpc>
                <a:spcPct val="90000"/>
              </a:lnSpc>
              <a:spcBef>
                <a:spcPts val="600"/>
              </a:spcBef>
              <a:spcAft>
                <a:spcPts val="1200"/>
              </a:spcAft>
              <a:buClr>
                <a:srgbClr val="04043F"/>
              </a:buClr>
              <a:buFont typeface="Arial" panose="020B0604020202020204" pitchFamily="34" charset="0"/>
              <a:buChar char="•"/>
            </a:pPr>
            <a:r>
              <a:rPr lang="en-US">
                <a:latin typeface="Arial" panose="020B0604020202020204" pitchFamily="34" charset="0"/>
                <a:cs typeface="Arial" panose="020B0604020202020204" pitchFamily="34" charset="0"/>
              </a:rPr>
              <a:t>Thanks to our policies and to Government and industry investments, over 1 in every 6 cars sold in the UK now has a plug.</a:t>
            </a:r>
          </a:p>
        </p:txBody>
      </p:sp>
    </p:spTree>
    <p:extLst>
      <p:ext uri="{BB962C8B-B14F-4D97-AF65-F5344CB8AC3E}">
        <p14:creationId xmlns:p14="http://schemas.microsoft.com/office/powerpoint/2010/main" val="188568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Right 15">
            <a:extLst>
              <a:ext uri="{FF2B5EF4-FFF2-40B4-BE49-F238E27FC236}">
                <a16:creationId xmlns:a16="http://schemas.microsoft.com/office/drawing/2014/main" id="{2DEB01A4-8C70-5B72-A89A-3AB49E2F57A2}"/>
              </a:ext>
            </a:extLst>
          </p:cNvPr>
          <p:cNvSpPr/>
          <p:nvPr/>
        </p:nvSpPr>
        <p:spPr>
          <a:xfrm>
            <a:off x="267308" y="3617907"/>
            <a:ext cx="11657383" cy="1282700"/>
          </a:xfrm>
          <a:prstGeom prst="rightArrow">
            <a:avLst>
              <a:gd name="adj1" fmla="val 42574"/>
              <a:gd name="adj2" fmla="val 579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B4E460-2FCB-3271-B3D4-C1E6AE9DE00D}"/>
              </a:ext>
            </a:extLst>
          </p:cNvPr>
          <p:cNvSpPr>
            <a:spLocks noGrp="1"/>
          </p:cNvSpPr>
          <p:nvPr>
            <p:ph type="title"/>
          </p:nvPr>
        </p:nvSpPr>
        <p:spPr>
          <a:xfrm>
            <a:off x="838199" y="686191"/>
            <a:ext cx="8597901" cy="765032"/>
          </a:xfrm>
        </p:spPr>
        <p:txBody>
          <a:bodyPr>
            <a:normAutofit fontScale="90000"/>
          </a:bodyPr>
          <a:lstStyle/>
          <a:p>
            <a:r>
              <a:rPr lang="en-GB" b="1">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An ambitious strategic framework</a:t>
            </a:r>
          </a:p>
        </p:txBody>
      </p:sp>
      <p:pic>
        <p:nvPicPr>
          <p:cNvPr id="5" name="Picture 4">
            <a:extLst>
              <a:ext uri="{FF2B5EF4-FFF2-40B4-BE49-F238E27FC236}">
                <a16:creationId xmlns:a16="http://schemas.microsoft.com/office/drawing/2014/main" id="{4C82E8E6-3457-D9B0-0496-811B0F4ED853}"/>
              </a:ext>
            </a:extLst>
          </p:cNvPr>
          <p:cNvPicPr>
            <a:picLocks noChangeAspect="1"/>
          </p:cNvPicPr>
          <p:nvPr/>
        </p:nvPicPr>
        <p:blipFill rotWithShape="1">
          <a:blip r:embed="rId3"/>
          <a:srcRect l="3211" t="2850" r="3726" b="1826"/>
          <a:stretch/>
        </p:blipFill>
        <p:spPr>
          <a:xfrm>
            <a:off x="483818" y="2621516"/>
            <a:ext cx="1091540" cy="1550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4" descr="Department for Transport - Transport Decarbonisation Plan: quick review...  — Reed Mobility">
            <a:extLst>
              <a:ext uri="{FF2B5EF4-FFF2-40B4-BE49-F238E27FC236}">
                <a16:creationId xmlns:a16="http://schemas.microsoft.com/office/drawing/2014/main" id="{F7F7EDF0-F2D5-3706-5CDA-E47C365DA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689" y="2621516"/>
            <a:ext cx="1108805" cy="1550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Green Industrial Revolution - 10 point Plan | Boris Johnson | Build Back  Better, Build Back Greener | Ground source heat pumps | Air source heat  pumps | Solar thermal">
            <a:extLst>
              <a:ext uri="{FF2B5EF4-FFF2-40B4-BE49-F238E27FC236}">
                <a16:creationId xmlns:a16="http://schemas.microsoft.com/office/drawing/2014/main" id="{25BA3508-2704-02AE-9A74-453DA2D3F4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1344"/>
          <a:stretch/>
        </p:blipFill>
        <p:spPr bwMode="auto">
          <a:xfrm>
            <a:off x="6756362" y="2621516"/>
            <a:ext cx="1106994" cy="1550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descr="UK Government launches Road to Zero Strategy - Platform Duurzame  Biobrandstoffen">
            <a:extLst>
              <a:ext uri="{FF2B5EF4-FFF2-40B4-BE49-F238E27FC236}">
                <a16:creationId xmlns:a16="http://schemas.microsoft.com/office/drawing/2014/main" id="{1ECF6561-A8E6-2A8F-967D-604CA420C7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3034" y="2621516"/>
            <a:ext cx="1106994" cy="1550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2" descr="Government commits £1.6bn to boost charging network to 300,0">
            <a:extLst>
              <a:ext uri="{FF2B5EF4-FFF2-40B4-BE49-F238E27FC236}">
                <a16:creationId xmlns:a16="http://schemas.microsoft.com/office/drawing/2014/main" id="{A219193F-A0C1-EAB5-2AAA-2D5B697FBF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2760" y="4641122"/>
            <a:ext cx="1273683" cy="1602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EB64AF97-F7B3-F037-34DE-4C521E2C8989}"/>
              </a:ext>
            </a:extLst>
          </p:cNvPr>
          <p:cNvPicPr>
            <a:picLocks noChangeAspect="1"/>
          </p:cNvPicPr>
          <p:nvPr/>
        </p:nvPicPr>
        <p:blipFill rotWithShape="1">
          <a:blip r:embed="rId8"/>
          <a:srcRect l="2745" r="590" b="2045"/>
          <a:stretch/>
        </p:blipFill>
        <p:spPr>
          <a:xfrm>
            <a:off x="2903043" y="2621516"/>
            <a:ext cx="1091540" cy="1550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FBCE94E3-F536-6602-7F22-AD26FD76BC80}"/>
              </a:ext>
            </a:extLst>
          </p:cNvPr>
          <p:cNvPicPr>
            <a:picLocks noChangeAspect="1"/>
          </p:cNvPicPr>
          <p:nvPr/>
        </p:nvPicPr>
        <p:blipFill rotWithShape="1">
          <a:blip r:embed="rId9"/>
          <a:srcRect l="1325" t="1561" r="2947" b="1108"/>
          <a:stretch/>
        </p:blipFill>
        <p:spPr>
          <a:xfrm>
            <a:off x="3205787" y="4641121"/>
            <a:ext cx="1076645" cy="1550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9C11F885-742B-F740-5065-813F0A2AB125}"/>
              </a:ext>
            </a:extLst>
          </p:cNvPr>
          <p:cNvPicPr>
            <a:picLocks noChangeAspect="1"/>
          </p:cNvPicPr>
          <p:nvPr/>
        </p:nvPicPr>
        <p:blipFill rotWithShape="1">
          <a:blip r:embed="rId10"/>
          <a:srcRect l="2835" t="2298" r="2835" b="1948"/>
          <a:stretch/>
        </p:blipFill>
        <p:spPr>
          <a:xfrm>
            <a:off x="10285343" y="2621516"/>
            <a:ext cx="1090003" cy="1550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2" descr="Jobs with BEIS | Guardian Jobs">
            <a:extLst>
              <a:ext uri="{FF2B5EF4-FFF2-40B4-BE49-F238E27FC236}">
                <a16:creationId xmlns:a16="http://schemas.microsoft.com/office/drawing/2014/main" id="{1D97DC64-FA7D-E891-25DA-C1D7BD78F5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49428" y="120579"/>
            <a:ext cx="978185" cy="48909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0B65B614-9636-776D-97F8-9AEECEE90BC1}"/>
              </a:ext>
            </a:extLst>
          </p:cNvPr>
          <p:cNvCxnSpPr>
            <a:cxnSpLocks/>
          </p:cNvCxnSpPr>
          <p:nvPr/>
        </p:nvCxnSpPr>
        <p:spPr>
          <a:xfrm>
            <a:off x="2500829" y="2137274"/>
            <a:ext cx="0" cy="446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51D052-E1DE-447C-5056-EBFA502BB28A}"/>
              </a:ext>
            </a:extLst>
          </p:cNvPr>
          <p:cNvCxnSpPr>
            <a:cxnSpLocks/>
          </p:cNvCxnSpPr>
          <p:nvPr/>
        </p:nvCxnSpPr>
        <p:spPr>
          <a:xfrm>
            <a:off x="6465065" y="2137274"/>
            <a:ext cx="0" cy="446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DAC3CD-1EF7-B5BC-775B-D229C9B581AC}"/>
              </a:ext>
            </a:extLst>
          </p:cNvPr>
          <p:cNvCxnSpPr>
            <a:cxnSpLocks/>
          </p:cNvCxnSpPr>
          <p:nvPr/>
        </p:nvCxnSpPr>
        <p:spPr>
          <a:xfrm>
            <a:off x="11519971" y="2137274"/>
            <a:ext cx="0" cy="4464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D0CB25C-FDFD-082F-56B9-A0946C93A2C4}"/>
              </a:ext>
            </a:extLst>
          </p:cNvPr>
          <p:cNvSpPr txBox="1"/>
          <p:nvPr/>
        </p:nvSpPr>
        <p:spPr>
          <a:xfrm>
            <a:off x="1635271" y="1520660"/>
            <a:ext cx="1731115" cy="646331"/>
          </a:xfrm>
          <a:prstGeom prst="rect">
            <a:avLst/>
          </a:prstGeom>
          <a:noFill/>
        </p:spPr>
        <p:txBody>
          <a:bodyPr wrap="none" rtlCol="0">
            <a:spAutoFit/>
          </a:bodyPr>
          <a:lstStyle/>
          <a:p>
            <a:pPr algn="ctr"/>
            <a:r>
              <a:rPr lang="en-GB" i="1"/>
              <a:t>2015</a:t>
            </a:r>
          </a:p>
          <a:p>
            <a:pPr algn="ctr"/>
            <a:r>
              <a:rPr lang="en-GB" i="1"/>
              <a:t>Paris Agreement</a:t>
            </a:r>
          </a:p>
        </p:txBody>
      </p:sp>
      <p:sp>
        <p:nvSpPr>
          <p:cNvPr id="26" name="TextBox 25">
            <a:extLst>
              <a:ext uri="{FF2B5EF4-FFF2-40B4-BE49-F238E27FC236}">
                <a16:creationId xmlns:a16="http://schemas.microsoft.com/office/drawing/2014/main" id="{584DA367-E00B-81C5-24BD-CC298CADA8B5}"/>
              </a:ext>
            </a:extLst>
          </p:cNvPr>
          <p:cNvSpPr txBox="1"/>
          <p:nvPr/>
        </p:nvSpPr>
        <p:spPr>
          <a:xfrm>
            <a:off x="5811971" y="1515033"/>
            <a:ext cx="1306191" cy="646331"/>
          </a:xfrm>
          <a:prstGeom prst="rect">
            <a:avLst/>
          </a:prstGeom>
          <a:noFill/>
        </p:spPr>
        <p:txBody>
          <a:bodyPr wrap="none" rtlCol="0">
            <a:spAutoFit/>
          </a:bodyPr>
          <a:lstStyle/>
          <a:p>
            <a:pPr algn="ctr"/>
            <a:r>
              <a:rPr lang="en-GB" i="1"/>
              <a:t>2019</a:t>
            </a:r>
          </a:p>
          <a:p>
            <a:pPr algn="ctr"/>
            <a:r>
              <a:rPr lang="en-GB" i="1"/>
              <a:t>UK Net Zero</a:t>
            </a:r>
          </a:p>
        </p:txBody>
      </p:sp>
      <p:sp>
        <p:nvSpPr>
          <p:cNvPr id="27" name="TextBox 26">
            <a:extLst>
              <a:ext uri="{FF2B5EF4-FFF2-40B4-BE49-F238E27FC236}">
                <a16:creationId xmlns:a16="http://schemas.microsoft.com/office/drawing/2014/main" id="{C3CE62F5-9759-1564-6103-33232F2C1CA0}"/>
              </a:ext>
            </a:extLst>
          </p:cNvPr>
          <p:cNvSpPr txBox="1"/>
          <p:nvPr/>
        </p:nvSpPr>
        <p:spPr>
          <a:xfrm>
            <a:off x="11097922" y="1520660"/>
            <a:ext cx="805990" cy="646331"/>
          </a:xfrm>
          <a:prstGeom prst="rect">
            <a:avLst/>
          </a:prstGeom>
          <a:noFill/>
        </p:spPr>
        <p:txBody>
          <a:bodyPr wrap="none" rtlCol="0">
            <a:spAutoFit/>
          </a:bodyPr>
          <a:lstStyle/>
          <a:p>
            <a:pPr algn="ctr"/>
            <a:r>
              <a:rPr lang="en-GB" i="1"/>
              <a:t>2021</a:t>
            </a:r>
          </a:p>
          <a:p>
            <a:pPr algn="ctr"/>
            <a:r>
              <a:rPr lang="en-GB" i="1"/>
              <a:t>COP26</a:t>
            </a:r>
          </a:p>
        </p:txBody>
      </p:sp>
    </p:spTree>
    <p:extLst>
      <p:ext uri="{BB962C8B-B14F-4D97-AF65-F5344CB8AC3E}">
        <p14:creationId xmlns:p14="http://schemas.microsoft.com/office/powerpoint/2010/main" val="387525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Background image of electric vehicles charging">
            <a:extLst>
              <a:ext uri="{FF2B5EF4-FFF2-40B4-BE49-F238E27FC236}">
                <a16:creationId xmlns:a16="http://schemas.microsoft.com/office/drawing/2014/main" id="{43AB1C7B-AE28-4F34-BCC9-47347275D4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0" y="0"/>
            <a:ext cx="12192625" cy="6858000"/>
          </a:xfrm>
          <a:prstGeom prst="rect">
            <a:avLst/>
          </a:prstGeom>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6376CEE3-62C8-4BBD-A924-79D75D628F0F}"/>
              </a:ext>
            </a:extLst>
          </p:cNvPr>
          <p:cNvSpPr/>
          <p:nvPr/>
        </p:nvSpPr>
        <p:spPr bwMode="auto">
          <a:xfrm>
            <a:off x="0" y="0"/>
            <a:ext cx="12192624" cy="6858000"/>
          </a:xfrm>
          <a:prstGeom prst="rect">
            <a:avLst/>
          </a:prstGeom>
          <a:gradFill flip="none" rotWithShape="1">
            <a:gsLst>
              <a:gs pos="0">
                <a:schemeClr val="bg2">
                  <a:alpha val="80000"/>
                </a:schemeClr>
              </a:gs>
              <a:gs pos="100000">
                <a:schemeClr val="tx1">
                  <a:alpha val="95000"/>
                </a:schemeClr>
              </a:gs>
            </a:gsLst>
            <a:lin ang="0" scaled="1"/>
            <a:tileRect/>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Euclid Flex B"/>
              <a:ea typeface="+mn-ea"/>
              <a:cs typeface="ヒラギノ角ゴ ProN W3" charset="0"/>
              <a:sym typeface="GillSans" charset="0"/>
            </a:endParaRPr>
          </a:p>
        </p:txBody>
      </p:sp>
      <p:sp>
        <p:nvSpPr>
          <p:cNvPr id="18" name="Text Placeholder 17">
            <a:extLst>
              <a:ext uri="{FF2B5EF4-FFF2-40B4-BE49-F238E27FC236}">
                <a16:creationId xmlns:a16="http://schemas.microsoft.com/office/drawing/2014/main" id="{217A98A2-35B3-4B7A-AE1B-A58EE01A8EC5}"/>
              </a:ext>
            </a:extLst>
          </p:cNvPr>
          <p:cNvSpPr>
            <a:spLocks noGrp="1"/>
          </p:cNvSpPr>
          <p:nvPr>
            <p:ph type="body" sz="quarter" idx="13"/>
          </p:nvPr>
        </p:nvSpPr>
        <p:spPr>
          <a:xfrm>
            <a:off x="540000" y="720000"/>
            <a:ext cx="4176000" cy="864000"/>
          </a:xfrm>
        </p:spPr>
        <p:txBody>
          <a:bodyPr/>
          <a:lstStyle/>
          <a:p>
            <a:r>
              <a:rPr lang="en-GB" sz="2400">
                <a:cs typeface="Arial" panose="020B0604020202020204" pitchFamily="34" charset="0"/>
              </a:rPr>
              <a:t>The UK is investing heavily into electrification</a:t>
            </a:r>
          </a:p>
          <a:p>
            <a:endParaRPr lang="en-GB" sz="2400">
              <a:cs typeface="Arial" panose="020B0604020202020204" pitchFamily="34" charset="0"/>
            </a:endParaRPr>
          </a:p>
        </p:txBody>
      </p:sp>
      <p:sp>
        <p:nvSpPr>
          <p:cNvPr id="43" name="Oval 42">
            <a:extLst>
              <a:ext uri="{FF2B5EF4-FFF2-40B4-BE49-F238E27FC236}">
                <a16:creationId xmlns:a16="http://schemas.microsoft.com/office/drawing/2014/main" id="{112A34E0-E2D5-4488-A96E-14703B2B9035}"/>
              </a:ext>
            </a:extLst>
          </p:cNvPr>
          <p:cNvSpPr>
            <a:spLocks noChangeAspect="1"/>
          </p:cNvSpPr>
          <p:nvPr/>
        </p:nvSpPr>
        <p:spPr bwMode="auto">
          <a:xfrm>
            <a:off x="1368000" y="1980000"/>
            <a:ext cx="1962000" cy="1962000"/>
          </a:xfrm>
          <a:prstGeom prst="ellipse">
            <a:avLst/>
          </a:prstGeom>
          <a:noFill/>
          <a:ln w="1270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rPr>
              <a:t>£318m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rPr>
              <a:t>Faraday Battery Challenge ZEV battery development</a:t>
            </a:r>
            <a:r>
              <a:rPr kumimoji="0" lang="en-GB" sz="1400" b="0" i="0" u="none" strike="noStrike" kern="1200" cap="none" spc="0" normalizeH="0" baseline="30000" noProof="0">
                <a:ln>
                  <a:noFill/>
                </a:ln>
                <a:solidFill>
                  <a:srgbClr val="04043F"/>
                </a:solidFill>
                <a:effectLst/>
                <a:uLnTx/>
                <a:uFillTx/>
                <a:latin typeface="Euclid Flex B"/>
                <a:ea typeface="+mn-ea"/>
                <a:cs typeface="Arial" panose="020B0604020202020204" pitchFamily="34" charset="0"/>
              </a:rPr>
              <a:t>1</a:t>
            </a:r>
            <a:endParaRPr kumimoji="0" lang="en-GB" sz="14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endParaRPr>
          </a:p>
        </p:txBody>
      </p:sp>
      <p:sp>
        <p:nvSpPr>
          <p:cNvPr id="50" name="Oval 49">
            <a:extLst>
              <a:ext uri="{FF2B5EF4-FFF2-40B4-BE49-F238E27FC236}">
                <a16:creationId xmlns:a16="http://schemas.microsoft.com/office/drawing/2014/main" id="{5D0E4894-059A-492A-8C85-0626F2CF67F6}"/>
              </a:ext>
            </a:extLst>
          </p:cNvPr>
          <p:cNvSpPr>
            <a:spLocks noChangeAspect="1"/>
          </p:cNvSpPr>
          <p:nvPr/>
        </p:nvSpPr>
        <p:spPr bwMode="auto">
          <a:xfrm>
            <a:off x="3708000" y="1980000"/>
            <a:ext cx="1962000" cy="1962000"/>
          </a:xfrm>
          <a:prstGeom prst="ellipse">
            <a:avLst/>
          </a:prstGeom>
          <a:noFill/>
          <a:ln w="127000" cap="flat" cmpd="sng" algn="ctr">
            <a:solidFill>
              <a:schemeClr val="tx1">
                <a:alpha val="8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GillSans" charset="0"/>
              </a:rPr>
              <a:t>£1bn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Arial" panose="020B0604020202020204" pitchFamily="34" charset="0"/>
              </a:rPr>
              <a:t>Advanced Propulsion Centre</a:t>
            </a:r>
          </a:p>
        </p:txBody>
      </p:sp>
      <p:sp>
        <p:nvSpPr>
          <p:cNvPr id="79" name="Oval 78">
            <a:extLst>
              <a:ext uri="{FF2B5EF4-FFF2-40B4-BE49-F238E27FC236}">
                <a16:creationId xmlns:a16="http://schemas.microsoft.com/office/drawing/2014/main" id="{F2F7CCCD-1D12-4CA2-9B0C-B5CF14D5ABF6}"/>
              </a:ext>
            </a:extLst>
          </p:cNvPr>
          <p:cNvSpPr>
            <a:spLocks noChangeAspect="1"/>
          </p:cNvSpPr>
          <p:nvPr/>
        </p:nvSpPr>
        <p:spPr bwMode="auto">
          <a:xfrm>
            <a:off x="1008000" y="4284000"/>
            <a:ext cx="1962000" cy="1962000"/>
          </a:xfrm>
          <a:prstGeom prst="ellipse">
            <a:avLst/>
          </a:prstGeom>
          <a:noFill/>
          <a:ln w="127000" cap="flat" cmpd="sng" algn="ctr">
            <a:solidFill>
              <a:schemeClr val="tx1">
                <a:alpha val="6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Arial" panose="020B0604020202020204" pitchFamily="34" charset="0"/>
              </a:rPr>
              <a:t>£2.5bn</a:t>
            </a:r>
            <a:endParaRPr kumimoji="0" lang="en-US" altLang="en-US" sz="14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Arial" panose="020B0604020202020204" pitchFamily="34" charset="0"/>
            </a:endParaRPr>
          </a:p>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135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Arial" panose="020B0604020202020204" pitchFamily="34" charset="0"/>
              </a:rPr>
              <a:t>Office for Zero Emission Vehicles (OZEV) funding for R&amp;D, infrastructure and purchase grants</a:t>
            </a:r>
            <a:r>
              <a:rPr kumimoji="0" lang="en-US" altLang="en-US" sz="1350" b="0" i="0" u="none" strike="noStrike" kern="1200" cap="none" spc="0" normalizeH="0" baseline="30000" noProof="0">
                <a:ln>
                  <a:noFill/>
                </a:ln>
                <a:solidFill>
                  <a:srgbClr val="04043F"/>
                </a:solidFill>
                <a:effectLst/>
                <a:uLnTx/>
                <a:uFillTx/>
                <a:latin typeface="Euclid Flex B"/>
                <a:ea typeface="+mn-ea"/>
                <a:cs typeface="Arial" panose="020B0604020202020204" pitchFamily="34" charset="0"/>
                <a:sym typeface="Arial" panose="020B0604020202020204" pitchFamily="34" charset="0"/>
              </a:rPr>
              <a:t>3</a:t>
            </a:r>
            <a:endParaRPr kumimoji="0" lang="en-US" altLang="en-US" sz="135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Arial" panose="020B0604020202020204" pitchFamily="34" charset="0"/>
            </a:endParaRPr>
          </a:p>
        </p:txBody>
      </p:sp>
      <p:sp>
        <p:nvSpPr>
          <p:cNvPr id="82" name="Oval 81">
            <a:extLst>
              <a:ext uri="{FF2B5EF4-FFF2-40B4-BE49-F238E27FC236}">
                <a16:creationId xmlns:a16="http://schemas.microsoft.com/office/drawing/2014/main" id="{D011E9E9-6A3F-4490-B204-C3478C676F5D}"/>
              </a:ext>
            </a:extLst>
          </p:cNvPr>
          <p:cNvSpPr>
            <a:spLocks noChangeAspect="1"/>
          </p:cNvSpPr>
          <p:nvPr/>
        </p:nvSpPr>
        <p:spPr bwMode="auto">
          <a:xfrm>
            <a:off x="6048000" y="1980000"/>
            <a:ext cx="1962000" cy="1962000"/>
          </a:xfrm>
          <a:prstGeom prst="ellipse">
            <a:avLst/>
          </a:prstGeom>
          <a:noFill/>
          <a:ln w="127000" cap="flat" cmpd="sng" algn="ctr">
            <a:solidFill>
              <a:schemeClr val="tx1">
                <a:alpha val="7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GillSans" charset="0"/>
              </a:rPr>
              <a:t>£80m</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GillSans" charset="0"/>
              </a:rPr>
              <a:t>Driving the Electric</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GillSans" charset="0"/>
              </a:rPr>
              <a:t>Revolution – power</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GillSans" charset="0"/>
              </a:rPr>
              <a:t>electronics, electric</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GillSans" charset="0"/>
              </a:rPr>
              <a:t>drivetrains</a:t>
            </a:r>
            <a:r>
              <a:rPr kumimoji="0" lang="en-GB" sz="1400" b="0" i="0" u="none" strike="noStrike" kern="1200" cap="none" spc="0" normalizeH="0" baseline="30000" noProof="0">
                <a:ln>
                  <a:noFill/>
                </a:ln>
                <a:solidFill>
                  <a:srgbClr val="04043F"/>
                </a:solidFill>
                <a:effectLst/>
                <a:uLnTx/>
                <a:uFillTx/>
                <a:latin typeface="Euclid Flex B"/>
                <a:ea typeface="+mn-ea"/>
                <a:cs typeface="Arial" panose="020B0604020202020204" pitchFamily="34" charset="0"/>
                <a:sym typeface="GillSans" charset="0"/>
              </a:rPr>
              <a:t>2</a:t>
            </a:r>
            <a:endParaRPr kumimoji="0" lang="en-GB" sz="14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GillSans" charset="0"/>
            </a:endParaRPr>
          </a:p>
        </p:txBody>
      </p:sp>
      <p:sp>
        <p:nvSpPr>
          <p:cNvPr id="85" name="Oval 84">
            <a:extLst>
              <a:ext uri="{FF2B5EF4-FFF2-40B4-BE49-F238E27FC236}">
                <a16:creationId xmlns:a16="http://schemas.microsoft.com/office/drawing/2014/main" id="{56725D9A-254F-4A3C-9643-92A8EC79EAFF}"/>
              </a:ext>
            </a:extLst>
          </p:cNvPr>
          <p:cNvSpPr>
            <a:spLocks noChangeAspect="1"/>
          </p:cNvSpPr>
          <p:nvPr/>
        </p:nvSpPr>
        <p:spPr bwMode="auto">
          <a:xfrm>
            <a:off x="3348000" y="4284000"/>
            <a:ext cx="1962000" cy="1962000"/>
          </a:xfrm>
          <a:prstGeom prst="ellipse">
            <a:avLst/>
          </a:prstGeom>
          <a:noFill/>
          <a:ln w="127000" cap="flat" cmpd="sng" algn="ctr">
            <a:solidFill>
              <a:schemeClr val="tx1">
                <a:alpha val="5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GillSans" charset="0"/>
              </a:rPr>
              <a:t>£850m</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Arial" panose="020B0604020202020204" pitchFamily="34" charset="0"/>
              </a:rPr>
              <a:t>Automotive Transformation Fund</a:t>
            </a:r>
            <a:r>
              <a:rPr kumimoji="0" lang="en-US" altLang="en-US" sz="1400" b="0" i="0" u="none" strike="noStrike" kern="1200" cap="none" spc="0" normalizeH="0" baseline="30000" noProof="0">
                <a:ln>
                  <a:noFill/>
                </a:ln>
                <a:solidFill>
                  <a:srgbClr val="04043F"/>
                </a:solidFill>
                <a:effectLst/>
                <a:uLnTx/>
                <a:uFillTx/>
                <a:latin typeface="Euclid Flex B"/>
                <a:ea typeface="+mn-ea"/>
                <a:cs typeface="Arial" panose="020B0604020202020204" pitchFamily="34" charset="0"/>
                <a:sym typeface="Arial" panose="020B0604020202020204" pitchFamily="34" charset="0"/>
              </a:rPr>
              <a:t>4</a:t>
            </a:r>
            <a:endParaRPr kumimoji="0" lang="en-US" altLang="en-US" sz="32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Arial" panose="020B0604020202020204" pitchFamily="34" charset="0"/>
            </a:endParaRPr>
          </a:p>
        </p:txBody>
      </p:sp>
      <p:sp>
        <p:nvSpPr>
          <p:cNvPr id="88" name="Oval 87">
            <a:extLst>
              <a:ext uri="{FF2B5EF4-FFF2-40B4-BE49-F238E27FC236}">
                <a16:creationId xmlns:a16="http://schemas.microsoft.com/office/drawing/2014/main" id="{C27E06B2-6BC2-470E-BDB4-52921BB6E955}"/>
              </a:ext>
            </a:extLst>
          </p:cNvPr>
          <p:cNvSpPr>
            <a:spLocks noChangeAspect="1"/>
          </p:cNvSpPr>
          <p:nvPr/>
        </p:nvSpPr>
        <p:spPr bwMode="auto">
          <a:xfrm>
            <a:off x="5688000" y="4284000"/>
            <a:ext cx="1962000" cy="1962000"/>
          </a:xfrm>
          <a:prstGeom prst="ellipse">
            <a:avLst/>
          </a:prstGeom>
          <a:noFill/>
          <a:ln w="127000" cap="flat" cmpd="sng" algn="ctr">
            <a:solidFill>
              <a:schemeClr val="tx1">
                <a:alpha val="3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GillSans" charset="0"/>
              </a:rPr>
              <a:t>£440m</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4043F"/>
                </a:solidFill>
                <a:effectLst/>
                <a:uLnTx/>
                <a:uFillTx/>
                <a:latin typeface="Euclid Flex B"/>
                <a:ea typeface="+mn-ea"/>
                <a:cs typeface="Arial" panose="020B0604020202020204" pitchFamily="34" charset="0"/>
                <a:sym typeface="Arial" panose="020B0604020202020204" pitchFamily="34" charset="0"/>
              </a:rPr>
              <a:t>Connected Automated Vehicle Technology</a:t>
            </a:r>
          </a:p>
        </p:txBody>
      </p:sp>
      <p:sp>
        <p:nvSpPr>
          <p:cNvPr id="16" name="Rectangle 15">
            <a:extLst>
              <a:ext uri="{FF2B5EF4-FFF2-40B4-BE49-F238E27FC236}">
                <a16:creationId xmlns:a16="http://schemas.microsoft.com/office/drawing/2014/main" id="{7E41BAD2-9315-47AD-B65D-89445DD76D19}"/>
              </a:ext>
            </a:extLst>
          </p:cNvPr>
          <p:cNvSpPr/>
          <p:nvPr/>
        </p:nvSpPr>
        <p:spPr bwMode="auto">
          <a:xfrm>
            <a:off x="8592000" y="0"/>
            <a:ext cx="3600000" cy="6857995"/>
          </a:xfrm>
          <a:prstGeom prst="rect">
            <a:avLst/>
          </a:prstGeom>
          <a:solidFill>
            <a:srgbClr val="111349">
              <a:alpha val="7098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Euclid Flex B"/>
              <a:ea typeface="+mn-ea"/>
              <a:cs typeface="ヒラギノ角ゴ ProN W3" charset="0"/>
              <a:sym typeface="GillSans" charset="0"/>
            </a:endParaRPr>
          </a:p>
        </p:txBody>
      </p:sp>
      <p:sp>
        <p:nvSpPr>
          <p:cNvPr id="2" name="Content Placeholder 1">
            <a:extLst>
              <a:ext uri="{FF2B5EF4-FFF2-40B4-BE49-F238E27FC236}">
                <a16:creationId xmlns:a16="http://schemas.microsoft.com/office/drawing/2014/main" id="{D1D4142C-BCDB-403F-AA2D-C46186908F04}"/>
              </a:ext>
            </a:extLst>
          </p:cNvPr>
          <p:cNvSpPr>
            <a:spLocks noGrp="1"/>
          </p:cNvSpPr>
          <p:nvPr>
            <p:ph idx="14"/>
          </p:nvPr>
        </p:nvSpPr>
        <p:spPr>
          <a:xfrm>
            <a:off x="9133200" y="554399"/>
            <a:ext cx="2520000" cy="5821233"/>
          </a:xfrm>
        </p:spPr>
        <p:txBody>
          <a:bodyPr/>
          <a:lstStyle/>
          <a:p>
            <a:pPr>
              <a:spcAft>
                <a:spcPts val="1800"/>
              </a:spcAft>
            </a:pPr>
            <a:r>
              <a:rPr lang="en-GB" kern="0">
                <a:solidFill>
                  <a:schemeClr val="bg1"/>
                </a:solidFill>
                <a:cs typeface="Arial" panose="020B0604020202020204" pitchFamily="34" charset="0"/>
              </a:rPr>
              <a:t>The UK Government has committed over £5 billion in infrastructure, R&amp;D, driving demand and supply-side support.</a:t>
            </a:r>
            <a:r>
              <a:rPr lang="en-GB" kern="0" baseline="30000">
                <a:solidFill>
                  <a:schemeClr val="bg1"/>
                </a:solidFill>
                <a:cs typeface="Arial" panose="020B0604020202020204" pitchFamily="34" charset="0"/>
              </a:rPr>
              <a:t>5</a:t>
            </a:r>
            <a:endParaRPr lang="en-GB" kern="0">
              <a:solidFill>
                <a:schemeClr val="bg1"/>
              </a:solidFill>
              <a:cs typeface="Arial" panose="020B0604020202020204" pitchFamily="34" charset="0"/>
            </a:endParaRPr>
          </a:p>
          <a:p>
            <a:pPr marL="270241" lvl="1" indent="-268288" fontAlgn="auto">
              <a:spcBef>
                <a:spcPts val="0"/>
              </a:spcBef>
              <a:spcAft>
                <a:spcPts val="1200"/>
              </a:spcAft>
              <a:buClr>
                <a:schemeClr val="bg1"/>
              </a:buClr>
              <a:buFont typeface="Wingdings" panose="05000000000000000000" pitchFamily="2" charset="2"/>
              <a:buChar char="n"/>
              <a:defRPr/>
            </a:pPr>
            <a:r>
              <a:rPr lang="en-GB" sz="1400">
                <a:solidFill>
                  <a:schemeClr val="bg1"/>
                </a:solidFill>
                <a:cs typeface="Arial" panose="020B0604020202020204" pitchFamily="34" charset="0"/>
              </a:rPr>
              <a:t>Creating the right regulatory environment including 2030 Phase Out, Zero Emission Vehicle (ZEV) mandate, infrastructure provision</a:t>
            </a:r>
          </a:p>
          <a:p>
            <a:pPr marL="270241" lvl="1" indent="-268288" fontAlgn="auto">
              <a:spcBef>
                <a:spcPts val="0"/>
              </a:spcBef>
              <a:spcAft>
                <a:spcPts val="1200"/>
              </a:spcAft>
              <a:buClr>
                <a:schemeClr val="bg1"/>
              </a:buClr>
              <a:buFont typeface="Wingdings" panose="05000000000000000000" pitchFamily="2" charset="2"/>
              <a:buChar char="n"/>
              <a:defRPr/>
            </a:pPr>
            <a:r>
              <a:rPr lang="en-GB" sz="1400">
                <a:solidFill>
                  <a:schemeClr val="bg1"/>
                </a:solidFill>
                <a:cs typeface="Arial" panose="020B0604020202020204" pitchFamily="34" charset="0"/>
              </a:rPr>
              <a:t>Learning from industry to understand and develop supply chain plans for key areas</a:t>
            </a:r>
          </a:p>
          <a:p>
            <a:pPr marL="270241" lvl="1" indent="-268288" fontAlgn="auto">
              <a:spcBef>
                <a:spcPts val="0"/>
              </a:spcBef>
              <a:spcAft>
                <a:spcPts val="1200"/>
              </a:spcAft>
              <a:buClr>
                <a:schemeClr val="bg1"/>
              </a:buClr>
              <a:buFont typeface="Wingdings" panose="05000000000000000000" pitchFamily="2" charset="2"/>
              <a:buChar char="n"/>
              <a:defRPr/>
            </a:pPr>
            <a:r>
              <a:rPr lang="en-GB" sz="1400">
                <a:solidFill>
                  <a:schemeClr val="bg1"/>
                </a:solidFill>
                <a:cs typeface="Arial" panose="020B0604020202020204" pitchFamily="34" charset="0"/>
              </a:rPr>
              <a:t>Encourage innovation, efficiency and keep costs low through funding</a:t>
            </a:r>
          </a:p>
          <a:p>
            <a:pPr marL="270241" lvl="1" indent="-268288" fontAlgn="auto">
              <a:spcBef>
                <a:spcPts val="0"/>
              </a:spcBef>
              <a:spcAft>
                <a:spcPts val="1200"/>
              </a:spcAft>
              <a:buClr>
                <a:schemeClr val="bg1"/>
              </a:buClr>
              <a:buFont typeface="Wingdings" panose="05000000000000000000" pitchFamily="2" charset="2"/>
              <a:buChar char="n"/>
              <a:defRPr/>
            </a:pPr>
            <a:r>
              <a:rPr lang="en-GB" sz="1400">
                <a:solidFill>
                  <a:schemeClr val="bg1"/>
                </a:solidFill>
                <a:cs typeface="Arial" panose="020B0604020202020204" pitchFamily="34" charset="0"/>
              </a:rPr>
              <a:t>Invest in our UK skills and capability through green skills programmes, such as our Lifetime Skills Guarantee</a:t>
            </a:r>
          </a:p>
        </p:txBody>
      </p:sp>
      <p:sp>
        <p:nvSpPr>
          <p:cNvPr id="26" name="Slide Number Placeholder 12">
            <a:extLst>
              <a:ext uri="{FF2B5EF4-FFF2-40B4-BE49-F238E27FC236}">
                <a16:creationId xmlns:a16="http://schemas.microsoft.com/office/drawing/2014/main" id="{C7AB98F6-497E-4E88-84A4-513114756D5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BD540-CAF4-4BC4-AA40-D496466E7C29}" type="slidenum">
              <a:rPr kumimoji="0" lang="en-GB" altLang="en-US" sz="800" b="0" i="0" u="none" strike="noStrike" kern="1200" cap="none" spc="0" normalizeH="0" baseline="0" noProof="0" smtClean="0">
                <a:ln>
                  <a:noFill/>
                </a:ln>
                <a:solidFill>
                  <a:srgbClr val="FFFFFF"/>
                </a:solidFill>
                <a:effectLst/>
                <a:uLnTx/>
                <a:uFillTx/>
                <a:latin typeface="Euclid Flex B"/>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800" b="0" i="0" u="none" strike="noStrike" kern="1200" cap="none" spc="0" normalizeH="0" baseline="0" noProof="0">
              <a:ln>
                <a:noFill/>
              </a:ln>
              <a:solidFill>
                <a:srgbClr val="FFFFFF"/>
              </a:solidFill>
              <a:effectLst/>
              <a:uLnTx/>
              <a:uFillTx/>
              <a:latin typeface="Euclid Flex B"/>
              <a:ea typeface="+mn-ea"/>
            </a:endParaRPr>
          </a:p>
        </p:txBody>
      </p:sp>
    </p:spTree>
    <p:extLst>
      <p:ext uri="{BB962C8B-B14F-4D97-AF65-F5344CB8AC3E}">
        <p14:creationId xmlns:p14="http://schemas.microsoft.com/office/powerpoint/2010/main" val="428570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460-2FCB-3271-B3D4-C1E6AE9DE00D}"/>
              </a:ext>
            </a:extLst>
          </p:cNvPr>
          <p:cNvSpPr>
            <a:spLocks noGrp="1"/>
          </p:cNvSpPr>
          <p:nvPr>
            <p:ph type="title"/>
          </p:nvPr>
        </p:nvSpPr>
        <p:spPr>
          <a:xfrm>
            <a:off x="838200" y="365126"/>
            <a:ext cx="10515600" cy="765032"/>
          </a:xfrm>
        </p:spPr>
        <p:txBody>
          <a:bodyPr/>
          <a:lstStyle/>
          <a:p>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Government intervention so far</a:t>
            </a:r>
          </a:p>
        </p:txBody>
      </p:sp>
      <p:sp>
        <p:nvSpPr>
          <p:cNvPr id="8" name="Arrow: Right 7">
            <a:extLst>
              <a:ext uri="{FF2B5EF4-FFF2-40B4-BE49-F238E27FC236}">
                <a16:creationId xmlns:a16="http://schemas.microsoft.com/office/drawing/2014/main" id="{862E7DC8-7317-E778-AF7C-6B1BBDE76FE4}"/>
              </a:ext>
            </a:extLst>
          </p:cNvPr>
          <p:cNvSpPr/>
          <p:nvPr/>
        </p:nvSpPr>
        <p:spPr>
          <a:xfrm>
            <a:off x="356208" y="952358"/>
            <a:ext cx="11657383" cy="1282700"/>
          </a:xfrm>
          <a:prstGeom prst="rightArrow">
            <a:avLst>
              <a:gd name="adj1" fmla="val 42574"/>
              <a:gd name="adj2" fmla="val 579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Table 17">
            <a:extLst>
              <a:ext uri="{FF2B5EF4-FFF2-40B4-BE49-F238E27FC236}">
                <a16:creationId xmlns:a16="http://schemas.microsoft.com/office/drawing/2014/main" id="{E79F8C27-BF8A-3FE5-66B6-D4986CEF6DC0}"/>
              </a:ext>
            </a:extLst>
          </p:cNvPr>
          <p:cNvGraphicFramePr>
            <a:graphicFrameLocks noGrp="1"/>
          </p:cNvGraphicFramePr>
          <p:nvPr>
            <p:extLst>
              <p:ext uri="{D42A27DB-BD31-4B8C-83A1-F6EECF244321}">
                <p14:modId xmlns:p14="http://schemas.microsoft.com/office/powerpoint/2010/main" val="210012968"/>
              </p:ext>
            </p:extLst>
          </p:nvPr>
        </p:nvGraphicFramePr>
        <p:xfrm>
          <a:off x="482600" y="1397208"/>
          <a:ext cx="10782297" cy="370840"/>
        </p:xfrm>
        <a:graphic>
          <a:graphicData uri="http://schemas.openxmlformats.org/drawingml/2006/table">
            <a:tbl>
              <a:tblPr firstRow="1" bandRow="1">
                <a:tableStyleId>{2D5ABB26-0587-4C30-8999-92F81FD0307C}</a:tableStyleId>
              </a:tblPr>
              <a:tblGrid>
                <a:gridCol w="1198033">
                  <a:extLst>
                    <a:ext uri="{9D8B030D-6E8A-4147-A177-3AD203B41FA5}">
                      <a16:colId xmlns:a16="http://schemas.microsoft.com/office/drawing/2014/main" val="2458350159"/>
                    </a:ext>
                  </a:extLst>
                </a:gridCol>
                <a:gridCol w="1198033">
                  <a:extLst>
                    <a:ext uri="{9D8B030D-6E8A-4147-A177-3AD203B41FA5}">
                      <a16:colId xmlns:a16="http://schemas.microsoft.com/office/drawing/2014/main" val="3960321228"/>
                    </a:ext>
                  </a:extLst>
                </a:gridCol>
                <a:gridCol w="1198033">
                  <a:extLst>
                    <a:ext uri="{9D8B030D-6E8A-4147-A177-3AD203B41FA5}">
                      <a16:colId xmlns:a16="http://schemas.microsoft.com/office/drawing/2014/main" val="1234264758"/>
                    </a:ext>
                  </a:extLst>
                </a:gridCol>
                <a:gridCol w="1198033">
                  <a:extLst>
                    <a:ext uri="{9D8B030D-6E8A-4147-A177-3AD203B41FA5}">
                      <a16:colId xmlns:a16="http://schemas.microsoft.com/office/drawing/2014/main" val="3115529639"/>
                    </a:ext>
                  </a:extLst>
                </a:gridCol>
                <a:gridCol w="1198033">
                  <a:extLst>
                    <a:ext uri="{9D8B030D-6E8A-4147-A177-3AD203B41FA5}">
                      <a16:colId xmlns:a16="http://schemas.microsoft.com/office/drawing/2014/main" val="326377535"/>
                    </a:ext>
                  </a:extLst>
                </a:gridCol>
                <a:gridCol w="1198033">
                  <a:extLst>
                    <a:ext uri="{9D8B030D-6E8A-4147-A177-3AD203B41FA5}">
                      <a16:colId xmlns:a16="http://schemas.microsoft.com/office/drawing/2014/main" val="3297706662"/>
                    </a:ext>
                  </a:extLst>
                </a:gridCol>
                <a:gridCol w="1198033">
                  <a:extLst>
                    <a:ext uri="{9D8B030D-6E8A-4147-A177-3AD203B41FA5}">
                      <a16:colId xmlns:a16="http://schemas.microsoft.com/office/drawing/2014/main" val="3065144656"/>
                    </a:ext>
                  </a:extLst>
                </a:gridCol>
                <a:gridCol w="1198033">
                  <a:extLst>
                    <a:ext uri="{9D8B030D-6E8A-4147-A177-3AD203B41FA5}">
                      <a16:colId xmlns:a16="http://schemas.microsoft.com/office/drawing/2014/main" val="4293217030"/>
                    </a:ext>
                  </a:extLst>
                </a:gridCol>
                <a:gridCol w="1198033">
                  <a:extLst>
                    <a:ext uri="{9D8B030D-6E8A-4147-A177-3AD203B41FA5}">
                      <a16:colId xmlns:a16="http://schemas.microsoft.com/office/drawing/2014/main" val="2699794812"/>
                    </a:ext>
                  </a:extLst>
                </a:gridCol>
              </a:tblGrid>
              <a:tr h="370840">
                <a:tc>
                  <a:txBody>
                    <a:bodyPr/>
                    <a:lstStyle/>
                    <a:p>
                      <a:pPr algn="ctr"/>
                      <a:r>
                        <a:rPr lang="en-GB">
                          <a:effectLst>
                            <a:outerShdw blurRad="38100" dist="38100" dir="2700000" algn="tl">
                              <a:srgbClr val="000000">
                                <a:alpha val="43137"/>
                              </a:srgbClr>
                            </a:outerShdw>
                          </a:effectLst>
                        </a:rPr>
                        <a:t>TRL 1</a:t>
                      </a:r>
                    </a:p>
                  </a:txBody>
                  <a:tcPr/>
                </a:tc>
                <a:tc>
                  <a:txBody>
                    <a:bodyPr/>
                    <a:lstStyle/>
                    <a:p>
                      <a:pPr algn="ctr"/>
                      <a:r>
                        <a:rPr lang="en-GB">
                          <a:effectLst>
                            <a:outerShdw blurRad="38100" dist="38100" dir="2700000" algn="tl">
                              <a:srgbClr val="000000">
                                <a:alpha val="43137"/>
                              </a:srgbClr>
                            </a:outerShdw>
                          </a:effectLst>
                        </a:rPr>
                        <a:t>TRL 2</a:t>
                      </a:r>
                    </a:p>
                  </a:txBody>
                  <a:tcPr/>
                </a:tc>
                <a:tc>
                  <a:txBody>
                    <a:bodyPr/>
                    <a:lstStyle/>
                    <a:p>
                      <a:pPr algn="ctr"/>
                      <a:r>
                        <a:rPr lang="en-GB">
                          <a:effectLst>
                            <a:outerShdw blurRad="38100" dist="38100" dir="2700000" algn="tl">
                              <a:srgbClr val="000000">
                                <a:alpha val="43137"/>
                              </a:srgbClr>
                            </a:outerShdw>
                          </a:effectLst>
                        </a:rPr>
                        <a:t>TRL 3</a:t>
                      </a:r>
                    </a:p>
                  </a:txBody>
                  <a:tcPr/>
                </a:tc>
                <a:tc>
                  <a:txBody>
                    <a:bodyPr/>
                    <a:lstStyle/>
                    <a:p>
                      <a:pPr algn="ctr"/>
                      <a:r>
                        <a:rPr lang="en-GB">
                          <a:effectLst>
                            <a:outerShdw blurRad="38100" dist="38100" dir="2700000" algn="tl">
                              <a:srgbClr val="000000">
                                <a:alpha val="43137"/>
                              </a:srgbClr>
                            </a:outerShdw>
                          </a:effectLst>
                        </a:rPr>
                        <a:t>TRL 4</a:t>
                      </a:r>
                    </a:p>
                  </a:txBody>
                  <a:tcPr/>
                </a:tc>
                <a:tc>
                  <a:txBody>
                    <a:bodyPr/>
                    <a:lstStyle/>
                    <a:p>
                      <a:pPr algn="ctr"/>
                      <a:r>
                        <a:rPr lang="en-GB">
                          <a:effectLst>
                            <a:outerShdw blurRad="38100" dist="38100" dir="2700000" algn="tl">
                              <a:srgbClr val="000000">
                                <a:alpha val="43137"/>
                              </a:srgbClr>
                            </a:outerShdw>
                          </a:effectLst>
                        </a:rPr>
                        <a:t>TRL 5</a:t>
                      </a:r>
                    </a:p>
                  </a:txBody>
                  <a:tcPr/>
                </a:tc>
                <a:tc>
                  <a:txBody>
                    <a:bodyPr/>
                    <a:lstStyle/>
                    <a:p>
                      <a:pPr algn="ctr"/>
                      <a:r>
                        <a:rPr lang="en-GB">
                          <a:effectLst>
                            <a:outerShdw blurRad="38100" dist="38100" dir="2700000" algn="tl">
                              <a:srgbClr val="000000">
                                <a:alpha val="43137"/>
                              </a:srgbClr>
                            </a:outerShdw>
                          </a:effectLst>
                        </a:rPr>
                        <a:t>TRL 6</a:t>
                      </a:r>
                    </a:p>
                  </a:txBody>
                  <a:tcPr/>
                </a:tc>
                <a:tc>
                  <a:txBody>
                    <a:bodyPr/>
                    <a:lstStyle/>
                    <a:p>
                      <a:pPr algn="ctr"/>
                      <a:r>
                        <a:rPr lang="en-GB">
                          <a:effectLst>
                            <a:outerShdw blurRad="38100" dist="38100" dir="2700000" algn="tl">
                              <a:srgbClr val="000000">
                                <a:alpha val="43137"/>
                              </a:srgbClr>
                            </a:outerShdw>
                          </a:effectLst>
                        </a:rPr>
                        <a:t>TRL 7</a:t>
                      </a:r>
                    </a:p>
                  </a:txBody>
                  <a:tcPr/>
                </a:tc>
                <a:tc>
                  <a:txBody>
                    <a:bodyPr/>
                    <a:lstStyle/>
                    <a:p>
                      <a:pPr algn="ctr"/>
                      <a:r>
                        <a:rPr lang="en-GB">
                          <a:effectLst>
                            <a:outerShdw blurRad="38100" dist="38100" dir="2700000" algn="tl">
                              <a:srgbClr val="000000">
                                <a:alpha val="43137"/>
                              </a:srgbClr>
                            </a:outerShdw>
                          </a:effectLst>
                        </a:rPr>
                        <a:t>TRL 8</a:t>
                      </a:r>
                    </a:p>
                  </a:txBody>
                  <a:tcPr/>
                </a:tc>
                <a:tc>
                  <a:txBody>
                    <a:bodyPr/>
                    <a:lstStyle/>
                    <a:p>
                      <a:pPr algn="ctr"/>
                      <a:r>
                        <a:rPr lang="en-GB">
                          <a:effectLst>
                            <a:outerShdw blurRad="38100" dist="38100" dir="2700000" algn="tl">
                              <a:srgbClr val="000000">
                                <a:alpha val="43137"/>
                              </a:srgbClr>
                            </a:outerShdw>
                          </a:effectLst>
                        </a:rPr>
                        <a:t>TRL 9</a:t>
                      </a:r>
                    </a:p>
                  </a:txBody>
                  <a:tcPr/>
                </a:tc>
                <a:extLst>
                  <a:ext uri="{0D108BD9-81ED-4DB2-BD59-A6C34878D82A}">
                    <a16:rowId xmlns:a16="http://schemas.microsoft.com/office/drawing/2014/main" val="3079160034"/>
                  </a:ext>
                </a:extLst>
              </a:tr>
            </a:tbl>
          </a:graphicData>
        </a:graphic>
      </p:graphicFrame>
      <p:pic>
        <p:nvPicPr>
          <p:cNvPr id="6148" name="Picture 4" descr="Valley of Death Chart from Osawa and Miyazaki (2011) | Download Scientific  Diagram">
            <a:extLst>
              <a:ext uri="{FF2B5EF4-FFF2-40B4-BE49-F238E27FC236}">
                <a16:creationId xmlns:a16="http://schemas.microsoft.com/office/drawing/2014/main" id="{DE0ACF89-0025-F81B-8306-DB33C36AC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556" y="2528898"/>
            <a:ext cx="6641652" cy="4063129"/>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ABFAE024-793E-2BE8-1341-E200C69382BD}"/>
              </a:ext>
            </a:extLst>
          </p:cNvPr>
          <p:cNvSpPr/>
          <p:nvPr/>
        </p:nvSpPr>
        <p:spPr>
          <a:xfrm>
            <a:off x="838200" y="1947716"/>
            <a:ext cx="1905000" cy="1155700"/>
          </a:xfrm>
          <a:prstGeom prst="ellipse">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New idea, model or approach</a:t>
            </a:r>
          </a:p>
        </p:txBody>
      </p:sp>
      <p:sp>
        <p:nvSpPr>
          <p:cNvPr id="24" name="Oval 23">
            <a:extLst>
              <a:ext uri="{FF2B5EF4-FFF2-40B4-BE49-F238E27FC236}">
                <a16:creationId xmlns:a16="http://schemas.microsoft.com/office/drawing/2014/main" id="{9642F044-7088-4469-5B8A-2BB4B9DFD96B}"/>
              </a:ext>
            </a:extLst>
          </p:cNvPr>
          <p:cNvSpPr/>
          <p:nvPr/>
        </p:nvSpPr>
        <p:spPr>
          <a:xfrm>
            <a:off x="4358513" y="1947716"/>
            <a:ext cx="1905000" cy="1155700"/>
          </a:xfrm>
          <a:prstGeom prst="ellipse">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Pilot project</a:t>
            </a:r>
          </a:p>
        </p:txBody>
      </p:sp>
      <p:sp>
        <p:nvSpPr>
          <p:cNvPr id="25" name="Oval 24">
            <a:extLst>
              <a:ext uri="{FF2B5EF4-FFF2-40B4-BE49-F238E27FC236}">
                <a16:creationId xmlns:a16="http://schemas.microsoft.com/office/drawing/2014/main" id="{5B010526-6163-2075-5912-8765740B67EA}"/>
              </a:ext>
            </a:extLst>
          </p:cNvPr>
          <p:cNvSpPr/>
          <p:nvPr/>
        </p:nvSpPr>
        <p:spPr>
          <a:xfrm>
            <a:off x="7878826" y="1947716"/>
            <a:ext cx="1905000" cy="1155700"/>
          </a:xfrm>
          <a:prstGeom prst="ellipse">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Scale up</a:t>
            </a:r>
          </a:p>
        </p:txBody>
      </p:sp>
      <p:cxnSp>
        <p:nvCxnSpPr>
          <p:cNvPr id="20" name="Straight Arrow Connector 19">
            <a:extLst>
              <a:ext uri="{FF2B5EF4-FFF2-40B4-BE49-F238E27FC236}">
                <a16:creationId xmlns:a16="http://schemas.microsoft.com/office/drawing/2014/main" id="{E4B2F989-0A9E-7616-166D-6886BD87F3A3}"/>
              </a:ext>
            </a:extLst>
          </p:cNvPr>
          <p:cNvCxnSpPr>
            <a:stCxn id="18" idx="6"/>
            <a:endCxn id="24" idx="2"/>
          </p:cNvCxnSpPr>
          <p:nvPr/>
        </p:nvCxnSpPr>
        <p:spPr>
          <a:xfrm>
            <a:off x="2743200" y="2525566"/>
            <a:ext cx="161531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3B48880-99AD-43EB-CD7C-207BA975350B}"/>
              </a:ext>
            </a:extLst>
          </p:cNvPr>
          <p:cNvCxnSpPr>
            <a:cxnSpLocks/>
            <a:stCxn id="24" idx="6"/>
            <a:endCxn id="25" idx="2"/>
          </p:cNvCxnSpPr>
          <p:nvPr/>
        </p:nvCxnSpPr>
        <p:spPr>
          <a:xfrm>
            <a:off x="6263513" y="2525566"/>
            <a:ext cx="161531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5A003A5F-6BB3-F854-671E-EB8B128B4CDF}"/>
              </a:ext>
            </a:extLst>
          </p:cNvPr>
          <p:cNvSpPr/>
          <p:nvPr/>
        </p:nvSpPr>
        <p:spPr>
          <a:xfrm>
            <a:off x="9283700" y="3640068"/>
            <a:ext cx="2582926" cy="1282699"/>
          </a:xfrm>
          <a:prstGeom prst="ellipse">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Multiple impacts across the supply chain, spillovers</a:t>
            </a:r>
          </a:p>
        </p:txBody>
      </p:sp>
      <p:cxnSp>
        <p:nvCxnSpPr>
          <p:cNvPr id="29" name="Connector: Elbow 28">
            <a:extLst>
              <a:ext uri="{FF2B5EF4-FFF2-40B4-BE49-F238E27FC236}">
                <a16:creationId xmlns:a16="http://schemas.microsoft.com/office/drawing/2014/main" id="{64331EBA-2A14-8311-4BC5-78F6A62663A8}"/>
              </a:ext>
            </a:extLst>
          </p:cNvPr>
          <p:cNvCxnSpPr>
            <a:cxnSpLocks/>
            <a:stCxn id="25" idx="6"/>
            <a:endCxn id="34" idx="0"/>
          </p:cNvCxnSpPr>
          <p:nvPr/>
        </p:nvCxnSpPr>
        <p:spPr>
          <a:xfrm>
            <a:off x="9783826" y="2525566"/>
            <a:ext cx="791337" cy="1114502"/>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4" name="Picture 2" descr="Jobs with BEIS | Guardian Jobs">
            <a:extLst>
              <a:ext uri="{FF2B5EF4-FFF2-40B4-BE49-F238E27FC236}">
                <a16:creationId xmlns:a16="http://schemas.microsoft.com/office/drawing/2014/main" id="{AD99993B-9E69-2DD7-FD85-F853B98EE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428" y="120579"/>
            <a:ext cx="978185" cy="4890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95D058F-6A5F-7F86-3433-3606190EA492}"/>
              </a:ext>
            </a:extLst>
          </p:cNvPr>
          <p:cNvSpPr txBox="1"/>
          <p:nvPr/>
        </p:nvSpPr>
        <p:spPr>
          <a:xfrm>
            <a:off x="3173698" y="6329334"/>
            <a:ext cx="241072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GB" sz="1200" b="0" i="1" u="none" strike="noStrike" kern="1200" cap="none" spc="0" normalizeH="0" baseline="0" noProof="0" err="1">
                <a:ln>
                  <a:noFill/>
                </a:ln>
                <a:solidFill>
                  <a:prstClr val="black"/>
                </a:solidFill>
                <a:effectLst/>
                <a:uLnTx/>
                <a:uFillTx/>
                <a:latin typeface="Calibri" panose="020F0502020204030204"/>
                <a:ea typeface="+mn-ea"/>
                <a:cs typeface="+mn-cs"/>
              </a:rPr>
              <a:t>Osawa</a:t>
            </a:r>
            <a:r>
              <a:rPr kumimoji="0" lang="en-GB" sz="1200" b="0" i="1" u="none" strike="noStrike" kern="1200" cap="none" spc="0" normalizeH="0" baseline="0" noProof="0">
                <a:ln>
                  <a:noFill/>
                </a:ln>
                <a:solidFill>
                  <a:prstClr val="black"/>
                </a:solidFill>
                <a:effectLst/>
                <a:uLnTx/>
                <a:uFillTx/>
                <a:latin typeface="Calibri" panose="020F0502020204030204"/>
                <a:ea typeface="+mn-ea"/>
                <a:cs typeface="+mn-cs"/>
              </a:rPr>
              <a:t> and Miyazaki (2011)</a:t>
            </a:r>
          </a:p>
        </p:txBody>
      </p:sp>
    </p:spTree>
    <p:extLst>
      <p:ext uri="{BB962C8B-B14F-4D97-AF65-F5344CB8AC3E}">
        <p14:creationId xmlns:p14="http://schemas.microsoft.com/office/powerpoint/2010/main" val="3362468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460-2FCB-3271-B3D4-C1E6AE9DE00D}"/>
              </a:ext>
            </a:extLst>
          </p:cNvPr>
          <p:cNvSpPr>
            <a:spLocks noGrp="1"/>
          </p:cNvSpPr>
          <p:nvPr>
            <p:ph type="title"/>
          </p:nvPr>
        </p:nvSpPr>
        <p:spPr>
          <a:xfrm>
            <a:off x="838200" y="365126"/>
            <a:ext cx="10515600" cy="765032"/>
          </a:xfrm>
        </p:spPr>
        <p:txBody>
          <a:bodyPr/>
          <a:lstStyle/>
          <a:p>
            <a:r>
              <a:rPr lang="en-GB" b="1">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role of Research Councils</a:t>
            </a:r>
          </a:p>
        </p:txBody>
      </p:sp>
      <p:pic>
        <p:nvPicPr>
          <p:cNvPr id="14" name="Picture 2" descr="Jobs with BEIS | Guardian Jobs">
            <a:extLst>
              <a:ext uri="{FF2B5EF4-FFF2-40B4-BE49-F238E27FC236}">
                <a16:creationId xmlns:a16="http://schemas.microsoft.com/office/drawing/2014/main" id="{AD99993B-9E69-2DD7-FD85-F853B98EE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428" y="120579"/>
            <a:ext cx="978185" cy="4890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801726-F71B-10E6-6C84-5EDB70BFE350}"/>
              </a:ext>
            </a:extLst>
          </p:cNvPr>
          <p:cNvPicPr>
            <a:picLocks noChangeAspect="1"/>
          </p:cNvPicPr>
          <p:nvPr/>
        </p:nvPicPr>
        <p:blipFill>
          <a:blip r:embed="rId3"/>
          <a:stretch>
            <a:fillRect/>
          </a:stretch>
        </p:blipFill>
        <p:spPr>
          <a:xfrm>
            <a:off x="468745" y="1629293"/>
            <a:ext cx="5627255" cy="1653369"/>
          </a:xfrm>
          <a:prstGeom prst="rect">
            <a:avLst/>
          </a:prstGeom>
        </p:spPr>
      </p:pic>
      <p:pic>
        <p:nvPicPr>
          <p:cNvPr id="9" name="Picture 8">
            <a:extLst>
              <a:ext uri="{FF2B5EF4-FFF2-40B4-BE49-F238E27FC236}">
                <a16:creationId xmlns:a16="http://schemas.microsoft.com/office/drawing/2014/main" id="{35647A2B-2B65-F2F8-182A-5620A4896D63}"/>
              </a:ext>
            </a:extLst>
          </p:cNvPr>
          <p:cNvPicPr>
            <a:picLocks noChangeAspect="1"/>
          </p:cNvPicPr>
          <p:nvPr/>
        </p:nvPicPr>
        <p:blipFill>
          <a:blip r:embed="rId4"/>
          <a:stretch>
            <a:fillRect/>
          </a:stretch>
        </p:blipFill>
        <p:spPr>
          <a:xfrm>
            <a:off x="3282373" y="3584107"/>
            <a:ext cx="5627255" cy="1971311"/>
          </a:xfrm>
          <a:prstGeom prst="rect">
            <a:avLst/>
          </a:prstGeom>
        </p:spPr>
      </p:pic>
      <p:pic>
        <p:nvPicPr>
          <p:cNvPr id="12" name="Picture 11">
            <a:extLst>
              <a:ext uri="{FF2B5EF4-FFF2-40B4-BE49-F238E27FC236}">
                <a16:creationId xmlns:a16="http://schemas.microsoft.com/office/drawing/2014/main" id="{638CAB56-732A-C8DD-516D-F70848E1A8E5}"/>
              </a:ext>
            </a:extLst>
          </p:cNvPr>
          <p:cNvPicPr>
            <a:picLocks noChangeAspect="1"/>
          </p:cNvPicPr>
          <p:nvPr/>
        </p:nvPicPr>
        <p:blipFill>
          <a:blip r:embed="rId5"/>
          <a:stretch>
            <a:fillRect/>
          </a:stretch>
        </p:blipFill>
        <p:spPr>
          <a:xfrm>
            <a:off x="6134500" y="1629293"/>
            <a:ext cx="5627255" cy="1784900"/>
          </a:xfrm>
          <a:prstGeom prst="rect">
            <a:avLst/>
          </a:prstGeom>
        </p:spPr>
      </p:pic>
      <p:sp>
        <p:nvSpPr>
          <p:cNvPr id="10" name="Rectangle 9">
            <a:extLst>
              <a:ext uri="{FF2B5EF4-FFF2-40B4-BE49-F238E27FC236}">
                <a16:creationId xmlns:a16="http://schemas.microsoft.com/office/drawing/2014/main" id="{44460720-47BC-CAA1-C7DE-8BD100A009E2}"/>
              </a:ext>
            </a:extLst>
          </p:cNvPr>
          <p:cNvSpPr/>
          <p:nvPr/>
        </p:nvSpPr>
        <p:spPr>
          <a:xfrm>
            <a:off x="6086375" y="1571487"/>
            <a:ext cx="3846897" cy="18863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295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862E7DC8-7317-E778-AF7C-6B1BBDE76FE4}"/>
              </a:ext>
            </a:extLst>
          </p:cNvPr>
          <p:cNvSpPr/>
          <p:nvPr/>
        </p:nvSpPr>
        <p:spPr>
          <a:xfrm>
            <a:off x="356208" y="939658"/>
            <a:ext cx="11657383" cy="1282700"/>
          </a:xfrm>
          <a:prstGeom prst="rightArrow">
            <a:avLst>
              <a:gd name="adj1" fmla="val 42574"/>
              <a:gd name="adj2" fmla="val 579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Table 17">
            <a:extLst>
              <a:ext uri="{FF2B5EF4-FFF2-40B4-BE49-F238E27FC236}">
                <a16:creationId xmlns:a16="http://schemas.microsoft.com/office/drawing/2014/main" id="{E79F8C27-BF8A-3FE5-66B6-D4986CEF6DC0}"/>
              </a:ext>
            </a:extLst>
          </p:cNvPr>
          <p:cNvGraphicFramePr>
            <a:graphicFrameLocks noGrp="1"/>
          </p:cNvGraphicFramePr>
          <p:nvPr/>
        </p:nvGraphicFramePr>
        <p:xfrm>
          <a:off x="482600" y="1384508"/>
          <a:ext cx="10782297" cy="370840"/>
        </p:xfrm>
        <a:graphic>
          <a:graphicData uri="http://schemas.openxmlformats.org/drawingml/2006/table">
            <a:tbl>
              <a:tblPr firstRow="1" bandRow="1">
                <a:tableStyleId>{2D5ABB26-0587-4C30-8999-92F81FD0307C}</a:tableStyleId>
              </a:tblPr>
              <a:tblGrid>
                <a:gridCol w="1198033">
                  <a:extLst>
                    <a:ext uri="{9D8B030D-6E8A-4147-A177-3AD203B41FA5}">
                      <a16:colId xmlns:a16="http://schemas.microsoft.com/office/drawing/2014/main" val="2458350159"/>
                    </a:ext>
                  </a:extLst>
                </a:gridCol>
                <a:gridCol w="1198033">
                  <a:extLst>
                    <a:ext uri="{9D8B030D-6E8A-4147-A177-3AD203B41FA5}">
                      <a16:colId xmlns:a16="http://schemas.microsoft.com/office/drawing/2014/main" val="3960321228"/>
                    </a:ext>
                  </a:extLst>
                </a:gridCol>
                <a:gridCol w="1198033">
                  <a:extLst>
                    <a:ext uri="{9D8B030D-6E8A-4147-A177-3AD203B41FA5}">
                      <a16:colId xmlns:a16="http://schemas.microsoft.com/office/drawing/2014/main" val="1234264758"/>
                    </a:ext>
                  </a:extLst>
                </a:gridCol>
                <a:gridCol w="1198033">
                  <a:extLst>
                    <a:ext uri="{9D8B030D-6E8A-4147-A177-3AD203B41FA5}">
                      <a16:colId xmlns:a16="http://schemas.microsoft.com/office/drawing/2014/main" val="3115529639"/>
                    </a:ext>
                  </a:extLst>
                </a:gridCol>
                <a:gridCol w="1198033">
                  <a:extLst>
                    <a:ext uri="{9D8B030D-6E8A-4147-A177-3AD203B41FA5}">
                      <a16:colId xmlns:a16="http://schemas.microsoft.com/office/drawing/2014/main" val="326377535"/>
                    </a:ext>
                  </a:extLst>
                </a:gridCol>
                <a:gridCol w="1198033">
                  <a:extLst>
                    <a:ext uri="{9D8B030D-6E8A-4147-A177-3AD203B41FA5}">
                      <a16:colId xmlns:a16="http://schemas.microsoft.com/office/drawing/2014/main" val="3297706662"/>
                    </a:ext>
                  </a:extLst>
                </a:gridCol>
                <a:gridCol w="1198033">
                  <a:extLst>
                    <a:ext uri="{9D8B030D-6E8A-4147-A177-3AD203B41FA5}">
                      <a16:colId xmlns:a16="http://schemas.microsoft.com/office/drawing/2014/main" val="3065144656"/>
                    </a:ext>
                  </a:extLst>
                </a:gridCol>
                <a:gridCol w="1198033">
                  <a:extLst>
                    <a:ext uri="{9D8B030D-6E8A-4147-A177-3AD203B41FA5}">
                      <a16:colId xmlns:a16="http://schemas.microsoft.com/office/drawing/2014/main" val="4293217030"/>
                    </a:ext>
                  </a:extLst>
                </a:gridCol>
                <a:gridCol w="1198033">
                  <a:extLst>
                    <a:ext uri="{9D8B030D-6E8A-4147-A177-3AD203B41FA5}">
                      <a16:colId xmlns:a16="http://schemas.microsoft.com/office/drawing/2014/main" val="2699794812"/>
                    </a:ext>
                  </a:extLst>
                </a:gridCol>
              </a:tblGrid>
              <a:tr h="370840">
                <a:tc>
                  <a:txBody>
                    <a:bodyPr/>
                    <a:lstStyle/>
                    <a:p>
                      <a:pPr algn="ctr"/>
                      <a:r>
                        <a:rPr lang="en-GB"/>
                        <a:t>TRL 1</a:t>
                      </a:r>
                    </a:p>
                  </a:txBody>
                  <a:tcPr/>
                </a:tc>
                <a:tc>
                  <a:txBody>
                    <a:bodyPr/>
                    <a:lstStyle/>
                    <a:p>
                      <a:pPr algn="ctr"/>
                      <a:r>
                        <a:rPr lang="en-GB"/>
                        <a:t>TRL 2</a:t>
                      </a:r>
                    </a:p>
                  </a:txBody>
                  <a:tcPr/>
                </a:tc>
                <a:tc>
                  <a:txBody>
                    <a:bodyPr/>
                    <a:lstStyle/>
                    <a:p>
                      <a:pPr algn="ctr"/>
                      <a:r>
                        <a:rPr lang="en-GB"/>
                        <a:t>TRL 3</a:t>
                      </a:r>
                    </a:p>
                  </a:txBody>
                  <a:tcPr/>
                </a:tc>
                <a:tc>
                  <a:txBody>
                    <a:bodyPr/>
                    <a:lstStyle/>
                    <a:p>
                      <a:pPr algn="ctr"/>
                      <a:r>
                        <a:rPr lang="en-GB"/>
                        <a:t>TRL 4</a:t>
                      </a:r>
                    </a:p>
                  </a:txBody>
                  <a:tcPr/>
                </a:tc>
                <a:tc>
                  <a:txBody>
                    <a:bodyPr/>
                    <a:lstStyle/>
                    <a:p>
                      <a:pPr algn="ctr"/>
                      <a:r>
                        <a:rPr lang="en-GB"/>
                        <a:t>TRL 5</a:t>
                      </a:r>
                    </a:p>
                  </a:txBody>
                  <a:tcPr/>
                </a:tc>
                <a:tc>
                  <a:txBody>
                    <a:bodyPr/>
                    <a:lstStyle/>
                    <a:p>
                      <a:pPr algn="ctr"/>
                      <a:r>
                        <a:rPr lang="en-GB"/>
                        <a:t>TRL 6</a:t>
                      </a:r>
                    </a:p>
                  </a:txBody>
                  <a:tcPr/>
                </a:tc>
                <a:tc>
                  <a:txBody>
                    <a:bodyPr/>
                    <a:lstStyle/>
                    <a:p>
                      <a:pPr algn="ctr"/>
                      <a:r>
                        <a:rPr lang="en-GB"/>
                        <a:t>TRL 7</a:t>
                      </a:r>
                    </a:p>
                  </a:txBody>
                  <a:tcPr/>
                </a:tc>
                <a:tc>
                  <a:txBody>
                    <a:bodyPr/>
                    <a:lstStyle/>
                    <a:p>
                      <a:pPr algn="ctr"/>
                      <a:r>
                        <a:rPr lang="en-GB"/>
                        <a:t>TRL 8</a:t>
                      </a:r>
                    </a:p>
                  </a:txBody>
                  <a:tcPr/>
                </a:tc>
                <a:tc>
                  <a:txBody>
                    <a:bodyPr/>
                    <a:lstStyle/>
                    <a:p>
                      <a:pPr algn="ctr"/>
                      <a:r>
                        <a:rPr lang="en-GB"/>
                        <a:t>TRL 9</a:t>
                      </a:r>
                    </a:p>
                  </a:txBody>
                  <a:tcPr/>
                </a:tc>
                <a:extLst>
                  <a:ext uri="{0D108BD9-81ED-4DB2-BD59-A6C34878D82A}">
                    <a16:rowId xmlns:a16="http://schemas.microsoft.com/office/drawing/2014/main" val="3079160034"/>
                  </a:ext>
                </a:extLst>
              </a:tr>
            </a:tbl>
          </a:graphicData>
        </a:graphic>
      </p:graphicFrame>
      <p:pic>
        <p:nvPicPr>
          <p:cNvPr id="7170" name="Picture 2" descr="Engineering and Physical Sciences Research Council (EPSRC) – UKRI">
            <a:extLst>
              <a:ext uri="{FF2B5EF4-FFF2-40B4-BE49-F238E27FC236}">
                <a16:creationId xmlns:a16="http://schemas.microsoft.com/office/drawing/2014/main" id="{FFD6CDE8-C086-6C8B-90CF-976B975E6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688" y="2098365"/>
            <a:ext cx="1956290" cy="16289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nnovate UK – UKRI">
            <a:extLst>
              <a:ext uri="{FF2B5EF4-FFF2-40B4-BE49-F238E27FC236}">
                <a16:creationId xmlns:a16="http://schemas.microsoft.com/office/drawing/2014/main" id="{9D569251-2440-B763-8BA5-156DF4047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093" y="1669483"/>
            <a:ext cx="4160229" cy="34640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urning low carbon propulsion technology into products developed in the UK”">
            <a:extLst>
              <a:ext uri="{FF2B5EF4-FFF2-40B4-BE49-F238E27FC236}">
                <a16:creationId xmlns:a16="http://schemas.microsoft.com/office/drawing/2014/main" id="{1DC4338F-B3B9-E0D3-2D79-26F85BA89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899" y="3892071"/>
            <a:ext cx="3626233" cy="13328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Automotive Transformation Fund - Clean Growth UK">
            <a:extLst>
              <a:ext uri="{FF2B5EF4-FFF2-40B4-BE49-F238E27FC236}">
                <a16:creationId xmlns:a16="http://schemas.microsoft.com/office/drawing/2014/main" id="{2A0AEC46-78D9-3FD1-B9D0-37578E29D5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5494" y="2093279"/>
            <a:ext cx="2675548" cy="14004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66FC82-3F23-AD49-C51E-7A09A6E7E31C}"/>
              </a:ext>
            </a:extLst>
          </p:cNvPr>
          <p:cNvSpPr txBox="1"/>
          <p:nvPr/>
        </p:nvSpPr>
        <p:spPr>
          <a:xfrm>
            <a:off x="6574735" y="5595176"/>
            <a:ext cx="2846559" cy="646331"/>
          </a:xfrm>
          <a:prstGeom prst="rect">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Late stage collaborative research and development</a:t>
            </a:r>
          </a:p>
        </p:txBody>
      </p:sp>
      <p:cxnSp>
        <p:nvCxnSpPr>
          <p:cNvPr id="21" name="Straight Arrow Connector 20">
            <a:extLst>
              <a:ext uri="{FF2B5EF4-FFF2-40B4-BE49-F238E27FC236}">
                <a16:creationId xmlns:a16="http://schemas.microsoft.com/office/drawing/2014/main" id="{42D743A7-F6C9-1696-8790-0ED9DE89AAAB}"/>
              </a:ext>
            </a:extLst>
          </p:cNvPr>
          <p:cNvCxnSpPr>
            <a:cxnSpLocks/>
            <a:stCxn id="16" idx="2"/>
            <a:endCxn id="3" idx="0"/>
          </p:cNvCxnSpPr>
          <p:nvPr/>
        </p:nvCxnSpPr>
        <p:spPr>
          <a:xfrm flipH="1">
            <a:off x="7998015" y="5224957"/>
            <a:ext cx="1" cy="37021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B0167A1-FCE3-689B-FA6A-F62EBF43B8F8}"/>
              </a:ext>
            </a:extLst>
          </p:cNvPr>
          <p:cNvSpPr txBox="1"/>
          <p:nvPr/>
        </p:nvSpPr>
        <p:spPr>
          <a:xfrm>
            <a:off x="9974929" y="4915339"/>
            <a:ext cx="1739290" cy="1477328"/>
          </a:xfrm>
          <a:prstGeom prst="rect">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Capital investment, Feasibility studies &amp; scale up validation </a:t>
            </a:r>
          </a:p>
        </p:txBody>
      </p:sp>
      <p:cxnSp>
        <p:nvCxnSpPr>
          <p:cNvPr id="23" name="Connector: Elbow 22">
            <a:extLst>
              <a:ext uri="{FF2B5EF4-FFF2-40B4-BE49-F238E27FC236}">
                <a16:creationId xmlns:a16="http://schemas.microsoft.com/office/drawing/2014/main" id="{A49BF333-9E74-536D-8FA6-E62E234F0F55}"/>
              </a:ext>
            </a:extLst>
          </p:cNvPr>
          <p:cNvCxnSpPr>
            <a:cxnSpLocks/>
            <a:endCxn id="22" idx="0"/>
          </p:cNvCxnSpPr>
          <p:nvPr/>
        </p:nvCxnSpPr>
        <p:spPr>
          <a:xfrm rot="16200000" flipH="1">
            <a:off x="9536868" y="3607632"/>
            <a:ext cx="1854639" cy="760774"/>
          </a:xfrm>
          <a:prstGeom prst="bentConnector3">
            <a:avLst>
              <a:gd name="adj1" fmla="val 5000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2738D59-AD0C-A00B-68FA-4BDCFDC6F531}"/>
              </a:ext>
            </a:extLst>
          </p:cNvPr>
          <p:cNvSpPr txBox="1"/>
          <p:nvPr/>
        </p:nvSpPr>
        <p:spPr>
          <a:xfrm>
            <a:off x="3933100" y="5015546"/>
            <a:ext cx="2301740" cy="1477328"/>
          </a:xfrm>
          <a:prstGeom prst="rect">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Technology demonstrations, proof of concept and other  collaborative research and development</a:t>
            </a:r>
          </a:p>
        </p:txBody>
      </p:sp>
      <p:cxnSp>
        <p:nvCxnSpPr>
          <p:cNvPr id="32" name="Straight Arrow Connector 31">
            <a:extLst>
              <a:ext uri="{FF2B5EF4-FFF2-40B4-BE49-F238E27FC236}">
                <a16:creationId xmlns:a16="http://schemas.microsoft.com/office/drawing/2014/main" id="{FA5B9BAE-219F-1B88-7345-462035BA483A}"/>
              </a:ext>
            </a:extLst>
          </p:cNvPr>
          <p:cNvCxnSpPr>
            <a:cxnSpLocks/>
            <a:endCxn id="30" idx="0"/>
          </p:cNvCxnSpPr>
          <p:nvPr/>
        </p:nvCxnSpPr>
        <p:spPr>
          <a:xfrm>
            <a:off x="5083970" y="4254500"/>
            <a:ext cx="0" cy="76104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825B9A4-BC58-0CCE-26DF-95D6A478734D}"/>
              </a:ext>
            </a:extLst>
          </p:cNvPr>
          <p:cNvSpPr txBox="1"/>
          <p:nvPr/>
        </p:nvSpPr>
        <p:spPr>
          <a:xfrm>
            <a:off x="675438" y="5133511"/>
            <a:ext cx="2301482" cy="923330"/>
          </a:xfrm>
          <a:prstGeom prst="rect">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Early stage research, generating a pipeline of mid-TRL projects</a:t>
            </a:r>
          </a:p>
        </p:txBody>
      </p:sp>
      <p:cxnSp>
        <p:nvCxnSpPr>
          <p:cNvPr id="35" name="Straight Arrow Connector 34">
            <a:extLst>
              <a:ext uri="{FF2B5EF4-FFF2-40B4-BE49-F238E27FC236}">
                <a16:creationId xmlns:a16="http://schemas.microsoft.com/office/drawing/2014/main" id="{B55CDB2F-3BB1-9CC2-890A-0EE0D8E12897}"/>
              </a:ext>
            </a:extLst>
          </p:cNvPr>
          <p:cNvCxnSpPr>
            <a:cxnSpLocks/>
            <a:endCxn id="33" idx="0"/>
          </p:cNvCxnSpPr>
          <p:nvPr/>
        </p:nvCxnSpPr>
        <p:spPr>
          <a:xfrm>
            <a:off x="1826179" y="3835400"/>
            <a:ext cx="0" cy="129811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8" name="Picture 2" descr="Jobs with BEIS | Guardian Jobs">
            <a:extLst>
              <a:ext uri="{FF2B5EF4-FFF2-40B4-BE49-F238E27FC236}">
                <a16:creationId xmlns:a16="http://schemas.microsoft.com/office/drawing/2014/main" id="{C1C8E216-C711-F178-8D28-F07CDD1B36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428" y="120579"/>
            <a:ext cx="978185" cy="489093"/>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31F0D2EF-281C-A24A-045A-EA303B25CE41}"/>
              </a:ext>
            </a:extLst>
          </p:cNvPr>
          <p:cNvSpPr>
            <a:spLocks noGrp="1"/>
          </p:cNvSpPr>
          <p:nvPr>
            <p:ph type="title"/>
          </p:nvPr>
        </p:nvSpPr>
        <p:spPr>
          <a:xfrm>
            <a:off x="838200" y="365126"/>
            <a:ext cx="10515600" cy="765032"/>
          </a:xfrm>
        </p:spPr>
        <p:txBody>
          <a:bodyPr/>
          <a:lstStyle/>
          <a:p>
            <a:r>
              <a:rPr lang="en-GB" b="1">
                <a:latin typeface="Arial" panose="020B0604020202020204" pitchFamily="34" charset="0"/>
                <a:cs typeface="Arial" panose="020B0604020202020204" pitchFamily="34" charset="0"/>
              </a:rPr>
              <a:t>Government intervention so far</a:t>
            </a:r>
          </a:p>
        </p:txBody>
      </p:sp>
    </p:spTree>
    <p:extLst>
      <p:ext uri="{BB962C8B-B14F-4D97-AF65-F5344CB8AC3E}">
        <p14:creationId xmlns:p14="http://schemas.microsoft.com/office/powerpoint/2010/main" val="244823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862E7DC8-7317-E778-AF7C-6B1BBDE76FE4}"/>
              </a:ext>
            </a:extLst>
          </p:cNvPr>
          <p:cNvSpPr/>
          <p:nvPr/>
        </p:nvSpPr>
        <p:spPr>
          <a:xfrm>
            <a:off x="356208" y="939658"/>
            <a:ext cx="11657383" cy="1282700"/>
          </a:xfrm>
          <a:prstGeom prst="rightArrow">
            <a:avLst>
              <a:gd name="adj1" fmla="val 42574"/>
              <a:gd name="adj2" fmla="val 579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Table 17">
            <a:extLst>
              <a:ext uri="{FF2B5EF4-FFF2-40B4-BE49-F238E27FC236}">
                <a16:creationId xmlns:a16="http://schemas.microsoft.com/office/drawing/2014/main" id="{E79F8C27-BF8A-3FE5-66B6-D4986CEF6DC0}"/>
              </a:ext>
            </a:extLst>
          </p:cNvPr>
          <p:cNvGraphicFramePr>
            <a:graphicFrameLocks noGrp="1"/>
          </p:cNvGraphicFramePr>
          <p:nvPr/>
        </p:nvGraphicFramePr>
        <p:xfrm>
          <a:off x="482600" y="1384508"/>
          <a:ext cx="10782297" cy="370840"/>
        </p:xfrm>
        <a:graphic>
          <a:graphicData uri="http://schemas.openxmlformats.org/drawingml/2006/table">
            <a:tbl>
              <a:tblPr firstRow="1" bandRow="1">
                <a:tableStyleId>{2D5ABB26-0587-4C30-8999-92F81FD0307C}</a:tableStyleId>
              </a:tblPr>
              <a:tblGrid>
                <a:gridCol w="1198033">
                  <a:extLst>
                    <a:ext uri="{9D8B030D-6E8A-4147-A177-3AD203B41FA5}">
                      <a16:colId xmlns:a16="http://schemas.microsoft.com/office/drawing/2014/main" val="2458350159"/>
                    </a:ext>
                  </a:extLst>
                </a:gridCol>
                <a:gridCol w="1198033">
                  <a:extLst>
                    <a:ext uri="{9D8B030D-6E8A-4147-A177-3AD203B41FA5}">
                      <a16:colId xmlns:a16="http://schemas.microsoft.com/office/drawing/2014/main" val="3960321228"/>
                    </a:ext>
                  </a:extLst>
                </a:gridCol>
                <a:gridCol w="1198033">
                  <a:extLst>
                    <a:ext uri="{9D8B030D-6E8A-4147-A177-3AD203B41FA5}">
                      <a16:colId xmlns:a16="http://schemas.microsoft.com/office/drawing/2014/main" val="1234264758"/>
                    </a:ext>
                  </a:extLst>
                </a:gridCol>
                <a:gridCol w="1198033">
                  <a:extLst>
                    <a:ext uri="{9D8B030D-6E8A-4147-A177-3AD203B41FA5}">
                      <a16:colId xmlns:a16="http://schemas.microsoft.com/office/drawing/2014/main" val="3115529639"/>
                    </a:ext>
                  </a:extLst>
                </a:gridCol>
                <a:gridCol w="1198033">
                  <a:extLst>
                    <a:ext uri="{9D8B030D-6E8A-4147-A177-3AD203B41FA5}">
                      <a16:colId xmlns:a16="http://schemas.microsoft.com/office/drawing/2014/main" val="326377535"/>
                    </a:ext>
                  </a:extLst>
                </a:gridCol>
                <a:gridCol w="1198033">
                  <a:extLst>
                    <a:ext uri="{9D8B030D-6E8A-4147-A177-3AD203B41FA5}">
                      <a16:colId xmlns:a16="http://schemas.microsoft.com/office/drawing/2014/main" val="3297706662"/>
                    </a:ext>
                  </a:extLst>
                </a:gridCol>
                <a:gridCol w="1198033">
                  <a:extLst>
                    <a:ext uri="{9D8B030D-6E8A-4147-A177-3AD203B41FA5}">
                      <a16:colId xmlns:a16="http://schemas.microsoft.com/office/drawing/2014/main" val="3065144656"/>
                    </a:ext>
                  </a:extLst>
                </a:gridCol>
                <a:gridCol w="1198033">
                  <a:extLst>
                    <a:ext uri="{9D8B030D-6E8A-4147-A177-3AD203B41FA5}">
                      <a16:colId xmlns:a16="http://schemas.microsoft.com/office/drawing/2014/main" val="4293217030"/>
                    </a:ext>
                  </a:extLst>
                </a:gridCol>
                <a:gridCol w="1198033">
                  <a:extLst>
                    <a:ext uri="{9D8B030D-6E8A-4147-A177-3AD203B41FA5}">
                      <a16:colId xmlns:a16="http://schemas.microsoft.com/office/drawing/2014/main" val="2699794812"/>
                    </a:ext>
                  </a:extLst>
                </a:gridCol>
              </a:tblGrid>
              <a:tr h="370840">
                <a:tc>
                  <a:txBody>
                    <a:bodyPr/>
                    <a:lstStyle/>
                    <a:p>
                      <a:pPr algn="ctr"/>
                      <a:r>
                        <a:rPr lang="en-GB"/>
                        <a:t>TRL 1</a:t>
                      </a:r>
                    </a:p>
                  </a:txBody>
                  <a:tcPr/>
                </a:tc>
                <a:tc>
                  <a:txBody>
                    <a:bodyPr/>
                    <a:lstStyle/>
                    <a:p>
                      <a:pPr algn="ctr"/>
                      <a:r>
                        <a:rPr lang="en-GB"/>
                        <a:t>TRL 2</a:t>
                      </a:r>
                    </a:p>
                  </a:txBody>
                  <a:tcPr/>
                </a:tc>
                <a:tc>
                  <a:txBody>
                    <a:bodyPr/>
                    <a:lstStyle/>
                    <a:p>
                      <a:pPr algn="ctr"/>
                      <a:r>
                        <a:rPr lang="en-GB"/>
                        <a:t>TRL 3</a:t>
                      </a:r>
                    </a:p>
                  </a:txBody>
                  <a:tcPr/>
                </a:tc>
                <a:tc>
                  <a:txBody>
                    <a:bodyPr/>
                    <a:lstStyle/>
                    <a:p>
                      <a:pPr algn="ctr"/>
                      <a:r>
                        <a:rPr lang="en-GB"/>
                        <a:t>TRL 4</a:t>
                      </a:r>
                    </a:p>
                  </a:txBody>
                  <a:tcPr/>
                </a:tc>
                <a:tc>
                  <a:txBody>
                    <a:bodyPr/>
                    <a:lstStyle/>
                    <a:p>
                      <a:pPr algn="ctr"/>
                      <a:r>
                        <a:rPr lang="en-GB"/>
                        <a:t>TRL 5</a:t>
                      </a:r>
                    </a:p>
                  </a:txBody>
                  <a:tcPr/>
                </a:tc>
                <a:tc>
                  <a:txBody>
                    <a:bodyPr/>
                    <a:lstStyle/>
                    <a:p>
                      <a:pPr algn="ctr"/>
                      <a:r>
                        <a:rPr lang="en-GB"/>
                        <a:t>TRL 6</a:t>
                      </a:r>
                    </a:p>
                  </a:txBody>
                  <a:tcPr/>
                </a:tc>
                <a:tc>
                  <a:txBody>
                    <a:bodyPr/>
                    <a:lstStyle/>
                    <a:p>
                      <a:pPr algn="ctr"/>
                      <a:r>
                        <a:rPr lang="en-GB"/>
                        <a:t>TRL 7</a:t>
                      </a:r>
                    </a:p>
                  </a:txBody>
                  <a:tcPr/>
                </a:tc>
                <a:tc>
                  <a:txBody>
                    <a:bodyPr/>
                    <a:lstStyle/>
                    <a:p>
                      <a:pPr algn="ctr"/>
                      <a:r>
                        <a:rPr lang="en-GB"/>
                        <a:t>TRL 8</a:t>
                      </a:r>
                    </a:p>
                  </a:txBody>
                  <a:tcPr/>
                </a:tc>
                <a:tc>
                  <a:txBody>
                    <a:bodyPr/>
                    <a:lstStyle/>
                    <a:p>
                      <a:pPr algn="ctr"/>
                      <a:r>
                        <a:rPr lang="en-GB"/>
                        <a:t>TRL 9</a:t>
                      </a:r>
                    </a:p>
                  </a:txBody>
                  <a:tcPr/>
                </a:tc>
                <a:extLst>
                  <a:ext uri="{0D108BD9-81ED-4DB2-BD59-A6C34878D82A}">
                    <a16:rowId xmlns:a16="http://schemas.microsoft.com/office/drawing/2014/main" val="3079160034"/>
                  </a:ext>
                </a:extLst>
              </a:tr>
            </a:tbl>
          </a:graphicData>
        </a:graphic>
      </p:graphicFrame>
      <p:sp>
        <p:nvSpPr>
          <p:cNvPr id="22" name="TextBox 21">
            <a:extLst>
              <a:ext uri="{FF2B5EF4-FFF2-40B4-BE49-F238E27FC236}">
                <a16:creationId xmlns:a16="http://schemas.microsoft.com/office/drawing/2014/main" id="{9B0167A1-FCE3-689B-FA6A-F62EBF43B8F8}"/>
              </a:ext>
            </a:extLst>
          </p:cNvPr>
          <p:cNvSpPr txBox="1"/>
          <p:nvPr/>
        </p:nvSpPr>
        <p:spPr>
          <a:xfrm>
            <a:off x="8398685" y="5143746"/>
            <a:ext cx="2397439" cy="923330"/>
          </a:xfrm>
          <a:prstGeom prst="rect">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Capital investment, feasibility studies and scale up validation </a:t>
            </a:r>
          </a:p>
        </p:txBody>
      </p:sp>
      <p:sp>
        <p:nvSpPr>
          <p:cNvPr id="30" name="TextBox 29">
            <a:extLst>
              <a:ext uri="{FF2B5EF4-FFF2-40B4-BE49-F238E27FC236}">
                <a16:creationId xmlns:a16="http://schemas.microsoft.com/office/drawing/2014/main" id="{82738D59-AD0C-A00B-68FA-4BDCFDC6F531}"/>
              </a:ext>
            </a:extLst>
          </p:cNvPr>
          <p:cNvSpPr txBox="1"/>
          <p:nvPr/>
        </p:nvSpPr>
        <p:spPr>
          <a:xfrm>
            <a:off x="3961562" y="5143746"/>
            <a:ext cx="2301740" cy="1200329"/>
          </a:xfrm>
          <a:prstGeom prst="rect">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Technology demonstrations, proof of concept etc. </a:t>
            </a:r>
            <a:r>
              <a:rPr kumimoji="0" lang="en-GB" sz="1800" b="1" i="1" u="none" strike="noStrike" kern="1200" cap="none" spc="0" normalizeH="0" baseline="0" noProof="0">
                <a:ln>
                  <a:noFill/>
                </a:ln>
                <a:solidFill>
                  <a:prstClr val="black"/>
                </a:solidFill>
                <a:effectLst/>
                <a:uLnTx/>
                <a:uFillTx/>
                <a:latin typeface="Calibri" panose="020F0502020204030204"/>
                <a:ea typeface="+mn-ea"/>
                <a:cs typeface="+mn-cs"/>
              </a:rPr>
              <a:t>in cooperation with IUK</a:t>
            </a:r>
          </a:p>
        </p:txBody>
      </p:sp>
      <p:cxnSp>
        <p:nvCxnSpPr>
          <p:cNvPr id="32" name="Straight Arrow Connector 31">
            <a:extLst>
              <a:ext uri="{FF2B5EF4-FFF2-40B4-BE49-F238E27FC236}">
                <a16:creationId xmlns:a16="http://schemas.microsoft.com/office/drawing/2014/main" id="{FA5B9BAE-219F-1B88-7345-462035BA483A}"/>
              </a:ext>
            </a:extLst>
          </p:cNvPr>
          <p:cNvCxnSpPr>
            <a:cxnSpLocks/>
            <a:endCxn id="30" idx="0"/>
          </p:cNvCxnSpPr>
          <p:nvPr/>
        </p:nvCxnSpPr>
        <p:spPr>
          <a:xfrm>
            <a:off x="5112432" y="4128700"/>
            <a:ext cx="0" cy="101504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825B9A4-BC58-0CCE-26DF-95D6A478734D}"/>
              </a:ext>
            </a:extLst>
          </p:cNvPr>
          <p:cNvSpPr txBox="1"/>
          <p:nvPr/>
        </p:nvSpPr>
        <p:spPr>
          <a:xfrm>
            <a:off x="675438" y="5104160"/>
            <a:ext cx="2301482" cy="369332"/>
          </a:xfrm>
          <a:prstGeom prst="rect">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Early stage R&amp;D</a:t>
            </a:r>
          </a:p>
        </p:txBody>
      </p:sp>
      <p:cxnSp>
        <p:nvCxnSpPr>
          <p:cNvPr id="24" name="Straight Arrow Connector 23">
            <a:extLst>
              <a:ext uri="{FF2B5EF4-FFF2-40B4-BE49-F238E27FC236}">
                <a16:creationId xmlns:a16="http://schemas.microsoft.com/office/drawing/2014/main" id="{6B043F73-1D51-FF3C-C7BF-B087ED75BCAB}"/>
              </a:ext>
            </a:extLst>
          </p:cNvPr>
          <p:cNvCxnSpPr>
            <a:cxnSpLocks/>
            <a:endCxn id="33" idx="0"/>
          </p:cNvCxnSpPr>
          <p:nvPr/>
        </p:nvCxnSpPr>
        <p:spPr>
          <a:xfrm flipH="1">
            <a:off x="1826179" y="3971149"/>
            <a:ext cx="1" cy="113301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FE07F9-BA44-14D0-CF8D-EAD6B4CF30E2}"/>
              </a:ext>
            </a:extLst>
          </p:cNvPr>
          <p:cNvCxnSpPr>
            <a:cxnSpLocks/>
            <a:stCxn id="8200" idx="2"/>
            <a:endCxn id="22" idx="0"/>
          </p:cNvCxnSpPr>
          <p:nvPr/>
        </p:nvCxnSpPr>
        <p:spPr>
          <a:xfrm flipH="1">
            <a:off x="9597405" y="3966387"/>
            <a:ext cx="1" cy="117735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8200" name="Picture 8" descr="UK BATTERY INDUSTRIALISATION CENTRE - UKBIC">
            <a:extLst>
              <a:ext uri="{FF2B5EF4-FFF2-40B4-BE49-F238E27FC236}">
                <a16:creationId xmlns:a16="http://schemas.microsoft.com/office/drawing/2014/main" id="{E3D1005C-DC88-77C6-1A34-D5E5599663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41" b="22006"/>
          <a:stretch/>
        </p:blipFill>
        <p:spPr bwMode="auto">
          <a:xfrm>
            <a:off x="7543801" y="2489059"/>
            <a:ext cx="4107209" cy="1477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Jobs with BEIS | Guardian Jobs">
            <a:extLst>
              <a:ext uri="{FF2B5EF4-FFF2-40B4-BE49-F238E27FC236}">
                <a16:creationId xmlns:a16="http://schemas.microsoft.com/office/drawing/2014/main" id="{5410A402-F580-CDD8-50A3-033BFF408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428" y="120579"/>
            <a:ext cx="978185" cy="489093"/>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95C6B9F3-687E-1266-2E36-D30FC9B25659}"/>
              </a:ext>
            </a:extLst>
          </p:cNvPr>
          <p:cNvSpPr>
            <a:spLocks noGrp="1"/>
          </p:cNvSpPr>
          <p:nvPr>
            <p:ph type="title"/>
          </p:nvPr>
        </p:nvSpPr>
        <p:spPr>
          <a:xfrm>
            <a:off x="838200" y="365126"/>
            <a:ext cx="10515600" cy="765032"/>
          </a:xfrm>
        </p:spPr>
        <p:txBody>
          <a:bodyPr/>
          <a:lstStyle/>
          <a:p>
            <a:r>
              <a:rPr lang="en-GB" b="1">
                <a:latin typeface="Arial" panose="020B0604020202020204" pitchFamily="34" charset="0"/>
                <a:cs typeface="Arial" panose="020B0604020202020204" pitchFamily="34" charset="0"/>
              </a:rPr>
              <a:t>Government intervention so far</a:t>
            </a:r>
          </a:p>
        </p:txBody>
      </p:sp>
      <p:pic>
        <p:nvPicPr>
          <p:cNvPr id="1026" name="Picture 2" descr="Faraday Battery Challenge - Competition Briefing - YouTube">
            <a:extLst>
              <a:ext uri="{FF2B5EF4-FFF2-40B4-BE49-F238E27FC236}">
                <a16:creationId xmlns:a16="http://schemas.microsoft.com/office/drawing/2014/main" id="{2EF81B00-3C8F-44C9-536B-F75A6F3BDC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407" b="14810"/>
          <a:stretch/>
        </p:blipFill>
        <p:spPr bwMode="auto">
          <a:xfrm>
            <a:off x="1139793" y="2109554"/>
            <a:ext cx="4762552" cy="2349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876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862E7DC8-7317-E778-AF7C-6B1BBDE76FE4}"/>
              </a:ext>
            </a:extLst>
          </p:cNvPr>
          <p:cNvSpPr/>
          <p:nvPr/>
        </p:nvSpPr>
        <p:spPr>
          <a:xfrm>
            <a:off x="356208" y="939658"/>
            <a:ext cx="11657383" cy="1282700"/>
          </a:xfrm>
          <a:prstGeom prst="rightArrow">
            <a:avLst>
              <a:gd name="adj1" fmla="val 42574"/>
              <a:gd name="adj2" fmla="val 579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Table 17">
            <a:extLst>
              <a:ext uri="{FF2B5EF4-FFF2-40B4-BE49-F238E27FC236}">
                <a16:creationId xmlns:a16="http://schemas.microsoft.com/office/drawing/2014/main" id="{E79F8C27-BF8A-3FE5-66B6-D4986CEF6DC0}"/>
              </a:ext>
            </a:extLst>
          </p:cNvPr>
          <p:cNvGraphicFramePr>
            <a:graphicFrameLocks noGrp="1"/>
          </p:cNvGraphicFramePr>
          <p:nvPr/>
        </p:nvGraphicFramePr>
        <p:xfrm>
          <a:off x="482600" y="1384508"/>
          <a:ext cx="10782297" cy="370840"/>
        </p:xfrm>
        <a:graphic>
          <a:graphicData uri="http://schemas.openxmlformats.org/drawingml/2006/table">
            <a:tbl>
              <a:tblPr firstRow="1" bandRow="1">
                <a:tableStyleId>{2D5ABB26-0587-4C30-8999-92F81FD0307C}</a:tableStyleId>
              </a:tblPr>
              <a:tblGrid>
                <a:gridCol w="1198033">
                  <a:extLst>
                    <a:ext uri="{9D8B030D-6E8A-4147-A177-3AD203B41FA5}">
                      <a16:colId xmlns:a16="http://schemas.microsoft.com/office/drawing/2014/main" val="2458350159"/>
                    </a:ext>
                  </a:extLst>
                </a:gridCol>
                <a:gridCol w="1198033">
                  <a:extLst>
                    <a:ext uri="{9D8B030D-6E8A-4147-A177-3AD203B41FA5}">
                      <a16:colId xmlns:a16="http://schemas.microsoft.com/office/drawing/2014/main" val="3960321228"/>
                    </a:ext>
                  </a:extLst>
                </a:gridCol>
                <a:gridCol w="1198033">
                  <a:extLst>
                    <a:ext uri="{9D8B030D-6E8A-4147-A177-3AD203B41FA5}">
                      <a16:colId xmlns:a16="http://schemas.microsoft.com/office/drawing/2014/main" val="1234264758"/>
                    </a:ext>
                  </a:extLst>
                </a:gridCol>
                <a:gridCol w="1198033">
                  <a:extLst>
                    <a:ext uri="{9D8B030D-6E8A-4147-A177-3AD203B41FA5}">
                      <a16:colId xmlns:a16="http://schemas.microsoft.com/office/drawing/2014/main" val="3115529639"/>
                    </a:ext>
                  </a:extLst>
                </a:gridCol>
                <a:gridCol w="1198033">
                  <a:extLst>
                    <a:ext uri="{9D8B030D-6E8A-4147-A177-3AD203B41FA5}">
                      <a16:colId xmlns:a16="http://schemas.microsoft.com/office/drawing/2014/main" val="326377535"/>
                    </a:ext>
                  </a:extLst>
                </a:gridCol>
                <a:gridCol w="1198033">
                  <a:extLst>
                    <a:ext uri="{9D8B030D-6E8A-4147-A177-3AD203B41FA5}">
                      <a16:colId xmlns:a16="http://schemas.microsoft.com/office/drawing/2014/main" val="3297706662"/>
                    </a:ext>
                  </a:extLst>
                </a:gridCol>
                <a:gridCol w="1198033">
                  <a:extLst>
                    <a:ext uri="{9D8B030D-6E8A-4147-A177-3AD203B41FA5}">
                      <a16:colId xmlns:a16="http://schemas.microsoft.com/office/drawing/2014/main" val="3065144656"/>
                    </a:ext>
                  </a:extLst>
                </a:gridCol>
                <a:gridCol w="1198033">
                  <a:extLst>
                    <a:ext uri="{9D8B030D-6E8A-4147-A177-3AD203B41FA5}">
                      <a16:colId xmlns:a16="http://schemas.microsoft.com/office/drawing/2014/main" val="4293217030"/>
                    </a:ext>
                  </a:extLst>
                </a:gridCol>
                <a:gridCol w="1198033">
                  <a:extLst>
                    <a:ext uri="{9D8B030D-6E8A-4147-A177-3AD203B41FA5}">
                      <a16:colId xmlns:a16="http://schemas.microsoft.com/office/drawing/2014/main" val="2699794812"/>
                    </a:ext>
                  </a:extLst>
                </a:gridCol>
              </a:tblGrid>
              <a:tr h="370840">
                <a:tc>
                  <a:txBody>
                    <a:bodyPr/>
                    <a:lstStyle/>
                    <a:p>
                      <a:pPr algn="ctr"/>
                      <a:r>
                        <a:rPr lang="en-GB"/>
                        <a:t>TRL 1</a:t>
                      </a:r>
                    </a:p>
                  </a:txBody>
                  <a:tcPr/>
                </a:tc>
                <a:tc>
                  <a:txBody>
                    <a:bodyPr/>
                    <a:lstStyle/>
                    <a:p>
                      <a:pPr algn="ctr"/>
                      <a:r>
                        <a:rPr lang="en-GB"/>
                        <a:t>TRL 2</a:t>
                      </a:r>
                    </a:p>
                  </a:txBody>
                  <a:tcPr/>
                </a:tc>
                <a:tc>
                  <a:txBody>
                    <a:bodyPr/>
                    <a:lstStyle/>
                    <a:p>
                      <a:pPr algn="ctr"/>
                      <a:r>
                        <a:rPr lang="en-GB"/>
                        <a:t>TRL 3</a:t>
                      </a:r>
                    </a:p>
                  </a:txBody>
                  <a:tcPr/>
                </a:tc>
                <a:tc>
                  <a:txBody>
                    <a:bodyPr/>
                    <a:lstStyle/>
                    <a:p>
                      <a:pPr algn="ctr"/>
                      <a:r>
                        <a:rPr lang="en-GB"/>
                        <a:t>TRL 4</a:t>
                      </a:r>
                    </a:p>
                  </a:txBody>
                  <a:tcPr/>
                </a:tc>
                <a:tc>
                  <a:txBody>
                    <a:bodyPr/>
                    <a:lstStyle/>
                    <a:p>
                      <a:pPr algn="ctr"/>
                      <a:r>
                        <a:rPr lang="en-GB"/>
                        <a:t>TRL 5</a:t>
                      </a:r>
                    </a:p>
                  </a:txBody>
                  <a:tcPr/>
                </a:tc>
                <a:tc>
                  <a:txBody>
                    <a:bodyPr/>
                    <a:lstStyle/>
                    <a:p>
                      <a:pPr algn="ctr"/>
                      <a:r>
                        <a:rPr lang="en-GB"/>
                        <a:t>TRL 6</a:t>
                      </a:r>
                    </a:p>
                  </a:txBody>
                  <a:tcPr/>
                </a:tc>
                <a:tc>
                  <a:txBody>
                    <a:bodyPr/>
                    <a:lstStyle/>
                    <a:p>
                      <a:pPr algn="ctr"/>
                      <a:r>
                        <a:rPr lang="en-GB"/>
                        <a:t>TRL 7</a:t>
                      </a:r>
                    </a:p>
                  </a:txBody>
                  <a:tcPr/>
                </a:tc>
                <a:tc>
                  <a:txBody>
                    <a:bodyPr/>
                    <a:lstStyle/>
                    <a:p>
                      <a:pPr algn="ctr"/>
                      <a:r>
                        <a:rPr lang="en-GB"/>
                        <a:t>TRL 8</a:t>
                      </a:r>
                    </a:p>
                  </a:txBody>
                  <a:tcPr/>
                </a:tc>
                <a:tc>
                  <a:txBody>
                    <a:bodyPr/>
                    <a:lstStyle/>
                    <a:p>
                      <a:pPr algn="ctr"/>
                      <a:r>
                        <a:rPr lang="en-GB"/>
                        <a:t>TRL 9</a:t>
                      </a:r>
                    </a:p>
                  </a:txBody>
                  <a:tcPr/>
                </a:tc>
                <a:extLst>
                  <a:ext uri="{0D108BD9-81ED-4DB2-BD59-A6C34878D82A}">
                    <a16:rowId xmlns:a16="http://schemas.microsoft.com/office/drawing/2014/main" val="3079160034"/>
                  </a:ext>
                </a:extLst>
              </a:tr>
            </a:tbl>
          </a:graphicData>
        </a:graphic>
      </p:graphicFrame>
      <p:pic>
        <p:nvPicPr>
          <p:cNvPr id="10242" name="Picture 2" descr="Power Electronics, Machines and Drives | DER – Driving the Electric  Revolution, Industrialisation Centres (DER-IC)">
            <a:extLst>
              <a:ext uri="{FF2B5EF4-FFF2-40B4-BE49-F238E27FC236}">
                <a16:creationId xmlns:a16="http://schemas.microsoft.com/office/drawing/2014/main" id="{D7EF9A37-7A29-90EB-14C7-E98DA74D9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608" y="1940160"/>
            <a:ext cx="5697537" cy="29776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8315AC3-5CFB-2546-956D-23CE10D9FF9D}"/>
              </a:ext>
            </a:extLst>
          </p:cNvPr>
          <p:cNvSpPr txBox="1"/>
          <p:nvPr/>
        </p:nvSpPr>
        <p:spPr>
          <a:xfrm>
            <a:off x="9471035" y="2552344"/>
            <a:ext cx="2301482" cy="2031325"/>
          </a:xfrm>
          <a:prstGeom prst="rect">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 UK-wide project developing the UK's clean and resilient supply chains in power electronics, machines and drives (PEMD).</a:t>
            </a:r>
          </a:p>
        </p:txBody>
      </p:sp>
      <p:cxnSp>
        <p:nvCxnSpPr>
          <p:cNvPr id="16" name="Straight Arrow Connector 15">
            <a:extLst>
              <a:ext uri="{FF2B5EF4-FFF2-40B4-BE49-F238E27FC236}">
                <a16:creationId xmlns:a16="http://schemas.microsoft.com/office/drawing/2014/main" id="{91EA9CFD-FF67-9E12-DCF9-588A948CA384}"/>
              </a:ext>
            </a:extLst>
          </p:cNvPr>
          <p:cNvCxnSpPr>
            <a:cxnSpLocks/>
            <a:endCxn id="15" idx="1"/>
          </p:cNvCxnSpPr>
          <p:nvPr/>
        </p:nvCxnSpPr>
        <p:spPr>
          <a:xfrm>
            <a:off x="7849456" y="3568007"/>
            <a:ext cx="1621579"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3" name="Picture 18" descr="Catapult Network">
            <a:extLst>
              <a:ext uri="{FF2B5EF4-FFF2-40B4-BE49-F238E27FC236}">
                <a16:creationId xmlns:a16="http://schemas.microsoft.com/office/drawing/2014/main" id="{573C2384-4DDD-F953-A9FA-EC766D75A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46" y="4763833"/>
            <a:ext cx="4378354" cy="141931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2986E6E-EA22-71CF-B6F6-7DEC1090363F}"/>
              </a:ext>
            </a:extLst>
          </p:cNvPr>
          <p:cNvSpPr txBox="1"/>
          <p:nvPr/>
        </p:nvSpPr>
        <p:spPr>
          <a:xfrm>
            <a:off x="9471035" y="5070240"/>
            <a:ext cx="2301482" cy="646331"/>
          </a:xfrm>
          <a:prstGeom prst="rect">
            <a:avLst/>
          </a:prstGeom>
          <a:solidFill>
            <a:schemeClr val="accent1">
              <a:lumMod val="20000"/>
              <a:lumOff val="80000"/>
            </a:schemeClr>
          </a:solidFill>
          <a:ln w="19050">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Collaborative research and innovation</a:t>
            </a:r>
          </a:p>
        </p:txBody>
      </p:sp>
      <p:cxnSp>
        <p:nvCxnSpPr>
          <p:cNvPr id="27" name="Straight Arrow Connector 26">
            <a:extLst>
              <a:ext uri="{FF2B5EF4-FFF2-40B4-BE49-F238E27FC236}">
                <a16:creationId xmlns:a16="http://schemas.microsoft.com/office/drawing/2014/main" id="{BACEC6EB-44C2-E4C8-E17E-18DE2967517A}"/>
              </a:ext>
            </a:extLst>
          </p:cNvPr>
          <p:cNvCxnSpPr>
            <a:cxnSpLocks/>
            <a:endCxn id="26" idx="1"/>
          </p:cNvCxnSpPr>
          <p:nvPr/>
        </p:nvCxnSpPr>
        <p:spPr>
          <a:xfrm>
            <a:off x="6273800" y="5378692"/>
            <a:ext cx="3197235" cy="1471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2" descr="Jobs with BEIS | Guardian Jobs">
            <a:extLst>
              <a:ext uri="{FF2B5EF4-FFF2-40B4-BE49-F238E27FC236}">
                <a16:creationId xmlns:a16="http://schemas.microsoft.com/office/drawing/2014/main" id="{6B3FAF54-3493-C285-D549-9568C900E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428" y="120579"/>
            <a:ext cx="978185" cy="489093"/>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ACB23322-FB48-4567-9D4A-BC9DDD0D6014}"/>
              </a:ext>
            </a:extLst>
          </p:cNvPr>
          <p:cNvSpPr>
            <a:spLocks noGrp="1"/>
          </p:cNvSpPr>
          <p:nvPr>
            <p:ph type="title"/>
          </p:nvPr>
        </p:nvSpPr>
        <p:spPr>
          <a:xfrm>
            <a:off x="838200" y="365126"/>
            <a:ext cx="10515600" cy="765032"/>
          </a:xfrm>
        </p:spPr>
        <p:txBody>
          <a:bodyPr/>
          <a:lstStyle/>
          <a:p>
            <a:r>
              <a:rPr lang="en-GB" b="1">
                <a:latin typeface="Arial" panose="020B0604020202020204" pitchFamily="34" charset="0"/>
                <a:cs typeface="Arial" panose="020B0604020202020204" pitchFamily="34" charset="0"/>
              </a:rPr>
              <a:t>Government intervention so far</a:t>
            </a:r>
          </a:p>
        </p:txBody>
      </p:sp>
    </p:spTree>
    <p:extLst>
      <p:ext uri="{BB962C8B-B14F-4D97-AF65-F5344CB8AC3E}">
        <p14:creationId xmlns:p14="http://schemas.microsoft.com/office/powerpoint/2010/main" val="321174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Helvectica"/>
                <a:ea typeface="+mn-ea"/>
                <a:cs typeface="+mn-cs"/>
              </a:rPr>
              <a:t>Vision and Objectives</a:t>
            </a:r>
          </a:p>
        </p:txBody>
      </p:sp>
      <p:cxnSp>
        <p:nvCxnSpPr>
          <p:cNvPr id="8" name="Straight Connector 7"/>
          <p:cNvCxnSpPr/>
          <p:nvPr/>
        </p:nvCxnSpPr>
        <p:spPr>
          <a:xfrm>
            <a:off x="335360" y="1268760"/>
            <a:ext cx="9361040" cy="0"/>
          </a:xfrm>
          <a:prstGeom prst="line">
            <a:avLst/>
          </a:prstGeom>
          <a:ln w="57150">
            <a:solidFill>
              <a:srgbClr val="55565A"/>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11"/>
          </p:nvPr>
        </p:nvSpPr>
        <p:spPr>
          <a:xfrm>
            <a:off x="0" y="5588000"/>
            <a:ext cx="12192000" cy="1270000"/>
          </a:xfrm>
          <a:prstGeom prst="rect">
            <a:avLst/>
          </a:prstGeom>
          <a:solidFill>
            <a:schemeClr val="accent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4A7F"/>
              </a:solidFill>
              <a:effectLst/>
              <a:uLnTx/>
              <a:uFillTx/>
              <a:latin typeface="Calibri"/>
              <a:ea typeface="+mn-ea"/>
              <a:cs typeface="+mn-cs"/>
            </a:endParaRPr>
          </a:p>
        </p:txBody>
      </p:sp>
      <p:sp>
        <p:nvSpPr>
          <p:cNvPr id="17" name="Title 1"/>
          <p:cNvSpPr>
            <a:spLocks noGrp="1"/>
          </p:cNvSpPr>
          <p:nvPr>
            <p:ph type="ctrTitle"/>
          </p:nvPr>
        </p:nvSpPr>
        <p:spPr>
          <a:xfrm>
            <a:off x="335359" y="1370301"/>
            <a:ext cx="10163715" cy="1256355"/>
          </a:xfrm>
          <a:prstGeom prst="rect">
            <a:avLst/>
          </a:prstGeom>
        </p:spPr>
        <p:txBody>
          <a:bodyPr anchor="t">
            <a:noAutofit/>
          </a:bodyPr>
          <a:lstStyle>
            <a:lvl1pPr algn="l">
              <a:defRPr sz="5000"/>
            </a:lvl1pPr>
          </a:lstStyle>
          <a:p>
            <a:r>
              <a:rPr lang="en-US" sz="3600" b="1">
                <a:solidFill>
                  <a:schemeClr val="accent2"/>
                </a:solidFill>
                <a:latin typeface="Arial" panose="020B0604020202020204" pitchFamily="34" charset="0"/>
                <a:cs typeface="Arial" panose="020B0604020202020204" pitchFamily="34" charset="0"/>
              </a:rPr>
              <a:t>1. Overview of the UK automotive industry</a:t>
            </a:r>
            <a:br>
              <a:rPr lang="en-US" sz="3600" b="1">
                <a:solidFill>
                  <a:schemeClr val="accent2"/>
                </a:solidFill>
                <a:latin typeface="Arial" panose="020B0604020202020204" pitchFamily="34" charset="0"/>
                <a:cs typeface="Arial" panose="020B0604020202020204" pitchFamily="34" charset="0"/>
              </a:rPr>
            </a:br>
            <a:r>
              <a:rPr lang="en-US" sz="3600" b="1">
                <a:solidFill>
                  <a:schemeClr val="accent2"/>
                </a:solidFill>
                <a:latin typeface="Arial" panose="020B0604020202020204" pitchFamily="34" charset="0"/>
                <a:cs typeface="Arial" panose="020B0604020202020204" pitchFamily="34" charset="0"/>
              </a:rPr>
              <a:t>2. Policy challenges and HMG response</a:t>
            </a:r>
            <a:endParaRPr lang="en-GB" sz="3600" b="1">
              <a:solidFill>
                <a:schemeClr val="bg1">
                  <a:lumMod val="75000"/>
                </a:schemeClr>
              </a:solidFill>
              <a:latin typeface="Arial" panose="020B0604020202020204" pitchFamily="34" charset="0"/>
              <a:cs typeface="Arial" panose="020B0604020202020204" pitchFamily="34" charset="0"/>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Tree>
    <p:extLst>
      <p:ext uri="{BB962C8B-B14F-4D97-AF65-F5344CB8AC3E}">
        <p14:creationId xmlns:p14="http://schemas.microsoft.com/office/powerpoint/2010/main" val="778339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Helvectica"/>
                <a:ea typeface="+mn-ea"/>
                <a:cs typeface="+mn-cs"/>
              </a:rPr>
              <a:t>Vision and Objectives</a:t>
            </a:r>
          </a:p>
        </p:txBody>
      </p:sp>
      <p:cxnSp>
        <p:nvCxnSpPr>
          <p:cNvPr id="8" name="Straight Connector 7"/>
          <p:cNvCxnSpPr/>
          <p:nvPr/>
        </p:nvCxnSpPr>
        <p:spPr>
          <a:xfrm>
            <a:off x="335360" y="1268760"/>
            <a:ext cx="9361040" cy="0"/>
          </a:xfrm>
          <a:prstGeom prst="line">
            <a:avLst/>
          </a:prstGeom>
          <a:ln w="57150">
            <a:solidFill>
              <a:srgbClr val="55565A"/>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11"/>
          </p:nvPr>
        </p:nvSpPr>
        <p:spPr>
          <a:xfrm>
            <a:off x="0" y="5588000"/>
            <a:ext cx="12192000" cy="1270000"/>
          </a:xfrm>
          <a:prstGeom prst="rect">
            <a:avLst/>
          </a:prstGeom>
          <a:solidFill>
            <a:schemeClr val="accent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4A7F"/>
              </a:solidFill>
              <a:effectLst/>
              <a:uLnTx/>
              <a:uFillTx/>
              <a:latin typeface="Calibri"/>
              <a:ea typeface="+mn-ea"/>
              <a:cs typeface="+mn-cs"/>
            </a:endParaRPr>
          </a:p>
        </p:txBody>
      </p:sp>
      <p:sp>
        <p:nvSpPr>
          <p:cNvPr id="17" name="Title 1"/>
          <p:cNvSpPr>
            <a:spLocks noGrp="1"/>
          </p:cNvSpPr>
          <p:nvPr>
            <p:ph type="ctrTitle"/>
          </p:nvPr>
        </p:nvSpPr>
        <p:spPr>
          <a:xfrm>
            <a:off x="335359" y="1370301"/>
            <a:ext cx="10163715" cy="1256355"/>
          </a:xfrm>
          <a:prstGeom prst="rect">
            <a:avLst/>
          </a:prstGeom>
        </p:spPr>
        <p:txBody>
          <a:bodyPr anchor="t">
            <a:noAutofit/>
          </a:bodyPr>
          <a:lstStyle>
            <a:lvl1pPr algn="l">
              <a:defRPr sz="5000"/>
            </a:lvl1pPr>
          </a:lstStyle>
          <a:p>
            <a:r>
              <a:rPr lang="en-US" sz="3600" b="1">
                <a:solidFill>
                  <a:schemeClr val="accent2"/>
                </a:solidFill>
                <a:latin typeface="Arial" panose="020B0604020202020204" pitchFamily="34" charset="0"/>
                <a:cs typeface="Arial" panose="020B0604020202020204" pitchFamily="34" charset="0"/>
              </a:rPr>
              <a:t>1. Overview of the UK automotive industry</a:t>
            </a:r>
            <a:endParaRPr lang="en-GB" sz="3600" b="1">
              <a:solidFill>
                <a:schemeClr val="bg1">
                  <a:lumMod val="75000"/>
                </a:schemeClr>
              </a:solidFill>
              <a:latin typeface="Arial" panose="020B0604020202020204" pitchFamily="34" charset="0"/>
              <a:cs typeface="Arial" panose="020B0604020202020204" pitchFamily="34" charset="0"/>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Tree>
    <p:extLst>
      <p:ext uri="{BB962C8B-B14F-4D97-AF65-F5344CB8AC3E}">
        <p14:creationId xmlns:p14="http://schemas.microsoft.com/office/powerpoint/2010/main" val="398654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F683423-E36E-373B-43C5-B39411A2FCC7}"/>
              </a:ext>
            </a:extLst>
          </p:cNvPr>
          <p:cNvSpPr>
            <a:spLocks noGrp="1"/>
          </p:cNvSpPr>
          <p:nvPr>
            <p:ph type="title"/>
          </p:nvPr>
        </p:nvSpPr>
        <p:spPr>
          <a:xfrm>
            <a:off x="838200" y="365126"/>
            <a:ext cx="10515600" cy="765032"/>
          </a:xfrm>
        </p:spPr>
        <p:txBody>
          <a:bodyPr>
            <a:normAutofit/>
          </a:bodyPr>
          <a:lstStyle/>
          <a:p>
            <a:r>
              <a:rPr lang="en-GB" sz="3600" b="1">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UK automotive industry</a:t>
            </a:r>
          </a:p>
        </p:txBody>
      </p:sp>
      <p:pic>
        <p:nvPicPr>
          <p:cNvPr id="3074" name="Picture 2" descr="Jobs with BEIS | Guardian Jobs">
            <a:extLst>
              <a:ext uri="{FF2B5EF4-FFF2-40B4-BE49-F238E27FC236}">
                <a16:creationId xmlns:a16="http://schemas.microsoft.com/office/drawing/2014/main" id="{77E65E40-65BC-F911-D0BA-62329E6A2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428" y="120579"/>
            <a:ext cx="978185" cy="489093"/>
          </a:xfrm>
          <a:prstGeom prst="rect">
            <a:avLst/>
          </a:prstGeom>
          <a:noFill/>
          <a:extLst>
            <a:ext uri="{909E8E84-426E-40DD-AFC4-6F175D3DCCD1}">
              <a14:hiddenFill xmlns:a14="http://schemas.microsoft.com/office/drawing/2010/main">
                <a:solidFill>
                  <a:srgbClr val="FFFFFF"/>
                </a:solidFill>
              </a14:hiddenFill>
            </a:ext>
          </a:extLst>
        </p:spPr>
      </p:pic>
      <p:sp>
        <p:nvSpPr>
          <p:cNvPr id="78" name="Content Placeholder 2">
            <a:extLst>
              <a:ext uri="{FF2B5EF4-FFF2-40B4-BE49-F238E27FC236}">
                <a16:creationId xmlns:a16="http://schemas.microsoft.com/office/drawing/2014/main" id="{DE980597-51A7-B62E-A2EA-07744EEE81C7}"/>
              </a:ext>
            </a:extLst>
          </p:cNvPr>
          <p:cNvSpPr txBox="1">
            <a:spLocks/>
          </p:cNvSpPr>
          <p:nvPr/>
        </p:nvSpPr>
        <p:spPr>
          <a:xfrm>
            <a:off x="1021833" y="2255623"/>
            <a:ext cx="2872878" cy="646546"/>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Employs 169,000 directly</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Additional 284,000  indirectly</a:t>
            </a:r>
          </a:p>
        </p:txBody>
      </p:sp>
      <p:pic>
        <p:nvPicPr>
          <p:cNvPr id="79" name="Picture 10" descr="Group people icon social or business Royalty Free Vector">
            <a:extLst>
              <a:ext uri="{FF2B5EF4-FFF2-40B4-BE49-F238E27FC236}">
                <a16:creationId xmlns:a16="http://schemas.microsoft.com/office/drawing/2014/main" id="{2B1BC125-FAF5-3654-35CC-0BF95868C93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46869" y="2315742"/>
            <a:ext cx="468000" cy="36918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descr="Uk Silhouette Icons Png - United Kingdom Map Black , Free ...">
            <a:extLst>
              <a:ext uri="{FF2B5EF4-FFF2-40B4-BE49-F238E27FC236}">
                <a16:creationId xmlns:a16="http://schemas.microsoft.com/office/drawing/2014/main" id="{C7666AEC-FB20-6124-1704-589EBC3A632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083" b="89967" l="10000" r="92222">
                        <a14:foregroundMark x1="18222" y1="43036" x2="18222" y2="43036"/>
                        <a14:foregroundMark x1="30000" y1="31749" x2="30000" y2="31749"/>
                        <a14:foregroundMark x1="36889" y1="35248" x2="36889" y2="35248"/>
                        <a14:foregroundMark x1="34778" y1="9043" x2="34778" y2="9043"/>
                        <a14:foregroundMark x1="53444" y1="8713" x2="53444" y2="8713"/>
                        <a14:foregroundMark x1="66889" y1="5083" x2="66889" y2="5083"/>
                        <a14:foregroundMark x1="25667" y1="14455" x2="25667" y2="14455"/>
                        <a14:foregroundMark x1="92222" y1="70825" x2="92222" y2="70825"/>
                      </a14:backgroundRemoval>
                    </a14:imgEffect>
                  </a14:imgLayer>
                </a14:imgProps>
              </a:ext>
              <a:ext uri="{28A0092B-C50C-407E-A947-70E740481C1C}">
                <a14:useLocalDpi xmlns:a14="http://schemas.microsoft.com/office/drawing/2010/main"/>
              </a:ext>
            </a:extLst>
          </a:blip>
          <a:srcRect/>
          <a:stretch>
            <a:fillRect/>
          </a:stretch>
        </p:blipFill>
        <p:spPr bwMode="auto">
          <a:xfrm>
            <a:off x="346869" y="3181672"/>
            <a:ext cx="468000" cy="723944"/>
          </a:xfrm>
          <a:prstGeom prst="rect">
            <a:avLst/>
          </a:prstGeom>
          <a:noFill/>
          <a:extLst>
            <a:ext uri="{909E8E84-426E-40DD-AFC4-6F175D3DCCD1}">
              <a14:hiddenFill xmlns:a14="http://schemas.microsoft.com/office/drawing/2010/main">
                <a:solidFill>
                  <a:srgbClr val="FFFFFF"/>
                </a:solidFill>
              </a14:hiddenFill>
            </a:ext>
          </a:extLst>
        </p:spPr>
      </p:pic>
      <p:sp>
        <p:nvSpPr>
          <p:cNvPr id="81" name="Content Placeholder 2">
            <a:extLst>
              <a:ext uri="{FF2B5EF4-FFF2-40B4-BE49-F238E27FC236}">
                <a16:creationId xmlns:a16="http://schemas.microsoft.com/office/drawing/2014/main" id="{9DA6BAED-E83E-C8B2-927E-9230EDB415FD}"/>
              </a:ext>
            </a:extLst>
          </p:cNvPr>
          <p:cNvSpPr txBox="1">
            <a:spLocks/>
          </p:cNvSpPr>
          <p:nvPr/>
        </p:nvSpPr>
        <p:spPr>
          <a:xfrm>
            <a:off x="1005216" y="3262265"/>
            <a:ext cx="2395921" cy="562109"/>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90% of employment outside London /South East</a:t>
            </a:r>
            <a:endParaRPr kumimoji="0" lang="en-GB" sz="14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82" name="Content Placeholder 2">
            <a:extLst>
              <a:ext uri="{FF2B5EF4-FFF2-40B4-BE49-F238E27FC236}">
                <a16:creationId xmlns:a16="http://schemas.microsoft.com/office/drawing/2014/main" id="{574A989E-5EA8-772E-5E17-3352C9953278}"/>
              </a:ext>
            </a:extLst>
          </p:cNvPr>
          <p:cNvSpPr txBox="1">
            <a:spLocks/>
          </p:cNvSpPr>
          <p:nvPr/>
        </p:nvSpPr>
        <p:spPr>
          <a:xfrm>
            <a:off x="9559619" y="2255623"/>
            <a:ext cx="2348396" cy="675242"/>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ea typeface="+mn-ea"/>
                <a:cs typeface="Arial" panose="020B0604020202020204" pitchFamily="34" charset="0"/>
              </a:rPr>
              <a:t>£16bn GVA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ea typeface="+mn-ea"/>
                <a:cs typeface="Arial" panose="020B0604020202020204" pitchFamily="34" charset="0"/>
              </a:rPr>
              <a:t>8.4% of UK manufacturing GVA</a:t>
            </a:r>
          </a:p>
        </p:txBody>
      </p:sp>
      <p:pic>
        <p:nvPicPr>
          <p:cNvPr id="83" name="Picture 12" descr="Money Bag Pound Icon">
            <a:extLst>
              <a:ext uri="{FF2B5EF4-FFF2-40B4-BE49-F238E27FC236}">
                <a16:creationId xmlns:a16="http://schemas.microsoft.com/office/drawing/2014/main" id="{1349CF51-7B8F-C7E7-965C-B1B83DF5F62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48275" y="2399569"/>
            <a:ext cx="378430" cy="453770"/>
          </a:xfrm>
          <a:prstGeom prst="rect">
            <a:avLst/>
          </a:prstGeom>
          <a:noFill/>
          <a:extLst>
            <a:ext uri="{909E8E84-426E-40DD-AFC4-6F175D3DCCD1}">
              <a14:hiddenFill xmlns:a14="http://schemas.microsoft.com/office/drawing/2010/main">
                <a:solidFill>
                  <a:srgbClr val="FFFFFF"/>
                </a:solidFill>
              </a14:hiddenFill>
            </a:ext>
          </a:extLst>
        </p:spPr>
      </p:pic>
      <p:pic>
        <p:nvPicPr>
          <p:cNvPr id="84" name="Graphic 83" descr="Microscope">
            <a:extLst>
              <a:ext uri="{FF2B5EF4-FFF2-40B4-BE49-F238E27FC236}">
                <a16:creationId xmlns:a16="http://schemas.microsoft.com/office/drawing/2014/main" id="{79EF31BE-E0D7-E8A7-4A47-F9A772B5E47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705" y="5100576"/>
            <a:ext cx="468000" cy="550979"/>
          </a:xfrm>
          <a:prstGeom prst="rect">
            <a:avLst/>
          </a:prstGeom>
        </p:spPr>
      </p:pic>
      <p:pic>
        <p:nvPicPr>
          <p:cNvPr id="85" name="Graphic 84" descr="Search Inventory">
            <a:extLst>
              <a:ext uri="{FF2B5EF4-FFF2-40B4-BE49-F238E27FC236}">
                <a16:creationId xmlns:a16="http://schemas.microsoft.com/office/drawing/2014/main" id="{29C8CB84-5CAD-67F6-CC76-4A5070A3604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9951" y="5237203"/>
            <a:ext cx="468000" cy="468000"/>
          </a:xfrm>
          <a:prstGeom prst="rect">
            <a:avLst/>
          </a:prstGeom>
        </p:spPr>
      </p:pic>
      <p:sp>
        <p:nvSpPr>
          <p:cNvPr id="86" name="Content Placeholder 2">
            <a:extLst>
              <a:ext uri="{FF2B5EF4-FFF2-40B4-BE49-F238E27FC236}">
                <a16:creationId xmlns:a16="http://schemas.microsoft.com/office/drawing/2014/main" id="{103B5E1F-AB56-8593-7545-5A7E0AF9EEBE}"/>
              </a:ext>
            </a:extLst>
          </p:cNvPr>
          <p:cNvSpPr txBox="1">
            <a:spLocks/>
          </p:cNvSpPr>
          <p:nvPr/>
        </p:nvSpPr>
        <p:spPr>
          <a:xfrm>
            <a:off x="961428" y="5193695"/>
            <a:ext cx="2585113" cy="498362"/>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Productivity 42% higher </a:t>
            </a:r>
            <a:r>
              <a:rPr kumimoji="0" lang="en-GB"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than UK average</a:t>
            </a:r>
          </a:p>
        </p:txBody>
      </p:sp>
      <p:sp>
        <p:nvSpPr>
          <p:cNvPr id="87" name="Content Placeholder 2">
            <a:extLst>
              <a:ext uri="{FF2B5EF4-FFF2-40B4-BE49-F238E27FC236}">
                <a16:creationId xmlns:a16="http://schemas.microsoft.com/office/drawing/2014/main" id="{5D5058A7-778F-4A19-15DA-7456E2BF8D0F}"/>
              </a:ext>
            </a:extLst>
          </p:cNvPr>
          <p:cNvSpPr txBox="1">
            <a:spLocks/>
          </p:cNvSpPr>
          <p:nvPr/>
        </p:nvSpPr>
        <p:spPr>
          <a:xfrm>
            <a:off x="9522542" y="5100576"/>
            <a:ext cx="2524367" cy="675242"/>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a:ea typeface="+mn-ea"/>
                <a:cs typeface="Arial"/>
              </a:rPr>
              <a:t>£3.8bn invested in R&amp;D p.a.</a:t>
            </a:r>
            <a:r>
              <a:rPr kumimoji="0" lang="en-GB"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a:ea typeface="+mn-ea"/>
                <a:cs typeface="Arial"/>
              </a:rPr>
              <a:t> 15% of UK total &amp; focused decarbonisation &amp; Net Zero</a:t>
            </a:r>
          </a:p>
        </p:txBody>
      </p:sp>
      <p:sp>
        <p:nvSpPr>
          <p:cNvPr id="88" name="TextBox 87">
            <a:extLst>
              <a:ext uri="{FF2B5EF4-FFF2-40B4-BE49-F238E27FC236}">
                <a16:creationId xmlns:a16="http://schemas.microsoft.com/office/drawing/2014/main" id="{AC829D91-11B8-FE21-3C2A-A295B6D57E08}"/>
              </a:ext>
            </a:extLst>
          </p:cNvPr>
          <p:cNvSpPr txBox="1"/>
          <p:nvPr/>
        </p:nvSpPr>
        <p:spPr>
          <a:xfrm>
            <a:off x="1089097" y="1494744"/>
            <a:ext cx="21378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4472C4">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Employment</a:t>
            </a:r>
          </a:p>
        </p:txBody>
      </p:sp>
      <p:sp>
        <p:nvSpPr>
          <p:cNvPr id="89" name="TextBox 88">
            <a:extLst>
              <a:ext uri="{FF2B5EF4-FFF2-40B4-BE49-F238E27FC236}">
                <a16:creationId xmlns:a16="http://schemas.microsoft.com/office/drawing/2014/main" id="{8087C40D-4FD1-00F6-C271-17170F4A3531}"/>
              </a:ext>
            </a:extLst>
          </p:cNvPr>
          <p:cNvSpPr txBox="1"/>
          <p:nvPr/>
        </p:nvSpPr>
        <p:spPr>
          <a:xfrm>
            <a:off x="4908271" y="1494744"/>
            <a:ext cx="33255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a:solidFill>
                  <a:srgbClr val="4472C4">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Regional impact</a:t>
            </a:r>
            <a:endParaRPr kumimoji="0" lang="en-GB" b="1" i="0" u="none" strike="noStrike" kern="1200" cap="none" spc="0" normalizeH="0" baseline="0" noProof="0">
              <a:ln>
                <a:noFill/>
              </a:ln>
              <a:solidFill>
                <a:srgbClr val="4472C4">
                  <a:lumMod val="75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822AF78A-C7AC-F30D-3884-D0E2ECC806A7}"/>
              </a:ext>
            </a:extLst>
          </p:cNvPr>
          <p:cNvSpPr txBox="1"/>
          <p:nvPr/>
        </p:nvSpPr>
        <p:spPr>
          <a:xfrm>
            <a:off x="9191974" y="1492786"/>
            <a:ext cx="300324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4472C4">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Size and structure</a:t>
            </a:r>
          </a:p>
        </p:txBody>
      </p:sp>
      <p:sp>
        <p:nvSpPr>
          <p:cNvPr id="91" name="Rectangle 90">
            <a:extLst>
              <a:ext uri="{FF2B5EF4-FFF2-40B4-BE49-F238E27FC236}">
                <a16:creationId xmlns:a16="http://schemas.microsoft.com/office/drawing/2014/main" id="{108F5D42-C879-80A5-F9D7-F1385223ECA1}"/>
              </a:ext>
            </a:extLst>
          </p:cNvPr>
          <p:cNvSpPr/>
          <p:nvPr/>
        </p:nvSpPr>
        <p:spPr>
          <a:xfrm>
            <a:off x="963987" y="4344992"/>
            <a:ext cx="2446325"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Annual </a:t>
            </a:r>
            <a:r>
              <a:rPr kumimoji="0" lang="en-GB"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pay 20% higher </a:t>
            </a:r>
            <a:r>
              <a:rPr kumimoji="0" lang="en-GB"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than national average</a:t>
            </a:r>
          </a:p>
        </p:txBody>
      </p:sp>
      <p:pic>
        <p:nvPicPr>
          <p:cNvPr id="92" name="Picture 91">
            <a:extLst>
              <a:ext uri="{FF2B5EF4-FFF2-40B4-BE49-F238E27FC236}">
                <a16:creationId xmlns:a16="http://schemas.microsoft.com/office/drawing/2014/main" id="{B893786E-5523-2711-49CC-EEDA13662E15}"/>
              </a:ext>
            </a:extLst>
          </p:cNvPr>
          <p:cNvPicPr>
            <a:picLocks noChangeAspect="1"/>
          </p:cNvPicPr>
          <p:nvPr/>
        </p:nvPicPr>
        <p:blipFill>
          <a:blip r:embed="rId12"/>
          <a:stretch>
            <a:fillRect/>
          </a:stretch>
        </p:blipFill>
        <p:spPr>
          <a:xfrm>
            <a:off x="385387" y="4386146"/>
            <a:ext cx="402371" cy="451143"/>
          </a:xfrm>
          <a:prstGeom prst="rect">
            <a:avLst/>
          </a:prstGeom>
        </p:spPr>
      </p:pic>
      <p:grpSp>
        <p:nvGrpSpPr>
          <p:cNvPr id="94" name="Group 93">
            <a:extLst>
              <a:ext uri="{FF2B5EF4-FFF2-40B4-BE49-F238E27FC236}">
                <a16:creationId xmlns:a16="http://schemas.microsoft.com/office/drawing/2014/main" id="{9724EED1-9FBA-C437-D2DA-16C7E23F49A5}"/>
              </a:ext>
            </a:extLst>
          </p:cNvPr>
          <p:cNvGrpSpPr/>
          <p:nvPr/>
        </p:nvGrpSpPr>
        <p:grpSpPr>
          <a:xfrm>
            <a:off x="4034532" y="1945329"/>
            <a:ext cx="4732716" cy="4315753"/>
            <a:chOff x="4582351" y="2831614"/>
            <a:chExt cx="3461567" cy="2816962"/>
          </a:xfrm>
        </p:grpSpPr>
        <p:pic>
          <p:nvPicPr>
            <p:cNvPr id="98" name="Picture 97">
              <a:extLst>
                <a:ext uri="{FF2B5EF4-FFF2-40B4-BE49-F238E27FC236}">
                  <a16:creationId xmlns:a16="http://schemas.microsoft.com/office/drawing/2014/main" id="{9699033A-F727-DEC8-EE01-390FF808A98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596140" y="2902229"/>
              <a:ext cx="2662743" cy="2746347"/>
            </a:xfrm>
            <a:prstGeom prst="rect">
              <a:avLst/>
            </a:prstGeom>
          </p:spPr>
        </p:pic>
        <p:pic>
          <p:nvPicPr>
            <p:cNvPr id="99" name="Picture 4" descr="nissan logo | | SuperCars.net">
              <a:extLst>
                <a:ext uri="{FF2B5EF4-FFF2-40B4-BE49-F238E27FC236}">
                  <a16:creationId xmlns:a16="http://schemas.microsoft.com/office/drawing/2014/main" id="{03303162-4047-7746-E30B-95EDAA2215F7}"/>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67741" y="3257509"/>
              <a:ext cx="370739" cy="30588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a:extLst>
                <a:ext uri="{FF2B5EF4-FFF2-40B4-BE49-F238E27FC236}">
                  <a16:creationId xmlns:a16="http://schemas.microsoft.com/office/drawing/2014/main" id="{DA6BE2DF-D97F-D213-29A6-3DB9A8C39C09}"/>
                </a:ext>
              </a:extLst>
            </p:cNvPr>
            <p:cNvPicPr>
              <a:picLocks noChangeAspect="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116482" y="4750526"/>
              <a:ext cx="428888" cy="214199"/>
            </a:xfrm>
            <a:prstGeom prst="rect">
              <a:avLst/>
            </a:prstGeom>
          </p:spPr>
        </p:pic>
        <p:pic>
          <p:nvPicPr>
            <p:cNvPr id="101" name="Picture 14" descr="Official Bentley Motors website | Powerful, handcrafted luxury cars">
              <a:extLst>
                <a:ext uri="{FF2B5EF4-FFF2-40B4-BE49-F238E27FC236}">
                  <a16:creationId xmlns:a16="http://schemas.microsoft.com/office/drawing/2014/main" id="{BFC4FED7-1C48-8A79-3F29-4039861E0D7E}"/>
                </a:ext>
              </a:extLst>
            </p:cNvPr>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37579" y="4185576"/>
              <a:ext cx="385821" cy="21452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6" descr="Rolls-Royce Logo Meaning: How BMW Won Flying Lady From Volkswagen">
              <a:extLst>
                <a:ext uri="{FF2B5EF4-FFF2-40B4-BE49-F238E27FC236}">
                  <a16:creationId xmlns:a16="http://schemas.microsoft.com/office/drawing/2014/main" id="{4304C542-EF91-2EB9-B348-0BC5BB87A84B}"/>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6386923" y="5220055"/>
              <a:ext cx="181966" cy="28915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0" descr="McLaren Logo, HD Png, Meaning, Information">
              <a:extLst>
                <a:ext uri="{FF2B5EF4-FFF2-40B4-BE49-F238E27FC236}">
                  <a16:creationId xmlns:a16="http://schemas.microsoft.com/office/drawing/2014/main" id="{28A6B622-6979-E0ED-2D56-6E8C4D8E6848}"/>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6822452" y="5262674"/>
              <a:ext cx="588810" cy="11596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2">
              <a:extLst>
                <a:ext uri="{FF2B5EF4-FFF2-40B4-BE49-F238E27FC236}">
                  <a16:creationId xmlns:a16="http://schemas.microsoft.com/office/drawing/2014/main" id="{F3BEE953-8F72-2306-B9E3-33D057FFED67}"/>
                </a:ext>
              </a:extLst>
            </p:cNvPr>
            <p:cNvPicPr>
              <a:picLocks noChangeAspect="1" noChangeArrowheads="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3943" y="4451223"/>
              <a:ext cx="287602" cy="17767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4" descr="PSA Groupe takes control of Vauxhall finance division | The Car Expert">
              <a:extLst>
                <a:ext uri="{FF2B5EF4-FFF2-40B4-BE49-F238E27FC236}">
                  <a16:creationId xmlns:a16="http://schemas.microsoft.com/office/drawing/2014/main" id="{870B18BB-CAFB-AD35-B1F3-48127648F892}"/>
                </a:ext>
              </a:extLst>
            </p:cNvPr>
            <p:cNvPicPr>
              <a:picLocks noChangeAspect="1" noChangeArrowheads="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85919" y="4532782"/>
              <a:ext cx="430113" cy="28064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2" descr="Aston Martin Logo, HD Png, Meaning, Information">
              <a:extLst>
                <a:ext uri="{FF2B5EF4-FFF2-40B4-BE49-F238E27FC236}">
                  <a16:creationId xmlns:a16="http://schemas.microsoft.com/office/drawing/2014/main" id="{A8D2B59C-547B-AF26-94A1-E55AC64D09C7}"/>
                </a:ext>
              </a:extLst>
            </p:cNvPr>
            <p:cNvPicPr>
              <a:picLocks noChangeAspect="1" noChangeArrowheads="1"/>
            </p:cNvPicPr>
            <p:nvPr/>
          </p:nvPicPr>
          <p:blipFill rotWithShape="1">
            <a:blip r:embed="rId21" cstate="screen">
              <a:clrChange>
                <a:clrFrom>
                  <a:srgbClr val="FFFFFF"/>
                </a:clrFrom>
                <a:clrTo>
                  <a:srgbClr val="FFFFFF">
                    <a:alpha val="0"/>
                  </a:srgbClr>
                </a:clrTo>
              </a:clrChange>
              <a:extLst>
                <a:ext uri="{28A0092B-C50C-407E-A947-70E740481C1C}">
                  <a14:useLocalDpi xmlns:a14="http://schemas.microsoft.com/office/drawing/2010/main"/>
                </a:ext>
              </a:extLst>
            </a:blip>
            <a:srcRect l="5194" t="7748" r="7058" b="8249"/>
            <a:stretch/>
          </p:blipFill>
          <p:spPr bwMode="auto">
            <a:xfrm>
              <a:off x="4582351" y="4937811"/>
              <a:ext cx="473618" cy="25209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a:extLst>
                <a:ext uri="{FF2B5EF4-FFF2-40B4-BE49-F238E27FC236}">
                  <a16:creationId xmlns:a16="http://schemas.microsoft.com/office/drawing/2014/main" id="{0C21C8BC-75B3-4F45-387D-15B934D61570}"/>
                </a:ext>
              </a:extLst>
            </p:cNvPr>
            <p:cNvPicPr>
              <a:picLocks noChangeAspect="1" noChangeArrowheads="1"/>
            </p:cNvPicPr>
            <p:nvPr/>
          </p:nvPicPr>
          <p:blipFill>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98411" y="4380287"/>
              <a:ext cx="240757" cy="24430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a:extLst>
                <a:ext uri="{FF2B5EF4-FFF2-40B4-BE49-F238E27FC236}">
                  <a16:creationId xmlns:a16="http://schemas.microsoft.com/office/drawing/2014/main" id="{4200586B-C34B-62F1-DB69-C39764C0EAB5}"/>
                </a:ext>
              </a:extLst>
            </p:cNvPr>
            <p:cNvPicPr>
              <a:picLocks noChangeAspect="1"/>
            </p:cNvPicPr>
            <p:nvPr/>
          </p:nvPicPr>
          <p:blipFill rotWithShape="1">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53416" y="3449319"/>
              <a:ext cx="529491" cy="190935"/>
            </a:xfrm>
            <a:prstGeom prst="rect">
              <a:avLst/>
            </a:prstGeom>
          </p:spPr>
        </p:pic>
        <p:pic>
          <p:nvPicPr>
            <p:cNvPr id="109" name="Picture 108">
              <a:extLst>
                <a:ext uri="{FF2B5EF4-FFF2-40B4-BE49-F238E27FC236}">
                  <a16:creationId xmlns:a16="http://schemas.microsoft.com/office/drawing/2014/main" id="{1D1881A2-6AD7-ACA1-97EE-B94864D2443B}"/>
                </a:ext>
              </a:extLst>
            </p:cNvPr>
            <p:cNvPicPr>
              <a:picLocks noChangeAspect="1"/>
            </p:cNvPicPr>
            <p:nvPr/>
          </p:nvPicPr>
          <p:blipFill rotWithShape="1">
            <a:blip r:embed="rId2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493778" y="2906039"/>
              <a:ext cx="473259" cy="231785"/>
            </a:xfrm>
            <a:prstGeom prst="rect">
              <a:avLst/>
            </a:prstGeom>
          </p:spPr>
        </p:pic>
        <p:cxnSp>
          <p:nvCxnSpPr>
            <p:cNvPr id="110" name="Straight Connector 109">
              <a:extLst>
                <a:ext uri="{FF2B5EF4-FFF2-40B4-BE49-F238E27FC236}">
                  <a16:creationId xmlns:a16="http://schemas.microsoft.com/office/drawing/2014/main" id="{F31DA4BF-5581-D3E9-D386-B4F68099D90A}"/>
                </a:ext>
              </a:extLst>
            </p:cNvPr>
            <p:cNvCxnSpPr>
              <a:cxnSpLocks/>
            </p:cNvCxnSpPr>
            <p:nvPr/>
          </p:nvCxnSpPr>
          <p:spPr>
            <a:xfrm flipH="1">
              <a:off x="6075706" y="3886665"/>
              <a:ext cx="835337" cy="556652"/>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EF2928A-BE1B-14DA-0BCF-0F8E691EF219}"/>
                </a:ext>
              </a:extLst>
            </p:cNvPr>
            <p:cNvCxnSpPr>
              <a:cxnSpLocks/>
              <a:stCxn id="106" idx="3"/>
            </p:cNvCxnSpPr>
            <p:nvPr/>
          </p:nvCxnSpPr>
          <p:spPr>
            <a:xfrm flipV="1">
              <a:off x="5055969" y="4624597"/>
              <a:ext cx="1137357" cy="439262"/>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A7AF5C8-CED0-5344-1877-164736401A3B}"/>
                </a:ext>
              </a:extLst>
            </p:cNvPr>
            <p:cNvCxnSpPr>
              <a:cxnSpLocks/>
              <a:stCxn id="106" idx="3"/>
            </p:cNvCxnSpPr>
            <p:nvPr/>
          </p:nvCxnSpPr>
          <p:spPr>
            <a:xfrm flipV="1">
              <a:off x="5055969" y="4896089"/>
              <a:ext cx="707557" cy="167770"/>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3" name="Picture 4" descr="A screenshot of a map&#10;&#10;Description generated with high confidence">
              <a:extLst>
                <a:ext uri="{FF2B5EF4-FFF2-40B4-BE49-F238E27FC236}">
                  <a16:creationId xmlns:a16="http://schemas.microsoft.com/office/drawing/2014/main" id="{D80C832C-9D75-155B-C2FF-D29A5D11AFB2}"/>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6963180" y="3004024"/>
              <a:ext cx="473259" cy="452174"/>
            </a:xfrm>
            <a:prstGeom prst="rect">
              <a:avLst/>
            </a:prstGeom>
          </p:spPr>
        </p:pic>
        <p:sp>
          <p:nvSpPr>
            <p:cNvPr id="114" name="TextBox 113">
              <a:extLst>
                <a:ext uri="{FF2B5EF4-FFF2-40B4-BE49-F238E27FC236}">
                  <a16:creationId xmlns:a16="http://schemas.microsoft.com/office/drawing/2014/main" id="{352BCD12-10D2-AA52-27F2-EF11E2CC40F0}"/>
                </a:ext>
              </a:extLst>
            </p:cNvPr>
            <p:cNvSpPr txBox="1"/>
            <p:nvPr/>
          </p:nvSpPr>
          <p:spPr>
            <a:xfrm>
              <a:off x="6290255" y="2831614"/>
              <a:ext cx="1753663" cy="1657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of total automotive employment</a:t>
              </a:r>
            </a:p>
          </p:txBody>
        </p:sp>
        <p:pic>
          <p:nvPicPr>
            <p:cNvPr id="115" name="Picture 10" descr="Ford Logo Meaning and History [Ford symbol]">
              <a:extLst>
                <a:ext uri="{FF2B5EF4-FFF2-40B4-BE49-F238E27FC236}">
                  <a16:creationId xmlns:a16="http://schemas.microsoft.com/office/drawing/2014/main" id="{D15F40BF-41BB-E6E2-A762-B7400FE547C9}"/>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7253252" y="4761204"/>
              <a:ext cx="420677" cy="166046"/>
            </a:xfrm>
            <a:prstGeom prst="rect">
              <a:avLst/>
            </a:prstGeom>
            <a:noFill/>
            <a:extLst>
              <a:ext uri="{909E8E84-426E-40DD-AFC4-6F175D3DCCD1}">
                <a14:hiddenFill xmlns:a14="http://schemas.microsoft.com/office/drawing/2010/main">
                  <a:solidFill>
                    <a:srgbClr val="FFFFFF"/>
                  </a:solidFill>
                </a14:hiddenFill>
              </a:ext>
            </a:extLst>
          </p:spPr>
        </p:pic>
        <p:cxnSp>
          <p:nvCxnSpPr>
            <p:cNvPr id="116" name="Straight Connector 115">
              <a:extLst>
                <a:ext uri="{FF2B5EF4-FFF2-40B4-BE49-F238E27FC236}">
                  <a16:creationId xmlns:a16="http://schemas.microsoft.com/office/drawing/2014/main" id="{387D8250-5982-DA1E-D531-D5A044C3EEC3}"/>
                </a:ext>
              </a:extLst>
            </p:cNvPr>
            <p:cNvCxnSpPr>
              <a:cxnSpLocks/>
            </p:cNvCxnSpPr>
            <p:nvPr/>
          </p:nvCxnSpPr>
          <p:spPr>
            <a:xfrm flipH="1">
              <a:off x="5967037" y="3886628"/>
              <a:ext cx="937253" cy="207434"/>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51DDDFE-96B2-B25E-036D-D6D3662324CF}"/>
                </a:ext>
              </a:extLst>
            </p:cNvPr>
            <p:cNvCxnSpPr>
              <a:cxnSpLocks/>
            </p:cNvCxnSpPr>
            <p:nvPr/>
          </p:nvCxnSpPr>
          <p:spPr>
            <a:xfrm flipV="1">
              <a:off x="5200037" y="4221722"/>
              <a:ext cx="457820" cy="10393"/>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4A6FCA0-F17D-6230-6106-C951BF2F9D67}"/>
                </a:ext>
              </a:extLst>
            </p:cNvPr>
            <p:cNvCxnSpPr>
              <a:cxnSpLocks/>
            </p:cNvCxnSpPr>
            <p:nvPr/>
          </p:nvCxnSpPr>
          <p:spPr>
            <a:xfrm>
              <a:off x="5200037" y="4226918"/>
              <a:ext cx="802511" cy="224305"/>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2EE40FD-F084-C772-8B9F-DB70AD0AC199}"/>
                </a:ext>
              </a:extLst>
            </p:cNvPr>
            <p:cNvCxnSpPr>
              <a:cxnSpLocks/>
            </p:cNvCxnSpPr>
            <p:nvPr/>
          </p:nvCxnSpPr>
          <p:spPr>
            <a:xfrm flipH="1">
              <a:off x="6857610" y="4844227"/>
              <a:ext cx="454064" cy="18781"/>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D354C55-AADB-E3B6-19AC-F6372095C1F5}"/>
                </a:ext>
              </a:extLst>
            </p:cNvPr>
            <p:cNvCxnSpPr>
              <a:cxnSpLocks/>
            </p:cNvCxnSpPr>
            <p:nvPr/>
          </p:nvCxnSpPr>
          <p:spPr>
            <a:xfrm flipH="1" flipV="1">
              <a:off x="6568889" y="5032819"/>
              <a:ext cx="347144" cy="229855"/>
            </a:xfrm>
            <a:prstGeom prst="line">
              <a:avLst/>
            </a:prstGeom>
            <a:ln w="127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95" name="Picture 8" descr="Toyota Logo, HD, Meaning">
            <a:extLst>
              <a:ext uri="{FF2B5EF4-FFF2-40B4-BE49-F238E27FC236}">
                <a16:creationId xmlns:a16="http://schemas.microsoft.com/office/drawing/2014/main" id="{2B5D42A5-E61A-D8F4-0924-453E892C1718}"/>
              </a:ext>
            </a:extLst>
          </p:cNvPr>
          <p:cNvPicPr>
            <a:picLocks noChangeAspect="1" noChangeArrowheads="1"/>
          </p:cNvPicPr>
          <p:nvPr/>
        </p:nvPicPr>
        <p:blipFill>
          <a:blip r:embed="rId2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3656" y="3930937"/>
            <a:ext cx="332473" cy="35510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PROJECT VECTOR | JLR Corporate Website">
            <a:extLst>
              <a:ext uri="{FF2B5EF4-FFF2-40B4-BE49-F238E27FC236}">
                <a16:creationId xmlns:a16="http://schemas.microsoft.com/office/drawing/2014/main" id="{6C5C7D75-96BD-F474-8F9C-F272852F7CCF}"/>
              </a:ext>
            </a:extLst>
          </p:cNvPr>
          <p:cNvPicPr>
            <a:picLocks noChangeAspect="1" noChangeArrowheads="1"/>
          </p:cNvPicPr>
          <p:nvPr/>
        </p:nvPicPr>
        <p:blipFill>
          <a:blip r:embed="rId2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24002" y="3264576"/>
            <a:ext cx="1053548" cy="32596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4" descr="PSA Groupe takes control of Vauxhall finance division | The Car Expert">
            <a:extLst>
              <a:ext uri="{FF2B5EF4-FFF2-40B4-BE49-F238E27FC236}">
                <a16:creationId xmlns:a16="http://schemas.microsoft.com/office/drawing/2014/main" id="{DAD74AF3-4CB4-C34E-CE2D-88ADC8B6860B}"/>
              </a:ext>
            </a:extLst>
          </p:cNvPr>
          <p:cNvPicPr>
            <a:picLocks noChangeAspect="1" noChangeArrowheads="1"/>
          </p:cNvPicPr>
          <p:nvPr/>
        </p:nvPicPr>
        <p:blipFill>
          <a:blip r:embed="rId2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15697" y="3544880"/>
            <a:ext cx="595000" cy="435034"/>
          </a:xfrm>
          <a:prstGeom prst="rect">
            <a:avLst/>
          </a:prstGeom>
          <a:noFill/>
          <a:extLst>
            <a:ext uri="{909E8E84-426E-40DD-AFC4-6F175D3DCCD1}">
              <a14:hiddenFill xmlns:a14="http://schemas.microsoft.com/office/drawing/2010/main">
                <a:solidFill>
                  <a:srgbClr val="FFFFFF"/>
                </a:solidFill>
              </a14:hiddenFill>
            </a:ext>
          </a:extLst>
        </p:spPr>
      </p:pic>
      <p:sp>
        <p:nvSpPr>
          <p:cNvPr id="121" name="Content Placeholder 2">
            <a:extLst>
              <a:ext uri="{FF2B5EF4-FFF2-40B4-BE49-F238E27FC236}">
                <a16:creationId xmlns:a16="http://schemas.microsoft.com/office/drawing/2014/main" id="{D52DB2CA-CAAE-F02A-82E4-A8302063D603}"/>
              </a:ext>
            </a:extLst>
          </p:cNvPr>
          <p:cNvSpPr txBox="1">
            <a:spLocks/>
          </p:cNvSpPr>
          <p:nvPr/>
        </p:nvSpPr>
        <p:spPr>
          <a:xfrm>
            <a:off x="9522542" y="3324088"/>
            <a:ext cx="2348396" cy="675242"/>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8/10 cars made in the UK are exported</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47.3% going to the EU.</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9/10 cars sold in the UK are imported</a:t>
            </a:r>
          </a:p>
        </p:txBody>
      </p:sp>
      <p:pic>
        <p:nvPicPr>
          <p:cNvPr id="122" name="Graphic 121" descr="Earth globe: Africa and Europe">
            <a:extLst>
              <a:ext uri="{FF2B5EF4-FFF2-40B4-BE49-F238E27FC236}">
                <a16:creationId xmlns:a16="http://schemas.microsoft.com/office/drawing/2014/main" id="{197A9BF2-C683-C2A5-8DD7-7721E56E2FE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799868" y="3692140"/>
            <a:ext cx="675243" cy="675243"/>
          </a:xfrm>
          <a:prstGeom prst="rect">
            <a:avLst/>
          </a:prstGeom>
        </p:spPr>
      </p:pic>
    </p:spTree>
    <p:extLst>
      <p:ext uri="{BB962C8B-B14F-4D97-AF65-F5344CB8AC3E}">
        <p14:creationId xmlns:p14="http://schemas.microsoft.com/office/powerpoint/2010/main" val="337248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E219E5-7660-98B0-4519-6EAC0F7AEE71}"/>
              </a:ext>
            </a:extLst>
          </p:cNvPr>
          <p:cNvPicPr>
            <a:picLocks noChangeAspect="1"/>
          </p:cNvPicPr>
          <p:nvPr/>
        </p:nvPicPr>
        <p:blipFill rotWithShape="1">
          <a:blip r:embed="rId2"/>
          <a:srcRect l="1625" t="610" r="1214" b="480"/>
          <a:stretch/>
        </p:blipFill>
        <p:spPr>
          <a:xfrm>
            <a:off x="1338471" y="1130158"/>
            <a:ext cx="9515058" cy="5727842"/>
          </a:xfrm>
          <a:prstGeom prst="rect">
            <a:avLst/>
          </a:prstGeom>
        </p:spPr>
      </p:pic>
      <p:sp>
        <p:nvSpPr>
          <p:cNvPr id="6" name="Title 1">
            <a:extLst>
              <a:ext uri="{FF2B5EF4-FFF2-40B4-BE49-F238E27FC236}">
                <a16:creationId xmlns:a16="http://schemas.microsoft.com/office/drawing/2014/main" id="{746FF34A-C072-26FA-E1A6-B8CAB5F89B6C}"/>
              </a:ext>
            </a:extLst>
          </p:cNvPr>
          <p:cNvSpPr>
            <a:spLocks noGrp="1"/>
          </p:cNvSpPr>
          <p:nvPr>
            <p:ph type="title"/>
          </p:nvPr>
        </p:nvSpPr>
        <p:spPr>
          <a:xfrm>
            <a:off x="838200" y="365126"/>
            <a:ext cx="10515600" cy="765032"/>
          </a:xfrm>
        </p:spPr>
        <p:txBody>
          <a:bodyPr>
            <a:normAutofit/>
          </a:bodyPr>
          <a:lstStyle/>
          <a:p>
            <a:r>
              <a:rPr lang="en-GB" sz="3600" b="1">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 registrations in the UK</a:t>
            </a:r>
          </a:p>
        </p:txBody>
      </p:sp>
      <p:pic>
        <p:nvPicPr>
          <p:cNvPr id="7" name="Picture 2" descr="Jobs with BEIS | Guardian Jobs">
            <a:extLst>
              <a:ext uri="{FF2B5EF4-FFF2-40B4-BE49-F238E27FC236}">
                <a16:creationId xmlns:a16="http://schemas.microsoft.com/office/drawing/2014/main" id="{CDC5522A-0C52-D248-E9A6-0D11F1D36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428" y="120579"/>
            <a:ext cx="978185" cy="48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60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E8CE72F-550D-7718-3903-BC5BB6CB979D}"/>
              </a:ext>
            </a:extLst>
          </p:cNvPr>
          <p:cNvGrpSpPr/>
          <p:nvPr/>
        </p:nvGrpSpPr>
        <p:grpSpPr>
          <a:xfrm>
            <a:off x="2287649" y="1121572"/>
            <a:ext cx="7616701" cy="5736428"/>
            <a:chOff x="2445744" y="1121572"/>
            <a:chExt cx="7616701" cy="5736428"/>
          </a:xfrm>
        </p:grpSpPr>
        <p:pic>
          <p:nvPicPr>
            <p:cNvPr id="4" name="Picture 2" descr="third Global EV Sales for 2021 image">
              <a:extLst>
                <a:ext uri="{FF2B5EF4-FFF2-40B4-BE49-F238E27FC236}">
                  <a16:creationId xmlns:a16="http://schemas.microsoft.com/office/drawing/2014/main" id="{B27C0F9A-DBA6-C78F-EDDE-FA0B172ED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744" y="1121572"/>
              <a:ext cx="7616701" cy="57364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D59F47-50C4-C4D0-8F47-FEECD62F873D}"/>
                </a:ext>
              </a:extLst>
            </p:cNvPr>
            <p:cNvSpPr txBox="1"/>
            <p:nvPr/>
          </p:nvSpPr>
          <p:spPr>
            <a:xfrm>
              <a:off x="2674042" y="1508109"/>
              <a:ext cx="1703543" cy="276999"/>
            </a:xfrm>
            <a:prstGeom prst="rect">
              <a:avLst/>
            </a:prstGeom>
            <a:noFill/>
          </p:spPr>
          <p:txBody>
            <a:bodyPr wrap="none" rtlCol="0">
              <a:spAutoFit/>
            </a:bodyPr>
            <a:lstStyle/>
            <a:p>
              <a:r>
                <a:rPr lang="en-GB" sz="1200" i="1"/>
                <a:t>Source: EV-Volumes.com</a:t>
              </a:r>
            </a:p>
          </p:txBody>
        </p:sp>
      </p:grpSp>
      <p:sp>
        <p:nvSpPr>
          <p:cNvPr id="6" name="Title 1">
            <a:extLst>
              <a:ext uri="{FF2B5EF4-FFF2-40B4-BE49-F238E27FC236}">
                <a16:creationId xmlns:a16="http://schemas.microsoft.com/office/drawing/2014/main" id="{4CAC86DC-406C-ECB7-F271-F067CA2C45D5}"/>
              </a:ext>
            </a:extLst>
          </p:cNvPr>
          <p:cNvSpPr>
            <a:spLocks noGrp="1"/>
          </p:cNvSpPr>
          <p:nvPr>
            <p:ph type="title"/>
          </p:nvPr>
        </p:nvSpPr>
        <p:spPr>
          <a:xfrm>
            <a:off x="838200" y="365126"/>
            <a:ext cx="10515600" cy="765032"/>
          </a:xfrm>
        </p:spPr>
        <p:txBody>
          <a:bodyPr>
            <a:normAutofit/>
          </a:bodyPr>
          <a:lstStyle/>
          <a:p>
            <a:r>
              <a:rPr lang="en-GB" sz="3600" b="1">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Grow in EV market demand globally</a:t>
            </a:r>
          </a:p>
        </p:txBody>
      </p:sp>
      <p:pic>
        <p:nvPicPr>
          <p:cNvPr id="7" name="Picture 2" descr="Jobs with BEIS | Guardian Jobs">
            <a:extLst>
              <a:ext uri="{FF2B5EF4-FFF2-40B4-BE49-F238E27FC236}">
                <a16:creationId xmlns:a16="http://schemas.microsoft.com/office/drawing/2014/main" id="{1EB0A21F-EE92-09AC-9070-A237B7725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428" y="120579"/>
            <a:ext cx="978185" cy="48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44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F076C6-35C2-3053-9F06-1E06AC5BBCDF}"/>
              </a:ext>
            </a:extLst>
          </p:cNvPr>
          <p:cNvPicPr>
            <a:picLocks noChangeAspect="1"/>
          </p:cNvPicPr>
          <p:nvPr/>
        </p:nvPicPr>
        <p:blipFill rotWithShape="1">
          <a:blip r:embed="rId2"/>
          <a:srcRect l="285" t="1088" r="709"/>
          <a:stretch/>
        </p:blipFill>
        <p:spPr>
          <a:xfrm>
            <a:off x="61319" y="965412"/>
            <a:ext cx="12069361" cy="5892588"/>
          </a:xfrm>
          <a:prstGeom prst="rect">
            <a:avLst/>
          </a:prstGeom>
        </p:spPr>
      </p:pic>
      <p:sp>
        <p:nvSpPr>
          <p:cNvPr id="7" name="Title 1">
            <a:extLst>
              <a:ext uri="{FF2B5EF4-FFF2-40B4-BE49-F238E27FC236}">
                <a16:creationId xmlns:a16="http://schemas.microsoft.com/office/drawing/2014/main" id="{0D975E8F-83DC-A090-A93E-78F5A39C56CA}"/>
              </a:ext>
            </a:extLst>
          </p:cNvPr>
          <p:cNvSpPr>
            <a:spLocks noGrp="1"/>
          </p:cNvSpPr>
          <p:nvPr>
            <p:ph type="title"/>
          </p:nvPr>
        </p:nvSpPr>
        <p:spPr>
          <a:xfrm>
            <a:off x="838200" y="365126"/>
            <a:ext cx="10515600" cy="765032"/>
          </a:xfrm>
        </p:spPr>
        <p:txBody>
          <a:bodyPr>
            <a:normAutofit/>
          </a:bodyPr>
          <a:lstStyle/>
          <a:p>
            <a:r>
              <a:rPr lang="en-GB" sz="3600" b="1">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UK export profile</a:t>
            </a:r>
          </a:p>
        </p:txBody>
      </p:sp>
      <p:pic>
        <p:nvPicPr>
          <p:cNvPr id="8" name="Picture 2" descr="Jobs with BEIS | Guardian Jobs">
            <a:extLst>
              <a:ext uri="{FF2B5EF4-FFF2-40B4-BE49-F238E27FC236}">
                <a16:creationId xmlns:a16="http://schemas.microsoft.com/office/drawing/2014/main" id="{8F454C41-917D-A900-565F-D19FE7579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428" y="120579"/>
            <a:ext cx="978185" cy="48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16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F683423-E36E-373B-43C5-B39411A2FCC7}"/>
              </a:ext>
            </a:extLst>
          </p:cNvPr>
          <p:cNvSpPr>
            <a:spLocks noGrp="1"/>
          </p:cNvSpPr>
          <p:nvPr>
            <p:ph type="title"/>
          </p:nvPr>
        </p:nvSpPr>
        <p:spPr>
          <a:xfrm>
            <a:off x="838200" y="365126"/>
            <a:ext cx="10515600" cy="765032"/>
          </a:xfrm>
        </p:spPr>
        <p:txBody>
          <a:bodyPr>
            <a:normAutofit/>
          </a:bodyPr>
          <a:lstStyle/>
          <a:p>
            <a:r>
              <a:rPr lang="en-GB" sz="3600" b="1">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UK/USA trade – details</a:t>
            </a:r>
          </a:p>
        </p:txBody>
      </p:sp>
      <p:pic>
        <p:nvPicPr>
          <p:cNvPr id="3074" name="Picture 2" descr="Jobs with BEIS | Guardian Jobs">
            <a:extLst>
              <a:ext uri="{FF2B5EF4-FFF2-40B4-BE49-F238E27FC236}">
                <a16:creationId xmlns:a16="http://schemas.microsoft.com/office/drawing/2014/main" id="{77E65E40-65BC-F911-D0BA-62329E6A2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428" y="120579"/>
            <a:ext cx="978185" cy="489093"/>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9202A717-5D2F-1519-7264-211013EED9A9}"/>
              </a:ext>
            </a:extLst>
          </p:cNvPr>
          <p:cNvGrpSpPr/>
          <p:nvPr/>
        </p:nvGrpSpPr>
        <p:grpSpPr>
          <a:xfrm>
            <a:off x="2393088" y="1374705"/>
            <a:ext cx="1163158" cy="1382613"/>
            <a:chOff x="7460712" y="571496"/>
            <a:chExt cx="4550529" cy="6218122"/>
          </a:xfrm>
          <a:effectLst>
            <a:glow rad="63500">
              <a:schemeClr val="bg2">
                <a:alpha val="40000"/>
              </a:schemeClr>
            </a:glow>
            <a:outerShdw blurRad="50800" dist="38100" dir="2700000" algn="tl" rotWithShape="0">
              <a:prstClr val="black">
                <a:alpha val="40000"/>
              </a:prstClr>
            </a:outerShdw>
          </a:effectLst>
          <a:scene3d>
            <a:camera prst="orthographicFront"/>
            <a:lightRig rig="threePt" dir="t"/>
          </a:scene3d>
        </p:grpSpPr>
        <p:sp>
          <p:nvSpPr>
            <p:cNvPr id="49" name="Freeform: Shape 48">
              <a:extLst>
                <a:ext uri="{FF2B5EF4-FFF2-40B4-BE49-F238E27FC236}">
                  <a16:creationId xmlns:a16="http://schemas.microsoft.com/office/drawing/2014/main" id="{D871EFC0-851C-D59A-F722-A719C669D50E}"/>
                </a:ext>
              </a:extLst>
            </p:cNvPr>
            <p:cNvSpPr/>
            <p:nvPr/>
          </p:nvSpPr>
          <p:spPr>
            <a:xfrm>
              <a:off x="8408505" y="571496"/>
              <a:ext cx="3602736" cy="6218122"/>
            </a:xfrm>
            <a:custGeom>
              <a:avLst/>
              <a:gdLst>
                <a:gd name="connsiteX0" fmla="*/ 2871216 w 3602736"/>
                <a:gd name="connsiteY0" fmla="*/ 5706058 h 6218122"/>
                <a:gd name="connsiteX1" fmla="*/ 2926080 w 3602736"/>
                <a:gd name="connsiteY1" fmla="*/ 5696914 h 6218122"/>
                <a:gd name="connsiteX2" fmla="*/ 3017520 w 3602736"/>
                <a:gd name="connsiteY2" fmla="*/ 5669482 h 6218122"/>
                <a:gd name="connsiteX3" fmla="*/ 3054096 w 3602736"/>
                <a:gd name="connsiteY3" fmla="*/ 5660338 h 6218122"/>
                <a:gd name="connsiteX4" fmla="*/ 3118104 w 3602736"/>
                <a:gd name="connsiteY4" fmla="*/ 5642050 h 6218122"/>
                <a:gd name="connsiteX5" fmla="*/ 3145536 w 3602736"/>
                <a:gd name="connsiteY5" fmla="*/ 5632906 h 6218122"/>
                <a:gd name="connsiteX6" fmla="*/ 3182112 w 3602736"/>
                <a:gd name="connsiteY6" fmla="*/ 5623762 h 6218122"/>
                <a:gd name="connsiteX7" fmla="*/ 3209544 w 3602736"/>
                <a:gd name="connsiteY7" fmla="*/ 5596330 h 6218122"/>
                <a:gd name="connsiteX8" fmla="*/ 3246120 w 3602736"/>
                <a:gd name="connsiteY8" fmla="*/ 5578042 h 6218122"/>
                <a:gd name="connsiteX9" fmla="*/ 3273552 w 3602736"/>
                <a:gd name="connsiteY9" fmla="*/ 5559754 h 6218122"/>
                <a:gd name="connsiteX10" fmla="*/ 3282696 w 3602736"/>
                <a:gd name="connsiteY10" fmla="*/ 5523178 h 6218122"/>
                <a:gd name="connsiteX11" fmla="*/ 3291840 w 3602736"/>
                <a:gd name="connsiteY11" fmla="*/ 5495746 h 6218122"/>
                <a:gd name="connsiteX12" fmla="*/ 3300984 w 3602736"/>
                <a:gd name="connsiteY12" fmla="*/ 5450026 h 6218122"/>
                <a:gd name="connsiteX13" fmla="*/ 3364992 w 3602736"/>
                <a:gd name="connsiteY13" fmla="*/ 5386018 h 6218122"/>
                <a:gd name="connsiteX14" fmla="*/ 3419856 w 3602736"/>
                <a:gd name="connsiteY14" fmla="*/ 5349442 h 6218122"/>
                <a:gd name="connsiteX15" fmla="*/ 3447288 w 3602736"/>
                <a:gd name="connsiteY15" fmla="*/ 5312866 h 6218122"/>
                <a:gd name="connsiteX16" fmla="*/ 3465576 w 3602736"/>
                <a:gd name="connsiteY16" fmla="*/ 5258002 h 6218122"/>
                <a:gd name="connsiteX17" fmla="*/ 3483864 w 3602736"/>
                <a:gd name="connsiteY17" fmla="*/ 5193994 h 6218122"/>
                <a:gd name="connsiteX18" fmla="*/ 3456432 w 3602736"/>
                <a:gd name="connsiteY18" fmla="*/ 5184850 h 6218122"/>
                <a:gd name="connsiteX19" fmla="*/ 3273552 w 3602736"/>
                <a:gd name="connsiteY19" fmla="*/ 5203138 h 6218122"/>
                <a:gd name="connsiteX20" fmla="*/ 3218688 w 3602736"/>
                <a:gd name="connsiteY20" fmla="*/ 5221426 h 6218122"/>
                <a:gd name="connsiteX21" fmla="*/ 3182112 w 3602736"/>
                <a:gd name="connsiteY21" fmla="*/ 5230570 h 6218122"/>
                <a:gd name="connsiteX22" fmla="*/ 3127248 w 3602736"/>
                <a:gd name="connsiteY22" fmla="*/ 5248858 h 6218122"/>
                <a:gd name="connsiteX23" fmla="*/ 3099816 w 3602736"/>
                <a:gd name="connsiteY23" fmla="*/ 5258002 h 6218122"/>
                <a:gd name="connsiteX24" fmla="*/ 3008376 w 3602736"/>
                <a:gd name="connsiteY24" fmla="*/ 5221426 h 6218122"/>
                <a:gd name="connsiteX25" fmla="*/ 3063240 w 3602736"/>
                <a:gd name="connsiteY25" fmla="*/ 5203138 h 6218122"/>
                <a:gd name="connsiteX26" fmla="*/ 3145536 w 3602736"/>
                <a:gd name="connsiteY26" fmla="*/ 5184850 h 6218122"/>
                <a:gd name="connsiteX27" fmla="*/ 3172968 w 3602736"/>
                <a:gd name="connsiteY27" fmla="*/ 5166562 h 6218122"/>
                <a:gd name="connsiteX28" fmla="*/ 3182112 w 3602736"/>
                <a:gd name="connsiteY28" fmla="*/ 5139130 h 6218122"/>
                <a:gd name="connsiteX29" fmla="*/ 3191256 w 3602736"/>
                <a:gd name="connsiteY29" fmla="*/ 4974538 h 6218122"/>
                <a:gd name="connsiteX30" fmla="*/ 3218688 w 3602736"/>
                <a:gd name="connsiteY30" fmla="*/ 4956250 h 6218122"/>
                <a:gd name="connsiteX31" fmla="*/ 3328416 w 3602736"/>
                <a:gd name="connsiteY31" fmla="*/ 4928818 h 6218122"/>
                <a:gd name="connsiteX32" fmla="*/ 3383280 w 3602736"/>
                <a:gd name="connsiteY32" fmla="*/ 4910530 h 6218122"/>
                <a:gd name="connsiteX33" fmla="*/ 3410712 w 3602736"/>
                <a:gd name="connsiteY33" fmla="*/ 4901386 h 6218122"/>
                <a:gd name="connsiteX34" fmla="*/ 3438144 w 3602736"/>
                <a:gd name="connsiteY34" fmla="*/ 4873954 h 6218122"/>
                <a:gd name="connsiteX35" fmla="*/ 3465576 w 3602736"/>
                <a:gd name="connsiteY35" fmla="*/ 4855666 h 6218122"/>
                <a:gd name="connsiteX36" fmla="*/ 3474720 w 3602736"/>
                <a:gd name="connsiteY36" fmla="*/ 4828234 h 6218122"/>
                <a:gd name="connsiteX37" fmla="*/ 3493008 w 3602736"/>
                <a:gd name="connsiteY37" fmla="*/ 4800802 h 6218122"/>
                <a:gd name="connsiteX38" fmla="*/ 3520440 w 3602736"/>
                <a:gd name="connsiteY38" fmla="*/ 4681930 h 6218122"/>
                <a:gd name="connsiteX39" fmla="*/ 3547872 w 3602736"/>
                <a:gd name="connsiteY39" fmla="*/ 4599634 h 6218122"/>
                <a:gd name="connsiteX40" fmla="*/ 3575304 w 3602736"/>
                <a:gd name="connsiteY40" fmla="*/ 4499050 h 6218122"/>
                <a:gd name="connsiteX41" fmla="*/ 3593592 w 3602736"/>
                <a:gd name="connsiteY41" fmla="*/ 4380178 h 6218122"/>
                <a:gd name="connsiteX42" fmla="*/ 3602736 w 3602736"/>
                <a:gd name="connsiteY42" fmla="*/ 4334458 h 6218122"/>
                <a:gd name="connsiteX43" fmla="*/ 3547872 w 3602736"/>
                <a:gd name="connsiteY43" fmla="*/ 4297882 h 6218122"/>
                <a:gd name="connsiteX44" fmla="*/ 3520440 w 3602736"/>
                <a:gd name="connsiteY44" fmla="*/ 4279594 h 6218122"/>
                <a:gd name="connsiteX45" fmla="*/ 3410712 w 3602736"/>
                <a:gd name="connsiteY45" fmla="*/ 4179010 h 6218122"/>
                <a:gd name="connsiteX46" fmla="*/ 3383280 w 3602736"/>
                <a:gd name="connsiteY46" fmla="*/ 4169866 h 6218122"/>
                <a:gd name="connsiteX47" fmla="*/ 3328416 w 3602736"/>
                <a:gd name="connsiteY47" fmla="*/ 4133290 h 6218122"/>
                <a:gd name="connsiteX48" fmla="*/ 3273552 w 3602736"/>
                <a:gd name="connsiteY48" fmla="*/ 4096714 h 6218122"/>
                <a:gd name="connsiteX49" fmla="*/ 3246120 w 3602736"/>
                <a:gd name="connsiteY49" fmla="*/ 4078426 h 6218122"/>
                <a:gd name="connsiteX50" fmla="*/ 3200400 w 3602736"/>
                <a:gd name="connsiteY50" fmla="*/ 4060138 h 6218122"/>
                <a:gd name="connsiteX51" fmla="*/ 3172968 w 3602736"/>
                <a:gd name="connsiteY51" fmla="*/ 4069282 h 6218122"/>
                <a:gd name="connsiteX52" fmla="*/ 3090672 w 3602736"/>
                <a:gd name="connsiteY52" fmla="*/ 4142434 h 6218122"/>
                <a:gd name="connsiteX53" fmla="*/ 3035808 w 3602736"/>
                <a:gd name="connsiteY53" fmla="*/ 4160722 h 6218122"/>
                <a:gd name="connsiteX54" fmla="*/ 2962656 w 3602736"/>
                <a:gd name="connsiteY54" fmla="*/ 4179010 h 6218122"/>
                <a:gd name="connsiteX55" fmla="*/ 2907792 w 3602736"/>
                <a:gd name="connsiteY55" fmla="*/ 4169866 h 6218122"/>
                <a:gd name="connsiteX56" fmla="*/ 2916936 w 3602736"/>
                <a:gd name="connsiteY56" fmla="*/ 4142434 h 6218122"/>
                <a:gd name="connsiteX57" fmla="*/ 2962656 w 3602736"/>
                <a:gd name="connsiteY57" fmla="*/ 4078426 h 6218122"/>
                <a:gd name="connsiteX58" fmla="*/ 2980944 w 3602736"/>
                <a:gd name="connsiteY58" fmla="*/ 4041850 h 6218122"/>
                <a:gd name="connsiteX59" fmla="*/ 2971800 w 3602736"/>
                <a:gd name="connsiteY59" fmla="*/ 3913834 h 6218122"/>
                <a:gd name="connsiteX60" fmla="*/ 2907792 w 3602736"/>
                <a:gd name="connsiteY60" fmla="*/ 3868114 h 6218122"/>
                <a:gd name="connsiteX61" fmla="*/ 2880360 w 3602736"/>
                <a:gd name="connsiteY61" fmla="*/ 3840682 h 6218122"/>
                <a:gd name="connsiteX62" fmla="*/ 2871216 w 3602736"/>
                <a:gd name="connsiteY62" fmla="*/ 3767530 h 6218122"/>
                <a:gd name="connsiteX63" fmla="*/ 2852928 w 3602736"/>
                <a:gd name="connsiteY63" fmla="*/ 3730954 h 6218122"/>
                <a:gd name="connsiteX64" fmla="*/ 2843784 w 3602736"/>
                <a:gd name="connsiteY64" fmla="*/ 3703522 h 6218122"/>
                <a:gd name="connsiteX65" fmla="*/ 2834640 w 3602736"/>
                <a:gd name="connsiteY65" fmla="*/ 3648658 h 6218122"/>
                <a:gd name="connsiteX66" fmla="*/ 2825496 w 3602736"/>
                <a:gd name="connsiteY66" fmla="*/ 3612082 h 6218122"/>
                <a:gd name="connsiteX67" fmla="*/ 2816352 w 3602736"/>
                <a:gd name="connsiteY67" fmla="*/ 3511498 h 6218122"/>
                <a:gd name="connsiteX68" fmla="*/ 2788920 w 3602736"/>
                <a:gd name="connsiteY68" fmla="*/ 3410914 h 6218122"/>
                <a:gd name="connsiteX69" fmla="*/ 2752344 w 3602736"/>
                <a:gd name="connsiteY69" fmla="*/ 3319474 h 6218122"/>
                <a:gd name="connsiteX70" fmla="*/ 2724912 w 3602736"/>
                <a:gd name="connsiteY70" fmla="*/ 3273754 h 6218122"/>
                <a:gd name="connsiteX71" fmla="*/ 2688336 w 3602736"/>
                <a:gd name="connsiteY71" fmla="*/ 3237178 h 6218122"/>
                <a:gd name="connsiteX72" fmla="*/ 2670048 w 3602736"/>
                <a:gd name="connsiteY72" fmla="*/ 3209746 h 6218122"/>
                <a:gd name="connsiteX73" fmla="*/ 2615184 w 3602736"/>
                <a:gd name="connsiteY73" fmla="*/ 3200602 h 6218122"/>
                <a:gd name="connsiteX74" fmla="*/ 2551176 w 3602736"/>
                <a:gd name="connsiteY74" fmla="*/ 3118306 h 6218122"/>
                <a:gd name="connsiteX75" fmla="*/ 2496312 w 3602736"/>
                <a:gd name="connsiteY75" fmla="*/ 3063442 h 6218122"/>
                <a:gd name="connsiteX76" fmla="*/ 2478024 w 3602736"/>
                <a:gd name="connsiteY76" fmla="*/ 3026866 h 6218122"/>
                <a:gd name="connsiteX77" fmla="*/ 2423160 w 3602736"/>
                <a:gd name="connsiteY77" fmla="*/ 2990290 h 6218122"/>
                <a:gd name="connsiteX78" fmla="*/ 2404872 w 3602736"/>
                <a:gd name="connsiteY78" fmla="*/ 2944570 h 6218122"/>
                <a:gd name="connsiteX79" fmla="*/ 2359152 w 3602736"/>
                <a:gd name="connsiteY79" fmla="*/ 2862274 h 6218122"/>
                <a:gd name="connsiteX80" fmla="*/ 2322576 w 3602736"/>
                <a:gd name="connsiteY80" fmla="*/ 2816554 h 6218122"/>
                <a:gd name="connsiteX81" fmla="*/ 2295144 w 3602736"/>
                <a:gd name="connsiteY81" fmla="*/ 2798266 h 6218122"/>
                <a:gd name="connsiteX82" fmla="*/ 2203704 w 3602736"/>
                <a:gd name="connsiteY82" fmla="*/ 2688538 h 6218122"/>
                <a:gd name="connsiteX83" fmla="*/ 2176272 w 3602736"/>
                <a:gd name="connsiteY83" fmla="*/ 2670250 h 6218122"/>
                <a:gd name="connsiteX84" fmla="*/ 2157984 w 3602736"/>
                <a:gd name="connsiteY84" fmla="*/ 2469082 h 6218122"/>
                <a:gd name="connsiteX85" fmla="*/ 2148840 w 3602736"/>
                <a:gd name="connsiteY85" fmla="*/ 2423362 h 6218122"/>
                <a:gd name="connsiteX86" fmla="*/ 2066544 w 3602736"/>
                <a:gd name="connsiteY86" fmla="*/ 2295346 h 6218122"/>
                <a:gd name="connsiteX87" fmla="*/ 1975104 w 3602736"/>
                <a:gd name="connsiteY87" fmla="*/ 2194762 h 6218122"/>
                <a:gd name="connsiteX88" fmla="*/ 1911096 w 3602736"/>
                <a:gd name="connsiteY88" fmla="*/ 2149042 h 6218122"/>
                <a:gd name="connsiteX89" fmla="*/ 1828800 w 3602736"/>
                <a:gd name="connsiteY89" fmla="*/ 2103322 h 6218122"/>
                <a:gd name="connsiteX90" fmla="*/ 1783080 w 3602736"/>
                <a:gd name="connsiteY90" fmla="*/ 2094178 h 6218122"/>
                <a:gd name="connsiteX91" fmla="*/ 1728216 w 3602736"/>
                <a:gd name="connsiteY91" fmla="*/ 2057602 h 6218122"/>
                <a:gd name="connsiteX92" fmla="*/ 1636776 w 3602736"/>
                <a:gd name="connsiteY92" fmla="*/ 2030170 h 6218122"/>
                <a:gd name="connsiteX93" fmla="*/ 1609344 w 3602736"/>
                <a:gd name="connsiteY93" fmla="*/ 2021026 h 6218122"/>
                <a:gd name="connsiteX94" fmla="*/ 1554480 w 3602736"/>
                <a:gd name="connsiteY94" fmla="*/ 1993594 h 6218122"/>
                <a:gd name="connsiteX95" fmla="*/ 1344168 w 3602736"/>
                <a:gd name="connsiteY95" fmla="*/ 1966162 h 6218122"/>
                <a:gd name="connsiteX96" fmla="*/ 1426464 w 3602736"/>
                <a:gd name="connsiteY96" fmla="*/ 1929586 h 6218122"/>
                <a:gd name="connsiteX97" fmla="*/ 1499616 w 3602736"/>
                <a:gd name="connsiteY97" fmla="*/ 1902154 h 6218122"/>
                <a:gd name="connsiteX98" fmla="*/ 1563624 w 3602736"/>
                <a:gd name="connsiteY98" fmla="*/ 1847290 h 6218122"/>
                <a:gd name="connsiteX99" fmla="*/ 1591056 w 3602736"/>
                <a:gd name="connsiteY99" fmla="*/ 1819858 h 6218122"/>
                <a:gd name="connsiteX100" fmla="*/ 1618488 w 3602736"/>
                <a:gd name="connsiteY100" fmla="*/ 1810714 h 6218122"/>
                <a:gd name="connsiteX101" fmla="*/ 1645920 w 3602736"/>
                <a:gd name="connsiteY101" fmla="*/ 1792426 h 6218122"/>
                <a:gd name="connsiteX102" fmla="*/ 1700784 w 3602736"/>
                <a:gd name="connsiteY102" fmla="*/ 1783282 h 6218122"/>
                <a:gd name="connsiteX103" fmla="*/ 1746504 w 3602736"/>
                <a:gd name="connsiteY103" fmla="*/ 1774138 h 6218122"/>
                <a:gd name="connsiteX104" fmla="*/ 1783080 w 3602736"/>
                <a:gd name="connsiteY104" fmla="*/ 1783282 h 6218122"/>
                <a:gd name="connsiteX105" fmla="*/ 1755648 w 3602736"/>
                <a:gd name="connsiteY105" fmla="*/ 1774138 h 6218122"/>
                <a:gd name="connsiteX106" fmla="*/ 1737360 w 3602736"/>
                <a:gd name="connsiteY106" fmla="*/ 1746706 h 6218122"/>
                <a:gd name="connsiteX107" fmla="*/ 1691640 w 3602736"/>
                <a:gd name="connsiteY107" fmla="*/ 1673554 h 6218122"/>
                <a:gd name="connsiteX108" fmla="*/ 1728216 w 3602736"/>
                <a:gd name="connsiteY108" fmla="*/ 1655266 h 6218122"/>
                <a:gd name="connsiteX109" fmla="*/ 1764792 w 3602736"/>
                <a:gd name="connsiteY109" fmla="*/ 1673554 h 6218122"/>
                <a:gd name="connsiteX110" fmla="*/ 1773936 w 3602736"/>
                <a:gd name="connsiteY110" fmla="*/ 1499818 h 6218122"/>
                <a:gd name="connsiteX111" fmla="*/ 1792224 w 3602736"/>
                <a:gd name="connsiteY111" fmla="*/ 1444954 h 6218122"/>
                <a:gd name="connsiteX112" fmla="*/ 1819656 w 3602736"/>
                <a:gd name="connsiteY112" fmla="*/ 1380946 h 6218122"/>
                <a:gd name="connsiteX113" fmla="*/ 1847088 w 3602736"/>
                <a:gd name="connsiteY113" fmla="*/ 1362658 h 6218122"/>
                <a:gd name="connsiteX114" fmla="*/ 1865376 w 3602736"/>
                <a:gd name="connsiteY114" fmla="*/ 1335226 h 6218122"/>
                <a:gd name="connsiteX115" fmla="*/ 1920240 w 3602736"/>
                <a:gd name="connsiteY115" fmla="*/ 1289506 h 6218122"/>
                <a:gd name="connsiteX116" fmla="*/ 1947672 w 3602736"/>
                <a:gd name="connsiteY116" fmla="*/ 1252930 h 6218122"/>
                <a:gd name="connsiteX117" fmla="*/ 1975104 w 3602736"/>
                <a:gd name="connsiteY117" fmla="*/ 1225498 h 6218122"/>
                <a:gd name="connsiteX118" fmla="*/ 1993392 w 3602736"/>
                <a:gd name="connsiteY118" fmla="*/ 1188922 h 6218122"/>
                <a:gd name="connsiteX119" fmla="*/ 2020824 w 3602736"/>
                <a:gd name="connsiteY119" fmla="*/ 1134058 h 6218122"/>
                <a:gd name="connsiteX120" fmla="*/ 2020824 w 3602736"/>
                <a:gd name="connsiteY120" fmla="*/ 932890 h 6218122"/>
                <a:gd name="connsiteX121" fmla="*/ 2048256 w 3602736"/>
                <a:gd name="connsiteY121" fmla="*/ 905458 h 6218122"/>
                <a:gd name="connsiteX122" fmla="*/ 2093976 w 3602736"/>
                <a:gd name="connsiteY122" fmla="*/ 859738 h 6218122"/>
                <a:gd name="connsiteX123" fmla="*/ 2139696 w 3602736"/>
                <a:gd name="connsiteY123" fmla="*/ 804874 h 6218122"/>
                <a:gd name="connsiteX124" fmla="*/ 2157984 w 3602736"/>
                <a:gd name="connsiteY124" fmla="*/ 750010 h 6218122"/>
                <a:gd name="connsiteX125" fmla="*/ 1527048 w 3602736"/>
                <a:gd name="connsiteY125" fmla="*/ 731722 h 6218122"/>
                <a:gd name="connsiteX126" fmla="*/ 1216152 w 3602736"/>
                <a:gd name="connsiteY126" fmla="*/ 740866 h 6218122"/>
                <a:gd name="connsiteX127" fmla="*/ 1170432 w 3602736"/>
                <a:gd name="connsiteY127" fmla="*/ 768298 h 6218122"/>
                <a:gd name="connsiteX128" fmla="*/ 1106424 w 3602736"/>
                <a:gd name="connsiteY128" fmla="*/ 804874 h 6218122"/>
                <a:gd name="connsiteX129" fmla="*/ 1051560 w 3602736"/>
                <a:gd name="connsiteY129" fmla="*/ 823162 h 6218122"/>
                <a:gd name="connsiteX130" fmla="*/ 1033272 w 3602736"/>
                <a:gd name="connsiteY130" fmla="*/ 786586 h 6218122"/>
                <a:gd name="connsiteX131" fmla="*/ 1097280 w 3602736"/>
                <a:gd name="connsiteY131" fmla="*/ 759154 h 6218122"/>
                <a:gd name="connsiteX132" fmla="*/ 1152144 w 3602736"/>
                <a:gd name="connsiteY132" fmla="*/ 740866 h 6218122"/>
                <a:gd name="connsiteX133" fmla="*/ 1225296 w 3602736"/>
                <a:gd name="connsiteY133" fmla="*/ 658570 h 6218122"/>
                <a:gd name="connsiteX134" fmla="*/ 1216152 w 3602736"/>
                <a:gd name="connsiteY134" fmla="*/ 594562 h 6218122"/>
                <a:gd name="connsiteX135" fmla="*/ 1188720 w 3602736"/>
                <a:gd name="connsiteY135" fmla="*/ 576274 h 6218122"/>
                <a:gd name="connsiteX136" fmla="*/ 1005840 w 3602736"/>
                <a:gd name="connsiteY136" fmla="*/ 585418 h 6218122"/>
                <a:gd name="connsiteX137" fmla="*/ 923544 w 3602736"/>
                <a:gd name="connsiteY137" fmla="*/ 631138 h 6218122"/>
                <a:gd name="connsiteX138" fmla="*/ 896112 w 3602736"/>
                <a:gd name="connsiteY138" fmla="*/ 649426 h 6218122"/>
                <a:gd name="connsiteX139" fmla="*/ 932688 w 3602736"/>
                <a:gd name="connsiteY139" fmla="*/ 594562 h 6218122"/>
                <a:gd name="connsiteX140" fmla="*/ 941832 w 3602736"/>
                <a:gd name="connsiteY140" fmla="*/ 567130 h 6218122"/>
                <a:gd name="connsiteX141" fmla="*/ 978408 w 3602736"/>
                <a:gd name="connsiteY141" fmla="*/ 539698 h 6218122"/>
                <a:gd name="connsiteX142" fmla="*/ 1005840 w 3602736"/>
                <a:gd name="connsiteY142" fmla="*/ 512266 h 6218122"/>
                <a:gd name="connsiteX143" fmla="*/ 1060704 w 3602736"/>
                <a:gd name="connsiteY143" fmla="*/ 493978 h 6218122"/>
                <a:gd name="connsiteX144" fmla="*/ 1115568 w 3602736"/>
                <a:gd name="connsiteY144" fmla="*/ 475690 h 6218122"/>
                <a:gd name="connsiteX145" fmla="*/ 1143000 w 3602736"/>
                <a:gd name="connsiteY145" fmla="*/ 466546 h 6218122"/>
                <a:gd name="connsiteX146" fmla="*/ 1207008 w 3602736"/>
                <a:gd name="connsiteY146" fmla="*/ 448258 h 6218122"/>
                <a:gd name="connsiteX147" fmla="*/ 1243584 w 3602736"/>
                <a:gd name="connsiteY147" fmla="*/ 439114 h 6218122"/>
                <a:gd name="connsiteX148" fmla="*/ 1280160 w 3602736"/>
                <a:gd name="connsiteY148" fmla="*/ 420826 h 6218122"/>
                <a:gd name="connsiteX149" fmla="*/ 1335024 w 3602736"/>
                <a:gd name="connsiteY149" fmla="*/ 384250 h 6218122"/>
                <a:gd name="connsiteX150" fmla="*/ 1371600 w 3602736"/>
                <a:gd name="connsiteY150" fmla="*/ 375106 h 6218122"/>
                <a:gd name="connsiteX151" fmla="*/ 1399032 w 3602736"/>
                <a:gd name="connsiteY151" fmla="*/ 356818 h 6218122"/>
                <a:gd name="connsiteX152" fmla="*/ 1426464 w 3602736"/>
                <a:gd name="connsiteY152" fmla="*/ 347674 h 6218122"/>
                <a:gd name="connsiteX153" fmla="*/ 1481328 w 3602736"/>
                <a:gd name="connsiteY153" fmla="*/ 292810 h 6218122"/>
                <a:gd name="connsiteX154" fmla="*/ 1517904 w 3602736"/>
                <a:gd name="connsiteY154" fmla="*/ 265378 h 6218122"/>
                <a:gd name="connsiteX155" fmla="*/ 1572768 w 3602736"/>
                <a:gd name="connsiteY155" fmla="*/ 210514 h 6218122"/>
                <a:gd name="connsiteX156" fmla="*/ 1591056 w 3602736"/>
                <a:gd name="connsiteY156" fmla="*/ 155650 h 6218122"/>
                <a:gd name="connsiteX157" fmla="*/ 1609344 w 3602736"/>
                <a:gd name="connsiteY157" fmla="*/ 91642 h 6218122"/>
                <a:gd name="connsiteX158" fmla="*/ 1655064 w 3602736"/>
                <a:gd name="connsiteY158" fmla="*/ 9346 h 6218122"/>
                <a:gd name="connsiteX159" fmla="*/ 1600200 w 3602736"/>
                <a:gd name="connsiteY159" fmla="*/ 202 h 6218122"/>
                <a:gd name="connsiteX160" fmla="*/ 1545336 w 3602736"/>
                <a:gd name="connsiteY160" fmla="*/ 18490 h 6218122"/>
                <a:gd name="connsiteX161" fmla="*/ 1490472 w 3602736"/>
                <a:gd name="connsiteY161" fmla="*/ 27634 h 6218122"/>
                <a:gd name="connsiteX162" fmla="*/ 1463040 w 3602736"/>
                <a:gd name="connsiteY162" fmla="*/ 36778 h 6218122"/>
                <a:gd name="connsiteX163" fmla="*/ 1344168 w 3602736"/>
                <a:gd name="connsiteY163" fmla="*/ 55066 h 6218122"/>
                <a:gd name="connsiteX164" fmla="*/ 722376 w 3602736"/>
                <a:gd name="connsiteY164" fmla="*/ 73354 h 6218122"/>
                <a:gd name="connsiteX165" fmla="*/ 694944 w 3602736"/>
                <a:gd name="connsiteY165" fmla="*/ 109930 h 6218122"/>
                <a:gd name="connsiteX166" fmla="*/ 658368 w 3602736"/>
                <a:gd name="connsiteY166" fmla="*/ 137362 h 6218122"/>
                <a:gd name="connsiteX167" fmla="*/ 630936 w 3602736"/>
                <a:gd name="connsiteY167" fmla="*/ 183082 h 6218122"/>
                <a:gd name="connsiteX168" fmla="*/ 594360 w 3602736"/>
                <a:gd name="connsiteY168" fmla="*/ 237946 h 6218122"/>
                <a:gd name="connsiteX169" fmla="*/ 566928 w 3602736"/>
                <a:gd name="connsiteY169" fmla="*/ 347674 h 6218122"/>
                <a:gd name="connsiteX170" fmla="*/ 576072 w 3602736"/>
                <a:gd name="connsiteY170" fmla="*/ 484834 h 6218122"/>
                <a:gd name="connsiteX171" fmla="*/ 594360 w 3602736"/>
                <a:gd name="connsiteY171" fmla="*/ 539698 h 6218122"/>
                <a:gd name="connsiteX172" fmla="*/ 566928 w 3602736"/>
                <a:gd name="connsiteY172" fmla="*/ 640282 h 6218122"/>
                <a:gd name="connsiteX173" fmla="*/ 539496 w 3602736"/>
                <a:gd name="connsiteY173" fmla="*/ 667714 h 6218122"/>
                <a:gd name="connsiteX174" fmla="*/ 493776 w 3602736"/>
                <a:gd name="connsiteY174" fmla="*/ 676858 h 6218122"/>
                <a:gd name="connsiteX175" fmla="*/ 448056 w 3602736"/>
                <a:gd name="connsiteY175" fmla="*/ 740866 h 6218122"/>
                <a:gd name="connsiteX176" fmla="*/ 429768 w 3602736"/>
                <a:gd name="connsiteY176" fmla="*/ 768298 h 6218122"/>
                <a:gd name="connsiteX177" fmla="*/ 420624 w 3602736"/>
                <a:gd name="connsiteY177" fmla="*/ 795730 h 6218122"/>
                <a:gd name="connsiteX178" fmla="*/ 374904 w 3602736"/>
                <a:gd name="connsiteY178" fmla="*/ 878026 h 6218122"/>
                <a:gd name="connsiteX179" fmla="*/ 329184 w 3602736"/>
                <a:gd name="connsiteY179" fmla="*/ 868882 h 6218122"/>
                <a:gd name="connsiteX180" fmla="*/ 292608 w 3602736"/>
                <a:gd name="connsiteY180" fmla="*/ 841450 h 6218122"/>
                <a:gd name="connsiteX181" fmla="*/ 256032 w 3602736"/>
                <a:gd name="connsiteY181" fmla="*/ 823162 h 6218122"/>
                <a:gd name="connsiteX182" fmla="*/ 228600 w 3602736"/>
                <a:gd name="connsiteY182" fmla="*/ 804874 h 6218122"/>
                <a:gd name="connsiteX183" fmla="*/ 137160 w 3602736"/>
                <a:gd name="connsiteY183" fmla="*/ 768298 h 6218122"/>
                <a:gd name="connsiteX184" fmla="*/ 73152 w 3602736"/>
                <a:gd name="connsiteY184" fmla="*/ 777442 h 6218122"/>
                <a:gd name="connsiteX185" fmla="*/ 36576 w 3602736"/>
                <a:gd name="connsiteY185" fmla="*/ 804874 h 6218122"/>
                <a:gd name="connsiteX186" fmla="*/ 9144 w 3602736"/>
                <a:gd name="connsiteY186" fmla="*/ 823162 h 6218122"/>
                <a:gd name="connsiteX187" fmla="*/ 0 w 3602736"/>
                <a:gd name="connsiteY187" fmla="*/ 868882 h 6218122"/>
                <a:gd name="connsiteX188" fmla="*/ 27432 w 3602736"/>
                <a:gd name="connsiteY188" fmla="*/ 951178 h 6218122"/>
                <a:gd name="connsiteX189" fmla="*/ 64008 w 3602736"/>
                <a:gd name="connsiteY189" fmla="*/ 960322 h 6218122"/>
                <a:gd name="connsiteX190" fmla="*/ 128016 w 3602736"/>
                <a:gd name="connsiteY190" fmla="*/ 987754 h 6218122"/>
                <a:gd name="connsiteX191" fmla="*/ 155448 w 3602736"/>
                <a:gd name="connsiteY191" fmla="*/ 1070050 h 6218122"/>
                <a:gd name="connsiteX192" fmla="*/ 210312 w 3602736"/>
                <a:gd name="connsiteY192" fmla="*/ 1097482 h 6218122"/>
                <a:gd name="connsiteX193" fmla="*/ 274320 w 3602736"/>
                <a:gd name="connsiteY193" fmla="*/ 1124914 h 6218122"/>
                <a:gd name="connsiteX194" fmla="*/ 320040 w 3602736"/>
                <a:gd name="connsiteY194" fmla="*/ 1170634 h 6218122"/>
                <a:gd name="connsiteX195" fmla="*/ 347472 w 3602736"/>
                <a:gd name="connsiteY195" fmla="*/ 1225498 h 6218122"/>
                <a:gd name="connsiteX196" fmla="*/ 365760 w 3602736"/>
                <a:gd name="connsiteY196" fmla="*/ 1262074 h 6218122"/>
                <a:gd name="connsiteX197" fmla="*/ 384048 w 3602736"/>
                <a:gd name="connsiteY197" fmla="*/ 1289506 h 6218122"/>
                <a:gd name="connsiteX198" fmla="*/ 402336 w 3602736"/>
                <a:gd name="connsiteY198" fmla="*/ 1344370 h 6218122"/>
                <a:gd name="connsiteX199" fmla="*/ 393192 w 3602736"/>
                <a:gd name="connsiteY199" fmla="*/ 1380946 h 6218122"/>
                <a:gd name="connsiteX200" fmla="*/ 310896 w 3602736"/>
                <a:gd name="connsiteY200" fmla="*/ 1435810 h 6218122"/>
                <a:gd name="connsiteX201" fmla="*/ 283464 w 3602736"/>
                <a:gd name="connsiteY201" fmla="*/ 1444954 h 6218122"/>
                <a:gd name="connsiteX202" fmla="*/ 201168 w 3602736"/>
                <a:gd name="connsiteY202" fmla="*/ 1490674 h 6218122"/>
                <a:gd name="connsiteX203" fmla="*/ 173736 w 3602736"/>
                <a:gd name="connsiteY203" fmla="*/ 1545538 h 6218122"/>
                <a:gd name="connsiteX204" fmla="*/ 164592 w 3602736"/>
                <a:gd name="connsiteY204" fmla="*/ 1572970 h 6218122"/>
                <a:gd name="connsiteX205" fmla="*/ 173736 w 3602736"/>
                <a:gd name="connsiteY205" fmla="*/ 1682698 h 6218122"/>
                <a:gd name="connsiteX206" fmla="*/ 182880 w 3602736"/>
                <a:gd name="connsiteY206" fmla="*/ 1710130 h 6218122"/>
                <a:gd name="connsiteX207" fmla="*/ 210312 w 3602736"/>
                <a:gd name="connsiteY207" fmla="*/ 1728418 h 6218122"/>
                <a:gd name="connsiteX208" fmla="*/ 274320 w 3602736"/>
                <a:gd name="connsiteY208" fmla="*/ 1774138 h 6218122"/>
                <a:gd name="connsiteX209" fmla="*/ 438912 w 3602736"/>
                <a:gd name="connsiteY209" fmla="*/ 1764994 h 6218122"/>
                <a:gd name="connsiteX210" fmla="*/ 493776 w 3602736"/>
                <a:gd name="connsiteY210" fmla="*/ 1728418 h 6218122"/>
                <a:gd name="connsiteX211" fmla="*/ 530352 w 3602736"/>
                <a:gd name="connsiteY211" fmla="*/ 1673554 h 6218122"/>
                <a:gd name="connsiteX212" fmla="*/ 548640 w 3602736"/>
                <a:gd name="connsiteY212" fmla="*/ 1646122 h 6218122"/>
                <a:gd name="connsiteX213" fmla="*/ 557784 w 3602736"/>
                <a:gd name="connsiteY213" fmla="*/ 1618690 h 6218122"/>
                <a:gd name="connsiteX214" fmla="*/ 539496 w 3602736"/>
                <a:gd name="connsiteY214" fmla="*/ 1838146 h 6218122"/>
                <a:gd name="connsiteX215" fmla="*/ 502920 w 3602736"/>
                <a:gd name="connsiteY215" fmla="*/ 1847290 h 6218122"/>
                <a:gd name="connsiteX216" fmla="*/ 448056 w 3602736"/>
                <a:gd name="connsiteY216" fmla="*/ 1874722 h 6218122"/>
                <a:gd name="connsiteX217" fmla="*/ 402336 w 3602736"/>
                <a:gd name="connsiteY217" fmla="*/ 1883866 h 6218122"/>
                <a:gd name="connsiteX218" fmla="*/ 320040 w 3602736"/>
                <a:gd name="connsiteY218" fmla="*/ 1911298 h 6218122"/>
                <a:gd name="connsiteX219" fmla="*/ 256032 w 3602736"/>
                <a:gd name="connsiteY219" fmla="*/ 1938730 h 6218122"/>
                <a:gd name="connsiteX220" fmla="*/ 219456 w 3602736"/>
                <a:gd name="connsiteY220" fmla="*/ 1947874 h 6218122"/>
                <a:gd name="connsiteX221" fmla="*/ 164592 w 3602736"/>
                <a:gd name="connsiteY221" fmla="*/ 2002738 h 6218122"/>
                <a:gd name="connsiteX222" fmla="*/ 155448 w 3602736"/>
                <a:gd name="connsiteY222" fmla="*/ 2048458 h 6218122"/>
                <a:gd name="connsiteX223" fmla="*/ 146304 w 3602736"/>
                <a:gd name="connsiteY223" fmla="*/ 2194762 h 6218122"/>
                <a:gd name="connsiteX224" fmla="*/ 201168 w 3602736"/>
                <a:gd name="connsiteY224" fmla="*/ 2213050 h 6218122"/>
                <a:gd name="connsiteX225" fmla="*/ 329184 w 3602736"/>
                <a:gd name="connsiteY225" fmla="*/ 2203906 h 6218122"/>
                <a:gd name="connsiteX226" fmla="*/ 384048 w 3602736"/>
                <a:gd name="connsiteY226" fmla="*/ 2167330 h 6218122"/>
                <a:gd name="connsiteX227" fmla="*/ 429768 w 3602736"/>
                <a:gd name="connsiteY227" fmla="*/ 2112466 h 6218122"/>
                <a:gd name="connsiteX228" fmla="*/ 521208 w 3602736"/>
                <a:gd name="connsiteY228" fmla="*/ 2085034 h 6218122"/>
                <a:gd name="connsiteX229" fmla="*/ 640080 w 3602736"/>
                <a:gd name="connsiteY229" fmla="*/ 2094178 h 6218122"/>
                <a:gd name="connsiteX230" fmla="*/ 676656 w 3602736"/>
                <a:gd name="connsiteY230" fmla="*/ 2112466 h 6218122"/>
                <a:gd name="connsiteX231" fmla="*/ 731520 w 3602736"/>
                <a:gd name="connsiteY231" fmla="*/ 2176474 h 6218122"/>
                <a:gd name="connsiteX232" fmla="*/ 740664 w 3602736"/>
                <a:gd name="connsiteY232" fmla="*/ 2258770 h 6218122"/>
                <a:gd name="connsiteX233" fmla="*/ 768096 w 3602736"/>
                <a:gd name="connsiteY233" fmla="*/ 2286202 h 6218122"/>
                <a:gd name="connsiteX234" fmla="*/ 777240 w 3602736"/>
                <a:gd name="connsiteY234" fmla="*/ 2313634 h 6218122"/>
                <a:gd name="connsiteX235" fmla="*/ 768096 w 3602736"/>
                <a:gd name="connsiteY235" fmla="*/ 2505658 h 6218122"/>
                <a:gd name="connsiteX236" fmla="*/ 749808 w 3602736"/>
                <a:gd name="connsiteY236" fmla="*/ 2597098 h 6218122"/>
                <a:gd name="connsiteX237" fmla="*/ 731520 w 3602736"/>
                <a:gd name="connsiteY237" fmla="*/ 2651962 h 6218122"/>
                <a:gd name="connsiteX238" fmla="*/ 713232 w 3602736"/>
                <a:gd name="connsiteY238" fmla="*/ 2688538 h 6218122"/>
                <a:gd name="connsiteX239" fmla="*/ 667512 w 3602736"/>
                <a:gd name="connsiteY239" fmla="*/ 2779978 h 6218122"/>
                <a:gd name="connsiteX240" fmla="*/ 658368 w 3602736"/>
                <a:gd name="connsiteY240" fmla="*/ 2807410 h 6218122"/>
                <a:gd name="connsiteX241" fmla="*/ 640080 w 3602736"/>
                <a:gd name="connsiteY241" fmla="*/ 2834842 h 6218122"/>
                <a:gd name="connsiteX242" fmla="*/ 685800 w 3602736"/>
                <a:gd name="connsiteY242" fmla="*/ 2953714 h 6218122"/>
                <a:gd name="connsiteX243" fmla="*/ 731520 w 3602736"/>
                <a:gd name="connsiteY243" fmla="*/ 2999434 h 6218122"/>
                <a:gd name="connsiteX244" fmla="*/ 859536 w 3602736"/>
                <a:gd name="connsiteY244" fmla="*/ 3072586 h 6218122"/>
                <a:gd name="connsiteX245" fmla="*/ 896112 w 3602736"/>
                <a:gd name="connsiteY245" fmla="*/ 3063442 h 6218122"/>
                <a:gd name="connsiteX246" fmla="*/ 960120 w 3602736"/>
                <a:gd name="connsiteY246" fmla="*/ 2990290 h 6218122"/>
                <a:gd name="connsiteX247" fmla="*/ 1115568 w 3602736"/>
                <a:gd name="connsiteY247" fmla="*/ 2972002 h 6218122"/>
                <a:gd name="connsiteX248" fmla="*/ 1143000 w 3602736"/>
                <a:gd name="connsiteY248" fmla="*/ 2953714 h 6218122"/>
                <a:gd name="connsiteX249" fmla="*/ 1197864 w 3602736"/>
                <a:gd name="connsiteY249" fmla="*/ 2880562 h 6218122"/>
                <a:gd name="connsiteX250" fmla="*/ 1225296 w 3602736"/>
                <a:gd name="connsiteY250" fmla="*/ 2853130 h 6218122"/>
                <a:gd name="connsiteX251" fmla="*/ 1280160 w 3602736"/>
                <a:gd name="connsiteY251" fmla="*/ 2990290 h 6218122"/>
                <a:gd name="connsiteX252" fmla="*/ 1252728 w 3602736"/>
                <a:gd name="connsiteY252" fmla="*/ 3136594 h 6218122"/>
                <a:gd name="connsiteX253" fmla="*/ 1261872 w 3602736"/>
                <a:gd name="connsiteY253" fmla="*/ 3365194 h 6218122"/>
                <a:gd name="connsiteX254" fmla="*/ 1298448 w 3602736"/>
                <a:gd name="connsiteY254" fmla="*/ 3420058 h 6218122"/>
                <a:gd name="connsiteX255" fmla="*/ 1389888 w 3602736"/>
                <a:gd name="connsiteY255" fmla="*/ 3401770 h 6218122"/>
                <a:gd name="connsiteX256" fmla="*/ 1417320 w 3602736"/>
                <a:gd name="connsiteY256" fmla="*/ 3374338 h 6218122"/>
                <a:gd name="connsiteX257" fmla="*/ 1444752 w 3602736"/>
                <a:gd name="connsiteY257" fmla="*/ 3365194 h 6218122"/>
                <a:gd name="connsiteX258" fmla="*/ 1472184 w 3602736"/>
                <a:gd name="connsiteY258" fmla="*/ 3346906 h 6218122"/>
                <a:gd name="connsiteX259" fmla="*/ 1609344 w 3602736"/>
                <a:gd name="connsiteY259" fmla="*/ 3328618 h 6218122"/>
                <a:gd name="connsiteX260" fmla="*/ 1618488 w 3602736"/>
                <a:gd name="connsiteY260" fmla="*/ 3301186 h 6218122"/>
                <a:gd name="connsiteX261" fmla="*/ 1609344 w 3602736"/>
                <a:gd name="connsiteY261" fmla="*/ 3264610 h 6218122"/>
                <a:gd name="connsiteX262" fmla="*/ 1600200 w 3602736"/>
                <a:gd name="connsiteY262" fmla="*/ 3209746 h 6218122"/>
                <a:gd name="connsiteX263" fmla="*/ 1600200 w 3602736"/>
                <a:gd name="connsiteY263" fmla="*/ 3474922 h 6218122"/>
                <a:gd name="connsiteX264" fmla="*/ 1591056 w 3602736"/>
                <a:gd name="connsiteY264" fmla="*/ 3575506 h 6218122"/>
                <a:gd name="connsiteX265" fmla="*/ 1581912 w 3602736"/>
                <a:gd name="connsiteY265" fmla="*/ 3612082 h 6218122"/>
                <a:gd name="connsiteX266" fmla="*/ 1563624 w 3602736"/>
                <a:gd name="connsiteY266" fmla="*/ 3639514 h 6218122"/>
                <a:gd name="connsiteX267" fmla="*/ 1545336 w 3602736"/>
                <a:gd name="connsiteY267" fmla="*/ 3703522 h 6218122"/>
                <a:gd name="connsiteX268" fmla="*/ 1499616 w 3602736"/>
                <a:gd name="connsiteY268" fmla="*/ 3758386 h 6218122"/>
                <a:gd name="connsiteX269" fmla="*/ 1481328 w 3602736"/>
                <a:gd name="connsiteY269" fmla="*/ 3785818 h 6218122"/>
                <a:gd name="connsiteX270" fmla="*/ 1472184 w 3602736"/>
                <a:gd name="connsiteY270" fmla="*/ 3813250 h 6218122"/>
                <a:gd name="connsiteX271" fmla="*/ 1444752 w 3602736"/>
                <a:gd name="connsiteY271" fmla="*/ 3831538 h 6218122"/>
                <a:gd name="connsiteX272" fmla="*/ 1389888 w 3602736"/>
                <a:gd name="connsiteY272" fmla="*/ 3895546 h 6218122"/>
                <a:gd name="connsiteX273" fmla="*/ 1325880 w 3602736"/>
                <a:gd name="connsiteY273" fmla="*/ 3922978 h 6218122"/>
                <a:gd name="connsiteX274" fmla="*/ 1143000 w 3602736"/>
                <a:gd name="connsiteY274" fmla="*/ 3913834 h 6218122"/>
                <a:gd name="connsiteX275" fmla="*/ 1060704 w 3602736"/>
                <a:gd name="connsiteY275" fmla="*/ 3868114 h 6218122"/>
                <a:gd name="connsiteX276" fmla="*/ 1033272 w 3602736"/>
                <a:gd name="connsiteY276" fmla="*/ 3849826 h 6218122"/>
                <a:gd name="connsiteX277" fmla="*/ 987552 w 3602736"/>
                <a:gd name="connsiteY277" fmla="*/ 3840682 h 6218122"/>
                <a:gd name="connsiteX278" fmla="*/ 850392 w 3602736"/>
                <a:gd name="connsiteY278" fmla="*/ 4014418 h 6218122"/>
                <a:gd name="connsiteX279" fmla="*/ 877824 w 3602736"/>
                <a:gd name="connsiteY279" fmla="*/ 4041850 h 6218122"/>
                <a:gd name="connsiteX280" fmla="*/ 896112 w 3602736"/>
                <a:gd name="connsiteY280" fmla="*/ 4096714 h 6218122"/>
                <a:gd name="connsiteX281" fmla="*/ 905256 w 3602736"/>
                <a:gd name="connsiteY281" fmla="*/ 4124146 h 6218122"/>
                <a:gd name="connsiteX282" fmla="*/ 896112 w 3602736"/>
                <a:gd name="connsiteY282" fmla="*/ 4188154 h 6218122"/>
                <a:gd name="connsiteX283" fmla="*/ 841248 w 3602736"/>
                <a:gd name="connsiteY283" fmla="*/ 4224730 h 6218122"/>
                <a:gd name="connsiteX284" fmla="*/ 804672 w 3602736"/>
                <a:gd name="connsiteY284" fmla="*/ 4243018 h 6218122"/>
                <a:gd name="connsiteX285" fmla="*/ 1115568 w 3602736"/>
                <a:gd name="connsiteY285" fmla="*/ 4270450 h 6218122"/>
                <a:gd name="connsiteX286" fmla="*/ 1133856 w 3602736"/>
                <a:gd name="connsiteY286" fmla="*/ 4297882 h 6218122"/>
                <a:gd name="connsiteX287" fmla="*/ 1143000 w 3602736"/>
                <a:gd name="connsiteY287" fmla="*/ 4325314 h 6218122"/>
                <a:gd name="connsiteX288" fmla="*/ 1161288 w 3602736"/>
                <a:gd name="connsiteY288" fmla="*/ 4389322 h 6218122"/>
                <a:gd name="connsiteX289" fmla="*/ 1143000 w 3602736"/>
                <a:gd name="connsiteY289" fmla="*/ 4489906 h 6218122"/>
                <a:gd name="connsiteX290" fmla="*/ 1106424 w 3602736"/>
                <a:gd name="connsiteY290" fmla="*/ 4544770 h 6218122"/>
                <a:gd name="connsiteX291" fmla="*/ 1051560 w 3602736"/>
                <a:gd name="connsiteY291" fmla="*/ 4581346 h 6218122"/>
                <a:gd name="connsiteX292" fmla="*/ 960120 w 3602736"/>
                <a:gd name="connsiteY292" fmla="*/ 4654498 h 6218122"/>
                <a:gd name="connsiteX293" fmla="*/ 914400 w 3602736"/>
                <a:gd name="connsiteY293" fmla="*/ 4700218 h 6218122"/>
                <a:gd name="connsiteX294" fmla="*/ 886968 w 3602736"/>
                <a:gd name="connsiteY294" fmla="*/ 4727650 h 6218122"/>
                <a:gd name="connsiteX295" fmla="*/ 859536 w 3602736"/>
                <a:gd name="connsiteY295" fmla="*/ 4736794 h 6218122"/>
                <a:gd name="connsiteX296" fmla="*/ 804672 w 3602736"/>
                <a:gd name="connsiteY296" fmla="*/ 4773370 h 6218122"/>
                <a:gd name="connsiteX297" fmla="*/ 758952 w 3602736"/>
                <a:gd name="connsiteY297" fmla="*/ 4791658 h 6218122"/>
                <a:gd name="connsiteX298" fmla="*/ 731520 w 3602736"/>
                <a:gd name="connsiteY298" fmla="*/ 4800802 h 6218122"/>
                <a:gd name="connsiteX299" fmla="*/ 704088 w 3602736"/>
                <a:gd name="connsiteY299" fmla="*/ 4819090 h 6218122"/>
                <a:gd name="connsiteX300" fmla="*/ 667512 w 3602736"/>
                <a:gd name="connsiteY300" fmla="*/ 4828234 h 6218122"/>
                <a:gd name="connsiteX301" fmla="*/ 603504 w 3602736"/>
                <a:gd name="connsiteY301" fmla="*/ 4873954 h 6218122"/>
                <a:gd name="connsiteX302" fmla="*/ 594360 w 3602736"/>
                <a:gd name="connsiteY302" fmla="*/ 4901386 h 6218122"/>
                <a:gd name="connsiteX303" fmla="*/ 603504 w 3602736"/>
                <a:gd name="connsiteY303" fmla="*/ 4956250 h 6218122"/>
                <a:gd name="connsiteX304" fmla="*/ 630936 w 3602736"/>
                <a:gd name="connsiteY304" fmla="*/ 4974538 h 6218122"/>
                <a:gd name="connsiteX305" fmla="*/ 704088 w 3602736"/>
                <a:gd name="connsiteY305" fmla="*/ 5001970 h 6218122"/>
                <a:gd name="connsiteX306" fmla="*/ 694944 w 3602736"/>
                <a:gd name="connsiteY306" fmla="*/ 5038546 h 6218122"/>
                <a:gd name="connsiteX307" fmla="*/ 704088 w 3602736"/>
                <a:gd name="connsiteY307" fmla="*/ 5148274 h 6218122"/>
                <a:gd name="connsiteX308" fmla="*/ 731520 w 3602736"/>
                <a:gd name="connsiteY308" fmla="*/ 5139130 h 6218122"/>
                <a:gd name="connsiteX309" fmla="*/ 758952 w 3602736"/>
                <a:gd name="connsiteY309" fmla="*/ 5120842 h 6218122"/>
                <a:gd name="connsiteX310" fmla="*/ 822960 w 3602736"/>
                <a:gd name="connsiteY310" fmla="*/ 5102554 h 6218122"/>
                <a:gd name="connsiteX311" fmla="*/ 850392 w 3602736"/>
                <a:gd name="connsiteY311" fmla="*/ 5084266 h 6218122"/>
                <a:gd name="connsiteX312" fmla="*/ 914400 w 3602736"/>
                <a:gd name="connsiteY312" fmla="*/ 5065978 h 6218122"/>
                <a:gd name="connsiteX313" fmla="*/ 941832 w 3602736"/>
                <a:gd name="connsiteY313" fmla="*/ 5056834 h 6218122"/>
                <a:gd name="connsiteX314" fmla="*/ 987552 w 3602736"/>
                <a:gd name="connsiteY314" fmla="*/ 5065978 h 6218122"/>
                <a:gd name="connsiteX315" fmla="*/ 1042416 w 3602736"/>
                <a:gd name="connsiteY315" fmla="*/ 5129986 h 6218122"/>
                <a:gd name="connsiteX316" fmla="*/ 1069848 w 3602736"/>
                <a:gd name="connsiteY316" fmla="*/ 5111698 h 6218122"/>
                <a:gd name="connsiteX317" fmla="*/ 1124712 w 3602736"/>
                <a:gd name="connsiteY317" fmla="*/ 5084266 h 6218122"/>
                <a:gd name="connsiteX318" fmla="*/ 1225296 w 3602736"/>
                <a:gd name="connsiteY318" fmla="*/ 5157418 h 6218122"/>
                <a:gd name="connsiteX319" fmla="*/ 1271016 w 3602736"/>
                <a:gd name="connsiteY319" fmla="*/ 5148274 h 6218122"/>
                <a:gd name="connsiteX320" fmla="*/ 1325880 w 3602736"/>
                <a:gd name="connsiteY320" fmla="*/ 5139130 h 6218122"/>
                <a:gd name="connsiteX321" fmla="*/ 1627632 w 3602736"/>
                <a:gd name="connsiteY321" fmla="*/ 5129986 h 6218122"/>
                <a:gd name="connsiteX322" fmla="*/ 1664208 w 3602736"/>
                <a:gd name="connsiteY322" fmla="*/ 5120842 h 6218122"/>
                <a:gd name="connsiteX323" fmla="*/ 1691640 w 3602736"/>
                <a:gd name="connsiteY323" fmla="*/ 5129986 h 6218122"/>
                <a:gd name="connsiteX324" fmla="*/ 1645920 w 3602736"/>
                <a:gd name="connsiteY324" fmla="*/ 5193994 h 6218122"/>
                <a:gd name="connsiteX325" fmla="*/ 1618488 w 3602736"/>
                <a:gd name="connsiteY325" fmla="*/ 5203138 h 6218122"/>
                <a:gd name="connsiteX326" fmla="*/ 1545336 w 3602736"/>
                <a:gd name="connsiteY326" fmla="*/ 5248858 h 6218122"/>
                <a:gd name="connsiteX327" fmla="*/ 1490472 w 3602736"/>
                <a:gd name="connsiteY327" fmla="*/ 5276290 h 6218122"/>
                <a:gd name="connsiteX328" fmla="*/ 1362456 w 3602736"/>
                <a:gd name="connsiteY328" fmla="*/ 5312866 h 6218122"/>
                <a:gd name="connsiteX329" fmla="*/ 1252728 w 3602736"/>
                <a:gd name="connsiteY329" fmla="*/ 5322010 h 6218122"/>
                <a:gd name="connsiteX330" fmla="*/ 1143000 w 3602736"/>
                <a:gd name="connsiteY330" fmla="*/ 5340298 h 6218122"/>
                <a:gd name="connsiteX331" fmla="*/ 1124712 w 3602736"/>
                <a:gd name="connsiteY331" fmla="*/ 5367730 h 6218122"/>
                <a:gd name="connsiteX332" fmla="*/ 1115568 w 3602736"/>
                <a:gd name="connsiteY332" fmla="*/ 5395162 h 6218122"/>
                <a:gd name="connsiteX333" fmla="*/ 1088136 w 3602736"/>
                <a:gd name="connsiteY333" fmla="*/ 5422594 h 6218122"/>
                <a:gd name="connsiteX334" fmla="*/ 1060704 w 3602736"/>
                <a:gd name="connsiteY334" fmla="*/ 5486602 h 6218122"/>
                <a:gd name="connsiteX335" fmla="*/ 1051560 w 3602736"/>
                <a:gd name="connsiteY335" fmla="*/ 5514034 h 6218122"/>
                <a:gd name="connsiteX336" fmla="*/ 996696 w 3602736"/>
                <a:gd name="connsiteY336" fmla="*/ 5550610 h 6218122"/>
                <a:gd name="connsiteX337" fmla="*/ 932688 w 3602736"/>
                <a:gd name="connsiteY337" fmla="*/ 5605474 h 6218122"/>
                <a:gd name="connsiteX338" fmla="*/ 850392 w 3602736"/>
                <a:gd name="connsiteY338" fmla="*/ 5669482 h 6218122"/>
                <a:gd name="connsiteX339" fmla="*/ 822960 w 3602736"/>
                <a:gd name="connsiteY339" fmla="*/ 5742634 h 6218122"/>
                <a:gd name="connsiteX340" fmla="*/ 777240 w 3602736"/>
                <a:gd name="connsiteY340" fmla="*/ 5797498 h 6218122"/>
                <a:gd name="connsiteX341" fmla="*/ 731520 w 3602736"/>
                <a:gd name="connsiteY341" fmla="*/ 5852362 h 6218122"/>
                <a:gd name="connsiteX342" fmla="*/ 722376 w 3602736"/>
                <a:gd name="connsiteY342" fmla="*/ 5898082 h 6218122"/>
                <a:gd name="connsiteX343" fmla="*/ 704088 w 3602736"/>
                <a:gd name="connsiteY343" fmla="*/ 5925514 h 6218122"/>
                <a:gd name="connsiteX344" fmla="*/ 393192 w 3602736"/>
                <a:gd name="connsiteY344" fmla="*/ 5989522 h 6218122"/>
                <a:gd name="connsiteX345" fmla="*/ 402336 w 3602736"/>
                <a:gd name="connsiteY345" fmla="*/ 6044386 h 6218122"/>
                <a:gd name="connsiteX346" fmla="*/ 457200 w 3602736"/>
                <a:gd name="connsiteY346" fmla="*/ 6071818 h 6218122"/>
                <a:gd name="connsiteX347" fmla="*/ 530352 w 3602736"/>
                <a:gd name="connsiteY347" fmla="*/ 6090106 h 6218122"/>
                <a:gd name="connsiteX348" fmla="*/ 603504 w 3602736"/>
                <a:gd name="connsiteY348" fmla="*/ 6108394 h 6218122"/>
                <a:gd name="connsiteX349" fmla="*/ 630936 w 3602736"/>
                <a:gd name="connsiteY349" fmla="*/ 6154114 h 6218122"/>
                <a:gd name="connsiteX350" fmla="*/ 640080 w 3602736"/>
                <a:gd name="connsiteY350" fmla="*/ 6181546 h 6218122"/>
                <a:gd name="connsiteX351" fmla="*/ 676656 w 3602736"/>
                <a:gd name="connsiteY351" fmla="*/ 6218122 h 6218122"/>
                <a:gd name="connsiteX352" fmla="*/ 749808 w 3602736"/>
                <a:gd name="connsiteY352" fmla="*/ 6135826 h 6218122"/>
                <a:gd name="connsiteX353" fmla="*/ 786384 w 3602736"/>
                <a:gd name="connsiteY353" fmla="*/ 6071818 h 6218122"/>
                <a:gd name="connsiteX354" fmla="*/ 868680 w 3602736"/>
                <a:gd name="connsiteY354" fmla="*/ 6044386 h 6218122"/>
                <a:gd name="connsiteX355" fmla="*/ 896112 w 3602736"/>
                <a:gd name="connsiteY355" fmla="*/ 6035242 h 6218122"/>
                <a:gd name="connsiteX356" fmla="*/ 923544 w 3602736"/>
                <a:gd name="connsiteY356" fmla="*/ 6016954 h 6218122"/>
                <a:gd name="connsiteX357" fmla="*/ 969264 w 3602736"/>
                <a:gd name="connsiteY357" fmla="*/ 6007810 h 6218122"/>
                <a:gd name="connsiteX358" fmla="*/ 1033272 w 3602736"/>
                <a:gd name="connsiteY358" fmla="*/ 5980378 h 6218122"/>
                <a:gd name="connsiteX359" fmla="*/ 1060704 w 3602736"/>
                <a:gd name="connsiteY359" fmla="*/ 5962090 h 6218122"/>
                <a:gd name="connsiteX360" fmla="*/ 1307592 w 3602736"/>
                <a:gd name="connsiteY360" fmla="*/ 5971234 h 6218122"/>
                <a:gd name="connsiteX361" fmla="*/ 1316736 w 3602736"/>
                <a:gd name="connsiteY361" fmla="*/ 5943802 h 6218122"/>
                <a:gd name="connsiteX362" fmla="*/ 1325880 w 3602736"/>
                <a:gd name="connsiteY362" fmla="*/ 5898082 h 6218122"/>
                <a:gd name="connsiteX363" fmla="*/ 1389888 w 3602736"/>
                <a:gd name="connsiteY363" fmla="*/ 5806642 h 6218122"/>
                <a:gd name="connsiteX364" fmla="*/ 1399032 w 3602736"/>
                <a:gd name="connsiteY364" fmla="*/ 5779210 h 6218122"/>
                <a:gd name="connsiteX365" fmla="*/ 1481328 w 3602736"/>
                <a:gd name="connsiteY365" fmla="*/ 5706058 h 6218122"/>
                <a:gd name="connsiteX366" fmla="*/ 1801368 w 3602736"/>
                <a:gd name="connsiteY366" fmla="*/ 5715202 h 6218122"/>
                <a:gd name="connsiteX367" fmla="*/ 1856232 w 3602736"/>
                <a:gd name="connsiteY367" fmla="*/ 5751778 h 6218122"/>
                <a:gd name="connsiteX368" fmla="*/ 1911096 w 3602736"/>
                <a:gd name="connsiteY368" fmla="*/ 5788354 h 6218122"/>
                <a:gd name="connsiteX369" fmla="*/ 2002536 w 3602736"/>
                <a:gd name="connsiteY369" fmla="*/ 5861506 h 6218122"/>
                <a:gd name="connsiteX370" fmla="*/ 2057400 w 3602736"/>
                <a:gd name="connsiteY370" fmla="*/ 5843218 h 6218122"/>
                <a:gd name="connsiteX371" fmla="*/ 2011680 w 3602736"/>
                <a:gd name="connsiteY371" fmla="*/ 5751778 h 6218122"/>
                <a:gd name="connsiteX372" fmla="*/ 2002536 w 3602736"/>
                <a:gd name="connsiteY372" fmla="*/ 5724346 h 6218122"/>
                <a:gd name="connsiteX373" fmla="*/ 2039112 w 3602736"/>
                <a:gd name="connsiteY373" fmla="*/ 5715202 h 6218122"/>
                <a:gd name="connsiteX374" fmla="*/ 2148840 w 3602736"/>
                <a:gd name="connsiteY374" fmla="*/ 5751778 h 6218122"/>
                <a:gd name="connsiteX375" fmla="*/ 2176272 w 3602736"/>
                <a:gd name="connsiteY375" fmla="*/ 5779210 h 6218122"/>
                <a:gd name="connsiteX376" fmla="*/ 2258568 w 3602736"/>
                <a:gd name="connsiteY376" fmla="*/ 5806642 h 6218122"/>
                <a:gd name="connsiteX377" fmla="*/ 2340864 w 3602736"/>
                <a:gd name="connsiteY377" fmla="*/ 5843218 h 6218122"/>
                <a:gd name="connsiteX378" fmla="*/ 2368296 w 3602736"/>
                <a:gd name="connsiteY378" fmla="*/ 5879794 h 6218122"/>
                <a:gd name="connsiteX379" fmla="*/ 2377440 w 3602736"/>
                <a:gd name="connsiteY379" fmla="*/ 5852362 h 6218122"/>
                <a:gd name="connsiteX380" fmla="*/ 2432304 w 3602736"/>
                <a:gd name="connsiteY380" fmla="*/ 5742634 h 6218122"/>
                <a:gd name="connsiteX381" fmla="*/ 2468880 w 3602736"/>
                <a:gd name="connsiteY381" fmla="*/ 5687770 h 6218122"/>
                <a:gd name="connsiteX382" fmla="*/ 2523744 w 3602736"/>
                <a:gd name="connsiteY382" fmla="*/ 5678626 h 6218122"/>
                <a:gd name="connsiteX383" fmla="*/ 2551176 w 3602736"/>
                <a:gd name="connsiteY383" fmla="*/ 5669482 h 6218122"/>
                <a:gd name="connsiteX384" fmla="*/ 2779776 w 3602736"/>
                <a:gd name="connsiteY384" fmla="*/ 5651194 h 6218122"/>
                <a:gd name="connsiteX385" fmla="*/ 2834640 w 3602736"/>
                <a:gd name="connsiteY385" fmla="*/ 5660338 h 6218122"/>
                <a:gd name="connsiteX386" fmla="*/ 2889504 w 3602736"/>
                <a:gd name="connsiteY386" fmla="*/ 5696914 h 6218122"/>
                <a:gd name="connsiteX387" fmla="*/ 2990088 w 3602736"/>
                <a:gd name="connsiteY387" fmla="*/ 5687770 h 6218122"/>
                <a:gd name="connsiteX388" fmla="*/ 2962656 w 3602736"/>
                <a:gd name="connsiteY388" fmla="*/ 5669482 h 6218122"/>
                <a:gd name="connsiteX389" fmla="*/ 2916936 w 3602736"/>
                <a:gd name="connsiteY389" fmla="*/ 5660338 h 6218122"/>
                <a:gd name="connsiteX390" fmla="*/ 2852928 w 3602736"/>
                <a:gd name="connsiteY390" fmla="*/ 5696914 h 6218122"/>
                <a:gd name="connsiteX391" fmla="*/ 2871216 w 3602736"/>
                <a:gd name="connsiteY391" fmla="*/ 5706058 h 621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Lst>
              <a:rect l="l" t="t" r="r" b="b"/>
              <a:pathLst>
                <a:path w="3602736" h="6218122">
                  <a:moveTo>
                    <a:pt x="2871216" y="5706058"/>
                  </a:moveTo>
                  <a:cubicBezTo>
                    <a:pt x="2883408" y="5706058"/>
                    <a:pt x="2908093" y="5701411"/>
                    <a:pt x="2926080" y="5696914"/>
                  </a:cubicBezTo>
                  <a:cubicBezTo>
                    <a:pt x="2956952" y="5689196"/>
                    <a:pt x="2986922" y="5678224"/>
                    <a:pt x="3017520" y="5669482"/>
                  </a:cubicBezTo>
                  <a:cubicBezTo>
                    <a:pt x="3029604" y="5666030"/>
                    <a:pt x="3041972" y="5663645"/>
                    <a:pt x="3054096" y="5660338"/>
                  </a:cubicBezTo>
                  <a:cubicBezTo>
                    <a:pt x="3075504" y="5654499"/>
                    <a:pt x="3096850" y="5648426"/>
                    <a:pt x="3118104" y="5642050"/>
                  </a:cubicBezTo>
                  <a:cubicBezTo>
                    <a:pt x="3127336" y="5639280"/>
                    <a:pt x="3136268" y="5635554"/>
                    <a:pt x="3145536" y="5632906"/>
                  </a:cubicBezTo>
                  <a:cubicBezTo>
                    <a:pt x="3157620" y="5629454"/>
                    <a:pt x="3169920" y="5626810"/>
                    <a:pt x="3182112" y="5623762"/>
                  </a:cubicBezTo>
                  <a:cubicBezTo>
                    <a:pt x="3191256" y="5614618"/>
                    <a:pt x="3199021" y="5603846"/>
                    <a:pt x="3209544" y="5596330"/>
                  </a:cubicBezTo>
                  <a:cubicBezTo>
                    <a:pt x="3220636" y="5588407"/>
                    <a:pt x="3234285" y="5584805"/>
                    <a:pt x="3246120" y="5578042"/>
                  </a:cubicBezTo>
                  <a:cubicBezTo>
                    <a:pt x="3255662" y="5572590"/>
                    <a:pt x="3264408" y="5565850"/>
                    <a:pt x="3273552" y="5559754"/>
                  </a:cubicBezTo>
                  <a:cubicBezTo>
                    <a:pt x="3276600" y="5547562"/>
                    <a:pt x="3279244" y="5535262"/>
                    <a:pt x="3282696" y="5523178"/>
                  </a:cubicBezTo>
                  <a:cubicBezTo>
                    <a:pt x="3285344" y="5513910"/>
                    <a:pt x="3289502" y="5505097"/>
                    <a:pt x="3291840" y="5495746"/>
                  </a:cubicBezTo>
                  <a:cubicBezTo>
                    <a:pt x="3295609" y="5480668"/>
                    <a:pt x="3294672" y="5464228"/>
                    <a:pt x="3300984" y="5450026"/>
                  </a:cubicBezTo>
                  <a:cubicBezTo>
                    <a:pt x="3314356" y="5419939"/>
                    <a:pt x="3339428" y="5403913"/>
                    <a:pt x="3364992" y="5386018"/>
                  </a:cubicBezTo>
                  <a:cubicBezTo>
                    <a:pt x="3382998" y="5373414"/>
                    <a:pt x="3406668" y="5367026"/>
                    <a:pt x="3419856" y="5349442"/>
                  </a:cubicBezTo>
                  <a:lnTo>
                    <a:pt x="3447288" y="5312866"/>
                  </a:lnTo>
                  <a:cubicBezTo>
                    <a:pt x="3453384" y="5294578"/>
                    <a:pt x="3460901" y="5276704"/>
                    <a:pt x="3465576" y="5258002"/>
                  </a:cubicBezTo>
                  <a:cubicBezTo>
                    <a:pt x="3477058" y="5212075"/>
                    <a:pt x="3470746" y="5233348"/>
                    <a:pt x="3483864" y="5193994"/>
                  </a:cubicBezTo>
                  <a:cubicBezTo>
                    <a:pt x="3474720" y="5190946"/>
                    <a:pt x="3466062" y="5184431"/>
                    <a:pt x="3456432" y="5184850"/>
                  </a:cubicBezTo>
                  <a:cubicBezTo>
                    <a:pt x="3395226" y="5187511"/>
                    <a:pt x="3273552" y="5203138"/>
                    <a:pt x="3273552" y="5203138"/>
                  </a:cubicBezTo>
                  <a:cubicBezTo>
                    <a:pt x="3255264" y="5209234"/>
                    <a:pt x="3237390" y="5216751"/>
                    <a:pt x="3218688" y="5221426"/>
                  </a:cubicBezTo>
                  <a:cubicBezTo>
                    <a:pt x="3206496" y="5224474"/>
                    <a:pt x="3194149" y="5226959"/>
                    <a:pt x="3182112" y="5230570"/>
                  </a:cubicBezTo>
                  <a:cubicBezTo>
                    <a:pt x="3163648" y="5236109"/>
                    <a:pt x="3145536" y="5242762"/>
                    <a:pt x="3127248" y="5248858"/>
                  </a:cubicBezTo>
                  <a:lnTo>
                    <a:pt x="3099816" y="5258002"/>
                  </a:lnTo>
                  <a:cubicBezTo>
                    <a:pt x="3092275" y="5256494"/>
                    <a:pt x="3003834" y="5244136"/>
                    <a:pt x="3008376" y="5221426"/>
                  </a:cubicBezTo>
                  <a:cubicBezTo>
                    <a:pt x="3012157" y="5202523"/>
                    <a:pt x="3044952" y="5209234"/>
                    <a:pt x="3063240" y="5203138"/>
                  </a:cubicBezTo>
                  <a:cubicBezTo>
                    <a:pt x="3108261" y="5188131"/>
                    <a:pt x="3081165" y="5195579"/>
                    <a:pt x="3145536" y="5184850"/>
                  </a:cubicBezTo>
                  <a:cubicBezTo>
                    <a:pt x="3154680" y="5178754"/>
                    <a:pt x="3166103" y="5175144"/>
                    <a:pt x="3172968" y="5166562"/>
                  </a:cubicBezTo>
                  <a:cubicBezTo>
                    <a:pt x="3178989" y="5159036"/>
                    <a:pt x="3181198" y="5148725"/>
                    <a:pt x="3182112" y="5139130"/>
                  </a:cubicBezTo>
                  <a:cubicBezTo>
                    <a:pt x="3187322" y="5084429"/>
                    <a:pt x="3180480" y="5028420"/>
                    <a:pt x="3191256" y="4974538"/>
                  </a:cubicBezTo>
                  <a:cubicBezTo>
                    <a:pt x="3193411" y="4963762"/>
                    <a:pt x="3208262" y="4959725"/>
                    <a:pt x="3218688" y="4956250"/>
                  </a:cubicBezTo>
                  <a:cubicBezTo>
                    <a:pt x="3254455" y="4944328"/>
                    <a:pt x="3292649" y="4940740"/>
                    <a:pt x="3328416" y="4928818"/>
                  </a:cubicBezTo>
                  <a:lnTo>
                    <a:pt x="3383280" y="4910530"/>
                  </a:lnTo>
                  <a:lnTo>
                    <a:pt x="3410712" y="4901386"/>
                  </a:lnTo>
                  <a:cubicBezTo>
                    <a:pt x="3419856" y="4892242"/>
                    <a:pt x="3428210" y="4882233"/>
                    <a:pt x="3438144" y="4873954"/>
                  </a:cubicBezTo>
                  <a:cubicBezTo>
                    <a:pt x="3446587" y="4866919"/>
                    <a:pt x="3458711" y="4864248"/>
                    <a:pt x="3465576" y="4855666"/>
                  </a:cubicBezTo>
                  <a:cubicBezTo>
                    <a:pt x="3471597" y="4848140"/>
                    <a:pt x="3470409" y="4836855"/>
                    <a:pt x="3474720" y="4828234"/>
                  </a:cubicBezTo>
                  <a:cubicBezTo>
                    <a:pt x="3479635" y="4818404"/>
                    <a:pt x="3486912" y="4809946"/>
                    <a:pt x="3493008" y="4800802"/>
                  </a:cubicBezTo>
                  <a:cubicBezTo>
                    <a:pt x="3515568" y="4665442"/>
                    <a:pt x="3485368" y="4833909"/>
                    <a:pt x="3520440" y="4681930"/>
                  </a:cubicBezTo>
                  <a:cubicBezTo>
                    <a:pt x="3537832" y="4606563"/>
                    <a:pt x="3515481" y="4648220"/>
                    <a:pt x="3547872" y="4599634"/>
                  </a:cubicBezTo>
                  <a:cubicBezTo>
                    <a:pt x="3570150" y="4488244"/>
                    <a:pt x="3540500" y="4626665"/>
                    <a:pt x="3575304" y="4499050"/>
                  </a:cubicBezTo>
                  <a:cubicBezTo>
                    <a:pt x="3586403" y="4458352"/>
                    <a:pt x="3587048" y="4422711"/>
                    <a:pt x="3593592" y="4380178"/>
                  </a:cubicBezTo>
                  <a:cubicBezTo>
                    <a:pt x="3595955" y="4364817"/>
                    <a:pt x="3599688" y="4349698"/>
                    <a:pt x="3602736" y="4334458"/>
                  </a:cubicBezTo>
                  <a:cubicBezTo>
                    <a:pt x="3554527" y="4318388"/>
                    <a:pt x="3593535" y="4335935"/>
                    <a:pt x="3547872" y="4297882"/>
                  </a:cubicBezTo>
                  <a:cubicBezTo>
                    <a:pt x="3539429" y="4290847"/>
                    <a:pt x="3528572" y="4286986"/>
                    <a:pt x="3520440" y="4279594"/>
                  </a:cubicBezTo>
                  <a:cubicBezTo>
                    <a:pt x="3490696" y="4252554"/>
                    <a:pt x="3450929" y="4201991"/>
                    <a:pt x="3410712" y="4179010"/>
                  </a:cubicBezTo>
                  <a:cubicBezTo>
                    <a:pt x="3402343" y="4174228"/>
                    <a:pt x="3392424" y="4172914"/>
                    <a:pt x="3383280" y="4169866"/>
                  </a:cubicBezTo>
                  <a:cubicBezTo>
                    <a:pt x="3322401" y="4108987"/>
                    <a:pt x="3387966" y="4166373"/>
                    <a:pt x="3328416" y="4133290"/>
                  </a:cubicBezTo>
                  <a:cubicBezTo>
                    <a:pt x="3309203" y="4122616"/>
                    <a:pt x="3291840" y="4108906"/>
                    <a:pt x="3273552" y="4096714"/>
                  </a:cubicBezTo>
                  <a:cubicBezTo>
                    <a:pt x="3264408" y="4090618"/>
                    <a:pt x="3256324" y="4082507"/>
                    <a:pt x="3246120" y="4078426"/>
                  </a:cubicBezTo>
                  <a:lnTo>
                    <a:pt x="3200400" y="4060138"/>
                  </a:lnTo>
                  <a:cubicBezTo>
                    <a:pt x="3191256" y="4063186"/>
                    <a:pt x="3180576" y="4063364"/>
                    <a:pt x="3172968" y="4069282"/>
                  </a:cubicBezTo>
                  <a:cubicBezTo>
                    <a:pt x="3145378" y="4090741"/>
                    <a:pt x="3124732" y="4127296"/>
                    <a:pt x="3090672" y="4142434"/>
                  </a:cubicBezTo>
                  <a:cubicBezTo>
                    <a:pt x="3073056" y="4150263"/>
                    <a:pt x="3054510" y="4156047"/>
                    <a:pt x="3035808" y="4160722"/>
                  </a:cubicBezTo>
                  <a:lnTo>
                    <a:pt x="2962656" y="4179010"/>
                  </a:lnTo>
                  <a:cubicBezTo>
                    <a:pt x="2944368" y="4175962"/>
                    <a:pt x="2922270" y="4181448"/>
                    <a:pt x="2907792" y="4169866"/>
                  </a:cubicBezTo>
                  <a:cubicBezTo>
                    <a:pt x="2900266" y="4163845"/>
                    <a:pt x="2912625" y="4151055"/>
                    <a:pt x="2916936" y="4142434"/>
                  </a:cubicBezTo>
                  <a:cubicBezTo>
                    <a:pt x="2926608" y="4123090"/>
                    <a:pt x="2952301" y="4094994"/>
                    <a:pt x="2962656" y="4078426"/>
                  </a:cubicBezTo>
                  <a:cubicBezTo>
                    <a:pt x="2969880" y="4066867"/>
                    <a:pt x="2974848" y="4054042"/>
                    <a:pt x="2980944" y="4041850"/>
                  </a:cubicBezTo>
                  <a:cubicBezTo>
                    <a:pt x="2977896" y="3999178"/>
                    <a:pt x="2981598" y="3955477"/>
                    <a:pt x="2971800" y="3913834"/>
                  </a:cubicBezTo>
                  <a:cubicBezTo>
                    <a:pt x="2966036" y="3889339"/>
                    <a:pt x="2922934" y="3878930"/>
                    <a:pt x="2907792" y="3868114"/>
                  </a:cubicBezTo>
                  <a:cubicBezTo>
                    <a:pt x="2897269" y="3860598"/>
                    <a:pt x="2889504" y="3849826"/>
                    <a:pt x="2880360" y="3840682"/>
                  </a:cubicBezTo>
                  <a:cubicBezTo>
                    <a:pt x="2877312" y="3816298"/>
                    <a:pt x="2877176" y="3791370"/>
                    <a:pt x="2871216" y="3767530"/>
                  </a:cubicBezTo>
                  <a:cubicBezTo>
                    <a:pt x="2867910" y="3754306"/>
                    <a:pt x="2858298" y="3743483"/>
                    <a:pt x="2852928" y="3730954"/>
                  </a:cubicBezTo>
                  <a:cubicBezTo>
                    <a:pt x="2849131" y="3722095"/>
                    <a:pt x="2845875" y="3712931"/>
                    <a:pt x="2843784" y="3703522"/>
                  </a:cubicBezTo>
                  <a:cubicBezTo>
                    <a:pt x="2839762" y="3685423"/>
                    <a:pt x="2838276" y="3666838"/>
                    <a:pt x="2834640" y="3648658"/>
                  </a:cubicBezTo>
                  <a:cubicBezTo>
                    <a:pt x="2832175" y="3636335"/>
                    <a:pt x="2828544" y="3624274"/>
                    <a:pt x="2825496" y="3612082"/>
                  </a:cubicBezTo>
                  <a:cubicBezTo>
                    <a:pt x="2822448" y="3578554"/>
                    <a:pt x="2820528" y="3544904"/>
                    <a:pt x="2816352" y="3511498"/>
                  </a:cubicBezTo>
                  <a:cubicBezTo>
                    <a:pt x="2811182" y="3470139"/>
                    <a:pt x="2802504" y="3451667"/>
                    <a:pt x="2788920" y="3410914"/>
                  </a:cubicBezTo>
                  <a:cubicBezTo>
                    <a:pt x="2776758" y="3374427"/>
                    <a:pt x="2773163" y="3361112"/>
                    <a:pt x="2752344" y="3319474"/>
                  </a:cubicBezTo>
                  <a:cubicBezTo>
                    <a:pt x="2744396" y="3303578"/>
                    <a:pt x="2735823" y="3287783"/>
                    <a:pt x="2724912" y="3273754"/>
                  </a:cubicBezTo>
                  <a:cubicBezTo>
                    <a:pt x="2714326" y="3260144"/>
                    <a:pt x="2699557" y="3250269"/>
                    <a:pt x="2688336" y="3237178"/>
                  </a:cubicBezTo>
                  <a:cubicBezTo>
                    <a:pt x="2681184" y="3228834"/>
                    <a:pt x="2679878" y="3214661"/>
                    <a:pt x="2670048" y="3209746"/>
                  </a:cubicBezTo>
                  <a:cubicBezTo>
                    <a:pt x="2653465" y="3201455"/>
                    <a:pt x="2633472" y="3203650"/>
                    <a:pt x="2615184" y="3200602"/>
                  </a:cubicBezTo>
                  <a:cubicBezTo>
                    <a:pt x="2593848" y="3173170"/>
                    <a:pt x="2575750" y="3142880"/>
                    <a:pt x="2551176" y="3118306"/>
                  </a:cubicBezTo>
                  <a:cubicBezTo>
                    <a:pt x="2532888" y="3100018"/>
                    <a:pt x="2507878" y="3086575"/>
                    <a:pt x="2496312" y="3063442"/>
                  </a:cubicBezTo>
                  <a:cubicBezTo>
                    <a:pt x="2490216" y="3051250"/>
                    <a:pt x="2487663" y="3036505"/>
                    <a:pt x="2478024" y="3026866"/>
                  </a:cubicBezTo>
                  <a:cubicBezTo>
                    <a:pt x="2462482" y="3011324"/>
                    <a:pt x="2423160" y="2990290"/>
                    <a:pt x="2423160" y="2990290"/>
                  </a:cubicBezTo>
                  <a:cubicBezTo>
                    <a:pt x="2417064" y="2975050"/>
                    <a:pt x="2411538" y="2959569"/>
                    <a:pt x="2404872" y="2944570"/>
                  </a:cubicBezTo>
                  <a:cubicBezTo>
                    <a:pt x="2394278" y="2920734"/>
                    <a:pt x="2373202" y="2882345"/>
                    <a:pt x="2359152" y="2862274"/>
                  </a:cubicBezTo>
                  <a:cubicBezTo>
                    <a:pt x="2347960" y="2846285"/>
                    <a:pt x="2336376" y="2830354"/>
                    <a:pt x="2322576" y="2816554"/>
                  </a:cubicBezTo>
                  <a:cubicBezTo>
                    <a:pt x="2314805" y="2808783"/>
                    <a:pt x="2304288" y="2804362"/>
                    <a:pt x="2295144" y="2798266"/>
                  </a:cubicBezTo>
                  <a:cubicBezTo>
                    <a:pt x="2238017" y="2712575"/>
                    <a:pt x="2263794" y="2731459"/>
                    <a:pt x="2203704" y="2688538"/>
                  </a:cubicBezTo>
                  <a:cubicBezTo>
                    <a:pt x="2194761" y="2682150"/>
                    <a:pt x="2185416" y="2676346"/>
                    <a:pt x="2176272" y="2670250"/>
                  </a:cubicBezTo>
                  <a:cubicBezTo>
                    <a:pt x="2147542" y="2584059"/>
                    <a:pt x="2175141" y="2674961"/>
                    <a:pt x="2157984" y="2469082"/>
                  </a:cubicBezTo>
                  <a:cubicBezTo>
                    <a:pt x="2156693" y="2453594"/>
                    <a:pt x="2156079" y="2437115"/>
                    <a:pt x="2148840" y="2423362"/>
                  </a:cubicBezTo>
                  <a:cubicBezTo>
                    <a:pt x="2125213" y="2378471"/>
                    <a:pt x="2094103" y="2337936"/>
                    <a:pt x="2066544" y="2295346"/>
                  </a:cubicBezTo>
                  <a:cubicBezTo>
                    <a:pt x="2040039" y="2254384"/>
                    <a:pt x="2021789" y="2228108"/>
                    <a:pt x="1975104" y="2194762"/>
                  </a:cubicBezTo>
                  <a:cubicBezTo>
                    <a:pt x="1953768" y="2179522"/>
                    <a:pt x="1932912" y="2163586"/>
                    <a:pt x="1911096" y="2149042"/>
                  </a:cubicBezTo>
                  <a:cubicBezTo>
                    <a:pt x="1899377" y="2141229"/>
                    <a:pt x="1846230" y="2109132"/>
                    <a:pt x="1828800" y="2103322"/>
                  </a:cubicBezTo>
                  <a:cubicBezTo>
                    <a:pt x="1814056" y="2098407"/>
                    <a:pt x="1798320" y="2097226"/>
                    <a:pt x="1783080" y="2094178"/>
                  </a:cubicBezTo>
                  <a:cubicBezTo>
                    <a:pt x="1764792" y="2081986"/>
                    <a:pt x="1749539" y="2062933"/>
                    <a:pt x="1728216" y="2057602"/>
                  </a:cubicBezTo>
                  <a:cubicBezTo>
                    <a:pt x="1672938" y="2043783"/>
                    <a:pt x="1703562" y="2052432"/>
                    <a:pt x="1636776" y="2030170"/>
                  </a:cubicBezTo>
                  <a:cubicBezTo>
                    <a:pt x="1627632" y="2027122"/>
                    <a:pt x="1617364" y="2026373"/>
                    <a:pt x="1609344" y="2021026"/>
                  </a:cubicBezTo>
                  <a:cubicBezTo>
                    <a:pt x="1589588" y="2007856"/>
                    <a:pt x="1578571" y="1997036"/>
                    <a:pt x="1554480" y="1993594"/>
                  </a:cubicBezTo>
                  <a:cubicBezTo>
                    <a:pt x="1274420" y="1953585"/>
                    <a:pt x="1472178" y="1991764"/>
                    <a:pt x="1344168" y="1966162"/>
                  </a:cubicBezTo>
                  <a:cubicBezTo>
                    <a:pt x="1424861" y="1912367"/>
                    <a:pt x="1295884" y="1994876"/>
                    <a:pt x="1426464" y="1929586"/>
                  </a:cubicBezTo>
                  <a:cubicBezTo>
                    <a:pt x="1474280" y="1905678"/>
                    <a:pt x="1449816" y="1914604"/>
                    <a:pt x="1499616" y="1902154"/>
                  </a:cubicBezTo>
                  <a:cubicBezTo>
                    <a:pt x="1567685" y="1834085"/>
                    <a:pt x="1481512" y="1917672"/>
                    <a:pt x="1563624" y="1847290"/>
                  </a:cubicBezTo>
                  <a:cubicBezTo>
                    <a:pt x="1573442" y="1838874"/>
                    <a:pt x="1580296" y="1827031"/>
                    <a:pt x="1591056" y="1819858"/>
                  </a:cubicBezTo>
                  <a:cubicBezTo>
                    <a:pt x="1599076" y="1814511"/>
                    <a:pt x="1609867" y="1815025"/>
                    <a:pt x="1618488" y="1810714"/>
                  </a:cubicBezTo>
                  <a:cubicBezTo>
                    <a:pt x="1628318" y="1805799"/>
                    <a:pt x="1635494" y="1795901"/>
                    <a:pt x="1645920" y="1792426"/>
                  </a:cubicBezTo>
                  <a:cubicBezTo>
                    <a:pt x="1663509" y="1786563"/>
                    <a:pt x="1682543" y="1786599"/>
                    <a:pt x="1700784" y="1783282"/>
                  </a:cubicBezTo>
                  <a:cubicBezTo>
                    <a:pt x="1716075" y="1780502"/>
                    <a:pt x="1731264" y="1777186"/>
                    <a:pt x="1746504" y="1774138"/>
                  </a:cubicBezTo>
                  <a:cubicBezTo>
                    <a:pt x="1758696" y="1777186"/>
                    <a:pt x="1770513" y="1783282"/>
                    <a:pt x="1783080" y="1783282"/>
                  </a:cubicBezTo>
                  <a:cubicBezTo>
                    <a:pt x="1792719" y="1783282"/>
                    <a:pt x="1763174" y="1780159"/>
                    <a:pt x="1755648" y="1774138"/>
                  </a:cubicBezTo>
                  <a:cubicBezTo>
                    <a:pt x="1747066" y="1767273"/>
                    <a:pt x="1742812" y="1756248"/>
                    <a:pt x="1737360" y="1746706"/>
                  </a:cubicBezTo>
                  <a:cubicBezTo>
                    <a:pt x="1697194" y="1676416"/>
                    <a:pt x="1744091" y="1743488"/>
                    <a:pt x="1691640" y="1673554"/>
                  </a:cubicBezTo>
                  <a:cubicBezTo>
                    <a:pt x="1703832" y="1667458"/>
                    <a:pt x="1714585" y="1655266"/>
                    <a:pt x="1728216" y="1655266"/>
                  </a:cubicBezTo>
                  <a:cubicBezTo>
                    <a:pt x="1741847" y="1655266"/>
                    <a:pt x="1760946" y="1686631"/>
                    <a:pt x="1764792" y="1673554"/>
                  </a:cubicBezTo>
                  <a:cubicBezTo>
                    <a:pt x="1781155" y="1617918"/>
                    <a:pt x="1767027" y="1557397"/>
                    <a:pt x="1773936" y="1499818"/>
                  </a:cubicBezTo>
                  <a:cubicBezTo>
                    <a:pt x="1776233" y="1480678"/>
                    <a:pt x="1787549" y="1463656"/>
                    <a:pt x="1792224" y="1444954"/>
                  </a:cubicBezTo>
                  <a:cubicBezTo>
                    <a:pt x="1799219" y="1416973"/>
                    <a:pt x="1798607" y="1401995"/>
                    <a:pt x="1819656" y="1380946"/>
                  </a:cubicBezTo>
                  <a:cubicBezTo>
                    <a:pt x="1827427" y="1373175"/>
                    <a:pt x="1837944" y="1368754"/>
                    <a:pt x="1847088" y="1362658"/>
                  </a:cubicBezTo>
                  <a:cubicBezTo>
                    <a:pt x="1853184" y="1353514"/>
                    <a:pt x="1857605" y="1342997"/>
                    <a:pt x="1865376" y="1335226"/>
                  </a:cubicBezTo>
                  <a:cubicBezTo>
                    <a:pt x="1950034" y="1250568"/>
                    <a:pt x="1830360" y="1394366"/>
                    <a:pt x="1920240" y="1289506"/>
                  </a:cubicBezTo>
                  <a:cubicBezTo>
                    <a:pt x="1930158" y="1277935"/>
                    <a:pt x="1937754" y="1264501"/>
                    <a:pt x="1947672" y="1252930"/>
                  </a:cubicBezTo>
                  <a:cubicBezTo>
                    <a:pt x="1956088" y="1243112"/>
                    <a:pt x="1967588" y="1236021"/>
                    <a:pt x="1975104" y="1225498"/>
                  </a:cubicBezTo>
                  <a:cubicBezTo>
                    <a:pt x="1983027" y="1214406"/>
                    <a:pt x="1986629" y="1200757"/>
                    <a:pt x="1993392" y="1188922"/>
                  </a:cubicBezTo>
                  <a:cubicBezTo>
                    <a:pt x="2021753" y="1139289"/>
                    <a:pt x="2004059" y="1184353"/>
                    <a:pt x="2020824" y="1134058"/>
                  </a:cubicBezTo>
                  <a:cubicBezTo>
                    <a:pt x="2012706" y="1060994"/>
                    <a:pt x="2001767" y="1009118"/>
                    <a:pt x="2020824" y="932890"/>
                  </a:cubicBezTo>
                  <a:cubicBezTo>
                    <a:pt x="2023960" y="920345"/>
                    <a:pt x="2039977" y="915392"/>
                    <a:pt x="2048256" y="905458"/>
                  </a:cubicBezTo>
                  <a:cubicBezTo>
                    <a:pt x="2109216" y="832306"/>
                    <a:pt x="2020824" y="920698"/>
                    <a:pt x="2093976" y="859738"/>
                  </a:cubicBezTo>
                  <a:cubicBezTo>
                    <a:pt x="2109176" y="847071"/>
                    <a:pt x="2131234" y="823914"/>
                    <a:pt x="2139696" y="804874"/>
                  </a:cubicBezTo>
                  <a:cubicBezTo>
                    <a:pt x="2147525" y="787258"/>
                    <a:pt x="2157984" y="750010"/>
                    <a:pt x="2157984" y="750010"/>
                  </a:cubicBezTo>
                  <a:cubicBezTo>
                    <a:pt x="1924696" y="703352"/>
                    <a:pt x="2080870" y="731722"/>
                    <a:pt x="1527048" y="731722"/>
                  </a:cubicBezTo>
                  <a:cubicBezTo>
                    <a:pt x="1423371" y="731722"/>
                    <a:pt x="1319784" y="737818"/>
                    <a:pt x="1216152" y="740866"/>
                  </a:cubicBezTo>
                  <a:cubicBezTo>
                    <a:pt x="1200912" y="750010"/>
                    <a:pt x="1185503" y="758878"/>
                    <a:pt x="1170432" y="768298"/>
                  </a:cubicBezTo>
                  <a:cubicBezTo>
                    <a:pt x="1141106" y="786627"/>
                    <a:pt x="1141111" y="790999"/>
                    <a:pt x="1106424" y="804874"/>
                  </a:cubicBezTo>
                  <a:cubicBezTo>
                    <a:pt x="1088526" y="812033"/>
                    <a:pt x="1069848" y="817066"/>
                    <a:pt x="1051560" y="823162"/>
                  </a:cubicBezTo>
                  <a:cubicBezTo>
                    <a:pt x="1028459" y="815462"/>
                    <a:pt x="1007605" y="818670"/>
                    <a:pt x="1033272" y="786586"/>
                  </a:cubicBezTo>
                  <a:cubicBezTo>
                    <a:pt x="1050070" y="765589"/>
                    <a:pt x="1074161" y="766090"/>
                    <a:pt x="1097280" y="759154"/>
                  </a:cubicBezTo>
                  <a:cubicBezTo>
                    <a:pt x="1115744" y="753615"/>
                    <a:pt x="1152144" y="740866"/>
                    <a:pt x="1152144" y="740866"/>
                  </a:cubicBezTo>
                  <a:cubicBezTo>
                    <a:pt x="1214779" y="678231"/>
                    <a:pt x="1192662" y="707521"/>
                    <a:pt x="1225296" y="658570"/>
                  </a:cubicBezTo>
                  <a:cubicBezTo>
                    <a:pt x="1222248" y="637234"/>
                    <a:pt x="1224905" y="614257"/>
                    <a:pt x="1216152" y="594562"/>
                  </a:cubicBezTo>
                  <a:cubicBezTo>
                    <a:pt x="1211689" y="584519"/>
                    <a:pt x="1199699" y="576751"/>
                    <a:pt x="1188720" y="576274"/>
                  </a:cubicBezTo>
                  <a:lnTo>
                    <a:pt x="1005840" y="585418"/>
                  </a:lnTo>
                  <a:cubicBezTo>
                    <a:pt x="957556" y="601513"/>
                    <a:pt x="986428" y="589215"/>
                    <a:pt x="923544" y="631138"/>
                  </a:cubicBezTo>
                  <a:lnTo>
                    <a:pt x="896112" y="649426"/>
                  </a:lnTo>
                  <a:cubicBezTo>
                    <a:pt x="908304" y="631138"/>
                    <a:pt x="922014" y="613775"/>
                    <a:pt x="932688" y="594562"/>
                  </a:cubicBezTo>
                  <a:cubicBezTo>
                    <a:pt x="937369" y="586136"/>
                    <a:pt x="935662" y="574535"/>
                    <a:pt x="941832" y="567130"/>
                  </a:cubicBezTo>
                  <a:cubicBezTo>
                    <a:pt x="951588" y="555422"/>
                    <a:pt x="966837" y="549616"/>
                    <a:pt x="978408" y="539698"/>
                  </a:cubicBezTo>
                  <a:cubicBezTo>
                    <a:pt x="988226" y="531282"/>
                    <a:pt x="994536" y="518546"/>
                    <a:pt x="1005840" y="512266"/>
                  </a:cubicBezTo>
                  <a:cubicBezTo>
                    <a:pt x="1022691" y="502904"/>
                    <a:pt x="1042416" y="500074"/>
                    <a:pt x="1060704" y="493978"/>
                  </a:cubicBezTo>
                  <a:lnTo>
                    <a:pt x="1115568" y="475690"/>
                  </a:lnTo>
                  <a:cubicBezTo>
                    <a:pt x="1124712" y="472642"/>
                    <a:pt x="1133732" y="469194"/>
                    <a:pt x="1143000" y="466546"/>
                  </a:cubicBezTo>
                  <a:lnTo>
                    <a:pt x="1207008" y="448258"/>
                  </a:lnTo>
                  <a:cubicBezTo>
                    <a:pt x="1219132" y="444951"/>
                    <a:pt x="1231817" y="443527"/>
                    <a:pt x="1243584" y="439114"/>
                  </a:cubicBezTo>
                  <a:cubicBezTo>
                    <a:pt x="1256347" y="434328"/>
                    <a:pt x="1268471" y="427839"/>
                    <a:pt x="1280160" y="420826"/>
                  </a:cubicBezTo>
                  <a:cubicBezTo>
                    <a:pt x="1299007" y="409518"/>
                    <a:pt x="1313701" y="389581"/>
                    <a:pt x="1335024" y="384250"/>
                  </a:cubicBezTo>
                  <a:lnTo>
                    <a:pt x="1371600" y="375106"/>
                  </a:lnTo>
                  <a:cubicBezTo>
                    <a:pt x="1380744" y="369010"/>
                    <a:pt x="1389202" y="361733"/>
                    <a:pt x="1399032" y="356818"/>
                  </a:cubicBezTo>
                  <a:cubicBezTo>
                    <a:pt x="1407653" y="352507"/>
                    <a:pt x="1418856" y="353592"/>
                    <a:pt x="1426464" y="347674"/>
                  </a:cubicBezTo>
                  <a:cubicBezTo>
                    <a:pt x="1446879" y="331796"/>
                    <a:pt x="1460637" y="308328"/>
                    <a:pt x="1481328" y="292810"/>
                  </a:cubicBezTo>
                  <a:cubicBezTo>
                    <a:pt x="1493520" y="283666"/>
                    <a:pt x="1506576" y="275573"/>
                    <a:pt x="1517904" y="265378"/>
                  </a:cubicBezTo>
                  <a:cubicBezTo>
                    <a:pt x="1537128" y="248076"/>
                    <a:pt x="1572768" y="210514"/>
                    <a:pt x="1572768" y="210514"/>
                  </a:cubicBezTo>
                  <a:cubicBezTo>
                    <a:pt x="1578864" y="192226"/>
                    <a:pt x="1586381" y="174352"/>
                    <a:pt x="1591056" y="155650"/>
                  </a:cubicBezTo>
                  <a:cubicBezTo>
                    <a:pt x="1593208" y="147041"/>
                    <a:pt x="1603381" y="102375"/>
                    <a:pt x="1609344" y="91642"/>
                  </a:cubicBezTo>
                  <a:cubicBezTo>
                    <a:pt x="1661747" y="-2684"/>
                    <a:pt x="1634373" y="71418"/>
                    <a:pt x="1655064" y="9346"/>
                  </a:cubicBezTo>
                  <a:cubicBezTo>
                    <a:pt x="1636776" y="6298"/>
                    <a:pt x="1618676" y="-1338"/>
                    <a:pt x="1600200" y="202"/>
                  </a:cubicBezTo>
                  <a:cubicBezTo>
                    <a:pt x="1580989" y="1803"/>
                    <a:pt x="1564038" y="13815"/>
                    <a:pt x="1545336" y="18490"/>
                  </a:cubicBezTo>
                  <a:cubicBezTo>
                    <a:pt x="1527349" y="22987"/>
                    <a:pt x="1508571" y="23612"/>
                    <a:pt x="1490472" y="27634"/>
                  </a:cubicBezTo>
                  <a:cubicBezTo>
                    <a:pt x="1481063" y="29725"/>
                    <a:pt x="1472391" y="34440"/>
                    <a:pt x="1463040" y="36778"/>
                  </a:cubicBezTo>
                  <a:cubicBezTo>
                    <a:pt x="1428173" y="45495"/>
                    <a:pt x="1377481" y="52290"/>
                    <a:pt x="1344168" y="55066"/>
                  </a:cubicBezTo>
                  <a:cubicBezTo>
                    <a:pt x="1138617" y="72195"/>
                    <a:pt x="925635" y="69445"/>
                    <a:pt x="722376" y="73354"/>
                  </a:cubicBezTo>
                  <a:cubicBezTo>
                    <a:pt x="713232" y="85546"/>
                    <a:pt x="705720" y="99154"/>
                    <a:pt x="694944" y="109930"/>
                  </a:cubicBezTo>
                  <a:cubicBezTo>
                    <a:pt x="684168" y="120706"/>
                    <a:pt x="668404" y="125893"/>
                    <a:pt x="658368" y="137362"/>
                  </a:cubicBezTo>
                  <a:cubicBezTo>
                    <a:pt x="646665" y="150737"/>
                    <a:pt x="640478" y="168088"/>
                    <a:pt x="630936" y="183082"/>
                  </a:cubicBezTo>
                  <a:cubicBezTo>
                    <a:pt x="619136" y="201625"/>
                    <a:pt x="601311" y="217094"/>
                    <a:pt x="594360" y="237946"/>
                  </a:cubicBezTo>
                  <a:cubicBezTo>
                    <a:pt x="570209" y="310399"/>
                    <a:pt x="579241" y="273795"/>
                    <a:pt x="566928" y="347674"/>
                  </a:cubicBezTo>
                  <a:cubicBezTo>
                    <a:pt x="569976" y="393394"/>
                    <a:pt x="569592" y="439473"/>
                    <a:pt x="576072" y="484834"/>
                  </a:cubicBezTo>
                  <a:cubicBezTo>
                    <a:pt x="578798" y="503917"/>
                    <a:pt x="594360" y="539698"/>
                    <a:pt x="594360" y="539698"/>
                  </a:cubicBezTo>
                  <a:cubicBezTo>
                    <a:pt x="587002" y="598564"/>
                    <a:pt x="597439" y="603669"/>
                    <a:pt x="566928" y="640282"/>
                  </a:cubicBezTo>
                  <a:cubicBezTo>
                    <a:pt x="558649" y="650216"/>
                    <a:pt x="551062" y="661931"/>
                    <a:pt x="539496" y="667714"/>
                  </a:cubicBezTo>
                  <a:cubicBezTo>
                    <a:pt x="525595" y="674665"/>
                    <a:pt x="509016" y="673810"/>
                    <a:pt x="493776" y="676858"/>
                  </a:cubicBezTo>
                  <a:cubicBezTo>
                    <a:pt x="450677" y="741507"/>
                    <a:pt x="504766" y="661472"/>
                    <a:pt x="448056" y="740866"/>
                  </a:cubicBezTo>
                  <a:cubicBezTo>
                    <a:pt x="441668" y="749809"/>
                    <a:pt x="434683" y="758468"/>
                    <a:pt x="429768" y="768298"/>
                  </a:cubicBezTo>
                  <a:cubicBezTo>
                    <a:pt x="425457" y="776919"/>
                    <a:pt x="425305" y="787304"/>
                    <a:pt x="420624" y="795730"/>
                  </a:cubicBezTo>
                  <a:cubicBezTo>
                    <a:pt x="368221" y="890056"/>
                    <a:pt x="395595" y="815954"/>
                    <a:pt x="374904" y="878026"/>
                  </a:cubicBezTo>
                  <a:cubicBezTo>
                    <a:pt x="359664" y="874978"/>
                    <a:pt x="343386" y="875194"/>
                    <a:pt x="329184" y="868882"/>
                  </a:cubicBezTo>
                  <a:cubicBezTo>
                    <a:pt x="315258" y="862692"/>
                    <a:pt x="305531" y="849527"/>
                    <a:pt x="292608" y="841450"/>
                  </a:cubicBezTo>
                  <a:cubicBezTo>
                    <a:pt x="281049" y="834226"/>
                    <a:pt x="267867" y="829925"/>
                    <a:pt x="256032" y="823162"/>
                  </a:cubicBezTo>
                  <a:cubicBezTo>
                    <a:pt x="246490" y="817710"/>
                    <a:pt x="238430" y="809789"/>
                    <a:pt x="228600" y="804874"/>
                  </a:cubicBezTo>
                  <a:cubicBezTo>
                    <a:pt x="186962" y="784055"/>
                    <a:pt x="173647" y="780460"/>
                    <a:pt x="137160" y="768298"/>
                  </a:cubicBezTo>
                  <a:cubicBezTo>
                    <a:pt x="115824" y="771346"/>
                    <a:pt x="93407" y="770077"/>
                    <a:pt x="73152" y="777442"/>
                  </a:cubicBezTo>
                  <a:cubicBezTo>
                    <a:pt x="58830" y="782650"/>
                    <a:pt x="48977" y="796016"/>
                    <a:pt x="36576" y="804874"/>
                  </a:cubicBezTo>
                  <a:cubicBezTo>
                    <a:pt x="27633" y="811262"/>
                    <a:pt x="18288" y="817066"/>
                    <a:pt x="9144" y="823162"/>
                  </a:cubicBezTo>
                  <a:cubicBezTo>
                    <a:pt x="6096" y="838402"/>
                    <a:pt x="0" y="853340"/>
                    <a:pt x="0" y="868882"/>
                  </a:cubicBezTo>
                  <a:cubicBezTo>
                    <a:pt x="0" y="887117"/>
                    <a:pt x="5351" y="936457"/>
                    <a:pt x="27432" y="951178"/>
                  </a:cubicBezTo>
                  <a:cubicBezTo>
                    <a:pt x="37889" y="958149"/>
                    <a:pt x="51924" y="956870"/>
                    <a:pt x="64008" y="960322"/>
                  </a:cubicBezTo>
                  <a:cubicBezTo>
                    <a:pt x="95402" y="969292"/>
                    <a:pt x="95504" y="971498"/>
                    <a:pt x="128016" y="987754"/>
                  </a:cubicBezTo>
                  <a:cubicBezTo>
                    <a:pt x="133705" y="1010511"/>
                    <a:pt x="142205" y="1051509"/>
                    <a:pt x="155448" y="1070050"/>
                  </a:cubicBezTo>
                  <a:cubicBezTo>
                    <a:pt x="168369" y="1088139"/>
                    <a:pt x="192215" y="1089726"/>
                    <a:pt x="210312" y="1097482"/>
                  </a:cubicBezTo>
                  <a:cubicBezTo>
                    <a:pt x="289407" y="1131380"/>
                    <a:pt x="209987" y="1103470"/>
                    <a:pt x="274320" y="1124914"/>
                  </a:cubicBezTo>
                  <a:cubicBezTo>
                    <a:pt x="323088" y="1198066"/>
                    <a:pt x="259080" y="1109674"/>
                    <a:pt x="320040" y="1170634"/>
                  </a:cubicBezTo>
                  <a:cubicBezTo>
                    <a:pt x="342006" y="1192600"/>
                    <a:pt x="336316" y="1199468"/>
                    <a:pt x="347472" y="1225498"/>
                  </a:cubicBezTo>
                  <a:cubicBezTo>
                    <a:pt x="352842" y="1238027"/>
                    <a:pt x="358997" y="1250239"/>
                    <a:pt x="365760" y="1262074"/>
                  </a:cubicBezTo>
                  <a:cubicBezTo>
                    <a:pt x="371212" y="1271616"/>
                    <a:pt x="379585" y="1279463"/>
                    <a:pt x="384048" y="1289506"/>
                  </a:cubicBezTo>
                  <a:cubicBezTo>
                    <a:pt x="391877" y="1307122"/>
                    <a:pt x="402336" y="1344370"/>
                    <a:pt x="402336" y="1344370"/>
                  </a:cubicBezTo>
                  <a:cubicBezTo>
                    <a:pt x="399288" y="1356562"/>
                    <a:pt x="399427" y="1370035"/>
                    <a:pt x="393192" y="1380946"/>
                  </a:cubicBezTo>
                  <a:cubicBezTo>
                    <a:pt x="377154" y="1409012"/>
                    <a:pt x="336450" y="1424453"/>
                    <a:pt x="310896" y="1435810"/>
                  </a:cubicBezTo>
                  <a:cubicBezTo>
                    <a:pt x="302088" y="1439725"/>
                    <a:pt x="291890" y="1440273"/>
                    <a:pt x="283464" y="1444954"/>
                  </a:cubicBezTo>
                  <a:cubicBezTo>
                    <a:pt x="189138" y="1497357"/>
                    <a:pt x="263240" y="1469983"/>
                    <a:pt x="201168" y="1490674"/>
                  </a:cubicBezTo>
                  <a:cubicBezTo>
                    <a:pt x="178184" y="1559625"/>
                    <a:pt x="209188" y="1474634"/>
                    <a:pt x="173736" y="1545538"/>
                  </a:cubicBezTo>
                  <a:cubicBezTo>
                    <a:pt x="169425" y="1554159"/>
                    <a:pt x="167640" y="1563826"/>
                    <a:pt x="164592" y="1572970"/>
                  </a:cubicBezTo>
                  <a:cubicBezTo>
                    <a:pt x="167640" y="1609546"/>
                    <a:pt x="168885" y="1646317"/>
                    <a:pt x="173736" y="1682698"/>
                  </a:cubicBezTo>
                  <a:cubicBezTo>
                    <a:pt x="175010" y="1692252"/>
                    <a:pt x="176859" y="1702604"/>
                    <a:pt x="182880" y="1710130"/>
                  </a:cubicBezTo>
                  <a:cubicBezTo>
                    <a:pt x="189745" y="1718712"/>
                    <a:pt x="201869" y="1721383"/>
                    <a:pt x="210312" y="1728418"/>
                  </a:cubicBezTo>
                  <a:cubicBezTo>
                    <a:pt x="265918" y="1774756"/>
                    <a:pt x="206640" y="1740298"/>
                    <a:pt x="274320" y="1774138"/>
                  </a:cubicBezTo>
                  <a:cubicBezTo>
                    <a:pt x="329184" y="1771090"/>
                    <a:pt x="384211" y="1770204"/>
                    <a:pt x="438912" y="1764994"/>
                  </a:cubicBezTo>
                  <a:cubicBezTo>
                    <a:pt x="464546" y="1762553"/>
                    <a:pt x="478400" y="1748187"/>
                    <a:pt x="493776" y="1728418"/>
                  </a:cubicBezTo>
                  <a:cubicBezTo>
                    <a:pt x="507270" y="1711068"/>
                    <a:pt x="518160" y="1691842"/>
                    <a:pt x="530352" y="1673554"/>
                  </a:cubicBezTo>
                  <a:cubicBezTo>
                    <a:pt x="536448" y="1664410"/>
                    <a:pt x="545165" y="1656548"/>
                    <a:pt x="548640" y="1646122"/>
                  </a:cubicBezTo>
                  <a:lnTo>
                    <a:pt x="557784" y="1618690"/>
                  </a:lnTo>
                  <a:cubicBezTo>
                    <a:pt x="551688" y="1691842"/>
                    <a:pt x="556627" y="1766767"/>
                    <a:pt x="539496" y="1838146"/>
                  </a:cubicBezTo>
                  <a:cubicBezTo>
                    <a:pt x="536563" y="1850366"/>
                    <a:pt x="515004" y="1843838"/>
                    <a:pt x="502920" y="1847290"/>
                  </a:cubicBezTo>
                  <a:cubicBezTo>
                    <a:pt x="383682" y="1881358"/>
                    <a:pt x="576296" y="1826632"/>
                    <a:pt x="448056" y="1874722"/>
                  </a:cubicBezTo>
                  <a:cubicBezTo>
                    <a:pt x="433504" y="1880179"/>
                    <a:pt x="417576" y="1880818"/>
                    <a:pt x="402336" y="1883866"/>
                  </a:cubicBezTo>
                  <a:cubicBezTo>
                    <a:pt x="354609" y="1915684"/>
                    <a:pt x="393957" y="1894872"/>
                    <a:pt x="320040" y="1911298"/>
                  </a:cubicBezTo>
                  <a:cubicBezTo>
                    <a:pt x="282883" y="1919555"/>
                    <a:pt x="296694" y="1923482"/>
                    <a:pt x="256032" y="1938730"/>
                  </a:cubicBezTo>
                  <a:cubicBezTo>
                    <a:pt x="244265" y="1943143"/>
                    <a:pt x="231648" y="1944826"/>
                    <a:pt x="219456" y="1947874"/>
                  </a:cubicBezTo>
                  <a:cubicBezTo>
                    <a:pt x="196661" y="1964970"/>
                    <a:pt x="175056" y="1974834"/>
                    <a:pt x="164592" y="2002738"/>
                  </a:cubicBezTo>
                  <a:cubicBezTo>
                    <a:pt x="159135" y="2017290"/>
                    <a:pt x="158496" y="2033218"/>
                    <a:pt x="155448" y="2048458"/>
                  </a:cubicBezTo>
                  <a:cubicBezTo>
                    <a:pt x="152400" y="2097226"/>
                    <a:pt x="133226" y="2147681"/>
                    <a:pt x="146304" y="2194762"/>
                  </a:cubicBezTo>
                  <a:cubicBezTo>
                    <a:pt x="151463" y="2213336"/>
                    <a:pt x="181915" y="2212087"/>
                    <a:pt x="201168" y="2213050"/>
                  </a:cubicBezTo>
                  <a:cubicBezTo>
                    <a:pt x="243895" y="2215186"/>
                    <a:pt x="286512" y="2206954"/>
                    <a:pt x="329184" y="2203906"/>
                  </a:cubicBezTo>
                  <a:cubicBezTo>
                    <a:pt x="362993" y="2192636"/>
                    <a:pt x="357704" y="2198943"/>
                    <a:pt x="384048" y="2167330"/>
                  </a:cubicBezTo>
                  <a:cubicBezTo>
                    <a:pt x="400730" y="2147312"/>
                    <a:pt x="404896" y="2126284"/>
                    <a:pt x="429768" y="2112466"/>
                  </a:cubicBezTo>
                  <a:cubicBezTo>
                    <a:pt x="447982" y="2102347"/>
                    <a:pt x="497595" y="2090937"/>
                    <a:pt x="521208" y="2085034"/>
                  </a:cubicBezTo>
                  <a:cubicBezTo>
                    <a:pt x="560832" y="2088082"/>
                    <a:pt x="600944" y="2087272"/>
                    <a:pt x="640080" y="2094178"/>
                  </a:cubicBezTo>
                  <a:cubicBezTo>
                    <a:pt x="653504" y="2096547"/>
                    <a:pt x="665751" y="2104287"/>
                    <a:pt x="676656" y="2112466"/>
                  </a:cubicBezTo>
                  <a:cubicBezTo>
                    <a:pt x="706221" y="2134639"/>
                    <a:pt x="713090" y="2148829"/>
                    <a:pt x="731520" y="2176474"/>
                  </a:cubicBezTo>
                  <a:cubicBezTo>
                    <a:pt x="734568" y="2203906"/>
                    <a:pt x="731936" y="2232586"/>
                    <a:pt x="740664" y="2258770"/>
                  </a:cubicBezTo>
                  <a:cubicBezTo>
                    <a:pt x="744753" y="2271038"/>
                    <a:pt x="760923" y="2275442"/>
                    <a:pt x="768096" y="2286202"/>
                  </a:cubicBezTo>
                  <a:cubicBezTo>
                    <a:pt x="773443" y="2294222"/>
                    <a:pt x="774192" y="2304490"/>
                    <a:pt x="777240" y="2313634"/>
                  </a:cubicBezTo>
                  <a:cubicBezTo>
                    <a:pt x="774192" y="2377642"/>
                    <a:pt x="772830" y="2441753"/>
                    <a:pt x="768096" y="2505658"/>
                  </a:cubicBezTo>
                  <a:cubicBezTo>
                    <a:pt x="766475" y="2527538"/>
                    <a:pt x="756949" y="2573296"/>
                    <a:pt x="749808" y="2597098"/>
                  </a:cubicBezTo>
                  <a:cubicBezTo>
                    <a:pt x="744269" y="2615562"/>
                    <a:pt x="740141" y="2634720"/>
                    <a:pt x="731520" y="2651962"/>
                  </a:cubicBezTo>
                  <a:cubicBezTo>
                    <a:pt x="725424" y="2664154"/>
                    <a:pt x="718294" y="2675882"/>
                    <a:pt x="713232" y="2688538"/>
                  </a:cubicBezTo>
                  <a:cubicBezTo>
                    <a:pt x="680222" y="2771064"/>
                    <a:pt x="714339" y="2717541"/>
                    <a:pt x="667512" y="2779978"/>
                  </a:cubicBezTo>
                  <a:cubicBezTo>
                    <a:pt x="664464" y="2789122"/>
                    <a:pt x="662679" y="2798789"/>
                    <a:pt x="658368" y="2807410"/>
                  </a:cubicBezTo>
                  <a:cubicBezTo>
                    <a:pt x="653453" y="2817240"/>
                    <a:pt x="640080" y="2823852"/>
                    <a:pt x="640080" y="2834842"/>
                  </a:cubicBezTo>
                  <a:cubicBezTo>
                    <a:pt x="640080" y="2932736"/>
                    <a:pt x="636545" y="2920878"/>
                    <a:pt x="685800" y="2953714"/>
                  </a:cubicBezTo>
                  <a:cubicBezTo>
                    <a:pt x="701537" y="3000926"/>
                    <a:pt x="683095" y="2967150"/>
                    <a:pt x="731520" y="2999434"/>
                  </a:cubicBezTo>
                  <a:cubicBezTo>
                    <a:pt x="842237" y="3073245"/>
                    <a:pt x="761751" y="3039991"/>
                    <a:pt x="859536" y="3072586"/>
                  </a:cubicBezTo>
                  <a:cubicBezTo>
                    <a:pt x="871728" y="3069538"/>
                    <a:pt x="887226" y="3072328"/>
                    <a:pt x="896112" y="3063442"/>
                  </a:cubicBezTo>
                  <a:cubicBezTo>
                    <a:pt x="936562" y="3022992"/>
                    <a:pt x="849370" y="3003319"/>
                    <a:pt x="960120" y="2990290"/>
                  </a:cubicBezTo>
                  <a:lnTo>
                    <a:pt x="1115568" y="2972002"/>
                  </a:lnTo>
                  <a:cubicBezTo>
                    <a:pt x="1124712" y="2965906"/>
                    <a:pt x="1135229" y="2961485"/>
                    <a:pt x="1143000" y="2953714"/>
                  </a:cubicBezTo>
                  <a:cubicBezTo>
                    <a:pt x="1209695" y="2887019"/>
                    <a:pt x="1155656" y="2931212"/>
                    <a:pt x="1197864" y="2880562"/>
                  </a:cubicBezTo>
                  <a:cubicBezTo>
                    <a:pt x="1206143" y="2870628"/>
                    <a:pt x="1216152" y="2862274"/>
                    <a:pt x="1225296" y="2853130"/>
                  </a:cubicBezTo>
                  <a:cubicBezTo>
                    <a:pt x="1313717" y="2903657"/>
                    <a:pt x="1298128" y="2869004"/>
                    <a:pt x="1280160" y="2990290"/>
                  </a:cubicBezTo>
                  <a:cubicBezTo>
                    <a:pt x="1272889" y="3039372"/>
                    <a:pt x="1252728" y="3136594"/>
                    <a:pt x="1252728" y="3136594"/>
                  </a:cubicBezTo>
                  <a:cubicBezTo>
                    <a:pt x="1255776" y="3212794"/>
                    <a:pt x="1249729" y="3289906"/>
                    <a:pt x="1261872" y="3365194"/>
                  </a:cubicBezTo>
                  <a:cubicBezTo>
                    <a:pt x="1265372" y="3386893"/>
                    <a:pt x="1298448" y="3420058"/>
                    <a:pt x="1298448" y="3420058"/>
                  </a:cubicBezTo>
                  <a:cubicBezTo>
                    <a:pt x="1301785" y="3419502"/>
                    <a:pt x="1378655" y="3408189"/>
                    <a:pt x="1389888" y="3401770"/>
                  </a:cubicBezTo>
                  <a:cubicBezTo>
                    <a:pt x="1401116" y="3395354"/>
                    <a:pt x="1406560" y="3381511"/>
                    <a:pt x="1417320" y="3374338"/>
                  </a:cubicBezTo>
                  <a:cubicBezTo>
                    <a:pt x="1425340" y="3368991"/>
                    <a:pt x="1436131" y="3369505"/>
                    <a:pt x="1444752" y="3365194"/>
                  </a:cubicBezTo>
                  <a:cubicBezTo>
                    <a:pt x="1454582" y="3360279"/>
                    <a:pt x="1461456" y="3349290"/>
                    <a:pt x="1472184" y="3346906"/>
                  </a:cubicBezTo>
                  <a:cubicBezTo>
                    <a:pt x="1517210" y="3336900"/>
                    <a:pt x="1563624" y="3334714"/>
                    <a:pt x="1609344" y="3328618"/>
                  </a:cubicBezTo>
                  <a:cubicBezTo>
                    <a:pt x="1612392" y="3319474"/>
                    <a:pt x="1618488" y="3310825"/>
                    <a:pt x="1618488" y="3301186"/>
                  </a:cubicBezTo>
                  <a:cubicBezTo>
                    <a:pt x="1618488" y="3288619"/>
                    <a:pt x="1611809" y="3276933"/>
                    <a:pt x="1609344" y="3264610"/>
                  </a:cubicBezTo>
                  <a:cubicBezTo>
                    <a:pt x="1605708" y="3246430"/>
                    <a:pt x="1603248" y="3228034"/>
                    <a:pt x="1600200" y="3209746"/>
                  </a:cubicBezTo>
                  <a:cubicBezTo>
                    <a:pt x="1564821" y="3315884"/>
                    <a:pt x="1600200" y="3199003"/>
                    <a:pt x="1600200" y="3474922"/>
                  </a:cubicBezTo>
                  <a:cubicBezTo>
                    <a:pt x="1600200" y="3508588"/>
                    <a:pt x="1595505" y="3542135"/>
                    <a:pt x="1591056" y="3575506"/>
                  </a:cubicBezTo>
                  <a:cubicBezTo>
                    <a:pt x="1589395" y="3587963"/>
                    <a:pt x="1586862" y="3600531"/>
                    <a:pt x="1581912" y="3612082"/>
                  </a:cubicBezTo>
                  <a:cubicBezTo>
                    <a:pt x="1577583" y="3622183"/>
                    <a:pt x="1569720" y="3630370"/>
                    <a:pt x="1563624" y="3639514"/>
                  </a:cubicBezTo>
                  <a:cubicBezTo>
                    <a:pt x="1557528" y="3660850"/>
                    <a:pt x="1553577" y="3682919"/>
                    <a:pt x="1545336" y="3703522"/>
                  </a:cubicBezTo>
                  <a:cubicBezTo>
                    <a:pt x="1534858" y="3729718"/>
                    <a:pt x="1517189" y="3737299"/>
                    <a:pt x="1499616" y="3758386"/>
                  </a:cubicBezTo>
                  <a:cubicBezTo>
                    <a:pt x="1492581" y="3766829"/>
                    <a:pt x="1486243" y="3775988"/>
                    <a:pt x="1481328" y="3785818"/>
                  </a:cubicBezTo>
                  <a:cubicBezTo>
                    <a:pt x="1477017" y="3794439"/>
                    <a:pt x="1478205" y="3805724"/>
                    <a:pt x="1472184" y="3813250"/>
                  </a:cubicBezTo>
                  <a:cubicBezTo>
                    <a:pt x="1465319" y="3821832"/>
                    <a:pt x="1452523" y="3823767"/>
                    <a:pt x="1444752" y="3831538"/>
                  </a:cubicBezTo>
                  <a:cubicBezTo>
                    <a:pt x="1425264" y="3851026"/>
                    <a:pt x="1414772" y="3880616"/>
                    <a:pt x="1389888" y="3895546"/>
                  </a:cubicBezTo>
                  <a:cubicBezTo>
                    <a:pt x="1369983" y="3907489"/>
                    <a:pt x="1347216" y="3913834"/>
                    <a:pt x="1325880" y="3922978"/>
                  </a:cubicBezTo>
                  <a:cubicBezTo>
                    <a:pt x="1264920" y="3919930"/>
                    <a:pt x="1203807" y="3919122"/>
                    <a:pt x="1143000" y="3913834"/>
                  </a:cubicBezTo>
                  <a:cubicBezTo>
                    <a:pt x="1115237" y="3911420"/>
                    <a:pt x="1076794" y="3878841"/>
                    <a:pt x="1060704" y="3868114"/>
                  </a:cubicBezTo>
                  <a:cubicBezTo>
                    <a:pt x="1051560" y="3862018"/>
                    <a:pt x="1044048" y="3851981"/>
                    <a:pt x="1033272" y="3849826"/>
                  </a:cubicBezTo>
                  <a:lnTo>
                    <a:pt x="987552" y="3840682"/>
                  </a:lnTo>
                  <a:cubicBezTo>
                    <a:pt x="816923" y="3880830"/>
                    <a:pt x="799318" y="3830553"/>
                    <a:pt x="850392" y="4014418"/>
                  </a:cubicBezTo>
                  <a:cubicBezTo>
                    <a:pt x="853853" y="4026878"/>
                    <a:pt x="868680" y="4032706"/>
                    <a:pt x="877824" y="4041850"/>
                  </a:cubicBezTo>
                  <a:lnTo>
                    <a:pt x="896112" y="4096714"/>
                  </a:lnTo>
                  <a:lnTo>
                    <a:pt x="905256" y="4124146"/>
                  </a:lnTo>
                  <a:cubicBezTo>
                    <a:pt x="902208" y="4145482"/>
                    <a:pt x="904116" y="4168143"/>
                    <a:pt x="896112" y="4188154"/>
                  </a:cubicBezTo>
                  <a:cubicBezTo>
                    <a:pt x="884216" y="4217895"/>
                    <a:pt x="864288" y="4214856"/>
                    <a:pt x="841248" y="4224730"/>
                  </a:cubicBezTo>
                  <a:cubicBezTo>
                    <a:pt x="828719" y="4230100"/>
                    <a:pt x="816864" y="4236922"/>
                    <a:pt x="804672" y="4243018"/>
                  </a:cubicBezTo>
                  <a:cubicBezTo>
                    <a:pt x="916346" y="4317467"/>
                    <a:pt x="773101" y="4228939"/>
                    <a:pt x="1115568" y="4270450"/>
                  </a:cubicBezTo>
                  <a:cubicBezTo>
                    <a:pt x="1126478" y="4271772"/>
                    <a:pt x="1128941" y="4288052"/>
                    <a:pt x="1133856" y="4297882"/>
                  </a:cubicBezTo>
                  <a:cubicBezTo>
                    <a:pt x="1138167" y="4306503"/>
                    <a:pt x="1140230" y="4316082"/>
                    <a:pt x="1143000" y="4325314"/>
                  </a:cubicBezTo>
                  <a:cubicBezTo>
                    <a:pt x="1149376" y="4346568"/>
                    <a:pt x="1155192" y="4367986"/>
                    <a:pt x="1161288" y="4389322"/>
                  </a:cubicBezTo>
                  <a:cubicBezTo>
                    <a:pt x="1159295" y="4405264"/>
                    <a:pt x="1156641" y="4465352"/>
                    <a:pt x="1143000" y="4489906"/>
                  </a:cubicBezTo>
                  <a:cubicBezTo>
                    <a:pt x="1132326" y="4509119"/>
                    <a:pt x="1124712" y="4532578"/>
                    <a:pt x="1106424" y="4544770"/>
                  </a:cubicBezTo>
                  <a:cubicBezTo>
                    <a:pt x="1088136" y="4556962"/>
                    <a:pt x="1067102" y="4565804"/>
                    <a:pt x="1051560" y="4581346"/>
                  </a:cubicBezTo>
                  <a:cubicBezTo>
                    <a:pt x="987057" y="4645849"/>
                    <a:pt x="1019829" y="4624644"/>
                    <a:pt x="960120" y="4654498"/>
                  </a:cubicBezTo>
                  <a:cubicBezTo>
                    <a:pt x="926592" y="4704790"/>
                    <a:pt x="960120" y="4662118"/>
                    <a:pt x="914400" y="4700218"/>
                  </a:cubicBezTo>
                  <a:cubicBezTo>
                    <a:pt x="904466" y="4708497"/>
                    <a:pt x="897728" y="4720477"/>
                    <a:pt x="886968" y="4727650"/>
                  </a:cubicBezTo>
                  <a:cubicBezTo>
                    <a:pt x="878948" y="4732997"/>
                    <a:pt x="867962" y="4732113"/>
                    <a:pt x="859536" y="4736794"/>
                  </a:cubicBezTo>
                  <a:cubicBezTo>
                    <a:pt x="840323" y="4747468"/>
                    <a:pt x="823968" y="4762845"/>
                    <a:pt x="804672" y="4773370"/>
                  </a:cubicBezTo>
                  <a:cubicBezTo>
                    <a:pt x="790262" y="4781230"/>
                    <a:pt x="774321" y="4785895"/>
                    <a:pt x="758952" y="4791658"/>
                  </a:cubicBezTo>
                  <a:cubicBezTo>
                    <a:pt x="749927" y="4795042"/>
                    <a:pt x="740141" y="4796491"/>
                    <a:pt x="731520" y="4800802"/>
                  </a:cubicBezTo>
                  <a:cubicBezTo>
                    <a:pt x="721690" y="4805717"/>
                    <a:pt x="714189" y="4814761"/>
                    <a:pt x="704088" y="4819090"/>
                  </a:cubicBezTo>
                  <a:cubicBezTo>
                    <a:pt x="692537" y="4824040"/>
                    <a:pt x="679279" y="4823821"/>
                    <a:pt x="667512" y="4828234"/>
                  </a:cubicBezTo>
                  <a:cubicBezTo>
                    <a:pt x="628998" y="4842677"/>
                    <a:pt x="631440" y="4846018"/>
                    <a:pt x="603504" y="4873954"/>
                  </a:cubicBezTo>
                  <a:cubicBezTo>
                    <a:pt x="600456" y="4883098"/>
                    <a:pt x="594360" y="4891747"/>
                    <a:pt x="594360" y="4901386"/>
                  </a:cubicBezTo>
                  <a:cubicBezTo>
                    <a:pt x="594360" y="4919926"/>
                    <a:pt x="595213" y="4939667"/>
                    <a:pt x="603504" y="4956250"/>
                  </a:cubicBezTo>
                  <a:cubicBezTo>
                    <a:pt x="608419" y="4966080"/>
                    <a:pt x="621394" y="4969086"/>
                    <a:pt x="630936" y="4974538"/>
                  </a:cubicBezTo>
                  <a:cubicBezTo>
                    <a:pt x="668127" y="4995790"/>
                    <a:pt x="664084" y="4991969"/>
                    <a:pt x="704088" y="5001970"/>
                  </a:cubicBezTo>
                  <a:cubicBezTo>
                    <a:pt x="701040" y="5014162"/>
                    <a:pt x="694944" y="5025979"/>
                    <a:pt x="694944" y="5038546"/>
                  </a:cubicBezTo>
                  <a:cubicBezTo>
                    <a:pt x="694944" y="5075249"/>
                    <a:pt x="691545" y="5113781"/>
                    <a:pt x="704088" y="5148274"/>
                  </a:cubicBezTo>
                  <a:cubicBezTo>
                    <a:pt x="707382" y="5157332"/>
                    <a:pt x="722899" y="5143441"/>
                    <a:pt x="731520" y="5139130"/>
                  </a:cubicBezTo>
                  <a:cubicBezTo>
                    <a:pt x="741350" y="5134215"/>
                    <a:pt x="748748" y="5124923"/>
                    <a:pt x="758952" y="5120842"/>
                  </a:cubicBezTo>
                  <a:cubicBezTo>
                    <a:pt x="779555" y="5112601"/>
                    <a:pt x="801624" y="5108650"/>
                    <a:pt x="822960" y="5102554"/>
                  </a:cubicBezTo>
                  <a:cubicBezTo>
                    <a:pt x="832104" y="5096458"/>
                    <a:pt x="840562" y="5089181"/>
                    <a:pt x="850392" y="5084266"/>
                  </a:cubicBezTo>
                  <a:cubicBezTo>
                    <a:pt x="865008" y="5076958"/>
                    <a:pt x="900728" y="5069884"/>
                    <a:pt x="914400" y="5065978"/>
                  </a:cubicBezTo>
                  <a:cubicBezTo>
                    <a:pt x="923668" y="5063330"/>
                    <a:pt x="932688" y="5059882"/>
                    <a:pt x="941832" y="5056834"/>
                  </a:cubicBezTo>
                  <a:cubicBezTo>
                    <a:pt x="957072" y="5059882"/>
                    <a:pt x="978010" y="5053710"/>
                    <a:pt x="987552" y="5065978"/>
                  </a:cubicBezTo>
                  <a:cubicBezTo>
                    <a:pt x="1046598" y="5141894"/>
                    <a:pt x="962601" y="5149940"/>
                    <a:pt x="1042416" y="5129986"/>
                  </a:cubicBezTo>
                  <a:cubicBezTo>
                    <a:pt x="1051560" y="5123890"/>
                    <a:pt x="1060018" y="5116613"/>
                    <a:pt x="1069848" y="5111698"/>
                  </a:cubicBezTo>
                  <a:cubicBezTo>
                    <a:pt x="1145564" y="5073840"/>
                    <a:pt x="1046096" y="5136677"/>
                    <a:pt x="1124712" y="5084266"/>
                  </a:cubicBezTo>
                  <a:cubicBezTo>
                    <a:pt x="1365284" y="5108323"/>
                    <a:pt x="1121980" y="5054102"/>
                    <a:pt x="1225296" y="5157418"/>
                  </a:cubicBezTo>
                  <a:cubicBezTo>
                    <a:pt x="1236286" y="5168408"/>
                    <a:pt x="1255725" y="5151054"/>
                    <a:pt x="1271016" y="5148274"/>
                  </a:cubicBezTo>
                  <a:cubicBezTo>
                    <a:pt x="1289257" y="5144957"/>
                    <a:pt x="1307364" y="5140080"/>
                    <a:pt x="1325880" y="5139130"/>
                  </a:cubicBezTo>
                  <a:cubicBezTo>
                    <a:pt x="1426378" y="5133976"/>
                    <a:pt x="1527048" y="5133034"/>
                    <a:pt x="1627632" y="5129986"/>
                  </a:cubicBezTo>
                  <a:cubicBezTo>
                    <a:pt x="1639824" y="5126938"/>
                    <a:pt x="1653751" y="5127813"/>
                    <a:pt x="1664208" y="5120842"/>
                  </a:cubicBezTo>
                  <a:cubicBezTo>
                    <a:pt x="1693978" y="5100996"/>
                    <a:pt x="1674673" y="5062116"/>
                    <a:pt x="1691640" y="5129986"/>
                  </a:cubicBezTo>
                  <a:cubicBezTo>
                    <a:pt x="1683301" y="5142495"/>
                    <a:pt x="1654426" y="5186905"/>
                    <a:pt x="1645920" y="5193994"/>
                  </a:cubicBezTo>
                  <a:cubicBezTo>
                    <a:pt x="1638515" y="5200164"/>
                    <a:pt x="1626950" y="5198523"/>
                    <a:pt x="1618488" y="5203138"/>
                  </a:cubicBezTo>
                  <a:cubicBezTo>
                    <a:pt x="1593244" y="5216907"/>
                    <a:pt x="1572615" y="5239765"/>
                    <a:pt x="1545336" y="5248858"/>
                  </a:cubicBezTo>
                  <a:cubicBezTo>
                    <a:pt x="1445292" y="5282206"/>
                    <a:pt x="1596827" y="5229021"/>
                    <a:pt x="1490472" y="5276290"/>
                  </a:cubicBezTo>
                  <a:cubicBezTo>
                    <a:pt x="1468496" y="5286057"/>
                    <a:pt x="1380339" y="5311376"/>
                    <a:pt x="1362456" y="5312866"/>
                  </a:cubicBezTo>
                  <a:cubicBezTo>
                    <a:pt x="1325880" y="5315914"/>
                    <a:pt x="1289147" y="5317458"/>
                    <a:pt x="1252728" y="5322010"/>
                  </a:cubicBezTo>
                  <a:cubicBezTo>
                    <a:pt x="1215934" y="5326609"/>
                    <a:pt x="1143000" y="5340298"/>
                    <a:pt x="1143000" y="5340298"/>
                  </a:cubicBezTo>
                  <a:cubicBezTo>
                    <a:pt x="1136904" y="5349442"/>
                    <a:pt x="1129627" y="5357900"/>
                    <a:pt x="1124712" y="5367730"/>
                  </a:cubicBezTo>
                  <a:cubicBezTo>
                    <a:pt x="1120401" y="5376351"/>
                    <a:pt x="1120915" y="5387142"/>
                    <a:pt x="1115568" y="5395162"/>
                  </a:cubicBezTo>
                  <a:cubicBezTo>
                    <a:pt x="1108395" y="5405922"/>
                    <a:pt x="1097280" y="5413450"/>
                    <a:pt x="1088136" y="5422594"/>
                  </a:cubicBezTo>
                  <a:cubicBezTo>
                    <a:pt x="1066692" y="5486927"/>
                    <a:pt x="1094602" y="5407507"/>
                    <a:pt x="1060704" y="5486602"/>
                  </a:cubicBezTo>
                  <a:cubicBezTo>
                    <a:pt x="1056907" y="5495461"/>
                    <a:pt x="1058376" y="5507218"/>
                    <a:pt x="1051560" y="5514034"/>
                  </a:cubicBezTo>
                  <a:cubicBezTo>
                    <a:pt x="1036018" y="5529576"/>
                    <a:pt x="1013384" y="5536306"/>
                    <a:pt x="996696" y="5550610"/>
                  </a:cubicBezTo>
                  <a:cubicBezTo>
                    <a:pt x="975360" y="5568898"/>
                    <a:pt x="954962" y="5588340"/>
                    <a:pt x="932688" y="5605474"/>
                  </a:cubicBezTo>
                  <a:cubicBezTo>
                    <a:pt x="902713" y="5628532"/>
                    <a:pt x="872392" y="5638682"/>
                    <a:pt x="850392" y="5669482"/>
                  </a:cubicBezTo>
                  <a:cubicBezTo>
                    <a:pt x="762118" y="5793066"/>
                    <a:pt x="894753" y="5622980"/>
                    <a:pt x="822960" y="5742634"/>
                  </a:cubicBezTo>
                  <a:cubicBezTo>
                    <a:pt x="810712" y="5763047"/>
                    <a:pt x="791855" y="5778707"/>
                    <a:pt x="777240" y="5797498"/>
                  </a:cubicBezTo>
                  <a:cubicBezTo>
                    <a:pt x="732683" y="5854786"/>
                    <a:pt x="789193" y="5794689"/>
                    <a:pt x="731520" y="5852362"/>
                  </a:cubicBezTo>
                  <a:cubicBezTo>
                    <a:pt x="728472" y="5867602"/>
                    <a:pt x="727833" y="5883530"/>
                    <a:pt x="722376" y="5898082"/>
                  </a:cubicBezTo>
                  <a:cubicBezTo>
                    <a:pt x="718517" y="5908372"/>
                    <a:pt x="711389" y="5917300"/>
                    <a:pt x="704088" y="5925514"/>
                  </a:cubicBezTo>
                  <a:cubicBezTo>
                    <a:pt x="602064" y="6040291"/>
                    <a:pt x="631401" y="5981015"/>
                    <a:pt x="393192" y="5989522"/>
                  </a:cubicBezTo>
                  <a:cubicBezTo>
                    <a:pt x="396240" y="6007810"/>
                    <a:pt x="394045" y="6027803"/>
                    <a:pt x="402336" y="6044386"/>
                  </a:cubicBezTo>
                  <a:cubicBezTo>
                    <a:pt x="408907" y="6057528"/>
                    <a:pt x="444672" y="6068401"/>
                    <a:pt x="457200" y="6071818"/>
                  </a:cubicBezTo>
                  <a:cubicBezTo>
                    <a:pt x="481449" y="6078431"/>
                    <a:pt x="505706" y="6085177"/>
                    <a:pt x="530352" y="6090106"/>
                  </a:cubicBezTo>
                  <a:cubicBezTo>
                    <a:pt x="585523" y="6101140"/>
                    <a:pt x="561328" y="6094335"/>
                    <a:pt x="603504" y="6108394"/>
                  </a:cubicBezTo>
                  <a:cubicBezTo>
                    <a:pt x="612648" y="6123634"/>
                    <a:pt x="622988" y="6138218"/>
                    <a:pt x="630936" y="6154114"/>
                  </a:cubicBezTo>
                  <a:cubicBezTo>
                    <a:pt x="635247" y="6162735"/>
                    <a:pt x="634478" y="6173703"/>
                    <a:pt x="640080" y="6181546"/>
                  </a:cubicBezTo>
                  <a:cubicBezTo>
                    <a:pt x="650102" y="6195576"/>
                    <a:pt x="664464" y="6205930"/>
                    <a:pt x="676656" y="6218122"/>
                  </a:cubicBezTo>
                  <a:cubicBezTo>
                    <a:pt x="710001" y="6193114"/>
                    <a:pt x="734798" y="6180856"/>
                    <a:pt x="749808" y="6135826"/>
                  </a:cubicBezTo>
                  <a:cubicBezTo>
                    <a:pt x="757252" y="6113494"/>
                    <a:pt x="763477" y="6085180"/>
                    <a:pt x="786384" y="6071818"/>
                  </a:cubicBezTo>
                  <a:cubicBezTo>
                    <a:pt x="811361" y="6057248"/>
                    <a:pt x="841248" y="6053530"/>
                    <a:pt x="868680" y="6044386"/>
                  </a:cubicBezTo>
                  <a:cubicBezTo>
                    <a:pt x="877824" y="6041338"/>
                    <a:pt x="888092" y="6040589"/>
                    <a:pt x="896112" y="6035242"/>
                  </a:cubicBezTo>
                  <a:cubicBezTo>
                    <a:pt x="905256" y="6029146"/>
                    <a:pt x="913254" y="6020813"/>
                    <a:pt x="923544" y="6016954"/>
                  </a:cubicBezTo>
                  <a:cubicBezTo>
                    <a:pt x="938096" y="6011497"/>
                    <a:pt x="954186" y="6011579"/>
                    <a:pt x="969264" y="6007810"/>
                  </a:cubicBezTo>
                  <a:cubicBezTo>
                    <a:pt x="992061" y="6002111"/>
                    <a:pt x="1012918" y="5992009"/>
                    <a:pt x="1033272" y="5980378"/>
                  </a:cubicBezTo>
                  <a:cubicBezTo>
                    <a:pt x="1042814" y="5974926"/>
                    <a:pt x="1051560" y="5968186"/>
                    <a:pt x="1060704" y="5962090"/>
                  </a:cubicBezTo>
                  <a:cubicBezTo>
                    <a:pt x="1143000" y="5965138"/>
                    <a:pt x="1225449" y="5977101"/>
                    <a:pt x="1307592" y="5971234"/>
                  </a:cubicBezTo>
                  <a:cubicBezTo>
                    <a:pt x="1317206" y="5970547"/>
                    <a:pt x="1314398" y="5953153"/>
                    <a:pt x="1316736" y="5943802"/>
                  </a:cubicBezTo>
                  <a:cubicBezTo>
                    <a:pt x="1320505" y="5928724"/>
                    <a:pt x="1319449" y="5912231"/>
                    <a:pt x="1325880" y="5898082"/>
                  </a:cubicBezTo>
                  <a:cubicBezTo>
                    <a:pt x="1334540" y="5879031"/>
                    <a:pt x="1374486" y="5827177"/>
                    <a:pt x="1389888" y="5806642"/>
                  </a:cubicBezTo>
                  <a:cubicBezTo>
                    <a:pt x="1392936" y="5797498"/>
                    <a:pt x="1394250" y="5787579"/>
                    <a:pt x="1399032" y="5779210"/>
                  </a:cubicBezTo>
                  <a:cubicBezTo>
                    <a:pt x="1424029" y="5735466"/>
                    <a:pt x="1436315" y="5736066"/>
                    <a:pt x="1481328" y="5706058"/>
                  </a:cubicBezTo>
                  <a:cubicBezTo>
                    <a:pt x="1588008" y="5709106"/>
                    <a:pt x="1694792" y="5709593"/>
                    <a:pt x="1801368" y="5715202"/>
                  </a:cubicBezTo>
                  <a:cubicBezTo>
                    <a:pt x="1833523" y="5716894"/>
                    <a:pt x="1832107" y="5733014"/>
                    <a:pt x="1856232" y="5751778"/>
                  </a:cubicBezTo>
                  <a:cubicBezTo>
                    <a:pt x="1873582" y="5765272"/>
                    <a:pt x="1894317" y="5774157"/>
                    <a:pt x="1911096" y="5788354"/>
                  </a:cubicBezTo>
                  <a:cubicBezTo>
                    <a:pt x="2003167" y="5866260"/>
                    <a:pt x="1939692" y="5840558"/>
                    <a:pt x="2002536" y="5861506"/>
                  </a:cubicBezTo>
                  <a:cubicBezTo>
                    <a:pt x="2020824" y="5855410"/>
                    <a:pt x="2049571" y="5860834"/>
                    <a:pt x="2057400" y="5843218"/>
                  </a:cubicBezTo>
                  <a:cubicBezTo>
                    <a:pt x="2074200" y="5805417"/>
                    <a:pt x="2032284" y="5772382"/>
                    <a:pt x="2011680" y="5751778"/>
                  </a:cubicBezTo>
                  <a:cubicBezTo>
                    <a:pt x="2008632" y="5742634"/>
                    <a:pt x="1996753" y="5732057"/>
                    <a:pt x="2002536" y="5724346"/>
                  </a:cubicBezTo>
                  <a:cubicBezTo>
                    <a:pt x="2010076" y="5714292"/>
                    <a:pt x="2026760" y="5712886"/>
                    <a:pt x="2039112" y="5715202"/>
                  </a:cubicBezTo>
                  <a:cubicBezTo>
                    <a:pt x="2077006" y="5722307"/>
                    <a:pt x="2112264" y="5739586"/>
                    <a:pt x="2148840" y="5751778"/>
                  </a:cubicBezTo>
                  <a:cubicBezTo>
                    <a:pt x="2157984" y="5760922"/>
                    <a:pt x="2164706" y="5773427"/>
                    <a:pt x="2176272" y="5779210"/>
                  </a:cubicBezTo>
                  <a:cubicBezTo>
                    <a:pt x="2202135" y="5792142"/>
                    <a:pt x="2231337" y="5796917"/>
                    <a:pt x="2258568" y="5806642"/>
                  </a:cubicBezTo>
                  <a:cubicBezTo>
                    <a:pt x="2299431" y="5821236"/>
                    <a:pt x="2304151" y="5824861"/>
                    <a:pt x="2340864" y="5843218"/>
                  </a:cubicBezTo>
                  <a:cubicBezTo>
                    <a:pt x="2350008" y="5855410"/>
                    <a:pt x="2353511" y="5876098"/>
                    <a:pt x="2368296" y="5879794"/>
                  </a:cubicBezTo>
                  <a:cubicBezTo>
                    <a:pt x="2377647" y="5882132"/>
                    <a:pt x="2374904" y="5861661"/>
                    <a:pt x="2377440" y="5852362"/>
                  </a:cubicBezTo>
                  <a:cubicBezTo>
                    <a:pt x="2402719" y="5759674"/>
                    <a:pt x="2376028" y="5798910"/>
                    <a:pt x="2432304" y="5742634"/>
                  </a:cubicBezTo>
                  <a:cubicBezTo>
                    <a:pt x="2439988" y="5719582"/>
                    <a:pt x="2442078" y="5699682"/>
                    <a:pt x="2468880" y="5687770"/>
                  </a:cubicBezTo>
                  <a:cubicBezTo>
                    <a:pt x="2485822" y="5680240"/>
                    <a:pt x="2505645" y="5682648"/>
                    <a:pt x="2523744" y="5678626"/>
                  </a:cubicBezTo>
                  <a:cubicBezTo>
                    <a:pt x="2533153" y="5676535"/>
                    <a:pt x="2541592" y="5670509"/>
                    <a:pt x="2551176" y="5669482"/>
                  </a:cubicBezTo>
                  <a:cubicBezTo>
                    <a:pt x="2627184" y="5661338"/>
                    <a:pt x="2703576" y="5657290"/>
                    <a:pt x="2779776" y="5651194"/>
                  </a:cubicBezTo>
                  <a:cubicBezTo>
                    <a:pt x="2798064" y="5654242"/>
                    <a:pt x="2817526" y="5653207"/>
                    <a:pt x="2834640" y="5660338"/>
                  </a:cubicBezTo>
                  <a:cubicBezTo>
                    <a:pt x="2854929" y="5668792"/>
                    <a:pt x="2889504" y="5696914"/>
                    <a:pt x="2889504" y="5696914"/>
                  </a:cubicBezTo>
                  <a:cubicBezTo>
                    <a:pt x="2923032" y="5693866"/>
                    <a:pt x="2958565" y="5699591"/>
                    <a:pt x="2990088" y="5687770"/>
                  </a:cubicBezTo>
                  <a:cubicBezTo>
                    <a:pt x="3000378" y="5683911"/>
                    <a:pt x="2972946" y="5673341"/>
                    <a:pt x="2962656" y="5669482"/>
                  </a:cubicBezTo>
                  <a:cubicBezTo>
                    <a:pt x="2948104" y="5664025"/>
                    <a:pt x="2932176" y="5663386"/>
                    <a:pt x="2916936" y="5660338"/>
                  </a:cubicBezTo>
                  <a:cubicBezTo>
                    <a:pt x="2881933" y="5669089"/>
                    <a:pt x="2874719" y="5664227"/>
                    <a:pt x="2852928" y="5696914"/>
                  </a:cubicBezTo>
                  <a:cubicBezTo>
                    <a:pt x="2847581" y="5704934"/>
                    <a:pt x="2859024" y="5706058"/>
                    <a:pt x="2871216" y="5706058"/>
                  </a:cubicBezTo>
                  <a:close/>
                </a:path>
              </a:pathLst>
            </a:custGeom>
            <a:ln/>
            <a:sp3d>
              <a:bevelT prst="angle"/>
            </a:sp3d>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Freeform: Shape 49">
              <a:extLst>
                <a:ext uri="{FF2B5EF4-FFF2-40B4-BE49-F238E27FC236}">
                  <a16:creationId xmlns:a16="http://schemas.microsoft.com/office/drawing/2014/main" id="{3212F595-1821-7F8B-992E-E63E3D1D51D9}"/>
                </a:ext>
              </a:extLst>
            </p:cNvPr>
            <p:cNvSpPr/>
            <p:nvPr/>
          </p:nvSpPr>
          <p:spPr>
            <a:xfrm>
              <a:off x="7460712" y="2939795"/>
              <a:ext cx="1052352" cy="978408"/>
            </a:xfrm>
            <a:custGeom>
              <a:avLst/>
              <a:gdLst>
                <a:gd name="connsiteX0" fmla="*/ 403128 w 1052352"/>
                <a:gd name="connsiteY0" fmla="*/ 36576 h 978408"/>
                <a:gd name="connsiteX1" fmla="*/ 339120 w 1052352"/>
                <a:gd name="connsiteY1" fmla="*/ 100584 h 978408"/>
                <a:gd name="connsiteX2" fmla="*/ 329976 w 1052352"/>
                <a:gd name="connsiteY2" fmla="*/ 137160 h 978408"/>
                <a:gd name="connsiteX3" fmla="*/ 275112 w 1052352"/>
                <a:gd name="connsiteY3" fmla="*/ 201168 h 978408"/>
                <a:gd name="connsiteX4" fmla="*/ 247680 w 1052352"/>
                <a:gd name="connsiteY4" fmla="*/ 210312 h 978408"/>
                <a:gd name="connsiteX5" fmla="*/ 229392 w 1052352"/>
                <a:gd name="connsiteY5" fmla="*/ 237744 h 978408"/>
                <a:gd name="connsiteX6" fmla="*/ 192816 w 1052352"/>
                <a:gd name="connsiteY6" fmla="*/ 246888 h 978408"/>
                <a:gd name="connsiteX7" fmla="*/ 137952 w 1052352"/>
                <a:gd name="connsiteY7" fmla="*/ 265176 h 978408"/>
                <a:gd name="connsiteX8" fmla="*/ 110520 w 1052352"/>
                <a:gd name="connsiteY8" fmla="*/ 274320 h 978408"/>
                <a:gd name="connsiteX9" fmla="*/ 83088 w 1052352"/>
                <a:gd name="connsiteY9" fmla="*/ 283464 h 978408"/>
                <a:gd name="connsiteX10" fmla="*/ 28224 w 1052352"/>
                <a:gd name="connsiteY10" fmla="*/ 292608 h 978408"/>
                <a:gd name="connsiteX11" fmla="*/ 9936 w 1052352"/>
                <a:gd name="connsiteY11" fmla="*/ 320040 h 978408"/>
                <a:gd name="connsiteX12" fmla="*/ 9936 w 1052352"/>
                <a:gd name="connsiteY12" fmla="*/ 393192 h 978408"/>
                <a:gd name="connsiteX13" fmla="*/ 37368 w 1052352"/>
                <a:gd name="connsiteY13" fmla="*/ 411480 h 978408"/>
                <a:gd name="connsiteX14" fmla="*/ 46512 w 1052352"/>
                <a:gd name="connsiteY14" fmla="*/ 438912 h 978408"/>
                <a:gd name="connsiteX15" fmla="*/ 19080 w 1052352"/>
                <a:gd name="connsiteY15" fmla="*/ 493776 h 978408"/>
                <a:gd name="connsiteX16" fmla="*/ 19080 w 1052352"/>
                <a:gd name="connsiteY16" fmla="*/ 594360 h 978408"/>
                <a:gd name="connsiteX17" fmla="*/ 28224 w 1052352"/>
                <a:gd name="connsiteY17" fmla="*/ 621792 h 978408"/>
                <a:gd name="connsiteX18" fmla="*/ 55656 w 1052352"/>
                <a:gd name="connsiteY18" fmla="*/ 649224 h 978408"/>
                <a:gd name="connsiteX19" fmla="*/ 110520 w 1052352"/>
                <a:gd name="connsiteY19" fmla="*/ 704088 h 978408"/>
                <a:gd name="connsiteX20" fmla="*/ 165384 w 1052352"/>
                <a:gd name="connsiteY20" fmla="*/ 740664 h 978408"/>
                <a:gd name="connsiteX21" fmla="*/ 201960 w 1052352"/>
                <a:gd name="connsiteY21" fmla="*/ 731520 h 978408"/>
                <a:gd name="connsiteX22" fmla="*/ 220248 w 1052352"/>
                <a:gd name="connsiteY22" fmla="*/ 694944 h 978408"/>
                <a:gd name="connsiteX23" fmla="*/ 247680 w 1052352"/>
                <a:gd name="connsiteY23" fmla="*/ 667512 h 978408"/>
                <a:gd name="connsiteX24" fmla="*/ 348264 w 1052352"/>
                <a:gd name="connsiteY24" fmla="*/ 649224 h 978408"/>
                <a:gd name="connsiteX25" fmla="*/ 384840 w 1052352"/>
                <a:gd name="connsiteY25" fmla="*/ 676656 h 978408"/>
                <a:gd name="connsiteX26" fmla="*/ 393984 w 1052352"/>
                <a:gd name="connsiteY26" fmla="*/ 713232 h 978408"/>
                <a:gd name="connsiteX27" fmla="*/ 412272 w 1052352"/>
                <a:gd name="connsiteY27" fmla="*/ 749808 h 978408"/>
                <a:gd name="connsiteX28" fmla="*/ 421416 w 1052352"/>
                <a:gd name="connsiteY28" fmla="*/ 786384 h 978408"/>
                <a:gd name="connsiteX29" fmla="*/ 476280 w 1052352"/>
                <a:gd name="connsiteY29" fmla="*/ 822960 h 978408"/>
                <a:gd name="connsiteX30" fmla="*/ 540288 w 1052352"/>
                <a:gd name="connsiteY30" fmla="*/ 813816 h 978408"/>
                <a:gd name="connsiteX31" fmla="*/ 604296 w 1052352"/>
                <a:gd name="connsiteY31" fmla="*/ 795528 h 978408"/>
                <a:gd name="connsiteX32" fmla="*/ 686592 w 1052352"/>
                <a:gd name="connsiteY32" fmla="*/ 804672 h 978408"/>
                <a:gd name="connsiteX33" fmla="*/ 723168 w 1052352"/>
                <a:gd name="connsiteY33" fmla="*/ 813816 h 978408"/>
                <a:gd name="connsiteX34" fmla="*/ 732312 w 1052352"/>
                <a:gd name="connsiteY34" fmla="*/ 859536 h 978408"/>
                <a:gd name="connsiteX35" fmla="*/ 750600 w 1052352"/>
                <a:gd name="connsiteY35" fmla="*/ 886968 h 978408"/>
                <a:gd name="connsiteX36" fmla="*/ 759744 w 1052352"/>
                <a:gd name="connsiteY36" fmla="*/ 914400 h 978408"/>
                <a:gd name="connsiteX37" fmla="*/ 778032 w 1052352"/>
                <a:gd name="connsiteY37" fmla="*/ 941832 h 978408"/>
                <a:gd name="connsiteX38" fmla="*/ 796320 w 1052352"/>
                <a:gd name="connsiteY38" fmla="*/ 978408 h 978408"/>
                <a:gd name="connsiteX39" fmla="*/ 823752 w 1052352"/>
                <a:gd name="connsiteY39" fmla="*/ 969264 h 978408"/>
                <a:gd name="connsiteX40" fmla="*/ 832896 w 1052352"/>
                <a:gd name="connsiteY40" fmla="*/ 941832 h 978408"/>
                <a:gd name="connsiteX41" fmla="*/ 860328 w 1052352"/>
                <a:gd name="connsiteY41" fmla="*/ 905256 h 978408"/>
                <a:gd name="connsiteX42" fmla="*/ 878616 w 1052352"/>
                <a:gd name="connsiteY42" fmla="*/ 877824 h 978408"/>
                <a:gd name="connsiteX43" fmla="*/ 906048 w 1052352"/>
                <a:gd name="connsiteY43" fmla="*/ 859536 h 978408"/>
                <a:gd name="connsiteX44" fmla="*/ 960912 w 1052352"/>
                <a:gd name="connsiteY44" fmla="*/ 813816 h 978408"/>
                <a:gd name="connsiteX45" fmla="*/ 988344 w 1052352"/>
                <a:gd name="connsiteY45" fmla="*/ 749808 h 978408"/>
                <a:gd name="connsiteX46" fmla="*/ 1006632 w 1052352"/>
                <a:gd name="connsiteY46" fmla="*/ 685800 h 978408"/>
                <a:gd name="connsiteX47" fmla="*/ 1024920 w 1052352"/>
                <a:gd name="connsiteY47" fmla="*/ 658368 h 978408"/>
                <a:gd name="connsiteX48" fmla="*/ 1034064 w 1052352"/>
                <a:gd name="connsiteY48" fmla="*/ 621792 h 978408"/>
                <a:gd name="connsiteX49" fmla="*/ 1052352 w 1052352"/>
                <a:gd name="connsiteY49" fmla="*/ 566928 h 978408"/>
                <a:gd name="connsiteX50" fmla="*/ 1043208 w 1052352"/>
                <a:gd name="connsiteY50" fmla="*/ 438912 h 978408"/>
                <a:gd name="connsiteX51" fmla="*/ 1034064 w 1052352"/>
                <a:gd name="connsiteY51" fmla="*/ 411480 h 978408"/>
                <a:gd name="connsiteX52" fmla="*/ 1006632 w 1052352"/>
                <a:gd name="connsiteY52" fmla="*/ 393192 h 978408"/>
                <a:gd name="connsiteX53" fmla="*/ 988344 w 1052352"/>
                <a:gd name="connsiteY53" fmla="*/ 365760 h 978408"/>
                <a:gd name="connsiteX54" fmla="*/ 960912 w 1052352"/>
                <a:gd name="connsiteY54" fmla="*/ 338328 h 978408"/>
                <a:gd name="connsiteX55" fmla="*/ 951768 w 1052352"/>
                <a:gd name="connsiteY55" fmla="*/ 310896 h 978408"/>
                <a:gd name="connsiteX56" fmla="*/ 906048 w 1052352"/>
                <a:gd name="connsiteY56" fmla="*/ 265176 h 978408"/>
                <a:gd name="connsiteX57" fmla="*/ 869472 w 1052352"/>
                <a:gd name="connsiteY57" fmla="*/ 210312 h 978408"/>
                <a:gd name="connsiteX58" fmla="*/ 851184 w 1052352"/>
                <a:gd name="connsiteY58" fmla="*/ 182880 h 978408"/>
                <a:gd name="connsiteX59" fmla="*/ 823752 w 1052352"/>
                <a:gd name="connsiteY59" fmla="*/ 164592 h 978408"/>
                <a:gd name="connsiteX60" fmla="*/ 768888 w 1052352"/>
                <a:gd name="connsiteY60" fmla="*/ 118872 h 978408"/>
                <a:gd name="connsiteX61" fmla="*/ 750600 w 1052352"/>
                <a:gd name="connsiteY61" fmla="*/ 91440 h 978408"/>
                <a:gd name="connsiteX62" fmla="*/ 714024 w 1052352"/>
                <a:gd name="connsiteY62" fmla="*/ 64008 h 978408"/>
                <a:gd name="connsiteX63" fmla="*/ 704880 w 1052352"/>
                <a:gd name="connsiteY63" fmla="*/ 36576 h 978408"/>
                <a:gd name="connsiteX64" fmla="*/ 659160 w 1052352"/>
                <a:gd name="connsiteY64" fmla="*/ 18288 h 978408"/>
                <a:gd name="connsiteX65" fmla="*/ 631728 w 1052352"/>
                <a:gd name="connsiteY65" fmla="*/ 0 h 978408"/>
                <a:gd name="connsiteX66" fmla="*/ 549432 w 1052352"/>
                <a:gd name="connsiteY66" fmla="*/ 9144 h 978408"/>
                <a:gd name="connsiteX67" fmla="*/ 522000 w 1052352"/>
                <a:gd name="connsiteY67" fmla="*/ 27432 h 978408"/>
                <a:gd name="connsiteX68" fmla="*/ 467136 w 1052352"/>
                <a:gd name="connsiteY68" fmla="*/ 45720 h 978408"/>
                <a:gd name="connsiteX69" fmla="*/ 439704 w 1052352"/>
                <a:gd name="connsiteY69" fmla="*/ 54864 h 978408"/>
                <a:gd name="connsiteX70" fmla="*/ 403128 w 1052352"/>
                <a:gd name="connsiteY70" fmla="*/ 36576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52352" h="978408">
                  <a:moveTo>
                    <a:pt x="403128" y="36576"/>
                  </a:moveTo>
                  <a:cubicBezTo>
                    <a:pt x="376926" y="57537"/>
                    <a:pt x="352411" y="69571"/>
                    <a:pt x="339120" y="100584"/>
                  </a:cubicBezTo>
                  <a:cubicBezTo>
                    <a:pt x="334170" y="112135"/>
                    <a:pt x="335596" y="125920"/>
                    <a:pt x="329976" y="137160"/>
                  </a:cubicBezTo>
                  <a:cubicBezTo>
                    <a:pt x="323638" y="149836"/>
                    <a:pt x="288838" y="192017"/>
                    <a:pt x="275112" y="201168"/>
                  </a:cubicBezTo>
                  <a:cubicBezTo>
                    <a:pt x="267092" y="206515"/>
                    <a:pt x="256824" y="207264"/>
                    <a:pt x="247680" y="210312"/>
                  </a:cubicBezTo>
                  <a:cubicBezTo>
                    <a:pt x="241584" y="219456"/>
                    <a:pt x="238536" y="231648"/>
                    <a:pt x="229392" y="237744"/>
                  </a:cubicBezTo>
                  <a:cubicBezTo>
                    <a:pt x="218935" y="244715"/>
                    <a:pt x="204853" y="243277"/>
                    <a:pt x="192816" y="246888"/>
                  </a:cubicBezTo>
                  <a:cubicBezTo>
                    <a:pt x="174352" y="252427"/>
                    <a:pt x="156240" y="259080"/>
                    <a:pt x="137952" y="265176"/>
                  </a:cubicBezTo>
                  <a:lnTo>
                    <a:pt x="110520" y="274320"/>
                  </a:lnTo>
                  <a:cubicBezTo>
                    <a:pt x="101376" y="277368"/>
                    <a:pt x="92595" y="281879"/>
                    <a:pt x="83088" y="283464"/>
                  </a:cubicBezTo>
                  <a:lnTo>
                    <a:pt x="28224" y="292608"/>
                  </a:lnTo>
                  <a:cubicBezTo>
                    <a:pt x="22128" y="301752"/>
                    <a:pt x="14851" y="310210"/>
                    <a:pt x="9936" y="320040"/>
                  </a:cubicBezTo>
                  <a:cubicBezTo>
                    <a:pt x="-1941" y="343794"/>
                    <a:pt x="-4616" y="367726"/>
                    <a:pt x="9936" y="393192"/>
                  </a:cubicBezTo>
                  <a:cubicBezTo>
                    <a:pt x="15388" y="402734"/>
                    <a:pt x="28224" y="405384"/>
                    <a:pt x="37368" y="411480"/>
                  </a:cubicBezTo>
                  <a:cubicBezTo>
                    <a:pt x="40416" y="420624"/>
                    <a:pt x="46512" y="429273"/>
                    <a:pt x="46512" y="438912"/>
                  </a:cubicBezTo>
                  <a:cubicBezTo>
                    <a:pt x="46512" y="457841"/>
                    <a:pt x="28326" y="479906"/>
                    <a:pt x="19080" y="493776"/>
                  </a:cubicBezTo>
                  <a:cubicBezTo>
                    <a:pt x="7848" y="549934"/>
                    <a:pt x="5534" y="533402"/>
                    <a:pt x="19080" y="594360"/>
                  </a:cubicBezTo>
                  <a:cubicBezTo>
                    <a:pt x="21171" y="603769"/>
                    <a:pt x="22877" y="613772"/>
                    <a:pt x="28224" y="621792"/>
                  </a:cubicBezTo>
                  <a:cubicBezTo>
                    <a:pt x="35397" y="632552"/>
                    <a:pt x="46512" y="640080"/>
                    <a:pt x="55656" y="649224"/>
                  </a:cubicBezTo>
                  <a:cubicBezTo>
                    <a:pt x="72372" y="699372"/>
                    <a:pt x="52936" y="660900"/>
                    <a:pt x="110520" y="704088"/>
                  </a:cubicBezTo>
                  <a:cubicBezTo>
                    <a:pt x="165316" y="745185"/>
                    <a:pt x="110368" y="722325"/>
                    <a:pt x="165384" y="740664"/>
                  </a:cubicBezTo>
                  <a:cubicBezTo>
                    <a:pt x="177576" y="737616"/>
                    <a:pt x="192306" y="739565"/>
                    <a:pt x="201960" y="731520"/>
                  </a:cubicBezTo>
                  <a:cubicBezTo>
                    <a:pt x="212432" y="722794"/>
                    <a:pt x="212325" y="706036"/>
                    <a:pt x="220248" y="694944"/>
                  </a:cubicBezTo>
                  <a:cubicBezTo>
                    <a:pt x="227764" y="684421"/>
                    <a:pt x="236920" y="674685"/>
                    <a:pt x="247680" y="667512"/>
                  </a:cubicBezTo>
                  <a:cubicBezTo>
                    <a:pt x="267197" y="654501"/>
                    <a:pt x="345163" y="649612"/>
                    <a:pt x="348264" y="649224"/>
                  </a:cubicBezTo>
                  <a:cubicBezTo>
                    <a:pt x="360456" y="658368"/>
                    <a:pt x="375982" y="664255"/>
                    <a:pt x="384840" y="676656"/>
                  </a:cubicBezTo>
                  <a:cubicBezTo>
                    <a:pt x="392145" y="686882"/>
                    <a:pt x="389571" y="701465"/>
                    <a:pt x="393984" y="713232"/>
                  </a:cubicBezTo>
                  <a:cubicBezTo>
                    <a:pt x="398770" y="725995"/>
                    <a:pt x="407486" y="737045"/>
                    <a:pt x="412272" y="749808"/>
                  </a:cubicBezTo>
                  <a:cubicBezTo>
                    <a:pt x="416685" y="761575"/>
                    <a:pt x="415181" y="775473"/>
                    <a:pt x="421416" y="786384"/>
                  </a:cubicBezTo>
                  <a:cubicBezTo>
                    <a:pt x="437532" y="814588"/>
                    <a:pt x="450094" y="814231"/>
                    <a:pt x="476280" y="822960"/>
                  </a:cubicBezTo>
                  <a:cubicBezTo>
                    <a:pt x="497616" y="819912"/>
                    <a:pt x="519083" y="817671"/>
                    <a:pt x="540288" y="813816"/>
                  </a:cubicBezTo>
                  <a:cubicBezTo>
                    <a:pt x="565548" y="809223"/>
                    <a:pt x="580793" y="803362"/>
                    <a:pt x="604296" y="795528"/>
                  </a:cubicBezTo>
                  <a:cubicBezTo>
                    <a:pt x="631728" y="798576"/>
                    <a:pt x="659312" y="800475"/>
                    <a:pt x="686592" y="804672"/>
                  </a:cubicBezTo>
                  <a:cubicBezTo>
                    <a:pt x="699013" y="806583"/>
                    <a:pt x="715123" y="804162"/>
                    <a:pt x="723168" y="813816"/>
                  </a:cubicBezTo>
                  <a:cubicBezTo>
                    <a:pt x="733118" y="825756"/>
                    <a:pt x="726855" y="844984"/>
                    <a:pt x="732312" y="859536"/>
                  </a:cubicBezTo>
                  <a:cubicBezTo>
                    <a:pt x="736171" y="869826"/>
                    <a:pt x="745685" y="877138"/>
                    <a:pt x="750600" y="886968"/>
                  </a:cubicBezTo>
                  <a:cubicBezTo>
                    <a:pt x="754911" y="895589"/>
                    <a:pt x="755433" y="905779"/>
                    <a:pt x="759744" y="914400"/>
                  </a:cubicBezTo>
                  <a:cubicBezTo>
                    <a:pt x="764659" y="924230"/>
                    <a:pt x="772580" y="932290"/>
                    <a:pt x="778032" y="941832"/>
                  </a:cubicBezTo>
                  <a:cubicBezTo>
                    <a:pt x="784795" y="953667"/>
                    <a:pt x="790224" y="966216"/>
                    <a:pt x="796320" y="978408"/>
                  </a:cubicBezTo>
                  <a:cubicBezTo>
                    <a:pt x="805464" y="975360"/>
                    <a:pt x="816936" y="976080"/>
                    <a:pt x="823752" y="969264"/>
                  </a:cubicBezTo>
                  <a:cubicBezTo>
                    <a:pt x="830568" y="962448"/>
                    <a:pt x="828114" y="950201"/>
                    <a:pt x="832896" y="941832"/>
                  </a:cubicBezTo>
                  <a:cubicBezTo>
                    <a:pt x="840457" y="928600"/>
                    <a:pt x="851470" y="917657"/>
                    <a:pt x="860328" y="905256"/>
                  </a:cubicBezTo>
                  <a:cubicBezTo>
                    <a:pt x="866716" y="896313"/>
                    <a:pt x="870845" y="885595"/>
                    <a:pt x="878616" y="877824"/>
                  </a:cubicBezTo>
                  <a:cubicBezTo>
                    <a:pt x="886387" y="870053"/>
                    <a:pt x="897605" y="866571"/>
                    <a:pt x="906048" y="859536"/>
                  </a:cubicBezTo>
                  <a:cubicBezTo>
                    <a:pt x="976454" y="800864"/>
                    <a:pt x="892804" y="859222"/>
                    <a:pt x="960912" y="813816"/>
                  </a:cubicBezTo>
                  <a:cubicBezTo>
                    <a:pt x="987164" y="708809"/>
                    <a:pt x="950455" y="838215"/>
                    <a:pt x="988344" y="749808"/>
                  </a:cubicBezTo>
                  <a:cubicBezTo>
                    <a:pt x="1005923" y="708791"/>
                    <a:pt x="988838" y="721388"/>
                    <a:pt x="1006632" y="685800"/>
                  </a:cubicBezTo>
                  <a:cubicBezTo>
                    <a:pt x="1011547" y="675970"/>
                    <a:pt x="1018824" y="667512"/>
                    <a:pt x="1024920" y="658368"/>
                  </a:cubicBezTo>
                  <a:cubicBezTo>
                    <a:pt x="1027968" y="646176"/>
                    <a:pt x="1030453" y="633829"/>
                    <a:pt x="1034064" y="621792"/>
                  </a:cubicBezTo>
                  <a:cubicBezTo>
                    <a:pt x="1039603" y="603328"/>
                    <a:pt x="1052352" y="566928"/>
                    <a:pt x="1052352" y="566928"/>
                  </a:cubicBezTo>
                  <a:cubicBezTo>
                    <a:pt x="1049304" y="524256"/>
                    <a:pt x="1048207" y="481400"/>
                    <a:pt x="1043208" y="438912"/>
                  </a:cubicBezTo>
                  <a:cubicBezTo>
                    <a:pt x="1042082" y="429339"/>
                    <a:pt x="1040085" y="419006"/>
                    <a:pt x="1034064" y="411480"/>
                  </a:cubicBezTo>
                  <a:cubicBezTo>
                    <a:pt x="1027199" y="402898"/>
                    <a:pt x="1015776" y="399288"/>
                    <a:pt x="1006632" y="393192"/>
                  </a:cubicBezTo>
                  <a:cubicBezTo>
                    <a:pt x="1000536" y="384048"/>
                    <a:pt x="995379" y="374203"/>
                    <a:pt x="988344" y="365760"/>
                  </a:cubicBezTo>
                  <a:cubicBezTo>
                    <a:pt x="980065" y="355826"/>
                    <a:pt x="968085" y="349088"/>
                    <a:pt x="960912" y="338328"/>
                  </a:cubicBezTo>
                  <a:cubicBezTo>
                    <a:pt x="955565" y="330308"/>
                    <a:pt x="956079" y="319517"/>
                    <a:pt x="951768" y="310896"/>
                  </a:cubicBezTo>
                  <a:cubicBezTo>
                    <a:pt x="936528" y="280416"/>
                    <a:pt x="933480" y="283464"/>
                    <a:pt x="906048" y="265176"/>
                  </a:cubicBezTo>
                  <a:cubicBezTo>
                    <a:pt x="889978" y="216967"/>
                    <a:pt x="907525" y="255975"/>
                    <a:pt x="869472" y="210312"/>
                  </a:cubicBezTo>
                  <a:cubicBezTo>
                    <a:pt x="862437" y="201869"/>
                    <a:pt x="858955" y="190651"/>
                    <a:pt x="851184" y="182880"/>
                  </a:cubicBezTo>
                  <a:cubicBezTo>
                    <a:pt x="843413" y="175109"/>
                    <a:pt x="832195" y="171627"/>
                    <a:pt x="823752" y="164592"/>
                  </a:cubicBezTo>
                  <a:cubicBezTo>
                    <a:pt x="753346" y="105920"/>
                    <a:pt x="836996" y="164278"/>
                    <a:pt x="768888" y="118872"/>
                  </a:cubicBezTo>
                  <a:cubicBezTo>
                    <a:pt x="762792" y="109728"/>
                    <a:pt x="758371" y="99211"/>
                    <a:pt x="750600" y="91440"/>
                  </a:cubicBezTo>
                  <a:cubicBezTo>
                    <a:pt x="739824" y="80664"/>
                    <a:pt x="723780" y="75716"/>
                    <a:pt x="714024" y="64008"/>
                  </a:cubicBezTo>
                  <a:cubicBezTo>
                    <a:pt x="707854" y="56603"/>
                    <a:pt x="712285" y="42746"/>
                    <a:pt x="704880" y="36576"/>
                  </a:cubicBezTo>
                  <a:cubicBezTo>
                    <a:pt x="692270" y="26068"/>
                    <a:pt x="673841" y="25629"/>
                    <a:pt x="659160" y="18288"/>
                  </a:cubicBezTo>
                  <a:cubicBezTo>
                    <a:pt x="649330" y="13373"/>
                    <a:pt x="640872" y="6096"/>
                    <a:pt x="631728" y="0"/>
                  </a:cubicBezTo>
                  <a:cubicBezTo>
                    <a:pt x="604296" y="3048"/>
                    <a:pt x="576209" y="2450"/>
                    <a:pt x="549432" y="9144"/>
                  </a:cubicBezTo>
                  <a:cubicBezTo>
                    <a:pt x="538770" y="11809"/>
                    <a:pt x="532043" y="22969"/>
                    <a:pt x="522000" y="27432"/>
                  </a:cubicBezTo>
                  <a:cubicBezTo>
                    <a:pt x="504384" y="35261"/>
                    <a:pt x="485424" y="39624"/>
                    <a:pt x="467136" y="45720"/>
                  </a:cubicBezTo>
                  <a:cubicBezTo>
                    <a:pt x="457992" y="48768"/>
                    <a:pt x="449343" y="54864"/>
                    <a:pt x="439704" y="54864"/>
                  </a:cubicBezTo>
                  <a:lnTo>
                    <a:pt x="403128" y="36576"/>
                  </a:lnTo>
                  <a:close/>
                </a:path>
              </a:pathLst>
            </a:custGeom>
            <a:ln/>
            <a:sp3d>
              <a:bevelT prst="angle"/>
            </a:sp3d>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aphicFrame>
        <p:nvGraphicFramePr>
          <p:cNvPr id="51" name="Chart 50">
            <a:extLst>
              <a:ext uri="{FF2B5EF4-FFF2-40B4-BE49-F238E27FC236}">
                <a16:creationId xmlns:a16="http://schemas.microsoft.com/office/drawing/2014/main" id="{F4635B03-4CF4-DD5B-0496-C12DA0BA4B37}"/>
              </a:ext>
            </a:extLst>
          </p:cNvPr>
          <p:cNvGraphicFramePr>
            <a:graphicFrameLocks/>
          </p:cNvGraphicFramePr>
          <p:nvPr>
            <p:extLst>
              <p:ext uri="{D42A27DB-BD31-4B8C-83A1-F6EECF244321}">
                <p14:modId xmlns:p14="http://schemas.microsoft.com/office/powerpoint/2010/main" val="494713476"/>
              </p:ext>
            </p:extLst>
          </p:nvPr>
        </p:nvGraphicFramePr>
        <p:xfrm>
          <a:off x="572456" y="2927569"/>
          <a:ext cx="3052321" cy="17543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Chart 51">
            <a:extLst>
              <a:ext uri="{FF2B5EF4-FFF2-40B4-BE49-F238E27FC236}">
                <a16:creationId xmlns:a16="http://schemas.microsoft.com/office/drawing/2014/main" id="{21363457-77E0-CCDF-AEA0-FFA09C597DB9}"/>
              </a:ext>
            </a:extLst>
          </p:cNvPr>
          <p:cNvGraphicFramePr>
            <a:graphicFrameLocks/>
          </p:cNvGraphicFramePr>
          <p:nvPr>
            <p:extLst>
              <p:ext uri="{D42A27DB-BD31-4B8C-83A1-F6EECF244321}">
                <p14:modId xmlns:p14="http://schemas.microsoft.com/office/powerpoint/2010/main" val="3580842274"/>
              </p:ext>
            </p:extLst>
          </p:nvPr>
        </p:nvGraphicFramePr>
        <p:xfrm>
          <a:off x="572456" y="4860433"/>
          <a:ext cx="3052321" cy="1763281"/>
        </p:xfrm>
        <a:graphic>
          <a:graphicData uri="http://schemas.openxmlformats.org/drawingml/2006/chart">
            <c:chart xmlns:c="http://schemas.openxmlformats.org/drawingml/2006/chart" xmlns:r="http://schemas.openxmlformats.org/officeDocument/2006/relationships" r:id="rId5"/>
          </a:graphicData>
        </a:graphic>
      </p:graphicFrame>
      <p:pic>
        <p:nvPicPr>
          <p:cNvPr id="53" name="Picture 52">
            <a:extLst>
              <a:ext uri="{FF2B5EF4-FFF2-40B4-BE49-F238E27FC236}">
                <a16:creationId xmlns:a16="http://schemas.microsoft.com/office/drawing/2014/main" id="{5708F75F-5C49-F33B-E090-52F9E956415F}"/>
              </a:ext>
            </a:extLst>
          </p:cNvPr>
          <p:cNvPicPr>
            <a:picLocks noChangeAspect="1"/>
          </p:cNvPicPr>
          <p:nvPr/>
        </p:nvPicPr>
        <p:blipFill>
          <a:blip r:embed="rId6"/>
          <a:stretch>
            <a:fillRect/>
          </a:stretch>
        </p:blipFill>
        <p:spPr>
          <a:xfrm>
            <a:off x="525250" y="1663139"/>
            <a:ext cx="1651705" cy="1030095"/>
          </a:xfrm>
          <a:prstGeom prst="rect">
            <a:avLst/>
          </a:prstGeom>
        </p:spPr>
      </p:pic>
      <p:graphicFrame>
        <p:nvGraphicFramePr>
          <p:cNvPr id="61" name="Table 60">
            <a:extLst>
              <a:ext uri="{FF2B5EF4-FFF2-40B4-BE49-F238E27FC236}">
                <a16:creationId xmlns:a16="http://schemas.microsoft.com/office/drawing/2014/main" id="{8AD57CF5-4AAE-A639-C5B3-4FBFCC606523}"/>
              </a:ext>
            </a:extLst>
          </p:cNvPr>
          <p:cNvGraphicFramePr>
            <a:graphicFrameLocks noGrp="1"/>
          </p:cNvGraphicFramePr>
          <p:nvPr>
            <p:extLst>
              <p:ext uri="{D42A27DB-BD31-4B8C-83A1-F6EECF244321}">
                <p14:modId xmlns:p14="http://schemas.microsoft.com/office/powerpoint/2010/main" val="66721262"/>
              </p:ext>
            </p:extLst>
          </p:nvPr>
        </p:nvGraphicFramePr>
        <p:xfrm>
          <a:off x="3856876" y="1130159"/>
          <a:ext cx="2756211" cy="5516666"/>
        </p:xfrm>
        <a:graphic>
          <a:graphicData uri="http://schemas.openxmlformats.org/drawingml/2006/table">
            <a:tbl>
              <a:tblPr firstRow="1" bandRow="1">
                <a:tableStyleId>{3B4B98B0-60AC-42C2-AFA5-B58CD77FA1E5}</a:tableStyleId>
              </a:tblPr>
              <a:tblGrid>
                <a:gridCol w="1360423">
                  <a:extLst>
                    <a:ext uri="{9D8B030D-6E8A-4147-A177-3AD203B41FA5}">
                      <a16:colId xmlns:a16="http://schemas.microsoft.com/office/drawing/2014/main" val="813332962"/>
                    </a:ext>
                  </a:extLst>
                </a:gridCol>
                <a:gridCol w="1395788">
                  <a:extLst>
                    <a:ext uri="{9D8B030D-6E8A-4147-A177-3AD203B41FA5}">
                      <a16:colId xmlns:a16="http://schemas.microsoft.com/office/drawing/2014/main" val="2820227816"/>
                    </a:ext>
                  </a:extLst>
                </a:gridCol>
              </a:tblGrid>
              <a:tr h="801554">
                <a:tc>
                  <a:txBody>
                    <a:bodyPr/>
                    <a:lstStyle/>
                    <a:p>
                      <a:pPr algn="ctr"/>
                      <a:r>
                        <a:rPr lang="en-GB" sz="1600">
                          <a:solidFill>
                            <a:schemeClr val="accent1"/>
                          </a:solidFill>
                          <a:latin typeface="Arial" panose="020B0604020202020204" pitchFamily="34" charset="0"/>
                          <a:cs typeface="Arial" panose="020B0604020202020204" pitchFamily="34" charset="0"/>
                        </a:rPr>
                        <a:t>Export </a:t>
                      </a:r>
                    </a:p>
                  </a:txBody>
                  <a:tcPr anchor="ctr">
                    <a:lnT w="12700" cap="flat" cmpd="sng" algn="ctr">
                      <a:noFill/>
                      <a:prstDash val="solid"/>
                      <a:round/>
                      <a:headEnd type="none" w="med" len="med"/>
                      <a:tailEnd type="none" w="med" len="med"/>
                    </a:lnT>
                  </a:tcPr>
                </a:tc>
                <a:tc>
                  <a:txBody>
                    <a:bodyPr/>
                    <a:lstStyle/>
                    <a:p>
                      <a:pPr algn="ctr"/>
                      <a:r>
                        <a:rPr lang="en-GB" sz="1600">
                          <a:solidFill>
                            <a:schemeClr val="accent1"/>
                          </a:solidFill>
                          <a:latin typeface="Arial" panose="020B0604020202020204" pitchFamily="34" charset="0"/>
                          <a:cs typeface="Arial" panose="020B0604020202020204" pitchFamily="34" charset="0"/>
                        </a:rPr>
                        <a:t>Import</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257244594"/>
                  </a:ext>
                </a:extLst>
              </a:tr>
              <a:tr h="159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Arial" panose="020B0604020202020204" pitchFamily="34" charset="0"/>
                          <a:cs typeface="Arial" panose="020B0604020202020204" pitchFamily="34" charset="0"/>
                        </a:rPr>
                        <a:t>Over £8.3 billion</a:t>
                      </a:r>
                    </a:p>
                    <a:p>
                      <a:r>
                        <a:rPr lang="en-GB" sz="1100">
                          <a:latin typeface="Arial" panose="020B0604020202020204" pitchFamily="34" charset="0"/>
                          <a:cs typeface="Arial" panose="020B0604020202020204" pitchFamily="34" charset="0"/>
                        </a:rPr>
                        <a:t>Worth of exports which equals to 20.6</a:t>
                      </a:r>
                      <a:r>
                        <a:rPr lang="en-GB" sz="1100" b="1">
                          <a:solidFill>
                            <a:schemeClr val="tx1"/>
                          </a:solidFill>
                          <a:latin typeface="Arial" panose="020B0604020202020204" pitchFamily="34" charset="0"/>
                          <a:cs typeface="Arial" panose="020B0604020202020204" pitchFamily="34" charset="0"/>
                        </a:rPr>
                        <a:t>%</a:t>
                      </a:r>
                    </a:p>
                    <a:p>
                      <a:r>
                        <a:rPr lang="en-GB" sz="1100">
                          <a:latin typeface="Arial" panose="020B0604020202020204" pitchFamily="34" charset="0"/>
                          <a:cs typeface="Arial" panose="020B0604020202020204" pitchFamily="34" charset="0"/>
                        </a:rPr>
                        <a:t>of total exports from the UK</a:t>
                      </a:r>
                    </a:p>
                  </a:txBody>
                  <a:tcPr/>
                </a:tc>
                <a:tc>
                  <a:txBody>
                    <a:bodyPr/>
                    <a:lstStyle/>
                    <a:p>
                      <a:r>
                        <a:rPr lang="en-GB" sz="1100" b="1">
                          <a:latin typeface="Arial" panose="020B0604020202020204" pitchFamily="34" charset="0"/>
                          <a:cs typeface="Arial" panose="020B0604020202020204" pitchFamily="34" charset="0"/>
                        </a:rPr>
                        <a:t>Over £1 billion</a:t>
                      </a:r>
                    </a:p>
                    <a:p>
                      <a:r>
                        <a:rPr lang="en-GB" sz="1100">
                          <a:latin typeface="Arial" panose="020B0604020202020204" pitchFamily="34" charset="0"/>
                          <a:cs typeface="Arial" panose="020B0604020202020204" pitchFamily="34" charset="0"/>
                        </a:rPr>
                        <a:t>Worth of imports which equals to 1.8</a:t>
                      </a:r>
                      <a:r>
                        <a:rPr lang="en-GB" sz="1100" b="1">
                          <a:solidFill>
                            <a:schemeClr val="tx1"/>
                          </a:solidFill>
                          <a:latin typeface="Arial" panose="020B0604020202020204" pitchFamily="34" charset="0"/>
                          <a:cs typeface="Arial" panose="020B0604020202020204" pitchFamily="34" charset="0"/>
                        </a:rPr>
                        <a:t>%</a:t>
                      </a:r>
                    </a:p>
                    <a:p>
                      <a:r>
                        <a:rPr lang="en-GB" sz="1100">
                          <a:latin typeface="Arial" panose="020B0604020202020204" pitchFamily="34" charset="0"/>
                          <a:cs typeface="Arial" panose="020B0604020202020204" pitchFamily="34" charset="0"/>
                        </a:rPr>
                        <a:t>of total imports to the UK</a:t>
                      </a:r>
                    </a:p>
                    <a:p>
                      <a:endParaRPr lang="en-GB" sz="11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090682"/>
                  </a:ext>
                </a:extLst>
              </a:tr>
              <a:tr h="1574785">
                <a:tc>
                  <a:txBody>
                    <a:bodyPr/>
                    <a:lstStyle/>
                    <a:p>
                      <a:r>
                        <a:rPr lang="en-GB" sz="1100" b="1">
                          <a:latin typeface="Arial" panose="020B0604020202020204" pitchFamily="34" charset="0"/>
                          <a:cs typeface="Arial" panose="020B0604020202020204" pitchFamily="34" charset="0"/>
                        </a:rPr>
                        <a:t>Over £7.4 billion</a:t>
                      </a:r>
                    </a:p>
                    <a:p>
                      <a:pPr lvl="0"/>
                      <a:r>
                        <a:rPr lang="en-GB" sz="1100">
                          <a:solidFill>
                            <a:schemeClr val="tx1"/>
                          </a:solidFill>
                          <a:latin typeface="Arial" panose="020B0604020202020204" pitchFamily="34" charset="0"/>
                          <a:cs typeface="Arial" panose="020B0604020202020204" pitchFamily="34" charset="0"/>
                        </a:rPr>
                        <a:t>Worth of finished vehicles exported from the UK </a:t>
                      </a:r>
                    </a:p>
                  </a:txBody>
                  <a:tcPr/>
                </a:tc>
                <a:tc>
                  <a:txBody>
                    <a:bodyPr/>
                    <a:lstStyle/>
                    <a:p>
                      <a:r>
                        <a:rPr lang="en-GB" sz="1100" b="1">
                          <a:latin typeface="Arial" panose="020B0604020202020204" pitchFamily="34" charset="0"/>
                          <a:cs typeface="Arial" panose="020B0604020202020204" pitchFamily="34" charset="0"/>
                        </a:rPr>
                        <a:t>Over £130 million</a:t>
                      </a:r>
                    </a:p>
                    <a:p>
                      <a:pPr lvl="0"/>
                      <a:r>
                        <a:rPr lang="en-GB" sz="1100">
                          <a:solidFill>
                            <a:schemeClr val="tx1"/>
                          </a:solidFill>
                          <a:latin typeface="Arial" panose="020B0604020202020204" pitchFamily="34" charset="0"/>
                          <a:cs typeface="Arial" panose="020B0604020202020204" pitchFamily="34" charset="0"/>
                        </a:rPr>
                        <a:t>Worth of finished vehicles imported to the UK </a:t>
                      </a:r>
                    </a:p>
                    <a:p>
                      <a:endParaRPr lang="en-GB" sz="11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9433140"/>
                  </a:ext>
                </a:extLst>
              </a:tr>
              <a:tr h="1549511">
                <a:tc>
                  <a:txBody>
                    <a:bodyPr/>
                    <a:lstStyle/>
                    <a:p>
                      <a:r>
                        <a:rPr lang="en-GB" sz="1100" b="1">
                          <a:latin typeface="Arial" panose="020B0604020202020204" pitchFamily="34" charset="0"/>
                          <a:cs typeface="Arial" panose="020B0604020202020204" pitchFamily="34" charset="0"/>
                        </a:rPr>
                        <a:t>Over £974 million</a:t>
                      </a:r>
                    </a:p>
                    <a:p>
                      <a:r>
                        <a:rPr lang="en-GB" sz="1100">
                          <a:solidFill>
                            <a:schemeClr val="tx1"/>
                          </a:solidFill>
                          <a:latin typeface="Arial" panose="020B0604020202020204" pitchFamily="34" charset="0"/>
                          <a:cs typeface="Arial" panose="020B0604020202020204" pitchFamily="34" charset="0"/>
                        </a:rPr>
                        <a:t>Worth of components exported from the UK</a:t>
                      </a:r>
                    </a:p>
                    <a:p>
                      <a:endParaRPr lang="en-GB" sz="1100">
                        <a:solidFill>
                          <a:schemeClr val="tx1"/>
                        </a:solidFill>
                        <a:latin typeface="Arial" panose="020B0604020202020204" pitchFamily="34" charset="0"/>
                        <a:cs typeface="Arial" panose="020B0604020202020204" pitchFamily="34" charset="0"/>
                      </a:endParaRPr>
                    </a:p>
                  </a:txBody>
                  <a:tcPr/>
                </a:tc>
                <a:tc>
                  <a:txBody>
                    <a:bodyPr/>
                    <a:lstStyle/>
                    <a:p>
                      <a:r>
                        <a:rPr lang="en-GB" sz="1100" b="1">
                          <a:latin typeface="Arial" panose="020B0604020202020204" pitchFamily="34" charset="0"/>
                          <a:cs typeface="Arial" panose="020B0604020202020204" pitchFamily="34" charset="0"/>
                        </a:rPr>
                        <a:t>Over £952 million</a:t>
                      </a:r>
                    </a:p>
                    <a:p>
                      <a:pPr lvl="0"/>
                      <a:r>
                        <a:rPr lang="en-GB" sz="1100">
                          <a:solidFill>
                            <a:schemeClr val="tx1"/>
                          </a:solidFill>
                          <a:latin typeface="Arial" panose="020B0604020202020204" pitchFamily="34" charset="0"/>
                          <a:cs typeface="Arial" panose="020B0604020202020204" pitchFamily="34" charset="0"/>
                        </a:rPr>
                        <a:t>Worth of components imported to the UK</a:t>
                      </a:r>
                    </a:p>
                    <a:p>
                      <a:endParaRPr lang="en-GB" sz="11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72066101"/>
                  </a:ext>
                </a:extLst>
              </a:tr>
            </a:tbl>
          </a:graphicData>
        </a:graphic>
      </p:graphicFrame>
      <p:pic>
        <p:nvPicPr>
          <p:cNvPr id="62" name="Graphic 61" descr="USB">
            <a:extLst>
              <a:ext uri="{FF2B5EF4-FFF2-40B4-BE49-F238E27FC236}">
                <a16:creationId xmlns:a16="http://schemas.microsoft.com/office/drawing/2014/main" id="{1697B41D-CF06-AA06-D7D8-FEFD1AC7FE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89245" y="6092841"/>
            <a:ext cx="442728" cy="490132"/>
          </a:xfrm>
          <a:prstGeom prst="rect">
            <a:avLst/>
          </a:prstGeom>
          <a:effectLst>
            <a:glow rad="63500">
              <a:schemeClr val="bg2">
                <a:alpha val="40000"/>
              </a:schemeClr>
            </a:glow>
          </a:effectLst>
        </p:spPr>
      </p:pic>
      <p:pic>
        <p:nvPicPr>
          <p:cNvPr id="63" name="Picture 62">
            <a:extLst>
              <a:ext uri="{FF2B5EF4-FFF2-40B4-BE49-F238E27FC236}">
                <a16:creationId xmlns:a16="http://schemas.microsoft.com/office/drawing/2014/main" id="{BA0D425E-EE42-E951-52BC-3E648E044471}"/>
              </a:ext>
            </a:extLst>
          </p:cNvPr>
          <p:cNvPicPr>
            <a:picLocks noChangeAspect="1"/>
          </p:cNvPicPr>
          <p:nvPr/>
        </p:nvPicPr>
        <p:blipFill>
          <a:blip r:embed="rId9"/>
          <a:stretch>
            <a:fillRect/>
          </a:stretch>
        </p:blipFill>
        <p:spPr>
          <a:xfrm>
            <a:off x="4061877" y="6140362"/>
            <a:ext cx="497841" cy="313756"/>
          </a:xfrm>
          <a:prstGeom prst="rect">
            <a:avLst/>
          </a:prstGeom>
        </p:spPr>
      </p:pic>
      <p:pic>
        <p:nvPicPr>
          <p:cNvPr id="64" name="Graphic 63" descr="Taxi">
            <a:extLst>
              <a:ext uri="{FF2B5EF4-FFF2-40B4-BE49-F238E27FC236}">
                <a16:creationId xmlns:a16="http://schemas.microsoft.com/office/drawing/2014/main" id="{F82A4F61-207E-C1BC-F437-76D347C27B99}"/>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25994"/>
          <a:stretch/>
        </p:blipFill>
        <p:spPr>
          <a:xfrm>
            <a:off x="4454645" y="4592305"/>
            <a:ext cx="445796" cy="329916"/>
          </a:xfrm>
          <a:prstGeom prst="rect">
            <a:avLst/>
          </a:prstGeom>
          <a:effectLst>
            <a:glow rad="101600">
              <a:schemeClr val="bg2">
                <a:alpha val="60000"/>
              </a:schemeClr>
            </a:glow>
          </a:effectLst>
        </p:spPr>
      </p:pic>
      <p:pic>
        <p:nvPicPr>
          <p:cNvPr id="65" name="Graphic 34" descr="Car">
            <a:extLst>
              <a:ext uri="{FF2B5EF4-FFF2-40B4-BE49-F238E27FC236}">
                <a16:creationId xmlns:a16="http://schemas.microsoft.com/office/drawing/2014/main" id="{505CE2BE-C768-8B4E-16A7-64153CDDCE2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11481" y="4514058"/>
            <a:ext cx="545777" cy="450801"/>
          </a:xfrm>
          <a:prstGeom prst="rect">
            <a:avLst/>
          </a:prstGeom>
          <a:effectLst>
            <a:glow rad="101600">
              <a:schemeClr val="bg2">
                <a:alpha val="60000"/>
              </a:schemeClr>
            </a:glow>
            <a:outerShdw blurRad="50800" dist="38100" dir="8100000" algn="tr" rotWithShape="0">
              <a:prstClr val="black">
                <a:alpha val="40000"/>
              </a:prstClr>
            </a:outerShdw>
          </a:effectLst>
        </p:spPr>
      </p:pic>
      <p:pic>
        <p:nvPicPr>
          <p:cNvPr id="66" name="Picture 65">
            <a:extLst>
              <a:ext uri="{FF2B5EF4-FFF2-40B4-BE49-F238E27FC236}">
                <a16:creationId xmlns:a16="http://schemas.microsoft.com/office/drawing/2014/main" id="{6D192680-6847-AE88-B8DD-15692E31D03E}"/>
              </a:ext>
            </a:extLst>
          </p:cNvPr>
          <p:cNvPicPr>
            <a:picLocks noChangeAspect="1"/>
          </p:cNvPicPr>
          <p:nvPr/>
        </p:nvPicPr>
        <p:blipFill>
          <a:blip r:embed="rId14"/>
          <a:stretch>
            <a:fillRect/>
          </a:stretch>
        </p:blipFill>
        <p:spPr>
          <a:xfrm rot="20444191">
            <a:off x="5958360" y="6051535"/>
            <a:ext cx="604910" cy="572549"/>
          </a:xfrm>
          <a:prstGeom prst="rect">
            <a:avLst/>
          </a:prstGeom>
        </p:spPr>
      </p:pic>
      <p:pic>
        <p:nvPicPr>
          <p:cNvPr id="67" name="Graphic 34" descr="Car">
            <a:extLst>
              <a:ext uri="{FF2B5EF4-FFF2-40B4-BE49-F238E27FC236}">
                <a16:creationId xmlns:a16="http://schemas.microsoft.com/office/drawing/2014/main" id="{A786BFB8-3412-6722-1542-D33BDF01FF3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99299" y="6314559"/>
            <a:ext cx="733902" cy="671784"/>
          </a:xfrm>
          <a:prstGeom prst="rect">
            <a:avLst/>
          </a:prstGeom>
          <a:effectLst>
            <a:outerShdw blurRad="50800" dist="38100" dir="8100000" algn="tr" rotWithShape="0">
              <a:prstClr val="black">
                <a:alpha val="40000"/>
              </a:prstClr>
            </a:outerShdw>
          </a:effectLst>
        </p:spPr>
      </p:pic>
      <p:pic>
        <p:nvPicPr>
          <p:cNvPr id="68" name="Graphic 67" descr="Dump truck">
            <a:extLst>
              <a:ext uri="{FF2B5EF4-FFF2-40B4-BE49-F238E27FC236}">
                <a16:creationId xmlns:a16="http://schemas.microsoft.com/office/drawing/2014/main" id="{18E0BE76-6016-E679-F5C0-E1B28A07267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72180" y="6161151"/>
            <a:ext cx="888074" cy="847865"/>
          </a:xfrm>
          <a:prstGeom prst="rect">
            <a:avLst/>
          </a:prstGeom>
          <a:effectLst>
            <a:outerShdw blurRad="50800" dist="38100" dir="2700000" algn="tl" rotWithShape="0">
              <a:prstClr val="black">
                <a:alpha val="40000"/>
              </a:prstClr>
            </a:outerShdw>
          </a:effectLst>
        </p:spPr>
      </p:pic>
      <p:pic>
        <p:nvPicPr>
          <p:cNvPr id="69" name="Graphic 32" descr="Truck">
            <a:extLst>
              <a:ext uri="{FF2B5EF4-FFF2-40B4-BE49-F238E27FC236}">
                <a16:creationId xmlns:a16="http://schemas.microsoft.com/office/drawing/2014/main" id="{B82ABCC1-71B7-2660-B1FB-29861B6AF37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76640" y="6200021"/>
            <a:ext cx="903136" cy="818190"/>
          </a:xfrm>
          <a:prstGeom prst="rect">
            <a:avLst/>
          </a:prstGeom>
          <a:effectLst>
            <a:outerShdw blurRad="50800" dist="38100" dir="2700000" algn="tl" rotWithShape="0">
              <a:prstClr val="black">
                <a:alpha val="40000"/>
              </a:prstClr>
            </a:outerShdw>
          </a:effectLst>
        </p:spPr>
      </p:pic>
      <p:pic>
        <p:nvPicPr>
          <p:cNvPr id="70" name="Graphic 30" descr="Bus">
            <a:extLst>
              <a:ext uri="{FF2B5EF4-FFF2-40B4-BE49-F238E27FC236}">
                <a16:creationId xmlns:a16="http://schemas.microsoft.com/office/drawing/2014/main" id="{E0DDA225-D2CB-1456-6818-5C0D0F31989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52065" y="6241806"/>
            <a:ext cx="819633" cy="744537"/>
          </a:xfrm>
          <a:prstGeom prst="rect">
            <a:avLst/>
          </a:prstGeom>
          <a:effectLst>
            <a:outerShdw blurRad="50800" dist="38100" dir="2700000" algn="tl" rotWithShape="0">
              <a:prstClr val="black">
                <a:alpha val="40000"/>
              </a:prstClr>
            </a:outerShdw>
          </a:effectLst>
        </p:spPr>
      </p:pic>
      <p:pic>
        <p:nvPicPr>
          <p:cNvPr id="71" name="Graphic 70" descr="Motorcycle">
            <a:extLst>
              <a:ext uri="{FF2B5EF4-FFF2-40B4-BE49-F238E27FC236}">
                <a16:creationId xmlns:a16="http://schemas.microsoft.com/office/drawing/2014/main" id="{CC940229-9578-BE4F-1835-1A4B4C21976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833201" y="6471716"/>
            <a:ext cx="449107" cy="425553"/>
          </a:xfrm>
          <a:prstGeom prst="rect">
            <a:avLst/>
          </a:prstGeom>
          <a:effectLst/>
        </p:spPr>
      </p:pic>
      <p:sp>
        <p:nvSpPr>
          <p:cNvPr id="72" name="TextBox 71">
            <a:extLst>
              <a:ext uri="{FF2B5EF4-FFF2-40B4-BE49-F238E27FC236}">
                <a16:creationId xmlns:a16="http://schemas.microsoft.com/office/drawing/2014/main" id="{4A84E35C-EF76-F878-3E1E-C49B0E3FCA96}"/>
              </a:ext>
            </a:extLst>
          </p:cNvPr>
          <p:cNvSpPr txBox="1"/>
          <p:nvPr/>
        </p:nvSpPr>
        <p:spPr>
          <a:xfrm>
            <a:off x="6671108" y="6027671"/>
            <a:ext cx="1823274"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Source: ITC Trade Map 2018</a:t>
            </a:r>
          </a:p>
        </p:txBody>
      </p:sp>
      <p:graphicFrame>
        <p:nvGraphicFramePr>
          <p:cNvPr id="73" name="Chart 72">
            <a:extLst>
              <a:ext uri="{FF2B5EF4-FFF2-40B4-BE49-F238E27FC236}">
                <a16:creationId xmlns:a16="http://schemas.microsoft.com/office/drawing/2014/main" id="{AFECDC1C-1AC6-E9E0-5B33-339918D45DA7}"/>
              </a:ext>
            </a:extLst>
          </p:cNvPr>
          <p:cNvGraphicFramePr>
            <a:graphicFrameLocks/>
          </p:cNvGraphicFramePr>
          <p:nvPr>
            <p:extLst>
              <p:ext uri="{D42A27DB-BD31-4B8C-83A1-F6EECF244321}">
                <p14:modId xmlns:p14="http://schemas.microsoft.com/office/powerpoint/2010/main" val="2155594782"/>
              </p:ext>
            </p:extLst>
          </p:nvPr>
        </p:nvGraphicFramePr>
        <p:xfrm>
          <a:off x="6781652" y="3242851"/>
          <a:ext cx="5500656" cy="2743200"/>
        </p:xfrm>
        <a:graphic>
          <a:graphicData uri="http://schemas.openxmlformats.org/drawingml/2006/chart">
            <c:chart xmlns:c="http://schemas.openxmlformats.org/drawingml/2006/chart" xmlns:r="http://schemas.openxmlformats.org/officeDocument/2006/relationships" r:id="rId23"/>
          </a:graphicData>
        </a:graphic>
      </p:graphicFrame>
      <p:sp>
        <p:nvSpPr>
          <p:cNvPr id="74" name="TextBox 73">
            <a:extLst>
              <a:ext uri="{FF2B5EF4-FFF2-40B4-BE49-F238E27FC236}">
                <a16:creationId xmlns:a16="http://schemas.microsoft.com/office/drawing/2014/main" id="{3F08B3F8-D20F-0A9B-4AA6-40931CBA28F8}"/>
              </a:ext>
            </a:extLst>
          </p:cNvPr>
          <p:cNvSpPr txBox="1"/>
          <p:nvPr/>
        </p:nvSpPr>
        <p:spPr>
          <a:xfrm>
            <a:off x="9035060" y="3878972"/>
            <a:ext cx="681443" cy="261610"/>
          </a:xfrm>
          <a:prstGeom prst="rect">
            <a:avLst/>
          </a:prstGeom>
          <a:noFill/>
        </p:spPr>
        <p:txBody>
          <a:bodyPr wrap="square" rtlCol="0">
            <a:spAutoFit/>
          </a:bodyPr>
          <a:lstStyle/>
          <a:p>
            <a:r>
              <a:rPr lang="en-GB" sz="1100"/>
              <a:t>5.77%</a:t>
            </a:r>
          </a:p>
        </p:txBody>
      </p:sp>
      <p:sp>
        <p:nvSpPr>
          <p:cNvPr id="75" name="TextBox 74">
            <a:extLst>
              <a:ext uri="{FF2B5EF4-FFF2-40B4-BE49-F238E27FC236}">
                <a16:creationId xmlns:a16="http://schemas.microsoft.com/office/drawing/2014/main" id="{D838BDF6-0CEA-0E41-C7F5-DB24E49362F2}"/>
              </a:ext>
            </a:extLst>
          </p:cNvPr>
          <p:cNvSpPr txBox="1"/>
          <p:nvPr/>
        </p:nvSpPr>
        <p:spPr>
          <a:xfrm>
            <a:off x="9674058" y="4513991"/>
            <a:ext cx="681443" cy="261610"/>
          </a:xfrm>
          <a:prstGeom prst="rect">
            <a:avLst/>
          </a:prstGeom>
          <a:noFill/>
        </p:spPr>
        <p:txBody>
          <a:bodyPr wrap="square" rtlCol="0">
            <a:spAutoFit/>
          </a:bodyPr>
          <a:lstStyle/>
          <a:p>
            <a:r>
              <a:rPr lang="en-GB" sz="1100"/>
              <a:t>10.50%</a:t>
            </a:r>
          </a:p>
        </p:txBody>
      </p:sp>
      <p:sp>
        <p:nvSpPr>
          <p:cNvPr id="76" name="TextBox 75">
            <a:extLst>
              <a:ext uri="{FF2B5EF4-FFF2-40B4-BE49-F238E27FC236}">
                <a16:creationId xmlns:a16="http://schemas.microsoft.com/office/drawing/2014/main" id="{17860436-1B91-D8B3-45A1-0305BB65C1EA}"/>
              </a:ext>
            </a:extLst>
          </p:cNvPr>
          <p:cNvSpPr txBox="1"/>
          <p:nvPr/>
        </p:nvSpPr>
        <p:spPr>
          <a:xfrm>
            <a:off x="9137345" y="4189254"/>
            <a:ext cx="681443" cy="261610"/>
          </a:xfrm>
          <a:prstGeom prst="rect">
            <a:avLst/>
          </a:prstGeom>
          <a:noFill/>
        </p:spPr>
        <p:txBody>
          <a:bodyPr wrap="square" rtlCol="0">
            <a:spAutoFit/>
          </a:bodyPr>
          <a:lstStyle/>
          <a:p>
            <a:r>
              <a:rPr lang="en-GB" sz="1100"/>
              <a:t>6.48%</a:t>
            </a:r>
          </a:p>
        </p:txBody>
      </p:sp>
      <p:sp>
        <p:nvSpPr>
          <p:cNvPr id="77" name="TextBox 76">
            <a:extLst>
              <a:ext uri="{FF2B5EF4-FFF2-40B4-BE49-F238E27FC236}">
                <a16:creationId xmlns:a16="http://schemas.microsoft.com/office/drawing/2014/main" id="{D871B1F3-A3E0-1647-2022-8835B7877BC2}"/>
              </a:ext>
            </a:extLst>
          </p:cNvPr>
          <p:cNvSpPr txBox="1"/>
          <p:nvPr/>
        </p:nvSpPr>
        <p:spPr>
          <a:xfrm>
            <a:off x="10014779" y="4842924"/>
            <a:ext cx="681443" cy="261610"/>
          </a:xfrm>
          <a:prstGeom prst="rect">
            <a:avLst/>
          </a:prstGeom>
          <a:noFill/>
        </p:spPr>
        <p:txBody>
          <a:bodyPr wrap="square" rtlCol="0">
            <a:spAutoFit/>
          </a:bodyPr>
          <a:lstStyle/>
          <a:p>
            <a:r>
              <a:rPr lang="en-GB" sz="1100"/>
              <a:t>13.17%</a:t>
            </a:r>
          </a:p>
        </p:txBody>
      </p:sp>
      <p:sp>
        <p:nvSpPr>
          <p:cNvPr id="93" name="TextBox 92">
            <a:extLst>
              <a:ext uri="{FF2B5EF4-FFF2-40B4-BE49-F238E27FC236}">
                <a16:creationId xmlns:a16="http://schemas.microsoft.com/office/drawing/2014/main" id="{CC28FE64-DE49-5829-B259-E66D61C83564}"/>
              </a:ext>
            </a:extLst>
          </p:cNvPr>
          <p:cNvSpPr txBox="1"/>
          <p:nvPr/>
        </p:nvSpPr>
        <p:spPr>
          <a:xfrm>
            <a:off x="11441014" y="5170887"/>
            <a:ext cx="681443" cy="261610"/>
          </a:xfrm>
          <a:prstGeom prst="rect">
            <a:avLst/>
          </a:prstGeom>
          <a:noFill/>
        </p:spPr>
        <p:txBody>
          <a:bodyPr wrap="square" rtlCol="0">
            <a:spAutoFit/>
          </a:bodyPr>
          <a:lstStyle/>
          <a:p>
            <a:r>
              <a:rPr lang="en-GB" sz="1100"/>
              <a:t>24.54%</a:t>
            </a:r>
          </a:p>
        </p:txBody>
      </p:sp>
      <p:graphicFrame>
        <p:nvGraphicFramePr>
          <p:cNvPr id="123" name="Chart 122">
            <a:extLst>
              <a:ext uri="{FF2B5EF4-FFF2-40B4-BE49-F238E27FC236}">
                <a16:creationId xmlns:a16="http://schemas.microsoft.com/office/drawing/2014/main" id="{81B7E44C-4822-360B-8444-909021075850}"/>
              </a:ext>
            </a:extLst>
          </p:cNvPr>
          <p:cNvGraphicFramePr>
            <a:graphicFrameLocks/>
          </p:cNvGraphicFramePr>
          <p:nvPr>
            <p:extLst>
              <p:ext uri="{D42A27DB-BD31-4B8C-83A1-F6EECF244321}">
                <p14:modId xmlns:p14="http://schemas.microsoft.com/office/powerpoint/2010/main" val="1860845748"/>
              </p:ext>
            </p:extLst>
          </p:nvPr>
        </p:nvGraphicFramePr>
        <p:xfrm>
          <a:off x="6781652" y="747252"/>
          <a:ext cx="5500656" cy="2743200"/>
        </p:xfrm>
        <a:graphic>
          <a:graphicData uri="http://schemas.openxmlformats.org/drawingml/2006/chart">
            <c:chart xmlns:c="http://schemas.openxmlformats.org/drawingml/2006/chart" xmlns:r="http://schemas.openxmlformats.org/officeDocument/2006/relationships" r:id="rId24"/>
          </a:graphicData>
        </a:graphic>
      </p:graphicFrame>
      <p:sp>
        <p:nvSpPr>
          <p:cNvPr id="124" name="TextBox 123">
            <a:extLst>
              <a:ext uri="{FF2B5EF4-FFF2-40B4-BE49-F238E27FC236}">
                <a16:creationId xmlns:a16="http://schemas.microsoft.com/office/drawing/2014/main" id="{2C919ED8-BB01-DFC2-5F72-8B15AA745D71}"/>
              </a:ext>
            </a:extLst>
          </p:cNvPr>
          <p:cNvSpPr txBox="1"/>
          <p:nvPr/>
        </p:nvSpPr>
        <p:spPr>
          <a:xfrm>
            <a:off x="11614157" y="2685219"/>
            <a:ext cx="631020" cy="261610"/>
          </a:xfrm>
          <a:prstGeom prst="rect">
            <a:avLst/>
          </a:prstGeom>
          <a:noFill/>
        </p:spPr>
        <p:txBody>
          <a:bodyPr wrap="square" rtlCol="0">
            <a:spAutoFit/>
          </a:bodyPr>
          <a:lstStyle/>
          <a:p>
            <a:r>
              <a:rPr lang="en-GB" sz="1100"/>
              <a:t>86.26%</a:t>
            </a:r>
          </a:p>
        </p:txBody>
      </p:sp>
      <p:sp>
        <p:nvSpPr>
          <p:cNvPr id="125" name="TextBox 124">
            <a:extLst>
              <a:ext uri="{FF2B5EF4-FFF2-40B4-BE49-F238E27FC236}">
                <a16:creationId xmlns:a16="http://schemas.microsoft.com/office/drawing/2014/main" id="{845E0567-205C-3952-148E-05CAE517EE58}"/>
              </a:ext>
            </a:extLst>
          </p:cNvPr>
          <p:cNvSpPr txBox="1"/>
          <p:nvPr/>
        </p:nvSpPr>
        <p:spPr>
          <a:xfrm>
            <a:off x="9400993" y="2353406"/>
            <a:ext cx="631020" cy="261610"/>
          </a:xfrm>
          <a:prstGeom prst="rect">
            <a:avLst/>
          </a:prstGeom>
          <a:noFill/>
        </p:spPr>
        <p:txBody>
          <a:bodyPr wrap="square" rtlCol="0">
            <a:spAutoFit/>
          </a:bodyPr>
          <a:lstStyle/>
          <a:p>
            <a:r>
              <a:rPr lang="en-GB" sz="1100"/>
              <a:t>4.25%</a:t>
            </a:r>
          </a:p>
        </p:txBody>
      </p:sp>
      <p:sp>
        <p:nvSpPr>
          <p:cNvPr id="126" name="TextBox 125">
            <a:extLst>
              <a:ext uri="{FF2B5EF4-FFF2-40B4-BE49-F238E27FC236}">
                <a16:creationId xmlns:a16="http://schemas.microsoft.com/office/drawing/2014/main" id="{2ED0900A-2C39-82F6-E758-1B928E1D5296}"/>
              </a:ext>
            </a:extLst>
          </p:cNvPr>
          <p:cNvSpPr txBox="1"/>
          <p:nvPr/>
        </p:nvSpPr>
        <p:spPr>
          <a:xfrm>
            <a:off x="9375781" y="1709613"/>
            <a:ext cx="631020" cy="261610"/>
          </a:xfrm>
          <a:prstGeom prst="rect">
            <a:avLst/>
          </a:prstGeom>
          <a:noFill/>
        </p:spPr>
        <p:txBody>
          <a:bodyPr wrap="square" rtlCol="0">
            <a:spAutoFit/>
          </a:bodyPr>
          <a:lstStyle/>
          <a:p>
            <a:r>
              <a:rPr lang="en-GB" sz="1100"/>
              <a:t>1.05%</a:t>
            </a:r>
          </a:p>
        </p:txBody>
      </p:sp>
      <p:sp>
        <p:nvSpPr>
          <p:cNvPr id="127" name="TextBox 126">
            <a:extLst>
              <a:ext uri="{FF2B5EF4-FFF2-40B4-BE49-F238E27FC236}">
                <a16:creationId xmlns:a16="http://schemas.microsoft.com/office/drawing/2014/main" id="{4243FD3F-83C4-C080-E0AB-3A5C2B16E09D}"/>
              </a:ext>
            </a:extLst>
          </p:cNvPr>
          <p:cNvSpPr txBox="1"/>
          <p:nvPr/>
        </p:nvSpPr>
        <p:spPr>
          <a:xfrm>
            <a:off x="9358548" y="1376256"/>
            <a:ext cx="631020" cy="261610"/>
          </a:xfrm>
          <a:prstGeom prst="rect">
            <a:avLst/>
          </a:prstGeom>
          <a:noFill/>
        </p:spPr>
        <p:txBody>
          <a:bodyPr wrap="square" rtlCol="0">
            <a:spAutoFit/>
          </a:bodyPr>
          <a:lstStyle/>
          <a:p>
            <a:r>
              <a:rPr lang="en-GB" sz="1100"/>
              <a:t>0.96%</a:t>
            </a:r>
          </a:p>
        </p:txBody>
      </p:sp>
    </p:spTree>
    <p:extLst>
      <p:ext uri="{BB962C8B-B14F-4D97-AF65-F5344CB8AC3E}">
        <p14:creationId xmlns:p14="http://schemas.microsoft.com/office/powerpoint/2010/main" val="413473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Helvectica"/>
                <a:ea typeface="+mn-ea"/>
                <a:cs typeface="+mn-cs"/>
              </a:rPr>
              <a:t>Vision and Objectives</a:t>
            </a:r>
          </a:p>
        </p:txBody>
      </p:sp>
      <p:cxnSp>
        <p:nvCxnSpPr>
          <p:cNvPr id="8" name="Straight Connector 7"/>
          <p:cNvCxnSpPr/>
          <p:nvPr/>
        </p:nvCxnSpPr>
        <p:spPr>
          <a:xfrm>
            <a:off x="335360" y="1268760"/>
            <a:ext cx="9361040" cy="0"/>
          </a:xfrm>
          <a:prstGeom prst="line">
            <a:avLst/>
          </a:prstGeom>
          <a:ln w="57150">
            <a:solidFill>
              <a:srgbClr val="55565A"/>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11"/>
          </p:nvPr>
        </p:nvSpPr>
        <p:spPr>
          <a:xfrm>
            <a:off x="0" y="5588000"/>
            <a:ext cx="12192000" cy="1270000"/>
          </a:xfrm>
          <a:prstGeom prst="rect">
            <a:avLst/>
          </a:prstGeom>
          <a:solidFill>
            <a:schemeClr val="accent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4A7F"/>
              </a:solidFill>
              <a:effectLst/>
              <a:uLnTx/>
              <a:uFillTx/>
              <a:latin typeface="Calibri"/>
              <a:ea typeface="+mn-ea"/>
              <a:cs typeface="+mn-cs"/>
            </a:endParaRPr>
          </a:p>
        </p:txBody>
      </p:sp>
      <p:sp>
        <p:nvSpPr>
          <p:cNvPr id="17" name="Title 1"/>
          <p:cNvSpPr>
            <a:spLocks noGrp="1"/>
          </p:cNvSpPr>
          <p:nvPr>
            <p:ph type="ctrTitle"/>
          </p:nvPr>
        </p:nvSpPr>
        <p:spPr>
          <a:xfrm>
            <a:off x="335359" y="1370301"/>
            <a:ext cx="10163715" cy="1256355"/>
          </a:xfrm>
          <a:prstGeom prst="rect">
            <a:avLst/>
          </a:prstGeom>
        </p:spPr>
        <p:txBody>
          <a:bodyPr anchor="t">
            <a:noAutofit/>
          </a:bodyPr>
          <a:lstStyle>
            <a:lvl1pPr algn="l">
              <a:defRPr sz="5000"/>
            </a:lvl1pPr>
          </a:lstStyle>
          <a:p>
            <a:r>
              <a:rPr lang="en-US" sz="3600" b="1">
                <a:solidFill>
                  <a:schemeClr val="accent2"/>
                </a:solidFill>
                <a:latin typeface="Arial" panose="020B0604020202020204" pitchFamily="34" charset="0"/>
                <a:cs typeface="Arial" panose="020B0604020202020204" pitchFamily="34" charset="0"/>
              </a:rPr>
              <a:t>2. Policy challenges and HMG response</a:t>
            </a:r>
            <a:endParaRPr lang="en-GB" sz="3600" b="1">
              <a:solidFill>
                <a:schemeClr val="bg1">
                  <a:lumMod val="75000"/>
                </a:schemeClr>
              </a:solidFill>
              <a:latin typeface="Arial" panose="020B0604020202020204" pitchFamily="34" charset="0"/>
              <a:cs typeface="Arial" panose="020B0604020202020204" pitchFamily="34" charset="0"/>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Tree>
    <p:extLst>
      <p:ext uri="{BB962C8B-B14F-4D97-AF65-F5344CB8AC3E}">
        <p14:creationId xmlns:p14="http://schemas.microsoft.com/office/powerpoint/2010/main" val="3826219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c.BEIS-Powerpoint-template-on-screen-show-16-9-wide-screen_RA">
  <a:themeElements>
    <a:clrScheme name="BEIS Colours">
      <a:dk1>
        <a:srgbClr val="004A7F"/>
      </a:dk1>
      <a:lt1>
        <a:srgbClr val="FFFFFF"/>
      </a:lt1>
      <a:dk2>
        <a:srgbClr val="FFFFFF"/>
      </a:dk2>
      <a:lt2>
        <a:srgbClr val="FFFFFF"/>
      </a:lt2>
      <a:accent1>
        <a:srgbClr val="004A7F"/>
      </a:accent1>
      <a:accent2>
        <a:srgbClr val="55565A"/>
      </a:accent2>
      <a:accent3>
        <a:srgbClr val="73B72B"/>
      </a:accent3>
      <a:accent4>
        <a:srgbClr val="EE751B"/>
      </a:accent4>
      <a:accent5>
        <a:srgbClr val="AA1580"/>
      </a:accent5>
      <a:accent6>
        <a:srgbClr val="CBC1AF"/>
      </a:accent6>
      <a:hlink>
        <a:srgbClr val="1C9CD9"/>
      </a:hlink>
      <a:folHlink>
        <a:srgbClr val="1C9C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IS-Powerpoint-template-wide-screen-standard-logo" id="{785FDEAA-665D-48B2-A859-BA09850F9297}" vid="{443F28DF-12CD-4065-85E5-62C9A656BD6D}"/>
    </a:ext>
  </a:extLst>
</a:theme>
</file>

<file path=ppt/theme/theme3.xml><?xml version="1.0" encoding="utf-8"?>
<a:theme xmlns:a="http://schemas.openxmlformats.org/drawingml/2006/main" name="2 GREAT Client Proposal">
  <a:themeElements>
    <a:clrScheme name="GREAT 2021">
      <a:dk1>
        <a:srgbClr val="04043F"/>
      </a:dk1>
      <a:lt1>
        <a:srgbClr val="FFFFFF"/>
      </a:lt1>
      <a:dk2>
        <a:srgbClr val="B50000"/>
      </a:dk2>
      <a:lt2>
        <a:srgbClr val="DDE5ED"/>
      </a:lt2>
      <a:accent1>
        <a:srgbClr val="D6E0E5"/>
      </a:accent1>
      <a:accent2>
        <a:srgbClr val="8CE2D0"/>
      </a:accent2>
      <a:accent3>
        <a:srgbClr val="004F59"/>
      </a:accent3>
      <a:accent4>
        <a:srgbClr val="59CBE8"/>
      </a:accent4>
      <a:accent5>
        <a:srgbClr val="0545D6"/>
      </a:accent5>
      <a:accent6>
        <a:srgbClr val="FF6D6A"/>
      </a:accent6>
      <a:hlink>
        <a:srgbClr val="04043F"/>
      </a:hlink>
      <a:folHlink>
        <a:srgbClr val="DDE5ED"/>
      </a:folHlink>
    </a:clrScheme>
    <a:fontScheme name="Great">
      <a:majorFont>
        <a:latin typeface="Euclid Flex B"/>
        <a:ea typeface=""/>
        <a:cs typeface="ヒラギノ角ゴ ProN W6"/>
      </a:majorFont>
      <a:minorFont>
        <a:latin typeface="Euclid Flex B"/>
        <a:ea typeface=""/>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REAT_ClientProposal" id="{552E247E-0D55-4067-8CD8-6D9A77F756CA}" vid="{279F54B7-E356-49CE-A668-14359BFB4089}"/>
    </a:ext>
  </a:extLst>
</a:theme>
</file>

<file path=ppt/theme/theme4.xml><?xml version="1.0" encoding="utf-8"?>
<a:theme xmlns:a="http://schemas.openxmlformats.org/drawingml/2006/main" name="BEI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is-16-9-ppt-template" id="{BC3E9D67-2FBD-4DB7-9CAD-4282949D1007}" vid="{DE915B61-6360-4BCF-80C6-AFEA6102A58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12F5451A76F64D8DA5C64BDE87180C" ma:contentTypeVersion="2" ma:contentTypeDescription="Create a new document." ma:contentTypeScope="" ma:versionID="6e5422f9a770c1c126cb45bb2270621e">
  <xsd:schema xmlns:xsd="http://www.w3.org/2001/XMLSchema" xmlns:xs="http://www.w3.org/2001/XMLSchema" xmlns:p="http://schemas.microsoft.com/office/2006/metadata/properties" xmlns:ns2="4ce44ae8-8732-4275-82a0-8cb7b11a942f" targetNamespace="http://schemas.microsoft.com/office/2006/metadata/properties" ma:root="true" ma:fieldsID="e25fcae8893745ad1bb098c1b500227a" ns2:_="">
    <xsd:import namespace="4ce44ae8-8732-4275-82a0-8cb7b11a942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44ae8-8732-4275-82a0-8cb7b11a94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736E3D-FF1A-4780-85CD-018E96CEDE87}"/>
</file>

<file path=customXml/itemProps2.xml><?xml version="1.0" encoding="utf-8"?>
<ds:datastoreItem xmlns:ds="http://schemas.openxmlformats.org/officeDocument/2006/customXml" ds:itemID="{5AA35484-57EB-493A-88BB-B664374C5BAF}">
  <ds:schemaRefs>
    <ds:schemaRef ds:uri="http://schemas.microsoft.com/sharepoint/v3/contenttype/forms"/>
  </ds:schemaRefs>
</ds:datastoreItem>
</file>

<file path=customXml/itemProps3.xml><?xml version="1.0" encoding="utf-8"?>
<ds:datastoreItem xmlns:ds="http://schemas.openxmlformats.org/officeDocument/2006/customXml" ds:itemID="{7CB7785C-5674-4919-90CD-B41C2E3495C6}">
  <ds:schemaRefs>
    <ds:schemaRef ds:uri="15ff3d39-6e7b-4d70-9b7c-8d9fe85d0f29"/>
    <ds:schemaRef ds:uri="4fea251c-3bdd-4d50-962b-ffa2ae250ba0"/>
    <ds:schemaRef ds:uri="f84c5bf7-f491-4c42-88a6-681b87e3f8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844</Words>
  <Application>Microsoft Office PowerPoint</Application>
  <PresentationFormat>Widescreen</PresentationFormat>
  <Paragraphs>168</Paragraphs>
  <Slides>18</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Calibri</vt:lpstr>
      <vt:lpstr>Calibri Light</vt:lpstr>
      <vt:lpstr>Euclid Flex B</vt:lpstr>
      <vt:lpstr>Euclid Flex B Medium</vt:lpstr>
      <vt:lpstr>Helvectica</vt:lpstr>
      <vt:lpstr>Wingdings</vt:lpstr>
      <vt:lpstr>Office Theme</vt:lpstr>
      <vt:lpstr>doc.BEIS-Powerpoint-template-on-screen-show-16-9-wide-screen_RA</vt:lpstr>
      <vt:lpstr>2 GREAT Client Proposal</vt:lpstr>
      <vt:lpstr>BEIS theme</vt:lpstr>
      <vt:lpstr>UK automotive innovation  Overview</vt:lpstr>
      <vt:lpstr>1. Overview of the UK automotive industry 2. Policy challenges and HMG response</vt:lpstr>
      <vt:lpstr>1. Overview of the UK automotive industry</vt:lpstr>
      <vt:lpstr>The UK automotive industry</vt:lpstr>
      <vt:lpstr>Car registrations in the UK</vt:lpstr>
      <vt:lpstr>Grow in EV market demand globally</vt:lpstr>
      <vt:lpstr>UK export profile</vt:lpstr>
      <vt:lpstr>UK/USA trade – details</vt:lpstr>
      <vt:lpstr>2. Policy challenges and HMG response</vt:lpstr>
      <vt:lpstr>Transport, the most significant emitter</vt:lpstr>
      <vt:lpstr>Government action so far</vt:lpstr>
      <vt:lpstr>An ambitious strategic framework</vt:lpstr>
      <vt:lpstr>PowerPoint Presentation</vt:lpstr>
      <vt:lpstr>Government intervention so far</vt:lpstr>
      <vt:lpstr>The role of Research Councils</vt:lpstr>
      <vt:lpstr>Government intervention so far</vt:lpstr>
      <vt:lpstr>Government intervention so far</vt:lpstr>
      <vt:lpstr>Government intervention so far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Favino, Paolo (BEIS)</dc:creator>
  <cp:lastModifiedBy>Lily Wong Le</cp:lastModifiedBy>
  <cp:revision>1</cp:revision>
  <dcterms:created xsi:type="dcterms:W3CDTF">2022-07-16T12:58:32Z</dcterms:created>
  <dcterms:modified xsi:type="dcterms:W3CDTF">2022-08-11T18:28:33Z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2022-07-16T12:58:32Z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64cd82e3-3ac4-472d-85aa-5941e5d43dc3</vt:lpwstr>
  </property>
  <property fmtid="{D5CDD505-2E9C-101B-9397-08002B2CF9AE}" pid="8" name="MSIP_Label_ba62f585-b40f-4ab9-bafe-39150f03d124_ContentBits">
    <vt:lpwstr>0</vt:lpwstr>
  </property>
  <property fmtid="{D5CDD505-2E9C-101B-9397-08002B2CF9AE}" pid="9" name="ContentTypeId">
    <vt:lpwstr>0x010100E012F5451A76F64D8DA5C64BDE87180C</vt:lpwstr>
  </property>
  <property fmtid="{D5CDD505-2E9C-101B-9397-08002B2CF9AE}" pid="10" name="CustomTag">
    <vt:lpwstr/>
  </property>
  <property fmtid="{D5CDD505-2E9C-101B-9397-08002B2CF9AE}" pid="11" name="MediaServiceImageTags">
    <vt:lpwstr/>
  </property>
  <property fmtid="{D5CDD505-2E9C-101B-9397-08002B2CF9AE}" pid="12" name="FinancialYear">
    <vt:lpwstr/>
  </property>
</Properties>
</file>