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257" r:id="rId5"/>
    <p:sldId id="268" r:id="rId6"/>
    <p:sldId id="270" r:id="rId7"/>
    <p:sldId id="269" r:id="rId8"/>
    <p:sldId id="271" r:id="rId9"/>
    <p:sldId id="275" r:id="rId10"/>
    <p:sldId id="264" r:id="rId11"/>
    <p:sldId id="276" r:id="rId12"/>
    <p:sldId id="272" r:id="rId13"/>
    <p:sldId id="273" r:id="rId14"/>
    <p:sldId id="2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802" autoAdjust="0"/>
    <p:restoredTop sz="77857" autoAdjust="0"/>
  </p:normalViewPr>
  <p:slideViewPr>
    <p:cSldViewPr snapToGrid="0">
      <p:cViewPr varScale="1">
        <p:scale>
          <a:sx n="45" d="100"/>
          <a:sy n="45" d="100"/>
        </p:scale>
        <p:origin x="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04AE4-97FB-4133-87CA-779C70DE5A60}" type="datetimeFigureOut">
              <a:rPr lang="en-US" smtClean="0"/>
              <a:t>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6C7C2-7D08-4A55-83BD-25A39B06F516}" type="slidenum">
              <a:rPr lang="en-US" smtClean="0"/>
              <a:t>‹#›</a:t>
            </a:fld>
            <a:endParaRPr lang="en-US"/>
          </a:p>
        </p:txBody>
      </p:sp>
    </p:spTree>
    <p:extLst>
      <p:ext uri="{BB962C8B-B14F-4D97-AF65-F5344CB8AC3E}">
        <p14:creationId xmlns:p14="http://schemas.microsoft.com/office/powerpoint/2010/main" val="3020286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D4F90D9-B642-4A99-959B-2A9F89B98123}"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645098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endParaRPr>
          </a:p>
        </p:txBody>
      </p:sp>
      <p:sp>
        <p:nvSpPr>
          <p:cNvPr id="4" name="Slide Number Placeholder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D4F90D9-B642-4A99-959B-2A9F89B98123}"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146103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D4F90D9-B642-4A99-959B-2A9F89B98123}"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58715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D4F90D9-B642-4A99-959B-2A9F89B98123}"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077534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D4F90D9-B642-4A99-959B-2A9F89B98123}"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91322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D4F90D9-B642-4A99-959B-2A9F89B98123}"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84452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D4F90D9-B642-4A99-959B-2A9F89B98123}"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887035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D4F90D9-B642-4A99-959B-2A9F89B98123}"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272223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endParaRPr>
          </a:p>
        </p:txBody>
      </p:sp>
      <p:sp>
        <p:nvSpPr>
          <p:cNvPr id="4" name="Slide Number Placeholder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D4F90D9-B642-4A99-959B-2A9F89B98123}"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919495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endParaRPr>
          </a:p>
        </p:txBody>
      </p:sp>
      <p:sp>
        <p:nvSpPr>
          <p:cNvPr id="4" name="Slide Number Placeholder 3"/>
          <p:cNvSpPr>
            <a:spLocks noGrp="1"/>
          </p:cNvSpPr>
          <p:nvPr>
            <p:ph type="sldNum" sz="quarter" idx="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D4F90D9-B642-4A99-959B-2A9F89B98123}"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945510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E3F81-57CE-49B1-A1F7-4BF3F4CA33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F50B27-2F6A-4BB7-B6B0-8E675CD5EE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4EFD3C-E29D-40FB-B258-76F93AD82EF1}"/>
              </a:ext>
            </a:extLst>
          </p:cNvPr>
          <p:cNvSpPr>
            <a:spLocks noGrp="1"/>
          </p:cNvSpPr>
          <p:nvPr>
            <p:ph type="dt" sz="half" idx="10"/>
          </p:nvPr>
        </p:nvSpPr>
        <p:spPr/>
        <p:txBody>
          <a:bodyPr/>
          <a:lstStyle/>
          <a:p>
            <a:fld id="{BAE0079B-370A-446C-92F6-1E3F1D33B730}" type="datetimeFigureOut">
              <a:rPr lang="en-US" smtClean="0">
                <a:solidFill>
                  <a:prstClr val="black">
                    <a:tint val="75000"/>
                  </a:prstClr>
                </a:solidFill>
              </a:rPr>
              <a:pPr/>
              <a:t>9/9/2022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3EFA93A-2003-4496-A1ED-ACB0E6E608A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AC68F34-0D06-409F-8449-CE6F061DA128}"/>
              </a:ext>
            </a:extLst>
          </p:cNvPr>
          <p:cNvSpPr>
            <a:spLocks noGrp="1"/>
          </p:cNvSpPr>
          <p:nvPr>
            <p:ph type="sldNum" sz="quarter" idx="12"/>
          </p:nvPr>
        </p:nvSpPr>
        <p:spPr/>
        <p:txBody>
          <a:bodyPr/>
          <a:lstStyle/>
          <a:p>
            <a:fld id="{854BB7FC-F077-4D85-9CA1-6667A7C7E6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71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3ADBD-2EB8-4599-929C-B385D2723C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C1C7B3-72F1-4156-BF00-058428248E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6605D-4233-452A-81DE-9AFE3A31879D}"/>
              </a:ext>
            </a:extLst>
          </p:cNvPr>
          <p:cNvSpPr>
            <a:spLocks noGrp="1"/>
          </p:cNvSpPr>
          <p:nvPr>
            <p:ph type="dt" sz="half" idx="10"/>
          </p:nvPr>
        </p:nvSpPr>
        <p:spPr/>
        <p:txBody>
          <a:bodyPr/>
          <a:lstStyle/>
          <a:p>
            <a:fld id="{BAE0079B-370A-446C-92F6-1E3F1D33B730}" type="datetimeFigureOut">
              <a:rPr lang="en-US" smtClean="0">
                <a:solidFill>
                  <a:prstClr val="black">
                    <a:tint val="75000"/>
                  </a:prstClr>
                </a:solidFill>
              </a:rPr>
              <a:pPr/>
              <a:t>9/9/2022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5368318-6954-45A9-9F4F-FB2B57C854F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F9248DE-5DCB-477A-8D3A-AB0379A7812C}"/>
              </a:ext>
            </a:extLst>
          </p:cNvPr>
          <p:cNvSpPr>
            <a:spLocks noGrp="1"/>
          </p:cNvSpPr>
          <p:nvPr>
            <p:ph type="sldNum" sz="quarter" idx="12"/>
          </p:nvPr>
        </p:nvSpPr>
        <p:spPr/>
        <p:txBody>
          <a:bodyPr/>
          <a:lstStyle/>
          <a:p>
            <a:fld id="{854BB7FC-F077-4D85-9CA1-6667A7C7E6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3762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CC68B6-CF42-4D45-B9B2-570D77DAA2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C21FD7-A203-4AA7-AC54-4BB79BA49A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A68801-898B-4465-9221-8DDDEBD4BC69}"/>
              </a:ext>
            </a:extLst>
          </p:cNvPr>
          <p:cNvSpPr>
            <a:spLocks noGrp="1"/>
          </p:cNvSpPr>
          <p:nvPr>
            <p:ph type="dt" sz="half" idx="10"/>
          </p:nvPr>
        </p:nvSpPr>
        <p:spPr/>
        <p:txBody>
          <a:bodyPr/>
          <a:lstStyle/>
          <a:p>
            <a:fld id="{BAE0079B-370A-446C-92F6-1E3F1D33B730}" type="datetimeFigureOut">
              <a:rPr lang="en-US" smtClean="0">
                <a:solidFill>
                  <a:prstClr val="black">
                    <a:tint val="75000"/>
                  </a:prstClr>
                </a:solidFill>
              </a:rPr>
              <a:pPr/>
              <a:t>9/9/2022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A16FB4-6E6A-4818-ACD1-412AB8D396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0356BAD-518C-4E2B-8B53-0EA6C946CA8F}"/>
              </a:ext>
            </a:extLst>
          </p:cNvPr>
          <p:cNvSpPr>
            <a:spLocks noGrp="1"/>
          </p:cNvSpPr>
          <p:nvPr>
            <p:ph type="sldNum" sz="quarter" idx="12"/>
          </p:nvPr>
        </p:nvSpPr>
        <p:spPr/>
        <p:txBody>
          <a:bodyPr/>
          <a:lstStyle/>
          <a:p>
            <a:fld id="{854BB7FC-F077-4D85-9CA1-6667A7C7E6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57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71F40-BEAD-4341-ABB0-45143157D8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B0F66A-5418-4C24-95E4-1BA0EAEB93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4A18C-1917-4617-96B8-A70D01A72633}"/>
              </a:ext>
            </a:extLst>
          </p:cNvPr>
          <p:cNvSpPr>
            <a:spLocks noGrp="1"/>
          </p:cNvSpPr>
          <p:nvPr>
            <p:ph type="dt" sz="half" idx="10"/>
          </p:nvPr>
        </p:nvSpPr>
        <p:spPr/>
        <p:txBody>
          <a:bodyPr/>
          <a:lstStyle/>
          <a:p>
            <a:fld id="{BAE0079B-370A-446C-92F6-1E3F1D33B730}" type="datetimeFigureOut">
              <a:rPr lang="en-US" smtClean="0">
                <a:solidFill>
                  <a:prstClr val="black">
                    <a:tint val="75000"/>
                  </a:prstClr>
                </a:solidFill>
              </a:rPr>
              <a:pPr/>
              <a:t>9/9/2022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0614B7B-B7FC-439A-A35A-A501C52E66C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D60320F-FA66-4975-A922-E7F77A445555}"/>
              </a:ext>
            </a:extLst>
          </p:cNvPr>
          <p:cNvSpPr>
            <a:spLocks noGrp="1"/>
          </p:cNvSpPr>
          <p:nvPr>
            <p:ph type="sldNum" sz="quarter" idx="12"/>
          </p:nvPr>
        </p:nvSpPr>
        <p:spPr/>
        <p:txBody>
          <a:bodyPr/>
          <a:lstStyle/>
          <a:p>
            <a:fld id="{854BB7FC-F077-4D85-9CA1-6667A7C7E6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4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B062C-4424-4114-A4B8-89ED16F430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D7A03E-AF21-4825-A352-6C8E39C490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0CA613-D0B9-4283-8772-CA6952B77E18}"/>
              </a:ext>
            </a:extLst>
          </p:cNvPr>
          <p:cNvSpPr>
            <a:spLocks noGrp="1"/>
          </p:cNvSpPr>
          <p:nvPr>
            <p:ph type="dt" sz="half" idx="10"/>
          </p:nvPr>
        </p:nvSpPr>
        <p:spPr/>
        <p:txBody>
          <a:bodyPr/>
          <a:lstStyle/>
          <a:p>
            <a:fld id="{BAE0079B-370A-446C-92F6-1E3F1D33B730}" type="datetimeFigureOut">
              <a:rPr lang="en-US" smtClean="0">
                <a:solidFill>
                  <a:prstClr val="black">
                    <a:tint val="75000"/>
                  </a:prstClr>
                </a:solidFill>
              </a:rPr>
              <a:pPr/>
              <a:t>9/9/2022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1414D7-C981-4AE5-8925-BCA5F240AA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AC0F43C-7060-4EC3-8C98-EA24B10C6046}"/>
              </a:ext>
            </a:extLst>
          </p:cNvPr>
          <p:cNvSpPr>
            <a:spLocks noGrp="1"/>
          </p:cNvSpPr>
          <p:nvPr>
            <p:ph type="sldNum" sz="quarter" idx="12"/>
          </p:nvPr>
        </p:nvSpPr>
        <p:spPr/>
        <p:txBody>
          <a:bodyPr/>
          <a:lstStyle/>
          <a:p>
            <a:fld id="{854BB7FC-F077-4D85-9CA1-6667A7C7E6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831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EC288-115B-400E-8928-28869FFEB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E8C2-07D9-4A6D-8C43-15EF5B00D2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0B948C-45F4-4919-B15A-D626C1EA15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5D8BF5-B87A-45DF-B2B6-991382D8C4C8}"/>
              </a:ext>
            </a:extLst>
          </p:cNvPr>
          <p:cNvSpPr>
            <a:spLocks noGrp="1"/>
          </p:cNvSpPr>
          <p:nvPr>
            <p:ph type="dt" sz="half" idx="10"/>
          </p:nvPr>
        </p:nvSpPr>
        <p:spPr/>
        <p:txBody>
          <a:bodyPr/>
          <a:lstStyle/>
          <a:p>
            <a:fld id="{BAE0079B-370A-446C-92F6-1E3F1D33B730}" type="datetimeFigureOut">
              <a:rPr lang="en-US" smtClean="0">
                <a:solidFill>
                  <a:prstClr val="black">
                    <a:tint val="75000"/>
                  </a:prstClr>
                </a:solidFill>
              </a:rPr>
              <a:pPr/>
              <a:t>9/9/2022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261D05B-7552-4A15-A207-EB2EDC2FBA9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42B6B6-D08A-4301-8F63-AB1FDA374976}"/>
              </a:ext>
            </a:extLst>
          </p:cNvPr>
          <p:cNvSpPr>
            <a:spLocks noGrp="1"/>
          </p:cNvSpPr>
          <p:nvPr>
            <p:ph type="sldNum" sz="quarter" idx="12"/>
          </p:nvPr>
        </p:nvSpPr>
        <p:spPr/>
        <p:txBody>
          <a:bodyPr/>
          <a:lstStyle/>
          <a:p>
            <a:fld id="{854BB7FC-F077-4D85-9CA1-6667A7C7E6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068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6AD1B-614B-431C-BEF2-053647C6C0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E3BEE0-1027-427F-926B-A264AC6CE0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6B4B54-454D-45FE-B580-A772990663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B8508-DE65-4847-A17C-6EB18DB05E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E9ADBF-1F6C-4A28-BB1B-62A49736C7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A7C171-C3EA-411A-92AC-B09441712040}"/>
              </a:ext>
            </a:extLst>
          </p:cNvPr>
          <p:cNvSpPr>
            <a:spLocks noGrp="1"/>
          </p:cNvSpPr>
          <p:nvPr>
            <p:ph type="dt" sz="half" idx="10"/>
          </p:nvPr>
        </p:nvSpPr>
        <p:spPr/>
        <p:txBody>
          <a:bodyPr/>
          <a:lstStyle/>
          <a:p>
            <a:fld id="{BAE0079B-370A-446C-92F6-1E3F1D33B730}" type="datetimeFigureOut">
              <a:rPr lang="en-US" smtClean="0">
                <a:solidFill>
                  <a:prstClr val="black">
                    <a:tint val="75000"/>
                  </a:prstClr>
                </a:solidFill>
              </a:rPr>
              <a:pPr/>
              <a:t>9/9/2022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3DA6AD2-30C5-4852-95F0-08B458B3C47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C0AD9F9-E55E-4590-83CB-75B6F5125863}"/>
              </a:ext>
            </a:extLst>
          </p:cNvPr>
          <p:cNvSpPr>
            <a:spLocks noGrp="1"/>
          </p:cNvSpPr>
          <p:nvPr>
            <p:ph type="sldNum" sz="quarter" idx="12"/>
          </p:nvPr>
        </p:nvSpPr>
        <p:spPr/>
        <p:txBody>
          <a:bodyPr/>
          <a:lstStyle/>
          <a:p>
            <a:fld id="{854BB7FC-F077-4D85-9CA1-6667A7C7E6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860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AAB2-7137-4F50-851A-3B7E24451A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534553-C414-430A-8EF3-2BF265E8A24B}"/>
              </a:ext>
            </a:extLst>
          </p:cNvPr>
          <p:cNvSpPr>
            <a:spLocks noGrp="1"/>
          </p:cNvSpPr>
          <p:nvPr>
            <p:ph type="dt" sz="half" idx="10"/>
          </p:nvPr>
        </p:nvSpPr>
        <p:spPr/>
        <p:txBody>
          <a:bodyPr/>
          <a:lstStyle/>
          <a:p>
            <a:fld id="{BAE0079B-370A-446C-92F6-1E3F1D33B730}" type="datetimeFigureOut">
              <a:rPr lang="en-US" smtClean="0">
                <a:solidFill>
                  <a:prstClr val="black">
                    <a:tint val="75000"/>
                  </a:prstClr>
                </a:solidFill>
              </a:rPr>
              <a:pPr/>
              <a:t>9/9/2022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A571457-8FA4-4B46-994B-0367A567555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51DC505-CF14-4D79-B66C-1C54389D5999}"/>
              </a:ext>
            </a:extLst>
          </p:cNvPr>
          <p:cNvSpPr>
            <a:spLocks noGrp="1"/>
          </p:cNvSpPr>
          <p:nvPr>
            <p:ph type="sldNum" sz="quarter" idx="12"/>
          </p:nvPr>
        </p:nvSpPr>
        <p:spPr/>
        <p:txBody>
          <a:bodyPr/>
          <a:lstStyle/>
          <a:p>
            <a:fld id="{854BB7FC-F077-4D85-9CA1-6667A7C7E6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787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8A45A4-5803-4C8F-9B2C-4B0480F77300}"/>
              </a:ext>
            </a:extLst>
          </p:cNvPr>
          <p:cNvSpPr>
            <a:spLocks noGrp="1"/>
          </p:cNvSpPr>
          <p:nvPr>
            <p:ph type="dt" sz="half" idx="10"/>
          </p:nvPr>
        </p:nvSpPr>
        <p:spPr/>
        <p:txBody>
          <a:bodyPr/>
          <a:lstStyle/>
          <a:p>
            <a:fld id="{BAE0079B-370A-446C-92F6-1E3F1D33B730}" type="datetimeFigureOut">
              <a:rPr lang="en-US" smtClean="0">
                <a:solidFill>
                  <a:prstClr val="black">
                    <a:tint val="75000"/>
                  </a:prstClr>
                </a:solidFill>
              </a:rPr>
              <a:pPr/>
              <a:t>9/9/2022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0B55E23-28E9-4F4E-A626-239EEC88083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4DDA3F2-D5F5-43D4-9830-6C6F94C33A88}"/>
              </a:ext>
            </a:extLst>
          </p:cNvPr>
          <p:cNvSpPr>
            <a:spLocks noGrp="1"/>
          </p:cNvSpPr>
          <p:nvPr>
            <p:ph type="sldNum" sz="quarter" idx="12"/>
          </p:nvPr>
        </p:nvSpPr>
        <p:spPr/>
        <p:txBody>
          <a:bodyPr/>
          <a:lstStyle/>
          <a:p>
            <a:fld id="{854BB7FC-F077-4D85-9CA1-6667A7C7E6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315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DD78A-14E3-4587-B702-4DBA446717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783F3C-16AD-4485-8F98-5F83EF1621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709D2B-DC72-4808-A637-0C58D2B10F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084F93-4C7B-4DCD-88C6-4EDB3D3B02F0}"/>
              </a:ext>
            </a:extLst>
          </p:cNvPr>
          <p:cNvSpPr>
            <a:spLocks noGrp="1"/>
          </p:cNvSpPr>
          <p:nvPr>
            <p:ph type="dt" sz="half" idx="10"/>
          </p:nvPr>
        </p:nvSpPr>
        <p:spPr/>
        <p:txBody>
          <a:bodyPr/>
          <a:lstStyle/>
          <a:p>
            <a:fld id="{BAE0079B-370A-446C-92F6-1E3F1D33B730}" type="datetimeFigureOut">
              <a:rPr lang="en-US" smtClean="0">
                <a:solidFill>
                  <a:prstClr val="black">
                    <a:tint val="75000"/>
                  </a:prstClr>
                </a:solidFill>
              </a:rPr>
              <a:pPr/>
              <a:t>9/9/2022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4450E89-5D7A-4491-8641-ECDFD41D47E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2FA8016-A983-49E1-84A1-AFC6C49611BA}"/>
              </a:ext>
            </a:extLst>
          </p:cNvPr>
          <p:cNvSpPr>
            <a:spLocks noGrp="1"/>
          </p:cNvSpPr>
          <p:nvPr>
            <p:ph type="sldNum" sz="quarter" idx="12"/>
          </p:nvPr>
        </p:nvSpPr>
        <p:spPr/>
        <p:txBody>
          <a:bodyPr/>
          <a:lstStyle/>
          <a:p>
            <a:fld id="{854BB7FC-F077-4D85-9CA1-6667A7C7E6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375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18A3B-6ECD-4CB6-A845-A013CE2572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812C62-E5DE-40E0-8AFF-A5CEA7B3F5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7A0AA-A5B7-4F14-9135-A2069B9FB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6AD679-440F-43C9-94EE-F4923206D3E9}"/>
              </a:ext>
            </a:extLst>
          </p:cNvPr>
          <p:cNvSpPr>
            <a:spLocks noGrp="1"/>
          </p:cNvSpPr>
          <p:nvPr>
            <p:ph type="dt" sz="half" idx="10"/>
          </p:nvPr>
        </p:nvSpPr>
        <p:spPr/>
        <p:txBody>
          <a:bodyPr/>
          <a:lstStyle/>
          <a:p>
            <a:fld id="{BAE0079B-370A-446C-92F6-1E3F1D33B730}" type="datetimeFigureOut">
              <a:rPr lang="en-US" smtClean="0">
                <a:solidFill>
                  <a:prstClr val="black">
                    <a:tint val="75000"/>
                  </a:prstClr>
                </a:solidFill>
              </a:rPr>
              <a:pPr/>
              <a:t>9/9/2022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3E78A83-DB57-422C-B04D-99A2B41B508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42EB7A7-2366-4889-A4FC-E1932DDB563D}"/>
              </a:ext>
            </a:extLst>
          </p:cNvPr>
          <p:cNvSpPr>
            <a:spLocks noGrp="1"/>
          </p:cNvSpPr>
          <p:nvPr>
            <p:ph type="sldNum" sz="quarter" idx="12"/>
          </p:nvPr>
        </p:nvSpPr>
        <p:spPr/>
        <p:txBody>
          <a:bodyPr/>
          <a:lstStyle/>
          <a:p>
            <a:fld id="{854BB7FC-F077-4D85-9CA1-6667A7C7E6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397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8FC114-898E-4D69-B2D9-546709E08A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0C31BF-A5F9-4124-B4F4-2D9AC0A82A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A54BC-0DBD-473C-B263-A7CF271317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0079B-370A-446C-92F6-1E3F1D33B730}" type="datetimeFigureOut">
              <a:rPr lang="en-US" smtClean="0">
                <a:solidFill>
                  <a:prstClr val="black">
                    <a:tint val="75000"/>
                  </a:prstClr>
                </a:solidFill>
              </a:rPr>
              <a:pPr/>
              <a:t>9/9/2022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F0FF08E-EF87-4C5D-A9CE-A9B7832735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10502A9-3DBB-4D49-B218-4E4C9E1E2A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BB7FC-F077-4D85-9CA1-6667A7C7E6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063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43619" y="12552"/>
            <a:ext cx="12192000" cy="68580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7522" r="2180"/>
          <a:stretch/>
        </p:blipFill>
        <p:spPr>
          <a:xfrm>
            <a:off x="9593610" y="2334464"/>
            <a:ext cx="2917370" cy="2696030"/>
          </a:xfrm>
          <a:prstGeom prst="rect">
            <a:avLst/>
          </a:prstGeom>
          <a:ln w="57150">
            <a:solidFill>
              <a:schemeClr val="bg1"/>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9024" y="71021"/>
            <a:ext cx="2906542" cy="2179907"/>
          </a:xfrm>
          <a:prstGeom prst="rect">
            <a:avLst/>
          </a:prstGeom>
          <a:ln w="57150">
            <a:solidFill>
              <a:schemeClr val="bg1"/>
            </a:solidFill>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6594"/>
            <a:ext cx="2985302" cy="2238976"/>
          </a:xfrm>
          <a:prstGeom prst="rect">
            <a:avLst/>
          </a:prstGeom>
          <a:ln w="38100">
            <a:solidFill>
              <a:schemeClr val="bg1"/>
            </a:solidFill>
          </a:ln>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1730"/>
          <a:stretch/>
        </p:blipFill>
        <p:spPr>
          <a:xfrm>
            <a:off x="42675" y="2334920"/>
            <a:ext cx="2899955" cy="2213264"/>
          </a:xfrm>
          <a:prstGeom prst="rect">
            <a:avLst/>
          </a:prstGeom>
          <a:ln w="57150">
            <a:solidFill>
              <a:schemeClr val="bg1"/>
            </a:solidFill>
          </a:ln>
        </p:spPr>
      </p:pic>
      <p:sp>
        <p:nvSpPr>
          <p:cNvPr id="17" name="TextBox 16"/>
          <p:cNvSpPr txBox="1"/>
          <p:nvPr/>
        </p:nvSpPr>
        <p:spPr>
          <a:xfrm>
            <a:off x="3810073" y="1304458"/>
            <a:ext cx="4403274" cy="1590435"/>
          </a:xfrm>
          <a:prstGeom prst="rect">
            <a:avLst/>
          </a:prstGeom>
          <a:noFill/>
        </p:spPr>
        <p:txBody>
          <a:bodyPr wrap="square" rtlCol="0">
            <a:spAutoFit/>
          </a:bodyPr>
          <a:lstStyle/>
          <a:p>
            <a:pPr marL="0" marR="0" lvl="0" indent="0" algn="ctr" defTabSz="914400" eaLnBrk="1" fontAlgn="auto" latinLnBrk="0" hangingPunct="1">
              <a:lnSpc>
                <a:spcPct val="110000"/>
              </a:lnSpc>
              <a:spcBef>
                <a:spcPts val="0"/>
              </a:spcBef>
              <a:spcAft>
                <a:spcPts val="0"/>
              </a:spcAft>
              <a:buClrTx/>
              <a:buSzTx/>
              <a:buFontTx/>
              <a:buNone/>
              <a:tabLst/>
              <a:defRPr/>
            </a:pPr>
            <a:r>
              <a:rPr kumimoji="0" lang="en-US" sz="3000" b="1" i="0" u="none" strike="noStrike" kern="0" cap="none" spc="0" normalizeH="0" baseline="0" noProof="0" dirty="0">
                <a:ln>
                  <a:noFill/>
                </a:ln>
                <a:solidFill>
                  <a:prstClr val="black"/>
                </a:solidFill>
                <a:effectLst/>
                <a:uLnTx/>
                <a:uFillTx/>
              </a:rPr>
              <a:t>State-of-the-Art Review of Cooperative Automated Transportation Systems</a:t>
            </a:r>
          </a:p>
        </p:txBody>
      </p:sp>
      <p:sp>
        <p:nvSpPr>
          <p:cNvPr id="16" name="TextBox 15"/>
          <p:cNvSpPr txBox="1"/>
          <p:nvPr/>
        </p:nvSpPr>
        <p:spPr>
          <a:xfrm>
            <a:off x="4144469" y="419397"/>
            <a:ext cx="3605474" cy="61555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400" b="1" i="0" u="none" strike="noStrike" kern="0" cap="none" spc="0" normalizeH="0" baseline="0" noProof="0" dirty="0">
                <a:ln>
                  <a:noFill/>
                </a:ln>
                <a:solidFill>
                  <a:prstClr val="black"/>
                </a:solidFill>
                <a:effectLst/>
                <a:uLnTx/>
                <a:uFillTx/>
              </a:rPr>
              <a:t>NCHRP 20-24 (128)</a:t>
            </a:r>
          </a:p>
        </p:txBody>
      </p:sp>
      <p:sp>
        <p:nvSpPr>
          <p:cNvPr id="23" name="TextBox 22"/>
          <p:cNvSpPr txBox="1"/>
          <p:nvPr/>
        </p:nvSpPr>
        <p:spPr>
          <a:xfrm>
            <a:off x="4742718" y="5963864"/>
            <a:ext cx="3270447"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prstClr val="black"/>
                </a:solidFill>
                <a:effectLst/>
                <a:uLnTx/>
                <a:uFillTx/>
              </a:rPr>
              <a:t>September 2022 Update</a:t>
            </a:r>
          </a:p>
        </p:txBody>
      </p:sp>
      <p:pic>
        <p:nvPicPr>
          <p:cNvPr id="2" name="Picture 1"/>
          <p:cNvPicPr>
            <a:picLocks noChangeAspect="1"/>
          </p:cNvPicPr>
          <p:nvPr/>
        </p:nvPicPr>
        <p:blipFill rotWithShape="1">
          <a:blip r:embed="rId7" cstate="hqprint">
            <a:extLst>
              <a:ext uri="{28A0092B-C50C-407E-A947-70E740481C1C}">
                <a14:useLocalDpi xmlns:a14="http://schemas.microsoft.com/office/drawing/2010/main" val="0"/>
              </a:ext>
            </a:extLst>
          </a:blip>
          <a:srcRect l="2028" r="-1"/>
          <a:stretch/>
        </p:blipFill>
        <p:spPr>
          <a:xfrm>
            <a:off x="9592994" y="4838878"/>
            <a:ext cx="2918603" cy="1949859"/>
          </a:xfrm>
          <a:prstGeom prst="rect">
            <a:avLst/>
          </a:prstGeom>
          <a:ln w="57150">
            <a:solidFill>
              <a:schemeClr val="bg1"/>
            </a:solidFill>
          </a:ln>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rcRect/>
          <a:stretch/>
        </p:blipFill>
        <p:spPr>
          <a:xfrm>
            <a:off x="0" y="4574173"/>
            <a:ext cx="2951020" cy="2212350"/>
          </a:xfrm>
          <a:prstGeom prst="rect">
            <a:avLst/>
          </a:prstGeom>
          <a:ln w="38100">
            <a:solidFill>
              <a:schemeClr val="bg1"/>
            </a:solidFill>
          </a:ln>
        </p:spPr>
      </p:pic>
      <p:pic>
        <p:nvPicPr>
          <p:cNvPr id="15" name="Picture 14">
            <a:extLst>
              <a:ext uri="{FF2B5EF4-FFF2-40B4-BE49-F238E27FC236}">
                <a16:creationId xmlns:a16="http://schemas.microsoft.com/office/drawing/2014/main" id="{00157A11-F457-4E35-9BBA-E87A37EF5E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5810" y="3233811"/>
            <a:ext cx="3162793" cy="2372094"/>
          </a:xfrm>
          <a:prstGeom prst="ellipse">
            <a:avLst/>
          </a:prstGeom>
          <a:ln>
            <a:noFill/>
          </a:ln>
          <a:effectLst>
            <a:softEdge rad="112500"/>
          </a:effectLst>
        </p:spPr>
      </p:pic>
      <p:sp>
        <p:nvSpPr>
          <p:cNvPr id="6" name="Rectangle 5"/>
          <p:cNvSpPr/>
          <p:nvPr/>
        </p:nvSpPr>
        <p:spPr>
          <a:xfrm>
            <a:off x="9570129" y="0"/>
            <a:ext cx="3018408" cy="68580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0"/>
            <a:ext cx="3018408" cy="68580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651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16AE1B-1A3B-4DD9-93BB-C46D1F87FF2C}"/>
              </a:ext>
            </a:extLst>
          </p:cNvPr>
          <p:cNvPicPr>
            <a:picLocks noChangeAspect="1"/>
          </p:cNvPicPr>
          <p:nvPr/>
        </p:nvPicPr>
        <p:blipFill>
          <a:blip r:embed="rId3">
            <a:extLst>
              <a:ext uri="{28A0092B-C50C-407E-A947-70E740481C1C}">
                <a14:useLocalDpi xmlns:a14="http://schemas.microsoft.com/office/drawing/2010/main" val="0"/>
              </a:ext>
            </a:extLst>
          </a:blip>
          <a:srcRect l="1241" r="1241"/>
          <a:stretch/>
        </p:blipFill>
        <p:spPr>
          <a:xfrm>
            <a:off x="2" y="-6235"/>
            <a:ext cx="3255403" cy="2505456"/>
          </a:xfrm>
          <a:custGeom>
            <a:avLst/>
            <a:gdLst>
              <a:gd name="connsiteX0" fmla="*/ 0 w 3255403"/>
              <a:gd name="connsiteY0" fmla="*/ 0 h 2505456"/>
              <a:gd name="connsiteX1" fmla="*/ 3255403 w 3255403"/>
              <a:gd name="connsiteY1" fmla="*/ 0 h 2505456"/>
              <a:gd name="connsiteX2" fmla="*/ 2094477 w 3255403"/>
              <a:gd name="connsiteY2" fmla="*/ 2505456 h 2505456"/>
              <a:gd name="connsiteX3" fmla="*/ 0 w 3255403"/>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255403" h="2505456">
                <a:moveTo>
                  <a:pt x="0" y="0"/>
                </a:moveTo>
                <a:lnTo>
                  <a:pt x="3255403" y="0"/>
                </a:lnTo>
                <a:lnTo>
                  <a:pt x="2094477" y="2505456"/>
                </a:lnTo>
                <a:lnTo>
                  <a:pt x="0" y="2505456"/>
                </a:lnTo>
                <a:close/>
              </a:path>
            </a:pathLst>
          </a:custGeom>
        </p:spPr>
      </p:pic>
      <p:pic>
        <p:nvPicPr>
          <p:cNvPr id="17" name="Picture 16">
            <a:extLst>
              <a:ext uri="{FF2B5EF4-FFF2-40B4-BE49-F238E27FC236}">
                <a16:creationId xmlns:a16="http://schemas.microsoft.com/office/drawing/2014/main" id="{F96D179B-152D-4CD9-BF53-4CC9BF1E735E}"/>
              </a:ext>
            </a:extLst>
          </p:cNvPr>
          <p:cNvPicPr>
            <a:picLocks noChangeAspect="1"/>
          </p:cNvPicPr>
          <p:nvPr/>
        </p:nvPicPr>
        <p:blipFill>
          <a:blip r:embed="rId4">
            <a:extLst>
              <a:ext uri="{28A0092B-C50C-407E-A947-70E740481C1C}">
                <a14:useLocalDpi xmlns:a14="http://schemas.microsoft.com/office/drawing/2010/main" val="0"/>
              </a:ext>
            </a:extLst>
          </a:blip>
          <a:srcRect t="15312" b="15312"/>
          <a:stretch/>
        </p:blipFill>
        <p:spPr>
          <a:xfrm>
            <a:off x="7381876" y="10"/>
            <a:ext cx="4810125" cy="2501827"/>
          </a:xfrm>
          <a:custGeom>
            <a:avLst/>
            <a:gdLst>
              <a:gd name="connsiteX0" fmla="*/ 1159248 w 4810125"/>
              <a:gd name="connsiteY0" fmla="*/ 0 h 2501837"/>
              <a:gd name="connsiteX1" fmla="*/ 4810125 w 4810125"/>
              <a:gd name="connsiteY1" fmla="*/ 0 h 2501837"/>
              <a:gd name="connsiteX2" fmla="*/ 4810125 w 4810125"/>
              <a:gd name="connsiteY2" fmla="*/ 2501837 h 2501837"/>
              <a:gd name="connsiteX3" fmla="*/ 0 w 4810125"/>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4810125" h="2501837">
                <a:moveTo>
                  <a:pt x="1159248" y="0"/>
                </a:moveTo>
                <a:lnTo>
                  <a:pt x="4810125" y="0"/>
                </a:lnTo>
                <a:lnTo>
                  <a:pt x="4810125" y="2501837"/>
                </a:lnTo>
                <a:lnTo>
                  <a:pt x="0" y="2501837"/>
                </a:lnTo>
                <a:close/>
              </a:path>
            </a:pathLst>
          </a:custGeom>
        </p:spPr>
      </p:pic>
      <p:pic>
        <p:nvPicPr>
          <p:cNvPr id="3" name="Picture 2">
            <a:extLst>
              <a:ext uri="{FF2B5EF4-FFF2-40B4-BE49-F238E27FC236}">
                <a16:creationId xmlns:a16="http://schemas.microsoft.com/office/drawing/2014/main" id="{1F0F99C2-A0F0-4608-8099-7016826C09DB}"/>
              </a:ext>
            </a:extLst>
          </p:cNvPr>
          <p:cNvPicPr>
            <a:picLocks noChangeAspect="1"/>
          </p:cNvPicPr>
          <p:nvPr/>
        </p:nvPicPr>
        <p:blipFill>
          <a:blip r:embed="rId5">
            <a:extLst>
              <a:ext uri="{28A0092B-C50C-407E-A947-70E740481C1C}">
                <a14:useLocalDpi xmlns:a14="http://schemas.microsoft.com/office/drawing/2010/main" val="0"/>
              </a:ext>
            </a:extLst>
          </a:blip>
          <a:srcRect t="4603" b="4603"/>
          <a:stretch/>
        </p:blipFill>
        <p:spPr>
          <a:xfrm rot="10800000">
            <a:off x="4675537" y="-6235"/>
            <a:ext cx="3677817" cy="2505456"/>
          </a:xfrm>
          <a:custGeom>
            <a:avLst/>
            <a:gdLst>
              <a:gd name="connsiteX0" fmla="*/ 1160926 w 3677817"/>
              <a:gd name="connsiteY0" fmla="*/ 0 h 2505456"/>
              <a:gd name="connsiteX1" fmla="*/ 3677817 w 3677817"/>
              <a:gd name="connsiteY1" fmla="*/ 0 h 2505456"/>
              <a:gd name="connsiteX2" fmla="*/ 2516891 w 3677817"/>
              <a:gd name="connsiteY2" fmla="*/ 2505456 h 2505456"/>
              <a:gd name="connsiteX3" fmla="*/ 0 w 3677817"/>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677817" h="2505456">
                <a:moveTo>
                  <a:pt x="1160926" y="0"/>
                </a:moveTo>
                <a:lnTo>
                  <a:pt x="3677817" y="0"/>
                </a:lnTo>
                <a:lnTo>
                  <a:pt x="2516891" y="2505456"/>
                </a:lnTo>
                <a:lnTo>
                  <a:pt x="0" y="2505456"/>
                </a:lnTo>
                <a:close/>
              </a:path>
            </a:pathLst>
          </a:custGeom>
        </p:spPr>
      </p:pic>
      <p:pic>
        <p:nvPicPr>
          <p:cNvPr id="5" name="Content Placeholder 4">
            <a:extLst>
              <a:ext uri="{FF2B5EF4-FFF2-40B4-BE49-F238E27FC236}">
                <a16:creationId xmlns:a16="http://schemas.microsoft.com/office/drawing/2014/main" id="{19C65308-7003-442C-B8DB-ED6AEA4433B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96917" y="10"/>
            <a:ext cx="3337110" cy="2502832"/>
          </a:xfrm>
          <a:custGeom>
            <a:avLst/>
            <a:gdLst>
              <a:gd name="connsiteX0" fmla="*/ 1159715 w 3393943"/>
              <a:gd name="connsiteY0" fmla="*/ 0 h 2502843"/>
              <a:gd name="connsiteX1" fmla="*/ 3393943 w 3393943"/>
              <a:gd name="connsiteY1" fmla="*/ 0 h 2502843"/>
              <a:gd name="connsiteX2" fmla="*/ 2234228 w 3393943"/>
              <a:gd name="connsiteY2" fmla="*/ 2502843 h 2502843"/>
              <a:gd name="connsiteX3" fmla="*/ 0 w 3393943"/>
              <a:gd name="connsiteY3" fmla="*/ 2502843 h 2502843"/>
            </a:gdLst>
            <a:ahLst/>
            <a:cxnLst>
              <a:cxn ang="0">
                <a:pos x="connsiteX0" y="connsiteY0"/>
              </a:cxn>
              <a:cxn ang="0">
                <a:pos x="connsiteX1" y="connsiteY1"/>
              </a:cxn>
              <a:cxn ang="0">
                <a:pos x="connsiteX2" y="connsiteY2"/>
              </a:cxn>
              <a:cxn ang="0">
                <a:pos x="connsiteX3" y="connsiteY3"/>
              </a:cxn>
            </a:cxnLst>
            <a:rect l="l" t="t" r="r" b="b"/>
            <a:pathLst>
              <a:path w="3393943" h="2502843">
                <a:moveTo>
                  <a:pt x="1159715" y="0"/>
                </a:moveTo>
                <a:lnTo>
                  <a:pt x="3393943" y="0"/>
                </a:lnTo>
                <a:lnTo>
                  <a:pt x="2234228" y="2502843"/>
                </a:lnTo>
                <a:lnTo>
                  <a:pt x="0" y="2502843"/>
                </a:lnTo>
                <a:close/>
              </a:path>
            </a:pathLst>
          </a:custGeom>
        </p:spPr>
      </p:pic>
      <p:sp>
        <p:nvSpPr>
          <p:cNvPr id="8" name="Content Placeholder 15">
            <a:extLst>
              <a:ext uri="{FF2B5EF4-FFF2-40B4-BE49-F238E27FC236}">
                <a16:creationId xmlns:a16="http://schemas.microsoft.com/office/drawing/2014/main" id="{7B710D68-3ECE-4D14-8B56-24149D67641A}"/>
              </a:ext>
            </a:extLst>
          </p:cNvPr>
          <p:cNvSpPr txBox="1">
            <a:spLocks/>
          </p:cNvSpPr>
          <p:nvPr/>
        </p:nvSpPr>
        <p:spPr>
          <a:xfrm>
            <a:off x="463868" y="3429000"/>
            <a:ext cx="5632132" cy="33269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1" indent="0">
              <a:lnSpc>
                <a:spcPct val="100000"/>
              </a:lnSpc>
              <a:spcBef>
                <a:spcPts val="0"/>
              </a:spcBef>
              <a:spcAft>
                <a:spcPts val="600"/>
              </a:spcAft>
              <a:buNone/>
            </a:pPr>
            <a:r>
              <a:rPr lang="en-US" dirty="0">
                <a:solidFill>
                  <a:schemeClr val="bg1"/>
                </a:solidFill>
              </a:rPr>
              <a:t>Partnerships</a:t>
            </a:r>
          </a:p>
          <a:p>
            <a:pPr lvl="1">
              <a:lnSpc>
                <a:spcPct val="100000"/>
              </a:lnSpc>
              <a:spcBef>
                <a:spcPts val="0"/>
              </a:spcBef>
            </a:pPr>
            <a:r>
              <a:rPr lang="en-US" sz="2000" dirty="0">
                <a:solidFill>
                  <a:srgbClr val="000000"/>
                </a:solidFill>
              </a:rPr>
              <a:t>Cooperation is the new competitive advantage</a:t>
            </a:r>
          </a:p>
          <a:p>
            <a:pPr lvl="1">
              <a:lnSpc>
                <a:spcPct val="100000"/>
              </a:lnSpc>
              <a:spcBef>
                <a:spcPts val="0"/>
              </a:spcBef>
            </a:pPr>
            <a:r>
              <a:rPr lang="en-US" sz="2000" dirty="0">
                <a:solidFill>
                  <a:srgbClr val="000000"/>
                </a:solidFill>
              </a:rPr>
              <a:t>It’s not healthy to compete on safety</a:t>
            </a:r>
          </a:p>
          <a:p>
            <a:pPr lvl="1">
              <a:lnSpc>
                <a:spcPct val="100000"/>
              </a:lnSpc>
              <a:spcBef>
                <a:spcPts val="0"/>
              </a:spcBef>
            </a:pPr>
            <a:r>
              <a:rPr lang="en-US" sz="2000" dirty="0">
                <a:solidFill>
                  <a:srgbClr val="000000"/>
                </a:solidFill>
              </a:rPr>
              <a:t>Collaboration between public &amp; private sectors is very strong in the UK as well as throughout Europe</a:t>
            </a:r>
            <a:endParaRPr lang="en-US" sz="2000" dirty="0">
              <a:solidFill>
                <a:schemeClr val="bg1"/>
              </a:solidFill>
            </a:endParaRPr>
          </a:p>
          <a:p>
            <a:pPr lvl="1">
              <a:lnSpc>
                <a:spcPct val="100000"/>
              </a:lnSpc>
              <a:spcBef>
                <a:spcPts val="0"/>
              </a:spcBef>
            </a:pPr>
            <a:endParaRPr lang="en-US" sz="2000" dirty="0">
              <a:solidFill>
                <a:schemeClr val="bg1"/>
              </a:solidFill>
            </a:endParaRPr>
          </a:p>
        </p:txBody>
      </p:sp>
      <p:sp>
        <p:nvSpPr>
          <p:cNvPr id="11" name="Content Placeholder 15">
            <a:extLst>
              <a:ext uri="{FF2B5EF4-FFF2-40B4-BE49-F238E27FC236}">
                <a16:creationId xmlns:a16="http://schemas.microsoft.com/office/drawing/2014/main" id="{070FCB00-13F9-4EC5-B7DC-78ACA08F14EF}"/>
              </a:ext>
            </a:extLst>
          </p:cNvPr>
          <p:cNvSpPr txBox="1">
            <a:spLocks/>
          </p:cNvSpPr>
          <p:nvPr/>
        </p:nvSpPr>
        <p:spPr>
          <a:xfrm>
            <a:off x="6096000" y="3429000"/>
            <a:ext cx="5881511" cy="33269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1" indent="0">
              <a:lnSpc>
                <a:spcPct val="110000"/>
              </a:lnSpc>
              <a:spcBef>
                <a:spcPts val="0"/>
              </a:spcBef>
              <a:spcAft>
                <a:spcPts val="600"/>
              </a:spcAft>
              <a:buNone/>
            </a:pPr>
            <a:r>
              <a:rPr lang="en-US" sz="2400" dirty="0">
                <a:solidFill>
                  <a:schemeClr val="bg1"/>
                </a:solidFill>
              </a:rPr>
              <a:t>Technology &amp; Planning</a:t>
            </a:r>
          </a:p>
          <a:p>
            <a:pPr lvl="1">
              <a:lnSpc>
                <a:spcPct val="100000"/>
              </a:lnSpc>
              <a:spcBef>
                <a:spcPts val="0"/>
              </a:spcBef>
            </a:pPr>
            <a:r>
              <a:rPr lang="en-US" sz="2000" dirty="0">
                <a:solidFill>
                  <a:srgbClr val="000000"/>
                </a:solidFill>
              </a:rPr>
              <a:t>Don’t have to solve every problem for every scenario</a:t>
            </a:r>
          </a:p>
          <a:p>
            <a:pPr lvl="1">
              <a:lnSpc>
                <a:spcPct val="100000"/>
              </a:lnSpc>
              <a:spcBef>
                <a:spcPts val="0"/>
              </a:spcBef>
            </a:pPr>
            <a:r>
              <a:rPr lang="en-US" sz="2000" dirty="0">
                <a:solidFill>
                  <a:srgbClr val="000000"/>
                </a:solidFill>
              </a:rPr>
              <a:t>CV and AV are on separate tracks with many private companies, but not universal</a:t>
            </a:r>
          </a:p>
          <a:p>
            <a:pPr lvl="1">
              <a:lnSpc>
                <a:spcPct val="100000"/>
              </a:lnSpc>
              <a:spcBef>
                <a:spcPts val="0"/>
              </a:spcBef>
            </a:pPr>
            <a:r>
              <a:rPr lang="en-US" sz="2000" dirty="0">
                <a:solidFill>
                  <a:schemeClr val="bg1"/>
                </a:solidFill>
              </a:rPr>
              <a:t>“If you have a robot with wheels, you have a self-driving car; if you add a SIM card, you now have a mobility solution” </a:t>
            </a:r>
          </a:p>
        </p:txBody>
      </p:sp>
      <p:sp>
        <p:nvSpPr>
          <p:cNvPr id="12" name="Content Placeholder 15">
            <a:extLst>
              <a:ext uri="{FF2B5EF4-FFF2-40B4-BE49-F238E27FC236}">
                <a16:creationId xmlns:a16="http://schemas.microsoft.com/office/drawing/2014/main" id="{E179A0A8-0E10-4DF2-8CAE-3336C1B32891}"/>
              </a:ext>
            </a:extLst>
          </p:cNvPr>
          <p:cNvSpPr txBox="1">
            <a:spLocks/>
          </p:cNvSpPr>
          <p:nvPr/>
        </p:nvSpPr>
        <p:spPr>
          <a:xfrm>
            <a:off x="3492501" y="2639915"/>
            <a:ext cx="4334764" cy="64476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3200" dirty="0">
                <a:solidFill>
                  <a:schemeClr val="bg1"/>
                </a:solidFill>
              </a:rPr>
              <a:t>Key Issues &amp; Topic Areas</a:t>
            </a:r>
          </a:p>
        </p:txBody>
      </p:sp>
    </p:spTree>
    <p:extLst>
      <p:ext uri="{BB962C8B-B14F-4D97-AF65-F5344CB8AC3E}">
        <p14:creationId xmlns:p14="http://schemas.microsoft.com/office/powerpoint/2010/main" val="228675620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16AE1B-1A3B-4DD9-93BB-C46D1F87FF2C}"/>
              </a:ext>
            </a:extLst>
          </p:cNvPr>
          <p:cNvPicPr>
            <a:picLocks noChangeAspect="1"/>
          </p:cNvPicPr>
          <p:nvPr/>
        </p:nvPicPr>
        <p:blipFill>
          <a:blip r:embed="rId3">
            <a:extLst>
              <a:ext uri="{28A0092B-C50C-407E-A947-70E740481C1C}">
                <a14:useLocalDpi xmlns:a14="http://schemas.microsoft.com/office/drawing/2010/main" val="0"/>
              </a:ext>
            </a:extLst>
          </a:blip>
          <a:srcRect l="1241" r="1241"/>
          <a:stretch/>
        </p:blipFill>
        <p:spPr>
          <a:xfrm>
            <a:off x="2" y="-6235"/>
            <a:ext cx="3255403" cy="2505456"/>
          </a:xfrm>
          <a:custGeom>
            <a:avLst/>
            <a:gdLst>
              <a:gd name="connsiteX0" fmla="*/ 0 w 3255403"/>
              <a:gd name="connsiteY0" fmla="*/ 0 h 2505456"/>
              <a:gd name="connsiteX1" fmla="*/ 3255403 w 3255403"/>
              <a:gd name="connsiteY1" fmla="*/ 0 h 2505456"/>
              <a:gd name="connsiteX2" fmla="*/ 2094477 w 3255403"/>
              <a:gd name="connsiteY2" fmla="*/ 2505456 h 2505456"/>
              <a:gd name="connsiteX3" fmla="*/ 0 w 3255403"/>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255403" h="2505456">
                <a:moveTo>
                  <a:pt x="0" y="0"/>
                </a:moveTo>
                <a:lnTo>
                  <a:pt x="3255403" y="0"/>
                </a:lnTo>
                <a:lnTo>
                  <a:pt x="2094477" y="2505456"/>
                </a:lnTo>
                <a:lnTo>
                  <a:pt x="0" y="2505456"/>
                </a:lnTo>
                <a:close/>
              </a:path>
            </a:pathLst>
          </a:custGeom>
        </p:spPr>
      </p:pic>
      <p:pic>
        <p:nvPicPr>
          <p:cNvPr id="17" name="Picture 16">
            <a:extLst>
              <a:ext uri="{FF2B5EF4-FFF2-40B4-BE49-F238E27FC236}">
                <a16:creationId xmlns:a16="http://schemas.microsoft.com/office/drawing/2014/main" id="{F96D179B-152D-4CD9-BF53-4CC9BF1E735E}"/>
              </a:ext>
            </a:extLst>
          </p:cNvPr>
          <p:cNvPicPr>
            <a:picLocks noChangeAspect="1"/>
          </p:cNvPicPr>
          <p:nvPr/>
        </p:nvPicPr>
        <p:blipFill>
          <a:blip r:embed="rId4">
            <a:extLst>
              <a:ext uri="{28A0092B-C50C-407E-A947-70E740481C1C}">
                <a14:useLocalDpi xmlns:a14="http://schemas.microsoft.com/office/drawing/2010/main" val="0"/>
              </a:ext>
            </a:extLst>
          </a:blip>
          <a:srcRect l="338" r="338"/>
          <a:stretch/>
        </p:blipFill>
        <p:spPr>
          <a:xfrm>
            <a:off x="7381876" y="10"/>
            <a:ext cx="4810125" cy="2501827"/>
          </a:xfrm>
          <a:custGeom>
            <a:avLst/>
            <a:gdLst>
              <a:gd name="connsiteX0" fmla="*/ 1159248 w 4810125"/>
              <a:gd name="connsiteY0" fmla="*/ 0 h 2501837"/>
              <a:gd name="connsiteX1" fmla="*/ 4810125 w 4810125"/>
              <a:gd name="connsiteY1" fmla="*/ 0 h 2501837"/>
              <a:gd name="connsiteX2" fmla="*/ 4810125 w 4810125"/>
              <a:gd name="connsiteY2" fmla="*/ 2501837 h 2501837"/>
              <a:gd name="connsiteX3" fmla="*/ 0 w 4810125"/>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4810125" h="2501837">
                <a:moveTo>
                  <a:pt x="1159248" y="0"/>
                </a:moveTo>
                <a:lnTo>
                  <a:pt x="4810125" y="0"/>
                </a:lnTo>
                <a:lnTo>
                  <a:pt x="4810125" y="2501837"/>
                </a:lnTo>
                <a:lnTo>
                  <a:pt x="0" y="2501837"/>
                </a:lnTo>
                <a:close/>
              </a:path>
            </a:pathLst>
          </a:custGeom>
        </p:spPr>
      </p:pic>
      <p:pic>
        <p:nvPicPr>
          <p:cNvPr id="3" name="Picture 2">
            <a:extLst>
              <a:ext uri="{FF2B5EF4-FFF2-40B4-BE49-F238E27FC236}">
                <a16:creationId xmlns:a16="http://schemas.microsoft.com/office/drawing/2014/main" id="{1F0F99C2-A0F0-4608-8099-7016826C09DB}"/>
              </a:ext>
            </a:extLst>
          </p:cNvPr>
          <p:cNvPicPr>
            <a:picLocks noChangeAspect="1"/>
          </p:cNvPicPr>
          <p:nvPr/>
        </p:nvPicPr>
        <p:blipFill>
          <a:blip r:embed="rId5">
            <a:extLst>
              <a:ext uri="{28A0092B-C50C-407E-A947-70E740481C1C}">
                <a14:useLocalDpi xmlns:a14="http://schemas.microsoft.com/office/drawing/2010/main" val="0"/>
              </a:ext>
            </a:extLst>
          </a:blip>
          <a:srcRect t="4584" b="4584"/>
          <a:stretch/>
        </p:blipFill>
        <p:spPr>
          <a:xfrm>
            <a:off x="4675537" y="-6235"/>
            <a:ext cx="3677817" cy="2505456"/>
          </a:xfrm>
          <a:custGeom>
            <a:avLst/>
            <a:gdLst>
              <a:gd name="connsiteX0" fmla="*/ 1160926 w 3677817"/>
              <a:gd name="connsiteY0" fmla="*/ 0 h 2505456"/>
              <a:gd name="connsiteX1" fmla="*/ 3677817 w 3677817"/>
              <a:gd name="connsiteY1" fmla="*/ 0 h 2505456"/>
              <a:gd name="connsiteX2" fmla="*/ 2516891 w 3677817"/>
              <a:gd name="connsiteY2" fmla="*/ 2505456 h 2505456"/>
              <a:gd name="connsiteX3" fmla="*/ 0 w 3677817"/>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677817" h="2505456">
                <a:moveTo>
                  <a:pt x="1160926" y="0"/>
                </a:moveTo>
                <a:lnTo>
                  <a:pt x="3677817" y="0"/>
                </a:lnTo>
                <a:lnTo>
                  <a:pt x="2516891" y="2505456"/>
                </a:lnTo>
                <a:lnTo>
                  <a:pt x="0" y="2505456"/>
                </a:lnTo>
                <a:close/>
              </a:path>
            </a:pathLst>
          </a:custGeom>
        </p:spPr>
      </p:pic>
      <p:pic>
        <p:nvPicPr>
          <p:cNvPr id="5" name="Content Placeholder 4">
            <a:extLst>
              <a:ext uri="{FF2B5EF4-FFF2-40B4-BE49-F238E27FC236}">
                <a16:creationId xmlns:a16="http://schemas.microsoft.com/office/drawing/2014/main" id="{19C65308-7003-442C-B8DB-ED6AEA4433B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96917" y="10"/>
            <a:ext cx="3337109" cy="2502832"/>
          </a:xfrm>
          <a:custGeom>
            <a:avLst/>
            <a:gdLst>
              <a:gd name="connsiteX0" fmla="*/ 1159715 w 3393943"/>
              <a:gd name="connsiteY0" fmla="*/ 0 h 2502843"/>
              <a:gd name="connsiteX1" fmla="*/ 3393943 w 3393943"/>
              <a:gd name="connsiteY1" fmla="*/ 0 h 2502843"/>
              <a:gd name="connsiteX2" fmla="*/ 2234228 w 3393943"/>
              <a:gd name="connsiteY2" fmla="*/ 2502843 h 2502843"/>
              <a:gd name="connsiteX3" fmla="*/ 0 w 3393943"/>
              <a:gd name="connsiteY3" fmla="*/ 2502843 h 2502843"/>
            </a:gdLst>
            <a:ahLst/>
            <a:cxnLst>
              <a:cxn ang="0">
                <a:pos x="connsiteX0" y="connsiteY0"/>
              </a:cxn>
              <a:cxn ang="0">
                <a:pos x="connsiteX1" y="connsiteY1"/>
              </a:cxn>
              <a:cxn ang="0">
                <a:pos x="connsiteX2" y="connsiteY2"/>
              </a:cxn>
              <a:cxn ang="0">
                <a:pos x="connsiteX3" y="connsiteY3"/>
              </a:cxn>
            </a:cxnLst>
            <a:rect l="l" t="t" r="r" b="b"/>
            <a:pathLst>
              <a:path w="3393943" h="2502843">
                <a:moveTo>
                  <a:pt x="1159715" y="0"/>
                </a:moveTo>
                <a:lnTo>
                  <a:pt x="3393943" y="0"/>
                </a:lnTo>
                <a:lnTo>
                  <a:pt x="2234228" y="2502843"/>
                </a:lnTo>
                <a:lnTo>
                  <a:pt x="0" y="2502843"/>
                </a:lnTo>
                <a:close/>
              </a:path>
            </a:pathLst>
          </a:custGeom>
        </p:spPr>
      </p:pic>
      <p:sp>
        <p:nvSpPr>
          <p:cNvPr id="7" name="Content Placeholder 15">
            <a:extLst>
              <a:ext uri="{FF2B5EF4-FFF2-40B4-BE49-F238E27FC236}">
                <a16:creationId xmlns:a16="http://schemas.microsoft.com/office/drawing/2014/main" id="{B4F81832-8B8F-4632-82D2-F61979728829}"/>
              </a:ext>
            </a:extLst>
          </p:cNvPr>
          <p:cNvSpPr txBox="1">
            <a:spLocks/>
          </p:cNvSpPr>
          <p:nvPr/>
        </p:nvSpPr>
        <p:spPr>
          <a:xfrm>
            <a:off x="463867" y="3429000"/>
            <a:ext cx="5993523" cy="34289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a:solidFill>
                  <a:schemeClr val="bg1"/>
                </a:solidFill>
              </a:rPr>
              <a:t>Institutional</a:t>
            </a:r>
          </a:p>
          <a:p>
            <a:pPr lvl="1">
              <a:lnSpc>
                <a:spcPct val="100000"/>
              </a:lnSpc>
              <a:spcBef>
                <a:spcPts val="0"/>
              </a:spcBef>
            </a:pPr>
            <a:r>
              <a:rPr lang="en-US" sz="2000" dirty="0">
                <a:solidFill>
                  <a:srgbClr val="000000"/>
                </a:solidFill>
              </a:rPr>
              <a:t>Multi-disciplinary work groups are an easy and successful activity to pursue</a:t>
            </a:r>
          </a:p>
          <a:p>
            <a:pPr lvl="1">
              <a:lnSpc>
                <a:spcPct val="100000"/>
              </a:lnSpc>
              <a:spcBef>
                <a:spcPts val="0"/>
              </a:spcBef>
            </a:pPr>
            <a:r>
              <a:rPr lang="en-US" sz="2000" dirty="0">
                <a:solidFill>
                  <a:srgbClr val="000000"/>
                </a:solidFill>
              </a:rPr>
              <a:t>Important part of the UK program is to develop a clear regulatory framework</a:t>
            </a:r>
          </a:p>
          <a:p>
            <a:pPr marL="0" indent="0">
              <a:lnSpc>
                <a:spcPct val="100000"/>
              </a:lnSpc>
              <a:spcBef>
                <a:spcPts val="0"/>
              </a:spcBef>
              <a:buNone/>
            </a:pPr>
            <a:r>
              <a:rPr lang="en-US" sz="2400" dirty="0">
                <a:solidFill>
                  <a:srgbClr val="000000"/>
                </a:solidFill>
              </a:rPr>
              <a:t>People</a:t>
            </a:r>
          </a:p>
          <a:p>
            <a:pPr lvl="1">
              <a:lnSpc>
                <a:spcPct val="100000"/>
              </a:lnSpc>
              <a:spcBef>
                <a:spcPts val="0"/>
              </a:spcBef>
            </a:pPr>
            <a:r>
              <a:rPr lang="en-US" sz="2000" dirty="0">
                <a:solidFill>
                  <a:srgbClr val="000000"/>
                </a:solidFill>
              </a:rPr>
              <a:t>Testing can provide valuable opportunities to measure or enhance public acceptance</a:t>
            </a:r>
          </a:p>
          <a:p>
            <a:pPr lvl="1">
              <a:lnSpc>
                <a:spcPct val="100000"/>
              </a:lnSpc>
              <a:spcBef>
                <a:spcPts val="0"/>
              </a:spcBef>
            </a:pPr>
            <a:r>
              <a:rPr lang="en-US" sz="2000" dirty="0">
                <a:solidFill>
                  <a:schemeClr val="bg1"/>
                </a:solidFill>
              </a:rPr>
              <a:t>UK has conducted deliberate social research to gather more in-depth insight</a:t>
            </a:r>
          </a:p>
        </p:txBody>
      </p:sp>
      <p:sp>
        <p:nvSpPr>
          <p:cNvPr id="8" name="Content Placeholder 15">
            <a:extLst>
              <a:ext uri="{FF2B5EF4-FFF2-40B4-BE49-F238E27FC236}">
                <a16:creationId xmlns:a16="http://schemas.microsoft.com/office/drawing/2014/main" id="{F31D0CFC-F23D-4809-8C2C-18FFE00E5296}"/>
              </a:ext>
            </a:extLst>
          </p:cNvPr>
          <p:cNvSpPr txBox="1">
            <a:spLocks/>
          </p:cNvSpPr>
          <p:nvPr/>
        </p:nvSpPr>
        <p:spPr>
          <a:xfrm>
            <a:off x="6457391" y="3429000"/>
            <a:ext cx="5734609" cy="33269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1" indent="0">
              <a:lnSpc>
                <a:spcPct val="100000"/>
              </a:lnSpc>
              <a:spcBef>
                <a:spcPts val="0"/>
              </a:spcBef>
              <a:spcAft>
                <a:spcPts val="600"/>
              </a:spcAft>
              <a:buNone/>
            </a:pPr>
            <a:r>
              <a:rPr lang="en-US" dirty="0">
                <a:solidFill>
                  <a:schemeClr val="bg1"/>
                </a:solidFill>
              </a:rPr>
              <a:t>Data</a:t>
            </a:r>
          </a:p>
          <a:p>
            <a:pPr lvl="1">
              <a:lnSpc>
                <a:spcPct val="100000"/>
              </a:lnSpc>
              <a:spcBef>
                <a:spcPts val="0"/>
              </a:spcBef>
            </a:pPr>
            <a:r>
              <a:rPr lang="en-US" sz="2000" dirty="0">
                <a:solidFill>
                  <a:srgbClr val="000000"/>
                </a:solidFill>
              </a:rPr>
              <a:t>What data do we need? Don’t ask for everything</a:t>
            </a:r>
          </a:p>
          <a:p>
            <a:pPr lvl="1">
              <a:lnSpc>
                <a:spcPct val="100000"/>
              </a:lnSpc>
              <a:spcBef>
                <a:spcPts val="0"/>
              </a:spcBef>
            </a:pPr>
            <a:r>
              <a:rPr lang="en-US" sz="2000" dirty="0">
                <a:solidFill>
                  <a:srgbClr val="000000"/>
                </a:solidFill>
              </a:rPr>
              <a:t>Define standards and protection/ownership of data </a:t>
            </a:r>
          </a:p>
          <a:p>
            <a:pPr lvl="1">
              <a:lnSpc>
                <a:spcPct val="100000"/>
              </a:lnSpc>
              <a:spcBef>
                <a:spcPts val="0"/>
              </a:spcBef>
            </a:pPr>
            <a:r>
              <a:rPr lang="en-US" sz="2000" dirty="0">
                <a:solidFill>
                  <a:srgbClr val="000000"/>
                </a:solidFill>
              </a:rPr>
              <a:t>If you buy a vehicle today it is already sharing data with its manufacturer – so what is the government’s role and how can we broaden that sharing?</a:t>
            </a:r>
            <a:endParaRPr lang="en-US" sz="2400" dirty="0">
              <a:solidFill>
                <a:srgbClr val="000000"/>
              </a:solidFill>
            </a:endParaRPr>
          </a:p>
          <a:p>
            <a:pPr lvl="1">
              <a:lnSpc>
                <a:spcPct val="100000"/>
              </a:lnSpc>
              <a:spcBef>
                <a:spcPts val="0"/>
              </a:spcBef>
            </a:pPr>
            <a:endParaRPr lang="en-US" sz="2000" dirty="0">
              <a:solidFill>
                <a:schemeClr val="bg1"/>
              </a:solidFill>
            </a:endParaRPr>
          </a:p>
        </p:txBody>
      </p:sp>
      <p:sp>
        <p:nvSpPr>
          <p:cNvPr id="9" name="Content Placeholder 15">
            <a:extLst>
              <a:ext uri="{FF2B5EF4-FFF2-40B4-BE49-F238E27FC236}">
                <a16:creationId xmlns:a16="http://schemas.microsoft.com/office/drawing/2014/main" id="{70280D9E-AA4C-42F0-928F-3B4E27564420}"/>
              </a:ext>
            </a:extLst>
          </p:cNvPr>
          <p:cNvSpPr txBox="1">
            <a:spLocks/>
          </p:cNvSpPr>
          <p:nvPr/>
        </p:nvSpPr>
        <p:spPr>
          <a:xfrm>
            <a:off x="3454401" y="2639915"/>
            <a:ext cx="4406900" cy="64476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3200" dirty="0">
                <a:solidFill>
                  <a:schemeClr val="bg1"/>
                </a:solidFill>
              </a:rPr>
              <a:t>Key Issues &amp; Topic Areas</a:t>
            </a:r>
          </a:p>
        </p:txBody>
      </p:sp>
    </p:spTree>
    <p:extLst>
      <p:ext uri="{BB962C8B-B14F-4D97-AF65-F5344CB8AC3E}">
        <p14:creationId xmlns:p14="http://schemas.microsoft.com/office/powerpoint/2010/main" val="354728370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6A45AD-B317-4B4B-BAB9-AF9364965F54}"/>
              </a:ext>
            </a:extLst>
          </p:cNvPr>
          <p:cNvSpPr>
            <a:spLocks noGrp="1"/>
          </p:cNvSpPr>
          <p:nvPr>
            <p:ph type="title"/>
          </p:nvPr>
        </p:nvSpPr>
        <p:spPr/>
        <p:txBody>
          <a:bodyPr/>
          <a:lstStyle/>
          <a:p>
            <a:r>
              <a:rPr lang="en-US" dirty="0"/>
              <a:t>NCHRP 20-24(128) Panel Representation</a:t>
            </a:r>
          </a:p>
        </p:txBody>
      </p:sp>
      <p:sp>
        <p:nvSpPr>
          <p:cNvPr id="8" name="Text Placeholder 7">
            <a:extLst>
              <a:ext uri="{FF2B5EF4-FFF2-40B4-BE49-F238E27FC236}">
                <a16:creationId xmlns:a16="http://schemas.microsoft.com/office/drawing/2014/main" id="{BB348AA6-6B81-4C74-B371-9CA564D48742}"/>
              </a:ext>
            </a:extLst>
          </p:cNvPr>
          <p:cNvSpPr>
            <a:spLocks noGrp="1"/>
          </p:cNvSpPr>
          <p:nvPr>
            <p:ph type="body" idx="1"/>
          </p:nvPr>
        </p:nvSpPr>
        <p:spPr/>
        <p:txBody>
          <a:bodyPr anchor="ctr">
            <a:normAutofit/>
          </a:bodyPr>
          <a:lstStyle/>
          <a:p>
            <a:r>
              <a:rPr lang="en-US" sz="2800" dirty="0"/>
              <a:t>State &amp; Local DOT CEOs</a:t>
            </a:r>
          </a:p>
        </p:txBody>
      </p:sp>
      <p:sp>
        <p:nvSpPr>
          <p:cNvPr id="9" name="Content Placeholder 8">
            <a:extLst>
              <a:ext uri="{FF2B5EF4-FFF2-40B4-BE49-F238E27FC236}">
                <a16:creationId xmlns:a16="http://schemas.microsoft.com/office/drawing/2014/main" id="{1FFF456C-FF83-4886-8AB0-A11525B6DE6D}"/>
              </a:ext>
            </a:extLst>
          </p:cNvPr>
          <p:cNvSpPr>
            <a:spLocks noGrp="1"/>
          </p:cNvSpPr>
          <p:nvPr>
            <p:ph sz="half" idx="2"/>
          </p:nvPr>
        </p:nvSpPr>
        <p:spPr>
          <a:xfrm>
            <a:off x="839788" y="2505075"/>
            <a:ext cx="5157787" cy="3987800"/>
          </a:xfrm>
        </p:spPr>
        <p:txBody>
          <a:bodyPr>
            <a:normAutofit fontScale="77500" lnSpcReduction="20000"/>
          </a:bodyPr>
          <a:lstStyle/>
          <a:p>
            <a:pPr>
              <a:lnSpc>
                <a:spcPct val="120000"/>
              </a:lnSpc>
              <a:spcBef>
                <a:spcPts val="600"/>
              </a:spcBef>
            </a:pPr>
            <a:r>
              <a:rPr lang="en-US" dirty="0"/>
              <a:t>Delaware</a:t>
            </a:r>
          </a:p>
          <a:p>
            <a:pPr>
              <a:lnSpc>
                <a:spcPct val="120000"/>
              </a:lnSpc>
              <a:spcBef>
                <a:spcPts val="600"/>
              </a:spcBef>
            </a:pPr>
            <a:r>
              <a:rPr lang="en-US" dirty="0"/>
              <a:t>Georgia</a:t>
            </a:r>
          </a:p>
          <a:p>
            <a:pPr>
              <a:lnSpc>
                <a:spcPct val="120000"/>
              </a:lnSpc>
              <a:spcBef>
                <a:spcPts val="600"/>
              </a:spcBef>
            </a:pPr>
            <a:r>
              <a:rPr lang="en-US" dirty="0"/>
              <a:t>Iowa</a:t>
            </a:r>
          </a:p>
          <a:p>
            <a:pPr>
              <a:lnSpc>
                <a:spcPct val="120000"/>
              </a:lnSpc>
              <a:spcBef>
                <a:spcPts val="600"/>
              </a:spcBef>
            </a:pPr>
            <a:r>
              <a:rPr lang="en-US" dirty="0"/>
              <a:t>Kansas</a:t>
            </a:r>
          </a:p>
          <a:p>
            <a:pPr>
              <a:lnSpc>
                <a:spcPct val="120000"/>
              </a:lnSpc>
              <a:spcBef>
                <a:spcPts val="600"/>
              </a:spcBef>
            </a:pPr>
            <a:r>
              <a:rPr lang="en-US" dirty="0"/>
              <a:t>Maricopa County (AZ)</a:t>
            </a:r>
          </a:p>
          <a:p>
            <a:pPr>
              <a:lnSpc>
                <a:spcPct val="120000"/>
              </a:lnSpc>
              <a:spcBef>
                <a:spcPts val="600"/>
              </a:spcBef>
            </a:pPr>
            <a:r>
              <a:rPr lang="en-US" dirty="0"/>
              <a:t>Missouri</a:t>
            </a:r>
          </a:p>
          <a:p>
            <a:pPr>
              <a:lnSpc>
                <a:spcPct val="120000"/>
              </a:lnSpc>
              <a:spcBef>
                <a:spcPts val="600"/>
              </a:spcBef>
            </a:pPr>
            <a:r>
              <a:rPr lang="en-US" dirty="0"/>
              <a:t>New Hampshire</a:t>
            </a:r>
          </a:p>
          <a:p>
            <a:pPr>
              <a:lnSpc>
                <a:spcPct val="120000"/>
              </a:lnSpc>
              <a:spcBef>
                <a:spcPts val="600"/>
              </a:spcBef>
            </a:pPr>
            <a:r>
              <a:rPr lang="en-US" dirty="0"/>
              <a:t>Utah</a:t>
            </a:r>
          </a:p>
          <a:p>
            <a:pPr>
              <a:lnSpc>
                <a:spcPct val="120000"/>
              </a:lnSpc>
              <a:spcBef>
                <a:spcPts val="600"/>
              </a:spcBef>
            </a:pPr>
            <a:r>
              <a:rPr lang="en-US" dirty="0"/>
              <a:t>Washington</a:t>
            </a:r>
          </a:p>
        </p:txBody>
      </p:sp>
      <p:sp>
        <p:nvSpPr>
          <p:cNvPr id="10" name="Text Placeholder 9">
            <a:extLst>
              <a:ext uri="{FF2B5EF4-FFF2-40B4-BE49-F238E27FC236}">
                <a16:creationId xmlns:a16="http://schemas.microsoft.com/office/drawing/2014/main" id="{9C093619-B7E2-4567-881C-3A4107547153}"/>
              </a:ext>
            </a:extLst>
          </p:cNvPr>
          <p:cNvSpPr>
            <a:spLocks noGrp="1"/>
          </p:cNvSpPr>
          <p:nvPr>
            <p:ph type="body" sz="quarter" idx="3"/>
          </p:nvPr>
        </p:nvSpPr>
        <p:spPr/>
        <p:txBody>
          <a:bodyPr anchor="ctr">
            <a:normAutofit/>
          </a:bodyPr>
          <a:lstStyle/>
          <a:p>
            <a:r>
              <a:rPr lang="en-US" sz="2800" dirty="0"/>
              <a:t>Associations and Industry</a:t>
            </a:r>
          </a:p>
        </p:txBody>
      </p:sp>
      <p:sp>
        <p:nvSpPr>
          <p:cNvPr id="11" name="Content Placeholder 10">
            <a:extLst>
              <a:ext uri="{FF2B5EF4-FFF2-40B4-BE49-F238E27FC236}">
                <a16:creationId xmlns:a16="http://schemas.microsoft.com/office/drawing/2014/main" id="{E38C7B94-F672-4D0C-BED1-05AEF1A92760}"/>
              </a:ext>
            </a:extLst>
          </p:cNvPr>
          <p:cNvSpPr>
            <a:spLocks noGrp="1"/>
          </p:cNvSpPr>
          <p:nvPr>
            <p:ph sz="quarter" idx="4"/>
          </p:nvPr>
        </p:nvSpPr>
        <p:spPr/>
        <p:txBody>
          <a:bodyPr>
            <a:normAutofit fontScale="77500" lnSpcReduction="20000"/>
          </a:bodyPr>
          <a:lstStyle/>
          <a:p>
            <a:pPr>
              <a:lnSpc>
                <a:spcPct val="120000"/>
              </a:lnSpc>
              <a:spcBef>
                <a:spcPts val="600"/>
              </a:spcBef>
            </a:pPr>
            <a:r>
              <a:rPr lang="en-US" dirty="0"/>
              <a:t>AASHTO</a:t>
            </a:r>
          </a:p>
          <a:p>
            <a:pPr>
              <a:lnSpc>
                <a:spcPct val="120000"/>
              </a:lnSpc>
              <a:spcBef>
                <a:spcPts val="600"/>
              </a:spcBef>
            </a:pPr>
            <a:r>
              <a:rPr lang="en-US" dirty="0"/>
              <a:t>Amazon Web Services</a:t>
            </a:r>
          </a:p>
          <a:p>
            <a:pPr>
              <a:lnSpc>
                <a:spcPct val="120000"/>
              </a:lnSpc>
              <a:spcBef>
                <a:spcPts val="600"/>
              </a:spcBef>
            </a:pPr>
            <a:r>
              <a:rPr lang="en-US" dirty="0"/>
              <a:t>FHWA</a:t>
            </a:r>
          </a:p>
          <a:p>
            <a:pPr>
              <a:lnSpc>
                <a:spcPct val="120000"/>
              </a:lnSpc>
              <a:spcBef>
                <a:spcPts val="600"/>
              </a:spcBef>
            </a:pPr>
            <a:r>
              <a:rPr lang="en-US" dirty="0"/>
              <a:t>ITS America</a:t>
            </a:r>
          </a:p>
          <a:p>
            <a:pPr>
              <a:lnSpc>
                <a:spcPct val="120000"/>
              </a:lnSpc>
              <a:spcBef>
                <a:spcPts val="600"/>
              </a:spcBef>
            </a:pPr>
            <a:r>
              <a:rPr lang="en-US" dirty="0"/>
              <a:t>TRB/NCHRP</a:t>
            </a:r>
          </a:p>
          <a:p>
            <a:pPr>
              <a:lnSpc>
                <a:spcPct val="120000"/>
              </a:lnSpc>
              <a:spcBef>
                <a:spcPts val="600"/>
              </a:spcBef>
            </a:pPr>
            <a:r>
              <a:rPr lang="en-US" dirty="0"/>
              <a:t>WSP (contractor)</a:t>
            </a:r>
          </a:p>
        </p:txBody>
      </p:sp>
      <p:sp>
        <p:nvSpPr>
          <p:cNvPr id="12" name="Rectangle 11">
            <a:extLst>
              <a:ext uri="{FF2B5EF4-FFF2-40B4-BE49-F238E27FC236}">
                <a16:creationId xmlns:a16="http://schemas.microsoft.com/office/drawing/2014/main" id="{AD76B50D-8C0F-4AF1-8E2C-9EB552F2D209}"/>
              </a:ext>
            </a:extLst>
          </p:cNvPr>
          <p:cNvSpPr/>
          <p:nvPr/>
        </p:nvSpPr>
        <p:spPr>
          <a:xfrm>
            <a:off x="248356" y="237067"/>
            <a:ext cx="11616266" cy="64120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620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42D97B-0ACC-4B35-92DB-5AB9E9C98B47}"/>
              </a:ext>
            </a:extLst>
          </p:cNvPr>
          <p:cNvSpPr>
            <a:spLocks noGrp="1"/>
          </p:cNvSpPr>
          <p:nvPr>
            <p:ph type="title"/>
          </p:nvPr>
        </p:nvSpPr>
        <p:spPr>
          <a:xfrm>
            <a:off x="530890" y="415413"/>
            <a:ext cx="4803636" cy="1311664"/>
          </a:xfrm>
        </p:spPr>
        <p:txBody>
          <a:bodyPr>
            <a:normAutofit fontScale="90000"/>
          </a:bodyPr>
          <a:lstStyle/>
          <a:p>
            <a:r>
              <a:rPr lang="en-US" dirty="0">
                <a:solidFill>
                  <a:srgbClr val="000000"/>
                </a:solidFill>
              </a:rPr>
              <a:t>Domestic Exploration</a:t>
            </a:r>
            <a:br>
              <a:rPr lang="en-US" dirty="0">
                <a:solidFill>
                  <a:srgbClr val="000000"/>
                </a:solidFill>
              </a:rPr>
            </a:br>
            <a:r>
              <a:rPr lang="en-US" dirty="0">
                <a:solidFill>
                  <a:srgbClr val="000000"/>
                </a:solidFill>
              </a:rPr>
              <a:t> </a:t>
            </a:r>
          </a:p>
        </p:txBody>
      </p:sp>
      <p:sp>
        <p:nvSpPr>
          <p:cNvPr id="3" name="Content Placeholder 2">
            <a:extLst>
              <a:ext uri="{FF2B5EF4-FFF2-40B4-BE49-F238E27FC236}">
                <a16:creationId xmlns:a16="http://schemas.microsoft.com/office/drawing/2014/main" id="{4F47D732-8EAF-42DE-9C4B-F47B9289F31D}"/>
              </a:ext>
            </a:extLst>
          </p:cNvPr>
          <p:cNvSpPr>
            <a:spLocks noGrp="1"/>
          </p:cNvSpPr>
          <p:nvPr>
            <p:ph idx="1"/>
          </p:nvPr>
        </p:nvSpPr>
        <p:spPr>
          <a:xfrm>
            <a:off x="530890" y="1468060"/>
            <a:ext cx="6626266" cy="4993125"/>
          </a:xfrm>
        </p:spPr>
        <p:txBody>
          <a:bodyPr anchor="ctr">
            <a:noAutofit/>
          </a:bodyPr>
          <a:lstStyle/>
          <a:p>
            <a:pPr>
              <a:lnSpc>
                <a:spcPct val="100000"/>
              </a:lnSpc>
              <a:spcBef>
                <a:spcPts val="0"/>
              </a:spcBef>
              <a:spcAft>
                <a:spcPts val="300"/>
              </a:spcAft>
            </a:pPr>
            <a:r>
              <a:rPr lang="en-US" sz="2400" dirty="0">
                <a:solidFill>
                  <a:srgbClr val="000000"/>
                </a:solidFill>
              </a:rPr>
              <a:t>Infrastructure Owners/Operators</a:t>
            </a:r>
          </a:p>
          <a:p>
            <a:pPr lvl="1">
              <a:lnSpc>
                <a:spcPct val="100000"/>
              </a:lnSpc>
              <a:spcBef>
                <a:spcPts val="0"/>
              </a:spcBef>
              <a:spcAft>
                <a:spcPts val="300"/>
              </a:spcAft>
            </a:pPr>
            <a:r>
              <a:rPr lang="en-US" sz="2000" dirty="0">
                <a:solidFill>
                  <a:srgbClr val="000000"/>
                </a:solidFill>
              </a:rPr>
              <a:t>States: Arizona, California, Florida, Nevada, Utah</a:t>
            </a:r>
          </a:p>
          <a:p>
            <a:pPr lvl="1">
              <a:lnSpc>
                <a:spcPct val="100000"/>
              </a:lnSpc>
              <a:spcBef>
                <a:spcPts val="0"/>
              </a:spcBef>
              <a:spcAft>
                <a:spcPts val="300"/>
              </a:spcAft>
            </a:pPr>
            <a:r>
              <a:rPr lang="en-US" sz="2000" dirty="0">
                <a:solidFill>
                  <a:srgbClr val="000000"/>
                </a:solidFill>
              </a:rPr>
              <a:t>Locals: Maricopa County (AZ), Metroplan Orlando (FL), Oakland County (MI), RTC of Southern Nevada (NV)</a:t>
            </a:r>
          </a:p>
          <a:p>
            <a:pPr lvl="1">
              <a:lnSpc>
                <a:spcPct val="100000"/>
              </a:lnSpc>
              <a:spcBef>
                <a:spcPts val="0"/>
              </a:spcBef>
              <a:spcAft>
                <a:spcPts val="300"/>
              </a:spcAft>
            </a:pPr>
            <a:r>
              <a:rPr lang="en-US" sz="2000" dirty="0">
                <a:solidFill>
                  <a:srgbClr val="000000"/>
                </a:solidFill>
              </a:rPr>
              <a:t>Cities/MPOs: Chandler (AZ), Las Vegas (NV), Marysville (OH), Scottsdale (AZ), Tempe (AZ) </a:t>
            </a:r>
          </a:p>
          <a:p>
            <a:pPr lvl="1">
              <a:lnSpc>
                <a:spcPct val="100000"/>
              </a:lnSpc>
              <a:spcBef>
                <a:spcPts val="0"/>
              </a:spcBef>
              <a:spcAft>
                <a:spcPts val="300"/>
              </a:spcAft>
            </a:pPr>
            <a:endParaRPr lang="en-US" sz="800" dirty="0">
              <a:solidFill>
                <a:srgbClr val="000000"/>
              </a:solidFill>
            </a:endParaRPr>
          </a:p>
          <a:p>
            <a:pPr>
              <a:lnSpc>
                <a:spcPct val="100000"/>
              </a:lnSpc>
              <a:spcBef>
                <a:spcPts val="0"/>
              </a:spcBef>
              <a:spcAft>
                <a:spcPts val="300"/>
              </a:spcAft>
            </a:pPr>
            <a:r>
              <a:rPr lang="en-US" sz="2400" dirty="0">
                <a:solidFill>
                  <a:srgbClr val="000000"/>
                </a:solidFill>
              </a:rPr>
              <a:t>Private Companies</a:t>
            </a:r>
            <a:r>
              <a:rPr lang="en-US" sz="2000" dirty="0">
                <a:solidFill>
                  <a:srgbClr val="000000"/>
                </a:solidFill>
              </a:rPr>
              <a:t> </a:t>
            </a:r>
          </a:p>
          <a:p>
            <a:pPr lvl="1">
              <a:lnSpc>
                <a:spcPct val="100000"/>
              </a:lnSpc>
              <a:spcBef>
                <a:spcPts val="0"/>
              </a:spcBef>
              <a:spcAft>
                <a:spcPts val="300"/>
              </a:spcAft>
            </a:pPr>
            <a:r>
              <a:rPr lang="en-US" sz="2000" dirty="0" err="1">
                <a:solidFill>
                  <a:srgbClr val="000000"/>
                </a:solidFill>
              </a:rPr>
              <a:t>Aptiv</a:t>
            </a:r>
            <a:r>
              <a:rPr lang="en-US" sz="2000" dirty="0">
                <a:solidFill>
                  <a:srgbClr val="000000"/>
                </a:solidFill>
              </a:rPr>
              <a:t>, Argo AI, Aurora, Beep, </a:t>
            </a:r>
            <a:r>
              <a:rPr lang="en-US" sz="2000" dirty="0" err="1">
                <a:solidFill>
                  <a:srgbClr val="000000"/>
                </a:solidFill>
              </a:rPr>
              <a:t>Cavnue</a:t>
            </a:r>
            <a:r>
              <a:rPr lang="en-US" sz="2000" dirty="0">
                <a:solidFill>
                  <a:srgbClr val="000000"/>
                </a:solidFill>
              </a:rPr>
              <a:t>, Cruise, Exponent, FedEx, </a:t>
            </a:r>
            <a:r>
              <a:rPr lang="en-US" sz="2000" dirty="0" err="1">
                <a:solidFill>
                  <a:srgbClr val="000000"/>
                </a:solidFill>
              </a:rPr>
              <a:t>Gatik</a:t>
            </a:r>
            <a:r>
              <a:rPr lang="en-US" sz="2000" dirty="0">
                <a:solidFill>
                  <a:srgbClr val="000000"/>
                </a:solidFill>
              </a:rPr>
              <a:t>, Intel, Keolis, Local Motors, Robotic Research, State Farm, TuSimple, </a:t>
            </a:r>
            <a:r>
              <a:rPr lang="en-US" sz="2000" dirty="0" err="1">
                <a:solidFill>
                  <a:srgbClr val="000000"/>
                </a:solidFill>
              </a:rPr>
              <a:t>Waycare</a:t>
            </a:r>
            <a:r>
              <a:rPr lang="en-US" sz="2000" dirty="0">
                <a:solidFill>
                  <a:srgbClr val="000000"/>
                </a:solidFill>
              </a:rPr>
              <a:t>, Waymo</a:t>
            </a:r>
          </a:p>
          <a:p>
            <a:pPr marL="457200" lvl="1" indent="0">
              <a:lnSpc>
                <a:spcPct val="100000"/>
              </a:lnSpc>
              <a:spcBef>
                <a:spcPts val="0"/>
              </a:spcBef>
              <a:spcAft>
                <a:spcPts val="300"/>
              </a:spcAft>
              <a:buNone/>
            </a:pPr>
            <a:endParaRPr lang="en-US" sz="800" dirty="0">
              <a:solidFill>
                <a:srgbClr val="000000"/>
              </a:solidFill>
            </a:endParaRPr>
          </a:p>
          <a:p>
            <a:pPr>
              <a:lnSpc>
                <a:spcPct val="100000"/>
              </a:lnSpc>
              <a:spcBef>
                <a:spcPts val="0"/>
              </a:spcBef>
              <a:spcAft>
                <a:spcPts val="300"/>
              </a:spcAft>
            </a:pPr>
            <a:r>
              <a:rPr lang="en-US" sz="2400" dirty="0">
                <a:solidFill>
                  <a:srgbClr val="000000"/>
                </a:solidFill>
              </a:rPr>
              <a:t>Academic Institutions</a:t>
            </a:r>
          </a:p>
          <a:p>
            <a:pPr lvl="1">
              <a:lnSpc>
                <a:spcPct val="100000"/>
              </a:lnSpc>
              <a:spcBef>
                <a:spcPts val="0"/>
              </a:spcBef>
              <a:spcAft>
                <a:spcPts val="300"/>
              </a:spcAft>
            </a:pPr>
            <a:r>
              <a:rPr lang="en-US" sz="2000" dirty="0">
                <a:solidFill>
                  <a:srgbClr val="000000"/>
                </a:solidFill>
              </a:rPr>
              <a:t>University of Florida, University of Arizona</a:t>
            </a:r>
          </a:p>
        </p:txBody>
      </p:sp>
      <p:sp>
        <p:nvSpPr>
          <p:cNvPr id="6" name="Rectangle 5">
            <a:extLst>
              <a:ext uri="{FF2B5EF4-FFF2-40B4-BE49-F238E27FC236}">
                <a16:creationId xmlns:a16="http://schemas.microsoft.com/office/drawing/2014/main" id="{F47F0F9A-0CCD-4A00-9381-DCA5667FCF26}"/>
              </a:ext>
            </a:extLst>
          </p:cNvPr>
          <p:cNvSpPr/>
          <p:nvPr/>
        </p:nvSpPr>
        <p:spPr>
          <a:xfrm>
            <a:off x="248356" y="237067"/>
            <a:ext cx="11616266" cy="64120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27D7EAF-7306-404A-BE79-43B915EC631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01132" y="737024"/>
            <a:ext cx="5425192" cy="4068894"/>
          </a:xfrm>
          <a:prstGeom prst="rect">
            <a:avLst/>
          </a:prstGeom>
          <a:effectLst>
            <a:softEdge rad="533400"/>
          </a:effectLst>
        </p:spPr>
      </p:pic>
    </p:spTree>
    <p:extLst>
      <p:ext uri="{BB962C8B-B14F-4D97-AF65-F5344CB8AC3E}">
        <p14:creationId xmlns:p14="http://schemas.microsoft.com/office/powerpoint/2010/main" val="337554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7D7EAF-7306-404A-BE79-43B915EC63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09717" y="737895"/>
            <a:ext cx="5612702" cy="4213642"/>
          </a:xfrm>
          <a:prstGeom prst="rect">
            <a:avLst/>
          </a:prstGeom>
          <a:effectLst>
            <a:softEdge rad="533400"/>
          </a:effectLst>
        </p:spPr>
      </p:pic>
      <p:pic>
        <p:nvPicPr>
          <p:cNvPr id="12" name="Picture 11">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42D97B-0ACC-4B35-92DB-5AB9E9C98B47}"/>
              </a:ext>
            </a:extLst>
          </p:cNvPr>
          <p:cNvSpPr>
            <a:spLocks noGrp="1"/>
          </p:cNvSpPr>
          <p:nvPr>
            <p:ph type="title"/>
          </p:nvPr>
        </p:nvSpPr>
        <p:spPr>
          <a:xfrm>
            <a:off x="672081" y="372280"/>
            <a:ext cx="5423919" cy="1311664"/>
          </a:xfrm>
        </p:spPr>
        <p:txBody>
          <a:bodyPr>
            <a:normAutofit fontScale="90000"/>
          </a:bodyPr>
          <a:lstStyle/>
          <a:p>
            <a:r>
              <a:rPr lang="en-US" dirty="0">
                <a:solidFill>
                  <a:srgbClr val="000000"/>
                </a:solidFill>
              </a:rPr>
              <a:t>International Exploration</a:t>
            </a:r>
            <a:br>
              <a:rPr lang="en-US" sz="3400" dirty="0">
                <a:solidFill>
                  <a:srgbClr val="000000"/>
                </a:solidFill>
              </a:rPr>
            </a:br>
            <a:r>
              <a:rPr lang="en-US" sz="3400" dirty="0">
                <a:solidFill>
                  <a:srgbClr val="000000"/>
                </a:solidFill>
              </a:rPr>
              <a:t> </a:t>
            </a:r>
          </a:p>
        </p:txBody>
      </p:sp>
      <p:sp>
        <p:nvSpPr>
          <p:cNvPr id="3" name="Content Placeholder 2">
            <a:extLst>
              <a:ext uri="{FF2B5EF4-FFF2-40B4-BE49-F238E27FC236}">
                <a16:creationId xmlns:a16="http://schemas.microsoft.com/office/drawing/2014/main" id="{4F47D732-8EAF-42DE-9C4B-F47B9289F31D}"/>
              </a:ext>
            </a:extLst>
          </p:cNvPr>
          <p:cNvSpPr>
            <a:spLocks noGrp="1"/>
          </p:cNvSpPr>
          <p:nvPr>
            <p:ph idx="1"/>
          </p:nvPr>
        </p:nvSpPr>
        <p:spPr>
          <a:xfrm>
            <a:off x="672081" y="1202266"/>
            <a:ext cx="6665697" cy="5418667"/>
          </a:xfrm>
        </p:spPr>
        <p:txBody>
          <a:bodyPr anchor="ctr">
            <a:noAutofit/>
          </a:bodyPr>
          <a:lstStyle/>
          <a:p>
            <a:pPr>
              <a:lnSpc>
                <a:spcPct val="100000"/>
              </a:lnSpc>
              <a:spcBef>
                <a:spcPts val="0"/>
              </a:spcBef>
              <a:spcAft>
                <a:spcPts val="300"/>
              </a:spcAft>
            </a:pPr>
            <a:r>
              <a:rPr lang="en-US" sz="2400" dirty="0">
                <a:solidFill>
                  <a:srgbClr val="000000"/>
                </a:solidFill>
              </a:rPr>
              <a:t>Infrastructure Owners/Operators</a:t>
            </a:r>
          </a:p>
          <a:p>
            <a:pPr lvl="1">
              <a:lnSpc>
                <a:spcPct val="100000"/>
              </a:lnSpc>
              <a:spcBef>
                <a:spcPts val="0"/>
              </a:spcBef>
              <a:spcAft>
                <a:spcPts val="300"/>
              </a:spcAft>
            </a:pPr>
            <a:r>
              <a:rPr lang="en-US" sz="2000" dirty="0">
                <a:solidFill>
                  <a:srgbClr val="000000"/>
                </a:solidFill>
              </a:rPr>
              <a:t>Department for Transport (UK), National Highways Agency (UK), </a:t>
            </a:r>
            <a:r>
              <a:rPr lang="en-US" sz="2000" dirty="0" err="1">
                <a:solidFill>
                  <a:srgbClr val="000000"/>
                </a:solidFill>
              </a:rPr>
              <a:t>Oxfordshire</a:t>
            </a:r>
            <a:r>
              <a:rPr lang="en-US" sz="2000" dirty="0">
                <a:solidFill>
                  <a:srgbClr val="000000"/>
                </a:solidFill>
              </a:rPr>
              <a:t> County Council (UK), Transport for London (UK), Transport for West Midlands (UK), Rijkswaterstaat (Netherlands)</a:t>
            </a:r>
          </a:p>
          <a:p>
            <a:pPr>
              <a:lnSpc>
                <a:spcPct val="100000"/>
              </a:lnSpc>
              <a:spcBef>
                <a:spcPts val="0"/>
              </a:spcBef>
              <a:spcAft>
                <a:spcPts val="300"/>
              </a:spcAft>
            </a:pPr>
            <a:r>
              <a:rPr lang="en-US" sz="2400" dirty="0">
                <a:solidFill>
                  <a:srgbClr val="000000"/>
                </a:solidFill>
              </a:rPr>
              <a:t>Private Companies</a:t>
            </a:r>
          </a:p>
          <a:p>
            <a:pPr lvl="1">
              <a:lnSpc>
                <a:spcPct val="100000"/>
              </a:lnSpc>
              <a:spcBef>
                <a:spcPts val="0"/>
              </a:spcBef>
              <a:spcAft>
                <a:spcPts val="300"/>
              </a:spcAft>
            </a:pPr>
            <a:r>
              <a:rPr lang="en-US" sz="2000" dirty="0">
                <a:solidFill>
                  <a:srgbClr val="000000"/>
                </a:solidFill>
              </a:rPr>
              <a:t>Admiral Insurance, </a:t>
            </a:r>
            <a:r>
              <a:rPr lang="en-US" sz="2000" dirty="0" err="1">
                <a:solidFill>
                  <a:srgbClr val="000000"/>
                </a:solidFill>
              </a:rPr>
              <a:t>Appyway</a:t>
            </a:r>
            <a:r>
              <a:rPr lang="en-US" sz="2000" dirty="0">
                <a:solidFill>
                  <a:srgbClr val="000000"/>
                </a:solidFill>
              </a:rPr>
              <a:t>, </a:t>
            </a:r>
            <a:r>
              <a:rPr lang="en-US" sz="2000" dirty="0" err="1">
                <a:solidFill>
                  <a:srgbClr val="000000"/>
                </a:solidFill>
              </a:rPr>
              <a:t>Aptiv</a:t>
            </a:r>
            <a:r>
              <a:rPr lang="en-US" sz="2000" dirty="0">
                <a:solidFill>
                  <a:srgbClr val="000000"/>
                </a:solidFill>
              </a:rPr>
              <a:t>, Argo AI, BMW, Ford, Horiba Mira, Oxbotica, Toyota, </a:t>
            </a:r>
            <a:r>
              <a:rPr lang="en-US" sz="2000" dirty="0" err="1">
                <a:solidFill>
                  <a:srgbClr val="000000"/>
                </a:solidFill>
              </a:rPr>
              <a:t>Valerann</a:t>
            </a:r>
            <a:r>
              <a:rPr lang="en-US" sz="2000" dirty="0">
                <a:solidFill>
                  <a:srgbClr val="000000"/>
                </a:solidFill>
              </a:rPr>
              <a:t>, Volkswagen, UTAC, Zenzic</a:t>
            </a:r>
          </a:p>
          <a:p>
            <a:pPr>
              <a:lnSpc>
                <a:spcPct val="100000"/>
              </a:lnSpc>
              <a:spcBef>
                <a:spcPts val="0"/>
              </a:spcBef>
              <a:spcAft>
                <a:spcPts val="300"/>
              </a:spcAft>
            </a:pPr>
            <a:r>
              <a:rPr lang="en-US" sz="2400" dirty="0">
                <a:solidFill>
                  <a:srgbClr val="000000"/>
                </a:solidFill>
              </a:rPr>
              <a:t>Academic Institutions &amp; Associations</a:t>
            </a:r>
          </a:p>
          <a:p>
            <a:pPr lvl="1">
              <a:lnSpc>
                <a:spcPct val="100000"/>
              </a:lnSpc>
              <a:spcBef>
                <a:spcPts val="0"/>
              </a:spcBef>
              <a:spcAft>
                <a:spcPts val="300"/>
              </a:spcAft>
            </a:pPr>
            <a:r>
              <a:rPr lang="en-US" sz="2000" dirty="0">
                <a:solidFill>
                  <a:srgbClr val="000000"/>
                </a:solidFill>
              </a:rPr>
              <a:t>British Standards Institute (UK), Connekt (NL), National Road Data Warehouse (NL), Smart Mobility Living Lab (UK), University of Leeds (UK), University of Oxford (UK), University of Warwick (UK), Würzburg Institute for Traffic Science (DE)</a:t>
            </a:r>
          </a:p>
        </p:txBody>
      </p:sp>
      <p:sp>
        <p:nvSpPr>
          <p:cNvPr id="6" name="Rectangle 5">
            <a:extLst>
              <a:ext uri="{FF2B5EF4-FFF2-40B4-BE49-F238E27FC236}">
                <a16:creationId xmlns:a16="http://schemas.microsoft.com/office/drawing/2014/main" id="{B4090A6E-84B2-47C1-95D1-621074FC4590}"/>
              </a:ext>
            </a:extLst>
          </p:cNvPr>
          <p:cNvSpPr/>
          <p:nvPr/>
        </p:nvSpPr>
        <p:spPr>
          <a:xfrm>
            <a:off x="248356" y="237067"/>
            <a:ext cx="11616266" cy="64120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206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42D97B-0ACC-4B35-92DB-5AB9E9C98B47}"/>
              </a:ext>
            </a:extLst>
          </p:cNvPr>
          <p:cNvSpPr>
            <a:spLocks noGrp="1"/>
          </p:cNvSpPr>
          <p:nvPr>
            <p:ph type="title"/>
          </p:nvPr>
        </p:nvSpPr>
        <p:spPr>
          <a:xfrm>
            <a:off x="530890" y="415413"/>
            <a:ext cx="8105110" cy="1311664"/>
          </a:xfrm>
        </p:spPr>
        <p:txBody>
          <a:bodyPr>
            <a:normAutofit fontScale="90000"/>
          </a:bodyPr>
          <a:lstStyle/>
          <a:p>
            <a:r>
              <a:rPr lang="en-US" dirty="0">
                <a:solidFill>
                  <a:srgbClr val="000000"/>
                </a:solidFill>
              </a:rPr>
              <a:t>National Organizations &amp; Committees</a:t>
            </a:r>
            <a:br>
              <a:rPr lang="en-US" dirty="0">
                <a:solidFill>
                  <a:srgbClr val="000000"/>
                </a:solidFill>
              </a:rPr>
            </a:br>
            <a:r>
              <a:rPr lang="en-US" dirty="0">
                <a:solidFill>
                  <a:srgbClr val="000000"/>
                </a:solidFill>
              </a:rPr>
              <a:t> </a:t>
            </a:r>
          </a:p>
        </p:txBody>
      </p:sp>
      <p:sp>
        <p:nvSpPr>
          <p:cNvPr id="3" name="Content Placeholder 2">
            <a:extLst>
              <a:ext uri="{FF2B5EF4-FFF2-40B4-BE49-F238E27FC236}">
                <a16:creationId xmlns:a16="http://schemas.microsoft.com/office/drawing/2014/main" id="{4F47D732-8EAF-42DE-9C4B-F47B9289F31D}"/>
              </a:ext>
            </a:extLst>
          </p:cNvPr>
          <p:cNvSpPr>
            <a:spLocks noGrp="1"/>
          </p:cNvSpPr>
          <p:nvPr>
            <p:ph idx="1"/>
          </p:nvPr>
        </p:nvSpPr>
        <p:spPr>
          <a:xfrm>
            <a:off x="530889" y="1468060"/>
            <a:ext cx="6874621" cy="4993125"/>
          </a:xfrm>
        </p:spPr>
        <p:txBody>
          <a:bodyPr anchor="ctr">
            <a:noAutofit/>
          </a:bodyPr>
          <a:lstStyle/>
          <a:p>
            <a:pPr>
              <a:lnSpc>
                <a:spcPct val="100000"/>
              </a:lnSpc>
              <a:spcBef>
                <a:spcPts val="0"/>
              </a:spcBef>
              <a:spcAft>
                <a:spcPts val="300"/>
              </a:spcAft>
            </a:pPr>
            <a:r>
              <a:rPr lang="en-US" sz="2400" dirty="0">
                <a:solidFill>
                  <a:srgbClr val="000000"/>
                </a:solidFill>
              </a:rPr>
              <a:t>Key Stakeholder Organizations</a:t>
            </a:r>
          </a:p>
          <a:p>
            <a:pPr lvl="1">
              <a:lnSpc>
                <a:spcPct val="100000"/>
              </a:lnSpc>
              <a:spcBef>
                <a:spcPts val="0"/>
              </a:spcBef>
              <a:spcAft>
                <a:spcPts val="300"/>
              </a:spcAft>
            </a:pPr>
            <a:r>
              <a:rPr lang="en-US" sz="2000" dirty="0">
                <a:solidFill>
                  <a:srgbClr val="000000"/>
                </a:solidFill>
              </a:rPr>
              <a:t>National Council of State Legislators</a:t>
            </a:r>
          </a:p>
          <a:p>
            <a:pPr lvl="1">
              <a:lnSpc>
                <a:spcPct val="100000"/>
              </a:lnSpc>
              <a:spcBef>
                <a:spcPts val="0"/>
              </a:spcBef>
              <a:spcAft>
                <a:spcPts val="300"/>
              </a:spcAft>
            </a:pPr>
            <a:r>
              <a:rPr lang="en-US" sz="2000" dirty="0">
                <a:solidFill>
                  <a:srgbClr val="000000"/>
                </a:solidFill>
              </a:rPr>
              <a:t>National Governor’s Association</a:t>
            </a:r>
          </a:p>
          <a:p>
            <a:pPr>
              <a:lnSpc>
                <a:spcPct val="100000"/>
              </a:lnSpc>
              <a:spcBef>
                <a:spcPts val="0"/>
              </a:spcBef>
              <a:spcAft>
                <a:spcPts val="300"/>
              </a:spcAft>
            </a:pPr>
            <a:r>
              <a:rPr lang="en-US" sz="2400" dirty="0">
                <a:solidFill>
                  <a:srgbClr val="000000"/>
                </a:solidFill>
              </a:rPr>
              <a:t>Transportation Committees &amp; Conferences</a:t>
            </a:r>
          </a:p>
          <a:p>
            <a:pPr lvl="1">
              <a:lnSpc>
                <a:spcPct val="100000"/>
              </a:lnSpc>
              <a:spcBef>
                <a:spcPts val="0"/>
              </a:spcBef>
              <a:spcAft>
                <a:spcPts val="300"/>
              </a:spcAft>
            </a:pPr>
            <a:r>
              <a:rPr lang="en-US" sz="2000" dirty="0">
                <a:solidFill>
                  <a:srgbClr val="000000"/>
                </a:solidFill>
              </a:rPr>
              <a:t>AASHTO</a:t>
            </a:r>
          </a:p>
          <a:p>
            <a:pPr lvl="1">
              <a:lnSpc>
                <a:spcPct val="100000"/>
              </a:lnSpc>
              <a:spcBef>
                <a:spcPts val="0"/>
              </a:spcBef>
              <a:spcAft>
                <a:spcPts val="300"/>
              </a:spcAft>
            </a:pPr>
            <a:r>
              <a:rPr lang="en-US" sz="2000" dirty="0">
                <a:solidFill>
                  <a:srgbClr val="000000"/>
                </a:solidFill>
              </a:rPr>
              <a:t>CAT Coalition</a:t>
            </a:r>
          </a:p>
          <a:p>
            <a:pPr lvl="1">
              <a:lnSpc>
                <a:spcPct val="100000"/>
              </a:lnSpc>
              <a:spcBef>
                <a:spcPts val="0"/>
              </a:spcBef>
              <a:spcAft>
                <a:spcPts val="300"/>
              </a:spcAft>
            </a:pPr>
            <a:r>
              <a:rPr lang="en-US" sz="2000" dirty="0">
                <a:solidFill>
                  <a:srgbClr val="000000"/>
                </a:solidFill>
              </a:rPr>
              <a:t>ITS America</a:t>
            </a:r>
          </a:p>
          <a:p>
            <a:pPr lvl="1">
              <a:lnSpc>
                <a:spcPct val="100000"/>
              </a:lnSpc>
              <a:spcBef>
                <a:spcPts val="0"/>
              </a:spcBef>
              <a:spcAft>
                <a:spcPts val="300"/>
              </a:spcAft>
            </a:pPr>
            <a:r>
              <a:rPr lang="en-US" sz="2000" dirty="0">
                <a:solidFill>
                  <a:srgbClr val="000000"/>
                </a:solidFill>
              </a:rPr>
              <a:t>TRB</a:t>
            </a:r>
          </a:p>
          <a:p>
            <a:pPr>
              <a:lnSpc>
                <a:spcPct val="100000"/>
              </a:lnSpc>
              <a:spcBef>
                <a:spcPts val="0"/>
              </a:spcBef>
              <a:spcAft>
                <a:spcPts val="300"/>
              </a:spcAft>
            </a:pPr>
            <a:r>
              <a:rPr lang="en-US" sz="2400" dirty="0">
                <a:solidFill>
                  <a:srgbClr val="000000"/>
                </a:solidFill>
              </a:rPr>
              <a:t>International Groups</a:t>
            </a:r>
          </a:p>
          <a:p>
            <a:pPr lvl="1">
              <a:lnSpc>
                <a:spcPct val="100000"/>
              </a:lnSpc>
              <a:spcBef>
                <a:spcPts val="0"/>
              </a:spcBef>
              <a:spcAft>
                <a:spcPts val="300"/>
              </a:spcAft>
            </a:pPr>
            <a:r>
              <a:rPr lang="en-US" sz="2000" dirty="0">
                <a:solidFill>
                  <a:srgbClr val="000000"/>
                </a:solidFill>
              </a:rPr>
              <a:t>CCAV – UK Center for Connected &amp; Autonomous Vehicles</a:t>
            </a:r>
          </a:p>
          <a:p>
            <a:pPr lvl="1">
              <a:lnSpc>
                <a:spcPct val="100000"/>
              </a:lnSpc>
              <a:spcBef>
                <a:spcPts val="0"/>
              </a:spcBef>
              <a:spcAft>
                <a:spcPts val="300"/>
              </a:spcAft>
            </a:pPr>
            <a:r>
              <a:rPr lang="en-US" sz="2000" dirty="0">
                <a:solidFill>
                  <a:srgbClr val="000000"/>
                </a:solidFill>
              </a:rPr>
              <a:t>Connekt – Netherlands Mobility Consortium</a:t>
            </a:r>
          </a:p>
          <a:p>
            <a:pPr lvl="1">
              <a:lnSpc>
                <a:spcPct val="100000"/>
              </a:lnSpc>
              <a:spcBef>
                <a:spcPts val="0"/>
              </a:spcBef>
              <a:spcAft>
                <a:spcPts val="300"/>
              </a:spcAft>
            </a:pPr>
            <a:r>
              <a:rPr lang="en-US" sz="2000" dirty="0">
                <a:solidFill>
                  <a:srgbClr val="000000"/>
                </a:solidFill>
              </a:rPr>
              <a:t>L3Pilot – Consortium of European Stakeholders</a:t>
            </a:r>
          </a:p>
          <a:p>
            <a:pPr lvl="1">
              <a:lnSpc>
                <a:spcPct val="100000"/>
              </a:lnSpc>
              <a:spcBef>
                <a:spcPts val="0"/>
              </a:spcBef>
              <a:spcAft>
                <a:spcPts val="300"/>
              </a:spcAft>
            </a:pPr>
            <a:r>
              <a:rPr lang="en-US" sz="2000" dirty="0">
                <a:solidFill>
                  <a:srgbClr val="000000"/>
                </a:solidFill>
              </a:rPr>
              <a:t>SMMT – UK Society of Motor Manufacturers &amp; Traders</a:t>
            </a:r>
          </a:p>
        </p:txBody>
      </p:sp>
      <p:sp>
        <p:nvSpPr>
          <p:cNvPr id="6" name="Rectangle 5">
            <a:extLst>
              <a:ext uri="{FF2B5EF4-FFF2-40B4-BE49-F238E27FC236}">
                <a16:creationId xmlns:a16="http://schemas.microsoft.com/office/drawing/2014/main" id="{F47F0F9A-0CCD-4A00-9381-DCA5667FCF26}"/>
              </a:ext>
            </a:extLst>
          </p:cNvPr>
          <p:cNvSpPr/>
          <p:nvPr/>
        </p:nvSpPr>
        <p:spPr>
          <a:xfrm>
            <a:off x="248356" y="237067"/>
            <a:ext cx="11616266" cy="64120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27D7EAF-7306-404A-BE79-43B915EC63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01132" y="737864"/>
            <a:ext cx="5425192" cy="4067213"/>
          </a:xfrm>
          <a:prstGeom prst="rect">
            <a:avLst/>
          </a:prstGeom>
          <a:effectLst>
            <a:softEdge rad="533400"/>
          </a:effectLst>
        </p:spPr>
      </p:pic>
    </p:spTree>
    <p:extLst>
      <p:ext uri="{BB962C8B-B14F-4D97-AF65-F5344CB8AC3E}">
        <p14:creationId xmlns:p14="http://schemas.microsoft.com/office/powerpoint/2010/main" val="682636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42D97B-0ACC-4B35-92DB-5AB9E9C98B47}"/>
              </a:ext>
            </a:extLst>
          </p:cNvPr>
          <p:cNvSpPr>
            <a:spLocks noGrp="1"/>
          </p:cNvSpPr>
          <p:nvPr>
            <p:ph type="title"/>
          </p:nvPr>
        </p:nvSpPr>
        <p:spPr>
          <a:xfrm>
            <a:off x="530890" y="415413"/>
            <a:ext cx="8105110" cy="1311664"/>
          </a:xfrm>
        </p:spPr>
        <p:txBody>
          <a:bodyPr>
            <a:normAutofit/>
          </a:bodyPr>
          <a:lstStyle/>
          <a:p>
            <a:r>
              <a:rPr lang="en-US" dirty="0">
                <a:solidFill>
                  <a:srgbClr val="000000"/>
                </a:solidFill>
              </a:rPr>
              <a:t>Key Issues &amp; Topic Areas</a:t>
            </a:r>
            <a:br>
              <a:rPr lang="en-US" dirty="0">
                <a:solidFill>
                  <a:srgbClr val="000000"/>
                </a:solidFill>
              </a:rPr>
            </a:br>
            <a:r>
              <a:rPr lang="en-US" dirty="0">
                <a:solidFill>
                  <a:srgbClr val="000000"/>
                </a:solidFill>
              </a:rPr>
              <a:t> </a:t>
            </a:r>
          </a:p>
        </p:txBody>
      </p:sp>
      <p:sp>
        <p:nvSpPr>
          <p:cNvPr id="3" name="Content Placeholder 2">
            <a:extLst>
              <a:ext uri="{FF2B5EF4-FFF2-40B4-BE49-F238E27FC236}">
                <a16:creationId xmlns:a16="http://schemas.microsoft.com/office/drawing/2014/main" id="{4F47D732-8EAF-42DE-9C4B-F47B9289F31D}"/>
              </a:ext>
            </a:extLst>
          </p:cNvPr>
          <p:cNvSpPr>
            <a:spLocks noGrp="1"/>
          </p:cNvSpPr>
          <p:nvPr>
            <p:ph idx="1"/>
          </p:nvPr>
        </p:nvSpPr>
        <p:spPr>
          <a:xfrm>
            <a:off x="530890" y="1293223"/>
            <a:ext cx="6874621" cy="4953421"/>
          </a:xfrm>
        </p:spPr>
        <p:txBody>
          <a:bodyPr anchor="ctr">
            <a:noAutofit/>
          </a:bodyPr>
          <a:lstStyle/>
          <a:p>
            <a:pPr>
              <a:lnSpc>
                <a:spcPct val="100000"/>
              </a:lnSpc>
              <a:spcBef>
                <a:spcPts val="0"/>
              </a:spcBef>
              <a:spcAft>
                <a:spcPts val="1200"/>
              </a:spcAft>
            </a:pPr>
            <a:r>
              <a:rPr lang="en-US" sz="3200" dirty="0">
                <a:solidFill>
                  <a:srgbClr val="000000"/>
                </a:solidFill>
              </a:rPr>
              <a:t>Vision</a:t>
            </a:r>
          </a:p>
          <a:p>
            <a:pPr>
              <a:lnSpc>
                <a:spcPct val="100000"/>
              </a:lnSpc>
              <a:spcBef>
                <a:spcPts val="0"/>
              </a:spcBef>
              <a:spcAft>
                <a:spcPts val="1200"/>
              </a:spcAft>
            </a:pPr>
            <a:r>
              <a:rPr lang="en-US" sz="3200" dirty="0">
                <a:solidFill>
                  <a:srgbClr val="000000"/>
                </a:solidFill>
              </a:rPr>
              <a:t>Organizational Readiness</a:t>
            </a:r>
          </a:p>
          <a:p>
            <a:pPr>
              <a:lnSpc>
                <a:spcPct val="100000"/>
              </a:lnSpc>
              <a:spcBef>
                <a:spcPts val="0"/>
              </a:spcBef>
              <a:spcAft>
                <a:spcPts val="1200"/>
              </a:spcAft>
            </a:pPr>
            <a:r>
              <a:rPr lang="en-US" sz="3200" dirty="0">
                <a:solidFill>
                  <a:srgbClr val="000000"/>
                </a:solidFill>
              </a:rPr>
              <a:t>Partnerships</a:t>
            </a:r>
          </a:p>
          <a:p>
            <a:pPr>
              <a:lnSpc>
                <a:spcPct val="100000"/>
              </a:lnSpc>
              <a:spcBef>
                <a:spcPts val="0"/>
              </a:spcBef>
              <a:spcAft>
                <a:spcPts val="1200"/>
              </a:spcAft>
            </a:pPr>
            <a:r>
              <a:rPr lang="en-US" sz="3200" dirty="0">
                <a:solidFill>
                  <a:srgbClr val="000000"/>
                </a:solidFill>
              </a:rPr>
              <a:t>Technology &amp; Planning</a:t>
            </a:r>
          </a:p>
          <a:p>
            <a:pPr>
              <a:lnSpc>
                <a:spcPct val="100000"/>
              </a:lnSpc>
              <a:spcBef>
                <a:spcPts val="0"/>
              </a:spcBef>
              <a:spcAft>
                <a:spcPts val="1200"/>
              </a:spcAft>
            </a:pPr>
            <a:r>
              <a:rPr lang="en-US" sz="3200" dirty="0">
                <a:solidFill>
                  <a:srgbClr val="000000"/>
                </a:solidFill>
              </a:rPr>
              <a:t>Institutional</a:t>
            </a:r>
          </a:p>
          <a:p>
            <a:pPr>
              <a:lnSpc>
                <a:spcPct val="100000"/>
              </a:lnSpc>
              <a:spcBef>
                <a:spcPts val="0"/>
              </a:spcBef>
              <a:spcAft>
                <a:spcPts val="1200"/>
              </a:spcAft>
            </a:pPr>
            <a:r>
              <a:rPr lang="en-US" sz="3200" dirty="0">
                <a:solidFill>
                  <a:srgbClr val="000000"/>
                </a:solidFill>
              </a:rPr>
              <a:t>Data</a:t>
            </a:r>
          </a:p>
          <a:p>
            <a:pPr>
              <a:lnSpc>
                <a:spcPct val="100000"/>
              </a:lnSpc>
              <a:spcBef>
                <a:spcPts val="0"/>
              </a:spcBef>
              <a:spcAft>
                <a:spcPts val="1200"/>
              </a:spcAft>
            </a:pPr>
            <a:r>
              <a:rPr lang="en-US" sz="3200" dirty="0">
                <a:solidFill>
                  <a:srgbClr val="000000"/>
                </a:solidFill>
              </a:rPr>
              <a:t>People</a:t>
            </a:r>
          </a:p>
        </p:txBody>
      </p:sp>
      <p:sp>
        <p:nvSpPr>
          <p:cNvPr id="6" name="Rectangle 5">
            <a:extLst>
              <a:ext uri="{FF2B5EF4-FFF2-40B4-BE49-F238E27FC236}">
                <a16:creationId xmlns:a16="http://schemas.microsoft.com/office/drawing/2014/main" id="{F47F0F9A-0CCD-4A00-9381-DCA5667FCF26}"/>
              </a:ext>
            </a:extLst>
          </p:cNvPr>
          <p:cNvSpPr/>
          <p:nvPr/>
        </p:nvSpPr>
        <p:spPr>
          <a:xfrm>
            <a:off x="248356" y="237067"/>
            <a:ext cx="11616266" cy="64120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27D7EAF-7306-404A-BE79-43B915EC63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03746" y="737864"/>
            <a:ext cx="5419964" cy="4067213"/>
          </a:xfrm>
          <a:prstGeom prst="rect">
            <a:avLst/>
          </a:prstGeom>
          <a:effectLst>
            <a:softEdge rad="533400"/>
          </a:effectLst>
        </p:spPr>
      </p:pic>
    </p:spTree>
    <p:extLst>
      <p:ext uri="{BB962C8B-B14F-4D97-AF65-F5344CB8AC3E}">
        <p14:creationId xmlns:p14="http://schemas.microsoft.com/office/powerpoint/2010/main" val="1788939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42D97B-0ACC-4B35-92DB-5AB9E9C98B47}"/>
              </a:ext>
            </a:extLst>
          </p:cNvPr>
          <p:cNvSpPr>
            <a:spLocks noGrp="1"/>
          </p:cNvSpPr>
          <p:nvPr>
            <p:ph type="title"/>
          </p:nvPr>
        </p:nvSpPr>
        <p:spPr>
          <a:xfrm>
            <a:off x="2037889" y="2802700"/>
            <a:ext cx="4803636" cy="1311664"/>
          </a:xfrm>
        </p:spPr>
        <p:txBody>
          <a:bodyPr>
            <a:normAutofit fontScale="90000"/>
          </a:bodyPr>
          <a:lstStyle/>
          <a:p>
            <a:br>
              <a:rPr lang="en-US" sz="3400" b="1" u="sng" dirty="0">
                <a:solidFill>
                  <a:srgbClr val="000000"/>
                </a:solidFill>
              </a:rPr>
            </a:br>
            <a:r>
              <a:rPr lang="en-US" sz="6000" b="1" u="sng" dirty="0">
                <a:solidFill>
                  <a:srgbClr val="000000"/>
                </a:solidFill>
              </a:rPr>
              <a:t>Questions?</a:t>
            </a:r>
            <a:r>
              <a:rPr lang="en-US" sz="3400" dirty="0">
                <a:solidFill>
                  <a:srgbClr val="000000"/>
                </a:solidFill>
              </a:rPr>
              <a:t> </a:t>
            </a:r>
          </a:p>
        </p:txBody>
      </p:sp>
      <p:pic>
        <p:nvPicPr>
          <p:cNvPr id="6" name="Picture 5">
            <a:extLst>
              <a:ext uri="{FF2B5EF4-FFF2-40B4-BE49-F238E27FC236}">
                <a16:creationId xmlns:a16="http://schemas.microsoft.com/office/drawing/2014/main" id="{8B95A9C3-C575-4BE2-B978-FF4383076BB9}"/>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t="1944" r="-2" b="14317"/>
          <a:stretch/>
        </p:blipFill>
        <p:spPr>
          <a:xfrm>
            <a:off x="7159469" y="1357745"/>
            <a:ext cx="5109973" cy="3209224"/>
          </a:xfrm>
          <a:prstGeom prst="rect">
            <a:avLst/>
          </a:prstGeom>
          <a:gradFill>
            <a:gsLst>
              <a:gs pos="0">
                <a:schemeClr val="accent5">
                  <a:lumMod val="0"/>
                  <a:lumOff val="100000"/>
                </a:schemeClr>
              </a:gs>
              <a:gs pos="2000">
                <a:schemeClr val="accent5">
                  <a:lumMod val="0"/>
                  <a:lumOff val="100000"/>
                </a:schemeClr>
              </a:gs>
              <a:gs pos="100000">
                <a:schemeClr val="accent5">
                  <a:lumMod val="100000"/>
                </a:schemeClr>
              </a:gs>
            </a:gsLst>
            <a:path path="circle">
              <a:fillToRect l="50000" t="-80000" r="50000" b="180000"/>
            </a:path>
          </a:gradFill>
          <a:effectLst>
            <a:softEdge rad="533400"/>
          </a:effectLst>
        </p:spPr>
      </p:pic>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1203575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2D97B-0ACC-4B35-92DB-5AB9E9C98B47}"/>
              </a:ext>
            </a:extLst>
          </p:cNvPr>
          <p:cNvSpPr>
            <a:spLocks noGrp="1"/>
          </p:cNvSpPr>
          <p:nvPr>
            <p:ph type="title" idx="4294967295"/>
          </p:nvPr>
        </p:nvSpPr>
        <p:spPr>
          <a:xfrm>
            <a:off x="2257425" y="2330451"/>
            <a:ext cx="4803775" cy="1312862"/>
          </a:xfrm>
        </p:spPr>
        <p:txBody>
          <a:bodyPr>
            <a:normAutofit/>
          </a:bodyPr>
          <a:lstStyle/>
          <a:p>
            <a:r>
              <a:rPr lang="en-US" sz="7200" b="1" dirty="0">
                <a:solidFill>
                  <a:srgbClr val="000000"/>
                </a:solidFill>
              </a:rPr>
              <a:t>Extra Slides</a:t>
            </a:r>
            <a:r>
              <a:rPr lang="en-US" sz="7200" dirty="0">
                <a:solidFill>
                  <a:srgbClr val="000000"/>
                </a:solidFill>
              </a:rPr>
              <a:t> </a:t>
            </a:r>
          </a:p>
        </p:txBody>
      </p:sp>
    </p:spTree>
    <p:extLst>
      <p:ext uri="{BB962C8B-B14F-4D97-AF65-F5344CB8AC3E}">
        <p14:creationId xmlns:p14="http://schemas.microsoft.com/office/powerpoint/2010/main" val="1021090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16AE1B-1A3B-4DD9-93BB-C46D1F87FF2C}"/>
              </a:ext>
            </a:extLst>
          </p:cNvPr>
          <p:cNvPicPr>
            <a:picLocks noChangeAspect="1"/>
          </p:cNvPicPr>
          <p:nvPr/>
        </p:nvPicPr>
        <p:blipFill>
          <a:blip r:embed="rId3">
            <a:extLst>
              <a:ext uri="{28A0092B-C50C-407E-A947-70E740481C1C}">
                <a14:useLocalDpi xmlns:a14="http://schemas.microsoft.com/office/drawing/2010/main" val="0"/>
              </a:ext>
            </a:extLst>
          </a:blip>
          <a:srcRect l="1275" r="1275"/>
          <a:stretch/>
        </p:blipFill>
        <p:spPr>
          <a:xfrm>
            <a:off x="2" y="-6235"/>
            <a:ext cx="3255403" cy="2505456"/>
          </a:xfrm>
          <a:custGeom>
            <a:avLst/>
            <a:gdLst>
              <a:gd name="connsiteX0" fmla="*/ 0 w 3255403"/>
              <a:gd name="connsiteY0" fmla="*/ 0 h 2505456"/>
              <a:gd name="connsiteX1" fmla="*/ 3255403 w 3255403"/>
              <a:gd name="connsiteY1" fmla="*/ 0 h 2505456"/>
              <a:gd name="connsiteX2" fmla="*/ 2094477 w 3255403"/>
              <a:gd name="connsiteY2" fmla="*/ 2505456 h 2505456"/>
              <a:gd name="connsiteX3" fmla="*/ 0 w 3255403"/>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255403" h="2505456">
                <a:moveTo>
                  <a:pt x="0" y="0"/>
                </a:moveTo>
                <a:lnTo>
                  <a:pt x="3255403" y="0"/>
                </a:lnTo>
                <a:lnTo>
                  <a:pt x="2094477" y="2505456"/>
                </a:lnTo>
                <a:lnTo>
                  <a:pt x="0" y="2505456"/>
                </a:lnTo>
                <a:close/>
              </a:path>
            </a:pathLst>
          </a:custGeom>
        </p:spPr>
      </p:pic>
      <p:pic>
        <p:nvPicPr>
          <p:cNvPr id="17" name="Picture 16">
            <a:extLst>
              <a:ext uri="{FF2B5EF4-FFF2-40B4-BE49-F238E27FC236}">
                <a16:creationId xmlns:a16="http://schemas.microsoft.com/office/drawing/2014/main" id="{F96D179B-152D-4CD9-BF53-4CC9BF1E735E}"/>
              </a:ext>
            </a:extLst>
          </p:cNvPr>
          <p:cNvPicPr>
            <a:picLocks noChangeAspect="1"/>
          </p:cNvPicPr>
          <p:nvPr/>
        </p:nvPicPr>
        <p:blipFill>
          <a:blip r:embed="rId4">
            <a:extLst>
              <a:ext uri="{28A0092B-C50C-407E-A947-70E740481C1C}">
                <a14:useLocalDpi xmlns:a14="http://schemas.microsoft.com/office/drawing/2010/main" val="0"/>
              </a:ext>
            </a:extLst>
          </a:blip>
          <a:srcRect l="7909" r="7909"/>
          <a:stretch/>
        </p:blipFill>
        <p:spPr>
          <a:xfrm>
            <a:off x="7381876" y="10"/>
            <a:ext cx="4810125" cy="2501827"/>
          </a:xfrm>
          <a:custGeom>
            <a:avLst/>
            <a:gdLst>
              <a:gd name="connsiteX0" fmla="*/ 1159248 w 4810125"/>
              <a:gd name="connsiteY0" fmla="*/ 0 h 2501837"/>
              <a:gd name="connsiteX1" fmla="*/ 4810125 w 4810125"/>
              <a:gd name="connsiteY1" fmla="*/ 0 h 2501837"/>
              <a:gd name="connsiteX2" fmla="*/ 4810125 w 4810125"/>
              <a:gd name="connsiteY2" fmla="*/ 2501837 h 2501837"/>
              <a:gd name="connsiteX3" fmla="*/ 0 w 4810125"/>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4810125" h="2501837">
                <a:moveTo>
                  <a:pt x="1159248" y="0"/>
                </a:moveTo>
                <a:lnTo>
                  <a:pt x="4810125" y="0"/>
                </a:lnTo>
                <a:lnTo>
                  <a:pt x="4810125" y="2501837"/>
                </a:lnTo>
                <a:lnTo>
                  <a:pt x="0" y="2501837"/>
                </a:lnTo>
                <a:close/>
              </a:path>
            </a:pathLst>
          </a:custGeom>
        </p:spPr>
      </p:pic>
      <p:pic>
        <p:nvPicPr>
          <p:cNvPr id="3" name="Picture 2">
            <a:extLst>
              <a:ext uri="{FF2B5EF4-FFF2-40B4-BE49-F238E27FC236}">
                <a16:creationId xmlns:a16="http://schemas.microsoft.com/office/drawing/2014/main" id="{1F0F99C2-A0F0-4608-8099-7016826C09DB}"/>
              </a:ext>
            </a:extLst>
          </p:cNvPr>
          <p:cNvPicPr>
            <a:picLocks noChangeAspect="1"/>
          </p:cNvPicPr>
          <p:nvPr/>
        </p:nvPicPr>
        <p:blipFill>
          <a:blip r:embed="rId5">
            <a:extLst>
              <a:ext uri="{28A0092B-C50C-407E-A947-70E740481C1C}">
                <a14:useLocalDpi xmlns:a14="http://schemas.microsoft.com/office/drawing/2010/main" val="0"/>
              </a:ext>
            </a:extLst>
          </a:blip>
          <a:srcRect t="4603" b="4603"/>
          <a:stretch/>
        </p:blipFill>
        <p:spPr>
          <a:xfrm>
            <a:off x="4675537" y="-6235"/>
            <a:ext cx="3677817" cy="2505456"/>
          </a:xfrm>
          <a:custGeom>
            <a:avLst/>
            <a:gdLst>
              <a:gd name="connsiteX0" fmla="*/ 1160926 w 3677817"/>
              <a:gd name="connsiteY0" fmla="*/ 0 h 2505456"/>
              <a:gd name="connsiteX1" fmla="*/ 3677817 w 3677817"/>
              <a:gd name="connsiteY1" fmla="*/ 0 h 2505456"/>
              <a:gd name="connsiteX2" fmla="*/ 2516891 w 3677817"/>
              <a:gd name="connsiteY2" fmla="*/ 2505456 h 2505456"/>
              <a:gd name="connsiteX3" fmla="*/ 0 w 3677817"/>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677817" h="2505456">
                <a:moveTo>
                  <a:pt x="1160926" y="0"/>
                </a:moveTo>
                <a:lnTo>
                  <a:pt x="3677817" y="0"/>
                </a:lnTo>
                <a:lnTo>
                  <a:pt x="2516891" y="2505456"/>
                </a:lnTo>
                <a:lnTo>
                  <a:pt x="0" y="2505456"/>
                </a:lnTo>
                <a:close/>
              </a:path>
            </a:pathLst>
          </a:custGeom>
        </p:spPr>
      </p:pic>
      <p:pic>
        <p:nvPicPr>
          <p:cNvPr id="5" name="Content Placeholder 4">
            <a:extLst>
              <a:ext uri="{FF2B5EF4-FFF2-40B4-BE49-F238E27FC236}">
                <a16:creationId xmlns:a16="http://schemas.microsoft.com/office/drawing/2014/main" id="{19C65308-7003-442C-B8DB-ED6AEA4433B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296917" y="10"/>
            <a:ext cx="3337110" cy="2502833"/>
          </a:xfrm>
          <a:custGeom>
            <a:avLst/>
            <a:gdLst>
              <a:gd name="connsiteX0" fmla="*/ 1159715 w 3393943"/>
              <a:gd name="connsiteY0" fmla="*/ 0 h 2502843"/>
              <a:gd name="connsiteX1" fmla="*/ 3393943 w 3393943"/>
              <a:gd name="connsiteY1" fmla="*/ 0 h 2502843"/>
              <a:gd name="connsiteX2" fmla="*/ 2234228 w 3393943"/>
              <a:gd name="connsiteY2" fmla="*/ 2502843 h 2502843"/>
              <a:gd name="connsiteX3" fmla="*/ 0 w 3393943"/>
              <a:gd name="connsiteY3" fmla="*/ 2502843 h 2502843"/>
            </a:gdLst>
            <a:ahLst/>
            <a:cxnLst>
              <a:cxn ang="0">
                <a:pos x="connsiteX0" y="connsiteY0"/>
              </a:cxn>
              <a:cxn ang="0">
                <a:pos x="connsiteX1" y="connsiteY1"/>
              </a:cxn>
              <a:cxn ang="0">
                <a:pos x="connsiteX2" y="connsiteY2"/>
              </a:cxn>
              <a:cxn ang="0">
                <a:pos x="connsiteX3" y="connsiteY3"/>
              </a:cxn>
            </a:cxnLst>
            <a:rect l="l" t="t" r="r" b="b"/>
            <a:pathLst>
              <a:path w="3393943" h="2502843">
                <a:moveTo>
                  <a:pt x="1159715" y="0"/>
                </a:moveTo>
                <a:lnTo>
                  <a:pt x="3393943" y="0"/>
                </a:lnTo>
                <a:lnTo>
                  <a:pt x="2234228" y="2502843"/>
                </a:lnTo>
                <a:lnTo>
                  <a:pt x="0" y="2502843"/>
                </a:lnTo>
                <a:close/>
              </a:path>
            </a:pathLst>
          </a:custGeom>
        </p:spPr>
      </p:pic>
      <p:sp>
        <p:nvSpPr>
          <p:cNvPr id="32" name="Content Placeholder 15">
            <a:extLst>
              <a:ext uri="{FF2B5EF4-FFF2-40B4-BE49-F238E27FC236}">
                <a16:creationId xmlns:a16="http://schemas.microsoft.com/office/drawing/2014/main" id="{4378A518-F434-468D-BC34-106FCD95F0B1}"/>
              </a:ext>
            </a:extLst>
          </p:cNvPr>
          <p:cNvSpPr>
            <a:spLocks noGrp="1"/>
          </p:cNvSpPr>
          <p:nvPr>
            <p:ph idx="1"/>
          </p:nvPr>
        </p:nvSpPr>
        <p:spPr>
          <a:xfrm>
            <a:off x="463868" y="3429000"/>
            <a:ext cx="5891776" cy="3326971"/>
          </a:xfrm>
        </p:spPr>
        <p:txBody>
          <a:bodyPr anchor="t">
            <a:normAutofit/>
          </a:bodyPr>
          <a:lstStyle/>
          <a:p>
            <a:pPr marL="0" indent="0">
              <a:lnSpc>
                <a:spcPct val="100000"/>
              </a:lnSpc>
              <a:spcBef>
                <a:spcPts val="0"/>
              </a:spcBef>
              <a:buNone/>
            </a:pPr>
            <a:r>
              <a:rPr lang="en-US" sz="2400" dirty="0">
                <a:solidFill>
                  <a:schemeClr val="bg1"/>
                </a:solidFill>
              </a:rPr>
              <a:t>Vision</a:t>
            </a:r>
          </a:p>
          <a:p>
            <a:pPr lvl="1">
              <a:lnSpc>
                <a:spcPct val="100000"/>
              </a:lnSpc>
              <a:spcBef>
                <a:spcPts val="0"/>
              </a:spcBef>
            </a:pPr>
            <a:r>
              <a:rPr lang="en-US" sz="2000" dirty="0">
                <a:solidFill>
                  <a:srgbClr val="000000"/>
                </a:solidFill>
              </a:rPr>
              <a:t>AV lacks a singular goal-oriented focus or national vision</a:t>
            </a:r>
          </a:p>
          <a:p>
            <a:pPr lvl="1">
              <a:lnSpc>
                <a:spcPct val="100000"/>
              </a:lnSpc>
              <a:spcBef>
                <a:spcPts val="0"/>
              </a:spcBef>
            </a:pPr>
            <a:r>
              <a:rPr lang="en-US" sz="2000" dirty="0">
                <a:solidFill>
                  <a:srgbClr val="000000"/>
                </a:solidFill>
              </a:rPr>
              <a:t>Future is important, but don’t lose sight of benefits today</a:t>
            </a:r>
          </a:p>
          <a:p>
            <a:pPr lvl="1">
              <a:lnSpc>
                <a:spcPct val="100000"/>
              </a:lnSpc>
              <a:spcBef>
                <a:spcPts val="0"/>
              </a:spcBef>
            </a:pPr>
            <a:r>
              <a:rPr lang="en-US" sz="2000" dirty="0">
                <a:solidFill>
                  <a:srgbClr val="000000"/>
                </a:solidFill>
              </a:rPr>
              <a:t>UK government demonstrated the value of establishing milestones and a roadmap</a:t>
            </a:r>
          </a:p>
          <a:p>
            <a:pPr lvl="1">
              <a:lnSpc>
                <a:spcPct val="100000"/>
              </a:lnSpc>
              <a:spcBef>
                <a:spcPts val="0"/>
              </a:spcBef>
            </a:pPr>
            <a:r>
              <a:rPr lang="en-US" sz="2000" dirty="0">
                <a:solidFill>
                  <a:srgbClr val="000000"/>
                </a:solidFill>
              </a:rPr>
              <a:t>UK also has balanced vision on technology (testing), regulation, and commercialization</a:t>
            </a:r>
          </a:p>
          <a:p>
            <a:pPr lvl="1">
              <a:lnSpc>
                <a:spcPct val="100000"/>
              </a:lnSpc>
              <a:spcBef>
                <a:spcPts val="0"/>
              </a:spcBef>
            </a:pPr>
            <a:endParaRPr lang="en-US" sz="2000" dirty="0">
              <a:solidFill>
                <a:schemeClr val="bg1"/>
              </a:solidFill>
            </a:endParaRPr>
          </a:p>
        </p:txBody>
      </p:sp>
      <p:sp>
        <p:nvSpPr>
          <p:cNvPr id="33" name="Content Placeholder 15">
            <a:extLst>
              <a:ext uri="{FF2B5EF4-FFF2-40B4-BE49-F238E27FC236}">
                <a16:creationId xmlns:a16="http://schemas.microsoft.com/office/drawing/2014/main" id="{9F4BCB89-EFBE-4126-B37E-A12F3F5F900F}"/>
              </a:ext>
            </a:extLst>
          </p:cNvPr>
          <p:cNvSpPr txBox="1">
            <a:spLocks/>
          </p:cNvSpPr>
          <p:nvPr/>
        </p:nvSpPr>
        <p:spPr>
          <a:xfrm>
            <a:off x="6457391" y="3429000"/>
            <a:ext cx="5520119" cy="33269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1" indent="0">
              <a:lnSpc>
                <a:spcPct val="100000"/>
              </a:lnSpc>
              <a:spcBef>
                <a:spcPts val="0"/>
              </a:spcBef>
              <a:spcAft>
                <a:spcPts val="600"/>
              </a:spcAft>
              <a:buNone/>
            </a:pPr>
            <a:r>
              <a:rPr lang="en-US" dirty="0">
                <a:solidFill>
                  <a:schemeClr val="bg1"/>
                </a:solidFill>
              </a:rPr>
              <a:t>Organizational Readiness</a:t>
            </a:r>
          </a:p>
          <a:p>
            <a:pPr lvl="1">
              <a:lnSpc>
                <a:spcPct val="100000"/>
              </a:lnSpc>
              <a:spcBef>
                <a:spcPts val="0"/>
              </a:spcBef>
            </a:pPr>
            <a:r>
              <a:rPr lang="en-US" sz="2000" dirty="0">
                <a:solidFill>
                  <a:srgbClr val="000000"/>
                </a:solidFill>
              </a:rPr>
              <a:t>Private sector needs will differ</a:t>
            </a:r>
          </a:p>
          <a:p>
            <a:pPr lvl="1">
              <a:lnSpc>
                <a:spcPct val="100000"/>
              </a:lnSpc>
              <a:spcBef>
                <a:spcPts val="0"/>
              </a:spcBef>
            </a:pPr>
            <a:r>
              <a:rPr lang="en-US" sz="2000" dirty="0">
                <a:solidFill>
                  <a:srgbClr val="000000"/>
                </a:solidFill>
              </a:rPr>
              <a:t>Improve for the human driver improves for the driverless vehicle</a:t>
            </a:r>
          </a:p>
          <a:p>
            <a:pPr lvl="1">
              <a:lnSpc>
                <a:spcPct val="100000"/>
              </a:lnSpc>
              <a:spcBef>
                <a:spcPts val="0"/>
              </a:spcBef>
            </a:pPr>
            <a:r>
              <a:rPr lang="en-US" sz="2000" dirty="0">
                <a:solidFill>
                  <a:srgbClr val="000000"/>
                </a:solidFill>
              </a:rPr>
              <a:t>No universal definition for readiness</a:t>
            </a:r>
          </a:p>
          <a:p>
            <a:pPr lvl="1">
              <a:lnSpc>
                <a:spcPct val="100000"/>
              </a:lnSpc>
              <a:spcBef>
                <a:spcPts val="0"/>
              </a:spcBef>
            </a:pPr>
            <a:r>
              <a:rPr lang="en-US" sz="2000" dirty="0">
                <a:solidFill>
                  <a:srgbClr val="000000"/>
                </a:solidFill>
              </a:rPr>
              <a:t>Local governments must be at the table too</a:t>
            </a:r>
          </a:p>
          <a:p>
            <a:pPr lvl="1">
              <a:lnSpc>
                <a:spcPct val="100000"/>
              </a:lnSpc>
              <a:spcBef>
                <a:spcPts val="0"/>
              </a:spcBef>
            </a:pPr>
            <a:r>
              <a:rPr lang="en-US" sz="2000" dirty="0">
                <a:solidFill>
                  <a:schemeClr val="bg1"/>
                </a:solidFill>
              </a:rPr>
              <a:t>UK innovation philosophy: don’t wait for money to turn up, start doing things and money will come</a:t>
            </a:r>
          </a:p>
        </p:txBody>
      </p:sp>
      <p:sp>
        <p:nvSpPr>
          <p:cNvPr id="34" name="Content Placeholder 15">
            <a:extLst>
              <a:ext uri="{FF2B5EF4-FFF2-40B4-BE49-F238E27FC236}">
                <a16:creationId xmlns:a16="http://schemas.microsoft.com/office/drawing/2014/main" id="{9B12DDD5-84D2-4677-B433-8C9EF4490D02}"/>
              </a:ext>
            </a:extLst>
          </p:cNvPr>
          <p:cNvSpPr txBox="1">
            <a:spLocks/>
          </p:cNvSpPr>
          <p:nvPr/>
        </p:nvSpPr>
        <p:spPr>
          <a:xfrm>
            <a:off x="3543301" y="2639915"/>
            <a:ext cx="4271772" cy="64476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3200" dirty="0">
                <a:solidFill>
                  <a:schemeClr val="bg1"/>
                </a:solidFill>
              </a:rPr>
              <a:t>Key Issues &amp; Topic Areas</a:t>
            </a:r>
          </a:p>
        </p:txBody>
      </p:sp>
    </p:spTree>
    <p:extLst>
      <p:ext uri="{BB962C8B-B14F-4D97-AF65-F5344CB8AC3E}">
        <p14:creationId xmlns:p14="http://schemas.microsoft.com/office/powerpoint/2010/main" val="218971897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6E60A863FE1F4DA51FB69A60E7165C" ma:contentTypeVersion="14" ma:contentTypeDescription="Create a new document." ma:contentTypeScope="" ma:versionID="d732e5f9cbf8bce0f5e3b63ab4d81f30">
  <xsd:schema xmlns:xsd="http://www.w3.org/2001/XMLSchema" xmlns:xs="http://www.w3.org/2001/XMLSchema" xmlns:p="http://schemas.microsoft.com/office/2006/metadata/properties" xmlns:ns3="f75d3c6a-a3c3-40db-ad2f-ec77b2ce2005" xmlns:ns4="6f7ecccf-d734-49a5-8bcf-e92dfe5a32ad" targetNamespace="http://schemas.microsoft.com/office/2006/metadata/properties" ma:root="true" ma:fieldsID="a46c83f2ce6c2e3d41ee8aeeecff10ae" ns3:_="" ns4:_="">
    <xsd:import namespace="f75d3c6a-a3c3-40db-ad2f-ec77b2ce2005"/>
    <xsd:import namespace="6f7ecccf-d734-49a5-8bcf-e92dfe5a32a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LengthInSeconds"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3c6a-a3c3-40db-ad2f-ec77b2ce200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7ecccf-d734-49a5-8bcf-e92dfe5a32a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B096AF9-E938-4224-8E65-330B0E8D489B}">
  <ds:schemaRefs>
    <ds:schemaRef ds:uri="http://schemas.microsoft.com/sharepoint/v3/contenttype/forms"/>
  </ds:schemaRefs>
</ds:datastoreItem>
</file>

<file path=customXml/itemProps2.xml><?xml version="1.0" encoding="utf-8"?>
<ds:datastoreItem xmlns:ds="http://schemas.openxmlformats.org/officeDocument/2006/customXml" ds:itemID="{9EAEFF8A-89DF-4E68-A822-5017AE552E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3c6a-a3c3-40db-ad2f-ec77b2ce2005"/>
    <ds:schemaRef ds:uri="6f7ecccf-d734-49a5-8bcf-e92dfe5a32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AD7590-2E22-48A6-9ACB-15C40B20B48B}">
  <ds:schemaRefs>
    <ds:schemaRef ds:uri="http://schemas.microsoft.com/office/2006/metadata/properties"/>
    <ds:schemaRef ds:uri="http://purl.org/dc/terms/"/>
    <ds:schemaRef ds:uri="http://schemas.openxmlformats.org/package/2006/metadata/core-properties"/>
    <ds:schemaRef ds:uri="f75d3c6a-a3c3-40db-ad2f-ec77b2ce2005"/>
    <ds:schemaRef ds:uri="http://purl.org/dc/dcmitype/"/>
    <ds:schemaRef ds:uri="http://schemas.microsoft.com/office/infopath/2007/PartnerControls"/>
    <ds:schemaRef ds:uri="6f7ecccf-d734-49a5-8bcf-e92dfe5a32ad"/>
    <ds:schemaRef ds:uri="http://schemas.microsoft.com/office/2006/documentManagement/typ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1100</TotalTime>
  <Words>682</Words>
  <Application>Microsoft Office PowerPoint</Application>
  <PresentationFormat>Widescreen</PresentationFormat>
  <Paragraphs>105</Paragraphs>
  <Slides>11</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2_Office Theme</vt:lpstr>
      <vt:lpstr>PowerPoint Presentation</vt:lpstr>
      <vt:lpstr>NCHRP 20-24(128) Panel Representation</vt:lpstr>
      <vt:lpstr>Domestic Exploration  </vt:lpstr>
      <vt:lpstr>International Exploration  </vt:lpstr>
      <vt:lpstr>National Organizations &amp; Committees  </vt:lpstr>
      <vt:lpstr>Key Issues &amp; Topic Areas  </vt:lpstr>
      <vt:lpstr> Questions? </vt:lpstr>
      <vt:lpstr>Extra Slides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Kuciemba, Steve;King Gee</dc:creator>
  <cp:lastModifiedBy>Kuciemba, Steve</cp:lastModifiedBy>
  <cp:revision>30</cp:revision>
  <dcterms:created xsi:type="dcterms:W3CDTF">2020-09-24T10:40:44Z</dcterms:created>
  <dcterms:modified xsi:type="dcterms:W3CDTF">2022-09-09T15:11:20Z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0x010100FC6E60A863FE1F4DA51FB69A60E7165C</vt:lpwstr>
  </property>
</Properties>
</file>