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</p:sldMasterIdLst>
  <p:notesMasterIdLst>
    <p:notesMasterId r:id="rId30"/>
  </p:notesMasterIdLst>
  <p:handoutMasterIdLst>
    <p:handoutMasterId r:id="rId31"/>
  </p:handoutMasterIdLst>
  <p:sldIdLst>
    <p:sldId id="256" r:id="rId4"/>
    <p:sldId id="322" r:id="rId5"/>
    <p:sldId id="323" r:id="rId6"/>
    <p:sldId id="303" r:id="rId7"/>
    <p:sldId id="356" r:id="rId8"/>
    <p:sldId id="277" r:id="rId9"/>
    <p:sldId id="362" r:id="rId10"/>
    <p:sldId id="318" r:id="rId11"/>
    <p:sldId id="319" r:id="rId12"/>
    <p:sldId id="278" r:id="rId13"/>
    <p:sldId id="280" r:id="rId14"/>
    <p:sldId id="337" r:id="rId15"/>
    <p:sldId id="341" r:id="rId16"/>
    <p:sldId id="340" r:id="rId17"/>
    <p:sldId id="342" r:id="rId18"/>
    <p:sldId id="338" r:id="rId19"/>
    <p:sldId id="361" r:id="rId20"/>
    <p:sldId id="360" r:id="rId21"/>
    <p:sldId id="359" r:id="rId22"/>
    <p:sldId id="343" r:id="rId23"/>
    <p:sldId id="358" r:id="rId24"/>
    <p:sldId id="352" r:id="rId25"/>
    <p:sldId id="353" r:id="rId26"/>
    <p:sldId id="354" r:id="rId27"/>
    <p:sldId id="355" r:id="rId28"/>
    <p:sldId id="357" r:id="rId29"/>
  </p:sldIdLst>
  <p:sldSz cx="9144000" cy="6858000" type="screen4x3"/>
  <p:notesSz cx="7010400" cy="9296400"/>
  <p:embeddedFontLst>
    <p:embeddedFont>
      <p:font typeface="Garamond" panose="02020404030301010803" pitchFamily="18" charset="0"/>
      <p:regular r:id="rId32"/>
      <p:bold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ＭＳ Ｐゴシック" panose="020B0600070205080204" pitchFamily="34" charset="-128"/>
      <p:regular r:id="rId39"/>
    </p:embeddedFont>
    <p:embeddedFont>
      <p:font typeface="Corbel" panose="020B0503020204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9B9"/>
    <a:srgbClr val="3366CC"/>
    <a:srgbClr val="CE4B2F"/>
    <a:srgbClr val="1F497D"/>
    <a:srgbClr val="DDDDDD"/>
    <a:srgbClr val="EAEAEA"/>
    <a:srgbClr val="C2C1BE"/>
    <a:srgbClr val="F3F2E9"/>
    <a:srgbClr val="AEADA8"/>
    <a:srgbClr val="F8B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221" autoAdjust="0"/>
  </p:normalViewPr>
  <p:slideViewPr>
    <p:cSldViewPr snapToGrid="0">
      <p:cViewPr varScale="1">
        <p:scale>
          <a:sx n="65" d="100"/>
          <a:sy n="65" d="100"/>
        </p:scale>
        <p:origin x="1452" y="54"/>
      </p:cViewPr>
      <p:guideLst>
        <p:guide orient="horz" pos="2784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300"/>
            </a:lvl1pPr>
          </a:lstStyle>
          <a:p>
            <a:fld id="{3E678C12-D6F8-4996-AE4D-37C2FC8517A7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300"/>
            </a:lvl1pPr>
          </a:lstStyle>
          <a:p>
            <a:fld id="{97C2EB83-11F5-4F8E-A0F1-63469EA7F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272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300"/>
            </a:lvl1pPr>
          </a:lstStyle>
          <a:p>
            <a:fld id="{0A5EF21D-23E8-4124-BB31-27E5DEE64522}" type="datetimeFigureOut">
              <a:rPr lang="en-US" smtClean="0"/>
              <a:t>4/20/2020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73" tIns="46587" rIns="93173" bIns="465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300"/>
            </a:lvl1pPr>
          </a:lstStyle>
          <a:p>
            <a:fld id="{03C43EDF-0F9C-4FD4-A5C4-038DA71BE8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059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3EDF-0F9C-4FD4-A5C4-038DA71BE8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604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3EDF-0F9C-4FD4-A5C4-038DA71BE8B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07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Vehicle detector data</a:t>
            </a:r>
          </a:p>
          <a:p>
            <a:pPr lvl="1"/>
            <a:r>
              <a:rPr lang="en-US" dirty="0"/>
              <a:t>Freeway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(volume, occupancy, speed, travel time)</a:t>
            </a:r>
          </a:p>
          <a:p>
            <a:pPr lvl="1"/>
            <a:r>
              <a:rPr lang="en-US" dirty="0"/>
              <a:t>Arterial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(travel time)</a:t>
            </a:r>
          </a:p>
          <a:p>
            <a:r>
              <a:rPr lang="en-US" dirty="0"/>
              <a:t>Events data from different agencies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(transportation, emergency response, law enforcement)</a:t>
            </a:r>
          </a:p>
          <a:p>
            <a:r>
              <a:rPr lang="en-US" dirty="0"/>
              <a:t>System control parameters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(signals, ramp meters, active traffic management)</a:t>
            </a:r>
          </a:p>
          <a:p>
            <a:r>
              <a:rPr lang="en-US" dirty="0"/>
              <a:t>Video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(shared but not archived)</a:t>
            </a:r>
          </a:p>
          <a:p>
            <a:r>
              <a:rPr lang="en-US" dirty="0"/>
              <a:t>Connected Vehicles (future)</a:t>
            </a:r>
          </a:p>
          <a:p>
            <a:r>
              <a:rPr lang="en-US" dirty="0"/>
              <a:t>Public agency social media (anecdotal)</a:t>
            </a:r>
          </a:p>
          <a:p>
            <a:r>
              <a:rPr lang="en-US" dirty="0"/>
              <a:t>Transit</a:t>
            </a:r>
          </a:p>
          <a:p>
            <a:r>
              <a:rPr lang="en-US" dirty="0"/>
              <a:t>Third-party data (travel time)</a:t>
            </a:r>
          </a:p>
          <a:p>
            <a:r>
              <a:rPr lang="en-US" dirty="0"/>
              <a:t>Crowd source (e.g., Waze)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3EDF-0F9C-4FD4-A5C4-038DA71BE8B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2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Able to see signal performance across jurisdictional boundaries.</a:t>
            </a:r>
          </a:p>
          <a:p>
            <a:r>
              <a:rPr lang="en-US" dirty="0"/>
              <a:t>Help troubleshoot signal timing issues across jurisdictional boundaries</a:t>
            </a:r>
          </a:p>
          <a:p>
            <a:pPr lvl="1"/>
            <a:r>
              <a:rPr lang="en-US" dirty="0"/>
              <a:t>Did coordination get turned off?</a:t>
            </a:r>
          </a:p>
          <a:p>
            <a:pPr lvl="1"/>
            <a:r>
              <a:rPr lang="en-US" dirty="0"/>
              <a:t>Is ta signal on max recall?</a:t>
            </a:r>
          </a:p>
          <a:p>
            <a:pPr lvl="1"/>
            <a:r>
              <a:rPr lang="en-US" dirty="0"/>
              <a:t>Equipment malfunction??</a:t>
            </a:r>
          </a:p>
          <a:p>
            <a:pPr lvl="1"/>
            <a:r>
              <a:rPr lang="en-US" dirty="0"/>
              <a:t>Performance of regional signal projects – like ASCT on Bell Rd? – See how the areas that do not have ASCT are preforming to help access the need for ASCT expansion – See how the different ASCT systems are interoperating at project boundaries</a:t>
            </a:r>
          </a:p>
          <a:p>
            <a:r>
              <a:rPr lang="en-US" dirty="0"/>
              <a:t>Validating traffic volumes at boundaries – are they similar?  Why is one agency seeing more volume then another at neighboring intersections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3EDF-0F9C-4FD4-A5C4-038DA71BE8B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61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Develop processes and documentation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Verify installation, operations and performance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Validate services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Establish performance goals and metrics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Equipment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Communication systems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Data systems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Data quality assurance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Quicker response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Vulnerability Assessment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Continuous Operations Planning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Backup Operations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Recovery  Process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43EDF-0F9C-4FD4-A5C4-038DA71BE8B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702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28F0-8A6A-4600-BF46-441B0AA2F989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A2B7F-BFC3-455C-8971-9C8B7B43B62E}" type="datetime1">
              <a:rPr lang="en-US" smtClean="0"/>
              <a:t>4/20/2020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972C-7120-42D6-BD0E-0AAB6BEF7447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5E8FB-2A6D-4F6C-ADC3-27A6E7986492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6173808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95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4800600"/>
            <a:ext cx="6173808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82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18" y="2514600"/>
            <a:ext cx="6520997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5410201"/>
            <a:ext cx="6517197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Content Placeholder 4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9" y="60023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880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104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6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6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7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Content Placeholder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9" y="60023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8" name="Content Placeholder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9" y="600238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064"/>
            <a:ext cx="8229600" cy="50014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A37A-5DB9-4BBD-9466-722EC9D0E7E6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10" y="6502681"/>
            <a:ext cx="2133600" cy="365125"/>
          </a:xfrm>
        </p:spPr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6" y="876470"/>
            <a:ext cx="8059508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1" y="6525344"/>
            <a:ext cx="8059508" cy="4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0" y="326502"/>
            <a:ext cx="899592" cy="430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2701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528" y="685800"/>
            <a:ext cx="4801850" cy="5334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5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701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714528" y="685800"/>
            <a:ext cx="4801850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2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596" y="381001"/>
            <a:ext cx="11432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7" y="381001"/>
            <a:ext cx="5544993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1828800"/>
            <a:ext cx="6173808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95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4800600"/>
            <a:ext cx="6173808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6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918" y="2514600"/>
            <a:ext cx="6520997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1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5410201"/>
            <a:ext cx="6517197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50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8880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3104" y="1905001"/>
            <a:ext cx="3315563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6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6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8617" y="1905000"/>
            <a:ext cx="3313277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500" b="0" cap="all" spc="150" baseline="0">
                <a:solidFill>
                  <a:schemeClr val="accent1"/>
                </a:solidFill>
              </a:defRPr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8617" y="2743201"/>
            <a:ext cx="3313277" cy="3276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0" y="5897880"/>
            <a:ext cx="54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064"/>
            <a:ext cx="8229600" cy="50014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A37A-5DB9-4BBD-9466-722EC9D0E7E6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10" y="6502681"/>
            <a:ext cx="2133600" cy="365125"/>
          </a:xfrm>
        </p:spPr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6" y="876470"/>
            <a:ext cx="8059508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1" y="6525344"/>
            <a:ext cx="805950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76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2701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528" y="685800"/>
            <a:ext cx="4801850" cy="5334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10" y="1905000"/>
            <a:ext cx="2698158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2701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4648200"/>
            <a:ext cx="268674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900"/>
              </a:spcBef>
              <a:buNone/>
              <a:defRPr sz="13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714528" y="685800"/>
            <a:ext cx="4801850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596" y="381001"/>
            <a:ext cx="11432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7" y="381001"/>
            <a:ext cx="5544993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5E8E-8C1E-4B4B-8650-A9E2178B70F5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4516-0D5C-4358-9A76-036FB26DCD3F}" type="datetime1">
              <a:rPr lang="en-US" smtClean="0"/>
              <a:t>4/20/2020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9D4A7-2056-4EB5-A100-FEBC2B85A461}" type="datetime1">
              <a:rPr lang="en-US" smtClean="0"/>
              <a:t>4/20/2020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7B660-02FA-4C14-834B-75E8B23B4288}" type="datetime1">
              <a:rPr lang="en-US" smtClean="0"/>
              <a:t>4/20/2020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B6F0-4059-4121-81A4-90D4586FB9EE}" type="datetime1">
              <a:rPr lang="en-US" smtClean="0"/>
              <a:t>4/20/2020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53ADD-1985-4E05-9689-8E13B061E801}" type="datetime1">
              <a:rPr lang="en-US" smtClean="0"/>
              <a:t>4/20/2020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19842-2B89-4675-8D7E-7AF2E3FEBFB4}" type="datetime1">
              <a:rPr lang="en-US" smtClean="0"/>
              <a:t>4/20/2020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6DE86-F6E0-43C3-BAE3-92147BB4844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8" y="6400800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2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kern="1200" spc="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923" indent="-167923" algn="l" defTabSz="685983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755" indent="-173878" algn="l" defTabSz="685983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05" indent="-164350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3109" indent="-131004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2922" indent="-129813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497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834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166171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508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4/20/2020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8" y="6400800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36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kern="1200" spc="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923" indent="-167923" algn="l" defTabSz="685983" rtl="0" eaLnBrk="1" latinLnBrk="0" hangingPunct="1">
        <a:lnSpc>
          <a:spcPct val="90000"/>
        </a:lnSpc>
        <a:spcBef>
          <a:spcPts val="135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755" indent="-173878" algn="l" defTabSz="685983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05" indent="-164350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3109" indent="-131004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2922" indent="-129813" algn="l" defTabSz="685983" rtl="0" eaLnBrk="1" latinLnBrk="0" hangingPunct="1">
        <a:lnSpc>
          <a:spcPct val="90000"/>
        </a:lnSpc>
        <a:spcBef>
          <a:spcPts val="45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497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834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166171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508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23" Type="http://schemas.openxmlformats.org/officeDocument/2006/relationships/image" Target="../media/image33.jpe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140128"/>
          </a:xfrm>
          <a:prstGeom prst="rect">
            <a:avLst/>
          </a:prstGeom>
          <a:solidFill>
            <a:srgbClr val="C00000"/>
          </a:solidFill>
          <a:ln>
            <a:solidFill>
              <a:srgbClr val="CE4B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276446" y="287328"/>
            <a:ext cx="859110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lvl="0">
              <a:defRPr/>
            </a:pPr>
            <a:r>
              <a:rPr lang="en-US" sz="3200" b="1" dirty="0" err="1">
                <a:solidFill>
                  <a:schemeClr val="bg1"/>
                </a:solidFill>
              </a:rPr>
              <a:t>AZTech</a:t>
            </a:r>
            <a:r>
              <a:rPr lang="en-US" sz="3200" b="1" dirty="0">
                <a:solidFill>
                  <a:schemeClr val="bg1"/>
                </a:solidFill>
              </a:rPr>
              <a:t> Regional Archived Data System (RADS)</a:t>
            </a:r>
          </a:p>
          <a:p>
            <a:pPr lvl="0">
              <a:defRPr/>
            </a:pPr>
            <a:r>
              <a:rPr lang="en-US" sz="2000" b="1" kern="0" dirty="0">
                <a:solidFill>
                  <a:schemeClr val="bg1"/>
                </a:solidFill>
                <a:latin typeface="Arial"/>
              </a:rPr>
              <a:t>ITS Data Hub Deployment in Maricopa County (Arizona)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Subtitle 5"/>
          <p:cNvSpPr txBox="1">
            <a:spLocks/>
          </p:cNvSpPr>
          <p:nvPr/>
        </p:nvSpPr>
        <p:spPr bwMode="auto">
          <a:xfrm>
            <a:off x="3207570" y="5006999"/>
            <a:ext cx="2744491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800">
                <a:solidFill>
                  <a:schemeClr val="accent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400">
                <a:solidFill>
                  <a:schemeClr val="accent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Day 2: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December 5, 2019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tx1"/>
                </a:solidFill>
              </a:rPr>
              <a:t>Chandler, Arizona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Subtitle 5"/>
          <p:cNvSpPr txBox="1">
            <a:spLocks/>
          </p:cNvSpPr>
          <p:nvPr/>
        </p:nvSpPr>
        <p:spPr bwMode="auto">
          <a:xfrm>
            <a:off x="2112840" y="3154270"/>
            <a:ext cx="4918317" cy="1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3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800">
                <a:solidFill>
                  <a:schemeClr val="accent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400">
                <a:solidFill>
                  <a:schemeClr val="accent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2000">
                <a:solidFill>
                  <a:schemeClr val="accent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None/>
              <a:defRPr sz="2000">
                <a:solidFill>
                  <a:schemeClr val="accent2"/>
                </a:solidFill>
                <a:latin typeface="+mn-lt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Faisal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Saleem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tx1"/>
                </a:solidFill>
              </a:rPr>
              <a:t>ITS Branch Manager &amp;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chemeClr val="tx1"/>
                </a:solidFill>
              </a:rPr>
              <a:t>MCDOT </a:t>
            </a:r>
            <a:r>
              <a:rPr lang="en-US" sz="1800" kern="0" dirty="0" err="1">
                <a:solidFill>
                  <a:schemeClr val="tx1"/>
                </a:solidFill>
              </a:rPr>
              <a:t>SMART</a:t>
            </a:r>
            <a:r>
              <a:rPr lang="en-US" sz="1800" i="1" kern="0" dirty="0" err="1">
                <a:solidFill>
                  <a:schemeClr val="tx1"/>
                </a:solidFill>
              </a:rPr>
              <a:t>Drive</a:t>
            </a:r>
            <a:r>
              <a:rPr lang="en-US" sz="1800" i="1" kern="0" dirty="0">
                <a:solidFill>
                  <a:schemeClr val="tx1"/>
                </a:solidFill>
              </a:rPr>
              <a:t> </a:t>
            </a:r>
            <a:r>
              <a:rPr lang="en-US" sz="1800" kern="0" dirty="0" err="1">
                <a:solidFill>
                  <a:schemeClr val="tx1"/>
                </a:solidFill>
              </a:rPr>
              <a:t>Program</a:t>
            </a:r>
            <a:r>
              <a:rPr lang="en-US" sz="1800" kern="0" baseline="30000" dirty="0" err="1">
                <a:solidFill>
                  <a:schemeClr val="tx1"/>
                </a:solidFill>
              </a:rPr>
              <a:t>sm</a:t>
            </a:r>
            <a:r>
              <a:rPr lang="en-US" sz="1800" kern="0" dirty="0">
                <a:solidFill>
                  <a:schemeClr val="tx1"/>
                </a:solidFill>
              </a:rPr>
              <a:t> Manager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Maricopa County Department of Transportation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99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" y="2140128"/>
            <a:ext cx="9067818" cy="457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4849" y="4724697"/>
            <a:ext cx="4774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NCHRP 20-24(128) CAT Scan Tour – West Region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62" y="1636845"/>
            <a:ext cx="2949676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89"/>
          <a:stretch/>
        </p:blipFill>
        <p:spPr>
          <a:xfrm>
            <a:off x="2330986" y="6031899"/>
            <a:ext cx="2103120" cy="39637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758007" y="5977706"/>
            <a:ext cx="2016476" cy="502920"/>
            <a:chOff x="4840557" y="5478172"/>
            <a:chExt cx="2016476" cy="502920"/>
          </a:xfrm>
        </p:grpSpPr>
        <p:sp>
          <p:nvSpPr>
            <p:cNvPr id="5" name="TextBox 4"/>
            <p:cNvSpPr txBox="1"/>
            <p:nvPr/>
          </p:nvSpPr>
          <p:spPr>
            <a:xfrm>
              <a:off x="5343477" y="5540198"/>
              <a:ext cx="151355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rPr>
                <a:t>Maricopa County</a:t>
              </a:r>
            </a:p>
            <a:p>
              <a:r>
                <a:rPr lang="en-US" sz="700" b="1" dirty="0">
                  <a:solidFill>
                    <a:schemeClr val="accent1">
                      <a:lumMod val="75000"/>
                    </a:schemeClr>
                  </a:solidFill>
                  <a:latin typeface="Garamond" panose="02020404030301010803" pitchFamily="18" charset="0"/>
                </a:rPr>
                <a:t>Department of Transportation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0557" y="5478172"/>
              <a:ext cx="502920" cy="502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/>
          <p:cNvCxnSpPr/>
          <p:nvPr/>
        </p:nvCxnSpPr>
        <p:spPr>
          <a:xfrm flipH="1" flipV="1">
            <a:off x="4597414" y="2132856"/>
            <a:ext cx="10475" cy="3451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3563888" y="2297394"/>
            <a:ext cx="1" cy="2137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History of RADS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10</a:t>
            </a:fld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454368" y="3517611"/>
            <a:ext cx="0" cy="7216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100392" y="2271932"/>
            <a:ext cx="0" cy="3812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7039207" y="2297394"/>
            <a:ext cx="4772" cy="3529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565620" y="3793351"/>
            <a:ext cx="0" cy="3243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043979" y="5683808"/>
            <a:ext cx="0" cy="1742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82897" y="3337403"/>
            <a:ext cx="20202" cy="25206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40074" y="2737239"/>
            <a:ext cx="12570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lain" startAt="2006"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 Integrated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Phoenix Fire 9-1-1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CAD Data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08896" y="2381617"/>
            <a:ext cx="6563504" cy="34493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&amp; Public Safety Data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620484" y="3804880"/>
            <a:ext cx="0" cy="2413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68049" y="2743743"/>
            <a:ext cx="9696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2003 ADOT Highway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Condition Reporting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System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(HCRS) Data 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932039" y="5597531"/>
            <a:ext cx="1" cy="2568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103099" y="1564908"/>
            <a:ext cx="15583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lain" startAt="2007"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 Integrated 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TMCs for Sharing 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Traffic Signal 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Timing Data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144641" y="1202551"/>
            <a:ext cx="5027759" cy="344934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Performance Measures and Operations Support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300192" y="5665984"/>
            <a:ext cx="0" cy="1921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143011" y="1569337"/>
            <a:ext cx="1389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2014 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ARIS Incident Notification &amp; Monitoring System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76247" y="4021950"/>
            <a:ext cx="8366555" cy="1853856"/>
            <a:chOff x="2897739" y="1824981"/>
            <a:chExt cx="8691552" cy="1859040"/>
          </a:xfrm>
        </p:grpSpPr>
        <p:grpSp>
          <p:nvGrpSpPr>
            <p:cNvPr id="57" name="Group 56"/>
            <p:cNvGrpSpPr/>
            <p:nvPr/>
          </p:nvGrpSpPr>
          <p:grpSpPr>
            <a:xfrm>
              <a:off x="2897739" y="1863521"/>
              <a:ext cx="8691552" cy="1820500"/>
              <a:chOff x="2897739" y="1863521"/>
              <a:chExt cx="8691552" cy="1820500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581947" y="2190528"/>
                <a:ext cx="1091445" cy="601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2003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RADS Freeway</a:t>
                </a:r>
                <a:r>
                  <a:rPr lang="en-US" sz="1100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559208" y="2190528"/>
                <a:ext cx="853119" cy="77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2005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Travel Time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Estimate,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Web Site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523524" y="2190528"/>
                <a:ext cx="614271" cy="771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2007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Travel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Time at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Airport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047160" y="2190528"/>
                <a:ext cx="679994" cy="9413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2008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Travel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Time on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Freeway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DMS</a:t>
                </a: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2897739" y="1863521"/>
                <a:ext cx="3026491" cy="1802745"/>
                <a:chOff x="2897739" y="2552320"/>
                <a:chExt cx="3026491" cy="118944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 flipH="1" flipV="1">
                  <a:off x="3878655" y="3165169"/>
                  <a:ext cx="4836" cy="57416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4856926" y="3282827"/>
                  <a:ext cx="0" cy="4565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5918474" y="3273659"/>
                  <a:ext cx="5756" cy="465669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 flipV="1">
                  <a:off x="2897739" y="2552320"/>
                  <a:ext cx="20010" cy="118944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Straight Connector 63"/>
              <p:cNvCxnSpPr/>
              <p:nvPr/>
            </p:nvCxnSpPr>
            <p:spPr>
              <a:xfrm flipV="1">
                <a:off x="6469915" y="3125915"/>
                <a:ext cx="0" cy="558106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6645601" y="2190528"/>
                <a:ext cx="1355434" cy="1280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2010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Travel Time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on Arterial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DMS Using Bluetooth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Sensors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(Chandler)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029347" y="2190528"/>
                <a:ext cx="1328687" cy="1450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2012-2014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Travel Time on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Arterial DMS on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Bell Rd. (MCDOT, Peoria, Glendale, Surprise) Using Third-Party Data</a:t>
                </a:r>
              </a:p>
              <a:p>
                <a:endParaRPr lang="en-US" sz="11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126912" y="2190528"/>
                <a:ext cx="1328687" cy="1450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2014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City of Mesa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Bluetooth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Anonymous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Re-identification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Detection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(ARID) System </a:t>
                </a:r>
              </a:p>
              <a:p>
                <a:endParaRPr lang="en-US" sz="11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146521" y="2191308"/>
                <a:ext cx="1442770" cy="1450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2017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ARID Data 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East Valley ARID (Mesa, Gilbert, Tempe) Phoenix, Glendale, Bell Rd Adaptive Project</a:t>
                </a:r>
              </a:p>
              <a:p>
                <a:endParaRPr lang="en-US" sz="11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361151" y="2187363"/>
                <a:ext cx="1355434" cy="941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rgbClr val="0070C0"/>
                    </a:solidFill>
                  </a:rPr>
                  <a:t>2011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Anthem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Connected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Vehicle</a:t>
                </a:r>
              </a:p>
              <a:p>
                <a:r>
                  <a:rPr lang="en-US" sz="1100" dirty="0">
                    <a:solidFill>
                      <a:srgbClr val="0070C0"/>
                    </a:solidFill>
                  </a:rPr>
                  <a:t>Test Bed</a:t>
                </a: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3853443" y="1824981"/>
              <a:ext cx="6870026" cy="34493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Freeway </a:t>
              </a:r>
              <a:r>
                <a:rPr lang="en-US" dirty="0">
                  <a:solidFill>
                    <a:schemeClr val="bg1"/>
                  </a:solidFill>
                </a:rPr>
                <a:t>and Arterial Sensor/Probe </a:t>
              </a:r>
              <a:r>
                <a:rPr lang="en-US" dirty="0"/>
                <a:t>Data and Services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6035" y="3050567"/>
            <a:ext cx="9688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AZTech</a:t>
            </a:r>
          </a:p>
          <a:p>
            <a:r>
              <a:rPr lang="en-US" sz="1200" dirty="0"/>
              <a:t>Metropolitan</a:t>
            </a:r>
          </a:p>
          <a:p>
            <a:r>
              <a:rPr lang="en-US" sz="1200" dirty="0"/>
              <a:t>Model</a:t>
            </a:r>
          </a:p>
          <a:p>
            <a:r>
              <a:rPr lang="en-US" sz="1200" dirty="0"/>
              <a:t>Deployment</a:t>
            </a:r>
          </a:p>
          <a:p>
            <a:r>
              <a:rPr lang="en-US" sz="1200" dirty="0"/>
              <a:t>Initiative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297549" y="5852120"/>
            <a:ext cx="8594931" cy="457200"/>
            <a:chOff x="297549" y="5689886"/>
            <a:chExt cx="8594931" cy="4572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6035" y="5695865"/>
              <a:ext cx="8082389" cy="63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triped Right Arrow 16"/>
            <p:cNvSpPr/>
            <p:nvPr/>
          </p:nvSpPr>
          <p:spPr>
            <a:xfrm>
              <a:off x="297549" y="5689886"/>
              <a:ext cx="8594931" cy="457200"/>
            </a:xfrm>
            <a:prstGeom prst="stripedRightArrow">
              <a:avLst>
                <a:gd name="adj1" fmla="val 45349"/>
                <a:gd name="adj2" fmla="val 534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6035" y="5823236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13667" y="5823236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21300" y="5823236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328931" y="5823236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336563" y="5823236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44196" y="5823236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7550" y="5764597"/>
              <a:ext cx="526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1996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8390" y="5769054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09424" y="5773511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18485" y="5773511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05199" y="5769837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26038" y="5773511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2006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20446" y="5773511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2007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45221" y="5773511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28078" y="5773849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2009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33737" y="5772886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348612" y="5769675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2011</a:t>
              </a:r>
            </a:p>
          </p:txBody>
        </p:sp>
        <p:sp>
          <p:nvSpPr>
            <p:cNvPr id="35" name="Parallelogram 34"/>
            <p:cNvSpPr/>
            <p:nvPr/>
          </p:nvSpPr>
          <p:spPr>
            <a:xfrm>
              <a:off x="728047" y="5764597"/>
              <a:ext cx="197088" cy="275951"/>
            </a:xfrm>
            <a:prstGeom prst="parallelogram">
              <a:avLst>
                <a:gd name="adj" fmla="val 665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48695" y="5768872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2012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314525" y="5828313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27245" y="5770418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78787" y="5768296"/>
              <a:ext cx="52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2014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54557" y="5833470"/>
              <a:ext cx="512355" cy="1905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67277" y="5775575"/>
              <a:ext cx="526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706099" y="5769258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2016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22769" y="2738274"/>
            <a:ext cx="1089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2005 MCDOT Roadway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Condition Reporting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System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(RCRS) Data 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8100392" y="3488551"/>
            <a:ext cx="0" cy="5334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76574" y="2725754"/>
            <a:ext cx="11128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2017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Mesa Fire 9-1-1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CAD Data, Mesa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Police CAD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8311581" y="5661109"/>
            <a:ext cx="1" cy="2018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308304" y="1557132"/>
            <a:ext cx="1533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2017 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ATSPM Automated Traffic Signal Performance Measures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727138"/>
            <a:ext cx="92774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2015 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Integration of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Jurisdiction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Construction</a:t>
            </a:r>
          </a:p>
          <a:p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373554" y="1565285"/>
            <a:ext cx="15583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2009</a:t>
            </a:r>
          </a:p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Freeway and Arterial Performance Measures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183697" y="5971718"/>
            <a:ext cx="479025" cy="2144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/>
          </a:p>
        </p:txBody>
      </p:sp>
      <p:sp>
        <p:nvSpPr>
          <p:cNvPr id="84" name="TextBox 83"/>
          <p:cNvSpPr txBox="1"/>
          <p:nvPr/>
        </p:nvSpPr>
        <p:spPr>
          <a:xfrm>
            <a:off x="8129540" y="59319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3" y="2630025"/>
            <a:ext cx="908246" cy="480449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 flipH="1" flipV="1">
            <a:off x="5429820" y="5287778"/>
            <a:ext cx="6275" cy="5583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27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RADS and Regional ITS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1024029"/>
            <a:ext cx="7406640" cy="54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0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485" y="124724"/>
            <a:ext cx="8229600" cy="850106"/>
          </a:xfrm>
        </p:spPr>
        <p:txBody>
          <a:bodyPr>
            <a:normAutofit/>
          </a:bodyPr>
          <a:lstStyle/>
          <a:p>
            <a:r>
              <a:rPr lang="en-US" sz="3800" b="1" dirty="0"/>
              <a:t>Data Sharing Example (Work Zone)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12</a:t>
            </a:fld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94" y="1086995"/>
            <a:ext cx="6737672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0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6325985"/>
            <a:ext cx="8478982" cy="465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2" y="108165"/>
            <a:ext cx="8229600" cy="850106"/>
          </a:xfrm>
        </p:spPr>
        <p:txBody>
          <a:bodyPr>
            <a:normAutofit/>
          </a:bodyPr>
          <a:lstStyle/>
          <a:p>
            <a:r>
              <a:rPr lang="en-US" b="1" dirty="0"/>
              <a:t>Information Dissemination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27299" y="6013638"/>
            <a:ext cx="4089401" cy="1149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/>
                </a:solidFill>
              </a:rPr>
              <a:t>ARIS Tactical Screen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800" y="1124690"/>
            <a:ext cx="7772400" cy="5201295"/>
            <a:chOff x="685800" y="1124690"/>
            <a:chExt cx="7772400" cy="52012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88323"/>
            <a:stretch/>
          </p:blipFill>
          <p:spPr>
            <a:xfrm>
              <a:off x="685800" y="1124690"/>
              <a:ext cx="7772400" cy="4390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563710"/>
              <a:ext cx="7772400" cy="47622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72203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117296"/>
            <a:ext cx="9144000" cy="5529041"/>
            <a:chOff x="0" y="1117296"/>
            <a:chExt cx="9144000" cy="5529041"/>
          </a:xfrm>
        </p:grpSpPr>
        <p:sp>
          <p:nvSpPr>
            <p:cNvPr id="3" name="Rectangle 2"/>
            <p:cNvSpPr/>
            <p:nvPr/>
          </p:nvSpPr>
          <p:spPr>
            <a:xfrm>
              <a:off x="0" y="1117296"/>
              <a:ext cx="9144000" cy="5529041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615513"/>
              <a:ext cx="9144000" cy="452813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0920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400" b="1" dirty="0"/>
              <a:t>Regional Automated Traffic Signal Performance Measures</a:t>
            </a:r>
          </a:p>
        </p:txBody>
      </p:sp>
    </p:spTree>
    <p:extLst>
      <p:ext uri="{BB962C8B-B14F-4D97-AF65-F5344CB8AC3E}">
        <p14:creationId xmlns:p14="http://schemas.microsoft.com/office/powerpoint/2010/main" val="447328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3" y="59269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sz="3000" b="1" dirty="0"/>
              <a:t>Regional Automated Traffic Signal</a:t>
            </a:r>
            <a:br>
              <a:rPr lang="en-US" sz="3000" b="1" dirty="0"/>
            </a:br>
            <a:r>
              <a:rPr lang="en-US" sz="3000" b="1" dirty="0"/>
              <a:t>Performance Measures Data Architecture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201176" y="1521303"/>
            <a:ext cx="8747490" cy="4466803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139" r="828"/>
          <a:stretch/>
        </p:blipFill>
        <p:spPr>
          <a:xfrm>
            <a:off x="341267" y="2120113"/>
            <a:ext cx="8421282" cy="3397119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39890" y="1432289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400"/>
              </a:lnSpc>
            </a:pPr>
            <a:r>
              <a:rPr lang="en-US" sz="2800" b="1" dirty="0" err="1">
                <a:solidFill>
                  <a:schemeClr val="bg1"/>
                </a:solidFill>
              </a:rPr>
              <a:t>AZTech</a:t>
            </a:r>
            <a:r>
              <a:rPr lang="en-US" sz="2800" b="1" dirty="0">
                <a:solidFill>
                  <a:schemeClr val="bg1"/>
                </a:solidFill>
              </a:rPr>
              <a:t> RADS ATSPM Multi-Jurisdiction Configuration</a:t>
            </a:r>
          </a:p>
        </p:txBody>
      </p:sp>
    </p:spTree>
    <p:extLst>
      <p:ext uri="{BB962C8B-B14F-4D97-AF65-F5344CB8AC3E}">
        <p14:creationId xmlns:p14="http://schemas.microsoft.com/office/powerpoint/2010/main" val="951735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3511453"/>
            <a:ext cx="4297680" cy="2660473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65850" y="50802"/>
            <a:ext cx="74163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&amp; Smarter Work Zone</a:t>
            </a:r>
          </a:p>
          <a:p>
            <a:pPr algn="ctr">
              <a:lnSpc>
                <a:spcPts val="3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Exchange (USDOT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WZDx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540066" y="1267628"/>
            <a:ext cx="3401449" cy="2680545"/>
            <a:chOff x="4784416" y="1108608"/>
            <a:chExt cx="3401449" cy="26805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0" t="3852"/>
            <a:stretch/>
          </p:blipFill>
          <p:spPr>
            <a:xfrm>
              <a:off x="4784416" y="1108608"/>
              <a:ext cx="3401449" cy="268054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417776" y="1280933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RADS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9550" y="1309024"/>
            <a:ext cx="4389120" cy="1861624"/>
            <a:chOff x="209550" y="1309024"/>
            <a:chExt cx="4389120" cy="1861624"/>
          </a:xfrm>
        </p:grpSpPr>
        <p:sp>
          <p:nvSpPr>
            <p:cNvPr id="8" name="TextBox 7"/>
            <p:cNvSpPr txBox="1"/>
            <p:nvPr/>
          </p:nvSpPr>
          <p:spPr>
            <a:xfrm>
              <a:off x="1283029" y="1309024"/>
              <a:ext cx="2003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Traffic Control Plan</a:t>
              </a:r>
            </a:p>
          </p:txBody>
        </p:sp>
        <p:pic>
          <p:nvPicPr>
            <p:cNvPr id="1026" name="Picture 5" descr="image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50" y="1612496"/>
              <a:ext cx="4389120" cy="155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6"/>
          <a:stretch/>
        </p:blipFill>
        <p:spPr>
          <a:xfrm>
            <a:off x="5619751" y="4286988"/>
            <a:ext cx="3262524" cy="1866432"/>
          </a:xfrm>
          <a:prstGeom prst="rect">
            <a:avLst/>
          </a:prstGeom>
        </p:spPr>
      </p:pic>
      <p:sp>
        <p:nvSpPr>
          <p:cNvPr id="17" name="Rectangular Callout 16"/>
          <p:cNvSpPr/>
          <p:nvPr/>
        </p:nvSpPr>
        <p:spPr>
          <a:xfrm>
            <a:off x="5609074" y="4286988"/>
            <a:ext cx="3273200" cy="1866432"/>
          </a:xfrm>
          <a:prstGeom prst="wedgeRectCallout">
            <a:avLst>
              <a:gd name="adj1" fmla="val -41736"/>
              <a:gd name="adj2" fmla="val -784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694674" y="1530221"/>
            <a:ext cx="914400" cy="3630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6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066" y="82764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sz="3400" b="1" dirty="0" err="1"/>
              <a:t>AZTech</a:t>
            </a:r>
            <a:r>
              <a:rPr lang="en-US" sz="3400" b="1" dirty="0"/>
              <a:t> Regional Information System</a:t>
            </a:r>
            <a:br>
              <a:rPr lang="en-US" sz="3600" b="1" dirty="0"/>
            </a:br>
            <a:r>
              <a:rPr lang="en-US" sz="3400" b="1" dirty="0"/>
              <a:t>(ARIS)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17</a:t>
            </a:fld>
            <a:endParaRPr lang="en-GB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519" y="1318535"/>
            <a:ext cx="6699250" cy="4832350"/>
          </a:xfrm>
          <a:prstGeom prst="rect">
            <a:avLst/>
          </a:prstGeom>
          <a:noFill/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344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18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BCC374-4850-3A4E-94FC-CDE13123EB32}"/>
              </a:ext>
            </a:extLst>
          </p:cNvPr>
          <p:cNvSpPr txBox="1">
            <a:spLocks/>
          </p:cNvSpPr>
          <p:nvPr/>
        </p:nvSpPr>
        <p:spPr>
          <a:xfrm>
            <a:off x="2229886" y="-71758"/>
            <a:ext cx="6473465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600" b="1" dirty="0">
                <a:solidFill>
                  <a:schemeClr val="tx1"/>
                </a:solidFill>
              </a:rPr>
              <a:t>Safety Assessment of Connected and Automated Vehicles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A39982F-24DC-0046-AC24-027780C77405}"/>
              </a:ext>
            </a:extLst>
          </p:cNvPr>
          <p:cNvSpPr txBox="1">
            <a:spLocks/>
          </p:cNvSpPr>
          <p:nvPr/>
        </p:nvSpPr>
        <p:spPr>
          <a:xfrm>
            <a:off x="677762" y="1322659"/>
            <a:ext cx="4237481" cy="4248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Identify and Estimate Surrogate Safety Measures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Integrate AV Sensor Data with Infrastructure Sensor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Identify and Track Objects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Share Object Information with vehicles and travelers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AC46D4-9A63-BE46-9919-093DA88FE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08" y="4645022"/>
            <a:ext cx="556982" cy="418344"/>
          </a:xfrm>
          <a:prstGeom prst="rect">
            <a:avLst/>
          </a:prstGeom>
        </p:spPr>
      </p:pic>
      <p:pic>
        <p:nvPicPr>
          <p:cNvPr id="10" name="Picture 4" descr="https://www.azcommerce.com/media/1543141/iam_logo.png?width=393&amp;height=110">
            <a:extLst>
              <a:ext uri="{FF2B5EF4-FFF2-40B4-BE49-F238E27FC236}">
                <a16:creationId xmlns:a16="http://schemas.microsoft.com/office/drawing/2014/main" id="{50400046-5B4A-1041-A83D-ABC2A928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1" y="-22020"/>
            <a:ext cx="3017520" cy="8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5872571" y="4412237"/>
            <a:ext cx="2486924" cy="1729617"/>
            <a:chOff x="5872571" y="4226121"/>
            <a:chExt cx="2486924" cy="17296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EF1D94-B696-7844-A410-779F7812B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18" t="18613" r="8271" b="7393"/>
            <a:stretch/>
          </p:blipFill>
          <p:spPr>
            <a:xfrm>
              <a:off x="5872571" y="4341483"/>
              <a:ext cx="2486924" cy="16142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3AEC29-F9FE-714C-B967-49B937F6FDA7}"/>
                </a:ext>
              </a:extLst>
            </p:cNvPr>
            <p:cNvSpPr txBox="1"/>
            <p:nvPr/>
          </p:nvSpPr>
          <p:spPr>
            <a:xfrm>
              <a:off x="6195926" y="4226121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Video + Artificial BSM Data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1050" y="4396794"/>
            <a:ext cx="1943924" cy="1650495"/>
            <a:chOff x="891050" y="4210678"/>
            <a:chExt cx="1943924" cy="1650495"/>
          </a:xfrm>
        </p:grpSpPr>
        <p:pic>
          <p:nvPicPr>
            <p:cNvPr id="11" name="Content Placeholder 5" descr="A close up of text on a black background&#10;&#10;Description automatically generated">
              <a:extLst>
                <a:ext uri="{FF2B5EF4-FFF2-40B4-BE49-F238E27FC236}">
                  <a16:creationId xmlns:a16="http://schemas.microsoft.com/office/drawing/2014/main" id="{C6BA1154-9CB1-944B-A4BF-EAD8CBA6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1050" y="4455406"/>
              <a:ext cx="1939560" cy="14057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B554D0-9824-7F42-ACC0-81C6690E475C}"/>
                </a:ext>
              </a:extLst>
            </p:cNvPr>
            <p:cNvSpPr txBox="1"/>
            <p:nvPr/>
          </p:nvSpPr>
          <p:spPr>
            <a:xfrm>
              <a:off x="920667" y="4210678"/>
              <a:ext cx="19143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Surrogate Measures of Safety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37781" y="4410578"/>
            <a:ext cx="2324675" cy="1633040"/>
            <a:chOff x="3137781" y="4224462"/>
            <a:chExt cx="2324675" cy="163304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691A93D-F74C-1746-942E-523422328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10001" r="20000" b="10001"/>
            <a:stretch>
              <a:fillRect/>
            </a:stretch>
          </p:blipFill>
          <p:spPr bwMode="auto">
            <a:xfrm>
              <a:off x="3381173" y="4449326"/>
              <a:ext cx="1877569" cy="1408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C8A664D-19FF-2A40-BDDA-D8B72E8C5FBD}"/>
                </a:ext>
              </a:extLst>
            </p:cNvPr>
            <p:cNvSpPr txBox="1"/>
            <p:nvPr/>
          </p:nvSpPr>
          <p:spPr>
            <a:xfrm>
              <a:off x="3137781" y="4224462"/>
              <a:ext cx="23246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Vehicle and Infrastructure Lidar Data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63245" y="1626945"/>
            <a:ext cx="3200400" cy="1950693"/>
            <a:chOff x="5263245" y="1440829"/>
            <a:chExt cx="3200400" cy="1950693"/>
          </a:xfrm>
        </p:grpSpPr>
        <p:pic>
          <p:nvPicPr>
            <p:cNvPr id="18" name="Picture 2" descr="mage result for bicycle fatalities in Tucson pictures">
              <a:extLst>
                <a:ext uri="{FF2B5EF4-FFF2-40B4-BE49-F238E27FC236}">
                  <a16:creationId xmlns:a16="http://schemas.microsoft.com/office/drawing/2014/main" id="{CE55098A-5F43-FF46-A549-D6ED19AD65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390"/>
            <a:stretch/>
          </p:blipFill>
          <p:spPr bwMode="auto">
            <a:xfrm>
              <a:off x="5263245" y="1440829"/>
              <a:ext cx="3200400" cy="1622839"/>
            </a:xfrm>
            <a:prstGeom prst="rect">
              <a:avLst/>
            </a:prstGeom>
            <a:noFill/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F21C9F-90FF-9F4B-BC56-9CD8453B79FF}"/>
                </a:ext>
              </a:extLst>
            </p:cNvPr>
            <p:cNvSpPr txBox="1"/>
            <p:nvPr/>
          </p:nvSpPr>
          <p:spPr>
            <a:xfrm>
              <a:off x="6267769" y="3129912"/>
              <a:ext cx="11913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Anthem Test Bed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773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19</a:t>
            </a:fld>
            <a:endParaRPr lang="en-GB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90D32CA-2BFE-4D2F-ACCB-313F4F37671E}"/>
              </a:ext>
            </a:extLst>
          </p:cNvPr>
          <p:cNvSpPr txBox="1">
            <a:spLocks/>
          </p:cNvSpPr>
          <p:nvPr/>
        </p:nvSpPr>
        <p:spPr>
          <a:xfrm>
            <a:off x="1015414" y="8467"/>
            <a:ext cx="7932727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/>
              <a:t>Data Collection – Overall Architecture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62346" y="1103313"/>
            <a:ext cx="8630243" cy="5203952"/>
            <a:chOff x="262346" y="1250731"/>
            <a:chExt cx="8630243" cy="5056534"/>
          </a:xfrm>
        </p:grpSpPr>
        <p:sp>
          <p:nvSpPr>
            <p:cNvPr id="5" name="Slide Number Placeholder 1">
              <a:extLst>
                <a:ext uri="{FF2B5EF4-FFF2-40B4-BE49-F238E27FC236}">
                  <a16:creationId xmlns:a16="http://schemas.microsoft.com/office/drawing/2014/main" id="{2DBE693E-77F5-4E7A-ABBF-3EC9928463B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315389" y="4882202"/>
              <a:ext cx="505516" cy="26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rgbClr val="FFFFFF"/>
                  </a:solidFill>
                  <a:latin typeface="+mn-lt"/>
                  <a:ea typeface="ＭＳ Ｐゴシック" charset="0"/>
                  <a:cs typeface="Calibri" charset="0"/>
                  <a:sym typeface="Calibri" charset="0"/>
                </a:defRPr>
              </a:lvl1pPr>
              <a:lvl2pPr marL="4572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2pPr>
              <a:lvl3pPr marL="9144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3pPr>
              <a:lvl4pPr marL="13716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4pPr>
              <a:lvl5pPr marL="182880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5pPr>
              <a:lvl6pPr marL="2286000" algn="l" defTabSz="4572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6pPr>
              <a:lvl7pPr marL="2743200" algn="l" defTabSz="4572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7pPr>
              <a:lvl8pPr marL="3200400" algn="l" defTabSz="4572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8pPr>
              <a:lvl9pPr marL="3657600" algn="l" defTabSz="457200" rtl="0" eaLnBrk="1" fontAlgn="base" latinLnBrk="0" hangingPunct="1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ヒラギノ角ゴ ProN W3" charset="0"/>
                  <a:sym typeface="Gill Sans" charset="0"/>
                </a:defRPr>
              </a:lvl9pPr>
            </a:lstStyle>
            <a:p>
              <a:fld id="{23131D21-4A4F-034C-896A-AD009F94F6BB}" type="slidenum">
                <a:rPr lang="en-US" smtClean="0"/>
                <a:pPr/>
                <a:t>19</a:t>
              </a:fld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57D6D1-BCF9-4067-A142-7C726EE43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346" y="1250731"/>
              <a:ext cx="8630243" cy="50565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99491" y="4512870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RADS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1093" y="2021995"/>
              <a:ext cx="1324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Intersection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52606" y="2095704"/>
              <a:ext cx="871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Vehicle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7957" y="2465036"/>
              <a:ext cx="922493" cy="310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33040" y="2431787"/>
              <a:ext cx="922493" cy="310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1009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42" y="125099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b="1" dirty="0"/>
              <a:t>Maricopa County Region, Arizona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4" y="1090942"/>
            <a:ext cx="7916451" cy="528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76433" y="4643345"/>
            <a:ext cx="4757777" cy="1477328"/>
          </a:xfrm>
          <a:prstGeom prst="rect">
            <a:avLst/>
          </a:prstGeom>
          <a:gradFill flip="none" rotWithShape="1">
            <a:gsLst>
              <a:gs pos="0">
                <a:srgbClr val="C2C1BE"/>
              </a:gs>
              <a:gs pos="50000">
                <a:srgbClr val="DDDDDD"/>
              </a:gs>
              <a:gs pos="96000">
                <a:srgbClr val="EAEAEA"/>
              </a:gs>
            </a:gsLst>
            <a:lin ang="16200000" scaled="1"/>
            <a:tileRect/>
          </a:gra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300+ miles of instrumented freeways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 traffic management centers (TMCs)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transportation fiber backbone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Anthem Connected Vehicle national testbed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AZTech</a:t>
            </a:r>
            <a:r>
              <a:rPr lang="en-US" dirty="0"/>
              <a:t> – regional ITS operations partnership</a:t>
            </a:r>
          </a:p>
        </p:txBody>
      </p:sp>
    </p:spTree>
    <p:extLst>
      <p:ext uri="{BB962C8B-B14F-4D97-AF65-F5344CB8AC3E}">
        <p14:creationId xmlns:p14="http://schemas.microsoft.com/office/powerpoint/2010/main" val="12548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Evolving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20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1646" r="278"/>
          <a:stretch/>
        </p:blipFill>
        <p:spPr>
          <a:xfrm>
            <a:off x="983182" y="1043871"/>
            <a:ext cx="7177636" cy="522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0172" y="6160279"/>
            <a:ext cx="353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 CAT Coalition, TRWG</a:t>
            </a:r>
          </a:p>
        </p:txBody>
      </p:sp>
    </p:spTree>
    <p:extLst>
      <p:ext uri="{BB962C8B-B14F-4D97-AF65-F5344CB8AC3E}">
        <p14:creationId xmlns:p14="http://schemas.microsoft.com/office/powerpoint/2010/main" val="419662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5782" y="132066"/>
            <a:ext cx="8229600" cy="850106"/>
          </a:xfrm>
        </p:spPr>
        <p:txBody>
          <a:bodyPr>
            <a:normAutofit/>
          </a:bodyPr>
          <a:lstStyle/>
          <a:p>
            <a:r>
              <a:rPr lang="en-US" sz="3600" b="1" dirty="0"/>
              <a:t>Future: Need for Guaranteed Service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874" y="1666234"/>
            <a:ext cx="7165498" cy="3472384"/>
          </a:xfrm>
        </p:spPr>
        <p:txBody>
          <a:bodyPr/>
          <a:lstStyle/>
          <a:p>
            <a:pPr lvl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Timely Delivery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Standardized Formats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Does not Compromise Safety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Secured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Protects Privacy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115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2891" y="459012"/>
            <a:ext cx="6173808" cy="979190"/>
          </a:xfrm>
        </p:spPr>
        <p:txBody>
          <a:bodyPr/>
          <a:lstStyle/>
          <a:p>
            <a:r>
              <a:rPr lang="en-US" dirty="0"/>
              <a:t>MCDOT  TSMO Lab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22891" y="1378285"/>
            <a:ext cx="6173808" cy="914638"/>
          </a:xfrm>
        </p:spPr>
        <p:txBody>
          <a:bodyPr/>
          <a:lstStyle/>
          <a:p>
            <a:r>
              <a:rPr lang="it-IT" dirty="0"/>
              <a:t>Preparing for the Future</a:t>
            </a:r>
          </a:p>
        </p:txBody>
      </p:sp>
      <p:pic>
        <p:nvPicPr>
          <p:cNvPr id="12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563" y="5518719"/>
            <a:ext cx="1028968" cy="10289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94" y="5656838"/>
            <a:ext cx="4766859" cy="689197"/>
            <a:chOff x="6694" y="4939082"/>
            <a:chExt cx="4766859" cy="689197"/>
          </a:xfrm>
        </p:grpSpPr>
        <p:pic>
          <p:nvPicPr>
            <p:cNvPr id="1026" name="Picture 2" descr="Beyond Clicks: Digital Marketing Analytics Your Small Business Should Be Tracki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" y="4942300"/>
              <a:ext cx="1099423" cy="68597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2937" y="4939082"/>
              <a:ext cx="685979" cy="685979"/>
            </a:xfrm>
            <a:prstGeom prst="rect">
              <a:avLst/>
            </a:prstGeom>
          </p:spPr>
        </p:pic>
        <p:pic>
          <p:nvPicPr>
            <p:cNvPr id="1028" name="Picture 4" descr="dreamstime_1703266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16" y="4939082"/>
              <a:ext cx="914638" cy="685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0035" y="4939082"/>
              <a:ext cx="1109393" cy="68597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915" y="4939082"/>
              <a:ext cx="914638" cy="685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38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6128" y="1016762"/>
            <a:ext cx="8232935" cy="9944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4051" b="1" dirty="0">
                <a:solidFill>
                  <a:prstClr val="white"/>
                </a:solidFill>
              </a:rPr>
              <a:t>Road Failures – </a:t>
            </a:r>
          </a:p>
          <a:p>
            <a:pPr>
              <a:lnSpc>
                <a:spcPct val="70000"/>
              </a:lnSpc>
            </a:pPr>
            <a:r>
              <a:rPr lang="en-US" sz="4051" b="1" dirty="0">
                <a:solidFill>
                  <a:prstClr val="white"/>
                </a:solidFill>
              </a:rPr>
              <a:t>Potholes, Cracks and More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03604" y="3197095"/>
            <a:ext cx="2292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white"/>
                </a:solidFill>
              </a:rPr>
              <a:t>Source: AZ Republic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976" y="3562385"/>
            <a:ext cx="3226337" cy="171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758656" y="5323063"/>
            <a:ext cx="2292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white"/>
                </a:solidFill>
              </a:rPr>
              <a:t>Source: Sunland Asphalt</a:t>
            </a:r>
          </a:p>
        </p:txBody>
      </p:sp>
      <p:pic>
        <p:nvPicPr>
          <p:cNvPr id="8" name="Picture 4" descr="F:\Built\plankr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4744" r="6676" b="4776"/>
          <a:stretch>
            <a:fillRect/>
          </a:stretch>
        </p:blipFill>
        <p:spPr bwMode="auto">
          <a:xfrm>
            <a:off x="2526615" y="3501409"/>
            <a:ext cx="1641664" cy="226373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bz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b="1364"/>
          <a:stretch>
            <a:fillRect/>
          </a:stretch>
        </p:blipFill>
        <p:spPr bwMode="auto">
          <a:xfrm>
            <a:off x="576033" y="2095152"/>
            <a:ext cx="2484399" cy="1714947"/>
          </a:xfrm>
          <a:prstGeom prst="rect">
            <a:avLst/>
          </a:prstGeom>
          <a:noFill/>
          <a:effectLst>
            <a:outerShdw blurRad="50800" dist="38100" dir="13500000" algn="br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074" t="4134" r="2653"/>
          <a:stretch/>
        </p:blipFill>
        <p:spPr>
          <a:xfrm>
            <a:off x="4468012" y="2069145"/>
            <a:ext cx="2583960" cy="17149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270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5797" y="2293340"/>
            <a:ext cx="3018306" cy="2140938"/>
            <a:chOff x="4984973" y="3153871"/>
            <a:chExt cx="4129304" cy="2853840"/>
          </a:xfrm>
        </p:grpSpPr>
        <p:sp>
          <p:nvSpPr>
            <p:cNvPr id="10" name="Rectangle 9"/>
            <p:cNvSpPr/>
            <p:nvPr/>
          </p:nvSpPr>
          <p:spPr>
            <a:xfrm>
              <a:off x="4984973" y="3153871"/>
              <a:ext cx="4129304" cy="2834640"/>
            </a:xfrm>
            <a:prstGeom prst="rect">
              <a:avLst/>
            </a:prstGeom>
            <a:gradFill flip="none" rotWithShape="1">
              <a:gsLst>
                <a:gs pos="22000">
                  <a:srgbClr val="C29F7C"/>
                </a:gs>
                <a:gs pos="0">
                  <a:srgbClr val="996633"/>
                </a:gs>
                <a:gs pos="59000">
                  <a:srgbClr val="EFDECD"/>
                </a:gs>
                <a:gs pos="100000">
                  <a:srgbClr val="EFDECD"/>
                </a:gs>
              </a:gsLst>
              <a:lin ang="54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6330" y="3269213"/>
              <a:ext cx="3954504" cy="273849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5101"/>
                </a:lnSpc>
              </a:pPr>
              <a:r>
                <a:rPr lang="en-US" sz="5251" b="1" dirty="0">
                  <a:solidFill>
                    <a:srgbClr val="663300"/>
                  </a:solidFill>
                </a:rPr>
                <a:t>Materials</a:t>
              </a:r>
            </a:p>
            <a:p>
              <a:pPr algn="ctr">
                <a:lnSpc>
                  <a:spcPts val="5101"/>
                </a:lnSpc>
              </a:pPr>
              <a:r>
                <a:rPr lang="en-US" sz="5251" b="1" dirty="0">
                  <a:solidFill>
                    <a:srgbClr val="663300"/>
                  </a:solidFill>
                </a:rPr>
                <a:t>Lab</a:t>
              </a:r>
            </a:p>
            <a:p>
              <a:pPr algn="ctr">
                <a:lnSpc>
                  <a:spcPts val="5101"/>
                </a:lnSpc>
              </a:pPr>
              <a:r>
                <a:rPr lang="en-US" sz="5251" b="1" dirty="0">
                  <a:solidFill>
                    <a:srgbClr val="663300"/>
                  </a:solidFill>
                </a:rPr>
                <a:t>Concept</a:t>
              </a: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542167" y="1121828"/>
            <a:ext cx="7888754" cy="594277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0" kern="1200" cap="none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1" b="1" dirty="0">
                <a:solidFill>
                  <a:prstClr val="white"/>
                </a:solidFill>
              </a:rPr>
              <a:t>Solution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7577" y="2606120"/>
            <a:ext cx="2477702" cy="18521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80" y="1319430"/>
            <a:ext cx="2332327" cy="17492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3" y="3858553"/>
            <a:ext cx="2332327" cy="17533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3952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2" y="40466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TSMO Lab Functions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58801" y="2108201"/>
            <a:ext cx="82697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/>
              <a:t>Equipment </a:t>
            </a:r>
            <a:r>
              <a:rPr lang="en-US" sz="3600" b="1" dirty="0" err="1"/>
              <a:t>Verificatino</a:t>
            </a:r>
            <a:r>
              <a:rPr lang="en-US" sz="3600" b="1" dirty="0"/>
              <a:t>  &amp; Validation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/>
              <a:t>Incorporate Testing Standards and</a:t>
            </a:r>
          </a:p>
          <a:p>
            <a:pPr marL="576263" indent="-576263"/>
            <a:r>
              <a:rPr lang="en-US" sz="3600" b="1" dirty="0"/>
              <a:t>	Procedures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/>
              <a:t>Continuously Monitor System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/>
              <a:t>System </a:t>
            </a:r>
            <a:r>
              <a:rPr lang="en-US" sz="3600" b="1" dirty="0" err="1"/>
              <a:t>Failur</a:t>
            </a:r>
            <a:r>
              <a:rPr lang="en-US" sz="3600" b="1" dirty="0"/>
              <a:t> and Response Recovery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/>
              <a:t>Performance Metrics</a:t>
            </a:r>
          </a:p>
        </p:txBody>
      </p:sp>
    </p:spTree>
    <p:extLst>
      <p:ext uri="{BB962C8B-B14F-4D97-AF65-F5344CB8AC3E}">
        <p14:creationId xmlns:p14="http://schemas.microsoft.com/office/powerpoint/2010/main" val="24190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53504"/>
            <a:ext cx="9144000" cy="12272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6001187" y="3895847"/>
            <a:ext cx="1783544" cy="178354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3687886" y="3893941"/>
            <a:ext cx="1783544" cy="178354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1402779" y="3893941"/>
            <a:ext cx="1783544" cy="178354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213360" y="2878465"/>
            <a:ext cx="2731856" cy="80030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1" b="1" dirty="0">
                <a:solidFill>
                  <a:prstClr val="white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9743" y="947402"/>
            <a:ext cx="62537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318" algn="ctr"/>
            <a:r>
              <a:rPr lang="en-US" sz="2400" b="1" dirty="0">
                <a:solidFill>
                  <a:prstClr val="white"/>
                </a:solidFill>
              </a:rPr>
              <a:t>Faisal Saleem</a:t>
            </a:r>
          </a:p>
          <a:p>
            <a:pPr marL="82318" algn="ctr"/>
            <a:r>
              <a:rPr lang="en-US" sz="2400" b="1" dirty="0">
                <a:solidFill>
                  <a:prstClr val="white"/>
                </a:solidFill>
              </a:rPr>
              <a:t>ITS Branch Manager &amp;</a:t>
            </a:r>
          </a:p>
          <a:p>
            <a:pPr marL="82318" algn="ctr"/>
            <a:r>
              <a:rPr lang="en-US" sz="2400" b="1" dirty="0">
                <a:solidFill>
                  <a:prstClr val="white"/>
                </a:solidFill>
              </a:rPr>
              <a:t>MCDOT </a:t>
            </a:r>
            <a:r>
              <a:rPr lang="en-US" sz="2400" b="1" dirty="0" err="1">
                <a:solidFill>
                  <a:prstClr val="white"/>
                </a:solidFill>
              </a:rPr>
              <a:t>SMART</a:t>
            </a:r>
            <a:r>
              <a:rPr lang="en-US" sz="2400" b="1" i="1" dirty="0" err="1">
                <a:solidFill>
                  <a:prstClr val="white"/>
                </a:solidFill>
              </a:rPr>
              <a:t>Drive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Program</a:t>
            </a:r>
            <a:r>
              <a:rPr lang="en-US" sz="2400" b="1" baseline="30000" dirty="0" err="1">
                <a:solidFill>
                  <a:prstClr val="white"/>
                </a:solidFill>
              </a:rPr>
              <a:t>SM</a:t>
            </a:r>
            <a:r>
              <a:rPr lang="en-US" sz="2400" b="1" baseline="30000" dirty="0">
                <a:solidFill>
                  <a:prstClr val="white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Manager</a:t>
            </a:r>
          </a:p>
          <a:p>
            <a:pPr marL="82318" algn="ctr"/>
            <a:r>
              <a:rPr lang="en-US" sz="2400" b="1" dirty="0">
                <a:solidFill>
                  <a:prstClr val="white"/>
                </a:solidFill>
              </a:rPr>
              <a:t>Maricopa County Department of Transportation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08" y="4164528"/>
            <a:ext cx="480185" cy="499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1429" t="12218" r="11523" b="12391"/>
          <a:stretch/>
        </p:blipFill>
        <p:spPr>
          <a:xfrm>
            <a:off x="6610909" y="4181007"/>
            <a:ext cx="548783" cy="536981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946312" y="4251579"/>
            <a:ext cx="685979" cy="383008"/>
            <a:chOff x="17754" y="435006"/>
            <a:chExt cx="7568443" cy="4225770"/>
          </a:xfrm>
        </p:grpSpPr>
        <p:grpSp>
          <p:nvGrpSpPr>
            <p:cNvPr id="11" name="Group 10"/>
            <p:cNvGrpSpPr/>
            <p:nvPr/>
          </p:nvGrpSpPr>
          <p:grpSpPr>
            <a:xfrm>
              <a:off x="17754" y="435006"/>
              <a:ext cx="7568443" cy="4225770"/>
              <a:chOff x="17754" y="435006"/>
              <a:chExt cx="7568443" cy="422577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7754" y="435006"/>
                <a:ext cx="2068497" cy="4225770"/>
              </a:xfrm>
              <a:custGeom>
                <a:avLst/>
                <a:gdLst>
                  <a:gd name="connsiteX0" fmla="*/ 0 w 1828800"/>
                  <a:gd name="connsiteY0" fmla="*/ 0 h 3968318"/>
                  <a:gd name="connsiteX1" fmla="*/ 1828800 w 1828800"/>
                  <a:gd name="connsiteY1" fmla="*/ 0 h 3968318"/>
                  <a:gd name="connsiteX2" fmla="*/ 1828800 w 1828800"/>
                  <a:gd name="connsiteY2" fmla="*/ 3968318 h 3968318"/>
                  <a:gd name="connsiteX3" fmla="*/ 0 w 1828800"/>
                  <a:gd name="connsiteY3" fmla="*/ 3968318 h 3968318"/>
                  <a:gd name="connsiteX4" fmla="*/ 0 w 1828800"/>
                  <a:gd name="connsiteY4" fmla="*/ 0 h 3968318"/>
                  <a:gd name="connsiteX0" fmla="*/ 0 w 2068497"/>
                  <a:gd name="connsiteY0" fmla="*/ 0 h 4181382"/>
                  <a:gd name="connsiteX1" fmla="*/ 2068497 w 2068497"/>
                  <a:gd name="connsiteY1" fmla="*/ 213064 h 4181382"/>
                  <a:gd name="connsiteX2" fmla="*/ 2068497 w 2068497"/>
                  <a:gd name="connsiteY2" fmla="*/ 4181382 h 4181382"/>
                  <a:gd name="connsiteX3" fmla="*/ 239697 w 2068497"/>
                  <a:gd name="connsiteY3" fmla="*/ 4181382 h 4181382"/>
                  <a:gd name="connsiteX4" fmla="*/ 0 w 2068497"/>
                  <a:gd name="connsiteY4" fmla="*/ 0 h 4181382"/>
                  <a:gd name="connsiteX0" fmla="*/ 0 w 2068497"/>
                  <a:gd name="connsiteY0" fmla="*/ 0 h 4225770"/>
                  <a:gd name="connsiteX1" fmla="*/ 2068497 w 2068497"/>
                  <a:gd name="connsiteY1" fmla="*/ 213064 h 4225770"/>
                  <a:gd name="connsiteX2" fmla="*/ 2068497 w 2068497"/>
                  <a:gd name="connsiteY2" fmla="*/ 4181382 h 4225770"/>
                  <a:gd name="connsiteX3" fmla="*/ 26633 w 2068497"/>
                  <a:gd name="connsiteY3" fmla="*/ 4225770 h 4225770"/>
                  <a:gd name="connsiteX4" fmla="*/ 0 w 2068497"/>
                  <a:gd name="connsiteY4" fmla="*/ 0 h 422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8497" h="4225770">
                    <a:moveTo>
                      <a:pt x="0" y="0"/>
                    </a:moveTo>
                    <a:lnTo>
                      <a:pt x="2068497" y="213064"/>
                    </a:lnTo>
                    <a:lnTo>
                      <a:pt x="2068497" y="4181382"/>
                    </a:lnTo>
                    <a:lnTo>
                      <a:pt x="26633" y="42257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123313" y="1646554"/>
                <a:ext cx="1599460" cy="2793877"/>
              </a:xfrm>
              <a:custGeom>
                <a:avLst/>
                <a:gdLst>
                  <a:gd name="connsiteX0" fmla="*/ 0 w 1590582"/>
                  <a:gd name="connsiteY0" fmla="*/ 0 h 2793877"/>
                  <a:gd name="connsiteX1" fmla="*/ 1590582 w 1590582"/>
                  <a:gd name="connsiteY1" fmla="*/ 0 h 2793877"/>
                  <a:gd name="connsiteX2" fmla="*/ 1590582 w 1590582"/>
                  <a:gd name="connsiteY2" fmla="*/ 2793877 h 2793877"/>
                  <a:gd name="connsiteX3" fmla="*/ 0 w 1590582"/>
                  <a:gd name="connsiteY3" fmla="*/ 2793877 h 2793877"/>
                  <a:gd name="connsiteX4" fmla="*/ 0 w 1590582"/>
                  <a:gd name="connsiteY4" fmla="*/ 0 h 2793877"/>
                  <a:gd name="connsiteX0" fmla="*/ 0 w 1599460"/>
                  <a:gd name="connsiteY0" fmla="*/ 0 h 2793877"/>
                  <a:gd name="connsiteX1" fmla="*/ 1599460 w 1599460"/>
                  <a:gd name="connsiteY1" fmla="*/ 621436 h 2793877"/>
                  <a:gd name="connsiteX2" fmla="*/ 1590582 w 1599460"/>
                  <a:gd name="connsiteY2" fmla="*/ 2793877 h 2793877"/>
                  <a:gd name="connsiteX3" fmla="*/ 0 w 1599460"/>
                  <a:gd name="connsiteY3" fmla="*/ 2793877 h 2793877"/>
                  <a:gd name="connsiteX4" fmla="*/ 0 w 1599460"/>
                  <a:gd name="connsiteY4" fmla="*/ 0 h 2793877"/>
                  <a:gd name="connsiteX0" fmla="*/ 0 w 1599460"/>
                  <a:gd name="connsiteY0" fmla="*/ 0 h 2793877"/>
                  <a:gd name="connsiteX1" fmla="*/ 1599460 w 1599460"/>
                  <a:gd name="connsiteY1" fmla="*/ 621436 h 2793877"/>
                  <a:gd name="connsiteX2" fmla="*/ 1528439 w 1599460"/>
                  <a:gd name="connsiteY2" fmla="*/ 2660712 h 2793877"/>
                  <a:gd name="connsiteX3" fmla="*/ 0 w 1599460"/>
                  <a:gd name="connsiteY3" fmla="*/ 2793877 h 2793877"/>
                  <a:gd name="connsiteX4" fmla="*/ 0 w 1599460"/>
                  <a:gd name="connsiteY4" fmla="*/ 0 h 279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60" h="2793877">
                    <a:moveTo>
                      <a:pt x="0" y="0"/>
                    </a:moveTo>
                    <a:lnTo>
                      <a:pt x="1599460" y="621436"/>
                    </a:lnTo>
                    <a:cubicBezTo>
                      <a:pt x="1596501" y="1345583"/>
                      <a:pt x="1531398" y="1936565"/>
                      <a:pt x="1528439" y="2660712"/>
                    </a:cubicBezTo>
                    <a:lnTo>
                      <a:pt x="0" y="27938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722773" y="2547891"/>
                <a:ext cx="938004" cy="585926"/>
              </a:xfrm>
              <a:prstGeom prst="rect">
                <a:avLst/>
              </a:prstGeom>
              <a:solidFill>
                <a:srgbClr val="0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ube 17"/>
              <p:cNvSpPr/>
              <p:nvPr/>
            </p:nvSpPr>
            <p:spPr>
              <a:xfrm flipH="1" flipV="1">
                <a:off x="4677337" y="2427322"/>
                <a:ext cx="2908860" cy="2013107"/>
              </a:xfrm>
              <a:custGeom>
                <a:avLst/>
                <a:gdLst>
                  <a:gd name="connsiteX0" fmla="*/ 0 w 1874345"/>
                  <a:gd name="connsiteY0" fmla="*/ 150921 h 760233"/>
                  <a:gd name="connsiteX1" fmla="*/ 1723424 w 1874345"/>
                  <a:gd name="connsiteY1" fmla="*/ 150921 h 760233"/>
                  <a:gd name="connsiteX2" fmla="*/ 1723424 w 1874345"/>
                  <a:gd name="connsiteY2" fmla="*/ 760233 h 760233"/>
                  <a:gd name="connsiteX3" fmla="*/ 0 w 1874345"/>
                  <a:gd name="connsiteY3" fmla="*/ 760233 h 760233"/>
                  <a:gd name="connsiteX4" fmla="*/ 0 w 1874345"/>
                  <a:gd name="connsiteY4" fmla="*/ 150921 h 760233"/>
                  <a:gd name="connsiteX0" fmla="*/ 1723424 w 1874345"/>
                  <a:gd name="connsiteY0" fmla="*/ 150921 h 760233"/>
                  <a:gd name="connsiteX1" fmla="*/ 1874345 w 1874345"/>
                  <a:gd name="connsiteY1" fmla="*/ 0 h 760233"/>
                  <a:gd name="connsiteX2" fmla="*/ 1874345 w 1874345"/>
                  <a:gd name="connsiteY2" fmla="*/ 609312 h 760233"/>
                  <a:gd name="connsiteX3" fmla="*/ 1723424 w 1874345"/>
                  <a:gd name="connsiteY3" fmla="*/ 760233 h 760233"/>
                  <a:gd name="connsiteX4" fmla="*/ 1723424 w 1874345"/>
                  <a:gd name="connsiteY4" fmla="*/ 150921 h 760233"/>
                  <a:gd name="connsiteX0" fmla="*/ 0 w 1874345"/>
                  <a:gd name="connsiteY0" fmla="*/ 150921 h 760233"/>
                  <a:gd name="connsiteX1" fmla="*/ 150921 w 1874345"/>
                  <a:gd name="connsiteY1" fmla="*/ 0 h 760233"/>
                  <a:gd name="connsiteX2" fmla="*/ 1874345 w 1874345"/>
                  <a:gd name="connsiteY2" fmla="*/ 0 h 760233"/>
                  <a:gd name="connsiteX3" fmla="*/ 1723424 w 1874345"/>
                  <a:gd name="connsiteY3" fmla="*/ 150921 h 760233"/>
                  <a:gd name="connsiteX4" fmla="*/ 0 w 1874345"/>
                  <a:gd name="connsiteY4" fmla="*/ 150921 h 760233"/>
                  <a:gd name="connsiteX0" fmla="*/ 0 w 1874345"/>
                  <a:gd name="connsiteY0" fmla="*/ 150921 h 760233"/>
                  <a:gd name="connsiteX1" fmla="*/ 150921 w 1874345"/>
                  <a:gd name="connsiteY1" fmla="*/ 0 h 760233"/>
                  <a:gd name="connsiteX2" fmla="*/ 1874345 w 1874345"/>
                  <a:gd name="connsiteY2" fmla="*/ 0 h 760233"/>
                  <a:gd name="connsiteX3" fmla="*/ 1874345 w 1874345"/>
                  <a:gd name="connsiteY3" fmla="*/ 609312 h 760233"/>
                  <a:gd name="connsiteX4" fmla="*/ 1723424 w 1874345"/>
                  <a:gd name="connsiteY4" fmla="*/ 760233 h 760233"/>
                  <a:gd name="connsiteX5" fmla="*/ 0 w 1874345"/>
                  <a:gd name="connsiteY5" fmla="*/ 760233 h 760233"/>
                  <a:gd name="connsiteX6" fmla="*/ 0 w 1874345"/>
                  <a:gd name="connsiteY6" fmla="*/ 150921 h 760233"/>
                  <a:gd name="connsiteX7" fmla="*/ 0 w 1874345"/>
                  <a:gd name="connsiteY7" fmla="*/ 150921 h 760233"/>
                  <a:gd name="connsiteX8" fmla="*/ 1723424 w 1874345"/>
                  <a:gd name="connsiteY8" fmla="*/ 150921 h 760233"/>
                  <a:gd name="connsiteX9" fmla="*/ 1874345 w 1874345"/>
                  <a:gd name="connsiteY9" fmla="*/ 0 h 760233"/>
                  <a:gd name="connsiteX10" fmla="*/ 1723424 w 1874345"/>
                  <a:gd name="connsiteY10" fmla="*/ 150921 h 760233"/>
                  <a:gd name="connsiteX11" fmla="*/ 1723424 w 1874345"/>
                  <a:gd name="connsiteY11" fmla="*/ 760233 h 760233"/>
                  <a:gd name="connsiteX0" fmla="*/ 0 w 1874345"/>
                  <a:gd name="connsiteY0" fmla="*/ 150921 h 760233"/>
                  <a:gd name="connsiteX1" fmla="*/ 1723424 w 1874345"/>
                  <a:gd name="connsiteY1" fmla="*/ 150921 h 760233"/>
                  <a:gd name="connsiteX2" fmla="*/ 1723424 w 1874345"/>
                  <a:gd name="connsiteY2" fmla="*/ 760233 h 760233"/>
                  <a:gd name="connsiteX3" fmla="*/ 0 w 1874345"/>
                  <a:gd name="connsiteY3" fmla="*/ 760233 h 760233"/>
                  <a:gd name="connsiteX4" fmla="*/ 0 w 1874345"/>
                  <a:gd name="connsiteY4" fmla="*/ 150921 h 760233"/>
                  <a:gd name="connsiteX0" fmla="*/ 1723424 w 1874345"/>
                  <a:gd name="connsiteY0" fmla="*/ 150921 h 760233"/>
                  <a:gd name="connsiteX1" fmla="*/ 1874345 w 1874345"/>
                  <a:gd name="connsiteY1" fmla="*/ 0 h 760233"/>
                  <a:gd name="connsiteX2" fmla="*/ 1874345 w 1874345"/>
                  <a:gd name="connsiteY2" fmla="*/ 609312 h 760233"/>
                  <a:gd name="connsiteX3" fmla="*/ 1723424 w 1874345"/>
                  <a:gd name="connsiteY3" fmla="*/ 760233 h 760233"/>
                  <a:gd name="connsiteX4" fmla="*/ 1723424 w 1874345"/>
                  <a:gd name="connsiteY4" fmla="*/ 150921 h 760233"/>
                  <a:gd name="connsiteX0" fmla="*/ 0 w 1874345"/>
                  <a:gd name="connsiteY0" fmla="*/ 150921 h 760233"/>
                  <a:gd name="connsiteX1" fmla="*/ 150921 w 1874345"/>
                  <a:gd name="connsiteY1" fmla="*/ 0 h 760233"/>
                  <a:gd name="connsiteX2" fmla="*/ 1874345 w 1874345"/>
                  <a:gd name="connsiteY2" fmla="*/ 0 h 760233"/>
                  <a:gd name="connsiteX3" fmla="*/ 1723424 w 1874345"/>
                  <a:gd name="connsiteY3" fmla="*/ 150921 h 760233"/>
                  <a:gd name="connsiteX4" fmla="*/ 0 w 1874345"/>
                  <a:gd name="connsiteY4" fmla="*/ 150921 h 760233"/>
                  <a:gd name="connsiteX0" fmla="*/ 0 w 1874345"/>
                  <a:gd name="connsiteY0" fmla="*/ 150921 h 760233"/>
                  <a:gd name="connsiteX1" fmla="*/ 150921 w 1874345"/>
                  <a:gd name="connsiteY1" fmla="*/ 0 h 760233"/>
                  <a:gd name="connsiteX2" fmla="*/ 1874345 w 1874345"/>
                  <a:gd name="connsiteY2" fmla="*/ 0 h 760233"/>
                  <a:gd name="connsiteX3" fmla="*/ 1829956 w 1874345"/>
                  <a:gd name="connsiteY3" fmla="*/ 635945 h 760233"/>
                  <a:gd name="connsiteX4" fmla="*/ 1723424 w 1874345"/>
                  <a:gd name="connsiteY4" fmla="*/ 760233 h 760233"/>
                  <a:gd name="connsiteX5" fmla="*/ 0 w 1874345"/>
                  <a:gd name="connsiteY5" fmla="*/ 760233 h 760233"/>
                  <a:gd name="connsiteX6" fmla="*/ 0 w 1874345"/>
                  <a:gd name="connsiteY6" fmla="*/ 150921 h 760233"/>
                  <a:gd name="connsiteX7" fmla="*/ 0 w 1874345"/>
                  <a:gd name="connsiteY7" fmla="*/ 150921 h 760233"/>
                  <a:gd name="connsiteX8" fmla="*/ 1723424 w 1874345"/>
                  <a:gd name="connsiteY8" fmla="*/ 150921 h 760233"/>
                  <a:gd name="connsiteX9" fmla="*/ 1874345 w 1874345"/>
                  <a:gd name="connsiteY9" fmla="*/ 0 h 760233"/>
                  <a:gd name="connsiteX10" fmla="*/ 1723424 w 1874345"/>
                  <a:gd name="connsiteY10" fmla="*/ 150921 h 760233"/>
                  <a:gd name="connsiteX11" fmla="*/ 1723424 w 1874345"/>
                  <a:gd name="connsiteY11" fmla="*/ 760233 h 760233"/>
                  <a:gd name="connsiteX0" fmla="*/ 0 w 1874345"/>
                  <a:gd name="connsiteY0" fmla="*/ 150921 h 760233"/>
                  <a:gd name="connsiteX1" fmla="*/ 1723424 w 1874345"/>
                  <a:gd name="connsiteY1" fmla="*/ 150921 h 760233"/>
                  <a:gd name="connsiteX2" fmla="*/ 1723424 w 1874345"/>
                  <a:gd name="connsiteY2" fmla="*/ 760233 h 760233"/>
                  <a:gd name="connsiteX3" fmla="*/ 0 w 1874345"/>
                  <a:gd name="connsiteY3" fmla="*/ 760233 h 760233"/>
                  <a:gd name="connsiteX4" fmla="*/ 0 w 1874345"/>
                  <a:gd name="connsiteY4" fmla="*/ 150921 h 760233"/>
                  <a:gd name="connsiteX0" fmla="*/ 1723424 w 1874345"/>
                  <a:gd name="connsiteY0" fmla="*/ 150921 h 760233"/>
                  <a:gd name="connsiteX1" fmla="*/ 1874345 w 1874345"/>
                  <a:gd name="connsiteY1" fmla="*/ 0 h 760233"/>
                  <a:gd name="connsiteX2" fmla="*/ 1874345 w 1874345"/>
                  <a:gd name="connsiteY2" fmla="*/ 609312 h 760233"/>
                  <a:gd name="connsiteX3" fmla="*/ 1723424 w 1874345"/>
                  <a:gd name="connsiteY3" fmla="*/ 760233 h 760233"/>
                  <a:gd name="connsiteX4" fmla="*/ 1723424 w 1874345"/>
                  <a:gd name="connsiteY4" fmla="*/ 150921 h 760233"/>
                  <a:gd name="connsiteX0" fmla="*/ 0 w 1874345"/>
                  <a:gd name="connsiteY0" fmla="*/ 150921 h 760233"/>
                  <a:gd name="connsiteX1" fmla="*/ 150921 w 1874345"/>
                  <a:gd name="connsiteY1" fmla="*/ 0 h 760233"/>
                  <a:gd name="connsiteX2" fmla="*/ 1874345 w 1874345"/>
                  <a:gd name="connsiteY2" fmla="*/ 0 h 760233"/>
                  <a:gd name="connsiteX3" fmla="*/ 1723424 w 1874345"/>
                  <a:gd name="connsiteY3" fmla="*/ 150921 h 760233"/>
                  <a:gd name="connsiteX4" fmla="*/ 0 w 1874345"/>
                  <a:gd name="connsiteY4" fmla="*/ 150921 h 760233"/>
                  <a:gd name="connsiteX0" fmla="*/ 0 w 1874345"/>
                  <a:gd name="connsiteY0" fmla="*/ 150921 h 760233"/>
                  <a:gd name="connsiteX1" fmla="*/ 150921 w 1874345"/>
                  <a:gd name="connsiteY1" fmla="*/ 0 h 760233"/>
                  <a:gd name="connsiteX2" fmla="*/ 1874345 w 1874345"/>
                  <a:gd name="connsiteY2" fmla="*/ 0 h 760233"/>
                  <a:gd name="connsiteX3" fmla="*/ 1829956 w 1874345"/>
                  <a:gd name="connsiteY3" fmla="*/ 635945 h 760233"/>
                  <a:gd name="connsiteX4" fmla="*/ 1723424 w 1874345"/>
                  <a:gd name="connsiteY4" fmla="*/ 760233 h 760233"/>
                  <a:gd name="connsiteX5" fmla="*/ 0 w 1874345"/>
                  <a:gd name="connsiteY5" fmla="*/ 760233 h 760233"/>
                  <a:gd name="connsiteX6" fmla="*/ 0 w 1874345"/>
                  <a:gd name="connsiteY6" fmla="*/ 150921 h 760233"/>
                  <a:gd name="connsiteX7" fmla="*/ 0 w 1874345"/>
                  <a:gd name="connsiteY7" fmla="*/ 150921 h 760233"/>
                  <a:gd name="connsiteX8" fmla="*/ 1723424 w 1874345"/>
                  <a:gd name="connsiteY8" fmla="*/ 150921 h 760233"/>
                  <a:gd name="connsiteX9" fmla="*/ 1812201 w 1874345"/>
                  <a:gd name="connsiteY9" fmla="*/ 44389 h 760233"/>
                  <a:gd name="connsiteX10" fmla="*/ 1723424 w 1874345"/>
                  <a:gd name="connsiteY10" fmla="*/ 150921 h 760233"/>
                  <a:gd name="connsiteX11" fmla="*/ 1723424 w 1874345"/>
                  <a:gd name="connsiteY11" fmla="*/ 760233 h 760233"/>
                  <a:gd name="connsiteX0" fmla="*/ 26632 w 1900977"/>
                  <a:gd name="connsiteY0" fmla="*/ 154531 h 763843"/>
                  <a:gd name="connsiteX1" fmla="*/ 1750056 w 1900977"/>
                  <a:gd name="connsiteY1" fmla="*/ 154531 h 763843"/>
                  <a:gd name="connsiteX2" fmla="*/ 1750056 w 1900977"/>
                  <a:gd name="connsiteY2" fmla="*/ 763843 h 763843"/>
                  <a:gd name="connsiteX3" fmla="*/ 26632 w 1900977"/>
                  <a:gd name="connsiteY3" fmla="*/ 763843 h 763843"/>
                  <a:gd name="connsiteX4" fmla="*/ 26632 w 1900977"/>
                  <a:gd name="connsiteY4" fmla="*/ 154531 h 763843"/>
                  <a:gd name="connsiteX0" fmla="*/ 1750056 w 1900977"/>
                  <a:gd name="connsiteY0" fmla="*/ 154531 h 763843"/>
                  <a:gd name="connsiteX1" fmla="*/ 1900977 w 1900977"/>
                  <a:gd name="connsiteY1" fmla="*/ 3610 h 763843"/>
                  <a:gd name="connsiteX2" fmla="*/ 1900977 w 1900977"/>
                  <a:gd name="connsiteY2" fmla="*/ 612922 h 763843"/>
                  <a:gd name="connsiteX3" fmla="*/ 1750056 w 1900977"/>
                  <a:gd name="connsiteY3" fmla="*/ 763843 h 763843"/>
                  <a:gd name="connsiteX4" fmla="*/ 1750056 w 1900977"/>
                  <a:gd name="connsiteY4" fmla="*/ 154531 h 763843"/>
                  <a:gd name="connsiteX0" fmla="*/ 26632 w 1900977"/>
                  <a:gd name="connsiteY0" fmla="*/ 154531 h 763843"/>
                  <a:gd name="connsiteX1" fmla="*/ 177553 w 1900977"/>
                  <a:gd name="connsiteY1" fmla="*/ 3610 h 763843"/>
                  <a:gd name="connsiteX2" fmla="*/ 1900977 w 1900977"/>
                  <a:gd name="connsiteY2" fmla="*/ 3610 h 763843"/>
                  <a:gd name="connsiteX3" fmla="*/ 1750056 w 1900977"/>
                  <a:gd name="connsiteY3" fmla="*/ 154531 h 763843"/>
                  <a:gd name="connsiteX4" fmla="*/ 26632 w 1900977"/>
                  <a:gd name="connsiteY4" fmla="*/ 154531 h 763843"/>
                  <a:gd name="connsiteX0" fmla="*/ 26632 w 1900977"/>
                  <a:gd name="connsiteY0" fmla="*/ 154531 h 763843"/>
                  <a:gd name="connsiteX1" fmla="*/ 0 w 1900977"/>
                  <a:gd name="connsiteY1" fmla="*/ 0 h 763843"/>
                  <a:gd name="connsiteX2" fmla="*/ 1900977 w 1900977"/>
                  <a:gd name="connsiteY2" fmla="*/ 3610 h 763843"/>
                  <a:gd name="connsiteX3" fmla="*/ 1856588 w 1900977"/>
                  <a:gd name="connsiteY3" fmla="*/ 639555 h 763843"/>
                  <a:gd name="connsiteX4" fmla="*/ 1750056 w 1900977"/>
                  <a:gd name="connsiteY4" fmla="*/ 763843 h 763843"/>
                  <a:gd name="connsiteX5" fmla="*/ 26632 w 1900977"/>
                  <a:gd name="connsiteY5" fmla="*/ 763843 h 763843"/>
                  <a:gd name="connsiteX6" fmla="*/ 26632 w 1900977"/>
                  <a:gd name="connsiteY6" fmla="*/ 154531 h 763843"/>
                  <a:gd name="connsiteX7" fmla="*/ 26632 w 1900977"/>
                  <a:gd name="connsiteY7" fmla="*/ 154531 h 763843"/>
                  <a:gd name="connsiteX8" fmla="*/ 1750056 w 1900977"/>
                  <a:gd name="connsiteY8" fmla="*/ 154531 h 763843"/>
                  <a:gd name="connsiteX9" fmla="*/ 1838833 w 1900977"/>
                  <a:gd name="connsiteY9" fmla="*/ 47999 h 763843"/>
                  <a:gd name="connsiteX10" fmla="*/ 1750056 w 1900977"/>
                  <a:gd name="connsiteY10" fmla="*/ 154531 h 763843"/>
                  <a:gd name="connsiteX11" fmla="*/ 1750056 w 1900977"/>
                  <a:gd name="connsiteY11" fmla="*/ 763843 h 763843"/>
                  <a:gd name="connsiteX0" fmla="*/ 26632 w 1900977"/>
                  <a:gd name="connsiteY0" fmla="*/ 154531 h 763843"/>
                  <a:gd name="connsiteX1" fmla="*/ 1750056 w 1900977"/>
                  <a:gd name="connsiteY1" fmla="*/ 154531 h 763843"/>
                  <a:gd name="connsiteX2" fmla="*/ 1750056 w 1900977"/>
                  <a:gd name="connsiteY2" fmla="*/ 763843 h 763843"/>
                  <a:gd name="connsiteX3" fmla="*/ 26632 w 1900977"/>
                  <a:gd name="connsiteY3" fmla="*/ 763843 h 763843"/>
                  <a:gd name="connsiteX4" fmla="*/ 26632 w 1900977"/>
                  <a:gd name="connsiteY4" fmla="*/ 154531 h 763843"/>
                  <a:gd name="connsiteX0" fmla="*/ 1750056 w 1900977"/>
                  <a:gd name="connsiteY0" fmla="*/ 154531 h 763843"/>
                  <a:gd name="connsiteX1" fmla="*/ 1900977 w 1900977"/>
                  <a:gd name="connsiteY1" fmla="*/ 3610 h 763843"/>
                  <a:gd name="connsiteX2" fmla="*/ 1900977 w 1900977"/>
                  <a:gd name="connsiteY2" fmla="*/ 612922 h 763843"/>
                  <a:gd name="connsiteX3" fmla="*/ 1750056 w 1900977"/>
                  <a:gd name="connsiteY3" fmla="*/ 763843 h 763843"/>
                  <a:gd name="connsiteX4" fmla="*/ 1750056 w 1900977"/>
                  <a:gd name="connsiteY4" fmla="*/ 154531 h 763843"/>
                  <a:gd name="connsiteX0" fmla="*/ 26632 w 1900977"/>
                  <a:gd name="connsiteY0" fmla="*/ 154531 h 763843"/>
                  <a:gd name="connsiteX1" fmla="*/ 150920 w 1900977"/>
                  <a:gd name="connsiteY1" fmla="*/ 155237 h 763843"/>
                  <a:gd name="connsiteX2" fmla="*/ 1900977 w 1900977"/>
                  <a:gd name="connsiteY2" fmla="*/ 3610 h 763843"/>
                  <a:gd name="connsiteX3" fmla="*/ 1750056 w 1900977"/>
                  <a:gd name="connsiteY3" fmla="*/ 154531 h 763843"/>
                  <a:gd name="connsiteX4" fmla="*/ 26632 w 1900977"/>
                  <a:gd name="connsiteY4" fmla="*/ 154531 h 763843"/>
                  <a:gd name="connsiteX0" fmla="*/ 26632 w 1900977"/>
                  <a:gd name="connsiteY0" fmla="*/ 154531 h 763843"/>
                  <a:gd name="connsiteX1" fmla="*/ 0 w 1900977"/>
                  <a:gd name="connsiteY1" fmla="*/ 0 h 763843"/>
                  <a:gd name="connsiteX2" fmla="*/ 1900977 w 1900977"/>
                  <a:gd name="connsiteY2" fmla="*/ 3610 h 763843"/>
                  <a:gd name="connsiteX3" fmla="*/ 1856588 w 1900977"/>
                  <a:gd name="connsiteY3" fmla="*/ 639555 h 763843"/>
                  <a:gd name="connsiteX4" fmla="*/ 1750056 w 1900977"/>
                  <a:gd name="connsiteY4" fmla="*/ 763843 h 763843"/>
                  <a:gd name="connsiteX5" fmla="*/ 26632 w 1900977"/>
                  <a:gd name="connsiteY5" fmla="*/ 763843 h 763843"/>
                  <a:gd name="connsiteX6" fmla="*/ 26632 w 1900977"/>
                  <a:gd name="connsiteY6" fmla="*/ 154531 h 763843"/>
                  <a:gd name="connsiteX7" fmla="*/ 26632 w 1900977"/>
                  <a:gd name="connsiteY7" fmla="*/ 154531 h 763843"/>
                  <a:gd name="connsiteX8" fmla="*/ 1750056 w 1900977"/>
                  <a:gd name="connsiteY8" fmla="*/ 154531 h 763843"/>
                  <a:gd name="connsiteX9" fmla="*/ 1838833 w 1900977"/>
                  <a:gd name="connsiteY9" fmla="*/ 47999 h 763843"/>
                  <a:gd name="connsiteX10" fmla="*/ 1750056 w 1900977"/>
                  <a:gd name="connsiteY10" fmla="*/ 154531 h 763843"/>
                  <a:gd name="connsiteX11" fmla="*/ 1750056 w 1900977"/>
                  <a:gd name="connsiteY11" fmla="*/ 763843 h 763843"/>
                  <a:gd name="connsiteX0" fmla="*/ 26632 w 1900977"/>
                  <a:gd name="connsiteY0" fmla="*/ 154531 h 763843"/>
                  <a:gd name="connsiteX1" fmla="*/ 1750056 w 1900977"/>
                  <a:gd name="connsiteY1" fmla="*/ 154531 h 763843"/>
                  <a:gd name="connsiteX2" fmla="*/ 1750056 w 1900977"/>
                  <a:gd name="connsiteY2" fmla="*/ 763843 h 763843"/>
                  <a:gd name="connsiteX3" fmla="*/ 26632 w 1900977"/>
                  <a:gd name="connsiteY3" fmla="*/ 763843 h 763843"/>
                  <a:gd name="connsiteX4" fmla="*/ 26632 w 1900977"/>
                  <a:gd name="connsiteY4" fmla="*/ 154531 h 763843"/>
                  <a:gd name="connsiteX0" fmla="*/ 1750056 w 1900977"/>
                  <a:gd name="connsiteY0" fmla="*/ 154531 h 763843"/>
                  <a:gd name="connsiteX1" fmla="*/ 1900977 w 1900977"/>
                  <a:gd name="connsiteY1" fmla="*/ 3610 h 763843"/>
                  <a:gd name="connsiteX2" fmla="*/ 1900977 w 1900977"/>
                  <a:gd name="connsiteY2" fmla="*/ 612922 h 763843"/>
                  <a:gd name="connsiteX3" fmla="*/ 1750056 w 1900977"/>
                  <a:gd name="connsiteY3" fmla="*/ 763843 h 763843"/>
                  <a:gd name="connsiteX4" fmla="*/ 1750056 w 1900977"/>
                  <a:gd name="connsiteY4" fmla="*/ 154531 h 763843"/>
                  <a:gd name="connsiteX0" fmla="*/ 26632 w 1900977"/>
                  <a:gd name="connsiteY0" fmla="*/ 154531 h 763843"/>
                  <a:gd name="connsiteX1" fmla="*/ 150920 w 1900977"/>
                  <a:gd name="connsiteY1" fmla="*/ 155237 h 763843"/>
                  <a:gd name="connsiteX2" fmla="*/ 1900977 w 1900977"/>
                  <a:gd name="connsiteY2" fmla="*/ 3610 h 763843"/>
                  <a:gd name="connsiteX3" fmla="*/ 1750056 w 1900977"/>
                  <a:gd name="connsiteY3" fmla="*/ 154531 h 763843"/>
                  <a:gd name="connsiteX4" fmla="*/ 26632 w 1900977"/>
                  <a:gd name="connsiteY4" fmla="*/ 154531 h 763843"/>
                  <a:gd name="connsiteX0" fmla="*/ 26632 w 1900977"/>
                  <a:gd name="connsiteY0" fmla="*/ 154531 h 763843"/>
                  <a:gd name="connsiteX1" fmla="*/ 0 w 1900977"/>
                  <a:gd name="connsiteY1" fmla="*/ 0 h 763843"/>
                  <a:gd name="connsiteX2" fmla="*/ 1785567 w 1900977"/>
                  <a:gd name="connsiteY2" fmla="*/ 158847 h 763843"/>
                  <a:gd name="connsiteX3" fmla="*/ 1856588 w 1900977"/>
                  <a:gd name="connsiteY3" fmla="*/ 639555 h 763843"/>
                  <a:gd name="connsiteX4" fmla="*/ 1750056 w 1900977"/>
                  <a:gd name="connsiteY4" fmla="*/ 763843 h 763843"/>
                  <a:gd name="connsiteX5" fmla="*/ 26632 w 1900977"/>
                  <a:gd name="connsiteY5" fmla="*/ 763843 h 763843"/>
                  <a:gd name="connsiteX6" fmla="*/ 26632 w 1900977"/>
                  <a:gd name="connsiteY6" fmla="*/ 154531 h 763843"/>
                  <a:gd name="connsiteX7" fmla="*/ 26632 w 1900977"/>
                  <a:gd name="connsiteY7" fmla="*/ 154531 h 763843"/>
                  <a:gd name="connsiteX8" fmla="*/ 1750056 w 1900977"/>
                  <a:gd name="connsiteY8" fmla="*/ 154531 h 763843"/>
                  <a:gd name="connsiteX9" fmla="*/ 1838833 w 1900977"/>
                  <a:gd name="connsiteY9" fmla="*/ 47999 h 763843"/>
                  <a:gd name="connsiteX10" fmla="*/ 1750056 w 1900977"/>
                  <a:gd name="connsiteY10" fmla="*/ 154531 h 763843"/>
                  <a:gd name="connsiteX11" fmla="*/ 1750056 w 1900977"/>
                  <a:gd name="connsiteY11" fmla="*/ 763843 h 763843"/>
                  <a:gd name="connsiteX0" fmla="*/ 17754 w 1892099"/>
                  <a:gd name="connsiteY0" fmla="*/ 150921 h 760233"/>
                  <a:gd name="connsiteX1" fmla="*/ 1741178 w 1892099"/>
                  <a:gd name="connsiteY1" fmla="*/ 150921 h 760233"/>
                  <a:gd name="connsiteX2" fmla="*/ 1741178 w 1892099"/>
                  <a:gd name="connsiteY2" fmla="*/ 760233 h 760233"/>
                  <a:gd name="connsiteX3" fmla="*/ 17754 w 1892099"/>
                  <a:gd name="connsiteY3" fmla="*/ 760233 h 760233"/>
                  <a:gd name="connsiteX4" fmla="*/ 17754 w 1892099"/>
                  <a:gd name="connsiteY4" fmla="*/ 150921 h 760233"/>
                  <a:gd name="connsiteX0" fmla="*/ 1741178 w 1892099"/>
                  <a:gd name="connsiteY0" fmla="*/ 150921 h 760233"/>
                  <a:gd name="connsiteX1" fmla="*/ 1892099 w 1892099"/>
                  <a:gd name="connsiteY1" fmla="*/ 0 h 760233"/>
                  <a:gd name="connsiteX2" fmla="*/ 1892099 w 1892099"/>
                  <a:gd name="connsiteY2" fmla="*/ 609312 h 760233"/>
                  <a:gd name="connsiteX3" fmla="*/ 1741178 w 1892099"/>
                  <a:gd name="connsiteY3" fmla="*/ 760233 h 760233"/>
                  <a:gd name="connsiteX4" fmla="*/ 1741178 w 1892099"/>
                  <a:gd name="connsiteY4" fmla="*/ 150921 h 760233"/>
                  <a:gd name="connsiteX0" fmla="*/ 17754 w 1892099"/>
                  <a:gd name="connsiteY0" fmla="*/ 150921 h 760233"/>
                  <a:gd name="connsiteX1" fmla="*/ 142042 w 1892099"/>
                  <a:gd name="connsiteY1" fmla="*/ 151627 h 760233"/>
                  <a:gd name="connsiteX2" fmla="*/ 1892099 w 1892099"/>
                  <a:gd name="connsiteY2" fmla="*/ 0 h 760233"/>
                  <a:gd name="connsiteX3" fmla="*/ 1741178 w 1892099"/>
                  <a:gd name="connsiteY3" fmla="*/ 150921 h 760233"/>
                  <a:gd name="connsiteX4" fmla="*/ 17754 w 1892099"/>
                  <a:gd name="connsiteY4" fmla="*/ 150921 h 760233"/>
                  <a:gd name="connsiteX0" fmla="*/ 17754 w 1892099"/>
                  <a:gd name="connsiteY0" fmla="*/ 150921 h 760233"/>
                  <a:gd name="connsiteX1" fmla="*/ 0 w 1892099"/>
                  <a:gd name="connsiteY1" fmla="*/ 148018 h 760233"/>
                  <a:gd name="connsiteX2" fmla="*/ 1776689 w 1892099"/>
                  <a:gd name="connsiteY2" fmla="*/ 155237 h 760233"/>
                  <a:gd name="connsiteX3" fmla="*/ 1847710 w 1892099"/>
                  <a:gd name="connsiteY3" fmla="*/ 635945 h 760233"/>
                  <a:gd name="connsiteX4" fmla="*/ 1741178 w 1892099"/>
                  <a:gd name="connsiteY4" fmla="*/ 760233 h 760233"/>
                  <a:gd name="connsiteX5" fmla="*/ 17754 w 1892099"/>
                  <a:gd name="connsiteY5" fmla="*/ 760233 h 760233"/>
                  <a:gd name="connsiteX6" fmla="*/ 17754 w 1892099"/>
                  <a:gd name="connsiteY6" fmla="*/ 150921 h 760233"/>
                  <a:gd name="connsiteX7" fmla="*/ 17754 w 1892099"/>
                  <a:gd name="connsiteY7" fmla="*/ 150921 h 760233"/>
                  <a:gd name="connsiteX8" fmla="*/ 1741178 w 1892099"/>
                  <a:gd name="connsiteY8" fmla="*/ 150921 h 760233"/>
                  <a:gd name="connsiteX9" fmla="*/ 1829955 w 1892099"/>
                  <a:gd name="connsiteY9" fmla="*/ 44389 h 760233"/>
                  <a:gd name="connsiteX10" fmla="*/ 1741178 w 1892099"/>
                  <a:gd name="connsiteY10" fmla="*/ 150921 h 760233"/>
                  <a:gd name="connsiteX11" fmla="*/ 1741178 w 1892099"/>
                  <a:gd name="connsiteY11" fmla="*/ 760233 h 760233"/>
                  <a:gd name="connsiteX0" fmla="*/ 17754 w 1892099"/>
                  <a:gd name="connsiteY0" fmla="*/ 150921 h 760233"/>
                  <a:gd name="connsiteX1" fmla="*/ 1741178 w 1892099"/>
                  <a:gd name="connsiteY1" fmla="*/ 150921 h 760233"/>
                  <a:gd name="connsiteX2" fmla="*/ 1741178 w 1892099"/>
                  <a:gd name="connsiteY2" fmla="*/ 760233 h 760233"/>
                  <a:gd name="connsiteX3" fmla="*/ 17754 w 1892099"/>
                  <a:gd name="connsiteY3" fmla="*/ 760233 h 760233"/>
                  <a:gd name="connsiteX4" fmla="*/ 17754 w 1892099"/>
                  <a:gd name="connsiteY4" fmla="*/ 150921 h 760233"/>
                  <a:gd name="connsiteX0" fmla="*/ 1741178 w 1892099"/>
                  <a:gd name="connsiteY0" fmla="*/ 150921 h 760233"/>
                  <a:gd name="connsiteX1" fmla="*/ 1892099 w 1892099"/>
                  <a:gd name="connsiteY1" fmla="*/ 0 h 760233"/>
                  <a:gd name="connsiteX2" fmla="*/ 1892099 w 1892099"/>
                  <a:gd name="connsiteY2" fmla="*/ 609312 h 760233"/>
                  <a:gd name="connsiteX3" fmla="*/ 1741178 w 1892099"/>
                  <a:gd name="connsiteY3" fmla="*/ 760233 h 760233"/>
                  <a:gd name="connsiteX4" fmla="*/ 1741178 w 1892099"/>
                  <a:gd name="connsiteY4" fmla="*/ 150921 h 760233"/>
                  <a:gd name="connsiteX0" fmla="*/ 17754 w 1892099"/>
                  <a:gd name="connsiteY0" fmla="*/ 150921 h 760233"/>
                  <a:gd name="connsiteX1" fmla="*/ 142042 w 1892099"/>
                  <a:gd name="connsiteY1" fmla="*/ 151627 h 760233"/>
                  <a:gd name="connsiteX2" fmla="*/ 1892099 w 1892099"/>
                  <a:gd name="connsiteY2" fmla="*/ 0 h 760233"/>
                  <a:gd name="connsiteX3" fmla="*/ 1741178 w 1892099"/>
                  <a:gd name="connsiteY3" fmla="*/ 150921 h 760233"/>
                  <a:gd name="connsiteX4" fmla="*/ 17754 w 1892099"/>
                  <a:gd name="connsiteY4" fmla="*/ 150921 h 760233"/>
                  <a:gd name="connsiteX0" fmla="*/ 17754 w 1892099"/>
                  <a:gd name="connsiteY0" fmla="*/ 150921 h 760233"/>
                  <a:gd name="connsiteX1" fmla="*/ 0 w 1892099"/>
                  <a:gd name="connsiteY1" fmla="*/ 148018 h 760233"/>
                  <a:gd name="connsiteX2" fmla="*/ 1776689 w 1892099"/>
                  <a:gd name="connsiteY2" fmla="*/ 155237 h 760233"/>
                  <a:gd name="connsiteX3" fmla="*/ 1847710 w 1892099"/>
                  <a:gd name="connsiteY3" fmla="*/ 635945 h 760233"/>
                  <a:gd name="connsiteX4" fmla="*/ 1741178 w 1892099"/>
                  <a:gd name="connsiteY4" fmla="*/ 760233 h 760233"/>
                  <a:gd name="connsiteX5" fmla="*/ 17754 w 1892099"/>
                  <a:gd name="connsiteY5" fmla="*/ 760233 h 760233"/>
                  <a:gd name="connsiteX6" fmla="*/ 17754 w 1892099"/>
                  <a:gd name="connsiteY6" fmla="*/ 150921 h 760233"/>
                  <a:gd name="connsiteX7" fmla="*/ 17754 w 1892099"/>
                  <a:gd name="connsiteY7" fmla="*/ 150921 h 760233"/>
                  <a:gd name="connsiteX8" fmla="*/ 1741178 w 1892099"/>
                  <a:gd name="connsiteY8" fmla="*/ 150921 h 760233"/>
                  <a:gd name="connsiteX9" fmla="*/ 1741178 w 1892099"/>
                  <a:gd name="connsiteY9" fmla="*/ 141864 h 760233"/>
                  <a:gd name="connsiteX10" fmla="*/ 1741178 w 1892099"/>
                  <a:gd name="connsiteY10" fmla="*/ 150921 h 760233"/>
                  <a:gd name="connsiteX11" fmla="*/ 1741178 w 1892099"/>
                  <a:gd name="connsiteY11" fmla="*/ 760233 h 760233"/>
                  <a:gd name="connsiteX0" fmla="*/ 17754 w 1892099"/>
                  <a:gd name="connsiteY0" fmla="*/ 150921 h 760233"/>
                  <a:gd name="connsiteX1" fmla="*/ 1741178 w 1892099"/>
                  <a:gd name="connsiteY1" fmla="*/ 150921 h 760233"/>
                  <a:gd name="connsiteX2" fmla="*/ 1741178 w 1892099"/>
                  <a:gd name="connsiteY2" fmla="*/ 760233 h 760233"/>
                  <a:gd name="connsiteX3" fmla="*/ 17754 w 1892099"/>
                  <a:gd name="connsiteY3" fmla="*/ 760233 h 760233"/>
                  <a:gd name="connsiteX4" fmla="*/ 17754 w 1892099"/>
                  <a:gd name="connsiteY4" fmla="*/ 150921 h 760233"/>
                  <a:gd name="connsiteX0" fmla="*/ 1741178 w 1892099"/>
                  <a:gd name="connsiteY0" fmla="*/ 150921 h 760233"/>
                  <a:gd name="connsiteX1" fmla="*/ 1892099 w 1892099"/>
                  <a:gd name="connsiteY1" fmla="*/ 0 h 760233"/>
                  <a:gd name="connsiteX2" fmla="*/ 1892099 w 1892099"/>
                  <a:gd name="connsiteY2" fmla="*/ 609312 h 760233"/>
                  <a:gd name="connsiteX3" fmla="*/ 1741178 w 1892099"/>
                  <a:gd name="connsiteY3" fmla="*/ 760233 h 760233"/>
                  <a:gd name="connsiteX4" fmla="*/ 1741178 w 1892099"/>
                  <a:gd name="connsiteY4" fmla="*/ 150921 h 760233"/>
                  <a:gd name="connsiteX0" fmla="*/ 17754 w 1892099"/>
                  <a:gd name="connsiteY0" fmla="*/ 150921 h 760233"/>
                  <a:gd name="connsiteX1" fmla="*/ 142042 w 1892099"/>
                  <a:gd name="connsiteY1" fmla="*/ 151627 h 760233"/>
                  <a:gd name="connsiteX2" fmla="*/ 1829955 w 1892099"/>
                  <a:gd name="connsiteY2" fmla="*/ 148017 h 760233"/>
                  <a:gd name="connsiteX3" fmla="*/ 1741178 w 1892099"/>
                  <a:gd name="connsiteY3" fmla="*/ 150921 h 760233"/>
                  <a:gd name="connsiteX4" fmla="*/ 17754 w 1892099"/>
                  <a:gd name="connsiteY4" fmla="*/ 150921 h 760233"/>
                  <a:gd name="connsiteX0" fmla="*/ 17754 w 1892099"/>
                  <a:gd name="connsiteY0" fmla="*/ 150921 h 760233"/>
                  <a:gd name="connsiteX1" fmla="*/ 0 w 1892099"/>
                  <a:gd name="connsiteY1" fmla="*/ 148018 h 760233"/>
                  <a:gd name="connsiteX2" fmla="*/ 1776689 w 1892099"/>
                  <a:gd name="connsiteY2" fmla="*/ 155237 h 760233"/>
                  <a:gd name="connsiteX3" fmla="*/ 1847710 w 1892099"/>
                  <a:gd name="connsiteY3" fmla="*/ 635945 h 760233"/>
                  <a:gd name="connsiteX4" fmla="*/ 1741178 w 1892099"/>
                  <a:gd name="connsiteY4" fmla="*/ 760233 h 760233"/>
                  <a:gd name="connsiteX5" fmla="*/ 17754 w 1892099"/>
                  <a:gd name="connsiteY5" fmla="*/ 760233 h 760233"/>
                  <a:gd name="connsiteX6" fmla="*/ 17754 w 1892099"/>
                  <a:gd name="connsiteY6" fmla="*/ 150921 h 760233"/>
                  <a:gd name="connsiteX7" fmla="*/ 17754 w 1892099"/>
                  <a:gd name="connsiteY7" fmla="*/ 150921 h 760233"/>
                  <a:gd name="connsiteX8" fmla="*/ 1741178 w 1892099"/>
                  <a:gd name="connsiteY8" fmla="*/ 150921 h 760233"/>
                  <a:gd name="connsiteX9" fmla="*/ 1741178 w 1892099"/>
                  <a:gd name="connsiteY9" fmla="*/ 141864 h 760233"/>
                  <a:gd name="connsiteX10" fmla="*/ 1741178 w 1892099"/>
                  <a:gd name="connsiteY10" fmla="*/ 150921 h 760233"/>
                  <a:gd name="connsiteX11" fmla="*/ 1741178 w 1892099"/>
                  <a:gd name="connsiteY11" fmla="*/ 760233 h 760233"/>
                  <a:gd name="connsiteX0" fmla="*/ 17754 w 1892099"/>
                  <a:gd name="connsiteY0" fmla="*/ 24565 h 633877"/>
                  <a:gd name="connsiteX1" fmla="*/ 1741178 w 1892099"/>
                  <a:gd name="connsiteY1" fmla="*/ 24565 h 633877"/>
                  <a:gd name="connsiteX2" fmla="*/ 1741178 w 1892099"/>
                  <a:gd name="connsiteY2" fmla="*/ 633877 h 633877"/>
                  <a:gd name="connsiteX3" fmla="*/ 17754 w 1892099"/>
                  <a:gd name="connsiteY3" fmla="*/ 633877 h 633877"/>
                  <a:gd name="connsiteX4" fmla="*/ 17754 w 1892099"/>
                  <a:gd name="connsiteY4" fmla="*/ 24565 h 633877"/>
                  <a:gd name="connsiteX0" fmla="*/ 1741178 w 1892099"/>
                  <a:gd name="connsiteY0" fmla="*/ 24565 h 633877"/>
                  <a:gd name="connsiteX1" fmla="*/ 1883221 w 1892099"/>
                  <a:gd name="connsiteY1" fmla="*/ 0 h 633877"/>
                  <a:gd name="connsiteX2" fmla="*/ 1892099 w 1892099"/>
                  <a:gd name="connsiteY2" fmla="*/ 482956 h 633877"/>
                  <a:gd name="connsiteX3" fmla="*/ 1741178 w 1892099"/>
                  <a:gd name="connsiteY3" fmla="*/ 633877 h 633877"/>
                  <a:gd name="connsiteX4" fmla="*/ 1741178 w 1892099"/>
                  <a:gd name="connsiteY4" fmla="*/ 24565 h 633877"/>
                  <a:gd name="connsiteX0" fmla="*/ 17754 w 1892099"/>
                  <a:gd name="connsiteY0" fmla="*/ 24565 h 633877"/>
                  <a:gd name="connsiteX1" fmla="*/ 142042 w 1892099"/>
                  <a:gd name="connsiteY1" fmla="*/ 25271 h 633877"/>
                  <a:gd name="connsiteX2" fmla="*/ 1829955 w 1892099"/>
                  <a:gd name="connsiteY2" fmla="*/ 21661 h 633877"/>
                  <a:gd name="connsiteX3" fmla="*/ 1741178 w 1892099"/>
                  <a:gd name="connsiteY3" fmla="*/ 24565 h 633877"/>
                  <a:gd name="connsiteX4" fmla="*/ 17754 w 1892099"/>
                  <a:gd name="connsiteY4" fmla="*/ 24565 h 633877"/>
                  <a:gd name="connsiteX0" fmla="*/ 17754 w 1892099"/>
                  <a:gd name="connsiteY0" fmla="*/ 24565 h 633877"/>
                  <a:gd name="connsiteX1" fmla="*/ 0 w 1892099"/>
                  <a:gd name="connsiteY1" fmla="*/ 21662 h 633877"/>
                  <a:gd name="connsiteX2" fmla="*/ 1776689 w 1892099"/>
                  <a:gd name="connsiteY2" fmla="*/ 28881 h 633877"/>
                  <a:gd name="connsiteX3" fmla="*/ 1847710 w 1892099"/>
                  <a:gd name="connsiteY3" fmla="*/ 509589 h 633877"/>
                  <a:gd name="connsiteX4" fmla="*/ 1741178 w 1892099"/>
                  <a:gd name="connsiteY4" fmla="*/ 633877 h 633877"/>
                  <a:gd name="connsiteX5" fmla="*/ 17754 w 1892099"/>
                  <a:gd name="connsiteY5" fmla="*/ 633877 h 633877"/>
                  <a:gd name="connsiteX6" fmla="*/ 17754 w 1892099"/>
                  <a:gd name="connsiteY6" fmla="*/ 24565 h 633877"/>
                  <a:gd name="connsiteX7" fmla="*/ 17754 w 1892099"/>
                  <a:gd name="connsiteY7" fmla="*/ 24565 h 633877"/>
                  <a:gd name="connsiteX8" fmla="*/ 1741178 w 1892099"/>
                  <a:gd name="connsiteY8" fmla="*/ 24565 h 633877"/>
                  <a:gd name="connsiteX9" fmla="*/ 1741178 w 1892099"/>
                  <a:gd name="connsiteY9" fmla="*/ 15508 h 633877"/>
                  <a:gd name="connsiteX10" fmla="*/ 1741178 w 1892099"/>
                  <a:gd name="connsiteY10" fmla="*/ 24565 h 633877"/>
                  <a:gd name="connsiteX11" fmla="*/ 1741178 w 1892099"/>
                  <a:gd name="connsiteY11" fmla="*/ 633877 h 63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92099" h="633877" stroke="0" extrusionOk="0">
                    <a:moveTo>
                      <a:pt x="17754" y="24565"/>
                    </a:moveTo>
                    <a:lnTo>
                      <a:pt x="1741178" y="24565"/>
                    </a:lnTo>
                    <a:lnTo>
                      <a:pt x="1741178" y="633877"/>
                    </a:lnTo>
                    <a:lnTo>
                      <a:pt x="17754" y="633877"/>
                    </a:lnTo>
                    <a:lnTo>
                      <a:pt x="17754" y="24565"/>
                    </a:lnTo>
                    <a:close/>
                  </a:path>
                  <a:path w="1892099" h="633877" fill="darkenLess" stroke="0" extrusionOk="0">
                    <a:moveTo>
                      <a:pt x="1741178" y="24565"/>
                    </a:moveTo>
                    <a:lnTo>
                      <a:pt x="1883221" y="0"/>
                    </a:lnTo>
                    <a:lnTo>
                      <a:pt x="1892099" y="482956"/>
                    </a:lnTo>
                    <a:lnTo>
                      <a:pt x="1741178" y="633877"/>
                    </a:lnTo>
                    <a:lnTo>
                      <a:pt x="1741178" y="24565"/>
                    </a:lnTo>
                    <a:close/>
                  </a:path>
                  <a:path w="1892099" h="633877" fill="lightenLess" stroke="0" extrusionOk="0">
                    <a:moveTo>
                      <a:pt x="17754" y="24565"/>
                    </a:moveTo>
                    <a:lnTo>
                      <a:pt x="142042" y="25271"/>
                    </a:lnTo>
                    <a:lnTo>
                      <a:pt x="1829955" y="21661"/>
                    </a:lnTo>
                    <a:lnTo>
                      <a:pt x="1741178" y="24565"/>
                    </a:lnTo>
                    <a:lnTo>
                      <a:pt x="17754" y="24565"/>
                    </a:lnTo>
                    <a:close/>
                  </a:path>
                  <a:path w="1892099" h="633877" fill="none" extrusionOk="0">
                    <a:moveTo>
                      <a:pt x="17754" y="24565"/>
                    </a:moveTo>
                    <a:lnTo>
                      <a:pt x="0" y="21662"/>
                    </a:lnTo>
                    <a:lnTo>
                      <a:pt x="1776689" y="28881"/>
                    </a:lnTo>
                    <a:lnTo>
                      <a:pt x="1847710" y="509589"/>
                    </a:lnTo>
                    <a:lnTo>
                      <a:pt x="1741178" y="633877"/>
                    </a:lnTo>
                    <a:lnTo>
                      <a:pt x="17754" y="633877"/>
                    </a:lnTo>
                    <a:lnTo>
                      <a:pt x="17754" y="24565"/>
                    </a:lnTo>
                    <a:close/>
                    <a:moveTo>
                      <a:pt x="17754" y="24565"/>
                    </a:moveTo>
                    <a:lnTo>
                      <a:pt x="1741178" y="24565"/>
                    </a:lnTo>
                    <a:lnTo>
                      <a:pt x="1741178" y="15508"/>
                    </a:lnTo>
                    <a:moveTo>
                      <a:pt x="1741178" y="24565"/>
                    </a:moveTo>
                    <a:lnTo>
                      <a:pt x="1741178" y="633877"/>
                    </a:lnTo>
                  </a:path>
                </a:pathLst>
              </a:custGeom>
              <a:solidFill>
                <a:srgbClr val="0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 14"/>
            <p:cNvSpPr/>
            <p:nvPr/>
          </p:nvSpPr>
          <p:spPr>
            <a:xfrm>
              <a:off x="3081802" y="3020873"/>
              <a:ext cx="2428675" cy="1542449"/>
            </a:xfrm>
            <a:custGeom>
              <a:avLst/>
              <a:gdLst>
                <a:gd name="connsiteX0" fmla="*/ 0 w 2446431"/>
                <a:gd name="connsiteY0" fmla="*/ 0 h 1542449"/>
                <a:gd name="connsiteX1" fmla="*/ 2446431 w 2446431"/>
                <a:gd name="connsiteY1" fmla="*/ 0 h 1542449"/>
                <a:gd name="connsiteX2" fmla="*/ 2446431 w 2446431"/>
                <a:gd name="connsiteY2" fmla="*/ 1542449 h 1542449"/>
                <a:gd name="connsiteX3" fmla="*/ 0 w 2446431"/>
                <a:gd name="connsiteY3" fmla="*/ 1542449 h 1542449"/>
                <a:gd name="connsiteX4" fmla="*/ 0 w 2446431"/>
                <a:gd name="connsiteY4" fmla="*/ 0 h 1542449"/>
                <a:gd name="connsiteX0" fmla="*/ 17756 w 2446431"/>
                <a:gd name="connsiteY0" fmla="*/ 168676 h 1542449"/>
                <a:gd name="connsiteX1" fmla="*/ 2446431 w 2446431"/>
                <a:gd name="connsiteY1" fmla="*/ 0 h 1542449"/>
                <a:gd name="connsiteX2" fmla="*/ 2446431 w 2446431"/>
                <a:gd name="connsiteY2" fmla="*/ 1542449 h 1542449"/>
                <a:gd name="connsiteX3" fmla="*/ 0 w 2446431"/>
                <a:gd name="connsiteY3" fmla="*/ 1542449 h 1542449"/>
                <a:gd name="connsiteX4" fmla="*/ 17756 w 2446431"/>
                <a:gd name="connsiteY4" fmla="*/ 168676 h 1542449"/>
                <a:gd name="connsiteX0" fmla="*/ 17756 w 2446431"/>
                <a:gd name="connsiteY0" fmla="*/ 62144 h 1542449"/>
                <a:gd name="connsiteX1" fmla="*/ 2446431 w 2446431"/>
                <a:gd name="connsiteY1" fmla="*/ 0 h 1542449"/>
                <a:gd name="connsiteX2" fmla="*/ 2446431 w 2446431"/>
                <a:gd name="connsiteY2" fmla="*/ 1542449 h 1542449"/>
                <a:gd name="connsiteX3" fmla="*/ 0 w 2446431"/>
                <a:gd name="connsiteY3" fmla="*/ 1542449 h 1542449"/>
                <a:gd name="connsiteX4" fmla="*/ 17756 w 2446431"/>
                <a:gd name="connsiteY4" fmla="*/ 62144 h 1542449"/>
                <a:gd name="connsiteX0" fmla="*/ 0 w 2428675"/>
                <a:gd name="connsiteY0" fmla="*/ 62144 h 1542449"/>
                <a:gd name="connsiteX1" fmla="*/ 2428675 w 2428675"/>
                <a:gd name="connsiteY1" fmla="*/ 0 h 1542449"/>
                <a:gd name="connsiteX2" fmla="*/ 2428675 w 2428675"/>
                <a:gd name="connsiteY2" fmla="*/ 1542449 h 1542449"/>
                <a:gd name="connsiteX3" fmla="*/ 17755 w 2428675"/>
                <a:gd name="connsiteY3" fmla="*/ 1435917 h 1542449"/>
                <a:gd name="connsiteX4" fmla="*/ 0 w 2428675"/>
                <a:gd name="connsiteY4" fmla="*/ 62144 h 1542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8675" h="1542449">
                  <a:moveTo>
                    <a:pt x="0" y="62144"/>
                  </a:moveTo>
                  <a:lnTo>
                    <a:pt x="2428675" y="0"/>
                  </a:lnTo>
                  <a:lnTo>
                    <a:pt x="2428675" y="1542449"/>
                  </a:lnTo>
                  <a:lnTo>
                    <a:pt x="17755" y="1435917"/>
                  </a:lnTo>
                  <a:lnTo>
                    <a:pt x="0" y="62144"/>
                  </a:lnTo>
                  <a:close/>
                </a:path>
              </a:pathLst>
            </a:custGeom>
            <a:solidFill>
              <a:srgbClr val="0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85429" y="4847318"/>
            <a:ext cx="139974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1027"/>
                </a:solidFill>
              </a:rPr>
              <a:t>Email:</a:t>
            </a:r>
          </a:p>
          <a:p>
            <a:pPr algn="ctr"/>
            <a:r>
              <a:rPr lang="en-US" sz="1350" b="1" dirty="0" err="1">
                <a:solidFill>
                  <a:srgbClr val="001027"/>
                </a:solidFill>
              </a:rPr>
              <a:t>Faisal.Saleem</a:t>
            </a:r>
            <a:r>
              <a:rPr lang="en-US" sz="1350" b="1" dirty="0">
                <a:solidFill>
                  <a:srgbClr val="001027"/>
                </a:solidFill>
              </a:rPr>
              <a:t>@</a:t>
            </a:r>
          </a:p>
          <a:p>
            <a:pPr algn="ctr"/>
            <a:r>
              <a:rPr lang="en-US" sz="1350" b="1" dirty="0">
                <a:solidFill>
                  <a:srgbClr val="001027"/>
                </a:solidFill>
              </a:rPr>
              <a:t>Maricopa.gov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85947" y="4844496"/>
            <a:ext cx="118134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1027"/>
                </a:solidFill>
              </a:rPr>
              <a:t>Office</a:t>
            </a:r>
          </a:p>
          <a:p>
            <a:pPr algn="ctr"/>
            <a:r>
              <a:rPr lang="en-US" sz="1350" b="1" dirty="0">
                <a:solidFill>
                  <a:srgbClr val="001027"/>
                </a:solidFill>
              </a:rPr>
              <a:t>602-506-1241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61620" y="4844496"/>
            <a:ext cx="184367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rgbClr val="001027"/>
                </a:solidFill>
              </a:rPr>
              <a:t>MCDOT</a:t>
            </a:r>
          </a:p>
          <a:p>
            <a:pPr algn="ctr"/>
            <a:r>
              <a:rPr lang="en-US" sz="1350" b="1" dirty="0">
                <a:solidFill>
                  <a:srgbClr val="001027"/>
                </a:solidFill>
              </a:rPr>
              <a:t>2901 W. Durango St., </a:t>
            </a:r>
          </a:p>
          <a:p>
            <a:pPr algn="ctr"/>
            <a:r>
              <a:rPr lang="en-US" sz="1350" b="1" dirty="0">
                <a:solidFill>
                  <a:srgbClr val="001027"/>
                </a:solidFill>
              </a:rPr>
              <a:t>Phx, AZ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657903"/>
            <a:ext cx="9157815" cy="6332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6164" y="380"/>
            <a:ext cx="2120311" cy="580134"/>
            <a:chOff x="156164" y="380"/>
            <a:chExt cx="2120311" cy="580134"/>
          </a:xfrm>
        </p:grpSpPr>
        <p:pic>
          <p:nvPicPr>
            <p:cNvPr id="29" name="Content Placeholder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64" y="56054"/>
              <a:ext cx="501062" cy="5010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06"/>
            <a:stretch/>
          </p:blipFill>
          <p:spPr>
            <a:xfrm>
              <a:off x="685801" y="380"/>
              <a:ext cx="1590674" cy="580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42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56"/>
            <a:ext cx="8229600" cy="850106"/>
          </a:xfrm>
        </p:spPr>
        <p:txBody>
          <a:bodyPr/>
          <a:lstStyle/>
          <a:p>
            <a:r>
              <a:rPr lang="en-US" b="1" dirty="0"/>
              <a:t>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292" y="1366653"/>
            <a:ext cx="8229600" cy="6968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1996 USDOT Model Deployment Initiative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16" y="2115124"/>
            <a:ext cx="5297887" cy="2627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484" y="4975265"/>
            <a:ext cx="648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indent="-971550" algn="ctr"/>
            <a:r>
              <a:rPr lang="en-US" sz="3200" b="1" dirty="0"/>
              <a:t>Goal:  </a:t>
            </a:r>
            <a:r>
              <a:rPr lang="en-US" sz="3200" dirty="0"/>
              <a:t>Seamless transportation across jurisdictional boundaries</a:t>
            </a:r>
          </a:p>
        </p:txBody>
      </p:sp>
    </p:spTree>
    <p:extLst>
      <p:ext uri="{BB962C8B-B14F-4D97-AF65-F5344CB8AC3E}">
        <p14:creationId xmlns:p14="http://schemas.microsoft.com/office/powerpoint/2010/main" val="155528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108165"/>
            <a:ext cx="8229600" cy="850106"/>
          </a:xfrm>
        </p:spPr>
        <p:txBody>
          <a:bodyPr/>
          <a:lstStyle/>
          <a:p>
            <a:r>
              <a:rPr lang="en-US" b="1" dirty="0"/>
              <a:t>Regional Partnership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4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187624" y="1229940"/>
            <a:ext cx="6787285" cy="388003"/>
            <a:chOff x="1197841" y="1724306"/>
            <a:chExt cx="6787285" cy="388003"/>
          </a:xfrm>
        </p:grpSpPr>
        <p:pic>
          <p:nvPicPr>
            <p:cNvPr id="6" name="Picture 324" descr="ADOT Color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841" y="1724306"/>
              <a:ext cx="301625" cy="32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27" descr="ASU (without Text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966" y="1773331"/>
              <a:ext cx="490682" cy="240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28" descr="Avondale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944" y="1819556"/>
              <a:ext cx="418523" cy="183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9" descr="chandler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841" y="1757923"/>
              <a:ext cx="334818" cy="32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4" descr="Town of Gilber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614" y="1764926"/>
              <a:ext cx="515216" cy="34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35" descr="Glendale (5-27-05)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659" y="1759324"/>
              <a:ext cx="405535" cy="352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36" descr="Goodyear1 Log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760725"/>
              <a:ext cx="381000" cy="32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51" descr="MA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160" y="1795743"/>
              <a:ext cx="419966" cy="239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47" descr="FHWA Logo"/>
            <p:cNvPicPr>
              <a:picLocks noChangeArrowheads="1"/>
            </p:cNvPicPr>
            <p:nvPr/>
          </p:nvPicPr>
          <p:blipFill>
            <a:blip r:embed="rId11">
              <a:clrChange>
                <a:clrFrom>
                  <a:srgbClr val="FFFFF7"/>
                </a:clrFrom>
                <a:clrTo>
                  <a:srgbClr val="FFFF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6" t="7977" r="10023"/>
            <a:stretch>
              <a:fillRect/>
            </a:stretch>
          </p:blipFill>
          <p:spPr bwMode="auto">
            <a:xfrm>
              <a:off x="4515716" y="1725706"/>
              <a:ext cx="373784" cy="36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Fountain Hills.bmp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784" y="1739714"/>
              <a:ext cx="333375" cy="323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DPS Badge.jp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807" y="1734111"/>
              <a:ext cx="333375" cy="32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023" y="1743916"/>
              <a:ext cx="369455" cy="32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366580" y="5639936"/>
            <a:ext cx="6762750" cy="463643"/>
            <a:chOff x="1252682" y="6173041"/>
            <a:chExt cx="6762750" cy="463643"/>
          </a:xfrm>
        </p:grpSpPr>
        <p:pic>
          <p:nvPicPr>
            <p:cNvPr id="19" name="Picture 343" descr="CORRECTED COLORS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682" y="6259886"/>
              <a:ext cx="334818" cy="324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37" descr="Mesa (5-27-05)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421" y="6327122"/>
              <a:ext cx="428625" cy="203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38" descr="PV Public Works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660" y="6173041"/>
              <a:ext cx="447386" cy="43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39" descr="PV Patch Transparency~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82" y="6264088"/>
              <a:ext cx="278535" cy="32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40" descr="Peorialogo Master Blue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569" y="6275295"/>
              <a:ext cx="326159" cy="316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41" descr="Scottsdale Logo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614" y="6271093"/>
              <a:ext cx="329045" cy="32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42" descr="Queen Creek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013" y="6257085"/>
              <a:ext cx="388215" cy="34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45" descr="Surprise Logo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876" y="6271093"/>
              <a:ext cx="318943" cy="323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46" descr="Tempe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98"/>
            <a:stretch>
              <a:fillRect/>
            </a:stretch>
          </p:blipFill>
          <p:spPr bwMode="auto">
            <a:xfrm>
              <a:off x="6546273" y="6257085"/>
              <a:ext cx="334818" cy="330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48" descr="univeristy of arizona-top-A-logo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557" y="6297706"/>
              <a:ext cx="363682" cy="28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6" descr="City of Phoenix Logo.jpg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16" y="6233272"/>
              <a:ext cx="554182" cy="40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7" descr="Valley Metro Logo1.gif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773" y="6275295"/>
              <a:ext cx="389659" cy="32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777760" y="1619561"/>
            <a:ext cx="8203045" cy="396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03" tIns="41000" rIns="82003" bIns="41000" anchor="ctr">
            <a:spAutoFit/>
          </a:bodyPr>
          <a:lstStyle/>
          <a:p>
            <a:pPr indent="410003" defTabSz="820007" eaLnBrk="0" hangingPunct="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  <a:ea typeface="Calibri" pitchFamily="34" charset="0"/>
                <a:cs typeface="Arial" pitchFamily="34" charset="0"/>
              </a:rPr>
              <a:t>26 Members</a:t>
            </a:r>
            <a:endParaRPr lang="en-US" b="1" dirty="0">
              <a:latin typeface="Arial" pitchFamily="34" charset="0"/>
            </a:endParaRP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15 Cities and Towns</a:t>
            </a:r>
            <a:endParaRPr lang="en-US" dirty="0">
              <a:latin typeface="Arial" pitchFamily="34" charset="0"/>
            </a:endParaRP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Arizona Division of FHWA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Maricopa Association of Governments (Local MPO) 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State DOT and PD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Maricopa County DOT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Phoenix International Airport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Public Transit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Metro Rail 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Regional Public Transportation Authority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Arizona State University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University of Arizona</a:t>
            </a:r>
          </a:p>
          <a:p>
            <a:pPr marL="773028" indent="-363024" defTabSz="820007" eaLnBrk="0" hangingPunct="0">
              <a:buClr>
                <a:srgbClr val="C00000"/>
              </a:buClr>
              <a:buFont typeface="Arial" pitchFamily="34" charset="0"/>
              <a:buChar char="–"/>
              <a:defRPr/>
            </a:pPr>
            <a:r>
              <a:rPr lang="en-US" dirty="0">
                <a:latin typeface="Arial" pitchFamily="34" charset="0"/>
                <a:ea typeface="Calibri" pitchFamily="34" charset="0"/>
                <a:cs typeface="Arial" pitchFamily="34" charset="0"/>
              </a:rPr>
              <a:t>Private Partners</a:t>
            </a:r>
          </a:p>
          <a:p>
            <a:pPr marL="417123" indent="-417123" defTabSz="820007" eaLnBrk="0" hangingPunct="0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en-US" b="1" dirty="0">
                <a:latin typeface="Arial" pitchFamily="34" charset="0"/>
                <a:ea typeface="Calibri" pitchFamily="34" charset="0"/>
                <a:cs typeface="Arial" pitchFamily="34" charset="0"/>
              </a:rPr>
              <a:t>Key Function: Traffic Management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67454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0" y="112755"/>
            <a:ext cx="8229600" cy="850106"/>
          </a:xfrm>
        </p:spPr>
        <p:txBody>
          <a:bodyPr>
            <a:normAutofit/>
          </a:bodyPr>
          <a:lstStyle/>
          <a:p>
            <a:r>
              <a:rPr lang="en-US" sz="4200" b="1" dirty="0"/>
              <a:t>Organizational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07" t="15202" r="1805" b="2044"/>
          <a:stretch/>
        </p:blipFill>
        <p:spPr>
          <a:xfrm>
            <a:off x="466052" y="1109333"/>
            <a:ext cx="8211896" cy="530352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9578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264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600" b="1" dirty="0"/>
              <a:t>Key </a:t>
            </a:r>
            <a:r>
              <a:rPr lang="en-US" sz="3600" b="1" dirty="0" err="1"/>
              <a:t>AZTech</a:t>
            </a:r>
            <a:r>
              <a:rPr lang="en-US" sz="3600" b="1" dirty="0"/>
              <a:t> 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45240"/>
            <a:ext cx="8064896" cy="500141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en-US" sz="1200" dirty="0"/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Pilot ITS Technology Deployment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Model Public-Private Partnership 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Traveler Information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Traffic signal coordination across jurisdictional boundaries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Bi-Annual Performance Indicators Book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Transportation - Media Forums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Cross functional training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Adaptive Traffic Signal System Deployment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Regional Emergency Action Coordination Team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Pilots – CAV, ICM, Smarter Work Zone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Regional Archived Data System (RADS)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0" indent="0">
              <a:buClr>
                <a:srgbClr val="C00000"/>
              </a:buCl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605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264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n-US" sz="3600" b="1" dirty="0"/>
              <a:t>Regional Archived Data System</a:t>
            </a:r>
            <a:br>
              <a:rPr lang="en-US" sz="3600" b="1" dirty="0"/>
            </a:br>
            <a:r>
              <a:rPr lang="en-US" sz="3600" b="1" dirty="0"/>
              <a:t>(RADS)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5001419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dirty="0"/>
              <a:t>The </a:t>
            </a:r>
            <a:r>
              <a:rPr lang="en-US" dirty="0" err="1"/>
              <a:t>AZTech</a:t>
            </a:r>
            <a:r>
              <a:rPr lang="en-US" dirty="0"/>
              <a:t> Regional Archived Data System (RADS) is a regional ITS data hub for the greater Phoenix area:</a:t>
            </a:r>
          </a:p>
          <a:p>
            <a:pPr marL="0" indent="0" algn="just">
              <a:buNone/>
            </a:pPr>
            <a:endParaRPr lang="en-US" sz="1200" dirty="0"/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Collects, processes, and archives ITS data from various local and regional subsystems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Fuses data of multiple sources to provide new operational capabilities and performance measures</a:t>
            </a:r>
          </a:p>
          <a:p>
            <a:pPr marL="801688" lvl="2" indent="-3397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RADS is jointly hosted by ADOT and MCDOT</a:t>
            </a:r>
          </a:p>
          <a:p>
            <a:pPr marL="0" indent="0">
              <a:buClr>
                <a:srgbClr val="C00000"/>
              </a:buCl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33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Value Proposition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604149"/>
            <a:ext cx="8229600" cy="5001419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Trust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Provide a robust, scalable, and secured environment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Cost effective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Capitalize on regional communication infrastructure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Establish regional operational data policies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Align application development with regional priority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Support Integrated Corridor Management decision support systems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Support Emerging Technology Initiatives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130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RADS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58560"/>
            <a:ext cx="8003232" cy="500141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Data Warehouse</a:t>
            </a:r>
          </a:p>
          <a:p>
            <a:pPr lvl="2"/>
            <a:r>
              <a:rPr lang="en-US" dirty="0"/>
              <a:t>Real-time data acquisition and archive</a:t>
            </a:r>
          </a:p>
          <a:p>
            <a:pPr lvl="2"/>
            <a:r>
              <a:rPr lang="en-US" dirty="0"/>
              <a:t>Agency originated data</a:t>
            </a:r>
          </a:p>
          <a:p>
            <a:pPr lvl="2"/>
            <a:r>
              <a:rPr lang="en-US" dirty="0"/>
              <a:t>Third-party data</a:t>
            </a:r>
          </a:p>
          <a:p>
            <a:pPr lvl="2"/>
            <a:r>
              <a:rPr lang="en-US" dirty="0"/>
              <a:t>Use of ITS standards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Data Engines/Services </a:t>
            </a:r>
          </a:p>
          <a:p>
            <a:pPr lvl="2"/>
            <a:r>
              <a:rPr lang="en-US" dirty="0"/>
              <a:t>Performance measures</a:t>
            </a:r>
          </a:p>
          <a:p>
            <a:pPr lvl="2"/>
            <a:r>
              <a:rPr lang="en-US" dirty="0"/>
              <a:t>Incident management operations</a:t>
            </a:r>
          </a:p>
          <a:p>
            <a:pPr lvl="2"/>
            <a:r>
              <a:rPr lang="en-US" dirty="0"/>
              <a:t>Traffic signal operations</a:t>
            </a:r>
          </a:p>
          <a:p>
            <a:pPr lvl="2"/>
            <a:r>
              <a:rPr lang="en-US" dirty="0"/>
              <a:t>Connected Vehicle</a:t>
            </a:r>
          </a:p>
          <a:p>
            <a:pPr lvl="2"/>
            <a:r>
              <a:rPr lang="en-US" dirty="0"/>
              <a:t>Traveler information</a:t>
            </a:r>
          </a:p>
          <a:p>
            <a:pPr lvl="2"/>
            <a:r>
              <a:rPr lang="en-US" dirty="0"/>
              <a:t>Planning and modeling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6DE86-F6E0-43C3-BAE3-92147BB4844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21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3.xml><?xml version="1.0" encoding="utf-8"?>
<a:theme xmlns:a="http://schemas.openxmlformats.org/drawingml/2006/main" name="1_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4296</TotalTime>
  <Words>999</Words>
  <Application>Microsoft Office PowerPoint</Application>
  <PresentationFormat>On-screen Show (4:3)</PresentationFormat>
  <Paragraphs>293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Garamond</vt:lpstr>
      <vt:lpstr>Calibri</vt:lpstr>
      <vt:lpstr>Wingdings</vt:lpstr>
      <vt:lpstr>ＭＳ Ｐゴシック</vt:lpstr>
      <vt:lpstr>Corbel</vt:lpstr>
      <vt:lpstr>Arial</vt:lpstr>
      <vt:lpstr>Office Theme</vt:lpstr>
      <vt:lpstr>Digital Blue Tunnel 16x9</vt:lpstr>
      <vt:lpstr>1_Digital Blue Tunnel 16x9</vt:lpstr>
      <vt:lpstr>PowerPoint Presentation</vt:lpstr>
      <vt:lpstr>Maricopa County Region, Arizona</vt:lpstr>
      <vt:lpstr>Collaboration</vt:lpstr>
      <vt:lpstr>Regional Partnership</vt:lpstr>
      <vt:lpstr>Organizational Structure</vt:lpstr>
      <vt:lpstr>Key AZTech Successes</vt:lpstr>
      <vt:lpstr>Regional Archived Data System (RADS)</vt:lpstr>
      <vt:lpstr>Value Proposition</vt:lpstr>
      <vt:lpstr>RADS Overview</vt:lpstr>
      <vt:lpstr>History of RADS</vt:lpstr>
      <vt:lpstr>RADS and Regional ITS </vt:lpstr>
      <vt:lpstr>Data Sharing Example (Work Zone)</vt:lpstr>
      <vt:lpstr>Information Dissemination</vt:lpstr>
      <vt:lpstr>Regional Automated Traffic Signal Performance Measures</vt:lpstr>
      <vt:lpstr>Regional Automated Traffic Signal Performance Measures Data Architecture</vt:lpstr>
      <vt:lpstr>PowerPoint Presentation</vt:lpstr>
      <vt:lpstr>AZTech Regional Information System (ARIS)</vt:lpstr>
      <vt:lpstr>PowerPoint Presentation</vt:lpstr>
      <vt:lpstr>PowerPoint Presentation</vt:lpstr>
      <vt:lpstr>Evolving Environment</vt:lpstr>
      <vt:lpstr>Future: Need for Guaranteed Service </vt:lpstr>
      <vt:lpstr>MCDOT  TSMO Lab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USER</dc:creator>
  <cp:lastModifiedBy>Kuciemba, Steve</cp:lastModifiedBy>
  <cp:revision>280</cp:revision>
  <cp:lastPrinted>2019-12-03T22:25:09Z</cp:lastPrinted>
  <dcterms:created xsi:type="dcterms:W3CDTF">2014-11-18T05:33:04Z</dcterms:created>
  <dcterms:modified xsi:type="dcterms:W3CDTF">2020-04-20T15:29:24Z</dcterms:modified>
</cp:coreProperties>
</file>