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0"/>
  </p:notesMasterIdLst>
  <p:handoutMasterIdLst>
    <p:handoutMasterId r:id="rId51"/>
  </p:handoutMasterIdLst>
  <p:sldIdLst>
    <p:sldId id="256" r:id="rId2"/>
    <p:sldId id="441" r:id="rId3"/>
    <p:sldId id="399" r:id="rId4"/>
    <p:sldId id="400" r:id="rId5"/>
    <p:sldId id="401"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5" r:id="rId19"/>
    <p:sldId id="417" r:id="rId20"/>
    <p:sldId id="425" r:id="rId21"/>
    <p:sldId id="380" r:id="rId22"/>
    <p:sldId id="427" r:id="rId23"/>
    <p:sldId id="421" r:id="rId24"/>
    <p:sldId id="422" r:id="rId25"/>
    <p:sldId id="368" r:id="rId26"/>
    <p:sldId id="388" r:id="rId27"/>
    <p:sldId id="340" r:id="rId28"/>
    <p:sldId id="424" r:id="rId29"/>
    <p:sldId id="442" r:id="rId30"/>
    <p:sldId id="386" r:id="rId31"/>
    <p:sldId id="437" r:id="rId32"/>
    <p:sldId id="438" r:id="rId33"/>
    <p:sldId id="440" r:id="rId34"/>
    <p:sldId id="335" r:id="rId35"/>
    <p:sldId id="364" r:id="rId36"/>
    <p:sldId id="365" r:id="rId37"/>
    <p:sldId id="389" r:id="rId38"/>
    <p:sldId id="418" r:id="rId39"/>
    <p:sldId id="369" r:id="rId40"/>
    <p:sldId id="370" r:id="rId41"/>
    <p:sldId id="371" r:id="rId42"/>
    <p:sldId id="375" r:id="rId43"/>
    <p:sldId id="390" r:id="rId44"/>
    <p:sldId id="381" r:id="rId45"/>
    <p:sldId id="260" r:id="rId46"/>
    <p:sldId id="377" r:id="rId47"/>
    <p:sldId id="378" r:id="rId48"/>
    <p:sldId id="384"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0"/>
    <p:restoredTop sz="83895" autoAdjust="0"/>
  </p:normalViewPr>
  <p:slideViewPr>
    <p:cSldViewPr snapToGrid="0" snapToObjects="1">
      <p:cViewPr varScale="1">
        <p:scale>
          <a:sx n="87" d="100"/>
          <a:sy n="87" d="100"/>
        </p:scale>
        <p:origin x="1086" y="90"/>
      </p:cViewPr>
      <p:guideLst>
        <p:guide orient="horz" pos="2160"/>
        <p:guide pos="3840"/>
      </p:guideLst>
    </p:cSldViewPr>
  </p:slideViewPr>
  <p:notesTextViewPr>
    <p:cViewPr>
      <p:scale>
        <a:sx n="1" d="1"/>
        <a:sy n="1" d="1"/>
      </p:scale>
      <p:origin x="0" y="0"/>
    </p:cViewPr>
  </p:notesTextViewPr>
  <p:sorterViewPr>
    <p:cViewPr varScale="1">
      <p:scale>
        <a:sx n="1" d="1"/>
        <a:sy n="1" d="1"/>
      </p:scale>
      <p:origin x="0" y="-98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17" tIns="47108" rIns="94217" bIns="47108"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17" tIns="47108" rIns="94217" bIns="47108" rtlCol="0"/>
          <a:lstStyle>
            <a:lvl1pPr algn="r">
              <a:defRPr sz="1200"/>
            </a:lvl1pPr>
          </a:lstStyle>
          <a:p>
            <a:fld id="{4CD17AB6-EEB8-47C8-944A-9563715247BB}" type="datetimeFigureOut">
              <a:rPr lang="en-US" smtClean="0"/>
              <a:t>12/5/2019</a:t>
            </a:fld>
            <a:endParaRPr lang="en-US"/>
          </a:p>
        </p:txBody>
      </p:sp>
      <p:sp>
        <p:nvSpPr>
          <p:cNvPr id="4" name="Footer Placeholder 3"/>
          <p:cNvSpPr>
            <a:spLocks noGrp="1"/>
          </p:cNvSpPr>
          <p:nvPr>
            <p:ph type="ftr" sz="quarter" idx="2"/>
          </p:nvPr>
        </p:nvSpPr>
        <p:spPr>
          <a:xfrm>
            <a:off x="1" y="8917423"/>
            <a:ext cx="3077739" cy="469424"/>
          </a:xfrm>
          <a:prstGeom prst="rect">
            <a:avLst/>
          </a:prstGeom>
        </p:spPr>
        <p:txBody>
          <a:bodyPr vert="horz" lIns="94217" tIns="47108" rIns="94217" bIns="47108"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3"/>
            <a:ext cx="3077739" cy="469424"/>
          </a:xfrm>
          <a:prstGeom prst="rect">
            <a:avLst/>
          </a:prstGeom>
        </p:spPr>
        <p:txBody>
          <a:bodyPr vert="horz" lIns="94217" tIns="47108" rIns="94217" bIns="47108" rtlCol="0" anchor="b"/>
          <a:lstStyle>
            <a:lvl1pPr algn="r">
              <a:defRPr sz="1200"/>
            </a:lvl1pPr>
          </a:lstStyle>
          <a:p>
            <a:fld id="{DFC1A5A2-8ADB-4DE6-8467-A9D3F67FE286}" type="slidenum">
              <a:rPr lang="en-US" smtClean="0"/>
              <a:t>‹#›</a:t>
            </a:fld>
            <a:endParaRPr lang="en-US"/>
          </a:p>
        </p:txBody>
      </p:sp>
    </p:spTree>
    <p:extLst>
      <p:ext uri="{BB962C8B-B14F-4D97-AF65-F5344CB8AC3E}">
        <p14:creationId xmlns:p14="http://schemas.microsoft.com/office/powerpoint/2010/main" val="3088464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71054"/>
          </a:xfrm>
          <a:prstGeom prst="rect">
            <a:avLst/>
          </a:prstGeom>
        </p:spPr>
        <p:txBody>
          <a:bodyPr vert="horz" lIns="94217" tIns="47108" rIns="94217" bIns="47108" rtlCol="0"/>
          <a:lstStyle>
            <a:lvl1pPr algn="l">
              <a:defRPr sz="1200"/>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4217" tIns="47108" rIns="94217" bIns="47108" rtlCol="0"/>
          <a:lstStyle>
            <a:lvl1pPr algn="r">
              <a:defRPr sz="1200"/>
            </a:lvl1pPr>
          </a:lstStyle>
          <a:p>
            <a:fld id="{EC4F2917-D138-AC4A-9578-D0ADAF5D049F}" type="datetimeFigureOut">
              <a:rPr lang="en-US" smtClean="0"/>
              <a:t>12/5/2019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8" rIns="94217" bIns="47108" rtlCol="0" anchor="ctr"/>
          <a:lstStyle/>
          <a:p>
            <a:endParaRPr lang="en-US"/>
          </a:p>
        </p:txBody>
      </p:sp>
      <p:sp>
        <p:nvSpPr>
          <p:cNvPr id="5" name="Notes Placeholder 4"/>
          <p:cNvSpPr>
            <a:spLocks noGrp="1"/>
          </p:cNvSpPr>
          <p:nvPr>
            <p:ph type="body" sz="quarter" idx="3"/>
          </p:nvPr>
        </p:nvSpPr>
        <p:spPr>
          <a:xfrm>
            <a:off x="710248" y="4518205"/>
            <a:ext cx="5681980" cy="3696712"/>
          </a:xfrm>
          <a:prstGeom prst="rect">
            <a:avLst/>
          </a:prstGeom>
        </p:spPr>
        <p:txBody>
          <a:bodyPr vert="horz" lIns="94217" tIns="47108" rIns="94217" bIns="471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39" cy="471053"/>
          </a:xfrm>
          <a:prstGeom prst="rect">
            <a:avLst/>
          </a:prstGeom>
        </p:spPr>
        <p:txBody>
          <a:bodyPr vert="horz" lIns="94217" tIns="47108" rIns="94217" bIns="47108"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3"/>
            <a:ext cx="3077739" cy="471053"/>
          </a:xfrm>
          <a:prstGeom prst="rect">
            <a:avLst/>
          </a:prstGeom>
        </p:spPr>
        <p:txBody>
          <a:bodyPr vert="horz" lIns="94217" tIns="47108" rIns="94217" bIns="47108" rtlCol="0" anchor="b"/>
          <a:lstStyle>
            <a:lvl1pPr algn="r">
              <a:defRPr sz="1200"/>
            </a:lvl1pPr>
          </a:lstStyle>
          <a:p>
            <a:fld id="{283A27FD-D318-FC4B-AC2D-34EFEFA63F90}" type="slidenum">
              <a:rPr lang="en-US" smtClean="0"/>
              <a:t>‹#›</a:t>
            </a:fld>
            <a:endParaRPr lang="en-US"/>
          </a:p>
        </p:txBody>
      </p:sp>
    </p:spTree>
    <p:extLst>
      <p:ext uri="{BB962C8B-B14F-4D97-AF65-F5344CB8AC3E}">
        <p14:creationId xmlns:p14="http://schemas.microsoft.com/office/powerpoint/2010/main" val="3270795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 the cusp of the biggest revolution in transportation since the transition from horses to horsepower. You have heard me say that before, you have heard others. </a:t>
            </a:r>
          </a:p>
          <a:p>
            <a:r>
              <a:rPr lang="en-US" dirty="0"/>
              <a:t>Everything about how we move is changing – what we drive, if we drive, what we ride in, whether we steer, who we are with, how it is propelled – cars, buses, shuttles, bikes, scooters, even flying taxis – everything is changing. </a:t>
            </a:r>
          </a:p>
          <a:p>
            <a:r>
              <a:rPr lang="en-US" dirty="0"/>
              <a:t>You may have heard me talk about six distinct but interacting trends that are bring this change: Vehicle propulsion, demographic trends, big data, connected vehicles, automated vehicles, and mobility as a service. They are all around us. </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3</a:t>
            </a:fld>
            <a:endParaRPr lang="en-US"/>
          </a:p>
        </p:txBody>
      </p:sp>
    </p:spTree>
    <p:extLst>
      <p:ext uri="{BB962C8B-B14F-4D97-AF65-F5344CB8AC3E}">
        <p14:creationId xmlns:p14="http://schemas.microsoft.com/office/powerpoint/2010/main" val="250406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r>
              <a:rPr lang="en-US" dirty="0"/>
              <a:t>I suggest that it isn’t, and it isn’t our fault. </a:t>
            </a:r>
          </a:p>
          <a:p>
            <a:r>
              <a:rPr lang="en-US" dirty="0"/>
              <a:t>We are in the middle of a very complex change, with many moving parts. </a:t>
            </a:r>
          </a:p>
          <a:p>
            <a:r>
              <a:rPr lang="en-US" dirty="0"/>
              <a:t>The move from </a:t>
            </a:r>
            <a:r>
              <a:rPr lang="en-US" b="1" dirty="0"/>
              <a:t>horses to horsepower</a:t>
            </a:r>
            <a:r>
              <a:rPr lang="en-US" dirty="0"/>
              <a:t> was driven by a few companies in a time with </a:t>
            </a:r>
            <a:r>
              <a:rPr lang="en-US" b="1" dirty="0"/>
              <a:t>little regulation</a:t>
            </a:r>
            <a:r>
              <a:rPr lang="en-US" dirty="0"/>
              <a:t>, using known engine technology, </a:t>
            </a:r>
            <a:r>
              <a:rPr lang="en-US" b="1" dirty="0"/>
              <a:t>no news cycle</a:t>
            </a:r>
            <a:r>
              <a:rPr lang="en-US" dirty="0"/>
              <a:t>, amid an </a:t>
            </a:r>
            <a:r>
              <a:rPr lang="en-US" b="1" dirty="0"/>
              <a:t>industrial revolution</a:t>
            </a:r>
            <a:r>
              <a:rPr lang="en-US" dirty="0"/>
              <a:t>. </a:t>
            </a:r>
          </a:p>
          <a:p>
            <a:r>
              <a:rPr lang="en-US" dirty="0"/>
              <a:t>The </a:t>
            </a:r>
            <a:r>
              <a:rPr lang="en-US" b="1" dirty="0"/>
              <a:t>moon landing effort</a:t>
            </a:r>
            <a:r>
              <a:rPr lang="en-US" dirty="0"/>
              <a:t> involved the most </a:t>
            </a:r>
            <a:r>
              <a:rPr lang="en-US" b="1" dirty="0"/>
              <a:t>complex machine</a:t>
            </a:r>
            <a:r>
              <a:rPr lang="en-US" dirty="0"/>
              <a:t> that man had every built – the Saturn V rocket. But, it was a </a:t>
            </a:r>
            <a:r>
              <a:rPr lang="en-US" b="1" dirty="0"/>
              <a:t>single effort, federally budgeted</a:t>
            </a:r>
            <a:r>
              <a:rPr lang="en-US" dirty="0"/>
              <a:t>, with a single focus, and political will. </a:t>
            </a:r>
          </a:p>
          <a:p>
            <a:r>
              <a:rPr lang="en-US" b="1" dirty="0"/>
              <a:t>The cell phone industry</a:t>
            </a:r>
            <a:r>
              <a:rPr lang="en-US" dirty="0"/>
              <a:t> is largely driven by a </a:t>
            </a:r>
            <a:r>
              <a:rPr lang="en-US" b="1" dirty="0"/>
              <a:t>handful of very large companies</a:t>
            </a:r>
            <a:r>
              <a:rPr lang="en-US" dirty="0"/>
              <a:t> with a clear </a:t>
            </a:r>
            <a:r>
              <a:rPr lang="en-US" b="1" dirty="0"/>
              <a:t>profit</a:t>
            </a:r>
            <a:r>
              <a:rPr lang="en-US" dirty="0"/>
              <a:t> motive. </a:t>
            </a:r>
          </a:p>
          <a:p>
            <a:r>
              <a:rPr lang="en-US" dirty="0"/>
              <a:t>Even the </a:t>
            </a:r>
            <a:r>
              <a:rPr lang="en-US" b="1" dirty="0"/>
              <a:t>interstate</a:t>
            </a:r>
            <a:r>
              <a:rPr lang="en-US" dirty="0"/>
              <a:t> highway system, executed by </a:t>
            </a:r>
            <a:r>
              <a:rPr lang="en-US" b="1" dirty="0"/>
              <a:t>50 state DOTs</a:t>
            </a:r>
            <a:r>
              <a:rPr lang="en-US" dirty="0"/>
              <a:t>, had a </a:t>
            </a:r>
            <a:r>
              <a:rPr lang="en-US" b="1" dirty="0"/>
              <a:t>clear objective</a:t>
            </a:r>
            <a:r>
              <a:rPr lang="en-US" dirty="0"/>
              <a:t> and plan, with a </a:t>
            </a:r>
            <a:r>
              <a:rPr lang="en-US" b="1" dirty="0"/>
              <a:t>roadmap</a:t>
            </a:r>
            <a:r>
              <a:rPr lang="en-US" dirty="0"/>
              <a:t>, </a:t>
            </a:r>
            <a:r>
              <a:rPr lang="en-US" b="1" dirty="0"/>
              <a:t>federal standards and budgets</a:t>
            </a:r>
            <a:r>
              <a:rPr lang="en-US" dirty="0"/>
              <a:t>, and a public need.</a:t>
            </a:r>
          </a:p>
          <a:p>
            <a:pPr defTabSz="914278">
              <a:defRPr/>
            </a:pPr>
            <a:endParaRPr lang="en-US" dirty="0"/>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12</a:t>
            </a:fld>
            <a:endParaRPr lang="en-US"/>
          </a:p>
        </p:txBody>
      </p:sp>
    </p:spTree>
    <p:extLst>
      <p:ext uri="{BB962C8B-B14F-4D97-AF65-F5344CB8AC3E}">
        <p14:creationId xmlns:p14="http://schemas.microsoft.com/office/powerpoint/2010/main" val="751764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very complex endeavor</a:t>
            </a:r>
            <a:r>
              <a:rPr lang="en-US" baseline="0" dirty="0" smtClean="0"/>
              <a:t> with various goals, light vehicles, heavy vehicles, transit, etc. Partial automation, full automation, varied sensor suites, etc. Every level of government is involved from Congress to local towns. They all have different interests, political wills, and rules. Some like this, some don’t. The entities involves have a similar range – from big governments and large corporations (Ford, VW, GM), to very small AI companies, many of whom are start-ups. They are spread all over the globe, and are fiercely competing while also forming a broad variety of alliances. </a:t>
            </a:r>
          </a:p>
          <a:p>
            <a:r>
              <a:rPr lang="en-US" dirty="0" smtClean="0"/>
              <a:t>These companies</a:t>
            </a:r>
            <a:r>
              <a:rPr lang="en-US" baseline="0" dirty="0" smtClean="0"/>
              <a:t> also have varied business models.  The big ones (Ford, GM, VW) are profit driven and risk averse. The new ones are VC-funded and comfortable with risk (Tesla, Uber, many little entities).  </a:t>
            </a:r>
            <a:r>
              <a:rPr lang="en-US" dirty="0" smtClean="0"/>
              <a:t>Uber, reportedly worth $80 billion, lost 5.2 billion</a:t>
            </a:r>
            <a:r>
              <a:rPr lang="en-US" baseline="0" dirty="0" smtClean="0"/>
              <a:t> last quarter, Lyft lost $645 million. Neither have every made a profit.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13</a:t>
            </a:fld>
            <a:endParaRPr lang="en-US"/>
          </a:p>
        </p:txBody>
      </p:sp>
    </p:spTree>
    <p:extLst>
      <p:ext uri="{BB962C8B-B14F-4D97-AF65-F5344CB8AC3E}">
        <p14:creationId xmlns:p14="http://schemas.microsoft.com/office/powerpoint/2010/main" val="2005802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is a harsh assessment . . . </a:t>
            </a:r>
          </a:p>
          <a:p>
            <a:r>
              <a:rPr lang="en-US" dirty="0"/>
              <a:t>We have made a lot of progress since 1994. While the </a:t>
            </a:r>
            <a:r>
              <a:rPr lang="en-US" b="1" dirty="0"/>
              <a:t>AHS report envisioned huge benefits</a:t>
            </a:r>
            <a:r>
              <a:rPr lang="en-US" dirty="0"/>
              <a:t> in connected and automated vehicles, (</a:t>
            </a:r>
            <a:r>
              <a:rPr lang="en-US" b="1" dirty="0"/>
              <a:t>vehicle infrastructure integration</a:t>
            </a:r>
            <a:r>
              <a:rPr lang="en-US" dirty="0"/>
              <a:t>), </a:t>
            </a:r>
            <a:r>
              <a:rPr lang="en-US" b="1" dirty="0"/>
              <a:t>vehicle safety</a:t>
            </a:r>
            <a:r>
              <a:rPr lang="en-US" dirty="0"/>
              <a:t>, </a:t>
            </a:r>
            <a:r>
              <a:rPr lang="en-US" b="1" dirty="0"/>
              <a:t>level 1 and 2</a:t>
            </a:r>
            <a:r>
              <a:rPr lang="en-US" dirty="0"/>
              <a:t> automation, </a:t>
            </a:r>
            <a:r>
              <a:rPr lang="en-US" b="1" dirty="0"/>
              <a:t>vehicle electrification</a:t>
            </a:r>
            <a:r>
              <a:rPr lang="en-US" dirty="0"/>
              <a:t>, and </a:t>
            </a:r>
            <a:r>
              <a:rPr lang="en-US" b="1" dirty="0"/>
              <a:t>drone technology </a:t>
            </a:r>
            <a:r>
              <a:rPr lang="en-US" dirty="0"/>
              <a:t>have all come a long way in just the past 8 to 10 years. All of these areas are commercially available.  </a:t>
            </a:r>
          </a:p>
          <a:p>
            <a:r>
              <a:rPr lang="en-US" dirty="0"/>
              <a:t>The federal government has invested </a:t>
            </a:r>
            <a:r>
              <a:rPr lang="en-US" b="1" dirty="0"/>
              <a:t>hundreds of millions of dollars</a:t>
            </a:r>
            <a:r>
              <a:rPr lang="en-US" dirty="0"/>
              <a:t> in CV and AV </a:t>
            </a:r>
            <a:r>
              <a:rPr lang="en-US" b="1" dirty="0"/>
              <a:t>research</a:t>
            </a:r>
            <a:r>
              <a:rPr lang="en-US" dirty="0"/>
              <a:t> </a:t>
            </a:r>
            <a:r>
              <a:rPr lang="en-US" dirty="0" smtClean="0"/>
              <a:t>–the </a:t>
            </a:r>
            <a:r>
              <a:rPr lang="en-US" dirty="0"/>
              <a:t>CV </a:t>
            </a:r>
            <a:r>
              <a:rPr lang="en-US" dirty="0" smtClean="0"/>
              <a:t>Pilots, </a:t>
            </a:r>
            <a:r>
              <a:rPr lang="en-US" dirty="0"/>
              <a:t>and automated </a:t>
            </a:r>
            <a:r>
              <a:rPr lang="en-US" dirty="0" smtClean="0"/>
              <a:t>shuttles, standards development. </a:t>
            </a:r>
            <a:r>
              <a:rPr lang="en-US" b="1" dirty="0"/>
              <a:t>State </a:t>
            </a:r>
            <a:r>
              <a:rPr lang="en-US" dirty="0"/>
              <a:t>governments, </a:t>
            </a:r>
            <a:r>
              <a:rPr lang="en-US" b="1" dirty="0"/>
              <a:t>NCHRP, AASHTO</a:t>
            </a:r>
            <a:r>
              <a:rPr lang="en-US" dirty="0"/>
              <a:t>, and others have similarly invested. </a:t>
            </a:r>
          </a:p>
          <a:p>
            <a:r>
              <a:rPr lang="en-US" b="1" dirty="0"/>
              <a:t>Private industry</a:t>
            </a:r>
            <a:r>
              <a:rPr lang="en-US" dirty="0"/>
              <a:t> has developed some </a:t>
            </a:r>
            <a:r>
              <a:rPr lang="en-US" b="1" dirty="0"/>
              <a:t>very sophisticated tools</a:t>
            </a:r>
            <a:r>
              <a:rPr lang="en-US" dirty="0"/>
              <a:t>  </a:t>
            </a:r>
            <a:r>
              <a:rPr lang="en-US" dirty="0" smtClean="0"/>
              <a:t> </a:t>
            </a:r>
            <a:endParaRPr lang="en-US" dirty="0"/>
          </a:p>
          <a:p>
            <a:r>
              <a:rPr lang="en-US" b="1" dirty="0"/>
              <a:t>Data analytics capabilities</a:t>
            </a:r>
            <a:r>
              <a:rPr lang="en-US" dirty="0"/>
              <a:t> far outshine what we could do just a few years ago. </a:t>
            </a:r>
          </a:p>
          <a:p>
            <a:r>
              <a:rPr lang="en-US" dirty="0"/>
              <a:t>Some of our modes, like </a:t>
            </a:r>
            <a:r>
              <a:rPr lang="en-US" b="1" dirty="0"/>
              <a:t>mobility as a service and </a:t>
            </a:r>
            <a:r>
              <a:rPr lang="en-US" b="1" dirty="0" err="1" smtClean="0"/>
              <a:t>micromobility</a:t>
            </a:r>
            <a:r>
              <a:rPr lang="en-US" b="1" dirty="0" smtClean="0"/>
              <a:t> (scooters)</a:t>
            </a:r>
            <a:r>
              <a:rPr lang="en-US" dirty="0" smtClean="0"/>
              <a:t>, </a:t>
            </a:r>
            <a:r>
              <a:rPr lang="en-US" dirty="0"/>
              <a:t>weren’t even thought of as little as a </a:t>
            </a:r>
            <a:r>
              <a:rPr lang="en-US" b="1" dirty="0"/>
              <a:t>decade</a:t>
            </a:r>
            <a:r>
              <a:rPr lang="en-US" dirty="0"/>
              <a:t> or so ago. We have come a long way. </a:t>
            </a:r>
          </a:p>
        </p:txBody>
      </p:sp>
      <p:sp>
        <p:nvSpPr>
          <p:cNvPr id="4" name="Slide Number Placeholder 3"/>
          <p:cNvSpPr>
            <a:spLocks noGrp="1"/>
          </p:cNvSpPr>
          <p:nvPr>
            <p:ph type="sldNum" sz="quarter" idx="10"/>
          </p:nvPr>
        </p:nvSpPr>
        <p:spPr/>
        <p:txBody>
          <a:bodyPr/>
          <a:lstStyle/>
          <a:p>
            <a:fld id="{283A27FD-D318-FC4B-AC2D-34EFEFA63F90}" type="slidenum">
              <a:rPr lang="en-US" smtClean="0"/>
              <a:t>14</a:t>
            </a:fld>
            <a:endParaRPr lang="en-US"/>
          </a:p>
        </p:txBody>
      </p:sp>
    </p:spTree>
    <p:extLst>
      <p:ext uri="{BB962C8B-B14F-4D97-AF65-F5344CB8AC3E}">
        <p14:creationId xmlns:p14="http://schemas.microsoft.com/office/powerpoint/2010/main" val="161383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endParaRPr lang="en-US" dirty="0"/>
          </a:p>
          <a:p>
            <a:r>
              <a:rPr lang="en-US" dirty="0"/>
              <a:t>We are in an </a:t>
            </a:r>
            <a:r>
              <a:rPr lang="en-US" b="1" dirty="0"/>
              <a:t>exciting time</a:t>
            </a:r>
            <a:r>
              <a:rPr lang="en-US" dirty="0"/>
              <a:t>, a time of great </a:t>
            </a:r>
            <a:r>
              <a:rPr lang="en-US" b="1" dirty="0"/>
              <a:t>change,</a:t>
            </a:r>
            <a:r>
              <a:rPr lang="en-US" dirty="0"/>
              <a:t> but a time of </a:t>
            </a:r>
            <a:r>
              <a:rPr lang="en-US" b="1" dirty="0"/>
              <a:t>challenges</a:t>
            </a:r>
            <a:r>
              <a:rPr lang="en-US" dirty="0"/>
              <a:t> and hurdles. </a:t>
            </a:r>
          </a:p>
          <a:p>
            <a:r>
              <a:rPr lang="en-US" dirty="0" smtClean="0"/>
              <a:t>What </a:t>
            </a:r>
            <a:r>
              <a:rPr lang="en-US" dirty="0"/>
              <a:t>will we do with </a:t>
            </a:r>
            <a:r>
              <a:rPr lang="en-US" dirty="0" smtClean="0"/>
              <a:t>this with these advancements? </a:t>
            </a:r>
            <a:endParaRPr lang="en-US" dirty="0"/>
          </a:p>
          <a:p>
            <a:pPr defTabSz="914278">
              <a:defRPr/>
            </a:pPr>
            <a:endParaRPr lang="en-US" dirty="0"/>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15</a:t>
            </a:fld>
            <a:endParaRPr lang="en-US"/>
          </a:p>
        </p:txBody>
      </p:sp>
    </p:spTree>
    <p:extLst>
      <p:ext uri="{BB962C8B-B14F-4D97-AF65-F5344CB8AC3E}">
        <p14:creationId xmlns:p14="http://schemas.microsoft.com/office/powerpoint/2010/main" val="90185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tie this together with four suggestions . . . four things I think we should all do today, and walk away with: </a:t>
            </a:r>
          </a:p>
          <a:p>
            <a:r>
              <a:rPr lang="en-US" dirty="0"/>
              <a:t>1 – </a:t>
            </a:r>
            <a:r>
              <a:rPr lang="en-US" b="1" dirty="0"/>
              <a:t>individually, we all need to act</a:t>
            </a:r>
            <a:r>
              <a:rPr lang="en-US" dirty="0"/>
              <a:t> (survey large fields, cultivate small ones). Stop waiting, </a:t>
            </a:r>
            <a:r>
              <a:rPr lang="en-US" b="1" dirty="0"/>
              <a:t>move forward</a:t>
            </a:r>
            <a:r>
              <a:rPr lang="en-US" dirty="0"/>
              <a:t>. </a:t>
            </a:r>
          </a:p>
          <a:p>
            <a:r>
              <a:rPr lang="en-US" dirty="0"/>
              <a:t>2 –  </a:t>
            </a:r>
            <a:r>
              <a:rPr lang="en-US" b="1" dirty="0"/>
              <a:t>get involved</a:t>
            </a:r>
            <a:r>
              <a:rPr lang="en-US" dirty="0"/>
              <a:t> in national efforts – committees, organizations, influencing – to </a:t>
            </a:r>
            <a:r>
              <a:rPr lang="en-US" b="1" dirty="0"/>
              <a:t>make change happen</a:t>
            </a:r>
            <a:r>
              <a:rPr lang="en-US" dirty="0"/>
              <a:t>. </a:t>
            </a:r>
          </a:p>
          <a:p>
            <a:r>
              <a:rPr lang="en-US" dirty="0"/>
              <a:t>3 </a:t>
            </a:r>
            <a:r>
              <a:rPr lang="en-US" b="1" dirty="0"/>
              <a:t>– Share</a:t>
            </a:r>
            <a:r>
              <a:rPr lang="en-US" dirty="0"/>
              <a:t> – take what you DO, and share it. Help others. Learn from others. </a:t>
            </a:r>
            <a:r>
              <a:rPr lang="en-US" b="1" dirty="0"/>
              <a:t>Accelerate the learning curve</a:t>
            </a:r>
            <a:r>
              <a:rPr lang="en-US" dirty="0"/>
              <a:t>. Support the big picture. </a:t>
            </a:r>
          </a:p>
          <a:p>
            <a:r>
              <a:rPr lang="en-US" dirty="0"/>
              <a:t>4 - </a:t>
            </a:r>
            <a:r>
              <a:rPr lang="en-US" b="1" dirty="0"/>
              <a:t>take a risk</a:t>
            </a:r>
            <a:r>
              <a:rPr lang="en-US" dirty="0"/>
              <a:t> on what you choose to act upon (the best thing to do is the right thing)</a:t>
            </a:r>
          </a:p>
          <a:p>
            <a:r>
              <a:rPr lang="en-US" dirty="0"/>
              <a:t>Thanks for listening to my thoughts today. Let’s learn today, and move the needle!</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16</a:t>
            </a:fld>
            <a:endParaRPr lang="en-US"/>
          </a:p>
        </p:txBody>
      </p:sp>
    </p:spTree>
    <p:extLst>
      <p:ext uri="{BB962C8B-B14F-4D97-AF65-F5344CB8AC3E}">
        <p14:creationId xmlns:p14="http://schemas.microsoft.com/office/powerpoint/2010/main" val="50239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tie this together with four suggestions . . . four things I think we should all do today, and walk away with: </a:t>
            </a:r>
          </a:p>
          <a:p>
            <a:r>
              <a:rPr lang="en-US" dirty="0"/>
              <a:t>1 – </a:t>
            </a:r>
            <a:r>
              <a:rPr lang="en-US" b="1" dirty="0"/>
              <a:t>individually, we all need to act</a:t>
            </a:r>
            <a:r>
              <a:rPr lang="en-US" dirty="0"/>
              <a:t> (survey large fields, cultivate small ones). Stop waiting, </a:t>
            </a:r>
            <a:r>
              <a:rPr lang="en-US" b="1" dirty="0"/>
              <a:t>move forward</a:t>
            </a:r>
            <a:r>
              <a:rPr lang="en-US" dirty="0"/>
              <a:t>. </a:t>
            </a:r>
          </a:p>
          <a:p>
            <a:r>
              <a:rPr lang="en-US" dirty="0"/>
              <a:t>2 –  </a:t>
            </a:r>
            <a:r>
              <a:rPr lang="en-US" b="1" dirty="0"/>
              <a:t>get involved</a:t>
            </a:r>
            <a:r>
              <a:rPr lang="en-US" dirty="0"/>
              <a:t> in national efforts – committees, organizations, influencing – to </a:t>
            </a:r>
            <a:r>
              <a:rPr lang="en-US" b="1" dirty="0"/>
              <a:t>make change happen</a:t>
            </a:r>
            <a:r>
              <a:rPr lang="en-US" dirty="0"/>
              <a:t>. </a:t>
            </a:r>
          </a:p>
          <a:p>
            <a:r>
              <a:rPr lang="en-US" dirty="0"/>
              <a:t>3 </a:t>
            </a:r>
            <a:r>
              <a:rPr lang="en-US" b="1" dirty="0"/>
              <a:t>– Share</a:t>
            </a:r>
            <a:r>
              <a:rPr lang="en-US" dirty="0"/>
              <a:t> – take what you DO, and share it. Help others. Learn from others. </a:t>
            </a:r>
            <a:r>
              <a:rPr lang="en-US" b="1" dirty="0"/>
              <a:t>Accelerate the learning curve</a:t>
            </a:r>
            <a:r>
              <a:rPr lang="en-US" dirty="0"/>
              <a:t>. Support the big picture. </a:t>
            </a:r>
          </a:p>
          <a:p>
            <a:r>
              <a:rPr lang="en-US" dirty="0"/>
              <a:t>4 - </a:t>
            </a:r>
            <a:r>
              <a:rPr lang="en-US" b="1" dirty="0"/>
              <a:t>take a risk</a:t>
            </a:r>
            <a:r>
              <a:rPr lang="en-US" dirty="0"/>
              <a:t> on what you choose to act upon (the best thing to do is the right thing)</a:t>
            </a:r>
          </a:p>
          <a:p>
            <a:r>
              <a:rPr lang="en-US" dirty="0"/>
              <a:t>Thanks for listening to my thoughts today. Let’s learn today, and move the needle!</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17</a:t>
            </a:fld>
            <a:endParaRPr lang="en-US"/>
          </a:p>
        </p:txBody>
      </p:sp>
    </p:spTree>
    <p:extLst>
      <p:ext uri="{BB962C8B-B14F-4D97-AF65-F5344CB8AC3E}">
        <p14:creationId xmlns:p14="http://schemas.microsoft.com/office/powerpoint/2010/main" val="121686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tie this together with four suggestions . . . four things I think we should all do today, and walk away with: </a:t>
            </a:r>
          </a:p>
          <a:p>
            <a:r>
              <a:rPr lang="en-US" dirty="0"/>
              <a:t>1 – </a:t>
            </a:r>
            <a:r>
              <a:rPr lang="en-US" b="1" dirty="0"/>
              <a:t>individually, we all need to act</a:t>
            </a:r>
            <a:r>
              <a:rPr lang="en-US" dirty="0"/>
              <a:t> (survey large fields, cultivate small ones). Stop waiting, </a:t>
            </a:r>
            <a:r>
              <a:rPr lang="en-US" b="1" dirty="0"/>
              <a:t>move forward</a:t>
            </a:r>
            <a:r>
              <a:rPr lang="en-US" dirty="0"/>
              <a:t>. </a:t>
            </a:r>
          </a:p>
          <a:p>
            <a:r>
              <a:rPr lang="en-US" dirty="0"/>
              <a:t>2 –  </a:t>
            </a:r>
            <a:r>
              <a:rPr lang="en-US" b="1" dirty="0"/>
              <a:t>get involved</a:t>
            </a:r>
            <a:r>
              <a:rPr lang="en-US" dirty="0"/>
              <a:t> in national efforts – committees, organizations, influencing – to </a:t>
            </a:r>
            <a:r>
              <a:rPr lang="en-US" b="1" dirty="0"/>
              <a:t>make change happen</a:t>
            </a:r>
            <a:r>
              <a:rPr lang="en-US" dirty="0"/>
              <a:t>. </a:t>
            </a:r>
          </a:p>
          <a:p>
            <a:r>
              <a:rPr lang="en-US" dirty="0"/>
              <a:t>3 </a:t>
            </a:r>
            <a:r>
              <a:rPr lang="en-US" b="1" dirty="0"/>
              <a:t>– Share</a:t>
            </a:r>
            <a:r>
              <a:rPr lang="en-US" dirty="0"/>
              <a:t> – take what you DO, and share it. Help others. Learn from others. </a:t>
            </a:r>
            <a:r>
              <a:rPr lang="en-US" b="1" dirty="0"/>
              <a:t>Accelerate the learning curve</a:t>
            </a:r>
            <a:r>
              <a:rPr lang="en-US" dirty="0"/>
              <a:t>. Support the big picture. </a:t>
            </a:r>
          </a:p>
          <a:p>
            <a:r>
              <a:rPr lang="en-US" dirty="0"/>
              <a:t>4 - </a:t>
            </a:r>
            <a:r>
              <a:rPr lang="en-US" b="1" dirty="0"/>
              <a:t>take a risk</a:t>
            </a:r>
            <a:r>
              <a:rPr lang="en-US" dirty="0"/>
              <a:t> on what you choose to act upon (the best thing to do is the right thing)</a:t>
            </a:r>
          </a:p>
          <a:p>
            <a:r>
              <a:rPr lang="en-US" dirty="0"/>
              <a:t>Thanks for listening to my thoughts today. Let’s learn today, and move the needle!</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18</a:t>
            </a:fld>
            <a:endParaRPr lang="en-US"/>
          </a:p>
        </p:txBody>
      </p:sp>
    </p:spTree>
    <p:extLst>
      <p:ext uri="{BB962C8B-B14F-4D97-AF65-F5344CB8AC3E}">
        <p14:creationId xmlns:p14="http://schemas.microsoft.com/office/powerpoint/2010/main" val="433290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think you will use or need this slide, but the information might come up in questions. Last session the legislature passed a fairly broad bill authorizing AVs</a:t>
            </a:r>
            <a:r>
              <a:rPr lang="en-US" baseline="0" dirty="0" smtClean="0"/>
              <a:t> to operate on our roads. It is now legal for a highly automated vehicle (Level 3, 4, or 5) to operate on our roads, with or without a driver on board. No permit or special conditions are needed – just that the vehicle needs to be registered and insured. </a:t>
            </a:r>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20</a:t>
            </a:fld>
            <a:endParaRPr lang="en-US"/>
          </a:p>
        </p:txBody>
      </p:sp>
    </p:spTree>
    <p:extLst>
      <p:ext uri="{BB962C8B-B14F-4D97-AF65-F5344CB8AC3E}">
        <p14:creationId xmlns:p14="http://schemas.microsoft.com/office/powerpoint/2010/main" val="3514283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2019the legislature passed a fairly broad bill authorizing AVs</a:t>
            </a:r>
            <a:r>
              <a:rPr lang="en-US" baseline="0" dirty="0" smtClean="0"/>
              <a:t> to operate on our roads. It is now legal for a highly automated vehicle (Level 3, 4, or 5) to operate on our roads, with or without a driver on board. No permit or special conditions are needed – just that the vehicle needs to be registered and insured. </a:t>
            </a:r>
          </a:p>
          <a:p>
            <a:r>
              <a:rPr lang="en-US" baseline="0" dirty="0" smtClean="0"/>
              <a:t>Legislative effort started in 2017 with model language prepared by the Self Driving Coalition. Drafts </a:t>
            </a:r>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21</a:t>
            </a:fld>
            <a:endParaRPr lang="en-US"/>
          </a:p>
        </p:txBody>
      </p:sp>
    </p:spTree>
    <p:extLst>
      <p:ext uri="{BB962C8B-B14F-4D97-AF65-F5344CB8AC3E}">
        <p14:creationId xmlns:p14="http://schemas.microsoft.com/office/powerpoint/2010/main" val="132254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1211263"/>
            <a:ext cx="5816600" cy="3271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E42D70-8B07-4828-9794-6AC4CFB09A1A}" type="slidenum">
              <a:rPr lang="en-US" smtClean="0"/>
              <a:t>24</a:t>
            </a:fld>
            <a:endParaRPr lang="en-US" dirty="0"/>
          </a:p>
        </p:txBody>
      </p:sp>
    </p:spTree>
    <p:extLst>
      <p:ext uri="{BB962C8B-B14F-4D97-AF65-F5344CB8AC3E}">
        <p14:creationId xmlns:p14="http://schemas.microsoft.com/office/powerpoint/2010/main" val="2462026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3A27FD-D318-FC4B-AC2D-34EFEFA63F90}" type="slidenum">
              <a:rPr lang="en-US" smtClean="0"/>
              <a:t>4</a:t>
            </a:fld>
            <a:endParaRPr lang="en-US"/>
          </a:p>
        </p:txBody>
      </p:sp>
    </p:spTree>
    <p:extLst>
      <p:ext uri="{BB962C8B-B14F-4D97-AF65-F5344CB8AC3E}">
        <p14:creationId xmlns:p14="http://schemas.microsoft.com/office/powerpoint/2010/main" val="329952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an initial press</a:t>
            </a:r>
            <a:r>
              <a:rPr lang="en-US" baseline="0" dirty="0" smtClean="0"/>
              <a:t> event, we have deployed the shuttle in six public locations. We have successfully carried thousands of people on the shuttle, and have learned a lot about it’s capabilities and limitations. Many of the riders fill out a survey about their experience, and some </a:t>
            </a:r>
            <a:r>
              <a:rPr lang="en-US" baseline="0" dirty="0" err="1" smtClean="0"/>
              <a:t>UofU</a:t>
            </a:r>
            <a:r>
              <a:rPr lang="en-US" baseline="0" dirty="0" smtClean="0"/>
              <a:t> researchers are also studying rider behavior. </a:t>
            </a:r>
          </a:p>
        </p:txBody>
      </p:sp>
      <p:sp>
        <p:nvSpPr>
          <p:cNvPr id="4" name="Slide Number Placeholder 3"/>
          <p:cNvSpPr>
            <a:spLocks noGrp="1"/>
          </p:cNvSpPr>
          <p:nvPr>
            <p:ph type="sldNum" sz="quarter" idx="10"/>
          </p:nvPr>
        </p:nvSpPr>
        <p:spPr/>
        <p:txBody>
          <a:bodyPr/>
          <a:lstStyle/>
          <a:p>
            <a:fld id="{283A27FD-D318-FC4B-AC2D-34EFEFA63F90}" type="slidenum">
              <a:rPr lang="en-US" smtClean="0"/>
              <a:t>26</a:t>
            </a:fld>
            <a:endParaRPr lang="en-US"/>
          </a:p>
        </p:txBody>
      </p:sp>
    </p:spTree>
    <p:extLst>
      <p:ext uri="{BB962C8B-B14F-4D97-AF65-F5344CB8AC3E}">
        <p14:creationId xmlns:p14="http://schemas.microsoft.com/office/powerpoint/2010/main" val="905525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Reliability</a:t>
            </a:r>
            <a:r>
              <a:rPr lang="en-US" baseline="0" dirty="0" smtClean="0"/>
              <a:t> = % of time less than 5 minutes late</a:t>
            </a:r>
            <a:endParaRPr lang="en-US" dirty="0"/>
          </a:p>
        </p:txBody>
      </p:sp>
      <p:sp>
        <p:nvSpPr>
          <p:cNvPr id="4" name="Slide Number Placeholder 3"/>
          <p:cNvSpPr>
            <a:spLocks noGrp="1"/>
          </p:cNvSpPr>
          <p:nvPr>
            <p:ph type="sldNum" sz="quarter" idx="10"/>
          </p:nvPr>
        </p:nvSpPr>
        <p:spPr/>
        <p:txBody>
          <a:bodyPr/>
          <a:lstStyle/>
          <a:p>
            <a:fld id="{819D166D-6F51-4489-B411-6C6FC50AE02B}" type="slidenum">
              <a:rPr lang="en-US" smtClean="0"/>
              <a:t>34</a:t>
            </a:fld>
            <a:endParaRPr lang="en-US"/>
          </a:p>
        </p:txBody>
      </p:sp>
    </p:spTree>
    <p:extLst>
      <p:ext uri="{BB962C8B-B14F-4D97-AF65-F5344CB8AC3E}">
        <p14:creationId xmlns:p14="http://schemas.microsoft.com/office/powerpoint/2010/main" val="3664387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Foothill – UTA</a:t>
            </a:r>
            <a:r>
              <a:rPr lang="en-US" baseline="0" dirty="0" smtClean="0"/>
              <a:t> Route 228 (changed)</a:t>
            </a:r>
          </a:p>
          <a:p>
            <a:r>
              <a:rPr lang="en-US" baseline="0" dirty="0" smtClean="0"/>
              <a:t>State Street: Routes 200 / 201</a:t>
            </a:r>
          </a:p>
          <a:p>
            <a:r>
              <a:rPr lang="en-US" baseline="0" dirty="0" smtClean="0"/>
              <a:t>Utah County State Street: Route 850</a:t>
            </a:r>
          </a:p>
          <a:p>
            <a:r>
              <a:rPr lang="en-US" baseline="0" dirty="0" smtClean="0"/>
              <a:t>More Redwood (123</a:t>
            </a:r>
            <a:r>
              <a:rPr lang="en-US" baseline="30000" dirty="0" smtClean="0"/>
              <a:t>rd</a:t>
            </a:r>
            <a:r>
              <a:rPr lang="en-US" baseline="0" dirty="0" smtClean="0"/>
              <a:t> to Porter Rockwell), Mountain View Corridor, 7200 South, 90</a:t>
            </a:r>
            <a:r>
              <a:rPr lang="en-US" baseline="30000" dirty="0" smtClean="0"/>
              <a:t>th</a:t>
            </a:r>
            <a:r>
              <a:rPr lang="en-US" baseline="0" dirty="0" smtClean="0"/>
              <a:t> South, Wasatch Boulevard</a:t>
            </a:r>
          </a:p>
          <a:p>
            <a:r>
              <a:rPr lang="en-US" baseline="0" dirty="0" smtClean="0"/>
              <a:t>SR-92 Timpanogos Highway</a:t>
            </a:r>
            <a:r>
              <a:rPr lang="en-US" baseline="0" smtClean="0"/>
              <a:t>; SR-85 2100 North; SR-73 Main Street;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37</a:t>
            </a:fld>
            <a:endParaRPr lang="en-US"/>
          </a:p>
        </p:txBody>
      </p:sp>
    </p:spTree>
    <p:extLst>
      <p:ext uri="{BB962C8B-B14F-4D97-AF65-F5344CB8AC3E}">
        <p14:creationId xmlns:p14="http://schemas.microsoft.com/office/powerpoint/2010/main" val="286566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Font typeface="Arial"/>
              <a:buChar char="•"/>
            </a:pPr>
            <a:r>
              <a:rPr lang="en-US" dirty="0"/>
              <a:t>Today’s vehicles have a wealth of information on board, much of which can help us be aware of road conditions, make good decisions, and help other drivers be safer. We are looking for more ways to take advantage of the wireless communications spectrum dedicated to Intelligent Transportation Systems that was set aside by the FCC way back in 1999, but has not been utilized at scale with measurable impact since.</a:t>
            </a:r>
          </a:p>
          <a:p>
            <a:pPr marL="171427" indent="-171427">
              <a:buFont typeface="Arial"/>
              <a:buChar char="•"/>
            </a:pPr>
            <a:r>
              <a:rPr lang="en-US" dirty="0"/>
              <a:t>With connected vehicle technology, much of this data will soon be available to us. We need to be ready to </a:t>
            </a:r>
            <a:r>
              <a:rPr lang="en-US" dirty="0" err="1"/>
              <a:t>harnass</a:t>
            </a:r>
            <a:r>
              <a:rPr lang="en-US" dirty="0"/>
              <a:t> this massive amount of data and use it appropriately and beneficially. The goal is to ultimately provide visibility to everything that’s happening on the road anywhere in a given state – in real time.</a:t>
            </a:r>
          </a:p>
          <a:p>
            <a:pPr marL="171427" indent="-171427">
              <a:buFont typeface="Arial"/>
              <a:buChar char="•"/>
            </a:pPr>
            <a:r>
              <a:rPr lang="en-US" dirty="0"/>
              <a:t>UDOT has entered into a partnership with Panasonic, a leading automotive “Tier 1” supplier, to leverage this data.</a:t>
            </a:r>
          </a:p>
          <a:p>
            <a:pPr marL="171427" indent="-171427">
              <a:buFont typeface="Arial"/>
              <a:buChar char="•"/>
            </a:pPr>
            <a:endParaRPr lang="en-US" dirty="0"/>
          </a:p>
        </p:txBody>
      </p:sp>
      <p:sp>
        <p:nvSpPr>
          <p:cNvPr id="4" name="Slide Number Placeholder 3"/>
          <p:cNvSpPr>
            <a:spLocks noGrp="1"/>
          </p:cNvSpPr>
          <p:nvPr>
            <p:ph type="sldNum" sz="quarter" idx="10"/>
          </p:nvPr>
        </p:nvSpPr>
        <p:spPr/>
        <p:txBody>
          <a:bodyPr/>
          <a:lstStyle/>
          <a:p>
            <a:pPr defTabSz="914278">
              <a:defRPr/>
            </a:pPr>
            <a:fld id="{AF1CA78C-3187-1343-9DE8-798EECC29C96}" type="slidenum">
              <a:rPr lang="en-US" sz="1800" kern="0">
                <a:solidFill>
                  <a:sysClr val="windowText" lastClr="000000"/>
                </a:solidFill>
              </a:rPr>
              <a:pPr defTabSz="914278">
                <a:defRPr/>
              </a:pPr>
              <a:t>39</a:t>
            </a:fld>
            <a:endParaRPr lang="en-US" sz="1800" kern="0">
              <a:solidFill>
                <a:sysClr val="windowText" lastClr="000000"/>
              </a:solidFill>
            </a:endParaRPr>
          </a:p>
        </p:txBody>
      </p:sp>
    </p:spTree>
    <p:extLst>
      <p:ext uri="{BB962C8B-B14F-4D97-AF65-F5344CB8AC3E}">
        <p14:creationId xmlns:p14="http://schemas.microsoft.com/office/powerpoint/2010/main" val="3002881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few examples of the kind of data</a:t>
            </a:r>
            <a:r>
              <a:rPr lang="en-US" baseline="0" dirty="0" smtClean="0"/>
              <a:t> that will be broadcast from vehicles in a standardized message (as defined by the Society of Automotive Engineers).  Everything we are doing with connected vehicles is being done in accordance with national standards, and in cooperation with other states, the federal government, and with the industry. </a:t>
            </a:r>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40</a:t>
            </a:fld>
            <a:endParaRPr lang="en-US"/>
          </a:p>
        </p:txBody>
      </p:sp>
    </p:spTree>
    <p:extLst>
      <p:ext uri="{BB962C8B-B14F-4D97-AF65-F5344CB8AC3E}">
        <p14:creationId xmlns:p14="http://schemas.microsoft.com/office/powerpoint/2010/main" val="376823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buFont typeface="Arial"/>
              <a:buChar char="•"/>
            </a:pPr>
            <a:r>
              <a:rPr lang="en-US" dirty="0"/>
              <a:t>The Connected Vehicle Data Ecosystem project with Panasonic involves three major elements: </a:t>
            </a:r>
          </a:p>
          <a:p>
            <a:pPr marL="171427" indent="-171427">
              <a:buFont typeface="Arial"/>
              <a:buChar char="•"/>
            </a:pPr>
            <a:r>
              <a:rPr lang="en-US" dirty="0"/>
              <a:t> The system incorporates </a:t>
            </a:r>
            <a:r>
              <a:rPr lang="en-US" b="1" dirty="0"/>
              <a:t>On-Board Equipment (OBE) </a:t>
            </a:r>
            <a:r>
              <a:rPr lang="en-US" dirty="0"/>
              <a:t>– equipment inside vehicles that transmits and receives data between vehicles and to and from the infrastructure.</a:t>
            </a:r>
          </a:p>
          <a:p>
            <a:pPr marL="171427" indent="-171427">
              <a:buFont typeface="Arial"/>
              <a:buChar char="•"/>
            </a:pPr>
            <a:r>
              <a:rPr lang="en-US" dirty="0"/>
              <a:t>There’s also roadside units, or </a:t>
            </a:r>
            <a:r>
              <a:rPr lang="en-US" b="1" dirty="0"/>
              <a:t>Roadside Equipment (RSE)</a:t>
            </a:r>
            <a:r>
              <a:rPr lang="en-US" dirty="0"/>
              <a:t> – equipment installed on the infrastructure that transmits and receives data to and from vehicles. </a:t>
            </a:r>
          </a:p>
          <a:p>
            <a:pPr marL="171427" indent="-171427">
              <a:buFont typeface="Arial"/>
              <a:buChar char="•"/>
            </a:pPr>
            <a:r>
              <a:rPr lang="en-US" dirty="0"/>
              <a:t>And ultimately </a:t>
            </a:r>
            <a:r>
              <a:rPr lang="en-US" b="1" dirty="0"/>
              <a:t>our V2X Data Ecosystem (VDE) </a:t>
            </a:r>
            <a:r>
              <a:rPr lang="en-US" dirty="0"/>
              <a:t>– A tiered data environment with </a:t>
            </a:r>
            <a:r>
              <a:rPr lang="en-US" b="1" dirty="0"/>
              <a:t>managed access</a:t>
            </a:r>
            <a:r>
              <a:rPr lang="en-US" dirty="0"/>
              <a:t> for software developers and partners </a:t>
            </a:r>
            <a:r>
              <a:rPr lang="en-US" b="1" dirty="0"/>
              <a:t>to provide innovative transportation solutions</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defTabSz="914278">
              <a:defRPr/>
            </a:pPr>
            <a:fld id="{ED9F3D07-25F2-324F-A360-2EB3C2608A99}" type="slidenum">
              <a:rPr lang="en-US" sz="1800" kern="0">
                <a:solidFill>
                  <a:sysClr val="windowText" lastClr="000000"/>
                </a:solidFill>
                <a:latin typeface="Calibri"/>
              </a:rPr>
              <a:pPr defTabSz="914278">
                <a:defRPr/>
              </a:pPr>
              <a:t>41</a:t>
            </a:fld>
            <a:endParaRPr lang="en-US" sz="1800" kern="0">
              <a:solidFill>
                <a:sysClr val="windowText" lastClr="000000"/>
              </a:solidFill>
              <a:latin typeface="Calibri"/>
            </a:endParaRPr>
          </a:p>
        </p:txBody>
      </p:sp>
    </p:spTree>
    <p:extLst>
      <p:ext uri="{BB962C8B-B14F-4D97-AF65-F5344CB8AC3E}">
        <p14:creationId xmlns:p14="http://schemas.microsoft.com/office/powerpoint/2010/main" val="313394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Sound familiar? </a:t>
            </a:r>
            <a:endParaRPr lang="en-US"/>
          </a:p>
        </p:txBody>
      </p:sp>
      <p:sp>
        <p:nvSpPr>
          <p:cNvPr id="4" name="Slide Number Placeholder 3"/>
          <p:cNvSpPr>
            <a:spLocks noGrp="1"/>
          </p:cNvSpPr>
          <p:nvPr>
            <p:ph type="sldNum" sz="quarter" idx="10"/>
          </p:nvPr>
        </p:nvSpPr>
        <p:spPr/>
        <p:txBody>
          <a:bodyPr/>
          <a:lstStyle/>
          <a:p>
            <a:fld id="{283A27FD-D318-FC4B-AC2D-34EFEFA63F90}" type="slidenum">
              <a:rPr lang="en-US" smtClean="0"/>
              <a:t>5</a:t>
            </a:fld>
            <a:endParaRPr lang="en-US"/>
          </a:p>
        </p:txBody>
      </p:sp>
    </p:spTree>
    <p:extLst>
      <p:ext uri="{BB962C8B-B14F-4D97-AF65-F5344CB8AC3E}">
        <p14:creationId xmlns:p14="http://schemas.microsoft.com/office/powerpoint/2010/main" val="154278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r>
              <a:rPr lang="en-US" dirty="0"/>
              <a:t>Sound familiar?  Now, let me tell you that those “future” scenarios are from the AHS report . . . in 1994. </a:t>
            </a:r>
          </a:p>
          <a:p>
            <a:pPr defTabSz="914278">
              <a:defRPr/>
            </a:pPr>
            <a:r>
              <a:rPr lang="en-US" dirty="0"/>
              <a:t>25 years!</a:t>
            </a:r>
          </a:p>
          <a:p>
            <a:pPr defTabSz="914278">
              <a:defRPr/>
            </a:pPr>
            <a:endParaRPr lang="en-US" dirty="0"/>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6</a:t>
            </a:fld>
            <a:endParaRPr lang="en-US"/>
          </a:p>
        </p:txBody>
      </p:sp>
    </p:spTree>
    <p:extLst>
      <p:ext uri="{BB962C8B-B14F-4D97-AF65-F5344CB8AC3E}">
        <p14:creationId xmlns:p14="http://schemas.microsoft.com/office/powerpoint/2010/main" val="2496243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r>
              <a:rPr lang="en-US" dirty="0"/>
              <a:t>In 13 years, in 1910, we went, literally, from a predominance of </a:t>
            </a:r>
            <a:r>
              <a:rPr lang="en-US" b="1" dirty="0"/>
              <a:t>horses</a:t>
            </a:r>
            <a:r>
              <a:rPr lang="en-US" dirty="0"/>
              <a:t> to horsepower, at least in the big city.</a:t>
            </a:r>
          </a:p>
          <a:p>
            <a:r>
              <a:rPr lang="en-US" dirty="0"/>
              <a:t>New York Easter Parade – 1910 - 1913</a:t>
            </a:r>
          </a:p>
        </p:txBody>
      </p:sp>
      <p:sp>
        <p:nvSpPr>
          <p:cNvPr id="4" name="Slide Number Placeholder 3"/>
          <p:cNvSpPr>
            <a:spLocks noGrp="1"/>
          </p:cNvSpPr>
          <p:nvPr>
            <p:ph type="sldNum" sz="quarter" idx="10"/>
          </p:nvPr>
        </p:nvSpPr>
        <p:spPr/>
        <p:txBody>
          <a:bodyPr/>
          <a:lstStyle/>
          <a:p>
            <a:fld id="{283A27FD-D318-FC4B-AC2D-34EFEFA63F90}" type="slidenum">
              <a:rPr lang="en-US" smtClean="0"/>
              <a:t>7</a:t>
            </a:fld>
            <a:endParaRPr lang="en-US"/>
          </a:p>
        </p:txBody>
      </p:sp>
    </p:spTree>
    <p:extLst>
      <p:ext uri="{BB962C8B-B14F-4D97-AF65-F5344CB8AC3E}">
        <p14:creationId xmlns:p14="http://schemas.microsoft.com/office/powerpoint/2010/main" val="1934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r>
              <a:rPr lang="en-US" dirty="0"/>
              <a:t>In less than half that time, half of 25 years, we went from blowing up rockets on the pad to putting </a:t>
            </a:r>
            <a:r>
              <a:rPr lang="en-US" b="1" dirty="0"/>
              <a:t>Neil Armstrong</a:t>
            </a:r>
            <a:r>
              <a:rPr lang="en-US" dirty="0"/>
              <a:t> on the moon – 50 years ago, before all this great technology.</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8</a:t>
            </a:fld>
            <a:endParaRPr lang="en-US"/>
          </a:p>
        </p:txBody>
      </p:sp>
    </p:spTree>
    <p:extLst>
      <p:ext uri="{BB962C8B-B14F-4D97-AF65-F5344CB8AC3E}">
        <p14:creationId xmlns:p14="http://schemas.microsoft.com/office/powerpoint/2010/main" val="4184994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than</a:t>
            </a:r>
            <a:r>
              <a:rPr lang="en-US" baseline="0" dirty="0" smtClean="0"/>
              <a:t> 20 years from cell phones to smart phones</a:t>
            </a:r>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9</a:t>
            </a:fld>
            <a:endParaRPr lang="en-US"/>
          </a:p>
        </p:txBody>
      </p:sp>
    </p:spTree>
    <p:extLst>
      <p:ext uri="{BB962C8B-B14F-4D97-AF65-F5344CB8AC3E}">
        <p14:creationId xmlns:p14="http://schemas.microsoft.com/office/powerpoint/2010/main" val="120877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25 years, we built over </a:t>
            </a:r>
            <a:r>
              <a:rPr lang="en-US" b="1" dirty="0"/>
              <a:t>half of the US Interstate system</a:t>
            </a:r>
            <a:r>
              <a:rPr lang="en-US" dirty="0"/>
              <a:t>.  </a:t>
            </a:r>
          </a:p>
          <a:p>
            <a:endParaRPr lang="en-US" dirty="0"/>
          </a:p>
          <a:p>
            <a:r>
              <a:rPr lang="en-US" b="1" dirty="0"/>
              <a:t>What is wrong with us</a:t>
            </a:r>
            <a:r>
              <a:rPr lang="en-US" dirty="0"/>
              <a:t>?  Why is this vision, this promise of new mobility and saving lives, so elusive? </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10</a:t>
            </a:fld>
            <a:endParaRPr lang="en-US"/>
          </a:p>
        </p:txBody>
      </p:sp>
    </p:spTree>
    <p:extLst>
      <p:ext uri="{BB962C8B-B14F-4D97-AF65-F5344CB8AC3E}">
        <p14:creationId xmlns:p14="http://schemas.microsoft.com/office/powerpoint/2010/main" val="126253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8">
              <a:defRPr/>
            </a:pPr>
            <a:r>
              <a:rPr lang="en-US" dirty="0"/>
              <a:t>Is it just the normal flow through the </a:t>
            </a:r>
            <a:r>
              <a:rPr lang="en-US" b="1" dirty="0"/>
              <a:t>Gartner Hype</a:t>
            </a:r>
            <a:r>
              <a:rPr lang="en-US" dirty="0"/>
              <a:t> cycle . . . maybe </a:t>
            </a:r>
          </a:p>
          <a:p>
            <a:pPr defTabSz="914278">
              <a:defRPr/>
            </a:pPr>
            <a:endParaRPr lang="en-US" dirty="0"/>
          </a:p>
          <a:p>
            <a:pPr defTabSz="914278">
              <a:defRPr/>
            </a:pPr>
            <a:r>
              <a:rPr lang="en-US" dirty="0"/>
              <a:t>I suggest that it isn’t, and it isn’t our fault. </a:t>
            </a:r>
          </a:p>
          <a:p>
            <a:endParaRPr lang="en-US" dirty="0"/>
          </a:p>
        </p:txBody>
      </p:sp>
      <p:sp>
        <p:nvSpPr>
          <p:cNvPr id="4" name="Slide Number Placeholder 3"/>
          <p:cNvSpPr>
            <a:spLocks noGrp="1"/>
          </p:cNvSpPr>
          <p:nvPr>
            <p:ph type="sldNum" sz="quarter" idx="10"/>
          </p:nvPr>
        </p:nvSpPr>
        <p:spPr/>
        <p:txBody>
          <a:bodyPr/>
          <a:lstStyle/>
          <a:p>
            <a:fld id="{283A27FD-D318-FC4B-AC2D-34EFEFA63F90}" type="slidenum">
              <a:rPr lang="en-US" smtClean="0"/>
              <a:t>11</a:t>
            </a:fld>
            <a:endParaRPr lang="en-US"/>
          </a:p>
        </p:txBody>
      </p:sp>
    </p:spTree>
    <p:extLst>
      <p:ext uri="{BB962C8B-B14F-4D97-AF65-F5344CB8AC3E}">
        <p14:creationId xmlns:p14="http://schemas.microsoft.com/office/powerpoint/2010/main" val="553123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77232" y="495144"/>
            <a:ext cx="5914768" cy="6362856"/>
          </a:xfrm>
          <a:prstGeom prst="rect">
            <a:avLst/>
          </a:prstGeom>
        </p:spPr>
      </p:pic>
      <p:sp>
        <p:nvSpPr>
          <p:cNvPr id="2" name="Title 1"/>
          <p:cNvSpPr>
            <a:spLocks noGrp="1"/>
          </p:cNvSpPr>
          <p:nvPr>
            <p:ph type="title" hasCustomPrompt="1"/>
          </p:nvPr>
        </p:nvSpPr>
        <p:spPr>
          <a:xfrm>
            <a:off x="764060" y="1600801"/>
            <a:ext cx="10515600" cy="1325563"/>
          </a:xfrm>
        </p:spPr>
        <p:txBody>
          <a:bodyPr/>
          <a:lstStyle>
            <a:lvl1pPr>
              <a:defRPr baseline="0"/>
            </a:lvl1pPr>
          </a:lstStyle>
          <a:p>
            <a:r>
              <a:rPr lang="en-US" dirty="0"/>
              <a:t>UDOT Communications</a:t>
            </a:r>
            <a:br>
              <a:rPr lang="en-US" dirty="0"/>
            </a:br>
            <a:r>
              <a:rPr lang="en-US" dirty="0"/>
              <a:t>August 23, 2017</a:t>
            </a:r>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9711" y="5883724"/>
            <a:ext cx="1718087" cy="530327"/>
          </a:xfrm>
          <a:prstGeom prst="rect">
            <a:avLst/>
          </a:prstGeom>
        </p:spPr>
      </p:pic>
    </p:spTree>
    <p:extLst>
      <p:ext uri="{BB962C8B-B14F-4D97-AF65-F5344CB8AC3E}">
        <p14:creationId xmlns:p14="http://schemas.microsoft.com/office/powerpoint/2010/main" val="6998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0642" y="3009900"/>
            <a:ext cx="4501358" cy="3848100"/>
          </a:xfrm>
          <a:prstGeom prst="rect">
            <a:avLst/>
          </a:prstGeom>
        </p:spPr>
      </p:pic>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9711" y="5883724"/>
            <a:ext cx="1718087" cy="530327"/>
          </a:xfrm>
          <a:prstGeom prst="rect">
            <a:avLst/>
          </a:prstGeom>
        </p:spPr>
      </p:pic>
      <p:sp>
        <p:nvSpPr>
          <p:cNvPr id="2" name="Title 1"/>
          <p:cNvSpPr>
            <a:spLocks noGrp="1"/>
          </p:cNvSpPr>
          <p:nvPr>
            <p:ph type="title"/>
          </p:nvPr>
        </p:nvSpPr>
        <p:spPr>
          <a:xfrm>
            <a:off x="0" y="228600"/>
            <a:ext cx="12192000" cy="990600"/>
          </a:xfrm>
          <a:ln>
            <a:noFill/>
          </a:ln>
        </p:spPr>
        <p:txBody>
          <a:bodyPr/>
          <a:lstStyle>
            <a:lvl1pPr>
              <a:defRPr>
                <a:solidFill>
                  <a:schemeClr val="tx1"/>
                </a:solidFill>
              </a:defRPr>
            </a:lvl1pPr>
          </a:lstStyle>
          <a:p>
            <a:r>
              <a:rPr lang="en-US" smtClean="0"/>
              <a:t>Click to edit Master title style</a:t>
            </a:r>
            <a:endParaRPr lang="en-US" dirty="0"/>
          </a:p>
        </p:txBody>
      </p:sp>
      <p:sp>
        <p:nvSpPr>
          <p:cNvPr id="7" name="Content Placeholder 2"/>
          <p:cNvSpPr>
            <a:spLocks noGrp="1"/>
          </p:cNvSpPr>
          <p:nvPr>
            <p:ph idx="1"/>
          </p:nvPr>
        </p:nvSpPr>
        <p:spPr>
          <a:xfrm>
            <a:off x="203200" y="1295400"/>
            <a:ext cx="1178560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6811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9645FD-6ACA-4D76-ABE5-26D7B25673CB}" type="datetimeFigureOut">
              <a:rPr lang="en-US" smtClean="0"/>
              <a:t>12/5/2019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4B97DD1-3D04-49CD-AC0B-E6BD15B7C9DD}" type="slidenum">
              <a:rPr lang="en-US" smtClean="0"/>
              <a:t>‹#›</a:t>
            </a:fld>
            <a:endParaRPr lang="en-US"/>
          </a:p>
        </p:txBody>
      </p:sp>
    </p:spTree>
    <p:extLst>
      <p:ext uri="{BB962C8B-B14F-4D97-AF65-F5344CB8AC3E}">
        <p14:creationId xmlns:p14="http://schemas.microsoft.com/office/powerpoint/2010/main" val="3645060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1E619-799A-EE4F-BA90-88E8CD69B150}"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562947" y="6492875"/>
            <a:ext cx="629053" cy="365125"/>
          </a:xfrm>
          <a:prstGeom prst="rect">
            <a:avLst/>
          </a:prstGeom>
        </p:spPr>
        <p:txBody>
          <a:bodyPr/>
          <a:lstStyle/>
          <a:p>
            <a:fld id="{050140C8-47FD-3946-B79C-D5013DB3E986}" type="slidenum">
              <a:rPr lang="en-US" smtClean="0"/>
              <a:t>‹#›</a:t>
            </a:fld>
            <a:endParaRPr lang="en-US"/>
          </a:p>
        </p:txBody>
      </p:sp>
    </p:spTree>
    <p:extLst>
      <p:ext uri="{BB962C8B-B14F-4D97-AF65-F5344CB8AC3E}">
        <p14:creationId xmlns:p14="http://schemas.microsoft.com/office/powerpoint/2010/main" val="1330310355"/>
      </p:ext>
    </p:extLst>
  </p:cSld>
  <p:clrMapOvr>
    <a:masterClrMapping/>
  </p:clrMapOvr>
  <mc:AlternateContent xmlns:mc="http://schemas.openxmlformats.org/markup-compatibility/2006" xmlns:p14="http://schemas.microsoft.com/office/powerpoint/2010/main">
    <mc:Choice Requires="p14">
      <p:transition spd="med" p14:dur="700" advTm="48770">
        <p:fade/>
      </p:transition>
    </mc:Choice>
    <mc:Fallback xmlns="">
      <p:transition xmlns:p14="http://schemas.microsoft.com/office/powerpoint/2010/main" spd="med" advTm="4877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0642" y="3009900"/>
            <a:ext cx="4501358" cy="3848100"/>
          </a:xfrm>
          <a:prstGeom prst="rect">
            <a:avLst/>
          </a:prstGeom>
        </p:spPr>
      </p:pic>
      <p:pic>
        <p:nvPicPr>
          <p:cNvPr id="6" name="Picture 5"/>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49711" y="5883724"/>
            <a:ext cx="1718087" cy="530327"/>
          </a:xfrm>
          <a:prstGeom prst="rect">
            <a:avLst/>
          </a:prstGeom>
        </p:spPr>
      </p:pic>
      <p:sp>
        <p:nvSpPr>
          <p:cNvPr id="7" name="Title 1"/>
          <p:cNvSpPr>
            <a:spLocks noGrp="1"/>
          </p:cNvSpPr>
          <p:nvPr>
            <p:ph type="title" hasCustomPrompt="1"/>
          </p:nvPr>
        </p:nvSpPr>
        <p:spPr>
          <a:xfrm>
            <a:off x="549711" y="1195387"/>
            <a:ext cx="10515600" cy="1325563"/>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sz="3600" dirty="0">
                <a:latin typeface="Arial" charset="0"/>
                <a:ea typeface="Arial" charset="0"/>
                <a:cs typeface="Arial" charset="0"/>
              </a:rPr>
              <a:t>Lorem Ipsum </a:t>
            </a:r>
            <a:r>
              <a:rPr lang="en-US" sz="3600" dirty="0" err="1">
                <a:latin typeface="Arial" charset="0"/>
                <a:ea typeface="Arial" charset="0"/>
                <a:cs typeface="Arial" charset="0"/>
              </a:rPr>
              <a:t>Dolorenim</a:t>
            </a:r>
            <a:endParaRPr lang="en-US" sz="3600" dirty="0">
              <a:latin typeface="Arial" charset="0"/>
              <a:ea typeface="Arial" charset="0"/>
              <a:cs typeface="Arial" charset="0"/>
            </a:endParaRPr>
          </a:p>
        </p:txBody>
      </p:sp>
      <p:sp>
        <p:nvSpPr>
          <p:cNvPr id="10" name="Text Placeholder 9"/>
          <p:cNvSpPr>
            <a:spLocks noGrp="1"/>
          </p:cNvSpPr>
          <p:nvPr>
            <p:ph type="body" sz="quarter" idx="10" hasCustomPrompt="1"/>
          </p:nvPr>
        </p:nvSpPr>
        <p:spPr>
          <a:xfrm>
            <a:off x="1408754" y="2117380"/>
            <a:ext cx="7094538" cy="2347913"/>
          </a:xfrm>
        </p:spPr>
        <p:txBody>
          <a:bodyPr anchor="ctr">
            <a:normAutofit/>
          </a:bodyPr>
          <a:lstStyle>
            <a:lvl1pPr marL="342900" marR="0" indent="-342900" algn="l" defTabSz="914400" rtl="0" eaLnBrk="1" fontAlgn="auto" latinLnBrk="0" hangingPunct="1">
              <a:lnSpc>
                <a:spcPct val="150000"/>
              </a:lnSpc>
              <a:spcBef>
                <a:spcPts val="0"/>
              </a:spcBef>
              <a:spcAft>
                <a:spcPts val="0"/>
              </a:spcAft>
              <a:buClrTx/>
              <a:buSzTx/>
              <a:buFontTx/>
              <a:buChar char="-"/>
              <a:tabLst/>
              <a:defRPr sz="2400"/>
            </a:lvl1pPr>
          </a:lstStyle>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Consectetur</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adipiscing</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elite</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Cras</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tortor</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ut</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dui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euismod</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pulvinar</a:t>
            </a:r>
            <a:endPar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Nulla</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eget</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000000"/>
                </a:solidFill>
                <a:effectLst/>
                <a:uLnTx/>
                <a:uFillTx/>
                <a:latin typeface="Arial" charset="0"/>
                <a:ea typeface="Arial" charset="0"/>
                <a:cs typeface="Arial" charset="0"/>
              </a:rPr>
              <a:t>hendrerit</a:t>
            </a:r>
            <a:r>
              <a:rPr kumimoji="0" lang="en-US" sz="2400" b="0" i="0" u="none" strike="noStrike" kern="1200" cap="none" spc="0" normalizeH="0" baseline="0" noProof="0" dirty="0">
                <a:ln>
                  <a:noFill/>
                </a:ln>
                <a:solidFill>
                  <a:srgbClr val="000000"/>
                </a:solidFill>
                <a:effectLst/>
                <a:uLnTx/>
                <a:uFillTx/>
                <a:latin typeface="Arial" charset="0"/>
                <a:ea typeface="Arial" charset="0"/>
                <a:cs typeface="Arial" charset="0"/>
              </a:rPr>
              <a:t> ligula</a:t>
            </a: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522902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9711" y="5883724"/>
            <a:ext cx="1718087" cy="53032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29925" y="4463384"/>
            <a:ext cx="1362075" cy="2388427"/>
          </a:xfrm>
          <a:prstGeom prst="rect">
            <a:avLst/>
          </a:prstGeom>
        </p:spPr>
      </p:pic>
      <p:sp>
        <p:nvSpPr>
          <p:cNvPr id="6" name="Text Placeholder 2"/>
          <p:cNvSpPr>
            <a:spLocks noGrp="1"/>
          </p:cNvSpPr>
          <p:nvPr>
            <p:ph idx="1" hasCustomPrompt="1"/>
          </p:nvPr>
        </p:nvSpPr>
        <p:spPr>
          <a:xfrm>
            <a:off x="875271" y="1578490"/>
            <a:ext cx="4536989" cy="3833769"/>
          </a:xfrm>
          <a:prstGeom prst="rect">
            <a:avLst/>
          </a:prstGeom>
        </p:spPr>
        <p:txBody>
          <a:bodyPr vert="horz" lIns="91440" tIns="45720" rIns="91440" bIns="45720" rtlCol="0">
            <a:noAutofit/>
          </a:bodyPr>
          <a:lstStyle>
            <a:lvl1pPr>
              <a:lnSpc>
                <a:spcPct val="150000"/>
              </a:lnSpc>
              <a:defRPr sz="20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Cras</a:t>
            </a:r>
            <a:r>
              <a:rPr lang="en-US" dirty="0"/>
              <a:t> a </a:t>
            </a:r>
            <a:r>
              <a:rPr lang="en-US" dirty="0" err="1"/>
              <a:t>tortor</a:t>
            </a:r>
            <a:r>
              <a:rPr lang="en-US" dirty="0"/>
              <a:t> </a:t>
            </a:r>
            <a:r>
              <a:rPr lang="en-US" dirty="0" err="1"/>
              <a:t>ut</a:t>
            </a:r>
            <a:r>
              <a:rPr lang="en-US" dirty="0"/>
              <a:t> dui </a:t>
            </a:r>
            <a:r>
              <a:rPr lang="en-US" dirty="0" err="1"/>
              <a:t>euismod</a:t>
            </a:r>
            <a:r>
              <a:rPr lang="en-US" dirty="0"/>
              <a:t> </a:t>
            </a:r>
            <a:r>
              <a:rPr lang="en-US" dirty="0" err="1"/>
              <a:t>pulvinar</a:t>
            </a:r>
            <a:r>
              <a:rPr lang="en-US" dirty="0"/>
              <a:t>. </a:t>
            </a:r>
            <a:r>
              <a:rPr lang="en-US" dirty="0" err="1"/>
              <a:t>Nulla</a:t>
            </a:r>
            <a:r>
              <a:rPr lang="en-US" dirty="0"/>
              <a:t> </a:t>
            </a:r>
            <a:r>
              <a:rPr lang="en-US" dirty="0" err="1"/>
              <a:t>eget</a:t>
            </a:r>
            <a:r>
              <a:rPr lang="en-US" dirty="0"/>
              <a:t> </a:t>
            </a:r>
            <a:r>
              <a:rPr lang="en-US" dirty="0" err="1"/>
              <a:t>hendrerit</a:t>
            </a:r>
            <a:r>
              <a:rPr lang="en-US" dirty="0"/>
              <a:t> ligula.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Etiam</a:t>
            </a:r>
            <a:r>
              <a:rPr lang="en-US" dirty="0"/>
              <a:t> vitae ante </a:t>
            </a:r>
            <a:r>
              <a:rPr lang="en-US" dirty="0" err="1"/>
              <a:t>commodo</a:t>
            </a:r>
            <a:r>
              <a:rPr lang="en-US" dirty="0"/>
              <a:t>, </a:t>
            </a:r>
            <a:r>
              <a:rPr lang="en-US" dirty="0" err="1"/>
              <a:t>pretium</a:t>
            </a:r>
            <a:r>
              <a:rPr lang="en-US" dirty="0"/>
              <a:t> </a:t>
            </a:r>
            <a:r>
              <a:rPr lang="en-US" dirty="0" err="1"/>
              <a:t>nulla</a:t>
            </a:r>
            <a:r>
              <a:rPr lang="en-US" dirty="0"/>
              <a:t> sit </a:t>
            </a:r>
            <a:r>
              <a:rPr lang="en-US" dirty="0" err="1"/>
              <a:t>amet</a:t>
            </a:r>
            <a:r>
              <a:rPr lang="en-US" dirty="0"/>
              <a:t>, </a:t>
            </a:r>
            <a:r>
              <a:rPr lang="en-US" dirty="0" err="1"/>
              <a:t>congue</a:t>
            </a:r>
            <a:r>
              <a:rPr lang="en-US" dirty="0"/>
              <a:t> </a:t>
            </a:r>
            <a:r>
              <a:rPr lang="en-US" dirty="0" err="1"/>
              <a:t>nisl</a:t>
            </a:r>
            <a:r>
              <a:rPr lang="en-US" dirty="0"/>
              <a:t>. </a:t>
            </a:r>
          </a:p>
        </p:txBody>
      </p:sp>
      <p:sp>
        <p:nvSpPr>
          <p:cNvPr id="9" name="Text Placeholder 2"/>
          <p:cNvSpPr>
            <a:spLocks noGrp="1"/>
          </p:cNvSpPr>
          <p:nvPr>
            <p:ph idx="10" hasCustomPrompt="1"/>
          </p:nvPr>
        </p:nvSpPr>
        <p:spPr>
          <a:xfrm>
            <a:off x="6400800" y="1578490"/>
            <a:ext cx="4757351" cy="3833769"/>
          </a:xfrm>
          <a:prstGeom prst="rect">
            <a:avLst/>
          </a:prstGeom>
        </p:spPr>
        <p:txBody>
          <a:bodyPr vert="horz" lIns="91440" tIns="45720" rIns="91440" bIns="45720" rtlCol="0">
            <a:noAutofit/>
          </a:bodyPr>
          <a:lstStyle>
            <a:lvl1pPr>
              <a:lnSpc>
                <a:spcPct val="150000"/>
              </a:lnSpc>
              <a:defRPr sz="20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Cras</a:t>
            </a:r>
            <a:r>
              <a:rPr lang="en-US" dirty="0"/>
              <a:t> a </a:t>
            </a:r>
            <a:r>
              <a:rPr lang="en-US" dirty="0" err="1"/>
              <a:t>tortor</a:t>
            </a:r>
            <a:r>
              <a:rPr lang="en-US" dirty="0"/>
              <a:t> </a:t>
            </a:r>
            <a:r>
              <a:rPr lang="en-US" dirty="0" err="1"/>
              <a:t>ut</a:t>
            </a:r>
            <a:r>
              <a:rPr lang="en-US" dirty="0"/>
              <a:t> dui </a:t>
            </a:r>
            <a:r>
              <a:rPr lang="en-US" dirty="0" err="1"/>
              <a:t>euismod</a:t>
            </a:r>
            <a:r>
              <a:rPr lang="en-US" dirty="0"/>
              <a:t> </a:t>
            </a:r>
            <a:r>
              <a:rPr lang="en-US" dirty="0" err="1"/>
              <a:t>pulvinar</a:t>
            </a:r>
            <a:r>
              <a:rPr lang="en-US" dirty="0"/>
              <a:t>. </a:t>
            </a:r>
            <a:r>
              <a:rPr lang="en-US" dirty="0" err="1"/>
              <a:t>Nulla</a:t>
            </a:r>
            <a:r>
              <a:rPr lang="en-US" dirty="0"/>
              <a:t> </a:t>
            </a:r>
            <a:r>
              <a:rPr lang="en-US" dirty="0" err="1"/>
              <a:t>eget</a:t>
            </a:r>
            <a:r>
              <a:rPr lang="en-US" dirty="0"/>
              <a:t> </a:t>
            </a:r>
            <a:r>
              <a:rPr lang="en-US" dirty="0" err="1"/>
              <a:t>hendrerit</a:t>
            </a:r>
            <a:r>
              <a:rPr lang="en-US" dirty="0"/>
              <a:t> ligula.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Etiam</a:t>
            </a:r>
            <a:r>
              <a:rPr lang="en-US" dirty="0"/>
              <a:t> vitae ante </a:t>
            </a:r>
            <a:r>
              <a:rPr lang="en-US" dirty="0" err="1"/>
              <a:t>commodo</a:t>
            </a:r>
            <a:r>
              <a:rPr lang="en-US" dirty="0"/>
              <a:t>, </a:t>
            </a:r>
            <a:r>
              <a:rPr lang="en-US" dirty="0" err="1"/>
              <a:t>pretium</a:t>
            </a:r>
            <a:r>
              <a:rPr lang="en-US" dirty="0"/>
              <a:t> </a:t>
            </a:r>
            <a:r>
              <a:rPr lang="en-US" dirty="0" err="1"/>
              <a:t>nulla</a:t>
            </a:r>
            <a:r>
              <a:rPr lang="en-US" dirty="0"/>
              <a:t> sit </a:t>
            </a:r>
            <a:r>
              <a:rPr lang="en-US" dirty="0" err="1"/>
              <a:t>amet</a:t>
            </a:r>
            <a:r>
              <a:rPr lang="en-US" dirty="0"/>
              <a:t>, </a:t>
            </a:r>
            <a:r>
              <a:rPr lang="en-US" dirty="0" err="1"/>
              <a:t>congue</a:t>
            </a:r>
            <a:r>
              <a:rPr lang="en-US" dirty="0"/>
              <a:t> </a:t>
            </a:r>
            <a:r>
              <a:rPr lang="en-US" dirty="0" err="1"/>
              <a:t>nisl</a:t>
            </a:r>
            <a:r>
              <a:rPr lang="en-US" dirty="0"/>
              <a:t>. </a:t>
            </a:r>
          </a:p>
        </p:txBody>
      </p:sp>
    </p:spTree>
    <p:extLst>
      <p:ext uri="{BB962C8B-B14F-4D97-AF65-F5344CB8AC3E}">
        <p14:creationId xmlns:p14="http://schemas.microsoft.com/office/powerpoint/2010/main" val="537872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 Placeholder 4"/>
          <p:cNvSpPr>
            <a:spLocks noGrp="1"/>
          </p:cNvSpPr>
          <p:nvPr>
            <p:ph type="body" sz="quarter" idx="10" hasCustomPrompt="1"/>
          </p:nvPr>
        </p:nvSpPr>
        <p:spPr>
          <a:xfrm>
            <a:off x="704624" y="1148806"/>
            <a:ext cx="6323012" cy="11763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280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sz="3600" dirty="0">
                <a:solidFill>
                  <a:schemeClr val="bg1"/>
                </a:solidFill>
                <a:latin typeface="Arial" charset="0"/>
                <a:ea typeface="Arial" charset="0"/>
                <a:cs typeface="Arial" charset="0"/>
              </a:rPr>
              <a:t>Section Header</a:t>
            </a:r>
            <a:r>
              <a:rPr lang="en-US" sz="3600" baseline="0" dirty="0">
                <a:solidFill>
                  <a:schemeClr val="bg1"/>
                </a:solidFill>
                <a:latin typeface="Arial" charset="0"/>
                <a:ea typeface="Arial" charset="0"/>
                <a:cs typeface="Arial" charset="0"/>
              </a:rPr>
              <a:t> Sample</a:t>
            </a:r>
            <a:endParaRPr lang="en-US" sz="3600" dirty="0">
              <a:solidFill>
                <a:schemeClr val="bg1"/>
              </a:solidFill>
              <a:latin typeface="Arial" charset="0"/>
              <a:ea typeface="Arial" charset="0"/>
              <a:cs typeface="Arial" charset="0"/>
            </a:endParaRP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364299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295774" y="2811779"/>
            <a:ext cx="3600452" cy="1234441"/>
          </a:xfrm>
          <a:prstGeom prst="rect">
            <a:avLst/>
          </a:prstGeom>
        </p:spPr>
      </p:pic>
    </p:spTree>
    <p:extLst>
      <p:ext uri="{BB962C8B-B14F-4D97-AF65-F5344CB8AC3E}">
        <p14:creationId xmlns:p14="http://schemas.microsoft.com/office/powerpoint/2010/main" val="27054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Option 1 (Dar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406"/>
            <a:ext cx="12192000" cy="6855594"/>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1" y="5926709"/>
            <a:ext cx="1686876" cy="437199"/>
          </a:xfrm>
          <a:prstGeom prst="rect">
            <a:avLst/>
          </a:prstGeom>
        </p:spPr>
      </p:pic>
      <p:sp>
        <p:nvSpPr>
          <p:cNvPr id="7" name="Title 6"/>
          <p:cNvSpPr>
            <a:spLocks noGrp="1"/>
          </p:cNvSpPr>
          <p:nvPr>
            <p:ph type="title" hasCustomPrompt="1"/>
          </p:nvPr>
        </p:nvSpPr>
        <p:spPr>
          <a:xfrm>
            <a:off x="749301" y="1663388"/>
            <a:ext cx="10515600" cy="1325563"/>
          </a:xfrm>
        </p:spPr>
        <p:txBody>
          <a:bodyPr/>
          <a:lstStyle>
            <a:lvl1pPr>
              <a:defRPr>
                <a:solidFill>
                  <a:schemeClr val="bg1"/>
                </a:solidFill>
              </a:defRPr>
            </a:lvl1pPr>
          </a:lstStyle>
          <a:p>
            <a:r>
              <a:rPr lang="en-US" dirty="0"/>
              <a:t>Click to edit Master title </a:t>
            </a:r>
            <a:r>
              <a:rPr lang="en-US"/>
              <a:t/>
            </a:r>
            <a:br>
              <a:rPr lang="en-US"/>
            </a:br>
            <a:r>
              <a:rPr lang="en-US" sz="2800"/>
              <a:t>Date</a:t>
            </a:r>
            <a:endParaRPr lang="en-US" dirty="0"/>
          </a:p>
        </p:txBody>
      </p:sp>
    </p:spTree>
    <p:extLst>
      <p:ext uri="{BB962C8B-B14F-4D97-AF65-F5344CB8AC3E}">
        <p14:creationId xmlns:p14="http://schemas.microsoft.com/office/powerpoint/2010/main" val="173005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lide (Dar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1" y="5926709"/>
            <a:ext cx="1686876" cy="437199"/>
          </a:xfrm>
          <a:prstGeom prst="rect">
            <a:avLst/>
          </a:prstGeom>
        </p:spPr>
      </p:pic>
      <p:sp>
        <p:nvSpPr>
          <p:cNvPr id="8" name="Text Placeholder 7"/>
          <p:cNvSpPr>
            <a:spLocks noGrp="1"/>
          </p:cNvSpPr>
          <p:nvPr>
            <p:ph type="body" sz="quarter" idx="10" hasCustomPrompt="1"/>
          </p:nvPr>
        </p:nvSpPr>
        <p:spPr>
          <a:xfrm>
            <a:off x="1443466" y="1689397"/>
            <a:ext cx="7540625" cy="2822575"/>
          </a:xfrm>
        </p:spPr>
        <p:txBody>
          <a:bodyPr anchor="ctr"/>
          <a:lstStyle>
            <a:lvl1pPr marL="342900" marR="0" indent="-342900" algn="l" defTabSz="914400" rtl="0" eaLnBrk="1" fontAlgn="auto" latinLnBrk="0" hangingPunct="1">
              <a:lnSpc>
                <a:spcPct val="150000"/>
              </a:lnSpc>
              <a:spcBef>
                <a:spcPts val="0"/>
              </a:spcBef>
              <a:spcAft>
                <a:spcPts val="0"/>
              </a:spcAft>
              <a:buClrTx/>
              <a:buSzTx/>
              <a:buFontTx/>
              <a:buChar char="-"/>
              <a:tabLst/>
              <a:defRPr sz="2800">
                <a:solidFill>
                  <a:schemeClr val="bg1"/>
                </a:solidFill>
              </a:defRPr>
            </a:lvl1pPr>
          </a:lstStyle>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Consectetur</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adipiscing</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elite</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Cras</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tortor</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ut</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dui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euismod</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pulvinar</a:t>
            </a:r>
            <a:endPar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Nulla</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eget</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a:t>
            </a:r>
            <a:r>
              <a:rPr kumimoji="0" lang="en-US" sz="2400" b="0" i="0" u="none" strike="noStrike" kern="1200" cap="none" spc="0" normalizeH="0" baseline="0" noProof="0" dirty="0" err="1">
                <a:ln>
                  <a:noFill/>
                </a:ln>
                <a:solidFill>
                  <a:srgbClr val="FFFFFF"/>
                </a:solidFill>
                <a:effectLst/>
                <a:uLnTx/>
                <a:uFillTx/>
                <a:latin typeface="Arial" charset="0"/>
                <a:ea typeface="Arial" charset="0"/>
                <a:cs typeface="Arial" charset="0"/>
              </a:rPr>
              <a:t>hendrerit</a:t>
            </a:r>
            <a:r>
              <a:rPr kumimoji="0" lang="en-US" sz="2400" b="0" i="0" u="none" strike="noStrike" kern="1200" cap="none" spc="0" normalizeH="0" baseline="0" noProof="0" dirty="0">
                <a:ln>
                  <a:noFill/>
                </a:ln>
                <a:solidFill>
                  <a:srgbClr val="FFFFFF"/>
                </a:solidFill>
                <a:effectLst/>
                <a:uLnTx/>
                <a:uFillTx/>
                <a:latin typeface="Arial" charset="0"/>
                <a:ea typeface="Arial" charset="0"/>
                <a:cs typeface="Arial" charset="0"/>
              </a:rPr>
              <a:t> ligula</a:t>
            </a:r>
            <a:endParaRPr kumimoji="0" lang="en-US" sz="1800" b="0" i="0" u="none" strike="noStrike" kern="1200" cap="none" spc="0" normalizeH="0" baseline="0" noProof="0" dirty="0">
              <a:ln>
                <a:noFill/>
              </a:ln>
              <a:solidFill>
                <a:srgbClr val="FFFFFF"/>
              </a:solidFill>
              <a:effectLst/>
              <a:uLnTx/>
              <a:uFillTx/>
              <a:latin typeface="+mn-lt"/>
              <a:ea typeface="+mn-ea"/>
              <a:cs typeface="+mn-cs"/>
            </a:endParaRPr>
          </a:p>
        </p:txBody>
      </p:sp>
      <p:sp>
        <p:nvSpPr>
          <p:cNvPr id="10" name="Text Placeholder 9"/>
          <p:cNvSpPr>
            <a:spLocks noGrp="1"/>
          </p:cNvSpPr>
          <p:nvPr>
            <p:ph type="body" sz="quarter" idx="11" hasCustomPrompt="1"/>
          </p:nvPr>
        </p:nvSpPr>
        <p:spPr>
          <a:xfrm>
            <a:off x="749301" y="927397"/>
            <a:ext cx="11039475" cy="1524000"/>
          </a:xfrm>
        </p:spPr>
        <p:txBody>
          <a:bodyPr anchor="ctr">
            <a:normAutofit/>
          </a:bodyPr>
          <a:lstStyle>
            <a:lvl1pPr>
              <a:defRPr sz="3600" baseline="0">
                <a:solidFill>
                  <a:schemeClr val="bg1"/>
                </a:solidFill>
              </a:defRPr>
            </a:lvl1pPr>
          </a:lstStyle>
          <a:p>
            <a:pPr lvl="0"/>
            <a:r>
              <a:rPr lang="en-US" dirty="0"/>
              <a:t>Lorem Ipsum </a:t>
            </a:r>
            <a:r>
              <a:rPr lang="en-US" dirty="0" err="1"/>
              <a:t>Dolorenim</a:t>
            </a:r>
            <a:endParaRPr lang="en-US" dirty="0"/>
          </a:p>
        </p:txBody>
      </p:sp>
    </p:spTree>
    <p:extLst>
      <p:ext uri="{BB962C8B-B14F-4D97-AF65-F5344CB8AC3E}">
        <p14:creationId xmlns:p14="http://schemas.microsoft.com/office/powerpoint/2010/main" val="1280463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Slide (Dark)">
    <p:spTree>
      <p:nvGrpSpPr>
        <p:cNvPr id="1" name=""/>
        <p:cNvGrpSpPr/>
        <p:nvPr/>
      </p:nvGrpSpPr>
      <p:grpSpPr>
        <a:xfrm>
          <a:off x="0" y="0"/>
          <a:ext cx="0" cy="0"/>
          <a:chOff x="0" y="0"/>
          <a:chExt cx="0" cy="0"/>
        </a:xfrm>
      </p:grpSpPr>
      <p:sp>
        <p:nvSpPr>
          <p:cNvPr id="3" name="TextBox 2"/>
          <p:cNvSpPr txBox="1">
            <a:spLocks noChangeAspect="1"/>
          </p:cNvSpPr>
          <p:nvPr userDrawn="1"/>
        </p:nvSpPr>
        <p:spPr>
          <a:xfrm>
            <a:off x="749301" y="1071563"/>
            <a:ext cx="4869621" cy="4222332"/>
          </a:xfrm>
          <a:prstGeom prst="rect">
            <a:avLst/>
          </a:prstGeom>
          <a:noFill/>
        </p:spPr>
        <p:txBody>
          <a:bodyPr wrap="square" rtlCol="0">
            <a:noAutofit/>
          </a:bodyPr>
          <a:lstStyle/>
          <a:p>
            <a:pPr>
              <a:lnSpc>
                <a:spcPct val="150000"/>
              </a:lnSpc>
            </a:pPr>
            <a:r>
              <a:rPr lang="en-US" sz="2000" b="0" i="0" kern="1200" dirty="0">
                <a:solidFill>
                  <a:schemeClr val="bg1"/>
                </a:solidFill>
                <a:effectLst/>
                <a:latin typeface="Arial" charset="0"/>
                <a:ea typeface="Arial" charset="0"/>
                <a:cs typeface="Arial" charset="0"/>
              </a:rPr>
              <a:t>Lorem ipsum dolor sit </a:t>
            </a:r>
            <a:r>
              <a:rPr lang="en-US" sz="2000" b="0" i="0" kern="1200" dirty="0" err="1">
                <a:solidFill>
                  <a:schemeClr val="bg1"/>
                </a:solidFill>
                <a:effectLst/>
                <a:latin typeface="Arial" charset="0"/>
                <a:ea typeface="Arial" charset="0"/>
                <a:cs typeface="Arial" charset="0"/>
              </a:rPr>
              <a:t>amet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consectetur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adipiscing</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elit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Cras</a:t>
            </a:r>
            <a:r>
              <a:rPr lang="en-US" sz="2000" b="0" i="0" kern="1200" dirty="0">
                <a:solidFill>
                  <a:schemeClr val="bg1"/>
                </a:solidFill>
                <a:effectLst/>
                <a:latin typeface="Arial" charset="0"/>
                <a:ea typeface="Arial" charset="0"/>
                <a:cs typeface="Arial" charset="0"/>
              </a:rPr>
              <a:t> a </a:t>
            </a:r>
            <a:r>
              <a:rPr lang="en-US" sz="2000" b="0" i="0" kern="1200" dirty="0" err="1">
                <a:solidFill>
                  <a:schemeClr val="bg1"/>
                </a:solidFill>
                <a:effectLst/>
                <a:latin typeface="Arial" charset="0"/>
                <a:ea typeface="Arial" charset="0"/>
                <a:cs typeface="Arial" charset="0"/>
              </a:rPr>
              <a:t>tortor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ut</a:t>
            </a:r>
            <a:r>
              <a:rPr lang="en-US" sz="2000" b="0" i="0" kern="1200" dirty="0">
                <a:solidFill>
                  <a:schemeClr val="bg1"/>
                </a:solidFill>
                <a:effectLst/>
                <a:latin typeface="Arial" charset="0"/>
                <a:ea typeface="Arial" charset="0"/>
                <a:cs typeface="Arial" charset="0"/>
              </a:rPr>
              <a:t> dui </a:t>
            </a:r>
            <a:r>
              <a:rPr lang="en-US" sz="2000" b="0" i="0" kern="1200" dirty="0" err="1">
                <a:solidFill>
                  <a:schemeClr val="bg1"/>
                </a:solidFill>
                <a:effectLst/>
                <a:latin typeface="Arial" charset="0"/>
                <a:ea typeface="Arial" charset="0"/>
                <a:cs typeface="Arial" charset="0"/>
              </a:rPr>
              <a:t>euismod</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pulvinar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Nulla</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eget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hendrerit</a:t>
            </a:r>
            <a:r>
              <a:rPr lang="en-US" sz="2000" b="0" i="0" kern="1200" dirty="0">
                <a:solidFill>
                  <a:schemeClr val="bg1"/>
                </a:solidFill>
                <a:effectLst/>
                <a:latin typeface="Arial" charset="0"/>
                <a:ea typeface="Arial" charset="0"/>
                <a:cs typeface="Arial" charset="0"/>
              </a:rPr>
              <a:t> ligula. </a:t>
            </a:r>
            <a:r>
              <a:rPr lang="en-US" sz="2000" b="0" i="0" kern="1200" dirty="0" err="1">
                <a:solidFill>
                  <a:schemeClr val="bg1"/>
                </a:solidFill>
                <a:effectLst/>
                <a:latin typeface="Arial" charset="0"/>
                <a:ea typeface="Arial" charset="0"/>
                <a:cs typeface="Arial" charset="0"/>
              </a:rPr>
              <a:t>Interdum</a:t>
            </a:r>
            <a:r>
              <a:rPr lang="en-US" sz="2000" b="0" i="0" kern="1200" dirty="0">
                <a:solidFill>
                  <a:schemeClr val="bg1"/>
                </a:solidFill>
                <a:effectLst/>
                <a:latin typeface="Arial" charset="0"/>
                <a:ea typeface="Arial" charset="0"/>
                <a:cs typeface="Arial" charset="0"/>
              </a:rPr>
              <a:t> et </a:t>
            </a:r>
            <a:r>
              <a:rPr lang="en-US" sz="2000" b="0" i="0" kern="1200" dirty="0" err="1">
                <a:solidFill>
                  <a:schemeClr val="bg1"/>
                </a:solidFill>
                <a:effectLst/>
                <a:latin typeface="Arial" charset="0"/>
                <a:ea typeface="Arial" charset="0"/>
                <a:cs typeface="Arial" charset="0"/>
              </a:rPr>
              <a:t>malesuada</a:t>
            </a:r>
            <a:r>
              <a:rPr lang="en-US" sz="2000" b="0" i="0" kern="1200" dirty="0">
                <a:solidFill>
                  <a:schemeClr val="bg1"/>
                </a:solidFill>
                <a:effectLst/>
                <a:latin typeface="Arial" charset="0"/>
                <a:ea typeface="Arial" charset="0"/>
                <a:cs typeface="Arial" charset="0"/>
              </a:rPr>
              <a:t> fames ac ante ipsum </a:t>
            </a:r>
            <a:r>
              <a:rPr lang="en-US" sz="2000" b="0" i="0" kern="1200" dirty="0" err="1">
                <a:solidFill>
                  <a:schemeClr val="bg1"/>
                </a:solidFill>
                <a:effectLst/>
                <a:latin typeface="Arial" charset="0"/>
                <a:ea typeface="Arial" charset="0"/>
                <a:cs typeface="Arial" charset="0"/>
              </a:rPr>
              <a:t>primis</a:t>
            </a:r>
            <a:r>
              <a:rPr lang="en-US" sz="2000" b="0" i="0" kern="1200" dirty="0">
                <a:solidFill>
                  <a:schemeClr val="bg1"/>
                </a:solidFill>
                <a:effectLst/>
                <a:latin typeface="Arial" charset="0"/>
                <a:ea typeface="Arial" charset="0"/>
                <a:cs typeface="Arial" charset="0"/>
              </a:rPr>
              <a:t> in </a:t>
            </a:r>
            <a:r>
              <a:rPr lang="en-US" sz="2000" b="0" i="0" kern="1200" dirty="0" err="1">
                <a:solidFill>
                  <a:schemeClr val="bg1"/>
                </a:solidFill>
                <a:effectLst/>
                <a:latin typeface="Arial" charset="0"/>
                <a:ea typeface="Arial" charset="0"/>
                <a:cs typeface="Arial" charset="0"/>
              </a:rPr>
              <a:t>faucibus</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Etiam</a:t>
            </a:r>
            <a:r>
              <a:rPr lang="en-US" sz="2000" b="0" i="0" kern="1200" dirty="0">
                <a:solidFill>
                  <a:schemeClr val="bg1"/>
                </a:solidFill>
                <a:effectLst/>
                <a:latin typeface="Arial" charset="0"/>
                <a:ea typeface="Arial" charset="0"/>
                <a:cs typeface="Arial" charset="0"/>
              </a:rPr>
              <a:t> vitae ante </a:t>
            </a:r>
            <a:r>
              <a:rPr lang="en-US" sz="2000" b="0" i="0" kern="1200" dirty="0" err="1">
                <a:solidFill>
                  <a:schemeClr val="bg1"/>
                </a:solidFill>
                <a:effectLst/>
                <a:latin typeface="Arial" charset="0"/>
                <a:ea typeface="Arial" charset="0"/>
                <a:cs typeface="Arial" charset="0"/>
              </a:rPr>
              <a:t>commodo</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pretium</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nulla</a:t>
            </a:r>
            <a:r>
              <a:rPr lang="en-US" sz="2000" b="0" i="0" kern="1200" dirty="0">
                <a:solidFill>
                  <a:schemeClr val="bg1"/>
                </a:solidFill>
                <a:effectLst/>
                <a:latin typeface="Arial" charset="0"/>
                <a:ea typeface="Arial" charset="0"/>
                <a:cs typeface="Arial" charset="0"/>
              </a:rPr>
              <a:t> sit </a:t>
            </a:r>
            <a:r>
              <a:rPr lang="en-US" sz="2000" b="0" i="0" kern="1200" dirty="0" err="1">
                <a:solidFill>
                  <a:schemeClr val="bg1"/>
                </a:solidFill>
                <a:effectLst/>
                <a:latin typeface="Arial" charset="0"/>
                <a:ea typeface="Arial" charset="0"/>
                <a:cs typeface="Arial" charset="0"/>
              </a:rPr>
              <a:t>amet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congue</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nisl</a:t>
            </a:r>
            <a:r>
              <a:rPr lang="en-US" sz="2000" b="0" i="0" kern="1200" dirty="0">
                <a:solidFill>
                  <a:schemeClr val="bg1"/>
                </a:solidFill>
                <a:effectLst/>
                <a:latin typeface="Arial" charset="0"/>
                <a:ea typeface="Arial" charset="0"/>
                <a:cs typeface="Arial" charset="0"/>
              </a:rPr>
              <a:t>. </a:t>
            </a:r>
          </a:p>
          <a:p>
            <a:pPr>
              <a:lnSpc>
                <a:spcPct val="150000"/>
              </a:lnSpc>
            </a:pPr>
            <a:endParaRPr lang="en-US" sz="2000" dirty="0">
              <a:solidFill>
                <a:schemeClr val="bg1"/>
              </a:solidFill>
              <a:latin typeface="Arial" charset="0"/>
              <a:ea typeface="Arial" charset="0"/>
              <a:cs typeface="Arial" charset="0"/>
            </a:endParaRPr>
          </a:p>
        </p:txBody>
      </p:sp>
      <p:sp>
        <p:nvSpPr>
          <p:cNvPr id="4" name="TextBox 3"/>
          <p:cNvSpPr txBox="1"/>
          <p:nvPr userDrawn="1"/>
        </p:nvSpPr>
        <p:spPr>
          <a:xfrm>
            <a:off x="6410324" y="1071563"/>
            <a:ext cx="4641989" cy="4222332"/>
          </a:xfrm>
          <a:prstGeom prst="rect">
            <a:avLst/>
          </a:prstGeom>
          <a:noFill/>
        </p:spPr>
        <p:txBody>
          <a:bodyPr wrap="square" rtlCol="0">
            <a:noAutofit/>
          </a:bodyPr>
          <a:lstStyle/>
          <a:p>
            <a:pPr>
              <a:lnSpc>
                <a:spcPct val="150000"/>
              </a:lnSpc>
            </a:pPr>
            <a:r>
              <a:rPr lang="en-US" sz="2000" b="0" i="0" kern="1200" dirty="0">
                <a:solidFill>
                  <a:schemeClr val="bg1"/>
                </a:solidFill>
                <a:effectLst/>
                <a:latin typeface="Arial" charset="0"/>
                <a:ea typeface="Arial" charset="0"/>
                <a:cs typeface="Arial" charset="0"/>
              </a:rPr>
              <a:t>Lorem ipsum dolor sit </a:t>
            </a:r>
            <a:r>
              <a:rPr lang="en-US" sz="2000" b="0" i="0" kern="1200" dirty="0" err="1">
                <a:solidFill>
                  <a:schemeClr val="bg1"/>
                </a:solidFill>
                <a:effectLst/>
                <a:latin typeface="Arial" charset="0"/>
                <a:ea typeface="Arial" charset="0"/>
                <a:cs typeface="Arial" charset="0"/>
              </a:rPr>
              <a:t>amet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consectetur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adipiscing</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elit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Cras</a:t>
            </a:r>
            <a:r>
              <a:rPr lang="en-US" sz="2000" b="0" i="0" kern="1200" dirty="0">
                <a:solidFill>
                  <a:schemeClr val="bg1"/>
                </a:solidFill>
                <a:effectLst/>
                <a:latin typeface="Arial" charset="0"/>
                <a:ea typeface="Arial" charset="0"/>
                <a:cs typeface="Arial" charset="0"/>
              </a:rPr>
              <a:t> a </a:t>
            </a:r>
            <a:r>
              <a:rPr lang="en-US" sz="2000" b="0" i="0" kern="1200" dirty="0" err="1">
                <a:solidFill>
                  <a:schemeClr val="bg1"/>
                </a:solidFill>
                <a:effectLst/>
                <a:latin typeface="Arial" charset="0"/>
                <a:ea typeface="Arial" charset="0"/>
                <a:cs typeface="Arial" charset="0"/>
              </a:rPr>
              <a:t>tortor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ut</a:t>
            </a:r>
            <a:r>
              <a:rPr lang="en-US" sz="2000" b="0" i="0" kern="1200" dirty="0">
                <a:solidFill>
                  <a:schemeClr val="bg1"/>
                </a:solidFill>
                <a:effectLst/>
                <a:latin typeface="Arial" charset="0"/>
                <a:ea typeface="Arial" charset="0"/>
                <a:cs typeface="Arial" charset="0"/>
              </a:rPr>
              <a:t> dui </a:t>
            </a:r>
            <a:r>
              <a:rPr lang="en-US" sz="2000" b="0" i="0" kern="1200" dirty="0" err="1">
                <a:solidFill>
                  <a:schemeClr val="bg1"/>
                </a:solidFill>
                <a:effectLst/>
                <a:latin typeface="Arial" charset="0"/>
                <a:ea typeface="Arial" charset="0"/>
                <a:cs typeface="Arial" charset="0"/>
              </a:rPr>
              <a:t>euismod</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pulvinar</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Nulla</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eget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hendrerit</a:t>
            </a:r>
            <a:r>
              <a:rPr lang="en-US" sz="2000" b="0" i="0" kern="1200" dirty="0">
                <a:solidFill>
                  <a:schemeClr val="bg1"/>
                </a:solidFill>
                <a:effectLst/>
                <a:latin typeface="Arial" charset="0"/>
                <a:ea typeface="Arial" charset="0"/>
                <a:cs typeface="Arial" charset="0"/>
              </a:rPr>
              <a:t> ligula. </a:t>
            </a:r>
            <a:r>
              <a:rPr lang="en-US" sz="2000" b="0" i="0" kern="1200" dirty="0" err="1">
                <a:solidFill>
                  <a:schemeClr val="bg1"/>
                </a:solidFill>
                <a:effectLst/>
                <a:latin typeface="Arial" charset="0"/>
                <a:ea typeface="Arial" charset="0"/>
                <a:cs typeface="Arial" charset="0"/>
              </a:rPr>
              <a:t>Interdum</a:t>
            </a:r>
            <a:r>
              <a:rPr lang="en-US" sz="2000" b="0" i="0" kern="1200" dirty="0">
                <a:solidFill>
                  <a:schemeClr val="bg1"/>
                </a:solidFill>
                <a:effectLst/>
                <a:latin typeface="Arial" charset="0"/>
                <a:ea typeface="Arial" charset="0"/>
                <a:cs typeface="Arial" charset="0"/>
              </a:rPr>
              <a:t> et </a:t>
            </a:r>
            <a:r>
              <a:rPr lang="en-US" sz="2000" b="0" i="0" kern="1200" dirty="0" err="1">
                <a:solidFill>
                  <a:schemeClr val="bg1"/>
                </a:solidFill>
                <a:effectLst/>
                <a:latin typeface="Arial" charset="0"/>
                <a:ea typeface="Arial" charset="0"/>
                <a:cs typeface="Arial" charset="0"/>
              </a:rPr>
              <a:t>malesuada</a:t>
            </a:r>
            <a:r>
              <a:rPr lang="en-US" sz="2000" b="0" i="0" kern="1200" dirty="0">
                <a:solidFill>
                  <a:schemeClr val="bg1"/>
                </a:solidFill>
                <a:effectLst/>
                <a:latin typeface="Arial" charset="0"/>
                <a:ea typeface="Arial" charset="0"/>
                <a:cs typeface="Arial" charset="0"/>
              </a:rPr>
              <a:t> fames ac ante ipsum </a:t>
            </a:r>
            <a:r>
              <a:rPr lang="en-US" sz="2000" b="0" i="0" kern="1200" dirty="0" err="1">
                <a:solidFill>
                  <a:schemeClr val="bg1"/>
                </a:solidFill>
                <a:effectLst/>
                <a:latin typeface="Arial" charset="0"/>
                <a:ea typeface="Arial" charset="0"/>
                <a:cs typeface="Arial" charset="0"/>
              </a:rPr>
              <a:t>primis</a:t>
            </a:r>
            <a:r>
              <a:rPr lang="en-US" sz="2000" b="0" i="0" kern="1200" dirty="0">
                <a:solidFill>
                  <a:schemeClr val="bg1"/>
                </a:solidFill>
                <a:effectLst/>
                <a:latin typeface="Arial" charset="0"/>
                <a:ea typeface="Arial" charset="0"/>
                <a:cs typeface="Arial" charset="0"/>
              </a:rPr>
              <a:t> in </a:t>
            </a:r>
            <a:r>
              <a:rPr lang="en-US" sz="2000" b="0" i="0" kern="1200" dirty="0" err="1">
                <a:solidFill>
                  <a:schemeClr val="bg1"/>
                </a:solidFill>
                <a:effectLst/>
                <a:latin typeface="Arial" charset="0"/>
                <a:ea typeface="Arial" charset="0"/>
                <a:cs typeface="Arial" charset="0"/>
              </a:rPr>
              <a:t>faucibus</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Etiam</a:t>
            </a:r>
            <a:r>
              <a:rPr lang="en-US" sz="2000" b="0" i="0" kern="1200" dirty="0">
                <a:solidFill>
                  <a:schemeClr val="bg1"/>
                </a:solidFill>
                <a:effectLst/>
                <a:latin typeface="Arial" charset="0"/>
                <a:ea typeface="Arial" charset="0"/>
                <a:cs typeface="Arial" charset="0"/>
              </a:rPr>
              <a:t> vitae ante </a:t>
            </a:r>
            <a:r>
              <a:rPr lang="en-US" sz="2000" b="0" i="0" kern="1200" dirty="0" err="1">
                <a:solidFill>
                  <a:schemeClr val="bg1"/>
                </a:solidFill>
                <a:effectLst/>
                <a:latin typeface="Arial" charset="0"/>
                <a:ea typeface="Arial" charset="0"/>
                <a:cs typeface="Arial" charset="0"/>
              </a:rPr>
              <a:t>commodo</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pretium</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nulla</a:t>
            </a:r>
            <a:r>
              <a:rPr lang="en-US" sz="2000" b="0" i="0" kern="1200" dirty="0">
                <a:solidFill>
                  <a:schemeClr val="bg1"/>
                </a:solidFill>
                <a:effectLst/>
                <a:latin typeface="Arial" charset="0"/>
                <a:ea typeface="Arial" charset="0"/>
                <a:cs typeface="Arial" charset="0"/>
              </a:rPr>
              <a:t> sit </a:t>
            </a:r>
            <a:r>
              <a:rPr lang="en-US" sz="2000" b="0" i="0" kern="1200" dirty="0" err="1">
                <a:solidFill>
                  <a:schemeClr val="bg1"/>
                </a:solidFill>
                <a:effectLst/>
                <a:latin typeface="Arial" charset="0"/>
                <a:ea typeface="Arial" charset="0"/>
                <a:cs typeface="Arial" charset="0"/>
              </a:rPr>
              <a:t>amet</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congue</a:t>
            </a:r>
            <a:r>
              <a:rPr lang="en-US" sz="2000" b="0" i="0" kern="1200" dirty="0">
                <a:solidFill>
                  <a:schemeClr val="bg1"/>
                </a:solidFill>
                <a:effectLst/>
                <a:latin typeface="Arial" charset="0"/>
                <a:ea typeface="Arial" charset="0"/>
                <a:cs typeface="Arial" charset="0"/>
              </a:rPr>
              <a:t> </a:t>
            </a:r>
            <a:r>
              <a:rPr lang="en-US" sz="2000" b="0" i="0" kern="1200" dirty="0" err="1">
                <a:solidFill>
                  <a:schemeClr val="bg1"/>
                </a:solidFill>
                <a:effectLst/>
                <a:latin typeface="Arial" charset="0"/>
                <a:ea typeface="Arial" charset="0"/>
                <a:cs typeface="Arial" charset="0"/>
              </a:rPr>
              <a:t>nisl</a:t>
            </a:r>
            <a:r>
              <a:rPr lang="en-US" sz="2000" b="0" i="0" kern="1200" dirty="0">
                <a:solidFill>
                  <a:schemeClr val="bg1"/>
                </a:solidFill>
                <a:effectLst/>
                <a:latin typeface="Arial" charset="0"/>
                <a:ea typeface="Arial" charset="0"/>
                <a:cs typeface="Arial" charset="0"/>
              </a:rPr>
              <a:t>. </a:t>
            </a:r>
            <a:endParaRPr lang="en-US" sz="2000" dirty="0">
              <a:solidFill>
                <a:schemeClr val="bg1"/>
              </a:solidFill>
              <a:latin typeface="Arial" charset="0"/>
              <a:ea typeface="Arial" charset="0"/>
              <a:cs typeface="Arial" charset="0"/>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9301" y="5926709"/>
            <a:ext cx="1686876" cy="437199"/>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9301" y="5926709"/>
            <a:ext cx="1686876" cy="437199"/>
          </a:xfrm>
          <a:prstGeom prst="rect">
            <a:avLst/>
          </a:prstGeom>
        </p:spPr>
      </p:pic>
      <p:sp>
        <p:nvSpPr>
          <p:cNvPr id="15" name="Title 1"/>
          <p:cNvSpPr>
            <a:spLocks noGrp="1"/>
          </p:cNvSpPr>
          <p:nvPr>
            <p:ph type="title" hasCustomPrompt="1"/>
          </p:nvPr>
        </p:nvSpPr>
        <p:spPr>
          <a:xfrm>
            <a:off x="838200" y="1554532"/>
            <a:ext cx="4624773" cy="3878085"/>
          </a:xfrm>
        </p:spPr>
        <p:txBody>
          <a:bodyPr>
            <a:normAutofit/>
          </a:bodyPr>
          <a:lstStyle>
            <a:lvl1pPr marL="0" marR="0" indent="0" algn="l" defTabSz="914400" rtl="0" eaLnBrk="1" fontAlgn="auto" latinLnBrk="0" hangingPunct="1">
              <a:lnSpc>
                <a:spcPct val="150000"/>
              </a:lnSpc>
              <a:spcBef>
                <a:spcPct val="0"/>
              </a:spcBef>
              <a:spcAft>
                <a:spcPts val="0"/>
              </a:spcAft>
              <a:buClrTx/>
              <a:buSzTx/>
              <a:buFontTx/>
              <a:buNone/>
              <a:tabLst/>
              <a:defRPr sz="2000">
                <a:solidFill>
                  <a:schemeClr val="bg1"/>
                </a:solidFill>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Cras</a:t>
            </a:r>
            <a:r>
              <a:rPr lang="en-US" dirty="0"/>
              <a:t> a </a:t>
            </a:r>
            <a:r>
              <a:rPr lang="en-US" dirty="0" err="1"/>
              <a:t>tortor</a:t>
            </a:r>
            <a:r>
              <a:rPr lang="en-US" dirty="0"/>
              <a:t> </a:t>
            </a:r>
            <a:r>
              <a:rPr lang="en-US" dirty="0" err="1"/>
              <a:t>ut</a:t>
            </a:r>
            <a:r>
              <a:rPr lang="en-US" dirty="0"/>
              <a:t> dui </a:t>
            </a:r>
            <a:r>
              <a:rPr lang="en-US" dirty="0" err="1"/>
              <a:t>euismod</a:t>
            </a:r>
            <a:r>
              <a:rPr lang="en-US" dirty="0"/>
              <a:t> </a:t>
            </a:r>
            <a:r>
              <a:rPr lang="en-US" dirty="0" err="1"/>
              <a:t>pulvinar</a:t>
            </a:r>
            <a:r>
              <a:rPr lang="en-US" dirty="0"/>
              <a:t>. </a:t>
            </a:r>
            <a:r>
              <a:rPr lang="en-US" dirty="0" err="1"/>
              <a:t>Nulla</a:t>
            </a:r>
            <a:r>
              <a:rPr lang="en-US" dirty="0"/>
              <a:t> </a:t>
            </a:r>
            <a:r>
              <a:rPr lang="en-US" dirty="0" err="1"/>
              <a:t>eget</a:t>
            </a:r>
            <a:r>
              <a:rPr lang="en-US" dirty="0"/>
              <a:t> </a:t>
            </a:r>
            <a:r>
              <a:rPr lang="en-US" dirty="0" err="1"/>
              <a:t>hendrerit</a:t>
            </a:r>
            <a:r>
              <a:rPr lang="en-US" dirty="0"/>
              <a:t> ligula.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Etiam</a:t>
            </a:r>
            <a:r>
              <a:rPr lang="en-US" dirty="0"/>
              <a:t> vitae ante </a:t>
            </a:r>
            <a:r>
              <a:rPr lang="en-US" dirty="0" err="1"/>
              <a:t>commodo</a:t>
            </a:r>
            <a:r>
              <a:rPr lang="en-US" dirty="0"/>
              <a:t>, </a:t>
            </a:r>
            <a:r>
              <a:rPr lang="en-US" dirty="0" err="1"/>
              <a:t>pretium</a:t>
            </a:r>
            <a:r>
              <a:rPr lang="en-US" dirty="0"/>
              <a:t> </a:t>
            </a:r>
            <a:r>
              <a:rPr lang="en-US" dirty="0" err="1"/>
              <a:t>nulla</a:t>
            </a:r>
            <a:r>
              <a:rPr lang="en-US" dirty="0"/>
              <a:t> sit </a:t>
            </a:r>
            <a:r>
              <a:rPr lang="en-US" dirty="0" err="1"/>
              <a:t>amet</a:t>
            </a:r>
            <a:r>
              <a:rPr lang="en-US" dirty="0"/>
              <a:t>, </a:t>
            </a:r>
            <a:r>
              <a:rPr lang="en-US" dirty="0" err="1"/>
              <a:t>congue</a:t>
            </a:r>
            <a:r>
              <a:rPr lang="en-US" dirty="0"/>
              <a:t> </a:t>
            </a:r>
            <a:r>
              <a:rPr lang="en-US" dirty="0" err="1"/>
              <a:t>nisl</a:t>
            </a:r>
            <a:r>
              <a:rPr lang="en-US" dirty="0"/>
              <a:t>. </a:t>
            </a:r>
          </a:p>
        </p:txBody>
      </p:sp>
      <p:sp>
        <p:nvSpPr>
          <p:cNvPr id="10" name="Title 1"/>
          <p:cNvSpPr txBox="1">
            <a:spLocks/>
          </p:cNvSpPr>
          <p:nvPr userDrawn="1"/>
        </p:nvSpPr>
        <p:spPr>
          <a:xfrm>
            <a:off x="6301173" y="1554532"/>
            <a:ext cx="4624773" cy="3878085"/>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150000"/>
              </a:lnSpc>
              <a:spcBef>
                <a:spcPct val="0"/>
              </a:spcBef>
              <a:spcAft>
                <a:spcPts val="0"/>
              </a:spcAft>
              <a:buClrTx/>
              <a:buSzTx/>
              <a:buFontTx/>
              <a:buNone/>
              <a:tabLst/>
              <a:defRPr sz="2000" kern="1200">
                <a:solidFill>
                  <a:schemeClr val="bg1"/>
                </a:solidFill>
                <a:latin typeface="+mj-lt"/>
                <a:ea typeface="+mj-ea"/>
                <a:cs typeface="+mj-cs"/>
              </a:defRPr>
            </a:lvl1pPr>
          </a:lstStyle>
          <a:p>
            <a:endParaRPr lang="en-US" dirty="0"/>
          </a:p>
        </p:txBody>
      </p:sp>
      <p:sp>
        <p:nvSpPr>
          <p:cNvPr id="7" name="Text Placeholder 6"/>
          <p:cNvSpPr>
            <a:spLocks noGrp="1"/>
          </p:cNvSpPr>
          <p:nvPr>
            <p:ph type="body" sz="quarter" idx="10" hasCustomPrompt="1"/>
          </p:nvPr>
        </p:nvSpPr>
        <p:spPr>
          <a:xfrm>
            <a:off x="6301173" y="1554532"/>
            <a:ext cx="4624773" cy="3878262"/>
          </a:xfrm>
        </p:spPr>
        <p:txBody>
          <a:bodyPr anchor="ctr">
            <a:normAutofit/>
          </a:bodyPr>
          <a:lstStyle>
            <a:lvl1pPr>
              <a:lnSpc>
                <a:spcPct val="150000"/>
              </a:lnSpc>
              <a:defRPr sz="2000">
                <a:solidFill>
                  <a:schemeClr val="bg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Cras</a:t>
            </a:r>
            <a:r>
              <a:rPr lang="en-US" dirty="0"/>
              <a:t> a </a:t>
            </a:r>
            <a:r>
              <a:rPr lang="en-US" dirty="0" err="1"/>
              <a:t>tortor</a:t>
            </a:r>
            <a:r>
              <a:rPr lang="en-US" dirty="0"/>
              <a:t> </a:t>
            </a:r>
            <a:r>
              <a:rPr lang="en-US" dirty="0" err="1"/>
              <a:t>ut</a:t>
            </a:r>
            <a:r>
              <a:rPr lang="en-US" dirty="0"/>
              <a:t> dui </a:t>
            </a:r>
            <a:r>
              <a:rPr lang="en-US" dirty="0" err="1"/>
              <a:t>euismod</a:t>
            </a:r>
            <a:r>
              <a:rPr lang="en-US" dirty="0"/>
              <a:t> </a:t>
            </a:r>
            <a:r>
              <a:rPr lang="en-US" dirty="0" err="1"/>
              <a:t>pulvinar</a:t>
            </a:r>
            <a:r>
              <a:rPr lang="en-US" dirty="0"/>
              <a:t>. </a:t>
            </a:r>
            <a:r>
              <a:rPr lang="en-US" dirty="0" err="1"/>
              <a:t>Nulla</a:t>
            </a:r>
            <a:r>
              <a:rPr lang="en-US" dirty="0"/>
              <a:t> </a:t>
            </a:r>
            <a:r>
              <a:rPr lang="en-US" dirty="0" err="1"/>
              <a:t>eget</a:t>
            </a:r>
            <a:r>
              <a:rPr lang="en-US" dirty="0"/>
              <a:t> </a:t>
            </a:r>
            <a:r>
              <a:rPr lang="en-US" dirty="0" err="1"/>
              <a:t>hendrerit</a:t>
            </a:r>
            <a:r>
              <a:rPr lang="en-US" dirty="0"/>
              <a:t> ligula.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Etiam</a:t>
            </a:r>
            <a:r>
              <a:rPr lang="en-US" dirty="0"/>
              <a:t> vitae ante </a:t>
            </a:r>
            <a:r>
              <a:rPr lang="en-US" dirty="0" err="1"/>
              <a:t>commodo</a:t>
            </a:r>
            <a:r>
              <a:rPr lang="en-US" dirty="0"/>
              <a:t>, </a:t>
            </a:r>
            <a:r>
              <a:rPr lang="en-US" dirty="0" err="1"/>
              <a:t>pretium</a:t>
            </a:r>
            <a:r>
              <a:rPr lang="en-US" dirty="0"/>
              <a:t> </a:t>
            </a:r>
            <a:r>
              <a:rPr lang="en-US" dirty="0" err="1"/>
              <a:t>nulla</a:t>
            </a:r>
            <a:r>
              <a:rPr lang="en-US" dirty="0"/>
              <a:t> sit </a:t>
            </a:r>
            <a:r>
              <a:rPr lang="en-US" dirty="0" err="1"/>
              <a:t>amet</a:t>
            </a:r>
            <a:r>
              <a:rPr lang="en-US" dirty="0"/>
              <a:t>, </a:t>
            </a:r>
            <a:r>
              <a:rPr lang="en-US" dirty="0" err="1"/>
              <a:t>congue</a:t>
            </a:r>
            <a:r>
              <a:rPr lang="en-US" dirty="0"/>
              <a:t> </a:t>
            </a:r>
            <a:r>
              <a:rPr lang="en-US" dirty="0" err="1"/>
              <a:t>nisl</a:t>
            </a:r>
            <a:r>
              <a:rPr lang="en-US" dirty="0"/>
              <a:t>. </a:t>
            </a:r>
          </a:p>
        </p:txBody>
      </p:sp>
    </p:spTree>
    <p:extLst>
      <p:ext uri="{BB962C8B-B14F-4D97-AF65-F5344CB8AC3E}">
        <p14:creationId xmlns:p14="http://schemas.microsoft.com/office/powerpoint/2010/main" val="47784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Dar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3416" y="2943670"/>
            <a:ext cx="3745167" cy="970660"/>
          </a:xfrm>
          <a:prstGeom prst="rect">
            <a:avLst/>
          </a:prstGeom>
        </p:spPr>
      </p:pic>
    </p:spTree>
    <p:extLst>
      <p:ext uri="{BB962C8B-B14F-4D97-AF65-F5344CB8AC3E}">
        <p14:creationId xmlns:p14="http://schemas.microsoft.com/office/powerpoint/2010/main" val="67611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Font</a:t>
            </a:r>
          </a:p>
        </p:txBody>
      </p:sp>
      <p:sp>
        <p:nvSpPr>
          <p:cNvPr id="3" name="Text Placeholder 2"/>
          <p:cNvSpPr>
            <a:spLocks noGrp="1"/>
          </p:cNvSpPr>
          <p:nvPr>
            <p:ph type="body" idx="1"/>
          </p:nvPr>
        </p:nvSpPr>
        <p:spPr>
          <a:xfrm>
            <a:off x="838200" y="1825625"/>
            <a:ext cx="10515600" cy="1383401"/>
          </a:xfrm>
          <a:prstGeom prst="rect">
            <a:avLst/>
          </a:prstGeom>
        </p:spPr>
        <p:txBody>
          <a:bodyPr vert="horz" lIns="91440" tIns="45720" rIns="91440" bIns="45720" rtlCol="0">
            <a:normAutofit/>
          </a:bodyPr>
          <a:lstStyle/>
          <a:p>
            <a:pPr lvl="0"/>
            <a:r>
              <a:rPr lang="en-US" dirty="0"/>
              <a:t>Body Font</a:t>
            </a:r>
          </a:p>
        </p:txBody>
      </p:sp>
    </p:spTree>
    <p:extLst>
      <p:ext uri="{BB962C8B-B14F-4D97-AF65-F5344CB8AC3E}">
        <p14:creationId xmlns:p14="http://schemas.microsoft.com/office/powerpoint/2010/main" val="1349904624"/>
      </p:ext>
    </p:extLst>
  </p:cSld>
  <p:clrMap bg1="lt1" tx1="dk1" bg2="lt2" tx2="dk2" accent1="accent1" accent2="accent2" accent3="accent3" accent4="accent4" accent5="accent5" accent6="accent6" hlink="hlink" folHlink="folHlink"/>
  <p:sldLayoutIdLst>
    <p:sldLayoutId id="2147483664" r:id="rId1"/>
    <p:sldLayoutId id="2147483653" r:id="rId2"/>
    <p:sldLayoutId id="2147483665" r:id="rId3"/>
    <p:sldLayoutId id="2147483654" r:id="rId4"/>
    <p:sldLayoutId id="2147483656" r:id="rId5"/>
    <p:sldLayoutId id="2147483657" r:id="rId6"/>
    <p:sldLayoutId id="2147483659" r:id="rId7"/>
    <p:sldLayoutId id="2147483661" r:id="rId8"/>
    <p:sldLayoutId id="2147483662" r:id="rId9"/>
    <p:sldLayoutId id="2147483666" r:id="rId10"/>
    <p:sldLayoutId id="2147483670" r:id="rId11"/>
    <p:sldLayoutId id="2147483672" r:id="rId1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hyperlink" Target="http://www.avshuttleutah.com/" TargetMode="External"/><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600" y="953659"/>
            <a:ext cx="9698182" cy="1530327"/>
          </a:xfrm>
        </p:spPr>
        <p:txBody>
          <a:bodyPr>
            <a:normAutofit fontScale="90000"/>
          </a:bodyPr>
          <a:lstStyle/>
          <a:p>
            <a:r>
              <a:rPr lang="en-US" dirty="0" smtClean="0"/>
              <a:t>Perspectives on </a:t>
            </a:r>
            <a:br>
              <a:rPr lang="en-US" dirty="0" smtClean="0"/>
            </a:br>
            <a:r>
              <a:rPr lang="en-US" dirty="0" smtClean="0"/>
              <a:t>Automated and Connected Vehicles</a:t>
            </a:r>
            <a:r>
              <a:rPr lang="en-US" dirty="0"/>
              <a:t/>
            </a:r>
            <a:br>
              <a:rPr lang="en-US" dirty="0"/>
            </a:br>
            <a:endParaRPr lang="en-US" dirty="0"/>
          </a:p>
        </p:txBody>
      </p:sp>
      <p:sp>
        <p:nvSpPr>
          <p:cNvPr id="3" name="TextBox 2"/>
          <p:cNvSpPr txBox="1"/>
          <p:nvPr/>
        </p:nvSpPr>
        <p:spPr>
          <a:xfrm>
            <a:off x="863600" y="2759407"/>
            <a:ext cx="4965700" cy="1631216"/>
          </a:xfrm>
          <a:prstGeom prst="rect">
            <a:avLst/>
          </a:prstGeom>
          <a:noFill/>
        </p:spPr>
        <p:txBody>
          <a:bodyPr wrap="square" rtlCol="0">
            <a:spAutoFit/>
          </a:bodyPr>
          <a:lstStyle/>
          <a:p>
            <a:endParaRPr lang="en-US" sz="2000" dirty="0"/>
          </a:p>
          <a:p>
            <a:r>
              <a:rPr lang="en-US" sz="2000" dirty="0" smtClean="0"/>
              <a:t>Blaine D Leonard, P.E., F.ASCE</a:t>
            </a:r>
          </a:p>
          <a:p>
            <a:r>
              <a:rPr lang="en-US" sz="2000" dirty="0" smtClean="0"/>
              <a:t>Transportation Technology Engineer</a:t>
            </a:r>
          </a:p>
          <a:p>
            <a:r>
              <a:rPr lang="en-US" sz="2000" dirty="0" smtClean="0"/>
              <a:t>Utah Department of Transportation</a:t>
            </a:r>
          </a:p>
          <a:p>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4173" y="5017372"/>
            <a:ext cx="4323706" cy="73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464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1166896" cy="749528"/>
          </a:xfrm>
        </p:spPr>
        <p:txBody>
          <a:bodyPr>
            <a:normAutofit/>
          </a:bodyPr>
          <a:lstStyle/>
          <a:p>
            <a:r>
              <a:rPr lang="en-US" dirty="0" smtClean="0"/>
              <a:t>25 Years of Progress. . . </a:t>
            </a:r>
            <a:endParaRPr lang="en-US" dirty="0"/>
          </a:p>
        </p:txBody>
      </p:sp>
      <p:sp>
        <p:nvSpPr>
          <p:cNvPr id="7" name="Right Arrow 6"/>
          <p:cNvSpPr/>
          <p:nvPr/>
        </p:nvSpPr>
        <p:spPr>
          <a:xfrm>
            <a:off x="5357827" y="2846449"/>
            <a:ext cx="1176255" cy="4920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79" y="1459727"/>
            <a:ext cx="4569863" cy="326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3211" y="1710082"/>
            <a:ext cx="5349213" cy="276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865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vmt chart shared autonomou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526" y="1256984"/>
            <a:ext cx="7246482" cy="43659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4035" y="143827"/>
            <a:ext cx="10515600" cy="759143"/>
          </a:xfrm>
        </p:spPr>
        <p:txBody>
          <a:bodyPr/>
          <a:lstStyle/>
          <a:p>
            <a:r>
              <a:rPr lang="en-US" dirty="0" smtClean="0"/>
              <a:t>Gartner Hype Cycle for Emerging Technologies</a:t>
            </a:r>
            <a:endParaRPr lang="en-US" dirty="0"/>
          </a:p>
        </p:txBody>
      </p:sp>
      <p:pic>
        <p:nvPicPr>
          <p:cNvPr id="1026" name="Picture 2" descr="https://miro.medium.com/max/1530/0*33attjubQ3xiv_Ym.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07852" y="902970"/>
            <a:ext cx="5684148" cy="4836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8200" y="1621274"/>
            <a:ext cx="1040130" cy="369332"/>
          </a:xfrm>
          <a:prstGeom prst="rect">
            <a:avLst/>
          </a:prstGeom>
          <a:noFill/>
        </p:spPr>
        <p:txBody>
          <a:bodyPr wrap="square" rtlCol="0">
            <a:spAutoFit/>
          </a:bodyPr>
          <a:lstStyle/>
          <a:p>
            <a:r>
              <a:rPr lang="en-US" b="1" dirty="0" smtClean="0">
                <a:solidFill>
                  <a:schemeClr val="accent1">
                    <a:lumMod val="50000"/>
                  </a:schemeClr>
                </a:solidFill>
                <a:latin typeface="Arial Black" panose="020B0A04020102020204" pitchFamily="34" charset="0"/>
              </a:rPr>
              <a:t>2015</a:t>
            </a:r>
            <a:endParaRPr lang="en-US" b="1" dirty="0">
              <a:solidFill>
                <a:schemeClr val="accent1">
                  <a:lumMod val="50000"/>
                </a:schemeClr>
              </a:solidFill>
              <a:latin typeface="Arial Black" panose="020B0A04020102020204" pitchFamily="34" charset="0"/>
            </a:endParaRPr>
          </a:p>
        </p:txBody>
      </p:sp>
      <p:sp>
        <p:nvSpPr>
          <p:cNvPr id="7" name="Oval 6"/>
          <p:cNvSpPr/>
          <p:nvPr/>
        </p:nvSpPr>
        <p:spPr>
          <a:xfrm>
            <a:off x="2373157" y="1722175"/>
            <a:ext cx="194310" cy="167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987790" y="3463641"/>
            <a:ext cx="194310" cy="167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6"/>
          </p:cNvCxnSpPr>
          <p:nvPr/>
        </p:nvCxnSpPr>
        <p:spPr>
          <a:xfrm>
            <a:off x="2567467" y="1805940"/>
            <a:ext cx="6420323" cy="17414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09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69" y="143827"/>
            <a:ext cx="11018521" cy="759143"/>
          </a:xfrm>
        </p:spPr>
        <p:txBody>
          <a:bodyPr>
            <a:normAutofit/>
          </a:bodyPr>
          <a:lstStyle/>
          <a:p>
            <a:r>
              <a:rPr lang="en-US" dirty="0" smtClean="0"/>
              <a:t>Complex Technologies. . . But Uniform Leadership</a:t>
            </a:r>
            <a:endParaRPr lang="en-US" dirty="0"/>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49" y="1025367"/>
            <a:ext cx="3406141" cy="22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87379" y="2659380"/>
            <a:ext cx="2768419" cy="37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6339" y="1025367"/>
            <a:ext cx="4366261" cy="239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83869" y="2735580"/>
            <a:ext cx="3803332" cy="305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1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barn(inVertical)">
                                      <p:cBhvr>
                                        <p:cTn id="1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4" y="143827"/>
            <a:ext cx="11693165" cy="759143"/>
          </a:xfrm>
        </p:spPr>
        <p:txBody>
          <a:bodyPr>
            <a:normAutofit/>
          </a:bodyPr>
          <a:lstStyle/>
          <a:p>
            <a:r>
              <a:rPr lang="en-US" dirty="0" smtClean="0"/>
              <a:t>Complex Technologies . . . In a Complex Environment</a:t>
            </a:r>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500" y="1085850"/>
            <a:ext cx="4982180" cy="3827931"/>
          </a:xfrm>
          <a:prstGeom prst="rect">
            <a:avLst/>
          </a:prstGeom>
        </p:spPr>
      </p:pic>
      <p:sp>
        <p:nvSpPr>
          <p:cNvPr id="3" name="TextBox 2"/>
          <p:cNvSpPr txBox="1"/>
          <p:nvPr/>
        </p:nvSpPr>
        <p:spPr>
          <a:xfrm>
            <a:off x="5473697" y="1085850"/>
            <a:ext cx="6271262"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Multi-faceted endeavor</a:t>
            </a:r>
          </a:p>
          <a:p>
            <a:pPr marL="285750" indent="-285750">
              <a:buFont typeface="Arial" panose="020B0604020202020204" pitchFamily="34" charset="0"/>
              <a:buChar char="•"/>
            </a:pPr>
            <a:r>
              <a:rPr lang="en-US" sz="2800" dirty="0" smtClean="0"/>
              <a:t>Little federal budget or leadership</a:t>
            </a:r>
          </a:p>
          <a:p>
            <a:pPr marL="285750" indent="-285750">
              <a:buFont typeface="Arial" panose="020B0604020202020204" pitchFamily="34" charset="0"/>
              <a:buChar char="•"/>
            </a:pPr>
            <a:r>
              <a:rPr lang="en-US" sz="2800" dirty="0" smtClean="0"/>
              <a:t>Varied political wills</a:t>
            </a:r>
          </a:p>
          <a:p>
            <a:pPr marL="285750" indent="-285750">
              <a:buFont typeface="Arial" panose="020B0604020202020204" pitchFamily="34" charset="0"/>
              <a:buChar char="•"/>
            </a:pPr>
            <a:r>
              <a:rPr lang="en-US" sz="2800" dirty="0" smtClean="0"/>
              <a:t>Many end goals</a:t>
            </a:r>
          </a:p>
          <a:p>
            <a:pPr marL="285750" indent="-285750">
              <a:buFont typeface="Arial" panose="020B0604020202020204" pitchFamily="34" charset="0"/>
              <a:buChar char="•"/>
            </a:pPr>
            <a:r>
              <a:rPr lang="en-US" sz="2800" dirty="0" smtClean="0"/>
              <a:t>Broad range of entities</a:t>
            </a:r>
          </a:p>
          <a:p>
            <a:pPr marL="285750" indent="-285750">
              <a:buFont typeface="Arial" panose="020B0604020202020204" pitchFamily="34" charset="0"/>
              <a:buChar char="•"/>
            </a:pPr>
            <a:r>
              <a:rPr lang="en-US" sz="2800" dirty="0" smtClean="0"/>
              <a:t>Many start-ups with different motives</a:t>
            </a:r>
          </a:p>
          <a:p>
            <a:pPr marL="285750" indent="-285750">
              <a:buFont typeface="Arial" panose="020B0604020202020204" pitchFamily="34" charset="0"/>
              <a:buChar char="•"/>
            </a:pPr>
            <a:endParaRPr lang="en-US" sz="2800" dirty="0" smtClean="0"/>
          </a:p>
          <a:p>
            <a:endParaRPr lang="en-US" dirty="0"/>
          </a:p>
        </p:txBody>
      </p:sp>
    </p:spTree>
    <p:extLst>
      <p:ext uri="{BB962C8B-B14F-4D97-AF65-F5344CB8AC3E}">
        <p14:creationId xmlns:p14="http://schemas.microsoft.com/office/powerpoint/2010/main" val="1184115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4" y="143827"/>
            <a:ext cx="11693165" cy="759143"/>
          </a:xfrm>
        </p:spPr>
        <p:txBody>
          <a:bodyPr>
            <a:normAutofit/>
          </a:bodyPr>
          <a:lstStyle/>
          <a:p>
            <a:r>
              <a:rPr lang="en-US" dirty="0" smtClean="0"/>
              <a:t>Complex Technologies . . . And Lots of Progress</a:t>
            </a:r>
            <a:endParaRPr lang="en-US" dirty="0"/>
          </a:p>
        </p:txBody>
      </p:sp>
      <p:sp>
        <p:nvSpPr>
          <p:cNvPr id="3" name="TextBox 2"/>
          <p:cNvSpPr txBox="1"/>
          <p:nvPr/>
        </p:nvSpPr>
        <p:spPr>
          <a:xfrm>
            <a:off x="5770570" y="1015615"/>
            <a:ext cx="5875019" cy="209288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Vehicle safety</a:t>
            </a:r>
          </a:p>
          <a:p>
            <a:pPr marL="285750" indent="-285750">
              <a:buFont typeface="Arial" panose="020B0604020202020204" pitchFamily="34" charset="0"/>
              <a:buChar char="•"/>
            </a:pPr>
            <a:r>
              <a:rPr lang="en-US" sz="2800" dirty="0" smtClean="0"/>
              <a:t>Level 1 and 2 Automated Driving</a:t>
            </a:r>
          </a:p>
          <a:p>
            <a:pPr marL="285750" indent="-285750">
              <a:buFont typeface="Arial" panose="020B0604020202020204" pitchFamily="34" charset="0"/>
              <a:buChar char="•"/>
            </a:pPr>
            <a:r>
              <a:rPr lang="en-US" sz="2800" dirty="0" smtClean="0"/>
              <a:t>Vehicle electrification</a:t>
            </a:r>
          </a:p>
          <a:p>
            <a:pPr marL="285750" indent="-285750">
              <a:buFont typeface="Arial" panose="020B0604020202020204" pitchFamily="34" charset="0"/>
              <a:buChar char="•"/>
            </a:pPr>
            <a:r>
              <a:rPr lang="en-US" sz="2800" dirty="0" smtClean="0"/>
              <a:t>Drone technology</a:t>
            </a:r>
          </a:p>
          <a:p>
            <a:endParaRPr lang="en-US" dirty="0"/>
          </a:p>
        </p:txBody>
      </p:sp>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634" y="1061063"/>
            <a:ext cx="3045953" cy="1564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0254" y="2224711"/>
            <a:ext cx="2584373" cy="176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83219" y="3317651"/>
            <a:ext cx="2063045" cy="206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4034" y="3862732"/>
            <a:ext cx="2946478" cy="158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55877" y="5094011"/>
            <a:ext cx="2503297" cy="119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770570" y="3024717"/>
            <a:ext cx="6179820" cy="2523768"/>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$100’s of millions – federal research</a:t>
            </a:r>
          </a:p>
          <a:p>
            <a:pPr marL="285750" indent="-285750">
              <a:buFont typeface="Arial" panose="020B0604020202020204" pitchFamily="34" charset="0"/>
              <a:buChar char="•"/>
            </a:pPr>
            <a:r>
              <a:rPr lang="en-US" sz="2800" dirty="0" smtClean="0"/>
              <a:t>Private industry development</a:t>
            </a:r>
          </a:p>
          <a:p>
            <a:pPr marL="285750" indent="-285750">
              <a:buFont typeface="Arial" panose="020B0604020202020204" pitchFamily="34" charset="0"/>
              <a:buChar char="•"/>
            </a:pPr>
            <a:r>
              <a:rPr lang="en-US" sz="2800" dirty="0" smtClean="0"/>
              <a:t>Data analytics</a:t>
            </a:r>
          </a:p>
          <a:p>
            <a:pPr marL="285750" indent="-285750">
              <a:buFont typeface="Arial" panose="020B0604020202020204" pitchFamily="34" charset="0"/>
              <a:buChar char="•"/>
            </a:pPr>
            <a:r>
              <a:rPr lang="en-US" sz="2800" dirty="0" err="1" smtClean="0"/>
              <a:t>MaaS</a:t>
            </a:r>
            <a:r>
              <a:rPr lang="en-US" sz="2800" dirty="0" smtClean="0"/>
              <a:t> / </a:t>
            </a:r>
            <a:r>
              <a:rPr lang="en-US" sz="2800" dirty="0" err="1" smtClean="0"/>
              <a:t>MoD</a:t>
            </a:r>
            <a:r>
              <a:rPr lang="en-US" sz="2800" dirty="0" smtClean="0"/>
              <a:t> – new with the decade</a:t>
            </a:r>
          </a:p>
          <a:p>
            <a:pPr marL="285750" indent="-285750">
              <a:buFont typeface="Arial" panose="020B0604020202020204" pitchFamily="34" charset="0"/>
              <a:buChar char="•"/>
            </a:pPr>
            <a:r>
              <a:rPr lang="en-US" sz="2800" dirty="0" err="1" smtClean="0"/>
              <a:t>Micromobility</a:t>
            </a:r>
            <a:endParaRPr lang="en-US" sz="2800" dirty="0" smtClean="0"/>
          </a:p>
          <a:p>
            <a:endParaRPr lang="en-US" dirty="0"/>
          </a:p>
        </p:txBody>
      </p:sp>
    </p:spTree>
    <p:extLst>
      <p:ext uri="{BB962C8B-B14F-4D97-AF65-F5344CB8AC3E}">
        <p14:creationId xmlns:p14="http://schemas.microsoft.com/office/powerpoint/2010/main" val="270798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barn(inVertical)">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4599" y="1195387"/>
            <a:ext cx="7589521" cy="2427923"/>
          </a:xfrm>
        </p:spPr>
        <p:txBody>
          <a:bodyPr>
            <a:normAutofit/>
          </a:bodyPr>
          <a:lstStyle/>
          <a:p>
            <a:r>
              <a:rPr lang="en-US" dirty="0" smtClean="0"/>
              <a:t>We are not at the beginning of the end, but at the end of the beginning </a:t>
            </a:r>
            <a:br>
              <a:rPr lang="en-US" dirty="0" smtClean="0"/>
            </a:br>
            <a:r>
              <a:rPr lang="en-US" dirty="0"/>
              <a:t/>
            </a:r>
            <a:br>
              <a:rPr lang="en-US" dirty="0"/>
            </a:br>
            <a:r>
              <a:rPr lang="en-US" dirty="0" smtClean="0"/>
              <a:t>	</a:t>
            </a:r>
            <a:r>
              <a:rPr lang="en-US" sz="2400" dirty="0" smtClean="0"/>
              <a:t>– Shane Robison, VP Hewlett Packard,  </a:t>
            </a:r>
            <a:br>
              <a:rPr lang="en-US" sz="2400" dirty="0" smtClean="0"/>
            </a:br>
            <a:r>
              <a:rPr lang="en-US" sz="2400" dirty="0" smtClean="0"/>
              <a:t>		(possibly quoting Winston Churchill)</a:t>
            </a:r>
            <a:endParaRPr lang="en-US" sz="2400" dirty="0"/>
          </a:p>
        </p:txBody>
      </p:sp>
    </p:spTree>
    <p:extLst>
      <p:ext uri="{BB962C8B-B14F-4D97-AF65-F5344CB8AC3E}">
        <p14:creationId xmlns:p14="http://schemas.microsoft.com/office/powerpoint/2010/main" val="4155444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48" y="1108710"/>
            <a:ext cx="7840982" cy="1354217"/>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Individually Act – Start Small</a:t>
            </a:r>
          </a:p>
          <a:p>
            <a:pPr marL="285750" indent="-285750">
              <a:buFont typeface="Arial" panose="020B0604020202020204" pitchFamily="34" charset="0"/>
              <a:buChar char="•"/>
            </a:pPr>
            <a:endParaRPr lang="en-US" sz="3200" dirty="0" smtClean="0"/>
          </a:p>
          <a:p>
            <a:endParaRPr lang="en-US" dirty="0"/>
          </a:p>
        </p:txBody>
      </p:sp>
      <p:sp>
        <p:nvSpPr>
          <p:cNvPr id="6" name="Title 1"/>
          <p:cNvSpPr>
            <a:spLocks noGrp="1"/>
          </p:cNvSpPr>
          <p:nvPr>
            <p:ph type="title"/>
          </p:nvPr>
        </p:nvSpPr>
        <p:spPr>
          <a:xfrm>
            <a:off x="331470" y="143827"/>
            <a:ext cx="11555729" cy="759143"/>
          </a:xfrm>
        </p:spPr>
        <p:txBody>
          <a:bodyPr>
            <a:normAutofit/>
          </a:bodyPr>
          <a:lstStyle/>
          <a:p>
            <a:r>
              <a:rPr lang="en-US" dirty="0" smtClean="0"/>
              <a:t>Three Suggested Take-</a:t>
            </a:r>
            <a:r>
              <a:rPr lang="en-US" dirty="0" err="1" smtClean="0"/>
              <a:t>Aways</a:t>
            </a:r>
            <a:endParaRPr lang="en-US" dirty="0"/>
          </a:p>
        </p:txBody>
      </p:sp>
      <p:sp>
        <p:nvSpPr>
          <p:cNvPr id="7" name="Rectangle 6"/>
          <p:cNvSpPr/>
          <p:nvPr/>
        </p:nvSpPr>
        <p:spPr>
          <a:xfrm>
            <a:off x="4077823" y="2680455"/>
            <a:ext cx="3519553" cy="1384995"/>
          </a:xfrm>
          <a:prstGeom prst="rect">
            <a:avLst/>
          </a:prstGeom>
        </p:spPr>
        <p:txBody>
          <a:bodyPr wrap="square">
            <a:spAutoFit/>
          </a:bodyPr>
          <a:lstStyle/>
          <a:p>
            <a:r>
              <a:rPr lang="en-US" sz="2800" dirty="0">
                <a:solidFill>
                  <a:srgbClr val="0070C0"/>
                </a:solidFill>
              </a:rPr>
              <a:t>Survey Large Fields, Cultivate Small Ones </a:t>
            </a:r>
            <a:endParaRPr lang="en-US" sz="2800" dirty="0" smtClean="0">
              <a:solidFill>
                <a:srgbClr val="0070C0"/>
              </a:solidFill>
            </a:endParaRPr>
          </a:p>
          <a:p>
            <a:r>
              <a:rPr lang="en-US" sz="2800" dirty="0"/>
              <a:t>	</a:t>
            </a:r>
            <a:r>
              <a:rPr lang="en-US" sz="2800" dirty="0" smtClean="0"/>
              <a:t>	</a:t>
            </a:r>
            <a:r>
              <a:rPr lang="en-US" sz="2000" dirty="0" smtClean="0"/>
              <a:t>- Harold Lee</a:t>
            </a:r>
            <a:endParaRPr lang="en-US" sz="2000" dirty="0"/>
          </a:p>
        </p:txBody>
      </p:sp>
    </p:spTree>
    <p:extLst>
      <p:ext uri="{BB962C8B-B14F-4D97-AF65-F5344CB8AC3E}">
        <p14:creationId xmlns:p14="http://schemas.microsoft.com/office/powerpoint/2010/main" val="2552646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47" y="1108710"/>
            <a:ext cx="9716191" cy="2339102"/>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Individually Act – and Share</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t>Get Involved – Locally and Nationally – and Share</a:t>
            </a:r>
          </a:p>
          <a:p>
            <a:pPr marL="285750" indent="-285750">
              <a:buFont typeface="Arial" panose="020B0604020202020204" pitchFamily="34" charset="0"/>
              <a:buChar char="•"/>
            </a:pPr>
            <a:endParaRPr lang="en-US" sz="3200" dirty="0" smtClean="0"/>
          </a:p>
          <a:p>
            <a:endParaRPr lang="en-US" dirty="0"/>
          </a:p>
        </p:txBody>
      </p:sp>
      <p:sp>
        <p:nvSpPr>
          <p:cNvPr id="6" name="Title 1"/>
          <p:cNvSpPr>
            <a:spLocks noGrp="1"/>
          </p:cNvSpPr>
          <p:nvPr>
            <p:ph type="title"/>
          </p:nvPr>
        </p:nvSpPr>
        <p:spPr>
          <a:xfrm>
            <a:off x="331470" y="143827"/>
            <a:ext cx="11555729" cy="759143"/>
          </a:xfrm>
        </p:spPr>
        <p:txBody>
          <a:bodyPr>
            <a:normAutofit/>
          </a:bodyPr>
          <a:lstStyle/>
          <a:p>
            <a:r>
              <a:rPr lang="en-US" dirty="0" smtClean="0"/>
              <a:t>Three Suggested Take-</a:t>
            </a:r>
            <a:r>
              <a:rPr lang="en-US" dirty="0" err="1" smtClean="0"/>
              <a:t>Aways</a:t>
            </a:r>
            <a:endParaRPr lang="en-US" dirty="0"/>
          </a:p>
        </p:txBody>
      </p:sp>
      <p:sp>
        <p:nvSpPr>
          <p:cNvPr id="7" name="Rectangle 6"/>
          <p:cNvSpPr/>
          <p:nvPr/>
        </p:nvSpPr>
        <p:spPr>
          <a:xfrm>
            <a:off x="2694358" y="3447812"/>
            <a:ext cx="7650480" cy="1384995"/>
          </a:xfrm>
          <a:prstGeom prst="rect">
            <a:avLst/>
          </a:prstGeom>
        </p:spPr>
        <p:txBody>
          <a:bodyPr wrap="square">
            <a:spAutoFit/>
          </a:bodyPr>
          <a:lstStyle/>
          <a:p>
            <a:r>
              <a:rPr lang="en-US" sz="2800" dirty="0">
                <a:solidFill>
                  <a:srgbClr val="0070C0"/>
                </a:solidFill>
              </a:rPr>
              <a:t>Many of us are more capable than some of us, but none of us is as capable as all of us. </a:t>
            </a:r>
            <a:endParaRPr lang="en-US" sz="2800" dirty="0" smtClean="0">
              <a:solidFill>
                <a:srgbClr val="0070C0"/>
              </a:solidFill>
            </a:endParaRPr>
          </a:p>
          <a:p>
            <a:r>
              <a:rPr lang="en-US" sz="2800" dirty="0">
                <a:solidFill>
                  <a:srgbClr val="0070C0"/>
                </a:solidFill>
              </a:rPr>
              <a:t>	</a:t>
            </a:r>
            <a:r>
              <a:rPr lang="en-US" sz="2000" dirty="0" smtClean="0"/>
              <a:t>– </a:t>
            </a:r>
            <a:r>
              <a:rPr lang="en-US" sz="2000" dirty="0"/>
              <a:t>Tom </a:t>
            </a:r>
            <a:r>
              <a:rPr lang="en-US" sz="2000" dirty="0" smtClean="0"/>
              <a:t>Wilson</a:t>
            </a:r>
            <a:endParaRPr lang="en-US" sz="2800" dirty="0"/>
          </a:p>
        </p:txBody>
      </p:sp>
    </p:spTree>
    <p:extLst>
      <p:ext uri="{BB962C8B-B14F-4D97-AF65-F5344CB8AC3E}">
        <p14:creationId xmlns:p14="http://schemas.microsoft.com/office/powerpoint/2010/main" val="2114885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47" y="1108710"/>
            <a:ext cx="9595005" cy="2831544"/>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Individually Act</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t>Get Involved – Locally and Nationally – and Share</a:t>
            </a:r>
          </a:p>
          <a:p>
            <a:pPr marL="285750" indent="-285750">
              <a:buFont typeface="Arial" panose="020B0604020202020204" pitchFamily="34" charset="0"/>
              <a:buChar char="•"/>
            </a:pPr>
            <a:endParaRPr lang="en-US" sz="3200" dirty="0" smtClean="0"/>
          </a:p>
          <a:p>
            <a:pPr marL="285750" indent="-285750">
              <a:buFont typeface="Arial" panose="020B0604020202020204" pitchFamily="34" charset="0"/>
              <a:buChar char="•"/>
            </a:pPr>
            <a:r>
              <a:rPr lang="en-US" sz="3200" dirty="0" smtClean="0"/>
              <a:t>Take a Risk</a:t>
            </a:r>
          </a:p>
          <a:p>
            <a:endParaRPr lang="en-US" dirty="0"/>
          </a:p>
        </p:txBody>
      </p:sp>
      <p:sp>
        <p:nvSpPr>
          <p:cNvPr id="6" name="Title 1"/>
          <p:cNvSpPr>
            <a:spLocks noGrp="1"/>
          </p:cNvSpPr>
          <p:nvPr>
            <p:ph type="title"/>
          </p:nvPr>
        </p:nvSpPr>
        <p:spPr>
          <a:xfrm>
            <a:off x="331470" y="143827"/>
            <a:ext cx="11555729" cy="759143"/>
          </a:xfrm>
        </p:spPr>
        <p:txBody>
          <a:bodyPr>
            <a:normAutofit/>
          </a:bodyPr>
          <a:lstStyle/>
          <a:p>
            <a:r>
              <a:rPr lang="en-US" dirty="0" smtClean="0"/>
              <a:t>Three Suggested Take-</a:t>
            </a:r>
            <a:r>
              <a:rPr lang="en-US" dirty="0" err="1" smtClean="0"/>
              <a:t>Aways</a:t>
            </a:r>
            <a:endParaRPr lang="en-US" dirty="0"/>
          </a:p>
        </p:txBody>
      </p:sp>
      <p:sp>
        <p:nvSpPr>
          <p:cNvPr id="9" name="TextBox 8"/>
          <p:cNvSpPr txBox="1"/>
          <p:nvPr/>
        </p:nvSpPr>
        <p:spPr>
          <a:xfrm>
            <a:off x="3698362" y="3686563"/>
            <a:ext cx="7932419" cy="1815882"/>
          </a:xfrm>
          <a:prstGeom prst="rect">
            <a:avLst/>
          </a:prstGeom>
          <a:noFill/>
        </p:spPr>
        <p:txBody>
          <a:bodyPr wrap="square" rtlCol="0">
            <a:spAutoFit/>
          </a:bodyPr>
          <a:lstStyle/>
          <a:p>
            <a:r>
              <a:rPr lang="en-US" sz="2800" dirty="0">
                <a:solidFill>
                  <a:srgbClr val="0070C0"/>
                </a:solidFill>
              </a:rPr>
              <a:t>The best thing to do is the right thing</a:t>
            </a:r>
          </a:p>
          <a:p>
            <a:r>
              <a:rPr lang="en-US" sz="2800" dirty="0">
                <a:solidFill>
                  <a:srgbClr val="0070C0"/>
                </a:solidFill>
              </a:rPr>
              <a:t>The second best thing to do is the wrong thing</a:t>
            </a:r>
          </a:p>
          <a:p>
            <a:r>
              <a:rPr lang="en-US" sz="2800" dirty="0">
                <a:solidFill>
                  <a:srgbClr val="0070C0"/>
                </a:solidFill>
              </a:rPr>
              <a:t>The worst thing to do is nothing at </a:t>
            </a:r>
            <a:r>
              <a:rPr lang="en-US" sz="2800" dirty="0" smtClean="0">
                <a:solidFill>
                  <a:srgbClr val="0070C0"/>
                </a:solidFill>
              </a:rPr>
              <a:t>all </a:t>
            </a:r>
            <a:endParaRPr lang="en-US" sz="2800" dirty="0">
              <a:solidFill>
                <a:srgbClr val="0070C0"/>
              </a:solidFill>
            </a:endParaRPr>
          </a:p>
          <a:p>
            <a:r>
              <a:rPr lang="en-US" sz="2800" dirty="0">
                <a:solidFill>
                  <a:srgbClr val="0070C0"/>
                </a:solidFill>
              </a:rPr>
              <a:t> 				</a:t>
            </a:r>
            <a:r>
              <a:rPr lang="en-US" sz="2000" dirty="0"/>
              <a:t>- Theodore Roosevelt</a:t>
            </a:r>
            <a:endParaRPr lang="en-US" sz="2800" dirty="0"/>
          </a:p>
        </p:txBody>
      </p:sp>
    </p:spTree>
    <p:extLst>
      <p:ext uri="{BB962C8B-B14F-4D97-AF65-F5344CB8AC3E}">
        <p14:creationId xmlns:p14="http://schemas.microsoft.com/office/powerpoint/2010/main" val="2549421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 Policy</a:t>
            </a:r>
            <a:endParaRPr lang="en-US" dirty="0"/>
          </a:p>
        </p:txBody>
      </p:sp>
    </p:spTree>
    <p:extLst>
      <p:ext uri="{BB962C8B-B14F-4D97-AF65-F5344CB8AC3E}">
        <p14:creationId xmlns:p14="http://schemas.microsoft.com/office/powerpoint/2010/main" val="2617597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11" y="580843"/>
            <a:ext cx="10515600" cy="722313"/>
          </a:xfrm>
        </p:spPr>
        <p:txBody>
          <a:bodyPr/>
          <a:lstStyle/>
          <a:p>
            <a:r>
              <a:rPr lang="en-US" dirty="0" smtClean="0"/>
              <a:t>Outline of Topics</a:t>
            </a:r>
            <a:endParaRPr lang="en-US" dirty="0"/>
          </a:p>
        </p:txBody>
      </p:sp>
      <p:sp>
        <p:nvSpPr>
          <p:cNvPr id="3" name="Text Placeholder 2"/>
          <p:cNvSpPr>
            <a:spLocks noGrp="1"/>
          </p:cNvSpPr>
          <p:nvPr>
            <p:ph type="body" sz="quarter" idx="10"/>
          </p:nvPr>
        </p:nvSpPr>
        <p:spPr>
          <a:xfrm>
            <a:off x="1142054" y="1303156"/>
            <a:ext cx="7094538" cy="4568833"/>
          </a:xfrm>
        </p:spPr>
        <p:txBody>
          <a:bodyPr anchor="t">
            <a:normAutofit/>
          </a:bodyPr>
          <a:lstStyle/>
          <a:p>
            <a:pPr>
              <a:buClr>
                <a:srgbClr val="0070C0"/>
              </a:buClr>
              <a:buFont typeface="Arial" panose="020B0604020202020204" pitchFamily="34" charset="0"/>
              <a:buChar char="•"/>
            </a:pPr>
            <a:r>
              <a:rPr lang="en-US" sz="3200" dirty="0" smtClean="0"/>
              <a:t>The Big Picture</a:t>
            </a:r>
          </a:p>
          <a:p>
            <a:pPr>
              <a:buClr>
                <a:srgbClr val="0070C0"/>
              </a:buClr>
              <a:buFont typeface="Arial" panose="020B0604020202020204" pitchFamily="34" charset="0"/>
              <a:buChar char="•"/>
            </a:pPr>
            <a:r>
              <a:rPr lang="en-US" sz="3200" dirty="0" smtClean="0"/>
              <a:t>CAV Policy and Legislation</a:t>
            </a:r>
          </a:p>
          <a:p>
            <a:pPr>
              <a:buClr>
                <a:srgbClr val="0070C0"/>
              </a:buClr>
              <a:buFont typeface="Arial" panose="020B0604020202020204" pitchFamily="34" charset="0"/>
              <a:buChar char="•"/>
            </a:pPr>
            <a:r>
              <a:rPr lang="en-US" sz="3200" dirty="0" smtClean="0"/>
              <a:t>AV Shuttle Pilot</a:t>
            </a:r>
          </a:p>
          <a:p>
            <a:pPr>
              <a:buClr>
                <a:srgbClr val="0070C0"/>
              </a:buClr>
              <a:buFont typeface="Arial" panose="020B0604020202020204" pitchFamily="34" charset="0"/>
              <a:buChar char="•"/>
            </a:pPr>
            <a:r>
              <a:rPr lang="en-US" sz="3200" dirty="0" smtClean="0"/>
              <a:t>Connected Vehicle</a:t>
            </a:r>
          </a:p>
          <a:p>
            <a:pPr lvl="1">
              <a:buClr>
                <a:srgbClr val="0070C0"/>
              </a:buClr>
              <a:buFont typeface="Arial" panose="020B0604020202020204" pitchFamily="34" charset="0"/>
              <a:buChar char="•"/>
            </a:pPr>
            <a:r>
              <a:rPr lang="en-US" sz="3200" dirty="0" err="1" smtClean="0"/>
              <a:t>SPaT</a:t>
            </a:r>
            <a:r>
              <a:rPr lang="en-US" sz="3200" dirty="0" smtClean="0"/>
              <a:t> Challenge</a:t>
            </a:r>
          </a:p>
          <a:p>
            <a:pPr lvl="1">
              <a:buClr>
                <a:srgbClr val="0070C0"/>
              </a:buClr>
              <a:buFont typeface="Arial" panose="020B0604020202020204" pitchFamily="34" charset="0"/>
              <a:buChar char="•"/>
            </a:pPr>
            <a:r>
              <a:rPr lang="en-US" sz="3200" dirty="0" smtClean="0"/>
              <a:t>Deployments</a:t>
            </a:r>
          </a:p>
          <a:p>
            <a:pPr lvl="1">
              <a:buClr>
                <a:srgbClr val="0070C0"/>
              </a:buClr>
              <a:buFont typeface="Arial" panose="020B0604020202020204" pitchFamily="34" charset="0"/>
              <a:buChar char="•"/>
            </a:pPr>
            <a:r>
              <a:rPr lang="en-US" sz="3200" dirty="0" smtClean="0"/>
              <a:t>CV Data Ecosystem </a:t>
            </a:r>
            <a:endParaRPr lang="en-US" sz="3200" dirty="0"/>
          </a:p>
        </p:txBody>
      </p:sp>
    </p:spTree>
    <p:extLst>
      <p:ext uri="{BB962C8B-B14F-4D97-AF65-F5344CB8AC3E}">
        <p14:creationId xmlns:p14="http://schemas.microsoft.com/office/powerpoint/2010/main" val="14128484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597" y="267340"/>
            <a:ext cx="9918898" cy="688004"/>
          </a:xfrm>
        </p:spPr>
        <p:txBody>
          <a:bodyPr/>
          <a:lstStyle/>
          <a:p>
            <a:r>
              <a:rPr lang="en-US" dirty="0" smtClean="0"/>
              <a:t>Autonomous Vehicle Legislation</a:t>
            </a:r>
            <a:endParaRPr lang="en-US" dirty="0"/>
          </a:p>
        </p:txBody>
      </p:sp>
      <p:sp>
        <p:nvSpPr>
          <p:cNvPr id="5" name="TextBox 4"/>
          <p:cNvSpPr txBox="1"/>
          <p:nvPr/>
        </p:nvSpPr>
        <p:spPr>
          <a:xfrm>
            <a:off x="400973" y="1208372"/>
            <a:ext cx="10296405" cy="4893647"/>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400" dirty="0" smtClean="0"/>
              <a:t>Federal Jurisdiction over vehicle manufacturing</a:t>
            </a:r>
          </a:p>
          <a:p>
            <a:pPr marL="742950" lvl="1" indent="-285750">
              <a:buClr>
                <a:srgbClr val="0070C0"/>
              </a:buClr>
              <a:buFont typeface="Arial" panose="020B0604020202020204" pitchFamily="34" charset="0"/>
              <a:buChar char="•"/>
            </a:pPr>
            <a:r>
              <a:rPr lang="en-US" sz="2400" dirty="0" smtClean="0"/>
              <a:t>Includes recalls for malfunctions</a:t>
            </a:r>
          </a:p>
          <a:p>
            <a:pPr marL="742950" lvl="1" indent="-285750">
              <a:buClr>
                <a:srgbClr val="0070C0"/>
              </a:buClr>
              <a:buFont typeface="Arial" panose="020B0604020202020204" pitchFamily="34" charset="0"/>
              <a:buChar char="•"/>
            </a:pPr>
            <a:r>
              <a:rPr lang="en-US" sz="2400" dirty="0" smtClean="0"/>
              <a:t>FMVSS</a:t>
            </a:r>
          </a:p>
          <a:p>
            <a:pPr marL="342900" indent="-342900">
              <a:buClr>
                <a:srgbClr val="0070C0"/>
              </a:buClr>
              <a:buFont typeface="Arial" panose="020B0604020202020204" pitchFamily="34" charset="0"/>
              <a:buChar char="•"/>
            </a:pPr>
            <a:r>
              <a:rPr lang="en-US" sz="2400" dirty="0"/>
              <a:t>US House: SELF DRIVE Act – H.R. 3388   </a:t>
            </a:r>
          </a:p>
          <a:p>
            <a:pPr marL="342900" indent="-342900">
              <a:buClr>
                <a:srgbClr val="0070C0"/>
              </a:buClr>
              <a:buFont typeface="Arial" panose="020B0604020202020204" pitchFamily="34" charset="0"/>
              <a:buChar char="•"/>
            </a:pPr>
            <a:r>
              <a:rPr lang="en-US" sz="2400" dirty="0" smtClean="0"/>
              <a:t>US </a:t>
            </a:r>
            <a:r>
              <a:rPr lang="en-US" sz="2400" dirty="0"/>
              <a:t>Senate: AV START Act – S. 1885</a:t>
            </a:r>
          </a:p>
          <a:p>
            <a:pPr marL="742950" lvl="1" indent="-285750">
              <a:buClr>
                <a:srgbClr val="0070C0"/>
              </a:buClr>
              <a:buFont typeface="Arial" panose="020B0604020202020204" pitchFamily="34" charset="0"/>
              <a:buChar char="•"/>
            </a:pPr>
            <a:endParaRPr lang="en-US" sz="2400" dirty="0" smtClean="0"/>
          </a:p>
          <a:p>
            <a:pPr marL="285750" indent="-285750">
              <a:buClr>
                <a:srgbClr val="0070C0"/>
              </a:buClr>
              <a:buFont typeface="Arial" panose="020B0604020202020204" pitchFamily="34" charset="0"/>
              <a:buChar char="•"/>
            </a:pPr>
            <a:r>
              <a:rPr lang="en-US" sz="2400" dirty="0" smtClean="0"/>
              <a:t>State Jurisdiction</a:t>
            </a:r>
          </a:p>
          <a:p>
            <a:pPr marL="742950" lvl="1" indent="-285750">
              <a:buClr>
                <a:srgbClr val="0070C0"/>
              </a:buClr>
              <a:buFont typeface="Arial" panose="020B0604020202020204" pitchFamily="34" charset="0"/>
              <a:buChar char="•"/>
            </a:pPr>
            <a:r>
              <a:rPr lang="en-US" sz="2400" dirty="0" smtClean="0"/>
              <a:t>Vehicle Registration</a:t>
            </a:r>
          </a:p>
          <a:p>
            <a:pPr marL="1200150" lvl="2" indent="-285750">
              <a:buClr>
                <a:srgbClr val="0070C0"/>
              </a:buClr>
              <a:buFont typeface="Arial" panose="020B0604020202020204" pitchFamily="34" charset="0"/>
              <a:buChar char="•"/>
            </a:pPr>
            <a:r>
              <a:rPr lang="en-US" sz="2400" dirty="0" smtClean="0"/>
              <a:t>Inspection / Emissions</a:t>
            </a:r>
          </a:p>
          <a:p>
            <a:pPr marL="742950" lvl="1" indent="-285750">
              <a:buClr>
                <a:srgbClr val="0070C0"/>
              </a:buClr>
              <a:buFont typeface="Arial" panose="020B0604020202020204" pitchFamily="34" charset="0"/>
              <a:buChar char="•"/>
            </a:pPr>
            <a:r>
              <a:rPr lang="en-US" sz="2400" dirty="0" smtClean="0"/>
              <a:t>Driver Training / Licensing</a:t>
            </a:r>
          </a:p>
          <a:p>
            <a:pPr marL="742950" lvl="1" indent="-285750">
              <a:buClr>
                <a:srgbClr val="0070C0"/>
              </a:buClr>
              <a:buFont typeface="Arial" panose="020B0604020202020204" pitchFamily="34" charset="0"/>
              <a:buChar char="•"/>
            </a:pPr>
            <a:r>
              <a:rPr lang="en-US" sz="2400" dirty="0" smtClean="0"/>
              <a:t>Laws of Operation (Speed Limit, etc.)</a:t>
            </a:r>
          </a:p>
          <a:p>
            <a:pPr marL="742950" lvl="1" indent="-285750">
              <a:buClr>
                <a:srgbClr val="0070C0"/>
              </a:buClr>
              <a:buFont typeface="Arial" panose="020B0604020202020204" pitchFamily="34" charset="0"/>
              <a:buChar char="•"/>
            </a:pPr>
            <a:r>
              <a:rPr lang="en-US" sz="2400" dirty="0" smtClean="0"/>
              <a:t>Enforcement</a:t>
            </a:r>
          </a:p>
          <a:p>
            <a:pPr lvl="1">
              <a:buClr>
                <a:schemeClr val="accent1">
                  <a:lumMod val="50000"/>
                </a:schemeClr>
              </a:buClr>
            </a:pPr>
            <a:endParaRPr lang="en-US" sz="2400" dirty="0" smtClean="0"/>
          </a:p>
        </p:txBody>
      </p:sp>
      <p:pic>
        <p:nvPicPr>
          <p:cNvPr id="1331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9567725" y="3206777"/>
            <a:ext cx="373162" cy="429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3001" y="1478421"/>
            <a:ext cx="4205114" cy="3605314"/>
          </a:xfrm>
          <a:prstGeom prst="rect">
            <a:avLst/>
          </a:prstGeom>
        </p:spPr>
      </p:pic>
    </p:spTree>
    <p:extLst>
      <p:ext uri="{BB962C8B-B14F-4D97-AF65-F5344CB8AC3E}">
        <p14:creationId xmlns:p14="http://schemas.microsoft.com/office/powerpoint/2010/main" val="478322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597" y="267340"/>
            <a:ext cx="9918898" cy="688004"/>
          </a:xfrm>
        </p:spPr>
        <p:txBody>
          <a:bodyPr/>
          <a:lstStyle/>
          <a:p>
            <a:r>
              <a:rPr lang="en-US" dirty="0" smtClean="0"/>
              <a:t>Autonomous Vehicle Legislation</a:t>
            </a:r>
            <a:endParaRPr lang="en-US" dirty="0"/>
          </a:p>
        </p:txBody>
      </p:sp>
      <p:sp>
        <p:nvSpPr>
          <p:cNvPr id="5" name="TextBox 4"/>
          <p:cNvSpPr txBox="1"/>
          <p:nvPr/>
        </p:nvSpPr>
        <p:spPr>
          <a:xfrm>
            <a:off x="137394" y="1208372"/>
            <a:ext cx="6128903" cy="5262979"/>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400" dirty="0" smtClean="0"/>
              <a:t>Legislation passed during 2019 session</a:t>
            </a:r>
          </a:p>
          <a:p>
            <a:pPr marL="742950" lvl="1" indent="-285750">
              <a:buClr>
                <a:srgbClr val="0070C0"/>
              </a:buClr>
              <a:buFont typeface="Arial" panose="020B0604020202020204" pitchFamily="34" charset="0"/>
              <a:buChar char="•"/>
            </a:pPr>
            <a:r>
              <a:rPr lang="en-US" sz="2400" dirty="0"/>
              <a:t>Developed by coalition of agencies and private sector interests</a:t>
            </a:r>
          </a:p>
          <a:p>
            <a:pPr marL="742950" lvl="1" indent="-285750">
              <a:buClr>
                <a:srgbClr val="0070C0"/>
              </a:buClr>
              <a:buFont typeface="Arial" panose="020B0604020202020204" pitchFamily="34" charset="0"/>
              <a:buChar char="•"/>
            </a:pPr>
            <a:r>
              <a:rPr lang="en-US" sz="2400" dirty="0" smtClean="0"/>
              <a:t>Worked closely with legislature and other interested / impacted parties to modify language</a:t>
            </a:r>
          </a:p>
          <a:p>
            <a:pPr marL="1200150" lvl="2" indent="-285750">
              <a:buClr>
                <a:srgbClr val="0070C0"/>
              </a:buClr>
              <a:buFont typeface="Arial" panose="020B0604020202020204" pitchFamily="34" charset="0"/>
              <a:buChar char="•"/>
            </a:pPr>
            <a:r>
              <a:rPr lang="en-US" sz="2400" dirty="0" smtClean="0"/>
              <a:t>DMV / DPS</a:t>
            </a:r>
          </a:p>
          <a:p>
            <a:pPr marL="1200150" lvl="2" indent="-285750">
              <a:buClr>
                <a:srgbClr val="0070C0"/>
              </a:buClr>
              <a:buFont typeface="Arial" panose="020B0604020202020204" pitchFamily="34" charset="0"/>
              <a:buChar char="•"/>
            </a:pPr>
            <a:r>
              <a:rPr lang="en-US" sz="2400" dirty="0" smtClean="0"/>
              <a:t>Insurance Industry</a:t>
            </a:r>
          </a:p>
          <a:p>
            <a:pPr marL="1200150" lvl="2" indent="-285750">
              <a:buClr>
                <a:srgbClr val="0070C0"/>
              </a:buClr>
              <a:buFont typeface="Arial" panose="020B0604020202020204" pitchFamily="34" charset="0"/>
              <a:buChar char="•"/>
            </a:pPr>
            <a:r>
              <a:rPr lang="en-US" sz="2400" dirty="0" smtClean="0"/>
              <a:t>Automakers</a:t>
            </a:r>
          </a:p>
          <a:p>
            <a:pPr marL="1200150" lvl="2" indent="-285750">
              <a:buClr>
                <a:srgbClr val="0070C0"/>
              </a:buClr>
              <a:buFont typeface="Arial" panose="020B0604020202020204" pitchFamily="34" charset="0"/>
              <a:buChar char="•"/>
            </a:pPr>
            <a:r>
              <a:rPr lang="en-US" sz="2400" dirty="0" smtClean="0"/>
              <a:t>TNCs</a:t>
            </a:r>
          </a:p>
          <a:p>
            <a:pPr marL="800100" lvl="1" indent="-342900">
              <a:buClr>
                <a:srgbClr val="0070C0"/>
              </a:buClr>
              <a:buFont typeface="Arial" panose="020B0604020202020204" pitchFamily="34" charset="0"/>
              <a:buChar char="•"/>
            </a:pPr>
            <a:r>
              <a:rPr lang="en-US" sz="2400" dirty="0"/>
              <a:t>Evaluated language from other </a:t>
            </a:r>
            <a:r>
              <a:rPr lang="en-US" sz="2400" dirty="0" smtClean="0"/>
              <a:t>states</a:t>
            </a:r>
            <a:endParaRPr lang="en-US" sz="2400" dirty="0"/>
          </a:p>
          <a:p>
            <a:pPr marL="800100" lvl="1" indent="-342900">
              <a:buClr>
                <a:srgbClr val="0070C0"/>
              </a:buClr>
              <a:buFont typeface="Arial" panose="020B0604020202020204" pitchFamily="34" charset="0"/>
              <a:buChar char="•"/>
            </a:pPr>
            <a:r>
              <a:rPr lang="en-US" sz="2400" dirty="0" smtClean="0"/>
              <a:t>Passed </a:t>
            </a:r>
            <a:r>
              <a:rPr lang="en-US" sz="2400" dirty="0"/>
              <a:t>House &amp; Senate unanimously</a:t>
            </a:r>
          </a:p>
          <a:p>
            <a:pPr marL="742950" lvl="1" indent="-285750">
              <a:buClr>
                <a:srgbClr val="0070C0"/>
              </a:buClr>
              <a:buFont typeface="Arial" panose="020B0604020202020204" pitchFamily="34" charset="0"/>
              <a:buChar char="•"/>
            </a:pPr>
            <a:endParaRPr lang="en-US" sz="2400" dirty="0" smtClean="0"/>
          </a:p>
          <a:p>
            <a:pPr lvl="1">
              <a:buClr>
                <a:srgbClr val="0070C0"/>
              </a:buClr>
            </a:pPr>
            <a:endParaRPr lang="en-US" sz="2400" dirty="0" smtClean="0"/>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0194" y="267340"/>
            <a:ext cx="3940011" cy="1847653"/>
          </a:xfrm>
          <a:prstGeom prst="rect">
            <a:avLst/>
          </a:prstGeom>
        </p:spPr>
      </p:pic>
      <p:sp>
        <p:nvSpPr>
          <p:cNvPr id="7" name="TextBox 6"/>
          <p:cNvSpPr txBox="1"/>
          <p:nvPr/>
        </p:nvSpPr>
        <p:spPr>
          <a:xfrm>
            <a:off x="6235700" y="2316367"/>
            <a:ext cx="5956300" cy="3785652"/>
          </a:xfrm>
          <a:prstGeom prst="rect">
            <a:avLst/>
          </a:prstGeom>
          <a:noFill/>
        </p:spPr>
        <p:txBody>
          <a:bodyPr wrap="square" rtlCol="0">
            <a:spAutoFit/>
          </a:bodyPr>
          <a:lstStyle/>
          <a:p>
            <a:pPr>
              <a:buClr>
                <a:schemeClr val="accent1">
                  <a:lumMod val="50000"/>
                </a:schemeClr>
              </a:buClr>
            </a:pPr>
            <a:r>
              <a:rPr lang="en-US" sz="2400" dirty="0" smtClean="0"/>
              <a:t>Issues included:</a:t>
            </a:r>
          </a:p>
          <a:p>
            <a:pPr marL="742950" lvl="1" indent="-285750">
              <a:buClr>
                <a:schemeClr val="accent1">
                  <a:lumMod val="50000"/>
                </a:schemeClr>
              </a:buClr>
              <a:buFont typeface="Arial" panose="020B0604020202020204" pitchFamily="34" charset="0"/>
              <a:buChar char="•"/>
            </a:pPr>
            <a:r>
              <a:rPr lang="en-US" sz="2400" dirty="0"/>
              <a:t>Definitions of terms</a:t>
            </a:r>
          </a:p>
          <a:p>
            <a:pPr marL="742950" lvl="1" indent="-285750">
              <a:buClr>
                <a:schemeClr val="accent1">
                  <a:lumMod val="50000"/>
                </a:schemeClr>
              </a:buClr>
              <a:buFont typeface="Arial" panose="020B0604020202020204" pitchFamily="34" charset="0"/>
              <a:buChar char="•"/>
            </a:pPr>
            <a:r>
              <a:rPr lang="en-US" sz="2400" dirty="0" smtClean="0"/>
              <a:t>Permission to operate on Utah roads</a:t>
            </a:r>
          </a:p>
          <a:p>
            <a:pPr marL="1200150" lvl="2" indent="-285750">
              <a:buClr>
                <a:schemeClr val="accent1">
                  <a:lumMod val="50000"/>
                </a:schemeClr>
              </a:buClr>
              <a:buFont typeface="Arial" panose="020B0604020202020204" pitchFamily="34" charset="0"/>
              <a:buChar char="•"/>
            </a:pPr>
            <a:r>
              <a:rPr lang="en-US" sz="2400" dirty="0" smtClean="0"/>
              <a:t>Testing and operation</a:t>
            </a:r>
          </a:p>
          <a:p>
            <a:pPr marL="742950" lvl="1" indent="-285750">
              <a:buClr>
                <a:schemeClr val="accent1">
                  <a:lumMod val="50000"/>
                </a:schemeClr>
              </a:buClr>
              <a:buFont typeface="Arial" panose="020B0604020202020204" pitchFamily="34" charset="0"/>
              <a:buChar char="•"/>
            </a:pPr>
            <a:r>
              <a:rPr lang="en-US" sz="2400" dirty="0" smtClean="0"/>
              <a:t>Monitoring safe (or unsafe) behavior</a:t>
            </a:r>
          </a:p>
          <a:p>
            <a:pPr marL="742950" lvl="1" indent="-285750">
              <a:buClr>
                <a:schemeClr val="accent1">
                  <a:lumMod val="50000"/>
                </a:schemeClr>
              </a:buClr>
              <a:buFont typeface="Arial" panose="020B0604020202020204" pitchFamily="34" charset="0"/>
              <a:buChar char="•"/>
            </a:pPr>
            <a:r>
              <a:rPr lang="en-US" sz="2400" dirty="0" smtClean="0"/>
              <a:t>Registration / Licensing</a:t>
            </a:r>
          </a:p>
          <a:p>
            <a:pPr marL="742950" lvl="1" indent="-285750">
              <a:buClr>
                <a:schemeClr val="accent1">
                  <a:lumMod val="50000"/>
                </a:schemeClr>
              </a:buClr>
              <a:buFont typeface="Arial" panose="020B0604020202020204" pitchFamily="34" charset="0"/>
              <a:buChar char="•"/>
            </a:pPr>
            <a:r>
              <a:rPr lang="en-US" sz="2400" dirty="0" smtClean="0"/>
              <a:t>Responsibility in crash</a:t>
            </a:r>
          </a:p>
          <a:p>
            <a:pPr marL="742950" lvl="1" indent="-285750">
              <a:buClr>
                <a:schemeClr val="accent1">
                  <a:lumMod val="50000"/>
                </a:schemeClr>
              </a:buClr>
              <a:buFont typeface="Arial" panose="020B0604020202020204" pitchFamily="34" charset="0"/>
              <a:buChar char="•"/>
            </a:pPr>
            <a:r>
              <a:rPr lang="en-US" sz="2400" dirty="0" smtClean="0"/>
              <a:t>Access to data</a:t>
            </a:r>
          </a:p>
          <a:p>
            <a:pPr marL="742950" lvl="1" indent="-285750">
              <a:buClr>
                <a:schemeClr val="accent1">
                  <a:lumMod val="50000"/>
                </a:schemeClr>
              </a:buClr>
              <a:buFont typeface="Arial" panose="020B0604020202020204" pitchFamily="34" charset="0"/>
              <a:buChar char="•"/>
            </a:pPr>
            <a:r>
              <a:rPr lang="en-US" sz="2400" dirty="0" smtClean="0"/>
              <a:t>Didn’t solve them all</a:t>
            </a:r>
          </a:p>
          <a:p>
            <a:pPr lvl="1">
              <a:buClr>
                <a:schemeClr val="accent1">
                  <a:lumMod val="50000"/>
                </a:schemeClr>
              </a:buClr>
            </a:pPr>
            <a:endParaRPr lang="en-US" sz="2400" dirty="0" smtClean="0"/>
          </a:p>
        </p:txBody>
      </p:sp>
    </p:spTree>
    <p:extLst>
      <p:ext uri="{BB962C8B-B14F-4D97-AF65-F5344CB8AC3E}">
        <p14:creationId xmlns:p14="http://schemas.microsoft.com/office/powerpoint/2010/main" val="2671860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38" y="280987"/>
            <a:ext cx="10515600" cy="851777"/>
          </a:xfrm>
        </p:spPr>
        <p:txBody>
          <a:bodyPr/>
          <a:lstStyle/>
          <a:p>
            <a:r>
              <a:rPr lang="en-US" dirty="0" smtClean="0"/>
              <a:t>AV Regulatory Issues - Utah</a:t>
            </a:r>
            <a:endParaRPr lang="en-US" dirty="0"/>
          </a:p>
        </p:txBody>
      </p:sp>
      <p:sp>
        <p:nvSpPr>
          <p:cNvPr id="3" name="Content Placeholder 2"/>
          <p:cNvSpPr txBox="1">
            <a:spLocks/>
          </p:cNvSpPr>
          <p:nvPr/>
        </p:nvSpPr>
        <p:spPr>
          <a:xfrm>
            <a:off x="406400" y="1253320"/>
            <a:ext cx="10972800" cy="4800600"/>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t>H.B. 373 (2015):  Following Distance Law</a:t>
            </a:r>
          </a:p>
          <a:p>
            <a:pPr lvl="1"/>
            <a:r>
              <a:rPr lang="en-US" dirty="0" smtClean="0"/>
              <a:t>Allow </a:t>
            </a:r>
            <a:r>
              <a:rPr lang="en-US" dirty="0" smtClean="0">
                <a:solidFill>
                  <a:srgbClr val="0070C0"/>
                </a:solidFill>
              </a:rPr>
              <a:t>platooning</a:t>
            </a:r>
            <a:r>
              <a:rPr lang="en-US" dirty="0" smtClean="0"/>
              <a:t> testing</a:t>
            </a:r>
          </a:p>
          <a:p>
            <a:r>
              <a:rPr lang="en-US" sz="2400" dirty="0" smtClean="0"/>
              <a:t>H.B. 280 (2016): AV Study</a:t>
            </a:r>
          </a:p>
          <a:p>
            <a:pPr lvl="1"/>
            <a:r>
              <a:rPr lang="en-US" dirty="0" smtClean="0"/>
              <a:t>Defines “autonomous vehicle”</a:t>
            </a:r>
          </a:p>
          <a:p>
            <a:pPr lvl="1"/>
            <a:r>
              <a:rPr lang="en-US" dirty="0" smtClean="0"/>
              <a:t>Authorizes a study (DOT, DPS, DMV)</a:t>
            </a:r>
          </a:p>
          <a:p>
            <a:r>
              <a:rPr lang="en-US" sz="2400" dirty="0" smtClean="0"/>
              <a:t>H.B.257 (2017): AV Task Force</a:t>
            </a:r>
          </a:p>
          <a:p>
            <a:pPr lvl="1"/>
            <a:r>
              <a:rPr lang="en-US" dirty="0" smtClean="0"/>
              <a:t>Was not enacted</a:t>
            </a:r>
          </a:p>
          <a:p>
            <a:r>
              <a:rPr lang="en-US" sz="2400" dirty="0" smtClean="0"/>
              <a:t>S.B. 56 (2018): Following Distance Law</a:t>
            </a:r>
          </a:p>
          <a:p>
            <a:pPr lvl="1"/>
            <a:r>
              <a:rPr lang="en-US" dirty="0" smtClean="0"/>
              <a:t>Allow operational </a:t>
            </a:r>
            <a:r>
              <a:rPr lang="en-US" dirty="0" smtClean="0">
                <a:solidFill>
                  <a:srgbClr val="0070C0"/>
                </a:solidFill>
              </a:rPr>
              <a:t>platooning</a:t>
            </a:r>
          </a:p>
          <a:p>
            <a:r>
              <a:rPr lang="en-US" sz="2400" dirty="0" smtClean="0"/>
              <a:t>H.B. 371 (2018):  Automated Vehicles </a:t>
            </a:r>
          </a:p>
          <a:p>
            <a:pPr lvl="1"/>
            <a:r>
              <a:rPr lang="en-US" dirty="0" smtClean="0"/>
              <a:t>Allow operations of fully automated vehicles (NOT Enacted)</a:t>
            </a:r>
          </a:p>
          <a:p>
            <a:endParaRPr lang="en-US" sz="2400" dirty="0" smtClean="0"/>
          </a:p>
          <a:p>
            <a:endParaRPr lang="en-US" dirty="0"/>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84233" y="560456"/>
            <a:ext cx="3294967" cy="207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7133" y="2107940"/>
            <a:ext cx="2013791" cy="22978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75881" y="3747020"/>
            <a:ext cx="2851490" cy="150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8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11" y="460374"/>
            <a:ext cx="10515600" cy="709613"/>
          </a:xfrm>
        </p:spPr>
        <p:txBody>
          <a:bodyPr/>
          <a:lstStyle/>
          <a:p>
            <a:r>
              <a:rPr lang="en-US" dirty="0" smtClean="0"/>
              <a:t>Regulatory Challenges</a:t>
            </a:r>
            <a:endParaRPr lang="en-US" dirty="0"/>
          </a:p>
        </p:txBody>
      </p:sp>
      <p:sp>
        <p:nvSpPr>
          <p:cNvPr id="3" name="Text Placeholder 2"/>
          <p:cNvSpPr>
            <a:spLocks noGrp="1"/>
          </p:cNvSpPr>
          <p:nvPr>
            <p:ph type="body" sz="quarter" idx="10"/>
          </p:nvPr>
        </p:nvSpPr>
        <p:spPr>
          <a:xfrm>
            <a:off x="519754" y="1342680"/>
            <a:ext cx="8611546" cy="3280120"/>
          </a:xfrm>
        </p:spPr>
        <p:txBody>
          <a:bodyPr anchor="t">
            <a:noAutofit/>
          </a:bodyPr>
          <a:lstStyle/>
          <a:p>
            <a:pPr>
              <a:buClr>
                <a:srgbClr val="0070C0"/>
              </a:buClr>
              <a:buFont typeface="Arial" panose="020B0604020202020204" pitchFamily="34" charset="0"/>
              <a:buChar char="•"/>
            </a:pPr>
            <a:r>
              <a:rPr lang="en-US" sz="2800" dirty="0" smtClean="0"/>
              <a:t>Data privacy / access</a:t>
            </a:r>
          </a:p>
          <a:p>
            <a:pPr>
              <a:buClr>
                <a:srgbClr val="0070C0"/>
              </a:buClr>
              <a:buFont typeface="Arial" panose="020B0604020202020204" pitchFamily="34" charset="0"/>
              <a:buChar char="•"/>
            </a:pPr>
            <a:r>
              <a:rPr lang="en-US" sz="2800" dirty="0" smtClean="0"/>
              <a:t>Security </a:t>
            </a:r>
          </a:p>
          <a:p>
            <a:pPr>
              <a:buClr>
                <a:srgbClr val="0070C0"/>
              </a:buClr>
              <a:buFont typeface="Arial" panose="020B0604020202020204" pitchFamily="34" charset="0"/>
              <a:buChar char="•"/>
            </a:pPr>
            <a:r>
              <a:rPr lang="en-US" sz="2800" dirty="0" smtClean="0"/>
              <a:t>Inconsistent regulatory environment across states</a:t>
            </a:r>
          </a:p>
          <a:p>
            <a:pPr>
              <a:buClr>
                <a:srgbClr val="0070C0"/>
              </a:buClr>
              <a:buFont typeface="Arial" panose="020B0604020202020204" pitchFamily="34" charset="0"/>
              <a:buChar char="•"/>
            </a:pPr>
            <a:r>
              <a:rPr lang="en-US" sz="2800" dirty="0" smtClean="0"/>
              <a:t>Platooning:  need national interoperability</a:t>
            </a:r>
            <a:endParaRPr lang="en-US" sz="2800" dirty="0"/>
          </a:p>
        </p:txBody>
      </p:sp>
    </p:spTree>
    <p:extLst>
      <p:ext uri="{BB962C8B-B14F-4D97-AF65-F5344CB8AC3E}">
        <p14:creationId xmlns:p14="http://schemas.microsoft.com/office/powerpoint/2010/main" val="855434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242" y="228600"/>
            <a:ext cx="11810758" cy="990600"/>
          </a:xfrm>
        </p:spPr>
        <p:txBody>
          <a:bodyPr/>
          <a:lstStyle/>
          <a:p>
            <a:r>
              <a:rPr lang="en-US" dirty="0" smtClean="0"/>
              <a:t>The Promise of Automated Vehicles</a:t>
            </a:r>
            <a:endParaRPr lang="en-US" dirty="0"/>
          </a:p>
        </p:txBody>
      </p:sp>
      <p:sp>
        <p:nvSpPr>
          <p:cNvPr id="7" name="Content Placeholder 2"/>
          <p:cNvSpPr>
            <a:spLocks noGrp="1"/>
          </p:cNvSpPr>
          <p:nvPr>
            <p:ph idx="1"/>
          </p:nvPr>
        </p:nvSpPr>
        <p:spPr>
          <a:xfrm>
            <a:off x="5549900" y="1295400"/>
            <a:ext cx="6438900" cy="5257800"/>
          </a:xfrm>
        </p:spPr>
        <p:txBody>
          <a:bodyPr>
            <a:normAutofit/>
          </a:bodyPr>
          <a:lstStyle/>
          <a:p>
            <a:pPr marL="0" indent="0">
              <a:buClr>
                <a:srgbClr val="0070C0"/>
              </a:buClr>
              <a:buNone/>
            </a:pPr>
            <a:r>
              <a:rPr lang="en-US" sz="2800" dirty="0"/>
              <a:t>Afraid to be passenger in an AV:</a:t>
            </a:r>
          </a:p>
          <a:p>
            <a:pPr>
              <a:buClr>
                <a:srgbClr val="0070C0"/>
              </a:buClr>
            </a:pPr>
            <a:r>
              <a:rPr lang="en-US" sz="2400" dirty="0"/>
              <a:t>2017: </a:t>
            </a:r>
            <a:r>
              <a:rPr lang="en-US" sz="2400" b="1" dirty="0"/>
              <a:t>63%</a:t>
            </a:r>
          </a:p>
          <a:p>
            <a:pPr>
              <a:buClr>
                <a:srgbClr val="0070C0"/>
              </a:buClr>
            </a:pPr>
            <a:r>
              <a:rPr lang="en-US" sz="2400" dirty="0"/>
              <a:t>2019: </a:t>
            </a:r>
            <a:r>
              <a:rPr lang="en-US" sz="2400" b="1" dirty="0"/>
              <a:t>71%</a:t>
            </a:r>
          </a:p>
          <a:p>
            <a:pPr>
              <a:buClr>
                <a:srgbClr val="0070C0"/>
              </a:buClr>
            </a:pPr>
            <a:endParaRPr lang="en-US" sz="1400" b="1" dirty="0"/>
          </a:p>
          <a:p>
            <a:pPr marL="0" indent="0">
              <a:buClr>
                <a:srgbClr val="0070C0"/>
              </a:buClr>
              <a:buNone/>
            </a:pPr>
            <a:r>
              <a:rPr lang="en-US" sz="2800" dirty="0"/>
              <a:t>By 2029, most cars will have </a:t>
            </a:r>
            <a:r>
              <a:rPr lang="en-US" sz="2800" dirty="0" smtClean="0"/>
              <a:t>AV </a:t>
            </a:r>
            <a:r>
              <a:rPr lang="en-US" sz="2800" dirty="0"/>
              <a:t>technology:</a:t>
            </a:r>
          </a:p>
          <a:p>
            <a:pPr>
              <a:buClr>
                <a:srgbClr val="0070C0"/>
              </a:buClr>
            </a:pPr>
            <a:r>
              <a:rPr lang="en-US" sz="2400" dirty="0"/>
              <a:t>2019: </a:t>
            </a:r>
            <a:r>
              <a:rPr lang="en-US" sz="2400" b="1" dirty="0"/>
              <a:t>55%</a:t>
            </a: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1242" y="1220089"/>
            <a:ext cx="4741601" cy="449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44749" y="4632646"/>
            <a:ext cx="6299200" cy="1200329"/>
          </a:xfrm>
          <a:prstGeom prst="rect">
            <a:avLst/>
          </a:prstGeom>
          <a:solidFill>
            <a:schemeClr val="accent1">
              <a:lumMod val="60000"/>
              <a:lumOff val="40000"/>
            </a:schemeClr>
          </a:solidFill>
        </p:spPr>
        <p:txBody>
          <a:bodyPr wrap="square" rtlCol="0">
            <a:spAutoFit/>
          </a:bodyPr>
          <a:lstStyle/>
          <a:p>
            <a:pPr algn="ctr"/>
            <a:r>
              <a:rPr lang="en-US" sz="2400" dirty="0" smtClean="0"/>
              <a:t>If we don’t trust – or use – technology that can make us safer . . . </a:t>
            </a:r>
          </a:p>
          <a:p>
            <a:pPr algn="ctr"/>
            <a:r>
              <a:rPr lang="en-US" sz="2400" dirty="0" smtClean="0"/>
              <a:t>What should we do?</a:t>
            </a:r>
            <a:endParaRPr lang="en-US" sz="2400" dirty="0"/>
          </a:p>
        </p:txBody>
      </p:sp>
    </p:spTree>
    <p:extLst>
      <p:ext uri="{BB962C8B-B14F-4D97-AF65-F5344CB8AC3E}">
        <p14:creationId xmlns:p14="http://schemas.microsoft.com/office/powerpoint/2010/main" val="25384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95" y="283041"/>
            <a:ext cx="10515600" cy="678612"/>
          </a:xfrm>
        </p:spPr>
        <p:txBody>
          <a:bodyPr/>
          <a:lstStyle/>
          <a:p>
            <a:r>
              <a:rPr lang="en-US" dirty="0" smtClean="0"/>
              <a:t>AV Shuttle Project</a:t>
            </a:r>
            <a:endParaRPr lang="en-US" dirty="0"/>
          </a:p>
        </p:txBody>
      </p:sp>
      <p:sp>
        <p:nvSpPr>
          <p:cNvPr id="5" name="Text Placeholder 2"/>
          <p:cNvSpPr>
            <a:spLocks noGrp="1"/>
          </p:cNvSpPr>
          <p:nvPr>
            <p:ph type="body" sz="quarter" idx="10"/>
          </p:nvPr>
        </p:nvSpPr>
        <p:spPr>
          <a:xfrm>
            <a:off x="345219" y="961652"/>
            <a:ext cx="6317224" cy="4729168"/>
          </a:xfrm>
        </p:spPr>
        <p:txBody>
          <a:bodyPr anchor="t" anchorCtr="0">
            <a:normAutofit/>
          </a:bodyPr>
          <a:lstStyle/>
          <a:p>
            <a:pPr>
              <a:buClr>
                <a:srgbClr val="0070C0"/>
              </a:buClr>
              <a:buFont typeface="Arial" panose="020B0604020202020204" pitchFamily="34" charset="0"/>
              <a:buChar char="•"/>
            </a:pPr>
            <a:r>
              <a:rPr lang="en-US" dirty="0" smtClean="0"/>
              <a:t>Deploy AV Shuttle in several locations</a:t>
            </a:r>
          </a:p>
          <a:p>
            <a:pPr lvl="1">
              <a:buClr>
                <a:srgbClr val="0070C0"/>
              </a:buClr>
              <a:buFont typeface="Arial" panose="020B0604020202020204" pitchFamily="34" charset="0"/>
              <a:buChar char="•"/>
            </a:pPr>
            <a:r>
              <a:rPr lang="en-US" dirty="0" smtClean="0"/>
              <a:t>April 2019 – March 2020</a:t>
            </a:r>
          </a:p>
          <a:p>
            <a:pPr>
              <a:buClr>
                <a:srgbClr val="0070C0"/>
              </a:buClr>
              <a:buFont typeface="Arial" panose="020B0604020202020204" pitchFamily="34" charset="0"/>
              <a:buChar char="•"/>
            </a:pPr>
            <a:r>
              <a:rPr lang="en-US" dirty="0" smtClean="0"/>
              <a:t>Joint UDOT / UTA Project</a:t>
            </a:r>
          </a:p>
          <a:p>
            <a:pPr>
              <a:buClr>
                <a:srgbClr val="0070C0"/>
              </a:buClr>
              <a:buFont typeface="Arial" panose="020B0604020202020204" pitchFamily="34" charset="0"/>
              <a:buChar char="•"/>
            </a:pPr>
            <a:r>
              <a:rPr lang="en-US" dirty="0" smtClean="0"/>
              <a:t>Study potential uses and capabilities</a:t>
            </a:r>
          </a:p>
          <a:p>
            <a:pPr lvl="1">
              <a:buClr>
                <a:srgbClr val="0070C0"/>
              </a:buClr>
              <a:buFont typeface="Arial" panose="020B0604020202020204" pitchFamily="34" charset="0"/>
              <a:buChar char="•"/>
            </a:pPr>
            <a:r>
              <a:rPr lang="en-US" dirty="0" smtClean="0"/>
              <a:t>First mile – last mile solution</a:t>
            </a:r>
          </a:p>
          <a:p>
            <a:pPr lvl="1">
              <a:buClr>
                <a:srgbClr val="0070C0"/>
              </a:buClr>
              <a:buFont typeface="Arial" panose="020B0604020202020204" pitchFamily="34" charset="0"/>
              <a:buChar char="•"/>
            </a:pPr>
            <a:r>
              <a:rPr lang="en-US" dirty="0" smtClean="0"/>
              <a:t>Interaction with signals</a:t>
            </a:r>
          </a:p>
          <a:p>
            <a:pPr>
              <a:buClr>
                <a:srgbClr val="0070C0"/>
              </a:buClr>
              <a:buFont typeface="Arial" panose="020B0604020202020204" pitchFamily="34" charset="0"/>
              <a:buChar char="•"/>
            </a:pPr>
            <a:r>
              <a:rPr lang="en-US" dirty="0" smtClean="0"/>
              <a:t>Broad discussion about vehicle autonomy</a:t>
            </a:r>
          </a:p>
          <a:p>
            <a:pPr>
              <a:buClr>
                <a:srgbClr val="0070C0"/>
              </a:buClr>
              <a:buFont typeface="Arial" panose="020B0604020202020204" pitchFamily="34" charset="0"/>
              <a:buChar char="•"/>
            </a:pPr>
            <a:r>
              <a:rPr lang="en-US" dirty="0" smtClean="0"/>
              <a:t>Evaluate public responses / attitudes</a:t>
            </a:r>
          </a:p>
          <a:p>
            <a:pPr lvl="1">
              <a:buClr>
                <a:srgbClr val="0070C0"/>
              </a:buClr>
              <a:buFont typeface="Arial" panose="020B0604020202020204" pitchFamily="34" charset="0"/>
              <a:buChar char="•"/>
            </a:pPr>
            <a:r>
              <a:rPr lang="en-US" dirty="0" smtClean="0"/>
              <a:t>Impact on “</a:t>
            </a:r>
            <a:r>
              <a:rPr lang="en-US" dirty="0" smtClean="0">
                <a:solidFill>
                  <a:srgbClr val="0070C0"/>
                </a:solidFill>
              </a:rPr>
              <a:t>trust</a:t>
            </a:r>
            <a:r>
              <a:rPr lang="en-US" dirty="0" smtClean="0"/>
              <a:t>”</a:t>
            </a:r>
          </a:p>
          <a:p>
            <a:pPr>
              <a:buFont typeface="Wingdings" panose="05000000000000000000" pitchFamily="2" charset="2"/>
              <a:buChar char="§"/>
            </a:pPr>
            <a:endParaRPr lang="en-US" dirty="0" smtClean="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3770" y="2288197"/>
            <a:ext cx="3067595" cy="2015458"/>
          </a:xfrm>
          <a:prstGeom prst="rect">
            <a:avLst/>
          </a:prstGeom>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60919" y="261889"/>
            <a:ext cx="4278351" cy="205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60919" y="4048625"/>
            <a:ext cx="2886067" cy="216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77440" y="5398432"/>
            <a:ext cx="5486400" cy="584775"/>
          </a:xfrm>
          <a:prstGeom prst="rect">
            <a:avLst/>
          </a:prstGeom>
          <a:noFill/>
        </p:spPr>
        <p:txBody>
          <a:bodyPr wrap="square" rtlCol="0">
            <a:spAutoFit/>
          </a:bodyPr>
          <a:lstStyle/>
          <a:p>
            <a:r>
              <a:rPr lang="en-US" sz="3200" b="1" dirty="0" smtClean="0">
                <a:solidFill>
                  <a:srgbClr val="0070C0"/>
                </a:solidFill>
              </a:rPr>
              <a:t>Experience Yields Trust</a:t>
            </a:r>
            <a:endParaRPr lang="en-US" sz="3200" b="1" dirty="0">
              <a:solidFill>
                <a:srgbClr val="0070C0"/>
              </a:solidFill>
            </a:endParaRPr>
          </a:p>
        </p:txBody>
      </p:sp>
    </p:spTree>
    <p:extLst>
      <p:ext uri="{BB962C8B-B14F-4D97-AF65-F5344CB8AC3E}">
        <p14:creationId xmlns:p14="http://schemas.microsoft.com/office/powerpoint/2010/main" val="34882352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95" y="182012"/>
            <a:ext cx="10515600" cy="678612"/>
          </a:xfrm>
        </p:spPr>
        <p:txBody>
          <a:bodyPr/>
          <a:lstStyle/>
          <a:p>
            <a:r>
              <a:rPr lang="en-US" dirty="0" smtClean="0"/>
              <a:t>Automated Vehicle Shuttle Pilot</a:t>
            </a:r>
            <a:endParaRPr lang="en-US" dirty="0"/>
          </a:p>
        </p:txBody>
      </p:sp>
      <p:sp>
        <p:nvSpPr>
          <p:cNvPr id="5" name="Text Placeholder 2"/>
          <p:cNvSpPr>
            <a:spLocks noGrp="1"/>
          </p:cNvSpPr>
          <p:nvPr>
            <p:ph type="body" sz="quarter" idx="10"/>
          </p:nvPr>
        </p:nvSpPr>
        <p:spPr>
          <a:xfrm>
            <a:off x="345219" y="863810"/>
            <a:ext cx="7026252" cy="5163726"/>
          </a:xfrm>
        </p:spPr>
        <p:txBody>
          <a:bodyPr anchor="t" anchorCtr="0">
            <a:normAutofit lnSpcReduction="10000"/>
          </a:bodyPr>
          <a:lstStyle/>
          <a:p>
            <a:pPr>
              <a:buClr>
                <a:srgbClr val="0070C0"/>
              </a:buClr>
              <a:buFont typeface="Arial" panose="020B0604020202020204" pitchFamily="34" charset="0"/>
              <a:buChar char="•"/>
            </a:pPr>
            <a:r>
              <a:rPr lang="en-US" dirty="0" smtClean="0"/>
              <a:t>Canyons Resort (AASHTO Spring </a:t>
            </a:r>
            <a:r>
              <a:rPr lang="en-US" dirty="0" err="1" smtClean="0"/>
              <a:t>Mtg</a:t>
            </a:r>
            <a:r>
              <a:rPr lang="en-US" dirty="0" smtClean="0"/>
              <a:t>)</a:t>
            </a:r>
          </a:p>
          <a:p>
            <a:pPr lvl="1">
              <a:buClr>
                <a:srgbClr val="0070C0"/>
              </a:buClr>
              <a:buFont typeface="Arial" panose="020B0604020202020204" pitchFamily="34" charset="0"/>
              <a:buChar char="•"/>
            </a:pPr>
            <a:r>
              <a:rPr lang="en-US" sz="2000" dirty="0" smtClean="0"/>
              <a:t>May 20-23</a:t>
            </a:r>
          </a:p>
          <a:p>
            <a:pPr>
              <a:buClr>
                <a:srgbClr val="0070C0"/>
              </a:buClr>
              <a:buFont typeface="Arial" panose="020B0604020202020204" pitchFamily="34" charset="0"/>
              <a:buChar char="•"/>
            </a:pPr>
            <a:r>
              <a:rPr lang="en-US" dirty="0" smtClean="0"/>
              <a:t>Station Park - Farmington</a:t>
            </a:r>
          </a:p>
          <a:p>
            <a:pPr lvl="1">
              <a:buClr>
                <a:srgbClr val="0070C0"/>
              </a:buClr>
              <a:buFont typeface="Arial" panose="020B0604020202020204" pitchFamily="34" charset="0"/>
              <a:buChar char="•"/>
            </a:pPr>
            <a:r>
              <a:rPr lang="en-US" sz="2000" dirty="0" smtClean="0"/>
              <a:t>June 8 – July 6</a:t>
            </a:r>
          </a:p>
          <a:p>
            <a:pPr>
              <a:buClr>
                <a:srgbClr val="0070C0"/>
              </a:buClr>
              <a:buFont typeface="Arial" panose="020B0604020202020204" pitchFamily="34" charset="0"/>
              <a:buChar char="•"/>
            </a:pPr>
            <a:r>
              <a:rPr lang="en-US" dirty="0" smtClean="0"/>
              <a:t>1950 West North Temple</a:t>
            </a:r>
            <a:endParaRPr lang="en-US" dirty="0"/>
          </a:p>
          <a:p>
            <a:pPr lvl="1">
              <a:buClr>
                <a:srgbClr val="0070C0"/>
              </a:buClr>
              <a:buFont typeface="Arial" panose="020B0604020202020204" pitchFamily="34" charset="0"/>
              <a:buChar char="•"/>
            </a:pPr>
            <a:r>
              <a:rPr lang="en-US" sz="2000" dirty="0" smtClean="0"/>
              <a:t>July 14 – August 2</a:t>
            </a:r>
          </a:p>
          <a:p>
            <a:pPr>
              <a:buClr>
                <a:srgbClr val="0070C0"/>
              </a:buClr>
              <a:buFont typeface="Arial" panose="020B0604020202020204" pitchFamily="34" charset="0"/>
              <a:buChar char="•"/>
            </a:pPr>
            <a:r>
              <a:rPr lang="en-US" dirty="0" smtClean="0"/>
              <a:t>University of Utah</a:t>
            </a:r>
            <a:endParaRPr lang="en-US" dirty="0"/>
          </a:p>
          <a:p>
            <a:pPr lvl="1">
              <a:buClr>
                <a:srgbClr val="0070C0"/>
              </a:buClr>
              <a:buFont typeface="Arial" panose="020B0604020202020204" pitchFamily="34" charset="0"/>
              <a:buChar char="•"/>
            </a:pPr>
            <a:r>
              <a:rPr lang="en-US" sz="2000" dirty="0" smtClean="0"/>
              <a:t>August 19 – Sept 27</a:t>
            </a:r>
          </a:p>
          <a:p>
            <a:pPr>
              <a:buClr>
                <a:srgbClr val="0070C0"/>
              </a:buClr>
              <a:buFont typeface="Arial" panose="020B0604020202020204" pitchFamily="34" charset="0"/>
              <a:buChar char="•"/>
            </a:pPr>
            <a:r>
              <a:rPr lang="en-US" dirty="0" smtClean="0"/>
              <a:t>Utah State Capitol</a:t>
            </a:r>
          </a:p>
          <a:p>
            <a:pPr lvl="1">
              <a:buClr>
                <a:srgbClr val="0070C0"/>
              </a:buClr>
              <a:buFont typeface="Arial" panose="020B0604020202020204" pitchFamily="34" charset="0"/>
              <a:buChar char="•"/>
            </a:pPr>
            <a:r>
              <a:rPr lang="en-US" sz="2000" dirty="0" smtClean="0"/>
              <a:t>Oct 16</a:t>
            </a:r>
          </a:p>
          <a:p>
            <a:pPr>
              <a:buClr>
                <a:srgbClr val="0070C0"/>
              </a:buClr>
              <a:buFont typeface="Arial" panose="020B0604020202020204" pitchFamily="34" charset="0"/>
              <a:buChar char="•"/>
            </a:pPr>
            <a:r>
              <a:rPr lang="en-US" dirty="0" smtClean="0"/>
              <a:t>Mountain America Expo Center</a:t>
            </a:r>
          </a:p>
          <a:p>
            <a:pPr lvl="1">
              <a:buClr>
                <a:srgbClr val="0070C0"/>
              </a:buClr>
              <a:buFont typeface="Arial" panose="020B0604020202020204" pitchFamily="34" charset="0"/>
              <a:buChar char="•"/>
            </a:pPr>
            <a:r>
              <a:rPr lang="en-US" sz="2000" dirty="0" smtClean="0"/>
              <a:t>Oct 24 -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6320" y="225016"/>
            <a:ext cx="3137960" cy="2267554"/>
          </a:xfrm>
          <a:prstGeom prst="rect">
            <a:avLst/>
          </a:prstGeom>
        </p:spPr>
      </p:pic>
      <p:sp>
        <p:nvSpPr>
          <p:cNvPr id="7" name="TextBox 6"/>
          <p:cNvSpPr txBox="1"/>
          <p:nvPr/>
        </p:nvSpPr>
        <p:spPr>
          <a:xfrm>
            <a:off x="5354321" y="2676642"/>
            <a:ext cx="3149600" cy="954107"/>
          </a:xfrm>
          <a:prstGeom prst="rect">
            <a:avLst/>
          </a:prstGeom>
          <a:noFill/>
          <a:ln w="28575">
            <a:solidFill>
              <a:srgbClr val="0070C0"/>
            </a:solidFill>
          </a:ln>
        </p:spPr>
        <p:txBody>
          <a:bodyPr wrap="square" rtlCol="0">
            <a:spAutoFit/>
          </a:bodyPr>
          <a:lstStyle/>
          <a:p>
            <a:pPr>
              <a:buClr>
                <a:srgbClr val="0070C0"/>
              </a:buClr>
            </a:pPr>
            <a:r>
              <a:rPr lang="en-US" sz="2800" dirty="0"/>
              <a:t>Safely transported over </a:t>
            </a:r>
            <a:r>
              <a:rPr lang="en-US" sz="2800" dirty="0" smtClean="0"/>
              <a:t>4300 riders</a:t>
            </a:r>
            <a:endParaRPr lang="en-US" sz="28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6320" y="2653381"/>
            <a:ext cx="3137959" cy="2353469"/>
          </a:xfrm>
          <a:prstGeom prst="rect">
            <a:avLst/>
          </a:prstGeom>
        </p:spPr>
      </p:pic>
    </p:spTree>
    <p:extLst>
      <p:ext uri="{BB962C8B-B14F-4D97-AF65-F5344CB8AC3E}">
        <p14:creationId xmlns:p14="http://schemas.microsoft.com/office/powerpoint/2010/main" val="37030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4206" y="246410"/>
            <a:ext cx="11095365" cy="6527106"/>
          </a:xfrm>
          <a:prstGeom prst="rect">
            <a:avLst/>
          </a:prstGeom>
        </p:spPr>
      </p:pic>
      <p:sp>
        <p:nvSpPr>
          <p:cNvPr id="6" name="TextBox 5"/>
          <p:cNvSpPr txBox="1"/>
          <p:nvPr/>
        </p:nvSpPr>
        <p:spPr>
          <a:xfrm>
            <a:off x="4167344" y="117177"/>
            <a:ext cx="3846286" cy="461665"/>
          </a:xfrm>
          <a:prstGeom prst="rect">
            <a:avLst/>
          </a:prstGeom>
          <a:solidFill>
            <a:schemeClr val="bg2"/>
          </a:solidFill>
        </p:spPr>
        <p:txBody>
          <a:bodyPr wrap="square" rtlCol="0">
            <a:spAutoFit/>
          </a:bodyPr>
          <a:lstStyle/>
          <a:p>
            <a:r>
              <a:rPr lang="en-US" sz="2400" b="1" dirty="0" smtClean="0">
                <a:hlinkClick r:id="rId3"/>
              </a:rPr>
              <a:t>www.avshuttleutah.com</a:t>
            </a:r>
            <a:endParaRPr lang="en-US" sz="2400" b="1" dirty="0"/>
          </a:p>
        </p:txBody>
      </p:sp>
      <p:sp>
        <p:nvSpPr>
          <p:cNvPr id="7" name="TextBox 6"/>
          <p:cNvSpPr txBox="1"/>
          <p:nvPr/>
        </p:nvSpPr>
        <p:spPr>
          <a:xfrm>
            <a:off x="8013630" y="6114419"/>
            <a:ext cx="3934530" cy="646331"/>
          </a:xfrm>
          <a:prstGeom prst="rect">
            <a:avLst/>
          </a:prstGeom>
          <a:noFill/>
        </p:spPr>
        <p:txBody>
          <a:bodyPr wrap="square" rtlCol="0">
            <a:spAutoFit/>
          </a:bodyPr>
          <a:lstStyle/>
          <a:p>
            <a:pPr algn="ctr"/>
            <a:r>
              <a:rPr lang="en-US" b="1" dirty="0" smtClean="0"/>
              <a:t>Mountain America Expo Center</a:t>
            </a:r>
          </a:p>
          <a:p>
            <a:pPr algn="ctr"/>
            <a:r>
              <a:rPr lang="en-US" b="1" dirty="0" smtClean="0"/>
              <a:t>Oct 22 – Dec 7</a:t>
            </a:r>
            <a:endParaRPr lang="en-US" b="1" dirty="0"/>
          </a:p>
        </p:txBody>
      </p:sp>
    </p:spTree>
    <p:extLst>
      <p:ext uri="{BB962C8B-B14F-4D97-AF65-F5344CB8AC3E}">
        <p14:creationId xmlns:p14="http://schemas.microsoft.com/office/powerpoint/2010/main" val="13622704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56" y="214886"/>
            <a:ext cx="10515600" cy="809683"/>
          </a:xfrm>
        </p:spPr>
        <p:txBody>
          <a:bodyPr/>
          <a:lstStyle/>
          <a:p>
            <a:r>
              <a:rPr lang="en-US" dirty="0"/>
              <a:t>Automated Vehicle Shuttle Pilot</a:t>
            </a:r>
          </a:p>
        </p:txBody>
      </p:sp>
      <p:sp>
        <p:nvSpPr>
          <p:cNvPr id="3" name="Text Placeholder 2"/>
          <p:cNvSpPr>
            <a:spLocks noGrp="1"/>
          </p:cNvSpPr>
          <p:nvPr>
            <p:ph type="body" sz="quarter" idx="10"/>
          </p:nvPr>
        </p:nvSpPr>
        <p:spPr>
          <a:xfrm>
            <a:off x="318356" y="1036197"/>
            <a:ext cx="7094538" cy="4700072"/>
          </a:xfrm>
        </p:spPr>
        <p:txBody>
          <a:bodyPr anchor="t">
            <a:normAutofit/>
          </a:bodyPr>
          <a:lstStyle/>
          <a:p>
            <a:pPr marL="0" indent="0">
              <a:buClr>
                <a:srgbClr val="0070C0"/>
              </a:buClr>
              <a:buNone/>
            </a:pPr>
            <a:r>
              <a:rPr lang="en-US" sz="2800" dirty="0" smtClean="0"/>
              <a:t>Lessons Learned</a:t>
            </a:r>
          </a:p>
          <a:p>
            <a:pPr>
              <a:buClr>
                <a:srgbClr val="0070C0"/>
              </a:buClr>
              <a:buFont typeface="Arial" panose="020B0604020202020204" pitchFamily="34" charset="0"/>
              <a:buChar char="•"/>
            </a:pPr>
            <a:r>
              <a:rPr lang="en-US" dirty="0" smtClean="0"/>
              <a:t>NHTSA regulatory process is cumbersome</a:t>
            </a:r>
          </a:p>
          <a:p>
            <a:pPr>
              <a:buClr>
                <a:srgbClr val="0070C0"/>
              </a:buClr>
              <a:buFont typeface="Arial" panose="020B0604020202020204" pitchFamily="34" charset="0"/>
              <a:buChar char="•"/>
            </a:pPr>
            <a:r>
              <a:rPr lang="en-US" dirty="0" smtClean="0"/>
              <a:t>Vehicles still not mature </a:t>
            </a:r>
          </a:p>
          <a:p>
            <a:pPr lvl="1">
              <a:buClr>
                <a:srgbClr val="0070C0"/>
              </a:buClr>
              <a:buFont typeface="Arial" panose="020B0604020202020204" pitchFamily="34" charset="0"/>
              <a:buChar char="•"/>
            </a:pPr>
            <a:r>
              <a:rPr lang="en-US" dirty="0" smtClean="0"/>
              <a:t>Weather tolerance</a:t>
            </a:r>
          </a:p>
          <a:p>
            <a:pPr lvl="1">
              <a:buClr>
                <a:srgbClr val="0070C0"/>
              </a:buClr>
              <a:buFont typeface="Arial" panose="020B0604020202020204" pitchFamily="34" charset="0"/>
              <a:buChar char="•"/>
            </a:pPr>
            <a:r>
              <a:rPr lang="en-US" dirty="0" smtClean="0"/>
              <a:t>Sensor “false positives” – the white moth</a:t>
            </a:r>
          </a:p>
          <a:p>
            <a:pPr lvl="1">
              <a:buClr>
                <a:srgbClr val="0070C0"/>
              </a:buClr>
              <a:buFont typeface="Arial" panose="020B0604020202020204" pitchFamily="34" charset="0"/>
              <a:buChar char="•"/>
            </a:pPr>
            <a:r>
              <a:rPr lang="en-US" dirty="0" smtClean="0"/>
              <a:t>Mechanical issues – the ramp</a:t>
            </a:r>
          </a:p>
          <a:p>
            <a:pPr lvl="1">
              <a:buClr>
                <a:srgbClr val="0070C0"/>
              </a:buClr>
              <a:buFont typeface="Arial" panose="020B0604020202020204" pitchFamily="34" charset="0"/>
              <a:buChar char="•"/>
            </a:pPr>
            <a:r>
              <a:rPr lang="en-US" dirty="0" smtClean="0"/>
              <a:t>Accessibility – Braille</a:t>
            </a:r>
          </a:p>
          <a:p>
            <a:pPr>
              <a:buClr>
                <a:srgbClr val="0070C0"/>
              </a:buClr>
              <a:buFont typeface="Arial" panose="020B0604020202020204" pitchFamily="34" charset="0"/>
              <a:buChar char="•"/>
            </a:pPr>
            <a:r>
              <a:rPr lang="en-US" dirty="0" smtClean="0"/>
              <a:t>Not practical with a human “host”</a:t>
            </a:r>
          </a:p>
          <a:p>
            <a:pPr>
              <a:buClr>
                <a:srgbClr val="0070C0"/>
              </a:buClr>
              <a:buFont typeface="Arial" panose="020B0604020202020204" pitchFamily="34" charset="0"/>
              <a:buChar char="•"/>
            </a:pPr>
            <a:r>
              <a:rPr lang="en-US" dirty="0" smtClean="0"/>
              <a:t>The “host” fills multiple roles</a:t>
            </a:r>
            <a:endParaRPr lang="en-US"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412894" y="1289261"/>
            <a:ext cx="4278351" cy="205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4881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2" y="349226"/>
            <a:ext cx="10396571" cy="742595"/>
          </a:xfrm>
        </p:spPr>
        <p:txBody>
          <a:bodyPr/>
          <a:lstStyle/>
          <a:p>
            <a:r>
              <a:rPr lang="en-US" dirty="0" smtClean="0"/>
              <a:t>A New Paradigm</a:t>
            </a:r>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2262" y="1381765"/>
            <a:ext cx="716507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542" y="313473"/>
            <a:ext cx="336135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8889" y="1610497"/>
            <a:ext cx="3419428"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33173" y="3048996"/>
            <a:ext cx="2200275"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2262" y="3761569"/>
            <a:ext cx="358253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20525" y="3866929"/>
            <a:ext cx="3681234" cy="171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7665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025" y="361723"/>
            <a:ext cx="10515600" cy="944564"/>
          </a:xfrm>
        </p:spPr>
        <p:txBody>
          <a:bodyPr/>
          <a:lstStyle/>
          <a:p>
            <a:r>
              <a:rPr lang="en-US" dirty="0" smtClean="0"/>
              <a:t>The Future</a:t>
            </a:r>
            <a:endParaRPr lang="en-US" dirty="0"/>
          </a:p>
        </p:txBody>
      </p:sp>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312" y="1251215"/>
            <a:ext cx="2843528" cy="2132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1961" y="3217275"/>
            <a:ext cx="2872844" cy="179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1925" y="869981"/>
            <a:ext cx="2398893" cy="1499308"/>
          </a:xfrm>
          <a:prstGeom prst="rect">
            <a:avLst/>
          </a:prstGeom>
        </p:spPr>
      </p:pic>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94495" y="869981"/>
            <a:ext cx="2743200" cy="211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291084" y="4310453"/>
            <a:ext cx="3064234" cy="1587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811016" y="274254"/>
            <a:ext cx="3000910" cy="165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03218" y="4618016"/>
            <a:ext cx="3255645" cy="183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8675097" y="197530"/>
            <a:ext cx="1360443" cy="134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48312" y="3935174"/>
            <a:ext cx="2207892" cy="166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137945" y="3313690"/>
            <a:ext cx="2594075" cy="131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32704" y="2159944"/>
            <a:ext cx="4969257" cy="1899705"/>
          </a:xfrm>
          <a:prstGeom prst="rect">
            <a:avLst/>
          </a:prstGeom>
        </p:spPr>
      </p:pic>
    </p:spTree>
    <p:extLst>
      <p:ext uri="{BB962C8B-B14F-4D97-AF65-F5344CB8AC3E}">
        <p14:creationId xmlns:p14="http://schemas.microsoft.com/office/powerpoint/2010/main" val="1737909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70" y="295301"/>
            <a:ext cx="11337489" cy="921993"/>
          </a:xfrm>
        </p:spPr>
        <p:txBody>
          <a:bodyPr/>
          <a:lstStyle/>
          <a:p>
            <a:r>
              <a:rPr lang="en-US" dirty="0" smtClean="0"/>
              <a:t>The Promise of Connected and Automated Vehicles</a:t>
            </a:r>
            <a:endParaRPr lang="en-US" dirty="0"/>
          </a:p>
        </p:txBody>
      </p:sp>
      <p:sp>
        <p:nvSpPr>
          <p:cNvPr id="3" name="Text Placeholder 2"/>
          <p:cNvSpPr>
            <a:spLocks noGrp="1"/>
          </p:cNvSpPr>
          <p:nvPr>
            <p:ph type="body" sz="quarter" idx="10"/>
          </p:nvPr>
        </p:nvSpPr>
        <p:spPr>
          <a:xfrm>
            <a:off x="631514" y="1600200"/>
            <a:ext cx="9091606" cy="4211517"/>
          </a:xfrm>
        </p:spPr>
        <p:txBody>
          <a:bodyPr anchor="t" anchorCtr="0">
            <a:normAutofit/>
          </a:bodyPr>
          <a:lstStyle/>
          <a:p>
            <a:pPr>
              <a:buClr>
                <a:srgbClr val="0070C0"/>
              </a:buClr>
              <a:buFont typeface="Arial" panose="020B0604020202020204" pitchFamily="34" charset="0"/>
              <a:buChar char="•"/>
            </a:pPr>
            <a:r>
              <a:rPr lang="en-US" sz="2800" dirty="0" smtClean="0"/>
              <a:t>Human Error: Factor in 94% of Crashes</a:t>
            </a:r>
          </a:p>
          <a:p>
            <a:pPr>
              <a:buClr>
                <a:srgbClr val="0070C0"/>
              </a:buClr>
              <a:buFont typeface="Arial" panose="020B0604020202020204" pitchFamily="34" charset="0"/>
              <a:buChar char="•"/>
            </a:pPr>
            <a:endParaRPr lang="en-US" sz="2800" dirty="0" smtClean="0"/>
          </a:p>
          <a:p>
            <a:pPr>
              <a:buClr>
                <a:srgbClr val="0070C0"/>
              </a:buClr>
              <a:buFont typeface="Arial" panose="020B0604020202020204" pitchFamily="34" charset="0"/>
              <a:buChar char="•"/>
            </a:pPr>
            <a:r>
              <a:rPr lang="en-US" sz="2800" dirty="0"/>
              <a:t>CVs: Mitigate 83% of impaired crashes (V2V)</a:t>
            </a:r>
          </a:p>
          <a:p>
            <a:pPr>
              <a:buClr>
                <a:srgbClr val="0070C0"/>
              </a:buClr>
              <a:buFont typeface="Arial" panose="020B0604020202020204" pitchFamily="34" charset="0"/>
              <a:buChar char="•"/>
            </a:pPr>
            <a:endParaRPr lang="en-US" sz="2800" dirty="0" smtClean="0"/>
          </a:p>
          <a:p>
            <a:pPr>
              <a:buClr>
                <a:srgbClr val="0070C0"/>
              </a:buClr>
              <a:buFont typeface="Arial" panose="020B0604020202020204" pitchFamily="34" charset="0"/>
              <a:buChar char="•"/>
            </a:pPr>
            <a:r>
              <a:rPr lang="en-US" sz="2800" dirty="0" smtClean="0"/>
              <a:t>AVs: See more / react faster / never drowsy</a:t>
            </a:r>
          </a:p>
          <a:p>
            <a:pPr>
              <a:buClr>
                <a:srgbClr val="0070C0"/>
              </a:buClr>
              <a:buFont typeface="Arial" panose="020B0604020202020204" pitchFamily="34" charset="0"/>
              <a:buChar char="•"/>
            </a:pPr>
            <a:endParaRPr lang="en-US" sz="2800" dirty="0" smtClean="0"/>
          </a:p>
          <a:p>
            <a:endParaRPr lang="en-US" dirty="0"/>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2186"/>
          <a:stretch/>
        </p:blipFill>
        <p:spPr bwMode="auto">
          <a:xfrm>
            <a:off x="8386849" y="3899984"/>
            <a:ext cx="3476225" cy="1800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6848" y="2071947"/>
            <a:ext cx="3476225" cy="1356290"/>
          </a:xfrm>
          <a:prstGeom prst="rect">
            <a:avLst/>
          </a:prstGeom>
        </p:spPr>
      </p:pic>
    </p:spTree>
    <p:extLst>
      <p:ext uri="{BB962C8B-B14F-4D97-AF65-F5344CB8AC3E}">
        <p14:creationId xmlns:p14="http://schemas.microsoft.com/office/powerpoint/2010/main" val="25888275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255" y="192852"/>
            <a:ext cx="10515600" cy="1325563"/>
          </a:xfrm>
        </p:spPr>
        <p:txBody>
          <a:bodyPr>
            <a:normAutofit/>
          </a:bodyPr>
          <a:lstStyle/>
          <a:p>
            <a:r>
              <a:rPr lang="en-US" b="1" dirty="0"/>
              <a:t>The </a:t>
            </a:r>
            <a:r>
              <a:rPr lang="en-US" b="1" dirty="0" err="1"/>
              <a:t>SPaT</a:t>
            </a:r>
            <a:r>
              <a:rPr lang="en-US" b="1" dirty="0"/>
              <a:t> </a:t>
            </a:r>
            <a:r>
              <a:rPr lang="en-US" b="1" dirty="0" smtClean="0"/>
              <a:t>Challenge</a:t>
            </a:r>
            <a:br>
              <a:rPr lang="en-US" b="1" dirty="0" smtClean="0"/>
            </a:br>
            <a:r>
              <a:rPr lang="en-US" sz="2400" b="1" dirty="0" smtClean="0"/>
              <a:t>“Local Pilots of National Significance”</a:t>
            </a:r>
            <a:endParaRPr lang="en-US" sz="2400" b="1" dirty="0"/>
          </a:p>
        </p:txBody>
      </p:sp>
      <p:pic>
        <p:nvPicPr>
          <p:cNvPr id="5" name="Picture 4" descr="C:\Users\leggb\Desktop\096279-toyota-testifies-before-congress-connected-car-future-technology_1-lg.jpg"/>
          <p:cNvPicPr/>
          <p:nvPr/>
        </p:nvPicPr>
        <p:blipFill rotWithShape="1">
          <a:blip r:embed="rId2" cstate="email">
            <a:extLst>
              <a:ext uri="{28A0092B-C50C-407E-A947-70E740481C1C}">
                <a14:useLocalDpi xmlns:a14="http://schemas.microsoft.com/office/drawing/2010/main"/>
              </a:ext>
            </a:extLst>
          </a:blip>
          <a:srcRect l="-6"/>
          <a:stretch/>
        </p:blipFill>
        <p:spPr bwMode="auto">
          <a:xfrm>
            <a:off x="9208547" y="332600"/>
            <a:ext cx="2690842" cy="2124275"/>
          </a:xfrm>
          <a:prstGeom prst="rect">
            <a:avLst/>
          </a:prstGeom>
          <a:noFill/>
          <a:ln>
            <a:noFill/>
          </a:ln>
          <a:extLst>
            <a:ext uri="{53640926-AAD7-44D8-BBD7-CCE9431645EC}">
              <a14:shadowObscured xmlns:a14="http://schemas.microsoft.com/office/drawing/2010/main"/>
            </a:ext>
          </a:extLst>
        </p:spPr>
      </p:pic>
      <p:sp>
        <p:nvSpPr>
          <p:cNvPr id="6" name="Content Placeholder 2"/>
          <p:cNvSpPr txBox="1">
            <a:spLocks/>
          </p:cNvSpPr>
          <p:nvPr/>
        </p:nvSpPr>
        <p:spPr>
          <a:xfrm>
            <a:off x="578550" y="2179519"/>
            <a:ext cx="8906973" cy="3142920"/>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2400" dirty="0" smtClean="0"/>
              <a:t>Challenge state and local public sector transportation Infrastructure Owners &amp; Operators (IOOs) to </a:t>
            </a:r>
            <a:r>
              <a:rPr lang="en-US" sz="2400" dirty="0" smtClean="0">
                <a:solidFill>
                  <a:srgbClr val="0070C0"/>
                </a:solidFill>
              </a:rPr>
              <a:t>deploy DSRC </a:t>
            </a:r>
            <a:r>
              <a:rPr lang="en-US" sz="2400" dirty="0" smtClean="0"/>
              <a:t>infrastructure </a:t>
            </a:r>
            <a:r>
              <a:rPr lang="en-US" sz="2400" dirty="0" smtClean="0">
                <a:solidFill>
                  <a:srgbClr val="0070C0"/>
                </a:solidFill>
              </a:rPr>
              <a:t>with </a:t>
            </a:r>
            <a:r>
              <a:rPr lang="en-US" sz="2400" dirty="0" err="1" smtClean="0">
                <a:solidFill>
                  <a:srgbClr val="0070C0"/>
                </a:solidFill>
              </a:rPr>
              <a:t>SPaT</a:t>
            </a:r>
            <a:r>
              <a:rPr lang="en-US" sz="2400" dirty="0" smtClean="0">
                <a:solidFill>
                  <a:srgbClr val="0070C0"/>
                </a:solidFill>
              </a:rPr>
              <a:t> (and MAP) broadcasts </a:t>
            </a:r>
            <a:r>
              <a:rPr lang="en-US" sz="2400" dirty="0" smtClean="0"/>
              <a:t>in at least one coordinated corridor or network (approximately 20 signalized intersections) in each state by January 2020. </a:t>
            </a:r>
          </a:p>
          <a:p>
            <a:pPr>
              <a:lnSpc>
                <a:spcPct val="100000"/>
              </a:lnSpc>
            </a:pPr>
            <a:endParaRPr lang="en-US" sz="1050" dirty="0" smtClean="0"/>
          </a:p>
          <a:p>
            <a:pPr>
              <a:lnSpc>
                <a:spcPct val="100000"/>
              </a:lnSpc>
            </a:pPr>
            <a:r>
              <a:rPr lang="en-US" sz="2400" dirty="0" smtClean="0"/>
              <a:t>Additional V2I Applications that build on </a:t>
            </a:r>
            <a:r>
              <a:rPr lang="en-US" sz="2400" dirty="0" err="1" smtClean="0"/>
              <a:t>SPaT</a:t>
            </a:r>
            <a:r>
              <a:rPr lang="en-US" sz="2400" dirty="0" smtClean="0"/>
              <a:t> are also encouraged!</a:t>
            </a:r>
            <a:endParaRPr lang="en-US" sz="2400" dirty="0"/>
          </a:p>
        </p:txBody>
      </p:sp>
      <p:sp>
        <p:nvSpPr>
          <p:cNvPr id="7" name="Rectangle 6"/>
          <p:cNvSpPr/>
          <p:nvPr/>
        </p:nvSpPr>
        <p:spPr>
          <a:xfrm>
            <a:off x="2553356" y="5322438"/>
            <a:ext cx="6524543" cy="523220"/>
          </a:xfrm>
          <a:prstGeom prst="rect">
            <a:avLst/>
          </a:prstGeom>
        </p:spPr>
        <p:txBody>
          <a:bodyPr wrap="none">
            <a:spAutoFit/>
          </a:bodyPr>
          <a:lstStyle/>
          <a:p>
            <a:pPr>
              <a:spcBef>
                <a:spcPts val="600"/>
              </a:spcBef>
              <a:spcAft>
                <a:spcPts val="600"/>
              </a:spcAft>
            </a:pPr>
            <a:r>
              <a:rPr lang="en-US" sz="2800" b="1" dirty="0">
                <a:solidFill>
                  <a:srgbClr val="0070C0"/>
                </a:solidFill>
              </a:rPr>
              <a:t>20 Intersections in 50 states by 2020!</a:t>
            </a:r>
            <a:endParaRPr lang="en-US" sz="3200" b="1" dirty="0">
              <a:solidFill>
                <a:srgbClr val="0070C0"/>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255" y="1394737"/>
            <a:ext cx="6875659" cy="625850"/>
          </a:xfrm>
          <a:prstGeom prst="rect">
            <a:avLst/>
          </a:prstGeom>
        </p:spPr>
      </p:pic>
    </p:spTree>
    <p:extLst>
      <p:ext uri="{BB962C8B-B14F-4D97-AF65-F5344CB8AC3E}">
        <p14:creationId xmlns:p14="http://schemas.microsoft.com/office/powerpoint/2010/main" val="2213914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323" y="158007"/>
            <a:ext cx="10515600" cy="743582"/>
          </a:xfrm>
        </p:spPr>
        <p:txBody>
          <a:bodyPr/>
          <a:lstStyle/>
          <a:p>
            <a:r>
              <a:rPr lang="en-US" dirty="0" err="1" smtClean="0"/>
              <a:t>SPaT</a:t>
            </a:r>
            <a:r>
              <a:rPr lang="en-US" dirty="0" smtClean="0"/>
              <a:t> Challenge Participants</a:t>
            </a:r>
            <a:endParaRPr lang="en-US" dirty="0"/>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4887" y="791421"/>
            <a:ext cx="8297036" cy="426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27995" y="791421"/>
            <a:ext cx="2072820" cy="890093"/>
          </a:xfrm>
          <a:prstGeom prst="rect">
            <a:avLst/>
          </a:prstGeom>
        </p:spPr>
      </p:pic>
      <p:sp>
        <p:nvSpPr>
          <p:cNvPr id="6" name="TextBox 5"/>
          <p:cNvSpPr txBox="1"/>
          <p:nvPr/>
        </p:nvSpPr>
        <p:spPr>
          <a:xfrm>
            <a:off x="2872313" y="5079771"/>
            <a:ext cx="7990213" cy="830997"/>
          </a:xfrm>
          <a:prstGeom prst="rect">
            <a:avLst/>
          </a:prstGeom>
          <a:noFill/>
        </p:spPr>
        <p:txBody>
          <a:bodyPr wrap="square" rtlCol="0">
            <a:spAutoFit/>
          </a:bodyPr>
          <a:lstStyle/>
          <a:p>
            <a:r>
              <a:rPr lang="en-US" sz="2400" b="1" dirty="0"/>
              <a:t>National Operations Center of Excellence (</a:t>
            </a:r>
            <a:r>
              <a:rPr lang="en-US" sz="2400" b="1" dirty="0" err="1"/>
              <a:t>NOCoE</a:t>
            </a:r>
            <a:r>
              <a:rPr lang="en-US" sz="2400" b="1" dirty="0"/>
              <a:t>)</a:t>
            </a:r>
          </a:p>
          <a:p>
            <a:r>
              <a:rPr lang="en-US" sz="2400" b="1" dirty="0">
                <a:solidFill>
                  <a:srgbClr val="C00000"/>
                </a:solidFill>
              </a:rPr>
              <a:t>www.transportationops.org/spatchallenge</a:t>
            </a:r>
          </a:p>
        </p:txBody>
      </p:sp>
      <p:sp>
        <p:nvSpPr>
          <p:cNvPr id="7" name="TextBox 6"/>
          <p:cNvSpPr txBox="1"/>
          <p:nvPr/>
        </p:nvSpPr>
        <p:spPr>
          <a:xfrm>
            <a:off x="9015961" y="3964135"/>
            <a:ext cx="1569707" cy="1107996"/>
          </a:xfrm>
          <a:prstGeom prst="rect">
            <a:avLst/>
          </a:prstGeom>
          <a:noFill/>
        </p:spPr>
        <p:txBody>
          <a:bodyPr wrap="square" rtlCol="0">
            <a:spAutoFit/>
          </a:bodyPr>
          <a:lstStyle/>
          <a:p>
            <a:r>
              <a:rPr lang="en-US" sz="2400" b="1" dirty="0">
                <a:solidFill>
                  <a:schemeClr val="bg1"/>
                </a:solidFill>
              </a:rPr>
              <a:t>47 Sites</a:t>
            </a:r>
          </a:p>
          <a:p>
            <a:r>
              <a:rPr lang="en-US" sz="2400" b="1" dirty="0">
                <a:solidFill>
                  <a:schemeClr val="bg1"/>
                </a:solidFill>
              </a:rPr>
              <a:t>26 States</a:t>
            </a:r>
          </a:p>
          <a:p>
            <a:endParaRPr lang="en-US" dirty="0"/>
          </a:p>
        </p:txBody>
      </p:sp>
      <p:sp>
        <p:nvSpPr>
          <p:cNvPr id="8" name="Rectangle 7"/>
          <p:cNvSpPr/>
          <p:nvPr/>
        </p:nvSpPr>
        <p:spPr>
          <a:xfrm>
            <a:off x="181109" y="3856414"/>
            <a:ext cx="5216391" cy="1323439"/>
          </a:xfrm>
          <a:prstGeom prst="rect">
            <a:avLst/>
          </a:prstGeom>
          <a:solidFill>
            <a:schemeClr val="bg1">
              <a:lumMod val="85000"/>
            </a:schemeClr>
          </a:solidFill>
        </p:spPr>
        <p:txBody>
          <a:bodyPr wrap="square">
            <a:spAutoFit/>
          </a:bodyPr>
          <a:lstStyle/>
          <a:p>
            <a:r>
              <a:rPr lang="en-US" sz="2000" dirty="0" smtClean="0"/>
              <a:t>Current </a:t>
            </a:r>
            <a:r>
              <a:rPr lang="en-US" sz="2000" dirty="0"/>
              <a:t>Count: </a:t>
            </a:r>
          </a:p>
          <a:p>
            <a:pPr marL="342900" indent="-342900">
              <a:buFont typeface="Arial" panose="020B0604020202020204" pitchFamily="34" charset="0"/>
              <a:buChar char="•"/>
            </a:pPr>
            <a:r>
              <a:rPr lang="en-US" sz="2000" dirty="0"/>
              <a:t>670 RSUs up and running;  </a:t>
            </a:r>
          </a:p>
          <a:p>
            <a:pPr marL="342900" indent="-342900">
              <a:buFont typeface="Arial" panose="020B0604020202020204" pitchFamily="34" charset="0"/>
              <a:buChar char="•"/>
            </a:pPr>
            <a:r>
              <a:rPr lang="en-US" sz="2000" dirty="0"/>
              <a:t>3,325 additional locations/RSUs </a:t>
            </a:r>
            <a:r>
              <a:rPr lang="en-US" sz="2000" dirty="0" smtClean="0"/>
              <a:t>planned;</a:t>
            </a:r>
            <a:endParaRPr lang="en-US" sz="2000" dirty="0"/>
          </a:p>
          <a:p>
            <a:pPr marL="342900" indent="-342900">
              <a:buFont typeface="Arial" panose="020B0604020202020204" pitchFamily="34" charset="0"/>
              <a:buChar char="•"/>
            </a:pPr>
            <a:r>
              <a:rPr lang="en-US" sz="2000" dirty="0"/>
              <a:t>9,200 vehicles planned to be </a:t>
            </a:r>
            <a:r>
              <a:rPr lang="en-US" sz="2000" dirty="0" smtClean="0"/>
              <a:t>equipped.</a:t>
            </a:r>
            <a:endParaRPr lang="en-US" sz="2000" dirty="0"/>
          </a:p>
        </p:txBody>
      </p:sp>
    </p:spTree>
    <p:extLst>
      <p:ext uri="{BB962C8B-B14F-4D97-AF65-F5344CB8AC3E}">
        <p14:creationId xmlns:p14="http://schemas.microsoft.com/office/powerpoint/2010/main" val="50196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8711" y="192087"/>
            <a:ext cx="10515600" cy="991933"/>
          </a:xfrm>
        </p:spPr>
        <p:txBody>
          <a:bodyPr>
            <a:normAutofit/>
          </a:bodyPr>
          <a:lstStyle/>
          <a:p>
            <a:r>
              <a:rPr lang="en-US" b="1" dirty="0"/>
              <a:t>Connected Fleet Challenge</a:t>
            </a:r>
          </a:p>
        </p:txBody>
      </p:sp>
      <p:sp>
        <p:nvSpPr>
          <p:cNvPr id="5" name="Content Placeholder 2"/>
          <p:cNvSpPr>
            <a:spLocks noGrp="1"/>
          </p:cNvSpPr>
          <p:nvPr>
            <p:ph type="body" sz="quarter" idx="10"/>
          </p:nvPr>
        </p:nvSpPr>
        <p:spPr>
          <a:xfrm>
            <a:off x="406679" y="1184020"/>
            <a:ext cx="7786046" cy="2347913"/>
          </a:xfrm>
        </p:spPr>
        <p:txBody>
          <a:bodyPr anchor="t">
            <a:normAutofit fontScale="92500" lnSpcReduction="10000"/>
          </a:bodyPr>
          <a:lstStyle/>
          <a:p>
            <a:pPr marL="0" indent="0">
              <a:lnSpc>
                <a:spcPct val="128000"/>
              </a:lnSpc>
              <a:buNone/>
            </a:pPr>
            <a:r>
              <a:rPr lang="en-US" sz="2600" dirty="0">
                <a:solidFill>
                  <a:srgbClr val="000000"/>
                </a:solidFill>
              </a:rPr>
              <a:t>Agencies that have deployed infrastructure to broadcast </a:t>
            </a:r>
            <a:r>
              <a:rPr lang="en-US" sz="2600" dirty="0" err="1">
                <a:solidFill>
                  <a:srgbClr val="000000"/>
                </a:solidFill>
              </a:rPr>
              <a:t>SPaT</a:t>
            </a:r>
            <a:r>
              <a:rPr lang="en-US" sz="2600" dirty="0">
                <a:solidFill>
                  <a:srgbClr val="000000"/>
                </a:solidFill>
              </a:rPr>
              <a:t> and MAP data are now challenged to work with local partners to e</a:t>
            </a:r>
            <a:r>
              <a:rPr lang="en-US" sz="2600" dirty="0"/>
              <a:t>quip at least two vehicles (one light-duty, one heavy-duty) with an On-board Unit (OBU) to receive the </a:t>
            </a:r>
            <a:r>
              <a:rPr lang="en-US" sz="2600" dirty="0" err="1"/>
              <a:t>SPaT</a:t>
            </a:r>
            <a:r>
              <a:rPr lang="en-US" sz="2600" dirty="0"/>
              <a:t> and MAP data by 2021</a:t>
            </a:r>
            <a:endParaRPr lang="en-US" sz="2400" dirty="0"/>
          </a:p>
          <a:p>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76808" y="378145"/>
            <a:ext cx="2491586" cy="183695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695" y="3671453"/>
            <a:ext cx="1180976" cy="1094092"/>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1898" y="3671453"/>
            <a:ext cx="1309364" cy="1219625"/>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1433" y="3671453"/>
            <a:ext cx="1170467" cy="912052"/>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80971" y="3671453"/>
            <a:ext cx="1313529" cy="1011816"/>
          </a:xfrm>
          <a:prstGeom prst="rect">
            <a:avLst/>
          </a:prstGeom>
        </p:spPr>
      </p:pic>
      <p:sp>
        <p:nvSpPr>
          <p:cNvPr id="15" name="TextBox 14"/>
          <p:cNvSpPr txBox="1"/>
          <p:nvPr/>
        </p:nvSpPr>
        <p:spPr>
          <a:xfrm>
            <a:off x="2211898" y="5030598"/>
            <a:ext cx="6760400" cy="830997"/>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sz="2400" dirty="0"/>
              <a:t>Form Key Partnerships with Fleet Operators</a:t>
            </a:r>
          </a:p>
          <a:p>
            <a:pPr marL="285750" indent="-285750">
              <a:buClr>
                <a:srgbClr val="0070C0"/>
              </a:buClr>
              <a:buFont typeface="Arial" panose="020B0604020202020204" pitchFamily="34" charset="0"/>
              <a:buChar char="•"/>
            </a:pPr>
            <a:r>
              <a:rPr lang="en-US" sz="2400" dirty="0"/>
              <a:t>Learn to Install On-Board Equipment</a:t>
            </a:r>
          </a:p>
        </p:txBody>
      </p:sp>
    </p:spTree>
    <p:extLst>
      <p:ext uri="{BB962C8B-B14F-4D97-AF65-F5344CB8AC3E}">
        <p14:creationId xmlns:p14="http://schemas.microsoft.com/office/powerpoint/2010/main" val="2764739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1052" y="81281"/>
            <a:ext cx="3862845" cy="6400800"/>
          </a:xfrm>
          <a:prstGeom prst="rect">
            <a:avLst/>
          </a:prstGeom>
        </p:spPr>
      </p:pic>
      <p:sp>
        <p:nvSpPr>
          <p:cNvPr id="2" name="Title 1"/>
          <p:cNvSpPr>
            <a:spLocks noGrp="1"/>
          </p:cNvSpPr>
          <p:nvPr>
            <p:ph type="title"/>
          </p:nvPr>
        </p:nvSpPr>
        <p:spPr>
          <a:xfrm>
            <a:off x="206828" y="228600"/>
            <a:ext cx="6893219" cy="779929"/>
          </a:xfrm>
        </p:spPr>
        <p:txBody>
          <a:bodyPr>
            <a:normAutofit/>
          </a:bodyPr>
          <a:lstStyle/>
          <a:p>
            <a:r>
              <a:rPr lang="en-US" dirty="0" smtClean="0"/>
              <a:t>Utah Connected Vehicle Project</a:t>
            </a:r>
            <a:endParaRPr lang="en-US" dirty="0"/>
          </a:p>
        </p:txBody>
      </p:sp>
      <p:sp>
        <p:nvSpPr>
          <p:cNvPr id="9" name="Content Placeholder 8"/>
          <p:cNvSpPr>
            <a:spLocks noGrp="1"/>
          </p:cNvSpPr>
          <p:nvPr>
            <p:ph idx="1"/>
          </p:nvPr>
        </p:nvSpPr>
        <p:spPr>
          <a:xfrm>
            <a:off x="267855" y="1132114"/>
            <a:ext cx="11785600" cy="5257800"/>
          </a:xfrm>
        </p:spPr>
        <p:txBody>
          <a:bodyPr/>
          <a:lstStyle/>
          <a:p>
            <a:pPr marL="293917" lvl="2" indent="-342891" fontAlgn="auto">
              <a:spcBef>
                <a:spcPts val="0"/>
              </a:spcBef>
              <a:buClr>
                <a:srgbClr val="0070C0"/>
              </a:buClr>
              <a:defRPr/>
            </a:pPr>
            <a:r>
              <a:rPr lang="en-US" sz="2800" dirty="0" smtClean="0">
                <a:latin typeface="Arial" panose="020B0604020202020204" pitchFamily="34" charset="0"/>
                <a:cs typeface="Arial" panose="020B0604020202020204" pitchFamily="34" charset="0"/>
              </a:rPr>
              <a:t>Connected Vehicle Application:</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Transit Signal Priority (TSP)</a:t>
            </a:r>
          </a:p>
          <a:p>
            <a:pPr marL="568555" lvl="3" indent="-342891" fontAlgn="auto">
              <a:lnSpc>
                <a:spcPct val="100000"/>
              </a:lnSpc>
              <a:spcBef>
                <a:spcPts val="600"/>
              </a:spcBef>
              <a:buClr>
                <a:srgbClr val="0070C0"/>
              </a:buClr>
              <a:defRPr/>
            </a:pPr>
            <a:r>
              <a:rPr lang="en-US" sz="2400" dirty="0" smtClean="0">
                <a:latin typeface="Arial" panose="020B0604020202020204" pitchFamily="34" charset="0"/>
                <a:cs typeface="Arial" panose="020B0604020202020204" pitchFamily="34" charset="0"/>
              </a:rPr>
              <a:t>Redwood Road</a:t>
            </a:r>
          </a:p>
          <a:p>
            <a:pPr marL="568555" lvl="3" indent="-342891" fontAlgn="auto">
              <a:lnSpc>
                <a:spcPct val="100000"/>
              </a:lnSpc>
              <a:spcBef>
                <a:spcPts val="600"/>
              </a:spcBef>
              <a:buClr>
                <a:srgbClr val="0070C0"/>
              </a:buClr>
              <a:defRPr/>
            </a:pPr>
            <a:r>
              <a:rPr lang="en-US" sz="2400" dirty="0" smtClean="0">
                <a:latin typeface="Arial" panose="020B0604020202020204" pitchFamily="34" charset="0"/>
                <a:cs typeface="Arial" panose="020B0604020202020204" pitchFamily="34" charset="0"/>
              </a:rPr>
              <a:t>Conditions: Lateness, % Occupancy</a:t>
            </a:r>
          </a:p>
          <a:p>
            <a:pPr marL="568555" lvl="3" indent="-342891" fontAlgn="auto">
              <a:lnSpc>
                <a:spcPct val="100000"/>
              </a:lnSpc>
              <a:spcBef>
                <a:spcPts val="600"/>
              </a:spcBef>
              <a:buClr>
                <a:srgbClr val="0070C0"/>
              </a:buClr>
              <a:defRPr/>
            </a:pPr>
            <a:r>
              <a:rPr lang="en-US" sz="2400" dirty="0" smtClean="0">
                <a:latin typeface="Arial" panose="020B0604020202020204" pitchFamily="34" charset="0"/>
                <a:cs typeface="Arial" panose="020B0604020202020204" pitchFamily="34" charset="0"/>
              </a:rPr>
              <a:t>Goal: Increase transit reliability </a:t>
            </a:r>
          </a:p>
          <a:p>
            <a:pPr marL="568555" lvl="3" indent="-342891" fontAlgn="auto">
              <a:lnSpc>
                <a:spcPct val="100000"/>
              </a:lnSpc>
              <a:spcBef>
                <a:spcPts val="600"/>
              </a:spcBef>
              <a:buClr>
                <a:srgbClr val="0070C0"/>
              </a:buClr>
              <a:defRPr/>
            </a:pPr>
            <a:r>
              <a:rPr lang="en-US" sz="2400" dirty="0" smtClean="0">
                <a:latin typeface="Arial" panose="020B0604020202020204" pitchFamily="34" charset="0"/>
                <a:cs typeface="Arial" panose="020B0604020202020204" pitchFamily="34" charset="0"/>
              </a:rPr>
              <a:t>Operational since Nov 2017</a:t>
            </a:r>
            <a:br>
              <a:rPr lang="en-US" sz="2400" dirty="0" smtClean="0">
                <a:latin typeface="Arial" panose="020B0604020202020204" pitchFamily="34" charset="0"/>
                <a:cs typeface="Arial" panose="020B0604020202020204" pitchFamily="34" charset="0"/>
              </a:rPr>
            </a:br>
            <a:endParaRPr lang="en-US" sz="2400" dirty="0" smtClean="0">
              <a:cs typeface="Arial"/>
            </a:endParaRPr>
          </a:p>
          <a:p>
            <a:pPr marL="293688" lvl="2" indent="-341313" fontAlgn="auto">
              <a:spcBef>
                <a:spcPts val="0"/>
              </a:spcBef>
              <a:buClr>
                <a:srgbClr val="0070C0"/>
              </a:buClr>
              <a:defRPr/>
            </a:pPr>
            <a:r>
              <a:rPr lang="en-US" sz="2800" dirty="0" smtClean="0">
                <a:latin typeface="Arial" panose="020B0604020202020204" pitchFamily="34" charset="0"/>
                <a:cs typeface="Arial" panose="020B0604020202020204" pitchFamily="34" charset="0"/>
              </a:rPr>
              <a:t>Meet </a:t>
            </a:r>
            <a:r>
              <a:rPr lang="en-US" sz="2800" dirty="0">
                <a:latin typeface="Arial" panose="020B0604020202020204" pitchFamily="34" charset="0"/>
                <a:cs typeface="Arial" panose="020B0604020202020204" pitchFamily="34" charset="0"/>
              </a:rPr>
              <a:t>the </a:t>
            </a:r>
            <a:r>
              <a:rPr lang="en-US" sz="2800" dirty="0" err="1">
                <a:latin typeface="Arial" panose="020B0604020202020204" pitchFamily="34" charset="0"/>
                <a:cs typeface="Arial" panose="020B0604020202020204" pitchFamily="34" charset="0"/>
              </a:rPr>
              <a:t>SPaT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Challenge</a:t>
            </a:r>
          </a:p>
          <a:p>
            <a:pPr marL="293688" lvl="2" indent="-341313" fontAlgn="auto">
              <a:spcBef>
                <a:spcPts val="0"/>
              </a:spcBef>
              <a:buClr>
                <a:srgbClr val="0070C0"/>
              </a:buClr>
              <a:defRPr/>
            </a:pPr>
            <a:endParaRPr lang="en-US" sz="2800" dirty="0">
              <a:latin typeface="Arial" panose="020B0604020202020204" pitchFamily="34" charset="0"/>
              <a:cs typeface="Arial" panose="020B0604020202020204" pitchFamily="34" charset="0"/>
            </a:endParaRPr>
          </a:p>
          <a:p>
            <a:pPr marL="293688" lvl="2" indent="-341313" fontAlgn="auto">
              <a:spcBef>
                <a:spcPts val="0"/>
              </a:spcBef>
              <a:buClr>
                <a:srgbClr val="0070C0"/>
              </a:buClr>
              <a:defRPr/>
            </a:pPr>
            <a:r>
              <a:rPr lang="en-US" sz="2800" dirty="0" smtClean="0">
                <a:latin typeface="Arial" panose="020B0604020202020204" pitchFamily="34" charset="0"/>
                <a:cs typeface="Arial" panose="020B0604020202020204" pitchFamily="34" charset="0"/>
              </a:rPr>
              <a:t>Establish DSRC corridor </a:t>
            </a:r>
            <a:endParaRPr lang="en-US" sz="2800" dirty="0">
              <a:latin typeface="Arial" panose="020B0604020202020204" pitchFamily="34" charset="0"/>
              <a:cs typeface="Arial" panose="020B0604020202020204" pitchFamily="34" charset="0"/>
            </a:endParaRPr>
          </a:p>
          <a:p>
            <a:pPr marL="293917" lvl="2" indent="-342891" fontAlgn="auto">
              <a:spcBef>
                <a:spcPts val="0"/>
              </a:spcBef>
              <a:buClr>
                <a:srgbClr val="0070C0"/>
              </a:buClr>
              <a:defRPr/>
            </a:pPr>
            <a:endParaRPr lang="en-US" sz="2800" dirty="0">
              <a:latin typeface="Arial" panose="020B0604020202020204" pitchFamily="34" charset="0"/>
              <a:cs typeface="Arial" panose="020B0604020202020204" pitchFamily="34" charset="0"/>
            </a:endParaRPr>
          </a:p>
          <a:p>
            <a:endParaRPr lang="en-US" dirty="0"/>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04599" y="4318083"/>
            <a:ext cx="3024388" cy="2005129"/>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28367" y="408271"/>
            <a:ext cx="2139141" cy="2657657"/>
          </a:xfrm>
          <a:prstGeom prst="rect">
            <a:avLst/>
          </a:prstGeom>
        </p:spPr>
      </p:pic>
      <p:pic>
        <p:nvPicPr>
          <p:cNvPr id="8"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327374" y="2532707"/>
            <a:ext cx="1201985" cy="156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461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11" y="302206"/>
            <a:ext cx="10515600" cy="664015"/>
          </a:xfrm>
        </p:spPr>
        <p:txBody>
          <a:bodyPr/>
          <a:lstStyle/>
          <a:p>
            <a:r>
              <a:rPr lang="en-US" dirty="0" smtClean="0"/>
              <a:t>Redwood Road Connected Vehicle Project</a:t>
            </a:r>
            <a:endParaRPr lang="en-US" dirty="0"/>
          </a:p>
        </p:txBody>
      </p:sp>
      <p:sp>
        <p:nvSpPr>
          <p:cNvPr id="3" name="Text Placeholder 2"/>
          <p:cNvSpPr>
            <a:spLocks noGrp="1"/>
          </p:cNvSpPr>
          <p:nvPr>
            <p:ph type="body" sz="quarter" idx="10"/>
          </p:nvPr>
        </p:nvSpPr>
        <p:spPr>
          <a:xfrm>
            <a:off x="460811" y="966220"/>
            <a:ext cx="8751246" cy="5119620"/>
          </a:xfrm>
        </p:spPr>
        <p:txBody>
          <a:bodyPr anchor="t" anchorCtr="0">
            <a:normAutofit/>
          </a:bodyPr>
          <a:lstStyle/>
          <a:p>
            <a:pPr>
              <a:buClr>
                <a:srgbClr val="0070C0"/>
              </a:buClr>
              <a:buFont typeface="Arial" panose="020B0604020202020204" pitchFamily="34" charset="0"/>
              <a:buChar char="•"/>
            </a:pPr>
            <a:r>
              <a:rPr lang="en-US" dirty="0" smtClean="0"/>
              <a:t>Transit Signal Priority (TSP)</a:t>
            </a:r>
          </a:p>
          <a:p>
            <a:pPr lvl="1">
              <a:buClr>
                <a:srgbClr val="0070C0"/>
              </a:buClr>
              <a:buFont typeface="Arial" panose="020B0604020202020204" pitchFamily="34" charset="0"/>
              <a:buChar char="•"/>
            </a:pPr>
            <a:r>
              <a:rPr lang="en-US" dirty="0" smtClean="0"/>
              <a:t>Grant conditional priority when bus is behind schedule</a:t>
            </a:r>
          </a:p>
          <a:p>
            <a:pPr lvl="1">
              <a:buClr>
                <a:srgbClr val="0070C0"/>
              </a:buClr>
              <a:buFont typeface="Arial" panose="020B0604020202020204" pitchFamily="34" charset="0"/>
              <a:buChar char="•"/>
            </a:pPr>
            <a:r>
              <a:rPr lang="en-US" dirty="0" smtClean="0"/>
              <a:t>Goal to improve transit schedule reliability</a:t>
            </a:r>
          </a:p>
          <a:p>
            <a:pPr>
              <a:buClr>
                <a:srgbClr val="0070C0"/>
              </a:buClr>
              <a:buFont typeface="Arial" panose="020B0604020202020204" pitchFamily="34" charset="0"/>
              <a:buChar char="•"/>
            </a:pPr>
            <a:r>
              <a:rPr lang="en-US" dirty="0" smtClean="0"/>
              <a:t>DSRC wireless communication technology </a:t>
            </a:r>
          </a:p>
          <a:p>
            <a:pPr lvl="1">
              <a:buClr>
                <a:srgbClr val="0070C0"/>
              </a:buClr>
              <a:buFont typeface="Arial" panose="020B0604020202020204" pitchFamily="34" charset="0"/>
              <a:buChar char="•"/>
            </a:pPr>
            <a:r>
              <a:rPr lang="en-US" dirty="0" smtClean="0"/>
              <a:t>24 signalized intersections</a:t>
            </a:r>
          </a:p>
          <a:p>
            <a:pPr lvl="1">
              <a:buClr>
                <a:srgbClr val="0070C0"/>
              </a:buClr>
              <a:buFont typeface="Arial" panose="020B0604020202020204" pitchFamily="34" charset="0"/>
              <a:buChar char="•"/>
            </a:pPr>
            <a:r>
              <a:rPr lang="en-US" dirty="0" smtClean="0"/>
              <a:t>10 UTA buses</a:t>
            </a:r>
          </a:p>
          <a:p>
            <a:pPr>
              <a:buClr>
                <a:srgbClr val="0070C0"/>
              </a:buClr>
              <a:buFont typeface="Arial" panose="020B0604020202020204" pitchFamily="34" charset="0"/>
              <a:buChar char="•"/>
            </a:pPr>
            <a:r>
              <a:rPr lang="en-US" dirty="0" smtClean="0"/>
              <a:t>Schedule reliability improved by 6%</a:t>
            </a:r>
          </a:p>
          <a:p>
            <a:pPr lvl="1">
              <a:buClr>
                <a:srgbClr val="0070C0"/>
              </a:buClr>
              <a:buFont typeface="Arial" panose="020B0604020202020204" pitchFamily="34" charset="0"/>
              <a:buChar char="•"/>
            </a:pPr>
            <a:r>
              <a:rPr lang="en-US" dirty="0" smtClean="0"/>
              <a:t>Minimal impact to other traffic</a:t>
            </a:r>
          </a:p>
          <a:p>
            <a:pPr>
              <a:buClr>
                <a:srgbClr val="0070C0"/>
              </a:buClr>
              <a:buFont typeface="Arial" panose="020B0604020202020204" pitchFamily="34" charset="0"/>
              <a:buChar char="•"/>
            </a:pPr>
            <a:r>
              <a:rPr lang="en-US" dirty="0" smtClean="0"/>
              <a:t>Currently studying impact of “lateness threshold”</a:t>
            </a:r>
          </a:p>
          <a:p>
            <a:pPr lvl="1">
              <a:buClr>
                <a:srgbClr val="0070C0"/>
              </a:buClr>
              <a:buFont typeface="Arial" panose="020B0604020202020204" pitchFamily="34" charset="0"/>
              <a:buChar char="•"/>
            </a:pPr>
            <a:r>
              <a:rPr lang="en-US" dirty="0" smtClean="0"/>
              <a:t>Benefits more complex than “schedule reliability”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12057" y="3717105"/>
            <a:ext cx="2098341" cy="255756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5273" y="966220"/>
            <a:ext cx="3155012" cy="236625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2209" y="3964358"/>
            <a:ext cx="1839848" cy="1489602"/>
          </a:xfrm>
          <a:prstGeom prst="rect">
            <a:avLst/>
          </a:prstGeom>
        </p:spPr>
      </p:pic>
    </p:spTree>
    <p:extLst>
      <p:ext uri="{BB962C8B-B14F-4D97-AF65-F5344CB8AC3E}">
        <p14:creationId xmlns:p14="http://schemas.microsoft.com/office/powerpoint/2010/main" val="1893939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31" y="183589"/>
            <a:ext cx="10515600" cy="589671"/>
          </a:xfrm>
        </p:spPr>
        <p:txBody>
          <a:bodyPr/>
          <a:lstStyle/>
          <a:p>
            <a:r>
              <a:rPr lang="en-US" dirty="0" smtClean="0"/>
              <a:t>Additional Deployments</a:t>
            </a:r>
            <a:endParaRPr lang="en-US" dirty="0"/>
          </a:p>
        </p:txBody>
      </p:sp>
      <p:sp>
        <p:nvSpPr>
          <p:cNvPr id="3" name="Content Placeholder 2"/>
          <p:cNvSpPr>
            <a:spLocks noGrp="1"/>
          </p:cNvSpPr>
          <p:nvPr>
            <p:ph type="body" sz="quarter" idx="10"/>
          </p:nvPr>
        </p:nvSpPr>
        <p:spPr>
          <a:xfrm>
            <a:off x="366831" y="773260"/>
            <a:ext cx="7094538" cy="5165787"/>
          </a:xfrm>
        </p:spPr>
        <p:txBody>
          <a:bodyPr anchor="t" anchorCtr="0">
            <a:normAutofit/>
          </a:bodyPr>
          <a:lstStyle/>
          <a:p>
            <a:pPr>
              <a:buClr>
                <a:srgbClr val="0070C0"/>
              </a:buClr>
              <a:buFont typeface="Arial" panose="020B0604020202020204" pitchFamily="34" charset="0"/>
              <a:buChar char="•"/>
            </a:pPr>
            <a:r>
              <a:rPr lang="en-US" dirty="0" smtClean="0"/>
              <a:t>Provo-Orem BRT Project (UVX)</a:t>
            </a:r>
          </a:p>
          <a:p>
            <a:pPr lvl="1">
              <a:buClr>
                <a:srgbClr val="0070C0"/>
              </a:buClr>
              <a:buFont typeface="Arial" panose="020B0604020202020204" pitchFamily="34" charset="0"/>
              <a:buChar char="•"/>
            </a:pPr>
            <a:r>
              <a:rPr lang="en-US" dirty="0" smtClean="0"/>
              <a:t>Transit Signal Priority using DSRC</a:t>
            </a:r>
          </a:p>
          <a:p>
            <a:pPr lvl="2">
              <a:buClr>
                <a:srgbClr val="0070C0"/>
              </a:buClr>
              <a:buFont typeface="Arial" panose="020B0604020202020204" pitchFamily="34" charset="0"/>
              <a:buChar char="•"/>
            </a:pPr>
            <a:r>
              <a:rPr lang="en-US" sz="2400" dirty="0" smtClean="0"/>
              <a:t>47 Signalized Intersections </a:t>
            </a:r>
          </a:p>
          <a:p>
            <a:pPr lvl="2">
              <a:buClr>
                <a:srgbClr val="0070C0"/>
              </a:buClr>
              <a:buFont typeface="Arial" panose="020B0604020202020204" pitchFamily="34" charset="0"/>
              <a:buChar char="•"/>
            </a:pPr>
            <a:r>
              <a:rPr lang="en-US" sz="2400" dirty="0" smtClean="0"/>
              <a:t>25 Buses</a:t>
            </a:r>
          </a:p>
          <a:p>
            <a:pPr lvl="2">
              <a:buClr>
                <a:srgbClr val="0070C0"/>
              </a:buClr>
              <a:buFont typeface="Arial" panose="020B0604020202020204" pitchFamily="34" charset="0"/>
              <a:buChar char="•"/>
            </a:pPr>
            <a:r>
              <a:rPr lang="en-US" sz="2400" dirty="0" smtClean="0"/>
              <a:t>Evaluation Study Underway</a:t>
            </a:r>
          </a:p>
          <a:p>
            <a:pPr lvl="1">
              <a:buClr>
                <a:srgbClr val="0070C0"/>
              </a:buClr>
              <a:buFont typeface="Arial" panose="020B0604020202020204" pitchFamily="34" charset="0"/>
              <a:buChar char="•"/>
            </a:pPr>
            <a:r>
              <a:rPr lang="en-US" dirty="0" smtClean="0"/>
              <a:t>Operational December 3, 2018</a:t>
            </a:r>
          </a:p>
          <a:p>
            <a:pPr lvl="4">
              <a:buClr>
                <a:srgbClr val="0070C0"/>
              </a:buClr>
              <a:buFont typeface="Arial" panose="020B0604020202020204" pitchFamily="34" charset="0"/>
              <a:buChar char="•"/>
            </a:pPr>
            <a:endParaRPr lang="en-US" sz="1100" dirty="0" smtClean="0"/>
          </a:p>
          <a:p>
            <a:pPr>
              <a:lnSpc>
                <a:spcPct val="100000"/>
              </a:lnSpc>
              <a:buClr>
                <a:srgbClr val="0070C0"/>
              </a:buClr>
              <a:buFont typeface="Arial" panose="020B0604020202020204" pitchFamily="34" charset="0"/>
              <a:buChar char="•"/>
            </a:pPr>
            <a:r>
              <a:rPr lang="en-US" dirty="0"/>
              <a:t>Snow Plow Pre-emption </a:t>
            </a:r>
            <a:r>
              <a:rPr lang="en-US" dirty="0" smtClean="0"/>
              <a:t>Project (</a:t>
            </a:r>
            <a:r>
              <a:rPr lang="en-US" dirty="0" smtClean="0">
                <a:solidFill>
                  <a:srgbClr val="FF0000"/>
                </a:solidFill>
              </a:rPr>
              <a:t>Safety</a:t>
            </a:r>
            <a:r>
              <a:rPr lang="en-US" dirty="0" smtClean="0"/>
              <a:t>)</a:t>
            </a:r>
            <a:endParaRPr lang="en-US" dirty="0"/>
          </a:p>
          <a:p>
            <a:pPr lvl="2">
              <a:buClr>
                <a:srgbClr val="0070C0"/>
              </a:buClr>
              <a:buFont typeface="Arial" panose="020B0604020202020204" pitchFamily="34" charset="0"/>
              <a:buChar char="•"/>
            </a:pPr>
            <a:r>
              <a:rPr lang="en-US" sz="2400" dirty="0"/>
              <a:t>Salt Lake Valley – 5 corridors</a:t>
            </a:r>
          </a:p>
          <a:p>
            <a:pPr lvl="2">
              <a:buClr>
                <a:srgbClr val="0070C0"/>
              </a:buClr>
              <a:buFont typeface="Arial" panose="020B0604020202020204" pitchFamily="34" charset="0"/>
              <a:buChar char="•"/>
            </a:pPr>
            <a:r>
              <a:rPr lang="en-US" sz="2400" dirty="0"/>
              <a:t>55 Additional Intersections</a:t>
            </a:r>
          </a:p>
          <a:p>
            <a:pPr lvl="2">
              <a:buClr>
                <a:srgbClr val="0070C0"/>
              </a:buClr>
              <a:buFont typeface="Arial" panose="020B0604020202020204" pitchFamily="34" charset="0"/>
              <a:buChar char="•"/>
            </a:pPr>
            <a:r>
              <a:rPr lang="en-US" sz="2400" dirty="0"/>
              <a:t>46 Snow </a:t>
            </a:r>
            <a:r>
              <a:rPr lang="en-US" sz="2400" dirty="0" smtClean="0"/>
              <a:t>Plows</a:t>
            </a:r>
          </a:p>
          <a:p>
            <a:pPr lvl="2">
              <a:buClr>
                <a:srgbClr val="0070C0"/>
              </a:buClr>
              <a:buFont typeface="Arial" panose="020B0604020202020204" pitchFamily="34" charset="0"/>
              <a:buChar char="•"/>
            </a:pPr>
            <a:r>
              <a:rPr lang="en-US" sz="2400" dirty="0" smtClean="0"/>
              <a:t>Evaluation Study Underway</a:t>
            </a:r>
            <a:endParaRPr lang="en-US" sz="2400" dirty="0"/>
          </a:p>
          <a:p>
            <a:pPr lvl="1">
              <a:buClr>
                <a:srgbClr val="0070C0"/>
              </a:buClr>
              <a:buFont typeface="Arial" panose="020B0604020202020204" pitchFamily="34" charset="0"/>
              <a:buChar char="•"/>
            </a:pPr>
            <a:r>
              <a:rPr lang="en-US" dirty="0"/>
              <a:t>Operational </a:t>
            </a:r>
            <a:r>
              <a:rPr lang="en-US" dirty="0" smtClean="0"/>
              <a:t>in March </a:t>
            </a:r>
            <a:r>
              <a:rPr lang="en-US" dirty="0"/>
              <a:t>2019</a:t>
            </a:r>
          </a:p>
          <a:p>
            <a:pPr lvl="1">
              <a:buClr>
                <a:srgbClr val="0070C0"/>
              </a:buClr>
              <a:buFont typeface="Arial" panose="020B0604020202020204" pitchFamily="34" charset="0"/>
              <a:buChar char="•"/>
            </a:pPr>
            <a:endParaRPr lang="en-US"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83780" y="657546"/>
            <a:ext cx="2907835" cy="185787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3780" y="3996647"/>
            <a:ext cx="2981317" cy="182743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1734" y="3659065"/>
            <a:ext cx="2077790" cy="297420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1615" y="354488"/>
            <a:ext cx="2316681" cy="2298391"/>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04681" y="2254487"/>
            <a:ext cx="2721394" cy="1257837"/>
          </a:xfrm>
          <a:prstGeom prst="rect">
            <a:avLst/>
          </a:prstGeom>
        </p:spPr>
      </p:pic>
    </p:spTree>
    <p:extLst>
      <p:ext uri="{BB962C8B-B14F-4D97-AF65-F5344CB8AC3E}">
        <p14:creationId xmlns:p14="http://schemas.microsoft.com/office/powerpoint/2010/main" val="753090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884" y="9525"/>
            <a:ext cx="5498827" cy="6858000"/>
            <a:chOff x="3346586" y="0"/>
            <a:chExt cx="5498827" cy="685800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6586" y="0"/>
              <a:ext cx="5498827" cy="6858000"/>
            </a:xfrm>
            <a:prstGeom prst="rect">
              <a:avLst/>
            </a:prstGeom>
          </p:spPr>
        </p:pic>
        <p:cxnSp>
          <p:nvCxnSpPr>
            <p:cNvPr id="6" name="Straight Connector 5"/>
            <p:cNvCxnSpPr/>
            <p:nvPr/>
          </p:nvCxnSpPr>
          <p:spPr>
            <a:xfrm>
              <a:off x="5734050" y="561975"/>
              <a:ext cx="3810" cy="33547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42432" y="3916680"/>
              <a:ext cx="0" cy="169164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4903470" y="4229100"/>
              <a:ext cx="830580" cy="76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6800508" y="4225085"/>
              <a:ext cx="1199123" cy="286685"/>
              <a:chOff x="6800508" y="4225085"/>
              <a:chExt cx="1199123" cy="286685"/>
            </a:xfrm>
          </p:grpSpPr>
          <p:cxnSp>
            <p:nvCxnSpPr>
              <p:cNvPr id="14" name="Straight Connector 13"/>
              <p:cNvCxnSpPr/>
              <p:nvPr/>
            </p:nvCxnSpPr>
            <p:spPr>
              <a:xfrm flipH="1" flipV="1">
                <a:off x="6968490" y="4389120"/>
                <a:ext cx="605790" cy="76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574280" y="4396740"/>
                <a:ext cx="425351" cy="11503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800508" y="4225085"/>
                <a:ext cx="114984" cy="401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15492" y="4236720"/>
                <a:ext cx="52998" cy="14747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800508" y="1872604"/>
              <a:ext cx="114984" cy="2345773"/>
              <a:chOff x="6800508" y="1872604"/>
              <a:chExt cx="114984" cy="2345773"/>
            </a:xfrm>
          </p:grpSpPr>
          <p:cxnSp>
            <p:nvCxnSpPr>
              <p:cNvPr id="18" name="Straight Connector 17"/>
              <p:cNvCxnSpPr/>
              <p:nvPr/>
            </p:nvCxnSpPr>
            <p:spPr>
              <a:xfrm flipH="1">
                <a:off x="6801602" y="3614617"/>
                <a:ext cx="113890" cy="12511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00508" y="3739732"/>
                <a:ext cx="0" cy="47864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909104" y="2600838"/>
                <a:ext cx="6388" cy="100885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800508" y="1872604"/>
                <a:ext cx="0" cy="63013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00508" y="2502736"/>
                <a:ext cx="108596" cy="9810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7090707" y="344953"/>
              <a:ext cx="696248" cy="1084139"/>
              <a:chOff x="7090707" y="344953"/>
              <a:chExt cx="696248" cy="1084139"/>
            </a:xfrm>
          </p:grpSpPr>
          <p:cxnSp>
            <p:nvCxnSpPr>
              <p:cNvPr id="37" name="Straight Connector 36"/>
              <p:cNvCxnSpPr/>
              <p:nvPr/>
            </p:nvCxnSpPr>
            <p:spPr>
              <a:xfrm flipH="1" flipV="1">
                <a:off x="7473988" y="925351"/>
                <a:ext cx="312967" cy="50374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7090707" y="618726"/>
                <a:ext cx="295674" cy="762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7386381" y="618726"/>
                <a:ext cx="87608" cy="19159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7473988" y="815842"/>
                <a:ext cx="0" cy="109509"/>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7320675" y="344953"/>
                <a:ext cx="65706" cy="25730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6108743" y="0"/>
            <a:ext cx="5935567" cy="6858000"/>
            <a:chOff x="3062819" y="0"/>
            <a:chExt cx="6066361" cy="6858000"/>
          </a:xfrm>
        </p:grpSpPr>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2819" y="0"/>
              <a:ext cx="6066361" cy="6858000"/>
            </a:xfrm>
            <a:prstGeom prst="rect">
              <a:avLst/>
            </a:prstGeom>
          </p:spPr>
        </p:pic>
        <p:cxnSp>
          <p:nvCxnSpPr>
            <p:cNvPr id="31" name="Straight Connector 30"/>
            <p:cNvCxnSpPr/>
            <p:nvPr/>
          </p:nvCxnSpPr>
          <p:spPr>
            <a:xfrm>
              <a:off x="8681103" y="5460763"/>
              <a:ext cx="0" cy="423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6879364" y="4465178"/>
              <a:ext cx="1884348" cy="1666541"/>
              <a:chOff x="6879364" y="4465178"/>
              <a:chExt cx="1884348" cy="1666541"/>
            </a:xfrm>
          </p:grpSpPr>
          <p:cxnSp>
            <p:nvCxnSpPr>
              <p:cNvPr id="34" name="Straight Connector 33"/>
              <p:cNvCxnSpPr/>
              <p:nvPr/>
            </p:nvCxnSpPr>
            <p:spPr>
              <a:xfrm>
                <a:off x="8420100" y="5503069"/>
                <a:ext cx="1" cy="6286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6879364" y="4465178"/>
                <a:ext cx="1884348" cy="1030699"/>
                <a:chOff x="6879364" y="4465178"/>
                <a:chExt cx="1884348" cy="1030699"/>
              </a:xfrm>
            </p:grpSpPr>
            <p:cxnSp>
              <p:nvCxnSpPr>
                <p:cNvPr id="40" name="Straight Connector 39"/>
                <p:cNvCxnSpPr/>
                <p:nvPr/>
              </p:nvCxnSpPr>
              <p:spPr>
                <a:xfrm flipH="1" flipV="1">
                  <a:off x="7331653" y="4690074"/>
                  <a:ext cx="731304" cy="1438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144142" y="4854011"/>
                  <a:ext cx="230737" cy="29483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879364" y="4465178"/>
                  <a:ext cx="106823" cy="18373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054832" y="4704460"/>
                  <a:ext cx="84324" cy="32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139156" y="4738643"/>
                  <a:ext cx="4986" cy="1153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990532" y="4648912"/>
                  <a:ext cx="2455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236080" y="4644640"/>
                  <a:ext cx="95573" cy="526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374879" y="5148841"/>
                  <a:ext cx="123914" cy="384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503066" y="5168069"/>
                  <a:ext cx="260646" cy="1922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763712" y="5168069"/>
                  <a:ext cx="0" cy="2926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681103" y="5458660"/>
                  <a:ext cx="826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8420100" y="5495876"/>
                  <a:ext cx="26100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sp>
        <p:nvSpPr>
          <p:cNvPr id="7" name="TextBox 6"/>
          <p:cNvSpPr txBox="1"/>
          <p:nvPr/>
        </p:nvSpPr>
        <p:spPr>
          <a:xfrm>
            <a:off x="8930356" y="473604"/>
            <a:ext cx="3113954" cy="954107"/>
          </a:xfrm>
          <a:prstGeom prst="rect">
            <a:avLst/>
          </a:prstGeom>
          <a:solidFill>
            <a:schemeClr val="bg1">
              <a:lumMod val="85000"/>
            </a:schemeClr>
          </a:solidFill>
        </p:spPr>
        <p:txBody>
          <a:bodyPr wrap="square" rtlCol="0">
            <a:spAutoFit/>
          </a:bodyPr>
          <a:lstStyle/>
          <a:p>
            <a:r>
              <a:rPr lang="en-US" sz="1400" dirty="0" smtClean="0"/>
              <a:t>EXISTING  PROPOSED</a:t>
            </a:r>
          </a:p>
          <a:p>
            <a:endParaRPr lang="en-US" sz="1400" dirty="0"/>
          </a:p>
          <a:p>
            <a:endParaRPr lang="en-US" sz="1400" dirty="0" smtClean="0"/>
          </a:p>
          <a:p>
            <a:endParaRPr lang="en-US" sz="1400" dirty="0"/>
          </a:p>
        </p:txBody>
      </p:sp>
      <p:sp>
        <p:nvSpPr>
          <p:cNvPr id="3" name="TextBox 2"/>
          <p:cNvSpPr txBox="1"/>
          <p:nvPr/>
        </p:nvSpPr>
        <p:spPr>
          <a:xfrm>
            <a:off x="10580661" y="714524"/>
            <a:ext cx="1539715" cy="646331"/>
          </a:xfrm>
          <a:prstGeom prst="rect">
            <a:avLst/>
          </a:prstGeom>
          <a:noFill/>
        </p:spPr>
        <p:txBody>
          <a:bodyPr wrap="square" rtlCol="0">
            <a:spAutoFit/>
          </a:bodyPr>
          <a:lstStyle/>
          <a:p>
            <a:r>
              <a:rPr lang="en-US" dirty="0" smtClean="0"/>
              <a:t>UTA TSP</a:t>
            </a:r>
          </a:p>
          <a:p>
            <a:r>
              <a:rPr lang="en-US" dirty="0" smtClean="0"/>
              <a:t>UDOT Plows</a:t>
            </a:r>
            <a:endParaRPr lang="en-US" dirty="0"/>
          </a:p>
        </p:txBody>
      </p:sp>
      <p:cxnSp>
        <p:nvCxnSpPr>
          <p:cNvPr id="60" name="Straight Connector 59"/>
          <p:cNvCxnSpPr/>
          <p:nvPr/>
        </p:nvCxnSpPr>
        <p:spPr>
          <a:xfrm flipH="1">
            <a:off x="9162900" y="934116"/>
            <a:ext cx="60418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9162900" y="1186746"/>
            <a:ext cx="604184" cy="1"/>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9947521" y="934116"/>
            <a:ext cx="604183"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9945411" y="1160793"/>
            <a:ext cx="604184" cy="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9843001" y="4425394"/>
            <a:ext cx="1884348" cy="1666541"/>
            <a:chOff x="6879364" y="4465178"/>
            <a:chExt cx="1884348" cy="1666541"/>
          </a:xfrm>
        </p:grpSpPr>
        <p:cxnSp>
          <p:nvCxnSpPr>
            <p:cNvPr id="119" name="Straight Connector 118"/>
            <p:cNvCxnSpPr/>
            <p:nvPr/>
          </p:nvCxnSpPr>
          <p:spPr>
            <a:xfrm>
              <a:off x="8420100" y="5503069"/>
              <a:ext cx="1" cy="62865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6879364" y="4465178"/>
              <a:ext cx="1884348" cy="1030699"/>
              <a:chOff x="6879364" y="4465178"/>
              <a:chExt cx="1884348" cy="1030699"/>
            </a:xfrm>
          </p:grpSpPr>
          <p:cxnSp>
            <p:nvCxnSpPr>
              <p:cNvPr id="121" name="Straight Connector 120"/>
              <p:cNvCxnSpPr/>
              <p:nvPr/>
            </p:nvCxnSpPr>
            <p:spPr>
              <a:xfrm flipH="1" flipV="1">
                <a:off x="7331653" y="4690074"/>
                <a:ext cx="731304" cy="14386"/>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8144142" y="4854011"/>
                <a:ext cx="230737" cy="29483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879364" y="4465178"/>
                <a:ext cx="106823" cy="18373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054832" y="4704460"/>
                <a:ext cx="84324" cy="32047"/>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8139156" y="4738643"/>
                <a:ext cx="4986" cy="115368"/>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990532" y="4648912"/>
                <a:ext cx="245548" cy="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7236080" y="4644640"/>
                <a:ext cx="95573" cy="52627"/>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8374879" y="5148841"/>
                <a:ext cx="123914" cy="38456"/>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8503066" y="5168069"/>
                <a:ext cx="260646" cy="19228"/>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763712" y="5168069"/>
                <a:ext cx="0" cy="29269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681103" y="5458660"/>
                <a:ext cx="82609" cy="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8420100" y="5495876"/>
                <a:ext cx="261003" cy="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3845971" y="328526"/>
            <a:ext cx="696248" cy="1084139"/>
            <a:chOff x="7090707" y="344953"/>
            <a:chExt cx="696248" cy="1084139"/>
          </a:xfrm>
        </p:grpSpPr>
        <p:cxnSp>
          <p:nvCxnSpPr>
            <p:cNvPr id="134" name="Straight Connector 133"/>
            <p:cNvCxnSpPr/>
            <p:nvPr/>
          </p:nvCxnSpPr>
          <p:spPr>
            <a:xfrm flipH="1" flipV="1">
              <a:off x="7473988" y="925351"/>
              <a:ext cx="312967" cy="503741"/>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7090707" y="618726"/>
              <a:ext cx="295674" cy="762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flipV="1">
              <a:off x="7386381" y="618726"/>
              <a:ext cx="87608" cy="19159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7473988" y="815842"/>
              <a:ext cx="0" cy="109509"/>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flipV="1">
              <a:off x="7320675" y="344953"/>
              <a:ext cx="65706" cy="25730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2403761" y="5617845"/>
            <a:ext cx="136969" cy="1249680"/>
            <a:chOff x="5605463" y="5608320"/>
            <a:chExt cx="136969" cy="1249680"/>
          </a:xfrm>
        </p:grpSpPr>
        <p:cxnSp>
          <p:nvCxnSpPr>
            <p:cNvPr id="140" name="Straight Connector 139"/>
            <p:cNvCxnSpPr/>
            <p:nvPr/>
          </p:nvCxnSpPr>
          <p:spPr>
            <a:xfrm>
              <a:off x="5742432" y="5608320"/>
              <a:ext cx="0" cy="663893"/>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5605463" y="6272213"/>
              <a:ext cx="136969" cy="404812"/>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5605463" y="6677025"/>
              <a:ext cx="61912" cy="180975"/>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3318160" y="398968"/>
            <a:ext cx="102860" cy="4226586"/>
            <a:chOff x="6509736" y="385027"/>
            <a:chExt cx="102860" cy="4226586"/>
          </a:xfrm>
        </p:grpSpPr>
        <p:cxnSp>
          <p:nvCxnSpPr>
            <p:cNvPr id="144" name="Straight Connector 143"/>
            <p:cNvCxnSpPr/>
            <p:nvPr/>
          </p:nvCxnSpPr>
          <p:spPr>
            <a:xfrm>
              <a:off x="6556405" y="385027"/>
              <a:ext cx="3810" cy="256284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6509736" y="2947867"/>
              <a:ext cx="46669" cy="66182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6509736" y="3619078"/>
              <a:ext cx="2" cy="93311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6509736" y="4578602"/>
              <a:ext cx="102860" cy="33011"/>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6834010" y="793896"/>
            <a:ext cx="4539640" cy="4919664"/>
            <a:chOff x="3900488" y="828675"/>
            <a:chExt cx="4519612" cy="4897291"/>
          </a:xfrm>
        </p:grpSpPr>
        <p:grpSp>
          <p:nvGrpSpPr>
            <p:cNvPr id="149" name="Group 148"/>
            <p:cNvGrpSpPr/>
            <p:nvPr/>
          </p:nvGrpSpPr>
          <p:grpSpPr>
            <a:xfrm>
              <a:off x="3900488" y="828675"/>
              <a:ext cx="4154344" cy="3615309"/>
              <a:chOff x="3900488" y="828675"/>
              <a:chExt cx="4154344" cy="3615309"/>
            </a:xfrm>
          </p:grpSpPr>
          <p:cxnSp>
            <p:nvCxnSpPr>
              <p:cNvPr id="154" name="Straight Connector 153"/>
              <p:cNvCxnSpPr/>
              <p:nvPr/>
            </p:nvCxnSpPr>
            <p:spPr>
              <a:xfrm>
                <a:off x="7381875" y="3233738"/>
                <a:ext cx="399272" cy="117947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55" name="Group 154"/>
              <p:cNvGrpSpPr/>
              <p:nvPr/>
            </p:nvGrpSpPr>
            <p:grpSpPr>
              <a:xfrm>
                <a:off x="3900488" y="828675"/>
                <a:ext cx="3481387" cy="2405063"/>
                <a:chOff x="3900488" y="828675"/>
                <a:chExt cx="3481387" cy="2405063"/>
              </a:xfrm>
            </p:grpSpPr>
            <p:cxnSp>
              <p:nvCxnSpPr>
                <p:cNvPr id="157" name="Straight Connector 156"/>
                <p:cNvCxnSpPr/>
                <p:nvPr/>
              </p:nvCxnSpPr>
              <p:spPr>
                <a:xfrm>
                  <a:off x="3990975" y="871538"/>
                  <a:ext cx="581025" cy="50482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900488" y="828675"/>
                  <a:ext cx="90487" cy="4286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4572000" y="1376363"/>
                  <a:ext cx="552450" cy="25717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124450" y="1633538"/>
                  <a:ext cx="85725" cy="204787"/>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6519863" y="2187412"/>
                  <a:ext cx="593443" cy="565313"/>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543550" y="1838325"/>
                  <a:ext cx="976313" cy="32385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5210175" y="1838325"/>
                  <a:ext cx="333375" cy="1"/>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113306" y="2777962"/>
                  <a:ext cx="268569" cy="455776"/>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7781147" y="4443984"/>
                <a:ext cx="273685"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a:off x="8045428" y="4451177"/>
              <a:ext cx="0" cy="24609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881159" y="4715244"/>
              <a:ext cx="357665" cy="642569"/>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8233027" y="5382270"/>
              <a:ext cx="5252" cy="32320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8229644" y="5722031"/>
              <a:ext cx="190456" cy="3935"/>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818196" y="2860961"/>
            <a:ext cx="1455242" cy="3986100"/>
            <a:chOff x="4038653" y="2871900"/>
            <a:chExt cx="1455242" cy="3986100"/>
          </a:xfrm>
        </p:grpSpPr>
        <p:grpSp>
          <p:nvGrpSpPr>
            <p:cNvPr id="166" name="Group 165"/>
            <p:cNvGrpSpPr/>
            <p:nvPr/>
          </p:nvGrpSpPr>
          <p:grpSpPr>
            <a:xfrm>
              <a:off x="4038653" y="2871900"/>
              <a:ext cx="679501" cy="3345270"/>
              <a:chOff x="4038653" y="2871900"/>
              <a:chExt cx="679501" cy="3345270"/>
            </a:xfrm>
          </p:grpSpPr>
          <p:cxnSp>
            <p:nvCxnSpPr>
              <p:cNvPr id="169" name="Straight Connector 168"/>
              <p:cNvCxnSpPr/>
              <p:nvPr/>
            </p:nvCxnSpPr>
            <p:spPr>
              <a:xfrm>
                <a:off x="4303646" y="3920427"/>
                <a:ext cx="4572" cy="390029"/>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4038653" y="2871900"/>
                <a:ext cx="26964" cy="552569"/>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4039100" y="3452984"/>
                <a:ext cx="264546" cy="463696"/>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4660570" y="5512357"/>
                <a:ext cx="57584" cy="704813"/>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4223479" y="4318822"/>
                <a:ext cx="66922" cy="192948"/>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4290401" y="4956997"/>
                <a:ext cx="356687" cy="544393"/>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4230767" y="4496393"/>
                <a:ext cx="46152" cy="46160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a:off x="4731348" y="6230987"/>
              <a:ext cx="97174" cy="147328"/>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4829213" y="6378315"/>
              <a:ext cx="664682" cy="479685"/>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4618318" y="3221331"/>
            <a:ext cx="545844" cy="1386208"/>
            <a:chOff x="7818667" y="3192394"/>
            <a:chExt cx="545844" cy="1386208"/>
          </a:xfrm>
        </p:grpSpPr>
        <p:cxnSp>
          <p:nvCxnSpPr>
            <p:cNvPr id="177" name="Straight Connector 176"/>
            <p:cNvCxnSpPr/>
            <p:nvPr/>
          </p:nvCxnSpPr>
          <p:spPr>
            <a:xfrm>
              <a:off x="7818667" y="3192394"/>
              <a:ext cx="180964" cy="8314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8134350" y="3567113"/>
              <a:ext cx="0" cy="101496"/>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7999631" y="3668609"/>
              <a:ext cx="125693" cy="352502"/>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989455" y="4032478"/>
              <a:ext cx="73022" cy="179953"/>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971020" y="3275543"/>
              <a:ext cx="0" cy="5496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961993" y="3307788"/>
              <a:ext cx="180975" cy="233363"/>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058405" y="4226066"/>
              <a:ext cx="32536" cy="17448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8090941" y="4414185"/>
              <a:ext cx="273570" cy="164417"/>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2561012" y="3457400"/>
            <a:ext cx="732293" cy="67181"/>
            <a:chOff x="5763158" y="3473970"/>
            <a:chExt cx="732293" cy="67181"/>
          </a:xfrm>
        </p:grpSpPr>
        <p:cxnSp>
          <p:nvCxnSpPr>
            <p:cNvPr id="186" name="Straight Connector 185"/>
            <p:cNvCxnSpPr/>
            <p:nvPr/>
          </p:nvCxnSpPr>
          <p:spPr>
            <a:xfrm flipV="1">
              <a:off x="5763158" y="3473970"/>
              <a:ext cx="281626" cy="2"/>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6152286" y="3541151"/>
              <a:ext cx="343165" cy="0"/>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6061798" y="3473970"/>
              <a:ext cx="90488" cy="6718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grpSp>
      <p:cxnSp>
        <p:nvCxnSpPr>
          <p:cNvPr id="189" name="Straight Connector 188"/>
          <p:cNvCxnSpPr/>
          <p:nvPr/>
        </p:nvCxnSpPr>
        <p:spPr>
          <a:xfrm flipV="1">
            <a:off x="2578863" y="4245342"/>
            <a:ext cx="1004901" cy="1256"/>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6607938" y="325605"/>
            <a:ext cx="2793237" cy="2921"/>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6641538" y="1515816"/>
            <a:ext cx="1172426" cy="8184"/>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6641538" y="834730"/>
            <a:ext cx="212500" cy="2969"/>
          </a:xfrm>
          <a:prstGeom prst="line">
            <a:avLst/>
          </a:prstGeom>
          <a:ln w="2540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85917" y="5696940"/>
            <a:ext cx="4811287" cy="954107"/>
          </a:xfrm>
          <a:prstGeom prst="rect">
            <a:avLst/>
          </a:prstGeom>
          <a:noFill/>
          <a:ln w="25400">
            <a:solidFill>
              <a:schemeClr val="accent1"/>
            </a:solidFill>
          </a:ln>
        </p:spPr>
        <p:txBody>
          <a:bodyPr wrap="square" rtlCol="0">
            <a:spAutoFit/>
          </a:bodyPr>
          <a:lstStyle/>
          <a:p>
            <a:r>
              <a:rPr lang="en-US" sz="2800" dirty="0" smtClean="0"/>
              <a:t>Connected Vehicle Roadside Infrastructure Deployments</a:t>
            </a:r>
            <a:endParaRPr lang="en-US" sz="2800" dirty="0"/>
          </a:p>
        </p:txBody>
      </p:sp>
      <p:sp>
        <p:nvSpPr>
          <p:cNvPr id="9" name="TextBox 8"/>
          <p:cNvSpPr txBox="1"/>
          <p:nvPr/>
        </p:nvSpPr>
        <p:spPr>
          <a:xfrm>
            <a:off x="6149335" y="4402512"/>
            <a:ext cx="3441470" cy="923330"/>
          </a:xfrm>
          <a:prstGeom prst="rect">
            <a:avLst/>
          </a:prstGeom>
          <a:noFill/>
        </p:spPr>
        <p:txBody>
          <a:bodyPr wrap="square" rtlCol="0">
            <a:spAutoFit/>
          </a:bodyPr>
          <a:lstStyle/>
          <a:p>
            <a:r>
              <a:rPr lang="en-US" dirty="0" smtClean="0"/>
              <a:t>Additional Vehicle Deployment:</a:t>
            </a:r>
          </a:p>
          <a:p>
            <a:r>
              <a:rPr lang="en-US" dirty="0" smtClean="0"/>
              <a:t>60 UTA Buses</a:t>
            </a:r>
          </a:p>
          <a:p>
            <a:r>
              <a:rPr lang="en-US" dirty="0" smtClean="0"/>
              <a:t>30 UDOT Plows</a:t>
            </a:r>
            <a:endParaRPr lang="en-US" dirty="0"/>
          </a:p>
        </p:txBody>
      </p:sp>
    </p:spTree>
    <p:extLst>
      <p:ext uri="{BB962C8B-B14F-4D97-AF65-F5344CB8AC3E}">
        <p14:creationId xmlns:p14="http://schemas.microsoft.com/office/powerpoint/2010/main" val="4934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par>
                                <p:cTn id="8" presetID="16" presetClass="entr" presetSubtype="21"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barn(inVertical)">
                                      <p:cBhvr>
                                        <p:cTn id="10" dur="500"/>
                                        <p:tgtEl>
                                          <p:spTgt spid="143"/>
                                        </p:tgtEl>
                                      </p:cBhvr>
                                    </p:animEffect>
                                  </p:childTnLst>
                                </p:cTn>
                              </p:par>
                              <p:par>
                                <p:cTn id="11" presetID="16" presetClass="entr" presetSubtype="21"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barn(inVertical)">
                                      <p:cBhvr>
                                        <p:cTn id="13" dur="500"/>
                                        <p:tgtEl>
                                          <p:spTgt spid="139"/>
                                        </p:tgtEl>
                                      </p:cBhvr>
                                    </p:animEffect>
                                  </p:childTnLst>
                                </p:cTn>
                              </p:par>
                              <p:par>
                                <p:cTn id="14" presetID="16" presetClass="entr" presetSubtype="21" fill="hold"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barn(inVertical)">
                                      <p:cBhvr>
                                        <p:cTn id="16" dur="500"/>
                                        <p:tgtEl>
                                          <p:spTgt spid="165"/>
                                        </p:tgtEl>
                                      </p:cBhvr>
                                    </p:animEffect>
                                  </p:childTnLst>
                                </p:cTn>
                              </p:par>
                              <p:par>
                                <p:cTn id="17" presetID="16" presetClass="entr" presetSubtype="21"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barn(inVertical)">
                                      <p:cBhvr>
                                        <p:cTn id="19" dur="500"/>
                                        <p:tgtEl>
                                          <p:spTgt spid="185"/>
                                        </p:tgtEl>
                                      </p:cBhvr>
                                    </p:animEffect>
                                  </p:childTnLst>
                                </p:cTn>
                              </p:par>
                              <p:par>
                                <p:cTn id="20" presetID="16" presetClass="entr" presetSubtype="21" fill="hold" nodeType="withEffect">
                                  <p:stCondLst>
                                    <p:cond delay="0"/>
                                  </p:stCondLst>
                                  <p:childTnLst>
                                    <p:set>
                                      <p:cBhvr>
                                        <p:cTn id="21" dur="1" fill="hold">
                                          <p:stCondLst>
                                            <p:cond delay="0"/>
                                          </p:stCondLst>
                                        </p:cTn>
                                        <p:tgtEl>
                                          <p:spTgt spid="189"/>
                                        </p:tgtEl>
                                        <p:attrNameLst>
                                          <p:attrName>style.visibility</p:attrName>
                                        </p:attrNameLst>
                                      </p:cBhvr>
                                      <p:to>
                                        <p:strVal val="visible"/>
                                      </p:to>
                                    </p:set>
                                    <p:animEffect transition="in" filter="barn(inVertical)">
                                      <p:cBhvr>
                                        <p:cTn id="22" dur="500"/>
                                        <p:tgtEl>
                                          <p:spTgt spid="189"/>
                                        </p:tgtEl>
                                      </p:cBhvr>
                                    </p:animEffect>
                                  </p:childTnLst>
                                </p:cTn>
                              </p:par>
                              <p:par>
                                <p:cTn id="23" presetID="16" presetClass="entr" presetSubtype="21"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Effect transition="in" filter="barn(inVertical)">
                                      <p:cBhvr>
                                        <p:cTn id="25" dur="500"/>
                                        <p:tgtEl>
                                          <p:spTgt spid="17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8"/>
                                        </p:tgtEl>
                                        <p:attrNameLst>
                                          <p:attrName>style.visibility</p:attrName>
                                        </p:attrNameLst>
                                      </p:cBhvr>
                                      <p:to>
                                        <p:strVal val="visible"/>
                                      </p:to>
                                    </p:set>
                                    <p:animEffect transition="in" filter="barn(inVertical)">
                                      <p:cBhvr>
                                        <p:cTn id="30" dur="500"/>
                                        <p:tgtEl>
                                          <p:spTgt spid="148"/>
                                        </p:tgtEl>
                                      </p:cBhvr>
                                    </p:animEffect>
                                  </p:childTnLst>
                                </p:cTn>
                              </p:par>
                              <p:par>
                                <p:cTn id="31" presetID="16" presetClass="entr" presetSubtype="21"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barn(inVertical)">
                                      <p:cBhvr>
                                        <p:cTn id="33" dur="500"/>
                                        <p:tgtEl>
                                          <p:spTgt spid="118"/>
                                        </p:tgtEl>
                                      </p:cBhvr>
                                    </p:animEffect>
                                  </p:childTnLst>
                                </p:cTn>
                              </p:par>
                              <p:par>
                                <p:cTn id="34" presetID="16" presetClass="entr" presetSubtype="21" fill="hold" nodeType="withEffect">
                                  <p:stCondLst>
                                    <p:cond delay="0"/>
                                  </p:stCondLst>
                                  <p:childTnLst>
                                    <p:set>
                                      <p:cBhvr>
                                        <p:cTn id="35" dur="1" fill="hold">
                                          <p:stCondLst>
                                            <p:cond delay="0"/>
                                          </p:stCondLst>
                                        </p:cTn>
                                        <p:tgtEl>
                                          <p:spTgt spid="190"/>
                                        </p:tgtEl>
                                        <p:attrNameLst>
                                          <p:attrName>style.visibility</p:attrName>
                                        </p:attrNameLst>
                                      </p:cBhvr>
                                      <p:to>
                                        <p:strVal val="visible"/>
                                      </p:to>
                                    </p:set>
                                    <p:animEffect transition="in" filter="barn(inVertical)">
                                      <p:cBhvr>
                                        <p:cTn id="36" dur="500"/>
                                        <p:tgtEl>
                                          <p:spTgt spid="190"/>
                                        </p:tgtEl>
                                      </p:cBhvr>
                                    </p:animEffect>
                                  </p:childTnLst>
                                </p:cTn>
                              </p:par>
                              <p:par>
                                <p:cTn id="37" presetID="16" presetClass="entr" presetSubtype="21" fill="hold" nodeType="withEffect">
                                  <p:stCondLst>
                                    <p:cond delay="0"/>
                                  </p:stCondLst>
                                  <p:childTnLst>
                                    <p:set>
                                      <p:cBhvr>
                                        <p:cTn id="38" dur="1" fill="hold">
                                          <p:stCondLst>
                                            <p:cond delay="0"/>
                                          </p:stCondLst>
                                        </p:cTn>
                                        <p:tgtEl>
                                          <p:spTgt spid="193"/>
                                        </p:tgtEl>
                                        <p:attrNameLst>
                                          <p:attrName>style.visibility</p:attrName>
                                        </p:attrNameLst>
                                      </p:cBhvr>
                                      <p:to>
                                        <p:strVal val="visible"/>
                                      </p:to>
                                    </p:set>
                                    <p:animEffect transition="in" filter="barn(inVertical)">
                                      <p:cBhvr>
                                        <p:cTn id="39" dur="500"/>
                                        <p:tgtEl>
                                          <p:spTgt spid="193"/>
                                        </p:tgtEl>
                                      </p:cBhvr>
                                    </p:animEffect>
                                  </p:childTnLst>
                                </p:cTn>
                              </p:par>
                              <p:par>
                                <p:cTn id="40" presetID="16" presetClass="entr" presetSubtype="21" fill="hold" nodeType="withEffect">
                                  <p:stCondLst>
                                    <p:cond delay="0"/>
                                  </p:stCondLst>
                                  <p:childTnLst>
                                    <p:set>
                                      <p:cBhvr>
                                        <p:cTn id="41" dur="1" fill="hold">
                                          <p:stCondLst>
                                            <p:cond delay="0"/>
                                          </p:stCondLst>
                                        </p:cTn>
                                        <p:tgtEl>
                                          <p:spTgt spid="191"/>
                                        </p:tgtEl>
                                        <p:attrNameLst>
                                          <p:attrName>style.visibility</p:attrName>
                                        </p:attrNameLst>
                                      </p:cBhvr>
                                      <p:to>
                                        <p:strVal val="visible"/>
                                      </p:to>
                                    </p:set>
                                    <p:animEffect transition="in" filter="barn(inVertical)">
                                      <p:cBhvr>
                                        <p:cTn id="42" dur="500"/>
                                        <p:tgtEl>
                                          <p:spTgt spid="19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10" y="1195387"/>
            <a:ext cx="10727889" cy="1325563"/>
          </a:xfrm>
        </p:spPr>
        <p:txBody>
          <a:bodyPr/>
          <a:lstStyle/>
          <a:p>
            <a:r>
              <a:rPr lang="en-US" dirty="0" smtClean="0"/>
              <a:t>Connected Vehicle Data Ecosystem Project</a:t>
            </a:r>
            <a:endParaRPr lang="en-US" dirty="0"/>
          </a:p>
        </p:txBody>
      </p:sp>
    </p:spTree>
    <p:extLst>
      <p:ext uri="{BB962C8B-B14F-4D97-AF65-F5344CB8AC3E}">
        <p14:creationId xmlns:p14="http://schemas.microsoft.com/office/powerpoint/2010/main" val="4144652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Picture 14" descr="sensor tex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p:cNvSpPr txBox="1"/>
          <p:nvPr/>
        </p:nvSpPr>
        <p:spPr>
          <a:xfrm>
            <a:off x="336176" y="6239435"/>
            <a:ext cx="1963271" cy="369332"/>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068721728"/>
      </p:ext>
    </p:extLst>
  </p:cSld>
  <p:clrMapOvr>
    <a:masterClrMapping/>
  </p:clrMapOvr>
  <mc:AlternateContent xmlns:mc="http://schemas.openxmlformats.org/markup-compatibility/2006" xmlns:p14="http://schemas.microsoft.com/office/powerpoint/2010/main">
    <mc:Choice Requires="p14">
      <p:transition p14:dur="0" advTm="48770"/>
    </mc:Choice>
    <mc:Fallback xmlns="">
      <p:transition advTm="4877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0515600" cy="749528"/>
          </a:xfrm>
        </p:spPr>
        <p:txBody>
          <a:bodyPr/>
          <a:lstStyle/>
          <a:p>
            <a:r>
              <a:rPr lang="en-US" dirty="0" smtClean="0"/>
              <a:t>Visions of the Future</a:t>
            </a:r>
            <a:endParaRPr lang="en-US" dirty="0"/>
          </a:p>
        </p:txBody>
      </p:sp>
      <p:sp>
        <p:nvSpPr>
          <p:cNvPr id="7" name="Content Placeholder 2"/>
          <p:cNvSpPr txBox="1">
            <a:spLocks/>
          </p:cNvSpPr>
          <p:nvPr/>
        </p:nvSpPr>
        <p:spPr>
          <a:xfrm>
            <a:off x="838199" y="1117601"/>
            <a:ext cx="10785953" cy="529572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smtClean="0"/>
          </a:p>
          <a:p>
            <a:r>
              <a:rPr lang="en-US" dirty="0" smtClean="0"/>
              <a:t>Your meeting downtown is in an hour, but you leave your house - which is some 100 miles away – knowing you’ll make it on time. In fact, you’ll even have time to go over your notes on the way in. You get in your car, guide it to the expressway, and then settle down with your cup of coffee and a laptop on a tray in front of you. </a:t>
            </a:r>
          </a:p>
          <a:p>
            <a:endParaRPr lang="en-US" dirty="0" smtClean="0"/>
          </a:p>
          <a:p>
            <a:endParaRPr lang="en-US" dirty="0"/>
          </a:p>
        </p:txBody>
      </p:sp>
    </p:spTree>
    <p:extLst>
      <p:ext uri="{BB962C8B-B14F-4D97-AF65-F5344CB8AC3E}">
        <p14:creationId xmlns:p14="http://schemas.microsoft.com/office/powerpoint/2010/main" val="20564827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p:nvSpPr>
        <p:spPr>
          <a:xfrm>
            <a:off x="611461" y="325135"/>
            <a:ext cx="6904454" cy="732508"/>
          </a:xfrm>
          <a:prstGeom prst="rect">
            <a:avLst/>
          </a:prstGeom>
          <a:noFill/>
        </p:spPr>
        <p:txBody>
          <a:bodyPr wrap="none" rtlCol="0">
            <a:spAutoFit/>
          </a:bodyPr>
          <a:lstStyle/>
          <a:p>
            <a:pPr defTabSz="1219140">
              <a:lnSpc>
                <a:spcPct val="130000"/>
              </a:lnSpc>
              <a:defRPr/>
            </a:pPr>
            <a:r>
              <a:rPr lang="en-US" sz="3200" kern="0" dirty="0">
                <a:solidFill>
                  <a:schemeClr val="bg1"/>
                </a:solidFill>
                <a:latin typeface="Arial"/>
                <a:cs typeface="Arial"/>
              </a:rPr>
              <a:t>Basic Safety Message Data Mapping</a:t>
            </a:r>
          </a:p>
        </p:txBody>
      </p:sp>
      <p:pic>
        <p:nvPicPr>
          <p:cNvPr id="6" name="Picture 5" descr="core data.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4821" y="2995896"/>
            <a:ext cx="3087079" cy="3347592"/>
          </a:xfrm>
          <a:prstGeom prst="rect">
            <a:avLst/>
          </a:prstGeom>
        </p:spPr>
      </p:pic>
      <p:pic>
        <p:nvPicPr>
          <p:cNvPr id="8" name="Picture 7" descr="logos.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10770" y="6200208"/>
            <a:ext cx="3360617" cy="657793"/>
          </a:xfrm>
          <a:prstGeom prst="rect">
            <a:avLst/>
          </a:prstGeom>
        </p:spPr>
      </p:pic>
      <p:pic>
        <p:nvPicPr>
          <p:cNvPr id="9" name="Picture 8" descr="part ii.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76200" y="3048000"/>
            <a:ext cx="6115293" cy="2800513"/>
          </a:xfrm>
          <a:prstGeom prst="rect">
            <a:avLst/>
          </a:prstGeom>
        </p:spPr>
      </p:pic>
    </p:spTree>
    <p:extLst>
      <p:ext uri="{BB962C8B-B14F-4D97-AF65-F5344CB8AC3E}">
        <p14:creationId xmlns:p14="http://schemas.microsoft.com/office/powerpoint/2010/main" val="2486674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repeatCount="indefinite"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v2x system text.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69935" y="4077397"/>
            <a:ext cx="9962384" cy="1545467"/>
          </a:xfrm>
          <a:prstGeom prst="rect">
            <a:avLst/>
          </a:prstGeom>
        </p:spPr>
      </p:pic>
      <p:sp>
        <p:nvSpPr>
          <p:cNvPr id="12" name="TextBox 11"/>
          <p:cNvSpPr txBox="1"/>
          <p:nvPr/>
        </p:nvSpPr>
        <p:spPr>
          <a:xfrm>
            <a:off x="306703" y="5622864"/>
            <a:ext cx="4532010" cy="1052596"/>
          </a:xfrm>
          <a:prstGeom prst="rect">
            <a:avLst/>
          </a:prstGeom>
          <a:solidFill>
            <a:schemeClr val="tx1"/>
          </a:solidFill>
        </p:spPr>
        <p:txBody>
          <a:bodyPr wrap="none" rtlCol="0">
            <a:spAutoFit/>
          </a:bodyPr>
          <a:lstStyle/>
          <a:p>
            <a:pPr defTabSz="1219170">
              <a:lnSpc>
                <a:spcPct val="130000"/>
              </a:lnSpc>
            </a:pPr>
            <a:r>
              <a:rPr lang="en-US" sz="2800" kern="0" dirty="0">
                <a:solidFill>
                  <a:schemeClr val="bg1"/>
                </a:solidFill>
                <a:latin typeface="Arial"/>
                <a:cs typeface="Arial"/>
              </a:rPr>
              <a:t>UDOT &amp; Panasonic</a:t>
            </a:r>
          </a:p>
          <a:p>
            <a:pPr defTabSz="1219170">
              <a:lnSpc>
                <a:spcPct val="130000"/>
              </a:lnSpc>
            </a:pPr>
            <a:r>
              <a:rPr lang="en-US" sz="2000" kern="0" dirty="0">
                <a:solidFill>
                  <a:schemeClr val="bg1"/>
                </a:solidFill>
                <a:latin typeface="Arial"/>
                <a:cs typeface="Arial"/>
              </a:rPr>
              <a:t>Connected Vehicle Ecosystem </a:t>
            </a:r>
            <a:r>
              <a:rPr lang="en-US" sz="2000" kern="0" dirty="0" smtClean="0">
                <a:solidFill>
                  <a:schemeClr val="bg1"/>
                </a:solidFill>
                <a:latin typeface="Arial"/>
                <a:cs typeface="Arial"/>
              </a:rPr>
              <a:t>Project</a:t>
            </a:r>
            <a:endParaRPr lang="en-US" sz="2000" kern="0" dirty="0">
              <a:solidFill>
                <a:schemeClr val="bg1"/>
              </a:solidFill>
              <a:latin typeface="Arial"/>
              <a:cs typeface="Arial"/>
            </a:endParaRPr>
          </a:p>
        </p:txBody>
      </p:sp>
    </p:spTree>
    <p:extLst>
      <p:ext uri="{BB962C8B-B14F-4D97-AF65-F5344CB8AC3E}">
        <p14:creationId xmlns:p14="http://schemas.microsoft.com/office/powerpoint/2010/main" val="10741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3000"/>
                                        <p:tgtEl>
                                          <p:spTgt spid="9"/>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9858" y="1701501"/>
            <a:ext cx="1075765" cy="27790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9857" y="2243866"/>
            <a:ext cx="1075765" cy="27790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2578" y="2778461"/>
            <a:ext cx="1075765" cy="277906"/>
          </a:xfrm>
          <a:prstGeom prst="rect">
            <a:avLst/>
          </a:prstGeom>
        </p:spPr>
      </p:pic>
    </p:spTree>
    <p:extLst>
      <p:ext uri="{BB962C8B-B14F-4D97-AF65-F5344CB8AC3E}">
        <p14:creationId xmlns:p14="http://schemas.microsoft.com/office/powerpoint/2010/main" val="1554490895"/>
      </p:ext>
    </p:extLst>
  </p:cSld>
  <p:clrMapOvr>
    <a:masterClrMapping/>
  </p:clrMapOvr>
  <mc:AlternateContent xmlns:mc="http://schemas.openxmlformats.org/markup-compatibility/2006" xmlns:p14="http://schemas.microsoft.com/office/powerpoint/2010/main">
    <mc:Choice Requires="p14">
      <p:transition p14:dur="0" advTm="48770"/>
    </mc:Choice>
    <mc:Fallback xmlns="">
      <p:transition advTm="4877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54529" y="1097280"/>
            <a:ext cx="6703132" cy="3738880"/>
          </a:xfrm>
          <a:prstGeom prst="rect">
            <a:avLst/>
          </a:prstGeom>
        </p:spPr>
      </p:pic>
      <p:sp>
        <p:nvSpPr>
          <p:cNvPr id="5" name="Title 1"/>
          <p:cNvSpPr txBox="1">
            <a:spLocks/>
          </p:cNvSpPr>
          <p:nvPr/>
        </p:nvSpPr>
        <p:spPr>
          <a:xfrm>
            <a:off x="283011" y="280987"/>
            <a:ext cx="10515600" cy="6334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smtClean="0"/>
              <a:t>Connected Vehicle Data Ecosystem Deployments</a:t>
            </a:r>
            <a:endParaRPr lang="en-US" sz="3600" dirty="0"/>
          </a:p>
        </p:txBody>
      </p:sp>
      <p:sp>
        <p:nvSpPr>
          <p:cNvPr id="6" name="Text Placeholder 2"/>
          <p:cNvSpPr txBox="1">
            <a:spLocks/>
          </p:cNvSpPr>
          <p:nvPr/>
        </p:nvSpPr>
        <p:spPr>
          <a:xfrm>
            <a:off x="373060" y="939468"/>
            <a:ext cx="9564315" cy="5689931"/>
          </a:xfrm>
          <a:prstGeom prst="rect">
            <a:avLst/>
          </a:prstGeom>
        </p:spPr>
        <p:txBody>
          <a:bodyPr anchor="t"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70C0"/>
              </a:buClr>
              <a:buFont typeface="Arial" panose="020B0604020202020204" pitchFamily="34" charset="0"/>
              <a:buChar char="•"/>
            </a:pPr>
            <a:r>
              <a:rPr lang="en-US" sz="2800" dirty="0" smtClean="0"/>
              <a:t>Phase I: Data Collection</a:t>
            </a:r>
          </a:p>
          <a:p>
            <a:pPr lvl="1">
              <a:buClr>
                <a:srgbClr val="0070C0"/>
              </a:buClr>
              <a:buFont typeface="Arial" panose="020B0604020202020204" pitchFamily="34" charset="0"/>
              <a:buChar char="•"/>
            </a:pPr>
            <a:r>
              <a:rPr lang="en-US" sz="2800" dirty="0" smtClean="0"/>
              <a:t> </a:t>
            </a:r>
            <a:r>
              <a:rPr lang="en-US" sz="2400" dirty="0" smtClean="0"/>
              <a:t>Crash / Incident Detection</a:t>
            </a:r>
          </a:p>
          <a:p>
            <a:pPr lvl="1">
              <a:buClr>
                <a:srgbClr val="0070C0"/>
              </a:buClr>
              <a:buFont typeface="Arial" panose="020B0604020202020204" pitchFamily="34" charset="0"/>
              <a:buChar char="•"/>
            </a:pPr>
            <a:r>
              <a:rPr lang="en-US" sz="2400" dirty="0" smtClean="0"/>
              <a:t> Weather Event Data</a:t>
            </a:r>
          </a:p>
          <a:p>
            <a:pPr lvl="1">
              <a:buClr>
                <a:srgbClr val="0070C0"/>
              </a:buClr>
              <a:buFont typeface="Arial" panose="020B0604020202020204" pitchFamily="34" charset="0"/>
              <a:buChar char="•"/>
            </a:pPr>
            <a:r>
              <a:rPr lang="en-US" sz="2400" dirty="0" smtClean="0"/>
              <a:t> Data Visualization</a:t>
            </a:r>
          </a:p>
          <a:p>
            <a:pPr lvl="1">
              <a:buClr>
                <a:srgbClr val="0070C0"/>
              </a:buClr>
              <a:buFont typeface="Arial" panose="020B0604020202020204" pitchFamily="34" charset="0"/>
              <a:buChar char="•"/>
            </a:pPr>
            <a:r>
              <a:rPr lang="en-US" sz="2400" dirty="0"/>
              <a:t> </a:t>
            </a:r>
            <a:r>
              <a:rPr lang="en-US" sz="2400" dirty="0" smtClean="0"/>
              <a:t>Deploy along I-80</a:t>
            </a:r>
          </a:p>
          <a:p>
            <a:pPr>
              <a:buClr>
                <a:srgbClr val="0070C0"/>
              </a:buClr>
              <a:buFont typeface="Arial" panose="020B0604020202020204" pitchFamily="34" charset="0"/>
              <a:buChar char="•"/>
            </a:pPr>
            <a:endParaRPr lang="en-US" sz="2800" dirty="0" smtClean="0"/>
          </a:p>
          <a:p>
            <a:pPr>
              <a:buClr>
                <a:srgbClr val="0070C0"/>
              </a:buClr>
              <a:buFont typeface="Arial" panose="020B0604020202020204" pitchFamily="34" charset="0"/>
              <a:buChar char="•"/>
            </a:pPr>
            <a:r>
              <a:rPr lang="en-US" sz="2800" dirty="0" smtClean="0"/>
              <a:t>Phase A: V2I Applications</a:t>
            </a:r>
          </a:p>
          <a:p>
            <a:pPr lvl="1">
              <a:buClr>
                <a:srgbClr val="0070C0"/>
              </a:buClr>
              <a:buFont typeface="Arial" panose="020B0604020202020204" pitchFamily="34" charset="0"/>
              <a:buChar char="•"/>
            </a:pPr>
            <a:r>
              <a:rPr lang="en-US" sz="2400" dirty="0" smtClean="0"/>
              <a:t>Spot Weather Impact Warning</a:t>
            </a:r>
          </a:p>
          <a:p>
            <a:pPr lvl="1">
              <a:buClr>
                <a:srgbClr val="0070C0"/>
              </a:buClr>
              <a:buFont typeface="Arial" panose="020B0604020202020204" pitchFamily="34" charset="0"/>
              <a:buChar char="•"/>
            </a:pPr>
            <a:r>
              <a:rPr lang="en-US" sz="2400" dirty="0" smtClean="0"/>
              <a:t>Curve Speed Warning</a:t>
            </a:r>
          </a:p>
          <a:p>
            <a:pPr lvl="1">
              <a:buClr>
                <a:srgbClr val="0070C0"/>
              </a:buClr>
              <a:buFont typeface="Arial" panose="020B0604020202020204" pitchFamily="34" charset="0"/>
              <a:buChar char="•"/>
            </a:pPr>
            <a:r>
              <a:rPr lang="en-US" sz="2400" dirty="0" smtClean="0"/>
              <a:t>Deploy on: </a:t>
            </a:r>
          </a:p>
          <a:p>
            <a:pPr lvl="2">
              <a:buClr>
                <a:srgbClr val="0070C0"/>
              </a:buClr>
              <a:buFont typeface="Arial" panose="020B0604020202020204" pitchFamily="34" charset="0"/>
              <a:buChar char="•"/>
            </a:pPr>
            <a:r>
              <a:rPr lang="en-US" sz="2400" dirty="0" smtClean="0"/>
              <a:t>Interstate Curves</a:t>
            </a:r>
          </a:p>
          <a:p>
            <a:pPr lvl="2">
              <a:buClr>
                <a:srgbClr val="0070C0"/>
              </a:buClr>
              <a:buFont typeface="Arial" panose="020B0604020202020204" pitchFamily="34" charset="0"/>
              <a:buChar char="•"/>
            </a:pPr>
            <a:r>
              <a:rPr lang="en-US" sz="2400" dirty="0" smtClean="0"/>
              <a:t>Big Cottonwood Curves</a:t>
            </a:r>
          </a:p>
          <a:p>
            <a:pPr lvl="2">
              <a:buClr>
                <a:srgbClr val="0070C0"/>
              </a:buClr>
              <a:buFont typeface="Arial" panose="020B0604020202020204" pitchFamily="34" charset="0"/>
              <a:buChar char="•"/>
            </a:pPr>
            <a:r>
              <a:rPr lang="en-US" sz="2400" dirty="0" smtClean="0"/>
              <a:t>Near Park City</a:t>
            </a:r>
          </a:p>
        </p:txBody>
      </p:sp>
    </p:spTree>
    <p:extLst>
      <p:ext uri="{BB962C8B-B14F-4D97-AF65-F5344CB8AC3E}">
        <p14:creationId xmlns:p14="http://schemas.microsoft.com/office/powerpoint/2010/main" val="406695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anim calcmode="lin" valueType="num">
                                      <p:cBhvr additive="base">
                                        <p:cTn id="1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anim calcmode="lin" valueType="num">
                                      <p:cBhvr additive="base">
                                        <p:cTn id="1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 calcmode="lin" valueType="num">
                                      <p:cBhvr additive="base">
                                        <p:cTn id="2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anim calcmode="lin" valueType="num">
                                      <p:cBhvr additive="base">
                                        <p:cTn id="2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anim calcmode="lin" valueType="num">
                                      <p:cBhvr additive="base">
                                        <p:cTn id="29" dur="500" fill="hold"/>
                                        <p:tgtEl>
                                          <p:spTgt spid="6">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anim calcmode="lin" valueType="num">
                                      <p:cBhvr additive="base">
                                        <p:cTn id="33"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283012" y="752653"/>
            <a:ext cx="11353177" cy="4995004"/>
          </a:xfrm>
        </p:spPr>
        <p:txBody>
          <a:bodyPr anchor="t" anchorCtr="0">
            <a:noAutofit/>
          </a:bodyPr>
          <a:lstStyle/>
          <a:p>
            <a:pPr>
              <a:buClr>
                <a:srgbClr val="0070C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Short-term Benefits</a:t>
            </a:r>
          </a:p>
          <a:p>
            <a:pPr lvl="1">
              <a:buClr>
                <a:srgbClr val="0070C0"/>
              </a:buClr>
            </a:pPr>
            <a:r>
              <a:rPr lang="en-US" dirty="0" smtClean="0">
                <a:latin typeface="Arial" panose="020B0604020202020204" pitchFamily="34" charset="0"/>
                <a:cs typeface="Arial" panose="020B0604020202020204" pitchFamily="34" charset="0"/>
              </a:rPr>
              <a:t>Faster scale-up of deployment</a:t>
            </a:r>
          </a:p>
          <a:p>
            <a:pPr lvl="2">
              <a:buClr>
                <a:srgbClr val="0070C0"/>
              </a:buClr>
            </a:pPr>
            <a:r>
              <a:rPr lang="en-US" dirty="0" smtClean="0">
                <a:latin typeface="Arial" panose="020B0604020202020204" pitchFamily="34" charset="0"/>
                <a:cs typeface="Arial" panose="020B0604020202020204" pitchFamily="34" charset="0"/>
              </a:rPr>
              <a:t>Production grade hardware</a:t>
            </a:r>
          </a:p>
          <a:p>
            <a:pPr lvl="2">
              <a:buClr>
                <a:srgbClr val="0070C0"/>
              </a:buClr>
            </a:pPr>
            <a:r>
              <a:rPr lang="en-US" dirty="0" smtClean="0">
                <a:latin typeface="Arial" panose="020B0604020202020204" pitchFamily="34" charset="0"/>
                <a:cs typeface="Arial" panose="020B0604020202020204" pitchFamily="34" charset="0"/>
              </a:rPr>
              <a:t>Expertise in vehicle connectivity</a:t>
            </a:r>
            <a:endParaRPr lang="en-US" dirty="0">
              <a:latin typeface="Arial" panose="020B0604020202020204" pitchFamily="34" charset="0"/>
              <a:cs typeface="Arial" panose="020B0604020202020204" pitchFamily="34" charset="0"/>
            </a:endParaRPr>
          </a:p>
          <a:p>
            <a:pPr lvl="1">
              <a:buClr>
                <a:srgbClr val="0070C0"/>
              </a:buClr>
            </a:pPr>
            <a:r>
              <a:rPr lang="en-US" dirty="0" smtClean="0">
                <a:latin typeface="Arial" panose="020B0604020202020204" pitchFamily="34" charset="0"/>
                <a:cs typeface="Arial" panose="020B0604020202020204" pitchFamily="34" charset="0"/>
              </a:rPr>
              <a:t>Large-scale data analytics system</a:t>
            </a:r>
          </a:p>
          <a:p>
            <a:pPr lvl="2">
              <a:buClr>
                <a:srgbClr val="0070C0"/>
              </a:buClr>
            </a:pPr>
            <a:r>
              <a:rPr lang="en-US" dirty="0" smtClean="0">
                <a:latin typeface="Arial" panose="020B0604020202020204" pitchFamily="34" charset="0"/>
                <a:cs typeface="Arial" panose="020B0604020202020204" pitchFamily="34" charset="0"/>
              </a:rPr>
              <a:t>Leverage value of data</a:t>
            </a:r>
          </a:p>
          <a:p>
            <a:pPr lvl="1">
              <a:buClr>
                <a:srgbClr val="0070C0"/>
              </a:buClr>
            </a:pPr>
            <a:r>
              <a:rPr lang="en-US" dirty="0" smtClean="0">
                <a:latin typeface="Arial" panose="020B0604020202020204" pitchFamily="34" charset="0"/>
                <a:cs typeface="Arial" panose="020B0604020202020204" pitchFamily="34" charset="0"/>
              </a:rPr>
              <a:t>Multiple applications for various use cases</a:t>
            </a:r>
          </a:p>
          <a:p>
            <a:pPr lvl="1">
              <a:buClr>
                <a:srgbClr val="0070C0"/>
              </a:buClr>
            </a:pPr>
            <a:r>
              <a:rPr lang="en-US" dirty="0" smtClean="0">
                <a:latin typeface="Arial" panose="020B0604020202020204" pitchFamily="34" charset="0"/>
                <a:cs typeface="Arial" panose="020B0604020202020204" pitchFamily="34" charset="0"/>
              </a:rPr>
              <a:t>Potential partnerships with OEMs</a:t>
            </a:r>
          </a:p>
          <a:p>
            <a:pPr>
              <a:buClr>
                <a:srgbClr val="0070C0"/>
              </a:buClr>
              <a:buFont typeface="Arial" panose="020B0604020202020204" pitchFamily="34" charset="0"/>
              <a:buChar char="•"/>
            </a:pPr>
            <a:r>
              <a:rPr lang="en-US" sz="2800" dirty="0" smtClean="0">
                <a:latin typeface="Arial" panose="020B0604020202020204" pitchFamily="34" charset="0"/>
                <a:cs typeface="Arial" panose="020B0604020202020204" pitchFamily="34" charset="0"/>
              </a:rPr>
              <a:t>Long-term Benefits</a:t>
            </a:r>
          </a:p>
          <a:p>
            <a:pPr lvl="1">
              <a:buClr>
                <a:srgbClr val="0070C0"/>
              </a:buClr>
            </a:pPr>
            <a:r>
              <a:rPr lang="en-US" dirty="0" smtClean="0">
                <a:latin typeface="Arial" panose="020B0604020202020204" pitchFamily="34" charset="0"/>
                <a:cs typeface="Arial" panose="020B0604020202020204" pitchFamily="34" charset="0"/>
              </a:rPr>
              <a:t>Save lives</a:t>
            </a:r>
          </a:p>
          <a:p>
            <a:pPr lvl="1">
              <a:buClr>
                <a:srgbClr val="0070C0"/>
              </a:buClr>
            </a:pPr>
            <a:r>
              <a:rPr lang="en-US" dirty="0" smtClean="0">
                <a:latin typeface="Arial" panose="020B0604020202020204" pitchFamily="34" charset="0"/>
                <a:cs typeface="Arial" panose="020B0604020202020204" pitchFamily="34" charset="0"/>
              </a:rPr>
              <a:t>Improve mobility</a:t>
            </a:r>
          </a:p>
          <a:p>
            <a:pPr lvl="1">
              <a:buClr>
                <a:srgbClr val="0070C0"/>
              </a:buClr>
            </a:pPr>
            <a:r>
              <a:rPr lang="en-US" dirty="0" smtClean="0">
                <a:latin typeface="Arial" panose="020B0604020202020204" pitchFamily="34" charset="0"/>
                <a:cs typeface="Arial" panose="020B0604020202020204" pitchFamily="34" charset="0"/>
              </a:rPr>
              <a:t>Prepare for broad deployment in OEM vehicles</a:t>
            </a:r>
          </a:p>
        </p:txBody>
      </p:sp>
      <p:sp>
        <p:nvSpPr>
          <p:cNvPr id="5" name="Title 1"/>
          <p:cNvSpPr txBox="1">
            <a:spLocks/>
          </p:cNvSpPr>
          <p:nvPr/>
        </p:nvSpPr>
        <p:spPr>
          <a:xfrm>
            <a:off x="283011" y="255974"/>
            <a:ext cx="10515600" cy="475060"/>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400" kern="1200">
                <a:solidFill>
                  <a:schemeClr val="tx1"/>
                </a:solidFill>
                <a:latin typeface="+mj-lt"/>
                <a:ea typeface="+mj-ea"/>
                <a:cs typeface="+mj-cs"/>
              </a:defRPr>
            </a:lvl1pPr>
          </a:lstStyle>
          <a:p>
            <a:r>
              <a:rPr lang="en-US" sz="3600" dirty="0" smtClean="0">
                <a:latin typeface="Arial" panose="020B0604020202020204" pitchFamily="34" charset="0"/>
                <a:cs typeface="Arial" panose="020B0604020202020204" pitchFamily="34" charset="0"/>
              </a:rPr>
              <a:t>Connected Vehicle Data Ecosystem Project</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3599" y="941550"/>
            <a:ext cx="4601029" cy="882534"/>
          </a:xfrm>
          <a:prstGeom prst="rect">
            <a:avLst/>
          </a:prstGeom>
        </p:spPr>
      </p:pic>
    </p:spTree>
    <p:extLst>
      <p:ext uri="{BB962C8B-B14F-4D97-AF65-F5344CB8AC3E}">
        <p14:creationId xmlns:p14="http://schemas.microsoft.com/office/powerpoint/2010/main" val="16671248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1520" y="5200991"/>
            <a:ext cx="3286749" cy="1410297"/>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7726" y="294892"/>
            <a:ext cx="1381335" cy="2200847"/>
          </a:xfrm>
          <a:prstGeom prst="rect">
            <a:avLst/>
          </a:prstGeom>
          <a:solidFill>
            <a:schemeClr val="accent2"/>
          </a:solidFill>
        </p:spPr>
      </p:pic>
      <p:pic>
        <p:nvPicPr>
          <p:cNvPr id="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26540" y="4028048"/>
            <a:ext cx="4323706" cy="73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549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11" y="308284"/>
            <a:ext cx="10515600" cy="728946"/>
          </a:xfrm>
        </p:spPr>
        <p:txBody>
          <a:bodyPr/>
          <a:lstStyle/>
          <a:p>
            <a:r>
              <a:rPr lang="en-US" dirty="0" smtClean="0"/>
              <a:t>Why DSRC?  - Connected Vehicle V2X Options</a:t>
            </a:r>
            <a:endParaRPr lang="en-US" dirty="0"/>
          </a:p>
        </p:txBody>
      </p:sp>
      <p:sp>
        <p:nvSpPr>
          <p:cNvPr id="7" name="TextBox 6"/>
          <p:cNvSpPr txBox="1"/>
          <p:nvPr/>
        </p:nvSpPr>
        <p:spPr>
          <a:xfrm>
            <a:off x="332229" y="3339985"/>
            <a:ext cx="7084571" cy="2554545"/>
          </a:xfrm>
          <a:prstGeom prst="rect">
            <a:avLst/>
          </a:prstGeom>
          <a:noFill/>
        </p:spPr>
        <p:txBody>
          <a:bodyPr wrap="square" rtlCol="0">
            <a:spAutoFit/>
          </a:bodyPr>
          <a:lstStyle/>
          <a:p>
            <a:r>
              <a:rPr lang="en-US" sz="2000" b="1" dirty="0" smtClean="0"/>
              <a:t>DSRC</a:t>
            </a:r>
          </a:p>
          <a:p>
            <a:r>
              <a:rPr lang="en-US" sz="2000" dirty="0" smtClean="0"/>
              <a:t>Meets TEA-21 requirements</a:t>
            </a:r>
          </a:p>
          <a:p>
            <a:r>
              <a:rPr lang="en-US" sz="2000" dirty="0" smtClean="0"/>
              <a:t>Developed and evolved to meet specific needs</a:t>
            </a:r>
          </a:p>
          <a:p>
            <a:r>
              <a:rPr lang="en-US" sz="2000" dirty="0" smtClean="0"/>
              <a:t>802.11 standards (like </a:t>
            </a:r>
            <a:r>
              <a:rPr lang="en-US" sz="2000" dirty="0" err="1" smtClean="0"/>
              <a:t>WiFi</a:t>
            </a:r>
            <a:r>
              <a:rPr lang="en-US" sz="2000" dirty="0" smtClean="0"/>
              <a:t>)</a:t>
            </a:r>
          </a:p>
          <a:p>
            <a:r>
              <a:rPr lang="en-US" sz="2000" dirty="0"/>
              <a:t>Tested, proven, available</a:t>
            </a:r>
          </a:p>
          <a:p>
            <a:r>
              <a:rPr lang="en-US" sz="2000" dirty="0" smtClean="0"/>
              <a:t>Widespread deployment consensus</a:t>
            </a:r>
          </a:p>
          <a:p>
            <a:r>
              <a:rPr lang="en-US" sz="2000" dirty="0" smtClean="0"/>
              <a:t>Free broadcast</a:t>
            </a:r>
          </a:p>
          <a:p>
            <a:r>
              <a:rPr lang="en-US" sz="2000" dirty="0" smtClean="0"/>
              <a:t>Future Path to IEEE NGV</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0395" y="1037230"/>
            <a:ext cx="2476217" cy="2116656"/>
          </a:xfrm>
          <a:prstGeom prst="rect">
            <a:avLst/>
          </a:prstGeom>
        </p:spPr>
      </p:pic>
    </p:spTree>
    <p:extLst>
      <p:ext uri="{BB962C8B-B14F-4D97-AF65-F5344CB8AC3E}">
        <p14:creationId xmlns:p14="http://schemas.microsoft.com/office/powerpoint/2010/main" val="3273995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11" y="308284"/>
            <a:ext cx="10515600" cy="728946"/>
          </a:xfrm>
        </p:spPr>
        <p:txBody>
          <a:bodyPr/>
          <a:lstStyle/>
          <a:p>
            <a:r>
              <a:rPr lang="en-US" dirty="0" smtClean="0"/>
              <a:t>Connected Vehicle V2X Options</a:t>
            </a:r>
            <a:endParaRPr lang="en-US" dirty="0"/>
          </a:p>
        </p:txBody>
      </p:sp>
      <p:sp>
        <p:nvSpPr>
          <p:cNvPr id="7" name="TextBox 6"/>
          <p:cNvSpPr txBox="1"/>
          <p:nvPr/>
        </p:nvSpPr>
        <p:spPr>
          <a:xfrm>
            <a:off x="332230" y="3267249"/>
            <a:ext cx="3559980" cy="2554545"/>
          </a:xfrm>
          <a:prstGeom prst="rect">
            <a:avLst/>
          </a:prstGeom>
          <a:noFill/>
        </p:spPr>
        <p:txBody>
          <a:bodyPr wrap="square" rtlCol="0">
            <a:spAutoFit/>
          </a:bodyPr>
          <a:lstStyle/>
          <a:p>
            <a:r>
              <a:rPr lang="en-US" sz="2000" b="1" dirty="0" smtClean="0"/>
              <a:t>DSRC</a:t>
            </a:r>
          </a:p>
          <a:p>
            <a:r>
              <a:rPr lang="en-US" sz="2000" dirty="0" smtClean="0"/>
              <a:t>Meets TEA-21 </a:t>
            </a:r>
            <a:r>
              <a:rPr lang="en-US" sz="2000" dirty="0" err="1" smtClean="0"/>
              <a:t>rqmts</a:t>
            </a:r>
            <a:endParaRPr lang="en-US" sz="2000" dirty="0" smtClean="0"/>
          </a:p>
          <a:p>
            <a:r>
              <a:rPr lang="en-US" sz="2000" dirty="0" smtClean="0"/>
              <a:t>Meets specific needs</a:t>
            </a:r>
          </a:p>
          <a:p>
            <a:r>
              <a:rPr lang="en-US" sz="2000" dirty="0" smtClean="0"/>
              <a:t>Standards driven</a:t>
            </a:r>
          </a:p>
          <a:p>
            <a:r>
              <a:rPr lang="en-US" sz="2000" dirty="0" smtClean="0"/>
              <a:t>Tested, proven, available</a:t>
            </a:r>
          </a:p>
          <a:p>
            <a:r>
              <a:rPr lang="en-US" sz="2000" dirty="0" smtClean="0"/>
              <a:t>Deployed</a:t>
            </a:r>
          </a:p>
          <a:p>
            <a:r>
              <a:rPr lang="en-US" sz="2000" dirty="0" smtClean="0"/>
              <a:t>Free broadcast</a:t>
            </a:r>
          </a:p>
          <a:p>
            <a:r>
              <a:rPr lang="en-US" sz="2000" dirty="0" smtClean="0"/>
              <a:t>Future Path: IEEE NGV</a:t>
            </a:r>
          </a:p>
        </p:txBody>
      </p:sp>
      <p:sp>
        <p:nvSpPr>
          <p:cNvPr id="8" name="TextBox 7"/>
          <p:cNvSpPr txBox="1"/>
          <p:nvPr/>
        </p:nvSpPr>
        <p:spPr>
          <a:xfrm>
            <a:off x="4227905" y="3267249"/>
            <a:ext cx="6837407" cy="2862322"/>
          </a:xfrm>
          <a:prstGeom prst="rect">
            <a:avLst/>
          </a:prstGeom>
          <a:noFill/>
        </p:spPr>
        <p:txBody>
          <a:bodyPr wrap="square" rtlCol="0">
            <a:spAutoFit/>
          </a:bodyPr>
          <a:lstStyle/>
          <a:p>
            <a:r>
              <a:rPr lang="en-US" sz="2000" b="1" dirty="0" smtClean="0"/>
              <a:t>C-V2X</a:t>
            </a:r>
          </a:p>
          <a:p>
            <a:r>
              <a:rPr lang="en-US" sz="2000" dirty="0" smtClean="0"/>
              <a:t>Cellular 4G-LTE technology (not “5G”)</a:t>
            </a:r>
          </a:p>
          <a:p>
            <a:r>
              <a:rPr lang="en-US" sz="2000" dirty="0" smtClean="0"/>
              <a:t>Built on 3GPP Release 14 (2017) and 15 (2018)</a:t>
            </a:r>
          </a:p>
          <a:p>
            <a:r>
              <a:rPr lang="en-US" sz="2000" dirty="0" smtClean="0"/>
              <a:t>No independent testing (despite claims)</a:t>
            </a:r>
          </a:p>
          <a:p>
            <a:r>
              <a:rPr lang="en-US" sz="2000" dirty="0" smtClean="0"/>
              <a:t>No wide-scale testing or deployment</a:t>
            </a:r>
          </a:p>
          <a:p>
            <a:r>
              <a:rPr lang="en-US" sz="2000" dirty="0" smtClean="0"/>
              <a:t>Not broadly commercially available</a:t>
            </a:r>
          </a:p>
          <a:p>
            <a:r>
              <a:rPr lang="en-US" sz="2000" dirty="0"/>
              <a:t>Not interoperable with DSRC</a:t>
            </a:r>
          </a:p>
          <a:p>
            <a:r>
              <a:rPr lang="en-US" sz="2000" dirty="0" smtClean="0"/>
              <a:t>Has no legal spectrum</a:t>
            </a:r>
          </a:p>
          <a:p>
            <a:r>
              <a:rPr lang="en-US" sz="2000" dirty="0" smtClean="0"/>
              <a:t>No added benefits</a:t>
            </a:r>
          </a:p>
        </p:txBody>
      </p:sp>
      <p:pic>
        <p:nvPicPr>
          <p:cNvPr id="4" name="Picture 3"/>
          <p:cNvPicPr>
            <a:picLocks noChangeAspect="1"/>
          </p:cNvPicPr>
          <p:nvPr/>
        </p:nvPicPr>
        <p:blipFill>
          <a:blip r:embed="rId2"/>
          <a:stretch>
            <a:fillRect/>
          </a:stretch>
        </p:blipFill>
        <p:spPr>
          <a:xfrm>
            <a:off x="4366426" y="1069499"/>
            <a:ext cx="2787410" cy="2084387"/>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182" y="1037230"/>
            <a:ext cx="2530005" cy="2116656"/>
          </a:xfrm>
          <a:prstGeom prst="rect">
            <a:avLst/>
          </a:prstGeom>
        </p:spPr>
      </p:pic>
    </p:spTree>
    <p:extLst>
      <p:ext uri="{BB962C8B-B14F-4D97-AF65-F5344CB8AC3E}">
        <p14:creationId xmlns:p14="http://schemas.microsoft.com/office/powerpoint/2010/main" val="42706881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11" y="308284"/>
            <a:ext cx="10515600" cy="728946"/>
          </a:xfrm>
        </p:spPr>
        <p:txBody>
          <a:bodyPr/>
          <a:lstStyle/>
          <a:p>
            <a:r>
              <a:rPr lang="en-US" dirty="0" smtClean="0"/>
              <a:t>Connected Vehicle V2X Options</a:t>
            </a:r>
            <a:endParaRPr lang="en-US" dirty="0"/>
          </a:p>
        </p:txBody>
      </p:sp>
      <p:sp>
        <p:nvSpPr>
          <p:cNvPr id="7" name="TextBox 6"/>
          <p:cNvSpPr txBox="1"/>
          <p:nvPr/>
        </p:nvSpPr>
        <p:spPr>
          <a:xfrm>
            <a:off x="332230" y="3267249"/>
            <a:ext cx="3559980" cy="2554545"/>
          </a:xfrm>
          <a:prstGeom prst="rect">
            <a:avLst/>
          </a:prstGeom>
          <a:noFill/>
        </p:spPr>
        <p:txBody>
          <a:bodyPr wrap="square" rtlCol="0">
            <a:spAutoFit/>
          </a:bodyPr>
          <a:lstStyle/>
          <a:p>
            <a:r>
              <a:rPr lang="en-US" sz="2000" b="1" dirty="0" smtClean="0"/>
              <a:t>DSRC</a:t>
            </a:r>
          </a:p>
          <a:p>
            <a:r>
              <a:rPr lang="en-US" sz="2000" dirty="0" smtClean="0"/>
              <a:t>Meets TEA-21 </a:t>
            </a:r>
            <a:r>
              <a:rPr lang="en-US" sz="2000" dirty="0" err="1" smtClean="0"/>
              <a:t>rqmts</a:t>
            </a:r>
            <a:endParaRPr lang="en-US" sz="2000" dirty="0" smtClean="0"/>
          </a:p>
          <a:p>
            <a:r>
              <a:rPr lang="en-US" sz="2000" dirty="0" smtClean="0"/>
              <a:t>Meets specific needs</a:t>
            </a:r>
          </a:p>
          <a:p>
            <a:r>
              <a:rPr lang="en-US" sz="2000" dirty="0" smtClean="0"/>
              <a:t>Standards driven</a:t>
            </a:r>
          </a:p>
          <a:p>
            <a:r>
              <a:rPr lang="en-US" sz="2000" dirty="0" smtClean="0"/>
              <a:t>Tested, proven, available</a:t>
            </a:r>
          </a:p>
          <a:p>
            <a:r>
              <a:rPr lang="en-US" sz="2000" dirty="0" smtClean="0"/>
              <a:t>Deployed</a:t>
            </a:r>
          </a:p>
          <a:p>
            <a:r>
              <a:rPr lang="en-US" sz="2000" dirty="0" smtClean="0"/>
              <a:t>Free broadcast</a:t>
            </a:r>
          </a:p>
          <a:p>
            <a:r>
              <a:rPr lang="en-US" sz="2000" dirty="0" smtClean="0"/>
              <a:t>Future Path: IEEE NGV</a:t>
            </a:r>
          </a:p>
        </p:txBody>
      </p:sp>
      <p:pic>
        <p:nvPicPr>
          <p:cNvPr id="4" name="Picture 3"/>
          <p:cNvPicPr>
            <a:picLocks noChangeAspect="1"/>
          </p:cNvPicPr>
          <p:nvPr/>
        </p:nvPicPr>
        <p:blipFill>
          <a:blip r:embed="rId2"/>
          <a:stretch>
            <a:fillRect/>
          </a:stretch>
        </p:blipFill>
        <p:spPr>
          <a:xfrm>
            <a:off x="4366426" y="1069499"/>
            <a:ext cx="2787410" cy="2084387"/>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182" y="1037230"/>
            <a:ext cx="2530005" cy="2116656"/>
          </a:xfrm>
          <a:prstGeom prst="rect">
            <a:avLst/>
          </a:prstGeom>
        </p:spPr>
      </p:pic>
      <p:sp>
        <p:nvSpPr>
          <p:cNvPr id="10" name="TextBox 9"/>
          <p:cNvSpPr txBox="1"/>
          <p:nvPr/>
        </p:nvSpPr>
        <p:spPr>
          <a:xfrm>
            <a:off x="4227905" y="3267249"/>
            <a:ext cx="3608388" cy="2862322"/>
          </a:xfrm>
          <a:prstGeom prst="rect">
            <a:avLst/>
          </a:prstGeom>
          <a:noFill/>
        </p:spPr>
        <p:txBody>
          <a:bodyPr wrap="square" rtlCol="0">
            <a:spAutoFit/>
          </a:bodyPr>
          <a:lstStyle/>
          <a:p>
            <a:r>
              <a:rPr lang="en-US" sz="2000" b="1" dirty="0" smtClean="0"/>
              <a:t>C-V2X</a:t>
            </a:r>
          </a:p>
          <a:p>
            <a:r>
              <a:rPr lang="en-US" sz="2000" dirty="0" smtClean="0"/>
              <a:t>Cellular 4G-LTE technology</a:t>
            </a:r>
          </a:p>
          <a:p>
            <a:r>
              <a:rPr lang="en-US" sz="2000" dirty="0" smtClean="0"/>
              <a:t>3GPP </a:t>
            </a:r>
            <a:r>
              <a:rPr lang="en-US" sz="2000" dirty="0" err="1" smtClean="0"/>
              <a:t>Rel</a:t>
            </a:r>
            <a:r>
              <a:rPr lang="en-US" sz="2000" dirty="0" smtClean="0"/>
              <a:t> 14 /15</a:t>
            </a:r>
          </a:p>
          <a:p>
            <a:r>
              <a:rPr lang="en-US" sz="2000" dirty="0" smtClean="0"/>
              <a:t>No independent testing</a:t>
            </a:r>
          </a:p>
          <a:p>
            <a:r>
              <a:rPr lang="en-US" sz="2000" dirty="0" smtClean="0"/>
              <a:t>No wide-scale deployment</a:t>
            </a:r>
          </a:p>
          <a:p>
            <a:r>
              <a:rPr lang="en-US" sz="2000" dirty="0" smtClean="0"/>
              <a:t>Not commercially available</a:t>
            </a:r>
          </a:p>
          <a:p>
            <a:r>
              <a:rPr lang="en-US" sz="2000" dirty="0"/>
              <a:t>Not interoperable</a:t>
            </a:r>
          </a:p>
          <a:p>
            <a:r>
              <a:rPr lang="en-US" sz="2000" dirty="0" smtClean="0"/>
              <a:t>No spectrum</a:t>
            </a:r>
          </a:p>
          <a:p>
            <a:r>
              <a:rPr lang="en-US" sz="2000" dirty="0" smtClean="0"/>
              <a:t>No added benefits</a:t>
            </a:r>
          </a:p>
        </p:txBody>
      </p:sp>
      <p:pic>
        <p:nvPicPr>
          <p:cNvPr id="11"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8210" y="1053364"/>
            <a:ext cx="293285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1987" y="3267249"/>
            <a:ext cx="3501097" cy="2554545"/>
          </a:xfrm>
          <a:prstGeom prst="rect">
            <a:avLst/>
          </a:prstGeom>
          <a:noFill/>
        </p:spPr>
        <p:txBody>
          <a:bodyPr wrap="square" rtlCol="0">
            <a:spAutoFit/>
          </a:bodyPr>
          <a:lstStyle/>
          <a:p>
            <a:r>
              <a:rPr lang="en-US" sz="2000" b="1" dirty="0" smtClean="0"/>
              <a:t>Cellular 5G technology</a:t>
            </a:r>
          </a:p>
          <a:p>
            <a:r>
              <a:rPr lang="en-US" sz="2000" dirty="0" smtClean="0"/>
              <a:t>Generic use: </a:t>
            </a:r>
            <a:r>
              <a:rPr lang="en-US" sz="2000" dirty="0" err="1" smtClean="0"/>
              <a:t>IoT</a:t>
            </a:r>
            <a:endParaRPr lang="en-US" sz="2000" dirty="0" smtClean="0"/>
          </a:p>
          <a:p>
            <a:r>
              <a:rPr lang="en-US" sz="2000" dirty="0" smtClean="0"/>
              <a:t>NR-V2X</a:t>
            </a:r>
          </a:p>
          <a:p>
            <a:r>
              <a:rPr lang="en-US" sz="2000" dirty="0" smtClean="0"/>
              <a:t>3GPP </a:t>
            </a:r>
            <a:r>
              <a:rPr lang="en-US" sz="2000" dirty="0" err="1" smtClean="0"/>
              <a:t>Rel</a:t>
            </a:r>
            <a:r>
              <a:rPr lang="en-US" sz="2000" dirty="0" smtClean="0"/>
              <a:t> 16 (pending)</a:t>
            </a:r>
          </a:p>
          <a:p>
            <a:r>
              <a:rPr lang="en-US" sz="2000" dirty="0" smtClean="0"/>
              <a:t>Will not interoperate or co-  exist with C-V2X</a:t>
            </a:r>
          </a:p>
          <a:p>
            <a:r>
              <a:rPr lang="en-US" sz="2000" dirty="0" smtClean="0"/>
              <a:t>Subscription fee</a:t>
            </a:r>
          </a:p>
          <a:p>
            <a:r>
              <a:rPr lang="en-US" sz="2000" dirty="0" smtClean="0"/>
              <a:t>Still in it’s infancy</a:t>
            </a:r>
            <a:endParaRPr lang="en-US" sz="2000" dirty="0"/>
          </a:p>
        </p:txBody>
      </p:sp>
    </p:spTree>
    <p:extLst>
      <p:ext uri="{BB962C8B-B14F-4D97-AF65-F5344CB8AC3E}">
        <p14:creationId xmlns:p14="http://schemas.microsoft.com/office/powerpoint/2010/main" val="967974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0515600" cy="749528"/>
          </a:xfrm>
        </p:spPr>
        <p:txBody>
          <a:bodyPr/>
          <a:lstStyle/>
          <a:p>
            <a:r>
              <a:rPr lang="en-US" smtClean="0"/>
              <a:t>Visions of the Future</a:t>
            </a:r>
            <a:endParaRPr lang="en-US" dirty="0"/>
          </a:p>
        </p:txBody>
      </p:sp>
      <p:sp>
        <p:nvSpPr>
          <p:cNvPr id="7" name="Content Placeholder 2"/>
          <p:cNvSpPr txBox="1">
            <a:spLocks/>
          </p:cNvSpPr>
          <p:nvPr/>
        </p:nvSpPr>
        <p:spPr>
          <a:xfrm>
            <a:off x="838199" y="1405700"/>
            <a:ext cx="10785953" cy="5295725"/>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dirty="0" smtClean="0"/>
              <a:t>Each compartment of the automated truck is loaded with goods. The driver verifies that the vehicle’s automated systems are in perfect operating order; she then eases into the designated lane, turning control over to the “autopilot”. She will continue to monitor progress, while checking her data sheet for the next delivery and overriding automatic control if necessary. All of the truck’s stops have been timed practically to the second; this control lets stores buy more efficiently and better manage their inventories. </a:t>
            </a:r>
          </a:p>
          <a:p>
            <a:pPr>
              <a:lnSpc>
                <a:spcPct val="100000"/>
              </a:lnSpc>
            </a:pPr>
            <a:endParaRPr lang="en-US" dirty="0" smtClean="0"/>
          </a:p>
          <a:p>
            <a:endParaRPr lang="en-US" dirty="0" smtClean="0"/>
          </a:p>
          <a:p>
            <a:endParaRPr lang="en-US" dirty="0"/>
          </a:p>
        </p:txBody>
      </p:sp>
    </p:spTree>
    <p:extLst>
      <p:ext uri="{BB962C8B-B14F-4D97-AF65-F5344CB8AC3E}">
        <p14:creationId xmlns:p14="http://schemas.microsoft.com/office/powerpoint/2010/main" val="3380715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0515600" cy="749528"/>
          </a:xfrm>
        </p:spPr>
        <p:txBody>
          <a:bodyPr/>
          <a:lstStyle/>
          <a:p>
            <a:r>
              <a:rPr lang="en-US" smtClean="0"/>
              <a:t>Visions of the Future</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403" y="1000606"/>
            <a:ext cx="9414787" cy="3581363"/>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0944" y="3366342"/>
            <a:ext cx="5703938" cy="3172244"/>
          </a:xfrm>
          <a:prstGeom prst="rect">
            <a:avLst/>
          </a:prstGeom>
        </p:spPr>
      </p:pic>
      <p:sp>
        <p:nvSpPr>
          <p:cNvPr id="4" name="Right Arrow 3"/>
          <p:cNvSpPr/>
          <p:nvPr/>
        </p:nvSpPr>
        <p:spPr>
          <a:xfrm rot="10800000">
            <a:off x="10059591" y="1267123"/>
            <a:ext cx="1176255" cy="4920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2403" y="4796518"/>
            <a:ext cx="4598423" cy="577105"/>
          </a:xfrm>
          <a:prstGeom prst="rect">
            <a:avLst/>
          </a:prstGeom>
        </p:spPr>
      </p:pic>
      <p:sp>
        <p:nvSpPr>
          <p:cNvPr id="6" name="TextBox 5"/>
          <p:cNvSpPr txBox="1"/>
          <p:nvPr/>
        </p:nvSpPr>
        <p:spPr>
          <a:xfrm>
            <a:off x="8918532" y="1881992"/>
            <a:ext cx="3056350" cy="523220"/>
          </a:xfrm>
          <a:prstGeom prst="rect">
            <a:avLst/>
          </a:prstGeom>
          <a:noFill/>
        </p:spPr>
        <p:txBody>
          <a:bodyPr wrap="square" rtlCol="0">
            <a:spAutoFit/>
          </a:bodyPr>
          <a:lstStyle/>
          <a:p>
            <a:r>
              <a:rPr lang="en-US" sz="2800" b="1" smtClean="0">
                <a:solidFill>
                  <a:srgbClr val="FF0000"/>
                </a:solidFill>
              </a:rPr>
              <a:t>25 YEARS AGO</a:t>
            </a:r>
            <a:endParaRPr lang="en-US" sz="2800" b="1">
              <a:solidFill>
                <a:srgbClr val="FF0000"/>
              </a:solidFill>
            </a:endParaRPr>
          </a:p>
        </p:txBody>
      </p:sp>
    </p:spTree>
    <p:extLst>
      <p:ext uri="{BB962C8B-B14F-4D97-AF65-F5344CB8AC3E}">
        <p14:creationId xmlns:p14="http://schemas.microsoft.com/office/powerpoint/2010/main" val="2718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0515600" cy="749528"/>
          </a:xfrm>
        </p:spPr>
        <p:txBody>
          <a:bodyPr/>
          <a:lstStyle/>
          <a:p>
            <a:r>
              <a:rPr lang="en-US" dirty="0" smtClean="0"/>
              <a:t>13 Years of Progress. . . </a:t>
            </a:r>
            <a:endParaRPr lang="en-US"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1997" y="1305422"/>
            <a:ext cx="4859626" cy="3792358"/>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9763" y="1305422"/>
            <a:ext cx="5170691" cy="3792358"/>
          </a:xfrm>
          <a:prstGeom prst="rect">
            <a:avLst/>
          </a:prstGeom>
        </p:spPr>
      </p:pic>
      <p:sp>
        <p:nvSpPr>
          <p:cNvPr id="11" name="Right Arrow 10"/>
          <p:cNvSpPr/>
          <p:nvPr/>
        </p:nvSpPr>
        <p:spPr>
          <a:xfrm>
            <a:off x="5349208" y="2418930"/>
            <a:ext cx="1176255" cy="4920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820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0515600" cy="749528"/>
          </a:xfrm>
        </p:spPr>
        <p:txBody>
          <a:bodyPr/>
          <a:lstStyle/>
          <a:p>
            <a:r>
              <a:rPr lang="en-US" dirty="0" smtClean="0"/>
              <a:t>10 Years of Progress. . . </a:t>
            </a:r>
            <a:endParaRPr lang="en-US"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2917" y="1308136"/>
            <a:ext cx="3413329" cy="2920964"/>
          </a:xfrm>
          <a:prstGeom prst="rect">
            <a:avLst/>
          </a:prstGeom>
        </p:spPr>
      </p:pic>
      <p:pic>
        <p:nvPicPr>
          <p:cNvPr id="10" name="Picture 9"/>
          <p:cNvPicPr>
            <a:picLocks noChangeAspect="1"/>
          </p:cNvPicPr>
          <p:nvPr/>
        </p:nvPicPr>
        <p:blipFill>
          <a:blip r:embed="rId4"/>
          <a:stretch>
            <a:fillRect/>
          </a:stretch>
        </p:blipFill>
        <p:spPr>
          <a:xfrm>
            <a:off x="606760" y="1340284"/>
            <a:ext cx="4654905" cy="2888816"/>
          </a:xfrm>
          <a:prstGeom prst="rect">
            <a:avLst/>
          </a:prstGeom>
        </p:spPr>
      </p:pic>
      <p:sp>
        <p:nvSpPr>
          <p:cNvPr id="11" name="Right Arrow 10"/>
          <p:cNvSpPr/>
          <p:nvPr/>
        </p:nvSpPr>
        <p:spPr>
          <a:xfrm>
            <a:off x="5349208" y="2418930"/>
            <a:ext cx="1176255" cy="4920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976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97" y="368073"/>
            <a:ext cx="11166896" cy="749528"/>
          </a:xfrm>
        </p:spPr>
        <p:txBody>
          <a:bodyPr>
            <a:normAutofit/>
          </a:bodyPr>
          <a:lstStyle/>
          <a:p>
            <a:r>
              <a:rPr lang="en-US" dirty="0" smtClean="0"/>
              <a:t>20 Years of Progress. . . </a:t>
            </a:r>
            <a:endParaRPr lang="en-US" dirty="0"/>
          </a:p>
        </p:txBody>
      </p:sp>
      <p:sp>
        <p:nvSpPr>
          <p:cNvPr id="11" name="Right Arrow 10"/>
          <p:cNvSpPr/>
          <p:nvPr/>
        </p:nvSpPr>
        <p:spPr>
          <a:xfrm>
            <a:off x="3366781" y="2474710"/>
            <a:ext cx="1176255" cy="4920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698" y="1422678"/>
            <a:ext cx="3044561" cy="3044561"/>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2249" y="1495575"/>
            <a:ext cx="2721742" cy="268780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4225" y="1495575"/>
            <a:ext cx="2284668" cy="2701538"/>
          </a:xfrm>
          <a:prstGeom prst="rect">
            <a:avLst/>
          </a:prstGeom>
        </p:spPr>
      </p:pic>
      <p:sp>
        <p:nvSpPr>
          <p:cNvPr id="7" name="Right Arrow 6"/>
          <p:cNvSpPr/>
          <p:nvPr/>
        </p:nvSpPr>
        <p:spPr>
          <a:xfrm>
            <a:off x="7643827" y="2474710"/>
            <a:ext cx="1176255" cy="492025"/>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056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UDOT Updated PPT Template - Fall 2017">
  <a:themeElements>
    <a:clrScheme name="Titl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23890</TotalTime>
  <Words>3479</Words>
  <Application>Microsoft Office PowerPoint</Application>
  <PresentationFormat>Widescreen</PresentationFormat>
  <Paragraphs>408</Paragraphs>
  <Slides>48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Black</vt:lpstr>
      <vt:lpstr>Calibri</vt:lpstr>
      <vt:lpstr>Wingdings</vt:lpstr>
      <vt:lpstr>UDOT Updated PPT Template - Fall 2017</vt:lpstr>
      <vt:lpstr>Perspectives on  Automated and Connected Vehicles </vt:lpstr>
      <vt:lpstr>Outline of Topics</vt:lpstr>
      <vt:lpstr>The Future</vt:lpstr>
      <vt:lpstr>Visions of the Future</vt:lpstr>
      <vt:lpstr>Visions of the Future</vt:lpstr>
      <vt:lpstr>Visions of the Future</vt:lpstr>
      <vt:lpstr>13 Years of Progress. . . </vt:lpstr>
      <vt:lpstr>10 Years of Progress. . . </vt:lpstr>
      <vt:lpstr>20 Years of Progress. . . </vt:lpstr>
      <vt:lpstr>25 Years of Progress. . . </vt:lpstr>
      <vt:lpstr>Gartner Hype Cycle for Emerging Technologies</vt:lpstr>
      <vt:lpstr>Complex Technologies. . . But Uniform Leadership</vt:lpstr>
      <vt:lpstr>Complex Technologies . . . In a Complex Environment</vt:lpstr>
      <vt:lpstr>Complex Technologies . . . And Lots of Progress</vt:lpstr>
      <vt:lpstr>We are not at the beginning of the end, but at the end of the beginning    – Shane Robison, VP Hewlett Packard,     (possibly quoting Winston Churchill)</vt:lpstr>
      <vt:lpstr>Three Suggested Take-Aways</vt:lpstr>
      <vt:lpstr>Three Suggested Take-Aways</vt:lpstr>
      <vt:lpstr>Three Suggested Take-Aways</vt:lpstr>
      <vt:lpstr>CAV Policy</vt:lpstr>
      <vt:lpstr>Autonomous Vehicle Legislation</vt:lpstr>
      <vt:lpstr>Autonomous Vehicle Legislation</vt:lpstr>
      <vt:lpstr>AV Regulatory Issues - Utah</vt:lpstr>
      <vt:lpstr>Regulatory Challenges</vt:lpstr>
      <vt:lpstr>The Promise of Automated Vehicles</vt:lpstr>
      <vt:lpstr>AV Shuttle Project</vt:lpstr>
      <vt:lpstr>Automated Vehicle Shuttle Pilot</vt:lpstr>
      <vt:lpstr>PowerPoint Presentation</vt:lpstr>
      <vt:lpstr>Automated Vehicle Shuttle Pilot</vt:lpstr>
      <vt:lpstr>A New Paradigm</vt:lpstr>
      <vt:lpstr>The Promise of Connected and Automated Vehicles</vt:lpstr>
      <vt:lpstr>The SPaT Challenge “Local Pilots of National Significance”</vt:lpstr>
      <vt:lpstr>SPaT Challenge Participants</vt:lpstr>
      <vt:lpstr>Connected Fleet Challenge</vt:lpstr>
      <vt:lpstr>Utah Connected Vehicle Project</vt:lpstr>
      <vt:lpstr>Redwood Road Connected Vehicle Project</vt:lpstr>
      <vt:lpstr>Additional Deployments</vt:lpstr>
      <vt:lpstr>PowerPoint Presentation</vt:lpstr>
      <vt:lpstr>Connected Vehicle Data Ecosystem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DSRC?  - Connected Vehicle V2X Options</vt:lpstr>
      <vt:lpstr>Connected Vehicle V2X Options</vt:lpstr>
      <vt:lpstr>Connected Vehicle V2X Options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Haley McLennan</dc:creator>
  <cp:lastModifiedBy>Blaine Leonard</cp:lastModifiedBy>
  <cp:revision>249</cp:revision>
  <cp:lastPrinted>2019-12-05T00:02:59Z</cp:lastPrinted>
  <dcterms:created xsi:type="dcterms:W3CDTF">2017-08-23T01:43:43Z</dcterms:created>
  <dcterms:modified xsi:type="dcterms:W3CDTF">2019-12-05T07:34:48Z</dcterms:modified>
</cp:coreProperties>
</file>