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79" r:id="rId3"/>
    <p:sldId id="295" r:id="rId4"/>
    <p:sldId id="318" r:id="rId5"/>
    <p:sldId id="320" r:id="rId6"/>
    <p:sldId id="304" r:id="rId7"/>
    <p:sldId id="321" r:id="rId8"/>
    <p:sldId id="324" r:id="rId9"/>
    <p:sldId id="346" r:id="rId10"/>
    <p:sldId id="333" r:id="rId11"/>
    <p:sldId id="345" r:id="rId12"/>
    <p:sldId id="326" r:id="rId13"/>
    <p:sldId id="334" r:id="rId14"/>
    <p:sldId id="339" r:id="rId15"/>
    <p:sldId id="335" r:id="rId16"/>
    <p:sldId id="336" r:id="rId17"/>
    <p:sldId id="337" r:id="rId18"/>
    <p:sldId id="338" r:id="rId19"/>
    <p:sldId id="347" r:id="rId20"/>
    <p:sldId id="348" r:id="rId21"/>
    <p:sldId id="316" r:id="rId22"/>
    <p:sldId id="267" r:id="rId2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FA0"/>
    <a:srgbClr val="00275D"/>
    <a:srgbClr val="EFBF00"/>
    <a:srgbClr val="ED710E"/>
    <a:srgbClr val="ED7114"/>
    <a:srgbClr val="F07F0A"/>
    <a:srgbClr val="00ACDC"/>
    <a:srgbClr val="E11049"/>
    <a:srgbClr val="42166F"/>
    <a:srgbClr val="764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5394" autoAdjust="0"/>
  </p:normalViewPr>
  <p:slideViewPr>
    <p:cSldViewPr snapToGrid="0">
      <p:cViewPr varScale="1">
        <p:scale>
          <a:sx n="89" d="100"/>
          <a:sy n="89" d="100"/>
        </p:scale>
        <p:origin x="1378"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98"/>
    </p:cViewPr>
  </p:sorterViewPr>
  <p:notesViewPr>
    <p:cSldViewPr snapToGrid="0">
      <p:cViewPr>
        <p:scale>
          <a:sx n="90" d="100"/>
          <a:sy n="90" d="100"/>
        </p:scale>
        <p:origin x="2544" y="-6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54326D0E-7067-4C0C-93C9-5708345D8FCC}" type="datetimeFigureOut">
              <a:rPr lang="en-US" smtClean="0"/>
              <a:t>9/28/2020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67900060-B185-45AB-816D-D3C72DD6283E}" type="slidenum">
              <a:rPr lang="en-US" smtClean="0"/>
              <a:t>‹#›</a:t>
            </a:fld>
            <a:endParaRPr lang="en-US"/>
          </a:p>
        </p:txBody>
      </p:sp>
    </p:spTree>
    <p:extLst>
      <p:ext uri="{BB962C8B-B14F-4D97-AF65-F5344CB8AC3E}">
        <p14:creationId xmlns:p14="http://schemas.microsoft.com/office/powerpoint/2010/main" val="205808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ts.dot.gov/pilots/pilots_nycdot.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396875"/>
            <a:ext cx="4225925" cy="3168650"/>
          </a:xfrm>
        </p:spPr>
      </p:sp>
      <p:sp>
        <p:nvSpPr>
          <p:cNvPr id="3" name="Notes Placeholder 2"/>
          <p:cNvSpPr>
            <a:spLocks noGrp="1"/>
          </p:cNvSpPr>
          <p:nvPr>
            <p:ph type="body" idx="1"/>
          </p:nvPr>
        </p:nvSpPr>
        <p:spPr>
          <a:xfrm>
            <a:off x="877146" y="3762811"/>
            <a:ext cx="5680693" cy="3697033"/>
          </a:xfrm>
        </p:spPr>
        <p:txBody>
          <a:bodyPr/>
          <a:lstStyle/>
          <a:p>
            <a:pPr defTabSz="924641"/>
            <a:r>
              <a:rPr lang="en-US" sz="1400" dirty="0"/>
              <a:t>The purpose of the </a:t>
            </a:r>
            <a:r>
              <a:rPr lang="en-US" sz="1400" dirty="0" err="1"/>
              <a:t>MetroPlan</a:t>
            </a:r>
            <a:r>
              <a:rPr lang="en-US" sz="1400" dirty="0"/>
              <a:t> Orlando Connected and Automated Vehicle (CAV) Readiness Study is to provide area stakeholders with a thorough evaluation of the current preparedness of local counties and cities for the emergence of CAVs, as well as to recommend next steps to proactively enhance their preparation.</a:t>
            </a:r>
          </a:p>
          <a:p>
            <a:pPr defTabSz="924641"/>
            <a:endParaRPr lang="en-US" sz="1400" dirty="0"/>
          </a:p>
          <a:p>
            <a:r>
              <a:rPr lang="en-US" sz="1400" dirty="0" smtClean="0">
                <a:effectLst/>
              </a:rPr>
              <a:t>Over a year-long period, the project team created three interim task memorandums, conducted a series of stakeholder workshops, solicited input from the </a:t>
            </a:r>
            <a:r>
              <a:rPr lang="en-US" sz="1400" dirty="0" err="1" smtClean="0">
                <a:effectLst/>
              </a:rPr>
              <a:t>MetroPlan</a:t>
            </a:r>
            <a:r>
              <a:rPr lang="en-US" sz="1400" dirty="0" smtClean="0">
                <a:effectLst/>
              </a:rPr>
              <a:t> Orlando Committees and Board, hosted a final stakeholder meeting to present draft recommendations, and summarized the results of all of this information in this final report. </a:t>
            </a:r>
            <a:r>
              <a:rPr lang="en-US" sz="1400" dirty="0">
                <a:latin typeface="Franklin Gothic Book" panose="020B0503020102020204" pitchFamily="34" charset="0"/>
                <a:ea typeface="Calibri" panose="020F0502020204030204" pitchFamily="34" charset="0"/>
                <a:cs typeface="Times New Roman" panose="02020603050405020304" pitchFamily="18" charset="0"/>
              </a:rPr>
              <a:t>The intended audience of this final report is ultimately the Central Florida region’s leaders and stakeholders. While this report is complemented by a final presentation, the written report itself serves as a critical element to communicate and document results and recommendations from the study, ensuring awareness and adoption of the principles proposed and a foundation for the resulting actions to be taken in the coming years.</a:t>
            </a:r>
          </a:p>
          <a:p>
            <a:r>
              <a:rPr lang="en-US" sz="1400" b="1" dirty="0" smtClean="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Caveat</a:t>
            </a:r>
            <a:r>
              <a:rPr lang="en-US" sz="1400" b="1" dirty="0">
                <a:solidFill>
                  <a:srgbClr val="FF0000"/>
                </a:solidFill>
                <a:latin typeface="Franklin Gothic Book" panose="020B0503020102020204" pitchFamily="34" charset="0"/>
                <a:ea typeface="Calibri" panose="020F0502020204030204" pitchFamily="34" charset="0"/>
                <a:cs typeface="Times New Roman" panose="02020603050405020304" pitchFamily="18" charset="0"/>
              </a:rPr>
              <a:t>:  The intent of the study was not to answer questions and unknowns about CAVs.  </a:t>
            </a:r>
          </a:p>
          <a:p>
            <a:pPr defTabSz="924641"/>
            <a:endParaRPr lang="en-US"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t>1</a:t>
            </a:fld>
            <a:endParaRPr lang="en-US"/>
          </a:p>
        </p:txBody>
      </p:sp>
    </p:spTree>
    <p:extLst>
      <p:ext uri="{BB962C8B-B14F-4D97-AF65-F5344CB8AC3E}">
        <p14:creationId xmlns:p14="http://schemas.microsoft.com/office/powerpoint/2010/main" val="22031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Attendees had safety, privacy and data security concerns, along with believing that vehicle technology development, workforce training and data storage will be the biggest challenges in the region as CAVs emerge on public roads. </a:t>
            </a:r>
            <a:endParaRPr lang="en-US" sz="1400" dirty="0" smtClean="0"/>
          </a:p>
          <a:p>
            <a:endParaRPr lang="en-US" sz="1400" dirty="0"/>
          </a:p>
          <a:p>
            <a:r>
              <a:rPr lang="en-US" sz="1400" dirty="0" smtClean="0"/>
              <a:t>Attendees </a:t>
            </a:r>
            <a:r>
              <a:rPr lang="en-US" sz="1400" dirty="0"/>
              <a:t>also agreed that future planning opportunities include prioritizing funding in the region to educate the public and forming a cross-agency consortium to share knowledge and make recommendations to ensure that CAV testing and pilot programs are deployed equally in </a:t>
            </a:r>
            <a:r>
              <a:rPr lang="en-US" sz="1400" u="sng" dirty="0"/>
              <a:t>urban and rural areas.</a:t>
            </a:r>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4796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Following</a:t>
            </a:r>
            <a:r>
              <a:rPr lang="en-US" sz="1400" baseline="0" dirty="0"/>
              <a:t> the public workshops, </a:t>
            </a:r>
            <a:r>
              <a:rPr lang="en-US" sz="1400" baseline="0" dirty="0" smtClean="0"/>
              <a:t>we </a:t>
            </a:r>
            <a:r>
              <a:rPr lang="en-US" sz="1400" dirty="0" smtClean="0"/>
              <a:t>turned our attention to </a:t>
            </a:r>
            <a:r>
              <a:rPr lang="en-US" sz="1400" baseline="0" dirty="0" smtClean="0"/>
              <a:t>developing </a:t>
            </a:r>
            <a:r>
              <a:rPr lang="en-US" sz="1400" baseline="0" dirty="0"/>
              <a:t>and documenting all the </a:t>
            </a:r>
            <a:r>
              <a:rPr lang="en-US" sz="1400" dirty="0"/>
              <a:t>recommendations for leaders to evaluate in terms of developing short-term to mid-term concepts and plans for CAV preparedness.  They were</a:t>
            </a:r>
            <a:r>
              <a:rPr lang="en-US" sz="1400" baseline="0" dirty="0"/>
              <a:t> organized in </a:t>
            </a:r>
            <a:r>
              <a:rPr lang="en-US" sz="1400" baseline="0" dirty="0" smtClean="0"/>
              <a:t>these </a:t>
            </a:r>
            <a:r>
              <a:rPr lang="en-US" sz="1400" baseline="0" dirty="0"/>
              <a:t>categories.</a:t>
            </a:r>
            <a:endParaRPr lang="en-US" sz="1400"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9317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4" y="577417"/>
            <a:ext cx="4225925" cy="3168650"/>
          </a:xfrm>
        </p:spPr>
      </p:sp>
      <p:sp>
        <p:nvSpPr>
          <p:cNvPr id="3" name="Notes Placeholder 2"/>
          <p:cNvSpPr>
            <a:spLocks noGrp="1"/>
          </p:cNvSpPr>
          <p:nvPr>
            <p:ph type="body" idx="1"/>
          </p:nvPr>
        </p:nvSpPr>
        <p:spPr>
          <a:xfrm>
            <a:off x="710889" y="4012193"/>
            <a:ext cx="5680693" cy="3697033"/>
          </a:xfrm>
        </p:spPr>
        <p:txBody>
          <a:bodyPr/>
          <a:lstStyle/>
          <a:p>
            <a:r>
              <a:rPr lang="en-US" sz="1400" b="1" dirty="0"/>
              <a:t>Planning &amp; Policy</a:t>
            </a:r>
          </a:p>
          <a:p>
            <a:endParaRPr lang="en-US" sz="1400" b="1" dirty="0" smtClean="0"/>
          </a:p>
          <a:p>
            <a:r>
              <a:rPr lang="en-US" sz="1400" b="1" dirty="0" smtClean="0"/>
              <a:t>Executive </a:t>
            </a:r>
            <a:r>
              <a:rPr lang="en-US" sz="1400" b="1" dirty="0"/>
              <a:t>Guidance</a:t>
            </a:r>
          </a:p>
          <a:p>
            <a:r>
              <a:rPr lang="en-US" sz="1400" dirty="0"/>
              <a:t>Awareness and periodic engagement from senior leadership representing all of the stakeholder agencies is necessary to maintain momentum. While each agency will undoubtedly have their own priorities and unique challenges, there will be many common themes and opportunities that are best achieved through executive leadership. </a:t>
            </a:r>
          </a:p>
          <a:p>
            <a:endParaRPr lang="en-US" sz="1400" b="1" dirty="0" smtClean="0"/>
          </a:p>
          <a:p>
            <a:r>
              <a:rPr lang="en-US" sz="1400" b="1" dirty="0" smtClean="0"/>
              <a:t>Long-Range </a:t>
            </a:r>
            <a:r>
              <a:rPr lang="en-US" sz="1400" b="1" dirty="0"/>
              <a:t>Transportation Planning</a:t>
            </a:r>
          </a:p>
          <a:p>
            <a:r>
              <a:rPr lang="en-US" sz="1400" dirty="0"/>
              <a:t>CAV applications will be continually evolving with new technologies emerging and local jurisdictions becoming more familiar and addressing infrastructure and communication improvements to foster CAV.  Integrate into planning activities being undertaken by MetroPlan Orlando, as well as other regional partners such as LYNX, the Florida Department of Transportation (FDOT), Central Florida Expressway Authority (CFX) and local counties and cities. </a:t>
            </a:r>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474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751" y="508145"/>
            <a:ext cx="4225925" cy="3168650"/>
          </a:xfrm>
        </p:spPr>
      </p:sp>
      <p:sp>
        <p:nvSpPr>
          <p:cNvPr id="3" name="Notes Placeholder 2"/>
          <p:cNvSpPr>
            <a:spLocks noGrp="1"/>
          </p:cNvSpPr>
          <p:nvPr>
            <p:ph type="body" idx="1"/>
          </p:nvPr>
        </p:nvSpPr>
        <p:spPr>
          <a:xfrm>
            <a:off x="710891" y="4019119"/>
            <a:ext cx="5680693" cy="3697033"/>
          </a:xfrm>
        </p:spPr>
        <p:txBody>
          <a:bodyPr/>
          <a:lstStyle/>
          <a:p>
            <a:r>
              <a:rPr lang="en-US" sz="1400" b="1" dirty="0"/>
              <a:t>Planning &amp; Policy</a:t>
            </a:r>
          </a:p>
          <a:p>
            <a:endParaRPr lang="en-US" sz="1400" b="1" dirty="0" smtClean="0"/>
          </a:p>
          <a:p>
            <a:r>
              <a:rPr lang="en-US" sz="1400" b="1" dirty="0" smtClean="0"/>
              <a:t>Site </a:t>
            </a:r>
            <a:r>
              <a:rPr lang="en-US" sz="1400" b="1" dirty="0"/>
              <a:t>Development</a:t>
            </a:r>
          </a:p>
          <a:p>
            <a:r>
              <a:rPr lang="en-US" sz="1400" dirty="0"/>
              <a:t>CAVs bring great opportunities to transform the built environment in ways that, where appropriate, can refocus communities towards the needs of humans instead of the movement of automobiles. CAVs will change the way users access their vehicles, bring reductions in demand and space needed for parking, yield opportunities for road diets and complete streets, and require major redesigns to transportation corridors and development sites to accommodate passenger drop-offs and pick-ups. </a:t>
            </a:r>
            <a:endParaRPr lang="en-US" sz="1400" dirty="0" smtClean="0"/>
          </a:p>
          <a:p>
            <a:endParaRPr lang="en-US" sz="1400" dirty="0"/>
          </a:p>
          <a:p>
            <a:r>
              <a:rPr lang="en-US" sz="1400" b="1" dirty="0" smtClean="0"/>
              <a:t>Parking and information and commercial signage</a:t>
            </a:r>
            <a:endParaRPr lang="en-US" sz="1400" b="1" dirty="0"/>
          </a:p>
          <a:p>
            <a:endParaRPr lang="en-US" sz="1400" b="1" dirty="0" smtClean="0"/>
          </a:p>
          <a:p>
            <a:r>
              <a:rPr lang="en-US" sz="1400" b="1" dirty="0" smtClean="0"/>
              <a:t>Equity</a:t>
            </a:r>
            <a:endParaRPr lang="en-US" sz="1400" b="1" dirty="0"/>
          </a:p>
          <a:p>
            <a:r>
              <a:rPr lang="en-US" sz="1400" dirty="0"/>
              <a:t>“Vertical equity” means that the broadest possible cross-section of Floridians experience CAV benefits, demonstrations, and challenges </a:t>
            </a:r>
          </a:p>
          <a:p>
            <a:r>
              <a:rPr lang="en-US" sz="1400" dirty="0"/>
              <a:t>In “horizontal equity,” each agency within the MetroPlan Orlando region is at a different level when it comes to system capabilities, and each agency has different challenges that they are facing in terms of providing predictable and reliable multi-modal </a:t>
            </a:r>
            <a:r>
              <a:rPr lang="en-US" sz="1400" dirty="0" smtClean="0"/>
              <a:t>options</a:t>
            </a:r>
          </a:p>
          <a:p>
            <a:endParaRPr lang="en-US" sz="1400" dirty="0"/>
          </a:p>
          <a:p>
            <a:r>
              <a:rPr lang="en-US" sz="1400" b="1" dirty="0" smtClean="0"/>
              <a:t>EJ Performance measurement</a:t>
            </a:r>
            <a:endParaRPr lang="en-US" sz="1400" b="1"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4965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0" y="293730"/>
            <a:ext cx="4225925" cy="3168650"/>
          </a:xfrm>
        </p:spPr>
      </p:sp>
      <p:sp>
        <p:nvSpPr>
          <p:cNvPr id="3" name="Notes Placeholder 2"/>
          <p:cNvSpPr>
            <a:spLocks noGrp="1"/>
          </p:cNvSpPr>
          <p:nvPr>
            <p:ph type="body" idx="1"/>
          </p:nvPr>
        </p:nvSpPr>
        <p:spPr>
          <a:xfrm>
            <a:off x="710885" y="3589628"/>
            <a:ext cx="5680693" cy="3697033"/>
          </a:xfrm>
        </p:spPr>
        <p:txBody>
          <a:bodyPr/>
          <a:lstStyle/>
          <a:p>
            <a:r>
              <a:rPr lang="en-US" sz="1400" dirty="0"/>
              <a:t>Infrastructure Guidelines</a:t>
            </a:r>
          </a:p>
          <a:p>
            <a:r>
              <a:rPr lang="en-US" sz="1400" b="1" dirty="0" smtClean="0"/>
              <a:t>Roadway </a:t>
            </a:r>
            <a:r>
              <a:rPr lang="en-US" sz="1400" b="1" dirty="0"/>
              <a:t>Technology</a:t>
            </a:r>
          </a:p>
          <a:p>
            <a:r>
              <a:rPr lang="en-US" sz="1400" dirty="0"/>
              <a:t>Roadway infrastructure requirements and guidelines are a key component to successfully deploying CAV technologies and ensuring interoperability throughout the MetroPlan Orlando planning area. This includes updated signing and pavement markings, as well as traffic signal hardware</a:t>
            </a:r>
          </a:p>
          <a:p>
            <a:pPr defTabSz="924641">
              <a:defRPr/>
            </a:pPr>
            <a:r>
              <a:rPr lang="en-US" sz="1400" b="1" dirty="0" smtClean="0">
                <a:solidFill>
                  <a:prstClr val="black"/>
                </a:solidFill>
              </a:rPr>
              <a:t>TSM&amp;O/ITS </a:t>
            </a:r>
            <a:r>
              <a:rPr lang="en-US" sz="1400" b="1" dirty="0">
                <a:solidFill>
                  <a:prstClr val="black"/>
                </a:solidFill>
              </a:rPr>
              <a:t>Guidelines</a:t>
            </a:r>
          </a:p>
          <a:p>
            <a:pPr defTabSz="924641">
              <a:defRPr/>
            </a:pPr>
            <a:r>
              <a:rPr lang="en-US" sz="1400" dirty="0">
                <a:solidFill>
                  <a:prstClr val="black"/>
                </a:solidFill>
              </a:rPr>
              <a:t>CAV technologies are part of the larger TSM&amp;O and Intelligent Transportation System (ITS) framework, which supports the safe and efficient movement of people and goods throughout the </a:t>
            </a:r>
            <a:r>
              <a:rPr lang="en-US" sz="1400" dirty="0" err="1">
                <a:solidFill>
                  <a:prstClr val="black"/>
                </a:solidFill>
              </a:rPr>
              <a:t>MetroPlan</a:t>
            </a:r>
            <a:r>
              <a:rPr lang="en-US" sz="1400" dirty="0">
                <a:solidFill>
                  <a:prstClr val="black"/>
                </a:solidFill>
              </a:rPr>
              <a:t> Orlando planning area. As CAV technologies are further developed, guidelines that define CAV’s role within this framework will be needed.</a:t>
            </a:r>
          </a:p>
          <a:p>
            <a:pPr defTabSz="924641">
              <a:defRPr/>
            </a:pPr>
            <a:r>
              <a:rPr lang="en-US" sz="1400" b="1" dirty="0">
                <a:solidFill>
                  <a:prstClr val="black"/>
                </a:solidFill>
              </a:rPr>
              <a:t>Maintenance</a:t>
            </a:r>
          </a:p>
          <a:p>
            <a:pPr defTabSz="924641">
              <a:defRPr/>
            </a:pPr>
            <a:r>
              <a:rPr lang="en-US" sz="1400" dirty="0">
                <a:solidFill>
                  <a:prstClr val="black"/>
                </a:solidFill>
              </a:rPr>
              <a:t>The deployment of CAV technologies will bring additional maintenance responsibilities for local jurisdictions, the state, and private industry partners. Clear guidance is needed to define who will maintain this equipment, and training will be required for those performing maintenance on newly deployed CAV technologies.</a:t>
            </a:r>
          </a:p>
          <a:p>
            <a:pPr defTabSz="924641">
              <a:defRPr/>
            </a:pPr>
            <a:endParaRPr lang="en-US" sz="1400" dirty="0">
              <a:solidFill>
                <a:prstClr val="black"/>
              </a:solidFill>
            </a:endParaRPr>
          </a:p>
          <a:p>
            <a:pPr defTabSz="924641">
              <a:defRPr/>
            </a:pPr>
            <a:r>
              <a:rPr lang="en-US" sz="1400" dirty="0"/>
              <a:t>NCHRP 20-24(112) focuses on developing a consensus Connected Road Classification System that will be useful to state and local DOTs and MPOs that are planning or implementing CAV-compatible infrastructure. The project is based on the premise that an important decision facing each infrastructure owner/operator is the level to which they intend to equip their roadways for the impending rollout of CAVs. </a:t>
            </a:r>
            <a:endParaRPr lang="en-US" sz="1400" dirty="0">
              <a:solidFill>
                <a:prstClr val="black"/>
              </a:solidFill>
            </a:endParaRPr>
          </a:p>
          <a:p>
            <a:pPr defTabSz="924641">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244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4" y="411163"/>
            <a:ext cx="4225925" cy="3168650"/>
          </a:xfrm>
        </p:spPr>
      </p:sp>
      <p:sp>
        <p:nvSpPr>
          <p:cNvPr id="3" name="Notes Placeholder 2"/>
          <p:cNvSpPr>
            <a:spLocks noGrp="1"/>
          </p:cNvSpPr>
          <p:nvPr>
            <p:ph type="body" idx="1"/>
          </p:nvPr>
        </p:nvSpPr>
        <p:spPr>
          <a:xfrm>
            <a:off x="710889" y="3804374"/>
            <a:ext cx="5680693" cy="3697033"/>
          </a:xfrm>
        </p:spPr>
        <p:txBody>
          <a:bodyPr/>
          <a:lstStyle/>
          <a:p>
            <a:r>
              <a:rPr lang="en-US" sz="1400" dirty="0"/>
              <a:t>Data Collection &amp; Management</a:t>
            </a:r>
          </a:p>
          <a:p>
            <a:endParaRPr lang="en-US" sz="1400" b="1" dirty="0" smtClean="0"/>
          </a:p>
          <a:p>
            <a:r>
              <a:rPr lang="en-US" sz="1400" b="1" dirty="0" smtClean="0"/>
              <a:t>Data </a:t>
            </a:r>
            <a:r>
              <a:rPr lang="en-US" sz="1400" b="1" dirty="0"/>
              <a:t>Governance</a:t>
            </a:r>
          </a:p>
          <a:p>
            <a:r>
              <a:rPr lang="en-US" sz="1400" dirty="0"/>
              <a:t>Data governance includes the systems for managing data as well as the decision-making authority on data policies and data stewardship. The ultimate responsibility for data governance for the region should be at the state level, with FDOT setting clear and consistent guidance </a:t>
            </a:r>
          </a:p>
          <a:p>
            <a:endParaRPr lang="en-US" sz="1400" b="1" dirty="0" smtClean="0"/>
          </a:p>
          <a:p>
            <a:r>
              <a:rPr lang="en-US" sz="1400" b="1" dirty="0" smtClean="0"/>
              <a:t>Data </a:t>
            </a:r>
            <a:r>
              <a:rPr lang="en-US" sz="1400" b="1" dirty="0"/>
              <a:t>Collection/Storage</a:t>
            </a:r>
          </a:p>
          <a:p>
            <a:r>
              <a:rPr lang="en-US" sz="1400" dirty="0"/>
              <a:t>As vehicles, infrastructure, and other objects in the transportation system become increasingly more connected, there will be ample opportunities to collect data via information that is transmitted for other purposes. </a:t>
            </a:r>
          </a:p>
          <a:p>
            <a:pPr defTabSz="924641">
              <a:defRPr/>
            </a:pPr>
            <a:endParaRPr lang="en-US" sz="1400" b="1" dirty="0" smtClean="0">
              <a:solidFill>
                <a:prstClr val="black"/>
              </a:solidFill>
            </a:endParaRPr>
          </a:p>
          <a:p>
            <a:pPr defTabSz="924641">
              <a:defRPr/>
            </a:pPr>
            <a:r>
              <a:rPr lang="en-US" sz="1400" b="1" dirty="0" smtClean="0">
                <a:solidFill>
                  <a:prstClr val="black"/>
                </a:solidFill>
              </a:rPr>
              <a:t>Data </a:t>
            </a:r>
            <a:r>
              <a:rPr lang="en-US" sz="1400" b="1" dirty="0">
                <a:solidFill>
                  <a:prstClr val="black"/>
                </a:solidFill>
              </a:rPr>
              <a:t>Sharing</a:t>
            </a:r>
          </a:p>
          <a:p>
            <a:pPr defTabSz="924641">
              <a:defRPr/>
            </a:pPr>
            <a:r>
              <a:rPr lang="en-US" sz="1400" dirty="0">
                <a:solidFill>
                  <a:prstClr val="black"/>
                </a:solidFill>
              </a:rPr>
              <a:t>Policies on whether and how to share data with entities other than the agency collecting and storing the data will need to be determined in order to support novel uses of CAV data while protecting data value, privacy, and security.</a:t>
            </a:r>
          </a:p>
          <a:p>
            <a:pPr defTabSz="924641">
              <a:defRPr/>
            </a:pPr>
            <a:endParaRPr lang="en-US" sz="1400" b="1" dirty="0" smtClean="0">
              <a:solidFill>
                <a:prstClr val="black"/>
              </a:solidFill>
            </a:endParaRPr>
          </a:p>
          <a:p>
            <a:pPr defTabSz="924641">
              <a:defRPr/>
            </a:pPr>
            <a:r>
              <a:rPr lang="en-US" sz="1400" b="1" dirty="0" smtClean="0">
                <a:solidFill>
                  <a:prstClr val="black"/>
                </a:solidFill>
              </a:rPr>
              <a:t>Data </a:t>
            </a:r>
            <a:r>
              <a:rPr lang="en-US" sz="1400" b="1" dirty="0">
                <a:solidFill>
                  <a:prstClr val="black"/>
                </a:solidFill>
              </a:rPr>
              <a:t>Security</a:t>
            </a:r>
          </a:p>
          <a:p>
            <a:pPr defTabSz="924641">
              <a:defRPr/>
            </a:pPr>
            <a:r>
              <a:rPr lang="en-US" sz="1400" dirty="0">
                <a:solidFill>
                  <a:prstClr val="black"/>
                </a:solidFill>
              </a:rPr>
              <a:t>Collecting, storing, and sharing CAV data brings with it the responsibility to ensure this information is protected. Learning from best practices elsewhere, including in other industries, agencies within the region will need to implement strong systems to maintain data security.</a:t>
            </a:r>
          </a:p>
          <a:p>
            <a:pPr defTabSz="924641">
              <a:defRPr/>
            </a:pPr>
            <a:endParaRPr lang="en-US" dirty="0">
              <a:solidFill>
                <a:prstClr val="black"/>
              </a:solidFill>
            </a:endParaRPr>
          </a:p>
          <a:p>
            <a:pPr defTabSz="924641">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1037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2655" y="508142"/>
            <a:ext cx="3052617" cy="2288889"/>
          </a:xfrm>
        </p:spPr>
      </p:sp>
      <p:sp>
        <p:nvSpPr>
          <p:cNvPr id="3" name="Notes Placeholder 2"/>
          <p:cNvSpPr>
            <a:spLocks noGrp="1"/>
          </p:cNvSpPr>
          <p:nvPr>
            <p:ph type="body" idx="1"/>
          </p:nvPr>
        </p:nvSpPr>
        <p:spPr>
          <a:xfrm>
            <a:off x="690108" y="3028520"/>
            <a:ext cx="5680693" cy="3697033"/>
          </a:xfrm>
        </p:spPr>
        <p:txBody>
          <a:bodyPr/>
          <a:lstStyle/>
          <a:p>
            <a:r>
              <a:rPr lang="en-US" sz="1400" dirty="0"/>
              <a:t>Pilot Projects</a:t>
            </a:r>
          </a:p>
          <a:p>
            <a:r>
              <a:rPr lang="en-US" sz="1400" b="1" dirty="0"/>
              <a:t>CV Pilot Projects</a:t>
            </a:r>
          </a:p>
          <a:p>
            <a:r>
              <a:rPr lang="en-US" sz="1400" dirty="0"/>
              <a:t>With the advent of new CV technology, new opportunities to test these technologies through pilot projects should be undertaken. This would build on initial efforts led by FDOT along the SR 434 corridor in Seminole County, and on the University of Central Florida (UCF) campus.</a:t>
            </a:r>
          </a:p>
          <a:p>
            <a:r>
              <a:rPr lang="en-US" sz="1400" b="1" dirty="0"/>
              <a:t>AV Pilot Projects</a:t>
            </a:r>
          </a:p>
          <a:p>
            <a:r>
              <a:rPr lang="en-US" sz="1400" dirty="0"/>
              <a:t>Promote specific applications to test new AVs and technology within the MetroPlan Orlando planning area. </a:t>
            </a:r>
          </a:p>
          <a:p>
            <a:pPr defTabSz="924641">
              <a:defRPr/>
            </a:pPr>
            <a:r>
              <a:rPr lang="en-US" sz="1400" b="1" dirty="0">
                <a:solidFill>
                  <a:prstClr val="black"/>
                </a:solidFill>
              </a:rPr>
              <a:t>CAV Testing</a:t>
            </a:r>
          </a:p>
          <a:p>
            <a:pPr defTabSz="924641">
              <a:defRPr/>
            </a:pPr>
            <a:r>
              <a:rPr lang="en-US" sz="1400" dirty="0">
                <a:solidFill>
                  <a:prstClr val="black"/>
                </a:solidFill>
              </a:rPr>
              <a:t>As CAV technologies evolve, continual testing will be required to assess the impact of new technologies on roadway operations and safety. Accomplish this through CV and AV pilot projects, and through use of the new </a:t>
            </a:r>
            <a:r>
              <a:rPr lang="en-US" sz="1400" dirty="0" err="1">
                <a:solidFill>
                  <a:prstClr val="black"/>
                </a:solidFill>
              </a:rPr>
              <a:t>SunTrax</a:t>
            </a:r>
            <a:r>
              <a:rPr lang="en-US" sz="1400" dirty="0">
                <a:solidFill>
                  <a:prstClr val="black"/>
                </a:solidFill>
              </a:rPr>
              <a:t> testing facility. </a:t>
            </a:r>
          </a:p>
          <a:p>
            <a:pPr defTabSz="924641">
              <a:defRPr/>
            </a:pPr>
            <a:endParaRPr lang="en-US" sz="1400" dirty="0">
              <a:solidFill>
                <a:prstClr val="black"/>
              </a:solidFill>
            </a:endParaRPr>
          </a:p>
          <a:p>
            <a:pPr>
              <a:spcAft>
                <a:spcPts val="600"/>
              </a:spcAft>
            </a:pPr>
            <a:r>
              <a:rPr lang="en-US" sz="1400" dirty="0">
                <a:ea typeface="Calibri" panose="020F0502020204030204" pitchFamily="34" charset="0"/>
                <a:cs typeface="Times New Roman" panose="02020603050405020304" pitchFamily="18" charset="0"/>
              </a:rPr>
              <a:t>A simple way for a region or municipality to launch a CV pilot is by outfitting an agency’s maintenance fleet, private partner fleets, or other publicly owned vehicles such as transit vehicles, to create a critical mass of vehicles on the roadway that enables somewhat frequent interactions between CVs to occur. This approach is being used in the NYC DOT pilot, which includes equipping transit vehicles and other large privately-owned fleets such as taxis and UPS trucks with aftermarket safety devices and OBE that converts a regular vehicle into a connected vehicle. </a:t>
            </a:r>
          </a:p>
          <a:p>
            <a:pPr>
              <a:spcAft>
                <a:spcPts val="600"/>
              </a:spcAft>
            </a:pPr>
            <a:r>
              <a:rPr lang="en-US" sz="1400" dirty="0">
                <a:ea typeface="Calibri" panose="020F0502020204030204" pitchFamily="34" charset="0"/>
                <a:cs typeface="Times New Roman" panose="02020603050405020304" pitchFamily="18" charset="0"/>
              </a:rPr>
              <a:t>US DOT Intelligent Transportation Systems Joint Program Office, “Connected Vehicle Pilot Deployment Program: New York City (NYC) DOT Pilot”, </a:t>
            </a:r>
            <a:r>
              <a:rPr lang="en-US" sz="1400" u="sng" dirty="0">
                <a:solidFill>
                  <a:srgbClr val="0563C1"/>
                </a:solidFill>
                <a:ea typeface="Calibri" panose="020F0502020204030204" pitchFamily="34" charset="0"/>
                <a:cs typeface="Times New Roman" panose="02020603050405020304" pitchFamily="18" charset="0"/>
                <a:hlinkClick r:id="rId3"/>
              </a:rPr>
              <a:t>https://www.its.dot.gov/pilots/pilots_nycdot.htm</a:t>
            </a:r>
            <a:r>
              <a:rPr lang="en-US" sz="1400" dirty="0">
                <a:ea typeface="Calibri" panose="020F0502020204030204" pitchFamily="34" charset="0"/>
                <a:cs typeface="Times New Roman" panose="02020603050405020304" pitchFamily="18" charset="0"/>
              </a:rPr>
              <a:t>.</a:t>
            </a:r>
          </a:p>
          <a:p>
            <a:pPr defTabSz="924641">
              <a:spcAft>
                <a:spcPts val="600"/>
              </a:spcAft>
              <a:defRPr/>
            </a:pPr>
            <a:endParaRPr lang="en-US" dirty="0">
              <a:solidFill>
                <a:prstClr val="black"/>
              </a:solidFill>
            </a:endParaRPr>
          </a:p>
          <a:p>
            <a:pPr defTabSz="924641">
              <a:defRPr/>
            </a:pPr>
            <a:endParaRPr lang="en-US" dirty="0">
              <a:solidFill>
                <a:prstClr val="black"/>
              </a:solidFill>
            </a:endParaRPr>
          </a:p>
          <a:p>
            <a:endParaRPr lang="en-US" sz="1400"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228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81764"/>
            <a:ext cx="3295072" cy="2470685"/>
          </a:xfrm>
        </p:spPr>
      </p:sp>
      <p:sp>
        <p:nvSpPr>
          <p:cNvPr id="3" name="Notes Placeholder 2"/>
          <p:cNvSpPr>
            <a:spLocks noGrp="1"/>
          </p:cNvSpPr>
          <p:nvPr>
            <p:ph type="body" idx="1"/>
          </p:nvPr>
        </p:nvSpPr>
        <p:spPr>
          <a:xfrm>
            <a:off x="655473" y="3160137"/>
            <a:ext cx="5680693" cy="3697033"/>
          </a:xfrm>
        </p:spPr>
        <p:txBody>
          <a:bodyPr/>
          <a:lstStyle/>
          <a:p>
            <a:r>
              <a:rPr lang="en-US" sz="1400" dirty="0"/>
              <a:t>Staffing &amp; Training</a:t>
            </a:r>
          </a:p>
          <a:p>
            <a:r>
              <a:rPr lang="en-US" sz="1400" b="1" dirty="0"/>
              <a:t>Recruitment/Retention</a:t>
            </a:r>
          </a:p>
          <a:p>
            <a:r>
              <a:rPr lang="en-US" sz="1400" dirty="0"/>
              <a:t>The widespread adoption of CAVs is expected to have varying impacts on workforce needs, including the already emerging challenge of finding, attracting, and retaining employees with the right skillsets needed to operate, maintain, manage, and plan the transportation network. Meeting this challenge will require incorporating lessons learned from other regions and parts of the country, including investing in local training programs, promoting staff engagement and growth, and exploring new ways to hire qualified applicants.</a:t>
            </a:r>
          </a:p>
          <a:p>
            <a:r>
              <a:rPr lang="en-US" sz="1400" b="1" dirty="0"/>
              <a:t>Training</a:t>
            </a:r>
          </a:p>
          <a:p>
            <a:r>
              <a:rPr lang="en-US" sz="1400" dirty="0"/>
              <a:t>While one potential solution to supporting the recruitment and retention of qualified applicants would be to enhance training of existing and potential staff, training in some new types of skillsets is not yet widely available. Much of this training can be built up within the region as experience in these emerging fields begins to grow, but it will also be important, particularly in the shorter-term, to look elsewhere for training opportunities and knowledge sharing of lessons learned.</a:t>
            </a:r>
          </a:p>
          <a:p>
            <a:endParaRPr lang="en-US"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650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751" y="570490"/>
            <a:ext cx="4225925" cy="3168650"/>
          </a:xfrm>
        </p:spPr>
      </p:sp>
      <p:sp>
        <p:nvSpPr>
          <p:cNvPr id="3" name="Notes Placeholder 2"/>
          <p:cNvSpPr>
            <a:spLocks noGrp="1"/>
          </p:cNvSpPr>
          <p:nvPr>
            <p:ph type="body" idx="1"/>
          </p:nvPr>
        </p:nvSpPr>
        <p:spPr>
          <a:xfrm>
            <a:off x="717819" y="4019119"/>
            <a:ext cx="5680693" cy="3697033"/>
          </a:xfrm>
        </p:spPr>
        <p:txBody>
          <a:bodyPr/>
          <a:lstStyle/>
          <a:p>
            <a:endParaRPr lang="en-US" dirty="0" smtClean="0"/>
          </a:p>
          <a:p>
            <a:r>
              <a:rPr lang="en-US" sz="1400" dirty="0" smtClean="0"/>
              <a:t>Conclusions </a:t>
            </a:r>
            <a:r>
              <a:rPr lang="en-US" sz="1400" dirty="0"/>
              <a:t>(1 of 2)</a:t>
            </a:r>
          </a:p>
          <a:p>
            <a:pPr defTabSz="924641">
              <a:defRPr/>
            </a:pPr>
            <a:r>
              <a:rPr lang="en-US" sz="1400" dirty="0"/>
              <a:t>The recommendations presented are far-reaching, but the overall intention is to build policies and procedures that will help guide agencies within MetroPlan Orlando’s planning area through the introduction and adoption of CAV technologies. As next generation mobility applications and technologies continue to evolve and improve, the timeline for CAV introduction and adoption will be impacted by the readiness of the technology and also by the readiness of the regulatory environment – coupled of course with the receptiveness of the overall public who are the ultimate users. </a:t>
            </a:r>
            <a:endParaRPr lang="en-US" sz="1400" dirty="0" smtClean="0"/>
          </a:p>
          <a:p>
            <a:pPr defTabSz="924641">
              <a:defRPr/>
            </a:pPr>
            <a:endParaRPr lang="en-US" sz="1400" dirty="0"/>
          </a:p>
          <a:p>
            <a:pPr defTabSz="924641">
              <a:defRPr/>
            </a:pPr>
            <a:r>
              <a:rPr lang="en-US" sz="1400" dirty="0" err="1" smtClean="0"/>
              <a:t>MetroPlan</a:t>
            </a:r>
            <a:r>
              <a:rPr lang="en-US" sz="1400" dirty="0" smtClean="0"/>
              <a:t> </a:t>
            </a:r>
            <a:r>
              <a:rPr lang="en-US" sz="1400" dirty="0"/>
              <a:t>Orlando has the opportunity to act as </a:t>
            </a:r>
            <a:r>
              <a:rPr lang="en-US" sz="1400" dirty="0" smtClean="0"/>
              <a:t>an </a:t>
            </a:r>
            <a:r>
              <a:rPr lang="en-US" sz="1400" dirty="0"/>
              <a:t>information conduit to help share best practices from other </a:t>
            </a:r>
            <a:r>
              <a:rPr lang="en-US" sz="1400" dirty="0" smtClean="0"/>
              <a:t>regions and agencies.  It can also be a convener </a:t>
            </a:r>
            <a:r>
              <a:rPr lang="en-US" sz="1400" dirty="0"/>
              <a:t>to foster </a:t>
            </a:r>
            <a:r>
              <a:rPr lang="en-US" sz="1400" dirty="0" smtClean="0"/>
              <a:t>collaboration and build </a:t>
            </a:r>
            <a:r>
              <a:rPr lang="en-US" sz="1400" dirty="0"/>
              <a:t>a planning expertise that goes beyond technology development and assessment by implementing the recommendations.</a:t>
            </a:r>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2920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400" dirty="0"/>
              <a:t>Conclusions (2</a:t>
            </a:r>
            <a:r>
              <a:rPr lang="en-US" sz="1400" baseline="0" dirty="0"/>
              <a:t> of 2)</a:t>
            </a:r>
            <a:endParaRPr lang="en-US" sz="1400" dirty="0"/>
          </a:p>
          <a:p>
            <a:r>
              <a:rPr lang="en-US" sz="1400" dirty="0"/>
              <a:t>It is worth noting that the recommendations may not be implemented in the same way or on the same timeline by all regional agencies. Each organization is currently at a different level of capability and maturity with CAV and may have different priorities for the types of outcomes they would like to see first. While some agencies are already conducting real-world pilot tests, others are still wrapping their heads around basic terminology. Therefore, an action item that might be longer term for one agency, could be nearer term for another agency.</a:t>
            </a:r>
          </a:p>
          <a:p>
            <a:endParaRPr lang="en-US" sz="1400" dirty="0"/>
          </a:p>
          <a:p>
            <a:r>
              <a:rPr lang="en-US" sz="1400" dirty="0"/>
              <a:t>The importance of these recommendations, however, is to put the full menu in front of all regional agencies, and stakeholders more broadly, so they can pick and choose what suits their current capacity and status – and for the region to coordinate on a common set of actions, recognizing they won’t all be accomplished at the same pace across every agency or jurisdiction. The implementation of these recommendations will also depend on funding availability, as well as integration with other ongoing equipment and infrastructure upgrades and how they could be modified in a cost-effective way, to best pursue the overall investment while enabling future trends in transportation like CAV.</a:t>
            </a:r>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9574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751" y="549708"/>
            <a:ext cx="4225925" cy="3168650"/>
          </a:xfrm>
        </p:spPr>
      </p:sp>
      <p:sp>
        <p:nvSpPr>
          <p:cNvPr id="3" name="Notes Placeholder 2"/>
          <p:cNvSpPr>
            <a:spLocks noGrp="1"/>
          </p:cNvSpPr>
          <p:nvPr>
            <p:ph type="body" idx="1"/>
          </p:nvPr>
        </p:nvSpPr>
        <p:spPr>
          <a:xfrm>
            <a:off x="717819" y="3776665"/>
            <a:ext cx="5680693" cy="3697033"/>
          </a:xfrm>
        </p:spPr>
        <p:txBody>
          <a:bodyPr/>
          <a:lstStyle/>
          <a:p>
            <a:r>
              <a:rPr lang="en-US" sz="1400" dirty="0"/>
              <a:t>We commissioned this study </a:t>
            </a:r>
            <a:r>
              <a:rPr lang="en-US" sz="1400" baseline="0" dirty="0"/>
              <a:t>to a</a:t>
            </a:r>
            <a:r>
              <a:rPr lang="en-US" sz="1400" dirty="0"/>
              <a:t>ssess the region’s CAV readiness and </a:t>
            </a:r>
            <a:r>
              <a:rPr lang="en-US" sz="1400" baseline="0" dirty="0"/>
              <a:t>to increase MetroPlan Orlando’s knowledge and expertise for planning for the future.</a:t>
            </a:r>
          </a:p>
          <a:p>
            <a:endParaRPr lang="en-US" sz="1400" dirty="0"/>
          </a:p>
          <a:p>
            <a:r>
              <a:rPr lang="en-US" sz="1400" dirty="0" smtClean="0"/>
              <a:t>The four tasks included </a:t>
            </a:r>
            <a:r>
              <a:rPr lang="en-US" sz="1400" dirty="0"/>
              <a:t>a pair of technical</a:t>
            </a:r>
            <a:r>
              <a:rPr lang="en-US" sz="1400" baseline="0" dirty="0"/>
              <a:t> memos to identify CAV best practices and </a:t>
            </a:r>
            <a:r>
              <a:rPr lang="en-US" sz="1400" dirty="0">
                <a:solidFill>
                  <a:srgbClr val="646568"/>
                </a:solidFill>
                <a:latin typeface="Franklin Gothic Book" panose="020B0503020102020204" pitchFamily="34" charset="0"/>
              </a:rPr>
              <a:t>existing local capabilities, </a:t>
            </a:r>
            <a:r>
              <a:rPr lang="en-US" sz="1400" baseline="0" dirty="0"/>
              <a:t>followed by public workshops in each of the 3 counties (Osceola, Seminole, and Orange).  Stakeholder input was extremely important in this study. We ended with CAV recommendations for the future</a:t>
            </a:r>
            <a:r>
              <a:rPr lang="en-US" sz="1400" baseline="0" dirty="0" smtClean="0"/>
              <a:t>.</a:t>
            </a:r>
          </a:p>
          <a:p>
            <a:endParaRPr lang="en-US" sz="1400" baseline="0" dirty="0" smtClean="0"/>
          </a:p>
          <a:p>
            <a:r>
              <a:rPr lang="en-US" sz="1400" baseline="0" dirty="0" smtClean="0"/>
              <a:t>Steering Committee Members:</a:t>
            </a:r>
          </a:p>
          <a:p>
            <a:endParaRPr lang="en-US" sz="1400" dirty="0">
              <a:solidFill>
                <a:schemeClr val="tx2"/>
              </a:solidFill>
              <a:latin typeface="Franklin Gothic Book" panose="020B0503020102020204" pitchFamily="34" charset="0"/>
            </a:endParaRPr>
          </a:p>
          <a:p>
            <a:r>
              <a:rPr lang="en-US" sz="1400" dirty="0">
                <a:solidFill>
                  <a:schemeClr val="tx2"/>
                </a:solidFill>
                <a:latin typeface="Franklin Gothic Book" panose="020B0503020102020204" pitchFamily="34" charset="0"/>
              </a:rPr>
              <a:t>Frank </a:t>
            </a:r>
            <a:r>
              <a:rPr lang="en-US" sz="1400" dirty="0" err="1">
                <a:solidFill>
                  <a:schemeClr val="tx2"/>
                </a:solidFill>
                <a:latin typeface="Franklin Gothic Book" panose="020B0503020102020204" pitchFamily="34" charset="0"/>
              </a:rPr>
              <a:t>Consoli</a:t>
            </a:r>
            <a:r>
              <a:rPr lang="en-US" sz="1400" dirty="0">
                <a:solidFill>
                  <a:schemeClr val="tx2"/>
                </a:solidFill>
                <a:latin typeface="Franklin Gothic Book" panose="020B0503020102020204" pitchFamily="34" charset="0"/>
              </a:rPr>
              <a:t>, P.E., City of Sanford</a:t>
            </a:r>
          </a:p>
          <a:p>
            <a:r>
              <a:rPr lang="en-US" sz="1400" dirty="0">
                <a:solidFill>
                  <a:schemeClr val="tx2"/>
                </a:solidFill>
                <a:latin typeface="Franklin Gothic Book" panose="020B0503020102020204" pitchFamily="34" charset="0"/>
              </a:rPr>
              <a:t>Brett Blackadar, P.E., City of Altamonte Springs</a:t>
            </a:r>
          </a:p>
          <a:p>
            <a:r>
              <a:rPr lang="en-US" sz="1400" dirty="0">
                <a:solidFill>
                  <a:schemeClr val="tx2"/>
                </a:solidFill>
                <a:latin typeface="Franklin Gothic Book" panose="020B0503020102020204" pitchFamily="34" charset="0"/>
              </a:rPr>
              <a:t>Hazem El-Assar, P.E., Orange County</a:t>
            </a:r>
          </a:p>
          <a:p>
            <a:r>
              <a:rPr lang="en-US" sz="1400" dirty="0">
                <a:solidFill>
                  <a:schemeClr val="tx2"/>
                </a:solidFill>
                <a:latin typeface="Franklin Gothic Book" panose="020B0503020102020204" pitchFamily="34" charset="0"/>
              </a:rPr>
              <a:t>Tawny Olore/Alex Laffey, Osceola County</a:t>
            </a:r>
          </a:p>
          <a:p>
            <a:r>
              <a:rPr lang="en-US" sz="1400" dirty="0">
                <a:solidFill>
                  <a:schemeClr val="tx2"/>
                </a:solidFill>
                <a:latin typeface="Franklin Gothic Book" panose="020B0503020102020204" pitchFamily="34" charset="0"/>
              </a:rPr>
              <a:t>Tom O’Hanlon, CAC</a:t>
            </a:r>
          </a:p>
          <a:p>
            <a:r>
              <a:rPr lang="en-US" sz="1400" dirty="0">
                <a:solidFill>
                  <a:schemeClr val="tx2"/>
                </a:solidFill>
                <a:latin typeface="Franklin Gothic Book" panose="020B0503020102020204" pitchFamily="34" charset="0"/>
              </a:rPr>
              <a:t>Robert Melia, Citizen Advocate/System User</a:t>
            </a:r>
          </a:p>
          <a:p>
            <a:r>
              <a:rPr lang="en-US" sz="1400" dirty="0">
                <a:solidFill>
                  <a:schemeClr val="tx2"/>
                </a:solidFill>
                <a:latin typeface="Franklin Gothic Book" panose="020B0503020102020204" pitchFamily="34" charset="0"/>
              </a:rPr>
              <a:t>William “John” Slot, LYNX</a:t>
            </a:r>
          </a:p>
          <a:p>
            <a:r>
              <a:rPr lang="en-US" sz="1400" dirty="0">
                <a:solidFill>
                  <a:schemeClr val="tx2"/>
                </a:solidFill>
                <a:latin typeface="Franklin Gothic Book" panose="020B0503020102020204" pitchFamily="34" charset="0"/>
              </a:rPr>
              <a:t>Virginia Whittington, </a:t>
            </a:r>
            <a:r>
              <a:rPr lang="en-US" sz="1400" dirty="0" smtClean="0">
                <a:solidFill>
                  <a:schemeClr val="tx2"/>
                </a:solidFill>
                <a:latin typeface="Franklin Gothic Book" panose="020B0503020102020204" pitchFamily="34" charset="0"/>
              </a:rPr>
              <a:t>MAC</a:t>
            </a:r>
          </a:p>
          <a:p>
            <a:endParaRPr lang="en-US" sz="1400" dirty="0" smtClean="0">
              <a:solidFill>
                <a:schemeClr val="tx2"/>
              </a:solidFill>
              <a:latin typeface="Franklin Gothic Book" panose="020B0503020102020204" pitchFamily="34" charset="0"/>
            </a:endParaRPr>
          </a:p>
          <a:p>
            <a:r>
              <a:rPr lang="en-US" sz="1400" b="1" dirty="0" smtClean="0">
                <a:solidFill>
                  <a:schemeClr val="tx2"/>
                </a:solidFill>
                <a:latin typeface="Franklin Gothic Book" panose="020B0503020102020204" pitchFamily="34" charset="0"/>
              </a:rPr>
              <a:t>Prime Consultant:  </a:t>
            </a:r>
            <a:r>
              <a:rPr lang="en-US" sz="1400" dirty="0" smtClean="0">
                <a:solidFill>
                  <a:schemeClr val="tx2"/>
                </a:solidFill>
                <a:latin typeface="Franklin Gothic Book" panose="020B0503020102020204" pitchFamily="34" charset="0"/>
              </a:rPr>
              <a:t>WSP; </a:t>
            </a:r>
            <a:r>
              <a:rPr lang="en-US" sz="1400" b="1" dirty="0" err="1" smtClean="0">
                <a:solidFill>
                  <a:schemeClr val="tx2"/>
                </a:solidFill>
                <a:latin typeface="Franklin Gothic Book" panose="020B0503020102020204" pitchFamily="34" charset="0"/>
              </a:rPr>
              <a:t>Subconsultant</a:t>
            </a:r>
            <a:r>
              <a:rPr lang="en-US" sz="1400" b="1" dirty="0" smtClean="0">
                <a:solidFill>
                  <a:schemeClr val="tx2"/>
                </a:solidFill>
                <a:latin typeface="Franklin Gothic Book" panose="020B0503020102020204" pitchFamily="34" charset="0"/>
              </a:rPr>
              <a:t> </a:t>
            </a:r>
            <a:r>
              <a:rPr lang="en-US" sz="1400" dirty="0" smtClean="0">
                <a:solidFill>
                  <a:schemeClr val="tx2"/>
                </a:solidFill>
                <a:latin typeface="Franklin Gothic Book" panose="020B0503020102020204" pitchFamily="34" charset="0"/>
              </a:rPr>
              <a:t>Global 5</a:t>
            </a:r>
            <a:endParaRPr lang="en-US" sz="1400" dirty="0">
              <a:solidFill>
                <a:schemeClr val="tx2"/>
              </a:solidFill>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t>2</a:t>
            </a:fld>
            <a:endParaRPr lang="en-US"/>
          </a:p>
        </p:txBody>
      </p:sp>
    </p:spTree>
    <p:extLst>
      <p:ext uri="{BB962C8B-B14F-4D97-AF65-F5344CB8AC3E}">
        <p14:creationId xmlns:p14="http://schemas.microsoft.com/office/powerpoint/2010/main" val="114139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4620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t>21</a:t>
            </a:fld>
            <a:endParaRPr lang="en-US"/>
          </a:p>
        </p:txBody>
      </p:sp>
    </p:spTree>
    <p:extLst>
      <p:ext uri="{BB962C8B-B14F-4D97-AF65-F5344CB8AC3E}">
        <p14:creationId xmlns:p14="http://schemas.microsoft.com/office/powerpoint/2010/main" val="52827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400" dirty="0"/>
              <a:t>For anyone</a:t>
            </a:r>
            <a:r>
              <a:rPr lang="en-US" sz="1400" baseline="0" dirty="0"/>
              <a:t> new to this technology, connected vehicles communicate with other vehicles, the infrastructure and smartphones held by pedestrians, cyclists and wheelchair occupants.  GM’s OnStar has existed for two decades as an early example of connectivity – if you’re in an accident the technology can automatically alert an operator to assist you.  The future potential of connectivity will be rely on super-fast communications where vehicles can “talk” to each other, to the roadside, and to mobile devices. This super-fast communications technology will allow future connected vehicles to receive real-time alerts that can help prevent crashes, reduce congestion, and improve pedestrian safety.  If vehicle computers are all talking to each other, theoretically they shouldn’t crash into each other!</a:t>
            </a:r>
            <a:endParaRPr lang="en-US" sz="1400"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7583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Driving is a series of decisions and actions – when you string these</a:t>
            </a:r>
            <a:r>
              <a:rPr lang="en-US" sz="1400" baseline="0" dirty="0"/>
              <a:t> tasks</a:t>
            </a:r>
            <a:r>
              <a:rPr lang="en-US" sz="1400" dirty="0"/>
              <a:t> all together you are able to drive.  Technology is rapidly</a:t>
            </a:r>
            <a:r>
              <a:rPr lang="en-US" sz="1400" baseline="0" dirty="0"/>
              <a:t> becoming available to start reducing some of those tasks – such as lane departure warning, parking assist, automatic emergency braking, and even advanced cruise control systems that can adapt if the vehicle in front of you is slowing down.</a:t>
            </a:r>
          </a:p>
          <a:p>
            <a:endParaRPr lang="en-US" sz="1400" dirty="0"/>
          </a:p>
          <a:p>
            <a:r>
              <a:rPr lang="en-US" sz="1400" dirty="0"/>
              <a:t>The next generation </a:t>
            </a:r>
            <a:r>
              <a:rPr lang="en-US" sz="1400" baseline="0" dirty="0"/>
              <a:t>of a</a:t>
            </a:r>
            <a:r>
              <a:rPr lang="en-US" sz="1400" dirty="0"/>
              <a:t>utomated vehicle</a:t>
            </a:r>
            <a:r>
              <a:rPr lang="en-US" sz="1400" baseline="0" dirty="0"/>
              <a:t> technology that is already getting ready to hit the streets will provide more and more assistance to the point where it can manage complex decisions and reactions, </a:t>
            </a:r>
            <a:r>
              <a:rPr lang="en-US" sz="1400" baseline="0" dirty="0" err="1"/>
              <a:t>en</a:t>
            </a:r>
            <a:r>
              <a:rPr lang="en-US" sz="1400" baseline="0" dirty="0"/>
              <a:t> route to eventual self driving capabilities. </a:t>
            </a:r>
          </a:p>
          <a:p>
            <a:endParaRPr lang="en-US" baseline="0"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386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a:t>
            </a:r>
            <a:r>
              <a:rPr lang="en-US" sz="1400" baseline="0" dirty="0"/>
              <a:t> fully automated, self driving vehicle of the future that may not need a steering wheel and pedals for accelerating or braking – it </a:t>
            </a:r>
            <a:r>
              <a:rPr lang="en-US" sz="1400" baseline="0" dirty="0" smtClean="0"/>
              <a:t>will </a:t>
            </a:r>
            <a:r>
              <a:rPr lang="en-US" sz="1400" baseline="0" dirty="0"/>
              <a:t>be a connected automated vehicle, or CAV, that combines all capabilities of connected vehicles and automated vehicles</a:t>
            </a:r>
            <a:r>
              <a:rPr lang="en-US" sz="1400" baseline="0" dirty="0" smtClean="0"/>
              <a:t>.</a:t>
            </a:r>
          </a:p>
          <a:p>
            <a:endParaRPr lang="en-US" sz="1400" baseline="0" dirty="0" smtClean="0"/>
          </a:p>
          <a:p>
            <a:pPr marL="231160" lvl="1" defTabSz="924641"/>
            <a:r>
              <a:rPr lang="en-US" sz="1400" b="1" dirty="0">
                <a:solidFill>
                  <a:prstClr val="black"/>
                </a:solidFill>
              </a:rPr>
              <a:t>Five Levels of Automation (SAE Standard)</a:t>
            </a:r>
          </a:p>
          <a:p>
            <a:pPr marL="231160" lvl="1" defTabSz="924641"/>
            <a:endParaRPr lang="en-US" sz="1400" dirty="0">
              <a:solidFill>
                <a:prstClr val="black"/>
              </a:solidFill>
            </a:endParaRPr>
          </a:p>
          <a:p>
            <a:pPr marL="231160" lvl="1" defTabSz="924641"/>
            <a:r>
              <a:rPr lang="en-US" sz="1400" b="1" u="sng" dirty="0">
                <a:solidFill>
                  <a:prstClr val="black"/>
                </a:solidFill>
              </a:rPr>
              <a:t>Levels of Automation (</a:t>
            </a:r>
            <a:r>
              <a:rPr lang="en-US" sz="1400" b="1" u="sng" dirty="0">
                <a:solidFill>
                  <a:prstClr val="black"/>
                </a:solidFill>
                <a:highlight>
                  <a:srgbClr val="FFFF00"/>
                </a:highlight>
              </a:rPr>
              <a:t>suggested plain language</a:t>
            </a:r>
            <a:r>
              <a:rPr lang="en-US" sz="1400" b="1" u="sng" dirty="0">
                <a:solidFill>
                  <a:prstClr val="black"/>
                </a:solidFill>
              </a:rPr>
              <a:t>)</a:t>
            </a:r>
          </a:p>
          <a:p>
            <a:pPr marL="462321" lvl="1" defTabSz="924641"/>
            <a:r>
              <a:rPr lang="en-US" sz="1400" b="1" dirty="0">
                <a:solidFill>
                  <a:prstClr val="black"/>
                </a:solidFill>
              </a:rPr>
              <a:t>Safe Driving / ADAS</a:t>
            </a:r>
            <a:r>
              <a:rPr lang="en-US" sz="1400" dirty="0">
                <a:solidFill>
                  <a:prstClr val="black"/>
                </a:solidFill>
              </a:rPr>
              <a:t>* – hands on wheel, feet on pedals at ALL times</a:t>
            </a:r>
          </a:p>
          <a:p>
            <a:pPr marL="462321" lvl="1" defTabSz="924641"/>
            <a:r>
              <a:rPr lang="en-US" sz="1400" b="1" dirty="0">
                <a:solidFill>
                  <a:prstClr val="black"/>
                </a:solidFill>
              </a:rPr>
              <a:t>Self-Driving Car </a:t>
            </a:r>
            <a:r>
              <a:rPr lang="en-US" sz="1400" dirty="0">
                <a:solidFill>
                  <a:prstClr val="black"/>
                </a:solidFill>
              </a:rPr>
              <a:t>– hands off wheel, feet off pedals SOME of the time</a:t>
            </a:r>
          </a:p>
          <a:p>
            <a:pPr marL="462321" lvl="1" defTabSz="924641"/>
            <a:r>
              <a:rPr lang="en-US" sz="1400" b="1" dirty="0">
                <a:solidFill>
                  <a:prstClr val="black"/>
                </a:solidFill>
              </a:rPr>
              <a:t>Driverless</a:t>
            </a:r>
            <a:r>
              <a:rPr lang="en-US" sz="1400" dirty="0">
                <a:solidFill>
                  <a:prstClr val="black"/>
                </a:solidFill>
              </a:rPr>
              <a:t> – Car drives itself</a:t>
            </a:r>
          </a:p>
          <a:p>
            <a:endParaRPr lang="en-US" baseline="0" dirty="0"/>
          </a:p>
        </p:txBody>
      </p:sp>
      <p:sp>
        <p:nvSpPr>
          <p:cNvPr id="4" name="Slide Number Placeholder 3"/>
          <p:cNvSpPr>
            <a:spLocks noGrp="1"/>
          </p:cNvSpPr>
          <p:nvPr>
            <p:ph type="sldNum" sz="quarter" idx="10"/>
          </p:nvPr>
        </p:nvSpPr>
        <p:spPr/>
        <p:txBody>
          <a:bodyPr/>
          <a:lstStyle/>
          <a:p>
            <a:fld id="{67900060-B185-45AB-816D-D3C72DD6283E}" type="slidenum">
              <a:rPr lang="en-US" smtClean="0"/>
              <a:t>5</a:t>
            </a:fld>
            <a:endParaRPr lang="en-US"/>
          </a:p>
        </p:txBody>
      </p:sp>
    </p:spTree>
    <p:extLst>
      <p:ext uri="{BB962C8B-B14F-4D97-AF65-F5344CB8AC3E}">
        <p14:creationId xmlns:p14="http://schemas.microsoft.com/office/powerpoint/2010/main" val="55812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400" dirty="0"/>
              <a:t>In the first technical memorandum</a:t>
            </a:r>
            <a:r>
              <a:rPr lang="en-US" sz="1400" baseline="0" dirty="0"/>
              <a:t> </a:t>
            </a:r>
            <a:r>
              <a:rPr lang="en-US" sz="1400" dirty="0"/>
              <a:t>MetroPlan</a:t>
            </a:r>
            <a:r>
              <a:rPr lang="en-US" sz="1400" baseline="0" dirty="0"/>
              <a:t> Orlando completed an analysis of CAV best practices </a:t>
            </a:r>
            <a:r>
              <a:rPr lang="en-US" sz="1400" dirty="0"/>
              <a:t>to provide base findings that can be applied in Central Florida. </a:t>
            </a:r>
            <a:endParaRPr lang="en-US" sz="1400" dirty="0" smtClean="0"/>
          </a:p>
          <a:p>
            <a:pPr defTabSz="924641">
              <a:defRPr/>
            </a:pPr>
            <a:endParaRPr lang="en-US" sz="1400" dirty="0"/>
          </a:p>
          <a:p>
            <a:pPr defTabSz="924641">
              <a:defRPr/>
            </a:pPr>
            <a:r>
              <a:rPr lang="en-US" sz="1400" dirty="0" smtClean="0"/>
              <a:t>This </a:t>
            </a:r>
            <a:r>
              <a:rPr lang="en-US" sz="1400" dirty="0"/>
              <a:t>foundational research helped identify core needs of successful CAV projects around the country: making sure they are feasible, innovative, satisfy a local need, and recognize the need for regional equity.  They found that other agencies around the country are starting to consider CAV technologies to inform the decision-making process for funding and development – and that many will match local needs and capabilities with emerging industry trends. In addition to these</a:t>
            </a:r>
            <a:r>
              <a:rPr lang="en-US" sz="1400" baseline="0" dirty="0"/>
              <a:t> conclusions, MetroPlan Orlando also had the opportunity to share best practices from other regions and agencies to build planning expertise that goes beyond technology development and assessment.</a:t>
            </a:r>
            <a:endParaRPr lang="en-US" sz="1400" dirty="0"/>
          </a:p>
          <a:p>
            <a:endParaRPr lang="en-US" sz="1400" dirty="0"/>
          </a:p>
          <a:p>
            <a:pPr defTabSz="924641">
              <a:defRPr/>
            </a:pPr>
            <a:r>
              <a:rPr lang="en-US" sz="1400" dirty="0"/>
              <a:t>For the second technical memorandum, more than two dozen local transportation engineers, managers and planners were interviewed about the roadway infrastructure, staffing </a:t>
            </a:r>
            <a:r>
              <a:rPr lang="en-US" sz="1400" dirty="0">
                <a:solidFill>
                  <a:schemeClr val="tx2"/>
                </a:solidFill>
                <a:ea typeface="Calibri" panose="020F0502020204030204" pitchFamily="34" charset="0"/>
                <a:cs typeface="Times New Roman" panose="02020603050405020304" pitchFamily="18" charset="0"/>
              </a:rPr>
              <a:t>proficiency</a:t>
            </a:r>
            <a:r>
              <a:rPr lang="en-US" sz="1400" dirty="0"/>
              <a:t>, system and network capabilities, potential CAV testing locations, training plans and equity challenges.</a:t>
            </a:r>
          </a:p>
          <a:p>
            <a:endParaRPr lang="en-US"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4137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Based on the early tasks, MetroPlan Orlando concluded that region-wide collaboration, training, consistent use of technology and equity solutions are needed to be CAV ready.  We then took those preliminary ideas into our public workshops to explore further.</a:t>
            </a:r>
            <a:endParaRPr lang="en-US" sz="1400"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6912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4926" y="635000"/>
            <a:ext cx="3554774" cy="2665413"/>
          </a:xfrm>
        </p:spPr>
      </p:sp>
      <p:sp>
        <p:nvSpPr>
          <p:cNvPr id="3" name="Notes Placeholder 2"/>
          <p:cNvSpPr>
            <a:spLocks noGrp="1"/>
          </p:cNvSpPr>
          <p:nvPr>
            <p:ph type="body" idx="1"/>
          </p:nvPr>
        </p:nvSpPr>
        <p:spPr>
          <a:xfrm>
            <a:off x="691841" y="3470133"/>
            <a:ext cx="5680693" cy="3697033"/>
          </a:xfrm>
        </p:spPr>
        <p:txBody>
          <a:bodyPr/>
          <a:lstStyle/>
          <a:p>
            <a:pPr defTabSz="924641">
              <a:defRPr/>
            </a:pPr>
            <a:r>
              <a:rPr lang="en-US" sz="1400" dirty="0"/>
              <a:t>As noted earlier, stakeholder input was a critical component of this project. MetroPlan Orlando conducted three public workshops in the three counties – Orange, Osceola and Seminole – where MetroPlan Orlando leads regional transportation planning efforts. The goals of each workshop were to increase awareness of CAV activities</a:t>
            </a:r>
            <a:r>
              <a:rPr lang="en-US" sz="1400" baseline="0" dirty="0"/>
              <a:t> and how they might impact future regional planning efforts, to discuss and share information on opportunities for public and private sector relationship building, and to solicit feedback for increasing </a:t>
            </a:r>
            <a:r>
              <a:rPr lang="en-US" sz="1400" baseline="0" dirty="0" err="1"/>
              <a:t>MetroPlan’s</a:t>
            </a:r>
            <a:r>
              <a:rPr lang="en-US" sz="1400" baseline="0" dirty="0"/>
              <a:t> CAV planning and prioritization exercises in the future.</a:t>
            </a:r>
          </a:p>
          <a:p>
            <a:pPr defTabSz="924641">
              <a:defRPr/>
            </a:pPr>
            <a:endParaRPr lang="en-US" sz="1400" baseline="0" dirty="0"/>
          </a:p>
          <a:p>
            <a:r>
              <a:rPr lang="en-US" sz="1400" dirty="0"/>
              <a:t>As attendees entered each workshop location, display boards told the story of why the CAV Readiness Study is needed; defined differentiators between connected vehicles (CV), automated vehicles (AV) and CAVs; presented study findings; and showed anticipated CAV impacts on future urban development. Attendees also had the opportunity to take a 10-question survey soliciting their opinions about riding in CAVs, safety, policy concerns and how they think CAVs could impact their surroundings.</a:t>
            </a:r>
          </a:p>
          <a:p>
            <a:pPr defTabSz="924641">
              <a:defRPr/>
            </a:pPr>
            <a:endParaRPr lang="en-US" sz="1400" dirty="0"/>
          </a:p>
          <a:p>
            <a:r>
              <a:rPr lang="en-US" sz="1400" dirty="0" smtClean="0"/>
              <a:t>I provided a presentation during each workshop which defined AV, CV and CAV concepts, and also presented findings from the completed technical memorandums that reviewed CAV industry best practices and evaluated existing local capabilities. </a:t>
            </a:r>
            <a:r>
              <a:rPr lang="en-US" sz="1400" baseline="0" dirty="0" smtClean="0"/>
              <a:t> This </a:t>
            </a:r>
            <a:r>
              <a:rPr lang="en-US" sz="1400" dirty="0" smtClean="0"/>
              <a:t>concluded with some Q/A. Attendees with smartphones were provided access to a live polling website which produced results in real time that </a:t>
            </a:r>
            <a:r>
              <a:rPr lang="en-US" sz="1400" dirty="0" err="1" smtClean="0"/>
              <a:t>MetroPlan</a:t>
            </a:r>
            <a:r>
              <a:rPr lang="en-US" sz="1400" dirty="0" smtClean="0"/>
              <a:t> displayed on the presentation screen.</a:t>
            </a:r>
          </a:p>
          <a:p>
            <a:pPr defTabSz="924641">
              <a:defRPr/>
            </a:pPr>
            <a:endParaRPr lang="en-US" dirty="0"/>
          </a:p>
          <a:p>
            <a:endParaRPr lang="en-US" dirty="0"/>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7806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Attendees at all three workshops consistently showed an understanding and favorable opinion of CAV concepts. </a:t>
            </a:r>
          </a:p>
        </p:txBody>
      </p:sp>
      <p:sp>
        <p:nvSpPr>
          <p:cNvPr id="4" name="Slide Number Placeholder 3"/>
          <p:cNvSpPr>
            <a:spLocks noGrp="1"/>
          </p:cNvSpPr>
          <p:nvPr>
            <p:ph type="sldNum" sz="quarter" idx="10"/>
          </p:nvPr>
        </p:nvSpPr>
        <p:spPr/>
        <p:txBody>
          <a:bodyPr/>
          <a:lstStyle/>
          <a:p>
            <a:fld id="{67900060-B185-45AB-816D-D3C72DD628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895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1D6F04-E62A-4510-AE9A-C04737FA627A}"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233912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E50C6-3C04-4BE4-875B-1440B5EEDC87}"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141081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0E482-5DF0-4CBD-B86F-8F1CC06BDF38}"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350159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1D6F04-E62A-4510-AE9A-C04737FA627A}"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58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5F3F3-CB60-4D4F-A37B-0DC62CEAA9B9}"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1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9798E-52D7-47AC-836A-920A12E444CE}"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0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FE838-BABE-47B2-B27A-92401E944F35}" type="datetime1">
              <a:rPr lang="en-US" smtClean="0">
                <a:solidFill>
                  <a:prstClr val="black">
                    <a:tint val="75000"/>
                  </a:prstClr>
                </a:solidFill>
              </a:rPr>
              <a:pPr/>
              <a:t>9/28/2020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6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099E3-BB36-4BB5-BE0A-96686AA2DE6A}" type="datetime1">
              <a:rPr lang="en-US" smtClean="0">
                <a:solidFill>
                  <a:prstClr val="black">
                    <a:tint val="75000"/>
                  </a:prstClr>
                </a:solidFill>
              </a:rPr>
              <a:pPr/>
              <a:t>9/28/2020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04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AA458B-18B2-4288-BAA5-6388ECA23E82}" type="datetime1">
              <a:rPr lang="en-US" smtClean="0">
                <a:solidFill>
                  <a:prstClr val="black">
                    <a:tint val="75000"/>
                  </a:prstClr>
                </a:solidFill>
              </a:rPr>
              <a:pPr/>
              <a:t>9/28/2020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46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D972-BCB5-4ECE-B423-5B7DDEBA8379}" type="datetime1">
              <a:rPr lang="en-US" smtClean="0">
                <a:solidFill>
                  <a:prstClr val="black">
                    <a:tint val="75000"/>
                  </a:prstClr>
                </a:solidFill>
              </a:rPr>
              <a:pPr/>
              <a:t>9/28/2020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90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8E726-F961-474D-9034-A612424E0892}" type="datetime1">
              <a:rPr lang="en-US" smtClean="0">
                <a:solidFill>
                  <a:prstClr val="black">
                    <a:tint val="75000"/>
                  </a:prstClr>
                </a:solidFill>
              </a:rPr>
              <a:pPr/>
              <a:t>9/28/2020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39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5F3F3-CB60-4D4F-A37B-0DC62CEAA9B9}"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17416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040BC0-EC89-4768-A588-BF3DFC44CD37}" type="datetime1">
              <a:rPr lang="en-US" smtClean="0">
                <a:solidFill>
                  <a:prstClr val="black">
                    <a:tint val="75000"/>
                  </a:prstClr>
                </a:solidFill>
              </a:rPr>
              <a:pPr/>
              <a:t>9/28/2020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9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E50C6-3C04-4BE4-875B-1440B5EEDC87}"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40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0E482-5DF0-4CBD-B86F-8F1CC06BDF38}"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3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9798E-52D7-47AC-836A-920A12E444CE}" type="datetime1">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269617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FE838-BABE-47B2-B27A-92401E944F35}" type="datetime1">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347290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099E3-BB36-4BB5-BE0A-96686AA2DE6A}" type="datetime1">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191475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AA458B-18B2-4288-BAA5-6388ECA23E82}" type="datetime1">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125787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D972-BCB5-4ECE-B423-5B7DDEBA8379}" type="datetime1">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273163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8E726-F961-474D-9034-A612424E0892}" type="datetime1">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206103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040BC0-EC89-4768-A588-BF3DFC44CD37}" type="datetime1">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8A570-E3B9-437E-BC7C-F8FF656ADCD7}" type="slidenum">
              <a:rPr lang="en-US" smtClean="0"/>
              <a:t>‹#›</a:t>
            </a:fld>
            <a:endParaRPr lang="en-US"/>
          </a:p>
        </p:txBody>
      </p:sp>
    </p:spTree>
    <p:extLst>
      <p:ext uri="{BB962C8B-B14F-4D97-AF65-F5344CB8AC3E}">
        <p14:creationId xmlns:p14="http://schemas.microsoft.com/office/powerpoint/2010/main" val="329482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849C6-A84B-474F-914B-9D9E5E6619FA}" type="datetime1">
              <a:rPr lang="en-US" smtClean="0"/>
              <a:t>9/28/2020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8A570-E3B9-437E-BC7C-F8FF656ADCD7}" type="slidenum">
              <a:rPr lang="en-US" smtClean="0"/>
              <a:t>‹#›</a:t>
            </a:fld>
            <a:endParaRPr lang="en-US"/>
          </a:p>
        </p:txBody>
      </p:sp>
    </p:spTree>
    <p:extLst>
      <p:ext uri="{BB962C8B-B14F-4D97-AF65-F5344CB8AC3E}">
        <p14:creationId xmlns:p14="http://schemas.microsoft.com/office/powerpoint/2010/main" val="53054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849C6-A84B-474F-914B-9D9E5E6619FA}" type="datetime1">
              <a:rPr lang="en-US" smtClean="0">
                <a:solidFill>
                  <a:prstClr val="black">
                    <a:tint val="75000"/>
                  </a:prstClr>
                </a:solidFill>
              </a:rPr>
              <a:pPr/>
              <a:t>9/28/2020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8A570-E3B9-437E-BC7C-F8FF656ADC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124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715992" y="2435524"/>
            <a:ext cx="7712015" cy="151537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3400" i="1" dirty="0" smtClean="0">
                <a:latin typeface="Rockwell" panose="02060603020205020403" pitchFamily="18" charset="0"/>
              </a:rPr>
              <a:t>NCHRP </a:t>
            </a:r>
            <a:r>
              <a:rPr lang="en-US" sz="3400" i="1" dirty="0">
                <a:latin typeface="Rockwell" panose="02060603020205020403" pitchFamily="18" charset="0"/>
              </a:rPr>
              <a:t>20-24(128) State-of-the-Art Review of Cooperative Automated Transportation (CAT) Systems</a:t>
            </a:r>
            <a:endParaRPr lang="en-US" sz="3400" i="1" dirty="0">
              <a:latin typeface="Rockwell" panose="02060603020205020403" pitchFamily="18" charset="0"/>
            </a:endParaRPr>
          </a:p>
          <a:p>
            <a:pPr marL="0" indent="0" algn="ctr">
              <a:buNone/>
            </a:pPr>
            <a:r>
              <a:rPr lang="en-US" sz="2100" i="1" dirty="0" smtClean="0">
                <a:latin typeface="Rockwell" panose="02060603020205020403" pitchFamily="18" charset="0"/>
              </a:rPr>
              <a:t>September 28, </a:t>
            </a:r>
            <a:r>
              <a:rPr lang="en-US" sz="2100" i="1" dirty="0" smtClean="0">
                <a:latin typeface="Rockwell" panose="02060603020205020403" pitchFamily="18" charset="0"/>
              </a:rPr>
              <a:t>2020</a:t>
            </a:r>
            <a:endParaRPr lang="en-US" sz="2100" i="1" dirty="0">
              <a:latin typeface="Rockwell" panose="02060603020205020403" pitchFamily="18" charset="0"/>
            </a:endParaRPr>
          </a:p>
        </p:txBody>
      </p:sp>
      <p:sp>
        <p:nvSpPr>
          <p:cNvPr id="3" name="Title 1"/>
          <p:cNvSpPr txBox="1">
            <a:spLocks/>
          </p:cNvSpPr>
          <p:nvPr/>
        </p:nvSpPr>
        <p:spPr>
          <a:xfrm>
            <a:off x="365760" y="1143000"/>
            <a:ext cx="8412480" cy="14140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3400" dirty="0">
                <a:solidFill>
                  <a:srgbClr val="00275D"/>
                </a:solidFill>
                <a:latin typeface="Rockwell" panose="02060603020205020403" pitchFamily="18" charset="0"/>
              </a:rPr>
              <a:t>Connected and Automated Vehicle (CAV)</a:t>
            </a:r>
          </a:p>
          <a:p>
            <a:pPr algn="ctr">
              <a:spcAft>
                <a:spcPts val="1200"/>
              </a:spcAft>
            </a:pPr>
            <a:r>
              <a:rPr lang="en-US" sz="3400" dirty="0">
                <a:solidFill>
                  <a:srgbClr val="00275D"/>
                </a:solidFill>
                <a:latin typeface="Rockwell" panose="02060603020205020403" pitchFamily="18" charset="0"/>
              </a:rPr>
              <a:t>Readiness Study</a:t>
            </a:r>
          </a:p>
        </p:txBody>
      </p:sp>
    </p:spTree>
    <p:extLst>
      <p:ext uri="{BB962C8B-B14F-4D97-AF65-F5344CB8AC3E}">
        <p14:creationId xmlns:p14="http://schemas.microsoft.com/office/powerpoint/2010/main" val="130859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5153" y="1612900"/>
            <a:ext cx="8928847" cy="1041400"/>
          </a:xfrm>
        </p:spPr>
        <p:txBody>
          <a:bodyPr anchor="t">
            <a:normAutofit/>
          </a:bodyPr>
          <a:lstStyle/>
          <a:p>
            <a:r>
              <a:rPr lang="en-US" sz="3000" dirty="0">
                <a:solidFill>
                  <a:srgbClr val="00275D"/>
                </a:solidFill>
                <a:latin typeface="Rockwell" panose="02060603020205020403" pitchFamily="18" charset="0"/>
              </a:rPr>
              <a:t>Concerns, Challenges, and Opportunities</a:t>
            </a: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CAV Public Engagement</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10</a:t>
            </a:fld>
            <a:endParaRPr lang="en-US">
              <a:solidFill>
                <a:prstClr val="black">
                  <a:tint val="75000"/>
                </a:prstClr>
              </a:solidFill>
            </a:endParaRPr>
          </a:p>
        </p:txBody>
      </p:sp>
      <p:sp>
        <p:nvSpPr>
          <p:cNvPr id="9" name="Text Placeholder 3"/>
          <p:cNvSpPr>
            <a:spLocks noGrp="1"/>
          </p:cNvSpPr>
          <p:nvPr>
            <p:ph type="body" sz="half" idx="2"/>
          </p:nvPr>
        </p:nvSpPr>
        <p:spPr>
          <a:xfrm>
            <a:off x="486403" y="2294965"/>
            <a:ext cx="8227292" cy="4249269"/>
          </a:xfrm>
        </p:spPr>
        <p:txBody>
          <a:bodyPr>
            <a:normAutofit/>
          </a:bodyPr>
          <a:lstStyle/>
          <a:p>
            <a:pPr lvl="0">
              <a:lnSpc>
                <a:spcPct val="100000"/>
              </a:lnSpc>
              <a:spcBef>
                <a:spcPts val="0"/>
              </a:spcBef>
              <a:spcAft>
                <a:spcPts val="600"/>
              </a:spcAft>
            </a:pPr>
            <a:r>
              <a:rPr lang="en-US" sz="2400" dirty="0">
                <a:latin typeface="Franklin Gothic Book" panose="020B0503020102020204" pitchFamily="34" charset="0"/>
              </a:rPr>
              <a:t>Biggest Concerns: </a:t>
            </a:r>
          </a:p>
          <a:p>
            <a:pPr marL="800100" lvl="1" indent="-342900">
              <a:lnSpc>
                <a:spcPct val="100000"/>
              </a:lnSpc>
              <a:spcBef>
                <a:spcPts val="0"/>
              </a:spcBef>
              <a:spcAft>
                <a:spcPts val="600"/>
              </a:spcAft>
              <a:buFont typeface="Arial" panose="020B0604020202020204" pitchFamily="34" charset="0"/>
              <a:buChar char="•"/>
            </a:pPr>
            <a:r>
              <a:rPr lang="en-US" sz="2200" dirty="0">
                <a:latin typeface="Franklin Gothic Book" panose="020B0503020102020204" pitchFamily="34" charset="0"/>
              </a:rPr>
              <a:t>Safety, privacy, and data security</a:t>
            </a:r>
          </a:p>
          <a:p>
            <a:pPr lvl="0">
              <a:lnSpc>
                <a:spcPct val="100000"/>
              </a:lnSpc>
              <a:spcBef>
                <a:spcPts val="0"/>
              </a:spcBef>
              <a:spcAft>
                <a:spcPts val="600"/>
              </a:spcAft>
            </a:pPr>
            <a:r>
              <a:rPr lang="en-US" sz="2400" dirty="0">
                <a:latin typeface="Franklin Gothic Book" panose="020B0503020102020204" pitchFamily="34" charset="0"/>
              </a:rPr>
              <a:t>Biggest Challenges: </a:t>
            </a:r>
          </a:p>
          <a:p>
            <a:pPr marL="800100" lvl="1" indent="-342900">
              <a:lnSpc>
                <a:spcPct val="100000"/>
              </a:lnSpc>
              <a:spcBef>
                <a:spcPts val="0"/>
              </a:spcBef>
              <a:spcAft>
                <a:spcPts val="600"/>
              </a:spcAft>
              <a:buFont typeface="Arial" panose="020B0604020202020204" pitchFamily="34" charset="0"/>
              <a:buChar char="•"/>
            </a:pPr>
            <a:r>
              <a:rPr lang="en-US" sz="2200" dirty="0">
                <a:latin typeface="Franklin Gothic Book" panose="020B0503020102020204" pitchFamily="34" charset="0"/>
              </a:rPr>
              <a:t>Vehicle technology development, workforce training, and data storage</a:t>
            </a:r>
          </a:p>
          <a:p>
            <a:pPr lvl="0">
              <a:lnSpc>
                <a:spcPct val="100000"/>
              </a:lnSpc>
              <a:spcBef>
                <a:spcPts val="0"/>
              </a:spcBef>
              <a:spcAft>
                <a:spcPts val="600"/>
              </a:spcAft>
            </a:pPr>
            <a:r>
              <a:rPr lang="en-US" sz="2400" dirty="0">
                <a:latin typeface="Franklin Gothic Book" panose="020B0503020102020204" pitchFamily="34" charset="0"/>
              </a:rPr>
              <a:t>Biggest Opportunities: </a:t>
            </a:r>
          </a:p>
          <a:p>
            <a:pPr marL="800100" lvl="1" indent="-342900">
              <a:lnSpc>
                <a:spcPct val="100000"/>
              </a:lnSpc>
              <a:spcBef>
                <a:spcPts val="0"/>
              </a:spcBef>
              <a:spcAft>
                <a:spcPts val="600"/>
              </a:spcAft>
              <a:buFont typeface="Arial" panose="020B0604020202020204" pitchFamily="34" charset="0"/>
              <a:buChar char="•"/>
            </a:pPr>
            <a:r>
              <a:rPr lang="en-US" sz="2200" dirty="0">
                <a:latin typeface="Franklin Gothic Book" panose="020B0503020102020204" pitchFamily="34" charset="0"/>
              </a:rPr>
              <a:t>Educating the public, cross-agency knowledge sharing, and equity in CAV testing/pilot programs across both urban and rural areas </a:t>
            </a:r>
          </a:p>
        </p:txBody>
      </p:sp>
    </p:spTree>
    <p:extLst>
      <p:ext uri="{BB962C8B-B14F-4D97-AF65-F5344CB8AC3E}">
        <p14:creationId xmlns:p14="http://schemas.microsoft.com/office/powerpoint/2010/main" val="386518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29843" y="1987035"/>
            <a:ext cx="7885507" cy="4395836"/>
          </a:xfrm>
        </p:spPr>
        <p:txBody>
          <a:bodyPr>
            <a:normAutofit/>
          </a:bodyPr>
          <a:lstStyle/>
          <a:p>
            <a:pPr marL="561975" indent="-514350">
              <a:lnSpc>
                <a:spcPct val="100000"/>
              </a:lnSpc>
              <a:spcAft>
                <a:spcPts val="1200"/>
              </a:spcAft>
              <a:buFont typeface="+mj-lt"/>
              <a:buAutoNum type="arabicPeriod"/>
            </a:pPr>
            <a:r>
              <a:rPr lang="en-US" sz="3200" dirty="0">
                <a:solidFill>
                  <a:srgbClr val="4B6FA0"/>
                </a:solidFill>
                <a:latin typeface="Franklin Gothic Book" panose="020B0503020102020204" pitchFamily="34" charset="0"/>
              </a:rPr>
              <a:t>Planning &amp; Policy</a:t>
            </a:r>
          </a:p>
          <a:p>
            <a:pPr marL="561975" indent="-514350">
              <a:lnSpc>
                <a:spcPct val="100000"/>
              </a:lnSpc>
              <a:spcAft>
                <a:spcPts val="1200"/>
              </a:spcAft>
              <a:buFont typeface="+mj-lt"/>
              <a:buAutoNum type="arabicPeriod"/>
            </a:pPr>
            <a:r>
              <a:rPr lang="en-US" sz="3200" dirty="0">
                <a:solidFill>
                  <a:srgbClr val="4B6FA0"/>
                </a:solidFill>
                <a:latin typeface="Franklin Gothic Book" panose="020B0503020102020204" pitchFamily="34" charset="0"/>
              </a:rPr>
              <a:t>Infrastructure Guidelines</a:t>
            </a:r>
          </a:p>
          <a:p>
            <a:pPr marL="561975" indent="-514350">
              <a:lnSpc>
                <a:spcPct val="100000"/>
              </a:lnSpc>
              <a:spcAft>
                <a:spcPts val="1200"/>
              </a:spcAft>
              <a:buFont typeface="+mj-lt"/>
              <a:buAutoNum type="arabicPeriod"/>
            </a:pPr>
            <a:r>
              <a:rPr lang="en-US" sz="3200" dirty="0">
                <a:solidFill>
                  <a:srgbClr val="4B6FA0"/>
                </a:solidFill>
                <a:latin typeface="Franklin Gothic Book" panose="020B0503020102020204" pitchFamily="34" charset="0"/>
              </a:rPr>
              <a:t>Data Collection &amp; Management</a:t>
            </a:r>
          </a:p>
          <a:p>
            <a:pPr marL="561975" indent="-514350">
              <a:lnSpc>
                <a:spcPct val="100000"/>
              </a:lnSpc>
              <a:spcAft>
                <a:spcPts val="1200"/>
              </a:spcAft>
              <a:buFont typeface="+mj-lt"/>
              <a:buAutoNum type="arabicPeriod"/>
            </a:pPr>
            <a:r>
              <a:rPr lang="en-US" sz="3200" dirty="0">
                <a:solidFill>
                  <a:srgbClr val="4B6FA0"/>
                </a:solidFill>
                <a:latin typeface="Franklin Gothic Book" panose="020B0503020102020204" pitchFamily="34" charset="0"/>
              </a:rPr>
              <a:t>Pilot Projects</a:t>
            </a:r>
          </a:p>
          <a:p>
            <a:pPr marL="561975" indent="-514350">
              <a:lnSpc>
                <a:spcPct val="100000"/>
              </a:lnSpc>
              <a:spcAft>
                <a:spcPts val="1200"/>
              </a:spcAft>
              <a:buFont typeface="+mj-lt"/>
              <a:buAutoNum type="arabicPeriod"/>
            </a:pPr>
            <a:r>
              <a:rPr lang="en-US" sz="3200" dirty="0">
                <a:solidFill>
                  <a:srgbClr val="4B6FA0"/>
                </a:solidFill>
                <a:latin typeface="Franklin Gothic Book" panose="020B0503020102020204" pitchFamily="34" charset="0"/>
              </a:rPr>
              <a:t>Staffing &amp; Training</a:t>
            </a:r>
          </a:p>
          <a:p>
            <a:pPr marL="561975" indent="-514350">
              <a:lnSpc>
                <a:spcPct val="100000"/>
              </a:lnSpc>
              <a:spcAft>
                <a:spcPts val="1200"/>
              </a:spcAft>
              <a:buFont typeface="+mj-lt"/>
              <a:buAutoNum type="arabicPeriod"/>
            </a:pPr>
            <a:endParaRPr lang="en-US" sz="3200" dirty="0">
              <a:solidFill>
                <a:srgbClr val="4B6FA0"/>
              </a:solidFill>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CAV Recommendations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569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433900" y="1751761"/>
            <a:ext cx="8276963" cy="4312156"/>
          </a:xfrm>
        </p:spPr>
        <p:txBody>
          <a:bodyPr>
            <a:normAutofit/>
          </a:bodyPr>
          <a:lstStyle/>
          <a:p>
            <a:pPr marL="47625">
              <a:lnSpc>
                <a:spcPct val="100000"/>
              </a:lnSpc>
              <a:spcBef>
                <a:spcPts val="0"/>
              </a:spcBef>
              <a:spcAft>
                <a:spcPts val="1200"/>
              </a:spcAft>
            </a:pPr>
            <a:r>
              <a:rPr lang="en-US" sz="2800" dirty="0">
                <a:latin typeface="Franklin Gothic Book" panose="020B0503020102020204" pitchFamily="34" charset="0"/>
              </a:rPr>
              <a:t>Executive Guidance</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Ensure leadership is on-board</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Establish clear roles &amp; responsibilities</a:t>
            </a:r>
          </a:p>
          <a:p>
            <a:pPr marL="47625">
              <a:lnSpc>
                <a:spcPct val="100000"/>
              </a:lnSpc>
              <a:spcBef>
                <a:spcPts val="1200"/>
              </a:spcBef>
              <a:spcAft>
                <a:spcPts val="1200"/>
              </a:spcAft>
            </a:pPr>
            <a:r>
              <a:rPr lang="en-US" sz="2800" dirty="0">
                <a:latin typeface="Franklin Gothic Book" panose="020B0503020102020204" pitchFamily="34" charset="0"/>
              </a:rPr>
              <a:t>Long-Range Transportation Planning</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Align CAV with committees or partnerships </a:t>
            </a:r>
          </a:p>
          <a:p>
            <a:pPr marL="390525" indent="-342900">
              <a:lnSpc>
                <a:spcPct val="100000"/>
              </a:lnSpc>
              <a:spcBef>
                <a:spcPts val="0"/>
              </a:spcBef>
              <a:spcAft>
                <a:spcPts val="1200"/>
              </a:spcAft>
              <a:buFont typeface="Arial" panose="020B0604020202020204" pitchFamily="34" charset="0"/>
              <a:buChar char="•"/>
            </a:pPr>
            <a:r>
              <a:rPr lang="fr-FR" sz="2800" dirty="0">
                <a:latin typeface="Franklin Gothic Book" panose="020B0503020102020204" pitchFamily="34" charset="0"/>
              </a:rPr>
              <a:t>MetroPlan 2045 </a:t>
            </a:r>
            <a:r>
              <a:rPr lang="fr-FR" sz="2800" dirty="0" err="1">
                <a:latin typeface="Franklin Gothic Book" panose="020B0503020102020204" pitchFamily="34" charset="0"/>
              </a:rPr>
              <a:t>Metropolitan</a:t>
            </a:r>
            <a:r>
              <a:rPr lang="fr-FR" sz="2800" dirty="0">
                <a:latin typeface="Franklin Gothic Book" panose="020B0503020102020204" pitchFamily="34" charset="0"/>
              </a:rPr>
              <a:t> Transportation Plan</a:t>
            </a:r>
          </a:p>
          <a:p>
            <a:pPr marL="47625">
              <a:lnSpc>
                <a:spcPct val="100000"/>
              </a:lnSpc>
              <a:spcBef>
                <a:spcPts val="0"/>
              </a:spcBef>
              <a:spcAft>
                <a:spcPts val="1200"/>
              </a:spcAft>
            </a:pPr>
            <a:endParaRPr lang="en-US" sz="2400" dirty="0">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Planning &amp; Policy</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9669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29843" y="1577788"/>
            <a:ext cx="8316933" cy="4966447"/>
          </a:xfrm>
        </p:spPr>
        <p:txBody>
          <a:bodyPr>
            <a:normAutofit/>
          </a:bodyPr>
          <a:lstStyle/>
          <a:p>
            <a:pPr marL="47625">
              <a:lnSpc>
                <a:spcPct val="100000"/>
              </a:lnSpc>
              <a:spcBef>
                <a:spcPts val="0"/>
              </a:spcBef>
              <a:spcAft>
                <a:spcPts val="1200"/>
              </a:spcAft>
            </a:pPr>
            <a:r>
              <a:rPr lang="en-US" sz="2800" dirty="0">
                <a:latin typeface="Franklin Gothic Book" panose="020B0503020102020204" pitchFamily="34" charset="0"/>
              </a:rPr>
              <a:t>Site Development</a:t>
            </a:r>
          </a:p>
          <a:p>
            <a:pPr marL="390525" indent="-342900">
              <a:lnSpc>
                <a:spcPct val="100000"/>
              </a:lnSpc>
              <a:spcBef>
                <a:spcPts val="0"/>
              </a:spcBef>
              <a:spcAft>
                <a:spcPts val="1000"/>
              </a:spcAft>
              <a:buFont typeface="Arial" panose="020B0604020202020204" pitchFamily="34" charset="0"/>
              <a:buChar char="•"/>
            </a:pPr>
            <a:r>
              <a:rPr lang="en-US" sz="2800" dirty="0">
                <a:latin typeface="Franklin Gothic Book" panose="020B0503020102020204" pitchFamily="34" charset="0"/>
              </a:rPr>
              <a:t>Develop guidelines and promulgate best practices </a:t>
            </a:r>
          </a:p>
          <a:p>
            <a:pPr marL="390525" indent="-342900">
              <a:lnSpc>
                <a:spcPct val="100000"/>
              </a:lnSpc>
              <a:spcBef>
                <a:spcPts val="0"/>
              </a:spcBef>
              <a:spcAft>
                <a:spcPts val="1000"/>
              </a:spcAft>
              <a:buFont typeface="Arial" panose="020B0604020202020204" pitchFamily="34" charset="0"/>
              <a:buChar char="•"/>
            </a:pPr>
            <a:r>
              <a:rPr lang="en-US" sz="2800" dirty="0">
                <a:latin typeface="Franklin Gothic Book" panose="020B0503020102020204" pitchFamily="34" charset="0"/>
              </a:rPr>
              <a:t>Identify CAV </a:t>
            </a:r>
            <a:r>
              <a:rPr lang="en-US" sz="2800" dirty="0" smtClean="0">
                <a:latin typeface="Franklin Gothic Book" panose="020B0503020102020204" pitchFamily="34" charset="0"/>
              </a:rPr>
              <a:t>zone(s) </a:t>
            </a:r>
            <a:endParaRPr lang="en-US" sz="2800" dirty="0">
              <a:latin typeface="Franklin Gothic Book" panose="020B0503020102020204" pitchFamily="34" charset="0"/>
            </a:endParaRP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Monitor parking trends </a:t>
            </a:r>
          </a:p>
          <a:p>
            <a:pPr marL="47625">
              <a:lnSpc>
                <a:spcPct val="100000"/>
              </a:lnSpc>
              <a:spcBef>
                <a:spcPts val="0"/>
              </a:spcBef>
              <a:spcAft>
                <a:spcPts val="1200"/>
              </a:spcAft>
            </a:pPr>
            <a:r>
              <a:rPr lang="en-US" sz="2800" dirty="0">
                <a:latin typeface="Franklin Gothic Book" panose="020B0503020102020204" pitchFamily="34" charset="0"/>
              </a:rPr>
              <a:t>Equity</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Vertical</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Horizontal</a:t>
            </a: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Planning &amp; Policy (cont.)</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13</a:t>
            </a:fld>
            <a:endParaRPr lang="en-US">
              <a:solidFill>
                <a:prstClr val="black">
                  <a:tint val="75000"/>
                </a:prst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566" y="3788229"/>
            <a:ext cx="3833490" cy="2162054"/>
          </a:xfrm>
          <a:prstGeom prst="rect">
            <a:avLst/>
          </a:prstGeom>
        </p:spPr>
      </p:pic>
    </p:spTree>
    <p:extLst>
      <p:ext uri="{BB962C8B-B14F-4D97-AF65-F5344CB8AC3E}">
        <p14:creationId xmlns:p14="http://schemas.microsoft.com/office/powerpoint/2010/main" val="394084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256674" y="1753053"/>
            <a:ext cx="7010400" cy="4527098"/>
          </a:xfrm>
        </p:spPr>
        <p:txBody>
          <a:bodyPr>
            <a:normAutofit/>
          </a:bodyPr>
          <a:lstStyle/>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Review new and evolving national infrastructure guidelines</a:t>
            </a:r>
          </a:p>
          <a:p>
            <a:pPr marL="847725" lvl="1"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Signalized intersections</a:t>
            </a:r>
          </a:p>
          <a:p>
            <a:pPr marL="847725" lvl="1"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Signing &amp; pavement markings</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TSM&amp;O/ITS Guidelines</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Maintenance</a:t>
            </a:r>
          </a:p>
          <a:p>
            <a:pPr marL="47625">
              <a:lnSpc>
                <a:spcPct val="100000"/>
              </a:lnSpc>
              <a:spcBef>
                <a:spcPts val="0"/>
              </a:spcBef>
              <a:spcAft>
                <a:spcPts val="1200"/>
              </a:spcAft>
            </a:pPr>
            <a:endParaRPr lang="en-US" sz="2800" dirty="0">
              <a:latin typeface="Franklin Gothic Book" panose="020B0503020102020204" pitchFamily="34" charset="0"/>
            </a:endParaRPr>
          </a:p>
          <a:p>
            <a:pPr marL="390525" indent="-342900">
              <a:lnSpc>
                <a:spcPct val="100000"/>
              </a:lnSpc>
              <a:spcBef>
                <a:spcPts val="0"/>
              </a:spcBef>
              <a:spcAft>
                <a:spcPts val="1200"/>
              </a:spcAft>
              <a:buFont typeface="Arial" panose="020B0604020202020204" pitchFamily="34" charset="0"/>
              <a:buChar char="•"/>
            </a:pPr>
            <a:endParaRPr lang="en-US" sz="2800" dirty="0">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Infrastructure Guidelines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14</a:t>
            </a:fld>
            <a:endParaRPr lang="en-US">
              <a:solidFill>
                <a:prstClr val="black">
                  <a:tint val="75000"/>
                </a:prst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55" y="4016601"/>
            <a:ext cx="3018065" cy="2263549"/>
          </a:xfrm>
          <a:prstGeom prst="rect">
            <a:avLst/>
          </a:prstGeom>
        </p:spPr>
      </p:pic>
    </p:spTree>
    <p:extLst>
      <p:ext uri="{BB962C8B-B14F-4D97-AF65-F5344CB8AC3E}">
        <p14:creationId xmlns:p14="http://schemas.microsoft.com/office/powerpoint/2010/main" val="59487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29844" y="1875545"/>
            <a:ext cx="5257610" cy="3418350"/>
          </a:xfrm>
        </p:spPr>
        <p:txBody>
          <a:bodyPr>
            <a:normAutofit/>
          </a:bodyPr>
          <a:lstStyle/>
          <a:p>
            <a:pPr marL="390525" indent="-342900">
              <a:lnSpc>
                <a:spcPct val="100000"/>
              </a:lnSpc>
              <a:spcBef>
                <a:spcPts val="1200"/>
              </a:spcBef>
              <a:spcAft>
                <a:spcPts val="1200"/>
              </a:spcAft>
              <a:buFont typeface="Arial" panose="020B0604020202020204" pitchFamily="34" charset="0"/>
              <a:buChar char="•"/>
            </a:pPr>
            <a:r>
              <a:rPr lang="en-US" sz="2800" dirty="0">
                <a:latin typeface="Franklin Gothic Book" panose="020B0503020102020204" pitchFamily="34" charset="0"/>
              </a:rPr>
              <a:t>Data Governance</a:t>
            </a:r>
          </a:p>
          <a:p>
            <a:pPr marL="390525" indent="-342900">
              <a:lnSpc>
                <a:spcPct val="100000"/>
              </a:lnSpc>
              <a:spcBef>
                <a:spcPts val="1200"/>
              </a:spcBef>
              <a:spcAft>
                <a:spcPts val="1200"/>
              </a:spcAft>
              <a:buFont typeface="Arial" panose="020B0604020202020204" pitchFamily="34" charset="0"/>
              <a:buChar char="•"/>
            </a:pPr>
            <a:r>
              <a:rPr lang="en-US" sz="2800" dirty="0">
                <a:latin typeface="Franklin Gothic Book" panose="020B0503020102020204" pitchFamily="34" charset="0"/>
              </a:rPr>
              <a:t>Data Collection/Storage</a:t>
            </a:r>
          </a:p>
          <a:p>
            <a:pPr marL="390525" indent="-342900">
              <a:lnSpc>
                <a:spcPct val="100000"/>
              </a:lnSpc>
              <a:spcBef>
                <a:spcPts val="1200"/>
              </a:spcBef>
              <a:spcAft>
                <a:spcPts val="1200"/>
              </a:spcAft>
              <a:buFont typeface="Arial" panose="020B0604020202020204" pitchFamily="34" charset="0"/>
              <a:buChar char="•"/>
            </a:pPr>
            <a:r>
              <a:rPr lang="en-US" sz="2800" dirty="0">
                <a:latin typeface="Franklin Gothic Book" panose="020B0503020102020204" pitchFamily="34" charset="0"/>
              </a:rPr>
              <a:t>Sharing</a:t>
            </a:r>
          </a:p>
          <a:p>
            <a:pPr marL="390525" indent="-342900">
              <a:lnSpc>
                <a:spcPct val="100000"/>
              </a:lnSpc>
              <a:spcBef>
                <a:spcPts val="1200"/>
              </a:spcBef>
              <a:spcAft>
                <a:spcPts val="1200"/>
              </a:spcAft>
              <a:buFont typeface="Arial" panose="020B0604020202020204" pitchFamily="34" charset="0"/>
              <a:buChar char="•"/>
            </a:pPr>
            <a:r>
              <a:rPr lang="en-US" sz="2800" dirty="0">
                <a:latin typeface="Franklin Gothic Book" panose="020B0503020102020204" pitchFamily="34" charset="0"/>
              </a:rPr>
              <a:t>Security</a:t>
            </a:r>
          </a:p>
        </p:txBody>
      </p:sp>
      <p:sp>
        <p:nvSpPr>
          <p:cNvPr id="8" name="TextBox 7"/>
          <p:cNvSpPr txBox="1"/>
          <p:nvPr/>
        </p:nvSpPr>
        <p:spPr>
          <a:xfrm>
            <a:off x="491067" y="431800"/>
            <a:ext cx="6841065"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Data Collection &amp; Management</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15</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4814499" y="3363222"/>
            <a:ext cx="3810328" cy="2427977"/>
          </a:xfrm>
          <a:prstGeom prst="rect">
            <a:avLst/>
          </a:prstGeom>
        </p:spPr>
      </p:pic>
    </p:spTree>
    <p:extLst>
      <p:ext uri="{BB962C8B-B14F-4D97-AF65-F5344CB8AC3E}">
        <p14:creationId xmlns:p14="http://schemas.microsoft.com/office/powerpoint/2010/main" val="83346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29843" y="1649506"/>
            <a:ext cx="5268933" cy="4894729"/>
          </a:xfrm>
        </p:spPr>
        <p:txBody>
          <a:bodyPr>
            <a:normAutofit/>
          </a:bodyPr>
          <a:lstStyle/>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Identify corridors for potential applications</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Establish use cases for AV pilot projects </a:t>
            </a:r>
          </a:p>
          <a:p>
            <a:pPr marL="390525" indent="-342900">
              <a:lnSpc>
                <a:spcPct val="100000"/>
              </a:lnSpc>
              <a:spcBef>
                <a:spcPts val="0"/>
              </a:spcBef>
              <a:spcAft>
                <a:spcPts val="1200"/>
              </a:spcAft>
              <a:buFont typeface="Arial" panose="020B0604020202020204" pitchFamily="34" charset="0"/>
              <a:buChar char="•"/>
            </a:pPr>
            <a:r>
              <a:rPr lang="en-US" sz="2800" dirty="0">
                <a:latin typeface="Franklin Gothic Book" panose="020B0503020102020204" pitchFamily="34" charset="0"/>
              </a:rPr>
              <a:t>Partner with local interest groups to gain user insight</a:t>
            </a:r>
          </a:p>
          <a:p>
            <a:pPr marL="390525" lvl="0" indent="-342900">
              <a:lnSpc>
                <a:spcPct val="120000"/>
              </a:lnSpc>
              <a:spcBef>
                <a:spcPts val="0"/>
              </a:spcBef>
              <a:spcAft>
                <a:spcPts val="1200"/>
              </a:spcAft>
              <a:buFont typeface="Arial" panose="020B0604020202020204" pitchFamily="34" charset="0"/>
              <a:buChar char="•"/>
            </a:pPr>
            <a:r>
              <a:rPr lang="en-US" sz="2800" dirty="0">
                <a:solidFill>
                  <a:prstClr val="black"/>
                </a:solidFill>
                <a:latin typeface="Franklin Gothic Book" panose="020B0503020102020204" pitchFamily="34" charset="0"/>
              </a:rPr>
              <a:t>Federal grant/funding opportunities </a:t>
            </a:r>
          </a:p>
          <a:p>
            <a:pPr marL="47625">
              <a:lnSpc>
                <a:spcPct val="100000"/>
              </a:lnSpc>
              <a:spcBef>
                <a:spcPts val="0"/>
              </a:spcBef>
              <a:spcAft>
                <a:spcPts val="1200"/>
              </a:spcAft>
            </a:pPr>
            <a:endParaRPr lang="en-US" sz="2400" dirty="0">
              <a:latin typeface="Franklin Gothic Book" panose="020B0503020102020204" pitchFamily="34" charset="0"/>
            </a:endParaRPr>
          </a:p>
          <a:p>
            <a:pPr marL="390525" indent="-342900">
              <a:lnSpc>
                <a:spcPct val="100000"/>
              </a:lnSpc>
              <a:spcBef>
                <a:spcPts val="0"/>
              </a:spcBef>
              <a:spcAft>
                <a:spcPts val="1200"/>
              </a:spcAft>
              <a:buFont typeface="Arial" panose="020B0604020202020204" pitchFamily="34" charset="0"/>
              <a:buChar char="•"/>
            </a:pPr>
            <a:endParaRPr lang="en-US" sz="2400" dirty="0">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Pilot Projects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16</a:t>
            </a:fld>
            <a:endParaRPr lang="en-US">
              <a:solidFill>
                <a:prstClr val="black">
                  <a:tint val="75000"/>
                </a:prst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19" y="3785454"/>
            <a:ext cx="3065930" cy="2043454"/>
          </a:xfrm>
          <a:prstGeom prst="rect">
            <a:avLst/>
          </a:prstGeom>
        </p:spPr>
      </p:pic>
    </p:spTree>
    <p:extLst>
      <p:ext uri="{BB962C8B-B14F-4D97-AF65-F5344CB8AC3E}">
        <p14:creationId xmlns:p14="http://schemas.microsoft.com/office/powerpoint/2010/main" val="43292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415737" y="1811867"/>
            <a:ext cx="6120529" cy="4233333"/>
          </a:xfrm>
        </p:spPr>
        <p:txBody>
          <a:bodyPr>
            <a:normAutofit/>
          </a:bodyPr>
          <a:lstStyle/>
          <a:p>
            <a:pPr marL="47625">
              <a:lnSpc>
                <a:spcPct val="100000"/>
              </a:lnSpc>
              <a:spcBef>
                <a:spcPts val="0"/>
              </a:spcBef>
              <a:spcAft>
                <a:spcPts val="1200"/>
              </a:spcAft>
            </a:pPr>
            <a:r>
              <a:rPr lang="en-US" sz="2800" dirty="0">
                <a:latin typeface="Franklin Gothic Book" panose="020B0503020102020204" pitchFamily="34" charset="0"/>
              </a:rPr>
              <a:t>Recruitment/Retention</a:t>
            </a:r>
          </a:p>
          <a:p>
            <a:pPr marL="390525" indent="-342900">
              <a:lnSpc>
                <a:spcPct val="100000"/>
              </a:lnSpc>
              <a:spcBef>
                <a:spcPts val="0"/>
              </a:spcBef>
              <a:spcAft>
                <a:spcPts val="1200"/>
              </a:spcAft>
              <a:buFont typeface="Arial" panose="020B0604020202020204" pitchFamily="34" charset="0"/>
              <a:buChar char="•"/>
            </a:pPr>
            <a:r>
              <a:rPr lang="en-US" sz="2600" dirty="0">
                <a:latin typeface="Franklin Gothic Book" panose="020B0503020102020204" pitchFamily="34" charset="0"/>
              </a:rPr>
              <a:t>Offer existing staff new opportunities </a:t>
            </a:r>
          </a:p>
          <a:p>
            <a:pPr marL="390525" indent="-342900">
              <a:lnSpc>
                <a:spcPct val="100000"/>
              </a:lnSpc>
              <a:spcBef>
                <a:spcPts val="0"/>
              </a:spcBef>
              <a:spcAft>
                <a:spcPts val="1200"/>
              </a:spcAft>
              <a:buFont typeface="Arial" panose="020B0604020202020204" pitchFamily="34" charset="0"/>
              <a:buChar char="•"/>
            </a:pPr>
            <a:r>
              <a:rPr lang="en-US" sz="2600" dirty="0">
                <a:latin typeface="Franklin Gothic Book" panose="020B0503020102020204" pitchFamily="34" charset="0"/>
              </a:rPr>
              <a:t>Address recruitment challenges for data scientists </a:t>
            </a:r>
          </a:p>
          <a:p>
            <a:pPr marL="47625">
              <a:lnSpc>
                <a:spcPct val="100000"/>
              </a:lnSpc>
              <a:spcBef>
                <a:spcPts val="0"/>
              </a:spcBef>
              <a:spcAft>
                <a:spcPts val="1200"/>
              </a:spcAft>
            </a:pPr>
            <a:r>
              <a:rPr lang="en-US" sz="2800" dirty="0">
                <a:latin typeface="Franklin Gothic Book" panose="020B0503020102020204" pitchFamily="34" charset="0"/>
              </a:rPr>
              <a:t>Training</a:t>
            </a:r>
          </a:p>
          <a:p>
            <a:pPr marL="390525" indent="-342900">
              <a:lnSpc>
                <a:spcPct val="100000"/>
              </a:lnSpc>
              <a:spcBef>
                <a:spcPts val="0"/>
              </a:spcBef>
              <a:spcAft>
                <a:spcPts val="1200"/>
              </a:spcAft>
              <a:buFont typeface="Arial" panose="020B0604020202020204" pitchFamily="34" charset="0"/>
              <a:buChar char="•"/>
            </a:pPr>
            <a:r>
              <a:rPr lang="en-US" sz="2600" dirty="0">
                <a:latin typeface="Franklin Gothic Book" panose="020B0503020102020204" pitchFamily="34" charset="0"/>
              </a:rPr>
              <a:t>Identify regional training efforts </a:t>
            </a:r>
          </a:p>
          <a:p>
            <a:pPr marL="390525" indent="-342900">
              <a:lnSpc>
                <a:spcPct val="100000"/>
              </a:lnSpc>
              <a:spcBef>
                <a:spcPts val="0"/>
              </a:spcBef>
              <a:spcAft>
                <a:spcPts val="1200"/>
              </a:spcAft>
              <a:buFont typeface="Arial" panose="020B0604020202020204" pitchFamily="34" charset="0"/>
              <a:buChar char="•"/>
            </a:pPr>
            <a:r>
              <a:rPr lang="en-US" sz="2600" dirty="0">
                <a:latin typeface="Franklin Gothic Book" panose="020B0503020102020204" pitchFamily="34" charset="0"/>
              </a:rPr>
              <a:t>Seek out external training opportunities</a:t>
            </a:r>
          </a:p>
          <a:p>
            <a:pPr marL="561975" indent="-514350">
              <a:lnSpc>
                <a:spcPct val="100000"/>
              </a:lnSpc>
              <a:spcAft>
                <a:spcPts val="1200"/>
              </a:spcAft>
              <a:buFont typeface="+mj-lt"/>
              <a:buAutoNum type="arabicPeriod"/>
            </a:pPr>
            <a:endParaRPr lang="en-US" sz="3200" dirty="0">
              <a:solidFill>
                <a:srgbClr val="4B6FA0"/>
              </a:solidFill>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Staffing &amp; Training</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17</a:t>
            </a:fld>
            <a:endParaRPr lang="en-US">
              <a:solidFill>
                <a:prstClr val="black">
                  <a:tint val="75000"/>
                </a:prst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5466" y="3052227"/>
            <a:ext cx="2441905" cy="1910882"/>
          </a:xfrm>
          <a:prstGeom prst="rect">
            <a:avLst/>
          </a:prstGeom>
        </p:spPr>
      </p:pic>
    </p:spTree>
    <p:extLst>
      <p:ext uri="{BB962C8B-B14F-4D97-AF65-F5344CB8AC3E}">
        <p14:creationId xmlns:p14="http://schemas.microsoft.com/office/powerpoint/2010/main" val="17141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58588" y="1649506"/>
            <a:ext cx="8588187" cy="4984376"/>
          </a:xfrm>
        </p:spPr>
        <p:txBody>
          <a:bodyPr>
            <a:normAutofit/>
          </a:bodyPr>
          <a:lstStyle/>
          <a:p>
            <a:pPr marL="47625">
              <a:lnSpc>
                <a:spcPct val="150000"/>
              </a:lnSpc>
              <a:spcAft>
                <a:spcPts val="1200"/>
              </a:spcAft>
            </a:pPr>
            <a:r>
              <a:rPr lang="en-US" sz="3200" dirty="0">
                <a:solidFill>
                  <a:srgbClr val="4B6FA0"/>
                </a:solidFill>
                <a:latin typeface="Franklin Gothic Book" panose="020B0503020102020204" pitchFamily="34" charset="0"/>
              </a:rPr>
              <a:t>What’s Next?</a:t>
            </a:r>
          </a:p>
          <a:p>
            <a:pPr marL="504825" indent="-4572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Conduit </a:t>
            </a:r>
          </a:p>
          <a:p>
            <a:pPr marL="504825" indent="-4572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Convener</a:t>
            </a:r>
            <a:endParaRPr lang="en-US" sz="3200" dirty="0">
              <a:latin typeface="Franklin Gothic Book" panose="020B0503020102020204" pitchFamily="34" charset="0"/>
            </a:endParaRPr>
          </a:p>
          <a:p>
            <a:pPr marL="504825" indent="-4572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Collaboration </a:t>
            </a:r>
            <a:endParaRPr lang="en-US" sz="3200" dirty="0">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What’s Next for CAVs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18</a:t>
            </a:fld>
            <a:endParaRPr lang="en-US">
              <a:solidFill>
                <a:prstClr val="black">
                  <a:tint val="75000"/>
                </a:prst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965" y="2748057"/>
            <a:ext cx="4449969" cy="2509744"/>
          </a:xfrm>
          <a:prstGeom prst="rect">
            <a:avLst/>
          </a:prstGeom>
        </p:spPr>
      </p:pic>
    </p:spTree>
    <p:extLst>
      <p:ext uri="{BB962C8B-B14F-4D97-AF65-F5344CB8AC3E}">
        <p14:creationId xmlns:p14="http://schemas.microsoft.com/office/powerpoint/2010/main" val="120053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58588" y="1649506"/>
            <a:ext cx="8588187" cy="4984376"/>
          </a:xfrm>
        </p:spPr>
        <p:txBody>
          <a:bodyPr>
            <a:normAutofit/>
          </a:bodyPr>
          <a:lstStyle/>
          <a:p>
            <a:pPr marL="47625">
              <a:lnSpc>
                <a:spcPct val="150000"/>
              </a:lnSpc>
              <a:spcAft>
                <a:spcPts val="1200"/>
              </a:spcAft>
            </a:pPr>
            <a:r>
              <a:rPr lang="en-US" sz="3200" dirty="0">
                <a:solidFill>
                  <a:srgbClr val="4B6FA0"/>
                </a:solidFill>
                <a:latin typeface="Franklin Gothic Book" panose="020B0503020102020204" pitchFamily="34" charset="0"/>
              </a:rPr>
              <a:t>What’s Next?</a:t>
            </a:r>
          </a:p>
          <a:p>
            <a:pPr marL="390525" indent="-3429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Pilots</a:t>
            </a:r>
            <a:endParaRPr lang="en-US" sz="3200" dirty="0">
              <a:latin typeface="Franklin Gothic Book" panose="020B0503020102020204" pitchFamily="34" charset="0"/>
            </a:endParaRPr>
          </a:p>
          <a:p>
            <a:pPr marL="390525" indent="-3429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Reflect needs</a:t>
            </a:r>
            <a:endParaRPr lang="en-US" sz="3200" dirty="0">
              <a:latin typeface="Franklin Gothic Book" panose="020B0503020102020204" pitchFamily="34" charset="0"/>
            </a:endParaRPr>
          </a:p>
          <a:p>
            <a:pPr marL="390525" indent="-3429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Available funds</a:t>
            </a:r>
            <a:endParaRPr lang="en-US" sz="3200" dirty="0">
              <a:latin typeface="Franklin Gothic Book" panose="020B0503020102020204" pitchFamily="34" charset="0"/>
            </a:endParaRPr>
          </a:p>
          <a:p>
            <a:pPr marL="390525" indent="-342900">
              <a:lnSpc>
                <a:spcPct val="150000"/>
              </a:lnSpc>
              <a:spcBef>
                <a:spcPts val="0"/>
              </a:spcBef>
              <a:spcAft>
                <a:spcPts val="1200"/>
              </a:spcAft>
              <a:buFont typeface="Arial" panose="020B0604020202020204" pitchFamily="34" charset="0"/>
              <a:buChar char="•"/>
            </a:pPr>
            <a:r>
              <a:rPr lang="en-US" sz="3200" dirty="0" smtClean="0">
                <a:latin typeface="Franklin Gothic Book" panose="020B0503020102020204" pitchFamily="34" charset="0"/>
              </a:rPr>
              <a:t>Scenarios for MTP</a:t>
            </a:r>
            <a:endParaRPr lang="en-US" sz="3200" dirty="0">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What’s Next for CAVs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19</a:t>
            </a:fld>
            <a:endParaRPr lang="en-US">
              <a:solidFill>
                <a:prstClr val="black">
                  <a:tint val="75000"/>
                </a:prst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65" y="2364080"/>
            <a:ext cx="4381370" cy="2471056"/>
          </a:xfrm>
          <a:prstGeom prst="rect">
            <a:avLst/>
          </a:prstGeom>
        </p:spPr>
      </p:pic>
    </p:spTree>
    <p:extLst>
      <p:ext uri="{BB962C8B-B14F-4D97-AF65-F5344CB8AC3E}">
        <p14:creationId xmlns:p14="http://schemas.microsoft.com/office/powerpoint/2010/main" val="3469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14165" y="1618488"/>
            <a:ext cx="5629835" cy="4925747"/>
          </a:xfrm>
          <a:prstGeom prst="rect">
            <a:avLst/>
          </a:prstGeom>
          <a:solidFill>
            <a:srgbClr val="E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688" y="1630830"/>
            <a:ext cx="2949178" cy="1041400"/>
          </a:xfrm>
        </p:spPr>
        <p:txBody>
          <a:bodyPr anchor="t">
            <a:normAutofit/>
          </a:bodyPr>
          <a:lstStyle/>
          <a:p>
            <a:r>
              <a:rPr lang="en-US" sz="3000" dirty="0">
                <a:solidFill>
                  <a:srgbClr val="00275D"/>
                </a:solidFill>
                <a:latin typeface="Rockwell" panose="02060603020205020403" pitchFamily="18" charset="0"/>
              </a:rPr>
              <a:t>Commissioned Study</a:t>
            </a:r>
          </a:p>
        </p:txBody>
      </p:sp>
      <p:sp>
        <p:nvSpPr>
          <p:cNvPr id="3" name="Content Placeholder 2"/>
          <p:cNvSpPr>
            <a:spLocks noGrp="1"/>
          </p:cNvSpPr>
          <p:nvPr>
            <p:ph idx="1"/>
          </p:nvPr>
        </p:nvSpPr>
        <p:spPr>
          <a:xfrm>
            <a:off x="3711388" y="1775151"/>
            <a:ext cx="5271247" cy="4661508"/>
          </a:xfrm>
        </p:spPr>
        <p:txBody>
          <a:bodyPr>
            <a:normAutofit/>
          </a:bodyPr>
          <a:lstStyle/>
          <a:p>
            <a:pPr marL="0" indent="0">
              <a:lnSpc>
                <a:spcPct val="100000"/>
              </a:lnSpc>
              <a:spcBef>
                <a:spcPts val="0"/>
              </a:spcBef>
              <a:spcAft>
                <a:spcPts val="1800"/>
              </a:spcAft>
              <a:buNone/>
            </a:pPr>
            <a:r>
              <a:rPr lang="en-US" sz="2800" b="1" dirty="0">
                <a:solidFill>
                  <a:srgbClr val="00275D"/>
                </a:solidFill>
                <a:latin typeface="Rockwell" panose="02060603020205020403" pitchFamily="18" charset="0"/>
              </a:rPr>
              <a:t>Tasks</a:t>
            </a:r>
          </a:p>
          <a:p>
            <a:pPr>
              <a:lnSpc>
                <a:spcPct val="100000"/>
              </a:lnSpc>
              <a:spcBef>
                <a:spcPts val="0"/>
              </a:spcBef>
              <a:spcAft>
                <a:spcPts val="1200"/>
              </a:spcAft>
            </a:pPr>
            <a:r>
              <a:rPr lang="en-US" sz="2400" dirty="0">
                <a:solidFill>
                  <a:srgbClr val="00275D"/>
                </a:solidFill>
                <a:latin typeface="Franklin Gothic Book" panose="020B0503020102020204" pitchFamily="34" charset="0"/>
              </a:rPr>
              <a:t>CAV Industry Best Practices Review</a:t>
            </a:r>
          </a:p>
          <a:p>
            <a:pPr>
              <a:lnSpc>
                <a:spcPct val="100000"/>
              </a:lnSpc>
              <a:spcBef>
                <a:spcPts val="0"/>
              </a:spcBef>
              <a:spcAft>
                <a:spcPts val="1200"/>
              </a:spcAft>
            </a:pPr>
            <a:r>
              <a:rPr lang="en-US" sz="2400" dirty="0">
                <a:solidFill>
                  <a:srgbClr val="00275D"/>
                </a:solidFill>
                <a:latin typeface="Franklin Gothic Book" panose="020B0503020102020204" pitchFamily="34" charset="0"/>
              </a:rPr>
              <a:t>Evaluation of Existing Local Capabilities</a:t>
            </a:r>
          </a:p>
          <a:p>
            <a:pPr>
              <a:lnSpc>
                <a:spcPct val="100000"/>
              </a:lnSpc>
              <a:spcBef>
                <a:spcPts val="0"/>
              </a:spcBef>
              <a:spcAft>
                <a:spcPts val="1200"/>
              </a:spcAft>
            </a:pPr>
            <a:r>
              <a:rPr lang="en-US" sz="2400" dirty="0">
                <a:solidFill>
                  <a:srgbClr val="00275D"/>
                </a:solidFill>
                <a:latin typeface="Franklin Gothic Book" panose="020B0503020102020204" pitchFamily="34" charset="0"/>
              </a:rPr>
              <a:t>Host Public Involvement Workshops</a:t>
            </a:r>
          </a:p>
          <a:p>
            <a:pPr>
              <a:lnSpc>
                <a:spcPct val="100000"/>
              </a:lnSpc>
              <a:spcBef>
                <a:spcPts val="0"/>
              </a:spcBef>
              <a:spcAft>
                <a:spcPts val="1200"/>
              </a:spcAft>
            </a:pPr>
            <a:r>
              <a:rPr lang="en-US" sz="2400" dirty="0">
                <a:solidFill>
                  <a:srgbClr val="00275D"/>
                </a:solidFill>
                <a:latin typeface="Franklin Gothic Book" panose="020B0503020102020204" pitchFamily="34" charset="0"/>
              </a:rPr>
              <a:t>Provide Recommendations for CAV Preparedness</a:t>
            </a:r>
          </a:p>
          <a:p>
            <a:pPr>
              <a:lnSpc>
                <a:spcPct val="100000"/>
              </a:lnSpc>
              <a:spcBef>
                <a:spcPts val="0"/>
              </a:spcBef>
              <a:spcAft>
                <a:spcPts val="1200"/>
              </a:spcAft>
            </a:pPr>
            <a:r>
              <a:rPr lang="en-US" sz="2400" dirty="0">
                <a:solidFill>
                  <a:srgbClr val="00275D"/>
                </a:solidFill>
                <a:latin typeface="Franklin Gothic Book" panose="020B0503020102020204" pitchFamily="34" charset="0"/>
              </a:rPr>
              <a:t>Final Report</a:t>
            </a:r>
          </a:p>
        </p:txBody>
      </p:sp>
      <p:sp>
        <p:nvSpPr>
          <p:cNvPr id="4" name="Text Placeholder 3"/>
          <p:cNvSpPr>
            <a:spLocks noGrp="1"/>
          </p:cNvSpPr>
          <p:nvPr>
            <p:ph type="body" sz="half" idx="2"/>
          </p:nvPr>
        </p:nvSpPr>
        <p:spPr>
          <a:xfrm>
            <a:off x="414688" y="3015130"/>
            <a:ext cx="2949178" cy="2871788"/>
          </a:xfrm>
        </p:spPr>
        <p:txBody>
          <a:bodyPr>
            <a:normAutofit/>
          </a:bodyPr>
          <a:lstStyle/>
          <a:p>
            <a:pPr>
              <a:lnSpc>
                <a:spcPct val="100000"/>
              </a:lnSpc>
            </a:pPr>
            <a:r>
              <a:rPr lang="en-US" sz="2400" b="1" dirty="0">
                <a:solidFill>
                  <a:srgbClr val="4B6FA0"/>
                </a:solidFill>
                <a:latin typeface="Rockwell" panose="02060603020205020403" pitchFamily="18" charset="0"/>
              </a:rPr>
              <a:t>Purpose</a:t>
            </a:r>
          </a:p>
          <a:p>
            <a:pPr>
              <a:lnSpc>
                <a:spcPct val="100000"/>
              </a:lnSpc>
            </a:pPr>
            <a:r>
              <a:rPr lang="en-US" sz="2200" dirty="0">
                <a:solidFill>
                  <a:srgbClr val="4B6FA0"/>
                </a:solidFill>
                <a:latin typeface="Franklin Gothic Book" panose="020B0503020102020204" pitchFamily="34" charset="0"/>
              </a:rPr>
              <a:t>Assess the region’s readiness for arrival and integration of connected and automated vehicles (CAVs)</a:t>
            </a:r>
          </a:p>
        </p:txBody>
      </p:sp>
      <p:sp>
        <p:nvSpPr>
          <p:cNvPr id="5" name="TextBox 4"/>
          <p:cNvSpPr txBox="1"/>
          <p:nvPr/>
        </p:nvSpPr>
        <p:spPr>
          <a:xfrm>
            <a:off x="628650" y="431800"/>
            <a:ext cx="6483350" cy="646331"/>
          </a:xfrm>
          <a:prstGeom prst="rect">
            <a:avLst/>
          </a:prstGeom>
          <a:noFill/>
        </p:spPr>
        <p:txBody>
          <a:bodyPr wrap="square" rtlCol="0">
            <a:spAutoFit/>
          </a:bodyPr>
          <a:lstStyle/>
          <a:p>
            <a:r>
              <a:rPr lang="en-US" sz="3600" dirty="0">
                <a:solidFill>
                  <a:schemeClr val="bg1"/>
                </a:solidFill>
                <a:latin typeface="Rockwell" panose="02060603020205020403" pitchFamily="18" charset="0"/>
              </a:rPr>
              <a:t>CAV Readiness Study</a:t>
            </a:r>
          </a:p>
        </p:txBody>
      </p:sp>
      <p:sp>
        <p:nvSpPr>
          <p:cNvPr id="7" name="Slide Number Placeholder 6"/>
          <p:cNvSpPr>
            <a:spLocks noGrp="1"/>
          </p:cNvSpPr>
          <p:nvPr>
            <p:ph type="sldNum" sz="quarter" idx="12"/>
          </p:nvPr>
        </p:nvSpPr>
        <p:spPr/>
        <p:txBody>
          <a:bodyPr/>
          <a:lstStyle/>
          <a:p>
            <a:fld id="{0788A570-E3B9-437E-BC7C-F8FF656ADCD7}" type="slidenum">
              <a:rPr lang="en-US" smtClean="0"/>
              <a:t>2</a:t>
            </a:fld>
            <a:endParaRPr lang="en-US"/>
          </a:p>
        </p:txBody>
      </p:sp>
    </p:spTree>
    <p:extLst>
      <p:ext uri="{BB962C8B-B14F-4D97-AF65-F5344CB8AC3E}">
        <p14:creationId xmlns:p14="http://schemas.microsoft.com/office/powerpoint/2010/main" val="13105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schemeClr val="bg1"/>
                </a:solidFill>
                <a:latin typeface="Rockwell" panose="02060603020205020403" pitchFamily="18" charset="0"/>
              </a:rPr>
              <a:t>What’s Next for CAVs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20</a:t>
            </a:fld>
            <a:endParaRPr lang="en-US">
              <a:solidFill>
                <a:prstClr val="black">
                  <a:tint val="75000"/>
                </a:prstClr>
              </a:solidFill>
            </a:endParaRPr>
          </a:p>
        </p:txBody>
      </p:sp>
      <p:sp>
        <p:nvSpPr>
          <p:cNvPr id="5" name="Title 1"/>
          <p:cNvSpPr>
            <a:spLocks noGrp="1"/>
          </p:cNvSpPr>
          <p:nvPr>
            <p:ph type="title"/>
          </p:nvPr>
        </p:nvSpPr>
        <p:spPr>
          <a:xfrm>
            <a:off x="914400" y="2468880"/>
            <a:ext cx="7315200" cy="2650628"/>
          </a:xfrm>
        </p:spPr>
        <p:txBody>
          <a:bodyPr anchor="ctr">
            <a:normAutofit/>
          </a:bodyPr>
          <a:lstStyle/>
          <a:p>
            <a:pPr algn="ctr"/>
            <a:r>
              <a:rPr lang="en-US" sz="7200" dirty="0">
                <a:solidFill>
                  <a:srgbClr val="00275D"/>
                </a:solidFill>
                <a:latin typeface="Rockwell" panose="02060603020205020403" pitchFamily="18" charset="0"/>
              </a:rPr>
              <a:t>Questions?</a:t>
            </a:r>
          </a:p>
        </p:txBody>
      </p:sp>
    </p:spTree>
    <p:extLst>
      <p:ext uri="{BB962C8B-B14F-4D97-AF65-F5344CB8AC3E}">
        <p14:creationId xmlns:p14="http://schemas.microsoft.com/office/powerpoint/2010/main" val="36608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5146" y="949337"/>
            <a:ext cx="6466703" cy="923330"/>
          </a:xfrm>
          <a:prstGeom prst="rect">
            <a:avLst/>
          </a:prstGeom>
          <a:noFill/>
        </p:spPr>
        <p:txBody>
          <a:bodyPr wrap="square" rtlCol="0">
            <a:spAutoFit/>
          </a:bodyPr>
          <a:lstStyle/>
          <a:p>
            <a:pPr algn="ctr"/>
            <a:r>
              <a:rPr lang="en-US" sz="5400" dirty="0">
                <a:solidFill>
                  <a:schemeClr val="bg1"/>
                </a:solidFill>
                <a:latin typeface="Rockwell" panose="02060603020205020403" pitchFamily="18" charset="0"/>
              </a:rPr>
              <a:t>Thank You</a:t>
            </a:r>
          </a:p>
        </p:txBody>
      </p:sp>
      <p:sp>
        <p:nvSpPr>
          <p:cNvPr id="3" name="TextBox 2"/>
          <p:cNvSpPr txBox="1"/>
          <p:nvPr/>
        </p:nvSpPr>
        <p:spPr>
          <a:xfrm>
            <a:off x="0" y="2001197"/>
            <a:ext cx="9144000" cy="954107"/>
          </a:xfrm>
          <a:prstGeom prst="rect">
            <a:avLst/>
          </a:prstGeom>
          <a:noFill/>
        </p:spPr>
        <p:txBody>
          <a:bodyPr wrap="square" rtlCol="0">
            <a:spAutoFit/>
          </a:bodyPr>
          <a:lstStyle/>
          <a:p>
            <a:pPr algn="ctr"/>
            <a:r>
              <a:rPr lang="en-US" sz="2800" b="1" dirty="0">
                <a:solidFill>
                  <a:schemeClr val="bg1"/>
                </a:solidFill>
                <a:latin typeface="Franklin Gothic Book" panose="020B0503020102020204" pitchFamily="34" charset="0"/>
              </a:rPr>
              <a:t>MetroPlanOrlando.org  |  (407) 481-5672</a:t>
            </a:r>
          </a:p>
          <a:p>
            <a:pPr algn="ctr"/>
            <a:r>
              <a:rPr lang="en-US" sz="2800" b="1" dirty="0">
                <a:solidFill>
                  <a:schemeClr val="bg1"/>
                </a:solidFill>
                <a:latin typeface="Franklin Gothic Book" panose="020B0503020102020204" pitchFamily="34" charset="0"/>
              </a:rPr>
              <a:t>250 S. Orange Ave., Suite 200, Orlando, FL 32801</a:t>
            </a:r>
          </a:p>
        </p:txBody>
      </p:sp>
    </p:spTree>
    <p:extLst>
      <p:ext uri="{BB962C8B-B14F-4D97-AF65-F5344CB8AC3E}">
        <p14:creationId xmlns:p14="http://schemas.microsoft.com/office/powerpoint/2010/main" val="292310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Connected Vehicle (CV)</a:t>
            </a:r>
          </a:p>
        </p:txBody>
      </p:sp>
      <p:sp>
        <p:nvSpPr>
          <p:cNvPr id="7" name="Text Placeholder 3"/>
          <p:cNvSpPr>
            <a:spLocks noGrp="1"/>
          </p:cNvSpPr>
          <p:nvPr>
            <p:ph type="body" sz="half" idx="2"/>
          </p:nvPr>
        </p:nvSpPr>
        <p:spPr>
          <a:xfrm>
            <a:off x="349755" y="2308508"/>
            <a:ext cx="3111246" cy="2871788"/>
          </a:xfrm>
        </p:spPr>
        <p:txBody>
          <a:bodyPr>
            <a:normAutofit/>
          </a:bodyPr>
          <a:lstStyle/>
          <a:p>
            <a:pPr>
              <a:lnSpc>
                <a:spcPct val="100000"/>
              </a:lnSpc>
              <a:spcBef>
                <a:spcPts val="0"/>
              </a:spcBef>
              <a:spcAft>
                <a:spcPts val="1200"/>
              </a:spcAft>
            </a:pPr>
            <a:r>
              <a:rPr lang="en-US" sz="2400" dirty="0">
                <a:solidFill>
                  <a:srgbClr val="4B6FA0"/>
                </a:solidFill>
                <a:latin typeface="Franklin Gothic Book" panose="020B0503020102020204" pitchFamily="34" charset="0"/>
              </a:rPr>
              <a:t>Onboard wireless communications share information to:</a:t>
            </a:r>
          </a:p>
          <a:p>
            <a:pPr marL="280988" indent="-233363">
              <a:lnSpc>
                <a:spcPct val="100000"/>
              </a:lnSpc>
              <a:spcBef>
                <a:spcPts val="0"/>
              </a:spcBef>
              <a:spcAft>
                <a:spcPts val="600"/>
              </a:spcAft>
              <a:buFont typeface="Arial" panose="020B0604020202020204" pitchFamily="34" charset="0"/>
              <a:buChar char="•"/>
            </a:pPr>
            <a:r>
              <a:rPr lang="en-US" sz="2400" dirty="0">
                <a:solidFill>
                  <a:srgbClr val="4B6FA0"/>
                </a:solidFill>
                <a:latin typeface="Franklin Gothic Book" panose="020B0503020102020204" pitchFamily="34" charset="0"/>
              </a:rPr>
              <a:t>Improve safety</a:t>
            </a:r>
          </a:p>
          <a:p>
            <a:pPr marL="280988" indent="-233363">
              <a:lnSpc>
                <a:spcPct val="100000"/>
              </a:lnSpc>
              <a:spcBef>
                <a:spcPts val="0"/>
              </a:spcBef>
              <a:spcAft>
                <a:spcPts val="600"/>
              </a:spcAft>
              <a:buFont typeface="Arial" panose="020B0604020202020204" pitchFamily="34" charset="0"/>
              <a:buChar char="•"/>
            </a:pPr>
            <a:r>
              <a:rPr lang="en-US" sz="2400" dirty="0">
                <a:solidFill>
                  <a:srgbClr val="4B6FA0"/>
                </a:solidFill>
                <a:latin typeface="Franklin Gothic Book" panose="020B0503020102020204" pitchFamily="34" charset="0"/>
              </a:rPr>
              <a:t>Increase mobility</a:t>
            </a:r>
          </a:p>
          <a:p>
            <a:pPr marL="280988" indent="-233363">
              <a:lnSpc>
                <a:spcPct val="100000"/>
              </a:lnSpc>
              <a:spcBef>
                <a:spcPts val="0"/>
              </a:spcBef>
              <a:spcAft>
                <a:spcPts val="600"/>
              </a:spcAft>
              <a:buFont typeface="Arial" panose="020B0604020202020204" pitchFamily="34" charset="0"/>
              <a:buChar char="•"/>
            </a:pPr>
            <a:r>
              <a:rPr lang="en-US" sz="2400" dirty="0">
                <a:solidFill>
                  <a:srgbClr val="4B6FA0"/>
                </a:solidFill>
                <a:latin typeface="Franklin Gothic Book" panose="020B0503020102020204" pitchFamily="34" charset="0"/>
              </a:rPr>
              <a:t>Reduce congestion</a:t>
            </a:r>
          </a:p>
        </p:txBody>
      </p:sp>
      <p:sp>
        <p:nvSpPr>
          <p:cNvPr id="3" name="Slide Number Placeholder 2"/>
          <p:cNvSpPr>
            <a:spLocks noGrp="1"/>
          </p:cNvSpPr>
          <p:nvPr>
            <p:ph type="sldNum" sz="quarter" idx="12"/>
          </p:nvPr>
        </p:nvSpPr>
        <p:spPr/>
        <p:txBody>
          <a:bodyPr/>
          <a:lstStyle/>
          <a:p>
            <a:fld id="{0788A570-E3B9-437E-BC7C-F8FF656ADCD7}" type="slidenum">
              <a:rPr lang="en-US" smtClean="0">
                <a:solidFill>
                  <a:prstClr val="black">
                    <a:tint val="75000"/>
                  </a:prstClr>
                </a:solidFill>
              </a:rPr>
              <a:pPr/>
              <a:t>3</a:t>
            </a:fld>
            <a:endParaRPr lang="en-US">
              <a:solidFill>
                <a:prstClr val="black">
                  <a:tint val="75000"/>
                </a:prstClr>
              </a:solidFill>
            </a:endParaRPr>
          </a:p>
        </p:txBody>
      </p:sp>
      <p:grpSp>
        <p:nvGrpSpPr>
          <p:cNvPr id="10" name="Group 9"/>
          <p:cNvGrpSpPr/>
          <p:nvPr/>
        </p:nvGrpSpPr>
        <p:grpSpPr>
          <a:xfrm>
            <a:off x="3962400" y="1612900"/>
            <a:ext cx="5181600" cy="4805829"/>
            <a:chOff x="3883056" y="1612900"/>
            <a:chExt cx="5260944" cy="5051134"/>
          </a:xfrm>
        </p:grpSpPr>
        <p:pic>
          <p:nvPicPr>
            <p:cNvPr id="11" name="Picture 10"/>
            <p:cNvPicPr>
              <a:picLocks noChangeAspect="1"/>
            </p:cNvPicPr>
            <p:nvPr/>
          </p:nvPicPr>
          <p:blipFill rotWithShape="1">
            <a:blip r:embed="rId4"/>
            <a:srcRect t="5980" b="12195"/>
            <a:stretch/>
          </p:blipFill>
          <p:spPr>
            <a:xfrm>
              <a:off x="3886200" y="4822525"/>
              <a:ext cx="5257800" cy="1612491"/>
            </a:xfrm>
            <a:prstGeom prst="rect">
              <a:avLst/>
            </a:prstGeom>
          </p:spPr>
        </p:pic>
        <p:sp>
          <p:nvSpPr>
            <p:cNvPr id="12" name="TextBox 11"/>
            <p:cNvSpPr txBox="1"/>
            <p:nvPr/>
          </p:nvSpPr>
          <p:spPr>
            <a:xfrm>
              <a:off x="5893456" y="6433202"/>
              <a:ext cx="3230880" cy="230832"/>
            </a:xfrm>
            <a:prstGeom prst="rect">
              <a:avLst/>
            </a:prstGeom>
            <a:noFill/>
          </p:spPr>
          <p:txBody>
            <a:bodyPr wrap="square" rtlCol="0">
              <a:spAutoFit/>
            </a:bodyPr>
            <a:lstStyle/>
            <a:p>
              <a:pPr algn="r"/>
              <a:r>
                <a:rPr lang="en-US" sz="900" dirty="0">
                  <a:solidFill>
                    <a:prstClr val="black"/>
                  </a:solidFill>
                  <a:latin typeface="Franklin Gothic Book" panose="020B0503020102020204" pitchFamily="34" charset="0"/>
                </a:rPr>
                <a:t>IMAGE SOURCE: THEA CONNECTED VEHICLE PILOT</a:t>
              </a:r>
            </a:p>
          </p:txBody>
        </p:sp>
        <p:pic>
          <p:nvPicPr>
            <p:cNvPr id="13" name="Picture 12"/>
            <p:cNvPicPr>
              <a:picLocks noChangeAspect="1"/>
            </p:cNvPicPr>
            <p:nvPr/>
          </p:nvPicPr>
          <p:blipFill rotWithShape="1">
            <a:blip r:embed="rId5"/>
            <a:srcRect t="17197" b="14368"/>
            <a:stretch/>
          </p:blipFill>
          <p:spPr>
            <a:xfrm>
              <a:off x="3886200" y="1612900"/>
              <a:ext cx="5257800" cy="1612490"/>
            </a:xfrm>
            <a:prstGeom prst="rect">
              <a:avLst/>
            </a:prstGeom>
          </p:spPr>
        </p:pic>
        <p:pic>
          <p:nvPicPr>
            <p:cNvPr id="14" name="Picture 13"/>
            <p:cNvPicPr>
              <a:picLocks noChangeAspect="1"/>
            </p:cNvPicPr>
            <p:nvPr/>
          </p:nvPicPr>
          <p:blipFill rotWithShape="1">
            <a:blip r:embed="rId6"/>
            <a:srcRect t="3464" b="15883"/>
            <a:stretch/>
          </p:blipFill>
          <p:spPr>
            <a:xfrm>
              <a:off x="3886200" y="3225390"/>
              <a:ext cx="5257800" cy="1602658"/>
            </a:xfrm>
            <a:prstGeom prst="rect">
              <a:avLst/>
            </a:prstGeom>
          </p:spPr>
        </p:pic>
        <p:cxnSp>
          <p:nvCxnSpPr>
            <p:cNvPr id="15" name="Straight Connector 14"/>
            <p:cNvCxnSpPr/>
            <p:nvPr/>
          </p:nvCxnSpPr>
          <p:spPr>
            <a:xfrm>
              <a:off x="3886200" y="3221728"/>
              <a:ext cx="5257800" cy="0"/>
            </a:xfrm>
            <a:prstGeom prst="line">
              <a:avLst/>
            </a:prstGeom>
            <a:ln w="31750">
              <a:solidFill>
                <a:srgbClr val="F07F0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83056" y="4827741"/>
              <a:ext cx="5257800" cy="0"/>
            </a:xfrm>
            <a:prstGeom prst="line">
              <a:avLst/>
            </a:prstGeom>
            <a:ln w="31750">
              <a:solidFill>
                <a:srgbClr val="F07F0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131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279"/>
          <a:stretch/>
        </p:blipFill>
        <p:spPr>
          <a:xfrm>
            <a:off x="3887391" y="1618422"/>
            <a:ext cx="5256609" cy="4251960"/>
          </a:xfrm>
          <a:prstGeom prst="rect">
            <a:avLst/>
          </a:prstGeom>
        </p:spPr>
      </p:pic>
      <p:sp>
        <p:nvSpPr>
          <p:cNvPr id="4" name="Text Placeholder 3"/>
          <p:cNvSpPr>
            <a:spLocks noGrp="1"/>
          </p:cNvSpPr>
          <p:nvPr>
            <p:ph type="body" sz="half" idx="2"/>
          </p:nvPr>
        </p:nvSpPr>
        <p:spPr>
          <a:xfrm>
            <a:off x="440369" y="2308508"/>
            <a:ext cx="3163443" cy="2871788"/>
          </a:xfrm>
        </p:spPr>
        <p:txBody>
          <a:bodyPr>
            <a:normAutofit/>
          </a:bodyPr>
          <a:lstStyle/>
          <a:p>
            <a:pPr>
              <a:lnSpc>
                <a:spcPct val="100000"/>
              </a:lnSpc>
            </a:pPr>
            <a:r>
              <a:rPr lang="en-US" sz="2400" dirty="0">
                <a:solidFill>
                  <a:srgbClr val="4B6FA0"/>
                </a:solidFill>
                <a:latin typeface="Franklin Gothic Book" panose="020B0503020102020204" pitchFamily="34" charset="0"/>
              </a:rPr>
              <a:t>One or more aspects of safety-critical driving functions controlled by something other than direct input by </a:t>
            </a:r>
            <a:r>
              <a:rPr lang="en-US" sz="2400" dirty="0" smtClean="0">
                <a:solidFill>
                  <a:srgbClr val="4B6FA0"/>
                </a:solidFill>
                <a:latin typeface="Franklin Gothic Book" panose="020B0503020102020204" pitchFamily="34" charset="0"/>
              </a:rPr>
              <a:t>human </a:t>
            </a:r>
            <a:r>
              <a:rPr lang="en-US" sz="2400" dirty="0">
                <a:solidFill>
                  <a:srgbClr val="4B6FA0"/>
                </a:solidFill>
                <a:latin typeface="Franklin Gothic Book" panose="020B0503020102020204" pitchFamily="34" charset="0"/>
              </a:rPr>
              <a:t>driver</a:t>
            </a:r>
          </a:p>
        </p:txBody>
      </p:sp>
      <p:sp>
        <p:nvSpPr>
          <p:cNvPr id="5" name="TextBox 4"/>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Automated Vehicle (AV)</a:t>
            </a:r>
          </a:p>
        </p:txBody>
      </p:sp>
      <p:sp>
        <p:nvSpPr>
          <p:cNvPr id="6" name="TextBox 5"/>
          <p:cNvSpPr txBox="1"/>
          <p:nvPr/>
        </p:nvSpPr>
        <p:spPr>
          <a:xfrm>
            <a:off x="5766816" y="5868988"/>
            <a:ext cx="3230880" cy="230832"/>
          </a:xfrm>
          <a:prstGeom prst="rect">
            <a:avLst/>
          </a:prstGeom>
          <a:noFill/>
        </p:spPr>
        <p:txBody>
          <a:bodyPr wrap="square" rtlCol="0">
            <a:spAutoFit/>
          </a:bodyPr>
          <a:lstStyle/>
          <a:p>
            <a:pPr algn="r"/>
            <a:r>
              <a:rPr lang="en-US" sz="900" dirty="0">
                <a:solidFill>
                  <a:prstClr val="black"/>
                </a:solidFill>
                <a:latin typeface="Franklin Gothic Book" panose="020B0503020102020204" pitchFamily="34" charset="0"/>
              </a:rPr>
              <a:t>IMAGE SOURCE: USDOT</a:t>
            </a:r>
          </a:p>
        </p:txBody>
      </p:sp>
      <p:sp>
        <p:nvSpPr>
          <p:cNvPr id="7" name="Slide Number Placeholder 6"/>
          <p:cNvSpPr>
            <a:spLocks noGrp="1"/>
          </p:cNvSpPr>
          <p:nvPr>
            <p:ph type="sldNum" sz="quarter" idx="12"/>
          </p:nvPr>
        </p:nvSpPr>
        <p:spPr/>
        <p:txBody>
          <a:bodyPr/>
          <a:lstStyle/>
          <a:p>
            <a:fld id="{0788A570-E3B9-437E-BC7C-F8FF656ADCD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1421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391" y="1707466"/>
            <a:ext cx="5256609" cy="4073872"/>
          </a:xfrm>
          <a:prstGeom prst="rect">
            <a:avLst/>
          </a:prstGeom>
          <a:blipFill>
            <a:blip r:embed="rId5"/>
            <a:tile tx="0" ty="0" sx="100000" sy="100000" flip="none" algn="tl"/>
          </a:blipFill>
        </p:spPr>
      </p:pic>
      <p:sp>
        <p:nvSpPr>
          <p:cNvPr id="2" name="Title 1"/>
          <p:cNvSpPr>
            <a:spLocks noGrp="1"/>
          </p:cNvSpPr>
          <p:nvPr>
            <p:ph type="title"/>
          </p:nvPr>
        </p:nvSpPr>
        <p:spPr>
          <a:xfrm>
            <a:off x="629841" y="1612900"/>
            <a:ext cx="2949178" cy="1384300"/>
          </a:xfrm>
        </p:spPr>
        <p:txBody>
          <a:bodyPr anchor="t">
            <a:normAutofit/>
          </a:bodyPr>
          <a:lstStyle/>
          <a:p>
            <a:r>
              <a:rPr lang="en-US" sz="3000" dirty="0">
                <a:solidFill>
                  <a:srgbClr val="00275D"/>
                </a:solidFill>
                <a:latin typeface="Rockwell" panose="02060603020205020403" pitchFamily="18" charset="0"/>
              </a:rPr>
              <a:t>Connected Automated Vehicle (CAV)</a:t>
            </a:r>
          </a:p>
        </p:txBody>
      </p:sp>
      <p:sp>
        <p:nvSpPr>
          <p:cNvPr id="4" name="Text Placeholder 3"/>
          <p:cNvSpPr>
            <a:spLocks noGrp="1"/>
          </p:cNvSpPr>
          <p:nvPr>
            <p:ph type="body" sz="half" idx="2"/>
          </p:nvPr>
        </p:nvSpPr>
        <p:spPr>
          <a:xfrm>
            <a:off x="629841" y="2997200"/>
            <a:ext cx="2949178" cy="2871788"/>
          </a:xfrm>
        </p:spPr>
        <p:txBody>
          <a:bodyPr>
            <a:normAutofit/>
          </a:bodyPr>
          <a:lstStyle/>
          <a:p>
            <a:pPr>
              <a:lnSpc>
                <a:spcPct val="100000"/>
              </a:lnSpc>
            </a:pPr>
            <a:r>
              <a:rPr lang="en-US" sz="2400" dirty="0">
                <a:solidFill>
                  <a:srgbClr val="4B6FA0"/>
                </a:solidFill>
                <a:latin typeface="Franklin Gothic Book" panose="020B0503020102020204" pitchFamily="34" charset="0"/>
              </a:rPr>
              <a:t>The vehicle of the future may not have a steering wheel or pedals – it will combine CV and AV capabilities</a:t>
            </a:r>
          </a:p>
        </p:txBody>
      </p:sp>
      <p:sp>
        <p:nvSpPr>
          <p:cNvPr id="5" name="TextBox 4"/>
          <p:cNvSpPr txBox="1"/>
          <p:nvPr/>
        </p:nvSpPr>
        <p:spPr>
          <a:xfrm>
            <a:off x="628650" y="431800"/>
            <a:ext cx="6483350" cy="646331"/>
          </a:xfrm>
          <a:prstGeom prst="rect">
            <a:avLst/>
          </a:prstGeom>
          <a:noFill/>
        </p:spPr>
        <p:txBody>
          <a:bodyPr wrap="square" rtlCol="0">
            <a:spAutoFit/>
          </a:bodyPr>
          <a:lstStyle/>
          <a:p>
            <a:r>
              <a:rPr lang="en-US" sz="3600" dirty="0">
                <a:solidFill>
                  <a:schemeClr val="bg1"/>
                </a:solidFill>
                <a:latin typeface="Rockwell" panose="02060603020205020403" pitchFamily="18" charset="0"/>
              </a:rPr>
              <a:t>CAV Readiness Study</a:t>
            </a:r>
          </a:p>
        </p:txBody>
      </p:sp>
      <p:sp>
        <p:nvSpPr>
          <p:cNvPr id="7" name="TextBox 6"/>
          <p:cNvSpPr txBox="1"/>
          <p:nvPr/>
        </p:nvSpPr>
        <p:spPr>
          <a:xfrm>
            <a:off x="5766816" y="5785860"/>
            <a:ext cx="3230880" cy="230832"/>
          </a:xfrm>
          <a:prstGeom prst="rect">
            <a:avLst/>
          </a:prstGeom>
          <a:noFill/>
        </p:spPr>
        <p:txBody>
          <a:bodyPr wrap="square" rtlCol="0">
            <a:spAutoFit/>
          </a:bodyPr>
          <a:lstStyle/>
          <a:p>
            <a:pPr algn="r"/>
            <a:r>
              <a:rPr lang="en-US" sz="900" dirty="0">
                <a:latin typeface="Franklin Gothic Book" panose="020B0503020102020204" pitchFamily="34" charset="0"/>
              </a:rPr>
              <a:t>IMAGE SOURCE: USDOT</a:t>
            </a:r>
          </a:p>
        </p:txBody>
      </p:sp>
      <p:sp>
        <p:nvSpPr>
          <p:cNvPr id="3" name="Slide Number Placeholder 2"/>
          <p:cNvSpPr>
            <a:spLocks noGrp="1"/>
          </p:cNvSpPr>
          <p:nvPr>
            <p:ph type="sldNum" sz="quarter" idx="12"/>
          </p:nvPr>
        </p:nvSpPr>
        <p:spPr/>
        <p:txBody>
          <a:bodyPr/>
          <a:lstStyle/>
          <a:p>
            <a:fld id="{0788A570-E3B9-437E-BC7C-F8FF656ADCD7}" type="slidenum">
              <a:rPr lang="en-US" smtClean="0"/>
              <a:t>5</a:t>
            </a:fld>
            <a:endParaRPr lang="en-US"/>
          </a:p>
        </p:txBody>
      </p:sp>
    </p:spTree>
    <p:extLst>
      <p:ext uri="{BB962C8B-B14F-4D97-AF65-F5344CB8AC3E}">
        <p14:creationId xmlns:p14="http://schemas.microsoft.com/office/powerpoint/2010/main" val="11972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82199" y="2008093"/>
            <a:ext cx="4788515" cy="3926541"/>
          </a:xfrm>
        </p:spPr>
        <p:txBody>
          <a:bodyPr>
            <a:normAutofit/>
          </a:bodyPr>
          <a:lstStyle/>
          <a:p>
            <a:pPr>
              <a:lnSpc>
                <a:spcPct val="100000"/>
              </a:lnSpc>
            </a:pPr>
            <a:r>
              <a:rPr lang="en-US" sz="2800" dirty="0">
                <a:solidFill>
                  <a:srgbClr val="4B6FA0"/>
                </a:solidFill>
                <a:latin typeface="Franklin Gothic Book" panose="020B0503020102020204" pitchFamily="34" charset="0"/>
              </a:rPr>
              <a:t>Early tasks in the project produced Technical Memorandums on:</a:t>
            </a:r>
          </a:p>
          <a:p>
            <a:pPr>
              <a:lnSpc>
                <a:spcPct val="100000"/>
              </a:lnSpc>
              <a:spcBef>
                <a:spcPts val="0"/>
              </a:spcBef>
            </a:pPr>
            <a:endParaRPr lang="en-US" sz="2800" dirty="0">
              <a:solidFill>
                <a:srgbClr val="4B6FA0"/>
              </a:solidFill>
              <a:latin typeface="Franklin Gothic Book" panose="020B0503020102020204" pitchFamily="34" charset="0"/>
            </a:endParaRPr>
          </a:p>
          <a:p>
            <a:pPr marL="342900" indent="-342900">
              <a:lnSpc>
                <a:spcPct val="100000"/>
              </a:lnSpc>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Industry CAV Best Practices</a:t>
            </a:r>
          </a:p>
          <a:p>
            <a:pPr marL="342900" indent="-342900">
              <a:lnSpc>
                <a:spcPct val="100000"/>
              </a:lnSpc>
              <a:buFont typeface="Arial" panose="020B0604020202020204" pitchFamily="34" charset="0"/>
              <a:buChar char="•"/>
            </a:pPr>
            <a:r>
              <a:rPr lang="en-US" sz="2800" dirty="0">
                <a:solidFill>
                  <a:srgbClr val="4B6FA0"/>
                </a:solidFill>
                <a:latin typeface="Franklin Gothic Book" panose="020B0503020102020204" pitchFamily="34" charset="0"/>
              </a:rPr>
              <a:t>Evaluation of Local Existing Capabilities</a:t>
            </a:r>
            <a:endParaRPr lang="en-US" sz="2200" dirty="0">
              <a:solidFill>
                <a:srgbClr val="4B6FA0"/>
              </a:solidFill>
              <a:latin typeface="Franklin Gothic Book" panose="020B0503020102020204" pitchFamily="34" charset="0"/>
            </a:endParaRP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Foundational Research</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085" y="1389048"/>
            <a:ext cx="3722915" cy="2481943"/>
          </a:xfrm>
          <a:prstGeom prst="rect">
            <a:avLst/>
          </a:prstGeom>
        </p:spPr>
      </p:pic>
      <p:sp>
        <p:nvSpPr>
          <p:cNvPr id="3" name="Slide Number Placeholder 2"/>
          <p:cNvSpPr>
            <a:spLocks noGrp="1"/>
          </p:cNvSpPr>
          <p:nvPr>
            <p:ph type="sldNum" sz="quarter" idx="12"/>
          </p:nvPr>
        </p:nvSpPr>
        <p:spPr/>
        <p:txBody>
          <a:bodyPr/>
          <a:lstStyle/>
          <a:p>
            <a:fld id="{0788A570-E3B9-437E-BC7C-F8FF656ADCD7}" type="slidenum">
              <a:rPr lang="en-US" smtClean="0">
                <a:solidFill>
                  <a:prstClr val="black">
                    <a:tint val="75000"/>
                  </a:prstClr>
                </a:solidFill>
              </a:rPr>
              <a:pPr/>
              <a:t>6</a:t>
            </a:fld>
            <a:endParaRPr lang="en-US">
              <a:solidFill>
                <a:prstClr val="black">
                  <a:tint val="75000"/>
                </a:prstClr>
              </a:solidFill>
            </a:endParaRPr>
          </a:p>
        </p:txBody>
      </p:sp>
      <p:pic>
        <p:nvPicPr>
          <p:cNvPr id="4" name="Picture 3"/>
          <p:cNvPicPr>
            <a:picLocks noChangeAspect="1"/>
          </p:cNvPicPr>
          <p:nvPr/>
        </p:nvPicPr>
        <p:blipFill>
          <a:blip r:embed="rId5"/>
          <a:stretch>
            <a:fillRect/>
          </a:stretch>
        </p:blipFill>
        <p:spPr>
          <a:xfrm>
            <a:off x="5421085" y="3870991"/>
            <a:ext cx="3722915" cy="2781005"/>
          </a:xfrm>
          <a:prstGeom prst="rect">
            <a:avLst/>
          </a:prstGeom>
        </p:spPr>
      </p:pic>
    </p:spTree>
    <p:extLst>
      <p:ext uri="{BB962C8B-B14F-4D97-AF65-F5344CB8AC3E}">
        <p14:creationId xmlns:p14="http://schemas.microsoft.com/office/powerpoint/2010/main" val="325571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29843" y="1795849"/>
            <a:ext cx="7885507" cy="4352012"/>
          </a:xfrm>
        </p:spPr>
        <p:txBody>
          <a:bodyPr>
            <a:normAutofit/>
          </a:bodyPr>
          <a:lstStyle/>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Establish CAV consortium </a:t>
            </a:r>
          </a:p>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Advance CAV deployments</a:t>
            </a:r>
          </a:p>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Install enhanced communication networks </a:t>
            </a:r>
          </a:p>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Expand workforce CAV knowledge</a:t>
            </a:r>
          </a:p>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Develop region-wide training</a:t>
            </a:r>
          </a:p>
          <a:p>
            <a:pPr marL="280988" indent="-233363">
              <a:spcAft>
                <a:spcPts val="1200"/>
              </a:spcAft>
              <a:buFont typeface="Arial" panose="020B0604020202020204" pitchFamily="34" charset="0"/>
              <a:buChar char="•"/>
            </a:pPr>
            <a:r>
              <a:rPr lang="en-US" sz="2800" dirty="0">
                <a:solidFill>
                  <a:srgbClr val="4B6FA0"/>
                </a:solidFill>
                <a:latin typeface="Franklin Gothic Book" panose="020B0503020102020204" pitchFamily="34" charset="0"/>
              </a:rPr>
              <a:t>Solve or mitigate equity challenges</a:t>
            </a: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Potential Opportunities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1728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28650" y="431800"/>
            <a:ext cx="6483350" cy="615553"/>
          </a:xfrm>
          <a:prstGeom prst="rect">
            <a:avLst/>
          </a:prstGeom>
          <a:noFill/>
        </p:spPr>
        <p:txBody>
          <a:bodyPr wrap="square" rtlCol="0">
            <a:spAutoFit/>
          </a:bodyPr>
          <a:lstStyle/>
          <a:p>
            <a:r>
              <a:rPr lang="en-US" sz="3400" dirty="0">
                <a:solidFill>
                  <a:prstClr val="white"/>
                </a:solidFill>
                <a:latin typeface="Rockwell" panose="02060603020205020403" pitchFamily="18" charset="0"/>
              </a:rPr>
              <a:t>Public Engagement Workshops</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8</a:t>
            </a:fld>
            <a:endParaRPr lang="en-US">
              <a:solidFill>
                <a:prstClr val="black">
                  <a:tint val="75000"/>
                </a:prstClr>
              </a:solidFill>
            </a:endParaRPr>
          </a:p>
        </p:txBody>
      </p:sp>
      <p:sp>
        <p:nvSpPr>
          <p:cNvPr id="9" name="Text Placeholder 3"/>
          <p:cNvSpPr>
            <a:spLocks noGrp="1"/>
          </p:cNvSpPr>
          <p:nvPr>
            <p:ph type="body" sz="half" idx="2"/>
          </p:nvPr>
        </p:nvSpPr>
        <p:spPr>
          <a:xfrm>
            <a:off x="201774" y="1941095"/>
            <a:ext cx="3696458" cy="4316270"/>
          </a:xfrm>
        </p:spPr>
        <p:txBody>
          <a:bodyPr>
            <a:normAutofit/>
          </a:bodyPr>
          <a:lstStyle/>
          <a:p>
            <a:pPr>
              <a:lnSpc>
                <a:spcPct val="100000"/>
              </a:lnSpc>
              <a:spcBef>
                <a:spcPts val="0"/>
              </a:spcBef>
            </a:pPr>
            <a:r>
              <a:rPr lang="en-US" sz="2200" b="1" dirty="0">
                <a:solidFill>
                  <a:srgbClr val="4B6FA0"/>
                </a:solidFill>
                <a:latin typeface="Franklin Gothic Book" panose="020B0503020102020204" pitchFamily="34" charset="0"/>
              </a:rPr>
              <a:t>Seminole County</a:t>
            </a:r>
          </a:p>
          <a:p>
            <a:pPr>
              <a:lnSpc>
                <a:spcPct val="100000"/>
              </a:lnSpc>
              <a:spcBef>
                <a:spcPts val="0"/>
              </a:spcBef>
            </a:pPr>
            <a:r>
              <a:rPr lang="en-US" sz="2200" dirty="0">
                <a:solidFill>
                  <a:srgbClr val="4B6FA0"/>
                </a:solidFill>
                <a:latin typeface="Franklin Gothic Book" panose="020B0503020102020204" pitchFamily="34" charset="0"/>
              </a:rPr>
              <a:t>Lake Mary Events Center  </a:t>
            </a:r>
            <a:br>
              <a:rPr lang="en-US" sz="2200" dirty="0">
                <a:solidFill>
                  <a:srgbClr val="4B6FA0"/>
                </a:solidFill>
                <a:latin typeface="Franklin Gothic Book" panose="020B0503020102020204" pitchFamily="34" charset="0"/>
              </a:rPr>
            </a:br>
            <a:r>
              <a:rPr lang="en-US" sz="2200" dirty="0">
                <a:solidFill>
                  <a:srgbClr val="4B6FA0"/>
                </a:solidFill>
                <a:latin typeface="Franklin Gothic Book" panose="020B0503020102020204" pitchFamily="34" charset="0"/>
              </a:rPr>
              <a:t>Tues, Nov 12, 2019 </a:t>
            </a:r>
          </a:p>
          <a:p>
            <a:pPr>
              <a:lnSpc>
                <a:spcPct val="100000"/>
              </a:lnSpc>
              <a:spcBef>
                <a:spcPts val="1200"/>
              </a:spcBef>
            </a:pPr>
            <a:r>
              <a:rPr lang="en-US" sz="2200" b="1" dirty="0">
                <a:solidFill>
                  <a:srgbClr val="4B6FA0"/>
                </a:solidFill>
                <a:latin typeface="Franklin Gothic Book" panose="020B0503020102020204" pitchFamily="34" charset="0"/>
              </a:rPr>
              <a:t>Orange County</a:t>
            </a:r>
          </a:p>
          <a:p>
            <a:pPr>
              <a:lnSpc>
                <a:spcPct val="100000"/>
              </a:lnSpc>
              <a:spcBef>
                <a:spcPts val="0"/>
              </a:spcBef>
            </a:pPr>
            <a:r>
              <a:rPr lang="en-US" sz="2200" dirty="0">
                <a:solidFill>
                  <a:srgbClr val="4B6FA0"/>
                </a:solidFill>
                <a:latin typeface="Franklin Gothic Book" panose="020B0503020102020204" pitchFamily="34" charset="0"/>
              </a:rPr>
              <a:t>First United Methodist</a:t>
            </a:r>
            <a:br>
              <a:rPr lang="en-US" sz="2200" dirty="0">
                <a:solidFill>
                  <a:srgbClr val="4B6FA0"/>
                </a:solidFill>
                <a:latin typeface="Franklin Gothic Book" panose="020B0503020102020204" pitchFamily="34" charset="0"/>
              </a:rPr>
            </a:br>
            <a:r>
              <a:rPr lang="en-US" sz="2200" dirty="0">
                <a:solidFill>
                  <a:srgbClr val="4B6FA0"/>
                </a:solidFill>
                <a:latin typeface="Franklin Gothic Book" panose="020B0503020102020204" pitchFamily="34" charset="0"/>
              </a:rPr>
              <a:t>Downtown Orlando</a:t>
            </a:r>
          </a:p>
          <a:p>
            <a:pPr>
              <a:lnSpc>
                <a:spcPct val="100000"/>
              </a:lnSpc>
              <a:spcBef>
                <a:spcPts val="0"/>
              </a:spcBef>
            </a:pPr>
            <a:r>
              <a:rPr lang="en-US" sz="2200" dirty="0">
                <a:solidFill>
                  <a:srgbClr val="4B6FA0"/>
                </a:solidFill>
                <a:latin typeface="Franklin Gothic Book" panose="020B0503020102020204" pitchFamily="34" charset="0"/>
              </a:rPr>
              <a:t>Tues, Nov 19, 2019</a:t>
            </a:r>
          </a:p>
          <a:p>
            <a:pPr>
              <a:lnSpc>
                <a:spcPct val="100000"/>
              </a:lnSpc>
              <a:spcBef>
                <a:spcPts val="1200"/>
              </a:spcBef>
            </a:pPr>
            <a:r>
              <a:rPr lang="en-US" sz="2200" b="1" dirty="0">
                <a:solidFill>
                  <a:srgbClr val="4B6FA0"/>
                </a:solidFill>
                <a:latin typeface="Franklin Gothic Book" panose="020B0503020102020204" pitchFamily="34" charset="0"/>
              </a:rPr>
              <a:t>Osceola County</a:t>
            </a:r>
          </a:p>
          <a:p>
            <a:pPr>
              <a:lnSpc>
                <a:spcPct val="100000"/>
              </a:lnSpc>
              <a:spcBef>
                <a:spcPts val="0"/>
              </a:spcBef>
            </a:pPr>
            <a:r>
              <a:rPr lang="en-US" sz="2200" dirty="0">
                <a:solidFill>
                  <a:srgbClr val="4B6FA0"/>
                </a:solidFill>
                <a:latin typeface="Franklin Gothic Book" panose="020B0503020102020204" pitchFamily="34" charset="0"/>
              </a:rPr>
              <a:t>Kissimmee Civic Center </a:t>
            </a:r>
            <a:br>
              <a:rPr lang="en-US" sz="2200" dirty="0">
                <a:solidFill>
                  <a:srgbClr val="4B6FA0"/>
                </a:solidFill>
                <a:latin typeface="Franklin Gothic Book" panose="020B0503020102020204" pitchFamily="34" charset="0"/>
              </a:rPr>
            </a:br>
            <a:r>
              <a:rPr lang="en-US" sz="2200" dirty="0">
                <a:solidFill>
                  <a:srgbClr val="4B6FA0"/>
                </a:solidFill>
                <a:latin typeface="Franklin Gothic Book" panose="020B0503020102020204" pitchFamily="34" charset="0"/>
              </a:rPr>
              <a:t>Tues, Oct 29, 2019</a:t>
            </a:r>
          </a:p>
        </p:txBody>
      </p:sp>
      <p:pic>
        <p:nvPicPr>
          <p:cNvPr id="12" name="Picture 11" descr="Map of Orange, Osceola, and Seminole Counties in Central Florida"/>
          <p:cNvPicPr/>
          <p:nvPr/>
        </p:nvPicPr>
        <p:blipFill>
          <a:blip r:embed="rId4">
            <a:extLst>
              <a:ext uri="{28A0092B-C50C-407E-A947-70E740481C1C}">
                <a14:useLocalDpi xmlns:a14="http://schemas.microsoft.com/office/drawing/2010/main" val="0"/>
              </a:ext>
            </a:extLst>
          </a:blip>
          <a:srcRect/>
          <a:stretch>
            <a:fillRect/>
          </a:stretch>
        </p:blipFill>
        <p:spPr bwMode="auto">
          <a:xfrm>
            <a:off x="3790950" y="2193925"/>
            <a:ext cx="5176837" cy="3654425"/>
          </a:xfrm>
          <a:prstGeom prst="rect">
            <a:avLst/>
          </a:prstGeom>
          <a:noFill/>
          <a:ln>
            <a:noFill/>
          </a:ln>
        </p:spPr>
      </p:pic>
      <p:cxnSp>
        <p:nvCxnSpPr>
          <p:cNvPr id="6" name="Straight Arrow Connector 5"/>
          <p:cNvCxnSpPr/>
          <p:nvPr/>
        </p:nvCxnSpPr>
        <p:spPr>
          <a:xfrm>
            <a:off x="3400926" y="2566737"/>
            <a:ext cx="1504449" cy="433638"/>
          </a:xfrm>
          <a:prstGeom prst="straightConnector1">
            <a:avLst/>
          </a:prstGeom>
          <a:ln w="9525">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38475" y="3590925"/>
            <a:ext cx="1628775" cy="161925"/>
          </a:xfrm>
          <a:prstGeom prst="straightConnector1">
            <a:avLst/>
          </a:prstGeom>
          <a:ln w="9525">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28211" y="4505325"/>
            <a:ext cx="1843839" cy="291264"/>
          </a:xfrm>
          <a:prstGeom prst="straightConnector1">
            <a:avLst/>
          </a:prstGeom>
          <a:ln w="952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4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5153" y="1612900"/>
            <a:ext cx="8928847" cy="1041400"/>
          </a:xfrm>
        </p:spPr>
        <p:txBody>
          <a:bodyPr anchor="t">
            <a:normAutofit/>
          </a:bodyPr>
          <a:lstStyle/>
          <a:p>
            <a:r>
              <a:rPr lang="en-US" sz="3000" dirty="0">
                <a:solidFill>
                  <a:srgbClr val="00275D"/>
                </a:solidFill>
                <a:latin typeface="Rockwell" panose="02060603020205020403" pitchFamily="18" charset="0"/>
              </a:rPr>
              <a:t>Generally Favorable Opinions of CAV Concepts</a:t>
            </a:r>
          </a:p>
        </p:txBody>
      </p:sp>
      <p:sp>
        <p:nvSpPr>
          <p:cNvPr id="8" name="TextBox 7"/>
          <p:cNvSpPr txBox="1"/>
          <p:nvPr/>
        </p:nvSpPr>
        <p:spPr>
          <a:xfrm>
            <a:off x="628650" y="431800"/>
            <a:ext cx="6483350" cy="646331"/>
          </a:xfrm>
          <a:prstGeom prst="rect">
            <a:avLst/>
          </a:prstGeom>
          <a:noFill/>
        </p:spPr>
        <p:txBody>
          <a:bodyPr wrap="square" rtlCol="0">
            <a:spAutoFit/>
          </a:bodyPr>
          <a:lstStyle/>
          <a:p>
            <a:r>
              <a:rPr lang="en-US" sz="3600" dirty="0">
                <a:solidFill>
                  <a:prstClr val="white"/>
                </a:solidFill>
                <a:latin typeface="Rockwell" panose="02060603020205020403" pitchFamily="18" charset="0"/>
              </a:rPr>
              <a:t>CAV Public Engagement</a:t>
            </a:r>
          </a:p>
        </p:txBody>
      </p:sp>
      <p:sp>
        <p:nvSpPr>
          <p:cNvPr id="2" name="Slide Number Placeholder 1"/>
          <p:cNvSpPr>
            <a:spLocks noGrp="1"/>
          </p:cNvSpPr>
          <p:nvPr>
            <p:ph type="sldNum" sz="quarter" idx="12"/>
          </p:nvPr>
        </p:nvSpPr>
        <p:spPr/>
        <p:txBody>
          <a:bodyPr/>
          <a:lstStyle/>
          <a:p>
            <a:fld id="{0788A570-E3B9-437E-BC7C-F8FF656ADCD7}" type="slidenum">
              <a:rPr lang="en-US" smtClean="0">
                <a:solidFill>
                  <a:prstClr val="black">
                    <a:tint val="75000"/>
                  </a:prstClr>
                </a:solidFill>
              </a:rPr>
              <a:pPr/>
              <a:t>9</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05869050"/>
              </p:ext>
            </p:extLst>
          </p:nvPr>
        </p:nvGraphicFramePr>
        <p:xfrm>
          <a:off x="327805" y="2725949"/>
          <a:ext cx="8505644" cy="2415396"/>
        </p:xfrm>
        <a:graphic>
          <a:graphicData uri="http://schemas.openxmlformats.org/drawingml/2006/table">
            <a:tbl>
              <a:tblPr firstRow="1" firstCol="1" bandRow="1">
                <a:tableStyleId>{5C22544A-7EE6-4342-B048-85BDC9FD1C3A}</a:tableStyleId>
              </a:tblPr>
              <a:tblGrid>
                <a:gridCol w="3053750">
                  <a:extLst>
                    <a:ext uri="{9D8B030D-6E8A-4147-A177-3AD203B41FA5}">
                      <a16:colId xmlns:a16="http://schemas.microsoft.com/office/drawing/2014/main" xmlns="" val="4116589426"/>
                    </a:ext>
                  </a:extLst>
                </a:gridCol>
                <a:gridCol w="1138686">
                  <a:extLst>
                    <a:ext uri="{9D8B030D-6E8A-4147-A177-3AD203B41FA5}">
                      <a16:colId xmlns:a16="http://schemas.microsoft.com/office/drawing/2014/main" xmlns="" val="1111482020"/>
                    </a:ext>
                  </a:extLst>
                </a:gridCol>
                <a:gridCol w="1173193">
                  <a:extLst>
                    <a:ext uri="{9D8B030D-6E8A-4147-A177-3AD203B41FA5}">
                      <a16:colId xmlns:a16="http://schemas.microsoft.com/office/drawing/2014/main" xmlns="" val="2294279265"/>
                    </a:ext>
                  </a:extLst>
                </a:gridCol>
                <a:gridCol w="1052422">
                  <a:extLst>
                    <a:ext uri="{9D8B030D-6E8A-4147-A177-3AD203B41FA5}">
                      <a16:colId xmlns:a16="http://schemas.microsoft.com/office/drawing/2014/main" xmlns="" val="2272668454"/>
                    </a:ext>
                  </a:extLst>
                </a:gridCol>
                <a:gridCol w="1000665">
                  <a:extLst>
                    <a:ext uri="{9D8B030D-6E8A-4147-A177-3AD203B41FA5}">
                      <a16:colId xmlns:a16="http://schemas.microsoft.com/office/drawing/2014/main" xmlns="" val="884934144"/>
                    </a:ext>
                  </a:extLst>
                </a:gridCol>
                <a:gridCol w="1086928">
                  <a:extLst>
                    <a:ext uri="{9D8B030D-6E8A-4147-A177-3AD203B41FA5}">
                      <a16:colId xmlns:a16="http://schemas.microsoft.com/office/drawing/2014/main" xmlns="" val="997221589"/>
                    </a:ext>
                  </a:extLst>
                </a:gridCol>
              </a:tblGrid>
              <a:tr h="402566">
                <a:tc>
                  <a:txBody>
                    <a:bodyPr/>
                    <a:lstStyle/>
                    <a:p>
                      <a:pPr>
                        <a:lnSpc>
                          <a:spcPct val="107000"/>
                        </a:lnSpc>
                      </a:pPr>
                      <a:endParaRPr lang="en-US" sz="1800" dirty="0">
                        <a:effectLst/>
                        <a:latin typeface="Franklin Gothic Book" panose="020B050302010202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Osceola</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Seminole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Orange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Total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Average</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306187133"/>
                  </a:ext>
                </a:extLst>
              </a:tr>
              <a:tr h="402566">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Very enthusiastic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9</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4</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6</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Franklin Gothic Book" panose="020B0503020102020204" pitchFamily="34" charset="0"/>
                        </a:rPr>
                        <a:t>19</a:t>
                      </a: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6.3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1498736"/>
                  </a:ext>
                </a:extLst>
              </a:tr>
              <a:tr h="402566">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Somewhat enthusiastic</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8</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9</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Franklin Gothic Book" panose="020B0503020102020204" pitchFamily="34" charset="0"/>
                        </a:rPr>
                        <a:t>20</a:t>
                      </a: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6.7</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43900995"/>
                  </a:ext>
                </a:extLst>
              </a:tr>
              <a:tr h="402566">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Neutral</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Franklin Gothic Book" panose="020B0503020102020204" pitchFamily="34" charset="0"/>
                        </a:rPr>
                        <a:t>2</a:t>
                      </a: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0.7</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85104039"/>
                  </a:ext>
                </a:extLst>
              </a:tr>
              <a:tr h="402566">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Somewhat worried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0</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3</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2</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Franklin Gothic Book" panose="020B0503020102020204" pitchFamily="34" charset="0"/>
                        </a:rPr>
                        <a:t>5</a:t>
                      </a: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1.7</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76238116"/>
                  </a:ext>
                </a:extLst>
              </a:tr>
              <a:tr h="402566">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Very worried</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Franklin Gothic Book" panose="020B0503020102020204" pitchFamily="34" charset="0"/>
                        </a:rPr>
                        <a:t>1</a:t>
                      </a:r>
                      <a:endParaRPr lang="en-US" sz="18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Franklin Gothic Book" panose="020B0503020102020204" pitchFamily="34" charset="0"/>
                        </a:rPr>
                        <a:t>3</a:t>
                      </a: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Franklin Gothic Book" panose="020B0503020102020204" pitchFamily="34" charset="0"/>
                        </a:rPr>
                        <a:t>1.0</a:t>
                      </a: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56006328"/>
                  </a:ext>
                </a:extLst>
              </a:tr>
            </a:tbl>
          </a:graphicData>
        </a:graphic>
      </p:graphicFrame>
    </p:spTree>
    <p:extLst>
      <p:ext uri="{BB962C8B-B14F-4D97-AF65-F5344CB8AC3E}">
        <p14:creationId xmlns:p14="http://schemas.microsoft.com/office/powerpoint/2010/main" val="367195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3144</TotalTime>
  <Words>3284</Words>
  <Application>Microsoft Office PowerPoint</Application>
  <PresentationFormat>On-screen Show (4:3)</PresentationFormat>
  <Paragraphs>309</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Franklin Gothic Book</vt:lpstr>
      <vt:lpstr>Rockwell</vt:lpstr>
      <vt:lpstr>Times New Roman</vt:lpstr>
      <vt:lpstr>Office Theme</vt:lpstr>
      <vt:lpstr>1_Office Theme</vt:lpstr>
      <vt:lpstr>PowerPoint Presentation</vt:lpstr>
      <vt:lpstr>Commissioned Study</vt:lpstr>
      <vt:lpstr>PowerPoint Presentation</vt:lpstr>
      <vt:lpstr>PowerPoint Presentation</vt:lpstr>
      <vt:lpstr>Connected Automated Vehicle (CAV)</vt:lpstr>
      <vt:lpstr>PowerPoint Presentation</vt:lpstr>
      <vt:lpstr>PowerPoint Presentation</vt:lpstr>
      <vt:lpstr>PowerPoint Presentation</vt:lpstr>
      <vt:lpstr>Generally Favorable Opinions of CAV Concepts</vt:lpstr>
      <vt:lpstr>Concerns, Challenges, and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Ennis</dc:creator>
  <cp:lastModifiedBy>Eric Hill</cp:lastModifiedBy>
  <cp:revision>212</cp:revision>
  <cp:lastPrinted>2020-06-24T02:25:34Z</cp:lastPrinted>
  <dcterms:created xsi:type="dcterms:W3CDTF">2016-08-22T15:22:14Z</dcterms:created>
  <dcterms:modified xsi:type="dcterms:W3CDTF">2020-09-28T14:39:41Z</dcterms:modified>
</cp:coreProperties>
</file>