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65" r:id="rId3"/>
    <p:sldId id="360" r:id="rId4"/>
    <p:sldId id="372" r:id="rId5"/>
    <p:sldId id="361" r:id="rId6"/>
    <p:sldId id="362" r:id="rId7"/>
    <p:sldId id="369" r:id="rId8"/>
    <p:sldId id="363" r:id="rId9"/>
    <p:sldId id="373" r:id="rId10"/>
    <p:sldId id="377" r:id="rId11"/>
    <p:sldId id="552" r:id="rId12"/>
    <p:sldId id="457" r:id="rId13"/>
    <p:sldId id="553" r:id="rId14"/>
    <p:sldId id="454" r:id="rId15"/>
    <p:sldId id="444" r:id="rId16"/>
    <p:sldId id="495" r:id="rId17"/>
    <p:sldId id="445" r:id="rId18"/>
    <p:sldId id="487" r:id="rId19"/>
    <p:sldId id="446" r:id="rId20"/>
    <p:sldId id="462" r:id="rId21"/>
    <p:sldId id="518" r:id="rId22"/>
    <p:sldId id="519" r:id="rId23"/>
    <p:sldId id="517" r:id="rId24"/>
    <p:sldId id="555" r:id="rId25"/>
    <p:sldId id="520" r:id="rId26"/>
    <p:sldId id="522" r:id="rId27"/>
    <p:sldId id="543" r:id="rId28"/>
    <p:sldId id="542" r:id="rId29"/>
    <p:sldId id="544" r:id="rId30"/>
    <p:sldId id="560" r:id="rId31"/>
    <p:sldId id="557" r:id="rId32"/>
    <p:sldId id="558" r:id="rId33"/>
    <p:sldId id="559" r:id="rId34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A521"/>
    <a:srgbClr val="F5B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9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A7A5F2-F3E7-4245-9BDC-5EE32953F6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A25C6B-BF34-414B-B8A2-568DE4B655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2923D-0948-48E6-8D81-31DD5E253D6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48FCC-F390-4AB1-A335-99FE58D99B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52A89-9491-4A6C-96DE-60B72999EF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678B5-EBDC-4DF9-882B-BB751675B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48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5631-3890-409D-B7C7-DF5BB095EF5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AD7B8-F7C2-4D1C-B152-E6915679F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40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DE056FC-DC40-4703-93E1-1289BDF113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676275"/>
            <a:ext cx="6121400" cy="3443288"/>
          </a:xfrm>
          <a:noFill/>
          <a:ln w="12700"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D066A85-0782-4B1C-97EE-B5CAD8BB3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90B8D0A4-70C3-445E-84BE-8D09069A5B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3FFAD0-284F-4048-8690-9C8E6AA1588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5F8FAACD-9DC8-4F3B-BBE6-310A9DE390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CF356FA-C770-437E-911A-177247CA7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4FC81466-A999-4509-8B1A-60A755F38F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E8571F-9256-4211-B7CC-A8723F0CD5D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5E4401E-6A68-4134-A124-C0F4078EE3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44959CAC-D09D-4B6F-A037-FFCC52A2E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C5176A4C-8F04-4903-BB82-530E233E11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04D9F8-C56F-41E5-8DD5-9E3FBAF6267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2B043F2B-3AB6-4BD0-BFAC-5C973357C9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2AF5517-B1CC-4763-92AF-DFF9B3315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A7AC4026-7D84-4548-BBB2-05035C42B5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7E83D0-4BAB-480C-A4FC-6D613AF4710E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EFAD2D68-1997-4370-8D37-C1020C5109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45E8679-2E33-43E6-A02F-827E84F43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5855E1EA-5196-46CF-B582-1EB4B60662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8D584A-5285-4018-8A21-6DDFA4916B2C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0EDD67F1-7486-4195-8AEA-F31AF613C4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675D19A1-D0A5-4340-8F58-F0D78B983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E6186FA8-510C-4913-8BA6-BC8E698C0F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1B335C-8847-400A-BBA9-5F1D24E804E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FF7BEF7A-4EE4-45E7-9AC8-D8126860F1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0576D6A3-6268-41A0-A9DF-A4E2BBE8D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DE056FC-DC40-4703-93E1-1289BDF113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676275"/>
            <a:ext cx="6121400" cy="3443288"/>
          </a:xfrm>
          <a:noFill/>
          <a:ln w="12700"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D066A85-0782-4B1C-97EE-B5CAD8BB3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4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4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ITE 2020 Annual Meeting and Exhibition - #ITE2020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5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ITE 2020 Annual Meeting and Exhibition - #ITE2020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4618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ITE 2020 Annual Meeting and Exhibition - #ITE2020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4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ITE 2020 Annual Meeting and Exhibition - #ITE2020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3433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ITE 2020 Annual Meeting and Exhibition - #ITE2020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ITE 2020 Annual Meeting and Exhibition - #ITE2020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82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ITE 2020 Annual Meeting and Exhibition - #ITE2020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3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pPr algn="ctr"/>
            <a:r>
              <a:rPr lang="en-US"/>
              <a:t>ITE 2020 Annual Meeting and Exhibition - #ITE2020</a:t>
            </a:r>
          </a:p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pPr algn="ctr"/>
            <a:r>
              <a:rPr lang="en-US"/>
              <a:t>ITE 2020 Annual Meeting and Exhibition - #ITE2020</a:t>
            </a:r>
          </a:p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2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ITE 2020 Annual Meeting and Exhibition - #ITE2020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6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ITE 2020 Annual Meeting and Exhibition - #ITE2020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1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ITE 2020 Annual Meeting and Exhibition - #ITE2020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2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ITE 2020 Annual Meeting and Exhibition - #ITE2020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2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ITE 2020 Annual Meeting and Exhibition - #ITE2020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4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/>
              <a:t>ITE 2020 Annual Meeting and Exhibition - #ITE2020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EB9729C-6C9E-4744-8367-B37DDB772D8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431" y="5667349"/>
            <a:ext cx="1675422" cy="111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3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g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0182" y="2248456"/>
            <a:ext cx="8608291" cy="2055689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Verdana" panose="020B0604030504040204" pitchFamily="34" charset="0"/>
                <a:ea typeface="Verdana" panose="020B0604030504040204" pitchFamily="34" charset="0"/>
              </a:rPr>
              <a:t>CV LESSONS LEARNED  AT THE LOCAL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9E4AE-D9DE-40CF-9338-E11F2F29C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685" y="193964"/>
            <a:ext cx="3820661" cy="131617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7250A7A-EF0A-4E69-955F-A2829FE79600}"/>
              </a:ext>
            </a:extLst>
          </p:cNvPr>
          <p:cNvSpPr txBox="1">
            <a:spLocks noChangeArrowheads="1"/>
          </p:cNvSpPr>
          <p:nvPr/>
        </p:nvSpPr>
        <p:spPr>
          <a:xfrm>
            <a:off x="-163050" y="5200544"/>
            <a:ext cx="6332941" cy="1657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Gary Piotrowicz, PE, PTOE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Deputy Managing Director/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County Highway Engineer</a:t>
            </a:r>
          </a:p>
        </p:txBody>
      </p:sp>
    </p:spTree>
    <p:extLst>
      <p:ext uri="{BB962C8B-B14F-4D97-AF65-F5344CB8AC3E}">
        <p14:creationId xmlns:p14="http://schemas.microsoft.com/office/powerpoint/2010/main" val="1154932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1A5-9A7F-4175-872C-B48BE1327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902855"/>
          </a:xfrm>
        </p:spPr>
        <p:txBody>
          <a:bodyPr>
            <a:normAutofit/>
          </a:bodyPr>
          <a:lstStyle/>
          <a:p>
            <a:r>
              <a:rPr lang="en-US" b="1" dirty="0"/>
              <a:t>Other Lessons Learned:  Imagine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C35F7-C636-48FE-A70A-080A91997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1" y="692727"/>
            <a:ext cx="8769926" cy="628072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b="1" dirty="0"/>
              <a:t>The use of VII data will likely require a major paradigm shift that changes the way road agencies do business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Can there be too much data? How and why we collect data would be different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Traffic Signal Studies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/>
              <a:t>Studies for new signals or left turn phasing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Operations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/>
              <a:t>MOEs (travel time, delays)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/>
              <a:t>24 hour system effectiveness monitoring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/>
              <a:t>Respond to complaints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/>
              <a:t>Re-timing (including “on a shoe string”)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Planning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/>
              <a:t>New signal studies 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/>
              <a:t>Left turn studies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/>
              <a:t>Counts (instant, more of, more detailed, historical, cheaper)</a:t>
            </a:r>
          </a:p>
          <a:p>
            <a:r>
              <a:rPr lang="en-US" altLang="en-US" b="1" dirty="0"/>
              <a:t>Maintenance</a:t>
            </a:r>
          </a:p>
          <a:p>
            <a:pPr lvl="1"/>
            <a:r>
              <a:rPr lang="en-US" altLang="en-US" b="1" dirty="0"/>
              <a:t>Snow status, road condition</a:t>
            </a:r>
          </a:p>
          <a:p>
            <a:pPr lvl="1"/>
            <a:r>
              <a:rPr lang="en-US" altLang="en-US" b="1" dirty="0"/>
              <a:t>Pot hole management</a:t>
            </a:r>
          </a:p>
          <a:p>
            <a:r>
              <a:rPr lang="en-US" altLang="en-US" b="1" dirty="0"/>
              <a:t>Asset Management</a:t>
            </a:r>
          </a:p>
          <a:p>
            <a:pPr lvl="1"/>
            <a:r>
              <a:rPr lang="en-US" altLang="en-US" b="1" dirty="0"/>
              <a:t>Pavement condition</a:t>
            </a:r>
          </a:p>
          <a:p>
            <a:r>
              <a:rPr lang="en-US" altLang="en-US" b="1" dirty="0"/>
              <a:t>Safety</a:t>
            </a:r>
          </a:p>
          <a:p>
            <a:pPr lvl="1"/>
            <a:r>
              <a:rPr lang="en-US" altLang="en-US" b="1" dirty="0"/>
              <a:t>Identify high risk locations</a:t>
            </a:r>
          </a:p>
          <a:p>
            <a:pPr lvl="1"/>
            <a:r>
              <a:rPr lang="en-US" altLang="en-US" b="1" dirty="0"/>
              <a:t>Applications to improve safety (curve speed, red light running, stopped traffic, slippery road)</a:t>
            </a:r>
          </a:p>
        </p:txBody>
      </p:sp>
    </p:spTree>
    <p:extLst>
      <p:ext uri="{BB962C8B-B14F-4D97-AF65-F5344CB8AC3E}">
        <p14:creationId xmlns:p14="http://schemas.microsoft.com/office/powerpoint/2010/main" val="143026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074">
            <a:extLst>
              <a:ext uri="{FF2B5EF4-FFF2-40B4-BE49-F238E27FC236}">
                <a16:creationId xmlns:a16="http://schemas.microsoft.com/office/drawing/2014/main" id="{14BF6631-F095-4A33-90E5-D19204CAA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1"/>
            <a:ext cx="7772400" cy="714375"/>
          </a:xfrm>
        </p:spPr>
        <p:txBody>
          <a:bodyPr vert="horz" lIns="92075" tIns="46038" rIns="92075" bIns="46038" rtlCol="0" anchor="t">
            <a:normAutofit fontScale="90000"/>
          </a:bodyPr>
          <a:lstStyle/>
          <a:p>
            <a:pPr>
              <a:defRPr/>
            </a:pPr>
            <a:r>
              <a:rPr lang="en-US" altLang="en-US" b="1" dirty="0"/>
              <a:t>RCOC’s Connected-Vehicle Projects</a:t>
            </a:r>
            <a:endParaRPr lang="en-US" altLang="en-US" i="1" dirty="0"/>
          </a:p>
        </p:txBody>
      </p:sp>
      <p:sp>
        <p:nvSpPr>
          <p:cNvPr id="93187" name="Rectangle 3075">
            <a:extLst>
              <a:ext uri="{FF2B5EF4-FFF2-40B4-BE49-F238E27FC236}">
                <a16:creationId xmlns:a16="http://schemas.microsoft.com/office/drawing/2014/main" id="{DF755C80-4706-4AAE-9091-A48ACD7C04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1" y="1524000"/>
            <a:ext cx="4811713" cy="4876800"/>
          </a:xfrm>
        </p:spPr>
        <p:txBody>
          <a:bodyPr vert="horz" lIns="92075" tIns="46038" rIns="92075" bIns="46038" rtlCol="0">
            <a:normAutofit fontScale="92500" lnSpcReduction="10000"/>
          </a:bodyPr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Began early 2000’s, pre DSRC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Field tests with automakers, suppliers, researchers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Numerous Federally sponsored tests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Projects with foreign countries/companies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Single intersections up to over 60 </a:t>
            </a:r>
          </a:p>
        </p:txBody>
      </p:sp>
      <p:pic>
        <p:nvPicPr>
          <p:cNvPr id="40964" name="Picture 1">
            <a:extLst>
              <a:ext uri="{FF2B5EF4-FFF2-40B4-BE49-F238E27FC236}">
                <a16:creationId xmlns:a16="http://schemas.microsoft.com/office/drawing/2014/main" id="{3C388271-0B37-49EC-87B3-EE5B41BE8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6" y="1295400"/>
            <a:ext cx="37687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2">
            <a:extLst>
              <a:ext uri="{FF2B5EF4-FFF2-40B4-BE49-F238E27FC236}">
                <a16:creationId xmlns:a16="http://schemas.microsoft.com/office/drawing/2014/main" id="{22949FEB-E7A5-4E53-BE6A-C5C8ACA9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73380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1DBE-A271-429B-9834-38A4731C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286001"/>
            <a:ext cx="8229600" cy="11398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>
                <a:effectLst/>
              </a:rPr>
              <a:t>Thank-You…………..</a:t>
            </a:r>
            <a:br>
              <a:rPr lang="en-US" sz="4000" b="1" dirty="0">
                <a:effectLst/>
              </a:rPr>
            </a:br>
            <a:r>
              <a:rPr lang="en-US" sz="4000" b="1" dirty="0">
                <a:effectLst/>
              </a:rPr>
              <a:t>Questions????</a:t>
            </a:r>
            <a:endParaRPr lang="en-US" sz="4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1DBE-A271-429B-9834-38A4731C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286001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effectLst/>
              </a:rPr>
              <a:t>Connected Vehicle Installations in Oakland County (additional slides not shown on Zoom meeting)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012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DCX corporate offices smaller">
            <a:extLst>
              <a:ext uri="{FF2B5EF4-FFF2-40B4-BE49-F238E27FC236}">
                <a16:creationId xmlns:a16="http://schemas.microsoft.com/office/drawing/2014/main" id="{CBBC9727-7846-4DB1-B2F3-0828280D8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14400"/>
            <a:ext cx="34290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wireless antenna 2">
            <a:extLst>
              <a:ext uri="{FF2B5EF4-FFF2-40B4-BE49-F238E27FC236}">
                <a16:creationId xmlns:a16="http://schemas.microsoft.com/office/drawing/2014/main" id="{F521DCCA-89A0-4E90-AA15-BAE0D23A3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0"/>
            <a:ext cx="15938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3">
            <a:extLst>
              <a:ext uri="{FF2B5EF4-FFF2-40B4-BE49-F238E27FC236}">
                <a16:creationId xmlns:a16="http://schemas.microsoft.com/office/drawing/2014/main" id="{E5A12DAB-C860-485B-B729-25ACE71809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22169" y="228600"/>
            <a:ext cx="10916239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/>
              <a:t>Daimler Chrysler (DCX) HQ Installation (2005)</a:t>
            </a:r>
          </a:p>
        </p:txBody>
      </p:sp>
      <p:sp>
        <p:nvSpPr>
          <p:cNvPr id="316420" name="Rectangle 4">
            <a:extLst>
              <a:ext uri="{FF2B5EF4-FFF2-40B4-BE49-F238E27FC236}">
                <a16:creationId xmlns:a16="http://schemas.microsoft.com/office/drawing/2014/main" id="{512C3311-33C8-4A46-87EF-BC97FDF247C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7072" y="1241425"/>
            <a:ext cx="6474578" cy="5029200"/>
          </a:xfrm>
        </p:spPr>
        <p:txBody>
          <a:bodyPr/>
          <a:lstStyle/>
          <a:p>
            <a:pPr>
              <a:buClr>
                <a:schemeClr val="tx1"/>
              </a:buClr>
              <a:buSzPct val="75000"/>
              <a:tabLst>
                <a:tab pos="225425" algn="l"/>
              </a:tabLst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Installation of wireless network on six traffic signals around HQ and nearby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intersecitons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75000"/>
              <a:buFont typeface="Wingdings" pitchFamily="2" charset="2"/>
              <a:buChar char="§"/>
              <a:tabLst>
                <a:tab pos="225425" algn="l"/>
              </a:tabLst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Joint project between RCOC, MDOT,      	Chrysler, and Ottawa Wireless</a:t>
            </a:r>
          </a:p>
          <a:p>
            <a:pPr>
              <a:buClr>
                <a:schemeClr val="tx1"/>
              </a:buClr>
              <a:buSzPct val="75000"/>
              <a:buFont typeface="Wingdings" pitchFamily="2" charset="2"/>
              <a:buChar char="§"/>
              <a:tabLst>
                <a:tab pos="225425" algn="l"/>
              </a:tabLst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Chrysler instrumented “fast-feedback” cars 	to communicate across the wireless network</a:t>
            </a:r>
          </a:p>
          <a:p>
            <a:pPr>
              <a:buClr>
                <a:schemeClr val="tx1"/>
              </a:buClr>
              <a:buSzPct val="75000"/>
              <a:buFont typeface="Wingdings" pitchFamily="2" charset="2"/>
              <a:buChar char="§"/>
              <a:tabLst>
                <a:tab pos="225425" algn="l"/>
              </a:tabLst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Intent: Retrieve real-time probe and 	diagnostic data from vehicles </a:t>
            </a:r>
          </a:p>
          <a:p>
            <a:pPr>
              <a:buClr>
                <a:schemeClr val="tx1"/>
              </a:buClr>
              <a:buSzPct val="75000"/>
              <a:buFont typeface="Wingdings" pitchFamily="2" charset="2"/>
              <a:buChar char="§"/>
              <a:tabLst>
                <a:tab pos="225425" algn="l"/>
              </a:tabLst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RCOC/MDOT received “probe-vehicle” 	information</a:t>
            </a:r>
          </a:p>
        </p:txBody>
      </p:sp>
      <p:pic>
        <p:nvPicPr>
          <p:cNvPr id="6150" name="Picture 6" descr="wireless antenna 1">
            <a:extLst>
              <a:ext uri="{FF2B5EF4-FFF2-40B4-BE49-F238E27FC236}">
                <a16:creationId xmlns:a16="http://schemas.microsoft.com/office/drawing/2014/main" id="{51B98E44-1CB4-4CBA-90EE-D17387969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4114800"/>
            <a:ext cx="15287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img_logo_dc">
            <a:extLst>
              <a:ext uri="{FF2B5EF4-FFF2-40B4-BE49-F238E27FC236}">
                <a16:creationId xmlns:a16="http://schemas.microsoft.com/office/drawing/2014/main" id="{6A1C49ED-995E-4703-93C0-3CDBE4483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01" t="11595" r="3133"/>
          <a:stretch>
            <a:fillRect/>
          </a:stretch>
        </p:blipFill>
        <p:spPr bwMode="auto">
          <a:xfrm>
            <a:off x="7391400" y="1219201"/>
            <a:ext cx="1143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6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6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6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6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3163D635-5A17-4AF6-9A30-65F60C3B09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Ford Lincoln (2005)</a:t>
            </a:r>
          </a:p>
        </p:txBody>
      </p:sp>
      <p:sp>
        <p:nvSpPr>
          <p:cNvPr id="196612" name="Rectangle 4">
            <a:extLst>
              <a:ext uri="{FF2B5EF4-FFF2-40B4-BE49-F238E27FC236}">
                <a16:creationId xmlns:a16="http://schemas.microsoft.com/office/drawing/2014/main" id="{C6224545-A5D2-4B31-824A-D2326EA7A80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9169" y="1725930"/>
            <a:ext cx="8645121" cy="4267200"/>
          </a:xfrm>
        </p:spPr>
        <p:txBody>
          <a:bodyPr/>
          <a:lstStyle/>
          <a:p>
            <a:pPr marL="457200" indent="-457200">
              <a:spcBef>
                <a:spcPct val="400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altLang="en-US" sz="2800" dirty="0">
                <a:solidFill>
                  <a:schemeClr val="tx1"/>
                </a:solidFill>
                <a:latin typeface="+mj-lt"/>
              </a:rPr>
              <a:t>Motorola Wireless Radio Link to test “Wi-Fi” at RCOC intersection</a:t>
            </a:r>
          </a:p>
          <a:p>
            <a:pPr marL="457200" indent="-457200">
              <a:spcBef>
                <a:spcPct val="400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altLang="en-US" sz="2800" dirty="0">
                <a:solidFill>
                  <a:schemeClr val="tx1"/>
                </a:solidFill>
                <a:latin typeface="+mj-lt"/>
              </a:rPr>
              <a:t>Link to run SCATS communications and “Wi-Fi” Internet Access Point</a:t>
            </a:r>
          </a:p>
          <a:p>
            <a:pPr marL="457200" indent="-457200">
              <a:spcBef>
                <a:spcPct val="400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altLang="en-US" sz="2800" dirty="0">
                <a:solidFill>
                  <a:schemeClr val="tx1"/>
                </a:solidFill>
                <a:latin typeface="+mj-lt"/>
              </a:rPr>
              <a:t>Software in Lincoln used to transfer data to Ford research labs</a:t>
            </a:r>
          </a:p>
        </p:txBody>
      </p:sp>
      <p:pic>
        <p:nvPicPr>
          <p:cNvPr id="29698" name="Picture 2" descr="Image result for ford blue oval">
            <a:extLst>
              <a:ext uri="{FF2B5EF4-FFF2-40B4-BE49-F238E27FC236}">
                <a16:creationId xmlns:a16="http://schemas.microsoft.com/office/drawing/2014/main" id="{EDB09DB4-7B84-4BF0-A37A-592B3F81E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2" b="29619"/>
          <a:stretch/>
        </p:blipFill>
        <p:spPr bwMode="auto">
          <a:xfrm>
            <a:off x="7772400" y="4978400"/>
            <a:ext cx="4267200" cy="180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8E857DE-137A-403D-BDE1-9DBB5C5366B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r>
              <a:rPr lang="en-US" altLang="en-US" b="1" dirty="0">
                <a:effectLst/>
              </a:rPr>
              <a:t>Motorola DSRC Test (2006)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7D60485E-E280-420C-8D4E-1807A5D72B6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20040" y="1295400"/>
            <a:ext cx="7452360" cy="5410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Motorola’s first large-scale field test of DSRC </a:t>
            </a:r>
          </a:p>
          <a:p>
            <a:pPr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Located at several signals around RCOC facilities</a:t>
            </a:r>
          </a:p>
          <a:p>
            <a:pPr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Chose RCOC based on our knowledge, experience and ability to get it done</a:t>
            </a:r>
          </a:p>
          <a:p>
            <a:pPr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Learned about range, reliability, band width and installation issues</a:t>
            </a:r>
          </a:p>
          <a:p>
            <a:pPr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Tested vehicle-to-vehicle and vehicle-to-infrastructure communications</a:t>
            </a:r>
          </a:p>
          <a:p>
            <a:pPr marL="609600" indent="-609600">
              <a:lnSpc>
                <a:spcPct val="90000"/>
              </a:lnSpc>
              <a:defRPr/>
            </a:pPr>
            <a:endParaRPr lang="en-US" altLang="en-US" b="1" dirty="0">
              <a:solidFill>
                <a:schemeClr val="tx1"/>
              </a:solidFill>
            </a:endParaRPr>
          </a:p>
          <a:p>
            <a:pPr marL="609600" indent="-609600">
              <a:lnSpc>
                <a:spcPct val="90000"/>
              </a:lnSpc>
              <a:defRPr/>
            </a:pPr>
            <a:endParaRPr lang="en-US" altLang="en-US" b="1" dirty="0"/>
          </a:p>
        </p:txBody>
      </p:sp>
      <p:pic>
        <p:nvPicPr>
          <p:cNvPr id="8196" name="Picture 7" descr="DXC VII 002">
            <a:extLst>
              <a:ext uri="{FF2B5EF4-FFF2-40B4-BE49-F238E27FC236}">
                <a16:creationId xmlns:a16="http://schemas.microsoft.com/office/drawing/2014/main" id="{DB86A0BC-D17E-4394-90F7-71C1A9823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2" t="10928" r="8197"/>
          <a:stretch>
            <a:fillRect/>
          </a:stretch>
        </p:blipFill>
        <p:spPr bwMode="auto">
          <a:xfrm>
            <a:off x="7860557" y="1564850"/>
            <a:ext cx="4243285" cy="402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A009C7B-B0D5-491F-8747-57C9853F2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46050"/>
            <a:ext cx="9601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/>
              <a:t>Cooperative Intersection Collision Avoidance System (CICAS) (2006)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2E0BE15A-CCBF-4990-801B-E7FAD1A55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552575"/>
            <a:ext cx="8763000" cy="3962400"/>
          </a:xfrm>
        </p:spPr>
        <p:txBody>
          <a:bodyPr>
            <a:normAutofit fontScale="92500"/>
          </a:bodyPr>
          <a:lstStyle/>
          <a:p>
            <a:pPr eaLnBrk="1" hangingPunct="1">
              <a:spcBef>
                <a:spcPct val="8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+mj-lt"/>
              </a:rPr>
              <a:t>Goal: Implement field trials that demonstrate improved intersection safety by alerting vehicles that are about to run a stop sign or traffic signal</a:t>
            </a:r>
          </a:p>
          <a:p>
            <a:pPr eaLnBrk="1" hangingPunct="1">
              <a:spcBef>
                <a:spcPct val="8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+mj-lt"/>
              </a:rPr>
              <a:t>Two test intersections were in Oakland County</a:t>
            </a:r>
          </a:p>
          <a:p>
            <a:pPr eaLnBrk="1" hangingPunct="1">
              <a:spcBef>
                <a:spcPct val="8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+mj-lt"/>
              </a:rPr>
              <a:t>Other field trials in Virginia and California</a:t>
            </a:r>
          </a:p>
          <a:p>
            <a:pPr eaLnBrk="1" hangingPunct="1">
              <a:spcBef>
                <a:spcPct val="8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+mj-lt"/>
              </a:rPr>
              <a:t>Worked with Crash Avoidance Metrics Program (CAMP)</a:t>
            </a:r>
          </a:p>
          <a:p>
            <a:pPr marL="0" indent="0">
              <a:spcBef>
                <a:spcPct val="80000"/>
              </a:spcBef>
              <a:buNone/>
              <a:defRPr/>
            </a:pPr>
            <a:endParaRPr lang="en-US" dirty="0">
              <a:effectLst/>
              <a:latin typeface="+mj-lt"/>
            </a:endParaRPr>
          </a:p>
        </p:txBody>
      </p:sp>
      <p:grpSp>
        <p:nvGrpSpPr>
          <p:cNvPr id="9220" name="Group 4">
            <a:extLst>
              <a:ext uri="{FF2B5EF4-FFF2-40B4-BE49-F238E27FC236}">
                <a16:creationId xmlns:a16="http://schemas.microsoft.com/office/drawing/2014/main" id="{5EBB271B-8118-45ED-B245-87920B248B9F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5494338"/>
            <a:ext cx="7753350" cy="1363662"/>
            <a:chOff x="432" y="2160"/>
            <a:chExt cx="4884" cy="859"/>
          </a:xfrm>
        </p:grpSpPr>
        <p:pic>
          <p:nvPicPr>
            <p:cNvPr id="9221" name="Picture 5" descr="corvette">
              <a:extLst>
                <a:ext uri="{FF2B5EF4-FFF2-40B4-BE49-F238E27FC236}">
                  <a16:creationId xmlns:a16="http://schemas.microsoft.com/office/drawing/2014/main" id="{A6F18C48-8A23-4467-A6AC-94658F1486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304"/>
              <a:ext cx="1668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6" descr="BD07304_">
              <a:extLst>
                <a:ext uri="{FF2B5EF4-FFF2-40B4-BE49-F238E27FC236}">
                  <a16:creationId xmlns:a16="http://schemas.microsoft.com/office/drawing/2014/main" id="{E1B2B776-B45D-4C9E-AD94-5ACB96E1F2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160"/>
              <a:ext cx="864" cy="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3" name="AutoShape 7">
              <a:extLst>
                <a:ext uri="{FF2B5EF4-FFF2-40B4-BE49-F238E27FC236}">
                  <a16:creationId xmlns:a16="http://schemas.microsoft.com/office/drawing/2014/main" id="{50F75DC3-AE63-439A-8390-2EB687E2C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352"/>
              <a:ext cx="2304" cy="384"/>
            </a:xfrm>
            <a:prstGeom prst="lightningBol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60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74036AF-5082-4FBE-9BBB-4B4C34292B6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28800" y="381000"/>
            <a:ext cx="8610600" cy="636588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chemeClr val="tx1"/>
                </a:solidFill>
              </a:rPr>
              <a:t>Data Use Analysis and Processing (DUAP) (2006-Present)</a:t>
            </a:r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5D265251-916B-4187-9240-3D5DAE67077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752600" y="1908143"/>
            <a:ext cx="8540750" cy="44227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effectLst/>
                <a:latin typeface="+mj-lt"/>
              </a:rPr>
              <a:t>Ongoing effort led by MDOT with stakeholders from all over U.S. and Europe</a:t>
            </a:r>
          </a:p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effectLst/>
                <a:latin typeface="+mj-lt"/>
              </a:rPr>
              <a:t>Evaluate the use of Connected-Vehicle data for public-sector purposes</a:t>
            </a:r>
          </a:p>
          <a:p>
            <a:pPr lvl="1"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effectLst/>
                <a:latin typeface="+mj-lt"/>
              </a:rPr>
              <a:t>Responding to safety concerns</a:t>
            </a:r>
          </a:p>
          <a:p>
            <a:pPr lvl="1"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effectLst/>
                <a:latin typeface="+mj-lt"/>
              </a:rPr>
              <a:t>Managing traffic</a:t>
            </a:r>
          </a:p>
          <a:p>
            <a:pPr lvl="1"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effectLst/>
                <a:latin typeface="+mj-lt"/>
              </a:rPr>
              <a:t>Managing transportation assets</a:t>
            </a:r>
            <a:endParaRPr lang="en-US" altLang="en-US" sz="2400" b="1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effectLst/>
                <a:latin typeface="+mj-lt"/>
              </a:rPr>
              <a:t>Goal is to answer the question “How can public agencies use Connected-Vehicle data?”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04D1B0D-BD2B-4C9F-A765-A278321CF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>
                <a:solidFill>
                  <a:schemeClr val="tx1"/>
                </a:solidFill>
              </a:rPr>
              <a:t>National Connected Vehicle Proof of Concept (POC) (2007)</a:t>
            </a:r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7A8C8076-B106-4EEB-A1D8-85AA39803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616" y="1752600"/>
            <a:ext cx="8239813" cy="51054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+mj-lt"/>
              </a:rPr>
              <a:t>Joint project with MDOT and FHWA, located in Oakland County</a:t>
            </a:r>
          </a:p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+mj-lt"/>
              </a:rPr>
              <a:t>First large-scale demonstration in the U.S. </a:t>
            </a:r>
          </a:p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+mj-lt"/>
              </a:rPr>
              <a:t>55 road-side equipment (RSE) units installed at 43 traffic signals</a:t>
            </a:r>
          </a:p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+mj-lt"/>
              </a:rPr>
              <a:t>Covered about 45 square miles</a:t>
            </a:r>
          </a:p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+mj-lt"/>
              </a:rPr>
              <a:t>Successfully proved that data could be shared between infrastructure and vehicles in a timely, accurate and useful manner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42315A-6F1E-4221-AB5C-30C181033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381" y="1962250"/>
            <a:ext cx="4925509" cy="3090515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70DD-6699-48E4-AD8B-F6CF6DC9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657" y="289770"/>
            <a:ext cx="9601200" cy="624631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5966D2B-86B6-4691-80C5-B98E6B771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C06EB93-C0C0-434F-857E-AE64A684D1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919651"/>
              </p:ext>
            </p:extLst>
          </p:nvPr>
        </p:nvGraphicFramePr>
        <p:xfrm>
          <a:off x="1672025" y="395736"/>
          <a:ext cx="2413827" cy="2147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Clip" r:id="rId3" imgW="2759040" imgH="2454120" progId="MS_ClipArt_Gallery.2">
                  <p:embed/>
                </p:oleObj>
              </mc:Choice>
              <mc:Fallback>
                <p:oleObj name="Clip" r:id="rId3" imgW="2759040" imgH="2454120" progId="MS_ClipArt_Gallery.2">
                  <p:embed/>
                  <p:pic>
                    <p:nvPicPr>
                      <p:cNvPr id="118787" name="Object 3">
                        <a:extLst>
                          <a:ext uri="{FF2B5EF4-FFF2-40B4-BE49-F238E27FC236}">
                            <a16:creationId xmlns:a16="http://schemas.microsoft.com/office/drawing/2014/main" id="{2C808A44-0409-4D37-AB21-FA34AAEEDB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2025" y="395736"/>
                        <a:ext cx="2413827" cy="2147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6">
            <a:extLst>
              <a:ext uri="{FF2B5EF4-FFF2-40B4-BE49-F238E27FC236}">
                <a16:creationId xmlns:a16="http://schemas.microsoft.com/office/drawing/2014/main" id="{A0EF4352-63E8-4356-BEB7-2BAA59CE0D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429000"/>
            <a:ext cx="990600" cy="2743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0EE48125-6EC8-4183-A490-52788EBA4B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1143001"/>
            <a:ext cx="1010862" cy="2057399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234DDE-DD2A-4FD8-9C80-4DDFEBDDEBE8}"/>
              </a:ext>
            </a:extLst>
          </p:cNvPr>
          <p:cNvSpPr txBox="1"/>
          <p:nvPr/>
        </p:nvSpPr>
        <p:spPr>
          <a:xfrm>
            <a:off x="862864" y="2596535"/>
            <a:ext cx="42722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 Commission for Oakland County (RCOC)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 million people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900 square miles</a:t>
            </a:r>
          </a:p>
          <a:p>
            <a:pPr marL="285750" indent="-285750">
              <a:buFontTx/>
              <a:buChar char="-"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Largest county road system in Michigan</a:t>
            </a:r>
          </a:p>
          <a:p>
            <a:pPr marL="285750" indent="-285750">
              <a:buFontTx/>
              <a:buChar char="-"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Separate unit of government; not part of county general government</a:t>
            </a:r>
          </a:p>
          <a:p>
            <a:pPr marL="285750" indent="-285750">
              <a:buFontTx/>
              <a:buChar char="-"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Maintenance contract with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Mich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DOT</a:t>
            </a:r>
          </a:p>
          <a:p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DB343ED-8829-47F1-9F53-D1DB86AA5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0462" y="1143001"/>
            <a:ext cx="5266944" cy="50718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C87BD3-6A2E-498B-BDE2-AAE2B8711207}"/>
              </a:ext>
            </a:extLst>
          </p:cNvPr>
          <p:cNvSpPr txBox="1"/>
          <p:nvPr/>
        </p:nvSpPr>
        <p:spPr>
          <a:xfrm>
            <a:off x="6261463" y="2542903"/>
            <a:ext cx="1976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Rounded MT Bold" panose="020F0704030504030204" pitchFamily="34" charset="0"/>
              </a:rPr>
              <a:t>Oakland County</a:t>
            </a:r>
          </a:p>
        </p:txBody>
      </p:sp>
    </p:spTree>
    <p:extLst>
      <p:ext uri="{BB962C8B-B14F-4D97-AF65-F5344CB8AC3E}">
        <p14:creationId xmlns:p14="http://schemas.microsoft.com/office/powerpoint/2010/main" val="319701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7996156-2F54-44EE-907A-03AE3599A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09601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Connected Vehicle Proving Center (CVPC)/Center for Automotive Research (CAR) (2008)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27FBCC-42AB-4DF2-B105-8DFA8F1D8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272" y="2776194"/>
            <a:ext cx="8614528" cy="28956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+mj-lt"/>
              </a:rPr>
              <a:t>Joint project with MDOT</a:t>
            </a:r>
          </a:p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+mj-lt"/>
              </a:rPr>
              <a:t>Two traffic signals located in Oakland County</a:t>
            </a:r>
          </a:p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+mj-lt"/>
              </a:rPr>
              <a:t>Real-time traffic-signal distribution application</a:t>
            </a:r>
          </a:p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+mj-lt"/>
              </a:rPr>
              <a:t>Test vehicle-to-intersection applications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03184D5-D7E6-4376-B8D2-0524AFF83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ITS Michigan Annual Meeting (2008)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2314-9178-45FA-B175-11645568B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49924"/>
            <a:ext cx="8229600" cy="4530725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effectLst/>
                <a:latin typeface="+mj-lt"/>
              </a:rPr>
              <a:t>Connected-Vehicle Model Deployment Demonstration</a:t>
            </a:r>
          </a:p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effectLst/>
                <a:latin typeface="+mj-lt"/>
              </a:rPr>
              <a:t>Joint demonstration with MDOT and several consulting firms</a:t>
            </a:r>
          </a:p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effectLst/>
                <a:latin typeface="+mj-lt"/>
              </a:rPr>
              <a:t>Applications included:</a:t>
            </a:r>
          </a:p>
          <a:p>
            <a:pPr lvl="1"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effectLst/>
                <a:latin typeface="+mj-lt"/>
              </a:rPr>
              <a:t>Intersection status with </a:t>
            </a:r>
            <a:r>
              <a:rPr lang="en-US" sz="2800" dirty="0" err="1">
                <a:effectLst/>
                <a:latin typeface="+mj-lt"/>
              </a:rPr>
              <a:t>SPaT</a:t>
            </a:r>
            <a:r>
              <a:rPr lang="en-US" sz="2800" dirty="0">
                <a:effectLst/>
                <a:latin typeface="+mj-lt"/>
              </a:rPr>
              <a:t> data</a:t>
            </a:r>
          </a:p>
          <a:p>
            <a:pPr lvl="1"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effectLst/>
                <a:latin typeface="+mj-lt"/>
              </a:rPr>
              <a:t>Slippery pavement on bridge alert</a:t>
            </a:r>
          </a:p>
          <a:p>
            <a:pPr lvl="1"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effectLst/>
                <a:latin typeface="+mj-lt"/>
              </a:rPr>
              <a:t>Bridge monitoring and height warning</a:t>
            </a:r>
          </a:p>
          <a:p>
            <a:pPr lvl="1"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effectLst/>
                <a:latin typeface="+mj-lt"/>
              </a:rPr>
              <a:t>Emergency-vehicle alerts</a:t>
            </a:r>
          </a:p>
          <a:p>
            <a:pPr lvl="1">
              <a:defRPr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CADBB5D-AD29-4430-A9E6-FEAF681A9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331" y="129141"/>
            <a:ext cx="8911687" cy="1280890"/>
          </a:xfrm>
        </p:spPr>
        <p:txBody>
          <a:bodyPr/>
          <a:lstStyle/>
          <a:p>
            <a:r>
              <a:rPr lang="en-US" altLang="en-US" sz="4000" b="1" dirty="0"/>
              <a:t>ITS Michigan Model Deployment</a:t>
            </a:r>
          </a:p>
        </p:txBody>
      </p:sp>
      <p:pic>
        <p:nvPicPr>
          <p:cNvPr id="18435" name="Content Placeholder 3">
            <a:extLst>
              <a:ext uri="{FF2B5EF4-FFF2-40B4-BE49-F238E27FC236}">
                <a16:creationId xmlns:a16="http://schemas.microsoft.com/office/drawing/2014/main" id="{AED23D00-B6C0-48EB-9FBF-BE0D42C89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9435" y="855689"/>
            <a:ext cx="9087439" cy="593762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0C4B9D8-93F2-4F40-BBC6-2F5AF9B68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57201"/>
            <a:ext cx="9368672" cy="113982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b="1" dirty="0"/>
              <a:t>MDOT Telegraph Expansion Project (2010)</a:t>
            </a:r>
          </a:p>
        </p:txBody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D4ED8DC2-7C58-48EA-BA52-43EC5A8913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524001"/>
            <a:ext cx="2819400" cy="45259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  <a:defRPr/>
            </a:pPr>
            <a:endParaRPr lang="en-US" altLang="en-US" dirty="0"/>
          </a:p>
          <a:p>
            <a:pPr eaLnBrk="1" hangingPunct="1">
              <a:spcAft>
                <a:spcPct val="2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latin typeface="Arial" charset="0"/>
              </a:rPr>
              <a:t>22 RSEs in Southfield</a:t>
            </a:r>
          </a:p>
          <a:p>
            <a:pPr eaLnBrk="1" hangingPunct="1">
              <a:spcAft>
                <a:spcPct val="2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latin typeface="Arial" charset="0"/>
              </a:rPr>
              <a:t>Send </a:t>
            </a:r>
            <a:r>
              <a:rPr lang="en-US" altLang="en-US" sz="3200" dirty="0" err="1">
                <a:latin typeface="Arial" charset="0"/>
              </a:rPr>
              <a:t>SPaT</a:t>
            </a:r>
            <a:r>
              <a:rPr lang="en-US" altLang="en-US" sz="3200" dirty="0">
                <a:latin typeface="Arial" charset="0"/>
              </a:rPr>
              <a:t>  information</a:t>
            </a:r>
          </a:p>
          <a:p>
            <a:pPr eaLnBrk="1" hangingPunct="1">
              <a:spcAft>
                <a:spcPct val="2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latin typeface="Arial" charset="0"/>
              </a:rPr>
              <a:t>Open test bed</a:t>
            </a:r>
          </a:p>
        </p:txBody>
      </p:sp>
      <p:sp>
        <p:nvSpPr>
          <p:cNvPr id="19460" name="Oval 6">
            <a:extLst>
              <a:ext uri="{FF2B5EF4-FFF2-40B4-BE49-F238E27FC236}">
                <a16:creationId xmlns:a16="http://schemas.microsoft.com/office/drawing/2014/main" id="{AE5F9988-E34E-4A7E-99C6-BFEBA53F7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063" y="1817688"/>
            <a:ext cx="88900" cy="889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1" name="Oval 7">
            <a:extLst>
              <a:ext uri="{FF2B5EF4-FFF2-40B4-BE49-F238E27FC236}">
                <a16:creationId xmlns:a16="http://schemas.microsoft.com/office/drawing/2014/main" id="{ACF45567-504D-4F23-BEBC-7BD6C9444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063" y="2185988"/>
            <a:ext cx="88900" cy="889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2" name="Oval 8">
            <a:extLst>
              <a:ext uri="{FF2B5EF4-FFF2-40B4-BE49-F238E27FC236}">
                <a16:creationId xmlns:a16="http://schemas.microsoft.com/office/drawing/2014/main" id="{337B5C7A-1875-435D-A48F-6DBE3C676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063" y="1976438"/>
            <a:ext cx="88900" cy="889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3" name="Oval 9">
            <a:extLst>
              <a:ext uri="{FF2B5EF4-FFF2-40B4-BE49-F238E27FC236}">
                <a16:creationId xmlns:a16="http://schemas.microsoft.com/office/drawing/2014/main" id="{09A614F7-218B-44AE-8A96-5EF6F05FB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063" y="2414588"/>
            <a:ext cx="88900" cy="889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4" name="Oval 10">
            <a:extLst>
              <a:ext uri="{FF2B5EF4-FFF2-40B4-BE49-F238E27FC236}">
                <a16:creationId xmlns:a16="http://schemas.microsoft.com/office/drawing/2014/main" id="{9C3F3C5C-CB27-4184-940C-3E7B45090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2363" y="2763838"/>
            <a:ext cx="88900" cy="889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5" name="Oval 16">
            <a:extLst>
              <a:ext uri="{FF2B5EF4-FFF2-40B4-BE49-F238E27FC236}">
                <a16:creationId xmlns:a16="http://schemas.microsoft.com/office/drawing/2014/main" id="{4C949903-C3F4-40CA-9E85-981AF5A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013" y="2922588"/>
            <a:ext cx="88900" cy="889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6" name="Oval 24">
            <a:extLst>
              <a:ext uri="{FF2B5EF4-FFF2-40B4-BE49-F238E27FC236}">
                <a16:creationId xmlns:a16="http://schemas.microsoft.com/office/drawing/2014/main" id="{4BE6F70B-7050-43A9-B876-01FB73E0E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063" y="2554288"/>
            <a:ext cx="88900" cy="889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9467" name="Content Placeholder 6">
            <a:extLst>
              <a:ext uri="{FF2B5EF4-FFF2-40B4-BE49-F238E27FC236}">
                <a16:creationId xmlns:a16="http://schemas.microsoft.com/office/drawing/2014/main" id="{499838E3-EB44-448F-B938-1EB7B0719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6562" y="1219199"/>
            <a:ext cx="4522983" cy="6081249"/>
          </a:xfr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7DD08-B502-4351-B557-C7FD1D1CC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205871"/>
            <a:ext cx="10284643" cy="4298623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effectLst/>
                <a:latin typeface="+mj-lt"/>
              </a:rPr>
              <a:t>Updated with new DSRC up to 13 Mile Road (2019)</a:t>
            </a:r>
          </a:p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effectLst/>
                <a:latin typeface="+mj-lt"/>
              </a:rPr>
              <a:t>Plan to install DSRCs all the way to Dixie (2020-2021)</a:t>
            </a:r>
          </a:p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effectLst/>
                <a:latin typeface="+mj-lt"/>
              </a:rPr>
              <a:t>RCOC is the installer</a:t>
            </a:r>
          </a:p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latin typeface="+mj-lt"/>
              </a:rPr>
              <a:t>Federally funded project </a:t>
            </a:r>
            <a:r>
              <a:rPr lang="en-US" sz="3200" dirty="0">
                <a:effectLst/>
                <a:latin typeface="+mj-lt"/>
              </a:rPr>
              <a:t> </a:t>
            </a:r>
          </a:p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en-US" sz="3200" dirty="0">
              <a:effectLst/>
              <a:latin typeface="+mj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8C863D5-A40B-46E7-94A6-122707BA6160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457201"/>
            <a:ext cx="9368672" cy="113982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MDOT Telegraph Expansion Project cont’d</a:t>
            </a:r>
          </a:p>
        </p:txBody>
      </p:sp>
    </p:spTree>
    <p:extLst>
      <p:ext uri="{BB962C8B-B14F-4D97-AF65-F5344CB8AC3E}">
        <p14:creationId xmlns:p14="http://schemas.microsoft.com/office/powerpoint/2010/main" val="424478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464852E-8728-4F91-BE7E-A60E6910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904973"/>
            <a:ext cx="8229600" cy="595428"/>
          </a:xfrm>
        </p:spPr>
        <p:txBody>
          <a:bodyPr>
            <a:noAutofit/>
          </a:bodyPr>
          <a:lstStyle/>
          <a:p>
            <a:r>
              <a:rPr lang="en-US" altLang="en-US" sz="4400" b="1" dirty="0">
                <a:effectLst/>
              </a:rPr>
              <a:t>Taiwan </a:t>
            </a:r>
            <a:r>
              <a:rPr lang="en-US" altLang="en-US" sz="4400" b="1" dirty="0" err="1">
                <a:effectLst/>
              </a:rPr>
              <a:t>SPaT</a:t>
            </a:r>
            <a:r>
              <a:rPr lang="en-US" altLang="en-US" sz="4400" b="1" dirty="0">
                <a:effectLst/>
              </a:rPr>
              <a:t> Demo (2011)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7DD08-B502-4351-B557-C7FD1D1CC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205871"/>
            <a:ext cx="10284643" cy="4298623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effectLst/>
                <a:latin typeface="+mj-lt"/>
              </a:rPr>
              <a:t>Joint project with MDOT, UMTRI and HRC</a:t>
            </a:r>
          </a:p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effectLst/>
                <a:latin typeface="+mj-lt"/>
              </a:rPr>
              <a:t>Tested at two traffic signals in Oakland County</a:t>
            </a:r>
          </a:p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effectLst/>
                <a:latin typeface="+mj-lt"/>
              </a:rPr>
              <a:t>Demonstrate in-vehicle wireless communication to give driver signal-timing info, Green Wave</a:t>
            </a:r>
          </a:p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effectLst/>
                <a:latin typeface="+mj-lt"/>
              </a:rPr>
              <a:t>Cellular and DSRC communications were tested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DBE3846-CB44-4B23-842A-3DE307A9C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457201"/>
            <a:ext cx="11528981" cy="1139825"/>
          </a:xfrm>
        </p:spPr>
        <p:txBody>
          <a:bodyPr>
            <a:noAutofit/>
          </a:bodyPr>
          <a:lstStyle/>
          <a:p>
            <a:r>
              <a:rPr lang="en-US" altLang="en-US" sz="4000" b="1" dirty="0"/>
              <a:t>MDOT Connected-Vehicle Guidance Documents (2012)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93F09-2B15-4FEE-BCC7-2BDF20F5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509103"/>
            <a:ext cx="8229600" cy="4530725"/>
          </a:xfrm>
        </p:spPr>
        <p:txBody>
          <a:bodyPr/>
          <a:lstStyle/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effectLst/>
                <a:latin typeface="+mj-lt"/>
              </a:rPr>
              <a:t>Project with MDOT and </a:t>
            </a:r>
            <a:r>
              <a:rPr lang="en-US" sz="3200" dirty="0" err="1">
                <a:effectLst/>
                <a:latin typeface="+mj-lt"/>
              </a:rPr>
              <a:t>Mixon</a:t>
            </a:r>
            <a:r>
              <a:rPr lang="en-US" sz="3200" dirty="0">
                <a:effectLst/>
                <a:latin typeface="+mj-lt"/>
              </a:rPr>
              <a:t> Hill</a:t>
            </a:r>
          </a:p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effectLst/>
                <a:latin typeface="+mj-lt"/>
              </a:rPr>
              <a:t>Develop guidelines and lessons learned for future C-V test beds</a:t>
            </a:r>
          </a:p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en-US" dirty="0"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454C9-A60E-47D0-86D5-1657C56A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2" y="277814"/>
            <a:ext cx="6821078" cy="1485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/>
              <a:t>Connected-Vehicle Safety Pilot Project (2012-13)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50448-4617-441E-BC80-1FE7C0003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852" y="2160586"/>
            <a:ext cx="9647548" cy="4419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dirty="0"/>
              <a:t>Research program to demonstrate the readiness of DSRC-based connected-vehicle safety applications for nationwide deployment.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/>
              <a:t>Used 3,000 cars, trucks &amp; transit vehicles equipped with wireless connected-vehicle devices in Ann Arbor. 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/>
              <a:t>Created a highly concentrated test environment of equipped vehicles operating on public streets. 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/>
              <a:t>This one-year model deployment was the first test of this magnitude of connected-vehicle technology in a real-world, multimodal operating environment. 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/>
              <a:t>RCOC helped install and maintain the infrastructure.</a:t>
            </a:r>
          </a:p>
        </p:txBody>
      </p:sp>
      <p:pic>
        <p:nvPicPr>
          <p:cNvPr id="79876" name="Picture 4">
            <a:extLst>
              <a:ext uri="{FF2B5EF4-FFF2-40B4-BE49-F238E27FC236}">
                <a16:creationId xmlns:a16="http://schemas.microsoft.com/office/drawing/2014/main" id="{3674C02B-7C16-4886-96F1-3F47DBE29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228599"/>
            <a:ext cx="3366154" cy="173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DC73C-5FB3-46F4-BFB7-C77CBD770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34332"/>
            <a:ext cx="5562600" cy="929293"/>
          </a:xfrm>
        </p:spPr>
        <p:txBody>
          <a:bodyPr/>
          <a:lstStyle/>
          <a:p>
            <a:pPr>
              <a:defRPr/>
            </a:pPr>
            <a:r>
              <a:rPr lang="en-US" sz="4800" b="1" dirty="0"/>
              <a:t>M 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850BD-1558-49A3-B2FD-A259A44F1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63625"/>
            <a:ext cx="5887039" cy="562940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2400"/>
              </a:spcAft>
              <a:defRPr/>
            </a:pPr>
            <a:r>
              <a:rPr lang="en-US" sz="2400" dirty="0"/>
              <a:t>Partnership of industry &amp; government at U of M to transform global mobility by dramatically improving transportation safety, accessibility, efficiency &amp; sustainability.</a:t>
            </a:r>
          </a:p>
          <a:p>
            <a:pPr>
              <a:spcAft>
                <a:spcPts val="2400"/>
              </a:spcAft>
              <a:defRPr/>
            </a:pPr>
            <a:r>
              <a:rPr lang="en-US" sz="2400" dirty="0"/>
              <a:t>Intended to accelerate progress in areas such as connected-vehicle systems, driverless vehicles, shared vehicle and advanced-propulsion systems.</a:t>
            </a:r>
          </a:p>
          <a:p>
            <a:pPr>
              <a:spcAft>
                <a:spcPts val="2400"/>
              </a:spcAft>
              <a:defRPr/>
            </a:pPr>
            <a:r>
              <a:rPr lang="en-US" sz="2400" dirty="0"/>
              <a:t>Focus = model deployment allowing researchers to test concepts in connected and automated vehicles in off- and on-road settings. </a:t>
            </a:r>
          </a:p>
          <a:p>
            <a:pPr>
              <a:spcAft>
                <a:spcPts val="2400"/>
              </a:spcAft>
              <a:defRPr/>
            </a:pPr>
            <a:r>
              <a:rPr lang="en-US" sz="2400" dirty="0"/>
              <a:t>RCOC is a partner in M City.</a:t>
            </a:r>
          </a:p>
        </p:txBody>
      </p:sp>
      <p:pic>
        <p:nvPicPr>
          <p:cNvPr id="80900" name="Picture 5">
            <a:extLst>
              <a:ext uri="{FF2B5EF4-FFF2-40B4-BE49-F238E27FC236}">
                <a16:creationId xmlns:a16="http://schemas.microsoft.com/office/drawing/2014/main" id="{F94163BC-9356-4CE9-974B-17CA68AC3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968" y="134332"/>
            <a:ext cx="3054284" cy="301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6">
            <a:extLst>
              <a:ext uri="{FF2B5EF4-FFF2-40B4-BE49-F238E27FC236}">
                <a16:creationId xmlns:a16="http://schemas.microsoft.com/office/drawing/2014/main" id="{7D853A3E-9F02-494E-B790-46D006975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177" y="3276599"/>
            <a:ext cx="5444914" cy="362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800F5-ADF9-469B-8901-DD0FE9AE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348" y="277814"/>
            <a:ext cx="9502218" cy="1322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b="1" dirty="0"/>
              <a:t>2014 ITS World Congress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12467-176F-4CDE-A10F-4EE49BA41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4" y="1272620"/>
            <a:ext cx="8521831" cy="558538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800" dirty="0"/>
              <a:t>The ITS World Congress is an international gathering of leaders in the ITS/connected-vehicle field.</a:t>
            </a:r>
          </a:p>
          <a:p>
            <a:pPr>
              <a:spcAft>
                <a:spcPts val="1200"/>
              </a:spcAft>
              <a:defRPr/>
            </a:pPr>
            <a:r>
              <a:rPr lang="en-US" sz="2800" dirty="0"/>
              <a:t>It has been held in NYC, Paris, London, LA, Barcelona, Turin, etc.</a:t>
            </a:r>
          </a:p>
          <a:p>
            <a:pPr>
              <a:spcAft>
                <a:spcPts val="1200"/>
              </a:spcAft>
              <a:defRPr/>
            </a:pPr>
            <a:r>
              <a:rPr lang="en-US" sz="2800" dirty="0"/>
              <a:t>RCOC was instrumental in bringing the event to Detroit in 2014</a:t>
            </a:r>
          </a:p>
          <a:p>
            <a:pPr>
              <a:spcAft>
                <a:spcPts val="1200"/>
              </a:spcAft>
              <a:defRPr/>
            </a:pPr>
            <a:r>
              <a:rPr lang="en-US" sz="2800" dirty="0"/>
              <a:t>Partner in numerous live demonstrations</a:t>
            </a:r>
          </a:p>
          <a:p>
            <a:pPr>
              <a:spcAft>
                <a:spcPts val="1200"/>
              </a:spcAft>
              <a:defRPr/>
            </a:pPr>
            <a:r>
              <a:rPr lang="en-US" sz="2800" dirty="0"/>
              <a:t>The event was deemed one of the most successful World Congresses ever.</a:t>
            </a:r>
          </a:p>
        </p:txBody>
      </p:sp>
      <p:pic>
        <p:nvPicPr>
          <p:cNvPr id="81924" name="Picture 4">
            <a:extLst>
              <a:ext uri="{FF2B5EF4-FFF2-40B4-BE49-F238E27FC236}">
                <a16:creationId xmlns:a16="http://schemas.microsoft.com/office/drawing/2014/main" id="{5966BBE2-7E36-4A36-8388-1374CCB25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954" y="1600201"/>
            <a:ext cx="3056046" cy="281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EECF4-25A5-481F-AC05-4E0025CA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533" y="259420"/>
            <a:ext cx="9601200" cy="1485900"/>
          </a:xfrm>
        </p:spPr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RCOC’s Connected-Vehicle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8B937-1547-4A9C-AD56-3952A6FEE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962" y="1574364"/>
            <a:ext cx="7904345" cy="5024386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RCOC was an early adopter of ITS technologies with creation of FAST-TRAC program in 1992</a:t>
            </a:r>
          </a:p>
          <a:p>
            <a:r>
              <a:rPr lang="en-US" dirty="0"/>
              <a:t>First adaptive traffic-signal system in nation (SCATS)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/>
              <a:t>One of first local agencies involved in connected mobility going back to early 2000s.</a:t>
            </a:r>
          </a:p>
          <a:p>
            <a:r>
              <a:rPr lang="en-US" dirty="0"/>
              <a:t>Extensive experience in ITS field installations and operations</a:t>
            </a:r>
          </a:p>
          <a:p>
            <a:pPr lvl="1"/>
            <a:r>
              <a:rPr lang="en-US" dirty="0"/>
              <a:t>Maintain signals for most cities and </a:t>
            </a:r>
            <a:r>
              <a:rPr lang="en-US" dirty="0" err="1"/>
              <a:t>Mich</a:t>
            </a:r>
            <a:r>
              <a:rPr lang="en-US" dirty="0"/>
              <a:t> DOT totaling over 2000 devices</a:t>
            </a:r>
          </a:p>
          <a:p>
            <a:r>
              <a:rPr lang="en-US" dirty="0"/>
              <a:t>We have used our O&amp;M experience to leverage CV partnerships with:</a:t>
            </a:r>
          </a:p>
          <a:p>
            <a:pPr lvl="1"/>
            <a:r>
              <a:rPr lang="en-US" dirty="0"/>
              <a:t>FHWA</a:t>
            </a:r>
          </a:p>
          <a:p>
            <a:pPr lvl="1"/>
            <a:r>
              <a:rPr lang="en-US" dirty="0"/>
              <a:t>Michigan DOT</a:t>
            </a:r>
          </a:p>
          <a:p>
            <a:pPr lvl="1"/>
            <a:r>
              <a:rPr lang="en-US" dirty="0"/>
              <a:t>Big Three auto companies</a:t>
            </a:r>
          </a:p>
          <a:p>
            <a:pPr lvl="1"/>
            <a:r>
              <a:rPr lang="en-US" dirty="0"/>
              <a:t>Top-tier auto suppliers</a:t>
            </a:r>
          </a:p>
          <a:p>
            <a:pPr lvl="1"/>
            <a:r>
              <a:rPr lang="en-US" dirty="0"/>
              <a:t>Connected/autonomous-vehicle companies</a:t>
            </a:r>
          </a:p>
          <a:p>
            <a:pPr lvl="1"/>
            <a:r>
              <a:rPr lang="en-US" dirty="0"/>
              <a:t>Top academic institutions</a:t>
            </a:r>
          </a:p>
          <a:p>
            <a:pPr lvl="1"/>
            <a:r>
              <a:rPr lang="en-US" dirty="0"/>
              <a:t>Oakland County general government</a:t>
            </a:r>
          </a:p>
          <a:p>
            <a:r>
              <a:rPr lang="en-US" dirty="0">
                <a:solidFill>
                  <a:schemeClr val="tx1"/>
                </a:solidFill>
              </a:rPr>
              <a:t>This has allowed us to partner on more than 20 CV projects.</a:t>
            </a:r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55E257F-866C-40D4-AB88-3C45D58A3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345" y="1345950"/>
            <a:ext cx="2868043" cy="750696"/>
          </a:xfrm>
          <a:prstGeom prst="rect">
            <a:avLst/>
          </a:prstGeom>
        </p:spPr>
      </p:pic>
      <p:pic>
        <p:nvPicPr>
          <p:cNvPr id="7" name="Picture 6" descr="A picture containing train, person, holding, standing&#10;&#10;Description automatically generated">
            <a:extLst>
              <a:ext uri="{FF2B5EF4-FFF2-40B4-BE49-F238E27FC236}">
                <a16:creationId xmlns:a16="http://schemas.microsoft.com/office/drawing/2014/main" id="{1C682741-DFB1-4E2D-BAA6-222DA42CD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344" y="2334109"/>
            <a:ext cx="2868043" cy="956014"/>
          </a:xfrm>
          <a:prstGeom prst="rect">
            <a:avLst/>
          </a:prstGeom>
        </p:spPr>
      </p:pic>
      <p:pic>
        <p:nvPicPr>
          <p:cNvPr id="9" name="Picture 8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BD03F49D-D427-4178-B03D-57BA59B19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892" y="3303205"/>
            <a:ext cx="1895448" cy="8940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D19E0F-1620-4303-82EE-FE3B0AAAA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2254" y="4004565"/>
            <a:ext cx="1194444" cy="1027777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F346C7-DEFE-4493-B94F-6B6A9EE03F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9488" y="5032342"/>
            <a:ext cx="2372122" cy="78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2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AD2ECF0F-7A98-477B-A28C-7E50008B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535" y="624110"/>
            <a:ext cx="10543078" cy="1280890"/>
          </a:xfrm>
        </p:spPr>
        <p:txBody>
          <a:bodyPr/>
          <a:lstStyle/>
          <a:p>
            <a:r>
              <a:rPr lang="en-US" dirty="0"/>
              <a:t>Woodward Ave DSRC Instrumentation 2020</a:t>
            </a:r>
            <a:endParaRPr lang="en-US" altLang="en-US" b="1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96B72-D5D6-4968-9C35-DFCFFF542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MDOT Project to instrument Woodward Avenue from Campus </a:t>
            </a:r>
            <a:r>
              <a:rPr lang="en-US" sz="3200" dirty="0" err="1"/>
              <a:t>Martius</a:t>
            </a:r>
            <a:r>
              <a:rPr lang="en-US" sz="3200" dirty="0"/>
              <a:t> to Pontiac.</a:t>
            </a:r>
          </a:p>
          <a:p>
            <a:r>
              <a:rPr lang="en-US" sz="3200" dirty="0"/>
              <a:t>RCOC Portion is 8 Mile through Pontiac</a:t>
            </a:r>
          </a:p>
          <a:p>
            <a:r>
              <a:rPr lang="en-US" sz="3200" dirty="0"/>
              <a:t>RCOC is installing all the units and updating the Traffic Signal Cabinets and controllers.</a:t>
            </a:r>
          </a:p>
          <a:p>
            <a:pPr marL="0" indent="0">
              <a:buClr>
                <a:schemeClr val="tx1"/>
              </a:buClr>
              <a:buSzPct val="75000"/>
              <a:buNone/>
              <a:defRPr/>
            </a:pPr>
            <a:endParaRPr lang="en-US" sz="32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7049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AD2ECF0F-7A98-477B-A28C-7E50008B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535" y="624110"/>
            <a:ext cx="10543078" cy="1280890"/>
          </a:xfrm>
        </p:spPr>
        <p:txBody>
          <a:bodyPr/>
          <a:lstStyle/>
          <a:p>
            <a:r>
              <a:rPr lang="en-US" altLang="en-US" b="1" dirty="0">
                <a:effectLst/>
              </a:rPr>
              <a:t>Auburn Hills DSRC Install with MDOT (2019)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96B72-D5D6-4968-9C35-DFCFFF542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latin typeface="+mj-lt"/>
              </a:rPr>
              <a:t>Three Locations</a:t>
            </a:r>
          </a:p>
          <a:p>
            <a:pPr lvl="1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3000" dirty="0">
                <a:effectLst/>
                <a:latin typeface="+mj-lt"/>
              </a:rPr>
              <a:t>Brown and </a:t>
            </a:r>
            <a:r>
              <a:rPr lang="en-US" sz="3000" dirty="0" err="1">
                <a:effectLst/>
                <a:latin typeface="+mj-lt"/>
              </a:rPr>
              <a:t>Jamm</a:t>
            </a:r>
            <a:endParaRPr lang="en-US" sz="3000" dirty="0">
              <a:latin typeface="+mj-lt"/>
            </a:endParaRPr>
          </a:p>
          <a:p>
            <a:pPr lvl="1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3000" dirty="0">
                <a:effectLst/>
                <a:latin typeface="+mj-lt"/>
              </a:rPr>
              <a:t>Joslyn and Pacific</a:t>
            </a:r>
          </a:p>
          <a:p>
            <a:pPr lvl="1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3000" dirty="0">
                <a:latin typeface="+mj-lt"/>
              </a:rPr>
              <a:t>I-75 and Chrysler</a:t>
            </a:r>
            <a:endParaRPr lang="en-US" sz="3000" dirty="0">
              <a:effectLst/>
              <a:latin typeface="+mj-lt"/>
            </a:endParaRPr>
          </a:p>
          <a:p>
            <a:pPr marL="0" indent="0">
              <a:buClr>
                <a:schemeClr val="tx1"/>
              </a:buClr>
              <a:buSzPct val="75000"/>
              <a:buNone/>
              <a:defRPr/>
            </a:pPr>
            <a:endParaRPr lang="en-US" sz="32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256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DBE3846-CB44-4B23-842A-3DE307A9C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457201"/>
            <a:ext cx="11528981" cy="1139825"/>
          </a:xfrm>
        </p:spPr>
        <p:txBody>
          <a:bodyPr>
            <a:noAutofit/>
          </a:bodyPr>
          <a:lstStyle/>
          <a:p>
            <a:r>
              <a:rPr lang="en-US" altLang="en-US" sz="4000" b="1" dirty="0"/>
              <a:t>DSRC Installs –RCOC Project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93F09-2B15-4FEE-BCC7-2BDF20F5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509103"/>
            <a:ext cx="8229600" cy="4530725"/>
          </a:xfrm>
        </p:spPr>
        <p:txBody>
          <a:bodyPr/>
          <a:lstStyle/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latin typeface="+mj-lt"/>
              </a:rPr>
              <a:t>Collaboration with </a:t>
            </a:r>
            <a:r>
              <a:rPr lang="en-US" sz="3200" dirty="0" err="1">
                <a:latin typeface="+mj-lt"/>
              </a:rPr>
              <a:t>Kapsh</a:t>
            </a:r>
            <a:r>
              <a:rPr lang="en-US" sz="3200" dirty="0">
                <a:latin typeface="+mj-lt"/>
              </a:rPr>
              <a:t> and CAR</a:t>
            </a:r>
          </a:p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latin typeface="+mj-lt"/>
              </a:rPr>
              <a:t>Three locations</a:t>
            </a:r>
          </a:p>
          <a:p>
            <a:pPr lvl="1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3000" dirty="0">
                <a:latin typeface="+mj-lt"/>
              </a:rPr>
              <a:t>Halsted and 11 Mile</a:t>
            </a:r>
          </a:p>
          <a:p>
            <a:pPr lvl="1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3000" dirty="0">
                <a:latin typeface="+mj-lt"/>
              </a:rPr>
              <a:t>Halsted and Amerisure Drive</a:t>
            </a:r>
          </a:p>
          <a:p>
            <a:pPr lvl="1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3000" dirty="0">
                <a:latin typeface="+mj-lt"/>
              </a:rPr>
              <a:t>Halsted and Hills Tech</a:t>
            </a:r>
          </a:p>
          <a:p>
            <a:pPr lvl="1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en-US" sz="3000" dirty="0">
              <a:latin typeface="+mj-lt"/>
            </a:endParaRPr>
          </a:p>
          <a:p>
            <a:pPr lvl="1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en-US" sz="3000" dirty="0">
              <a:effectLst/>
              <a:latin typeface="+mj-lt"/>
            </a:endParaRPr>
          </a:p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en-US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6596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074">
            <a:extLst>
              <a:ext uri="{FF2B5EF4-FFF2-40B4-BE49-F238E27FC236}">
                <a16:creationId xmlns:a16="http://schemas.microsoft.com/office/drawing/2014/main" id="{14BF6631-F095-4A33-90E5-D19204CAA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1"/>
            <a:ext cx="7772400" cy="714375"/>
          </a:xfrm>
        </p:spPr>
        <p:txBody>
          <a:bodyPr vert="horz" lIns="92075" tIns="46038" rIns="92075" bIns="46038" rtlCol="0" anchor="t">
            <a:normAutofit fontScale="90000"/>
          </a:bodyPr>
          <a:lstStyle/>
          <a:p>
            <a:pPr>
              <a:defRPr/>
            </a:pPr>
            <a:r>
              <a:rPr lang="en-US" altLang="en-US" b="1" dirty="0"/>
              <a:t>RCOC, Auburn Hills – Continental Testbed</a:t>
            </a:r>
            <a:br>
              <a:rPr lang="en-US" altLang="en-US" b="1" dirty="0"/>
            </a:br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A4EA0C-04E8-4DFC-94B5-75DAC90B8D2F}"/>
              </a:ext>
            </a:extLst>
          </p:cNvPr>
          <p:cNvSpPr/>
          <p:nvPr/>
        </p:nvSpPr>
        <p:spPr>
          <a:xfrm>
            <a:off x="2374906" y="1725926"/>
            <a:ext cx="78512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Two locations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Auburn Hills and Squirrel (North)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Auburn Hills and Squirrel (South)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Two intersections are instrumented for I to V, I to X and V to X testing.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75000"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706195"/>
      </p:ext>
    </p:extLst>
  </p:cSld>
  <p:clrMapOvr>
    <a:masterClrMapping/>
  </p:clrMapOvr>
  <p:transition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0E35A-134E-44BF-BBF3-7EC67805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51" y="392501"/>
            <a:ext cx="10934297" cy="863867"/>
          </a:xfrm>
        </p:spPr>
        <p:txBody>
          <a:bodyPr>
            <a:normAutofit/>
          </a:bodyPr>
          <a:lstStyle/>
          <a:p>
            <a:r>
              <a:rPr lang="en-US" b="1" dirty="0"/>
              <a:t>Lessons Learned from CV Field Test Deployments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5E4C5-A460-422D-B285-DFC9D3DE7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655" y="1256368"/>
            <a:ext cx="10026072" cy="54769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Pushed industry for field-hardened equipment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Access to field equipment for maintenance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Remote software updates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Status monitoring software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Remote hard reset of equipment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More up-front planning for field installations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Detailed survey of intersection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Build as much as possible in controlled environment led to: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Mocked up and tested in shop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Minimize cable cuts in field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Quicker installation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Fewer install issues</a:t>
            </a:r>
          </a:p>
          <a:p>
            <a:pPr>
              <a:buSzPct val="150000"/>
              <a:buFont typeface="Wingdings" panose="05000000000000000000" pitchFamily="2" charset="2"/>
              <a:buChar char="Ø"/>
            </a:pPr>
            <a:r>
              <a:rPr lang="en-US" dirty="0"/>
              <a:t>Long term reliability of field equipment under wide scale deployment is still un-known</a:t>
            </a:r>
          </a:p>
          <a:p>
            <a:pPr lvl="1">
              <a:buSzPct val="150000"/>
              <a:buFont typeface="Wingdings" panose="05000000000000000000" pitchFamily="2" charset="2"/>
              <a:buChar char="§"/>
            </a:pPr>
            <a:r>
              <a:rPr lang="en-US" dirty="0"/>
              <a:t>Plan for significant O&amp;M, then plan to do more</a:t>
            </a:r>
          </a:p>
          <a:p>
            <a:pPr lvl="1">
              <a:buSzPct val="150000"/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5CC6B3-1A7F-412D-8D60-28BF06B4AAC6}"/>
              </a:ext>
            </a:extLst>
          </p:cNvPr>
          <p:cNvSpPr txBox="1"/>
          <p:nvPr/>
        </p:nvSpPr>
        <p:spPr>
          <a:xfrm>
            <a:off x="8662737" y="2415941"/>
            <a:ext cx="346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Photo of RCOC crew installing DSRC device</a:t>
            </a:r>
          </a:p>
        </p:txBody>
      </p:sp>
      <p:pic>
        <p:nvPicPr>
          <p:cNvPr id="6" name="Picture 5" descr="A picture containing small, grass, sitting, parked&#10;&#10;Description automatically generated">
            <a:extLst>
              <a:ext uri="{FF2B5EF4-FFF2-40B4-BE49-F238E27FC236}">
                <a16:creationId xmlns:a16="http://schemas.microsoft.com/office/drawing/2014/main" id="{34EE59DB-A097-4A87-9009-E28B5A2B6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310" y="1241143"/>
            <a:ext cx="4269638" cy="275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6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9158E-842B-43C6-B4D8-590F3900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23644"/>
            <a:ext cx="10448488" cy="891330"/>
          </a:xfrm>
        </p:spPr>
        <p:txBody>
          <a:bodyPr>
            <a:normAutofit/>
          </a:bodyPr>
          <a:lstStyle/>
          <a:p>
            <a:r>
              <a:rPr lang="en-US" b="1" dirty="0"/>
              <a:t>Need for a CV Business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2ADEC-6F7A-49C1-B4F7-9604E3735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07499"/>
            <a:ext cx="10272320" cy="5302242"/>
          </a:xfrm>
        </p:spPr>
        <p:txBody>
          <a:bodyPr>
            <a:normAutofit/>
          </a:bodyPr>
          <a:lstStyle/>
          <a:p>
            <a:r>
              <a:rPr lang="en-US" dirty="0"/>
              <a:t>Oakland County Economic development professionals recognized there was no CV business model.</a:t>
            </a:r>
          </a:p>
          <a:p>
            <a:r>
              <a:rPr lang="en-US" dirty="0"/>
              <a:t>Nationally – couldn’t find any examples.</a:t>
            </a:r>
          </a:p>
          <a:p>
            <a:r>
              <a:rPr lang="en-US" dirty="0"/>
              <a:t>Oakland County, in partnership with RCOC, created RFP &amp; hired firm to develop a CV business model.</a:t>
            </a:r>
          </a:p>
          <a:p>
            <a:r>
              <a:rPr lang="en-US" dirty="0"/>
              <a:t>First task: Survey of industry regarding</a:t>
            </a:r>
          </a:p>
          <a:p>
            <a:pPr marL="0" indent="0">
              <a:buNone/>
            </a:pPr>
            <a:r>
              <a:rPr lang="en-US" dirty="0"/>
              <a:t>      financing and public willingness to pay</a:t>
            </a:r>
          </a:p>
          <a:p>
            <a:pPr lvl="1"/>
            <a:r>
              <a:rPr lang="en-US" dirty="0"/>
              <a:t>Investors </a:t>
            </a:r>
          </a:p>
          <a:p>
            <a:pPr lvl="1"/>
            <a:r>
              <a:rPr lang="en-US" dirty="0"/>
              <a:t>Automakers</a:t>
            </a:r>
          </a:p>
          <a:p>
            <a:pPr lvl="1"/>
            <a:r>
              <a:rPr lang="en-US" dirty="0"/>
              <a:t>Suppliers</a:t>
            </a:r>
          </a:p>
          <a:p>
            <a:pPr lvl="1"/>
            <a:r>
              <a:rPr lang="en-US" dirty="0"/>
              <a:t>Public agencies/Universities</a:t>
            </a:r>
          </a:p>
          <a:p>
            <a:r>
              <a:rPr lang="en-US" dirty="0"/>
              <a:t>Project stalled due to changes in personnel and political landscape.</a:t>
            </a:r>
          </a:p>
          <a:p>
            <a:r>
              <a:rPr lang="en-US" dirty="0"/>
              <a:t>First known effort to create a viable business model to </a:t>
            </a:r>
            <a:r>
              <a:rPr lang="en-US" u="sng" dirty="0"/>
              <a:t>monetize</a:t>
            </a:r>
            <a:r>
              <a:rPr lang="en-US" dirty="0"/>
              <a:t> connected mobility.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1B3B5-155D-44E7-8377-5F862EC1A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794" y="3046950"/>
            <a:ext cx="5241126" cy="22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319D1-69BF-4D59-82C0-8BC16CE7A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5" y="127535"/>
            <a:ext cx="12088306" cy="1485900"/>
          </a:xfrm>
        </p:spPr>
        <p:txBody>
          <a:bodyPr>
            <a:normAutofit/>
          </a:bodyPr>
          <a:lstStyle/>
          <a:p>
            <a:r>
              <a:rPr lang="en-US" sz="4000" b="1" dirty="0"/>
              <a:t>What We Learned from Business-Model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22B1C-89F3-463A-87A9-5ED9DD21E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52" y="1073217"/>
            <a:ext cx="10364205" cy="604002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Survey said: People willing to pay for CV equipment and apps.</a:t>
            </a:r>
          </a:p>
          <a:p>
            <a:r>
              <a:rPr lang="en-US" sz="2800" dirty="0"/>
              <a:t>But, investors in transportation field are risk averse.</a:t>
            </a:r>
          </a:p>
          <a:p>
            <a:r>
              <a:rPr lang="en-US" sz="2800" b="1" u="sng" dirty="0"/>
              <a:t>A big obstacle to moving forward</a:t>
            </a:r>
            <a:r>
              <a:rPr lang="en-US" sz="2800" b="1" dirty="0"/>
              <a:t>: </a:t>
            </a:r>
            <a:r>
              <a:rPr lang="en-US" sz="2800" dirty="0"/>
              <a:t>Without a federal mandate, connected-vehicle infrastructure is a hard sell for investors.</a:t>
            </a:r>
          </a:p>
          <a:p>
            <a:r>
              <a:rPr lang="en-US" sz="2800" b="1" u="sng" dirty="0"/>
              <a:t>The bottom line</a:t>
            </a:r>
            <a:r>
              <a:rPr lang="en-US" sz="2800" b="1" dirty="0"/>
              <a:t>:</a:t>
            </a:r>
            <a:r>
              <a:rPr lang="en-US" sz="2800" dirty="0"/>
              <a:t> Without a viable business model, and in the absence of substantial federal funding and mandate, </a:t>
            </a:r>
            <a:r>
              <a:rPr lang="en-US" sz="2800" u="sng" dirty="0"/>
              <a:t>widespread deployment is challenging</a:t>
            </a:r>
            <a:r>
              <a:rPr lang="en-US" sz="2800" dirty="0"/>
              <a:t>. </a:t>
            </a:r>
          </a:p>
          <a:p>
            <a:r>
              <a:rPr lang="en-US" sz="2800" b="1" u="sng" dirty="0"/>
              <a:t>The question remains</a:t>
            </a:r>
            <a:r>
              <a:rPr lang="en-US" sz="2800" b="1" dirty="0"/>
              <a:t>: </a:t>
            </a:r>
            <a:r>
              <a:rPr lang="en-US" sz="2800" dirty="0"/>
              <a:t>How does connected mobility generate  enough revenue to fund widescale deployment &amp; operations?</a:t>
            </a:r>
          </a:p>
          <a:p>
            <a:r>
              <a:rPr lang="en-US" sz="2800" dirty="0"/>
              <a:t>Meanwhile, other countries move forward with deployment thanks to federal mandates &amp; subsidies.</a:t>
            </a:r>
          </a:p>
        </p:txBody>
      </p:sp>
    </p:spTree>
    <p:extLst>
      <p:ext uri="{BB962C8B-B14F-4D97-AF65-F5344CB8AC3E}">
        <p14:creationId xmlns:p14="http://schemas.microsoft.com/office/powerpoint/2010/main" val="227003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69F48-7A03-4EFD-AFB3-CC40FA71C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03" y="92043"/>
            <a:ext cx="9601200" cy="60970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RCOC Small-Cell Success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81C2A-EC9E-40E6-9F50-0C62ED584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68" y="683986"/>
            <a:ext cx="8875068" cy="68480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400" dirty="0"/>
              <a:t>RCOC saw small cell/5G coming &amp; recognized possibility need for a CV business model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400" dirty="0"/>
              <a:t>RCOC </a:t>
            </a:r>
            <a:r>
              <a:rPr lang="en-US" sz="2400" b="1" u="sng" dirty="0"/>
              <a:t>public-private partnership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800" dirty="0"/>
              <a:t>Goal: raise money to support deployment of CV including on-going O&amp;M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800" dirty="0"/>
              <a:t>We hired a third party to broker agreements with cellular companies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800" dirty="0"/>
              <a:t>Ensures standardized permitting &amp; deployment processes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800" dirty="0"/>
              <a:t>Shared revenue with broker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400" dirty="0"/>
              <a:t>Currently 267 sites 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800" dirty="0"/>
              <a:t>One-time permit fee per site: $500 </a:t>
            </a:r>
            <a:r>
              <a:rPr lang="en-US" sz="1800" dirty="0">
                <a:solidFill>
                  <a:schemeClr val="tx1"/>
                </a:solidFill>
              </a:rPr>
              <a:t>( $133,500) 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800" dirty="0">
                <a:solidFill>
                  <a:schemeClr val="tx1"/>
                </a:solidFill>
              </a:rPr>
              <a:t>Current lease revenue to RCOC:  $250,000 per year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</a:rPr>
              <a:t>Future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800" dirty="0">
                <a:solidFill>
                  <a:schemeClr val="tx1"/>
                </a:solidFill>
              </a:rPr>
              <a:t>Have cellular companies install DSRC as part of small cell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800" dirty="0">
                <a:solidFill>
                  <a:schemeClr val="tx1"/>
                </a:solidFill>
              </a:rPr>
              <a:t>Use cellular companies communication backbone</a:t>
            </a:r>
          </a:p>
        </p:txBody>
      </p:sp>
      <p:pic>
        <p:nvPicPr>
          <p:cNvPr id="5" name="Picture 4" descr="A group of clouds in the sky&#10;&#10;Description automatically generated">
            <a:extLst>
              <a:ext uri="{FF2B5EF4-FFF2-40B4-BE49-F238E27FC236}">
                <a16:creationId xmlns:a16="http://schemas.microsoft.com/office/drawing/2014/main" id="{461E10C6-5DD7-45B8-A662-59CDAAE68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16" t="-1385" r="25457" b="1385"/>
          <a:stretch/>
        </p:blipFill>
        <p:spPr>
          <a:xfrm>
            <a:off x="9994072" y="380751"/>
            <a:ext cx="1994728" cy="609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1650B-99CC-4A49-885D-87696B4C2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24406"/>
            <a:ext cx="9601200" cy="1485900"/>
          </a:xfrm>
        </p:spPr>
        <p:txBody>
          <a:bodyPr/>
          <a:lstStyle/>
          <a:p>
            <a:r>
              <a:rPr lang="en-US" b="1" dirty="0"/>
              <a:t>Other Lessons Learned Through Involvement in Connected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9AFBB-606F-49C9-9E17-B8694E0DD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26" y="1570182"/>
            <a:ext cx="8128001" cy="4530140"/>
          </a:xfrm>
        </p:spPr>
        <p:txBody>
          <a:bodyPr>
            <a:normAutofit/>
          </a:bodyPr>
          <a:lstStyle/>
          <a:p>
            <a:r>
              <a:rPr lang="en-US" sz="2400" dirty="0"/>
              <a:t>Lack of consensus on DSRC vs cellular is a real problem as it leads to uncertainty</a:t>
            </a:r>
          </a:p>
          <a:p>
            <a:r>
              <a:rPr lang="en-US" sz="2400" dirty="0"/>
              <a:t>Collaboration with automakers is positive</a:t>
            </a:r>
          </a:p>
          <a:p>
            <a:pPr lvl="1"/>
            <a:r>
              <a:rPr lang="en-US" sz="1800" dirty="0"/>
              <a:t>In the past, auto manufacturers and road agencies did not talk</a:t>
            </a:r>
          </a:p>
          <a:p>
            <a:pPr lvl="1"/>
            <a:r>
              <a:rPr lang="en-US" sz="1800" dirty="0"/>
              <a:t>Now, we have to collaborate</a:t>
            </a:r>
          </a:p>
          <a:p>
            <a:pPr lvl="1"/>
            <a:r>
              <a:rPr lang="en-US" sz="1800" dirty="0"/>
              <a:t>Automakers, suppliers and infrastructure owners/operators now regularly partner on projects</a:t>
            </a:r>
            <a:endParaRPr lang="en-US" dirty="0"/>
          </a:p>
          <a:p>
            <a:r>
              <a:rPr lang="en-US" sz="2400" dirty="0"/>
              <a:t>Need to find engineers and technicians that have broader expertise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EFE10-3D5C-49E6-B063-1E44E693D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43" r="13752"/>
          <a:stretch/>
        </p:blipFill>
        <p:spPr>
          <a:xfrm>
            <a:off x="8395662" y="3846137"/>
            <a:ext cx="3720924" cy="277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979C8-27DA-430E-B413-EADBCE290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358846" cy="1485900"/>
          </a:xfrm>
        </p:spPr>
        <p:txBody>
          <a:bodyPr>
            <a:normAutofit/>
          </a:bodyPr>
          <a:lstStyle/>
          <a:p>
            <a:r>
              <a:rPr lang="en-US" b="1" dirty="0"/>
              <a:t>Other Lessons Learned: Get Involved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21680-E19F-48CE-BA3C-D032C4975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68544"/>
            <a:ext cx="4724400" cy="475111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Do field demonstrations</a:t>
            </a:r>
          </a:p>
          <a:p>
            <a:pPr lvl="1"/>
            <a:r>
              <a:rPr lang="en-US" sz="2600" dirty="0"/>
              <a:t>Help others</a:t>
            </a:r>
          </a:p>
          <a:p>
            <a:r>
              <a:rPr lang="en-US" sz="2800" dirty="0"/>
              <a:t>Committees/Research</a:t>
            </a:r>
          </a:p>
          <a:p>
            <a:pPr lvl="1"/>
            <a:r>
              <a:rPr lang="en-US" sz="2800" dirty="0"/>
              <a:t>ITE</a:t>
            </a:r>
          </a:p>
          <a:p>
            <a:pPr lvl="1"/>
            <a:r>
              <a:rPr lang="en-US" sz="2800" dirty="0"/>
              <a:t>TRB</a:t>
            </a:r>
          </a:p>
          <a:p>
            <a:pPr lvl="1"/>
            <a:r>
              <a:rPr lang="en-US" sz="2800" dirty="0"/>
              <a:t>NCHRP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USDOT/FHWA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ITSA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Scan tours (host and visitor)</a:t>
            </a:r>
          </a:p>
          <a:p>
            <a:pPr lvl="1">
              <a:spcAft>
                <a:spcPts val="1200"/>
              </a:spcAft>
            </a:pPr>
            <a:endParaRPr lang="en-US" sz="2800" dirty="0"/>
          </a:p>
          <a:p>
            <a:pPr lvl="1">
              <a:spcAft>
                <a:spcPts val="1200"/>
              </a:spcAft>
            </a:pPr>
            <a:endParaRPr lang="en-US" sz="2800" dirty="0"/>
          </a:p>
        </p:txBody>
      </p:sp>
      <p:pic>
        <p:nvPicPr>
          <p:cNvPr id="6" name="Picture 7" descr="CICAS #1 10 MILE &amp; ORCHARD LAKE 051">
            <a:extLst>
              <a:ext uri="{FF2B5EF4-FFF2-40B4-BE49-F238E27FC236}">
                <a16:creationId xmlns:a16="http://schemas.microsoft.com/office/drawing/2014/main" id="{4A82BA32-3102-4E8A-A898-8A3544306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17798" r="4117" b="13930"/>
          <a:stretch>
            <a:fillRect/>
          </a:stretch>
        </p:blipFill>
        <p:spPr bwMode="auto">
          <a:xfrm>
            <a:off x="7645400" y="1849582"/>
            <a:ext cx="3382818" cy="406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75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2294</TotalTime>
  <Words>1707</Words>
  <Application>Microsoft Office PowerPoint</Application>
  <PresentationFormat>Widescreen</PresentationFormat>
  <Paragraphs>233</Paragraphs>
  <Slides>33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Arial Rounded MT Bold</vt:lpstr>
      <vt:lpstr>Calibri</vt:lpstr>
      <vt:lpstr>Century Gothic</vt:lpstr>
      <vt:lpstr>Tahoma</vt:lpstr>
      <vt:lpstr>Times New Roman</vt:lpstr>
      <vt:lpstr>Verdana</vt:lpstr>
      <vt:lpstr>Wingdings</vt:lpstr>
      <vt:lpstr>Wingdings 3</vt:lpstr>
      <vt:lpstr>Wisp</vt:lpstr>
      <vt:lpstr>Clip</vt:lpstr>
      <vt:lpstr>PowerPoint Presentation</vt:lpstr>
      <vt:lpstr>PowerPoint Presentation</vt:lpstr>
      <vt:lpstr>RCOC’s Connected-Vehicle Background</vt:lpstr>
      <vt:lpstr>Lessons Learned from CV Field Test Deployments</vt:lpstr>
      <vt:lpstr>Need for a CV Business Model</vt:lpstr>
      <vt:lpstr>What We Learned from Business-Model Process</vt:lpstr>
      <vt:lpstr>RCOC Small-Cell Success Story</vt:lpstr>
      <vt:lpstr>Other Lessons Learned Through Involvement in Connected Mobility</vt:lpstr>
      <vt:lpstr>Other Lessons Learned: Get Involved </vt:lpstr>
      <vt:lpstr>Other Lessons Learned:  Imagine</vt:lpstr>
      <vt:lpstr>RCOC’s Connected-Vehicle Projects</vt:lpstr>
      <vt:lpstr>Thank-You………….. Questions????</vt:lpstr>
      <vt:lpstr>Connected Vehicle Installations in Oakland County (additional slides not shown on Zoom meeting)</vt:lpstr>
      <vt:lpstr>Daimler Chrysler (DCX) HQ Installation (2005)</vt:lpstr>
      <vt:lpstr>Ford Lincoln (2005)</vt:lpstr>
      <vt:lpstr>Motorola DSRC Test (2006)</vt:lpstr>
      <vt:lpstr>Cooperative Intersection Collision Avoidance System (CICAS) (2006)</vt:lpstr>
      <vt:lpstr>Data Use Analysis and Processing (DUAP) (2006-Present)</vt:lpstr>
      <vt:lpstr>National Connected Vehicle Proof of Concept (POC) (2007)</vt:lpstr>
      <vt:lpstr>Connected Vehicle Proving Center (CVPC)/Center for Automotive Research (CAR) (2008)</vt:lpstr>
      <vt:lpstr>ITS Michigan Annual Meeting (2008)</vt:lpstr>
      <vt:lpstr>ITS Michigan Model Deployment</vt:lpstr>
      <vt:lpstr>MDOT Telegraph Expansion Project (2010)</vt:lpstr>
      <vt:lpstr>PowerPoint Presentation</vt:lpstr>
      <vt:lpstr>Taiwan SPaT Demo (2011)</vt:lpstr>
      <vt:lpstr>MDOT Connected-Vehicle Guidance Documents (2012)</vt:lpstr>
      <vt:lpstr>Connected-Vehicle Safety Pilot Project (2012-13)</vt:lpstr>
      <vt:lpstr>M City</vt:lpstr>
      <vt:lpstr>2014 ITS World Congress</vt:lpstr>
      <vt:lpstr>Woodward Ave DSRC Instrumentation 2020</vt:lpstr>
      <vt:lpstr>Auburn Hills DSRC Install with MDOT (2019)</vt:lpstr>
      <vt:lpstr>DSRC Installs –RCOC Project 2019</vt:lpstr>
      <vt:lpstr>RCOC, Auburn Hills – Continental Testbed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Goodell</dc:creator>
  <cp:lastModifiedBy>Piotrowicz, Gary</cp:lastModifiedBy>
  <cp:revision>98</cp:revision>
  <cp:lastPrinted>2020-09-28T14:38:31Z</cp:lastPrinted>
  <dcterms:created xsi:type="dcterms:W3CDTF">2020-06-05T16:16:05Z</dcterms:created>
  <dcterms:modified xsi:type="dcterms:W3CDTF">2020-09-28T19:46:06Z</dcterms:modified>
</cp:coreProperties>
</file>