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0"/>
  </p:notesMasterIdLst>
  <p:handoutMasterIdLst>
    <p:handoutMasterId r:id="rId31"/>
  </p:handoutMasterIdLst>
  <p:sldIdLst>
    <p:sldId id="2886" r:id="rId5"/>
    <p:sldId id="2897" r:id="rId6"/>
    <p:sldId id="1393" r:id="rId7"/>
    <p:sldId id="1466" r:id="rId8"/>
    <p:sldId id="2906" r:id="rId9"/>
    <p:sldId id="2895" r:id="rId10"/>
    <p:sldId id="2899" r:id="rId11"/>
    <p:sldId id="1511" r:id="rId12"/>
    <p:sldId id="1623" r:id="rId13"/>
    <p:sldId id="2887" r:id="rId14"/>
    <p:sldId id="2850" r:id="rId15"/>
    <p:sldId id="2894" r:id="rId16"/>
    <p:sldId id="258" r:id="rId17"/>
    <p:sldId id="1411" r:id="rId18"/>
    <p:sldId id="2901" r:id="rId19"/>
    <p:sldId id="354" r:id="rId20"/>
    <p:sldId id="2892" r:id="rId21"/>
    <p:sldId id="2889" r:id="rId22"/>
    <p:sldId id="2835" r:id="rId23"/>
    <p:sldId id="2836" r:id="rId24"/>
    <p:sldId id="2841" r:id="rId25"/>
    <p:sldId id="2891" r:id="rId26"/>
    <p:sldId id="2888" r:id="rId27"/>
    <p:sldId id="1629" r:id="rId28"/>
    <p:sldId id="2893"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1323" userDrawn="1">
          <p15:clr>
            <a:srgbClr val="A4A3A4"/>
          </p15:clr>
        </p15:guide>
        <p15:guide id="9" pos="347" userDrawn="1">
          <p15:clr>
            <a:srgbClr val="A4A3A4"/>
          </p15:clr>
        </p15:guide>
        <p15:guide id="14" orient="horz" pos="1298" userDrawn="1">
          <p15:clr>
            <a:srgbClr val="A4A3A4"/>
          </p15:clr>
        </p15:guide>
        <p15:guide id="16" pos="7333" userDrawn="1">
          <p15:clr>
            <a:srgbClr val="A4A3A4"/>
          </p15:clr>
        </p15:guide>
        <p15:guide id="17" orient="horz" pos="3181" userDrawn="1">
          <p15:clr>
            <a:srgbClr val="A4A3A4"/>
          </p15:clr>
        </p15:guide>
        <p15:guide id="19" orient="horz" pos="5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90F1B-B194-CE50-5914-22271E7F5C2C}" name="Richard Adlington" initials="RA" userId="S::richard.adlington@zenzic.io::fa863678-d820-4638-bba9-d216316e6762" providerId="AD"/>
  <p188:author id="{E75C174E-16DF-E2E1-582B-C7019ED1A3CE}" name="Phillip Ironside" initials="PI" userId="S::Phillip.Ironside@zenzic.io::972176ef-c9e5-4d2d-9cdc-1da94e9b0888" providerId="AD"/>
  <p188:author id="{F8D8C85B-73CD-5A80-441E-667E8501BB4C}" name="Bhavin Makwana" initials="BM" userId="S::bhavin.makwana@zenzic.io::248f9223-36ff-4f99-bed8-104f23d28cdb" providerId="AD"/>
  <p188:author id="{07316275-982B-4201-0B70-FA0B6A3AAD25}" name="Mili Naik" initials="MN" userId="S::mili.naik@zenzic.io::826a5d14-6ab8-4f89-a6bd-0100fc09fbe5" providerId="AD"/>
  <p188:author id="{1B4E0AA7-57D0-0311-5788-F72E9429808E}" name="Abbie Radford" initials="AR" userId="S::abbie.radford@zenzic.io::0f5109d0-5760-483c-9f52-efdc39426487" providerId="AD"/>
  <p188:author id="{9080E3E3-8546-644A-1949-C92E7781DA86}" name="Nicola Hare" initials="NH" userId="S::nicola.hare@zenzic.io::99710390-bffa-4b71-80a5-40a03572c8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lie Williams" initials="NW" lastIdx="44" clrIdx="0">
    <p:extLst>
      <p:ext uri="{19B8F6BF-5375-455C-9EA6-DF929625EA0E}">
        <p15:presenceInfo xmlns:p15="http://schemas.microsoft.com/office/powerpoint/2012/main" userId="S::Natalie.Williams@meridianmobility.tech::cdc2fc50-ed63-4f68-b420-fea15e787b68" providerId="AD"/>
      </p:ext>
    </p:extLst>
  </p:cmAuthor>
  <p:cmAuthor id="2" name="Tristan Bacon" initials="TB" lastIdx="8" clrIdx="1">
    <p:extLst>
      <p:ext uri="{19B8F6BF-5375-455C-9EA6-DF929625EA0E}">
        <p15:presenceInfo xmlns:p15="http://schemas.microsoft.com/office/powerpoint/2012/main" userId="S::Tristan.Bacon@meridianmobility.tech::90f80a7a-e540-4ff5-b98e-cd49bcf98b5c" providerId="AD"/>
      </p:ext>
    </p:extLst>
  </p:cmAuthor>
  <p:cmAuthor id="3" name="Abbie Smith" initials="AS" lastIdx="5" clrIdx="2">
    <p:extLst>
      <p:ext uri="{19B8F6BF-5375-455C-9EA6-DF929625EA0E}">
        <p15:presenceInfo xmlns:p15="http://schemas.microsoft.com/office/powerpoint/2012/main" userId="S::abbie.smith@meridianmobility.tech::b7bd79a1-8566-427b-b11a-10132a8cdccc" providerId="AD"/>
      </p:ext>
    </p:extLst>
  </p:cmAuthor>
  <p:cmAuthor id="4" name="Frances Williamson" initials="FW" lastIdx="10" clrIdx="3">
    <p:extLst>
      <p:ext uri="{19B8F6BF-5375-455C-9EA6-DF929625EA0E}">
        <p15:presenceInfo xmlns:p15="http://schemas.microsoft.com/office/powerpoint/2012/main" userId="S::frances.williamson@zenzic.io::bf1881cf-8e37-4044-a198-24c22e29ae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53"/>
    <a:srgbClr val="FCAA85"/>
    <a:srgbClr val="E4EDEF"/>
    <a:srgbClr val="57C0CB"/>
    <a:srgbClr val="9DA6B6"/>
    <a:srgbClr val="29254F"/>
    <a:srgbClr val="00A8BD"/>
    <a:srgbClr val="242252"/>
    <a:srgbClr val="D2E3E6"/>
    <a:srgbClr val="8F98A9"/>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C6953-91C1-8A62-0A0B-ECAF7FB7B940}" v="34" dt="2022-07-18T12:41:17.480"/>
    <p1510:client id="{616EE9C9-14CC-4A9F-900F-C04549AA4663}" v="282" dt="2022-07-18T13:22:04.046"/>
    <p1510:client id="{6B2425FF-6760-23C3-BF35-AA89AEA1E2C5}" v="5" dt="2022-07-18T12:40:23.567"/>
    <p1510:client id="{6CFF94C9-21FD-9BBC-2953-4E79EEF77A92}" v="2" dt="2022-08-11T18:46:50.417"/>
    <p1510:client id="{7C7F8AC3-25C6-4829-BDE9-47365A25CBFB}" v="280" vWet="282" dt="2022-07-18T12:31:04.900"/>
    <p1510:client id="{91178242-5E57-4AE8-8D19-0B69717FA0DF}" v="294" dt="2022-07-18T15:44:31.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96"/>
      </p:cViewPr>
      <p:guideLst>
        <p:guide pos="1323"/>
        <p:guide pos="347"/>
        <p:guide orient="horz" pos="1298"/>
        <p:guide pos="7333"/>
        <p:guide orient="horz" pos="3181"/>
        <p:guide orient="horz" pos="57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Wong Le" userId="S::lily.wongle@dft.gov.uk::a8e12b14-5c06-4302-af56-5185d2d46804" providerId="AD" clId="Web-{6CFF94C9-21FD-9BBC-2953-4E79EEF77A92}"/>
    <pc:docChg chg="delSld modSld">
      <pc:chgData name="Lily Wong Le" userId="S::lily.wongle@dft.gov.uk::a8e12b14-5c06-4302-af56-5185d2d46804" providerId="AD" clId="Web-{6CFF94C9-21FD-9BBC-2953-4E79EEF77A92}" dt="2022-08-11T18:46:50.417" v="9"/>
      <pc:docMkLst>
        <pc:docMk/>
      </pc:docMkLst>
      <pc:sldChg chg="modNotes">
        <pc:chgData name="Lily Wong Le" userId="S::lily.wongle@dft.gov.uk::a8e12b14-5c06-4302-af56-5185d2d46804" providerId="AD" clId="Web-{6CFF94C9-21FD-9BBC-2953-4E79EEF77A92}" dt="2022-08-11T18:46:13.103" v="4"/>
        <pc:sldMkLst>
          <pc:docMk/>
          <pc:sldMk cId="0" sldId="258"/>
        </pc:sldMkLst>
      </pc:sldChg>
      <pc:sldChg chg="modNotes">
        <pc:chgData name="Lily Wong Le" userId="S::lily.wongle@dft.gov.uk::a8e12b14-5c06-4302-af56-5185d2d46804" providerId="AD" clId="Web-{6CFF94C9-21FD-9BBC-2953-4E79EEF77A92}" dt="2022-08-11T18:46:22.994" v="6"/>
        <pc:sldMkLst>
          <pc:docMk/>
          <pc:sldMk cId="1398676992" sldId="354"/>
        </pc:sldMkLst>
      </pc:sldChg>
      <pc:sldChg chg="del">
        <pc:chgData name="Lily Wong Le" userId="S::lily.wongle@dft.gov.uk::a8e12b14-5c06-4302-af56-5185d2d46804" providerId="AD" clId="Web-{6CFF94C9-21FD-9BBC-2953-4E79EEF77A92}" dt="2022-08-11T18:46:50.417" v="9"/>
        <pc:sldMkLst>
          <pc:docMk/>
          <pc:sldMk cId="907917606" sldId="1264"/>
        </pc:sldMkLst>
      </pc:sldChg>
      <pc:sldChg chg="modNotes">
        <pc:chgData name="Lily Wong Le" userId="S::lily.wongle@dft.gov.uk::a8e12b14-5c06-4302-af56-5185d2d46804" providerId="AD" clId="Web-{6CFF94C9-21FD-9BBC-2953-4E79EEF77A92}" dt="2022-08-11T18:45:57.290" v="3"/>
        <pc:sldMkLst>
          <pc:docMk/>
          <pc:sldMk cId="1672135822" sldId="1466"/>
        </pc:sldMkLst>
      </pc:sldChg>
      <pc:sldChg chg="modNotes">
        <pc:chgData name="Lily Wong Le" userId="S::lily.wongle@dft.gov.uk::a8e12b14-5c06-4302-af56-5185d2d46804" providerId="AD" clId="Web-{6CFF94C9-21FD-9BBC-2953-4E79EEF77A92}" dt="2022-08-11T18:46:35.244" v="7"/>
        <pc:sldMkLst>
          <pc:docMk/>
          <pc:sldMk cId="1280332947" sldId="2892"/>
        </pc:sldMkLst>
      </pc:sldChg>
      <pc:sldChg chg="modNotes">
        <pc:chgData name="Lily Wong Le" userId="S::lily.wongle@dft.gov.uk::a8e12b14-5c06-4302-af56-5185d2d46804" providerId="AD" clId="Web-{6CFF94C9-21FD-9BBC-2953-4E79EEF77A92}" dt="2022-08-11T18:45:43.180" v="0"/>
        <pc:sldMkLst>
          <pc:docMk/>
          <pc:sldMk cId="2046128765" sldId="2897"/>
        </pc:sldMkLst>
      </pc:sldChg>
      <pc:sldChg chg="del">
        <pc:chgData name="Lily Wong Le" userId="S::lily.wongle@dft.gov.uk::a8e12b14-5c06-4302-af56-5185d2d46804" providerId="AD" clId="Web-{6CFF94C9-21FD-9BBC-2953-4E79EEF77A92}" dt="2022-08-11T18:46:47.510" v="8"/>
        <pc:sldMkLst>
          <pc:docMk/>
          <pc:sldMk cId="4085698441" sldId="2898"/>
        </pc:sldMkLst>
      </pc:sldChg>
      <pc:sldChg chg="modNotes">
        <pc:chgData name="Lily Wong Le" userId="S::lily.wongle@dft.gov.uk::a8e12b14-5c06-4302-af56-5185d2d46804" providerId="AD" clId="Web-{6CFF94C9-21FD-9BBC-2953-4E79EEF77A92}" dt="2022-08-11T18:46:19.181" v="5"/>
        <pc:sldMkLst>
          <pc:docMk/>
          <pc:sldMk cId="690987656" sldId="29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84DFB-CC6D-4363-A528-5651314FC6C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00903F44-0EF1-45FF-992E-BD473461D8FC}">
      <dgm:prSet phldrT="[Text]" custT="1"/>
      <dgm:spPr>
        <a:solidFill>
          <a:srgbClr val="E4EDEF"/>
        </a:solidFill>
      </dgm:spPr>
      <dgm:t>
        <a:bodyPr/>
        <a:lstStyle/>
        <a:p>
          <a:pPr rtl="0"/>
          <a:r>
            <a:rPr lang="en-GB" sz="2400" b="1" i="1">
              <a:solidFill>
                <a:srgbClr val="29254F"/>
              </a:solidFill>
              <a:effectLst/>
              <a:latin typeface="Verdana"/>
              <a:ea typeface="Verdana"/>
              <a:cs typeface="Times New Roman"/>
            </a:rPr>
            <a:t>Bring together </a:t>
          </a:r>
          <a:r>
            <a:rPr lang="en-GB" sz="2400">
              <a:solidFill>
                <a:srgbClr val="29254F"/>
              </a:solidFill>
              <a:effectLst/>
              <a:latin typeface="Verdana"/>
              <a:ea typeface="Verdana"/>
              <a:cs typeface="Times New Roman"/>
            </a:rPr>
            <a:t>industry, government, and academia across all relevant sectors to develop and deploy CAM in the UK. </a:t>
          </a:r>
          <a:endParaRPr lang="en-GB" sz="2400">
            <a:solidFill>
              <a:srgbClr val="29254F"/>
            </a:solidFill>
          </a:endParaRPr>
        </a:p>
      </dgm:t>
    </dgm:pt>
    <dgm:pt modelId="{1A7DA9F3-EB8E-4F05-9370-E181AD7834EC}" type="parTrans" cxnId="{122EF578-47A9-4D64-BDFF-9C1112E196D7}">
      <dgm:prSet/>
      <dgm:spPr/>
      <dgm:t>
        <a:bodyPr/>
        <a:lstStyle/>
        <a:p>
          <a:endParaRPr lang="en-GB"/>
        </a:p>
      </dgm:t>
    </dgm:pt>
    <dgm:pt modelId="{84BC4059-D9FB-4950-9A71-1926B385E257}" type="sibTrans" cxnId="{122EF578-47A9-4D64-BDFF-9C1112E196D7}">
      <dgm:prSet/>
      <dgm:spPr/>
      <dgm:t>
        <a:bodyPr/>
        <a:lstStyle/>
        <a:p>
          <a:endParaRPr lang="en-GB"/>
        </a:p>
      </dgm:t>
    </dgm:pt>
    <dgm:pt modelId="{3743EC93-24E9-402B-A5F7-46125DBDD722}">
      <dgm:prSet phldrT="[Text]"/>
      <dgm:spPr>
        <a:solidFill>
          <a:srgbClr val="322153"/>
        </a:solidFill>
      </dgm:spPr>
      <dgm:t>
        <a:bodyPr anchor="t"/>
        <a:lstStyle/>
        <a:p>
          <a:r>
            <a:rPr lang="en-GB" b="1" i="0">
              <a:solidFill>
                <a:schemeClr val="bg1"/>
              </a:solidFill>
              <a:effectLst/>
              <a:latin typeface="Verdana"/>
              <a:ea typeface="Verdana"/>
            </a:rPr>
            <a:t>Insights</a:t>
          </a:r>
        </a:p>
        <a:p>
          <a:r>
            <a:rPr lang="en-GB" i="0">
              <a:solidFill>
                <a:schemeClr val="bg1"/>
              </a:solidFill>
              <a:effectLst/>
              <a:latin typeface="Verdana"/>
              <a:ea typeface="Verdana"/>
              <a:cs typeface="Times New Roman"/>
            </a:rPr>
            <a:t>Ho</a:t>
          </a:r>
          <a:r>
            <a:rPr lang="en-GB">
              <a:solidFill>
                <a:schemeClr val="bg1"/>
              </a:solidFill>
              <a:latin typeface="Verdana"/>
              <a:ea typeface="Verdana"/>
              <a:cs typeface="Times New Roman"/>
            </a:rPr>
            <a:t>ld the strategic vision and roadmap for the UK CAM ecosystem, providing informed guidance to government, industry and academia.</a:t>
          </a:r>
          <a:endParaRPr lang="en-GB">
            <a:latin typeface="Verdana"/>
            <a:ea typeface="Verdana"/>
            <a:cs typeface="Times New Roman"/>
          </a:endParaRPr>
        </a:p>
      </dgm:t>
    </dgm:pt>
    <dgm:pt modelId="{A310F658-FAAF-4C86-9090-72AEF3E238BD}" type="parTrans" cxnId="{66FAD66F-2000-43F0-B47A-A3FD09C692B9}">
      <dgm:prSet/>
      <dgm:spPr/>
      <dgm:t>
        <a:bodyPr/>
        <a:lstStyle/>
        <a:p>
          <a:endParaRPr lang="en-GB"/>
        </a:p>
      </dgm:t>
    </dgm:pt>
    <dgm:pt modelId="{6058C3C9-4E80-46B5-8E83-8CFA9A76E9C3}" type="sibTrans" cxnId="{66FAD66F-2000-43F0-B47A-A3FD09C692B9}">
      <dgm:prSet/>
      <dgm:spPr/>
      <dgm:t>
        <a:bodyPr/>
        <a:lstStyle/>
        <a:p>
          <a:endParaRPr lang="en-GB"/>
        </a:p>
      </dgm:t>
    </dgm:pt>
    <dgm:pt modelId="{C009087B-A1F1-42A3-BB17-B5BF8F03B450}">
      <dgm:prSet phldrT="[Text]"/>
      <dgm:spPr>
        <a:solidFill>
          <a:srgbClr val="57C0CB"/>
        </a:solidFill>
      </dgm:spPr>
      <dgm:t>
        <a:bodyPr anchor="t"/>
        <a:lstStyle/>
        <a:p>
          <a:r>
            <a:rPr lang="en-GB" b="1">
              <a:solidFill>
                <a:srgbClr val="29254F"/>
              </a:solidFill>
              <a:latin typeface="Verdana"/>
              <a:ea typeface="Verdana"/>
              <a:cs typeface="Times New Roman"/>
            </a:rPr>
            <a:t>Innovation</a:t>
          </a:r>
        </a:p>
        <a:p>
          <a:r>
            <a:rPr lang="en-GB">
              <a:solidFill>
                <a:srgbClr val="29254F"/>
              </a:solidFill>
              <a:latin typeface="Verdana"/>
              <a:ea typeface="Verdana"/>
              <a:cs typeface="Times New Roman"/>
            </a:rPr>
            <a:t>Channel investment into targeted CR&amp;D into late-stage tech and CAM Scale-Up programmes accelerating new technology the CAM market opportunity.</a:t>
          </a:r>
        </a:p>
      </dgm:t>
    </dgm:pt>
    <dgm:pt modelId="{1DC0921F-C176-4845-8138-EB7687C32871}" type="parTrans" cxnId="{F1AA3E61-4A71-4BB6-A8E6-3512628F4C04}">
      <dgm:prSet/>
      <dgm:spPr/>
      <dgm:t>
        <a:bodyPr/>
        <a:lstStyle/>
        <a:p>
          <a:endParaRPr lang="en-GB"/>
        </a:p>
      </dgm:t>
    </dgm:pt>
    <dgm:pt modelId="{06282EB2-FC7E-4F99-BE06-A2DF1B8A1F2D}" type="sibTrans" cxnId="{F1AA3E61-4A71-4BB6-A8E6-3512628F4C04}">
      <dgm:prSet/>
      <dgm:spPr/>
      <dgm:t>
        <a:bodyPr/>
        <a:lstStyle/>
        <a:p>
          <a:endParaRPr lang="en-GB"/>
        </a:p>
      </dgm:t>
    </dgm:pt>
    <dgm:pt modelId="{52C23DAA-6543-46C4-93E0-CAC2FDDE474E}">
      <dgm:prSet phldrT="[Text]"/>
      <dgm:spPr>
        <a:solidFill>
          <a:srgbClr val="FCAA85"/>
        </a:solidFill>
      </dgm:spPr>
      <dgm:t>
        <a:bodyPr anchor="t"/>
        <a:lstStyle/>
        <a:p>
          <a:r>
            <a:rPr lang="en-GB" b="1">
              <a:solidFill>
                <a:srgbClr val="29254F"/>
              </a:solidFill>
              <a:latin typeface="Verdana"/>
              <a:ea typeface="Verdana"/>
              <a:cs typeface="Times New Roman"/>
            </a:rPr>
            <a:t>Collaboration</a:t>
          </a:r>
        </a:p>
        <a:p>
          <a:r>
            <a:rPr lang="en-GB">
              <a:solidFill>
                <a:srgbClr val="29254F"/>
              </a:solidFill>
              <a:latin typeface="Verdana"/>
              <a:ea typeface="Verdana"/>
              <a:cs typeface="Times New Roman"/>
            </a:rPr>
            <a:t>Provide the trusted brand and front door to a collaborative CAM supply chain, promoting and driving inwards investment.</a:t>
          </a:r>
        </a:p>
      </dgm:t>
    </dgm:pt>
    <dgm:pt modelId="{588CE67D-A0EC-448E-9990-C7A26432751F}" type="parTrans" cxnId="{3189AF5E-8E1F-4766-9DFE-1B0BBD9080F2}">
      <dgm:prSet/>
      <dgm:spPr/>
      <dgm:t>
        <a:bodyPr/>
        <a:lstStyle/>
        <a:p>
          <a:endParaRPr lang="en-GB"/>
        </a:p>
      </dgm:t>
    </dgm:pt>
    <dgm:pt modelId="{69786383-E37F-485A-83ED-8D1779886D84}" type="sibTrans" cxnId="{3189AF5E-8E1F-4766-9DFE-1B0BBD9080F2}">
      <dgm:prSet/>
      <dgm:spPr/>
      <dgm:t>
        <a:bodyPr/>
        <a:lstStyle/>
        <a:p>
          <a:endParaRPr lang="en-GB"/>
        </a:p>
      </dgm:t>
    </dgm:pt>
    <dgm:pt modelId="{7F183EF8-697A-44FD-8F8C-38B6B3A86CDB}" type="pres">
      <dgm:prSet presAssocID="{F6084DFB-CC6D-4363-A528-5651314FC6C9}" presName="Name0" presStyleCnt="0">
        <dgm:presLayoutVars>
          <dgm:chPref val="1"/>
          <dgm:dir/>
          <dgm:animOne val="branch"/>
          <dgm:animLvl val="lvl"/>
          <dgm:resizeHandles/>
        </dgm:presLayoutVars>
      </dgm:prSet>
      <dgm:spPr/>
    </dgm:pt>
    <dgm:pt modelId="{611E76E9-A851-4E16-829D-6043F2011BC5}" type="pres">
      <dgm:prSet presAssocID="{00903F44-0EF1-45FF-992E-BD473461D8FC}" presName="vertOne" presStyleCnt="0"/>
      <dgm:spPr/>
    </dgm:pt>
    <dgm:pt modelId="{FBC2034A-C320-4A18-B952-1E390686D4AF}" type="pres">
      <dgm:prSet presAssocID="{00903F44-0EF1-45FF-992E-BD473461D8FC}" presName="txOne" presStyleLbl="node0" presStyleIdx="0" presStyleCnt="1" custScaleY="46920" custLinFactNeighborX="-7364" custLinFactNeighborY="-3813">
        <dgm:presLayoutVars>
          <dgm:chPref val="3"/>
        </dgm:presLayoutVars>
      </dgm:prSet>
      <dgm:spPr/>
    </dgm:pt>
    <dgm:pt modelId="{C6D333DF-8CE5-4764-9DC8-74768AF864DA}" type="pres">
      <dgm:prSet presAssocID="{00903F44-0EF1-45FF-992E-BD473461D8FC}" presName="parTransOne" presStyleCnt="0"/>
      <dgm:spPr/>
    </dgm:pt>
    <dgm:pt modelId="{84CC15B5-CF98-4449-8DD6-82ACCDD85DBB}" type="pres">
      <dgm:prSet presAssocID="{00903F44-0EF1-45FF-992E-BD473461D8FC}" presName="horzOne" presStyleCnt="0"/>
      <dgm:spPr/>
    </dgm:pt>
    <dgm:pt modelId="{9F725BA8-60DD-4500-8FA1-2B8E74E54A07}" type="pres">
      <dgm:prSet presAssocID="{3743EC93-24E9-402B-A5F7-46125DBDD722}" presName="vertTwo" presStyleCnt="0"/>
      <dgm:spPr/>
    </dgm:pt>
    <dgm:pt modelId="{C6EF60D9-4D20-47B6-94A9-76D106B409A0}" type="pres">
      <dgm:prSet presAssocID="{3743EC93-24E9-402B-A5F7-46125DBDD722}" presName="txTwo" presStyleLbl="node2" presStyleIdx="0" presStyleCnt="3">
        <dgm:presLayoutVars>
          <dgm:chPref val="3"/>
        </dgm:presLayoutVars>
      </dgm:prSet>
      <dgm:spPr/>
    </dgm:pt>
    <dgm:pt modelId="{7C160065-5482-48D1-B520-134DB23E71E2}" type="pres">
      <dgm:prSet presAssocID="{3743EC93-24E9-402B-A5F7-46125DBDD722}" presName="horzTwo" presStyleCnt="0"/>
      <dgm:spPr/>
    </dgm:pt>
    <dgm:pt modelId="{F16C6428-5088-44AC-86C8-423D56926ED2}" type="pres">
      <dgm:prSet presAssocID="{6058C3C9-4E80-46B5-8E83-8CFA9A76E9C3}" presName="sibSpaceTwo" presStyleCnt="0"/>
      <dgm:spPr/>
    </dgm:pt>
    <dgm:pt modelId="{3E3C81F1-B41D-43D3-AFC5-9FCD8E212198}" type="pres">
      <dgm:prSet presAssocID="{C009087B-A1F1-42A3-BB17-B5BF8F03B450}" presName="vertTwo" presStyleCnt="0"/>
      <dgm:spPr/>
    </dgm:pt>
    <dgm:pt modelId="{4BB69B2C-A7F4-4638-9128-9CC4FE9F7C6E}" type="pres">
      <dgm:prSet presAssocID="{C009087B-A1F1-42A3-BB17-B5BF8F03B450}" presName="txTwo" presStyleLbl="node2" presStyleIdx="1" presStyleCnt="3">
        <dgm:presLayoutVars>
          <dgm:chPref val="3"/>
        </dgm:presLayoutVars>
      </dgm:prSet>
      <dgm:spPr/>
    </dgm:pt>
    <dgm:pt modelId="{03FBDD2F-CC76-482A-8AA2-DC3BFA434E31}" type="pres">
      <dgm:prSet presAssocID="{C009087B-A1F1-42A3-BB17-B5BF8F03B450}" presName="horzTwo" presStyleCnt="0"/>
      <dgm:spPr/>
    </dgm:pt>
    <dgm:pt modelId="{A3AE70AE-109A-457A-B8F8-E2C3DA0A6516}" type="pres">
      <dgm:prSet presAssocID="{06282EB2-FC7E-4F99-BE06-A2DF1B8A1F2D}" presName="sibSpaceTwo" presStyleCnt="0"/>
      <dgm:spPr/>
    </dgm:pt>
    <dgm:pt modelId="{E8689550-8B94-43E5-B335-443307F84DE7}" type="pres">
      <dgm:prSet presAssocID="{52C23DAA-6543-46C4-93E0-CAC2FDDE474E}" presName="vertTwo" presStyleCnt="0"/>
      <dgm:spPr/>
    </dgm:pt>
    <dgm:pt modelId="{843F766A-B672-4097-931A-81CD6F06DFCA}" type="pres">
      <dgm:prSet presAssocID="{52C23DAA-6543-46C4-93E0-CAC2FDDE474E}" presName="txTwo" presStyleLbl="node2" presStyleIdx="2" presStyleCnt="3">
        <dgm:presLayoutVars>
          <dgm:chPref val="3"/>
        </dgm:presLayoutVars>
      </dgm:prSet>
      <dgm:spPr/>
    </dgm:pt>
    <dgm:pt modelId="{ABC4E973-6D01-48F0-A544-0BD310F69E93}" type="pres">
      <dgm:prSet presAssocID="{52C23DAA-6543-46C4-93E0-CAC2FDDE474E}" presName="horzTwo" presStyleCnt="0"/>
      <dgm:spPr/>
    </dgm:pt>
  </dgm:ptLst>
  <dgm:cxnLst>
    <dgm:cxn modelId="{51FE273B-BA97-4131-96C0-5368721E7CCC}" type="presOf" srcId="{52C23DAA-6543-46C4-93E0-CAC2FDDE474E}" destId="{843F766A-B672-4097-931A-81CD6F06DFCA}" srcOrd="0" destOrd="0" presId="urn:microsoft.com/office/officeart/2005/8/layout/hierarchy4"/>
    <dgm:cxn modelId="{3189AF5E-8E1F-4766-9DFE-1B0BBD9080F2}" srcId="{00903F44-0EF1-45FF-992E-BD473461D8FC}" destId="{52C23DAA-6543-46C4-93E0-CAC2FDDE474E}" srcOrd="2" destOrd="0" parTransId="{588CE67D-A0EC-448E-9990-C7A26432751F}" sibTransId="{69786383-E37F-485A-83ED-8D1779886D84}"/>
    <dgm:cxn modelId="{F1AA3E61-4A71-4BB6-A8E6-3512628F4C04}" srcId="{00903F44-0EF1-45FF-992E-BD473461D8FC}" destId="{C009087B-A1F1-42A3-BB17-B5BF8F03B450}" srcOrd="1" destOrd="0" parTransId="{1DC0921F-C176-4845-8138-EB7687C32871}" sibTransId="{06282EB2-FC7E-4F99-BE06-A2DF1B8A1F2D}"/>
    <dgm:cxn modelId="{66FAD66F-2000-43F0-B47A-A3FD09C692B9}" srcId="{00903F44-0EF1-45FF-992E-BD473461D8FC}" destId="{3743EC93-24E9-402B-A5F7-46125DBDD722}" srcOrd="0" destOrd="0" parTransId="{A310F658-FAAF-4C86-9090-72AEF3E238BD}" sibTransId="{6058C3C9-4E80-46B5-8E83-8CFA9A76E9C3}"/>
    <dgm:cxn modelId="{122EF578-47A9-4D64-BDFF-9C1112E196D7}" srcId="{F6084DFB-CC6D-4363-A528-5651314FC6C9}" destId="{00903F44-0EF1-45FF-992E-BD473461D8FC}" srcOrd="0" destOrd="0" parTransId="{1A7DA9F3-EB8E-4F05-9370-E181AD7834EC}" sibTransId="{84BC4059-D9FB-4950-9A71-1926B385E257}"/>
    <dgm:cxn modelId="{7C8D0D8F-A06F-460D-8B0D-4023978889B3}" type="presOf" srcId="{C009087B-A1F1-42A3-BB17-B5BF8F03B450}" destId="{4BB69B2C-A7F4-4638-9128-9CC4FE9F7C6E}" srcOrd="0" destOrd="0" presId="urn:microsoft.com/office/officeart/2005/8/layout/hierarchy4"/>
    <dgm:cxn modelId="{D9826CAB-99A0-42C8-AA5F-5F38FE315072}" type="presOf" srcId="{F6084DFB-CC6D-4363-A528-5651314FC6C9}" destId="{7F183EF8-697A-44FD-8F8C-38B6B3A86CDB}" srcOrd="0" destOrd="0" presId="urn:microsoft.com/office/officeart/2005/8/layout/hierarchy4"/>
    <dgm:cxn modelId="{F5647AAB-E32C-4A78-B9BF-65CC7AC1F6F0}" type="presOf" srcId="{3743EC93-24E9-402B-A5F7-46125DBDD722}" destId="{C6EF60D9-4D20-47B6-94A9-76D106B409A0}" srcOrd="0" destOrd="0" presId="urn:microsoft.com/office/officeart/2005/8/layout/hierarchy4"/>
    <dgm:cxn modelId="{570FE2E2-5040-4ADD-8AD8-B4C9CE4B601C}" type="presOf" srcId="{00903F44-0EF1-45FF-992E-BD473461D8FC}" destId="{FBC2034A-C320-4A18-B952-1E390686D4AF}" srcOrd="0" destOrd="0" presId="urn:microsoft.com/office/officeart/2005/8/layout/hierarchy4"/>
    <dgm:cxn modelId="{0D799C11-23A3-4B3D-8F66-FD2359D4830B}" type="presParOf" srcId="{7F183EF8-697A-44FD-8F8C-38B6B3A86CDB}" destId="{611E76E9-A851-4E16-829D-6043F2011BC5}" srcOrd="0" destOrd="0" presId="urn:microsoft.com/office/officeart/2005/8/layout/hierarchy4"/>
    <dgm:cxn modelId="{7192C385-A637-4F87-AF12-019F307F9D64}" type="presParOf" srcId="{611E76E9-A851-4E16-829D-6043F2011BC5}" destId="{FBC2034A-C320-4A18-B952-1E390686D4AF}" srcOrd="0" destOrd="0" presId="urn:microsoft.com/office/officeart/2005/8/layout/hierarchy4"/>
    <dgm:cxn modelId="{3B49619E-F796-49E8-BAE5-12DFA900474A}" type="presParOf" srcId="{611E76E9-A851-4E16-829D-6043F2011BC5}" destId="{C6D333DF-8CE5-4764-9DC8-74768AF864DA}" srcOrd="1" destOrd="0" presId="urn:microsoft.com/office/officeart/2005/8/layout/hierarchy4"/>
    <dgm:cxn modelId="{C243B71F-BB1C-4CBB-8196-B68F2ECAB3A9}" type="presParOf" srcId="{611E76E9-A851-4E16-829D-6043F2011BC5}" destId="{84CC15B5-CF98-4449-8DD6-82ACCDD85DBB}" srcOrd="2" destOrd="0" presId="urn:microsoft.com/office/officeart/2005/8/layout/hierarchy4"/>
    <dgm:cxn modelId="{A009B3DD-4089-478F-961C-E11B32539882}" type="presParOf" srcId="{84CC15B5-CF98-4449-8DD6-82ACCDD85DBB}" destId="{9F725BA8-60DD-4500-8FA1-2B8E74E54A07}" srcOrd="0" destOrd="0" presId="urn:microsoft.com/office/officeart/2005/8/layout/hierarchy4"/>
    <dgm:cxn modelId="{28A226F7-74FF-442D-BFF9-2A68D51C5CFE}" type="presParOf" srcId="{9F725BA8-60DD-4500-8FA1-2B8E74E54A07}" destId="{C6EF60D9-4D20-47B6-94A9-76D106B409A0}" srcOrd="0" destOrd="0" presId="urn:microsoft.com/office/officeart/2005/8/layout/hierarchy4"/>
    <dgm:cxn modelId="{C42CC664-00E1-444B-98C5-933A2C16BD2C}" type="presParOf" srcId="{9F725BA8-60DD-4500-8FA1-2B8E74E54A07}" destId="{7C160065-5482-48D1-B520-134DB23E71E2}" srcOrd="1" destOrd="0" presId="urn:microsoft.com/office/officeart/2005/8/layout/hierarchy4"/>
    <dgm:cxn modelId="{247A468E-1CA7-4031-997A-919503275557}" type="presParOf" srcId="{84CC15B5-CF98-4449-8DD6-82ACCDD85DBB}" destId="{F16C6428-5088-44AC-86C8-423D56926ED2}" srcOrd="1" destOrd="0" presId="urn:microsoft.com/office/officeart/2005/8/layout/hierarchy4"/>
    <dgm:cxn modelId="{C90B16C9-77D8-4BD5-930E-1B81B005B04F}" type="presParOf" srcId="{84CC15B5-CF98-4449-8DD6-82ACCDD85DBB}" destId="{3E3C81F1-B41D-43D3-AFC5-9FCD8E212198}" srcOrd="2" destOrd="0" presId="urn:microsoft.com/office/officeart/2005/8/layout/hierarchy4"/>
    <dgm:cxn modelId="{65D314C3-206E-412D-B78C-A175E3F1D2AA}" type="presParOf" srcId="{3E3C81F1-B41D-43D3-AFC5-9FCD8E212198}" destId="{4BB69B2C-A7F4-4638-9128-9CC4FE9F7C6E}" srcOrd="0" destOrd="0" presId="urn:microsoft.com/office/officeart/2005/8/layout/hierarchy4"/>
    <dgm:cxn modelId="{90D1A28C-4C46-445E-A478-E76B70830BFA}" type="presParOf" srcId="{3E3C81F1-B41D-43D3-AFC5-9FCD8E212198}" destId="{03FBDD2F-CC76-482A-8AA2-DC3BFA434E31}" srcOrd="1" destOrd="0" presId="urn:microsoft.com/office/officeart/2005/8/layout/hierarchy4"/>
    <dgm:cxn modelId="{61C5C2FC-7CA5-4637-8C93-D205CD54F24D}" type="presParOf" srcId="{84CC15B5-CF98-4449-8DD6-82ACCDD85DBB}" destId="{A3AE70AE-109A-457A-B8F8-E2C3DA0A6516}" srcOrd="3" destOrd="0" presId="urn:microsoft.com/office/officeart/2005/8/layout/hierarchy4"/>
    <dgm:cxn modelId="{96ECFEAE-BFDB-445D-8CC1-B9F74E993640}" type="presParOf" srcId="{84CC15B5-CF98-4449-8DD6-82ACCDD85DBB}" destId="{E8689550-8B94-43E5-B335-443307F84DE7}" srcOrd="4" destOrd="0" presId="urn:microsoft.com/office/officeart/2005/8/layout/hierarchy4"/>
    <dgm:cxn modelId="{15D4B735-5839-419D-AF9B-E4F340E86EAC}" type="presParOf" srcId="{E8689550-8B94-43E5-B335-443307F84DE7}" destId="{843F766A-B672-4097-931A-81CD6F06DFCA}" srcOrd="0" destOrd="0" presId="urn:microsoft.com/office/officeart/2005/8/layout/hierarchy4"/>
    <dgm:cxn modelId="{C153A647-3407-4BD8-93EC-56331EE4791B}" type="presParOf" srcId="{E8689550-8B94-43E5-B335-443307F84DE7}" destId="{ABC4E973-6D01-48F0-A544-0BD310F69E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7B856-D2DD-4617-862E-9C574C7D7E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34940A1-DAD9-440C-9DB0-943E47CA32ED}">
      <dgm:prSet phldrT="[Text]" custT="1"/>
      <dgm:spPr>
        <a:solidFill>
          <a:srgbClr val="322153"/>
        </a:solidFill>
      </dgm:spPr>
      <dgm:t>
        <a:bodyPr/>
        <a:lstStyle/>
        <a:p>
          <a:pPr marL="0">
            <a:buNone/>
          </a:pPr>
          <a:r>
            <a:rPr lang="en-GB" sz="1300" b="1" dirty="0">
              <a:latin typeface="Verdana" panose="020B0604030504040204" pitchFamily="34" charset="0"/>
              <a:ea typeface="Verdana" panose="020B0604030504040204" pitchFamily="34" charset="0"/>
            </a:rPr>
            <a:t>Access to world class facilities</a:t>
          </a:r>
        </a:p>
      </dgm:t>
    </dgm:pt>
    <dgm:pt modelId="{888F707E-F1C6-4C1C-A42E-E97AC5013EED}" type="parTrans" cxnId="{8F942B0A-C29D-4E2B-90E2-54CA2DC22D48}">
      <dgm:prSet/>
      <dgm:spPr/>
      <dgm:t>
        <a:bodyPr/>
        <a:lstStyle/>
        <a:p>
          <a:endParaRPr lang="en-GB" sz="1300">
            <a:latin typeface="Verdana" panose="020B0604030504040204" pitchFamily="34" charset="0"/>
            <a:ea typeface="Verdana" panose="020B0604030504040204" pitchFamily="34" charset="0"/>
          </a:endParaRPr>
        </a:p>
      </dgm:t>
    </dgm:pt>
    <dgm:pt modelId="{A4F2FE2F-2CEF-46F8-B7A0-E6B331B46FEC}" type="sibTrans" cxnId="{8F942B0A-C29D-4E2B-90E2-54CA2DC22D48}">
      <dgm:prSet/>
      <dgm:spPr/>
      <dgm:t>
        <a:bodyPr/>
        <a:lstStyle/>
        <a:p>
          <a:endParaRPr lang="en-GB" sz="1300">
            <a:latin typeface="Verdana" panose="020B0604030504040204" pitchFamily="34" charset="0"/>
            <a:ea typeface="Verdana" panose="020B0604030504040204" pitchFamily="34" charset="0"/>
          </a:endParaRPr>
        </a:p>
      </dgm:t>
    </dgm:pt>
    <dgm:pt modelId="{8646BDBB-B705-4D04-96CB-5480E48D7949}">
      <dgm:prSet phldrT="[Text]" custT="1"/>
      <dgm:spPr>
        <a:solidFill>
          <a:srgbClr val="322153"/>
        </a:solidFill>
      </dgm:spPr>
      <dgm:t>
        <a:bodyPr/>
        <a:lstStyle/>
        <a:p>
          <a:pPr marL="0">
            <a:buFont typeface="Arial" panose="020B0604020202020204" pitchFamily="34" charset="0"/>
            <a:buNone/>
          </a:pPr>
          <a:r>
            <a:rPr lang="en-GB" sz="1300" dirty="0">
              <a:latin typeface="Verdana" panose="020B0604030504040204" pitchFamily="34" charset="0"/>
              <a:ea typeface="Verdana" panose="020B0604030504040204" pitchFamily="34" charset="0"/>
            </a:rPr>
            <a:t>The funded programme grants access to world class facilities of CAM Testbed UK. The SME journey benefits from the deep technical knowledge that testbeds can offer</a:t>
          </a:r>
        </a:p>
      </dgm:t>
    </dgm:pt>
    <dgm:pt modelId="{C85D3F41-23F8-4834-9D82-D3B9C97252E9}" type="parTrans" cxnId="{82AF0E8D-4856-4E0F-B722-669AEDFF8D85}">
      <dgm:prSet/>
      <dgm:spPr/>
      <dgm:t>
        <a:bodyPr/>
        <a:lstStyle/>
        <a:p>
          <a:endParaRPr lang="en-GB" sz="1300">
            <a:latin typeface="Verdana" panose="020B0604030504040204" pitchFamily="34" charset="0"/>
            <a:ea typeface="Verdana" panose="020B0604030504040204" pitchFamily="34" charset="0"/>
          </a:endParaRPr>
        </a:p>
      </dgm:t>
    </dgm:pt>
    <dgm:pt modelId="{AB7F2948-85BC-4E70-80C2-3E54CF5C28EE}" type="sibTrans" cxnId="{82AF0E8D-4856-4E0F-B722-669AEDFF8D85}">
      <dgm:prSet/>
      <dgm:spPr>
        <a:solidFill>
          <a:srgbClr val="322153"/>
        </a:solidFill>
        <a:ln>
          <a:solidFill>
            <a:srgbClr val="322153"/>
          </a:solidFill>
        </a:ln>
      </dgm:spPr>
      <dgm:t>
        <a:bodyPr/>
        <a:lstStyle/>
        <a:p>
          <a:endParaRPr lang="en-GB" sz="1300">
            <a:latin typeface="Verdana" panose="020B0604030504040204" pitchFamily="34" charset="0"/>
            <a:ea typeface="Verdana" panose="020B0604030504040204" pitchFamily="34" charset="0"/>
          </a:endParaRPr>
        </a:p>
      </dgm:t>
    </dgm:pt>
    <dgm:pt modelId="{7632E753-3F44-4CFD-8CCF-C54E13137C69}">
      <dgm:prSet phldrT="[Text]" custT="1"/>
      <dgm:spPr>
        <a:solidFill>
          <a:srgbClr val="57C0CB"/>
        </a:solidFill>
        <a:ln>
          <a:solidFill>
            <a:srgbClr val="57C0CB"/>
          </a:solidFill>
        </a:ln>
      </dgm:spPr>
      <dgm:t>
        <a:bodyPr/>
        <a:lstStyle/>
        <a:p>
          <a:pPr marL="0">
            <a:buNone/>
          </a:pPr>
          <a:r>
            <a:rPr lang="en-GB" sz="1300" b="1" dirty="0">
              <a:solidFill>
                <a:srgbClr val="322153"/>
              </a:solidFill>
              <a:latin typeface="Verdana" panose="020B0604030504040204" pitchFamily="34" charset="0"/>
              <a:ea typeface="Verdana" panose="020B0604030504040204" pitchFamily="34" charset="0"/>
            </a:rPr>
            <a:t>A stage for investment </a:t>
          </a:r>
        </a:p>
      </dgm:t>
    </dgm:pt>
    <dgm:pt modelId="{60F9CF4B-A713-4DA6-A8C4-C9102B28817A}" type="parTrans" cxnId="{BDFA63F1-CF23-4EC4-A97B-7ACE17828861}">
      <dgm:prSet/>
      <dgm:spPr/>
      <dgm:t>
        <a:bodyPr/>
        <a:lstStyle/>
        <a:p>
          <a:endParaRPr lang="en-GB" sz="1300">
            <a:latin typeface="Verdana" panose="020B0604030504040204" pitchFamily="34" charset="0"/>
            <a:ea typeface="Verdana" panose="020B0604030504040204" pitchFamily="34" charset="0"/>
          </a:endParaRPr>
        </a:p>
      </dgm:t>
    </dgm:pt>
    <dgm:pt modelId="{D7005D8A-C10A-4424-9113-7EEF4558B83A}" type="sibTrans" cxnId="{BDFA63F1-CF23-4EC4-A97B-7ACE17828861}">
      <dgm:prSet/>
      <dgm:spPr/>
      <dgm:t>
        <a:bodyPr/>
        <a:lstStyle/>
        <a:p>
          <a:endParaRPr lang="en-GB" sz="1300">
            <a:latin typeface="Verdana" panose="020B0604030504040204" pitchFamily="34" charset="0"/>
            <a:ea typeface="Verdana" panose="020B0604030504040204" pitchFamily="34" charset="0"/>
          </a:endParaRPr>
        </a:p>
      </dgm:t>
    </dgm:pt>
    <dgm:pt modelId="{7E28B512-6CAB-4C85-86A8-5EACD2741F71}">
      <dgm:prSet phldrT="[Text]" custT="1"/>
      <dgm:spPr>
        <a:solidFill>
          <a:srgbClr val="57C0CB"/>
        </a:solidFill>
        <a:ln>
          <a:solidFill>
            <a:srgbClr val="57C0CB"/>
          </a:solidFill>
        </a:ln>
      </dgm:spPr>
      <dgm:t>
        <a:bodyPr/>
        <a:lstStyle/>
        <a:p>
          <a:pPr marL="0">
            <a:buNone/>
          </a:pPr>
          <a:r>
            <a:rPr lang="en-GB" sz="1300" dirty="0">
              <a:solidFill>
                <a:srgbClr val="322153"/>
              </a:solidFill>
              <a:latin typeface="Verdana" panose="020B0604030504040204" pitchFamily="34" charset="0"/>
              <a:ea typeface="Verdana" panose="020B0604030504040204" pitchFamily="34" charset="0"/>
            </a:rPr>
            <a:t>Delivery partner PnP provide the stage for SMEs to address a global, tech savvy investor community. Candidates are coached and mentored to pitch to win</a:t>
          </a:r>
        </a:p>
      </dgm:t>
    </dgm:pt>
    <dgm:pt modelId="{F415F16E-AAD2-48C5-A4E7-6181D444F745}" type="parTrans" cxnId="{DD90DB6D-5B37-45F3-B706-CEEE761997F8}">
      <dgm:prSet/>
      <dgm:spPr/>
      <dgm:t>
        <a:bodyPr/>
        <a:lstStyle/>
        <a:p>
          <a:endParaRPr lang="en-GB" sz="1300">
            <a:latin typeface="Verdana" panose="020B0604030504040204" pitchFamily="34" charset="0"/>
            <a:ea typeface="Verdana" panose="020B0604030504040204" pitchFamily="34" charset="0"/>
          </a:endParaRPr>
        </a:p>
      </dgm:t>
    </dgm:pt>
    <dgm:pt modelId="{AE901728-3A9A-4227-AF7C-9E0549D201CC}" type="sibTrans" cxnId="{DD90DB6D-5B37-45F3-B706-CEEE761997F8}">
      <dgm:prSet/>
      <dgm:spPr/>
      <dgm:t>
        <a:bodyPr/>
        <a:lstStyle/>
        <a:p>
          <a:endParaRPr lang="en-GB" sz="1300">
            <a:latin typeface="Verdana" panose="020B0604030504040204" pitchFamily="34" charset="0"/>
            <a:ea typeface="Verdana" panose="020B0604030504040204" pitchFamily="34" charset="0"/>
          </a:endParaRPr>
        </a:p>
      </dgm:t>
    </dgm:pt>
    <dgm:pt modelId="{039776A2-06F3-4832-80AC-CABE80DE7100}">
      <dgm:prSet phldrT="[Text]" custT="1"/>
      <dgm:spPr>
        <a:solidFill>
          <a:srgbClr val="322153"/>
        </a:solidFill>
        <a:ln>
          <a:solidFill>
            <a:srgbClr val="322153"/>
          </a:solidFill>
        </a:ln>
      </dgm:spPr>
      <dgm:t>
        <a:bodyPr/>
        <a:lstStyle/>
        <a:p>
          <a:pPr marL="0">
            <a:buNone/>
          </a:pPr>
          <a:r>
            <a:rPr lang="en-GB" sz="1300" b="1" dirty="0">
              <a:latin typeface="Verdana" panose="020B0604030504040204" pitchFamily="34" charset="0"/>
              <a:ea typeface="Verdana" panose="020B0604030504040204" pitchFamily="34" charset="0"/>
            </a:rPr>
            <a:t>A helping hand</a:t>
          </a:r>
        </a:p>
      </dgm:t>
    </dgm:pt>
    <dgm:pt modelId="{264C25A0-6501-4709-BEE0-8BB6A4E6AC17}" type="parTrans" cxnId="{77C4C395-7C5F-48AE-A866-864A9B77A86F}">
      <dgm:prSet/>
      <dgm:spPr/>
      <dgm:t>
        <a:bodyPr/>
        <a:lstStyle/>
        <a:p>
          <a:endParaRPr lang="en-GB" sz="1300">
            <a:latin typeface="Verdana" panose="020B0604030504040204" pitchFamily="34" charset="0"/>
            <a:ea typeface="Verdana" panose="020B0604030504040204" pitchFamily="34" charset="0"/>
          </a:endParaRPr>
        </a:p>
      </dgm:t>
    </dgm:pt>
    <dgm:pt modelId="{E134B799-F969-450B-8CEB-9A4D129AAC4A}" type="sibTrans" cxnId="{77C4C395-7C5F-48AE-A866-864A9B77A86F}">
      <dgm:prSet/>
      <dgm:spPr/>
      <dgm:t>
        <a:bodyPr/>
        <a:lstStyle/>
        <a:p>
          <a:endParaRPr lang="en-GB" sz="1300">
            <a:latin typeface="Verdana" panose="020B0604030504040204" pitchFamily="34" charset="0"/>
            <a:ea typeface="Verdana" panose="020B0604030504040204" pitchFamily="34" charset="0"/>
          </a:endParaRPr>
        </a:p>
      </dgm:t>
    </dgm:pt>
    <dgm:pt modelId="{C4DFEA8E-36C3-4691-9AF4-3962A5733AE9}">
      <dgm:prSet phldrT="[Text]" custT="1"/>
      <dgm:spPr>
        <a:solidFill>
          <a:srgbClr val="322153"/>
        </a:solidFill>
        <a:ln>
          <a:solidFill>
            <a:srgbClr val="322153"/>
          </a:solidFill>
        </a:ln>
      </dgm:spPr>
      <dgm:t>
        <a:bodyPr/>
        <a:lstStyle/>
        <a:p>
          <a:pPr marL="0">
            <a:buNone/>
          </a:pPr>
          <a:r>
            <a:rPr lang="en-GB" sz="1300" dirty="0">
              <a:latin typeface="Verdana" panose="020B0604030504040204" pitchFamily="34" charset="0"/>
              <a:ea typeface="Verdana" panose="020B0604030504040204" pitchFamily="34" charset="0"/>
            </a:rPr>
            <a:t> Zenzic is fully invested in accelerating CAM technology to market. A delivery lead is dedicated to make sure SMEs maximise the value of the programme</a:t>
          </a:r>
        </a:p>
      </dgm:t>
    </dgm:pt>
    <dgm:pt modelId="{A189E502-64F1-4BC0-8296-9834656D2088}" type="parTrans" cxnId="{C324006E-DEF1-4A9F-8ACE-B8BA34991869}">
      <dgm:prSet/>
      <dgm:spPr/>
      <dgm:t>
        <a:bodyPr/>
        <a:lstStyle/>
        <a:p>
          <a:endParaRPr lang="en-GB" sz="1300">
            <a:latin typeface="Verdana" panose="020B0604030504040204" pitchFamily="34" charset="0"/>
            <a:ea typeface="Verdana" panose="020B0604030504040204" pitchFamily="34" charset="0"/>
          </a:endParaRPr>
        </a:p>
      </dgm:t>
    </dgm:pt>
    <dgm:pt modelId="{7195509E-836A-4F38-A315-6260DA04E5D0}" type="sibTrans" cxnId="{C324006E-DEF1-4A9F-8ACE-B8BA34991869}">
      <dgm:prSet/>
      <dgm:spPr/>
      <dgm:t>
        <a:bodyPr/>
        <a:lstStyle/>
        <a:p>
          <a:endParaRPr lang="en-GB" sz="1300">
            <a:latin typeface="Verdana" panose="020B0604030504040204" pitchFamily="34" charset="0"/>
            <a:ea typeface="Verdana" panose="020B0604030504040204" pitchFamily="34" charset="0"/>
          </a:endParaRPr>
        </a:p>
      </dgm:t>
    </dgm:pt>
    <dgm:pt modelId="{65411941-805A-4F54-9DB5-908F7B056E26}">
      <dgm:prSet phldrT="[Text]" custT="1"/>
      <dgm:spPr>
        <a:solidFill>
          <a:srgbClr val="9DA6B6"/>
        </a:solidFill>
        <a:ln>
          <a:solidFill>
            <a:srgbClr val="9DA6B6"/>
          </a:solidFill>
        </a:ln>
      </dgm:spPr>
      <dgm:t>
        <a:bodyPr/>
        <a:lstStyle/>
        <a:p>
          <a:pPr marL="0">
            <a:buNone/>
          </a:pPr>
          <a:r>
            <a:rPr lang="en-GB" sz="1300" b="1" dirty="0">
              <a:solidFill>
                <a:srgbClr val="322153"/>
              </a:solidFill>
              <a:latin typeface="Verdana" panose="020B0604030504040204" pitchFamily="34" charset="0"/>
              <a:ea typeface="Verdana" panose="020B0604030504040204" pitchFamily="34" charset="0"/>
            </a:rPr>
            <a:t>Access to an elite eco system </a:t>
          </a:r>
        </a:p>
      </dgm:t>
    </dgm:pt>
    <dgm:pt modelId="{542EA231-78A8-455B-812A-8A25FBED8FB8}" type="parTrans" cxnId="{7C97C544-5F8E-4535-AAC0-04F6A8B01D67}">
      <dgm:prSet/>
      <dgm:spPr/>
      <dgm:t>
        <a:bodyPr/>
        <a:lstStyle/>
        <a:p>
          <a:endParaRPr lang="en-GB" sz="1300">
            <a:latin typeface="Verdana" panose="020B0604030504040204" pitchFamily="34" charset="0"/>
            <a:ea typeface="Verdana" panose="020B0604030504040204" pitchFamily="34" charset="0"/>
          </a:endParaRPr>
        </a:p>
      </dgm:t>
    </dgm:pt>
    <dgm:pt modelId="{FED53557-3CB3-4EFD-B35A-6E50942BA410}" type="sibTrans" cxnId="{7C97C544-5F8E-4535-AAC0-04F6A8B01D67}">
      <dgm:prSet/>
      <dgm:spPr/>
      <dgm:t>
        <a:bodyPr/>
        <a:lstStyle/>
        <a:p>
          <a:endParaRPr lang="en-GB" sz="1300">
            <a:latin typeface="Verdana" panose="020B0604030504040204" pitchFamily="34" charset="0"/>
            <a:ea typeface="Verdana" panose="020B0604030504040204" pitchFamily="34" charset="0"/>
          </a:endParaRPr>
        </a:p>
      </dgm:t>
    </dgm:pt>
    <dgm:pt modelId="{A6E2AA1D-CEAE-4BCA-A4BA-3488924DFDF7}">
      <dgm:prSet phldrT="[Text]" custT="1"/>
      <dgm:spPr>
        <a:solidFill>
          <a:srgbClr val="9DA6B6"/>
        </a:solidFill>
        <a:ln>
          <a:solidFill>
            <a:srgbClr val="9DA6B6"/>
          </a:solidFill>
        </a:ln>
      </dgm:spPr>
      <dgm:t>
        <a:bodyPr/>
        <a:lstStyle/>
        <a:p>
          <a:pPr marL="0">
            <a:buNone/>
          </a:pPr>
          <a:r>
            <a:rPr lang="en-GB" sz="1300" dirty="0">
              <a:solidFill>
                <a:srgbClr val="322153"/>
              </a:solidFill>
              <a:latin typeface="Verdana" panose="020B0604030504040204" pitchFamily="34" charset="0"/>
              <a:ea typeface="Verdana" panose="020B0604030504040204" pitchFamily="34" charset="0"/>
            </a:rPr>
            <a:t>The enduring relationship with Zenzic  give signposting and access to follow on opportunities, either with corporate partners, accessing future funding, or amplifying a key message. Zenzic provides the catalyst for a CAM network  </a:t>
          </a:r>
        </a:p>
      </dgm:t>
    </dgm:pt>
    <dgm:pt modelId="{B166348B-3B6B-4392-9843-6B518761AE66}" type="parTrans" cxnId="{91BB7C7E-4A15-4C42-BD7E-C83B8A15E83C}">
      <dgm:prSet/>
      <dgm:spPr/>
      <dgm:t>
        <a:bodyPr/>
        <a:lstStyle/>
        <a:p>
          <a:endParaRPr lang="en-GB" sz="1300">
            <a:latin typeface="Verdana" panose="020B0604030504040204" pitchFamily="34" charset="0"/>
            <a:ea typeface="Verdana" panose="020B0604030504040204" pitchFamily="34" charset="0"/>
          </a:endParaRPr>
        </a:p>
      </dgm:t>
    </dgm:pt>
    <dgm:pt modelId="{7490F084-B243-4418-A68E-042DAEFE6C13}" type="sibTrans" cxnId="{91BB7C7E-4A15-4C42-BD7E-C83B8A15E83C}">
      <dgm:prSet/>
      <dgm:spPr/>
      <dgm:t>
        <a:bodyPr/>
        <a:lstStyle/>
        <a:p>
          <a:endParaRPr lang="en-GB" sz="1300">
            <a:latin typeface="Verdana" panose="020B0604030504040204" pitchFamily="34" charset="0"/>
            <a:ea typeface="Verdana" panose="020B0604030504040204" pitchFamily="34" charset="0"/>
          </a:endParaRPr>
        </a:p>
      </dgm:t>
    </dgm:pt>
    <dgm:pt modelId="{0096B229-ABD6-4856-8E93-965C996AE40E}">
      <dgm:prSet phldrT="[Text]" custT="1"/>
      <dgm:spPr>
        <a:solidFill>
          <a:srgbClr val="322153"/>
        </a:solidFill>
      </dgm:spPr>
      <dgm:t>
        <a:bodyPr/>
        <a:lstStyle/>
        <a:p>
          <a:pPr marL="0">
            <a:buFont typeface="Arial" panose="020B0604020202020204" pitchFamily="34" charset="0"/>
            <a:buNone/>
          </a:pPr>
          <a:endParaRPr lang="en-GB" sz="1300">
            <a:latin typeface="Verdana" panose="020B0604030504040204" pitchFamily="34" charset="0"/>
            <a:ea typeface="Verdana" panose="020B0604030504040204" pitchFamily="34" charset="0"/>
          </a:endParaRPr>
        </a:p>
      </dgm:t>
    </dgm:pt>
    <dgm:pt modelId="{6098D873-7579-48B8-8F85-7368D35FA555}" type="sibTrans" cxnId="{F05B6A89-6BEE-4078-B91D-92E1463D77D1}">
      <dgm:prSet/>
      <dgm:spPr/>
      <dgm:t>
        <a:bodyPr/>
        <a:lstStyle/>
        <a:p>
          <a:endParaRPr lang="en-GB" sz="1300">
            <a:latin typeface="Verdana" panose="020B0604030504040204" pitchFamily="34" charset="0"/>
            <a:ea typeface="Verdana" panose="020B0604030504040204" pitchFamily="34" charset="0"/>
          </a:endParaRPr>
        </a:p>
      </dgm:t>
    </dgm:pt>
    <dgm:pt modelId="{C3D5CDDB-FD82-437D-AF4B-29E87CFAB794}" type="parTrans" cxnId="{F05B6A89-6BEE-4078-B91D-92E1463D77D1}">
      <dgm:prSet/>
      <dgm:spPr/>
      <dgm:t>
        <a:bodyPr/>
        <a:lstStyle/>
        <a:p>
          <a:endParaRPr lang="en-GB" sz="1300">
            <a:latin typeface="Verdana" panose="020B0604030504040204" pitchFamily="34" charset="0"/>
            <a:ea typeface="Verdana" panose="020B0604030504040204" pitchFamily="34" charset="0"/>
          </a:endParaRPr>
        </a:p>
      </dgm:t>
    </dgm:pt>
    <dgm:pt modelId="{AA77BEB2-DC0C-4481-BA51-B53112197F9E}">
      <dgm:prSet phldrT="[Text]" custT="1"/>
      <dgm:spPr>
        <a:solidFill>
          <a:srgbClr val="57C0CB"/>
        </a:solidFill>
        <a:ln>
          <a:solidFill>
            <a:srgbClr val="57C0CB"/>
          </a:solidFill>
        </a:ln>
      </dgm:spPr>
      <dgm:t>
        <a:bodyPr/>
        <a:lstStyle/>
        <a:p>
          <a:pPr marL="0">
            <a:buNone/>
          </a:pPr>
          <a:r>
            <a:rPr lang="en-GB" sz="1300" b="1" dirty="0">
              <a:solidFill>
                <a:srgbClr val="322153"/>
              </a:solidFill>
              <a:latin typeface="Verdana" panose="020B0604030504040204" pitchFamily="34" charset="0"/>
              <a:ea typeface="Verdana" panose="020B0604030504040204" pitchFamily="34" charset="0"/>
            </a:rPr>
            <a:t>Successful launch</a:t>
          </a:r>
        </a:p>
        <a:p>
          <a:pPr marL="0">
            <a:buNone/>
          </a:pPr>
          <a:r>
            <a:rPr lang="en-GB" sz="1400" dirty="0">
              <a:solidFill>
                <a:srgbClr val="322153"/>
              </a:solidFill>
              <a:latin typeface="Verdana" panose="020B0604030504040204" pitchFamily="34" charset="0"/>
              <a:ea typeface="Verdana" panose="020B0604030504040204" pitchFamily="34" charset="0"/>
            </a:rPr>
            <a:t>The corporate partner program  provides a critical friend to SME. CAM roadmap instruction  hones understanding of the opportunity and ‘fresh eyes’ offers independent critique of the business plans</a:t>
          </a:r>
          <a:endParaRPr lang="en-GB" sz="1400" b="1" dirty="0">
            <a:solidFill>
              <a:srgbClr val="322153"/>
            </a:solidFill>
            <a:latin typeface="Verdana" panose="020B0604030504040204" pitchFamily="34" charset="0"/>
            <a:ea typeface="Verdana" panose="020B0604030504040204" pitchFamily="34" charset="0"/>
          </a:endParaRPr>
        </a:p>
      </dgm:t>
    </dgm:pt>
    <dgm:pt modelId="{5C66C098-FA88-46E9-9DE1-2945C73E83C1}" type="parTrans" cxnId="{9E0D999F-3E49-4904-9C36-464FE3677502}">
      <dgm:prSet/>
      <dgm:spPr/>
      <dgm:t>
        <a:bodyPr/>
        <a:lstStyle/>
        <a:p>
          <a:endParaRPr lang="en-GB" sz="1300">
            <a:latin typeface="Verdana" panose="020B0604030504040204" pitchFamily="34" charset="0"/>
            <a:ea typeface="Verdana" panose="020B0604030504040204" pitchFamily="34" charset="0"/>
          </a:endParaRPr>
        </a:p>
      </dgm:t>
    </dgm:pt>
    <dgm:pt modelId="{6D53C541-D571-4419-926E-9D72CF8C70DA}" type="sibTrans" cxnId="{9E0D999F-3E49-4904-9C36-464FE3677502}">
      <dgm:prSet/>
      <dgm:spPr/>
      <dgm:t>
        <a:bodyPr/>
        <a:lstStyle/>
        <a:p>
          <a:endParaRPr lang="en-GB" sz="1300">
            <a:latin typeface="Verdana" panose="020B0604030504040204" pitchFamily="34" charset="0"/>
            <a:ea typeface="Verdana" panose="020B0604030504040204" pitchFamily="34" charset="0"/>
          </a:endParaRPr>
        </a:p>
      </dgm:t>
    </dgm:pt>
    <dgm:pt modelId="{6927ED5C-D72B-4134-BEDE-D641FB54E1D3}" type="pres">
      <dgm:prSet presAssocID="{F137B856-D2DD-4617-862E-9C574C7D7EC9}" presName="Name0" presStyleCnt="0">
        <dgm:presLayoutVars>
          <dgm:chMax val="7"/>
          <dgm:chPref val="7"/>
          <dgm:dir/>
        </dgm:presLayoutVars>
      </dgm:prSet>
      <dgm:spPr/>
    </dgm:pt>
    <dgm:pt modelId="{06DF51E4-FEA2-43EE-AE44-00ACC0D2FFD2}" type="pres">
      <dgm:prSet presAssocID="{F137B856-D2DD-4617-862E-9C574C7D7EC9}" presName="Name1" presStyleCnt="0"/>
      <dgm:spPr/>
    </dgm:pt>
    <dgm:pt modelId="{9EA74D36-B796-449A-AB58-2416011F983E}" type="pres">
      <dgm:prSet presAssocID="{F137B856-D2DD-4617-862E-9C574C7D7EC9}" presName="cycle" presStyleCnt="0"/>
      <dgm:spPr/>
    </dgm:pt>
    <dgm:pt modelId="{55EA1E2C-DCCB-4E82-A02D-C1D2081A044E}" type="pres">
      <dgm:prSet presAssocID="{F137B856-D2DD-4617-862E-9C574C7D7EC9}" presName="srcNode" presStyleLbl="node1" presStyleIdx="0" presStyleCnt="5"/>
      <dgm:spPr/>
    </dgm:pt>
    <dgm:pt modelId="{8D543D65-05A0-4F33-8D76-F93385A0D5A4}" type="pres">
      <dgm:prSet presAssocID="{F137B856-D2DD-4617-862E-9C574C7D7EC9}" presName="conn" presStyleLbl="parChTrans1D2" presStyleIdx="0" presStyleCnt="1"/>
      <dgm:spPr/>
    </dgm:pt>
    <dgm:pt modelId="{0070FFCF-79CE-4340-8E65-5879556D3BDC}" type="pres">
      <dgm:prSet presAssocID="{F137B856-D2DD-4617-862E-9C574C7D7EC9}" presName="extraNode" presStyleLbl="node1" presStyleIdx="0" presStyleCnt="5"/>
      <dgm:spPr/>
    </dgm:pt>
    <dgm:pt modelId="{2628F0DE-0AC7-441E-815C-194AAB09C0AF}" type="pres">
      <dgm:prSet presAssocID="{F137B856-D2DD-4617-862E-9C574C7D7EC9}" presName="dstNode" presStyleLbl="node1" presStyleIdx="0" presStyleCnt="5"/>
      <dgm:spPr/>
    </dgm:pt>
    <dgm:pt modelId="{28BF2C4A-57F3-40B1-89DB-4A1F0277569E}" type="pres">
      <dgm:prSet presAssocID="{C34940A1-DAD9-440C-9DB0-943E47CA32ED}" presName="text_1" presStyleLbl="node1" presStyleIdx="0" presStyleCnt="5">
        <dgm:presLayoutVars>
          <dgm:bulletEnabled val="1"/>
        </dgm:presLayoutVars>
      </dgm:prSet>
      <dgm:spPr/>
    </dgm:pt>
    <dgm:pt modelId="{5FEC0EFD-8A2D-483B-8D48-9347B8ADF616}" type="pres">
      <dgm:prSet presAssocID="{C34940A1-DAD9-440C-9DB0-943E47CA32ED}" presName="accent_1" presStyleCnt="0"/>
      <dgm:spPr/>
    </dgm:pt>
    <dgm:pt modelId="{C7F52EDF-62FD-4ECF-B3FA-1B5552D15713}" type="pres">
      <dgm:prSet presAssocID="{C34940A1-DAD9-440C-9DB0-943E47CA32ED}" presName="accentRepeatNode" presStyleLbl="solidFgAcc1" presStyleIdx="0" presStyleCnt="5"/>
      <dgm:spPr>
        <a:ln>
          <a:solidFill>
            <a:srgbClr val="322153"/>
          </a:solidFill>
        </a:ln>
      </dgm:spPr>
    </dgm:pt>
    <dgm:pt modelId="{8FEE24E6-A062-4585-97DB-59C75A064D60}" type="pres">
      <dgm:prSet presAssocID="{7632E753-3F44-4CFD-8CCF-C54E13137C69}" presName="text_2" presStyleLbl="node1" presStyleIdx="1" presStyleCnt="5">
        <dgm:presLayoutVars>
          <dgm:bulletEnabled val="1"/>
        </dgm:presLayoutVars>
      </dgm:prSet>
      <dgm:spPr/>
    </dgm:pt>
    <dgm:pt modelId="{DC5944A6-E411-4A39-BDF7-D42518A2D56E}" type="pres">
      <dgm:prSet presAssocID="{7632E753-3F44-4CFD-8CCF-C54E13137C69}" presName="accent_2" presStyleCnt="0"/>
      <dgm:spPr/>
    </dgm:pt>
    <dgm:pt modelId="{93119407-1A05-4C28-9D3C-E35D3F950E4B}" type="pres">
      <dgm:prSet presAssocID="{7632E753-3F44-4CFD-8CCF-C54E13137C69}" presName="accentRepeatNode" presStyleLbl="solidFgAcc1" presStyleIdx="1" presStyleCnt="5"/>
      <dgm:spPr>
        <a:ln>
          <a:solidFill>
            <a:srgbClr val="57C0CB"/>
          </a:solidFill>
        </a:ln>
      </dgm:spPr>
    </dgm:pt>
    <dgm:pt modelId="{B8F5D094-3D05-4686-BBC2-A65D638DEF9D}" type="pres">
      <dgm:prSet presAssocID="{039776A2-06F3-4832-80AC-CABE80DE7100}" presName="text_3" presStyleLbl="node1" presStyleIdx="2" presStyleCnt="5" custScaleX="99403" custScaleY="91216">
        <dgm:presLayoutVars>
          <dgm:bulletEnabled val="1"/>
        </dgm:presLayoutVars>
      </dgm:prSet>
      <dgm:spPr/>
    </dgm:pt>
    <dgm:pt modelId="{78474AA8-1CBE-4B04-8EF8-AA8F87F0EEA8}" type="pres">
      <dgm:prSet presAssocID="{039776A2-06F3-4832-80AC-CABE80DE7100}" presName="accent_3" presStyleCnt="0"/>
      <dgm:spPr/>
    </dgm:pt>
    <dgm:pt modelId="{2E5FD58C-E32D-44D6-B9CF-7B997ED15EB1}" type="pres">
      <dgm:prSet presAssocID="{039776A2-06F3-4832-80AC-CABE80DE7100}" presName="accentRepeatNode" presStyleLbl="solidFgAcc1" presStyleIdx="2" presStyleCnt="5"/>
      <dgm:spPr>
        <a:ln>
          <a:solidFill>
            <a:srgbClr val="322153"/>
          </a:solidFill>
        </a:ln>
      </dgm:spPr>
    </dgm:pt>
    <dgm:pt modelId="{905097C9-1810-403F-9DDC-2A840E95AE5D}" type="pres">
      <dgm:prSet presAssocID="{AA77BEB2-DC0C-4481-BA51-B53112197F9E}" presName="text_4" presStyleLbl="node1" presStyleIdx="3" presStyleCnt="5" custScaleX="99415" custScaleY="125895">
        <dgm:presLayoutVars>
          <dgm:bulletEnabled val="1"/>
        </dgm:presLayoutVars>
      </dgm:prSet>
      <dgm:spPr/>
    </dgm:pt>
    <dgm:pt modelId="{FDBDBC2F-3C1C-4EA0-81AA-0F41C72C9B85}" type="pres">
      <dgm:prSet presAssocID="{AA77BEB2-DC0C-4481-BA51-B53112197F9E}" presName="accent_4" presStyleCnt="0"/>
      <dgm:spPr/>
    </dgm:pt>
    <dgm:pt modelId="{ED03075D-D662-486D-B435-61826BB99AD5}" type="pres">
      <dgm:prSet presAssocID="{AA77BEB2-DC0C-4481-BA51-B53112197F9E}" presName="accentRepeatNode" presStyleLbl="solidFgAcc1" presStyleIdx="3" presStyleCnt="5"/>
      <dgm:spPr>
        <a:ln>
          <a:solidFill>
            <a:srgbClr val="57C0CB"/>
          </a:solidFill>
        </a:ln>
      </dgm:spPr>
    </dgm:pt>
    <dgm:pt modelId="{F2343BD1-4819-4307-AE8E-19825468743B}" type="pres">
      <dgm:prSet presAssocID="{65411941-805A-4F54-9DB5-908F7B056E26}" presName="text_5" presStyleLbl="node1" presStyleIdx="4" presStyleCnt="5" custScaleX="99167" custScaleY="109965">
        <dgm:presLayoutVars>
          <dgm:bulletEnabled val="1"/>
        </dgm:presLayoutVars>
      </dgm:prSet>
      <dgm:spPr/>
    </dgm:pt>
    <dgm:pt modelId="{FDB1EFCA-4512-4E9E-A167-DE309CBECF5A}" type="pres">
      <dgm:prSet presAssocID="{65411941-805A-4F54-9DB5-908F7B056E26}" presName="accent_5" presStyleCnt="0"/>
      <dgm:spPr/>
    </dgm:pt>
    <dgm:pt modelId="{3121532E-4045-4E2D-B367-96638859799C}" type="pres">
      <dgm:prSet presAssocID="{65411941-805A-4F54-9DB5-908F7B056E26}" presName="accentRepeatNode" presStyleLbl="solidFgAcc1" presStyleIdx="4" presStyleCnt="5"/>
      <dgm:spPr>
        <a:ln>
          <a:solidFill>
            <a:srgbClr val="9DA6B6"/>
          </a:solidFill>
        </a:ln>
      </dgm:spPr>
    </dgm:pt>
  </dgm:ptLst>
  <dgm:cxnLst>
    <dgm:cxn modelId="{8F942B0A-C29D-4E2B-90E2-54CA2DC22D48}" srcId="{F137B856-D2DD-4617-862E-9C574C7D7EC9}" destId="{C34940A1-DAD9-440C-9DB0-943E47CA32ED}" srcOrd="0" destOrd="0" parTransId="{888F707E-F1C6-4C1C-A42E-E97AC5013EED}" sibTransId="{A4F2FE2F-2CEF-46F8-B7A0-E6B331B46FEC}"/>
    <dgm:cxn modelId="{6EAB9D13-C36D-4C2E-99AE-A77AF5F4B66A}" type="presOf" srcId="{0096B229-ABD6-4856-8E93-965C996AE40E}" destId="{28BF2C4A-57F3-40B1-89DB-4A1F0277569E}" srcOrd="0" destOrd="2" presId="urn:microsoft.com/office/officeart/2008/layout/VerticalCurvedList"/>
    <dgm:cxn modelId="{7C97C544-5F8E-4535-AAC0-04F6A8B01D67}" srcId="{F137B856-D2DD-4617-862E-9C574C7D7EC9}" destId="{65411941-805A-4F54-9DB5-908F7B056E26}" srcOrd="4" destOrd="0" parTransId="{542EA231-78A8-455B-812A-8A25FBED8FB8}" sibTransId="{FED53557-3CB3-4EFD-B35A-6E50942BA410}"/>
    <dgm:cxn modelId="{BAC20045-7829-44D7-A735-AEB5D456C76E}" type="presOf" srcId="{7E28B512-6CAB-4C85-86A8-5EACD2741F71}" destId="{8FEE24E6-A062-4585-97DB-59C75A064D60}" srcOrd="0" destOrd="1" presId="urn:microsoft.com/office/officeart/2008/layout/VerticalCurvedList"/>
    <dgm:cxn modelId="{DD90DB6D-5B37-45F3-B706-CEEE761997F8}" srcId="{7632E753-3F44-4CFD-8CCF-C54E13137C69}" destId="{7E28B512-6CAB-4C85-86A8-5EACD2741F71}" srcOrd="0" destOrd="0" parTransId="{F415F16E-AAD2-48C5-A4E7-6181D444F745}" sibTransId="{AE901728-3A9A-4227-AF7C-9E0549D201CC}"/>
    <dgm:cxn modelId="{C324006E-DEF1-4A9F-8ACE-B8BA34991869}" srcId="{039776A2-06F3-4832-80AC-CABE80DE7100}" destId="{C4DFEA8E-36C3-4691-9AF4-3962A5733AE9}" srcOrd="0" destOrd="0" parTransId="{A189E502-64F1-4BC0-8296-9834656D2088}" sibTransId="{7195509E-836A-4F38-A315-6260DA04E5D0}"/>
    <dgm:cxn modelId="{9C7F8278-677B-4E4C-AFE8-BD747F7105BE}" type="presOf" srcId="{F137B856-D2DD-4617-862E-9C574C7D7EC9}" destId="{6927ED5C-D72B-4134-BEDE-D641FB54E1D3}" srcOrd="0" destOrd="0" presId="urn:microsoft.com/office/officeart/2008/layout/VerticalCurvedList"/>
    <dgm:cxn modelId="{91BB7C7E-4A15-4C42-BD7E-C83B8A15E83C}" srcId="{65411941-805A-4F54-9DB5-908F7B056E26}" destId="{A6E2AA1D-CEAE-4BCA-A4BA-3488924DFDF7}" srcOrd="0" destOrd="0" parTransId="{B166348B-3B6B-4392-9843-6B518761AE66}" sibTransId="{7490F084-B243-4418-A68E-042DAEFE6C13}"/>
    <dgm:cxn modelId="{77359C85-FE4A-44AE-8B75-9FA2FDF67AED}" type="presOf" srcId="{039776A2-06F3-4832-80AC-CABE80DE7100}" destId="{B8F5D094-3D05-4686-BBC2-A65D638DEF9D}" srcOrd="0" destOrd="0" presId="urn:microsoft.com/office/officeart/2008/layout/VerticalCurvedList"/>
    <dgm:cxn modelId="{E18F9388-2DE1-4681-8C76-02106DC0D325}" type="presOf" srcId="{A6E2AA1D-CEAE-4BCA-A4BA-3488924DFDF7}" destId="{F2343BD1-4819-4307-AE8E-19825468743B}" srcOrd="0" destOrd="1" presId="urn:microsoft.com/office/officeart/2008/layout/VerticalCurvedList"/>
    <dgm:cxn modelId="{F05B6A89-6BEE-4078-B91D-92E1463D77D1}" srcId="{C34940A1-DAD9-440C-9DB0-943E47CA32ED}" destId="{0096B229-ABD6-4856-8E93-965C996AE40E}" srcOrd="1" destOrd="0" parTransId="{C3D5CDDB-FD82-437D-AF4B-29E87CFAB794}" sibTransId="{6098D873-7579-48B8-8F85-7368D35FA555}"/>
    <dgm:cxn modelId="{82AF0E8D-4856-4E0F-B722-669AEDFF8D85}" srcId="{C34940A1-DAD9-440C-9DB0-943E47CA32ED}" destId="{8646BDBB-B705-4D04-96CB-5480E48D7949}" srcOrd="0" destOrd="0" parTransId="{C85D3F41-23F8-4834-9D82-D3B9C97252E9}" sibTransId="{AB7F2948-85BC-4E70-80C2-3E54CF5C28EE}"/>
    <dgm:cxn modelId="{77C4C395-7C5F-48AE-A866-864A9B77A86F}" srcId="{F137B856-D2DD-4617-862E-9C574C7D7EC9}" destId="{039776A2-06F3-4832-80AC-CABE80DE7100}" srcOrd="2" destOrd="0" parTransId="{264C25A0-6501-4709-BEE0-8BB6A4E6AC17}" sibTransId="{E134B799-F969-450B-8CEB-9A4D129AAC4A}"/>
    <dgm:cxn modelId="{372DB196-FB1F-4844-9B0B-D03AE7AFB22B}" type="presOf" srcId="{7632E753-3F44-4CFD-8CCF-C54E13137C69}" destId="{8FEE24E6-A062-4585-97DB-59C75A064D60}" srcOrd="0" destOrd="0" presId="urn:microsoft.com/office/officeart/2008/layout/VerticalCurvedList"/>
    <dgm:cxn modelId="{9E0D999F-3E49-4904-9C36-464FE3677502}" srcId="{F137B856-D2DD-4617-862E-9C574C7D7EC9}" destId="{AA77BEB2-DC0C-4481-BA51-B53112197F9E}" srcOrd="3" destOrd="0" parTransId="{5C66C098-FA88-46E9-9DE1-2945C73E83C1}" sibTransId="{6D53C541-D571-4419-926E-9D72CF8C70DA}"/>
    <dgm:cxn modelId="{CF3256DF-150F-4A9A-87B7-0B76A7B4DD32}" type="presOf" srcId="{C34940A1-DAD9-440C-9DB0-943E47CA32ED}" destId="{28BF2C4A-57F3-40B1-89DB-4A1F0277569E}" srcOrd="0" destOrd="0" presId="urn:microsoft.com/office/officeart/2008/layout/VerticalCurvedList"/>
    <dgm:cxn modelId="{5EE1CDE0-E3B5-4A9E-B3B1-1BBA0C02788A}" type="presOf" srcId="{AA77BEB2-DC0C-4481-BA51-B53112197F9E}" destId="{905097C9-1810-403F-9DDC-2A840E95AE5D}" srcOrd="0" destOrd="0" presId="urn:microsoft.com/office/officeart/2008/layout/VerticalCurvedList"/>
    <dgm:cxn modelId="{BE8ED8EA-40E1-426B-BA2A-53749CB10CDD}" type="presOf" srcId="{65411941-805A-4F54-9DB5-908F7B056E26}" destId="{F2343BD1-4819-4307-AE8E-19825468743B}" srcOrd="0" destOrd="0" presId="urn:microsoft.com/office/officeart/2008/layout/VerticalCurvedList"/>
    <dgm:cxn modelId="{B8BA06EB-6FF9-459F-9FC4-7CBBB8836E2A}" type="presOf" srcId="{C4DFEA8E-36C3-4691-9AF4-3962A5733AE9}" destId="{B8F5D094-3D05-4686-BBC2-A65D638DEF9D}" srcOrd="0" destOrd="1" presId="urn:microsoft.com/office/officeart/2008/layout/VerticalCurvedList"/>
    <dgm:cxn modelId="{BDFA63F1-CF23-4EC4-A97B-7ACE17828861}" srcId="{F137B856-D2DD-4617-862E-9C574C7D7EC9}" destId="{7632E753-3F44-4CFD-8CCF-C54E13137C69}" srcOrd="1" destOrd="0" parTransId="{60F9CF4B-A713-4DA6-A8C4-C9102B28817A}" sibTransId="{D7005D8A-C10A-4424-9113-7EEF4558B83A}"/>
    <dgm:cxn modelId="{40328FF4-3665-4DC5-94EF-C52ACC152CB3}" type="presOf" srcId="{AB7F2948-85BC-4E70-80C2-3E54CF5C28EE}" destId="{8D543D65-05A0-4F33-8D76-F93385A0D5A4}" srcOrd="0" destOrd="0" presId="urn:microsoft.com/office/officeart/2008/layout/VerticalCurvedList"/>
    <dgm:cxn modelId="{DCF2BDFA-224B-4A3E-A56F-37A16D8980B8}" type="presOf" srcId="{8646BDBB-B705-4D04-96CB-5480E48D7949}" destId="{28BF2C4A-57F3-40B1-89DB-4A1F0277569E}" srcOrd="0" destOrd="1" presId="urn:microsoft.com/office/officeart/2008/layout/VerticalCurvedList"/>
    <dgm:cxn modelId="{EC76C124-9E45-4B74-9923-E9231F4DB1F3}" type="presParOf" srcId="{6927ED5C-D72B-4134-BEDE-D641FB54E1D3}" destId="{06DF51E4-FEA2-43EE-AE44-00ACC0D2FFD2}" srcOrd="0" destOrd="0" presId="urn:microsoft.com/office/officeart/2008/layout/VerticalCurvedList"/>
    <dgm:cxn modelId="{62DA17A8-3547-482B-B248-F7B78B7CF64E}" type="presParOf" srcId="{06DF51E4-FEA2-43EE-AE44-00ACC0D2FFD2}" destId="{9EA74D36-B796-449A-AB58-2416011F983E}" srcOrd="0" destOrd="0" presId="urn:microsoft.com/office/officeart/2008/layout/VerticalCurvedList"/>
    <dgm:cxn modelId="{DEF4E2FC-8455-4468-8CE0-4B722DCE1861}" type="presParOf" srcId="{9EA74D36-B796-449A-AB58-2416011F983E}" destId="{55EA1E2C-DCCB-4E82-A02D-C1D2081A044E}" srcOrd="0" destOrd="0" presId="urn:microsoft.com/office/officeart/2008/layout/VerticalCurvedList"/>
    <dgm:cxn modelId="{9C4D3AC5-54A1-405B-9FEF-F9DBD5B5729D}" type="presParOf" srcId="{9EA74D36-B796-449A-AB58-2416011F983E}" destId="{8D543D65-05A0-4F33-8D76-F93385A0D5A4}" srcOrd="1" destOrd="0" presId="urn:microsoft.com/office/officeart/2008/layout/VerticalCurvedList"/>
    <dgm:cxn modelId="{5DB4BF6C-4422-4AF6-B339-071DEA3E9F02}" type="presParOf" srcId="{9EA74D36-B796-449A-AB58-2416011F983E}" destId="{0070FFCF-79CE-4340-8E65-5879556D3BDC}" srcOrd="2" destOrd="0" presId="urn:microsoft.com/office/officeart/2008/layout/VerticalCurvedList"/>
    <dgm:cxn modelId="{32A0D308-5C96-4BC8-8DB3-7BC1B5EBB227}" type="presParOf" srcId="{9EA74D36-B796-449A-AB58-2416011F983E}" destId="{2628F0DE-0AC7-441E-815C-194AAB09C0AF}" srcOrd="3" destOrd="0" presId="urn:microsoft.com/office/officeart/2008/layout/VerticalCurvedList"/>
    <dgm:cxn modelId="{FA16284D-0A87-4E17-9AD3-4B5C0070D110}" type="presParOf" srcId="{06DF51E4-FEA2-43EE-AE44-00ACC0D2FFD2}" destId="{28BF2C4A-57F3-40B1-89DB-4A1F0277569E}" srcOrd="1" destOrd="0" presId="urn:microsoft.com/office/officeart/2008/layout/VerticalCurvedList"/>
    <dgm:cxn modelId="{7DB7D1C4-93A0-4271-905F-E694C6EFC30D}" type="presParOf" srcId="{06DF51E4-FEA2-43EE-AE44-00ACC0D2FFD2}" destId="{5FEC0EFD-8A2D-483B-8D48-9347B8ADF616}" srcOrd="2" destOrd="0" presId="urn:microsoft.com/office/officeart/2008/layout/VerticalCurvedList"/>
    <dgm:cxn modelId="{4E29A391-FB68-4F1B-A837-D3CAD553294F}" type="presParOf" srcId="{5FEC0EFD-8A2D-483B-8D48-9347B8ADF616}" destId="{C7F52EDF-62FD-4ECF-B3FA-1B5552D15713}" srcOrd="0" destOrd="0" presId="urn:microsoft.com/office/officeart/2008/layout/VerticalCurvedList"/>
    <dgm:cxn modelId="{3923A6DF-EC21-4F9C-A310-C3403F681AEF}" type="presParOf" srcId="{06DF51E4-FEA2-43EE-AE44-00ACC0D2FFD2}" destId="{8FEE24E6-A062-4585-97DB-59C75A064D60}" srcOrd="3" destOrd="0" presId="urn:microsoft.com/office/officeart/2008/layout/VerticalCurvedList"/>
    <dgm:cxn modelId="{7DD040CC-3350-4A96-91D9-A1B800BFF6C8}" type="presParOf" srcId="{06DF51E4-FEA2-43EE-AE44-00ACC0D2FFD2}" destId="{DC5944A6-E411-4A39-BDF7-D42518A2D56E}" srcOrd="4" destOrd="0" presId="urn:microsoft.com/office/officeart/2008/layout/VerticalCurvedList"/>
    <dgm:cxn modelId="{5BCF293C-73BA-4496-B696-9552524AFFD9}" type="presParOf" srcId="{DC5944A6-E411-4A39-BDF7-D42518A2D56E}" destId="{93119407-1A05-4C28-9D3C-E35D3F950E4B}" srcOrd="0" destOrd="0" presId="urn:microsoft.com/office/officeart/2008/layout/VerticalCurvedList"/>
    <dgm:cxn modelId="{7FB523ED-76D2-41D8-BFA1-66272817C8A8}" type="presParOf" srcId="{06DF51E4-FEA2-43EE-AE44-00ACC0D2FFD2}" destId="{B8F5D094-3D05-4686-BBC2-A65D638DEF9D}" srcOrd="5" destOrd="0" presId="urn:microsoft.com/office/officeart/2008/layout/VerticalCurvedList"/>
    <dgm:cxn modelId="{E427A60A-3209-44E6-972E-845EC86180A6}" type="presParOf" srcId="{06DF51E4-FEA2-43EE-AE44-00ACC0D2FFD2}" destId="{78474AA8-1CBE-4B04-8EF8-AA8F87F0EEA8}" srcOrd="6" destOrd="0" presId="urn:microsoft.com/office/officeart/2008/layout/VerticalCurvedList"/>
    <dgm:cxn modelId="{35BC8A07-2ABC-4A52-9514-63A5584545FD}" type="presParOf" srcId="{78474AA8-1CBE-4B04-8EF8-AA8F87F0EEA8}" destId="{2E5FD58C-E32D-44D6-B9CF-7B997ED15EB1}" srcOrd="0" destOrd="0" presId="urn:microsoft.com/office/officeart/2008/layout/VerticalCurvedList"/>
    <dgm:cxn modelId="{F0054131-9A2F-4B6C-BF30-2296E0DA02AB}" type="presParOf" srcId="{06DF51E4-FEA2-43EE-AE44-00ACC0D2FFD2}" destId="{905097C9-1810-403F-9DDC-2A840E95AE5D}" srcOrd="7" destOrd="0" presId="urn:microsoft.com/office/officeart/2008/layout/VerticalCurvedList"/>
    <dgm:cxn modelId="{79CAB806-F2A8-4964-8E3A-A8649B71ACAC}" type="presParOf" srcId="{06DF51E4-FEA2-43EE-AE44-00ACC0D2FFD2}" destId="{FDBDBC2F-3C1C-4EA0-81AA-0F41C72C9B85}" srcOrd="8" destOrd="0" presId="urn:microsoft.com/office/officeart/2008/layout/VerticalCurvedList"/>
    <dgm:cxn modelId="{3195C0C0-629C-4E81-B604-EA53B158735A}" type="presParOf" srcId="{FDBDBC2F-3C1C-4EA0-81AA-0F41C72C9B85}" destId="{ED03075D-D662-486D-B435-61826BB99AD5}" srcOrd="0" destOrd="0" presId="urn:microsoft.com/office/officeart/2008/layout/VerticalCurvedList"/>
    <dgm:cxn modelId="{9B080405-E712-4F6C-BE96-067A3CE4E36F}" type="presParOf" srcId="{06DF51E4-FEA2-43EE-AE44-00ACC0D2FFD2}" destId="{F2343BD1-4819-4307-AE8E-19825468743B}" srcOrd="9" destOrd="0" presId="urn:microsoft.com/office/officeart/2008/layout/VerticalCurvedList"/>
    <dgm:cxn modelId="{CBF467C6-8537-47BC-8482-3545214A423F}" type="presParOf" srcId="{06DF51E4-FEA2-43EE-AE44-00ACC0D2FFD2}" destId="{FDB1EFCA-4512-4E9E-A167-DE309CBECF5A}" srcOrd="10" destOrd="0" presId="urn:microsoft.com/office/officeart/2008/layout/VerticalCurvedList"/>
    <dgm:cxn modelId="{5054AFDB-4672-485E-AFC1-7C5794A53732}" type="presParOf" srcId="{FDB1EFCA-4512-4E9E-A167-DE309CBECF5A}" destId="{3121532E-4045-4E2D-B367-9663885979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37B856-D2DD-4617-862E-9C574C7D7E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34940A1-DAD9-440C-9DB0-943E47CA32ED}">
      <dgm:prSet phldrT="[Text]" custT="1"/>
      <dgm:spPr>
        <a:solidFill>
          <a:srgbClr val="322153"/>
        </a:solidFill>
      </dgm:spPr>
      <dgm:t>
        <a:bodyPr/>
        <a:lstStyle/>
        <a:p>
          <a:pPr marL="0">
            <a:buNone/>
          </a:pPr>
          <a:r>
            <a:rPr lang="en-GB" sz="1300" b="1" dirty="0">
              <a:latin typeface="Verdana" panose="020B0604030504040204" pitchFamily="34" charset="0"/>
              <a:ea typeface="Verdana" panose="020B0604030504040204" pitchFamily="34" charset="0"/>
            </a:rPr>
            <a:t>CCAV…</a:t>
          </a:r>
        </a:p>
      </dgm:t>
    </dgm:pt>
    <dgm:pt modelId="{888F707E-F1C6-4C1C-A42E-E97AC5013EED}" type="parTrans" cxnId="{8F942B0A-C29D-4E2B-90E2-54CA2DC22D48}">
      <dgm:prSet/>
      <dgm:spPr/>
      <dgm:t>
        <a:bodyPr/>
        <a:lstStyle/>
        <a:p>
          <a:endParaRPr lang="en-GB" sz="1300">
            <a:latin typeface="Verdana" panose="020B0604030504040204" pitchFamily="34" charset="0"/>
            <a:ea typeface="Verdana" panose="020B0604030504040204" pitchFamily="34" charset="0"/>
          </a:endParaRPr>
        </a:p>
      </dgm:t>
    </dgm:pt>
    <dgm:pt modelId="{A4F2FE2F-2CEF-46F8-B7A0-E6B331B46FEC}" type="sibTrans" cxnId="{8F942B0A-C29D-4E2B-90E2-54CA2DC22D48}">
      <dgm:prSet/>
      <dgm:spPr/>
      <dgm:t>
        <a:bodyPr/>
        <a:lstStyle/>
        <a:p>
          <a:endParaRPr lang="en-GB" sz="1300">
            <a:latin typeface="Verdana" panose="020B0604030504040204" pitchFamily="34" charset="0"/>
            <a:ea typeface="Verdana" panose="020B0604030504040204" pitchFamily="34" charset="0"/>
          </a:endParaRPr>
        </a:p>
      </dgm:t>
    </dgm:pt>
    <dgm:pt modelId="{8646BDBB-B705-4D04-96CB-5480E48D7949}">
      <dgm:prSet phldrT="[Text]" custT="1"/>
      <dgm:spPr>
        <a:solidFill>
          <a:srgbClr val="322153"/>
        </a:solidFill>
      </dgm:spPr>
      <dgm:t>
        <a:bodyPr/>
        <a:lstStyle/>
        <a:p>
          <a:pPr marL="0">
            <a:buFont typeface="Arial" panose="020B0604020202020204" pitchFamily="34" charset="0"/>
            <a:buNone/>
          </a:pPr>
          <a:r>
            <a:rPr lang="en-GB" sz="1300" dirty="0">
              <a:latin typeface="Verdana" panose="020B0604030504040204" pitchFamily="34" charset="0"/>
              <a:ea typeface="Verdana" panose="020B0604030504040204" pitchFamily="34" charset="0"/>
            </a:rPr>
            <a:t>An instrument for delivering on key policy objectives that can be readily tailored to focus on key CAM topics. Safeguarding of the nearly £200m invested by government and industry into CAM testbeds, growing and domestic supply chain, attracting private and foreign investment </a:t>
          </a:r>
        </a:p>
      </dgm:t>
    </dgm:pt>
    <dgm:pt modelId="{C85D3F41-23F8-4834-9D82-D3B9C97252E9}" type="parTrans" cxnId="{82AF0E8D-4856-4E0F-B722-669AEDFF8D85}">
      <dgm:prSet/>
      <dgm:spPr/>
      <dgm:t>
        <a:bodyPr/>
        <a:lstStyle/>
        <a:p>
          <a:endParaRPr lang="en-GB" sz="1300">
            <a:latin typeface="Verdana" panose="020B0604030504040204" pitchFamily="34" charset="0"/>
            <a:ea typeface="Verdana" panose="020B0604030504040204" pitchFamily="34" charset="0"/>
          </a:endParaRPr>
        </a:p>
      </dgm:t>
    </dgm:pt>
    <dgm:pt modelId="{AB7F2948-85BC-4E70-80C2-3E54CF5C28EE}" type="sibTrans" cxnId="{82AF0E8D-4856-4E0F-B722-669AEDFF8D85}">
      <dgm:prSet/>
      <dgm:spPr>
        <a:ln>
          <a:solidFill>
            <a:srgbClr val="322153"/>
          </a:solidFill>
        </a:ln>
      </dgm:spPr>
      <dgm:t>
        <a:bodyPr/>
        <a:lstStyle/>
        <a:p>
          <a:endParaRPr lang="en-GB" sz="1300">
            <a:latin typeface="Verdana" panose="020B0604030504040204" pitchFamily="34" charset="0"/>
            <a:ea typeface="Verdana" panose="020B0604030504040204" pitchFamily="34" charset="0"/>
          </a:endParaRPr>
        </a:p>
      </dgm:t>
    </dgm:pt>
    <dgm:pt modelId="{7632E753-3F44-4CFD-8CCF-C54E13137C69}">
      <dgm:prSet phldrT="[Text]" custT="1"/>
      <dgm:spPr>
        <a:solidFill>
          <a:srgbClr val="FCAA85"/>
        </a:solidFill>
      </dgm:spPr>
      <dgm:t>
        <a:bodyPr/>
        <a:lstStyle/>
        <a:p>
          <a:pPr marL="0">
            <a:buNone/>
          </a:pPr>
          <a:r>
            <a:rPr lang="en-GB" sz="1300" b="1" dirty="0">
              <a:solidFill>
                <a:srgbClr val="322153"/>
              </a:solidFill>
              <a:latin typeface="Verdana" panose="020B0604030504040204" pitchFamily="34" charset="0"/>
              <a:ea typeface="Verdana" panose="020B0604030504040204" pitchFamily="34" charset="0"/>
            </a:rPr>
            <a:t>CAM Testbed UK </a:t>
          </a:r>
        </a:p>
        <a:p>
          <a:pPr marL="0">
            <a:buNone/>
          </a:pPr>
          <a:r>
            <a:rPr lang="en-GB" sz="1300" dirty="0">
              <a:solidFill>
                <a:srgbClr val="322153"/>
              </a:solidFill>
              <a:latin typeface="Verdana" panose="020B0604030504040204" pitchFamily="34" charset="0"/>
              <a:ea typeface="Verdana" panose="020B0604030504040204" pitchFamily="34" charset="0"/>
            </a:rPr>
            <a:t>Pipeline of new entrants, innovators and disruptors with a CAM focus. Raised profile and additional corporate engagement, new and enduring relationships. Short-term plugging of revenue gaps</a:t>
          </a:r>
          <a:endParaRPr lang="en-GB" sz="1300" b="1" dirty="0">
            <a:solidFill>
              <a:srgbClr val="322153"/>
            </a:solidFill>
            <a:latin typeface="Verdana" panose="020B0604030504040204" pitchFamily="34" charset="0"/>
            <a:ea typeface="Verdana" panose="020B0604030504040204" pitchFamily="34" charset="0"/>
          </a:endParaRPr>
        </a:p>
      </dgm:t>
    </dgm:pt>
    <dgm:pt modelId="{60F9CF4B-A713-4DA6-A8C4-C9102B28817A}" type="parTrans" cxnId="{BDFA63F1-CF23-4EC4-A97B-7ACE17828861}">
      <dgm:prSet/>
      <dgm:spPr/>
      <dgm:t>
        <a:bodyPr/>
        <a:lstStyle/>
        <a:p>
          <a:endParaRPr lang="en-GB" sz="1300">
            <a:latin typeface="Verdana" panose="020B0604030504040204" pitchFamily="34" charset="0"/>
            <a:ea typeface="Verdana" panose="020B0604030504040204" pitchFamily="34" charset="0"/>
          </a:endParaRPr>
        </a:p>
      </dgm:t>
    </dgm:pt>
    <dgm:pt modelId="{D7005D8A-C10A-4424-9113-7EEF4558B83A}" type="sibTrans" cxnId="{BDFA63F1-CF23-4EC4-A97B-7ACE17828861}">
      <dgm:prSet/>
      <dgm:spPr/>
      <dgm:t>
        <a:bodyPr/>
        <a:lstStyle/>
        <a:p>
          <a:endParaRPr lang="en-GB" sz="1300">
            <a:latin typeface="Verdana" panose="020B0604030504040204" pitchFamily="34" charset="0"/>
            <a:ea typeface="Verdana" panose="020B0604030504040204" pitchFamily="34" charset="0"/>
          </a:endParaRPr>
        </a:p>
      </dgm:t>
    </dgm:pt>
    <dgm:pt modelId="{039776A2-06F3-4832-80AC-CABE80DE7100}">
      <dgm:prSet phldrT="[Text]" custT="1"/>
      <dgm:spPr>
        <a:solidFill>
          <a:srgbClr val="E4EDEF"/>
        </a:solidFill>
      </dgm:spPr>
      <dgm:t>
        <a:bodyPr/>
        <a:lstStyle/>
        <a:p>
          <a:pPr marL="0">
            <a:buNone/>
          </a:pPr>
          <a:r>
            <a:rPr lang="en-GB" sz="1300" b="1" dirty="0">
              <a:solidFill>
                <a:srgbClr val="322153"/>
              </a:solidFill>
              <a:latin typeface="Verdana" panose="020B0604030504040204" pitchFamily="34" charset="0"/>
              <a:ea typeface="Verdana" panose="020B0604030504040204" pitchFamily="34" charset="0"/>
            </a:rPr>
            <a:t>Investor Community</a:t>
          </a:r>
        </a:p>
      </dgm:t>
    </dgm:pt>
    <dgm:pt modelId="{264C25A0-6501-4709-BEE0-8BB6A4E6AC17}" type="parTrans" cxnId="{77C4C395-7C5F-48AE-A866-864A9B77A86F}">
      <dgm:prSet/>
      <dgm:spPr/>
      <dgm:t>
        <a:bodyPr/>
        <a:lstStyle/>
        <a:p>
          <a:endParaRPr lang="en-GB" sz="1300">
            <a:latin typeface="Verdana" panose="020B0604030504040204" pitchFamily="34" charset="0"/>
            <a:ea typeface="Verdana" panose="020B0604030504040204" pitchFamily="34" charset="0"/>
          </a:endParaRPr>
        </a:p>
      </dgm:t>
    </dgm:pt>
    <dgm:pt modelId="{E134B799-F969-450B-8CEB-9A4D129AAC4A}" type="sibTrans" cxnId="{77C4C395-7C5F-48AE-A866-864A9B77A86F}">
      <dgm:prSet/>
      <dgm:spPr/>
      <dgm:t>
        <a:bodyPr/>
        <a:lstStyle/>
        <a:p>
          <a:endParaRPr lang="en-GB" sz="1300">
            <a:latin typeface="Verdana" panose="020B0604030504040204" pitchFamily="34" charset="0"/>
            <a:ea typeface="Verdana" panose="020B0604030504040204" pitchFamily="34" charset="0"/>
          </a:endParaRPr>
        </a:p>
      </dgm:t>
    </dgm:pt>
    <dgm:pt modelId="{C4DFEA8E-36C3-4691-9AF4-3962A5733AE9}">
      <dgm:prSet phldrT="[Text]" custT="1"/>
      <dgm:spPr>
        <a:solidFill>
          <a:srgbClr val="E4EDEF"/>
        </a:solidFill>
      </dgm:spPr>
      <dgm:t>
        <a:bodyPr/>
        <a:lstStyle/>
        <a:p>
          <a:pPr marL="0">
            <a:buNone/>
          </a:pPr>
          <a:r>
            <a:rPr lang="en-GB" sz="1300" dirty="0">
              <a:solidFill>
                <a:srgbClr val="322153"/>
              </a:solidFill>
              <a:latin typeface="Verdana" panose="020B0604030504040204" pitchFamily="34" charset="0"/>
              <a:ea typeface="Verdana" panose="020B0604030504040204" pitchFamily="34" charset="0"/>
            </a:rPr>
            <a:t>Access to the excellent set of investor ready SMEs, set to establish in the UK mobility sector, unlocking new corporate partnerships/investments from its global investor network, driving further FDI opportunities in the UK</a:t>
          </a:r>
        </a:p>
      </dgm:t>
    </dgm:pt>
    <dgm:pt modelId="{A189E502-64F1-4BC0-8296-9834656D2088}" type="parTrans" cxnId="{C324006E-DEF1-4A9F-8ACE-B8BA34991869}">
      <dgm:prSet/>
      <dgm:spPr/>
      <dgm:t>
        <a:bodyPr/>
        <a:lstStyle/>
        <a:p>
          <a:endParaRPr lang="en-GB" sz="1300">
            <a:latin typeface="Verdana" panose="020B0604030504040204" pitchFamily="34" charset="0"/>
            <a:ea typeface="Verdana" panose="020B0604030504040204" pitchFamily="34" charset="0"/>
          </a:endParaRPr>
        </a:p>
      </dgm:t>
    </dgm:pt>
    <dgm:pt modelId="{7195509E-836A-4F38-A315-6260DA04E5D0}" type="sibTrans" cxnId="{C324006E-DEF1-4A9F-8ACE-B8BA34991869}">
      <dgm:prSet/>
      <dgm:spPr/>
      <dgm:t>
        <a:bodyPr/>
        <a:lstStyle/>
        <a:p>
          <a:endParaRPr lang="en-GB" sz="1300">
            <a:latin typeface="Verdana" panose="020B0604030504040204" pitchFamily="34" charset="0"/>
            <a:ea typeface="Verdana" panose="020B0604030504040204" pitchFamily="34" charset="0"/>
          </a:endParaRPr>
        </a:p>
      </dgm:t>
    </dgm:pt>
    <dgm:pt modelId="{65411941-805A-4F54-9DB5-908F7B056E26}">
      <dgm:prSet phldrT="[Text]" custT="1"/>
      <dgm:spPr>
        <a:solidFill>
          <a:srgbClr val="FCAA85"/>
        </a:solidFill>
        <a:ln>
          <a:solidFill>
            <a:srgbClr val="FCAA85"/>
          </a:solidFill>
        </a:ln>
      </dgm:spPr>
      <dgm:t>
        <a:bodyPr/>
        <a:lstStyle/>
        <a:p>
          <a:pPr marL="0">
            <a:buNone/>
          </a:pPr>
          <a:r>
            <a:rPr lang="en-GB" sz="1300" b="1" dirty="0">
              <a:solidFill>
                <a:srgbClr val="322153"/>
              </a:solidFill>
              <a:latin typeface="Verdana" panose="020B0604030504040204" pitchFamily="34" charset="0"/>
              <a:ea typeface="Verdana" panose="020B0604030504040204" pitchFamily="34" charset="0"/>
            </a:rPr>
            <a:t>Corporates</a:t>
          </a:r>
        </a:p>
      </dgm:t>
    </dgm:pt>
    <dgm:pt modelId="{542EA231-78A8-455B-812A-8A25FBED8FB8}" type="parTrans" cxnId="{7C97C544-5F8E-4535-AAC0-04F6A8B01D67}">
      <dgm:prSet/>
      <dgm:spPr/>
      <dgm:t>
        <a:bodyPr/>
        <a:lstStyle/>
        <a:p>
          <a:endParaRPr lang="en-GB" sz="1300">
            <a:latin typeface="Verdana" panose="020B0604030504040204" pitchFamily="34" charset="0"/>
            <a:ea typeface="Verdana" panose="020B0604030504040204" pitchFamily="34" charset="0"/>
          </a:endParaRPr>
        </a:p>
      </dgm:t>
    </dgm:pt>
    <dgm:pt modelId="{FED53557-3CB3-4EFD-B35A-6E50942BA410}" type="sibTrans" cxnId="{7C97C544-5F8E-4535-AAC0-04F6A8B01D67}">
      <dgm:prSet/>
      <dgm:spPr/>
      <dgm:t>
        <a:bodyPr/>
        <a:lstStyle/>
        <a:p>
          <a:endParaRPr lang="en-GB" sz="1300">
            <a:latin typeface="Verdana" panose="020B0604030504040204" pitchFamily="34" charset="0"/>
            <a:ea typeface="Verdana" panose="020B0604030504040204" pitchFamily="34" charset="0"/>
          </a:endParaRPr>
        </a:p>
      </dgm:t>
    </dgm:pt>
    <dgm:pt modelId="{A6E2AA1D-CEAE-4BCA-A4BA-3488924DFDF7}">
      <dgm:prSet phldrT="[Text]" custT="1"/>
      <dgm:spPr>
        <a:solidFill>
          <a:srgbClr val="FCAA85"/>
        </a:solidFill>
        <a:ln>
          <a:solidFill>
            <a:srgbClr val="FCAA85"/>
          </a:solidFill>
        </a:ln>
      </dgm:spPr>
      <dgm:t>
        <a:bodyPr/>
        <a:lstStyle/>
        <a:p>
          <a:pPr marL="0">
            <a:buNone/>
          </a:pPr>
          <a:r>
            <a:rPr lang="en-GB" sz="1300" dirty="0">
              <a:solidFill>
                <a:srgbClr val="322153"/>
              </a:solidFill>
              <a:latin typeface="Verdana" panose="020B0604030504040204" pitchFamily="34" charset="0"/>
              <a:ea typeface="Verdana" panose="020B0604030504040204" pitchFamily="34" charset="0"/>
            </a:rPr>
            <a:t>Access to a low-risk R&amp;D pipeline of emerging start-ups and  SMEs. Opening up opportunities to explore innovate solutions and growth potential</a:t>
          </a:r>
        </a:p>
      </dgm:t>
    </dgm:pt>
    <dgm:pt modelId="{B166348B-3B6B-4392-9843-6B518761AE66}" type="parTrans" cxnId="{91BB7C7E-4A15-4C42-BD7E-C83B8A15E83C}">
      <dgm:prSet/>
      <dgm:spPr/>
      <dgm:t>
        <a:bodyPr/>
        <a:lstStyle/>
        <a:p>
          <a:endParaRPr lang="en-GB" sz="1300">
            <a:latin typeface="Verdana" panose="020B0604030504040204" pitchFamily="34" charset="0"/>
            <a:ea typeface="Verdana" panose="020B0604030504040204" pitchFamily="34" charset="0"/>
          </a:endParaRPr>
        </a:p>
      </dgm:t>
    </dgm:pt>
    <dgm:pt modelId="{7490F084-B243-4418-A68E-042DAEFE6C13}" type="sibTrans" cxnId="{91BB7C7E-4A15-4C42-BD7E-C83B8A15E83C}">
      <dgm:prSet/>
      <dgm:spPr/>
      <dgm:t>
        <a:bodyPr/>
        <a:lstStyle/>
        <a:p>
          <a:endParaRPr lang="en-GB" sz="1300">
            <a:latin typeface="Verdana" panose="020B0604030504040204" pitchFamily="34" charset="0"/>
            <a:ea typeface="Verdana" panose="020B0604030504040204" pitchFamily="34" charset="0"/>
          </a:endParaRPr>
        </a:p>
      </dgm:t>
    </dgm:pt>
    <dgm:pt modelId="{0096B229-ABD6-4856-8E93-965C996AE40E}">
      <dgm:prSet phldrT="[Text]" custT="1"/>
      <dgm:spPr>
        <a:solidFill>
          <a:srgbClr val="322153"/>
        </a:solidFill>
      </dgm:spPr>
      <dgm:t>
        <a:bodyPr/>
        <a:lstStyle/>
        <a:p>
          <a:pPr marL="0">
            <a:buFont typeface="Arial" panose="020B0604020202020204" pitchFamily="34" charset="0"/>
            <a:buNone/>
          </a:pPr>
          <a:endParaRPr lang="en-GB" sz="1300">
            <a:latin typeface="Verdana" panose="020B0604030504040204" pitchFamily="34" charset="0"/>
            <a:ea typeface="Verdana" panose="020B0604030504040204" pitchFamily="34" charset="0"/>
          </a:endParaRPr>
        </a:p>
      </dgm:t>
    </dgm:pt>
    <dgm:pt modelId="{6098D873-7579-48B8-8F85-7368D35FA555}" type="sibTrans" cxnId="{F05B6A89-6BEE-4078-B91D-92E1463D77D1}">
      <dgm:prSet/>
      <dgm:spPr/>
      <dgm:t>
        <a:bodyPr/>
        <a:lstStyle/>
        <a:p>
          <a:endParaRPr lang="en-GB" sz="1300">
            <a:latin typeface="Verdana" panose="020B0604030504040204" pitchFamily="34" charset="0"/>
            <a:ea typeface="Verdana" panose="020B0604030504040204" pitchFamily="34" charset="0"/>
          </a:endParaRPr>
        </a:p>
      </dgm:t>
    </dgm:pt>
    <dgm:pt modelId="{C3D5CDDB-FD82-437D-AF4B-29E87CFAB794}" type="parTrans" cxnId="{F05B6A89-6BEE-4078-B91D-92E1463D77D1}">
      <dgm:prSet/>
      <dgm:spPr/>
      <dgm:t>
        <a:bodyPr/>
        <a:lstStyle/>
        <a:p>
          <a:endParaRPr lang="en-GB" sz="1300">
            <a:latin typeface="Verdana" panose="020B0604030504040204" pitchFamily="34" charset="0"/>
            <a:ea typeface="Verdana" panose="020B0604030504040204" pitchFamily="34" charset="0"/>
          </a:endParaRPr>
        </a:p>
      </dgm:t>
    </dgm:pt>
    <dgm:pt modelId="{AA77BEB2-DC0C-4481-BA51-B53112197F9E}">
      <dgm:prSet phldrT="[Text]" custT="1"/>
      <dgm:spPr>
        <a:solidFill>
          <a:srgbClr val="322153"/>
        </a:solidFill>
      </dgm:spPr>
      <dgm:t>
        <a:bodyPr/>
        <a:lstStyle/>
        <a:p>
          <a:pPr marL="0">
            <a:buNone/>
          </a:pPr>
          <a:r>
            <a:rPr lang="en-GB" sz="1300" b="1" dirty="0">
              <a:latin typeface="Verdana" panose="020B0604030504040204" pitchFamily="34" charset="0"/>
              <a:ea typeface="Verdana" panose="020B0604030504040204" pitchFamily="34" charset="0"/>
            </a:rPr>
            <a:t>Zenzic</a:t>
          </a:r>
        </a:p>
        <a:p>
          <a:pPr marL="0">
            <a:buNone/>
          </a:pPr>
          <a:r>
            <a:rPr lang="en-GB" sz="1300" dirty="0">
              <a:latin typeface="Verdana" panose="020B0604030504040204" pitchFamily="34" charset="0"/>
              <a:ea typeface="Verdana" panose="020B0604030504040204" pitchFamily="34" charset="0"/>
            </a:rPr>
            <a:t>Proof points for the CAM mission, amplifying value of world class capability, building critical mass to deliver supply chains, attract private investment and generate the benefits of wide scale CAM commercialisation</a:t>
          </a:r>
          <a:endParaRPr lang="en-GB" sz="1300" b="1" dirty="0">
            <a:latin typeface="Verdana" panose="020B0604030504040204" pitchFamily="34" charset="0"/>
            <a:ea typeface="Verdana" panose="020B0604030504040204" pitchFamily="34" charset="0"/>
          </a:endParaRPr>
        </a:p>
      </dgm:t>
    </dgm:pt>
    <dgm:pt modelId="{5C66C098-FA88-46E9-9DE1-2945C73E83C1}" type="parTrans" cxnId="{9E0D999F-3E49-4904-9C36-464FE3677502}">
      <dgm:prSet/>
      <dgm:spPr/>
      <dgm:t>
        <a:bodyPr/>
        <a:lstStyle/>
        <a:p>
          <a:endParaRPr lang="en-GB" sz="1300">
            <a:latin typeface="Verdana" panose="020B0604030504040204" pitchFamily="34" charset="0"/>
            <a:ea typeface="Verdana" panose="020B0604030504040204" pitchFamily="34" charset="0"/>
          </a:endParaRPr>
        </a:p>
      </dgm:t>
    </dgm:pt>
    <dgm:pt modelId="{6D53C541-D571-4419-926E-9D72CF8C70DA}" type="sibTrans" cxnId="{9E0D999F-3E49-4904-9C36-464FE3677502}">
      <dgm:prSet/>
      <dgm:spPr/>
      <dgm:t>
        <a:bodyPr/>
        <a:lstStyle/>
        <a:p>
          <a:endParaRPr lang="en-GB" sz="1300">
            <a:latin typeface="Verdana" panose="020B0604030504040204" pitchFamily="34" charset="0"/>
            <a:ea typeface="Verdana" panose="020B0604030504040204" pitchFamily="34" charset="0"/>
          </a:endParaRPr>
        </a:p>
      </dgm:t>
    </dgm:pt>
    <dgm:pt modelId="{6927ED5C-D72B-4134-BEDE-D641FB54E1D3}" type="pres">
      <dgm:prSet presAssocID="{F137B856-D2DD-4617-862E-9C574C7D7EC9}" presName="Name0" presStyleCnt="0">
        <dgm:presLayoutVars>
          <dgm:chMax val="7"/>
          <dgm:chPref val="7"/>
          <dgm:dir/>
        </dgm:presLayoutVars>
      </dgm:prSet>
      <dgm:spPr/>
    </dgm:pt>
    <dgm:pt modelId="{06DF51E4-FEA2-43EE-AE44-00ACC0D2FFD2}" type="pres">
      <dgm:prSet presAssocID="{F137B856-D2DD-4617-862E-9C574C7D7EC9}" presName="Name1" presStyleCnt="0"/>
      <dgm:spPr/>
    </dgm:pt>
    <dgm:pt modelId="{9EA74D36-B796-449A-AB58-2416011F983E}" type="pres">
      <dgm:prSet presAssocID="{F137B856-D2DD-4617-862E-9C574C7D7EC9}" presName="cycle" presStyleCnt="0"/>
      <dgm:spPr/>
    </dgm:pt>
    <dgm:pt modelId="{55EA1E2C-DCCB-4E82-A02D-C1D2081A044E}" type="pres">
      <dgm:prSet presAssocID="{F137B856-D2DD-4617-862E-9C574C7D7EC9}" presName="srcNode" presStyleLbl="node1" presStyleIdx="0" presStyleCnt="5"/>
      <dgm:spPr/>
    </dgm:pt>
    <dgm:pt modelId="{8D543D65-05A0-4F33-8D76-F93385A0D5A4}" type="pres">
      <dgm:prSet presAssocID="{F137B856-D2DD-4617-862E-9C574C7D7EC9}" presName="conn" presStyleLbl="parChTrans1D2" presStyleIdx="0" presStyleCnt="1"/>
      <dgm:spPr/>
    </dgm:pt>
    <dgm:pt modelId="{0070FFCF-79CE-4340-8E65-5879556D3BDC}" type="pres">
      <dgm:prSet presAssocID="{F137B856-D2DD-4617-862E-9C574C7D7EC9}" presName="extraNode" presStyleLbl="node1" presStyleIdx="0" presStyleCnt="5"/>
      <dgm:spPr/>
    </dgm:pt>
    <dgm:pt modelId="{2628F0DE-0AC7-441E-815C-194AAB09C0AF}" type="pres">
      <dgm:prSet presAssocID="{F137B856-D2DD-4617-862E-9C574C7D7EC9}" presName="dstNode" presStyleLbl="node1" presStyleIdx="0" presStyleCnt="5"/>
      <dgm:spPr/>
    </dgm:pt>
    <dgm:pt modelId="{28BF2C4A-57F3-40B1-89DB-4A1F0277569E}" type="pres">
      <dgm:prSet presAssocID="{C34940A1-DAD9-440C-9DB0-943E47CA32ED}" presName="text_1" presStyleLbl="node1" presStyleIdx="0" presStyleCnt="5" custScaleX="99747" custScaleY="121276">
        <dgm:presLayoutVars>
          <dgm:bulletEnabled val="1"/>
        </dgm:presLayoutVars>
      </dgm:prSet>
      <dgm:spPr/>
    </dgm:pt>
    <dgm:pt modelId="{5FEC0EFD-8A2D-483B-8D48-9347B8ADF616}" type="pres">
      <dgm:prSet presAssocID="{C34940A1-DAD9-440C-9DB0-943E47CA32ED}" presName="accent_1" presStyleCnt="0"/>
      <dgm:spPr/>
    </dgm:pt>
    <dgm:pt modelId="{C7F52EDF-62FD-4ECF-B3FA-1B5552D15713}" type="pres">
      <dgm:prSet presAssocID="{C34940A1-DAD9-440C-9DB0-943E47CA32ED}" presName="accentRepeatNode" presStyleLbl="solidFgAcc1" presStyleIdx="0" presStyleCnt="5"/>
      <dgm:spPr>
        <a:ln>
          <a:solidFill>
            <a:srgbClr val="322153"/>
          </a:solidFill>
        </a:ln>
      </dgm:spPr>
    </dgm:pt>
    <dgm:pt modelId="{8FEE24E6-A062-4585-97DB-59C75A064D60}" type="pres">
      <dgm:prSet presAssocID="{7632E753-3F44-4CFD-8CCF-C54E13137C69}" presName="text_2" presStyleLbl="node1" presStyleIdx="1" presStyleCnt="5">
        <dgm:presLayoutVars>
          <dgm:bulletEnabled val="1"/>
        </dgm:presLayoutVars>
      </dgm:prSet>
      <dgm:spPr/>
    </dgm:pt>
    <dgm:pt modelId="{DC5944A6-E411-4A39-BDF7-D42518A2D56E}" type="pres">
      <dgm:prSet presAssocID="{7632E753-3F44-4CFD-8CCF-C54E13137C69}" presName="accent_2" presStyleCnt="0"/>
      <dgm:spPr/>
    </dgm:pt>
    <dgm:pt modelId="{93119407-1A05-4C28-9D3C-E35D3F950E4B}" type="pres">
      <dgm:prSet presAssocID="{7632E753-3F44-4CFD-8CCF-C54E13137C69}" presName="accentRepeatNode" presStyleLbl="solidFgAcc1" presStyleIdx="1" presStyleCnt="5"/>
      <dgm:spPr>
        <a:ln>
          <a:solidFill>
            <a:srgbClr val="FCAA85"/>
          </a:solidFill>
        </a:ln>
      </dgm:spPr>
    </dgm:pt>
    <dgm:pt modelId="{B8F5D094-3D05-4686-BBC2-A65D638DEF9D}" type="pres">
      <dgm:prSet presAssocID="{039776A2-06F3-4832-80AC-CABE80DE7100}" presName="text_3" presStyleLbl="node1" presStyleIdx="2" presStyleCnt="5" custScaleX="100408" custScaleY="121892">
        <dgm:presLayoutVars>
          <dgm:bulletEnabled val="1"/>
        </dgm:presLayoutVars>
      </dgm:prSet>
      <dgm:spPr/>
    </dgm:pt>
    <dgm:pt modelId="{78474AA8-1CBE-4B04-8EF8-AA8F87F0EEA8}" type="pres">
      <dgm:prSet presAssocID="{039776A2-06F3-4832-80AC-CABE80DE7100}" presName="accent_3" presStyleCnt="0"/>
      <dgm:spPr/>
    </dgm:pt>
    <dgm:pt modelId="{2E5FD58C-E32D-44D6-B9CF-7B997ED15EB1}" type="pres">
      <dgm:prSet presAssocID="{039776A2-06F3-4832-80AC-CABE80DE7100}" presName="accentRepeatNode" presStyleLbl="solidFgAcc1" presStyleIdx="2" presStyleCnt="5"/>
      <dgm:spPr>
        <a:ln>
          <a:solidFill>
            <a:srgbClr val="E4EDEF"/>
          </a:solidFill>
        </a:ln>
      </dgm:spPr>
    </dgm:pt>
    <dgm:pt modelId="{905097C9-1810-403F-9DDC-2A840E95AE5D}" type="pres">
      <dgm:prSet presAssocID="{AA77BEB2-DC0C-4481-BA51-B53112197F9E}" presName="text_4" presStyleLbl="node1" presStyleIdx="3" presStyleCnt="5" custScaleX="100145" custScaleY="109973">
        <dgm:presLayoutVars>
          <dgm:bulletEnabled val="1"/>
        </dgm:presLayoutVars>
      </dgm:prSet>
      <dgm:spPr/>
    </dgm:pt>
    <dgm:pt modelId="{FDBDBC2F-3C1C-4EA0-81AA-0F41C72C9B85}" type="pres">
      <dgm:prSet presAssocID="{AA77BEB2-DC0C-4481-BA51-B53112197F9E}" presName="accent_4" presStyleCnt="0"/>
      <dgm:spPr/>
    </dgm:pt>
    <dgm:pt modelId="{ED03075D-D662-486D-B435-61826BB99AD5}" type="pres">
      <dgm:prSet presAssocID="{AA77BEB2-DC0C-4481-BA51-B53112197F9E}" presName="accentRepeatNode" presStyleLbl="solidFgAcc1" presStyleIdx="3" presStyleCnt="5"/>
      <dgm:spPr>
        <a:ln>
          <a:solidFill>
            <a:srgbClr val="322153"/>
          </a:solidFill>
        </a:ln>
      </dgm:spPr>
    </dgm:pt>
    <dgm:pt modelId="{F2343BD1-4819-4307-AE8E-19825468743B}" type="pres">
      <dgm:prSet presAssocID="{65411941-805A-4F54-9DB5-908F7B056E26}" presName="text_5" presStyleLbl="node1" presStyleIdx="4" presStyleCnt="5">
        <dgm:presLayoutVars>
          <dgm:bulletEnabled val="1"/>
        </dgm:presLayoutVars>
      </dgm:prSet>
      <dgm:spPr/>
    </dgm:pt>
    <dgm:pt modelId="{FDB1EFCA-4512-4E9E-A167-DE309CBECF5A}" type="pres">
      <dgm:prSet presAssocID="{65411941-805A-4F54-9DB5-908F7B056E26}" presName="accent_5" presStyleCnt="0"/>
      <dgm:spPr/>
    </dgm:pt>
    <dgm:pt modelId="{3121532E-4045-4E2D-B367-96638859799C}" type="pres">
      <dgm:prSet presAssocID="{65411941-805A-4F54-9DB5-908F7B056E26}" presName="accentRepeatNode" presStyleLbl="solidFgAcc1" presStyleIdx="4" presStyleCnt="5"/>
      <dgm:spPr>
        <a:ln>
          <a:solidFill>
            <a:srgbClr val="FCAA85"/>
          </a:solidFill>
        </a:ln>
      </dgm:spPr>
    </dgm:pt>
  </dgm:ptLst>
  <dgm:cxnLst>
    <dgm:cxn modelId="{8F942B0A-C29D-4E2B-90E2-54CA2DC22D48}" srcId="{F137B856-D2DD-4617-862E-9C574C7D7EC9}" destId="{C34940A1-DAD9-440C-9DB0-943E47CA32ED}" srcOrd="0" destOrd="0" parTransId="{888F707E-F1C6-4C1C-A42E-E97AC5013EED}" sibTransId="{A4F2FE2F-2CEF-46F8-B7A0-E6B331B46FEC}"/>
    <dgm:cxn modelId="{6EAB9D13-C36D-4C2E-99AE-A77AF5F4B66A}" type="presOf" srcId="{0096B229-ABD6-4856-8E93-965C996AE40E}" destId="{28BF2C4A-57F3-40B1-89DB-4A1F0277569E}" srcOrd="0" destOrd="2" presId="urn:microsoft.com/office/officeart/2008/layout/VerticalCurvedList"/>
    <dgm:cxn modelId="{7C97C544-5F8E-4535-AAC0-04F6A8B01D67}" srcId="{F137B856-D2DD-4617-862E-9C574C7D7EC9}" destId="{65411941-805A-4F54-9DB5-908F7B056E26}" srcOrd="4" destOrd="0" parTransId="{542EA231-78A8-455B-812A-8A25FBED8FB8}" sibTransId="{FED53557-3CB3-4EFD-B35A-6E50942BA410}"/>
    <dgm:cxn modelId="{C324006E-DEF1-4A9F-8ACE-B8BA34991869}" srcId="{039776A2-06F3-4832-80AC-CABE80DE7100}" destId="{C4DFEA8E-36C3-4691-9AF4-3962A5733AE9}" srcOrd="0" destOrd="0" parTransId="{A189E502-64F1-4BC0-8296-9834656D2088}" sibTransId="{7195509E-836A-4F38-A315-6260DA04E5D0}"/>
    <dgm:cxn modelId="{9C7F8278-677B-4E4C-AFE8-BD747F7105BE}" type="presOf" srcId="{F137B856-D2DD-4617-862E-9C574C7D7EC9}" destId="{6927ED5C-D72B-4134-BEDE-D641FB54E1D3}" srcOrd="0" destOrd="0" presId="urn:microsoft.com/office/officeart/2008/layout/VerticalCurvedList"/>
    <dgm:cxn modelId="{91BB7C7E-4A15-4C42-BD7E-C83B8A15E83C}" srcId="{65411941-805A-4F54-9DB5-908F7B056E26}" destId="{A6E2AA1D-CEAE-4BCA-A4BA-3488924DFDF7}" srcOrd="0" destOrd="0" parTransId="{B166348B-3B6B-4392-9843-6B518761AE66}" sibTransId="{7490F084-B243-4418-A68E-042DAEFE6C13}"/>
    <dgm:cxn modelId="{77359C85-FE4A-44AE-8B75-9FA2FDF67AED}" type="presOf" srcId="{039776A2-06F3-4832-80AC-CABE80DE7100}" destId="{B8F5D094-3D05-4686-BBC2-A65D638DEF9D}" srcOrd="0" destOrd="0" presId="urn:microsoft.com/office/officeart/2008/layout/VerticalCurvedList"/>
    <dgm:cxn modelId="{E18F9388-2DE1-4681-8C76-02106DC0D325}" type="presOf" srcId="{A6E2AA1D-CEAE-4BCA-A4BA-3488924DFDF7}" destId="{F2343BD1-4819-4307-AE8E-19825468743B}" srcOrd="0" destOrd="1" presId="urn:microsoft.com/office/officeart/2008/layout/VerticalCurvedList"/>
    <dgm:cxn modelId="{F05B6A89-6BEE-4078-B91D-92E1463D77D1}" srcId="{C34940A1-DAD9-440C-9DB0-943E47CA32ED}" destId="{0096B229-ABD6-4856-8E93-965C996AE40E}" srcOrd="1" destOrd="0" parTransId="{C3D5CDDB-FD82-437D-AF4B-29E87CFAB794}" sibTransId="{6098D873-7579-48B8-8F85-7368D35FA555}"/>
    <dgm:cxn modelId="{82AF0E8D-4856-4E0F-B722-669AEDFF8D85}" srcId="{C34940A1-DAD9-440C-9DB0-943E47CA32ED}" destId="{8646BDBB-B705-4D04-96CB-5480E48D7949}" srcOrd="0" destOrd="0" parTransId="{C85D3F41-23F8-4834-9D82-D3B9C97252E9}" sibTransId="{AB7F2948-85BC-4E70-80C2-3E54CF5C28EE}"/>
    <dgm:cxn modelId="{77C4C395-7C5F-48AE-A866-864A9B77A86F}" srcId="{F137B856-D2DD-4617-862E-9C574C7D7EC9}" destId="{039776A2-06F3-4832-80AC-CABE80DE7100}" srcOrd="2" destOrd="0" parTransId="{264C25A0-6501-4709-BEE0-8BB6A4E6AC17}" sibTransId="{E134B799-F969-450B-8CEB-9A4D129AAC4A}"/>
    <dgm:cxn modelId="{372DB196-FB1F-4844-9B0B-D03AE7AFB22B}" type="presOf" srcId="{7632E753-3F44-4CFD-8CCF-C54E13137C69}" destId="{8FEE24E6-A062-4585-97DB-59C75A064D60}" srcOrd="0" destOrd="0" presId="urn:microsoft.com/office/officeart/2008/layout/VerticalCurvedList"/>
    <dgm:cxn modelId="{9E0D999F-3E49-4904-9C36-464FE3677502}" srcId="{F137B856-D2DD-4617-862E-9C574C7D7EC9}" destId="{AA77BEB2-DC0C-4481-BA51-B53112197F9E}" srcOrd="3" destOrd="0" parTransId="{5C66C098-FA88-46E9-9DE1-2945C73E83C1}" sibTransId="{6D53C541-D571-4419-926E-9D72CF8C70DA}"/>
    <dgm:cxn modelId="{CF3256DF-150F-4A9A-87B7-0B76A7B4DD32}" type="presOf" srcId="{C34940A1-DAD9-440C-9DB0-943E47CA32ED}" destId="{28BF2C4A-57F3-40B1-89DB-4A1F0277569E}" srcOrd="0" destOrd="0" presId="urn:microsoft.com/office/officeart/2008/layout/VerticalCurvedList"/>
    <dgm:cxn modelId="{5EE1CDE0-E3B5-4A9E-B3B1-1BBA0C02788A}" type="presOf" srcId="{AA77BEB2-DC0C-4481-BA51-B53112197F9E}" destId="{905097C9-1810-403F-9DDC-2A840E95AE5D}" srcOrd="0" destOrd="0" presId="urn:microsoft.com/office/officeart/2008/layout/VerticalCurvedList"/>
    <dgm:cxn modelId="{BE8ED8EA-40E1-426B-BA2A-53749CB10CDD}" type="presOf" srcId="{65411941-805A-4F54-9DB5-908F7B056E26}" destId="{F2343BD1-4819-4307-AE8E-19825468743B}" srcOrd="0" destOrd="0" presId="urn:microsoft.com/office/officeart/2008/layout/VerticalCurvedList"/>
    <dgm:cxn modelId="{B8BA06EB-6FF9-459F-9FC4-7CBBB8836E2A}" type="presOf" srcId="{C4DFEA8E-36C3-4691-9AF4-3962A5733AE9}" destId="{B8F5D094-3D05-4686-BBC2-A65D638DEF9D}" srcOrd="0" destOrd="1" presId="urn:microsoft.com/office/officeart/2008/layout/VerticalCurvedList"/>
    <dgm:cxn modelId="{BDFA63F1-CF23-4EC4-A97B-7ACE17828861}" srcId="{F137B856-D2DD-4617-862E-9C574C7D7EC9}" destId="{7632E753-3F44-4CFD-8CCF-C54E13137C69}" srcOrd="1" destOrd="0" parTransId="{60F9CF4B-A713-4DA6-A8C4-C9102B28817A}" sibTransId="{D7005D8A-C10A-4424-9113-7EEF4558B83A}"/>
    <dgm:cxn modelId="{40328FF4-3665-4DC5-94EF-C52ACC152CB3}" type="presOf" srcId="{AB7F2948-85BC-4E70-80C2-3E54CF5C28EE}" destId="{8D543D65-05A0-4F33-8D76-F93385A0D5A4}" srcOrd="0" destOrd="0" presId="urn:microsoft.com/office/officeart/2008/layout/VerticalCurvedList"/>
    <dgm:cxn modelId="{DCF2BDFA-224B-4A3E-A56F-37A16D8980B8}" type="presOf" srcId="{8646BDBB-B705-4D04-96CB-5480E48D7949}" destId="{28BF2C4A-57F3-40B1-89DB-4A1F0277569E}" srcOrd="0" destOrd="1" presId="urn:microsoft.com/office/officeart/2008/layout/VerticalCurvedList"/>
    <dgm:cxn modelId="{EC76C124-9E45-4B74-9923-E9231F4DB1F3}" type="presParOf" srcId="{6927ED5C-D72B-4134-BEDE-D641FB54E1D3}" destId="{06DF51E4-FEA2-43EE-AE44-00ACC0D2FFD2}" srcOrd="0" destOrd="0" presId="urn:microsoft.com/office/officeart/2008/layout/VerticalCurvedList"/>
    <dgm:cxn modelId="{62DA17A8-3547-482B-B248-F7B78B7CF64E}" type="presParOf" srcId="{06DF51E4-FEA2-43EE-AE44-00ACC0D2FFD2}" destId="{9EA74D36-B796-449A-AB58-2416011F983E}" srcOrd="0" destOrd="0" presId="urn:microsoft.com/office/officeart/2008/layout/VerticalCurvedList"/>
    <dgm:cxn modelId="{DEF4E2FC-8455-4468-8CE0-4B722DCE1861}" type="presParOf" srcId="{9EA74D36-B796-449A-AB58-2416011F983E}" destId="{55EA1E2C-DCCB-4E82-A02D-C1D2081A044E}" srcOrd="0" destOrd="0" presId="urn:microsoft.com/office/officeart/2008/layout/VerticalCurvedList"/>
    <dgm:cxn modelId="{9C4D3AC5-54A1-405B-9FEF-F9DBD5B5729D}" type="presParOf" srcId="{9EA74D36-B796-449A-AB58-2416011F983E}" destId="{8D543D65-05A0-4F33-8D76-F93385A0D5A4}" srcOrd="1" destOrd="0" presId="urn:microsoft.com/office/officeart/2008/layout/VerticalCurvedList"/>
    <dgm:cxn modelId="{5DB4BF6C-4422-4AF6-B339-071DEA3E9F02}" type="presParOf" srcId="{9EA74D36-B796-449A-AB58-2416011F983E}" destId="{0070FFCF-79CE-4340-8E65-5879556D3BDC}" srcOrd="2" destOrd="0" presId="urn:microsoft.com/office/officeart/2008/layout/VerticalCurvedList"/>
    <dgm:cxn modelId="{32A0D308-5C96-4BC8-8DB3-7BC1B5EBB227}" type="presParOf" srcId="{9EA74D36-B796-449A-AB58-2416011F983E}" destId="{2628F0DE-0AC7-441E-815C-194AAB09C0AF}" srcOrd="3" destOrd="0" presId="urn:microsoft.com/office/officeart/2008/layout/VerticalCurvedList"/>
    <dgm:cxn modelId="{FA16284D-0A87-4E17-9AD3-4B5C0070D110}" type="presParOf" srcId="{06DF51E4-FEA2-43EE-AE44-00ACC0D2FFD2}" destId="{28BF2C4A-57F3-40B1-89DB-4A1F0277569E}" srcOrd="1" destOrd="0" presId="urn:microsoft.com/office/officeart/2008/layout/VerticalCurvedList"/>
    <dgm:cxn modelId="{7DB7D1C4-93A0-4271-905F-E694C6EFC30D}" type="presParOf" srcId="{06DF51E4-FEA2-43EE-AE44-00ACC0D2FFD2}" destId="{5FEC0EFD-8A2D-483B-8D48-9347B8ADF616}" srcOrd="2" destOrd="0" presId="urn:microsoft.com/office/officeart/2008/layout/VerticalCurvedList"/>
    <dgm:cxn modelId="{4E29A391-FB68-4F1B-A837-D3CAD553294F}" type="presParOf" srcId="{5FEC0EFD-8A2D-483B-8D48-9347B8ADF616}" destId="{C7F52EDF-62FD-4ECF-B3FA-1B5552D15713}" srcOrd="0" destOrd="0" presId="urn:microsoft.com/office/officeart/2008/layout/VerticalCurvedList"/>
    <dgm:cxn modelId="{3923A6DF-EC21-4F9C-A310-C3403F681AEF}" type="presParOf" srcId="{06DF51E4-FEA2-43EE-AE44-00ACC0D2FFD2}" destId="{8FEE24E6-A062-4585-97DB-59C75A064D60}" srcOrd="3" destOrd="0" presId="urn:microsoft.com/office/officeart/2008/layout/VerticalCurvedList"/>
    <dgm:cxn modelId="{7DD040CC-3350-4A96-91D9-A1B800BFF6C8}" type="presParOf" srcId="{06DF51E4-FEA2-43EE-AE44-00ACC0D2FFD2}" destId="{DC5944A6-E411-4A39-BDF7-D42518A2D56E}" srcOrd="4" destOrd="0" presId="urn:microsoft.com/office/officeart/2008/layout/VerticalCurvedList"/>
    <dgm:cxn modelId="{5BCF293C-73BA-4496-B696-9552524AFFD9}" type="presParOf" srcId="{DC5944A6-E411-4A39-BDF7-D42518A2D56E}" destId="{93119407-1A05-4C28-9D3C-E35D3F950E4B}" srcOrd="0" destOrd="0" presId="urn:microsoft.com/office/officeart/2008/layout/VerticalCurvedList"/>
    <dgm:cxn modelId="{7FB523ED-76D2-41D8-BFA1-66272817C8A8}" type="presParOf" srcId="{06DF51E4-FEA2-43EE-AE44-00ACC0D2FFD2}" destId="{B8F5D094-3D05-4686-BBC2-A65D638DEF9D}" srcOrd="5" destOrd="0" presId="urn:microsoft.com/office/officeart/2008/layout/VerticalCurvedList"/>
    <dgm:cxn modelId="{E427A60A-3209-44E6-972E-845EC86180A6}" type="presParOf" srcId="{06DF51E4-FEA2-43EE-AE44-00ACC0D2FFD2}" destId="{78474AA8-1CBE-4B04-8EF8-AA8F87F0EEA8}" srcOrd="6" destOrd="0" presId="urn:microsoft.com/office/officeart/2008/layout/VerticalCurvedList"/>
    <dgm:cxn modelId="{35BC8A07-2ABC-4A52-9514-63A5584545FD}" type="presParOf" srcId="{78474AA8-1CBE-4B04-8EF8-AA8F87F0EEA8}" destId="{2E5FD58C-E32D-44D6-B9CF-7B997ED15EB1}" srcOrd="0" destOrd="0" presId="urn:microsoft.com/office/officeart/2008/layout/VerticalCurvedList"/>
    <dgm:cxn modelId="{F0054131-9A2F-4B6C-BF30-2296E0DA02AB}" type="presParOf" srcId="{06DF51E4-FEA2-43EE-AE44-00ACC0D2FFD2}" destId="{905097C9-1810-403F-9DDC-2A840E95AE5D}" srcOrd="7" destOrd="0" presId="urn:microsoft.com/office/officeart/2008/layout/VerticalCurvedList"/>
    <dgm:cxn modelId="{79CAB806-F2A8-4964-8E3A-A8649B71ACAC}" type="presParOf" srcId="{06DF51E4-FEA2-43EE-AE44-00ACC0D2FFD2}" destId="{FDBDBC2F-3C1C-4EA0-81AA-0F41C72C9B85}" srcOrd="8" destOrd="0" presId="urn:microsoft.com/office/officeart/2008/layout/VerticalCurvedList"/>
    <dgm:cxn modelId="{3195C0C0-629C-4E81-B604-EA53B158735A}" type="presParOf" srcId="{FDBDBC2F-3C1C-4EA0-81AA-0F41C72C9B85}" destId="{ED03075D-D662-486D-B435-61826BB99AD5}" srcOrd="0" destOrd="0" presId="urn:microsoft.com/office/officeart/2008/layout/VerticalCurvedList"/>
    <dgm:cxn modelId="{9B080405-E712-4F6C-BE96-067A3CE4E36F}" type="presParOf" srcId="{06DF51E4-FEA2-43EE-AE44-00ACC0D2FFD2}" destId="{F2343BD1-4819-4307-AE8E-19825468743B}" srcOrd="9" destOrd="0" presId="urn:microsoft.com/office/officeart/2008/layout/VerticalCurvedList"/>
    <dgm:cxn modelId="{CBF467C6-8537-47BC-8482-3545214A423F}" type="presParOf" srcId="{06DF51E4-FEA2-43EE-AE44-00ACC0D2FFD2}" destId="{FDB1EFCA-4512-4E9E-A167-DE309CBECF5A}" srcOrd="10" destOrd="0" presId="urn:microsoft.com/office/officeart/2008/layout/VerticalCurvedList"/>
    <dgm:cxn modelId="{5054AFDB-4672-485E-AFC1-7C5794A53732}" type="presParOf" srcId="{FDB1EFCA-4512-4E9E-A167-DE309CBECF5A}" destId="{3121532E-4045-4E2D-B367-9663885979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2034A-C320-4A18-B952-1E390686D4AF}">
      <dsp:nvSpPr>
        <dsp:cNvPr id="0" name=""/>
        <dsp:cNvSpPr/>
      </dsp:nvSpPr>
      <dsp:spPr>
        <a:xfrm>
          <a:off x="0" y="0"/>
          <a:ext cx="7317430" cy="1605587"/>
        </a:xfrm>
        <a:prstGeom prst="roundRect">
          <a:avLst>
            <a:gd name="adj" fmla="val 10000"/>
          </a:avLst>
        </a:prstGeom>
        <a:solidFill>
          <a:srgbClr val="E4ED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b="1" i="1" kern="1200">
              <a:solidFill>
                <a:srgbClr val="29254F"/>
              </a:solidFill>
              <a:effectLst/>
              <a:latin typeface="Verdana"/>
              <a:ea typeface="Verdana"/>
              <a:cs typeface="Times New Roman"/>
            </a:rPr>
            <a:t>Bring together </a:t>
          </a:r>
          <a:r>
            <a:rPr lang="en-GB" sz="2400" kern="1200">
              <a:solidFill>
                <a:srgbClr val="29254F"/>
              </a:solidFill>
              <a:effectLst/>
              <a:latin typeface="Verdana"/>
              <a:ea typeface="Verdana"/>
              <a:cs typeface="Times New Roman"/>
            </a:rPr>
            <a:t>industry, government, and academia across all relevant sectors to develop and deploy CAM in the UK. </a:t>
          </a:r>
          <a:endParaRPr lang="en-GB" sz="2400" kern="1200">
            <a:solidFill>
              <a:srgbClr val="29254F"/>
            </a:solidFill>
          </a:endParaRPr>
        </a:p>
      </dsp:txBody>
      <dsp:txXfrm>
        <a:off x="47026" y="47026"/>
        <a:ext cx="7223378" cy="1511535"/>
      </dsp:txXfrm>
    </dsp:sp>
    <dsp:sp modelId="{C6EF60D9-4D20-47B6-94A9-76D106B409A0}">
      <dsp:nvSpPr>
        <dsp:cNvPr id="0" name=""/>
        <dsp:cNvSpPr/>
      </dsp:nvSpPr>
      <dsp:spPr>
        <a:xfrm>
          <a:off x="2631" y="1870959"/>
          <a:ext cx="2309795" cy="3421967"/>
        </a:xfrm>
        <a:prstGeom prst="roundRect">
          <a:avLst>
            <a:gd name="adj" fmla="val 10000"/>
          </a:avLst>
        </a:prstGeom>
        <a:solidFill>
          <a:srgbClr val="3221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i="0" kern="1200">
              <a:solidFill>
                <a:schemeClr val="bg1"/>
              </a:solidFill>
              <a:effectLst/>
              <a:latin typeface="Verdana"/>
              <a:ea typeface="Verdana"/>
            </a:rPr>
            <a:t>Insights</a:t>
          </a:r>
        </a:p>
        <a:p>
          <a:pPr marL="0" lvl="0" indent="0" algn="ctr" defTabSz="800100">
            <a:lnSpc>
              <a:spcPct val="90000"/>
            </a:lnSpc>
            <a:spcBef>
              <a:spcPct val="0"/>
            </a:spcBef>
            <a:spcAft>
              <a:spcPct val="35000"/>
            </a:spcAft>
            <a:buNone/>
          </a:pPr>
          <a:r>
            <a:rPr lang="en-GB" sz="1800" i="0" kern="1200">
              <a:solidFill>
                <a:schemeClr val="bg1"/>
              </a:solidFill>
              <a:effectLst/>
              <a:latin typeface="Verdana"/>
              <a:ea typeface="Verdana"/>
              <a:cs typeface="Times New Roman"/>
            </a:rPr>
            <a:t>Ho</a:t>
          </a:r>
          <a:r>
            <a:rPr lang="en-GB" sz="1800" kern="1200">
              <a:solidFill>
                <a:schemeClr val="bg1"/>
              </a:solidFill>
              <a:latin typeface="Verdana"/>
              <a:ea typeface="Verdana"/>
              <a:cs typeface="Times New Roman"/>
            </a:rPr>
            <a:t>ld the strategic vision and roadmap for the UK CAM ecosystem, providing informed guidance to government, industry and academia.</a:t>
          </a:r>
          <a:endParaRPr lang="en-GB" sz="1800" kern="1200">
            <a:latin typeface="Verdana"/>
            <a:ea typeface="Verdana"/>
            <a:cs typeface="Times New Roman"/>
          </a:endParaRPr>
        </a:p>
      </dsp:txBody>
      <dsp:txXfrm>
        <a:off x="70283" y="1938611"/>
        <a:ext cx="2174491" cy="3286663"/>
      </dsp:txXfrm>
    </dsp:sp>
    <dsp:sp modelId="{4BB69B2C-A7F4-4638-9128-9CC4FE9F7C6E}">
      <dsp:nvSpPr>
        <dsp:cNvPr id="0" name=""/>
        <dsp:cNvSpPr/>
      </dsp:nvSpPr>
      <dsp:spPr>
        <a:xfrm>
          <a:off x="2506449" y="1870959"/>
          <a:ext cx="2309795" cy="3421967"/>
        </a:xfrm>
        <a:prstGeom prst="roundRect">
          <a:avLst>
            <a:gd name="adj" fmla="val 10000"/>
          </a:avLst>
        </a:prstGeom>
        <a:solidFill>
          <a:srgbClr val="57C0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a:solidFill>
                <a:srgbClr val="29254F"/>
              </a:solidFill>
              <a:latin typeface="Verdana"/>
              <a:ea typeface="Verdana"/>
              <a:cs typeface="Times New Roman"/>
            </a:rPr>
            <a:t>Innovation</a:t>
          </a:r>
        </a:p>
        <a:p>
          <a:pPr marL="0" lvl="0" indent="0" algn="ctr" defTabSz="800100">
            <a:lnSpc>
              <a:spcPct val="90000"/>
            </a:lnSpc>
            <a:spcBef>
              <a:spcPct val="0"/>
            </a:spcBef>
            <a:spcAft>
              <a:spcPct val="35000"/>
            </a:spcAft>
            <a:buNone/>
          </a:pPr>
          <a:r>
            <a:rPr lang="en-GB" sz="1800" kern="1200">
              <a:solidFill>
                <a:srgbClr val="29254F"/>
              </a:solidFill>
              <a:latin typeface="Verdana"/>
              <a:ea typeface="Verdana"/>
              <a:cs typeface="Times New Roman"/>
            </a:rPr>
            <a:t>Channel investment into targeted CR&amp;D into late-stage tech and CAM Scale-Up programmes accelerating new technology the CAM market opportunity.</a:t>
          </a:r>
        </a:p>
      </dsp:txBody>
      <dsp:txXfrm>
        <a:off x="2574101" y="1938611"/>
        <a:ext cx="2174491" cy="3286663"/>
      </dsp:txXfrm>
    </dsp:sp>
    <dsp:sp modelId="{843F766A-B672-4097-931A-81CD6F06DFCA}">
      <dsp:nvSpPr>
        <dsp:cNvPr id="0" name=""/>
        <dsp:cNvSpPr/>
      </dsp:nvSpPr>
      <dsp:spPr>
        <a:xfrm>
          <a:off x="5010267" y="1870959"/>
          <a:ext cx="2309795" cy="3421967"/>
        </a:xfrm>
        <a:prstGeom prst="roundRect">
          <a:avLst>
            <a:gd name="adj" fmla="val 10000"/>
          </a:avLst>
        </a:prstGeom>
        <a:solidFill>
          <a:srgbClr val="FCAA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a:solidFill>
                <a:srgbClr val="29254F"/>
              </a:solidFill>
              <a:latin typeface="Verdana"/>
              <a:ea typeface="Verdana"/>
              <a:cs typeface="Times New Roman"/>
            </a:rPr>
            <a:t>Collaboration</a:t>
          </a:r>
        </a:p>
        <a:p>
          <a:pPr marL="0" lvl="0" indent="0" algn="ctr" defTabSz="800100">
            <a:lnSpc>
              <a:spcPct val="90000"/>
            </a:lnSpc>
            <a:spcBef>
              <a:spcPct val="0"/>
            </a:spcBef>
            <a:spcAft>
              <a:spcPct val="35000"/>
            </a:spcAft>
            <a:buNone/>
          </a:pPr>
          <a:r>
            <a:rPr lang="en-GB" sz="1800" kern="1200">
              <a:solidFill>
                <a:srgbClr val="29254F"/>
              </a:solidFill>
              <a:latin typeface="Verdana"/>
              <a:ea typeface="Verdana"/>
              <a:cs typeface="Times New Roman"/>
            </a:rPr>
            <a:t>Provide the trusted brand and front door to a collaborative CAM supply chain, promoting and driving inwards investment.</a:t>
          </a:r>
        </a:p>
      </dsp:txBody>
      <dsp:txXfrm>
        <a:off x="5077919" y="1938611"/>
        <a:ext cx="2174491" cy="3286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43D65-05A0-4F33-8D76-F93385A0D5A4}">
      <dsp:nvSpPr>
        <dsp:cNvPr id="0" name=""/>
        <dsp:cNvSpPr/>
      </dsp:nvSpPr>
      <dsp:spPr>
        <a:xfrm>
          <a:off x="-6839792" y="-1045776"/>
          <a:ext cx="8140256" cy="8140256"/>
        </a:xfrm>
        <a:prstGeom prst="blockArc">
          <a:avLst>
            <a:gd name="adj1" fmla="val 18900000"/>
            <a:gd name="adj2" fmla="val 2700000"/>
            <a:gd name="adj3" fmla="val 265"/>
          </a:avLst>
        </a:prstGeom>
        <a:solidFill>
          <a:srgbClr val="322153"/>
        </a:solidFill>
        <a:ln w="25400" cap="flat" cmpd="sng" algn="ctr">
          <a:solidFill>
            <a:srgbClr val="322153"/>
          </a:solidFill>
          <a:prstDash val="solid"/>
        </a:ln>
        <a:effectLst/>
      </dsp:spPr>
      <dsp:style>
        <a:lnRef idx="2">
          <a:scrgbClr r="0" g="0" b="0"/>
        </a:lnRef>
        <a:fillRef idx="0">
          <a:scrgbClr r="0" g="0" b="0"/>
        </a:fillRef>
        <a:effectRef idx="0">
          <a:scrgbClr r="0" g="0" b="0"/>
        </a:effectRef>
        <a:fontRef idx="minor"/>
      </dsp:style>
    </dsp:sp>
    <dsp:sp modelId="{28BF2C4A-57F3-40B1-89DB-4A1F0277569E}">
      <dsp:nvSpPr>
        <dsp:cNvPr id="0" name=""/>
        <dsp:cNvSpPr/>
      </dsp:nvSpPr>
      <dsp:spPr>
        <a:xfrm>
          <a:off x="567936" y="377922"/>
          <a:ext cx="8954376" cy="756329"/>
        </a:xfrm>
        <a:prstGeom prst="rect">
          <a:avLst/>
        </a:prstGeom>
        <a:solidFill>
          <a:srgbClr val="3221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Verdana" panose="020B0604030504040204" pitchFamily="34" charset="0"/>
              <a:ea typeface="Verdana" panose="020B0604030504040204" pitchFamily="34" charset="0"/>
            </a:rPr>
            <a:t>Access to world class facilities</a:t>
          </a:r>
        </a:p>
        <a:p>
          <a:pPr marL="0" lvl="1" indent="-114300" algn="l" defTabSz="577850">
            <a:lnSpc>
              <a:spcPct val="90000"/>
            </a:lnSpc>
            <a:spcBef>
              <a:spcPct val="0"/>
            </a:spcBef>
            <a:spcAft>
              <a:spcPct val="15000"/>
            </a:spcAft>
            <a:buFont typeface="Arial" panose="020B0604020202020204" pitchFamily="34" charset="0"/>
            <a:buNone/>
          </a:pPr>
          <a:r>
            <a:rPr lang="en-GB" sz="1300" kern="1200" dirty="0">
              <a:latin typeface="Verdana" panose="020B0604030504040204" pitchFamily="34" charset="0"/>
              <a:ea typeface="Verdana" panose="020B0604030504040204" pitchFamily="34" charset="0"/>
            </a:rPr>
            <a:t>The funded programme grants access to world class facilities of CAM Testbed UK. The SME journey benefits from the deep technical knowledge that testbeds can offer</a:t>
          </a:r>
        </a:p>
        <a:p>
          <a:pPr marL="0" lvl="1" indent="-114300" algn="l" defTabSz="577850">
            <a:lnSpc>
              <a:spcPct val="90000"/>
            </a:lnSpc>
            <a:spcBef>
              <a:spcPct val="0"/>
            </a:spcBef>
            <a:spcAft>
              <a:spcPct val="15000"/>
            </a:spcAft>
            <a:buFont typeface="Arial" panose="020B0604020202020204" pitchFamily="34" charset="0"/>
            <a:buNone/>
          </a:pPr>
          <a:endParaRPr lang="en-GB" sz="1300" kern="1200">
            <a:latin typeface="Verdana" panose="020B0604030504040204" pitchFamily="34" charset="0"/>
            <a:ea typeface="Verdana" panose="020B0604030504040204" pitchFamily="34" charset="0"/>
          </a:endParaRPr>
        </a:p>
      </dsp:txBody>
      <dsp:txXfrm>
        <a:off x="567936" y="377922"/>
        <a:ext cx="8954376" cy="756329"/>
      </dsp:txXfrm>
    </dsp:sp>
    <dsp:sp modelId="{C7F52EDF-62FD-4ECF-B3FA-1B5552D15713}">
      <dsp:nvSpPr>
        <dsp:cNvPr id="0" name=""/>
        <dsp:cNvSpPr/>
      </dsp:nvSpPr>
      <dsp:spPr>
        <a:xfrm>
          <a:off x="95230" y="283381"/>
          <a:ext cx="945412" cy="945412"/>
        </a:xfrm>
        <a:prstGeom prst="ellipse">
          <a:avLst/>
        </a:prstGeom>
        <a:solidFill>
          <a:schemeClr val="lt1">
            <a:hueOff val="0"/>
            <a:satOff val="0"/>
            <a:lumOff val="0"/>
            <a:alphaOff val="0"/>
          </a:schemeClr>
        </a:solidFill>
        <a:ln w="25400" cap="flat" cmpd="sng" algn="ctr">
          <a:solidFill>
            <a:srgbClr val="322153"/>
          </a:solidFill>
          <a:prstDash val="solid"/>
        </a:ln>
        <a:effectLst/>
      </dsp:spPr>
      <dsp:style>
        <a:lnRef idx="2">
          <a:scrgbClr r="0" g="0" b="0"/>
        </a:lnRef>
        <a:fillRef idx="1">
          <a:scrgbClr r="0" g="0" b="0"/>
        </a:fillRef>
        <a:effectRef idx="0">
          <a:scrgbClr r="0" g="0" b="0"/>
        </a:effectRef>
        <a:fontRef idx="minor"/>
      </dsp:style>
    </dsp:sp>
    <dsp:sp modelId="{8FEE24E6-A062-4585-97DB-59C75A064D60}">
      <dsp:nvSpPr>
        <dsp:cNvPr id="0" name=""/>
        <dsp:cNvSpPr/>
      </dsp:nvSpPr>
      <dsp:spPr>
        <a:xfrm>
          <a:off x="1109900" y="1512054"/>
          <a:ext cx="8412412" cy="756329"/>
        </a:xfrm>
        <a:prstGeom prst="rect">
          <a:avLst/>
        </a:prstGeom>
        <a:solidFill>
          <a:srgbClr val="57C0CB"/>
        </a:solidFill>
        <a:ln w="25400" cap="flat" cmpd="sng" algn="ctr">
          <a:solidFill>
            <a:srgbClr val="57C0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solidFill>
                <a:srgbClr val="322153"/>
              </a:solidFill>
              <a:latin typeface="Verdana" panose="020B0604030504040204" pitchFamily="34" charset="0"/>
              <a:ea typeface="Verdana" panose="020B0604030504040204" pitchFamily="34" charset="0"/>
            </a:rPr>
            <a:t>A stage for investment </a:t>
          </a:r>
        </a:p>
        <a:p>
          <a:pPr marL="0" lvl="1" indent="-114300" algn="l" defTabSz="577850">
            <a:lnSpc>
              <a:spcPct val="90000"/>
            </a:lnSpc>
            <a:spcBef>
              <a:spcPct val="0"/>
            </a:spcBef>
            <a:spcAft>
              <a:spcPct val="15000"/>
            </a:spcAft>
            <a:buNone/>
          </a:pPr>
          <a:r>
            <a:rPr lang="en-GB" sz="1300" kern="1200" dirty="0">
              <a:solidFill>
                <a:srgbClr val="322153"/>
              </a:solidFill>
              <a:latin typeface="Verdana" panose="020B0604030504040204" pitchFamily="34" charset="0"/>
              <a:ea typeface="Verdana" panose="020B0604030504040204" pitchFamily="34" charset="0"/>
            </a:rPr>
            <a:t>Delivery partner PnP provide the stage for SMEs to address a global, tech savvy investor community. Candidates are coached and mentored to pitch to win</a:t>
          </a:r>
        </a:p>
      </dsp:txBody>
      <dsp:txXfrm>
        <a:off x="1109900" y="1512054"/>
        <a:ext cx="8412412" cy="756329"/>
      </dsp:txXfrm>
    </dsp:sp>
    <dsp:sp modelId="{93119407-1A05-4C28-9D3C-E35D3F950E4B}">
      <dsp:nvSpPr>
        <dsp:cNvPr id="0" name=""/>
        <dsp:cNvSpPr/>
      </dsp:nvSpPr>
      <dsp:spPr>
        <a:xfrm>
          <a:off x="637194" y="1417513"/>
          <a:ext cx="945412" cy="945412"/>
        </a:xfrm>
        <a:prstGeom prst="ellipse">
          <a:avLst/>
        </a:prstGeom>
        <a:solidFill>
          <a:schemeClr val="lt1">
            <a:hueOff val="0"/>
            <a:satOff val="0"/>
            <a:lumOff val="0"/>
            <a:alphaOff val="0"/>
          </a:schemeClr>
        </a:solidFill>
        <a:ln w="25400" cap="flat" cmpd="sng" algn="ctr">
          <a:solidFill>
            <a:srgbClr val="57C0CB"/>
          </a:solidFill>
          <a:prstDash val="solid"/>
        </a:ln>
        <a:effectLst/>
      </dsp:spPr>
      <dsp:style>
        <a:lnRef idx="2">
          <a:scrgbClr r="0" g="0" b="0"/>
        </a:lnRef>
        <a:fillRef idx="1">
          <a:scrgbClr r="0" g="0" b="0"/>
        </a:fillRef>
        <a:effectRef idx="0">
          <a:scrgbClr r="0" g="0" b="0"/>
        </a:effectRef>
        <a:fontRef idx="minor"/>
      </dsp:style>
    </dsp:sp>
    <dsp:sp modelId="{B8F5D094-3D05-4686-BBC2-A65D638DEF9D}">
      <dsp:nvSpPr>
        <dsp:cNvPr id="0" name=""/>
        <dsp:cNvSpPr/>
      </dsp:nvSpPr>
      <dsp:spPr>
        <a:xfrm>
          <a:off x="1300854" y="2679404"/>
          <a:ext cx="8196844" cy="689893"/>
        </a:xfrm>
        <a:prstGeom prst="rect">
          <a:avLst/>
        </a:prstGeom>
        <a:solidFill>
          <a:srgbClr val="322153"/>
        </a:solidFill>
        <a:ln w="25400" cap="flat" cmpd="sng" algn="ctr">
          <a:solidFill>
            <a:srgbClr val="3221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Verdana" panose="020B0604030504040204" pitchFamily="34" charset="0"/>
              <a:ea typeface="Verdana" panose="020B0604030504040204" pitchFamily="34" charset="0"/>
            </a:rPr>
            <a:t>A helping hand</a:t>
          </a:r>
        </a:p>
        <a:p>
          <a:pPr marL="0" lvl="1" indent="-114300" algn="l" defTabSz="577850">
            <a:lnSpc>
              <a:spcPct val="90000"/>
            </a:lnSpc>
            <a:spcBef>
              <a:spcPct val="0"/>
            </a:spcBef>
            <a:spcAft>
              <a:spcPct val="15000"/>
            </a:spcAft>
            <a:buNone/>
          </a:pPr>
          <a:r>
            <a:rPr lang="en-GB" sz="1300" kern="1200" dirty="0">
              <a:latin typeface="Verdana" panose="020B0604030504040204" pitchFamily="34" charset="0"/>
              <a:ea typeface="Verdana" panose="020B0604030504040204" pitchFamily="34" charset="0"/>
            </a:rPr>
            <a:t> Zenzic is fully invested in accelerating CAM technology to market. A delivery lead is dedicated to make sure SMEs maximise the value of the programme</a:t>
          </a:r>
        </a:p>
      </dsp:txBody>
      <dsp:txXfrm>
        <a:off x="1300854" y="2679404"/>
        <a:ext cx="8196844" cy="689893"/>
      </dsp:txXfrm>
    </dsp:sp>
    <dsp:sp modelId="{2E5FD58C-E32D-44D6-B9CF-7B997ED15EB1}">
      <dsp:nvSpPr>
        <dsp:cNvPr id="0" name=""/>
        <dsp:cNvSpPr/>
      </dsp:nvSpPr>
      <dsp:spPr>
        <a:xfrm>
          <a:off x="803533" y="2551645"/>
          <a:ext cx="945412" cy="945412"/>
        </a:xfrm>
        <a:prstGeom prst="ellipse">
          <a:avLst/>
        </a:prstGeom>
        <a:solidFill>
          <a:schemeClr val="lt1">
            <a:hueOff val="0"/>
            <a:satOff val="0"/>
            <a:lumOff val="0"/>
            <a:alphaOff val="0"/>
          </a:schemeClr>
        </a:solidFill>
        <a:ln w="25400" cap="flat" cmpd="sng" algn="ctr">
          <a:solidFill>
            <a:srgbClr val="322153"/>
          </a:solidFill>
          <a:prstDash val="solid"/>
        </a:ln>
        <a:effectLst/>
      </dsp:spPr>
      <dsp:style>
        <a:lnRef idx="2">
          <a:scrgbClr r="0" g="0" b="0"/>
        </a:lnRef>
        <a:fillRef idx="1">
          <a:scrgbClr r="0" g="0" b="0"/>
        </a:fillRef>
        <a:effectRef idx="0">
          <a:scrgbClr r="0" g="0" b="0"/>
        </a:effectRef>
        <a:fontRef idx="minor"/>
      </dsp:style>
    </dsp:sp>
    <dsp:sp modelId="{905097C9-1810-403F-9DDC-2A840E95AE5D}">
      <dsp:nvSpPr>
        <dsp:cNvPr id="0" name=""/>
        <dsp:cNvSpPr/>
      </dsp:nvSpPr>
      <dsp:spPr>
        <a:xfrm>
          <a:off x="1134506" y="3682392"/>
          <a:ext cx="8363199" cy="952181"/>
        </a:xfrm>
        <a:prstGeom prst="rect">
          <a:avLst/>
        </a:prstGeom>
        <a:solidFill>
          <a:srgbClr val="57C0CB"/>
        </a:solidFill>
        <a:ln w="25400" cap="flat" cmpd="sng" algn="ctr">
          <a:solidFill>
            <a:srgbClr val="57C0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ctr" anchorCtr="0">
          <a:noAutofit/>
        </a:bodyPr>
        <a:lstStyle/>
        <a:p>
          <a:pPr marL="0" lvl="0" indent="0" algn="l" defTabSz="577850">
            <a:lnSpc>
              <a:spcPct val="90000"/>
            </a:lnSpc>
            <a:spcBef>
              <a:spcPct val="0"/>
            </a:spcBef>
            <a:spcAft>
              <a:spcPct val="35000"/>
            </a:spcAft>
            <a:buNone/>
          </a:pPr>
          <a:r>
            <a:rPr lang="en-GB" sz="1300" b="1" kern="1200" dirty="0">
              <a:solidFill>
                <a:srgbClr val="322153"/>
              </a:solidFill>
              <a:latin typeface="Verdana" panose="020B0604030504040204" pitchFamily="34" charset="0"/>
              <a:ea typeface="Verdana" panose="020B0604030504040204" pitchFamily="34" charset="0"/>
            </a:rPr>
            <a:t>Successful launch</a:t>
          </a:r>
        </a:p>
        <a:p>
          <a:pPr marL="0" lvl="0" indent="0" algn="l" defTabSz="577850">
            <a:lnSpc>
              <a:spcPct val="90000"/>
            </a:lnSpc>
            <a:spcBef>
              <a:spcPct val="0"/>
            </a:spcBef>
            <a:spcAft>
              <a:spcPct val="35000"/>
            </a:spcAft>
            <a:buNone/>
          </a:pPr>
          <a:r>
            <a:rPr lang="en-GB" sz="1400" kern="1200" dirty="0">
              <a:solidFill>
                <a:srgbClr val="322153"/>
              </a:solidFill>
              <a:latin typeface="Verdana" panose="020B0604030504040204" pitchFamily="34" charset="0"/>
              <a:ea typeface="Verdana" panose="020B0604030504040204" pitchFamily="34" charset="0"/>
            </a:rPr>
            <a:t>The corporate partner program  provides a critical friend to SME. CAM roadmap instruction  hones understanding of the opportunity and ‘fresh eyes’ offers independent critique of the business plans</a:t>
          </a:r>
          <a:endParaRPr lang="en-GB" sz="1400" b="1" kern="1200" dirty="0">
            <a:solidFill>
              <a:srgbClr val="322153"/>
            </a:solidFill>
            <a:latin typeface="Verdana" panose="020B0604030504040204" pitchFamily="34" charset="0"/>
            <a:ea typeface="Verdana" panose="020B0604030504040204" pitchFamily="34" charset="0"/>
          </a:endParaRPr>
        </a:p>
      </dsp:txBody>
      <dsp:txXfrm>
        <a:off x="1134506" y="3682392"/>
        <a:ext cx="8363199" cy="952181"/>
      </dsp:txXfrm>
    </dsp:sp>
    <dsp:sp modelId="{ED03075D-D662-486D-B435-61826BB99AD5}">
      <dsp:nvSpPr>
        <dsp:cNvPr id="0" name=""/>
        <dsp:cNvSpPr/>
      </dsp:nvSpPr>
      <dsp:spPr>
        <a:xfrm>
          <a:off x="637194" y="3685777"/>
          <a:ext cx="945412" cy="945412"/>
        </a:xfrm>
        <a:prstGeom prst="ellipse">
          <a:avLst/>
        </a:prstGeom>
        <a:solidFill>
          <a:schemeClr val="lt1">
            <a:hueOff val="0"/>
            <a:satOff val="0"/>
            <a:lumOff val="0"/>
            <a:alphaOff val="0"/>
          </a:schemeClr>
        </a:solidFill>
        <a:ln w="25400" cap="flat" cmpd="sng" algn="ctr">
          <a:solidFill>
            <a:srgbClr val="57C0CB"/>
          </a:solidFill>
          <a:prstDash val="solid"/>
        </a:ln>
        <a:effectLst/>
      </dsp:spPr>
      <dsp:style>
        <a:lnRef idx="2">
          <a:scrgbClr r="0" g="0" b="0"/>
        </a:lnRef>
        <a:fillRef idx="1">
          <a:scrgbClr r="0" g="0" b="0"/>
        </a:fillRef>
        <a:effectRef idx="0">
          <a:scrgbClr r="0" g="0" b="0"/>
        </a:effectRef>
        <a:fontRef idx="minor"/>
      </dsp:style>
    </dsp:sp>
    <dsp:sp modelId="{F2343BD1-4819-4307-AE8E-19825468743B}">
      <dsp:nvSpPr>
        <dsp:cNvPr id="0" name=""/>
        <dsp:cNvSpPr/>
      </dsp:nvSpPr>
      <dsp:spPr>
        <a:xfrm>
          <a:off x="605231" y="4876766"/>
          <a:ext cx="8879786" cy="831698"/>
        </a:xfrm>
        <a:prstGeom prst="rect">
          <a:avLst/>
        </a:prstGeom>
        <a:solidFill>
          <a:srgbClr val="9DA6B6"/>
        </a:solidFill>
        <a:ln w="25400" cap="flat" cmpd="sng" algn="ctr">
          <a:solidFill>
            <a:srgbClr val="9DA6B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solidFill>
                <a:srgbClr val="322153"/>
              </a:solidFill>
              <a:latin typeface="Verdana" panose="020B0604030504040204" pitchFamily="34" charset="0"/>
              <a:ea typeface="Verdana" panose="020B0604030504040204" pitchFamily="34" charset="0"/>
            </a:rPr>
            <a:t>Access to an elite eco system </a:t>
          </a:r>
        </a:p>
        <a:p>
          <a:pPr marL="0" lvl="1" indent="-114300" algn="l" defTabSz="577850">
            <a:lnSpc>
              <a:spcPct val="90000"/>
            </a:lnSpc>
            <a:spcBef>
              <a:spcPct val="0"/>
            </a:spcBef>
            <a:spcAft>
              <a:spcPct val="15000"/>
            </a:spcAft>
            <a:buNone/>
          </a:pPr>
          <a:r>
            <a:rPr lang="en-GB" sz="1300" kern="1200" dirty="0">
              <a:solidFill>
                <a:srgbClr val="322153"/>
              </a:solidFill>
              <a:latin typeface="Verdana" panose="020B0604030504040204" pitchFamily="34" charset="0"/>
              <a:ea typeface="Verdana" panose="020B0604030504040204" pitchFamily="34" charset="0"/>
            </a:rPr>
            <a:t>The enduring relationship with Zenzic  give signposting and access to follow on opportunities, either with corporate partners, accessing future funding, or amplifying a key message. Zenzic provides the catalyst for a CAM network  </a:t>
          </a:r>
        </a:p>
      </dsp:txBody>
      <dsp:txXfrm>
        <a:off x="605231" y="4876766"/>
        <a:ext cx="8879786" cy="831698"/>
      </dsp:txXfrm>
    </dsp:sp>
    <dsp:sp modelId="{3121532E-4045-4E2D-B367-96638859799C}">
      <dsp:nvSpPr>
        <dsp:cNvPr id="0" name=""/>
        <dsp:cNvSpPr/>
      </dsp:nvSpPr>
      <dsp:spPr>
        <a:xfrm>
          <a:off x="95230" y="4819908"/>
          <a:ext cx="945412" cy="945412"/>
        </a:xfrm>
        <a:prstGeom prst="ellipse">
          <a:avLst/>
        </a:prstGeom>
        <a:solidFill>
          <a:schemeClr val="lt1">
            <a:hueOff val="0"/>
            <a:satOff val="0"/>
            <a:lumOff val="0"/>
            <a:alphaOff val="0"/>
          </a:schemeClr>
        </a:solidFill>
        <a:ln w="25400" cap="flat" cmpd="sng" algn="ctr">
          <a:solidFill>
            <a:srgbClr val="9DA6B6"/>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43D65-05A0-4F33-8D76-F93385A0D5A4}">
      <dsp:nvSpPr>
        <dsp:cNvPr id="0" name=""/>
        <dsp:cNvSpPr/>
      </dsp:nvSpPr>
      <dsp:spPr>
        <a:xfrm>
          <a:off x="-6848808" y="-1045776"/>
          <a:ext cx="8140256" cy="8140256"/>
        </a:xfrm>
        <a:prstGeom prst="blockArc">
          <a:avLst>
            <a:gd name="adj1" fmla="val 18900000"/>
            <a:gd name="adj2" fmla="val 2700000"/>
            <a:gd name="adj3" fmla="val 265"/>
          </a:avLst>
        </a:prstGeom>
        <a:noFill/>
        <a:ln w="25400" cap="flat" cmpd="sng" algn="ctr">
          <a:solidFill>
            <a:srgbClr val="322153"/>
          </a:solidFill>
          <a:prstDash val="solid"/>
        </a:ln>
        <a:effectLst/>
      </dsp:spPr>
      <dsp:style>
        <a:lnRef idx="2">
          <a:scrgbClr r="0" g="0" b="0"/>
        </a:lnRef>
        <a:fillRef idx="0">
          <a:scrgbClr r="0" g="0" b="0"/>
        </a:fillRef>
        <a:effectRef idx="0">
          <a:scrgbClr r="0" g="0" b="0"/>
        </a:effectRef>
        <a:fontRef idx="minor"/>
      </dsp:style>
    </dsp:sp>
    <dsp:sp modelId="{28BF2C4A-57F3-40B1-89DB-4A1F0277569E}">
      <dsp:nvSpPr>
        <dsp:cNvPr id="0" name=""/>
        <dsp:cNvSpPr/>
      </dsp:nvSpPr>
      <dsp:spPr>
        <a:xfrm>
          <a:off x="570998" y="297464"/>
          <a:ext cx="9522887" cy="917246"/>
        </a:xfrm>
        <a:prstGeom prst="rect">
          <a:avLst/>
        </a:prstGeom>
        <a:solidFill>
          <a:srgbClr val="3221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Verdana" panose="020B0604030504040204" pitchFamily="34" charset="0"/>
              <a:ea typeface="Verdana" panose="020B0604030504040204" pitchFamily="34" charset="0"/>
            </a:rPr>
            <a:t>CCAV…</a:t>
          </a:r>
        </a:p>
        <a:p>
          <a:pPr marL="0" lvl="1" indent="-114300" algn="l" defTabSz="577850">
            <a:lnSpc>
              <a:spcPct val="90000"/>
            </a:lnSpc>
            <a:spcBef>
              <a:spcPct val="0"/>
            </a:spcBef>
            <a:spcAft>
              <a:spcPct val="15000"/>
            </a:spcAft>
            <a:buFont typeface="Arial" panose="020B0604020202020204" pitchFamily="34" charset="0"/>
            <a:buNone/>
          </a:pPr>
          <a:r>
            <a:rPr lang="en-GB" sz="1300" kern="1200" dirty="0">
              <a:latin typeface="Verdana" panose="020B0604030504040204" pitchFamily="34" charset="0"/>
              <a:ea typeface="Verdana" panose="020B0604030504040204" pitchFamily="34" charset="0"/>
            </a:rPr>
            <a:t>An instrument for delivering on key policy objectives that can be readily tailored to focus on key CAM topics. Safeguarding of the nearly £200m invested by government and industry into CAM testbeds, growing and domestic supply chain, attracting private and foreign investment </a:t>
          </a:r>
        </a:p>
        <a:p>
          <a:pPr marL="0" lvl="1" indent="-114300" algn="l" defTabSz="577850">
            <a:lnSpc>
              <a:spcPct val="90000"/>
            </a:lnSpc>
            <a:spcBef>
              <a:spcPct val="0"/>
            </a:spcBef>
            <a:spcAft>
              <a:spcPct val="15000"/>
            </a:spcAft>
            <a:buFont typeface="Arial" panose="020B0604020202020204" pitchFamily="34" charset="0"/>
            <a:buNone/>
          </a:pPr>
          <a:endParaRPr lang="en-GB" sz="1300" kern="1200">
            <a:latin typeface="Verdana" panose="020B0604030504040204" pitchFamily="34" charset="0"/>
            <a:ea typeface="Verdana" panose="020B0604030504040204" pitchFamily="34" charset="0"/>
          </a:endParaRPr>
        </a:p>
      </dsp:txBody>
      <dsp:txXfrm>
        <a:off x="570998" y="297464"/>
        <a:ext cx="9522887" cy="917246"/>
      </dsp:txXfrm>
    </dsp:sp>
    <dsp:sp modelId="{C7F52EDF-62FD-4ECF-B3FA-1B5552D15713}">
      <dsp:nvSpPr>
        <dsp:cNvPr id="0" name=""/>
        <dsp:cNvSpPr/>
      </dsp:nvSpPr>
      <dsp:spPr>
        <a:xfrm>
          <a:off x="86215" y="283381"/>
          <a:ext cx="945412" cy="945412"/>
        </a:xfrm>
        <a:prstGeom prst="ellipse">
          <a:avLst/>
        </a:prstGeom>
        <a:solidFill>
          <a:schemeClr val="lt1">
            <a:hueOff val="0"/>
            <a:satOff val="0"/>
            <a:lumOff val="0"/>
            <a:alphaOff val="0"/>
          </a:schemeClr>
        </a:solidFill>
        <a:ln w="25400" cap="flat" cmpd="sng" algn="ctr">
          <a:solidFill>
            <a:srgbClr val="322153"/>
          </a:solidFill>
          <a:prstDash val="solid"/>
        </a:ln>
        <a:effectLst/>
      </dsp:spPr>
      <dsp:style>
        <a:lnRef idx="2">
          <a:scrgbClr r="0" g="0" b="0"/>
        </a:lnRef>
        <a:fillRef idx="1">
          <a:scrgbClr r="0" g="0" b="0"/>
        </a:fillRef>
        <a:effectRef idx="0">
          <a:scrgbClr r="0" g="0" b="0"/>
        </a:effectRef>
        <a:fontRef idx="minor"/>
      </dsp:style>
    </dsp:sp>
    <dsp:sp modelId="{8FEE24E6-A062-4585-97DB-59C75A064D60}">
      <dsp:nvSpPr>
        <dsp:cNvPr id="0" name=""/>
        <dsp:cNvSpPr/>
      </dsp:nvSpPr>
      <dsp:spPr>
        <a:xfrm>
          <a:off x="1100885" y="1512054"/>
          <a:ext cx="9005077" cy="756329"/>
        </a:xfrm>
        <a:prstGeom prst="rect">
          <a:avLst/>
        </a:prstGeom>
        <a:solidFill>
          <a:srgbClr val="FCAA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ctr" anchorCtr="0">
          <a:noAutofit/>
        </a:bodyPr>
        <a:lstStyle/>
        <a:p>
          <a:pPr marL="0" lvl="0" indent="0" algn="l" defTabSz="577850">
            <a:lnSpc>
              <a:spcPct val="90000"/>
            </a:lnSpc>
            <a:spcBef>
              <a:spcPct val="0"/>
            </a:spcBef>
            <a:spcAft>
              <a:spcPct val="35000"/>
            </a:spcAft>
            <a:buNone/>
          </a:pPr>
          <a:r>
            <a:rPr lang="en-GB" sz="1300" b="1" kern="1200" dirty="0">
              <a:solidFill>
                <a:srgbClr val="322153"/>
              </a:solidFill>
              <a:latin typeface="Verdana" panose="020B0604030504040204" pitchFamily="34" charset="0"/>
              <a:ea typeface="Verdana" panose="020B0604030504040204" pitchFamily="34" charset="0"/>
            </a:rPr>
            <a:t>CAM Testbed UK </a:t>
          </a:r>
        </a:p>
        <a:p>
          <a:pPr marL="0" lvl="0" indent="0" algn="l" defTabSz="577850">
            <a:lnSpc>
              <a:spcPct val="90000"/>
            </a:lnSpc>
            <a:spcBef>
              <a:spcPct val="0"/>
            </a:spcBef>
            <a:spcAft>
              <a:spcPct val="35000"/>
            </a:spcAft>
            <a:buNone/>
          </a:pPr>
          <a:r>
            <a:rPr lang="en-GB" sz="1300" kern="1200" dirty="0">
              <a:solidFill>
                <a:srgbClr val="322153"/>
              </a:solidFill>
              <a:latin typeface="Verdana" panose="020B0604030504040204" pitchFamily="34" charset="0"/>
              <a:ea typeface="Verdana" panose="020B0604030504040204" pitchFamily="34" charset="0"/>
            </a:rPr>
            <a:t>Pipeline of new entrants, innovators and disruptors with a CAM focus. Raised profile and additional corporate engagement, new and enduring relationships. Short-term plugging of revenue gaps</a:t>
          </a:r>
          <a:endParaRPr lang="en-GB" sz="1300" b="1" kern="1200" dirty="0">
            <a:solidFill>
              <a:srgbClr val="322153"/>
            </a:solidFill>
            <a:latin typeface="Verdana" panose="020B0604030504040204" pitchFamily="34" charset="0"/>
            <a:ea typeface="Verdana" panose="020B0604030504040204" pitchFamily="34" charset="0"/>
          </a:endParaRPr>
        </a:p>
      </dsp:txBody>
      <dsp:txXfrm>
        <a:off x="1100885" y="1512054"/>
        <a:ext cx="9005077" cy="756329"/>
      </dsp:txXfrm>
    </dsp:sp>
    <dsp:sp modelId="{93119407-1A05-4C28-9D3C-E35D3F950E4B}">
      <dsp:nvSpPr>
        <dsp:cNvPr id="0" name=""/>
        <dsp:cNvSpPr/>
      </dsp:nvSpPr>
      <dsp:spPr>
        <a:xfrm>
          <a:off x="628178" y="1417513"/>
          <a:ext cx="945412" cy="945412"/>
        </a:xfrm>
        <a:prstGeom prst="ellipse">
          <a:avLst/>
        </a:prstGeom>
        <a:solidFill>
          <a:schemeClr val="lt1">
            <a:hueOff val="0"/>
            <a:satOff val="0"/>
            <a:lumOff val="0"/>
            <a:alphaOff val="0"/>
          </a:schemeClr>
        </a:solidFill>
        <a:ln w="25400" cap="flat" cmpd="sng" algn="ctr">
          <a:solidFill>
            <a:srgbClr val="FCAA85"/>
          </a:solidFill>
          <a:prstDash val="solid"/>
        </a:ln>
        <a:effectLst/>
      </dsp:spPr>
      <dsp:style>
        <a:lnRef idx="2">
          <a:scrgbClr r="0" g="0" b="0"/>
        </a:lnRef>
        <a:fillRef idx="1">
          <a:scrgbClr r="0" g="0" b="0"/>
        </a:fillRef>
        <a:effectRef idx="0">
          <a:scrgbClr r="0" g="0" b="0"/>
        </a:effectRef>
        <a:fontRef idx="minor"/>
      </dsp:style>
    </dsp:sp>
    <dsp:sp modelId="{B8F5D094-3D05-4686-BBC2-A65D638DEF9D}">
      <dsp:nvSpPr>
        <dsp:cNvPr id="0" name=""/>
        <dsp:cNvSpPr/>
      </dsp:nvSpPr>
      <dsp:spPr>
        <a:xfrm>
          <a:off x="1249193" y="2563398"/>
          <a:ext cx="8874800" cy="921905"/>
        </a:xfrm>
        <a:prstGeom prst="rect">
          <a:avLst/>
        </a:prstGeom>
        <a:solidFill>
          <a:srgbClr val="E4ED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solidFill>
                <a:srgbClr val="322153"/>
              </a:solidFill>
              <a:latin typeface="Verdana" panose="020B0604030504040204" pitchFamily="34" charset="0"/>
              <a:ea typeface="Verdana" panose="020B0604030504040204" pitchFamily="34" charset="0"/>
            </a:rPr>
            <a:t>Investor Community</a:t>
          </a:r>
        </a:p>
        <a:p>
          <a:pPr marL="0" lvl="1" indent="-114300" algn="l" defTabSz="577850">
            <a:lnSpc>
              <a:spcPct val="90000"/>
            </a:lnSpc>
            <a:spcBef>
              <a:spcPct val="0"/>
            </a:spcBef>
            <a:spcAft>
              <a:spcPct val="15000"/>
            </a:spcAft>
            <a:buNone/>
          </a:pPr>
          <a:r>
            <a:rPr lang="en-GB" sz="1300" kern="1200" dirty="0">
              <a:solidFill>
                <a:srgbClr val="322153"/>
              </a:solidFill>
              <a:latin typeface="Verdana" panose="020B0604030504040204" pitchFamily="34" charset="0"/>
              <a:ea typeface="Verdana" panose="020B0604030504040204" pitchFamily="34" charset="0"/>
            </a:rPr>
            <a:t>Access to the excellent set of investor ready SMEs, set to establish in the UK mobility sector, unlocking new corporate partnerships/investments from its global investor network, driving further FDI opportunities in the UK</a:t>
          </a:r>
        </a:p>
      </dsp:txBody>
      <dsp:txXfrm>
        <a:off x="1249193" y="2563398"/>
        <a:ext cx="8874800" cy="921905"/>
      </dsp:txXfrm>
    </dsp:sp>
    <dsp:sp modelId="{2E5FD58C-E32D-44D6-B9CF-7B997ED15EB1}">
      <dsp:nvSpPr>
        <dsp:cNvPr id="0" name=""/>
        <dsp:cNvSpPr/>
      </dsp:nvSpPr>
      <dsp:spPr>
        <a:xfrm>
          <a:off x="794518" y="2551645"/>
          <a:ext cx="945412" cy="945412"/>
        </a:xfrm>
        <a:prstGeom prst="ellipse">
          <a:avLst/>
        </a:prstGeom>
        <a:solidFill>
          <a:schemeClr val="lt1">
            <a:hueOff val="0"/>
            <a:satOff val="0"/>
            <a:lumOff val="0"/>
            <a:alphaOff val="0"/>
          </a:schemeClr>
        </a:solidFill>
        <a:ln w="25400" cap="flat" cmpd="sng" algn="ctr">
          <a:solidFill>
            <a:srgbClr val="E4EDEF"/>
          </a:solidFill>
          <a:prstDash val="solid"/>
        </a:ln>
        <a:effectLst/>
      </dsp:spPr>
      <dsp:style>
        <a:lnRef idx="2">
          <a:scrgbClr r="0" g="0" b="0"/>
        </a:lnRef>
        <a:fillRef idx="1">
          <a:scrgbClr r="0" g="0" b="0"/>
        </a:fillRef>
        <a:effectRef idx="0">
          <a:scrgbClr r="0" g="0" b="0"/>
        </a:effectRef>
        <a:fontRef idx="minor"/>
      </dsp:style>
    </dsp:sp>
    <dsp:sp modelId="{905097C9-1810-403F-9DDC-2A840E95AE5D}">
      <dsp:nvSpPr>
        <dsp:cNvPr id="0" name=""/>
        <dsp:cNvSpPr/>
      </dsp:nvSpPr>
      <dsp:spPr>
        <a:xfrm>
          <a:off x="1094356" y="3742604"/>
          <a:ext cx="9018134" cy="831758"/>
        </a:xfrm>
        <a:prstGeom prst="rect">
          <a:avLst/>
        </a:prstGeom>
        <a:solidFill>
          <a:srgbClr val="3221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ctr" anchorCtr="0">
          <a:noAutofit/>
        </a:bodyPr>
        <a:lstStyle/>
        <a:p>
          <a:pPr marL="0" lvl="0" indent="0" algn="l" defTabSz="577850">
            <a:lnSpc>
              <a:spcPct val="90000"/>
            </a:lnSpc>
            <a:spcBef>
              <a:spcPct val="0"/>
            </a:spcBef>
            <a:spcAft>
              <a:spcPct val="35000"/>
            </a:spcAft>
            <a:buNone/>
          </a:pPr>
          <a:r>
            <a:rPr lang="en-GB" sz="1300" b="1" kern="1200" dirty="0">
              <a:latin typeface="Verdana" panose="020B0604030504040204" pitchFamily="34" charset="0"/>
              <a:ea typeface="Verdana" panose="020B0604030504040204" pitchFamily="34" charset="0"/>
            </a:rPr>
            <a:t>Zenzic</a:t>
          </a:r>
        </a:p>
        <a:p>
          <a:pPr marL="0" lvl="0" indent="0" algn="l" defTabSz="577850">
            <a:lnSpc>
              <a:spcPct val="90000"/>
            </a:lnSpc>
            <a:spcBef>
              <a:spcPct val="0"/>
            </a:spcBef>
            <a:spcAft>
              <a:spcPct val="35000"/>
            </a:spcAft>
            <a:buNone/>
          </a:pPr>
          <a:r>
            <a:rPr lang="en-GB" sz="1300" kern="1200" dirty="0">
              <a:latin typeface="Verdana" panose="020B0604030504040204" pitchFamily="34" charset="0"/>
              <a:ea typeface="Verdana" panose="020B0604030504040204" pitchFamily="34" charset="0"/>
            </a:rPr>
            <a:t>Proof points for the CAM mission, amplifying value of world class capability, building critical mass to deliver supply chains, attract private investment and generate the benefits of wide scale CAM commercialisation</a:t>
          </a:r>
          <a:endParaRPr lang="en-GB" sz="1300" b="1" kern="1200" dirty="0">
            <a:latin typeface="Verdana" panose="020B0604030504040204" pitchFamily="34" charset="0"/>
            <a:ea typeface="Verdana" panose="020B0604030504040204" pitchFamily="34" charset="0"/>
          </a:endParaRPr>
        </a:p>
      </dsp:txBody>
      <dsp:txXfrm>
        <a:off x="1094356" y="3742604"/>
        <a:ext cx="9018134" cy="831758"/>
      </dsp:txXfrm>
    </dsp:sp>
    <dsp:sp modelId="{ED03075D-D662-486D-B435-61826BB99AD5}">
      <dsp:nvSpPr>
        <dsp:cNvPr id="0" name=""/>
        <dsp:cNvSpPr/>
      </dsp:nvSpPr>
      <dsp:spPr>
        <a:xfrm>
          <a:off x="628178" y="3685777"/>
          <a:ext cx="945412" cy="945412"/>
        </a:xfrm>
        <a:prstGeom prst="ellipse">
          <a:avLst/>
        </a:prstGeom>
        <a:solidFill>
          <a:schemeClr val="lt1">
            <a:hueOff val="0"/>
            <a:satOff val="0"/>
            <a:lumOff val="0"/>
            <a:alphaOff val="0"/>
          </a:schemeClr>
        </a:solidFill>
        <a:ln w="25400" cap="flat" cmpd="sng" algn="ctr">
          <a:solidFill>
            <a:srgbClr val="322153"/>
          </a:solidFill>
          <a:prstDash val="solid"/>
        </a:ln>
        <a:effectLst/>
      </dsp:spPr>
      <dsp:style>
        <a:lnRef idx="2">
          <a:scrgbClr r="0" g="0" b="0"/>
        </a:lnRef>
        <a:fillRef idx="1">
          <a:scrgbClr r="0" g="0" b="0"/>
        </a:fillRef>
        <a:effectRef idx="0">
          <a:scrgbClr r="0" g="0" b="0"/>
        </a:effectRef>
        <a:fontRef idx="minor"/>
      </dsp:style>
    </dsp:sp>
    <dsp:sp modelId="{F2343BD1-4819-4307-AE8E-19825468743B}">
      <dsp:nvSpPr>
        <dsp:cNvPr id="0" name=""/>
        <dsp:cNvSpPr/>
      </dsp:nvSpPr>
      <dsp:spPr>
        <a:xfrm>
          <a:off x="558921" y="4914450"/>
          <a:ext cx="9547041" cy="756329"/>
        </a:xfrm>
        <a:prstGeom prst="rect">
          <a:avLst/>
        </a:prstGeom>
        <a:solidFill>
          <a:srgbClr val="FCAA85"/>
        </a:solidFill>
        <a:ln w="25400" cap="flat" cmpd="sng" algn="ctr">
          <a:solidFill>
            <a:srgbClr val="FCAA8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37"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solidFill>
                <a:srgbClr val="322153"/>
              </a:solidFill>
              <a:latin typeface="Verdana" panose="020B0604030504040204" pitchFamily="34" charset="0"/>
              <a:ea typeface="Verdana" panose="020B0604030504040204" pitchFamily="34" charset="0"/>
            </a:rPr>
            <a:t>Corporates</a:t>
          </a:r>
        </a:p>
        <a:p>
          <a:pPr marL="0" lvl="1" indent="-114300" algn="l" defTabSz="577850">
            <a:lnSpc>
              <a:spcPct val="90000"/>
            </a:lnSpc>
            <a:spcBef>
              <a:spcPct val="0"/>
            </a:spcBef>
            <a:spcAft>
              <a:spcPct val="15000"/>
            </a:spcAft>
            <a:buNone/>
          </a:pPr>
          <a:r>
            <a:rPr lang="en-GB" sz="1300" kern="1200" dirty="0">
              <a:solidFill>
                <a:srgbClr val="322153"/>
              </a:solidFill>
              <a:latin typeface="Verdana" panose="020B0604030504040204" pitchFamily="34" charset="0"/>
              <a:ea typeface="Verdana" panose="020B0604030504040204" pitchFamily="34" charset="0"/>
            </a:rPr>
            <a:t>Access to a low-risk R&amp;D pipeline of emerging start-ups and  SMEs. Opening up opportunities to explore innovate solutions and growth potential</a:t>
          </a:r>
        </a:p>
      </dsp:txBody>
      <dsp:txXfrm>
        <a:off x="558921" y="4914450"/>
        <a:ext cx="9547041" cy="756329"/>
      </dsp:txXfrm>
    </dsp:sp>
    <dsp:sp modelId="{3121532E-4045-4E2D-B367-96638859799C}">
      <dsp:nvSpPr>
        <dsp:cNvPr id="0" name=""/>
        <dsp:cNvSpPr/>
      </dsp:nvSpPr>
      <dsp:spPr>
        <a:xfrm>
          <a:off x="86215" y="4819908"/>
          <a:ext cx="945412" cy="945412"/>
        </a:xfrm>
        <a:prstGeom prst="ellipse">
          <a:avLst/>
        </a:prstGeom>
        <a:solidFill>
          <a:schemeClr val="lt1">
            <a:hueOff val="0"/>
            <a:satOff val="0"/>
            <a:lumOff val="0"/>
            <a:alphaOff val="0"/>
          </a:schemeClr>
        </a:solidFill>
        <a:ln w="25400" cap="flat" cmpd="sng" algn="ctr">
          <a:solidFill>
            <a:srgbClr val="FCAA85"/>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06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106363"/>
          </a:xfrm>
          <a:prstGeom prst="rect">
            <a:avLst/>
          </a:prstGeom>
        </p:spPr>
        <p:txBody>
          <a:bodyPr vert="horz" lIns="91440" tIns="45720" rIns="91440" bIns="45720" rtlCol="0"/>
          <a:lstStyle>
            <a:lvl1pPr algn="r">
              <a:defRPr sz="1200"/>
            </a:lvl1pPr>
          </a:lstStyle>
          <a:p>
            <a:fld id="{2B4CB0EA-7400-9B46-B10B-965AB7B1F748}" type="datetimeFigureOut">
              <a:rPr lang="en-US" smtClean="0"/>
              <a:t>8/11/2022</a:t>
            </a:fld>
            <a:endParaRPr lang="en-GB"/>
          </a:p>
        </p:txBody>
      </p:sp>
      <p:sp>
        <p:nvSpPr>
          <p:cNvPr id="4" name="Footer Placeholder 3"/>
          <p:cNvSpPr>
            <a:spLocks noGrp="1"/>
          </p:cNvSpPr>
          <p:nvPr>
            <p:ph type="ftr" sz="quarter" idx="2"/>
          </p:nvPr>
        </p:nvSpPr>
        <p:spPr>
          <a:xfrm>
            <a:off x="0" y="2027238"/>
            <a:ext cx="2971800" cy="1063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2027238"/>
            <a:ext cx="2971800" cy="106362"/>
          </a:xfrm>
          <a:prstGeom prst="rect">
            <a:avLst/>
          </a:prstGeom>
        </p:spPr>
        <p:txBody>
          <a:bodyPr vert="horz" lIns="91440" tIns="45720" rIns="91440" bIns="45720" rtlCol="0" anchor="b"/>
          <a:lstStyle>
            <a:lvl1pPr algn="r">
              <a:defRPr sz="1200"/>
            </a:lvl1pPr>
          </a:lstStyle>
          <a:p>
            <a:fld id="{1D673343-593F-C94E-B908-099504FA50B0}" type="slidenum">
              <a:rPr lang="en-GB" smtClean="0"/>
              <a:t>‹#›</a:t>
            </a:fld>
            <a:endParaRPr lang="en-GB"/>
          </a:p>
        </p:txBody>
      </p:sp>
    </p:spTree>
    <p:extLst>
      <p:ext uri="{BB962C8B-B14F-4D97-AF65-F5344CB8AC3E}">
        <p14:creationId xmlns:p14="http://schemas.microsoft.com/office/powerpoint/2010/main" val="8586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6B168-AF3E-A24A-8F23-68C67CAAA801}"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8474C-5D10-E441-B5E1-8B9D897BC0C8}" type="slidenum">
              <a:rPr lang="en-US" smtClean="0"/>
              <a:t>‹#›</a:t>
            </a:fld>
            <a:endParaRPr lang="en-US"/>
          </a:p>
        </p:txBody>
      </p:sp>
    </p:spTree>
    <p:extLst>
      <p:ext uri="{BB962C8B-B14F-4D97-AF65-F5344CB8AC3E}">
        <p14:creationId xmlns:p14="http://schemas.microsoft.com/office/powerpoint/2010/main" val="106789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58474C-5D10-E441-B5E1-8B9D897BC0C8}" type="slidenum">
              <a:rPr lang="en-US" smtClean="0"/>
              <a:t>1</a:t>
            </a:fld>
            <a:endParaRPr lang="en-US"/>
          </a:p>
        </p:txBody>
      </p:sp>
    </p:spTree>
    <p:extLst>
      <p:ext uri="{BB962C8B-B14F-4D97-AF65-F5344CB8AC3E}">
        <p14:creationId xmlns:p14="http://schemas.microsoft.com/office/powerpoint/2010/main" val="64748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8474C-5D10-E441-B5E1-8B9D897BC0C8}"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62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8474C-5D10-E441-B5E1-8B9D897BC0C8}"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63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8474C-5D10-E441-B5E1-8B9D897BC0C8}"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42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Backed by strong </a:t>
            </a:r>
            <a:r>
              <a:rPr lang="en-GB" err="1"/>
              <a:t>Eng</a:t>
            </a:r>
            <a:r>
              <a:rPr lang="en-GB"/>
              <a:t> Skills, Comms and Data infra, OEMs, Operations and Finance</a:t>
            </a:r>
          </a:p>
        </p:txBody>
      </p:sp>
      <p:sp>
        <p:nvSpPr>
          <p:cNvPr id="4" name="Slide Number Placeholder 3"/>
          <p:cNvSpPr>
            <a:spLocks noGrp="1"/>
          </p:cNvSpPr>
          <p:nvPr>
            <p:ph type="sldNum" sz="quarter" idx="5"/>
          </p:nvPr>
        </p:nvSpPr>
        <p:spPr/>
        <p:txBody>
          <a:bodyPr/>
          <a:lstStyle/>
          <a:p>
            <a:fld id="{5758474C-5D10-E441-B5E1-8B9D897BC0C8}" type="slidenum">
              <a:rPr lang="en-US" smtClean="0"/>
              <a:t>24</a:t>
            </a:fld>
            <a:endParaRPr lang="en-US"/>
          </a:p>
        </p:txBody>
      </p:sp>
    </p:spTree>
    <p:extLst>
      <p:ext uri="{BB962C8B-B14F-4D97-AF65-F5344CB8AC3E}">
        <p14:creationId xmlns:p14="http://schemas.microsoft.com/office/powerpoint/2010/main" val="426328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58474C-5D10-E441-B5E1-8B9D897BC0C8}" type="slidenum">
              <a:rPr lang="en-US" smtClean="0"/>
              <a:t>2</a:t>
            </a:fld>
            <a:endParaRPr lang="en-US"/>
          </a:p>
        </p:txBody>
      </p:sp>
    </p:spTree>
    <p:extLst>
      <p:ext uri="{BB962C8B-B14F-4D97-AF65-F5344CB8AC3E}">
        <p14:creationId xmlns:p14="http://schemas.microsoft.com/office/powerpoint/2010/main" val="32994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58474C-5D10-E441-B5E1-8B9D897BC0C8}" type="slidenum">
              <a:rPr lang="en-US" smtClean="0"/>
              <a:t>3</a:t>
            </a:fld>
            <a:endParaRPr lang="en-US"/>
          </a:p>
        </p:txBody>
      </p:sp>
    </p:spTree>
    <p:extLst>
      <p:ext uri="{BB962C8B-B14F-4D97-AF65-F5344CB8AC3E}">
        <p14:creationId xmlns:p14="http://schemas.microsoft.com/office/powerpoint/2010/main" val="293008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8474C-5D10-E441-B5E1-8B9D897BC0C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90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F06E984-C1CA-4F5B-871C-89F91BB44E0F}" type="slidenum">
              <a:rPr lang="en-GB" smtClean="0"/>
              <a:t>13</a:t>
            </a:fld>
            <a:endParaRPr lang="en-GB"/>
          </a:p>
        </p:txBody>
      </p:sp>
    </p:spTree>
    <p:extLst>
      <p:ext uri="{BB962C8B-B14F-4D97-AF65-F5344CB8AC3E}">
        <p14:creationId xmlns:p14="http://schemas.microsoft.com/office/powerpoint/2010/main" val="373089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06E984-C1CA-4F5B-871C-89F91BB44E0F}" type="slidenum">
              <a:rPr lang="en-GB" smtClean="0"/>
              <a:t>14</a:t>
            </a:fld>
            <a:endParaRPr lang="en-GB"/>
          </a:p>
        </p:txBody>
      </p:sp>
    </p:spTree>
    <p:extLst>
      <p:ext uri="{BB962C8B-B14F-4D97-AF65-F5344CB8AC3E}">
        <p14:creationId xmlns:p14="http://schemas.microsoft.com/office/powerpoint/2010/main" val="254034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endParaRPr lang="en-GB"/>
          </a:p>
        </p:txBody>
      </p:sp>
      <p:sp>
        <p:nvSpPr>
          <p:cNvPr id="4" name="Slide Number Placeholder 3"/>
          <p:cNvSpPr>
            <a:spLocks noGrp="1"/>
          </p:cNvSpPr>
          <p:nvPr>
            <p:ph type="sldNum" sz="quarter" idx="5"/>
          </p:nvPr>
        </p:nvSpPr>
        <p:spPr/>
        <p:txBody>
          <a:bodyPr/>
          <a:lstStyle/>
          <a:p>
            <a:fld id="{CF06E984-C1CA-4F5B-871C-89F91BB44E0F}" type="slidenum">
              <a:rPr lang="en-GB" smtClean="0"/>
              <a:t>15</a:t>
            </a:fld>
            <a:endParaRPr lang="en-GB"/>
          </a:p>
        </p:txBody>
      </p:sp>
    </p:spTree>
    <p:extLst>
      <p:ext uri="{BB962C8B-B14F-4D97-AF65-F5344CB8AC3E}">
        <p14:creationId xmlns:p14="http://schemas.microsoft.com/office/powerpoint/2010/main" val="182365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5758474C-5D10-E441-B5E1-8B9D897BC0C8}" type="slidenum">
              <a:rPr lang="en-US" smtClean="0"/>
              <a:t>16</a:t>
            </a:fld>
            <a:endParaRPr lang="en-US"/>
          </a:p>
        </p:txBody>
      </p:sp>
    </p:spTree>
    <p:extLst>
      <p:ext uri="{BB962C8B-B14F-4D97-AF65-F5344CB8AC3E}">
        <p14:creationId xmlns:p14="http://schemas.microsoft.com/office/powerpoint/2010/main" val="48694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5758474C-5D10-E441-B5E1-8B9D897BC0C8}" type="slidenum">
              <a:rPr lang="en-US" smtClean="0"/>
              <a:t>17</a:t>
            </a:fld>
            <a:endParaRPr lang="en-US"/>
          </a:p>
        </p:txBody>
      </p:sp>
    </p:spTree>
    <p:extLst>
      <p:ext uri="{BB962C8B-B14F-4D97-AF65-F5344CB8AC3E}">
        <p14:creationId xmlns:p14="http://schemas.microsoft.com/office/powerpoint/2010/main" val="4190290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9F082-221D-F141-B6AC-3C1B1AFCB2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65449" y="0"/>
            <a:ext cx="7626551" cy="6893819"/>
          </a:xfrm>
          <a:prstGeom prst="rect">
            <a:avLst/>
          </a:prstGeom>
        </p:spPr>
      </p:pic>
      <p:pic>
        <p:nvPicPr>
          <p:cNvPr id="18" name="Picture 17" descr="Asset 11@4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856" y="-35819"/>
            <a:ext cx="13037481" cy="6893819"/>
          </a:xfrm>
          <a:prstGeom prst="rect">
            <a:avLst/>
          </a:prstGeom>
        </p:spPr>
      </p:pic>
      <p:sp>
        <p:nvSpPr>
          <p:cNvPr id="22" name="Title 1"/>
          <p:cNvSpPr>
            <a:spLocks noGrp="1"/>
          </p:cNvSpPr>
          <p:nvPr>
            <p:ph type="ctrTitle" hasCustomPrompt="1"/>
          </p:nvPr>
        </p:nvSpPr>
        <p:spPr>
          <a:xfrm>
            <a:off x="592667" y="1278467"/>
            <a:ext cx="6815666" cy="2675466"/>
          </a:xfrm>
        </p:spPr>
        <p:txBody>
          <a:bodyPr anchor="b" anchorCtr="0"/>
          <a:lstStyle>
            <a:lvl1pPr>
              <a:defRPr b="1">
                <a:solidFill>
                  <a:srgbClr val="322153"/>
                </a:solidFill>
              </a:defRPr>
            </a:lvl1pPr>
          </a:lstStyle>
          <a:p>
            <a:r>
              <a:rPr lang="en-US"/>
              <a:t>The UK Connected and Automated Mobility Roadmap to 2030</a:t>
            </a:r>
            <a:endParaRPr lang="en-GB"/>
          </a:p>
        </p:txBody>
      </p:sp>
      <p:sp>
        <p:nvSpPr>
          <p:cNvPr id="23" name="Subtitle 2"/>
          <p:cNvSpPr>
            <a:spLocks noGrp="1"/>
          </p:cNvSpPr>
          <p:nvPr>
            <p:ph type="subTitle" idx="1" hasCustomPrompt="1"/>
          </p:nvPr>
        </p:nvSpPr>
        <p:spPr>
          <a:xfrm>
            <a:off x="592666" y="4182532"/>
            <a:ext cx="4673601" cy="1837267"/>
          </a:xfrm>
        </p:spPr>
        <p:txBody>
          <a:bodyPr anchor="t" anchorCtr="0"/>
          <a:lstStyle>
            <a:lvl1pPr marL="0" indent="0" algn="l">
              <a:buNone/>
              <a:defRPr>
                <a:solidFill>
                  <a:srgbClr val="57C0C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September 2019</a:t>
            </a:r>
            <a:endParaRPr lang="en-GB"/>
          </a:p>
        </p:txBody>
      </p:sp>
      <p:pic>
        <p:nvPicPr>
          <p:cNvPr id="16" name="Picture 15" descr="Asset 10@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97935"/>
            <a:ext cx="2285999" cy="544578"/>
          </a:xfrm>
          <a:prstGeom prst="rect">
            <a:avLst/>
          </a:prstGeom>
        </p:spPr>
      </p:pic>
      <p:cxnSp>
        <p:nvCxnSpPr>
          <p:cNvPr id="15" name="Straight Connector 14">
            <a:extLst>
              <a:ext uri="{FF2B5EF4-FFF2-40B4-BE49-F238E27FC236}">
                <a16:creationId xmlns:a16="http://schemas.microsoft.com/office/drawing/2014/main" id="{A5D18881-9038-9C43-AA91-63CFDBF358A0}"/>
              </a:ext>
            </a:extLst>
          </p:cNvPr>
          <p:cNvCxnSpPr/>
          <p:nvPr userDrawn="1"/>
        </p:nvCxnSpPr>
        <p:spPr>
          <a:xfrm flipH="1">
            <a:off x="10642840" y="5308719"/>
            <a:ext cx="1422159" cy="1422159"/>
          </a:xfrm>
          <a:prstGeom prst="line">
            <a:avLst/>
          </a:prstGeom>
          <a:ln w="38100">
            <a:solidFill>
              <a:srgbClr val="FCAA8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45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7" name="Title 1"/>
          <p:cNvSpPr>
            <a:spLocks noGrp="1"/>
          </p:cNvSpPr>
          <p:nvPr>
            <p:ph type="ctrTitle"/>
          </p:nvPr>
        </p:nvSpPr>
        <p:spPr>
          <a:xfrm>
            <a:off x="602828" y="282787"/>
            <a:ext cx="10014372" cy="852275"/>
          </a:xfrm>
        </p:spPr>
        <p:txBody>
          <a:bodyPr anchor="t" anchorCtr="0">
            <a:normAutofit/>
          </a:bodyPr>
          <a:lstStyle>
            <a:lvl1pPr>
              <a:defRPr sz="3200" b="1">
                <a:solidFill>
                  <a:srgbClr val="322153"/>
                </a:solidFill>
              </a:defRPr>
            </a:lvl1pPr>
          </a:lstStyle>
          <a:p>
            <a:r>
              <a:rPr lang="en-US"/>
              <a:t>Click to edit Master title style</a:t>
            </a:r>
            <a:endParaRPr lang="en-GB"/>
          </a:p>
        </p:txBody>
      </p:sp>
      <p:sp>
        <p:nvSpPr>
          <p:cNvPr id="11" name="Text Placeholder 10"/>
          <p:cNvSpPr>
            <a:spLocks noGrp="1"/>
          </p:cNvSpPr>
          <p:nvPr>
            <p:ph type="body" sz="quarter" idx="10"/>
          </p:nvPr>
        </p:nvSpPr>
        <p:spPr>
          <a:xfrm>
            <a:off x="602828" y="1227138"/>
            <a:ext cx="10014372" cy="4495800"/>
          </a:xfrm>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a:t>
            </a:r>
          </a:p>
        </p:txBody>
      </p:sp>
    </p:spTree>
    <p:extLst>
      <p:ext uri="{BB962C8B-B14F-4D97-AF65-F5344CB8AC3E}">
        <p14:creationId xmlns:p14="http://schemas.microsoft.com/office/powerpoint/2010/main" val="175985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F8C2-2DC4-4906-8F89-8C92BDFCA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7D2BF1-ACF2-487D-8912-ABFAD4944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464B5B-0738-4C47-9E04-C493D9468761}"/>
              </a:ext>
            </a:extLst>
          </p:cNvPr>
          <p:cNvSpPr>
            <a:spLocks noGrp="1"/>
          </p:cNvSpPr>
          <p:nvPr>
            <p:ph type="dt" sz="half" idx="10"/>
          </p:nvPr>
        </p:nvSpPr>
        <p:spPr/>
        <p:txBody>
          <a:bodyPr/>
          <a:lstStyle/>
          <a:p>
            <a:fld id="{255587C7-DE71-4D9F-92A6-15AEB341E467}" type="datetimeFigureOut">
              <a:rPr lang="en-GB" smtClean="0"/>
              <a:t>11/08/2022</a:t>
            </a:fld>
            <a:endParaRPr lang="en-GB"/>
          </a:p>
        </p:txBody>
      </p:sp>
      <p:sp>
        <p:nvSpPr>
          <p:cNvPr id="5" name="Footer Placeholder 4">
            <a:extLst>
              <a:ext uri="{FF2B5EF4-FFF2-40B4-BE49-F238E27FC236}">
                <a16:creationId xmlns:a16="http://schemas.microsoft.com/office/drawing/2014/main" id="{F80AF4E1-412A-40E7-AF4E-7F624646F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848AA-8C75-4A29-A160-2BA1C1065DF8}"/>
              </a:ext>
            </a:extLst>
          </p:cNvPr>
          <p:cNvSpPr>
            <a:spLocks noGrp="1"/>
          </p:cNvSpPr>
          <p:nvPr>
            <p:ph type="sldNum" sz="quarter" idx="12"/>
          </p:nvPr>
        </p:nvSpPr>
        <p:spPr/>
        <p:txBody>
          <a:bodyPr/>
          <a:lstStyle/>
          <a:p>
            <a:fld id="{70A32ED1-C116-410C-A4AF-42AEA0BBB216}" type="slidenum">
              <a:rPr lang="en-GB" smtClean="0"/>
              <a:t>‹#›</a:t>
            </a:fld>
            <a:endParaRPr lang="en-GB"/>
          </a:p>
        </p:txBody>
      </p:sp>
    </p:spTree>
    <p:extLst>
      <p:ext uri="{BB962C8B-B14F-4D97-AF65-F5344CB8AC3E}">
        <p14:creationId xmlns:p14="http://schemas.microsoft.com/office/powerpoint/2010/main" val="335543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image slide">
    <p:spTree>
      <p:nvGrpSpPr>
        <p:cNvPr id="1" name=""/>
        <p:cNvGrpSpPr/>
        <p:nvPr/>
      </p:nvGrpSpPr>
      <p:grpSpPr>
        <a:xfrm>
          <a:off x="0" y="0"/>
          <a:ext cx="0" cy="0"/>
          <a:chOff x="0" y="0"/>
          <a:chExt cx="0" cy="0"/>
        </a:xfrm>
      </p:grpSpPr>
      <p:pic>
        <p:nvPicPr>
          <p:cNvPr id="8" name="Picture 7" descr="gradient-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itle 1"/>
          <p:cNvSpPr>
            <a:spLocks noGrp="1"/>
          </p:cNvSpPr>
          <p:nvPr>
            <p:ph type="ctrTitle" hasCustomPrompt="1"/>
          </p:nvPr>
        </p:nvSpPr>
        <p:spPr>
          <a:xfrm>
            <a:off x="592667" y="1634067"/>
            <a:ext cx="6815666" cy="3086099"/>
          </a:xfrm>
        </p:spPr>
        <p:txBody>
          <a:bodyPr anchor="b" anchorCtr="0">
            <a:normAutofit/>
          </a:bodyPr>
          <a:lstStyle>
            <a:lvl1pPr>
              <a:defRPr sz="3200" b="0">
                <a:solidFill>
                  <a:srgbClr val="FFFFFF"/>
                </a:solidFill>
              </a:defRPr>
            </a:lvl1pPr>
          </a:lstStyle>
          <a:p>
            <a:r>
              <a:rPr lang="en-US"/>
              <a:t>“Click to add a quote here add a quote here add a quote here add a quote here.”</a:t>
            </a:r>
            <a:endParaRPr lang="en-GB"/>
          </a:p>
        </p:txBody>
      </p:sp>
      <p:sp>
        <p:nvSpPr>
          <p:cNvPr id="5" name="Subtitle 2"/>
          <p:cNvSpPr>
            <a:spLocks noGrp="1"/>
          </p:cNvSpPr>
          <p:nvPr>
            <p:ph type="subTitle" idx="1"/>
          </p:nvPr>
        </p:nvSpPr>
        <p:spPr>
          <a:xfrm>
            <a:off x="592666" y="4948766"/>
            <a:ext cx="6900334" cy="838200"/>
          </a:xfrm>
        </p:spPr>
        <p:txBody>
          <a:bodyPr anchor="t" anchorCtr="0"/>
          <a:lstStyle>
            <a:lvl1pPr marL="0" indent="0" algn="l">
              <a:buNone/>
              <a:defRPr>
                <a:solidFill>
                  <a:srgbClr val="E6E7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 name="Right Triangle 1"/>
          <p:cNvSpPr/>
          <p:nvPr userDrawn="1"/>
        </p:nvSpPr>
        <p:spPr>
          <a:xfrm flipH="1">
            <a:off x="9906000" y="4572001"/>
            <a:ext cx="2286000" cy="2286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descr="Asset 9@4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667" y="576264"/>
            <a:ext cx="765175" cy="777875"/>
          </a:xfrm>
          <a:prstGeom prst="rect">
            <a:avLst/>
          </a:prstGeom>
        </p:spPr>
      </p:pic>
    </p:spTree>
    <p:extLst>
      <p:ext uri="{BB962C8B-B14F-4D97-AF65-F5344CB8AC3E}">
        <p14:creationId xmlns:p14="http://schemas.microsoft.com/office/powerpoint/2010/main" val="2326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Main Content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BAE35D3-8ED6-41B1-A497-6E82D25303DF}"/>
              </a:ext>
            </a:extLst>
          </p:cNvPr>
          <p:cNvSpPr>
            <a:spLocks noGrp="1"/>
          </p:cNvSpPr>
          <p:nvPr>
            <p:ph idx="11" hasCustomPrompt="1"/>
          </p:nvPr>
        </p:nvSpPr>
        <p:spPr>
          <a:xfrm>
            <a:off x="1569710" y="297497"/>
            <a:ext cx="10201265" cy="630164"/>
          </a:xfrm>
          <a:prstGeom prst="rect">
            <a:avLst/>
          </a:prstGeom>
        </p:spPr>
        <p:txBody>
          <a:bodyPr>
            <a:normAutofit/>
          </a:bodyPr>
          <a:lstStyle>
            <a:lvl1pPr marL="0" indent="0" algn="l">
              <a:buNone/>
              <a:defRPr lang="en-US" sz="2667" b="1" kern="1200" baseline="0" dirty="0">
                <a:solidFill>
                  <a:schemeClr val="tx1"/>
                </a:solidFill>
                <a:latin typeface="+mn-lt"/>
                <a:ea typeface="+mn-ea"/>
                <a:cs typeface="Stellar Bold"/>
              </a:defRPr>
            </a:lvl1pPr>
          </a:lstStyle>
          <a:p>
            <a:pPr lvl="0"/>
            <a:r>
              <a:rPr lang="en-US"/>
              <a:t>Slide title here</a:t>
            </a:r>
          </a:p>
        </p:txBody>
      </p:sp>
    </p:spTree>
    <p:extLst>
      <p:ext uri="{BB962C8B-B14F-4D97-AF65-F5344CB8AC3E}">
        <p14:creationId xmlns:p14="http://schemas.microsoft.com/office/powerpoint/2010/main" val="35458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tatistic">
    <p:spTree>
      <p:nvGrpSpPr>
        <p:cNvPr id="1" name=""/>
        <p:cNvGrpSpPr/>
        <p:nvPr/>
      </p:nvGrpSpPr>
      <p:grpSpPr>
        <a:xfrm>
          <a:off x="0" y="0"/>
          <a:ext cx="0" cy="0"/>
          <a:chOff x="0" y="0"/>
          <a:chExt cx="0" cy="0"/>
        </a:xfrm>
      </p:grpSpPr>
      <p:sp>
        <p:nvSpPr>
          <p:cNvPr id="3" name="Snip Single Corner Rectangle 2"/>
          <p:cNvSpPr/>
          <p:nvPr userDrawn="1"/>
        </p:nvSpPr>
        <p:spPr>
          <a:xfrm flipV="1">
            <a:off x="228599" y="228599"/>
            <a:ext cx="11692467" cy="6392333"/>
          </a:xfrm>
          <a:prstGeom prst="snip1Rect">
            <a:avLst>
              <a:gd name="adj" fmla="val 27925"/>
            </a:avLst>
          </a:prstGeom>
          <a:solidFill>
            <a:srgbClr val="322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p:cNvSpPr>
            <a:spLocks noGrp="1"/>
          </p:cNvSpPr>
          <p:nvPr>
            <p:ph type="ctrTitle" hasCustomPrompt="1"/>
          </p:nvPr>
        </p:nvSpPr>
        <p:spPr>
          <a:xfrm>
            <a:off x="939799" y="2389717"/>
            <a:ext cx="4893733" cy="1450975"/>
          </a:xfrm>
        </p:spPr>
        <p:txBody>
          <a:bodyPr anchor="t" anchorCtr="0">
            <a:normAutofit/>
          </a:bodyPr>
          <a:lstStyle>
            <a:lvl1pPr>
              <a:defRPr sz="8800" b="1">
                <a:solidFill>
                  <a:schemeClr val="bg1"/>
                </a:solidFill>
              </a:defRPr>
            </a:lvl1pPr>
          </a:lstStyle>
          <a:p>
            <a:r>
              <a:rPr lang="en-US"/>
              <a:t>£</a:t>
            </a:r>
            <a:r>
              <a:rPr lang="en-US" err="1"/>
              <a:t>XXXm</a:t>
            </a:r>
            <a:endParaRPr lang="en-GB"/>
          </a:p>
        </p:txBody>
      </p:sp>
      <p:sp>
        <p:nvSpPr>
          <p:cNvPr id="5" name="Subtitle 2"/>
          <p:cNvSpPr>
            <a:spLocks noGrp="1"/>
          </p:cNvSpPr>
          <p:nvPr>
            <p:ph type="subTitle" idx="1" hasCustomPrompt="1"/>
          </p:nvPr>
        </p:nvSpPr>
        <p:spPr>
          <a:xfrm>
            <a:off x="939799" y="1859492"/>
            <a:ext cx="3429001" cy="431800"/>
          </a:xfrm>
        </p:spPr>
        <p:txBody>
          <a:bodyPr anchor="t" anchorCtr="0"/>
          <a:lstStyle>
            <a:lvl1pPr marL="0" indent="0" algn="l">
              <a:buNone/>
              <a:defRPr sz="1800">
                <a:solidFill>
                  <a:srgbClr val="E6E7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31" name="Text Placeholder 30"/>
          <p:cNvSpPr>
            <a:spLocks noGrp="1"/>
          </p:cNvSpPr>
          <p:nvPr>
            <p:ph type="body" sz="quarter" idx="16" hasCustomPrompt="1"/>
          </p:nvPr>
        </p:nvSpPr>
        <p:spPr>
          <a:xfrm>
            <a:off x="6820693" y="2389717"/>
            <a:ext cx="4795573" cy="1412875"/>
          </a:xfrm>
        </p:spPr>
        <p:txBody>
          <a:bodyPr>
            <a:noAutofit/>
          </a:bodyPr>
          <a:lstStyle>
            <a:lvl1pPr marL="0" indent="0">
              <a:buNone/>
              <a:defRPr sz="8800" b="1">
                <a:solidFill>
                  <a:srgbClr val="FFFFFF"/>
                </a:solidFill>
              </a:defRPr>
            </a:lvl1pPr>
          </a:lstStyle>
          <a:p>
            <a:pPr lvl="0"/>
            <a:r>
              <a:rPr lang="en-US"/>
              <a:t>£</a:t>
            </a:r>
            <a:r>
              <a:rPr lang="en-US" err="1"/>
              <a:t>XXXm</a:t>
            </a:r>
            <a:endParaRPr lang="en-GB"/>
          </a:p>
        </p:txBody>
      </p:sp>
      <p:sp>
        <p:nvSpPr>
          <p:cNvPr id="33" name="Text Placeholder 32"/>
          <p:cNvSpPr>
            <a:spLocks noGrp="1"/>
          </p:cNvSpPr>
          <p:nvPr>
            <p:ph type="body" sz="quarter" idx="17" hasCustomPrompt="1"/>
          </p:nvPr>
        </p:nvSpPr>
        <p:spPr>
          <a:xfrm>
            <a:off x="6820694" y="1858963"/>
            <a:ext cx="3394604" cy="604837"/>
          </a:xfrm>
        </p:spPr>
        <p:txBody>
          <a:bodyPr>
            <a:noAutofit/>
          </a:bodyPr>
          <a:lstStyle>
            <a:lvl1pPr marL="0" indent="0">
              <a:buNone/>
              <a:defRPr sz="1800">
                <a:solidFill>
                  <a:srgbClr val="E4EDEF"/>
                </a:solidFill>
              </a:defRPr>
            </a:lvl1pPr>
            <a:lvl2pPr marL="457200" indent="0">
              <a:buNone/>
              <a:defRPr>
                <a:solidFill>
                  <a:srgbClr val="E4EDEF"/>
                </a:solidFill>
              </a:defRPr>
            </a:lvl2pPr>
            <a:lvl3pPr marL="914400" indent="0">
              <a:buNone/>
              <a:defRPr>
                <a:solidFill>
                  <a:srgbClr val="E4EDEF"/>
                </a:solidFill>
              </a:defRPr>
            </a:lvl3pPr>
            <a:lvl4pPr marL="1371600" indent="0">
              <a:buNone/>
              <a:defRPr>
                <a:solidFill>
                  <a:srgbClr val="E4EDEF"/>
                </a:solidFill>
              </a:defRPr>
            </a:lvl4pPr>
            <a:lvl5pPr marL="1828800" indent="0">
              <a:buNone/>
              <a:defRPr>
                <a:solidFill>
                  <a:srgbClr val="E4EDEF"/>
                </a:solidFill>
              </a:defRPr>
            </a:lvl5pPr>
          </a:lstStyle>
          <a:p>
            <a:pPr lvl="0"/>
            <a:r>
              <a:rPr lang="en-US"/>
              <a:t>CLICK TO EDIT MASTER TEXT STYLES</a:t>
            </a:r>
            <a:endParaRPr lang="en-GB"/>
          </a:p>
        </p:txBody>
      </p:sp>
      <p:cxnSp>
        <p:nvCxnSpPr>
          <p:cNvPr id="34" name="Straight Connector 33"/>
          <p:cNvCxnSpPr/>
          <p:nvPr userDrawn="1"/>
        </p:nvCxnSpPr>
        <p:spPr>
          <a:xfrm flipH="1">
            <a:off x="5398535" y="2904067"/>
            <a:ext cx="1422159" cy="1422159"/>
          </a:xfrm>
          <a:prstGeom prst="line">
            <a:avLst/>
          </a:prstGeom>
          <a:ln w="38100">
            <a:solidFill>
              <a:srgbClr val="FCAA85"/>
            </a:solidFill>
          </a:ln>
          <a:effectLst/>
        </p:spPr>
        <p:style>
          <a:lnRef idx="2">
            <a:schemeClr val="accent1"/>
          </a:lnRef>
          <a:fillRef idx="0">
            <a:schemeClr val="accent1"/>
          </a:fillRef>
          <a:effectRef idx="1">
            <a:schemeClr val="accent1"/>
          </a:effectRef>
          <a:fontRef idx="minor">
            <a:schemeClr val="tx1"/>
          </a:fontRef>
        </p:style>
      </p:cxnSp>
      <p:sp>
        <p:nvSpPr>
          <p:cNvPr id="38" name="Text Placeholder 37"/>
          <p:cNvSpPr>
            <a:spLocks noGrp="1"/>
          </p:cNvSpPr>
          <p:nvPr>
            <p:ph type="body" sz="quarter" idx="19" hasCustomPrompt="1"/>
          </p:nvPr>
        </p:nvSpPr>
        <p:spPr>
          <a:xfrm>
            <a:off x="951448" y="3704167"/>
            <a:ext cx="1117600" cy="1041400"/>
          </a:xfrm>
        </p:spPr>
        <p:txBody>
          <a:bodyPr>
            <a:normAutofit/>
          </a:bodyPr>
          <a:lstStyle>
            <a:lvl1pPr marL="0" indent="0">
              <a:buNone/>
              <a:defRPr sz="4000" b="1">
                <a:solidFill>
                  <a:srgbClr val="57C0CB"/>
                </a:solidFill>
              </a:defRPr>
            </a:lvl1pPr>
          </a:lstStyle>
          <a:p>
            <a:pPr lvl="0"/>
            <a:r>
              <a:rPr lang="en-GB"/>
              <a:t>by</a:t>
            </a:r>
          </a:p>
        </p:txBody>
      </p:sp>
      <p:sp>
        <p:nvSpPr>
          <p:cNvPr id="39" name="Text Placeholder 37"/>
          <p:cNvSpPr>
            <a:spLocks noGrp="1"/>
          </p:cNvSpPr>
          <p:nvPr>
            <p:ph type="body" sz="quarter" idx="20" hasCustomPrompt="1"/>
          </p:nvPr>
        </p:nvSpPr>
        <p:spPr>
          <a:xfrm>
            <a:off x="1777473" y="3496202"/>
            <a:ext cx="3463395" cy="2273300"/>
          </a:xfrm>
        </p:spPr>
        <p:txBody>
          <a:bodyPr>
            <a:normAutofit/>
          </a:bodyPr>
          <a:lstStyle>
            <a:lvl1pPr marL="0" indent="0">
              <a:buNone/>
              <a:defRPr sz="8800" b="1">
                <a:solidFill>
                  <a:srgbClr val="57C0CB"/>
                </a:solidFill>
              </a:defRPr>
            </a:lvl1pPr>
          </a:lstStyle>
          <a:p>
            <a:pPr lvl="0"/>
            <a:r>
              <a:rPr lang="en-GB"/>
              <a:t>2035</a:t>
            </a:r>
          </a:p>
        </p:txBody>
      </p:sp>
      <p:sp>
        <p:nvSpPr>
          <p:cNvPr id="41" name="Text Placeholder 37"/>
          <p:cNvSpPr>
            <a:spLocks noGrp="1"/>
          </p:cNvSpPr>
          <p:nvPr>
            <p:ph type="body" sz="quarter" idx="21" hasCustomPrompt="1"/>
          </p:nvPr>
        </p:nvSpPr>
        <p:spPr>
          <a:xfrm>
            <a:off x="6829161" y="3704167"/>
            <a:ext cx="1117600" cy="1041400"/>
          </a:xfrm>
        </p:spPr>
        <p:txBody>
          <a:bodyPr>
            <a:normAutofit/>
          </a:bodyPr>
          <a:lstStyle>
            <a:lvl1pPr marL="0" indent="0">
              <a:buNone/>
              <a:defRPr sz="4000" b="1">
                <a:solidFill>
                  <a:srgbClr val="57C0CB"/>
                </a:solidFill>
              </a:defRPr>
            </a:lvl1pPr>
          </a:lstStyle>
          <a:p>
            <a:pPr lvl="0"/>
            <a:r>
              <a:rPr lang="en-GB"/>
              <a:t>to</a:t>
            </a:r>
          </a:p>
        </p:txBody>
      </p:sp>
      <p:sp>
        <p:nvSpPr>
          <p:cNvPr id="42" name="Text Placeholder 37"/>
          <p:cNvSpPr>
            <a:spLocks noGrp="1"/>
          </p:cNvSpPr>
          <p:nvPr>
            <p:ph type="body" sz="quarter" idx="22" hasCustomPrompt="1"/>
          </p:nvPr>
        </p:nvSpPr>
        <p:spPr>
          <a:xfrm>
            <a:off x="7548826" y="3496202"/>
            <a:ext cx="3463395" cy="2273300"/>
          </a:xfrm>
        </p:spPr>
        <p:txBody>
          <a:bodyPr>
            <a:normAutofit/>
          </a:bodyPr>
          <a:lstStyle>
            <a:lvl1pPr marL="0" indent="0">
              <a:buNone/>
              <a:defRPr sz="8800" b="1">
                <a:solidFill>
                  <a:srgbClr val="57C0CB"/>
                </a:solidFill>
              </a:defRPr>
            </a:lvl1pPr>
          </a:lstStyle>
          <a:p>
            <a:pPr lvl="0"/>
            <a:r>
              <a:rPr lang="en-GB"/>
              <a:t>CAM</a:t>
            </a:r>
          </a:p>
        </p:txBody>
      </p:sp>
      <p:pic>
        <p:nvPicPr>
          <p:cNvPr id="13" name="Picture 12" descr="Asset 9@4x.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92668" y="576265"/>
            <a:ext cx="618066" cy="628324"/>
          </a:xfrm>
          <a:prstGeom prst="rect">
            <a:avLst/>
          </a:prstGeom>
        </p:spPr>
      </p:pic>
    </p:spTree>
    <p:extLst>
      <p:ext uri="{BB962C8B-B14F-4D97-AF65-F5344CB8AC3E}">
        <p14:creationId xmlns:p14="http://schemas.microsoft.com/office/powerpoint/2010/main" val="4088053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slide 3 column">
    <p:spTree>
      <p:nvGrpSpPr>
        <p:cNvPr id="1" name=""/>
        <p:cNvGrpSpPr/>
        <p:nvPr/>
      </p:nvGrpSpPr>
      <p:grpSpPr>
        <a:xfrm>
          <a:off x="0" y="0"/>
          <a:ext cx="0" cy="0"/>
          <a:chOff x="0" y="0"/>
          <a:chExt cx="0" cy="0"/>
        </a:xfrm>
      </p:grpSpPr>
      <p:sp>
        <p:nvSpPr>
          <p:cNvPr id="18" name="Snip Single Corner Rectangle 17"/>
          <p:cNvSpPr/>
          <p:nvPr userDrawn="1"/>
        </p:nvSpPr>
        <p:spPr>
          <a:xfrm flipV="1">
            <a:off x="8646605" y="1653701"/>
            <a:ext cx="2530861" cy="3889103"/>
          </a:xfrm>
          <a:prstGeom prst="snip1Rect">
            <a:avLst>
              <a:gd name="adj" fmla="val 15061"/>
            </a:avLst>
          </a:prstGeom>
          <a:solidFill>
            <a:srgbClr val="9DA6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Snip Single Corner Rectangle 16"/>
          <p:cNvSpPr/>
          <p:nvPr userDrawn="1"/>
        </p:nvSpPr>
        <p:spPr>
          <a:xfrm flipV="1">
            <a:off x="5964506" y="1653702"/>
            <a:ext cx="2514753" cy="3889103"/>
          </a:xfrm>
          <a:prstGeom prst="snip1Rect">
            <a:avLst>
              <a:gd name="adj" fmla="val 15061"/>
            </a:avLst>
          </a:prstGeom>
          <a:solidFill>
            <a:srgbClr val="57C0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Snip Single Corner Rectangle 15"/>
          <p:cNvSpPr/>
          <p:nvPr userDrawn="1"/>
        </p:nvSpPr>
        <p:spPr>
          <a:xfrm flipV="1">
            <a:off x="584200" y="1652395"/>
            <a:ext cx="2514753" cy="3907285"/>
          </a:xfrm>
          <a:prstGeom prst="snip1Rect">
            <a:avLst>
              <a:gd name="adj" fmla="val 15061"/>
            </a:avLst>
          </a:prstGeom>
          <a:solidFill>
            <a:srgbClr val="322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0"/>
          <p:cNvSpPr>
            <a:spLocks noGrp="1"/>
          </p:cNvSpPr>
          <p:nvPr>
            <p:ph type="body" sz="quarter" idx="13"/>
          </p:nvPr>
        </p:nvSpPr>
        <p:spPr>
          <a:xfrm>
            <a:off x="723533" y="3958216"/>
            <a:ext cx="2236085" cy="745197"/>
          </a:xfrm>
        </p:spPr>
        <p:txBody>
          <a:bodyPr>
            <a:normAutofit/>
          </a:bodyPr>
          <a:lstStyle>
            <a:lvl1pPr marL="0" indent="0" algn="l">
              <a:buNone/>
              <a:defRPr sz="1600" b="1">
                <a:solidFill>
                  <a:srgbClr val="57C0CB"/>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a:t>
            </a:r>
          </a:p>
        </p:txBody>
      </p:sp>
      <p:sp>
        <p:nvSpPr>
          <p:cNvPr id="13" name="Text Placeholder 10"/>
          <p:cNvSpPr>
            <a:spLocks noGrp="1"/>
          </p:cNvSpPr>
          <p:nvPr>
            <p:ph type="body" sz="quarter" idx="14"/>
          </p:nvPr>
        </p:nvSpPr>
        <p:spPr>
          <a:xfrm>
            <a:off x="6093174" y="3943550"/>
            <a:ext cx="2230709" cy="745197"/>
          </a:xfrm>
        </p:spPr>
        <p:txBody>
          <a:bodyPr>
            <a:normAutofit/>
          </a:bodyPr>
          <a:lstStyle>
            <a:lvl1pPr marL="0" indent="0" algn="l">
              <a:buNone/>
              <a:defRPr sz="1600" b="1">
                <a:solidFill>
                  <a:srgbClr val="322153"/>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a:t>
            </a:r>
          </a:p>
        </p:txBody>
      </p:sp>
      <p:sp>
        <p:nvSpPr>
          <p:cNvPr id="14" name="Text Placeholder 10"/>
          <p:cNvSpPr>
            <a:spLocks noGrp="1"/>
          </p:cNvSpPr>
          <p:nvPr>
            <p:ph type="body" sz="quarter" idx="15"/>
          </p:nvPr>
        </p:nvSpPr>
        <p:spPr>
          <a:xfrm>
            <a:off x="8759272" y="3943075"/>
            <a:ext cx="2305525" cy="745197"/>
          </a:xfrm>
        </p:spPr>
        <p:txBody>
          <a:bodyPr>
            <a:normAutofit/>
          </a:bodyPr>
          <a:lstStyle>
            <a:lvl1pPr marL="0" indent="0" algn="l">
              <a:buNone/>
              <a:defRPr sz="1600" b="1">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a:t>
            </a:r>
          </a:p>
        </p:txBody>
      </p:sp>
      <p:sp>
        <p:nvSpPr>
          <p:cNvPr id="15" name="Snip Single Corner Rectangle 16">
            <a:extLst>
              <a:ext uri="{FF2B5EF4-FFF2-40B4-BE49-F238E27FC236}">
                <a16:creationId xmlns:a16="http://schemas.microsoft.com/office/drawing/2014/main" id="{2A41591D-45C5-6E40-8EBC-1DD749964CDB}"/>
              </a:ext>
            </a:extLst>
          </p:cNvPr>
          <p:cNvSpPr/>
          <p:nvPr userDrawn="1"/>
        </p:nvSpPr>
        <p:spPr>
          <a:xfrm flipV="1">
            <a:off x="3266299" y="1652394"/>
            <a:ext cx="2530861" cy="3907286"/>
          </a:xfrm>
          <a:prstGeom prst="snip1Rect">
            <a:avLst>
              <a:gd name="adj" fmla="val 15061"/>
            </a:avLst>
          </a:prstGeom>
          <a:solidFill>
            <a:srgbClr val="FCA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 Placeholder 10">
            <a:extLst>
              <a:ext uri="{FF2B5EF4-FFF2-40B4-BE49-F238E27FC236}">
                <a16:creationId xmlns:a16="http://schemas.microsoft.com/office/drawing/2014/main" id="{88FE146F-AB9B-7F4F-8CEC-A777F23B0808}"/>
              </a:ext>
            </a:extLst>
          </p:cNvPr>
          <p:cNvSpPr>
            <a:spLocks noGrp="1"/>
          </p:cNvSpPr>
          <p:nvPr>
            <p:ph type="body" sz="quarter" idx="16"/>
          </p:nvPr>
        </p:nvSpPr>
        <p:spPr>
          <a:xfrm>
            <a:off x="3378966" y="3977291"/>
            <a:ext cx="2305525" cy="745197"/>
          </a:xfrm>
        </p:spPr>
        <p:txBody>
          <a:bodyPr>
            <a:normAutofit/>
          </a:bodyPr>
          <a:lstStyle>
            <a:lvl1pPr marL="0" indent="0" algn="l">
              <a:buNone/>
              <a:defRPr sz="1600" b="1">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a:t>
            </a:r>
          </a:p>
        </p:txBody>
      </p:sp>
    </p:spTree>
    <p:extLst>
      <p:ext uri="{BB962C8B-B14F-4D97-AF65-F5344CB8AC3E}">
        <p14:creationId xmlns:p14="http://schemas.microsoft.com/office/powerpoint/2010/main" val="3240522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Title Copy 5 Images">
    <p:bg>
      <p:bgRef idx="1001">
        <a:schemeClr val="bg1"/>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92819F7-F0B9-419E-93B6-DF66437A75A4}"/>
              </a:ext>
            </a:extLst>
          </p:cNvPr>
          <p:cNvSpPr>
            <a:spLocks noGrp="1"/>
          </p:cNvSpPr>
          <p:nvPr>
            <p:ph type="pic" sz="quarter" idx="19"/>
          </p:nvPr>
        </p:nvSpPr>
        <p:spPr>
          <a:xfrm>
            <a:off x="-130625" y="3137338"/>
            <a:ext cx="2556738" cy="3720662"/>
          </a:xfrm>
          <a:solidFill>
            <a:schemeClr val="bg2"/>
          </a:solidFill>
        </p:spPr>
        <p:txBody>
          <a:bodyPr/>
          <a:lstStyle>
            <a:lvl1pPr marL="0" indent="0">
              <a:buFont typeface="Arial" panose="020B0604020202020204" pitchFamily="34" charset="0"/>
              <a:buNone/>
              <a:defRPr/>
            </a:lvl1pPr>
          </a:lstStyle>
          <a:p>
            <a:endParaRPr lang="en-GB"/>
          </a:p>
        </p:txBody>
      </p:sp>
      <p:sp>
        <p:nvSpPr>
          <p:cNvPr id="2" name="Title 1">
            <a:extLst>
              <a:ext uri="{FF2B5EF4-FFF2-40B4-BE49-F238E27FC236}">
                <a16:creationId xmlns:a16="http://schemas.microsoft.com/office/drawing/2014/main" id="{F34257DF-7741-4FD8-9776-5FFE7B732DB7}"/>
              </a:ext>
            </a:extLst>
          </p:cNvPr>
          <p:cNvSpPr>
            <a:spLocks noGrp="1"/>
          </p:cNvSpPr>
          <p:nvPr>
            <p:ph type="title" hasCustomPrompt="1"/>
          </p:nvPr>
        </p:nvSpPr>
        <p:spPr>
          <a:xfrm>
            <a:off x="697230" y="731777"/>
            <a:ext cx="4743778" cy="2080662"/>
          </a:xfrm>
        </p:spPr>
        <p:txBody>
          <a:bodyPr anchor="t">
            <a:noAutofit/>
          </a:bodyPr>
          <a:lstStyle>
            <a:lvl1pPr>
              <a:defRPr sz="4800">
                <a:solidFill>
                  <a:schemeClr val="tx2"/>
                </a:solidFill>
              </a:defRPr>
            </a:lvl1pPr>
          </a:lstStyle>
          <a:p>
            <a:r>
              <a:rPr lang="en-US"/>
              <a:t>Title goes here</a:t>
            </a:r>
            <a:endParaRPr lang="en-GB"/>
          </a:p>
        </p:txBody>
      </p:sp>
      <p:sp>
        <p:nvSpPr>
          <p:cNvPr id="7" name="Text Placeholder 10">
            <a:extLst>
              <a:ext uri="{FF2B5EF4-FFF2-40B4-BE49-F238E27FC236}">
                <a16:creationId xmlns:a16="http://schemas.microsoft.com/office/drawing/2014/main" id="{EE6114DE-B769-41D3-A81E-267D05B264D2}"/>
              </a:ext>
            </a:extLst>
          </p:cNvPr>
          <p:cNvSpPr>
            <a:spLocks noGrp="1"/>
          </p:cNvSpPr>
          <p:nvPr>
            <p:ph type="body" sz="quarter" idx="13" hasCustomPrompt="1"/>
          </p:nvPr>
        </p:nvSpPr>
        <p:spPr>
          <a:xfrm>
            <a:off x="6465503" y="754346"/>
            <a:ext cx="5339432" cy="2080662"/>
          </a:xfrm>
        </p:spPr>
        <p:txBody>
          <a:bodyPr tIns="0" bIns="0" anchor="t">
            <a:normAutofit/>
          </a:bodyPr>
          <a:lstStyle>
            <a:lvl1pPr marL="285750" indent="-285750">
              <a:lnSpc>
                <a:spcPct val="90000"/>
              </a:lnSpc>
              <a:spcAft>
                <a:spcPts val="1200"/>
              </a:spcAft>
              <a:buClr>
                <a:srgbClr val="EC671B"/>
              </a:buClr>
              <a:buFontTx/>
              <a:buBlip>
                <a:blip r:embed="rId2"/>
              </a:buBlip>
              <a:defRPr sz="1800">
                <a:solidFill>
                  <a:schemeClr val="tx2"/>
                </a:solidFill>
              </a:defRPr>
            </a:lvl1pPr>
          </a:lstStyle>
          <a:p>
            <a:pPr lvl="0"/>
            <a:r>
              <a:rPr lang="en-US"/>
              <a:t>Copy goes here</a:t>
            </a:r>
          </a:p>
        </p:txBody>
      </p:sp>
      <p:sp>
        <p:nvSpPr>
          <p:cNvPr id="8" name="Picture Placeholder 3">
            <a:extLst>
              <a:ext uri="{FF2B5EF4-FFF2-40B4-BE49-F238E27FC236}">
                <a16:creationId xmlns:a16="http://schemas.microsoft.com/office/drawing/2014/main" id="{AD1E61B3-841D-4946-828D-AB16D154F2B8}"/>
              </a:ext>
            </a:extLst>
          </p:cNvPr>
          <p:cNvSpPr>
            <a:spLocks noGrp="1"/>
          </p:cNvSpPr>
          <p:nvPr>
            <p:ph type="pic" sz="quarter" idx="20"/>
          </p:nvPr>
        </p:nvSpPr>
        <p:spPr>
          <a:xfrm>
            <a:off x="2340900" y="3137338"/>
            <a:ext cx="2556738" cy="3720662"/>
          </a:xfrm>
          <a:solidFill>
            <a:schemeClr val="bg2"/>
          </a:solidFill>
        </p:spPr>
        <p:txBody>
          <a:bodyPr/>
          <a:lstStyle>
            <a:lvl1pPr marL="0" indent="0">
              <a:buFont typeface="Arial" panose="020B0604020202020204" pitchFamily="34" charset="0"/>
              <a:buNone/>
              <a:defRPr/>
            </a:lvl1pPr>
          </a:lstStyle>
          <a:p>
            <a:endParaRPr lang="en-GB"/>
          </a:p>
        </p:txBody>
      </p:sp>
      <p:sp>
        <p:nvSpPr>
          <p:cNvPr id="9" name="Picture Placeholder 3">
            <a:extLst>
              <a:ext uri="{FF2B5EF4-FFF2-40B4-BE49-F238E27FC236}">
                <a16:creationId xmlns:a16="http://schemas.microsoft.com/office/drawing/2014/main" id="{202AB97F-5063-4A10-B48E-AAD35F7DBC6E}"/>
              </a:ext>
            </a:extLst>
          </p:cNvPr>
          <p:cNvSpPr>
            <a:spLocks noGrp="1"/>
          </p:cNvSpPr>
          <p:nvPr>
            <p:ph type="pic" sz="quarter" idx="21"/>
          </p:nvPr>
        </p:nvSpPr>
        <p:spPr>
          <a:xfrm>
            <a:off x="4812425" y="3137338"/>
            <a:ext cx="2556738" cy="3720662"/>
          </a:xfrm>
          <a:solidFill>
            <a:schemeClr val="bg2"/>
          </a:solidFill>
        </p:spPr>
        <p:txBody>
          <a:bodyPr/>
          <a:lstStyle>
            <a:lvl1pPr marL="0" indent="0">
              <a:buFont typeface="Arial" panose="020B0604020202020204" pitchFamily="34" charset="0"/>
              <a:buNone/>
              <a:defRPr/>
            </a:lvl1pPr>
          </a:lstStyle>
          <a:p>
            <a:endParaRPr lang="en-GB"/>
          </a:p>
        </p:txBody>
      </p:sp>
      <p:sp>
        <p:nvSpPr>
          <p:cNvPr id="11" name="Picture Placeholder 3">
            <a:extLst>
              <a:ext uri="{FF2B5EF4-FFF2-40B4-BE49-F238E27FC236}">
                <a16:creationId xmlns:a16="http://schemas.microsoft.com/office/drawing/2014/main" id="{78ADFA28-DC41-4EC5-A868-C5A1E2E1DBC0}"/>
              </a:ext>
            </a:extLst>
          </p:cNvPr>
          <p:cNvSpPr>
            <a:spLocks noGrp="1"/>
          </p:cNvSpPr>
          <p:nvPr>
            <p:ph type="pic" sz="quarter" idx="22"/>
          </p:nvPr>
        </p:nvSpPr>
        <p:spPr>
          <a:xfrm>
            <a:off x="7283950" y="3137338"/>
            <a:ext cx="2556738" cy="3720662"/>
          </a:xfrm>
          <a:solidFill>
            <a:schemeClr val="bg2"/>
          </a:solidFill>
        </p:spPr>
        <p:txBody>
          <a:bodyPr/>
          <a:lstStyle>
            <a:lvl1pPr marL="0" indent="0">
              <a:buFont typeface="Arial" panose="020B0604020202020204" pitchFamily="34" charset="0"/>
              <a:buNone/>
              <a:defRPr/>
            </a:lvl1pPr>
          </a:lstStyle>
          <a:p>
            <a:endParaRPr lang="en-GB"/>
          </a:p>
        </p:txBody>
      </p:sp>
      <p:sp>
        <p:nvSpPr>
          <p:cNvPr id="12" name="Picture Placeholder 3">
            <a:extLst>
              <a:ext uri="{FF2B5EF4-FFF2-40B4-BE49-F238E27FC236}">
                <a16:creationId xmlns:a16="http://schemas.microsoft.com/office/drawing/2014/main" id="{F90D173C-4F87-4B75-8E9D-33EF051D18C8}"/>
              </a:ext>
            </a:extLst>
          </p:cNvPr>
          <p:cNvSpPr>
            <a:spLocks noGrp="1"/>
          </p:cNvSpPr>
          <p:nvPr>
            <p:ph type="pic" sz="quarter" idx="23"/>
          </p:nvPr>
        </p:nvSpPr>
        <p:spPr>
          <a:xfrm>
            <a:off x="9755474" y="3137338"/>
            <a:ext cx="2556738" cy="3720662"/>
          </a:xfrm>
          <a:solidFill>
            <a:schemeClr val="bg2"/>
          </a:solidFill>
        </p:spPr>
        <p:txBody>
          <a:bodyPr/>
          <a:lstStyle>
            <a:lvl1pPr marL="0" indent="0">
              <a:buFont typeface="Arial" panose="020B0604020202020204" pitchFamily="34" charset="0"/>
              <a:buNone/>
              <a:defRPr/>
            </a:lvl1pPr>
          </a:lstStyle>
          <a:p>
            <a:endParaRPr lang="en-GB"/>
          </a:p>
        </p:txBody>
      </p:sp>
      <p:sp>
        <p:nvSpPr>
          <p:cNvPr id="5" name="Footer Placeholder 4">
            <a:extLst>
              <a:ext uri="{FF2B5EF4-FFF2-40B4-BE49-F238E27FC236}">
                <a16:creationId xmlns:a16="http://schemas.microsoft.com/office/drawing/2014/main" id="{E1F26C38-B93A-4433-8A2F-064397012B1B}"/>
              </a:ext>
            </a:extLst>
          </p:cNvPr>
          <p:cNvSpPr>
            <a:spLocks noGrp="1"/>
          </p:cNvSpPr>
          <p:nvPr>
            <p:ph type="ftr" sz="quarter" idx="11"/>
          </p:nvPr>
        </p:nvSpPr>
        <p:spPr/>
        <p:txBody>
          <a:bodyPr/>
          <a:lstStyle>
            <a:lvl1pPr>
              <a:defRPr>
                <a:solidFill>
                  <a:schemeClr val="bg1"/>
                </a:solidFill>
              </a:defRPr>
            </a:lvl1pPr>
          </a:lstStyle>
          <a:p>
            <a:r>
              <a:rPr lang="en-GB"/>
              <a:t>THATCHAM RESEARCH STRICTLY CONFIDENTIAL © 2018</a:t>
            </a:r>
          </a:p>
        </p:txBody>
      </p:sp>
      <p:sp>
        <p:nvSpPr>
          <p:cNvPr id="6" name="Slide Number Placeholder 5">
            <a:extLst>
              <a:ext uri="{FF2B5EF4-FFF2-40B4-BE49-F238E27FC236}">
                <a16:creationId xmlns:a16="http://schemas.microsoft.com/office/drawing/2014/main" id="{995BF99F-067F-427A-B2B1-1EF88F18A120}"/>
              </a:ext>
            </a:extLst>
          </p:cNvPr>
          <p:cNvSpPr>
            <a:spLocks noGrp="1"/>
          </p:cNvSpPr>
          <p:nvPr>
            <p:ph type="sldNum" sz="quarter" idx="12"/>
          </p:nvPr>
        </p:nvSpPr>
        <p:spPr/>
        <p:txBody>
          <a:bodyPr/>
          <a:lstStyle>
            <a:lvl1pPr>
              <a:defRPr>
                <a:solidFill>
                  <a:schemeClr val="bg1"/>
                </a:solidFill>
              </a:defRPr>
            </a:lvl1pPr>
          </a:lstStyle>
          <a:p>
            <a:fld id="{8E28D32B-5892-4591-980E-D2C887929EEE}" type="slidenum">
              <a:rPr lang="en-GB" smtClean="0"/>
              <a:pPr/>
              <a:t>‹#›</a:t>
            </a:fld>
            <a:endParaRPr lang="en-GB"/>
          </a:p>
        </p:txBody>
      </p:sp>
    </p:spTree>
    <p:extLst>
      <p:ext uri="{BB962C8B-B14F-4D97-AF65-F5344CB8AC3E}">
        <p14:creationId xmlns:p14="http://schemas.microsoft.com/office/powerpoint/2010/main" val="176244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C85B-7D98-4383-A958-5D6E45D1B9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0E52E5-8815-4CEC-A317-7DFC0CE0B5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473117-1738-48CE-B7BB-374F90B692AE}"/>
              </a:ext>
            </a:extLst>
          </p:cNvPr>
          <p:cNvSpPr>
            <a:spLocks noGrp="1"/>
          </p:cNvSpPr>
          <p:nvPr>
            <p:ph type="dt" sz="half" idx="10"/>
          </p:nvPr>
        </p:nvSpPr>
        <p:spPr/>
        <p:txBody>
          <a:bodyPr/>
          <a:lstStyle/>
          <a:p>
            <a:fld id="{71442EDB-2511-41D6-AE98-42AE039CDDB0}" type="datetimeFigureOut">
              <a:rPr lang="en-GB" smtClean="0"/>
              <a:t>11/08/2022</a:t>
            </a:fld>
            <a:endParaRPr lang="en-GB"/>
          </a:p>
        </p:txBody>
      </p:sp>
      <p:sp>
        <p:nvSpPr>
          <p:cNvPr id="5" name="Footer Placeholder 4">
            <a:extLst>
              <a:ext uri="{FF2B5EF4-FFF2-40B4-BE49-F238E27FC236}">
                <a16:creationId xmlns:a16="http://schemas.microsoft.com/office/drawing/2014/main" id="{5ED2748F-4B1D-48AC-A7F6-DA312D045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E5673-FD65-47DE-B4E7-F08C12725278}"/>
              </a:ext>
            </a:extLst>
          </p:cNvPr>
          <p:cNvSpPr>
            <a:spLocks noGrp="1"/>
          </p:cNvSpPr>
          <p:nvPr>
            <p:ph type="sldNum" sz="quarter" idx="12"/>
          </p:nvPr>
        </p:nvSpPr>
        <p:spPr/>
        <p:txBody>
          <a:bodyPr/>
          <a:lstStyle/>
          <a:p>
            <a:fld id="{830877A0-B623-4016-924A-EBF0FA750C54}" type="slidenum">
              <a:rPr lang="en-GB" smtClean="0"/>
              <a:t>‹#›</a:t>
            </a:fld>
            <a:endParaRPr lang="en-GB"/>
          </a:p>
        </p:txBody>
      </p:sp>
    </p:spTree>
    <p:extLst>
      <p:ext uri="{BB962C8B-B14F-4D97-AF65-F5344CB8AC3E}">
        <p14:creationId xmlns:p14="http://schemas.microsoft.com/office/powerpoint/2010/main" val="41946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4EA09D-82AD-46A7-94E3-34703F0379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72127" y="-2705734"/>
            <a:ext cx="10619874" cy="9599554"/>
          </a:xfrm>
          <a:prstGeom prst="rect">
            <a:avLst/>
          </a:prstGeom>
        </p:spPr>
      </p:pic>
      <p:sp>
        <p:nvSpPr>
          <p:cNvPr id="2" name="Rectangle 1">
            <a:extLst>
              <a:ext uri="{FF2B5EF4-FFF2-40B4-BE49-F238E27FC236}">
                <a16:creationId xmlns:a16="http://schemas.microsoft.com/office/drawing/2014/main" id="{EE43C881-B283-432D-8704-8CFDFC8FC663}"/>
              </a:ext>
            </a:extLst>
          </p:cNvPr>
          <p:cNvSpPr/>
          <p:nvPr userDrawn="1"/>
        </p:nvSpPr>
        <p:spPr>
          <a:xfrm rot="18739568">
            <a:off x="-7419622" y="-6154902"/>
            <a:ext cx="17516747" cy="11424499"/>
          </a:xfrm>
          <a:prstGeom prst="rect">
            <a:avLst/>
          </a:prstGeom>
          <a:solidFill>
            <a:srgbClr val="292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D3E4074-7258-46C5-A85D-F82545CB8F3B}"/>
              </a:ext>
            </a:extLst>
          </p:cNvPr>
          <p:cNvSpPr/>
          <p:nvPr userDrawn="1"/>
        </p:nvSpPr>
        <p:spPr>
          <a:xfrm rot="18739568">
            <a:off x="2688332" y="584568"/>
            <a:ext cx="15911212" cy="11424499"/>
          </a:xfrm>
          <a:prstGeom prst="rect">
            <a:avLst/>
          </a:prstGeom>
          <a:solidFill>
            <a:srgbClr val="E4EDE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Asset 10@4x.png">
            <a:extLst>
              <a:ext uri="{FF2B5EF4-FFF2-40B4-BE49-F238E27FC236}">
                <a16:creationId xmlns:a16="http://schemas.microsoft.com/office/drawing/2014/main" id="{CA3287CD-A439-4785-8ABA-EDA93BEF75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05060" y="6079958"/>
            <a:ext cx="1820643" cy="433720"/>
          </a:xfrm>
          <a:prstGeom prst="rect">
            <a:avLst/>
          </a:prstGeom>
        </p:spPr>
      </p:pic>
    </p:spTree>
    <p:extLst>
      <p:ext uri="{BB962C8B-B14F-4D97-AF65-F5344CB8AC3E}">
        <p14:creationId xmlns:p14="http://schemas.microsoft.com/office/powerpoint/2010/main" val="196209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43C881-B283-432D-8704-8CFDFC8FC663}"/>
              </a:ext>
            </a:extLst>
          </p:cNvPr>
          <p:cNvSpPr/>
          <p:nvPr userDrawn="1"/>
        </p:nvSpPr>
        <p:spPr>
          <a:xfrm>
            <a:off x="1" y="1"/>
            <a:ext cx="12192000" cy="6858000"/>
          </a:xfrm>
          <a:prstGeom prst="rect">
            <a:avLst/>
          </a:prstGeom>
          <a:solidFill>
            <a:srgbClr val="292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Asset 9@4x.png">
            <a:extLst>
              <a:ext uri="{FF2B5EF4-FFF2-40B4-BE49-F238E27FC236}">
                <a16:creationId xmlns:a16="http://schemas.microsoft.com/office/drawing/2014/main" id="{1D06EC0C-0C5C-43D1-B62E-20ED018A61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9921" y="5829300"/>
            <a:ext cx="634941" cy="645479"/>
          </a:xfrm>
          <a:prstGeom prst="rect">
            <a:avLst/>
          </a:prstGeom>
        </p:spPr>
      </p:pic>
    </p:spTree>
    <p:extLst>
      <p:ext uri="{BB962C8B-B14F-4D97-AF65-F5344CB8AC3E}">
        <p14:creationId xmlns:p14="http://schemas.microsoft.com/office/powerpoint/2010/main" val="6008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4EA09D-82AD-46A7-94E3-34703F0379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72127" y="-2705734"/>
            <a:ext cx="10619874" cy="9599554"/>
          </a:xfrm>
          <a:prstGeom prst="rect">
            <a:avLst/>
          </a:prstGeom>
        </p:spPr>
      </p:pic>
      <p:sp>
        <p:nvSpPr>
          <p:cNvPr id="2" name="Rectangle 1">
            <a:extLst>
              <a:ext uri="{FF2B5EF4-FFF2-40B4-BE49-F238E27FC236}">
                <a16:creationId xmlns:a16="http://schemas.microsoft.com/office/drawing/2014/main" id="{EE43C881-B283-432D-8704-8CFDFC8FC663}"/>
              </a:ext>
            </a:extLst>
          </p:cNvPr>
          <p:cNvSpPr/>
          <p:nvPr userDrawn="1"/>
        </p:nvSpPr>
        <p:spPr>
          <a:xfrm rot="18739568">
            <a:off x="-7419622" y="-6154902"/>
            <a:ext cx="17516747" cy="11424499"/>
          </a:xfrm>
          <a:prstGeom prst="rect">
            <a:avLst/>
          </a:prstGeom>
          <a:solidFill>
            <a:srgbClr val="292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D3E4074-7258-46C5-A85D-F82545CB8F3B}"/>
              </a:ext>
            </a:extLst>
          </p:cNvPr>
          <p:cNvSpPr/>
          <p:nvPr userDrawn="1"/>
        </p:nvSpPr>
        <p:spPr>
          <a:xfrm rot="18739568">
            <a:off x="2700364" y="584568"/>
            <a:ext cx="15911212" cy="11424499"/>
          </a:xfrm>
          <a:prstGeom prst="rect">
            <a:avLst/>
          </a:prstGeom>
          <a:solidFill>
            <a:srgbClr val="E4EDE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Asset 10@4x.png">
            <a:extLst>
              <a:ext uri="{FF2B5EF4-FFF2-40B4-BE49-F238E27FC236}">
                <a16:creationId xmlns:a16="http://schemas.microsoft.com/office/drawing/2014/main" id="{CA3287CD-A439-4785-8ABA-EDA93BEF75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05060" y="6079958"/>
            <a:ext cx="1820643" cy="43372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1DEFC6B4-CEFC-4C5F-8773-18B27EB03E9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0191481" y="4563444"/>
            <a:ext cx="1447800" cy="1259840"/>
          </a:xfrm>
          <a:prstGeom prst="rect">
            <a:avLst/>
          </a:prstGeom>
        </p:spPr>
      </p:pic>
    </p:spTree>
    <p:extLst>
      <p:ext uri="{BB962C8B-B14F-4D97-AF65-F5344CB8AC3E}">
        <p14:creationId xmlns:p14="http://schemas.microsoft.com/office/powerpoint/2010/main" val="161717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9F082-221D-F141-B6AC-3C1B1AFCB2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65449" y="0"/>
            <a:ext cx="7626551" cy="6893819"/>
          </a:xfrm>
          <a:prstGeom prst="rect">
            <a:avLst/>
          </a:prstGeom>
        </p:spPr>
      </p:pic>
      <p:pic>
        <p:nvPicPr>
          <p:cNvPr id="18" name="Picture 17" descr="Asset 11@4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3054"/>
            <a:ext cx="13275971" cy="7019925"/>
          </a:xfrm>
          <a:prstGeom prst="rect">
            <a:avLst/>
          </a:prstGeom>
        </p:spPr>
      </p:pic>
      <p:sp>
        <p:nvSpPr>
          <p:cNvPr id="22" name="Title 1"/>
          <p:cNvSpPr>
            <a:spLocks noGrp="1"/>
          </p:cNvSpPr>
          <p:nvPr>
            <p:ph type="ctrTitle" hasCustomPrompt="1"/>
          </p:nvPr>
        </p:nvSpPr>
        <p:spPr>
          <a:xfrm>
            <a:off x="592667" y="1278467"/>
            <a:ext cx="6815666" cy="2675466"/>
          </a:xfrm>
        </p:spPr>
        <p:txBody>
          <a:bodyPr anchor="b" anchorCtr="0"/>
          <a:lstStyle>
            <a:lvl1pPr>
              <a:defRPr b="1">
                <a:solidFill>
                  <a:srgbClr val="322153"/>
                </a:solidFill>
              </a:defRPr>
            </a:lvl1pPr>
          </a:lstStyle>
          <a:p>
            <a:r>
              <a:rPr lang="en-US"/>
              <a:t>The UK Connected and Automated Mobility Roadmap to 2030</a:t>
            </a:r>
            <a:endParaRPr lang="en-GB"/>
          </a:p>
        </p:txBody>
      </p:sp>
      <p:sp>
        <p:nvSpPr>
          <p:cNvPr id="23" name="Subtitle 2"/>
          <p:cNvSpPr>
            <a:spLocks noGrp="1"/>
          </p:cNvSpPr>
          <p:nvPr>
            <p:ph type="subTitle" idx="1" hasCustomPrompt="1"/>
          </p:nvPr>
        </p:nvSpPr>
        <p:spPr>
          <a:xfrm>
            <a:off x="592666" y="4182532"/>
            <a:ext cx="4673601" cy="1837267"/>
          </a:xfrm>
        </p:spPr>
        <p:txBody>
          <a:bodyPr anchor="t" anchorCtr="0"/>
          <a:lstStyle>
            <a:lvl1pPr marL="0" indent="0" algn="l">
              <a:buNone/>
              <a:defRPr>
                <a:solidFill>
                  <a:srgbClr val="57C0C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September 2019</a:t>
            </a:r>
            <a:endParaRPr lang="en-GB"/>
          </a:p>
        </p:txBody>
      </p:sp>
      <p:cxnSp>
        <p:nvCxnSpPr>
          <p:cNvPr id="15" name="Straight Connector 14">
            <a:extLst>
              <a:ext uri="{FF2B5EF4-FFF2-40B4-BE49-F238E27FC236}">
                <a16:creationId xmlns:a16="http://schemas.microsoft.com/office/drawing/2014/main" id="{A5D18881-9038-9C43-AA91-63CFDBF358A0}"/>
              </a:ext>
            </a:extLst>
          </p:cNvPr>
          <p:cNvCxnSpPr/>
          <p:nvPr userDrawn="1"/>
        </p:nvCxnSpPr>
        <p:spPr>
          <a:xfrm flipH="1">
            <a:off x="10642840" y="5308719"/>
            <a:ext cx="1422159" cy="1422159"/>
          </a:xfrm>
          <a:prstGeom prst="line">
            <a:avLst/>
          </a:prstGeom>
          <a:ln w="38100">
            <a:solidFill>
              <a:srgbClr val="FCAA8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5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Snip Single Corner Rectangle 2"/>
          <p:cNvSpPr/>
          <p:nvPr userDrawn="1"/>
        </p:nvSpPr>
        <p:spPr>
          <a:xfrm flipV="1">
            <a:off x="228599" y="228599"/>
            <a:ext cx="11692467" cy="6392333"/>
          </a:xfrm>
          <a:prstGeom prst="snip1Rect">
            <a:avLst>
              <a:gd name="adj" fmla="val 27925"/>
            </a:avLst>
          </a:prstGeom>
          <a:solidFill>
            <a:srgbClr val="57C0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p:cNvSpPr>
            <a:spLocks noGrp="1"/>
          </p:cNvSpPr>
          <p:nvPr>
            <p:ph type="ctrTitle"/>
          </p:nvPr>
        </p:nvSpPr>
        <p:spPr>
          <a:xfrm>
            <a:off x="592667" y="2079625"/>
            <a:ext cx="6815666" cy="1874308"/>
          </a:xfrm>
        </p:spPr>
        <p:txBody>
          <a:bodyPr anchor="b" anchorCtr="0"/>
          <a:lstStyle>
            <a:lvl1pPr>
              <a:defRPr b="1">
                <a:solidFill>
                  <a:srgbClr val="322153"/>
                </a:solidFill>
              </a:defRPr>
            </a:lvl1pPr>
          </a:lstStyle>
          <a:p>
            <a:r>
              <a:rPr lang="en-US"/>
              <a:t>Click to edit Master title style</a:t>
            </a:r>
            <a:endParaRPr lang="en-GB"/>
          </a:p>
        </p:txBody>
      </p:sp>
      <p:sp>
        <p:nvSpPr>
          <p:cNvPr id="5" name="Subtitle 2"/>
          <p:cNvSpPr>
            <a:spLocks noGrp="1"/>
          </p:cNvSpPr>
          <p:nvPr>
            <p:ph type="subTitle" idx="1"/>
          </p:nvPr>
        </p:nvSpPr>
        <p:spPr>
          <a:xfrm>
            <a:off x="592666" y="4182533"/>
            <a:ext cx="6900334" cy="1642534"/>
          </a:xfrm>
        </p:spPr>
        <p:txBody>
          <a:bodyPr anchor="t" anchorCtr="0"/>
          <a:lstStyle>
            <a:lvl1pPr marL="0" indent="0" algn="l">
              <a:buNone/>
              <a:defRPr>
                <a:solidFill>
                  <a:srgbClr val="E6E7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Picture 5" descr="Asset 9@4x.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2667" y="576264"/>
            <a:ext cx="765175" cy="777875"/>
          </a:xfrm>
          <a:prstGeom prst="rect">
            <a:avLst/>
          </a:prstGeom>
        </p:spPr>
      </p:pic>
    </p:spTree>
    <p:extLst>
      <p:ext uri="{BB962C8B-B14F-4D97-AF65-F5344CB8AC3E}">
        <p14:creationId xmlns:p14="http://schemas.microsoft.com/office/powerpoint/2010/main" val="61957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Right Triangle 1"/>
          <p:cNvSpPr/>
          <p:nvPr userDrawn="1"/>
        </p:nvSpPr>
        <p:spPr>
          <a:xfrm rot="10800000" flipH="1">
            <a:off x="-1" y="-1"/>
            <a:ext cx="4478867" cy="4478867"/>
          </a:xfrm>
          <a:prstGeom prst="rtTriangl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592668" y="1227667"/>
            <a:ext cx="3505200" cy="3022600"/>
          </a:xfrm>
        </p:spPr>
        <p:txBody>
          <a:bodyPr anchor="t" anchorCtr="0">
            <a:normAutofit/>
          </a:bodyPr>
          <a:lstStyle>
            <a:lvl1pPr>
              <a:defRPr sz="3200" b="1">
                <a:solidFill>
                  <a:srgbClr val="322153"/>
                </a:solidFill>
              </a:defRPr>
            </a:lvl1pPr>
          </a:lstStyle>
          <a:p>
            <a:r>
              <a:rPr lang="en-US"/>
              <a:t>Click to edit Master title style</a:t>
            </a:r>
            <a:endParaRPr lang="en-GB"/>
          </a:p>
        </p:txBody>
      </p:sp>
      <p:sp>
        <p:nvSpPr>
          <p:cNvPr id="11" name="Text Placeholder 10"/>
          <p:cNvSpPr>
            <a:spLocks noGrp="1"/>
          </p:cNvSpPr>
          <p:nvPr>
            <p:ph type="body" sz="quarter" idx="10"/>
          </p:nvPr>
        </p:nvSpPr>
        <p:spPr>
          <a:xfrm>
            <a:off x="4648730" y="1227138"/>
            <a:ext cx="5968470" cy="4495800"/>
          </a:xfrm>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a:t>
            </a:r>
          </a:p>
        </p:txBody>
      </p:sp>
    </p:spTree>
    <p:extLst>
      <p:ext uri="{BB962C8B-B14F-4D97-AF65-F5344CB8AC3E}">
        <p14:creationId xmlns:p14="http://schemas.microsoft.com/office/powerpoint/2010/main" val="175122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81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41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871200" cy="1143000"/>
          </a:xfrm>
          <a:prstGeom prst="rect">
            <a:avLst/>
          </a:prstGeom>
        </p:spPr>
        <p:txBody>
          <a:bodyPr vert="horz" lIns="91440" tIns="45720" rIns="91440" bIns="4572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871200" cy="41571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sset 10@4x.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414868" y="6172200"/>
            <a:ext cx="1499382" cy="357188"/>
          </a:xfrm>
          <a:prstGeom prst="rect">
            <a:avLst/>
          </a:prstGeom>
        </p:spPr>
      </p:pic>
    </p:spTree>
    <p:extLst>
      <p:ext uri="{BB962C8B-B14F-4D97-AF65-F5344CB8AC3E}">
        <p14:creationId xmlns:p14="http://schemas.microsoft.com/office/powerpoint/2010/main" val="3950233838"/>
      </p:ext>
    </p:extLst>
  </p:cSld>
  <p:clrMap bg1="lt1" tx1="dk1" bg2="lt2" tx2="dk2" accent1="accent1" accent2="accent2" accent3="accent3" accent4="accent4" accent5="accent5" accent6="accent6" hlink="hlink" folHlink="folHlink"/>
  <p:sldLayoutIdLst>
    <p:sldLayoutId id="2147483685" r:id="rId1"/>
    <p:sldLayoutId id="2147483887" r:id="rId2"/>
    <p:sldLayoutId id="2147483889" r:id="rId3"/>
    <p:sldLayoutId id="2147483888" r:id="rId4"/>
    <p:sldLayoutId id="2147483879" r:id="rId5"/>
    <p:sldLayoutId id="2147483780" r:id="rId6"/>
    <p:sldLayoutId id="2147483784" r:id="rId7"/>
    <p:sldLayoutId id="2147483859" r:id="rId8"/>
    <p:sldLayoutId id="2147483860" r:id="rId9"/>
    <p:sldLayoutId id="2147483803" r:id="rId10"/>
    <p:sldLayoutId id="2147483878" r:id="rId11"/>
    <p:sldLayoutId id="2147483882" r:id="rId12"/>
    <p:sldLayoutId id="2147483883" r:id="rId13"/>
    <p:sldLayoutId id="2147483884" r:id="rId14"/>
    <p:sldLayoutId id="2147483885" r:id="rId15"/>
    <p:sldLayoutId id="2147483886" r:id="rId16"/>
    <p:sldLayoutId id="21474838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1" i="0" kern="1200">
          <a:solidFill>
            <a:srgbClr val="322153"/>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0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b="0" i="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b="0" i="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78D5-A8AE-4631-8675-F7736E708159}"/>
              </a:ext>
            </a:extLst>
          </p:cNvPr>
          <p:cNvSpPr>
            <a:spLocks noGrp="1"/>
          </p:cNvSpPr>
          <p:nvPr>
            <p:ph type="ctrTitle"/>
          </p:nvPr>
        </p:nvSpPr>
        <p:spPr>
          <a:xfrm>
            <a:off x="421216" y="988582"/>
            <a:ext cx="7465483" cy="2675466"/>
          </a:xfrm>
        </p:spPr>
        <p:txBody>
          <a:bodyPr/>
          <a:lstStyle/>
          <a:p>
            <a:r>
              <a:rPr lang="en-US"/>
              <a:t>Zenzic: Partnerships &amp; Collaboration</a:t>
            </a:r>
          </a:p>
        </p:txBody>
      </p:sp>
      <p:sp>
        <p:nvSpPr>
          <p:cNvPr id="3" name="Subtitle 2">
            <a:extLst>
              <a:ext uri="{FF2B5EF4-FFF2-40B4-BE49-F238E27FC236}">
                <a16:creationId xmlns:a16="http://schemas.microsoft.com/office/drawing/2014/main" id="{9B8394C3-9FAB-4DE7-92FF-124189DE982A}"/>
              </a:ext>
            </a:extLst>
          </p:cNvPr>
          <p:cNvSpPr>
            <a:spLocks noGrp="1"/>
          </p:cNvSpPr>
          <p:nvPr>
            <p:ph type="subTitle" idx="1"/>
          </p:nvPr>
        </p:nvSpPr>
        <p:spPr>
          <a:xfrm>
            <a:off x="421216" y="3779426"/>
            <a:ext cx="4673601" cy="1837267"/>
          </a:xfrm>
        </p:spPr>
        <p:txBody>
          <a:bodyPr>
            <a:normAutofit/>
          </a:bodyPr>
          <a:lstStyle/>
          <a:p>
            <a:r>
              <a:rPr lang="en-US" sz="2400"/>
              <a:t>Phillip Ironside,</a:t>
            </a:r>
            <a:endParaRPr lang="en-US"/>
          </a:p>
          <a:p>
            <a:r>
              <a:rPr lang="en-US" sz="2400"/>
              <a:t>Bhavin Makwana, </a:t>
            </a:r>
            <a:endParaRPr lang="en-US">
              <a:ea typeface="Verdana"/>
            </a:endParaRPr>
          </a:p>
          <a:p>
            <a:r>
              <a:rPr lang="en-US" sz="2400"/>
              <a:t>20 July</a:t>
            </a:r>
            <a:endParaRPr lang="en-GB" sz="2400"/>
          </a:p>
        </p:txBody>
      </p:sp>
    </p:spTree>
    <p:extLst>
      <p:ext uri="{BB962C8B-B14F-4D97-AF65-F5344CB8AC3E}">
        <p14:creationId xmlns:p14="http://schemas.microsoft.com/office/powerpoint/2010/main" val="115921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BE2D08-4BD8-4726-8BEE-E0132DE05642}"/>
              </a:ext>
            </a:extLst>
          </p:cNvPr>
          <p:cNvSpPr/>
          <p:nvPr/>
        </p:nvSpPr>
        <p:spPr>
          <a:xfrm>
            <a:off x="-1" y="5876818"/>
            <a:ext cx="3184989" cy="981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descr="A picture containing table&#10;&#10;Description automatically generated">
            <a:extLst>
              <a:ext uri="{FF2B5EF4-FFF2-40B4-BE49-F238E27FC236}">
                <a16:creationId xmlns:a16="http://schemas.microsoft.com/office/drawing/2014/main" id="{E586854A-0E45-4BE3-9BC2-3BBF818C5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45" y="-324590"/>
            <a:ext cx="10479640" cy="7410316"/>
          </a:xfrm>
          <a:prstGeom prst="rect">
            <a:avLst/>
          </a:prstGeom>
        </p:spPr>
      </p:pic>
      <p:pic>
        <p:nvPicPr>
          <p:cNvPr id="5" name="Graphic 4">
            <a:extLst>
              <a:ext uri="{FF2B5EF4-FFF2-40B4-BE49-F238E27FC236}">
                <a16:creationId xmlns:a16="http://schemas.microsoft.com/office/drawing/2014/main" id="{5A291699-2B6B-646A-01BB-A891B048FC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4979" y="145795"/>
            <a:ext cx="706086" cy="628324"/>
          </a:xfrm>
          <a:prstGeom prst="rect">
            <a:avLst/>
          </a:prstGeom>
        </p:spPr>
      </p:pic>
    </p:spTree>
    <p:extLst>
      <p:ext uri="{BB962C8B-B14F-4D97-AF65-F5344CB8AC3E}">
        <p14:creationId xmlns:p14="http://schemas.microsoft.com/office/powerpoint/2010/main" val="28316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203263-72A6-409D-BA31-39D4D922733D}"/>
              </a:ext>
            </a:extLst>
          </p:cNvPr>
          <p:cNvSpPr txBox="1"/>
          <p:nvPr/>
        </p:nvSpPr>
        <p:spPr>
          <a:xfrm>
            <a:off x="2080180" y="2823768"/>
            <a:ext cx="1997243" cy="646331"/>
          </a:xfrm>
          <a:prstGeom prst="rect">
            <a:avLst/>
          </a:prstGeom>
          <a:noFill/>
        </p:spPr>
        <p:txBody>
          <a:bodyPr wrap="square" rtlCol="0">
            <a:spAutoFit/>
          </a:bodyPr>
          <a:lstStyle/>
          <a:p>
            <a:pPr algn="ctr"/>
            <a:r>
              <a:rPr lang="en-GB" b="1">
                <a:solidFill>
                  <a:srgbClr val="242252"/>
                </a:solidFill>
                <a:latin typeface="Verdana" panose="020B0604030504040204" pitchFamily="34" charset="0"/>
                <a:ea typeface="Verdana" panose="020B0604030504040204" pitchFamily="34" charset="0"/>
              </a:rPr>
              <a:t>Interoperable simulation</a:t>
            </a:r>
            <a:endParaRPr lang="en-US" b="1">
              <a:solidFill>
                <a:srgbClr val="242252"/>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7889C03-0516-44B1-B2E8-5212EC73C404}"/>
              </a:ext>
            </a:extLst>
          </p:cNvPr>
          <p:cNvSpPr txBox="1"/>
          <p:nvPr/>
        </p:nvSpPr>
        <p:spPr>
          <a:xfrm>
            <a:off x="4813916" y="2789065"/>
            <a:ext cx="2404310" cy="646331"/>
          </a:xfrm>
          <a:prstGeom prst="rect">
            <a:avLst/>
          </a:prstGeom>
          <a:noFill/>
        </p:spPr>
        <p:txBody>
          <a:bodyPr wrap="square" rtlCol="0">
            <a:spAutoFit/>
          </a:bodyPr>
          <a:lstStyle/>
          <a:p>
            <a:pPr algn="ctr"/>
            <a:r>
              <a:rPr lang="en-GB" b="1">
                <a:solidFill>
                  <a:srgbClr val="242252"/>
                </a:solidFill>
                <a:latin typeface="Verdana" panose="020B0604030504040204" pitchFamily="34" charset="0"/>
                <a:ea typeface="Verdana" panose="020B0604030504040204" pitchFamily="34" charset="0"/>
              </a:rPr>
              <a:t>Safety case guidance</a:t>
            </a:r>
            <a:endParaRPr lang="en-US" b="1">
              <a:solidFill>
                <a:srgbClr val="242252"/>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0ADCD73B-0D52-46FA-A5FB-62823A737F36}"/>
              </a:ext>
            </a:extLst>
          </p:cNvPr>
          <p:cNvSpPr txBox="1"/>
          <p:nvPr/>
        </p:nvSpPr>
        <p:spPr>
          <a:xfrm>
            <a:off x="7733294" y="2750672"/>
            <a:ext cx="2181726" cy="646331"/>
          </a:xfrm>
          <a:prstGeom prst="rect">
            <a:avLst/>
          </a:prstGeom>
          <a:noFill/>
        </p:spPr>
        <p:txBody>
          <a:bodyPr wrap="square" rtlCol="0">
            <a:spAutoFit/>
          </a:bodyPr>
          <a:lstStyle/>
          <a:p>
            <a:pPr algn="ctr"/>
            <a:r>
              <a:rPr lang="en-GB" b="1">
                <a:solidFill>
                  <a:srgbClr val="242252"/>
                </a:solidFill>
                <a:latin typeface="Verdana" panose="020B0604030504040204" pitchFamily="34" charset="0"/>
                <a:ea typeface="Verdana" panose="020B0604030504040204" pitchFamily="34" charset="0"/>
              </a:rPr>
              <a:t>Cyber resilience </a:t>
            </a:r>
            <a:endParaRPr lang="en-US" b="1">
              <a:solidFill>
                <a:srgbClr val="242252"/>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723692A7-945F-4D2B-8E51-C256B3811C74}"/>
              </a:ext>
            </a:extLst>
          </p:cNvPr>
          <p:cNvSpPr txBox="1"/>
          <p:nvPr/>
        </p:nvSpPr>
        <p:spPr>
          <a:xfrm>
            <a:off x="650653" y="5401485"/>
            <a:ext cx="2225843" cy="646331"/>
          </a:xfrm>
          <a:prstGeom prst="rect">
            <a:avLst/>
          </a:prstGeom>
          <a:noFill/>
        </p:spPr>
        <p:txBody>
          <a:bodyPr wrap="square" rtlCol="0">
            <a:spAutoFit/>
          </a:bodyPr>
          <a:lstStyle/>
          <a:p>
            <a:pPr algn="ctr"/>
            <a:r>
              <a:rPr lang="en-GB" b="1">
                <a:solidFill>
                  <a:srgbClr val="242252"/>
                </a:solidFill>
                <a:latin typeface="Verdana" panose="020B0604030504040204" pitchFamily="34" charset="0"/>
                <a:ea typeface="Verdana" panose="020B0604030504040204" pitchFamily="34" charset="0"/>
              </a:rPr>
              <a:t>Consumer safety rating</a:t>
            </a:r>
            <a:endParaRPr lang="en-US" b="1">
              <a:solidFill>
                <a:srgbClr val="242252"/>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906C22C8-87F9-467A-98C9-D89A5BDF5ED2}"/>
              </a:ext>
            </a:extLst>
          </p:cNvPr>
          <p:cNvSpPr txBox="1"/>
          <p:nvPr/>
        </p:nvSpPr>
        <p:spPr>
          <a:xfrm>
            <a:off x="3355994" y="5336343"/>
            <a:ext cx="2538663" cy="646331"/>
          </a:xfrm>
          <a:prstGeom prst="rect">
            <a:avLst/>
          </a:prstGeom>
          <a:noFill/>
        </p:spPr>
        <p:txBody>
          <a:bodyPr wrap="square" rtlCol="0">
            <a:spAutoFit/>
          </a:bodyPr>
          <a:lstStyle/>
          <a:p>
            <a:pPr algn="ctr"/>
            <a:r>
              <a:rPr lang="en-GB" b="1">
                <a:solidFill>
                  <a:srgbClr val="242252"/>
                </a:solidFill>
                <a:latin typeface="Verdana" panose="020B0604030504040204" pitchFamily="34" charset="0"/>
                <a:ea typeface="Verdana" panose="020B0604030504040204" pitchFamily="34" charset="0"/>
              </a:rPr>
              <a:t>V&amp;V through simulation</a:t>
            </a:r>
            <a:endParaRPr lang="en-US" b="1">
              <a:solidFill>
                <a:srgbClr val="242252"/>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7CF58A04-65E1-4D2F-BBC3-D20AFCC5BC76}"/>
              </a:ext>
            </a:extLst>
          </p:cNvPr>
          <p:cNvSpPr txBox="1"/>
          <p:nvPr/>
        </p:nvSpPr>
        <p:spPr>
          <a:xfrm>
            <a:off x="6640711" y="5336343"/>
            <a:ext cx="2181726" cy="646331"/>
          </a:xfrm>
          <a:prstGeom prst="rect">
            <a:avLst/>
          </a:prstGeom>
          <a:noFill/>
        </p:spPr>
        <p:txBody>
          <a:bodyPr wrap="square" rtlCol="0">
            <a:spAutoFit/>
          </a:bodyPr>
          <a:lstStyle/>
          <a:p>
            <a:pPr algn="ctr"/>
            <a:r>
              <a:rPr lang="en-GB" b="1">
                <a:solidFill>
                  <a:srgbClr val="242252"/>
                </a:solidFill>
                <a:latin typeface="Verdana" panose="020B0604030504040204" pitchFamily="34" charset="0"/>
                <a:ea typeface="Verdana" panose="020B0604030504040204" pitchFamily="34" charset="0"/>
              </a:rPr>
              <a:t>V2X Data services</a:t>
            </a:r>
            <a:endParaRPr lang="en-US" b="1">
              <a:solidFill>
                <a:srgbClr val="242252"/>
              </a:solidFill>
              <a:latin typeface="Verdana" panose="020B0604030504040204" pitchFamily="34" charset="0"/>
              <a:ea typeface="Verdana" panose="020B0604030504040204" pitchFamily="34" charset="0"/>
            </a:endParaRPr>
          </a:p>
        </p:txBody>
      </p:sp>
      <p:sp>
        <p:nvSpPr>
          <p:cNvPr id="11" name="Title 1">
            <a:extLst>
              <a:ext uri="{FF2B5EF4-FFF2-40B4-BE49-F238E27FC236}">
                <a16:creationId xmlns:a16="http://schemas.microsoft.com/office/drawing/2014/main" id="{DC60B1DF-4489-4CED-A37F-CC3D343E7887}"/>
              </a:ext>
            </a:extLst>
          </p:cNvPr>
          <p:cNvSpPr txBox="1">
            <a:spLocks/>
          </p:cNvSpPr>
          <p:nvPr/>
        </p:nvSpPr>
        <p:spPr>
          <a:xfrm>
            <a:off x="496415" y="491263"/>
            <a:ext cx="10863401" cy="1874308"/>
          </a:xfrm>
          <a:prstGeom prst="rect">
            <a:avLst/>
          </a:prstGeom>
        </p:spPr>
        <p:txBody>
          <a:bodyPr/>
          <a:lstStyle>
            <a:lvl1pPr algn="l" defTabSz="457200" rtl="0" eaLnBrk="1" latinLnBrk="0" hangingPunct="1">
              <a:spcBef>
                <a:spcPct val="0"/>
              </a:spcBef>
              <a:buNone/>
              <a:defRPr sz="3200" b="1" i="0" kern="1200">
                <a:solidFill>
                  <a:srgbClr val="322153"/>
                </a:solidFill>
                <a:latin typeface="Verdana"/>
                <a:ea typeface="+mj-ea"/>
                <a:cs typeface="Verdana"/>
              </a:defRPr>
            </a:lvl1pPr>
          </a:lstStyle>
          <a:p>
            <a:r>
              <a:rPr lang="en-GB">
                <a:ea typeface="Verdana"/>
              </a:rPr>
              <a:t>Collaborative projects</a:t>
            </a:r>
            <a:endParaRPr lang="en-US"/>
          </a:p>
        </p:txBody>
      </p:sp>
      <p:pic>
        <p:nvPicPr>
          <p:cNvPr id="12" name="Picture 11" descr="Asset 358@4x.png">
            <a:extLst>
              <a:ext uri="{FF2B5EF4-FFF2-40B4-BE49-F238E27FC236}">
                <a16:creationId xmlns:a16="http://schemas.microsoft.com/office/drawing/2014/main" id="{C9DFA337-42E7-4EA0-966F-EDB07B3EF2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70638" y="1538712"/>
            <a:ext cx="1013104" cy="1013104"/>
          </a:xfrm>
          <a:prstGeom prst="rect">
            <a:avLst/>
          </a:prstGeom>
        </p:spPr>
      </p:pic>
      <p:pic>
        <p:nvPicPr>
          <p:cNvPr id="13" name="Picture 12" descr="Asset 312@4x.png">
            <a:extLst>
              <a:ext uri="{FF2B5EF4-FFF2-40B4-BE49-F238E27FC236}">
                <a16:creationId xmlns:a16="http://schemas.microsoft.com/office/drawing/2014/main" id="{9219EEA1-1F64-4A58-A35C-0F2A7296B0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05347" y="4259869"/>
            <a:ext cx="940471" cy="940471"/>
          </a:xfrm>
          <a:prstGeom prst="rect">
            <a:avLst/>
          </a:prstGeom>
        </p:spPr>
      </p:pic>
      <p:pic>
        <p:nvPicPr>
          <p:cNvPr id="14" name="Picture 13" descr="Asset 337@4x.png">
            <a:extLst>
              <a:ext uri="{FF2B5EF4-FFF2-40B4-BE49-F238E27FC236}">
                <a16:creationId xmlns:a16="http://schemas.microsoft.com/office/drawing/2014/main" id="{7BD70DEB-7469-4A2B-9836-81F0412DD6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18226" y="4265909"/>
            <a:ext cx="940470" cy="940470"/>
          </a:xfrm>
          <a:prstGeom prst="rect">
            <a:avLst/>
          </a:prstGeom>
        </p:spPr>
      </p:pic>
      <p:pic>
        <p:nvPicPr>
          <p:cNvPr id="15" name="Picture 14" descr="Asset 305@4x.png">
            <a:extLst>
              <a:ext uri="{FF2B5EF4-FFF2-40B4-BE49-F238E27FC236}">
                <a16:creationId xmlns:a16="http://schemas.microsoft.com/office/drawing/2014/main" id="{2C581A11-3D06-4827-8695-C87FA5D2905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44507" y="4251850"/>
            <a:ext cx="948490" cy="948490"/>
          </a:xfrm>
          <a:prstGeom prst="rect">
            <a:avLst/>
          </a:prstGeom>
        </p:spPr>
      </p:pic>
      <p:pic>
        <p:nvPicPr>
          <p:cNvPr id="16" name="Picture 15" descr="Asset 324@4x.png">
            <a:extLst>
              <a:ext uri="{FF2B5EF4-FFF2-40B4-BE49-F238E27FC236}">
                <a16:creationId xmlns:a16="http://schemas.microsoft.com/office/drawing/2014/main" id="{4979C7E0-8308-4610-B84D-002FCD3B638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08565" y="1573415"/>
            <a:ext cx="1013104" cy="1013104"/>
          </a:xfrm>
          <a:prstGeom prst="rect">
            <a:avLst/>
          </a:prstGeom>
        </p:spPr>
      </p:pic>
      <p:pic>
        <p:nvPicPr>
          <p:cNvPr id="17" name="Picture 16" descr="Asset 334@4x.png">
            <a:extLst>
              <a:ext uri="{FF2B5EF4-FFF2-40B4-BE49-F238E27FC236}">
                <a16:creationId xmlns:a16="http://schemas.microsoft.com/office/drawing/2014/main" id="{B7A9694C-38EF-4346-8001-B567376CBD5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32711" y="1538712"/>
            <a:ext cx="1013104" cy="1013104"/>
          </a:xfrm>
          <a:prstGeom prst="rect">
            <a:avLst/>
          </a:prstGeom>
        </p:spPr>
      </p:pic>
      <p:sp>
        <p:nvSpPr>
          <p:cNvPr id="18" name="TextBox 17">
            <a:extLst>
              <a:ext uri="{FF2B5EF4-FFF2-40B4-BE49-F238E27FC236}">
                <a16:creationId xmlns:a16="http://schemas.microsoft.com/office/drawing/2014/main" id="{99B13A71-6573-49EC-97C8-926FE6AB9F6E}"/>
              </a:ext>
            </a:extLst>
          </p:cNvPr>
          <p:cNvSpPr txBox="1"/>
          <p:nvPr/>
        </p:nvSpPr>
        <p:spPr>
          <a:xfrm>
            <a:off x="9298402" y="5347765"/>
            <a:ext cx="2181726" cy="646331"/>
          </a:xfrm>
          <a:prstGeom prst="rect">
            <a:avLst/>
          </a:prstGeom>
          <a:noFill/>
        </p:spPr>
        <p:txBody>
          <a:bodyPr wrap="square" rtlCol="0">
            <a:spAutoFit/>
          </a:bodyPr>
          <a:lstStyle/>
          <a:p>
            <a:pPr algn="ctr"/>
            <a:r>
              <a:rPr lang="en-GB" b="1">
                <a:solidFill>
                  <a:srgbClr val="242252"/>
                </a:solidFill>
                <a:latin typeface="Verdana" panose="020B0604030504040204" pitchFamily="34" charset="0"/>
                <a:ea typeface="Verdana" panose="020B0604030504040204" pitchFamily="34" charset="0"/>
              </a:rPr>
              <a:t>Zenzic CAM Scale-Up</a:t>
            </a:r>
            <a:endParaRPr lang="en-US" b="1">
              <a:solidFill>
                <a:srgbClr val="242252"/>
              </a:solidFill>
              <a:latin typeface="Verdana" panose="020B0604030504040204" pitchFamily="34" charset="0"/>
              <a:ea typeface="Verdana" panose="020B0604030504040204" pitchFamily="34" charset="0"/>
            </a:endParaRPr>
          </a:p>
        </p:txBody>
      </p:sp>
      <p:pic>
        <p:nvPicPr>
          <p:cNvPr id="20" name="Picture 19" descr="Asset 364@4x.png">
            <a:extLst>
              <a:ext uri="{FF2B5EF4-FFF2-40B4-BE49-F238E27FC236}">
                <a16:creationId xmlns:a16="http://schemas.microsoft.com/office/drawing/2014/main" id="{2FFC03FB-9C99-46B9-977A-50641A67FFC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915020" y="4251850"/>
            <a:ext cx="948489" cy="948489"/>
          </a:xfrm>
          <a:prstGeom prst="rect">
            <a:avLst/>
          </a:prstGeom>
        </p:spPr>
      </p:pic>
    </p:spTree>
    <p:extLst>
      <p:ext uri="{BB962C8B-B14F-4D97-AF65-F5344CB8AC3E}">
        <p14:creationId xmlns:p14="http://schemas.microsoft.com/office/powerpoint/2010/main" val="91443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98A4-C344-AD3A-C8C0-EF79FBFA7AD1}"/>
              </a:ext>
            </a:extLst>
          </p:cNvPr>
          <p:cNvSpPr>
            <a:spLocks noGrp="1"/>
          </p:cNvSpPr>
          <p:nvPr>
            <p:ph type="ctrTitle"/>
          </p:nvPr>
        </p:nvSpPr>
        <p:spPr/>
        <p:txBody>
          <a:bodyPr/>
          <a:lstStyle/>
          <a:p>
            <a:r>
              <a:rPr lang="en-GB"/>
              <a:t>CAM Scale-Up programme</a:t>
            </a:r>
          </a:p>
        </p:txBody>
      </p:sp>
      <p:sp>
        <p:nvSpPr>
          <p:cNvPr id="3" name="Subtitle 2">
            <a:extLst>
              <a:ext uri="{FF2B5EF4-FFF2-40B4-BE49-F238E27FC236}">
                <a16:creationId xmlns:a16="http://schemas.microsoft.com/office/drawing/2014/main" id="{1D9BDEA7-615D-BC45-4658-59C25BA6DB2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6963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849865" y="1547542"/>
            <a:ext cx="5127334" cy="5127330"/>
          </a:xfrm>
          <a:prstGeom prst="rect">
            <a:avLst/>
          </a:prstGeom>
        </p:spPr>
      </p:pic>
      <p:sp>
        <p:nvSpPr>
          <p:cNvPr id="3" name="object 3"/>
          <p:cNvSpPr txBox="1"/>
          <p:nvPr/>
        </p:nvSpPr>
        <p:spPr>
          <a:xfrm>
            <a:off x="624739" y="1574152"/>
            <a:ext cx="8261683" cy="2849585"/>
          </a:xfrm>
          <a:prstGeom prst="rect">
            <a:avLst/>
          </a:prstGeom>
        </p:spPr>
        <p:txBody>
          <a:bodyPr vert="horz" wrap="square" lIns="0" tIns="11516" rIns="0" bIns="0" rtlCol="0">
            <a:spAutoFit/>
          </a:bodyPr>
          <a:lstStyle/>
          <a:p>
            <a:pPr marL="11516" marR="570060">
              <a:lnSpc>
                <a:spcPct val="111100"/>
              </a:lnSpc>
              <a:spcBef>
                <a:spcPts val="91"/>
              </a:spcBef>
            </a:pPr>
            <a:r>
              <a:rPr sz="1200" b="1" spc="-27" dirty="0">
                <a:solidFill>
                  <a:srgbClr val="280F44"/>
                </a:solidFill>
                <a:latin typeface="Verdana" panose="020B0604030504040204" pitchFamily="34" charset="0"/>
                <a:ea typeface="Verdana" panose="020B0604030504040204" pitchFamily="34" charset="0"/>
                <a:cs typeface="Tahoma"/>
              </a:rPr>
              <a:t>The</a:t>
            </a:r>
            <a:r>
              <a:rPr sz="1200" b="1" spc="-54" dirty="0">
                <a:solidFill>
                  <a:srgbClr val="280F44"/>
                </a:solidFill>
                <a:latin typeface="Verdana" panose="020B0604030504040204" pitchFamily="34" charset="0"/>
                <a:ea typeface="Verdana" panose="020B0604030504040204" pitchFamily="34" charset="0"/>
                <a:cs typeface="Tahoma"/>
              </a:rPr>
              <a:t> </a:t>
            </a:r>
            <a:r>
              <a:rPr sz="1200" b="1" spc="-23" dirty="0">
                <a:solidFill>
                  <a:srgbClr val="280F44"/>
                </a:solidFill>
                <a:latin typeface="Verdana" panose="020B0604030504040204" pitchFamily="34" charset="0"/>
                <a:ea typeface="Verdana" panose="020B0604030504040204" pitchFamily="34" charset="0"/>
                <a:cs typeface="Tahoma"/>
              </a:rPr>
              <a:t>Zenzic</a:t>
            </a:r>
            <a:r>
              <a:rPr sz="1200" b="1" spc="-54" dirty="0">
                <a:solidFill>
                  <a:srgbClr val="280F44"/>
                </a:solidFill>
                <a:latin typeface="Verdana" panose="020B0604030504040204" pitchFamily="34" charset="0"/>
                <a:ea typeface="Verdana" panose="020B0604030504040204" pitchFamily="34" charset="0"/>
                <a:cs typeface="Tahoma"/>
              </a:rPr>
              <a:t> </a:t>
            </a:r>
            <a:r>
              <a:rPr sz="1200" b="1" spc="45" dirty="0">
                <a:solidFill>
                  <a:srgbClr val="280F44"/>
                </a:solidFill>
                <a:latin typeface="Verdana" panose="020B0604030504040204" pitchFamily="34" charset="0"/>
                <a:ea typeface="Verdana" panose="020B0604030504040204" pitchFamily="34" charset="0"/>
                <a:cs typeface="Tahoma"/>
              </a:rPr>
              <a:t>CAM</a:t>
            </a:r>
            <a:r>
              <a:rPr sz="1200" b="1" spc="-54" dirty="0">
                <a:solidFill>
                  <a:srgbClr val="280F44"/>
                </a:solidFill>
                <a:latin typeface="Verdana" panose="020B0604030504040204" pitchFamily="34" charset="0"/>
                <a:ea typeface="Verdana" panose="020B0604030504040204" pitchFamily="34" charset="0"/>
                <a:cs typeface="Tahoma"/>
              </a:rPr>
              <a:t> </a:t>
            </a:r>
            <a:r>
              <a:rPr sz="1200" b="1" spc="-5" dirty="0">
                <a:solidFill>
                  <a:srgbClr val="280F44"/>
                </a:solidFill>
                <a:latin typeface="Verdana" panose="020B0604030504040204" pitchFamily="34" charset="0"/>
                <a:ea typeface="Verdana" panose="020B0604030504040204" pitchFamily="34" charset="0"/>
                <a:cs typeface="Tahoma"/>
              </a:rPr>
              <a:t>Scale-Up</a:t>
            </a:r>
            <a:r>
              <a:rPr sz="1200" b="1" spc="-54" dirty="0">
                <a:solidFill>
                  <a:srgbClr val="280F44"/>
                </a:solidFill>
                <a:latin typeface="Verdana" panose="020B0604030504040204" pitchFamily="34" charset="0"/>
                <a:ea typeface="Verdana" panose="020B0604030504040204" pitchFamily="34" charset="0"/>
                <a:cs typeface="Tahoma"/>
              </a:rPr>
              <a:t> </a:t>
            </a:r>
            <a:r>
              <a:rPr sz="1200" b="1" spc="-18" dirty="0">
                <a:solidFill>
                  <a:srgbClr val="280F44"/>
                </a:solidFill>
                <a:latin typeface="Verdana" panose="020B0604030504040204" pitchFamily="34" charset="0"/>
                <a:ea typeface="Verdana" panose="020B0604030504040204" pitchFamily="34" charset="0"/>
                <a:cs typeface="Tahoma"/>
              </a:rPr>
              <a:t>programme</a:t>
            </a:r>
            <a:r>
              <a:rPr sz="1200" b="1" spc="-50" dirty="0">
                <a:solidFill>
                  <a:srgbClr val="280F44"/>
                </a:solidFill>
                <a:latin typeface="Verdana" panose="020B0604030504040204" pitchFamily="34" charset="0"/>
                <a:ea typeface="Verdana" panose="020B0604030504040204" pitchFamily="34" charset="0"/>
                <a:cs typeface="Tahoma"/>
              </a:rPr>
              <a:t> </a:t>
            </a:r>
            <a:r>
              <a:rPr sz="1200" b="1" spc="-5" dirty="0">
                <a:solidFill>
                  <a:srgbClr val="280F44"/>
                </a:solidFill>
                <a:latin typeface="Verdana" panose="020B0604030504040204" pitchFamily="34" charset="0"/>
                <a:ea typeface="Verdana" panose="020B0604030504040204" pitchFamily="34" charset="0"/>
                <a:cs typeface="Tahoma"/>
              </a:rPr>
              <a:t>offers</a:t>
            </a:r>
            <a:r>
              <a:rPr sz="1200" b="1" spc="-50" dirty="0">
                <a:solidFill>
                  <a:srgbClr val="280F44"/>
                </a:solidFill>
                <a:latin typeface="Verdana" panose="020B0604030504040204" pitchFamily="34" charset="0"/>
                <a:ea typeface="Verdana" panose="020B0604030504040204" pitchFamily="34" charset="0"/>
                <a:cs typeface="Tahoma"/>
              </a:rPr>
              <a:t> </a:t>
            </a:r>
            <a:r>
              <a:rPr sz="1200" b="1" spc="-14" dirty="0">
                <a:solidFill>
                  <a:srgbClr val="280F44"/>
                </a:solidFill>
                <a:latin typeface="Verdana" panose="020B0604030504040204" pitchFamily="34" charset="0"/>
                <a:ea typeface="Verdana" panose="020B0604030504040204" pitchFamily="34" charset="0"/>
                <a:cs typeface="Tahoma"/>
              </a:rPr>
              <a:t>selected</a:t>
            </a:r>
            <a:r>
              <a:rPr sz="1200" b="1" spc="-50" dirty="0">
                <a:solidFill>
                  <a:srgbClr val="280F44"/>
                </a:solidFill>
                <a:latin typeface="Verdana" panose="020B0604030504040204" pitchFamily="34" charset="0"/>
                <a:ea typeface="Verdana" panose="020B0604030504040204" pitchFamily="34" charset="0"/>
                <a:cs typeface="Tahoma"/>
              </a:rPr>
              <a:t> </a:t>
            </a:r>
            <a:r>
              <a:rPr sz="1200" b="1" spc="-5" dirty="0">
                <a:solidFill>
                  <a:srgbClr val="280F44"/>
                </a:solidFill>
                <a:latin typeface="Verdana" panose="020B0604030504040204" pitchFamily="34" charset="0"/>
                <a:ea typeface="Verdana" panose="020B0604030504040204" pitchFamily="34" charset="0"/>
                <a:cs typeface="Tahoma"/>
              </a:rPr>
              <a:t>start-up</a:t>
            </a:r>
            <a:r>
              <a:rPr sz="1200" b="1" spc="-54" dirty="0">
                <a:solidFill>
                  <a:srgbClr val="280F44"/>
                </a:solidFill>
                <a:latin typeface="Verdana" panose="020B0604030504040204" pitchFamily="34" charset="0"/>
                <a:ea typeface="Verdana" panose="020B0604030504040204" pitchFamily="34" charset="0"/>
                <a:cs typeface="Tahoma"/>
              </a:rPr>
              <a:t> </a:t>
            </a:r>
            <a:r>
              <a:rPr sz="1200" b="1" spc="-14" dirty="0">
                <a:solidFill>
                  <a:srgbClr val="280F44"/>
                </a:solidFill>
                <a:latin typeface="Verdana" panose="020B0604030504040204" pitchFamily="34" charset="0"/>
                <a:ea typeface="Verdana" panose="020B0604030504040204" pitchFamily="34" charset="0"/>
                <a:cs typeface="Tahoma"/>
              </a:rPr>
              <a:t>and</a:t>
            </a:r>
            <a:r>
              <a:rPr sz="1200" b="1" spc="-54" dirty="0">
                <a:solidFill>
                  <a:srgbClr val="280F44"/>
                </a:solidFill>
                <a:latin typeface="Verdana" panose="020B0604030504040204" pitchFamily="34" charset="0"/>
                <a:ea typeface="Verdana" panose="020B0604030504040204" pitchFamily="34" charset="0"/>
                <a:cs typeface="Tahoma"/>
              </a:rPr>
              <a:t> </a:t>
            </a:r>
            <a:r>
              <a:rPr sz="1200" b="1" spc="36" dirty="0">
                <a:solidFill>
                  <a:srgbClr val="280F44"/>
                </a:solidFill>
                <a:latin typeface="Verdana" panose="020B0604030504040204" pitchFamily="34" charset="0"/>
                <a:ea typeface="Verdana" panose="020B0604030504040204" pitchFamily="34" charset="0"/>
                <a:cs typeface="Tahoma"/>
              </a:rPr>
              <a:t>SME</a:t>
            </a:r>
            <a:r>
              <a:rPr sz="1200" b="1" spc="-50" dirty="0">
                <a:solidFill>
                  <a:srgbClr val="280F44"/>
                </a:solidFill>
                <a:latin typeface="Verdana" panose="020B0604030504040204" pitchFamily="34" charset="0"/>
                <a:ea typeface="Verdana" panose="020B0604030504040204" pitchFamily="34" charset="0"/>
                <a:cs typeface="Tahoma"/>
              </a:rPr>
              <a:t> </a:t>
            </a:r>
            <a:r>
              <a:rPr sz="1200" b="1" spc="-5" dirty="0">
                <a:solidFill>
                  <a:srgbClr val="280F44"/>
                </a:solidFill>
                <a:latin typeface="Verdana" panose="020B0604030504040204" pitchFamily="34" charset="0"/>
                <a:ea typeface="Verdana" panose="020B0604030504040204" pitchFamily="34" charset="0"/>
                <a:cs typeface="Tahoma"/>
              </a:rPr>
              <a:t>participants</a:t>
            </a:r>
            <a:r>
              <a:rPr sz="1200" b="1" spc="-50" dirty="0">
                <a:solidFill>
                  <a:srgbClr val="280F44"/>
                </a:solidFill>
                <a:latin typeface="Verdana" panose="020B0604030504040204" pitchFamily="34" charset="0"/>
                <a:ea typeface="Verdana" panose="020B0604030504040204" pitchFamily="34" charset="0"/>
                <a:cs typeface="Tahoma"/>
              </a:rPr>
              <a:t> </a:t>
            </a:r>
            <a:r>
              <a:rPr sz="1200" b="1" spc="-18" dirty="0">
                <a:solidFill>
                  <a:srgbClr val="280F44"/>
                </a:solidFill>
                <a:latin typeface="Verdana" panose="020B0604030504040204" pitchFamily="34" charset="0"/>
                <a:ea typeface="Verdana" panose="020B0604030504040204" pitchFamily="34" charset="0"/>
                <a:cs typeface="Tahoma"/>
              </a:rPr>
              <a:t>an </a:t>
            </a:r>
            <a:r>
              <a:rPr sz="1200" b="1" spc="-227" dirty="0">
                <a:solidFill>
                  <a:srgbClr val="280F44"/>
                </a:solidFill>
                <a:latin typeface="Verdana" panose="020B0604030504040204" pitchFamily="34" charset="0"/>
                <a:ea typeface="Verdana" panose="020B0604030504040204" pitchFamily="34" charset="0"/>
                <a:cs typeface="Tahoma"/>
              </a:rPr>
              <a:t> </a:t>
            </a:r>
            <a:r>
              <a:rPr sz="1200" b="1" spc="-14" dirty="0">
                <a:solidFill>
                  <a:srgbClr val="280F44"/>
                </a:solidFill>
                <a:latin typeface="Verdana" panose="020B0604030504040204" pitchFamily="34" charset="0"/>
                <a:ea typeface="Verdana" panose="020B0604030504040204" pitchFamily="34" charset="0"/>
                <a:cs typeface="Tahoma"/>
              </a:rPr>
              <a:t>opp</a:t>
            </a:r>
            <a:r>
              <a:rPr sz="1200" b="1" spc="-18" dirty="0">
                <a:solidFill>
                  <a:srgbClr val="280F44"/>
                </a:solidFill>
                <a:latin typeface="Verdana" panose="020B0604030504040204" pitchFamily="34" charset="0"/>
                <a:ea typeface="Verdana" panose="020B0604030504040204" pitchFamily="34" charset="0"/>
                <a:cs typeface="Tahoma"/>
              </a:rPr>
              <a:t>o</a:t>
            </a:r>
            <a:r>
              <a:rPr sz="1200" b="1" dirty="0">
                <a:solidFill>
                  <a:srgbClr val="280F44"/>
                </a:solidFill>
                <a:latin typeface="Verdana" panose="020B0604030504040204" pitchFamily="34" charset="0"/>
                <a:ea typeface="Verdana" panose="020B0604030504040204" pitchFamily="34" charset="0"/>
                <a:cs typeface="Tahoma"/>
              </a:rPr>
              <a:t>r</a:t>
            </a:r>
            <a:r>
              <a:rPr sz="1200" b="1" spc="36" dirty="0">
                <a:solidFill>
                  <a:srgbClr val="280F44"/>
                </a:solidFill>
                <a:latin typeface="Verdana" panose="020B0604030504040204" pitchFamily="34" charset="0"/>
                <a:ea typeface="Verdana" panose="020B0604030504040204" pitchFamily="34" charset="0"/>
                <a:cs typeface="Tahoma"/>
              </a:rPr>
              <a:t>t</a:t>
            </a:r>
            <a:r>
              <a:rPr sz="1200" b="1" spc="-45" dirty="0">
                <a:solidFill>
                  <a:srgbClr val="280F44"/>
                </a:solidFill>
                <a:latin typeface="Verdana" panose="020B0604030504040204" pitchFamily="34" charset="0"/>
                <a:ea typeface="Verdana" panose="020B0604030504040204" pitchFamily="34" charset="0"/>
                <a:cs typeface="Tahoma"/>
              </a:rPr>
              <a:t>u</a:t>
            </a:r>
            <a:r>
              <a:rPr sz="1200" b="1" spc="-41" dirty="0">
                <a:solidFill>
                  <a:srgbClr val="280F44"/>
                </a:solidFill>
                <a:latin typeface="Verdana" panose="020B0604030504040204" pitchFamily="34" charset="0"/>
                <a:ea typeface="Verdana" panose="020B0604030504040204" pitchFamily="34" charset="0"/>
                <a:cs typeface="Tahoma"/>
              </a:rPr>
              <a:t>n</a:t>
            </a:r>
            <a:r>
              <a:rPr sz="1200" b="1" spc="-36" dirty="0">
                <a:solidFill>
                  <a:srgbClr val="280F44"/>
                </a:solidFill>
                <a:latin typeface="Verdana" panose="020B0604030504040204" pitchFamily="34" charset="0"/>
                <a:ea typeface="Verdana" panose="020B0604030504040204" pitchFamily="34" charset="0"/>
                <a:cs typeface="Tahoma"/>
              </a:rPr>
              <a:t>i</a:t>
            </a:r>
            <a:r>
              <a:rPr sz="1200" b="1" spc="50" dirty="0">
                <a:solidFill>
                  <a:srgbClr val="280F44"/>
                </a:solidFill>
                <a:latin typeface="Verdana" panose="020B0604030504040204" pitchFamily="34" charset="0"/>
                <a:ea typeface="Verdana" panose="020B0604030504040204" pitchFamily="34" charset="0"/>
                <a:cs typeface="Tahoma"/>
              </a:rPr>
              <a:t>t</a:t>
            </a:r>
            <a:r>
              <a:rPr sz="1200" b="1" spc="-14" dirty="0">
                <a:solidFill>
                  <a:srgbClr val="280F44"/>
                </a:solidFill>
                <a:latin typeface="Verdana" panose="020B0604030504040204" pitchFamily="34" charset="0"/>
                <a:ea typeface="Verdana" panose="020B0604030504040204" pitchFamily="34" charset="0"/>
                <a:cs typeface="Tahoma"/>
              </a:rPr>
              <a:t>y</a:t>
            </a:r>
            <a:r>
              <a:rPr sz="1200" b="1" spc="-54" dirty="0">
                <a:solidFill>
                  <a:srgbClr val="280F44"/>
                </a:solidFill>
                <a:latin typeface="Verdana" panose="020B0604030504040204" pitchFamily="34" charset="0"/>
                <a:ea typeface="Verdana" panose="020B0604030504040204" pitchFamily="34" charset="0"/>
                <a:cs typeface="Tahoma"/>
              </a:rPr>
              <a:t> </a:t>
            </a:r>
            <a:r>
              <a:rPr sz="1200" b="1" spc="32" dirty="0">
                <a:solidFill>
                  <a:srgbClr val="280F44"/>
                </a:solidFill>
                <a:latin typeface="Verdana" panose="020B0604030504040204" pitchFamily="34" charset="0"/>
                <a:ea typeface="Verdana" panose="020B0604030504040204" pitchFamily="34" charset="0"/>
                <a:cs typeface="Tahoma"/>
              </a:rPr>
              <a:t>t</a:t>
            </a:r>
            <a:r>
              <a:rPr sz="1200" b="1" spc="-14" dirty="0">
                <a:solidFill>
                  <a:srgbClr val="280F44"/>
                </a:solidFill>
                <a:latin typeface="Verdana" panose="020B0604030504040204" pitchFamily="34" charset="0"/>
                <a:ea typeface="Verdana" panose="020B0604030504040204" pitchFamily="34" charset="0"/>
                <a:cs typeface="Tahoma"/>
              </a:rPr>
              <a:t>o</a:t>
            </a:r>
            <a:r>
              <a:rPr sz="1200" b="1" spc="-54" dirty="0">
                <a:solidFill>
                  <a:srgbClr val="280F44"/>
                </a:solidFill>
                <a:latin typeface="Verdana" panose="020B0604030504040204" pitchFamily="34" charset="0"/>
                <a:ea typeface="Verdana" panose="020B0604030504040204" pitchFamily="34" charset="0"/>
                <a:cs typeface="Tahoma"/>
              </a:rPr>
              <a:t> </a:t>
            </a:r>
            <a:r>
              <a:rPr sz="1200" b="1" spc="-14" dirty="0">
                <a:solidFill>
                  <a:srgbClr val="280F44"/>
                </a:solidFill>
                <a:latin typeface="Verdana" panose="020B0604030504040204" pitchFamily="34" charset="0"/>
                <a:ea typeface="Verdana" panose="020B0604030504040204" pitchFamily="34" charset="0"/>
                <a:cs typeface="Tahoma"/>
              </a:rPr>
              <a:t>d</a:t>
            </a:r>
            <a:r>
              <a:rPr sz="1200" b="1" spc="-45" dirty="0">
                <a:solidFill>
                  <a:srgbClr val="280F44"/>
                </a:solidFill>
                <a:latin typeface="Verdana" panose="020B0604030504040204" pitchFamily="34" charset="0"/>
                <a:ea typeface="Verdana" panose="020B0604030504040204" pitchFamily="34" charset="0"/>
                <a:cs typeface="Tahoma"/>
              </a:rPr>
              <a:t>e</a:t>
            </a:r>
            <a:r>
              <a:rPr sz="1200" b="1" spc="-41" dirty="0">
                <a:solidFill>
                  <a:srgbClr val="280F44"/>
                </a:solidFill>
                <a:latin typeface="Verdana" panose="020B0604030504040204" pitchFamily="34" charset="0"/>
                <a:ea typeface="Verdana" panose="020B0604030504040204" pitchFamily="34" charset="0"/>
                <a:cs typeface="Tahoma"/>
              </a:rPr>
              <a:t>v</a:t>
            </a:r>
            <a:r>
              <a:rPr sz="1200" b="1" spc="-32" dirty="0">
                <a:solidFill>
                  <a:srgbClr val="280F44"/>
                </a:solidFill>
                <a:latin typeface="Verdana" panose="020B0604030504040204" pitchFamily="34" charset="0"/>
                <a:ea typeface="Verdana" panose="020B0604030504040204" pitchFamily="34" charset="0"/>
                <a:cs typeface="Tahoma"/>
              </a:rPr>
              <a:t>e</a:t>
            </a:r>
            <a:r>
              <a:rPr sz="1200" b="1" spc="-23" dirty="0">
                <a:solidFill>
                  <a:srgbClr val="280F44"/>
                </a:solidFill>
                <a:latin typeface="Verdana" panose="020B0604030504040204" pitchFamily="34" charset="0"/>
                <a:ea typeface="Verdana" panose="020B0604030504040204" pitchFamily="34" charset="0"/>
                <a:cs typeface="Tahoma"/>
              </a:rPr>
              <a:t>lop</a:t>
            </a:r>
            <a:r>
              <a:rPr sz="1200" b="1" spc="-54" dirty="0">
                <a:solidFill>
                  <a:srgbClr val="280F44"/>
                </a:solidFill>
                <a:latin typeface="Verdana" panose="020B0604030504040204" pitchFamily="34" charset="0"/>
                <a:ea typeface="Verdana" panose="020B0604030504040204" pitchFamily="34" charset="0"/>
                <a:cs typeface="Tahoma"/>
              </a:rPr>
              <a:t> </a:t>
            </a:r>
            <a:r>
              <a:rPr sz="1200" b="1" spc="-32" dirty="0">
                <a:solidFill>
                  <a:srgbClr val="280F44"/>
                </a:solidFill>
                <a:latin typeface="Verdana" panose="020B0604030504040204" pitchFamily="34" charset="0"/>
                <a:ea typeface="Verdana" panose="020B0604030504040204" pitchFamily="34" charset="0"/>
                <a:cs typeface="Tahoma"/>
              </a:rPr>
              <a:t>inn</a:t>
            </a:r>
            <a:r>
              <a:rPr sz="1200" b="1" spc="-45" dirty="0">
                <a:solidFill>
                  <a:srgbClr val="280F44"/>
                </a:solidFill>
                <a:latin typeface="Verdana" panose="020B0604030504040204" pitchFamily="34" charset="0"/>
                <a:ea typeface="Verdana" panose="020B0604030504040204" pitchFamily="34" charset="0"/>
                <a:cs typeface="Tahoma"/>
              </a:rPr>
              <a:t>o</a:t>
            </a:r>
            <a:r>
              <a:rPr sz="1200" b="1" spc="-41" dirty="0">
                <a:solidFill>
                  <a:srgbClr val="280F44"/>
                </a:solidFill>
                <a:latin typeface="Verdana" panose="020B0604030504040204" pitchFamily="34" charset="0"/>
                <a:ea typeface="Verdana" panose="020B0604030504040204" pitchFamily="34" charset="0"/>
                <a:cs typeface="Tahoma"/>
              </a:rPr>
              <a:t>v</a:t>
            </a:r>
            <a:r>
              <a:rPr sz="1200" b="1" spc="5" dirty="0">
                <a:solidFill>
                  <a:srgbClr val="280F44"/>
                </a:solidFill>
                <a:latin typeface="Verdana" panose="020B0604030504040204" pitchFamily="34" charset="0"/>
                <a:ea typeface="Verdana" panose="020B0604030504040204" pitchFamily="34" charset="0"/>
                <a:cs typeface="Tahoma"/>
              </a:rPr>
              <a:t>a</a:t>
            </a:r>
            <a:r>
              <a:rPr sz="1200" b="1" spc="41" dirty="0">
                <a:solidFill>
                  <a:srgbClr val="280F44"/>
                </a:solidFill>
                <a:latin typeface="Verdana" panose="020B0604030504040204" pitchFamily="34" charset="0"/>
                <a:ea typeface="Verdana" panose="020B0604030504040204" pitchFamily="34" charset="0"/>
                <a:cs typeface="Tahoma"/>
              </a:rPr>
              <a:t>t</a:t>
            </a:r>
            <a:r>
              <a:rPr sz="1200" b="1" spc="-32" dirty="0">
                <a:solidFill>
                  <a:srgbClr val="280F44"/>
                </a:solidFill>
                <a:latin typeface="Verdana" panose="020B0604030504040204" pitchFamily="34" charset="0"/>
                <a:ea typeface="Verdana" panose="020B0604030504040204" pitchFamily="34" charset="0"/>
                <a:cs typeface="Tahoma"/>
              </a:rPr>
              <a:t>i</a:t>
            </a:r>
            <a:r>
              <a:rPr sz="1200" b="1" spc="-41" dirty="0">
                <a:solidFill>
                  <a:srgbClr val="280F44"/>
                </a:solidFill>
                <a:latin typeface="Verdana" panose="020B0604030504040204" pitchFamily="34" charset="0"/>
                <a:ea typeface="Verdana" panose="020B0604030504040204" pitchFamily="34" charset="0"/>
                <a:cs typeface="Tahoma"/>
              </a:rPr>
              <a:t>v</a:t>
            </a:r>
            <a:r>
              <a:rPr sz="1200" b="1" spc="-32" dirty="0">
                <a:solidFill>
                  <a:srgbClr val="280F44"/>
                </a:solidFill>
                <a:latin typeface="Verdana" panose="020B0604030504040204" pitchFamily="34" charset="0"/>
                <a:ea typeface="Verdana" panose="020B0604030504040204" pitchFamily="34" charset="0"/>
                <a:cs typeface="Tahoma"/>
              </a:rPr>
              <a:t>e</a:t>
            </a:r>
            <a:r>
              <a:rPr sz="1200" b="1" spc="-54" dirty="0">
                <a:solidFill>
                  <a:srgbClr val="280F44"/>
                </a:solidFill>
                <a:latin typeface="Verdana" panose="020B0604030504040204" pitchFamily="34" charset="0"/>
                <a:ea typeface="Verdana" panose="020B0604030504040204" pitchFamily="34" charset="0"/>
                <a:cs typeface="Tahoma"/>
              </a:rPr>
              <a:t> </a:t>
            </a:r>
            <a:r>
              <a:rPr sz="1200" b="1" spc="63" dirty="0">
                <a:solidFill>
                  <a:srgbClr val="280F44"/>
                </a:solidFill>
                <a:latin typeface="Verdana" panose="020B0604030504040204" pitchFamily="34" charset="0"/>
                <a:ea typeface="Verdana" panose="020B0604030504040204" pitchFamily="34" charset="0"/>
                <a:cs typeface="Tahoma"/>
              </a:rPr>
              <a:t>C</a:t>
            </a:r>
            <a:r>
              <a:rPr sz="1200" b="1" spc="41" dirty="0">
                <a:solidFill>
                  <a:srgbClr val="280F44"/>
                </a:solidFill>
                <a:latin typeface="Verdana" panose="020B0604030504040204" pitchFamily="34" charset="0"/>
                <a:ea typeface="Verdana" panose="020B0604030504040204" pitchFamily="34" charset="0"/>
                <a:cs typeface="Tahoma"/>
              </a:rPr>
              <a:t>A</a:t>
            </a:r>
            <a:r>
              <a:rPr sz="1200" b="1" spc="27" dirty="0">
                <a:solidFill>
                  <a:srgbClr val="280F44"/>
                </a:solidFill>
                <a:latin typeface="Verdana" panose="020B0604030504040204" pitchFamily="34" charset="0"/>
                <a:ea typeface="Verdana" panose="020B0604030504040204" pitchFamily="34" charset="0"/>
                <a:cs typeface="Tahoma"/>
              </a:rPr>
              <a:t>M</a:t>
            </a:r>
            <a:r>
              <a:rPr sz="1200" b="1" spc="-54" dirty="0">
                <a:solidFill>
                  <a:srgbClr val="280F44"/>
                </a:solidFill>
                <a:latin typeface="Verdana" panose="020B0604030504040204" pitchFamily="34" charset="0"/>
                <a:ea typeface="Verdana" panose="020B0604030504040204" pitchFamily="34" charset="0"/>
                <a:cs typeface="Tahoma"/>
              </a:rPr>
              <a:t> </a:t>
            </a:r>
            <a:r>
              <a:rPr sz="1200" b="1" spc="-9" dirty="0">
                <a:solidFill>
                  <a:srgbClr val="280F44"/>
                </a:solidFill>
                <a:latin typeface="Verdana" panose="020B0604030504040204" pitchFamily="34" charset="0"/>
                <a:ea typeface="Verdana" panose="020B0604030504040204" pitchFamily="34" charset="0"/>
                <a:cs typeface="Tahoma"/>
              </a:rPr>
              <a:t>s</a:t>
            </a:r>
            <a:r>
              <a:rPr sz="1200" b="1" spc="-14" dirty="0">
                <a:solidFill>
                  <a:srgbClr val="280F44"/>
                </a:solidFill>
                <a:latin typeface="Verdana" panose="020B0604030504040204" pitchFamily="34" charset="0"/>
                <a:ea typeface="Verdana" panose="020B0604030504040204" pitchFamily="34" charset="0"/>
                <a:cs typeface="Tahoma"/>
              </a:rPr>
              <a:t>o</a:t>
            </a:r>
            <a:r>
              <a:rPr sz="1200" b="1" spc="-32" dirty="0">
                <a:solidFill>
                  <a:srgbClr val="280F44"/>
                </a:solidFill>
                <a:latin typeface="Verdana" panose="020B0604030504040204" pitchFamily="34" charset="0"/>
                <a:ea typeface="Verdana" panose="020B0604030504040204" pitchFamily="34" charset="0"/>
                <a:cs typeface="Tahoma"/>
              </a:rPr>
              <a:t>l</a:t>
            </a:r>
            <a:r>
              <a:rPr sz="1200" b="1" spc="-50" dirty="0">
                <a:solidFill>
                  <a:srgbClr val="280F44"/>
                </a:solidFill>
                <a:latin typeface="Verdana" panose="020B0604030504040204" pitchFamily="34" charset="0"/>
                <a:ea typeface="Verdana" panose="020B0604030504040204" pitchFamily="34" charset="0"/>
                <a:cs typeface="Tahoma"/>
              </a:rPr>
              <a:t>u</a:t>
            </a:r>
            <a:r>
              <a:rPr sz="1200" b="1" spc="41" dirty="0">
                <a:solidFill>
                  <a:srgbClr val="280F44"/>
                </a:solidFill>
                <a:latin typeface="Verdana" panose="020B0604030504040204" pitchFamily="34" charset="0"/>
                <a:ea typeface="Verdana" panose="020B0604030504040204" pitchFamily="34" charset="0"/>
                <a:cs typeface="Tahoma"/>
              </a:rPr>
              <a:t>t</a:t>
            </a:r>
            <a:r>
              <a:rPr sz="1200" b="1" spc="-36" dirty="0">
                <a:solidFill>
                  <a:srgbClr val="280F44"/>
                </a:solidFill>
                <a:latin typeface="Verdana" panose="020B0604030504040204" pitchFamily="34" charset="0"/>
                <a:ea typeface="Verdana" panose="020B0604030504040204" pitchFamily="34" charset="0"/>
                <a:cs typeface="Tahoma"/>
              </a:rPr>
              <a:t>i</a:t>
            </a:r>
            <a:r>
              <a:rPr sz="1200" b="1" spc="-27" dirty="0">
                <a:solidFill>
                  <a:srgbClr val="280F44"/>
                </a:solidFill>
                <a:latin typeface="Verdana" panose="020B0604030504040204" pitchFamily="34" charset="0"/>
                <a:ea typeface="Verdana" panose="020B0604030504040204" pitchFamily="34" charset="0"/>
                <a:cs typeface="Tahoma"/>
              </a:rPr>
              <a:t>o</a:t>
            </a:r>
            <a:r>
              <a:rPr sz="1200" b="1" spc="-36" dirty="0">
                <a:solidFill>
                  <a:srgbClr val="280F44"/>
                </a:solidFill>
                <a:latin typeface="Verdana" panose="020B0604030504040204" pitchFamily="34" charset="0"/>
                <a:ea typeface="Verdana" panose="020B0604030504040204" pitchFamily="34" charset="0"/>
                <a:cs typeface="Tahoma"/>
              </a:rPr>
              <a:t>n</a:t>
            </a:r>
            <a:r>
              <a:rPr sz="1200" b="1" spc="-9" dirty="0">
                <a:solidFill>
                  <a:srgbClr val="280F44"/>
                </a:solidFill>
                <a:latin typeface="Verdana" panose="020B0604030504040204" pitchFamily="34" charset="0"/>
                <a:ea typeface="Verdana" panose="020B0604030504040204" pitchFamily="34" charset="0"/>
                <a:cs typeface="Tahoma"/>
              </a:rPr>
              <a:t>s</a:t>
            </a:r>
            <a:r>
              <a:rPr sz="1200" b="1" spc="-54" dirty="0">
                <a:solidFill>
                  <a:srgbClr val="280F44"/>
                </a:solidFill>
                <a:latin typeface="Verdana" panose="020B0604030504040204" pitchFamily="34" charset="0"/>
                <a:ea typeface="Verdana" panose="020B0604030504040204" pitchFamily="34" charset="0"/>
                <a:cs typeface="Tahoma"/>
              </a:rPr>
              <a:t> </a:t>
            </a:r>
            <a:r>
              <a:rPr sz="1200" b="1" spc="5" dirty="0">
                <a:solidFill>
                  <a:srgbClr val="280F44"/>
                </a:solidFill>
                <a:latin typeface="Verdana" panose="020B0604030504040204" pitchFamily="34" charset="0"/>
                <a:ea typeface="Verdana" panose="020B0604030504040204" pitchFamily="34" charset="0"/>
                <a:cs typeface="Tahoma"/>
              </a:rPr>
              <a:t>a</a:t>
            </a:r>
            <a:r>
              <a:rPr sz="1200" b="1" spc="41" dirty="0">
                <a:solidFill>
                  <a:srgbClr val="280F44"/>
                </a:solidFill>
                <a:latin typeface="Verdana" panose="020B0604030504040204" pitchFamily="34" charset="0"/>
                <a:ea typeface="Verdana" panose="020B0604030504040204" pitchFamily="34" charset="0"/>
                <a:cs typeface="Tahoma"/>
              </a:rPr>
              <a:t>t</a:t>
            </a:r>
            <a:r>
              <a:rPr sz="1200" b="1" spc="-54" dirty="0">
                <a:solidFill>
                  <a:srgbClr val="280F44"/>
                </a:solidFill>
                <a:latin typeface="Verdana" panose="020B0604030504040204" pitchFamily="34" charset="0"/>
                <a:ea typeface="Verdana" panose="020B0604030504040204" pitchFamily="34" charset="0"/>
                <a:cs typeface="Tahoma"/>
              </a:rPr>
              <a:t> </a:t>
            </a:r>
            <a:r>
              <a:rPr sz="1200" b="1" spc="-14" dirty="0">
                <a:solidFill>
                  <a:srgbClr val="280F44"/>
                </a:solidFill>
                <a:latin typeface="Verdana" panose="020B0604030504040204" pitchFamily="34" charset="0"/>
                <a:ea typeface="Verdana" panose="020B0604030504040204" pitchFamily="34" charset="0"/>
                <a:cs typeface="Tahoma"/>
              </a:rPr>
              <a:t>p</a:t>
            </a:r>
            <a:r>
              <a:rPr sz="1200" b="1" spc="9" dirty="0">
                <a:solidFill>
                  <a:srgbClr val="280F44"/>
                </a:solidFill>
                <a:latin typeface="Verdana" panose="020B0604030504040204" pitchFamily="34" charset="0"/>
                <a:ea typeface="Verdana" panose="020B0604030504040204" pitchFamily="34" charset="0"/>
                <a:cs typeface="Tahoma"/>
              </a:rPr>
              <a:t>a</a:t>
            </a:r>
            <a:r>
              <a:rPr sz="1200" b="1" spc="-18" dirty="0">
                <a:solidFill>
                  <a:srgbClr val="280F44"/>
                </a:solidFill>
                <a:latin typeface="Verdana" panose="020B0604030504040204" pitchFamily="34" charset="0"/>
                <a:ea typeface="Verdana" panose="020B0604030504040204" pitchFamily="34" charset="0"/>
                <a:cs typeface="Tahoma"/>
              </a:rPr>
              <a:t>c</a:t>
            </a:r>
            <a:r>
              <a:rPr sz="1200" b="1" spc="-32" dirty="0">
                <a:solidFill>
                  <a:srgbClr val="280F44"/>
                </a:solidFill>
                <a:latin typeface="Verdana" panose="020B0604030504040204" pitchFamily="34" charset="0"/>
                <a:ea typeface="Verdana" panose="020B0604030504040204" pitchFamily="34" charset="0"/>
                <a:cs typeface="Tahoma"/>
              </a:rPr>
              <a:t>e.</a:t>
            </a:r>
            <a:endParaRPr sz="1200" dirty="0">
              <a:latin typeface="Verdana" panose="020B0604030504040204" pitchFamily="34" charset="0"/>
              <a:ea typeface="Verdana" panose="020B0604030504040204" pitchFamily="34" charset="0"/>
              <a:cs typeface="Tahoma"/>
            </a:endParaRPr>
          </a:p>
          <a:p>
            <a:pPr marL="11516" marR="4607">
              <a:lnSpc>
                <a:spcPct val="111100"/>
              </a:lnSpc>
              <a:spcBef>
                <a:spcPts val="512"/>
              </a:spcBef>
            </a:pPr>
            <a:r>
              <a:rPr sz="1200" spc="45" dirty="0">
                <a:solidFill>
                  <a:srgbClr val="280F44"/>
                </a:solidFill>
                <a:latin typeface="Verdana" panose="020B0604030504040204" pitchFamily="34" charset="0"/>
                <a:ea typeface="Verdana" panose="020B0604030504040204" pitchFamily="34" charset="0"/>
                <a:cs typeface="Trebuchet MS"/>
              </a:rPr>
              <a:t>Successful</a:t>
            </a:r>
            <a:r>
              <a:rPr sz="1200" spc="-32" dirty="0">
                <a:solidFill>
                  <a:srgbClr val="280F44"/>
                </a:solidFill>
                <a:latin typeface="Verdana" panose="020B0604030504040204" pitchFamily="34" charset="0"/>
                <a:ea typeface="Verdana" panose="020B0604030504040204" pitchFamily="34" charset="0"/>
                <a:cs typeface="Trebuchet MS"/>
              </a:rPr>
              <a:t> </a:t>
            </a:r>
            <a:r>
              <a:rPr sz="1200" spc="50" dirty="0">
                <a:solidFill>
                  <a:srgbClr val="280F44"/>
                </a:solidFill>
                <a:latin typeface="Verdana" panose="020B0604030504040204" pitchFamily="34" charset="0"/>
                <a:ea typeface="Verdana" panose="020B0604030504040204" pitchFamily="34" charset="0"/>
                <a:cs typeface="Trebuchet MS"/>
              </a:rPr>
              <a:t>start-ups</a:t>
            </a:r>
            <a:r>
              <a:rPr sz="1200" spc="-27" dirty="0">
                <a:solidFill>
                  <a:srgbClr val="280F44"/>
                </a:solidFill>
                <a:latin typeface="Verdana" panose="020B0604030504040204" pitchFamily="34" charset="0"/>
                <a:ea typeface="Verdana" panose="020B0604030504040204" pitchFamily="34" charset="0"/>
                <a:cs typeface="Trebuchet MS"/>
              </a:rPr>
              <a:t> </a:t>
            </a:r>
            <a:r>
              <a:rPr sz="1200" spc="59" dirty="0">
                <a:solidFill>
                  <a:srgbClr val="280F44"/>
                </a:solidFill>
                <a:latin typeface="Verdana" panose="020B0604030504040204" pitchFamily="34" charset="0"/>
                <a:ea typeface="Verdana" panose="020B0604030504040204" pitchFamily="34" charset="0"/>
                <a:cs typeface="Trebuchet MS"/>
              </a:rPr>
              <a:t>and</a:t>
            </a:r>
            <a:r>
              <a:rPr sz="1200" spc="-32" dirty="0">
                <a:solidFill>
                  <a:srgbClr val="280F44"/>
                </a:solidFill>
                <a:latin typeface="Verdana" panose="020B0604030504040204" pitchFamily="34" charset="0"/>
                <a:ea typeface="Verdana" panose="020B0604030504040204" pitchFamily="34" charset="0"/>
                <a:cs typeface="Trebuchet MS"/>
              </a:rPr>
              <a:t> </a:t>
            </a:r>
            <a:r>
              <a:rPr sz="1200" spc="131" dirty="0">
                <a:solidFill>
                  <a:srgbClr val="280F44"/>
                </a:solidFill>
                <a:latin typeface="Verdana" panose="020B0604030504040204" pitchFamily="34" charset="0"/>
                <a:ea typeface="Verdana" panose="020B0604030504040204" pitchFamily="34" charset="0"/>
                <a:cs typeface="Trebuchet MS"/>
              </a:rPr>
              <a:t>SMEs</a:t>
            </a:r>
            <a:r>
              <a:rPr sz="1200" spc="-27" dirty="0">
                <a:solidFill>
                  <a:srgbClr val="280F44"/>
                </a:solidFill>
                <a:latin typeface="Verdana" panose="020B0604030504040204" pitchFamily="34" charset="0"/>
                <a:ea typeface="Verdana" panose="020B0604030504040204" pitchFamily="34" charset="0"/>
                <a:cs typeface="Trebuchet MS"/>
              </a:rPr>
              <a:t> </a:t>
            </a:r>
            <a:r>
              <a:rPr sz="1200" spc="-9" dirty="0">
                <a:solidFill>
                  <a:srgbClr val="280F44"/>
                </a:solidFill>
                <a:latin typeface="Verdana" panose="020B0604030504040204" pitchFamily="34" charset="0"/>
                <a:ea typeface="Verdana" panose="020B0604030504040204" pitchFamily="34" charset="0"/>
                <a:cs typeface="Trebuchet MS"/>
              </a:rPr>
              <a:t>will</a:t>
            </a:r>
            <a:r>
              <a:rPr sz="1200" spc="-27" dirty="0">
                <a:solidFill>
                  <a:srgbClr val="280F44"/>
                </a:solidFill>
                <a:latin typeface="Verdana" panose="020B0604030504040204" pitchFamily="34" charset="0"/>
                <a:ea typeface="Verdana" panose="020B0604030504040204" pitchFamily="34" charset="0"/>
                <a:cs typeface="Trebuchet MS"/>
              </a:rPr>
              <a:t> </a:t>
            </a:r>
            <a:r>
              <a:rPr sz="1200" spc="50" dirty="0">
                <a:solidFill>
                  <a:srgbClr val="280F44"/>
                </a:solidFill>
                <a:latin typeface="Verdana" panose="020B0604030504040204" pitchFamily="34" charset="0"/>
                <a:ea typeface="Verdana" panose="020B0604030504040204" pitchFamily="34" charset="0"/>
                <a:cs typeface="Trebuchet MS"/>
              </a:rPr>
              <a:t>get</a:t>
            </a:r>
            <a:r>
              <a:rPr sz="1200" spc="-32"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the</a:t>
            </a:r>
            <a:r>
              <a:rPr sz="1200" spc="-27" dirty="0">
                <a:solidFill>
                  <a:srgbClr val="280F44"/>
                </a:solidFill>
                <a:latin typeface="Verdana" panose="020B0604030504040204" pitchFamily="34" charset="0"/>
                <a:ea typeface="Verdana" panose="020B0604030504040204" pitchFamily="34" charset="0"/>
                <a:cs typeface="Trebuchet MS"/>
              </a:rPr>
              <a:t> </a:t>
            </a:r>
            <a:r>
              <a:rPr sz="1200" spc="41" dirty="0">
                <a:solidFill>
                  <a:srgbClr val="280F44"/>
                </a:solidFill>
                <a:latin typeface="Verdana" panose="020B0604030504040204" pitchFamily="34" charset="0"/>
                <a:ea typeface="Verdana" panose="020B0604030504040204" pitchFamily="34" charset="0"/>
                <a:cs typeface="Trebuchet MS"/>
              </a:rPr>
              <a:t>opportunity</a:t>
            </a:r>
            <a:r>
              <a:rPr sz="1200" spc="-27" dirty="0">
                <a:solidFill>
                  <a:srgbClr val="280F44"/>
                </a:solidFill>
                <a:latin typeface="Verdana" panose="020B0604030504040204" pitchFamily="34" charset="0"/>
                <a:ea typeface="Verdana" panose="020B0604030504040204" pitchFamily="34" charset="0"/>
                <a:cs typeface="Trebuchet MS"/>
              </a:rPr>
              <a:t> </a:t>
            </a:r>
            <a:r>
              <a:rPr sz="1200" spc="41" dirty="0">
                <a:solidFill>
                  <a:srgbClr val="280F44"/>
                </a:solidFill>
                <a:latin typeface="Verdana" panose="020B0604030504040204" pitchFamily="34" charset="0"/>
                <a:ea typeface="Verdana" panose="020B0604030504040204" pitchFamily="34" charset="0"/>
                <a:cs typeface="Trebuchet MS"/>
              </a:rPr>
              <a:t>to</a:t>
            </a:r>
            <a:r>
              <a:rPr sz="1200" spc="-32" dirty="0">
                <a:solidFill>
                  <a:srgbClr val="280F44"/>
                </a:solidFill>
                <a:latin typeface="Verdana" panose="020B0604030504040204" pitchFamily="34" charset="0"/>
                <a:ea typeface="Verdana" panose="020B0604030504040204" pitchFamily="34" charset="0"/>
                <a:cs typeface="Trebuchet MS"/>
              </a:rPr>
              <a:t> </a:t>
            </a:r>
            <a:r>
              <a:rPr sz="1200" spc="45" dirty="0">
                <a:solidFill>
                  <a:srgbClr val="280F44"/>
                </a:solidFill>
                <a:latin typeface="Verdana" panose="020B0604030504040204" pitchFamily="34" charset="0"/>
                <a:ea typeface="Verdana" panose="020B0604030504040204" pitchFamily="34" charset="0"/>
                <a:cs typeface="Trebuchet MS"/>
              </a:rPr>
              <a:t>partner</a:t>
            </a:r>
            <a:r>
              <a:rPr sz="1200" spc="-27" dirty="0">
                <a:solidFill>
                  <a:srgbClr val="280F44"/>
                </a:solidFill>
                <a:latin typeface="Verdana" panose="020B0604030504040204" pitchFamily="34" charset="0"/>
                <a:ea typeface="Verdana" panose="020B0604030504040204" pitchFamily="34" charset="0"/>
                <a:cs typeface="Trebuchet MS"/>
              </a:rPr>
              <a:t> </a:t>
            </a:r>
            <a:r>
              <a:rPr sz="1200" spc="59" dirty="0">
                <a:solidFill>
                  <a:srgbClr val="280F44"/>
                </a:solidFill>
                <a:latin typeface="Verdana" panose="020B0604030504040204" pitchFamily="34" charset="0"/>
                <a:ea typeface="Verdana" panose="020B0604030504040204" pitchFamily="34" charset="0"/>
                <a:cs typeface="Trebuchet MS"/>
              </a:rPr>
              <a:t>and</a:t>
            </a:r>
            <a:r>
              <a:rPr sz="1200" spc="-27" dirty="0">
                <a:solidFill>
                  <a:srgbClr val="280F44"/>
                </a:solidFill>
                <a:latin typeface="Verdana" panose="020B0604030504040204" pitchFamily="34" charset="0"/>
                <a:ea typeface="Verdana" panose="020B0604030504040204" pitchFamily="34" charset="0"/>
                <a:cs typeface="Trebuchet MS"/>
              </a:rPr>
              <a:t> </a:t>
            </a:r>
            <a:r>
              <a:rPr sz="1200" spc="27" dirty="0">
                <a:solidFill>
                  <a:srgbClr val="280F44"/>
                </a:solidFill>
                <a:latin typeface="Verdana" panose="020B0604030504040204" pitchFamily="34" charset="0"/>
                <a:ea typeface="Verdana" panose="020B0604030504040204" pitchFamily="34" charset="0"/>
                <a:cs typeface="Trebuchet MS"/>
              </a:rPr>
              <a:t>collaborate</a:t>
            </a:r>
            <a:r>
              <a:rPr sz="1200" spc="-32"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with</a:t>
            </a:r>
            <a:r>
              <a:rPr sz="1200" spc="-27"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corporate </a:t>
            </a:r>
            <a:r>
              <a:rPr sz="1200" spc="-230" dirty="0">
                <a:solidFill>
                  <a:srgbClr val="280F44"/>
                </a:solidFill>
                <a:latin typeface="Verdana" panose="020B0604030504040204" pitchFamily="34" charset="0"/>
                <a:ea typeface="Verdana" panose="020B0604030504040204" pitchFamily="34" charset="0"/>
                <a:cs typeface="Trebuchet MS"/>
              </a:rPr>
              <a:t> </a:t>
            </a:r>
            <a:r>
              <a:rPr sz="1200" spc="45" dirty="0">
                <a:solidFill>
                  <a:srgbClr val="280F44"/>
                </a:solidFill>
                <a:latin typeface="Verdana" panose="020B0604030504040204" pitchFamily="34" charset="0"/>
                <a:ea typeface="Verdana" panose="020B0604030504040204" pitchFamily="34" charset="0"/>
                <a:cs typeface="Trebuchet MS"/>
              </a:rPr>
              <a:t>partners throughout </a:t>
            </a:r>
            <a:r>
              <a:rPr sz="1200" spc="36" dirty="0">
                <a:solidFill>
                  <a:srgbClr val="280F44"/>
                </a:solidFill>
                <a:latin typeface="Verdana" panose="020B0604030504040204" pitchFamily="34" charset="0"/>
                <a:ea typeface="Verdana" panose="020B0604030504040204" pitchFamily="34" charset="0"/>
                <a:cs typeface="Trebuchet MS"/>
              </a:rPr>
              <a:t>the </a:t>
            </a:r>
            <a:r>
              <a:rPr sz="1200" spc="45" dirty="0">
                <a:solidFill>
                  <a:srgbClr val="280F44"/>
                </a:solidFill>
                <a:latin typeface="Verdana" panose="020B0604030504040204" pitchFamily="34" charset="0"/>
                <a:ea typeface="Verdana" panose="020B0604030504040204" pitchFamily="34" charset="0"/>
                <a:cs typeface="Trebuchet MS"/>
              </a:rPr>
              <a:t>programme. </a:t>
            </a:r>
            <a:r>
              <a:rPr sz="1200" spc="27" dirty="0">
                <a:solidFill>
                  <a:srgbClr val="280F44"/>
                </a:solidFill>
                <a:latin typeface="Verdana" panose="020B0604030504040204" pitchFamily="34" charset="0"/>
                <a:ea typeface="Verdana" panose="020B0604030504040204" pitchFamily="34" charset="0"/>
                <a:cs typeface="Trebuchet MS"/>
              </a:rPr>
              <a:t>The </a:t>
            </a:r>
            <a:r>
              <a:rPr sz="1200" spc="45" dirty="0">
                <a:solidFill>
                  <a:srgbClr val="280F44"/>
                </a:solidFill>
                <a:latin typeface="Verdana" panose="020B0604030504040204" pitchFamily="34" charset="0"/>
                <a:ea typeface="Verdana" panose="020B0604030504040204" pitchFamily="34" charset="0"/>
                <a:cs typeface="Trebuchet MS"/>
              </a:rPr>
              <a:t>goal </a:t>
            </a:r>
            <a:r>
              <a:rPr sz="1200" spc="36" dirty="0">
                <a:solidFill>
                  <a:srgbClr val="280F44"/>
                </a:solidFill>
                <a:latin typeface="Verdana" panose="020B0604030504040204" pitchFamily="34" charset="0"/>
                <a:ea typeface="Verdana" panose="020B0604030504040204" pitchFamily="34" charset="0"/>
                <a:cs typeface="Trebuchet MS"/>
              </a:rPr>
              <a:t>for </a:t>
            </a:r>
            <a:r>
              <a:rPr sz="1200" spc="41" dirty="0">
                <a:solidFill>
                  <a:srgbClr val="280F44"/>
                </a:solidFill>
                <a:latin typeface="Verdana" panose="020B0604030504040204" pitchFamily="34" charset="0"/>
                <a:ea typeface="Verdana" panose="020B0604030504040204" pitchFamily="34" charset="0"/>
                <a:cs typeface="Trebuchet MS"/>
              </a:rPr>
              <a:t>participants </a:t>
            </a:r>
            <a:r>
              <a:rPr sz="1200" spc="14" dirty="0">
                <a:solidFill>
                  <a:srgbClr val="280F44"/>
                </a:solidFill>
                <a:latin typeface="Verdana" panose="020B0604030504040204" pitchFamily="34" charset="0"/>
                <a:ea typeface="Verdana" panose="020B0604030504040204" pitchFamily="34" charset="0"/>
                <a:cs typeface="Trebuchet MS"/>
              </a:rPr>
              <a:t>is </a:t>
            </a:r>
            <a:r>
              <a:rPr sz="1200" spc="41" dirty="0">
                <a:solidFill>
                  <a:srgbClr val="280F44"/>
                </a:solidFill>
                <a:latin typeface="Verdana" panose="020B0604030504040204" pitchFamily="34" charset="0"/>
                <a:ea typeface="Verdana" panose="020B0604030504040204" pitchFamily="34" charset="0"/>
                <a:cs typeface="Trebuchet MS"/>
              </a:rPr>
              <a:t>to </a:t>
            </a:r>
            <a:r>
              <a:rPr sz="1200" spc="32" dirty="0">
                <a:solidFill>
                  <a:srgbClr val="280F44"/>
                </a:solidFill>
                <a:latin typeface="Verdana" panose="020B0604030504040204" pitchFamily="34" charset="0"/>
                <a:ea typeface="Verdana" panose="020B0604030504040204" pitchFamily="34" charset="0"/>
                <a:cs typeface="Trebuchet MS"/>
              </a:rPr>
              <a:t>complete </a:t>
            </a:r>
            <a:r>
              <a:rPr sz="1200" spc="36" dirty="0">
                <a:solidFill>
                  <a:srgbClr val="280F44"/>
                </a:solidFill>
                <a:latin typeface="Verdana" panose="020B0604030504040204" pitchFamily="34" charset="0"/>
                <a:ea typeface="Verdana" panose="020B0604030504040204" pitchFamily="34" charset="0"/>
                <a:cs typeface="Trebuchet MS"/>
              </a:rPr>
              <a:t>the </a:t>
            </a:r>
            <a:r>
              <a:rPr sz="1200" spc="59" dirty="0">
                <a:solidFill>
                  <a:srgbClr val="280F44"/>
                </a:solidFill>
                <a:latin typeface="Verdana" panose="020B0604030504040204" pitchFamily="34" charset="0"/>
                <a:ea typeface="Verdana" panose="020B0604030504040204" pitchFamily="34" charset="0"/>
                <a:cs typeface="Trebuchet MS"/>
              </a:rPr>
              <a:t>programme </a:t>
            </a:r>
            <a:r>
              <a:rPr sz="1200" spc="63"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with </a:t>
            </a:r>
            <a:r>
              <a:rPr sz="1200" spc="41" dirty="0">
                <a:solidFill>
                  <a:srgbClr val="280F44"/>
                </a:solidFill>
                <a:latin typeface="Verdana" panose="020B0604030504040204" pitchFamily="34" charset="0"/>
                <a:ea typeface="Verdana" panose="020B0604030504040204" pitchFamily="34" charset="0"/>
                <a:cs typeface="Trebuchet MS"/>
              </a:rPr>
              <a:t>ready-for-market </a:t>
            </a:r>
            <a:r>
              <a:rPr sz="1200" spc="45" dirty="0">
                <a:solidFill>
                  <a:srgbClr val="280F44"/>
                </a:solidFill>
                <a:latin typeface="Verdana" panose="020B0604030504040204" pitchFamily="34" charset="0"/>
                <a:ea typeface="Verdana" panose="020B0604030504040204" pitchFamily="34" charset="0"/>
                <a:cs typeface="Trebuchet MS"/>
              </a:rPr>
              <a:t>products </a:t>
            </a:r>
            <a:r>
              <a:rPr sz="1200" spc="59" dirty="0">
                <a:solidFill>
                  <a:srgbClr val="280F44"/>
                </a:solidFill>
                <a:latin typeface="Verdana" panose="020B0604030504040204" pitchFamily="34" charset="0"/>
                <a:ea typeface="Verdana" panose="020B0604030504040204" pitchFamily="34" charset="0"/>
                <a:cs typeface="Trebuchet MS"/>
              </a:rPr>
              <a:t>and </a:t>
            </a:r>
            <a:r>
              <a:rPr sz="1200" spc="27" dirty="0">
                <a:solidFill>
                  <a:srgbClr val="280F44"/>
                </a:solidFill>
                <a:latin typeface="Verdana" panose="020B0604030504040204" pitchFamily="34" charset="0"/>
                <a:ea typeface="Verdana" panose="020B0604030504040204" pitchFamily="34" charset="0"/>
                <a:cs typeface="Trebuchet MS"/>
              </a:rPr>
              <a:t>services </a:t>
            </a:r>
            <a:r>
              <a:rPr sz="1200" spc="54" dirty="0">
                <a:solidFill>
                  <a:srgbClr val="280F44"/>
                </a:solidFill>
                <a:latin typeface="Verdana" panose="020B0604030504040204" pitchFamily="34" charset="0"/>
                <a:ea typeface="Verdana" panose="020B0604030504040204" pitchFamily="34" charset="0"/>
                <a:cs typeface="Trebuchet MS"/>
              </a:rPr>
              <a:t>that </a:t>
            </a:r>
            <a:r>
              <a:rPr sz="1200" spc="41" dirty="0">
                <a:solidFill>
                  <a:srgbClr val="280F44"/>
                </a:solidFill>
                <a:latin typeface="Verdana" panose="020B0604030504040204" pitchFamily="34" charset="0"/>
                <a:ea typeface="Verdana" panose="020B0604030504040204" pitchFamily="34" charset="0"/>
                <a:cs typeface="Trebuchet MS"/>
              </a:rPr>
              <a:t>can </a:t>
            </a:r>
            <a:r>
              <a:rPr sz="1200" spc="45" dirty="0">
                <a:solidFill>
                  <a:srgbClr val="280F44"/>
                </a:solidFill>
                <a:latin typeface="Verdana" panose="020B0604030504040204" pitchFamily="34" charset="0"/>
                <a:ea typeface="Verdana" panose="020B0604030504040204" pitchFamily="34" charset="0"/>
                <a:cs typeface="Trebuchet MS"/>
              </a:rPr>
              <a:t>meet </a:t>
            </a:r>
            <a:r>
              <a:rPr sz="1200" spc="18" dirty="0">
                <a:solidFill>
                  <a:srgbClr val="280F44"/>
                </a:solidFill>
                <a:latin typeface="Verdana" panose="020B0604030504040204" pitchFamily="34" charset="0"/>
                <a:ea typeface="Verdana" panose="020B0604030504040204" pitchFamily="34" charset="0"/>
                <a:cs typeface="Trebuchet MS"/>
              </a:rPr>
              <a:t>required </a:t>
            </a:r>
            <a:r>
              <a:rPr sz="1200" spc="50" dirty="0">
                <a:solidFill>
                  <a:srgbClr val="280F44"/>
                </a:solidFill>
                <a:latin typeface="Verdana" panose="020B0604030504040204" pitchFamily="34" charset="0"/>
                <a:ea typeface="Verdana" panose="020B0604030504040204" pitchFamily="34" charset="0"/>
                <a:cs typeface="Trebuchet MS"/>
              </a:rPr>
              <a:t>safety </a:t>
            </a:r>
            <a:r>
              <a:rPr sz="1200" spc="59" dirty="0">
                <a:solidFill>
                  <a:srgbClr val="280F44"/>
                </a:solidFill>
                <a:latin typeface="Verdana" panose="020B0604030504040204" pitchFamily="34" charset="0"/>
                <a:ea typeface="Verdana" panose="020B0604030504040204" pitchFamily="34" charset="0"/>
                <a:cs typeface="Trebuchet MS"/>
              </a:rPr>
              <a:t>standards and </a:t>
            </a:r>
            <a:r>
              <a:rPr sz="1200" spc="63"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operate</a:t>
            </a:r>
            <a:r>
              <a:rPr sz="1200" spc="-36" dirty="0">
                <a:solidFill>
                  <a:srgbClr val="280F44"/>
                </a:solidFill>
                <a:latin typeface="Verdana" panose="020B0604030504040204" pitchFamily="34" charset="0"/>
                <a:ea typeface="Verdana" panose="020B0604030504040204" pitchFamily="34" charset="0"/>
                <a:cs typeface="Trebuchet MS"/>
              </a:rPr>
              <a:t> </a:t>
            </a:r>
            <a:r>
              <a:rPr sz="1200" spc="5" dirty="0">
                <a:solidFill>
                  <a:srgbClr val="280F44"/>
                </a:solidFill>
                <a:latin typeface="Verdana" panose="020B0604030504040204" pitchFamily="34" charset="0"/>
                <a:ea typeface="Verdana" panose="020B0604030504040204" pitchFamily="34" charset="0"/>
                <a:cs typeface="Trebuchet MS"/>
              </a:rPr>
              <a:t>in</a:t>
            </a:r>
            <a:r>
              <a:rPr sz="1200" spc="-32" dirty="0">
                <a:solidFill>
                  <a:srgbClr val="280F44"/>
                </a:solidFill>
                <a:latin typeface="Verdana" panose="020B0604030504040204" pitchFamily="34" charset="0"/>
                <a:ea typeface="Verdana" panose="020B0604030504040204" pitchFamily="34" charset="0"/>
                <a:cs typeface="Trebuchet MS"/>
              </a:rPr>
              <a:t> </a:t>
            </a:r>
            <a:r>
              <a:rPr sz="1200" spc="27" dirty="0">
                <a:solidFill>
                  <a:srgbClr val="280F44"/>
                </a:solidFill>
                <a:latin typeface="Verdana" panose="020B0604030504040204" pitchFamily="34" charset="0"/>
                <a:ea typeface="Verdana" panose="020B0604030504040204" pitchFamily="34" charset="0"/>
                <a:cs typeface="Trebuchet MS"/>
              </a:rPr>
              <a:t>real-world</a:t>
            </a:r>
            <a:r>
              <a:rPr sz="1200" spc="-32" dirty="0">
                <a:solidFill>
                  <a:srgbClr val="280F44"/>
                </a:solidFill>
                <a:latin typeface="Verdana" panose="020B0604030504040204" pitchFamily="34" charset="0"/>
                <a:ea typeface="Verdana" panose="020B0604030504040204" pitchFamily="34" charset="0"/>
                <a:cs typeface="Trebuchet MS"/>
              </a:rPr>
              <a:t> </a:t>
            </a:r>
            <a:r>
              <a:rPr sz="1200" spc="27" dirty="0">
                <a:solidFill>
                  <a:srgbClr val="280F44"/>
                </a:solidFill>
                <a:latin typeface="Verdana" panose="020B0604030504040204" pitchFamily="34" charset="0"/>
                <a:ea typeface="Verdana" panose="020B0604030504040204" pitchFamily="34" charset="0"/>
                <a:cs typeface="Trebuchet MS"/>
              </a:rPr>
              <a:t>environments.</a:t>
            </a:r>
            <a:endParaRPr sz="1200" dirty="0">
              <a:latin typeface="Verdana" panose="020B0604030504040204" pitchFamily="34" charset="0"/>
              <a:ea typeface="Verdana" panose="020B0604030504040204" pitchFamily="34" charset="0"/>
              <a:cs typeface="Trebuchet MS"/>
            </a:endParaRPr>
          </a:p>
          <a:p>
            <a:pPr marL="11516" marR="191746">
              <a:lnSpc>
                <a:spcPct val="111100"/>
              </a:lnSpc>
              <a:spcBef>
                <a:spcPts val="512"/>
              </a:spcBef>
            </a:pPr>
            <a:r>
              <a:rPr sz="1200" spc="27" dirty="0">
                <a:solidFill>
                  <a:srgbClr val="280F44"/>
                </a:solidFill>
                <a:latin typeface="Verdana" panose="020B0604030504040204" pitchFamily="34" charset="0"/>
                <a:ea typeface="Verdana" panose="020B0604030504040204" pitchFamily="34" charset="0"/>
                <a:cs typeface="Trebuchet MS"/>
              </a:rPr>
              <a:t>The </a:t>
            </a:r>
            <a:r>
              <a:rPr sz="1200" spc="18" dirty="0">
                <a:solidFill>
                  <a:srgbClr val="280F44"/>
                </a:solidFill>
                <a:latin typeface="Verdana" panose="020B0604030504040204" pitchFamily="34" charset="0"/>
                <a:ea typeface="Verdana" panose="020B0604030504040204" pitchFamily="34" charset="0"/>
                <a:cs typeface="Trebuchet MS"/>
              </a:rPr>
              <a:t>intention </a:t>
            </a:r>
            <a:r>
              <a:rPr sz="1200" spc="14" dirty="0">
                <a:solidFill>
                  <a:srgbClr val="280F44"/>
                </a:solidFill>
                <a:latin typeface="Verdana" panose="020B0604030504040204" pitchFamily="34" charset="0"/>
                <a:ea typeface="Verdana" panose="020B0604030504040204" pitchFamily="34" charset="0"/>
                <a:cs typeface="Trebuchet MS"/>
              </a:rPr>
              <a:t>is </a:t>
            </a:r>
            <a:r>
              <a:rPr sz="1200" spc="23" dirty="0">
                <a:solidFill>
                  <a:srgbClr val="280F44"/>
                </a:solidFill>
                <a:latin typeface="Verdana" panose="020B0604030504040204" pitchFamily="34" charset="0"/>
                <a:ea typeface="Verdana" panose="020B0604030504040204" pitchFamily="34" charset="0"/>
                <a:cs typeface="Trebuchet MS"/>
              </a:rPr>
              <a:t>that, </a:t>
            </a:r>
            <a:r>
              <a:rPr sz="1200" spc="50" dirty="0">
                <a:solidFill>
                  <a:srgbClr val="280F44"/>
                </a:solidFill>
                <a:latin typeface="Verdana" panose="020B0604030504040204" pitchFamily="34" charset="0"/>
                <a:ea typeface="Verdana" panose="020B0604030504040204" pitchFamily="34" charset="0"/>
                <a:cs typeface="Trebuchet MS"/>
              </a:rPr>
              <a:t>upon </a:t>
            </a:r>
            <a:r>
              <a:rPr sz="1200" spc="18" dirty="0">
                <a:solidFill>
                  <a:srgbClr val="280F44"/>
                </a:solidFill>
                <a:latin typeface="Verdana" panose="020B0604030504040204" pitchFamily="34" charset="0"/>
                <a:ea typeface="Verdana" panose="020B0604030504040204" pitchFamily="34" charset="0"/>
                <a:cs typeface="Trebuchet MS"/>
              </a:rPr>
              <a:t>exiting </a:t>
            </a:r>
            <a:r>
              <a:rPr sz="1200" spc="36" dirty="0">
                <a:solidFill>
                  <a:srgbClr val="280F44"/>
                </a:solidFill>
                <a:latin typeface="Verdana" panose="020B0604030504040204" pitchFamily="34" charset="0"/>
                <a:ea typeface="Verdana" panose="020B0604030504040204" pitchFamily="34" charset="0"/>
                <a:cs typeface="Trebuchet MS"/>
              </a:rPr>
              <a:t>the </a:t>
            </a:r>
            <a:r>
              <a:rPr sz="1200" spc="45" dirty="0">
                <a:solidFill>
                  <a:srgbClr val="280F44"/>
                </a:solidFill>
                <a:latin typeface="Verdana" panose="020B0604030504040204" pitchFamily="34" charset="0"/>
                <a:ea typeface="Verdana" panose="020B0604030504040204" pitchFamily="34" charset="0"/>
                <a:cs typeface="Trebuchet MS"/>
              </a:rPr>
              <a:t>programme, </a:t>
            </a:r>
            <a:r>
              <a:rPr sz="1200" spc="41" dirty="0">
                <a:solidFill>
                  <a:srgbClr val="280F44"/>
                </a:solidFill>
                <a:latin typeface="Verdana" panose="020B0604030504040204" pitchFamily="34" charset="0"/>
                <a:ea typeface="Verdana" panose="020B0604030504040204" pitchFamily="34" charset="0"/>
                <a:cs typeface="Trebuchet MS"/>
              </a:rPr>
              <a:t>participants </a:t>
            </a:r>
            <a:r>
              <a:rPr sz="1200" spc="-9" dirty="0">
                <a:solidFill>
                  <a:srgbClr val="280F44"/>
                </a:solidFill>
                <a:latin typeface="Verdana" panose="020B0604030504040204" pitchFamily="34" charset="0"/>
                <a:ea typeface="Verdana" panose="020B0604030504040204" pitchFamily="34" charset="0"/>
                <a:cs typeface="Trebuchet MS"/>
              </a:rPr>
              <a:t>will </a:t>
            </a:r>
            <a:r>
              <a:rPr sz="1200" spc="41" dirty="0">
                <a:solidFill>
                  <a:srgbClr val="280F44"/>
                </a:solidFill>
                <a:latin typeface="Verdana" panose="020B0604030504040204" pitchFamily="34" charset="0"/>
                <a:ea typeface="Verdana" panose="020B0604030504040204" pitchFamily="34" charset="0"/>
                <a:cs typeface="Trebuchet MS"/>
              </a:rPr>
              <a:t>have </a:t>
            </a:r>
            <a:r>
              <a:rPr sz="1200" spc="50" dirty="0">
                <a:solidFill>
                  <a:srgbClr val="280F44"/>
                </a:solidFill>
                <a:latin typeface="Verdana" panose="020B0604030504040204" pitchFamily="34" charset="0"/>
                <a:ea typeface="Verdana" panose="020B0604030504040204" pitchFamily="34" charset="0"/>
                <a:cs typeface="Trebuchet MS"/>
              </a:rPr>
              <a:t>demonstrated </a:t>
            </a:r>
            <a:r>
              <a:rPr sz="1200" spc="18" dirty="0">
                <a:solidFill>
                  <a:srgbClr val="280F44"/>
                </a:solidFill>
                <a:latin typeface="Verdana" panose="020B0604030504040204" pitchFamily="34" charset="0"/>
                <a:ea typeface="Verdana" panose="020B0604030504040204" pitchFamily="34" charset="0"/>
                <a:cs typeface="Trebuchet MS"/>
              </a:rPr>
              <a:t>their </a:t>
            </a:r>
            <a:r>
              <a:rPr sz="1200" spc="-236" dirty="0">
                <a:solidFill>
                  <a:srgbClr val="280F44"/>
                </a:solidFill>
                <a:latin typeface="Verdana" panose="020B0604030504040204" pitchFamily="34" charset="0"/>
                <a:ea typeface="Verdana" panose="020B0604030504040204" pitchFamily="34" charset="0"/>
                <a:cs typeface="Trebuchet MS"/>
              </a:rPr>
              <a:t> </a:t>
            </a:r>
            <a:r>
              <a:rPr sz="1200" spc="45" dirty="0">
                <a:solidFill>
                  <a:srgbClr val="280F44"/>
                </a:solidFill>
                <a:latin typeface="Verdana" panose="020B0604030504040204" pitchFamily="34" charset="0"/>
                <a:ea typeface="Verdana" panose="020B0604030504040204" pitchFamily="34" charset="0"/>
                <a:cs typeface="Trebuchet MS"/>
              </a:rPr>
              <a:t>products</a:t>
            </a:r>
            <a:r>
              <a:rPr sz="1200" spc="-23"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operate</a:t>
            </a:r>
            <a:r>
              <a:rPr sz="1200" spc="-23" dirty="0">
                <a:solidFill>
                  <a:srgbClr val="280F44"/>
                </a:solidFill>
                <a:latin typeface="Verdana" panose="020B0604030504040204" pitchFamily="34" charset="0"/>
                <a:ea typeface="Verdana" panose="020B0604030504040204" pitchFamily="34" charset="0"/>
                <a:cs typeface="Trebuchet MS"/>
              </a:rPr>
              <a:t> </a:t>
            </a:r>
            <a:r>
              <a:rPr sz="1200" spc="5" dirty="0">
                <a:solidFill>
                  <a:srgbClr val="280F44"/>
                </a:solidFill>
                <a:latin typeface="Verdana" panose="020B0604030504040204" pitchFamily="34" charset="0"/>
                <a:ea typeface="Verdana" panose="020B0604030504040204" pitchFamily="34" charset="0"/>
                <a:cs typeface="Trebuchet MS"/>
              </a:rPr>
              <a:t>in</a:t>
            </a:r>
            <a:r>
              <a:rPr sz="1200" spc="-23" dirty="0">
                <a:solidFill>
                  <a:srgbClr val="280F44"/>
                </a:solidFill>
                <a:latin typeface="Verdana" panose="020B0604030504040204" pitchFamily="34" charset="0"/>
                <a:ea typeface="Verdana" panose="020B0604030504040204" pitchFamily="34" charset="0"/>
                <a:cs typeface="Trebuchet MS"/>
              </a:rPr>
              <a:t> </a:t>
            </a:r>
            <a:r>
              <a:rPr sz="1200" spc="27" dirty="0">
                <a:solidFill>
                  <a:srgbClr val="280F44"/>
                </a:solidFill>
                <a:latin typeface="Verdana" panose="020B0604030504040204" pitchFamily="34" charset="0"/>
                <a:ea typeface="Verdana" panose="020B0604030504040204" pitchFamily="34" charset="0"/>
                <a:cs typeface="Trebuchet MS"/>
              </a:rPr>
              <a:t>real-world</a:t>
            </a:r>
            <a:r>
              <a:rPr sz="1200" spc="-23" dirty="0">
                <a:solidFill>
                  <a:srgbClr val="280F44"/>
                </a:solidFill>
                <a:latin typeface="Verdana" panose="020B0604030504040204" pitchFamily="34" charset="0"/>
                <a:ea typeface="Verdana" panose="020B0604030504040204" pitchFamily="34" charset="0"/>
                <a:cs typeface="Trebuchet MS"/>
              </a:rPr>
              <a:t> </a:t>
            </a:r>
            <a:r>
              <a:rPr sz="1200" spc="27" dirty="0">
                <a:solidFill>
                  <a:srgbClr val="280F44"/>
                </a:solidFill>
                <a:latin typeface="Verdana" panose="020B0604030504040204" pitchFamily="34" charset="0"/>
                <a:ea typeface="Verdana" panose="020B0604030504040204" pitchFamily="34" charset="0"/>
                <a:cs typeface="Trebuchet MS"/>
              </a:rPr>
              <a:t>environments.</a:t>
            </a:r>
            <a:r>
              <a:rPr sz="1200" spc="-23" dirty="0">
                <a:solidFill>
                  <a:srgbClr val="280F44"/>
                </a:solidFill>
                <a:latin typeface="Verdana" panose="020B0604030504040204" pitchFamily="34" charset="0"/>
                <a:ea typeface="Verdana" panose="020B0604030504040204" pitchFamily="34" charset="0"/>
                <a:cs typeface="Trebuchet MS"/>
              </a:rPr>
              <a:t> </a:t>
            </a:r>
            <a:r>
              <a:rPr sz="1200" spc="27" dirty="0">
                <a:solidFill>
                  <a:srgbClr val="280F44"/>
                </a:solidFill>
                <a:latin typeface="Verdana" panose="020B0604030504040204" pitchFamily="34" charset="0"/>
                <a:ea typeface="Verdana" panose="020B0604030504040204" pitchFamily="34" charset="0"/>
                <a:cs typeface="Trebuchet MS"/>
              </a:rPr>
              <a:t>The</a:t>
            </a:r>
            <a:r>
              <a:rPr sz="1200" spc="-23" dirty="0">
                <a:solidFill>
                  <a:srgbClr val="280F44"/>
                </a:solidFill>
                <a:latin typeface="Verdana" panose="020B0604030504040204" pitchFamily="34" charset="0"/>
                <a:ea typeface="Verdana" panose="020B0604030504040204" pitchFamily="34" charset="0"/>
                <a:cs typeface="Trebuchet MS"/>
              </a:rPr>
              <a:t> </a:t>
            </a:r>
            <a:r>
              <a:rPr sz="1200" spc="50" dirty="0">
                <a:solidFill>
                  <a:srgbClr val="280F44"/>
                </a:solidFill>
                <a:latin typeface="Verdana" panose="020B0604030504040204" pitchFamily="34" charset="0"/>
                <a:ea typeface="Verdana" panose="020B0604030504040204" pitchFamily="34" charset="0"/>
                <a:cs typeface="Trebuchet MS"/>
              </a:rPr>
              <a:t>aim</a:t>
            </a:r>
            <a:r>
              <a:rPr sz="1200" spc="-18" dirty="0">
                <a:solidFill>
                  <a:srgbClr val="280F44"/>
                </a:solidFill>
                <a:latin typeface="Verdana" panose="020B0604030504040204" pitchFamily="34" charset="0"/>
                <a:ea typeface="Verdana" panose="020B0604030504040204" pitchFamily="34" charset="0"/>
                <a:cs typeface="Trebuchet MS"/>
              </a:rPr>
              <a:t> </a:t>
            </a:r>
            <a:r>
              <a:rPr sz="1200" spc="14" dirty="0">
                <a:solidFill>
                  <a:srgbClr val="280F44"/>
                </a:solidFill>
                <a:latin typeface="Verdana" panose="020B0604030504040204" pitchFamily="34" charset="0"/>
                <a:ea typeface="Verdana" panose="020B0604030504040204" pitchFamily="34" charset="0"/>
                <a:cs typeface="Trebuchet MS"/>
              </a:rPr>
              <a:t>is</a:t>
            </a:r>
            <a:r>
              <a:rPr sz="1200" spc="-23" dirty="0">
                <a:solidFill>
                  <a:srgbClr val="280F44"/>
                </a:solidFill>
                <a:latin typeface="Verdana" panose="020B0604030504040204" pitchFamily="34" charset="0"/>
                <a:ea typeface="Verdana" panose="020B0604030504040204" pitchFamily="34" charset="0"/>
                <a:cs typeface="Trebuchet MS"/>
              </a:rPr>
              <a:t> </a:t>
            </a:r>
            <a:r>
              <a:rPr sz="1200" spc="41" dirty="0">
                <a:solidFill>
                  <a:srgbClr val="280F44"/>
                </a:solidFill>
                <a:latin typeface="Verdana" panose="020B0604030504040204" pitchFamily="34" charset="0"/>
                <a:ea typeface="Verdana" panose="020B0604030504040204" pitchFamily="34" charset="0"/>
                <a:cs typeface="Trebuchet MS"/>
              </a:rPr>
              <a:t>to</a:t>
            </a:r>
            <a:r>
              <a:rPr sz="1200" spc="-23" dirty="0">
                <a:solidFill>
                  <a:srgbClr val="280F44"/>
                </a:solidFill>
                <a:latin typeface="Verdana" panose="020B0604030504040204" pitchFamily="34" charset="0"/>
                <a:ea typeface="Verdana" panose="020B0604030504040204" pitchFamily="34" charset="0"/>
                <a:cs typeface="Trebuchet MS"/>
              </a:rPr>
              <a:t> </a:t>
            </a:r>
            <a:r>
              <a:rPr sz="1200" spc="23" dirty="0">
                <a:solidFill>
                  <a:srgbClr val="280F44"/>
                </a:solidFill>
                <a:latin typeface="Verdana" panose="020B0604030504040204" pitchFamily="34" charset="0"/>
                <a:ea typeface="Verdana" panose="020B0604030504040204" pitchFamily="34" charset="0"/>
                <a:cs typeface="Trebuchet MS"/>
              </a:rPr>
              <a:t>accelerate</a:t>
            </a:r>
            <a:r>
              <a:rPr sz="1200" spc="-23" dirty="0">
                <a:solidFill>
                  <a:srgbClr val="280F44"/>
                </a:solidFill>
                <a:latin typeface="Verdana" panose="020B0604030504040204" pitchFamily="34" charset="0"/>
                <a:ea typeface="Verdana" panose="020B0604030504040204" pitchFamily="34" charset="0"/>
                <a:cs typeface="Trebuchet MS"/>
              </a:rPr>
              <a:t> </a:t>
            </a:r>
            <a:r>
              <a:rPr sz="1200" spc="9" dirty="0">
                <a:solidFill>
                  <a:srgbClr val="280F44"/>
                </a:solidFill>
                <a:latin typeface="Verdana" panose="020B0604030504040204" pitchFamily="34" charset="0"/>
                <a:ea typeface="Verdana" panose="020B0604030504040204" pitchFamily="34" charset="0"/>
                <a:cs typeface="Trebuchet MS"/>
              </a:rPr>
              <a:t>delivery</a:t>
            </a:r>
            <a:r>
              <a:rPr sz="1200" spc="-23" dirty="0">
                <a:solidFill>
                  <a:srgbClr val="280F44"/>
                </a:solidFill>
                <a:latin typeface="Verdana" panose="020B0604030504040204" pitchFamily="34" charset="0"/>
                <a:ea typeface="Verdana" panose="020B0604030504040204" pitchFamily="34" charset="0"/>
                <a:cs typeface="Trebuchet MS"/>
              </a:rPr>
              <a:t> </a:t>
            </a:r>
            <a:r>
              <a:rPr sz="1200" spc="41" dirty="0">
                <a:solidFill>
                  <a:srgbClr val="280F44"/>
                </a:solidFill>
                <a:latin typeface="Verdana" panose="020B0604030504040204" pitchFamily="34" charset="0"/>
                <a:ea typeface="Verdana" panose="020B0604030504040204" pitchFamily="34" charset="0"/>
                <a:cs typeface="Trebuchet MS"/>
              </a:rPr>
              <a:t>to</a:t>
            </a:r>
            <a:r>
              <a:rPr sz="1200" spc="-23" dirty="0">
                <a:solidFill>
                  <a:srgbClr val="280F44"/>
                </a:solidFill>
                <a:latin typeface="Verdana" panose="020B0604030504040204" pitchFamily="34" charset="0"/>
                <a:ea typeface="Verdana" panose="020B0604030504040204" pitchFamily="34" charset="0"/>
                <a:cs typeface="Trebuchet MS"/>
              </a:rPr>
              <a:t> </a:t>
            </a:r>
            <a:r>
              <a:rPr sz="1200" spc="23" dirty="0">
                <a:solidFill>
                  <a:srgbClr val="280F44"/>
                </a:solidFill>
                <a:latin typeface="Verdana" panose="020B0604030504040204" pitchFamily="34" charset="0"/>
                <a:ea typeface="Verdana" panose="020B0604030504040204" pitchFamily="34" charset="0"/>
                <a:cs typeface="Trebuchet MS"/>
              </a:rPr>
              <a:t>market,</a:t>
            </a:r>
            <a:r>
              <a:rPr sz="1200" spc="-18" dirty="0">
                <a:solidFill>
                  <a:srgbClr val="280F44"/>
                </a:solidFill>
                <a:latin typeface="Verdana" panose="020B0604030504040204" pitchFamily="34" charset="0"/>
                <a:ea typeface="Verdana" panose="020B0604030504040204" pitchFamily="34" charset="0"/>
                <a:cs typeface="Trebuchet MS"/>
              </a:rPr>
              <a:t> </a:t>
            </a:r>
            <a:r>
              <a:rPr sz="1200" spc="14" dirty="0">
                <a:solidFill>
                  <a:srgbClr val="280F44"/>
                </a:solidFill>
                <a:latin typeface="Verdana" panose="020B0604030504040204" pitchFamily="34" charset="0"/>
                <a:ea typeface="Verdana" panose="020B0604030504040204" pitchFamily="34" charset="0"/>
                <a:cs typeface="Trebuchet MS"/>
              </a:rPr>
              <a:t>build </a:t>
            </a:r>
            <a:r>
              <a:rPr sz="1200" spc="-236" dirty="0">
                <a:solidFill>
                  <a:srgbClr val="280F44"/>
                </a:solidFill>
                <a:latin typeface="Verdana" panose="020B0604030504040204" pitchFamily="34" charset="0"/>
                <a:ea typeface="Verdana" panose="020B0604030504040204" pitchFamily="34" charset="0"/>
                <a:cs typeface="Trebuchet MS"/>
              </a:rPr>
              <a:t> </a:t>
            </a:r>
            <a:r>
              <a:rPr sz="1200" spc="32" dirty="0">
                <a:solidFill>
                  <a:srgbClr val="280F44"/>
                </a:solidFill>
                <a:latin typeface="Verdana" panose="020B0604030504040204" pitchFamily="34" charset="0"/>
                <a:ea typeface="Verdana" panose="020B0604030504040204" pitchFamily="34" charset="0"/>
                <a:cs typeface="Trebuchet MS"/>
              </a:rPr>
              <a:t>partnerships,</a:t>
            </a:r>
            <a:r>
              <a:rPr sz="1200" spc="-32" dirty="0">
                <a:solidFill>
                  <a:srgbClr val="280F44"/>
                </a:solidFill>
                <a:latin typeface="Verdana" panose="020B0604030504040204" pitchFamily="34" charset="0"/>
                <a:ea typeface="Verdana" panose="020B0604030504040204" pitchFamily="34" charset="0"/>
                <a:cs typeface="Trebuchet MS"/>
              </a:rPr>
              <a:t> </a:t>
            </a:r>
            <a:r>
              <a:rPr sz="1200" spc="54" dirty="0">
                <a:solidFill>
                  <a:srgbClr val="280F44"/>
                </a:solidFill>
                <a:latin typeface="Verdana" panose="020B0604030504040204" pitchFamily="34" charset="0"/>
                <a:ea typeface="Verdana" panose="020B0604030504040204" pitchFamily="34" charset="0"/>
                <a:cs typeface="Trebuchet MS"/>
              </a:rPr>
              <a:t>attract</a:t>
            </a:r>
            <a:r>
              <a:rPr sz="1200" spc="-32"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investment</a:t>
            </a:r>
            <a:r>
              <a:rPr sz="1200" spc="-32" dirty="0">
                <a:solidFill>
                  <a:srgbClr val="280F44"/>
                </a:solidFill>
                <a:latin typeface="Verdana" panose="020B0604030504040204" pitchFamily="34" charset="0"/>
                <a:ea typeface="Verdana" panose="020B0604030504040204" pitchFamily="34" charset="0"/>
                <a:cs typeface="Trebuchet MS"/>
              </a:rPr>
              <a:t> </a:t>
            </a:r>
            <a:r>
              <a:rPr sz="1200" spc="59" dirty="0">
                <a:solidFill>
                  <a:srgbClr val="280F44"/>
                </a:solidFill>
                <a:latin typeface="Verdana" panose="020B0604030504040204" pitchFamily="34" charset="0"/>
                <a:ea typeface="Verdana" panose="020B0604030504040204" pitchFamily="34" charset="0"/>
                <a:cs typeface="Trebuchet MS"/>
              </a:rPr>
              <a:t>and</a:t>
            </a:r>
            <a:r>
              <a:rPr sz="1200" spc="-32" dirty="0">
                <a:solidFill>
                  <a:srgbClr val="280F44"/>
                </a:solidFill>
                <a:latin typeface="Verdana" panose="020B0604030504040204" pitchFamily="34" charset="0"/>
                <a:ea typeface="Verdana" panose="020B0604030504040204" pitchFamily="34" charset="0"/>
                <a:cs typeface="Trebuchet MS"/>
              </a:rPr>
              <a:t> </a:t>
            </a:r>
            <a:r>
              <a:rPr sz="1200" spc="27" dirty="0">
                <a:solidFill>
                  <a:srgbClr val="280F44"/>
                </a:solidFill>
                <a:latin typeface="Verdana" panose="020B0604030504040204" pitchFamily="34" charset="0"/>
                <a:ea typeface="Verdana" panose="020B0604030504040204" pitchFamily="34" charset="0"/>
                <a:cs typeface="Trebuchet MS"/>
              </a:rPr>
              <a:t>improve</a:t>
            </a:r>
            <a:r>
              <a:rPr sz="1200" spc="-32" dirty="0">
                <a:solidFill>
                  <a:srgbClr val="280F44"/>
                </a:solidFill>
                <a:latin typeface="Verdana" panose="020B0604030504040204" pitchFamily="34" charset="0"/>
                <a:ea typeface="Verdana" panose="020B0604030504040204" pitchFamily="34" charset="0"/>
                <a:cs typeface="Trebuchet MS"/>
              </a:rPr>
              <a:t> </a:t>
            </a:r>
            <a:r>
              <a:rPr sz="1200" spc="23" dirty="0">
                <a:solidFill>
                  <a:srgbClr val="280F44"/>
                </a:solidFill>
                <a:latin typeface="Verdana" panose="020B0604030504040204" pitchFamily="34" charset="0"/>
                <a:ea typeface="Verdana" panose="020B0604030504040204" pitchFamily="34" charset="0"/>
                <a:cs typeface="Trebuchet MS"/>
              </a:rPr>
              <a:t>valuations.</a:t>
            </a:r>
            <a:endParaRPr sz="1200" dirty="0">
              <a:latin typeface="Verdana" panose="020B0604030504040204" pitchFamily="34" charset="0"/>
              <a:ea typeface="Verdana" panose="020B0604030504040204" pitchFamily="34" charset="0"/>
              <a:cs typeface="Trebuchet MS"/>
            </a:endParaRPr>
          </a:p>
          <a:p>
            <a:pPr marL="11516" marR="102496">
              <a:lnSpc>
                <a:spcPct val="111100"/>
              </a:lnSpc>
              <a:spcBef>
                <a:spcPts val="517"/>
              </a:spcBef>
            </a:pPr>
            <a:r>
              <a:rPr sz="1200" spc="27" dirty="0">
                <a:solidFill>
                  <a:srgbClr val="280F44"/>
                </a:solidFill>
                <a:latin typeface="Verdana" panose="020B0604030504040204" pitchFamily="34" charset="0"/>
                <a:ea typeface="Verdana" panose="020B0604030504040204" pitchFamily="34" charset="0"/>
                <a:cs typeface="Trebuchet MS"/>
              </a:rPr>
              <a:t>The </a:t>
            </a:r>
            <a:r>
              <a:rPr sz="1200" spc="141" dirty="0">
                <a:solidFill>
                  <a:srgbClr val="280F44"/>
                </a:solidFill>
                <a:latin typeface="Verdana" panose="020B0604030504040204" pitchFamily="34" charset="0"/>
                <a:ea typeface="Verdana" panose="020B0604030504040204" pitchFamily="34" charset="0"/>
                <a:cs typeface="Trebuchet MS"/>
              </a:rPr>
              <a:t>CAM </a:t>
            </a:r>
            <a:r>
              <a:rPr sz="1200" spc="54" dirty="0">
                <a:solidFill>
                  <a:srgbClr val="280F44"/>
                </a:solidFill>
                <a:latin typeface="Verdana" panose="020B0604030504040204" pitchFamily="34" charset="0"/>
                <a:ea typeface="Verdana" panose="020B0604030504040204" pitchFamily="34" charset="0"/>
                <a:cs typeface="Trebuchet MS"/>
              </a:rPr>
              <a:t>Scale-Up </a:t>
            </a:r>
            <a:r>
              <a:rPr sz="1200" spc="59" dirty="0">
                <a:solidFill>
                  <a:srgbClr val="280F44"/>
                </a:solidFill>
                <a:latin typeface="Verdana" panose="020B0604030504040204" pitchFamily="34" charset="0"/>
                <a:ea typeface="Verdana" panose="020B0604030504040204" pitchFamily="34" charset="0"/>
                <a:cs typeface="Trebuchet MS"/>
              </a:rPr>
              <a:t>programme </a:t>
            </a:r>
            <a:r>
              <a:rPr sz="1200" spc="14" dirty="0">
                <a:solidFill>
                  <a:srgbClr val="280F44"/>
                </a:solidFill>
                <a:latin typeface="Verdana" panose="020B0604030504040204" pitchFamily="34" charset="0"/>
                <a:ea typeface="Verdana" panose="020B0604030504040204" pitchFamily="34" charset="0"/>
                <a:cs typeface="Trebuchet MS"/>
              </a:rPr>
              <a:t>is </a:t>
            </a:r>
            <a:r>
              <a:rPr sz="1200" spc="5" dirty="0">
                <a:solidFill>
                  <a:srgbClr val="280F44"/>
                </a:solidFill>
                <a:latin typeface="Verdana" panose="020B0604030504040204" pitchFamily="34" charset="0"/>
                <a:ea typeface="Verdana" panose="020B0604030504040204" pitchFamily="34" charset="0"/>
                <a:cs typeface="Trebuchet MS"/>
              </a:rPr>
              <a:t>fully </a:t>
            </a:r>
            <a:r>
              <a:rPr sz="1200" spc="45" dirty="0">
                <a:solidFill>
                  <a:srgbClr val="280F44"/>
                </a:solidFill>
                <a:latin typeface="Verdana" panose="020B0604030504040204" pitchFamily="34" charset="0"/>
                <a:ea typeface="Verdana" panose="020B0604030504040204" pitchFamily="34" charset="0"/>
                <a:cs typeface="Trebuchet MS"/>
              </a:rPr>
              <a:t>funded </a:t>
            </a:r>
            <a:r>
              <a:rPr sz="1200" spc="27" dirty="0">
                <a:solidFill>
                  <a:srgbClr val="280F44"/>
                </a:solidFill>
                <a:latin typeface="Verdana" panose="020B0604030504040204" pitchFamily="34" charset="0"/>
                <a:ea typeface="Verdana" panose="020B0604030504040204" pitchFamily="34" charset="0"/>
                <a:cs typeface="Trebuchet MS"/>
              </a:rPr>
              <a:t>by </a:t>
            </a:r>
            <a:r>
              <a:rPr sz="1200" spc="91" dirty="0">
                <a:solidFill>
                  <a:srgbClr val="280F44"/>
                </a:solidFill>
                <a:latin typeface="Verdana" panose="020B0604030504040204" pitchFamily="34" charset="0"/>
                <a:ea typeface="Verdana" panose="020B0604030504040204" pitchFamily="34" charset="0"/>
                <a:cs typeface="Trebuchet MS"/>
              </a:rPr>
              <a:t>UK </a:t>
            </a:r>
            <a:r>
              <a:rPr sz="1200" spc="32" dirty="0">
                <a:solidFill>
                  <a:srgbClr val="280F44"/>
                </a:solidFill>
                <a:latin typeface="Verdana" panose="020B0604030504040204" pitchFamily="34" charset="0"/>
                <a:ea typeface="Verdana" panose="020B0604030504040204" pitchFamily="34" charset="0"/>
                <a:cs typeface="Trebuchet MS"/>
              </a:rPr>
              <a:t>government’s </a:t>
            </a:r>
            <a:r>
              <a:rPr sz="1200" spc="41" dirty="0">
                <a:solidFill>
                  <a:srgbClr val="280F44"/>
                </a:solidFill>
                <a:latin typeface="Verdana" panose="020B0604030504040204" pitchFamily="34" charset="0"/>
                <a:ea typeface="Verdana" panose="020B0604030504040204" pitchFamily="34" charset="0"/>
                <a:cs typeface="Trebuchet MS"/>
              </a:rPr>
              <a:t>Centre </a:t>
            </a:r>
            <a:r>
              <a:rPr sz="1200" spc="36" dirty="0">
                <a:solidFill>
                  <a:srgbClr val="280F44"/>
                </a:solidFill>
                <a:latin typeface="Verdana" panose="020B0604030504040204" pitchFamily="34" charset="0"/>
                <a:ea typeface="Verdana" panose="020B0604030504040204" pitchFamily="34" charset="0"/>
                <a:cs typeface="Trebuchet MS"/>
              </a:rPr>
              <a:t>for </a:t>
            </a:r>
            <a:r>
              <a:rPr sz="1200" spc="50" dirty="0">
                <a:solidFill>
                  <a:srgbClr val="280F44"/>
                </a:solidFill>
                <a:latin typeface="Verdana" panose="020B0604030504040204" pitchFamily="34" charset="0"/>
                <a:ea typeface="Verdana" panose="020B0604030504040204" pitchFamily="34" charset="0"/>
                <a:cs typeface="Trebuchet MS"/>
              </a:rPr>
              <a:t>Connected </a:t>
            </a:r>
            <a:r>
              <a:rPr sz="1200" spc="59" dirty="0">
                <a:solidFill>
                  <a:srgbClr val="280F44"/>
                </a:solidFill>
                <a:latin typeface="Verdana" panose="020B0604030504040204" pitchFamily="34" charset="0"/>
                <a:ea typeface="Verdana" panose="020B0604030504040204" pitchFamily="34" charset="0"/>
                <a:cs typeface="Trebuchet MS"/>
              </a:rPr>
              <a:t>and </a:t>
            </a:r>
            <a:r>
              <a:rPr sz="1200" spc="-236" dirty="0">
                <a:solidFill>
                  <a:srgbClr val="280F44"/>
                </a:solidFill>
                <a:latin typeface="Verdana" panose="020B0604030504040204" pitchFamily="34" charset="0"/>
                <a:ea typeface="Verdana" panose="020B0604030504040204" pitchFamily="34" charset="0"/>
                <a:cs typeface="Trebuchet MS"/>
              </a:rPr>
              <a:t> </a:t>
            </a:r>
            <a:r>
              <a:rPr sz="1200" spc="59" dirty="0">
                <a:solidFill>
                  <a:srgbClr val="280F44"/>
                </a:solidFill>
                <a:latin typeface="Verdana" panose="020B0604030504040204" pitchFamily="34" charset="0"/>
                <a:ea typeface="Verdana" panose="020B0604030504040204" pitchFamily="34" charset="0"/>
                <a:cs typeface="Trebuchet MS"/>
              </a:rPr>
              <a:t>Autonomous </a:t>
            </a:r>
            <a:r>
              <a:rPr sz="1200" spc="5" dirty="0">
                <a:solidFill>
                  <a:srgbClr val="280F44"/>
                </a:solidFill>
                <a:latin typeface="Verdana" panose="020B0604030504040204" pitchFamily="34" charset="0"/>
                <a:ea typeface="Verdana" panose="020B0604030504040204" pitchFamily="34" charset="0"/>
                <a:cs typeface="Trebuchet MS"/>
              </a:rPr>
              <a:t>Vehicles. </a:t>
            </a:r>
            <a:r>
              <a:rPr sz="1200" spc="18" dirty="0">
                <a:solidFill>
                  <a:srgbClr val="280F44"/>
                </a:solidFill>
                <a:latin typeface="Verdana" panose="020B0604030504040204" pitchFamily="34" charset="0"/>
                <a:ea typeface="Verdana" panose="020B0604030504040204" pitchFamily="34" charset="0"/>
                <a:cs typeface="Trebuchet MS"/>
              </a:rPr>
              <a:t>It </a:t>
            </a:r>
            <a:r>
              <a:rPr sz="1200" spc="14" dirty="0">
                <a:solidFill>
                  <a:srgbClr val="280F44"/>
                </a:solidFill>
                <a:latin typeface="Verdana" panose="020B0604030504040204" pitchFamily="34" charset="0"/>
                <a:ea typeface="Verdana" panose="020B0604030504040204" pitchFamily="34" charset="0"/>
                <a:cs typeface="Trebuchet MS"/>
              </a:rPr>
              <a:t>is </a:t>
            </a:r>
            <a:r>
              <a:rPr sz="1200" spc="32" dirty="0">
                <a:solidFill>
                  <a:srgbClr val="280F44"/>
                </a:solidFill>
                <a:latin typeface="Verdana" panose="020B0604030504040204" pitchFamily="34" charset="0"/>
                <a:ea typeface="Verdana" panose="020B0604030504040204" pitchFamily="34" charset="0"/>
                <a:cs typeface="Trebuchet MS"/>
              </a:rPr>
              <a:t>run </a:t>
            </a:r>
            <a:r>
              <a:rPr sz="1200" spc="27" dirty="0">
                <a:solidFill>
                  <a:srgbClr val="280F44"/>
                </a:solidFill>
                <a:latin typeface="Verdana" panose="020B0604030504040204" pitchFamily="34" charset="0"/>
                <a:ea typeface="Verdana" panose="020B0604030504040204" pitchFamily="34" charset="0"/>
                <a:cs typeface="Trebuchet MS"/>
              </a:rPr>
              <a:t>by </a:t>
            </a:r>
            <a:r>
              <a:rPr sz="1200" spc="23" dirty="0">
                <a:solidFill>
                  <a:srgbClr val="280F44"/>
                </a:solidFill>
                <a:latin typeface="Verdana" panose="020B0604030504040204" pitchFamily="34" charset="0"/>
                <a:ea typeface="Verdana" panose="020B0604030504040204" pitchFamily="34" charset="0"/>
                <a:cs typeface="Trebuchet MS"/>
              </a:rPr>
              <a:t>Zenzic </a:t>
            </a:r>
            <a:r>
              <a:rPr sz="1200" spc="5" dirty="0">
                <a:solidFill>
                  <a:srgbClr val="280F44"/>
                </a:solidFill>
                <a:latin typeface="Verdana" panose="020B0604030504040204" pitchFamily="34" charset="0"/>
                <a:ea typeface="Verdana" panose="020B0604030504040204" pitchFamily="34" charset="0"/>
                <a:cs typeface="Trebuchet MS"/>
              </a:rPr>
              <a:t>in </a:t>
            </a:r>
            <a:r>
              <a:rPr sz="1200" spc="41" dirty="0">
                <a:solidFill>
                  <a:srgbClr val="280F44"/>
                </a:solidFill>
                <a:latin typeface="Verdana" panose="020B0604030504040204" pitchFamily="34" charset="0"/>
                <a:ea typeface="Verdana" panose="020B0604030504040204" pitchFamily="34" charset="0"/>
                <a:cs typeface="Trebuchet MS"/>
              </a:rPr>
              <a:t>partnership </a:t>
            </a:r>
            <a:r>
              <a:rPr sz="1200" spc="36" dirty="0">
                <a:solidFill>
                  <a:srgbClr val="280F44"/>
                </a:solidFill>
                <a:latin typeface="Verdana" panose="020B0604030504040204" pitchFamily="34" charset="0"/>
                <a:ea typeface="Verdana" panose="020B0604030504040204" pitchFamily="34" charset="0"/>
                <a:cs typeface="Trebuchet MS"/>
              </a:rPr>
              <a:t>with </a:t>
            </a:r>
            <a:r>
              <a:rPr sz="1200" spc="45" dirty="0">
                <a:solidFill>
                  <a:srgbClr val="280F44"/>
                </a:solidFill>
                <a:latin typeface="Verdana" panose="020B0604030504040204" pitchFamily="34" charset="0"/>
                <a:ea typeface="Verdana" panose="020B0604030504040204" pitchFamily="34" charset="0"/>
                <a:cs typeface="Trebuchet MS"/>
              </a:rPr>
              <a:t>Plug </a:t>
            </a:r>
            <a:r>
              <a:rPr sz="1200" spc="59" dirty="0">
                <a:solidFill>
                  <a:srgbClr val="280F44"/>
                </a:solidFill>
                <a:latin typeface="Verdana" panose="020B0604030504040204" pitchFamily="34" charset="0"/>
                <a:ea typeface="Verdana" panose="020B0604030504040204" pitchFamily="34" charset="0"/>
                <a:cs typeface="Trebuchet MS"/>
              </a:rPr>
              <a:t>and </a:t>
            </a:r>
            <a:r>
              <a:rPr sz="1200" dirty="0">
                <a:solidFill>
                  <a:srgbClr val="280F44"/>
                </a:solidFill>
                <a:latin typeface="Verdana" panose="020B0604030504040204" pitchFamily="34" charset="0"/>
                <a:ea typeface="Verdana" panose="020B0604030504040204" pitchFamily="34" charset="0"/>
                <a:cs typeface="Trebuchet MS"/>
              </a:rPr>
              <a:t>Play. </a:t>
            </a:r>
            <a:r>
              <a:rPr sz="1200" spc="91" dirty="0">
                <a:solidFill>
                  <a:srgbClr val="280F44"/>
                </a:solidFill>
                <a:latin typeface="Verdana" panose="020B0604030504040204" pitchFamily="34" charset="0"/>
                <a:ea typeface="Verdana" panose="020B0604030504040204" pitchFamily="34" charset="0"/>
                <a:cs typeface="Trebuchet MS"/>
              </a:rPr>
              <a:t>A </a:t>
            </a:r>
            <a:r>
              <a:rPr sz="1200" spc="32" dirty="0">
                <a:solidFill>
                  <a:srgbClr val="280F44"/>
                </a:solidFill>
                <a:latin typeface="Verdana" panose="020B0604030504040204" pitchFamily="34" charset="0"/>
                <a:ea typeface="Verdana" panose="020B0604030504040204" pitchFamily="34" charset="0"/>
                <a:cs typeface="Trebuchet MS"/>
              </a:rPr>
              <a:t>global </a:t>
            </a:r>
            <a:r>
              <a:rPr sz="1200" spc="27" dirty="0">
                <a:solidFill>
                  <a:srgbClr val="280F44"/>
                </a:solidFill>
                <a:latin typeface="Verdana" panose="020B0604030504040204" pitchFamily="34" charset="0"/>
                <a:ea typeface="Verdana" panose="020B0604030504040204" pitchFamily="34" charset="0"/>
                <a:cs typeface="Trebuchet MS"/>
              </a:rPr>
              <a:t>innovation </a:t>
            </a:r>
            <a:r>
              <a:rPr sz="1200" spc="32" dirty="0">
                <a:solidFill>
                  <a:srgbClr val="280F44"/>
                </a:solidFill>
                <a:latin typeface="Verdana" panose="020B0604030504040204" pitchFamily="34" charset="0"/>
                <a:ea typeface="Verdana" panose="020B0604030504040204" pitchFamily="34" charset="0"/>
                <a:cs typeface="Trebuchet MS"/>
              </a:rPr>
              <a:t> platform,</a:t>
            </a:r>
            <a:r>
              <a:rPr sz="1200" spc="-27" dirty="0">
                <a:solidFill>
                  <a:srgbClr val="280F44"/>
                </a:solidFill>
                <a:latin typeface="Verdana" panose="020B0604030504040204" pitchFamily="34" charset="0"/>
                <a:ea typeface="Verdana" panose="020B0604030504040204" pitchFamily="34" charset="0"/>
                <a:cs typeface="Trebuchet MS"/>
              </a:rPr>
              <a:t> </a:t>
            </a:r>
            <a:r>
              <a:rPr sz="1200" spc="45" dirty="0">
                <a:solidFill>
                  <a:srgbClr val="280F44"/>
                </a:solidFill>
                <a:latin typeface="Verdana" panose="020B0604030504040204" pitchFamily="34" charset="0"/>
                <a:ea typeface="Verdana" panose="020B0604030504040204" pitchFamily="34" charset="0"/>
                <a:cs typeface="Trebuchet MS"/>
              </a:rPr>
              <a:t>Plug</a:t>
            </a:r>
            <a:r>
              <a:rPr sz="1200" spc="-27" dirty="0">
                <a:solidFill>
                  <a:srgbClr val="280F44"/>
                </a:solidFill>
                <a:latin typeface="Verdana" panose="020B0604030504040204" pitchFamily="34" charset="0"/>
                <a:ea typeface="Verdana" panose="020B0604030504040204" pitchFamily="34" charset="0"/>
                <a:cs typeface="Trebuchet MS"/>
              </a:rPr>
              <a:t> </a:t>
            </a:r>
            <a:r>
              <a:rPr sz="1200" spc="59" dirty="0">
                <a:solidFill>
                  <a:srgbClr val="280F44"/>
                </a:solidFill>
                <a:latin typeface="Verdana" panose="020B0604030504040204" pitchFamily="34" charset="0"/>
                <a:ea typeface="Verdana" panose="020B0604030504040204" pitchFamily="34" charset="0"/>
                <a:cs typeface="Trebuchet MS"/>
              </a:rPr>
              <a:t>and</a:t>
            </a:r>
            <a:r>
              <a:rPr sz="1200" spc="-23"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Play</a:t>
            </a:r>
            <a:r>
              <a:rPr sz="1200" spc="-27" dirty="0">
                <a:solidFill>
                  <a:srgbClr val="280F44"/>
                </a:solidFill>
                <a:latin typeface="Verdana" panose="020B0604030504040204" pitchFamily="34" charset="0"/>
                <a:ea typeface="Verdana" panose="020B0604030504040204" pitchFamily="34" charset="0"/>
                <a:cs typeface="Trebuchet MS"/>
              </a:rPr>
              <a:t> </a:t>
            </a:r>
            <a:r>
              <a:rPr sz="1200" spc="14" dirty="0">
                <a:solidFill>
                  <a:srgbClr val="280F44"/>
                </a:solidFill>
                <a:latin typeface="Verdana" panose="020B0604030504040204" pitchFamily="34" charset="0"/>
                <a:ea typeface="Verdana" panose="020B0604030504040204" pitchFamily="34" charset="0"/>
                <a:cs typeface="Trebuchet MS"/>
              </a:rPr>
              <a:t>is</a:t>
            </a:r>
            <a:r>
              <a:rPr sz="1200" spc="-23" dirty="0">
                <a:solidFill>
                  <a:srgbClr val="280F44"/>
                </a:solidFill>
                <a:latin typeface="Verdana" panose="020B0604030504040204" pitchFamily="34" charset="0"/>
                <a:ea typeface="Verdana" panose="020B0604030504040204" pitchFamily="34" charset="0"/>
                <a:cs typeface="Trebuchet MS"/>
              </a:rPr>
              <a:t> </a:t>
            </a:r>
            <a:r>
              <a:rPr sz="1200" spc="63" dirty="0">
                <a:solidFill>
                  <a:srgbClr val="280F44"/>
                </a:solidFill>
                <a:latin typeface="Verdana" panose="020B0604030504040204" pitchFamily="34" charset="0"/>
                <a:ea typeface="Verdana" panose="020B0604030504040204" pitchFamily="34" charset="0"/>
                <a:cs typeface="Trebuchet MS"/>
              </a:rPr>
              <a:t>has</a:t>
            </a:r>
            <a:r>
              <a:rPr sz="1200" spc="-27" dirty="0">
                <a:solidFill>
                  <a:srgbClr val="280F44"/>
                </a:solidFill>
                <a:latin typeface="Verdana" panose="020B0604030504040204" pitchFamily="34" charset="0"/>
                <a:ea typeface="Verdana" panose="020B0604030504040204" pitchFamily="34" charset="0"/>
                <a:cs typeface="Trebuchet MS"/>
              </a:rPr>
              <a:t> </a:t>
            </a:r>
            <a:r>
              <a:rPr sz="1200" spc="32" dirty="0">
                <a:solidFill>
                  <a:srgbClr val="280F44"/>
                </a:solidFill>
                <a:latin typeface="Verdana" panose="020B0604030504040204" pitchFamily="34" charset="0"/>
                <a:ea typeface="Verdana" panose="020B0604030504040204" pitchFamily="34" charset="0"/>
                <a:cs typeface="Trebuchet MS"/>
              </a:rPr>
              <a:t>created</a:t>
            </a:r>
            <a:r>
              <a:rPr sz="1200" spc="-23" dirty="0">
                <a:solidFill>
                  <a:srgbClr val="280F44"/>
                </a:solidFill>
                <a:latin typeface="Verdana" panose="020B0604030504040204" pitchFamily="34" charset="0"/>
                <a:ea typeface="Verdana" panose="020B0604030504040204" pitchFamily="34" charset="0"/>
                <a:cs typeface="Trebuchet MS"/>
              </a:rPr>
              <a:t> </a:t>
            </a:r>
            <a:r>
              <a:rPr sz="1200" spc="36" dirty="0">
                <a:solidFill>
                  <a:srgbClr val="280F44"/>
                </a:solidFill>
                <a:latin typeface="Verdana" panose="020B0604030504040204" pitchFamily="34" charset="0"/>
                <a:ea typeface="Verdana" panose="020B0604030504040204" pitchFamily="34" charset="0"/>
                <a:cs typeface="Trebuchet MS"/>
              </a:rPr>
              <a:t>the</a:t>
            </a:r>
            <a:r>
              <a:rPr sz="1200" spc="-27" dirty="0">
                <a:solidFill>
                  <a:srgbClr val="280F44"/>
                </a:solidFill>
                <a:latin typeface="Verdana" panose="020B0604030504040204" pitchFamily="34" charset="0"/>
                <a:ea typeface="Verdana" panose="020B0604030504040204" pitchFamily="34" charset="0"/>
                <a:cs typeface="Trebuchet MS"/>
              </a:rPr>
              <a:t> </a:t>
            </a:r>
            <a:r>
              <a:rPr sz="1200" spc="32" dirty="0">
                <a:solidFill>
                  <a:srgbClr val="280F44"/>
                </a:solidFill>
                <a:latin typeface="Verdana" panose="020B0604030504040204" pitchFamily="34" charset="0"/>
                <a:ea typeface="Verdana" panose="020B0604030504040204" pitchFamily="34" charset="0"/>
                <a:cs typeface="Trebuchet MS"/>
              </a:rPr>
              <a:t>ultimate</a:t>
            </a:r>
            <a:r>
              <a:rPr sz="1200" spc="-23" dirty="0">
                <a:solidFill>
                  <a:srgbClr val="280F44"/>
                </a:solidFill>
                <a:latin typeface="Verdana" panose="020B0604030504040204" pitchFamily="34" charset="0"/>
                <a:ea typeface="Verdana" panose="020B0604030504040204" pitchFamily="34" charset="0"/>
                <a:cs typeface="Trebuchet MS"/>
              </a:rPr>
              <a:t> </a:t>
            </a:r>
            <a:r>
              <a:rPr sz="1200" spc="50" dirty="0">
                <a:solidFill>
                  <a:srgbClr val="280F44"/>
                </a:solidFill>
                <a:latin typeface="Verdana" panose="020B0604030504040204" pitchFamily="34" charset="0"/>
                <a:ea typeface="Verdana" panose="020B0604030504040204" pitchFamily="34" charset="0"/>
                <a:cs typeface="Trebuchet MS"/>
              </a:rPr>
              <a:t>start-up </a:t>
            </a:r>
            <a:r>
              <a:rPr sz="1200" spc="-236" dirty="0">
                <a:solidFill>
                  <a:srgbClr val="280F44"/>
                </a:solidFill>
                <a:latin typeface="Verdana" panose="020B0604030504040204" pitchFamily="34" charset="0"/>
                <a:ea typeface="Verdana" panose="020B0604030504040204" pitchFamily="34" charset="0"/>
                <a:cs typeface="Trebuchet MS"/>
              </a:rPr>
              <a:t> </a:t>
            </a:r>
            <a:r>
              <a:rPr sz="1200" spc="45" dirty="0">
                <a:solidFill>
                  <a:srgbClr val="280F44"/>
                </a:solidFill>
                <a:latin typeface="Verdana" panose="020B0604030504040204" pitchFamily="34" charset="0"/>
                <a:ea typeface="Verdana" panose="020B0604030504040204" pitchFamily="34" charset="0"/>
                <a:cs typeface="Trebuchet MS"/>
              </a:rPr>
              <a:t>ecosystem</a:t>
            </a:r>
            <a:r>
              <a:rPr sz="1200" spc="-27" dirty="0">
                <a:solidFill>
                  <a:srgbClr val="280F44"/>
                </a:solidFill>
                <a:latin typeface="Verdana" panose="020B0604030504040204" pitchFamily="34" charset="0"/>
                <a:ea typeface="Verdana" panose="020B0604030504040204" pitchFamily="34" charset="0"/>
                <a:cs typeface="Trebuchet MS"/>
              </a:rPr>
              <a:t> </a:t>
            </a:r>
            <a:r>
              <a:rPr sz="1200" dirty="0">
                <a:solidFill>
                  <a:srgbClr val="280F44"/>
                </a:solidFill>
                <a:latin typeface="Verdana" panose="020B0604030504040204" pitchFamily="34" charset="0"/>
                <a:ea typeface="Verdana" panose="020B0604030504040204" pitchFamily="34" charset="0"/>
                <a:cs typeface="Trebuchet MS"/>
              </a:rPr>
              <a:t>in</a:t>
            </a:r>
            <a:r>
              <a:rPr sz="1200" spc="-23" dirty="0">
                <a:solidFill>
                  <a:srgbClr val="280F44"/>
                </a:solidFill>
                <a:latin typeface="Verdana" panose="020B0604030504040204" pitchFamily="34" charset="0"/>
                <a:ea typeface="Verdana" panose="020B0604030504040204" pitchFamily="34" charset="0"/>
                <a:cs typeface="Trebuchet MS"/>
              </a:rPr>
              <a:t> </a:t>
            </a:r>
            <a:r>
              <a:rPr sz="1200" spc="59" dirty="0">
                <a:solidFill>
                  <a:srgbClr val="280F44"/>
                </a:solidFill>
                <a:latin typeface="Verdana" panose="020B0604030504040204" pitchFamily="34" charset="0"/>
                <a:ea typeface="Verdana" panose="020B0604030504040204" pitchFamily="34" charset="0"/>
                <a:cs typeface="Trebuchet MS"/>
              </a:rPr>
              <a:t>many</a:t>
            </a:r>
            <a:r>
              <a:rPr sz="1200" spc="-23" dirty="0">
                <a:solidFill>
                  <a:srgbClr val="280F44"/>
                </a:solidFill>
                <a:latin typeface="Verdana" panose="020B0604030504040204" pitchFamily="34" charset="0"/>
                <a:ea typeface="Verdana" panose="020B0604030504040204" pitchFamily="34" charset="0"/>
                <a:cs typeface="Trebuchet MS"/>
              </a:rPr>
              <a:t> </a:t>
            </a:r>
            <a:r>
              <a:rPr sz="1200" spc="18" dirty="0">
                <a:solidFill>
                  <a:srgbClr val="280F44"/>
                </a:solidFill>
                <a:latin typeface="Verdana" panose="020B0604030504040204" pitchFamily="34" charset="0"/>
                <a:ea typeface="Verdana" panose="020B0604030504040204" pitchFamily="34" charset="0"/>
                <a:cs typeface="Trebuchet MS"/>
              </a:rPr>
              <a:t>industries</a:t>
            </a:r>
            <a:r>
              <a:rPr lang="en-GB" sz="1200" spc="18" dirty="0">
                <a:solidFill>
                  <a:srgbClr val="280F44"/>
                </a:solidFill>
                <a:latin typeface="Verdana" panose="020B0604030504040204" pitchFamily="34" charset="0"/>
                <a:ea typeface="Verdana" panose="020B0604030504040204" pitchFamily="34" charset="0"/>
                <a:cs typeface="Trebuchet MS"/>
              </a:rPr>
              <a:t>, and is instrument in securing private investment</a:t>
            </a:r>
            <a:endParaRPr sz="1200" dirty="0">
              <a:latin typeface="Verdana" panose="020B0604030504040204" pitchFamily="34" charset="0"/>
              <a:ea typeface="Verdana" panose="020B0604030504040204" pitchFamily="34" charset="0"/>
              <a:cs typeface="Trebuchet MS"/>
            </a:endParaRPr>
          </a:p>
        </p:txBody>
      </p:sp>
      <p:sp>
        <p:nvSpPr>
          <p:cNvPr id="4" name="object 4"/>
          <p:cNvSpPr txBox="1">
            <a:spLocks noGrp="1"/>
          </p:cNvSpPr>
          <p:nvPr>
            <p:ph type="title"/>
          </p:nvPr>
        </p:nvSpPr>
        <p:spPr>
          <a:xfrm>
            <a:off x="624740" y="787946"/>
            <a:ext cx="9512318" cy="554411"/>
          </a:xfrm>
          <a:prstGeom prst="rect">
            <a:avLst/>
          </a:prstGeom>
        </p:spPr>
        <p:txBody>
          <a:bodyPr vert="horz" wrap="square" lIns="0" tIns="96738" rIns="0" bIns="0" rtlCol="0" anchor="ctr">
            <a:spAutoFit/>
          </a:bodyPr>
          <a:lstStyle/>
          <a:p>
            <a:pPr marL="11516" marR="5182">
              <a:lnSpc>
                <a:spcPts val="3174"/>
              </a:lnSpc>
              <a:spcBef>
                <a:spcPts val="762"/>
              </a:spcBef>
            </a:pPr>
            <a:r>
              <a:rPr spc="-68">
                <a:solidFill>
                  <a:srgbClr val="00AAC5"/>
                </a:solidFill>
              </a:rPr>
              <a:t>Z</a:t>
            </a:r>
            <a:r>
              <a:rPr spc="-195">
                <a:solidFill>
                  <a:srgbClr val="00AAC5"/>
                </a:solidFill>
              </a:rPr>
              <a:t>enzi</a:t>
            </a:r>
            <a:r>
              <a:rPr spc="-95">
                <a:solidFill>
                  <a:srgbClr val="00AAC5"/>
                </a:solidFill>
              </a:rPr>
              <a:t>c</a:t>
            </a:r>
            <a:r>
              <a:rPr spc="-345">
                <a:solidFill>
                  <a:srgbClr val="00AAC5"/>
                </a:solidFill>
              </a:rPr>
              <a:t> </a:t>
            </a:r>
            <a:r>
              <a:rPr spc="154">
                <a:solidFill>
                  <a:srgbClr val="00AAC5"/>
                </a:solidFill>
              </a:rPr>
              <a:t>C</a:t>
            </a:r>
            <a:r>
              <a:rPr spc="18">
                <a:solidFill>
                  <a:srgbClr val="00AAC5"/>
                </a:solidFill>
              </a:rPr>
              <a:t>A</a:t>
            </a:r>
            <a:r>
              <a:rPr spc="154">
                <a:solidFill>
                  <a:srgbClr val="00AAC5"/>
                </a:solidFill>
              </a:rPr>
              <a:t>M</a:t>
            </a:r>
            <a:r>
              <a:rPr spc="-345">
                <a:solidFill>
                  <a:srgbClr val="00AAC5"/>
                </a:solidFill>
              </a:rPr>
              <a:t> </a:t>
            </a:r>
            <a:r>
              <a:rPr spc="50">
                <a:solidFill>
                  <a:srgbClr val="00AAC5"/>
                </a:solidFill>
              </a:rPr>
              <a:t>S</a:t>
            </a:r>
            <a:r>
              <a:rPr spc="-172">
                <a:solidFill>
                  <a:srgbClr val="00AAC5"/>
                </a:solidFill>
              </a:rPr>
              <a:t>c</a:t>
            </a:r>
            <a:r>
              <a:rPr spc="-145">
                <a:solidFill>
                  <a:srgbClr val="00AAC5"/>
                </a:solidFill>
              </a:rPr>
              <a:t>ale-Up  </a:t>
            </a:r>
            <a:r>
              <a:rPr spc="-181">
                <a:solidFill>
                  <a:srgbClr val="00AAC5"/>
                </a:solidFill>
              </a:rPr>
              <a:t>programme</a:t>
            </a:r>
          </a:p>
        </p:txBody>
      </p:sp>
      <p:grpSp>
        <p:nvGrpSpPr>
          <p:cNvPr id="5" name="Group 4">
            <a:extLst>
              <a:ext uri="{FF2B5EF4-FFF2-40B4-BE49-F238E27FC236}">
                <a16:creationId xmlns:a16="http://schemas.microsoft.com/office/drawing/2014/main" id="{8EC280DA-6966-4F6E-945C-7784FED749EB}"/>
              </a:ext>
            </a:extLst>
          </p:cNvPr>
          <p:cNvGrpSpPr/>
          <p:nvPr/>
        </p:nvGrpSpPr>
        <p:grpSpPr>
          <a:xfrm>
            <a:off x="2223938" y="4491507"/>
            <a:ext cx="4095582" cy="2104345"/>
            <a:chOff x="2650658" y="4717939"/>
            <a:chExt cx="3718143" cy="1877913"/>
          </a:xfrm>
        </p:grpSpPr>
        <p:pic>
          <p:nvPicPr>
            <p:cNvPr id="7" name="object 7"/>
            <p:cNvPicPr/>
            <p:nvPr/>
          </p:nvPicPr>
          <p:blipFill>
            <a:blip r:embed="rId4" cstate="print"/>
            <a:stretch>
              <a:fillRect/>
            </a:stretch>
          </p:blipFill>
          <p:spPr>
            <a:xfrm>
              <a:off x="2650658" y="4772651"/>
              <a:ext cx="1770242" cy="1770469"/>
            </a:xfrm>
            <a:prstGeom prst="rect">
              <a:avLst/>
            </a:prstGeom>
          </p:spPr>
        </p:pic>
        <p:sp>
          <p:nvSpPr>
            <p:cNvPr id="8" name="object 8"/>
            <p:cNvSpPr txBox="1"/>
            <p:nvPr/>
          </p:nvSpPr>
          <p:spPr>
            <a:xfrm>
              <a:off x="2846696" y="5116670"/>
              <a:ext cx="1398088" cy="1058838"/>
            </a:xfrm>
            <a:prstGeom prst="rect">
              <a:avLst/>
            </a:prstGeom>
          </p:spPr>
          <p:txBody>
            <a:bodyPr vert="horz" wrap="square" lIns="0" tIns="11516" rIns="0" bIns="0" rtlCol="0">
              <a:spAutoFit/>
            </a:bodyPr>
            <a:lstStyle/>
            <a:p>
              <a:pPr marL="196354" marR="190020" indent="576" algn="ctr">
                <a:spcBef>
                  <a:spcPts val="91"/>
                </a:spcBef>
              </a:pPr>
              <a:r>
                <a:rPr sz="1134" b="1" spc="-50">
                  <a:solidFill>
                    <a:srgbClr val="280F44"/>
                  </a:solidFill>
                  <a:latin typeface="Tahoma"/>
                  <a:cs typeface="Tahoma"/>
                </a:rPr>
                <a:t>Th</a:t>
              </a:r>
              <a:r>
                <a:rPr sz="1134" b="1" spc="-36">
                  <a:solidFill>
                    <a:srgbClr val="280F44"/>
                  </a:solidFill>
                  <a:latin typeface="Tahoma"/>
                  <a:cs typeface="Tahoma"/>
                </a:rPr>
                <a:t>e</a:t>
              </a:r>
              <a:r>
                <a:rPr sz="1134" b="1" spc="-77">
                  <a:solidFill>
                    <a:srgbClr val="280F44"/>
                  </a:solidFill>
                  <a:latin typeface="Tahoma"/>
                  <a:cs typeface="Tahoma"/>
                </a:rPr>
                <a:t> </a:t>
              </a:r>
              <a:r>
                <a:rPr sz="1134" b="1" spc="-32">
                  <a:solidFill>
                    <a:srgbClr val="280F44"/>
                  </a:solidFill>
                  <a:latin typeface="Tahoma"/>
                  <a:cs typeface="Tahoma"/>
                </a:rPr>
                <a:t>Zenzic  </a:t>
              </a:r>
              <a:r>
                <a:rPr sz="1134" b="1" spc="45">
                  <a:solidFill>
                    <a:srgbClr val="280F44"/>
                  </a:solidFill>
                  <a:latin typeface="Tahoma"/>
                  <a:cs typeface="Tahoma"/>
                </a:rPr>
                <a:t>CA</a:t>
              </a:r>
              <a:r>
                <a:rPr sz="1134" b="1" spc="82">
                  <a:solidFill>
                    <a:srgbClr val="280F44"/>
                  </a:solidFill>
                  <a:latin typeface="Tahoma"/>
                  <a:cs typeface="Tahoma"/>
                </a:rPr>
                <a:t>M</a:t>
              </a:r>
              <a:r>
                <a:rPr sz="1134" b="1" spc="-73">
                  <a:solidFill>
                    <a:srgbClr val="280F44"/>
                  </a:solidFill>
                  <a:latin typeface="Tahoma"/>
                  <a:cs typeface="Tahoma"/>
                </a:rPr>
                <a:t> </a:t>
              </a:r>
              <a:r>
                <a:rPr sz="1134" b="1" spc="-23">
                  <a:solidFill>
                    <a:srgbClr val="280F44"/>
                  </a:solidFill>
                  <a:latin typeface="Tahoma"/>
                  <a:cs typeface="Tahoma"/>
                </a:rPr>
                <a:t>Scale-Up</a:t>
              </a:r>
              <a:endParaRPr sz="1134">
                <a:latin typeface="Tahoma"/>
                <a:cs typeface="Tahoma"/>
              </a:endParaRPr>
            </a:p>
            <a:p>
              <a:pPr marL="11516" marR="4607" indent="-2303" algn="ctr">
                <a:spcBef>
                  <a:spcPts val="9"/>
                </a:spcBef>
              </a:pPr>
              <a:r>
                <a:rPr sz="1134" b="1" spc="-36">
                  <a:solidFill>
                    <a:srgbClr val="280F44"/>
                  </a:solidFill>
                  <a:latin typeface="Tahoma"/>
                  <a:cs typeface="Tahoma"/>
                </a:rPr>
                <a:t>programm</a:t>
              </a:r>
              <a:r>
                <a:rPr sz="1134" b="1" spc="-18">
                  <a:solidFill>
                    <a:srgbClr val="280F44"/>
                  </a:solidFill>
                  <a:latin typeface="Tahoma"/>
                  <a:cs typeface="Tahoma"/>
                </a:rPr>
                <a:t>e</a:t>
              </a:r>
              <a:r>
                <a:rPr sz="1134" b="1" spc="-77">
                  <a:solidFill>
                    <a:srgbClr val="280F44"/>
                  </a:solidFill>
                  <a:latin typeface="Tahoma"/>
                  <a:cs typeface="Tahoma"/>
                </a:rPr>
                <a:t> </a:t>
              </a:r>
              <a:r>
                <a:rPr sz="1134" b="1" spc="-14">
                  <a:solidFill>
                    <a:srgbClr val="280F44"/>
                  </a:solidFill>
                  <a:latin typeface="Tahoma"/>
                  <a:cs typeface="Tahoma"/>
                </a:rPr>
                <a:t>offers  start-up</a:t>
              </a:r>
              <a:r>
                <a:rPr sz="1134" b="1">
                  <a:solidFill>
                    <a:srgbClr val="280F44"/>
                  </a:solidFill>
                  <a:latin typeface="Tahoma"/>
                  <a:cs typeface="Tahoma"/>
                </a:rPr>
                <a:t>s</a:t>
              </a:r>
              <a:r>
                <a:rPr sz="1134" b="1" spc="-73">
                  <a:solidFill>
                    <a:srgbClr val="280F44"/>
                  </a:solidFill>
                  <a:latin typeface="Tahoma"/>
                  <a:cs typeface="Tahoma"/>
                </a:rPr>
                <a:t> </a:t>
              </a:r>
              <a:r>
                <a:rPr sz="1134" b="1" spc="-32">
                  <a:solidFill>
                    <a:srgbClr val="280F44"/>
                  </a:solidFill>
                  <a:latin typeface="Tahoma"/>
                  <a:cs typeface="Tahoma"/>
                </a:rPr>
                <a:t>an</a:t>
              </a:r>
              <a:r>
                <a:rPr sz="1134" b="1" spc="-18">
                  <a:solidFill>
                    <a:srgbClr val="280F44"/>
                  </a:solidFill>
                  <a:latin typeface="Tahoma"/>
                  <a:cs typeface="Tahoma"/>
                </a:rPr>
                <a:t>d</a:t>
              </a:r>
              <a:r>
                <a:rPr sz="1134" b="1" spc="-73">
                  <a:solidFill>
                    <a:srgbClr val="280F44"/>
                  </a:solidFill>
                  <a:latin typeface="Tahoma"/>
                  <a:cs typeface="Tahoma"/>
                </a:rPr>
                <a:t> </a:t>
              </a:r>
              <a:r>
                <a:rPr sz="1134" b="1" spc="14">
                  <a:solidFill>
                    <a:srgbClr val="280F44"/>
                  </a:solidFill>
                  <a:latin typeface="Tahoma"/>
                  <a:cs typeface="Tahoma"/>
                </a:rPr>
                <a:t>SMEs  </a:t>
              </a:r>
              <a:r>
                <a:rPr sz="1134" b="1" spc="18">
                  <a:solidFill>
                    <a:srgbClr val="280F44"/>
                  </a:solidFill>
                  <a:latin typeface="Tahoma"/>
                  <a:cs typeface="Tahoma"/>
                </a:rPr>
                <a:t>a</a:t>
              </a:r>
              <a:r>
                <a:rPr sz="1134" b="1" spc="-73">
                  <a:solidFill>
                    <a:srgbClr val="280F44"/>
                  </a:solidFill>
                  <a:latin typeface="Tahoma"/>
                  <a:cs typeface="Tahoma"/>
                </a:rPr>
                <a:t> </a:t>
              </a:r>
              <a:r>
                <a:rPr sz="1134" b="1" spc="-14">
                  <a:solidFill>
                    <a:srgbClr val="280F44"/>
                  </a:solidFill>
                  <a:latin typeface="Tahoma"/>
                  <a:cs typeface="Tahoma"/>
                </a:rPr>
                <a:t>boos</a:t>
              </a:r>
              <a:r>
                <a:rPr sz="1134" b="1">
                  <a:solidFill>
                    <a:srgbClr val="280F44"/>
                  </a:solidFill>
                  <a:latin typeface="Tahoma"/>
                  <a:cs typeface="Tahoma"/>
                </a:rPr>
                <a:t>t</a:t>
              </a:r>
              <a:r>
                <a:rPr sz="1134" b="1" spc="-77">
                  <a:solidFill>
                    <a:srgbClr val="280F44"/>
                  </a:solidFill>
                  <a:latin typeface="Tahoma"/>
                  <a:cs typeface="Tahoma"/>
                </a:rPr>
                <a:t> </a:t>
              </a:r>
              <a:r>
                <a:rPr sz="1134" b="1" spc="-59">
                  <a:solidFill>
                    <a:srgbClr val="280F44"/>
                  </a:solidFill>
                  <a:latin typeface="Tahoma"/>
                  <a:cs typeface="Tahoma"/>
                </a:rPr>
                <a:t>like</a:t>
              </a:r>
              <a:endParaRPr sz="1134">
                <a:latin typeface="Tahoma"/>
                <a:cs typeface="Tahoma"/>
              </a:endParaRPr>
            </a:p>
            <a:p>
              <a:pPr algn="ctr">
                <a:spcBef>
                  <a:spcPts val="14"/>
                </a:spcBef>
              </a:pPr>
              <a:r>
                <a:rPr sz="1134" b="1" spc="-41">
                  <a:solidFill>
                    <a:srgbClr val="280F44"/>
                  </a:solidFill>
                  <a:latin typeface="Tahoma"/>
                  <a:cs typeface="Tahoma"/>
                </a:rPr>
                <a:t>nothin</a:t>
              </a:r>
              <a:r>
                <a:rPr sz="1134" b="1" spc="-32">
                  <a:solidFill>
                    <a:srgbClr val="280F44"/>
                  </a:solidFill>
                  <a:latin typeface="Tahoma"/>
                  <a:cs typeface="Tahoma"/>
                </a:rPr>
                <a:t>g</a:t>
              </a:r>
              <a:r>
                <a:rPr sz="1134" b="1" spc="-73">
                  <a:solidFill>
                    <a:srgbClr val="280F44"/>
                  </a:solidFill>
                  <a:latin typeface="Tahoma"/>
                  <a:cs typeface="Tahoma"/>
                </a:rPr>
                <a:t> </a:t>
              </a:r>
              <a:r>
                <a:rPr sz="1134" b="1" spc="-45">
                  <a:solidFill>
                    <a:srgbClr val="280F44"/>
                  </a:solidFill>
                  <a:latin typeface="Tahoma"/>
                  <a:cs typeface="Tahoma"/>
                </a:rPr>
                <a:t>else</a:t>
              </a:r>
              <a:endParaRPr sz="1134">
                <a:latin typeface="Tahoma"/>
                <a:cs typeface="Tahoma"/>
              </a:endParaRPr>
            </a:p>
          </p:txBody>
        </p:sp>
        <p:grpSp>
          <p:nvGrpSpPr>
            <p:cNvPr id="9" name="object 9"/>
            <p:cNvGrpSpPr/>
            <p:nvPr/>
          </p:nvGrpSpPr>
          <p:grpSpPr>
            <a:xfrm>
              <a:off x="4350396" y="5045046"/>
              <a:ext cx="1500583" cy="569485"/>
              <a:chOff x="3421687" y="5563564"/>
              <a:chExt cx="1654810" cy="628015"/>
            </a:xfrm>
          </p:grpSpPr>
          <p:sp>
            <p:nvSpPr>
              <p:cNvPr id="10" name="object 10"/>
              <p:cNvSpPr/>
              <p:nvPr/>
            </p:nvSpPr>
            <p:spPr>
              <a:xfrm>
                <a:off x="3425814" y="5876724"/>
                <a:ext cx="1097915" cy="0"/>
              </a:xfrm>
              <a:custGeom>
                <a:avLst/>
                <a:gdLst/>
                <a:ahLst/>
                <a:cxnLst/>
                <a:rect l="l" t="t" r="r" b="b"/>
                <a:pathLst>
                  <a:path w="1097914">
                    <a:moveTo>
                      <a:pt x="0" y="0"/>
                    </a:moveTo>
                    <a:lnTo>
                      <a:pt x="1097915" y="0"/>
                    </a:lnTo>
                  </a:path>
                </a:pathLst>
              </a:custGeom>
              <a:ln w="7708">
                <a:solidFill>
                  <a:srgbClr val="A8ADBC"/>
                </a:solidFill>
              </a:ln>
            </p:spPr>
            <p:txBody>
              <a:bodyPr wrap="square" lIns="0" tIns="0" rIns="0" bIns="0" rtlCol="0"/>
              <a:lstStyle/>
              <a:p>
                <a:endParaRPr sz="1632"/>
              </a:p>
            </p:txBody>
          </p:sp>
          <p:sp>
            <p:nvSpPr>
              <p:cNvPr id="11" name="object 11"/>
              <p:cNvSpPr/>
              <p:nvPr/>
            </p:nvSpPr>
            <p:spPr>
              <a:xfrm>
                <a:off x="4448518" y="5563564"/>
                <a:ext cx="628015" cy="628015"/>
              </a:xfrm>
              <a:custGeom>
                <a:avLst/>
                <a:gdLst/>
                <a:ahLst/>
                <a:cxnLst/>
                <a:rect l="l" t="t" r="r" b="b"/>
                <a:pathLst>
                  <a:path w="628014" h="628014">
                    <a:moveTo>
                      <a:pt x="335926" y="0"/>
                    </a:moveTo>
                    <a:lnTo>
                      <a:pt x="291954" y="26"/>
                    </a:lnTo>
                    <a:lnTo>
                      <a:pt x="248488" y="6133"/>
                    </a:lnTo>
                    <a:lnTo>
                      <a:pt x="206212" y="18227"/>
                    </a:lnTo>
                    <a:lnTo>
                      <a:pt x="165806" y="36210"/>
                    </a:lnTo>
                    <a:lnTo>
                      <a:pt x="127952" y="59989"/>
                    </a:lnTo>
                    <a:lnTo>
                      <a:pt x="93332" y="89466"/>
                    </a:lnTo>
                    <a:lnTo>
                      <a:pt x="62627" y="124547"/>
                    </a:lnTo>
                    <a:lnTo>
                      <a:pt x="37369" y="163731"/>
                    </a:lnTo>
                    <a:lnTo>
                      <a:pt x="18575" y="205136"/>
                    </a:lnTo>
                    <a:lnTo>
                      <a:pt x="6151" y="248079"/>
                    </a:lnTo>
                    <a:lnTo>
                      <a:pt x="0" y="291878"/>
                    </a:lnTo>
                    <a:lnTo>
                      <a:pt x="26" y="335852"/>
                    </a:lnTo>
                    <a:lnTo>
                      <a:pt x="6135" y="379319"/>
                    </a:lnTo>
                    <a:lnTo>
                      <a:pt x="18229" y="421598"/>
                    </a:lnTo>
                    <a:lnTo>
                      <a:pt x="36214" y="462005"/>
                    </a:lnTo>
                    <a:lnTo>
                      <a:pt x="59993" y="499860"/>
                    </a:lnTo>
                    <a:lnTo>
                      <a:pt x="89471" y="534481"/>
                    </a:lnTo>
                    <a:lnTo>
                      <a:pt x="124552" y="565186"/>
                    </a:lnTo>
                    <a:lnTo>
                      <a:pt x="163740" y="590442"/>
                    </a:lnTo>
                    <a:lnTo>
                      <a:pt x="205146" y="609234"/>
                    </a:lnTo>
                    <a:lnTo>
                      <a:pt x="248090" y="621657"/>
                    </a:lnTo>
                    <a:lnTo>
                      <a:pt x="291889" y="627808"/>
                    </a:lnTo>
                    <a:lnTo>
                      <a:pt x="335863" y="627782"/>
                    </a:lnTo>
                    <a:lnTo>
                      <a:pt x="379329" y="621674"/>
                    </a:lnTo>
                    <a:lnTo>
                      <a:pt x="421606" y="609581"/>
                    </a:lnTo>
                    <a:lnTo>
                      <a:pt x="462013" y="591597"/>
                    </a:lnTo>
                    <a:lnTo>
                      <a:pt x="499867" y="567819"/>
                    </a:lnTo>
                    <a:lnTo>
                      <a:pt x="534487" y="538342"/>
                    </a:lnTo>
                    <a:lnTo>
                      <a:pt x="565192" y="503261"/>
                    </a:lnTo>
                    <a:lnTo>
                      <a:pt x="590450" y="464074"/>
                    </a:lnTo>
                    <a:lnTo>
                      <a:pt x="609243" y="422668"/>
                    </a:lnTo>
                    <a:lnTo>
                      <a:pt x="621666" y="379725"/>
                    </a:lnTo>
                    <a:lnTo>
                      <a:pt x="627816" y="335927"/>
                    </a:lnTo>
                    <a:lnTo>
                      <a:pt x="627787" y="291955"/>
                    </a:lnTo>
                    <a:lnTo>
                      <a:pt x="621677" y="248489"/>
                    </a:lnTo>
                    <a:lnTo>
                      <a:pt x="609581" y="206213"/>
                    </a:lnTo>
                    <a:lnTo>
                      <a:pt x="591595" y="165806"/>
                    </a:lnTo>
                    <a:lnTo>
                      <a:pt x="567814" y="127951"/>
                    </a:lnTo>
                    <a:lnTo>
                      <a:pt x="538335" y="93329"/>
                    </a:lnTo>
                    <a:lnTo>
                      <a:pt x="503254" y="62622"/>
                    </a:lnTo>
                    <a:lnTo>
                      <a:pt x="464070" y="37366"/>
                    </a:lnTo>
                    <a:lnTo>
                      <a:pt x="422666" y="18574"/>
                    </a:lnTo>
                    <a:lnTo>
                      <a:pt x="379724" y="6150"/>
                    </a:lnTo>
                    <a:lnTo>
                      <a:pt x="335926" y="0"/>
                    </a:lnTo>
                    <a:close/>
                  </a:path>
                </a:pathLst>
              </a:custGeom>
              <a:solidFill>
                <a:srgbClr val="432D5D"/>
              </a:solidFill>
            </p:spPr>
            <p:txBody>
              <a:bodyPr wrap="square" lIns="0" tIns="0" rIns="0" bIns="0" rtlCol="0"/>
              <a:lstStyle/>
              <a:p>
                <a:endParaRPr sz="1632"/>
              </a:p>
            </p:txBody>
          </p:sp>
        </p:grpSp>
        <p:sp>
          <p:nvSpPr>
            <p:cNvPr id="12" name="object 12"/>
            <p:cNvSpPr txBox="1"/>
            <p:nvPr/>
          </p:nvSpPr>
          <p:spPr>
            <a:xfrm>
              <a:off x="5318052" y="5204305"/>
              <a:ext cx="490022" cy="192960"/>
            </a:xfrm>
            <a:prstGeom prst="rect">
              <a:avLst/>
            </a:prstGeom>
          </p:spPr>
          <p:txBody>
            <a:bodyPr vert="horz" wrap="square" lIns="0" tIns="11516" rIns="0" bIns="0" rtlCol="0">
              <a:spAutoFit/>
            </a:bodyPr>
            <a:lstStyle/>
            <a:p>
              <a:pPr marL="11516" marR="4607" indent="124953">
                <a:spcBef>
                  <a:spcPts val="91"/>
                </a:spcBef>
              </a:pPr>
              <a:r>
                <a:rPr sz="589" spc="-9">
                  <a:solidFill>
                    <a:srgbClr val="FFFFFF"/>
                  </a:solidFill>
                  <a:latin typeface="Verdana"/>
                  <a:cs typeface="Verdana"/>
                </a:rPr>
                <a:t>builds </a:t>
              </a:r>
              <a:r>
                <a:rPr sz="589" spc="-5">
                  <a:solidFill>
                    <a:srgbClr val="FFFFFF"/>
                  </a:solidFill>
                  <a:latin typeface="Verdana"/>
                  <a:cs typeface="Verdana"/>
                </a:rPr>
                <a:t> </a:t>
              </a:r>
              <a:r>
                <a:rPr sz="589" spc="-9">
                  <a:solidFill>
                    <a:srgbClr val="FFFFFF"/>
                  </a:solidFill>
                  <a:latin typeface="Verdana"/>
                  <a:cs typeface="Verdana"/>
                </a:rPr>
                <a:t>partnerships</a:t>
              </a:r>
              <a:endParaRPr sz="589">
                <a:latin typeface="Verdana"/>
                <a:cs typeface="Verdana"/>
              </a:endParaRPr>
            </a:p>
          </p:txBody>
        </p:sp>
        <p:grpSp>
          <p:nvGrpSpPr>
            <p:cNvPr id="13" name="object 13"/>
            <p:cNvGrpSpPr/>
            <p:nvPr/>
          </p:nvGrpSpPr>
          <p:grpSpPr>
            <a:xfrm>
              <a:off x="4086603" y="4717939"/>
              <a:ext cx="1227645" cy="569485"/>
              <a:chOff x="3130781" y="5202838"/>
              <a:chExt cx="1353820" cy="628015"/>
            </a:xfrm>
          </p:grpSpPr>
          <p:sp>
            <p:nvSpPr>
              <p:cNvPr id="14" name="object 14"/>
              <p:cNvSpPr/>
              <p:nvPr/>
            </p:nvSpPr>
            <p:spPr>
              <a:xfrm>
                <a:off x="3134908" y="5516741"/>
                <a:ext cx="749935" cy="0"/>
              </a:xfrm>
              <a:custGeom>
                <a:avLst/>
                <a:gdLst/>
                <a:ahLst/>
                <a:cxnLst/>
                <a:rect l="l" t="t" r="r" b="b"/>
                <a:pathLst>
                  <a:path w="749935">
                    <a:moveTo>
                      <a:pt x="0" y="0"/>
                    </a:moveTo>
                    <a:lnTo>
                      <a:pt x="749604" y="0"/>
                    </a:lnTo>
                  </a:path>
                </a:pathLst>
              </a:custGeom>
              <a:ln w="7708">
                <a:solidFill>
                  <a:srgbClr val="A8ADBC"/>
                </a:solidFill>
              </a:ln>
            </p:spPr>
            <p:txBody>
              <a:bodyPr wrap="square" lIns="0" tIns="0" rIns="0" bIns="0" rtlCol="0"/>
              <a:lstStyle/>
              <a:p>
                <a:endParaRPr sz="1632"/>
              </a:p>
            </p:txBody>
          </p:sp>
          <p:sp>
            <p:nvSpPr>
              <p:cNvPr id="15" name="object 15"/>
              <p:cNvSpPr/>
              <p:nvPr/>
            </p:nvSpPr>
            <p:spPr>
              <a:xfrm>
                <a:off x="3856725" y="5202838"/>
                <a:ext cx="628015" cy="628015"/>
              </a:xfrm>
              <a:custGeom>
                <a:avLst/>
                <a:gdLst/>
                <a:ahLst/>
                <a:cxnLst/>
                <a:rect l="l" t="t" r="r" b="b"/>
                <a:pathLst>
                  <a:path w="628014" h="628014">
                    <a:moveTo>
                      <a:pt x="335926" y="0"/>
                    </a:moveTo>
                    <a:lnTo>
                      <a:pt x="291954" y="26"/>
                    </a:lnTo>
                    <a:lnTo>
                      <a:pt x="248488" y="6133"/>
                    </a:lnTo>
                    <a:lnTo>
                      <a:pt x="206212" y="18227"/>
                    </a:lnTo>
                    <a:lnTo>
                      <a:pt x="165806" y="36210"/>
                    </a:lnTo>
                    <a:lnTo>
                      <a:pt x="127952" y="59989"/>
                    </a:lnTo>
                    <a:lnTo>
                      <a:pt x="93332" y="89466"/>
                    </a:lnTo>
                    <a:lnTo>
                      <a:pt x="62627" y="124547"/>
                    </a:lnTo>
                    <a:lnTo>
                      <a:pt x="37369" y="163731"/>
                    </a:lnTo>
                    <a:lnTo>
                      <a:pt x="18575" y="205136"/>
                    </a:lnTo>
                    <a:lnTo>
                      <a:pt x="6151" y="248079"/>
                    </a:lnTo>
                    <a:lnTo>
                      <a:pt x="0" y="291878"/>
                    </a:lnTo>
                    <a:lnTo>
                      <a:pt x="26" y="335852"/>
                    </a:lnTo>
                    <a:lnTo>
                      <a:pt x="6135" y="379319"/>
                    </a:lnTo>
                    <a:lnTo>
                      <a:pt x="18229" y="421598"/>
                    </a:lnTo>
                    <a:lnTo>
                      <a:pt x="36214" y="462005"/>
                    </a:lnTo>
                    <a:lnTo>
                      <a:pt x="59993" y="499860"/>
                    </a:lnTo>
                    <a:lnTo>
                      <a:pt x="89471" y="534481"/>
                    </a:lnTo>
                    <a:lnTo>
                      <a:pt x="124552" y="565186"/>
                    </a:lnTo>
                    <a:lnTo>
                      <a:pt x="163740" y="590442"/>
                    </a:lnTo>
                    <a:lnTo>
                      <a:pt x="205146" y="609234"/>
                    </a:lnTo>
                    <a:lnTo>
                      <a:pt x="248090" y="621657"/>
                    </a:lnTo>
                    <a:lnTo>
                      <a:pt x="291889" y="627808"/>
                    </a:lnTo>
                    <a:lnTo>
                      <a:pt x="335863" y="627782"/>
                    </a:lnTo>
                    <a:lnTo>
                      <a:pt x="379329" y="621674"/>
                    </a:lnTo>
                    <a:lnTo>
                      <a:pt x="421606" y="609581"/>
                    </a:lnTo>
                    <a:lnTo>
                      <a:pt x="462013" y="591597"/>
                    </a:lnTo>
                    <a:lnTo>
                      <a:pt x="499867" y="567819"/>
                    </a:lnTo>
                    <a:lnTo>
                      <a:pt x="534487" y="538342"/>
                    </a:lnTo>
                    <a:lnTo>
                      <a:pt x="565192" y="503261"/>
                    </a:lnTo>
                    <a:lnTo>
                      <a:pt x="590450" y="464074"/>
                    </a:lnTo>
                    <a:lnTo>
                      <a:pt x="609243" y="422668"/>
                    </a:lnTo>
                    <a:lnTo>
                      <a:pt x="621666" y="379725"/>
                    </a:lnTo>
                    <a:lnTo>
                      <a:pt x="627816" y="335927"/>
                    </a:lnTo>
                    <a:lnTo>
                      <a:pt x="627787" y="291955"/>
                    </a:lnTo>
                    <a:lnTo>
                      <a:pt x="621677" y="248489"/>
                    </a:lnTo>
                    <a:lnTo>
                      <a:pt x="609581" y="206213"/>
                    </a:lnTo>
                    <a:lnTo>
                      <a:pt x="591595" y="165806"/>
                    </a:lnTo>
                    <a:lnTo>
                      <a:pt x="567814" y="127951"/>
                    </a:lnTo>
                    <a:lnTo>
                      <a:pt x="538335" y="93329"/>
                    </a:lnTo>
                    <a:lnTo>
                      <a:pt x="503254" y="62622"/>
                    </a:lnTo>
                    <a:lnTo>
                      <a:pt x="464070" y="37366"/>
                    </a:lnTo>
                    <a:lnTo>
                      <a:pt x="422666" y="18574"/>
                    </a:lnTo>
                    <a:lnTo>
                      <a:pt x="379724" y="6150"/>
                    </a:lnTo>
                    <a:lnTo>
                      <a:pt x="335926" y="0"/>
                    </a:lnTo>
                    <a:close/>
                  </a:path>
                </a:pathLst>
              </a:custGeom>
              <a:solidFill>
                <a:srgbClr val="00AAC5"/>
              </a:solidFill>
            </p:spPr>
            <p:txBody>
              <a:bodyPr wrap="square" lIns="0" tIns="0" rIns="0" bIns="0" rtlCol="0"/>
              <a:lstStyle/>
              <a:p>
                <a:endParaRPr sz="1632"/>
              </a:p>
            </p:txBody>
          </p:sp>
        </p:grpSp>
        <p:sp>
          <p:nvSpPr>
            <p:cNvPr id="16" name="object 16"/>
            <p:cNvSpPr txBox="1"/>
            <p:nvPr/>
          </p:nvSpPr>
          <p:spPr>
            <a:xfrm>
              <a:off x="4830335" y="4867631"/>
              <a:ext cx="411710" cy="262851"/>
            </a:xfrm>
            <a:prstGeom prst="rect">
              <a:avLst/>
            </a:prstGeom>
          </p:spPr>
          <p:txBody>
            <a:bodyPr vert="horz" wrap="square" lIns="0" tIns="11516" rIns="0" bIns="0" rtlCol="0">
              <a:spAutoFit/>
            </a:bodyPr>
            <a:lstStyle/>
            <a:p>
              <a:pPr marL="11516" marR="4607" algn="ctr">
                <a:spcBef>
                  <a:spcPts val="91"/>
                </a:spcBef>
              </a:pPr>
              <a:r>
                <a:rPr sz="544" spc="-9">
                  <a:solidFill>
                    <a:srgbClr val="FFFFFF"/>
                  </a:solidFill>
                  <a:latin typeface="Verdana"/>
                  <a:cs typeface="Verdana"/>
                </a:rPr>
                <a:t>accelerates  </a:t>
              </a:r>
              <a:r>
                <a:rPr sz="544" spc="-18">
                  <a:solidFill>
                    <a:srgbClr val="FFFFFF"/>
                  </a:solidFill>
                  <a:latin typeface="Verdana"/>
                  <a:cs typeface="Verdana"/>
                </a:rPr>
                <a:t>deliver</a:t>
              </a:r>
              <a:r>
                <a:rPr sz="544" spc="-23">
                  <a:solidFill>
                    <a:srgbClr val="FFFFFF"/>
                  </a:solidFill>
                  <a:latin typeface="Verdana"/>
                  <a:cs typeface="Verdana"/>
                </a:rPr>
                <a:t>y</a:t>
              </a:r>
              <a:r>
                <a:rPr sz="544" spc="-50">
                  <a:solidFill>
                    <a:srgbClr val="FFFFFF"/>
                  </a:solidFill>
                  <a:latin typeface="Verdana"/>
                  <a:cs typeface="Verdana"/>
                </a:rPr>
                <a:t> </a:t>
              </a:r>
              <a:r>
                <a:rPr sz="544" spc="9">
                  <a:solidFill>
                    <a:srgbClr val="FFFFFF"/>
                  </a:solidFill>
                  <a:latin typeface="Verdana"/>
                  <a:cs typeface="Verdana"/>
                </a:rPr>
                <a:t>to  </a:t>
              </a:r>
              <a:r>
                <a:rPr sz="544" spc="-9">
                  <a:solidFill>
                    <a:srgbClr val="FFFFFF"/>
                  </a:solidFill>
                  <a:latin typeface="Verdana"/>
                  <a:cs typeface="Verdana"/>
                </a:rPr>
                <a:t>market</a:t>
              </a:r>
              <a:endParaRPr sz="544">
                <a:latin typeface="Verdana"/>
                <a:cs typeface="Verdana"/>
              </a:endParaRPr>
            </a:p>
          </p:txBody>
        </p:sp>
        <p:grpSp>
          <p:nvGrpSpPr>
            <p:cNvPr id="17" name="object 17"/>
            <p:cNvGrpSpPr/>
            <p:nvPr/>
          </p:nvGrpSpPr>
          <p:grpSpPr>
            <a:xfrm>
              <a:off x="4385106" y="5372153"/>
              <a:ext cx="1983695" cy="569485"/>
              <a:chOff x="3459964" y="5924291"/>
              <a:chExt cx="2187575" cy="628015"/>
            </a:xfrm>
          </p:grpSpPr>
          <p:sp>
            <p:nvSpPr>
              <p:cNvPr id="18" name="object 18"/>
              <p:cNvSpPr/>
              <p:nvPr/>
            </p:nvSpPr>
            <p:spPr>
              <a:xfrm>
                <a:off x="3464091" y="6238194"/>
                <a:ext cx="1574165" cy="0"/>
              </a:xfrm>
              <a:custGeom>
                <a:avLst/>
                <a:gdLst/>
                <a:ahLst/>
                <a:cxnLst/>
                <a:rect l="l" t="t" r="r" b="b"/>
                <a:pathLst>
                  <a:path w="1574164">
                    <a:moveTo>
                      <a:pt x="0" y="0"/>
                    </a:moveTo>
                    <a:lnTo>
                      <a:pt x="1573987" y="0"/>
                    </a:lnTo>
                  </a:path>
                </a:pathLst>
              </a:custGeom>
              <a:ln w="7708">
                <a:solidFill>
                  <a:srgbClr val="A8ADBC"/>
                </a:solidFill>
              </a:ln>
            </p:spPr>
            <p:txBody>
              <a:bodyPr wrap="square" lIns="0" tIns="0" rIns="0" bIns="0" rtlCol="0"/>
              <a:lstStyle/>
              <a:p>
                <a:endParaRPr sz="1632"/>
              </a:p>
            </p:txBody>
          </p:sp>
          <p:sp>
            <p:nvSpPr>
              <p:cNvPr id="19" name="object 19"/>
              <p:cNvSpPr/>
              <p:nvPr/>
            </p:nvSpPr>
            <p:spPr>
              <a:xfrm>
                <a:off x="5019413" y="5924291"/>
                <a:ext cx="628015" cy="628015"/>
              </a:xfrm>
              <a:custGeom>
                <a:avLst/>
                <a:gdLst/>
                <a:ahLst/>
                <a:cxnLst/>
                <a:rect l="l" t="t" r="r" b="b"/>
                <a:pathLst>
                  <a:path w="628014" h="628015">
                    <a:moveTo>
                      <a:pt x="335926" y="0"/>
                    </a:moveTo>
                    <a:lnTo>
                      <a:pt x="291954" y="26"/>
                    </a:lnTo>
                    <a:lnTo>
                      <a:pt x="248488" y="6133"/>
                    </a:lnTo>
                    <a:lnTo>
                      <a:pt x="206212" y="18227"/>
                    </a:lnTo>
                    <a:lnTo>
                      <a:pt x="165806" y="36210"/>
                    </a:lnTo>
                    <a:lnTo>
                      <a:pt x="127952" y="59989"/>
                    </a:lnTo>
                    <a:lnTo>
                      <a:pt x="93332" y="89466"/>
                    </a:lnTo>
                    <a:lnTo>
                      <a:pt x="62627" y="124547"/>
                    </a:lnTo>
                    <a:lnTo>
                      <a:pt x="37369" y="163731"/>
                    </a:lnTo>
                    <a:lnTo>
                      <a:pt x="18575" y="205136"/>
                    </a:lnTo>
                    <a:lnTo>
                      <a:pt x="6151" y="248079"/>
                    </a:lnTo>
                    <a:lnTo>
                      <a:pt x="0" y="291878"/>
                    </a:lnTo>
                    <a:lnTo>
                      <a:pt x="26" y="335852"/>
                    </a:lnTo>
                    <a:lnTo>
                      <a:pt x="6135" y="379319"/>
                    </a:lnTo>
                    <a:lnTo>
                      <a:pt x="18229" y="421598"/>
                    </a:lnTo>
                    <a:lnTo>
                      <a:pt x="36214" y="462005"/>
                    </a:lnTo>
                    <a:lnTo>
                      <a:pt x="59993" y="499860"/>
                    </a:lnTo>
                    <a:lnTo>
                      <a:pt x="89471" y="534481"/>
                    </a:lnTo>
                    <a:lnTo>
                      <a:pt x="124552" y="565186"/>
                    </a:lnTo>
                    <a:lnTo>
                      <a:pt x="163740" y="590442"/>
                    </a:lnTo>
                    <a:lnTo>
                      <a:pt x="205146" y="609233"/>
                    </a:lnTo>
                    <a:lnTo>
                      <a:pt x="248090" y="621655"/>
                    </a:lnTo>
                    <a:lnTo>
                      <a:pt x="291889" y="627805"/>
                    </a:lnTo>
                    <a:lnTo>
                      <a:pt x="335863" y="627778"/>
                    </a:lnTo>
                    <a:lnTo>
                      <a:pt x="379329" y="621669"/>
                    </a:lnTo>
                    <a:lnTo>
                      <a:pt x="421606" y="609575"/>
                    </a:lnTo>
                    <a:lnTo>
                      <a:pt x="462013" y="591592"/>
                    </a:lnTo>
                    <a:lnTo>
                      <a:pt x="499867" y="567814"/>
                    </a:lnTo>
                    <a:lnTo>
                      <a:pt x="534487" y="538339"/>
                    </a:lnTo>
                    <a:lnTo>
                      <a:pt x="565192" y="503261"/>
                    </a:lnTo>
                    <a:lnTo>
                      <a:pt x="590450" y="464074"/>
                    </a:lnTo>
                    <a:lnTo>
                      <a:pt x="609243" y="422668"/>
                    </a:lnTo>
                    <a:lnTo>
                      <a:pt x="621666" y="379725"/>
                    </a:lnTo>
                    <a:lnTo>
                      <a:pt x="627816" y="335927"/>
                    </a:lnTo>
                    <a:lnTo>
                      <a:pt x="627787" y="291955"/>
                    </a:lnTo>
                    <a:lnTo>
                      <a:pt x="621677" y="248489"/>
                    </a:lnTo>
                    <a:lnTo>
                      <a:pt x="609581" y="206213"/>
                    </a:lnTo>
                    <a:lnTo>
                      <a:pt x="591595" y="165806"/>
                    </a:lnTo>
                    <a:lnTo>
                      <a:pt x="567814" y="127951"/>
                    </a:lnTo>
                    <a:lnTo>
                      <a:pt x="538335" y="93329"/>
                    </a:lnTo>
                    <a:lnTo>
                      <a:pt x="503254" y="62622"/>
                    </a:lnTo>
                    <a:lnTo>
                      <a:pt x="464070" y="37366"/>
                    </a:lnTo>
                    <a:lnTo>
                      <a:pt x="422666" y="18574"/>
                    </a:lnTo>
                    <a:lnTo>
                      <a:pt x="379724" y="6150"/>
                    </a:lnTo>
                    <a:lnTo>
                      <a:pt x="335926" y="0"/>
                    </a:lnTo>
                    <a:close/>
                  </a:path>
                </a:pathLst>
              </a:custGeom>
              <a:solidFill>
                <a:srgbClr val="280F44"/>
              </a:solidFill>
            </p:spPr>
            <p:txBody>
              <a:bodyPr wrap="square" lIns="0" tIns="0" rIns="0" bIns="0" rtlCol="0"/>
              <a:lstStyle/>
              <a:p>
                <a:endParaRPr sz="1632"/>
              </a:p>
            </p:txBody>
          </p:sp>
        </p:grpSp>
        <p:sp>
          <p:nvSpPr>
            <p:cNvPr id="20" name="object 20"/>
            <p:cNvSpPr txBox="1"/>
            <p:nvPr/>
          </p:nvSpPr>
          <p:spPr>
            <a:xfrm>
              <a:off x="5866583" y="5533300"/>
              <a:ext cx="434743" cy="192960"/>
            </a:xfrm>
            <a:prstGeom prst="rect">
              <a:avLst/>
            </a:prstGeom>
          </p:spPr>
          <p:txBody>
            <a:bodyPr vert="horz" wrap="square" lIns="0" tIns="11516" rIns="0" bIns="0" rtlCol="0">
              <a:spAutoFit/>
            </a:bodyPr>
            <a:lstStyle/>
            <a:p>
              <a:pPr marL="11516" marR="4607" indent="53551">
                <a:spcBef>
                  <a:spcPts val="91"/>
                </a:spcBef>
              </a:pPr>
              <a:r>
                <a:rPr sz="589" spc="9">
                  <a:solidFill>
                    <a:srgbClr val="FFFFFF"/>
                  </a:solidFill>
                  <a:latin typeface="Verdana"/>
                  <a:cs typeface="Verdana"/>
                </a:rPr>
                <a:t>attracts </a:t>
              </a:r>
              <a:r>
                <a:rPr sz="589" spc="14">
                  <a:solidFill>
                    <a:srgbClr val="FFFFFF"/>
                  </a:solidFill>
                  <a:latin typeface="Verdana"/>
                  <a:cs typeface="Verdana"/>
                </a:rPr>
                <a:t> </a:t>
              </a:r>
              <a:r>
                <a:rPr sz="589" spc="-14">
                  <a:solidFill>
                    <a:srgbClr val="FFFFFF"/>
                  </a:solidFill>
                  <a:latin typeface="Verdana"/>
                  <a:cs typeface="Verdana"/>
                </a:rPr>
                <a:t>investment</a:t>
              </a:r>
              <a:endParaRPr sz="589">
                <a:latin typeface="Verdana"/>
                <a:cs typeface="Verdana"/>
              </a:endParaRPr>
            </a:p>
          </p:txBody>
        </p:sp>
        <p:grpSp>
          <p:nvGrpSpPr>
            <p:cNvPr id="21" name="object 21"/>
            <p:cNvGrpSpPr/>
            <p:nvPr/>
          </p:nvGrpSpPr>
          <p:grpSpPr>
            <a:xfrm>
              <a:off x="4350396" y="5699261"/>
              <a:ext cx="1500583" cy="569485"/>
              <a:chOff x="3421687" y="6285018"/>
              <a:chExt cx="1654810" cy="628015"/>
            </a:xfrm>
          </p:grpSpPr>
          <p:sp>
            <p:nvSpPr>
              <p:cNvPr id="22" name="object 22"/>
              <p:cNvSpPr/>
              <p:nvPr/>
            </p:nvSpPr>
            <p:spPr>
              <a:xfrm>
                <a:off x="3425814" y="6598921"/>
                <a:ext cx="1097915" cy="0"/>
              </a:xfrm>
              <a:custGeom>
                <a:avLst/>
                <a:gdLst/>
                <a:ahLst/>
                <a:cxnLst/>
                <a:rect l="l" t="t" r="r" b="b"/>
                <a:pathLst>
                  <a:path w="1097914">
                    <a:moveTo>
                      <a:pt x="0" y="0"/>
                    </a:moveTo>
                    <a:lnTo>
                      <a:pt x="1097915" y="0"/>
                    </a:lnTo>
                  </a:path>
                </a:pathLst>
              </a:custGeom>
              <a:ln w="7708">
                <a:solidFill>
                  <a:srgbClr val="A8ADBC"/>
                </a:solidFill>
              </a:ln>
            </p:spPr>
            <p:txBody>
              <a:bodyPr wrap="square" lIns="0" tIns="0" rIns="0" bIns="0" rtlCol="0"/>
              <a:lstStyle/>
              <a:p>
                <a:endParaRPr sz="1632"/>
              </a:p>
            </p:txBody>
          </p:sp>
          <p:sp>
            <p:nvSpPr>
              <p:cNvPr id="23" name="object 23"/>
              <p:cNvSpPr/>
              <p:nvPr/>
            </p:nvSpPr>
            <p:spPr>
              <a:xfrm>
                <a:off x="4448518" y="6285018"/>
                <a:ext cx="628015" cy="628015"/>
              </a:xfrm>
              <a:custGeom>
                <a:avLst/>
                <a:gdLst/>
                <a:ahLst/>
                <a:cxnLst/>
                <a:rect l="l" t="t" r="r" b="b"/>
                <a:pathLst>
                  <a:path w="628014" h="628015">
                    <a:moveTo>
                      <a:pt x="335926" y="0"/>
                    </a:moveTo>
                    <a:lnTo>
                      <a:pt x="291954" y="26"/>
                    </a:lnTo>
                    <a:lnTo>
                      <a:pt x="248488" y="6133"/>
                    </a:lnTo>
                    <a:lnTo>
                      <a:pt x="206212" y="18227"/>
                    </a:lnTo>
                    <a:lnTo>
                      <a:pt x="165806" y="36210"/>
                    </a:lnTo>
                    <a:lnTo>
                      <a:pt x="127952" y="59989"/>
                    </a:lnTo>
                    <a:lnTo>
                      <a:pt x="93332" y="89466"/>
                    </a:lnTo>
                    <a:lnTo>
                      <a:pt x="62627" y="124547"/>
                    </a:lnTo>
                    <a:lnTo>
                      <a:pt x="37369" y="163731"/>
                    </a:lnTo>
                    <a:lnTo>
                      <a:pt x="18575" y="205136"/>
                    </a:lnTo>
                    <a:lnTo>
                      <a:pt x="6151" y="248079"/>
                    </a:lnTo>
                    <a:lnTo>
                      <a:pt x="0" y="291878"/>
                    </a:lnTo>
                    <a:lnTo>
                      <a:pt x="26" y="335852"/>
                    </a:lnTo>
                    <a:lnTo>
                      <a:pt x="6135" y="379319"/>
                    </a:lnTo>
                    <a:lnTo>
                      <a:pt x="18229" y="421598"/>
                    </a:lnTo>
                    <a:lnTo>
                      <a:pt x="36214" y="462005"/>
                    </a:lnTo>
                    <a:lnTo>
                      <a:pt x="59993" y="499860"/>
                    </a:lnTo>
                    <a:lnTo>
                      <a:pt x="89471" y="534481"/>
                    </a:lnTo>
                    <a:lnTo>
                      <a:pt x="124552" y="565186"/>
                    </a:lnTo>
                    <a:lnTo>
                      <a:pt x="163740" y="590442"/>
                    </a:lnTo>
                    <a:lnTo>
                      <a:pt x="205146" y="609233"/>
                    </a:lnTo>
                    <a:lnTo>
                      <a:pt x="248090" y="621655"/>
                    </a:lnTo>
                    <a:lnTo>
                      <a:pt x="291889" y="627805"/>
                    </a:lnTo>
                    <a:lnTo>
                      <a:pt x="335863" y="627778"/>
                    </a:lnTo>
                    <a:lnTo>
                      <a:pt x="379329" y="621669"/>
                    </a:lnTo>
                    <a:lnTo>
                      <a:pt x="421606" y="609575"/>
                    </a:lnTo>
                    <a:lnTo>
                      <a:pt x="462013" y="591592"/>
                    </a:lnTo>
                    <a:lnTo>
                      <a:pt x="499867" y="567814"/>
                    </a:lnTo>
                    <a:lnTo>
                      <a:pt x="534487" y="538339"/>
                    </a:lnTo>
                    <a:lnTo>
                      <a:pt x="565192" y="503261"/>
                    </a:lnTo>
                    <a:lnTo>
                      <a:pt x="590450" y="464074"/>
                    </a:lnTo>
                    <a:lnTo>
                      <a:pt x="609243" y="422668"/>
                    </a:lnTo>
                    <a:lnTo>
                      <a:pt x="621666" y="379725"/>
                    </a:lnTo>
                    <a:lnTo>
                      <a:pt x="627816" y="335927"/>
                    </a:lnTo>
                    <a:lnTo>
                      <a:pt x="627787" y="291955"/>
                    </a:lnTo>
                    <a:lnTo>
                      <a:pt x="621677" y="248489"/>
                    </a:lnTo>
                    <a:lnTo>
                      <a:pt x="609581" y="206213"/>
                    </a:lnTo>
                    <a:lnTo>
                      <a:pt x="591595" y="165806"/>
                    </a:lnTo>
                    <a:lnTo>
                      <a:pt x="567814" y="127951"/>
                    </a:lnTo>
                    <a:lnTo>
                      <a:pt x="538335" y="93329"/>
                    </a:lnTo>
                    <a:lnTo>
                      <a:pt x="503254" y="62622"/>
                    </a:lnTo>
                    <a:lnTo>
                      <a:pt x="464070" y="37366"/>
                    </a:lnTo>
                    <a:lnTo>
                      <a:pt x="422666" y="18574"/>
                    </a:lnTo>
                    <a:lnTo>
                      <a:pt x="379724" y="6150"/>
                    </a:lnTo>
                    <a:lnTo>
                      <a:pt x="335926" y="0"/>
                    </a:lnTo>
                    <a:close/>
                  </a:path>
                </a:pathLst>
              </a:custGeom>
              <a:solidFill>
                <a:srgbClr val="A8ADBC"/>
              </a:solidFill>
            </p:spPr>
            <p:txBody>
              <a:bodyPr wrap="square" lIns="0" tIns="0" rIns="0" bIns="0" rtlCol="0"/>
              <a:lstStyle/>
              <a:p>
                <a:endParaRPr sz="1632"/>
              </a:p>
            </p:txBody>
          </p:sp>
        </p:grpSp>
        <p:sp>
          <p:nvSpPr>
            <p:cNvPr id="24" name="object 24"/>
            <p:cNvSpPr txBox="1"/>
            <p:nvPr/>
          </p:nvSpPr>
          <p:spPr>
            <a:xfrm>
              <a:off x="5366780" y="5869491"/>
              <a:ext cx="404801" cy="192960"/>
            </a:xfrm>
            <a:prstGeom prst="rect">
              <a:avLst/>
            </a:prstGeom>
          </p:spPr>
          <p:txBody>
            <a:bodyPr vert="horz" wrap="square" lIns="0" tIns="11516" rIns="0" bIns="0" rtlCol="0">
              <a:spAutoFit/>
            </a:bodyPr>
            <a:lstStyle/>
            <a:p>
              <a:pPr marL="11516" marR="4607" indent="23033">
                <a:spcBef>
                  <a:spcPts val="91"/>
                </a:spcBef>
              </a:pPr>
              <a:r>
                <a:rPr sz="589" spc="-14">
                  <a:solidFill>
                    <a:srgbClr val="FFFFFF"/>
                  </a:solidFill>
                  <a:latin typeface="Verdana"/>
                  <a:cs typeface="Verdana"/>
                </a:rPr>
                <a:t>improves </a:t>
              </a:r>
              <a:r>
                <a:rPr sz="589" spc="-195">
                  <a:solidFill>
                    <a:srgbClr val="FFFFFF"/>
                  </a:solidFill>
                  <a:latin typeface="Verdana"/>
                  <a:cs typeface="Verdana"/>
                </a:rPr>
                <a:t> </a:t>
              </a:r>
              <a:r>
                <a:rPr sz="589" spc="-9">
                  <a:solidFill>
                    <a:srgbClr val="FFFFFF"/>
                  </a:solidFill>
                  <a:latin typeface="Verdana"/>
                  <a:cs typeface="Verdana"/>
                </a:rPr>
                <a:t>valuations</a:t>
              </a:r>
              <a:endParaRPr sz="589">
                <a:latin typeface="Verdana"/>
                <a:cs typeface="Verdana"/>
              </a:endParaRPr>
            </a:p>
          </p:txBody>
        </p:sp>
        <p:grpSp>
          <p:nvGrpSpPr>
            <p:cNvPr id="25" name="object 25"/>
            <p:cNvGrpSpPr/>
            <p:nvPr/>
          </p:nvGrpSpPr>
          <p:grpSpPr>
            <a:xfrm>
              <a:off x="4090345" y="6026367"/>
              <a:ext cx="1229949" cy="569485"/>
              <a:chOff x="3134908" y="6645743"/>
              <a:chExt cx="1356360" cy="628015"/>
            </a:xfrm>
          </p:grpSpPr>
          <p:sp>
            <p:nvSpPr>
              <p:cNvPr id="26" name="object 26"/>
              <p:cNvSpPr/>
              <p:nvPr/>
            </p:nvSpPr>
            <p:spPr>
              <a:xfrm>
                <a:off x="3134908" y="6959648"/>
                <a:ext cx="749935" cy="0"/>
              </a:xfrm>
              <a:custGeom>
                <a:avLst/>
                <a:gdLst/>
                <a:ahLst/>
                <a:cxnLst/>
                <a:rect l="l" t="t" r="r" b="b"/>
                <a:pathLst>
                  <a:path w="749935">
                    <a:moveTo>
                      <a:pt x="0" y="0"/>
                    </a:moveTo>
                    <a:lnTo>
                      <a:pt x="749604" y="0"/>
                    </a:lnTo>
                  </a:path>
                </a:pathLst>
              </a:custGeom>
              <a:ln w="7708">
                <a:solidFill>
                  <a:srgbClr val="A8ADBC"/>
                </a:solidFill>
              </a:ln>
            </p:spPr>
            <p:txBody>
              <a:bodyPr wrap="square" lIns="0" tIns="0" rIns="0" bIns="0" rtlCol="0"/>
              <a:lstStyle/>
              <a:p>
                <a:endParaRPr sz="1632"/>
              </a:p>
            </p:txBody>
          </p:sp>
          <p:sp>
            <p:nvSpPr>
              <p:cNvPr id="27" name="object 27"/>
              <p:cNvSpPr/>
              <p:nvPr/>
            </p:nvSpPr>
            <p:spPr>
              <a:xfrm>
                <a:off x="3863181" y="6645743"/>
                <a:ext cx="628015" cy="628015"/>
              </a:xfrm>
              <a:custGeom>
                <a:avLst/>
                <a:gdLst/>
                <a:ahLst/>
                <a:cxnLst/>
                <a:rect l="l" t="t" r="r" b="b"/>
                <a:pathLst>
                  <a:path w="628014" h="628015">
                    <a:moveTo>
                      <a:pt x="335926" y="0"/>
                    </a:moveTo>
                    <a:lnTo>
                      <a:pt x="291954" y="26"/>
                    </a:lnTo>
                    <a:lnTo>
                      <a:pt x="248488" y="6133"/>
                    </a:lnTo>
                    <a:lnTo>
                      <a:pt x="206212" y="18227"/>
                    </a:lnTo>
                    <a:lnTo>
                      <a:pt x="165806" y="36210"/>
                    </a:lnTo>
                    <a:lnTo>
                      <a:pt x="127952" y="59989"/>
                    </a:lnTo>
                    <a:lnTo>
                      <a:pt x="93332" y="89466"/>
                    </a:lnTo>
                    <a:lnTo>
                      <a:pt x="62627" y="124547"/>
                    </a:lnTo>
                    <a:lnTo>
                      <a:pt x="37369" y="163731"/>
                    </a:lnTo>
                    <a:lnTo>
                      <a:pt x="18575" y="205136"/>
                    </a:lnTo>
                    <a:lnTo>
                      <a:pt x="6151" y="248079"/>
                    </a:lnTo>
                    <a:lnTo>
                      <a:pt x="0" y="291878"/>
                    </a:lnTo>
                    <a:lnTo>
                      <a:pt x="26" y="335852"/>
                    </a:lnTo>
                    <a:lnTo>
                      <a:pt x="6135" y="379319"/>
                    </a:lnTo>
                    <a:lnTo>
                      <a:pt x="18229" y="421598"/>
                    </a:lnTo>
                    <a:lnTo>
                      <a:pt x="36214" y="462005"/>
                    </a:lnTo>
                    <a:lnTo>
                      <a:pt x="59993" y="499860"/>
                    </a:lnTo>
                    <a:lnTo>
                      <a:pt x="89471" y="534481"/>
                    </a:lnTo>
                    <a:lnTo>
                      <a:pt x="124552" y="565186"/>
                    </a:lnTo>
                    <a:lnTo>
                      <a:pt x="163740" y="590442"/>
                    </a:lnTo>
                    <a:lnTo>
                      <a:pt x="205146" y="609234"/>
                    </a:lnTo>
                    <a:lnTo>
                      <a:pt x="248090" y="621657"/>
                    </a:lnTo>
                    <a:lnTo>
                      <a:pt x="291889" y="627808"/>
                    </a:lnTo>
                    <a:lnTo>
                      <a:pt x="335863" y="627782"/>
                    </a:lnTo>
                    <a:lnTo>
                      <a:pt x="379329" y="621674"/>
                    </a:lnTo>
                    <a:lnTo>
                      <a:pt x="421606" y="609581"/>
                    </a:lnTo>
                    <a:lnTo>
                      <a:pt x="462013" y="591597"/>
                    </a:lnTo>
                    <a:lnTo>
                      <a:pt x="499867" y="567819"/>
                    </a:lnTo>
                    <a:lnTo>
                      <a:pt x="534487" y="538342"/>
                    </a:lnTo>
                    <a:lnTo>
                      <a:pt x="565192" y="503261"/>
                    </a:lnTo>
                    <a:lnTo>
                      <a:pt x="590450" y="464074"/>
                    </a:lnTo>
                    <a:lnTo>
                      <a:pt x="609243" y="422668"/>
                    </a:lnTo>
                    <a:lnTo>
                      <a:pt x="621666" y="379725"/>
                    </a:lnTo>
                    <a:lnTo>
                      <a:pt x="627816" y="335927"/>
                    </a:lnTo>
                    <a:lnTo>
                      <a:pt x="627787" y="291955"/>
                    </a:lnTo>
                    <a:lnTo>
                      <a:pt x="621677" y="248489"/>
                    </a:lnTo>
                    <a:lnTo>
                      <a:pt x="609581" y="206213"/>
                    </a:lnTo>
                    <a:lnTo>
                      <a:pt x="591595" y="165806"/>
                    </a:lnTo>
                    <a:lnTo>
                      <a:pt x="567814" y="127951"/>
                    </a:lnTo>
                    <a:lnTo>
                      <a:pt x="538335" y="93329"/>
                    </a:lnTo>
                    <a:lnTo>
                      <a:pt x="503254" y="62622"/>
                    </a:lnTo>
                    <a:lnTo>
                      <a:pt x="464070" y="37366"/>
                    </a:lnTo>
                    <a:lnTo>
                      <a:pt x="422666" y="18574"/>
                    </a:lnTo>
                    <a:lnTo>
                      <a:pt x="379724" y="6150"/>
                    </a:lnTo>
                    <a:lnTo>
                      <a:pt x="335926" y="0"/>
                    </a:lnTo>
                    <a:close/>
                  </a:path>
                </a:pathLst>
              </a:custGeom>
              <a:solidFill>
                <a:srgbClr val="DF9776"/>
              </a:solidFill>
            </p:spPr>
            <p:txBody>
              <a:bodyPr wrap="square" lIns="0" tIns="0" rIns="0" bIns="0" rtlCol="0"/>
              <a:lstStyle/>
              <a:p>
                <a:endParaRPr sz="1632"/>
              </a:p>
            </p:txBody>
          </p:sp>
        </p:grpSp>
        <p:sp>
          <p:nvSpPr>
            <p:cNvPr id="28" name="object 28"/>
            <p:cNvSpPr txBox="1"/>
            <p:nvPr/>
          </p:nvSpPr>
          <p:spPr>
            <a:xfrm>
              <a:off x="4809759" y="6119853"/>
              <a:ext cx="460079" cy="378260"/>
            </a:xfrm>
            <a:prstGeom prst="rect">
              <a:avLst/>
            </a:prstGeom>
          </p:spPr>
          <p:txBody>
            <a:bodyPr vert="horz" wrap="square" lIns="0" tIns="19002" rIns="0" bIns="0" rtlCol="0">
              <a:spAutoFit/>
            </a:bodyPr>
            <a:lstStyle/>
            <a:p>
              <a:pPr marL="11516" marR="4607" algn="ctr">
                <a:lnSpc>
                  <a:spcPts val="662"/>
                </a:lnSpc>
                <a:spcBef>
                  <a:spcPts val="150"/>
                </a:spcBef>
              </a:pPr>
              <a:r>
                <a:rPr sz="589" spc="-41">
                  <a:solidFill>
                    <a:srgbClr val="FFFFFF"/>
                  </a:solidFill>
                  <a:latin typeface="Verdana"/>
                  <a:cs typeface="Verdana"/>
                </a:rPr>
                <a:t>increases </a:t>
              </a:r>
              <a:r>
                <a:rPr sz="589" spc="-36">
                  <a:solidFill>
                    <a:srgbClr val="FFFFFF"/>
                  </a:solidFill>
                  <a:latin typeface="Verdana"/>
                  <a:cs typeface="Verdana"/>
                </a:rPr>
                <a:t> </a:t>
              </a:r>
              <a:r>
                <a:rPr sz="589" spc="-41">
                  <a:solidFill>
                    <a:srgbClr val="FFFFFF"/>
                  </a:solidFill>
                  <a:latin typeface="Verdana"/>
                  <a:cs typeface="Verdana"/>
                </a:rPr>
                <a:t>innovation </a:t>
              </a:r>
              <a:r>
                <a:rPr sz="589" spc="-36">
                  <a:solidFill>
                    <a:srgbClr val="FFFFFF"/>
                  </a:solidFill>
                  <a:latin typeface="Verdana"/>
                  <a:cs typeface="Verdana"/>
                </a:rPr>
                <a:t> through </a:t>
              </a:r>
              <a:r>
                <a:rPr sz="589" spc="-32">
                  <a:solidFill>
                    <a:srgbClr val="FFFFFF"/>
                  </a:solidFill>
                  <a:latin typeface="Verdana"/>
                  <a:cs typeface="Verdana"/>
                </a:rPr>
                <a:t> collaboration</a:t>
              </a:r>
              <a:endParaRPr sz="589">
                <a:latin typeface="Verdana"/>
                <a:cs typeface="Verdana"/>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F33A6-0127-4AF0-9F05-852AB4748E9E}"/>
              </a:ext>
            </a:extLst>
          </p:cNvPr>
          <p:cNvSpPr>
            <a:spLocks noGrp="1"/>
          </p:cNvSpPr>
          <p:nvPr>
            <p:ph type="ctrTitle" idx="4294967295"/>
          </p:nvPr>
        </p:nvSpPr>
        <p:spPr>
          <a:xfrm>
            <a:off x="464319" y="231447"/>
            <a:ext cx="11599862" cy="1155700"/>
          </a:xfrm>
        </p:spPr>
        <p:txBody>
          <a:bodyPr>
            <a:normAutofit/>
          </a:bodyPr>
          <a:lstStyle/>
          <a:p>
            <a:r>
              <a:rPr lang="en-GB" dirty="0"/>
              <a:t>CAM Scale-Up: more than funding</a:t>
            </a:r>
          </a:p>
        </p:txBody>
      </p:sp>
      <p:graphicFrame>
        <p:nvGraphicFramePr>
          <p:cNvPr id="9" name="Diagram 8">
            <a:extLst>
              <a:ext uri="{FF2B5EF4-FFF2-40B4-BE49-F238E27FC236}">
                <a16:creationId xmlns:a16="http://schemas.microsoft.com/office/drawing/2014/main" id="{C083C21E-1BFA-41B1-AA1B-FBEFB1D34404}"/>
              </a:ext>
            </a:extLst>
          </p:cNvPr>
          <p:cNvGraphicFramePr/>
          <p:nvPr>
            <p:extLst>
              <p:ext uri="{D42A27DB-BD31-4B8C-83A1-F6EECF244321}">
                <p14:modId xmlns:p14="http://schemas.microsoft.com/office/powerpoint/2010/main" val="1203548841"/>
              </p:ext>
            </p:extLst>
          </p:nvPr>
        </p:nvGraphicFramePr>
        <p:xfrm>
          <a:off x="2455335" y="809297"/>
          <a:ext cx="9608846" cy="604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8A3F5E1-2F18-41B1-A201-56E737632405}"/>
              </a:ext>
            </a:extLst>
          </p:cNvPr>
          <p:cNvPicPr>
            <a:picLocks noChangeAspect="1"/>
          </p:cNvPicPr>
          <p:nvPr/>
        </p:nvPicPr>
        <p:blipFill>
          <a:blip r:embed="rId8">
            <a:alphaModFix amt="50000"/>
          </a:blip>
          <a:stretch>
            <a:fillRect/>
          </a:stretch>
        </p:blipFill>
        <p:spPr>
          <a:xfrm>
            <a:off x="1392730" y="3106060"/>
            <a:ext cx="1455175" cy="1455175"/>
          </a:xfrm>
          <a:prstGeom prst="rect">
            <a:avLst/>
          </a:prstGeom>
        </p:spPr>
      </p:pic>
    </p:spTree>
    <p:extLst>
      <p:ext uri="{BB962C8B-B14F-4D97-AF65-F5344CB8AC3E}">
        <p14:creationId xmlns:p14="http://schemas.microsoft.com/office/powerpoint/2010/main" val="105870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F33A6-0127-4AF0-9F05-852AB4748E9E}"/>
              </a:ext>
            </a:extLst>
          </p:cNvPr>
          <p:cNvSpPr>
            <a:spLocks noGrp="1"/>
          </p:cNvSpPr>
          <p:nvPr>
            <p:ph type="ctrTitle" idx="4294967295"/>
          </p:nvPr>
        </p:nvSpPr>
        <p:spPr>
          <a:xfrm>
            <a:off x="592138" y="287408"/>
            <a:ext cx="11599862" cy="1155700"/>
          </a:xfrm>
        </p:spPr>
        <p:txBody>
          <a:bodyPr>
            <a:normAutofit/>
          </a:bodyPr>
          <a:lstStyle/>
          <a:p>
            <a:r>
              <a:rPr lang="en-GB" dirty="0"/>
              <a:t>CAM Scale-Up: community perspective</a:t>
            </a:r>
          </a:p>
        </p:txBody>
      </p:sp>
      <p:graphicFrame>
        <p:nvGraphicFramePr>
          <p:cNvPr id="9" name="Diagram 8">
            <a:extLst>
              <a:ext uri="{FF2B5EF4-FFF2-40B4-BE49-F238E27FC236}">
                <a16:creationId xmlns:a16="http://schemas.microsoft.com/office/drawing/2014/main" id="{C083C21E-1BFA-41B1-AA1B-FBEFB1D34404}"/>
              </a:ext>
            </a:extLst>
          </p:cNvPr>
          <p:cNvGraphicFramePr/>
          <p:nvPr>
            <p:extLst>
              <p:ext uri="{D42A27DB-BD31-4B8C-83A1-F6EECF244321}">
                <p14:modId xmlns:p14="http://schemas.microsoft.com/office/powerpoint/2010/main" val="2069033664"/>
              </p:ext>
            </p:extLst>
          </p:nvPr>
        </p:nvGraphicFramePr>
        <p:xfrm>
          <a:off x="1887746" y="809297"/>
          <a:ext cx="10201511" cy="604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B3866D1-FF77-4659-9D8C-29AC3AD4E9B0}"/>
              </a:ext>
            </a:extLst>
          </p:cNvPr>
          <p:cNvPicPr>
            <a:picLocks noChangeAspect="1"/>
          </p:cNvPicPr>
          <p:nvPr/>
        </p:nvPicPr>
        <p:blipFill>
          <a:blip r:embed="rId8">
            <a:alphaModFix amt="50000"/>
          </a:blip>
          <a:stretch>
            <a:fillRect/>
          </a:stretch>
        </p:blipFill>
        <p:spPr>
          <a:xfrm>
            <a:off x="938516" y="3106060"/>
            <a:ext cx="1455175" cy="1455175"/>
          </a:xfrm>
          <a:prstGeom prst="rect">
            <a:avLst/>
          </a:prstGeom>
        </p:spPr>
      </p:pic>
    </p:spTree>
    <p:extLst>
      <p:ext uri="{BB962C8B-B14F-4D97-AF65-F5344CB8AC3E}">
        <p14:creationId xmlns:p14="http://schemas.microsoft.com/office/powerpoint/2010/main" val="69098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54AA48-BD33-4734-8D8E-4CDB15968D8E}"/>
              </a:ext>
            </a:extLst>
          </p:cNvPr>
          <p:cNvSpPr/>
          <p:nvPr/>
        </p:nvSpPr>
        <p:spPr>
          <a:xfrm>
            <a:off x="93083" y="5771123"/>
            <a:ext cx="3241466" cy="10868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D4AD25DC-7564-4A84-8FFA-9CD005C88B51}"/>
              </a:ext>
            </a:extLst>
          </p:cNvPr>
          <p:cNvSpPr>
            <a:spLocks noGrp="1"/>
          </p:cNvSpPr>
          <p:nvPr>
            <p:ph type="ctrTitle"/>
          </p:nvPr>
        </p:nvSpPr>
        <p:spPr>
          <a:xfrm>
            <a:off x="286327" y="298356"/>
            <a:ext cx="10014372" cy="852275"/>
          </a:xfrm>
        </p:spPr>
        <p:txBody>
          <a:bodyPr>
            <a:normAutofit/>
          </a:bodyPr>
          <a:lstStyle/>
          <a:p>
            <a:r>
              <a:rPr lang="en-US"/>
              <a:t>Cohort 1 success stories</a:t>
            </a:r>
            <a:endParaRPr lang="en-GB"/>
          </a:p>
        </p:txBody>
      </p:sp>
      <p:grpSp>
        <p:nvGrpSpPr>
          <p:cNvPr id="3" name="Group 2">
            <a:extLst>
              <a:ext uri="{FF2B5EF4-FFF2-40B4-BE49-F238E27FC236}">
                <a16:creationId xmlns:a16="http://schemas.microsoft.com/office/drawing/2014/main" id="{232D385E-A5CE-AA2B-41AC-A9C9C21ECF41}"/>
              </a:ext>
            </a:extLst>
          </p:cNvPr>
          <p:cNvGrpSpPr/>
          <p:nvPr/>
        </p:nvGrpSpPr>
        <p:grpSpPr>
          <a:xfrm>
            <a:off x="1895026" y="1035071"/>
            <a:ext cx="8405673" cy="5604426"/>
            <a:chOff x="1798790" y="1024797"/>
            <a:chExt cx="8405673" cy="5604426"/>
          </a:xfrm>
        </p:grpSpPr>
        <p:pic>
          <p:nvPicPr>
            <p:cNvPr id="6" name="Picture 5">
              <a:extLst>
                <a:ext uri="{FF2B5EF4-FFF2-40B4-BE49-F238E27FC236}">
                  <a16:creationId xmlns:a16="http://schemas.microsoft.com/office/drawing/2014/main" id="{D3B80D30-0CFF-4CEC-811C-A444A28680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8790" y="1024797"/>
              <a:ext cx="8405673" cy="1139413"/>
            </a:xfrm>
            <a:prstGeom prst="rect">
              <a:avLst/>
            </a:prstGeom>
          </p:spPr>
        </p:pic>
        <p:pic>
          <p:nvPicPr>
            <p:cNvPr id="8" name="Picture 7">
              <a:extLst>
                <a:ext uri="{FF2B5EF4-FFF2-40B4-BE49-F238E27FC236}">
                  <a16:creationId xmlns:a16="http://schemas.microsoft.com/office/drawing/2014/main" id="{CA6D4405-7E33-4B4D-AFCB-1D2E087BB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8790" y="2164211"/>
              <a:ext cx="8405673" cy="1129418"/>
            </a:xfrm>
            <a:prstGeom prst="rect">
              <a:avLst/>
            </a:prstGeom>
          </p:spPr>
        </p:pic>
        <p:pic>
          <p:nvPicPr>
            <p:cNvPr id="11" name="Picture 10">
              <a:extLst>
                <a:ext uri="{FF2B5EF4-FFF2-40B4-BE49-F238E27FC236}">
                  <a16:creationId xmlns:a16="http://schemas.microsoft.com/office/drawing/2014/main" id="{B4AD525F-2166-4032-AD8F-DD8FD86232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8790" y="3293629"/>
              <a:ext cx="8378586" cy="1129418"/>
            </a:xfrm>
            <a:prstGeom prst="rect">
              <a:avLst/>
            </a:prstGeom>
          </p:spPr>
        </p:pic>
        <p:pic>
          <p:nvPicPr>
            <p:cNvPr id="13" name="Picture 12">
              <a:extLst>
                <a:ext uri="{FF2B5EF4-FFF2-40B4-BE49-F238E27FC236}">
                  <a16:creationId xmlns:a16="http://schemas.microsoft.com/office/drawing/2014/main" id="{304EBE8C-CA58-4290-86BD-A41A03ED94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8791" y="4396218"/>
              <a:ext cx="8378586" cy="1115816"/>
            </a:xfrm>
            <a:prstGeom prst="rect">
              <a:avLst/>
            </a:prstGeom>
          </p:spPr>
        </p:pic>
        <p:pic>
          <p:nvPicPr>
            <p:cNvPr id="15" name="Picture 14">
              <a:extLst>
                <a:ext uri="{FF2B5EF4-FFF2-40B4-BE49-F238E27FC236}">
                  <a16:creationId xmlns:a16="http://schemas.microsoft.com/office/drawing/2014/main" id="{0A8DE91E-3958-4B2D-930C-A4CB8ABD66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8790" y="5504780"/>
              <a:ext cx="8378586" cy="1124443"/>
            </a:xfrm>
            <a:prstGeom prst="rect">
              <a:avLst/>
            </a:prstGeom>
          </p:spPr>
        </p:pic>
      </p:grpSp>
    </p:spTree>
    <p:extLst>
      <p:ext uri="{BB962C8B-B14F-4D97-AF65-F5344CB8AC3E}">
        <p14:creationId xmlns:p14="http://schemas.microsoft.com/office/powerpoint/2010/main" val="1398676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54AA48-BD33-4734-8D8E-4CDB15968D8E}"/>
              </a:ext>
            </a:extLst>
          </p:cNvPr>
          <p:cNvSpPr/>
          <p:nvPr/>
        </p:nvSpPr>
        <p:spPr>
          <a:xfrm>
            <a:off x="93083" y="5771123"/>
            <a:ext cx="3241466" cy="10868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D4AD25DC-7564-4A84-8FFA-9CD005C88B51}"/>
              </a:ext>
            </a:extLst>
          </p:cNvPr>
          <p:cNvSpPr>
            <a:spLocks noGrp="1"/>
          </p:cNvSpPr>
          <p:nvPr>
            <p:ph type="ctrTitle"/>
          </p:nvPr>
        </p:nvSpPr>
        <p:spPr>
          <a:xfrm>
            <a:off x="195824" y="544936"/>
            <a:ext cx="3821372" cy="2393472"/>
          </a:xfrm>
        </p:spPr>
        <p:txBody>
          <a:bodyPr>
            <a:normAutofit/>
          </a:bodyPr>
          <a:lstStyle/>
          <a:p>
            <a:r>
              <a:rPr lang="en-US"/>
              <a:t>Cohort 2 success stories</a:t>
            </a:r>
            <a:endParaRPr lang="en-GB"/>
          </a:p>
        </p:txBody>
      </p:sp>
      <p:pic>
        <p:nvPicPr>
          <p:cNvPr id="7" name="Picture 6">
            <a:extLst>
              <a:ext uri="{FF2B5EF4-FFF2-40B4-BE49-F238E27FC236}">
                <a16:creationId xmlns:a16="http://schemas.microsoft.com/office/drawing/2014/main" id="{1FE307EC-B114-212F-1AFF-3416CFD95F3C}"/>
              </a:ext>
            </a:extLst>
          </p:cNvPr>
          <p:cNvPicPr>
            <a:picLocks noChangeAspect="1"/>
          </p:cNvPicPr>
          <p:nvPr/>
        </p:nvPicPr>
        <p:blipFill>
          <a:blip r:embed="rId3"/>
          <a:stretch>
            <a:fillRect/>
          </a:stretch>
        </p:blipFill>
        <p:spPr>
          <a:xfrm>
            <a:off x="3899626" y="115489"/>
            <a:ext cx="7575260" cy="6627021"/>
          </a:xfrm>
          <a:prstGeom prst="rect">
            <a:avLst/>
          </a:prstGeom>
        </p:spPr>
      </p:pic>
    </p:spTree>
    <p:extLst>
      <p:ext uri="{BB962C8B-B14F-4D97-AF65-F5344CB8AC3E}">
        <p14:creationId xmlns:p14="http://schemas.microsoft.com/office/powerpoint/2010/main" val="1280332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98A4-C344-AD3A-C8C0-EF79FBFA7AD1}"/>
              </a:ext>
            </a:extLst>
          </p:cNvPr>
          <p:cNvSpPr>
            <a:spLocks noGrp="1"/>
          </p:cNvSpPr>
          <p:nvPr>
            <p:ph type="ctrTitle"/>
          </p:nvPr>
        </p:nvSpPr>
        <p:spPr/>
        <p:txBody>
          <a:bodyPr/>
          <a:lstStyle/>
          <a:p>
            <a:r>
              <a:rPr lang="en-GB"/>
              <a:t>UK CAM Supply Chain</a:t>
            </a:r>
          </a:p>
        </p:txBody>
      </p:sp>
      <p:sp>
        <p:nvSpPr>
          <p:cNvPr id="3" name="Subtitle 2">
            <a:extLst>
              <a:ext uri="{FF2B5EF4-FFF2-40B4-BE49-F238E27FC236}">
                <a16:creationId xmlns:a16="http://schemas.microsoft.com/office/drawing/2014/main" id="{1D9BDEA7-615D-BC45-4658-59C25BA6DB2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5663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9D63-A820-44B4-B7B1-8BE041860F42}"/>
              </a:ext>
            </a:extLst>
          </p:cNvPr>
          <p:cNvSpPr>
            <a:spLocks noGrp="1"/>
          </p:cNvSpPr>
          <p:nvPr>
            <p:ph type="ctrTitle"/>
          </p:nvPr>
        </p:nvSpPr>
        <p:spPr>
          <a:xfrm>
            <a:off x="385442" y="522803"/>
            <a:ext cx="10014372" cy="852275"/>
          </a:xfrm>
        </p:spPr>
        <p:txBody>
          <a:bodyPr/>
          <a:lstStyle/>
          <a:p>
            <a:r>
              <a:rPr lang="en-GB">
                <a:latin typeface="Verdana" panose="020B0604030504040204" pitchFamily="34" charset="0"/>
                <a:ea typeface="Verdana" panose="020B0604030504040204" pitchFamily="34" charset="0"/>
              </a:rPr>
              <a:t>CAM a maturing sector</a:t>
            </a:r>
          </a:p>
        </p:txBody>
      </p:sp>
      <p:sp>
        <p:nvSpPr>
          <p:cNvPr id="4" name="Slide Number Placeholder 3">
            <a:extLst>
              <a:ext uri="{FF2B5EF4-FFF2-40B4-BE49-F238E27FC236}">
                <a16:creationId xmlns:a16="http://schemas.microsoft.com/office/drawing/2014/main" id="{8FB7D4F4-DEB4-40FE-8CCB-F81309165F0E}"/>
              </a:ext>
            </a:extLst>
          </p:cNvPr>
          <p:cNvSpPr>
            <a:spLocks noGrp="1"/>
          </p:cNvSpPr>
          <p:nvPr>
            <p:ph type="sldNum" sz="quarter" idx="4"/>
          </p:nvPr>
        </p:nvSpPr>
        <p:spPr>
          <a:xfrm>
            <a:off x="9355442" y="634648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2DA8B7-6FC9-4949-B458-8DEC428FFA34}"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7ABC0DC2-665A-4D2D-AE1A-4B2E7047A52B}"/>
              </a:ext>
            </a:extLst>
          </p:cNvPr>
          <p:cNvSpPr txBox="1"/>
          <p:nvPr/>
        </p:nvSpPr>
        <p:spPr>
          <a:xfrm>
            <a:off x="568602" y="1302157"/>
            <a:ext cx="10457895" cy="1170705"/>
          </a:xfrm>
          <a:prstGeom prst="rect">
            <a:avLst/>
          </a:prstGeom>
          <a:noFill/>
        </p:spPr>
        <p:txBody>
          <a:bodyPr wrap="square">
            <a:spAutoFit/>
          </a:bodyPr>
          <a:lstStyle/>
          <a:p>
            <a:pPr>
              <a:lnSpc>
                <a:spcPct val="107000"/>
              </a:lnSpc>
              <a:spcAft>
                <a:spcPts val="800"/>
              </a:spcAft>
            </a:pPr>
            <a:r>
              <a:rPr lang="en-GB" b="1">
                <a:latin typeface="Verdana" panose="020B0604030504040204" pitchFamily="34" charset="0"/>
                <a:ea typeface="Calibri" panose="020F0502020204030204" pitchFamily="34" charset="0"/>
                <a:cs typeface="Arial" panose="020B0604020202020204" pitchFamily="34" charset="0"/>
              </a:rPr>
              <a:t>Moving from an CAM ecosystem to supply chain</a:t>
            </a:r>
          </a:p>
          <a:p>
            <a:pPr marL="285750" indent="-285750">
              <a:lnSpc>
                <a:spcPct val="107000"/>
              </a:lnSpc>
              <a:spcAft>
                <a:spcPts val="800"/>
              </a:spcAft>
              <a:buFont typeface="Wingdings" panose="05000000000000000000" pitchFamily="2" charset="2"/>
              <a:buChar char="§"/>
            </a:pPr>
            <a:r>
              <a:rPr lang="en-GB">
                <a:latin typeface="Verdana" panose="020B0604030504040204" pitchFamily="34" charset="0"/>
                <a:ea typeface="Calibri" panose="020F0502020204030204" pitchFamily="34" charset="0"/>
                <a:cs typeface="Arial" panose="020B0604020202020204" pitchFamily="34" charset="0"/>
              </a:rPr>
              <a:t>Tangible opportunity for the UK in the global CAM supply</a:t>
            </a:r>
          </a:p>
          <a:p>
            <a:pPr marL="285750" indent="-285750">
              <a:lnSpc>
                <a:spcPct val="107000"/>
              </a:lnSpc>
              <a:spcAft>
                <a:spcPts val="800"/>
              </a:spcAft>
              <a:buFont typeface="Wingdings" panose="05000000000000000000" pitchFamily="2" charset="2"/>
              <a:buChar char="§"/>
            </a:pPr>
            <a:r>
              <a:rPr lang="en-GB" sz="1800">
                <a:effectLst/>
                <a:latin typeface="Verdana" panose="020B0604030504040204" pitchFamily="34" charset="0"/>
                <a:ea typeface="Calibri" panose="020F0502020204030204" pitchFamily="34" charset="0"/>
                <a:cs typeface="Arial" panose="020B0604020202020204" pitchFamily="34" charset="0"/>
              </a:rPr>
              <a:t>Need</a:t>
            </a:r>
            <a:r>
              <a:rPr lang="en-GB">
                <a:latin typeface="Verdana" panose="020B0604030504040204" pitchFamily="34" charset="0"/>
                <a:ea typeface="Calibri" panose="020F0502020204030204" pitchFamily="34" charset="0"/>
                <a:cs typeface="Arial" panose="020B0604020202020204" pitchFamily="34" charset="0"/>
              </a:rPr>
              <a:t>s a greater understanding</a:t>
            </a: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Oval 9">
            <a:extLst>
              <a:ext uri="{FF2B5EF4-FFF2-40B4-BE49-F238E27FC236}">
                <a16:creationId xmlns:a16="http://schemas.microsoft.com/office/drawing/2014/main" id="{FE2207CA-3F0C-4820-B444-6C871AD8DADC}"/>
              </a:ext>
            </a:extLst>
          </p:cNvPr>
          <p:cNvSpPr/>
          <p:nvPr/>
        </p:nvSpPr>
        <p:spPr>
          <a:xfrm>
            <a:off x="2322614" y="3733868"/>
            <a:ext cx="596900" cy="635000"/>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3C8011D-D420-4E25-BB9E-6EE72A436772}"/>
              </a:ext>
            </a:extLst>
          </p:cNvPr>
          <p:cNvSpPr/>
          <p:nvPr/>
        </p:nvSpPr>
        <p:spPr>
          <a:xfrm>
            <a:off x="3249714" y="3006995"/>
            <a:ext cx="596900" cy="635000"/>
          </a:xfrm>
          <a:prstGeom prst="ellipse">
            <a:avLst/>
          </a:prstGeom>
          <a:solidFill>
            <a:srgbClr val="32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43D64A1-26E8-4C3D-8F9D-72CD19B8AB79}"/>
              </a:ext>
            </a:extLst>
          </p:cNvPr>
          <p:cNvSpPr/>
          <p:nvPr/>
        </p:nvSpPr>
        <p:spPr>
          <a:xfrm>
            <a:off x="2449614" y="2804287"/>
            <a:ext cx="596900" cy="635000"/>
          </a:xfrm>
          <a:prstGeom prst="ellipse">
            <a:avLst/>
          </a:prstGeom>
          <a:solidFill>
            <a:srgbClr val="FCA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79BDBCC-0C6D-41B1-AF7C-B16A05767825}"/>
              </a:ext>
            </a:extLst>
          </p:cNvPr>
          <p:cNvSpPr/>
          <p:nvPr/>
        </p:nvSpPr>
        <p:spPr>
          <a:xfrm>
            <a:off x="970064" y="4506579"/>
            <a:ext cx="596900" cy="635000"/>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3CA3E5C-A3C1-4E54-BDA8-51861FB031D8}"/>
              </a:ext>
            </a:extLst>
          </p:cNvPr>
          <p:cNvSpPr/>
          <p:nvPr/>
        </p:nvSpPr>
        <p:spPr>
          <a:xfrm>
            <a:off x="1141514" y="3261487"/>
            <a:ext cx="596900" cy="635000"/>
          </a:xfrm>
          <a:prstGeom prst="ellipse">
            <a:avLst/>
          </a:prstGeom>
          <a:solidFill>
            <a:srgbClr val="32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FECD331-CFFF-4DC8-8CC4-26B17AC36277}"/>
              </a:ext>
            </a:extLst>
          </p:cNvPr>
          <p:cNvSpPr/>
          <p:nvPr/>
        </p:nvSpPr>
        <p:spPr>
          <a:xfrm>
            <a:off x="1890814" y="5071930"/>
            <a:ext cx="596900" cy="635000"/>
          </a:xfrm>
          <a:prstGeom prst="ellipse">
            <a:avLst/>
          </a:prstGeom>
          <a:solidFill>
            <a:srgbClr val="FCA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D8BB513-C1EC-48C7-A144-6A3AE0464D1D}"/>
              </a:ext>
            </a:extLst>
          </p:cNvPr>
          <p:cNvSpPr/>
          <p:nvPr/>
        </p:nvSpPr>
        <p:spPr>
          <a:xfrm>
            <a:off x="3256064" y="4919038"/>
            <a:ext cx="596900" cy="635000"/>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E0FDC75F-3790-4F3B-805E-CD26D3A24A71}"/>
              </a:ext>
            </a:extLst>
          </p:cNvPr>
          <p:cNvSpPr/>
          <p:nvPr/>
        </p:nvSpPr>
        <p:spPr>
          <a:xfrm>
            <a:off x="2919514" y="4263400"/>
            <a:ext cx="596900" cy="635000"/>
          </a:xfrm>
          <a:prstGeom prst="ellipse">
            <a:avLst/>
          </a:prstGeom>
          <a:solidFill>
            <a:srgbClr val="32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AB04D3-CA65-472E-AB5A-F1069045EAA0}"/>
              </a:ext>
            </a:extLst>
          </p:cNvPr>
          <p:cNvSpPr/>
          <p:nvPr/>
        </p:nvSpPr>
        <p:spPr>
          <a:xfrm>
            <a:off x="1516164" y="3941931"/>
            <a:ext cx="596900" cy="635000"/>
          </a:xfrm>
          <a:prstGeom prst="ellipse">
            <a:avLst/>
          </a:prstGeom>
          <a:solidFill>
            <a:srgbClr val="FCA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B1B7EFB-DBF3-46A4-9D1A-90A231357F33}"/>
              </a:ext>
            </a:extLst>
          </p:cNvPr>
          <p:cNvSpPr/>
          <p:nvPr/>
        </p:nvSpPr>
        <p:spPr>
          <a:xfrm>
            <a:off x="8456714" y="3821972"/>
            <a:ext cx="596900" cy="635000"/>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D5B1DB2-D507-46F8-9245-C1BD6B33B360}"/>
              </a:ext>
            </a:extLst>
          </p:cNvPr>
          <p:cNvSpPr/>
          <p:nvPr/>
        </p:nvSpPr>
        <p:spPr>
          <a:xfrm>
            <a:off x="9802914" y="2940118"/>
            <a:ext cx="596900" cy="635000"/>
          </a:xfrm>
          <a:prstGeom prst="ellipse">
            <a:avLst/>
          </a:prstGeom>
          <a:solidFill>
            <a:srgbClr val="32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E3277CD-03BA-4695-9A4D-915E9E1BCF63}"/>
              </a:ext>
            </a:extLst>
          </p:cNvPr>
          <p:cNvSpPr/>
          <p:nvPr/>
        </p:nvSpPr>
        <p:spPr>
          <a:xfrm>
            <a:off x="9053614" y="3199025"/>
            <a:ext cx="596900" cy="635000"/>
          </a:xfrm>
          <a:prstGeom prst="ellipse">
            <a:avLst/>
          </a:prstGeom>
          <a:solidFill>
            <a:srgbClr val="FCA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A31811A-0D15-4281-A4D9-9E63B3A02124}"/>
              </a:ext>
            </a:extLst>
          </p:cNvPr>
          <p:cNvSpPr/>
          <p:nvPr/>
        </p:nvSpPr>
        <p:spPr>
          <a:xfrm>
            <a:off x="6805714" y="4574940"/>
            <a:ext cx="596900" cy="635000"/>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4284FAA-667D-437E-B45D-BD0C85E5D782}"/>
              </a:ext>
            </a:extLst>
          </p:cNvPr>
          <p:cNvSpPr/>
          <p:nvPr/>
        </p:nvSpPr>
        <p:spPr>
          <a:xfrm>
            <a:off x="6646964" y="3375886"/>
            <a:ext cx="596900" cy="635000"/>
          </a:xfrm>
          <a:prstGeom prst="ellipse">
            <a:avLst/>
          </a:prstGeom>
          <a:solidFill>
            <a:srgbClr val="32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8A1BE70-0F35-4902-AB1E-61701DF839AA}"/>
              </a:ext>
            </a:extLst>
          </p:cNvPr>
          <p:cNvSpPr/>
          <p:nvPr/>
        </p:nvSpPr>
        <p:spPr>
          <a:xfrm>
            <a:off x="8228114" y="4615321"/>
            <a:ext cx="596900" cy="635000"/>
          </a:xfrm>
          <a:prstGeom prst="ellipse">
            <a:avLst/>
          </a:prstGeom>
          <a:solidFill>
            <a:srgbClr val="FCA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46FF416-BE3A-430B-847C-C7F06215B3BA}"/>
              </a:ext>
            </a:extLst>
          </p:cNvPr>
          <p:cNvSpPr/>
          <p:nvPr/>
        </p:nvSpPr>
        <p:spPr>
          <a:xfrm>
            <a:off x="9802914" y="3847864"/>
            <a:ext cx="596900" cy="635000"/>
          </a:xfrm>
          <a:prstGeom prst="ellipse">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1CFBE18-6B7A-49E1-B155-6CE0C6B9BDC2}"/>
              </a:ext>
            </a:extLst>
          </p:cNvPr>
          <p:cNvSpPr/>
          <p:nvPr/>
        </p:nvSpPr>
        <p:spPr>
          <a:xfrm>
            <a:off x="10495064" y="4160110"/>
            <a:ext cx="596900" cy="635000"/>
          </a:xfrm>
          <a:prstGeom prst="ellipse">
            <a:avLst/>
          </a:prstGeom>
          <a:solidFill>
            <a:srgbClr val="32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360E51C-A9A4-4525-BAE4-68D257BC5D95}"/>
              </a:ext>
            </a:extLst>
          </p:cNvPr>
          <p:cNvSpPr/>
          <p:nvPr/>
        </p:nvSpPr>
        <p:spPr>
          <a:xfrm>
            <a:off x="7402614" y="3821972"/>
            <a:ext cx="596900" cy="635000"/>
          </a:xfrm>
          <a:prstGeom prst="ellipse">
            <a:avLst/>
          </a:prstGeom>
          <a:solidFill>
            <a:srgbClr val="FCA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44A845F6-153F-4806-9F55-9F516849EB02}"/>
              </a:ext>
            </a:extLst>
          </p:cNvPr>
          <p:cNvCxnSpPr/>
          <p:nvPr/>
        </p:nvCxnSpPr>
        <p:spPr>
          <a:xfrm>
            <a:off x="4678464" y="4160110"/>
            <a:ext cx="1397000" cy="0"/>
          </a:xfrm>
          <a:prstGeom prst="straightConnector1">
            <a:avLst/>
          </a:prstGeom>
          <a:ln w="76200">
            <a:solidFill>
              <a:srgbClr val="32215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DAC7D8-5178-4D8B-ABA7-2AE908641681}"/>
              </a:ext>
            </a:extLst>
          </p:cNvPr>
          <p:cNvCxnSpPr>
            <a:cxnSpLocks/>
            <a:stCxn id="25" idx="6"/>
            <a:endCxn id="29" idx="1"/>
          </p:cNvCxnSpPr>
          <p:nvPr/>
        </p:nvCxnSpPr>
        <p:spPr>
          <a:xfrm>
            <a:off x="7243864" y="3693386"/>
            <a:ext cx="246164" cy="221580"/>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B0905D-9C3E-494F-B9F5-F395A8E8148F}"/>
              </a:ext>
            </a:extLst>
          </p:cNvPr>
          <p:cNvCxnSpPr>
            <a:stCxn id="24" idx="7"/>
            <a:endCxn id="29" idx="3"/>
          </p:cNvCxnSpPr>
          <p:nvPr/>
        </p:nvCxnSpPr>
        <p:spPr>
          <a:xfrm flipV="1">
            <a:off x="7315200" y="4363978"/>
            <a:ext cx="174828" cy="303956"/>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68D49E-11EE-4C3F-98E2-02824B8A64A6}"/>
              </a:ext>
            </a:extLst>
          </p:cNvPr>
          <p:cNvCxnSpPr>
            <a:stCxn id="29" idx="6"/>
            <a:endCxn id="21" idx="2"/>
          </p:cNvCxnSpPr>
          <p:nvPr/>
        </p:nvCxnSpPr>
        <p:spPr>
          <a:xfrm>
            <a:off x="7999514" y="4139472"/>
            <a:ext cx="457200" cy="0"/>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B4FBA2B-71DB-4C98-A5C2-2212787E4E6D}"/>
              </a:ext>
            </a:extLst>
          </p:cNvPr>
          <p:cNvCxnSpPr>
            <a:cxnSpLocks/>
            <a:stCxn id="21" idx="0"/>
            <a:endCxn id="23" idx="2"/>
          </p:cNvCxnSpPr>
          <p:nvPr/>
        </p:nvCxnSpPr>
        <p:spPr>
          <a:xfrm flipV="1">
            <a:off x="8755164" y="3516525"/>
            <a:ext cx="298450" cy="305447"/>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0D02E03-BCA4-42EA-A36D-EE498E888DB3}"/>
              </a:ext>
            </a:extLst>
          </p:cNvPr>
          <p:cNvCxnSpPr>
            <a:cxnSpLocks/>
            <a:stCxn id="23" idx="7"/>
            <a:endCxn id="22" idx="2"/>
          </p:cNvCxnSpPr>
          <p:nvPr/>
        </p:nvCxnSpPr>
        <p:spPr>
          <a:xfrm flipV="1">
            <a:off x="9563100" y="3257618"/>
            <a:ext cx="239814" cy="34401"/>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A839B0-5608-408E-B182-F3DD9E54DD8F}"/>
              </a:ext>
            </a:extLst>
          </p:cNvPr>
          <p:cNvCxnSpPr>
            <a:cxnSpLocks/>
            <a:endCxn id="27" idx="2"/>
          </p:cNvCxnSpPr>
          <p:nvPr/>
        </p:nvCxnSpPr>
        <p:spPr>
          <a:xfrm>
            <a:off x="9066314" y="4146069"/>
            <a:ext cx="736600" cy="19295"/>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C88CAA-D7F6-4100-9830-F4A787EC5235}"/>
              </a:ext>
            </a:extLst>
          </p:cNvPr>
          <p:cNvCxnSpPr>
            <a:cxnSpLocks/>
            <a:stCxn id="26" idx="0"/>
            <a:endCxn id="21" idx="4"/>
          </p:cNvCxnSpPr>
          <p:nvPr/>
        </p:nvCxnSpPr>
        <p:spPr>
          <a:xfrm flipV="1">
            <a:off x="8526564" y="4456972"/>
            <a:ext cx="228600" cy="158349"/>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FBA643-009E-4565-8645-D27EAE751D14}"/>
              </a:ext>
            </a:extLst>
          </p:cNvPr>
          <p:cNvCxnSpPr>
            <a:cxnSpLocks/>
            <a:stCxn id="28" idx="1"/>
            <a:endCxn id="27" idx="6"/>
          </p:cNvCxnSpPr>
          <p:nvPr/>
        </p:nvCxnSpPr>
        <p:spPr>
          <a:xfrm flipH="1" flipV="1">
            <a:off x="10399814" y="4165364"/>
            <a:ext cx="182664" cy="87740"/>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BCF702-811B-4320-BBEF-3CCDA6A6D35F}"/>
              </a:ext>
            </a:extLst>
          </p:cNvPr>
          <p:cNvCxnSpPr>
            <a:cxnSpLocks/>
            <a:stCxn id="22" idx="4"/>
            <a:endCxn id="27" idx="0"/>
          </p:cNvCxnSpPr>
          <p:nvPr/>
        </p:nvCxnSpPr>
        <p:spPr>
          <a:xfrm>
            <a:off x="10101364" y="3575118"/>
            <a:ext cx="0" cy="272746"/>
          </a:xfrm>
          <a:prstGeom prst="line">
            <a:avLst/>
          </a:prstGeom>
          <a:ln>
            <a:solidFill>
              <a:srgbClr val="FCAA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671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6054-75C0-4EE6-8B95-472395700510}"/>
              </a:ext>
            </a:extLst>
          </p:cNvPr>
          <p:cNvSpPr>
            <a:spLocks noGrp="1"/>
          </p:cNvSpPr>
          <p:nvPr>
            <p:ph type="ctrTitle"/>
          </p:nvPr>
        </p:nvSpPr>
        <p:spPr>
          <a:xfrm>
            <a:off x="672447" y="1466721"/>
            <a:ext cx="11258438" cy="3756671"/>
          </a:xfrm>
        </p:spPr>
        <p:txBody>
          <a:bodyPr>
            <a:normAutofit fontScale="90000"/>
          </a:bodyPr>
          <a:lstStyle/>
          <a:p>
            <a:r>
              <a:rPr lang="en-GB" i="1"/>
              <a:t>“By 2030, the UK is benefiting from proven connected and automated mobility, with an increasingly safe and secure road network, improved productivity and greater access to transport for all.</a:t>
            </a:r>
            <a:br>
              <a:rPr lang="en-GB" i="1"/>
            </a:br>
            <a:r>
              <a:rPr lang="en-GB" i="1"/>
              <a:t>Next-generation services and technology and designed and developed in the UK, powered by high-value skills and a strong supply-chain, driven by public demand.</a:t>
            </a:r>
            <a:br>
              <a:rPr lang="en-GB" i="1"/>
            </a:br>
            <a:r>
              <a:rPr lang="en-GB" i="1"/>
              <a:t>We are a world leader”</a:t>
            </a:r>
          </a:p>
        </p:txBody>
      </p:sp>
      <p:sp>
        <p:nvSpPr>
          <p:cNvPr id="3" name="Subtitle 2">
            <a:extLst>
              <a:ext uri="{FF2B5EF4-FFF2-40B4-BE49-F238E27FC236}">
                <a16:creationId xmlns:a16="http://schemas.microsoft.com/office/drawing/2014/main" id="{0C22887D-6A99-42EC-B9A0-B4A0A26D3813}"/>
              </a:ext>
            </a:extLst>
          </p:cNvPr>
          <p:cNvSpPr>
            <a:spLocks noGrp="1"/>
          </p:cNvSpPr>
          <p:nvPr>
            <p:ph type="subTitle" idx="1"/>
          </p:nvPr>
        </p:nvSpPr>
        <p:spPr>
          <a:xfrm>
            <a:off x="592667" y="5598471"/>
            <a:ext cx="6900334" cy="838200"/>
          </a:xfrm>
        </p:spPr>
        <p:txBody>
          <a:bodyPr/>
          <a:lstStyle/>
          <a:p>
            <a:r>
              <a:rPr lang="en-GB" b="1"/>
              <a:t>UK CAM Roadmap to 2030 – Vision Statement</a:t>
            </a:r>
          </a:p>
        </p:txBody>
      </p:sp>
    </p:spTree>
    <p:extLst>
      <p:ext uri="{BB962C8B-B14F-4D97-AF65-F5344CB8AC3E}">
        <p14:creationId xmlns:p14="http://schemas.microsoft.com/office/powerpoint/2010/main" val="204612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F9D476BA-2965-4D5A-8982-1E9B0FE9A48D}"/>
              </a:ext>
            </a:extLst>
          </p:cNvPr>
          <p:cNvPicPr>
            <a:picLocks noChangeAspect="1"/>
          </p:cNvPicPr>
          <p:nvPr/>
        </p:nvPicPr>
        <p:blipFill rotWithShape="1">
          <a:blip r:embed="rId3"/>
          <a:srcRect t="8060"/>
          <a:stretch/>
        </p:blipFill>
        <p:spPr>
          <a:xfrm>
            <a:off x="593089" y="1110685"/>
            <a:ext cx="9532516" cy="5033473"/>
          </a:xfrm>
          <a:prstGeom prst="rect">
            <a:avLst/>
          </a:prstGeom>
        </p:spPr>
      </p:pic>
      <p:sp>
        <p:nvSpPr>
          <p:cNvPr id="2" name="Title 1">
            <a:extLst>
              <a:ext uri="{FF2B5EF4-FFF2-40B4-BE49-F238E27FC236}">
                <a16:creationId xmlns:a16="http://schemas.microsoft.com/office/drawing/2014/main" id="{352E9D63-A820-44B4-B7B1-8BE041860F42}"/>
              </a:ext>
            </a:extLst>
          </p:cNvPr>
          <p:cNvSpPr>
            <a:spLocks noGrp="1"/>
          </p:cNvSpPr>
          <p:nvPr>
            <p:ph type="ctrTitle"/>
          </p:nvPr>
        </p:nvSpPr>
        <p:spPr>
          <a:xfrm>
            <a:off x="469264" y="447364"/>
            <a:ext cx="10014372" cy="852275"/>
          </a:xfrm>
        </p:spPr>
        <p:txBody>
          <a:bodyPr/>
          <a:lstStyle/>
          <a:p>
            <a:r>
              <a:rPr lang="en-GB">
                <a:latin typeface="Verdana" panose="020B0604030504040204" pitchFamily="34" charset="0"/>
                <a:ea typeface="Verdana" panose="020B0604030504040204" pitchFamily="34" charset="0"/>
              </a:rPr>
              <a:t>Categories</a:t>
            </a:r>
          </a:p>
        </p:txBody>
      </p:sp>
      <p:sp>
        <p:nvSpPr>
          <p:cNvPr id="4" name="Slide Number Placeholder 3">
            <a:extLst>
              <a:ext uri="{FF2B5EF4-FFF2-40B4-BE49-F238E27FC236}">
                <a16:creationId xmlns:a16="http://schemas.microsoft.com/office/drawing/2014/main" id="{8FB7D4F4-DEB4-40FE-8CCB-F81309165F0E}"/>
              </a:ext>
            </a:extLst>
          </p:cNvPr>
          <p:cNvSpPr>
            <a:spLocks noGrp="1"/>
          </p:cNvSpPr>
          <p:nvPr>
            <p:ph type="sldNum" sz="quarter" idx="4"/>
          </p:nvPr>
        </p:nvSpPr>
        <p:spPr>
          <a:xfrm>
            <a:off x="9355442" y="6400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2DA8B7-6FC9-4949-B458-8DEC428FFA34}"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F0F4DC07-4642-E676-1706-2D4CA9F8840F}"/>
              </a:ext>
            </a:extLst>
          </p:cNvPr>
          <p:cNvSpPr txBox="1"/>
          <p:nvPr/>
        </p:nvSpPr>
        <p:spPr>
          <a:xfrm>
            <a:off x="9851098" y="2649889"/>
            <a:ext cx="2083727" cy="1077218"/>
          </a:xfrm>
          <a:prstGeom prst="rect">
            <a:avLst/>
          </a:prstGeom>
          <a:noFill/>
        </p:spPr>
        <p:txBody>
          <a:bodyPr wrap="square" rtlCol="0">
            <a:spAutoFit/>
          </a:bodyPr>
          <a:lstStyle/>
          <a:p>
            <a:pPr marL="285750" indent="-285750">
              <a:buFont typeface="Wingdings" panose="05000000000000000000" pitchFamily="2" charset="2"/>
              <a:buChar char="§"/>
            </a:pPr>
            <a:r>
              <a:rPr lang="en-GB" sz="1600" b="1">
                <a:latin typeface="Verdana" panose="020B0604030504040204" pitchFamily="34" charset="0"/>
                <a:ea typeface="Verdana" panose="020B0604030504040204" pitchFamily="34" charset="0"/>
              </a:rPr>
              <a:t>12 top level categories </a:t>
            </a:r>
          </a:p>
          <a:p>
            <a:pPr marL="285750" indent="-285750">
              <a:buFont typeface="Wingdings" panose="05000000000000000000" pitchFamily="2" charset="2"/>
              <a:buChar char="§"/>
            </a:pPr>
            <a:r>
              <a:rPr lang="en-GB" sz="1600" b="1">
                <a:latin typeface="Verdana" panose="020B0604030504040204" pitchFamily="34" charset="0"/>
                <a:ea typeface="Verdana" panose="020B0604030504040204" pitchFamily="34" charset="0"/>
              </a:rPr>
              <a:t>79 sub-categories</a:t>
            </a:r>
          </a:p>
        </p:txBody>
      </p:sp>
      <p:pic>
        <p:nvPicPr>
          <p:cNvPr id="6" name="Picture 5" descr="A picture containing text, clipart&#10;&#10;Description automatically generated">
            <a:extLst>
              <a:ext uri="{FF2B5EF4-FFF2-40B4-BE49-F238E27FC236}">
                <a16:creationId xmlns:a16="http://schemas.microsoft.com/office/drawing/2014/main" id="{77F6C874-9988-40F8-8C24-0C85B45AE5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1057" y="6264624"/>
            <a:ext cx="1337243" cy="434001"/>
          </a:xfrm>
          <a:prstGeom prst="rect">
            <a:avLst/>
          </a:prstGeom>
        </p:spPr>
      </p:pic>
    </p:spTree>
    <p:extLst>
      <p:ext uri="{BB962C8B-B14F-4D97-AF65-F5344CB8AC3E}">
        <p14:creationId xmlns:p14="http://schemas.microsoft.com/office/powerpoint/2010/main" val="161432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9D63-A820-44B4-B7B1-8BE041860F42}"/>
              </a:ext>
            </a:extLst>
          </p:cNvPr>
          <p:cNvSpPr>
            <a:spLocks noGrp="1"/>
          </p:cNvSpPr>
          <p:nvPr>
            <p:ph type="ctrTitle"/>
          </p:nvPr>
        </p:nvSpPr>
        <p:spPr>
          <a:xfrm>
            <a:off x="319385" y="449440"/>
            <a:ext cx="3512876" cy="1112231"/>
          </a:xfrm>
        </p:spPr>
        <p:txBody>
          <a:bodyPr>
            <a:normAutofit/>
          </a:bodyPr>
          <a:lstStyle/>
          <a:p>
            <a:r>
              <a:rPr lang="en-GB">
                <a:latin typeface="Verdana" panose="020B0604030504040204" pitchFamily="34" charset="0"/>
                <a:ea typeface="Verdana" panose="020B0604030504040204" pitchFamily="34" charset="0"/>
              </a:rPr>
              <a:t>Geographic distribution </a:t>
            </a:r>
          </a:p>
        </p:txBody>
      </p:sp>
      <p:pic>
        <p:nvPicPr>
          <p:cNvPr id="5" name="Picture 4">
            <a:extLst>
              <a:ext uri="{FF2B5EF4-FFF2-40B4-BE49-F238E27FC236}">
                <a16:creationId xmlns:a16="http://schemas.microsoft.com/office/drawing/2014/main" id="{F846C061-1E73-4EE6-874D-78683D2AD53A}"/>
              </a:ext>
            </a:extLst>
          </p:cNvPr>
          <p:cNvPicPr>
            <a:picLocks noChangeAspect="1"/>
          </p:cNvPicPr>
          <p:nvPr/>
        </p:nvPicPr>
        <p:blipFill rotWithShape="1">
          <a:blip r:embed="rId3"/>
          <a:srcRect b="2616"/>
          <a:stretch/>
        </p:blipFill>
        <p:spPr>
          <a:xfrm>
            <a:off x="3585682" y="179406"/>
            <a:ext cx="6313138" cy="6678594"/>
          </a:xfrm>
          <a:prstGeom prst="rect">
            <a:avLst/>
          </a:prstGeom>
        </p:spPr>
      </p:pic>
    </p:spTree>
    <p:extLst>
      <p:ext uri="{BB962C8B-B14F-4D97-AF65-F5344CB8AC3E}">
        <p14:creationId xmlns:p14="http://schemas.microsoft.com/office/powerpoint/2010/main" val="158817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BBB9-528A-E5D5-85CD-56B5146150E7}"/>
              </a:ext>
            </a:extLst>
          </p:cNvPr>
          <p:cNvSpPr>
            <a:spLocks noGrp="1"/>
          </p:cNvSpPr>
          <p:nvPr>
            <p:ph type="ctrTitle"/>
          </p:nvPr>
        </p:nvSpPr>
        <p:spPr>
          <a:xfrm>
            <a:off x="561732" y="529367"/>
            <a:ext cx="10014372" cy="852275"/>
          </a:xfrm>
        </p:spPr>
        <p:txBody>
          <a:bodyPr/>
          <a:lstStyle/>
          <a:p>
            <a:r>
              <a:rPr lang="en-GB"/>
              <a:t>UK capabilities strengths</a:t>
            </a:r>
          </a:p>
        </p:txBody>
      </p:sp>
      <p:sp>
        <p:nvSpPr>
          <p:cNvPr id="4" name="Rectangle: Single Corner Snipped 3">
            <a:extLst>
              <a:ext uri="{FF2B5EF4-FFF2-40B4-BE49-F238E27FC236}">
                <a16:creationId xmlns:a16="http://schemas.microsoft.com/office/drawing/2014/main" id="{946175D7-F502-DF4B-A6BD-465646D01803}"/>
              </a:ext>
            </a:extLst>
          </p:cNvPr>
          <p:cNvSpPr/>
          <p:nvPr/>
        </p:nvSpPr>
        <p:spPr>
          <a:xfrm>
            <a:off x="808233" y="1725595"/>
            <a:ext cx="3349375" cy="1875266"/>
          </a:xfrm>
          <a:prstGeom prst="snip1Rect">
            <a:avLst/>
          </a:prstGeom>
          <a:solidFill>
            <a:srgbClr val="322153"/>
          </a:solidFill>
          <a:ln>
            <a:solidFill>
              <a:srgbClr val="29254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latin typeface="Verdana" panose="020B0604030504040204" pitchFamily="34" charset="0"/>
                <a:ea typeface="Verdana" panose="020B0604030504040204" pitchFamily="34" charset="0"/>
              </a:rPr>
              <a:t>Software </a:t>
            </a:r>
          </a:p>
          <a:p>
            <a:pPr algn="ctr"/>
            <a:r>
              <a:rPr lang="en-GB" sz="2000" b="1">
                <a:latin typeface="Verdana" panose="020B0604030504040204" pitchFamily="34" charset="0"/>
                <a:ea typeface="Verdana" panose="020B0604030504040204" pitchFamily="34" charset="0"/>
              </a:rPr>
              <a:t>(Data, AI, safety and security)</a:t>
            </a:r>
          </a:p>
        </p:txBody>
      </p:sp>
      <p:sp>
        <p:nvSpPr>
          <p:cNvPr id="7" name="Rectangle: Single Corner Snipped 6">
            <a:extLst>
              <a:ext uri="{FF2B5EF4-FFF2-40B4-BE49-F238E27FC236}">
                <a16:creationId xmlns:a16="http://schemas.microsoft.com/office/drawing/2014/main" id="{339E9B78-C63A-796B-C2F4-4FEF3926E8DB}"/>
              </a:ext>
            </a:extLst>
          </p:cNvPr>
          <p:cNvSpPr/>
          <p:nvPr/>
        </p:nvSpPr>
        <p:spPr>
          <a:xfrm>
            <a:off x="4524052" y="1725595"/>
            <a:ext cx="3349375" cy="1875266"/>
          </a:xfrm>
          <a:prstGeom prst="snip1Rect">
            <a:avLst/>
          </a:prstGeom>
          <a:solidFill>
            <a:srgbClr val="FCAA85"/>
          </a:solidFill>
          <a:ln>
            <a:solidFill>
              <a:srgbClr val="FCAA8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solidFill>
                  <a:srgbClr val="322153"/>
                </a:solidFill>
                <a:latin typeface="Verdana" panose="020B0604030504040204" pitchFamily="34" charset="0"/>
                <a:ea typeface="Verdana" panose="020B0604030504040204" pitchFamily="34" charset="0"/>
              </a:rPr>
              <a:t>RTO </a:t>
            </a:r>
          </a:p>
          <a:p>
            <a:pPr algn="ctr"/>
            <a:r>
              <a:rPr lang="en-GB" sz="2000" b="1">
                <a:solidFill>
                  <a:srgbClr val="322153"/>
                </a:solidFill>
                <a:latin typeface="Verdana" panose="020B0604030504040204" pitchFamily="34" charset="0"/>
                <a:ea typeface="Verdana" panose="020B0604030504040204" pitchFamily="34" charset="0"/>
              </a:rPr>
              <a:t>(Research and Technology Organisation)</a:t>
            </a:r>
          </a:p>
        </p:txBody>
      </p:sp>
      <p:sp>
        <p:nvSpPr>
          <p:cNvPr id="8" name="Rectangle: Single Corner Snipped 7">
            <a:extLst>
              <a:ext uri="{FF2B5EF4-FFF2-40B4-BE49-F238E27FC236}">
                <a16:creationId xmlns:a16="http://schemas.microsoft.com/office/drawing/2014/main" id="{C6117CF1-CFB3-FCFF-1F21-6E79FF66F39D}"/>
              </a:ext>
            </a:extLst>
          </p:cNvPr>
          <p:cNvSpPr/>
          <p:nvPr/>
        </p:nvSpPr>
        <p:spPr>
          <a:xfrm>
            <a:off x="6462447" y="3913992"/>
            <a:ext cx="3349375" cy="1875266"/>
          </a:xfrm>
          <a:prstGeom prst="snip1Rect">
            <a:avLst/>
          </a:prstGeom>
          <a:solidFill>
            <a:srgbClr val="57C0CB"/>
          </a:solidFill>
          <a:ln>
            <a:solidFill>
              <a:srgbClr val="57C0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solidFill>
                  <a:srgbClr val="322153"/>
                </a:solidFill>
                <a:latin typeface="Verdana" panose="020B0604030504040204" pitchFamily="34" charset="0"/>
                <a:ea typeface="Verdana" panose="020B0604030504040204" pitchFamily="34" charset="0"/>
              </a:rPr>
              <a:t>Insurance and/or legal</a:t>
            </a:r>
          </a:p>
        </p:txBody>
      </p:sp>
      <p:sp>
        <p:nvSpPr>
          <p:cNvPr id="9" name="Rectangle: Single Corner Snipped 8">
            <a:extLst>
              <a:ext uri="{FF2B5EF4-FFF2-40B4-BE49-F238E27FC236}">
                <a16:creationId xmlns:a16="http://schemas.microsoft.com/office/drawing/2014/main" id="{6C0D36A4-1EC0-57FD-609E-F140D2780EEA}"/>
              </a:ext>
            </a:extLst>
          </p:cNvPr>
          <p:cNvSpPr/>
          <p:nvPr/>
        </p:nvSpPr>
        <p:spPr>
          <a:xfrm>
            <a:off x="2482920" y="3902513"/>
            <a:ext cx="3349375" cy="1875266"/>
          </a:xfrm>
          <a:prstGeom prst="snip1Rect">
            <a:avLst/>
          </a:prstGeom>
          <a:solidFill>
            <a:srgbClr val="9DA6B6"/>
          </a:solidFill>
          <a:ln>
            <a:solidFill>
              <a:srgbClr val="9DA6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solidFill>
                  <a:srgbClr val="322153"/>
                </a:solidFill>
                <a:latin typeface="Verdana" panose="020B0604030504040204" pitchFamily="34" charset="0"/>
                <a:ea typeface="Verdana" panose="020B0604030504040204" pitchFamily="34" charset="0"/>
              </a:rPr>
              <a:t>Test services</a:t>
            </a:r>
          </a:p>
        </p:txBody>
      </p:sp>
      <p:sp>
        <p:nvSpPr>
          <p:cNvPr id="10" name="Rectangle: Single Corner Snipped 9">
            <a:extLst>
              <a:ext uri="{FF2B5EF4-FFF2-40B4-BE49-F238E27FC236}">
                <a16:creationId xmlns:a16="http://schemas.microsoft.com/office/drawing/2014/main" id="{061CACD6-B7C4-A1C4-1449-6C961B46B42C}"/>
              </a:ext>
            </a:extLst>
          </p:cNvPr>
          <p:cNvSpPr/>
          <p:nvPr/>
        </p:nvSpPr>
        <p:spPr>
          <a:xfrm>
            <a:off x="8239874" y="1725595"/>
            <a:ext cx="3349375" cy="1875266"/>
          </a:xfrm>
          <a:prstGeom prst="snip1Rect">
            <a:avLst/>
          </a:prstGeom>
          <a:solidFill>
            <a:srgbClr val="E4EDEF"/>
          </a:solidFill>
          <a:ln>
            <a:solidFill>
              <a:srgbClr val="E4EDE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solidFill>
                  <a:srgbClr val="322153"/>
                </a:solidFill>
                <a:latin typeface="Verdana" panose="020B0604030504040204" pitchFamily="34" charset="0"/>
                <a:ea typeface="Verdana" panose="020B0604030504040204" pitchFamily="34" charset="0"/>
              </a:rPr>
              <a:t>Tools </a:t>
            </a:r>
          </a:p>
          <a:p>
            <a:pPr algn="ctr"/>
            <a:r>
              <a:rPr lang="en-GB" sz="2000" b="1">
                <a:solidFill>
                  <a:srgbClr val="322153"/>
                </a:solidFill>
                <a:latin typeface="Verdana" panose="020B0604030504040204" pitchFamily="34" charset="0"/>
                <a:ea typeface="Verdana" panose="020B0604030504040204" pitchFamily="34" charset="0"/>
              </a:rPr>
              <a:t>(simulation, test, and analysis)</a:t>
            </a:r>
          </a:p>
        </p:txBody>
      </p:sp>
    </p:spTree>
    <p:extLst>
      <p:ext uri="{BB962C8B-B14F-4D97-AF65-F5344CB8AC3E}">
        <p14:creationId xmlns:p14="http://schemas.microsoft.com/office/powerpoint/2010/main" val="326420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DBD8-94E8-4464-B28C-B168D69AD5A8}"/>
              </a:ext>
            </a:extLst>
          </p:cNvPr>
          <p:cNvSpPr>
            <a:spLocks noGrp="1"/>
          </p:cNvSpPr>
          <p:nvPr>
            <p:ph type="ctrTitle"/>
          </p:nvPr>
        </p:nvSpPr>
        <p:spPr/>
        <p:txBody>
          <a:bodyPr/>
          <a:lstStyle/>
          <a:p>
            <a:r>
              <a:rPr lang="en-US"/>
              <a:t>Thank you</a:t>
            </a:r>
            <a:endParaRPr lang="en-GB"/>
          </a:p>
        </p:txBody>
      </p:sp>
      <p:sp>
        <p:nvSpPr>
          <p:cNvPr id="3" name="Subtitle 2">
            <a:extLst>
              <a:ext uri="{FF2B5EF4-FFF2-40B4-BE49-F238E27FC236}">
                <a16:creationId xmlns:a16="http://schemas.microsoft.com/office/drawing/2014/main" id="{E6E336F7-70DD-4A75-82FE-0A2A12F28C3E}"/>
              </a:ext>
            </a:extLst>
          </p:cNvPr>
          <p:cNvSpPr>
            <a:spLocks noGrp="1"/>
          </p:cNvSpPr>
          <p:nvPr>
            <p:ph type="subTitle" idx="1"/>
          </p:nvPr>
        </p:nvSpPr>
        <p:spPr/>
        <p:txBody>
          <a:bodyPr/>
          <a:lstStyle/>
          <a:p>
            <a:r>
              <a:rPr lang="en-US"/>
              <a:t>phillip.ironside@zenzic.io</a:t>
            </a:r>
          </a:p>
          <a:p>
            <a:r>
              <a:rPr lang="en-US"/>
              <a:t>bhavin.makwana@zenzic.io</a:t>
            </a:r>
          </a:p>
          <a:p>
            <a:endParaRPr lang="en-US"/>
          </a:p>
          <a:p>
            <a:r>
              <a:rPr lang="en-US"/>
              <a:t>zenzic.io</a:t>
            </a:r>
            <a:endParaRPr lang="en-GB"/>
          </a:p>
        </p:txBody>
      </p:sp>
    </p:spTree>
    <p:extLst>
      <p:ext uri="{BB962C8B-B14F-4D97-AF65-F5344CB8AC3E}">
        <p14:creationId xmlns:p14="http://schemas.microsoft.com/office/powerpoint/2010/main" val="958844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CA2BD919-2A0E-4761-ADA3-83EFC960E939}"/>
              </a:ext>
            </a:extLst>
          </p:cNvPr>
          <p:cNvSpPr>
            <a:spLocks noGrp="1"/>
          </p:cNvSpPr>
          <p:nvPr>
            <p:ph type="ctrTitle"/>
          </p:nvPr>
        </p:nvSpPr>
        <p:spPr>
          <a:xfrm>
            <a:off x="404111" y="-1839581"/>
            <a:ext cx="11087303" cy="3022600"/>
          </a:xfrm>
        </p:spPr>
        <p:txBody>
          <a:bodyPr/>
          <a:lstStyle/>
          <a:p>
            <a:r>
              <a:rPr lang="en-GB"/>
              <a:t>Zenzic CAM Scale-Up programme</a:t>
            </a:r>
          </a:p>
        </p:txBody>
      </p:sp>
      <p:sp>
        <p:nvSpPr>
          <p:cNvPr id="5" name="Oval 4">
            <a:extLst>
              <a:ext uri="{FF2B5EF4-FFF2-40B4-BE49-F238E27FC236}">
                <a16:creationId xmlns:a16="http://schemas.microsoft.com/office/drawing/2014/main" id="{5EC899E4-C7F5-4DB4-BEB1-DB681D214C5B}"/>
              </a:ext>
            </a:extLst>
          </p:cNvPr>
          <p:cNvSpPr/>
          <p:nvPr/>
        </p:nvSpPr>
        <p:spPr>
          <a:xfrm>
            <a:off x="496603" y="2405181"/>
            <a:ext cx="1910686" cy="1910686"/>
          </a:xfrm>
          <a:prstGeom prst="ellips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p>
        </p:txBody>
      </p:sp>
      <p:sp>
        <p:nvSpPr>
          <p:cNvPr id="6" name="Oval 5">
            <a:extLst>
              <a:ext uri="{FF2B5EF4-FFF2-40B4-BE49-F238E27FC236}">
                <a16:creationId xmlns:a16="http://schemas.microsoft.com/office/drawing/2014/main" id="{5305696B-C2C7-4CBC-B47C-DA445D144AC8}"/>
              </a:ext>
            </a:extLst>
          </p:cNvPr>
          <p:cNvSpPr/>
          <p:nvPr/>
        </p:nvSpPr>
        <p:spPr>
          <a:xfrm>
            <a:off x="526920" y="4507762"/>
            <a:ext cx="1910686" cy="1910686"/>
          </a:xfrm>
          <a:prstGeom prst="ellips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50BF25C-11C3-4A3B-8AD6-FC6735B880F3}"/>
              </a:ext>
            </a:extLst>
          </p:cNvPr>
          <p:cNvSpPr/>
          <p:nvPr/>
        </p:nvSpPr>
        <p:spPr>
          <a:xfrm>
            <a:off x="5460267" y="2396801"/>
            <a:ext cx="1910686" cy="1910686"/>
          </a:xfrm>
          <a:prstGeom prst="ellips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72238A0-EFB9-4482-9CE7-8233E0A990B4}"/>
              </a:ext>
            </a:extLst>
          </p:cNvPr>
          <p:cNvSpPr/>
          <p:nvPr/>
        </p:nvSpPr>
        <p:spPr>
          <a:xfrm>
            <a:off x="2910363" y="4531229"/>
            <a:ext cx="1910686" cy="1910686"/>
          </a:xfrm>
          <a:prstGeom prst="ellips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1D003F7-8BDE-41A6-B5AC-1C8108B62BFA}"/>
              </a:ext>
            </a:extLst>
          </p:cNvPr>
          <p:cNvSpPr/>
          <p:nvPr/>
        </p:nvSpPr>
        <p:spPr>
          <a:xfrm>
            <a:off x="5460267" y="4561738"/>
            <a:ext cx="1910686" cy="1910686"/>
          </a:xfrm>
          <a:prstGeom prst="ellips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ACC214E-6E21-4DEB-8223-B9BC0B334D81}"/>
              </a:ext>
            </a:extLst>
          </p:cNvPr>
          <p:cNvSpPr txBox="1"/>
          <p:nvPr/>
        </p:nvSpPr>
        <p:spPr>
          <a:xfrm>
            <a:off x="497091" y="1257259"/>
            <a:ext cx="10901342" cy="923330"/>
          </a:xfrm>
          <a:prstGeom prst="rect">
            <a:avLst/>
          </a:prstGeom>
          <a:noFill/>
        </p:spPr>
        <p:txBody>
          <a:bodyPr wrap="square" lIns="91440" tIns="45720" rIns="91440" bIns="45720" anchor="t">
            <a:spAutoFit/>
          </a:bodyPr>
          <a:lstStyle/>
          <a:p>
            <a:r>
              <a:rPr lang="en-US" sz="1800" i="0">
                <a:solidFill>
                  <a:srgbClr val="322153"/>
                </a:solidFill>
                <a:effectLst/>
                <a:latin typeface="Verdana"/>
                <a:ea typeface="Verdana"/>
              </a:rPr>
              <a:t>A government-funded </a:t>
            </a:r>
            <a:r>
              <a:rPr lang="en-US" err="1">
                <a:solidFill>
                  <a:srgbClr val="322153"/>
                </a:solidFill>
                <a:latin typeface="Verdana"/>
                <a:ea typeface="Verdana"/>
              </a:rPr>
              <a:t>programme</a:t>
            </a:r>
            <a:r>
              <a:rPr lang="en-US" sz="1800" i="0">
                <a:solidFill>
                  <a:srgbClr val="322153"/>
                </a:solidFill>
                <a:effectLst/>
                <a:latin typeface="Verdana"/>
                <a:ea typeface="Verdana"/>
              </a:rPr>
              <a:t> supporting start-ups and SMEs looking to deliver a new product </a:t>
            </a:r>
            <a:r>
              <a:rPr lang="en-US">
                <a:solidFill>
                  <a:srgbClr val="322153"/>
                </a:solidFill>
                <a:latin typeface="Verdana"/>
                <a:ea typeface="Verdana"/>
              </a:rPr>
              <a:t>and or</a:t>
            </a:r>
            <a:r>
              <a:rPr lang="en-US" sz="1800" i="0">
                <a:solidFill>
                  <a:srgbClr val="322153"/>
                </a:solidFill>
                <a:effectLst/>
                <a:latin typeface="Verdana"/>
                <a:ea typeface="Verdana"/>
              </a:rPr>
              <a:t> service into the CAM ecosyste</a:t>
            </a:r>
            <a:r>
              <a:rPr lang="en-US">
                <a:solidFill>
                  <a:srgbClr val="322153"/>
                </a:solidFill>
                <a:latin typeface="Verdana"/>
                <a:ea typeface="Verdana"/>
              </a:rPr>
              <a:t>m.</a:t>
            </a:r>
            <a:r>
              <a:rPr lang="en-US" sz="1800" i="0">
                <a:solidFill>
                  <a:srgbClr val="322153"/>
                </a:solidFill>
                <a:effectLst/>
                <a:latin typeface="Verdana"/>
                <a:ea typeface="Verdana"/>
              </a:rPr>
              <a:t> Selected companies will receive a share of £500,000 funding for testing and accelerated </a:t>
            </a:r>
            <a:r>
              <a:rPr lang="en-US">
                <a:solidFill>
                  <a:srgbClr val="322153"/>
                </a:solidFill>
                <a:latin typeface="Verdana"/>
                <a:ea typeface="Verdana"/>
              </a:rPr>
              <a:t>delivery to market.</a:t>
            </a:r>
            <a:endParaRPr lang="en-GB">
              <a:solidFill>
                <a:srgbClr val="322153"/>
              </a:solidFill>
              <a:latin typeface="Verdana"/>
              <a:ea typeface="Verdana"/>
            </a:endParaRPr>
          </a:p>
        </p:txBody>
      </p:sp>
      <p:sp>
        <p:nvSpPr>
          <p:cNvPr id="12" name="TextBox 11">
            <a:extLst>
              <a:ext uri="{FF2B5EF4-FFF2-40B4-BE49-F238E27FC236}">
                <a16:creationId xmlns:a16="http://schemas.microsoft.com/office/drawing/2014/main" id="{73BF8534-C129-4957-8233-7CA7069A0B13}"/>
              </a:ext>
            </a:extLst>
          </p:cNvPr>
          <p:cNvSpPr txBox="1"/>
          <p:nvPr/>
        </p:nvSpPr>
        <p:spPr>
          <a:xfrm>
            <a:off x="760480" y="5113601"/>
            <a:ext cx="1443566" cy="738664"/>
          </a:xfrm>
          <a:prstGeom prst="rect">
            <a:avLst/>
          </a:prstGeom>
          <a:noFill/>
        </p:spPr>
        <p:txBody>
          <a:bodyPr wrap="square" lIns="91440" tIns="45720" rIns="91440" bIns="45720" rtlCol="0" anchor="t">
            <a:spAutoFit/>
          </a:bodyPr>
          <a:lstStyle/>
          <a:p>
            <a:pPr algn="ctr"/>
            <a:r>
              <a:rPr lang="en-US" sz="1400" b="1">
                <a:solidFill>
                  <a:srgbClr val="242252"/>
                </a:solidFill>
                <a:latin typeface="Verdana" panose="020B0604030504040204" pitchFamily="34" charset="0"/>
                <a:ea typeface="Verdana" panose="020B0604030504040204" pitchFamily="34" charset="0"/>
              </a:rPr>
              <a:t>Accelerate delivery to market</a:t>
            </a:r>
            <a:endParaRPr lang="en-GB" sz="1400" b="1">
              <a:solidFill>
                <a:srgbClr val="242252"/>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60B63232-F635-4B9A-A400-B44E3ACDC982}"/>
              </a:ext>
            </a:extLst>
          </p:cNvPr>
          <p:cNvSpPr txBox="1"/>
          <p:nvPr/>
        </p:nvSpPr>
        <p:spPr>
          <a:xfrm>
            <a:off x="624192" y="3004489"/>
            <a:ext cx="1655508" cy="738664"/>
          </a:xfrm>
          <a:prstGeom prst="rect">
            <a:avLst/>
          </a:prstGeom>
          <a:noFill/>
        </p:spPr>
        <p:txBody>
          <a:bodyPr wrap="square" lIns="91440" tIns="45720" rIns="91440" bIns="45720" rtlCol="0" anchor="t">
            <a:spAutoFit/>
          </a:bodyPr>
          <a:lstStyle/>
          <a:p>
            <a:pPr algn="ctr"/>
            <a:r>
              <a:rPr lang="en-US" sz="1400" b="1">
                <a:solidFill>
                  <a:srgbClr val="242252"/>
                </a:solidFill>
                <a:latin typeface="Verdana"/>
                <a:ea typeface="Verdana"/>
              </a:rPr>
              <a:t>Share of 500k government funding</a:t>
            </a:r>
            <a:endParaRPr lang="en-GB" sz="1400" b="1">
              <a:solidFill>
                <a:srgbClr val="242252"/>
              </a:solidFill>
              <a:latin typeface="Verdana"/>
              <a:ea typeface="Verdana"/>
            </a:endParaRPr>
          </a:p>
        </p:txBody>
      </p:sp>
      <p:sp>
        <p:nvSpPr>
          <p:cNvPr id="14" name="TextBox 13">
            <a:extLst>
              <a:ext uri="{FF2B5EF4-FFF2-40B4-BE49-F238E27FC236}">
                <a16:creationId xmlns:a16="http://schemas.microsoft.com/office/drawing/2014/main" id="{05CF3ADF-F211-4AD0-86C6-C16721DF2625}"/>
              </a:ext>
            </a:extLst>
          </p:cNvPr>
          <p:cNvSpPr txBox="1"/>
          <p:nvPr/>
        </p:nvSpPr>
        <p:spPr>
          <a:xfrm>
            <a:off x="5547593" y="2789046"/>
            <a:ext cx="1738490" cy="1169551"/>
          </a:xfrm>
          <a:prstGeom prst="rect">
            <a:avLst/>
          </a:prstGeom>
          <a:noFill/>
        </p:spPr>
        <p:txBody>
          <a:bodyPr wrap="square" lIns="91440" tIns="45720" rIns="91440" bIns="45720" rtlCol="0" anchor="t">
            <a:spAutoFit/>
          </a:bodyPr>
          <a:lstStyle/>
          <a:p>
            <a:pPr algn="ctr"/>
            <a:r>
              <a:rPr lang="en-US" sz="1400" b="1">
                <a:solidFill>
                  <a:srgbClr val="242252"/>
                </a:solidFill>
                <a:latin typeface="Verdana" panose="020B0604030504040204" pitchFamily="34" charset="0"/>
                <a:ea typeface="Verdana" panose="020B0604030504040204" pitchFamily="34" charset="0"/>
              </a:rPr>
              <a:t>Access to the most advanced CAM testing facilities in </a:t>
            </a:r>
            <a:br>
              <a:rPr lang="en-US" sz="1400" b="1">
                <a:solidFill>
                  <a:srgbClr val="242252"/>
                </a:solidFill>
                <a:latin typeface="Verdana" panose="020B0604030504040204" pitchFamily="34" charset="0"/>
                <a:ea typeface="Verdana" panose="020B0604030504040204" pitchFamily="34" charset="0"/>
              </a:rPr>
            </a:br>
            <a:r>
              <a:rPr lang="en-US" sz="1400" b="1">
                <a:solidFill>
                  <a:srgbClr val="242252"/>
                </a:solidFill>
                <a:latin typeface="Verdana" panose="020B0604030504040204" pitchFamily="34" charset="0"/>
                <a:ea typeface="Verdana" panose="020B0604030504040204" pitchFamily="34" charset="0"/>
              </a:rPr>
              <a:t>the UK</a:t>
            </a:r>
            <a:endParaRPr lang="en-GB" sz="1400" b="1">
              <a:solidFill>
                <a:srgbClr val="242252"/>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DE6647A1-F64C-4949-A37E-B7D68B0E4AE2}"/>
              </a:ext>
            </a:extLst>
          </p:cNvPr>
          <p:cNvSpPr txBox="1"/>
          <p:nvPr/>
        </p:nvSpPr>
        <p:spPr>
          <a:xfrm>
            <a:off x="5515991" y="5005880"/>
            <a:ext cx="1796726" cy="1169551"/>
          </a:xfrm>
          <a:prstGeom prst="rect">
            <a:avLst/>
          </a:prstGeom>
          <a:noFill/>
        </p:spPr>
        <p:txBody>
          <a:bodyPr wrap="square" lIns="91440" tIns="45720" rIns="91440" bIns="45720" rtlCol="0" anchor="t">
            <a:spAutoFit/>
          </a:bodyPr>
          <a:lstStyle/>
          <a:p>
            <a:pPr algn="ctr"/>
            <a:r>
              <a:rPr lang="en-US" sz="1400" b="1" err="1">
                <a:solidFill>
                  <a:srgbClr val="242252"/>
                </a:solidFill>
                <a:latin typeface="Verdana" panose="020B0604030504040204" pitchFamily="34" charset="0"/>
                <a:ea typeface="Verdana" panose="020B0604030504040204" pitchFamily="34" charset="0"/>
              </a:rPr>
              <a:t>PlugNPlay</a:t>
            </a:r>
            <a:r>
              <a:rPr lang="en-US" sz="1400" b="1">
                <a:solidFill>
                  <a:srgbClr val="242252"/>
                </a:solidFill>
                <a:latin typeface="Verdana" panose="020B0604030504040204" pitchFamily="34" charset="0"/>
                <a:ea typeface="Verdana" panose="020B0604030504040204" pitchFamily="34" charset="0"/>
              </a:rPr>
              <a:t> partner: access to global investor network</a:t>
            </a:r>
            <a:endParaRPr lang="en-GB" sz="1400" b="1">
              <a:solidFill>
                <a:srgbClr val="242252"/>
              </a:solidFill>
              <a:latin typeface="Verdana" panose="020B0604030504040204" pitchFamily="34" charset="0"/>
              <a:ea typeface="Verdana" panose="020B0604030504040204" pitchFamily="34" charset="0"/>
              <a:cs typeface="Calibri"/>
            </a:endParaRPr>
          </a:p>
        </p:txBody>
      </p:sp>
      <p:sp>
        <p:nvSpPr>
          <p:cNvPr id="16" name="TextBox 15">
            <a:extLst>
              <a:ext uri="{FF2B5EF4-FFF2-40B4-BE49-F238E27FC236}">
                <a16:creationId xmlns:a16="http://schemas.microsoft.com/office/drawing/2014/main" id="{01DA5E5A-DC2E-40A8-AC09-33588DD810BA}"/>
              </a:ext>
            </a:extLst>
          </p:cNvPr>
          <p:cNvSpPr txBox="1"/>
          <p:nvPr/>
        </p:nvSpPr>
        <p:spPr>
          <a:xfrm>
            <a:off x="3018659" y="5113601"/>
            <a:ext cx="1694093" cy="738664"/>
          </a:xfrm>
          <a:prstGeom prst="rect">
            <a:avLst/>
          </a:prstGeom>
          <a:noFill/>
        </p:spPr>
        <p:txBody>
          <a:bodyPr wrap="square" lIns="91440" tIns="45720" rIns="91440" bIns="45720" rtlCol="0" anchor="t">
            <a:spAutoFit/>
          </a:bodyPr>
          <a:lstStyle/>
          <a:p>
            <a:pPr algn="ctr"/>
            <a:r>
              <a:rPr lang="en-US" sz="1400" b="1">
                <a:solidFill>
                  <a:srgbClr val="242252"/>
                </a:solidFill>
                <a:latin typeface="Verdana" panose="020B0604030504040204" pitchFamily="34" charset="0"/>
                <a:ea typeface="Verdana" panose="020B0604030504040204" pitchFamily="34" charset="0"/>
              </a:rPr>
              <a:t>Testing in real-world environments</a:t>
            </a:r>
            <a:endParaRPr lang="en-GB" sz="1400" b="1">
              <a:solidFill>
                <a:srgbClr val="242252"/>
              </a:solidFill>
              <a:latin typeface="Verdana" panose="020B0604030504040204" pitchFamily="34" charset="0"/>
              <a:ea typeface="Verdana" panose="020B0604030504040204" pitchFamily="34" charset="0"/>
            </a:endParaRPr>
          </a:p>
        </p:txBody>
      </p:sp>
      <p:sp>
        <p:nvSpPr>
          <p:cNvPr id="17" name="Oval 16">
            <a:extLst>
              <a:ext uri="{FF2B5EF4-FFF2-40B4-BE49-F238E27FC236}">
                <a16:creationId xmlns:a16="http://schemas.microsoft.com/office/drawing/2014/main" id="{D07F00DE-757B-4333-BDC0-20D9E2503F92}"/>
              </a:ext>
            </a:extLst>
          </p:cNvPr>
          <p:cNvSpPr/>
          <p:nvPr/>
        </p:nvSpPr>
        <p:spPr>
          <a:xfrm>
            <a:off x="2910363" y="2405181"/>
            <a:ext cx="1910686" cy="1910686"/>
          </a:xfrm>
          <a:prstGeom prst="ellips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id="{126ECD49-A14C-457A-AFD5-DE5ACDC73C33}"/>
              </a:ext>
            </a:extLst>
          </p:cNvPr>
          <p:cNvSpPr txBox="1"/>
          <p:nvPr/>
        </p:nvSpPr>
        <p:spPr>
          <a:xfrm>
            <a:off x="3143923" y="2875090"/>
            <a:ext cx="1443566" cy="954107"/>
          </a:xfrm>
          <a:prstGeom prst="rect">
            <a:avLst/>
          </a:prstGeom>
          <a:noFill/>
        </p:spPr>
        <p:txBody>
          <a:bodyPr wrap="square" lIns="91440" tIns="45720" rIns="91440" bIns="45720" rtlCol="0" anchor="t">
            <a:spAutoFit/>
          </a:bodyPr>
          <a:lstStyle/>
          <a:p>
            <a:pPr algn="ctr"/>
            <a:r>
              <a:rPr lang="en-US" sz="1400" b="1">
                <a:solidFill>
                  <a:srgbClr val="242252"/>
                </a:solidFill>
                <a:latin typeface="Verdana" panose="020B0604030504040204" pitchFamily="34" charset="0"/>
                <a:ea typeface="Verdana" panose="020B0604030504040204" pitchFamily="34" charset="0"/>
              </a:rPr>
              <a:t>Increased visibility </a:t>
            </a:r>
            <a:br>
              <a:rPr lang="en-US" sz="1400" b="1">
                <a:solidFill>
                  <a:srgbClr val="242252"/>
                </a:solidFill>
                <a:latin typeface="Verdana" panose="020B0604030504040204" pitchFamily="34" charset="0"/>
                <a:ea typeface="Verdana" panose="020B0604030504040204" pitchFamily="34" charset="0"/>
              </a:rPr>
            </a:br>
            <a:r>
              <a:rPr lang="en-US" sz="1400" b="1">
                <a:solidFill>
                  <a:srgbClr val="242252"/>
                </a:solidFill>
                <a:latin typeface="Verdana" panose="020B0604030504040204" pitchFamily="34" charset="0"/>
                <a:ea typeface="Verdana" panose="020B0604030504040204" pitchFamily="34" charset="0"/>
              </a:rPr>
              <a:t>in CAM ecosystem</a:t>
            </a:r>
            <a:endParaRPr lang="en-GB" sz="1400" b="1">
              <a:solidFill>
                <a:srgbClr val="242252"/>
              </a:solidFill>
              <a:latin typeface="Verdana" panose="020B0604030504040204" pitchFamily="34" charset="0"/>
              <a:ea typeface="Verdana" panose="020B0604030504040204" pitchFamily="34" charset="0"/>
            </a:endParaRPr>
          </a:p>
        </p:txBody>
      </p:sp>
      <p:sp>
        <p:nvSpPr>
          <p:cNvPr id="19" name="Oval 18">
            <a:extLst>
              <a:ext uri="{FF2B5EF4-FFF2-40B4-BE49-F238E27FC236}">
                <a16:creationId xmlns:a16="http://schemas.microsoft.com/office/drawing/2014/main" id="{82566118-F7C1-433D-8FB6-744993893DC7}"/>
              </a:ext>
            </a:extLst>
          </p:cNvPr>
          <p:cNvSpPr/>
          <p:nvPr/>
        </p:nvSpPr>
        <p:spPr>
          <a:xfrm>
            <a:off x="7874027" y="2388832"/>
            <a:ext cx="1910686" cy="1910686"/>
          </a:xfrm>
          <a:prstGeom prst="ellipse">
            <a:avLst/>
          </a:prstGeom>
          <a:solidFill>
            <a:srgbClr val="D2E3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FD65326-526B-4414-AFF0-0C8DAAF3B739}"/>
              </a:ext>
            </a:extLst>
          </p:cNvPr>
          <p:cNvSpPr txBox="1"/>
          <p:nvPr/>
        </p:nvSpPr>
        <p:spPr>
          <a:xfrm>
            <a:off x="7874027" y="2789046"/>
            <a:ext cx="1910686" cy="1169551"/>
          </a:xfrm>
          <a:prstGeom prst="rect">
            <a:avLst/>
          </a:prstGeom>
          <a:noFill/>
        </p:spPr>
        <p:txBody>
          <a:bodyPr wrap="square" lIns="91440" tIns="45720" rIns="91440" bIns="45720" rtlCol="0" anchor="t">
            <a:spAutoFit/>
          </a:bodyPr>
          <a:lstStyle/>
          <a:p>
            <a:pPr algn="ctr"/>
            <a:r>
              <a:rPr lang="en-US" sz="1400" b="1">
                <a:solidFill>
                  <a:srgbClr val="242252"/>
                </a:solidFill>
                <a:latin typeface="Verdana" panose="020B0604030504040204" pitchFamily="34" charset="0"/>
                <a:ea typeface="Verdana" panose="020B0604030504040204" pitchFamily="34" charset="0"/>
              </a:rPr>
              <a:t>High pace </a:t>
            </a:r>
            <a:r>
              <a:rPr lang="en-US" sz="1400" b="1" err="1">
                <a:solidFill>
                  <a:srgbClr val="242252"/>
                </a:solidFill>
                <a:latin typeface="Verdana" panose="020B0604030504040204" pitchFamily="34" charset="0"/>
                <a:ea typeface="Verdana" panose="020B0604030504040204" pitchFamily="34" charset="0"/>
              </a:rPr>
              <a:t>programme</a:t>
            </a:r>
            <a:r>
              <a:rPr lang="en-US" sz="1400" b="1">
                <a:solidFill>
                  <a:srgbClr val="242252"/>
                </a:solidFill>
                <a:latin typeface="Verdana" panose="020B0604030504040204" pitchFamily="34" charset="0"/>
                <a:ea typeface="Verdana" panose="020B0604030504040204" pitchFamily="34" charset="0"/>
              </a:rPr>
              <a:t> with competitive application process</a:t>
            </a:r>
            <a:endParaRPr lang="en-GB" sz="1400" b="1">
              <a:solidFill>
                <a:srgbClr val="24225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3419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BEE8D-C9A3-B422-7C2A-A56FC272A7DC}"/>
              </a:ext>
            </a:extLst>
          </p:cNvPr>
          <p:cNvPicPr>
            <a:picLocks noChangeAspect="1"/>
          </p:cNvPicPr>
          <p:nvPr/>
        </p:nvPicPr>
        <p:blipFill>
          <a:blip r:embed="rId2"/>
          <a:stretch>
            <a:fillRect/>
          </a:stretch>
        </p:blipFill>
        <p:spPr>
          <a:xfrm>
            <a:off x="0" y="-177282"/>
            <a:ext cx="12192000" cy="7555437"/>
          </a:xfrm>
          <a:prstGeom prst="rect">
            <a:avLst/>
          </a:prstGeom>
        </p:spPr>
      </p:pic>
    </p:spTree>
    <p:extLst>
      <p:ext uri="{BB962C8B-B14F-4D97-AF65-F5344CB8AC3E}">
        <p14:creationId xmlns:p14="http://schemas.microsoft.com/office/powerpoint/2010/main" val="29193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08C4F1-60E6-4436-A635-15B5EFBADCFC}"/>
              </a:ext>
            </a:extLst>
          </p:cNvPr>
          <p:cNvSpPr txBox="1">
            <a:spLocks/>
          </p:cNvSpPr>
          <p:nvPr/>
        </p:nvSpPr>
        <p:spPr>
          <a:xfrm>
            <a:off x="1412819" y="5188999"/>
            <a:ext cx="8960738" cy="82562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0" i="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1800" b="0" i="0" kern="1200">
                <a:solidFill>
                  <a:schemeClr val="tx1"/>
                </a:solidFill>
                <a:latin typeface="Verdana"/>
                <a:ea typeface="+mn-ea"/>
                <a:cs typeface="Verdana"/>
              </a:defRPr>
            </a:lvl2pPr>
            <a:lvl3pPr marL="914400" indent="0" algn="l" defTabSz="457200" rtl="0" eaLnBrk="1" latinLnBrk="0" hangingPunct="1">
              <a:spcBef>
                <a:spcPct val="20000"/>
              </a:spcBef>
              <a:buFont typeface="Arial"/>
              <a:buNone/>
              <a:defRPr sz="1600" b="0" i="0" kern="1200">
                <a:solidFill>
                  <a:schemeClr val="tx1"/>
                </a:solidFill>
                <a:latin typeface="Verdana"/>
                <a:ea typeface="+mn-ea"/>
                <a:cs typeface="Verdana"/>
              </a:defRPr>
            </a:lvl3pPr>
            <a:lvl4pPr marL="1371600" indent="0" algn="l" defTabSz="457200" rtl="0" eaLnBrk="1" latinLnBrk="0" hangingPunct="1">
              <a:spcBef>
                <a:spcPct val="20000"/>
              </a:spcBef>
              <a:buFont typeface="Arial"/>
              <a:buNone/>
              <a:defRPr sz="1400" b="0" i="0" kern="1200">
                <a:solidFill>
                  <a:schemeClr val="tx1"/>
                </a:solidFill>
                <a:latin typeface="Verdana"/>
                <a:ea typeface="+mn-ea"/>
                <a:cs typeface="Verdana"/>
              </a:defRPr>
            </a:lvl4pPr>
            <a:lvl5pPr marL="1828800" indent="0" algn="l" defTabSz="457200" rtl="0" eaLnBrk="1" latinLnBrk="0" hangingPunct="1">
              <a:spcBef>
                <a:spcPct val="20000"/>
              </a:spcBef>
              <a:buFont typeface="Arial"/>
              <a:buNone/>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i="1"/>
          </a:p>
        </p:txBody>
      </p:sp>
      <p:graphicFrame>
        <p:nvGraphicFramePr>
          <p:cNvPr id="8" name="Diagram 7">
            <a:extLst>
              <a:ext uri="{FF2B5EF4-FFF2-40B4-BE49-F238E27FC236}">
                <a16:creationId xmlns:a16="http://schemas.microsoft.com/office/drawing/2014/main" id="{3810E36A-23A3-4A0B-9E9D-44AB32A01020}"/>
              </a:ext>
            </a:extLst>
          </p:cNvPr>
          <p:cNvGraphicFramePr/>
          <p:nvPr>
            <p:extLst>
              <p:ext uri="{D42A27DB-BD31-4B8C-83A1-F6EECF244321}">
                <p14:modId xmlns:p14="http://schemas.microsoft.com/office/powerpoint/2010/main" val="65882523"/>
              </p:ext>
            </p:extLst>
          </p:nvPr>
        </p:nvGraphicFramePr>
        <p:xfrm>
          <a:off x="4271542" y="843376"/>
          <a:ext cx="7322694" cy="529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4E45AF8-8ECC-4FB3-927A-1B73369B93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8779" y="2934560"/>
            <a:ext cx="3648343" cy="3009042"/>
          </a:xfrm>
          <a:prstGeom prst="rect">
            <a:avLst/>
          </a:prstGeom>
        </p:spPr>
      </p:pic>
      <p:sp>
        <p:nvSpPr>
          <p:cNvPr id="12" name="Title 10">
            <a:extLst>
              <a:ext uri="{FF2B5EF4-FFF2-40B4-BE49-F238E27FC236}">
                <a16:creationId xmlns:a16="http://schemas.microsoft.com/office/drawing/2014/main" id="{5D625E39-5A1D-4A9E-88EF-C725012EAC74}"/>
              </a:ext>
            </a:extLst>
          </p:cNvPr>
          <p:cNvSpPr>
            <a:spLocks noGrp="1"/>
          </p:cNvSpPr>
          <p:nvPr>
            <p:ph type="ctrTitle"/>
          </p:nvPr>
        </p:nvSpPr>
        <p:spPr>
          <a:xfrm>
            <a:off x="328779" y="474087"/>
            <a:ext cx="3648342" cy="2585624"/>
          </a:xfrm>
        </p:spPr>
        <p:txBody>
          <a:bodyPr>
            <a:normAutofit/>
          </a:bodyPr>
          <a:lstStyle/>
          <a:p>
            <a:pPr lvl="0"/>
            <a:r>
              <a:rPr lang="en-US" sz="2400">
                <a:latin typeface="Verdana" panose="020B0604030504040204" pitchFamily="34" charset="0"/>
                <a:ea typeface="Verdana" panose="020B0604030504040204" pitchFamily="34" charset="0"/>
                <a:cs typeface="Times New Roman" panose="02020603050405020304" pitchFamily="18" charset="0"/>
              </a:rPr>
              <a:t>Enabling the UK to be a world leader in the development and deployment of CAM by 2030.</a:t>
            </a:r>
          </a:p>
        </p:txBody>
      </p:sp>
      <p:sp>
        <p:nvSpPr>
          <p:cNvPr id="6" name="TextBox 5">
            <a:extLst>
              <a:ext uri="{FF2B5EF4-FFF2-40B4-BE49-F238E27FC236}">
                <a16:creationId xmlns:a16="http://schemas.microsoft.com/office/drawing/2014/main" id="{B799C3E6-0D70-8362-AE42-2515337559BA}"/>
              </a:ext>
            </a:extLst>
          </p:cNvPr>
          <p:cNvSpPr txBox="1"/>
          <p:nvPr/>
        </p:nvSpPr>
        <p:spPr>
          <a:xfrm>
            <a:off x="4407842" y="6331417"/>
            <a:ext cx="7436853" cy="307777"/>
          </a:xfrm>
          <a:prstGeom prst="rect">
            <a:avLst/>
          </a:prstGeom>
          <a:noFill/>
        </p:spPr>
        <p:txBody>
          <a:bodyPr wrap="square">
            <a:spAutoFit/>
          </a:bodyPr>
          <a:lstStyle/>
          <a:p>
            <a:pPr algn="ctr"/>
            <a:r>
              <a:rPr lang="en-GB" sz="1400" b="1" i="1">
                <a:solidFill>
                  <a:srgbClr val="29254F"/>
                </a:solidFill>
                <a:latin typeface="Verdana" panose="020B0604030504040204" pitchFamily="34" charset="0"/>
                <a:ea typeface="Verdana" panose="020B0604030504040204" pitchFamily="34" charset="0"/>
                <a:cs typeface="Vani" panose="020B0502040204020203" pitchFamily="18" charset="0"/>
              </a:rPr>
              <a:t>Effective Innovation relies on both Insights and Collaboration.</a:t>
            </a:r>
          </a:p>
        </p:txBody>
      </p:sp>
    </p:spTree>
    <p:extLst>
      <p:ext uri="{BB962C8B-B14F-4D97-AF65-F5344CB8AC3E}">
        <p14:creationId xmlns:p14="http://schemas.microsoft.com/office/powerpoint/2010/main" val="392881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392639-1A5E-A744-A0F6-DCE10048DD21}"/>
              </a:ext>
            </a:extLst>
          </p:cNvPr>
          <p:cNvSpPr/>
          <p:nvPr/>
        </p:nvSpPr>
        <p:spPr>
          <a:xfrm>
            <a:off x="0" y="1322408"/>
            <a:ext cx="12192000" cy="4213184"/>
          </a:xfrm>
          <a:prstGeom prst="rect">
            <a:avLst/>
          </a:prstGeom>
          <a:solidFill>
            <a:srgbClr val="322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 1">
            <a:extLst>
              <a:ext uri="{FF2B5EF4-FFF2-40B4-BE49-F238E27FC236}">
                <a16:creationId xmlns:a16="http://schemas.microsoft.com/office/drawing/2014/main" id="{82C5CAF2-884D-C34F-8FCB-51CB1E56F563}"/>
              </a:ext>
            </a:extLst>
          </p:cNvPr>
          <p:cNvSpPr txBox="1">
            <a:spLocks/>
          </p:cNvSpPr>
          <p:nvPr/>
        </p:nvSpPr>
        <p:spPr>
          <a:xfrm>
            <a:off x="440165" y="410854"/>
            <a:ext cx="10209907" cy="754300"/>
          </a:xfrm>
          <a:prstGeom prst="rect">
            <a:avLst/>
          </a:prstGeom>
        </p:spPr>
        <p:txBody>
          <a:bodyPr>
            <a:normAutofit/>
          </a:bodyPr>
          <a:lstStyle>
            <a:lvl1pPr algn="l" defTabSz="457200" rtl="0" eaLnBrk="1" latinLnBrk="0" hangingPunct="1">
              <a:spcBef>
                <a:spcPct val="0"/>
              </a:spcBef>
              <a:buNone/>
              <a:defRPr sz="3200" b="1" i="0" kern="1200">
                <a:solidFill>
                  <a:srgbClr val="322153"/>
                </a:solidFill>
                <a:latin typeface="Verdana"/>
                <a:ea typeface="+mj-ea"/>
                <a:cs typeface="Verdana"/>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rgbClr val="322153"/>
                </a:solidFill>
                <a:effectLst/>
                <a:uLnTx/>
                <a:uFillTx/>
                <a:latin typeface="Verdana"/>
                <a:ea typeface="+mj-ea"/>
              </a:rPr>
              <a:t>UK consensus view: CAM Roadmap to 2030</a:t>
            </a:r>
          </a:p>
        </p:txBody>
      </p:sp>
      <p:sp>
        <p:nvSpPr>
          <p:cNvPr id="3" name="TextBox 2">
            <a:extLst>
              <a:ext uri="{FF2B5EF4-FFF2-40B4-BE49-F238E27FC236}">
                <a16:creationId xmlns:a16="http://schemas.microsoft.com/office/drawing/2014/main" id="{A874B2FE-9571-B444-BB20-A13EF1FAA8CB}"/>
              </a:ext>
            </a:extLst>
          </p:cNvPr>
          <p:cNvSpPr txBox="1"/>
          <p:nvPr/>
        </p:nvSpPr>
        <p:spPr>
          <a:xfrm>
            <a:off x="1528552" y="4065020"/>
            <a:ext cx="3093681" cy="40011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Download your copy of the roadmap report</a:t>
            </a:r>
          </a:p>
        </p:txBody>
      </p:sp>
      <p:pic>
        <p:nvPicPr>
          <p:cNvPr id="6" name="Picture 5" descr="A screenshot of a computer&#10;&#10;Description automatically generated">
            <a:extLst>
              <a:ext uri="{FF2B5EF4-FFF2-40B4-BE49-F238E27FC236}">
                <a16:creationId xmlns:a16="http://schemas.microsoft.com/office/drawing/2014/main" id="{8871EBDD-8F9E-44C1-A751-6C864236B07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695" y="1515035"/>
            <a:ext cx="6008263" cy="3863303"/>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BE3FE04F-CF53-4617-8B80-978AB3485BD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93600" y="1515035"/>
            <a:ext cx="4392707" cy="1916816"/>
          </a:xfrm>
          <a:prstGeom prst="rect">
            <a:avLst/>
          </a:prstGeom>
        </p:spPr>
      </p:pic>
      <p:sp>
        <p:nvSpPr>
          <p:cNvPr id="2" name="TextBox 1">
            <a:extLst>
              <a:ext uri="{FF2B5EF4-FFF2-40B4-BE49-F238E27FC236}">
                <a16:creationId xmlns:a16="http://schemas.microsoft.com/office/drawing/2014/main" id="{F77A13D5-E2CA-46B8-96F8-3D1C6806C807}"/>
              </a:ext>
            </a:extLst>
          </p:cNvPr>
          <p:cNvSpPr txBox="1"/>
          <p:nvPr/>
        </p:nvSpPr>
        <p:spPr>
          <a:xfrm>
            <a:off x="7193601" y="3540475"/>
            <a:ext cx="4440559" cy="17543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the roadmap highlights significant challenges that require cross industry support such as cyber resilience, use of simulation environments, sign-off and type approval, and in-use compliance … Connected and Automated Mobility is the future and the roadmap provides a direction and a well ordered set of critical enablers”</a:t>
            </a:r>
            <a:br>
              <a:rPr kumimoji="0" lang="en-US"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br>
            <a:r>
              <a:rPr kumimoji="0" lang="en-US"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 Craig Stephens, Director: Controls &amp; Automated </a:t>
            </a:r>
            <a:br>
              <a:rPr kumimoji="0" lang="en-US"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br>
            <a:r>
              <a:rPr kumimoji="0" lang="en-US"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Systems R&amp;A, Ford Motor Company</a:t>
            </a:r>
          </a:p>
        </p:txBody>
      </p:sp>
      <p:pic>
        <p:nvPicPr>
          <p:cNvPr id="1028" name="Picture 4" descr="Ford Logo">
            <a:extLst>
              <a:ext uri="{FF2B5EF4-FFF2-40B4-BE49-F238E27FC236}">
                <a16:creationId xmlns:a16="http://schemas.microsoft.com/office/drawing/2014/main" id="{39FDAB31-E668-495A-A1D0-C46B17133D7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56471" y="4987534"/>
            <a:ext cx="876300" cy="495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3AC1120-C556-4DAB-9AE7-561D4BC52FCE}"/>
              </a:ext>
            </a:extLst>
          </p:cNvPr>
          <p:cNvSpPr/>
          <p:nvPr/>
        </p:nvSpPr>
        <p:spPr>
          <a:xfrm>
            <a:off x="9517381" y="1584961"/>
            <a:ext cx="1147931" cy="378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C629D14-C58F-42CE-B10A-B97B296AE875}"/>
              </a:ext>
            </a:extLst>
          </p:cNvPr>
          <p:cNvSpPr/>
          <p:nvPr/>
        </p:nvSpPr>
        <p:spPr>
          <a:xfrm>
            <a:off x="7249713" y="1584961"/>
            <a:ext cx="1129500" cy="378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7BAA8F6E-2B2D-424F-9A32-C8F0D19855D8}"/>
              </a:ext>
            </a:extLst>
          </p:cNvPr>
          <p:cNvSpPr txBox="1"/>
          <p:nvPr/>
        </p:nvSpPr>
        <p:spPr>
          <a:xfrm>
            <a:off x="9563101" y="1456833"/>
            <a:ext cx="1461975"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280F46"/>
                </a:solidFill>
                <a:effectLst/>
                <a:uLnTx/>
                <a:uFillTx/>
                <a:latin typeface="Arial" panose="020B0604020202020204" pitchFamily="34" charset="0"/>
                <a:ea typeface="Verdana" panose="020B0604030504040204" pitchFamily="34" charset="0"/>
                <a:cs typeface="Arial" panose="020B0604020202020204" pitchFamily="34" charset="0"/>
              </a:rPr>
              <a:t>300+</a:t>
            </a:r>
          </a:p>
        </p:txBody>
      </p:sp>
      <p:sp>
        <p:nvSpPr>
          <p:cNvPr id="14" name="TextBox 13">
            <a:extLst>
              <a:ext uri="{FF2B5EF4-FFF2-40B4-BE49-F238E27FC236}">
                <a16:creationId xmlns:a16="http://schemas.microsoft.com/office/drawing/2014/main" id="{43F51152-AB1B-4329-974B-E19070857F02}"/>
              </a:ext>
            </a:extLst>
          </p:cNvPr>
          <p:cNvSpPr txBox="1"/>
          <p:nvPr/>
        </p:nvSpPr>
        <p:spPr>
          <a:xfrm>
            <a:off x="7219652" y="1456833"/>
            <a:ext cx="1642741"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280F46"/>
                </a:solidFill>
                <a:effectLst/>
                <a:uLnTx/>
                <a:uFillTx/>
                <a:latin typeface="Arial" panose="020B0604020202020204" pitchFamily="34" charset="0"/>
                <a:ea typeface="Verdana" panose="020B0604030504040204" pitchFamily="34" charset="0"/>
                <a:cs typeface="Arial" panose="020B0604020202020204" pitchFamily="34" charset="0"/>
              </a:rPr>
              <a:t>200+</a:t>
            </a:r>
          </a:p>
        </p:txBody>
      </p:sp>
    </p:spTree>
    <p:extLst>
      <p:ext uri="{BB962C8B-B14F-4D97-AF65-F5344CB8AC3E}">
        <p14:creationId xmlns:p14="http://schemas.microsoft.com/office/powerpoint/2010/main" val="1672135822"/>
      </p:ext>
    </p:extLst>
  </p:cSld>
  <p:clrMapOvr>
    <a:masterClrMapping/>
  </p:clrMapOvr>
  <mc:AlternateContent xmlns:mc="http://schemas.openxmlformats.org/markup-compatibility/2006" xmlns:p14="http://schemas.microsoft.com/office/powerpoint/2010/main">
    <mc:Choice Requires="p14">
      <p:transition p14:dur="10" advTm="29983"/>
    </mc:Choice>
    <mc:Fallback xmlns="">
      <p:transition advTm="299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FBB7-3024-5E48-C7D6-6DBB37161747}"/>
              </a:ext>
            </a:extLst>
          </p:cNvPr>
          <p:cNvSpPr>
            <a:spLocks noGrp="1"/>
          </p:cNvSpPr>
          <p:nvPr>
            <p:ph type="ctrTitle"/>
          </p:nvPr>
        </p:nvSpPr>
        <p:spPr>
          <a:xfrm>
            <a:off x="531022" y="880218"/>
            <a:ext cx="7749948" cy="3022600"/>
          </a:xfrm>
        </p:spPr>
        <p:txBody>
          <a:bodyPr/>
          <a:lstStyle/>
          <a:p>
            <a:r>
              <a:rPr lang="en-GB" dirty="0"/>
              <a:t>Coordination of CAM in the UK</a:t>
            </a:r>
          </a:p>
        </p:txBody>
      </p:sp>
      <p:sp>
        <p:nvSpPr>
          <p:cNvPr id="3" name="Text Placeholder 2">
            <a:extLst>
              <a:ext uri="{FF2B5EF4-FFF2-40B4-BE49-F238E27FC236}">
                <a16:creationId xmlns:a16="http://schemas.microsoft.com/office/drawing/2014/main" id="{F3109F5E-7535-0A1F-7326-9A17AD6223D2}"/>
              </a:ext>
            </a:extLst>
          </p:cNvPr>
          <p:cNvSpPr>
            <a:spLocks noGrp="1"/>
          </p:cNvSpPr>
          <p:nvPr>
            <p:ph type="body" sz="quarter" idx="10"/>
          </p:nvPr>
        </p:nvSpPr>
        <p:spPr>
          <a:xfrm>
            <a:off x="3184988" y="1865653"/>
            <a:ext cx="7972747" cy="3898149"/>
          </a:xfrm>
        </p:spPr>
        <p:txBody>
          <a:bodyPr vert="horz" lIns="91440" tIns="45720" rIns="91440" bIns="45720" rtlCol="0" anchor="t">
            <a:normAutofit/>
          </a:bodyPr>
          <a:lstStyle/>
          <a:p>
            <a:r>
              <a:rPr lang="en-GB" dirty="0"/>
              <a:t>Zenzic’s mission remains to enable Centre for Connected and Autonomous Vehicles’ (CCAV) ambition to progress technologies, products, and services into commercial offerings. The focus of today’s discussion is:</a:t>
            </a:r>
          </a:p>
          <a:p>
            <a:endParaRPr lang="en-GB" dirty="0"/>
          </a:p>
          <a:p>
            <a:pPr marL="285750" indent="-285750">
              <a:buFont typeface="Wingdings" panose="05000000000000000000" pitchFamily="2" charset="2"/>
              <a:buChar char="§"/>
            </a:pPr>
            <a:r>
              <a:rPr lang="en-GB" b="1" dirty="0">
                <a:ea typeface="Verdana"/>
              </a:rPr>
              <a:t>CAM Testbed UK </a:t>
            </a:r>
            <a:r>
              <a:rPr lang="en-GB" dirty="0">
                <a:ea typeface="Verdana"/>
              </a:rPr>
              <a:t>– building on collective test and development capability of the UK</a:t>
            </a:r>
          </a:p>
          <a:p>
            <a:pPr marL="285750" indent="-285750">
              <a:buFont typeface="Wingdings" panose="05000000000000000000" pitchFamily="2" charset="2"/>
              <a:buChar char="§"/>
            </a:pPr>
            <a:r>
              <a:rPr lang="en-GB" b="1" dirty="0">
                <a:ea typeface="Verdana"/>
              </a:rPr>
              <a:t>CAM Scale-Up </a:t>
            </a:r>
            <a:r>
              <a:rPr lang="en-GB" dirty="0">
                <a:ea typeface="Verdana"/>
              </a:rPr>
              <a:t>– design to accelerate start-ups and disruptors entering the CAM sector</a:t>
            </a:r>
          </a:p>
          <a:p>
            <a:pPr marL="285750" indent="-285750">
              <a:buFont typeface="Wingdings" panose="05000000000000000000" pitchFamily="2" charset="2"/>
              <a:buChar char="§"/>
            </a:pPr>
            <a:r>
              <a:rPr lang="en-GB" b="1" dirty="0">
                <a:ea typeface="Verdana"/>
              </a:rPr>
              <a:t>CAM supply chain </a:t>
            </a:r>
            <a:r>
              <a:rPr lang="en-GB" dirty="0">
                <a:ea typeface="Verdana"/>
              </a:rPr>
              <a:t>– joint invest to enable the commercialisation of CAM at scale</a:t>
            </a:r>
          </a:p>
          <a:p>
            <a:endParaRPr lang="en-GB" b="1" dirty="0">
              <a:ea typeface="Verdana"/>
            </a:endParaRPr>
          </a:p>
          <a:p>
            <a:pPr marL="285750" indent="-285750">
              <a:buFont typeface="Arial" panose="020B0604020202020204" pitchFamily="34" charset="0"/>
              <a:buChar char="•"/>
            </a:pPr>
            <a:endParaRPr lang="en-GB" b="1" dirty="0">
              <a:ea typeface="Verdana"/>
            </a:endParaRPr>
          </a:p>
          <a:p>
            <a:endParaRPr lang="en-GB" dirty="0">
              <a:ea typeface="Verdana"/>
            </a:endParaRPr>
          </a:p>
        </p:txBody>
      </p:sp>
    </p:spTree>
    <p:extLst>
      <p:ext uri="{BB962C8B-B14F-4D97-AF65-F5344CB8AC3E}">
        <p14:creationId xmlns:p14="http://schemas.microsoft.com/office/powerpoint/2010/main" val="771233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98A4-C344-AD3A-C8C0-EF79FBFA7AD1}"/>
              </a:ext>
            </a:extLst>
          </p:cNvPr>
          <p:cNvSpPr>
            <a:spLocks noGrp="1"/>
          </p:cNvSpPr>
          <p:nvPr>
            <p:ph type="ctrTitle"/>
          </p:nvPr>
        </p:nvSpPr>
        <p:spPr/>
        <p:txBody>
          <a:bodyPr/>
          <a:lstStyle/>
          <a:p>
            <a:r>
              <a:rPr lang="en-GB"/>
              <a:t>CAM Testbed UK</a:t>
            </a:r>
            <a:endParaRPr lang="en-US"/>
          </a:p>
        </p:txBody>
      </p:sp>
      <p:sp>
        <p:nvSpPr>
          <p:cNvPr id="3" name="Subtitle 2">
            <a:extLst>
              <a:ext uri="{FF2B5EF4-FFF2-40B4-BE49-F238E27FC236}">
                <a16:creationId xmlns:a16="http://schemas.microsoft.com/office/drawing/2014/main" id="{1D9BDEA7-615D-BC45-4658-59C25BA6DB2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62279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C1A8015-5C44-437F-9652-8F990E7B0ED5}"/>
              </a:ext>
            </a:extLst>
          </p:cNvPr>
          <p:cNvSpPr txBox="1">
            <a:spLocks/>
          </p:cNvSpPr>
          <p:nvPr/>
        </p:nvSpPr>
        <p:spPr>
          <a:xfrm>
            <a:off x="578232" y="633304"/>
            <a:ext cx="5918372" cy="575001"/>
          </a:xfrm>
          <a:prstGeom prst="rect">
            <a:avLst/>
          </a:prstGeom>
        </p:spPr>
        <p:txBody>
          <a:bodyPr/>
          <a:lstStyle>
            <a:lvl1pPr algn="l" defTabSz="457200" rtl="0" eaLnBrk="1" latinLnBrk="0" hangingPunct="1">
              <a:spcBef>
                <a:spcPct val="0"/>
              </a:spcBef>
              <a:buNone/>
              <a:defRPr sz="3200" b="1" i="0" kern="1200">
                <a:solidFill>
                  <a:srgbClr val="322153"/>
                </a:solidFill>
                <a:latin typeface="Verdana"/>
                <a:ea typeface="+mj-ea"/>
                <a:cs typeface="Verdana"/>
              </a:defRPr>
            </a:lvl1pPr>
          </a:lstStyle>
          <a:p>
            <a:r>
              <a:rPr lang="en-GB" dirty="0">
                <a:ea typeface="Verdana"/>
              </a:rPr>
              <a:t>A brief history</a:t>
            </a:r>
            <a:endParaRPr lang="en-US" dirty="0"/>
          </a:p>
        </p:txBody>
      </p:sp>
      <p:pic>
        <p:nvPicPr>
          <p:cNvPr id="5" name="Picture 4">
            <a:extLst>
              <a:ext uri="{FF2B5EF4-FFF2-40B4-BE49-F238E27FC236}">
                <a16:creationId xmlns:a16="http://schemas.microsoft.com/office/drawing/2014/main" id="{F7A15F4C-B459-7CA8-02BB-7A1DBA9F366E}"/>
              </a:ext>
            </a:extLst>
          </p:cNvPr>
          <p:cNvPicPr>
            <a:picLocks noChangeAspect="1"/>
          </p:cNvPicPr>
          <p:nvPr/>
        </p:nvPicPr>
        <p:blipFill>
          <a:blip r:embed="rId2"/>
          <a:stretch>
            <a:fillRect/>
          </a:stretch>
        </p:blipFill>
        <p:spPr>
          <a:xfrm>
            <a:off x="578232" y="2635703"/>
            <a:ext cx="3392179" cy="2123416"/>
          </a:xfrm>
          <a:prstGeom prst="rect">
            <a:avLst/>
          </a:prstGeom>
          <a:ln>
            <a:solidFill>
              <a:schemeClr val="tx1"/>
            </a:solidFill>
          </a:ln>
        </p:spPr>
      </p:pic>
      <p:sp>
        <p:nvSpPr>
          <p:cNvPr id="6" name="TextBox 5">
            <a:extLst>
              <a:ext uri="{FF2B5EF4-FFF2-40B4-BE49-F238E27FC236}">
                <a16:creationId xmlns:a16="http://schemas.microsoft.com/office/drawing/2014/main" id="{6C2188E7-9A28-BC5B-A0C7-3C79737AE4FF}"/>
              </a:ext>
            </a:extLst>
          </p:cNvPr>
          <p:cNvSpPr txBox="1"/>
          <p:nvPr/>
        </p:nvSpPr>
        <p:spPr>
          <a:xfrm>
            <a:off x="1522883" y="1281804"/>
            <a:ext cx="1502875" cy="523220"/>
          </a:xfrm>
          <a:prstGeom prst="rect">
            <a:avLst/>
          </a:prstGeom>
          <a:noFill/>
        </p:spPr>
        <p:txBody>
          <a:bodyPr wrap="square" rtlCol="0">
            <a:spAutoFit/>
          </a:bodyPr>
          <a:lstStyle/>
          <a:p>
            <a:r>
              <a:rPr lang="en-GB" sz="2800" b="1">
                <a:solidFill>
                  <a:srgbClr val="322153"/>
                </a:solidFill>
                <a:latin typeface="Verdana" panose="020B0604030504040204" pitchFamily="34" charset="0"/>
                <a:ea typeface="Verdana" panose="020B0604030504040204" pitchFamily="34" charset="0"/>
              </a:rPr>
              <a:t>2016</a:t>
            </a:r>
            <a:endParaRPr lang="en-GB" sz="1600" b="1">
              <a:solidFill>
                <a:srgbClr val="322153"/>
              </a:solidFill>
              <a:latin typeface="Verdana" panose="020B0604030504040204" pitchFamily="34" charset="0"/>
              <a:ea typeface="Verdana" panose="020B0604030504040204" pitchFamily="34" charset="0"/>
            </a:endParaRPr>
          </a:p>
        </p:txBody>
      </p:sp>
      <p:cxnSp>
        <p:nvCxnSpPr>
          <p:cNvPr id="8" name="Straight Arrow Connector 7">
            <a:extLst>
              <a:ext uri="{FF2B5EF4-FFF2-40B4-BE49-F238E27FC236}">
                <a16:creationId xmlns:a16="http://schemas.microsoft.com/office/drawing/2014/main" id="{9777464E-2AF7-D9CB-91DD-B921F9D832B0}"/>
              </a:ext>
            </a:extLst>
          </p:cNvPr>
          <p:cNvCxnSpPr>
            <a:cxnSpLocks/>
          </p:cNvCxnSpPr>
          <p:nvPr/>
        </p:nvCxnSpPr>
        <p:spPr>
          <a:xfrm>
            <a:off x="4608751" y="3364958"/>
            <a:ext cx="1429752" cy="0"/>
          </a:xfrm>
          <a:prstGeom prst="straightConnector1">
            <a:avLst/>
          </a:prstGeom>
          <a:ln w="28575">
            <a:solidFill>
              <a:srgbClr val="322153"/>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AB05BD3-9675-8568-598F-8F5ADE6B9356}"/>
              </a:ext>
            </a:extLst>
          </p:cNvPr>
          <p:cNvSpPr txBox="1"/>
          <p:nvPr/>
        </p:nvSpPr>
        <p:spPr>
          <a:xfrm>
            <a:off x="7990761" y="1281804"/>
            <a:ext cx="3231385" cy="523220"/>
          </a:xfrm>
          <a:prstGeom prst="rect">
            <a:avLst/>
          </a:prstGeom>
          <a:noFill/>
        </p:spPr>
        <p:txBody>
          <a:bodyPr wrap="square" rtlCol="0">
            <a:spAutoFit/>
          </a:bodyPr>
          <a:lstStyle/>
          <a:p>
            <a:r>
              <a:rPr lang="en-GB" sz="2800" b="1">
                <a:solidFill>
                  <a:srgbClr val="322153"/>
                </a:solidFill>
                <a:latin typeface="Verdana" panose="020B0604030504040204" pitchFamily="34" charset="0"/>
                <a:ea typeface="Verdana" panose="020B0604030504040204" pitchFamily="34" charset="0"/>
              </a:rPr>
              <a:t>2017- present </a:t>
            </a:r>
            <a:endParaRPr lang="en-GB" sz="1600" b="1">
              <a:solidFill>
                <a:srgbClr val="322153"/>
              </a:solidFill>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F3F684E1-6F48-3928-CE86-6B4F3EC27DBB}"/>
              </a:ext>
            </a:extLst>
          </p:cNvPr>
          <p:cNvSpPr txBox="1"/>
          <p:nvPr/>
        </p:nvSpPr>
        <p:spPr>
          <a:xfrm>
            <a:off x="4540850" y="2783089"/>
            <a:ext cx="1497653" cy="461665"/>
          </a:xfrm>
          <a:prstGeom prst="rect">
            <a:avLst/>
          </a:prstGeom>
          <a:noFill/>
        </p:spPr>
        <p:txBody>
          <a:bodyPr wrap="square" rtlCol="0">
            <a:spAutoFit/>
          </a:bodyPr>
          <a:lstStyle/>
          <a:p>
            <a:r>
              <a:rPr lang="en-GB" sz="2400" b="1">
                <a:solidFill>
                  <a:srgbClr val="FCAA85"/>
                </a:solidFill>
                <a:latin typeface="Verdana" panose="020B0604030504040204" pitchFamily="34" charset="0"/>
                <a:ea typeface="Verdana" panose="020B0604030504040204" pitchFamily="34" charset="0"/>
              </a:rPr>
              <a:t>£200m</a:t>
            </a:r>
            <a:endParaRPr lang="en-GB" sz="1400" b="1">
              <a:solidFill>
                <a:srgbClr val="FCAA85"/>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8644014A-160D-683F-4929-75BCE36A2871}"/>
              </a:ext>
            </a:extLst>
          </p:cNvPr>
          <p:cNvSpPr txBox="1"/>
          <p:nvPr/>
        </p:nvSpPr>
        <p:spPr>
          <a:xfrm>
            <a:off x="4307106" y="3493042"/>
            <a:ext cx="1952700" cy="584775"/>
          </a:xfrm>
          <a:prstGeom prst="rect">
            <a:avLst/>
          </a:prstGeom>
          <a:noFill/>
        </p:spPr>
        <p:txBody>
          <a:bodyPr wrap="square" rtlCol="0">
            <a:spAutoFit/>
          </a:bodyPr>
          <a:lstStyle/>
          <a:p>
            <a:pPr algn="ctr"/>
            <a:r>
              <a:rPr lang="en-GB" sz="1600" b="1" i="0" u="none" strike="noStrike">
                <a:solidFill>
                  <a:srgbClr val="322153"/>
                </a:solidFill>
                <a:effectLst/>
                <a:latin typeface="Verdana" panose="020B0604030504040204" pitchFamily="34" charset="0"/>
              </a:rPr>
              <a:t>Public/private investment </a:t>
            </a:r>
            <a:endParaRPr lang="en-GB" sz="1600"/>
          </a:p>
        </p:txBody>
      </p:sp>
      <p:pic>
        <p:nvPicPr>
          <p:cNvPr id="1034" name="Picture 10">
            <a:extLst>
              <a:ext uri="{FF2B5EF4-FFF2-40B4-BE49-F238E27FC236}">
                <a16:creationId xmlns:a16="http://schemas.microsoft.com/office/drawing/2014/main" id="{F8C32A54-74AE-C6B5-C990-7F7CC4EFF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451" y="2075715"/>
            <a:ext cx="2745291" cy="14082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3747F3-4EB0-D68A-BEFD-7E525741C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956" y="3607780"/>
            <a:ext cx="2567779" cy="1743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77BD7BD-9CAF-3348-BFED-211981659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2118" y="4725797"/>
            <a:ext cx="2243750" cy="1498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9FC7FEF-A3F1-C97C-164A-6DEB5E898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0995" y="3567380"/>
            <a:ext cx="2243750" cy="16784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363911-21CA-B2E5-FB6D-EA83D02CBC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7473" y="1998798"/>
            <a:ext cx="2708187" cy="15685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7946515-5430-3C3D-7618-783F03D7D3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1955" y="5369644"/>
            <a:ext cx="2243750" cy="12699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bout — Smart Mobility Living Lab: London">
            <a:extLst>
              <a:ext uri="{FF2B5EF4-FFF2-40B4-BE49-F238E27FC236}">
                <a16:creationId xmlns:a16="http://schemas.microsoft.com/office/drawing/2014/main" id="{8887DA3D-B18F-CA85-B79D-0C9D7476B089}"/>
              </a:ext>
            </a:extLst>
          </p:cNvPr>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5986" t="13448" r="5594" b="27810"/>
          <a:stretch/>
        </p:blipFill>
        <p:spPr bwMode="auto">
          <a:xfrm>
            <a:off x="10661178" y="5527496"/>
            <a:ext cx="1264324" cy="105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61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02653451-A2C3-471D-AA0D-ADFA00A8D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5" y="-44302"/>
            <a:ext cx="12277725" cy="6906220"/>
          </a:xfrm>
          <a:prstGeom prst="rect">
            <a:avLst/>
          </a:prstGeom>
        </p:spPr>
      </p:pic>
      <p:sp>
        <p:nvSpPr>
          <p:cNvPr id="13" name="Title 1">
            <a:extLst>
              <a:ext uri="{FF2B5EF4-FFF2-40B4-BE49-F238E27FC236}">
                <a16:creationId xmlns:a16="http://schemas.microsoft.com/office/drawing/2014/main" id="{8CC2D990-3F47-43F7-86E9-3D4EFF92AED6}"/>
              </a:ext>
            </a:extLst>
          </p:cNvPr>
          <p:cNvSpPr txBox="1">
            <a:spLocks/>
          </p:cNvSpPr>
          <p:nvPr/>
        </p:nvSpPr>
        <p:spPr>
          <a:xfrm>
            <a:off x="292259" y="1945384"/>
            <a:ext cx="2557472" cy="877715"/>
          </a:xfrm>
          <a:prstGeom prst="rect">
            <a:avLst/>
          </a:prstGeom>
          <a:noFill/>
        </p:spPr>
        <p:txBody>
          <a:bodyPr/>
          <a:lstStyle>
            <a:lvl1pPr algn="l" defTabSz="457200" rtl="0" eaLnBrk="1" latinLnBrk="0" hangingPunct="1">
              <a:spcBef>
                <a:spcPct val="0"/>
              </a:spcBef>
              <a:buNone/>
              <a:defRPr sz="3200" b="1" i="0" kern="1200">
                <a:solidFill>
                  <a:srgbClr val="322153"/>
                </a:solidFill>
                <a:latin typeface="Verdana"/>
                <a:ea typeface="+mj-ea"/>
                <a:cs typeface="Verdana"/>
              </a:defRPr>
            </a:lvl1pPr>
          </a:lstStyle>
          <a:p>
            <a:r>
              <a:rPr lang="en-GB" sz="1800">
                <a:ea typeface="Verdana"/>
              </a:rPr>
              <a:t>Interoperable, complementary and competitive</a:t>
            </a:r>
            <a:endParaRPr lang="en-US" sz="1800"/>
          </a:p>
        </p:txBody>
      </p:sp>
      <p:pic>
        <p:nvPicPr>
          <p:cNvPr id="19" name="Picture 18" descr="Logo&#10;&#10;Description automatically generated with medium confidence">
            <a:extLst>
              <a:ext uri="{FF2B5EF4-FFF2-40B4-BE49-F238E27FC236}">
                <a16:creationId xmlns:a16="http://schemas.microsoft.com/office/drawing/2014/main" id="{C08BF4D7-12F4-44C0-B530-AF6503EF6A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2259" y="255451"/>
            <a:ext cx="1434483" cy="1434483"/>
          </a:xfrm>
          <a:prstGeom prst="rect">
            <a:avLst/>
          </a:prstGeom>
        </p:spPr>
      </p:pic>
    </p:spTree>
    <p:extLst>
      <p:ext uri="{BB962C8B-B14F-4D97-AF65-F5344CB8AC3E}">
        <p14:creationId xmlns:p14="http://schemas.microsoft.com/office/powerpoint/2010/main" val="106112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B8E138B3-959E-49A1-9F65-94EAB0E3B747}"/>
              </a:ext>
            </a:extLst>
          </p:cNvPr>
          <p:cNvSpPr/>
          <p:nvPr/>
        </p:nvSpPr>
        <p:spPr>
          <a:xfrm>
            <a:off x="3699017" y="1557865"/>
            <a:ext cx="4608540" cy="4608540"/>
          </a:xfrm>
          <a:prstGeom prst="ellipse">
            <a:avLst/>
          </a:prstGeom>
          <a:noFill/>
          <a:ln w="38100" cap="rnd">
            <a:solidFill>
              <a:srgbClr val="32215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A6FE4DD9-98E0-4AC5-A48A-7370FE3AFDDF}"/>
              </a:ext>
            </a:extLst>
          </p:cNvPr>
          <p:cNvSpPr/>
          <p:nvPr/>
        </p:nvSpPr>
        <p:spPr>
          <a:xfrm>
            <a:off x="2636785" y="2606193"/>
            <a:ext cx="2429735" cy="886656"/>
          </a:xfrm>
          <a:prstGeom prst="roundRect">
            <a:avLst/>
          </a:prstGeom>
          <a:solidFill>
            <a:schemeClr val="bg1"/>
          </a:solidFill>
          <a:ln>
            <a:solidFill>
              <a:srgbClr val="292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BD018E1C-FADA-43F9-99EB-FB7999C5B4B2}"/>
              </a:ext>
            </a:extLst>
          </p:cNvPr>
          <p:cNvSpPr/>
          <p:nvPr/>
        </p:nvSpPr>
        <p:spPr>
          <a:xfrm>
            <a:off x="2460247" y="4358955"/>
            <a:ext cx="2429735" cy="886656"/>
          </a:xfrm>
          <a:prstGeom prst="roundRect">
            <a:avLst/>
          </a:prstGeom>
          <a:solidFill>
            <a:schemeClr val="bg1"/>
          </a:solidFill>
          <a:ln>
            <a:solidFill>
              <a:srgbClr val="292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700C3A4-2C6B-4818-B155-F8CB7DB8C23F}"/>
              </a:ext>
            </a:extLst>
          </p:cNvPr>
          <p:cNvSpPr/>
          <p:nvPr/>
        </p:nvSpPr>
        <p:spPr>
          <a:xfrm>
            <a:off x="7013767" y="2687881"/>
            <a:ext cx="2429735" cy="886656"/>
          </a:xfrm>
          <a:prstGeom prst="roundRect">
            <a:avLst/>
          </a:prstGeom>
          <a:solidFill>
            <a:schemeClr val="bg1"/>
          </a:solidFill>
          <a:ln>
            <a:solidFill>
              <a:srgbClr val="292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A5B2EA3-C0A2-480E-82F1-D6257EE2CA37}"/>
              </a:ext>
            </a:extLst>
          </p:cNvPr>
          <p:cNvSpPr/>
          <p:nvPr/>
        </p:nvSpPr>
        <p:spPr>
          <a:xfrm>
            <a:off x="4788420" y="1250198"/>
            <a:ext cx="2429735" cy="886656"/>
          </a:xfrm>
          <a:prstGeom prst="roundRect">
            <a:avLst/>
          </a:prstGeom>
          <a:solidFill>
            <a:schemeClr val="bg1"/>
          </a:solidFill>
          <a:ln>
            <a:solidFill>
              <a:srgbClr val="292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descr="About — Smart Mobility Living Lab: London">
            <a:extLst>
              <a:ext uri="{FF2B5EF4-FFF2-40B4-BE49-F238E27FC236}">
                <a16:creationId xmlns:a16="http://schemas.microsoft.com/office/drawing/2014/main" id="{9B0ED69F-1DB5-4099-A8C7-D55850CF38D8}"/>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986" t="13448" r="5594" b="27810"/>
          <a:stretch/>
        </p:blipFill>
        <p:spPr bwMode="auto">
          <a:xfrm>
            <a:off x="10661178" y="5527496"/>
            <a:ext cx="1264324" cy="1051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0C29A56E-2D1A-4874-8C27-9D38848DBA4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107738" y="4442136"/>
            <a:ext cx="1178724" cy="707380"/>
          </a:xfrm>
          <a:prstGeom prst="rect">
            <a:avLst/>
          </a:prstGeom>
        </p:spPr>
      </p:pic>
      <p:pic>
        <p:nvPicPr>
          <p:cNvPr id="19" name="Picture 18" descr="Graphical user interface, text, application, chat or text message&#10;&#10;Description automatically generated">
            <a:extLst>
              <a:ext uri="{FF2B5EF4-FFF2-40B4-BE49-F238E27FC236}">
                <a16:creationId xmlns:a16="http://schemas.microsoft.com/office/drawing/2014/main" id="{8F2AF2FD-A3D0-4721-A9AB-5FA41FE73D8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7224531" y="2756679"/>
            <a:ext cx="1948075" cy="752040"/>
          </a:xfrm>
          <a:prstGeom prst="rect">
            <a:avLst/>
          </a:prstGeom>
        </p:spPr>
      </p:pic>
      <p:sp>
        <p:nvSpPr>
          <p:cNvPr id="23" name="Title 1">
            <a:extLst>
              <a:ext uri="{FF2B5EF4-FFF2-40B4-BE49-F238E27FC236}">
                <a16:creationId xmlns:a16="http://schemas.microsoft.com/office/drawing/2014/main" id="{0C1A8015-5C44-437F-9652-8F990E7B0ED5}"/>
              </a:ext>
            </a:extLst>
          </p:cNvPr>
          <p:cNvSpPr txBox="1">
            <a:spLocks/>
          </p:cNvSpPr>
          <p:nvPr/>
        </p:nvSpPr>
        <p:spPr>
          <a:xfrm>
            <a:off x="388341" y="476027"/>
            <a:ext cx="11174218" cy="1874308"/>
          </a:xfrm>
          <a:prstGeom prst="rect">
            <a:avLst/>
          </a:prstGeom>
        </p:spPr>
        <p:txBody>
          <a:bodyPr/>
          <a:lstStyle>
            <a:lvl1pPr algn="l" defTabSz="457200" rtl="0" eaLnBrk="1" latinLnBrk="0" hangingPunct="1">
              <a:spcBef>
                <a:spcPct val="0"/>
              </a:spcBef>
              <a:buNone/>
              <a:defRPr sz="3200" b="1" i="0" kern="1200">
                <a:solidFill>
                  <a:srgbClr val="322153"/>
                </a:solidFill>
                <a:latin typeface="Verdana"/>
                <a:ea typeface="+mj-ea"/>
                <a:cs typeface="Verdana"/>
              </a:defRPr>
            </a:lvl1pPr>
          </a:lstStyle>
          <a:p>
            <a:r>
              <a:rPr lang="en-GB">
                <a:ea typeface="Verdana"/>
              </a:rPr>
              <a:t>Interoperable, complementary &amp; competitive</a:t>
            </a:r>
            <a:endParaRPr lang="en-US"/>
          </a:p>
        </p:txBody>
      </p:sp>
      <p:sp>
        <p:nvSpPr>
          <p:cNvPr id="28" name="Rectangle: Rounded Corners 27">
            <a:extLst>
              <a:ext uri="{FF2B5EF4-FFF2-40B4-BE49-F238E27FC236}">
                <a16:creationId xmlns:a16="http://schemas.microsoft.com/office/drawing/2014/main" id="{CF8C8CF9-97D0-48A4-A42D-E12A44D5386D}"/>
              </a:ext>
            </a:extLst>
          </p:cNvPr>
          <p:cNvSpPr/>
          <p:nvPr/>
        </p:nvSpPr>
        <p:spPr>
          <a:xfrm>
            <a:off x="6859214" y="4358955"/>
            <a:ext cx="2429735" cy="886656"/>
          </a:xfrm>
          <a:prstGeom prst="roundRect">
            <a:avLst/>
          </a:prstGeom>
          <a:solidFill>
            <a:schemeClr val="bg1"/>
          </a:solidFill>
          <a:ln>
            <a:solidFill>
              <a:srgbClr val="292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Logo, company name&#10;&#10;Description automatically generated">
            <a:extLst>
              <a:ext uri="{FF2B5EF4-FFF2-40B4-BE49-F238E27FC236}">
                <a16:creationId xmlns:a16="http://schemas.microsoft.com/office/drawing/2014/main" id="{DAEB1F8D-3C91-4B7A-8DF0-9280CAB2FF6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7179785" y="4442136"/>
            <a:ext cx="1788591" cy="535099"/>
          </a:xfrm>
          <a:prstGeom prst="rect">
            <a:avLst/>
          </a:prstGeom>
        </p:spPr>
      </p:pic>
      <p:sp>
        <p:nvSpPr>
          <p:cNvPr id="32" name="Rectangle: Rounded Corners 31">
            <a:extLst>
              <a:ext uri="{FF2B5EF4-FFF2-40B4-BE49-F238E27FC236}">
                <a16:creationId xmlns:a16="http://schemas.microsoft.com/office/drawing/2014/main" id="{11D7298C-43C5-4E3C-B1FE-0C47BE20B829}"/>
              </a:ext>
            </a:extLst>
          </p:cNvPr>
          <p:cNvSpPr/>
          <p:nvPr/>
        </p:nvSpPr>
        <p:spPr>
          <a:xfrm>
            <a:off x="4788420" y="5743434"/>
            <a:ext cx="2429735" cy="886656"/>
          </a:xfrm>
          <a:prstGeom prst="roundRect">
            <a:avLst/>
          </a:prstGeom>
          <a:solidFill>
            <a:schemeClr val="bg1"/>
          </a:solidFill>
          <a:ln>
            <a:solidFill>
              <a:srgbClr val="292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ext&#10;&#10;Description automatically generated with low confidence">
            <a:extLst>
              <a:ext uri="{FF2B5EF4-FFF2-40B4-BE49-F238E27FC236}">
                <a16:creationId xmlns:a16="http://schemas.microsoft.com/office/drawing/2014/main" id="{CEF40818-F755-4AAB-89DC-4BD78C62EC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66027" y="5879989"/>
            <a:ext cx="1474520" cy="572832"/>
          </a:xfrm>
          <a:prstGeom prst="rect">
            <a:avLst/>
          </a:prstGeom>
        </p:spPr>
      </p:pic>
      <p:pic>
        <p:nvPicPr>
          <p:cNvPr id="18" name="Picture 17" descr="Logo, company name&#10;&#10;Description automatically generated">
            <a:extLst>
              <a:ext uri="{FF2B5EF4-FFF2-40B4-BE49-F238E27FC236}">
                <a16:creationId xmlns:a16="http://schemas.microsoft.com/office/drawing/2014/main" id="{D2E98871-5FB4-4989-8E4F-FB9F51A4B69E}"/>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2833968" y="2878257"/>
            <a:ext cx="1882373" cy="398247"/>
          </a:xfrm>
          <a:prstGeom prst="rect">
            <a:avLst/>
          </a:prstGeom>
        </p:spPr>
      </p:pic>
      <p:pic>
        <p:nvPicPr>
          <p:cNvPr id="24" name="Picture 2" descr="Logo, company name&#10;&#10;Description automatically generated">
            <a:extLst>
              <a:ext uri="{FF2B5EF4-FFF2-40B4-BE49-F238E27FC236}">
                <a16:creationId xmlns:a16="http://schemas.microsoft.com/office/drawing/2014/main" id="{2385B8AF-4834-42CD-BFE3-AF618A6C5EE4}"/>
              </a:ext>
            </a:extLst>
          </p:cNvPr>
          <p:cNvPicPr>
            <a:picLocks noChangeAspect="1"/>
          </p:cNvPicPr>
          <p:nvPr/>
        </p:nvPicPr>
        <p:blipFill rotWithShape="1">
          <a:blip r:embed="rId8"/>
          <a:srcRect l="16769" t="21277" r="12474" b="35010"/>
          <a:stretch/>
        </p:blipFill>
        <p:spPr>
          <a:xfrm>
            <a:off x="5086108" y="1326993"/>
            <a:ext cx="1940999" cy="576470"/>
          </a:xfrm>
          <a:prstGeom prst="rect">
            <a:avLst/>
          </a:prstGeom>
        </p:spPr>
      </p:pic>
    </p:spTree>
    <p:extLst>
      <p:ext uri="{BB962C8B-B14F-4D97-AF65-F5344CB8AC3E}">
        <p14:creationId xmlns:p14="http://schemas.microsoft.com/office/powerpoint/2010/main" val="296158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79abac55-8252-4f9d-b015-4c01f0b1c48f"/>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12F5451A76F64D8DA5C64BDE87180C" ma:contentTypeVersion="2" ma:contentTypeDescription="Create a new document." ma:contentTypeScope="" ma:versionID="6e5422f9a770c1c126cb45bb2270621e">
  <xsd:schema xmlns:xsd="http://www.w3.org/2001/XMLSchema" xmlns:xs="http://www.w3.org/2001/XMLSchema" xmlns:p="http://schemas.microsoft.com/office/2006/metadata/properties" xmlns:ns2="4ce44ae8-8732-4275-82a0-8cb7b11a942f" targetNamespace="http://schemas.microsoft.com/office/2006/metadata/properties" ma:root="true" ma:fieldsID="e25fcae8893745ad1bb098c1b500227a" ns2:_="">
    <xsd:import namespace="4ce44ae8-8732-4275-82a0-8cb7b11a942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44ae8-8732-4275-82a0-8cb7b11a9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78E88F-25AC-4C15-9D45-1F3ECA970FF2}"/>
</file>

<file path=customXml/itemProps2.xml><?xml version="1.0" encoding="utf-8"?>
<ds:datastoreItem xmlns:ds="http://schemas.openxmlformats.org/officeDocument/2006/customXml" ds:itemID="{235EB67A-CB93-4D1D-A168-707480840380}">
  <ds:schemaRefs>
    <ds:schemaRef ds:uri="http://schemas.microsoft.com/sharepoint/v3/contenttype/forms"/>
  </ds:schemaRefs>
</ds:datastoreItem>
</file>

<file path=customXml/itemProps3.xml><?xml version="1.0" encoding="utf-8"?>
<ds:datastoreItem xmlns:ds="http://schemas.openxmlformats.org/officeDocument/2006/customXml" ds:itemID="{FFA70C78-89FD-4CE7-A037-39457BFCBB64}">
  <ds:schemaRefs>
    <ds:schemaRef ds:uri="4d91bdeb-a416-4b82-ab06-40437eb99fdd"/>
    <ds:schemaRef ds:uri="88583202-8c1c-4fd6-93df-81f1b88260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fea251c-3bdd-4d50-962b-ffa2ae250ba0"/>
    <ds:schemaRef ds:uri="15ff3d39-6e7b-4d70-9b7c-8d9fe85d0f29"/>
    <ds:schemaRef ds:uri="f84c5bf7-f491-4c42-88a6-681b87e3f8bf"/>
  </ds:schemaRefs>
</ds:datastoreItem>
</file>

<file path=docProps/app.xml><?xml version="1.0" encoding="utf-8"?>
<Properties xmlns="http://schemas.openxmlformats.org/officeDocument/2006/extended-properties" xmlns:vt="http://schemas.openxmlformats.org/officeDocument/2006/docPropsVTypes">
  <Template/>
  <TotalTime>0</TotalTime>
  <Words>1797</Words>
  <Application>Microsoft Office PowerPoint</Application>
  <PresentationFormat>Widescreen</PresentationFormat>
  <Paragraphs>204</Paragraphs>
  <Slides>25</Slides>
  <Notes>13</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Zenzic: Partnerships &amp; Collaboration</vt:lpstr>
      <vt:lpstr>“By 2030, the UK is benefiting from proven connected and automated mobility, with an increasingly safe and secure road network, improved productivity and greater access to transport for all. Next-generation services and technology and designed and developed in the UK, powered by high-value skills and a strong supply-chain, driven by public demand. We are a world leader”</vt:lpstr>
      <vt:lpstr>Enabling the UK to be a world leader in the development and deployment of CAM by 2030.</vt:lpstr>
      <vt:lpstr>PowerPoint Presentation</vt:lpstr>
      <vt:lpstr>Coordination of CAM in the UK</vt:lpstr>
      <vt:lpstr>CAM Testbed UK</vt:lpstr>
      <vt:lpstr>PowerPoint Presentation</vt:lpstr>
      <vt:lpstr>PowerPoint Presentation</vt:lpstr>
      <vt:lpstr>PowerPoint Presentation</vt:lpstr>
      <vt:lpstr>PowerPoint Presentation</vt:lpstr>
      <vt:lpstr>PowerPoint Presentation</vt:lpstr>
      <vt:lpstr>CAM Scale-Up programme</vt:lpstr>
      <vt:lpstr>Zenzic CAM Scale-Up  programme</vt:lpstr>
      <vt:lpstr>CAM Scale-Up: more than funding</vt:lpstr>
      <vt:lpstr>CAM Scale-Up: community perspective</vt:lpstr>
      <vt:lpstr>Cohort 1 success stories</vt:lpstr>
      <vt:lpstr>Cohort 2 success stories</vt:lpstr>
      <vt:lpstr>UK CAM Supply Chain</vt:lpstr>
      <vt:lpstr>CAM a maturing sector</vt:lpstr>
      <vt:lpstr>Categories</vt:lpstr>
      <vt:lpstr>Geographic distribution </vt:lpstr>
      <vt:lpstr>UK capabilities strengths</vt:lpstr>
      <vt:lpstr>Thank you</vt:lpstr>
      <vt:lpstr>Zenzic CAM Scale-Up programme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Microsoft Office User</dc:creator>
  <cp:lastModifiedBy>Nicola Hare</cp:lastModifiedBy>
  <cp:revision>11</cp:revision>
  <dcterms:created xsi:type="dcterms:W3CDTF">2018-11-28T14:53:41Z</dcterms:created>
  <dcterms:modified xsi:type="dcterms:W3CDTF">2022-08-11T18:46:54Z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0x010100E012F5451A76F64D8DA5C64BDE87180C</vt:lpwstr>
  </property>
  <property fmtid="{D5CDD505-2E9C-101B-9397-08002B2CF9AE}" pid="3" name="_dlc_DocIdItemGuid">
    <vt:lpwstr>64837bca-52cd-42b6-83c1-5c6732c35bf6</vt:lpwstr>
  </property>
  <property fmtid="{D5CDD505-2E9C-101B-9397-08002B2CF9AE}" pid="4" name="MediaServiceImageTags">
    <vt:lpwstr/>
  </property>
  <property fmtid="{D5CDD505-2E9C-101B-9397-08002B2CF9AE}" pid="5" name="CustomTag">
    <vt:lpwstr/>
  </property>
  <property fmtid="{D5CDD505-2E9C-101B-9397-08002B2CF9AE}" pid="6" name="FinancialYear">
    <vt:lpwstr/>
  </property>
</Properties>
</file>