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813" r:id="rId2"/>
    <p:sldId id="841" r:id="rId3"/>
    <p:sldId id="830" r:id="rId4"/>
    <p:sldId id="833" r:id="rId5"/>
    <p:sldId id="835" r:id="rId6"/>
    <p:sldId id="842" r:id="rId7"/>
    <p:sldId id="831" r:id="rId8"/>
    <p:sldId id="832" r:id="rId9"/>
    <p:sldId id="834" r:id="rId10"/>
    <p:sldId id="839" r:id="rId11"/>
    <p:sldId id="819" r:id="rId12"/>
    <p:sldId id="823" r:id="rId13"/>
    <p:sldId id="824" r:id="rId14"/>
    <p:sldId id="825" r:id="rId15"/>
    <p:sldId id="826" r:id="rId16"/>
    <p:sldId id="827" r:id="rId17"/>
    <p:sldId id="843" r:id="rId18"/>
    <p:sldId id="844" r:id="rId19"/>
    <p:sldId id="838" r:id="rId20"/>
    <p:sldId id="840" r:id="rId21"/>
    <p:sldId id="845" r:id="rId22"/>
    <p:sldId id="822" r:id="rId23"/>
    <p:sldId id="818" r:id="rId24"/>
    <p:sldId id="836"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291" autoAdjust="0"/>
  </p:normalViewPr>
  <p:slideViewPr>
    <p:cSldViewPr snapToGrid="0">
      <p:cViewPr varScale="1">
        <p:scale>
          <a:sx n="68" d="100"/>
          <a:sy n="68" d="100"/>
        </p:scale>
        <p:origin x="150" y="72"/>
      </p:cViewPr>
      <p:guideLst/>
    </p:cSldViewPr>
  </p:slideViewPr>
  <p:outlineViewPr>
    <p:cViewPr>
      <p:scale>
        <a:sx n="33" d="100"/>
        <a:sy n="33" d="100"/>
      </p:scale>
      <p:origin x="0" y="-14466"/>
    </p:cViewPr>
  </p:outlineViewPr>
  <p:notesTextViewPr>
    <p:cViewPr>
      <p:scale>
        <a:sx n="1" d="1"/>
        <a:sy n="1" d="1"/>
      </p:scale>
      <p:origin x="0" y="0"/>
    </p:cViewPr>
  </p:notesTextViewPr>
  <p:sorterViewPr>
    <p:cViewPr varScale="1">
      <p:scale>
        <a:sx n="100" d="100"/>
        <a:sy n="100" d="100"/>
      </p:scale>
      <p:origin x="0" y="-19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DDFB7D-876D-4982-A072-E96BFBCAB65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935306B-B902-453A-812C-D7E306F1160F}">
      <dgm:prSet/>
      <dgm:spPr/>
      <dgm:t>
        <a:bodyPr/>
        <a:lstStyle/>
        <a:p>
          <a:r>
            <a:rPr lang="en-US" b="1" dirty="0"/>
            <a:t>Safe Operation and Infrastructure</a:t>
          </a:r>
          <a:endParaRPr lang="en-US" dirty="0"/>
        </a:p>
      </dgm:t>
    </dgm:pt>
    <dgm:pt modelId="{AFCAAAC4-0D7D-4E69-B145-076716144ABD}" type="parTrans" cxnId="{49632DB7-1686-4098-932A-EE33611665A4}">
      <dgm:prSet/>
      <dgm:spPr/>
      <dgm:t>
        <a:bodyPr/>
        <a:lstStyle/>
        <a:p>
          <a:endParaRPr lang="en-US"/>
        </a:p>
      </dgm:t>
    </dgm:pt>
    <dgm:pt modelId="{9033E301-509C-44E5-990A-FC8E4484D9DB}" type="sibTrans" cxnId="{49632DB7-1686-4098-932A-EE33611665A4}">
      <dgm:prSet/>
      <dgm:spPr/>
      <dgm:t>
        <a:bodyPr/>
        <a:lstStyle/>
        <a:p>
          <a:endParaRPr lang="en-US"/>
        </a:p>
      </dgm:t>
    </dgm:pt>
    <dgm:pt modelId="{9021E99E-F769-4771-AD8A-3F95DF73D2F6}">
      <dgm:prSet/>
      <dgm:spPr/>
      <dgm:t>
        <a:bodyPr/>
        <a:lstStyle/>
        <a:p>
          <a:r>
            <a:rPr lang="en-US" b="1" dirty="0"/>
            <a:t>Land Use, Environment, and Sustainability</a:t>
          </a:r>
          <a:endParaRPr lang="en-US" dirty="0"/>
        </a:p>
      </dgm:t>
    </dgm:pt>
    <dgm:pt modelId="{1D6D289B-11C0-4AB8-8A2A-37418076AD64}" type="parTrans" cxnId="{C9947134-82AE-4DD5-AAB8-3444B97230D2}">
      <dgm:prSet/>
      <dgm:spPr/>
      <dgm:t>
        <a:bodyPr/>
        <a:lstStyle/>
        <a:p>
          <a:endParaRPr lang="en-US"/>
        </a:p>
      </dgm:t>
    </dgm:pt>
    <dgm:pt modelId="{75D442A0-E964-49D4-B04E-2A69E05EE61B}" type="sibTrans" cxnId="{C9947134-82AE-4DD5-AAB8-3444B97230D2}">
      <dgm:prSet/>
      <dgm:spPr/>
      <dgm:t>
        <a:bodyPr/>
        <a:lstStyle/>
        <a:p>
          <a:endParaRPr lang="en-US"/>
        </a:p>
      </dgm:t>
    </dgm:pt>
    <dgm:pt modelId="{42B44133-1A08-40E7-BF27-C8A4FBF5DD23}">
      <dgm:prSet/>
      <dgm:spPr/>
      <dgm:t>
        <a:bodyPr/>
        <a:lstStyle/>
        <a:p>
          <a:r>
            <a:rPr lang="en-US" b="1" dirty="0"/>
            <a:t>Workforce Transformation and Economic Development</a:t>
          </a:r>
          <a:endParaRPr lang="en-US" dirty="0"/>
        </a:p>
      </dgm:t>
    </dgm:pt>
    <dgm:pt modelId="{E64E798A-E969-4EAC-AEBF-5C96A854B145}" type="parTrans" cxnId="{2908E979-C386-41C7-9B87-E03ACC6CC7EC}">
      <dgm:prSet/>
      <dgm:spPr/>
      <dgm:t>
        <a:bodyPr/>
        <a:lstStyle/>
        <a:p>
          <a:endParaRPr lang="en-US"/>
        </a:p>
      </dgm:t>
    </dgm:pt>
    <dgm:pt modelId="{AB9B413B-E2EE-4574-8448-767E75F508D1}" type="sibTrans" cxnId="{2908E979-C386-41C7-9B87-E03ACC6CC7EC}">
      <dgm:prSet/>
      <dgm:spPr/>
      <dgm:t>
        <a:bodyPr/>
        <a:lstStyle/>
        <a:p>
          <a:endParaRPr lang="en-US"/>
        </a:p>
      </dgm:t>
    </dgm:pt>
    <dgm:pt modelId="{F3261B17-59FA-4223-89A2-BFD9A226DE07}" type="pres">
      <dgm:prSet presAssocID="{E7DDFB7D-876D-4982-A072-E96BFBCAB65C}" presName="linear" presStyleCnt="0">
        <dgm:presLayoutVars>
          <dgm:animLvl val="lvl"/>
          <dgm:resizeHandles val="exact"/>
        </dgm:presLayoutVars>
      </dgm:prSet>
      <dgm:spPr/>
    </dgm:pt>
    <dgm:pt modelId="{55C9F07C-3FF8-4198-BAC5-92814F8DEDF0}" type="pres">
      <dgm:prSet presAssocID="{3935306B-B902-453A-812C-D7E306F1160F}" presName="parentText" presStyleLbl="node1" presStyleIdx="0" presStyleCnt="3">
        <dgm:presLayoutVars>
          <dgm:chMax val="0"/>
          <dgm:bulletEnabled val="1"/>
        </dgm:presLayoutVars>
      </dgm:prSet>
      <dgm:spPr/>
    </dgm:pt>
    <dgm:pt modelId="{1BD5181F-4C81-4F37-A955-26972183774C}" type="pres">
      <dgm:prSet presAssocID="{9033E301-509C-44E5-990A-FC8E4484D9DB}" presName="spacer" presStyleCnt="0"/>
      <dgm:spPr/>
    </dgm:pt>
    <dgm:pt modelId="{75E72C37-0CE1-4D59-998C-6904C173081F}" type="pres">
      <dgm:prSet presAssocID="{9021E99E-F769-4771-AD8A-3F95DF73D2F6}" presName="parentText" presStyleLbl="node1" presStyleIdx="1" presStyleCnt="3">
        <dgm:presLayoutVars>
          <dgm:chMax val="0"/>
          <dgm:bulletEnabled val="1"/>
        </dgm:presLayoutVars>
      </dgm:prSet>
      <dgm:spPr/>
    </dgm:pt>
    <dgm:pt modelId="{B0D4652E-EC15-41BD-9CE7-AEE914451522}" type="pres">
      <dgm:prSet presAssocID="{75D442A0-E964-49D4-B04E-2A69E05EE61B}" presName="spacer" presStyleCnt="0"/>
      <dgm:spPr/>
    </dgm:pt>
    <dgm:pt modelId="{AA2D5F52-A577-4021-9E81-E8ECF8B75531}" type="pres">
      <dgm:prSet presAssocID="{42B44133-1A08-40E7-BF27-C8A4FBF5DD23}" presName="parentText" presStyleLbl="node1" presStyleIdx="2" presStyleCnt="3">
        <dgm:presLayoutVars>
          <dgm:chMax val="0"/>
          <dgm:bulletEnabled val="1"/>
        </dgm:presLayoutVars>
      </dgm:prSet>
      <dgm:spPr/>
    </dgm:pt>
  </dgm:ptLst>
  <dgm:cxnLst>
    <dgm:cxn modelId="{C9947134-82AE-4DD5-AAB8-3444B97230D2}" srcId="{E7DDFB7D-876D-4982-A072-E96BFBCAB65C}" destId="{9021E99E-F769-4771-AD8A-3F95DF73D2F6}" srcOrd="1" destOrd="0" parTransId="{1D6D289B-11C0-4AB8-8A2A-37418076AD64}" sibTransId="{75D442A0-E964-49D4-B04E-2A69E05EE61B}"/>
    <dgm:cxn modelId="{2908E979-C386-41C7-9B87-E03ACC6CC7EC}" srcId="{E7DDFB7D-876D-4982-A072-E96BFBCAB65C}" destId="{42B44133-1A08-40E7-BF27-C8A4FBF5DD23}" srcOrd="2" destOrd="0" parTransId="{E64E798A-E969-4EAC-AEBF-5C96A854B145}" sibTransId="{AB9B413B-E2EE-4574-8448-767E75F508D1}"/>
    <dgm:cxn modelId="{8E2DA99A-DD91-4AF6-B5A5-0D6D923F5727}" type="presOf" srcId="{9021E99E-F769-4771-AD8A-3F95DF73D2F6}" destId="{75E72C37-0CE1-4D59-998C-6904C173081F}" srcOrd="0" destOrd="0" presId="urn:microsoft.com/office/officeart/2005/8/layout/vList2"/>
    <dgm:cxn modelId="{A32780AA-5D8C-4CD4-B7D7-84F88CC470CE}" type="presOf" srcId="{3935306B-B902-453A-812C-D7E306F1160F}" destId="{55C9F07C-3FF8-4198-BAC5-92814F8DEDF0}" srcOrd="0" destOrd="0" presId="urn:microsoft.com/office/officeart/2005/8/layout/vList2"/>
    <dgm:cxn modelId="{49632DB7-1686-4098-932A-EE33611665A4}" srcId="{E7DDFB7D-876D-4982-A072-E96BFBCAB65C}" destId="{3935306B-B902-453A-812C-D7E306F1160F}" srcOrd="0" destOrd="0" parTransId="{AFCAAAC4-0D7D-4E69-B145-076716144ABD}" sibTransId="{9033E301-509C-44E5-990A-FC8E4484D9DB}"/>
    <dgm:cxn modelId="{D75E08BA-966E-4227-97FA-1A8D67EFB2F4}" type="presOf" srcId="{42B44133-1A08-40E7-BF27-C8A4FBF5DD23}" destId="{AA2D5F52-A577-4021-9E81-E8ECF8B75531}" srcOrd="0" destOrd="0" presId="urn:microsoft.com/office/officeart/2005/8/layout/vList2"/>
    <dgm:cxn modelId="{63D6ABCB-E653-44E5-8861-FAF1DBA95A8D}" type="presOf" srcId="{E7DDFB7D-876D-4982-A072-E96BFBCAB65C}" destId="{F3261B17-59FA-4223-89A2-BFD9A226DE07}" srcOrd="0" destOrd="0" presId="urn:microsoft.com/office/officeart/2005/8/layout/vList2"/>
    <dgm:cxn modelId="{59366D6F-4634-43C9-A6F7-188436C338DA}" type="presParOf" srcId="{F3261B17-59FA-4223-89A2-BFD9A226DE07}" destId="{55C9F07C-3FF8-4198-BAC5-92814F8DEDF0}" srcOrd="0" destOrd="0" presId="urn:microsoft.com/office/officeart/2005/8/layout/vList2"/>
    <dgm:cxn modelId="{CDFCE7BE-9084-470B-B12E-622E7DD69E64}" type="presParOf" srcId="{F3261B17-59FA-4223-89A2-BFD9A226DE07}" destId="{1BD5181F-4C81-4F37-A955-26972183774C}" srcOrd="1" destOrd="0" presId="urn:microsoft.com/office/officeart/2005/8/layout/vList2"/>
    <dgm:cxn modelId="{E56ECB33-D2B5-43D9-975E-942535323500}" type="presParOf" srcId="{F3261B17-59FA-4223-89A2-BFD9A226DE07}" destId="{75E72C37-0CE1-4D59-998C-6904C173081F}" srcOrd="2" destOrd="0" presId="urn:microsoft.com/office/officeart/2005/8/layout/vList2"/>
    <dgm:cxn modelId="{C0AF7153-CAEC-46E5-A3E2-68A92AE21549}" type="presParOf" srcId="{F3261B17-59FA-4223-89A2-BFD9A226DE07}" destId="{B0D4652E-EC15-41BD-9CE7-AEE914451522}" srcOrd="3" destOrd="0" presId="urn:microsoft.com/office/officeart/2005/8/layout/vList2"/>
    <dgm:cxn modelId="{5CF3051C-E0BD-4034-AE8C-282E453AEE2F}" type="presParOf" srcId="{F3261B17-59FA-4223-89A2-BFD9A226DE07}" destId="{AA2D5F52-A577-4021-9E81-E8ECF8B75531}"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DDFB7D-876D-4982-A072-E96BFBCAB65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935306B-B902-453A-812C-D7E306F1160F}">
      <dgm:prSet/>
      <dgm:spPr/>
      <dgm:t>
        <a:bodyPr/>
        <a:lstStyle/>
        <a:p>
          <a:r>
            <a:rPr lang="en-US" b="0" dirty="0"/>
            <a:t>CAV Strategic Plan</a:t>
          </a:r>
        </a:p>
      </dgm:t>
    </dgm:pt>
    <dgm:pt modelId="{AFCAAAC4-0D7D-4E69-B145-076716144ABD}" type="parTrans" cxnId="{49632DB7-1686-4098-932A-EE33611665A4}">
      <dgm:prSet/>
      <dgm:spPr/>
      <dgm:t>
        <a:bodyPr/>
        <a:lstStyle/>
        <a:p>
          <a:endParaRPr lang="en-US"/>
        </a:p>
      </dgm:t>
    </dgm:pt>
    <dgm:pt modelId="{9033E301-509C-44E5-990A-FC8E4484D9DB}" type="sibTrans" cxnId="{49632DB7-1686-4098-932A-EE33611665A4}">
      <dgm:prSet/>
      <dgm:spPr/>
      <dgm:t>
        <a:bodyPr/>
        <a:lstStyle/>
        <a:p>
          <a:endParaRPr lang="en-US"/>
        </a:p>
      </dgm:t>
    </dgm:pt>
    <dgm:pt modelId="{9A96A3A0-7B20-436D-9F5F-77CF4F12F32F}">
      <dgm:prSet/>
      <dgm:spPr/>
      <dgm:t>
        <a:bodyPr/>
        <a:lstStyle/>
        <a:p>
          <a:r>
            <a:rPr lang="en-US" dirty="0"/>
            <a:t>AV Summit</a:t>
          </a:r>
        </a:p>
      </dgm:t>
    </dgm:pt>
    <dgm:pt modelId="{C81EA08F-8BB2-4230-9FDC-A2EE90FEF824}" type="parTrans" cxnId="{378E3137-1E5A-4AB5-8CAF-F68FB6A8A352}">
      <dgm:prSet/>
      <dgm:spPr/>
      <dgm:t>
        <a:bodyPr/>
        <a:lstStyle/>
        <a:p>
          <a:endParaRPr lang="en-US"/>
        </a:p>
      </dgm:t>
    </dgm:pt>
    <dgm:pt modelId="{173EA2C8-EA1A-498C-ABC3-2DDEF1B6A795}" type="sibTrans" cxnId="{378E3137-1E5A-4AB5-8CAF-F68FB6A8A352}">
      <dgm:prSet/>
      <dgm:spPr/>
      <dgm:t>
        <a:bodyPr/>
        <a:lstStyle/>
        <a:p>
          <a:endParaRPr lang="en-US"/>
        </a:p>
      </dgm:t>
    </dgm:pt>
    <dgm:pt modelId="{66971F15-D2DC-4925-87B0-420A10F78FF7}">
      <dgm:prSet/>
      <dgm:spPr/>
      <dgm:t>
        <a:bodyPr/>
        <a:lstStyle/>
        <a:p>
          <a:r>
            <a:rPr lang="en-US" dirty="0"/>
            <a:t>Truck Platooning</a:t>
          </a:r>
        </a:p>
      </dgm:t>
    </dgm:pt>
    <dgm:pt modelId="{0E71B508-469F-4AD5-9178-1652D9581FE9}" type="parTrans" cxnId="{A66C15A7-3730-4956-9608-32295F31F8E2}">
      <dgm:prSet/>
      <dgm:spPr/>
      <dgm:t>
        <a:bodyPr/>
        <a:lstStyle/>
        <a:p>
          <a:endParaRPr lang="en-US"/>
        </a:p>
      </dgm:t>
    </dgm:pt>
    <dgm:pt modelId="{0E0EDFAB-DBCA-48F9-A996-F129BF1886CB}" type="sibTrans" cxnId="{A66C15A7-3730-4956-9608-32295F31F8E2}">
      <dgm:prSet/>
      <dgm:spPr/>
      <dgm:t>
        <a:bodyPr/>
        <a:lstStyle/>
        <a:p>
          <a:endParaRPr lang="en-US"/>
        </a:p>
      </dgm:t>
    </dgm:pt>
    <dgm:pt modelId="{DA1DE770-CCD7-4244-BC9B-A474E6524D6B}">
      <dgm:prSet/>
      <dgm:spPr/>
      <dgm:t>
        <a:bodyPr/>
        <a:lstStyle/>
        <a:p>
          <a:r>
            <a:rPr lang="en-US" dirty="0"/>
            <a:t>AV Preparation on State Highways</a:t>
          </a:r>
        </a:p>
      </dgm:t>
    </dgm:pt>
    <dgm:pt modelId="{82B7FD4F-3055-4562-ADA0-DE56485725E0}" type="parTrans" cxnId="{EB20D470-AF22-42FF-8405-E86C66F85A61}">
      <dgm:prSet/>
      <dgm:spPr/>
      <dgm:t>
        <a:bodyPr/>
        <a:lstStyle/>
        <a:p>
          <a:endParaRPr lang="en-US"/>
        </a:p>
      </dgm:t>
    </dgm:pt>
    <dgm:pt modelId="{0A01FFC6-9E93-4FE8-8993-015257C60841}" type="sibTrans" cxnId="{EB20D470-AF22-42FF-8405-E86C66F85A61}">
      <dgm:prSet/>
      <dgm:spPr/>
      <dgm:t>
        <a:bodyPr/>
        <a:lstStyle/>
        <a:p>
          <a:endParaRPr lang="en-US"/>
        </a:p>
      </dgm:t>
    </dgm:pt>
    <dgm:pt modelId="{F3261B17-59FA-4223-89A2-BFD9A226DE07}" type="pres">
      <dgm:prSet presAssocID="{E7DDFB7D-876D-4982-A072-E96BFBCAB65C}" presName="linear" presStyleCnt="0">
        <dgm:presLayoutVars>
          <dgm:animLvl val="lvl"/>
          <dgm:resizeHandles val="exact"/>
        </dgm:presLayoutVars>
      </dgm:prSet>
      <dgm:spPr/>
    </dgm:pt>
    <dgm:pt modelId="{55C9F07C-3FF8-4198-BAC5-92814F8DEDF0}" type="pres">
      <dgm:prSet presAssocID="{3935306B-B902-453A-812C-D7E306F1160F}" presName="parentText" presStyleLbl="node1" presStyleIdx="0" presStyleCnt="4">
        <dgm:presLayoutVars>
          <dgm:chMax val="0"/>
          <dgm:bulletEnabled val="1"/>
        </dgm:presLayoutVars>
      </dgm:prSet>
      <dgm:spPr/>
    </dgm:pt>
    <dgm:pt modelId="{1BD5181F-4C81-4F37-A955-26972183774C}" type="pres">
      <dgm:prSet presAssocID="{9033E301-509C-44E5-990A-FC8E4484D9DB}" presName="spacer" presStyleCnt="0"/>
      <dgm:spPr/>
    </dgm:pt>
    <dgm:pt modelId="{6A9FF118-8B27-4172-B133-6E96A077FFF4}" type="pres">
      <dgm:prSet presAssocID="{9A96A3A0-7B20-436D-9F5F-77CF4F12F32F}" presName="parentText" presStyleLbl="node1" presStyleIdx="1" presStyleCnt="4">
        <dgm:presLayoutVars>
          <dgm:chMax val="0"/>
          <dgm:bulletEnabled val="1"/>
        </dgm:presLayoutVars>
      </dgm:prSet>
      <dgm:spPr/>
    </dgm:pt>
    <dgm:pt modelId="{14A96DF4-7155-452E-9D9B-5BFED82934A8}" type="pres">
      <dgm:prSet presAssocID="{173EA2C8-EA1A-498C-ABC3-2DDEF1B6A795}" presName="spacer" presStyleCnt="0"/>
      <dgm:spPr/>
    </dgm:pt>
    <dgm:pt modelId="{8B12C331-8366-453B-8CD0-687367E44CAE}" type="pres">
      <dgm:prSet presAssocID="{66971F15-D2DC-4925-87B0-420A10F78FF7}" presName="parentText" presStyleLbl="node1" presStyleIdx="2" presStyleCnt="4">
        <dgm:presLayoutVars>
          <dgm:chMax val="0"/>
          <dgm:bulletEnabled val="1"/>
        </dgm:presLayoutVars>
      </dgm:prSet>
      <dgm:spPr/>
    </dgm:pt>
    <dgm:pt modelId="{8BAD3AED-0AC8-473E-B550-E9764FD5D3A7}" type="pres">
      <dgm:prSet presAssocID="{0E0EDFAB-DBCA-48F9-A996-F129BF1886CB}" presName="spacer" presStyleCnt="0"/>
      <dgm:spPr/>
    </dgm:pt>
    <dgm:pt modelId="{1A4316E0-C6A6-406B-8F66-1F47BE741E0D}" type="pres">
      <dgm:prSet presAssocID="{DA1DE770-CCD7-4244-BC9B-A474E6524D6B}" presName="parentText" presStyleLbl="node1" presStyleIdx="3" presStyleCnt="4">
        <dgm:presLayoutVars>
          <dgm:chMax val="0"/>
          <dgm:bulletEnabled val="1"/>
        </dgm:presLayoutVars>
      </dgm:prSet>
      <dgm:spPr/>
    </dgm:pt>
  </dgm:ptLst>
  <dgm:cxnLst>
    <dgm:cxn modelId="{24639822-9FB3-4B9C-A7E4-031796A34496}" type="presOf" srcId="{9A96A3A0-7B20-436D-9F5F-77CF4F12F32F}" destId="{6A9FF118-8B27-4172-B133-6E96A077FFF4}" srcOrd="0" destOrd="0" presId="urn:microsoft.com/office/officeart/2005/8/layout/vList2"/>
    <dgm:cxn modelId="{378E3137-1E5A-4AB5-8CAF-F68FB6A8A352}" srcId="{E7DDFB7D-876D-4982-A072-E96BFBCAB65C}" destId="{9A96A3A0-7B20-436D-9F5F-77CF4F12F32F}" srcOrd="1" destOrd="0" parTransId="{C81EA08F-8BB2-4230-9FDC-A2EE90FEF824}" sibTransId="{173EA2C8-EA1A-498C-ABC3-2DDEF1B6A795}"/>
    <dgm:cxn modelId="{8015D162-FB64-4B1A-B6AC-D7CF090D1F41}" type="presOf" srcId="{66971F15-D2DC-4925-87B0-420A10F78FF7}" destId="{8B12C331-8366-453B-8CD0-687367E44CAE}" srcOrd="0" destOrd="0" presId="urn:microsoft.com/office/officeart/2005/8/layout/vList2"/>
    <dgm:cxn modelId="{EB20D470-AF22-42FF-8405-E86C66F85A61}" srcId="{E7DDFB7D-876D-4982-A072-E96BFBCAB65C}" destId="{DA1DE770-CCD7-4244-BC9B-A474E6524D6B}" srcOrd="3" destOrd="0" parTransId="{82B7FD4F-3055-4562-ADA0-DE56485725E0}" sibTransId="{0A01FFC6-9E93-4FE8-8993-015257C60841}"/>
    <dgm:cxn modelId="{A70D3C9F-737B-4DFD-A8A6-A236B97AD1D7}" type="presOf" srcId="{DA1DE770-CCD7-4244-BC9B-A474E6524D6B}" destId="{1A4316E0-C6A6-406B-8F66-1F47BE741E0D}" srcOrd="0" destOrd="0" presId="urn:microsoft.com/office/officeart/2005/8/layout/vList2"/>
    <dgm:cxn modelId="{A66C15A7-3730-4956-9608-32295F31F8E2}" srcId="{E7DDFB7D-876D-4982-A072-E96BFBCAB65C}" destId="{66971F15-D2DC-4925-87B0-420A10F78FF7}" srcOrd="2" destOrd="0" parTransId="{0E71B508-469F-4AD5-9178-1652D9581FE9}" sibTransId="{0E0EDFAB-DBCA-48F9-A996-F129BF1886CB}"/>
    <dgm:cxn modelId="{A32780AA-5D8C-4CD4-B7D7-84F88CC470CE}" type="presOf" srcId="{3935306B-B902-453A-812C-D7E306F1160F}" destId="{55C9F07C-3FF8-4198-BAC5-92814F8DEDF0}" srcOrd="0" destOrd="0" presId="urn:microsoft.com/office/officeart/2005/8/layout/vList2"/>
    <dgm:cxn modelId="{49632DB7-1686-4098-932A-EE33611665A4}" srcId="{E7DDFB7D-876D-4982-A072-E96BFBCAB65C}" destId="{3935306B-B902-453A-812C-D7E306F1160F}" srcOrd="0" destOrd="0" parTransId="{AFCAAAC4-0D7D-4E69-B145-076716144ABD}" sibTransId="{9033E301-509C-44E5-990A-FC8E4484D9DB}"/>
    <dgm:cxn modelId="{63D6ABCB-E653-44E5-8861-FAF1DBA95A8D}" type="presOf" srcId="{E7DDFB7D-876D-4982-A072-E96BFBCAB65C}" destId="{F3261B17-59FA-4223-89A2-BFD9A226DE07}" srcOrd="0" destOrd="0" presId="urn:microsoft.com/office/officeart/2005/8/layout/vList2"/>
    <dgm:cxn modelId="{59366D6F-4634-43C9-A6F7-188436C338DA}" type="presParOf" srcId="{F3261B17-59FA-4223-89A2-BFD9A226DE07}" destId="{55C9F07C-3FF8-4198-BAC5-92814F8DEDF0}" srcOrd="0" destOrd="0" presId="urn:microsoft.com/office/officeart/2005/8/layout/vList2"/>
    <dgm:cxn modelId="{CDFCE7BE-9084-470B-B12E-622E7DD69E64}" type="presParOf" srcId="{F3261B17-59FA-4223-89A2-BFD9A226DE07}" destId="{1BD5181F-4C81-4F37-A955-26972183774C}" srcOrd="1" destOrd="0" presId="urn:microsoft.com/office/officeart/2005/8/layout/vList2"/>
    <dgm:cxn modelId="{A8EB4D1D-3D03-4F9B-A876-4CAECD394494}" type="presParOf" srcId="{F3261B17-59FA-4223-89A2-BFD9A226DE07}" destId="{6A9FF118-8B27-4172-B133-6E96A077FFF4}" srcOrd="2" destOrd="0" presId="urn:microsoft.com/office/officeart/2005/8/layout/vList2"/>
    <dgm:cxn modelId="{DC583358-DB19-4332-9922-6A6B5B4144FD}" type="presParOf" srcId="{F3261B17-59FA-4223-89A2-BFD9A226DE07}" destId="{14A96DF4-7155-452E-9D9B-5BFED82934A8}" srcOrd="3" destOrd="0" presId="urn:microsoft.com/office/officeart/2005/8/layout/vList2"/>
    <dgm:cxn modelId="{5653CD5C-63BB-4AED-898E-C52B74F07A19}" type="presParOf" srcId="{F3261B17-59FA-4223-89A2-BFD9A226DE07}" destId="{8B12C331-8366-453B-8CD0-687367E44CAE}" srcOrd="4" destOrd="0" presId="urn:microsoft.com/office/officeart/2005/8/layout/vList2"/>
    <dgm:cxn modelId="{A5803293-8CFE-463D-BA39-FE0ED1E63A57}" type="presParOf" srcId="{F3261B17-59FA-4223-89A2-BFD9A226DE07}" destId="{8BAD3AED-0AC8-473E-B550-E9764FD5D3A7}" srcOrd="5" destOrd="0" presId="urn:microsoft.com/office/officeart/2005/8/layout/vList2"/>
    <dgm:cxn modelId="{04396563-AEF4-4339-916D-6F44FEE86F45}" type="presParOf" srcId="{F3261B17-59FA-4223-89A2-BFD9A226DE07}" destId="{1A4316E0-C6A6-406B-8F66-1F47BE741E0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DDFB7D-876D-4982-A072-E96BFBCAB65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935306B-B902-453A-812C-D7E306F1160F}">
      <dgm:prSet/>
      <dgm:spPr/>
      <dgm:t>
        <a:bodyPr/>
        <a:lstStyle/>
        <a:p>
          <a:r>
            <a:rPr lang="en-US" b="0" dirty="0"/>
            <a:t>Valley Transportation Authority (VTA)</a:t>
          </a:r>
        </a:p>
      </dgm:t>
    </dgm:pt>
    <dgm:pt modelId="{AFCAAAC4-0D7D-4E69-B145-076716144ABD}" type="parTrans" cxnId="{49632DB7-1686-4098-932A-EE33611665A4}">
      <dgm:prSet/>
      <dgm:spPr/>
      <dgm:t>
        <a:bodyPr/>
        <a:lstStyle/>
        <a:p>
          <a:endParaRPr lang="en-US"/>
        </a:p>
      </dgm:t>
    </dgm:pt>
    <dgm:pt modelId="{9033E301-509C-44E5-990A-FC8E4484D9DB}" type="sibTrans" cxnId="{49632DB7-1686-4098-932A-EE33611665A4}">
      <dgm:prSet/>
      <dgm:spPr/>
      <dgm:t>
        <a:bodyPr/>
        <a:lstStyle/>
        <a:p>
          <a:endParaRPr lang="en-US"/>
        </a:p>
      </dgm:t>
    </dgm:pt>
    <dgm:pt modelId="{9A96A3A0-7B20-436D-9F5F-77CF4F12F32F}">
      <dgm:prSet/>
      <dgm:spPr/>
      <dgm:t>
        <a:bodyPr/>
        <a:lstStyle/>
        <a:p>
          <a:r>
            <a:rPr lang="en-US" dirty="0" err="1"/>
            <a:t>NoTraffic</a:t>
          </a:r>
          <a:endParaRPr lang="en-US" dirty="0"/>
        </a:p>
      </dgm:t>
    </dgm:pt>
    <dgm:pt modelId="{C81EA08F-8BB2-4230-9FDC-A2EE90FEF824}" type="parTrans" cxnId="{378E3137-1E5A-4AB5-8CAF-F68FB6A8A352}">
      <dgm:prSet/>
      <dgm:spPr/>
      <dgm:t>
        <a:bodyPr/>
        <a:lstStyle/>
        <a:p>
          <a:endParaRPr lang="en-US"/>
        </a:p>
      </dgm:t>
    </dgm:pt>
    <dgm:pt modelId="{173EA2C8-EA1A-498C-ABC3-2DDEF1B6A795}" type="sibTrans" cxnId="{378E3137-1E5A-4AB5-8CAF-F68FB6A8A352}">
      <dgm:prSet/>
      <dgm:spPr/>
      <dgm:t>
        <a:bodyPr/>
        <a:lstStyle/>
        <a:p>
          <a:endParaRPr lang="en-US"/>
        </a:p>
      </dgm:t>
    </dgm:pt>
    <dgm:pt modelId="{B7AAE0FB-606D-4254-A427-8ECAC6556795}">
      <dgm:prSet/>
      <dgm:spPr/>
      <dgm:t>
        <a:bodyPr/>
        <a:lstStyle/>
        <a:p>
          <a:r>
            <a:rPr lang="en-US" dirty="0"/>
            <a:t>Blackberry</a:t>
          </a:r>
        </a:p>
      </dgm:t>
    </dgm:pt>
    <dgm:pt modelId="{70FAD832-99C2-414A-B2E2-198957934DD1}" type="parTrans" cxnId="{459B96D1-91AC-43B9-B532-47EEA55EF7B6}">
      <dgm:prSet/>
      <dgm:spPr/>
      <dgm:t>
        <a:bodyPr/>
        <a:lstStyle/>
        <a:p>
          <a:endParaRPr lang="en-US"/>
        </a:p>
      </dgm:t>
    </dgm:pt>
    <dgm:pt modelId="{8D95842E-BCE9-4F0C-9296-3FCAC90B1AFE}" type="sibTrans" cxnId="{459B96D1-91AC-43B9-B532-47EEA55EF7B6}">
      <dgm:prSet/>
      <dgm:spPr/>
      <dgm:t>
        <a:bodyPr/>
        <a:lstStyle/>
        <a:p>
          <a:endParaRPr lang="en-US"/>
        </a:p>
      </dgm:t>
    </dgm:pt>
    <dgm:pt modelId="{4B9F69FD-84B5-472C-B91F-D27CB94350CF}">
      <dgm:prSet/>
      <dgm:spPr/>
      <dgm:t>
        <a:bodyPr/>
        <a:lstStyle/>
        <a:p>
          <a:r>
            <a:rPr lang="en-US" b="0" dirty="0"/>
            <a:t>Prospect Silicon Valley</a:t>
          </a:r>
        </a:p>
      </dgm:t>
    </dgm:pt>
    <dgm:pt modelId="{EA4606B8-E348-40BC-B237-82A07134592F}" type="parTrans" cxnId="{7FA41F8F-4DB9-45BC-A1CC-019BDB445230}">
      <dgm:prSet/>
      <dgm:spPr/>
      <dgm:t>
        <a:bodyPr/>
        <a:lstStyle/>
        <a:p>
          <a:endParaRPr lang="en-US"/>
        </a:p>
      </dgm:t>
    </dgm:pt>
    <dgm:pt modelId="{A724DCD5-AD26-4782-94C2-548282EF8A67}" type="sibTrans" cxnId="{7FA41F8F-4DB9-45BC-A1CC-019BDB445230}">
      <dgm:prSet/>
      <dgm:spPr/>
      <dgm:t>
        <a:bodyPr/>
        <a:lstStyle/>
        <a:p>
          <a:endParaRPr lang="en-US"/>
        </a:p>
      </dgm:t>
    </dgm:pt>
    <dgm:pt modelId="{73AD358B-7C3E-42DF-8501-2090EDCB4E7D}">
      <dgm:prSet/>
      <dgm:spPr/>
      <dgm:t>
        <a:bodyPr/>
        <a:lstStyle/>
        <a:p>
          <a:r>
            <a:rPr lang="en-US" dirty="0"/>
            <a:t>MMITSS (Pooled Fund Study)</a:t>
          </a:r>
        </a:p>
      </dgm:t>
    </dgm:pt>
    <dgm:pt modelId="{493F16E2-5B5B-49CC-AF64-3262EBFC425B}" type="parTrans" cxnId="{6B094B1A-23DE-4A34-A2B2-2B3FD95B5CB4}">
      <dgm:prSet/>
      <dgm:spPr/>
      <dgm:t>
        <a:bodyPr/>
        <a:lstStyle/>
        <a:p>
          <a:endParaRPr lang="en-US"/>
        </a:p>
      </dgm:t>
    </dgm:pt>
    <dgm:pt modelId="{E6C2B2ED-71CA-440B-A714-A7433130A38B}" type="sibTrans" cxnId="{6B094B1A-23DE-4A34-A2B2-2B3FD95B5CB4}">
      <dgm:prSet/>
      <dgm:spPr/>
      <dgm:t>
        <a:bodyPr/>
        <a:lstStyle/>
        <a:p>
          <a:endParaRPr lang="en-US"/>
        </a:p>
      </dgm:t>
    </dgm:pt>
    <dgm:pt modelId="{F3261B17-59FA-4223-89A2-BFD9A226DE07}" type="pres">
      <dgm:prSet presAssocID="{E7DDFB7D-876D-4982-A072-E96BFBCAB65C}" presName="linear" presStyleCnt="0">
        <dgm:presLayoutVars>
          <dgm:animLvl val="lvl"/>
          <dgm:resizeHandles val="exact"/>
        </dgm:presLayoutVars>
      </dgm:prSet>
      <dgm:spPr/>
    </dgm:pt>
    <dgm:pt modelId="{55C9F07C-3FF8-4198-BAC5-92814F8DEDF0}" type="pres">
      <dgm:prSet presAssocID="{3935306B-B902-453A-812C-D7E306F1160F}" presName="parentText" presStyleLbl="node1" presStyleIdx="0" presStyleCnt="5">
        <dgm:presLayoutVars>
          <dgm:chMax val="0"/>
          <dgm:bulletEnabled val="1"/>
        </dgm:presLayoutVars>
      </dgm:prSet>
      <dgm:spPr/>
    </dgm:pt>
    <dgm:pt modelId="{1BD5181F-4C81-4F37-A955-26972183774C}" type="pres">
      <dgm:prSet presAssocID="{9033E301-509C-44E5-990A-FC8E4484D9DB}" presName="spacer" presStyleCnt="0"/>
      <dgm:spPr/>
    </dgm:pt>
    <dgm:pt modelId="{6A9FF118-8B27-4172-B133-6E96A077FFF4}" type="pres">
      <dgm:prSet presAssocID="{9A96A3A0-7B20-436D-9F5F-77CF4F12F32F}" presName="parentText" presStyleLbl="node1" presStyleIdx="1" presStyleCnt="5">
        <dgm:presLayoutVars>
          <dgm:chMax val="0"/>
          <dgm:bulletEnabled val="1"/>
        </dgm:presLayoutVars>
      </dgm:prSet>
      <dgm:spPr/>
    </dgm:pt>
    <dgm:pt modelId="{2D8917E2-09EF-4ABC-925A-01668CFEDCAC}" type="pres">
      <dgm:prSet presAssocID="{173EA2C8-EA1A-498C-ABC3-2DDEF1B6A795}" presName="spacer" presStyleCnt="0"/>
      <dgm:spPr/>
    </dgm:pt>
    <dgm:pt modelId="{82DFEB51-F0FC-416E-A25C-D8AC2F066480}" type="pres">
      <dgm:prSet presAssocID="{B7AAE0FB-606D-4254-A427-8ECAC6556795}" presName="parentText" presStyleLbl="node1" presStyleIdx="2" presStyleCnt="5">
        <dgm:presLayoutVars>
          <dgm:chMax val="0"/>
          <dgm:bulletEnabled val="1"/>
        </dgm:presLayoutVars>
      </dgm:prSet>
      <dgm:spPr/>
    </dgm:pt>
    <dgm:pt modelId="{82C5B1DC-ED24-4BFC-A90A-A4240E12FE2A}" type="pres">
      <dgm:prSet presAssocID="{8D95842E-BCE9-4F0C-9296-3FCAC90B1AFE}" presName="spacer" presStyleCnt="0"/>
      <dgm:spPr/>
    </dgm:pt>
    <dgm:pt modelId="{DFA4172A-0AAB-4F16-9484-C2D59C636E15}" type="pres">
      <dgm:prSet presAssocID="{4B9F69FD-84B5-472C-B91F-D27CB94350CF}" presName="parentText" presStyleLbl="node1" presStyleIdx="3" presStyleCnt="5">
        <dgm:presLayoutVars>
          <dgm:chMax val="0"/>
          <dgm:bulletEnabled val="1"/>
        </dgm:presLayoutVars>
      </dgm:prSet>
      <dgm:spPr/>
    </dgm:pt>
    <dgm:pt modelId="{0B46B36A-7EB9-4D2E-9293-3E2B90A797FE}" type="pres">
      <dgm:prSet presAssocID="{A724DCD5-AD26-4782-94C2-548282EF8A67}" presName="spacer" presStyleCnt="0"/>
      <dgm:spPr/>
    </dgm:pt>
    <dgm:pt modelId="{6E54E831-D2BA-4072-8D33-E153A979DE97}" type="pres">
      <dgm:prSet presAssocID="{73AD358B-7C3E-42DF-8501-2090EDCB4E7D}" presName="parentText" presStyleLbl="node1" presStyleIdx="4" presStyleCnt="5">
        <dgm:presLayoutVars>
          <dgm:chMax val="0"/>
          <dgm:bulletEnabled val="1"/>
        </dgm:presLayoutVars>
      </dgm:prSet>
      <dgm:spPr/>
    </dgm:pt>
  </dgm:ptLst>
  <dgm:cxnLst>
    <dgm:cxn modelId="{A00B3D05-8A14-4F98-8050-A72CD609E5CF}" type="presOf" srcId="{B7AAE0FB-606D-4254-A427-8ECAC6556795}" destId="{82DFEB51-F0FC-416E-A25C-D8AC2F066480}" srcOrd="0" destOrd="0" presId="urn:microsoft.com/office/officeart/2005/8/layout/vList2"/>
    <dgm:cxn modelId="{6B094B1A-23DE-4A34-A2B2-2B3FD95B5CB4}" srcId="{E7DDFB7D-876D-4982-A072-E96BFBCAB65C}" destId="{73AD358B-7C3E-42DF-8501-2090EDCB4E7D}" srcOrd="4" destOrd="0" parTransId="{493F16E2-5B5B-49CC-AF64-3262EBFC425B}" sibTransId="{E6C2B2ED-71CA-440B-A714-A7433130A38B}"/>
    <dgm:cxn modelId="{24639822-9FB3-4B9C-A7E4-031796A34496}" type="presOf" srcId="{9A96A3A0-7B20-436D-9F5F-77CF4F12F32F}" destId="{6A9FF118-8B27-4172-B133-6E96A077FFF4}" srcOrd="0" destOrd="0" presId="urn:microsoft.com/office/officeart/2005/8/layout/vList2"/>
    <dgm:cxn modelId="{378E3137-1E5A-4AB5-8CAF-F68FB6A8A352}" srcId="{E7DDFB7D-876D-4982-A072-E96BFBCAB65C}" destId="{9A96A3A0-7B20-436D-9F5F-77CF4F12F32F}" srcOrd="1" destOrd="0" parTransId="{C81EA08F-8BB2-4230-9FDC-A2EE90FEF824}" sibTransId="{173EA2C8-EA1A-498C-ABC3-2DDEF1B6A795}"/>
    <dgm:cxn modelId="{F8A23067-9A56-49BE-9B15-F0BCAB239D09}" type="presOf" srcId="{73AD358B-7C3E-42DF-8501-2090EDCB4E7D}" destId="{6E54E831-D2BA-4072-8D33-E153A979DE97}" srcOrd="0" destOrd="0" presId="urn:microsoft.com/office/officeart/2005/8/layout/vList2"/>
    <dgm:cxn modelId="{5CE77981-E73B-438B-9B11-D9A23605F675}" type="presOf" srcId="{4B9F69FD-84B5-472C-B91F-D27CB94350CF}" destId="{DFA4172A-0AAB-4F16-9484-C2D59C636E15}" srcOrd="0" destOrd="0" presId="urn:microsoft.com/office/officeart/2005/8/layout/vList2"/>
    <dgm:cxn modelId="{7FA41F8F-4DB9-45BC-A1CC-019BDB445230}" srcId="{E7DDFB7D-876D-4982-A072-E96BFBCAB65C}" destId="{4B9F69FD-84B5-472C-B91F-D27CB94350CF}" srcOrd="3" destOrd="0" parTransId="{EA4606B8-E348-40BC-B237-82A07134592F}" sibTransId="{A724DCD5-AD26-4782-94C2-548282EF8A67}"/>
    <dgm:cxn modelId="{A32780AA-5D8C-4CD4-B7D7-84F88CC470CE}" type="presOf" srcId="{3935306B-B902-453A-812C-D7E306F1160F}" destId="{55C9F07C-3FF8-4198-BAC5-92814F8DEDF0}" srcOrd="0" destOrd="0" presId="urn:microsoft.com/office/officeart/2005/8/layout/vList2"/>
    <dgm:cxn modelId="{49632DB7-1686-4098-932A-EE33611665A4}" srcId="{E7DDFB7D-876D-4982-A072-E96BFBCAB65C}" destId="{3935306B-B902-453A-812C-D7E306F1160F}" srcOrd="0" destOrd="0" parTransId="{AFCAAAC4-0D7D-4E69-B145-076716144ABD}" sibTransId="{9033E301-509C-44E5-990A-FC8E4484D9DB}"/>
    <dgm:cxn modelId="{63D6ABCB-E653-44E5-8861-FAF1DBA95A8D}" type="presOf" srcId="{E7DDFB7D-876D-4982-A072-E96BFBCAB65C}" destId="{F3261B17-59FA-4223-89A2-BFD9A226DE07}" srcOrd="0" destOrd="0" presId="urn:microsoft.com/office/officeart/2005/8/layout/vList2"/>
    <dgm:cxn modelId="{459B96D1-91AC-43B9-B532-47EEA55EF7B6}" srcId="{E7DDFB7D-876D-4982-A072-E96BFBCAB65C}" destId="{B7AAE0FB-606D-4254-A427-8ECAC6556795}" srcOrd="2" destOrd="0" parTransId="{70FAD832-99C2-414A-B2E2-198957934DD1}" sibTransId="{8D95842E-BCE9-4F0C-9296-3FCAC90B1AFE}"/>
    <dgm:cxn modelId="{59366D6F-4634-43C9-A6F7-188436C338DA}" type="presParOf" srcId="{F3261B17-59FA-4223-89A2-BFD9A226DE07}" destId="{55C9F07C-3FF8-4198-BAC5-92814F8DEDF0}" srcOrd="0" destOrd="0" presId="urn:microsoft.com/office/officeart/2005/8/layout/vList2"/>
    <dgm:cxn modelId="{CDFCE7BE-9084-470B-B12E-622E7DD69E64}" type="presParOf" srcId="{F3261B17-59FA-4223-89A2-BFD9A226DE07}" destId="{1BD5181F-4C81-4F37-A955-26972183774C}" srcOrd="1" destOrd="0" presId="urn:microsoft.com/office/officeart/2005/8/layout/vList2"/>
    <dgm:cxn modelId="{A8EB4D1D-3D03-4F9B-A876-4CAECD394494}" type="presParOf" srcId="{F3261B17-59FA-4223-89A2-BFD9A226DE07}" destId="{6A9FF118-8B27-4172-B133-6E96A077FFF4}" srcOrd="2" destOrd="0" presId="urn:microsoft.com/office/officeart/2005/8/layout/vList2"/>
    <dgm:cxn modelId="{C2DEA7AA-A747-4F2B-9C20-453F4202B028}" type="presParOf" srcId="{F3261B17-59FA-4223-89A2-BFD9A226DE07}" destId="{2D8917E2-09EF-4ABC-925A-01668CFEDCAC}" srcOrd="3" destOrd="0" presId="urn:microsoft.com/office/officeart/2005/8/layout/vList2"/>
    <dgm:cxn modelId="{8E7DA198-1F1E-4B0E-8276-4DBD57721190}" type="presParOf" srcId="{F3261B17-59FA-4223-89A2-BFD9A226DE07}" destId="{82DFEB51-F0FC-416E-A25C-D8AC2F066480}" srcOrd="4" destOrd="0" presId="urn:microsoft.com/office/officeart/2005/8/layout/vList2"/>
    <dgm:cxn modelId="{8F724780-7515-4AFF-859E-2CD91ABB9AEA}" type="presParOf" srcId="{F3261B17-59FA-4223-89A2-BFD9A226DE07}" destId="{82C5B1DC-ED24-4BFC-A90A-A4240E12FE2A}" srcOrd="5" destOrd="0" presId="urn:microsoft.com/office/officeart/2005/8/layout/vList2"/>
    <dgm:cxn modelId="{DFAD6F4D-3658-48CB-91C6-14196FEA86EA}" type="presParOf" srcId="{F3261B17-59FA-4223-89A2-BFD9A226DE07}" destId="{DFA4172A-0AAB-4F16-9484-C2D59C636E15}" srcOrd="6" destOrd="0" presId="urn:microsoft.com/office/officeart/2005/8/layout/vList2"/>
    <dgm:cxn modelId="{402BA1F3-61BA-4B93-BE69-A09543417A7D}" type="presParOf" srcId="{F3261B17-59FA-4223-89A2-BFD9A226DE07}" destId="{0B46B36A-7EB9-4D2E-9293-3E2B90A797FE}" srcOrd="7" destOrd="0" presId="urn:microsoft.com/office/officeart/2005/8/layout/vList2"/>
    <dgm:cxn modelId="{CADF5713-0C12-4564-BC17-F880590A20CD}" type="presParOf" srcId="{F3261B17-59FA-4223-89A2-BFD9A226DE07}" destId="{6E54E831-D2BA-4072-8D33-E153A979DE97}"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DDFB7D-876D-4982-A072-E96BFBCAB65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935306B-B902-453A-812C-D7E306F1160F}">
      <dgm:prSet/>
      <dgm:spPr/>
      <dgm:t>
        <a:bodyPr/>
        <a:lstStyle/>
        <a:p>
          <a:r>
            <a:rPr lang="en-US" b="0" dirty="0"/>
            <a:t>Palo Alto CAV Test Bed</a:t>
          </a:r>
        </a:p>
      </dgm:t>
    </dgm:pt>
    <dgm:pt modelId="{AFCAAAC4-0D7D-4E69-B145-076716144ABD}" type="parTrans" cxnId="{49632DB7-1686-4098-932A-EE33611665A4}">
      <dgm:prSet/>
      <dgm:spPr/>
      <dgm:t>
        <a:bodyPr/>
        <a:lstStyle/>
        <a:p>
          <a:endParaRPr lang="en-US"/>
        </a:p>
      </dgm:t>
    </dgm:pt>
    <dgm:pt modelId="{9033E301-509C-44E5-990A-FC8E4484D9DB}" type="sibTrans" cxnId="{49632DB7-1686-4098-932A-EE33611665A4}">
      <dgm:prSet/>
      <dgm:spPr/>
      <dgm:t>
        <a:bodyPr/>
        <a:lstStyle/>
        <a:p>
          <a:endParaRPr lang="en-US"/>
        </a:p>
      </dgm:t>
    </dgm:pt>
    <dgm:pt modelId="{9A96A3A0-7B20-436D-9F5F-77CF4F12F32F}">
      <dgm:prSet/>
      <dgm:spPr/>
      <dgm:t>
        <a:bodyPr/>
        <a:lstStyle/>
        <a:p>
          <a:r>
            <a:rPr lang="en-US" dirty="0"/>
            <a:t>San Diego AV Regional Proving Ground</a:t>
          </a:r>
        </a:p>
      </dgm:t>
    </dgm:pt>
    <dgm:pt modelId="{C81EA08F-8BB2-4230-9FDC-A2EE90FEF824}" type="parTrans" cxnId="{378E3137-1E5A-4AB5-8CAF-F68FB6A8A352}">
      <dgm:prSet/>
      <dgm:spPr/>
      <dgm:t>
        <a:bodyPr/>
        <a:lstStyle/>
        <a:p>
          <a:endParaRPr lang="en-US"/>
        </a:p>
      </dgm:t>
    </dgm:pt>
    <dgm:pt modelId="{173EA2C8-EA1A-498C-ABC3-2DDEF1B6A795}" type="sibTrans" cxnId="{378E3137-1E5A-4AB5-8CAF-F68FB6A8A352}">
      <dgm:prSet/>
      <dgm:spPr/>
      <dgm:t>
        <a:bodyPr/>
        <a:lstStyle/>
        <a:p>
          <a:endParaRPr lang="en-US"/>
        </a:p>
      </dgm:t>
    </dgm:pt>
    <dgm:pt modelId="{B7AAE0FB-606D-4254-A427-8ECAC6556795}">
      <dgm:prSet/>
      <dgm:spPr/>
      <dgm:t>
        <a:bodyPr/>
        <a:lstStyle/>
        <a:p>
          <a:r>
            <a:rPr lang="en-US" dirty="0" err="1"/>
            <a:t>GoMentum</a:t>
          </a:r>
          <a:r>
            <a:rPr lang="en-US" dirty="0"/>
            <a:t> Station</a:t>
          </a:r>
        </a:p>
      </dgm:t>
    </dgm:pt>
    <dgm:pt modelId="{70FAD832-99C2-414A-B2E2-198957934DD1}" type="parTrans" cxnId="{459B96D1-91AC-43B9-B532-47EEA55EF7B6}">
      <dgm:prSet/>
      <dgm:spPr/>
      <dgm:t>
        <a:bodyPr/>
        <a:lstStyle/>
        <a:p>
          <a:endParaRPr lang="en-US"/>
        </a:p>
      </dgm:t>
    </dgm:pt>
    <dgm:pt modelId="{8D95842E-BCE9-4F0C-9296-3FCAC90B1AFE}" type="sibTrans" cxnId="{459B96D1-91AC-43B9-B532-47EEA55EF7B6}">
      <dgm:prSet/>
      <dgm:spPr/>
      <dgm:t>
        <a:bodyPr/>
        <a:lstStyle/>
        <a:p>
          <a:endParaRPr lang="en-US"/>
        </a:p>
      </dgm:t>
    </dgm:pt>
    <dgm:pt modelId="{F3261B17-59FA-4223-89A2-BFD9A226DE07}" type="pres">
      <dgm:prSet presAssocID="{E7DDFB7D-876D-4982-A072-E96BFBCAB65C}" presName="linear" presStyleCnt="0">
        <dgm:presLayoutVars>
          <dgm:animLvl val="lvl"/>
          <dgm:resizeHandles val="exact"/>
        </dgm:presLayoutVars>
      </dgm:prSet>
      <dgm:spPr/>
    </dgm:pt>
    <dgm:pt modelId="{55C9F07C-3FF8-4198-BAC5-92814F8DEDF0}" type="pres">
      <dgm:prSet presAssocID="{3935306B-B902-453A-812C-D7E306F1160F}" presName="parentText" presStyleLbl="node1" presStyleIdx="0" presStyleCnt="3">
        <dgm:presLayoutVars>
          <dgm:chMax val="0"/>
          <dgm:bulletEnabled val="1"/>
        </dgm:presLayoutVars>
      </dgm:prSet>
      <dgm:spPr/>
    </dgm:pt>
    <dgm:pt modelId="{1BD5181F-4C81-4F37-A955-26972183774C}" type="pres">
      <dgm:prSet presAssocID="{9033E301-509C-44E5-990A-FC8E4484D9DB}" presName="spacer" presStyleCnt="0"/>
      <dgm:spPr/>
    </dgm:pt>
    <dgm:pt modelId="{6A9FF118-8B27-4172-B133-6E96A077FFF4}" type="pres">
      <dgm:prSet presAssocID="{9A96A3A0-7B20-436D-9F5F-77CF4F12F32F}" presName="parentText" presStyleLbl="node1" presStyleIdx="1" presStyleCnt="3">
        <dgm:presLayoutVars>
          <dgm:chMax val="0"/>
          <dgm:bulletEnabled val="1"/>
        </dgm:presLayoutVars>
      </dgm:prSet>
      <dgm:spPr/>
    </dgm:pt>
    <dgm:pt modelId="{2D8917E2-09EF-4ABC-925A-01668CFEDCAC}" type="pres">
      <dgm:prSet presAssocID="{173EA2C8-EA1A-498C-ABC3-2DDEF1B6A795}" presName="spacer" presStyleCnt="0"/>
      <dgm:spPr/>
    </dgm:pt>
    <dgm:pt modelId="{82DFEB51-F0FC-416E-A25C-D8AC2F066480}" type="pres">
      <dgm:prSet presAssocID="{B7AAE0FB-606D-4254-A427-8ECAC6556795}" presName="parentText" presStyleLbl="node1" presStyleIdx="2" presStyleCnt="3">
        <dgm:presLayoutVars>
          <dgm:chMax val="0"/>
          <dgm:bulletEnabled val="1"/>
        </dgm:presLayoutVars>
      </dgm:prSet>
      <dgm:spPr/>
    </dgm:pt>
  </dgm:ptLst>
  <dgm:cxnLst>
    <dgm:cxn modelId="{A00B3D05-8A14-4F98-8050-A72CD609E5CF}" type="presOf" srcId="{B7AAE0FB-606D-4254-A427-8ECAC6556795}" destId="{82DFEB51-F0FC-416E-A25C-D8AC2F066480}" srcOrd="0" destOrd="0" presId="urn:microsoft.com/office/officeart/2005/8/layout/vList2"/>
    <dgm:cxn modelId="{24639822-9FB3-4B9C-A7E4-031796A34496}" type="presOf" srcId="{9A96A3A0-7B20-436D-9F5F-77CF4F12F32F}" destId="{6A9FF118-8B27-4172-B133-6E96A077FFF4}" srcOrd="0" destOrd="0" presId="urn:microsoft.com/office/officeart/2005/8/layout/vList2"/>
    <dgm:cxn modelId="{378E3137-1E5A-4AB5-8CAF-F68FB6A8A352}" srcId="{E7DDFB7D-876D-4982-A072-E96BFBCAB65C}" destId="{9A96A3A0-7B20-436D-9F5F-77CF4F12F32F}" srcOrd="1" destOrd="0" parTransId="{C81EA08F-8BB2-4230-9FDC-A2EE90FEF824}" sibTransId="{173EA2C8-EA1A-498C-ABC3-2DDEF1B6A795}"/>
    <dgm:cxn modelId="{A32780AA-5D8C-4CD4-B7D7-84F88CC470CE}" type="presOf" srcId="{3935306B-B902-453A-812C-D7E306F1160F}" destId="{55C9F07C-3FF8-4198-BAC5-92814F8DEDF0}" srcOrd="0" destOrd="0" presId="urn:microsoft.com/office/officeart/2005/8/layout/vList2"/>
    <dgm:cxn modelId="{49632DB7-1686-4098-932A-EE33611665A4}" srcId="{E7DDFB7D-876D-4982-A072-E96BFBCAB65C}" destId="{3935306B-B902-453A-812C-D7E306F1160F}" srcOrd="0" destOrd="0" parTransId="{AFCAAAC4-0D7D-4E69-B145-076716144ABD}" sibTransId="{9033E301-509C-44E5-990A-FC8E4484D9DB}"/>
    <dgm:cxn modelId="{63D6ABCB-E653-44E5-8861-FAF1DBA95A8D}" type="presOf" srcId="{E7DDFB7D-876D-4982-A072-E96BFBCAB65C}" destId="{F3261B17-59FA-4223-89A2-BFD9A226DE07}" srcOrd="0" destOrd="0" presId="urn:microsoft.com/office/officeart/2005/8/layout/vList2"/>
    <dgm:cxn modelId="{459B96D1-91AC-43B9-B532-47EEA55EF7B6}" srcId="{E7DDFB7D-876D-4982-A072-E96BFBCAB65C}" destId="{B7AAE0FB-606D-4254-A427-8ECAC6556795}" srcOrd="2" destOrd="0" parTransId="{70FAD832-99C2-414A-B2E2-198957934DD1}" sibTransId="{8D95842E-BCE9-4F0C-9296-3FCAC90B1AFE}"/>
    <dgm:cxn modelId="{59366D6F-4634-43C9-A6F7-188436C338DA}" type="presParOf" srcId="{F3261B17-59FA-4223-89A2-BFD9A226DE07}" destId="{55C9F07C-3FF8-4198-BAC5-92814F8DEDF0}" srcOrd="0" destOrd="0" presId="urn:microsoft.com/office/officeart/2005/8/layout/vList2"/>
    <dgm:cxn modelId="{CDFCE7BE-9084-470B-B12E-622E7DD69E64}" type="presParOf" srcId="{F3261B17-59FA-4223-89A2-BFD9A226DE07}" destId="{1BD5181F-4C81-4F37-A955-26972183774C}" srcOrd="1" destOrd="0" presId="urn:microsoft.com/office/officeart/2005/8/layout/vList2"/>
    <dgm:cxn modelId="{A8EB4D1D-3D03-4F9B-A876-4CAECD394494}" type="presParOf" srcId="{F3261B17-59FA-4223-89A2-BFD9A226DE07}" destId="{6A9FF118-8B27-4172-B133-6E96A077FFF4}" srcOrd="2" destOrd="0" presId="urn:microsoft.com/office/officeart/2005/8/layout/vList2"/>
    <dgm:cxn modelId="{C2DEA7AA-A747-4F2B-9C20-453F4202B028}" type="presParOf" srcId="{F3261B17-59FA-4223-89A2-BFD9A226DE07}" destId="{2D8917E2-09EF-4ABC-925A-01668CFEDCAC}" srcOrd="3" destOrd="0" presId="urn:microsoft.com/office/officeart/2005/8/layout/vList2"/>
    <dgm:cxn modelId="{8E7DA198-1F1E-4B0E-8276-4DBD57721190}" type="presParOf" srcId="{F3261B17-59FA-4223-89A2-BFD9A226DE07}" destId="{82DFEB51-F0FC-416E-A25C-D8AC2F06648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041C8C-1198-4904-8575-AFB0F079EDD4}" type="doc">
      <dgm:prSet loTypeId="urn:microsoft.com/office/officeart/2005/8/layout/vProcess5" loCatId="process" qsTypeId="urn:microsoft.com/office/officeart/2005/8/quickstyle/simple5" qsCatId="simple" csTypeId="urn:microsoft.com/office/officeart/2005/8/colors/accent3_2" csCatId="accent3" phldr="1"/>
      <dgm:spPr/>
      <dgm:t>
        <a:bodyPr/>
        <a:lstStyle/>
        <a:p>
          <a:endParaRPr lang="en-US"/>
        </a:p>
      </dgm:t>
    </dgm:pt>
    <dgm:pt modelId="{519BF030-B573-42C4-ACF7-306A03AC180E}">
      <dgm:prSet/>
      <dgm:spPr/>
      <dgm:t>
        <a:bodyPr/>
        <a:lstStyle/>
        <a:p>
          <a:r>
            <a:rPr lang="en-US" dirty="0"/>
            <a:t>Facilitate testing and validation of AV technologies while ensuring public safety and security</a:t>
          </a:r>
        </a:p>
      </dgm:t>
    </dgm:pt>
    <dgm:pt modelId="{611F7E35-FEBD-418A-8C1A-E8BB6304640D}" type="parTrans" cxnId="{82B3A64C-0DB3-456D-831B-6F301B52F9EA}">
      <dgm:prSet/>
      <dgm:spPr/>
      <dgm:t>
        <a:bodyPr/>
        <a:lstStyle/>
        <a:p>
          <a:endParaRPr lang="en-US"/>
        </a:p>
      </dgm:t>
    </dgm:pt>
    <dgm:pt modelId="{0E4C456C-76D0-476E-A939-A17BFBD651E2}" type="sibTrans" cxnId="{82B3A64C-0DB3-456D-831B-6F301B52F9EA}">
      <dgm:prSet/>
      <dgm:spPr/>
      <dgm:t>
        <a:bodyPr/>
        <a:lstStyle/>
        <a:p>
          <a:endParaRPr lang="en-US"/>
        </a:p>
      </dgm:t>
    </dgm:pt>
    <dgm:pt modelId="{A8AB64A2-686C-4890-9544-7ADBE1A68272}">
      <dgm:prSet/>
      <dgm:spPr/>
      <dgm:t>
        <a:bodyPr/>
        <a:lstStyle/>
        <a:p>
          <a:r>
            <a:rPr lang="en-US" dirty="0"/>
            <a:t>Partners include SANDAG, Caltrans D-11 &amp; City of Chula Vista</a:t>
          </a:r>
        </a:p>
      </dgm:t>
    </dgm:pt>
    <dgm:pt modelId="{F6B4305B-7344-4850-8E2C-DFD2A3B93907}" type="parTrans" cxnId="{BC0221D4-1A6C-411E-8D5C-CC7E6FEBF5ED}">
      <dgm:prSet/>
      <dgm:spPr/>
      <dgm:t>
        <a:bodyPr/>
        <a:lstStyle/>
        <a:p>
          <a:endParaRPr lang="en-US"/>
        </a:p>
      </dgm:t>
    </dgm:pt>
    <dgm:pt modelId="{4047927E-4F86-4493-8912-EB552265889C}" type="sibTrans" cxnId="{BC0221D4-1A6C-411E-8D5C-CC7E6FEBF5ED}">
      <dgm:prSet/>
      <dgm:spPr/>
      <dgm:t>
        <a:bodyPr/>
        <a:lstStyle/>
        <a:p>
          <a:endParaRPr lang="en-US"/>
        </a:p>
      </dgm:t>
    </dgm:pt>
    <dgm:pt modelId="{C02BBA9E-7428-4744-B0F6-C90BF66E3CF4}">
      <dgm:prSet/>
      <dgm:spPr/>
      <dgm:t>
        <a:bodyPr/>
        <a:lstStyle/>
        <a:p>
          <a:r>
            <a:rPr lang="en-US" dirty="0"/>
            <a:t>I-15, State Route 125, Chula Vista, Miramar Marine Corps Air Station</a:t>
          </a:r>
        </a:p>
      </dgm:t>
    </dgm:pt>
    <dgm:pt modelId="{B9102710-9851-4973-9BEF-6DC6044C4275}" type="parTrans" cxnId="{38EE73ED-19DF-4D26-B57B-A965BD182D6E}">
      <dgm:prSet/>
      <dgm:spPr/>
      <dgm:t>
        <a:bodyPr/>
        <a:lstStyle/>
        <a:p>
          <a:endParaRPr lang="en-US"/>
        </a:p>
      </dgm:t>
    </dgm:pt>
    <dgm:pt modelId="{603C4956-3BD8-413D-8764-4286E744FB9D}" type="sibTrans" cxnId="{38EE73ED-19DF-4D26-B57B-A965BD182D6E}">
      <dgm:prSet/>
      <dgm:spPr/>
      <dgm:t>
        <a:bodyPr/>
        <a:lstStyle/>
        <a:p>
          <a:endParaRPr lang="en-US"/>
        </a:p>
      </dgm:t>
    </dgm:pt>
    <dgm:pt modelId="{620A36BA-DE90-4873-8D8C-45FEE6FA3798}">
      <dgm:prSet/>
      <dgm:spPr/>
      <dgm:t>
        <a:bodyPr/>
        <a:lstStyle/>
        <a:p>
          <a:r>
            <a:rPr lang="en-US" dirty="0"/>
            <a:t>Needs permit to conduct testing</a:t>
          </a:r>
        </a:p>
      </dgm:t>
    </dgm:pt>
    <dgm:pt modelId="{910E831E-BFB5-41A0-A2F9-35FCEE5D5F43}" type="parTrans" cxnId="{4E22AB2D-C0E0-48FE-8FEF-3126AF6D0ABE}">
      <dgm:prSet/>
      <dgm:spPr/>
      <dgm:t>
        <a:bodyPr/>
        <a:lstStyle/>
        <a:p>
          <a:endParaRPr lang="en-US"/>
        </a:p>
      </dgm:t>
    </dgm:pt>
    <dgm:pt modelId="{B8C29A29-5B40-4B68-9F35-6A856018D8C0}" type="sibTrans" cxnId="{4E22AB2D-C0E0-48FE-8FEF-3126AF6D0ABE}">
      <dgm:prSet/>
      <dgm:spPr/>
      <dgm:t>
        <a:bodyPr/>
        <a:lstStyle/>
        <a:p>
          <a:endParaRPr lang="en-US"/>
        </a:p>
      </dgm:t>
    </dgm:pt>
    <dgm:pt modelId="{1A9D65DA-4870-4317-B8F3-7DDF0F06FE99}" type="pres">
      <dgm:prSet presAssocID="{CB041C8C-1198-4904-8575-AFB0F079EDD4}" presName="outerComposite" presStyleCnt="0">
        <dgm:presLayoutVars>
          <dgm:chMax val="5"/>
          <dgm:dir/>
          <dgm:resizeHandles val="exact"/>
        </dgm:presLayoutVars>
      </dgm:prSet>
      <dgm:spPr/>
    </dgm:pt>
    <dgm:pt modelId="{8E79ABB1-5B6C-4C5F-BE0F-9665A3B97FA0}" type="pres">
      <dgm:prSet presAssocID="{CB041C8C-1198-4904-8575-AFB0F079EDD4}" presName="dummyMaxCanvas" presStyleCnt="0">
        <dgm:presLayoutVars/>
      </dgm:prSet>
      <dgm:spPr/>
    </dgm:pt>
    <dgm:pt modelId="{A56AF9F6-8E58-4B91-8A6D-92918211A7B4}" type="pres">
      <dgm:prSet presAssocID="{CB041C8C-1198-4904-8575-AFB0F079EDD4}" presName="FourNodes_1" presStyleLbl="node1" presStyleIdx="0" presStyleCnt="4">
        <dgm:presLayoutVars>
          <dgm:bulletEnabled val="1"/>
        </dgm:presLayoutVars>
      </dgm:prSet>
      <dgm:spPr/>
    </dgm:pt>
    <dgm:pt modelId="{90897446-F549-40DA-A02E-1B41260A2F4F}" type="pres">
      <dgm:prSet presAssocID="{CB041C8C-1198-4904-8575-AFB0F079EDD4}" presName="FourNodes_2" presStyleLbl="node1" presStyleIdx="1" presStyleCnt="4">
        <dgm:presLayoutVars>
          <dgm:bulletEnabled val="1"/>
        </dgm:presLayoutVars>
      </dgm:prSet>
      <dgm:spPr/>
    </dgm:pt>
    <dgm:pt modelId="{1780B537-0F91-4288-A885-2D972FA028D1}" type="pres">
      <dgm:prSet presAssocID="{CB041C8C-1198-4904-8575-AFB0F079EDD4}" presName="FourNodes_3" presStyleLbl="node1" presStyleIdx="2" presStyleCnt="4">
        <dgm:presLayoutVars>
          <dgm:bulletEnabled val="1"/>
        </dgm:presLayoutVars>
      </dgm:prSet>
      <dgm:spPr/>
    </dgm:pt>
    <dgm:pt modelId="{303171EF-F51D-4099-BBA8-F25882A2E96A}" type="pres">
      <dgm:prSet presAssocID="{CB041C8C-1198-4904-8575-AFB0F079EDD4}" presName="FourNodes_4" presStyleLbl="node1" presStyleIdx="3" presStyleCnt="4">
        <dgm:presLayoutVars>
          <dgm:bulletEnabled val="1"/>
        </dgm:presLayoutVars>
      </dgm:prSet>
      <dgm:spPr/>
    </dgm:pt>
    <dgm:pt modelId="{8A07A631-2C03-46B6-8BBD-2948BD0EDBDC}" type="pres">
      <dgm:prSet presAssocID="{CB041C8C-1198-4904-8575-AFB0F079EDD4}" presName="FourConn_1-2" presStyleLbl="fgAccFollowNode1" presStyleIdx="0" presStyleCnt="3">
        <dgm:presLayoutVars>
          <dgm:bulletEnabled val="1"/>
        </dgm:presLayoutVars>
      </dgm:prSet>
      <dgm:spPr/>
    </dgm:pt>
    <dgm:pt modelId="{FD4E6355-B81F-44DF-99F9-F951F8402808}" type="pres">
      <dgm:prSet presAssocID="{CB041C8C-1198-4904-8575-AFB0F079EDD4}" presName="FourConn_2-3" presStyleLbl="fgAccFollowNode1" presStyleIdx="1" presStyleCnt="3">
        <dgm:presLayoutVars>
          <dgm:bulletEnabled val="1"/>
        </dgm:presLayoutVars>
      </dgm:prSet>
      <dgm:spPr/>
    </dgm:pt>
    <dgm:pt modelId="{5309E66C-36D5-4172-B424-FC6074F81806}" type="pres">
      <dgm:prSet presAssocID="{CB041C8C-1198-4904-8575-AFB0F079EDD4}" presName="FourConn_3-4" presStyleLbl="fgAccFollowNode1" presStyleIdx="2" presStyleCnt="3">
        <dgm:presLayoutVars>
          <dgm:bulletEnabled val="1"/>
        </dgm:presLayoutVars>
      </dgm:prSet>
      <dgm:spPr/>
    </dgm:pt>
    <dgm:pt modelId="{0B9AF7DA-EF16-45DB-8EB2-531C33B89FF6}" type="pres">
      <dgm:prSet presAssocID="{CB041C8C-1198-4904-8575-AFB0F079EDD4}" presName="FourNodes_1_text" presStyleLbl="node1" presStyleIdx="3" presStyleCnt="4">
        <dgm:presLayoutVars>
          <dgm:bulletEnabled val="1"/>
        </dgm:presLayoutVars>
      </dgm:prSet>
      <dgm:spPr/>
    </dgm:pt>
    <dgm:pt modelId="{30824875-BBA5-4D15-B22B-DF7C0FF24027}" type="pres">
      <dgm:prSet presAssocID="{CB041C8C-1198-4904-8575-AFB0F079EDD4}" presName="FourNodes_2_text" presStyleLbl="node1" presStyleIdx="3" presStyleCnt="4">
        <dgm:presLayoutVars>
          <dgm:bulletEnabled val="1"/>
        </dgm:presLayoutVars>
      </dgm:prSet>
      <dgm:spPr/>
    </dgm:pt>
    <dgm:pt modelId="{3E4EBE82-AFEC-4139-9D2D-776C111D5C1C}" type="pres">
      <dgm:prSet presAssocID="{CB041C8C-1198-4904-8575-AFB0F079EDD4}" presName="FourNodes_3_text" presStyleLbl="node1" presStyleIdx="3" presStyleCnt="4">
        <dgm:presLayoutVars>
          <dgm:bulletEnabled val="1"/>
        </dgm:presLayoutVars>
      </dgm:prSet>
      <dgm:spPr/>
    </dgm:pt>
    <dgm:pt modelId="{63546353-6C4D-4E06-8606-10264ED2DA60}" type="pres">
      <dgm:prSet presAssocID="{CB041C8C-1198-4904-8575-AFB0F079EDD4}" presName="FourNodes_4_text" presStyleLbl="node1" presStyleIdx="3" presStyleCnt="4">
        <dgm:presLayoutVars>
          <dgm:bulletEnabled val="1"/>
        </dgm:presLayoutVars>
      </dgm:prSet>
      <dgm:spPr/>
    </dgm:pt>
  </dgm:ptLst>
  <dgm:cxnLst>
    <dgm:cxn modelId="{73C58F12-94B5-4407-8E7E-A8DA8F0E6F39}" type="presOf" srcId="{C02BBA9E-7428-4744-B0F6-C90BF66E3CF4}" destId="{1780B537-0F91-4288-A885-2D972FA028D1}" srcOrd="0" destOrd="0" presId="urn:microsoft.com/office/officeart/2005/8/layout/vProcess5"/>
    <dgm:cxn modelId="{4E22AB2D-C0E0-48FE-8FEF-3126AF6D0ABE}" srcId="{CB041C8C-1198-4904-8575-AFB0F079EDD4}" destId="{620A36BA-DE90-4873-8D8C-45FEE6FA3798}" srcOrd="3" destOrd="0" parTransId="{910E831E-BFB5-41A0-A2F9-35FCEE5D5F43}" sibTransId="{B8C29A29-5B40-4B68-9F35-6A856018D8C0}"/>
    <dgm:cxn modelId="{9AE6353A-E6D8-463A-9BE3-AFFDAE9CDCDB}" type="presOf" srcId="{0E4C456C-76D0-476E-A939-A17BFBD651E2}" destId="{8A07A631-2C03-46B6-8BBD-2948BD0EDBDC}" srcOrd="0" destOrd="0" presId="urn:microsoft.com/office/officeart/2005/8/layout/vProcess5"/>
    <dgm:cxn modelId="{07F0F641-64C8-4073-8CEA-36B70731AF2A}" type="presOf" srcId="{603C4956-3BD8-413D-8764-4286E744FB9D}" destId="{5309E66C-36D5-4172-B424-FC6074F81806}" srcOrd="0" destOrd="0" presId="urn:microsoft.com/office/officeart/2005/8/layout/vProcess5"/>
    <dgm:cxn modelId="{82B3A64C-0DB3-456D-831B-6F301B52F9EA}" srcId="{CB041C8C-1198-4904-8575-AFB0F079EDD4}" destId="{519BF030-B573-42C4-ACF7-306A03AC180E}" srcOrd="0" destOrd="0" parTransId="{611F7E35-FEBD-418A-8C1A-E8BB6304640D}" sibTransId="{0E4C456C-76D0-476E-A939-A17BFBD651E2}"/>
    <dgm:cxn modelId="{D9742550-E71A-4FCB-BFF0-1E2AF8992E57}" type="presOf" srcId="{C02BBA9E-7428-4744-B0F6-C90BF66E3CF4}" destId="{3E4EBE82-AFEC-4139-9D2D-776C111D5C1C}" srcOrd="1" destOrd="0" presId="urn:microsoft.com/office/officeart/2005/8/layout/vProcess5"/>
    <dgm:cxn modelId="{85C5AF7A-68F4-4473-BD99-85F22345A559}" type="presOf" srcId="{CB041C8C-1198-4904-8575-AFB0F079EDD4}" destId="{1A9D65DA-4870-4317-B8F3-7DDF0F06FE99}" srcOrd="0" destOrd="0" presId="urn:microsoft.com/office/officeart/2005/8/layout/vProcess5"/>
    <dgm:cxn modelId="{FC95C37D-E45C-4A42-9C46-46210515CC3A}" type="presOf" srcId="{620A36BA-DE90-4873-8D8C-45FEE6FA3798}" destId="{303171EF-F51D-4099-BBA8-F25882A2E96A}" srcOrd="0" destOrd="0" presId="urn:microsoft.com/office/officeart/2005/8/layout/vProcess5"/>
    <dgm:cxn modelId="{1849588C-22EE-4E8D-844C-AFD7E99BDD55}" type="presOf" srcId="{519BF030-B573-42C4-ACF7-306A03AC180E}" destId="{A56AF9F6-8E58-4B91-8A6D-92918211A7B4}" srcOrd="0" destOrd="0" presId="urn:microsoft.com/office/officeart/2005/8/layout/vProcess5"/>
    <dgm:cxn modelId="{D2A9B391-4F92-4A05-A4DD-EF70E47DC3F0}" type="presOf" srcId="{620A36BA-DE90-4873-8D8C-45FEE6FA3798}" destId="{63546353-6C4D-4E06-8606-10264ED2DA60}" srcOrd="1" destOrd="0" presId="urn:microsoft.com/office/officeart/2005/8/layout/vProcess5"/>
    <dgm:cxn modelId="{8EE0239F-5DB6-4707-B76C-89C7B58FEB96}" type="presOf" srcId="{4047927E-4F86-4493-8912-EB552265889C}" destId="{FD4E6355-B81F-44DF-99F9-F951F8402808}" srcOrd="0" destOrd="0" presId="urn:microsoft.com/office/officeart/2005/8/layout/vProcess5"/>
    <dgm:cxn modelId="{08FE23BE-A1C5-4243-BF27-BBB54D1C6F27}" type="presOf" srcId="{A8AB64A2-686C-4890-9544-7ADBE1A68272}" destId="{90897446-F549-40DA-A02E-1B41260A2F4F}" srcOrd="0" destOrd="0" presId="urn:microsoft.com/office/officeart/2005/8/layout/vProcess5"/>
    <dgm:cxn modelId="{3D4802CC-E98F-4982-944E-F15009A4109B}" type="presOf" srcId="{A8AB64A2-686C-4890-9544-7ADBE1A68272}" destId="{30824875-BBA5-4D15-B22B-DF7C0FF24027}" srcOrd="1" destOrd="0" presId="urn:microsoft.com/office/officeart/2005/8/layout/vProcess5"/>
    <dgm:cxn modelId="{F3B639CC-1143-400A-9C1D-D4692BB93E10}" type="presOf" srcId="{519BF030-B573-42C4-ACF7-306A03AC180E}" destId="{0B9AF7DA-EF16-45DB-8EB2-531C33B89FF6}" srcOrd="1" destOrd="0" presId="urn:microsoft.com/office/officeart/2005/8/layout/vProcess5"/>
    <dgm:cxn modelId="{BC0221D4-1A6C-411E-8D5C-CC7E6FEBF5ED}" srcId="{CB041C8C-1198-4904-8575-AFB0F079EDD4}" destId="{A8AB64A2-686C-4890-9544-7ADBE1A68272}" srcOrd="1" destOrd="0" parTransId="{F6B4305B-7344-4850-8E2C-DFD2A3B93907}" sibTransId="{4047927E-4F86-4493-8912-EB552265889C}"/>
    <dgm:cxn modelId="{38EE73ED-19DF-4D26-B57B-A965BD182D6E}" srcId="{CB041C8C-1198-4904-8575-AFB0F079EDD4}" destId="{C02BBA9E-7428-4744-B0F6-C90BF66E3CF4}" srcOrd="2" destOrd="0" parTransId="{B9102710-9851-4973-9BEF-6DC6044C4275}" sibTransId="{603C4956-3BD8-413D-8764-4286E744FB9D}"/>
    <dgm:cxn modelId="{5AB62CE0-E0CD-4027-8AD9-E5B617B00D0F}" type="presParOf" srcId="{1A9D65DA-4870-4317-B8F3-7DDF0F06FE99}" destId="{8E79ABB1-5B6C-4C5F-BE0F-9665A3B97FA0}" srcOrd="0" destOrd="0" presId="urn:microsoft.com/office/officeart/2005/8/layout/vProcess5"/>
    <dgm:cxn modelId="{5DB1B6D4-05B3-4FC1-B8CC-2E440C2E5772}" type="presParOf" srcId="{1A9D65DA-4870-4317-B8F3-7DDF0F06FE99}" destId="{A56AF9F6-8E58-4B91-8A6D-92918211A7B4}" srcOrd="1" destOrd="0" presId="urn:microsoft.com/office/officeart/2005/8/layout/vProcess5"/>
    <dgm:cxn modelId="{A0691D8F-11FD-49DE-A9F1-84884E6A2663}" type="presParOf" srcId="{1A9D65DA-4870-4317-B8F3-7DDF0F06FE99}" destId="{90897446-F549-40DA-A02E-1B41260A2F4F}" srcOrd="2" destOrd="0" presId="urn:microsoft.com/office/officeart/2005/8/layout/vProcess5"/>
    <dgm:cxn modelId="{E75B16B7-D262-4214-9414-B6003CD953D2}" type="presParOf" srcId="{1A9D65DA-4870-4317-B8F3-7DDF0F06FE99}" destId="{1780B537-0F91-4288-A885-2D972FA028D1}" srcOrd="3" destOrd="0" presId="urn:microsoft.com/office/officeart/2005/8/layout/vProcess5"/>
    <dgm:cxn modelId="{9E283890-14FF-4DDC-8F1E-B2F6F36866B6}" type="presParOf" srcId="{1A9D65DA-4870-4317-B8F3-7DDF0F06FE99}" destId="{303171EF-F51D-4099-BBA8-F25882A2E96A}" srcOrd="4" destOrd="0" presId="urn:microsoft.com/office/officeart/2005/8/layout/vProcess5"/>
    <dgm:cxn modelId="{DB2D32E0-EF79-4980-B43B-299E2301D3B0}" type="presParOf" srcId="{1A9D65DA-4870-4317-B8F3-7DDF0F06FE99}" destId="{8A07A631-2C03-46B6-8BBD-2948BD0EDBDC}" srcOrd="5" destOrd="0" presId="urn:microsoft.com/office/officeart/2005/8/layout/vProcess5"/>
    <dgm:cxn modelId="{29CD1CCB-C622-4F1D-AFA1-8D922841A807}" type="presParOf" srcId="{1A9D65DA-4870-4317-B8F3-7DDF0F06FE99}" destId="{FD4E6355-B81F-44DF-99F9-F951F8402808}" srcOrd="6" destOrd="0" presId="urn:microsoft.com/office/officeart/2005/8/layout/vProcess5"/>
    <dgm:cxn modelId="{DD848CC4-D1E9-4101-8FD6-1976BFD0DB64}" type="presParOf" srcId="{1A9D65DA-4870-4317-B8F3-7DDF0F06FE99}" destId="{5309E66C-36D5-4172-B424-FC6074F81806}" srcOrd="7" destOrd="0" presId="urn:microsoft.com/office/officeart/2005/8/layout/vProcess5"/>
    <dgm:cxn modelId="{C10B517C-E89E-448E-B37D-868AC726EBB9}" type="presParOf" srcId="{1A9D65DA-4870-4317-B8F3-7DDF0F06FE99}" destId="{0B9AF7DA-EF16-45DB-8EB2-531C33B89FF6}" srcOrd="8" destOrd="0" presId="urn:microsoft.com/office/officeart/2005/8/layout/vProcess5"/>
    <dgm:cxn modelId="{0D0B526C-EA8A-44F6-AC32-1268658817A7}" type="presParOf" srcId="{1A9D65DA-4870-4317-B8F3-7DDF0F06FE99}" destId="{30824875-BBA5-4D15-B22B-DF7C0FF24027}" srcOrd="9" destOrd="0" presId="urn:microsoft.com/office/officeart/2005/8/layout/vProcess5"/>
    <dgm:cxn modelId="{95A50EEB-01DB-4378-853A-7AB1F146CDAC}" type="presParOf" srcId="{1A9D65DA-4870-4317-B8F3-7DDF0F06FE99}" destId="{3E4EBE82-AFEC-4139-9D2D-776C111D5C1C}" srcOrd="10" destOrd="0" presId="urn:microsoft.com/office/officeart/2005/8/layout/vProcess5"/>
    <dgm:cxn modelId="{5C2813FE-1176-4E76-87BD-107F674A4487}" type="presParOf" srcId="{1A9D65DA-4870-4317-B8F3-7DDF0F06FE99}" destId="{63546353-6C4D-4E06-8606-10264ED2DA60}"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C332BF-B609-432F-AA99-BA717D21F3EE}"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D60FE289-4859-45B3-9268-F72E0772950B}">
      <dgm:prSet/>
      <dgm:spPr/>
      <dgm:t>
        <a:bodyPr/>
        <a:lstStyle/>
        <a:p>
          <a:r>
            <a:rPr lang="en-US" b="1" dirty="0"/>
            <a:t>Cybersecurity and Data Privacy</a:t>
          </a:r>
          <a:endParaRPr lang="en-US" dirty="0"/>
        </a:p>
      </dgm:t>
    </dgm:pt>
    <dgm:pt modelId="{79060BE0-F86E-4DE5-9BC0-28F25E939C31}" type="parTrans" cxnId="{3660405F-A470-4F82-A8FE-A62DA0E9C7FA}">
      <dgm:prSet/>
      <dgm:spPr/>
      <dgm:t>
        <a:bodyPr/>
        <a:lstStyle/>
        <a:p>
          <a:endParaRPr lang="en-US"/>
        </a:p>
      </dgm:t>
    </dgm:pt>
    <dgm:pt modelId="{7927AE7C-3CF3-477A-A043-5D7932B2ACDF}" type="sibTrans" cxnId="{3660405F-A470-4F82-A8FE-A62DA0E9C7FA}">
      <dgm:prSet/>
      <dgm:spPr/>
      <dgm:t>
        <a:bodyPr/>
        <a:lstStyle/>
        <a:p>
          <a:endParaRPr lang="en-US"/>
        </a:p>
      </dgm:t>
    </dgm:pt>
    <dgm:pt modelId="{3074D547-7593-433A-BB97-7220A39FA919}">
      <dgm:prSet/>
      <dgm:spPr/>
      <dgm:t>
        <a:bodyPr/>
        <a:lstStyle/>
        <a:p>
          <a:r>
            <a:rPr lang="en-US" b="1" dirty="0"/>
            <a:t>Staff Resources</a:t>
          </a:r>
          <a:endParaRPr lang="en-US" dirty="0"/>
        </a:p>
      </dgm:t>
    </dgm:pt>
    <dgm:pt modelId="{64634EBD-8FD9-4AB9-99D0-08FD51084BEB}" type="parTrans" cxnId="{17743307-EC62-48A6-97BD-E89FFB7C2863}">
      <dgm:prSet/>
      <dgm:spPr/>
      <dgm:t>
        <a:bodyPr/>
        <a:lstStyle/>
        <a:p>
          <a:endParaRPr lang="en-US"/>
        </a:p>
      </dgm:t>
    </dgm:pt>
    <dgm:pt modelId="{9F79A8F2-51A6-47CB-9B23-CD21A8913B42}" type="sibTrans" cxnId="{17743307-EC62-48A6-97BD-E89FFB7C2863}">
      <dgm:prSet/>
      <dgm:spPr/>
      <dgm:t>
        <a:bodyPr/>
        <a:lstStyle/>
        <a:p>
          <a:endParaRPr lang="en-US"/>
        </a:p>
      </dgm:t>
    </dgm:pt>
    <dgm:pt modelId="{16F5F837-3E97-4680-9677-741A3EBC31BE}">
      <dgm:prSet/>
      <dgm:spPr/>
      <dgm:t>
        <a:bodyPr/>
        <a:lstStyle/>
        <a:p>
          <a:r>
            <a:rPr lang="en-US" b="1" dirty="0"/>
            <a:t>Legal</a:t>
          </a:r>
          <a:endParaRPr lang="en-US" dirty="0"/>
        </a:p>
      </dgm:t>
    </dgm:pt>
    <dgm:pt modelId="{65B9DC40-84DE-4FD7-AA22-D32025A6D323}" type="parTrans" cxnId="{74312D4D-F861-44DD-93AC-DF21C48C0B9C}">
      <dgm:prSet/>
      <dgm:spPr/>
      <dgm:t>
        <a:bodyPr/>
        <a:lstStyle/>
        <a:p>
          <a:endParaRPr lang="en-US"/>
        </a:p>
      </dgm:t>
    </dgm:pt>
    <dgm:pt modelId="{4E558A50-EAFB-4857-A8B0-670014D289E0}" type="sibTrans" cxnId="{74312D4D-F861-44DD-93AC-DF21C48C0B9C}">
      <dgm:prSet/>
      <dgm:spPr/>
      <dgm:t>
        <a:bodyPr/>
        <a:lstStyle/>
        <a:p>
          <a:endParaRPr lang="en-US"/>
        </a:p>
      </dgm:t>
    </dgm:pt>
    <dgm:pt modelId="{A392931D-75CB-45AA-B564-D5C24E5BF0F7}">
      <dgm:prSet/>
      <dgm:spPr/>
      <dgm:t>
        <a:bodyPr/>
        <a:lstStyle/>
        <a:p>
          <a:r>
            <a:rPr lang="en-US" dirty="0"/>
            <a:t>Equipment</a:t>
          </a:r>
        </a:p>
      </dgm:t>
    </dgm:pt>
    <dgm:pt modelId="{7230FB98-5D76-4BE7-97B7-ED56AD245D61}" type="parTrans" cxnId="{6A19D630-553E-4F53-96DD-FCD4DC68E302}">
      <dgm:prSet/>
      <dgm:spPr/>
      <dgm:t>
        <a:bodyPr/>
        <a:lstStyle/>
        <a:p>
          <a:endParaRPr lang="en-US"/>
        </a:p>
      </dgm:t>
    </dgm:pt>
    <dgm:pt modelId="{22D4D8E4-03B5-4418-BED2-437950839DEF}" type="sibTrans" cxnId="{6A19D630-553E-4F53-96DD-FCD4DC68E302}">
      <dgm:prSet/>
      <dgm:spPr/>
      <dgm:t>
        <a:bodyPr/>
        <a:lstStyle/>
        <a:p>
          <a:endParaRPr lang="en-US"/>
        </a:p>
      </dgm:t>
    </dgm:pt>
    <dgm:pt modelId="{607337FA-B95C-4E89-8F07-85628FEA2D24}">
      <dgm:prSet/>
      <dgm:spPr/>
      <dgm:t>
        <a:bodyPr/>
        <a:lstStyle/>
        <a:p>
          <a:r>
            <a:rPr lang="en-US" dirty="0"/>
            <a:t>Maintenance</a:t>
          </a:r>
        </a:p>
      </dgm:t>
    </dgm:pt>
    <dgm:pt modelId="{E0A7E74A-5C9E-4E5F-A796-20C00461CC37}" type="parTrans" cxnId="{8C3E6C42-DF24-4396-A32E-F12AFF4E5504}">
      <dgm:prSet/>
      <dgm:spPr/>
      <dgm:t>
        <a:bodyPr/>
        <a:lstStyle/>
        <a:p>
          <a:endParaRPr lang="en-US"/>
        </a:p>
      </dgm:t>
    </dgm:pt>
    <dgm:pt modelId="{39AD0C1C-02EC-4E5A-B777-BB9DA714DD47}" type="sibTrans" cxnId="{8C3E6C42-DF24-4396-A32E-F12AFF4E5504}">
      <dgm:prSet/>
      <dgm:spPr/>
      <dgm:t>
        <a:bodyPr/>
        <a:lstStyle/>
        <a:p>
          <a:endParaRPr lang="en-US"/>
        </a:p>
      </dgm:t>
    </dgm:pt>
    <dgm:pt modelId="{E4183F39-5209-4605-8054-19061B94FE17}">
      <dgm:prSet/>
      <dgm:spPr/>
      <dgm:t>
        <a:bodyPr/>
        <a:lstStyle/>
        <a:p>
          <a:r>
            <a:rPr lang="en-US" dirty="0"/>
            <a:t>Design</a:t>
          </a:r>
        </a:p>
      </dgm:t>
    </dgm:pt>
    <dgm:pt modelId="{6A4BEE78-A925-4903-9234-26E4149E4C4A}" type="parTrans" cxnId="{EEE7D510-4B65-461B-AB8C-CDF3E35B89E9}">
      <dgm:prSet/>
      <dgm:spPr/>
      <dgm:t>
        <a:bodyPr/>
        <a:lstStyle/>
        <a:p>
          <a:endParaRPr lang="en-US"/>
        </a:p>
      </dgm:t>
    </dgm:pt>
    <dgm:pt modelId="{307DC20F-D7D9-4D15-983E-C08325DA6027}" type="sibTrans" cxnId="{EEE7D510-4B65-461B-AB8C-CDF3E35B89E9}">
      <dgm:prSet/>
      <dgm:spPr/>
      <dgm:t>
        <a:bodyPr/>
        <a:lstStyle/>
        <a:p>
          <a:endParaRPr lang="en-US"/>
        </a:p>
      </dgm:t>
    </dgm:pt>
    <dgm:pt modelId="{03E6D396-6BBE-46EB-88D3-1546D3E26D0F}">
      <dgm:prSet/>
      <dgm:spPr/>
      <dgm:t>
        <a:bodyPr/>
        <a:lstStyle/>
        <a:p>
          <a:r>
            <a:rPr lang="en-US" dirty="0"/>
            <a:t>Traffic Operations</a:t>
          </a:r>
        </a:p>
      </dgm:t>
    </dgm:pt>
    <dgm:pt modelId="{0ED275A0-39EC-44B4-8686-0679A4C04F63}" type="parTrans" cxnId="{47350AEC-CED5-4009-A01F-819098D9BE8E}">
      <dgm:prSet/>
      <dgm:spPr/>
      <dgm:t>
        <a:bodyPr/>
        <a:lstStyle/>
        <a:p>
          <a:endParaRPr lang="en-US"/>
        </a:p>
      </dgm:t>
    </dgm:pt>
    <dgm:pt modelId="{A31287B6-7B26-4691-8077-41EBB830D113}" type="sibTrans" cxnId="{47350AEC-CED5-4009-A01F-819098D9BE8E}">
      <dgm:prSet/>
      <dgm:spPr/>
      <dgm:t>
        <a:bodyPr/>
        <a:lstStyle/>
        <a:p>
          <a:endParaRPr lang="en-US"/>
        </a:p>
      </dgm:t>
    </dgm:pt>
    <dgm:pt modelId="{ADC53528-6F38-4769-9522-3B13907C3E3F}" type="pres">
      <dgm:prSet presAssocID="{ECC332BF-B609-432F-AA99-BA717D21F3EE}" presName="linear" presStyleCnt="0">
        <dgm:presLayoutVars>
          <dgm:dir/>
          <dgm:animLvl val="lvl"/>
          <dgm:resizeHandles val="exact"/>
        </dgm:presLayoutVars>
      </dgm:prSet>
      <dgm:spPr/>
    </dgm:pt>
    <dgm:pt modelId="{2B8BEEBF-15A6-45AC-8371-66484E0F1654}" type="pres">
      <dgm:prSet presAssocID="{03E6D396-6BBE-46EB-88D3-1546D3E26D0F}" presName="parentLin" presStyleCnt="0"/>
      <dgm:spPr/>
    </dgm:pt>
    <dgm:pt modelId="{4E0F7DB6-390A-4291-96AD-A398BFA5C0E0}" type="pres">
      <dgm:prSet presAssocID="{03E6D396-6BBE-46EB-88D3-1546D3E26D0F}" presName="parentLeftMargin" presStyleLbl="node1" presStyleIdx="0" presStyleCnt="7"/>
      <dgm:spPr/>
    </dgm:pt>
    <dgm:pt modelId="{7C1CA121-8A58-4032-B446-C6950B0A824D}" type="pres">
      <dgm:prSet presAssocID="{03E6D396-6BBE-46EB-88D3-1546D3E26D0F}" presName="parentText" presStyleLbl="node1" presStyleIdx="0" presStyleCnt="7">
        <dgm:presLayoutVars>
          <dgm:chMax val="0"/>
          <dgm:bulletEnabled val="1"/>
        </dgm:presLayoutVars>
      </dgm:prSet>
      <dgm:spPr/>
    </dgm:pt>
    <dgm:pt modelId="{24AD8D3E-9596-49AF-83D0-033DE2E98806}" type="pres">
      <dgm:prSet presAssocID="{03E6D396-6BBE-46EB-88D3-1546D3E26D0F}" presName="negativeSpace" presStyleCnt="0"/>
      <dgm:spPr/>
    </dgm:pt>
    <dgm:pt modelId="{6AB83388-30C2-4FB2-A85C-2955E339419B}" type="pres">
      <dgm:prSet presAssocID="{03E6D396-6BBE-46EB-88D3-1546D3E26D0F}" presName="childText" presStyleLbl="conFgAcc1" presStyleIdx="0" presStyleCnt="7">
        <dgm:presLayoutVars>
          <dgm:bulletEnabled val="1"/>
        </dgm:presLayoutVars>
      </dgm:prSet>
      <dgm:spPr/>
    </dgm:pt>
    <dgm:pt modelId="{CE1ACD75-A401-402F-A8B9-73C40B6DA3CF}" type="pres">
      <dgm:prSet presAssocID="{A31287B6-7B26-4691-8077-41EBB830D113}" presName="spaceBetweenRectangles" presStyleCnt="0"/>
      <dgm:spPr/>
    </dgm:pt>
    <dgm:pt modelId="{901C5472-0B14-4E7B-8208-DCC3EEB89929}" type="pres">
      <dgm:prSet presAssocID="{E4183F39-5209-4605-8054-19061B94FE17}" presName="parentLin" presStyleCnt="0"/>
      <dgm:spPr/>
    </dgm:pt>
    <dgm:pt modelId="{AA9645D6-573D-4A11-B27C-B4316A09D8A1}" type="pres">
      <dgm:prSet presAssocID="{E4183F39-5209-4605-8054-19061B94FE17}" presName="parentLeftMargin" presStyleLbl="node1" presStyleIdx="0" presStyleCnt="7"/>
      <dgm:spPr/>
    </dgm:pt>
    <dgm:pt modelId="{1F7EE26D-A881-4CA8-B317-3B1FC89EF081}" type="pres">
      <dgm:prSet presAssocID="{E4183F39-5209-4605-8054-19061B94FE17}" presName="parentText" presStyleLbl="node1" presStyleIdx="1" presStyleCnt="7">
        <dgm:presLayoutVars>
          <dgm:chMax val="0"/>
          <dgm:bulletEnabled val="1"/>
        </dgm:presLayoutVars>
      </dgm:prSet>
      <dgm:spPr/>
    </dgm:pt>
    <dgm:pt modelId="{64DA6B05-AEAD-49F1-9D5A-1EDED36D0FF0}" type="pres">
      <dgm:prSet presAssocID="{E4183F39-5209-4605-8054-19061B94FE17}" presName="negativeSpace" presStyleCnt="0"/>
      <dgm:spPr/>
    </dgm:pt>
    <dgm:pt modelId="{1FCB1C95-6DC7-40EA-ABF7-85B0E14B21E9}" type="pres">
      <dgm:prSet presAssocID="{E4183F39-5209-4605-8054-19061B94FE17}" presName="childText" presStyleLbl="conFgAcc1" presStyleIdx="1" presStyleCnt="7">
        <dgm:presLayoutVars>
          <dgm:bulletEnabled val="1"/>
        </dgm:presLayoutVars>
      </dgm:prSet>
      <dgm:spPr/>
    </dgm:pt>
    <dgm:pt modelId="{C0CFC229-23EA-4254-86C2-AF4E91197372}" type="pres">
      <dgm:prSet presAssocID="{307DC20F-D7D9-4D15-983E-C08325DA6027}" presName="spaceBetweenRectangles" presStyleCnt="0"/>
      <dgm:spPr/>
    </dgm:pt>
    <dgm:pt modelId="{A302E5FD-1FE6-45F8-8411-002CDBEA425A}" type="pres">
      <dgm:prSet presAssocID="{607337FA-B95C-4E89-8F07-85628FEA2D24}" presName="parentLin" presStyleCnt="0"/>
      <dgm:spPr/>
    </dgm:pt>
    <dgm:pt modelId="{5FEF1541-5BE3-45BE-8A56-D1C7E9CB1BAA}" type="pres">
      <dgm:prSet presAssocID="{607337FA-B95C-4E89-8F07-85628FEA2D24}" presName="parentLeftMargin" presStyleLbl="node1" presStyleIdx="1" presStyleCnt="7"/>
      <dgm:spPr/>
    </dgm:pt>
    <dgm:pt modelId="{ED47E14B-5A52-4A2C-98E1-F2B8E76E5C85}" type="pres">
      <dgm:prSet presAssocID="{607337FA-B95C-4E89-8F07-85628FEA2D24}" presName="parentText" presStyleLbl="node1" presStyleIdx="2" presStyleCnt="7">
        <dgm:presLayoutVars>
          <dgm:chMax val="0"/>
          <dgm:bulletEnabled val="1"/>
        </dgm:presLayoutVars>
      </dgm:prSet>
      <dgm:spPr/>
    </dgm:pt>
    <dgm:pt modelId="{C6C9C0E1-A962-406E-95F4-EED8C7FCB1F6}" type="pres">
      <dgm:prSet presAssocID="{607337FA-B95C-4E89-8F07-85628FEA2D24}" presName="negativeSpace" presStyleCnt="0"/>
      <dgm:spPr/>
    </dgm:pt>
    <dgm:pt modelId="{CB1100F9-B62D-41BF-B2AD-722E855C41FD}" type="pres">
      <dgm:prSet presAssocID="{607337FA-B95C-4E89-8F07-85628FEA2D24}" presName="childText" presStyleLbl="conFgAcc1" presStyleIdx="2" presStyleCnt="7">
        <dgm:presLayoutVars>
          <dgm:bulletEnabled val="1"/>
        </dgm:presLayoutVars>
      </dgm:prSet>
      <dgm:spPr/>
    </dgm:pt>
    <dgm:pt modelId="{297C29C0-4BA7-4B3E-9C25-A647F8105DF4}" type="pres">
      <dgm:prSet presAssocID="{39AD0C1C-02EC-4E5A-B777-BB9DA714DD47}" presName="spaceBetweenRectangles" presStyleCnt="0"/>
      <dgm:spPr/>
    </dgm:pt>
    <dgm:pt modelId="{8E98BD62-07BE-43F3-A635-CA41C1C08600}" type="pres">
      <dgm:prSet presAssocID="{A392931D-75CB-45AA-B564-D5C24E5BF0F7}" presName="parentLin" presStyleCnt="0"/>
      <dgm:spPr/>
    </dgm:pt>
    <dgm:pt modelId="{B965E183-C22B-448F-AE06-5448F1357A6C}" type="pres">
      <dgm:prSet presAssocID="{A392931D-75CB-45AA-B564-D5C24E5BF0F7}" presName="parentLeftMargin" presStyleLbl="node1" presStyleIdx="2" presStyleCnt="7"/>
      <dgm:spPr/>
    </dgm:pt>
    <dgm:pt modelId="{86E9D9AB-39F6-4C9C-9CA9-66421A18E164}" type="pres">
      <dgm:prSet presAssocID="{A392931D-75CB-45AA-B564-D5C24E5BF0F7}" presName="parentText" presStyleLbl="node1" presStyleIdx="3" presStyleCnt="7">
        <dgm:presLayoutVars>
          <dgm:chMax val="0"/>
          <dgm:bulletEnabled val="1"/>
        </dgm:presLayoutVars>
      </dgm:prSet>
      <dgm:spPr/>
    </dgm:pt>
    <dgm:pt modelId="{BCFDD8CB-D68E-4E52-A733-91B179003710}" type="pres">
      <dgm:prSet presAssocID="{A392931D-75CB-45AA-B564-D5C24E5BF0F7}" presName="negativeSpace" presStyleCnt="0"/>
      <dgm:spPr/>
    </dgm:pt>
    <dgm:pt modelId="{EBC14192-D8F9-4D2E-8262-A04CDBD49C8A}" type="pres">
      <dgm:prSet presAssocID="{A392931D-75CB-45AA-B564-D5C24E5BF0F7}" presName="childText" presStyleLbl="conFgAcc1" presStyleIdx="3" presStyleCnt="7">
        <dgm:presLayoutVars>
          <dgm:bulletEnabled val="1"/>
        </dgm:presLayoutVars>
      </dgm:prSet>
      <dgm:spPr/>
    </dgm:pt>
    <dgm:pt modelId="{B59BA30A-5543-4AB4-A09B-0BBF219842B0}" type="pres">
      <dgm:prSet presAssocID="{22D4D8E4-03B5-4418-BED2-437950839DEF}" presName="spaceBetweenRectangles" presStyleCnt="0"/>
      <dgm:spPr/>
    </dgm:pt>
    <dgm:pt modelId="{7A6C5C98-0121-4784-9F54-335192F73B37}" type="pres">
      <dgm:prSet presAssocID="{16F5F837-3E97-4680-9677-741A3EBC31BE}" presName="parentLin" presStyleCnt="0"/>
      <dgm:spPr/>
    </dgm:pt>
    <dgm:pt modelId="{51FA214A-7110-4AAE-A7EA-4BDE0EA33341}" type="pres">
      <dgm:prSet presAssocID="{16F5F837-3E97-4680-9677-741A3EBC31BE}" presName="parentLeftMargin" presStyleLbl="node1" presStyleIdx="3" presStyleCnt="7"/>
      <dgm:spPr/>
    </dgm:pt>
    <dgm:pt modelId="{ADBA4630-4348-480F-84C4-54D7B5DFD280}" type="pres">
      <dgm:prSet presAssocID="{16F5F837-3E97-4680-9677-741A3EBC31BE}" presName="parentText" presStyleLbl="node1" presStyleIdx="4" presStyleCnt="7">
        <dgm:presLayoutVars>
          <dgm:chMax val="0"/>
          <dgm:bulletEnabled val="1"/>
        </dgm:presLayoutVars>
      </dgm:prSet>
      <dgm:spPr/>
    </dgm:pt>
    <dgm:pt modelId="{3ECC2FEB-154C-46FC-BD9E-680282CBDCA9}" type="pres">
      <dgm:prSet presAssocID="{16F5F837-3E97-4680-9677-741A3EBC31BE}" presName="negativeSpace" presStyleCnt="0"/>
      <dgm:spPr/>
    </dgm:pt>
    <dgm:pt modelId="{0539FE86-33D4-4B8C-A462-0031CDF7997F}" type="pres">
      <dgm:prSet presAssocID="{16F5F837-3E97-4680-9677-741A3EBC31BE}" presName="childText" presStyleLbl="conFgAcc1" presStyleIdx="4" presStyleCnt="7">
        <dgm:presLayoutVars>
          <dgm:bulletEnabled val="1"/>
        </dgm:presLayoutVars>
      </dgm:prSet>
      <dgm:spPr/>
    </dgm:pt>
    <dgm:pt modelId="{1F645383-8AB4-44EB-BA3A-C09337B9C1A8}" type="pres">
      <dgm:prSet presAssocID="{4E558A50-EAFB-4857-A8B0-670014D289E0}" presName="spaceBetweenRectangles" presStyleCnt="0"/>
      <dgm:spPr/>
    </dgm:pt>
    <dgm:pt modelId="{67A58BC4-3C9A-4A59-8B24-28DA9C6F6936}" type="pres">
      <dgm:prSet presAssocID="{D60FE289-4859-45B3-9268-F72E0772950B}" presName="parentLin" presStyleCnt="0"/>
      <dgm:spPr/>
    </dgm:pt>
    <dgm:pt modelId="{A133D776-6E05-499F-A236-F05A9FCFC8BF}" type="pres">
      <dgm:prSet presAssocID="{D60FE289-4859-45B3-9268-F72E0772950B}" presName="parentLeftMargin" presStyleLbl="node1" presStyleIdx="4" presStyleCnt="7"/>
      <dgm:spPr/>
    </dgm:pt>
    <dgm:pt modelId="{FEADCDA9-6B6F-44AB-B3B8-D18B12484CC8}" type="pres">
      <dgm:prSet presAssocID="{D60FE289-4859-45B3-9268-F72E0772950B}" presName="parentText" presStyleLbl="node1" presStyleIdx="5" presStyleCnt="7" custLinFactNeighborX="-19234" custLinFactNeighborY="3330">
        <dgm:presLayoutVars>
          <dgm:chMax val="0"/>
          <dgm:bulletEnabled val="1"/>
        </dgm:presLayoutVars>
      </dgm:prSet>
      <dgm:spPr/>
    </dgm:pt>
    <dgm:pt modelId="{33E403FB-3753-47F7-90E0-75CB49777BCD}" type="pres">
      <dgm:prSet presAssocID="{D60FE289-4859-45B3-9268-F72E0772950B}" presName="negativeSpace" presStyleCnt="0"/>
      <dgm:spPr/>
    </dgm:pt>
    <dgm:pt modelId="{3064F47A-0C14-45FC-B6DC-B29061D22EAB}" type="pres">
      <dgm:prSet presAssocID="{D60FE289-4859-45B3-9268-F72E0772950B}" presName="childText" presStyleLbl="conFgAcc1" presStyleIdx="5" presStyleCnt="7">
        <dgm:presLayoutVars>
          <dgm:bulletEnabled val="1"/>
        </dgm:presLayoutVars>
      </dgm:prSet>
      <dgm:spPr/>
    </dgm:pt>
    <dgm:pt modelId="{70EB1AEA-6D13-4B18-B2FB-6E532CCA4046}" type="pres">
      <dgm:prSet presAssocID="{7927AE7C-3CF3-477A-A043-5D7932B2ACDF}" presName="spaceBetweenRectangles" presStyleCnt="0"/>
      <dgm:spPr/>
    </dgm:pt>
    <dgm:pt modelId="{C6AA7197-A03E-42E2-9C7B-0595326D3A2E}" type="pres">
      <dgm:prSet presAssocID="{3074D547-7593-433A-BB97-7220A39FA919}" presName="parentLin" presStyleCnt="0"/>
      <dgm:spPr/>
    </dgm:pt>
    <dgm:pt modelId="{4B2B2E31-A6DB-44B2-BEF9-B6F006DE2864}" type="pres">
      <dgm:prSet presAssocID="{3074D547-7593-433A-BB97-7220A39FA919}" presName="parentLeftMargin" presStyleLbl="node1" presStyleIdx="5" presStyleCnt="7"/>
      <dgm:spPr/>
    </dgm:pt>
    <dgm:pt modelId="{001BDE8B-31B6-4CF4-A95C-F2BB8164A783}" type="pres">
      <dgm:prSet presAssocID="{3074D547-7593-433A-BB97-7220A39FA919}" presName="parentText" presStyleLbl="node1" presStyleIdx="6" presStyleCnt="7">
        <dgm:presLayoutVars>
          <dgm:chMax val="0"/>
          <dgm:bulletEnabled val="1"/>
        </dgm:presLayoutVars>
      </dgm:prSet>
      <dgm:spPr/>
    </dgm:pt>
    <dgm:pt modelId="{693FE42D-2ACD-4B85-A51E-790FF8384EA1}" type="pres">
      <dgm:prSet presAssocID="{3074D547-7593-433A-BB97-7220A39FA919}" presName="negativeSpace" presStyleCnt="0"/>
      <dgm:spPr/>
    </dgm:pt>
    <dgm:pt modelId="{FE0A8F1F-7884-42AD-B823-A2ADBCEC651A}" type="pres">
      <dgm:prSet presAssocID="{3074D547-7593-433A-BB97-7220A39FA919}" presName="childText" presStyleLbl="conFgAcc1" presStyleIdx="6" presStyleCnt="7">
        <dgm:presLayoutVars>
          <dgm:bulletEnabled val="1"/>
        </dgm:presLayoutVars>
      </dgm:prSet>
      <dgm:spPr/>
    </dgm:pt>
  </dgm:ptLst>
  <dgm:cxnLst>
    <dgm:cxn modelId="{95EAAF05-73E9-4344-A3F0-C270426C8DA2}" type="presOf" srcId="{E4183F39-5209-4605-8054-19061B94FE17}" destId="{1F7EE26D-A881-4CA8-B317-3B1FC89EF081}" srcOrd="1" destOrd="0" presId="urn:microsoft.com/office/officeart/2005/8/layout/list1"/>
    <dgm:cxn modelId="{CDE6FB05-1FE9-4921-A752-C6B74A9EEA72}" type="presOf" srcId="{3074D547-7593-433A-BB97-7220A39FA919}" destId="{001BDE8B-31B6-4CF4-A95C-F2BB8164A783}" srcOrd="1" destOrd="0" presId="urn:microsoft.com/office/officeart/2005/8/layout/list1"/>
    <dgm:cxn modelId="{17743307-EC62-48A6-97BD-E89FFB7C2863}" srcId="{ECC332BF-B609-432F-AA99-BA717D21F3EE}" destId="{3074D547-7593-433A-BB97-7220A39FA919}" srcOrd="6" destOrd="0" parTransId="{64634EBD-8FD9-4AB9-99D0-08FD51084BEB}" sibTransId="{9F79A8F2-51A6-47CB-9B23-CD21A8913B42}"/>
    <dgm:cxn modelId="{DA4CDC0F-04AC-4C9E-AEA8-C0AA67B8CE52}" type="presOf" srcId="{03E6D396-6BBE-46EB-88D3-1546D3E26D0F}" destId="{4E0F7DB6-390A-4291-96AD-A398BFA5C0E0}" srcOrd="0" destOrd="0" presId="urn:microsoft.com/office/officeart/2005/8/layout/list1"/>
    <dgm:cxn modelId="{EEE7D510-4B65-461B-AB8C-CDF3E35B89E9}" srcId="{ECC332BF-B609-432F-AA99-BA717D21F3EE}" destId="{E4183F39-5209-4605-8054-19061B94FE17}" srcOrd="1" destOrd="0" parTransId="{6A4BEE78-A925-4903-9234-26E4149E4C4A}" sibTransId="{307DC20F-D7D9-4D15-983E-C08325DA6027}"/>
    <dgm:cxn modelId="{31967A11-850D-48A0-AD1D-9B88220A2C2D}" type="presOf" srcId="{A392931D-75CB-45AA-B564-D5C24E5BF0F7}" destId="{86E9D9AB-39F6-4C9C-9CA9-66421A18E164}" srcOrd="1" destOrd="0" presId="urn:microsoft.com/office/officeart/2005/8/layout/list1"/>
    <dgm:cxn modelId="{6A19D630-553E-4F53-96DD-FCD4DC68E302}" srcId="{ECC332BF-B609-432F-AA99-BA717D21F3EE}" destId="{A392931D-75CB-45AA-B564-D5C24E5BF0F7}" srcOrd="3" destOrd="0" parTransId="{7230FB98-5D76-4BE7-97B7-ED56AD245D61}" sibTransId="{22D4D8E4-03B5-4418-BED2-437950839DEF}"/>
    <dgm:cxn modelId="{A4AE7231-EC13-44D1-9D3D-D079CB2CE528}" type="presOf" srcId="{ECC332BF-B609-432F-AA99-BA717D21F3EE}" destId="{ADC53528-6F38-4769-9522-3B13907C3E3F}" srcOrd="0" destOrd="0" presId="urn:microsoft.com/office/officeart/2005/8/layout/list1"/>
    <dgm:cxn modelId="{42947033-DB51-45F8-A051-56CCD23ED10C}" type="presOf" srcId="{16F5F837-3E97-4680-9677-741A3EBC31BE}" destId="{ADBA4630-4348-480F-84C4-54D7B5DFD280}" srcOrd="1" destOrd="0" presId="urn:microsoft.com/office/officeart/2005/8/layout/list1"/>
    <dgm:cxn modelId="{E825EB37-9748-4291-A1E0-5124AEC575A8}" type="presOf" srcId="{D60FE289-4859-45B3-9268-F72E0772950B}" destId="{FEADCDA9-6B6F-44AB-B3B8-D18B12484CC8}" srcOrd="1" destOrd="0" presId="urn:microsoft.com/office/officeart/2005/8/layout/list1"/>
    <dgm:cxn modelId="{C17E555D-A597-42E5-8AB3-165E5E04E657}" type="presOf" srcId="{A392931D-75CB-45AA-B564-D5C24E5BF0F7}" destId="{B965E183-C22B-448F-AE06-5448F1357A6C}" srcOrd="0" destOrd="0" presId="urn:microsoft.com/office/officeart/2005/8/layout/list1"/>
    <dgm:cxn modelId="{3660405F-A470-4F82-A8FE-A62DA0E9C7FA}" srcId="{ECC332BF-B609-432F-AA99-BA717D21F3EE}" destId="{D60FE289-4859-45B3-9268-F72E0772950B}" srcOrd="5" destOrd="0" parTransId="{79060BE0-F86E-4DE5-9BC0-28F25E939C31}" sibTransId="{7927AE7C-3CF3-477A-A043-5D7932B2ACDF}"/>
    <dgm:cxn modelId="{8C3E6C42-DF24-4396-A32E-F12AFF4E5504}" srcId="{ECC332BF-B609-432F-AA99-BA717D21F3EE}" destId="{607337FA-B95C-4E89-8F07-85628FEA2D24}" srcOrd="2" destOrd="0" parTransId="{E0A7E74A-5C9E-4E5F-A796-20C00461CC37}" sibTransId="{39AD0C1C-02EC-4E5A-B777-BB9DA714DD47}"/>
    <dgm:cxn modelId="{88EE486C-34BB-4488-AB79-64A14D4591E1}" type="presOf" srcId="{03E6D396-6BBE-46EB-88D3-1546D3E26D0F}" destId="{7C1CA121-8A58-4032-B446-C6950B0A824D}" srcOrd="1" destOrd="0" presId="urn:microsoft.com/office/officeart/2005/8/layout/list1"/>
    <dgm:cxn modelId="{74312D4D-F861-44DD-93AC-DF21C48C0B9C}" srcId="{ECC332BF-B609-432F-AA99-BA717D21F3EE}" destId="{16F5F837-3E97-4680-9677-741A3EBC31BE}" srcOrd="4" destOrd="0" parTransId="{65B9DC40-84DE-4FD7-AA22-D32025A6D323}" sibTransId="{4E558A50-EAFB-4857-A8B0-670014D289E0}"/>
    <dgm:cxn modelId="{66A8098F-5FCD-4B86-AEEE-18159BC675DD}" type="presOf" srcId="{607337FA-B95C-4E89-8F07-85628FEA2D24}" destId="{ED47E14B-5A52-4A2C-98E1-F2B8E76E5C85}" srcOrd="1" destOrd="0" presId="urn:microsoft.com/office/officeart/2005/8/layout/list1"/>
    <dgm:cxn modelId="{210449AB-4687-475A-B8C9-324296BF1EA8}" type="presOf" srcId="{3074D547-7593-433A-BB97-7220A39FA919}" destId="{4B2B2E31-A6DB-44B2-BEF9-B6F006DE2864}" srcOrd="0" destOrd="0" presId="urn:microsoft.com/office/officeart/2005/8/layout/list1"/>
    <dgm:cxn modelId="{178F61AF-07A8-45F5-8A6B-11019F86BD54}" type="presOf" srcId="{E4183F39-5209-4605-8054-19061B94FE17}" destId="{AA9645D6-573D-4A11-B27C-B4316A09D8A1}" srcOrd="0" destOrd="0" presId="urn:microsoft.com/office/officeart/2005/8/layout/list1"/>
    <dgm:cxn modelId="{B73193D1-0F44-4085-ADA9-DD5B4219F8A3}" type="presOf" srcId="{16F5F837-3E97-4680-9677-741A3EBC31BE}" destId="{51FA214A-7110-4AAE-A7EA-4BDE0EA33341}" srcOrd="0" destOrd="0" presId="urn:microsoft.com/office/officeart/2005/8/layout/list1"/>
    <dgm:cxn modelId="{931DFCD8-EB21-46B9-AFCC-B50528F83D70}" type="presOf" srcId="{607337FA-B95C-4E89-8F07-85628FEA2D24}" destId="{5FEF1541-5BE3-45BE-8A56-D1C7E9CB1BAA}" srcOrd="0" destOrd="0" presId="urn:microsoft.com/office/officeart/2005/8/layout/list1"/>
    <dgm:cxn modelId="{47350AEC-CED5-4009-A01F-819098D9BE8E}" srcId="{ECC332BF-B609-432F-AA99-BA717D21F3EE}" destId="{03E6D396-6BBE-46EB-88D3-1546D3E26D0F}" srcOrd="0" destOrd="0" parTransId="{0ED275A0-39EC-44B4-8686-0679A4C04F63}" sibTransId="{A31287B6-7B26-4691-8077-41EBB830D113}"/>
    <dgm:cxn modelId="{600A0AFB-52EE-4705-85A3-0B6E832E0819}" type="presOf" srcId="{D60FE289-4859-45B3-9268-F72E0772950B}" destId="{A133D776-6E05-499F-A236-F05A9FCFC8BF}" srcOrd="0" destOrd="0" presId="urn:microsoft.com/office/officeart/2005/8/layout/list1"/>
    <dgm:cxn modelId="{25700E68-7931-4C50-98E3-B612404CB349}" type="presParOf" srcId="{ADC53528-6F38-4769-9522-3B13907C3E3F}" destId="{2B8BEEBF-15A6-45AC-8371-66484E0F1654}" srcOrd="0" destOrd="0" presId="urn:microsoft.com/office/officeart/2005/8/layout/list1"/>
    <dgm:cxn modelId="{5496FEC6-7BCA-44EC-8D4C-DAA22348CA99}" type="presParOf" srcId="{2B8BEEBF-15A6-45AC-8371-66484E0F1654}" destId="{4E0F7DB6-390A-4291-96AD-A398BFA5C0E0}" srcOrd="0" destOrd="0" presId="urn:microsoft.com/office/officeart/2005/8/layout/list1"/>
    <dgm:cxn modelId="{666D4416-EDE7-4010-8907-94CE42E6A9B1}" type="presParOf" srcId="{2B8BEEBF-15A6-45AC-8371-66484E0F1654}" destId="{7C1CA121-8A58-4032-B446-C6950B0A824D}" srcOrd="1" destOrd="0" presId="urn:microsoft.com/office/officeart/2005/8/layout/list1"/>
    <dgm:cxn modelId="{F10C305D-4DD2-4865-95E7-D00FB36692CD}" type="presParOf" srcId="{ADC53528-6F38-4769-9522-3B13907C3E3F}" destId="{24AD8D3E-9596-49AF-83D0-033DE2E98806}" srcOrd="1" destOrd="0" presId="urn:microsoft.com/office/officeart/2005/8/layout/list1"/>
    <dgm:cxn modelId="{17D506CE-FDC8-4B0D-A323-33D16C33A75B}" type="presParOf" srcId="{ADC53528-6F38-4769-9522-3B13907C3E3F}" destId="{6AB83388-30C2-4FB2-A85C-2955E339419B}" srcOrd="2" destOrd="0" presId="urn:microsoft.com/office/officeart/2005/8/layout/list1"/>
    <dgm:cxn modelId="{9B9D6177-E306-4607-B828-333AA400015C}" type="presParOf" srcId="{ADC53528-6F38-4769-9522-3B13907C3E3F}" destId="{CE1ACD75-A401-402F-A8B9-73C40B6DA3CF}" srcOrd="3" destOrd="0" presId="urn:microsoft.com/office/officeart/2005/8/layout/list1"/>
    <dgm:cxn modelId="{34B2FC8F-A3AE-4CFD-BFD2-EDD673B74B50}" type="presParOf" srcId="{ADC53528-6F38-4769-9522-3B13907C3E3F}" destId="{901C5472-0B14-4E7B-8208-DCC3EEB89929}" srcOrd="4" destOrd="0" presId="urn:microsoft.com/office/officeart/2005/8/layout/list1"/>
    <dgm:cxn modelId="{F9D39990-6E8C-404D-8F0A-6B0FDA151AF0}" type="presParOf" srcId="{901C5472-0B14-4E7B-8208-DCC3EEB89929}" destId="{AA9645D6-573D-4A11-B27C-B4316A09D8A1}" srcOrd="0" destOrd="0" presId="urn:microsoft.com/office/officeart/2005/8/layout/list1"/>
    <dgm:cxn modelId="{1CB1B5E3-3E77-4641-8DFC-4BB4AB870070}" type="presParOf" srcId="{901C5472-0B14-4E7B-8208-DCC3EEB89929}" destId="{1F7EE26D-A881-4CA8-B317-3B1FC89EF081}" srcOrd="1" destOrd="0" presId="urn:microsoft.com/office/officeart/2005/8/layout/list1"/>
    <dgm:cxn modelId="{A9F833B4-1576-44DB-A260-8F4493044D2B}" type="presParOf" srcId="{ADC53528-6F38-4769-9522-3B13907C3E3F}" destId="{64DA6B05-AEAD-49F1-9D5A-1EDED36D0FF0}" srcOrd="5" destOrd="0" presId="urn:microsoft.com/office/officeart/2005/8/layout/list1"/>
    <dgm:cxn modelId="{494A497E-7E39-44D3-995C-38BD2780DBED}" type="presParOf" srcId="{ADC53528-6F38-4769-9522-3B13907C3E3F}" destId="{1FCB1C95-6DC7-40EA-ABF7-85B0E14B21E9}" srcOrd="6" destOrd="0" presId="urn:microsoft.com/office/officeart/2005/8/layout/list1"/>
    <dgm:cxn modelId="{8F48005E-2288-4615-BCD9-35344F0DE510}" type="presParOf" srcId="{ADC53528-6F38-4769-9522-3B13907C3E3F}" destId="{C0CFC229-23EA-4254-86C2-AF4E91197372}" srcOrd="7" destOrd="0" presId="urn:microsoft.com/office/officeart/2005/8/layout/list1"/>
    <dgm:cxn modelId="{F1060458-080A-4C57-84C6-44B38F05C9F1}" type="presParOf" srcId="{ADC53528-6F38-4769-9522-3B13907C3E3F}" destId="{A302E5FD-1FE6-45F8-8411-002CDBEA425A}" srcOrd="8" destOrd="0" presId="urn:microsoft.com/office/officeart/2005/8/layout/list1"/>
    <dgm:cxn modelId="{72F7301D-9326-4719-B1F1-EC8E06A20302}" type="presParOf" srcId="{A302E5FD-1FE6-45F8-8411-002CDBEA425A}" destId="{5FEF1541-5BE3-45BE-8A56-D1C7E9CB1BAA}" srcOrd="0" destOrd="0" presId="urn:microsoft.com/office/officeart/2005/8/layout/list1"/>
    <dgm:cxn modelId="{7F33758C-D8C7-4ED1-B0BD-7AA817D1F8AB}" type="presParOf" srcId="{A302E5FD-1FE6-45F8-8411-002CDBEA425A}" destId="{ED47E14B-5A52-4A2C-98E1-F2B8E76E5C85}" srcOrd="1" destOrd="0" presId="urn:microsoft.com/office/officeart/2005/8/layout/list1"/>
    <dgm:cxn modelId="{F1E32550-FAD3-40AD-BAFA-F54D7C5CAC0A}" type="presParOf" srcId="{ADC53528-6F38-4769-9522-3B13907C3E3F}" destId="{C6C9C0E1-A962-406E-95F4-EED8C7FCB1F6}" srcOrd="9" destOrd="0" presId="urn:microsoft.com/office/officeart/2005/8/layout/list1"/>
    <dgm:cxn modelId="{CAEAF658-3B53-4DC9-B825-0C95610DD96D}" type="presParOf" srcId="{ADC53528-6F38-4769-9522-3B13907C3E3F}" destId="{CB1100F9-B62D-41BF-B2AD-722E855C41FD}" srcOrd="10" destOrd="0" presId="urn:microsoft.com/office/officeart/2005/8/layout/list1"/>
    <dgm:cxn modelId="{B63BADBB-1B5F-4C18-9857-B5AB9B8E8F78}" type="presParOf" srcId="{ADC53528-6F38-4769-9522-3B13907C3E3F}" destId="{297C29C0-4BA7-4B3E-9C25-A647F8105DF4}" srcOrd="11" destOrd="0" presId="urn:microsoft.com/office/officeart/2005/8/layout/list1"/>
    <dgm:cxn modelId="{6E76E791-AC73-4C45-AA72-182417B56DB9}" type="presParOf" srcId="{ADC53528-6F38-4769-9522-3B13907C3E3F}" destId="{8E98BD62-07BE-43F3-A635-CA41C1C08600}" srcOrd="12" destOrd="0" presId="urn:microsoft.com/office/officeart/2005/8/layout/list1"/>
    <dgm:cxn modelId="{44B43B9B-2275-46D4-BCB9-AAB337C51818}" type="presParOf" srcId="{8E98BD62-07BE-43F3-A635-CA41C1C08600}" destId="{B965E183-C22B-448F-AE06-5448F1357A6C}" srcOrd="0" destOrd="0" presId="urn:microsoft.com/office/officeart/2005/8/layout/list1"/>
    <dgm:cxn modelId="{759A1481-9F96-4527-B097-188D7DBC890A}" type="presParOf" srcId="{8E98BD62-07BE-43F3-A635-CA41C1C08600}" destId="{86E9D9AB-39F6-4C9C-9CA9-66421A18E164}" srcOrd="1" destOrd="0" presId="urn:microsoft.com/office/officeart/2005/8/layout/list1"/>
    <dgm:cxn modelId="{BA1C36FE-0A85-4642-A128-34188DDE3591}" type="presParOf" srcId="{ADC53528-6F38-4769-9522-3B13907C3E3F}" destId="{BCFDD8CB-D68E-4E52-A733-91B179003710}" srcOrd="13" destOrd="0" presId="urn:microsoft.com/office/officeart/2005/8/layout/list1"/>
    <dgm:cxn modelId="{ECF12C12-6116-4C0E-A7B5-4F27C56D15E6}" type="presParOf" srcId="{ADC53528-6F38-4769-9522-3B13907C3E3F}" destId="{EBC14192-D8F9-4D2E-8262-A04CDBD49C8A}" srcOrd="14" destOrd="0" presId="urn:microsoft.com/office/officeart/2005/8/layout/list1"/>
    <dgm:cxn modelId="{8197B746-95E6-4680-8913-4D7E45915A9C}" type="presParOf" srcId="{ADC53528-6F38-4769-9522-3B13907C3E3F}" destId="{B59BA30A-5543-4AB4-A09B-0BBF219842B0}" srcOrd="15" destOrd="0" presId="urn:microsoft.com/office/officeart/2005/8/layout/list1"/>
    <dgm:cxn modelId="{660FE8B4-C0AD-4C47-B93B-2AD1EA08C6BC}" type="presParOf" srcId="{ADC53528-6F38-4769-9522-3B13907C3E3F}" destId="{7A6C5C98-0121-4784-9F54-335192F73B37}" srcOrd="16" destOrd="0" presId="urn:microsoft.com/office/officeart/2005/8/layout/list1"/>
    <dgm:cxn modelId="{520DFD92-0B30-4BA1-9D7A-92F23FCAE265}" type="presParOf" srcId="{7A6C5C98-0121-4784-9F54-335192F73B37}" destId="{51FA214A-7110-4AAE-A7EA-4BDE0EA33341}" srcOrd="0" destOrd="0" presId="urn:microsoft.com/office/officeart/2005/8/layout/list1"/>
    <dgm:cxn modelId="{99D622AF-230D-459C-9154-6B4A55DA50CC}" type="presParOf" srcId="{7A6C5C98-0121-4784-9F54-335192F73B37}" destId="{ADBA4630-4348-480F-84C4-54D7B5DFD280}" srcOrd="1" destOrd="0" presId="urn:microsoft.com/office/officeart/2005/8/layout/list1"/>
    <dgm:cxn modelId="{8C9CF330-8BD5-42BE-AA93-169002148C0C}" type="presParOf" srcId="{ADC53528-6F38-4769-9522-3B13907C3E3F}" destId="{3ECC2FEB-154C-46FC-BD9E-680282CBDCA9}" srcOrd="17" destOrd="0" presId="urn:microsoft.com/office/officeart/2005/8/layout/list1"/>
    <dgm:cxn modelId="{96567826-160C-4603-9E18-D3B410447C3F}" type="presParOf" srcId="{ADC53528-6F38-4769-9522-3B13907C3E3F}" destId="{0539FE86-33D4-4B8C-A462-0031CDF7997F}" srcOrd="18" destOrd="0" presId="urn:microsoft.com/office/officeart/2005/8/layout/list1"/>
    <dgm:cxn modelId="{A8236621-B885-4B76-9578-049504EE4F35}" type="presParOf" srcId="{ADC53528-6F38-4769-9522-3B13907C3E3F}" destId="{1F645383-8AB4-44EB-BA3A-C09337B9C1A8}" srcOrd="19" destOrd="0" presId="urn:microsoft.com/office/officeart/2005/8/layout/list1"/>
    <dgm:cxn modelId="{E9BCDEA0-3128-4D73-8A75-9BC7AC946DCA}" type="presParOf" srcId="{ADC53528-6F38-4769-9522-3B13907C3E3F}" destId="{67A58BC4-3C9A-4A59-8B24-28DA9C6F6936}" srcOrd="20" destOrd="0" presId="urn:microsoft.com/office/officeart/2005/8/layout/list1"/>
    <dgm:cxn modelId="{847E7DAA-975F-4A01-B07A-4BAFD4A47012}" type="presParOf" srcId="{67A58BC4-3C9A-4A59-8B24-28DA9C6F6936}" destId="{A133D776-6E05-499F-A236-F05A9FCFC8BF}" srcOrd="0" destOrd="0" presId="urn:microsoft.com/office/officeart/2005/8/layout/list1"/>
    <dgm:cxn modelId="{E487FDEB-AC56-44D8-8EAA-C68B54FDFFAC}" type="presParOf" srcId="{67A58BC4-3C9A-4A59-8B24-28DA9C6F6936}" destId="{FEADCDA9-6B6F-44AB-B3B8-D18B12484CC8}" srcOrd="1" destOrd="0" presId="urn:microsoft.com/office/officeart/2005/8/layout/list1"/>
    <dgm:cxn modelId="{9FBBDEB8-7690-451D-B707-6C81E42677C2}" type="presParOf" srcId="{ADC53528-6F38-4769-9522-3B13907C3E3F}" destId="{33E403FB-3753-47F7-90E0-75CB49777BCD}" srcOrd="21" destOrd="0" presId="urn:microsoft.com/office/officeart/2005/8/layout/list1"/>
    <dgm:cxn modelId="{95982CE5-5A0C-4808-A056-ED509B1F097E}" type="presParOf" srcId="{ADC53528-6F38-4769-9522-3B13907C3E3F}" destId="{3064F47A-0C14-45FC-B6DC-B29061D22EAB}" srcOrd="22" destOrd="0" presId="urn:microsoft.com/office/officeart/2005/8/layout/list1"/>
    <dgm:cxn modelId="{D9B05B7C-AB86-4CFC-B152-64F0AB8F8909}" type="presParOf" srcId="{ADC53528-6F38-4769-9522-3B13907C3E3F}" destId="{70EB1AEA-6D13-4B18-B2FB-6E532CCA4046}" srcOrd="23" destOrd="0" presId="urn:microsoft.com/office/officeart/2005/8/layout/list1"/>
    <dgm:cxn modelId="{9143DC10-D773-4CEA-888D-5B1193AD85DC}" type="presParOf" srcId="{ADC53528-6F38-4769-9522-3B13907C3E3F}" destId="{C6AA7197-A03E-42E2-9C7B-0595326D3A2E}" srcOrd="24" destOrd="0" presId="urn:microsoft.com/office/officeart/2005/8/layout/list1"/>
    <dgm:cxn modelId="{EA220667-1513-4EB9-A222-8C032227DE48}" type="presParOf" srcId="{C6AA7197-A03E-42E2-9C7B-0595326D3A2E}" destId="{4B2B2E31-A6DB-44B2-BEF9-B6F006DE2864}" srcOrd="0" destOrd="0" presId="urn:microsoft.com/office/officeart/2005/8/layout/list1"/>
    <dgm:cxn modelId="{98182AED-AA3D-4B9D-9346-A660992443DA}" type="presParOf" srcId="{C6AA7197-A03E-42E2-9C7B-0595326D3A2E}" destId="{001BDE8B-31B6-4CF4-A95C-F2BB8164A783}" srcOrd="1" destOrd="0" presId="urn:microsoft.com/office/officeart/2005/8/layout/list1"/>
    <dgm:cxn modelId="{49910BD4-1DAA-4A08-A4EE-C5D1A3A8674B}" type="presParOf" srcId="{ADC53528-6F38-4769-9522-3B13907C3E3F}" destId="{693FE42D-2ACD-4B85-A51E-790FF8384EA1}" srcOrd="25" destOrd="0" presId="urn:microsoft.com/office/officeart/2005/8/layout/list1"/>
    <dgm:cxn modelId="{AD00BCC6-9D5C-4B90-8045-86C63DC327E0}" type="presParOf" srcId="{ADC53528-6F38-4769-9522-3B13907C3E3F}" destId="{FE0A8F1F-7884-42AD-B823-A2ADBCEC651A}" srcOrd="2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9F07C-3FF8-4198-BAC5-92814F8DEDF0}">
      <dsp:nvSpPr>
        <dsp:cNvPr id="0" name=""/>
        <dsp:cNvSpPr/>
      </dsp:nvSpPr>
      <dsp:spPr>
        <a:xfrm>
          <a:off x="0" y="240375"/>
          <a:ext cx="6628804" cy="142857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a:t>Safe Operation and Infrastructure</a:t>
          </a:r>
          <a:endParaRPr lang="en-US" sz="3700" kern="1200" dirty="0"/>
        </a:p>
      </dsp:txBody>
      <dsp:txXfrm>
        <a:off x="69737" y="310112"/>
        <a:ext cx="6489330" cy="1289096"/>
      </dsp:txXfrm>
    </dsp:sp>
    <dsp:sp modelId="{75E72C37-0CE1-4D59-998C-6904C173081F}">
      <dsp:nvSpPr>
        <dsp:cNvPr id="0" name=""/>
        <dsp:cNvSpPr/>
      </dsp:nvSpPr>
      <dsp:spPr>
        <a:xfrm>
          <a:off x="0" y="1775505"/>
          <a:ext cx="6628804" cy="1428570"/>
        </a:xfrm>
        <a:prstGeom prst="roundRect">
          <a:avLst/>
        </a:prstGeom>
        <a:gradFill rotWithShape="0">
          <a:gsLst>
            <a:gs pos="0">
              <a:schemeClr val="accent2">
                <a:hueOff val="-944198"/>
                <a:satOff val="17568"/>
                <a:lumOff val="2352"/>
                <a:alphaOff val="0"/>
                <a:tint val="96000"/>
                <a:lumMod val="100000"/>
              </a:schemeClr>
            </a:gs>
            <a:gs pos="78000">
              <a:schemeClr val="accent2">
                <a:hueOff val="-944198"/>
                <a:satOff val="17568"/>
                <a:lumOff val="235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a:t>Land Use, Environment, and Sustainability</a:t>
          </a:r>
          <a:endParaRPr lang="en-US" sz="3700" kern="1200" dirty="0"/>
        </a:p>
      </dsp:txBody>
      <dsp:txXfrm>
        <a:off x="69737" y="1845242"/>
        <a:ext cx="6489330" cy="1289096"/>
      </dsp:txXfrm>
    </dsp:sp>
    <dsp:sp modelId="{AA2D5F52-A577-4021-9E81-E8ECF8B75531}">
      <dsp:nvSpPr>
        <dsp:cNvPr id="0" name=""/>
        <dsp:cNvSpPr/>
      </dsp:nvSpPr>
      <dsp:spPr>
        <a:xfrm>
          <a:off x="0" y="3310635"/>
          <a:ext cx="6628804" cy="1428570"/>
        </a:xfrm>
        <a:prstGeom prst="roundRect">
          <a:avLst/>
        </a:prstGeom>
        <a:gradFill rotWithShape="0">
          <a:gsLst>
            <a:gs pos="0">
              <a:schemeClr val="accent2">
                <a:hueOff val="-1888395"/>
                <a:satOff val="35136"/>
                <a:lumOff val="4705"/>
                <a:alphaOff val="0"/>
                <a:tint val="96000"/>
                <a:lumMod val="100000"/>
              </a:schemeClr>
            </a:gs>
            <a:gs pos="78000">
              <a:schemeClr val="accent2">
                <a:hueOff val="-1888395"/>
                <a:satOff val="35136"/>
                <a:lumOff val="470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dirty="0"/>
            <a:t>Workforce Transformation and Economic Development</a:t>
          </a:r>
          <a:endParaRPr lang="en-US" sz="3700" kern="1200" dirty="0"/>
        </a:p>
      </dsp:txBody>
      <dsp:txXfrm>
        <a:off x="69737" y="3380372"/>
        <a:ext cx="6489330" cy="128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9F07C-3FF8-4198-BAC5-92814F8DEDF0}">
      <dsp:nvSpPr>
        <dsp:cNvPr id="0" name=""/>
        <dsp:cNvSpPr/>
      </dsp:nvSpPr>
      <dsp:spPr>
        <a:xfrm>
          <a:off x="0" y="12476"/>
          <a:ext cx="5263146" cy="1216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CAV Strategic Plan</a:t>
          </a:r>
        </a:p>
      </dsp:txBody>
      <dsp:txXfrm>
        <a:off x="59399" y="71875"/>
        <a:ext cx="5144348" cy="1098002"/>
      </dsp:txXfrm>
    </dsp:sp>
    <dsp:sp modelId="{6A9FF118-8B27-4172-B133-6E96A077FFF4}">
      <dsp:nvSpPr>
        <dsp:cNvPr id="0" name=""/>
        <dsp:cNvSpPr/>
      </dsp:nvSpPr>
      <dsp:spPr>
        <a:xfrm>
          <a:off x="0" y="1321436"/>
          <a:ext cx="5263146" cy="1216800"/>
        </a:xfrm>
        <a:prstGeom prst="roundRect">
          <a:avLst/>
        </a:prstGeom>
        <a:gradFill rotWithShape="0">
          <a:gsLst>
            <a:gs pos="0">
              <a:schemeClr val="accent2">
                <a:hueOff val="-629465"/>
                <a:satOff val="11712"/>
                <a:lumOff val="1568"/>
                <a:alphaOff val="0"/>
                <a:tint val="96000"/>
                <a:lumMod val="100000"/>
              </a:schemeClr>
            </a:gs>
            <a:gs pos="78000">
              <a:schemeClr val="accent2">
                <a:hueOff val="-629465"/>
                <a:satOff val="11712"/>
                <a:lumOff val="156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AV Summit</a:t>
          </a:r>
        </a:p>
      </dsp:txBody>
      <dsp:txXfrm>
        <a:off x="59399" y="1380835"/>
        <a:ext cx="5144348" cy="1098002"/>
      </dsp:txXfrm>
    </dsp:sp>
    <dsp:sp modelId="{8B12C331-8366-453B-8CD0-687367E44CAE}">
      <dsp:nvSpPr>
        <dsp:cNvPr id="0" name=""/>
        <dsp:cNvSpPr/>
      </dsp:nvSpPr>
      <dsp:spPr>
        <a:xfrm>
          <a:off x="0" y="2630396"/>
          <a:ext cx="5263146" cy="1216800"/>
        </a:xfrm>
        <a:prstGeom prst="roundRect">
          <a:avLst/>
        </a:prstGeom>
        <a:gradFill rotWithShape="0">
          <a:gsLst>
            <a:gs pos="0">
              <a:schemeClr val="accent2">
                <a:hueOff val="-1258930"/>
                <a:satOff val="23424"/>
                <a:lumOff val="3137"/>
                <a:alphaOff val="0"/>
                <a:tint val="96000"/>
                <a:lumMod val="100000"/>
              </a:schemeClr>
            </a:gs>
            <a:gs pos="78000">
              <a:schemeClr val="accent2">
                <a:hueOff val="-1258930"/>
                <a:satOff val="23424"/>
                <a:lumOff val="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Truck Platooning</a:t>
          </a:r>
        </a:p>
      </dsp:txBody>
      <dsp:txXfrm>
        <a:off x="59399" y="2689795"/>
        <a:ext cx="5144348" cy="1098002"/>
      </dsp:txXfrm>
    </dsp:sp>
    <dsp:sp modelId="{1A4316E0-C6A6-406B-8F66-1F47BE741E0D}">
      <dsp:nvSpPr>
        <dsp:cNvPr id="0" name=""/>
        <dsp:cNvSpPr/>
      </dsp:nvSpPr>
      <dsp:spPr>
        <a:xfrm>
          <a:off x="0" y="3939356"/>
          <a:ext cx="5263146" cy="1216800"/>
        </a:xfrm>
        <a:prstGeom prst="roundRect">
          <a:avLst/>
        </a:prstGeom>
        <a:gradFill rotWithShape="0">
          <a:gsLst>
            <a:gs pos="0">
              <a:schemeClr val="accent2">
                <a:hueOff val="-1888395"/>
                <a:satOff val="35136"/>
                <a:lumOff val="4705"/>
                <a:alphaOff val="0"/>
                <a:tint val="96000"/>
                <a:lumMod val="100000"/>
              </a:schemeClr>
            </a:gs>
            <a:gs pos="78000">
              <a:schemeClr val="accent2">
                <a:hueOff val="-1888395"/>
                <a:satOff val="35136"/>
                <a:lumOff val="470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AV Preparation on State Highways</a:t>
          </a:r>
        </a:p>
      </dsp:txBody>
      <dsp:txXfrm>
        <a:off x="59399" y="3998755"/>
        <a:ext cx="5144348"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9F07C-3FF8-4198-BAC5-92814F8DEDF0}">
      <dsp:nvSpPr>
        <dsp:cNvPr id="0" name=""/>
        <dsp:cNvSpPr/>
      </dsp:nvSpPr>
      <dsp:spPr>
        <a:xfrm>
          <a:off x="0" y="755510"/>
          <a:ext cx="7125193" cy="748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Valley Transportation Authority (VTA)</a:t>
          </a:r>
        </a:p>
      </dsp:txBody>
      <dsp:txXfrm>
        <a:off x="36553" y="792063"/>
        <a:ext cx="7052087" cy="675694"/>
      </dsp:txXfrm>
    </dsp:sp>
    <dsp:sp modelId="{6A9FF118-8B27-4172-B133-6E96A077FFF4}">
      <dsp:nvSpPr>
        <dsp:cNvPr id="0" name=""/>
        <dsp:cNvSpPr/>
      </dsp:nvSpPr>
      <dsp:spPr>
        <a:xfrm>
          <a:off x="0" y="1596470"/>
          <a:ext cx="7125193" cy="748800"/>
        </a:xfrm>
        <a:prstGeom prst="roundRect">
          <a:avLst/>
        </a:prstGeom>
        <a:gradFill rotWithShape="0">
          <a:gsLst>
            <a:gs pos="0">
              <a:schemeClr val="accent2">
                <a:hueOff val="-472099"/>
                <a:satOff val="8784"/>
                <a:lumOff val="1176"/>
                <a:alphaOff val="0"/>
                <a:tint val="96000"/>
                <a:lumMod val="100000"/>
              </a:schemeClr>
            </a:gs>
            <a:gs pos="78000">
              <a:schemeClr val="accent2">
                <a:hueOff val="-472099"/>
                <a:satOff val="8784"/>
                <a:lumOff val="1176"/>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err="1"/>
            <a:t>NoTraffic</a:t>
          </a:r>
          <a:endParaRPr lang="en-US" sz="3200" kern="1200" dirty="0"/>
        </a:p>
      </dsp:txBody>
      <dsp:txXfrm>
        <a:off x="36553" y="1633023"/>
        <a:ext cx="7052087" cy="675694"/>
      </dsp:txXfrm>
    </dsp:sp>
    <dsp:sp modelId="{82DFEB51-F0FC-416E-A25C-D8AC2F066480}">
      <dsp:nvSpPr>
        <dsp:cNvPr id="0" name=""/>
        <dsp:cNvSpPr/>
      </dsp:nvSpPr>
      <dsp:spPr>
        <a:xfrm>
          <a:off x="0" y="2437430"/>
          <a:ext cx="7125193" cy="748800"/>
        </a:xfrm>
        <a:prstGeom prst="roundRect">
          <a:avLst/>
        </a:prstGeom>
        <a:gradFill rotWithShape="0">
          <a:gsLst>
            <a:gs pos="0">
              <a:schemeClr val="accent2">
                <a:hueOff val="-944198"/>
                <a:satOff val="17568"/>
                <a:lumOff val="2352"/>
                <a:alphaOff val="0"/>
                <a:tint val="96000"/>
                <a:lumMod val="100000"/>
              </a:schemeClr>
            </a:gs>
            <a:gs pos="78000">
              <a:schemeClr val="accent2">
                <a:hueOff val="-944198"/>
                <a:satOff val="17568"/>
                <a:lumOff val="235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Blackberry</a:t>
          </a:r>
        </a:p>
      </dsp:txBody>
      <dsp:txXfrm>
        <a:off x="36553" y="2473983"/>
        <a:ext cx="7052087" cy="675694"/>
      </dsp:txXfrm>
    </dsp:sp>
    <dsp:sp modelId="{DFA4172A-0AAB-4F16-9484-C2D59C636E15}">
      <dsp:nvSpPr>
        <dsp:cNvPr id="0" name=""/>
        <dsp:cNvSpPr/>
      </dsp:nvSpPr>
      <dsp:spPr>
        <a:xfrm>
          <a:off x="0" y="3278391"/>
          <a:ext cx="7125193" cy="748800"/>
        </a:xfrm>
        <a:prstGeom prst="roundRect">
          <a:avLst/>
        </a:prstGeom>
        <a:gradFill rotWithShape="0">
          <a:gsLst>
            <a:gs pos="0">
              <a:schemeClr val="accent2">
                <a:hueOff val="-1416296"/>
                <a:satOff val="26352"/>
                <a:lumOff val="3529"/>
                <a:alphaOff val="0"/>
                <a:tint val="96000"/>
                <a:lumMod val="100000"/>
              </a:schemeClr>
            </a:gs>
            <a:gs pos="78000">
              <a:schemeClr val="accent2">
                <a:hueOff val="-1416296"/>
                <a:satOff val="26352"/>
                <a:lumOff val="352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Prospect Silicon Valley</a:t>
          </a:r>
        </a:p>
      </dsp:txBody>
      <dsp:txXfrm>
        <a:off x="36553" y="3314944"/>
        <a:ext cx="7052087" cy="675694"/>
      </dsp:txXfrm>
    </dsp:sp>
    <dsp:sp modelId="{6E54E831-D2BA-4072-8D33-E153A979DE97}">
      <dsp:nvSpPr>
        <dsp:cNvPr id="0" name=""/>
        <dsp:cNvSpPr/>
      </dsp:nvSpPr>
      <dsp:spPr>
        <a:xfrm>
          <a:off x="0" y="4119350"/>
          <a:ext cx="7125193" cy="748800"/>
        </a:xfrm>
        <a:prstGeom prst="roundRect">
          <a:avLst/>
        </a:prstGeom>
        <a:gradFill rotWithShape="0">
          <a:gsLst>
            <a:gs pos="0">
              <a:schemeClr val="accent2">
                <a:hueOff val="-1888395"/>
                <a:satOff val="35136"/>
                <a:lumOff val="4705"/>
                <a:alphaOff val="0"/>
                <a:tint val="96000"/>
                <a:lumMod val="100000"/>
              </a:schemeClr>
            </a:gs>
            <a:gs pos="78000">
              <a:schemeClr val="accent2">
                <a:hueOff val="-1888395"/>
                <a:satOff val="35136"/>
                <a:lumOff val="470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MMITSS (Pooled Fund Study)</a:t>
          </a:r>
        </a:p>
      </dsp:txBody>
      <dsp:txXfrm>
        <a:off x="36553" y="4155903"/>
        <a:ext cx="7052087" cy="675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9F07C-3FF8-4198-BAC5-92814F8DEDF0}">
      <dsp:nvSpPr>
        <dsp:cNvPr id="0" name=""/>
        <dsp:cNvSpPr/>
      </dsp:nvSpPr>
      <dsp:spPr>
        <a:xfrm>
          <a:off x="0" y="55625"/>
          <a:ext cx="7125193" cy="17491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0" kern="1200" dirty="0"/>
            <a:t>Palo Alto CAV Test Bed</a:t>
          </a:r>
        </a:p>
      </dsp:txBody>
      <dsp:txXfrm>
        <a:off x="85386" y="141011"/>
        <a:ext cx="6954421" cy="1578378"/>
      </dsp:txXfrm>
    </dsp:sp>
    <dsp:sp modelId="{6A9FF118-8B27-4172-B133-6E96A077FFF4}">
      <dsp:nvSpPr>
        <dsp:cNvPr id="0" name=""/>
        <dsp:cNvSpPr/>
      </dsp:nvSpPr>
      <dsp:spPr>
        <a:xfrm>
          <a:off x="0" y="1937255"/>
          <a:ext cx="7125193" cy="1749150"/>
        </a:xfrm>
        <a:prstGeom prst="roundRect">
          <a:avLst/>
        </a:prstGeom>
        <a:gradFill rotWithShape="0">
          <a:gsLst>
            <a:gs pos="0">
              <a:schemeClr val="accent2">
                <a:hueOff val="-944198"/>
                <a:satOff val="17568"/>
                <a:lumOff val="2352"/>
                <a:alphaOff val="0"/>
                <a:tint val="96000"/>
                <a:lumMod val="100000"/>
              </a:schemeClr>
            </a:gs>
            <a:gs pos="78000">
              <a:schemeClr val="accent2">
                <a:hueOff val="-944198"/>
                <a:satOff val="17568"/>
                <a:lumOff val="235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a:t>San Diego AV Regional Proving Ground</a:t>
          </a:r>
        </a:p>
      </dsp:txBody>
      <dsp:txXfrm>
        <a:off x="85386" y="2022641"/>
        <a:ext cx="6954421" cy="1578378"/>
      </dsp:txXfrm>
    </dsp:sp>
    <dsp:sp modelId="{82DFEB51-F0FC-416E-A25C-D8AC2F066480}">
      <dsp:nvSpPr>
        <dsp:cNvPr id="0" name=""/>
        <dsp:cNvSpPr/>
      </dsp:nvSpPr>
      <dsp:spPr>
        <a:xfrm>
          <a:off x="0" y="3818886"/>
          <a:ext cx="7125193" cy="1749150"/>
        </a:xfrm>
        <a:prstGeom prst="roundRect">
          <a:avLst/>
        </a:prstGeom>
        <a:gradFill rotWithShape="0">
          <a:gsLst>
            <a:gs pos="0">
              <a:schemeClr val="accent2">
                <a:hueOff val="-1888395"/>
                <a:satOff val="35136"/>
                <a:lumOff val="4705"/>
                <a:alphaOff val="0"/>
                <a:tint val="96000"/>
                <a:lumMod val="100000"/>
              </a:schemeClr>
            </a:gs>
            <a:gs pos="78000">
              <a:schemeClr val="accent2">
                <a:hueOff val="-1888395"/>
                <a:satOff val="35136"/>
                <a:lumOff val="470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kern="1200" dirty="0" err="1"/>
            <a:t>GoMentum</a:t>
          </a:r>
          <a:r>
            <a:rPr lang="en-US" sz="4600" kern="1200" dirty="0"/>
            <a:t> Station</a:t>
          </a:r>
        </a:p>
      </dsp:txBody>
      <dsp:txXfrm>
        <a:off x="85386" y="3904272"/>
        <a:ext cx="6954421" cy="15783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AF9F6-8E58-4B91-8A6D-92918211A7B4}">
      <dsp:nvSpPr>
        <dsp:cNvPr id="0" name=""/>
        <dsp:cNvSpPr/>
      </dsp:nvSpPr>
      <dsp:spPr>
        <a:xfrm>
          <a:off x="0" y="0"/>
          <a:ext cx="3251551" cy="853770"/>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Facilitate testing and validation of AV technologies while ensuring public safety and security</a:t>
          </a:r>
        </a:p>
      </dsp:txBody>
      <dsp:txXfrm>
        <a:off x="25006" y="25006"/>
        <a:ext cx="2258123" cy="803758"/>
      </dsp:txXfrm>
    </dsp:sp>
    <dsp:sp modelId="{90897446-F549-40DA-A02E-1B41260A2F4F}">
      <dsp:nvSpPr>
        <dsp:cNvPr id="0" name=""/>
        <dsp:cNvSpPr/>
      </dsp:nvSpPr>
      <dsp:spPr>
        <a:xfrm>
          <a:off x="272317" y="1009000"/>
          <a:ext cx="3251551" cy="853770"/>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Partners include SANDAG, Caltrans D-11 &amp; City of Chula Vista</a:t>
          </a:r>
        </a:p>
      </dsp:txBody>
      <dsp:txXfrm>
        <a:off x="297323" y="1034006"/>
        <a:ext cx="2374271" cy="803758"/>
      </dsp:txXfrm>
    </dsp:sp>
    <dsp:sp modelId="{1780B537-0F91-4288-A885-2D972FA028D1}">
      <dsp:nvSpPr>
        <dsp:cNvPr id="0" name=""/>
        <dsp:cNvSpPr/>
      </dsp:nvSpPr>
      <dsp:spPr>
        <a:xfrm>
          <a:off x="540570" y="2018001"/>
          <a:ext cx="3251551" cy="853770"/>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I-15, State Route 125, Chula Vista, Miramar Marine Corps Air Station</a:t>
          </a:r>
        </a:p>
      </dsp:txBody>
      <dsp:txXfrm>
        <a:off x="565576" y="2043007"/>
        <a:ext cx="2378335" cy="803758"/>
      </dsp:txXfrm>
    </dsp:sp>
    <dsp:sp modelId="{303171EF-F51D-4099-BBA8-F25882A2E96A}">
      <dsp:nvSpPr>
        <dsp:cNvPr id="0" name=""/>
        <dsp:cNvSpPr/>
      </dsp:nvSpPr>
      <dsp:spPr>
        <a:xfrm>
          <a:off x="812887" y="3027002"/>
          <a:ext cx="3251551" cy="853770"/>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Needs permit to conduct testing</a:t>
          </a:r>
        </a:p>
      </dsp:txBody>
      <dsp:txXfrm>
        <a:off x="837893" y="3052008"/>
        <a:ext cx="2374271" cy="803758"/>
      </dsp:txXfrm>
    </dsp:sp>
    <dsp:sp modelId="{8A07A631-2C03-46B6-8BBD-2948BD0EDBDC}">
      <dsp:nvSpPr>
        <dsp:cNvPr id="0" name=""/>
        <dsp:cNvSpPr/>
      </dsp:nvSpPr>
      <dsp:spPr>
        <a:xfrm>
          <a:off x="2696600" y="653910"/>
          <a:ext cx="554950" cy="554950"/>
        </a:xfrm>
        <a:prstGeom prst="downArrow">
          <a:avLst>
            <a:gd name="adj1" fmla="val 55000"/>
            <a:gd name="adj2" fmla="val 45000"/>
          </a:avLst>
        </a:prstGeom>
        <a:solidFill>
          <a:schemeClr val="accent3">
            <a:alpha val="90000"/>
            <a:tint val="40000"/>
            <a:hueOff val="0"/>
            <a:satOff val="0"/>
            <a:lumOff val="0"/>
            <a:alphaOff val="0"/>
          </a:schemeClr>
        </a:solidFill>
        <a:ln w="12700" cap="rnd" cmpd="sng" algn="ctr">
          <a:solidFill>
            <a:schemeClr val="accent3">
              <a:alpha val="90000"/>
              <a:tint val="4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2821464" y="653910"/>
        <a:ext cx="305222" cy="417600"/>
      </dsp:txXfrm>
    </dsp:sp>
    <dsp:sp modelId="{FD4E6355-B81F-44DF-99F9-F951F8402808}">
      <dsp:nvSpPr>
        <dsp:cNvPr id="0" name=""/>
        <dsp:cNvSpPr/>
      </dsp:nvSpPr>
      <dsp:spPr>
        <a:xfrm>
          <a:off x="2968918" y="1662911"/>
          <a:ext cx="554950" cy="554950"/>
        </a:xfrm>
        <a:prstGeom prst="downArrow">
          <a:avLst>
            <a:gd name="adj1" fmla="val 55000"/>
            <a:gd name="adj2" fmla="val 45000"/>
          </a:avLst>
        </a:prstGeom>
        <a:solidFill>
          <a:schemeClr val="accent3">
            <a:alpha val="90000"/>
            <a:tint val="40000"/>
            <a:hueOff val="0"/>
            <a:satOff val="0"/>
            <a:lumOff val="0"/>
            <a:alphaOff val="0"/>
          </a:schemeClr>
        </a:solidFill>
        <a:ln w="12700" cap="rnd" cmpd="sng" algn="ctr">
          <a:solidFill>
            <a:schemeClr val="accent3">
              <a:alpha val="90000"/>
              <a:tint val="4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093782" y="1662911"/>
        <a:ext cx="305222" cy="417600"/>
      </dsp:txXfrm>
    </dsp:sp>
    <dsp:sp modelId="{5309E66C-36D5-4172-B424-FC6074F81806}">
      <dsp:nvSpPr>
        <dsp:cNvPr id="0" name=""/>
        <dsp:cNvSpPr/>
      </dsp:nvSpPr>
      <dsp:spPr>
        <a:xfrm>
          <a:off x="3237171" y="2671912"/>
          <a:ext cx="554950" cy="554950"/>
        </a:xfrm>
        <a:prstGeom prst="downArrow">
          <a:avLst>
            <a:gd name="adj1" fmla="val 55000"/>
            <a:gd name="adj2" fmla="val 45000"/>
          </a:avLst>
        </a:prstGeom>
        <a:solidFill>
          <a:schemeClr val="accent3">
            <a:alpha val="90000"/>
            <a:tint val="40000"/>
            <a:hueOff val="0"/>
            <a:satOff val="0"/>
            <a:lumOff val="0"/>
            <a:alphaOff val="0"/>
          </a:schemeClr>
        </a:solidFill>
        <a:ln w="12700" cap="rnd" cmpd="sng" algn="ctr">
          <a:solidFill>
            <a:schemeClr val="accent3">
              <a:alpha val="90000"/>
              <a:tint val="40000"/>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362035" y="2671912"/>
        <a:ext cx="305222" cy="417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83388-30C2-4FB2-A85C-2955E339419B}">
      <dsp:nvSpPr>
        <dsp:cNvPr id="0" name=""/>
        <dsp:cNvSpPr/>
      </dsp:nvSpPr>
      <dsp:spPr>
        <a:xfrm>
          <a:off x="0" y="370290"/>
          <a:ext cx="6628804" cy="3780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C1CA121-8A58-4032-B446-C6950B0A824D}">
      <dsp:nvSpPr>
        <dsp:cNvPr id="0" name=""/>
        <dsp:cNvSpPr/>
      </dsp:nvSpPr>
      <dsp:spPr>
        <a:xfrm>
          <a:off x="331440" y="148890"/>
          <a:ext cx="4640162" cy="442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66750">
            <a:lnSpc>
              <a:spcPct val="90000"/>
            </a:lnSpc>
            <a:spcBef>
              <a:spcPct val="0"/>
            </a:spcBef>
            <a:spcAft>
              <a:spcPct val="35000"/>
            </a:spcAft>
            <a:buNone/>
          </a:pPr>
          <a:r>
            <a:rPr lang="en-US" sz="1500" kern="1200" dirty="0"/>
            <a:t>Traffic Operations</a:t>
          </a:r>
        </a:p>
      </dsp:txBody>
      <dsp:txXfrm>
        <a:off x="353056" y="170506"/>
        <a:ext cx="4596930" cy="399568"/>
      </dsp:txXfrm>
    </dsp:sp>
    <dsp:sp modelId="{1FCB1C95-6DC7-40EA-ABF7-85B0E14B21E9}">
      <dsp:nvSpPr>
        <dsp:cNvPr id="0" name=""/>
        <dsp:cNvSpPr/>
      </dsp:nvSpPr>
      <dsp:spPr>
        <a:xfrm>
          <a:off x="0" y="1050690"/>
          <a:ext cx="6628804" cy="378000"/>
        </a:xfrm>
        <a:prstGeom prst="rect">
          <a:avLst/>
        </a:prstGeom>
        <a:solidFill>
          <a:schemeClr val="lt1">
            <a:alpha val="90000"/>
            <a:hueOff val="0"/>
            <a:satOff val="0"/>
            <a:lumOff val="0"/>
            <a:alphaOff val="0"/>
          </a:schemeClr>
        </a:solidFill>
        <a:ln w="12700" cap="rnd" cmpd="sng" algn="ctr">
          <a:solidFill>
            <a:schemeClr val="accent2">
              <a:hueOff val="-314733"/>
              <a:satOff val="5856"/>
              <a:lumOff val="784"/>
              <a:alphaOff val="0"/>
            </a:schemeClr>
          </a:solidFill>
          <a:prstDash val="solid"/>
        </a:ln>
        <a:effectLst/>
      </dsp:spPr>
      <dsp:style>
        <a:lnRef idx="1">
          <a:scrgbClr r="0" g="0" b="0"/>
        </a:lnRef>
        <a:fillRef idx="1">
          <a:scrgbClr r="0" g="0" b="0"/>
        </a:fillRef>
        <a:effectRef idx="0">
          <a:scrgbClr r="0" g="0" b="0"/>
        </a:effectRef>
        <a:fontRef idx="minor"/>
      </dsp:style>
    </dsp:sp>
    <dsp:sp modelId="{1F7EE26D-A881-4CA8-B317-3B1FC89EF081}">
      <dsp:nvSpPr>
        <dsp:cNvPr id="0" name=""/>
        <dsp:cNvSpPr/>
      </dsp:nvSpPr>
      <dsp:spPr>
        <a:xfrm>
          <a:off x="331440" y="829290"/>
          <a:ext cx="4640162" cy="442800"/>
        </a:xfrm>
        <a:prstGeom prst="roundRect">
          <a:avLst/>
        </a:prstGeom>
        <a:gradFill rotWithShape="0">
          <a:gsLst>
            <a:gs pos="0">
              <a:schemeClr val="accent2">
                <a:hueOff val="-314733"/>
                <a:satOff val="5856"/>
                <a:lumOff val="784"/>
                <a:alphaOff val="0"/>
                <a:tint val="96000"/>
                <a:lumMod val="100000"/>
              </a:schemeClr>
            </a:gs>
            <a:gs pos="78000">
              <a:schemeClr val="accent2">
                <a:hueOff val="-314733"/>
                <a:satOff val="5856"/>
                <a:lumOff val="7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66750">
            <a:lnSpc>
              <a:spcPct val="90000"/>
            </a:lnSpc>
            <a:spcBef>
              <a:spcPct val="0"/>
            </a:spcBef>
            <a:spcAft>
              <a:spcPct val="35000"/>
            </a:spcAft>
            <a:buNone/>
          </a:pPr>
          <a:r>
            <a:rPr lang="en-US" sz="1500" kern="1200" dirty="0"/>
            <a:t>Design</a:t>
          </a:r>
        </a:p>
      </dsp:txBody>
      <dsp:txXfrm>
        <a:off x="353056" y="850906"/>
        <a:ext cx="4596930" cy="399568"/>
      </dsp:txXfrm>
    </dsp:sp>
    <dsp:sp modelId="{CB1100F9-B62D-41BF-B2AD-722E855C41FD}">
      <dsp:nvSpPr>
        <dsp:cNvPr id="0" name=""/>
        <dsp:cNvSpPr/>
      </dsp:nvSpPr>
      <dsp:spPr>
        <a:xfrm>
          <a:off x="0" y="1731090"/>
          <a:ext cx="6628804" cy="378000"/>
        </a:xfrm>
        <a:prstGeom prst="rect">
          <a:avLst/>
        </a:prstGeom>
        <a:solidFill>
          <a:schemeClr val="lt1">
            <a:alpha val="90000"/>
            <a:hueOff val="0"/>
            <a:satOff val="0"/>
            <a:lumOff val="0"/>
            <a:alphaOff val="0"/>
          </a:schemeClr>
        </a:solidFill>
        <a:ln w="12700" cap="rnd" cmpd="sng" algn="ctr">
          <a:solidFill>
            <a:schemeClr val="accent2">
              <a:hueOff val="-629465"/>
              <a:satOff val="11712"/>
              <a:lumOff val="1568"/>
              <a:alphaOff val="0"/>
            </a:schemeClr>
          </a:solidFill>
          <a:prstDash val="solid"/>
        </a:ln>
        <a:effectLst/>
      </dsp:spPr>
      <dsp:style>
        <a:lnRef idx="1">
          <a:scrgbClr r="0" g="0" b="0"/>
        </a:lnRef>
        <a:fillRef idx="1">
          <a:scrgbClr r="0" g="0" b="0"/>
        </a:fillRef>
        <a:effectRef idx="0">
          <a:scrgbClr r="0" g="0" b="0"/>
        </a:effectRef>
        <a:fontRef idx="minor"/>
      </dsp:style>
    </dsp:sp>
    <dsp:sp modelId="{ED47E14B-5A52-4A2C-98E1-F2B8E76E5C85}">
      <dsp:nvSpPr>
        <dsp:cNvPr id="0" name=""/>
        <dsp:cNvSpPr/>
      </dsp:nvSpPr>
      <dsp:spPr>
        <a:xfrm>
          <a:off x="331440" y="1509690"/>
          <a:ext cx="4640162" cy="442800"/>
        </a:xfrm>
        <a:prstGeom prst="roundRect">
          <a:avLst/>
        </a:prstGeom>
        <a:gradFill rotWithShape="0">
          <a:gsLst>
            <a:gs pos="0">
              <a:schemeClr val="accent2">
                <a:hueOff val="-629465"/>
                <a:satOff val="11712"/>
                <a:lumOff val="1568"/>
                <a:alphaOff val="0"/>
                <a:tint val="96000"/>
                <a:lumMod val="100000"/>
              </a:schemeClr>
            </a:gs>
            <a:gs pos="78000">
              <a:schemeClr val="accent2">
                <a:hueOff val="-629465"/>
                <a:satOff val="11712"/>
                <a:lumOff val="156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66750">
            <a:lnSpc>
              <a:spcPct val="90000"/>
            </a:lnSpc>
            <a:spcBef>
              <a:spcPct val="0"/>
            </a:spcBef>
            <a:spcAft>
              <a:spcPct val="35000"/>
            </a:spcAft>
            <a:buNone/>
          </a:pPr>
          <a:r>
            <a:rPr lang="en-US" sz="1500" kern="1200" dirty="0"/>
            <a:t>Maintenance</a:t>
          </a:r>
        </a:p>
      </dsp:txBody>
      <dsp:txXfrm>
        <a:off x="353056" y="1531306"/>
        <a:ext cx="4596930" cy="399568"/>
      </dsp:txXfrm>
    </dsp:sp>
    <dsp:sp modelId="{EBC14192-D8F9-4D2E-8262-A04CDBD49C8A}">
      <dsp:nvSpPr>
        <dsp:cNvPr id="0" name=""/>
        <dsp:cNvSpPr/>
      </dsp:nvSpPr>
      <dsp:spPr>
        <a:xfrm>
          <a:off x="0" y="2411490"/>
          <a:ext cx="6628804" cy="378000"/>
        </a:xfrm>
        <a:prstGeom prst="rect">
          <a:avLst/>
        </a:prstGeom>
        <a:solidFill>
          <a:schemeClr val="lt1">
            <a:alpha val="90000"/>
            <a:hueOff val="0"/>
            <a:satOff val="0"/>
            <a:lumOff val="0"/>
            <a:alphaOff val="0"/>
          </a:schemeClr>
        </a:solidFill>
        <a:ln w="12700" cap="rnd" cmpd="sng" algn="ctr">
          <a:solidFill>
            <a:schemeClr val="accent2">
              <a:hueOff val="-944198"/>
              <a:satOff val="17568"/>
              <a:lumOff val="2352"/>
              <a:alphaOff val="0"/>
            </a:schemeClr>
          </a:solidFill>
          <a:prstDash val="solid"/>
        </a:ln>
        <a:effectLst/>
      </dsp:spPr>
      <dsp:style>
        <a:lnRef idx="1">
          <a:scrgbClr r="0" g="0" b="0"/>
        </a:lnRef>
        <a:fillRef idx="1">
          <a:scrgbClr r="0" g="0" b="0"/>
        </a:fillRef>
        <a:effectRef idx="0">
          <a:scrgbClr r="0" g="0" b="0"/>
        </a:effectRef>
        <a:fontRef idx="minor"/>
      </dsp:style>
    </dsp:sp>
    <dsp:sp modelId="{86E9D9AB-39F6-4C9C-9CA9-66421A18E164}">
      <dsp:nvSpPr>
        <dsp:cNvPr id="0" name=""/>
        <dsp:cNvSpPr/>
      </dsp:nvSpPr>
      <dsp:spPr>
        <a:xfrm>
          <a:off x="331440" y="2190090"/>
          <a:ext cx="4640162" cy="442800"/>
        </a:xfrm>
        <a:prstGeom prst="roundRect">
          <a:avLst/>
        </a:prstGeom>
        <a:gradFill rotWithShape="0">
          <a:gsLst>
            <a:gs pos="0">
              <a:schemeClr val="accent2">
                <a:hueOff val="-944198"/>
                <a:satOff val="17568"/>
                <a:lumOff val="2352"/>
                <a:alphaOff val="0"/>
                <a:tint val="96000"/>
                <a:lumMod val="100000"/>
              </a:schemeClr>
            </a:gs>
            <a:gs pos="78000">
              <a:schemeClr val="accent2">
                <a:hueOff val="-944198"/>
                <a:satOff val="17568"/>
                <a:lumOff val="235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66750">
            <a:lnSpc>
              <a:spcPct val="90000"/>
            </a:lnSpc>
            <a:spcBef>
              <a:spcPct val="0"/>
            </a:spcBef>
            <a:spcAft>
              <a:spcPct val="35000"/>
            </a:spcAft>
            <a:buNone/>
          </a:pPr>
          <a:r>
            <a:rPr lang="en-US" sz="1500" kern="1200" dirty="0"/>
            <a:t>Equipment</a:t>
          </a:r>
        </a:p>
      </dsp:txBody>
      <dsp:txXfrm>
        <a:off x="353056" y="2211706"/>
        <a:ext cx="4596930" cy="399568"/>
      </dsp:txXfrm>
    </dsp:sp>
    <dsp:sp modelId="{0539FE86-33D4-4B8C-A462-0031CDF7997F}">
      <dsp:nvSpPr>
        <dsp:cNvPr id="0" name=""/>
        <dsp:cNvSpPr/>
      </dsp:nvSpPr>
      <dsp:spPr>
        <a:xfrm>
          <a:off x="0" y="3091890"/>
          <a:ext cx="6628804" cy="378000"/>
        </a:xfrm>
        <a:prstGeom prst="rect">
          <a:avLst/>
        </a:prstGeom>
        <a:solidFill>
          <a:schemeClr val="lt1">
            <a:alpha val="90000"/>
            <a:hueOff val="0"/>
            <a:satOff val="0"/>
            <a:lumOff val="0"/>
            <a:alphaOff val="0"/>
          </a:schemeClr>
        </a:solidFill>
        <a:ln w="12700" cap="rnd" cmpd="sng" algn="ctr">
          <a:solidFill>
            <a:schemeClr val="accent2">
              <a:hueOff val="-1258930"/>
              <a:satOff val="23424"/>
              <a:lumOff val="3137"/>
              <a:alphaOff val="0"/>
            </a:schemeClr>
          </a:solidFill>
          <a:prstDash val="solid"/>
        </a:ln>
        <a:effectLst/>
      </dsp:spPr>
      <dsp:style>
        <a:lnRef idx="1">
          <a:scrgbClr r="0" g="0" b="0"/>
        </a:lnRef>
        <a:fillRef idx="1">
          <a:scrgbClr r="0" g="0" b="0"/>
        </a:fillRef>
        <a:effectRef idx="0">
          <a:scrgbClr r="0" g="0" b="0"/>
        </a:effectRef>
        <a:fontRef idx="minor"/>
      </dsp:style>
    </dsp:sp>
    <dsp:sp modelId="{ADBA4630-4348-480F-84C4-54D7B5DFD280}">
      <dsp:nvSpPr>
        <dsp:cNvPr id="0" name=""/>
        <dsp:cNvSpPr/>
      </dsp:nvSpPr>
      <dsp:spPr>
        <a:xfrm>
          <a:off x="331440" y="2870490"/>
          <a:ext cx="4640162" cy="442800"/>
        </a:xfrm>
        <a:prstGeom prst="roundRect">
          <a:avLst/>
        </a:prstGeom>
        <a:gradFill rotWithShape="0">
          <a:gsLst>
            <a:gs pos="0">
              <a:schemeClr val="accent2">
                <a:hueOff val="-1258930"/>
                <a:satOff val="23424"/>
                <a:lumOff val="3137"/>
                <a:alphaOff val="0"/>
                <a:tint val="96000"/>
                <a:lumMod val="100000"/>
              </a:schemeClr>
            </a:gs>
            <a:gs pos="78000">
              <a:schemeClr val="accent2">
                <a:hueOff val="-1258930"/>
                <a:satOff val="23424"/>
                <a:lumOff val="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66750">
            <a:lnSpc>
              <a:spcPct val="90000"/>
            </a:lnSpc>
            <a:spcBef>
              <a:spcPct val="0"/>
            </a:spcBef>
            <a:spcAft>
              <a:spcPct val="35000"/>
            </a:spcAft>
            <a:buNone/>
          </a:pPr>
          <a:r>
            <a:rPr lang="en-US" sz="1500" b="1" kern="1200" dirty="0"/>
            <a:t>Legal</a:t>
          </a:r>
          <a:endParaRPr lang="en-US" sz="1500" kern="1200" dirty="0"/>
        </a:p>
      </dsp:txBody>
      <dsp:txXfrm>
        <a:off x="353056" y="2892106"/>
        <a:ext cx="4596930" cy="399568"/>
      </dsp:txXfrm>
    </dsp:sp>
    <dsp:sp modelId="{3064F47A-0C14-45FC-B6DC-B29061D22EAB}">
      <dsp:nvSpPr>
        <dsp:cNvPr id="0" name=""/>
        <dsp:cNvSpPr/>
      </dsp:nvSpPr>
      <dsp:spPr>
        <a:xfrm>
          <a:off x="0" y="3772290"/>
          <a:ext cx="6628804" cy="378000"/>
        </a:xfrm>
        <a:prstGeom prst="rect">
          <a:avLst/>
        </a:prstGeom>
        <a:solidFill>
          <a:schemeClr val="lt1">
            <a:alpha val="90000"/>
            <a:hueOff val="0"/>
            <a:satOff val="0"/>
            <a:lumOff val="0"/>
            <a:alphaOff val="0"/>
          </a:schemeClr>
        </a:solidFill>
        <a:ln w="12700" cap="rnd" cmpd="sng" algn="ctr">
          <a:solidFill>
            <a:schemeClr val="accent2">
              <a:hueOff val="-1573663"/>
              <a:satOff val="29280"/>
              <a:lumOff val="3921"/>
              <a:alphaOff val="0"/>
            </a:schemeClr>
          </a:solidFill>
          <a:prstDash val="solid"/>
        </a:ln>
        <a:effectLst/>
      </dsp:spPr>
      <dsp:style>
        <a:lnRef idx="1">
          <a:scrgbClr r="0" g="0" b="0"/>
        </a:lnRef>
        <a:fillRef idx="1">
          <a:scrgbClr r="0" g="0" b="0"/>
        </a:fillRef>
        <a:effectRef idx="0">
          <a:scrgbClr r="0" g="0" b="0"/>
        </a:effectRef>
        <a:fontRef idx="minor"/>
      </dsp:style>
    </dsp:sp>
    <dsp:sp modelId="{FEADCDA9-6B6F-44AB-B3B8-D18B12484CC8}">
      <dsp:nvSpPr>
        <dsp:cNvPr id="0" name=""/>
        <dsp:cNvSpPr/>
      </dsp:nvSpPr>
      <dsp:spPr>
        <a:xfrm>
          <a:off x="267690" y="3565635"/>
          <a:ext cx="4640162" cy="442800"/>
        </a:xfrm>
        <a:prstGeom prst="roundRect">
          <a:avLst/>
        </a:prstGeom>
        <a:gradFill rotWithShape="0">
          <a:gsLst>
            <a:gs pos="0">
              <a:schemeClr val="accent2">
                <a:hueOff val="-1573663"/>
                <a:satOff val="29280"/>
                <a:lumOff val="3921"/>
                <a:alphaOff val="0"/>
                <a:tint val="96000"/>
                <a:lumMod val="100000"/>
              </a:schemeClr>
            </a:gs>
            <a:gs pos="78000">
              <a:schemeClr val="accent2">
                <a:hueOff val="-1573663"/>
                <a:satOff val="29280"/>
                <a:lumOff val="392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66750">
            <a:lnSpc>
              <a:spcPct val="90000"/>
            </a:lnSpc>
            <a:spcBef>
              <a:spcPct val="0"/>
            </a:spcBef>
            <a:spcAft>
              <a:spcPct val="35000"/>
            </a:spcAft>
            <a:buNone/>
          </a:pPr>
          <a:r>
            <a:rPr lang="en-US" sz="1500" b="1" kern="1200" dirty="0"/>
            <a:t>Cybersecurity and Data Privacy</a:t>
          </a:r>
          <a:endParaRPr lang="en-US" sz="1500" kern="1200" dirty="0"/>
        </a:p>
      </dsp:txBody>
      <dsp:txXfrm>
        <a:off x="289306" y="3587251"/>
        <a:ext cx="4596930" cy="399568"/>
      </dsp:txXfrm>
    </dsp:sp>
    <dsp:sp modelId="{FE0A8F1F-7884-42AD-B823-A2ADBCEC651A}">
      <dsp:nvSpPr>
        <dsp:cNvPr id="0" name=""/>
        <dsp:cNvSpPr/>
      </dsp:nvSpPr>
      <dsp:spPr>
        <a:xfrm>
          <a:off x="0" y="4452690"/>
          <a:ext cx="6628804" cy="378000"/>
        </a:xfrm>
        <a:prstGeom prst="rect">
          <a:avLst/>
        </a:prstGeom>
        <a:solidFill>
          <a:schemeClr val="lt1">
            <a:alpha val="90000"/>
            <a:hueOff val="0"/>
            <a:satOff val="0"/>
            <a:lumOff val="0"/>
            <a:alphaOff val="0"/>
          </a:schemeClr>
        </a:solidFill>
        <a:ln w="12700" cap="rnd"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sp>
    <dsp:sp modelId="{001BDE8B-31B6-4CF4-A95C-F2BB8164A783}">
      <dsp:nvSpPr>
        <dsp:cNvPr id="0" name=""/>
        <dsp:cNvSpPr/>
      </dsp:nvSpPr>
      <dsp:spPr>
        <a:xfrm>
          <a:off x="331440" y="4231290"/>
          <a:ext cx="4640162" cy="442800"/>
        </a:xfrm>
        <a:prstGeom prst="roundRect">
          <a:avLst/>
        </a:prstGeom>
        <a:gradFill rotWithShape="0">
          <a:gsLst>
            <a:gs pos="0">
              <a:schemeClr val="accent2">
                <a:hueOff val="-1888395"/>
                <a:satOff val="35136"/>
                <a:lumOff val="4705"/>
                <a:alphaOff val="0"/>
                <a:tint val="96000"/>
                <a:lumMod val="100000"/>
              </a:schemeClr>
            </a:gs>
            <a:gs pos="78000">
              <a:schemeClr val="accent2">
                <a:hueOff val="-1888395"/>
                <a:satOff val="35136"/>
                <a:lumOff val="470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666750">
            <a:lnSpc>
              <a:spcPct val="90000"/>
            </a:lnSpc>
            <a:spcBef>
              <a:spcPct val="0"/>
            </a:spcBef>
            <a:spcAft>
              <a:spcPct val="35000"/>
            </a:spcAft>
            <a:buNone/>
          </a:pPr>
          <a:r>
            <a:rPr lang="en-US" sz="1500" b="1" kern="1200" dirty="0"/>
            <a:t>Staff Resources</a:t>
          </a:r>
          <a:endParaRPr lang="en-US" sz="1500" kern="1200" dirty="0"/>
        </a:p>
      </dsp:txBody>
      <dsp:txXfrm>
        <a:off x="353056" y="4252906"/>
        <a:ext cx="4596930"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8E0F80-F539-4E2E-8FB9-5B5B5082C268}" type="datetimeFigureOut">
              <a:rPr lang="en-US" smtClean="0"/>
              <a:t>12/3/2019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99A847-4C8F-4DBE-BB02-2469C0F6D97A}" type="slidenum">
              <a:rPr lang="en-US" smtClean="0"/>
              <a:t>‹#›</a:t>
            </a:fld>
            <a:endParaRPr lang="en-US"/>
          </a:p>
        </p:txBody>
      </p:sp>
    </p:spTree>
    <p:extLst>
      <p:ext uri="{BB962C8B-B14F-4D97-AF65-F5344CB8AC3E}">
        <p14:creationId xmlns:p14="http://schemas.microsoft.com/office/powerpoint/2010/main" val="194783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9A847-4C8F-4DBE-BB02-2469C0F6D97A}" type="slidenum">
              <a:rPr lang="en-US" smtClean="0"/>
              <a:t>1</a:t>
            </a:fld>
            <a:endParaRPr lang="en-US"/>
          </a:p>
        </p:txBody>
      </p:sp>
    </p:spTree>
    <p:extLst>
      <p:ext uri="{BB962C8B-B14F-4D97-AF65-F5344CB8AC3E}">
        <p14:creationId xmlns:p14="http://schemas.microsoft.com/office/powerpoint/2010/main" val="3372161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9A847-4C8F-4DBE-BB02-2469C0F6D97A}" type="slidenum">
              <a:rPr lang="en-US" smtClean="0"/>
              <a:t>10</a:t>
            </a:fld>
            <a:endParaRPr lang="en-US"/>
          </a:p>
        </p:txBody>
      </p:sp>
    </p:spTree>
    <p:extLst>
      <p:ext uri="{BB962C8B-B14F-4D97-AF65-F5344CB8AC3E}">
        <p14:creationId xmlns:p14="http://schemas.microsoft.com/office/powerpoint/2010/main" val="1873522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9A847-4C8F-4DBE-BB02-2469C0F6D97A}" type="slidenum">
              <a:rPr lang="en-US" smtClean="0"/>
              <a:t>11</a:t>
            </a:fld>
            <a:endParaRPr lang="en-US"/>
          </a:p>
        </p:txBody>
      </p:sp>
    </p:spTree>
    <p:extLst>
      <p:ext uri="{BB962C8B-B14F-4D97-AF65-F5344CB8AC3E}">
        <p14:creationId xmlns:p14="http://schemas.microsoft.com/office/powerpoint/2010/main" val="2415478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99A847-4C8F-4DBE-BB02-2469C0F6D97A}" type="slidenum">
              <a:rPr lang="en-US" smtClean="0"/>
              <a:t>12</a:t>
            </a:fld>
            <a:endParaRPr lang="en-US"/>
          </a:p>
        </p:txBody>
      </p:sp>
    </p:spTree>
    <p:extLst>
      <p:ext uri="{BB962C8B-B14F-4D97-AF65-F5344CB8AC3E}">
        <p14:creationId xmlns:p14="http://schemas.microsoft.com/office/powerpoint/2010/main" val="3972799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99A847-4C8F-4DBE-BB02-2469C0F6D97A}" type="slidenum">
              <a:rPr lang="en-US" smtClean="0"/>
              <a:t>13</a:t>
            </a:fld>
            <a:endParaRPr lang="en-US"/>
          </a:p>
        </p:txBody>
      </p:sp>
    </p:spTree>
    <p:extLst>
      <p:ext uri="{BB962C8B-B14F-4D97-AF65-F5344CB8AC3E}">
        <p14:creationId xmlns:p14="http://schemas.microsoft.com/office/powerpoint/2010/main" val="3850632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existing test-bed requires an OBU to listen to the broadcasts (</a:t>
            </a:r>
            <a:r>
              <a:rPr lang="en-US" dirty="0" err="1"/>
              <a:t>SPaT</a:t>
            </a:r>
            <a:r>
              <a:rPr lang="en-US" dirty="0"/>
              <a:t>, MAP and RTCM).  With the FHWA sponsored SCMS system the users will have to get security certificates from Blackberry to operate, once the system gets implemented.</a:t>
            </a:r>
          </a:p>
        </p:txBody>
      </p:sp>
      <p:sp>
        <p:nvSpPr>
          <p:cNvPr id="4" name="Slide Number Placeholder 3"/>
          <p:cNvSpPr>
            <a:spLocks noGrp="1"/>
          </p:cNvSpPr>
          <p:nvPr>
            <p:ph type="sldNum" sz="quarter" idx="5"/>
          </p:nvPr>
        </p:nvSpPr>
        <p:spPr/>
        <p:txBody>
          <a:bodyPr/>
          <a:lstStyle/>
          <a:p>
            <a:fld id="{9199A847-4C8F-4DBE-BB02-2469C0F6D97A}" type="slidenum">
              <a:rPr lang="en-US" smtClean="0"/>
              <a:t>14</a:t>
            </a:fld>
            <a:endParaRPr lang="en-US"/>
          </a:p>
        </p:txBody>
      </p:sp>
    </p:spTree>
    <p:extLst>
      <p:ext uri="{BB962C8B-B14F-4D97-AF65-F5344CB8AC3E}">
        <p14:creationId xmlns:p14="http://schemas.microsoft.com/office/powerpoint/2010/main" val="940805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99A847-4C8F-4DBE-BB02-2469C0F6D97A}" type="slidenum">
              <a:rPr lang="en-US" smtClean="0"/>
              <a:t>15</a:t>
            </a:fld>
            <a:endParaRPr lang="en-US"/>
          </a:p>
        </p:txBody>
      </p:sp>
    </p:spTree>
    <p:extLst>
      <p:ext uri="{BB962C8B-B14F-4D97-AF65-F5344CB8AC3E}">
        <p14:creationId xmlns:p14="http://schemas.microsoft.com/office/powerpoint/2010/main" val="2160456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99A847-4C8F-4DBE-BB02-2469C0F6D97A}" type="slidenum">
              <a:rPr lang="en-US" smtClean="0"/>
              <a:t>16</a:t>
            </a:fld>
            <a:endParaRPr lang="en-US"/>
          </a:p>
        </p:txBody>
      </p:sp>
    </p:spTree>
    <p:extLst>
      <p:ext uri="{BB962C8B-B14F-4D97-AF65-F5344CB8AC3E}">
        <p14:creationId xmlns:p14="http://schemas.microsoft.com/office/powerpoint/2010/main" val="462667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9A847-4C8F-4DBE-BB02-2469C0F6D97A}" type="slidenum">
              <a:rPr lang="en-US" smtClean="0"/>
              <a:t>17</a:t>
            </a:fld>
            <a:endParaRPr lang="en-US"/>
          </a:p>
        </p:txBody>
      </p:sp>
    </p:spTree>
    <p:extLst>
      <p:ext uri="{BB962C8B-B14F-4D97-AF65-F5344CB8AC3E}">
        <p14:creationId xmlns:p14="http://schemas.microsoft.com/office/powerpoint/2010/main" val="3490578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99A847-4C8F-4DBE-BB02-2469C0F6D97A}" type="slidenum">
              <a:rPr lang="en-US" smtClean="0"/>
              <a:t>18</a:t>
            </a:fld>
            <a:endParaRPr lang="en-US"/>
          </a:p>
        </p:txBody>
      </p:sp>
    </p:spTree>
    <p:extLst>
      <p:ext uri="{BB962C8B-B14F-4D97-AF65-F5344CB8AC3E}">
        <p14:creationId xmlns:p14="http://schemas.microsoft.com/office/powerpoint/2010/main" val="3520908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Caltrans is open for business for AV testing also. Any company can come and test their technologies. Need to get permit from DMV for testing but if it needs lane closing or encroachment, then they need permit from Caltrans also.</a:t>
            </a:r>
          </a:p>
          <a:p>
            <a:endParaRPr lang="en-US" dirty="0"/>
          </a:p>
        </p:txBody>
      </p:sp>
      <p:sp>
        <p:nvSpPr>
          <p:cNvPr id="4" name="Slide Number Placeholder 3"/>
          <p:cNvSpPr>
            <a:spLocks noGrp="1"/>
          </p:cNvSpPr>
          <p:nvPr>
            <p:ph type="sldNum" sz="quarter" idx="5"/>
          </p:nvPr>
        </p:nvSpPr>
        <p:spPr/>
        <p:txBody>
          <a:bodyPr/>
          <a:lstStyle/>
          <a:p>
            <a:fld id="{9199A847-4C8F-4DBE-BB02-2469C0F6D97A}" type="slidenum">
              <a:rPr lang="en-US" smtClean="0"/>
              <a:t>19</a:t>
            </a:fld>
            <a:endParaRPr lang="en-US"/>
          </a:p>
        </p:txBody>
      </p:sp>
    </p:spTree>
    <p:extLst>
      <p:ext uri="{BB962C8B-B14F-4D97-AF65-F5344CB8AC3E}">
        <p14:creationId xmlns:p14="http://schemas.microsoft.com/office/powerpoint/2010/main" val="263670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99A847-4C8F-4DBE-BB02-2469C0F6D97A}" type="slidenum">
              <a:rPr lang="en-US" smtClean="0"/>
              <a:t>2</a:t>
            </a:fld>
            <a:endParaRPr lang="en-US"/>
          </a:p>
        </p:txBody>
      </p:sp>
    </p:spTree>
    <p:extLst>
      <p:ext uri="{BB962C8B-B14F-4D97-AF65-F5344CB8AC3E}">
        <p14:creationId xmlns:p14="http://schemas.microsoft.com/office/powerpoint/2010/main" val="412583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99A847-4C8F-4DBE-BB02-2469C0F6D97A}" type="slidenum">
              <a:rPr lang="en-US" smtClean="0"/>
              <a:t>20</a:t>
            </a:fld>
            <a:endParaRPr lang="en-US"/>
          </a:p>
        </p:txBody>
      </p:sp>
    </p:spTree>
    <p:extLst>
      <p:ext uri="{BB962C8B-B14F-4D97-AF65-F5344CB8AC3E}">
        <p14:creationId xmlns:p14="http://schemas.microsoft.com/office/powerpoint/2010/main" val="1293923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99A847-4C8F-4DBE-BB02-2469C0F6D97A}" type="slidenum">
              <a:rPr lang="en-US" smtClean="0"/>
              <a:t>21</a:t>
            </a:fld>
            <a:endParaRPr lang="en-US"/>
          </a:p>
        </p:txBody>
      </p:sp>
    </p:spTree>
    <p:extLst>
      <p:ext uri="{BB962C8B-B14F-4D97-AF65-F5344CB8AC3E}">
        <p14:creationId xmlns:p14="http://schemas.microsoft.com/office/powerpoint/2010/main" val="1595420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CA is open for AV testing and DMV is setting regulations for this purpose.</a:t>
            </a:r>
          </a:p>
          <a:p>
            <a:endParaRPr lang="en-US" dirty="0"/>
          </a:p>
        </p:txBody>
      </p:sp>
      <p:sp>
        <p:nvSpPr>
          <p:cNvPr id="4" name="Slide Number Placeholder 3"/>
          <p:cNvSpPr>
            <a:spLocks noGrp="1"/>
          </p:cNvSpPr>
          <p:nvPr>
            <p:ph type="sldNum" sz="quarter" idx="5"/>
          </p:nvPr>
        </p:nvSpPr>
        <p:spPr/>
        <p:txBody>
          <a:bodyPr/>
          <a:lstStyle/>
          <a:p>
            <a:fld id="{9199A847-4C8F-4DBE-BB02-2469C0F6D97A}" type="slidenum">
              <a:rPr lang="en-US" smtClean="0"/>
              <a:t>22</a:t>
            </a:fld>
            <a:endParaRPr lang="en-US"/>
          </a:p>
        </p:txBody>
      </p:sp>
    </p:spTree>
    <p:extLst>
      <p:ext uri="{BB962C8B-B14F-4D97-AF65-F5344CB8AC3E}">
        <p14:creationId xmlns:p14="http://schemas.microsoft.com/office/powerpoint/2010/main" val="811669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9A847-4C8F-4DBE-BB02-2469C0F6D97A}" type="slidenum">
              <a:rPr lang="en-US" smtClean="0"/>
              <a:t>23</a:t>
            </a:fld>
            <a:endParaRPr lang="en-US"/>
          </a:p>
        </p:txBody>
      </p:sp>
    </p:spTree>
    <p:extLst>
      <p:ext uri="{BB962C8B-B14F-4D97-AF65-F5344CB8AC3E}">
        <p14:creationId xmlns:p14="http://schemas.microsoft.com/office/powerpoint/2010/main" val="2300586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20000"/>
              </a:lnSpc>
              <a:buFont typeface="Wingdings" panose="05000000000000000000" pitchFamily="2" charset="2"/>
              <a:buNone/>
            </a:pPr>
            <a:r>
              <a:rPr lang="en-US" sz="1100" dirty="0"/>
              <a:t>Traffic Operations:</a:t>
            </a:r>
          </a:p>
          <a:p>
            <a:pPr marL="990009" lvl="1" indent="-524123">
              <a:lnSpc>
                <a:spcPct val="120000"/>
              </a:lnSpc>
              <a:buFont typeface="+mj-lt"/>
              <a:buAutoNum type="arabicParenBoth"/>
            </a:pPr>
            <a:r>
              <a:rPr lang="en-US" sz="1100" dirty="0"/>
              <a:t>Identify critical Safety &amp; Mobility Applications</a:t>
            </a:r>
          </a:p>
          <a:p>
            <a:pPr marL="990009" lvl="1" indent="-524123">
              <a:lnSpc>
                <a:spcPct val="120000"/>
              </a:lnSpc>
              <a:buFont typeface="+mj-lt"/>
              <a:buAutoNum type="arabicParenBoth"/>
            </a:pPr>
            <a:r>
              <a:rPr lang="en-US" sz="1100" dirty="0"/>
              <a:t>Infrastructure Improvements (Traffic Signals, Signing and Striping, Managed Lanes)</a:t>
            </a:r>
          </a:p>
          <a:p>
            <a:pPr defTabSz="931774">
              <a:defRPr/>
            </a:pPr>
            <a:r>
              <a:rPr lang="en-US" sz="1100" dirty="0"/>
              <a:t>CAV was born in TSMO world – so much broader.  Multi-modal aspect.</a:t>
            </a:r>
          </a:p>
          <a:p>
            <a:r>
              <a:rPr lang="en-US" sz="1100" dirty="0"/>
              <a:t>Policy and process changes needed to ensure consistency of implementation and deployment for CAV.</a:t>
            </a:r>
          </a:p>
          <a:p>
            <a:r>
              <a:rPr lang="en-US" sz="1100" dirty="0"/>
              <a:t>All existing projects should be looked at to ensure the CAV technologies will be interoperable once deployed/implemented</a:t>
            </a:r>
          </a:p>
          <a:p>
            <a:r>
              <a:rPr lang="en-US" sz="1100" dirty="0"/>
              <a:t>Caltrans might support certain application like Transit Signal Priority or Heavy Freight Priority on its intersections. </a:t>
            </a:r>
          </a:p>
          <a:p>
            <a:r>
              <a:rPr lang="en-US" sz="1100" dirty="0"/>
              <a:t>Identify which capabilities are ready for implementation. Prioritize investment opportunities</a:t>
            </a:r>
          </a:p>
          <a:p>
            <a:r>
              <a:rPr lang="en-US" sz="1100" dirty="0"/>
              <a:t>Make short, medium, and long term implementation plans</a:t>
            </a:r>
          </a:p>
          <a:p>
            <a:endParaRPr lang="en-US" sz="1100" dirty="0"/>
          </a:p>
          <a:p>
            <a:pPr marL="465887" lvl="1">
              <a:lnSpc>
                <a:spcPct val="120000"/>
              </a:lnSpc>
            </a:pPr>
            <a:endParaRPr lang="en-US" sz="1100" dirty="0"/>
          </a:p>
          <a:p>
            <a:pPr marL="465887" lvl="1">
              <a:lnSpc>
                <a:spcPct val="120000"/>
              </a:lnSpc>
            </a:pPr>
            <a:r>
              <a:rPr lang="en-US" sz="1100" dirty="0"/>
              <a:t>Design:</a:t>
            </a:r>
          </a:p>
          <a:p>
            <a:pPr lvl="1">
              <a:lnSpc>
                <a:spcPct val="100000"/>
              </a:lnSpc>
              <a:buFont typeface="Wingdings" panose="05000000000000000000" pitchFamily="2" charset="2"/>
              <a:buChar char="Ø"/>
            </a:pPr>
            <a:r>
              <a:rPr lang="en-US" sz="1100" dirty="0"/>
              <a:t>(1) New Design Standards and Specifications will be created</a:t>
            </a:r>
          </a:p>
          <a:p>
            <a:pPr lvl="2">
              <a:lnSpc>
                <a:spcPct val="100000"/>
              </a:lnSpc>
              <a:buFont typeface="Wingdings" panose="05000000000000000000" pitchFamily="2" charset="2"/>
              <a:buChar char="Ø"/>
            </a:pPr>
            <a:r>
              <a:rPr lang="en-US" sz="1100" dirty="0"/>
              <a:t>Signing and Striping</a:t>
            </a:r>
          </a:p>
          <a:p>
            <a:pPr lvl="2">
              <a:lnSpc>
                <a:spcPct val="100000"/>
              </a:lnSpc>
              <a:buFont typeface="Wingdings" panose="05000000000000000000" pitchFamily="2" charset="2"/>
              <a:buChar char="Ø"/>
            </a:pPr>
            <a:r>
              <a:rPr lang="en-US" sz="1100" dirty="0"/>
              <a:t>Standardizing Vehicle to Infrastructure (Roadside Equipment)</a:t>
            </a:r>
          </a:p>
          <a:p>
            <a:pPr lvl="1">
              <a:lnSpc>
                <a:spcPct val="100000"/>
              </a:lnSpc>
              <a:buFont typeface="Wingdings" panose="05000000000000000000" pitchFamily="2" charset="2"/>
              <a:buChar char="Ø"/>
            </a:pPr>
            <a:r>
              <a:rPr lang="en-US" sz="1100" dirty="0"/>
              <a:t>Policy and Process Changes</a:t>
            </a:r>
          </a:p>
          <a:p>
            <a:pPr lvl="2">
              <a:lnSpc>
                <a:spcPct val="100000"/>
              </a:lnSpc>
              <a:buFont typeface="Wingdings" panose="05000000000000000000" pitchFamily="2" charset="2"/>
              <a:buChar char="Ø"/>
            </a:pPr>
            <a:r>
              <a:rPr lang="en-US" sz="1100" dirty="0"/>
              <a:t>Project Develop Plans (PIDs, etc.)</a:t>
            </a:r>
          </a:p>
          <a:p>
            <a:pPr>
              <a:buFont typeface="Wingdings" panose="05000000000000000000" pitchFamily="2" charset="2"/>
              <a:buChar char="Ø"/>
            </a:pPr>
            <a:r>
              <a:rPr lang="en-US" sz="1100" dirty="0"/>
              <a:t>Process changes needed to ensure consistency of implementation </a:t>
            </a:r>
          </a:p>
          <a:p>
            <a:pPr lvl="1">
              <a:buFont typeface="Wingdings" panose="05000000000000000000" pitchFamily="2" charset="2"/>
              <a:buChar char="Ø"/>
            </a:pPr>
            <a:r>
              <a:rPr lang="en-US" sz="1100" dirty="0"/>
              <a:t>Statewide standard application support</a:t>
            </a:r>
          </a:p>
          <a:p>
            <a:pPr lvl="1">
              <a:buFont typeface="Wingdings" panose="05000000000000000000" pitchFamily="2" charset="2"/>
              <a:buChar char="Ø"/>
            </a:pPr>
            <a:r>
              <a:rPr lang="en-US" sz="1100" dirty="0"/>
              <a:t>Interoperability with OEM applications</a:t>
            </a:r>
          </a:p>
          <a:p>
            <a:pPr lvl="1">
              <a:buFont typeface="Wingdings" panose="05000000000000000000" pitchFamily="2" charset="2"/>
              <a:buChar char="Ø"/>
            </a:pPr>
            <a:r>
              <a:rPr lang="en-US" sz="1100" dirty="0"/>
              <a:t>Regional and Local considerations</a:t>
            </a:r>
          </a:p>
          <a:p>
            <a:r>
              <a:rPr lang="en-US" sz="1100" dirty="0"/>
              <a:t>Policy and process changes needed to ensure consistency of implementation and deployment for CAV.</a:t>
            </a:r>
          </a:p>
          <a:p>
            <a:pPr defTabSz="931774">
              <a:defRPr/>
            </a:pPr>
            <a:r>
              <a:rPr lang="en-US" sz="1100" dirty="0"/>
              <a:t>Purchasing Road Side Units (RSU’s) that are capable of communicating with CAV. These needs to be standard for all 12 districts. Will need to work with Design to ensure it’s compatible with “CAV Developed” standards and specifications.</a:t>
            </a:r>
          </a:p>
          <a:p>
            <a:r>
              <a:rPr lang="en-US" sz="1100" dirty="0"/>
              <a:t>Project development plans will need to plan for CAV technologies. </a:t>
            </a:r>
          </a:p>
          <a:p>
            <a:r>
              <a:rPr lang="en-US" sz="1100" dirty="0"/>
              <a:t>All existing projects should be looked at to ensure the CAV technologies will be interoperable once deployed/implemented</a:t>
            </a:r>
          </a:p>
          <a:p>
            <a:pPr lvl="1">
              <a:buFont typeface="Wingdings" panose="05000000000000000000" pitchFamily="2" charset="2"/>
              <a:buNone/>
            </a:pPr>
            <a:r>
              <a:rPr lang="en-US" sz="1100" dirty="0"/>
              <a:t>MAINTENANCE:</a:t>
            </a:r>
          </a:p>
          <a:p>
            <a:pPr lvl="1">
              <a:buFont typeface="Wingdings" panose="05000000000000000000" pitchFamily="2" charset="2"/>
              <a:buChar char="Ø"/>
            </a:pPr>
            <a:r>
              <a:rPr lang="en-US" sz="1100" dirty="0"/>
              <a:t>Maintenance and upkeep of CAV infrastructure </a:t>
            </a:r>
          </a:p>
          <a:p>
            <a:pPr lvl="2">
              <a:buFont typeface="Wingdings" panose="05000000000000000000" pitchFamily="2" charset="2"/>
              <a:buChar char="Ø"/>
            </a:pPr>
            <a:r>
              <a:rPr lang="en-US" sz="1100" dirty="0"/>
              <a:t>Additional responsibilities for new equipment and infrastructure</a:t>
            </a:r>
          </a:p>
          <a:p>
            <a:pPr lvl="3">
              <a:buFont typeface="Wingdings" panose="05000000000000000000" pitchFamily="2" charset="2"/>
              <a:buChar char="Ø"/>
            </a:pPr>
            <a:r>
              <a:rPr lang="en-US" sz="1100" dirty="0"/>
              <a:t>Signing and striping</a:t>
            </a:r>
          </a:p>
          <a:p>
            <a:pPr lvl="3">
              <a:buFont typeface="Wingdings" panose="05000000000000000000" pitchFamily="2" charset="2"/>
              <a:buChar char="Ø"/>
            </a:pPr>
            <a:r>
              <a:rPr lang="en-US" sz="1100" dirty="0"/>
              <a:t>V2I communications infrastructure</a:t>
            </a:r>
          </a:p>
          <a:p>
            <a:pPr lvl="1">
              <a:buFont typeface="Wingdings" panose="05000000000000000000" pitchFamily="2" charset="2"/>
              <a:buChar char="Ø"/>
            </a:pPr>
            <a:r>
              <a:rPr lang="en-US" sz="1100" dirty="0"/>
              <a:t>Asset management </a:t>
            </a:r>
          </a:p>
          <a:p>
            <a:pPr lvl="1">
              <a:buFont typeface="Wingdings" panose="05000000000000000000" pitchFamily="2" charset="2"/>
              <a:buChar char="Ø"/>
            </a:pPr>
            <a:r>
              <a:rPr lang="en-US" sz="1100" dirty="0"/>
              <a:t>Opportunities to improve work zone safety</a:t>
            </a:r>
          </a:p>
          <a:p>
            <a:pPr lvl="1">
              <a:buFont typeface="Wingdings" panose="05000000000000000000" pitchFamily="2" charset="2"/>
              <a:buChar char="Ø"/>
            </a:pPr>
            <a:r>
              <a:rPr lang="en-US" sz="1100" dirty="0"/>
              <a:t>Cost of Maintenance</a:t>
            </a:r>
          </a:p>
          <a:p>
            <a:pPr lvl="1">
              <a:buFont typeface="Wingdings" panose="05000000000000000000" pitchFamily="2" charset="2"/>
              <a:buChar char="Ø"/>
            </a:pPr>
            <a:r>
              <a:rPr lang="en-US" sz="1100" dirty="0"/>
              <a:t>Adjustments  to SHOPP</a:t>
            </a:r>
          </a:p>
          <a:p>
            <a:pPr lvl="2">
              <a:buFont typeface="Wingdings" panose="05000000000000000000" pitchFamily="2" charset="2"/>
              <a:buChar char="Ø"/>
            </a:pPr>
            <a:r>
              <a:rPr lang="en-US" sz="1100" dirty="0"/>
              <a:t>State Highway Operation and Protection Program (SHOPP) Project </a:t>
            </a:r>
          </a:p>
          <a:p>
            <a:pPr marL="931774" lvl="2"/>
            <a:r>
              <a:rPr lang="en-US" sz="1100" dirty="0"/>
              <a:t>    Nominations and Asset Management</a:t>
            </a:r>
          </a:p>
          <a:p>
            <a:pPr defTabSz="931774">
              <a:defRPr/>
            </a:pPr>
            <a:r>
              <a:rPr lang="en-US" sz="1100" dirty="0"/>
              <a:t>Additional Maintenance needs </a:t>
            </a:r>
          </a:p>
          <a:p>
            <a:r>
              <a:rPr lang="en-US" sz="1100" dirty="0"/>
              <a:t>Lifecycle of equipment is currently being developed as new CAV are deployed.</a:t>
            </a:r>
          </a:p>
          <a:p>
            <a:r>
              <a:rPr lang="en-US" sz="1100" dirty="0"/>
              <a:t>(2) Cost to maintain equipment is unknown</a:t>
            </a:r>
          </a:p>
          <a:p>
            <a:r>
              <a:rPr lang="en-US" sz="1100" dirty="0"/>
              <a:t>(3) Adjustments to the existing SHOPP program will need to be made as CAV deployment is achieved by taking a corridor approach in the installation of elements to achieve V2X and V2I connectivity.</a:t>
            </a:r>
          </a:p>
          <a:p>
            <a:endParaRPr lang="en-US" sz="1100" dirty="0"/>
          </a:p>
          <a:p>
            <a:r>
              <a:rPr lang="en-US" sz="1100" dirty="0"/>
              <a:t>EQUIPMENT:</a:t>
            </a:r>
          </a:p>
          <a:p>
            <a:pPr lvl="1">
              <a:buFont typeface="Wingdings" panose="05000000000000000000" pitchFamily="2" charset="2"/>
              <a:buChar char="Ø"/>
            </a:pPr>
            <a:r>
              <a:rPr lang="en-US" sz="1100" dirty="0"/>
              <a:t>Type of Equipment</a:t>
            </a:r>
          </a:p>
          <a:p>
            <a:pPr lvl="2">
              <a:buFont typeface="Wingdings" panose="05000000000000000000" pitchFamily="2" charset="2"/>
              <a:buChar char="Ø"/>
            </a:pPr>
            <a:r>
              <a:rPr lang="en-US" sz="1100" dirty="0"/>
              <a:t>Road Side Units (RSU)</a:t>
            </a:r>
          </a:p>
          <a:p>
            <a:pPr lvl="2">
              <a:buFont typeface="Wingdings" panose="05000000000000000000" pitchFamily="2" charset="2"/>
              <a:buChar char="Ø"/>
            </a:pPr>
            <a:r>
              <a:rPr lang="en-US" sz="1100" dirty="0"/>
              <a:t>On Board Units (OBU)</a:t>
            </a:r>
          </a:p>
          <a:p>
            <a:pPr lvl="1">
              <a:buFont typeface="Wingdings" panose="05000000000000000000" pitchFamily="2" charset="2"/>
              <a:buChar char="Ø"/>
            </a:pPr>
            <a:r>
              <a:rPr lang="en-US" sz="1100" dirty="0"/>
              <a:t>Initial Cost of Equipment</a:t>
            </a:r>
          </a:p>
          <a:p>
            <a:pPr lvl="1">
              <a:buFont typeface="Wingdings" panose="05000000000000000000" pitchFamily="2" charset="2"/>
              <a:buChar char="Ø"/>
            </a:pPr>
            <a:r>
              <a:rPr lang="en-US" sz="1100" dirty="0"/>
              <a:t>AASHTO Fleet Challenge</a:t>
            </a:r>
          </a:p>
          <a:p>
            <a:pPr lvl="1">
              <a:buFont typeface="Wingdings" panose="05000000000000000000" pitchFamily="2" charset="2"/>
              <a:buChar char="Ø"/>
            </a:pPr>
            <a:r>
              <a:rPr lang="en-US" sz="1100" dirty="0"/>
              <a:t>Adding RSUs and OBUs to Qualified Product List (QPL)</a:t>
            </a:r>
          </a:p>
          <a:p>
            <a:pPr marL="232943" indent="-232943">
              <a:buAutoNum type="arabicParenBoth"/>
            </a:pPr>
            <a:r>
              <a:rPr lang="en-US" sz="1100" dirty="0"/>
              <a:t>Purchasing Road Side Units (RSU’s) that are capable of communicating with CAV. These needs to be standard for all 12 districts. Will need to work with Design to ensure it’s compatible with “CAV Developed” standards and specifications.</a:t>
            </a:r>
          </a:p>
          <a:p>
            <a:pPr marL="232943" indent="-232943">
              <a:buAutoNum type="arabicParenBoth"/>
            </a:pPr>
            <a:r>
              <a:rPr lang="en-US" sz="1100" dirty="0"/>
              <a:t>The initial cost for equipment needs to be programmed. </a:t>
            </a:r>
          </a:p>
          <a:p>
            <a:pPr marL="232943" indent="-232943">
              <a:buAutoNum type="arabicParenBoth"/>
            </a:pPr>
            <a:r>
              <a:rPr lang="en-US" sz="1100" dirty="0"/>
              <a:t>Caltrans should participate in the Connected Fleet Challenge and install OBU in a few select vehicles as a pilot project. These vehicles will be capable of broadcasting the Basic Safety Message (BSM) to Roadside Units (RSUs) and of receiving SPaT, MAP, and other data messages that are being broadcast by the infrastructure</a:t>
            </a:r>
            <a:r>
              <a:rPr lang="en-US" sz="1100" dirty="0">
                <a:highlight>
                  <a:srgbClr val="FFFF00"/>
                </a:highlight>
              </a:rPr>
              <a:t>.</a:t>
            </a:r>
          </a:p>
          <a:p>
            <a:pPr marL="232943" indent="-232943">
              <a:buAutoNum type="arabicParenBoth"/>
            </a:pPr>
            <a:r>
              <a:rPr lang="en-US" sz="1100" dirty="0">
                <a:highlight>
                  <a:srgbClr val="FFFF00"/>
                </a:highlight>
              </a:rPr>
              <a:t>Ultimately once the RSUs and OBUs are standardized, they need to be added to QPL and made available from Caltrans Warehouse.</a:t>
            </a:r>
          </a:p>
          <a:p>
            <a:endParaRPr lang="en-US" sz="1100" dirty="0"/>
          </a:p>
          <a:p>
            <a:r>
              <a:rPr lang="en-US" sz="1100" dirty="0"/>
              <a:t>LEGAL: </a:t>
            </a:r>
          </a:p>
          <a:p>
            <a:pPr lvl="1">
              <a:buFont typeface="Wingdings" panose="05000000000000000000" pitchFamily="2" charset="2"/>
              <a:buChar char="Ø"/>
            </a:pPr>
            <a:r>
              <a:rPr lang="en-US" sz="1100" dirty="0"/>
              <a:t>Issues affecting the policies</a:t>
            </a:r>
          </a:p>
          <a:p>
            <a:pPr lvl="2">
              <a:buFont typeface="Wingdings" panose="05000000000000000000" pitchFamily="2" charset="2"/>
              <a:buChar char="Ø"/>
            </a:pPr>
            <a:r>
              <a:rPr lang="en-US" sz="1100" dirty="0"/>
              <a:t>Machine vision versus the human vision</a:t>
            </a:r>
          </a:p>
          <a:p>
            <a:pPr lvl="3">
              <a:buFont typeface="Wingdings" panose="05000000000000000000" pitchFamily="2" charset="2"/>
              <a:buChar char="Ø"/>
            </a:pPr>
            <a:r>
              <a:rPr lang="en-US" sz="1100" dirty="0">
                <a:solidFill>
                  <a:sysClr val="windowText" lastClr="000000"/>
                </a:solidFill>
              </a:rPr>
              <a:t>Design for people or machines</a:t>
            </a:r>
            <a:endParaRPr lang="en-US" sz="1100" dirty="0"/>
          </a:p>
          <a:p>
            <a:pPr lvl="2">
              <a:buFont typeface="Wingdings" panose="05000000000000000000" pitchFamily="2" charset="2"/>
              <a:buChar char="Ø"/>
            </a:pPr>
            <a:r>
              <a:rPr lang="en-US" sz="1100" dirty="0"/>
              <a:t>Crash liability</a:t>
            </a:r>
          </a:p>
          <a:p>
            <a:pPr lvl="3">
              <a:buFont typeface="Wingdings" panose="05000000000000000000" pitchFamily="2" charset="2"/>
              <a:buChar char="Ø"/>
            </a:pPr>
            <a:r>
              <a:rPr lang="en-US" sz="1100" dirty="0">
                <a:solidFill>
                  <a:sysClr val="windowText" lastClr="000000"/>
                </a:solidFill>
              </a:rPr>
              <a:t>Understanding liability impacts</a:t>
            </a:r>
          </a:p>
          <a:p>
            <a:pPr lvl="3">
              <a:buFont typeface="Wingdings" panose="05000000000000000000" pitchFamily="2" charset="2"/>
              <a:buChar char="Ø"/>
            </a:pPr>
            <a:r>
              <a:rPr lang="en-US" sz="1100" dirty="0">
                <a:solidFill>
                  <a:sysClr val="windowText" lastClr="000000"/>
                </a:solidFill>
              </a:rPr>
              <a:t>Legislation may be needed to cover crash liability</a:t>
            </a:r>
          </a:p>
          <a:p>
            <a:pPr lvl="2">
              <a:buFont typeface="Wingdings" panose="05000000000000000000" pitchFamily="2" charset="2"/>
              <a:buChar char="Ø"/>
            </a:pPr>
            <a:r>
              <a:rPr lang="en-US" sz="1100" dirty="0">
                <a:solidFill>
                  <a:sysClr val="windowText" lastClr="000000"/>
                </a:solidFill>
              </a:rPr>
              <a:t>Vehicle Data Privacy and Ownership concerns</a:t>
            </a:r>
          </a:p>
          <a:p>
            <a:r>
              <a:rPr lang="en-US" sz="1100" dirty="0"/>
              <a:t>Present signage is adequate for human vision.  The same can not be said for machine vision.  Legal impacts could be critical as the vehicle manufacturers try to shift the crash responsibility to Caltrans stating that the signs are hard to be recognized by on-board cameras.</a:t>
            </a:r>
          </a:p>
          <a:p>
            <a:r>
              <a:rPr lang="en-US" sz="1100" dirty="0"/>
              <a:t>Intersections will be broadcasting the SPaT, MAP (Intersection Description) and RTCM (GPS Correction) to the vehicles.  Would it impact us legally?  What if the DSRC radio is out of service due to failure or regular maintenance.  What legal implications might this bring?</a:t>
            </a:r>
          </a:p>
          <a:p>
            <a:r>
              <a:rPr lang="en-US" sz="1100" dirty="0"/>
              <a:t>Can Caltrans share the information that will be collected by BSM (Basic Safety Message).  This information could consist of number of vehicle, their destinations etc.</a:t>
            </a:r>
          </a:p>
          <a:p>
            <a:r>
              <a:rPr lang="en-US" sz="1100" dirty="0"/>
              <a:t>Under level 3 and above automation, since the human will be out of the driving loop, the vehicle manufacturers could blame the infrastructure for a crash.  Legislation may be needed to cover crash liability for the department.</a:t>
            </a:r>
          </a:p>
          <a:p>
            <a:pPr lvl="1">
              <a:lnSpc>
                <a:spcPct val="120000"/>
              </a:lnSpc>
              <a:buFont typeface="Wingdings" panose="05000000000000000000" pitchFamily="2" charset="2"/>
              <a:buNone/>
            </a:pPr>
            <a:endParaRPr lang="en-US" sz="1100" dirty="0"/>
          </a:p>
          <a:p>
            <a:pPr lvl="1">
              <a:lnSpc>
                <a:spcPct val="120000"/>
              </a:lnSpc>
              <a:buFont typeface="Wingdings" panose="05000000000000000000" pitchFamily="2" charset="2"/>
              <a:buNone/>
            </a:pPr>
            <a:r>
              <a:rPr lang="en-US" sz="1100" dirty="0"/>
              <a:t>INFORMATION TECHNOLOGY ISSUES:</a:t>
            </a:r>
          </a:p>
          <a:p>
            <a:pPr lvl="1">
              <a:buFont typeface="Wingdings" panose="05000000000000000000" pitchFamily="2" charset="2"/>
              <a:buChar char="Ø"/>
            </a:pPr>
            <a:r>
              <a:rPr lang="en-US" sz="1100" dirty="0">
                <a:solidFill>
                  <a:sysClr val="windowText" lastClr="000000"/>
                </a:solidFill>
              </a:rPr>
              <a:t>Data Management</a:t>
            </a:r>
          </a:p>
          <a:p>
            <a:pPr lvl="2">
              <a:buFont typeface="Wingdings" panose="05000000000000000000" pitchFamily="2" charset="2"/>
              <a:buChar char="Ø"/>
            </a:pPr>
            <a:r>
              <a:rPr lang="en-US" sz="1100" dirty="0"/>
              <a:t>Data management (sharing, usage, etc.)</a:t>
            </a:r>
          </a:p>
          <a:p>
            <a:pPr lvl="1">
              <a:buFont typeface="Wingdings" panose="05000000000000000000" pitchFamily="2" charset="2"/>
              <a:buChar char="Ø"/>
            </a:pPr>
            <a:r>
              <a:rPr lang="en-US" sz="1100" dirty="0"/>
              <a:t>Application Support</a:t>
            </a:r>
          </a:p>
          <a:p>
            <a:pPr lvl="1">
              <a:buFont typeface="Wingdings" panose="05000000000000000000" pitchFamily="2" charset="2"/>
              <a:buChar char="Ø"/>
            </a:pPr>
            <a:r>
              <a:rPr lang="en-US" sz="1100" dirty="0">
                <a:solidFill>
                  <a:sysClr val="windowText" lastClr="000000"/>
                </a:solidFill>
              </a:rPr>
              <a:t>CV System and Application development</a:t>
            </a:r>
          </a:p>
          <a:p>
            <a:pPr lvl="1">
              <a:buFont typeface="Wingdings" panose="05000000000000000000" pitchFamily="2" charset="2"/>
              <a:buChar char="Ø"/>
            </a:pPr>
            <a:r>
              <a:rPr lang="en-US" sz="1100" dirty="0">
                <a:solidFill>
                  <a:sysClr val="windowText" lastClr="000000"/>
                </a:solidFill>
              </a:rPr>
              <a:t>Cybersecurity concerns</a:t>
            </a:r>
          </a:p>
          <a:p>
            <a:pPr lvl="1">
              <a:buFont typeface="Wingdings" panose="05000000000000000000" pitchFamily="2" charset="2"/>
              <a:buChar char="Ø"/>
            </a:pPr>
            <a:r>
              <a:rPr lang="en-US" sz="1100" dirty="0">
                <a:solidFill>
                  <a:sysClr val="windowText" lastClr="000000"/>
                </a:solidFill>
              </a:rPr>
              <a:t>Security Credentialing Management System (SCMS)</a:t>
            </a:r>
          </a:p>
          <a:p>
            <a:r>
              <a:rPr lang="en-US" sz="1100" dirty="0"/>
              <a:t>With the deployment of RSUs, the intersections will be generating a lot of data.  How to keep this data safe and be made available to proper entities will require innovative solutions.</a:t>
            </a:r>
          </a:p>
          <a:p>
            <a:r>
              <a:rPr lang="en-US" sz="1100" dirty="0"/>
              <a:t>Caltrans might support certain application like Transit Signal Priority, red light violation warning, work zone safety alert warning.  This could potentially pose additional burden on IT department for proper support.</a:t>
            </a:r>
          </a:p>
          <a:p>
            <a:pPr defTabSz="931774">
              <a:defRPr/>
            </a:pPr>
            <a:r>
              <a:rPr lang="en-US" sz="1100" dirty="0"/>
              <a:t>Cyber Security is quite obvious.  We need to be safe under cost constraints.  This could be challenging.</a:t>
            </a:r>
          </a:p>
          <a:p>
            <a:pPr lvl="1">
              <a:lnSpc>
                <a:spcPct val="120000"/>
              </a:lnSpc>
              <a:buFont typeface="Wingdings" panose="05000000000000000000" pitchFamily="2" charset="2"/>
              <a:buNone/>
            </a:pPr>
            <a:endParaRPr lang="en-US" sz="1100" dirty="0"/>
          </a:p>
          <a:p>
            <a:pPr lvl="1">
              <a:lnSpc>
                <a:spcPct val="120000"/>
              </a:lnSpc>
              <a:buFont typeface="Wingdings" panose="05000000000000000000" pitchFamily="2" charset="2"/>
              <a:buNone/>
            </a:pPr>
            <a:r>
              <a:rPr lang="en-US" sz="1100" dirty="0"/>
              <a:t>STAFF RESOURCES:</a:t>
            </a:r>
          </a:p>
          <a:p>
            <a:pPr lvl="1">
              <a:lnSpc>
                <a:spcPct val="120000"/>
              </a:lnSpc>
              <a:buFont typeface="Wingdings" panose="05000000000000000000" pitchFamily="2" charset="2"/>
              <a:buChar char="Ø"/>
            </a:pPr>
            <a:r>
              <a:rPr lang="en-US" sz="1100" dirty="0"/>
              <a:t>Cost of additional staff</a:t>
            </a:r>
          </a:p>
          <a:p>
            <a:pPr lvl="1">
              <a:lnSpc>
                <a:spcPct val="100000"/>
              </a:lnSpc>
              <a:buFont typeface="Wingdings" panose="05000000000000000000" pitchFamily="2" charset="2"/>
              <a:buChar char="Ø"/>
            </a:pPr>
            <a:r>
              <a:rPr lang="en-US" sz="1100" dirty="0"/>
              <a:t>Change in type of Staff Needed for CAV Roadside equipment Implementation</a:t>
            </a:r>
          </a:p>
          <a:p>
            <a:pPr lvl="2">
              <a:lnSpc>
                <a:spcPct val="100000"/>
              </a:lnSpc>
              <a:buFont typeface="Wingdings" panose="05000000000000000000" pitchFamily="2" charset="2"/>
              <a:buChar char="Ø"/>
            </a:pPr>
            <a:r>
              <a:rPr lang="en-US" sz="1100" dirty="0"/>
              <a:t>Electrical / Electronics Engineers</a:t>
            </a:r>
          </a:p>
          <a:p>
            <a:pPr lvl="2">
              <a:lnSpc>
                <a:spcPct val="100000"/>
              </a:lnSpc>
              <a:buFont typeface="Wingdings" panose="05000000000000000000" pitchFamily="2" charset="2"/>
              <a:buChar char="Ø"/>
            </a:pPr>
            <a:r>
              <a:rPr lang="en-US" sz="1100" dirty="0"/>
              <a:t>Electrical / Electronics Technicians</a:t>
            </a:r>
          </a:p>
          <a:p>
            <a:pPr lvl="1">
              <a:lnSpc>
                <a:spcPct val="120000"/>
              </a:lnSpc>
              <a:buFont typeface="Wingdings" panose="05000000000000000000" pitchFamily="2" charset="2"/>
              <a:buChar char="Ø"/>
            </a:pPr>
            <a:r>
              <a:rPr lang="en-US" sz="1100" dirty="0"/>
              <a:t>Training for Staff</a:t>
            </a:r>
          </a:p>
          <a:p>
            <a:endParaRPr lang="en-US" dirty="0"/>
          </a:p>
        </p:txBody>
      </p:sp>
      <p:sp>
        <p:nvSpPr>
          <p:cNvPr id="4" name="Slide Number Placeholder 3"/>
          <p:cNvSpPr>
            <a:spLocks noGrp="1"/>
          </p:cNvSpPr>
          <p:nvPr>
            <p:ph type="sldNum" sz="quarter" idx="5"/>
          </p:nvPr>
        </p:nvSpPr>
        <p:spPr/>
        <p:txBody>
          <a:bodyPr/>
          <a:lstStyle/>
          <a:p>
            <a:fld id="{9199A847-4C8F-4DBE-BB02-2469C0F6D97A}" type="slidenum">
              <a:rPr lang="en-US" smtClean="0"/>
              <a:t>24</a:t>
            </a:fld>
            <a:endParaRPr lang="en-US"/>
          </a:p>
        </p:txBody>
      </p:sp>
    </p:spTree>
    <p:extLst>
      <p:ext uri="{BB962C8B-B14F-4D97-AF65-F5344CB8AC3E}">
        <p14:creationId xmlns:p14="http://schemas.microsoft.com/office/powerpoint/2010/main" val="74143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Automated Vehicle Principles for Healthy and Sustainable Communities works with Addressing Equity, Sustainable and Social Justice.</a:t>
            </a:r>
          </a:p>
          <a:p>
            <a:endParaRPr lang="en-US" dirty="0"/>
          </a:p>
          <a:p>
            <a:r>
              <a:rPr lang="en-US" dirty="0"/>
              <a:t>This document was created by the California Multi-agency Workgroup on AVs (automated vehicles),</a:t>
            </a:r>
          </a:p>
          <a:p>
            <a:r>
              <a:rPr lang="en-US" dirty="0"/>
              <a:t>comprised of staff representatives from CalEPA, </a:t>
            </a:r>
            <a:r>
              <a:rPr lang="en-US" dirty="0" err="1"/>
              <a:t>CalSTA</a:t>
            </a:r>
            <a:r>
              <a:rPr lang="en-US" dirty="0"/>
              <a:t>, Caltrans, CARB, CDPH, CEC, DGS, DMV, Go-Biz,</a:t>
            </a:r>
          </a:p>
          <a:p>
            <a:r>
              <a:rPr lang="en-US" dirty="0"/>
              <a:t>OPR, and SGC. Additionally, CPUC staff participates in the workgroup. This document does not yet</a:t>
            </a:r>
          </a:p>
          <a:p>
            <a:r>
              <a:rPr lang="en-US" dirty="0"/>
              <a:t>represent an official position or decision of the participating agencies or commissions.</a:t>
            </a:r>
          </a:p>
          <a:p>
            <a:r>
              <a:rPr lang="en-US" dirty="0"/>
              <a:t>The mission of the workgroup is that by recognizing that AVs have tremendous potential to improve transportation</a:t>
            </a:r>
          </a:p>
          <a:p>
            <a:r>
              <a:rPr lang="en-US" dirty="0"/>
              <a:t>and our communities, the multi-agency working group works to ensure that connected and AV</a:t>
            </a:r>
          </a:p>
          <a:p>
            <a:r>
              <a:rPr lang="en-US" dirty="0"/>
              <a:t>transformation accelerates in California with clear environmental benefits and attention to equity</a:t>
            </a:r>
          </a:p>
          <a:p>
            <a:r>
              <a:rPr lang="en-US" dirty="0"/>
              <a:t>issues. This includes consideration of the effects of AVs on GHG and criteria pollutant emissions, land</a:t>
            </a:r>
          </a:p>
          <a:p>
            <a:r>
              <a:rPr lang="en-US" dirty="0"/>
              <a:t>use patterns, VMT, health, economic development, and equitable access.</a:t>
            </a:r>
          </a:p>
          <a:p>
            <a:endParaRPr lang="en-US" dirty="0"/>
          </a:p>
          <a:p>
            <a:r>
              <a:rPr lang="en-US" b="1" dirty="0"/>
              <a:t>Shared-use</a:t>
            </a:r>
            <a:r>
              <a:rPr lang="en-US" dirty="0"/>
              <a:t>. Maximize deployment of shared-use vehicles as an alternative to personal car ownership.</a:t>
            </a:r>
          </a:p>
          <a:p>
            <a:r>
              <a:rPr lang="en-US" b="1" dirty="0"/>
              <a:t>Pooled. </a:t>
            </a:r>
            <a:r>
              <a:rPr lang="en-US" dirty="0"/>
              <a:t>Maximize ride-sharing by encouraging pooling, prioritizing pooled vehicles’ mobility, and providing for shared-vehicle passenger safety and comfort.</a:t>
            </a:r>
          </a:p>
          <a:p>
            <a:r>
              <a:rPr lang="en-US" b="1" dirty="0"/>
              <a:t>Low-emissions. </a:t>
            </a:r>
            <a:r>
              <a:rPr lang="en-US" dirty="0"/>
              <a:t>Maximize deployment of AVs as low-emission vehicles in the near term and zero emission vehicles in the long term, and employ eco-driving strategies. Right-sized. Promote use of vehicles that are sufficiently sized, but not oversized, for the trip purpose.</a:t>
            </a:r>
          </a:p>
          <a:p>
            <a:r>
              <a:rPr lang="en-US" b="1" dirty="0"/>
              <a:t>Part of an efficient multimodal system</a:t>
            </a:r>
            <a:r>
              <a:rPr lang="en-US" dirty="0"/>
              <a:t>. Deploy AVs as part of a multimodal system that transports people and goods to destinations quickly and efficiently and, taken as a whole, that is energy-efficient, space-efficient, environmentally benign, and beneficial to human health.</a:t>
            </a:r>
          </a:p>
          <a:p>
            <a:r>
              <a:rPr lang="en-US" b="1" dirty="0"/>
              <a:t>Efficient land use</a:t>
            </a:r>
            <a:r>
              <a:rPr lang="en-US" dirty="0"/>
              <a:t>. Facilitate compact infill development rather than accelerating sprawl; complement the deployment of AVs with implementation of robust policy supporting the State Planning Priorities.</a:t>
            </a:r>
          </a:p>
          <a:p>
            <a:r>
              <a:rPr lang="en-US" b="1" dirty="0"/>
              <a:t>Complete and livable streets. </a:t>
            </a:r>
            <a:r>
              <a:rPr lang="en-US" dirty="0"/>
              <a:t>Prioritize people rather than vehicles, improve real and perceived safety for vulnerable road users, provide an array of transportation mode options, and provide quality public space by taking advantage of shared AVs’ reduced need for parking and right-of way space.</a:t>
            </a:r>
          </a:p>
          <a:p>
            <a:r>
              <a:rPr lang="en-US" b="1" dirty="0"/>
              <a:t>Transportation Equity. </a:t>
            </a:r>
            <a:r>
              <a:rPr lang="en-US" dirty="0"/>
              <a:t>Improve affordable access to destinations and goods through AV deployment, particularly among low-income and disadvantaged communities and individuals with physical impairments. Approach AV vehicle travel, refueling, and AV storage in a manner that improves health, safety, environmental, and livability outcomes in those communities. Address the special transportation needs of rural residents and communities in a manner that improves access to destinations and goods without inducing sprawl.</a:t>
            </a:r>
          </a:p>
          <a:p>
            <a:endParaRPr lang="en-US" dirty="0"/>
          </a:p>
        </p:txBody>
      </p:sp>
      <p:sp>
        <p:nvSpPr>
          <p:cNvPr id="4" name="Slide Number Placeholder 3"/>
          <p:cNvSpPr>
            <a:spLocks noGrp="1"/>
          </p:cNvSpPr>
          <p:nvPr>
            <p:ph type="sldNum" sz="quarter" idx="5"/>
          </p:nvPr>
        </p:nvSpPr>
        <p:spPr/>
        <p:txBody>
          <a:bodyPr/>
          <a:lstStyle/>
          <a:p>
            <a:fld id="{9199A847-4C8F-4DBE-BB02-2469C0F6D97A}" type="slidenum">
              <a:rPr lang="en-US" smtClean="0"/>
              <a:t>3</a:t>
            </a:fld>
            <a:endParaRPr lang="en-US"/>
          </a:p>
        </p:txBody>
      </p:sp>
    </p:spTree>
    <p:extLst>
      <p:ext uri="{BB962C8B-B14F-4D97-AF65-F5344CB8AC3E}">
        <p14:creationId xmlns:p14="http://schemas.microsoft.com/office/powerpoint/2010/main" val="318676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part of this effort, we will be convening sub-workgroups comprised of Subject Matter Experts (SMEs) from various departments and agencies across the state. Each sub-workgroup will be responsible for identifying specific strategies and actions in their assigned subject area.  While these topic areas may be adjusted, we are looking for SMEs to participate in the following groups:</a:t>
            </a:r>
          </a:p>
          <a:p>
            <a:r>
              <a:rPr lang="en-US" dirty="0"/>
              <a:t>1 – </a:t>
            </a:r>
            <a:r>
              <a:rPr lang="en-US" b="1" dirty="0"/>
              <a:t>Safe Operation and Infrastructure group,</a:t>
            </a:r>
            <a:r>
              <a:rPr lang="en-US" dirty="0"/>
              <a:t> which will generally focus on safety-related elements and infrastructure needed to deploy these vehicles. This could include licensing, traffic safety, enforcement, infrastructure improvements, transit, and transportation systems.</a:t>
            </a:r>
          </a:p>
          <a:p>
            <a:r>
              <a:rPr lang="en-US" dirty="0"/>
              <a:t>2 – </a:t>
            </a:r>
            <a:r>
              <a:rPr lang="en-US" b="1" dirty="0"/>
              <a:t>Land Use, Environment, and Sustainability group</a:t>
            </a:r>
            <a:r>
              <a:rPr lang="en-US" dirty="0"/>
              <a:t>, which will generally focus on the impact on greenhouse gas emissions and vehicle miles traveled while considering land use policies, the intersection between housing and transportation, the integration of the transit system within a multi-modal system, and congestion management.</a:t>
            </a:r>
          </a:p>
          <a:p>
            <a:r>
              <a:rPr lang="en-US" dirty="0"/>
              <a:t>3 – </a:t>
            </a:r>
            <a:r>
              <a:rPr lang="en-US" b="1" dirty="0"/>
              <a:t>Workforce Transformation and Economic Development group</a:t>
            </a:r>
            <a:r>
              <a:rPr lang="en-US" dirty="0"/>
              <a:t>, which will generally focus on changes to existing workforce and industries, attraction of and investment by AV-related businesses, and access to destinations, goods, and employment.</a:t>
            </a:r>
          </a:p>
        </p:txBody>
      </p:sp>
      <p:sp>
        <p:nvSpPr>
          <p:cNvPr id="4" name="Slide Number Placeholder 3"/>
          <p:cNvSpPr>
            <a:spLocks noGrp="1"/>
          </p:cNvSpPr>
          <p:nvPr>
            <p:ph type="sldNum" sz="quarter" idx="5"/>
          </p:nvPr>
        </p:nvSpPr>
        <p:spPr/>
        <p:txBody>
          <a:bodyPr/>
          <a:lstStyle/>
          <a:p>
            <a:fld id="{9199A847-4C8F-4DBE-BB02-2469C0F6D97A}" type="slidenum">
              <a:rPr lang="en-US" smtClean="0"/>
              <a:t>4</a:t>
            </a:fld>
            <a:endParaRPr lang="en-US"/>
          </a:p>
        </p:txBody>
      </p:sp>
    </p:spTree>
    <p:extLst>
      <p:ext uri="{BB962C8B-B14F-4D97-AF65-F5344CB8AC3E}">
        <p14:creationId xmlns:p14="http://schemas.microsoft.com/office/powerpoint/2010/main" val="1416981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i="1" dirty="0"/>
              <a:t>Refer to slide</a:t>
            </a:r>
          </a:p>
          <a:p>
            <a:pPr defTabSz="949478">
              <a:defRPr/>
            </a:pPr>
            <a:endParaRPr lang="en-US" dirty="0"/>
          </a:p>
          <a:p>
            <a:r>
              <a:rPr lang="en-US" dirty="0"/>
              <a:t>A Corridor Planning Guidebook has been developed with guidance on CAV planning and is consistent with SB-1 requirements</a:t>
            </a:r>
          </a:p>
          <a:p>
            <a:pPr defTabSz="931774">
              <a:defRPr/>
            </a:pPr>
            <a:endParaRPr lang="en-US" dirty="0"/>
          </a:p>
          <a:p>
            <a:pPr defTabSz="931774">
              <a:defRPr/>
            </a:pPr>
            <a:r>
              <a:rPr lang="en-US" dirty="0"/>
              <a:t>Chapter 2 of SB-1 talks about Road Maintenance and Rehabilitation Program, and Section (d) specifically says “To the extent possible and cost effective, and where feasible, the department and cities and counties receiving funds under the program shall use advanced technologies and communications systems in transportation infrastructure that recognize and accommodate advanced automotive technologies that may include, but are not necessarily limited to, charging or fueling opportunities for zero-emission vehicles, and provision of infrastructure-to-vehicle communications for transitional or full autonomous vehicle systems.”</a:t>
            </a:r>
          </a:p>
          <a:p>
            <a:pPr defTabSz="931774">
              <a:defRPr/>
            </a:pPr>
            <a:endParaRPr lang="en-US" dirty="0"/>
          </a:p>
          <a:p>
            <a:r>
              <a:rPr lang="en-ZA" dirty="0"/>
              <a:t>In partnership with other functional areas across Caltrans, A Strategic Work Plan on Planning for Operations was prepared.</a:t>
            </a:r>
          </a:p>
          <a:p>
            <a:endParaRPr lang="en-ZA" dirty="0"/>
          </a:p>
          <a:p>
            <a:r>
              <a:rPr lang="en-US" dirty="0"/>
              <a:t>The P4OPs SWP is Caltrans’ guide on Planning for Operations, creating a statewide framework for multimodal system management planning. </a:t>
            </a:r>
          </a:p>
          <a:p>
            <a:r>
              <a:rPr lang="en-US" dirty="0"/>
              <a:t>It identifies the specific steps needed to implement multimodal system management planning at Caltrans and prioritize implementation actions. </a:t>
            </a:r>
          </a:p>
          <a:p>
            <a:endParaRPr lang="en-US" dirty="0"/>
          </a:p>
          <a:p>
            <a:r>
              <a:rPr lang="en-US" dirty="0"/>
              <a:t>A major goal of the SWP is to develop Caltrans business practices to deliver safe, sustainable and efficient operational strategies system-wide over the long term. </a:t>
            </a:r>
            <a:endParaRPr lang="en-ZA" dirty="0"/>
          </a:p>
          <a:p>
            <a:endParaRPr lang="en-US" dirty="0"/>
          </a:p>
          <a:p>
            <a:r>
              <a:rPr lang="en-US" dirty="0"/>
              <a:t>Much of this effort points to identifying CAV elements as part of Caltrans infrastructure and developing TSMO Strategies. </a:t>
            </a:r>
          </a:p>
          <a:p>
            <a:endParaRPr lang="en-US" dirty="0"/>
          </a:p>
          <a:p>
            <a:pPr defTabSz="949478">
              <a:defRPr/>
            </a:pPr>
            <a:r>
              <a:rPr lang="en-US" dirty="0">
                <a:ln w="3175" cmpd="sng">
                  <a:noFill/>
                </a:ln>
              </a:rPr>
              <a:t>TSMO, or Transportation Systems Management and Operations, is a</a:t>
            </a:r>
            <a:r>
              <a:rPr lang="en-US" dirty="0"/>
              <a:t> broad set of strategies that aim to optimize the safe, efficient, and reliable use of the existing and planned transportation infrastructure for all modes. </a:t>
            </a:r>
          </a:p>
          <a:p>
            <a:pPr defTabSz="949478">
              <a:defRPr/>
            </a:pPr>
            <a:endParaRPr lang="en-US" dirty="0"/>
          </a:p>
          <a:p>
            <a:pPr defTabSz="949478">
              <a:defRPr/>
            </a:pPr>
            <a:r>
              <a:rPr lang="en-US" dirty="0"/>
              <a:t>It is about strategies to improve management of our transportation system.  Development of a TSMO plan should include CAV, needs specific corridors including ICM strategies and element deployment.</a:t>
            </a:r>
          </a:p>
          <a:p>
            <a:pPr defTabSz="949478">
              <a:defRPr/>
            </a:pPr>
            <a:endParaRPr lang="en-US" dirty="0"/>
          </a:p>
          <a:p>
            <a:pPr defTabSz="949478">
              <a:defRPr/>
            </a:pPr>
            <a:endParaRPr lang="en-US" dirty="0"/>
          </a:p>
          <a:p>
            <a:pPr defTabSz="949478">
              <a:defRPr/>
            </a:pPr>
            <a:endParaRPr lang="en-US" dirty="0"/>
          </a:p>
          <a:p>
            <a:r>
              <a:rPr lang="en-US" dirty="0"/>
              <a:t>Things for us to think about -- How can we fund the needed infrastructure? Our SHOPP is both fiscally and performance constrained.</a:t>
            </a:r>
          </a:p>
          <a:p>
            <a:endParaRPr lang="en-US" dirty="0"/>
          </a:p>
          <a:p>
            <a:r>
              <a:rPr lang="en-US" dirty="0"/>
              <a:t>TMS is one of the four anchor assets that are used to scope SHOPP projects, and CAV deployment is achieved by taking a corridor approach in the installation of elements to achieve V2X and V2I connectivity. </a:t>
            </a:r>
          </a:p>
          <a:p>
            <a:endParaRPr lang="en-US" dirty="0"/>
          </a:p>
          <a:p>
            <a:r>
              <a:rPr lang="en-US" b="1" dirty="0"/>
              <a:t>Connected Vehicle Infrastructure into Project Initiation Reports</a:t>
            </a:r>
          </a:p>
          <a:p>
            <a:pPr defTabSz="949478">
              <a:defRPr/>
            </a:pPr>
            <a:r>
              <a:rPr lang="en-US" dirty="0"/>
              <a:t>In January, CAV guidance was created for PIRs. A few examples of language that can be included in PIRs are: </a:t>
            </a:r>
          </a:p>
          <a:p>
            <a:pPr defTabSz="949478">
              <a:defRPr/>
            </a:pPr>
            <a:endParaRPr lang="en-US" dirty="0"/>
          </a:p>
          <a:p>
            <a:pPr defTabSz="949478">
              <a:defRPr/>
            </a:pPr>
            <a:r>
              <a:rPr lang="en-US" dirty="0"/>
              <a:t>“This project will include Connected Vehicle (CV) communications equipment to support safety and mobility applications that can reduce injury and fatal collisions and reduce congestion and greenhouse gas emissions.”</a:t>
            </a:r>
          </a:p>
          <a:p>
            <a:pPr defTabSz="949478">
              <a:defRPr/>
            </a:pPr>
            <a:endParaRPr lang="en-US" dirty="0"/>
          </a:p>
          <a:p>
            <a:r>
              <a:rPr lang="en-US" dirty="0"/>
              <a:t>“The installation of Dedicated Short-Range Communication (DSRC) Radios will provide vehicle to infrastructure (V2I) connectivity from the field devices such as traffic signals to DSRC equipped vehicles.”</a:t>
            </a:r>
          </a:p>
          <a:p>
            <a:r>
              <a:rPr lang="en-US" dirty="0"/>
              <a:t>And “When installed at a traffic signal, the traffic signal controller may need to be upgraded to the latest standard to accommodate the CV applications being used.”</a:t>
            </a:r>
          </a:p>
          <a:p>
            <a:pPr defTabSz="949478">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9199A847-4C8F-4DBE-BB02-2469C0F6D97A}" type="slidenum">
              <a:rPr lang="en-US" smtClean="0"/>
              <a:t>5</a:t>
            </a:fld>
            <a:endParaRPr lang="en-US"/>
          </a:p>
        </p:txBody>
      </p:sp>
    </p:spTree>
    <p:extLst>
      <p:ext uri="{BB962C8B-B14F-4D97-AF65-F5344CB8AC3E}">
        <p14:creationId xmlns:p14="http://schemas.microsoft.com/office/powerpoint/2010/main" val="3251038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9A847-4C8F-4DBE-BB02-2469C0F6D97A}" type="slidenum">
              <a:rPr lang="en-US" smtClean="0"/>
              <a:t>6</a:t>
            </a:fld>
            <a:endParaRPr lang="en-US"/>
          </a:p>
        </p:txBody>
      </p:sp>
    </p:spTree>
    <p:extLst>
      <p:ext uri="{BB962C8B-B14F-4D97-AF65-F5344CB8AC3E}">
        <p14:creationId xmlns:p14="http://schemas.microsoft.com/office/powerpoint/2010/main" val="374005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99A847-4C8F-4DBE-BB02-2469C0F6D97A}" type="slidenum">
              <a:rPr lang="en-US" smtClean="0"/>
              <a:t>7</a:t>
            </a:fld>
            <a:endParaRPr lang="en-US"/>
          </a:p>
        </p:txBody>
      </p:sp>
    </p:spTree>
    <p:extLst>
      <p:ext uri="{BB962C8B-B14F-4D97-AF65-F5344CB8AC3E}">
        <p14:creationId xmlns:p14="http://schemas.microsoft.com/office/powerpoint/2010/main" val="349742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99A847-4C8F-4DBE-BB02-2469C0F6D97A}" type="slidenum">
              <a:rPr lang="en-US" smtClean="0"/>
              <a:t>8</a:t>
            </a:fld>
            <a:endParaRPr lang="en-US"/>
          </a:p>
        </p:txBody>
      </p:sp>
    </p:spTree>
    <p:extLst>
      <p:ext uri="{BB962C8B-B14F-4D97-AF65-F5344CB8AC3E}">
        <p14:creationId xmlns:p14="http://schemas.microsoft.com/office/powerpoint/2010/main" val="2411081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99A847-4C8F-4DBE-BB02-2469C0F6D97A}" type="slidenum">
              <a:rPr lang="en-US" smtClean="0"/>
              <a:t>9</a:t>
            </a:fld>
            <a:endParaRPr lang="en-US"/>
          </a:p>
        </p:txBody>
      </p:sp>
    </p:spTree>
    <p:extLst>
      <p:ext uri="{BB962C8B-B14F-4D97-AF65-F5344CB8AC3E}">
        <p14:creationId xmlns:p14="http://schemas.microsoft.com/office/powerpoint/2010/main" val="210686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8947CC-08B2-439F-8826-9DD5A35D139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CEC6D-26F2-4FB9-B891-A8CAABA6917B}" type="slidenum">
              <a:rPr lang="en-US" smtClean="0"/>
              <a:t>‹#›</a:t>
            </a:fld>
            <a:endParaRPr lang="en-US"/>
          </a:p>
        </p:txBody>
      </p:sp>
    </p:spTree>
    <p:extLst>
      <p:ext uri="{BB962C8B-B14F-4D97-AF65-F5344CB8AC3E}">
        <p14:creationId xmlns:p14="http://schemas.microsoft.com/office/powerpoint/2010/main" val="961873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8947CC-08B2-439F-8826-9DD5A35D139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CEC6D-26F2-4FB9-B891-A8CAABA6917B}" type="slidenum">
              <a:rPr lang="en-US" smtClean="0"/>
              <a:t>‹#›</a:t>
            </a:fld>
            <a:endParaRPr lang="en-US"/>
          </a:p>
        </p:txBody>
      </p:sp>
    </p:spTree>
    <p:extLst>
      <p:ext uri="{BB962C8B-B14F-4D97-AF65-F5344CB8AC3E}">
        <p14:creationId xmlns:p14="http://schemas.microsoft.com/office/powerpoint/2010/main" val="293527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8947CC-08B2-439F-8826-9DD5A35D139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CEC6D-26F2-4FB9-B891-A8CAABA6917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80742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8947CC-08B2-439F-8826-9DD5A35D139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CEC6D-26F2-4FB9-B891-A8CAABA6917B}" type="slidenum">
              <a:rPr lang="en-US" smtClean="0"/>
              <a:t>‹#›</a:t>
            </a:fld>
            <a:endParaRPr lang="en-US"/>
          </a:p>
        </p:txBody>
      </p:sp>
    </p:spTree>
    <p:extLst>
      <p:ext uri="{BB962C8B-B14F-4D97-AF65-F5344CB8AC3E}">
        <p14:creationId xmlns:p14="http://schemas.microsoft.com/office/powerpoint/2010/main" val="194583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8947CC-08B2-439F-8826-9DD5A35D139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CEC6D-26F2-4FB9-B891-A8CAABA6917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644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8947CC-08B2-439F-8826-9DD5A35D139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CEC6D-26F2-4FB9-B891-A8CAABA6917B}" type="slidenum">
              <a:rPr lang="en-US" smtClean="0"/>
              <a:t>‹#›</a:t>
            </a:fld>
            <a:endParaRPr lang="en-US"/>
          </a:p>
        </p:txBody>
      </p:sp>
    </p:spTree>
    <p:extLst>
      <p:ext uri="{BB962C8B-B14F-4D97-AF65-F5344CB8AC3E}">
        <p14:creationId xmlns:p14="http://schemas.microsoft.com/office/powerpoint/2010/main" val="2941054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8947CC-08B2-439F-8826-9DD5A35D139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CEC6D-26F2-4FB9-B891-A8CAABA6917B}" type="slidenum">
              <a:rPr lang="en-US" smtClean="0"/>
              <a:t>‹#›</a:t>
            </a:fld>
            <a:endParaRPr lang="en-US"/>
          </a:p>
        </p:txBody>
      </p:sp>
    </p:spTree>
    <p:extLst>
      <p:ext uri="{BB962C8B-B14F-4D97-AF65-F5344CB8AC3E}">
        <p14:creationId xmlns:p14="http://schemas.microsoft.com/office/powerpoint/2010/main" val="1283546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8947CC-08B2-439F-8826-9DD5A35D139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CEC6D-26F2-4FB9-B891-A8CAABA6917B}" type="slidenum">
              <a:rPr lang="en-US" smtClean="0"/>
              <a:t>‹#›</a:t>
            </a:fld>
            <a:endParaRPr lang="en-US"/>
          </a:p>
        </p:txBody>
      </p:sp>
    </p:spTree>
    <p:extLst>
      <p:ext uri="{BB962C8B-B14F-4D97-AF65-F5344CB8AC3E}">
        <p14:creationId xmlns:p14="http://schemas.microsoft.com/office/powerpoint/2010/main" val="97572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8947CC-08B2-439F-8826-9DD5A35D139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CEC6D-26F2-4FB9-B891-A8CAABA6917B}" type="slidenum">
              <a:rPr lang="en-US" smtClean="0"/>
              <a:t>‹#›</a:t>
            </a:fld>
            <a:endParaRPr lang="en-US"/>
          </a:p>
        </p:txBody>
      </p:sp>
    </p:spTree>
    <p:extLst>
      <p:ext uri="{BB962C8B-B14F-4D97-AF65-F5344CB8AC3E}">
        <p14:creationId xmlns:p14="http://schemas.microsoft.com/office/powerpoint/2010/main" val="92912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8947CC-08B2-439F-8826-9DD5A35D1396}"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CEC6D-26F2-4FB9-B891-A8CAABA6917B}" type="slidenum">
              <a:rPr lang="en-US" smtClean="0"/>
              <a:t>‹#›</a:t>
            </a:fld>
            <a:endParaRPr lang="en-US"/>
          </a:p>
        </p:txBody>
      </p:sp>
    </p:spTree>
    <p:extLst>
      <p:ext uri="{BB962C8B-B14F-4D97-AF65-F5344CB8AC3E}">
        <p14:creationId xmlns:p14="http://schemas.microsoft.com/office/powerpoint/2010/main" val="3024067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8947CC-08B2-439F-8826-9DD5A35D1396}"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CEC6D-26F2-4FB9-B891-A8CAABA6917B}" type="slidenum">
              <a:rPr lang="en-US" smtClean="0"/>
              <a:t>‹#›</a:t>
            </a:fld>
            <a:endParaRPr lang="en-US"/>
          </a:p>
        </p:txBody>
      </p:sp>
    </p:spTree>
    <p:extLst>
      <p:ext uri="{BB962C8B-B14F-4D97-AF65-F5344CB8AC3E}">
        <p14:creationId xmlns:p14="http://schemas.microsoft.com/office/powerpoint/2010/main" val="409015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8947CC-08B2-439F-8826-9DD5A35D1396}"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0CEC6D-26F2-4FB9-B891-A8CAABA6917B}" type="slidenum">
              <a:rPr lang="en-US" smtClean="0"/>
              <a:t>‹#›</a:t>
            </a:fld>
            <a:endParaRPr lang="en-US"/>
          </a:p>
        </p:txBody>
      </p:sp>
    </p:spTree>
    <p:extLst>
      <p:ext uri="{BB962C8B-B14F-4D97-AF65-F5344CB8AC3E}">
        <p14:creationId xmlns:p14="http://schemas.microsoft.com/office/powerpoint/2010/main" val="2780251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8947CC-08B2-439F-8826-9DD5A35D1396}"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0CEC6D-26F2-4FB9-B891-A8CAABA6917B}" type="slidenum">
              <a:rPr lang="en-US" smtClean="0"/>
              <a:t>‹#›</a:t>
            </a:fld>
            <a:endParaRPr lang="en-US"/>
          </a:p>
        </p:txBody>
      </p:sp>
    </p:spTree>
    <p:extLst>
      <p:ext uri="{BB962C8B-B14F-4D97-AF65-F5344CB8AC3E}">
        <p14:creationId xmlns:p14="http://schemas.microsoft.com/office/powerpoint/2010/main" val="11137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947CC-08B2-439F-8826-9DD5A35D1396}"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0CEC6D-26F2-4FB9-B891-A8CAABA6917B}" type="slidenum">
              <a:rPr lang="en-US" smtClean="0"/>
              <a:t>‹#›</a:t>
            </a:fld>
            <a:endParaRPr lang="en-US"/>
          </a:p>
        </p:txBody>
      </p:sp>
    </p:spTree>
    <p:extLst>
      <p:ext uri="{BB962C8B-B14F-4D97-AF65-F5344CB8AC3E}">
        <p14:creationId xmlns:p14="http://schemas.microsoft.com/office/powerpoint/2010/main" val="290266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8947CC-08B2-439F-8826-9DD5A35D1396}"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CEC6D-26F2-4FB9-B891-A8CAABA6917B}" type="slidenum">
              <a:rPr lang="en-US" smtClean="0"/>
              <a:t>‹#›</a:t>
            </a:fld>
            <a:endParaRPr lang="en-US"/>
          </a:p>
        </p:txBody>
      </p:sp>
    </p:spTree>
    <p:extLst>
      <p:ext uri="{BB962C8B-B14F-4D97-AF65-F5344CB8AC3E}">
        <p14:creationId xmlns:p14="http://schemas.microsoft.com/office/powerpoint/2010/main" val="18888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98947CC-08B2-439F-8826-9DD5A35D1396}"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CEC6D-26F2-4FB9-B891-A8CAABA6917B}" type="slidenum">
              <a:rPr lang="en-US" smtClean="0"/>
              <a:t>‹#›</a:t>
            </a:fld>
            <a:endParaRPr lang="en-US"/>
          </a:p>
        </p:txBody>
      </p:sp>
    </p:spTree>
    <p:extLst>
      <p:ext uri="{BB962C8B-B14F-4D97-AF65-F5344CB8AC3E}">
        <p14:creationId xmlns:p14="http://schemas.microsoft.com/office/powerpoint/2010/main" val="265128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8947CC-08B2-439F-8826-9DD5A35D1396}" type="datetimeFigureOut">
              <a:rPr lang="en-US" smtClean="0"/>
              <a:t>12/3/2019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0CEC6D-26F2-4FB9-B891-A8CAABA6917B}" type="slidenum">
              <a:rPr lang="en-US" smtClean="0"/>
              <a:t>‹#›</a:t>
            </a:fld>
            <a:endParaRPr lang="en-US"/>
          </a:p>
        </p:txBody>
      </p:sp>
    </p:spTree>
    <p:extLst>
      <p:ext uri="{BB962C8B-B14F-4D97-AF65-F5344CB8AC3E}">
        <p14:creationId xmlns:p14="http://schemas.microsoft.com/office/powerpoint/2010/main" val="1648986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g"/><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g"/><Relationship Id="rId7" Type="http://schemas.openxmlformats.org/officeDocument/2006/relationships/diagramColors" Target="../diagrams/colors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g"/><Relationship Id="rId7" Type="http://schemas.openxmlformats.org/officeDocument/2006/relationships/diagramColors" Target="../diagrams/colors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opr.ca.gov/docs/20181115-California_Automated_Vehicle_Principles_for_Healthy_and_Sustainable_Communitie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opr.ca.gov/docs/20181115" TargetMode="External"/><Relationship Id="rId5" Type="http://schemas.openxmlformats.org/officeDocument/2006/relationships/image" Target="../media/image1.jp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995680" y="365125"/>
            <a:ext cx="8493760" cy="2002518"/>
          </a:xfrm>
        </p:spPr>
        <p:txBody>
          <a:bodyPr>
            <a:normAutofit/>
          </a:bodyPr>
          <a:lstStyle/>
          <a:p>
            <a:r>
              <a:rPr lang="en-US" b="1" dirty="0"/>
              <a:t>Caltrans </a:t>
            </a:r>
            <a:br>
              <a:rPr lang="en-US" b="1" dirty="0"/>
            </a:br>
            <a:r>
              <a:rPr lang="en-US" b="1" dirty="0"/>
              <a:t>Connected and Automated Vehicles</a:t>
            </a:r>
            <a:br>
              <a:rPr lang="en-US" dirty="0"/>
            </a:br>
            <a:endParaRPr lang="en-US" dirty="0"/>
          </a:p>
        </p:txBody>
      </p:sp>
      <p:sp>
        <p:nvSpPr>
          <p:cNvPr id="3" name="Content Placeholder 2">
            <a:extLst>
              <a:ext uri="{FF2B5EF4-FFF2-40B4-BE49-F238E27FC236}">
                <a16:creationId xmlns:a16="http://schemas.microsoft.com/office/drawing/2014/main" id="{55509318-65A0-437D-8B62-8836ECFCE77B}"/>
              </a:ext>
            </a:extLst>
          </p:cNvPr>
          <p:cNvSpPr>
            <a:spLocks noGrp="1"/>
          </p:cNvSpPr>
          <p:nvPr>
            <p:ph idx="1"/>
          </p:nvPr>
        </p:nvSpPr>
        <p:spPr>
          <a:xfrm>
            <a:off x="764402" y="1600588"/>
            <a:ext cx="10515600" cy="3349626"/>
          </a:xfrm>
        </p:spPr>
        <p:txBody>
          <a:bodyPr>
            <a:noAutofit/>
          </a:bodyPr>
          <a:lstStyle/>
          <a:p>
            <a:pPr marL="0" indent="0" algn="ctr">
              <a:buNone/>
            </a:pPr>
            <a:r>
              <a:rPr lang="en-US" sz="3600" b="1" dirty="0"/>
              <a:t>Brian Simi</a:t>
            </a:r>
          </a:p>
          <a:p>
            <a:pPr marL="0" indent="0" algn="ctr">
              <a:buNone/>
            </a:pPr>
            <a:r>
              <a:rPr lang="en-US" sz="2800" dirty="0"/>
              <a:t>Office of Traffic Operations Research</a:t>
            </a:r>
          </a:p>
          <a:p>
            <a:pPr marL="0" indent="0" algn="ctr">
              <a:buNone/>
            </a:pPr>
            <a:r>
              <a:rPr lang="en-US" sz="2800" dirty="0"/>
              <a:t>Division of Research, Innovation &amp; System Information</a:t>
            </a:r>
          </a:p>
          <a:p>
            <a:pPr marL="0" indent="0" algn="ctr">
              <a:buNone/>
            </a:pPr>
            <a:endParaRPr lang="en-US" sz="2800" dirty="0"/>
          </a:p>
          <a:p>
            <a:pPr marL="0" indent="0" algn="ctr">
              <a:buNone/>
            </a:pPr>
            <a:r>
              <a:rPr lang="en-US" sz="3600" dirty="0"/>
              <a:t>Cooperative Automated Transportation (CAT) </a:t>
            </a:r>
          </a:p>
          <a:p>
            <a:pPr marL="0" indent="0" algn="ctr">
              <a:buNone/>
            </a:pPr>
            <a:r>
              <a:rPr lang="en-US" sz="3600" dirty="0"/>
              <a:t>Domestic Scan Tour</a:t>
            </a:r>
          </a:p>
          <a:p>
            <a:pPr marL="0" indent="0" algn="ctr">
              <a:buNone/>
            </a:pPr>
            <a:r>
              <a:rPr lang="en-US" sz="3600" dirty="0"/>
              <a:t>Phoenix, Arizona</a:t>
            </a:r>
          </a:p>
          <a:p>
            <a:pPr marL="0" indent="0" algn="ctr">
              <a:buNone/>
            </a:pPr>
            <a:r>
              <a:rPr lang="en-US" sz="3600" dirty="0"/>
              <a:t>December 5, 2019</a:t>
            </a:r>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spTree>
    <p:extLst>
      <p:ext uri="{BB962C8B-B14F-4D97-AF65-F5344CB8AC3E}">
        <p14:creationId xmlns:p14="http://schemas.microsoft.com/office/powerpoint/2010/main" val="2743230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1333502" y="609600"/>
            <a:ext cx="8596668" cy="1320800"/>
          </a:xfrm>
        </p:spPr>
        <p:txBody>
          <a:bodyPr>
            <a:normAutofit/>
          </a:bodyPr>
          <a:lstStyle/>
          <a:p>
            <a:r>
              <a:rPr lang="en-US" b="1" dirty="0"/>
              <a:t>AV PREPARATION ON STATE HIGHWAY</a:t>
            </a:r>
            <a:br>
              <a:rPr lang="en-US" dirty="0"/>
            </a:br>
            <a:endParaRPr lang="en-US" dirty="0"/>
          </a:p>
        </p:txBody>
      </p:sp>
      <p:sp>
        <p:nvSpPr>
          <p:cNvPr id="20" name="Isosceles Triangle 1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24" name="Straight Connector 2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5509318-65A0-437D-8B62-8836ECFCE77B}"/>
              </a:ext>
            </a:extLst>
          </p:cNvPr>
          <p:cNvSpPr>
            <a:spLocks noGrp="1"/>
          </p:cNvSpPr>
          <p:nvPr>
            <p:ph idx="1"/>
          </p:nvPr>
        </p:nvSpPr>
        <p:spPr>
          <a:xfrm>
            <a:off x="1333502" y="1352940"/>
            <a:ext cx="8470898" cy="3574662"/>
          </a:xfrm>
        </p:spPr>
        <p:txBody>
          <a:bodyPr>
            <a:normAutofit/>
          </a:bodyPr>
          <a:lstStyle/>
          <a:p>
            <a:r>
              <a:rPr lang="en-US" dirty="0"/>
              <a:t>Caltrans is testing six inch striping high retroreflective striping and intelligent signs on state route 85</a:t>
            </a:r>
          </a:p>
          <a:p>
            <a:pPr lvl="1"/>
            <a:r>
              <a:rPr lang="en-US" dirty="0"/>
              <a:t>State standard has been upgraded to 6 inch striping</a:t>
            </a:r>
          </a:p>
          <a:p>
            <a:r>
              <a:rPr lang="en-US" dirty="0"/>
              <a:t>This testing is being done in order to provide Autonomous Vehicle(AV) manufacturers to test their systems in live highway setup.</a:t>
            </a:r>
          </a:p>
          <a:p>
            <a:r>
              <a:rPr lang="en-US" dirty="0"/>
              <a:t>The striping and intelligent signs are manufactured by 3M</a:t>
            </a:r>
          </a:p>
          <a:p>
            <a:pPr lvl="1"/>
            <a:r>
              <a:rPr lang="en-US" dirty="0"/>
              <a:t>The intelligent signs looks like a regular sign to a human eye</a:t>
            </a:r>
          </a:p>
          <a:p>
            <a:pPr lvl="1"/>
            <a:r>
              <a:rPr lang="en-US" dirty="0"/>
              <a:t>The intelligent sign provides additional information to the AV vision sensors</a:t>
            </a:r>
          </a:p>
          <a:p>
            <a:pPr marL="0" indent="0">
              <a:buNone/>
            </a:pPr>
            <a:endParaRPr lang="en-US" dirty="0"/>
          </a:p>
        </p:txBody>
      </p:sp>
      <p:sp>
        <p:nvSpPr>
          <p:cNvPr id="2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pic>
        <p:nvPicPr>
          <p:cNvPr id="5" name="Picture 4" descr="A green sign with white text&#10;&#10;Description generated with very high confidence">
            <a:extLst>
              <a:ext uri="{FF2B5EF4-FFF2-40B4-BE49-F238E27FC236}">
                <a16:creationId xmlns:a16="http://schemas.microsoft.com/office/drawing/2014/main" id="{A5F5B112-9FDD-4665-A3A8-71B148A0D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550" y="4693950"/>
            <a:ext cx="2833707" cy="2125281"/>
          </a:xfrm>
          <a:prstGeom prst="rect">
            <a:avLst/>
          </a:prstGeom>
        </p:spPr>
      </p:pic>
      <p:pic>
        <p:nvPicPr>
          <p:cNvPr id="7" name="Picture 6" descr="A close up of a sign&#10;&#10;Description generated with very high confidence">
            <a:extLst>
              <a:ext uri="{FF2B5EF4-FFF2-40B4-BE49-F238E27FC236}">
                <a16:creationId xmlns:a16="http://schemas.microsoft.com/office/drawing/2014/main" id="{12E8F557-6F8D-4BB1-9825-54AF7372E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4926" y="4722296"/>
            <a:ext cx="2833707" cy="2125281"/>
          </a:xfrm>
          <a:prstGeom prst="rect">
            <a:avLst/>
          </a:prstGeom>
        </p:spPr>
      </p:pic>
      <p:pic>
        <p:nvPicPr>
          <p:cNvPr id="10" name="Picture 9" descr="A car parked on the side of a road&#10;&#10;Description generated with very high confidence">
            <a:extLst>
              <a:ext uri="{FF2B5EF4-FFF2-40B4-BE49-F238E27FC236}">
                <a16:creationId xmlns:a16="http://schemas.microsoft.com/office/drawing/2014/main" id="{F18973EC-9D2A-42DC-8352-5F13A87D73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6335" y="4722296"/>
            <a:ext cx="2847605" cy="2135704"/>
          </a:xfrm>
          <a:prstGeom prst="rect">
            <a:avLst/>
          </a:prstGeom>
        </p:spPr>
      </p:pic>
    </p:spTree>
    <p:extLst>
      <p:ext uri="{BB962C8B-B14F-4D97-AF65-F5344CB8AC3E}">
        <p14:creationId xmlns:p14="http://schemas.microsoft.com/office/powerpoint/2010/main" val="2872616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480976" y="1318193"/>
            <a:ext cx="3547581" cy="4093028"/>
          </a:xfrm>
        </p:spPr>
        <p:txBody>
          <a:bodyPr anchor="ctr">
            <a:normAutofit/>
          </a:bodyPr>
          <a:lstStyle/>
          <a:p>
            <a:pPr>
              <a:lnSpc>
                <a:spcPct val="90000"/>
              </a:lnSpc>
            </a:pPr>
            <a:r>
              <a:rPr lang="en-US" sz="4400" b="1" dirty="0"/>
              <a:t>Caltrans </a:t>
            </a:r>
            <a:br>
              <a:rPr lang="en-US" sz="4400" b="1" dirty="0"/>
            </a:br>
            <a:r>
              <a:rPr lang="en-US" sz="4400" b="1" dirty="0"/>
              <a:t>Partnerships</a:t>
            </a:r>
            <a:br>
              <a:rPr lang="en-US" sz="4400" dirty="0"/>
            </a:br>
            <a:endParaRPr lang="en-US" sz="4400" dirty="0"/>
          </a:p>
        </p:txBody>
      </p:sp>
      <p:grpSp>
        <p:nvGrpSpPr>
          <p:cNvPr id="17" name="Group 16">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8" name="Straight Connector 17">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8" name="Rectangle 27">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graphicFrame>
        <p:nvGraphicFramePr>
          <p:cNvPr id="10" name="Content Placeholder 2">
            <a:extLst>
              <a:ext uri="{FF2B5EF4-FFF2-40B4-BE49-F238E27FC236}">
                <a16:creationId xmlns:a16="http://schemas.microsoft.com/office/drawing/2014/main" id="{D9D05E1F-CE9A-4479-A83B-CCE878CC4B38}"/>
              </a:ext>
            </a:extLst>
          </p:cNvPr>
          <p:cNvGraphicFramePr>
            <a:graphicFrameLocks noGrp="1"/>
          </p:cNvGraphicFramePr>
          <p:nvPr>
            <p:ph idx="1"/>
            <p:extLst>
              <p:ext uri="{D42A27DB-BD31-4B8C-83A1-F6EECF244321}">
                <p14:modId xmlns:p14="http://schemas.microsoft.com/office/powerpoint/2010/main" val="2231069860"/>
              </p:ext>
            </p:extLst>
          </p:nvPr>
        </p:nvGraphicFramePr>
        <p:xfrm>
          <a:off x="4916552" y="944563"/>
          <a:ext cx="7125193" cy="5623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3019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643467" y="816638"/>
            <a:ext cx="3367359" cy="5224724"/>
          </a:xfrm>
        </p:spPr>
        <p:txBody>
          <a:bodyPr anchor="ctr">
            <a:normAutofit/>
          </a:bodyPr>
          <a:lstStyle/>
          <a:p>
            <a:r>
              <a:rPr lang="en-US" b="1" dirty="0"/>
              <a:t>Valley Transportation Authority (VTA)</a:t>
            </a:r>
            <a:br>
              <a:rPr lang="en-US" dirty="0"/>
            </a:br>
            <a:endParaRPr lang="en-US" dirty="0"/>
          </a:p>
        </p:txBody>
      </p:sp>
      <p:sp>
        <p:nvSpPr>
          <p:cNvPr id="3" name="Content Placeholder 2">
            <a:extLst>
              <a:ext uri="{FF2B5EF4-FFF2-40B4-BE49-F238E27FC236}">
                <a16:creationId xmlns:a16="http://schemas.microsoft.com/office/drawing/2014/main" id="{55509318-65A0-437D-8B62-8836ECFCE77B}"/>
              </a:ext>
            </a:extLst>
          </p:cNvPr>
          <p:cNvSpPr>
            <a:spLocks noGrp="1"/>
          </p:cNvSpPr>
          <p:nvPr>
            <p:ph idx="1"/>
          </p:nvPr>
        </p:nvSpPr>
        <p:spPr>
          <a:xfrm>
            <a:off x="4654295" y="816638"/>
            <a:ext cx="4619706" cy="5224724"/>
          </a:xfrm>
        </p:spPr>
        <p:txBody>
          <a:bodyPr anchor="ctr">
            <a:normAutofit/>
          </a:bodyPr>
          <a:lstStyle/>
          <a:p>
            <a:pPr>
              <a:buFont typeface="Wingdings" panose="05000000000000000000" pitchFamily="2" charset="2"/>
              <a:buChar char="Ø"/>
            </a:pPr>
            <a:r>
              <a:rPr lang="en-US" dirty="0"/>
              <a:t>Work in progress under technical partnership</a:t>
            </a:r>
          </a:p>
          <a:p>
            <a:pPr>
              <a:buFont typeface="Wingdings" panose="05000000000000000000" pitchFamily="2" charset="2"/>
              <a:buChar char="Ø"/>
            </a:pPr>
            <a:r>
              <a:rPr lang="en-US" dirty="0"/>
              <a:t>Development of Conditional Transit Signal Priority (TSP) on 5 buses</a:t>
            </a:r>
          </a:p>
          <a:p>
            <a:pPr>
              <a:buFont typeface="Wingdings" panose="05000000000000000000" pitchFamily="2" charset="2"/>
              <a:buChar char="Ø"/>
            </a:pPr>
            <a:r>
              <a:rPr lang="en-US" dirty="0"/>
              <a:t>Conditional TSP allows priority only with the system approval</a:t>
            </a:r>
          </a:p>
          <a:p>
            <a:pPr>
              <a:buFont typeface="Wingdings" panose="05000000000000000000" pitchFamily="2" charset="2"/>
              <a:buChar char="Ø"/>
            </a:pPr>
            <a:r>
              <a:rPr lang="en-US" dirty="0"/>
              <a:t>Testing will be done on the existing Palo Alto DSRC test bed</a:t>
            </a:r>
          </a:p>
          <a:p>
            <a:pPr>
              <a:buFont typeface="Wingdings" panose="05000000000000000000" pitchFamily="2" charset="2"/>
              <a:buChar char="Ø"/>
            </a:pPr>
            <a:r>
              <a:rPr lang="en-US" dirty="0"/>
              <a:t>VTA route 22 buses will be upgraded with On Board Units (OBUs) to communicate with the Roadside Units (RSUs)</a:t>
            </a:r>
          </a:p>
          <a:p>
            <a:pPr>
              <a:buFont typeface="Wingdings" panose="05000000000000000000" pitchFamily="2" charset="2"/>
              <a:buChar char="Ø"/>
            </a:pPr>
            <a:r>
              <a:rPr lang="en-US" dirty="0"/>
              <a:t>Results are expected to be available by June 2020</a:t>
            </a:r>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spTree>
    <p:extLst>
      <p:ext uri="{BB962C8B-B14F-4D97-AF65-F5344CB8AC3E}">
        <p14:creationId xmlns:p14="http://schemas.microsoft.com/office/powerpoint/2010/main" val="200236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643467" y="816638"/>
            <a:ext cx="3367359" cy="5224724"/>
          </a:xfrm>
        </p:spPr>
        <p:txBody>
          <a:bodyPr anchor="ctr">
            <a:normAutofit/>
          </a:bodyPr>
          <a:lstStyle/>
          <a:p>
            <a:r>
              <a:rPr lang="en-US" b="1" dirty="0"/>
              <a:t>NOTRAFFIC</a:t>
            </a:r>
            <a:endParaRPr lang="en-US" dirty="0"/>
          </a:p>
        </p:txBody>
      </p:sp>
      <p:sp>
        <p:nvSpPr>
          <p:cNvPr id="3" name="Content Placeholder 2">
            <a:extLst>
              <a:ext uri="{FF2B5EF4-FFF2-40B4-BE49-F238E27FC236}">
                <a16:creationId xmlns:a16="http://schemas.microsoft.com/office/drawing/2014/main" id="{55509318-65A0-437D-8B62-8836ECFCE77B}"/>
              </a:ext>
            </a:extLst>
          </p:cNvPr>
          <p:cNvSpPr>
            <a:spLocks noGrp="1"/>
          </p:cNvSpPr>
          <p:nvPr>
            <p:ph idx="1"/>
          </p:nvPr>
        </p:nvSpPr>
        <p:spPr>
          <a:xfrm>
            <a:off x="4654295" y="816638"/>
            <a:ext cx="4619706" cy="5224724"/>
          </a:xfrm>
        </p:spPr>
        <p:txBody>
          <a:bodyPr anchor="ctr">
            <a:normAutofit/>
          </a:bodyPr>
          <a:lstStyle/>
          <a:p>
            <a:pPr>
              <a:buFont typeface="Wingdings" panose="05000000000000000000" pitchFamily="2" charset="2"/>
              <a:buChar char="Ø"/>
            </a:pPr>
            <a:r>
              <a:rPr lang="en-US" dirty="0"/>
              <a:t>Work in progress under technical partnership</a:t>
            </a:r>
          </a:p>
          <a:p>
            <a:pPr>
              <a:buFont typeface="Wingdings" panose="05000000000000000000" pitchFamily="2" charset="2"/>
              <a:buChar char="Ø"/>
            </a:pPr>
            <a:r>
              <a:rPr lang="en-US" dirty="0"/>
              <a:t>Deploy </a:t>
            </a:r>
            <a:r>
              <a:rPr lang="en-US" dirty="0" err="1"/>
              <a:t>Notraffic</a:t>
            </a:r>
            <a:r>
              <a:rPr lang="en-US" dirty="0"/>
              <a:t> sensors at four intersections on the Palo Alto Test Bed</a:t>
            </a:r>
          </a:p>
          <a:p>
            <a:pPr>
              <a:buFont typeface="Wingdings" panose="05000000000000000000" pitchFamily="2" charset="2"/>
              <a:buChar char="Ø"/>
            </a:pPr>
            <a:r>
              <a:rPr lang="en-US" dirty="0"/>
              <a:t>Application development to detect pedestrians and bicyclists and use this information to alert the VTA bus driver </a:t>
            </a:r>
          </a:p>
          <a:p>
            <a:pPr>
              <a:buFont typeface="Wingdings" panose="05000000000000000000" pitchFamily="2" charset="2"/>
              <a:buChar char="Ø"/>
            </a:pPr>
            <a:r>
              <a:rPr lang="en-US" dirty="0"/>
              <a:t>Traffic data collection and possible use of this data for increased traffic throughput</a:t>
            </a:r>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sp>
        <p:nvSpPr>
          <p:cNvPr id="4" name="AutoShape 2" descr="No Trafic logo ">
            <a:extLst>
              <a:ext uri="{FF2B5EF4-FFF2-40B4-BE49-F238E27FC236}">
                <a16:creationId xmlns:a16="http://schemas.microsoft.com/office/drawing/2014/main" id="{91937A8E-7024-4A42-9CF7-68A88EC25B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44046759-CF53-4AEC-BA84-CB3F95B2FA83}"/>
              </a:ext>
            </a:extLst>
          </p:cNvPr>
          <p:cNvPicPr>
            <a:picLocks noChangeAspect="1"/>
          </p:cNvPicPr>
          <p:nvPr/>
        </p:nvPicPr>
        <p:blipFill>
          <a:blip r:embed="rId4"/>
          <a:stretch>
            <a:fillRect/>
          </a:stretch>
        </p:blipFill>
        <p:spPr>
          <a:xfrm>
            <a:off x="7749027" y="5164826"/>
            <a:ext cx="1524974" cy="1089025"/>
          </a:xfrm>
          <a:prstGeom prst="rect">
            <a:avLst/>
          </a:prstGeom>
        </p:spPr>
      </p:pic>
    </p:spTree>
    <p:extLst>
      <p:ext uri="{BB962C8B-B14F-4D97-AF65-F5344CB8AC3E}">
        <p14:creationId xmlns:p14="http://schemas.microsoft.com/office/powerpoint/2010/main" val="4124618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643467" y="816638"/>
            <a:ext cx="3367359" cy="5224724"/>
          </a:xfrm>
        </p:spPr>
        <p:txBody>
          <a:bodyPr anchor="ctr">
            <a:normAutofit/>
          </a:bodyPr>
          <a:lstStyle/>
          <a:p>
            <a:r>
              <a:rPr lang="en-US" b="1" dirty="0"/>
              <a:t>BLACKBERRY</a:t>
            </a:r>
            <a:br>
              <a:rPr lang="en-US" dirty="0"/>
            </a:br>
            <a:endParaRPr lang="en-US" dirty="0"/>
          </a:p>
        </p:txBody>
      </p:sp>
      <p:sp>
        <p:nvSpPr>
          <p:cNvPr id="3" name="Content Placeholder 2">
            <a:extLst>
              <a:ext uri="{FF2B5EF4-FFF2-40B4-BE49-F238E27FC236}">
                <a16:creationId xmlns:a16="http://schemas.microsoft.com/office/drawing/2014/main" id="{55509318-65A0-437D-8B62-8836ECFCE77B}"/>
              </a:ext>
            </a:extLst>
          </p:cNvPr>
          <p:cNvSpPr>
            <a:spLocks noGrp="1"/>
          </p:cNvSpPr>
          <p:nvPr>
            <p:ph idx="1"/>
          </p:nvPr>
        </p:nvSpPr>
        <p:spPr>
          <a:xfrm>
            <a:off x="4654295" y="816638"/>
            <a:ext cx="4619706" cy="5224724"/>
          </a:xfrm>
        </p:spPr>
        <p:txBody>
          <a:bodyPr anchor="ctr">
            <a:normAutofit/>
          </a:bodyPr>
          <a:lstStyle/>
          <a:p>
            <a:pPr>
              <a:buFont typeface="Wingdings" panose="05000000000000000000" pitchFamily="2" charset="2"/>
              <a:buChar char="Ø"/>
            </a:pPr>
            <a:r>
              <a:rPr lang="en-US" dirty="0"/>
              <a:t>Memorandum of Understanding (MOU) is in progress</a:t>
            </a:r>
          </a:p>
          <a:p>
            <a:pPr>
              <a:buFont typeface="Wingdings" panose="05000000000000000000" pitchFamily="2" charset="2"/>
              <a:buChar char="Ø"/>
            </a:pPr>
            <a:r>
              <a:rPr lang="en-US" dirty="0"/>
              <a:t>Security Credential Management System (SCMS) will be tested and implemented on the Palo Alto test bed using Blackberry service</a:t>
            </a:r>
          </a:p>
          <a:p>
            <a:pPr>
              <a:buFont typeface="Wingdings" panose="05000000000000000000" pitchFamily="2" charset="2"/>
              <a:buChar char="Ø"/>
            </a:pPr>
            <a:r>
              <a:rPr lang="en-US" dirty="0"/>
              <a:t>Expected completion date is June 2020</a:t>
            </a:r>
          </a:p>
          <a:p>
            <a:pPr>
              <a:buFont typeface="Wingdings" panose="05000000000000000000" pitchFamily="2" charset="2"/>
              <a:buChar char="Ø"/>
            </a:pPr>
            <a:r>
              <a:rPr lang="en-US" dirty="0"/>
              <a:t>After Implementation the users will have to signup with Blackberry in order to conduct testing at the Palo Alto test bed</a:t>
            </a:r>
          </a:p>
          <a:p>
            <a:pPr marL="0" indent="0">
              <a:buNone/>
            </a:pPr>
            <a:endParaRPr lang="en-US" dirty="0"/>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spTree>
    <p:extLst>
      <p:ext uri="{BB962C8B-B14F-4D97-AF65-F5344CB8AC3E}">
        <p14:creationId xmlns:p14="http://schemas.microsoft.com/office/powerpoint/2010/main" val="3598060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643467" y="816638"/>
            <a:ext cx="3367359" cy="5224724"/>
          </a:xfrm>
        </p:spPr>
        <p:txBody>
          <a:bodyPr anchor="ctr">
            <a:normAutofit/>
          </a:bodyPr>
          <a:lstStyle/>
          <a:p>
            <a:r>
              <a:rPr lang="en-US" b="1" dirty="0"/>
              <a:t>PROSPECT SILICON VALLEY</a:t>
            </a:r>
            <a:br>
              <a:rPr lang="en-US" dirty="0"/>
            </a:br>
            <a:endParaRPr lang="en-US" dirty="0"/>
          </a:p>
        </p:txBody>
      </p:sp>
      <p:sp>
        <p:nvSpPr>
          <p:cNvPr id="3" name="Content Placeholder 2">
            <a:extLst>
              <a:ext uri="{FF2B5EF4-FFF2-40B4-BE49-F238E27FC236}">
                <a16:creationId xmlns:a16="http://schemas.microsoft.com/office/drawing/2014/main" id="{55509318-65A0-437D-8B62-8836ECFCE77B}"/>
              </a:ext>
            </a:extLst>
          </p:cNvPr>
          <p:cNvSpPr>
            <a:spLocks noGrp="1"/>
          </p:cNvSpPr>
          <p:nvPr>
            <p:ph idx="1"/>
          </p:nvPr>
        </p:nvSpPr>
        <p:spPr>
          <a:xfrm>
            <a:off x="4654295" y="816638"/>
            <a:ext cx="4619706" cy="5224724"/>
          </a:xfrm>
        </p:spPr>
        <p:txBody>
          <a:bodyPr anchor="ctr">
            <a:normAutofit/>
          </a:bodyPr>
          <a:lstStyle/>
          <a:p>
            <a:pPr>
              <a:buFont typeface="Wingdings" panose="05000000000000000000" pitchFamily="2" charset="2"/>
              <a:buChar char="Ø"/>
            </a:pPr>
            <a:r>
              <a:rPr lang="en-US" dirty="0"/>
              <a:t>Active partnership with Prospect Silicon Valley (PSV)</a:t>
            </a:r>
          </a:p>
          <a:p>
            <a:pPr>
              <a:buFont typeface="Wingdings" panose="05000000000000000000" pitchFamily="2" charset="2"/>
              <a:buChar char="Ø"/>
            </a:pPr>
            <a:r>
              <a:rPr lang="en-US" dirty="0"/>
              <a:t>PSV is a nonprofit cleantech innovation hub that focuses on advanced mobility and energy solutions for urban communities. </a:t>
            </a:r>
          </a:p>
          <a:p>
            <a:pPr>
              <a:buFont typeface="Wingdings" panose="05000000000000000000" pitchFamily="2" charset="2"/>
              <a:buChar char="Ø"/>
            </a:pPr>
            <a:r>
              <a:rPr lang="en-US" dirty="0"/>
              <a:t>Caltrans uses PSV partnership in collaborating with public and private partners to enhance capabilities in the field of Connected and Automated Vehicle technology</a:t>
            </a:r>
          </a:p>
          <a:p>
            <a:pPr>
              <a:buFont typeface="Wingdings" panose="05000000000000000000" pitchFamily="2" charset="2"/>
              <a:buChar char="Ø"/>
            </a:pPr>
            <a:r>
              <a:rPr lang="en-US" dirty="0"/>
              <a:t>Partnership with Valley Transportation Authority, </a:t>
            </a:r>
            <a:r>
              <a:rPr lang="en-US" dirty="0" err="1"/>
              <a:t>Notraffic</a:t>
            </a:r>
            <a:r>
              <a:rPr lang="en-US" dirty="0"/>
              <a:t> and </a:t>
            </a:r>
            <a:r>
              <a:rPr lang="en-US" dirty="0" err="1"/>
              <a:t>Sinwave</a:t>
            </a:r>
            <a:r>
              <a:rPr lang="en-US" dirty="0"/>
              <a:t> are a result of PSV partnership </a:t>
            </a:r>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spTree>
    <p:extLst>
      <p:ext uri="{BB962C8B-B14F-4D97-AF65-F5344CB8AC3E}">
        <p14:creationId xmlns:p14="http://schemas.microsoft.com/office/powerpoint/2010/main" val="2467217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643467" y="816638"/>
            <a:ext cx="3367359" cy="5224724"/>
          </a:xfrm>
        </p:spPr>
        <p:txBody>
          <a:bodyPr anchor="ctr">
            <a:normAutofit/>
          </a:bodyPr>
          <a:lstStyle/>
          <a:p>
            <a:r>
              <a:rPr lang="en-US" dirty="0"/>
              <a:t>Multi-Modal Intelligent Traffic Signal System (MMITSS)</a:t>
            </a:r>
            <a:br>
              <a:rPr lang="en-US" dirty="0"/>
            </a:br>
            <a:endParaRPr lang="en-US" dirty="0"/>
          </a:p>
        </p:txBody>
      </p:sp>
      <p:sp>
        <p:nvSpPr>
          <p:cNvPr id="3" name="Content Placeholder 2">
            <a:extLst>
              <a:ext uri="{FF2B5EF4-FFF2-40B4-BE49-F238E27FC236}">
                <a16:creationId xmlns:a16="http://schemas.microsoft.com/office/drawing/2014/main" id="{55509318-65A0-437D-8B62-8836ECFCE77B}"/>
              </a:ext>
            </a:extLst>
          </p:cNvPr>
          <p:cNvSpPr>
            <a:spLocks noGrp="1"/>
          </p:cNvSpPr>
          <p:nvPr>
            <p:ph idx="1"/>
          </p:nvPr>
        </p:nvSpPr>
        <p:spPr>
          <a:xfrm>
            <a:off x="4654295" y="816638"/>
            <a:ext cx="4619706" cy="5224724"/>
          </a:xfrm>
        </p:spPr>
        <p:txBody>
          <a:bodyPr anchor="ctr">
            <a:normAutofit fontScale="92500" lnSpcReduction="10000"/>
          </a:bodyPr>
          <a:lstStyle/>
          <a:p>
            <a:pPr>
              <a:buFont typeface="Wingdings" panose="05000000000000000000" pitchFamily="2" charset="2"/>
              <a:buChar char="Ø"/>
            </a:pPr>
            <a:r>
              <a:rPr lang="en-US" dirty="0"/>
              <a:t>MMITSS is a project under the Connected Vehicle Pooled Fund Study (CV PFS) entitled “Program to Support the Development and Deployment of Connected Vehicle System Applications.” </a:t>
            </a:r>
          </a:p>
          <a:p>
            <a:pPr>
              <a:buFont typeface="Wingdings" panose="05000000000000000000" pitchFamily="2" charset="2"/>
              <a:buChar char="Ø"/>
            </a:pPr>
            <a:r>
              <a:rPr lang="en-US" dirty="0"/>
              <a:t>Virginia Department of Transportation leads the pooled fund effort</a:t>
            </a:r>
          </a:p>
          <a:p>
            <a:pPr>
              <a:buFont typeface="Wingdings" panose="05000000000000000000" pitchFamily="2" charset="2"/>
              <a:buChar char="Ø"/>
            </a:pPr>
            <a:r>
              <a:rPr lang="en-US" dirty="0"/>
              <a:t>Partners consists of state and local transportation agencies and the Federal Highway Administration (FHWA)</a:t>
            </a:r>
          </a:p>
          <a:p>
            <a:pPr>
              <a:buFont typeface="Wingdings" panose="05000000000000000000" pitchFamily="2" charset="2"/>
              <a:buChar char="Ø"/>
            </a:pPr>
            <a:r>
              <a:rPr lang="en-US" dirty="0"/>
              <a:t>Caltrans has developed Roadside Equipment (RSEs) in collaboration with Maricopa County in Arizona</a:t>
            </a:r>
          </a:p>
          <a:p>
            <a:pPr>
              <a:buFont typeface="Wingdings" panose="05000000000000000000" pitchFamily="2" charset="2"/>
              <a:buChar char="Ø"/>
            </a:pPr>
            <a:r>
              <a:rPr lang="en-US" dirty="0"/>
              <a:t>Caltrans RSE is 2070 based while Maricopa County solution is NEMA based</a:t>
            </a:r>
          </a:p>
          <a:p>
            <a:pPr>
              <a:buFont typeface="Wingdings" panose="05000000000000000000" pitchFamily="2" charset="2"/>
              <a:buChar char="Ø"/>
            </a:pPr>
            <a:r>
              <a:rPr lang="en-US" dirty="0"/>
              <a:t>Application development that provides differential GNSS correction without the need of a differential GNSS base station</a:t>
            </a:r>
          </a:p>
          <a:p>
            <a:pPr marL="0" indent="0">
              <a:buNone/>
            </a:pPr>
            <a:endParaRPr lang="en-US" dirty="0"/>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spTree>
    <p:extLst>
      <p:ext uri="{BB962C8B-B14F-4D97-AF65-F5344CB8AC3E}">
        <p14:creationId xmlns:p14="http://schemas.microsoft.com/office/powerpoint/2010/main" val="1963718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480976" y="1318193"/>
            <a:ext cx="3547581" cy="4093028"/>
          </a:xfrm>
        </p:spPr>
        <p:txBody>
          <a:bodyPr anchor="ctr">
            <a:normAutofit/>
          </a:bodyPr>
          <a:lstStyle/>
          <a:p>
            <a:pPr>
              <a:lnSpc>
                <a:spcPct val="90000"/>
              </a:lnSpc>
            </a:pPr>
            <a:r>
              <a:rPr lang="en-US" sz="4400" b="1" dirty="0"/>
              <a:t>AV/CAV Test Beds in California</a:t>
            </a:r>
            <a:br>
              <a:rPr lang="en-US" sz="4400" dirty="0"/>
            </a:br>
            <a:endParaRPr lang="en-US" sz="4400" dirty="0"/>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graphicFrame>
        <p:nvGraphicFramePr>
          <p:cNvPr id="10" name="Content Placeholder 2">
            <a:extLst>
              <a:ext uri="{FF2B5EF4-FFF2-40B4-BE49-F238E27FC236}">
                <a16:creationId xmlns:a16="http://schemas.microsoft.com/office/drawing/2014/main" id="{D9D05E1F-CE9A-4479-A83B-CCE878CC4B38}"/>
              </a:ext>
            </a:extLst>
          </p:cNvPr>
          <p:cNvGraphicFramePr>
            <a:graphicFrameLocks noGrp="1"/>
          </p:cNvGraphicFramePr>
          <p:nvPr>
            <p:ph idx="1"/>
            <p:extLst>
              <p:ext uri="{D42A27DB-BD31-4B8C-83A1-F6EECF244321}">
                <p14:modId xmlns:p14="http://schemas.microsoft.com/office/powerpoint/2010/main" val="3100706275"/>
              </p:ext>
            </p:extLst>
          </p:nvPr>
        </p:nvGraphicFramePr>
        <p:xfrm>
          <a:off x="4916552" y="944563"/>
          <a:ext cx="7125193" cy="5623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5599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643467" y="816638"/>
            <a:ext cx="3367359" cy="5224724"/>
          </a:xfrm>
        </p:spPr>
        <p:txBody>
          <a:bodyPr anchor="ctr">
            <a:normAutofit/>
          </a:bodyPr>
          <a:lstStyle/>
          <a:p>
            <a:r>
              <a:rPr lang="en-US" b="1" dirty="0"/>
              <a:t>Palo Alto CAV Test Bed</a:t>
            </a:r>
            <a:br>
              <a:rPr lang="en-US" dirty="0"/>
            </a:br>
            <a:endParaRPr lang="en-US" dirty="0"/>
          </a:p>
        </p:txBody>
      </p:sp>
      <p:sp>
        <p:nvSpPr>
          <p:cNvPr id="3" name="Content Placeholder 2">
            <a:extLst>
              <a:ext uri="{FF2B5EF4-FFF2-40B4-BE49-F238E27FC236}">
                <a16:creationId xmlns:a16="http://schemas.microsoft.com/office/drawing/2014/main" id="{55509318-65A0-437D-8B62-8836ECFCE77B}"/>
              </a:ext>
            </a:extLst>
          </p:cNvPr>
          <p:cNvSpPr>
            <a:spLocks noGrp="1"/>
          </p:cNvSpPr>
          <p:nvPr>
            <p:ph idx="1"/>
          </p:nvPr>
        </p:nvSpPr>
        <p:spPr>
          <a:xfrm>
            <a:off x="4010826" y="522724"/>
            <a:ext cx="5292138" cy="2906276"/>
          </a:xfrm>
        </p:spPr>
        <p:txBody>
          <a:bodyPr anchor="ctr">
            <a:normAutofit fontScale="92500" lnSpcReduction="20000"/>
          </a:bodyPr>
          <a:lstStyle/>
          <a:p>
            <a:pPr>
              <a:buFont typeface="Wingdings" panose="05000000000000000000" pitchFamily="2" charset="2"/>
              <a:buChar char="Ø"/>
            </a:pPr>
            <a:r>
              <a:rPr lang="en-US" dirty="0"/>
              <a:t>Located in Silicon Valley, City of Palo Alto</a:t>
            </a:r>
          </a:p>
          <a:p>
            <a:pPr>
              <a:buFont typeface="Wingdings" panose="05000000000000000000" pitchFamily="2" charset="2"/>
              <a:buChar char="Ø"/>
            </a:pPr>
            <a:r>
              <a:rPr lang="en-US" dirty="0"/>
              <a:t>Sixteen Intersections are fully Operational</a:t>
            </a:r>
          </a:p>
          <a:p>
            <a:pPr lvl="1">
              <a:buFont typeface="Wingdings" panose="05000000000000000000" pitchFamily="2" charset="2"/>
              <a:buChar char="Ø"/>
            </a:pPr>
            <a:r>
              <a:rPr lang="en-US" dirty="0"/>
              <a:t>Broadcasting </a:t>
            </a:r>
            <a:r>
              <a:rPr lang="en-US" dirty="0" err="1"/>
              <a:t>SPaT</a:t>
            </a:r>
            <a:r>
              <a:rPr lang="en-US" dirty="0"/>
              <a:t>, MAP and RTCM messages</a:t>
            </a:r>
          </a:p>
          <a:p>
            <a:pPr lvl="1">
              <a:buFont typeface="Wingdings" panose="05000000000000000000" pitchFamily="2" charset="2"/>
              <a:buChar char="Ø"/>
            </a:pPr>
            <a:r>
              <a:rPr lang="en-US" dirty="0"/>
              <a:t>Accepts BSM messages from OBUs</a:t>
            </a:r>
          </a:p>
          <a:p>
            <a:pPr lvl="1">
              <a:buFont typeface="Wingdings" panose="05000000000000000000" pitchFamily="2" charset="2"/>
              <a:buChar char="Ø"/>
            </a:pPr>
            <a:r>
              <a:rPr lang="en-US" dirty="0"/>
              <a:t>SCMS tested  --  Implementation by June 2020</a:t>
            </a:r>
          </a:p>
          <a:p>
            <a:pPr>
              <a:buFont typeface="Wingdings" panose="05000000000000000000" pitchFamily="2" charset="2"/>
              <a:buChar char="Ø"/>
            </a:pPr>
            <a:r>
              <a:rPr lang="en-US" dirty="0"/>
              <a:t>A total of 31 consecutive intersections -- planned to be completed by January 2021</a:t>
            </a:r>
          </a:p>
          <a:p>
            <a:pPr>
              <a:buFont typeface="Wingdings" panose="05000000000000000000" pitchFamily="2" charset="2"/>
              <a:buChar char="Ø"/>
            </a:pPr>
            <a:r>
              <a:rPr lang="en-US" dirty="0"/>
              <a:t>Planned Applications</a:t>
            </a:r>
          </a:p>
          <a:p>
            <a:pPr lvl="1">
              <a:buFont typeface="Wingdings" panose="05000000000000000000" pitchFamily="2" charset="2"/>
              <a:buChar char="Ø"/>
            </a:pPr>
            <a:r>
              <a:rPr lang="en-US" dirty="0"/>
              <a:t>Conditional TSP (Ready by October 2020)</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pic>
        <p:nvPicPr>
          <p:cNvPr id="5" name="Content Placeholder 6">
            <a:extLst>
              <a:ext uri="{FF2B5EF4-FFF2-40B4-BE49-F238E27FC236}">
                <a16:creationId xmlns:a16="http://schemas.microsoft.com/office/drawing/2014/main" id="{B2D48D4A-A419-4BF1-91C6-648D6B734F99}"/>
              </a:ext>
            </a:extLst>
          </p:cNvPr>
          <p:cNvPicPr>
            <a:picLocks noChangeAspect="1"/>
          </p:cNvPicPr>
          <p:nvPr/>
        </p:nvPicPr>
        <p:blipFill rotWithShape="1">
          <a:blip r:embed="rId4" cstate="screen">
            <a:extLst>
              <a:ext uri="{28A0092B-C50C-407E-A947-70E740481C1C}">
                <a14:useLocalDpi xmlns:a14="http://schemas.microsoft.com/office/drawing/2010/main"/>
              </a:ext>
            </a:extLst>
          </a:blip>
          <a:stretch/>
        </p:blipFill>
        <p:spPr>
          <a:xfrm>
            <a:off x="4010826" y="3018804"/>
            <a:ext cx="4489362" cy="3633456"/>
          </a:xfrm>
          <a:prstGeom prst="rect">
            <a:avLst/>
          </a:prstGeom>
        </p:spPr>
      </p:pic>
    </p:spTree>
    <p:extLst>
      <p:ext uri="{BB962C8B-B14F-4D97-AF65-F5344CB8AC3E}">
        <p14:creationId xmlns:p14="http://schemas.microsoft.com/office/powerpoint/2010/main" val="2515416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1023643" y="635195"/>
            <a:ext cx="3737268" cy="1320800"/>
          </a:xfrm>
        </p:spPr>
        <p:txBody>
          <a:bodyPr>
            <a:normAutofit/>
          </a:bodyPr>
          <a:lstStyle/>
          <a:p>
            <a:pPr>
              <a:lnSpc>
                <a:spcPct val="90000"/>
              </a:lnSpc>
            </a:pPr>
            <a:r>
              <a:rPr lang="en-US" sz="2800" b="1" dirty="0"/>
              <a:t>SAN DIEGO REGIONAL AV PROVING GROUND</a:t>
            </a:r>
            <a:endParaRPr lang="en-US" sz="2800" dirty="0"/>
          </a:p>
        </p:txBody>
      </p:sp>
      <p:sp>
        <p:nvSpPr>
          <p:cNvPr id="33" name="Isosceles Triangle 3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graphicFrame>
        <p:nvGraphicFramePr>
          <p:cNvPr id="10" name="Content Placeholder 2">
            <a:extLst>
              <a:ext uri="{FF2B5EF4-FFF2-40B4-BE49-F238E27FC236}">
                <a16:creationId xmlns:a16="http://schemas.microsoft.com/office/drawing/2014/main" id="{94A6FEA4-A06D-4855-BA1F-A7BB30FA23AA}"/>
              </a:ext>
            </a:extLst>
          </p:cNvPr>
          <p:cNvGraphicFramePr>
            <a:graphicFrameLocks noGrp="1"/>
          </p:cNvGraphicFramePr>
          <p:nvPr>
            <p:ph idx="1"/>
            <p:extLst>
              <p:ext uri="{D42A27DB-BD31-4B8C-83A1-F6EECF244321}">
                <p14:modId xmlns:p14="http://schemas.microsoft.com/office/powerpoint/2010/main" val="3530747552"/>
              </p:ext>
            </p:extLst>
          </p:nvPr>
        </p:nvGraphicFramePr>
        <p:xfrm>
          <a:off x="1023643" y="2160589"/>
          <a:ext cx="4064439" cy="38807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Content Placeholder 9">
            <a:extLst>
              <a:ext uri="{FF2B5EF4-FFF2-40B4-BE49-F238E27FC236}">
                <a16:creationId xmlns:a16="http://schemas.microsoft.com/office/drawing/2014/main" id="{FED3D1BA-603F-4FE4-B7B2-75933B2658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69127" y="391160"/>
            <a:ext cx="4931589" cy="6348634"/>
          </a:xfrm>
          <a:prstGeom prst="rect">
            <a:avLst/>
          </a:prstGeom>
        </p:spPr>
      </p:pic>
    </p:spTree>
    <p:extLst>
      <p:ext uri="{BB962C8B-B14F-4D97-AF65-F5344CB8AC3E}">
        <p14:creationId xmlns:p14="http://schemas.microsoft.com/office/powerpoint/2010/main" val="89998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E6F35-6413-488C-956B-17B2D9899B73}"/>
              </a:ext>
            </a:extLst>
          </p:cNvPr>
          <p:cNvSpPr>
            <a:spLocks noGrp="1"/>
          </p:cNvSpPr>
          <p:nvPr>
            <p:ph type="title"/>
          </p:nvPr>
        </p:nvSpPr>
        <p:spPr/>
        <p:txBody>
          <a:bodyPr/>
          <a:lstStyle/>
          <a:p>
            <a:pPr algn="ctr"/>
            <a:r>
              <a:rPr lang="en-US" dirty="0"/>
              <a:t>Government of California Structure</a:t>
            </a:r>
            <a:br>
              <a:rPr lang="en-US" dirty="0"/>
            </a:br>
            <a:r>
              <a:rPr lang="en-US" sz="1800" dirty="0"/>
              <a:t>(Partial)</a:t>
            </a:r>
            <a:endParaRPr lang="en-US" dirty="0"/>
          </a:p>
        </p:txBody>
      </p:sp>
      <p:sp>
        <p:nvSpPr>
          <p:cNvPr id="4" name="Rectangle: Rounded Corners 3">
            <a:extLst>
              <a:ext uri="{FF2B5EF4-FFF2-40B4-BE49-F238E27FC236}">
                <a16:creationId xmlns:a16="http://schemas.microsoft.com/office/drawing/2014/main" id="{9612B9D8-8E17-45D8-8D85-A941F42F2142}"/>
              </a:ext>
            </a:extLst>
          </p:cNvPr>
          <p:cNvSpPr/>
          <p:nvPr/>
        </p:nvSpPr>
        <p:spPr>
          <a:xfrm>
            <a:off x="2183364" y="1673125"/>
            <a:ext cx="3306146" cy="6199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Governor’s Office</a:t>
            </a:r>
          </a:p>
        </p:txBody>
      </p:sp>
      <p:sp>
        <p:nvSpPr>
          <p:cNvPr id="8" name="Rectangle: Rounded Corners 7">
            <a:extLst>
              <a:ext uri="{FF2B5EF4-FFF2-40B4-BE49-F238E27FC236}">
                <a16:creationId xmlns:a16="http://schemas.microsoft.com/office/drawing/2014/main" id="{7A5509DD-C5C0-47F1-A8D2-96C9C5705109}"/>
              </a:ext>
            </a:extLst>
          </p:cNvPr>
          <p:cNvSpPr/>
          <p:nvPr/>
        </p:nvSpPr>
        <p:spPr>
          <a:xfrm>
            <a:off x="2183364" y="2594910"/>
            <a:ext cx="3306146" cy="6199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California State Transportation Authority (</a:t>
            </a:r>
            <a:r>
              <a:rPr lang="en-US" sz="1400" dirty="0" err="1">
                <a:solidFill>
                  <a:schemeClr val="tx1"/>
                </a:solidFill>
              </a:rPr>
              <a:t>CalSTA</a:t>
            </a:r>
            <a:r>
              <a:rPr lang="en-US" sz="1400" dirty="0">
                <a:solidFill>
                  <a:schemeClr val="tx1"/>
                </a:solidFill>
              </a:rPr>
              <a:t>)</a:t>
            </a:r>
          </a:p>
        </p:txBody>
      </p:sp>
      <p:sp>
        <p:nvSpPr>
          <p:cNvPr id="10" name="Rectangle: Rounded Corners 9">
            <a:extLst>
              <a:ext uri="{FF2B5EF4-FFF2-40B4-BE49-F238E27FC236}">
                <a16:creationId xmlns:a16="http://schemas.microsoft.com/office/drawing/2014/main" id="{73E2865C-8686-4B1A-A079-B5871E6BDBEF}"/>
              </a:ext>
            </a:extLst>
          </p:cNvPr>
          <p:cNvSpPr/>
          <p:nvPr/>
        </p:nvSpPr>
        <p:spPr>
          <a:xfrm>
            <a:off x="6469225" y="2120103"/>
            <a:ext cx="3306146" cy="6199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Governor’s Office of Planning &amp; Research</a:t>
            </a:r>
          </a:p>
        </p:txBody>
      </p:sp>
      <p:cxnSp>
        <p:nvCxnSpPr>
          <p:cNvPr id="12" name="Straight Arrow Connector 11">
            <a:extLst>
              <a:ext uri="{FF2B5EF4-FFF2-40B4-BE49-F238E27FC236}">
                <a16:creationId xmlns:a16="http://schemas.microsoft.com/office/drawing/2014/main" id="{0287B52B-1275-4EE7-9216-E4A6E594C6D3}"/>
              </a:ext>
            </a:extLst>
          </p:cNvPr>
          <p:cNvCxnSpPr>
            <a:cxnSpLocks/>
            <a:stCxn id="4" idx="3"/>
            <a:endCxn id="10" idx="1"/>
          </p:cNvCxnSpPr>
          <p:nvPr/>
        </p:nvCxnSpPr>
        <p:spPr>
          <a:xfrm>
            <a:off x="5489510" y="1983092"/>
            <a:ext cx="979715" cy="446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3F3E259-CAA9-483D-A940-B0092039E647}"/>
              </a:ext>
            </a:extLst>
          </p:cNvPr>
          <p:cNvCxnSpPr>
            <a:cxnSpLocks/>
            <a:stCxn id="10" idx="1"/>
            <a:endCxn id="8" idx="3"/>
          </p:cNvCxnSpPr>
          <p:nvPr/>
        </p:nvCxnSpPr>
        <p:spPr>
          <a:xfrm flipH="1">
            <a:off x="5489510" y="2430070"/>
            <a:ext cx="979715" cy="474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3838226-D759-4F3D-92B1-D13002EEAF90}"/>
              </a:ext>
            </a:extLst>
          </p:cNvPr>
          <p:cNvCxnSpPr>
            <a:cxnSpLocks/>
            <a:stCxn id="4" idx="2"/>
          </p:cNvCxnSpPr>
          <p:nvPr/>
        </p:nvCxnSpPr>
        <p:spPr>
          <a:xfrm>
            <a:off x="3836437" y="2293058"/>
            <a:ext cx="0" cy="245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73EDEBBA-4878-4654-9F46-04A5559CE7A5}"/>
              </a:ext>
            </a:extLst>
          </p:cNvPr>
          <p:cNvSpPr/>
          <p:nvPr/>
        </p:nvSpPr>
        <p:spPr>
          <a:xfrm>
            <a:off x="7144478" y="3497368"/>
            <a:ext cx="3306146" cy="6199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California Public Utility Commission</a:t>
            </a:r>
          </a:p>
        </p:txBody>
      </p:sp>
      <p:sp>
        <p:nvSpPr>
          <p:cNvPr id="25" name="Rectangle: Rounded Corners 24">
            <a:extLst>
              <a:ext uri="{FF2B5EF4-FFF2-40B4-BE49-F238E27FC236}">
                <a16:creationId xmlns:a16="http://schemas.microsoft.com/office/drawing/2014/main" id="{EB3A2337-5187-4ABA-8018-3C06DBE197F3}"/>
              </a:ext>
            </a:extLst>
          </p:cNvPr>
          <p:cNvSpPr/>
          <p:nvPr/>
        </p:nvSpPr>
        <p:spPr>
          <a:xfrm>
            <a:off x="7144478" y="4219445"/>
            <a:ext cx="3306146" cy="6199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Air Resource Board</a:t>
            </a:r>
          </a:p>
        </p:txBody>
      </p:sp>
      <p:cxnSp>
        <p:nvCxnSpPr>
          <p:cNvPr id="27" name="Straight Arrow Connector 26">
            <a:extLst>
              <a:ext uri="{FF2B5EF4-FFF2-40B4-BE49-F238E27FC236}">
                <a16:creationId xmlns:a16="http://schemas.microsoft.com/office/drawing/2014/main" id="{58D06347-2F40-41AD-BC14-CBA8A558CD7B}"/>
              </a:ext>
            </a:extLst>
          </p:cNvPr>
          <p:cNvCxnSpPr>
            <a:cxnSpLocks/>
            <a:stCxn id="8" idx="2"/>
          </p:cNvCxnSpPr>
          <p:nvPr/>
        </p:nvCxnSpPr>
        <p:spPr>
          <a:xfrm>
            <a:off x="3836437" y="3214843"/>
            <a:ext cx="0" cy="428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DB9A909-7DF9-40F0-9F42-5E912DA33F55}"/>
              </a:ext>
            </a:extLst>
          </p:cNvPr>
          <p:cNvCxnSpPr>
            <a:cxnSpLocks/>
          </p:cNvCxnSpPr>
          <p:nvPr/>
        </p:nvCxnSpPr>
        <p:spPr>
          <a:xfrm>
            <a:off x="886408" y="3652489"/>
            <a:ext cx="4144519"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2756E1E6-0D08-4CE8-9BE6-A1780EAB9080}"/>
              </a:ext>
            </a:extLst>
          </p:cNvPr>
          <p:cNvSpPr/>
          <p:nvPr/>
        </p:nvSpPr>
        <p:spPr>
          <a:xfrm>
            <a:off x="133393" y="4013381"/>
            <a:ext cx="1506030" cy="5305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Caltrans</a:t>
            </a:r>
          </a:p>
        </p:txBody>
      </p:sp>
      <p:cxnSp>
        <p:nvCxnSpPr>
          <p:cNvPr id="35" name="Straight Arrow Connector 34">
            <a:extLst>
              <a:ext uri="{FF2B5EF4-FFF2-40B4-BE49-F238E27FC236}">
                <a16:creationId xmlns:a16="http://schemas.microsoft.com/office/drawing/2014/main" id="{5EBFDB88-74AA-42D5-AF25-987C0976E5BB}"/>
              </a:ext>
            </a:extLst>
          </p:cNvPr>
          <p:cNvCxnSpPr>
            <a:cxnSpLocks/>
            <a:endCxn id="33" idx="0"/>
          </p:cNvCxnSpPr>
          <p:nvPr/>
        </p:nvCxnSpPr>
        <p:spPr>
          <a:xfrm>
            <a:off x="886408" y="3652489"/>
            <a:ext cx="0" cy="360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EE08F154-76D4-4D0A-88C1-A6D75CD99B5B}"/>
              </a:ext>
            </a:extLst>
          </p:cNvPr>
          <p:cNvSpPr/>
          <p:nvPr/>
        </p:nvSpPr>
        <p:spPr>
          <a:xfrm>
            <a:off x="1974806" y="4013381"/>
            <a:ext cx="1861629" cy="5305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California Highway Patrol</a:t>
            </a:r>
          </a:p>
        </p:txBody>
      </p:sp>
      <p:cxnSp>
        <p:nvCxnSpPr>
          <p:cNvPr id="39" name="Straight Arrow Connector 38">
            <a:extLst>
              <a:ext uri="{FF2B5EF4-FFF2-40B4-BE49-F238E27FC236}">
                <a16:creationId xmlns:a16="http://schemas.microsoft.com/office/drawing/2014/main" id="{B02B9063-CE99-4E96-B489-FFB52040FA11}"/>
              </a:ext>
            </a:extLst>
          </p:cNvPr>
          <p:cNvCxnSpPr>
            <a:cxnSpLocks/>
          </p:cNvCxnSpPr>
          <p:nvPr/>
        </p:nvCxnSpPr>
        <p:spPr>
          <a:xfrm>
            <a:off x="2848947" y="3652489"/>
            <a:ext cx="0" cy="360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4D572A8D-E967-49EB-88C3-C5F12C915BD3}"/>
              </a:ext>
            </a:extLst>
          </p:cNvPr>
          <p:cNvSpPr/>
          <p:nvPr/>
        </p:nvSpPr>
        <p:spPr>
          <a:xfrm>
            <a:off x="3937345" y="3987552"/>
            <a:ext cx="2187165" cy="5305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Office of Traffic Safety</a:t>
            </a:r>
          </a:p>
        </p:txBody>
      </p:sp>
      <p:cxnSp>
        <p:nvCxnSpPr>
          <p:cNvPr id="42" name="Straight Arrow Connector 41">
            <a:extLst>
              <a:ext uri="{FF2B5EF4-FFF2-40B4-BE49-F238E27FC236}">
                <a16:creationId xmlns:a16="http://schemas.microsoft.com/office/drawing/2014/main" id="{DA2218AA-C4F2-40DD-9381-C7AE48DBD151}"/>
              </a:ext>
            </a:extLst>
          </p:cNvPr>
          <p:cNvCxnSpPr>
            <a:cxnSpLocks/>
            <a:endCxn id="40" idx="0"/>
          </p:cNvCxnSpPr>
          <p:nvPr/>
        </p:nvCxnSpPr>
        <p:spPr>
          <a:xfrm>
            <a:off x="5030928" y="3661821"/>
            <a:ext cx="0" cy="325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C9BCC9F7-A656-44FF-ADB3-0A48939A471F}"/>
              </a:ext>
            </a:extLst>
          </p:cNvPr>
          <p:cNvSpPr/>
          <p:nvPr/>
        </p:nvSpPr>
        <p:spPr>
          <a:xfrm>
            <a:off x="735217" y="5204904"/>
            <a:ext cx="2187165" cy="5305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Department of Motor Vehicles</a:t>
            </a:r>
          </a:p>
        </p:txBody>
      </p:sp>
      <p:cxnSp>
        <p:nvCxnSpPr>
          <p:cNvPr id="48" name="Straight Arrow Connector 47">
            <a:extLst>
              <a:ext uri="{FF2B5EF4-FFF2-40B4-BE49-F238E27FC236}">
                <a16:creationId xmlns:a16="http://schemas.microsoft.com/office/drawing/2014/main" id="{C88A1AAC-F6B4-4AEC-88EC-5ECD4ABEBBF5}"/>
              </a:ext>
            </a:extLst>
          </p:cNvPr>
          <p:cNvCxnSpPr/>
          <p:nvPr/>
        </p:nvCxnSpPr>
        <p:spPr>
          <a:xfrm>
            <a:off x="1828800" y="3661821"/>
            <a:ext cx="0" cy="1553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293A79E7-65C3-4C12-9D27-73FD2D85FB54}"/>
              </a:ext>
            </a:extLst>
          </p:cNvPr>
          <p:cNvSpPr/>
          <p:nvPr/>
        </p:nvSpPr>
        <p:spPr>
          <a:xfrm>
            <a:off x="3377854" y="5659409"/>
            <a:ext cx="3306146" cy="7782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Autonomous Vehicle Visioning Sessions</a:t>
            </a:r>
          </a:p>
        </p:txBody>
      </p:sp>
      <p:cxnSp>
        <p:nvCxnSpPr>
          <p:cNvPr id="51" name="Straight Arrow Connector 50">
            <a:extLst>
              <a:ext uri="{FF2B5EF4-FFF2-40B4-BE49-F238E27FC236}">
                <a16:creationId xmlns:a16="http://schemas.microsoft.com/office/drawing/2014/main" id="{A7BFA8BA-3948-454F-9686-C770A727A61B}"/>
              </a:ext>
            </a:extLst>
          </p:cNvPr>
          <p:cNvCxnSpPr>
            <a:cxnSpLocks/>
            <a:stCxn id="46" idx="3"/>
            <a:endCxn id="49" idx="1"/>
          </p:cNvCxnSpPr>
          <p:nvPr/>
        </p:nvCxnSpPr>
        <p:spPr>
          <a:xfrm>
            <a:off x="2922382" y="5470188"/>
            <a:ext cx="455472" cy="578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928B8B16-CC52-409D-88D7-E8F1C7CADC2E}"/>
              </a:ext>
            </a:extLst>
          </p:cNvPr>
          <p:cNvSpPr/>
          <p:nvPr/>
        </p:nvSpPr>
        <p:spPr>
          <a:xfrm>
            <a:off x="7144478" y="4944763"/>
            <a:ext cx="3306146" cy="6199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Energy Commission</a:t>
            </a:r>
          </a:p>
        </p:txBody>
      </p:sp>
    </p:spTree>
    <p:extLst>
      <p:ext uri="{BB962C8B-B14F-4D97-AF65-F5344CB8AC3E}">
        <p14:creationId xmlns:p14="http://schemas.microsoft.com/office/powerpoint/2010/main" val="65626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643467" y="816638"/>
            <a:ext cx="3367359" cy="5224724"/>
          </a:xfrm>
        </p:spPr>
        <p:txBody>
          <a:bodyPr anchor="ctr">
            <a:normAutofit/>
          </a:bodyPr>
          <a:lstStyle/>
          <a:p>
            <a:r>
              <a:rPr lang="en-US" b="1" dirty="0"/>
              <a:t>San Diego Regional AV Proving Ground</a:t>
            </a:r>
            <a:br>
              <a:rPr lang="en-US" dirty="0"/>
            </a:br>
            <a:endParaRPr lang="en-US" dirty="0"/>
          </a:p>
        </p:txBody>
      </p:sp>
      <p:sp>
        <p:nvSpPr>
          <p:cNvPr id="3" name="Content Placeholder 2">
            <a:extLst>
              <a:ext uri="{FF2B5EF4-FFF2-40B4-BE49-F238E27FC236}">
                <a16:creationId xmlns:a16="http://schemas.microsoft.com/office/drawing/2014/main" id="{55509318-65A0-437D-8B62-8836ECFCE77B}"/>
              </a:ext>
            </a:extLst>
          </p:cNvPr>
          <p:cNvSpPr>
            <a:spLocks noGrp="1"/>
          </p:cNvSpPr>
          <p:nvPr>
            <p:ph idx="1"/>
          </p:nvPr>
        </p:nvSpPr>
        <p:spPr>
          <a:xfrm>
            <a:off x="4654295" y="816638"/>
            <a:ext cx="4619706" cy="5224724"/>
          </a:xfrm>
        </p:spPr>
        <p:txBody>
          <a:bodyPr anchor="ctr">
            <a:normAutofit/>
          </a:bodyPr>
          <a:lstStyle/>
          <a:p>
            <a:pPr>
              <a:buFont typeface="Wingdings" panose="05000000000000000000" pitchFamily="2" charset="2"/>
              <a:buChar char="Ø"/>
            </a:pPr>
            <a:r>
              <a:rPr lang="en-US" sz="2400" dirty="0"/>
              <a:t>The following applications are under testing phase:</a:t>
            </a:r>
          </a:p>
          <a:p>
            <a:pPr lvl="1">
              <a:buFont typeface="Wingdings" panose="05000000000000000000" pitchFamily="2" charset="2"/>
              <a:buChar char="Ø"/>
            </a:pPr>
            <a:r>
              <a:rPr lang="en-US" sz="2400" dirty="0"/>
              <a:t>V2X Expanded CMS messages</a:t>
            </a:r>
          </a:p>
          <a:p>
            <a:pPr lvl="1">
              <a:buFont typeface="Wingdings" panose="05000000000000000000" pitchFamily="2" charset="2"/>
              <a:buChar char="Ø"/>
            </a:pPr>
            <a:r>
              <a:rPr lang="en-US" sz="2400" dirty="0"/>
              <a:t>V2X Queue Warning</a:t>
            </a:r>
          </a:p>
          <a:p>
            <a:pPr lvl="1">
              <a:buFont typeface="Wingdings" panose="05000000000000000000" pitchFamily="2" charset="2"/>
              <a:buChar char="Ø"/>
            </a:pPr>
            <a:r>
              <a:rPr lang="en-US" sz="2400" dirty="0" err="1"/>
              <a:t>SPaT</a:t>
            </a:r>
            <a:r>
              <a:rPr lang="en-US" sz="2400" dirty="0"/>
              <a:t> Broadcast </a:t>
            </a:r>
          </a:p>
          <a:p>
            <a:pPr lvl="1">
              <a:buFont typeface="Wingdings" panose="05000000000000000000" pitchFamily="2" charset="2"/>
              <a:buChar char="Ø"/>
            </a:pPr>
            <a:r>
              <a:rPr lang="en-US" sz="2400" dirty="0"/>
              <a:t>BSM Broadcast</a:t>
            </a:r>
          </a:p>
          <a:p>
            <a:pPr lvl="1">
              <a:buFont typeface="Wingdings" panose="05000000000000000000" pitchFamily="2" charset="2"/>
              <a:buChar char="Ø"/>
            </a:pPr>
            <a:r>
              <a:rPr lang="en-US" sz="2400" dirty="0"/>
              <a:t>C-V2X technology</a:t>
            </a:r>
          </a:p>
          <a:p>
            <a:pPr lvl="1">
              <a:buFont typeface="Wingdings" panose="05000000000000000000" pitchFamily="2" charset="2"/>
              <a:buChar char="Ø"/>
            </a:pPr>
            <a:r>
              <a:rPr lang="en-US" sz="2400" dirty="0"/>
              <a:t>Narrow Lane (9 feet) for AV </a:t>
            </a:r>
          </a:p>
          <a:p>
            <a:pPr marL="0" indent="0">
              <a:buNone/>
            </a:pPr>
            <a:endParaRPr lang="en-US" dirty="0"/>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spTree>
    <p:extLst>
      <p:ext uri="{BB962C8B-B14F-4D97-AF65-F5344CB8AC3E}">
        <p14:creationId xmlns:p14="http://schemas.microsoft.com/office/powerpoint/2010/main" val="3763950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643467" y="816638"/>
            <a:ext cx="3367359" cy="5224724"/>
          </a:xfrm>
        </p:spPr>
        <p:txBody>
          <a:bodyPr anchor="ctr">
            <a:normAutofit/>
          </a:bodyPr>
          <a:lstStyle/>
          <a:p>
            <a:r>
              <a:rPr lang="en-US" b="1" dirty="0" err="1"/>
              <a:t>GoMentum</a:t>
            </a:r>
            <a:r>
              <a:rPr lang="en-US" b="1" dirty="0"/>
              <a:t> Station</a:t>
            </a:r>
            <a:br>
              <a:rPr lang="en-US" dirty="0"/>
            </a:br>
            <a:endParaRPr lang="en-US" dirty="0"/>
          </a:p>
        </p:txBody>
      </p:sp>
      <p:sp>
        <p:nvSpPr>
          <p:cNvPr id="3" name="Content Placeholder 2">
            <a:extLst>
              <a:ext uri="{FF2B5EF4-FFF2-40B4-BE49-F238E27FC236}">
                <a16:creationId xmlns:a16="http://schemas.microsoft.com/office/drawing/2014/main" id="{55509318-65A0-437D-8B62-8836ECFCE77B}"/>
              </a:ext>
            </a:extLst>
          </p:cNvPr>
          <p:cNvSpPr>
            <a:spLocks noGrp="1"/>
          </p:cNvSpPr>
          <p:nvPr>
            <p:ph idx="1"/>
          </p:nvPr>
        </p:nvSpPr>
        <p:spPr>
          <a:xfrm>
            <a:off x="3936181" y="1059025"/>
            <a:ext cx="5292138" cy="4982337"/>
          </a:xfrm>
        </p:spPr>
        <p:txBody>
          <a:bodyPr anchor="ctr">
            <a:normAutofit fontScale="92500" lnSpcReduction="20000"/>
          </a:bodyPr>
          <a:lstStyle/>
          <a:p>
            <a:pPr>
              <a:buFont typeface="Wingdings" panose="05000000000000000000" pitchFamily="2" charset="2"/>
              <a:buChar char="Ø"/>
            </a:pPr>
            <a:r>
              <a:rPr lang="en-US" dirty="0"/>
              <a:t>Located in Silicon Valley, City of Concord</a:t>
            </a:r>
          </a:p>
          <a:p>
            <a:pPr>
              <a:buFont typeface="Wingdings" panose="05000000000000000000" pitchFamily="2" charset="2"/>
              <a:buChar char="Ø"/>
            </a:pPr>
            <a:r>
              <a:rPr lang="en-US" dirty="0"/>
              <a:t>Owned and Operated by Contra Costa Transportation Authority (CCTA)</a:t>
            </a:r>
          </a:p>
          <a:p>
            <a:pPr>
              <a:buFont typeface="Wingdings" panose="05000000000000000000" pitchFamily="2" charset="2"/>
              <a:buChar char="Ø"/>
            </a:pPr>
            <a:r>
              <a:rPr lang="en-US" dirty="0"/>
              <a:t>Provides controlled environment testing under urban and rural settings</a:t>
            </a:r>
          </a:p>
          <a:p>
            <a:pPr fontAlgn="base">
              <a:buFont typeface="Wingdings" panose="05000000000000000000" pitchFamily="2" charset="2"/>
              <a:buChar char="Ø"/>
            </a:pPr>
            <a:r>
              <a:rPr lang="en-US" dirty="0"/>
              <a:t>Underpasses, over­passes, tunnels and railroad tracks</a:t>
            </a:r>
          </a:p>
          <a:p>
            <a:pPr fontAlgn="base">
              <a:buFont typeface="Wingdings" panose="05000000000000000000" pitchFamily="2" charset="2"/>
              <a:buChar char="Ø"/>
            </a:pPr>
            <a:r>
              <a:rPr lang="en-US" dirty="0"/>
              <a:t>Multiple lane types including one-way, two-way, merge and round-about</a:t>
            </a:r>
          </a:p>
          <a:p>
            <a:pPr fontAlgn="base">
              <a:buFont typeface="Wingdings" panose="05000000000000000000" pitchFamily="2" charset="2"/>
              <a:buChar char="Ø"/>
            </a:pPr>
            <a:r>
              <a:rPr lang="en-US" dirty="0"/>
              <a:t>Shared and separated bike lanes</a:t>
            </a:r>
          </a:p>
          <a:p>
            <a:pPr fontAlgn="base">
              <a:buFont typeface="Wingdings" panose="05000000000000000000" pitchFamily="2" charset="2"/>
              <a:buChar char="Ø"/>
            </a:pPr>
            <a:r>
              <a:rPr lang="en-US" dirty="0"/>
              <a:t>Remotely programma­ble traffic signals</a:t>
            </a:r>
          </a:p>
          <a:p>
            <a:pPr fontAlgn="base">
              <a:buFont typeface="Wingdings" panose="05000000000000000000" pitchFamily="2" charset="2"/>
              <a:buChar char="Ø"/>
            </a:pPr>
            <a:r>
              <a:rPr lang="en-US" dirty="0"/>
              <a:t>Various technologies under testing</a:t>
            </a:r>
          </a:p>
          <a:p>
            <a:pPr lvl="1" fontAlgn="base">
              <a:buFont typeface="Wingdings" panose="05000000000000000000" pitchFamily="2" charset="2"/>
              <a:buChar char="Ø"/>
            </a:pPr>
            <a:r>
              <a:rPr lang="en-US" dirty="0"/>
              <a:t>DSRC Based TSP</a:t>
            </a:r>
          </a:p>
          <a:p>
            <a:pPr lvl="1" fontAlgn="base">
              <a:buFont typeface="Wingdings" panose="05000000000000000000" pitchFamily="2" charset="2"/>
              <a:buChar char="Ø"/>
            </a:pPr>
            <a:r>
              <a:rPr lang="en-US" dirty="0"/>
              <a:t>Bike Signal Priority</a:t>
            </a:r>
          </a:p>
          <a:p>
            <a:pPr lvl="1" fontAlgn="base">
              <a:buFont typeface="Wingdings" panose="05000000000000000000" pitchFamily="2" charset="2"/>
              <a:buChar char="Ø"/>
            </a:pPr>
            <a:r>
              <a:rPr lang="en-US" dirty="0"/>
              <a:t>Dual Signal Controller Processors for V2X</a:t>
            </a:r>
          </a:p>
          <a:p>
            <a:pPr lvl="1" fontAlgn="base">
              <a:buFont typeface="Wingdings" panose="05000000000000000000" pitchFamily="2" charset="2"/>
              <a:buChar char="Ø"/>
            </a:pPr>
            <a:r>
              <a:rPr lang="en-US" dirty="0"/>
              <a:t>Mid Block Pedestrian Crosswalk Alert</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spTree>
    <p:extLst>
      <p:ext uri="{BB962C8B-B14F-4D97-AF65-F5344CB8AC3E}">
        <p14:creationId xmlns:p14="http://schemas.microsoft.com/office/powerpoint/2010/main" val="3688465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Shape 3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6096001" y="284480"/>
            <a:ext cx="5876484" cy="650240"/>
          </a:xfrm>
        </p:spPr>
        <p:txBody>
          <a:bodyPr anchor="ctr">
            <a:normAutofit fontScale="90000"/>
          </a:bodyPr>
          <a:lstStyle/>
          <a:p>
            <a:r>
              <a:rPr lang="en-US" b="1" dirty="0">
                <a:solidFill>
                  <a:srgbClr val="FFFFFF"/>
                </a:solidFill>
              </a:rPr>
              <a:t>CALIFORNIA AV REGULATIONS</a:t>
            </a:r>
            <a:endParaRPr lang="en-US" dirty="0">
              <a:solidFill>
                <a:srgbClr val="FFFFFF"/>
              </a:solidFill>
            </a:endParaRPr>
          </a:p>
        </p:txBody>
      </p:sp>
      <p:pic>
        <p:nvPicPr>
          <p:cNvPr id="12" name="Graphic 11" descr="Car">
            <a:extLst>
              <a:ext uri="{FF2B5EF4-FFF2-40B4-BE49-F238E27FC236}">
                <a16:creationId xmlns:a16="http://schemas.microsoft.com/office/drawing/2014/main" id="{7FB2B950-FC39-4E4C-943E-4A50BA8406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55509318-65A0-437D-8B62-8836ECFCE77B}"/>
              </a:ext>
            </a:extLst>
          </p:cNvPr>
          <p:cNvSpPr>
            <a:spLocks noGrp="1"/>
          </p:cNvSpPr>
          <p:nvPr>
            <p:ph idx="1"/>
          </p:nvPr>
        </p:nvSpPr>
        <p:spPr>
          <a:xfrm>
            <a:off x="7147752" y="934720"/>
            <a:ext cx="4824733" cy="5805074"/>
          </a:xfrm>
        </p:spPr>
        <p:txBody>
          <a:bodyPr anchor="t">
            <a:normAutofit/>
          </a:bodyPr>
          <a:lstStyle/>
          <a:p>
            <a:r>
              <a:rPr lang="en-US" dirty="0">
                <a:solidFill>
                  <a:schemeClr val="bg1"/>
                </a:solidFill>
              </a:rPr>
              <a:t>Testing of AV in California:</a:t>
            </a:r>
          </a:p>
          <a:p>
            <a:pPr lvl="1"/>
            <a:r>
              <a:rPr lang="en-US" dirty="0">
                <a:solidFill>
                  <a:schemeClr val="bg1"/>
                </a:solidFill>
              </a:rPr>
              <a:t>62 Manufacturer Testing Permits issued by DMV for passenger vehicles</a:t>
            </a:r>
          </a:p>
          <a:p>
            <a:pPr lvl="1"/>
            <a:r>
              <a:rPr lang="en-US" dirty="0">
                <a:solidFill>
                  <a:schemeClr val="bg1"/>
                </a:solidFill>
              </a:rPr>
              <a:t>139 collisions reported</a:t>
            </a:r>
          </a:p>
          <a:p>
            <a:r>
              <a:rPr lang="en-US" dirty="0">
                <a:solidFill>
                  <a:schemeClr val="bg1"/>
                </a:solidFill>
              </a:rPr>
              <a:t>AV regulations for testing with a safety driver became effective on September 16, 2014 (Level 3 and above)</a:t>
            </a:r>
          </a:p>
          <a:p>
            <a:r>
              <a:rPr lang="en-US" dirty="0">
                <a:solidFill>
                  <a:schemeClr val="bg1"/>
                </a:solidFill>
              </a:rPr>
              <a:t>The Office of Administrative Law (OAL) approved the driverless testing and deployment regulations, and they became effective on April 2, 2018</a:t>
            </a:r>
          </a:p>
          <a:p>
            <a:pPr lvl="1"/>
            <a:r>
              <a:rPr lang="en-US" dirty="0">
                <a:solidFill>
                  <a:schemeClr val="bg1"/>
                </a:solidFill>
              </a:rPr>
              <a:t>Waymo recently became the first company to receive permission to test true driverless vehicle</a:t>
            </a:r>
          </a:p>
          <a:p>
            <a:r>
              <a:rPr lang="en-US" dirty="0">
                <a:solidFill>
                  <a:schemeClr val="bg1"/>
                </a:solidFill>
              </a:rPr>
              <a:t>Currently, DMV is working on commercial delivery vehicle regulations (for vehicles less than 10,001 pounds)</a:t>
            </a:r>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spTree>
    <p:extLst>
      <p:ext uri="{BB962C8B-B14F-4D97-AF65-F5344CB8AC3E}">
        <p14:creationId xmlns:p14="http://schemas.microsoft.com/office/powerpoint/2010/main" val="360300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643467" y="816638"/>
            <a:ext cx="3367359" cy="5224724"/>
          </a:xfrm>
        </p:spPr>
        <p:txBody>
          <a:bodyPr anchor="ctr">
            <a:normAutofit/>
          </a:bodyPr>
          <a:lstStyle/>
          <a:p>
            <a:r>
              <a:rPr lang="en-US" b="1" dirty="0"/>
              <a:t>ITS WORLD CONGRESS 2020</a:t>
            </a:r>
            <a:br>
              <a:rPr lang="en-US" b="1" dirty="0"/>
            </a:br>
            <a:br>
              <a:rPr lang="en-US" dirty="0"/>
            </a:br>
            <a:endParaRPr lang="en-US" dirty="0"/>
          </a:p>
        </p:txBody>
      </p:sp>
      <p:sp>
        <p:nvSpPr>
          <p:cNvPr id="3" name="Content Placeholder 2">
            <a:extLst>
              <a:ext uri="{FF2B5EF4-FFF2-40B4-BE49-F238E27FC236}">
                <a16:creationId xmlns:a16="http://schemas.microsoft.com/office/drawing/2014/main" id="{55509318-65A0-437D-8B62-8836ECFCE77B}"/>
              </a:ext>
            </a:extLst>
          </p:cNvPr>
          <p:cNvSpPr>
            <a:spLocks noGrp="1"/>
          </p:cNvSpPr>
          <p:nvPr>
            <p:ph idx="1"/>
          </p:nvPr>
        </p:nvSpPr>
        <p:spPr>
          <a:xfrm>
            <a:off x="4654295" y="816638"/>
            <a:ext cx="4619706" cy="5224724"/>
          </a:xfrm>
        </p:spPr>
        <p:txBody>
          <a:bodyPr anchor="ctr">
            <a:normAutofit/>
          </a:bodyPr>
          <a:lstStyle/>
          <a:p>
            <a:pPr>
              <a:buFont typeface="Wingdings" panose="05000000000000000000" pitchFamily="2" charset="2"/>
              <a:buChar char="Ø"/>
            </a:pPr>
            <a:r>
              <a:rPr lang="en-US" b="1" dirty="0"/>
              <a:t>Caltrans will be a participant at the ITS World Congress</a:t>
            </a:r>
          </a:p>
          <a:p>
            <a:pPr>
              <a:buFont typeface="Wingdings" panose="05000000000000000000" pitchFamily="2" charset="2"/>
              <a:buChar char="Ø"/>
            </a:pPr>
            <a:r>
              <a:rPr lang="en-US" b="1" dirty="0"/>
              <a:t>Caltrans will also be providing and supporting demonstrations and Tours</a:t>
            </a:r>
          </a:p>
          <a:p>
            <a:pPr marL="0" indent="0">
              <a:buNone/>
            </a:pPr>
            <a:endParaRPr lang="en-US" dirty="0"/>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spTree>
    <p:extLst>
      <p:ext uri="{BB962C8B-B14F-4D97-AF65-F5344CB8AC3E}">
        <p14:creationId xmlns:p14="http://schemas.microsoft.com/office/powerpoint/2010/main" val="106876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150313" y="1382486"/>
            <a:ext cx="4049750" cy="4093028"/>
          </a:xfrm>
        </p:spPr>
        <p:txBody>
          <a:bodyPr anchor="ctr">
            <a:normAutofit/>
          </a:bodyPr>
          <a:lstStyle/>
          <a:p>
            <a:r>
              <a:rPr lang="en-US" sz="4400" b="1" dirty="0"/>
              <a:t>CHALLENGES</a:t>
            </a:r>
            <a:br>
              <a:rPr lang="en-US" sz="4400" dirty="0"/>
            </a:br>
            <a:endParaRPr lang="en-US" sz="4400" dirty="0"/>
          </a:p>
        </p:txBody>
      </p:sp>
      <p:grpSp>
        <p:nvGrpSpPr>
          <p:cNvPr id="17" name="Group 16">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8" name="Straight Connector 17">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8" name="Rectangle 27">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graphicFrame>
        <p:nvGraphicFramePr>
          <p:cNvPr id="10" name="Content Placeholder 2">
            <a:extLst>
              <a:ext uri="{FF2B5EF4-FFF2-40B4-BE49-F238E27FC236}">
                <a16:creationId xmlns:a16="http://schemas.microsoft.com/office/drawing/2014/main" id="{D155E9B8-D825-49E6-834E-6D9E9599BAD0}"/>
              </a:ext>
            </a:extLst>
          </p:cNvPr>
          <p:cNvGraphicFramePr>
            <a:graphicFrameLocks noGrp="1"/>
          </p:cNvGraphicFramePr>
          <p:nvPr>
            <p:ph idx="1"/>
            <p:extLst>
              <p:ext uri="{D42A27DB-BD31-4B8C-83A1-F6EECF244321}">
                <p14:modId xmlns:p14="http://schemas.microsoft.com/office/powerpoint/2010/main" val="1340383208"/>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994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Shape 3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7181723" y="182880"/>
            <a:ext cx="4512989" cy="1036320"/>
          </a:xfrm>
        </p:spPr>
        <p:txBody>
          <a:bodyPr anchor="ctr">
            <a:normAutofit/>
          </a:bodyPr>
          <a:lstStyle/>
          <a:p>
            <a:r>
              <a:rPr lang="en-US" b="1" dirty="0">
                <a:solidFill>
                  <a:srgbClr val="FFFFFF"/>
                </a:solidFill>
              </a:rPr>
              <a:t>AV PRINCIPLES</a:t>
            </a:r>
            <a:endParaRPr lang="en-US" dirty="0">
              <a:solidFill>
                <a:srgbClr val="FFFFFF"/>
              </a:solidFill>
            </a:endParaRPr>
          </a:p>
        </p:txBody>
      </p:sp>
      <p:pic>
        <p:nvPicPr>
          <p:cNvPr id="12" name="Graphic 11" descr="Car">
            <a:extLst>
              <a:ext uri="{FF2B5EF4-FFF2-40B4-BE49-F238E27FC236}">
                <a16:creationId xmlns:a16="http://schemas.microsoft.com/office/drawing/2014/main" id="{7FB2B950-FC39-4E4C-943E-4A50BA8406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55509318-65A0-437D-8B62-8836ECFCE77B}"/>
              </a:ext>
            </a:extLst>
          </p:cNvPr>
          <p:cNvSpPr>
            <a:spLocks noGrp="1"/>
          </p:cNvSpPr>
          <p:nvPr>
            <p:ph idx="1"/>
          </p:nvPr>
        </p:nvSpPr>
        <p:spPr>
          <a:xfrm>
            <a:off x="7181725" y="1706880"/>
            <a:ext cx="4512988" cy="4448387"/>
          </a:xfrm>
        </p:spPr>
        <p:txBody>
          <a:bodyPr anchor="t">
            <a:normAutofit/>
          </a:bodyPr>
          <a:lstStyle/>
          <a:p>
            <a:r>
              <a:rPr lang="en-US" sz="2400" b="1" dirty="0">
                <a:solidFill>
                  <a:schemeClr val="bg1"/>
                </a:solidFill>
              </a:rPr>
              <a:t>Shared-Use</a:t>
            </a:r>
          </a:p>
          <a:p>
            <a:r>
              <a:rPr lang="en-US" sz="2400" b="1" dirty="0">
                <a:solidFill>
                  <a:schemeClr val="bg1"/>
                </a:solidFill>
              </a:rPr>
              <a:t>Pooled</a:t>
            </a:r>
          </a:p>
          <a:p>
            <a:r>
              <a:rPr lang="en-US" sz="2400" b="1" dirty="0">
                <a:solidFill>
                  <a:schemeClr val="bg1"/>
                </a:solidFill>
              </a:rPr>
              <a:t>Low-Emissions</a:t>
            </a:r>
          </a:p>
          <a:p>
            <a:r>
              <a:rPr lang="en-US" sz="2400" b="1" dirty="0">
                <a:solidFill>
                  <a:schemeClr val="bg1"/>
                </a:solidFill>
              </a:rPr>
              <a:t>Part of an efficient multimodal system</a:t>
            </a:r>
          </a:p>
          <a:p>
            <a:r>
              <a:rPr lang="en-US" sz="2400" b="1" dirty="0">
                <a:solidFill>
                  <a:schemeClr val="bg1"/>
                </a:solidFill>
              </a:rPr>
              <a:t>Efficient Land Use</a:t>
            </a:r>
          </a:p>
          <a:p>
            <a:r>
              <a:rPr lang="en-US" sz="2400" b="1" dirty="0">
                <a:solidFill>
                  <a:schemeClr val="bg1"/>
                </a:solidFill>
              </a:rPr>
              <a:t>Complete and Livable Streets</a:t>
            </a:r>
          </a:p>
          <a:p>
            <a:r>
              <a:rPr lang="en-US" sz="2400" b="1" dirty="0">
                <a:solidFill>
                  <a:schemeClr val="bg1"/>
                </a:solidFill>
              </a:rPr>
              <a:t>Transportation Equity</a:t>
            </a:r>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sp>
        <p:nvSpPr>
          <p:cNvPr id="4" name="Rectangle 3">
            <a:extLst>
              <a:ext uri="{FF2B5EF4-FFF2-40B4-BE49-F238E27FC236}">
                <a16:creationId xmlns:a16="http://schemas.microsoft.com/office/drawing/2014/main" id="{92C22549-F457-462C-80AB-E892B36E624E}"/>
              </a:ext>
            </a:extLst>
          </p:cNvPr>
          <p:cNvSpPr/>
          <p:nvPr/>
        </p:nvSpPr>
        <p:spPr>
          <a:xfrm>
            <a:off x="1434568" y="6335170"/>
            <a:ext cx="10757432" cy="307777"/>
          </a:xfrm>
          <a:prstGeom prst="rect">
            <a:avLst/>
          </a:prstGeom>
        </p:spPr>
        <p:txBody>
          <a:bodyPr wrap="square">
            <a:spAutoFit/>
          </a:bodyPr>
          <a:lstStyle/>
          <a:p>
            <a:r>
              <a:rPr lang="en-US" sz="1400" dirty="0">
                <a:hlinkClick r:id="rId6"/>
              </a:rPr>
              <a:t>http://opr.ca.gov/docs/20181115</a:t>
            </a:r>
            <a:r>
              <a:rPr lang="en-US" sz="1400" dirty="0">
                <a:hlinkClick r:id="rId7"/>
              </a:rPr>
              <a:t>-California_Automated_Vehicle_Principles_for_Healthy_and_Sustainable_Communities.pdf</a:t>
            </a:r>
            <a:r>
              <a:rPr lang="en-US" sz="1400" dirty="0"/>
              <a:t> </a:t>
            </a:r>
          </a:p>
        </p:txBody>
      </p:sp>
    </p:spTree>
    <p:extLst>
      <p:ext uri="{BB962C8B-B14F-4D97-AF65-F5344CB8AC3E}">
        <p14:creationId xmlns:p14="http://schemas.microsoft.com/office/powerpoint/2010/main" val="360358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480976" y="1318193"/>
            <a:ext cx="3547581" cy="4093028"/>
          </a:xfrm>
        </p:spPr>
        <p:txBody>
          <a:bodyPr anchor="ctr">
            <a:normAutofit/>
          </a:bodyPr>
          <a:lstStyle/>
          <a:p>
            <a:pPr>
              <a:lnSpc>
                <a:spcPct val="90000"/>
              </a:lnSpc>
            </a:pPr>
            <a:r>
              <a:rPr lang="en-US" sz="4400" b="1" dirty="0"/>
              <a:t>AV WORKING GROUP</a:t>
            </a:r>
            <a:br>
              <a:rPr lang="en-US" sz="4400" dirty="0"/>
            </a:br>
            <a:endParaRPr lang="en-US" sz="4400" dirty="0"/>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graphicFrame>
        <p:nvGraphicFramePr>
          <p:cNvPr id="10" name="Content Placeholder 2">
            <a:extLst>
              <a:ext uri="{FF2B5EF4-FFF2-40B4-BE49-F238E27FC236}">
                <a16:creationId xmlns:a16="http://schemas.microsoft.com/office/drawing/2014/main" id="{D9D05E1F-CE9A-4479-A83B-CCE878CC4B38}"/>
              </a:ext>
            </a:extLst>
          </p:cNvPr>
          <p:cNvGraphicFramePr>
            <a:graphicFrameLocks noGrp="1"/>
          </p:cNvGraphicFramePr>
          <p:nvPr>
            <p:ph idx="1"/>
            <p:extLst>
              <p:ext uri="{D42A27DB-BD31-4B8C-83A1-F6EECF244321}">
                <p14:modId xmlns:p14="http://schemas.microsoft.com/office/powerpoint/2010/main" val="402334178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3878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 name="Straight Connector 1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0" name="Rectangle 29">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38" name="Straight Connector 37">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1509482" y="175365"/>
            <a:ext cx="8621944" cy="839244"/>
          </a:xfrm>
        </p:spPr>
        <p:txBody>
          <a:bodyPr vert="horz" lIns="91440" tIns="45720" rIns="91440" bIns="45720" rtlCol="0" anchor="b">
            <a:normAutofit fontScale="90000"/>
          </a:bodyPr>
          <a:lstStyle/>
          <a:p>
            <a:pPr algn="r"/>
            <a:r>
              <a:rPr lang="en-US" sz="5400" b="1" dirty="0"/>
              <a:t>California Senate Bill 1 (SB1)</a:t>
            </a:r>
            <a:endParaRPr lang="en-US" sz="5400" dirty="0"/>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pic>
        <p:nvPicPr>
          <p:cNvPr id="37" name="Picture 36">
            <a:extLst>
              <a:ext uri="{FF2B5EF4-FFF2-40B4-BE49-F238E27FC236}">
                <a16:creationId xmlns:a16="http://schemas.microsoft.com/office/drawing/2014/main" id="{061EBA0F-552C-4A3B-A241-BF631539C1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537" y="3040513"/>
            <a:ext cx="2298465" cy="2533942"/>
          </a:xfrm>
          <a:prstGeom prst="rect">
            <a:avLst/>
          </a:prstGeom>
        </p:spPr>
      </p:pic>
      <p:sp>
        <p:nvSpPr>
          <p:cNvPr id="39" name="TextBox 38">
            <a:extLst>
              <a:ext uri="{FF2B5EF4-FFF2-40B4-BE49-F238E27FC236}">
                <a16:creationId xmlns:a16="http://schemas.microsoft.com/office/drawing/2014/main" id="{D388F990-DD69-48C6-BF25-CA8F0155793C}"/>
              </a:ext>
            </a:extLst>
          </p:cNvPr>
          <p:cNvSpPr txBox="1"/>
          <p:nvPr/>
        </p:nvSpPr>
        <p:spPr>
          <a:xfrm>
            <a:off x="3214908" y="3542913"/>
            <a:ext cx="1708198" cy="276999"/>
          </a:xfrm>
          <a:prstGeom prst="rect">
            <a:avLst/>
          </a:prstGeom>
          <a:noFill/>
        </p:spPr>
        <p:txBody>
          <a:bodyPr wrap="square" rtlCol="0">
            <a:spAutoFit/>
          </a:bodyPr>
          <a:lstStyle/>
          <a:p>
            <a:pPr algn="ctr"/>
            <a:r>
              <a:rPr lang="en-US" sz="1200" dirty="0">
                <a:solidFill>
                  <a:prstClr val="black"/>
                </a:solidFill>
              </a:rPr>
              <a:t>System-Wide Needs</a:t>
            </a:r>
          </a:p>
        </p:txBody>
      </p:sp>
      <p:sp>
        <p:nvSpPr>
          <p:cNvPr id="42" name="TextBox 41">
            <a:extLst>
              <a:ext uri="{FF2B5EF4-FFF2-40B4-BE49-F238E27FC236}">
                <a16:creationId xmlns:a16="http://schemas.microsoft.com/office/drawing/2014/main" id="{C69FD692-A21E-41C3-A65A-6406592A6114}"/>
              </a:ext>
            </a:extLst>
          </p:cNvPr>
          <p:cNvSpPr txBox="1"/>
          <p:nvPr/>
        </p:nvSpPr>
        <p:spPr>
          <a:xfrm>
            <a:off x="19956" y="3433233"/>
            <a:ext cx="1261088" cy="461665"/>
          </a:xfrm>
          <a:prstGeom prst="rect">
            <a:avLst/>
          </a:prstGeom>
          <a:noFill/>
        </p:spPr>
        <p:txBody>
          <a:bodyPr wrap="square" rtlCol="0">
            <a:spAutoFit/>
          </a:bodyPr>
          <a:lstStyle/>
          <a:p>
            <a:pPr algn="ctr"/>
            <a:r>
              <a:rPr lang="en-US" sz="1200" dirty="0">
                <a:solidFill>
                  <a:prstClr val="black"/>
                </a:solidFill>
              </a:rPr>
              <a:t>Corridor</a:t>
            </a:r>
            <a:br>
              <a:rPr lang="en-US" sz="1200" dirty="0">
                <a:solidFill>
                  <a:prstClr val="black"/>
                </a:solidFill>
              </a:rPr>
            </a:br>
            <a:r>
              <a:rPr lang="en-US" sz="1200" dirty="0">
                <a:solidFill>
                  <a:prstClr val="black"/>
                </a:solidFill>
              </a:rPr>
              <a:t>Analysis</a:t>
            </a:r>
          </a:p>
        </p:txBody>
      </p:sp>
      <p:sp>
        <p:nvSpPr>
          <p:cNvPr id="43" name="TextBox 42">
            <a:extLst>
              <a:ext uri="{FF2B5EF4-FFF2-40B4-BE49-F238E27FC236}">
                <a16:creationId xmlns:a16="http://schemas.microsoft.com/office/drawing/2014/main" id="{F767BC3F-65B1-4F44-94F4-CDB3DEDCE909}"/>
              </a:ext>
            </a:extLst>
          </p:cNvPr>
          <p:cNvSpPr txBox="1"/>
          <p:nvPr/>
        </p:nvSpPr>
        <p:spPr>
          <a:xfrm>
            <a:off x="19956" y="4656131"/>
            <a:ext cx="1440100" cy="461665"/>
          </a:xfrm>
          <a:prstGeom prst="rect">
            <a:avLst/>
          </a:prstGeom>
          <a:noFill/>
        </p:spPr>
        <p:txBody>
          <a:bodyPr wrap="square" rtlCol="0">
            <a:spAutoFit/>
          </a:bodyPr>
          <a:lstStyle/>
          <a:p>
            <a:pPr algn="ctr"/>
            <a:r>
              <a:rPr lang="en-US" sz="1200" dirty="0">
                <a:solidFill>
                  <a:prstClr val="black"/>
                </a:solidFill>
              </a:rPr>
              <a:t>Identify</a:t>
            </a:r>
          </a:p>
          <a:p>
            <a:pPr algn="ctr"/>
            <a:r>
              <a:rPr lang="en-US" sz="1200" dirty="0">
                <a:solidFill>
                  <a:prstClr val="black"/>
                </a:solidFill>
              </a:rPr>
              <a:t> Projects</a:t>
            </a:r>
          </a:p>
        </p:txBody>
      </p:sp>
      <p:sp>
        <p:nvSpPr>
          <p:cNvPr id="44" name="TextBox 43">
            <a:extLst>
              <a:ext uri="{FF2B5EF4-FFF2-40B4-BE49-F238E27FC236}">
                <a16:creationId xmlns:a16="http://schemas.microsoft.com/office/drawing/2014/main" id="{50043D8E-7B24-4DE2-A859-7D47C298DBC8}"/>
              </a:ext>
            </a:extLst>
          </p:cNvPr>
          <p:cNvSpPr txBox="1"/>
          <p:nvPr/>
        </p:nvSpPr>
        <p:spPr>
          <a:xfrm>
            <a:off x="1109841" y="5687466"/>
            <a:ext cx="2173856" cy="461665"/>
          </a:xfrm>
          <a:prstGeom prst="rect">
            <a:avLst/>
          </a:prstGeom>
          <a:noFill/>
        </p:spPr>
        <p:txBody>
          <a:bodyPr wrap="square" rtlCol="0">
            <a:spAutoFit/>
          </a:bodyPr>
          <a:lstStyle/>
          <a:p>
            <a:pPr algn="ctr"/>
            <a:r>
              <a:rPr lang="en-US" sz="1200" dirty="0">
                <a:solidFill>
                  <a:prstClr val="black"/>
                </a:solidFill>
              </a:rPr>
              <a:t>Program and</a:t>
            </a:r>
            <a:br>
              <a:rPr lang="en-US" sz="1200" dirty="0">
                <a:solidFill>
                  <a:prstClr val="black"/>
                </a:solidFill>
              </a:rPr>
            </a:br>
            <a:r>
              <a:rPr lang="en-US" sz="1200" dirty="0">
                <a:solidFill>
                  <a:prstClr val="black"/>
                </a:solidFill>
              </a:rPr>
              <a:t>Deliver Projects</a:t>
            </a:r>
          </a:p>
        </p:txBody>
      </p:sp>
      <p:sp>
        <p:nvSpPr>
          <p:cNvPr id="45" name="TextBox 44">
            <a:extLst>
              <a:ext uri="{FF2B5EF4-FFF2-40B4-BE49-F238E27FC236}">
                <a16:creationId xmlns:a16="http://schemas.microsoft.com/office/drawing/2014/main" id="{1B4546E4-DD75-4587-BA7E-76A7735C73A5}"/>
              </a:ext>
            </a:extLst>
          </p:cNvPr>
          <p:cNvSpPr txBox="1"/>
          <p:nvPr/>
        </p:nvSpPr>
        <p:spPr>
          <a:xfrm>
            <a:off x="1387863" y="2295332"/>
            <a:ext cx="1647990" cy="652910"/>
          </a:xfrm>
          <a:prstGeom prst="rect">
            <a:avLst/>
          </a:prstGeom>
          <a:noFill/>
        </p:spPr>
        <p:txBody>
          <a:bodyPr wrap="square" rtlCol="0">
            <a:spAutoFit/>
          </a:bodyPr>
          <a:lstStyle/>
          <a:p>
            <a:pPr algn="ctr"/>
            <a:r>
              <a:rPr lang="en-US" sz="1200" dirty="0">
                <a:solidFill>
                  <a:prstClr val="black"/>
                </a:solidFill>
              </a:rPr>
              <a:t>Maintenance</a:t>
            </a:r>
          </a:p>
          <a:p>
            <a:pPr algn="ctr"/>
            <a:r>
              <a:rPr lang="en-US" sz="1200" dirty="0">
                <a:solidFill>
                  <a:prstClr val="black"/>
                </a:solidFill>
              </a:rPr>
              <a:t>And</a:t>
            </a:r>
          </a:p>
          <a:p>
            <a:pPr algn="ctr"/>
            <a:r>
              <a:rPr lang="en-US" sz="1200" dirty="0">
                <a:solidFill>
                  <a:prstClr val="black"/>
                </a:solidFill>
              </a:rPr>
              <a:t>Operations</a:t>
            </a:r>
          </a:p>
        </p:txBody>
      </p:sp>
      <p:sp>
        <p:nvSpPr>
          <p:cNvPr id="31" name="TextBox 30">
            <a:extLst>
              <a:ext uri="{FF2B5EF4-FFF2-40B4-BE49-F238E27FC236}">
                <a16:creationId xmlns:a16="http://schemas.microsoft.com/office/drawing/2014/main" id="{D5EE8500-1125-42BB-9840-AD39FFE57809}"/>
              </a:ext>
            </a:extLst>
          </p:cNvPr>
          <p:cNvSpPr txBox="1"/>
          <p:nvPr/>
        </p:nvSpPr>
        <p:spPr>
          <a:xfrm>
            <a:off x="3203674" y="4739297"/>
            <a:ext cx="1647990" cy="461665"/>
          </a:xfrm>
          <a:prstGeom prst="rect">
            <a:avLst/>
          </a:prstGeom>
          <a:noFill/>
        </p:spPr>
        <p:txBody>
          <a:bodyPr wrap="square" rtlCol="0">
            <a:spAutoFit/>
          </a:bodyPr>
          <a:lstStyle/>
          <a:p>
            <a:pPr algn="ctr"/>
            <a:r>
              <a:rPr lang="en-US" sz="1200" dirty="0">
                <a:solidFill>
                  <a:prstClr val="black"/>
                </a:solidFill>
              </a:rPr>
              <a:t>Centralized Needs Database</a:t>
            </a:r>
          </a:p>
        </p:txBody>
      </p:sp>
      <p:sp>
        <p:nvSpPr>
          <p:cNvPr id="3" name="TextBox 2">
            <a:extLst>
              <a:ext uri="{FF2B5EF4-FFF2-40B4-BE49-F238E27FC236}">
                <a16:creationId xmlns:a16="http://schemas.microsoft.com/office/drawing/2014/main" id="{AE3929B4-031D-481D-9F3A-2F86C7BFE739}"/>
              </a:ext>
            </a:extLst>
          </p:cNvPr>
          <p:cNvSpPr txBox="1"/>
          <p:nvPr/>
        </p:nvSpPr>
        <p:spPr>
          <a:xfrm>
            <a:off x="5072329" y="2055672"/>
            <a:ext cx="5539645"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a:t>Started in 2018</a:t>
            </a:r>
          </a:p>
          <a:p>
            <a:pPr marL="285750" indent="-285750">
              <a:buFont typeface="Wingdings" panose="05000000000000000000" pitchFamily="2" charset="2"/>
              <a:buChar char="Ø"/>
            </a:pPr>
            <a:r>
              <a:rPr lang="en-US" dirty="0"/>
              <a:t>Will provide $50 Billion in ten years</a:t>
            </a:r>
          </a:p>
          <a:p>
            <a:pPr marL="285750" indent="-285750">
              <a:buFont typeface="Wingdings" panose="05000000000000000000" pitchFamily="2" charset="2"/>
              <a:buChar char="Ø"/>
            </a:pPr>
            <a:r>
              <a:rPr lang="en-US" dirty="0"/>
              <a:t>Funding will be mostly for transportation infrastructure maintenance</a:t>
            </a:r>
          </a:p>
        </p:txBody>
      </p:sp>
      <p:sp>
        <p:nvSpPr>
          <p:cNvPr id="6" name="TextBox 5">
            <a:extLst>
              <a:ext uri="{FF2B5EF4-FFF2-40B4-BE49-F238E27FC236}">
                <a16:creationId xmlns:a16="http://schemas.microsoft.com/office/drawing/2014/main" id="{7B94DCAC-CF75-4F86-AEAB-4D6D4DCCE45E}"/>
              </a:ext>
            </a:extLst>
          </p:cNvPr>
          <p:cNvSpPr txBox="1"/>
          <p:nvPr/>
        </p:nvSpPr>
        <p:spPr>
          <a:xfrm>
            <a:off x="4851664" y="3718679"/>
            <a:ext cx="7010136" cy="3139321"/>
          </a:xfrm>
          <a:prstGeom prst="rect">
            <a:avLst/>
          </a:prstGeom>
          <a:noFill/>
        </p:spPr>
        <p:txBody>
          <a:bodyPr wrap="square" rtlCol="0">
            <a:spAutoFit/>
          </a:bodyPr>
          <a:lstStyle/>
          <a:p>
            <a:r>
              <a:rPr lang="en-US" dirty="0"/>
              <a:t>Road Maintenance and Rehabilitation Program </a:t>
            </a:r>
          </a:p>
          <a:p>
            <a:r>
              <a:rPr lang="en-US" dirty="0"/>
              <a:t>2030(d) - To the extent possible and cost effective, and where feasible, the department and cities and counties receiving funds under the program shall use advanced technologies and communications systems in transportation infrastructure that recognize and accommodate advanced automotive technologies that may include, but are not necessarily limited to, charging or fueling opportunities for zero-emission vehicles, and provision of infrastructure-to-vehicle communications for transitional or full autonomous vehicle systems.”</a:t>
            </a:r>
          </a:p>
          <a:p>
            <a:endParaRPr lang="en-US" dirty="0"/>
          </a:p>
        </p:txBody>
      </p:sp>
    </p:spTree>
    <p:extLst>
      <p:ext uri="{BB962C8B-B14F-4D97-AF65-F5344CB8AC3E}">
        <p14:creationId xmlns:p14="http://schemas.microsoft.com/office/powerpoint/2010/main" val="261284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480976" y="1318193"/>
            <a:ext cx="3547581" cy="4093028"/>
          </a:xfrm>
        </p:spPr>
        <p:txBody>
          <a:bodyPr anchor="ctr">
            <a:normAutofit/>
          </a:bodyPr>
          <a:lstStyle/>
          <a:p>
            <a:pPr>
              <a:lnSpc>
                <a:spcPct val="90000"/>
              </a:lnSpc>
            </a:pPr>
            <a:r>
              <a:rPr lang="en-US" sz="6000" b="1" dirty="0"/>
              <a:t>Caltrans </a:t>
            </a:r>
            <a:br>
              <a:rPr lang="en-US" sz="6000" b="1" dirty="0"/>
            </a:br>
            <a:r>
              <a:rPr lang="en-US" sz="6000" b="1" dirty="0"/>
              <a:t>Projects</a:t>
            </a:r>
            <a:endParaRPr lang="en-US" sz="6000" dirty="0"/>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graphicFrame>
        <p:nvGraphicFramePr>
          <p:cNvPr id="10" name="Content Placeholder 2">
            <a:extLst>
              <a:ext uri="{FF2B5EF4-FFF2-40B4-BE49-F238E27FC236}">
                <a16:creationId xmlns:a16="http://schemas.microsoft.com/office/drawing/2014/main" id="{D9D05E1F-CE9A-4479-A83B-CCE878CC4B38}"/>
              </a:ext>
            </a:extLst>
          </p:cNvPr>
          <p:cNvGraphicFramePr>
            <a:graphicFrameLocks noGrp="1"/>
          </p:cNvGraphicFramePr>
          <p:nvPr>
            <p:ph idx="1"/>
            <p:extLst>
              <p:ext uri="{D42A27DB-BD31-4B8C-83A1-F6EECF244321}">
                <p14:modId xmlns:p14="http://schemas.microsoft.com/office/powerpoint/2010/main" val="3835577074"/>
              </p:ext>
            </p:extLst>
          </p:nvPr>
        </p:nvGraphicFramePr>
        <p:xfrm>
          <a:off x="4168516" y="844683"/>
          <a:ext cx="5263146" cy="5168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08736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677334" y="609600"/>
            <a:ext cx="8596668" cy="1320800"/>
          </a:xfrm>
        </p:spPr>
        <p:txBody>
          <a:bodyPr anchor="t">
            <a:normAutofit/>
          </a:bodyPr>
          <a:lstStyle/>
          <a:p>
            <a:r>
              <a:rPr lang="en-US" b="1" dirty="0"/>
              <a:t>CAV STRATEGIC PLAN</a:t>
            </a:r>
            <a:br>
              <a:rPr lang="en-US" dirty="0"/>
            </a:br>
            <a:endParaRPr lang="en-US" dirty="0"/>
          </a:p>
        </p:txBody>
      </p:sp>
      <p:pic>
        <p:nvPicPr>
          <p:cNvPr id="6" name="Picture 2">
            <a:extLst>
              <a:ext uri="{FF2B5EF4-FFF2-40B4-BE49-F238E27FC236}">
                <a16:creationId xmlns:a16="http://schemas.microsoft.com/office/drawing/2014/main" id="{430B82CC-F50F-4AA6-89B0-3F3D34A9FF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7474" y="2159331"/>
            <a:ext cx="2915973" cy="15261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5509318-65A0-437D-8B62-8836ECFCE77B}"/>
              </a:ext>
            </a:extLst>
          </p:cNvPr>
          <p:cNvSpPr>
            <a:spLocks noGrp="1"/>
          </p:cNvSpPr>
          <p:nvPr>
            <p:ph idx="1"/>
          </p:nvPr>
        </p:nvSpPr>
        <p:spPr>
          <a:xfrm>
            <a:off x="3857887" y="1269999"/>
            <a:ext cx="5207839" cy="5364065"/>
          </a:xfrm>
        </p:spPr>
        <p:txBody>
          <a:bodyPr>
            <a:normAutofit fontScale="92500" lnSpcReduction="10000"/>
          </a:bodyPr>
          <a:lstStyle/>
          <a:p>
            <a:r>
              <a:rPr lang="en-US" dirty="0"/>
              <a:t>CAV Strategic Planning Framework (ongoing)</a:t>
            </a:r>
          </a:p>
          <a:p>
            <a:pPr lvl="1"/>
            <a:r>
              <a:rPr lang="en-US" dirty="0"/>
              <a:t>Provides guidance for CAV Preparation and Deployment and the  foundation for a full CAV Strategic Plan</a:t>
            </a:r>
          </a:p>
          <a:p>
            <a:pPr lvl="1"/>
            <a:r>
              <a:rPr lang="en-US" dirty="0"/>
              <a:t>Being developed with PATH and </a:t>
            </a:r>
            <a:r>
              <a:rPr lang="en-US" dirty="0" err="1"/>
              <a:t>CAVita</a:t>
            </a:r>
            <a:endParaRPr lang="en-US" dirty="0"/>
          </a:p>
          <a:p>
            <a:pPr lvl="1"/>
            <a:r>
              <a:rPr lang="en-US" dirty="0"/>
              <a:t>Internal CAV Workshop to gather input (April 18, 2019) </a:t>
            </a:r>
          </a:p>
          <a:p>
            <a:pPr lvl="1"/>
            <a:r>
              <a:rPr lang="en-US" dirty="0"/>
              <a:t>White Paper to summarize findings from other states and recommendations for near-term actions</a:t>
            </a:r>
          </a:p>
          <a:p>
            <a:r>
              <a:rPr lang="en-US" dirty="0"/>
              <a:t>CAV Strategic Plan (Ongoing)</a:t>
            </a:r>
          </a:p>
          <a:p>
            <a:pPr lvl="1"/>
            <a:r>
              <a:rPr lang="en-US" dirty="0"/>
              <a:t>Builds on CAV Strategic Planning Framework</a:t>
            </a:r>
          </a:p>
          <a:p>
            <a:pPr lvl="1"/>
            <a:r>
              <a:rPr lang="en-US" dirty="0"/>
              <a:t>Caltrans has funded this effort for FY 2018-19</a:t>
            </a:r>
          </a:p>
          <a:p>
            <a:pPr lvl="1"/>
            <a:r>
              <a:rPr lang="en-US" dirty="0"/>
              <a:t>The project is active and the project team has planned detailed interviews with key Caltrans personnel</a:t>
            </a:r>
          </a:p>
          <a:p>
            <a:r>
              <a:rPr lang="en-US" dirty="0"/>
              <a:t>CAV Implementation Plan (Planned)</a:t>
            </a:r>
          </a:p>
          <a:p>
            <a:pPr lvl="1"/>
            <a:r>
              <a:rPr lang="en-US" dirty="0"/>
              <a:t>Will build upon the CAV Strategic Plan</a:t>
            </a:r>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spTree>
    <p:extLst>
      <p:ext uri="{BB962C8B-B14F-4D97-AF65-F5344CB8AC3E}">
        <p14:creationId xmlns:p14="http://schemas.microsoft.com/office/powerpoint/2010/main" val="1393868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643467" y="816638"/>
            <a:ext cx="3367359" cy="5224724"/>
          </a:xfrm>
        </p:spPr>
        <p:txBody>
          <a:bodyPr anchor="ctr">
            <a:normAutofit/>
          </a:bodyPr>
          <a:lstStyle/>
          <a:p>
            <a:r>
              <a:rPr lang="en-US" b="1" dirty="0"/>
              <a:t>AV SUMMIT</a:t>
            </a:r>
            <a:br>
              <a:rPr lang="en-US" dirty="0"/>
            </a:br>
            <a:endParaRPr lang="en-US" dirty="0"/>
          </a:p>
        </p:txBody>
      </p:sp>
      <p:sp>
        <p:nvSpPr>
          <p:cNvPr id="3" name="Content Placeholder 2">
            <a:extLst>
              <a:ext uri="{FF2B5EF4-FFF2-40B4-BE49-F238E27FC236}">
                <a16:creationId xmlns:a16="http://schemas.microsoft.com/office/drawing/2014/main" id="{55509318-65A0-437D-8B62-8836ECFCE77B}"/>
              </a:ext>
            </a:extLst>
          </p:cNvPr>
          <p:cNvSpPr>
            <a:spLocks noGrp="1"/>
          </p:cNvSpPr>
          <p:nvPr>
            <p:ph idx="1"/>
          </p:nvPr>
        </p:nvSpPr>
        <p:spPr>
          <a:xfrm>
            <a:off x="4654295" y="816638"/>
            <a:ext cx="4619706" cy="5224724"/>
          </a:xfrm>
        </p:spPr>
        <p:txBody>
          <a:bodyPr anchor="ctr">
            <a:normAutofit/>
          </a:bodyPr>
          <a:lstStyle/>
          <a:p>
            <a:pPr>
              <a:buFont typeface="Wingdings" panose="05000000000000000000" pitchFamily="2" charset="2"/>
              <a:buChar char="Ø"/>
            </a:pPr>
            <a:r>
              <a:rPr lang="en-US" dirty="0"/>
              <a:t>Active Project</a:t>
            </a:r>
          </a:p>
          <a:p>
            <a:pPr>
              <a:buFont typeface="Wingdings" panose="05000000000000000000" pitchFamily="2" charset="2"/>
              <a:buChar char="Ø"/>
            </a:pPr>
            <a:r>
              <a:rPr lang="en-US" dirty="0"/>
              <a:t>Work will consist of:</a:t>
            </a:r>
          </a:p>
          <a:p>
            <a:pPr lvl="1">
              <a:buFont typeface="Wingdings" panose="05000000000000000000" pitchFamily="2" charset="2"/>
              <a:buChar char="Ø"/>
            </a:pPr>
            <a:r>
              <a:rPr lang="en-US" dirty="0"/>
              <a:t>National survey of state DOT’s to understand what activities other State DOT’s have initiated with respect to Autonomous Vehicles (AV)</a:t>
            </a:r>
          </a:p>
          <a:p>
            <a:pPr lvl="1">
              <a:buFont typeface="Wingdings" panose="05000000000000000000" pitchFamily="2" charset="2"/>
              <a:buChar char="Ø"/>
            </a:pPr>
            <a:r>
              <a:rPr lang="en-US" dirty="0"/>
              <a:t>Conduct a summit to hear from AV and tier one manufacturers about their expectations from Caltrans on infrastructure improvements</a:t>
            </a:r>
          </a:p>
          <a:p>
            <a:pPr lvl="1">
              <a:buFont typeface="Wingdings" panose="05000000000000000000" pitchFamily="2" charset="2"/>
              <a:buChar char="Ø"/>
            </a:pPr>
            <a:r>
              <a:rPr lang="en-US" dirty="0"/>
              <a:t>Builds on existing completed research</a:t>
            </a:r>
          </a:p>
          <a:p>
            <a:pPr>
              <a:buFont typeface="Wingdings" panose="05000000000000000000" pitchFamily="2" charset="2"/>
              <a:buChar char="Ø"/>
            </a:pPr>
            <a:r>
              <a:rPr lang="en-US" dirty="0"/>
              <a:t>Results are expected to be available around July 2020</a:t>
            </a:r>
          </a:p>
          <a:p>
            <a:pPr marL="0" indent="0">
              <a:buNone/>
            </a:pPr>
            <a:endParaRPr lang="en-US" dirty="0"/>
          </a:p>
          <a:p>
            <a:pPr marL="0" indent="0">
              <a:buNone/>
            </a:pPr>
            <a:endParaRPr lang="en-US" dirty="0"/>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spTree>
    <p:extLst>
      <p:ext uri="{BB962C8B-B14F-4D97-AF65-F5344CB8AC3E}">
        <p14:creationId xmlns:p14="http://schemas.microsoft.com/office/powerpoint/2010/main" val="408389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Shape 32">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B91D85C-18E4-4387-9BBC-5187C628E4B7}"/>
              </a:ext>
            </a:extLst>
          </p:cNvPr>
          <p:cNvSpPr>
            <a:spLocks noGrp="1"/>
          </p:cNvSpPr>
          <p:nvPr>
            <p:ph type="title"/>
          </p:nvPr>
        </p:nvSpPr>
        <p:spPr>
          <a:xfrm>
            <a:off x="7181723" y="433755"/>
            <a:ext cx="4512989" cy="832338"/>
          </a:xfrm>
        </p:spPr>
        <p:txBody>
          <a:bodyPr anchor="ctr">
            <a:normAutofit fontScale="90000"/>
          </a:bodyPr>
          <a:lstStyle/>
          <a:p>
            <a:r>
              <a:rPr lang="en-US" b="1" dirty="0">
                <a:solidFill>
                  <a:srgbClr val="FFFFFF"/>
                </a:solidFill>
              </a:rPr>
              <a:t>TRUCK PLATOONING</a:t>
            </a:r>
            <a:br>
              <a:rPr lang="en-US" dirty="0">
                <a:solidFill>
                  <a:srgbClr val="FFFFFF"/>
                </a:solidFill>
              </a:rPr>
            </a:br>
            <a:endParaRPr lang="en-US" dirty="0">
              <a:solidFill>
                <a:srgbClr val="FFFFFF"/>
              </a:solidFill>
            </a:endParaRPr>
          </a:p>
        </p:txBody>
      </p:sp>
      <p:pic>
        <p:nvPicPr>
          <p:cNvPr id="12" name="Graphic 11" descr="Truck">
            <a:extLst>
              <a:ext uri="{FF2B5EF4-FFF2-40B4-BE49-F238E27FC236}">
                <a16:creationId xmlns:a16="http://schemas.microsoft.com/office/drawing/2014/main" id="{039DF9FF-5547-4FFD-9AA0-9D91B9BE06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55509318-65A0-437D-8B62-8836ECFCE77B}"/>
              </a:ext>
            </a:extLst>
          </p:cNvPr>
          <p:cNvSpPr>
            <a:spLocks noGrp="1"/>
          </p:cNvSpPr>
          <p:nvPr>
            <p:ph idx="1"/>
          </p:nvPr>
        </p:nvSpPr>
        <p:spPr>
          <a:xfrm>
            <a:off x="7181725" y="996463"/>
            <a:ext cx="4512988" cy="5249493"/>
          </a:xfrm>
        </p:spPr>
        <p:txBody>
          <a:bodyPr anchor="t">
            <a:normAutofit fontScale="85000" lnSpcReduction="20000"/>
          </a:bodyPr>
          <a:lstStyle/>
          <a:p>
            <a:pPr marL="0" indent="0">
              <a:buNone/>
            </a:pPr>
            <a:r>
              <a:rPr lang="en-US" b="1" dirty="0">
                <a:solidFill>
                  <a:srgbClr val="FFFFFF"/>
                </a:solidFill>
              </a:rPr>
              <a:t>Under a federal grant, worked with UC Berkley, Volvo and others and developed and tested a Cooperative Adaptive Cruise Control (CACC) system that enabled safe close-spaces truck platooning operations.</a:t>
            </a:r>
          </a:p>
          <a:p>
            <a:pPr marL="0" indent="0">
              <a:buNone/>
            </a:pPr>
            <a:r>
              <a:rPr lang="en-US" b="1" dirty="0">
                <a:solidFill>
                  <a:srgbClr val="FFFFFF"/>
                </a:solidFill>
              </a:rPr>
              <a:t>Results of the experiments showed: </a:t>
            </a:r>
          </a:p>
          <a:p>
            <a:pPr marL="0" indent="0">
              <a:buNone/>
            </a:pPr>
            <a:r>
              <a:rPr lang="en-US" b="1" dirty="0">
                <a:solidFill>
                  <a:srgbClr val="FFFFFF"/>
                </a:solidFill>
              </a:rPr>
              <a:t>10 to 15 percent fuel savings for a three-truck platoon</a:t>
            </a:r>
          </a:p>
          <a:p>
            <a:pPr marL="0" indent="0">
              <a:buNone/>
            </a:pPr>
            <a:r>
              <a:rPr lang="en-US" b="1" dirty="0">
                <a:solidFill>
                  <a:srgbClr val="FFFFFF"/>
                </a:solidFill>
              </a:rPr>
              <a:t>Enhanced safety, through coordinated braking with minimal delay</a:t>
            </a:r>
          </a:p>
          <a:p>
            <a:pPr marL="0" indent="0">
              <a:buNone/>
            </a:pPr>
            <a:r>
              <a:rPr lang="en-US" b="1" dirty="0">
                <a:solidFill>
                  <a:srgbClr val="FFFFFF"/>
                </a:solidFill>
              </a:rPr>
              <a:t>Improved traffic flow stability, reducing stop and go effects</a:t>
            </a:r>
          </a:p>
          <a:p>
            <a:pPr marL="0" indent="0">
              <a:buNone/>
            </a:pPr>
            <a:r>
              <a:rPr lang="en-US" b="1" dirty="0">
                <a:solidFill>
                  <a:srgbClr val="FFFFFF"/>
                </a:solidFill>
              </a:rPr>
              <a:t>Increased the effective capacity of highway lanes, which reduces the adverse effects of congestion.</a:t>
            </a:r>
          </a:p>
          <a:p>
            <a:pPr marL="0" indent="0">
              <a:buNone/>
            </a:pPr>
            <a:r>
              <a:rPr lang="en-US" b="1" u="sng" dirty="0">
                <a:solidFill>
                  <a:srgbClr val="FFFFFF"/>
                </a:solidFill>
              </a:rPr>
              <a:t>Currently</a:t>
            </a:r>
            <a:r>
              <a:rPr lang="en-US" b="1" dirty="0">
                <a:solidFill>
                  <a:srgbClr val="FFFFFF"/>
                </a:solidFill>
              </a:rPr>
              <a:t>:</a:t>
            </a:r>
          </a:p>
          <a:p>
            <a:pPr marL="0" indent="0">
              <a:buNone/>
            </a:pPr>
            <a:r>
              <a:rPr lang="en-US" b="1" dirty="0">
                <a:solidFill>
                  <a:srgbClr val="FFFFFF"/>
                </a:solidFill>
              </a:rPr>
              <a:t>Worked with UC Berkeley and others and submitted an application for a federal grant to perform additional truck platooning tests on trucks that are in revenue service across multiple states along the I-10 corridor</a:t>
            </a:r>
          </a:p>
        </p:txBody>
      </p:sp>
      <p:pic>
        <p:nvPicPr>
          <p:cNvPr id="8" name="Picture 7" descr="A close up of a sign&#10;&#10;Description generated with very high confidence">
            <a:extLst>
              <a:ext uri="{FF2B5EF4-FFF2-40B4-BE49-F238E27FC236}">
                <a16:creationId xmlns:a16="http://schemas.microsoft.com/office/drawing/2014/main" id="{038E901A-5A1E-4CDE-B282-FB7390A6DD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685" y="6245956"/>
            <a:ext cx="645435" cy="493838"/>
          </a:xfrm>
          <a:prstGeom prst="rect">
            <a:avLst/>
          </a:prstGeom>
        </p:spPr>
      </p:pic>
    </p:spTree>
    <p:extLst>
      <p:ext uri="{BB962C8B-B14F-4D97-AF65-F5344CB8AC3E}">
        <p14:creationId xmlns:p14="http://schemas.microsoft.com/office/powerpoint/2010/main" val="3139226788"/>
      </p:ext>
    </p:extLst>
  </p:cSld>
  <p:clrMapOvr>
    <a:masterClrMapping/>
  </p:clrMapOvr>
</p:sld>
</file>

<file path=ppt/theme/theme1.xml><?xml version="1.0" encoding="utf-8"?>
<a:theme xmlns:a="http://schemas.openxmlformats.org/drawingml/2006/main" name="Face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2805</TotalTime>
  <Words>3374</Words>
  <Application>Microsoft Office PowerPoint</Application>
  <PresentationFormat>Widescreen</PresentationFormat>
  <Paragraphs>349</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Trebuchet MS</vt:lpstr>
      <vt:lpstr>Wingdings</vt:lpstr>
      <vt:lpstr>Wingdings 3</vt:lpstr>
      <vt:lpstr>Facet</vt:lpstr>
      <vt:lpstr>Caltrans  Connected and Automated Vehicles </vt:lpstr>
      <vt:lpstr>Government of California Structure (Partial)</vt:lpstr>
      <vt:lpstr>AV PRINCIPLES</vt:lpstr>
      <vt:lpstr>AV WORKING GROUP </vt:lpstr>
      <vt:lpstr>California Senate Bill 1 (SB1)</vt:lpstr>
      <vt:lpstr>Caltrans  Projects</vt:lpstr>
      <vt:lpstr>CAV STRATEGIC PLAN </vt:lpstr>
      <vt:lpstr>AV SUMMIT </vt:lpstr>
      <vt:lpstr>TRUCK PLATOONING </vt:lpstr>
      <vt:lpstr>AV PREPARATION ON STATE HIGHWAY </vt:lpstr>
      <vt:lpstr>Caltrans  Partnerships </vt:lpstr>
      <vt:lpstr>Valley Transportation Authority (VTA) </vt:lpstr>
      <vt:lpstr>NOTRAFFIC</vt:lpstr>
      <vt:lpstr>BLACKBERRY </vt:lpstr>
      <vt:lpstr>PROSPECT SILICON VALLEY </vt:lpstr>
      <vt:lpstr>Multi-Modal Intelligent Traffic Signal System (MMITSS) </vt:lpstr>
      <vt:lpstr>AV/CAV Test Beds in California </vt:lpstr>
      <vt:lpstr>Palo Alto CAV Test Bed </vt:lpstr>
      <vt:lpstr>SAN DIEGO REGIONAL AV PROVING GROUND</vt:lpstr>
      <vt:lpstr>San Diego Regional AV Proving Ground </vt:lpstr>
      <vt:lpstr>GoMentum Station </vt:lpstr>
      <vt:lpstr>CALIFORNIA AV REGULATIONS</vt:lpstr>
      <vt:lpstr>ITS WORLD CONGRESS 2020  </vt:lpstr>
      <vt:lpstr>CHALLENGES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Caltrans  Connected and Automated Vehicles</dc:title>
  <dc:creator>Clark, Melissa L@DOT</dc:creator>
  <cp:lastModifiedBy>Simi, Brian R@DOT</cp:lastModifiedBy>
  <cp:revision>46</cp:revision>
  <cp:lastPrinted>2019-12-04T02:14:22Z</cp:lastPrinted>
  <dcterms:created xsi:type="dcterms:W3CDTF">2019-11-25T22:43:43Z</dcterms:created>
  <dcterms:modified xsi:type="dcterms:W3CDTF">2019-12-05T16:05:59Z</dcterms:modified>
</cp:coreProperties>
</file>