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439" r:id="rId3"/>
    <p:sldId id="440" r:id="rId4"/>
    <p:sldId id="441" r:id="rId5"/>
    <p:sldId id="442" r:id="rId6"/>
    <p:sldId id="444" r:id="rId7"/>
    <p:sldId id="445" r:id="rId8"/>
    <p:sldId id="423" r:id="rId9"/>
    <p:sldId id="426" r:id="rId10"/>
    <p:sldId id="427" r:id="rId11"/>
    <p:sldId id="429" r:id="rId12"/>
    <p:sldId id="430" r:id="rId13"/>
    <p:sldId id="431" r:id="rId14"/>
    <p:sldId id="433" r:id="rId15"/>
    <p:sldId id="434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Livshits" initials="VL" lastIdx="0" clrIdx="0">
    <p:extLst>
      <p:ext uri="{19B8F6BF-5375-455C-9EA6-DF929625EA0E}">
        <p15:presenceInfo xmlns:p15="http://schemas.microsoft.com/office/powerpoint/2012/main" userId="S-1-5-21-2264661224-3828108497-2632557970-1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FA2"/>
    <a:srgbClr val="FF3353"/>
    <a:srgbClr val="FE384A"/>
    <a:srgbClr val="000000"/>
    <a:srgbClr val="7F7F7F"/>
    <a:srgbClr val="FFFFFF"/>
    <a:srgbClr val="D2DEEF"/>
    <a:srgbClr val="191A1A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77168" autoAdjust="0"/>
  </p:normalViewPr>
  <p:slideViewPr>
    <p:cSldViewPr snapToGrid="0">
      <p:cViewPr varScale="1">
        <p:scale>
          <a:sx n="73" d="100"/>
          <a:sy n="73" d="100"/>
        </p:scale>
        <p:origin x="151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mag1601\sysmod\10_STAFF\SH\Workspace_2019\ABM_AV\dep_arr_m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Mode Share of Pre-Driving Age Children</a:t>
            </a:r>
            <a:r>
              <a:rPr lang="en-US" baseline="0" dirty="0"/>
              <a:t> </a:t>
            </a:r>
          </a:p>
          <a:p>
            <a:pPr>
              <a:defRPr/>
            </a:pPr>
            <a:r>
              <a:rPr lang="en-US" baseline="0" dirty="0"/>
              <a:t> when t</a:t>
            </a:r>
            <a:r>
              <a:rPr lang="en-US" dirty="0"/>
              <a:t>ravel alone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'[dep_arr_min.xlsx]pre-driving mode share'!$K$9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'[dep_arr_min.xlsx]pre-driving mode share'!$J$10:$J$16</c:f>
              <c:strCache>
                <c:ptCount val="7"/>
                <c:pt idx="0">
                  <c:v>Auto</c:v>
                </c:pt>
                <c:pt idx="1">
                  <c:v>Auto (Passenger)</c:v>
                </c:pt>
                <c:pt idx="2">
                  <c:v>Transit</c:v>
                </c:pt>
                <c:pt idx="3">
                  <c:v>Walk</c:v>
                </c:pt>
                <c:pt idx="4">
                  <c:v>Bike</c:v>
                </c:pt>
                <c:pt idx="5">
                  <c:v>Taxi/TNC</c:v>
                </c:pt>
                <c:pt idx="6">
                  <c:v>School Bus</c:v>
                </c:pt>
              </c:strCache>
            </c:strRef>
          </c:cat>
          <c:val>
            <c:numRef>
              <c:f>'[dep_arr_min.xlsx]pre-driving mode share'!$K$10:$K$16</c:f>
              <c:numCache>
                <c:formatCode>General</c:formatCode>
                <c:ptCount val="7"/>
                <c:pt idx="0">
                  <c:v>0</c:v>
                </c:pt>
                <c:pt idx="1">
                  <c:v>640946</c:v>
                </c:pt>
                <c:pt idx="2">
                  <c:v>6357</c:v>
                </c:pt>
                <c:pt idx="3">
                  <c:v>194820</c:v>
                </c:pt>
                <c:pt idx="4">
                  <c:v>71470</c:v>
                </c:pt>
                <c:pt idx="5">
                  <c:v>18627</c:v>
                </c:pt>
                <c:pt idx="6">
                  <c:v>439795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8-49FB-8DAB-13589D346AB5}"/>
            </c:ext>
          </c:extLst>
        </c:ser>
        <c:ser>
          <c:idx val="1"/>
          <c:order val="1"/>
          <c:tx>
            <c:strRef>
              <c:f>'[dep_arr_min.xlsx]pre-driving mode share'!$L$9</c:f>
              <c:strCache>
                <c:ptCount val="1"/>
                <c:pt idx="0">
                  <c:v>AV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'[dep_arr_min.xlsx]pre-driving mode share'!$J$10:$J$16</c:f>
              <c:strCache>
                <c:ptCount val="7"/>
                <c:pt idx="0">
                  <c:v>Auto</c:v>
                </c:pt>
                <c:pt idx="1">
                  <c:v>Auto (Passenger)</c:v>
                </c:pt>
                <c:pt idx="2">
                  <c:v>Transit</c:v>
                </c:pt>
                <c:pt idx="3">
                  <c:v>Walk</c:v>
                </c:pt>
                <c:pt idx="4">
                  <c:v>Bike</c:v>
                </c:pt>
                <c:pt idx="5">
                  <c:v>Taxi/TNC</c:v>
                </c:pt>
                <c:pt idx="6">
                  <c:v>School Bus</c:v>
                </c:pt>
              </c:strCache>
            </c:strRef>
          </c:cat>
          <c:val>
            <c:numRef>
              <c:f>'[dep_arr_min.xlsx]pre-driving mode share'!$L$10:$L$16</c:f>
              <c:numCache>
                <c:formatCode>General</c:formatCode>
                <c:ptCount val="7"/>
                <c:pt idx="0">
                  <c:v>860281</c:v>
                </c:pt>
                <c:pt idx="1">
                  <c:v>261634</c:v>
                </c:pt>
                <c:pt idx="2">
                  <c:v>18311</c:v>
                </c:pt>
                <c:pt idx="3">
                  <c:v>105090</c:v>
                </c:pt>
                <c:pt idx="4">
                  <c:v>20825</c:v>
                </c:pt>
                <c:pt idx="5">
                  <c:v>344227</c:v>
                </c:pt>
                <c:pt idx="6">
                  <c:v>120944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8-49FB-8DAB-13589D346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116048"/>
        <c:axId val="461116440"/>
      </c:barChart>
      <c:catAx>
        <c:axId val="46111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16440"/>
        <c:crosses val="autoZero"/>
        <c:auto val="1"/>
        <c:lblAlgn val="ctr"/>
        <c:lblOffset val="100"/>
        <c:noMultiLvlLbl val="0"/>
      </c:catAx>
      <c:valAx>
        <c:axId val="461116440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16048"/>
        <c:crosses val="autoZero"/>
        <c:crossBetween val="between"/>
        <c:majorUnit val="4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F51ED-C086-4E02-8243-0624AEA8F5FF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10D93-D337-46E3-B085-F973846A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0D93-D337-46E3-B085-F973846AC1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9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4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0D93-D337-46E3-B085-F973846AC1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0D93-D337-46E3-B085-F973846AC1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0D93-D337-46E3-B085-F973846AC1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Defined</a:t>
            </a:r>
            <a:r>
              <a:rPr lang="en-US" baseline="0" dirty="0"/>
              <a:t> in global parameter file</a:t>
            </a:r>
          </a:p>
          <a:p>
            <a:r>
              <a:rPr lang="en-US" baseline="0" dirty="0"/>
              <a:t>Cost discount as driverless cars may be cheaper (no need to pay driver)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8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0D93-D337-46E3-B085-F973846AC1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8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Cheap TNC still a very</a:t>
            </a:r>
            <a:r>
              <a:rPr lang="en-US" baseline="0" dirty="0"/>
              <a:t> attractive alternative. The decrease in number of SOV trips is lesser than previous scenario which didn’t have private AVs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39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</a:t>
            </a:r>
            <a:r>
              <a:rPr lang="en-US" baseline="0" dirty="0"/>
              <a:t>y of </a:t>
            </a:r>
            <a:r>
              <a:rPr lang="en-US" baseline="0" dirty="0" err="1"/>
              <a:t>Avs</a:t>
            </a:r>
            <a:r>
              <a:rPr lang="en-US" baseline="0" dirty="0"/>
              <a:t> that they can be made available at any place and any time made it easier to use it with other travel modes.  For AV scenarios, we see an increase in </a:t>
            </a:r>
            <a:r>
              <a:rPr lang="en-US" baseline="0" dirty="0" err="1"/>
              <a:t>auto+transit</a:t>
            </a:r>
            <a:r>
              <a:rPr lang="en-US" baseline="0" dirty="0"/>
              <a:t> and KNR tours.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2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Empty (repositioning)</a:t>
            </a:r>
            <a:r>
              <a:rPr lang="en-US" baseline="0" dirty="0"/>
              <a:t> trips in base refers to unloaded taxis. More TNC means more unloaded vehicle trips.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6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5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" y="3"/>
            <a:ext cx="12191998" cy="90863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922352"/>
            <a:ext cx="12192000" cy="526278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711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3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2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9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0595" y="6356350"/>
            <a:ext cx="4530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C99"/>
                </a:solidFill>
              </a:defRPr>
            </a:lvl1pPr>
          </a:lstStyle>
          <a:p>
            <a:fld id="{5E297D57-79D1-4AA2-927B-F65C15FF0F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" y="6345691"/>
            <a:ext cx="12191999" cy="0"/>
          </a:xfrm>
          <a:prstGeom prst="line">
            <a:avLst/>
          </a:prstGeom>
          <a:ln w="12700">
            <a:gradFill flip="none" rotWithShape="1">
              <a:gsLst>
                <a:gs pos="50000">
                  <a:srgbClr val="6AB9C4">
                    <a:alpha val="70000"/>
                  </a:srgbClr>
                </a:gs>
                <a:gs pos="0">
                  <a:srgbClr val="1572B8"/>
                </a:gs>
                <a:gs pos="100000">
                  <a:srgbClr val="008C99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85021" y="6056028"/>
            <a:ext cx="838762" cy="2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all-free-download.com/free-vector/vector-clip-art/train_clip_art_18113.html&amp;ei=v9lrVO62Aa3gsATi54HQCA&amp;bvm=bv.79908130,d.cWc&amp;psig=AFQjCNE3rIOtqataAA8VSK7phV1ZkHB9LQ&amp;ust=141644063172711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mag.gov/Programs/Transportation/System-Analysis-and-Forecast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dutta@azmag.gov" TargetMode="External"/><Relationship Id="rId4" Type="http://schemas.openxmlformats.org/officeDocument/2006/relationships/hyperlink" Target="mailto:vlivshits@azmag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092" y="1071608"/>
            <a:ext cx="11867135" cy="17414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Autonomous Vehicle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Modeling and Forecasting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2" y="5670257"/>
            <a:ext cx="2370334" cy="36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92" y="2813046"/>
            <a:ext cx="61463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Arup Dutta, Ph.D.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Travel Demand Model Program Manager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Maricopa Association of Governments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3396" y="5490515"/>
            <a:ext cx="56186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NCHRP 20-24(128) Cooperative Automated Transportation (CAT) Systems Domestic Scan Tour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December 5, 2019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7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Requirements for Consistent Modeling of AVs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generic approach that can handle regular vehicles and AVs in a single modeling framework:</a:t>
            </a:r>
          </a:p>
          <a:p>
            <a:pPr lvl="1"/>
            <a:r>
              <a:rPr lang="en-US" dirty="0"/>
              <a:t>Not a special AV model or post-processing!</a:t>
            </a:r>
          </a:p>
          <a:p>
            <a:pPr lvl="1"/>
            <a:r>
              <a:rPr lang="en-US" dirty="0"/>
              <a:t>AV penetration rate as a scenario parameter:</a:t>
            </a:r>
          </a:p>
          <a:p>
            <a:pPr lvl="2"/>
            <a:r>
              <a:rPr lang="en-US" dirty="0"/>
              <a:t>If 0% - standard ABM for all HHs</a:t>
            </a:r>
          </a:p>
          <a:p>
            <a:pPr lvl="2"/>
            <a:r>
              <a:rPr lang="en-US" dirty="0"/>
              <a:t>If 100% - AV version for all HHs</a:t>
            </a:r>
          </a:p>
          <a:p>
            <a:pPr lvl="2"/>
            <a:r>
              <a:rPr lang="en-US" dirty="0"/>
              <a:t>If between 0% and 100% - HHs are split into 2 groups</a:t>
            </a:r>
          </a:p>
          <a:p>
            <a:pPr lvl="2"/>
            <a:r>
              <a:rPr lang="en-US" dirty="0"/>
              <a:t>Separate penetration rate for shared AVs in TNC</a:t>
            </a:r>
          </a:p>
          <a:p>
            <a:pPr lvl="1"/>
            <a:r>
              <a:rPr lang="en-US" dirty="0"/>
              <a:t>Other essential parameters / AV assumptions:</a:t>
            </a:r>
          </a:p>
          <a:p>
            <a:pPr lvl="2"/>
            <a:r>
              <a:rPr lang="en-US" dirty="0"/>
              <a:t>Listed in the global control file</a:t>
            </a:r>
          </a:p>
          <a:p>
            <a:pPr lvl="2"/>
            <a:r>
              <a:rPr lang="en-US" dirty="0"/>
              <a:t>Due to many factors of uncertainty multiple scenario analysis is essential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7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524190"/>
            <a:ext cx="7886700" cy="594417"/>
          </a:xfrm>
        </p:spPr>
        <p:txBody>
          <a:bodyPr>
            <a:normAutofit fontScale="90000"/>
          </a:bodyPr>
          <a:lstStyle/>
          <a:p>
            <a:r>
              <a:rPr lang="en-US" dirty="0"/>
              <a:t>AV Impacts on Travel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1243659"/>
            <a:ext cx="11473132" cy="5112691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Elderly, youth, disabled, and other people without a driver license will have access to AVs; auto mode availability unconstrained by driving age limits:  </a:t>
            </a:r>
          </a:p>
          <a:p>
            <a:pPr lvl="1"/>
            <a:r>
              <a:rPr lang="en-US" sz="2000" dirty="0"/>
              <a:t>Mode choice  </a:t>
            </a:r>
          </a:p>
          <a:p>
            <a:pPr lvl="1"/>
            <a:r>
              <a:rPr lang="en-US" sz="2000" dirty="0"/>
              <a:t>Escorting needs reduced or completely eliminated  </a:t>
            </a:r>
          </a:p>
          <a:p>
            <a:pPr lvl="0"/>
            <a:r>
              <a:rPr lang="en-US" sz="2000" dirty="0"/>
              <a:t>Cars become available at any location any time, including non-home locations even if not used earlier in tour, and not necessarily from home for the entire tour: </a:t>
            </a:r>
          </a:p>
          <a:p>
            <a:pPr lvl="1"/>
            <a:r>
              <a:rPr lang="en-US" sz="2000" dirty="0"/>
              <a:t>Mode choice and multi-modal tour mode combinations </a:t>
            </a:r>
          </a:p>
          <a:p>
            <a:pPr lvl="0"/>
            <a:r>
              <a:rPr lang="en-US" sz="2000" dirty="0"/>
              <a:t>Empty repositioning trips made by AVs facilitate intra-household sharing of cars:</a:t>
            </a:r>
          </a:p>
          <a:p>
            <a:pPr lvl="1"/>
            <a:r>
              <a:rPr lang="en-US" sz="2000" dirty="0" err="1"/>
              <a:t>carTracker</a:t>
            </a:r>
            <a:r>
              <a:rPr lang="en-US" sz="2000" dirty="0"/>
              <a:t> for owned AVs</a:t>
            </a:r>
          </a:p>
          <a:p>
            <a:pPr lvl="1"/>
            <a:r>
              <a:rPr lang="en-US" sz="2000" dirty="0"/>
              <a:t>Empty trip sub-model for TNC  </a:t>
            </a:r>
          </a:p>
          <a:p>
            <a:pPr lvl="0"/>
            <a:r>
              <a:rPr lang="en-US" sz="2000" dirty="0"/>
              <a:t>Ease to order a shared AV from TNC:</a:t>
            </a:r>
          </a:p>
          <a:p>
            <a:pPr lvl="1"/>
            <a:r>
              <a:rPr lang="en-US" sz="2000" dirty="0"/>
              <a:t>Mode choice (cheap ubiquitous driverless taxi/TNC that can increase the currently negligible share)</a:t>
            </a:r>
          </a:p>
          <a:p>
            <a:pPr lvl="1"/>
            <a:r>
              <a:rPr lang="en-US" sz="2000" dirty="0"/>
              <a:t>Accessibility and car-need impact on car ownership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6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tonomous Google Uber 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165" y="4123456"/>
            <a:ext cx="1705437" cy="851297"/>
          </a:xfrm>
          <a:prstGeom prst="rect">
            <a:avLst/>
          </a:prstGeom>
          <a:noFill/>
        </p:spPr>
      </p:pic>
      <p:pic>
        <p:nvPicPr>
          <p:cNvPr id="28" name="Picture 2" descr="Autonomous Google Uber 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365" y="4123456"/>
            <a:ext cx="1705437" cy="851297"/>
          </a:xfrm>
          <a:prstGeom prst="rect">
            <a:avLst/>
          </a:prstGeom>
          <a:noFill/>
        </p:spPr>
      </p:pic>
      <p:pic>
        <p:nvPicPr>
          <p:cNvPr id="31" name="Picture 2" descr="Autonomous Google Uber 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2" y="4586609"/>
            <a:ext cx="1705437" cy="8512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67" y="152400"/>
            <a:ext cx="8619066" cy="1098958"/>
          </a:xfrm>
        </p:spPr>
        <p:txBody>
          <a:bodyPr>
            <a:normAutofit/>
          </a:bodyPr>
          <a:lstStyle/>
          <a:p>
            <a:r>
              <a:rPr lang="en-US" sz="2800" dirty="0"/>
              <a:t>Cars Available at Any Location Any Time, Not Necessarily from Home for Entire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33570"/>
            <a:ext cx="8229600" cy="1600200"/>
          </a:xfrm>
        </p:spPr>
        <p:txBody>
          <a:bodyPr/>
          <a:lstStyle/>
          <a:p>
            <a:pPr lvl="1"/>
            <a:r>
              <a:rPr lang="en-US" dirty="0"/>
              <a:t>ABM: Trip mode combinations on the tour less restrictive with any sequence of auto (AV) and transit 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3323354"/>
            <a:ext cx="1066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Home</a:t>
            </a:r>
          </a:p>
        </p:txBody>
      </p:sp>
      <p:sp>
        <p:nvSpPr>
          <p:cNvPr id="7" name="Oval 6"/>
          <p:cNvSpPr/>
          <p:nvPr/>
        </p:nvSpPr>
        <p:spPr>
          <a:xfrm>
            <a:off x="8077200" y="3323354"/>
            <a:ext cx="1066800" cy="685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Work</a:t>
            </a:r>
          </a:p>
        </p:txBody>
      </p:sp>
      <p:sp>
        <p:nvSpPr>
          <p:cNvPr id="8" name="Oval 7"/>
          <p:cNvSpPr/>
          <p:nvPr/>
        </p:nvSpPr>
        <p:spPr>
          <a:xfrm>
            <a:off x="6400800" y="4066304"/>
            <a:ext cx="106680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Shop</a:t>
            </a:r>
          </a:p>
        </p:txBody>
      </p:sp>
      <p:sp>
        <p:nvSpPr>
          <p:cNvPr id="9" name="Oval 8"/>
          <p:cNvSpPr/>
          <p:nvPr/>
        </p:nvSpPr>
        <p:spPr>
          <a:xfrm>
            <a:off x="4724400" y="4066304"/>
            <a:ext cx="106680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Shop</a:t>
            </a:r>
          </a:p>
        </p:txBody>
      </p: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3962400" y="3666254"/>
            <a:ext cx="4114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6"/>
          </p:cNvCxnSpPr>
          <p:nvPr/>
        </p:nvCxnSpPr>
        <p:spPr>
          <a:xfrm flipH="1">
            <a:off x="7467602" y="3908723"/>
            <a:ext cx="765829" cy="5004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9" idx="6"/>
          </p:cNvCxnSpPr>
          <p:nvPr/>
        </p:nvCxnSpPr>
        <p:spPr>
          <a:xfrm flipH="1">
            <a:off x="5791200" y="4409204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6" idx="5"/>
          </p:cNvCxnSpPr>
          <p:nvPr/>
        </p:nvCxnSpPr>
        <p:spPr>
          <a:xfrm flipH="1" flipV="1">
            <a:off x="3806173" y="3908723"/>
            <a:ext cx="918229" cy="5004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https://encrypted-tbn3.gstatic.com/images?q=tbn:ANd9GcS0PTwEtKlJbOWAdoF2-SK5oO1PV3njlah5vE4O-XqrMSugj12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650" y="3151904"/>
            <a:ext cx="1180702" cy="40005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886700" cy="783170"/>
          </a:xfrm>
        </p:spPr>
        <p:txBody>
          <a:bodyPr/>
          <a:lstStyle/>
          <a:p>
            <a:r>
              <a:rPr lang="en-US" dirty="0"/>
              <a:t>AV Impacts on Car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43719"/>
            <a:ext cx="7886700" cy="3957506"/>
          </a:xfrm>
        </p:spPr>
        <p:txBody>
          <a:bodyPr>
            <a:normAutofit fontScale="92500"/>
          </a:bodyPr>
          <a:lstStyle/>
          <a:p>
            <a:r>
              <a:rPr lang="en-US" dirty="0"/>
              <a:t>For owned AVs: </a:t>
            </a:r>
          </a:p>
          <a:p>
            <a:pPr lvl="1"/>
            <a:r>
              <a:rPr lang="en-US" dirty="0"/>
              <a:t>(“Unused cars”) Potential for a decrease in the private auto ownership due to the ease in sharing vehicles among household members </a:t>
            </a:r>
          </a:p>
          <a:p>
            <a:pPr lvl="1"/>
            <a:r>
              <a:rPr lang="en-US" dirty="0"/>
              <a:t>(“Unsatisfied demand”) Potential for growth due to the replacement of escorting and overall AV attractiveness  </a:t>
            </a:r>
          </a:p>
          <a:p>
            <a:r>
              <a:rPr lang="en-US" dirty="0"/>
              <a:t>For shared AVs:</a:t>
            </a:r>
          </a:p>
          <a:p>
            <a:pPr lvl="1"/>
            <a:r>
              <a:rPr lang="en-US" dirty="0"/>
              <a:t>(“Unused cars”) Potential for a decrease in the private auto ownership due to the ease in sharing vehicles among HH members and availability of TNC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6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Adjustments of Network Capacity and Speed for AVs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adjust network capacities and speeds for different AV penetration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AV Related Parameters Introduced in MAG ABM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Household owned AV proportion</a:t>
            </a:r>
          </a:p>
          <a:p>
            <a:r>
              <a:rPr lang="en-US" dirty="0"/>
              <a:t>Parameters affecting travel demand:</a:t>
            </a:r>
          </a:p>
          <a:p>
            <a:pPr lvl="1"/>
            <a:r>
              <a:rPr lang="en-US" dirty="0"/>
              <a:t>TNC AV proportion</a:t>
            </a:r>
          </a:p>
          <a:p>
            <a:pPr lvl="1"/>
            <a:r>
              <a:rPr lang="en-US" dirty="0"/>
              <a:t>TNC cost discount for TNC AVs</a:t>
            </a:r>
          </a:p>
          <a:p>
            <a:pPr lvl="1"/>
            <a:r>
              <a:rPr lang="en-US" dirty="0"/>
              <a:t>Minimum age threshold for traveling alone without adult supervision</a:t>
            </a:r>
          </a:p>
          <a:p>
            <a:r>
              <a:rPr lang="en-US" dirty="0"/>
              <a:t>Parameters affecting highway network:</a:t>
            </a:r>
          </a:p>
          <a:p>
            <a:pPr lvl="1"/>
            <a:r>
              <a:rPr lang="en-US" dirty="0"/>
              <a:t>Capacity improvement factor for 100% AV penetration</a:t>
            </a:r>
          </a:p>
          <a:p>
            <a:pPr lvl="2"/>
            <a:r>
              <a:rPr lang="en-US" dirty="0"/>
              <a:t>Freeway and other</a:t>
            </a:r>
          </a:p>
          <a:p>
            <a:pPr lvl="1"/>
            <a:r>
              <a:rPr lang="en-US" dirty="0"/>
              <a:t>Speed improvement factor for 100% AV penetration</a:t>
            </a:r>
          </a:p>
          <a:p>
            <a:pPr lvl="2"/>
            <a:r>
              <a:rPr lang="en-US" dirty="0"/>
              <a:t>Freeway and other</a:t>
            </a:r>
          </a:p>
          <a:p>
            <a:r>
              <a:rPr lang="en-US" dirty="0"/>
              <a:t>TNC promotion factor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3BE-6A60-41D3-A48A-7DD254BA04C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6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AV Scenario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2226469"/>
            <a:ext cx="6969834" cy="723900"/>
          </a:xfrm>
        </p:spPr>
        <p:txBody>
          <a:bodyPr>
            <a:normAutofit fontScale="92500"/>
          </a:bodyPr>
          <a:lstStyle/>
          <a:p>
            <a:r>
              <a:rPr lang="en-US" dirty="0"/>
              <a:t>Base Year (2018) and 100% AV scenario runs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2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Accessibility to Non-Mandatory Activities by Auto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3BE-6A60-41D3-A48A-7DD254BA04C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01083" y="2082404"/>
            <a:ext cx="403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Owned access AVs w/ road cap effect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63" y="4897620"/>
            <a:ext cx="1521121" cy="1000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878" y="2425349"/>
            <a:ext cx="5410061" cy="35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0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185" y="1562101"/>
            <a:ext cx="6565106" cy="4336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0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on Mode Choice: All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3BE-6A60-41D3-A48A-7DD254BA04C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07289" y="2289362"/>
            <a:ext cx="150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i="1" dirty="0"/>
              <a:t>Increase in Taxi (TNC)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i="1" dirty="0"/>
              <a:t>Decrease in auto driver</a:t>
            </a:r>
          </a:p>
        </p:txBody>
      </p:sp>
    </p:spTree>
    <p:extLst>
      <p:ext uri="{BB962C8B-B14F-4D97-AF65-F5344CB8AC3E}">
        <p14:creationId xmlns:p14="http://schemas.microsoft.com/office/powerpoint/2010/main" val="43057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994172"/>
          </a:xfrm>
        </p:spPr>
        <p:txBody>
          <a:bodyPr>
            <a:normAutofit/>
          </a:bodyPr>
          <a:lstStyle/>
          <a:p>
            <a:r>
              <a:rPr lang="en-US" sz="3000" dirty="0"/>
              <a:t>Impact on Mode Choice for Pre-driving Age Children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406808" y="2028482"/>
          <a:ext cx="5247860" cy="349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169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Maintained by MAG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16" y="1944959"/>
            <a:ext cx="5492542" cy="366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Multi-modal Tours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3BE-6A60-41D3-A48A-7DD254BA04C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4596" y="2013698"/>
            <a:ext cx="237340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i="1" dirty="0"/>
              <a:t>Increase in </a:t>
            </a:r>
            <a:r>
              <a:rPr lang="en-US" sz="1350" i="1" dirty="0" err="1"/>
              <a:t>Auto+transit</a:t>
            </a:r>
            <a:r>
              <a:rPr lang="en-US" sz="1350" i="1" dirty="0"/>
              <a:t> tours for owned AV scenarios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i="1" dirty="0"/>
              <a:t>AV solves first and last mile issue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040" y="1944958"/>
            <a:ext cx="3011090" cy="36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4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Trips - Change from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Person trips increase from Baseline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EC0A-11B0-4134-A9E0-A0198048239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0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3BE-6A60-41D3-A48A-7DD254BA04C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27159" y="5043822"/>
            <a:ext cx="829340" cy="18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242" y="1527335"/>
            <a:ext cx="5685708" cy="38284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057400" y="1295400"/>
            <a:ext cx="1828800" cy="685800"/>
          </a:xfrm>
          <a:prstGeom prst="wedgeEllipseCallout">
            <a:avLst>
              <a:gd name="adj1" fmla="val 1043"/>
              <a:gd name="adj2" fmla="val 159691"/>
            </a:avLst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>
                    <a:lumMod val="75000"/>
                  </a:schemeClr>
                </a:solidFill>
              </a:rPr>
              <a:t>Repositioning with a driver</a:t>
            </a:r>
          </a:p>
        </p:txBody>
      </p:sp>
    </p:spTree>
    <p:extLst>
      <p:ext uri="{BB962C8B-B14F-4D97-AF65-F5344CB8AC3E}">
        <p14:creationId xmlns:p14="http://schemas.microsoft.com/office/powerpoint/2010/main" val="381399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580" y="1488406"/>
            <a:ext cx="5808371" cy="3983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3BE-6A60-41D3-A48A-7DD254BA04C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75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2650" y="2125266"/>
            <a:ext cx="8515350" cy="336470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For More Information: </a:t>
            </a:r>
            <a:r>
              <a:rPr lang="en-US" dirty="0">
                <a:hlinkClick r:id="rId3"/>
              </a:rPr>
              <a:t>https://www.azmag.gov/Programs/Transportation/System-Analysis-and-Forecasting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Vladimir Livshits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Director of Transportation Technologies and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Maricopa Association of Governments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vlivshits@azmag.gov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Arup Dutta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Travel Demand Model Program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Maricopa Association of Governments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adutta@azmag.gov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3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67656" y="1494631"/>
            <a:ext cx="11263087" cy="4351338"/>
          </a:xfrm>
          <a:prstGeom prst="rightArrow">
            <a:avLst>
              <a:gd name="adj1" fmla="val 37742"/>
              <a:gd name="adj2" fmla="val 5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991342" y="1944624"/>
            <a:ext cx="3291840" cy="3502152"/>
          </a:xfrm>
          <a:custGeom>
            <a:avLst/>
            <a:gdLst>
              <a:gd name="connsiteX0" fmla="*/ 0 w 3154680"/>
              <a:gd name="connsiteY0" fmla="*/ 290095 h 1740535"/>
              <a:gd name="connsiteX1" fmla="*/ 290095 w 3154680"/>
              <a:gd name="connsiteY1" fmla="*/ 0 h 1740535"/>
              <a:gd name="connsiteX2" fmla="*/ 2864585 w 3154680"/>
              <a:gd name="connsiteY2" fmla="*/ 0 h 1740535"/>
              <a:gd name="connsiteX3" fmla="*/ 3154680 w 3154680"/>
              <a:gd name="connsiteY3" fmla="*/ 290095 h 1740535"/>
              <a:gd name="connsiteX4" fmla="*/ 3154680 w 3154680"/>
              <a:gd name="connsiteY4" fmla="*/ 1450440 h 1740535"/>
              <a:gd name="connsiteX5" fmla="*/ 2864585 w 3154680"/>
              <a:gd name="connsiteY5" fmla="*/ 1740535 h 1740535"/>
              <a:gd name="connsiteX6" fmla="*/ 290095 w 3154680"/>
              <a:gd name="connsiteY6" fmla="*/ 1740535 h 1740535"/>
              <a:gd name="connsiteX7" fmla="*/ 0 w 3154680"/>
              <a:gd name="connsiteY7" fmla="*/ 1450440 h 1740535"/>
              <a:gd name="connsiteX8" fmla="*/ 0 w 3154680"/>
              <a:gd name="connsiteY8" fmla="*/ 290095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4680" h="1740535">
                <a:moveTo>
                  <a:pt x="0" y="290095"/>
                </a:moveTo>
                <a:cubicBezTo>
                  <a:pt x="0" y="129880"/>
                  <a:pt x="129880" y="0"/>
                  <a:pt x="290095" y="0"/>
                </a:cubicBezTo>
                <a:lnTo>
                  <a:pt x="2864585" y="0"/>
                </a:lnTo>
                <a:cubicBezTo>
                  <a:pt x="3024800" y="0"/>
                  <a:pt x="3154680" y="129880"/>
                  <a:pt x="3154680" y="290095"/>
                </a:cubicBezTo>
                <a:lnTo>
                  <a:pt x="3154680" y="1450440"/>
                </a:lnTo>
                <a:cubicBezTo>
                  <a:pt x="3154680" y="1610655"/>
                  <a:pt x="3024800" y="1740535"/>
                  <a:pt x="2864585" y="1740535"/>
                </a:cubicBezTo>
                <a:lnTo>
                  <a:pt x="290095" y="1740535"/>
                </a:lnTo>
                <a:cubicBezTo>
                  <a:pt x="129880" y="1740535"/>
                  <a:pt x="0" y="1610655"/>
                  <a:pt x="0" y="1450440"/>
                </a:cubicBezTo>
                <a:lnTo>
                  <a:pt x="0" y="290095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456" tIns="195456" rIns="195456" bIns="195456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</a:pPr>
            <a:r>
              <a:rPr lang="en-US" sz="2900" kern="1200" dirty="0">
                <a:solidFill>
                  <a:schemeClr val="bg2">
                    <a:lumMod val="25000"/>
                  </a:schemeClr>
                </a:solidFill>
              </a:rPr>
              <a:t>Land Use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</a:pPr>
            <a:r>
              <a:rPr lang="en-US" sz="2900" kern="1200" dirty="0">
                <a:solidFill>
                  <a:schemeClr val="bg2">
                    <a:lumMod val="25000"/>
                  </a:schemeClr>
                </a:solidFill>
              </a:rPr>
              <a:t>&amp;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</a:pPr>
            <a:r>
              <a:rPr lang="en-US" sz="2900" kern="1200" dirty="0">
                <a:solidFill>
                  <a:schemeClr val="bg2">
                    <a:lumMod val="25000"/>
                  </a:schemeClr>
                </a:solidFill>
              </a:rPr>
              <a:t>Socioeconomic Projections </a:t>
            </a:r>
          </a:p>
        </p:txBody>
      </p:sp>
      <p:sp>
        <p:nvSpPr>
          <p:cNvPr id="11" name="Freeform 10"/>
          <p:cNvSpPr/>
          <p:nvPr/>
        </p:nvSpPr>
        <p:spPr>
          <a:xfrm>
            <a:off x="4450080" y="1946729"/>
            <a:ext cx="3291840" cy="3497942"/>
          </a:xfrm>
          <a:custGeom>
            <a:avLst/>
            <a:gdLst>
              <a:gd name="connsiteX0" fmla="*/ 0 w 3154680"/>
              <a:gd name="connsiteY0" fmla="*/ 290095 h 1740535"/>
              <a:gd name="connsiteX1" fmla="*/ 290095 w 3154680"/>
              <a:gd name="connsiteY1" fmla="*/ 0 h 1740535"/>
              <a:gd name="connsiteX2" fmla="*/ 2864585 w 3154680"/>
              <a:gd name="connsiteY2" fmla="*/ 0 h 1740535"/>
              <a:gd name="connsiteX3" fmla="*/ 3154680 w 3154680"/>
              <a:gd name="connsiteY3" fmla="*/ 290095 h 1740535"/>
              <a:gd name="connsiteX4" fmla="*/ 3154680 w 3154680"/>
              <a:gd name="connsiteY4" fmla="*/ 1450440 h 1740535"/>
              <a:gd name="connsiteX5" fmla="*/ 2864585 w 3154680"/>
              <a:gd name="connsiteY5" fmla="*/ 1740535 h 1740535"/>
              <a:gd name="connsiteX6" fmla="*/ 290095 w 3154680"/>
              <a:gd name="connsiteY6" fmla="*/ 1740535 h 1740535"/>
              <a:gd name="connsiteX7" fmla="*/ 0 w 3154680"/>
              <a:gd name="connsiteY7" fmla="*/ 1450440 h 1740535"/>
              <a:gd name="connsiteX8" fmla="*/ 0 w 3154680"/>
              <a:gd name="connsiteY8" fmla="*/ 290095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4680" h="1740535">
                <a:moveTo>
                  <a:pt x="0" y="290095"/>
                </a:moveTo>
                <a:cubicBezTo>
                  <a:pt x="0" y="129880"/>
                  <a:pt x="129880" y="0"/>
                  <a:pt x="290095" y="0"/>
                </a:cubicBezTo>
                <a:lnTo>
                  <a:pt x="2864585" y="0"/>
                </a:lnTo>
                <a:cubicBezTo>
                  <a:pt x="3024800" y="0"/>
                  <a:pt x="3154680" y="129880"/>
                  <a:pt x="3154680" y="290095"/>
                </a:cubicBezTo>
                <a:lnTo>
                  <a:pt x="3154680" y="1450440"/>
                </a:lnTo>
                <a:cubicBezTo>
                  <a:pt x="3154680" y="1610655"/>
                  <a:pt x="3024800" y="1740535"/>
                  <a:pt x="2864585" y="1740535"/>
                </a:cubicBezTo>
                <a:lnTo>
                  <a:pt x="290095" y="1740535"/>
                </a:lnTo>
                <a:cubicBezTo>
                  <a:pt x="129880" y="1740535"/>
                  <a:pt x="0" y="1610655"/>
                  <a:pt x="0" y="1450440"/>
                </a:cubicBezTo>
                <a:lnTo>
                  <a:pt x="0" y="290095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456" tIns="195456" rIns="195456" bIns="195456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</a:pPr>
            <a:endParaRPr lang="en-U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</a:pPr>
            <a:r>
              <a:rPr lang="en-US" sz="29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Demand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</a:pPr>
            <a:r>
              <a:rPr lang="en-US" sz="29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</a:pPr>
            <a:r>
              <a:rPr lang="en-US" sz="29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Projections</a:t>
            </a:r>
          </a:p>
        </p:txBody>
      </p:sp>
      <p:sp>
        <p:nvSpPr>
          <p:cNvPr id="12" name="Freeform 11"/>
          <p:cNvSpPr/>
          <p:nvPr/>
        </p:nvSpPr>
        <p:spPr>
          <a:xfrm>
            <a:off x="7842780" y="1957387"/>
            <a:ext cx="3291840" cy="3502152"/>
          </a:xfrm>
          <a:custGeom>
            <a:avLst/>
            <a:gdLst>
              <a:gd name="connsiteX0" fmla="*/ 0 w 3154680"/>
              <a:gd name="connsiteY0" fmla="*/ 290095 h 1740535"/>
              <a:gd name="connsiteX1" fmla="*/ 290095 w 3154680"/>
              <a:gd name="connsiteY1" fmla="*/ 0 h 1740535"/>
              <a:gd name="connsiteX2" fmla="*/ 2864585 w 3154680"/>
              <a:gd name="connsiteY2" fmla="*/ 0 h 1740535"/>
              <a:gd name="connsiteX3" fmla="*/ 3154680 w 3154680"/>
              <a:gd name="connsiteY3" fmla="*/ 290095 h 1740535"/>
              <a:gd name="connsiteX4" fmla="*/ 3154680 w 3154680"/>
              <a:gd name="connsiteY4" fmla="*/ 1450440 h 1740535"/>
              <a:gd name="connsiteX5" fmla="*/ 2864585 w 3154680"/>
              <a:gd name="connsiteY5" fmla="*/ 1740535 h 1740535"/>
              <a:gd name="connsiteX6" fmla="*/ 290095 w 3154680"/>
              <a:gd name="connsiteY6" fmla="*/ 1740535 h 1740535"/>
              <a:gd name="connsiteX7" fmla="*/ 0 w 3154680"/>
              <a:gd name="connsiteY7" fmla="*/ 1450440 h 1740535"/>
              <a:gd name="connsiteX8" fmla="*/ 0 w 3154680"/>
              <a:gd name="connsiteY8" fmla="*/ 290095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4680" h="1740535">
                <a:moveTo>
                  <a:pt x="0" y="290095"/>
                </a:moveTo>
                <a:cubicBezTo>
                  <a:pt x="0" y="129880"/>
                  <a:pt x="129880" y="0"/>
                  <a:pt x="290095" y="0"/>
                </a:cubicBezTo>
                <a:lnTo>
                  <a:pt x="2864585" y="0"/>
                </a:lnTo>
                <a:cubicBezTo>
                  <a:pt x="3024800" y="0"/>
                  <a:pt x="3154680" y="129880"/>
                  <a:pt x="3154680" y="290095"/>
                </a:cubicBezTo>
                <a:lnTo>
                  <a:pt x="3154680" y="1450440"/>
                </a:lnTo>
                <a:cubicBezTo>
                  <a:pt x="3154680" y="1610655"/>
                  <a:pt x="3024800" y="1740535"/>
                  <a:pt x="2864585" y="1740535"/>
                </a:cubicBezTo>
                <a:lnTo>
                  <a:pt x="290095" y="1740535"/>
                </a:lnTo>
                <a:cubicBezTo>
                  <a:pt x="129880" y="1740535"/>
                  <a:pt x="0" y="1610655"/>
                  <a:pt x="0" y="1450440"/>
                </a:cubicBezTo>
                <a:lnTo>
                  <a:pt x="0" y="290095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456" tIns="195456" rIns="195456" bIns="195456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solidFill>
                <a:schemeClr val="bg2">
                  <a:lumMod val="25000"/>
                </a:schemeClr>
              </a:solidFill>
            </a:endParaRP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2">
                    <a:lumMod val="25000"/>
                  </a:schemeClr>
                </a:solidFill>
              </a:rPr>
              <a:t>Air Quality Analyses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8AB3"/>
                </a:solidFill>
              </a:rPr>
              <a:t>MAG: Main Areas of Model Application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4792" l="1639" r="95902">
                        <a14:foregroundMark x1="25410" y1="44792" x2="25410" y2="44792"/>
                        <a14:foregroundMark x1="68033" y1="43750" x2="68033" y2="4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9275" y="4117238"/>
            <a:ext cx="116205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1" b="89916" l="1639" r="89344">
                        <a14:foregroundMark x1="21311" y1="31092" x2="21311" y2="31092"/>
                        <a14:foregroundMark x1="20492" y1="16807" x2="20492" y2="16807"/>
                        <a14:foregroundMark x1="20492" y1="46218" x2="20492" y2="46218"/>
                        <a14:foregroundMark x1="28689" y1="45378" x2="28689" y2="45378"/>
                        <a14:foregroundMark x1="37705" y1="49580" x2="37705" y2="49580"/>
                        <a14:foregroundMark x1="44262" y1="55462" x2="44262" y2="55462"/>
                        <a14:foregroundMark x1="46721" y1="65546" x2="46721" y2="65546"/>
                        <a14:foregroundMark x1="47541" y1="74790" x2="47541" y2="74790"/>
                        <a14:foregroundMark x1="56557" y1="82353" x2="56557" y2="82353"/>
                        <a14:foregroundMark x1="63934" y1="84874" x2="63934" y2="84874"/>
                        <a14:foregroundMark x1="72951" y1="85714" x2="72951" y2="85714"/>
                        <a14:foregroundMark x1="73770" y1="57143" x2="73770" y2="57143"/>
                        <a14:backgroundMark x1="28689" y1="43697" x2="28689" y2="436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2295" y="4014618"/>
            <a:ext cx="1063705" cy="10375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541" y1="21212" x2="40541" y2="2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8900" y="4108555"/>
            <a:ext cx="1428997" cy="84967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223755" y="4005452"/>
            <a:ext cx="2887217" cy="1102414"/>
            <a:chOff x="1223755" y="3738752"/>
            <a:chExt cx="2887217" cy="11024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2" b="99038" l="1000" r="100000">
                          <a14:foregroundMark x1="5000" y1="46154" x2="5000" y2="46154"/>
                          <a14:foregroundMark x1="12000" y1="50962" x2="12000" y2="50962"/>
                          <a14:foregroundMark x1="20000" y1="55769" x2="20000" y2="55769"/>
                          <a14:foregroundMark x1="27000" y1="59615" x2="27000" y2="59615"/>
                          <a14:foregroundMark x1="33000" y1="65385" x2="33000" y2="65385"/>
                          <a14:foregroundMark x1="41000" y1="69231" x2="41000" y2="69231"/>
                          <a14:foregroundMark x1="47000" y1="73077" x2="47000" y2="73077"/>
                          <a14:foregroundMark x1="48000" y1="89423" x2="48000" y2="89423"/>
                          <a14:foregroundMark x1="37000" y1="83654" x2="37000" y2="83654"/>
                          <a14:foregroundMark x1="79000" y1="50000" x2="79000" y2="50000"/>
                          <a14:backgroundMark x1="16000" y1="42308" x2="16000" y2="423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3755" y="3869065"/>
              <a:ext cx="809412" cy="8417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548" b="96178" l="3091" r="98000">
                          <a14:foregroundMark x1="12909" y1="49682" x2="12909" y2="49682"/>
                          <a14:foregroundMark x1="15818" y1="33121" x2="15818" y2="33121"/>
                          <a14:foregroundMark x1="10545" y1="60510" x2="10545" y2="60510"/>
                          <a14:foregroundMark x1="7636" y1="55414" x2="7636" y2="55414"/>
                          <a14:foregroundMark x1="9818" y1="17834" x2="9818" y2="17834"/>
                          <a14:foregroundMark x1="11455" y1="22930" x2="11455" y2="22930"/>
                          <a14:foregroundMark x1="7818" y1="23567" x2="7818" y2="23567"/>
                          <a14:foregroundMark x1="9818" y1="28662" x2="9818" y2="28662"/>
                          <a14:foregroundMark x1="20000" y1="28025" x2="20000" y2="28025"/>
                          <a14:foregroundMark x1="22364" y1="52866" x2="22364" y2="52866"/>
                          <a14:foregroundMark x1="24364" y1="45860" x2="24364" y2="45860"/>
                          <a14:foregroundMark x1="21636" y1="32484" x2="21636" y2="32484"/>
                          <a14:foregroundMark x1="10909" y1="18471" x2="10909" y2="18471"/>
                          <a14:foregroundMark x1="19818" y1="17834" x2="19818" y2="17834"/>
                          <a14:foregroundMark x1="22364" y1="23567" x2="22364" y2="23567"/>
                          <a14:foregroundMark x1="22000" y1="26752" x2="22000" y2="26752"/>
                          <a14:backgroundMark x1="9636" y1="23567" x2="9636" y2="23567"/>
                          <a14:backgroundMark x1="21091" y1="24841" x2="21091" y2="24841"/>
                          <a14:backgroundMark x1="12000" y1="59873" x2="12000" y2="59873"/>
                        </a14:backgroundRemoval>
                      </a14:imgEffect>
                    </a14:imgLayer>
                  </a14:imgProps>
                </a:ext>
              </a:extLst>
            </a:blip>
            <a:srcRect l="76029"/>
            <a:stretch/>
          </p:blipFill>
          <p:spPr>
            <a:xfrm>
              <a:off x="3185219" y="3738752"/>
              <a:ext cx="925753" cy="110241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38333" y1="81967" x2="38333" y2="81967"/>
                          <a14:foregroundMark x1="55000" y1="76230" x2="55000" y2="76230"/>
                          <a14:foregroundMark x1="43333" y1="40984" x2="43333" y2="409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9641" y="3853249"/>
              <a:ext cx="859103" cy="873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93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278" y="1434355"/>
            <a:ext cx="2807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Household Travel Surveys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Establishment Surveys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Special Events Surveys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University Travel Surveys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Airports Travel Surveys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Transit On-Board Surveys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GPS Data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Passive Mobility Data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...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65995" y="268104"/>
            <a:ext cx="1400961" cy="1166251"/>
            <a:chOff x="692642" y="268104"/>
            <a:chExt cx="1400961" cy="11662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61" b="89916" l="1639" r="89344">
                          <a14:foregroundMark x1="21311" y1="31092" x2="21311" y2="31092"/>
                          <a14:foregroundMark x1="20492" y1="16807" x2="20492" y2="16807"/>
                          <a14:foregroundMark x1="20492" y1="46218" x2="20492" y2="46218"/>
                          <a14:foregroundMark x1="28689" y1="45378" x2="28689" y2="45378"/>
                          <a14:foregroundMark x1="37705" y1="49580" x2="37705" y2="49580"/>
                          <a14:foregroundMark x1="44262" y1="55462" x2="44262" y2="55462"/>
                          <a14:foregroundMark x1="46721" y1="65546" x2="46721" y2="65546"/>
                          <a14:foregroundMark x1="47541" y1="74790" x2="47541" y2="74790"/>
                          <a14:foregroundMark x1="56557" y1="82353" x2="56557" y2="82353"/>
                          <a14:foregroundMark x1="63934" y1="84874" x2="63934" y2="84874"/>
                          <a14:foregroundMark x1="72951" y1="85714" x2="72951" y2="85714"/>
                          <a14:foregroundMark x1="73770" y1="57143" x2="73770" y2="57143"/>
                          <a14:backgroundMark x1="28689" y1="43697" x2="28689" y2="436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5836" y="268104"/>
              <a:ext cx="838200" cy="8175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92642" y="1065023"/>
              <a:ext cx="1400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983B"/>
                  </a:solidFill>
                </a:rPr>
                <a:t>Travel Data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170117" y="1434355"/>
            <a:ext cx="3064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Traffic Volume/Counts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Traffic Speed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Intersection Turning Counts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Vehicle Classification Counts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Vehicle Occupancy Survey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91101" y="352203"/>
            <a:ext cx="1440074" cy="1082044"/>
            <a:chOff x="3601465" y="352203"/>
            <a:chExt cx="1440074" cy="1082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" b="94792" l="1639" r="95902">
                          <a14:foregroundMark x1="25410" y1="44792" x2="25410" y2="44792"/>
                          <a14:foregroundMark x1="68033" y1="43750" x2="68033" y2="43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7847" y="352203"/>
              <a:ext cx="889829" cy="70019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601465" y="1064915"/>
              <a:ext cx="1440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423E"/>
                  </a:solidFill>
                </a:rPr>
                <a:t>Traffic Data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44622" y="311981"/>
            <a:ext cx="2376997" cy="2614216"/>
            <a:chOff x="6249928" y="297467"/>
            <a:chExt cx="2376997" cy="2614216"/>
          </a:xfrm>
        </p:grpSpPr>
        <p:sp>
          <p:nvSpPr>
            <p:cNvPr id="13" name="Rectangle 12"/>
            <p:cNvSpPr/>
            <p:nvPr/>
          </p:nvSpPr>
          <p:spPr>
            <a:xfrm>
              <a:off x="6249928" y="1434355"/>
              <a:ext cx="237699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Roadway Network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Transit Network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Bike Network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Navigation Network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…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366562" y="297467"/>
              <a:ext cx="2249142" cy="1135845"/>
              <a:chOff x="6628293" y="298510"/>
              <a:chExt cx="2249142" cy="113584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319" l="0" r="100000">
                            <a14:foregroundMark x1="62393" y1="63025" x2="62393" y2="63025"/>
                            <a14:foregroundMark x1="58974" y1="34454" x2="58974" y2="34454"/>
                            <a14:foregroundMark x1="55556" y1="18487" x2="55556" y2="18487"/>
                            <a14:foregroundMark x1="41026" y1="22689" x2="41026" y2="2268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28129" y="298510"/>
                <a:ext cx="744057" cy="756776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628293" y="1065023"/>
                <a:ext cx="224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80"/>
                    </a:solidFill>
                  </a:rPr>
                  <a:t>Infrastructure Data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9329023" y="266224"/>
            <a:ext cx="2633446" cy="3476455"/>
            <a:chOff x="9055670" y="266224"/>
            <a:chExt cx="2633446" cy="3476455"/>
          </a:xfrm>
        </p:grpSpPr>
        <p:sp>
          <p:nvSpPr>
            <p:cNvPr id="11" name="Rectangle 10"/>
            <p:cNvSpPr/>
            <p:nvPr/>
          </p:nvSpPr>
          <p:spPr>
            <a:xfrm>
              <a:off x="9055670" y="1434355"/>
              <a:ext cx="263344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Population Data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Employment Data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Household Data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Existing Land Use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Future Land Use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Business Establishments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…</a:t>
              </a:r>
            </a:p>
            <a:p>
              <a:pPr algn="ctr"/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162767" y="266224"/>
              <a:ext cx="2480166" cy="1167088"/>
              <a:chOff x="9394337" y="267267"/>
              <a:chExt cx="2480166" cy="116708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548" b="96178" l="3091" r="98000">
                            <a14:foregroundMark x1="12909" y1="49682" x2="12909" y2="49682"/>
                            <a14:foregroundMark x1="15818" y1="33121" x2="15818" y2="33121"/>
                            <a14:foregroundMark x1="10545" y1="60510" x2="10545" y2="60510"/>
                            <a14:foregroundMark x1="7636" y1="55414" x2="7636" y2="55414"/>
                            <a14:foregroundMark x1="9818" y1="17834" x2="9818" y2="17834"/>
                            <a14:foregroundMark x1="11455" y1="22930" x2="11455" y2="22930"/>
                            <a14:foregroundMark x1="7818" y1="23567" x2="7818" y2="23567"/>
                            <a14:foregroundMark x1="9818" y1="28662" x2="9818" y2="28662"/>
                            <a14:foregroundMark x1="20000" y1="28025" x2="20000" y2="28025"/>
                            <a14:foregroundMark x1="22364" y1="52866" x2="22364" y2="52866"/>
                            <a14:foregroundMark x1="24364" y1="45860" x2="24364" y2="45860"/>
                            <a14:foregroundMark x1="21636" y1="32484" x2="21636" y2="32484"/>
                            <a14:foregroundMark x1="10909" y1="18471" x2="10909" y2="18471"/>
                            <a14:foregroundMark x1="19818" y1="17834" x2="19818" y2="17834"/>
                            <a14:foregroundMark x1="22364" y1="23567" x2="22364" y2="23567"/>
                            <a14:foregroundMark x1="22000" y1="26752" x2="22000" y2="26752"/>
                            <a14:backgroundMark x1="9636" y1="23567" x2="9636" y2="23567"/>
                            <a14:backgroundMark x1="21091" y1="24841" x2="21091" y2="24841"/>
                            <a14:backgroundMark x1="12000" y1="59873" x2="12000" y2="59873"/>
                          </a14:backgroundRemoval>
                        </a14:imgEffect>
                      </a14:imgLayer>
                    </a14:imgProps>
                  </a:ext>
                </a:extLst>
              </a:blip>
              <a:srcRect l="76029"/>
              <a:stretch/>
            </p:blipFill>
            <p:spPr>
              <a:xfrm>
                <a:off x="10259975" y="267267"/>
                <a:ext cx="687976" cy="81926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394337" y="1065023"/>
                <a:ext cx="2480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36FBF"/>
                    </a:solidFill>
                  </a:rPr>
                  <a:t>Socio-Economic Data</a:t>
                </a:r>
              </a:p>
            </p:txBody>
          </p:sp>
        </p:grpSp>
      </p:grpSp>
      <p:sp>
        <p:nvSpPr>
          <p:cNvPr id="45" name="Freeform 44"/>
          <p:cNvSpPr/>
          <p:nvPr/>
        </p:nvSpPr>
        <p:spPr>
          <a:xfrm>
            <a:off x="1481042" y="1455024"/>
            <a:ext cx="4545417" cy="3615268"/>
          </a:xfrm>
          <a:custGeom>
            <a:avLst/>
            <a:gdLst>
              <a:gd name="connsiteX0" fmla="*/ 315290 w 4413157"/>
              <a:gd name="connsiteY0" fmla="*/ 0 h 3581400"/>
              <a:gd name="connsiteX1" fmla="*/ 315290 w 4413157"/>
              <a:gd name="connsiteY1" fmla="*/ 2531533 h 3581400"/>
              <a:gd name="connsiteX2" fmla="*/ 3591890 w 4413157"/>
              <a:gd name="connsiteY2" fmla="*/ 2963333 h 3581400"/>
              <a:gd name="connsiteX3" fmla="*/ 4413157 w 4413157"/>
              <a:gd name="connsiteY3" fmla="*/ 3581400 h 3581400"/>
              <a:gd name="connsiteX0" fmla="*/ 195124 w 4561242"/>
              <a:gd name="connsiteY0" fmla="*/ 0 h 3615267"/>
              <a:gd name="connsiteX1" fmla="*/ 463375 w 4561242"/>
              <a:gd name="connsiteY1" fmla="*/ 2565400 h 3615267"/>
              <a:gd name="connsiteX2" fmla="*/ 3739975 w 4561242"/>
              <a:gd name="connsiteY2" fmla="*/ 2997200 h 3615267"/>
              <a:gd name="connsiteX3" fmla="*/ 4561242 w 4561242"/>
              <a:gd name="connsiteY3" fmla="*/ 3615267 h 3615267"/>
              <a:gd name="connsiteX0" fmla="*/ 86506 w 4452624"/>
              <a:gd name="connsiteY0" fmla="*/ 0 h 3615267"/>
              <a:gd name="connsiteX1" fmla="*/ 354757 w 4452624"/>
              <a:gd name="connsiteY1" fmla="*/ 2565400 h 3615267"/>
              <a:gd name="connsiteX2" fmla="*/ 3631357 w 4452624"/>
              <a:gd name="connsiteY2" fmla="*/ 2997200 h 3615267"/>
              <a:gd name="connsiteX3" fmla="*/ 4452624 w 4452624"/>
              <a:gd name="connsiteY3" fmla="*/ 3615267 h 3615267"/>
              <a:gd name="connsiteX0" fmla="*/ 46588 w 4507891"/>
              <a:gd name="connsiteY0" fmla="*/ 0 h 3623734"/>
              <a:gd name="connsiteX1" fmla="*/ 410024 w 4507891"/>
              <a:gd name="connsiteY1" fmla="*/ 2573867 h 3623734"/>
              <a:gd name="connsiteX2" fmla="*/ 3686624 w 4507891"/>
              <a:gd name="connsiteY2" fmla="*/ 3005667 h 3623734"/>
              <a:gd name="connsiteX3" fmla="*/ 4507891 w 4507891"/>
              <a:gd name="connsiteY3" fmla="*/ 3623734 h 3623734"/>
              <a:gd name="connsiteX0" fmla="*/ 68158 w 4529461"/>
              <a:gd name="connsiteY0" fmla="*/ 0 h 3623734"/>
              <a:gd name="connsiteX1" fmla="*/ 431594 w 4529461"/>
              <a:gd name="connsiteY1" fmla="*/ 2573867 h 3623734"/>
              <a:gd name="connsiteX2" fmla="*/ 3708194 w 4529461"/>
              <a:gd name="connsiteY2" fmla="*/ 3005667 h 3623734"/>
              <a:gd name="connsiteX3" fmla="*/ 4529461 w 4529461"/>
              <a:gd name="connsiteY3" fmla="*/ 3623734 h 3623734"/>
              <a:gd name="connsiteX0" fmla="*/ 25997 w 4660365"/>
              <a:gd name="connsiteY0" fmla="*/ 0 h 3615268"/>
              <a:gd name="connsiteX1" fmla="*/ 562498 w 4660365"/>
              <a:gd name="connsiteY1" fmla="*/ 2565401 h 3615268"/>
              <a:gd name="connsiteX2" fmla="*/ 3839098 w 4660365"/>
              <a:gd name="connsiteY2" fmla="*/ 2997201 h 3615268"/>
              <a:gd name="connsiteX3" fmla="*/ 4660365 w 4660365"/>
              <a:gd name="connsiteY3" fmla="*/ 3615268 h 3615268"/>
              <a:gd name="connsiteX0" fmla="*/ 11218 w 4645586"/>
              <a:gd name="connsiteY0" fmla="*/ 0 h 3615268"/>
              <a:gd name="connsiteX1" fmla="*/ 547719 w 4645586"/>
              <a:gd name="connsiteY1" fmla="*/ 2565401 h 3615268"/>
              <a:gd name="connsiteX2" fmla="*/ 3824319 w 4645586"/>
              <a:gd name="connsiteY2" fmla="*/ 2997201 h 3615268"/>
              <a:gd name="connsiteX3" fmla="*/ 4645586 w 4645586"/>
              <a:gd name="connsiteY3" fmla="*/ 3615268 h 36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586" h="3615268">
                <a:moveTo>
                  <a:pt x="11218" y="0"/>
                </a:moveTo>
                <a:cubicBezTo>
                  <a:pt x="-2236" y="1069622"/>
                  <a:pt x="-87798" y="2065867"/>
                  <a:pt x="547719" y="2565401"/>
                </a:cubicBezTo>
                <a:cubicBezTo>
                  <a:pt x="1183236" y="3064935"/>
                  <a:pt x="3141341" y="2822223"/>
                  <a:pt x="3824319" y="2997201"/>
                </a:cubicBezTo>
                <a:cubicBezTo>
                  <a:pt x="4507297" y="3172179"/>
                  <a:pt x="4576441" y="3393723"/>
                  <a:pt x="4645586" y="3615268"/>
                </a:cubicBezTo>
              </a:path>
            </a:pathLst>
          </a:custGeom>
          <a:noFill/>
          <a:ln w="254000">
            <a:gradFill>
              <a:gsLst>
                <a:gs pos="30000">
                  <a:srgbClr val="FD973B">
                    <a:alpha val="10000"/>
                  </a:srgbClr>
                </a:gs>
                <a:gs pos="0">
                  <a:srgbClr val="FF973C">
                    <a:alpha val="0"/>
                  </a:srgbClr>
                </a:gs>
                <a:gs pos="100000">
                  <a:srgbClr val="FA973A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H="1">
            <a:off x="6274741" y="1434247"/>
            <a:ext cx="4545417" cy="3615268"/>
          </a:xfrm>
          <a:custGeom>
            <a:avLst/>
            <a:gdLst>
              <a:gd name="connsiteX0" fmla="*/ 315290 w 4413157"/>
              <a:gd name="connsiteY0" fmla="*/ 0 h 3581400"/>
              <a:gd name="connsiteX1" fmla="*/ 315290 w 4413157"/>
              <a:gd name="connsiteY1" fmla="*/ 2531533 h 3581400"/>
              <a:gd name="connsiteX2" fmla="*/ 3591890 w 4413157"/>
              <a:gd name="connsiteY2" fmla="*/ 2963333 h 3581400"/>
              <a:gd name="connsiteX3" fmla="*/ 4413157 w 4413157"/>
              <a:gd name="connsiteY3" fmla="*/ 3581400 h 3581400"/>
              <a:gd name="connsiteX0" fmla="*/ 195124 w 4561242"/>
              <a:gd name="connsiteY0" fmla="*/ 0 h 3615267"/>
              <a:gd name="connsiteX1" fmla="*/ 463375 w 4561242"/>
              <a:gd name="connsiteY1" fmla="*/ 2565400 h 3615267"/>
              <a:gd name="connsiteX2" fmla="*/ 3739975 w 4561242"/>
              <a:gd name="connsiteY2" fmla="*/ 2997200 h 3615267"/>
              <a:gd name="connsiteX3" fmla="*/ 4561242 w 4561242"/>
              <a:gd name="connsiteY3" fmla="*/ 3615267 h 3615267"/>
              <a:gd name="connsiteX0" fmla="*/ 86506 w 4452624"/>
              <a:gd name="connsiteY0" fmla="*/ 0 h 3615267"/>
              <a:gd name="connsiteX1" fmla="*/ 354757 w 4452624"/>
              <a:gd name="connsiteY1" fmla="*/ 2565400 h 3615267"/>
              <a:gd name="connsiteX2" fmla="*/ 3631357 w 4452624"/>
              <a:gd name="connsiteY2" fmla="*/ 2997200 h 3615267"/>
              <a:gd name="connsiteX3" fmla="*/ 4452624 w 4452624"/>
              <a:gd name="connsiteY3" fmla="*/ 3615267 h 3615267"/>
              <a:gd name="connsiteX0" fmla="*/ 46588 w 4507891"/>
              <a:gd name="connsiteY0" fmla="*/ 0 h 3623734"/>
              <a:gd name="connsiteX1" fmla="*/ 410024 w 4507891"/>
              <a:gd name="connsiteY1" fmla="*/ 2573867 h 3623734"/>
              <a:gd name="connsiteX2" fmla="*/ 3686624 w 4507891"/>
              <a:gd name="connsiteY2" fmla="*/ 3005667 h 3623734"/>
              <a:gd name="connsiteX3" fmla="*/ 4507891 w 4507891"/>
              <a:gd name="connsiteY3" fmla="*/ 3623734 h 3623734"/>
              <a:gd name="connsiteX0" fmla="*/ 68158 w 4529461"/>
              <a:gd name="connsiteY0" fmla="*/ 0 h 3623734"/>
              <a:gd name="connsiteX1" fmla="*/ 431594 w 4529461"/>
              <a:gd name="connsiteY1" fmla="*/ 2573867 h 3623734"/>
              <a:gd name="connsiteX2" fmla="*/ 3708194 w 4529461"/>
              <a:gd name="connsiteY2" fmla="*/ 3005667 h 3623734"/>
              <a:gd name="connsiteX3" fmla="*/ 4529461 w 4529461"/>
              <a:gd name="connsiteY3" fmla="*/ 3623734 h 3623734"/>
              <a:gd name="connsiteX0" fmla="*/ 25997 w 4660365"/>
              <a:gd name="connsiteY0" fmla="*/ 0 h 3615268"/>
              <a:gd name="connsiteX1" fmla="*/ 562498 w 4660365"/>
              <a:gd name="connsiteY1" fmla="*/ 2565401 h 3615268"/>
              <a:gd name="connsiteX2" fmla="*/ 3839098 w 4660365"/>
              <a:gd name="connsiteY2" fmla="*/ 2997201 h 3615268"/>
              <a:gd name="connsiteX3" fmla="*/ 4660365 w 4660365"/>
              <a:gd name="connsiteY3" fmla="*/ 3615268 h 3615268"/>
              <a:gd name="connsiteX0" fmla="*/ 11218 w 4645586"/>
              <a:gd name="connsiteY0" fmla="*/ 0 h 3615268"/>
              <a:gd name="connsiteX1" fmla="*/ 547719 w 4645586"/>
              <a:gd name="connsiteY1" fmla="*/ 2565401 h 3615268"/>
              <a:gd name="connsiteX2" fmla="*/ 3824319 w 4645586"/>
              <a:gd name="connsiteY2" fmla="*/ 2997201 h 3615268"/>
              <a:gd name="connsiteX3" fmla="*/ 4645586 w 4645586"/>
              <a:gd name="connsiteY3" fmla="*/ 3615268 h 36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586" h="3615268">
                <a:moveTo>
                  <a:pt x="11218" y="0"/>
                </a:moveTo>
                <a:cubicBezTo>
                  <a:pt x="-2236" y="1069622"/>
                  <a:pt x="-87798" y="2065867"/>
                  <a:pt x="547719" y="2565401"/>
                </a:cubicBezTo>
                <a:cubicBezTo>
                  <a:pt x="1183236" y="3064935"/>
                  <a:pt x="3141341" y="2822223"/>
                  <a:pt x="3824319" y="2997201"/>
                </a:cubicBezTo>
                <a:cubicBezTo>
                  <a:pt x="4507297" y="3172179"/>
                  <a:pt x="4576441" y="3393723"/>
                  <a:pt x="4645586" y="3615268"/>
                </a:cubicBezTo>
              </a:path>
            </a:pathLst>
          </a:custGeom>
          <a:noFill/>
          <a:ln w="254000">
            <a:gradFill>
              <a:gsLst>
                <a:gs pos="30000">
                  <a:srgbClr val="136FBF">
                    <a:alpha val="10000"/>
                  </a:srgbClr>
                </a:gs>
                <a:gs pos="0">
                  <a:srgbClr val="136FBF">
                    <a:alpha val="0"/>
                  </a:srgbClr>
                </a:gs>
                <a:gs pos="100000">
                  <a:srgbClr val="136FBF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596827" y="1548881"/>
            <a:ext cx="1527318" cy="3517641"/>
          </a:xfrm>
          <a:custGeom>
            <a:avLst/>
            <a:gdLst>
              <a:gd name="connsiteX0" fmla="*/ 91771 w 1392086"/>
              <a:gd name="connsiteY0" fmla="*/ 0 h 3526971"/>
              <a:gd name="connsiteX1" fmla="*/ 110432 w 1392086"/>
              <a:gd name="connsiteY1" fmla="*/ 1604865 h 3526971"/>
              <a:gd name="connsiteX2" fmla="*/ 1192783 w 1392086"/>
              <a:gd name="connsiteY2" fmla="*/ 1940767 h 3526971"/>
              <a:gd name="connsiteX3" fmla="*/ 1388726 w 1392086"/>
              <a:gd name="connsiteY3" fmla="*/ 3526971 h 3526971"/>
              <a:gd name="connsiteX0" fmla="*/ 62457 w 1359535"/>
              <a:gd name="connsiteY0" fmla="*/ 0 h 3526971"/>
              <a:gd name="connsiteX1" fmla="*/ 81118 w 1359535"/>
              <a:gd name="connsiteY1" fmla="*/ 1604865 h 3526971"/>
              <a:gd name="connsiteX2" fmla="*/ 715600 w 1359535"/>
              <a:gd name="connsiteY2" fmla="*/ 2108718 h 3526971"/>
              <a:gd name="connsiteX3" fmla="*/ 1359412 w 1359535"/>
              <a:gd name="connsiteY3" fmla="*/ 3526971 h 3526971"/>
              <a:gd name="connsiteX0" fmla="*/ 46318 w 1390049"/>
              <a:gd name="connsiteY0" fmla="*/ 0 h 3517641"/>
              <a:gd name="connsiteX1" fmla="*/ 111632 w 1390049"/>
              <a:gd name="connsiteY1" fmla="*/ 1595535 h 3517641"/>
              <a:gd name="connsiteX2" fmla="*/ 746114 w 1390049"/>
              <a:gd name="connsiteY2" fmla="*/ 2099388 h 3517641"/>
              <a:gd name="connsiteX3" fmla="*/ 1389926 w 1390049"/>
              <a:gd name="connsiteY3" fmla="*/ 3517641 h 3517641"/>
              <a:gd name="connsiteX0" fmla="*/ 10629 w 1354360"/>
              <a:gd name="connsiteY0" fmla="*/ 0 h 3517641"/>
              <a:gd name="connsiteX1" fmla="*/ 75943 w 1354360"/>
              <a:gd name="connsiteY1" fmla="*/ 1595535 h 3517641"/>
              <a:gd name="connsiteX2" fmla="*/ 710425 w 1354360"/>
              <a:gd name="connsiteY2" fmla="*/ 2099388 h 3517641"/>
              <a:gd name="connsiteX3" fmla="*/ 1354237 w 1354360"/>
              <a:gd name="connsiteY3" fmla="*/ 3517641 h 3517641"/>
              <a:gd name="connsiteX0" fmla="*/ 28624 w 1372560"/>
              <a:gd name="connsiteY0" fmla="*/ 0 h 3517641"/>
              <a:gd name="connsiteX1" fmla="*/ 93938 w 1372560"/>
              <a:gd name="connsiteY1" fmla="*/ 1595535 h 3517641"/>
              <a:gd name="connsiteX2" fmla="*/ 1008338 w 1372560"/>
              <a:gd name="connsiteY2" fmla="*/ 2304661 h 3517641"/>
              <a:gd name="connsiteX3" fmla="*/ 1372232 w 1372560"/>
              <a:gd name="connsiteY3" fmla="*/ 3517641 h 3517641"/>
              <a:gd name="connsiteX0" fmla="*/ 16336 w 1360099"/>
              <a:gd name="connsiteY0" fmla="*/ 0 h 3517641"/>
              <a:gd name="connsiteX1" fmla="*/ 81650 w 1360099"/>
              <a:gd name="connsiteY1" fmla="*/ 1595535 h 3517641"/>
              <a:gd name="connsiteX2" fmla="*/ 809438 w 1360099"/>
              <a:gd name="connsiteY2" fmla="*/ 2118048 h 3517641"/>
              <a:gd name="connsiteX3" fmla="*/ 1359944 w 1360099"/>
              <a:gd name="connsiteY3" fmla="*/ 3517641 h 351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099" h="3517641">
                <a:moveTo>
                  <a:pt x="16336" y="0"/>
                </a:moveTo>
                <a:cubicBezTo>
                  <a:pt x="17891" y="650033"/>
                  <a:pt x="-50534" y="1242527"/>
                  <a:pt x="81650" y="1595535"/>
                </a:cubicBezTo>
                <a:cubicBezTo>
                  <a:pt x="213834" y="1948543"/>
                  <a:pt x="596389" y="1797697"/>
                  <a:pt x="809438" y="2118048"/>
                </a:cubicBezTo>
                <a:cubicBezTo>
                  <a:pt x="1022487" y="2438399"/>
                  <a:pt x="1368497" y="2884714"/>
                  <a:pt x="1359944" y="3517641"/>
                </a:cubicBezTo>
              </a:path>
            </a:pathLst>
          </a:custGeom>
          <a:noFill/>
          <a:ln w="254000">
            <a:gradFill>
              <a:gsLst>
                <a:gs pos="30000">
                  <a:srgbClr val="F9CCCD">
                    <a:alpha val="20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0000">
                  <a:srgbClr val="FB9D9C">
                    <a:alpha val="80000"/>
                  </a:srgbClr>
                </a:gs>
                <a:gs pos="100000">
                  <a:srgbClr val="FF403B">
                    <a:alpha val="80000"/>
                  </a:srgbClr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 flipH="1">
            <a:off x="6212832" y="1618838"/>
            <a:ext cx="1548518" cy="3447684"/>
          </a:xfrm>
          <a:custGeom>
            <a:avLst/>
            <a:gdLst>
              <a:gd name="connsiteX0" fmla="*/ 91771 w 1392086"/>
              <a:gd name="connsiteY0" fmla="*/ 0 h 3526971"/>
              <a:gd name="connsiteX1" fmla="*/ 110432 w 1392086"/>
              <a:gd name="connsiteY1" fmla="*/ 1604865 h 3526971"/>
              <a:gd name="connsiteX2" fmla="*/ 1192783 w 1392086"/>
              <a:gd name="connsiteY2" fmla="*/ 1940767 h 3526971"/>
              <a:gd name="connsiteX3" fmla="*/ 1388726 w 1392086"/>
              <a:gd name="connsiteY3" fmla="*/ 3526971 h 3526971"/>
              <a:gd name="connsiteX0" fmla="*/ 62457 w 1359535"/>
              <a:gd name="connsiteY0" fmla="*/ 0 h 3526971"/>
              <a:gd name="connsiteX1" fmla="*/ 81118 w 1359535"/>
              <a:gd name="connsiteY1" fmla="*/ 1604865 h 3526971"/>
              <a:gd name="connsiteX2" fmla="*/ 715600 w 1359535"/>
              <a:gd name="connsiteY2" fmla="*/ 2108718 h 3526971"/>
              <a:gd name="connsiteX3" fmla="*/ 1359412 w 1359535"/>
              <a:gd name="connsiteY3" fmla="*/ 3526971 h 3526971"/>
              <a:gd name="connsiteX0" fmla="*/ 46318 w 1390049"/>
              <a:gd name="connsiteY0" fmla="*/ 0 h 3517641"/>
              <a:gd name="connsiteX1" fmla="*/ 111632 w 1390049"/>
              <a:gd name="connsiteY1" fmla="*/ 1595535 h 3517641"/>
              <a:gd name="connsiteX2" fmla="*/ 746114 w 1390049"/>
              <a:gd name="connsiteY2" fmla="*/ 2099388 h 3517641"/>
              <a:gd name="connsiteX3" fmla="*/ 1389926 w 1390049"/>
              <a:gd name="connsiteY3" fmla="*/ 3517641 h 3517641"/>
              <a:gd name="connsiteX0" fmla="*/ 10629 w 1354360"/>
              <a:gd name="connsiteY0" fmla="*/ 0 h 3517641"/>
              <a:gd name="connsiteX1" fmla="*/ 75943 w 1354360"/>
              <a:gd name="connsiteY1" fmla="*/ 1595535 h 3517641"/>
              <a:gd name="connsiteX2" fmla="*/ 710425 w 1354360"/>
              <a:gd name="connsiteY2" fmla="*/ 2099388 h 3517641"/>
              <a:gd name="connsiteX3" fmla="*/ 1354237 w 1354360"/>
              <a:gd name="connsiteY3" fmla="*/ 3517641 h 3517641"/>
              <a:gd name="connsiteX0" fmla="*/ 28624 w 1372560"/>
              <a:gd name="connsiteY0" fmla="*/ 0 h 3517641"/>
              <a:gd name="connsiteX1" fmla="*/ 93938 w 1372560"/>
              <a:gd name="connsiteY1" fmla="*/ 1595535 h 3517641"/>
              <a:gd name="connsiteX2" fmla="*/ 1008338 w 1372560"/>
              <a:gd name="connsiteY2" fmla="*/ 2304661 h 3517641"/>
              <a:gd name="connsiteX3" fmla="*/ 1372232 w 1372560"/>
              <a:gd name="connsiteY3" fmla="*/ 3517641 h 3517641"/>
              <a:gd name="connsiteX0" fmla="*/ 16336 w 1360099"/>
              <a:gd name="connsiteY0" fmla="*/ 0 h 3517641"/>
              <a:gd name="connsiteX1" fmla="*/ 81650 w 1360099"/>
              <a:gd name="connsiteY1" fmla="*/ 1595535 h 3517641"/>
              <a:gd name="connsiteX2" fmla="*/ 809438 w 1360099"/>
              <a:gd name="connsiteY2" fmla="*/ 2118048 h 3517641"/>
              <a:gd name="connsiteX3" fmla="*/ 1359944 w 1360099"/>
              <a:gd name="connsiteY3" fmla="*/ 3517641 h 351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099" h="3517641">
                <a:moveTo>
                  <a:pt x="16336" y="0"/>
                </a:moveTo>
                <a:cubicBezTo>
                  <a:pt x="17891" y="650033"/>
                  <a:pt x="-50534" y="1242527"/>
                  <a:pt x="81650" y="1595535"/>
                </a:cubicBezTo>
                <a:cubicBezTo>
                  <a:pt x="213834" y="1948543"/>
                  <a:pt x="596389" y="1797697"/>
                  <a:pt x="809438" y="2118048"/>
                </a:cubicBezTo>
                <a:cubicBezTo>
                  <a:pt x="1022487" y="2438399"/>
                  <a:pt x="1368497" y="2884714"/>
                  <a:pt x="1359944" y="3517641"/>
                </a:cubicBezTo>
              </a:path>
            </a:pathLst>
          </a:custGeom>
          <a:noFill/>
          <a:ln w="254000">
            <a:gradFill>
              <a:gsLst>
                <a:gs pos="30000">
                  <a:srgbClr val="008080">
                    <a:alpha val="20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0000">
                  <a:srgbClr val="008080">
                    <a:alpha val="80000"/>
                  </a:srgbClr>
                </a:gs>
                <a:gs pos="100000">
                  <a:srgbClr val="008080">
                    <a:alpha val="80000"/>
                  </a:srgbClr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Image result for database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89" y="4787741"/>
            <a:ext cx="762821" cy="8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ight Arrow 54"/>
          <p:cNvSpPr/>
          <p:nvPr/>
        </p:nvSpPr>
        <p:spPr>
          <a:xfrm flipH="1">
            <a:off x="2140053" y="5445028"/>
            <a:ext cx="574594" cy="508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78544" y="562986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Model</a:t>
            </a:r>
          </a:p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Outputs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733571" y="5065190"/>
            <a:ext cx="6781147" cy="1287390"/>
            <a:chOff x="2705427" y="5083278"/>
            <a:chExt cx="6781147" cy="1287390"/>
          </a:xfrm>
        </p:grpSpPr>
        <p:sp>
          <p:nvSpPr>
            <p:cNvPr id="54" name="Rectangle 53"/>
            <p:cNvSpPr/>
            <p:nvPr/>
          </p:nvSpPr>
          <p:spPr>
            <a:xfrm>
              <a:off x="2705427" y="5083278"/>
              <a:ext cx="6781147" cy="1257683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71503" y="5103322"/>
              <a:ext cx="2648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</a:rPr>
                <a:t>Transportation Models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42105" y="5484209"/>
              <a:ext cx="2103120" cy="6400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Microsimulation</a:t>
              </a:r>
            </a:p>
            <a:p>
              <a:pPr algn="ctr"/>
              <a:r>
                <a:rPr lang="en-US" sz="1600" b="1" dirty="0"/>
                <a:t>Model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67755" y="5484209"/>
              <a:ext cx="2103120" cy="6400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Behavioral-based Freight Model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60312" y="6001336"/>
              <a:ext cx="457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….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830346" y="5466121"/>
            <a:ext cx="2103120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Travel Demand Models</a:t>
            </a:r>
          </a:p>
        </p:txBody>
      </p:sp>
    </p:spTree>
    <p:extLst>
      <p:ext uri="{BB962C8B-B14F-4D97-AF65-F5344CB8AC3E}">
        <p14:creationId xmlns:p14="http://schemas.microsoft.com/office/powerpoint/2010/main" val="387553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1421274" y="71512"/>
            <a:ext cx="9932526" cy="4220129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817859" y="1321255"/>
            <a:ext cx="3614737" cy="1740535"/>
          </a:xfrm>
          <a:custGeom>
            <a:avLst/>
            <a:gdLst>
              <a:gd name="connsiteX0" fmla="*/ 0 w 3614737"/>
              <a:gd name="connsiteY0" fmla="*/ 290095 h 1740535"/>
              <a:gd name="connsiteX1" fmla="*/ 290095 w 3614737"/>
              <a:gd name="connsiteY1" fmla="*/ 0 h 1740535"/>
              <a:gd name="connsiteX2" fmla="*/ 3324642 w 3614737"/>
              <a:gd name="connsiteY2" fmla="*/ 0 h 1740535"/>
              <a:gd name="connsiteX3" fmla="*/ 3614737 w 3614737"/>
              <a:gd name="connsiteY3" fmla="*/ 290095 h 1740535"/>
              <a:gd name="connsiteX4" fmla="*/ 3614737 w 3614737"/>
              <a:gd name="connsiteY4" fmla="*/ 1450440 h 1740535"/>
              <a:gd name="connsiteX5" fmla="*/ 3324642 w 3614737"/>
              <a:gd name="connsiteY5" fmla="*/ 1740535 h 1740535"/>
              <a:gd name="connsiteX6" fmla="*/ 290095 w 3614737"/>
              <a:gd name="connsiteY6" fmla="*/ 1740535 h 1740535"/>
              <a:gd name="connsiteX7" fmla="*/ 0 w 3614737"/>
              <a:gd name="connsiteY7" fmla="*/ 1450440 h 1740535"/>
              <a:gd name="connsiteX8" fmla="*/ 0 w 3614737"/>
              <a:gd name="connsiteY8" fmla="*/ 290095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4737" h="1740535">
                <a:moveTo>
                  <a:pt x="0" y="290095"/>
                </a:moveTo>
                <a:cubicBezTo>
                  <a:pt x="0" y="129880"/>
                  <a:pt x="129880" y="0"/>
                  <a:pt x="290095" y="0"/>
                </a:cubicBezTo>
                <a:lnTo>
                  <a:pt x="3324642" y="0"/>
                </a:lnTo>
                <a:cubicBezTo>
                  <a:pt x="3484857" y="0"/>
                  <a:pt x="3614737" y="129880"/>
                  <a:pt x="3614737" y="290095"/>
                </a:cubicBezTo>
                <a:lnTo>
                  <a:pt x="3614737" y="1450440"/>
                </a:lnTo>
                <a:cubicBezTo>
                  <a:pt x="3614737" y="1610655"/>
                  <a:pt x="3484857" y="1740535"/>
                  <a:pt x="3324642" y="1740535"/>
                </a:cubicBezTo>
                <a:lnTo>
                  <a:pt x="290095" y="1740535"/>
                </a:lnTo>
                <a:cubicBezTo>
                  <a:pt x="129880" y="1740535"/>
                  <a:pt x="0" y="1610655"/>
                  <a:pt x="0" y="1450440"/>
                </a:cubicBezTo>
                <a:lnTo>
                  <a:pt x="0" y="2900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76" tIns="241176" rIns="241176" bIns="24117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Four-Step Trip-Based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5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72450" y="1321255"/>
            <a:ext cx="3614737" cy="1737360"/>
          </a:xfrm>
          <a:custGeom>
            <a:avLst/>
            <a:gdLst>
              <a:gd name="connsiteX0" fmla="*/ 0 w 3614737"/>
              <a:gd name="connsiteY0" fmla="*/ 290095 h 1740535"/>
              <a:gd name="connsiteX1" fmla="*/ 290095 w 3614737"/>
              <a:gd name="connsiteY1" fmla="*/ 0 h 1740535"/>
              <a:gd name="connsiteX2" fmla="*/ 3324642 w 3614737"/>
              <a:gd name="connsiteY2" fmla="*/ 0 h 1740535"/>
              <a:gd name="connsiteX3" fmla="*/ 3614737 w 3614737"/>
              <a:gd name="connsiteY3" fmla="*/ 290095 h 1740535"/>
              <a:gd name="connsiteX4" fmla="*/ 3614737 w 3614737"/>
              <a:gd name="connsiteY4" fmla="*/ 1450440 h 1740535"/>
              <a:gd name="connsiteX5" fmla="*/ 3324642 w 3614737"/>
              <a:gd name="connsiteY5" fmla="*/ 1740535 h 1740535"/>
              <a:gd name="connsiteX6" fmla="*/ 290095 w 3614737"/>
              <a:gd name="connsiteY6" fmla="*/ 1740535 h 1740535"/>
              <a:gd name="connsiteX7" fmla="*/ 0 w 3614737"/>
              <a:gd name="connsiteY7" fmla="*/ 1450440 h 1740535"/>
              <a:gd name="connsiteX8" fmla="*/ 0 w 3614737"/>
              <a:gd name="connsiteY8" fmla="*/ 290095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4737" h="1740535">
                <a:moveTo>
                  <a:pt x="0" y="290095"/>
                </a:moveTo>
                <a:cubicBezTo>
                  <a:pt x="0" y="129880"/>
                  <a:pt x="129880" y="0"/>
                  <a:pt x="290095" y="0"/>
                </a:cubicBezTo>
                <a:lnTo>
                  <a:pt x="3324642" y="0"/>
                </a:lnTo>
                <a:cubicBezTo>
                  <a:pt x="3484857" y="0"/>
                  <a:pt x="3614737" y="129880"/>
                  <a:pt x="3614737" y="290095"/>
                </a:cubicBezTo>
                <a:lnTo>
                  <a:pt x="3614737" y="1450440"/>
                </a:lnTo>
                <a:cubicBezTo>
                  <a:pt x="3614737" y="1610655"/>
                  <a:pt x="3484857" y="1740535"/>
                  <a:pt x="3324642" y="1740535"/>
                </a:cubicBezTo>
                <a:lnTo>
                  <a:pt x="290095" y="1740535"/>
                </a:lnTo>
                <a:cubicBezTo>
                  <a:pt x="129880" y="1740535"/>
                  <a:pt x="0" y="1610655"/>
                  <a:pt x="0" y="1450440"/>
                </a:cubicBezTo>
                <a:lnTo>
                  <a:pt x="0" y="2900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76" tIns="241176" rIns="241176" bIns="24117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1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Activity-Based (ABM)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0988"/>
            <a:ext cx="9236662" cy="616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418AB3"/>
                </a:solidFill>
              </a:rPr>
              <a:t>Evolution of Transportation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94" y="3325442"/>
            <a:ext cx="3542612" cy="2972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3554"/>
          <a:stretch/>
        </p:blipFill>
        <p:spPr>
          <a:xfrm>
            <a:off x="5544457" y="3325442"/>
            <a:ext cx="3692205" cy="30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4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834" y="134223"/>
            <a:ext cx="2923565" cy="364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1=Population synthesis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843" y="654388"/>
            <a:ext cx="2930555" cy="3685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2=Long-term usual work &amp; school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630" y="1197691"/>
            <a:ext cx="2920767" cy="369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3=Mid-term mobility attributes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417" y="1737393"/>
            <a:ext cx="2910979" cy="359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4=Special Event participation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418" y="2257821"/>
            <a:ext cx="2910978" cy="1534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5=Day level activity participation and prioritized tour skeletons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213" y="3953585"/>
            <a:ext cx="2908181" cy="1353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6=Tour 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495" y="5468086"/>
            <a:ext cx="2915171" cy="128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7=Tour &amp; trip details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8017" y="131763"/>
            <a:ext cx="2077989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1.0=Major university (ASU)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51739" y="144054"/>
            <a:ext cx="2097644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1.1=Core </a:t>
            </a:r>
            <a:r>
              <a:rPr lang="en-US" sz="1200" dirty="0" err="1">
                <a:solidFill>
                  <a:schemeClr val="tx1"/>
                </a:solidFill>
              </a:rPr>
              <a:t>PopSyn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3103" y="683882"/>
            <a:ext cx="2082903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2.1=Workplace type &amp; location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4525" y="678024"/>
            <a:ext cx="2114858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2.2/3=University/school location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73103" y="1193976"/>
            <a:ext cx="2085360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3.1=HH car ownership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39444" y="1205170"/>
            <a:ext cx="2109939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3.2=Person transit pass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3438" y="1750981"/>
            <a:ext cx="2102568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4.1=Participation &amp; party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36984" y="1752495"/>
            <a:ext cx="2112399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4.2=Allocation to synthetic population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41903" y="2258855"/>
            <a:ext cx="2107480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5.1=Coordinated Daily Activity Pattern (CDAP) type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46072" y="3398980"/>
            <a:ext cx="2109934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5.2=Mandatory activities     and tour skeletons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51739" y="3403891"/>
            <a:ext cx="2097644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5.3=Fully joint tours for  shared activities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18086" y="3408806"/>
            <a:ext cx="1956217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5.4=HH maintenance tasks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04983" y="3405009"/>
            <a:ext cx="1737075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5.5=Person discretionary activities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31694" y="4456826"/>
            <a:ext cx="2119763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6.2.1/2=Mandatory and escort tours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27917" y="4474968"/>
            <a:ext cx="1946386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6.2.3=Individual non-mandatory tours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38706" y="4936317"/>
            <a:ext cx="2117300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6.2.4=Work-based sub-tours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69576" y="3978196"/>
            <a:ext cx="2079443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6.1=Activity allocation to      day segments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44024" y="5390430"/>
            <a:ext cx="2119760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7.1=Tour TOD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45349" y="5889658"/>
            <a:ext cx="2119760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7.2=Tour &amp; trip mode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38896" y="6371465"/>
            <a:ext cx="2119760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7.3=Trip departure &amp; stop duration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54049" y="6380741"/>
            <a:ext cx="2119760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7.4=Schedule consolidation (</a:t>
            </a:r>
            <a:r>
              <a:rPr lang="en-US" sz="1200" dirty="0" err="1">
                <a:solidFill>
                  <a:schemeClr val="tx1"/>
                </a:solidFill>
              </a:rPr>
              <a:t>iSAM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163149" y="6383585"/>
            <a:ext cx="2119760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7.5=Car allocation (</a:t>
            </a:r>
            <a:r>
              <a:rPr lang="en-US" sz="1200" dirty="0" err="1">
                <a:solidFill>
                  <a:schemeClr val="tx1"/>
                </a:solidFill>
              </a:rPr>
              <a:t>carTrack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34" name="Picture 33" descr="Clipart - simple &lt;strong&gt;clock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33" y="1824215"/>
            <a:ext cx="238156" cy="238156"/>
          </a:xfrm>
          <a:prstGeom prst="rect">
            <a:avLst/>
          </a:prstGeom>
        </p:spPr>
      </p:pic>
      <p:pic>
        <p:nvPicPr>
          <p:cNvPr id="35" name="Picture 34" descr="Clipart - simple &lt;strong&gt;clock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42" y="3462989"/>
            <a:ext cx="267662" cy="267662"/>
          </a:xfrm>
          <a:prstGeom prst="rect">
            <a:avLst/>
          </a:prstGeom>
        </p:spPr>
      </p:pic>
      <p:pic>
        <p:nvPicPr>
          <p:cNvPr id="36" name="Picture 35" descr="Clipart - simple &lt;strong&gt;clock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57" y="3450171"/>
            <a:ext cx="278768" cy="278768"/>
          </a:xfrm>
          <a:prstGeom prst="rect">
            <a:avLst/>
          </a:prstGeom>
        </p:spPr>
      </p:pic>
      <p:pic>
        <p:nvPicPr>
          <p:cNvPr id="38" name="Picture 37" descr="Clipart - simple &lt;strong&gt;clock&lt;/strong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53" y="4498601"/>
            <a:ext cx="283318" cy="283318"/>
          </a:xfrm>
          <a:prstGeom prst="rect">
            <a:avLst/>
          </a:prstGeom>
        </p:spPr>
      </p:pic>
      <p:pic>
        <p:nvPicPr>
          <p:cNvPr id="39" name="Picture 38" descr="Clipart - simple &lt;strong&gt;clock&lt;/strong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1" y="4979181"/>
            <a:ext cx="284167" cy="284167"/>
          </a:xfrm>
          <a:prstGeom prst="rect">
            <a:avLst/>
          </a:prstGeom>
        </p:spPr>
      </p:pic>
      <p:pic>
        <p:nvPicPr>
          <p:cNvPr id="40" name="Picture 39" descr="Clipart - simple &lt;strong&gt;clock&lt;/strong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83" y="4518450"/>
            <a:ext cx="274058" cy="274058"/>
          </a:xfrm>
          <a:prstGeom prst="rect">
            <a:avLst/>
          </a:prstGeom>
        </p:spPr>
      </p:pic>
      <p:pic>
        <p:nvPicPr>
          <p:cNvPr id="41" name="Picture 40" descr="Clipart - simple &lt;strong&gt;clock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20" y="5437932"/>
            <a:ext cx="280146" cy="280146"/>
          </a:xfrm>
          <a:prstGeom prst="rect">
            <a:avLst/>
          </a:prstGeom>
        </p:spPr>
      </p:pic>
      <p:pic>
        <p:nvPicPr>
          <p:cNvPr id="42" name="Picture 41" descr="Clipart - simple &lt;strong&gt;clock&lt;/strong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4" y="6426022"/>
            <a:ext cx="286908" cy="286908"/>
          </a:xfrm>
          <a:prstGeom prst="rect">
            <a:avLst/>
          </a:prstGeom>
        </p:spPr>
      </p:pic>
      <p:pic>
        <p:nvPicPr>
          <p:cNvPr id="43" name="Picture 42" descr="Clipart - simple &lt;strong&gt;clock&lt;/strong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16" y="6408604"/>
            <a:ext cx="288354" cy="299650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4418183" y="2777174"/>
            <a:ext cx="365760" cy="327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45" name="Oval 44"/>
          <p:cNvSpPr/>
          <p:nvPr/>
        </p:nvSpPr>
        <p:spPr>
          <a:xfrm>
            <a:off x="8895801" y="2773692"/>
            <a:ext cx="365760" cy="327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6" name="Oval 45"/>
          <p:cNvSpPr/>
          <p:nvPr/>
        </p:nvSpPr>
        <p:spPr>
          <a:xfrm>
            <a:off x="11673618" y="2743210"/>
            <a:ext cx="365760" cy="327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7" name="Oval 46"/>
          <p:cNvSpPr/>
          <p:nvPr/>
        </p:nvSpPr>
        <p:spPr>
          <a:xfrm>
            <a:off x="5124977" y="2270226"/>
            <a:ext cx="365760" cy="327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cxnSp>
        <p:nvCxnSpPr>
          <p:cNvPr id="50" name="Straight Arrow Connector 49"/>
          <p:cNvCxnSpPr>
            <a:stCxn id="12" idx="3"/>
            <a:endCxn id="13" idx="1"/>
          </p:cNvCxnSpPr>
          <p:nvPr/>
        </p:nvCxnSpPr>
        <p:spPr>
          <a:xfrm>
            <a:off x="5656006" y="309230"/>
            <a:ext cx="195733" cy="122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/>
          <p:cNvCxnSpPr>
            <a:stCxn id="13" idx="2"/>
            <a:endCxn id="14" idx="0"/>
          </p:cNvCxnSpPr>
          <p:nvPr/>
        </p:nvCxnSpPr>
        <p:spPr>
          <a:xfrm rot="5400000">
            <a:off x="5665111" y="-551568"/>
            <a:ext cx="184894" cy="2286006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4" idx="3"/>
            <a:endCxn id="15" idx="1"/>
          </p:cNvCxnSpPr>
          <p:nvPr/>
        </p:nvCxnSpPr>
        <p:spPr>
          <a:xfrm flipV="1">
            <a:off x="5656006" y="855491"/>
            <a:ext cx="178519" cy="58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3"/>
            <a:endCxn id="17" idx="1"/>
          </p:cNvCxnSpPr>
          <p:nvPr/>
        </p:nvCxnSpPr>
        <p:spPr>
          <a:xfrm>
            <a:off x="5658463" y="1371443"/>
            <a:ext cx="180981" cy="111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/>
          <p:cNvCxnSpPr>
            <a:stCxn id="15" idx="2"/>
            <a:endCxn id="16" idx="0"/>
          </p:cNvCxnSpPr>
          <p:nvPr/>
        </p:nvCxnSpPr>
        <p:spPr>
          <a:xfrm rot="5400000">
            <a:off x="5673360" y="-24618"/>
            <a:ext cx="161018" cy="227617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8" idx="3"/>
            <a:endCxn id="19" idx="1"/>
          </p:cNvCxnSpPr>
          <p:nvPr/>
        </p:nvCxnSpPr>
        <p:spPr>
          <a:xfrm>
            <a:off x="5656006" y="1928448"/>
            <a:ext cx="180978" cy="1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9" idx="2"/>
            <a:endCxn id="20" idx="0"/>
          </p:cNvCxnSpPr>
          <p:nvPr/>
        </p:nvCxnSpPr>
        <p:spPr>
          <a:xfrm>
            <a:off x="6893184" y="2107429"/>
            <a:ext cx="2459" cy="1514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0" idx="2"/>
            <a:endCxn id="45" idx="1"/>
          </p:cNvCxnSpPr>
          <p:nvPr/>
        </p:nvCxnSpPr>
        <p:spPr>
          <a:xfrm>
            <a:off x="6895643" y="2613789"/>
            <a:ext cx="2053722" cy="2078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46" idx="1"/>
          </p:cNvCxnSpPr>
          <p:nvPr/>
        </p:nvCxnSpPr>
        <p:spPr>
          <a:xfrm>
            <a:off x="6950187" y="2631206"/>
            <a:ext cx="4776995" cy="1599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0" idx="2"/>
            <a:endCxn id="44" idx="7"/>
          </p:cNvCxnSpPr>
          <p:nvPr/>
        </p:nvCxnSpPr>
        <p:spPr>
          <a:xfrm flipH="1">
            <a:off x="4730379" y="2613789"/>
            <a:ext cx="2165264" cy="2113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4" idx="4"/>
            <a:endCxn id="21" idx="0"/>
          </p:cNvCxnSpPr>
          <p:nvPr/>
        </p:nvCxnSpPr>
        <p:spPr>
          <a:xfrm flipH="1">
            <a:off x="4601039" y="3104567"/>
            <a:ext cx="24" cy="2944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20" idx="1"/>
            <a:endCxn id="47" idx="6"/>
          </p:cNvCxnSpPr>
          <p:nvPr/>
        </p:nvCxnSpPr>
        <p:spPr>
          <a:xfrm flipH="1" flipV="1">
            <a:off x="5490737" y="2433923"/>
            <a:ext cx="351166" cy="23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/>
          <p:cNvCxnSpPr>
            <a:stCxn id="47" idx="4"/>
            <a:endCxn id="22" idx="0"/>
          </p:cNvCxnSpPr>
          <p:nvPr/>
        </p:nvCxnSpPr>
        <p:spPr>
          <a:xfrm rot="16200000" flipH="1">
            <a:off x="5701073" y="2204403"/>
            <a:ext cx="806272" cy="1592704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5" idx="4"/>
            <a:endCxn id="24" idx="0"/>
          </p:cNvCxnSpPr>
          <p:nvPr/>
        </p:nvCxnSpPr>
        <p:spPr>
          <a:xfrm>
            <a:off x="9078681" y="3101085"/>
            <a:ext cx="2094840" cy="3039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45" idx="4"/>
            <a:endCxn id="23" idx="0"/>
          </p:cNvCxnSpPr>
          <p:nvPr/>
        </p:nvCxnSpPr>
        <p:spPr>
          <a:xfrm>
            <a:off x="9078681" y="3101085"/>
            <a:ext cx="17514" cy="3077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5" idx="4"/>
            <a:endCxn id="22" idx="0"/>
          </p:cNvCxnSpPr>
          <p:nvPr/>
        </p:nvCxnSpPr>
        <p:spPr>
          <a:xfrm flipH="1">
            <a:off x="6900561" y="3101085"/>
            <a:ext cx="2178120" cy="302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44" idx="5"/>
            <a:endCxn id="22" idx="0"/>
          </p:cNvCxnSpPr>
          <p:nvPr/>
        </p:nvCxnSpPr>
        <p:spPr>
          <a:xfrm>
            <a:off x="4730379" y="3056621"/>
            <a:ext cx="2170182" cy="347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44" idx="5"/>
            <a:endCxn id="23" idx="0"/>
          </p:cNvCxnSpPr>
          <p:nvPr/>
        </p:nvCxnSpPr>
        <p:spPr>
          <a:xfrm>
            <a:off x="4730379" y="3056621"/>
            <a:ext cx="4365816" cy="3521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44" idx="5"/>
            <a:endCxn id="24" idx="0"/>
          </p:cNvCxnSpPr>
          <p:nvPr/>
        </p:nvCxnSpPr>
        <p:spPr>
          <a:xfrm>
            <a:off x="4730379" y="3056621"/>
            <a:ext cx="6443142" cy="3483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" idx="2"/>
            <a:endCxn id="141" idx="0"/>
          </p:cNvCxnSpPr>
          <p:nvPr/>
        </p:nvCxnSpPr>
        <p:spPr>
          <a:xfrm flipH="1">
            <a:off x="4593000" y="3753914"/>
            <a:ext cx="8039" cy="2199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22" idx="2"/>
            <a:endCxn id="141" idx="0"/>
          </p:cNvCxnSpPr>
          <p:nvPr/>
        </p:nvCxnSpPr>
        <p:spPr>
          <a:xfrm flipH="1">
            <a:off x="4593000" y="3758825"/>
            <a:ext cx="2307561" cy="2150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23" idx="2"/>
            <a:endCxn id="28" idx="3"/>
          </p:cNvCxnSpPr>
          <p:nvPr/>
        </p:nvCxnSpPr>
        <p:spPr>
          <a:xfrm flipH="1">
            <a:off x="7949019" y="3763740"/>
            <a:ext cx="1147176" cy="3919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24" idx="2"/>
            <a:endCxn id="28" idx="3"/>
          </p:cNvCxnSpPr>
          <p:nvPr/>
        </p:nvCxnSpPr>
        <p:spPr>
          <a:xfrm flipH="1">
            <a:off x="7949019" y="3759943"/>
            <a:ext cx="3224502" cy="3957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3531695" y="3973842"/>
            <a:ext cx="2122610" cy="354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6.0=Day segment time windows</a:t>
            </a:r>
          </a:p>
        </p:txBody>
      </p:sp>
      <p:pic>
        <p:nvPicPr>
          <p:cNvPr id="37" name="Picture 36" descr="Clipart - simple &lt;strong&gt;clock&lt;/strong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13" y="4021664"/>
            <a:ext cx="269366" cy="269366"/>
          </a:xfrm>
          <a:prstGeom prst="rect">
            <a:avLst/>
          </a:prstGeom>
        </p:spPr>
      </p:pic>
      <p:cxnSp>
        <p:nvCxnSpPr>
          <p:cNvPr id="144" name="Straight Arrow Connector 143"/>
          <p:cNvCxnSpPr>
            <a:stCxn id="141" idx="3"/>
            <a:endCxn id="28" idx="1"/>
          </p:cNvCxnSpPr>
          <p:nvPr/>
        </p:nvCxnSpPr>
        <p:spPr>
          <a:xfrm>
            <a:off x="5654305" y="4151309"/>
            <a:ext cx="215271" cy="43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8" idx="2"/>
            <a:endCxn id="25" idx="3"/>
          </p:cNvCxnSpPr>
          <p:nvPr/>
        </p:nvCxnSpPr>
        <p:spPr>
          <a:xfrm flipH="1">
            <a:off x="5651457" y="4333130"/>
            <a:ext cx="1257841" cy="3011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28" idx="2"/>
            <a:endCxn id="26" idx="1"/>
          </p:cNvCxnSpPr>
          <p:nvPr/>
        </p:nvCxnSpPr>
        <p:spPr>
          <a:xfrm>
            <a:off x="6909298" y="4333130"/>
            <a:ext cx="1218619" cy="31930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153" descr="Clipart - simple &lt;strong&gt;clock&lt;/strong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38" y="1743878"/>
            <a:ext cx="269366" cy="269366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9492870" y="1745357"/>
            <a:ext cx="1814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 time-space constraints</a:t>
            </a:r>
          </a:p>
        </p:txBody>
      </p:sp>
      <p:cxnSp>
        <p:nvCxnSpPr>
          <p:cNvPr id="156" name="Straight Arrow Connector 155"/>
          <p:cNvCxnSpPr>
            <a:stCxn id="25" idx="2"/>
            <a:endCxn id="27" idx="0"/>
          </p:cNvCxnSpPr>
          <p:nvPr/>
        </p:nvCxnSpPr>
        <p:spPr>
          <a:xfrm>
            <a:off x="4591576" y="4811760"/>
            <a:ext cx="5780" cy="1245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29" idx="2"/>
            <a:endCxn id="30" idx="0"/>
          </p:cNvCxnSpPr>
          <p:nvPr/>
        </p:nvCxnSpPr>
        <p:spPr>
          <a:xfrm>
            <a:off x="6903904" y="5745364"/>
            <a:ext cx="1325" cy="1442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31" idx="3"/>
            <a:endCxn id="32" idx="1"/>
          </p:cNvCxnSpPr>
          <p:nvPr/>
        </p:nvCxnSpPr>
        <p:spPr>
          <a:xfrm>
            <a:off x="5658656" y="6548932"/>
            <a:ext cx="195393" cy="92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32" idx="3"/>
            <a:endCxn id="33" idx="1"/>
          </p:cNvCxnSpPr>
          <p:nvPr/>
        </p:nvCxnSpPr>
        <p:spPr>
          <a:xfrm>
            <a:off x="7973809" y="6558208"/>
            <a:ext cx="189340" cy="28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or: Elbow 175"/>
          <p:cNvCxnSpPr>
            <a:stCxn id="30" idx="1"/>
            <a:endCxn id="31" idx="0"/>
          </p:cNvCxnSpPr>
          <p:nvPr/>
        </p:nvCxnSpPr>
        <p:spPr>
          <a:xfrm rot="10800000" flipV="1">
            <a:off x="4598777" y="6067125"/>
            <a:ext cx="1246573" cy="30434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26" idx="2"/>
            <a:endCxn id="29" idx="0"/>
          </p:cNvCxnSpPr>
          <p:nvPr/>
        </p:nvCxnSpPr>
        <p:spPr>
          <a:xfrm flipH="1">
            <a:off x="6903904" y="4829902"/>
            <a:ext cx="2197206" cy="5605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25" idx="3"/>
            <a:endCxn id="29" idx="0"/>
          </p:cNvCxnSpPr>
          <p:nvPr/>
        </p:nvCxnSpPr>
        <p:spPr>
          <a:xfrm>
            <a:off x="5651457" y="4634293"/>
            <a:ext cx="1252447" cy="7561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or: Elbow 188"/>
          <p:cNvCxnSpPr>
            <a:stCxn id="27" idx="2"/>
            <a:endCxn id="29" idx="1"/>
          </p:cNvCxnSpPr>
          <p:nvPr/>
        </p:nvCxnSpPr>
        <p:spPr>
          <a:xfrm rot="16200000" flipH="1">
            <a:off x="5082367" y="4806240"/>
            <a:ext cx="276646" cy="1246668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Elbow 191"/>
          <p:cNvCxnSpPr>
            <a:stCxn id="17" idx="3"/>
            <a:endCxn id="20" idx="3"/>
          </p:cNvCxnSpPr>
          <p:nvPr/>
        </p:nvCxnSpPr>
        <p:spPr>
          <a:xfrm>
            <a:off x="7949383" y="1382637"/>
            <a:ext cx="12700" cy="1053685"/>
          </a:xfrm>
          <a:prstGeom prst="bentConnector3">
            <a:avLst>
              <a:gd name="adj1" fmla="val 180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21" idx="3"/>
            <a:endCxn id="22" idx="1"/>
          </p:cNvCxnSpPr>
          <p:nvPr/>
        </p:nvCxnSpPr>
        <p:spPr>
          <a:xfrm>
            <a:off x="5656006" y="3576447"/>
            <a:ext cx="195733" cy="49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22" idx="3"/>
            <a:endCxn id="23" idx="1"/>
          </p:cNvCxnSpPr>
          <p:nvPr/>
        </p:nvCxnSpPr>
        <p:spPr>
          <a:xfrm>
            <a:off x="7949383" y="3581358"/>
            <a:ext cx="168703" cy="49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23" idx="3"/>
            <a:endCxn id="24" idx="1"/>
          </p:cNvCxnSpPr>
          <p:nvPr/>
        </p:nvCxnSpPr>
        <p:spPr>
          <a:xfrm flipV="1">
            <a:off x="10074303" y="3582476"/>
            <a:ext cx="230680" cy="37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07341" y="178313"/>
            <a:ext cx="37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</a:rPr>
              <a:t>MAG ABM Model </a:t>
            </a:r>
          </a:p>
          <a:p>
            <a:pPr algn="ctr"/>
            <a:r>
              <a:rPr lang="en-US" sz="2800" dirty="0">
                <a:solidFill>
                  <a:srgbClr val="2F5597"/>
                </a:solidFill>
              </a:rPr>
              <a:t>High-level Structure</a:t>
            </a:r>
          </a:p>
        </p:txBody>
      </p:sp>
    </p:spTree>
    <p:extLst>
      <p:ext uri="{BB962C8B-B14F-4D97-AF65-F5344CB8AC3E}">
        <p14:creationId xmlns:p14="http://schemas.microsoft.com/office/powerpoint/2010/main" val="380732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7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72935" y="1705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ABM Components Impacted By AV Modeling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5" y="725612"/>
            <a:ext cx="11830022" cy="61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9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883" y="381000"/>
            <a:ext cx="8619066" cy="751514"/>
          </a:xfrm>
        </p:spPr>
        <p:txBody>
          <a:bodyPr>
            <a:noAutofit/>
          </a:bodyPr>
          <a:lstStyle/>
          <a:p>
            <a:r>
              <a:rPr lang="en-US" b="1" dirty="0"/>
              <a:t>AV Implications for Transportation/Urban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Earlier focuses:</a:t>
            </a:r>
          </a:p>
          <a:p>
            <a:pPr lvl="1"/>
            <a:r>
              <a:rPr lang="en-US" dirty="0"/>
              <a:t>Congestion reduction due to a better use of road capacity</a:t>
            </a:r>
          </a:p>
          <a:p>
            <a:pPr lvl="1"/>
            <a:r>
              <a:rPr lang="en-US" dirty="0"/>
              <a:t>VMT growth due to ZOV and higher trip rates</a:t>
            </a:r>
          </a:p>
          <a:p>
            <a:pPr lvl="1"/>
            <a:r>
              <a:rPr lang="en-US" dirty="0"/>
              <a:t>Replacement for transit (especially with </a:t>
            </a:r>
            <a:r>
              <a:rPr lang="en-US" dirty="0" err="1"/>
              <a:t>MaaS</a:t>
            </a:r>
            <a:r>
              <a:rPr lang="en-US" dirty="0"/>
              <a:t>/TNCs)</a:t>
            </a:r>
          </a:p>
          <a:p>
            <a:r>
              <a:rPr lang="en-US" dirty="0"/>
              <a:t>Recent recognition:</a:t>
            </a:r>
          </a:p>
          <a:p>
            <a:pPr lvl="1"/>
            <a:r>
              <a:rPr lang="en-US" dirty="0"/>
              <a:t>Parking demand, regulations, and tradeoffs with ZOV repositioning; possibility to remove parking from the city centers and replace it with AV staging areas</a:t>
            </a:r>
          </a:p>
          <a:p>
            <a:pPr lvl="1"/>
            <a:r>
              <a:rPr lang="en-US" dirty="0"/>
              <a:t>Integration with mass rapid transit and reshaping stations &amp; services</a:t>
            </a:r>
          </a:p>
          <a:p>
            <a:pPr lvl="1"/>
            <a:r>
              <a:rPr lang="en-US" dirty="0"/>
              <a:t>Impacts on car ownership and interplay between privately owned AVs and shared AVs in TNCs</a:t>
            </a:r>
          </a:p>
          <a:p>
            <a:pPr lvl="1"/>
            <a:r>
              <a:rPr lang="en-US" dirty="0"/>
              <a:t>Mobility equity and special population groups (elderly, disable)  </a:t>
            </a:r>
          </a:p>
          <a:p>
            <a:pPr lvl="1"/>
            <a:r>
              <a:rPr lang="en-US" dirty="0"/>
              <a:t>Far-reaching concept of a “smart city” (how the land-use could/should be reshaped with AVs)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AV Impacts Reflected in Travel Model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03" y="2226469"/>
            <a:ext cx="7723252" cy="326350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D57-79D1-4AA2-927B-F65C15FF0F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8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B0F0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3683520-36C8-4937-ABB2-72DF690AEC37}">
  <we:reference id="wa104178141" version="3.10.0.52" store="en-US" storeType="OMEX"/>
  <we:alternateReferences>
    <we:reference id="wa104178141" version="3.10.0.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9682</TotalTime>
  <Words>1218</Words>
  <Application>Microsoft Macintosh PowerPoint</Application>
  <PresentationFormat>Widescreen</PresentationFormat>
  <Paragraphs>236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Segoe UI</vt:lpstr>
      <vt:lpstr>Office Theme</vt:lpstr>
      <vt:lpstr>PowerPoint Presentation</vt:lpstr>
      <vt:lpstr>Models Maintained by MAG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 Implications for Transportation/Urban Planning</vt:lpstr>
      <vt:lpstr>AV Impacts Reflected in Travel Model</vt:lpstr>
      <vt:lpstr>Requirements for Consistent Modeling of AVs</vt:lpstr>
      <vt:lpstr>AV Impacts on Travel Demand</vt:lpstr>
      <vt:lpstr>Cars Available at Any Location Any Time, Not Necessarily from Home for Entire Tour</vt:lpstr>
      <vt:lpstr>AV Impacts on Car Ownership</vt:lpstr>
      <vt:lpstr>Adjustments of Network Capacity and Speed for AVs</vt:lpstr>
      <vt:lpstr>AV Related Parameters Introduced in MAG ABM</vt:lpstr>
      <vt:lpstr>AV Scenario Run</vt:lpstr>
      <vt:lpstr>Impact on Accessibility to Non-Mandatory Activities by Auto</vt:lpstr>
      <vt:lpstr>Impact on Mode Choice: All Effects</vt:lpstr>
      <vt:lpstr>Impact on Mode Choice for Pre-driving Age Children</vt:lpstr>
      <vt:lpstr>Impact on Multi-modal Tours</vt:lpstr>
      <vt:lpstr>Person Trips - Change from Base</vt:lpstr>
      <vt:lpstr>PowerPoint Presentation</vt:lpstr>
      <vt:lpstr>PowerPoint Presentation</vt:lpstr>
      <vt:lpstr>Thank you!</vt:lpstr>
    </vt:vector>
  </TitlesOfParts>
  <Company>Maricopa Association of Governments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Arup Dutta</dc:creator>
  <cp:lastModifiedBy>Microsoft Office User</cp:lastModifiedBy>
  <cp:revision>402</cp:revision>
  <dcterms:created xsi:type="dcterms:W3CDTF">2019-03-13T18:02:28Z</dcterms:created>
  <dcterms:modified xsi:type="dcterms:W3CDTF">2019-12-05T22:41:02Z</dcterms:modified>
</cp:coreProperties>
</file>