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35"/>
    <p:sldMasterId id="2147483719" r:id="rId36"/>
  </p:sldMasterIdLst>
  <p:notesMasterIdLst>
    <p:notesMasterId r:id="rId48"/>
  </p:notesMasterIdLst>
  <p:handoutMasterIdLst>
    <p:handoutMasterId r:id="rId49"/>
  </p:handoutMasterIdLst>
  <p:sldIdLst>
    <p:sldId id="268" r:id="rId37"/>
    <p:sldId id="274" r:id="rId38"/>
    <p:sldId id="275" r:id="rId39"/>
    <p:sldId id="283" r:id="rId40"/>
    <p:sldId id="279" r:id="rId41"/>
    <p:sldId id="284" r:id="rId42"/>
    <p:sldId id="288" r:id="rId43"/>
    <p:sldId id="280" r:id="rId44"/>
    <p:sldId id="290" r:id="rId45"/>
    <p:sldId id="289" r:id="rId46"/>
    <p:sldId id="278" r:id="rId47"/>
  </p:sldIdLst>
  <p:sldSz cx="9144000" cy="5143500" type="screen16x9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2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240" y="10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2.xml"/><Relationship Id="rId49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8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Master" Target="slideMasters/slideMaster1.xml"/><Relationship Id="rId43" Type="http://schemas.openxmlformats.org/officeDocument/2006/relationships/slide" Target="slides/slide7.xml"/><Relationship Id="rId48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537FD5D-0C93-E34B-9ED8-9B5DF5B0721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9D32CFC-FEDC-FE41-8B50-F2FB8BE3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1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80D000-C5F4-A548-AD34-9FB5C37617C0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FADBFC6-DEE1-8745-8ADD-EC3BD6642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6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-582613" y="703263"/>
            <a:ext cx="6261101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09676" y="4457209"/>
            <a:ext cx="4077376" cy="4222619"/>
          </a:xfrm>
          <a:prstGeom prst="rect">
            <a:avLst/>
          </a:prstGeom>
        </p:spPr>
        <p:txBody>
          <a:bodyPr lIns="126820" tIns="126820" rIns="126820" bIns="1268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390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-582613" y="703263"/>
            <a:ext cx="6261101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09676" y="4457209"/>
            <a:ext cx="4077376" cy="4222619"/>
          </a:xfrm>
          <a:prstGeom prst="rect">
            <a:avLst/>
          </a:prstGeom>
        </p:spPr>
        <p:txBody>
          <a:bodyPr lIns="126820" tIns="126820" rIns="126820" bIns="1268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033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-582613" y="703263"/>
            <a:ext cx="6261101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09676" y="4457209"/>
            <a:ext cx="4077376" cy="4222619"/>
          </a:xfrm>
          <a:prstGeom prst="rect">
            <a:avLst/>
          </a:prstGeom>
        </p:spPr>
        <p:txBody>
          <a:bodyPr lIns="126820" tIns="126820" rIns="126820" bIns="1268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4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-582613" y="703263"/>
            <a:ext cx="6261101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09676" y="4457209"/>
            <a:ext cx="4077376" cy="4222619"/>
          </a:xfrm>
          <a:prstGeom prst="rect">
            <a:avLst/>
          </a:prstGeom>
        </p:spPr>
        <p:txBody>
          <a:bodyPr lIns="126820" tIns="126820" rIns="126820" bIns="1268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03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-582613" y="703263"/>
            <a:ext cx="6261101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09676" y="4457209"/>
            <a:ext cx="4077376" cy="4222619"/>
          </a:xfrm>
          <a:prstGeom prst="rect">
            <a:avLst/>
          </a:prstGeom>
        </p:spPr>
        <p:txBody>
          <a:bodyPr lIns="126820" tIns="126820" rIns="126820" bIns="1268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2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-582613" y="703263"/>
            <a:ext cx="6261101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09676" y="4457209"/>
            <a:ext cx="4077376" cy="4222619"/>
          </a:xfrm>
          <a:prstGeom prst="rect">
            <a:avLst/>
          </a:prstGeom>
        </p:spPr>
        <p:txBody>
          <a:bodyPr lIns="126820" tIns="126820" rIns="126820" bIns="1268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52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-582613" y="703263"/>
            <a:ext cx="6261101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09676" y="4457209"/>
            <a:ext cx="4077376" cy="4222619"/>
          </a:xfrm>
          <a:prstGeom prst="rect">
            <a:avLst/>
          </a:prstGeom>
        </p:spPr>
        <p:txBody>
          <a:bodyPr lIns="126820" tIns="126820" rIns="126820" bIns="1268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501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-582613" y="703263"/>
            <a:ext cx="6261101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09676" y="4457209"/>
            <a:ext cx="4077376" cy="4222619"/>
          </a:xfrm>
          <a:prstGeom prst="rect">
            <a:avLst/>
          </a:prstGeom>
        </p:spPr>
        <p:txBody>
          <a:bodyPr lIns="126820" tIns="126820" rIns="126820" bIns="1268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14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-582613" y="703263"/>
            <a:ext cx="6261101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09676" y="4457209"/>
            <a:ext cx="4077376" cy="4222619"/>
          </a:xfrm>
          <a:prstGeom prst="rect">
            <a:avLst/>
          </a:prstGeom>
        </p:spPr>
        <p:txBody>
          <a:bodyPr lIns="126820" tIns="126820" rIns="126820" bIns="1268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219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-582613" y="703263"/>
            <a:ext cx="6261101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09676" y="4457209"/>
            <a:ext cx="4077376" cy="4222619"/>
          </a:xfrm>
          <a:prstGeom prst="rect">
            <a:avLst/>
          </a:prstGeom>
        </p:spPr>
        <p:txBody>
          <a:bodyPr lIns="126820" tIns="126820" rIns="126820" bIns="1268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24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Columbus_CMYK_Black.png"/>
          <p:cNvPicPr>
            <a:picLocks noChangeAspect="1"/>
          </p:cNvPicPr>
          <p:nvPr userDrawn="1"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6" r="-24918" b="1184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4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199" y="1313270"/>
            <a:ext cx="5958201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57200" y="3333593"/>
            <a:ext cx="4817082" cy="520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7108230" y="4722931"/>
            <a:ext cx="15785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#ED411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ED411_Logo2015_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86" y="467413"/>
            <a:ext cx="2047118" cy="59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2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462313"/>
            <a:ext cx="9144000" cy="681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olumbus Region Logo_CMYK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51" b="27591"/>
          <a:stretch/>
        </p:blipFill>
        <p:spPr>
          <a:xfrm>
            <a:off x="457202" y="4530687"/>
            <a:ext cx="520567" cy="4762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50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7108230" y="4722931"/>
            <a:ext cx="15785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/>
              <a:t>#ED411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91365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462313"/>
            <a:ext cx="9144000" cy="681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olumbus Region Logo_CMYK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51" b="27591"/>
          <a:stretch/>
        </p:blipFill>
        <p:spPr>
          <a:xfrm>
            <a:off x="457202" y="4530687"/>
            <a:ext cx="520567" cy="4762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6804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6804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7108230" y="4722931"/>
            <a:ext cx="15785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/>
              <a:t>#ED411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593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2313"/>
            <a:ext cx="9144000" cy="681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olumbus Region Logo_CMYK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51" b="27591"/>
          <a:stretch/>
        </p:blipFill>
        <p:spPr>
          <a:xfrm>
            <a:off x="457202" y="4530687"/>
            <a:ext cx="520567" cy="4762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7108230" y="4722931"/>
            <a:ext cx="15785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/>
              <a:t>#ED411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0249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Columbus_CMYK_Black.png"/>
          <p:cNvPicPr>
            <a:picLocks noChangeAspect="1"/>
          </p:cNvPicPr>
          <p:nvPr userDrawn="1"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6" r="-24918" b="1184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4999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D411_Logo2015_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86" y="467413"/>
            <a:ext cx="2047118" cy="59364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1313270"/>
            <a:ext cx="8107305" cy="121732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822222"/>
            <a:ext cx="8107304" cy="15710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INSERT YOUR URL(s)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7108230" y="4722931"/>
            <a:ext cx="15785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#ED411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5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114454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45" name="Shape 4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2000"/>
            </a:lvl1pPr>
            <a:lvl2pPr>
              <a:spcBef>
                <a:spcPts val="0"/>
              </a:spcBef>
              <a:buSzPct val="100000"/>
              <a:defRPr sz="2000"/>
            </a:lvl2pPr>
            <a:lvl3pPr>
              <a:spcBef>
                <a:spcPts val="0"/>
              </a:spcBef>
              <a:buSzPct val="100000"/>
              <a:defRPr sz="2000"/>
            </a:lvl3pPr>
            <a:lvl4pPr>
              <a:spcBef>
                <a:spcPts val="0"/>
              </a:spcBef>
              <a:buSzPct val="100000"/>
              <a:defRPr sz="2000"/>
            </a:lvl4pPr>
            <a:lvl5pPr>
              <a:spcBef>
                <a:spcPts val="0"/>
              </a:spcBef>
              <a:buSzPct val="100000"/>
              <a:defRPr sz="2000"/>
            </a:lvl5pPr>
            <a:lvl6pPr>
              <a:spcBef>
                <a:spcPts val="0"/>
              </a:spcBef>
              <a:buSzPct val="100000"/>
              <a:defRPr sz="2000"/>
            </a:lvl6pPr>
            <a:lvl7pPr>
              <a:spcBef>
                <a:spcPts val="0"/>
              </a:spcBef>
              <a:buSzPct val="100000"/>
              <a:defRPr sz="2000"/>
            </a:lvl7pPr>
            <a:lvl8pPr>
              <a:spcBef>
                <a:spcPts val="0"/>
              </a:spcBef>
              <a:buSzPct val="100000"/>
              <a:defRPr sz="2000"/>
            </a:lvl8pPr>
            <a:lvl9pPr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2000"/>
            </a:lvl1pPr>
            <a:lvl2pPr>
              <a:spcBef>
                <a:spcPts val="0"/>
              </a:spcBef>
              <a:buSzPct val="100000"/>
              <a:defRPr sz="2000"/>
            </a:lvl2pPr>
            <a:lvl3pPr>
              <a:spcBef>
                <a:spcPts val="0"/>
              </a:spcBef>
              <a:buSzPct val="100000"/>
              <a:defRPr sz="2000"/>
            </a:lvl3pPr>
            <a:lvl4pPr>
              <a:spcBef>
                <a:spcPts val="0"/>
              </a:spcBef>
              <a:buSzPct val="100000"/>
              <a:defRPr sz="2000"/>
            </a:lvl4pPr>
            <a:lvl5pPr>
              <a:spcBef>
                <a:spcPts val="0"/>
              </a:spcBef>
              <a:buSzPct val="100000"/>
              <a:defRPr sz="2000"/>
            </a:lvl5pPr>
            <a:lvl6pPr>
              <a:spcBef>
                <a:spcPts val="0"/>
              </a:spcBef>
              <a:buSzPct val="100000"/>
              <a:defRPr sz="2000"/>
            </a:lvl6pPr>
            <a:lvl7pPr>
              <a:spcBef>
                <a:spcPts val="0"/>
              </a:spcBef>
              <a:buSzPct val="100000"/>
              <a:defRPr sz="2000"/>
            </a:lvl7pPr>
            <a:lvl8pPr>
              <a:spcBef>
                <a:spcPts val="0"/>
              </a:spcBef>
              <a:buSzPct val="100000"/>
              <a:defRPr sz="2000"/>
            </a:lvl8pPr>
            <a:lvl9pPr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61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114454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0606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114454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7205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5B429D18-F9B7-CA40-B8C9-CD967AD4D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 cap="all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Wingdings" charset="0"/>
        <a:buChar char="§"/>
        <a:defRPr sz="1600"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Wingdings" charset="0"/>
        <a:buChar char="§"/>
        <a:defRPr sz="1600"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Wingdings" charset="0"/>
        <a:buChar char="§"/>
        <a:defRPr sz="1600"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Wingdings" charset="0"/>
        <a:buChar char="§"/>
        <a:defRPr sz="1600"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Wingdings" charset="0"/>
        <a:buChar char="§"/>
        <a:defRPr sz="1600"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90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 idx="4294967295"/>
          </p:nvPr>
        </p:nvSpPr>
        <p:spPr>
          <a:xfrm>
            <a:off x="600886" y="328776"/>
            <a:ext cx="7175711" cy="34032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6000" kern="1200" cap="all" dirty="0" smtClean="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rPr>
              <a:t>Connected Marysville</a:t>
            </a:r>
            <a:r>
              <a:rPr lang="en-US" sz="4000" kern="1200" cap="all" dirty="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4000" kern="1200" cap="all" dirty="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" sz="2500" b="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plan to build a fully connected City</a:t>
            </a:r>
            <a:r>
              <a:rPr lang="en" sz="5400" b="0" dirty="0" smtClean="0">
                <a:solidFill>
                  <a:schemeClr val="bg2">
                    <a:lumMod val="75000"/>
                  </a:scheme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" sz="5400" b="0" dirty="0" smtClean="0">
                <a:solidFill>
                  <a:schemeClr val="bg2">
                    <a:lumMod val="75000"/>
                  </a:scheme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5400" b="0" dirty="0" smtClean="0">
                <a:solidFill>
                  <a:schemeClr val="bg2">
                    <a:lumMod val="75000"/>
                  </a:scheme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" sz="5400" b="0" dirty="0" smtClean="0">
                <a:solidFill>
                  <a:schemeClr val="bg2">
                    <a:lumMod val="75000"/>
                  </a:scheme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" sz="1600" b="0" dirty="0">
              <a:solidFill>
                <a:schemeClr val="bg2">
                  <a:lumMod val="75000"/>
                </a:schemeClr>
              </a:solidFill>
              <a:latin typeface="Myriad Pro" panose="020B05030304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334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 smtClean="0"/>
              <a:t>Volunteer Drivers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260233"/>
            <a:ext cx="8229600" cy="361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Recruit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Volunteers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400 OBUs to be installed on vehicles owned by City residents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4:1 Recruitment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Ratio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sz="1800" baseline="0" dirty="0" smtClean="0"/>
              <a:t>18 month test period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Provide Incentives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sz="1800" dirty="0" smtClean="0"/>
              <a:t>Monetary Donation to non-profit organization of choice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Use groups to help recruit drivers (baseball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leagues, booster programs)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IRB (Institutional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Review Board)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sz="1800" dirty="0" smtClean="0"/>
              <a:t>Led by University of Cincinnati</a:t>
            </a:r>
          </a:p>
          <a:p>
            <a:pPr indent="-285750"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Analyze BSM data collected</a:t>
            </a:r>
          </a:p>
        </p:txBody>
      </p:sp>
    </p:spTree>
    <p:extLst>
      <p:ext uri="{BB962C8B-B14F-4D97-AF65-F5344CB8AC3E}">
        <p14:creationId xmlns:p14="http://schemas.microsoft.com/office/powerpoint/2010/main" val="4369727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57200" y="2822222"/>
            <a:ext cx="8107304" cy="157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None/>
              <a:defRPr sz="2400" b="1" kern="1200" baseline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6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6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6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6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Mike Andrako, PE</a:t>
            </a:r>
          </a:p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Public Service Director, City of Marysville</a:t>
            </a:r>
          </a:p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mandrako@marysvilleohio.org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6052" y="15157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6600" b="1" kern="1200" cap="all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all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Thank you</a:t>
            </a:r>
            <a:endParaRPr kumimoji="0" lang="en-US" sz="6600" b="1" i="0" u="none" strike="noStrike" kern="120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265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Connected Marysville Plan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606061"/>
            <a:ext cx="8229600" cy="335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27 Traffic Signals outfitted with RSUs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500 vehicles outfitted with OBUs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dirty="0" smtClean="0"/>
              <a:t>Redundant Fiber Network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Online repository for collected data from vehicles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dirty="0" smtClean="0"/>
              <a:t>A component of the US33 Smart Mobility Corridor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6" t="14815" r="50641"/>
          <a:stretch/>
        </p:blipFill>
        <p:spPr>
          <a:xfrm>
            <a:off x="6515042" y="996462"/>
            <a:ext cx="2500004" cy="3244362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6601912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Why Marysville, ohio?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260233"/>
            <a:ext cx="8229600" cy="338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US 33 Smart Mobility Corridor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ODOT, TRC, OSU, Union County, Marysville, Dublin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$5.9 Million ATCMTD Grant, $16 Million ODOT Investment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Small Town, Lower Traffic Volumes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Connected vehicles won’t get lost in the crowd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sz="1800" dirty="0" smtClean="0"/>
              <a:t>Anywhere, USA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1800" dirty="0" smtClean="0"/>
          </a:p>
          <a:p>
            <a:pPr lvl="0">
              <a:defRPr/>
            </a:pPr>
            <a:r>
              <a:rPr lang="en-US" sz="2600" b="1" dirty="0"/>
              <a:t>Home of Honda’s largest manufacturing and R&amp;D facilities in North America</a:t>
            </a:r>
          </a:p>
          <a:p>
            <a:pPr lvl="1">
              <a:defRPr/>
            </a:pPr>
            <a:r>
              <a:rPr lang="en-US" sz="1800" dirty="0"/>
              <a:t>End user feedback allows for “right size” design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5168"/>
          <a:stretch/>
        </p:blipFill>
        <p:spPr>
          <a:xfrm>
            <a:off x="7089169" y="144970"/>
            <a:ext cx="2243516" cy="111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98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Proposed Applications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10343"/>
            <a:ext cx="8229600" cy="366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sz="3000" b="1" dirty="0" smtClean="0"/>
              <a:t>Red Light Violation Warning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lvl="1"/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9" y="2436791"/>
            <a:ext cx="4163987" cy="2342243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1647747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10343"/>
            <a:ext cx="8229600" cy="366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sz="3000" b="1" dirty="0" smtClean="0"/>
              <a:t>Emergency Vehicles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lvl="1"/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/>
              <a:t>Proposed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7" t="21360" r="29394" b="40255"/>
          <a:stretch/>
        </p:blipFill>
        <p:spPr>
          <a:xfrm>
            <a:off x="748237" y="2216909"/>
            <a:ext cx="3852792" cy="277985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633394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/>
              <a:t>Proposed Applications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10343"/>
            <a:ext cx="8229600" cy="366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sz="3000" b="1" dirty="0" err="1" smtClean="0"/>
              <a:t>SPaT</a:t>
            </a:r>
            <a:r>
              <a:rPr lang="en-US" sz="3000" b="1" dirty="0" smtClean="0"/>
              <a:t>/MAP</a:t>
            </a:r>
            <a:r>
              <a:rPr lang="en-US" sz="3000" b="1" noProof="0" dirty="0" smtClean="0"/>
              <a:t> Messages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lvl="1">
              <a:defRPr/>
            </a:pPr>
            <a:endParaRPr lang="en-US" dirty="0" smtClean="0"/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lvl="1"/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5" name="Picture 2" descr="Image result for pedestrian warning rearview mirror brand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" y="2136834"/>
            <a:ext cx="4411532" cy="246080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5" t="57333" r="37304" b="17482"/>
          <a:stretch/>
        </p:blipFill>
        <p:spPr bwMode="auto">
          <a:xfrm>
            <a:off x="1244659" y="3070593"/>
            <a:ext cx="611616" cy="7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736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/>
              <a:t>Proposed Applications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10343"/>
            <a:ext cx="8229600" cy="366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sz="3000" b="1" dirty="0" smtClean="0"/>
              <a:t>BSM</a:t>
            </a:r>
            <a:r>
              <a:rPr lang="en-US" sz="3000" b="1" noProof="0" dirty="0" smtClean="0"/>
              <a:t> Message Polling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lvl="1">
              <a:defRPr/>
            </a:pPr>
            <a:r>
              <a:rPr lang="en-US" dirty="0" smtClean="0"/>
              <a:t>Collect Basic Safety Messages from CVs</a:t>
            </a:r>
            <a:r>
              <a:rPr lang="en-US" dirty="0"/>
              <a:t> using </a:t>
            </a:r>
            <a:r>
              <a:rPr lang="en-US" dirty="0" smtClean="0"/>
              <a:t>V2I</a:t>
            </a:r>
          </a:p>
          <a:p>
            <a:pPr lvl="1">
              <a:defRPr/>
            </a:pPr>
            <a:r>
              <a:rPr lang="en-US" dirty="0" smtClean="0"/>
              <a:t>Organize in online data repository </a:t>
            </a:r>
          </a:p>
          <a:p>
            <a:pPr lvl="1">
              <a:defRPr/>
            </a:pPr>
            <a:r>
              <a:rPr lang="en-US" dirty="0" smtClean="0"/>
              <a:t>Query data that can be used to optimize operations</a:t>
            </a:r>
          </a:p>
          <a:p>
            <a:pPr lvl="2">
              <a:defRPr/>
            </a:pPr>
            <a:r>
              <a:rPr lang="en-US" dirty="0" smtClean="0"/>
              <a:t>Speed</a:t>
            </a:r>
          </a:p>
          <a:p>
            <a:pPr lvl="2">
              <a:defRPr/>
            </a:pPr>
            <a:r>
              <a:rPr lang="en-US" dirty="0"/>
              <a:t>Hard Breaking</a:t>
            </a:r>
          </a:p>
          <a:p>
            <a:pPr lvl="2">
              <a:defRPr/>
            </a:pPr>
            <a:r>
              <a:rPr lang="en-US" dirty="0" smtClean="0"/>
              <a:t>Anti </a:t>
            </a:r>
            <a:r>
              <a:rPr lang="en-US" dirty="0"/>
              <a:t>Lock Breaks </a:t>
            </a:r>
            <a:r>
              <a:rPr lang="en-US" dirty="0" smtClean="0"/>
              <a:t>Engaged (BSM Part 2)</a:t>
            </a:r>
          </a:p>
          <a:p>
            <a:pPr lvl="2">
              <a:defRPr/>
            </a:pPr>
            <a:r>
              <a:rPr lang="en-US" dirty="0" smtClean="0"/>
              <a:t>Airbag Deployed (BSM Part 2)</a:t>
            </a:r>
            <a:endParaRPr lang="en-US" dirty="0"/>
          </a:p>
          <a:p>
            <a:pPr lvl="2">
              <a:defRPr/>
            </a:pPr>
            <a:endParaRPr lang="en-US" dirty="0" smtClean="0"/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lvl="1"/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96220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lang="en-US" dirty="0"/>
              <a:t>Proposed Applications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10343"/>
            <a:ext cx="8229600" cy="366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sz="3000" b="1" dirty="0" smtClean="0"/>
              <a:t>Pedestrian Crossing Warning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lvl="1"/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Image result for pedestrian warning rearview mirror brand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2115"/>
            <a:ext cx="4225288" cy="235691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destrian warning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8058" r="66173" b="23303"/>
          <a:stretch/>
        </p:blipFill>
        <p:spPr bwMode="auto">
          <a:xfrm>
            <a:off x="1029285" y="3338327"/>
            <a:ext cx="858798" cy="6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463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04040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Pedestrian detection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10343"/>
            <a:ext cx="8229600" cy="366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kern="1200">
                <a:solidFill>
                  <a:srgbClr val="40404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sz="3000" b="1" dirty="0" smtClean="0"/>
              <a:t>Thermal Cameras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sz="3000" b="1" dirty="0" smtClean="0"/>
              <a:t>Lidar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lvl="1"/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43" y="2253343"/>
            <a:ext cx="3769295" cy="2603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356" y="2253342"/>
            <a:ext cx="4245274" cy="26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4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B2A1CFB-6634-4394-B655-0065132905A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D6085F0-B3B0-4D8B-952C-CF822D29887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A575FE5-9979-4D95-8CA6-D93352BB7E9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52A0238-9A72-4594-AD9B-A96C9B66066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E41588F-82F7-4800-9DC3-2C32611EBEC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C3B547D-5E52-468C-99DB-3FCA778DF2B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873C454-BB38-40B5-BEB4-BE3E5405545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15F586C-0784-4BEB-AD70-C496A87533A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15E18929-BAC6-4ECD-8EA9-C17BCADED7A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C8AE2A4-73CA-4614-BA88-90A0E6D288EC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4CCC2B29-2788-4C06-B248-DB9AF72FE35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ED20100-7C02-4D1D-8338-EBD65BE8F08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F464129F-43BC-4636-9B3E-01D3ABC916AA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F037BD0-4F04-4D13-B4F0-8637C0C6AED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1608603-5BCF-4B91-BF5A-70F424420B8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09BEC47-094A-41CA-AC00-78DA0AD71CD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8B355D75-2798-4A17-BFA3-DFE1C44E68E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22F07B4-FA99-40E3-BF16-C9EA77A8629D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11F3B75C-7941-45AB-AA72-6E57FD4A0EE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329CEA6-C2BB-4318-A322-180A70C91CF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AF42E54-2F53-483B-A10E-40636446F124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5ACE5EF-AFDE-4226-819E-14FA4766FF6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F867E4E-B189-4272-81C7-30F89BD44A8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F1D56B5F-E2E9-4731-92E4-C122DE75AC6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1F4B4D71-1F8D-415E-872A-1374469F269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F3E95EC-3C0A-4AD7-8CD2-D3C1C735ED2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5F4E376C-14BF-4933-8EEA-B79F949F61A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B146296-2DE8-4B3E-A9AD-37F4204A585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ABA9948-1806-48B9-9BF9-C73423BBDA0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42DB9EF-0120-47B6-A745-1ACBDD6B3CA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07833CA-BEB5-4387-BC55-B7AE61010F4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899D73F-3326-48FC-BA5E-2ECC301CE5A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DD5B58B-846F-4BCF-A4D3-A086F84D34F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D39114A-1579-45E4-8CB3-D93C4BBCC39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13068</TotalTime>
  <Words>248</Words>
  <Application>Microsoft Office PowerPoint</Application>
  <PresentationFormat>On-screen Show (16:9)</PresentationFormat>
  <Paragraphs>55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Myriad Pro</vt:lpstr>
      <vt:lpstr>Nixie One</vt:lpstr>
      <vt:lpstr>Roboto Slab</vt:lpstr>
      <vt:lpstr>Tahoma</vt:lpstr>
      <vt:lpstr>Wingdings</vt:lpstr>
      <vt:lpstr>ED411</vt:lpstr>
      <vt:lpstr>Warwick template</vt:lpstr>
      <vt:lpstr>Connected Marysville A plan to build a fully connected City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Columbus 2020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Reshan</dc:creator>
  <cp:lastModifiedBy>Mike Andrako</cp:lastModifiedBy>
  <cp:revision>385</cp:revision>
  <cp:lastPrinted>2020-09-28T17:35:24Z</cp:lastPrinted>
  <dcterms:created xsi:type="dcterms:W3CDTF">2016-01-20T21:53:11Z</dcterms:created>
  <dcterms:modified xsi:type="dcterms:W3CDTF">2020-09-28T18:04:21Z</dcterms:modified>
</cp:coreProperties>
</file>