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77" r:id="rId3"/>
    <p:sldId id="280" r:id="rId4"/>
    <p:sldId id="327" r:id="rId5"/>
    <p:sldId id="328" r:id="rId6"/>
    <p:sldId id="316" r:id="rId7"/>
    <p:sldId id="329" r:id="rId8"/>
    <p:sldId id="338" r:id="rId9"/>
    <p:sldId id="330" r:id="rId10"/>
    <p:sldId id="331" r:id="rId11"/>
    <p:sldId id="347" r:id="rId12"/>
    <p:sldId id="332" r:id="rId13"/>
    <p:sldId id="335" r:id="rId14"/>
    <p:sldId id="334" r:id="rId15"/>
    <p:sldId id="341" r:id="rId16"/>
    <p:sldId id="336" r:id="rId17"/>
    <p:sldId id="340" r:id="rId18"/>
    <p:sldId id="337" r:id="rId19"/>
    <p:sldId id="346" r:id="rId20"/>
    <p:sldId id="345" r:id="rId21"/>
    <p:sldId id="343" r:id="rId22"/>
    <p:sldId id="344" r:id="rId23"/>
    <p:sldId id="339" r:id="rId24"/>
    <p:sldId id="325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78AD"/>
    <a:srgbClr val="0F78AE"/>
    <a:srgbClr val="DE842E"/>
    <a:srgbClr val="F9BB15"/>
    <a:srgbClr val="FBC940"/>
    <a:srgbClr val="7CA1C9"/>
    <a:srgbClr val="492F92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4728" autoAdjust="0"/>
  </p:normalViewPr>
  <p:slideViewPr>
    <p:cSldViewPr>
      <p:cViewPr>
        <p:scale>
          <a:sx n="89" d="100"/>
          <a:sy n="89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92F1A-3EF5-4B3C-B85D-13175D2A1D4B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3B7BD-D9F1-42D2-89BC-923DC853B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855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latin typeface="Times"/>
              </a:defRPr>
            </a:lvl1pPr>
          </a:lstStyle>
          <a:p>
            <a:pPr>
              <a:defRPr/>
            </a:pPr>
            <a:fld id="{792A9E01-0121-40AE-8E34-40DF007C6B00}" type="datetimeFigureOut">
              <a:rPr lang="en-US"/>
              <a:pPr>
                <a:defRPr/>
              </a:pPr>
              <a:t>12/14/2013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latin typeface="Times"/>
              </a:defRPr>
            </a:lvl1pPr>
          </a:lstStyle>
          <a:p>
            <a:pPr>
              <a:defRPr/>
            </a:pPr>
            <a:fld id="{601B9332-B151-47C2-AD61-4136C83AF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911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79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45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45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7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7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7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B9332-B151-47C2-AD61-4136C83AF8D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84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400800" cy="762000"/>
          </a:xfrm>
        </p:spPr>
        <p:txBody>
          <a:bodyPr anchor="t"/>
          <a:lstStyle>
            <a:lvl1pPr algn="ctr">
              <a:defRPr lang="en-US" sz="3600" b="1" kern="1200" dirty="0">
                <a:solidFill>
                  <a:srgbClr val="DE842E"/>
                </a:solidFill>
                <a:latin typeface="HelveticaNeueLT Std Blk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6400800" cy="3810000"/>
          </a:xfrm>
        </p:spPr>
        <p:txBody>
          <a:bodyPr/>
          <a:lstStyle>
            <a:lvl1pPr marL="0" indent="0" algn="r">
              <a:defRPr sz="1800">
                <a:solidFill>
                  <a:schemeClr val="tx1"/>
                </a:solidFill>
                <a:latin typeface="HelveticaNeueLT Std Lt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9800"/>
            <a:ext cx="6324600" cy="3124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1371600"/>
            <a:ext cx="609600" cy="3962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638800" cy="3962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00800" cy="762000"/>
          </a:xfrm>
        </p:spPr>
        <p:txBody>
          <a:bodyPr/>
          <a:lstStyle>
            <a:lvl1pPr algn="ctr">
              <a:defRPr lang="en-US" sz="3600" b="1" kern="1200" dirty="0">
                <a:solidFill>
                  <a:srgbClr val="DE842E"/>
                </a:solidFill>
                <a:latin typeface="HelveticaNeueLT Std Bl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400800" cy="3886200"/>
          </a:xfrm>
        </p:spPr>
        <p:txBody>
          <a:bodyPr/>
          <a:lstStyle>
            <a:lvl1pPr>
              <a:defRPr lang="en-US" sz="1800" b="1" baseline="0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rgbClr val="0F78AE"/>
                </a:solidFill>
                <a:latin typeface="+mn-lt"/>
              </a:defRPr>
            </a:lvl2pPr>
            <a:lvl3pPr>
              <a:defRPr lang="en-US" sz="1600" dirty="0" smtClean="0">
                <a:solidFill>
                  <a:srgbClr val="0F78AE"/>
                </a:solidFill>
                <a:latin typeface="+mn-lt"/>
              </a:defRPr>
            </a:lvl3pPr>
            <a:lvl4pPr>
              <a:defRPr lang="en-US" sz="1600" dirty="0" smtClean="0">
                <a:solidFill>
                  <a:srgbClr val="0F78AE"/>
                </a:solidFill>
                <a:latin typeface="+mn-lt"/>
              </a:defRPr>
            </a:lvl4pPr>
            <a:lvl5pPr>
              <a:defRPr lang="en-US" sz="1600" dirty="0">
                <a:solidFill>
                  <a:srgbClr val="0F78AE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47800"/>
            <a:ext cx="6400800" cy="3886201"/>
          </a:xfrm>
        </p:spPr>
        <p:txBody>
          <a:bodyPr anchor="t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>
                <a:solidFill>
                  <a:srgbClr val="DE842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6400800" cy="761999"/>
          </a:xfrm>
        </p:spPr>
        <p:txBody>
          <a:bodyPr anchor="ctr"/>
          <a:lstStyle>
            <a:lvl1pPr marL="0" indent="0" algn="ctr">
              <a:buNone/>
              <a:defRPr lang="en-US" sz="3600" b="1" kern="1200" dirty="0" smtClean="0">
                <a:solidFill>
                  <a:srgbClr val="DE842E"/>
                </a:solidFill>
                <a:latin typeface="HelveticaNeueLT Std Blk" pitchFamily="34" charset="0"/>
                <a:ea typeface="+mj-ea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400800" cy="762000"/>
          </a:xfrm>
        </p:spPr>
        <p:txBody>
          <a:bodyPr/>
          <a:lstStyle>
            <a:lvl1pPr>
              <a:defRPr lang="en-US" sz="3600" b="1" kern="1200" dirty="0">
                <a:solidFill>
                  <a:srgbClr val="DE842E"/>
                </a:solidFill>
                <a:latin typeface="HelveticaNeueLT Std Bl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200400" cy="3886200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rgbClr val="DE842E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rgbClr val="0F78AE"/>
                </a:solidFill>
                <a:latin typeface="+mn-lt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rgbClr val="0F78AE"/>
                </a:solidFill>
                <a:latin typeface="+mn-lt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rgbClr val="0F78AE"/>
                </a:solidFill>
                <a:latin typeface="+mn-lt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rgbClr val="0F78A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371600"/>
            <a:ext cx="3200400" cy="3886200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dirty="0" smtClean="0">
                <a:solidFill>
                  <a:srgbClr val="DE842E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b="0" dirty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00800" cy="762000"/>
          </a:xfrm>
        </p:spPr>
        <p:txBody>
          <a:bodyPr/>
          <a:lstStyle>
            <a:lvl1pPr algn="ctr">
              <a:defRPr lang="en-US" sz="3600" b="1" kern="1200" dirty="0">
                <a:solidFill>
                  <a:srgbClr val="DE842E"/>
                </a:solidFill>
                <a:latin typeface="HelveticaNeueLT Std Bl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1"/>
            <a:ext cx="3200400" cy="304799"/>
          </a:xfrm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1800" b="1" dirty="0" smtClean="0">
                <a:solidFill>
                  <a:srgbClr val="DE842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200400" cy="2667000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3657600" y="2209801"/>
            <a:ext cx="3200400" cy="304799"/>
          </a:xfrm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1800" b="1" dirty="0" smtClean="0">
                <a:solidFill>
                  <a:srgbClr val="DE842E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657600" y="2590800"/>
            <a:ext cx="3200400" cy="2667000"/>
          </a:xfr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b="1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400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2667000" cy="68580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71601"/>
            <a:ext cx="35814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2667000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63246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63246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0"/>
            <a:ext cx="6324600" cy="76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640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  <a:p>
            <a:pPr lvl="8"/>
            <a:r>
              <a:rPr lang="en-US" dirty="0" smtClean="0"/>
              <a:t>Fifth level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 dirty="0" smtClean="0">
          <a:solidFill>
            <a:srgbClr val="DE842E"/>
          </a:solidFill>
          <a:latin typeface="HelveticaNeueLT Std Bl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 Bl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 Bl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 Bl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NeueLT Std Bl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C45E-0216-4BD5-9A0A-BF427C21FB39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E30F-EF35-4807-A3FB-A39AA513D5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0198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HelveticaNeueLT Std Blk"/>
              </a:rPr>
              <a:t>DRAFT</a:t>
            </a:r>
            <a:endParaRPr lang="en-US" sz="1600" b="1" dirty="0">
              <a:solidFill>
                <a:schemeClr val="bg1"/>
              </a:solidFill>
              <a:latin typeface="HelveticaNeueLT Std Bl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5.wdp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microsoft.com/office/2007/relationships/hdphoto" Target="../media/hdphoto9.wdp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ostrom@mspmac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08696"/>
            <a:ext cx="6781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DE842E"/>
                </a:solidFill>
                <a:latin typeface="HelveticaNeueLT Std Blk" pitchFamily="34" charset="0"/>
              </a:rPr>
              <a:t>ACRP </a:t>
            </a:r>
            <a:r>
              <a:rPr lang="en-US" sz="2800" dirty="0" smtClean="0">
                <a:solidFill>
                  <a:srgbClr val="DE842E"/>
                </a:solidFill>
                <a:latin typeface="HelveticaNeueLT Std Blk" pitchFamily="34" charset="0"/>
              </a:rPr>
              <a:t>07-09: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DE842E"/>
                </a:solidFill>
                <a:latin typeface="HelveticaNeueLT Std Blk" pitchFamily="34" charset="0"/>
                <a:ea typeface="+mj-ea"/>
                <a:cs typeface="+mj-cs"/>
              </a:rPr>
              <a:t>Apron Planning and Design Guidebook</a:t>
            </a:r>
            <a:endParaRPr lang="en-US" sz="2800" dirty="0" smtClean="0">
              <a:solidFill>
                <a:srgbClr val="DE842E"/>
              </a:solidFill>
              <a:latin typeface="HelveticaNeueLT Std Bl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505200"/>
            <a:ext cx="4648200" cy="838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lnSpc>
                <a:spcPct val="80000"/>
              </a:lnSpc>
            </a:pPr>
            <a:endParaRPr lang="en-US" sz="2000" b="1" dirty="0" smtClean="0">
              <a:solidFill>
                <a:srgbClr val="0F78AE"/>
              </a:solidFill>
              <a:latin typeface="+mn-lt"/>
            </a:endParaRPr>
          </a:p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rgbClr val="0F78AE"/>
                </a:solidFill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&amp; Agency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7818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Stakeholder and agency involvement helps ensure the needs and requirements of these parties are considered throughout the planning process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Provides broader perspective and informs planners and designers of relevant operational, environmental</a:t>
            </a:r>
            <a:r>
              <a:rPr lang="en-US" dirty="0" smtClean="0"/>
              <a:t>, and design </a:t>
            </a:r>
            <a:r>
              <a:rPr lang="en-US" b="0" dirty="0" smtClean="0"/>
              <a:t>factors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Enhances support for an apron project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4800" y="3505200"/>
            <a:ext cx="6934200" cy="1981200"/>
          </a:xfrm>
          <a:prstGeom prst="rect">
            <a:avLst/>
          </a:prstGeom>
          <a:solidFill>
            <a:srgbClr val="0378A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2" rtlCol="0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Airport </a:t>
            </a:r>
            <a:r>
              <a:rPr lang="en-US" sz="1600" dirty="0">
                <a:latin typeface="+mn-lt"/>
                <a:cs typeface="Arial" pitchFamily="34" charset="0"/>
              </a:rPr>
              <a:t>Tenants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dirty="0">
                <a:latin typeface="+mn-lt"/>
                <a:cs typeface="Arial" pitchFamily="34" charset="0"/>
              </a:rPr>
              <a:t>Airport Management and Staff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dirty="0">
                <a:latin typeface="+mn-lt"/>
                <a:cs typeface="Arial" pitchFamily="34" charset="0"/>
              </a:rPr>
              <a:t>Third-party </a:t>
            </a:r>
            <a:r>
              <a:rPr lang="en-US" sz="1600" dirty="0" smtClean="0">
                <a:latin typeface="+mn-lt"/>
                <a:cs typeface="Arial" pitchFamily="34" charset="0"/>
              </a:rPr>
              <a:t>Service Providers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FAA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TSA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U.S CBP</a:t>
            </a:r>
            <a:endParaRPr lang="en-US" sz="1600" dirty="0">
              <a:latin typeface="+mn-lt"/>
              <a:cs typeface="Arial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Local Police and Fire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Air </a:t>
            </a:r>
            <a:r>
              <a:rPr lang="en-US" sz="1600" dirty="0">
                <a:latin typeface="+mn-lt"/>
                <a:cs typeface="Arial" pitchFamily="34" charset="0"/>
              </a:rPr>
              <a:t>Quality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1600" dirty="0">
                <a:latin typeface="+mn-lt"/>
                <a:cs typeface="Arial" pitchFamily="34" charset="0"/>
              </a:rPr>
              <a:t>State Wildlife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Arial" pitchFamily="34" charset="0"/>
              </a:rPr>
              <a:t>Historical </a:t>
            </a:r>
            <a:r>
              <a:rPr lang="en-US" sz="1600" dirty="0">
                <a:latin typeface="+mn-lt"/>
                <a:cs typeface="Arial" pitchFamily="34" charset="0"/>
              </a:rPr>
              <a:t>Agencies</a:t>
            </a:r>
          </a:p>
          <a:p>
            <a:pPr marL="285750" lvl="1" indent="-285750" eaLnBrk="0" hangingPunct="0">
              <a:buFont typeface="Arial" pitchFamily="34" charset="0"/>
              <a:buChar char="•"/>
            </a:pPr>
            <a:r>
              <a:rPr lang="en-US" sz="1600" dirty="0">
                <a:latin typeface="+mn-lt"/>
                <a:cs typeface="Arial" pitchFamily="34" charset="0"/>
              </a:rPr>
              <a:t>Wastewater/Water </a:t>
            </a:r>
            <a:r>
              <a:rPr lang="en-US" sz="1600" dirty="0" smtClean="0">
                <a:latin typeface="+mn-lt"/>
                <a:cs typeface="Arial" pitchFamily="34" charset="0"/>
              </a:rPr>
              <a:t>Quality/Wetlands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4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Apron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Critical to responsive and effective planning and design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It is the responsibility of the planner or designer to understand the physical and operational environment of the specific airport apron area before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Engage stakeholders in understanding the environment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The Guidebook provides information on the activities, vehicles, and equipment utilized on the different apron types: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Terminal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Deicing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Cargo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Maintenance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Remote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General Aviation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Helipads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41" r="34741"/>
          <a:stretch/>
        </p:blipFill>
        <p:spPr bwMode="auto">
          <a:xfrm>
            <a:off x="4648200" y="3581400"/>
            <a:ext cx="1161826" cy="101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75515"/>
            <a:ext cx="1170256" cy="101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171" y="4800600"/>
            <a:ext cx="1185323" cy="101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4800600"/>
            <a:ext cx="1159335" cy="101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6377" y="4800600"/>
            <a:ext cx="1123679" cy="10149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3114491" y="3580205"/>
            <a:ext cx="3934885" cy="2240069"/>
            <a:chOff x="3255171" y="3566137"/>
            <a:chExt cx="3934885" cy="2240069"/>
          </a:xfrm>
        </p:grpSpPr>
        <p:pic>
          <p:nvPicPr>
            <p:cNvPr id="4" name="Picture 3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590545"/>
              <a:ext cx="1163894" cy="1010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4741" r="34741"/>
            <a:stretch/>
          </p:blipFill>
          <p:spPr bwMode="auto">
            <a:xfrm>
              <a:off x="4648200" y="3572022"/>
              <a:ext cx="1161826" cy="1014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566137"/>
              <a:ext cx="1170256" cy="1014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171" y="4791222"/>
              <a:ext cx="1185323" cy="1014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648200" y="4791222"/>
              <a:ext cx="1159335" cy="1014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377" y="4791222"/>
              <a:ext cx="1123679" cy="101498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9862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5452"/>
            <a:ext cx="6751504" cy="10691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Functional Apron Capacity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Accommodate anticipated demand, irregular operations, new users or tenants, and/or future aviation demand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199" y="1981200"/>
            <a:ext cx="4876801" cy="10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800" b="1" baseline="0" dirty="0" smtClean="0">
                <a:solidFill>
                  <a:srgbClr val="0F78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sz="1600" dirty="0" smtClean="0">
                <a:solidFill>
                  <a:srgbClr val="0F78AE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1600" dirty="0" smtClean="0">
                <a:solidFill>
                  <a:srgbClr val="0F78A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sz="1600" dirty="0" smtClean="0">
                <a:solidFill>
                  <a:srgbClr val="0F78AE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n-US" sz="1600" dirty="0">
                <a:solidFill>
                  <a:srgbClr val="0F78A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Operational Efficiency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measure of how an apron supports day-to-day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Minimize dependencies in operations, aircraft parking, taxi flows, aircraft servicing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Flexibility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Accommodate diverse fleets, changing operating characteristics, and irregular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Plan aprons for multiple purposes (e.g., single apron for deicing, remote overnight parking, aircraft holding)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Considerations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15"/>
          <a:stretch>
            <a:fillRect/>
          </a:stretch>
        </p:blipFill>
        <p:spPr bwMode="auto">
          <a:xfrm>
            <a:off x="5486400" y="3084576"/>
            <a:ext cx="3444607" cy="23286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76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Operational Factors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Reflect unique characteristics of airport 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Consider types of operations (cargo, deicing, general aviation), aircraft turn times, fleets, lease types, airline operation (</a:t>
            </a:r>
            <a:r>
              <a:rPr lang="en-US" b="0" dirty="0" err="1" smtClean="0"/>
              <a:t>hubbing</a:t>
            </a:r>
            <a:r>
              <a:rPr lang="en-US" b="0" dirty="0" smtClean="0"/>
              <a:t>/origin-destination, international/domestic)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Site Constraints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Understand specific site constraints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Consider both physical and operational (aircraft ground flows, aeronautical surfaces, clearance areas, tower line of sight, and environmental considerations)</a:t>
            </a:r>
          </a:p>
          <a:p>
            <a:pPr lvl="1">
              <a:buFont typeface="Arial" pitchFamily="34" charset="0"/>
              <a:buChar char="•"/>
            </a:pPr>
            <a:endParaRPr lang="en-US" b="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43" r="28258"/>
          <a:stretch/>
        </p:blipFill>
        <p:spPr bwMode="auto">
          <a:xfrm>
            <a:off x="304800" y="4343400"/>
            <a:ext cx="1694688" cy="137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098" name="Picture 2" descr="P:\ACRP 07-09\Task 6-Draft Guidebook and Final Report\Figures\Not Used\Deicing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2057400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4343400"/>
            <a:ext cx="1566797" cy="1371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4343400"/>
            <a:ext cx="1566797" cy="13716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234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Apron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Methodology depends on type of apron project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Defining apron requirements to </a:t>
            </a:r>
            <a:r>
              <a:rPr lang="en-US" dirty="0"/>
              <a:t>support master </a:t>
            </a:r>
            <a:r>
              <a:rPr lang="en-US" dirty="0" smtClean="0"/>
              <a:t>planning is </a:t>
            </a:r>
            <a:r>
              <a:rPr lang="en-US" dirty="0"/>
              <a:t>different from forecasting demand for </a:t>
            </a:r>
            <a:r>
              <a:rPr lang="en-US" dirty="0" smtClean="0"/>
              <a:t>reconfiguration </a:t>
            </a:r>
            <a:r>
              <a:rPr lang="en-US" dirty="0"/>
              <a:t>of an existing apron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Sources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Direction from airport operator, tenant or lessee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Historical relationships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FAA or national forecasts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Aircraft fleet orders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Planned developments/leases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Based/itinerant aircraft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Air service marketing </a:t>
            </a:r>
            <a:endParaRPr lang="en-US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4" t="10885" r="-553" b="14519"/>
          <a:stretch/>
        </p:blipFill>
        <p:spPr bwMode="auto">
          <a:xfrm>
            <a:off x="5729068" y="2424332"/>
            <a:ext cx="2560320" cy="337496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31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Fleet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Changes in fleet may require changes to physical layout and operational needs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Wingtip devices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 large aircraft (A380, 747-8)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Trend of increasing wingspans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Equipment needs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/>
              <a:t>Increased ground power unit capacity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Data / internet connections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Phasing out of models or sizes of aircraft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10" b="28088"/>
          <a:stretch/>
        </p:blipFill>
        <p:spPr>
          <a:xfrm>
            <a:off x="381000" y="4267201"/>
            <a:ext cx="3284859" cy="128606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10" b="28088"/>
          <a:stretch/>
        </p:blipFill>
        <p:spPr>
          <a:xfrm>
            <a:off x="3860801" y="4267200"/>
            <a:ext cx="3284858" cy="128606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334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Aircraft Clearances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FAA provides guidance on nose-to-building clearances, but not on wingtip clearances in apron areas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ICAO provides planning criteria for wingtip clearances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Wingtip clearances </a:t>
            </a:r>
            <a:r>
              <a:rPr lang="en-US" b="0" dirty="0" smtClean="0"/>
              <a:t>usually determined by airport or apron lessee</a:t>
            </a:r>
            <a:endParaRPr lang="en-US" b="0" dirty="0"/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In </a:t>
            </a:r>
            <a:r>
              <a:rPr lang="en-US" b="0" dirty="0"/>
              <a:t>some cases reduced horizontal wingtip clearance or vertical clearance may be allowed during </a:t>
            </a:r>
            <a:r>
              <a:rPr lang="en-US" b="0" dirty="0" smtClean="0"/>
              <a:t>a gate entry/exit </a:t>
            </a:r>
            <a:r>
              <a:rPr lang="en-US" b="0" dirty="0"/>
              <a:t>maneuver 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Airport may set clearance standards on all aircraft parking positions or, at a minimum, between leaseholds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Allow space for maneuvering of GSE and emergency vehicle access and servicing aircraft</a:t>
            </a:r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65" b="21811"/>
          <a:stretch/>
        </p:blipFill>
        <p:spPr>
          <a:xfrm>
            <a:off x="4419600" y="4648200"/>
            <a:ext cx="3936815" cy="13758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30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Apron Markings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Apron-related Airfield Marking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Taxiways, taxilanes, holding positions, non-movement area boundaries, and roadways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Standards established by FAA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Apron Markings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guidance currently published by FAA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Industry guidance is available and summarized in Guidebook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Markings vary among airports and aprons, influenced by operation and size of apron</a:t>
            </a:r>
            <a:endParaRPr lang="en-US" b="0" dirty="0" smtClean="0"/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Determined by airport operators and/or apron lessees</a:t>
            </a:r>
          </a:p>
          <a:p>
            <a:pPr lvl="1">
              <a:buFont typeface="Arial" pitchFamily="34" charset="0"/>
              <a:buChar char="•"/>
            </a:pPr>
            <a:endParaRPr lang="en-US" b="0" dirty="0"/>
          </a:p>
        </p:txBody>
      </p:sp>
      <p:pic>
        <p:nvPicPr>
          <p:cNvPr id="3074" name="Picture 2" descr="P:\ACRP 07-09\Task 3-Observe Apron Environment\Observations\DEN\Images\IMG_0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94" y="4425696"/>
            <a:ext cx="2057400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ACRP 07-09\Task 3-Observe Apron Environment\Observations\DEN\Images\IMG_09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92" r="34556"/>
          <a:stretch/>
        </p:blipFill>
        <p:spPr bwMode="auto">
          <a:xfrm>
            <a:off x="200025" y="4434840"/>
            <a:ext cx="1819338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:\ACRP 07-09\Task 3-Observe Apron Environment\Observations\DEN\Images\IMG_099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7" t="10159" r="20555" b="17841"/>
          <a:stretch/>
        </p:blipFill>
        <p:spPr bwMode="auto">
          <a:xfrm>
            <a:off x="4467225" y="4425695"/>
            <a:ext cx="1933575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775" y="3644388"/>
            <a:ext cx="2459295" cy="21529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212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8580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Ensure that aprons comply with aeronautical surfaces and runway/taxiway areas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Incorporation of pushback areas may reduce taxi congestion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Vehicle service roads can be placed in front of (head-of-stand) or behind (tail stand) aircraft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Ensure there is sufficient space for GSE storage and staging, either locally or remotely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Aprons may need to be visible from ATCT or ramp towers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19051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Technology/Planning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Computer-aided design (CAD) allows for analysis of different apron configurations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Add-on programs allow for simulation of aircraft and vehicle movements and aircraft servicing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Path tracking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Jet blast velocity tracking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Aircraft servicing layouts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Passenger loading bridge analysis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Pavement strength software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FAARFIELD (FAA) assists with </a:t>
            </a:r>
            <a:br>
              <a:rPr lang="en-US" dirty="0" smtClean="0"/>
            </a:br>
            <a:r>
              <a:rPr lang="en-US" dirty="0" smtClean="0"/>
              <a:t>designing new and modifying airfield </a:t>
            </a:r>
            <a:br>
              <a:rPr lang="en-US" dirty="0" smtClean="0"/>
            </a:br>
            <a:r>
              <a:rPr lang="en-US" dirty="0" smtClean="0"/>
              <a:t>pavements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2743200"/>
            <a:ext cx="4191000" cy="30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ACRP 07-09: Apron Planning and Design Guidebook</a:t>
            </a:r>
            <a:endParaRPr lang="en-US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7010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Team: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Ricondo </a:t>
            </a:r>
            <a:r>
              <a:rPr lang="en-US" b="0" dirty="0"/>
              <a:t>&amp; Associates, Inc.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Airport Development Group, Inc.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Aviation Safety and Security Education Training, LLC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Kimley-Horn and Associates, Inc.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Two Hundred, Inc</a:t>
            </a:r>
            <a:r>
              <a:rPr lang="en-US" b="0" dirty="0" smtClean="0"/>
              <a:t>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5532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Consider benefits of different pavement types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Drainage:  follow regulations and consider long-term expansion potentials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Construction impacts:  pavement replacement may require operational plans to route aircraft around construction and accommodate weather-related limitations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Hydrant fueling systems:  need to follow NFPA requirements </a:t>
            </a:r>
            <a:r>
              <a:rPr lang="en-US" b="0" dirty="0"/>
              <a:t>and </a:t>
            </a:r>
            <a:r>
              <a:rPr lang="en-US" b="0" dirty="0" smtClean="0"/>
              <a:t>consider </a:t>
            </a:r>
            <a:r>
              <a:rPr lang="en-US" b="0" dirty="0"/>
              <a:t>aircraft parking </a:t>
            </a:r>
            <a:r>
              <a:rPr lang="en-US" b="0" dirty="0" smtClean="0"/>
              <a:t>positions and </a:t>
            </a:r>
            <a:r>
              <a:rPr lang="en-US" b="0" dirty="0"/>
              <a:t>loading bridge operational ranges 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Paint and reflective materials vary and selection should consider durability, weather conditions, and cost.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Lighting should follow Illuminating Engineering Society guidelines.</a:t>
            </a:r>
            <a:endParaRPr lang="en-US" b="0" dirty="0"/>
          </a:p>
        </p:txBody>
      </p:sp>
      <p:pic>
        <p:nvPicPr>
          <p:cNvPr id="2050" name="Picture 2" descr="P:\ACRP 07-09\Task 6-Draft Guidebook and Final Report\Figures\Section 4 Images - V2\Fig 04-38 Hydrant Fueling P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497614"/>
            <a:ext cx="1828800" cy="13697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ACRP 07-09\Task 3-Observe Apron Environment\Observations\DEN\Images\IMG_08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938"/>
          <a:stretch/>
        </p:blipFill>
        <p:spPr bwMode="auto">
          <a:xfrm>
            <a:off x="6991350" y="3568223"/>
            <a:ext cx="1828800" cy="7810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69" t="38005" r="14666" b="32075"/>
          <a:stretch/>
        </p:blipFill>
        <p:spPr bwMode="auto">
          <a:xfrm>
            <a:off x="6991350" y="2362200"/>
            <a:ext cx="1828800" cy="1057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687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Management/Operational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Airports use management and operational policies to enhance safety and manage the utilization of aprons.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Examples: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Lease stipulations requiring minimum utilization of aprons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Require vehicle and aircraft parking and flow plans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Varying lease types (exclusive, preferential, common use)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Establishing wingtip clearances between parking positions or between leaseholds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Enforce required aircraft parking apron for apron to building or lease area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Deicing </a:t>
            </a:r>
            <a:r>
              <a:rPr lang="en-US" dirty="0" smtClean="0"/>
              <a:t>and fueling consortiums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Related Regulations/ Guidance/References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2390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FAA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Advisory circulars and orders provide guidance</a:t>
            </a:r>
            <a:endParaRPr lang="en-US" sz="1400" b="0" dirty="0" smtClean="0"/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SMS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May become part of apron planning process as guidance matures</a:t>
            </a:r>
            <a:endParaRPr lang="en-US" sz="1400" b="0" dirty="0" smtClean="0"/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Sustainability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Initiatives can be incorporated that support airport operator goals</a:t>
            </a:r>
            <a:endParaRPr lang="en-US" sz="1400" b="0" dirty="0" smtClean="0"/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VALE Program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Provides funding for electrification projects to improve air quality</a:t>
            </a:r>
            <a:endParaRPr lang="en-US" sz="1400" b="0" dirty="0" smtClean="0"/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Environmental Regulations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NEPA process and state environmental planning requirements</a:t>
            </a:r>
            <a:endParaRPr lang="en-US" sz="1400" b="0" dirty="0" smtClean="0"/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NFPA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Published codes and standard to minimize the risk of fires in the apron environment</a:t>
            </a:r>
            <a:endParaRPr lang="en-US" sz="1400" b="0" dirty="0" smtClean="0"/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ICAO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As the FAA increases harmonization with ICAO guidance, it is </a:t>
            </a:r>
            <a:r>
              <a:rPr lang="en-US" sz="1400" dirty="0"/>
              <a:t>anticipated to be increasingly reflected in apron </a:t>
            </a:r>
            <a:r>
              <a:rPr lang="en-US" sz="1400" dirty="0" smtClean="0"/>
              <a:t>facilities</a:t>
            </a: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xmlns="" val="34927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</a:t>
            </a:r>
            <a:r>
              <a:rPr lang="en-US" sz="3000" dirty="0" smtClean="0"/>
              <a:t>dditional Information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057400"/>
            <a:ext cx="5048864" cy="1981200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ea typeface="+mn-ea"/>
                <a:cs typeface="+mn-cs"/>
              </a:rPr>
              <a:t>	ACRP </a:t>
            </a:r>
            <a:r>
              <a:rPr lang="en-US" sz="1800" dirty="0">
                <a:ea typeface="+mn-ea"/>
                <a:cs typeface="+mn-cs"/>
              </a:rPr>
              <a:t>Report </a:t>
            </a:r>
            <a:r>
              <a:rPr lang="en-US" sz="1800" dirty="0" smtClean="0">
                <a:ea typeface="+mn-ea"/>
                <a:cs typeface="+mn-cs"/>
              </a:rPr>
              <a:t>96 </a:t>
            </a:r>
            <a:br>
              <a:rPr lang="en-US" sz="1800" dirty="0" smtClean="0">
                <a:ea typeface="+mn-ea"/>
                <a:cs typeface="+mn-cs"/>
              </a:rPr>
            </a:br>
            <a:r>
              <a:rPr lang="en-US" sz="1800" i="1" dirty="0" smtClean="0">
                <a:ea typeface="+mn-ea"/>
                <a:cs typeface="+mn-cs"/>
              </a:rPr>
              <a:t>Apron </a:t>
            </a:r>
            <a:r>
              <a:rPr lang="en-US" sz="1800" i="1" dirty="0">
                <a:ea typeface="+mn-ea"/>
                <a:cs typeface="+mn-cs"/>
              </a:rPr>
              <a:t>Planning and Design </a:t>
            </a:r>
            <a:r>
              <a:rPr lang="en-US" sz="1800" i="1" dirty="0" smtClean="0">
                <a:ea typeface="+mn-ea"/>
                <a:cs typeface="+mn-cs"/>
              </a:rPr>
              <a:t>Guidebook</a:t>
            </a:r>
          </a:p>
          <a:p>
            <a:pPr lvl="1">
              <a:spcAft>
                <a:spcPts val="1200"/>
              </a:spcAft>
              <a:buNone/>
            </a:pPr>
            <a:r>
              <a:rPr lang="en-US" sz="1200" u="sng" dirty="0" smtClean="0">
                <a:solidFill>
                  <a:srgbClr val="FF0000"/>
                </a:solidFill>
                <a:hlinkClick r:id="rId3"/>
              </a:rPr>
              <a:t>http://onlinepubs.trb.org/onlinepubs/acrp/acrp_rpt_096.pdf</a:t>
            </a:r>
          </a:p>
          <a:p>
            <a:pPr lvl="1">
              <a:spcAft>
                <a:spcPts val="1200"/>
              </a:spcAft>
              <a:buNone/>
            </a:pPr>
            <a:endParaRPr lang="en-US" u="sng" dirty="0" smtClean="0">
              <a:solidFill>
                <a:srgbClr val="FF0000"/>
              </a:solidFill>
              <a:hlinkClick r:id="rId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1480465"/>
            <a:ext cx="1943100" cy="2514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880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ACRP 07-09 Project Panel</a:t>
            </a:r>
            <a:endParaRPr lang="en-US" sz="3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7010400" cy="4495800"/>
          </a:xfrm>
        </p:spPr>
        <p:txBody>
          <a:bodyPr>
            <a:normAutofit/>
          </a:bodyPr>
          <a:lstStyle/>
          <a:p>
            <a:r>
              <a:rPr lang="en-US" dirty="0"/>
              <a:t>Jorge E. Panteli</a:t>
            </a:r>
            <a:r>
              <a:rPr lang="en-US" b="0" dirty="0"/>
              <a:t>, McFarland-Johnson, Inc</a:t>
            </a:r>
            <a:r>
              <a:rPr lang="en-US" b="0" dirty="0" smtClean="0"/>
              <a:t>. (</a:t>
            </a:r>
            <a:r>
              <a:rPr lang="en-US" b="0" dirty="0"/>
              <a:t>Chair)</a:t>
            </a:r>
          </a:p>
          <a:p>
            <a:r>
              <a:rPr lang="en-US" dirty="0"/>
              <a:t>Mark B. </a:t>
            </a:r>
            <a:r>
              <a:rPr lang="en-US" dirty="0" smtClean="0"/>
              <a:t>Gibbs</a:t>
            </a:r>
            <a:r>
              <a:rPr lang="en-US" b="0" dirty="0" smtClean="0"/>
              <a:t>, City and County of Denver </a:t>
            </a:r>
          </a:p>
          <a:p>
            <a:r>
              <a:rPr lang="en-US" dirty="0" smtClean="0"/>
              <a:t>Stacy </a:t>
            </a:r>
            <a:r>
              <a:rPr lang="en-US" dirty="0"/>
              <a:t>L. Jansen</a:t>
            </a:r>
            <a:r>
              <a:rPr lang="en-US" b="0" dirty="0"/>
              <a:t>, PE, LEED, Burns &amp; McDonnell Engineering Co</a:t>
            </a:r>
            <a:r>
              <a:rPr lang="en-US" b="0" dirty="0" smtClean="0"/>
              <a:t>.</a:t>
            </a:r>
            <a:endParaRPr lang="en-US" b="0" dirty="0"/>
          </a:p>
          <a:p>
            <a:r>
              <a:rPr lang="en-US" dirty="0"/>
              <a:t>James McCluskie</a:t>
            </a:r>
            <a:r>
              <a:rPr lang="en-US" b="0" dirty="0"/>
              <a:t>, Reno-Tahoe Airport </a:t>
            </a:r>
            <a:r>
              <a:rPr lang="en-US" b="0" dirty="0" smtClean="0"/>
              <a:t>Authority</a:t>
            </a:r>
            <a:endParaRPr lang="en-US" b="0" dirty="0"/>
          </a:p>
          <a:p>
            <a:r>
              <a:rPr lang="en-US" dirty="0"/>
              <a:t>Kiran Merchant</a:t>
            </a:r>
            <a:r>
              <a:rPr lang="en-US" b="0" dirty="0"/>
              <a:t>, Port Authority of New York and New </a:t>
            </a:r>
            <a:r>
              <a:rPr lang="en-US" b="0" dirty="0" smtClean="0"/>
              <a:t>Jersey</a:t>
            </a:r>
            <a:endParaRPr lang="en-US" b="0" dirty="0"/>
          </a:p>
          <a:p>
            <a:r>
              <a:rPr lang="en-US" dirty="0"/>
              <a:t>Kenneth P. Stevens</a:t>
            </a:r>
            <a:r>
              <a:rPr lang="en-US" b="0" dirty="0"/>
              <a:t>, University of </a:t>
            </a:r>
            <a:r>
              <a:rPr lang="en-US" b="0" dirty="0" smtClean="0"/>
              <a:t>Westminster</a:t>
            </a:r>
            <a:endParaRPr lang="en-US" b="0" dirty="0"/>
          </a:p>
          <a:p>
            <a:r>
              <a:rPr lang="en-US" dirty="0"/>
              <a:t>Michael A Meyers</a:t>
            </a:r>
            <a:r>
              <a:rPr lang="en-US" b="0" dirty="0"/>
              <a:t>, PE, FAA Liaison</a:t>
            </a:r>
          </a:p>
          <a:p>
            <a:r>
              <a:rPr lang="en-US" dirty="0"/>
              <a:t>Stephen F. </a:t>
            </a:r>
            <a:r>
              <a:rPr lang="en-US" dirty="0" smtClean="0"/>
              <a:t>Maher,</a:t>
            </a:r>
            <a:r>
              <a:rPr lang="en-US" b="0" dirty="0" smtClean="0"/>
              <a:t> </a:t>
            </a:r>
            <a:r>
              <a:rPr lang="en-US" b="0" dirty="0"/>
              <a:t>PE, TRB </a:t>
            </a:r>
            <a:r>
              <a:rPr lang="en-US" b="0" dirty="0" smtClean="0"/>
              <a:t>Liaison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26217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Introduction and Research Purpose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Planning and Design Process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Understanding the Apron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Apron and Planning Design Guidance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05965"/>
            <a:ext cx="3948820" cy="2632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005965"/>
            <a:ext cx="3948816" cy="26328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2954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4200" cy="762000"/>
          </a:xfrm>
        </p:spPr>
        <p:txBody>
          <a:bodyPr/>
          <a:lstStyle/>
          <a:p>
            <a:r>
              <a:rPr lang="en-US" sz="3000" dirty="0" smtClean="0"/>
              <a:t>Introduction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8580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Aprons are among the most congested areas at an airport: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Aircraft movements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Passengers and cargo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Ground service equipment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Airline/supplier personnel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CHALLENGE</a:t>
            </a:r>
            <a:r>
              <a:rPr lang="en-US" dirty="0"/>
              <a:t>:</a:t>
            </a:r>
            <a:r>
              <a:rPr lang="en-US" b="0" dirty="0"/>
              <a:t>  Lack of comprehensive and complete guidance in a readily accessible form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OPPORTUNITY:</a:t>
            </a:r>
            <a:r>
              <a:rPr lang="en-US" b="0" dirty="0"/>
              <a:t>  Consolidate guidance without presenting a prescriptive approach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</p:txBody>
      </p:sp>
      <p:pic>
        <p:nvPicPr>
          <p:cNvPr id="1026" name="Picture 2" descr="P:\ACRP 07-09\Task 6-Draft Guidebook and Final Report\Figures\Not Used\Aircraft Servicing at G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76" r="21698"/>
          <a:stretch/>
        </p:blipFill>
        <p:spPr bwMode="auto">
          <a:xfrm>
            <a:off x="152399" y="4352544"/>
            <a:ext cx="1796596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ACRP 07-09\Task 6-Draft Guidebook and Final Report\Figures\Not Used\Deicing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469" y="4352544"/>
            <a:ext cx="1745305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ACRP 07-09\Task 6-Draft Guidebook and Final Report\_D7014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845" y="4352544"/>
            <a:ext cx="1715199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richter\Pictures\London Pictures\106_PANA\P10603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420" y="4352544"/>
            <a:ext cx="1524000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:\ACRP 07-09\Task 3-Observe Apron Environment\Observations\Centennial\ADG Pictures\APA Palitus MR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72" b="21541"/>
          <a:stretch/>
        </p:blipFill>
        <p:spPr bwMode="auto">
          <a:xfrm>
            <a:off x="7315200" y="4343400"/>
            <a:ext cx="1690449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64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4200" cy="762000"/>
          </a:xfrm>
        </p:spPr>
        <p:txBody>
          <a:bodyPr/>
          <a:lstStyle/>
          <a:p>
            <a:r>
              <a:rPr lang="en-US" sz="3000" dirty="0" smtClean="0"/>
              <a:t>Research Objectives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8580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Develop a guidebook to describe best practices for comprehensive apron planning and design that enhances operational efficiency and safety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The </a:t>
            </a:r>
            <a:r>
              <a:rPr lang="en-US" dirty="0" smtClean="0"/>
              <a:t>Guidebook is </a:t>
            </a:r>
            <a:r>
              <a:rPr lang="en-US" b="0" dirty="0" smtClean="0"/>
              <a:t>intended to assist planners, designers, airport operators and other stakeholders in enhancing the operational efficiency, safety, and flexibility of aprons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It does </a:t>
            </a:r>
            <a:r>
              <a:rPr lang="en-US" b="0" dirty="0"/>
              <a:t>not relieve the user of the need to thoroughly understand </a:t>
            </a:r>
            <a:r>
              <a:rPr lang="en-US" b="0" dirty="0" smtClean="0"/>
              <a:t>the </a:t>
            </a:r>
            <a:r>
              <a:rPr lang="en-US" b="0" dirty="0"/>
              <a:t>specific operating </a:t>
            </a:r>
            <a:r>
              <a:rPr lang="en-US" b="0" dirty="0" smtClean="0"/>
              <a:t>environment at the project area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Provide a conduit to other apron planning and design information</a:t>
            </a:r>
            <a:endParaRPr lang="en-US" b="0" dirty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 lvl="1">
              <a:buFont typeface="Arial" pitchFamily="34" charset="0"/>
              <a:buChar char="•"/>
            </a:pPr>
            <a:endParaRPr lang="en-US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6186" y="4114800"/>
            <a:ext cx="2137932" cy="1645920"/>
          </a:xfrm>
          <a:prstGeom prst="rect">
            <a:avLst/>
          </a:prstGeom>
        </p:spPr>
      </p:pic>
      <p:pic>
        <p:nvPicPr>
          <p:cNvPr id="1027" name="Picture 3" descr="P:\ACRP 07-09\Task 6-Draft Guidebook and Final Report\Figures\Section 4 Images - V2\Fig 04-31 SLC Blast Ope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585" y="4114800"/>
            <a:ext cx="271981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ACRP 07-09\Task 6-Draft Guidebook and Final Report\Figures\Section 4 Images - V2\Fig 04-20 Cargo GSE Stag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188051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Conducted literature search to identify existing apron planning and design guidance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Evaluated literature to identify limitations and enhancements of existing guidance and to inform site visits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Performed apron observations at a variety of airports to explore best practices for planning and operating apron facilities</a:t>
            </a:r>
            <a:endParaRPr lang="en-US" b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800" y="4128868"/>
            <a:ext cx="7467600" cy="1371600"/>
            <a:chOff x="304800" y="3810000"/>
            <a:chExt cx="7467600" cy="1371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10000"/>
              <a:ext cx="1053966" cy="137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810000"/>
              <a:ext cx="1057175" cy="137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751" y="3810000"/>
              <a:ext cx="1060897" cy="137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810000"/>
              <a:ext cx="967525" cy="137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810000"/>
              <a:ext cx="1054458" cy="1371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91200" y="4172634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+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248400" y="3810000"/>
              <a:ext cx="1066800" cy="1371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Observations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&amp;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Research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5200" y="4172634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=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2921" y="4115953"/>
            <a:ext cx="1056279" cy="13669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582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34200" cy="762000"/>
          </a:xfrm>
        </p:spPr>
        <p:txBody>
          <a:bodyPr/>
          <a:lstStyle/>
          <a:p>
            <a:r>
              <a:rPr lang="en-US" sz="3000" dirty="0" smtClean="0"/>
              <a:t>Guidebook Organization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8580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Chapter </a:t>
            </a:r>
            <a:r>
              <a:rPr lang="en-US" dirty="0"/>
              <a:t>1, </a:t>
            </a:r>
            <a:r>
              <a:rPr lang="en-US" dirty="0" smtClean="0"/>
              <a:t>Introduction</a:t>
            </a:r>
          </a:p>
          <a:p>
            <a:pPr marL="338138" indent="0"/>
            <a:r>
              <a:rPr lang="en-US" b="0" dirty="0" smtClean="0"/>
              <a:t>Presents </a:t>
            </a:r>
            <a:r>
              <a:rPr lang="en-US" b="0" dirty="0"/>
              <a:t>background on the research </a:t>
            </a:r>
            <a:r>
              <a:rPr lang="en-US" b="0" dirty="0" smtClean="0"/>
              <a:t>project.</a:t>
            </a: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Chapter 2, Apron Planning and Design </a:t>
            </a:r>
            <a:r>
              <a:rPr lang="en-US" dirty="0" smtClean="0"/>
              <a:t>Process</a:t>
            </a:r>
          </a:p>
          <a:p>
            <a:pPr marL="338138" indent="0"/>
            <a:r>
              <a:rPr lang="en-US" b="0" dirty="0"/>
              <a:t>Describes the general apron planning and design process including stakeholder and agency involvement.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Chapter 3, Understanding the Apron </a:t>
            </a:r>
            <a:r>
              <a:rPr lang="en-US" dirty="0" smtClean="0"/>
              <a:t>Environment</a:t>
            </a:r>
          </a:p>
          <a:p>
            <a:pPr marL="338138" indent="0"/>
            <a:r>
              <a:rPr lang="en-US" b="0" dirty="0"/>
              <a:t>Summarizes the different types of aprons, activities (aircraft, passengers, employees, vehicles) that occur in apron environments, and GSE used to support these activities.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Chapter </a:t>
            </a:r>
            <a:r>
              <a:rPr lang="en-US" dirty="0"/>
              <a:t>4, Apron Planning and </a:t>
            </a:r>
            <a:r>
              <a:rPr lang="en-US" dirty="0" smtClean="0"/>
              <a:t>Design</a:t>
            </a:r>
          </a:p>
          <a:p>
            <a:pPr marL="338138" indent="0"/>
            <a:r>
              <a:rPr lang="en-US" b="0" dirty="0" smtClean="0"/>
              <a:t>Provides </a:t>
            </a:r>
            <a:r>
              <a:rPr lang="en-US" b="0" dirty="0"/>
              <a:t>detailed guidance on various apron planning considerations, design implications, and related regulations/guidance.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3257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Apron Planning and Design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95399"/>
            <a:ext cx="3810000" cy="522529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54192" y="1371600"/>
            <a:ext cx="32004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0F78AE"/>
                </a:solidFill>
              </a:rPr>
              <a:t>Level </a:t>
            </a:r>
            <a:r>
              <a:rPr lang="en-US" b="0" dirty="0">
                <a:solidFill>
                  <a:srgbClr val="0F78AE"/>
                </a:solidFill>
              </a:rPr>
              <a:t>of </a:t>
            </a:r>
            <a:r>
              <a:rPr lang="en-US" b="0" dirty="0" smtClean="0">
                <a:solidFill>
                  <a:srgbClr val="0F78AE"/>
                </a:solidFill>
              </a:rPr>
              <a:t>planning </a:t>
            </a:r>
            <a:r>
              <a:rPr lang="en-US" b="0" dirty="0">
                <a:solidFill>
                  <a:srgbClr val="0F78AE"/>
                </a:solidFill>
              </a:rPr>
              <a:t>detail will influence which steps are </a:t>
            </a:r>
            <a:r>
              <a:rPr lang="en-US" b="0" dirty="0" smtClean="0">
                <a:solidFill>
                  <a:srgbClr val="0F78AE"/>
                </a:solidFill>
              </a:rPr>
              <a:t>completed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Master planning requires conceptual planning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rgbClr val="0F78AE"/>
                </a:solidFill>
              </a:rPr>
              <a:t>Development program and design projects require very detailed planning</a:t>
            </a:r>
            <a:endParaRPr lang="en-US" b="0" dirty="0">
              <a:solidFill>
                <a:srgbClr val="0F78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9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CRP-blue-v2">
      <a:dk1>
        <a:srgbClr val="FFFFFF"/>
      </a:dk1>
      <a:lt1>
        <a:srgbClr val="7CA1C9"/>
      </a:lt1>
      <a:dk2>
        <a:srgbClr val="FFFFFF"/>
      </a:dk2>
      <a:lt2>
        <a:srgbClr val="7CA1C9"/>
      </a:lt2>
      <a:accent1>
        <a:srgbClr val="7CA1C9"/>
      </a:accent1>
      <a:accent2>
        <a:srgbClr val="59BD7D"/>
      </a:accent2>
      <a:accent3>
        <a:srgbClr val="1E4734"/>
      </a:accent3>
      <a:accent4>
        <a:srgbClr val="B77B28"/>
      </a:accent4>
      <a:accent5>
        <a:srgbClr val="E09E26"/>
      </a:accent5>
      <a:accent6>
        <a:srgbClr val="47391D"/>
      </a:accent6>
      <a:hlink>
        <a:srgbClr val="0378AD"/>
      </a:hlink>
      <a:folHlink>
        <a:srgbClr val="7CA1C9"/>
      </a:folHlink>
    </a:clrScheme>
    <a:fontScheme name="HelveticaNeueLT Std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1334</Words>
  <Application>Microsoft Office PowerPoint</Application>
  <PresentationFormat>On-screen Show (4:3)</PresentationFormat>
  <Paragraphs>196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Blank</vt:lpstr>
      <vt:lpstr>Custom Design</vt:lpstr>
      <vt:lpstr>Slide 1</vt:lpstr>
      <vt:lpstr>ACRP 07-09: Apron Planning and Design Guidebook</vt:lpstr>
      <vt:lpstr>ACRP 07-09 Project Panel</vt:lpstr>
      <vt:lpstr>Agenda</vt:lpstr>
      <vt:lpstr>Introduction</vt:lpstr>
      <vt:lpstr>Research Objectives</vt:lpstr>
      <vt:lpstr>Research Approach</vt:lpstr>
      <vt:lpstr>Guidebook Organization</vt:lpstr>
      <vt:lpstr>Apron Planning and Design Process</vt:lpstr>
      <vt:lpstr>Stakeholder &amp; Agency Involvement</vt:lpstr>
      <vt:lpstr>Understanding the Apron Environment</vt:lpstr>
      <vt:lpstr>Planning Considerations</vt:lpstr>
      <vt:lpstr>Planning Considerations</vt:lpstr>
      <vt:lpstr>Determining Apron Demand</vt:lpstr>
      <vt:lpstr>Fleet Evolution</vt:lpstr>
      <vt:lpstr>Aircraft Clearances</vt:lpstr>
      <vt:lpstr>Apron Markings</vt:lpstr>
      <vt:lpstr>Apron Configuration</vt:lpstr>
      <vt:lpstr>Technology/Planning Tools</vt:lpstr>
      <vt:lpstr>Design Implications</vt:lpstr>
      <vt:lpstr>Management/Operational Policies</vt:lpstr>
      <vt:lpstr>Related Regulations/ Guidance/References</vt:lpstr>
      <vt:lpstr>Additional Information</vt:lpstr>
    </vt:vector>
  </TitlesOfParts>
  <Company>NAP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NAP</dc:creator>
  <cp:lastModifiedBy>rhouston</cp:lastModifiedBy>
  <cp:revision>233</cp:revision>
  <cp:lastPrinted>2012-05-08T21:53:12Z</cp:lastPrinted>
  <dcterms:created xsi:type="dcterms:W3CDTF">2005-12-13T19:08:17Z</dcterms:created>
  <dcterms:modified xsi:type="dcterms:W3CDTF">2013-12-14T16:35:24Z</dcterms:modified>
</cp:coreProperties>
</file>