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19" r:id="rId1"/>
  </p:sldMasterIdLst>
  <p:notesMasterIdLst>
    <p:notesMasterId r:id="rId87"/>
  </p:notesMasterIdLst>
  <p:handoutMasterIdLst>
    <p:handoutMasterId r:id="rId88"/>
  </p:handoutMasterIdLst>
  <p:sldIdLst>
    <p:sldId id="305" r:id="rId2"/>
    <p:sldId id="306" r:id="rId3"/>
    <p:sldId id="389" r:id="rId4"/>
    <p:sldId id="308" r:id="rId5"/>
    <p:sldId id="309" r:id="rId6"/>
    <p:sldId id="310" r:id="rId7"/>
    <p:sldId id="311" r:id="rId8"/>
    <p:sldId id="312" r:id="rId9"/>
    <p:sldId id="313" r:id="rId10"/>
    <p:sldId id="314" r:id="rId11"/>
    <p:sldId id="256" r:id="rId12"/>
    <p:sldId id="258" r:id="rId13"/>
    <p:sldId id="257" r:id="rId14"/>
    <p:sldId id="263" r:id="rId15"/>
    <p:sldId id="262" r:id="rId16"/>
    <p:sldId id="267" r:id="rId17"/>
    <p:sldId id="266" r:id="rId18"/>
    <p:sldId id="273" r:id="rId19"/>
    <p:sldId id="272" r:id="rId20"/>
    <p:sldId id="277" r:id="rId21"/>
    <p:sldId id="276" r:id="rId22"/>
    <p:sldId id="281" r:id="rId23"/>
    <p:sldId id="280" r:id="rId24"/>
    <p:sldId id="285" r:id="rId25"/>
    <p:sldId id="284" r:id="rId26"/>
    <p:sldId id="290" r:id="rId27"/>
    <p:sldId id="286" r:id="rId28"/>
    <p:sldId id="294" r:id="rId29"/>
    <p:sldId id="293" r:id="rId30"/>
    <p:sldId id="297" r:id="rId31"/>
    <p:sldId id="295" r:id="rId32"/>
    <p:sldId id="390" r:id="rId33"/>
    <p:sldId id="299" r:id="rId34"/>
    <p:sldId id="300" r:id="rId35"/>
    <p:sldId id="301" r:id="rId36"/>
    <p:sldId id="302" r:id="rId37"/>
    <p:sldId id="303" r:id="rId38"/>
    <p:sldId id="304" r:id="rId39"/>
    <p:sldId id="318" r:id="rId40"/>
    <p:sldId id="319" r:id="rId41"/>
    <p:sldId id="391" r:id="rId42"/>
    <p:sldId id="321" r:id="rId43"/>
    <p:sldId id="331" r:id="rId44"/>
    <p:sldId id="327"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53" r:id="rId67"/>
    <p:sldId id="354" r:id="rId68"/>
    <p:sldId id="355" r:id="rId69"/>
    <p:sldId id="372" r:id="rId70"/>
    <p:sldId id="373" r:id="rId71"/>
    <p:sldId id="374" r:id="rId72"/>
    <p:sldId id="375" r:id="rId73"/>
    <p:sldId id="376" r:id="rId74"/>
    <p:sldId id="377" r:id="rId75"/>
    <p:sldId id="378" r:id="rId76"/>
    <p:sldId id="379" r:id="rId77"/>
    <p:sldId id="380" r:id="rId78"/>
    <p:sldId id="381" r:id="rId79"/>
    <p:sldId id="382" r:id="rId80"/>
    <p:sldId id="383" r:id="rId81"/>
    <p:sldId id="384" r:id="rId82"/>
    <p:sldId id="385" r:id="rId83"/>
    <p:sldId id="386" r:id="rId84"/>
    <p:sldId id="392" r:id="rId85"/>
    <p:sldId id="393" r:id="rId86"/>
  </p:sldIdLst>
  <p:sldSz cx="9144000" cy="6858000" type="screen4x3"/>
  <p:notesSz cx="7010400" cy="9296400"/>
  <p:custShowLst>
    <p:custShow name="Custom Show 1" id="0">
      <p:sldLst>
        <p:sld r:id="rId12"/>
        <p:sld r:id="rId14"/>
        <p:sld r:id="rId16"/>
      </p:sldLst>
    </p:custShow>
  </p:custShowLst>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2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ol Fowler" initials="CF"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7E8EA"/>
    <a:srgbClr val="CCCD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96353" autoAdjust="0"/>
  </p:normalViewPr>
  <p:slideViewPr>
    <p:cSldViewPr snapToGrid="0">
      <p:cViewPr varScale="1">
        <p:scale>
          <a:sx n="126" d="100"/>
          <a:sy n="126" d="100"/>
        </p:scale>
        <p:origin x="-3138" y="-90"/>
      </p:cViewPr>
      <p:guideLst>
        <p:guide orient="horz" pos="2160"/>
        <p:guide orient="horz" pos="2260"/>
        <p:guide pos="2880"/>
      </p:guideLst>
    </p:cSldViewPr>
  </p:slideViewPr>
  <p:outlineViewPr>
    <p:cViewPr>
      <p:scale>
        <a:sx n="33" d="100"/>
        <a:sy n="33" d="100"/>
      </p:scale>
      <p:origin x="0" y="-4877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9DFCAD4-7E48-4332-B8AB-0BAB47DDF4C3}" type="datetimeFigureOut">
              <a:rPr lang="en-US"/>
              <a:pPr>
                <a:defRPr/>
              </a:pPr>
              <a:t>10/23/2017</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6F975AA-991F-438A-B048-1BA48B01D244}" type="slidenum">
              <a:rPr lang="en-US"/>
              <a:pPr>
                <a:defRPr/>
              </a:pPr>
              <a:t>‹#›</a:t>
            </a:fld>
            <a:endParaRPr lang="en-US" dirty="0"/>
          </a:p>
        </p:txBody>
      </p:sp>
    </p:spTree>
    <p:extLst>
      <p:ext uri="{BB962C8B-B14F-4D97-AF65-F5344CB8AC3E}">
        <p14:creationId xmlns:p14="http://schemas.microsoft.com/office/powerpoint/2010/main" val="148718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7E42E20-4AF3-4C9E-835A-79681AD28042}" type="datetimeFigureOut">
              <a:rPr lang="en-US"/>
              <a:pPr>
                <a:defRPr/>
              </a:pPr>
              <a:t>10/23/2017</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7F4F22B-0D35-466B-8182-33CA47565C76}" type="slidenum">
              <a:rPr lang="en-US"/>
              <a:pPr>
                <a:defRPr/>
              </a:pPr>
              <a:t>‹#›</a:t>
            </a:fld>
            <a:endParaRPr lang="en-US" dirty="0"/>
          </a:p>
        </p:txBody>
      </p:sp>
    </p:spTree>
    <p:extLst>
      <p:ext uri="{BB962C8B-B14F-4D97-AF65-F5344CB8AC3E}">
        <p14:creationId xmlns:p14="http://schemas.microsoft.com/office/powerpoint/2010/main" val="2040625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fontAlgn="base">
              <a:spcBef>
                <a:spcPct val="0"/>
              </a:spcBef>
              <a:spcAft>
                <a:spcPct val="0"/>
              </a:spcAft>
            </a:pPr>
            <a:fld id="{9B1B074B-4D14-43E0-817B-C1D565C460EC}" type="slidenum">
              <a:rPr lang="en-US" altLang="en-US" smtClean="0"/>
              <a:pPr fontAlgn="base">
                <a:spcBef>
                  <a:spcPct val="0"/>
                </a:spcBef>
                <a:spcAft>
                  <a:spcPct val="0"/>
                </a:spcAft>
              </a:pPr>
              <a:t>6</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447675" y="3086100"/>
            <a:ext cx="8240713" cy="3305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smtClean="0">
                <a:solidFill>
                  <a:schemeClr val="accent1">
                    <a:lumMod val="75000"/>
                    <a:lumOff val="25000"/>
                  </a:schemeClr>
                </a:solidFill>
              </a:defRPr>
            </a:lvl1pPr>
          </a:lstStyle>
          <a:p>
            <a:pPr>
              <a:defRPr/>
            </a:pPr>
            <a:fld id="{A963079A-CBA5-4257-B3D9-FE2707FDABDB}" type="datetimeFigureOut">
              <a:rPr lang="en-US"/>
              <a:pPr>
                <a:defRPr/>
              </a:pPr>
              <a:t>10/23/2017</a:t>
            </a:fld>
            <a:endParaRPr lang="en-US" dirty="0"/>
          </a:p>
        </p:txBody>
      </p:sp>
      <p:sp>
        <p:nvSpPr>
          <p:cNvPr id="6"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smtClean="0">
                <a:solidFill>
                  <a:schemeClr val="accent1">
                    <a:lumMod val="75000"/>
                    <a:lumOff val="25000"/>
                  </a:schemeClr>
                </a:solidFill>
              </a:defRPr>
            </a:lvl1pPr>
          </a:lstStyle>
          <a:p>
            <a:pPr>
              <a:defRPr/>
            </a:pPr>
            <a:fld id="{44B7F399-E0F5-4457-91BA-56B9110A1EC4}" type="slidenum">
              <a:rPr lang="en-US"/>
              <a:pPr>
                <a:defRPr/>
              </a:pPr>
              <a:t>‹#›</a:t>
            </a:fld>
            <a:endParaRPr lang="en-US" dirty="0"/>
          </a:p>
        </p:txBody>
      </p:sp>
    </p:spTree>
    <p:extLst>
      <p:ext uri="{BB962C8B-B14F-4D97-AF65-F5344CB8AC3E}">
        <p14:creationId xmlns:p14="http://schemas.microsoft.com/office/powerpoint/2010/main" val="64608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2FD41FB-8F62-4D4E-9CFB-FD48C26B11F1}" type="datetimeFigureOut">
              <a:rPr lang="en-US"/>
              <a:pPr>
                <a:defRPr/>
              </a:pPr>
              <a:t>10/23/2017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38F2E01-9FD8-42F4-BD23-4BB954E79869}" type="slidenum">
              <a:rPr lang="en-US"/>
              <a:pPr>
                <a:defRPr/>
              </a:pPr>
              <a:t>‹#›</a:t>
            </a:fld>
            <a:endParaRPr lang="en-US" dirty="0"/>
          </a:p>
        </p:txBody>
      </p:sp>
    </p:spTree>
    <p:extLst>
      <p:ext uri="{BB962C8B-B14F-4D97-AF65-F5344CB8AC3E}">
        <p14:creationId xmlns:p14="http://schemas.microsoft.com/office/powerpoint/2010/main" val="1690410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a:spLocks noChangeAspect="1"/>
          </p:cNvSpPr>
          <p:nvPr/>
        </p:nvSpPr>
        <p:spPr>
          <a:xfrm>
            <a:off x="6629400" y="600075"/>
            <a:ext cx="2057400" cy="5816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0" y="675725"/>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2" y="675725"/>
            <a:ext cx="592220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a:xfrm>
            <a:off x="6745288" y="5956300"/>
            <a:ext cx="947737" cy="365125"/>
          </a:xfrm>
        </p:spPr>
        <p:txBody>
          <a:bodyPr/>
          <a:lstStyle>
            <a:lvl1pPr>
              <a:defRPr smtClean="0">
                <a:solidFill>
                  <a:schemeClr val="accent1">
                    <a:lumMod val="75000"/>
                    <a:lumOff val="25000"/>
                  </a:schemeClr>
                </a:solidFill>
              </a:defRPr>
            </a:lvl1pPr>
          </a:lstStyle>
          <a:p>
            <a:pPr>
              <a:defRPr/>
            </a:pPr>
            <a:fld id="{01A9EAB0-567E-4099-9685-23ADB98E43A4}" type="datetimeFigureOut">
              <a:rPr lang="en-US"/>
              <a:pPr>
                <a:defRPr/>
              </a:pPr>
              <a:t>10/23/2017</a:t>
            </a:fld>
            <a:endParaRPr lang="en-US" dirty="0"/>
          </a:p>
        </p:txBody>
      </p:sp>
      <p:sp>
        <p:nvSpPr>
          <p:cNvPr id="6" name="Footer Placeholder 4"/>
          <p:cNvSpPr>
            <a:spLocks noGrp="1"/>
          </p:cNvSpPr>
          <p:nvPr>
            <p:ph type="ftr" sz="quarter" idx="11"/>
          </p:nvPr>
        </p:nvSpPr>
        <p:spPr>
          <a:xfrm>
            <a:off x="581025" y="5951538"/>
            <a:ext cx="5922963" cy="365125"/>
          </a:xfrm>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smtClean="0">
                <a:solidFill>
                  <a:schemeClr val="accent1">
                    <a:lumMod val="75000"/>
                    <a:lumOff val="25000"/>
                  </a:schemeClr>
                </a:solidFill>
              </a:defRPr>
            </a:lvl1pPr>
          </a:lstStyle>
          <a:p>
            <a:pPr>
              <a:defRPr/>
            </a:pPr>
            <a:fld id="{53D8772C-D727-458E-AD3C-EDD646988611}" type="slidenum">
              <a:rPr lang="en-US"/>
              <a:pPr>
                <a:defRPr/>
              </a:pPr>
              <a:t>‹#›</a:t>
            </a:fld>
            <a:endParaRPr lang="en-US" dirty="0"/>
          </a:p>
        </p:txBody>
      </p:sp>
    </p:spTree>
    <p:extLst>
      <p:ext uri="{BB962C8B-B14F-4D97-AF65-F5344CB8AC3E}">
        <p14:creationId xmlns:p14="http://schemas.microsoft.com/office/powerpoint/2010/main" val="302533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D9F7DA66-0555-4D8E-8A8A-9503D51B4274}" type="datetimeFigureOut">
              <a:rPr lang="en-US"/>
              <a:pPr>
                <a:defRPr/>
              </a:pPr>
              <a:t>10/23/2017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79FFA24-FA09-4CDB-A260-D868EBD65D2E}" type="slidenum">
              <a:rPr lang="en-US"/>
              <a:pPr>
                <a:defRPr/>
              </a:pPr>
              <a:t>‹#›</a:t>
            </a:fld>
            <a:endParaRPr lang="en-US" dirty="0"/>
          </a:p>
        </p:txBody>
      </p:sp>
    </p:spTree>
    <p:extLst>
      <p:ext uri="{BB962C8B-B14F-4D97-AF65-F5344CB8AC3E}">
        <p14:creationId xmlns:p14="http://schemas.microsoft.com/office/powerpoint/2010/main" val="16896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spect="1"/>
          </p:cNvSpPr>
          <p:nvPr/>
        </p:nvSpPr>
        <p:spPr>
          <a:xfrm>
            <a:off x="452438" y="5141913"/>
            <a:ext cx="8239125" cy="1258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0"/>
          </p:nvPr>
        </p:nvSpPr>
        <p:spPr/>
        <p:txBody>
          <a:bodyPr/>
          <a:lstStyle>
            <a:lvl1pPr>
              <a:defRPr smtClean="0">
                <a:solidFill>
                  <a:schemeClr val="accent1">
                    <a:lumMod val="75000"/>
                    <a:lumOff val="25000"/>
                  </a:schemeClr>
                </a:solidFill>
              </a:defRPr>
            </a:lvl1pPr>
          </a:lstStyle>
          <a:p>
            <a:pPr>
              <a:defRPr/>
            </a:pPr>
            <a:fld id="{F2297ECE-D145-4A32-84EF-2FF52D3DEA6E}" type="datetimeFigureOut">
              <a:rPr lang="en-US"/>
              <a:pPr>
                <a:defRPr/>
              </a:pPr>
              <a:t>10/23/2017</a:t>
            </a:fld>
            <a:endParaRPr lang="en-US" dirty="0"/>
          </a:p>
        </p:txBody>
      </p:sp>
      <p:sp>
        <p:nvSpPr>
          <p:cNvPr id="6"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smtClean="0">
                <a:solidFill>
                  <a:schemeClr val="accent1">
                    <a:lumMod val="75000"/>
                    <a:lumOff val="25000"/>
                  </a:schemeClr>
                </a:solidFill>
              </a:defRPr>
            </a:lvl1pPr>
          </a:lstStyle>
          <a:p>
            <a:pPr>
              <a:defRPr/>
            </a:pPr>
            <a:fld id="{6A22BB88-6B1F-4EA8-B94E-CCEF4837B2FC}" type="slidenum">
              <a:rPr lang="en-US"/>
              <a:pPr>
                <a:defRPr/>
              </a:pPr>
              <a:t>‹#›</a:t>
            </a:fld>
            <a:endParaRPr lang="en-US" dirty="0"/>
          </a:p>
        </p:txBody>
      </p:sp>
    </p:spTree>
    <p:extLst>
      <p:ext uri="{BB962C8B-B14F-4D97-AF65-F5344CB8AC3E}">
        <p14:creationId xmlns:p14="http://schemas.microsoft.com/office/powerpoint/2010/main" val="1578893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8B717655-FF1D-4DB4-ACE7-6DCF399642A7}" type="datetimeFigureOut">
              <a:rPr lang="en-US"/>
              <a:pPr>
                <a:defRPr/>
              </a:pPr>
              <a:t>10/23/2017</a:t>
            </a:fld>
            <a:endParaRPr lang="en-US" dirty="0"/>
          </a:p>
        </p:txBody>
      </p:sp>
      <p:sp>
        <p:nvSpPr>
          <p:cNvPr id="7" name="Footer Placeholder 5"/>
          <p:cNvSpPr>
            <a:spLocks noGrp="1"/>
          </p:cNvSpPr>
          <p:nvPr>
            <p:ph type="ftr" sz="quarter" idx="11"/>
          </p:nvPr>
        </p:nvSpPr>
        <p:spPr/>
        <p:txBody>
          <a:bodyPr/>
          <a:lstStyle>
            <a:lvl1pPr>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a:lvl1pPr>
          </a:lstStyle>
          <a:p>
            <a:pPr>
              <a:defRPr/>
            </a:pPr>
            <a:fld id="{4975951D-9D90-4AFA-AAE1-80D330D90209}" type="slidenum">
              <a:rPr lang="en-US"/>
              <a:pPr>
                <a:defRPr/>
              </a:pPr>
              <a:t>‹#›</a:t>
            </a:fld>
            <a:endParaRPr lang="en-US" dirty="0"/>
          </a:p>
        </p:txBody>
      </p:sp>
    </p:spTree>
    <p:extLst>
      <p:ext uri="{BB962C8B-B14F-4D97-AF65-F5344CB8AC3E}">
        <p14:creationId xmlns:p14="http://schemas.microsoft.com/office/powerpoint/2010/main" val="306289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p:txBody>
          <a:bodyPr/>
          <a:lstStyle>
            <a:lvl1pPr>
              <a:defRPr/>
            </a:lvl1pPr>
          </a:lstStyle>
          <a:p>
            <a:pPr>
              <a:defRPr/>
            </a:pPr>
            <a:fld id="{A4CC6395-00C7-48CD-AC8C-C79973AF8DE8}" type="datetimeFigureOut">
              <a:rPr lang="en-US"/>
              <a:pPr>
                <a:defRPr/>
              </a:pPr>
              <a:t>10/23/2017</a:t>
            </a:fld>
            <a:endParaRPr lang="en-US" dirty="0"/>
          </a:p>
        </p:txBody>
      </p:sp>
      <p:sp>
        <p:nvSpPr>
          <p:cNvPr id="9" name="Footer Placeholder 7"/>
          <p:cNvSpPr>
            <a:spLocks noGrp="1"/>
          </p:cNvSpPr>
          <p:nvPr>
            <p:ph type="ftr" sz="quarter" idx="11"/>
          </p:nvPr>
        </p:nvSpPr>
        <p:spPr/>
        <p:txBody>
          <a:bodyPr/>
          <a:lstStyle>
            <a:lvl1pPr>
              <a:defRPr/>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E3E71B67-9C61-4964-9BE3-F93EDAFF496B}" type="slidenum">
              <a:rPr lang="en-US"/>
              <a:pPr>
                <a:defRPr/>
              </a:pPr>
              <a:t>‹#›</a:t>
            </a:fld>
            <a:endParaRPr lang="en-US" dirty="0"/>
          </a:p>
        </p:txBody>
      </p:sp>
    </p:spTree>
    <p:extLst>
      <p:ext uri="{BB962C8B-B14F-4D97-AF65-F5344CB8AC3E}">
        <p14:creationId xmlns:p14="http://schemas.microsoft.com/office/powerpoint/2010/main" val="75237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a:spLocks noChangeAspect="1"/>
          </p:cNvSpPr>
          <p:nvPr/>
        </p:nvSpPr>
        <p:spPr>
          <a:xfrm>
            <a:off x="447675"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p:txBody>
          <a:bodyPr/>
          <a:lstStyle>
            <a:lvl1pPr>
              <a:defRPr/>
            </a:lvl1pPr>
          </a:lstStyle>
          <a:p>
            <a:pPr>
              <a:defRPr/>
            </a:pPr>
            <a:fld id="{2E02EA78-36A3-4D34-8234-25DDEFD6B0C2}" type="datetimeFigureOut">
              <a:rPr lang="en-US"/>
              <a:pPr>
                <a:defRPr/>
              </a:pPr>
              <a:t>10/23/2017</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DE0EA42B-3022-4661-A849-6D1CF3CDF46F}" type="slidenum">
              <a:rPr lang="en-US"/>
              <a:pPr>
                <a:defRPr/>
              </a:pPr>
              <a:t>‹#›</a:t>
            </a:fld>
            <a:endParaRPr lang="en-US" dirty="0"/>
          </a:p>
        </p:txBody>
      </p:sp>
    </p:spTree>
    <p:extLst>
      <p:ext uri="{BB962C8B-B14F-4D97-AF65-F5344CB8AC3E}">
        <p14:creationId xmlns:p14="http://schemas.microsoft.com/office/powerpoint/2010/main" val="302876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C40122-598E-440C-A2D2-A7CA4B1C5076}" type="datetimeFigureOut">
              <a:rPr lang="en-US"/>
              <a:pPr>
                <a:defRPr/>
              </a:pPr>
              <a:t>10/23/2017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4B6E986-6741-439A-900E-89BC9FD1285C}" type="slidenum">
              <a:rPr lang="en-US"/>
              <a:pPr>
                <a:defRPr/>
              </a:pPr>
              <a:t>‹#›</a:t>
            </a:fld>
            <a:endParaRPr lang="en-US" dirty="0"/>
          </a:p>
        </p:txBody>
      </p:sp>
    </p:spTree>
    <p:extLst>
      <p:ext uri="{BB962C8B-B14F-4D97-AF65-F5344CB8AC3E}">
        <p14:creationId xmlns:p14="http://schemas.microsoft.com/office/powerpoint/2010/main" val="3156950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a:spLocks noChangeAspect="1"/>
          </p:cNvSpPr>
          <p:nvPr/>
        </p:nvSpPr>
        <p:spPr>
          <a:xfrm>
            <a:off x="452438" y="5141913"/>
            <a:ext cx="8239125" cy="1274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p:cNvSpPr>
            <a:spLocks noGrp="1"/>
          </p:cNvSpPr>
          <p:nvPr>
            <p:ph type="dt" sz="half" idx="10"/>
          </p:nvPr>
        </p:nvSpPr>
        <p:spPr/>
        <p:txBody>
          <a:bodyPr/>
          <a:lstStyle>
            <a:lvl1pPr>
              <a:defRPr smtClean="0">
                <a:solidFill>
                  <a:schemeClr val="accent1">
                    <a:lumMod val="75000"/>
                    <a:lumOff val="25000"/>
                  </a:schemeClr>
                </a:solidFill>
              </a:defRPr>
            </a:lvl1pPr>
          </a:lstStyle>
          <a:p>
            <a:pPr>
              <a:defRPr/>
            </a:pPr>
            <a:fld id="{658A72A7-96B2-48D9-A496-EA10371159E3}" type="datetimeFigureOut">
              <a:rPr lang="en-US"/>
              <a:pPr>
                <a:defRPr/>
              </a:pPr>
              <a:t>10/23/2017</a:t>
            </a:fld>
            <a:endParaRPr lang="en-US" dirty="0"/>
          </a:p>
        </p:txBody>
      </p:sp>
      <p:sp>
        <p:nvSpPr>
          <p:cNvPr id="7"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dirty="0"/>
          </a:p>
        </p:txBody>
      </p:sp>
      <p:sp>
        <p:nvSpPr>
          <p:cNvPr id="8" name="Slide Number Placeholder 6"/>
          <p:cNvSpPr>
            <a:spLocks noGrp="1"/>
          </p:cNvSpPr>
          <p:nvPr>
            <p:ph type="sldNum" sz="quarter" idx="12"/>
          </p:nvPr>
        </p:nvSpPr>
        <p:spPr/>
        <p:txBody>
          <a:bodyPr/>
          <a:lstStyle>
            <a:lvl1pPr>
              <a:defRPr smtClean="0">
                <a:solidFill>
                  <a:schemeClr val="accent1">
                    <a:lumMod val="75000"/>
                    <a:lumOff val="25000"/>
                  </a:schemeClr>
                </a:solidFill>
              </a:defRPr>
            </a:lvl1pPr>
          </a:lstStyle>
          <a:p>
            <a:pPr>
              <a:defRPr/>
            </a:pPr>
            <a:fld id="{24E53586-E373-417D-A483-956F6172EC59}" type="slidenum">
              <a:rPr lang="en-US"/>
              <a:pPr>
                <a:defRPr/>
              </a:pPr>
              <a:t>‹#›</a:t>
            </a:fld>
            <a:endParaRPr lang="en-US" dirty="0"/>
          </a:p>
        </p:txBody>
      </p:sp>
    </p:spTree>
    <p:extLst>
      <p:ext uri="{BB962C8B-B14F-4D97-AF65-F5344CB8AC3E}">
        <p14:creationId xmlns:p14="http://schemas.microsoft.com/office/powerpoint/2010/main" val="83804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95553B5-597C-44E3-8D6D-494BD6258561}" type="datetimeFigureOut">
              <a:rPr lang="en-US"/>
              <a:pPr>
                <a:defRPr/>
              </a:pPr>
              <a:t>10/23/2017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23925E0-089E-40CF-AA05-157A22A2267A}" type="slidenum">
              <a:rPr lang="en-US"/>
              <a:pPr>
                <a:defRPr/>
              </a:pPr>
              <a:t>‹#›</a:t>
            </a:fld>
            <a:endParaRPr lang="en-US" dirty="0"/>
          </a:p>
        </p:txBody>
      </p:sp>
    </p:spTree>
    <p:extLst>
      <p:ext uri="{BB962C8B-B14F-4D97-AF65-F5344CB8AC3E}">
        <p14:creationId xmlns:p14="http://schemas.microsoft.com/office/powerpoint/2010/main" val="1754328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25" y="687388"/>
            <a:ext cx="7989888" cy="108267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581025" y="2227263"/>
            <a:ext cx="79898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5559425" y="595630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accent2"/>
                </a:solidFill>
                <a:latin typeface="+mn-lt"/>
              </a:defRPr>
            </a:lvl1pPr>
          </a:lstStyle>
          <a:p>
            <a:pPr>
              <a:defRPr/>
            </a:pPr>
            <a:fld id="{49E2CC12-B252-47E6-B241-52BE3274AFA8}" type="datetimeFigureOut">
              <a:rPr lang="en-US"/>
              <a:pPr>
                <a:defRPr/>
              </a:pPr>
              <a:t>10/23/2017</a:t>
            </a:fld>
            <a:endParaRPr lang="en-US" dirty="0"/>
          </a:p>
        </p:txBody>
      </p:sp>
      <p:sp>
        <p:nvSpPr>
          <p:cNvPr id="5" name="Footer Placeholder 4"/>
          <p:cNvSpPr>
            <a:spLocks noGrp="1"/>
          </p:cNvSpPr>
          <p:nvPr>
            <p:ph type="ftr" sz="quarter" idx="3"/>
          </p:nvPr>
        </p:nvSpPr>
        <p:spPr>
          <a:xfrm>
            <a:off x="581025" y="5951538"/>
            <a:ext cx="4870450"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pPr>
              <a:defRPr/>
            </a:pPr>
            <a:endParaRPr lang="en-US" dirty="0"/>
          </a:p>
        </p:txBody>
      </p:sp>
      <p:sp>
        <p:nvSpPr>
          <p:cNvPr id="6" name="Slide Number Placeholder 5"/>
          <p:cNvSpPr>
            <a:spLocks noGrp="1"/>
          </p:cNvSpPr>
          <p:nvPr>
            <p:ph type="sldNum" sz="quarter" idx="4"/>
          </p:nvPr>
        </p:nvSpPr>
        <p:spPr>
          <a:xfrm>
            <a:off x="7800975" y="5956300"/>
            <a:ext cx="769938"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accent2"/>
                </a:solidFill>
                <a:latin typeface="+mn-lt"/>
              </a:defRPr>
            </a:lvl1pPr>
          </a:lstStyle>
          <a:p>
            <a:pPr>
              <a:defRPr/>
            </a:pPr>
            <a:fld id="{763002B2-BD7E-4058-816C-98298AF712E3}" type="slidenum">
              <a:rPr lang="en-US"/>
              <a:pPr>
                <a:defRPr/>
              </a:pPr>
              <a:t>‹#›</a:t>
            </a:fld>
            <a:endParaRPr lang="en-US" dirty="0"/>
          </a:p>
        </p:txBody>
      </p:sp>
      <p:sp>
        <p:nvSpPr>
          <p:cNvPr id="9" name="Rectangle 8"/>
          <p:cNvSpPr/>
          <p:nvPr/>
        </p:nvSpPr>
        <p:spPr>
          <a:xfrm>
            <a:off x="447675" y="441325"/>
            <a:ext cx="2720975" cy="10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5350" y="441325"/>
            <a:ext cx="2711450" cy="1079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275" y="441325"/>
            <a:ext cx="2711450" cy="1079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0" r:id="rId7"/>
    <p:sldLayoutId id="2147484548" r:id="rId8"/>
    <p:sldLayoutId id="2147484541" r:id="rId9"/>
    <p:sldLayoutId id="2147484549" r:id="rId10"/>
    <p:sldLayoutId id="2147484550" r:id="rId11"/>
  </p:sldLayoutIdLst>
  <p:txStyles>
    <p:title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Gill Sans MT" panose="020B0502020104020203" pitchFamily="34" charset="0"/>
        </a:defRPr>
      </a:lvl2pPr>
      <a:lvl3pPr algn="l" defTabSz="457200" rtl="0" fontAlgn="base">
        <a:spcBef>
          <a:spcPct val="0"/>
        </a:spcBef>
        <a:spcAft>
          <a:spcPct val="0"/>
        </a:spcAft>
        <a:defRPr sz="2800">
          <a:solidFill>
            <a:schemeClr val="bg1"/>
          </a:solidFill>
          <a:latin typeface="Gill Sans MT" panose="020B0502020104020203" pitchFamily="34" charset="0"/>
        </a:defRPr>
      </a:lvl3pPr>
      <a:lvl4pPr algn="l" defTabSz="457200" rtl="0" fontAlgn="base">
        <a:spcBef>
          <a:spcPct val="0"/>
        </a:spcBef>
        <a:spcAft>
          <a:spcPct val="0"/>
        </a:spcAft>
        <a:defRPr sz="2800">
          <a:solidFill>
            <a:schemeClr val="bg1"/>
          </a:solidFill>
          <a:latin typeface="Gill Sans MT" panose="020B0502020104020203" pitchFamily="34" charset="0"/>
        </a:defRPr>
      </a:lvl4pPr>
      <a:lvl5pPr algn="l" defTabSz="457200" rtl="0" fontAlgn="base">
        <a:spcBef>
          <a:spcPct val="0"/>
        </a:spcBef>
        <a:spcAft>
          <a:spcPct val="0"/>
        </a:spcAft>
        <a:defRPr sz="28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5.xml"/><Relationship Id="rId7" Type="http://schemas.openxmlformats.org/officeDocument/2006/relationships/slide" Target="slide32.xml"/><Relationship Id="rId2" Type="http://schemas.openxmlformats.org/officeDocument/2006/relationships/slide" Target="slide13.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xml"/><Relationship Id="rId4" Type="http://schemas.openxmlformats.org/officeDocument/2006/relationships/slide" Target="slide30.xml"/></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7.xml"/><Relationship Id="rId7" Type="http://schemas.openxmlformats.org/officeDocument/2006/relationships/slide" Target="slide41.xml"/><Relationship Id="rId12" Type="http://schemas.openxmlformats.org/officeDocument/2006/relationships/slide" Target="slide85.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33.xml"/><Relationship Id="rId11" Type="http://schemas.openxmlformats.org/officeDocument/2006/relationships/slide" Target="slide84.xml"/><Relationship Id="rId5" Type="http://schemas.openxmlformats.org/officeDocument/2006/relationships/slide" Target="slide32.xml"/><Relationship Id="rId10" Type="http://schemas.openxmlformats.org/officeDocument/2006/relationships/slide" Target="slide69.xml"/><Relationship Id="rId4" Type="http://schemas.openxmlformats.org/officeDocument/2006/relationships/slide" Target="slide11.xml"/><Relationship Id="rId9" Type="http://schemas.openxmlformats.org/officeDocument/2006/relationships/slide" Target="slide51.xml"/></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xml"/><Relationship Id="rId2" Type="http://schemas.openxmlformats.org/officeDocument/2006/relationships/slide" Target="slide34.xml"/><Relationship Id="rId1" Type="http://schemas.openxmlformats.org/officeDocument/2006/relationships/slideLayout" Target="../slideLayouts/slideLayout4.xml"/><Relationship Id="rId6" Type="http://schemas.openxmlformats.org/officeDocument/2006/relationships/slide" Target="slide38.xml"/><Relationship Id="rId5" Type="http://schemas.openxmlformats.org/officeDocument/2006/relationships/slide" Target="slide37.xml"/><Relationship Id="rId4" Type="http://schemas.openxmlformats.org/officeDocument/2006/relationships/slide" Target="slide3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7.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1.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slide" Target="slide3.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www3.epa.gov/airquality/greenbook/"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51.xml"/><Relationship Id="rId1" Type="http://schemas.openxmlformats.org/officeDocument/2006/relationships/slideLayout" Target="../slideLayouts/slideLayout4.xml"/><Relationship Id="rId4" Type="http://schemas.openxmlformats.org/officeDocument/2006/relationships/slide" Target="slide3.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64.xml"/><Relationship Id="rId18" Type="http://schemas.openxmlformats.org/officeDocument/2006/relationships/slide" Target="slide69.xml"/><Relationship Id="rId3" Type="http://schemas.openxmlformats.org/officeDocument/2006/relationships/slide" Target="slide54.xml"/><Relationship Id="rId7" Type="http://schemas.openxmlformats.org/officeDocument/2006/relationships/slide" Target="slide58.xml"/><Relationship Id="rId12" Type="http://schemas.openxmlformats.org/officeDocument/2006/relationships/slide" Target="slide63.xml"/><Relationship Id="rId17" Type="http://schemas.openxmlformats.org/officeDocument/2006/relationships/slide" Target="slide68.xml"/><Relationship Id="rId2" Type="http://schemas.openxmlformats.org/officeDocument/2006/relationships/slide" Target="slide53.xml"/><Relationship Id="rId16" Type="http://schemas.openxmlformats.org/officeDocument/2006/relationships/slide" Target="slide67.xml"/><Relationship Id="rId20"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57.xml"/><Relationship Id="rId11" Type="http://schemas.openxmlformats.org/officeDocument/2006/relationships/slide" Target="slide62.xml"/><Relationship Id="rId5" Type="http://schemas.openxmlformats.org/officeDocument/2006/relationships/slide" Target="slide56.xml"/><Relationship Id="rId15" Type="http://schemas.openxmlformats.org/officeDocument/2006/relationships/slide" Target="slide66.xml"/><Relationship Id="rId10" Type="http://schemas.openxmlformats.org/officeDocument/2006/relationships/slide" Target="slide61.xml"/><Relationship Id="rId19" Type="http://schemas.openxmlformats.org/officeDocument/2006/relationships/slide" Target="slide41.xml"/><Relationship Id="rId4" Type="http://schemas.openxmlformats.org/officeDocument/2006/relationships/slide" Target="slide55.xml"/><Relationship Id="rId9" Type="http://schemas.openxmlformats.org/officeDocument/2006/relationships/slide" Target="slide60.xml"/><Relationship Id="rId14" Type="http://schemas.openxmlformats.org/officeDocument/2006/relationships/slide" Target="slide65.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1.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slide" Target="slide70.xml"/><Relationship Id="rId7" Type="http://schemas.openxmlformats.org/officeDocument/2006/relationships/slide" Target="slide3.xml"/><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slide" Target="slide82.xml"/><Relationship Id="rId5" Type="http://schemas.openxmlformats.org/officeDocument/2006/relationships/slide" Target="slide81.xml"/><Relationship Id="rId4" Type="http://schemas.openxmlformats.org/officeDocument/2006/relationships/slide" Target="slide78.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11.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 Target="slide72.xml"/><Relationship Id="rId7" Type="http://schemas.openxmlformats.org/officeDocument/2006/relationships/slide" Target="slide76.xml"/><Relationship Id="rId2" Type="http://schemas.openxmlformats.org/officeDocument/2006/relationships/slide" Target="slide71.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4.xml"/><Relationship Id="rId4" Type="http://schemas.openxmlformats.org/officeDocument/2006/relationships/slide" Target="slide73.xml"/><Relationship Id="rId9" Type="http://schemas.openxmlformats.org/officeDocument/2006/relationships/slide" Target="slide3.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 Target="slide3.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slide" Target="slide79.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slide" Target="slide3.xml"/><Relationship Id="rId1" Type="http://schemas.openxmlformats.org/officeDocument/2006/relationships/slideLayout" Target="../slideLayouts/slideLayout4.xml"/><Relationship Id="rId4" Type="http://schemas.openxmlformats.org/officeDocument/2006/relationships/slide" Target="slide41.xml"/></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9074" y="3839003"/>
            <a:ext cx="2501376" cy="1601662"/>
          </a:xfrm>
          <a:prstGeom prst="rect">
            <a:avLst/>
          </a:prstGeom>
        </p:spPr>
      </p:pic>
      <p:sp>
        <p:nvSpPr>
          <p:cNvPr id="7" name="Title 6"/>
          <p:cNvSpPr>
            <a:spLocks noGrp="1"/>
          </p:cNvSpPr>
          <p:nvPr>
            <p:ph type="ctrTitle"/>
          </p:nvPr>
        </p:nvSpPr>
        <p:spPr>
          <a:xfrm>
            <a:off x="436563" y="1622425"/>
            <a:ext cx="8243887" cy="1106488"/>
          </a:xfrm>
        </p:spPr>
        <p:txBody>
          <a:bodyPr>
            <a:noAutofit/>
          </a:bodyPr>
          <a:lstStyle/>
          <a:p>
            <a:pPr algn="ctr" fontAlgn="auto">
              <a:spcAft>
                <a:spcPts val="0"/>
              </a:spcAft>
              <a:defRPr/>
            </a:pPr>
            <a:r>
              <a:rPr lang="en-US" sz="2400" dirty="0"/>
              <a:t>ACRP 02-63: </a:t>
            </a:r>
            <a:br>
              <a:rPr lang="en-US" sz="2400" dirty="0"/>
            </a:br>
            <a:r>
              <a:rPr lang="en-US" sz="2400" dirty="0"/>
              <a:t>quantifying airport ground access vehicles (gav) activity for emissions modeling</a:t>
            </a:r>
            <a:br>
              <a:rPr lang="en-US" sz="2400" dirty="0"/>
            </a:br>
            <a:r>
              <a:rPr lang="en-US" sz="2400" dirty="0"/>
              <a:t>T</a:t>
            </a:r>
            <a:r>
              <a:rPr lang="en-US" sz="2400" cap="none" dirty="0"/>
              <a:t>utorial</a:t>
            </a:r>
          </a:p>
        </p:txBody>
      </p:sp>
      <p:sp>
        <p:nvSpPr>
          <p:cNvPr id="2" name="Oval 1">
            <a:hlinkClick r:id="rId3" action="ppaction://hlinksldjump"/>
          </p:cNvPr>
          <p:cNvSpPr/>
          <p:nvPr/>
        </p:nvSpPr>
        <p:spPr>
          <a:xfrm>
            <a:off x="4078091" y="5745032"/>
            <a:ext cx="1181599" cy="565084"/>
          </a:xfrm>
          <a:prstGeom prst="ellipse">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1100" dirty="0">
                <a:solidFill>
                  <a:schemeClr val="bg1"/>
                </a:solidFill>
              </a:rPr>
              <a:t>CLICK HERE TO BEGIN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63" y="3759180"/>
            <a:ext cx="2263612" cy="15089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5153" y="2872748"/>
            <a:ext cx="4105030" cy="2736687"/>
          </a:xfrm>
          <a:prstGeom prst="rect">
            <a:avLst/>
          </a:prstGeom>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38200"/>
            <a:ext cx="8272462" cy="741363"/>
          </a:xfrm>
        </p:spPr>
        <p:txBody>
          <a:bodyPr/>
          <a:lstStyle/>
          <a:p>
            <a:pPr algn="ctr" fontAlgn="auto">
              <a:spcAft>
                <a:spcPts val="0"/>
              </a:spcAft>
              <a:defRPr/>
            </a:pPr>
            <a:r>
              <a:rPr lang="en-US" dirty="0"/>
              <a:t>Hot-Spot Models</a:t>
            </a:r>
          </a:p>
        </p:txBody>
      </p:sp>
      <p:sp>
        <p:nvSpPr>
          <p:cNvPr id="23555" name="Content Placeholder 4"/>
          <p:cNvSpPr>
            <a:spLocks noGrp="1"/>
          </p:cNvSpPr>
          <p:nvPr>
            <p:ph sz="half" idx="1"/>
          </p:nvPr>
        </p:nvSpPr>
        <p:spPr>
          <a:xfrm>
            <a:off x="690980" y="2334647"/>
            <a:ext cx="4067175" cy="2725738"/>
          </a:xfrm>
        </p:spPr>
        <p:txBody>
          <a:bodyPr rtlCol="0">
            <a:noAutofit/>
          </a:bodyPr>
          <a:lstStyle/>
          <a:p>
            <a:pPr marL="0" indent="0" fontAlgn="auto">
              <a:buFont typeface="Wingdings 2" panose="05020102010507070707" pitchFamily="18" charset="2"/>
              <a:buNone/>
              <a:defRPr/>
            </a:pPr>
            <a:r>
              <a:rPr lang="en-US" altLang="en-US" dirty="0"/>
              <a:t>Some projects that involve GAV may also require hot-spot analysis. Hot-spots are small areas with the potential for high concentrations of pollutants (e.g., roadway intersections, terminal curbsides). The EPA’s CAL3QHC and CAL3QHCR computer models are currently used to prepare hot-spot </a:t>
            </a:r>
            <a:r>
              <a:rPr lang="en-US" altLang="en-US" dirty="0" smtClean="0"/>
              <a:t>analysis; however, </a:t>
            </a:r>
            <a:r>
              <a:rPr lang="en-US" altLang="en-US" dirty="0"/>
              <a:t>the agency has proposed replacing these models with AERMOD.</a:t>
            </a:r>
          </a:p>
        </p:txBody>
      </p:sp>
      <p:sp>
        <p:nvSpPr>
          <p:cNvPr id="8" name="Oval 7">
            <a:hlinkClick r:id="rId2" action="ppaction://hlinksldjump"/>
          </p:cNvPr>
          <p:cNvSpPr/>
          <p:nvPr/>
        </p:nvSpPr>
        <p:spPr>
          <a:xfrm>
            <a:off x="7795361" y="6200775"/>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3"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951" y="2862577"/>
            <a:ext cx="3429000" cy="2055184"/>
          </a:xfrm>
          <a:prstGeom prst="rect">
            <a:avLst/>
          </a:prstGeom>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28675"/>
            <a:ext cx="8272462" cy="741363"/>
          </a:xfrm>
        </p:spPr>
        <p:txBody>
          <a:bodyPr/>
          <a:lstStyle/>
          <a:p>
            <a:pPr algn="ctr" fontAlgn="auto">
              <a:spcAft>
                <a:spcPts val="0"/>
              </a:spcAft>
              <a:defRPr/>
            </a:pPr>
            <a:r>
              <a:rPr lang="en-US" dirty="0"/>
              <a:t>GAV Categories</a:t>
            </a:r>
          </a:p>
        </p:txBody>
      </p:sp>
      <p:sp>
        <p:nvSpPr>
          <p:cNvPr id="25603" name="Content Placeholder 2"/>
          <p:cNvSpPr>
            <a:spLocks noGrp="1"/>
          </p:cNvSpPr>
          <p:nvPr>
            <p:ph sz="half" idx="1"/>
          </p:nvPr>
        </p:nvSpPr>
        <p:spPr>
          <a:xfrm>
            <a:off x="436563" y="3488580"/>
            <a:ext cx="4067175" cy="2622550"/>
          </a:xfrm>
        </p:spPr>
        <p:txBody>
          <a:bodyPr>
            <a:normAutofit lnSpcReduction="10000"/>
          </a:bodyPr>
          <a:lstStyle/>
          <a:p>
            <a:r>
              <a:rPr lang="en-US" altLang="en-US" dirty="0">
                <a:hlinkClick r:id="rId2" action="ppaction://hlinksldjump"/>
              </a:rPr>
              <a:t>Private Vehicles</a:t>
            </a:r>
            <a:endParaRPr lang="en-US" altLang="en-US" dirty="0"/>
          </a:p>
          <a:p>
            <a:r>
              <a:rPr lang="en-US" altLang="en-US" dirty="0">
                <a:hlinkClick r:id="rId3" action="ppaction://hlinksldjump"/>
              </a:rPr>
              <a:t>Rental Cars</a:t>
            </a:r>
            <a:endParaRPr lang="en-US" altLang="en-US" dirty="0"/>
          </a:p>
          <a:p>
            <a:r>
              <a:rPr lang="en-US" altLang="en-US" dirty="0">
                <a:hlinkClick r:id="rId4" action="ppaction://hlinksldjump"/>
              </a:rPr>
              <a:t>On-Demand and Pre-Reserved Taxicabs</a:t>
            </a:r>
            <a:endParaRPr lang="en-US" altLang="en-US" dirty="0"/>
          </a:p>
          <a:p>
            <a:r>
              <a:rPr lang="en-US" altLang="en-US" dirty="0">
                <a:hlinkClick r:id="rId5" action="ppaction://hlinksldjump"/>
              </a:rPr>
              <a:t>On-Demand and Pre-Arranged Limousines</a:t>
            </a:r>
            <a:endParaRPr lang="en-US" altLang="en-US" dirty="0"/>
          </a:p>
        </p:txBody>
      </p:sp>
      <p:sp>
        <p:nvSpPr>
          <p:cNvPr id="25604" name="Content Placeholder 3"/>
          <p:cNvSpPr>
            <a:spLocks noGrp="1"/>
          </p:cNvSpPr>
          <p:nvPr>
            <p:ph sz="half" idx="2"/>
          </p:nvPr>
        </p:nvSpPr>
        <p:spPr>
          <a:xfrm>
            <a:off x="4820142" y="3128004"/>
            <a:ext cx="4067175" cy="2725737"/>
          </a:xfrm>
        </p:spPr>
        <p:txBody>
          <a:bodyPr>
            <a:normAutofit lnSpcReduction="10000"/>
          </a:bodyPr>
          <a:lstStyle/>
          <a:p>
            <a:r>
              <a:rPr lang="en-US" altLang="en-US" dirty="0">
                <a:hlinkClick r:id="rId6" action="ppaction://hlinksldjump"/>
              </a:rPr>
              <a:t>Courtesy Vehicles</a:t>
            </a:r>
          </a:p>
          <a:p>
            <a:r>
              <a:rPr lang="en-US" altLang="en-US" dirty="0">
                <a:hlinkClick r:id="rId6" action="ppaction://hlinksldjump"/>
              </a:rPr>
              <a:t>Scheduled Buses</a:t>
            </a:r>
          </a:p>
          <a:p>
            <a:r>
              <a:rPr lang="en-US" altLang="en-US" dirty="0">
                <a:hlinkClick r:id="rId6" action="ppaction://hlinksldjump"/>
              </a:rPr>
              <a:t>Service and Delivery Vehicles</a:t>
            </a:r>
          </a:p>
          <a:p>
            <a:r>
              <a:rPr lang="en-US" altLang="en-US" dirty="0">
                <a:hlinkClick r:id="rId6" action="ppaction://hlinksldjump"/>
              </a:rPr>
              <a:t>Transportation Network Company Vehicles</a:t>
            </a:r>
          </a:p>
          <a:p>
            <a:r>
              <a:rPr lang="en-US" altLang="en-US" dirty="0">
                <a:hlinkClick r:id="rId6" action="ppaction://hlinksldjump"/>
              </a:rPr>
              <a:t>Air Cargo Vehicles</a:t>
            </a:r>
          </a:p>
          <a:p>
            <a:r>
              <a:rPr lang="en-US" altLang="en-US" dirty="0">
                <a:hlinkClick r:id="rId6" action="ppaction://hlinksldjump"/>
              </a:rPr>
              <a:t>Door-to-Door/Shared Ride Vans</a:t>
            </a:r>
          </a:p>
          <a:p>
            <a:endParaRPr lang="en-US" altLang="en-US" dirty="0">
              <a:hlinkClick r:id="rId6" action="ppaction://hlinksldjump"/>
            </a:endParaRPr>
          </a:p>
        </p:txBody>
      </p:sp>
      <p:sp>
        <p:nvSpPr>
          <p:cNvPr id="9" name="Content Placeholder 4"/>
          <p:cNvSpPr txBox="1">
            <a:spLocks/>
          </p:cNvSpPr>
          <p:nvPr/>
        </p:nvSpPr>
        <p:spPr bwMode="auto">
          <a:xfrm>
            <a:off x="277866" y="1827491"/>
            <a:ext cx="8431159" cy="97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eaLnBrk="1" fontAlgn="auto" hangingPunct="1">
              <a:spcBef>
                <a:spcPts val="0"/>
              </a:spcBef>
              <a:spcAft>
                <a:spcPts val="0"/>
              </a:spcAft>
              <a:buFont typeface="Wingdings 2" panose="05020102010507070707" pitchFamily="18" charset="2"/>
              <a:buNone/>
              <a:defRPr/>
            </a:pPr>
            <a:r>
              <a:rPr lang="en-US" altLang="en-US" dirty="0"/>
              <a:t> GAV are typically located on the landside of an airport. Users of these vehicles include airline passengers, employees of the airport, airline or airport tenants, and airport support vehicles (e.g., vehicles delivering supplies). </a:t>
            </a:r>
          </a:p>
        </p:txBody>
      </p:sp>
      <p:sp>
        <p:nvSpPr>
          <p:cNvPr id="10" name="Oval 9">
            <a:hlinkClick r:id="rId7" action="ppaction://hlinksldjump"/>
          </p:cNvPr>
          <p:cNvSpPr/>
          <p:nvPr/>
        </p:nvSpPr>
        <p:spPr>
          <a:xfrm>
            <a:off x="7062330" y="6267822"/>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
        <p:nvSpPr>
          <p:cNvPr id="11" name="TextBox 10"/>
          <p:cNvSpPr txBox="1"/>
          <p:nvPr/>
        </p:nvSpPr>
        <p:spPr>
          <a:xfrm>
            <a:off x="5212604" y="5798979"/>
            <a:ext cx="3443522" cy="253916"/>
          </a:xfrm>
          <a:prstGeom prst="rect">
            <a:avLst/>
          </a:prstGeom>
          <a:noFill/>
        </p:spPr>
        <p:txBody>
          <a:bodyPr wrap="square" rtlCol="0">
            <a:spAutoFit/>
          </a:bodyPr>
          <a:lstStyle/>
          <a:p>
            <a:r>
              <a:rPr lang="en-US" sz="1050" i="1" dirty="0"/>
              <a:t>See Chapter 3 of the 02-63 Guidebook for more information.</a:t>
            </a:r>
          </a:p>
        </p:txBody>
      </p:sp>
      <p:sp>
        <p:nvSpPr>
          <p:cNvPr id="12" name="Action Button: Go Forward or Next 11">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Flowchart: Decision 12">
            <a:hlinkClick r:id="rId8"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3" name="TextBox 2"/>
          <p:cNvSpPr txBox="1"/>
          <p:nvPr/>
        </p:nvSpPr>
        <p:spPr>
          <a:xfrm>
            <a:off x="487681" y="2885188"/>
            <a:ext cx="4174259" cy="738664"/>
          </a:xfrm>
          <a:prstGeom prst="rect">
            <a:avLst/>
          </a:prstGeom>
          <a:solidFill>
            <a:schemeClr val="accent3">
              <a:lumMod val="50000"/>
            </a:schemeClr>
          </a:solidFill>
        </p:spPr>
        <p:txBody>
          <a:bodyPr wrap="square" rtlCol="0">
            <a:spAutoFit/>
          </a:bodyPr>
          <a:lstStyle/>
          <a:p>
            <a:pPr algn="ctr"/>
            <a:r>
              <a:rPr lang="en-US" sz="1400" dirty="0">
                <a:solidFill>
                  <a:schemeClr val="bg1"/>
                </a:solidFill>
              </a:rPr>
              <a:t>Examples of the types of vehicles in each group of GAV and  their emission rate model equivalents can be viewed by clicking on any  of these hyperlinks.</a:t>
            </a:r>
          </a:p>
        </p:txBody>
      </p:sp>
      <p:sp>
        <p:nvSpPr>
          <p:cNvPr id="14" name="Action Button: Go Forward or Next 13">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25907" b="4826"/>
          <a:stretch/>
        </p:blipFill>
        <p:spPr>
          <a:xfrm>
            <a:off x="5091590" y="2169821"/>
            <a:ext cx="3466732" cy="1355550"/>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38713" b="17177"/>
          <a:stretch/>
        </p:blipFill>
        <p:spPr>
          <a:xfrm>
            <a:off x="532981" y="3939369"/>
            <a:ext cx="3203778" cy="1413165"/>
          </a:xfrm>
          <a:prstGeom prst="rect">
            <a:avLst/>
          </a:prstGeom>
        </p:spPr>
      </p:pic>
      <p:sp>
        <p:nvSpPr>
          <p:cNvPr id="4" name="Title 3"/>
          <p:cNvSpPr>
            <a:spLocks noGrp="1"/>
          </p:cNvSpPr>
          <p:nvPr>
            <p:ph type="title"/>
          </p:nvPr>
        </p:nvSpPr>
        <p:spPr>
          <a:xfrm>
            <a:off x="436563" y="860425"/>
            <a:ext cx="8272462" cy="762000"/>
          </a:xfrm>
        </p:spPr>
        <p:txBody>
          <a:bodyPr>
            <a:normAutofit/>
          </a:bodyPr>
          <a:lstStyle/>
          <a:p>
            <a:pPr algn="ctr" fontAlgn="auto">
              <a:spcAft>
                <a:spcPts val="0"/>
              </a:spcAft>
              <a:defRPr/>
            </a:pPr>
            <a:r>
              <a:rPr lang="en-US" dirty="0"/>
              <a:t>Example Private  vehicles</a:t>
            </a:r>
          </a:p>
        </p:txBody>
      </p:sp>
      <p:sp>
        <p:nvSpPr>
          <p:cNvPr id="3" name="TextBox 2"/>
          <p:cNvSpPr txBox="1"/>
          <p:nvPr/>
        </p:nvSpPr>
        <p:spPr>
          <a:xfrm>
            <a:off x="1649506" y="3525370"/>
            <a:ext cx="1488141" cy="369332"/>
          </a:xfrm>
          <a:prstGeom prst="rect">
            <a:avLst/>
          </a:prstGeom>
          <a:noFill/>
        </p:spPr>
        <p:txBody>
          <a:bodyPr wrap="square" rtlCol="0">
            <a:spAutoFit/>
          </a:bodyPr>
          <a:lstStyle/>
          <a:p>
            <a:pPr algn="ctr"/>
            <a:r>
              <a:rPr lang="en-US" dirty="0"/>
              <a:t>Cars</a:t>
            </a:r>
          </a:p>
        </p:txBody>
      </p:sp>
      <p:sp>
        <p:nvSpPr>
          <p:cNvPr id="11" name="TextBox 10"/>
          <p:cNvSpPr txBox="1"/>
          <p:nvPr/>
        </p:nvSpPr>
        <p:spPr>
          <a:xfrm>
            <a:off x="6096000" y="3539063"/>
            <a:ext cx="1488141" cy="369332"/>
          </a:xfrm>
          <a:prstGeom prst="rect">
            <a:avLst/>
          </a:prstGeom>
          <a:noFill/>
        </p:spPr>
        <p:txBody>
          <a:bodyPr wrap="square" rtlCol="0">
            <a:spAutoFit/>
          </a:bodyPr>
          <a:lstStyle/>
          <a:p>
            <a:pPr algn="ctr"/>
            <a:r>
              <a:rPr lang="en-US" dirty="0"/>
              <a:t>Vans/SUVs</a:t>
            </a:r>
          </a:p>
        </p:txBody>
      </p:sp>
      <p:sp>
        <p:nvSpPr>
          <p:cNvPr id="12" name="TextBox 11"/>
          <p:cNvSpPr txBox="1"/>
          <p:nvPr/>
        </p:nvSpPr>
        <p:spPr>
          <a:xfrm>
            <a:off x="1535154" y="5167868"/>
            <a:ext cx="1488141" cy="369332"/>
          </a:xfrm>
          <a:prstGeom prst="rect">
            <a:avLst/>
          </a:prstGeom>
          <a:noFill/>
        </p:spPr>
        <p:txBody>
          <a:bodyPr wrap="square" rtlCol="0">
            <a:spAutoFit/>
          </a:bodyPr>
          <a:lstStyle/>
          <a:p>
            <a:pPr algn="ctr"/>
            <a:r>
              <a:rPr lang="en-US" dirty="0"/>
              <a:t>Pickup Trucks</a:t>
            </a:r>
          </a:p>
        </p:txBody>
      </p:sp>
      <p:sp>
        <p:nvSpPr>
          <p:cNvPr id="13" name="TextBox 12"/>
          <p:cNvSpPr txBox="1"/>
          <p:nvPr/>
        </p:nvSpPr>
        <p:spPr>
          <a:xfrm>
            <a:off x="6203988" y="5138065"/>
            <a:ext cx="1488141" cy="369332"/>
          </a:xfrm>
          <a:prstGeom prst="rect">
            <a:avLst/>
          </a:prstGeom>
          <a:noFill/>
        </p:spPr>
        <p:txBody>
          <a:bodyPr wrap="square" rtlCol="0">
            <a:spAutoFit/>
          </a:bodyPr>
          <a:lstStyle/>
          <a:p>
            <a:pPr algn="ctr"/>
            <a:r>
              <a:rPr lang="en-US" dirty="0"/>
              <a:t>Motorcycles</a:t>
            </a:r>
          </a:p>
        </p:txBody>
      </p:sp>
      <p:sp>
        <p:nvSpPr>
          <p:cNvPr id="15" name="Action Button: Go Forward or Next 14">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Flowchart: Decision 15">
            <a:hlinkClick r:id="rId4"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7" name="Action Button: Go Forward or Next 16">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29337" b="29220"/>
          <a:stretch/>
        </p:blipFill>
        <p:spPr>
          <a:xfrm>
            <a:off x="5136983" y="3894702"/>
            <a:ext cx="3245742" cy="1345151"/>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28602" b="31249"/>
          <a:stretch/>
        </p:blipFill>
        <p:spPr>
          <a:xfrm>
            <a:off x="593437" y="2166009"/>
            <a:ext cx="3487567" cy="1400212"/>
          </a:xfrm>
          <a:prstGeom prst="rect">
            <a:avLst/>
          </a:prstGeom>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181" y="921393"/>
            <a:ext cx="8272462" cy="762000"/>
          </a:xfrm>
        </p:spPr>
        <p:txBody>
          <a:bodyPr>
            <a:normAutofit fontScale="90000"/>
          </a:bodyPr>
          <a:lstStyle/>
          <a:p>
            <a:pPr algn="ctr" fontAlgn="auto">
              <a:spcAft>
                <a:spcPts val="0"/>
              </a:spcAft>
              <a:defRPr/>
            </a:pPr>
            <a:r>
              <a:rPr lang="en-US" dirty="0"/>
              <a:t>Moves/emfac equivalents –</a:t>
            </a:r>
            <a:br>
              <a:rPr lang="en-US" dirty="0"/>
            </a:br>
            <a:r>
              <a:rPr lang="en-US" dirty="0"/>
              <a:t>Private vehicles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12859302"/>
              </p:ext>
            </p:extLst>
          </p:nvPr>
        </p:nvGraphicFramePr>
        <p:xfrm>
          <a:off x="561975" y="2281238"/>
          <a:ext cx="8016875" cy="3314701"/>
        </p:xfrm>
        <a:graphic>
          <a:graphicData uri="http://schemas.openxmlformats.org/drawingml/2006/table">
            <a:tbl>
              <a:tblPr firstRow="1" bandRow="1">
                <a:tableStyleId>{5C22544A-7EE6-4342-B048-85BDC9FD1C3A}</a:tableStyleId>
              </a:tblPr>
              <a:tblGrid>
                <a:gridCol w="1296663">
                  <a:extLst>
                    <a:ext uri="{9D8B030D-6E8A-4147-A177-3AD203B41FA5}">
                      <a16:colId xmlns:a16="http://schemas.microsoft.com/office/drawing/2014/main" xmlns="" val="20000"/>
                    </a:ext>
                  </a:extLst>
                </a:gridCol>
                <a:gridCol w="1375628">
                  <a:extLst>
                    <a:ext uri="{9D8B030D-6E8A-4147-A177-3AD203B41FA5}">
                      <a16:colId xmlns:a16="http://schemas.microsoft.com/office/drawing/2014/main" xmlns="" val="20001"/>
                    </a:ext>
                  </a:extLst>
                </a:gridCol>
                <a:gridCol w="1336146">
                  <a:extLst>
                    <a:ext uri="{9D8B030D-6E8A-4147-A177-3AD203B41FA5}">
                      <a16:colId xmlns:a16="http://schemas.microsoft.com/office/drawing/2014/main" xmlns="" val="20002"/>
                    </a:ext>
                  </a:extLst>
                </a:gridCol>
                <a:gridCol w="1336146">
                  <a:extLst>
                    <a:ext uri="{9D8B030D-6E8A-4147-A177-3AD203B41FA5}">
                      <a16:colId xmlns:a16="http://schemas.microsoft.com/office/drawing/2014/main" xmlns="" val="20003"/>
                    </a:ext>
                  </a:extLst>
                </a:gridCol>
                <a:gridCol w="1336146">
                  <a:extLst>
                    <a:ext uri="{9D8B030D-6E8A-4147-A177-3AD203B41FA5}">
                      <a16:colId xmlns:a16="http://schemas.microsoft.com/office/drawing/2014/main" xmlns="" val="20004"/>
                    </a:ext>
                  </a:extLst>
                </a:gridCol>
                <a:gridCol w="1336146">
                  <a:extLst>
                    <a:ext uri="{9D8B030D-6E8A-4147-A177-3AD203B41FA5}">
                      <a16:colId xmlns:a16="http://schemas.microsoft.com/office/drawing/2014/main" xmlns="" val="20005"/>
                    </a:ext>
                  </a:extLst>
                </a:gridCol>
              </a:tblGrid>
              <a:tr h="573258">
                <a:tc rowSpan="2">
                  <a:txBody>
                    <a:bodyPr/>
                    <a:lstStyle/>
                    <a:p>
                      <a:pPr algn="ctr"/>
                      <a:r>
                        <a:rPr lang="en-US" sz="1100" dirty="0"/>
                        <a:t>Vehicle Type</a:t>
                      </a:r>
                    </a:p>
                  </a:txBody>
                  <a:tcPr marL="68577" marR="68577" marT="34288" marB="34288"/>
                </a:tc>
                <a:tc rowSpan="2">
                  <a:txBody>
                    <a:bodyPr/>
                    <a:lstStyle/>
                    <a:p>
                      <a:pPr algn="ctr"/>
                      <a:r>
                        <a:rPr lang="en-US" sz="1100" dirty="0"/>
                        <a:t>Example</a:t>
                      </a:r>
                    </a:p>
                  </a:txBody>
                  <a:tcPr marL="68577" marR="68577" marT="34288" marB="34288"/>
                </a:tc>
                <a:tc gridSpan="2">
                  <a:txBody>
                    <a:bodyPr/>
                    <a:lstStyle/>
                    <a:p>
                      <a:pPr algn="ctr"/>
                      <a:r>
                        <a:rPr lang="en-US" sz="1100" dirty="0"/>
                        <a:t>Moves Equivalent</a:t>
                      </a:r>
                    </a:p>
                  </a:txBody>
                  <a:tcPr marL="68577" marR="68577" marT="34288" marB="34288"/>
                </a:tc>
                <a:tc hMerge="1">
                  <a:txBody>
                    <a:bodyPr/>
                    <a:lstStyle/>
                    <a:p>
                      <a:endParaRPr lang="en-US" dirty="0"/>
                    </a:p>
                  </a:txBody>
                  <a:tcPr/>
                </a:tc>
                <a:tc gridSpan="2">
                  <a:txBody>
                    <a:bodyPr/>
                    <a:lstStyle/>
                    <a:p>
                      <a:pPr algn="ctr"/>
                      <a:r>
                        <a:rPr lang="en-US" sz="1100" dirty="0"/>
                        <a:t>EMFAC Equivalent</a:t>
                      </a:r>
                    </a:p>
                  </a:txBody>
                  <a:tcPr marL="68577" marR="68577" marT="34288" marB="34288"/>
                </a:tc>
                <a:tc hMerge="1">
                  <a:txBody>
                    <a:bodyPr/>
                    <a:lstStyle/>
                    <a:p>
                      <a:endParaRPr lang="en-US" dirty="0"/>
                    </a:p>
                  </a:txBody>
                  <a:tcPr/>
                </a:tc>
                <a:extLst>
                  <a:ext uri="{0D108BD9-81ED-4DB2-BD59-A6C34878D82A}">
                    <a16:rowId xmlns:a16="http://schemas.microsoft.com/office/drawing/2014/main" xmlns="" val="10000"/>
                  </a:ext>
                </a:extLst>
              </a:tr>
              <a:tr h="243494">
                <a:tc vMerge="1">
                  <a:txBody>
                    <a:bodyPr/>
                    <a:lstStyle/>
                    <a:p>
                      <a:endParaRPr lang="en-US" dirty="0"/>
                    </a:p>
                  </a:txBody>
                  <a:tcPr/>
                </a:tc>
                <a:tc vMerge="1">
                  <a:txBody>
                    <a:bodyPr/>
                    <a:lstStyle/>
                    <a:p>
                      <a:endParaRPr lang="en-US" dirty="0"/>
                    </a:p>
                  </a:txBody>
                  <a:tcPr/>
                </a:tc>
                <a:tc>
                  <a:txBody>
                    <a:bodyPr/>
                    <a:lstStyle/>
                    <a:p>
                      <a:pPr algn="ctr"/>
                      <a:r>
                        <a:rPr lang="en-US" sz="1100" b="1" dirty="0">
                          <a:solidFill>
                            <a:schemeClr val="bg1"/>
                          </a:solidFill>
                        </a:rPr>
                        <a:t>Vehicle</a:t>
                      </a:r>
                      <a:r>
                        <a:rPr lang="en-US" sz="1100" b="1" baseline="0" dirty="0">
                          <a:solidFill>
                            <a:schemeClr val="bg1"/>
                          </a:solidFill>
                        </a:rPr>
                        <a:t> Type</a:t>
                      </a:r>
                      <a:endParaRPr lang="en-US" sz="1100" b="1" dirty="0">
                        <a:solidFill>
                          <a:schemeClr val="bg1"/>
                        </a:solidFill>
                      </a:endParaRPr>
                    </a:p>
                  </a:txBody>
                  <a:tcPr marL="68577" marR="68577" marT="34288" marB="34288">
                    <a:solidFill>
                      <a:schemeClr val="accent1"/>
                    </a:solidFill>
                  </a:tcPr>
                </a:tc>
                <a:tc>
                  <a:txBody>
                    <a:bodyPr/>
                    <a:lstStyle/>
                    <a:p>
                      <a:pPr algn="ctr"/>
                      <a:r>
                        <a:rPr lang="en-US" sz="1100" b="1" dirty="0">
                          <a:solidFill>
                            <a:schemeClr val="bg1"/>
                          </a:solidFill>
                        </a:rPr>
                        <a:t>Fuel Type(s)</a:t>
                      </a:r>
                    </a:p>
                  </a:txBody>
                  <a:tcPr marL="68577" marR="68577" marT="34288" marB="34288">
                    <a:solidFill>
                      <a:schemeClr val="accent1"/>
                    </a:solidFill>
                  </a:tcPr>
                </a:tc>
                <a:tc>
                  <a:txBody>
                    <a:bodyPr/>
                    <a:lstStyle/>
                    <a:p>
                      <a:pPr algn="ctr"/>
                      <a:r>
                        <a:rPr lang="en-US" sz="1100" b="1" dirty="0">
                          <a:solidFill>
                            <a:schemeClr val="bg1"/>
                          </a:solidFill>
                        </a:rPr>
                        <a:t>Vehicle Type</a:t>
                      </a:r>
                    </a:p>
                  </a:txBody>
                  <a:tcPr marL="68577" marR="68577" marT="34288" marB="34288">
                    <a:solidFill>
                      <a:schemeClr val="accent1"/>
                    </a:solidFill>
                  </a:tcPr>
                </a:tc>
                <a:tc>
                  <a:txBody>
                    <a:bodyPr/>
                    <a:lstStyle/>
                    <a:p>
                      <a:pPr algn="ctr"/>
                      <a:r>
                        <a:rPr lang="en-US" sz="1100" b="1" dirty="0">
                          <a:solidFill>
                            <a:schemeClr val="bg1"/>
                          </a:solidFill>
                        </a:rPr>
                        <a:t>Fuel</a:t>
                      </a:r>
                    </a:p>
                  </a:txBody>
                  <a:tcPr marL="68577" marR="68577" marT="34288" marB="34288">
                    <a:solidFill>
                      <a:schemeClr val="accent1"/>
                    </a:solidFill>
                  </a:tcPr>
                </a:tc>
                <a:extLst>
                  <a:ext uri="{0D108BD9-81ED-4DB2-BD59-A6C34878D82A}">
                    <a16:rowId xmlns:a16="http://schemas.microsoft.com/office/drawing/2014/main" xmlns="" val="10001"/>
                  </a:ext>
                </a:extLst>
              </a:tr>
              <a:tr h="403891">
                <a:tc>
                  <a:txBody>
                    <a:bodyPr/>
                    <a:lstStyle/>
                    <a:p>
                      <a:pPr algn="ctr"/>
                      <a:r>
                        <a:rPr lang="en-US" sz="1100" dirty="0"/>
                        <a:t>Automobiles</a:t>
                      </a:r>
                    </a:p>
                  </a:txBody>
                  <a:tcPr marL="68577" marR="68577" marT="34288" marB="34288"/>
                </a:tc>
                <a:tc>
                  <a:txBody>
                    <a:bodyPr/>
                    <a:lstStyle/>
                    <a:p>
                      <a:pPr algn="ctr"/>
                      <a:r>
                        <a:rPr lang="en-US" sz="1100" dirty="0"/>
                        <a:t>Chevrolet</a:t>
                      </a:r>
                      <a:r>
                        <a:rPr lang="en-US" sz="1100" baseline="0" dirty="0"/>
                        <a:t> Malibu</a:t>
                      </a:r>
                      <a:endParaRPr lang="en-US" sz="1100" dirty="0"/>
                    </a:p>
                  </a:txBody>
                  <a:tcPr marL="68577" marR="68577" marT="34288" marB="34288"/>
                </a:tc>
                <a:tc>
                  <a:txBody>
                    <a:bodyPr/>
                    <a:lstStyle/>
                    <a:p>
                      <a:pPr algn="ctr"/>
                      <a:r>
                        <a:rPr lang="en-US" sz="1100" dirty="0"/>
                        <a:t>Passenger Car</a:t>
                      </a:r>
                    </a:p>
                  </a:txBody>
                  <a:tcPr marL="68577" marR="68577" marT="34288" marB="34288"/>
                </a:tc>
                <a:tc>
                  <a:txBody>
                    <a:bodyPr/>
                    <a:lstStyle/>
                    <a:p>
                      <a:pPr algn="ctr"/>
                      <a:r>
                        <a:rPr lang="en-US" sz="1100" dirty="0"/>
                        <a:t>Gas, Diesel, E-85, Electric</a:t>
                      </a:r>
                    </a:p>
                  </a:txBody>
                  <a:tcPr marL="68577" marR="68577" marT="34288" marB="34288"/>
                </a:tc>
                <a:tc>
                  <a:txBody>
                    <a:bodyPr/>
                    <a:lstStyle/>
                    <a:p>
                      <a:pPr algn="ctr"/>
                      <a:r>
                        <a:rPr lang="en-US" sz="1100" dirty="0"/>
                        <a:t>Passenger</a:t>
                      </a:r>
                      <a:r>
                        <a:rPr lang="en-US" sz="1100" baseline="0" dirty="0"/>
                        <a:t> Car</a:t>
                      </a:r>
                      <a:endParaRPr lang="en-US" sz="1100" dirty="0"/>
                    </a:p>
                  </a:txBody>
                  <a:tcPr marL="68577" marR="68577" marT="34288" marB="34288"/>
                </a:tc>
                <a:tc>
                  <a:txBody>
                    <a:bodyPr/>
                    <a:lstStyle/>
                    <a:p>
                      <a:pPr algn="ctr"/>
                      <a:r>
                        <a:rPr lang="en-US" sz="1100" dirty="0"/>
                        <a:t>Gas, Diesel</a:t>
                      </a:r>
                    </a:p>
                  </a:txBody>
                  <a:tcPr marL="68577" marR="68577" marT="34288" marB="34288"/>
                </a:tc>
                <a:extLst>
                  <a:ext uri="{0D108BD9-81ED-4DB2-BD59-A6C34878D82A}">
                    <a16:rowId xmlns:a16="http://schemas.microsoft.com/office/drawing/2014/main" xmlns="" val="10002"/>
                  </a:ext>
                </a:extLst>
              </a:tr>
              <a:tr h="925282">
                <a:tc>
                  <a:txBody>
                    <a:bodyPr/>
                    <a:lstStyle/>
                    <a:p>
                      <a:pPr algn="ctr"/>
                      <a:r>
                        <a:rPr lang="en-US" sz="1100" dirty="0"/>
                        <a:t>Vans/SUVs</a:t>
                      </a:r>
                    </a:p>
                  </a:txBody>
                  <a:tcPr marL="68577" marR="68577" marT="34288" marB="34288"/>
                </a:tc>
                <a:tc>
                  <a:txBody>
                    <a:bodyPr/>
                    <a:lstStyle/>
                    <a:p>
                      <a:pPr algn="ctr"/>
                      <a:r>
                        <a:rPr lang="en-US" sz="1100" dirty="0"/>
                        <a:t>GMC Savana</a:t>
                      </a:r>
                    </a:p>
                  </a:txBody>
                  <a:tcPr marL="68577" marR="68577" marT="34288" marB="34288"/>
                </a:tc>
                <a:tc>
                  <a:txBody>
                    <a:bodyPr/>
                    <a:lstStyle/>
                    <a:p>
                      <a:pPr algn="ctr"/>
                      <a:r>
                        <a:rPr lang="en-US" sz="1100" dirty="0"/>
                        <a:t>Passenger Truck</a:t>
                      </a:r>
                    </a:p>
                  </a:txBody>
                  <a:tcPr marL="68577" marR="68577" marT="34288" marB="34288"/>
                </a:tc>
                <a:tc>
                  <a:txBody>
                    <a:bodyPr/>
                    <a:lstStyle/>
                    <a:p>
                      <a:pPr algn="ctr"/>
                      <a:r>
                        <a:rPr lang="en-US" sz="1100" dirty="0"/>
                        <a:t>Gas, Diesel, E-85, Electric</a:t>
                      </a:r>
                    </a:p>
                  </a:txBody>
                  <a:tcPr marL="68577" marR="68577" marT="34288" marB="34288"/>
                </a:tc>
                <a:tc>
                  <a:txBody>
                    <a:bodyPr/>
                    <a:lstStyle/>
                    <a:p>
                      <a:pPr algn="ctr"/>
                      <a:r>
                        <a:rPr lang="en-US" sz="1100" dirty="0"/>
                        <a:t>Light</a:t>
                      </a:r>
                      <a:r>
                        <a:rPr lang="en-US" sz="1100" baseline="0" dirty="0"/>
                        <a:t> Duty Truck (1 and 2) Medium-Duty Truck, Light-Heavy Duty Truck (8,501-10,000 </a:t>
                      </a:r>
                      <a:r>
                        <a:rPr lang="en-US" sz="1100" baseline="0" dirty="0" smtClean="0"/>
                        <a:t>lb)</a:t>
                      </a:r>
                      <a:endParaRPr lang="en-US" sz="1100" dirty="0"/>
                    </a:p>
                  </a:txBody>
                  <a:tcPr marL="68577" marR="68577" marT="34288" marB="34288"/>
                </a:tc>
                <a:tc>
                  <a:txBody>
                    <a:bodyPr/>
                    <a:lstStyle/>
                    <a:p>
                      <a:pPr algn="ctr"/>
                      <a:r>
                        <a:rPr lang="en-US" sz="1100" dirty="0"/>
                        <a:t>Gas, Diesel</a:t>
                      </a:r>
                    </a:p>
                  </a:txBody>
                  <a:tcPr marL="68577" marR="68577" marT="34288" marB="34288"/>
                </a:tc>
                <a:extLst>
                  <a:ext uri="{0D108BD9-81ED-4DB2-BD59-A6C34878D82A}">
                    <a16:rowId xmlns:a16="http://schemas.microsoft.com/office/drawing/2014/main" xmlns="" val="10003"/>
                  </a:ext>
                </a:extLst>
              </a:tr>
              <a:tr h="925282">
                <a:tc>
                  <a:txBody>
                    <a:bodyPr/>
                    <a:lstStyle/>
                    <a:p>
                      <a:pPr algn="ctr"/>
                      <a:r>
                        <a:rPr lang="en-US" sz="1100" dirty="0"/>
                        <a:t>Pickup Trucks</a:t>
                      </a:r>
                    </a:p>
                  </a:txBody>
                  <a:tcPr marL="68577" marR="68577" marT="34288" marB="34288"/>
                </a:tc>
                <a:tc>
                  <a:txBody>
                    <a:bodyPr/>
                    <a:lstStyle/>
                    <a:p>
                      <a:pPr algn="ctr"/>
                      <a:r>
                        <a:rPr lang="en-US" sz="1100" dirty="0"/>
                        <a:t>Ford</a:t>
                      </a:r>
                      <a:r>
                        <a:rPr lang="en-US" sz="1100" baseline="0" dirty="0"/>
                        <a:t> F-150</a:t>
                      </a:r>
                      <a:endParaRPr lang="en-US" sz="1100" dirty="0"/>
                    </a:p>
                  </a:txBody>
                  <a:tcPr marL="68577" marR="68577" marT="34288" marB="34288"/>
                </a:tc>
                <a:tc>
                  <a:txBody>
                    <a:bodyPr/>
                    <a:lstStyle/>
                    <a:p>
                      <a:pPr algn="ctr"/>
                      <a:r>
                        <a:rPr lang="en-US" sz="1100" dirty="0"/>
                        <a:t>Passenger Truck</a:t>
                      </a:r>
                    </a:p>
                  </a:txBody>
                  <a:tcPr marL="68577" marR="68577" marT="34288" marB="34288"/>
                </a:tc>
                <a:tc>
                  <a:txBody>
                    <a:bodyPr/>
                    <a:lstStyle/>
                    <a:p>
                      <a:pPr algn="ctr"/>
                      <a:r>
                        <a:rPr lang="en-US" sz="1100" dirty="0"/>
                        <a:t>Gas, Diesel, E-85, Electric</a:t>
                      </a:r>
                    </a:p>
                  </a:txBody>
                  <a:tcPr marL="68577" marR="68577" marT="34288" marB="34288"/>
                </a:tc>
                <a:tc>
                  <a:txBody>
                    <a:bodyPr/>
                    <a:lstStyle/>
                    <a:p>
                      <a:pPr algn="ctr"/>
                      <a:r>
                        <a:rPr lang="en-US" sz="1100" dirty="0"/>
                        <a:t>Light</a:t>
                      </a:r>
                      <a:r>
                        <a:rPr lang="en-US" sz="1100" baseline="0" dirty="0"/>
                        <a:t> Duty Truck (1 and 2) Medium-Duty Truck, Light-Heavy Duty Truck (8,501-10,000 </a:t>
                      </a:r>
                      <a:r>
                        <a:rPr lang="en-US" sz="1100" baseline="0" dirty="0" smtClean="0"/>
                        <a:t>lb)</a:t>
                      </a:r>
                      <a:endParaRPr lang="en-US" sz="1100" dirty="0"/>
                    </a:p>
                  </a:txBody>
                  <a:tcPr marL="68577" marR="68577" marT="34288" marB="34288"/>
                </a:tc>
                <a:tc>
                  <a:txBody>
                    <a:bodyPr/>
                    <a:lstStyle/>
                    <a:p>
                      <a:pPr algn="ctr"/>
                      <a:r>
                        <a:rPr lang="en-US" sz="1100" dirty="0"/>
                        <a:t>Gas, Diesel</a:t>
                      </a:r>
                    </a:p>
                  </a:txBody>
                  <a:tcPr marL="68577" marR="68577" marT="34288" marB="34288"/>
                </a:tc>
                <a:extLst>
                  <a:ext uri="{0D108BD9-81ED-4DB2-BD59-A6C34878D82A}">
                    <a16:rowId xmlns:a16="http://schemas.microsoft.com/office/drawing/2014/main" xmlns="" val="10004"/>
                  </a:ext>
                </a:extLst>
              </a:tr>
              <a:tr h="243494">
                <a:tc>
                  <a:txBody>
                    <a:bodyPr/>
                    <a:lstStyle/>
                    <a:p>
                      <a:pPr algn="ctr"/>
                      <a:r>
                        <a:rPr lang="en-US" sz="1100" dirty="0"/>
                        <a:t>Motorcycles</a:t>
                      </a:r>
                    </a:p>
                  </a:txBody>
                  <a:tcPr marL="68577" marR="68577" marT="34288" marB="34288"/>
                </a:tc>
                <a:tc>
                  <a:txBody>
                    <a:bodyPr/>
                    <a:lstStyle/>
                    <a:p>
                      <a:pPr algn="ctr"/>
                      <a:r>
                        <a:rPr lang="en-US" sz="1100" dirty="0"/>
                        <a:t>Victory Gunner</a:t>
                      </a:r>
                    </a:p>
                  </a:txBody>
                  <a:tcPr marL="68577" marR="68577" marT="34288" marB="34288"/>
                </a:tc>
                <a:tc>
                  <a:txBody>
                    <a:bodyPr/>
                    <a:lstStyle/>
                    <a:p>
                      <a:pPr algn="ctr"/>
                      <a:r>
                        <a:rPr lang="en-US" sz="1100" dirty="0"/>
                        <a:t>Motorcycle</a:t>
                      </a:r>
                    </a:p>
                  </a:txBody>
                  <a:tcPr marL="68577" marR="68577" marT="34288" marB="34288"/>
                </a:tc>
                <a:tc>
                  <a:txBody>
                    <a:bodyPr/>
                    <a:lstStyle/>
                    <a:p>
                      <a:pPr algn="ctr"/>
                      <a:r>
                        <a:rPr lang="en-US" sz="1100" dirty="0"/>
                        <a:t>Gas</a:t>
                      </a:r>
                    </a:p>
                  </a:txBody>
                  <a:tcPr marL="68577" marR="68577" marT="34288" marB="34288"/>
                </a:tc>
                <a:tc>
                  <a:txBody>
                    <a:bodyPr/>
                    <a:lstStyle/>
                    <a:p>
                      <a:pPr algn="ctr"/>
                      <a:r>
                        <a:rPr lang="en-US" sz="1100" dirty="0"/>
                        <a:t>Motorcycle</a:t>
                      </a:r>
                    </a:p>
                  </a:txBody>
                  <a:tcPr marL="68577" marR="68577" marT="34288" marB="34288"/>
                </a:tc>
                <a:tc>
                  <a:txBody>
                    <a:bodyPr/>
                    <a:lstStyle/>
                    <a:p>
                      <a:pPr algn="ctr"/>
                      <a:r>
                        <a:rPr lang="en-US" sz="1100" dirty="0"/>
                        <a:t>Gas, Diesel</a:t>
                      </a:r>
                    </a:p>
                  </a:txBody>
                  <a:tcPr marL="68577" marR="68577" marT="34288" marB="34288"/>
                </a:tc>
                <a:extLst>
                  <a:ext uri="{0D108BD9-81ED-4DB2-BD59-A6C34878D82A}">
                    <a16:rowId xmlns:a16="http://schemas.microsoft.com/office/drawing/2014/main" xmlns="" val="10005"/>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14305"/>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124825" y="6314305"/>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904" b="22173"/>
          <a:stretch/>
        </p:blipFill>
        <p:spPr>
          <a:xfrm>
            <a:off x="2666879" y="4113988"/>
            <a:ext cx="3897243" cy="1264221"/>
          </a:xfrm>
          <a:prstGeom prst="rect">
            <a:avLst/>
          </a:prstGeom>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25907" b="4826"/>
          <a:stretch/>
        </p:blipFill>
        <p:spPr>
          <a:xfrm>
            <a:off x="5091590" y="2169821"/>
            <a:ext cx="3466732" cy="1355550"/>
          </a:xfrm>
          <a:prstGeom prst="rect">
            <a:avLst/>
          </a:prstGeom>
        </p:spPr>
      </p:pic>
      <p:sp>
        <p:nvSpPr>
          <p:cNvPr id="4" name="Title 3"/>
          <p:cNvSpPr>
            <a:spLocks noGrp="1"/>
          </p:cNvSpPr>
          <p:nvPr>
            <p:ph type="title"/>
          </p:nvPr>
        </p:nvSpPr>
        <p:spPr>
          <a:xfrm>
            <a:off x="398778" y="749126"/>
            <a:ext cx="8272462" cy="762000"/>
          </a:xfrm>
        </p:spPr>
        <p:txBody>
          <a:bodyPr>
            <a:normAutofit/>
          </a:bodyPr>
          <a:lstStyle/>
          <a:p>
            <a:pPr algn="ctr" fontAlgn="auto">
              <a:spcAft>
                <a:spcPts val="0"/>
              </a:spcAft>
              <a:defRPr/>
            </a:pPr>
            <a:r>
              <a:rPr lang="en-US" dirty="0"/>
              <a:t>EXAMPLE Rental CarS</a:t>
            </a:r>
          </a:p>
        </p:txBody>
      </p:sp>
      <p:sp>
        <p:nvSpPr>
          <p:cNvPr id="11" name="TextBox 10"/>
          <p:cNvSpPr txBox="1"/>
          <p:nvPr/>
        </p:nvSpPr>
        <p:spPr>
          <a:xfrm>
            <a:off x="1649506" y="3525370"/>
            <a:ext cx="1488141" cy="369332"/>
          </a:xfrm>
          <a:prstGeom prst="rect">
            <a:avLst/>
          </a:prstGeom>
          <a:noFill/>
        </p:spPr>
        <p:txBody>
          <a:bodyPr wrap="square" rtlCol="0">
            <a:spAutoFit/>
          </a:bodyPr>
          <a:lstStyle/>
          <a:p>
            <a:pPr algn="ctr"/>
            <a:r>
              <a:rPr lang="en-US" dirty="0"/>
              <a:t>Cars</a:t>
            </a:r>
          </a:p>
        </p:txBody>
      </p:sp>
      <p:sp>
        <p:nvSpPr>
          <p:cNvPr id="15" name="TextBox 14"/>
          <p:cNvSpPr txBox="1"/>
          <p:nvPr/>
        </p:nvSpPr>
        <p:spPr>
          <a:xfrm>
            <a:off x="6100720" y="3670147"/>
            <a:ext cx="1488141" cy="369332"/>
          </a:xfrm>
          <a:prstGeom prst="rect">
            <a:avLst/>
          </a:prstGeom>
          <a:noFill/>
        </p:spPr>
        <p:txBody>
          <a:bodyPr wrap="square" rtlCol="0">
            <a:spAutoFit/>
          </a:bodyPr>
          <a:lstStyle/>
          <a:p>
            <a:pPr algn="ctr"/>
            <a:r>
              <a:rPr lang="en-US" dirty="0"/>
              <a:t>Vans/SUVs</a:t>
            </a:r>
          </a:p>
        </p:txBody>
      </p:sp>
      <p:sp>
        <p:nvSpPr>
          <p:cNvPr id="16" name="TextBox 15"/>
          <p:cNvSpPr txBox="1"/>
          <p:nvPr/>
        </p:nvSpPr>
        <p:spPr>
          <a:xfrm>
            <a:off x="3871431" y="5343588"/>
            <a:ext cx="1488141" cy="369332"/>
          </a:xfrm>
          <a:prstGeom prst="rect">
            <a:avLst/>
          </a:prstGeom>
          <a:noFill/>
        </p:spPr>
        <p:txBody>
          <a:bodyPr wrap="square" rtlCol="0">
            <a:spAutoFit/>
          </a:bodyPr>
          <a:lstStyle/>
          <a:p>
            <a:pPr algn="ctr"/>
            <a:r>
              <a:rPr lang="en-US" dirty="0"/>
              <a:t>Pickup Trucks</a:t>
            </a:r>
          </a:p>
        </p:txBody>
      </p:sp>
      <p:sp>
        <p:nvSpPr>
          <p:cNvPr id="18" name="Action Button: Go Forward or Next 1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Flowchart: Decision 18">
            <a:hlinkClick r:id="rId4"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20" name="Action Button: Go Forward or Next 1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t="28602" b="31249"/>
          <a:stretch/>
        </p:blipFill>
        <p:spPr>
          <a:xfrm>
            <a:off x="593437" y="2166009"/>
            <a:ext cx="3487567" cy="1400212"/>
          </a:xfrm>
          <a:prstGeom prst="rect">
            <a:avLst/>
          </a:prstGeom>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438" y="817563"/>
            <a:ext cx="8272462" cy="760412"/>
          </a:xfrm>
        </p:spPr>
        <p:txBody>
          <a:bodyPr>
            <a:normAutofit fontScale="90000"/>
          </a:bodyPr>
          <a:lstStyle/>
          <a:p>
            <a:pPr algn="ctr" fontAlgn="auto">
              <a:spcAft>
                <a:spcPts val="0"/>
              </a:spcAft>
              <a:defRPr/>
            </a:pPr>
            <a:r>
              <a:rPr lang="en-US" dirty="0"/>
              <a:t>MOVES/EMFAC EQUIVALENTS – </a:t>
            </a:r>
            <a:br>
              <a:rPr lang="en-US" dirty="0"/>
            </a:br>
            <a:r>
              <a:rPr lang="en-US" dirty="0"/>
              <a:t>Rental Cars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8495994"/>
              </p:ext>
            </p:extLst>
          </p:nvPr>
        </p:nvGraphicFramePr>
        <p:xfrm>
          <a:off x="436563" y="2308225"/>
          <a:ext cx="8272463" cy="2768705"/>
        </p:xfrm>
        <a:graphic>
          <a:graphicData uri="http://schemas.openxmlformats.org/drawingml/2006/table">
            <a:tbl>
              <a:tblPr firstRow="1" bandRow="1">
                <a:tableStyleId>{5C22544A-7EE6-4342-B048-85BDC9FD1C3A}</a:tableStyleId>
              </a:tblPr>
              <a:tblGrid>
                <a:gridCol w="1338002">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251374">
                <a:tc rowSpan="2">
                  <a:txBody>
                    <a:bodyPr/>
                    <a:lstStyle/>
                    <a:p>
                      <a:pPr algn="ctr"/>
                      <a:r>
                        <a:rPr lang="en-US" sz="1200" dirty="0"/>
                        <a:t>Vehicle Type</a:t>
                      </a:r>
                    </a:p>
                  </a:txBody>
                  <a:tcPr marL="68580" marR="68580" marT="34273" marB="34273"/>
                </a:tc>
                <a:tc rowSpan="2">
                  <a:txBody>
                    <a:bodyPr/>
                    <a:lstStyle/>
                    <a:p>
                      <a:pPr algn="ctr"/>
                      <a:r>
                        <a:rPr lang="en-US" sz="1200" dirty="0"/>
                        <a:t>Example</a:t>
                      </a:r>
                    </a:p>
                  </a:txBody>
                  <a:tcPr marL="68580" marR="68580" marT="34273" marB="34273"/>
                </a:tc>
                <a:tc gridSpan="2">
                  <a:txBody>
                    <a:bodyPr/>
                    <a:lstStyle/>
                    <a:p>
                      <a:pPr algn="ctr"/>
                      <a:r>
                        <a:rPr lang="en-US" sz="1200" dirty="0"/>
                        <a:t>Moves Equivalent</a:t>
                      </a:r>
                    </a:p>
                  </a:txBody>
                  <a:tcPr marL="68580" marR="68580" marT="34273" marB="34273"/>
                </a:tc>
                <a:tc hMerge="1">
                  <a:txBody>
                    <a:bodyPr/>
                    <a:lstStyle/>
                    <a:p>
                      <a:endParaRPr lang="en-US" dirty="0"/>
                    </a:p>
                  </a:txBody>
                  <a:tcPr/>
                </a:tc>
                <a:tc gridSpan="2">
                  <a:txBody>
                    <a:bodyPr/>
                    <a:lstStyle/>
                    <a:p>
                      <a:pPr algn="ctr"/>
                      <a:r>
                        <a:rPr lang="en-US" sz="1200" dirty="0"/>
                        <a:t>EMFAC Equivalent</a:t>
                      </a:r>
                    </a:p>
                  </a:txBody>
                  <a:tcPr marL="68580" marR="68580" marT="34273" marB="34273"/>
                </a:tc>
                <a:tc hMerge="1">
                  <a:txBody>
                    <a:bodyPr/>
                    <a:lstStyle/>
                    <a:p>
                      <a:endParaRPr lang="en-US" dirty="0"/>
                    </a:p>
                  </a:txBody>
                  <a:tcPr/>
                </a:tc>
                <a:extLst>
                  <a:ext uri="{0D108BD9-81ED-4DB2-BD59-A6C34878D82A}">
                    <a16:rowId xmlns:a16="http://schemas.microsoft.com/office/drawing/2014/main" xmlns="" val="10000"/>
                  </a:ext>
                </a:extLst>
              </a:tr>
              <a:tr h="251374">
                <a:tc vMerge="1">
                  <a:txBody>
                    <a:bodyPr/>
                    <a:lstStyle/>
                    <a:p>
                      <a:endParaRPr lang="en-US" dirty="0"/>
                    </a:p>
                  </a:txBody>
                  <a:tcPr/>
                </a:tc>
                <a:tc vMerge="1">
                  <a:txBody>
                    <a:bodyPr/>
                    <a:lstStyle/>
                    <a:p>
                      <a:endParaRPr lang="en-US" dirty="0"/>
                    </a:p>
                  </a:txBody>
                  <a:tcPr/>
                </a:tc>
                <a:tc>
                  <a:txBody>
                    <a:bodyPr/>
                    <a:lstStyle/>
                    <a:p>
                      <a:pPr algn="ctr"/>
                      <a:r>
                        <a:rPr lang="en-US" sz="1200" b="1" dirty="0">
                          <a:solidFill>
                            <a:schemeClr val="bg1"/>
                          </a:solidFill>
                        </a:rPr>
                        <a:t>Vehicle</a:t>
                      </a:r>
                      <a:r>
                        <a:rPr lang="en-US" sz="1200" b="1" baseline="0" dirty="0">
                          <a:solidFill>
                            <a:schemeClr val="bg1"/>
                          </a:solidFill>
                        </a:rPr>
                        <a:t> Type</a:t>
                      </a:r>
                      <a:endParaRPr lang="en-US" sz="1200" b="1" dirty="0">
                        <a:solidFill>
                          <a:schemeClr val="bg1"/>
                        </a:solidFill>
                      </a:endParaRPr>
                    </a:p>
                  </a:txBody>
                  <a:tcPr marL="68580" marR="68580" marT="34273" marB="34273">
                    <a:solidFill>
                      <a:schemeClr val="accent1"/>
                    </a:solidFill>
                  </a:tcPr>
                </a:tc>
                <a:tc>
                  <a:txBody>
                    <a:bodyPr/>
                    <a:lstStyle/>
                    <a:p>
                      <a:pPr algn="ctr"/>
                      <a:r>
                        <a:rPr lang="en-US" sz="1200" b="1" dirty="0">
                          <a:solidFill>
                            <a:schemeClr val="bg1"/>
                          </a:solidFill>
                        </a:rPr>
                        <a:t>Fuel Type(s)</a:t>
                      </a:r>
                    </a:p>
                  </a:txBody>
                  <a:tcPr marL="68580" marR="68580" marT="34273" marB="34273">
                    <a:solidFill>
                      <a:schemeClr val="accent1"/>
                    </a:solidFill>
                  </a:tcPr>
                </a:tc>
                <a:tc>
                  <a:txBody>
                    <a:bodyPr/>
                    <a:lstStyle/>
                    <a:p>
                      <a:pPr algn="ctr"/>
                      <a:r>
                        <a:rPr lang="en-US" sz="1200" b="1" dirty="0">
                          <a:solidFill>
                            <a:schemeClr val="bg1"/>
                          </a:solidFill>
                        </a:rPr>
                        <a:t>Vehicle Type</a:t>
                      </a:r>
                    </a:p>
                  </a:txBody>
                  <a:tcPr marL="68580" marR="68580" marT="34273" marB="34273">
                    <a:solidFill>
                      <a:schemeClr val="accent1"/>
                    </a:solidFill>
                  </a:tcPr>
                </a:tc>
                <a:tc>
                  <a:txBody>
                    <a:bodyPr/>
                    <a:lstStyle/>
                    <a:p>
                      <a:pPr algn="ctr"/>
                      <a:r>
                        <a:rPr lang="en-US" sz="1200" b="1" dirty="0">
                          <a:solidFill>
                            <a:schemeClr val="bg1"/>
                          </a:solidFill>
                        </a:rPr>
                        <a:t>Fuel</a:t>
                      </a:r>
                    </a:p>
                  </a:txBody>
                  <a:tcPr marL="68580" marR="68580" marT="34273" marB="34273">
                    <a:solidFill>
                      <a:schemeClr val="accent1"/>
                    </a:solidFill>
                  </a:tcPr>
                </a:tc>
                <a:extLst>
                  <a:ext uri="{0D108BD9-81ED-4DB2-BD59-A6C34878D82A}">
                    <a16:rowId xmlns:a16="http://schemas.microsoft.com/office/drawing/2014/main" xmlns="" val="10001"/>
                  </a:ext>
                </a:extLst>
              </a:tr>
              <a:tr h="268841">
                <a:tc>
                  <a:txBody>
                    <a:bodyPr/>
                    <a:lstStyle/>
                    <a:p>
                      <a:pPr algn="ctr"/>
                      <a:r>
                        <a:rPr lang="en-US" sz="1200" dirty="0"/>
                        <a:t>Automobiles</a:t>
                      </a:r>
                    </a:p>
                  </a:txBody>
                  <a:tcPr marL="68580" marR="68580" marT="34273" marB="34273"/>
                </a:tc>
                <a:tc>
                  <a:txBody>
                    <a:bodyPr/>
                    <a:lstStyle/>
                    <a:p>
                      <a:pPr algn="ctr"/>
                      <a:r>
                        <a:rPr lang="en-US" sz="1200" dirty="0"/>
                        <a:t>Chevrolet</a:t>
                      </a:r>
                      <a:r>
                        <a:rPr lang="en-US" sz="1200" baseline="0" dirty="0"/>
                        <a:t> Malibu</a:t>
                      </a:r>
                      <a:endParaRPr lang="en-US" sz="1200" dirty="0"/>
                    </a:p>
                  </a:txBody>
                  <a:tcPr marL="68580" marR="68580" marT="34273" marB="34273"/>
                </a:tc>
                <a:tc>
                  <a:txBody>
                    <a:bodyPr/>
                    <a:lstStyle/>
                    <a:p>
                      <a:pPr algn="ctr"/>
                      <a:r>
                        <a:rPr lang="en-US" sz="1200" dirty="0"/>
                        <a:t>Passenger Car</a:t>
                      </a:r>
                    </a:p>
                  </a:txBody>
                  <a:tcPr marL="68580" marR="68580" marT="34273" marB="34273"/>
                </a:tc>
                <a:tc>
                  <a:txBody>
                    <a:bodyPr/>
                    <a:lstStyle/>
                    <a:p>
                      <a:pPr algn="ctr"/>
                      <a:r>
                        <a:rPr lang="en-US" sz="1200" dirty="0"/>
                        <a:t>Gas, Diesel, E-85</a:t>
                      </a:r>
                    </a:p>
                  </a:txBody>
                  <a:tcPr marL="68580" marR="68580" marT="34273" marB="34273"/>
                </a:tc>
                <a:tc>
                  <a:txBody>
                    <a:bodyPr/>
                    <a:lstStyle/>
                    <a:p>
                      <a:pPr algn="ctr"/>
                      <a:r>
                        <a:rPr lang="en-US" sz="1200" dirty="0"/>
                        <a:t>Passenger</a:t>
                      </a:r>
                      <a:r>
                        <a:rPr lang="en-US" sz="1200" baseline="0" dirty="0"/>
                        <a:t> Car</a:t>
                      </a:r>
                      <a:endParaRPr lang="en-US" sz="1200" dirty="0"/>
                    </a:p>
                  </a:txBody>
                  <a:tcPr marL="68580" marR="68580" marT="34273" marB="34273"/>
                </a:tc>
                <a:tc>
                  <a:txBody>
                    <a:bodyPr/>
                    <a:lstStyle/>
                    <a:p>
                      <a:pPr algn="ctr"/>
                      <a:r>
                        <a:rPr lang="en-US" sz="1200" dirty="0"/>
                        <a:t>Gas, Diesel</a:t>
                      </a:r>
                    </a:p>
                  </a:txBody>
                  <a:tcPr marL="68580" marR="68580" marT="34273" marB="34273"/>
                </a:tc>
                <a:extLst>
                  <a:ext uri="{0D108BD9-81ED-4DB2-BD59-A6C34878D82A}">
                    <a16:rowId xmlns:a16="http://schemas.microsoft.com/office/drawing/2014/main" xmlns="" val="10002"/>
                  </a:ext>
                </a:extLst>
              </a:tr>
              <a:tr h="1011218">
                <a:tc>
                  <a:txBody>
                    <a:bodyPr/>
                    <a:lstStyle/>
                    <a:p>
                      <a:pPr algn="ctr"/>
                      <a:r>
                        <a:rPr lang="en-US" sz="1200" dirty="0"/>
                        <a:t>Vans/SUVs</a:t>
                      </a:r>
                    </a:p>
                  </a:txBody>
                  <a:tcPr marL="68580" marR="68580" marT="34273" marB="34273"/>
                </a:tc>
                <a:tc>
                  <a:txBody>
                    <a:bodyPr/>
                    <a:lstStyle/>
                    <a:p>
                      <a:pPr algn="ctr"/>
                      <a:r>
                        <a:rPr lang="en-US" sz="1200" dirty="0"/>
                        <a:t>GMC Savana</a:t>
                      </a:r>
                    </a:p>
                  </a:txBody>
                  <a:tcPr marL="68580" marR="68580" marT="34273" marB="34273"/>
                </a:tc>
                <a:tc>
                  <a:txBody>
                    <a:bodyPr/>
                    <a:lstStyle/>
                    <a:p>
                      <a:pPr algn="ctr"/>
                      <a:r>
                        <a:rPr lang="en-US" sz="1200" dirty="0"/>
                        <a:t>Passenger Truck</a:t>
                      </a:r>
                    </a:p>
                  </a:txBody>
                  <a:tcPr marL="68580" marR="68580" marT="34273" marB="34273"/>
                </a:tc>
                <a:tc>
                  <a:txBody>
                    <a:bodyPr/>
                    <a:lstStyle/>
                    <a:p>
                      <a:pPr algn="ctr"/>
                      <a:r>
                        <a:rPr lang="en-US" sz="1200" dirty="0"/>
                        <a:t>Gas, Diesel, E-85, Electric</a:t>
                      </a:r>
                    </a:p>
                  </a:txBody>
                  <a:tcPr marL="68580" marR="68580" marT="34273" marB="34273"/>
                </a:tc>
                <a:tc>
                  <a:txBody>
                    <a:bodyPr/>
                    <a:lstStyle/>
                    <a:p>
                      <a:pPr algn="ctr"/>
                      <a:r>
                        <a:rPr lang="en-US" sz="1200" dirty="0"/>
                        <a:t>Light</a:t>
                      </a:r>
                      <a:r>
                        <a:rPr lang="en-US" sz="1200" baseline="0" dirty="0"/>
                        <a:t> Duty Truck (1 and 2) Medium-Duty Truck, Light-Heavy Duty Truck (8,501-10,000 </a:t>
                      </a:r>
                      <a:r>
                        <a:rPr lang="en-US" sz="1200" baseline="0" dirty="0" smtClean="0"/>
                        <a:t>lb)</a:t>
                      </a:r>
                      <a:endParaRPr lang="en-US" sz="1200" dirty="0"/>
                    </a:p>
                  </a:txBody>
                  <a:tcPr marL="68580" marR="68580" marT="34273" marB="34273"/>
                </a:tc>
                <a:tc>
                  <a:txBody>
                    <a:bodyPr/>
                    <a:lstStyle/>
                    <a:p>
                      <a:pPr algn="ctr"/>
                      <a:r>
                        <a:rPr lang="en-US" sz="1200" dirty="0"/>
                        <a:t>Gas, Diesel</a:t>
                      </a:r>
                    </a:p>
                  </a:txBody>
                  <a:tcPr marL="68580" marR="68580" marT="34273" marB="34273"/>
                </a:tc>
                <a:extLst>
                  <a:ext uri="{0D108BD9-81ED-4DB2-BD59-A6C34878D82A}">
                    <a16:rowId xmlns:a16="http://schemas.microsoft.com/office/drawing/2014/main" xmlns="" val="10003"/>
                  </a:ext>
                </a:extLst>
              </a:tr>
              <a:tr h="985794">
                <a:tc>
                  <a:txBody>
                    <a:bodyPr/>
                    <a:lstStyle/>
                    <a:p>
                      <a:pPr algn="ctr"/>
                      <a:r>
                        <a:rPr lang="en-US" sz="1200" dirty="0"/>
                        <a:t>Pickup Trucks</a:t>
                      </a:r>
                    </a:p>
                  </a:txBody>
                  <a:tcPr marL="68580" marR="68580" marT="34273" marB="34273"/>
                </a:tc>
                <a:tc>
                  <a:txBody>
                    <a:bodyPr/>
                    <a:lstStyle/>
                    <a:p>
                      <a:pPr algn="ctr"/>
                      <a:r>
                        <a:rPr lang="en-US" sz="1200" dirty="0"/>
                        <a:t>Ford</a:t>
                      </a:r>
                      <a:r>
                        <a:rPr lang="en-US" sz="1200" baseline="0" dirty="0"/>
                        <a:t> F-150</a:t>
                      </a:r>
                      <a:endParaRPr lang="en-US" sz="1200" dirty="0"/>
                    </a:p>
                  </a:txBody>
                  <a:tcPr marL="68580" marR="68580" marT="34273" marB="34273"/>
                </a:tc>
                <a:tc>
                  <a:txBody>
                    <a:bodyPr/>
                    <a:lstStyle/>
                    <a:p>
                      <a:pPr algn="ctr"/>
                      <a:r>
                        <a:rPr lang="en-US" sz="1200" dirty="0"/>
                        <a:t>Passenger Truck</a:t>
                      </a:r>
                    </a:p>
                  </a:txBody>
                  <a:tcPr marL="68580" marR="68580" marT="34273" marB="34273"/>
                </a:tc>
                <a:tc>
                  <a:txBody>
                    <a:bodyPr/>
                    <a:lstStyle/>
                    <a:p>
                      <a:pPr algn="ctr"/>
                      <a:r>
                        <a:rPr lang="en-US" sz="1200" dirty="0"/>
                        <a:t>Gas, Diesel, E-85, Electric</a:t>
                      </a:r>
                    </a:p>
                  </a:txBody>
                  <a:tcPr marL="68580" marR="68580" marT="34273" marB="34273"/>
                </a:tc>
                <a:tc>
                  <a:txBody>
                    <a:bodyPr/>
                    <a:lstStyle/>
                    <a:p>
                      <a:pPr algn="ctr"/>
                      <a:r>
                        <a:rPr lang="en-US" sz="1200" dirty="0"/>
                        <a:t>Light</a:t>
                      </a:r>
                      <a:r>
                        <a:rPr lang="en-US" sz="1200" baseline="0" dirty="0"/>
                        <a:t> Duty Truck (1 and 2) Medium-Duty Truck, Light-Heavy Duty Truck (8,501-10,000 </a:t>
                      </a:r>
                      <a:r>
                        <a:rPr lang="en-US" sz="1200" baseline="0" dirty="0" smtClean="0"/>
                        <a:t>lb)</a:t>
                      </a:r>
                      <a:endParaRPr lang="en-US" sz="1200" dirty="0"/>
                    </a:p>
                  </a:txBody>
                  <a:tcPr marL="68580" marR="68580" marT="34273" marB="34273"/>
                </a:tc>
                <a:tc>
                  <a:txBody>
                    <a:bodyPr/>
                    <a:lstStyle/>
                    <a:p>
                      <a:pPr algn="ctr"/>
                      <a:r>
                        <a:rPr lang="en-US" sz="1200" dirty="0"/>
                        <a:t>Gas, Diesel</a:t>
                      </a:r>
                    </a:p>
                  </a:txBody>
                  <a:tcPr marL="68580" marR="68580" marT="34273" marB="34273"/>
                </a:tc>
                <a:extLst>
                  <a:ext uri="{0D108BD9-81ED-4DB2-BD59-A6C34878D82A}">
                    <a16:rowId xmlns:a16="http://schemas.microsoft.com/office/drawing/2014/main" xmlns="" val="10004"/>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17563"/>
            <a:ext cx="8272462" cy="760412"/>
          </a:xfrm>
        </p:spPr>
        <p:txBody>
          <a:bodyPr>
            <a:normAutofit fontScale="90000"/>
          </a:bodyPr>
          <a:lstStyle/>
          <a:p>
            <a:pPr algn="ctr" fontAlgn="auto">
              <a:spcAft>
                <a:spcPts val="0"/>
              </a:spcAft>
              <a:defRPr/>
            </a:pPr>
            <a:r>
              <a:rPr lang="en-US" dirty="0"/>
              <a:t>Example On-demand and pre-reserved taxicabs</a:t>
            </a:r>
          </a:p>
        </p:txBody>
      </p:sp>
      <p:sp>
        <p:nvSpPr>
          <p:cNvPr id="9" name="TextBox 8"/>
          <p:cNvSpPr txBox="1"/>
          <p:nvPr/>
        </p:nvSpPr>
        <p:spPr>
          <a:xfrm>
            <a:off x="1766048" y="4520297"/>
            <a:ext cx="1488141" cy="369332"/>
          </a:xfrm>
          <a:prstGeom prst="rect">
            <a:avLst/>
          </a:prstGeom>
          <a:noFill/>
        </p:spPr>
        <p:txBody>
          <a:bodyPr wrap="square" rtlCol="0">
            <a:spAutoFit/>
          </a:bodyPr>
          <a:lstStyle/>
          <a:p>
            <a:pPr algn="ctr"/>
            <a:r>
              <a:rPr lang="en-US" dirty="0"/>
              <a:t>Cars</a:t>
            </a:r>
          </a:p>
        </p:txBody>
      </p:sp>
      <p:sp>
        <p:nvSpPr>
          <p:cNvPr id="11" name="TextBox 10"/>
          <p:cNvSpPr txBox="1"/>
          <p:nvPr/>
        </p:nvSpPr>
        <p:spPr>
          <a:xfrm>
            <a:off x="6082791" y="4628236"/>
            <a:ext cx="1488141" cy="369332"/>
          </a:xfrm>
          <a:prstGeom prst="rect">
            <a:avLst/>
          </a:prstGeom>
          <a:noFill/>
        </p:spPr>
        <p:txBody>
          <a:bodyPr wrap="square" rtlCol="0">
            <a:spAutoFit/>
          </a:bodyPr>
          <a:lstStyle/>
          <a:p>
            <a:pPr algn="ctr"/>
            <a:r>
              <a:rPr lang="en-US" dirty="0"/>
              <a:t>Vans/SUVs</a:t>
            </a:r>
          </a:p>
        </p:txBody>
      </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Flowchart: Decision 12">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4" name="Action Button: Go Forward or Next 13">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2874" r="5425" b="11465"/>
          <a:stretch/>
        </p:blipFill>
        <p:spPr>
          <a:xfrm>
            <a:off x="4426677" y="2826693"/>
            <a:ext cx="4280611" cy="169360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325" y="2711175"/>
            <a:ext cx="4475007" cy="1688563"/>
          </a:xfrm>
          <a:prstGeom prst="rect">
            <a:avLst/>
          </a:prstGeo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35025"/>
            <a:ext cx="8272462" cy="760413"/>
          </a:xfrm>
        </p:spPr>
        <p:txBody>
          <a:bodyPr>
            <a:normAutofit fontScale="90000"/>
          </a:bodyPr>
          <a:lstStyle/>
          <a:p>
            <a:pPr algn="ctr" fontAlgn="auto">
              <a:spcAft>
                <a:spcPts val="0"/>
              </a:spcAft>
              <a:defRPr/>
            </a:pPr>
            <a:r>
              <a:rPr lang="en-US" dirty="0"/>
              <a:t>Moves/emfac equivalents- </a:t>
            </a:r>
            <a:br>
              <a:rPr lang="en-US" dirty="0"/>
            </a:br>
            <a:r>
              <a:rPr lang="en-US" dirty="0"/>
              <a:t>On-Demand and pre-reserved Taxicabs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40946103"/>
              </p:ext>
            </p:extLst>
          </p:nvPr>
        </p:nvGraphicFramePr>
        <p:xfrm>
          <a:off x="436563" y="2365375"/>
          <a:ext cx="8272463" cy="2619375"/>
        </p:xfrm>
        <a:graphic>
          <a:graphicData uri="http://schemas.openxmlformats.org/drawingml/2006/table">
            <a:tbl>
              <a:tblPr firstRow="1" bandRow="1">
                <a:tableStyleId>{5C22544A-7EE6-4342-B048-85BDC9FD1C3A}</a:tableStyleId>
              </a:tblPr>
              <a:tblGrid>
                <a:gridCol w="1338002">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841693">
                <a:tc rowSpan="2">
                  <a:txBody>
                    <a:bodyPr/>
                    <a:lstStyle/>
                    <a:p>
                      <a:pPr algn="ctr"/>
                      <a:r>
                        <a:rPr lang="en-US" sz="1200" dirty="0"/>
                        <a:t>Vehicle Type</a:t>
                      </a:r>
                    </a:p>
                  </a:txBody>
                  <a:tcPr marL="68580" marR="68580" marT="34317" marB="34317"/>
                </a:tc>
                <a:tc rowSpan="2">
                  <a:txBody>
                    <a:bodyPr/>
                    <a:lstStyle/>
                    <a:p>
                      <a:pPr algn="ctr"/>
                      <a:r>
                        <a:rPr lang="en-US" sz="1200" dirty="0"/>
                        <a:t>Example</a:t>
                      </a:r>
                    </a:p>
                  </a:txBody>
                  <a:tcPr marL="68580" marR="68580" marT="34317" marB="34317"/>
                </a:tc>
                <a:tc gridSpan="2">
                  <a:txBody>
                    <a:bodyPr/>
                    <a:lstStyle/>
                    <a:p>
                      <a:pPr algn="ctr"/>
                      <a:r>
                        <a:rPr lang="en-US" sz="1200" dirty="0"/>
                        <a:t>Moves Equivalent</a:t>
                      </a:r>
                    </a:p>
                  </a:txBody>
                  <a:tcPr marL="68580" marR="68580" marT="34317" marB="34317"/>
                </a:tc>
                <a:tc hMerge="1">
                  <a:txBody>
                    <a:bodyPr/>
                    <a:lstStyle/>
                    <a:p>
                      <a:endParaRPr lang="en-US" dirty="0"/>
                    </a:p>
                  </a:txBody>
                  <a:tcPr/>
                </a:tc>
                <a:tc gridSpan="2">
                  <a:txBody>
                    <a:bodyPr/>
                    <a:lstStyle/>
                    <a:p>
                      <a:pPr algn="ctr"/>
                      <a:r>
                        <a:rPr lang="en-US" sz="1200" dirty="0"/>
                        <a:t>EMFAC Equivalent</a:t>
                      </a:r>
                    </a:p>
                  </a:txBody>
                  <a:tcPr marL="68580" marR="68580" marT="34317" marB="34317"/>
                </a:tc>
                <a:tc hMerge="1">
                  <a:txBody>
                    <a:bodyPr/>
                    <a:lstStyle/>
                    <a:p>
                      <a:endParaRPr lang="en-US" dirty="0"/>
                    </a:p>
                  </a:txBody>
                  <a:tcPr/>
                </a:tc>
                <a:extLst>
                  <a:ext uri="{0D108BD9-81ED-4DB2-BD59-A6C34878D82A}">
                    <a16:rowId xmlns:a16="http://schemas.microsoft.com/office/drawing/2014/main" xmlns="" val="10000"/>
                  </a:ext>
                </a:extLst>
              </a:tr>
              <a:tr h="433406">
                <a:tc vMerge="1">
                  <a:txBody>
                    <a:bodyPr/>
                    <a:lstStyle/>
                    <a:p>
                      <a:endParaRPr lang="en-US" dirty="0"/>
                    </a:p>
                  </a:txBody>
                  <a:tcPr/>
                </a:tc>
                <a:tc vMerge="1">
                  <a:txBody>
                    <a:bodyPr/>
                    <a:lstStyle/>
                    <a:p>
                      <a:endParaRPr lang="en-US" dirty="0"/>
                    </a:p>
                  </a:txBody>
                  <a:tcPr/>
                </a:tc>
                <a:tc>
                  <a:txBody>
                    <a:bodyPr/>
                    <a:lstStyle/>
                    <a:p>
                      <a:pPr algn="ctr"/>
                      <a:r>
                        <a:rPr lang="en-US" sz="1200" b="1" dirty="0">
                          <a:solidFill>
                            <a:schemeClr val="bg1"/>
                          </a:solidFill>
                        </a:rPr>
                        <a:t>Vehicle</a:t>
                      </a:r>
                      <a:r>
                        <a:rPr lang="en-US" sz="1200" b="1" baseline="0" dirty="0">
                          <a:solidFill>
                            <a:schemeClr val="bg1"/>
                          </a:solidFill>
                        </a:rPr>
                        <a:t> Type</a:t>
                      </a:r>
                      <a:endParaRPr lang="en-US" sz="1200" b="1" dirty="0">
                        <a:solidFill>
                          <a:schemeClr val="bg1"/>
                        </a:solidFill>
                      </a:endParaRPr>
                    </a:p>
                  </a:txBody>
                  <a:tcPr marL="68580" marR="68580" marT="34317" marB="34317">
                    <a:solidFill>
                      <a:schemeClr val="accent1"/>
                    </a:solidFill>
                  </a:tcPr>
                </a:tc>
                <a:tc>
                  <a:txBody>
                    <a:bodyPr/>
                    <a:lstStyle/>
                    <a:p>
                      <a:pPr algn="ctr"/>
                      <a:r>
                        <a:rPr lang="en-US" sz="1200" b="1" dirty="0">
                          <a:solidFill>
                            <a:schemeClr val="bg1"/>
                          </a:solidFill>
                        </a:rPr>
                        <a:t>Fuel Type(s)</a:t>
                      </a:r>
                    </a:p>
                  </a:txBody>
                  <a:tcPr marL="68580" marR="68580" marT="34317" marB="34317">
                    <a:solidFill>
                      <a:schemeClr val="accent1"/>
                    </a:solidFill>
                  </a:tcPr>
                </a:tc>
                <a:tc>
                  <a:txBody>
                    <a:bodyPr/>
                    <a:lstStyle/>
                    <a:p>
                      <a:pPr algn="ctr"/>
                      <a:r>
                        <a:rPr lang="en-US" sz="1200" b="1" dirty="0">
                          <a:solidFill>
                            <a:schemeClr val="bg1"/>
                          </a:solidFill>
                        </a:rPr>
                        <a:t>Vehicle Type</a:t>
                      </a:r>
                    </a:p>
                  </a:txBody>
                  <a:tcPr marL="68580" marR="68580" marT="34317" marB="34317">
                    <a:solidFill>
                      <a:schemeClr val="accent1"/>
                    </a:solidFill>
                  </a:tcPr>
                </a:tc>
                <a:tc>
                  <a:txBody>
                    <a:bodyPr/>
                    <a:lstStyle/>
                    <a:p>
                      <a:pPr algn="ctr"/>
                      <a:r>
                        <a:rPr lang="en-US" sz="1200" b="1" dirty="0">
                          <a:solidFill>
                            <a:schemeClr val="bg1"/>
                          </a:solidFill>
                        </a:rPr>
                        <a:t>Fuel</a:t>
                      </a:r>
                    </a:p>
                  </a:txBody>
                  <a:tcPr marL="68580" marR="68580" marT="34317" marB="34317">
                    <a:solidFill>
                      <a:schemeClr val="accent1"/>
                    </a:solidFill>
                  </a:tcPr>
                </a:tc>
                <a:extLst>
                  <a:ext uri="{0D108BD9-81ED-4DB2-BD59-A6C34878D82A}">
                    <a16:rowId xmlns:a16="http://schemas.microsoft.com/office/drawing/2014/main" xmlns="" val="10001"/>
                  </a:ext>
                </a:extLst>
              </a:tr>
              <a:tr h="360727">
                <a:tc>
                  <a:txBody>
                    <a:bodyPr/>
                    <a:lstStyle/>
                    <a:p>
                      <a:pPr algn="ctr"/>
                      <a:r>
                        <a:rPr lang="en-US" sz="1200" dirty="0"/>
                        <a:t>Automobiles</a:t>
                      </a:r>
                    </a:p>
                  </a:txBody>
                  <a:tcPr marL="68580" marR="68580" marT="34317" marB="34317"/>
                </a:tc>
                <a:tc>
                  <a:txBody>
                    <a:bodyPr/>
                    <a:lstStyle/>
                    <a:p>
                      <a:pPr algn="ctr"/>
                      <a:r>
                        <a:rPr lang="en-US" sz="1200" dirty="0"/>
                        <a:t>Ford Crown Victoria</a:t>
                      </a:r>
                    </a:p>
                  </a:txBody>
                  <a:tcPr marL="68580" marR="68580" marT="34317" marB="34317"/>
                </a:tc>
                <a:tc>
                  <a:txBody>
                    <a:bodyPr/>
                    <a:lstStyle/>
                    <a:p>
                      <a:pPr algn="ctr"/>
                      <a:r>
                        <a:rPr lang="en-US" sz="1200" dirty="0"/>
                        <a:t>Passenger Car</a:t>
                      </a:r>
                    </a:p>
                  </a:txBody>
                  <a:tcPr marL="68580" marR="68580" marT="34317" marB="34317"/>
                </a:tc>
                <a:tc>
                  <a:txBody>
                    <a:bodyPr/>
                    <a:lstStyle/>
                    <a:p>
                      <a:pPr algn="ctr"/>
                      <a:r>
                        <a:rPr lang="en-US" sz="1200" dirty="0"/>
                        <a:t>Gas, Diesel, E-85</a:t>
                      </a:r>
                    </a:p>
                  </a:txBody>
                  <a:tcPr marL="68580" marR="68580" marT="34317" marB="34317"/>
                </a:tc>
                <a:tc>
                  <a:txBody>
                    <a:bodyPr/>
                    <a:lstStyle/>
                    <a:p>
                      <a:pPr algn="ctr"/>
                      <a:r>
                        <a:rPr lang="en-US" sz="1200" dirty="0"/>
                        <a:t>Passenger</a:t>
                      </a:r>
                      <a:r>
                        <a:rPr lang="en-US" sz="1200" baseline="0" dirty="0"/>
                        <a:t> Car</a:t>
                      </a:r>
                      <a:endParaRPr lang="en-US" sz="1200" dirty="0"/>
                    </a:p>
                  </a:txBody>
                  <a:tcPr marL="68580" marR="68580" marT="34317" marB="34317"/>
                </a:tc>
                <a:tc>
                  <a:txBody>
                    <a:bodyPr/>
                    <a:lstStyle/>
                    <a:p>
                      <a:pPr algn="ctr"/>
                      <a:r>
                        <a:rPr lang="en-US" sz="1200" dirty="0"/>
                        <a:t>Gas, Diesel</a:t>
                      </a:r>
                    </a:p>
                  </a:txBody>
                  <a:tcPr marL="68580" marR="68580" marT="34317" marB="34317"/>
                </a:tc>
                <a:extLst>
                  <a:ext uri="{0D108BD9-81ED-4DB2-BD59-A6C34878D82A}">
                    <a16:rowId xmlns:a16="http://schemas.microsoft.com/office/drawing/2014/main" xmlns="" val="10002"/>
                  </a:ext>
                </a:extLst>
              </a:tr>
              <a:tr h="983549">
                <a:tc>
                  <a:txBody>
                    <a:bodyPr/>
                    <a:lstStyle/>
                    <a:p>
                      <a:pPr algn="ctr"/>
                      <a:r>
                        <a:rPr lang="en-US" sz="1200" dirty="0"/>
                        <a:t>Vans/SUVs</a:t>
                      </a:r>
                    </a:p>
                  </a:txBody>
                  <a:tcPr marL="68580" marR="68580" marT="34317" marB="34317"/>
                </a:tc>
                <a:tc>
                  <a:txBody>
                    <a:bodyPr/>
                    <a:lstStyle/>
                    <a:p>
                      <a:pPr algn="ctr"/>
                      <a:r>
                        <a:rPr lang="en-US" sz="1200" dirty="0"/>
                        <a:t>GMC Savana</a:t>
                      </a:r>
                    </a:p>
                  </a:txBody>
                  <a:tcPr marL="68580" marR="68580" marT="34317" marB="34317"/>
                </a:tc>
                <a:tc>
                  <a:txBody>
                    <a:bodyPr/>
                    <a:lstStyle/>
                    <a:p>
                      <a:pPr algn="ctr"/>
                      <a:r>
                        <a:rPr lang="en-US" sz="1200" dirty="0"/>
                        <a:t>Passenger Truck</a:t>
                      </a:r>
                    </a:p>
                  </a:txBody>
                  <a:tcPr marL="68580" marR="68580" marT="34317" marB="34317"/>
                </a:tc>
                <a:tc>
                  <a:txBody>
                    <a:bodyPr/>
                    <a:lstStyle/>
                    <a:p>
                      <a:pPr algn="ctr"/>
                      <a:r>
                        <a:rPr lang="en-US" sz="1200" dirty="0"/>
                        <a:t>Gas, Diesel, E-85, Electric</a:t>
                      </a:r>
                    </a:p>
                  </a:txBody>
                  <a:tcPr marL="68580" marR="68580" marT="34317" marB="34317"/>
                </a:tc>
                <a:tc>
                  <a:txBody>
                    <a:bodyPr/>
                    <a:lstStyle/>
                    <a:p>
                      <a:pPr algn="ctr"/>
                      <a:r>
                        <a:rPr lang="en-US" sz="1200" dirty="0"/>
                        <a:t>Light</a:t>
                      </a:r>
                      <a:r>
                        <a:rPr lang="en-US" sz="1200" baseline="0" dirty="0"/>
                        <a:t> Duty Truck (1 and 2) Medium-Duty Truck, Light-Heavy Duty Truck (8,501-10,000 </a:t>
                      </a:r>
                      <a:r>
                        <a:rPr lang="en-US" sz="1200" baseline="0" dirty="0" smtClean="0"/>
                        <a:t>lb)</a:t>
                      </a:r>
                      <a:endParaRPr lang="en-US" sz="1200" dirty="0"/>
                    </a:p>
                  </a:txBody>
                  <a:tcPr marL="68580" marR="68580" marT="34317" marB="34317"/>
                </a:tc>
                <a:tc>
                  <a:txBody>
                    <a:bodyPr/>
                    <a:lstStyle/>
                    <a:p>
                      <a:pPr algn="ctr"/>
                      <a:r>
                        <a:rPr lang="en-US" sz="1200" dirty="0"/>
                        <a:t>Gas, Diesel</a:t>
                      </a:r>
                    </a:p>
                  </a:txBody>
                  <a:tcPr marL="68580" marR="68580" marT="34317" marB="34317"/>
                </a:tc>
                <a:extLst>
                  <a:ext uri="{0D108BD9-81ED-4DB2-BD59-A6C34878D82A}">
                    <a16:rowId xmlns:a16="http://schemas.microsoft.com/office/drawing/2014/main" xmlns="" val="10003"/>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87413"/>
            <a:ext cx="8272462" cy="760412"/>
          </a:xfrm>
        </p:spPr>
        <p:txBody>
          <a:bodyPr>
            <a:normAutofit fontScale="90000"/>
          </a:bodyPr>
          <a:lstStyle/>
          <a:p>
            <a:pPr algn="ctr" fontAlgn="auto">
              <a:spcAft>
                <a:spcPts val="0"/>
              </a:spcAft>
              <a:defRPr/>
            </a:pPr>
            <a:r>
              <a:rPr lang="en-US" dirty="0"/>
              <a:t>Example Transportation Network Company vehicles</a:t>
            </a:r>
          </a:p>
        </p:txBody>
      </p:sp>
      <p:sp>
        <p:nvSpPr>
          <p:cNvPr id="9" name="TextBox 8"/>
          <p:cNvSpPr txBox="1"/>
          <p:nvPr/>
        </p:nvSpPr>
        <p:spPr>
          <a:xfrm>
            <a:off x="1649506" y="3525370"/>
            <a:ext cx="1488141" cy="369332"/>
          </a:xfrm>
          <a:prstGeom prst="rect">
            <a:avLst/>
          </a:prstGeom>
          <a:noFill/>
        </p:spPr>
        <p:txBody>
          <a:bodyPr wrap="square" rtlCol="0">
            <a:spAutoFit/>
          </a:bodyPr>
          <a:lstStyle/>
          <a:p>
            <a:pPr algn="ctr"/>
            <a:r>
              <a:rPr lang="en-US" dirty="0"/>
              <a:t>Cars</a:t>
            </a:r>
          </a:p>
        </p:txBody>
      </p:sp>
      <p:sp>
        <p:nvSpPr>
          <p:cNvPr id="14" name="TextBox 13"/>
          <p:cNvSpPr txBox="1"/>
          <p:nvPr/>
        </p:nvSpPr>
        <p:spPr>
          <a:xfrm>
            <a:off x="6100720" y="3670147"/>
            <a:ext cx="1488141" cy="369332"/>
          </a:xfrm>
          <a:prstGeom prst="rect">
            <a:avLst/>
          </a:prstGeom>
          <a:noFill/>
        </p:spPr>
        <p:txBody>
          <a:bodyPr wrap="square" rtlCol="0">
            <a:spAutoFit/>
          </a:bodyPr>
          <a:lstStyle/>
          <a:p>
            <a:pPr algn="ctr"/>
            <a:r>
              <a:rPr lang="en-US" dirty="0"/>
              <a:t>Vans/SUVs</a:t>
            </a:r>
          </a:p>
        </p:txBody>
      </p:sp>
      <p:sp>
        <p:nvSpPr>
          <p:cNvPr id="15" name="TextBox 14"/>
          <p:cNvSpPr txBox="1"/>
          <p:nvPr/>
        </p:nvSpPr>
        <p:spPr>
          <a:xfrm>
            <a:off x="3858092" y="5436190"/>
            <a:ext cx="1488141" cy="369332"/>
          </a:xfrm>
          <a:prstGeom prst="rect">
            <a:avLst/>
          </a:prstGeom>
          <a:noFill/>
        </p:spPr>
        <p:txBody>
          <a:bodyPr wrap="square" rtlCol="0">
            <a:spAutoFit/>
          </a:bodyPr>
          <a:lstStyle/>
          <a:p>
            <a:pPr algn="ctr"/>
            <a:r>
              <a:rPr lang="en-US" dirty="0"/>
              <a:t>Pickup Trucks</a:t>
            </a:r>
          </a:p>
        </p:txBody>
      </p:sp>
      <p:sp>
        <p:nvSpPr>
          <p:cNvPr id="17" name="Action Button: Go Forward or Next 16">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Flowchart: Decision 17">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9" name="Action Button: Go Forward or Next 18">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25907" b="4826"/>
          <a:stretch/>
        </p:blipFill>
        <p:spPr>
          <a:xfrm>
            <a:off x="5091590" y="2169821"/>
            <a:ext cx="3466732" cy="135555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28602" b="31249"/>
          <a:stretch/>
        </p:blipFill>
        <p:spPr>
          <a:xfrm>
            <a:off x="593437" y="2166009"/>
            <a:ext cx="3487567" cy="1400212"/>
          </a:xfrm>
          <a:prstGeom prst="rect">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t="20904" b="22173"/>
          <a:stretch/>
        </p:blipFill>
        <p:spPr>
          <a:xfrm>
            <a:off x="2666879" y="4113988"/>
            <a:ext cx="3897243" cy="1264221"/>
          </a:xfrm>
          <a:prstGeom prst="rect">
            <a:avLst/>
          </a:prstGeom>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855342563"/>
              </p:ext>
            </p:extLst>
          </p:nvPr>
        </p:nvGraphicFramePr>
        <p:xfrm>
          <a:off x="554038" y="2232025"/>
          <a:ext cx="8153400" cy="3216275"/>
        </p:xfrm>
        <a:graphic>
          <a:graphicData uri="http://schemas.openxmlformats.org/drawingml/2006/table">
            <a:tbl>
              <a:tblPr firstRow="1" bandRow="1">
                <a:tableStyleId>{5C22544A-7EE6-4342-B048-85BDC9FD1C3A}</a:tableStyleId>
              </a:tblPr>
              <a:tblGrid>
                <a:gridCol w="1318745">
                  <a:extLst>
                    <a:ext uri="{9D8B030D-6E8A-4147-A177-3AD203B41FA5}">
                      <a16:colId xmlns:a16="http://schemas.microsoft.com/office/drawing/2014/main" xmlns="" val="20000"/>
                    </a:ext>
                  </a:extLst>
                </a:gridCol>
                <a:gridCol w="1399055">
                  <a:extLst>
                    <a:ext uri="{9D8B030D-6E8A-4147-A177-3AD203B41FA5}">
                      <a16:colId xmlns:a16="http://schemas.microsoft.com/office/drawing/2014/main" xmlns="" val="20001"/>
                    </a:ext>
                  </a:extLst>
                </a:gridCol>
                <a:gridCol w="1358900">
                  <a:extLst>
                    <a:ext uri="{9D8B030D-6E8A-4147-A177-3AD203B41FA5}">
                      <a16:colId xmlns:a16="http://schemas.microsoft.com/office/drawing/2014/main" xmlns="" val="20002"/>
                    </a:ext>
                  </a:extLst>
                </a:gridCol>
                <a:gridCol w="1358900">
                  <a:extLst>
                    <a:ext uri="{9D8B030D-6E8A-4147-A177-3AD203B41FA5}">
                      <a16:colId xmlns:a16="http://schemas.microsoft.com/office/drawing/2014/main" xmlns="" val="20003"/>
                    </a:ext>
                  </a:extLst>
                </a:gridCol>
                <a:gridCol w="1358900">
                  <a:extLst>
                    <a:ext uri="{9D8B030D-6E8A-4147-A177-3AD203B41FA5}">
                      <a16:colId xmlns:a16="http://schemas.microsoft.com/office/drawing/2014/main" xmlns="" val="20004"/>
                    </a:ext>
                  </a:extLst>
                </a:gridCol>
                <a:gridCol w="1358900">
                  <a:extLst>
                    <a:ext uri="{9D8B030D-6E8A-4147-A177-3AD203B41FA5}">
                      <a16:colId xmlns:a16="http://schemas.microsoft.com/office/drawing/2014/main" xmlns="" val="20005"/>
                    </a:ext>
                  </a:extLst>
                </a:gridCol>
              </a:tblGrid>
              <a:tr h="627259">
                <a:tc rowSpan="2">
                  <a:txBody>
                    <a:bodyPr/>
                    <a:lstStyle/>
                    <a:p>
                      <a:pPr algn="ctr"/>
                      <a:r>
                        <a:rPr lang="en-US" sz="1200" dirty="0"/>
                        <a:t>Vehicle Type</a:t>
                      </a:r>
                    </a:p>
                  </a:txBody>
                  <a:tcPr marL="68583" marR="68583" marT="34275" marB="34275"/>
                </a:tc>
                <a:tc rowSpan="2">
                  <a:txBody>
                    <a:bodyPr/>
                    <a:lstStyle/>
                    <a:p>
                      <a:pPr algn="ctr"/>
                      <a:r>
                        <a:rPr lang="en-US" sz="1200" dirty="0"/>
                        <a:t>Example</a:t>
                      </a:r>
                    </a:p>
                  </a:txBody>
                  <a:tcPr marL="68583" marR="68583" marT="34275" marB="34275"/>
                </a:tc>
                <a:tc gridSpan="2">
                  <a:txBody>
                    <a:bodyPr/>
                    <a:lstStyle/>
                    <a:p>
                      <a:pPr algn="ctr"/>
                      <a:r>
                        <a:rPr lang="en-US" sz="1200" dirty="0"/>
                        <a:t>Moves Equivalent</a:t>
                      </a:r>
                    </a:p>
                  </a:txBody>
                  <a:tcPr marL="68583" marR="68583" marT="34275" marB="34275"/>
                </a:tc>
                <a:tc hMerge="1">
                  <a:txBody>
                    <a:bodyPr/>
                    <a:lstStyle/>
                    <a:p>
                      <a:endParaRPr lang="en-US" dirty="0"/>
                    </a:p>
                  </a:txBody>
                  <a:tcPr/>
                </a:tc>
                <a:tc gridSpan="2">
                  <a:txBody>
                    <a:bodyPr/>
                    <a:lstStyle/>
                    <a:p>
                      <a:pPr algn="ctr"/>
                      <a:r>
                        <a:rPr lang="en-US" sz="1200" dirty="0"/>
                        <a:t>EMFAC Equivalent</a:t>
                      </a:r>
                    </a:p>
                  </a:txBody>
                  <a:tcPr marL="68583" marR="68583" marT="34275" marB="34275"/>
                </a:tc>
                <a:tc hMerge="1">
                  <a:txBody>
                    <a:bodyPr/>
                    <a:lstStyle/>
                    <a:p>
                      <a:endParaRPr lang="en-US" dirty="0"/>
                    </a:p>
                  </a:txBody>
                  <a:tcPr/>
                </a:tc>
                <a:extLst>
                  <a:ext uri="{0D108BD9-81ED-4DB2-BD59-A6C34878D82A}">
                    <a16:rowId xmlns:a16="http://schemas.microsoft.com/office/drawing/2014/main" xmlns="" val="10000"/>
                  </a:ext>
                </a:extLst>
              </a:tr>
              <a:tr h="322988">
                <a:tc vMerge="1">
                  <a:txBody>
                    <a:bodyPr/>
                    <a:lstStyle/>
                    <a:p>
                      <a:endParaRPr lang="en-US" dirty="0"/>
                    </a:p>
                  </a:txBody>
                  <a:tcPr/>
                </a:tc>
                <a:tc vMerge="1">
                  <a:txBody>
                    <a:bodyPr/>
                    <a:lstStyle/>
                    <a:p>
                      <a:endParaRPr lang="en-US" dirty="0"/>
                    </a:p>
                  </a:txBody>
                  <a:tcPr/>
                </a:tc>
                <a:tc>
                  <a:txBody>
                    <a:bodyPr/>
                    <a:lstStyle/>
                    <a:p>
                      <a:pPr algn="ctr"/>
                      <a:r>
                        <a:rPr lang="en-US" sz="1200" b="1" dirty="0">
                          <a:solidFill>
                            <a:schemeClr val="bg1"/>
                          </a:solidFill>
                        </a:rPr>
                        <a:t>Vehicle</a:t>
                      </a:r>
                      <a:r>
                        <a:rPr lang="en-US" sz="1200" b="1" baseline="0" dirty="0">
                          <a:solidFill>
                            <a:schemeClr val="bg1"/>
                          </a:solidFill>
                        </a:rPr>
                        <a:t> Type</a:t>
                      </a:r>
                      <a:endParaRPr lang="en-US" sz="1200" b="1" dirty="0">
                        <a:solidFill>
                          <a:schemeClr val="bg1"/>
                        </a:solidFill>
                      </a:endParaRPr>
                    </a:p>
                  </a:txBody>
                  <a:tcPr marL="68583" marR="68583" marT="34275" marB="34275">
                    <a:solidFill>
                      <a:schemeClr val="accent1"/>
                    </a:solidFill>
                  </a:tcPr>
                </a:tc>
                <a:tc>
                  <a:txBody>
                    <a:bodyPr/>
                    <a:lstStyle/>
                    <a:p>
                      <a:pPr algn="ctr"/>
                      <a:r>
                        <a:rPr lang="en-US" sz="1200" b="1" dirty="0">
                          <a:solidFill>
                            <a:schemeClr val="bg1"/>
                          </a:solidFill>
                        </a:rPr>
                        <a:t>Fuel Type(s)</a:t>
                      </a:r>
                    </a:p>
                  </a:txBody>
                  <a:tcPr marL="68583" marR="68583" marT="34275" marB="34275">
                    <a:solidFill>
                      <a:schemeClr val="accent1"/>
                    </a:solidFill>
                  </a:tcPr>
                </a:tc>
                <a:tc>
                  <a:txBody>
                    <a:bodyPr/>
                    <a:lstStyle/>
                    <a:p>
                      <a:pPr algn="ctr"/>
                      <a:r>
                        <a:rPr lang="en-US" sz="1200" b="1" dirty="0">
                          <a:solidFill>
                            <a:schemeClr val="bg1"/>
                          </a:solidFill>
                        </a:rPr>
                        <a:t>Vehicle Type</a:t>
                      </a:r>
                    </a:p>
                  </a:txBody>
                  <a:tcPr marL="68583" marR="68583" marT="34275" marB="34275">
                    <a:solidFill>
                      <a:schemeClr val="accent1"/>
                    </a:solidFill>
                  </a:tcPr>
                </a:tc>
                <a:tc>
                  <a:txBody>
                    <a:bodyPr/>
                    <a:lstStyle/>
                    <a:p>
                      <a:pPr algn="ctr"/>
                      <a:r>
                        <a:rPr lang="en-US" sz="1200" b="1" dirty="0">
                          <a:solidFill>
                            <a:schemeClr val="bg1"/>
                          </a:solidFill>
                        </a:rPr>
                        <a:t>Fuel</a:t>
                      </a:r>
                    </a:p>
                  </a:txBody>
                  <a:tcPr marL="68583" marR="68583" marT="34275" marB="34275">
                    <a:solidFill>
                      <a:schemeClr val="accent1"/>
                    </a:solidFill>
                  </a:tcPr>
                </a:tc>
                <a:extLst>
                  <a:ext uri="{0D108BD9-81ED-4DB2-BD59-A6C34878D82A}">
                    <a16:rowId xmlns:a16="http://schemas.microsoft.com/office/drawing/2014/main" xmlns="" val="10001"/>
                  </a:ext>
                </a:extLst>
              </a:tr>
              <a:tr h="268861">
                <a:tc>
                  <a:txBody>
                    <a:bodyPr/>
                    <a:lstStyle/>
                    <a:p>
                      <a:pPr algn="ctr"/>
                      <a:r>
                        <a:rPr lang="en-US" sz="1200" dirty="0"/>
                        <a:t>Automobiles</a:t>
                      </a:r>
                    </a:p>
                  </a:txBody>
                  <a:tcPr marL="68583" marR="68583" marT="34275" marB="34275"/>
                </a:tc>
                <a:tc>
                  <a:txBody>
                    <a:bodyPr/>
                    <a:lstStyle/>
                    <a:p>
                      <a:pPr algn="ctr"/>
                      <a:r>
                        <a:rPr lang="en-US" sz="1200" dirty="0">
                          <a:hlinkClick r:id="rId2" action="ppaction://hlinksldjump"/>
                        </a:rPr>
                        <a:t>Chevrolet</a:t>
                      </a:r>
                      <a:r>
                        <a:rPr lang="en-US" sz="1200" baseline="0" dirty="0">
                          <a:hlinkClick r:id="rId2" action="ppaction://hlinksldjump"/>
                        </a:rPr>
                        <a:t> Malibu</a:t>
                      </a:r>
                      <a:endParaRPr lang="en-US" sz="1200" dirty="0"/>
                    </a:p>
                  </a:txBody>
                  <a:tcPr marL="68583" marR="68583" marT="34275" marB="34275"/>
                </a:tc>
                <a:tc>
                  <a:txBody>
                    <a:bodyPr/>
                    <a:lstStyle/>
                    <a:p>
                      <a:pPr algn="ctr"/>
                      <a:r>
                        <a:rPr lang="en-US" sz="1200" dirty="0"/>
                        <a:t>Passenger Car</a:t>
                      </a:r>
                    </a:p>
                  </a:txBody>
                  <a:tcPr marL="68583" marR="68583" marT="34275" marB="34275"/>
                </a:tc>
                <a:tc>
                  <a:txBody>
                    <a:bodyPr/>
                    <a:lstStyle/>
                    <a:p>
                      <a:pPr algn="ctr"/>
                      <a:r>
                        <a:rPr lang="en-US" sz="1200" dirty="0"/>
                        <a:t>Gas, Diesel, E-85</a:t>
                      </a:r>
                    </a:p>
                  </a:txBody>
                  <a:tcPr marL="68583" marR="68583" marT="34275" marB="34275"/>
                </a:tc>
                <a:tc>
                  <a:txBody>
                    <a:bodyPr/>
                    <a:lstStyle/>
                    <a:p>
                      <a:pPr algn="ctr"/>
                      <a:r>
                        <a:rPr lang="en-US" sz="1200" dirty="0"/>
                        <a:t>Passenger</a:t>
                      </a:r>
                      <a:r>
                        <a:rPr lang="en-US" sz="1200" baseline="0" dirty="0"/>
                        <a:t> Car</a:t>
                      </a:r>
                      <a:endParaRPr lang="en-US" sz="1200" dirty="0"/>
                    </a:p>
                  </a:txBody>
                  <a:tcPr marL="68583" marR="68583" marT="34275" marB="34275"/>
                </a:tc>
                <a:tc>
                  <a:txBody>
                    <a:bodyPr/>
                    <a:lstStyle/>
                    <a:p>
                      <a:pPr algn="ctr"/>
                      <a:r>
                        <a:rPr lang="en-US" sz="1200" dirty="0"/>
                        <a:t>Gas, Diesel</a:t>
                      </a:r>
                    </a:p>
                  </a:txBody>
                  <a:tcPr marL="68583" marR="68583" marT="34275" marB="34275"/>
                </a:tc>
                <a:extLst>
                  <a:ext uri="{0D108BD9-81ED-4DB2-BD59-A6C34878D82A}">
                    <a16:rowId xmlns:a16="http://schemas.microsoft.com/office/drawing/2014/main" xmlns="" val="10002"/>
                  </a:ext>
                </a:extLst>
              </a:tr>
              <a:tr h="1011295">
                <a:tc>
                  <a:txBody>
                    <a:bodyPr/>
                    <a:lstStyle/>
                    <a:p>
                      <a:pPr algn="ctr"/>
                      <a:r>
                        <a:rPr lang="en-US" sz="1200" dirty="0"/>
                        <a:t>Vans/SUVs</a:t>
                      </a:r>
                    </a:p>
                  </a:txBody>
                  <a:tcPr marL="68583" marR="68583" marT="34275" marB="34275"/>
                </a:tc>
                <a:tc>
                  <a:txBody>
                    <a:bodyPr/>
                    <a:lstStyle/>
                    <a:p>
                      <a:pPr algn="ctr"/>
                      <a:r>
                        <a:rPr lang="en-US" sz="1200" dirty="0">
                          <a:hlinkClick r:id="rId3" action="ppaction://hlinksldjump"/>
                        </a:rPr>
                        <a:t>GMC Savana</a:t>
                      </a:r>
                      <a:endParaRPr lang="en-US" sz="1200" dirty="0"/>
                    </a:p>
                  </a:txBody>
                  <a:tcPr marL="68583" marR="68583" marT="34275" marB="34275"/>
                </a:tc>
                <a:tc>
                  <a:txBody>
                    <a:bodyPr/>
                    <a:lstStyle/>
                    <a:p>
                      <a:pPr algn="ctr"/>
                      <a:r>
                        <a:rPr lang="en-US" sz="1200" dirty="0"/>
                        <a:t>Passenger Truck</a:t>
                      </a:r>
                    </a:p>
                  </a:txBody>
                  <a:tcPr marL="68583" marR="68583" marT="34275" marB="34275"/>
                </a:tc>
                <a:tc>
                  <a:txBody>
                    <a:bodyPr/>
                    <a:lstStyle/>
                    <a:p>
                      <a:pPr algn="ctr"/>
                      <a:r>
                        <a:rPr lang="en-US" sz="1200" dirty="0"/>
                        <a:t>Gas, Diesel, E-85, Electric</a:t>
                      </a:r>
                    </a:p>
                  </a:txBody>
                  <a:tcPr marL="68583" marR="68583" marT="34275" marB="34275"/>
                </a:tc>
                <a:tc>
                  <a:txBody>
                    <a:bodyPr/>
                    <a:lstStyle/>
                    <a:p>
                      <a:pPr algn="ctr"/>
                      <a:r>
                        <a:rPr lang="en-US" sz="1200" dirty="0"/>
                        <a:t>Light</a:t>
                      </a:r>
                      <a:r>
                        <a:rPr lang="en-US" sz="1200" baseline="0" dirty="0"/>
                        <a:t> Duty Truck (1 and 2) Medium-Duty Truck, Light-Heavy Duty Truck (8,501-10,000 </a:t>
                      </a:r>
                      <a:r>
                        <a:rPr lang="en-US" sz="1200" baseline="0" dirty="0" smtClean="0"/>
                        <a:t>lb)</a:t>
                      </a:r>
                      <a:endParaRPr lang="en-US" sz="1200" dirty="0"/>
                    </a:p>
                  </a:txBody>
                  <a:tcPr marL="68583" marR="68583" marT="34275" marB="34275"/>
                </a:tc>
                <a:tc>
                  <a:txBody>
                    <a:bodyPr/>
                    <a:lstStyle/>
                    <a:p>
                      <a:pPr algn="ctr"/>
                      <a:r>
                        <a:rPr lang="en-US" sz="1200" dirty="0"/>
                        <a:t>Gas, Diesel</a:t>
                      </a:r>
                    </a:p>
                  </a:txBody>
                  <a:tcPr marL="68583" marR="68583" marT="34275" marB="34275"/>
                </a:tc>
                <a:extLst>
                  <a:ext uri="{0D108BD9-81ED-4DB2-BD59-A6C34878D82A}">
                    <a16:rowId xmlns:a16="http://schemas.microsoft.com/office/drawing/2014/main" xmlns="" val="10003"/>
                  </a:ext>
                </a:extLst>
              </a:tr>
              <a:tr h="985872">
                <a:tc>
                  <a:txBody>
                    <a:bodyPr/>
                    <a:lstStyle/>
                    <a:p>
                      <a:pPr algn="ctr"/>
                      <a:r>
                        <a:rPr lang="en-US" sz="1200" dirty="0"/>
                        <a:t>Pickup Trucks</a:t>
                      </a:r>
                    </a:p>
                  </a:txBody>
                  <a:tcPr marL="68583" marR="68583" marT="34275" marB="34275"/>
                </a:tc>
                <a:tc>
                  <a:txBody>
                    <a:bodyPr/>
                    <a:lstStyle/>
                    <a:p>
                      <a:pPr algn="ctr"/>
                      <a:r>
                        <a:rPr lang="en-US" sz="1200" dirty="0">
                          <a:hlinkClick r:id="rId4" action="ppaction://hlinksldjump"/>
                        </a:rPr>
                        <a:t>Ford</a:t>
                      </a:r>
                      <a:r>
                        <a:rPr lang="en-US" sz="1200" baseline="0" dirty="0">
                          <a:hlinkClick r:id="rId4" action="ppaction://hlinksldjump"/>
                        </a:rPr>
                        <a:t> F-150</a:t>
                      </a:r>
                      <a:endParaRPr lang="en-US" sz="1200" dirty="0"/>
                    </a:p>
                  </a:txBody>
                  <a:tcPr marL="68583" marR="68583" marT="34275" marB="34275"/>
                </a:tc>
                <a:tc>
                  <a:txBody>
                    <a:bodyPr/>
                    <a:lstStyle/>
                    <a:p>
                      <a:pPr algn="ctr"/>
                      <a:r>
                        <a:rPr lang="en-US" sz="1200" dirty="0"/>
                        <a:t>Passenger Truck</a:t>
                      </a:r>
                    </a:p>
                  </a:txBody>
                  <a:tcPr marL="68583" marR="68583" marT="34275" marB="34275"/>
                </a:tc>
                <a:tc>
                  <a:txBody>
                    <a:bodyPr/>
                    <a:lstStyle/>
                    <a:p>
                      <a:pPr algn="ctr"/>
                      <a:r>
                        <a:rPr lang="en-US" sz="1200" dirty="0"/>
                        <a:t>Gas, Diesel, E-85, Electric</a:t>
                      </a:r>
                    </a:p>
                  </a:txBody>
                  <a:tcPr marL="68583" marR="68583" marT="34275" marB="34275"/>
                </a:tc>
                <a:tc>
                  <a:txBody>
                    <a:bodyPr/>
                    <a:lstStyle/>
                    <a:p>
                      <a:pPr algn="ctr"/>
                      <a:r>
                        <a:rPr lang="en-US" sz="1200" dirty="0"/>
                        <a:t>Light</a:t>
                      </a:r>
                      <a:r>
                        <a:rPr lang="en-US" sz="1200" baseline="0" dirty="0"/>
                        <a:t> Duty Truck (1 and 2) Medium-Duty Truck, Light-Heavy Duty Truck (8,501-10,000 </a:t>
                      </a:r>
                      <a:r>
                        <a:rPr lang="en-US" sz="1200" baseline="0" dirty="0" smtClean="0"/>
                        <a:t>lb)</a:t>
                      </a:r>
                      <a:endParaRPr lang="en-US" sz="1200" dirty="0"/>
                    </a:p>
                  </a:txBody>
                  <a:tcPr marL="68583" marR="68583" marT="34275" marB="34275"/>
                </a:tc>
                <a:tc>
                  <a:txBody>
                    <a:bodyPr/>
                    <a:lstStyle/>
                    <a:p>
                      <a:pPr algn="ctr"/>
                      <a:r>
                        <a:rPr lang="en-US" sz="1200" dirty="0"/>
                        <a:t>Gas, Diesel</a:t>
                      </a:r>
                    </a:p>
                  </a:txBody>
                  <a:tcPr marL="68583" marR="68583" marT="34275" marB="34275"/>
                </a:tc>
                <a:extLst>
                  <a:ext uri="{0D108BD9-81ED-4DB2-BD59-A6C34878D82A}">
                    <a16:rowId xmlns:a16="http://schemas.microsoft.com/office/drawing/2014/main" xmlns="" val="10004"/>
                  </a:ext>
                </a:extLst>
              </a:tr>
            </a:tbl>
          </a:graphicData>
        </a:graphic>
      </p:graphicFrame>
      <p:sp>
        <p:nvSpPr>
          <p:cNvPr id="9" name="Title 3"/>
          <p:cNvSpPr>
            <a:spLocks noGrp="1"/>
          </p:cNvSpPr>
          <p:nvPr>
            <p:ph type="title"/>
          </p:nvPr>
        </p:nvSpPr>
        <p:spPr>
          <a:xfrm>
            <a:off x="436563" y="860425"/>
            <a:ext cx="8272462" cy="762000"/>
          </a:xfrm>
        </p:spPr>
        <p:txBody>
          <a:bodyPr>
            <a:normAutofit fontScale="90000"/>
          </a:bodyPr>
          <a:lstStyle/>
          <a:p>
            <a:pPr algn="ctr" fontAlgn="auto">
              <a:spcAft>
                <a:spcPts val="0"/>
              </a:spcAft>
              <a:defRPr/>
            </a:pPr>
            <a:r>
              <a:rPr lang="en-US" dirty="0"/>
              <a:t>Moves/emfac equivalents – </a:t>
            </a:r>
            <a:br>
              <a:rPr lang="en-US" dirty="0"/>
            </a:br>
            <a:r>
              <a:rPr lang="en-US" dirty="0"/>
              <a:t>Transportation Network Company</a:t>
            </a:r>
          </a:p>
        </p:txBody>
      </p:sp>
      <p:sp>
        <p:nvSpPr>
          <p:cNvPr id="7" name="Action Button: Go Forward or Next 6">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5"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Oval 12">
            <a:hlinkClick r:id="rId6"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627233"/>
            <a:ext cx="8272463" cy="1209124"/>
          </a:xfrm>
        </p:spPr>
        <p:txBody>
          <a:bodyPr anchor="ctr" anchorCtr="1"/>
          <a:lstStyle/>
          <a:p>
            <a:pPr algn="ctr" fontAlgn="auto">
              <a:spcAft>
                <a:spcPts val="0"/>
              </a:spcAft>
              <a:defRPr/>
            </a:pPr>
            <a:r>
              <a:rPr lang="en-US" dirty="0"/>
              <a:t>instructions</a:t>
            </a:r>
          </a:p>
        </p:txBody>
      </p:sp>
      <p:sp>
        <p:nvSpPr>
          <p:cNvPr id="14339" name="Content Placeholder 1"/>
          <p:cNvSpPr>
            <a:spLocks noGrp="1"/>
          </p:cNvSpPr>
          <p:nvPr>
            <p:ph idx="1"/>
          </p:nvPr>
        </p:nvSpPr>
        <p:spPr>
          <a:xfrm>
            <a:off x="436563" y="2493963"/>
            <a:ext cx="8272462" cy="2757487"/>
          </a:xfrm>
        </p:spPr>
        <p:txBody>
          <a:bodyPr rtlCol="0">
            <a:normAutofit fontScale="92500" lnSpcReduction="10000"/>
          </a:bodyPr>
          <a:lstStyle/>
          <a:p>
            <a:pPr marL="306000" indent="-306000" fontAlgn="auto">
              <a:defRPr/>
            </a:pPr>
            <a:r>
              <a:rPr lang="en-US" altLang="en-US" dirty="0"/>
              <a:t>This button will move you forward a step in the </a:t>
            </a:r>
            <a:r>
              <a:rPr lang="en-US" altLang="en-US" i="1" dirty="0"/>
              <a:t>Tutorial.</a:t>
            </a:r>
          </a:p>
          <a:p>
            <a:pPr marL="306000" indent="-306000" fontAlgn="auto">
              <a:defRPr/>
            </a:pPr>
            <a:r>
              <a:rPr lang="en-US" altLang="en-US" dirty="0"/>
              <a:t>This button will take you back a step</a:t>
            </a:r>
            <a:r>
              <a:rPr lang="en-US" altLang="en-US" i="1" dirty="0"/>
              <a:t>.</a:t>
            </a:r>
          </a:p>
          <a:p>
            <a:pPr marL="306000" indent="-306000" fontAlgn="auto">
              <a:defRPr/>
            </a:pPr>
            <a:r>
              <a:rPr lang="en-US" altLang="en-US" dirty="0"/>
              <a:t>And this one will take you to the next section.</a:t>
            </a:r>
          </a:p>
          <a:p>
            <a:pPr marL="0" indent="0" fontAlgn="auto">
              <a:buNone/>
              <a:defRPr/>
            </a:pPr>
            <a:endParaRPr lang="en-US" altLang="en-US" dirty="0"/>
          </a:p>
          <a:p>
            <a:pPr marL="0" indent="0" fontAlgn="auto">
              <a:buNone/>
              <a:defRPr/>
            </a:pPr>
            <a:r>
              <a:rPr lang="en-US" altLang="en-US" dirty="0"/>
              <a:t>At any time, you can press the               button to return to the slide index.</a:t>
            </a:r>
          </a:p>
          <a:p>
            <a:pPr marL="0" indent="0" fontAlgn="auto">
              <a:buNone/>
              <a:defRPr/>
            </a:pPr>
            <a:r>
              <a:rPr lang="en-US" altLang="en-US" dirty="0"/>
              <a:t>Throughout this </a:t>
            </a:r>
            <a:r>
              <a:rPr lang="en-US" altLang="en-US" i="1" dirty="0"/>
              <a:t>Tutorial</a:t>
            </a:r>
            <a:r>
              <a:rPr lang="en-US" altLang="en-US" dirty="0"/>
              <a:t> there are </a:t>
            </a:r>
            <a:r>
              <a:rPr lang="en-US" altLang="en-US" u="sng" dirty="0">
                <a:solidFill>
                  <a:schemeClr val="bg1">
                    <a:lumMod val="50000"/>
                  </a:schemeClr>
                </a:solidFill>
              </a:rPr>
              <a:t>underlined</a:t>
            </a:r>
            <a:r>
              <a:rPr lang="en-US" altLang="en-US" dirty="0"/>
              <a:t> terms, click on these terms for more information.</a:t>
            </a:r>
          </a:p>
          <a:p>
            <a:pPr marL="0" indent="0" fontAlgn="auto">
              <a:buNone/>
              <a:defRPr/>
            </a:pPr>
            <a:r>
              <a:rPr lang="en-US" altLang="en-US" dirty="0"/>
              <a:t>For more information on any topic, please refer to the ACRP 02-63 </a:t>
            </a:r>
            <a:r>
              <a:rPr lang="en-US" altLang="en-US" i="1" dirty="0"/>
              <a:t>Guidebook.</a:t>
            </a:r>
          </a:p>
        </p:txBody>
      </p:sp>
      <p:sp>
        <p:nvSpPr>
          <p:cNvPr id="5" name="Action Button: Go Forward or Next 4">
            <a:hlinkClick r:id="rId2" action="ppaction://hlinksldjump"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Action Button: Go Forward or Next 8">
            <a:hlinkClick r:id="rId2" action="ppaction://hlinksldjump" highlightClick="1"/>
          </p:cNvPr>
          <p:cNvSpPr/>
          <p:nvPr/>
        </p:nvSpPr>
        <p:spPr>
          <a:xfrm>
            <a:off x="5909593" y="2521006"/>
            <a:ext cx="304800" cy="257175"/>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p:cNvSpPr/>
          <p:nvPr/>
        </p:nvSpPr>
        <p:spPr>
          <a:xfrm>
            <a:off x="3202439" y="3929003"/>
            <a:ext cx="843567" cy="255587"/>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3" name="Action Button: Go Forward or Next 12">
            <a:hlinkClick r:id="rId2" action="ppaction://hlinksldjump" highlightClick="1"/>
          </p:cNvPr>
          <p:cNvSpPr/>
          <p:nvPr/>
        </p:nvSpPr>
        <p:spPr>
          <a:xfrm rot="10800000">
            <a:off x="4274277" y="2948119"/>
            <a:ext cx="304800" cy="257175"/>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Oval 13">
            <a:hlinkClick r:id="rId3" action="ppaction://hlinksldjump"/>
          </p:cNvPr>
          <p:cNvSpPr/>
          <p:nvPr/>
        </p:nvSpPr>
        <p:spPr>
          <a:xfrm>
            <a:off x="5016124" y="3260879"/>
            <a:ext cx="689429" cy="35871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solidFill>
                  <a:schemeClr val="bg1"/>
                </a:solidFill>
              </a:rPr>
              <a:t>Next Section </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77888"/>
            <a:ext cx="8272462" cy="762000"/>
          </a:xfrm>
        </p:spPr>
        <p:txBody>
          <a:bodyPr>
            <a:normAutofit fontScale="90000"/>
          </a:bodyPr>
          <a:lstStyle/>
          <a:p>
            <a:pPr algn="ctr" fontAlgn="auto">
              <a:spcAft>
                <a:spcPts val="0"/>
              </a:spcAft>
              <a:defRPr/>
            </a:pPr>
            <a:r>
              <a:rPr lang="en-US" dirty="0"/>
              <a:t>EXAMPLE ON-Demand and Pre-Arranged Limos</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262" b="37631"/>
          <a:stretch/>
        </p:blipFill>
        <p:spPr>
          <a:xfrm>
            <a:off x="997677" y="2979569"/>
            <a:ext cx="6858000" cy="1859028"/>
          </a:xfrm>
          <a:prstGeom prst="rect">
            <a:avLst/>
          </a:prstGeom>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782638"/>
            <a:ext cx="8272462" cy="760412"/>
          </a:xfrm>
        </p:spPr>
        <p:txBody>
          <a:bodyPr>
            <a:normAutofit fontScale="90000"/>
          </a:bodyPr>
          <a:lstStyle/>
          <a:p>
            <a:pPr algn="ctr" fontAlgn="auto">
              <a:spcAft>
                <a:spcPts val="0"/>
              </a:spcAft>
              <a:defRPr/>
            </a:pPr>
            <a:r>
              <a:rPr lang="en-US" dirty="0"/>
              <a:t>MOVES/EMFAC EQUIVALENTS –</a:t>
            </a:r>
            <a:br>
              <a:rPr lang="en-US" dirty="0"/>
            </a:br>
            <a:r>
              <a:rPr lang="en-US" dirty="0"/>
              <a:t>on-demand and Pre-Arranged limos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59632092"/>
              </p:ext>
            </p:extLst>
          </p:nvPr>
        </p:nvGraphicFramePr>
        <p:xfrm>
          <a:off x="436563" y="2713038"/>
          <a:ext cx="8272463" cy="1808162"/>
        </p:xfrm>
        <a:graphic>
          <a:graphicData uri="http://schemas.openxmlformats.org/drawingml/2006/table">
            <a:tbl>
              <a:tblPr firstRow="1" bandRow="1">
                <a:tableStyleId>{5C22544A-7EE6-4342-B048-85BDC9FD1C3A}</a:tableStyleId>
              </a:tblPr>
              <a:tblGrid>
                <a:gridCol w="1338002">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1155749">
                <a:tc rowSpan="2">
                  <a:txBody>
                    <a:bodyPr/>
                    <a:lstStyle/>
                    <a:p>
                      <a:pPr algn="ctr"/>
                      <a:r>
                        <a:rPr lang="en-US" sz="1400" dirty="0"/>
                        <a:t>Vehicle Type</a:t>
                      </a:r>
                    </a:p>
                  </a:txBody>
                  <a:tcPr marL="68580" marR="68580" marT="34257" marB="34257"/>
                </a:tc>
                <a:tc rowSpan="2">
                  <a:txBody>
                    <a:bodyPr/>
                    <a:lstStyle/>
                    <a:p>
                      <a:pPr algn="ctr"/>
                      <a:r>
                        <a:rPr lang="en-US" sz="1400" dirty="0"/>
                        <a:t>Example</a:t>
                      </a:r>
                    </a:p>
                  </a:txBody>
                  <a:tcPr marL="68580" marR="68580" marT="34257" marB="34257"/>
                </a:tc>
                <a:tc gridSpan="2">
                  <a:txBody>
                    <a:bodyPr/>
                    <a:lstStyle/>
                    <a:p>
                      <a:pPr algn="ctr"/>
                      <a:r>
                        <a:rPr lang="en-US" sz="1400" dirty="0"/>
                        <a:t>Moves Equivalent</a:t>
                      </a:r>
                    </a:p>
                  </a:txBody>
                  <a:tcPr marL="68580" marR="68580" marT="34257" marB="34257"/>
                </a:tc>
                <a:tc hMerge="1">
                  <a:txBody>
                    <a:bodyPr/>
                    <a:lstStyle/>
                    <a:p>
                      <a:endParaRPr lang="en-US" dirty="0"/>
                    </a:p>
                  </a:txBody>
                  <a:tcPr/>
                </a:tc>
                <a:tc gridSpan="2">
                  <a:txBody>
                    <a:bodyPr/>
                    <a:lstStyle/>
                    <a:p>
                      <a:pPr algn="ctr"/>
                      <a:r>
                        <a:rPr lang="en-US" sz="1400" dirty="0"/>
                        <a:t>EMFAC Equivalent</a:t>
                      </a:r>
                    </a:p>
                  </a:txBody>
                  <a:tcPr marL="68580" marR="68580" marT="34257" marB="34257"/>
                </a:tc>
                <a:tc hMerge="1">
                  <a:txBody>
                    <a:bodyPr/>
                    <a:lstStyle/>
                    <a:p>
                      <a:endParaRPr lang="en-US" dirty="0"/>
                    </a:p>
                  </a:txBody>
                  <a:tcPr/>
                </a:tc>
                <a:extLst>
                  <a:ext uri="{0D108BD9-81ED-4DB2-BD59-A6C34878D82A}">
                    <a16:rowId xmlns:a16="http://schemas.microsoft.com/office/drawing/2014/main" xmlns="" val="10000"/>
                  </a:ext>
                </a:extLst>
              </a:tr>
              <a:tr h="326597">
                <a:tc vMerge="1">
                  <a:txBody>
                    <a:bodyPr/>
                    <a:lstStyle/>
                    <a:p>
                      <a:endParaRPr lang="en-US" dirty="0"/>
                    </a:p>
                  </a:txBody>
                  <a:tcPr/>
                </a:tc>
                <a:tc vMerge="1">
                  <a:txBody>
                    <a:bodyPr/>
                    <a:lstStyle/>
                    <a:p>
                      <a:endParaRPr lang="en-US" dirty="0"/>
                    </a:p>
                  </a:txBody>
                  <a:tcPr/>
                </a:tc>
                <a:tc>
                  <a:txBody>
                    <a:bodyPr/>
                    <a:lstStyle/>
                    <a:p>
                      <a:pPr algn="ctr"/>
                      <a:r>
                        <a:rPr lang="en-US" sz="1400" b="1" dirty="0">
                          <a:solidFill>
                            <a:schemeClr val="bg1"/>
                          </a:solidFill>
                        </a:rPr>
                        <a:t>Vehicle</a:t>
                      </a:r>
                      <a:r>
                        <a:rPr lang="en-US" sz="1400" b="1" baseline="0" dirty="0">
                          <a:solidFill>
                            <a:schemeClr val="bg1"/>
                          </a:solidFill>
                        </a:rPr>
                        <a:t> Type</a:t>
                      </a:r>
                      <a:endParaRPr lang="en-US" sz="1400" b="1" dirty="0">
                        <a:solidFill>
                          <a:schemeClr val="bg1"/>
                        </a:solidFill>
                      </a:endParaRPr>
                    </a:p>
                  </a:txBody>
                  <a:tcPr marL="68580" marR="68580" marT="34257" marB="34257">
                    <a:solidFill>
                      <a:schemeClr val="accent1"/>
                    </a:solidFill>
                  </a:tcPr>
                </a:tc>
                <a:tc>
                  <a:txBody>
                    <a:bodyPr/>
                    <a:lstStyle/>
                    <a:p>
                      <a:pPr algn="ctr"/>
                      <a:r>
                        <a:rPr lang="en-US" sz="1400" b="1" dirty="0">
                          <a:solidFill>
                            <a:schemeClr val="bg1"/>
                          </a:solidFill>
                        </a:rPr>
                        <a:t>Fuel Type(s)</a:t>
                      </a:r>
                    </a:p>
                  </a:txBody>
                  <a:tcPr marL="68580" marR="68580" marT="34257" marB="34257">
                    <a:solidFill>
                      <a:schemeClr val="accent1"/>
                    </a:solidFill>
                  </a:tcPr>
                </a:tc>
                <a:tc>
                  <a:txBody>
                    <a:bodyPr/>
                    <a:lstStyle/>
                    <a:p>
                      <a:pPr algn="ctr"/>
                      <a:r>
                        <a:rPr lang="en-US" sz="1400" b="1" dirty="0">
                          <a:solidFill>
                            <a:schemeClr val="bg1"/>
                          </a:solidFill>
                        </a:rPr>
                        <a:t>Vehicle Type</a:t>
                      </a:r>
                    </a:p>
                  </a:txBody>
                  <a:tcPr marL="68580" marR="68580" marT="34257" marB="34257">
                    <a:solidFill>
                      <a:schemeClr val="accent1"/>
                    </a:solidFill>
                  </a:tcPr>
                </a:tc>
                <a:tc>
                  <a:txBody>
                    <a:bodyPr/>
                    <a:lstStyle/>
                    <a:p>
                      <a:pPr algn="ctr"/>
                      <a:r>
                        <a:rPr lang="en-US" sz="1400" b="1" dirty="0">
                          <a:solidFill>
                            <a:schemeClr val="bg1"/>
                          </a:solidFill>
                        </a:rPr>
                        <a:t>Fuel</a:t>
                      </a:r>
                    </a:p>
                  </a:txBody>
                  <a:tcPr marL="68580" marR="68580" marT="34257" marB="34257">
                    <a:solidFill>
                      <a:schemeClr val="accent1"/>
                    </a:solidFill>
                  </a:tcPr>
                </a:tc>
                <a:extLst>
                  <a:ext uri="{0D108BD9-81ED-4DB2-BD59-A6C34878D82A}">
                    <a16:rowId xmlns:a16="http://schemas.microsoft.com/office/drawing/2014/main" xmlns="" val="10001"/>
                  </a:ext>
                </a:extLst>
              </a:tr>
              <a:tr h="325816">
                <a:tc>
                  <a:txBody>
                    <a:bodyPr/>
                    <a:lstStyle/>
                    <a:p>
                      <a:pPr algn="ctr"/>
                      <a:r>
                        <a:rPr lang="en-US" sz="1400" dirty="0"/>
                        <a:t>Automobiles</a:t>
                      </a:r>
                    </a:p>
                  </a:txBody>
                  <a:tcPr marL="68580" marR="68580" marT="34257" marB="34257"/>
                </a:tc>
                <a:tc>
                  <a:txBody>
                    <a:bodyPr/>
                    <a:lstStyle/>
                    <a:p>
                      <a:pPr algn="ctr"/>
                      <a:r>
                        <a:rPr lang="en-US" sz="1400" dirty="0"/>
                        <a:t>Lincoln Town Car</a:t>
                      </a:r>
                    </a:p>
                  </a:txBody>
                  <a:tcPr marL="68580" marR="68580" marT="34257" marB="34257"/>
                </a:tc>
                <a:tc>
                  <a:txBody>
                    <a:bodyPr/>
                    <a:lstStyle/>
                    <a:p>
                      <a:pPr algn="ctr"/>
                      <a:r>
                        <a:rPr lang="en-US" sz="1400" dirty="0"/>
                        <a:t>Passenger Car</a:t>
                      </a:r>
                    </a:p>
                  </a:txBody>
                  <a:tcPr marL="68580" marR="68580" marT="34257" marB="34257"/>
                </a:tc>
                <a:tc>
                  <a:txBody>
                    <a:bodyPr/>
                    <a:lstStyle/>
                    <a:p>
                      <a:pPr algn="ctr"/>
                      <a:r>
                        <a:rPr lang="en-US" sz="1400" dirty="0"/>
                        <a:t>Gas, Diesel, E-85</a:t>
                      </a:r>
                    </a:p>
                  </a:txBody>
                  <a:tcPr marL="68580" marR="68580" marT="34257" marB="34257"/>
                </a:tc>
                <a:tc>
                  <a:txBody>
                    <a:bodyPr/>
                    <a:lstStyle/>
                    <a:p>
                      <a:pPr algn="ctr"/>
                      <a:r>
                        <a:rPr lang="en-US" sz="1400" dirty="0"/>
                        <a:t>Passenger</a:t>
                      </a:r>
                      <a:r>
                        <a:rPr lang="en-US" sz="1400" baseline="0" dirty="0"/>
                        <a:t> Car</a:t>
                      </a:r>
                      <a:endParaRPr lang="en-US" sz="1400" dirty="0"/>
                    </a:p>
                  </a:txBody>
                  <a:tcPr marL="68580" marR="68580" marT="34257" marB="34257"/>
                </a:tc>
                <a:tc>
                  <a:txBody>
                    <a:bodyPr/>
                    <a:lstStyle/>
                    <a:p>
                      <a:pPr algn="ctr"/>
                      <a:r>
                        <a:rPr lang="en-US" sz="1400" dirty="0"/>
                        <a:t>Gas, Diesel</a:t>
                      </a:r>
                    </a:p>
                  </a:txBody>
                  <a:tcPr marL="68580" marR="68580" marT="34257" marB="34257"/>
                </a:tc>
                <a:extLst>
                  <a:ext uri="{0D108BD9-81ED-4DB2-BD59-A6C34878D82A}">
                    <a16:rowId xmlns:a16="http://schemas.microsoft.com/office/drawing/2014/main" xmlns="" val="10002"/>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904875"/>
            <a:ext cx="8272462" cy="760413"/>
          </a:xfrm>
        </p:spPr>
        <p:txBody>
          <a:bodyPr>
            <a:normAutofit/>
          </a:bodyPr>
          <a:lstStyle/>
          <a:p>
            <a:pPr algn="ctr" fontAlgn="auto">
              <a:spcAft>
                <a:spcPts val="0"/>
              </a:spcAft>
              <a:defRPr/>
            </a:pPr>
            <a:r>
              <a:rPr lang="en-US" dirty="0"/>
              <a:t>Example Courtesy Vehicles</a:t>
            </a:r>
          </a:p>
        </p:txBody>
      </p:sp>
      <p:sp>
        <p:nvSpPr>
          <p:cNvPr id="11" name="TextBox 10"/>
          <p:cNvSpPr txBox="1"/>
          <p:nvPr/>
        </p:nvSpPr>
        <p:spPr>
          <a:xfrm>
            <a:off x="1394647" y="3712355"/>
            <a:ext cx="1488141" cy="369332"/>
          </a:xfrm>
          <a:prstGeom prst="rect">
            <a:avLst/>
          </a:prstGeom>
          <a:noFill/>
        </p:spPr>
        <p:txBody>
          <a:bodyPr wrap="square" rtlCol="0">
            <a:spAutoFit/>
          </a:bodyPr>
          <a:lstStyle/>
          <a:p>
            <a:pPr algn="ctr"/>
            <a:r>
              <a:rPr lang="en-US" dirty="0"/>
              <a:t>Vans</a:t>
            </a:r>
          </a:p>
        </p:txBody>
      </p:sp>
      <p:sp>
        <p:nvSpPr>
          <p:cNvPr id="12" name="TextBox 11"/>
          <p:cNvSpPr txBox="1"/>
          <p:nvPr/>
        </p:nvSpPr>
        <p:spPr>
          <a:xfrm>
            <a:off x="6317926" y="3551957"/>
            <a:ext cx="1488141" cy="369332"/>
          </a:xfrm>
          <a:prstGeom prst="rect">
            <a:avLst/>
          </a:prstGeom>
          <a:noFill/>
        </p:spPr>
        <p:txBody>
          <a:bodyPr wrap="square" rtlCol="0">
            <a:spAutoFit/>
          </a:bodyPr>
          <a:lstStyle/>
          <a:p>
            <a:pPr algn="ctr"/>
            <a:r>
              <a:rPr lang="en-US" dirty="0"/>
              <a:t>Minibus</a:t>
            </a:r>
          </a:p>
        </p:txBody>
      </p:sp>
      <p:sp>
        <p:nvSpPr>
          <p:cNvPr id="13" name="TextBox 12"/>
          <p:cNvSpPr txBox="1"/>
          <p:nvPr/>
        </p:nvSpPr>
        <p:spPr>
          <a:xfrm>
            <a:off x="2049070" y="5009473"/>
            <a:ext cx="1488141" cy="369332"/>
          </a:xfrm>
          <a:prstGeom prst="rect">
            <a:avLst/>
          </a:prstGeom>
          <a:noFill/>
        </p:spPr>
        <p:txBody>
          <a:bodyPr wrap="square" rtlCol="0">
            <a:spAutoFit/>
          </a:bodyPr>
          <a:lstStyle/>
          <a:p>
            <a:pPr algn="ctr"/>
            <a:r>
              <a:rPr lang="en-US" dirty="0"/>
              <a:t>Bus</a:t>
            </a:r>
          </a:p>
        </p:txBody>
      </p:sp>
      <p:sp>
        <p:nvSpPr>
          <p:cNvPr id="15" name="Action Button: Go Forward or Next 14">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Flowchart: Decision 15">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7" name="Action Button: Go Forward or Next 16">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1855" b="27068"/>
          <a:stretch/>
        </p:blipFill>
        <p:spPr>
          <a:xfrm>
            <a:off x="3131265" y="4178167"/>
            <a:ext cx="3730200" cy="1905238"/>
          </a:xfrm>
          <a:prstGeom prst="rect">
            <a:avLst/>
          </a:prstGeom>
        </p:spPr>
      </p:pic>
      <p:pic>
        <p:nvPicPr>
          <p:cNvPr id="19" name="Content Placeholder 18"/>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823" t="30225" r="11202" b="30174"/>
          <a:stretch/>
        </p:blipFill>
        <p:spPr>
          <a:xfrm>
            <a:off x="593437" y="2173209"/>
            <a:ext cx="2977468" cy="1438368"/>
          </a:xfr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t="19418" b="25943"/>
          <a:stretch/>
        </p:blipFill>
        <p:spPr>
          <a:xfrm>
            <a:off x="4798397" y="2173209"/>
            <a:ext cx="3832456" cy="1193329"/>
          </a:xfrm>
          <a:prstGeom prst="rect">
            <a:avLst/>
          </a:prstGeom>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591672"/>
            <a:ext cx="8272462" cy="1246094"/>
          </a:xfrm>
        </p:spPr>
        <p:txBody>
          <a:bodyPr anchor="ctr" anchorCtr="1"/>
          <a:lstStyle/>
          <a:p>
            <a:pPr algn="ctr" fontAlgn="auto">
              <a:spcAft>
                <a:spcPts val="0"/>
              </a:spcAft>
              <a:defRPr/>
            </a:pPr>
            <a:r>
              <a:rPr lang="en-US" dirty="0"/>
              <a:t>Moves/emfac equivalents –</a:t>
            </a:r>
            <a:br>
              <a:rPr lang="en-US" dirty="0"/>
            </a:br>
            <a:r>
              <a:rPr lang="en-US" dirty="0"/>
              <a:t>Courtesy Vehicles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64732614"/>
              </p:ext>
            </p:extLst>
          </p:nvPr>
        </p:nvGraphicFramePr>
        <p:xfrm>
          <a:off x="700088" y="2233613"/>
          <a:ext cx="7753351" cy="3290888"/>
        </p:xfrm>
        <a:graphic>
          <a:graphicData uri="http://schemas.openxmlformats.org/drawingml/2006/table">
            <a:tbl>
              <a:tblPr firstRow="1" bandRow="1">
                <a:tableStyleId>{5C22544A-7EE6-4342-B048-85BDC9FD1C3A}</a:tableStyleId>
              </a:tblPr>
              <a:tblGrid>
                <a:gridCol w="1254041">
                  <a:extLst>
                    <a:ext uri="{9D8B030D-6E8A-4147-A177-3AD203B41FA5}">
                      <a16:colId xmlns:a16="http://schemas.microsoft.com/office/drawing/2014/main" xmlns="" val="20000"/>
                    </a:ext>
                  </a:extLst>
                </a:gridCol>
                <a:gridCol w="1330410">
                  <a:extLst>
                    <a:ext uri="{9D8B030D-6E8A-4147-A177-3AD203B41FA5}">
                      <a16:colId xmlns:a16="http://schemas.microsoft.com/office/drawing/2014/main" xmlns="" val="20001"/>
                    </a:ext>
                  </a:extLst>
                </a:gridCol>
                <a:gridCol w="1292225">
                  <a:extLst>
                    <a:ext uri="{9D8B030D-6E8A-4147-A177-3AD203B41FA5}">
                      <a16:colId xmlns:a16="http://schemas.microsoft.com/office/drawing/2014/main" xmlns="" val="20002"/>
                    </a:ext>
                  </a:extLst>
                </a:gridCol>
                <a:gridCol w="1292225">
                  <a:extLst>
                    <a:ext uri="{9D8B030D-6E8A-4147-A177-3AD203B41FA5}">
                      <a16:colId xmlns:a16="http://schemas.microsoft.com/office/drawing/2014/main" xmlns="" val="20003"/>
                    </a:ext>
                  </a:extLst>
                </a:gridCol>
                <a:gridCol w="1292225">
                  <a:extLst>
                    <a:ext uri="{9D8B030D-6E8A-4147-A177-3AD203B41FA5}">
                      <a16:colId xmlns:a16="http://schemas.microsoft.com/office/drawing/2014/main" xmlns="" val="20004"/>
                    </a:ext>
                  </a:extLst>
                </a:gridCol>
                <a:gridCol w="1292225">
                  <a:extLst>
                    <a:ext uri="{9D8B030D-6E8A-4147-A177-3AD203B41FA5}">
                      <a16:colId xmlns:a16="http://schemas.microsoft.com/office/drawing/2014/main" xmlns="" val="20005"/>
                    </a:ext>
                  </a:extLst>
                </a:gridCol>
              </a:tblGrid>
              <a:tr h="654267">
                <a:tc rowSpan="2">
                  <a:txBody>
                    <a:bodyPr/>
                    <a:lstStyle/>
                    <a:p>
                      <a:pPr algn="ctr"/>
                      <a:r>
                        <a:rPr lang="en-US" sz="1200" dirty="0"/>
                        <a:t>Vehicle Type</a:t>
                      </a:r>
                    </a:p>
                  </a:txBody>
                  <a:tcPr marL="68580" marR="68580" marT="34291" marB="34291"/>
                </a:tc>
                <a:tc rowSpan="2">
                  <a:txBody>
                    <a:bodyPr/>
                    <a:lstStyle/>
                    <a:p>
                      <a:pPr algn="ctr"/>
                      <a:r>
                        <a:rPr lang="en-US" sz="1200" dirty="0"/>
                        <a:t>Example</a:t>
                      </a:r>
                    </a:p>
                  </a:txBody>
                  <a:tcPr marL="68580" marR="68580" marT="34291" marB="34291"/>
                </a:tc>
                <a:tc gridSpan="2">
                  <a:txBody>
                    <a:bodyPr/>
                    <a:lstStyle/>
                    <a:p>
                      <a:pPr algn="ctr"/>
                      <a:r>
                        <a:rPr lang="en-US" sz="1200" dirty="0"/>
                        <a:t>Moves Equivalent</a:t>
                      </a:r>
                    </a:p>
                  </a:txBody>
                  <a:tcPr marL="68580" marR="68580" marT="34291" marB="34291"/>
                </a:tc>
                <a:tc hMerge="1">
                  <a:txBody>
                    <a:bodyPr/>
                    <a:lstStyle/>
                    <a:p>
                      <a:endParaRPr lang="en-US" dirty="0"/>
                    </a:p>
                  </a:txBody>
                  <a:tcPr/>
                </a:tc>
                <a:tc gridSpan="2">
                  <a:txBody>
                    <a:bodyPr/>
                    <a:lstStyle/>
                    <a:p>
                      <a:pPr algn="ctr"/>
                      <a:r>
                        <a:rPr lang="en-US" sz="1200" dirty="0"/>
                        <a:t>EMFAC Equivalent</a:t>
                      </a:r>
                    </a:p>
                  </a:txBody>
                  <a:tcPr marL="68580" marR="68580" marT="34291" marB="34291"/>
                </a:tc>
                <a:tc hMerge="1">
                  <a:txBody>
                    <a:bodyPr/>
                    <a:lstStyle/>
                    <a:p>
                      <a:endParaRPr lang="en-US" dirty="0"/>
                    </a:p>
                  </a:txBody>
                  <a:tcPr/>
                </a:tc>
                <a:extLst>
                  <a:ext uri="{0D108BD9-81ED-4DB2-BD59-A6C34878D82A}">
                    <a16:rowId xmlns:a16="http://schemas.microsoft.com/office/drawing/2014/main" xmlns="" val="10000"/>
                  </a:ext>
                </a:extLst>
              </a:tr>
              <a:tr h="336897">
                <a:tc vMerge="1">
                  <a:txBody>
                    <a:bodyPr/>
                    <a:lstStyle/>
                    <a:p>
                      <a:endParaRPr lang="en-US" dirty="0"/>
                    </a:p>
                  </a:txBody>
                  <a:tcPr/>
                </a:tc>
                <a:tc vMerge="1">
                  <a:txBody>
                    <a:bodyPr/>
                    <a:lstStyle/>
                    <a:p>
                      <a:endParaRPr lang="en-US" dirty="0"/>
                    </a:p>
                  </a:txBody>
                  <a:tcPr/>
                </a:tc>
                <a:tc>
                  <a:txBody>
                    <a:bodyPr/>
                    <a:lstStyle/>
                    <a:p>
                      <a:pPr algn="ctr"/>
                      <a:r>
                        <a:rPr lang="en-US" sz="1200" b="1" dirty="0">
                          <a:solidFill>
                            <a:schemeClr val="bg1"/>
                          </a:solidFill>
                        </a:rPr>
                        <a:t>Vehicle</a:t>
                      </a:r>
                      <a:r>
                        <a:rPr lang="en-US" sz="1200" b="1" baseline="0" dirty="0">
                          <a:solidFill>
                            <a:schemeClr val="bg1"/>
                          </a:solidFill>
                        </a:rPr>
                        <a:t> Type</a:t>
                      </a:r>
                      <a:endParaRPr lang="en-US" sz="1200" b="1" dirty="0">
                        <a:solidFill>
                          <a:schemeClr val="bg1"/>
                        </a:solidFill>
                      </a:endParaRPr>
                    </a:p>
                  </a:txBody>
                  <a:tcPr marL="68580" marR="68580" marT="34291" marB="34291">
                    <a:solidFill>
                      <a:schemeClr val="accent1"/>
                    </a:solidFill>
                  </a:tcPr>
                </a:tc>
                <a:tc>
                  <a:txBody>
                    <a:bodyPr/>
                    <a:lstStyle/>
                    <a:p>
                      <a:pPr algn="ctr"/>
                      <a:r>
                        <a:rPr lang="en-US" sz="1200" b="1" dirty="0">
                          <a:solidFill>
                            <a:schemeClr val="bg1"/>
                          </a:solidFill>
                        </a:rPr>
                        <a:t>Fuel Type(s)</a:t>
                      </a:r>
                    </a:p>
                  </a:txBody>
                  <a:tcPr marL="68580" marR="68580" marT="34291" marB="34291">
                    <a:solidFill>
                      <a:schemeClr val="accent1"/>
                    </a:solidFill>
                  </a:tcPr>
                </a:tc>
                <a:tc>
                  <a:txBody>
                    <a:bodyPr/>
                    <a:lstStyle/>
                    <a:p>
                      <a:pPr algn="ctr"/>
                      <a:r>
                        <a:rPr lang="en-US" sz="1200" b="1" dirty="0">
                          <a:solidFill>
                            <a:schemeClr val="bg1"/>
                          </a:solidFill>
                        </a:rPr>
                        <a:t>Vehicle Type</a:t>
                      </a:r>
                    </a:p>
                  </a:txBody>
                  <a:tcPr marL="68580" marR="68580" marT="34291" marB="34291">
                    <a:solidFill>
                      <a:schemeClr val="accent1"/>
                    </a:solidFill>
                  </a:tcPr>
                </a:tc>
                <a:tc>
                  <a:txBody>
                    <a:bodyPr/>
                    <a:lstStyle/>
                    <a:p>
                      <a:pPr algn="ctr"/>
                      <a:r>
                        <a:rPr lang="en-US" sz="1200" b="1" dirty="0">
                          <a:solidFill>
                            <a:schemeClr val="bg1"/>
                          </a:solidFill>
                        </a:rPr>
                        <a:t>Fuel</a:t>
                      </a:r>
                    </a:p>
                  </a:txBody>
                  <a:tcPr marL="68580" marR="68580" marT="34291" marB="34291">
                    <a:solidFill>
                      <a:schemeClr val="accent1"/>
                    </a:solidFill>
                  </a:tcPr>
                </a:tc>
                <a:extLst>
                  <a:ext uri="{0D108BD9-81ED-4DB2-BD59-A6C34878D82A}">
                    <a16:rowId xmlns:a16="http://schemas.microsoft.com/office/drawing/2014/main" xmlns="" val="10001"/>
                  </a:ext>
                </a:extLst>
              </a:tr>
              <a:tr h="1028178">
                <a:tc>
                  <a:txBody>
                    <a:bodyPr/>
                    <a:lstStyle/>
                    <a:p>
                      <a:pPr algn="ctr"/>
                      <a:r>
                        <a:rPr lang="en-US" sz="1200" dirty="0"/>
                        <a:t>Vans</a:t>
                      </a:r>
                    </a:p>
                  </a:txBody>
                  <a:tcPr marL="68580" marR="68580" marT="34291" marB="34291"/>
                </a:tc>
                <a:tc>
                  <a:txBody>
                    <a:bodyPr/>
                    <a:lstStyle/>
                    <a:p>
                      <a:pPr algn="ctr"/>
                      <a:r>
                        <a:rPr lang="en-US" sz="1200" dirty="0"/>
                        <a:t>Ford E150</a:t>
                      </a:r>
                    </a:p>
                  </a:txBody>
                  <a:tcPr marL="68580" marR="68580" marT="34291" marB="34291"/>
                </a:tc>
                <a:tc>
                  <a:txBody>
                    <a:bodyPr/>
                    <a:lstStyle/>
                    <a:p>
                      <a:pPr algn="ctr"/>
                      <a:r>
                        <a:rPr lang="en-US" sz="1200" dirty="0"/>
                        <a:t>Light Commercial Truck</a:t>
                      </a:r>
                    </a:p>
                  </a:txBody>
                  <a:tcPr marL="68580" marR="68580" marT="34291" marB="34291"/>
                </a:tc>
                <a:tc>
                  <a:txBody>
                    <a:bodyPr/>
                    <a:lstStyle/>
                    <a:p>
                      <a:pPr algn="ctr"/>
                      <a:r>
                        <a:rPr lang="en-US" sz="1200" dirty="0"/>
                        <a:t>Gas, Diesel, E-85</a:t>
                      </a:r>
                    </a:p>
                  </a:txBody>
                  <a:tcPr marL="68580" marR="68580" marT="34291" marB="34291"/>
                </a:tc>
                <a:tc>
                  <a:txBody>
                    <a:bodyPr/>
                    <a:lstStyle/>
                    <a:p>
                      <a:pPr algn="ctr"/>
                      <a:r>
                        <a:rPr lang="en-US" sz="1200" dirty="0"/>
                        <a:t>Light-Heavy</a:t>
                      </a:r>
                      <a:r>
                        <a:rPr lang="en-US" sz="1200" baseline="0" dirty="0"/>
                        <a:t> Duty Truck (up to 8,501 </a:t>
                      </a:r>
                      <a:r>
                        <a:rPr lang="en-US" sz="1200" baseline="0" dirty="0" smtClean="0"/>
                        <a:t>lb), </a:t>
                      </a:r>
                      <a:r>
                        <a:rPr lang="en-US" sz="1200" baseline="0" dirty="0"/>
                        <a:t>Light-Heavy Duty Truck (8,501-10,000 </a:t>
                      </a:r>
                      <a:r>
                        <a:rPr lang="en-US" sz="1200" baseline="0" dirty="0" smtClean="0"/>
                        <a:t>lb)</a:t>
                      </a:r>
                      <a:endParaRPr lang="en-US" sz="1200" dirty="0"/>
                    </a:p>
                  </a:txBody>
                  <a:tcPr marL="68580" marR="68580" marT="34291" marB="34291"/>
                </a:tc>
                <a:tc>
                  <a:txBody>
                    <a:bodyPr/>
                    <a:lstStyle/>
                    <a:p>
                      <a:pPr algn="ctr"/>
                      <a:r>
                        <a:rPr lang="en-US" sz="1200" dirty="0"/>
                        <a:t>Gas, Diesel</a:t>
                      </a:r>
                    </a:p>
                  </a:txBody>
                  <a:tcPr marL="68580" marR="68580" marT="34291" marB="34291"/>
                </a:tc>
                <a:extLst>
                  <a:ext uri="{0D108BD9-81ED-4DB2-BD59-A6C34878D82A}">
                    <a16:rowId xmlns:a16="http://schemas.microsoft.com/office/drawing/2014/main" xmlns="" val="10002"/>
                  </a:ext>
                </a:extLst>
              </a:tr>
              <a:tr h="654295">
                <a:tc>
                  <a:txBody>
                    <a:bodyPr/>
                    <a:lstStyle/>
                    <a:p>
                      <a:pPr algn="ctr"/>
                      <a:r>
                        <a:rPr lang="en-US" sz="1200" dirty="0"/>
                        <a:t>Minibus</a:t>
                      </a:r>
                    </a:p>
                  </a:txBody>
                  <a:tcPr marL="68580" marR="68580" marT="34291" marB="34291"/>
                </a:tc>
                <a:tc>
                  <a:txBody>
                    <a:bodyPr/>
                    <a:lstStyle/>
                    <a:p>
                      <a:pPr algn="ctr"/>
                      <a:r>
                        <a:rPr lang="en-US" sz="1200" dirty="0"/>
                        <a:t>Turtle Top Odyssey</a:t>
                      </a:r>
                    </a:p>
                  </a:txBody>
                  <a:tcPr marL="68580" marR="68580" marT="34291" marB="34291"/>
                </a:tc>
                <a:tc>
                  <a:txBody>
                    <a:bodyPr/>
                    <a:lstStyle/>
                    <a:p>
                      <a:pPr algn="ctr"/>
                      <a:r>
                        <a:rPr lang="en-US" sz="1200" dirty="0" smtClean="0"/>
                        <a:t>Short-</a:t>
                      </a:r>
                      <a:r>
                        <a:rPr lang="en-US" sz="1200" baseline="0" dirty="0" smtClean="0"/>
                        <a:t>Haul </a:t>
                      </a:r>
                      <a:r>
                        <a:rPr lang="en-US" sz="1200" baseline="0" dirty="0"/>
                        <a:t>Single-Unit Truck</a:t>
                      </a:r>
                      <a:endParaRPr lang="en-US" sz="1200" dirty="0"/>
                    </a:p>
                  </a:txBody>
                  <a:tcPr marL="68580" marR="68580" marT="34291" marB="34291"/>
                </a:tc>
                <a:tc>
                  <a:txBody>
                    <a:bodyPr/>
                    <a:lstStyle/>
                    <a:p>
                      <a:pPr algn="ctr"/>
                      <a:r>
                        <a:rPr lang="en-US" sz="1200" dirty="0"/>
                        <a:t>Gas, Diesel</a:t>
                      </a:r>
                    </a:p>
                  </a:txBody>
                  <a:tcPr marL="68580" marR="68580" marT="34291" marB="34291"/>
                </a:tc>
                <a:tc>
                  <a:txBody>
                    <a:bodyPr/>
                    <a:lstStyle/>
                    <a:p>
                      <a:pPr algn="ctr"/>
                      <a:r>
                        <a:rPr lang="en-US" sz="1200" dirty="0"/>
                        <a:t>Light-Heavy</a:t>
                      </a:r>
                      <a:r>
                        <a:rPr lang="en-US" sz="1200" baseline="0" dirty="0"/>
                        <a:t> Duty Truck (10,001-14,000 </a:t>
                      </a:r>
                      <a:r>
                        <a:rPr lang="en-US" sz="1200" baseline="0" dirty="0" smtClean="0"/>
                        <a:t>lb)</a:t>
                      </a:r>
                      <a:endParaRPr lang="en-US" sz="1200" dirty="0"/>
                    </a:p>
                  </a:txBody>
                  <a:tcPr marL="68580" marR="68580" marT="34291" marB="34291"/>
                </a:tc>
                <a:tc>
                  <a:txBody>
                    <a:bodyPr/>
                    <a:lstStyle/>
                    <a:p>
                      <a:pPr algn="ctr"/>
                      <a:r>
                        <a:rPr lang="en-US" sz="1200" dirty="0"/>
                        <a:t>Gas, Diesel</a:t>
                      </a:r>
                    </a:p>
                  </a:txBody>
                  <a:tcPr marL="68580" marR="68580" marT="34291" marB="34291"/>
                </a:tc>
                <a:extLst>
                  <a:ext uri="{0D108BD9-81ED-4DB2-BD59-A6C34878D82A}">
                    <a16:rowId xmlns:a16="http://schemas.microsoft.com/office/drawing/2014/main" xmlns="" val="10003"/>
                  </a:ext>
                </a:extLst>
              </a:tr>
              <a:tr h="617251">
                <a:tc>
                  <a:txBody>
                    <a:bodyPr/>
                    <a:lstStyle/>
                    <a:p>
                      <a:pPr algn="ctr"/>
                      <a:r>
                        <a:rPr lang="en-US" sz="1200" dirty="0"/>
                        <a:t>Bus</a:t>
                      </a:r>
                    </a:p>
                  </a:txBody>
                  <a:tcPr marL="68580" marR="68580" marT="34291" marB="34291"/>
                </a:tc>
                <a:tc>
                  <a:txBody>
                    <a:bodyPr/>
                    <a:lstStyle/>
                    <a:p>
                      <a:pPr algn="ctr"/>
                      <a:r>
                        <a:rPr lang="en-US" sz="1200" dirty="0"/>
                        <a:t>Motor Coach Industries</a:t>
                      </a:r>
                      <a:r>
                        <a:rPr lang="en-US" sz="1200" baseline="0" dirty="0"/>
                        <a:t> 102-DW3SS</a:t>
                      </a:r>
                      <a:endParaRPr lang="en-US" sz="1200" dirty="0"/>
                    </a:p>
                  </a:txBody>
                  <a:tcPr marL="68580" marR="68580" marT="34291" marB="34291"/>
                </a:tc>
                <a:tc>
                  <a:txBody>
                    <a:bodyPr/>
                    <a:lstStyle/>
                    <a:p>
                      <a:pPr algn="ctr"/>
                      <a:r>
                        <a:rPr lang="en-US" sz="1200" dirty="0"/>
                        <a:t>Transit Bus</a:t>
                      </a:r>
                    </a:p>
                  </a:txBody>
                  <a:tcPr marL="68580" marR="68580" marT="34291" marB="34291"/>
                </a:tc>
                <a:tc>
                  <a:txBody>
                    <a:bodyPr/>
                    <a:lstStyle/>
                    <a:p>
                      <a:pPr algn="ctr"/>
                      <a:r>
                        <a:rPr lang="en-US" sz="1200" dirty="0"/>
                        <a:t>Gas, Diesel,</a:t>
                      </a:r>
                      <a:r>
                        <a:rPr lang="en-US" sz="1200" baseline="0" dirty="0"/>
                        <a:t> CNG</a:t>
                      </a:r>
                      <a:endParaRPr lang="en-US" sz="1200" dirty="0"/>
                    </a:p>
                  </a:txBody>
                  <a:tcPr marL="68580" marR="68580" marT="34291" marB="34291"/>
                </a:tc>
                <a:tc>
                  <a:txBody>
                    <a:bodyPr/>
                    <a:lstStyle/>
                    <a:p>
                      <a:pPr algn="ctr"/>
                      <a:r>
                        <a:rPr lang="en-US" sz="1200" dirty="0"/>
                        <a:t>Urban Bus</a:t>
                      </a:r>
                    </a:p>
                  </a:txBody>
                  <a:tcPr marL="68580" marR="68580" marT="34291" marB="34291"/>
                </a:tc>
                <a:tc>
                  <a:txBody>
                    <a:bodyPr/>
                    <a:lstStyle/>
                    <a:p>
                      <a:pPr algn="ctr"/>
                      <a:r>
                        <a:rPr lang="en-US" sz="1200" dirty="0"/>
                        <a:t>Diesel, Gas, Natural Gas</a:t>
                      </a:r>
                    </a:p>
                  </a:txBody>
                  <a:tcPr marL="68580" marR="68580" marT="34291" marB="34291"/>
                </a:tc>
                <a:extLst>
                  <a:ext uri="{0D108BD9-81ED-4DB2-BD59-A6C34878D82A}">
                    <a16:rowId xmlns:a16="http://schemas.microsoft.com/office/drawing/2014/main" xmlns="" val="10004"/>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591672"/>
            <a:ext cx="8272462" cy="1246094"/>
          </a:xfrm>
        </p:spPr>
        <p:txBody>
          <a:bodyPr anchor="ctr" anchorCtr="1">
            <a:normAutofit/>
          </a:bodyPr>
          <a:lstStyle/>
          <a:p>
            <a:pPr algn="ctr" fontAlgn="auto">
              <a:spcAft>
                <a:spcPts val="0"/>
              </a:spcAft>
              <a:defRPr/>
            </a:pPr>
            <a:r>
              <a:rPr lang="en-US" dirty="0"/>
              <a:t>Example Scheduled or Charter Bus</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2038" b="27604"/>
          <a:stretch/>
        </p:blipFill>
        <p:spPr>
          <a:xfrm>
            <a:off x="1904369" y="2592552"/>
            <a:ext cx="5401383" cy="2720036"/>
          </a:xfrm>
          <a:prstGeom prst="rect">
            <a:avLst/>
          </a:prstGeom>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25500"/>
            <a:ext cx="8272462" cy="762000"/>
          </a:xfrm>
        </p:spPr>
        <p:txBody>
          <a:bodyPr>
            <a:normAutofit fontScale="90000"/>
          </a:bodyPr>
          <a:lstStyle/>
          <a:p>
            <a:pPr algn="ctr" fontAlgn="auto">
              <a:spcAft>
                <a:spcPts val="0"/>
              </a:spcAft>
              <a:defRPr/>
            </a:pPr>
            <a:r>
              <a:rPr lang="en-US" dirty="0"/>
              <a:t>Moves/emfac equivalent –</a:t>
            </a:r>
            <a:br>
              <a:rPr lang="en-US" dirty="0"/>
            </a:br>
            <a:r>
              <a:rPr lang="en-US" dirty="0"/>
              <a:t>Bus (Scheduled or charter)</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84791328"/>
              </p:ext>
            </p:extLst>
          </p:nvPr>
        </p:nvGraphicFramePr>
        <p:xfrm>
          <a:off x="436563" y="2320925"/>
          <a:ext cx="8272464" cy="2017862"/>
        </p:xfrm>
        <a:graphic>
          <a:graphicData uri="http://schemas.openxmlformats.org/drawingml/2006/table">
            <a:tbl>
              <a:tblPr firstRow="1" bandRow="1">
                <a:tableStyleId>{5C22544A-7EE6-4342-B048-85BDC9FD1C3A}</a:tableStyleId>
              </a:tblPr>
              <a:tblGrid>
                <a:gridCol w="1338003">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509158">
                <a:tc rowSpan="2">
                  <a:txBody>
                    <a:bodyPr/>
                    <a:lstStyle/>
                    <a:p>
                      <a:pPr algn="ctr"/>
                      <a:r>
                        <a:rPr lang="en-US" sz="1800" dirty="0"/>
                        <a:t>Vehicle Type</a:t>
                      </a:r>
                    </a:p>
                  </a:txBody>
                  <a:tcPr marL="68580" marR="68580" marT="34276" marB="34276"/>
                </a:tc>
                <a:tc rowSpan="2">
                  <a:txBody>
                    <a:bodyPr/>
                    <a:lstStyle/>
                    <a:p>
                      <a:pPr algn="ctr"/>
                      <a:r>
                        <a:rPr lang="en-US" sz="1800" dirty="0"/>
                        <a:t>Example</a:t>
                      </a:r>
                    </a:p>
                  </a:txBody>
                  <a:tcPr marL="68580" marR="68580" marT="34276" marB="34276"/>
                </a:tc>
                <a:tc gridSpan="2">
                  <a:txBody>
                    <a:bodyPr/>
                    <a:lstStyle/>
                    <a:p>
                      <a:pPr algn="ctr"/>
                      <a:r>
                        <a:rPr lang="en-US" sz="1800" dirty="0"/>
                        <a:t>Moves Equivalent</a:t>
                      </a:r>
                    </a:p>
                  </a:txBody>
                  <a:tcPr marL="68580" marR="68580" marT="34276" marB="34276"/>
                </a:tc>
                <a:tc hMerge="1">
                  <a:txBody>
                    <a:bodyPr/>
                    <a:lstStyle/>
                    <a:p>
                      <a:endParaRPr lang="en-US" dirty="0"/>
                    </a:p>
                  </a:txBody>
                  <a:tcPr/>
                </a:tc>
                <a:tc gridSpan="2">
                  <a:txBody>
                    <a:bodyPr/>
                    <a:lstStyle/>
                    <a:p>
                      <a:pPr algn="ctr"/>
                      <a:r>
                        <a:rPr lang="en-US" sz="1800" dirty="0"/>
                        <a:t>EMFAC Equivalent</a:t>
                      </a:r>
                    </a:p>
                  </a:txBody>
                  <a:tcPr marL="68580" marR="68580" marT="34276" marB="34276"/>
                </a:tc>
                <a:tc hMerge="1">
                  <a:txBody>
                    <a:bodyPr/>
                    <a:lstStyle/>
                    <a:p>
                      <a:endParaRPr lang="en-US" dirty="0"/>
                    </a:p>
                  </a:txBody>
                  <a:tcPr/>
                </a:tc>
                <a:extLst>
                  <a:ext uri="{0D108BD9-81ED-4DB2-BD59-A6C34878D82A}">
                    <a16:rowId xmlns:a16="http://schemas.microsoft.com/office/drawing/2014/main" xmlns="" val="10000"/>
                  </a:ext>
                </a:extLst>
              </a:tr>
              <a:tr h="617133">
                <a:tc vMerge="1">
                  <a:txBody>
                    <a:bodyPr/>
                    <a:lstStyle/>
                    <a:p>
                      <a:endParaRPr lang="en-US" dirty="0"/>
                    </a:p>
                  </a:txBody>
                  <a:tcPr/>
                </a:tc>
                <a:tc vMerge="1">
                  <a:txBody>
                    <a:bodyPr/>
                    <a:lstStyle/>
                    <a:p>
                      <a:endParaRPr lang="en-US" dirty="0"/>
                    </a:p>
                  </a:txBody>
                  <a:tcPr/>
                </a:tc>
                <a:tc>
                  <a:txBody>
                    <a:bodyPr/>
                    <a:lstStyle/>
                    <a:p>
                      <a:pPr algn="ctr"/>
                      <a:r>
                        <a:rPr lang="en-US" sz="1800" b="1" dirty="0">
                          <a:solidFill>
                            <a:schemeClr val="bg1"/>
                          </a:solidFill>
                        </a:rPr>
                        <a:t>Vehicle</a:t>
                      </a:r>
                      <a:r>
                        <a:rPr lang="en-US" sz="1800" b="1" baseline="0" dirty="0">
                          <a:solidFill>
                            <a:schemeClr val="bg1"/>
                          </a:solidFill>
                        </a:rPr>
                        <a:t> Type</a:t>
                      </a:r>
                      <a:endParaRPr lang="en-US" sz="1800" b="1" dirty="0">
                        <a:solidFill>
                          <a:schemeClr val="bg1"/>
                        </a:solidFill>
                      </a:endParaRPr>
                    </a:p>
                  </a:txBody>
                  <a:tcPr marL="68580" marR="68580" marT="34276" marB="34276">
                    <a:solidFill>
                      <a:schemeClr val="accent1"/>
                    </a:solidFill>
                  </a:tcPr>
                </a:tc>
                <a:tc>
                  <a:txBody>
                    <a:bodyPr/>
                    <a:lstStyle/>
                    <a:p>
                      <a:pPr algn="ctr"/>
                      <a:r>
                        <a:rPr lang="en-US" sz="1800" b="1" dirty="0">
                          <a:solidFill>
                            <a:schemeClr val="bg1"/>
                          </a:solidFill>
                        </a:rPr>
                        <a:t>Fuel Type(s)</a:t>
                      </a:r>
                    </a:p>
                  </a:txBody>
                  <a:tcPr marL="68580" marR="68580" marT="34276" marB="34276">
                    <a:solidFill>
                      <a:schemeClr val="accent1"/>
                    </a:solidFill>
                  </a:tcPr>
                </a:tc>
                <a:tc>
                  <a:txBody>
                    <a:bodyPr/>
                    <a:lstStyle/>
                    <a:p>
                      <a:pPr algn="ctr"/>
                      <a:r>
                        <a:rPr lang="en-US" sz="1800" b="1" dirty="0">
                          <a:solidFill>
                            <a:schemeClr val="bg1"/>
                          </a:solidFill>
                        </a:rPr>
                        <a:t>Vehicle Type</a:t>
                      </a:r>
                    </a:p>
                  </a:txBody>
                  <a:tcPr marL="68580" marR="68580" marT="34276" marB="34276">
                    <a:solidFill>
                      <a:schemeClr val="accent1"/>
                    </a:solidFill>
                  </a:tcPr>
                </a:tc>
                <a:tc>
                  <a:txBody>
                    <a:bodyPr/>
                    <a:lstStyle/>
                    <a:p>
                      <a:pPr algn="ctr"/>
                      <a:r>
                        <a:rPr lang="en-US" sz="1800" b="1" dirty="0">
                          <a:solidFill>
                            <a:schemeClr val="bg1"/>
                          </a:solidFill>
                        </a:rPr>
                        <a:t>Fuel</a:t>
                      </a:r>
                    </a:p>
                  </a:txBody>
                  <a:tcPr marL="68580" marR="68580" marT="34276" marB="34276">
                    <a:solidFill>
                      <a:schemeClr val="accent1"/>
                    </a:solidFill>
                  </a:tcPr>
                </a:tc>
                <a:extLst>
                  <a:ext uri="{0D108BD9-81ED-4DB2-BD59-A6C34878D82A}">
                    <a16:rowId xmlns:a16="http://schemas.microsoft.com/office/drawing/2014/main" xmlns="" val="10001"/>
                  </a:ext>
                </a:extLst>
              </a:tr>
              <a:tr h="891422">
                <a:tc>
                  <a:txBody>
                    <a:bodyPr/>
                    <a:lstStyle/>
                    <a:p>
                      <a:pPr algn="ctr"/>
                      <a:r>
                        <a:rPr lang="en-US" sz="1800" dirty="0"/>
                        <a:t>Bus</a:t>
                      </a:r>
                    </a:p>
                  </a:txBody>
                  <a:tcPr marL="68580" marR="68580" marT="34276" marB="34276"/>
                </a:tc>
                <a:tc>
                  <a:txBody>
                    <a:bodyPr/>
                    <a:lstStyle/>
                    <a:p>
                      <a:pPr algn="ctr"/>
                      <a:r>
                        <a:rPr lang="en-US" sz="1800" dirty="0"/>
                        <a:t>Motor Coach Industries</a:t>
                      </a:r>
                      <a:r>
                        <a:rPr lang="en-US" sz="1800" baseline="0" dirty="0"/>
                        <a:t> 102-DW3SS</a:t>
                      </a:r>
                      <a:endParaRPr lang="en-US" sz="1800" dirty="0"/>
                    </a:p>
                  </a:txBody>
                  <a:tcPr marL="68580" marR="68580" marT="34276" marB="34276"/>
                </a:tc>
                <a:tc>
                  <a:txBody>
                    <a:bodyPr/>
                    <a:lstStyle/>
                    <a:p>
                      <a:pPr algn="ctr"/>
                      <a:r>
                        <a:rPr lang="en-US" sz="1800" dirty="0"/>
                        <a:t>Transit Bus</a:t>
                      </a:r>
                    </a:p>
                  </a:txBody>
                  <a:tcPr marL="68580" marR="68580" marT="34276" marB="34276"/>
                </a:tc>
                <a:tc>
                  <a:txBody>
                    <a:bodyPr/>
                    <a:lstStyle/>
                    <a:p>
                      <a:pPr algn="ctr"/>
                      <a:r>
                        <a:rPr lang="en-US" sz="1800" dirty="0"/>
                        <a:t>Gas, Diesel,</a:t>
                      </a:r>
                      <a:r>
                        <a:rPr lang="en-US" sz="1800" baseline="0" dirty="0"/>
                        <a:t> CNG</a:t>
                      </a:r>
                      <a:endParaRPr lang="en-US" sz="1800" dirty="0"/>
                    </a:p>
                  </a:txBody>
                  <a:tcPr marL="68580" marR="68580" marT="34276" marB="34276"/>
                </a:tc>
                <a:tc>
                  <a:txBody>
                    <a:bodyPr/>
                    <a:lstStyle/>
                    <a:p>
                      <a:pPr algn="ctr"/>
                      <a:r>
                        <a:rPr lang="en-US" sz="1800" dirty="0"/>
                        <a:t>Urban Bus</a:t>
                      </a:r>
                    </a:p>
                  </a:txBody>
                  <a:tcPr marL="68580" marR="68580" marT="34276" marB="34276"/>
                </a:tc>
                <a:tc>
                  <a:txBody>
                    <a:bodyPr/>
                    <a:lstStyle/>
                    <a:p>
                      <a:pPr algn="ctr"/>
                      <a:r>
                        <a:rPr lang="en-US" sz="1800" dirty="0"/>
                        <a:t>Diesel, Gas, Natural Gas</a:t>
                      </a:r>
                    </a:p>
                  </a:txBody>
                  <a:tcPr marL="68580" marR="68580" marT="34276" marB="34276"/>
                </a:tc>
                <a:extLst>
                  <a:ext uri="{0D108BD9-81ED-4DB2-BD59-A6C34878D82A}">
                    <a16:rowId xmlns:a16="http://schemas.microsoft.com/office/drawing/2014/main" xmlns="" val="10002"/>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705" t="28870" r="13636" b="28265"/>
          <a:stretch/>
        </p:blipFill>
        <p:spPr>
          <a:xfrm>
            <a:off x="5357136" y="1990915"/>
            <a:ext cx="3105937" cy="1967768"/>
          </a:xfrm>
          <a:prstGeom prst="rect">
            <a:avLst/>
          </a:prstGeom>
        </p:spPr>
      </p:pic>
      <p:sp>
        <p:nvSpPr>
          <p:cNvPr id="4" name="Title 3"/>
          <p:cNvSpPr>
            <a:spLocks noGrp="1"/>
          </p:cNvSpPr>
          <p:nvPr>
            <p:ph type="title"/>
          </p:nvPr>
        </p:nvSpPr>
        <p:spPr>
          <a:xfrm>
            <a:off x="436563" y="922338"/>
            <a:ext cx="8272462" cy="760412"/>
          </a:xfrm>
        </p:spPr>
        <p:txBody>
          <a:bodyPr>
            <a:normAutofit/>
          </a:bodyPr>
          <a:lstStyle/>
          <a:p>
            <a:pPr algn="ctr" fontAlgn="auto">
              <a:spcAft>
                <a:spcPts val="0"/>
              </a:spcAft>
              <a:defRPr/>
            </a:pPr>
            <a:r>
              <a:rPr lang="en-US" dirty="0"/>
              <a:t>Example Service/Delivery Vehicles</a:t>
            </a:r>
          </a:p>
        </p:txBody>
      </p:sp>
      <p:sp>
        <p:nvSpPr>
          <p:cNvPr id="11" name="TextBox 10"/>
          <p:cNvSpPr txBox="1"/>
          <p:nvPr/>
        </p:nvSpPr>
        <p:spPr>
          <a:xfrm>
            <a:off x="1394647" y="3712355"/>
            <a:ext cx="1488141" cy="369332"/>
          </a:xfrm>
          <a:prstGeom prst="rect">
            <a:avLst/>
          </a:prstGeom>
          <a:noFill/>
        </p:spPr>
        <p:txBody>
          <a:bodyPr wrap="square" rtlCol="0">
            <a:spAutoFit/>
          </a:bodyPr>
          <a:lstStyle/>
          <a:p>
            <a:pPr algn="ctr"/>
            <a:r>
              <a:rPr lang="en-US" dirty="0"/>
              <a:t>Vans</a:t>
            </a:r>
          </a:p>
        </p:txBody>
      </p:sp>
      <p:sp>
        <p:nvSpPr>
          <p:cNvPr id="12" name="TextBox 11"/>
          <p:cNvSpPr txBox="1"/>
          <p:nvPr/>
        </p:nvSpPr>
        <p:spPr>
          <a:xfrm>
            <a:off x="6324596" y="3759859"/>
            <a:ext cx="1488141" cy="369332"/>
          </a:xfrm>
          <a:prstGeom prst="rect">
            <a:avLst/>
          </a:prstGeom>
          <a:noFill/>
        </p:spPr>
        <p:txBody>
          <a:bodyPr wrap="square" rtlCol="0">
            <a:spAutoFit/>
          </a:bodyPr>
          <a:lstStyle/>
          <a:p>
            <a:pPr algn="ctr"/>
            <a:r>
              <a:rPr lang="en-US" dirty="0"/>
              <a:t>Medium Truck</a:t>
            </a:r>
          </a:p>
        </p:txBody>
      </p:sp>
      <p:sp>
        <p:nvSpPr>
          <p:cNvPr id="13" name="TextBox 12"/>
          <p:cNvSpPr txBox="1"/>
          <p:nvPr/>
        </p:nvSpPr>
        <p:spPr>
          <a:xfrm>
            <a:off x="1618764" y="4764182"/>
            <a:ext cx="1488141" cy="369332"/>
          </a:xfrm>
          <a:prstGeom prst="rect">
            <a:avLst/>
          </a:prstGeom>
          <a:noFill/>
        </p:spPr>
        <p:txBody>
          <a:bodyPr wrap="square" rtlCol="0">
            <a:spAutoFit/>
          </a:bodyPr>
          <a:lstStyle/>
          <a:p>
            <a:pPr algn="ctr"/>
            <a:r>
              <a:rPr lang="en-US" dirty="0"/>
              <a:t>Heavy Truck</a:t>
            </a:r>
          </a:p>
        </p:txBody>
      </p:sp>
      <p:sp>
        <p:nvSpPr>
          <p:cNvPr id="15" name="Action Button: Go Forward or Next 14">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Flowchart: Decision 15">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7" name="Action Button: Go Forward or Next 16">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26777" b="27382"/>
          <a:stretch/>
        </p:blipFill>
        <p:spPr>
          <a:xfrm>
            <a:off x="3106905" y="4132654"/>
            <a:ext cx="3561038" cy="1632388"/>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b="13700"/>
          <a:stretch/>
        </p:blipFill>
        <p:spPr>
          <a:xfrm>
            <a:off x="770655" y="2193803"/>
            <a:ext cx="3184357" cy="1566056"/>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618565"/>
            <a:ext cx="8272462" cy="1201270"/>
          </a:xfrm>
        </p:spPr>
        <p:txBody>
          <a:bodyPr anchor="ctr" anchorCtr="1"/>
          <a:lstStyle/>
          <a:p>
            <a:pPr algn="ctr" fontAlgn="auto">
              <a:spcAft>
                <a:spcPts val="0"/>
              </a:spcAft>
              <a:defRPr/>
            </a:pPr>
            <a:r>
              <a:rPr lang="en-US" dirty="0"/>
              <a:t>Moves/emfac equivalents –</a:t>
            </a:r>
            <a:br>
              <a:rPr lang="en-US" dirty="0"/>
            </a:br>
            <a:r>
              <a:rPr lang="en-US" dirty="0"/>
              <a:t>Service/delivery vehicles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18240902"/>
              </p:ext>
            </p:extLst>
          </p:nvPr>
        </p:nvGraphicFramePr>
        <p:xfrm>
          <a:off x="436563" y="2320925"/>
          <a:ext cx="8272463" cy="3089277"/>
        </p:xfrm>
        <a:graphic>
          <a:graphicData uri="http://schemas.openxmlformats.org/drawingml/2006/table">
            <a:tbl>
              <a:tblPr firstRow="1" bandRow="1">
                <a:tableStyleId>{5C22544A-7EE6-4342-B048-85BDC9FD1C3A}</a:tableStyleId>
              </a:tblPr>
              <a:tblGrid>
                <a:gridCol w="1338002">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684029">
                <a:tc rowSpan="2">
                  <a:txBody>
                    <a:bodyPr/>
                    <a:lstStyle/>
                    <a:p>
                      <a:pPr algn="ctr"/>
                      <a:r>
                        <a:rPr lang="en-US" sz="1200" dirty="0"/>
                        <a:t>Vehicle Type</a:t>
                      </a:r>
                    </a:p>
                  </a:txBody>
                  <a:tcPr marL="68580" marR="68580" marT="34274" marB="34274"/>
                </a:tc>
                <a:tc rowSpan="2">
                  <a:txBody>
                    <a:bodyPr/>
                    <a:lstStyle/>
                    <a:p>
                      <a:pPr algn="ctr"/>
                      <a:r>
                        <a:rPr lang="en-US" sz="1200" dirty="0"/>
                        <a:t>Example</a:t>
                      </a:r>
                    </a:p>
                  </a:txBody>
                  <a:tcPr marL="68580" marR="68580" marT="34274" marB="34274"/>
                </a:tc>
                <a:tc gridSpan="2">
                  <a:txBody>
                    <a:bodyPr/>
                    <a:lstStyle/>
                    <a:p>
                      <a:pPr algn="ctr"/>
                      <a:r>
                        <a:rPr lang="en-US" sz="1200" dirty="0"/>
                        <a:t>Moves Equivalent</a:t>
                      </a:r>
                    </a:p>
                  </a:txBody>
                  <a:tcPr marL="68580" marR="68580" marT="34274" marB="34274"/>
                </a:tc>
                <a:tc hMerge="1">
                  <a:txBody>
                    <a:bodyPr/>
                    <a:lstStyle/>
                    <a:p>
                      <a:endParaRPr lang="en-US" dirty="0"/>
                    </a:p>
                  </a:txBody>
                  <a:tcPr/>
                </a:tc>
                <a:tc gridSpan="2">
                  <a:txBody>
                    <a:bodyPr/>
                    <a:lstStyle/>
                    <a:p>
                      <a:pPr algn="ctr"/>
                      <a:r>
                        <a:rPr lang="en-US" sz="1200" dirty="0"/>
                        <a:t>EMFAC Equivalent</a:t>
                      </a:r>
                    </a:p>
                  </a:txBody>
                  <a:tcPr marL="68580" marR="68580" marT="34274" marB="34274"/>
                </a:tc>
                <a:tc hMerge="1">
                  <a:txBody>
                    <a:bodyPr/>
                    <a:lstStyle/>
                    <a:p>
                      <a:endParaRPr lang="en-US" dirty="0"/>
                    </a:p>
                  </a:txBody>
                  <a:tcPr/>
                </a:tc>
                <a:extLst>
                  <a:ext uri="{0D108BD9-81ED-4DB2-BD59-A6C34878D82A}">
                    <a16:rowId xmlns:a16="http://schemas.microsoft.com/office/drawing/2014/main" xmlns="" val="10000"/>
                  </a:ext>
                </a:extLst>
              </a:tr>
              <a:tr h="352222">
                <a:tc vMerge="1">
                  <a:txBody>
                    <a:bodyPr/>
                    <a:lstStyle/>
                    <a:p>
                      <a:endParaRPr lang="en-US" dirty="0"/>
                    </a:p>
                  </a:txBody>
                  <a:tcPr/>
                </a:tc>
                <a:tc vMerge="1">
                  <a:txBody>
                    <a:bodyPr/>
                    <a:lstStyle/>
                    <a:p>
                      <a:endParaRPr lang="en-US" dirty="0"/>
                    </a:p>
                  </a:txBody>
                  <a:tcPr/>
                </a:tc>
                <a:tc>
                  <a:txBody>
                    <a:bodyPr/>
                    <a:lstStyle/>
                    <a:p>
                      <a:pPr algn="ctr"/>
                      <a:r>
                        <a:rPr lang="en-US" sz="1200" b="1" dirty="0">
                          <a:solidFill>
                            <a:schemeClr val="bg1"/>
                          </a:solidFill>
                        </a:rPr>
                        <a:t>Vehicle</a:t>
                      </a:r>
                      <a:r>
                        <a:rPr lang="en-US" sz="1200" b="1" baseline="0" dirty="0">
                          <a:solidFill>
                            <a:schemeClr val="bg1"/>
                          </a:solidFill>
                        </a:rPr>
                        <a:t> Type</a:t>
                      </a:r>
                      <a:endParaRPr lang="en-US" sz="1200" b="1" dirty="0">
                        <a:solidFill>
                          <a:schemeClr val="bg1"/>
                        </a:solidFill>
                      </a:endParaRPr>
                    </a:p>
                  </a:txBody>
                  <a:tcPr marL="68580" marR="68580" marT="34274" marB="34274">
                    <a:solidFill>
                      <a:schemeClr val="accent1"/>
                    </a:solidFill>
                  </a:tcPr>
                </a:tc>
                <a:tc>
                  <a:txBody>
                    <a:bodyPr/>
                    <a:lstStyle/>
                    <a:p>
                      <a:pPr algn="ctr"/>
                      <a:r>
                        <a:rPr lang="en-US" sz="1200" b="1" dirty="0">
                          <a:solidFill>
                            <a:schemeClr val="bg1"/>
                          </a:solidFill>
                        </a:rPr>
                        <a:t>Fuel Type(s)</a:t>
                      </a:r>
                    </a:p>
                  </a:txBody>
                  <a:tcPr marL="68580" marR="68580" marT="34274" marB="34274">
                    <a:solidFill>
                      <a:schemeClr val="accent1"/>
                    </a:solidFill>
                  </a:tcPr>
                </a:tc>
                <a:tc>
                  <a:txBody>
                    <a:bodyPr/>
                    <a:lstStyle/>
                    <a:p>
                      <a:pPr algn="ctr"/>
                      <a:r>
                        <a:rPr lang="en-US" sz="1200" b="1" dirty="0">
                          <a:solidFill>
                            <a:schemeClr val="bg1"/>
                          </a:solidFill>
                        </a:rPr>
                        <a:t>Vehicle Type</a:t>
                      </a:r>
                    </a:p>
                  </a:txBody>
                  <a:tcPr marL="68580" marR="68580" marT="34274" marB="34274">
                    <a:solidFill>
                      <a:schemeClr val="accent1"/>
                    </a:solidFill>
                  </a:tcPr>
                </a:tc>
                <a:tc>
                  <a:txBody>
                    <a:bodyPr/>
                    <a:lstStyle/>
                    <a:p>
                      <a:pPr algn="ctr"/>
                      <a:r>
                        <a:rPr lang="en-US" sz="1200" b="1" dirty="0">
                          <a:solidFill>
                            <a:schemeClr val="bg1"/>
                          </a:solidFill>
                        </a:rPr>
                        <a:t>Fuel</a:t>
                      </a:r>
                    </a:p>
                  </a:txBody>
                  <a:tcPr marL="68580" marR="68580" marT="34274" marB="34274">
                    <a:solidFill>
                      <a:schemeClr val="accent1"/>
                    </a:solidFill>
                  </a:tcPr>
                </a:tc>
                <a:extLst>
                  <a:ext uri="{0D108BD9-81ED-4DB2-BD59-A6C34878D82A}">
                    <a16:rowId xmlns:a16="http://schemas.microsoft.com/office/drawing/2014/main" xmlns="" val="10001"/>
                  </a:ext>
                </a:extLst>
              </a:tr>
              <a:tr h="684342">
                <a:tc>
                  <a:txBody>
                    <a:bodyPr/>
                    <a:lstStyle/>
                    <a:p>
                      <a:pPr algn="ctr"/>
                      <a:r>
                        <a:rPr lang="en-US" sz="1200" dirty="0"/>
                        <a:t>Vans</a:t>
                      </a:r>
                    </a:p>
                  </a:txBody>
                  <a:tcPr marL="68580" marR="68580" marT="34274" marB="34274"/>
                </a:tc>
                <a:tc>
                  <a:txBody>
                    <a:bodyPr/>
                    <a:lstStyle/>
                    <a:p>
                      <a:pPr algn="ctr"/>
                      <a:r>
                        <a:rPr lang="en-US" sz="1200" dirty="0"/>
                        <a:t>GMC Savana</a:t>
                      </a:r>
                    </a:p>
                  </a:txBody>
                  <a:tcPr marL="68580" marR="68580" marT="34274" marB="34274"/>
                </a:tc>
                <a:tc>
                  <a:txBody>
                    <a:bodyPr/>
                    <a:lstStyle/>
                    <a:p>
                      <a:pPr algn="ctr"/>
                      <a:r>
                        <a:rPr lang="en-US" sz="1200" dirty="0"/>
                        <a:t>Light Commercial Truck</a:t>
                      </a:r>
                    </a:p>
                  </a:txBody>
                  <a:tcPr marL="68580" marR="68580" marT="34274" marB="34274"/>
                </a:tc>
                <a:tc>
                  <a:txBody>
                    <a:bodyPr/>
                    <a:lstStyle/>
                    <a:p>
                      <a:pPr algn="ctr"/>
                      <a:r>
                        <a:rPr lang="en-US" sz="1200" dirty="0"/>
                        <a:t>Gas, Diesel, E-85, Electric</a:t>
                      </a:r>
                    </a:p>
                  </a:txBody>
                  <a:tcPr marL="68580" marR="68580" marT="34274" marB="34274"/>
                </a:tc>
                <a:tc>
                  <a:txBody>
                    <a:bodyPr/>
                    <a:lstStyle/>
                    <a:p>
                      <a:pPr algn="ctr"/>
                      <a:r>
                        <a:rPr lang="en-US" sz="1200" dirty="0"/>
                        <a:t>Light-Heavy Duty Truck (8,501-10,000 </a:t>
                      </a:r>
                      <a:r>
                        <a:rPr lang="en-US" sz="1200" dirty="0" smtClean="0"/>
                        <a:t>lb)</a:t>
                      </a:r>
                      <a:endParaRPr lang="en-US" sz="1200" dirty="0"/>
                    </a:p>
                  </a:txBody>
                  <a:tcPr marL="68580" marR="68580" marT="34274" marB="34274"/>
                </a:tc>
                <a:tc>
                  <a:txBody>
                    <a:bodyPr/>
                    <a:lstStyle/>
                    <a:p>
                      <a:pPr algn="ctr"/>
                      <a:r>
                        <a:rPr lang="en-US" sz="1200" dirty="0"/>
                        <a:t>Diesel, Gas</a:t>
                      </a:r>
                    </a:p>
                    <a:p>
                      <a:pPr algn="ctr"/>
                      <a:endParaRPr lang="en-US" sz="1200" dirty="0"/>
                    </a:p>
                  </a:txBody>
                  <a:tcPr marL="68580" marR="68580" marT="34274" marB="34274"/>
                </a:tc>
                <a:extLst>
                  <a:ext uri="{0D108BD9-81ED-4DB2-BD59-A6C34878D82A}">
                    <a16:rowId xmlns:a16="http://schemas.microsoft.com/office/drawing/2014/main" xmlns="" val="10002"/>
                  </a:ext>
                </a:extLst>
              </a:tr>
              <a:tr h="684342">
                <a:tc rowSpan="2">
                  <a:txBody>
                    <a:bodyPr/>
                    <a:lstStyle/>
                    <a:p>
                      <a:pPr algn="ctr"/>
                      <a:r>
                        <a:rPr lang="en-US" sz="1200" dirty="0"/>
                        <a:t>Trucks</a:t>
                      </a:r>
                    </a:p>
                  </a:txBody>
                  <a:tcPr marL="68580" marR="68580" marT="34274" marB="34274"/>
                </a:tc>
                <a:tc>
                  <a:txBody>
                    <a:bodyPr/>
                    <a:lstStyle/>
                    <a:p>
                      <a:pPr algn="ctr"/>
                      <a:r>
                        <a:rPr lang="en-US" sz="1200" dirty="0"/>
                        <a:t>Kenworth T170</a:t>
                      </a:r>
                    </a:p>
                  </a:txBody>
                  <a:tcPr marL="68580" marR="68580" marT="34274" marB="34274"/>
                </a:tc>
                <a:tc>
                  <a:txBody>
                    <a:bodyPr/>
                    <a:lstStyle/>
                    <a:p>
                      <a:pPr algn="ctr"/>
                      <a:r>
                        <a:rPr lang="en-US" sz="1200" smtClean="0"/>
                        <a:t>Short-Haul </a:t>
                      </a:r>
                      <a:r>
                        <a:rPr lang="en-US" sz="1200" dirty="0"/>
                        <a:t>Single-Unit Truck</a:t>
                      </a:r>
                    </a:p>
                  </a:txBody>
                  <a:tcPr marL="68580" marR="68580" marT="34274" marB="34274"/>
                </a:tc>
                <a:tc>
                  <a:txBody>
                    <a:bodyPr/>
                    <a:lstStyle/>
                    <a:p>
                      <a:pPr algn="ctr"/>
                      <a:r>
                        <a:rPr lang="en-US" sz="1200" dirty="0"/>
                        <a:t>Gas, Diesel</a:t>
                      </a:r>
                    </a:p>
                  </a:txBody>
                  <a:tcPr marL="68580" marR="68580" marT="34274" marB="34274"/>
                </a:tc>
                <a:tc>
                  <a:txBody>
                    <a:bodyPr/>
                    <a:lstStyle/>
                    <a:p>
                      <a:pPr algn="ctr"/>
                      <a:r>
                        <a:rPr lang="en-US" sz="1200" dirty="0"/>
                        <a:t>Medium-Heavy Duty Diesel Truck (10,001-26,000 </a:t>
                      </a:r>
                      <a:r>
                        <a:rPr lang="en-US" sz="1200" dirty="0" smtClean="0"/>
                        <a:t>lb)</a:t>
                      </a:r>
                      <a:endParaRPr lang="en-US" sz="1200" dirty="0"/>
                    </a:p>
                  </a:txBody>
                  <a:tcPr marL="68580" marR="68580" marT="34274" marB="34274"/>
                </a:tc>
                <a:tc>
                  <a:txBody>
                    <a:bodyPr/>
                    <a:lstStyle/>
                    <a:p>
                      <a:pPr algn="ctr"/>
                      <a:r>
                        <a:rPr lang="en-US" sz="1200" dirty="0"/>
                        <a:t>Diesel</a:t>
                      </a:r>
                    </a:p>
                  </a:txBody>
                  <a:tcPr marL="68580" marR="68580" marT="34274" marB="34274"/>
                </a:tc>
                <a:extLst>
                  <a:ext uri="{0D108BD9-81ED-4DB2-BD59-A6C34878D82A}">
                    <a16:rowId xmlns:a16="http://schemas.microsoft.com/office/drawing/2014/main" xmlns="" val="10003"/>
                  </a:ext>
                </a:extLst>
              </a:tr>
              <a:tr h="684342">
                <a:tc vMerge="1">
                  <a:txBody>
                    <a:bodyPr/>
                    <a:lstStyle/>
                    <a:p>
                      <a:pPr algn="ctr"/>
                      <a:endParaRPr lang="en-US" sz="1200" dirty="0"/>
                    </a:p>
                  </a:txBody>
                  <a:tcPr marT="45707" marB="45707"/>
                </a:tc>
                <a:tc>
                  <a:txBody>
                    <a:bodyPr/>
                    <a:lstStyle/>
                    <a:p>
                      <a:pPr algn="ctr"/>
                      <a:r>
                        <a:rPr lang="en-US" sz="1200" dirty="0"/>
                        <a:t>Kenworth T270</a:t>
                      </a:r>
                    </a:p>
                  </a:txBody>
                  <a:tcPr marL="68580" marR="68580" marT="34274" marB="34274"/>
                </a:tc>
                <a:tc>
                  <a:txBody>
                    <a:bodyPr/>
                    <a:lstStyle/>
                    <a:p>
                      <a:pPr algn="ctr"/>
                      <a:r>
                        <a:rPr lang="en-US" sz="1200" dirty="0"/>
                        <a:t>Refuse Truck</a:t>
                      </a:r>
                    </a:p>
                  </a:txBody>
                  <a:tcPr marL="68580" marR="68580" marT="34274" marB="34274"/>
                </a:tc>
                <a:tc>
                  <a:txBody>
                    <a:bodyPr/>
                    <a:lstStyle/>
                    <a:p>
                      <a:pPr algn="ctr"/>
                      <a:r>
                        <a:rPr lang="en-US" sz="1200" dirty="0"/>
                        <a:t>Gas, Diesel</a:t>
                      </a:r>
                    </a:p>
                  </a:txBody>
                  <a:tcPr marL="68580" marR="68580" marT="34274" marB="34274"/>
                </a:tc>
                <a:tc>
                  <a:txBody>
                    <a:bodyPr/>
                    <a:lstStyle/>
                    <a:p>
                      <a:pPr algn="ctr"/>
                      <a:r>
                        <a:rPr lang="en-US" sz="1200" dirty="0"/>
                        <a:t>Heavy-Heavy </a:t>
                      </a:r>
                      <a:r>
                        <a:rPr lang="en-US" sz="1200" dirty="0" smtClean="0"/>
                        <a:t>Duty Diesel Solid Waste Collection Truck</a:t>
                      </a:r>
                      <a:endParaRPr lang="en-US" sz="1200" dirty="0"/>
                    </a:p>
                  </a:txBody>
                  <a:tcPr marL="68580" marR="68580" marT="34274" marB="34274"/>
                </a:tc>
                <a:tc>
                  <a:txBody>
                    <a:bodyPr/>
                    <a:lstStyle/>
                    <a:p>
                      <a:pPr algn="ctr"/>
                      <a:r>
                        <a:rPr lang="en-US" sz="1200" dirty="0"/>
                        <a:t>Diesel, Natural Gas</a:t>
                      </a:r>
                    </a:p>
                  </a:txBody>
                  <a:tcPr marL="68580" marR="68580" marT="34274" marB="34274"/>
                </a:tc>
                <a:extLst>
                  <a:ext uri="{0D108BD9-81ED-4DB2-BD59-A6C34878D82A}">
                    <a16:rowId xmlns:a16="http://schemas.microsoft.com/office/drawing/2014/main" xmlns="" val="10004"/>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636494"/>
            <a:ext cx="8272462" cy="1201271"/>
          </a:xfrm>
        </p:spPr>
        <p:txBody>
          <a:bodyPr anchor="ctr" anchorCtr="1">
            <a:normAutofit/>
          </a:bodyPr>
          <a:lstStyle/>
          <a:p>
            <a:pPr algn="ctr" fontAlgn="auto">
              <a:spcAft>
                <a:spcPts val="0"/>
              </a:spcAft>
              <a:defRPr/>
            </a:pPr>
            <a:r>
              <a:rPr lang="en-US" dirty="0"/>
              <a:t>Example Door-to-door/shared ride van</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rId2" action="ppaction://hlinksldjump"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9418" b="25943"/>
          <a:stretch/>
        </p:blipFill>
        <p:spPr>
          <a:xfrm>
            <a:off x="1881385" y="2989368"/>
            <a:ext cx="5932175" cy="1847128"/>
          </a:xfrm>
          <a:prstGeom prst="rect">
            <a:avLst/>
          </a:prstGeom>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609600"/>
            <a:ext cx="8272462" cy="1237129"/>
          </a:xfrm>
        </p:spPr>
        <p:txBody>
          <a:bodyPr anchor="ctr" anchorCtr="1"/>
          <a:lstStyle/>
          <a:p>
            <a:pPr algn="ctr" fontAlgn="auto">
              <a:spcAft>
                <a:spcPts val="0"/>
              </a:spcAft>
              <a:defRPr/>
            </a:pPr>
            <a:r>
              <a:rPr lang="en-US" dirty="0"/>
              <a:t>Moves/emfac equivalents –</a:t>
            </a:r>
            <a:br>
              <a:rPr lang="en-US" dirty="0"/>
            </a:br>
            <a:r>
              <a:rPr lang="en-US" dirty="0"/>
              <a:t>Door-to-door/shared ride vans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81334910"/>
              </p:ext>
            </p:extLst>
          </p:nvPr>
        </p:nvGraphicFramePr>
        <p:xfrm>
          <a:off x="436563" y="2320925"/>
          <a:ext cx="8272463" cy="2982913"/>
        </p:xfrm>
        <a:graphic>
          <a:graphicData uri="http://schemas.openxmlformats.org/drawingml/2006/table">
            <a:tbl>
              <a:tblPr firstRow="1" bandRow="1">
                <a:tableStyleId>{5C22544A-7EE6-4342-B048-85BDC9FD1C3A}</a:tableStyleId>
              </a:tblPr>
              <a:tblGrid>
                <a:gridCol w="1338002">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867353">
                <a:tc rowSpan="2">
                  <a:txBody>
                    <a:bodyPr/>
                    <a:lstStyle/>
                    <a:p>
                      <a:pPr algn="ctr"/>
                      <a:r>
                        <a:rPr lang="en-US" sz="1500" dirty="0"/>
                        <a:t>Vehicle Type</a:t>
                      </a:r>
                    </a:p>
                  </a:txBody>
                  <a:tcPr marL="68580" marR="68580" marT="34270" marB="34270"/>
                </a:tc>
                <a:tc rowSpan="2">
                  <a:txBody>
                    <a:bodyPr/>
                    <a:lstStyle/>
                    <a:p>
                      <a:pPr algn="ctr"/>
                      <a:r>
                        <a:rPr lang="en-US" sz="1500" dirty="0"/>
                        <a:t>Example</a:t>
                      </a:r>
                    </a:p>
                  </a:txBody>
                  <a:tcPr marL="68580" marR="68580" marT="34270" marB="34270"/>
                </a:tc>
                <a:tc gridSpan="2">
                  <a:txBody>
                    <a:bodyPr/>
                    <a:lstStyle/>
                    <a:p>
                      <a:pPr algn="ctr"/>
                      <a:r>
                        <a:rPr lang="en-US" sz="1500" dirty="0"/>
                        <a:t>Moves Equivalent</a:t>
                      </a:r>
                    </a:p>
                  </a:txBody>
                  <a:tcPr marL="68580" marR="68580" marT="34270" marB="34270"/>
                </a:tc>
                <a:tc hMerge="1">
                  <a:txBody>
                    <a:bodyPr/>
                    <a:lstStyle/>
                    <a:p>
                      <a:endParaRPr lang="en-US" dirty="0"/>
                    </a:p>
                  </a:txBody>
                  <a:tcPr/>
                </a:tc>
                <a:tc gridSpan="2">
                  <a:txBody>
                    <a:bodyPr/>
                    <a:lstStyle/>
                    <a:p>
                      <a:pPr algn="ctr"/>
                      <a:r>
                        <a:rPr lang="en-US" sz="1500" dirty="0"/>
                        <a:t>EMFAC Equivalent</a:t>
                      </a:r>
                    </a:p>
                  </a:txBody>
                  <a:tcPr marL="68580" marR="68580" marT="34270" marB="34270"/>
                </a:tc>
                <a:tc hMerge="1">
                  <a:txBody>
                    <a:bodyPr/>
                    <a:lstStyle/>
                    <a:p>
                      <a:endParaRPr lang="en-US" dirty="0"/>
                    </a:p>
                  </a:txBody>
                  <a:tcPr/>
                </a:tc>
                <a:extLst>
                  <a:ext uri="{0D108BD9-81ED-4DB2-BD59-A6C34878D82A}">
                    <a16:rowId xmlns:a16="http://schemas.microsoft.com/office/drawing/2014/main" xmlns="" val="10000"/>
                  </a:ext>
                </a:extLst>
              </a:tr>
              <a:tr h="446619">
                <a:tc vMerge="1">
                  <a:txBody>
                    <a:bodyPr/>
                    <a:lstStyle/>
                    <a:p>
                      <a:endParaRPr lang="en-US" dirty="0"/>
                    </a:p>
                  </a:txBody>
                  <a:tcPr/>
                </a:tc>
                <a:tc vMerge="1">
                  <a:txBody>
                    <a:bodyPr/>
                    <a:lstStyle/>
                    <a:p>
                      <a:endParaRPr lang="en-US" dirty="0"/>
                    </a:p>
                  </a:txBody>
                  <a:tcPr/>
                </a:tc>
                <a:tc>
                  <a:txBody>
                    <a:bodyPr/>
                    <a:lstStyle/>
                    <a:p>
                      <a:pPr algn="ctr"/>
                      <a:r>
                        <a:rPr lang="en-US" sz="1500" b="1" dirty="0">
                          <a:solidFill>
                            <a:schemeClr val="bg1"/>
                          </a:solidFill>
                        </a:rPr>
                        <a:t>Vehicle</a:t>
                      </a:r>
                      <a:r>
                        <a:rPr lang="en-US" sz="1500" b="1" baseline="0" dirty="0">
                          <a:solidFill>
                            <a:schemeClr val="bg1"/>
                          </a:solidFill>
                        </a:rPr>
                        <a:t> Type</a:t>
                      </a:r>
                      <a:endParaRPr lang="en-US" sz="1500" b="1" dirty="0">
                        <a:solidFill>
                          <a:schemeClr val="bg1"/>
                        </a:solidFill>
                      </a:endParaRPr>
                    </a:p>
                  </a:txBody>
                  <a:tcPr marL="68580" marR="68580" marT="34270" marB="34270">
                    <a:solidFill>
                      <a:schemeClr val="accent1"/>
                    </a:solidFill>
                  </a:tcPr>
                </a:tc>
                <a:tc>
                  <a:txBody>
                    <a:bodyPr/>
                    <a:lstStyle/>
                    <a:p>
                      <a:pPr algn="ctr"/>
                      <a:r>
                        <a:rPr lang="en-US" sz="1500" b="1" dirty="0">
                          <a:solidFill>
                            <a:schemeClr val="bg1"/>
                          </a:solidFill>
                        </a:rPr>
                        <a:t>Fuel Type(s)</a:t>
                      </a:r>
                    </a:p>
                  </a:txBody>
                  <a:tcPr marL="68580" marR="68580" marT="34270" marB="34270">
                    <a:solidFill>
                      <a:schemeClr val="accent1"/>
                    </a:solidFill>
                  </a:tcPr>
                </a:tc>
                <a:tc>
                  <a:txBody>
                    <a:bodyPr/>
                    <a:lstStyle/>
                    <a:p>
                      <a:pPr algn="ctr"/>
                      <a:r>
                        <a:rPr lang="en-US" sz="1500" b="1" dirty="0">
                          <a:solidFill>
                            <a:schemeClr val="bg1"/>
                          </a:solidFill>
                        </a:rPr>
                        <a:t>Vehicle Type</a:t>
                      </a:r>
                    </a:p>
                  </a:txBody>
                  <a:tcPr marL="68580" marR="68580" marT="34270" marB="34270">
                    <a:solidFill>
                      <a:schemeClr val="accent1"/>
                    </a:solidFill>
                  </a:tcPr>
                </a:tc>
                <a:tc>
                  <a:txBody>
                    <a:bodyPr/>
                    <a:lstStyle/>
                    <a:p>
                      <a:pPr algn="ctr"/>
                      <a:r>
                        <a:rPr lang="en-US" sz="1500" b="1" dirty="0">
                          <a:solidFill>
                            <a:schemeClr val="bg1"/>
                          </a:solidFill>
                        </a:rPr>
                        <a:t>Fuel</a:t>
                      </a:r>
                    </a:p>
                  </a:txBody>
                  <a:tcPr marL="68580" marR="68580" marT="34270" marB="34270">
                    <a:solidFill>
                      <a:schemeClr val="accent1"/>
                    </a:solidFill>
                  </a:tcPr>
                </a:tc>
                <a:extLst>
                  <a:ext uri="{0D108BD9-81ED-4DB2-BD59-A6C34878D82A}">
                    <a16:rowId xmlns:a16="http://schemas.microsoft.com/office/drawing/2014/main" xmlns="" val="10001"/>
                  </a:ext>
                </a:extLst>
              </a:tr>
              <a:tr h="1668941">
                <a:tc>
                  <a:txBody>
                    <a:bodyPr/>
                    <a:lstStyle/>
                    <a:p>
                      <a:pPr algn="ctr"/>
                      <a:r>
                        <a:rPr lang="en-US" sz="1500" dirty="0"/>
                        <a:t>Vans</a:t>
                      </a:r>
                    </a:p>
                  </a:txBody>
                  <a:tcPr marL="68580" marR="68580" marT="34270" marB="34270"/>
                </a:tc>
                <a:tc>
                  <a:txBody>
                    <a:bodyPr/>
                    <a:lstStyle/>
                    <a:p>
                      <a:pPr algn="ctr"/>
                      <a:r>
                        <a:rPr lang="en-US" sz="1500" dirty="0"/>
                        <a:t>Ford E150</a:t>
                      </a:r>
                    </a:p>
                  </a:txBody>
                  <a:tcPr marL="68580" marR="68580" marT="34270" marB="34270"/>
                </a:tc>
                <a:tc>
                  <a:txBody>
                    <a:bodyPr/>
                    <a:lstStyle/>
                    <a:p>
                      <a:pPr algn="ctr"/>
                      <a:r>
                        <a:rPr lang="en-US" sz="1500" dirty="0"/>
                        <a:t>Light Commercial Truck</a:t>
                      </a:r>
                    </a:p>
                  </a:txBody>
                  <a:tcPr marL="68580" marR="68580" marT="34270" marB="34270"/>
                </a:tc>
                <a:tc>
                  <a:txBody>
                    <a:bodyPr/>
                    <a:lstStyle/>
                    <a:p>
                      <a:pPr algn="ctr"/>
                      <a:r>
                        <a:rPr lang="en-US" sz="1500" dirty="0"/>
                        <a:t>Gas, Diesel, </a:t>
                      </a:r>
                      <a:r>
                        <a:rPr lang="en-US" sz="1500" dirty="0" smtClean="0"/>
                        <a:t/>
                      </a:r>
                      <a:br>
                        <a:rPr lang="en-US" sz="1500" dirty="0" smtClean="0"/>
                      </a:br>
                      <a:r>
                        <a:rPr lang="en-US" sz="1500" dirty="0" smtClean="0"/>
                        <a:t>E-85</a:t>
                      </a:r>
                      <a:endParaRPr lang="en-US" sz="1500" dirty="0"/>
                    </a:p>
                  </a:txBody>
                  <a:tcPr marL="68580" marR="68580" marT="34270" marB="34270"/>
                </a:tc>
                <a:tc>
                  <a:txBody>
                    <a:bodyPr/>
                    <a:lstStyle/>
                    <a:p>
                      <a:pPr algn="ctr"/>
                      <a:r>
                        <a:rPr lang="en-US" sz="1500" dirty="0"/>
                        <a:t>Light-Heavy</a:t>
                      </a:r>
                      <a:r>
                        <a:rPr lang="en-US" sz="1500" baseline="0" dirty="0"/>
                        <a:t> Duty Truck (up to 8,501 </a:t>
                      </a:r>
                      <a:r>
                        <a:rPr lang="en-US" sz="1500" baseline="0" dirty="0" smtClean="0"/>
                        <a:t>lb), </a:t>
                      </a:r>
                      <a:r>
                        <a:rPr lang="en-US" sz="1500" baseline="0" dirty="0"/>
                        <a:t>Light-Heavy Duty Truck (8,501-10,000 </a:t>
                      </a:r>
                      <a:r>
                        <a:rPr lang="en-US" sz="1500" baseline="0" dirty="0" smtClean="0"/>
                        <a:t>lb)</a:t>
                      </a:r>
                      <a:endParaRPr lang="en-US" sz="1500" dirty="0"/>
                    </a:p>
                  </a:txBody>
                  <a:tcPr marL="68580" marR="68580" marT="34270" marB="34270"/>
                </a:tc>
                <a:tc>
                  <a:txBody>
                    <a:bodyPr/>
                    <a:lstStyle/>
                    <a:p>
                      <a:pPr algn="ctr"/>
                      <a:r>
                        <a:rPr lang="en-US" sz="1500" dirty="0"/>
                        <a:t>Gas, Diesel</a:t>
                      </a:r>
                    </a:p>
                  </a:txBody>
                  <a:tcPr marL="68580" marR="68580" marT="34270" marB="34270"/>
                </a:tc>
                <a:extLst>
                  <a:ext uri="{0D108BD9-81ED-4DB2-BD59-A6C34878D82A}">
                    <a16:rowId xmlns:a16="http://schemas.microsoft.com/office/drawing/2014/main" xmlns="" val="10002"/>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996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1558" y="2338924"/>
            <a:ext cx="5328401" cy="3630795"/>
          </a:xfrm>
        </p:spPr>
        <p:txBody>
          <a:bodyPr/>
          <a:lstStyle/>
          <a:p>
            <a:r>
              <a:rPr lang="en-US" b="1" dirty="0">
                <a:hlinkClick r:id="rId2" action="ppaction://hlinksldjump"/>
              </a:rPr>
              <a:t>Overview</a:t>
            </a:r>
            <a:endParaRPr lang="en-US" b="1" dirty="0"/>
          </a:p>
          <a:p>
            <a:r>
              <a:rPr lang="en-US" b="1" dirty="0">
                <a:hlinkClick r:id="rId3" action="ppaction://hlinksldjump"/>
              </a:rPr>
              <a:t>Air Quality-Related Computer Models</a:t>
            </a:r>
            <a:endParaRPr lang="en-US" b="1" dirty="0"/>
          </a:p>
          <a:p>
            <a:r>
              <a:rPr lang="en-US" b="1" dirty="0">
                <a:hlinkClick r:id="rId4" action="ppaction://hlinksldjump"/>
              </a:rPr>
              <a:t>GAV Categories</a:t>
            </a:r>
            <a:endParaRPr lang="en-US" b="1" dirty="0"/>
          </a:p>
          <a:p>
            <a:r>
              <a:rPr lang="en-US" b="1" dirty="0">
                <a:hlinkClick r:id="rId5" action="ppaction://hlinksldjump"/>
              </a:rPr>
              <a:t>Operational Characteristics</a:t>
            </a:r>
            <a:endParaRPr lang="en-US" b="1" dirty="0">
              <a:hlinkClick r:id="rId6" action="ppaction://hlinksldjump"/>
            </a:endParaRPr>
          </a:p>
          <a:p>
            <a:r>
              <a:rPr lang="en-US" b="1" dirty="0">
                <a:hlinkClick r:id="rId7" action="ppaction://hlinksldjump"/>
              </a:rPr>
              <a:t>GAV Infrastructure and General Emission Model Data Requirements</a:t>
            </a:r>
            <a:r>
              <a:rPr lang="en-US" b="1" dirty="0"/>
              <a:t>  </a:t>
            </a:r>
          </a:p>
          <a:p>
            <a:r>
              <a:rPr lang="en-US" b="1" dirty="0">
                <a:hlinkClick r:id="rId8" action="ppaction://hlinksldjump"/>
              </a:rPr>
              <a:t>Specific Data Requirements</a:t>
            </a:r>
            <a:endParaRPr lang="en-US" b="1" dirty="0"/>
          </a:p>
          <a:p>
            <a:r>
              <a:rPr lang="en-US" b="1" dirty="0">
                <a:hlinkClick r:id="rId9" action="ppaction://hlinksldjump"/>
              </a:rPr>
              <a:t>Collecting Existing Conditions Data</a:t>
            </a:r>
            <a:endParaRPr lang="en-US" b="1" dirty="0"/>
          </a:p>
          <a:p>
            <a:r>
              <a:rPr lang="en-US" b="1" dirty="0">
                <a:hlinkClick r:id="rId10" action="ppaction://hlinksldjump"/>
              </a:rPr>
              <a:t>Deriving Future Conditions </a:t>
            </a:r>
            <a:endParaRPr lang="en-US" b="1" dirty="0"/>
          </a:p>
          <a:p>
            <a:r>
              <a:rPr lang="en-US" b="1" dirty="0">
                <a:hlinkClick r:id="rId11" action="ppaction://hlinksldjump"/>
              </a:rPr>
              <a:t>Regional (Off-Airport) Data</a:t>
            </a:r>
            <a:endParaRPr lang="en-US" b="1" dirty="0"/>
          </a:p>
          <a:p>
            <a:r>
              <a:rPr lang="en-US" b="1" dirty="0" smtClean="0">
                <a:hlinkClick r:id="rId12" action="ppaction://hlinksldjump"/>
              </a:rPr>
              <a:t>Acknowledgments</a:t>
            </a:r>
            <a:endParaRPr lang="en-US" b="1" dirty="0"/>
          </a:p>
        </p:txBody>
      </p:sp>
      <p:sp>
        <p:nvSpPr>
          <p:cNvPr id="4" name="Title 3"/>
          <p:cNvSpPr>
            <a:spLocks noGrp="1"/>
          </p:cNvSpPr>
          <p:nvPr>
            <p:ph type="title"/>
          </p:nvPr>
        </p:nvSpPr>
        <p:spPr>
          <a:xfrm>
            <a:off x="436563" y="612118"/>
            <a:ext cx="8272462" cy="1231795"/>
          </a:xfrm>
        </p:spPr>
        <p:txBody>
          <a:bodyPr anchor="ctr" anchorCtr="1"/>
          <a:lstStyle/>
          <a:p>
            <a:pPr algn="ctr" fontAlgn="auto">
              <a:spcAft>
                <a:spcPts val="0"/>
              </a:spcAft>
              <a:defRPr/>
            </a:pPr>
            <a:r>
              <a:rPr lang="en-US" dirty="0"/>
              <a:t>index</a:t>
            </a:r>
          </a:p>
        </p:txBody>
      </p:sp>
      <p:sp>
        <p:nvSpPr>
          <p:cNvPr id="5" name="TextBox 4"/>
          <p:cNvSpPr txBox="1"/>
          <p:nvPr/>
        </p:nvSpPr>
        <p:spPr>
          <a:xfrm>
            <a:off x="436563" y="3031011"/>
            <a:ext cx="2578317" cy="1200329"/>
          </a:xfrm>
          <a:prstGeom prst="rect">
            <a:avLst/>
          </a:prstGeom>
          <a:solidFill>
            <a:schemeClr val="accent3">
              <a:lumMod val="50000"/>
            </a:schemeClr>
          </a:solidFill>
        </p:spPr>
        <p:txBody>
          <a:bodyPr wrap="square" rtlCol="0">
            <a:spAutoFit/>
          </a:bodyPr>
          <a:lstStyle/>
          <a:p>
            <a:pPr marL="0" indent="0" algn="ctr" fontAlgn="auto">
              <a:buFont typeface="Wingdings 2" panose="05020102010507070707" pitchFamily="18" charset="2"/>
              <a:buNone/>
              <a:defRPr/>
            </a:pPr>
            <a:r>
              <a:rPr lang="en-US" b="1" dirty="0">
                <a:solidFill>
                  <a:schemeClr val="bg1"/>
                </a:solidFill>
              </a:rPr>
              <a:t>For information on a particular subject, hover over and click on the provided links.</a:t>
            </a:r>
          </a:p>
        </p:txBody>
      </p:sp>
    </p:spTree>
    <p:extLst>
      <p:ext uri="{BB962C8B-B14F-4D97-AF65-F5344CB8AC3E}">
        <p14:creationId xmlns:p14="http://schemas.microsoft.com/office/powerpoint/2010/main" val="1830127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18705" t="28870" r="13636" b="28265"/>
          <a:stretch/>
        </p:blipFill>
        <p:spPr>
          <a:xfrm>
            <a:off x="4648890" y="1993056"/>
            <a:ext cx="3105937" cy="1967768"/>
          </a:xfrm>
          <a:prstGeom prst="rect">
            <a:avLst/>
          </a:prstGeom>
        </p:spPr>
      </p:pic>
      <p:sp>
        <p:nvSpPr>
          <p:cNvPr id="4" name="Title 3"/>
          <p:cNvSpPr>
            <a:spLocks noGrp="1"/>
          </p:cNvSpPr>
          <p:nvPr>
            <p:ph type="title"/>
          </p:nvPr>
        </p:nvSpPr>
        <p:spPr>
          <a:xfrm>
            <a:off x="436563" y="656560"/>
            <a:ext cx="8272462" cy="1187762"/>
          </a:xfrm>
        </p:spPr>
        <p:txBody>
          <a:bodyPr anchor="ctr" anchorCtr="1">
            <a:normAutofit/>
          </a:bodyPr>
          <a:lstStyle/>
          <a:p>
            <a:pPr algn="ctr" fontAlgn="auto">
              <a:spcAft>
                <a:spcPts val="0"/>
              </a:spcAft>
              <a:defRPr/>
            </a:pPr>
            <a:r>
              <a:rPr lang="en-US" dirty="0"/>
              <a:t>Example Air Cargo Vehicles</a:t>
            </a:r>
          </a:p>
        </p:txBody>
      </p:sp>
      <p:sp>
        <p:nvSpPr>
          <p:cNvPr id="11" name="TextBox 10"/>
          <p:cNvSpPr txBox="1"/>
          <p:nvPr/>
        </p:nvSpPr>
        <p:spPr>
          <a:xfrm>
            <a:off x="1161565" y="3639173"/>
            <a:ext cx="1488141" cy="369332"/>
          </a:xfrm>
          <a:prstGeom prst="rect">
            <a:avLst/>
          </a:prstGeom>
          <a:noFill/>
        </p:spPr>
        <p:txBody>
          <a:bodyPr wrap="square" rtlCol="0">
            <a:spAutoFit/>
          </a:bodyPr>
          <a:lstStyle/>
          <a:p>
            <a:pPr algn="ctr"/>
            <a:r>
              <a:rPr lang="en-US" dirty="0"/>
              <a:t>Vans</a:t>
            </a:r>
          </a:p>
        </p:txBody>
      </p:sp>
      <p:sp>
        <p:nvSpPr>
          <p:cNvPr id="12" name="TextBox 11"/>
          <p:cNvSpPr txBox="1"/>
          <p:nvPr/>
        </p:nvSpPr>
        <p:spPr>
          <a:xfrm>
            <a:off x="6981690" y="3577547"/>
            <a:ext cx="1488141" cy="646331"/>
          </a:xfrm>
          <a:prstGeom prst="rect">
            <a:avLst/>
          </a:prstGeom>
          <a:noFill/>
        </p:spPr>
        <p:txBody>
          <a:bodyPr wrap="square" rtlCol="0">
            <a:spAutoFit/>
          </a:bodyPr>
          <a:lstStyle/>
          <a:p>
            <a:pPr algn="ctr"/>
            <a:r>
              <a:rPr lang="en-US" dirty="0"/>
              <a:t>Light/Medium Trucks</a:t>
            </a:r>
          </a:p>
        </p:txBody>
      </p:sp>
      <p:sp>
        <p:nvSpPr>
          <p:cNvPr id="13" name="TextBox 12"/>
          <p:cNvSpPr txBox="1"/>
          <p:nvPr/>
        </p:nvSpPr>
        <p:spPr>
          <a:xfrm>
            <a:off x="955675" y="4826935"/>
            <a:ext cx="1488141" cy="369332"/>
          </a:xfrm>
          <a:prstGeom prst="rect">
            <a:avLst/>
          </a:prstGeom>
          <a:noFill/>
        </p:spPr>
        <p:txBody>
          <a:bodyPr wrap="square" rtlCol="0">
            <a:spAutoFit/>
          </a:bodyPr>
          <a:lstStyle/>
          <a:p>
            <a:pPr algn="ctr"/>
            <a:r>
              <a:rPr lang="en-US" dirty="0"/>
              <a:t>Heavy Truck</a:t>
            </a:r>
          </a:p>
        </p:txBody>
      </p:sp>
      <p:sp>
        <p:nvSpPr>
          <p:cNvPr id="14" name="Action Button: Go Forward or Next 13">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Flowchart: Decision 14">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39416" b="35179"/>
          <a:stretch/>
        </p:blipFill>
        <p:spPr>
          <a:xfrm>
            <a:off x="2649706" y="4425335"/>
            <a:ext cx="5424055" cy="1377976"/>
          </a:xfrm>
          <a:prstGeom prst="rect">
            <a:avLst/>
          </a:prstGeom>
        </p:spPr>
      </p:pic>
      <p:pic>
        <p:nvPicPr>
          <p:cNvPr id="18" name="Content Placeholder 18"/>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6823" t="30225" r="11202" b="30174"/>
          <a:stretch/>
        </p:blipFill>
        <p:spPr>
          <a:xfrm>
            <a:off x="593437" y="2173209"/>
            <a:ext cx="2977468" cy="1438368"/>
          </a:xfrm>
        </p:spPr>
      </p:pic>
      <p:sp>
        <p:nvSpPr>
          <p:cNvPr id="20" name="Action Button: Go Forward or Next 19">
            <a:hlinkClick r:id="" action="ppaction://hlinkshowjump?jump=nextslide" highlightClick="1"/>
          </p:cNvPr>
          <p:cNvSpPr/>
          <p:nvPr/>
        </p:nvSpPr>
        <p:spPr>
          <a:xfrm>
            <a:off x="8179429" y="6291633"/>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618565"/>
            <a:ext cx="8272462" cy="1210235"/>
          </a:xfrm>
        </p:spPr>
        <p:txBody>
          <a:bodyPr anchor="ctr" anchorCtr="1"/>
          <a:lstStyle/>
          <a:p>
            <a:pPr algn="ctr" fontAlgn="auto">
              <a:spcAft>
                <a:spcPts val="0"/>
              </a:spcAft>
              <a:defRPr/>
            </a:pPr>
            <a:r>
              <a:rPr lang="en-US" dirty="0"/>
              <a:t>Moves/emfac equivalents – </a:t>
            </a:r>
            <a:br>
              <a:rPr lang="en-US" dirty="0"/>
            </a:br>
            <a:r>
              <a:rPr lang="en-US" dirty="0"/>
              <a:t>Air Cargo Vehicles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83417798"/>
              </p:ext>
            </p:extLst>
          </p:nvPr>
        </p:nvGraphicFramePr>
        <p:xfrm>
          <a:off x="436563" y="2320925"/>
          <a:ext cx="8272463" cy="2908534"/>
        </p:xfrm>
        <a:graphic>
          <a:graphicData uri="http://schemas.openxmlformats.org/drawingml/2006/table">
            <a:tbl>
              <a:tblPr firstRow="1" bandRow="1">
                <a:tableStyleId>{5C22544A-7EE6-4342-B048-85BDC9FD1C3A}</a:tableStyleId>
              </a:tblPr>
              <a:tblGrid>
                <a:gridCol w="1338002">
                  <a:extLst>
                    <a:ext uri="{9D8B030D-6E8A-4147-A177-3AD203B41FA5}">
                      <a16:colId xmlns:a16="http://schemas.microsoft.com/office/drawing/2014/main" xmlns="" val="20000"/>
                    </a:ext>
                  </a:extLst>
                </a:gridCol>
                <a:gridCol w="1419485">
                  <a:extLst>
                    <a:ext uri="{9D8B030D-6E8A-4147-A177-3AD203B41FA5}">
                      <a16:colId xmlns:a16="http://schemas.microsoft.com/office/drawing/2014/main" xmlns="" val="20001"/>
                    </a:ext>
                  </a:extLst>
                </a:gridCol>
                <a:gridCol w="1378744">
                  <a:extLst>
                    <a:ext uri="{9D8B030D-6E8A-4147-A177-3AD203B41FA5}">
                      <a16:colId xmlns:a16="http://schemas.microsoft.com/office/drawing/2014/main" xmlns="" val="20002"/>
                    </a:ext>
                  </a:extLst>
                </a:gridCol>
                <a:gridCol w="1378744">
                  <a:extLst>
                    <a:ext uri="{9D8B030D-6E8A-4147-A177-3AD203B41FA5}">
                      <a16:colId xmlns:a16="http://schemas.microsoft.com/office/drawing/2014/main" xmlns="" val="20003"/>
                    </a:ext>
                  </a:extLst>
                </a:gridCol>
                <a:gridCol w="1378744">
                  <a:extLst>
                    <a:ext uri="{9D8B030D-6E8A-4147-A177-3AD203B41FA5}">
                      <a16:colId xmlns:a16="http://schemas.microsoft.com/office/drawing/2014/main" xmlns="" val="20004"/>
                    </a:ext>
                  </a:extLst>
                </a:gridCol>
                <a:gridCol w="1378744">
                  <a:extLst>
                    <a:ext uri="{9D8B030D-6E8A-4147-A177-3AD203B41FA5}">
                      <a16:colId xmlns:a16="http://schemas.microsoft.com/office/drawing/2014/main" xmlns="" val="20005"/>
                    </a:ext>
                  </a:extLst>
                </a:gridCol>
              </a:tblGrid>
              <a:tr h="573898">
                <a:tc rowSpan="2">
                  <a:txBody>
                    <a:bodyPr/>
                    <a:lstStyle/>
                    <a:p>
                      <a:pPr algn="ctr"/>
                      <a:r>
                        <a:rPr lang="en-US" sz="1200" dirty="0"/>
                        <a:t>Vehicle Type</a:t>
                      </a:r>
                    </a:p>
                  </a:txBody>
                  <a:tcPr marL="68580" marR="68580" marT="34267" marB="34267"/>
                </a:tc>
                <a:tc rowSpan="2">
                  <a:txBody>
                    <a:bodyPr/>
                    <a:lstStyle/>
                    <a:p>
                      <a:pPr algn="ctr"/>
                      <a:r>
                        <a:rPr lang="en-US" sz="1200" dirty="0"/>
                        <a:t>Example</a:t>
                      </a:r>
                    </a:p>
                  </a:txBody>
                  <a:tcPr marL="68580" marR="68580" marT="34267" marB="34267"/>
                </a:tc>
                <a:tc gridSpan="2">
                  <a:txBody>
                    <a:bodyPr/>
                    <a:lstStyle/>
                    <a:p>
                      <a:pPr algn="ctr"/>
                      <a:r>
                        <a:rPr lang="en-US" sz="1200" dirty="0"/>
                        <a:t>Moves Equivalent</a:t>
                      </a:r>
                    </a:p>
                  </a:txBody>
                  <a:tcPr marL="68580" marR="68580" marT="34267" marB="34267"/>
                </a:tc>
                <a:tc hMerge="1">
                  <a:txBody>
                    <a:bodyPr/>
                    <a:lstStyle/>
                    <a:p>
                      <a:endParaRPr lang="en-US" dirty="0"/>
                    </a:p>
                  </a:txBody>
                  <a:tcPr/>
                </a:tc>
                <a:tc gridSpan="2">
                  <a:txBody>
                    <a:bodyPr/>
                    <a:lstStyle/>
                    <a:p>
                      <a:pPr algn="ctr"/>
                      <a:r>
                        <a:rPr lang="en-US" sz="1200" dirty="0"/>
                        <a:t>EMFAC Equivalent</a:t>
                      </a:r>
                    </a:p>
                  </a:txBody>
                  <a:tcPr marL="68580" marR="68580" marT="34267" marB="34267"/>
                </a:tc>
                <a:tc hMerge="1">
                  <a:txBody>
                    <a:bodyPr/>
                    <a:lstStyle/>
                    <a:p>
                      <a:endParaRPr lang="en-US" dirty="0"/>
                    </a:p>
                  </a:txBody>
                  <a:tcPr/>
                </a:tc>
                <a:extLst>
                  <a:ext uri="{0D108BD9-81ED-4DB2-BD59-A6C34878D82A}">
                    <a16:rowId xmlns:a16="http://schemas.microsoft.com/office/drawing/2014/main" xmlns="" val="10000"/>
                  </a:ext>
                </a:extLst>
              </a:tr>
              <a:tr h="295514">
                <a:tc vMerge="1">
                  <a:txBody>
                    <a:bodyPr/>
                    <a:lstStyle/>
                    <a:p>
                      <a:endParaRPr lang="en-US" dirty="0"/>
                    </a:p>
                  </a:txBody>
                  <a:tcPr/>
                </a:tc>
                <a:tc vMerge="1">
                  <a:txBody>
                    <a:bodyPr/>
                    <a:lstStyle/>
                    <a:p>
                      <a:endParaRPr lang="en-US" dirty="0"/>
                    </a:p>
                  </a:txBody>
                  <a:tcPr/>
                </a:tc>
                <a:tc>
                  <a:txBody>
                    <a:bodyPr/>
                    <a:lstStyle/>
                    <a:p>
                      <a:pPr algn="ctr"/>
                      <a:r>
                        <a:rPr lang="en-US" sz="1200" b="1" dirty="0">
                          <a:solidFill>
                            <a:schemeClr val="bg1"/>
                          </a:solidFill>
                        </a:rPr>
                        <a:t>Vehicle</a:t>
                      </a:r>
                      <a:r>
                        <a:rPr lang="en-US" sz="1200" b="1" baseline="0" dirty="0">
                          <a:solidFill>
                            <a:schemeClr val="bg1"/>
                          </a:solidFill>
                        </a:rPr>
                        <a:t> Type</a:t>
                      </a:r>
                      <a:endParaRPr lang="en-US" sz="1200" b="1" dirty="0">
                        <a:solidFill>
                          <a:schemeClr val="bg1"/>
                        </a:solidFill>
                      </a:endParaRPr>
                    </a:p>
                  </a:txBody>
                  <a:tcPr marL="68580" marR="68580" marT="34267" marB="34267">
                    <a:solidFill>
                      <a:schemeClr val="accent1"/>
                    </a:solidFill>
                  </a:tcPr>
                </a:tc>
                <a:tc>
                  <a:txBody>
                    <a:bodyPr/>
                    <a:lstStyle/>
                    <a:p>
                      <a:pPr algn="ctr"/>
                      <a:r>
                        <a:rPr lang="en-US" sz="1200" b="1" dirty="0">
                          <a:solidFill>
                            <a:schemeClr val="bg1"/>
                          </a:solidFill>
                        </a:rPr>
                        <a:t>Fuel Type(s)</a:t>
                      </a:r>
                    </a:p>
                  </a:txBody>
                  <a:tcPr marL="68580" marR="68580" marT="34267" marB="34267">
                    <a:solidFill>
                      <a:schemeClr val="accent1"/>
                    </a:solidFill>
                  </a:tcPr>
                </a:tc>
                <a:tc>
                  <a:txBody>
                    <a:bodyPr/>
                    <a:lstStyle/>
                    <a:p>
                      <a:pPr algn="ctr"/>
                      <a:r>
                        <a:rPr lang="en-US" sz="1200" b="1" dirty="0">
                          <a:solidFill>
                            <a:schemeClr val="bg1"/>
                          </a:solidFill>
                        </a:rPr>
                        <a:t>Vehicle Type</a:t>
                      </a:r>
                    </a:p>
                  </a:txBody>
                  <a:tcPr marL="68580" marR="68580" marT="34267" marB="34267">
                    <a:solidFill>
                      <a:schemeClr val="accent1"/>
                    </a:solidFill>
                  </a:tcPr>
                </a:tc>
                <a:tc>
                  <a:txBody>
                    <a:bodyPr/>
                    <a:lstStyle/>
                    <a:p>
                      <a:pPr algn="ctr"/>
                      <a:r>
                        <a:rPr lang="en-US" sz="1200" b="1" dirty="0">
                          <a:solidFill>
                            <a:schemeClr val="bg1"/>
                          </a:solidFill>
                        </a:rPr>
                        <a:t>Fuel</a:t>
                      </a:r>
                    </a:p>
                  </a:txBody>
                  <a:tcPr marL="68580" marR="68580" marT="34267" marB="34267">
                    <a:solidFill>
                      <a:schemeClr val="accent1"/>
                    </a:solidFill>
                  </a:tcPr>
                </a:tc>
                <a:extLst>
                  <a:ext uri="{0D108BD9-81ED-4DB2-BD59-A6C34878D82A}">
                    <a16:rowId xmlns:a16="http://schemas.microsoft.com/office/drawing/2014/main" xmlns="" val="10001"/>
                  </a:ext>
                </a:extLst>
              </a:tr>
              <a:tr h="434236">
                <a:tc>
                  <a:txBody>
                    <a:bodyPr/>
                    <a:lstStyle/>
                    <a:p>
                      <a:pPr algn="ctr"/>
                      <a:r>
                        <a:rPr lang="en-US" sz="1200" dirty="0"/>
                        <a:t>Semi-Trailers</a:t>
                      </a:r>
                    </a:p>
                  </a:txBody>
                  <a:tcPr marL="68580" marR="68580" marT="34267" marB="34267"/>
                </a:tc>
                <a:tc>
                  <a:txBody>
                    <a:bodyPr/>
                    <a:lstStyle/>
                    <a:p>
                      <a:pPr algn="ctr"/>
                      <a:r>
                        <a:rPr lang="en-US" sz="1200" dirty="0"/>
                        <a:t>Kensworth T800</a:t>
                      </a:r>
                    </a:p>
                  </a:txBody>
                  <a:tcPr marL="68580" marR="68580" marT="34267" marB="34267"/>
                </a:tc>
                <a:tc>
                  <a:txBody>
                    <a:bodyPr/>
                    <a:lstStyle/>
                    <a:p>
                      <a:pPr algn="ctr"/>
                      <a:r>
                        <a:rPr lang="en-US" sz="1200" dirty="0"/>
                        <a:t>Short-Haul Combination Truck</a:t>
                      </a:r>
                    </a:p>
                  </a:txBody>
                  <a:tcPr marL="68580" marR="68580" marT="34267" marB="34267"/>
                </a:tc>
                <a:tc>
                  <a:txBody>
                    <a:bodyPr/>
                    <a:lstStyle/>
                    <a:p>
                      <a:pPr algn="ctr"/>
                      <a:r>
                        <a:rPr lang="en-US" sz="1200" dirty="0"/>
                        <a:t>Gas, Diesel</a:t>
                      </a:r>
                    </a:p>
                  </a:txBody>
                  <a:tcPr marL="68580" marR="68580" marT="34267" marB="34267"/>
                </a:tc>
                <a:tc>
                  <a:txBody>
                    <a:bodyPr/>
                    <a:lstStyle/>
                    <a:p>
                      <a:pPr algn="ctr"/>
                      <a:r>
                        <a:rPr lang="en-US" sz="1200" dirty="0"/>
                        <a:t>Heavy-Heavy Duty Diesel Tractor</a:t>
                      </a:r>
                    </a:p>
                  </a:txBody>
                  <a:tcPr marL="68580" marR="68580" marT="34267" marB="34267"/>
                </a:tc>
                <a:tc>
                  <a:txBody>
                    <a:bodyPr/>
                    <a:lstStyle/>
                    <a:p>
                      <a:pPr algn="ctr"/>
                      <a:r>
                        <a:rPr lang="en-US" sz="1200" dirty="0"/>
                        <a:t>Diesel</a:t>
                      </a:r>
                    </a:p>
                  </a:txBody>
                  <a:tcPr marL="68580" marR="68580" marT="34267" marB="34267"/>
                </a:tc>
                <a:extLst>
                  <a:ext uri="{0D108BD9-81ED-4DB2-BD59-A6C34878D82A}">
                    <a16:rowId xmlns:a16="http://schemas.microsoft.com/office/drawing/2014/main" xmlns="" val="10002"/>
                  </a:ext>
                </a:extLst>
              </a:tr>
              <a:tr h="1165638">
                <a:tc>
                  <a:txBody>
                    <a:bodyPr/>
                    <a:lstStyle/>
                    <a:p>
                      <a:pPr algn="ctr"/>
                      <a:r>
                        <a:rPr lang="en-US" sz="1200" dirty="0"/>
                        <a:t>Light Trucks</a:t>
                      </a:r>
                    </a:p>
                  </a:txBody>
                  <a:tcPr marL="68580" marR="68580" marT="34267" marB="34267"/>
                </a:tc>
                <a:tc>
                  <a:txBody>
                    <a:bodyPr/>
                    <a:lstStyle/>
                    <a:p>
                      <a:pPr algn="ctr"/>
                      <a:r>
                        <a:rPr lang="en-US" sz="1200" dirty="0"/>
                        <a:t>Freightliner P1000</a:t>
                      </a:r>
                    </a:p>
                  </a:txBody>
                  <a:tcPr marL="68580" marR="68580" marT="34267" marB="34267"/>
                </a:tc>
                <a:tc>
                  <a:txBody>
                    <a:bodyPr/>
                    <a:lstStyle/>
                    <a:p>
                      <a:pPr algn="ctr"/>
                      <a:r>
                        <a:rPr lang="en-US" sz="1200" dirty="0" smtClean="0"/>
                        <a:t>Short-Haul </a:t>
                      </a:r>
                      <a:r>
                        <a:rPr lang="en-US" sz="1200" dirty="0"/>
                        <a:t>Single-Unit Truck</a:t>
                      </a:r>
                    </a:p>
                  </a:txBody>
                  <a:tcPr marL="68580" marR="68580" marT="34267" marB="34267"/>
                </a:tc>
                <a:tc>
                  <a:txBody>
                    <a:bodyPr/>
                    <a:lstStyle/>
                    <a:p>
                      <a:pPr algn="ctr"/>
                      <a:r>
                        <a:rPr lang="en-US" sz="1200" dirty="0"/>
                        <a:t>Gas, Diesel</a:t>
                      </a:r>
                    </a:p>
                  </a:txBody>
                  <a:tcPr marL="68580" marR="68580" marT="34267" marB="34267"/>
                </a:tc>
                <a:tc>
                  <a:txBody>
                    <a:bodyPr/>
                    <a:lstStyle/>
                    <a:p>
                      <a:pPr algn="ctr"/>
                      <a:r>
                        <a:rPr lang="en-US" sz="1200" dirty="0"/>
                        <a:t>Light-Heavy Duty Truck (</a:t>
                      </a:r>
                      <a:r>
                        <a:rPr lang="en-US" sz="1200" dirty="0" smtClean="0"/>
                        <a:t>10,001-14,000 </a:t>
                      </a:r>
                      <a:r>
                        <a:rPr lang="en-US" sz="1200" dirty="0" err="1" smtClean="0"/>
                        <a:t>lb</a:t>
                      </a:r>
                      <a:r>
                        <a:rPr lang="en-US" sz="1200" dirty="0" smtClean="0"/>
                        <a:t>) </a:t>
                      </a:r>
                      <a:r>
                        <a:rPr lang="en-US" sz="1200" dirty="0"/>
                        <a:t>Medium-Heavy Duty Diesel Truck (14,001-26,000 </a:t>
                      </a:r>
                      <a:r>
                        <a:rPr lang="en-US" sz="1200" dirty="0" smtClean="0"/>
                        <a:t>lb)</a:t>
                      </a:r>
                      <a:endParaRPr lang="en-US" sz="1200" dirty="0"/>
                    </a:p>
                  </a:txBody>
                  <a:tcPr marL="68580" marR="68580" marT="34267" marB="34267"/>
                </a:tc>
                <a:tc>
                  <a:txBody>
                    <a:bodyPr/>
                    <a:lstStyle/>
                    <a:p>
                      <a:pPr algn="ctr"/>
                      <a:r>
                        <a:rPr lang="en-US" sz="1200" dirty="0"/>
                        <a:t>Gas, Diesel</a:t>
                      </a:r>
                    </a:p>
                  </a:txBody>
                  <a:tcPr marL="68580" marR="68580" marT="34267" marB="34267"/>
                </a:tc>
                <a:extLst>
                  <a:ext uri="{0D108BD9-81ED-4DB2-BD59-A6C34878D82A}">
                    <a16:rowId xmlns:a16="http://schemas.microsoft.com/office/drawing/2014/main" xmlns="" val="10003"/>
                  </a:ext>
                </a:extLst>
              </a:tr>
              <a:tr h="439014">
                <a:tc>
                  <a:txBody>
                    <a:bodyPr/>
                    <a:lstStyle/>
                    <a:p>
                      <a:pPr algn="ctr"/>
                      <a:r>
                        <a:rPr lang="en-US" sz="1200" dirty="0"/>
                        <a:t>Vans</a:t>
                      </a:r>
                    </a:p>
                  </a:txBody>
                  <a:tcPr marL="68580" marR="68580" marT="34267" marB="34267"/>
                </a:tc>
                <a:tc>
                  <a:txBody>
                    <a:bodyPr/>
                    <a:lstStyle/>
                    <a:p>
                      <a:pPr algn="ctr"/>
                      <a:r>
                        <a:rPr lang="en-US" sz="1200" dirty="0"/>
                        <a:t>GMC Savana</a:t>
                      </a:r>
                    </a:p>
                  </a:txBody>
                  <a:tcPr marL="68580" marR="68580" marT="34267" marB="34267"/>
                </a:tc>
                <a:tc>
                  <a:txBody>
                    <a:bodyPr/>
                    <a:lstStyle/>
                    <a:p>
                      <a:pPr algn="ctr"/>
                      <a:r>
                        <a:rPr lang="en-US" sz="1200" dirty="0"/>
                        <a:t>Light Commercial Truck</a:t>
                      </a:r>
                    </a:p>
                  </a:txBody>
                  <a:tcPr marL="68580" marR="68580" marT="34267" marB="34267"/>
                </a:tc>
                <a:tc>
                  <a:txBody>
                    <a:bodyPr/>
                    <a:lstStyle/>
                    <a:p>
                      <a:pPr algn="ctr"/>
                      <a:r>
                        <a:rPr lang="en-US" sz="1200" dirty="0"/>
                        <a:t>Gas, Diesel, E-85, Electric</a:t>
                      </a:r>
                    </a:p>
                  </a:txBody>
                  <a:tcPr marL="68580" marR="68580" marT="34267" marB="34267"/>
                </a:tc>
                <a:tc>
                  <a:txBody>
                    <a:bodyPr/>
                    <a:lstStyle/>
                    <a:p>
                      <a:pPr algn="ctr"/>
                      <a:r>
                        <a:rPr lang="en-US" sz="1200" dirty="0"/>
                        <a:t>Light-Heavy Duty Truck</a:t>
                      </a:r>
                    </a:p>
                  </a:txBody>
                  <a:tcPr marL="68580" marR="68580" marT="34267" marB="34267"/>
                </a:tc>
                <a:tc>
                  <a:txBody>
                    <a:bodyPr/>
                    <a:lstStyle/>
                    <a:p>
                      <a:pPr algn="ctr"/>
                      <a:r>
                        <a:rPr lang="en-US" sz="1200" dirty="0"/>
                        <a:t>Diesel, Gas</a:t>
                      </a:r>
                    </a:p>
                  </a:txBody>
                  <a:tcPr marL="68580" marR="68580" marT="34267" marB="34267"/>
                </a:tc>
                <a:extLst>
                  <a:ext uri="{0D108BD9-81ED-4DB2-BD59-A6C34878D82A}">
                    <a16:rowId xmlns:a16="http://schemas.microsoft.com/office/drawing/2014/main" xmlns="" val="10004"/>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Oval 11">
            <a:hlinkClick r:id="rId3" action="ppaction://hlinksldjump"/>
          </p:cNvPr>
          <p:cNvSpPr/>
          <p:nvPr/>
        </p:nvSpPr>
        <p:spPr>
          <a:xfrm>
            <a:off x="7725761" y="6267822"/>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lstStyle/>
          <a:p>
            <a:pPr algn="ctr"/>
            <a:r>
              <a:rPr lang="en-US" dirty="0"/>
              <a:t>Operational characteristics</a:t>
            </a:r>
          </a:p>
        </p:txBody>
      </p:sp>
      <p:sp>
        <p:nvSpPr>
          <p:cNvPr id="5" name="Content Placeholder 2"/>
          <p:cNvSpPr>
            <a:spLocks noGrp="1"/>
          </p:cNvSpPr>
          <p:nvPr>
            <p:ph sz="half" idx="1"/>
          </p:nvPr>
        </p:nvSpPr>
        <p:spPr>
          <a:xfrm>
            <a:off x="1340690" y="2198908"/>
            <a:ext cx="6936979" cy="2725738"/>
          </a:xfrm>
        </p:spPr>
        <p:txBody>
          <a:bodyPr rtlCol="0">
            <a:normAutofit/>
          </a:bodyPr>
          <a:lstStyle/>
          <a:p>
            <a:pPr marL="0" indent="0" algn="ctr" fontAlgn="auto">
              <a:buFont typeface="Wingdings 2" panose="05020102010507070707" pitchFamily="18" charset="2"/>
              <a:buNone/>
              <a:defRPr/>
            </a:pPr>
            <a:r>
              <a:rPr lang="en-US" altLang="en-US" dirty="0"/>
              <a:t>There are three factors that determine the level of emissions for each individual vehicle within a type of GAV:</a:t>
            </a:r>
          </a:p>
          <a:p>
            <a:pPr marL="0" indent="0" algn="ctr" fontAlgn="auto">
              <a:buFont typeface="Wingdings 2" panose="05020102010507070707" pitchFamily="18" charset="2"/>
              <a:buNone/>
              <a:defRPr/>
            </a:pPr>
            <a:endParaRPr lang="en-US" altLang="en-US" dirty="0"/>
          </a:p>
          <a:p>
            <a:pPr marL="306000" indent="-306000" fontAlgn="auto">
              <a:defRPr/>
            </a:pPr>
            <a:r>
              <a:rPr lang="en-US" altLang="en-US" dirty="0"/>
              <a:t>Fuel Type</a:t>
            </a:r>
          </a:p>
          <a:p>
            <a:pPr marL="306000" indent="-306000" fontAlgn="auto">
              <a:defRPr/>
            </a:pPr>
            <a:r>
              <a:rPr lang="en-US" altLang="en-US" dirty="0"/>
              <a:t>Operating Speed</a:t>
            </a:r>
          </a:p>
          <a:p>
            <a:pPr marL="306000" indent="-306000" fontAlgn="auto">
              <a:defRPr/>
            </a:pPr>
            <a:r>
              <a:rPr lang="en-US" altLang="en-US" dirty="0"/>
              <a:t>Idle/Dwell Time</a:t>
            </a:r>
          </a:p>
        </p:txBody>
      </p:sp>
      <p:sp>
        <p:nvSpPr>
          <p:cNvPr id="8" name="Oval 7">
            <a:hlinkClick r:id="rId2" action="ppaction://hlinksldjump"/>
          </p:cNvPr>
          <p:cNvSpPr/>
          <p:nvPr/>
        </p:nvSpPr>
        <p:spPr>
          <a:xfrm>
            <a:off x="7133317" y="6249340"/>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
        <p:nvSpPr>
          <p:cNvPr id="7" name="TextBox 6"/>
          <p:cNvSpPr txBox="1"/>
          <p:nvPr/>
        </p:nvSpPr>
        <p:spPr>
          <a:xfrm>
            <a:off x="4575969" y="4741559"/>
            <a:ext cx="3443522" cy="253916"/>
          </a:xfrm>
          <a:prstGeom prst="rect">
            <a:avLst/>
          </a:prstGeom>
          <a:noFill/>
        </p:spPr>
        <p:txBody>
          <a:bodyPr wrap="square" rtlCol="0">
            <a:spAutoFit/>
          </a:bodyPr>
          <a:lstStyle/>
          <a:p>
            <a:r>
              <a:rPr lang="en-US" sz="1050" i="1" dirty="0"/>
              <a:t>See Chapter 3 of the 02-63 Guidebook for more information.</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277670" y="6247113"/>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658137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67" y="2378075"/>
            <a:ext cx="8272462" cy="741363"/>
          </a:xfrm>
        </p:spPr>
        <p:txBody>
          <a:bodyPr/>
          <a:lstStyle/>
          <a:p>
            <a:pPr algn="ctr" fontAlgn="auto">
              <a:spcAft>
                <a:spcPts val="0"/>
              </a:spcAft>
              <a:defRPr/>
            </a:pPr>
            <a:r>
              <a:rPr lang="en-US" dirty="0"/>
              <a:t>GAV Fuel Types</a:t>
            </a:r>
          </a:p>
        </p:txBody>
      </p:sp>
      <p:sp>
        <p:nvSpPr>
          <p:cNvPr id="63492" name="Content Placeholder 3"/>
          <p:cNvSpPr>
            <a:spLocks noGrp="1"/>
          </p:cNvSpPr>
          <p:nvPr>
            <p:ph sz="half" idx="1"/>
          </p:nvPr>
        </p:nvSpPr>
        <p:spPr>
          <a:xfrm>
            <a:off x="820450" y="2174035"/>
            <a:ext cx="4067175" cy="2725738"/>
          </a:xfrm>
        </p:spPr>
        <p:txBody>
          <a:bodyPr rtlCol="0">
            <a:normAutofit lnSpcReduction="10000"/>
          </a:bodyPr>
          <a:lstStyle/>
          <a:p>
            <a:pPr marL="0" indent="0" fontAlgn="auto">
              <a:buFont typeface="Wingdings 2" panose="05020102010507070707" pitchFamily="18" charset="2"/>
              <a:buNone/>
              <a:defRPr/>
            </a:pPr>
            <a:r>
              <a:rPr lang="en-US" altLang="en-US" dirty="0"/>
              <a:t>The most common fuel types are listed below,.   click on each for a description and how it affects AQ emissions:</a:t>
            </a:r>
            <a:endParaRPr lang="en-US" altLang="en-US" dirty="0">
              <a:hlinkClick r:id="rId2" action="ppaction://hlinksldjump"/>
            </a:endParaRPr>
          </a:p>
          <a:p>
            <a:pPr marL="306000" indent="-306000" fontAlgn="auto">
              <a:defRPr/>
            </a:pPr>
            <a:r>
              <a:rPr lang="en-US" altLang="en-US" dirty="0">
                <a:hlinkClick r:id="rId2" action="ppaction://hlinksldjump"/>
              </a:rPr>
              <a:t>Diesel</a:t>
            </a:r>
            <a:endParaRPr lang="en-US" altLang="en-US" dirty="0"/>
          </a:p>
          <a:p>
            <a:pPr marL="306000" indent="-306000" fontAlgn="auto">
              <a:defRPr/>
            </a:pPr>
            <a:r>
              <a:rPr lang="en-US" altLang="en-US" dirty="0">
                <a:hlinkClick r:id="rId3" action="ppaction://hlinksldjump"/>
              </a:rPr>
              <a:t>Compressed Natural Gas (CNG)</a:t>
            </a:r>
            <a:endParaRPr lang="en-US" altLang="en-US" dirty="0"/>
          </a:p>
          <a:p>
            <a:pPr marL="306000" indent="-306000" fontAlgn="auto">
              <a:defRPr/>
            </a:pPr>
            <a:r>
              <a:rPr lang="en-US" altLang="en-US" dirty="0">
                <a:hlinkClick r:id="rId4" action="ppaction://hlinksldjump"/>
              </a:rPr>
              <a:t>Liquefied Petroleum Gas (LPG)</a:t>
            </a:r>
            <a:r>
              <a:rPr lang="en-US" altLang="en-US" dirty="0"/>
              <a:t> </a:t>
            </a:r>
          </a:p>
          <a:p>
            <a:pPr marL="306000" indent="-306000" fontAlgn="auto">
              <a:defRPr/>
            </a:pPr>
            <a:r>
              <a:rPr lang="en-US" altLang="en-US" dirty="0">
                <a:hlinkClick r:id="rId5" action="ppaction://hlinksldjump"/>
              </a:rPr>
              <a:t>Ethanol (E-85)</a:t>
            </a:r>
            <a:endParaRPr lang="en-US" altLang="en-US" dirty="0"/>
          </a:p>
          <a:p>
            <a:pPr marL="306000" indent="-306000" fontAlgn="auto">
              <a:defRPr/>
            </a:pPr>
            <a:r>
              <a:rPr lang="en-US" altLang="en-US" dirty="0">
                <a:hlinkClick r:id="rId6" action="ppaction://hlinksldjump"/>
              </a:rPr>
              <a:t>Electric</a:t>
            </a:r>
            <a:endParaRPr lang="en-US" altLang="en-US" dirty="0"/>
          </a:p>
        </p:txBody>
      </p:sp>
      <p:sp>
        <p:nvSpPr>
          <p:cNvPr id="8" name="Title 3"/>
          <p:cNvSpPr txBox="1">
            <a:spLocks/>
          </p:cNvSpPr>
          <p:nvPr/>
        </p:nvSpPr>
        <p:spPr>
          <a:xfrm>
            <a:off x="436563" y="597006"/>
            <a:ext cx="8272462" cy="1248032"/>
          </a:xfrm>
          <a:prstGeom prst="rect">
            <a:avLst/>
          </a:prstGeom>
        </p:spPr>
        <p:txBody>
          <a:bodyPr vert="horz" lIns="91440" tIns="45720" rIns="91440" bIns="45720" rtlCol="0" anchor="ctr" anchorCtr="1">
            <a:normAutofit/>
          </a:bodyPr>
          <a:lst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Gill Sans MT" panose="020B0502020104020203" pitchFamily="34" charset="0"/>
              </a:defRPr>
            </a:lvl2pPr>
            <a:lvl3pPr algn="l" defTabSz="457200" rtl="0" fontAlgn="base">
              <a:spcBef>
                <a:spcPct val="0"/>
              </a:spcBef>
              <a:spcAft>
                <a:spcPct val="0"/>
              </a:spcAft>
              <a:defRPr sz="2800">
                <a:solidFill>
                  <a:schemeClr val="bg1"/>
                </a:solidFill>
                <a:latin typeface="Gill Sans MT" panose="020B0502020104020203" pitchFamily="34" charset="0"/>
              </a:defRPr>
            </a:lvl3pPr>
            <a:lvl4pPr algn="l" defTabSz="457200" rtl="0" fontAlgn="base">
              <a:spcBef>
                <a:spcPct val="0"/>
              </a:spcBef>
              <a:spcAft>
                <a:spcPct val="0"/>
              </a:spcAft>
              <a:defRPr sz="2800">
                <a:solidFill>
                  <a:schemeClr val="bg1"/>
                </a:solidFill>
                <a:latin typeface="Gill Sans MT" panose="020B0502020104020203" pitchFamily="34" charset="0"/>
              </a:defRPr>
            </a:lvl4pPr>
            <a:lvl5pPr algn="l" defTabSz="457200" rtl="0" fontAlgn="base">
              <a:spcBef>
                <a:spcPct val="0"/>
              </a:spcBef>
              <a:spcAft>
                <a:spcPct val="0"/>
              </a:spcAft>
              <a:defRPr sz="28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dirty="0"/>
              <a:t>Fuel type</a:t>
            </a:r>
          </a:p>
        </p:txBody>
      </p:sp>
      <p:sp>
        <p:nvSpPr>
          <p:cNvPr id="3" name="TextBox 2"/>
          <p:cNvSpPr txBox="1"/>
          <p:nvPr/>
        </p:nvSpPr>
        <p:spPr>
          <a:xfrm>
            <a:off x="657461" y="2063068"/>
            <a:ext cx="1880952" cy="687689"/>
          </a:xfrm>
          <a:prstGeom prst="rect">
            <a:avLst/>
          </a:prstGeom>
          <a:noFill/>
        </p:spPr>
        <p:txBody>
          <a:bodyPr wrap="square" rtlCol="0">
            <a:spAutoFit/>
          </a:bodyPr>
          <a:lstStyle/>
          <a:p>
            <a:endParaRPr lang="en-US" dirty="0"/>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7"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TextBox 11"/>
          <p:cNvSpPr txBox="1"/>
          <p:nvPr/>
        </p:nvSpPr>
        <p:spPr>
          <a:xfrm>
            <a:off x="5236524" y="3114861"/>
            <a:ext cx="3079234" cy="1169551"/>
          </a:xfrm>
          <a:prstGeom prst="rect">
            <a:avLst/>
          </a:prstGeom>
          <a:solidFill>
            <a:schemeClr val="accent3">
              <a:lumMod val="50000"/>
            </a:schemeClr>
          </a:solidFill>
        </p:spPr>
        <p:txBody>
          <a:bodyPr wrap="square" rtlCol="0">
            <a:spAutoFit/>
          </a:bodyPr>
          <a:lstStyle/>
          <a:p>
            <a:pPr algn="ctr"/>
            <a:r>
              <a:rPr lang="en-US" sz="1400" dirty="0">
                <a:solidFill>
                  <a:schemeClr val="bg1"/>
                </a:solidFill>
              </a:rPr>
              <a:t>You can click on any hyperlinks to the left  for more information about a specific fuel (including their key attributes) or click “Next” to view information on all the fuel types.  </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38200"/>
            <a:ext cx="8272462" cy="741363"/>
          </a:xfrm>
        </p:spPr>
        <p:txBody>
          <a:bodyPr/>
          <a:lstStyle/>
          <a:p>
            <a:pPr algn="ctr" fontAlgn="auto">
              <a:spcAft>
                <a:spcPts val="0"/>
              </a:spcAft>
              <a:defRPr/>
            </a:pPr>
            <a:r>
              <a:rPr lang="en-US" dirty="0"/>
              <a:t>Diesel</a:t>
            </a:r>
          </a:p>
        </p:txBody>
      </p:sp>
      <p:sp>
        <p:nvSpPr>
          <p:cNvPr id="64515" name="Content Placeholder 2"/>
          <p:cNvSpPr>
            <a:spLocks noGrp="1"/>
          </p:cNvSpPr>
          <p:nvPr>
            <p:ph sz="half" idx="1"/>
          </p:nvPr>
        </p:nvSpPr>
        <p:spPr>
          <a:xfrm>
            <a:off x="436563" y="2527300"/>
            <a:ext cx="4067175" cy="2725738"/>
          </a:xfrm>
        </p:spPr>
        <p:txBody>
          <a:bodyPr rtlCol="0">
            <a:normAutofit lnSpcReduction="10000"/>
          </a:bodyPr>
          <a:lstStyle/>
          <a:p>
            <a:pPr marL="0" indent="0" fontAlgn="auto">
              <a:buFont typeface="Wingdings 2" panose="05020102010507070707" pitchFamily="18" charset="2"/>
              <a:buNone/>
              <a:defRPr/>
            </a:pPr>
            <a:r>
              <a:rPr lang="en-US" altLang="en-US" dirty="0"/>
              <a:t>There are several forms of diesel fuel, the most common of which is petroleum diesel. This fuel is produced via fractional distillation of crude oil. </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r>
              <a:rPr lang="en-US" altLang="en-US" dirty="0"/>
              <a:t>Key attributes:</a:t>
            </a:r>
          </a:p>
          <a:p>
            <a:pPr marL="306000" indent="-306000" fontAlgn="auto">
              <a:defRPr/>
            </a:pPr>
            <a:r>
              <a:rPr lang="en-US" altLang="en-US" dirty="0"/>
              <a:t>Commonly used.</a:t>
            </a:r>
          </a:p>
          <a:p>
            <a:pPr marL="306000" indent="-306000" fontAlgn="auto">
              <a:defRPr/>
            </a:pPr>
            <a:r>
              <a:rPr lang="en-US" altLang="en-US" dirty="0"/>
              <a:t>High emission potential.</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9243" y="2720528"/>
            <a:ext cx="2522124" cy="2588281"/>
          </a:xfrm>
          <a:prstGeom prst="rect">
            <a:avLst/>
          </a:prstGeom>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20738"/>
            <a:ext cx="8272462" cy="741362"/>
          </a:xfrm>
        </p:spPr>
        <p:txBody>
          <a:bodyPr/>
          <a:lstStyle/>
          <a:p>
            <a:pPr algn="ctr" fontAlgn="auto">
              <a:spcAft>
                <a:spcPts val="0"/>
              </a:spcAft>
              <a:defRPr/>
            </a:pPr>
            <a:r>
              <a:rPr lang="en-US" dirty="0"/>
              <a:t>Compressed Natural Gas</a:t>
            </a:r>
          </a:p>
        </p:txBody>
      </p:sp>
      <p:sp>
        <p:nvSpPr>
          <p:cNvPr id="65539" name="Content Placeholder 2"/>
          <p:cNvSpPr>
            <a:spLocks noGrp="1"/>
          </p:cNvSpPr>
          <p:nvPr>
            <p:ph sz="half" idx="1"/>
          </p:nvPr>
        </p:nvSpPr>
        <p:spPr>
          <a:xfrm>
            <a:off x="436563" y="2527300"/>
            <a:ext cx="4067175" cy="2725738"/>
          </a:xfrm>
        </p:spPr>
        <p:txBody>
          <a:bodyPr rtlCol="0">
            <a:normAutofit fontScale="92500" lnSpcReduction="20000"/>
          </a:bodyPr>
          <a:lstStyle/>
          <a:p>
            <a:pPr marL="0" indent="0" fontAlgn="auto">
              <a:buFont typeface="Wingdings 2" panose="05020102010507070707" pitchFamily="18" charset="2"/>
              <a:buNone/>
              <a:defRPr/>
            </a:pPr>
            <a:r>
              <a:rPr lang="en-US" altLang="en-US" dirty="0"/>
              <a:t>Compressed natural gas (CNG) is methane stored at high pressures. </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r>
              <a:rPr lang="en-US" altLang="en-US" dirty="0"/>
              <a:t>Key attributes:</a:t>
            </a:r>
          </a:p>
          <a:p>
            <a:pPr marL="306000" indent="-306000" fontAlgn="auto">
              <a:defRPr/>
            </a:pPr>
            <a:r>
              <a:rPr lang="en-US" altLang="en-US" dirty="0"/>
              <a:t>Generally lower greenhouse gas (GHG) emissions than comparable gasoline and diesel-fueled vehicles.</a:t>
            </a:r>
          </a:p>
          <a:p>
            <a:pPr marL="306000" indent="-306000" fontAlgn="auto">
              <a:defRPr/>
            </a:pPr>
            <a:r>
              <a:rPr lang="en-US" altLang="en-US" dirty="0"/>
              <a:t>Common in programs to reduce fleet emissions.</a:t>
            </a:r>
          </a:p>
          <a:p>
            <a:pPr marL="0" indent="0" fontAlgn="auto">
              <a:buFont typeface="Wingdings 2" panose="05020102010507070707" pitchFamily="18" charset="2"/>
              <a:buNone/>
              <a:defRPr/>
            </a:pP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705" y="2752358"/>
            <a:ext cx="3413066" cy="2275621"/>
          </a:xfrm>
          <a:prstGeom prst="rect">
            <a:avLst/>
          </a:prstGeom>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65188"/>
            <a:ext cx="8272462" cy="739775"/>
          </a:xfrm>
        </p:spPr>
        <p:txBody>
          <a:bodyPr/>
          <a:lstStyle/>
          <a:p>
            <a:pPr algn="ctr" fontAlgn="auto">
              <a:spcAft>
                <a:spcPts val="0"/>
              </a:spcAft>
              <a:defRPr/>
            </a:pPr>
            <a:r>
              <a:rPr lang="en-US" dirty="0"/>
              <a:t>Liquid Petroleum Gas</a:t>
            </a:r>
          </a:p>
        </p:txBody>
      </p:sp>
      <p:sp>
        <p:nvSpPr>
          <p:cNvPr id="66563" name="Content Placeholder 2"/>
          <p:cNvSpPr>
            <a:spLocks noGrp="1"/>
          </p:cNvSpPr>
          <p:nvPr>
            <p:ph sz="half" idx="1"/>
          </p:nvPr>
        </p:nvSpPr>
        <p:spPr>
          <a:xfrm>
            <a:off x="436563" y="2527300"/>
            <a:ext cx="4067175" cy="2725738"/>
          </a:xfrm>
        </p:spPr>
        <p:txBody>
          <a:bodyPr rtlCol="0"/>
          <a:lstStyle/>
          <a:p>
            <a:pPr marL="0" indent="0" fontAlgn="auto">
              <a:buFont typeface="Wingdings 2" panose="05020102010507070707" pitchFamily="18" charset="2"/>
              <a:buNone/>
              <a:defRPr/>
            </a:pPr>
            <a:r>
              <a:rPr lang="en-US" altLang="en-US" dirty="0"/>
              <a:t>Liquid petroleum gas (LPG) is a flammable mixture of hydrocarbon </a:t>
            </a:r>
            <a:r>
              <a:rPr lang="en-US" altLang="en-US" dirty="0" smtClean="0"/>
              <a:t>gases</a:t>
            </a:r>
            <a:r>
              <a:rPr lang="en-US" altLang="en-US" dirty="0"/>
              <a:t>, typically propane or butane. </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r>
              <a:rPr lang="en-US" altLang="en-US" dirty="0"/>
              <a:t>Key Attributes:</a:t>
            </a:r>
          </a:p>
          <a:p>
            <a:pPr marL="306000" indent="-306000" fontAlgn="auto">
              <a:defRPr/>
            </a:pPr>
            <a:r>
              <a:rPr lang="en-US" altLang="en-US" dirty="0"/>
              <a:t>Lower CO</a:t>
            </a:r>
            <a:r>
              <a:rPr lang="en-US" altLang="en-US" baseline="-25000" dirty="0"/>
              <a:t>2</a:t>
            </a:r>
            <a:r>
              <a:rPr lang="en-US" altLang="en-US" dirty="0"/>
              <a:t> emissions than traditional fuels.</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1394" y="2712971"/>
            <a:ext cx="3436590" cy="2247284"/>
          </a:xfrm>
          <a:prstGeom prst="rect">
            <a:avLst/>
          </a:prstGeom>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03275"/>
            <a:ext cx="8272462" cy="741363"/>
          </a:xfrm>
        </p:spPr>
        <p:txBody>
          <a:bodyPr/>
          <a:lstStyle/>
          <a:p>
            <a:pPr algn="ctr" fontAlgn="auto">
              <a:spcAft>
                <a:spcPts val="0"/>
              </a:spcAft>
              <a:defRPr/>
            </a:pPr>
            <a:r>
              <a:rPr lang="en-US" dirty="0"/>
              <a:t>Ethanol (E-85)</a:t>
            </a:r>
          </a:p>
        </p:txBody>
      </p:sp>
      <p:sp>
        <p:nvSpPr>
          <p:cNvPr id="67587" name="Content Placeholder 2"/>
          <p:cNvSpPr>
            <a:spLocks noGrp="1"/>
          </p:cNvSpPr>
          <p:nvPr>
            <p:ph sz="half" idx="1"/>
          </p:nvPr>
        </p:nvSpPr>
        <p:spPr>
          <a:xfrm>
            <a:off x="436563" y="2527300"/>
            <a:ext cx="4067175" cy="2725738"/>
          </a:xfrm>
        </p:spPr>
        <p:txBody>
          <a:bodyPr rtlCol="0">
            <a:normAutofit/>
          </a:bodyPr>
          <a:lstStyle/>
          <a:p>
            <a:pPr marL="0" indent="0" fontAlgn="auto">
              <a:buFont typeface="Wingdings 2" panose="05020102010507070707" pitchFamily="18" charset="2"/>
              <a:buNone/>
              <a:defRPr/>
            </a:pPr>
            <a:r>
              <a:rPr lang="en-US" altLang="en-US" dirty="0"/>
              <a:t>E-85 is an ethanol gasoline blend that contains a maximum ethanol content of  85% percent by volume.</a:t>
            </a:r>
          </a:p>
          <a:p>
            <a:pPr marL="0" indent="0" fontAlgn="auto">
              <a:buFont typeface="Wingdings 2" panose="05020102010507070707" pitchFamily="18" charset="2"/>
              <a:buNone/>
              <a:defRPr/>
            </a:pPr>
            <a:r>
              <a:rPr lang="en-US" altLang="en-US" dirty="0"/>
              <a:t> Key Attributes:</a:t>
            </a:r>
          </a:p>
          <a:p>
            <a:pPr marL="306000" indent="-306000" fontAlgn="auto">
              <a:defRPr/>
            </a:pPr>
            <a:r>
              <a:rPr lang="en-US" altLang="en-US" dirty="0"/>
              <a:t>Widely available flex-fuel.</a:t>
            </a:r>
          </a:p>
          <a:p>
            <a:pPr marL="306000" indent="-306000" fontAlgn="auto">
              <a:defRPr/>
            </a:pPr>
            <a:r>
              <a:rPr lang="en-US" altLang="en-US" dirty="0"/>
              <a:t>Fewer volatile components than gasoline, which means fewer emissions from evaporation.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8769" y="2595304"/>
            <a:ext cx="3396739" cy="2264493"/>
          </a:xfrm>
          <a:prstGeom prst="rect">
            <a:avLst/>
          </a:prstGeom>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55663"/>
            <a:ext cx="8272462" cy="741362"/>
          </a:xfrm>
        </p:spPr>
        <p:txBody>
          <a:bodyPr/>
          <a:lstStyle/>
          <a:p>
            <a:pPr algn="ctr" fontAlgn="auto">
              <a:spcAft>
                <a:spcPts val="0"/>
              </a:spcAft>
              <a:defRPr/>
            </a:pPr>
            <a:r>
              <a:rPr lang="en-US" dirty="0"/>
              <a:t>Electric</a:t>
            </a:r>
          </a:p>
        </p:txBody>
      </p:sp>
      <p:sp>
        <p:nvSpPr>
          <p:cNvPr id="68611" name="Content Placeholder 2"/>
          <p:cNvSpPr>
            <a:spLocks noGrp="1"/>
          </p:cNvSpPr>
          <p:nvPr>
            <p:ph sz="half" idx="1"/>
          </p:nvPr>
        </p:nvSpPr>
        <p:spPr>
          <a:xfrm>
            <a:off x="436563" y="2527300"/>
            <a:ext cx="4067175" cy="2725738"/>
          </a:xfrm>
        </p:spPr>
        <p:txBody>
          <a:bodyPr rtlCol="0">
            <a:normAutofit fontScale="92500" lnSpcReduction="20000"/>
          </a:bodyPr>
          <a:lstStyle/>
          <a:p>
            <a:pPr marL="0" indent="0" fontAlgn="auto">
              <a:buFont typeface="Wingdings 2" panose="05020102010507070707" pitchFamily="18" charset="2"/>
              <a:buNone/>
              <a:defRPr/>
            </a:pPr>
            <a:r>
              <a:rPr lang="en-US" altLang="en-US" dirty="0"/>
              <a:t>Electric vehicles are propelled using an electric motor rather than an internal combustion engine.</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r>
              <a:rPr lang="en-US" altLang="en-US" dirty="0"/>
              <a:t>Key Attributes:</a:t>
            </a:r>
          </a:p>
          <a:p>
            <a:pPr marL="306000" indent="-306000" fontAlgn="auto">
              <a:defRPr/>
            </a:pPr>
            <a:r>
              <a:rPr lang="en-US" altLang="en-US" dirty="0"/>
              <a:t>Negligible emissions (only those at power generating facilities and from tire and brake wear).</a:t>
            </a:r>
          </a:p>
          <a:p>
            <a:pPr marL="306000" indent="-306000" fontAlgn="auto">
              <a:defRPr/>
            </a:pPr>
            <a:r>
              <a:rPr lang="en-US" altLang="en-US" dirty="0"/>
              <a:t>Requires special infrastructure to support use.</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5456" y="2738820"/>
            <a:ext cx="3673569" cy="2448803"/>
          </a:xfrm>
          <a:prstGeom prst="rect">
            <a:avLst/>
          </a:prstGeom>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627233"/>
            <a:ext cx="8272462" cy="1185139"/>
          </a:xfrm>
        </p:spPr>
        <p:txBody>
          <a:bodyPr anchor="ctr" anchorCtr="1"/>
          <a:lstStyle/>
          <a:p>
            <a:pPr algn="ctr" fontAlgn="auto">
              <a:spcAft>
                <a:spcPts val="0"/>
              </a:spcAft>
              <a:defRPr/>
            </a:pPr>
            <a:r>
              <a:rPr lang="en-US" dirty="0"/>
              <a:t>vehicle Speed</a:t>
            </a:r>
          </a:p>
        </p:txBody>
      </p:sp>
      <p:sp>
        <p:nvSpPr>
          <p:cNvPr id="69635" name="Content Placeholder 4"/>
          <p:cNvSpPr>
            <a:spLocks noGrp="1"/>
          </p:cNvSpPr>
          <p:nvPr>
            <p:ph sz="half" idx="1"/>
          </p:nvPr>
        </p:nvSpPr>
        <p:spPr>
          <a:xfrm>
            <a:off x="436564" y="2527300"/>
            <a:ext cx="2859086" cy="2570163"/>
          </a:xfrm>
        </p:spPr>
        <p:txBody>
          <a:bodyPr rtlCol="0">
            <a:normAutofit fontScale="55000" lnSpcReduction="20000"/>
          </a:bodyPr>
          <a:lstStyle/>
          <a:p>
            <a:pPr marL="0" indent="0" fontAlgn="auto">
              <a:buFont typeface="Wingdings 2" panose="05020102010507070707" pitchFamily="18" charset="2"/>
              <a:buNone/>
              <a:defRPr/>
            </a:pPr>
            <a:r>
              <a:rPr lang="en-US" altLang="en-US" sz="2600" dirty="0"/>
              <a:t>The second factor to take into consideration for a GAV fleet is the average operational speed of the vehicles. </a:t>
            </a:r>
          </a:p>
          <a:p>
            <a:pPr marL="306000" indent="-306000" fontAlgn="auto">
              <a:defRPr/>
            </a:pPr>
            <a:r>
              <a:rPr lang="en-US" altLang="en-US" sz="2600" dirty="0"/>
              <a:t>Speeds less than10 </a:t>
            </a:r>
            <a:r>
              <a:rPr lang="en-US" altLang="en-US" sz="2600" dirty="0" smtClean="0"/>
              <a:t>miles per hour (mph</a:t>
            </a:r>
            <a:r>
              <a:rPr lang="en-US" altLang="en-US" sz="2600" dirty="0"/>
              <a:t>) see much higher carbon dioxide (CO</a:t>
            </a:r>
            <a:r>
              <a:rPr lang="en-US" altLang="en-US" sz="2600" baseline="-25000" dirty="0"/>
              <a:t>2</a:t>
            </a:r>
            <a:r>
              <a:rPr lang="en-US" altLang="en-US" sz="2600" dirty="0"/>
              <a:t>)</a:t>
            </a:r>
            <a:r>
              <a:rPr lang="en-US" altLang="en-US" sz="2600" baseline="-25000" dirty="0"/>
              <a:t> </a:t>
            </a:r>
            <a:r>
              <a:rPr lang="en-US" altLang="en-US" sz="2600" dirty="0"/>
              <a:t>emissions than higher speeds.</a:t>
            </a:r>
          </a:p>
          <a:p>
            <a:pPr marL="306000" indent="-306000" fontAlgn="auto">
              <a:defRPr/>
            </a:pPr>
            <a:r>
              <a:rPr lang="en-US" altLang="en-US" sz="2600" dirty="0"/>
              <a:t>Average speed largely dependent on location in airport.</a:t>
            </a:r>
          </a:p>
          <a:p>
            <a:pPr marL="0" indent="0" fontAlgn="auto">
              <a:buFont typeface="Wingdings 2" panose="05020102010507070707" pitchFamily="18" charset="2"/>
              <a:buNone/>
              <a:defRPr/>
            </a:pPr>
            <a:endParaRPr lang="en-US" altLang="en-US" dirty="0"/>
          </a:p>
        </p:txBody>
      </p:sp>
      <p:grpSp>
        <p:nvGrpSpPr>
          <p:cNvPr id="72708" name="Group 4"/>
          <p:cNvGrpSpPr>
            <a:grpSpLocks/>
          </p:cNvGrpSpPr>
          <p:nvPr/>
        </p:nvGrpSpPr>
        <p:grpSpPr bwMode="auto">
          <a:xfrm>
            <a:off x="3240088" y="2282825"/>
            <a:ext cx="5468937" cy="3592513"/>
            <a:chOff x="0" y="0"/>
            <a:chExt cx="3757295" cy="2481410"/>
          </a:xfrm>
        </p:grpSpPr>
        <p:sp>
          <p:nvSpPr>
            <p:cNvPr id="72711" name="Text Box 2"/>
            <p:cNvSpPr txBox="1">
              <a:spLocks noChangeArrowheads="1"/>
            </p:cNvSpPr>
            <p:nvPr/>
          </p:nvSpPr>
          <p:spPr bwMode="auto">
            <a:xfrm>
              <a:off x="38172" y="2132719"/>
              <a:ext cx="3680950" cy="3486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0"/>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0"/>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0"/>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0"/>
                </a:defRPr>
              </a:lvl9pPr>
            </a:lstStyle>
            <a:p>
              <a:pPr algn="ctr" eaLnBrk="1" fontAlgn="auto" hangingPunct="1">
                <a:lnSpc>
                  <a:spcPct val="107000"/>
                </a:lnSpc>
                <a:spcBef>
                  <a:spcPts val="0"/>
                </a:spcBef>
                <a:spcAft>
                  <a:spcPts val="450"/>
                </a:spcAft>
                <a:defRPr/>
              </a:pPr>
              <a:r>
                <a:rPr lang="en-US" altLang="en-US" sz="825" b="1" dirty="0">
                  <a:solidFill>
                    <a:srgbClr val="1F4E79"/>
                  </a:solidFill>
                  <a:latin typeface="Times New Roman" panose="02020603050405020304" pitchFamily="18" charset="0"/>
                  <a:ea typeface="Calibri" panose="020F0502020204030204" pitchFamily="34" charset="0"/>
                  <a:cs typeface="Times New Roman" panose="02020603050405020304" pitchFamily="18" charset="0"/>
                </a:rPr>
                <a:t>Emission-Speed Plot of Individual Trips or Trip Segments (Source: Traffic Congestion and Greenhouse Gases, University of California, Riverside, 2016)</a:t>
              </a:r>
              <a:endParaRPr lang="en-US" altLang="en-US" sz="825"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27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57295" cy="215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612119"/>
            <a:ext cx="8272462" cy="1254466"/>
          </a:xfrm>
        </p:spPr>
        <p:txBody>
          <a:bodyPr anchor="ctr" anchorCtr="1"/>
          <a:lstStyle/>
          <a:p>
            <a:pPr algn="ctr" fontAlgn="auto">
              <a:spcAft>
                <a:spcPts val="0"/>
              </a:spcAft>
              <a:defRPr/>
            </a:pPr>
            <a:r>
              <a:rPr lang="en-US" dirty="0"/>
              <a:t>overview</a:t>
            </a:r>
          </a:p>
        </p:txBody>
      </p:sp>
      <p:sp>
        <p:nvSpPr>
          <p:cNvPr id="14339" name="Content Placeholder 4"/>
          <p:cNvSpPr>
            <a:spLocks noGrp="1"/>
          </p:cNvSpPr>
          <p:nvPr>
            <p:ph sz="half" idx="1"/>
          </p:nvPr>
        </p:nvSpPr>
        <p:spPr>
          <a:xfrm>
            <a:off x="4640263" y="2498725"/>
            <a:ext cx="4067175" cy="2725738"/>
          </a:xfrm>
        </p:spPr>
        <p:txBody>
          <a:bodyPr rtlCol="0">
            <a:normAutofit fontScale="85000" lnSpcReduction="10000"/>
          </a:bodyPr>
          <a:lstStyle/>
          <a:p>
            <a:pPr marL="0" indent="0" fontAlgn="auto">
              <a:buFont typeface="Wingdings 2" panose="05020102010507070707" pitchFamily="18" charset="2"/>
              <a:buNone/>
              <a:defRPr/>
            </a:pPr>
            <a:r>
              <a:rPr lang="en-US" altLang="en-US" sz="1900" dirty="0"/>
              <a:t>Primary reasons to compute GAV-related </a:t>
            </a:r>
            <a:r>
              <a:rPr lang="en-US" altLang="en-US" sz="1900" dirty="0">
                <a:solidFill>
                  <a:schemeClr val="tx1"/>
                </a:solidFill>
              </a:rPr>
              <a:t>emissions:</a:t>
            </a:r>
          </a:p>
          <a:p>
            <a:pPr marL="300038" indent="-300038" fontAlgn="auto">
              <a:buFont typeface="Wingdings 2" panose="05020102010507070707" pitchFamily="18" charset="2"/>
              <a:buAutoNum type="romanUcParenBoth"/>
              <a:defRPr/>
            </a:pPr>
            <a:r>
              <a:rPr lang="en-US" altLang="en-US" sz="1900" dirty="0">
                <a:solidFill>
                  <a:schemeClr val="tx1"/>
                </a:solidFill>
              </a:rPr>
              <a:t>To document levels or evaluate reduction measures.</a:t>
            </a:r>
          </a:p>
          <a:p>
            <a:pPr marL="300038" indent="-300038" fontAlgn="auto">
              <a:buFont typeface="Wingdings 2" panose="05020102010507070707" pitchFamily="18" charset="2"/>
              <a:buAutoNum type="romanUcParenBoth"/>
              <a:defRPr/>
            </a:pPr>
            <a:r>
              <a:rPr lang="en-US" altLang="en-US" sz="1900" dirty="0">
                <a:solidFill>
                  <a:schemeClr val="tx1"/>
                </a:solidFill>
              </a:rPr>
              <a:t>To comply with requirements of the National Environmental Policy Act (NEPA).</a:t>
            </a:r>
          </a:p>
          <a:p>
            <a:pPr marL="300038" indent="-300038" fontAlgn="auto">
              <a:buFont typeface="Wingdings 2" panose="05020102010507070707" pitchFamily="18" charset="2"/>
              <a:buAutoNum type="romanUcParenBoth"/>
              <a:defRPr/>
            </a:pPr>
            <a:r>
              <a:rPr lang="en-US" altLang="en-US" sz="1900" dirty="0">
                <a:solidFill>
                  <a:schemeClr val="tx1"/>
                </a:solidFill>
              </a:rPr>
              <a:t>To submit to a regulatory agency for inclusion in a State Implementation      Plan (SIP).</a:t>
            </a:r>
          </a:p>
          <a:p>
            <a:pPr marL="0" indent="0" fontAlgn="auto">
              <a:buFont typeface="Wingdings 2" panose="05020102010507070707" pitchFamily="18" charset="2"/>
              <a:buNone/>
              <a:defRPr/>
            </a:pPr>
            <a:endParaRPr lang="en-US" altLang="en-US" dirty="0"/>
          </a:p>
        </p:txBody>
      </p:sp>
      <p:sp>
        <p:nvSpPr>
          <p:cNvPr id="8" name="Content Placeholder 4"/>
          <p:cNvSpPr txBox="1">
            <a:spLocks/>
          </p:cNvSpPr>
          <p:nvPr/>
        </p:nvSpPr>
        <p:spPr bwMode="auto">
          <a:xfrm>
            <a:off x="434207" y="2897759"/>
            <a:ext cx="4067175" cy="133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eaLnBrk="1" fontAlgn="auto" hangingPunct="1">
              <a:buFont typeface="Wingdings 2" panose="05020102010507070707" pitchFamily="18" charset="2"/>
              <a:buNone/>
              <a:defRPr/>
            </a:pPr>
            <a:r>
              <a:rPr lang="en-US" altLang="en-US" dirty="0"/>
              <a:t>This </a:t>
            </a:r>
            <a:r>
              <a:rPr lang="en-US" altLang="en-US" i="1" dirty="0"/>
              <a:t>Tutorial</a:t>
            </a:r>
            <a:r>
              <a:rPr lang="en-US" altLang="en-US" dirty="0"/>
              <a:t> provides analysts (e.g., air quality, traffic, planning) with methods to obtain/derive GAV-specific data for use in emissions modeling.</a:t>
            </a:r>
          </a:p>
        </p:txBody>
      </p:sp>
      <p:sp>
        <p:nvSpPr>
          <p:cNvPr id="9" name="Oval 8">
            <a:hlinkClick r:id="rId2" action="ppaction://hlinksldjump"/>
          </p:cNvPr>
          <p:cNvSpPr/>
          <p:nvPr/>
        </p:nvSpPr>
        <p:spPr>
          <a:xfrm>
            <a:off x="6962502" y="6291634"/>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
        <p:nvSpPr>
          <p:cNvPr id="2" name="TextBox 1"/>
          <p:cNvSpPr txBox="1"/>
          <p:nvPr/>
        </p:nvSpPr>
        <p:spPr>
          <a:xfrm>
            <a:off x="4942294" y="5484962"/>
            <a:ext cx="3710499" cy="253916"/>
          </a:xfrm>
          <a:prstGeom prst="rect">
            <a:avLst/>
          </a:prstGeom>
          <a:noFill/>
        </p:spPr>
        <p:txBody>
          <a:bodyPr wrap="square" rtlCol="0">
            <a:spAutoFit/>
          </a:bodyPr>
          <a:lstStyle/>
          <a:p>
            <a:r>
              <a:rPr lang="en-US" sz="1050" i="1" dirty="0"/>
              <a:t>See Chapter 1 of the 02-63 Guidebook for more information.</a:t>
            </a:r>
          </a:p>
        </p:txBody>
      </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3"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4"/>
          <p:cNvSpPr>
            <a:spLocks noGrp="1"/>
          </p:cNvSpPr>
          <p:nvPr>
            <p:ph sz="half" idx="1"/>
          </p:nvPr>
        </p:nvSpPr>
        <p:spPr>
          <a:xfrm>
            <a:off x="436563" y="2527300"/>
            <a:ext cx="4067175" cy="2725738"/>
          </a:xfrm>
        </p:spPr>
        <p:txBody>
          <a:bodyPr rtlCol="0"/>
          <a:lstStyle/>
          <a:p>
            <a:pPr marL="0" indent="0" fontAlgn="auto">
              <a:buFont typeface="Wingdings 2" panose="05020102010507070707" pitchFamily="18" charset="2"/>
              <a:buNone/>
              <a:defRPr/>
            </a:pPr>
            <a:r>
              <a:rPr lang="en-US" altLang="en-US" dirty="0"/>
              <a:t>The final factor to </a:t>
            </a:r>
            <a:r>
              <a:rPr lang="en-US" altLang="en-US" dirty="0" smtClean="0"/>
              <a:t>consider: </a:t>
            </a:r>
            <a:r>
              <a:rPr lang="en-US" altLang="en-US" dirty="0"/>
              <a:t>vehicular idle/dwell time (i.e., delay). </a:t>
            </a:r>
          </a:p>
          <a:p>
            <a:pPr marL="306000" indent="-306000" fontAlgn="auto">
              <a:defRPr/>
            </a:pPr>
            <a:r>
              <a:rPr lang="en-US" altLang="en-US" dirty="0"/>
              <a:t>Define the time during which engines are running and vehicles are immobile.</a:t>
            </a:r>
          </a:p>
          <a:p>
            <a:pPr marL="306000" indent="-306000" fontAlgn="auto">
              <a:defRPr/>
            </a:pPr>
            <a:r>
              <a:rPr lang="en-US" altLang="en-US" dirty="0"/>
              <a:t>Typically occurs at curbside, intersections, and traffic lights.</a:t>
            </a:r>
          </a:p>
        </p:txBody>
      </p:sp>
      <p:sp>
        <p:nvSpPr>
          <p:cNvPr id="7" name="Title 3"/>
          <p:cNvSpPr txBox="1">
            <a:spLocks/>
          </p:cNvSpPr>
          <p:nvPr/>
        </p:nvSpPr>
        <p:spPr>
          <a:xfrm>
            <a:off x="436563" y="597006"/>
            <a:ext cx="8272462" cy="1248032"/>
          </a:xfrm>
          <a:prstGeom prst="rect">
            <a:avLst/>
          </a:prstGeom>
        </p:spPr>
        <p:txBody>
          <a:bodyPr vert="horz" lIns="91440" tIns="45720" rIns="91440" bIns="45720" rtlCol="0" anchor="ctr" anchorCtr="1">
            <a:normAutofit/>
          </a:bodyPr>
          <a:lstStyle>
            <a:lvl1pPr algn="l" defTabSz="457200" rtl="0" fontAlgn="base">
              <a:spcBef>
                <a:spcPct val="0"/>
              </a:spcBef>
              <a:spcAft>
                <a:spcPct val="0"/>
              </a:spcAft>
              <a:defRPr sz="2800" kern="1200" cap="all">
                <a:solidFill>
                  <a:schemeClr val="bg1"/>
                </a:solidFill>
                <a:latin typeface="+mj-lt"/>
                <a:ea typeface="+mj-ea"/>
                <a:cs typeface="+mj-cs"/>
              </a:defRPr>
            </a:lvl1pPr>
            <a:lvl2pPr algn="l" defTabSz="457200" rtl="0" fontAlgn="base">
              <a:spcBef>
                <a:spcPct val="0"/>
              </a:spcBef>
              <a:spcAft>
                <a:spcPct val="0"/>
              </a:spcAft>
              <a:defRPr sz="2800">
                <a:solidFill>
                  <a:schemeClr val="bg1"/>
                </a:solidFill>
                <a:latin typeface="Gill Sans MT" panose="020B0502020104020203" pitchFamily="34" charset="0"/>
              </a:defRPr>
            </a:lvl2pPr>
            <a:lvl3pPr algn="l" defTabSz="457200" rtl="0" fontAlgn="base">
              <a:spcBef>
                <a:spcPct val="0"/>
              </a:spcBef>
              <a:spcAft>
                <a:spcPct val="0"/>
              </a:spcAft>
              <a:defRPr sz="2800">
                <a:solidFill>
                  <a:schemeClr val="bg1"/>
                </a:solidFill>
                <a:latin typeface="Gill Sans MT" panose="020B0502020104020203" pitchFamily="34" charset="0"/>
              </a:defRPr>
            </a:lvl3pPr>
            <a:lvl4pPr algn="l" defTabSz="457200" rtl="0" fontAlgn="base">
              <a:spcBef>
                <a:spcPct val="0"/>
              </a:spcBef>
              <a:spcAft>
                <a:spcPct val="0"/>
              </a:spcAft>
              <a:defRPr sz="2800">
                <a:solidFill>
                  <a:schemeClr val="bg1"/>
                </a:solidFill>
                <a:latin typeface="Gill Sans MT" panose="020B0502020104020203" pitchFamily="34" charset="0"/>
              </a:defRPr>
            </a:lvl4pPr>
            <a:lvl5pPr algn="l" defTabSz="457200" rtl="0" fontAlgn="base">
              <a:spcBef>
                <a:spcPct val="0"/>
              </a:spcBef>
              <a:spcAft>
                <a:spcPct val="0"/>
              </a:spcAft>
              <a:defRPr sz="28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dirty="0"/>
              <a:t>idle/dwell time</a:t>
            </a:r>
          </a:p>
        </p:txBody>
      </p:sp>
      <p:sp>
        <p:nvSpPr>
          <p:cNvPr id="10" name="Oval 9">
            <a:hlinkClick r:id="rId2" action="ppaction://hlinksldjump"/>
          </p:cNvPr>
          <p:cNvSpPr/>
          <p:nvPr/>
        </p:nvSpPr>
        <p:spPr>
          <a:xfrm>
            <a:off x="7795361" y="6267822"/>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a:t>
            </a:r>
            <a:r>
              <a:rPr lang="en-US" sz="1050" dirty="0">
                <a:solidFill>
                  <a:schemeClr val="bg1"/>
                </a:solidFill>
                <a:hlinkClick r:id="rId2" action="ppaction://hlinksldjump"/>
              </a:rPr>
              <a:t>Section</a:t>
            </a:r>
            <a:r>
              <a:rPr lang="en-US" sz="1050" dirty="0">
                <a:solidFill>
                  <a:schemeClr val="bg1"/>
                </a:solidFill>
              </a:rPr>
              <a:t>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94" y="2679073"/>
            <a:ext cx="3629342" cy="2422191"/>
          </a:xfrm>
          <a:prstGeom prst="rect">
            <a:avLst/>
          </a:prstGeo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36563" y="627017"/>
            <a:ext cx="8272462" cy="1227909"/>
          </a:xfrm>
        </p:spPr>
        <p:txBody>
          <a:bodyPr anchor="ctr" anchorCtr="1"/>
          <a:lstStyle/>
          <a:p>
            <a:pPr algn="ctr" fontAlgn="auto">
              <a:spcAft>
                <a:spcPts val="0"/>
              </a:spcAft>
              <a:defRPr/>
            </a:pPr>
            <a:r>
              <a:rPr lang="en-US" dirty="0"/>
              <a:t>Gav infrastructure and GENERAL EMISSION MODEL Data REQUIREMENTS</a:t>
            </a:r>
          </a:p>
        </p:txBody>
      </p:sp>
      <p:sp>
        <p:nvSpPr>
          <p:cNvPr id="6" name="Content Placeholder 4"/>
          <p:cNvSpPr>
            <a:spLocks noGrp="1"/>
          </p:cNvSpPr>
          <p:nvPr>
            <p:ph sz="half" idx="1"/>
          </p:nvPr>
        </p:nvSpPr>
        <p:spPr>
          <a:xfrm>
            <a:off x="436563" y="2527299"/>
            <a:ext cx="4067175" cy="2941683"/>
          </a:xfrm>
        </p:spPr>
        <p:txBody>
          <a:bodyPr rtlCol="0">
            <a:normAutofit lnSpcReduction="10000"/>
          </a:bodyPr>
          <a:lstStyle/>
          <a:p>
            <a:pPr marL="0" indent="0" fontAlgn="auto">
              <a:buFont typeface="Wingdings 2" panose="05020102010507070707" pitchFamily="18" charset="2"/>
              <a:buNone/>
              <a:defRPr/>
            </a:pPr>
            <a:r>
              <a:rPr lang="en-US" altLang="en-US" dirty="0"/>
              <a:t>On an airport’s landside, most GAV operate in the following areas:</a:t>
            </a:r>
          </a:p>
          <a:p>
            <a:pPr fontAlgn="auto">
              <a:defRPr/>
            </a:pPr>
            <a:r>
              <a:rPr lang="en-US" altLang="en-US" dirty="0"/>
              <a:t>Roadways</a:t>
            </a:r>
          </a:p>
          <a:p>
            <a:pPr fontAlgn="auto">
              <a:defRPr/>
            </a:pPr>
            <a:r>
              <a:rPr lang="en-US" altLang="en-US" dirty="0"/>
              <a:t>Parking facilities</a:t>
            </a:r>
          </a:p>
          <a:p>
            <a:pPr fontAlgn="auto">
              <a:defRPr/>
            </a:pPr>
            <a:r>
              <a:rPr lang="en-US" altLang="en-US" dirty="0"/>
              <a:t>Hold areas</a:t>
            </a:r>
          </a:p>
          <a:p>
            <a:pPr marL="0" indent="0" fontAlgn="auto">
              <a:buNone/>
              <a:defRPr/>
            </a:pPr>
            <a:r>
              <a:rPr lang="en-US" altLang="en-US" dirty="0"/>
              <a:t>If an airport has such services/areas, GAV may also operate in locations such as a transit bus stop or a </a:t>
            </a:r>
            <a:r>
              <a:rPr lang="en-US" altLang="en-US" dirty="0" smtClean="0"/>
              <a:t>“Kiss-n-Fly</a:t>
            </a:r>
            <a:r>
              <a:rPr lang="en-US" altLang="en-US" dirty="0"/>
              <a:t>” </a:t>
            </a:r>
            <a:r>
              <a:rPr lang="en-US" altLang="en-US" dirty="0" smtClean="0"/>
              <a:t>drop-off </a:t>
            </a:r>
            <a:r>
              <a:rPr lang="en-US" altLang="en-US" dirty="0"/>
              <a:t>location.</a:t>
            </a:r>
          </a:p>
        </p:txBody>
      </p:sp>
      <p:sp>
        <p:nvSpPr>
          <p:cNvPr id="7" name="Content Placeholder 4"/>
          <p:cNvSpPr>
            <a:spLocks noGrp="1"/>
          </p:cNvSpPr>
          <p:nvPr>
            <p:ph sz="half" idx="1"/>
          </p:nvPr>
        </p:nvSpPr>
        <p:spPr>
          <a:xfrm>
            <a:off x="4886303" y="2225221"/>
            <a:ext cx="3643333" cy="2941683"/>
          </a:xfrm>
          <a:solidFill>
            <a:schemeClr val="accent3">
              <a:lumMod val="50000"/>
            </a:schemeClr>
          </a:solidFill>
          <a:ln w="107950" cap="rnd">
            <a:noFill/>
          </a:ln>
        </p:spPr>
        <p:txBody>
          <a:bodyPr rtlCol="0"/>
          <a:lstStyle/>
          <a:p>
            <a:pPr marL="0" indent="0" algn="ctr" fontAlgn="auto">
              <a:buFont typeface="Wingdings 2" panose="05020102010507070707" pitchFamily="18" charset="2"/>
              <a:buNone/>
              <a:defRPr/>
            </a:pPr>
            <a:r>
              <a:rPr lang="en-US" altLang="en-US" i="1" dirty="0">
                <a:solidFill>
                  <a:schemeClr val="bg1"/>
                </a:solidFill>
              </a:rPr>
              <a:t>The table on the next slide lists the general and specific areas at which GAV operate at an airport and the types of vehicles in each area.  General emission model data requirements are also provided for each area.</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Oval 11">
            <a:hlinkClick r:id="rId3" action="ppaction://hlinksldjump"/>
          </p:cNvPr>
          <p:cNvSpPr/>
          <p:nvPr/>
        </p:nvSpPr>
        <p:spPr>
          <a:xfrm>
            <a:off x="6892228" y="6280335"/>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hlinkClick r:id="rId3" action="ppaction://hlinksldjump"/>
              </a:rPr>
              <a:t>Next</a:t>
            </a:r>
            <a:r>
              <a:rPr lang="en-US" sz="1050" dirty="0">
                <a:solidFill>
                  <a:schemeClr val="bg1"/>
                </a:solidFill>
              </a:rPr>
              <a:t> Section </a:t>
            </a:r>
          </a:p>
        </p:txBody>
      </p:sp>
    </p:spTree>
    <p:extLst>
      <p:ext uri="{BB962C8B-B14F-4D97-AF65-F5344CB8AC3E}">
        <p14:creationId xmlns:p14="http://schemas.microsoft.com/office/powerpoint/2010/main" val="2899921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583475"/>
            <a:ext cx="8272462" cy="1254034"/>
          </a:xfrm>
        </p:spPr>
        <p:txBody>
          <a:bodyPr anchor="ctr" anchorCtr="1"/>
          <a:lstStyle/>
          <a:p>
            <a:pPr algn="ctr" fontAlgn="auto">
              <a:spcAft>
                <a:spcPts val="0"/>
              </a:spcAft>
              <a:defRPr/>
            </a:pPr>
            <a:r>
              <a:rPr lang="en-US" dirty="0"/>
              <a:t>Infrastructure/</a:t>
            </a:r>
            <a:br>
              <a:rPr lang="en-US" dirty="0"/>
            </a:br>
            <a:r>
              <a:rPr lang="en-US" dirty="0"/>
              <a:t>GENERAL Data REQUIREMENTS</a:t>
            </a: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2229609382"/>
              </p:ext>
            </p:extLst>
          </p:nvPr>
        </p:nvGraphicFramePr>
        <p:xfrm>
          <a:off x="436563" y="1919512"/>
          <a:ext cx="8270877" cy="4095232"/>
        </p:xfrm>
        <a:graphic>
          <a:graphicData uri="http://schemas.openxmlformats.org/drawingml/2006/table">
            <a:tbl>
              <a:tblPr firstRow="1" firstCol="1" bandRow="1">
                <a:tableStyleId>{5C22544A-7EE6-4342-B048-85BDC9FD1C3A}</a:tableStyleId>
              </a:tblPr>
              <a:tblGrid>
                <a:gridCol w="1915039">
                  <a:extLst>
                    <a:ext uri="{9D8B030D-6E8A-4147-A177-3AD203B41FA5}">
                      <a16:colId xmlns:a16="http://schemas.microsoft.com/office/drawing/2014/main" xmlns="" val="20000"/>
                    </a:ext>
                  </a:extLst>
                </a:gridCol>
                <a:gridCol w="1915039">
                  <a:extLst>
                    <a:ext uri="{9D8B030D-6E8A-4147-A177-3AD203B41FA5}">
                      <a16:colId xmlns:a16="http://schemas.microsoft.com/office/drawing/2014/main" xmlns="" val="20001"/>
                    </a:ext>
                  </a:extLst>
                </a:gridCol>
                <a:gridCol w="970812">
                  <a:extLst>
                    <a:ext uri="{9D8B030D-6E8A-4147-A177-3AD203B41FA5}">
                      <a16:colId xmlns:a16="http://schemas.microsoft.com/office/drawing/2014/main" xmlns="" val="20002"/>
                    </a:ext>
                  </a:extLst>
                </a:gridCol>
                <a:gridCol w="810212">
                  <a:extLst>
                    <a:ext uri="{9D8B030D-6E8A-4147-A177-3AD203B41FA5}">
                      <a16:colId xmlns:a16="http://schemas.microsoft.com/office/drawing/2014/main" xmlns="" val="20004"/>
                    </a:ext>
                  </a:extLst>
                </a:gridCol>
                <a:gridCol w="883865">
                  <a:extLst>
                    <a:ext uri="{9D8B030D-6E8A-4147-A177-3AD203B41FA5}">
                      <a16:colId xmlns:a16="http://schemas.microsoft.com/office/drawing/2014/main" xmlns="" val="20005"/>
                    </a:ext>
                  </a:extLst>
                </a:gridCol>
                <a:gridCol w="887955">
                  <a:extLst>
                    <a:ext uri="{9D8B030D-6E8A-4147-A177-3AD203B41FA5}">
                      <a16:colId xmlns:a16="http://schemas.microsoft.com/office/drawing/2014/main" xmlns="" val="20006"/>
                    </a:ext>
                  </a:extLst>
                </a:gridCol>
                <a:gridCol w="887955">
                  <a:extLst>
                    <a:ext uri="{9D8B030D-6E8A-4147-A177-3AD203B41FA5}">
                      <a16:colId xmlns:a16="http://schemas.microsoft.com/office/drawing/2014/main" xmlns="" val="20007"/>
                    </a:ext>
                  </a:extLst>
                </a:gridCol>
              </a:tblGrid>
              <a:tr h="302253">
                <a:tc gridSpan="2">
                  <a:txBody>
                    <a:bodyPr/>
                    <a:lstStyle/>
                    <a:p>
                      <a:pPr marL="0" marR="0" algn="ctr">
                        <a:lnSpc>
                          <a:spcPct val="107000"/>
                        </a:lnSpc>
                        <a:spcBef>
                          <a:spcPts val="300"/>
                        </a:spcBef>
                        <a:spcAft>
                          <a:spcPts val="300"/>
                        </a:spcAft>
                      </a:pPr>
                      <a:r>
                        <a:rPr lang="en-US" sz="1000" dirty="0">
                          <a:effectLst/>
                        </a:rPr>
                        <a:t>GAV Infrastructure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ctr"/>
                </a:tc>
                <a:tc hMerge="1">
                  <a:txBody>
                    <a:bodyPr/>
                    <a:lstStyle/>
                    <a:p>
                      <a:endParaRPr lang="en-US"/>
                    </a:p>
                  </a:txBody>
                  <a:tcPr/>
                </a:tc>
                <a:tc gridSpan="5">
                  <a:txBody>
                    <a:bodyPr/>
                    <a:lstStyle/>
                    <a:p>
                      <a:pPr marL="0" marR="0" algn="ctr">
                        <a:lnSpc>
                          <a:spcPct val="107000"/>
                        </a:lnSpc>
                        <a:spcBef>
                          <a:spcPts val="300"/>
                        </a:spcBef>
                        <a:spcAft>
                          <a:spcPts val="300"/>
                        </a:spcAft>
                      </a:pPr>
                      <a:r>
                        <a:rPr lang="en-US" sz="1000" dirty="0">
                          <a:effectLst/>
                        </a:rPr>
                        <a:t> Required Data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33392">
                <a:tc rowSpan="2">
                  <a:txBody>
                    <a:bodyPr/>
                    <a:lstStyle/>
                    <a:p>
                      <a:pPr marL="0" marR="0" algn="ctr">
                        <a:lnSpc>
                          <a:spcPct val="107000"/>
                        </a:lnSpc>
                        <a:spcBef>
                          <a:spcPts val="300"/>
                        </a:spcBef>
                        <a:spcAft>
                          <a:spcPts val="300"/>
                        </a:spcAft>
                      </a:pPr>
                      <a:r>
                        <a:rPr lang="en-US" sz="900" dirty="0">
                          <a:effectLst/>
                        </a:rPr>
                        <a:t>General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rowSpan="2">
                  <a:txBody>
                    <a:bodyPr/>
                    <a:lstStyle/>
                    <a:p>
                      <a:pPr marL="0" marR="0" algn="ctr">
                        <a:lnSpc>
                          <a:spcPct val="107000"/>
                        </a:lnSpc>
                        <a:spcBef>
                          <a:spcPts val="300"/>
                        </a:spcBef>
                        <a:spcAft>
                          <a:spcPts val="300"/>
                        </a:spcAft>
                      </a:pPr>
                      <a:r>
                        <a:rPr lang="en-US" sz="900" b="1" dirty="0">
                          <a:solidFill>
                            <a:schemeClr val="bg1"/>
                          </a:solidFill>
                          <a:effectLst/>
                        </a:rPr>
                        <a:t>Specific</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tc gridSpan="2">
                  <a:txBody>
                    <a:bodyPr/>
                    <a:lstStyle/>
                    <a:p>
                      <a:pPr marL="0" marR="0" algn="ctr">
                        <a:lnSpc>
                          <a:spcPct val="107000"/>
                        </a:lnSpc>
                        <a:spcBef>
                          <a:spcPts val="300"/>
                        </a:spcBef>
                        <a:spcAft>
                          <a:spcPts val="300"/>
                        </a:spcAft>
                      </a:pPr>
                      <a:r>
                        <a:rPr lang="en-US" sz="900" b="1" dirty="0">
                          <a:solidFill>
                            <a:schemeClr val="bg1"/>
                          </a:solidFill>
                          <a:effectLst/>
                        </a:rPr>
                        <a:t>Volume</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tc hMerge="1">
                  <a:txBody>
                    <a:bodyPr/>
                    <a:lstStyle/>
                    <a:p>
                      <a:endParaRPr lang="en-US"/>
                    </a:p>
                  </a:txBody>
                  <a:tcPr/>
                </a:tc>
                <a:tc rowSpan="2">
                  <a:txBody>
                    <a:bodyPr/>
                    <a:lstStyle/>
                    <a:p>
                      <a:pPr marL="0" marR="0" algn="ctr">
                        <a:lnSpc>
                          <a:spcPct val="107000"/>
                        </a:lnSpc>
                        <a:spcBef>
                          <a:spcPts val="300"/>
                        </a:spcBef>
                        <a:spcAft>
                          <a:spcPts val="300"/>
                        </a:spcAft>
                      </a:pPr>
                      <a:r>
                        <a:rPr lang="en-US" sz="900" b="1" dirty="0">
                          <a:solidFill>
                            <a:schemeClr val="bg1"/>
                          </a:solidFill>
                          <a:effectLst/>
                        </a:rPr>
                        <a:t>Fleet Mix</a:t>
                      </a:r>
                      <a:r>
                        <a:rPr lang="en-US" sz="900" b="1" baseline="30000" dirty="0">
                          <a:solidFill>
                            <a:schemeClr val="bg1"/>
                          </a:solidFill>
                          <a:effectLst/>
                        </a:rPr>
                        <a:t>a</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tc rowSpan="2">
                  <a:txBody>
                    <a:bodyPr/>
                    <a:lstStyle/>
                    <a:p>
                      <a:pPr marL="0" marR="0" algn="ctr">
                        <a:lnSpc>
                          <a:spcPct val="107000"/>
                        </a:lnSpc>
                        <a:spcBef>
                          <a:spcPts val="300"/>
                        </a:spcBef>
                        <a:spcAft>
                          <a:spcPts val="300"/>
                        </a:spcAft>
                      </a:pPr>
                      <a:r>
                        <a:rPr lang="en-US" sz="900" b="1" dirty="0">
                          <a:solidFill>
                            <a:schemeClr val="bg1"/>
                          </a:solidFill>
                          <a:effectLst/>
                        </a:rPr>
                        <a:t>Average Speed</a:t>
                      </a:r>
                      <a:r>
                        <a:rPr lang="en-US" sz="900" b="1" baseline="30000" dirty="0">
                          <a:solidFill>
                            <a:schemeClr val="bg1"/>
                          </a:solidFill>
                          <a:effectLst/>
                        </a:rPr>
                        <a:t>b</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tc rowSpan="2">
                  <a:txBody>
                    <a:bodyPr/>
                    <a:lstStyle/>
                    <a:p>
                      <a:pPr marL="0" marR="0" algn="ctr">
                        <a:lnSpc>
                          <a:spcPct val="107000"/>
                        </a:lnSpc>
                        <a:spcBef>
                          <a:spcPts val="300"/>
                        </a:spcBef>
                        <a:spcAft>
                          <a:spcPts val="300"/>
                        </a:spcAft>
                      </a:pPr>
                      <a:r>
                        <a:rPr lang="en-US" sz="900" b="1" dirty="0">
                          <a:solidFill>
                            <a:schemeClr val="bg1"/>
                          </a:solidFill>
                          <a:effectLst/>
                        </a:rPr>
                        <a:t>Idle/ Dwell Time</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extLst>
                  <a:ext uri="{0D108BD9-81ED-4DB2-BD59-A6C34878D82A}">
                    <a16:rowId xmlns:a16="http://schemas.microsoft.com/office/drawing/2014/main" xmlns="" val="10001"/>
                  </a:ext>
                </a:extLst>
              </a:tr>
              <a:tr h="139637">
                <a:tc vMerge="1">
                  <a:txBody>
                    <a:bodyPr/>
                    <a:lstStyle/>
                    <a:p>
                      <a:endParaRPr lang="en-US"/>
                    </a:p>
                  </a:txBody>
                  <a:tcPr/>
                </a:tc>
                <a:tc vMerge="1">
                  <a:txBody>
                    <a:bodyPr/>
                    <a:lstStyle/>
                    <a:p>
                      <a:endParaRPr lang="en-US"/>
                    </a:p>
                  </a:txBody>
                  <a:tcPr/>
                </a:tc>
                <a:tc>
                  <a:txBody>
                    <a:bodyPr/>
                    <a:lstStyle/>
                    <a:p>
                      <a:pPr marL="0" marR="0" algn="ctr">
                        <a:lnSpc>
                          <a:spcPct val="107000"/>
                        </a:lnSpc>
                        <a:spcBef>
                          <a:spcPts val="300"/>
                        </a:spcBef>
                        <a:spcAft>
                          <a:spcPts val="300"/>
                        </a:spcAft>
                      </a:pPr>
                      <a:r>
                        <a:rPr lang="en-US" sz="900" b="1" dirty="0">
                          <a:solidFill>
                            <a:schemeClr val="bg1"/>
                          </a:solidFill>
                          <a:effectLst/>
                        </a:rPr>
                        <a:t>Entering</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tc>
                  <a:txBody>
                    <a:bodyPr/>
                    <a:lstStyle/>
                    <a:p>
                      <a:pPr marL="0" marR="0" algn="ctr">
                        <a:lnSpc>
                          <a:spcPct val="107000"/>
                        </a:lnSpc>
                        <a:spcBef>
                          <a:spcPts val="300"/>
                        </a:spcBef>
                        <a:spcAft>
                          <a:spcPts val="300"/>
                        </a:spcAft>
                      </a:pPr>
                      <a:r>
                        <a:rPr lang="en-US" sz="900" b="1" dirty="0">
                          <a:solidFill>
                            <a:schemeClr val="bg1"/>
                          </a:solidFill>
                          <a:effectLst/>
                        </a:rPr>
                        <a:t>Exiting</a:t>
                      </a:r>
                      <a:endParaRPr lang="en-US" sz="9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solidFill>
                      <a:schemeClr val="accent1"/>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2"/>
                  </a:ext>
                </a:extLst>
              </a:tr>
              <a:tr h="122069">
                <a:tc rowSpan="6">
                  <a:txBody>
                    <a:bodyPr/>
                    <a:lstStyle/>
                    <a:p>
                      <a:pPr marL="0" marR="0">
                        <a:lnSpc>
                          <a:spcPct val="107000"/>
                        </a:lnSpc>
                        <a:spcBef>
                          <a:spcPts val="0"/>
                        </a:spcBef>
                        <a:spcAft>
                          <a:spcPts val="0"/>
                        </a:spcAft>
                      </a:pPr>
                      <a:r>
                        <a:rPr lang="en-US" sz="900" dirty="0">
                          <a:effectLst/>
                        </a:rPr>
                        <a:t>Roadways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ctr"/>
                </a:tc>
                <a:tc>
                  <a:txBody>
                    <a:bodyPr/>
                    <a:lstStyle/>
                    <a:p>
                      <a:pPr marL="0" marR="0">
                        <a:lnSpc>
                          <a:spcPct val="107000"/>
                        </a:lnSpc>
                        <a:spcBef>
                          <a:spcPts val="0"/>
                        </a:spcBef>
                        <a:spcAft>
                          <a:spcPts val="0"/>
                        </a:spcAft>
                      </a:pPr>
                      <a:r>
                        <a:rPr lang="en-US" sz="800" dirty="0">
                          <a:effectLst/>
                        </a:rPr>
                        <a:t>Access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3"/>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Curbside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4"/>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Circulation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5"/>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Service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6"/>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Cargo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7"/>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Airfield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8"/>
                  </a:ext>
                </a:extLst>
              </a:tr>
              <a:tr h="122069">
                <a:tc rowSpan="5">
                  <a:txBody>
                    <a:bodyPr/>
                    <a:lstStyle/>
                    <a:p>
                      <a:pPr marL="0" marR="0">
                        <a:lnSpc>
                          <a:spcPct val="107000"/>
                        </a:lnSpc>
                        <a:spcBef>
                          <a:spcPts val="0"/>
                        </a:spcBef>
                        <a:spcAft>
                          <a:spcPts val="0"/>
                        </a:spcAft>
                      </a:pPr>
                      <a:r>
                        <a:rPr lang="en-US" sz="900" dirty="0">
                          <a:effectLst/>
                        </a:rPr>
                        <a:t>Parking Facilities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ctr"/>
                </a:tc>
                <a:tc>
                  <a:txBody>
                    <a:bodyPr/>
                    <a:lstStyle/>
                    <a:p>
                      <a:pPr marL="0" marR="0">
                        <a:lnSpc>
                          <a:spcPct val="107000"/>
                        </a:lnSpc>
                        <a:spcBef>
                          <a:spcPts val="0"/>
                        </a:spcBef>
                        <a:spcAft>
                          <a:spcPts val="0"/>
                        </a:spcAft>
                      </a:pPr>
                      <a:r>
                        <a:rPr lang="en-US" sz="800" dirty="0">
                          <a:effectLst/>
                        </a:rPr>
                        <a:t>Surface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09"/>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Multi-level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0"/>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Employee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1"/>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Cell Phone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2"/>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Hotel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3"/>
                  </a:ext>
                </a:extLst>
              </a:tr>
              <a:tr h="122069">
                <a:tc rowSpan="7">
                  <a:txBody>
                    <a:bodyPr/>
                    <a:lstStyle/>
                    <a:p>
                      <a:pPr marL="0" marR="0">
                        <a:lnSpc>
                          <a:spcPct val="107000"/>
                        </a:lnSpc>
                        <a:spcBef>
                          <a:spcPts val="0"/>
                        </a:spcBef>
                        <a:spcAft>
                          <a:spcPts val="0"/>
                        </a:spcAft>
                      </a:pPr>
                      <a:r>
                        <a:rPr lang="en-US" sz="900" dirty="0">
                          <a:effectLst/>
                        </a:rPr>
                        <a:t>Vehicle Staging/ Queuing Areas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ctr"/>
                </a:tc>
                <a:tc>
                  <a:txBody>
                    <a:bodyPr/>
                    <a:lstStyle/>
                    <a:p>
                      <a:pPr marL="0" marR="0">
                        <a:lnSpc>
                          <a:spcPct val="107000"/>
                        </a:lnSpc>
                        <a:spcBef>
                          <a:spcPts val="0"/>
                        </a:spcBef>
                        <a:spcAft>
                          <a:spcPts val="0"/>
                        </a:spcAft>
                      </a:pPr>
                      <a:r>
                        <a:rPr lang="en-US" sz="800" dirty="0">
                          <a:effectLst/>
                        </a:rPr>
                        <a:t>On Demand Taxi/Limo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4"/>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Limo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5"/>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Door-to-door/ Shared Ride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6"/>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Hotel/Motel Shuttles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7"/>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Parking Shuttles (on airport)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8"/>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Parking Shuttles (off airport)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19"/>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TNC</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20"/>
                  </a:ext>
                </a:extLst>
              </a:tr>
              <a:tr h="122069">
                <a:tc rowSpan="5">
                  <a:txBody>
                    <a:bodyPr/>
                    <a:lstStyle/>
                    <a:p>
                      <a:pPr marL="0" marR="0">
                        <a:lnSpc>
                          <a:spcPct val="107000"/>
                        </a:lnSpc>
                        <a:spcBef>
                          <a:spcPts val="0"/>
                        </a:spcBef>
                        <a:spcAft>
                          <a:spcPts val="0"/>
                        </a:spcAft>
                      </a:pPr>
                      <a:r>
                        <a:rPr lang="en-US" sz="900" dirty="0">
                          <a:effectLst/>
                        </a:rPr>
                        <a:t>Other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ctr"/>
                </a:tc>
                <a:tc>
                  <a:txBody>
                    <a:bodyPr/>
                    <a:lstStyle/>
                    <a:p>
                      <a:pPr marL="0" marR="0">
                        <a:lnSpc>
                          <a:spcPct val="107000"/>
                        </a:lnSpc>
                        <a:spcBef>
                          <a:spcPts val="0"/>
                        </a:spcBef>
                        <a:spcAft>
                          <a:spcPts val="0"/>
                        </a:spcAft>
                      </a:pPr>
                      <a:r>
                        <a:rPr lang="en-US" sz="800" dirty="0">
                          <a:effectLst/>
                        </a:rPr>
                        <a:t>Kiss-n-Fly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21"/>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Transit Stop</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22"/>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Pre-arranged Taxi/Limo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23"/>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Charter Bus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24"/>
                  </a:ext>
                </a:extLst>
              </a:tr>
              <a:tr h="122069">
                <a:tc vMerge="1">
                  <a:txBody>
                    <a:bodyPr/>
                    <a:lstStyle/>
                    <a:p>
                      <a:endParaRPr lang="en-US"/>
                    </a:p>
                  </a:txBody>
                  <a:tcPr/>
                </a:tc>
                <a:tc>
                  <a:txBody>
                    <a:bodyPr/>
                    <a:lstStyle/>
                    <a:p>
                      <a:pPr marL="0" marR="0">
                        <a:lnSpc>
                          <a:spcPct val="107000"/>
                        </a:lnSpc>
                        <a:spcBef>
                          <a:spcPts val="0"/>
                        </a:spcBef>
                        <a:spcAft>
                          <a:spcPts val="0"/>
                        </a:spcAft>
                      </a:pPr>
                      <a:r>
                        <a:rPr lang="en-US" sz="800" dirty="0">
                          <a:effectLst/>
                        </a:rPr>
                        <a:t>Cargo Facilities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tc>
                  <a:txBody>
                    <a:bodyPr/>
                    <a:lstStyle/>
                    <a:p>
                      <a:pPr marL="0" marR="0" algn="ctr">
                        <a:lnSpc>
                          <a:spcPct val="107000"/>
                        </a:lnSpc>
                        <a:spcBef>
                          <a:spcPts val="0"/>
                        </a:spcBef>
                        <a:spcAft>
                          <a:spcPts val="0"/>
                        </a:spcAft>
                      </a:pPr>
                      <a:r>
                        <a:rPr lang="en-US" sz="800" dirty="0">
                          <a:effectLst/>
                        </a:rPr>
                        <a:t>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nchor="b"/>
                </a:tc>
                <a:extLst>
                  <a:ext uri="{0D108BD9-81ED-4DB2-BD59-A6C34878D82A}">
                    <a16:rowId xmlns:a16="http://schemas.microsoft.com/office/drawing/2014/main" xmlns="" val="10025"/>
                  </a:ext>
                </a:extLst>
              </a:tr>
              <a:tr h="499614">
                <a:tc gridSpan="7">
                  <a:txBody>
                    <a:bodyPr/>
                    <a:lstStyle/>
                    <a:p>
                      <a:pPr marL="0" marR="0">
                        <a:lnSpc>
                          <a:spcPct val="100000"/>
                        </a:lnSpc>
                        <a:spcBef>
                          <a:spcPts val="0"/>
                        </a:spcBef>
                        <a:spcAft>
                          <a:spcPts val="0"/>
                        </a:spcAft>
                      </a:pPr>
                      <a:r>
                        <a:rPr lang="en-US" sz="800" baseline="30000" dirty="0">
                          <a:effectLst/>
                        </a:rPr>
                        <a:t>a</a:t>
                      </a:r>
                      <a:r>
                        <a:rPr lang="en-US" sz="800" dirty="0">
                          <a:effectLst/>
                        </a:rPr>
                        <a:t> </a:t>
                      </a:r>
                      <a:r>
                        <a:rPr lang="en-US" sz="800" b="0" dirty="0">
                          <a:effectLst/>
                        </a:rPr>
                        <a:t>A GAV</a:t>
                      </a:r>
                      <a:r>
                        <a:rPr lang="en-US" sz="800" dirty="0">
                          <a:effectLst/>
                        </a:rPr>
                        <a:t> fleet mix is not required in areas where only one group of GAV operate (e.g., it can be assumed that only a private vehicles operate in an airport parking facility).</a:t>
                      </a:r>
                    </a:p>
                    <a:p>
                      <a:pPr marL="0" marR="0">
                        <a:lnSpc>
                          <a:spcPct val="100000"/>
                        </a:lnSpc>
                        <a:spcBef>
                          <a:spcPts val="0"/>
                        </a:spcBef>
                        <a:spcAft>
                          <a:spcPts val="0"/>
                        </a:spcAft>
                      </a:pPr>
                      <a:r>
                        <a:rPr lang="en-US" sz="800" b="0" baseline="30000" dirty="0">
                          <a:effectLst/>
                        </a:rPr>
                        <a:t>b</a:t>
                      </a:r>
                      <a:r>
                        <a:rPr lang="en-US" sz="800" b="0" dirty="0">
                          <a:effectLst/>
                        </a:rPr>
                        <a:t> A</a:t>
                      </a:r>
                      <a:r>
                        <a:rPr lang="en-US" sz="800" dirty="0">
                          <a:effectLst/>
                        </a:rPr>
                        <a:t> nominal vehicle speed of 20 miles-per-hour or less can be assumed for all parking facilities, vehicle staging/queuing areas and other areas of an airport.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28930" marR="2893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26"/>
                  </a:ext>
                </a:extLst>
              </a:tr>
            </a:tbl>
          </a:graphicData>
        </a:graphic>
      </p:graphicFrame>
      <p:sp>
        <p:nvSpPr>
          <p:cNvPr id="8" name="Oval 7">
            <a:hlinkClick r:id="rId2" action="ppaction://hlinksldjump"/>
          </p:cNvPr>
          <p:cNvSpPr/>
          <p:nvPr/>
        </p:nvSpPr>
        <p:spPr>
          <a:xfrm>
            <a:off x="7805892" y="6267822"/>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a:t>
            </a:r>
            <a:r>
              <a:rPr lang="en-US" sz="1050" dirty="0">
                <a:solidFill>
                  <a:schemeClr val="bg1"/>
                </a:solidFill>
                <a:hlinkClick r:id="rId2" action="ppaction://hlinksldjump"/>
              </a:rPr>
              <a:t>Section</a:t>
            </a:r>
            <a:r>
              <a:rPr lang="en-US" sz="1050" dirty="0">
                <a:solidFill>
                  <a:schemeClr val="bg1"/>
                </a:solidFill>
              </a:rPr>
              <a:t> </a:t>
            </a:r>
          </a:p>
        </p:txBody>
      </p:sp>
      <p:sp>
        <p:nvSpPr>
          <p:cNvPr id="9" name="TextBox 8"/>
          <p:cNvSpPr txBox="1"/>
          <p:nvPr/>
        </p:nvSpPr>
        <p:spPr>
          <a:xfrm>
            <a:off x="2924513" y="6045123"/>
            <a:ext cx="3443522" cy="253916"/>
          </a:xfrm>
          <a:prstGeom prst="rect">
            <a:avLst/>
          </a:prstGeom>
          <a:noFill/>
        </p:spPr>
        <p:txBody>
          <a:bodyPr wrap="square" rtlCol="0">
            <a:spAutoFit/>
          </a:bodyPr>
          <a:lstStyle/>
          <a:p>
            <a:r>
              <a:rPr lang="en-US" sz="1050" i="1" dirty="0"/>
              <a:t>See Chapter 4 of the 02-63 Guidebook for more information.</a:t>
            </a:r>
          </a:p>
        </p:txBody>
      </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55663"/>
            <a:ext cx="8272462" cy="741362"/>
          </a:xfrm>
        </p:spPr>
        <p:txBody>
          <a:bodyPr/>
          <a:lstStyle/>
          <a:p>
            <a:pPr algn="ctr" fontAlgn="auto">
              <a:spcAft>
                <a:spcPts val="0"/>
              </a:spcAft>
              <a:defRPr/>
            </a:pPr>
            <a:r>
              <a:rPr lang="en-US" dirty="0"/>
              <a:t>SPECIFIC Data requirementS</a:t>
            </a:r>
          </a:p>
        </p:txBody>
      </p:sp>
      <p:sp>
        <p:nvSpPr>
          <p:cNvPr id="3" name="Content Placeholder 2"/>
          <p:cNvSpPr>
            <a:spLocks noGrp="1"/>
          </p:cNvSpPr>
          <p:nvPr>
            <p:ph sz="half" idx="1"/>
          </p:nvPr>
        </p:nvSpPr>
        <p:spPr>
          <a:xfrm>
            <a:off x="436563" y="2527300"/>
            <a:ext cx="4067175" cy="2725738"/>
          </a:xfrm>
        </p:spPr>
        <p:txBody>
          <a:bodyPr rtlCol="0"/>
          <a:lstStyle/>
          <a:p>
            <a:pPr marL="0" indent="0" fontAlgn="auto">
              <a:buFont typeface="Wingdings 2" panose="05020102010507070707" pitchFamily="18" charset="2"/>
              <a:buNone/>
              <a:defRPr/>
            </a:pPr>
            <a:r>
              <a:rPr lang="en-US" dirty="0"/>
              <a:t>GAV data requirements can be segregated </a:t>
            </a:r>
            <a:r>
              <a:rPr lang="en-US" dirty="0" smtClean="0"/>
              <a:t>into </a:t>
            </a:r>
            <a:r>
              <a:rPr lang="en-US" dirty="0"/>
              <a:t>three tiers:</a:t>
            </a:r>
          </a:p>
          <a:p>
            <a:pPr marL="306000" indent="-306000" fontAlgn="auto">
              <a:defRPr/>
            </a:pPr>
            <a:r>
              <a:rPr lang="en-US" dirty="0"/>
              <a:t>Tier I (Basic)</a:t>
            </a:r>
          </a:p>
          <a:p>
            <a:pPr marL="306000" indent="-306000" fontAlgn="auto">
              <a:defRPr/>
            </a:pPr>
            <a:r>
              <a:rPr lang="en-US" dirty="0"/>
              <a:t>Tier II (Intermediate)</a:t>
            </a:r>
          </a:p>
          <a:p>
            <a:pPr marL="306000" indent="-306000" fontAlgn="auto">
              <a:defRPr/>
            </a:pPr>
            <a:r>
              <a:rPr lang="en-US" dirty="0"/>
              <a:t>Tier III (Advanced)</a:t>
            </a:r>
          </a:p>
        </p:txBody>
      </p:sp>
      <p:sp>
        <p:nvSpPr>
          <p:cNvPr id="9" name="TextBox 8"/>
          <p:cNvSpPr txBox="1"/>
          <p:nvPr/>
        </p:nvSpPr>
        <p:spPr>
          <a:xfrm>
            <a:off x="5099249" y="5392095"/>
            <a:ext cx="3443522" cy="253916"/>
          </a:xfrm>
          <a:prstGeom prst="rect">
            <a:avLst/>
          </a:prstGeom>
          <a:noFill/>
        </p:spPr>
        <p:txBody>
          <a:bodyPr wrap="square" rtlCol="0">
            <a:spAutoFit/>
          </a:bodyPr>
          <a:lstStyle/>
          <a:p>
            <a:r>
              <a:rPr lang="en-US" sz="1050" i="1" dirty="0"/>
              <a:t>See Chapter 5 of the 02-63 Guidebook for more information.</a:t>
            </a:r>
          </a:p>
        </p:txBody>
      </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Oval 12">
            <a:hlinkClick r:id="rId3" action="ppaction://hlinksldjump"/>
          </p:cNvPr>
          <p:cNvSpPr/>
          <p:nvPr/>
        </p:nvSpPr>
        <p:spPr>
          <a:xfrm>
            <a:off x="7004848" y="6287125"/>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023" y="2350013"/>
            <a:ext cx="4630514" cy="2675408"/>
          </a:xfrm>
          <a:prstGeom prst="rect">
            <a:avLst/>
          </a:prstGeom>
        </p:spPr>
      </p:pic>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55663"/>
            <a:ext cx="8272462" cy="741362"/>
          </a:xfrm>
        </p:spPr>
        <p:txBody>
          <a:bodyPr/>
          <a:lstStyle/>
          <a:p>
            <a:pPr algn="ctr" fontAlgn="auto">
              <a:spcAft>
                <a:spcPts val="0"/>
              </a:spcAft>
              <a:defRPr/>
            </a:pPr>
            <a:r>
              <a:rPr lang="en-US" dirty="0"/>
              <a:t>Document type</a:t>
            </a:r>
          </a:p>
        </p:txBody>
      </p:sp>
      <p:sp>
        <p:nvSpPr>
          <p:cNvPr id="3" name="Content Placeholder 2"/>
          <p:cNvSpPr>
            <a:spLocks noGrp="1"/>
          </p:cNvSpPr>
          <p:nvPr>
            <p:ph sz="half" idx="1"/>
          </p:nvPr>
        </p:nvSpPr>
        <p:spPr>
          <a:xfrm>
            <a:off x="436563" y="2449479"/>
            <a:ext cx="8207252" cy="2725737"/>
          </a:xfrm>
        </p:spPr>
        <p:txBody>
          <a:bodyPr rtlCol="0">
            <a:normAutofit fontScale="92500"/>
          </a:bodyPr>
          <a:lstStyle/>
          <a:p>
            <a:pPr marL="0" indent="0" fontAlgn="auto">
              <a:buFont typeface="Wingdings 2" panose="05020102010507070707" pitchFamily="18" charset="2"/>
              <a:buNone/>
              <a:defRPr/>
            </a:pPr>
            <a:r>
              <a:rPr lang="en-US" dirty="0"/>
              <a:t>There are three types of environmental </a:t>
            </a:r>
            <a:r>
              <a:rPr lang="en-US" dirty="0" smtClean="0"/>
              <a:t>documentation, </a:t>
            </a:r>
            <a:r>
              <a:rPr lang="en-US" dirty="0"/>
              <a:t>for which varying levels of data are required.  The three, in order of data level requirements, are:</a:t>
            </a:r>
          </a:p>
          <a:p>
            <a:pPr marL="306000" indent="-306000" fontAlgn="auto">
              <a:defRPr/>
            </a:pPr>
            <a:r>
              <a:rPr lang="en-US" dirty="0"/>
              <a:t>Categorical Exclusion (CATEX) - P</a:t>
            </a:r>
            <a:r>
              <a:rPr lang="en-US" altLang="en-US" dirty="0"/>
              <a:t>rojects for which a CATEX can be performed should have no notable effect on air quality conditions: </a:t>
            </a:r>
            <a:r>
              <a:rPr lang="en-US" altLang="en-US" dirty="0" smtClean="0"/>
              <a:t> Tier </a:t>
            </a:r>
            <a:r>
              <a:rPr lang="en-US" altLang="en-US" dirty="0"/>
              <a:t>1 (Basic). </a:t>
            </a:r>
            <a:endParaRPr lang="en-US" dirty="0"/>
          </a:p>
          <a:p>
            <a:pPr marL="306000" indent="-306000" fontAlgn="auto">
              <a:defRPr/>
            </a:pPr>
            <a:r>
              <a:rPr lang="en-US" dirty="0"/>
              <a:t>Environmental Assessment (EA) - </a:t>
            </a:r>
            <a:r>
              <a:rPr lang="en-US" altLang="en-US" dirty="0"/>
              <a:t>EAs are prepared when the significance of project-related impacts are expected to be minimal or uncertain: </a:t>
            </a:r>
            <a:r>
              <a:rPr lang="en-US" altLang="en-US" dirty="0" smtClean="0"/>
              <a:t> Tier </a:t>
            </a:r>
            <a:r>
              <a:rPr lang="en-US" altLang="en-US" dirty="0"/>
              <a:t>II (Intermediate).  </a:t>
            </a:r>
            <a:endParaRPr lang="en-US" dirty="0"/>
          </a:p>
          <a:p>
            <a:pPr marL="306000" indent="-306000" fontAlgn="auto">
              <a:defRPr/>
            </a:pPr>
            <a:r>
              <a:rPr lang="en-US" dirty="0"/>
              <a:t>Environmental Impact Statement (EIS) - Prepared</a:t>
            </a:r>
            <a:r>
              <a:rPr lang="en-US" altLang="en-US" dirty="0"/>
              <a:t> for projects that may significantly affect the quality of the human and natural </a:t>
            </a:r>
            <a:r>
              <a:rPr lang="en-US" altLang="en-US" dirty="0" smtClean="0"/>
              <a:t>environment: Tier </a:t>
            </a:r>
            <a:r>
              <a:rPr lang="en-US" altLang="en-US" dirty="0"/>
              <a:t>III (Advanced).  </a:t>
            </a:r>
          </a:p>
          <a:p>
            <a:pPr marL="306000" indent="-306000" fontAlgn="auto">
              <a:defRPr/>
            </a:pPr>
            <a:endParaRPr 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20738"/>
            <a:ext cx="8272463" cy="741362"/>
          </a:xfrm>
        </p:spPr>
        <p:txBody>
          <a:bodyPr/>
          <a:lstStyle/>
          <a:p>
            <a:pPr algn="ctr" fontAlgn="auto">
              <a:spcAft>
                <a:spcPts val="0"/>
              </a:spcAft>
              <a:defRPr/>
            </a:pPr>
            <a:r>
              <a:rPr lang="en-US" dirty="0"/>
              <a:t>Attainment Status</a:t>
            </a:r>
          </a:p>
        </p:txBody>
      </p:sp>
      <p:sp>
        <p:nvSpPr>
          <p:cNvPr id="84995" name="Content Placeholder 2"/>
          <p:cNvSpPr>
            <a:spLocks noGrp="1"/>
          </p:cNvSpPr>
          <p:nvPr>
            <p:ph sz="half" idx="1"/>
          </p:nvPr>
        </p:nvSpPr>
        <p:spPr>
          <a:xfrm>
            <a:off x="532358" y="2527300"/>
            <a:ext cx="3717426" cy="1975031"/>
          </a:xfrm>
          <a:solidFill>
            <a:schemeClr val="accent3">
              <a:lumMod val="50000"/>
            </a:schemeClr>
          </a:solidFill>
        </p:spPr>
        <p:txBody>
          <a:bodyPr rtlCol="0">
            <a:normAutofit/>
          </a:bodyPr>
          <a:lstStyle/>
          <a:p>
            <a:pPr marL="0" indent="0" algn="ctr" fontAlgn="auto">
              <a:buNone/>
              <a:defRPr/>
            </a:pPr>
            <a:r>
              <a:rPr lang="en-US" altLang="en-US" sz="1900" i="1" dirty="0">
                <a:solidFill>
                  <a:schemeClr val="bg1"/>
                </a:solidFill>
              </a:rPr>
              <a:t>The EPA-designated National Ambient Air Quality Standard (NAAQS) attainment status for a project area is a key factor in determining data level requirements.</a:t>
            </a:r>
            <a:endParaRPr lang="en-US" altLang="en-US" dirty="0"/>
          </a:p>
        </p:txBody>
      </p:sp>
      <p:sp>
        <p:nvSpPr>
          <p:cNvPr id="101380" name="Content Placeholder 3"/>
          <p:cNvSpPr>
            <a:spLocks noGrp="1"/>
          </p:cNvSpPr>
          <p:nvPr>
            <p:ph sz="half" idx="2"/>
          </p:nvPr>
        </p:nvSpPr>
        <p:spPr>
          <a:xfrm>
            <a:off x="4640263" y="2527300"/>
            <a:ext cx="4067175" cy="2725738"/>
          </a:xfrm>
        </p:spPr>
        <p:txBody>
          <a:bodyPr rtlCol="0">
            <a:noAutofit/>
          </a:bodyPr>
          <a:lstStyle/>
          <a:p>
            <a:pPr marL="306000" indent="-306000" fontAlgn="auto">
              <a:defRPr/>
            </a:pPr>
            <a:r>
              <a:rPr lang="en-US" altLang="en-US" dirty="0"/>
              <a:t>Attainment – Pollutant levels are below the NAAQS:  Tier I (Basic).</a:t>
            </a:r>
          </a:p>
          <a:p>
            <a:pPr marL="306000" indent="-306000" fontAlgn="auto">
              <a:defRPr/>
            </a:pPr>
            <a:r>
              <a:rPr lang="en-US" altLang="en-US" dirty="0" smtClean="0"/>
              <a:t>Maintenance/Non-attainment </a:t>
            </a:r>
            <a:r>
              <a:rPr lang="en-US" altLang="en-US" dirty="0"/>
              <a:t>- Pollutant levels previously greater than and moderately above the NAAQS: Tier II (Intermediate). </a:t>
            </a:r>
          </a:p>
          <a:p>
            <a:pPr marL="306000" indent="-306000" fontAlgn="auto">
              <a:defRPr/>
            </a:pPr>
            <a:r>
              <a:rPr lang="en-US" altLang="en-US" dirty="0"/>
              <a:t>Serious/Extreme </a:t>
            </a:r>
            <a:r>
              <a:rPr lang="en-US" altLang="en-US" dirty="0" smtClean="0"/>
              <a:t>Non-attainment – Pollutant levels are </a:t>
            </a:r>
            <a:r>
              <a:rPr lang="en-US" altLang="en-US" dirty="0"/>
              <a:t>well above the NAAQS: Tier III (Advanced).</a:t>
            </a:r>
          </a:p>
        </p:txBody>
      </p:sp>
      <p:sp>
        <p:nvSpPr>
          <p:cNvPr id="3" name="TextBox 2"/>
          <p:cNvSpPr txBox="1"/>
          <p:nvPr/>
        </p:nvSpPr>
        <p:spPr>
          <a:xfrm>
            <a:off x="434975" y="2120027"/>
            <a:ext cx="4685212" cy="246221"/>
          </a:xfrm>
          <a:prstGeom prst="rect">
            <a:avLst/>
          </a:prstGeom>
          <a:noFill/>
        </p:spPr>
        <p:txBody>
          <a:bodyPr wrap="square" rtlCol="0">
            <a:spAutoFit/>
          </a:bodyPr>
          <a:lstStyle/>
          <a:p>
            <a:r>
              <a:rPr lang="en-US" sz="1000" i="1" dirty="0"/>
              <a:t>An area’s status can be obtained from EPA at:  </a:t>
            </a:r>
            <a:r>
              <a:rPr lang="en-US" sz="1000" i="1" u="sng" dirty="0">
                <a:hlinkClick r:id="rId2"/>
              </a:rPr>
              <a:t>https://www3.epa.gov/airquality/greenbook/</a:t>
            </a:r>
            <a:endParaRPr lang="en-US" sz="1000" i="1" dirty="0"/>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47725"/>
            <a:ext cx="8272462" cy="739775"/>
          </a:xfrm>
        </p:spPr>
        <p:txBody>
          <a:bodyPr/>
          <a:lstStyle/>
          <a:p>
            <a:pPr algn="ctr" fontAlgn="auto">
              <a:spcAft>
                <a:spcPts val="0"/>
              </a:spcAft>
              <a:defRPr/>
            </a:pPr>
            <a:r>
              <a:rPr lang="en-US" dirty="0"/>
              <a:t>Public Interest</a:t>
            </a:r>
          </a:p>
        </p:txBody>
      </p:sp>
      <p:sp>
        <p:nvSpPr>
          <p:cNvPr id="102403" name="Content Placeholder 2"/>
          <p:cNvSpPr>
            <a:spLocks noGrp="1"/>
          </p:cNvSpPr>
          <p:nvPr>
            <p:ph sz="half" idx="1"/>
          </p:nvPr>
        </p:nvSpPr>
        <p:spPr>
          <a:xfrm>
            <a:off x="436563" y="2433520"/>
            <a:ext cx="4067175" cy="2725738"/>
          </a:xfrm>
        </p:spPr>
        <p:txBody>
          <a:bodyPr/>
          <a:lstStyle/>
          <a:p>
            <a:r>
              <a:rPr lang="en-US" altLang="en-US" dirty="0"/>
              <a:t>If there is limited interest (e.g</a:t>
            </a:r>
            <a:r>
              <a:rPr lang="en-US" altLang="en-US" dirty="0" smtClean="0"/>
              <a:t>., minor </a:t>
            </a:r>
            <a:r>
              <a:rPr lang="en-US" altLang="en-US" dirty="0"/>
              <a:t>runway extension): </a:t>
            </a:r>
            <a:r>
              <a:rPr lang="en-US" altLang="en-US" dirty="0" smtClean="0"/>
              <a:t>Tier </a:t>
            </a:r>
            <a:r>
              <a:rPr lang="en-US" altLang="en-US" dirty="0"/>
              <a:t>I (Basic)</a:t>
            </a:r>
          </a:p>
          <a:p>
            <a:r>
              <a:rPr lang="en-US" altLang="en-US" dirty="0"/>
              <a:t>Moderate interest (e.g</a:t>
            </a:r>
            <a:r>
              <a:rPr lang="en-US" altLang="en-US" dirty="0" smtClean="0"/>
              <a:t>., a </a:t>
            </a:r>
            <a:r>
              <a:rPr lang="en-US" altLang="en-US" dirty="0"/>
              <a:t>runway extension): </a:t>
            </a:r>
            <a:r>
              <a:rPr lang="en-US" altLang="en-US" dirty="0" smtClean="0"/>
              <a:t>Tier </a:t>
            </a:r>
            <a:r>
              <a:rPr lang="en-US" altLang="en-US" dirty="0"/>
              <a:t>II (Intermediate)</a:t>
            </a:r>
          </a:p>
          <a:p>
            <a:r>
              <a:rPr lang="en-US" altLang="en-US" dirty="0"/>
              <a:t>Substantial interest (e.g</a:t>
            </a:r>
            <a:r>
              <a:rPr lang="en-US" altLang="en-US" dirty="0" smtClean="0"/>
              <a:t>., new </a:t>
            </a:r>
            <a:r>
              <a:rPr lang="en-US" altLang="en-US" dirty="0"/>
              <a:t>airport): Tier III (Advanced)</a:t>
            </a:r>
          </a:p>
        </p:txBody>
      </p:sp>
      <p:sp>
        <p:nvSpPr>
          <p:cNvPr id="7" name="Content Placeholder 2"/>
          <p:cNvSpPr txBox="1">
            <a:spLocks/>
          </p:cNvSpPr>
          <p:nvPr/>
        </p:nvSpPr>
        <p:spPr bwMode="auto">
          <a:xfrm>
            <a:off x="523650" y="2053990"/>
            <a:ext cx="3717426" cy="677454"/>
          </a:xfrm>
          <a:prstGeom prst="rect">
            <a:avLst/>
          </a:prstGeom>
          <a:solidFill>
            <a:schemeClr val="accent3">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marL="304800" indent="-304800" algn="l" defTabSz="457200" rtl="0" fontAlgn="base">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fontAlgn="base">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fontAlgn="base">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fontAlgn="base">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eaLnBrk="1" fontAlgn="auto" hangingPunct="1">
              <a:buFont typeface="Wingdings 2" panose="05020102010507070707" pitchFamily="18" charset="2"/>
              <a:buNone/>
              <a:defRPr/>
            </a:pPr>
            <a:r>
              <a:rPr lang="en-US" altLang="en-US" sz="1900" i="1" dirty="0">
                <a:solidFill>
                  <a:schemeClr val="bg1"/>
                </a:solidFill>
              </a:rPr>
              <a:t>The final factor to consider is the public’s interest in the project</a:t>
            </a:r>
            <a:endParaRPr lang="en-US" altLang="en-US" dirty="0"/>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2143" y="2645464"/>
            <a:ext cx="3886882" cy="2625990"/>
          </a:xfrm>
          <a:prstGeom prst="rect">
            <a:avLst/>
          </a:prstGeom>
        </p:spPr>
      </p:pic>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865188"/>
            <a:ext cx="8272462" cy="739775"/>
          </a:xfrm>
        </p:spPr>
        <p:txBody>
          <a:bodyPr/>
          <a:lstStyle/>
          <a:p>
            <a:pPr algn="ctr" fontAlgn="auto">
              <a:spcAft>
                <a:spcPts val="0"/>
              </a:spcAft>
              <a:defRPr/>
            </a:pPr>
            <a:r>
              <a:rPr lang="en-US" dirty="0"/>
              <a:t>Project Types &amp;tier levels</a:t>
            </a:r>
          </a:p>
        </p:txBody>
      </p:sp>
      <p:graphicFrame>
        <p:nvGraphicFramePr>
          <p:cNvPr id="20" name="Content Placeholder 19"/>
          <p:cNvGraphicFramePr>
            <a:graphicFrameLocks noGrp="1"/>
          </p:cNvGraphicFramePr>
          <p:nvPr>
            <p:ph sz="half" idx="1"/>
            <p:extLst>
              <p:ext uri="{D42A27DB-BD31-4B8C-83A1-F6EECF244321}">
                <p14:modId xmlns:p14="http://schemas.microsoft.com/office/powerpoint/2010/main" val="600484248"/>
              </p:ext>
            </p:extLst>
          </p:nvPr>
        </p:nvGraphicFramePr>
        <p:xfrm>
          <a:off x="455613" y="2085739"/>
          <a:ext cx="5399089" cy="3572419"/>
        </p:xfrm>
        <a:graphic>
          <a:graphicData uri="http://schemas.openxmlformats.org/drawingml/2006/table">
            <a:tbl>
              <a:tblPr firstRow="1" firstCol="1" bandRow="1">
                <a:tableStyleId>{5C22544A-7EE6-4342-B048-85BDC9FD1C3A}</a:tableStyleId>
              </a:tblPr>
              <a:tblGrid>
                <a:gridCol w="1727707">
                  <a:extLst>
                    <a:ext uri="{9D8B030D-6E8A-4147-A177-3AD203B41FA5}">
                      <a16:colId xmlns:a16="http://schemas.microsoft.com/office/drawing/2014/main" xmlns="" val="20000"/>
                    </a:ext>
                  </a:extLst>
                </a:gridCol>
                <a:gridCol w="971838">
                  <a:extLst>
                    <a:ext uri="{9D8B030D-6E8A-4147-A177-3AD203B41FA5}">
                      <a16:colId xmlns:a16="http://schemas.microsoft.com/office/drawing/2014/main" xmlns="" val="20001"/>
                    </a:ext>
                  </a:extLst>
                </a:gridCol>
                <a:gridCol w="917845">
                  <a:extLst>
                    <a:ext uri="{9D8B030D-6E8A-4147-A177-3AD203B41FA5}">
                      <a16:colId xmlns:a16="http://schemas.microsoft.com/office/drawing/2014/main" xmlns="" val="20002"/>
                    </a:ext>
                  </a:extLst>
                </a:gridCol>
                <a:gridCol w="863854">
                  <a:extLst>
                    <a:ext uri="{9D8B030D-6E8A-4147-A177-3AD203B41FA5}">
                      <a16:colId xmlns:a16="http://schemas.microsoft.com/office/drawing/2014/main" xmlns="" val="20003"/>
                    </a:ext>
                  </a:extLst>
                </a:gridCol>
                <a:gridCol w="917845">
                  <a:extLst>
                    <a:ext uri="{9D8B030D-6E8A-4147-A177-3AD203B41FA5}">
                      <a16:colId xmlns:a16="http://schemas.microsoft.com/office/drawing/2014/main" xmlns="" val="20004"/>
                    </a:ext>
                  </a:extLst>
                </a:gridCol>
              </a:tblGrid>
              <a:tr h="186742">
                <a:tc>
                  <a:txBody>
                    <a:bodyPr/>
                    <a:lstStyle/>
                    <a:p>
                      <a:pPr marL="0" marR="0" algn="ctr">
                        <a:lnSpc>
                          <a:spcPct val="115000"/>
                        </a:lnSpc>
                        <a:spcBef>
                          <a:spcPts val="0"/>
                        </a:spcBef>
                        <a:spcAft>
                          <a:spcPts val="0"/>
                        </a:spcAft>
                      </a:pPr>
                      <a:r>
                        <a:rPr lang="en-US" sz="700" dirty="0">
                          <a:effectLst/>
                        </a:rPr>
                        <a:t>Project/Action Category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nchor="b"/>
                </a:tc>
                <a:tc>
                  <a:txBody>
                    <a:bodyPr/>
                    <a:lstStyle/>
                    <a:p>
                      <a:pPr marL="0" marR="0" algn="ctr">
                        <a:lnSpc>
                          <a:spcPct val="115000"/>
                        </a:lnSpc>
                        <a:spcBef>
                          <a:spcPts val="0"/>
                        </a:spcBef>
                        <a:spcAft>
                          <a:spcPts val="0"/>
                        </a:spcAft>
                      </a:pPr>
                      <a:r>
                        <a:rPr lang="en-US" sz="700" dirty="0">
                          <a:effectLst/>
                        </a:rPr>
                        <a:t>Model GAV</a:t>
                      </a:r>
                      <a:r>
                        <a:rPr lang="en-US" sz="700" baseline="30000" dirty="0">
                          <a:effectLst/>
                        </a:rPr>
                        <a:t>a</a:t>
                      </a: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nchor="b"/>
                </a:tc>
                <a:tc>
                  <a:txBody>
                    <a:bodyPr/>
                    <a:lstStyle/>
                    <a:p>
                      <a:pPr marL="0" marR="0" algn="ctr">
                        <a:lnSpc>
                          <a:spcPct val="115000"/>
                        </a:lnSpc>
                        <a:spcBef>
                          <a:spcPts val="0"/>
                        </a:spcBef>
                        <a:spcAft>
                          <a:spcPts val="0"/>
                        </a:spcAft>
                      </a:pPr>
                      <a:r>
                        <a:rPr lang="en-US" sz="700" dirty="0">
                          <a:effectLst/>
                        </a:rPr>
                        <a:t>Tier I</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nchor="b"/>
                </a:tc>
                <a:tc>
                  <a:txBody>
                    <a:bodyPr/>
                    <a:lstStyle/>
                    <a:p>
                      <a:pPr marL="0" marR="0" algn="ctr">
                        <a:lnSpc>
                          <a:spcPct val="115000"/>
                        </a:lnSpc>
                        <a:spcBef>
                          <a:spcPts val="0"/>
                        </a:spcBef>
                        <a:spcAft>
                          <a:spcPts val="0"/>
                        </a:spcAft>
                      </a:pPr>
                      <a:r>
                        <a:rPr lang="en-US" sz="700" dirty="0">
                          <a:effectLst/>
                        </a:rPr>
                        <a:t>Tier II</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nchor="b"/>
                </a:tc>
                <a:tc>
                  <a:txBody>
                    <a:bodyPr/>
                    <a:lstStyle/>
                    <a:p>
                      <a:pPr marL="0" marR="0" algn="ctr">
                        <a:lnSpc>
                          <a:spcPct val="115000"/>
                        </a:lnSpc>
                        <a:spcBef>
                          <a:spcPts val="0"/>
                        </a:spcBef>
                        <a:spcAft>
                          <a:spcPts val="0"/>
                        </a:spcAft>
                      </a:pPr>
                      <a:r>
                        <a:rPr lang="en-US" sz="700" dirty="0">
                          <a:effectLst/>
                        </a:rPr>
                        <a:t>Tier III</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nchor="b"/>
                </a:tc>
                <a:extLst>
                  <a:ext uri="{0D108BD9-81ED-4DB2-BD59-A6C34878D82A}">
                    <a16:rowId xmlns:a16="http://schemas.microsoft.com/office/drawing/2014/main" xmlns="" val="10000"/>
                  </a:ext>
                </a:extLst>
              </a:tr>
              <a:tr h="122704">
                <a:tc gridSpan="5">
                  <a:txBody>
                    <a:bodyPr/>
                    <a:lstStyle/>
                    <a:p>
                      <a:pPr marL="0" marR="0" algn="ctr">
                        <a:lnSpc>
                          <a:spcPct val="115000"/>
                        </a:lnSpc>
                        <a:spcBef>
                          <a:spcPts val="0"/>
                        </a:spcBef>
                        <a:spcAft>
                          <a:spcPts val="0"/>
                        </a:spcAft>
                      </a:pPr>
                      <a:r>
                        <a:rPr lang="en-US" sz="700" dirty="0">
                          <a:effectLst/>
                        </a:rPr>
                        <a:t>Project Type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22704">
                <a:tc>
                  <a:txBody>
                    <a:bodyPr/>
                    <a:lstStyle/>
                    <a:p>
                      <a:pPr marL="0" marR="0">
                        <a:lnSpc>
                          <a:spcPct val="115000"/>
                        </a:lnSpc>
                        <a:spcBef>
                          <a:spcPts val="0"/>
                        </a:spcBef>
                        <a:spcAft>
                          <a:spcPts val="0"/>
                        </a:spcAft>
                      </a:pPr>
                      <a:r>
                        <a:rPr lang="en-US" sz="700" b="0" dirty="0">
                          <a:solidFill>
                            <a:schemeClr val="tx1"/>
                          </a:solidFill>
                          <a:effectLst/>
                        </a:rPr>
                        <a:t>New Airport</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2"/>
                  </a:ext>
                </a:extLst>
              </a:tr>
              <a:tr h="122704">
                <a:tc>
                  <a:txBody>
                    <a:bodyPr/>
                    <a:lstStyle/>
                    <a:p>
                      <a:pPr marL="0" marR="0">
                        <a:lnSpc>
                          <a:spcPct val="115000"/>
                        </a:lnSpc>
                        <a:spcBef>
                          <a:spcPts val="0"/>
                        </a:spcBef>
                        <a:spcAft>
                          <a:spcPts val="0"/>
                        </a:spcAft>
                      </a:pPr>
                      <a:r>
                        <a:rPr lang="en-US" sz="700" b="0" dirty="0">
                          <a:solidFill>
                            <a:schemeClr val="tx1"/>
                          </a:solidFill>
                          <a:effectLst/>
                        </a:rPr>
                        <a:t>New Runway</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M</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3"/>
                  </a:ext>
                </a:extLst>
              </a:tr>
              <a:tr h="122704">
                <a:tc>
                  <a:txBody>
                    <a:bodyPr/>
                    <a:lstStyle/>
                    <a:p>
                      <a:pPr marL="0" marR="0">
                        <a:lnSpc>
                          <a:spcPct val="115000"/>
                        </a:lnSpc>
                        <a:spcBef>
                          <a:spcPts val="0"/>
                        </a:spcBef>
                        <a:spcAft>
                          <a:spcPts val="0"/>
                        </a:spcAft>
                      </a:pPr>
                      <a:r>
                        <a:rPr lang="en-US" sz="700" b="0" dirty="0">
                          <a:solidFill>
                            <a:schemeClr val="tx1"/>
                          </a:solidFill>
                          <a:effectLst/>
                        </a:rPr>
                        <a:t>Major Runway Extension</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M</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4"/>
                  </a:ext>
                </a:extLst>
              </a:tr>
              <a:tr h="122704">
                <a:tc>
                  <a:txBody>
                    <a:bodyPr/>
                    <a:lstStyle/>
                    <a:p>
                      <a:pPr marL="0" marR="0">
                        <a:lnSpc>
                          <a:spcPct val="115000"/>
                        </a:lnSpc>
                        <a:spcBef>
                          <a:spcPts val="0"/>
                        </a:spcBef>
                        <a:spcAft>
                          <a:spcPts val="0"/>
                        </a:spcAft>
                      </a:pPr>
                      <a:r>
                        <a:rPr lang="en-US" sz="700" b="0" dirty="0">
                          <a:solidFill>
                            <a:schemeClr val="tx1"/>
                          </a:solidFill>
                          <a:effectLst/>
                        </a:rPr>
                        <a:t>New or Expanded Terminal</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5"/>
                  </a:ext>
                </a:extLst>
              </a:tr>
              <a:tr h="122704">
                <a:tc>
                  <a:txBody>
                    <a:bodyPr/>
                    <a:lstStyle/>
                    <a:p>
                      <a:pPr marL="0" marR="0">
                        <a:lnSpc>
                          <a:spcPct val="115000"/>
                        </a:lnSpc>
                        <a:spcBef>
                          <a:spcPts val="0"/>
                        </a:spcBef>
                        <a:spcAft>
                          <a:spcPts val="0"/>
                        </a:spcAft>
                      </a:pPr>
                      <a:r>
                        <a:rPr lang="en-US" sz="700" b="0" dirty="0">
                          <a:solidFill>
                            <a:schemeClr val="tx1"/>
                          </a:solidFill>
                          <a:effectLst/>
                        </a:rPr>
                        <a:t>Relocated Terminal</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6"/>
                  </a:ext>
                </a:extLst>
              </a:tr>
              <a:tr h="122704">
                <a:tc>
                  <a:txBody>
                    <a:bodyPr/>
                    <a:lstStyle/>
                    <a:p>
                      <a:pPr marL="0" marR="0">
                        <a:lnSpc>
                          <a:spcPct val="115000"/>
                        </a:lnSpc>
                        <a:spcBef>
                          <a:spcPts val="0"/>
                        </a:spcBef>
                        <a:spcAft>
                          <a:spcPts val="0"/>
                        </a:spcAft>
                      </a:pPr>
                      <a:r>
                        <a:rPr lang="en-US" sz="700" b="0" dirty="0">
                          <a:solidFill>
                            <a:schemeClr val="tx1"/>
                          </a:solidFill>
                          <a:effectLst/>
                        </a:rPr>
                        <a:t>Roadway Modifications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7"/>
                  </a:ext>
                </a:extLst>
              </a:tr>
              <a:tr h="122704">
                <a:tc>
                  <a:txBody>
                    <a:bodyPr/>
                    <a:lstStyle/>
                    <a:p>
                      <a:pPr marL="0" marR="0">
                        <a:lnSpc>
                          <a:spcPct val="115000"/>
                        </a:lnSpc>
                        <a:spcBef>
                          <a:spcPts val="0"/>
                        </a:spcBef>
                        <a:spcAft>
                          <a:spcPts val="0"/>
                        </a:spcAft>
                      </a:pPr>
                      <a:r>
                        <a:rPr lang="en-US" sz="700" b="0" dirty="0">
                          <a:solidFill>
                            <a:schemeClr val="tx1"/>
                          </a:solidFill>
                          <a:effectLst/>
                        </a:rPr>
                        <a:t>New or Expanded Cargo or FBO Facility</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M</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8"/>
                  </a:ext>
                </a:extLst>
              </a:tr>
              <a:tr h="122704">
                <a:tc>
                  <a:txBody>
                    <a:bodyPr/>
                    <a:lstStyle/>
                    <a:p>
                      <a:pPr marL="0" marR="0">
                        <a:lnSpc>
                          <a:spcPct val="115000"/>
                        </a:lnSpc>
                        <a:spcBef>
                          <a:spcPts val="0"/>
                        </a:spcBef>
                        <a:spcAft>
                          <a:spcPts val="0"/>
                        </a:spcAft>
                      </a:pPr>
                      <a:r>
                        <a:rPr lang="en-US" sz="700" b="0" dirty="0">
                          <a:solidFill>
                            <a:schemeClr val="tx1"/>
                          </a:solidFill>
                          <a:effectLst/>
                        </a:rPr>
                        <a:t>New or Expanded Parking</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09"/>
                  </a:ext>
                </a:extLst>
              </a:tr>
              <a:tr h="122704">
                <a:tc>
                  <a:txBody>
                    <a:bodyPr/>
                    <a:lstStyle/>
                    <a:p>
                      <a:pPr marL="0" marR="0">
                        <a:lnSpc>
                          <a:spcPct val="115000"/>
                        </a:lnSpc>
                        <a:spcBef>
                          <a:spcPts val="0"/>
                        </a:spcBef>
                        <a:spcAft>
                          <a:spcPts val="0"/>
                        </a:spcAft>
                      </a:pPr>
                      <a:r>
                        <a:rPr lang="en-US" sz="700" b="0" dirty="0">
                          <a:solidFill>
                            <a:schemeClr val="tx1"/>
                          </a:solidFill>
                          <a:effectLst/>
                        </a:rPr>
                        <a:t>New or Expanded Utility Plant</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0"/>
                  </a:ext>
                </a:extLst>
              </a:tr>
              <a:tr h="122704">
                <a:tc>
                  <a:txBody>
                    <a:bodyPr/>
                    <a:lstStyle/>
                    <a:p>
                      <a:pPr marL="0" marR="0">
                        <a:lnSpc>
                          <a:spcPct val="115000"/>
                        </a:lnSpc>
                        <a:spcBef>
                          <a:spcPts val="0"/>
                        </a:spcBef>
                        <a:spcAft>
                          <a:spcPts val="0"/>
                        </a:spcAft>
                      </a:pPr>
                      <a:r>
                        <a:rPr lang="en-US" sz="700" b="0" dirty="0">
                          <a:solidFill>
                            <a:schemeClr val="tx1"/>
                          </a:solidFill>
                          <a:effectLst/>
                        </a:rPr>
                        <a:t>New Fuel Storage System</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1"/>
                  </a:ext>
                </a:extLst>
              </a:tr>
              <a:tr h="122704">
                <a:tc>
                  <a:txBody>
                    <a:bodyPr/>
                    <a:lstStyle/>
                    <a:p>
                      <a:pPr marL="0" marR="0">
                        <a:lnSpc>
                          <a:spcPct val="115000"/>
                        </a:lnSpc>
                        <a:spcBef>
                          <a:spcPts val="0"/>
                        </a:spcBef>
                        <a:spcAft>
                          <a:spcPts val="0"/>
                        </a:spcAft>
                      </a:pPr>
                      <a:r>
                        <a:rPr lang="en-US" sz="700" b="0" dirty="0">
                          <a:solidFill>
                            <a:schemeClr val="tx1"/>
                          </a:solidFill>
                          <a:effectLst/>
                        </a:rPr>
                        <a:t>New or Modified Taxiway</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2"/>
                  </a:ext>
                </a:extLst>
              </a:tr>
              <a:tr h="122704">
                <a:tc>
                  <a:txBody>
                    <a:bodyPr/>
                    <a:lstStyle/>
                    <a:p>
                      <a:pPr marL="0" marR="0">
                        <a:lnSpc>
                          <a:spcPct val="115000"/>
                        </a:lnSpc>
                        <a:spcBef>
                          <a:spcPts val="0"/>
                        </a:spcBef>
                        <a:spcAft>
                          <a:spcPts val="0"/>
                        </a:spcAft>
                      </a:pPr>
                      <a:r>
                        <a:rPr lang="en-US" sz="700" b="0" dirty="0">
                          <a:solidFill>
                            <a:schemeClr val="tx1"/>
                          </a:solidFill>
                          <a:effectLst/>
                        </a:rPr>
                        <a:t>Runway Safety Area</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3"/>
                  </a:ext>
                </a:extLst>
              </a:tr>
              <a:tr h="122704">
                <a:tc>
                  <a:txBody>
                    <a:bodyPr/>
                    <a:lstStyle/>
                    <a:p>
                      <a:pPr marL="0" marR="0">
                        <a:lnSpc>
                          <a:spcPct val="115000"/>
                        </a:lnSpc>
                        <a:spcBef>
                          <a:spcPts val="0"/>
                        </a:spcBef>
                        <a:spcAft>
                          <a:spcPts val="0"/>
                        </a:spcAft>
                      </a:pPr>
                      <a:r>
                        <a:rPr lang="en-US" sz="700" b="0" dirty="0">
                          <a:solidFill>
                            <a:schemeClr val="tx1"/>
                          </a:solidFill>
                          <a:effectLst/>
                        </a:rPr>
                        <a:t>Runway Rehabilitation</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4"/>
                  </a:ext>
                </a:extLst>
              </a:tr>
              <a:tr h="122704">
                <a:tc>
                  <a:txBody>
                    <a:bodyPr/>
                    <a:lstStyle/>
                    <a:p>
                      <a:pPr marL="0" marR="0">
                        <a:lnSpc>
                          <a:spcPct val="115000"/>
                        </a:lnSpc>
                        <a:spcBef>
                          <a:spcPts val="0"/>
                        </a:spcBef>
                        <a:spcAft>
                          <a:spcPts val="0"/>
                        </a:spcAft>
                      </a:pPr>
                      <a:r>
                        <a:rPr lang="en-US" sz="700" b="0" dirty="0">
                          <a:solidFill>
                            <a:schemeClr val="tx1"/>
                          </a:solidFill>
                          <a:effectLst/>
                        </a:rPr>
                        <a:t>Obstruction Removal</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5"/>
                  </a:ext>
                </a:extLst>
              </a:tr>
              <a:tr h="122704">
                <a:tc>
                  <a:txBody>
                    <a:bodyPr/>
                    <a:lstStyle/>
                    <a:p>
                      <a:pPr marL="0" marR="0">
                        <a:lnSpc>
                          <a:spcPct val="115000"/>
                        </a:lnSpc>
                        <a:spcBef>
                          <a:spcPts val="0"/>
                        </a:spcBef>
                        <a:spcAft>
                          <a:spcPts val="0"/>
                        </a:spcAft>
                      </a:pPr>
                      <a:r>
                        <a:rPr lang="en-US" sz="700" b="0" dirty="0">
                          <a:solidFill>
                            <a:schemeClr val="tx1"/>
                          </a:solidFill>
                          <a:effectLst/>
                        </a:rPr>
                        <a:t>Air Traffic Control Tower</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6"/>
                  </a:ext>
                </a:extLst>
              </a:tr>
              <a:tr h="122704">
                <a:tc gridSpan="5">
                  <a:txBody>
                    <a:bodyPr/>
                    <a:lstStyle/>
                    <a:p>
                      <a:pPr marL="0" marR="0" algn="ctr">
                        <a:lnSpc>
                          <a:spcPct val="115000"/>
                        </a:lnSpc>
                        <a:spcBef>
                          <a:spcPts val="0"/>
                        </a:spcBef>
                        <a:spcAft>
                          <a:spcPts val="0"/>
                        </a:spcAft>
                      </a:pPr>
                      <a:r>
                        <a:rPr lang="en-US" sz="700" dirty="0">
                          <a:effectLst/>
                        </a:rPr>
                        <a:t>Action Type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17"/>
                  </a:ext>
                </a:extLst>
              </a:tr>
              <a:tr h="122704">
                <a:tc>
                  <a:txBody>
                    <a:bodyPr/>
                    <a:lstStyle/>
                    <a:p>
                      <a:pPr marL="0" marR="0">
                        <a:lnSpc>
                          <a:spcPct val="115000"/>
                        </a:lnSpc>
                        <a:spcBef>
                          <a:spcPts val="0"/>
                        </a:spcBef>
                        <a:spcAft>
                          <a:spcPts val="0"/>
                        </a:spcAft>
                      </a:pPr>
                      <a:r>
                        <a:rPr lang="en-US" sz="700" b="0" dirty="0">
                          <a:solidFill>
                            <a:schemeClr val="tx1"/>
                          </a:solidFill>
                          <a:effectLst/>
                        </a:rPr>
                        <a:t>Increase in Aircraft Operations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8"/>
                  </a:ext>
                </a:extLst>
              </a:tr>
              <a:tr h="122704">
                <a:tc>
                  <a:txBody>
                    <a:bodyPr/>
                    <a:lstStyle/>
                    <a:p>
                      <a:pPr marL="0" marR="0">
                        <a:lnSpc>
                          <a:spcPct val="115000"/>
                        </a:lnSpc>
                        <a:spcBef>
                          <a:spcPts val="0"/>
                        </a:spcBef>
                        <a:spcAft>
                          <a:spcPts val="0"/>
                        </a:spcAft>
                      </a:pPr>
                      <a:r>
                        <a:rPr lang="en-US" sz="700" b="0" dirty="0">
                          <a:solidFill>
                            <a:schemeClr val="tx1"/>
                          </a:solidFill>
                          <a:effectLst/>
                        </a:rPr>
                        <a:t>Change in Runway Utilization</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M</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19"/>
                  </a:ext>
                </a:extLst>
              </a:tr>
              <a:tr h="122704">
                <a:tc>
                  <a:txBody>
                    <a:bodyPr/>
                    <a:lstStyle/>
                    <a:p>
                      <a:pPr marL="0" marR="0">
                        <a:lnSpc>
                          <a:spcPct val="115000"/>
                        </a:lnSpc>
                        <a:spcBef>
                          <a:spcPts val="0"/>
                        </a:spcBef>
                        <a:spcAft>
                          <a:spcPts val="0"/>
                        </a:spcAft>
                      </a:pPr>
                      <a:r>
                        <a:rPr lang="en-US" sz="700" b="0" dirty="0">
                          <a:solidFill>
                            <a:schemeClr val="tx1"/>
                          </a:solidFill>
                          <a:effectLst/>
                        </a:rPr>
                        <a:t>Change in Vehicle Mix</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M</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0"/>
                  </a:ext>
                </a:extLst>
              </a:tr>
              <a:tr h="122704">
                <a:tc>
                  <a:txBody>
                    <a:bodyPr/>
                    <a:lstStyle/>
                    <a:p>
                      <a:pPr marL="0" marR="0">
                        <a:lnSpc>
                          <a:spcPct val="115000"/>
                        </a:lnSpc>
                        <a:spcBef>
                          <a:spcPts val="0"/>
                        </a:spcBef>
                        <a:spcAft>
                          <a:spcPts val="0"/>
                        </a:spcAft>
                      </a:pPr>
                      <a:r>
                        <a:rPr lang="en-US" sz="700" b="0" dirty="0">
                          <a:solidFill>
                            <a:schemeClr val="tx1"/>
                          </a:solidFill>
                          <a:effectLst/>
                        </a:rPr>
                        <a:t>Increase in Aircraft Taxi Time/Delay</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1"/>
                  </a:ext>
                </a:extLst>
              </a:tr>
              <a:tr h="122704">
                <a:tc>
                  <a:txBody>
                    <a:bodyPr/>
                    <a:lstStyle/>
                    <a:p>
                      <a:pPr marL="0" marR="0">
                        <a:lnSpc>
                          <a:spcPct val="115000"/>
                        </a:lnSpc>
                        <a:spcBef>
                          <a:spcPts val="0"/>
                        </a:spcBef>
                        <a:spcAft>
                          <a:spcPts val="0"/>
                        </a:spcAft>
                      </a:pPr>
                      <a:r>
                        <a:rPr lang="en-US" sz="700" b="0" dirty="0">
                          <a:solidFill>
                            <a:schemeClr val="tx1"/>
                          </a:solidFill>
                          <a:effectLst/>
                        </a:rPr>
                        <a:t>Increase in Motor Vehicle Trips</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2"/>
                  </a:ext>
                </a:extLst>
              </a:tr>
              <a:tr h="122704">
                <a:tc>
                  <a:txBody>
                    <a:bodyPr/>
                    <a:lstStyle/>
                    <a:p>
                      <a:pPr marL="0" marR="0">
                        <a:lnSpc>
                          <a:spcPct val="115000"/>
                        </a:lnSpc>
                        <a:spcBef>
                          <a:spcPts val="0"/>
                        </a:spcBef>
                        <a:spcAft>
                          <a:spcPts val="0"/>
                        </a:spcAft>
                      </a:pPr>
                      <a:r>
                        <a:rPr lang="en-US" sz="700" b="0" dirty="0">
                          <a:solidFill>
                            <a:schemeClr val="tx1"/>
                          </a:solidFill>
                          <a:effectLst/>
                        </a:rPr>
                        <a:t>Air Traffic Procedures &lt; 3,000 </a:t>
                      </a:r>
                      <a:r>
                        <a:rPr lang="en-US" sz="700" b="0" dirty="0" smtClean="0">
                          <a:solidFill>
                            <a:schemeClr val="tx1"/>
                          </a:solidFill>
                          <a:effectLst/>
                        </a:rPr>
                        <a:t>ft.</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M</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3"/>
                  </a:ext>
                </a:extLst>
              </a:tr>
              <a:tr h="122704">
                <a:tc>
                  <a:txBody>
                    <a:bodyPr/>
                    <a:lstStyle/>
                    <a:p>
                      <a:pPr marL="0" marR="0">
                        <a:lnSpc>
                          <a:spcPct val="115000"/>
                        </a:lnSpc>
                        <a:spcBef>
                          <a:spcPts val="0"/>
                        </a:spcBef>
                        <a:spcAft>
                          <a:spcPts val="0"/>
                        </a:spcAft>
                      </a:pPr>
                      <a:r>
                        <a:rPr lang="en-US" sz="700" b="0" dirty="0">
                          <a:solidFill>
                            <a:schemeClr val="tx1"/>
                          </a:solidFill>
                          <a:effectLst/>
                        </a:rPr>
                        <a:t>Air Traffic Procedures &gt; 3,000 </a:t>
                      </a:r>
                      <a:r>
                        <a:rPr lang="en-US" sz="700" b="0" dirty="0" smtClean="0">
                          <a:solidFill>
                            <a:schemeClr val="tx1"/>
                          </a:solidFill>
                          <a:effectLst/>
                        </a:rPr>
                        <a:t>ft.</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4"/>
                  </a:ext>
                </a:extLst>
              </a:tr>
              <a:tr h="122704">
                <a:tc>
                  <a:txBody>
                    <a:bodyPr/>
                    <a:lstStyle/>
                    <a:p>
                      <a:pPr marL="0" marR="0">
                        <a:lnSpc>
                          <a:spcPct val="115000"/>
                        </a:lnSpc>
                        <a:spcBef>
                          <a:spcPts val="0"/>
                        </a:spcBef>
                        <a:spcAft>
                          <a:spcPts val="0"/>
                        </a:spcAft>
                      </a:pPr>
                      <a:r>
                        <a:rPr lang="en-US" sz="700" b="0" dirty="0">
                          <a:solidFill>
                            <a:schemeClr val="tx1"/>
                          </a:solidFill>
                          <a:effectLst/>
                        </a:rPr>
                        <a:t>Land Acquisition</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CCCDD2"/>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5"/>
                  </a:ext>
                </a:extLst>
              </a:tr>
              <a:tr h="122704">
                <a:tc>
                  <a:txBody>
                    <a:bodyPr/>
                    <a:lstStyle/>
                    <a:p>
                      <a:pPr marL="0" marR="0">
                        <a:lnSpc>
                          <a:spcPct val="115000"/>
                        </a:lnSpc>
                        <a:spcBef>
                          <a:spcPts val="0"/>
                        </a:spcBef>
                        <a:spcAft>
                          <a:spcPts val="0"/>
                        </a:spcAft>
                      </a:pPr>
                      <a:r>
                        <a:rPr lang="en-US" sz="700" b="0" dirty="0">
                          <a:solidFill>
                            <a:schemeClr val="tx1"/>
                          </a:solidFill>
                          <a:effectLst/>
                        </a:rPr>
                        <a:t>Navigational System</a:t>
                      </a:r>
                      <a:endParaRPr lang="en-US" sz="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solidFill>
                      <a:srgbClr val="E7E8EA"/>
                    </a:solidFill>
                  </a:tcPr>
                </a:tc>
                <a:tc>
                  <a:txBody>
                    <a:bodyPr/>
                    <a:lstStyle/>
                    <a:p>
                      <a:pPr marL="0" marR="0" algn="ctr">
                        <a:lnSpc>
                          <a:spcPct val="115000"/>
                        </a:lnSpc>
                        <a:spcBef>
                          <a:spcPts val="0"/>
                        </a:spcBef>
                        <a:spcAft>
                          <a:spcPts val="0"/>
                        </a:spcAft>
                      </a:pPr>
                      <a:r>
                        <a:rPr lang="en-US" sz="700" dirty="0">
                          <a:effectLst/>
                        </a:rPr>
                        <a:t>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X</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a:txBody>
                    <a:bodyPr/>
                    <a:lstStyle/>
                    <a:p>
                      <a:pPr marL="0" marR="0" algn="ctr">
                        <a:lnSpc>
                          <a:spcPct val="115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extLst>
                  <a:ext uri="{0D108BD9-81ED-4DB2-BD59-A6C34878D82A}">
                    <a16:rowId xmlns:a16="http://schemas.microsoft.com/office/drawing/2014/main" xmlns="" val="10026"/>
                  </a:ext>
                </a:extLst>
              </a:tr>
              <a:tr h="195373">
                <a:tc gridSpan="5">
                  <a:txBody>
                    <a:bodyPr/>
                    <a:lstStyle/>
                    <a:p>
                      <a:pPr marL="0" marR="0">
                        <a:lnSpc>
                          <a:spcPct val="115000"/>
                        </a:lnSpc>
                        <a:spcBef>
                          <a:spcPts val="0"/>
                        </a:spcBef>
                        <a:spcAft>
                          <a:spcPts val="0"/>
                        </a:spcAft>
                      </a:pPr>
                      <a:r>
                        <a:rPr lang="en-US" sz="700" baseline="30000" dirty="0">
                          <a:effectLst/>
                        </a:rPr>
                        <a:t>a</a:t>
                      </a:r>
                      <a:r>
                        <a:rPr lang="en-US" sz="700" dirty="0">
                          <a:effectLst/>
                        </a:rPr>
                        <a:t> Indicates likelihood that GAV emissions will be modeled           = High              = Medium           = Low</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6641" marR="3664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27"/>
                  </a:ext>
                </a:extLst>
              </a:tr>
            </a:tbl>
          </a:graphicData>
        </a:graphic>
      </p:graphicFrame>
      <p:sp>
        <p:nvSpPr>
          <p:cNvPr id="12" name="Content Placeholder 2"/>
          <p:cNvSpPr>
            <a:spLocks noGrp="1"/>
          </p:cNvSpPr>
          <p:nvPr>
            <p:ph sz="half" idx="1"/>
          </p:nvPr>
        </p:nvSpPr>
        <p:spPr>
          <a:xfrm>
            <a:off x="6095495" y="1964827"/>
            <a:ext cx="2632580" cy="3693331"/>
          </a:xfrm>
          <a:solidFill>
            <a:schemeClr val="accent3">
              <a:lumMod val="50000"/>
            </a:schemeClr>
          </a:solidFill>
        </p:spPr>
        <p:txBody>
          <a:bodyPr rtlCol="0">
            <a:normAutofit lnSpcReduction="10000"/>
          </a:bodyPr>
          <a:lstStyle/>
          <a:p>
            <a:pPr marL="0" indent="0" algn="ctr" fontAlgn="auto">
              <a:buNone/>
              <a:defRPr/>
            </a:pPr>
            <a:r>
              <a:rPr lang="en-US" altLang="en-US" sz="1900" i="1" dirty="0">
                <a:solidFill>
                  <a:schemeClr val="bg1"/>
                </a:solidFill>
              </a:rPr>
              <a:t>This table lists potential airport-related projects, indicates what the likelihood is that GAV emissions will be modeled and suggests the data collection level.</a:t>
            </a:r>
          </a:p>
          <a:p>
            <a:pPr marL="0" indent="0" algn="ctr" fontAlgn="auto">
              <a:buNone/>
              <a:defRPr/>
            </a:pPr>
            <a:r>
              <a:rPr lang="en-US" altLang="en-US" sz="1900" i="1" dirty="0">
                <a:solidFill>
                  <a:schemeClr val="bg1"/>
                </a:solidFill>
              </a:rPr>
              <a:t>The following tables more specifically provide the emissions model data requirements for each tier level.  </a:t>
            </a:r>
            <a:endParaRPr lang="en-US" altLang="en-US" dirty="0"/>
          </a:p>
        </p:txBody>
      </p:sp>
      <p:sp>
        <p:nvSpPr>
          <p:cNvPr id="11" name="Action Button: Go Forward or Next 10">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Flowchart: Decision 12">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4" name="Action Button: Go Forward or Next 13">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55663"/>
            <a:ext cx="8272463" cy="741362"/>
          </a:xfrm>
        </p:spPr>
        <p:txBody>
          <a:bodyPr/>
          <a:lstStyle/>
          <a:p>
            <a:pPr algn="ctr" fontAlgn="auto">
              <a:spcAft>
                <a:spcPts val="0"/>
              </a:spcAft>
              <a:defRPr/>
            </a:pPr>
            <a:r>
              <a:rPr lang="en-US" dirty="0"/>
              <a:t>Tier I</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323916001"/>
              </p:ext>
            </p:extLst>
          </p:nvPr>
        </p:nvGraphicFramePr>
        <p:xfrm>
          <a:off x="434975" y="2170357"/>
          <a:ext cx="8270876" cy="3249105"/>
        </p:xfrm>
        <a:graphic>
          <a:graphicData uri="http://schemas.openxmlformats.org/drawingml/2006/table">
            <a:tbl>
              <a:tblPr firstRow="1" firstCol="1" bandRow="1">
                <a:tableStyleId>{5C22544A-7EE6-4342-B048-85BDC9FD1C3A}</a:tableStyleId>
              </a:tblPr>
              <a:tblGrid>
                <a:gridCol w="1549479">
                  <a:extLst>
                    <a:ext uri="{9D8B030D-6E8A-4147-A177-3AD203B41FA5}">
                      <a16:colId xmlns:a16="http://schemas.microsoft.com/office/drawing/2014/main" xmlns="" val="20000"/>
                    </a:ext>
                  </a:extLst>
                </a:gridCol>
                <a:gridCol w="1549479">
                  <a:extLst>
                    <a:ext uri="{9D8B030D-6E8A-4147-A177-3AD203B41FA5}">
                      <a16:colId xmlns:a16="http://schemas.microsoft.com/office/drawing/2014/main" xmlns="" val="20001"/>
                    </a:ext>
                  </a:extLst>
                </a:gridCol>
                <a:gridCol w="1031911">
                  <a:extLst>
                    <a:ext uri="{9D8B030D-6E8A-4147-A177-3AD203B41FA5}">
                      <a16:colId xmlns:a16="http://schemas.microsoft.com/office/drawing/2014/main" xmlns="" val="20002"/>
                    </a:ext>
                  </a:extLst>
                </a:gridCol>
                <a:gridCol w="1694332">
                  <a:extLst>
                    <a:ext uri="{9D8B030D-6E8A-4147-A177-3AD203B41FA5}">
                      <a16:colId xmlns:a16="http://schemas.microsoft.com/office/drawing/2014/main" xmlns="" val="20004"/>
                    </a:ext>
                  </a:extLst>
                </a:gridCol>
                <a:gridCol w="1310537">
                  <a:extLst>
                    <a:ext uri="{9D8B030D-6E8A-4147-A177-3AD203B41FA5}">
                      <a16:colId xmlns:a16="http://schemas.microsoft.com/office/drawing/2014/main" xmlns="" val="20005"/>
                    </a:ext>
                  </a:extLst>
                </a:gridCol>
                <a:gridCol w="1135138">
                  <a:extLst>
                    <a:ext uri="{9D8B030D-6E8A-4147-A177-3AD203B41FA5}">
                      <a16:colId xmlns:a16="http://schemas.microsoft.com/office/drawing/2014/main" xmlns="" val="20006"/>
                    </a:ext>
                  </a:extLst>
                </a:gridCol>
              </a:tblGrid>
              <a:tr h="233407">
                <a:tc gridSpan="2">
                  <a:txBody>
                    <a:bodyPr/>
                    <a:lstStyle/>
                    <a:p>
                      <a:pPr marL="0" marR="0" algn="ctr">
                        <a:lnSpc>
                          <a:spcPct val="107000"/>
                        </a:lnSpc>
                        <a:spcBef>
                          <a:spcPts val="0"/>
                        </a:spcBef>
                        <a:spcAft>
                          <a:spcPts val="0"/>
                        </a:spcAft>
                      </a:pPr>
                      <a:r>
                        <a:rPr lang="en-US" sz="700" dirty="0">
                          <a:effectLst/>
                        </a:rPr>
                        <a:t>GAV Infrastructure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hMerge="1">
                  <a:txBody>
                    <a:bodyPr/>
                    <a:lstStyle/>
                    <a:p>
                      <a:endParaRPr lang="en-US"/>
                    </a:p>
                  </a:txBody>
                  <a:tcPr/>
                </a:tc>
                <a:tc gridSpan="4">
                  <a:txBody>
                    <a:bodyPr/>
                    <a:lstStyle/>
                    <a:p>
                      <a:pPr marL="0" marR="0" algn="ctr">
                        <a:lnSpc>
                          <a:spcPct val="107000"/>
                        </a:lnSpc>
                        <a:spcBef>
                          <a:spcPts val="0"/>
                        </a:spcBef>
                        <a:spcAft>
                          <a:spcPts val="0"/>
                        </a:spcAft>
                      </a:pPr>
                      <a:r>
                        <a:rPr lang="en-US" sz="700" dirty="0">
                          <a:effectLst/>
                        </a:rPr>
                        <a:t> Required Data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61147">
                <a:tc>
                  <a:txBody>
                    <a:bodyPr/>
                    <a:lstStyle/>
                    <a:p>
                      <a:pPr marL="0" marR="0" algn="ctr">
                        <a:lnSpc>
                          <a:spcPct val="107000"/>
                        </a:lnSpc>
                        <a:spcBef>
                          <a:spcPts val="0"/>
                        </a:spcBef>
                        <a:spcAft>
                          <a:spcPts val="0"/>
                        </a:spcAft>
                      </a:pPr>
                      <a:r>
                        <a:rPr lang="en-US" sz="700" dirty="0">
                          <a:effectLst/>
                        </a:rPr>
                        <a:t>General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a:txBody>
                    <a:bodyPr/>
                    <a:lstStyle/>
                    <a:p>
                      <a:pPr marL="0" marR="0" algn="ctr">
                        <a:lnSpc>
                          <a:spcPct val="107000"/>
                        </a:lnSpc>
                        <a:spcBef>
                          <a:spcPts val="0"/>
                        </a:spcBef>
                        <a:spcAft>
                          <a:spcPts val="0"/>
                        </a:spcAft>
                      </a:pPr>
                      <a:r>
                        <a:rPr lang="en-US" sz="700" b="1" dirty="0">
                          <a:solidFill>
                            <a:schemeClr val="bg1"/>
                          </a:solidFill>
                          <a:effectLst/>
                        </a:rPr>
                        <a:t>Specific</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Volume</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Fleet Mix</a:t>
                      </a:r>
                      <a:r>
                        <a:rPr lang="en-US" sz="700" b="1" baseline="30000" dirty="0">
                          <a:solidFill>
                            <a:schemeClr val="bg1"/>
                          </a:solidFill>
                          <a:effectLst/>
                        </a:rPr>
                        <a:t>a</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Speed</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Idle/ Dwell Time</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solidFill>
                      <a:schemeClr val="accent1"/>
                    </a:solidFill>
                  </a:tcPr>
                </a:tc>
                <a:extLst>
                  <a:ext uri="{0D108BD9-81ED-4DB2-BD59-A6C34878D82A}">
                    <a16:rowId xmlns:a16="http://schemas.microsoft.com/office/drawing/2014/main" xmlns="" val="10001"/>
                  </a:ext>
                </a:extLst>
              </a:tr>
              <a:tr h="114182">
                <a:tc rowSpan="5">
                  <a:txBody>
                    <a:bodyPr/>
                    <a:lstStyle/>
                    <a:p>
                      <a:pPr marL="0" marR="0">
                        <a:lnSpc>
                          <a:spcPct val="107000"/>
                        </a:lnSpc>
                        <a:spcBef>
                          <a:spcPts val="0"/>
                        </a:spcBef>
                        <a:spcAft>
                          <a:spcPts val="0"/>
                        </a:spcAft>
                      </a:pPr>
                      <a:r>
                        <a:rPr lang="en-US" sz="700" dirty="0">
                          <a:effectLst/>
                        </a:rPr>
                        <a:t>Roadways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a:txBody>
                    <a:bodyPr/>
                    <a:lstStyle/>
                    <a:p>
                      <a:pPr marL="0" marR="0">
                        <a:lnSpc>
                          <a:spcPct val="107000"/>
                        </a:lnSpc>
                        <a:spcBef>
                          <a:spcPts val="0"/>
                        </a:spcBef>
                        <a:spcAft>
                          <a:spcPts val="0"/>
                        </a:spcAft>
                      </a:pPr>
                      <a:r>
                        <a:rPr lang="en-US" sz="700" b="1" dirty="0">
                          <a:effectLst/>
                        </a:rPr>
                        <a:t>Access</a:t>
                      </a:r>
                      <a:endParaRPr lang="en-US" sz="700" b="1"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rowSpan="5">
                  <a:txBody>
                    <a:bodyPr/>
                    <a:lstStyle/>
                    <a:p>
                      <a:pPr marL="0" marR="0">
                        <a:lnSpc>
                          <a:spcPct val="107000"/>
                        </a:lnSpc>
                        <a:spcBef>
                          <a:spcPts val="0"/>
                        </a:spcBef>
                        <a:spcAft>
                          <a:spcPts val="0"/>
                        </a:spcAft>
                      </a:pPr>
                      <a:r>
                        <a:rPr lang="en-US" sz="700" b="0" dirty="0">
                          <a:effectLst/>
                        </a:rPr>
                        <a:t>Average daily trips entering airport. </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5">
                  <a:txBody>
                    <a:bodyPr/>
                    <a:lstStyle/>
                    <a:p>
                      <a:pPr marL="0" marR="0">
                        <a:lnSpc>
                          <a:spcPct val="107000"/>
                        </a:lnSpc>
                        <a:spcBef>
                          <a:spcPts val="0"/>
                        </a:spcBef>
                        <a:spcAft>
                          <a:spcPts val="0"/>
                        </a:spcAft>
                      </a:pPr>
                      <a:r>
                        <a:rPr lang="en-US" sz="700" b="0" dirty="0">
                          <a:effectLst/>
                        </a:rPr>
                        <a:t>Assume a 50/50 split of passenger cars/trucks and composite fuel.</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5">
                  <a:txBody>
                    <a:bodyPr/>
                    <a:lstStyle/>
                    <a:p>
                      <a:pPr marL="0" marR="0">
                        <a:lnSpc>
                          <a:spcPct val="107000"/>
                        </a:lnSpc>
                        <a:spcBef>
                          <a:spcPts val="0"/>
                        </a:spcBef>
                        <a:spcAft>
                          <a:spcPts val="0"/>
                        </a:spcAft>
                      </a:pPr>
                      <a:r>
                        <a:rPr lang="en-US" sz="700" b="0" dirty="0">
                          <a:effectLst/>
                        </a:rPr>
                        <a:t>Assume 20 miles per hour (mph).</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5">
                  <a:txBody>
                    <a:bodyPr/>
                    <a:lstStyle/>
                    <a:p>
                      <a:pPr marL="0" marR="0">
                        <a:lnSpc>
                          <a:spcPct val="107000"/>
                        </a:lnSpc>
                        <a:spcBef>
                          <a:spcPts val="0"/>
                        </a:spcBef>
                        <a:spcAft>
                          <a:spcPts val="0"/>
                        </a:spcAft>
                      </a:pPr>
                      <a:r>
                        <a:rPr lang="en-US" sz="700" b="0" dirty="0">
                          <a:effectLst/>
                        </a:rPr>
                        <a:t>Not considered in analysis.</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extLst>
                  <a:ext uri="{0D108BD9-81ED-4DB2-BD59-A6C34878D82A}">
                    <a16:rowId xmlns:a16="http://schemas.microsoft.com/office/drawing/2014/main" xmlns="" val="10002"/>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Curbside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Circulation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Service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5"/>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Cargo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6"/>
                  </a:ext>
                </a:extLst>
              </a:tr>
              <a:tr h="114182">
                <a:tc rowSpan="7">
                  <a:txBody>
                    <a:bodyPr/>
                    <a:lstStyle/>
                    <a:p>
                      <a:pPr marL="0" marR="0">
                        <a:lnSpc>
                          <a:spcPct val="107000"/>
                        </a:lnSpc>
                        <a:spcBef>
                          <a:spcPts val="0"/>
                        </a:spcBef>
                        <a:spcAft>
                          <a:spcPts val="0"/>
                        </a:spcAft>
                      </a:pPr>
                      <a:r>
                        <a:rPr lang="en-US" sz="700" dirty="0">
                          <a:effectLst/>
                        </a:rPr>
                        <a:t>Parking Facilities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a:txBody>
                    <a:bodyPr/>
                    <a:lstStyle/>
                    <a:p>
                      <a:pPr marL="0" marR="0">
                        <a:lnSpc>
                          <a:spcPct val="107000"/>
                        </a:lnSpc>
                        <a:spcBef>
                          <a:spcPts val="0"/>
                        </a:spcBef>
                        <a:spcAft>
                          <a:spcPts val="0"/>
                        </a:spcAft>
                      </a:pPr>
                      <a:r>
                        <a:rPr lang="en-US" sz="700" dirty="0">
                          <a:effectLst/>
                        </a:rPr>
                        <a:t>Surface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rowSpan="7">
                  <a:txBody>
                    <a:bodyPr/>
                    <a:lstStyle/>
                    <a:p>
                      <a:pPr marL="0" marR="0">
                        <a:lnSpc>
                          <a:spcPct val="107000"/>
                        </a:lnSpc>
                        <a:spcBef>
                          <a:spcPts val="0"/>
                        </a:spcBef>
                        <a:spcAft>
                          <a:spcPts val="0"/>
                        </a:spcAft>
                      </a:pPr>
                      <a:r>
                        <a:rPr lang="en-US" sz="700" dirty="0">
                          <a:effectLst/>
                        </a:rPr>
                        <a:t>If project involves parking, average daily trips to parking facility of interest.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7">
                  <a:txBody>
                    <a:bodyPr/>
                    <a:lstStyle/>
                    <a:p>
                      <a:pPr marL="0" marR="0">
                        <a:lnSpc>
                          <a:spcPct val="107000"/>
                        </a:lnSpc>
                        <a:spcBef>
                          <a:spcPts val="0"/>
                        </a:spcBef>
                        <a:spcAft>
                          <a:spcPts val="0"/>
                        </a:spcAft>
                      </a:pPr>
                      <a:r>
                        <a:rPr lang="en-US" sz="700" dirty="0">
                          <a:effectLst/>
                        </a:rPr>
                        <a:t>Assume a 50/50 split of passenger cars/trucks and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7">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7">
                  <a:txBody>
                    <a:bodyPr/>
                    <a:lstStyle/>
                    <a:p>
                      <a:pPr marL="0" marR="0">
                        <a:lnSpc>
                          <a:spcPct val="107000"/>
                        </a:lnSpc>
                        <a:spcBef>
                          <a:spcPts val="0"/>
                        </a:spcBef>
                        <a:spcAft>
                          <a:spcPts val="0"/>
                        </a:spcAft>
                      </a:pPr>
                      <a:r>
                        <a:rPr lang="en-US" sz="700" dirty="0">
                          <a:effectLst/>
                        </a:rPr>
                        <a:t>Not applicable.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extLst>
                  <a:ext uri="{0D108BD9-81ED-4DB2-BD59-A6C34878D82A}">
                    <a16:rowId xmlns:a16="http://schemas.microsoft.com/office/drawing/2014/main" xmlns="" val="10007"/>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Multi-level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8"/>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Employee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9"/>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Cell Phone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0"/>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Hotel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1"/>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Rental Car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2"/>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Off-Airport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3"/>
                  </a:ext>
                </a:extLst>
              </a:tr>
              <a:tr h="114182">
                <a:tc rowSpan="7">
                  <a:txBody>
                    <a:bodyPr/>
                    <a:lstStyle/>
                    <a:p>
                      <a:pPr marL="0" marR="0">
                        <a:lnSpc>
                          <a:spcPct val="107000"/>
                        </a:lnSpc>
                        <a:spcBef>
                          <a:spcPts val="0"/>
                        </a:spcBef>
                        <a:spcAft>
                          <a:spcPts val="0"/>
                        </a:spcAft>
                      </a:pPr>
                      <a:r>
                        <a:rPr lang="en-US" sz="700" dirty="0">
                          <a:effectLst/>
                        </a:rPr>
                        <a:t>Vehicle Staging/ Queuing Areas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a:txBody>
                    <a:bodyPr/>
                    <a:lstStyle/>
                    <a:p>
                      <a:pPr marL="0" marR="0">
                        <a:lnSpc>
                          <a:spcPct val="107000"/>
                        </a:lnSpc>
                        <a:spcBef>
                          <a:spcPts val="0"/>
                        </a:spcBef>
                        <a:spcAft>
                          <a:spcPts val="0"/>
                        </a:spcAft>
                      </a:pPr>
                      <a:r>
                        <a:rPr lang="en-US" sz="700" dirty="0">
                          <a:effectLst/>
                        </a:rPr>
                        <a:t>On Demand Taxi/Limo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rowSpan="7">
                  <a:txBody>
                    <a:bodyPr/>
                    <a:lstStyle/>
                    <a:p>
                      <a:pPr marL="0" marR="0">
                        <a:lnSpc>
                          <a:spcPct val="107000"/>
                        </a:lnSpc>
                        <a:spcBef>
                          <a:spcPts val="0"/>
                        </a:spcBef>
                        <a:spcAft>
                          <a:spcPts val="0"/>
                        </a:spcAft>
                      </a:pPr>
                      <a:r>
                        <a:rPr lang="en-US" sz="700" dirty="0">
                          <a:effectLst/>
                        </a:rPr>
                        <a:t>If project involves a staging area(s), average daily trips to area of interest.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7">
                  <a:txBody>
                    <a:bodyPr/>
                    <a:lstStyle/>
                    <a:p>
                      <a:pPr marL="0" marR="0">
                        <a:lnSpc>
                          <a:spcPct val="107000"/>
                        </a:lnSpc>
                        <a:spcBef>
                          <a:spcPts val="0"/>
                        </a:spcBef>
                        <a:spcAft>
                          <a:spcPts val="0"/>
                        </a:spcAft>
                      </a:pPr>
                      <a:r>
                        <a:rPr lang="en-US" sz="700" dirty="0">
                          <a:effectLst/>
                        </a:rPr>
                        <a:t>Assume a 50/50 split of passenger cars/trucks and composite fuel for taxi/limo and TNC areas.  For shared ride and shuttle areas assume 50/50 split of light commercial trucks and </a:t>
                      </a:r>
                      <a:r>
                        <a:rPr lang="en-US" sz="700" dirty="0" smtClean="0">
                          <a:effectLst/>
                        </a:rPr>
                        <a:t>short-haul </a:t>
                      </a:r>
                      <a:r>
                        <a:rPr lang="en-US" sz="700" dirty="0">
                          <a:effectLst/>
                        </a:rPr>
                        <a:t>single‐unit trucks and a composite fuel.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7">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7">
                  <a:txBody>
                    <a:bodyPr/>
                    <a:lstStyle/>
                    <a:p>
                      <a:pPr marL="0" marR="0">
                        <a:lnSpc>
                          <a:spcPct val="107000"/>
                        </a:lnSpc>
                        <a:spcBef>
                          <a:spcPts val="0"/>
                        </a:spcBef>
                        <a:spcAft>
                          <a:spcPts val="0"/>
                        </a:spcAft>
                      </a:pPr>
                      <a:r>
                        <a:rPr lang="en-US" sz="700" dirty="0">
                          <a:effectLst/>
                        </a:rPr>
                        <a:t>Dwell times are assumed.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extLst>
                  <a:ext uri="{0D108BD9-81ED-4DB2-BD59-A6C34878D82A}">
                    <a16:rowId xmlns:a16="http://schemas.microsoft.com/office/drawing/2014/main" xmlns="" val="10014"/>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5"/>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Door-to-door/ Shared Ride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6"/>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Hotel/Motel Shuttles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7"/>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Parking Shuttles (on 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8"/>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Parking Shuttles (off 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9"/>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TNC</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0"/>
                  </a:ext>
                </a:extLst>
              </a:tr>
              <a:tr h="114182">
                <a:tc rowSpan="5">
                  <a:txBody>
                    <a:bodyPr/>
                    <a:lstStyle/>
                    <a:p>
                      <a:pPr marL="0" marR="0">
                        <a:lnSpc>
                          <a:spcPct val="107000"/>
                        </a:lnSpc>
                        <a:spcBef>
                          <a:spcPts val="0"/>
                        </a:spcBef>
                        <a:spcAft>
                          <a:spcPts val="0"/>
                        </a:spcAft>
                      </a:pPr>
                      <a:r>
                        <a:rPr lang="en-US" sz="700" dirty="0">
                          <a:effectLst/>
                        </a:rPr>
                        <a:t>Other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a:txBody>
                    <a:bodyPr/>
                    <a:lstStyle/>
                    <a:p>
                      <a:pPr marL="0" marR="0">
                        <a:lnSpc>
                          <a:spcPct val="107000"/>
                        </a:lnSpc>
                        <a:spcBef>
                          <a:spcPts val="0"/>
                        </a:spcBef>
                        <a:spcAft>
                          <a:spcPts val="0"/>
                        </a:spcAft>
                      </a:pPr>
                      <a:r>
                        <a:rPr lang="en-US" sz="700" dirty="0">
                          <a:effectLst/>
                        </a:rPr>
                        <a:t>Kiss-n-Fly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rowSpan="5">
                  <a:txBody>
                    <a:bodyPr/>
                    <a:lstStyle/>
                    <a:p>
                      <a:pPr marL="0" marR="0">
                        <a:lnSpc>
                          <a:spcPct val="107000"/>
                        </a:lnSpc>
                        <a:spcBef>
                          <a:spcPts val="0"/>
                        </a:spcBef>
                        <a:spcAft>
                          <a:spcPts val="0"/>
                        </a:spcAft>
                      </a:pPr>
                      <a:r>
                        <a:rPr lang="en-US" sz="700" dirty="0">
                          <a:effectLst/>
                        </a:rPr>
                        <a:t>If project involves one of the “other” GAV areas, average daily trips to the area.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5">
                  <a:txBody>
                    <a:bodyPr/>
                    <a:lstStyle/>
                    <a:p>
                      <a:pPr marL="0" marR="0">
                        <a:lnSpc>
                          <a:spcPct val="107000"/>
                        </a:lnSpc>
                        <a:spcBef>
                          <a:spcPts val="0"/>
                        </a:spcBef>
                        <a:spcAft>
                          <a:spcPts val="0"/>
                        </a:spcAft>
                      </a:pPr>
                      <a:r>
                        <a:rPr lang="en-US" sz="700" dirty="0">
                          <a:effectLst/>
                        </a:rPr>
                        <a:t>Assume a 50/50 split of passenger cars/trucks and a composite fuel for kiss-n-fly, taxi/limo areas. For transit stop/charter bus areas assume transit bus and composite fuel. For cargo facilities assume a </a:t>
                      </a:r>
                      <a:r>
                        <a:rPr lang="en-US" sz="700" dirty="0" smtClean="0">
                          <a:effectLst/>
                        </a:rPr>
                        <a:t>short-haul </a:t>
                      </a:r>
                      <a:r>
                        <a:rPr lang="en-US" sz="700" dirty="0">
                          <a:effectLst/>
                        </a:rPr>
                        <a:t>single-unit truck and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5">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tc rowSpan="5">
                  <a:txBody>
                    <a:bodyPr/>
                    <a:lstStyle/>
                    <a:p>
                      <a:pPr marL="0" marR="0">
                        <a:lnSpc>
                          <a:spcPct val="107000"/>
                        </a:lnSpc>
                        <a:spcBef>
                          <a:spcPts val="0"/>
                        </a:spcBef>
                        <a:spcAft>
                          <a:spcPts val="0"/>
                        </a:spcAft>
                      </a:pPr>
                      <a:r>
                        <a:rPr lang="en-US" sz="700" dirty="0">
                          <a:effectLst/>
                        </a:rPr>
                        <a:t>Dwell times are assumed.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ctr"/>
                </a:tc>
                <a:extLst>
                  <a:ext uri="{0D108BD9-81ED-4DB2-BD59-A6C34878D82A}">
                    <a16:rowId xmlns:a16="http://schemas.microsoft.com/office/drawing/2014/main" xmlns="" val="10021"/>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Transit Stop</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2"/>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Pre-arranged Taxi/Limo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3"/>
                  </a:ext>
                </a:extLst>
              </a:tr>
              <a:tr h="114182">
                <a:tc vMerge="1">
                  <a:txBody>
                    <a:bodyPr/>
                    <a:lstStyle/>
                    <a:p>
                      <a:endParaRPr lang="en-US"/>
                    </a:p>
                  </a:txBody>
                  <a:tcPr/>
                </a:tc>
                <a:tc>
                  <a:txBody>
                    <a:bodyPr/>
                    <a:lstStyle/>
                    <a:p>
                      <a:pPr marL="0" marR="0">
                        <a:lnSpc>
                          <a:spcPct val="107000"/>
                        </a:lnSpc>
                        <a:spcBef>
                          <a:spcPts val="0"/>
                        </a:spcBef>
                        <a:spcAft>
                          <a:spcPts val="0"/>
                        </a:spcAft>
                      </a:pPr>
                      <a:r>
                        <a:rPr lang="en-US" sz="700" dirty="0">
                          <a:effectLst/>
                        </a:rPr>
                        <a:t>Charter Bus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4"/>
                  </a:ext>
                </a:extLst>
              </a:tr>
              <a:tr h="228365">
                <a:tc vMerge="1">
                  <a:txBody>
                    <a:bodyPr/>
                    <a:lstStyle/>
                    <a:p>
                      <a:endParaRPr lang="en-US"/>
                    </a:p>
                  </a:txBody>
                  <a:tcPr/>
                </a:tc>
                <a:tc>
                  <a:txBody>
                    <a:bodyPr/>
                    <a:lstStyle/>
                    <a:p>
                      <a:pPr marL="0" marR="0">
                        <a:lnSpc>
                          <a:spcPct val="107000"/>
                        </a:lnSpc>
                        <a:spcBef>
                          <a:spcPts val="0"/>
                        </a:spcBef>
                        <a:spcAft>
                          <a:spcPts val="0"/>
                        </a:spcAft>
                      </a:pPr>
                      <a:r>
                        <a:rPr lang="en-US" sz="700" dirty="0">
                          <a:effectLst/>
                        </a:rPr>
                        <a:t>Cargo Facilities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30078" marR="30078"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5"/>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30263"/>
            <a:ext cx="8272463" cy="739775"/>
          </a:xfrm>
        </p:spPr>
        <p:txBody>
          <a:bodyPr/>
          <a:lstStyle/>
          <a:p>
            <a:pPr algn="ctr" fontAlgn="auto">
              <a:spcAft>
                <a:spcPts val="0"/>
              </a:spcAft>
              <a:defRPr/>
            </a:pPr>
            <a:r>
              <a:rPr lang="en-US" dirty="0"/>
              <a:t>Tier II</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735117509"/>
              </p:ext>
            </p:extLst>
          </p:nvPr>
        </p:nvGraphicFramePr>
        <p:xfrm>
          <a:off x="436563" y="2098385"/>
          <a:ext cx="8270875" cy="3270648"/>
        </p:xfrm>
        <a:graphic>
          <a:graphicData uri="http://schemas.openxmlformats.org/drawingml/2006/table">
            <a:tbl>
              <a:tblPr firstRow="1" firstCol="1" bandRow="1">
                <a:tableStyleId>{5C22544A-7EE6-4342-B048-85BDC9FD1C3A}</a:tableStyleId>
              </a:tblPr>
              <a:tblGrid>
                <a:gridCol w="1549406">
                  <a:extLst>
                    <a:ext uri="{9D8B030D-6E8A-4147-A177-3AD203B41FA5}">
                      <a16:colId xmlns:a16="http://schemas.microsoft.com/office/drawing/2014/main" xmlns="" val="20000"/>
                    </a:ext>
                  </a:extLst>
                </a:gridCol>
                <a:gridCol w="1319705">
                  <a:extLst>
                    <a:ext uri="{9D8B030D-6E8A-4147-A177-3AD203B41FA5}">
                      <a16:colId xmlns:a16="http://schemas.microsoft.com/office/drawing/2014/main" xmlns="" val="20001"/>
                    </a:ext>
                  </a:extLst>
                </a:gridCol>
                <a:gridCol w="1071823">
                  <a:extLst>
                    <a:ext uri="{9D8B030D-6E8A-4147-A177-3AD203B41FA5}">
                      <a16:colId xmlns:a16="http://schemas.microsoft.com/office/drawing/2014/main" xmlns="" val="20002"/>
                    </a:ext>
                  </a:extLst>
                </a:gridCol>
                <a:gridCol w="1884382">
                  <a:extLst>
                    <a:ext uri="{9D8B030D-6E8A-4147-A177-3AD203B41FA5}">
                      <a16:colId xmlns:a16="http://schemas.microsoft.com/office/drawing/2014/main" xmlns="" val="20004"/>
                    </a:ext>
                  </a:extLst>
                </a:gridCol>
                <a:gridCol w="1310476">
                  <a:extLst>
                    <a:ext uri="{9D8B030D-6E8A-4147-A177-3AD203B41FA5}">
                      <a16:colId xmlns:a16="http://schemas.microsoft.com/office/drawing/2014/main" xmlns="" val="20005"/>
                    </a:ext>
                  </a:extLst>
                </a:gridCol>
                <a:gridCol w="1135083">
                  <a:extLst>
                    <a:ext uri="{9D8B030D-6E8A-4147-A177-3AD203B41FA5}">
                      <a16:colId xmlns:a16="http://schemas.microsoft.com/office/drawing/2014/main" xmlns="" val="20006"/>
                    </a:ext>
                  </a:extLst>
                </a:gridCol>
              </a:tblGrid>
              <a:tr h="187614">
                <a:tc gridSpan="2">
                  <a:txBody>
                    <a:bodyPr/>
                    <a:lstStyle/>
                    <a:p>
                      <a:pPr marL="0" marR="0" algn="ctr">
                        <a:lnSpc>
                          <a:spcPct val="107000"/>
                        </a:lnSpc>
                        <a:spcBef>
                          <a:spcPts val="0"/>
                        </a:spcBef>
                        <a:spcAft>
                          <a:spcPts val="0"/>
                        </a:spcAft>
                      </a:pPr>
                      <a:r>
                        <a:rPr lang="en-US" sz="700" dirty="0">
                          <a:effectLst/>
                        </a:rPr>
                        <a:t>GAV Infrastructure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hMerge="1">
                  <a:txBody>
                    <a:bodyPr/>
                    <a:lstStyle/>
                    <a:p>
                      <a:endParaRPr lang="en-US"/>
                    </a:p>
                  </a:txBody>
                  <a:tcPr/>
                </a:tc>
                <a:tc gridSpan="4">
                  <a:txBody>
                    <a:bodyPr/>
                    <a:lstStyle/>
                    <a:p>
                      <a:pPr marL="0" marR="0" algn="ctr">
                        <a:lnSpc>
                          <a:spcPct val="107000"/>
                        </a:lnSpc>
                        <a:spcBef>
                          <a:spcPts val="0"/>
                        </a:spcBef>
                        <a:spcAft>
                          <a:spcPts val="0"/>
                        </a:spcAft>
                      </a:pPr>
                      <a:r>
                        <a:rPr lang="en-US" sz="700" dirty="0">
                          <a:effectLst/>
                        </a:rPr>
                        <a:t> Required Data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52645">
                <a:tc>
                  <a:txBody>
                    <a:bodyPr/>
                    <a:lstStyle/>
                    <a:p>
                      <a:pPr marL="0" marR="0" algn="ctr">
                        <a:lnSpc>
                          <a:spcPct val="107000"/>
                        </a:lnSpc>
                        <a:spcBef>
                          <a:spcPts val="0"/>
                        </a:spcBef>
                        <a:spcAft>
                          <a:spcPts val="0"/>
                        </a:spcAft>
                      </a:pPr>
                      <a:r>
                        <a:rPr lang="en-US" sz="700" dirty="0">
                          <a:effectLst/>
                        </a:rPr>
                        <a:t>General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a:txBody>
                    <a:bodyPr/>
                    <a:lstStyle/>
                    <a:p>
                      <a:pPr marL="0" marR="0" algn="ctr">
                        <a:lnSpc>
                          <a:spcPct val="107000"/>
                        </a:lnSpc>
                        <a:spcBef>
                          <a:spcPts val="0"/>
                        </a:spcBef>
                        <a:spcAft>
                          <a:spcPts val="0"/>
                        </a:spcAft>
                      </a:pPr>
                      <a:r>
                        <a:rPr lang="en-US" sz="700" b="1" dirty="0">
                          <a:solidFill>
                            <a:schemeClr val="bg1"/>
                          </a:solidFill>
                          <a:effectLst/>
                        </a:rPr>
                        <a:t>Specific</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Volume</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Fleet Mix</a:t>
                      </a:r>
                      <a:r>
                        <a:rPr lang="en-US" sz="700" b="1" baseline="30000" dirty="0">
                          <a:solidFill>
                            <a:schemeClr val="bg1"/>
                          </a:solidFill>
                          <a:effectLst/>
                        </a:rPr>
                        <a:t>a</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Speed</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Idle/ Dwell Time</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solidFill>
                      <a:schemeClr val="accent1"/>
                    </a:solidFill>
                  </a:tcPr>
                </a:tc>
                <a:extLst>
                  <a:ext uri="{0D108BD9-81ED-4DB2-BD59-A6C34878D82A}">
                    <a16:rowId xmlns:a16="http://schemas.microsoft.com/office/drawing/2014/main" xmlns="" val="10001"/>
                  </a:ext>
                </a:extLst>
              </a:tr>
              <a:tr h="114187">
                <a:tc rowSpan="5">
                  <a:txBody>
                    <a:bodyPr/>
                    <a:lstStyle/>
                    <a:p>
                      <a:pPr marL="0" marR="0">
                        <a:lnSpc>
                          <a:spcPct val="107000"/>
                        </a:lnSpc>
                        <a:spcBef>
                          <a:spcPts val="0"/>
                        </a:spcBef>
                        <a:spcAft>
                          <a:spcPts val="0"/>
                        </a:spcAft>
                      </a:pPr>
                      <a:r>
                        <a:rPr lang="en-US" sz="700" dirty="0">
                          <a:effectLst/>
                        </a:rPr>
                        <a:t>Roadways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a:txBody>
                    <a:bodyPr/>
                    <a:lstStyle/>
                    <a:p>
                      <a:pPr marL="0" marR="0">
                        <a:lnSpc>
                          <a:spcPct val="107000"/>
                        </a:lnSpc>
                        <a:spcBef>
                          <a:spcPts val="0"/>
                        </a:spcBef>
                        <a:spcAft>
                          <a:spcPts val="0"/>
                        </a:spcAft>
                      </a:pPr>
                      <a:r>
                        <a:rPr lang="en-US" sz="700" b="0" dirty="0">
                          <a:effectLst/>
                        </a:rPr>
                        <a:t>Access</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rowSpan="5">
                  <a:txBody>
                    <a:bodyPr/>
                    <a:lstStyle/>
                    <a:p>
                      <a:pPr marL="0" marR="0">
                        <a:lnSpc>
                          <a:spcPct val="107000"/>
                        </a:lnSpc>
                        <a:spcBef>
                          <a:spcPts val="0"/>
                        </a:spcBef>
                        <a:spcAft>
                          <a:spcPts val="0"/>
                        </a:spcAft>
                      </a:pPr>
                      <a:r>
                        <a:rPr lang="en-US" sz="700" b="0" dirty="0">
                          <a:effectLst/>
                        </a:rPr>
                        <a:t>Average daily trips for each specific area.</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5">
                  <a:txBody>
                    <a:bodyPr/>
                    <a:lstStyle/>
                    <a:p>
                      <a:pPr marL="0" marR="0">
                        <a:lnSpc>
                          <a:spcPct val="107000"/>
                        </a:lnSpc>
                        <a:spcBef>
                          <a:spcPts val="0"/>
                        </a:spcBef>
                        <a:spcAft>
                          <a:spcPts val="0"/>
                        </a:spcAft>
                      </a:pPr>
                      <a:r>
                        <a:rPr lang="en-US" sz="700" b="0" dirty="0">
                          <a:effectLst/>
                        </a:rPr>
                        <a:t>Vehicle mix percentages for GAV identified in Table 3-1 (GAV Infrastructure) for each area.</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5">
                  <a:txBody>
                    <a:bodyPr/>
                    <a:lstStyle/>
                    <a:p>
                      <a:pPr marL="0" marR="0">
                        <a:lnSpc>
                          <a:spcPct val="107000"/>
                        </a:lnSpc>
                        <a:spcBef>
                          <a:spcPts val="0"/>
                        </a:spcBef>
                        <a:spcAft>
                          <a:spcPts val="0"/>
                        </a:spcAft>
                      </a:pPr>
                      <a:r>
                        <a:rPr lang="en-US" sz="700" b="0" dirty="0">
                          <a:effectLst/>
                        </a:rPr>
                        <a:t>Use posted speeds for access, circulation and service areas. For curbside and cargo assume 20 mph.</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5">
                  <a:txBody>
                    <a:bodyPr/>
                    <a:lstStyle/>
                    <a:p>
                      <a:pPr marL="0" marR="0">
                        <a:lnSpc>
                          <a:spcPct val="107000"/>
                        </a:lnSpc>
                        <a:spcBef>
                          <a:spcPts val="0"/>
                        </a:spcBef>
                        <a:spcAft>
                          <a:spcPts val="0"/>
                        </a:spcAft>
                      </a:pPr>
                      <a:r>
                        <a:rPr lang="en-US" sz="700" b="0" dirty="0">
                          <a:effectLst/>
                        </a:rPr>
                        <a:t>Not considered.</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extLst>
                  <a:ext uri="{0D108BD9-81ED-4DB2-BD59-A6C34878D82A}">
                    <a16:rowId xmlns:a16="http://schemas.microsoft.com/office/drawing/2014/main" xmlns="" val="10002"/>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b="0" dirty="0">
                          <a:effectLst/>
                        </a:rPr>
                        <a:t>Curbside</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b="0" dirty="0">
                          <a:effectLst/>
                        </a:rPr>
                        <a:t>Circulation</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b="0" dirty="0">
                          <a:effectLst/>
                        </a:rPr>
                        <a:t>Service</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5"/>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b="0" dirty="0">
                          <a:effectLst/>
                        </a:rPr>
                        <a:t>Cargo</a:t>
                      </a:r>
                      <a:endParaRPr lang="en-US" sz="700" b="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6"/>
                  </a:ext>
                </a:extLst>
              </a:tr>
              <a:tr h="114187">
                <a:tc rowSpan="7">
                  <a:txBody>
                    <a:bodyPr/>
                    <a:lstStyle/>
                    <a:p>
                      <a:pPr marL="0" marR="0">
                        <a:lnSpc>
                          <a:spcPct val="107000"/>
                        </a:lnSpc>
                        <a:spcBef>
                          <a:spcPts val="0"/>
                        </a:spcBef>
                        <a:spcAft>
                          <a:spcPts val="0"/>
                        </a:spcAft>
                      </a:pPr>
                      <a:r>
                        <a:rPr lang="en-US" sz="700" dirty="0">
                          <a:effectLst/>
                        </a:rPr>
                        <a:t>Parking Facilities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a:txBody>
                    <a:bodyPr/>
                    <a:lstStyle/>
                    <a:p>
                      <a:pPr marL="0" marR="0">
                        <a:lnSpc>
                          <a:spcPct val="107000"/>
                        </a:lnSpc>
                        <a:spcBef>
                          <a:spcPts val="0"/>
                        </a:spcBef>
                        <a:spcAft>
                          <a:spcPts val="0"/>
                        </a:spcAft>
                      </a:pPr>
                      <a:r>
                        <a:rPr lang="en-US" sz="700" dirty="0">
                          <a:effectLst/>
                        </a:rPr>
                        <a:t>Surface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rowSpan="7">
                  <a:txBody>
                    <a:bodyPr/>
                    <a:lstStyle/>
                    <a:p>
                      <a:pPr marL="0" marR="0">
                        <a:lnSpc>
                          <a:spcPct val="107000"/>
                        </a:lnSpc>
                        <a:spcBef>
                          <a:spcPts val="0"/>
                        </a:spcBef>
                        <a:spcAft>
                          <a:spcPts val="0"/>
                        </a:spcAft>
                      </a:pPr>
                      <a:r>
                        <a:rPr lang="en-US" sz="700" dirty="0">
                          <a:effectLst/>
                        </a:rPr>
                        <a:t>If project involves parking, average daily trips to lot.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7">
                  <a:txBody>
                    <a:bodyPr/>
                    <a:lstStyle/>
                    <a:p>
                      <a:pPr marL="0" marR="0">
                        <a:lnSpc>
                          <a:spcPct val="107000"/>
                        </a:lnSpc>
                        <a:spcBef>
                          <a:spcPts val="0"/>
                        </a:spcBef>
                        <a:spcAft>
                          <a:spcPts val="0"/>
                        </a:spcAft>
                      </a:pPr>
                      <a:r>
                        <a:rPr lang="en-US" sz="700" dirty="0">
                          <a:effectLst/>
                        </a:rPr>
                        <a:t>Assume a 50/50 split of passenger cars/trucks and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7">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7">
                  <a:txBody>
                    <a:bodyPr/>
                    <a:lstStyle/>
                    <a:p>
                      <a:pPr marL="0" marR="0">
                        <a:lnSpc>
                          <a:spcPct val="107000"/>
                        </a:lnSpc>
                        <a:spcBef>
                          <a:spcPts val="0"/>
                        </a:spcBef>
                        <a:spcAft>
                          <a:spcPts val="0"/>
                        </a:spcAft>
                      </a:pPr>
                      <a:r>
                        <a:rPr lang="en-US" sz="700" dirty="0">
                          <a:effectLst/>
                        </a:rPr>
                        <a:t>Not applicable.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extLst>
                  <a:ext uri="{0D108BD9-81ED-4DB2-BD59-A6C34878D82A}">
                    <a16:rowId xmlns:a16="http://schemas.microsoft.com/office/drawing/2014/main" xmlns="" val="10007"/>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Multi-level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8"/>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Employee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9"/>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Cell Phone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0"/>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Hotel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1"/>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Rental Car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2"/>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Off-Airport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3"/>
                  </a:ext>
                </a:extLst>
              </a:tr>
              <a:tr h="114187">
                <a:tc rowSpan="7">
                  <a:txBody>
                    <a:bodyPr/>
                    <a:lstStyle/>
                    <a:p>
                      <a:pPr marL="0" marR="0">
                        <a:lnSpc>
                          <a:spcPct val="107000"/>
                        </a:lnSpc>
                        <a:spcBef>
                          <a:spcPts val="0"/>
                        </a:spcBef>
                        <a:spcAft>
                          <a:spcPts val="0"/>
                        </a:spcAft>
                      </a:pPr>
                      <a:r>
                        <a:rPr lang="en-US" sz="700" dirty="0">
                          <a:effectLst/>
                        </a:rPr>
                        <a:t>Vehicle Staging/ Queuing Areas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a:txBody>
                    <a:bodyPr/>
                    <a:lstStyle/>
                    <a:p>
                      <a:pPr marL="0" marR="0">
                        <a:lnSpc>
                          <a:spcPct val="107000"/>
                        </a:lnSpc>
                        <a:spcBef>
                          <a:spcPts val="0"/>
                        </a:spcBef>
                        <a:spcAft>
                          <a:spcPts val="0"/>
                        </a:spcAft>
                      </a:pPr>
                      <a:r>
                        <a:rPr lang="en-US" sz="700" dirty="0">
                          <a:effectLst/>
                        </a:rPr>
                        <a:t>On Demand Taxi/Limo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rowSpan="7">
                  <a:txBody>
                    <a:bodyPr/>
                    <a:lstStyle/>
                    <a:p>
                      <a:pPr marL="0" marR="0">
                        <a:lnSpc>
                          <a:spcPct val="107000"/>
                        </a:lnSpc>
                        <a:spcBef>
                          <a:spcPts val="0"/>
                        </a:spcBef>
                        <a:spcAft>
                          <a:spcPts val="0"/>
                        </a:spcAft>
                      </a:pPr>
                      <a:r>
                        <a:rPr lang="en-US" sz="700" dirty="0">
                          <a:effectLst/>
                        </a:rPr>
                        <a:t>If project involves a staging area(s), average daily trips to area of interest.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7">
                  <a:txBody>
                    <a:bodyPr/>
                    <a:lstStyle/>
                    <a:p>
                      <a:pPr marL="0" marR="0">
                        <a:lnSpc>
                          <a:spcPct val="107000"/>
                        </a:lnSpc>
                        <a:spcBef>
                          <a:spcPts val="0"/>
                        </a:spcBef>
                        <a:spcAft>
                          <a:spcPts val="0"/>
                        </a:spcAft>
                      </a:pPr>
                      <a:r>
                        <a:rPr lang="en-US" sz="700" dirty="0">
                          <a:effectLst/>
                        </a:rPr>
                        <a:t> </a:t>
                      </a:r>
                    </a:p>
                    <a:p>
                      <a:pPr marL="0" marR="0">
                        <a:lnSpc>
                          <a:spcPct val="107000"/>
                        </a:lnSpc>
                        <a:spcBef>
                          <a:spcPts val="0"/>
                        </a:spcBef>
                        <a:spcAft>
                          <a:spcPts val="0"/>
                        </a:spcAft>
                      </a:pPr>
                      <a:r>
                        <a:rPr lang="en-US" sz="700" dirty="0">
                          <a:effectLst/>
                        </a:rPr>
                        <a:t> </a:t>
                      </a:r>
                    </a:p>
                    <a:p>
                      <a:pPr marL="0" marR="0">
                        <a:lnSpc>
                          <a:spcPct val="107000"/>
                        </a:lnSpc>
                        <a:spcBef>
                          <a:spcPts val="0"/>
                        </a:spcBef>
                        <a:spcAft>
                          <a:spcPts val="0"/>
                        </a:spcAft>
                      </a:pPr>
                      <a:r>
                        <a:rPr lang="en-US" sz="700" dirty="0">
                          <a:effectLst/>
                        </a:rPr>
                        <a:t>Assume a 50/50 split of passenger cars/trucks and composite fuel for taxi/limo and TNC areas.   For shared ride and shuttle areas assume 50/50 split of light commercial truck and </a:t>
                      </a:r>
                      <a:r>
                        <a:rPr lang="en-US" sz="700" dirty="0" smtClean="0">
                          <a:effectLst/>
                        </a:rPr>
                        <a:t>short-haul </a:t>
                      </a:r>
                      <a:r>
                        <a:rPr lang="en-US" sz="700" dirty="0">
                          <a:effectLst/>
                        </a:rPr>
                        <a:t>single‐unit truck and composite fuel.</a:t>
                      </a:r>
                    </a:p>
                    <a:p>
                      <a:pPr marL="0" marR="0">
                        <a:lnSpc>
                          <a:spcPct val="107000"/>
                        </a:lnSpc>
                        <a:spcBef>
                          <a:spcPts val="0"/>
                        </a:spcBef>
                        <a:spcAft>
                          <a:spcPts val="0"/>
                        </a:spcAft>
                      </a:pPr>
                      <a:r>
                        <a:rPr lang="en-US" sz="700" dirty="0">
                          <a:effectLst/>
                        </a:rPr>
                        <a:t> </a:t>
                      </a:r>
                    </a:p>
                    <a:p>
                      <a:pPr marL="0" marR="0">
                        <a:lnSpc>
                          <a:spcPct val="107000"/>
                        </a:lnSpc>
                        <a:spcBef>
                          <a:spcPts val="0"/>
                        </a:spcBef>
                        <a:spcAft>
                          <a:spcPts val="0"/>
                        </a:spcAft>
                      </a:pPr>
                      <a:r>
                        <a:rPr lang="en-US" sz="700" dirty="0">
                          <a:effectLst/>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rowSpan="7">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7">
                  <a:txBody>
                    <a:bodyPr/>
                    <a:lstStyle/>
                    <a:p>
                      <a:pPr marL="0" marR="0">
                        <a:lnSpc>
                          <a:spcPct val="107000"/>
                        </a:lnSpc>
                        <a:spcBef>
                          <a:spcPts val="0"/>
                        </a:spcBef>
                        <a:spcAft>
                          <a:spcPts val="0"/>
                        </a:spcAft>
                      </a:pPr>
                      <a:r>
                        <a:rPr lang="en-US" sz="700" dirty="0">
                          <a:effectLst/>
                        </a:rPr>
                        <a:t>Dwell times are assumed.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extLst>
                  <a:ext uri="{0D108BD9-81ED-4DB2-BD59-A6C34878D82A}">
                    <a16:rowId xmlns:a16="http://schemas.microsoft.com/office/drawing/2014/main" xmlns="" val="10014"/>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5"/>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Door-to-door/ Shared Ride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6"/>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Hotel/Motel Shuttles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7"/>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Parking Shuttles (on 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8"/>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Parking Shuttles (off 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9"/>
                  </a:ext>
                </a:extLst>
              </a:tr>
              <a:tr h="342560">
                <a:tc vMerge="1">
                  <a:txBody>
                    <a:bodyPr/>
                    <a:lstStyle/>
                    <a:p>
                      <a:endParaRPr lang="en-US"/>
                    </a:p>
                  </a:txBody>
                  <a:tcPr/>
                </a:tc>
                <a:tc>
                  <a:txBody>
                    <a:bodyPr/>
                    <a:lstStyle/>
                    <a:p>
                      <a:pPr marL="0" marR="0">
                        <a:lnSpc>
                          <a:spcPct val="107000"/>
                        </a:lnSpc>
                        <a:spcBef>
                          <a:spcPts val="0"/>
                        </a:spcBef>
                        <a:spcAft>
                          <a:spcPts val="0"/>
                        </a:spcAft>
                      </a:pPr>
                      <a:r>
                        <a:rPr lang="en-US" sz="700" dirty="0">
                          <a:effectLst/>
                        </a:rPr>
                        <a:t>TNC</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0"/>
                  </a:ext>
                </a:extLst>
              </a:tr>
              <a:tr h="114187">
                <a:tc rowSpan="5">
                  <a:txBody>
                    <a:bodyPr/>
                    <a:lstStyle/>
                    <a:p>
                      <a:pPr marL="0" marR="0">
                        <a:lnSpc>
                          <a:spcPct val="107000"/>
                        </a:lnSpc>
                        <a:spcBef>
                          <a:spcPts val="0"/>
                        </a:spcBef>
                        <a:spcAft>
                          <a:spcPts val="0"/>
                        </a:spcAft>
                      </a:pPr>
                      <a:r>
                        <a:rPr lang="en-US" sz="700" dirty="0">
                          <a:effectLst/>
                        </a:rPr>
                        <a:t>Other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a:txBody>
                    <a:bodyPr/>
                    <a:lstStyle/>
                    <a:p>
                      <a:pPr marL="0" marR="0">
                        <a:lnSpc>
                          <a:spcPct val="107000"/>
                        </a:lnSpc>
                        <a:spcBef>
                          <a:spcPts val="0"/>
                        </a:spcBef>
                        <a:spcAft>
                          <a:spcPts val="0"/>
                        </a:spcAft>
                      </a:pPr>
                      <a:r>
                        <a:rPr lang="en-US" sz="700" dirty="0">
                          <a:effectLst/>
                        </a:rPr>
                        <a:t>Kiss-n-Fly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rowSpan="5">
                  <a:txBody>
                    <a:bodyPr/>
                    <a:lstStyle/>
                    <a:p>
                      <a:pPr marL="0" marR="0">
                        <a:lnSpc>
                          <a:spcPct val="107000"/>
                        </a:lnSpc>
                        <a:spcBef>
                          <a:spcPts val="0"/>
                        </a:spcBef>
                        <a:spcAft>
                          <a:spcPts val="0"/>
                        </a:spcAft>
                      </a:pPr>
                      <a:r>
                        <a:rPr lang="en-US" sz="700" dirty="0">
                          <a:effectLst/>
                        </a:rPr>
                        <a:t>If project involves one of the “other” categories, average daily trips to area.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5">
                  <a:txBody>
                    <a:bodyPr/>
                    <a:lstStyle/>
                    <a:p>
                      <a:pPr marL="0" marR="0">
                        <a:lnSpc>
                          <a:spcPct val="107000"/>
                        </a:lnSpc>
                        <a:spcBef>
                          <a:spcPts val="0"/>
                        </a:spcBef>
                        <a:spcAft>
                          <a:spcPts val="0"/>
                        </a:spcAft>
                      </a:pPr>
                      <a:r>
                        <a:rPr lang="en-US" sz="700" dirty="0">
                          <a:effectLst/>
                        </a:rPr>
                        <a:t>Assume a 50/50 split of passenger cars/trucks and composite fuel for kiss-n-fly, taxi/limo areas. For transit stop and charter buses assume transit bus and composite fuel. For cargo facilities assume a </a:t>
                      </a:r>
                      <a:r>
                        <a:rPr lang="en-US" sz="700" dirty="0" smtClean="0">
                          <a:effectLst/>
                        </a:rPr>
                        <a:t>short-haul </a:t>
                      </a:r>
                      <a:r>
                        <a:rPr lang="en-US" sz="700" dirty="0">
                          <a:effectLst/>
                        </a:rPr>
                        <a:t>single-unit truck and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rowSpan="5">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tc rowSpan="5">
                  <a:txBody>
                    <a:bodyPr/>
                    <a:lstStyle/>
                    <a:p>
                      <a:pPr marL="0" marR="0">
                        <a:lnSpc>
                          <a:spcPct val="107000"/>
                        </a:lnSpc>
                        <a:spcBef>
                          <a:spcPts val="0"/>
                        </a:spcBef>
                        <a:spcAft>
                          <a:spcPts val="0"/>
                        </a:spcAft>
                      </a:pPr>
                      <a:r>
                        <a:rPr lang="en-US" sz="700" dirty="0">
                          <a:effectLst/>
                        </a:rPr>
                        <a:t>Dwell times are assumed.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ctr"/>
                </a:tc>
                <a:extLst>
                  <a:ext uri="{0D108BD9-81ED-4DB2-BD59-A6C34878D82A}">
                    <a16:rowId xmlns:a16="http://schemas.microsoft.com/office/drawing/2014/main" xmlns="" val="10021"/>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Transit Stop</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2"/>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Pre-arranged Taxi/Limo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3"/>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Charter Bus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4"/>
                  </a:ext>
                </a:extLst>
              </a:tr>
              <a:tr h="114187">
                <a:tc vMerge="1">
                  <a:txBody>
                    <a:bodyPr/>
                    <a:lstStyle/>
                    <a:p>
                      <a:endParaRPr lang="en-US"/>
                    </a:p>
                  </a:txBody>
                  <a:tcPr/>
                </a:tc>
                <a:tc>
                  <a:txBody>
                    <a:bodyPr/>
                    <a:lstStyle/>
                    <a:p>
                      <a:pPr marL="0" marR="0">
                        <a:lnSpc>
                          <a:spcPct val="107000"/>
                        </a:lnSpc>
                        <a:spcBef>
                          <a:spcPts val="0"/>
                        </a:spcBef>
                        <a:spcAft>
                          <a:spcPts val="0"/>
                        </a:spcAft>
                      </a:pPr>
                      <a:r>
                        <a:rPr lang="en-US" sz="700" dirty="0">
                          <a:effectLst/>
                        </a:rPr>
                        <a:t>Cargo Facilities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9791" marR="29791"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5"/>
                  </a:ext>
                </a:extLst>
              </a:tr>
            </a:tbl>
          </a:graphicData>
        </a:graphic>
      </p:graphicFrame>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619676"/>
            <a:ext cx="8272463" cy="1224238"/>
          </a:xfrm>
        </p:spPr>
        <p:txBody>
          <a:bodyPr anchor="ctr" anchorCtr="1"/>
          <a:lstStyle/>
          <a:p>
            <a:pPr algn="ctr" fontAlgn="auto">
              <a:spcAft>
                <a:spcPts val="0"/>
              </a:spcAft>
              <a:defRPr/>
            </a:pPr>
            <a:r>
              <a:rPr lang="en-US" dirty="0"/>
              <a:t>National Environmental Policy Act</a:t>
            </a:r>
            <a:br>
              <a:rPr lang="en-US" dirty="0"/>
            </a:br>
            <a:r>
              <a:rPr lang="en-US" dirty="0"/>
              <a:t>(NEPA)</a:t>
            </a:r>
          </a:p>
        </p:txBody>
      </p:sp>
      <p:sp>
        <p:nvSpPr>
          <p:cNvPr id="17411" name="Content Placeholder 4"/>
          <p:cNvSpPr>
            <a:spLocks noGrp="1"/>
          </p:cNvSpPr>
          <p:nvPr>
            <p:ph sz="half" idx="1"/>
          </p:nvPr>
        </p:nvSpPr>
        <p:spPr>
          <a:xfrm>
            <a:off x="317500" y="2527300"/>
            <a:ext cx="4065588" cy="2725738"/>
          </a:xfrm>
        </p:spPr>
        <p:txBody>
          <a:bodyPr rtlCol="0">
            <a:normAutofit lnSpcReduction="10000"/>
          </a:bodyPr>
          <a:lstStyle/>
          <a:p>
            <a:pPr marL="0" indent="0" fontAlgn="auto">
              <a:buFont typeface="Wingdings 2" panose="05020102010507070707" pitchFamily="18" charset="2"/>
              <a:buNone/>
              <a:defRPr/>
            </a:pPr>
            <a:r>
              <a:rPr lang="en-US" altLang="en-US" dirty="0"/>
              <a:t>The NEPA is an environmental law designed to promote the enhancement and protection of the environment. It was enacted on January 1, 1970 and most significantly requires all executive federal agencies to prepare Environmental Assessments (EAs) and Environmental Impact Statements (EISs) which disclose the potential environmental impacts of proposed agency actions.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845" y="2527300"/>
            <a:ext cx="4084168" cy="2725738"/>
          </a:xfrm>
          <a:prstGeom prst="rect">
            <a:avLst/>
          </a:prstGeom>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3" y="830263"/>
            <a:ext cx="8272462" cy="739775"/>
          </a:xfrm>
        </p:spPr>
        <p:txBody>
          <a:bodyPr/>
          <a:lstStyle/>
          <a:p>
            <a:pPr algn="ctr" fontAlgn="auto">
              <a:spcAft>
                <a:spcPts val="0"/>
              </a:spcAft>
              <a:defRPr/>
            </a:pPr>
            <a:r>
              <a:rPr lang="en-US" dirty="0"/>
              <a:t>Tier III</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794375524"/>
              </p:ext>
            </p:extLst>
          </p:nvPr>
        </p:nvGraphicFramePr>
        <p:xfrm>
          <a:off x="436563" y="2110619"/>
          <a:ext cx="8272462" cy="3334772"/>
        </p:xfrm>
        <a:graphic>
          <a:graphicData uri="http://schemas.openxmlformats.org/drawingml/2006/table">
            <a:tbl>
              <a:tblPr firstRow="1" firstCol="1" bandRow="1">
                <a:tableStyleId>{5C22544A-7EE6-4342-B048-85BDC9FD1C3A}</a:tableStyleId>
              </a:tblPr>
              <a:tblGrid>
                <a:gridCol w="1504194">
                  <a:extLst>
                    <a:ext uri="{9D8B030D-6E8A-4147-A177-3AD203B41FA5}">
                      <a16:colId xmlns:a16="http://schemas.microsoft.com/office/drawing/2014/main" xmlns="" val="20000"/>
                    </a:ext>
                  </a:extLst>
                </a:gridCol>
                <a:gridCol w="1504194">
                  <a:extLst>
                    <a:ext uri="{9D8B030D-6E8A-4147-A177-3AD203B41FA5}">
                      <a16:colId xmlns:a16="http://schemas.microsoft.com/office/drawing/2014/main" xmlns="" val="20001"/>
                    </a:ext>
                  </a:extLst>
                </a:gridCol>
                <a:gridCol w="1203700">
                  <a:extLst>
                    <a:ext uri="{9D8B030D-6E8A-4147-A177-3AD203B41FA5}">
                      <a16:colId xmlns:a16="http://schemas.microsoft.com/office/drawing/2014/main" xmlns="" val="20002"/>
                    </a:ext>
                  </a:extLst>
                </a:gridCol>
                <a:gridCol w="1458073">
                  <a:extLst>
                    <a:ext uri="{9D8B030D-6E8A-4147-A177-3AD203B41FA5}">
                      <a16:colId xmlns:a16="http://schemas.microsoft.com/office/drawing/2014/main" xmlns="" val="20004"/>
                    </a:ext>
                  </a:extLst>
                </a:gridCol>
                <a:gridCol w="1272236">
                  <a:extLst>
                    <a:ext uri="{9D8B030D-6E8A-4147-A177-3AD203B41FA5}">
                      <a16:colId xmlns:a16="http://schemas.microsoft.com/office/drawing/2014/main" xmlns="" val="20005"/>
                    </a:ext>
                  </a:extLst>
                </a:gridCol>
                <a:gridCol w="1330065">
                  <a:extLst>
                    <a:ext uri="{9D8B030D-6E8A-4147-A177-3AD203B41FA5}">
                      <a16:colId xmlns:a16="http://schemas.microsoft.com/office/drawing/2014/main" xmlns="" val="20006"/>
                    </a:ext>
                  </a:extLst>
                </a:gridCol>
              </a:tblGrid>
              <a:tr h="130348">
                <a:tc gridSpan="2">
                  <a:txBody>
                    <a:bodyPr/>
                    <a:lstStyle/>
                    <a:p>
                      <a:pPr marL="0" marR="0" algn="ctr">
                        <a:lnSpc>
                          <a:spcPct val="107000"/>
                        </a:lnSpc>
                        <a:spcBef>
                          <a:spcPts val="0"/>
                        </a:spcBef>
                        <a:spcAft>
                          <a:spcPts val="0"/>
                        </a:spcAft>
                      </a:pPr>
                      <a:r>
                        <a:rPr lang="en-US" sz="700" dirty="0">
                          <a:effectLst/>
                        </a:rPr>
                        <a:t>GAV Infrastructure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hMerge="1">
                  <a:txBody>
                    <a:bodyPr/>
                    <a:lstStyle/>
                    <a:p>
                      <a:endParaRPr lang="en-US"/>
                    </a:p>
                  </a:txBody>
                  <a:tcPr/>
                </a:tc>
                <a:tc gridSpan="4">
                  <a:txBody>
                    <a:bodyPr/>
                    <a:lstStyle/>
                    <a:p>
                      <a:pPr marL="0" marR="0" algn="ctr">
                        <a:lnSpc>
                          <a:spcPct val="107000"/>
                        </a:lnSpc>
                        <a:spcBef>
                          <a:spcPts val="0"/>
                        </a:spcBef>
                        <a:spcAft>
                          <a:spcPts val="0"/>
                        </a:spcAft>
                      </a:pPr>
                      <a:r>
                        <a:rPr lang="en-US" sz="700" dirty="0">
                          <a:effectLst/>
                        </a:rPr>
                        <a:t> Required Data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184816">
                <a:tc>
                  <a:txBody>
                    <a:bodyPr/>
                    <a:lstStyle/>
                    <a:p>
                      <a:pPr marL="0" marR="0" algn="ctr">
                        <a:lnSpc>
                          <a:spcPct val="107000"/>
                        </a:lnSpc>
                        <a:spcBef>
                          <a:spcPts val="0"/>
                        </a:spcBef>
                        <a:spcAft>
                          <a:spcPts val="0"/>
                        </a:spcAft>
                      </a:pPr>
                      <a:r>
                        <a:rPr lang="en-US" sz="700" b="1" dirty="0">
                          <a:solidFill>
                            <a:schemeClr val="bg1"/>
                          </a:solidFill>
                          <a:effectLst/>
                        </a:rPr>
                        <a:t>General</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Specific</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Volume</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Fleet Mix</a:t>
                      </a:r>
                      <a:r>
                        <a:rPr lang="en-US" sz="700" b="1" baseline="30000" dirty="0">
                          <a:solidFill>
                            <a:schemeClr val="bg1"/>
                          </a:solidFill>
                          <a:effectLst/>
                        </a:rPr>
                        <a:t>a</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Speed</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solidFill>
                      <a:schemeClr val="accent1"/>
                    </a:solidFill>
                  </a:tcPr>
                </a:tc>
                <a:tc>
                  <a:txBody>
                    <a:bodyPr/>
                    <a:lstStyle/>
                    <a:p>
                      <a:pPr marL="0" marR="0" algn="ctr">
                        <a:lnSpc>
                          <a:spcPct val="107000"/>
                        </a:lnSpc>
                        <a:spcBef>
                          <a:spcPts val="0"/>
                        </a:spcBef>
                        <a:spcAft>
                          <a:spcPts val="0"/>
                        </a:spcAft>
                      </a:pPr>
                      <a:r>
                        <a:rPr lang="en-US" sz="700" b="1" dirty="0">
                          <a:solidFill>
                            <a:schemeClr val="bg1"/>
                          </a:solidFill>
                          <a:effectLst/>
                        </a:rPr>
                        <a:t>Idle/ Dwell Time</a:t>
                      </a:r>
                      <a:endParaRPr lang="en-US"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solidFill>
                      <a:schemeClr val="accent1"/>
                    </a:solidFill>
                  </a:tcPr>
                </a:tc>
                <a:extLst>
                  <a:ext uri="{0D108BD9-81ED-4DB2-BD59-A6C34878D82A}">
                    <a16:rowId xmlns:a16="http://schemas.microsoft.com/office/drawing/2014/main" xmlns="" val="10001"/>
                  </a:ext>
                </a:extLst>
              </a:tr>
              <a:tr h="114211">
                <a:tc rowSpan="5">
                  <a:txBody>
                    <a:bodyPr/>
                    <a:lstStyle/>
                    <a:p>
                      <a:pPr marL="0" marR="0">
                        <a:lnSpc>
                          <a:spcPct val="107000"/>
                        </a:lnSpc>
                        <a:spcBef>
                          <a:spcPts val="0"/>
                        </a:spcBef>
                        <a:spcAft>
                          <a:spcPts val="0"/>
                        </a:spcAft>
                      </a:pPr>
                      <a:r>
                        <a:rPr lang="en-US" sz="700" dirty="0">
                          <a:effectLst/>
                        </a:rPr>
                        <a:t>Roadways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a:txBody>
                    <a:bodyPr/>
                    <a:lstStyle/>
                    <a:p>
                      <a:pPr marL="0" marR="0">
                        <a:lnSpc>
                          <a:spcPct val="107000"/>
                        </a:lnSpc>
                        <a:spcBef>
                          <a:spcPts val="0"/>
                        </a:spcBef>
                        <a:spcAft>
                          <a:spcPts val="0"/>
                        </a:spcAft>
                      </a:pPr>
                      <a:r>
                        <a:rPr lang="en-US" sz="700" dirty="0">
                          <a:effectLst/>
                        </a:rPr>
                        <a:t>Access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rowSpan="5">
                  <a:txBody>
                    <a:bodyPr/>
                    <a:lstStyle/>
                    <a:p>
                      <a:pPr marL="0" marR="0">
                        <a:lnSpc>
                          <a:spcPct val="107000"/>
                        </a:lnSpc>
                        <a:spcBef>
                          <a:spcPts val="0"/>
                        </a:spcBef>
                        <a:spcAft>
                          <a:spcPts val="0"/>
                        </a:spcAft>
                      </a:pPr>
                      <a:r>
                        <a:rPr lang="en-US" sz="700" dirty="0">
                          <a:effectLst/>
                        </a:rPr>
                        <a:t>Peak hour data and temporal factors (peak hour to average day, week, and month).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5">
                  <a:txBody>
                    <a:bodyPr/>
                    <a:lstStyle/>
                    <a:p>
                      <a:pPr marL="0" marR="0">
                        <a:lnSpc>
                          <a:spcPct val="107000"/>
                        </a:lnSpc>
                        <a:spcBef>
                          <a:spcPts val="0"/>
                        </a:spcBef>
                        <a:spcAft>
                          <a:spcPts val="0"/>
                        </a:spcAft>
                      </a:pPr>
                      <a:r>
                        <a:rPr lang="en-US" sz="700" dirty="0">
                          <a:effectLst/>
                        </a:rPr>
                        <a:t>Vehicle fleet mix for each area.</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5">
                  <a:txBody>
                    <a:bodyPr/>
                    <a:lstStyle/>
                    <a:p>
                      <a:pPr marL="0" marR="0">
                        <a:lnSpc>
                          <a:spcPct val="107000"/>
                        </a:lnSpc>
                        <a:spcBef>
                          <a:spcPts val="0"/>
                        </a:spcBef>
                        <a:spcAft>
                          <a:spcPts val="0"/>
                        </a:spcAft>
                      </a:pPr>
                      <a:r>
                        <a:rPr lang="en-US" sz="700" dirty="0">
                          <a:effectLst/>
                        </a:rPr>
                        <a:t>Use observed,  measured actual or derived  speeds for access, circulation and service areas. For curbside and cargo assume 20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5">
                  <a:txBody>
                    <a:bodyPr/>
                    <a:lstStyle/>
                    <a:p>
                      <a:pPr marL="0" marR="0">
                        <a:lnSpc>
                          <a:spcPct val="107000"/>
                        </a:lnSpc>
                        <a:spcBef>
                          <a:spcPts val="0"/>
                        </a:spcBef>
                        <a:spcAft>
                          <a:spcPts val="0"/>
                        </a:spcAft>
                      </a:pPr>
                      <a:r>
                        <a:rPr lang="en-US" sz="700" dirty="0">
                          <a:effectLst/>
                        </a:rPr>
                        <a:t>Use </a:t>
                      </a:r>
                      <a:r>
                        <a:rPr lang="en-US" sz="700" dirty="0" smtClean="0">
                          <a:effectLst/>
                        </a:rPr>
                        <a:t>airport-specific </a:t>
                      </a:r>
                      <a:r>
                        <a:rPr lang="en-US" sz="700" dirty="0">
                          <a:effectLst/>
                        </a:rPr>
                        <a:t>idle/dwell times for curbside.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extLst>
                  <a:ext uri="{0D108BD9-81ED-4DB2-BD59-A6C34878D82A}">
                    <a16:rowId xmlns:a16="http://schemas.microsoft.com/office/drawing/2014/main" xmlns="" val="10002"/>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Curbside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3"/>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Circulation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4"/>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Service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5"/>
                  </a:ext>
                </a:extLst>
              </a:tr>
              <a:tr h="138282">
                <a:tc vMerge="1">
                  <a:txBody>
                    <a:bodyPr/>
                    <a:lstStyle/>
                    <a:p>
                      <a:endParaRPr lang="en-US"/>
                    </a:p>
                  </a:txBody>
                  <a:tcPr/>
                </a:tc>
                <a:tc>
                  <a:txBody>
                    <a:bodyPr/>
                    <a:lstStyle/>
                    <a:p>
                      <a:pPr marL="0" marR="0">
                        <a:lnSpc>
                          <a:spcPct val="107000"/>
                        </a:lnSpc>
                        <a:spcBef>
                          <a:spcPts val="0"/>
                        </a:spcBef>
                        <a:spcAft>
                          <a:spcPts val="0"/>
                        </a:spcAft>
                      </a:pPr>
                      <a:r>
                        <a:rPr lang="en-US" sz="700" dirty="0">
                          <a:effectLst/>
                        </a:rPr>
                        <a:t>Cargo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6"/>
                  </a:ext>
                </a:extLst>
              </a:tr>
              <a:tr h="114211">
                <a:tc rowSpan="7">
                  <a:txBody>
                    <a:bodyPr/>
                    <a:lstStyle/>
                    <a:p>
                      <a:pPr marL="0" marR="0">
                        <a:lnSpc>
                          <a:spcPct val="107000"/>
                        </a:lnSpc>
                        <a:spcBef>
                          <a:spcPts val="0"/>
                        </a:spcBef>
                        <a:spcAft>
                          <a:spcPts val="0"/>
                        </a:spcAft>
                      </a:pPr>
                      <a:r>
                        <a:rPr lang="en-US" sz="700" dirty="0">
                          <a:effectLst/>
                        </a:rPr>
                        <a:t>Parking Facilities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a:txBody>
                    <a:bodyPr/>
                    <a:lstStyle/>
                    <a:p>
                      <a:pPr marL="0" marR="0">
                        <a:lnSpc>
                          <a:spcPct val="107000"/>
                        </a:lnSpc>
                        <a:spcBef>
                          <a:spcPts val="0"/>
                        </a:spcBef>
                        <a:spcAft>
                          <a:spcPts val="0"/>
                        </a:spcAft>
                      </a:pPr>
                      <a:r>
                        <a:rPr lang="en-US" sz="700" dirty="0">
                          <a:effectLst/>
                        </a:rPr>
                        <a:t>Surface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rowSpan="7">
                  <a:txBody>
                    <a:bodyPr/>
                    <a:lstStyle/>
                    <a:p>
                      <a:pPr marL="0" marR="0">
                        <a:lnSpc>
                          <a:spcPct val="107000"/>
                        </a:lnSpc>
                        <a:spcBef>
                          <a:spcPts val="0"/>
                        </a:spcBef>
                        <a:spcAft>
                          <a:spcPts val="0"/>
                        </a:spcAft>
                      </a:pPr>
                      <a:r>
                        <a:rPr lang="en-US" sz="700" dirty="0">
                          <a:effectLst/>
                        </a:rPr>
                        <a:t>Peak hour data and temporal factors (peak hour to average day, week and month).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7">
                  <a:txBody>
                    <a:bodyPr/>
                    <a:lstStyle/>
                    <a:p>
                      <a:pPr marL="0" marR="0">
                        <a:lnSpc>
                          <a:spcPct val="107000"/>
                        </a:lnSpc>
                        <a:spcBef>
                          <a:spcPts val="0"/>
                        </a:spcBef>
                        <a:spcAft>
                          <a:spcPts val="0"/>
                        </a:spcAft>
                      </a:pPr>
                      <a:r>
                        <a:rPr lang="en-US" sz="700" dirty="0">
                          <a:effectLst/>
                        </a:rPr>
                        <a:t>Assume a 50/50 split of passenger cars/trucks using a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7">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7">
                  <a:txBody>
                    <a:bodyPr/>
                    <a:lstStyle/>
                    <a:p>
                      <a:pPr marL="0" marR="0">
                        <a:lnSpc>
                          <a:spcPct val="107000"/>
                        </a:lnSpc>
                        <a:spcBef>
                          <a:spcPts val="0"/>
                        </a:spcBef>
                        <a:spcAft>
                          <a:spcPts val="0"/>
                        </a:spcAft>
                      </a:pPr>
                      <a:r>
                        <a:rPr lang="en-US" sz="700" dirty="0">
                          <a:effectLst/>
                        </a:rPr>
                        <a:t>Not applicable.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extLst>
                  <a:ext uri="{0D108BD9-81ED-4DB2-BD59-A6C34878D82A}">
                    <a16:rowId xmlns:a16="http://schemas.microsoft.com/office/drawing/2014/main" xmlns="" val="10007"/>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Multi-level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8"/>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Employee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09"/>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Cell Phone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0"/>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Hotel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1"/>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Rental Car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2"/>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Off-Airport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3"/>
                  </a:ext>
                </a:extLst>
              </a:tr>
              <a:tr h="114211">
                <a:tc rowSpan="7">
                  <a:txBody>
                    <a:bodyPr/>
                    <a:lstStyle/>
                    <a:p>
                      <a:pPr marL="0" marR="0">
                        <a:lnSpc>
                          <a:spcPct val="107000"/>
                        </a:lnSpc>
                        <a:spcBef>
                          <a:spcPts val="0"/>
                        </a:spcBef>
                        <a:spcAft>
                          <a:spcPts val="0"/>
                        </a:spcAft>
                      </a:pPr>
                      <a:r>
                        <a:rPr lang="en-US" sz="700" dirty="0">
                          <a:effectLst/>
                        </a:rPr>
                        <a:t>Vehicle Staging/ Queuing Areas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a:txBody>
                    <a:bodyPr/>
                    <a:lstStyle/>
                    <a:p>
                      <a:pPr marL="0" marR="0">
                        <a:lnSpc>
                          <a:spcPct val="107000"/>
                        </a:lnSpc>
                        <a:spcBef>
                          <a:spcPts val="0"/>
                        </a:spcBef>
                        <a:spcAft>
                          <a:spcPts val="0"/>
                        </a:spcAft>
                      </a:pPr>
                      <a:r>
                        <a:rPr lang="en-US" sz="700" dirty="0">
                          <a:effectLst/>
                        </a:rPr>
                        <a:t>On Demand Taxi/Limo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rowSpan="7">
                  <a:txBody>
                    <a:bodyPr/>
                    <a:lstStyle/>
                    <a:p>
                      <a:pPr marL="0" marR="0">
                        <a:lnSpc>
                          <a:spcPct val="107000"/>
                        </a:lnSpc>
                        <a:spcBef>
                          <a:spcPts val="0"/>
                        </a:spcBef>
                        <a:spcAft>
                          <a:spcPts val="0"/>
                        </a:spcAft>
                      </a:pPr>
                      <a:r>
                        <a:rPr lang="en-US" sz="700" dirty="0">
                          <a:effectLst/>
                        </a:rPr>
                        <a:t>Peak hour data and temporal factors (peak hour to average day, week and month).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7">
                  <a:txBody>
                    <a:bodyPr/>
                    <a:lstStyle/>
                    <a:p>
                      <a:pPr marL="0" marR="0">
                        <a:lnSpc>
                          <a:spcPct val="107000"/>
                        </a:lnSpc>
                        <a:spcBef>
                          <a:spcPts val="0"/>
                        </a:spcBef>
                        <a:spcAft>
                          <a:spcPts val="0"/>
                        </a:spcAft>
                      </a:pPr>
                      <a:r>
                        <a:rPr lang="en-US" sz="700" dirty="0">
                          <a:effectLst/>
                        </a:rPr>
                        <a:t>Assume a 50/50 split of passenger cars/trucks and composite fuel for taxi/limo and TNC areas. For shared ride and shuttle areas, use </a:t>
                      </a:r>
                      <a:r>
                        <a:rPr lang="en-US" sz="700" dirty="0" smtClean="0">
                          <a:effectLst/>
                        </a:rPr>
                        <a:t>airport-specific </a:t>
                      </a:r>
                      <a:r>
                        <a:rPr lang="en-US" sz="700" dirty="0">
                          <a:effectLst/>
                        </a:rPr>
                        <a:t>vehicle fleet mix and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7">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7">
                  <a:txBody>
                    <a:bodyPr/>
                    <a:lstStyle/>
                    <a:p>
                      <a:pPr marL="0" marR="0">
                        <a:lnSpc>
                          <a:spcPct val="107000"/>
                        </a:lnSpc>
                        <a:spcBef>
                          <a:spcPts val="0"/>
                        </a:spcBef>
                        <a:spcAft>
                          <a:spcPts val="0"/>
                        </a:spcAft>
                      </a:pPr>
                      <a:r>
                        <a:rPr lang="en-US" sz="700" dirty="0">
                          <a:effectLst/>
                        </a:rPr>
                        <a:t>Dwell times are assumed.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extLst>
                  <a:ext uri="{0D108BD9-81ED-4DB2-BD59-A6C34878D82A}">
                    <a16:rowId xmlns:a16="http://schemas.microsoft.com/office/drawing/2014/main" xmlns="" val="10014"/>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5"/>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Door-to-door/ Shared Ride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6"/>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Hotel/Motel Shuttles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7"/>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Parking Shuttles (on 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8"/>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Parking Shuttles (off airport)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19"/>
                  </a:ext>
                </a:extLst>
              </a:tr>
              <a:tr h="140263">
                <a:tc vMerge="1">
                  <a:txBody>
                    <a:bodyPr/>
                    <a:lstStyle/>
                    <a:p>
                      <a:endParaRPr lang="en-US"/>
                    </a:p>
                  </a:txBody>
                  <a:tcPr/>
                </a:tc>
                <a:tc>
                  <a:txBody>
                    <a:bodyPr/>
                    <a:lstStyle/>
                    <a:p>
                      <a:pPr marL="0" marR="0">
                        <a:lnSpc>
                          <a:spcPct val="107000"/>
                        </a:lnSpc>
                        <a:spcBef>
                          <a:spcPts val="0"/>
                        </a:spcBef>
                        <a:spcAft>
                          <a:spcPts val="0"/>
                        </a:spcAft>
                      </a:pPr>
                      <a:r>
                        <a:rPr lang="en-US" sz="700" dirty="0">
                          <a:effectLst/>
                        </a:rPr>
                        <a:t>TNC</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0"/>
                  </a:ext>
                </a:extLst>
              </a:tr>
              <a:tr h="114211">
                <a:tc rowSpan="5">
                  <a:txBody>
                    <a:bodyPr/>
                    <a:lstStyle/>
                    <a:p>
                      <a:pPr marL="0" marR="0">
                        <a:lnSpc>
                          <a:spcPct val="107000"/>
                        </a:lnSpc>
                        <a:spcBef>
                          <a:spcPts val="0"/>
                        </a:spcBef>
                        <a:spcAft>
                          <a:spcPts val="0"/>
                        </a:spcAft>
                      </a:pPr>
                      <a:r>
                        <a:rPr lang="en-US" sz="700" dirty="0">
                          <a:effectLst/>
                        </a:rPr>
                        <a:t>Other</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a:txBody>
                    <a:bodyPr/>
                    <a:lstStyle/>
                    <a:p>
                      <a:pPr marL="0" marR="0">
                        <a:lnSpc>
                          <a:spcPct val="107000"/>
                        </a:lnSpc>
                        <a:spcBef>
                          <a:spcPts val="0"/>
                        </a:spcBef>
                        <a:spcAft>
                          <a:spcPts val="0"/>
                        </a:spcAft>
                      </a:pPr>
                      <a:r>
                        <a:rPr lang="en-US" sz="700" dirty="0">
                          <a:effectLst/>
                        </a:rPr>
                        <a:t>Kiss-n-Fly</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rowSpan="5">
                  <a:txBody>
                    <a:bodyPr/>
                    <a:lstStyle/>
                    <a:p>
                      <a:pPr marL="0" marR="0">
                        <a:lnSpc>
                          <a:spcPct val="107000"/>
                        </a:lnSpc>
                        <a:spcBef>
                          <a:spcPts val="0"/>
                        </a:spcBef>
                        <a:spcAft>
                          <a:spcPts val="0"/>
                        </a:spcAft>
                      </a:pPr>
                      <a:r>
                        <a:rPr lang="en-US" sz="700" dirty="0">
                          <a:effectLst/>
                        </a:rPr>
                        <a:t>Peak hour data and temporal factors (peak hour to average day, week and month).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5">
                  <a:txBody>
                    <a:bodyPr/>
                    <a:lstStyle/>
                    <a:p>
                      <a:pPr marL="0" marR="0">
                        <a:lnSpc>
                          <a:spcPct val="107000"/>
                        </a:lnSpc>
                        <a:spcBef>
                          <a:spcPts val="0"/>
                        </a:spcBef>
                        <a:spcAft>
                          <a:spcPts val="0"/>
                        </a:spcAft>
                      </a:pPr>
                      <a:r>
                        <a:rPr lang="en-US" sz="700" dirty="0">
                          <a:effectLst/>
                        </a:rPr>
                        <a:t>Assume a 50/50 split of passenger cars/trucks and a composite fuel for kiss-n-fly, taxi/limo areas. For transit stop and charter buses assume transit bus and composite fuel. For cargo facilities assume a </a:t>
                      </a:r>
                      <a:r>
                        <a:rPr lang="en-US" sz="700" dirty="0" smtClean="0">
                          <a:effectLst/>
                        </a:rPr>
                        <a:t>short-haul </a:t>
                      </a:r>
                      <a:r>
                        <a:rPr lang="en-US" sz="700" dirty="0">
                          <a:effectLst/>
                        </a:rPr>
                        <a:t>single-unit truck and composite fuel.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rowSpan="5">
                  <a:txBody>
                    <a:bodyPr/>
                    <a:lstStyle/>
                    <a:p>
                      <a:pPr marL="0" marR="0">
                        <a:lnSpc>
                          <a:spcPct val="107000"/>
                        </a:lnSpc>
                        <a:spcBef>
                          <a:spcPts val="0"/>
                        </a:spcBef>
                        <a:spcAft>
                          <a:spcPts val="0"/>
                        </a:spcAft>
                      </a:pPr>
                      <a:r>
                        <a:rPr lang="en-US" sz="700" dirty="0">
                          <a:effectLst/>
                        </a:rPr>
                        <a:t>Assume 10 mph.</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tc rowSpan="5">
                  <a:txBody>
                    <a:bodyPr/>
                    <a:lstStyle/>
                    <a:p>
                      <a:pPr marL="0" marR="0">
                        <a:lnSpc>
                          <a:spcPct val="107000"/>
                        </a:lnSpc>
                        <a:spcBef>
                          <a:spcPts val="0"/>
                        </a:spcBef>
                        <a:spcAft>
                          <a:spcPts val="0"/>
                        </a:spcAft>
                      </a:pPr>
                      <a:r>
                        <a:rPr lang="en-US" sz="700" dirty="0">
                          <a:effectLst/>
                        </a:rPr>
                        <a:t>Dwell times are assumed.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ctr"/>
                </a:tc>
                <a:extLst>
                  <a:ext uri="{0D108BD9-81ED-4DB2-BD59-A6C34878D82A}">
                    <a16:rowId xmlns:a16="http://schemas.microsoft.com/office/drawing/2014/main" xmlns="" val="10021"/>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Transit Stop</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2"/>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Pre-arranged Taxi/Limo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3"/>
                  </a:ext>
                </a:extLst>
              </a:tr>
              <a:tr h="114211">
                <a:tc vMerge="1">
                  <a:txBody>
                    <a:bodyPr/>
                    <a:lstStyle/>
                    <a:p>
                      <a:endParaRPr lang="en-US"/>
                    </a:p>
                  </a:txBody>
                  <a:tcPr/>
                </a:tc>
                <a:tc>
                  <a:txBody>
                    <a:bodyPr/>
                    <a:lstStyle/>
                    <a:p>
                      <a:pPr marL="0" marR="0">
                        <a:lnSpc>
                          <a:spcPct val="107000"/>
                        </a:lnSpc>
                        <a:spcBef>
                          <a:spcPts val="0"/>
                        </a:spcBef>
                        <a:spcAft>
                          <a:spcPts val="0"/>
                        </a:spcAft>
                      </a:pPr>
                      <a:r>
                        <a:rPr lang="en-US" sz="700" dirty="0">
                          <a:effectLst/>
                        </a:rPr>
                        <a:t>Charter Bus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4"/>
                  </a:ext>
                </a:extLst>
              </a:tr>
              <a:tr h="342632">
                <a:tc vMerge="1">
                  <a:txBody>
                    <a:bodyPr/>
                    <a:lstStyle/>
                    <a:p>
                      <a:endParaRPr lang="en-US"/>
                    </a:p>
                  </a:txBody>
                  <a:tcPr/>
                </a:tc>
                <a:tc>
                  <a:txBody>
                    <a:bodyPr/>
                    <a:lstStyle/>
                    <a:p>
                      <a:pPr marL="0" marR="0">
                        <a:lnSpc>
                          <a:spcPct val="107000"/>
                        </a:lnSpc>
                        <a:spcBef>
                          <a:spcPts val="0"/>
                        </a:spcBef>
                        <a:spcAft>
                          <a:spcPts val="0"/>
                        </a:spcAft>
                      </a:pPr>
                      <a:r>
                        <a:rPr lang="en-US" sz="700" dirty="0">
                          <a:effectLst/>
                        </a:rPr>
                        <a:t>Cargo Facilities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21845" marR="21845" marT="0" marB="0" anchor="b"/>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0025"/>
                  </a:ext>
                </a:extLst>
              </a:tr>
            </a:tbl>
          </a:graphicData>
        </a:graphic>
      </p:graphicFrame>
      <p:sp>
        <p:nvSpPr>
          <p:cNvPr id="7" name="Oval 6">
            <a:hlinkClick r:id="rId2" action="ppaction://hlinksldjump"/>
          </p:cNvPr>
          <p:cNvSpPr/>
          <p:nvPr/>
        </p:nvSpPr>
        <p:spPr>
          <a:xfrm>
            <a:off x="7805892" y="6242039"/>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a:t>
            </a:r>
            <a:r>
              <a:rPr lang="en-US" sz="1050" dirty="0">
                <a:solidFill>
                  <a:schemeClr val="bg1"/>
                </a:solidFill>
                <a:hlinkClick r:id="rId3" action="ppaction://hlinksldjump"/>
              </a:rPr>
              <a:t>Section</a:t>
            </a:r>
            <a:r>
              <a:rPr lang="en-US" sz="1050" dirty="0">
                <a:solidFill>
                  <a:schemeClr val="bg1"/>
                </a:solidFill>
              </a:rPr>
              <a:t>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4"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604562"/>
            <a:ext cx="8272462" cy="1239352"/>
          </a:xfrm>
        </p:spPr>
        <p:txBody>
          <a:bodyPr anchor="ctr" anchorCtr="1"/>
          <a:lstStyle/>
          <a:p>
            <a:pPr algn="ctr" fontAlgn="auto">
              <a:spcAft>
                <a:spcPts val="0"/>
              </a:spcAft>
              <a:defRPr/>
            </a:pPr>
            <a:r>
              <a:rPr lang="en-US" dirty="0"/>
              <a:t>Collecting existing condition Data</a:t>
            </a:r>
          </a:p>
        </p:txBody>
      </p:sp>
      <p:sp>
        <p:nvSpPr>
          <p:cNvPr id="91139" name="Content Placeholder 2"/>
          <p:cNvSpPr>
            <a:spLocks noGrp="1"/>
          </p:cNvSpPr>
          <p:nvPr>
            <p:ph sz="half" idx="1"/>
          </p:nvPr>
        </p:nvSpPr>
        <p:spPr>
          <a:xfrm>
            <a:off x="436563" y="2527300"/>
            <a:ext cx="4067175" cy="2725738"/>
          </a:xfrm>
        </p:spPr>
        <p:txBody>
          <a:bodyPr rtlCol="0"/>
          <a:lstStyle/>
          <a:p>
            <a:pPr marL="0" indent="0" fontAlgn="auto">
              <a:buNone/>
              <a:defRPr/>
            </a:pPr>
            <a:r>
              <a:rPr lang="en-US" altLang="en-US" dirty="0"/>
              <a:t>For the purpose of emissions modeling, various data collection methods have been </a:t>
            </a:r>
            <a:r>
              <a:rPr lang="en-US" altLang="en-US" dirty="0" smtClean="0"/>
              <a:t>rated </a:t>
            </a:r>
            <a:r>
              <a:rPr lang="en-US" altLang="en-US" dirty="0"/>
              <a:t>by each method’s ability to collect GAV volume, </a:t>
            </a:r>
            <a:r>
              <a:rPr lang="en-US" altLang="en-US" dirty="0" smtClean="0"/>
              <a:t>mix, </a:t>
            </a:r>
            <a:r>
              <a:rPr lang="en-US" altLang="en-US" dirty="0"/>
              <a:t>and </a:t>
            </a:r>
            <a:r>
              <a:rPr lang="en-US" altLang="en-US" dirty="0" smtClean="0"/>
              <a:t>speed, among other factors.</a:t>
            </a:r>
            <a:endParaRPr lang="en-US" altLang="en-US" dirty="0"/>
          </a:p>
          <a:p>
            <a:pPr marL="0" indent="0" fontAlgn="auto">
              <a:buFont typeface="Wingdings 2" panose="05020102010507070707" pitchFamily="18" charset="2"/>
              <a:buNone/>
              <a:defRPr/>
            </a:pPr>
            <a:endParaRPr lang="en-US" altLang="en-US" dirty="0"/>
          </a:p>
        </p:txBody>
      </p:sp>
      <p:sp>
        <p:nvSpPr>
          <p:cNvPr id="8" name="TextBox 7"/>
          <p:cNvSpPr txBox="1"/>
          <p:nvPr/>
        </p:nvSpPr>
        <p:spPr>
          <a:xfrm>
            <a:off x="4777207" y="5682507"/>
            <a:ext cx="3443522" cy="253916"/>
          </a:xfrm>
          <a:prstGeom prst="rect">
            <a:avLst/>
          </a:prstGeom>
          <a:noFill/>
        </p:spPr>
        <p:txBody>
          <a:bodyPr wrap="square" rtlCol="0">
            <a:spAutoFit/>
          </a:bodyPr>
          <a:lstStyle/>
          <a:p>
            <a:r>
              <a:rPr lang="en-US" sz="1050" i="1" dirty="0"/>
              <a:t>See Chapter 6 of the 02-63 Guidebook for more information.</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677" y="2508641"/>
            <a:ext cx="4144582" cy="2763055"/>
          </a:xfrm>
          <a:prstGeom prst="rect">
            <a:avLst/>
          </a:prstGeom>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34975" y="612119"/>
            <a:ext cx="8272463" cy="1224238"/>
          </a:xfrm>
        </p:spPr>
        <p:txBody>
          <a:bodyPr anchor="ctr" anchorCtr="1"/>
          <a:lstStyle/>
          <a:p>
            <a:pPr algn="ctr" fontAlgn="auto">
              <a:spcAft>
                <a:spcPts val="0"/>
              </a:spcAft>
              <a:defRPr/>
            </a:pPr>
            <a:r>
              <a:rPr lang="en-US" dirty="0"/>
              <a:t>data Collection methods</a:t>
            </a:r>
            <a:br>
              <a:rPr lang="en-US" dirty="0"/>
            </a:br>
            <a:r>
              <a:rPr lang="en-US" dirty="0"/>
              <a:t>for existing conditions</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303381423"/>
              </p:ext>
            </p:extLst>
          </p:nvPr>
        </p:nvGraphicFramePr>
        <p:xfrm>
          <a:off x="3593076" y="1972385"/>
          <a:ext cx="5014375" cy="3349312"/>
        </p:xfrm>
        <a:graphic>
          <a:graphicData uri="http://schemas.openxmlformats.org/drawingml/2006/table">
            <a:tbl>
              <a:tblPr/>
              <a:tblGrid>
                <a:gridCol w="1288587">
                  <a:extLst>
                    <a:ext uri="{9D8B030D-6E8A-4147-A177-3AD203B41FA5}">
                      <a16:colId xmlns:a16="http://schemas.microsoft.com/office/drawing/2014/main" xmlns="" val="20000"/>
                    </a:ext>
                  </a:extLst>
                </a:gridCol>
                <a:gridCol w="1014418">
                  <a:extLst>
                    <a:ext uri="{9D8B030D-6E8A-4147-A177-3AD203B41FA5}">
                      <a16:colId xmlns:a16="http://schemas.microsoft.com/office/drawing/2014/main" xmlns="" val="20001"/>
                    </a:ext>
                  </a:extLst>
                </a:gridCol>
                <a:gridCol w="2711370">
                  <a:extLst>
                    <a:ext uri="{9D8B030D-6E8A-4147-A177-3AD203B41FA5}">
                      <a16:colId xmlns:a16="http://schemas.microsoft.com/office/drawing/2014/main" xmlns="" val="20002"/>
                    </a:ext>
                  </a:extLst>
                </a:gridCol>
              </a:tblGrid>
              <a:tr h="276096">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7000"/>
                        </a:lnSpc>
                        <a:spcBef>
                          <a:spcPts val="300"/>
                        </a:spcBef>
                        <a:spcAft>
                          <a:spcPts val="300"/>
                        </a:spcAft>
                        <a:buClrTx/>
                        <a:buSzTx/>
                        <a:buFontTx/>
                        <a:buNone/>
                        <a:tabLst/>
                      </a:pPr>
                      <a:r>
                        <a:rPr kumimoji="0" lang="en-US" altLang="en-US" sz="1000" b="1" i="0" u="none" strike="noStrike" cap="none" normalizeH="0" baseline="0" dirty="0">
                          <a:ln>
                            <a:noFill/>
                          </a:ln>
                          <a:solidFill>
                            <a:srgbClr val="FFFFFF"/>
                          </a:solidFill>
                          <a:effectLst/>
                          <a:latin typeface="Gill Sans MT" panose="020B0502020104020203" pitchFamily="34" charset="0"/>
                        </a:rPr>
                        <a:t>Simple</a:t>
                      </a:r>
                      <a:endParaRPr kumimoji="0" lang="en-US" altLang="en-US" sz="10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7000"/>
                        </a:lnSpc>
                        <a:spcBef>
                          <a:spcPts val="300"/>
                        </a:spcBef>
                        <a:spcAft>
                          <a:spcPts val="300"/>
                        </a:spcAft>
                        <a:buClrTx/>
                        <a:buSzTx/>
                        <a:buFontTx/>
                        <a:buNone/>
                        <a:tabLst/>
                      </a:pPr>
                      <a:r>
                        <a:rPr kumimoji="0" lang="en-US" altLang="en-US" sz="1000" b="1" i="0" u="none" strike="noStrike" cap="none" normalizeH="0" baseline="0" dirty="0">
                          <a:ln>
                            <a:noFill/>
                          </a:ln>
                          <a:solidFill>
                            <a:srgbClr val="FFFFFF"/>
                          </a:solidFill>
                          <a:effectLst/>
                          <a:latin typeface="Gill Sans MT" panose="020B0502020104020203" pitchFamily="34" charset="0"/>
                        </a:rPr>
                        <a:t>Automated</a:t>
                      </a:r>
                      <a:endParaRPr kumimoji="0" lang="en-US" altLang="en-US" sz="10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7000"/>
                        </a:lnSpc>
                        <a:spcBef>
                          <a:spcPts val="300"/>
                        </a:spcBef>
                        <a:spcAft>
                          <a:spcPts val="300"/>
                        </a:spcAft>
                        <a:buClrTx/>
                        <a:buSzTx/>
                        <a:buFontTx/>
                        <a:buNone/>
                        <a:tabLst/>
                      </a:pPr>
                      <a:r>
                        <a:rPr kumimoji="0" lang="en-US" altLang="en-US" sz="1000" b="1" i="0" u="none" strike="noStrike" cap="none" normalizeH="0" baseline="0" dirty="0">
                          <a:ln>
                            <a:noFill/>
                          </a:ln>
                          <a:solidFill>
                            <a:srgbClr val="FFFFFF"/>
                          </a:solidFill>
                          <a:effectLst/>
                          <a:latin typeface="Gill Sans MT" panose="020B0502020104020203" pitchFamily="34" charset="0"/>
                        </a:rPr>
                        <a:t>Intelligent</a:t>
                      </a:r>
                      <a:endParaRPr kumimoji="0" lang="en-US" altLang="en-US" sz="10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2580780">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chemeClr val="tx1"/>
                          </a:solidFill>
                          <a:effectLst/>
                          <a:latin typeface="Gill Sans MT" panose="020B0502020104020203" pitchFamily="34" charset="0"/>
                          <a:hlinkClick r:id="rId2" action="ppaction://hlinksldjump"/>
                        </a:rPr>
                        <a:t>Manual Traffic Counts (V, C, T)</a:t>
                      </a:r>
                      <a:endPar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3" action="ppaction://hlinksldjump"/>
                        </a:rPr>
                        <a:t>Pneumatic road tubes (V, C, S, T)</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endParaRPr kumimoji="0" lang="en-US" altLang="en-US" sz="1100" b="0" i="0" u="none" strike="noStrike" cap="none" normalizeH="0" baseline="0" dirty="0">
                        <a:ln>
                          <a:noFill/>
                        </a:ln>
                        <a:solidFill>
                          <a:srgbClr val="000000"/>
                        </a:solidFill>
                        <a:effectLst/>
                        <a:latin typeface="Gill Sans MT" panose="020B0502020104020203" pitchFamily="34" charset="0"/>
                        <a:hlinkClick r:id="rId4" action="ppaction://hlinksldjump"/>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4" action="ppaction://hlinksldjump"/>
                        </a:rPr>
                        <a:t>Video image processors and recording data collection </a:t>
                      </a: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4" action="ppaction://hlinksldjump"/>
                        </a:rPr>
                        <a:t>(V, S, C, P/T)</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5" action="ppaction://hlinksldjump"/>
                        </a:rPr>
                        <a:t>Inductive loop detectors (V, C,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6" action="ppaction://hlinksldjump"/>
                        </a:rPr>
                        <a:t>Magnetic sensors (V,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7" action="ppaction://hlinksldjump"/>
                        </a:rPr>
                        <a:t>Microwave radar sensors (V, C,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8" action="ppaction://hlinksldjump"/>
                        </a:rPr>
                        <a:t>Active infrared sensors  (V, C,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9" action="ppaction://hlinksldjump"/>
                        </a:rPr>
                        <a:t>Passive infrared sensors  (V,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0" action="ppaction://hlinksldjump"/>
                        </a:rPr>
                        <a:t>Laser radar sensors (V, C,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1" action="ppaction://hlinksldjump"/>
                        </a:rPr>
                        <a:t>Acoustic array sensors (V,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2" action="ppaction://hlinksldjump"/>
                        </a:rPr>
                        <a:t>Pulse/Doppler ultrasonic sensors V,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3" action="ppaction://hlinksldjump"/>
                        </a:rPr>
                        <a:t>Piezo-electric sensors (V, C, S,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4" action="ppaction://hlinksldjump"/>
                        </a:rPr>
                        <a:t>Bending plates (V, C,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5" action="ppaction://hlinksldjump"/>
                        </a:rPr>
                        <a:t>Sub-pavement magnetometers (micro-loops) (V, S, P) </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6" action="ppaction://hlinksldjump"/>
                        </a:rPr>
                        <a:t>Weigh-in-motion sensors (V, C, P)</a:t>
                      </a:r>
                      <a:endParaRPr kumimoji="0" lang="en-US" altLang="en-US" sz="1100" b="0" i="0" u="none" strike="noStrike" cap="none" normalizeH="0" baseline="0" dirty="0">
                        <a:ln>
                          <a:noFill/>
                        </a:ln>
                        <a:solidFill>
                          <a:srgbClr val="000000"/>
                        </a:solidFill>
                        <a:effectLst/>
                        <a:latin typeface="Gill Sans MT" panose="020B0502020104020203" pitchFamily="34" charset="0"/>
                      </a:endParaRPr>
                    </a:p>
                    <a:p>
                      <a:pPr marL="0" marR="0" lvl="0" indent="0" algn="l" defTabSz="457200" rtl="0" eaLnBrk="1" fontAlgn="base" latinLnBrk="0" hangingPunct="1">
                        <a:lnSpc>
                          <a:spcPct val="100000"/>
                        </a:lnSpc>
                        <a:spcBef>
                          <a:spcPts val="0"/>
                        </a:spcBef>
                        <a:spcAft>
                          <a:spcPts val="300"/>
                        </a:spcAft>
                        <a:buClr>
                          <a:srgbClr val="44546A"/>
                        </a:buClr>
                        <a:buSzTx/>
                        <a:buFont typeface="Wingdings" panose="05000000000000000000" pitchFamily="2" charset="2"/>
                        <a:buNone/>
                        <a:tabLst/>
                      </a:pPr>
                      <a:r>
                        <a:rPr kumimoji="0" lang="en-US" altLang="en-US" sz="1100" b="0" i="0" u="none" strike="noStrike" cap="none" normalizeH="0" baseline="0" dirty="0">
                          <a:ln>
                            <a:noFill/>
                          </a:ln>
                          <a:solidFill>
                            <a:srgbClr val="000000"/>
                          </a:solidFill>
                          <a:effectLst/>
                          <a:latin typeface="Gill Sans MT" panose="020B0502020104020203" pitchFamily="34" charset="0"/>
                          <a:hlinkClick r:id="rId17" action="ppaction://hlinksldjump"/>
                        </a:rPr>
                        <a:t>GPS cell phone data collection (V, C, T)</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8D8D8"/>
                    </a:solidFill>
                  </a:tcPr>
                </a:tc>
                <a:extLst>
                  <a:ext uri="{0D108BD9-81ED-4DB2-BD59-A6C34878D82A}">
                    <a16:rowId xmlns:a16="http://schemas.microsoft.com/office/drawing/2014/main" xmlns="" val="10001"/>
                  </a:ext>
                </a:extLst>
              </a:tr>
              <a:tr h="269056">
                <a:tc gridSpan="3">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7000"/>
                        </a:lnSpc>
                        <a:spcBef>
                          <a:spcPts val="300"/>
                        </a:spcBef>
                        <a:spcAft>
                          <a:spcPts val="300"/>
                        </a:spcAft>
                        <a:buClrTx/>
                        <a:buSzTx/>
                        <a:buFontTx/>
                        <a:buNone/>
                        <a:tabLst/>
                      </a:pPr>
                      <a:r>
                        <a:rPr kumimoji="0" lang="en-US" altLang="en-US" sz="800" b="1" i="0" u="none" strike="noStrike" cap="none" normalizeH="0" baseline="0" dirty="0">
                          <a:ln>
                            <a:noFill/>
                          </a:ln>
                          <a:solidFill>
                            <a:srgbClr val="FFFFFF"/>
                          </a:solidFill>
                          <a:effectLst/>
                          <a:latin typeface="Gill Sans MT" panose="020B0502020104020203" pitchFamily="34" charset="0"/>
                        </a:rPr>
                        <a:t>Application:   V = Volume, C = Vehicle Classification, S = Speed, P = Permanent and T = Temporary.</a:t>
                      </a:r>
                      <a:endParaRPr kumimoji="0" lang="en-US" altLang="en-US" sz="8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72" marR="4867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bl>
          </a:graphicData>
        </a:graphic>
      </p:graphicFrame>
      <p:sp>
        <p:nvSpPr>
          <p:cNvPr id="109590" name="TextBox 2"/>
          <p:cNvSpPr txBox="1">
            <a:spLocks noChangeArrowheads="1"/>
          </p:cNvSpPr>
          <p:nvPr/>
        </p:nvSpPr>
        <p:spPr bwMode="auto">
          <a:xfrm>
            <a:off x="696119" y="2132776"/>
            <a:ext cx="2467552" cy="2862322"/>
          </a:xfrm>
          <a:prstGeom prst="rect">
            <a:avLst/>
          </a:prstGeom>
          <a:solidFill>
            <a:schemeClr val="accent3">
              <a:lumMod val="50000"/>
            </a:schemeClr>
          </a:solidFill>
          <a:ln>
            <a:noFill/>
          </a:ln>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dirty="0">
                <a:solidFill>
                  <a:schemeClr val="bg1"/>
                </a:solidFill>
              </a:rPr>
              <a:t>This table lists methods to collect existing volumes, mixes and speeds.  The ability of each option to do so is  also indicated.  </a:t>
            </a:r>
          </a:p>
          <a:p>
            <a:pPr algn="ctr" eaLnBrk="1" hangingPunct="1"/>
            <a:endParaRPr lang="en-US" altLang="en-US" dirty="0">
              <a:solidFill>
                <a:schemeClr val="bg1"/>
              </a:solidFill>
            </a:endParaRPr>
          </a:p>
          <a:p>
            <a:pPr algn="ctr" eaLnBrk="1" hangingPunct="1"/>
            <a:r>
              <a:rPr lang="en-US" altLang="en-US" dirty="0">
                <a:solidFill>
                  <a:schemeClr val="bg1"/>
                </a:solidFill>
              </a:rPr>
              <a:t>To view the pros and cons of a method, click on the method.</a:t>
            </a:r>
          </a:p>
        </p:txBody>
      </p:sp>
      <p:sp>
        <p:nvSpPr>
          <p:cNvPr id="9" name="Oval 8">
            <a:hlinkClick r:id="rId18" action="ppaction://hlinksldjump"/>
          </p:cNvPr>
          <p:cNvSpPr/>
          <p:nvPr/>
        </p:nvSpPr>
        <p:spPr>
          <a:xfrm>
            <a:off x="7828563" y="6267822"/>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a:t>
            </a:r>
            <a:r>
              <a:rPr lang="en-US" sz="1050" dirty="0">
                <a:solidFill>
                  <a:schemeClr val="bg1"/>
                </a:solidFill>
                <a:hlinkClick r:id="rId19" action="ppaction://hlinksldjump"/>
              </a:rPr>
              <a:t>Section</a:t>
            </a:r>
            <a:r>
              <a:rPr lang="en-US" sz="1050" dirty="0">
                <a:solidFill>
                  <a:schemeClr val="bg1"/>
                </a:solidFill>
              </a:rPr>
              <a:t>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0"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612120"/>
            <a:ext cx="8272462" cy="1216680"/>
          </a:xfrm>
        </p:spPr>
        <p:txBody>
          <a:bodyPr anchor="ctr" anchorCtr="1"/>
          <a:lstStyle/>
          <a:p>
            <a:pPr algn="ctr" fontAlgn="auto">
              <a:spcAft>
                <a:spcPts val="0"/>
              </a:spcAft>
              <a:defRPr/>
            </a:pPr>
            <a:r>
              <a:rPr lang="en-US" dirty="0"/>
              <a:t>Manual Traffic Counts</a:t>
            </a:r>
          </a:p>
        </p:txBody>
      </p:sp>
      <p:sp>
        <p:nvSpPr>
          <p:cNvPr id="93187" name="Content Placeholder 4"/>
          <p:cNvSpPr>
            <a:spLocks noGrp="1"/>
          </p:cNvSpPr>
          <p:nvPr>
            <p:ph sz="half" idx="1"/>
          </p:nvPr>
        </p:nvSpPr>
        <p:spPr>
          <a:xfrm>
            <a:off x="436563" y="2392531"/>
            <a:ext cx="4247848" cy="3063641"/>
          </a:xfrm>
        </p:spPr>
        <p:txBody>
          <a:bodyPr rtlCol="0">
            <a:normAutofit fontScale="70000" lnSpcReduction="20000"/>
          </a:bodyPr>
          <a:lstStyle/>
          <a:p>
            <a:pPr marL="0" indent="0" fontAlgn="auto">
              <a:buFont typeface="Wingdings 2" panose="05020102010507070707" pitchFamily="18" charset="2"/>
              <a:buNone/>
              <a:defRPr/>
            </a:pPr>
            <a:r>
              <a:rPr lang="en-US" altLang="en-US" sz="2300" b="1" dirty="0"/>
              <a:t>Pros:</a:t>
            </a:r>
          </a:p>
          <a:p>
            <a:pPr marL="306000" indent="-306000" fontAlgn="auto">
              <a:defRPr/>
            </a:pPr>
            <a:r>
              <a:rPr lang="en-US" altLang="en-US" sz="2300" dirty="0"/>
              <a:t>Easy to set up</a:t>
            </a:r>
          </a:p>
          <a:p>
            <a:pPr marL="306000" indent="-306000" fontAlgn="auto">
              <a:defRPr/>
            </a:pPr>
            <a:r>
              <a:rPr lang="en-US" altLang="en-US" sz="2300" dirty="0"/>
              <a:t>Accurate classification</a:t>
            </a:r>
          </a:p>
          <a:p>
            <a:pPr marL="306000" indent="-306000" fontAlgn="auto">
              <a:defRPr/>
            </a:pPr>
            <a:r>
              <a:rPr lang="en-US" altLang="en-US" sz="2300" dirty="0"/>
              <a:t>Can also measure speed with handheld radar</a:t>
            </a:r>
          </a:p>
          <a:p>
            <a:pPr marL="306000" indent="-306000" fontAlgn="auto">
              <a:defRPr/>
            </a:pPr>
            <a:r>
              <a:rPr lang="en-US" altLang="en-US" sz="2300" dirty="0"/>
              <a:t>No installation costs</a:t>
            </a:r>
          </a:p>
          <a:p>
            <a:pPr marL="0" indent="0" fontAlgn="auto">
              <a:buFont typeface="Wingdings 2" panose="05020102010507070707" pitchFamily="18" charset="2"/>
              <a:buNone/>
              <a:defRPr/>
            </a:pPr>
            <a:r>
              <a:rPr lang="en-US" altLang="en-US" sz="2300" b="1" dirty="0"/>
              <a:t>Cons:</a:t>
            </a:r>
          </a:p>
          <a:p>
            <a:pPr marL="306000" indent="-306000" fontAlgn="auto">
              <a:defRPr/>
            </a:pPr>
            <a:r>
              <a:rPr lang="en-US" altLang="en-US" sz="2300" dirty="0"/>
              <a:t>Labor intensive</a:t>
            </a:r>
          </a:p>
          <a:p>
            <a:pPr marL="306000" indent="-306000" fontAlgn="auto">
              <a:defRPr/>
            </a:pPr>
            <a:r>
              <a:rPr lang="en-US" altLang="en-US" sz="2300" dirty="0"/>
              <a:t>Weather restricted</a:t>
            </a:r>
          </a:p>
          <a:p>
            <a:pPr marL="306000" indent="-306000" fontAlgn="auto">
              <a:defRPr/>
            </a:pPr>
            <a:r>
              <a:rPr lang="en-US" altLang="en-US" sz="2300" dirty="0"/>
              <a:t>High </a:t>
            </a:r>
            <a:r>
              <a:rPr lang="en-US" altLang="en-US" sz="2300" dirty="0" smtClean="0"/>
              <a:t>staffing </a:t>
            </a:r>
            <a:r>
              <a:rPr lang="en-US" altLang="en-US" sz="2300" dirty="0"/>
              <a:t>requirements</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endParaRPr lang="en-US" altLang="en-US" dirty="0"/>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411" y="2679698"/>
            <a:ext cx="3741672" cy="2494448"/>
          </a:xfrm>
          <a:prstGeom prst="rect">
            <a:avLst/>
          </a:prstGeom>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597005"/>
            <a:ext cx="8272463" cy="1246909"/>
          </a:xfrm>
        </p:spPr>
        <p:txBody>
          <a:bodyPr anchor="ctr" anchorCtr="1"/>
          <a:lstStyle/>
          <a:p>
            <a:pPr algn="ctr" fontAlgn="auto">
              <a:spcAft>
                <a:spcPts val="0"/>
              </a:spcAft>
              <a:defRPr/>
            </a:pPr>
            <a:r>
              <a:rPr lang="en-US" dirty="0"/>
              <a:t>Pneumatic Road Tubes</a:t>
            </a:r>
          </a:p>
        </p:txBody>
      </p:sp>
      <p:sp>
        <p:nvSpPr>
          <p:cNvPr id="5" name="Content Placeholder 4"/>
          <p:cNvSpPr>
            <a:spLocks noGrp="1"/>
          </p:cNvSpPr>
          <p:nvPr>
            <p:ph sz="half" idx="1"/>
          </p:nvPr>
        </p:nvSpPr>
        <p:spPr>
          <a:xfrm>
            <a:off x="434975" y="2380816"/>
            <a:ext cx="4621934" cy="2725738"/>
          </a:xfrm>
        </p:spPr>
        <p:txBody>
          <a:bodyPr rtlCol="0">
            <a:noAutofit/>
          </a:bodyPr>
          <a:lstStyle/>
          <a:p>
            <a:pPr marL="0" indent="0" fontAlgn="auto">
              <a:buFont typeface="Wingdings 2" panose="05020102010507070707" pitchFamily="18" charset="2"/>
              <a:buNone/>
              <a:defRPr/>
            </a:pPr>
            <a:r>
              <a:rPr lang="en-US" dirty="0"/>
              <a:t>Air tubes over the roadway detect changes in pressure when compressed by a passing vehicle.</a:t>
            </a:r>
          </a:p>
          <a:p>
            <a:pPr marL="0" indent="0" fontAlgn="auto">
              <a:buFont typeface="Wingdings 2" panose="05020102010507070707" pitchFamily="18" charset="2"/>
              <a:buNone/>
              <a:defRPr/>
            </a:pPr>
            <a:r>
              <a:rPr lang="en-US" b="1" dirty="0"/>
              <a:t>Pros:</a:t>
            </a:r>
          </a:p>
          <a:p>
            <a:pPr marL="306000" indent="-306000" fontAlgn="auto">
              <a:defRPr/>
            </a:pPr>
            <a:r>
              <a:rPr lang="en-US" dirty="0"/>
              <a:t>Automated collection 24 hours a day</a:t>
            </a:r>
          </a:p>
          <a:p>
            <a:pPr marL="306000" indent="-306000" fontAlgn="auto">
              <a:defRPr/>
            </a:pPr>
            <a:r>
              <a:rPr lang="en-US" dirty="0"/>
              <a:t>Temporary or permanent installation</a:t>
            </a:r>
          </a:p>
          <a:p>
            <a:pPr marL="306000" indent="-306000" fontAlgn="auto">
              <a:defRPr/>
            </a:pPr>
            <a:r>
              <a:rPr lang="en-US" dirty="0"/>
              <a:t>Low </a:t>
            </a:r>
            <a:r>
              <a:rPr lang="en-US" dirty="0" smtClean="0"/>
              <a:t>staffing </a:t>
            </a:r>
            <a:r>
              <a:rPr lang="en-US" dirty="0"/>
              <a:t>requirements</a:t>
            </a:r>
          </a:p>
          <a:p>
            <a:pPr marL="0" indent="0" fontAlgn="auto">
              <a:buFont typeface="Wingdings 2" panose="05020102010507070707" pitchFamily="18" charset="2"/>
              <a:buNone/>
              <a:defRPr/>
            </a:pPr>
            <a:r>
              <a:rPr lang="en-US" b="1" dirty="0"/>
              <a:t>Con:</a:t>
            </a:r>
          </a:p>
          <a:p>
            <a:pPr marL="306000" indent="-306000" fontAlgn="auto">
              <a:defRPr/>
            </a:pPr>
            <a:r>
              <a:rPr lang="en-US" dirty="0"/>
              <a:t>Can’t determine classification at level needed for air quality analysis</a:t>
            </a:r>
          </a:p>
        </p:txBody>
      </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1759" y="2939681"/>
            <a:ext cx="3775679" cy="2517119"/>
          </a:xfrm>
          <a:prstGeom prst="rect">
            <a:avLst/>
          </a:prstGeom>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925513"/>
            <a:ext cx="8272463" cy="741362"/>
          </a:xfrm>
        </p:spPr>
        <p:txBody>
          <a:bodyPr>
            <a:noAutofit/>
          </a:bodyPr>
          <a:lstStyle/>
          <a:p>
            <a:pPr algn="ctr" fontAlgn="auto">
              <a:spcAft>
                <a:spcPts val="0"/>
              </a:spcAft>
              <a:defRPr/>
            </a:pPr>
            <a:r>
              <a:rPr lang="en-US" dirty="0"/>
              <a:t>Video image processors and recording data collection</a:t>
            </a:r>
          </a:p>
        </p:txBody>
      </p:sp>
      <p:sp>
        <p:nvSpPr>
          <p:cNvPr id="95235" name="Content Placeholder 4"/>
          <p:cNvSpPr>
            <a:spLocks noGrp="1"/>
          </p:cNvSpPr>
          <p:nvPr>
            <p:ph sz="half" idx="1"/>
          </p:nvPr>
        </p:nvSpPr>
        <p:spPr>
          <a:xfrm>
            <a:off x="436562" y="2111664"/>
            <a:ext cx="4717329" cy="3503205"/>
          </a:xfrm>
        </p:spPr>
        <p:txBody>
          <a:bodyPr rtlCol="0">
            <a:normAutofit fontScale="55000" lnSpcReduction="20000"/>
          </a:bodyPr>
          <a:lstStyle/>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r>
              <a:rPr lang="en-US" altLang="en-US" sz="2900" dirty="0"/>
              <a:t>Video cameras linked to a computer  process digital imagery and record passing vehicle characteristics.</a:t>
            </a:r>
          </a:p>
          <a:p>
            <a:pPr marL="0" indent="0" fontAlgn="auto">
              <a:buFont typeface="Wingdings 2" panose="05020102010507070707" pitchFamily="18" charset="2"/>
              <a:buNone/>
              <a:defRPr/>
            </a:pPr>
            <a:r>
              <a:rPr lang="en-US" altLang="en-US" sz="2900" b="1" dirty="0"/>
              <a:t>Pros:</a:t>
            </a:r>
          </a:p>
          <a:p>
            <a:pPr marL="306000" indent="-306000" fontAlgn="auto">
              <a:defRPr/>
            </a:pPr>
            <a:r>
              <a:rPr lang="en-US" altLang="en-US" sz="2900" dirty="0"/>
              <a:t>Non-destructive installation</a:t>
            </a:r>
          </a:p>
          <a:p>
            <a:pPr marL="306000" indent="-306000" fontAlgn="auto">
              <a:defRPr/>
            </a:pPr>
            <a:r>
              <a:rPr lang="en-US" altLang="en-US" sz="2900" dirty="0"/>
              <a:t>Classify speed/category/volume</a:t>
            </a:r>
          </a:p>
          <a:p>
            <a:pPr marL="0" indent="0" fontAlgn="auto">
              <a:buFont typeface="Wingdings 2" panose="05020102010507070707" pitchFamily="18" charset="2"/>
              <a:buNone/>
              <a:defRPr/>
            </a:pPr>
            <a:r>
              <a:rPr lang="en-US" altLang="en-US" sz="2900" b="1" dirty="0"/>
              <a:t>Cons:</a:t>
            </a:r>
          </a:p>
          <a:p>
            <a:pPr marL="306000" indent="-306000" fontAlgn="auto">
              <a:defRPr/>
            </a:pPr>
            <a:r>
              <a:rPr lang="en-US" altLang="en-US" sz="2900" dirty="0"/>
              <a:t>Weather can interfere in collection</a:t>
            </a:r>
          </a:p>
          <a:p>
            <a:pPr marL="306000" indent="-306000" fontAlgn="auto">
              <a:defRPr/>
            </a:pPr>
            <a:r>
              <a:rPr lang="en-US" altLang="en-US" sz="2900" dirty="0"/>
              <a:t>Cost</a:t>
            </a:r>
          </a:p>
          <a:p>
            <a:pPr marL="306000" indent="-306000" fontAlgn="auto">
              <a:defRPr/>
            </a:pPr>
            <a:r>
              <a:rPr lang="en-US" altLang="en-US" sz="2900" dirty="0"/>
              <a:t>Vehicle classification may require manual intervention for air quality level detail</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206" y="2784507"/>
            <a:ext cx="4065679" cy="1980135"/>
          </a:xfrm>
          <a:prstGeom prst="rect">
            <a:avLst/>
          </a:prstGeom>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38200"/>
            <a:ext cx="8272463" cy="741363"/>
          </a:xfrm>
        </p:spPr>
        <p:txBody>
          <a:bodyPr/>
          <a:lstStyle/>
          <a:p>
            <a:pPr algn="ctr" fontAlgn="auto">
              <a:spcAft>
                <a:spcPts val="0"/>
              </a:spcAft>
              <a:defRPr/>
            </a:pPr>
            <a:r>
              <a:rPr lang="en-US" dirty="0"/>
              <a:t>Inductive Loop Detectors</a:t>
            </a:r>
          </a:p>
        </p:txBody>
      </p:sp>
      <p:sp>
        <p:nvSpPr>
          <p:cNvPr id="96259" name="Content Placeholder 4"/>
          <p:cNvSpPr>
            <a:spLocks noGrp="1"/>
          </p:cNvSpPr>
          <p:nvPr>
            <p:ph sz="half" idx="1"/>
          </p:nvPr>
        </p:nvSpPr>
        <p:spPr>
          <a:xfrm>
            <a:off x="457200" y="2381827"/>
            <a:ext cx="4067175" cy="2725738"/>
          </a:xfrm>
        </p:spPr>
        <p:txBody>
          <a:bodyPr rtlCol="0">
            <a:noAutofit/>
          </a:bodyPr>
          <a:lstStyle/>
          <a:p>
            <a:pPr marL="0" indent="0" fontAlgn="auto">
              <a:buFont typeface="Wingdings 2" panose="05020102010507070707" pitchFamily="18" charset="2"/>
              <a:buNone/>
              <a:defRPr/>
            </a:pPr>
            <a:r>
              <a:rPr lang="en-US" altLang="en-US" dirty="0"/>
              <a:t>Passing vehicles are detected by a moving magnet creating a current in the wire loop. Different frequencies differentiate between vehicle classes.</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a:t>Detect speed/volume/basic class</a:t>
            </a:r>
          </a:p>
          <a:p>
            <a:pPr marL="306000" indent="-306000" fontAlgn="auto">
              <a:defRPr/>
            </a:pPr>
            <a:r>
              <a:rPr lang="en-US" altLang="en-US" dirty="0" smtClean="0"/>
              <a:t>24-hour </a:t>
            </a:r>
            <a:r>
              <a:rPr lang="en-US" altLang="en-US" dirty="0"/>
              <a:t>counting</a:t>
            </a:r>
          </a:p>
          <a:p>
            <a:pPr marL="0" indent="0" fontAlgn="auto">
              <a:buFont typeface="Wingdings 2" panose="05020102010507070707" pitchFamily="18" charset="2"/>
              <a:buNone/>
              <a:defRPr/>
            </a:pPr>
            <a:r>
              <a:rPr lang="en-US" altLang="en-US" b="1" dirty="0"/>
              <a:t>Cons:</a:t>
            </a:r>
          </a:p>
          <a:p>
            <a:pPr marL="306000" indent="-306000" fontAlgn="auto">
              <a:defRPr/>
            </a:pPr>
            <a:r>
              <a:rPr lang="en-US" altLang="en-US" dirty="0"/>
              <a:t>Permanent in-road installation</a:t>
            </a:r>
          </a:p>
          <a:p>
            <a:pPr marL="306000" indent="-306000" fontAlgn="auto">
              <a:defRPr/>
            </a:pPr>
            <a:r>
              <a:rPr lang="en-US" altLang="en-US" dirty="0"/>
              <a:t>Cost</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677" y="2801417"/>
            <a:ext cx="4215660" cy="2525649"/>
          </a:xfrm>
          <a:prstGeom prst="rect">
            <a:avLst/>
          </a:prstGeom>
        </p:spPr>
      </p:pic>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65188"/>
            <a:ext cx="8272462" cy="739775"/>
          </a:xfrm>
        </p:spPr>
        <p:txBody>
          <a:bodyPr/>
          <a:lstStyle/>
          <a:p>
            <a:pPr algn="ctr" fontAlgn="auto">
              <a:spcAft>
                <a:spcPts val="0"/>
              </a:spcAft>
              <a:defRPr/>
            </a:pPr>
            <a:r>
              <a:rPr lang="en-US" dirty="0"/>
              <a:t>Magnetic Sensors</a:t>
            </a:r>
          </a:p>
        </p:txBody>
      </p:sp>
      <p:sp>
        <p:nvSpPr>
          <p:cNvPr id="97283" name="Content Placeholder 4"/>
          <p:cNvSpPr>
            <a:spLocks noGrp="1"/>
          </p:cNvSpPr>
          <p:nvPr>
            <p:ph sz="half" idx="1"/>
          </p:nvPr>
        </p:nvSpPr>
        <p:spPr>
          <a:xfrm>
            <a:off x="438307" y="2527299"/>
            <a:ext cx="4095908" cy="3216040"/>
          </a:xfrm>
        </p:spPr>
        <p:txBody>
          <a:bodyPr rtlCol="0">
            <a:normAutofit fontScale="47500" lnSpcReduction="20000"/>
          </a:bodyPr>
          <a:lstStyle/>
          <a:p>
            <a:pPr marL="0" indent="0" fontAlgn="auto">
              <a:buFont typeface="Wingdings 2" panose="05020102010507070707" pitchFamily="18" charset="2"/>
              <a:buNone/>
              <a:defRPr/>
            </a:pPr>
            <a:r>
              <a:rPr lang="en-US" altLang="en-US" sz="3400" dirty="0"/>
              <a:t>Passive monitoring of the shifts in Earth’s magnetic field created by passing vehicles.</a:t>
            </a:r>
          </a:p>
          <a:p>
            <a:pPr marL="0" indent="0" fontAlgn="auto">
              <a:buFont typeface="Wingdings 2" panose="05020102010507070707" pitchFamily="18" charset="2"/>
              <a:buNone/>
              <a:defRPr/>
            </a:pPr>
            <a:r>
              <a:rPr lang="en-US" altLang="en-US" sz="3400" b="1" dirty="0"/>
              <a:t>Pros:</a:t>
            </a:r>
          </a:p>
          <a:p>
            <a:pPr marL="306000" indent="-306000" fontAlgn="auto">
              <a:defRPr/>
            </a:pPr>
            <a:r>
              <a:rPr lang="en-US" altLang="en-US" sz="3400" dirty="0"/>
              <a:t>Passive 24-hour counting</a:t>
            </a:r>
          </a:p>
          <a:p>
            <a:pPr marL="306000" indent="-306000" fontAlgn="auto">
              <a:defRPr/>
            </a:pPr>
            <a:r>
              <a:rPr lang="en-US" altLang="en-US" sz="3400" dirty="0" smtClean="0"/>
              <a:t>Capture </a:t>
            </a:r>
            <a:r>
              <a:rPr lang="en-US" altLang="en-US" sz="3400" dirty="0"/>
              <a:t>volume/speed</a:t>
            </a:r>
          </a:p>
          <a:p>
            <a:pPr marL="0" indent="0" fontAlgn="auto">
              <a:buFont typeface="Wingdings 2" panose="05020102010507070707" pitchFamily="18" charset="2"/>
              <a:buNone/>
              <a:defRPr/>
            </a:pPr>
            <a:r>
              <a:rPr lang="en-US" altLang="en-US" sz="3400" b="1" dirty="0"/>
              <a:t>Cons:</a:t>
            </a:r>
          </a:p>
          <a:p>
            <a:pPr marL="306000" indent="-306000" fontAlgn="auto">
              <a:defRPr/>
            </a:pPr>
            <a:r>
              <a:rPr lang="en-US" altLang="en-US" sz="3400" dirty="0"/>
              <a:t>In-road construction</a:t>
            </a:r>
          </a:p>
          <a:p>
            <a:pPr marL="306000" indent="-306000" fontAlgn="auto">
              <a:defRPr/>
            </a:pPr>
            <a:r>
              <a:rPr lang="en-US" altLang="en-US" sz="3400" dirty="0"/>
              <a:t>Cannot determine classification</a:t>
            </a:r>
          </a:p>
          <a:p>
            <a:pPr marL="306000" indent="-306000" fontAlgn="auto">
              <a:defRPr/>
            </a:pPr>
            <a:r>
              <a:rPr lang="en-US" altLang="en-US" sz="3400" dirty="0" smtClean="0"/>
              <a:t>Slow-moving </a:t>
            </a:r>
            <a:r>
              <a:rPr lang="en-US" altLang="en-US" sz="3400" dirty="0"/>
              <a:t>traffic situations may lead to inaccurate counts due to low distance between vehicles</a:t>
            </a:r>
          </a:p>
          <a:p>
            <a:pPr marL="0" indent="0" fontAlgn="auto">
              <a:buFont typeface="Wingdings 2" panose="05020102010507070707" pitchFamily="18" charset="2"/>
              <a:buNone/>
              <a:defRPr/>
            </a:pP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3255" y="2651809"/>
            <a:ext cx="3945770" cy="2630764"/>
          </a:xfrm>
          <a:prstGeom prst="rect">
            <a:avLst/>
          </a:prstGeom>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855663"/>
            <a:ext cx="8272463" cy="741362"/>
          </a:xfrm>
        </p:spPr>
        <p:txBody>
          <a:bodyPr/>
          <a:lstStyle/>
          <a:p>
            <a:pPr algn="ctr" fontAlgn="auto">
              <a:spcAft>
                <a:spcPts val="0"/>
              </a:spcAft>
              <a:defRPr/>
            </a:pPr>
            <a:r>
              <a:rPr lang="en-US" dirty="0"/>
              <a:t>Microwave Radar Sensors</a:t>
            </a:r>
          </a:p>
        </p:txBody>
      </p:sp>
      <p:sp>
        <p:nvSpPr>
          <p:cNvPr id="98307" name="Content Placeholder 4"/>
          <p:cNvSpPr>
            <a:spLocks noGrp="1"/>
          </p:cNvSpPr>
          <p:nvPr>
            <p:ph sz="half" idx="1"/>
          </p:nvPr>
        </p:nvSpPr>
        <p:spPr>
          <a:xfrm>
            <a:off x="587159" y="2376293"/>
            <a:ext cx="4989296" cy="2920543"/>
          </a:xfrm>
        </p:spPr>
        <p:txBody>
          <a:bodyPr rtlCol="0">
            <a:noAutofit/>
          </a:bodyPr>
          <a:lstStyle/>
          <a:p>
            <a:pPr marL="0" indent="0" fontAlgn="auto">
              <a:buFont typeface="Wingdings 2" panose="05020102010507070707" pitchFamily="18" charset="2"/>
              <a:buNone/>
              <a:defRPr/>
            </a:pPr>
            <a:r>
              <a:rPr lang="en-US" altLang="en-US" dirty="0"/>
              <a:t>Radar sensors send a microwave signal and measure the return time to determine speed. Multi-emitter systems can track classification.</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smtClean="0"/>
              <a:t>Track </a:t>
            </a:r>
            <a:r>
              <a:rPr lang="en-US" altLang="en-US" dirty="0"/>
              <a:t>speed/volume/classification</a:t>
            </a:r>
          </a:p>
          <a:p>
            <a:pPr marL="306000" indent="-306000" fontAlgn="auto">
              <a:defRPr/>
            </a:pPr>
            <a:r>
              <a:rPr lang="en-US" altLang="en-US" dirty="0" smtClean="0"/>
              <a:t>Above-ground </a:t>
            </a:r>
            <a:r>
              <a:rPr lang="en-US" altLang="en-US" dirty="0"/>
              <a:t>installation</a:t>
            </a:r>
          </a:p>
          <a:p>
            <a:pPr marL="306000" indent="-306000" fontAlgn="auto">
              <a:defRPr/>
            </a:pPr>
            <a:r>
              <a:rPr lang="en-US" altLang="en-US" dirty="0" smtClean="0"/>
              <a:t>24-hour </a:t>
            </a:r>
            <a:r>
              <a:rPr lang="en-US" altLang="en-US" dirty="0"/>
              <a:t>counting</a:t>
            </a:r>
          </a:p>
          <a:p>
            <a:pPr marL="0" indent="0" fontAlgn="auto">
              <a:buFont typeface="Wingdings 2" panose="05020102010507070707" pitchFamily="18" charset="2"/>
              <a:buNone/>
              <a:defRPr/>
            </a:pPr>
            <a:r>
              <a:rPr lang="en-US" altLang="en-US" b="1" dirty="0"/>
              <a:t>Con:</a:t>
            </a:r>
          </a:p>
          <a:p>
            <a:pPr marL="306000" indent="-306000" fontAlgn="auto">
              <a:defRPr/>
            </a:pPr>
            <a:r>
              <a:rPr lang="en-US" altLang="en-US" dirty="0"/>
              <a:t>Complex network required for full measurements</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2726" y="2992581"/>
            <a:ext cx="3650045" cy="2433363"/>
          </a:xfrm>
          <a:prstGeom prst="rect">
            <a:avLst/>
          </a:prstGeom>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838200"/>
            <a:ext cx="8272463" cy="741363"/>
          </a:xfrm>
        </p:spPr>
        <p:txBody>
          <a:bodyPr/>
          <a:lstStyle/>
          <a:p>
            <a:pPr algn="ctr" fontAlgn="auto">
              <a:spcAft>
                <a:spcPts val="0"/>
              </a:spcAft>
              <a:defRPr/>
            </a:pPr>
            <a:r>
              <a:rPr lang="en-US" dirty="0"/>
              <a:t>Active Infrared Sensors</a:t>
            </a:r>
          </a:p>
        </p:txBody>
      </p:sp>
      <p:sp>
        <p:nvSpPr>
          <p:cNvPr id="99331" name="Content Placeholder 4"/>
          <p:cNvSpPr>
            <a:spLocks noGrp="1"/>
          </p:cNvSpPr>
          <p:nvPr>
            <p:ph sz="half" idx="1"/>
          </p:nvPr>
        </p:nvSpPr>
        <p:spPr>
          <a:xfrm>
            <a:off x="434975" y="2308205"/>
            <a:ext cx="4869728" cy="2959289"/>
          </a:xfrm>
        </p:spPr>
        <p:txBody>
          <a:bodyPr rtlCol="0">
            <a:noAutofit/>
          </a:bodyPr>
          <a:lstStyle/>
          <a:p>
            <a:pPr marL="0" indent="0" fontAlgn="auto">
              <a:buFont typeface="Wingdings 2" panose="05020102010507070707" pitchFamily="18" charset="2"/>
              <a:buNone/>
              <a:defRPr/>
            </a:pPr>
            <a:r>
              <a:rPr lang="en-US" altLang="en-US" dirty="0"/>
              <a:t>Active infrared sensors send an infrared signal and measure the return time to determine speed. Multi-emitter systems can track classification. </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smtClean="0"/>
              <a:t>Track </a:t>
            </a:r>
            <a:r>
              <a:rPr lang="en-US" altLang="en-US" dirty="0"/>
              <a:t>speed/volume/classification</a:t>
            </a:r>
          </a:p>
          <a:p>
            <a:pPr marL="306000" indent="-306000" fontAlgn="auto">
              <a:defRPr/>
            </a:pPr>
            <a:r>
              <a:rPr lang="en-US" altLang="en-US" dirty="0" smtClean="0"/>
              <a:t>Above-ground </a:t>
            </a:r>
            <a:r>
              <a:rPr lang="en-US" altLang="en-US" dirty="0"/>
              <a:t>installation</a:t>
            </a:r>
          </a:p>
          <a:p>
            <a:pPr marL="306000" indent="-306000" fontAlgn="auto">
              <a:defRPr/>
            </a:pPr>
            <a:r>
              <a:rPr lang="en-US" altLang="en-US" dirty="0" smtClean="0"/>
              <a:t>24-hour </a:t>
            </a:r>
            <a:r>
              <a:rPr lang="en-US" altLang="en-US" dirty="0"/>
              <a:t>counting</a:t>
            </a:r>
          </a:p>
          <a:p>
            <a:pPr marL="0" indent="0" fontAlgn="auto">
              <a:buFont typeface="Wingdings 2" panose="05020102010507070707" pitchFamily="18" charset="2"/>
              <a:buNone/>
              <a:defRPr/>
            </a:pPr>
            <a:r>
              <a:rPr lang="en-US" altLang="en-US" b="1" dirty="0"/>
              <a:t>Con:</a:t>
            </a:r>
          </a:p>
          <a:p>
            <a:pPr marL="306000" indent="-306000" fontAlgn="auto">
              <a:defRPr/>
            </a:pPr>
            <a:r>
              <a:rPr lang="en-US" altLang="en-US" dirty="0"/>
              <a:t>Complex network required for full measurements</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8933" y="2917011"/>
            <a:ext cx="3628505" cy="2419487"/>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627233"/>
            <a:ext cx="8272462" cy="1216681"/>
          </a:xfrm>
        </p:spPr>
        <p:txBody>
          <a:bodyPr anchor="ctr" anchorCtr="1"/>
          <a:lstStyle/>
          <a:p>
            <a:pPr algn="ctr" fontAlgn="auto">
              <a:spcAft>
                <a:spcPts val="0"/>
              </a:spcAft>
              <a:defRPr/>
            </a:pPr>
            <a:r>
              <a:rPr lang="en-US" dirty="0"/>
              <a:t>State implementation plan</a:t>
            </a:r>
            <a:br>
              <a:rPr lang="en-US" dirty="0"/>
            </a:br>
            <a:r>
              <a:rPr lang="en-US" dirty="0"/>
              <a:t>(SIP)</a:t>
            </a:r>
          </a:p>
        </p:txBody>
      </p:sp>
      <p:sp>
        <p:nvSpPr>
          <p:cNvPr id="18435" name="Content Placeholder 4"/>
          <p:cNvSpPr>
            <a:spLocks noGrp="1"/>
          </p:cNvSpPr>
          <p:nvPr>
            <p:ph sz="half" idx="1"/>
          </p:nvPr>
        </p:nvSpPr>
        <p:spPr>
          <a:xfrm>
            <a:off x="436563" y="2527300"/>
            <a:ext cx="4067175" cy="2725738"/>
          </a:xfrm>
        </p:spPr>
        <p:txBody>
          <a:bodyPr/>
          <a:lstStyle/>
          <a:p>
            <a:pPr marL="0" indent="0">
              <a:buFont typeface="Wingdings 2" panose="05020102010507070707" pitchFamily="18" charset="2"/>
              <a:buNone/>
            </a:pPr>
            <a:r>
              <a:rPr lang="en-US" altLang="en-US" dirty="0"/>
              <a:t>A SIP is a document developed by state agencies and approved by the Environmental Protection Agency (EPA) in support of cleaning up a polluted area and bringing it back into compliance with the Clean Air Act. It typically consists of narrative, rules, technical documentation and agreements that individual states will use to remediate affected areas.</a:t>
            </a:r>
          </a:p>
        </p:txBody>
      </p:sp>
      <p:sp>
        <p:nvSpPr>
          <p:cNvPr id="8" name="Oval 7">
            <a:hlinkClick r:id="rId3" action="ppaction://hlinksldjump"/>
          </p:cNvPr>
          <p:cNvSpPr/>
          <p:nvPr/>
        </p:nvSpPr>
        <p:spPr>
          <a:xfrm>
            <a:off x="7795361" y="6267822"/>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
        <p:nvSpPr>
          <p:cNvPr id="7" name="Action Button: Go Forward or Next 6">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4"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64278"/>
            <a:ext cx="4201706" cy="2804182"/>
          </a:xfrm>
          <a:prstGeom prst="rect">
            <a:avLst/>
          </a:prstGeom>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908050"/>
            <a:ext cx="8272462" cy="741363"/>
          </a:xfrm>
        </p:spPr>
        <p:txBody>
          <a:bodyPr/>
          <a:lstStyle/>
          <a:p>
            <a:pPr algn="ctr" fontAlgn="auto">
              <a:spcAft>
                <a:spcPts val="0"/>
              </a:spcAft>
              <a:defRPr/>
            </a:pPr>
            <a:r>
              <a:rPr lang="en-US" dirty="0"/>
              <a:t>Passive Infrared Sensors</a:t>
            </a:r>
          </a:p>
        </p:txBody>
      </p:sp>
      <p:sp>
        <p:nvSpPr>
          <p:cNvPr id="100355" name="Content Placeholder 4"/>
          <p:cNvSpPr>
            <a:spLocks noGrp="1"/>
          </p:cNvSpPr>
          <p:nvPr>
            <p:ph sz="half" idx="1"/>
          </p:nvPr>
        </p:nvSpPr>
        <p:spPr>
          <a:xfrm>
            <a:off x="436563" y="2481473"/>
            <a:ext cx="4765819" cy="2610576"/>
          </a:xfrm>
        </p:spPr>
        <p:txBody>
          <a:bodyPr rtlCol="0">
            <a:noAutofit/>
          </a:bodyPr>
          <a:lstStyle/>
          <a:p>
            <a:pPr marL="0" indent="0" fontAlgn="auto">
              <a:buFont typeface="Wingdings 2" panose="05020102010507070707" pitchFamily="18" charset="2"/>
              <a:buNone/>
              <a:defRPr/>
            </a:pPr>
            <a:r>
              <a:rPr lang="en-US" altLang="en-US" dirty="0"/>
              <a:t>Sensors detect infrared emissions from vehicles, road surfaces, and objects in their field of view.</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a:t>Capable of monitoring speed, volume, class</a:t>
            </a:r>
          </a:p>
          <a:p>
            <a:pPr marL="306000" indent="-306000" fontAlgn="auto">
              <a:defRPr/>
            </a:pPr>
            <a:r>
              <a:rPr lang="en-US" altLang="en-US" dirty="0"/>
              <a:t>Non-damaging installation</a:t>
            </a:r>
          </a:p>
          <a:p>
            <a:pPr marL="306000" indent="-306000" fontAlgn="auto">
              <a:defRPr/>
            </a:pPr>
            <a:r>
              <a:rPr lang="en-US" altLang="en-US" dirty="0" smtClean="0"/>
              <a:t>24-hour </a:t>
            </a:r>
            <a:r>
              <a:rPr lang="en-US" altLang="en-US" dirty="0"/>
              <a:t>counting</a:t>
            </a:r>
          </a:p>
          <a:p>
            <a:pPr marL="0" indent="0" fontAlgn="auto">
              <a:buFont typeface="Wingdings 2" panose="05020102010507070707" pitchFamily="18" charset="2"/>
              <a:buNone/>
              <a:defRPr/>
            </a:pPr>
            <a:r>
              <a:rPr lang="en-US" altLang="en-US" b="1" dirty="0"/>
              <a:t>Con:</a:t>
            </a:r>
          </a:p>
          <a:p>
            <a:pPr marL="306000" indent="-306000" fontAlgn="auto">
              <a:defRPr/>
            </a:pPr>
            <a:r>
              <a:rPr lang="en-US" altLang="en-US" dirty="0"/>
              <a:t>Complex array required for detection beyond just </a:t>
            </a:r>
            <a:r>
              <a:rPr lang="en-US" altLang="en-US" dirty="0" smtClean="0"/>
              <a:t>volume</a:t>
            </a: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2382" y="2728085"/>
            <a:ext cx="3482617" cy="2618509"/>
          </a:xfrm>
          <a:prstGeom prst="rect">
            <a:avLst/>
          </a:prstGeom>
        </p:spPr>
      </p:pic>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908050"/>
            <a:ext cx="8272462" cy="741363"/>
          </a:xfrm>
        </p:spPr>
        <p:txBody>
          <a:bodyPr/>
          <a:lstStyle/>
          <a:p>
            <a:pPr algn="ctr" fontAlgn="auto">
              <a:spcAft>
                <a:spcPts val="0"/>
              </a:spcAft>
              <a:defRPr/>
            </a:pPr>
            <a:r>
              <a:rPr lang="en-US" dirty="0"/>
              <a:t>Laser Radar Sensors</a:t>
            </a:r>
          </a:p>
        </p:txBody>
      </p:sp>
      <p:sp>
        <p:nvSpPr>
          <p:cNvPr id="101379" name="Content Placeholder 4"/>
          <p:cNvSpPr>
            <a:spLocks noGrp="1"/>
          </p:cNvSpPr>
          <p:nvPr>
            <p:ph sz="half" idx="1"/>
          </p:nvPr>
        </p:nvSpPr>
        <p:spPr>
          <a:xfrm>
            <a:off x="377851" y="2200460"/>
            <a:ext cx="4786287" cy="3195255"/>
          </a:xfrm>
        </p:spPr>
        <p:txBody>
          <a:bodyPr rtlCol="0">
            <a:normAutofit fontScale="62500" lnSpcReduction="20000"/>
          </a:bodyPr>
          <a:lstStyle/>
          <a:p>
            <a:pPr marL="0" indent="0" fontAlgn="auto">
              <a:buFont typeface="Wingdings 2" panose="05020102010507070707" pitchFamily="18" charset="2"/>
              <a:buNone/>
              <a:defRPr/>
            </a:pPr>
            <a:r>
              <a:rPr lang="en-US" altLang="en-US" sz="2600" dirty="0"/>
              <a:t>Emit lasers to scan traffic lanes. Modern solutions able to produce 3-D imagery for classification.</a:t>
            </a:r>
          </a:p>
          <a:p>
            <a:pPr marL="0" indent="0" fontAlgn="auto">
              <a:buFont typeface="Wingdings 2" panose="05020102010507070707" pitchFamily="18" charset="2"/>
              <a:buNone/>
              <a:defRPr/>
            </a:pPr>
            <a:r>
              <a:rPr lang="en-US" altLang="en-US" sz="2600" b="1" dirty="0"/>
              <a:t>Pros:</a:t>
            </a:r>
          </a:p>
          <a:p>
            <a:pPr marL="306000" indent="-306000" fontAlgn="auto">
              <a:defRPr/>
            </a:pPr>
            <a:r>
              <a:rPr lang="en-US" altLang="en-US" sz="2600" dirty="0" smtClean="0"/>
              <a:t>Monitor </a:t>
            </a:r>
            <a:r>
              <a:rPr lang="en-US" altLang="en-US" sz="2600" dirty="0"/>
              <a:t>volume, speed, and classification</a:t>
            </a:r>
          </a:p>
          <a:p>
            <a:pPr marL="306000" indent="-306000" fontAlgn="auto">
              <a:defRPr/>
            </a:pPr>
            <a:r>
              <a:rPr lang="en-US" altLang="en-US" sz="2600" dirty="0"/>
              <a:t>Non-destructive installation</a:t>
            </a:r>
          </a:p>
          <a:p>
            <a:pPr marL="306000" indent="-306000" fontAlgn="auto">
              <a:defRPr/>
            </a:pPr>
            <a:r>
              <a:rPr lang="en-US" altLang="en-US" sz="2600" dirty="0"/>
              <a:t>Highly accurate</a:t>
            </a:r>
          </a:p>
          <a:p>
            <a:pPr marL="306000" indent="-306000" fontAlgn="auto">
              <a:defRPr/>
            </a:pPr>
            <a:r>
              <a:rPr lang="en-US" altLang="en-US" sz="2600" dirty="0" smtClean="0"/>
              <a:t>24-hour </a:t>
            </a:r>
            <a:r>
              <a:rPr lang="en-US" altLang="en-US" sz="2600" dirty="0"/>
              <a:t>coverage</a:t>
            </a:r>
          </a:p>
          <a:p>
            <a:pPr marL="0" indent="0" fontAlgn="auto">
              <a:buFont typeface="Wingdings 2" panose="05020102010507070707" pitchFamily="18" charset="2"/>
              <a:buNone/>
              <a:defRPr/>
            </a:pPr>
            <a:r>
              <a:rPr lang="en-US" altLang="en-US" sz="2600" b="1" dirty="0"/>
              <a:t>Cons:</a:t>
            </a:r>
          </a:p>
          <a:p>
            <a:pPr marL="306000" indent="-306000" fontAlgn="auto">
              <a:defRPr/>
            </a:pPr>
            <a:r>
              <a:rPr lang="en-US" altLang="en-US" sz="2600" dirty="0"/>
              <a:t>Full classification requires human intervention</a:t>
            </a:r>
          </a:p>
          <a:p>
            <a:pPr marL="306000" indent="-306000" fontAlgn="auto">
              <a:defRPr/>
            </a:pPr>
            <a:r>
              <a:rPr lang="en-US" altLang="en-US" sz="2600" dirty="0"/>
              <a:t>Cost</a:t>
            </a: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212" y="2595675"/>
            <a:ext cx="3453559" cy="2298045"/>
          </a:xfrm>
          <a:prstGeom prst="rect">
            <a:avLst/>
          </a:prstGeom>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55663"/>
            <a:ext cx="8272462" cy="741362"/>
          </a:xfrm>
        </p:spPr>
        <p:txBody>
          <a:bodyPr/>
          <a:lstStyle/>
          <a:p>
            <a:pPr algn="ctr" fontAlgn="auto">
              <a:spcAft>
                <a:spcPts val="0"/>
              </a:spcAft>
              <a:defRPr/>
            </a:pPr>
            <a:r>
              <a:rPr lang="en-US" dirty="0"/>
              <a:t>Acoustic Array Sensors</a:t>
            </a:r>
          </a:p>
        </p:txBody>
      </p:sp>
      <p:sp>
        <p:nvSpPr>
          <p:cNvPr id="102403" name="Content Placeholder 4"/>
          <p:cNvSpPr>
            <a:spLocks noGrp="1"/>
          </p:cNvSpPr>
          <p:nvPr>
            <p:ph sz="half" idx="1"/>
          </p:nvPr>
        </p:nvSpPr>
        <p:spPr>
          <a:xfrm>
            <a:off x="436563" y="2602870"/>
            <a:ext cx="4280910" cy="2594890"/>
          </a:xfrm>
        </p:spPr>
        <p:txBody>
          <a:bodyPr rtlCol="0">
            <a:normAutofit fontScale="55000" lnSpcReduction="20000"/>
          </a:bodyPr>
          <a:lstStyle/>
          <a:p>
            <a:pPr marL="0" indent="0" fontAlgn="auto">
              <a:buFont typeface="Wingdings 2" panose="05020102010507070707" pitchFamily="18" charset="2"/>
              <a:buNone/>
              <a:defRPr/>
            </a:pPr>
            <a:r>
              <a:rPr lang="en-US" altLang="en-US" sz="2600" dirty="0"/>
              <a:t>Detect acoustic energy generated by passing traffic. Can detect speed with multi- sensor array.</a:t>
            </a:r>
          </a:p>
          <a:p>
            <a:pPr marL="0" indent="0" fontAlgn="auto">
              <a:buFont typeface="Wingdings 2" panose="05020102010507070707" pitchFamily="18" charset="2"/>
              <a:buNone/>
              <a:defRPr/>
            </a:pPr>
            <a:r>
              <a:rPr lang="en-US" altLang="en-US" sz="2600" b="1" dirty="0"/>
              <a:t>Pros:</a:t>
            </a:r>
          </a:p>
          <a:p>
            <a:pPr marL="306000" indent="-306000" fontAlgn="auto">
              <a:defRPr/>
            </a:pPr>
            <a:r>
              <a:rPr lang="en-US" altLang="en-US" sz="2600" dirty="0" smtClean="0"/>
              <a:t>24-hour </a:t>
            </a:r>
            <a:r>
              <a:rPr lang="en-US" altLang="en-US" sz="2600" dirty="0"/>
              <a:t>counting</a:t>
            </a:r>
          </a:p>
          <a:p>
            <a:pPr marL="306000" indent="-306000" fontAlgn="auto">
              <a:defRPr/>
            </a:pPr>
            <a:r>
              <a:rPr lang="en-US" altLang="en-US" sz="2600" dirty="0"/>
              <a:t>Non-destructive installation</a:t>
            </a:r>
          </a:p>
          <a:p>
            <a:pPr marL="0" indent="0" fontAlgn="auto">
              <a:buFont typeface="Wingdings 2" panose="05020102010507070707" pitchFamily="18" charset="2"/>
              <a:buNone/>
              <a:defRPr/>
            </a:pPr>
            <a:r>
              <a:rPr lang="en-US" altLang="en-US" sz="2600" b="1" dirty="0"/>
              <a:t>Cons:</a:t>
            </a:r>
          </a:p>
          <a:p>
            <a:pPr marL="306000" indent="-306000" fontAlgn="auto">
              <a:defRPr/>
            </a:pPr>
            <a:r>
              <a:rPr lang="en-US" altLang="en-US" sz="2600" dirty="0" smtClean="0"/>
              <a:t>Do </a:t>
            </a:r>
            <a:r>
              <a:rPr lang="en-US" altLang="en-US" sz="2600" dirty="0"/>
              <a:t>not provide any classification</a:t>
            </a:r>
          </a:p>
          <a:p>
            <a:pPr marL="306000" indent="-306000" fontAlgn="auto">
              <a:defRPr/>
            </a:pPr>
            <a:r>
              <a:rPr lang="en-US" altLang="en-US" sz="2600" dirty="0" smtClean="0"/>
              <a:t>Multi-sensor </a:t>
            </a:r>
            <a:r>
              <a:rPr lang="en-US" altLang="en-US" sz="2600" dirty="0"/>
              <a:t>network required to gain more than volume statistics</a:t>
            </a:r>
          </a:p>
          <a:p>
            <a:pPr marL="0" indent="0" fontAlgn="auto">
              <a:buFont typeface="Wingdings 2" panose="05020102010507070707" pitchFamily="18" charset="2"/>
              <a:buNone/>
              <a:defRPr/>
            </a:pPr>
            <a:endParaRPr lang="en-US" altLang="en-US" dirty="0"/>
          </a:p>
          <a:p>
            <a:pPr marL="0" indent="0" fontAlgn="auto">
              <a:buFont typeface="Wingdings 2" panose="05020102010507070707" pitchFamily="18" charset="2"/>
              <a:buNone/>
              <a:defRPr/>
            </a:pP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8549" y="2259550"/>
            <a:ext cx="3117273" cy="3117273"/>
          </a:xfrm>
          <a:prstGeom prst="rect">
            <a:avLst/>
          </a:prstGeom>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847725"/>
            <a:ext cx="8272463" cy="739775"/>
          </a:xfrm>
        </p:spPr>
        <p:txBody>
          <a:bodyPr/>
          <a:lstStyle/>
          <a:p>
            <a:pPr algn="ctr" fontAlgn="auto">
              <a:spcAft>
                <a:spcPts val="0"/>
              </a:spcAft>
              <a:defRPr/>
            </a:pPr>
            <a:r>
              <a:rPr lang="en-US" dirty="0"/>
              <a:t>Pulse/Doppler Ultrasonic Sensors</a:t>
            </a:r>
          </a:p>
        </p:txBody>
      </p:sp>
      <p:sp>
        <p:nvSpPr>
          <p:cNvPr id="103427" name="Content Placeholder 4"/>
          <p:cNvSpPr>
            <a:spLocks noGrp="1"/>
          </p:cNvSpPr>
          <p:nvPr>
            <p:ph sz="half" idx="1"/>
          </p:nvPr>
        </p:nvSpPr>
        <p:spPr>
          <a:xfrm>
            <a:off x="434975" y="2584694"/>
            <a:ext cx="4462607" cy="2331607"/>
          </a:xfrm>
        </p:spPr>
        <p:txBody>
          <a:bodyPr rtlCol="0">
            <a:noAutofit/>
          </a:bodyPr>
          <a:lstStyle/>
          <a:p>
            <a:pPr marL="0" indent="0" fontAlgn="auto">
              <a:buFont typeface="Wingdings 2" panose="05020102010507070707" pitchFamily="18" charset="2"/>
              <a:buNone/>
              <a:defRPr/>
            </a:pPr>
            <a:r>
              <a:rPr lang="en-US" altLang="en-US" dirty="0" smtClean="0"/>
              <a:t>Operate </a:t>
            </a:r>
            <a:r>
              <a:rPr lang="en-US" altLang="en-US" dirty="0"/>
              <a:t>similar to a bat by emitting sound waves and detecting changes in return time.</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smtClean="0"/>
              <a:t>24-hour </a:t>
            </a:r>
            <a:r>
              <a:rPr lang="en-US" altLang="en-US" dirty="0"/>
              <a:t>counting</a:t>
            </a:r>
          </a:p>
          <a:p>
            <a:pPr marL="306000" indent="-306000" fontAlgn="auto">
              <a:defRPr/>
            </a:pPr>
            <a:r>
              <a:rPr lang="en-US" altLang="en-US" dirty="0"/>
              <a:t>Non-destructive installation</a:t>
            </a:r>
          </a:p>
          <a:p>
            <a:pPr marL="0" indent="0" fontAlgn="auto">
              <a:buFont typeface="Wingdings 2" panose="05020102010507070707" pitchFamily="18" charset="2"/>
              <a:buNone/>
              <a:defRPr/>
            </a:pPr>
            <a:r>
              <a:rPr lang="en-US" altLang="en-US" b="1" dirty="0"/>
              <a:t>Cons:</a:t>
            </a:r>
          </a:p>
          <a:p>
            <a:pPr marL="306000" indent="-306000" fontAlgn="auto">
              <a:defRPr/>
            </a:pPr>
            <a:r>
              <a:rPr lang="en-US" altLang="en-US" dirty="0" smtClean="0"/>
              <a:t>Lack </a:t>
            </a:r>
            <a:r>
              <a:rPr lang="en-US" altLang="en-US" dirty="0"/>
              <a:t>ability to classify passing </a:t>
            </a:r>
            <a:r>
              <a:rPr lang="en-US" altLang="en-US" dirty="0" smtClean="0"/>
              <a:t>vehicles</a:t>
            </a:r>
            <a:endParaRPr lang="en-US" altLang="en-US" dirty="0"/>
          </a:p>
          <a:p>
            <a:pPr marL="306000" indent="-306000" fontAlgn="auto">
              <a:defRPr/>
            </a:pPr>
            <a:r>
              <a:rPr lang="en-US" altLang="en-US" dirty="0" smtClean="0"/>
              <a:t>Strict </a:t>
            </a:r>
            <a:r>
              <a:rPr lang="en-US" altLang="en-US" dirty="0"/>
              <a:t>setup parameters</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0572" y="2392232"/>
            <a:ext cx="4055611" cy="3230628"/>
          </a:xfrm>
          <a:prstGeom prst="rect">
            <a:avLst/>
          </a:prstGeom>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55663"/>
            <a:ext cx="8272462" cy="741362"/>
          </a:xfrm>
        </p:spPr>
        <p:txBody>
          <a:bodyPr/>
          <a:lstStyle/>
          <a:p>
            <a:pPr algn="ctr" fontAlgn="auto">
              <a:spcAft>
                <a:spcPts val="0"/>
              </a:spcAft>
              <a:defRPr/>
            </a:pPr>
            <a:r>
              <a:rPr lang="en-US" dirty="0"/>
              <a:t>Piezo-electric sensors</a:t>
            </a:r>
          </a:p>
        </p:txBody>
      </p:sp>
      <p:sp>
        <p:nvSpPr>
          <p:cNvPr id="104451" name="Content Placeholder 4"/>
          <p:cNvSpPr>
            <a:spLocks noGrp="1"/>
          </p:cNvSpPr>
          <p:nvPr>
            <p:ph sz="half" idx="1"/>
          </p:nvPr>
        </p:nvSpPr>
        <p:spPr>
          <a:xfrm>
            <a:off x="436563" y="2340263"/>
            <a:ext cx="4067175" cy="2725738"/>
          </a:xfrm>
        </p:spPr>
        <p:txBody>
          <a:bodyPr rtlCol="0">
            <a:noAutofit/>
          </a:bodyPr>
          <a:lstStyle/>
          <a:p>
            <a:pPr marL="0" indent="0" fontAlgn="auto">
              <a:buFont typeface="Wingdings 2" panose="05020102010507070707" pitchFamily="18" charset="2"/>
              <a:buNone/>
              <a:defRPr/>
            </a:pPr>
            <a:r>
              <a:rPr lang="en-US" altLang="en-US" dirty="0"/>
              <a:t>Measure pressure created by axle weights of passing traffic. Meant to replace bending plates.</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smtClean="0"/>
              <a:t>24-hour </a:t>
            </a:r>
            <a:r>
              <a:rPr lang="en-US" altLang="en-US" dirty="0"/>
              <a:t>counting</a:t>
            </a:r>
          </a:p>
          <a:p>
            <a:pPr marL="306000" indent="-306000" fontAlgn="auto">
              <a:defRPr/>
            </a:pPr>
            <a:r>
              <a:rPr lang="en-US" altLang="en-US" dirty="0" smtClean="0"/>
              <a:t>Monitor </a:t>
            </a:r>
            <a:r>
              <a:rPr lang="en-US" altLang="en-US" dirty="0"/>
              <a:t>volume, speed, and classification</a:t>
            </a:r>
          </a:p>
          <a:p>
            <a:pPr marL="0" indent="0" fontAlgn="auto">
              <a:buFont typeface="Wingdings 2" panose="05020102010507070707" pitchFamily="18" charset="2"/>
              <a:buNone/>
              <a:defRPr/>
            </a:pPr>
            <a:r>
              <a:rPr lang="en-US" altLang="en-US" b="1" dirty="0"/>
              <a:t>Cons:</a:t>
            </a:r>
          </a:p>
          <a:p>
            <a:pPr marL="306000" indent="-306000" fontAlgn="auto">
              <a:defRPr/>
            </a:pPr>
            <a:r>
              <a:rPr lang="en-US" altLang="en-US" dirty="0"/>
              <a:t>Non-specific classification</a:t>
            </a:r>
          </a:p>
          <a:p>
            <a:pPr marL="306000" indent="-306000" fontAlgn="auto">
              <a:defRPr/>
            </a:pPr>
            <a:r>
              <a:rPr lang="en-US" altLang="en-US" dirty="0"/>
              <a:t>Installation damaging and permanent</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664" y="2598474"/>
            <a:ext cx="3980361" cy="2656458"/>
          </a:xfrm>
          <a:prstGeom prst="rect">
            <a:avLst/>
          </a:prstGeom>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65188"/>
            <a:ext cx="8272462" cy="739775"/>
          </a:xfrm>
        </p:spPr>
        <p:txBody>
          <a:bodyPr/>
          <a:lstStyle/>
          <a:p>
            <a:pPr algn="ctr" fontAlgn="auto">
              <a:spcAft>
                <a:spcPts val="0"/>
              </a:spcAft>
              <a:defRPr/>
            </a:pPr>
            <a:r>
              <a:rPr lang="en-US" dirty="0"/>
              <a:t>Bending Plates</a:t>
            </a:r>
          </a:p>
        </p:txBody>
      </p:sp>
      <p:sp>
        <p:nvSpPr>
          <p:cNvPr id="105475" name="Content Placeholder 4"/>
          <p:cNvSpPr>
            <a:spLocks noGrp="1"/>
          </p:cNvSpPr>
          <p:nvPr>
            <p:ph sz="half" idx="1"/>
          </p:nvPr>
        </p:nvSpPr>
        <p:spPr>
          <a:xfrm>
            <a:off x="436563" y="2374902"/>
            <a:ext cx="4067175" cy="2725738"/>
          </a:xfrm>
        </p:spPr>
        <p:txBody>
          <a:bodyPr rtlCol="0">
            <a:noAutofit/>
          </a:bodyPr>
          <a:lstStyle/>
          <a:p>
            <a:pPr marL="0" indent="0" fontAlgn="auto">
              <a:buFont typeface="Wingdings 2" panose="05020102010507070707" pitchFamily="18" charset="2"/>
              <a:buNone/>
              <a:defRPr/>
            </a:pPr>
            <a:r>
              <a:rPr lang="en-US" altLang="en-US" dirty="0"/>
              <a:t>Steel plates attached to sensors that detect pressure of passing vehicles overhead. </a:t>
            </a:r>
          </a:p>
          <a:p>
            <a:pPr marL="0" indent="0" fontAlgn="auto">
              <a:buFont typeface="Wingdings 2" panose="05020102010507070707" pitchFamily="18" charset="2"/>
              <a:buNone/>
              <a:defRPr/>
            </a:pPr>
            <a:r>
              <a:rPr lang="en-US" altLang="en-US" b="1" dirty="0"/>
              <a:t>Pros: </a:t>
            </a:r>
          </a:p>
          <a:p>
            <a:pPr marL="306000" indent="-306000" fontAlgn="auto">
              <a:defRPr/>
            </a:pPr>
            <a:r>
              <a:rPr lang="en-US" altLang="en-US" dirty="0" smtClean="0"/>
              <a:t>24-hour </a:t>
            </a:r>
            <a:r>
              <a:rPr lang="en-US" altLang="en-US" dirty="0"/>
              <a:t>counting</a:t>
            </a:r>
          </a:p>
          <a:p>
            <a:pPr marL="306000" indent="-306000" fontAlgn="auto">
              <a:defRPr/>
            </a:pPr>
            <a:r>
              <a:rPr lang="en-US" altLang="en-US" dirty="0"/>
              <a:t>Low maintenance</a:t>
            </a:r>
          </a:p>
          <a:p>
            <a:pPr marL="0" indent="0" fontAlgn="auto">
              <a:buFont typeface="Wingdings 2" panose="05020102010507070707" pitchFamily="18" charset="2"/>
              <a:buNone/>
              <a:defRPr/>
            </a:pPr>
            <a:r>
              <a:rPr lang="en-US" altLang="en-US" b="1" dirty="0"/>
              <a:t>Cons:</a:t>
            </a:r>
          </a:p>
          <a:p>
            <a:pPr marL="306000" indent="-306000" fontAlgn="auto">
              <a:defRPr/>
            </a:pPr>
            <a:r>
              <a:rPr lang="en-US" altLang="en-US" dirty="0"/>
              <a:t>Cannot detect speed</a:t>
            </a:r>
          </a:p>
          <a:p>
            <a:pPr marL="306000" indent="-306000" fontAlgn="auto">
              <a:defRPr/>
            </a:pPr>
            <a:r>
              <a:rPr lang="en-US" altLang="en-US" dirty="0"/>
              <a:t>Non-specific classification</a:t>
            </a:r>
          </a:p>
          <a:p>
            <a:pPr marL="306000" indent="-306000" fontAlgn="auto">
              <a:defRPr/>
            </a:pPr>
            <a:r>
              <a:rPr lang="en-US" altLang="en-US" dirty="0"/>
              <a:t>Expensive and destructive installation</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139" y="2750757"/>
            <a:ext cx="3900311" cy="2599986"/>
          </a:xfrm>
          <a:prstGeom prst="rect">
            <a:avLst/>
          </a:prstGeom>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20738"/>
            <a:ext cx="8272462" cy="741362"/>
          </a:xfrm>
        </p:spPr>
        <p:txBody>
          <a:bodyPr>
            <a:normAutofit fontScale="90000"/>
          </a:bodyPr>
          <a:lstStyle/>
          <a:p>
            <a:pPr algn="ctr" fontAlgn="auto">
              <a:spcAft>
                <a:spcPts val="0"/>
              </a:spcAft>
              <a:defRPr/>
            </a:pPr>
            <a:r>
              <a:rPr lang="en-US" dirty="0"/>
              <a:t>Sub-Pavement Magnetometers (micro-loops)</a:t>
            </a:r>
          </a:p>
        </p:txBody>
      </p:sp>
      <p:sp>
        <p:nvSpPr>
          <p:cNvPr id="106499" name="Content Placeholder 4"/>
          <p:cNvSpPr>
            <a:spLocks noGrp="1"/>
          </p:cNvSpPr>
          <p:nvPr>
            <p:ph sz="half" idx="1"/>
          </p:nvPr>
        </p:nvSpPr>
        <p:spPr>
          <a:xfrm>
            <a:off x="529552" y="2372320"/>
            <a:ext cx="4284903" cy="2725738"/>
          </a:xfrm>
        </p:spPr>
        <p:txBody>
          <a:bodyPr rtlCol="0">
            <a:noAutofit/>
          </a:bodyPr>
          <a:lstStyle/>
          <a:p>
            <a:pPr marL="0" indent="0" fontAlgn="auto">
              <a:buFont typeface="Wingdings 2" panose="05020102010507070707" pitchFamily="18" charset="2"/>
              <a:buNone/>
              <a:defRPr/>
            </a:pPr>
            <a:r>
              <a:rPr lang="en-US" altLang="en-US" dirty="0"/>
              <a:t>Detect shifts in the magnetic field of the Earth created by vehicles passing over the sensor.</a:t>
            </a:r>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smtClean="0"/>
              <a:t>24-hour </a:t>
            </a:r>
            <a:r>
              <a:rPr lang="en-US" altLang="en-US" dirty="0"/>
              <a:t>coverage</a:t>
            </a:r>
          </a:p>
          <a:p>
            <a:pPr marL="306000" indent="-306000" fontAlgn="auto">
              <a:defRPr/>
            </a:pPr>
            <a:r>
              <a:rPr lang="en-US" altLang="en-US" dirty="0"/>
              <a:t>Low maintenance</a:t>
            </a:r>
          </a:p>
          <a:p>
            <a:pPr marL="306000" indent="-306000" fontAlgn="auto">
              <a:defRPr/>
            </a:pPr>
            <a:r>
              <a:rPr lang="en-US" altLang="en-US" dirty="0"/>
              <a:t>Accurate</a:t>
            </a:r>
          </a:p>
          <a:p>
            <a:pPr marL="0" indent="0" fontAlgn="auto">
              <a:buFont typeface="Wingdings 2" panose="05020102010507070707" pitchFamily="18" charset="2"/>
              <a:buNone/>
              <a:defRPr/>
            </a:pPr>
            <a:r>
              <a:rPr lang="en-US" altLang="en-US" b="1" dirty="0"/>
              <a:t>Cons:</a:t>
            </a:r>
          </a:p>
          <a:p>
            <a:pPr marL="306000" indent="-306000" fontAlgn="auto">
              <a:defRPr/>
            </a:pPr>
            <a:r>
              <a:rPr lang="en-US" altLang="en-US" dirty="0"/>
              <a:t>Destructive installation</a:t>
            </a:r>
          </a:p>
          <a:p>
            <a:pPr marL="306000" indent="-306000" fontAlgn="auto">
              <a:defRPr/>
            </a:pPr>
            <a:r>
              <a:rPr lang="en-US" altLang="en-US" dirty="0" smtClean="0"/>
              <a:t>Lack </a:t>
            </a:r>
            <a:r>
              <a:rPr lang="en-US" altLang="en-US" dirty="0"/>
              <a:t>vehicle classification</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156" r="13095"/>
          <a:stretch/>
        </p:blipFill>
        <p:spPr>
          <a:xfrm>
            <a:off x="4632757" y="2702777"/>
            <a:ext cx="3683001" cy="2788353"/>
          </a:xfrm>
          <a:prstGeom prst="rect">
            <a:avLst/>
          </a:prstGeom>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830263"/>
            <a:ext cx="8272463" cy="739775"/>
          </a:xfrm>
        </p:spPr>
        <p:txBody>
          <a:bodyPr/>
          <a:lstStyle/>
          <a:p>
            <a:pPr algn="ctr" fontAlgn="auto">
              <a:spcAft>
                <a:spcPts val="0"/>
              </a:spcAft>
              <a:defRPr/>
            </a:pPr>
            <a:r>
              <a:rPr lang="en-US" dirty="0"/>
              <a:t>Weigh-in-motion sensors</a:t>
            </a:r>
          </a:p>
        </p:txBody>
      </p:sp>
      <p:sp>
        <p:nvSpPr>
          <p:cNvPr id="107523" name="Content Placeholder 4"/>
          <p:cNvSpPr>
            <a:spLocks noGrp="1"/>
          </p:cNvSpPr>
          <p:nvPr>
            <p:ph sz="half" idx="1"/>
          </p:nvPr>
        </p:nvSpPr>
        <p:spPr>
          <a:xfrm>
            <a:off x="434975" y="2354118"/>
            <a:ext cx="4067175" cy="2725738"/>
          </a:xfrm>
        </p:spPr>
        <p:txBody>
          <a:bodyPr rtlCol="0">
            <a:normAutofit lnSpcReduction="10000"/>
          </a:bodyPr>
          <a:lstStyle/>
          <a:p>
            <a:pPr marL="0" indent="0" fontAlgn="auto">
              <a:buFont typeface="Wingdings 2" panose="05020102010507070707" pitchFamily="18" charset="2"/>
              <a:buNone/>
              <a:defRPr/>
            </a:pPr>
            <a:r>
              <a:rPr lang="en-US" altLang="en-US" dirty="0" smtClean="0"/>
              <a:t>Essentially, </a:t>
            </a:r>
            <a:r>
              <a:rPr lang="en-US" altLang="en-US" dirty="0"/>
              <a:t>large scales that measure the weight of passing vehicles.</a:t>
            </a:r>
            <a:br>
              <a:rPr lang="en-US" altLang="en-US" dirty="0"/>
            </a:br>
            <a:endParaRPr lang="en-US" altLang="en-US" dirty="0"/>
          </a:p>
          <a:p>
            <a:pPr marL="0" indent="0" fontAlgn="auto">
              <a:buFont typeface="Wingdings 2" panose="05020102010507070707" pitchFamily="18" charset="2"/>
              <a:buNone/>
              <a:defRPr/>
            </a:pPr>
            <a:r>
              <a:rPr lang="en-US" altLang="en-US" b="1" dirty="0"/>
              <a:t>Pros:</a:t>
            </a:r>
          </a:p>
          <a:p>
            <a:pPr marL="306000" indent="-306000" fontAlgn="auto">
              <a:defRPr/>
            </a:pPr>
            <a:r>
              <a:rPr lang="en-US" altLang="en-US" dirty="0" smtClean="0"/>
              <a:t>24-hour </a:t>
            </a:r>
            <a:r>
              <a:rPr lang="en-US" altLang="en-US" dirty="0"/>
              <a:t>coverage</a:t>
            </a:r>
          </a:p>
          <a:p>
            <a:pPr marL="0" indent="0" fontAlgn="auto">
              <a:buFont typeface="Wingdings 2" panose="05020102010507070707" pitchFamily="18" charset="2"/>
              <a:buNone/>
              <a:defRPr/>
            </a:pPr>
            <a:r>
              <a:rPr lang="en-US" altLang="en-US" b="1" dirty="0"/>
              <a:t>Cons:</a:t>
            </a:r>
          </a:p>
          <a:p>
            <a:pPr marL="306000" indent="-306000" fontAlgn="auto">
              <a:defRPr/>
            </a:pPr>
            <a:r>
              <a:rPr lang="en-US" altLang="en-US" dirty="0" smtClean="0"/>
              <a:t>Lack </a:t>
            </a:r>
            <a:r>
              <a:rPr lang="en-US" altLang="en-US" dirty="0"/>
              <a:t>ability to classify vehicles</a:t>
            </a:r>
          </a:p>
          <a:p>
            <a:pPr marL="306000" indent="-306000" fontAlgn="auto">
              <a:defRPr/>
            </a:pPr>
            <a:r>
              <a:rPr lang="en-US" altLang="en-US" dirty="0"/>
              <a:t>Installation cost</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9093" y="2032839"/>
            <a:ext cx="4348345" cy="3555580"/>
          </a:xfrm>
          <a:prstGeom prst="rect">
            <a:avLst/>
          </a:prstGeom>
        </p:spPr>
      </p:pic>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847725"/>
            <a:ext cx="8272462" cy="739775"/>
          </a:xfrm>
        </p:spPr>
        <p:txBody>
          <a:bodyPr/>
          <a:lstStyle/>
          <a:p>
            <a:pPr algn="ctr" fontAlgn="auto">
              <a:spcAft>
                <a:spcPts val="0"/>
              </a:spcAft>
              <a:defRPr/>
            </a:pPr>
            <a:r>
              <a:rPr lang="en-US" dirty="0"/>
              <a:t>GPS cell phone data collection</a:t>
            </a:r>
          </a:p>
        </p:txBody>
      </p:sp>
      <p:sp>
        <p:nvSpPr>
          <p:cNvPr id="125955" name="Content Placeholder 4"/>
          <p:cNvSpPr>
            <a:spLocks noGrp="1"/>
          </p:cNvSpPr>
          <p:nvPr>
            <p:ph sz="half" idx="1"/>
          </p:nvPr>
        </p:nvSpPr>
        <p:spPr>
          <a:xfrm>
            <a:off x="436563" y="2333336"/>
            <a:ext cx="4067175" cy="2725738"/>
          </a:xfrm>
        </p:spPr>
        <p:txBody>
          <a:bodyPr/>
          <a:lstStyle/>
          <a:p>
            <a:pPr marL="0" indent="0">
              <a:buFont typeface="Wingdings 2" panose="05020102010507070707" pitchFamily="18" charset="2"/>
              <a:buNone/>
            </a:pPr>
            <a:r>
              <a:rPr lang="en-US" altLang="en-US" dirty="0"/>
              <a:t>Cell phone data collection is a relatively new way of monitoring traffic flow. It is generally used over a much larger area than an airport to create a map of general traffic flow and potential congestion points. This wouldn’t be particularly helpful in the scope of the airport itself, but could help in determining the effects of a project on the surrounding areas.</a:t>
            </a:r>
          </a:p>
        </p:txBody>
      </p:sp>
      <p:sp>
        <p:nvSpPr>
          <p:cNvPr id="7" name="Oval 6">
            <a:hlinkClick r:id="rId2" action="ppaction://hlinksldjump"/>
          </p:cNvPr>
          <p:cNvSpPr/>
          <p:nvPr/>
        </p:nvSpPr>
        <p:spPr>
          <a:xfrm>
            <a:off x="7795361" y="61928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a:t>
            </a:r>
            <a:r>
              <a:rPr lang="en-US" sz="1050" dirty="0">
                <a:solidFill>
                  <a:schemeClr val="bg1"/>
                </a:solidFill>
                <a:hlinkClick r:id="rId2" action="ppaction://hlinksldjump"/>
              </a:rPr>
              <a:t>Section</a:t>
            </a:r>
            <a:r>
              <a:rPr lang="en-US" sz="1050" dirty="0">
                <a:solidFill>
                  <a:schemeClr val="bg1"/>
                </a:solidFill>
              </a:rPr>
              <a:t>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4202" y="2549970"/>
            <a:ext cx="3782982" cy="2509104"/>
          </a:xfrm>
          <a:prstGeom prst="rect">
            <a:avLst/>
          </a:prstGeom>
        </p:spPr>
      </p:pic>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1097" y="2246645"/>
            <a:ext cx="3245742" cy="3245742"/>
          </a:xfrm>
          <a:prstGeom prst="rect">
            <a:avLst/>
          </a:prstGeom>
        </p:spPr>
      </p:pic>
      <p:sp>
        <p:nvSpPr>
          <p:cNvPr id="2" name="Title 1"/>
          <p:cNvSpPr>
            <a:spLocks noGrp="1"/>
          </p:cNvSpPr>
          <p:nvPr>
            <p:ph type="title"/>
          </p:nvPr>
        </p:nvSpPr>
        <p:spPr>
          <a:xfrm>
            <a:off x="436563" y="873125"/>
            <a:ext cx="8272462" cy="741363"/>
          </a:xfrm>
        </p:spPr>
        <p:txBody>
          <a:bodyPr/>
          <a:lstStyle/>
          <a:p>
            <a:pPr algn="ctr" fontAlgn="auto">
              <a:spcAft>
                <a:spcPts val="0"/>
              </a:spcAft>
              <a:defRPr/>
            </a:pPr>
            <a:r>
              <a:rPr lang="en-US" dirty="0"/>
              <a:t>Deriving Future conditions</a:t>
            </a:r>
          </a:p>
        </p:txBody>
      </p:sp>
      <p:sp>
        <p:nvSpPr>
          <p:cNvPr id="3" name="Content Placeholder 2"/>
          <p:cNvSpPr>
            <a:spLocks noGrp="1"/>
          </p:cNvSpPr>
          <p:nvPr>
            <p:ph sz="half" idx="1"/>
          </p:nvPr>
        </p:nvSpPr>
        <p:spPr>
          <a:xfrm>
            <a:off x="436563" y="2339975"/>
            <a:ext cx="5488144" cy="2725738"/>
          </a:xfrm>
        </p:spPr>
        <p:txBody>
          <a:bodyPr rtlCol="0">
            <a:normAutofit fontScale="85000" lnSpcReduction="10000"/>
          </a:bodyPr>
          <a:lstStyle/>
          <a:p>
            <a:pPr marL="0" indent="0" fontAlgn="auto">
              <a:buFont typeface="Wingdings 2" panose="05020102010507070707" pitchFamily="18" charset="2"/>
              <a:buNone/>
              <a:defRPr/>
            </a:pPr>
            <a:r>
              <a:rPr lang="en-US" dirty="0"/>
              <a:t>For a Tier I (Basic) assessment, an analyst may choose to simply multiply the existing roadway volume/vehicle mix by growth factors.  For more detailed assessments, </a:t>
            </a:r>
            <a:r>
              <a:rPr lang="en-US" dirty="0" smtClean="0"/>
              <a:t> </a:t>
            </a:r>
            <a:r>
              <a:rPr lang="en-US" i="1" dirty="0" smtClean="0"/>
              <a:t>ACRP </a:t>
            </a:r>
            <a:r>
              <a:rPr lang="en-US" i="1" dirty="0"/>
              <a:t>Report 40</a:t>
            </a:r>
            <a:r>
              <a:rPr lang="en-US" dirty="0"/>
              <a:t> provides the following </a:t>
            </a:r>
            <a:r>
              <a:rPr lang="en-US" dirty="0" smtClean="0"/>
              <a:t>four-step </a:t>
            </a:r>
            <a:r>
              <a:rPr lang="en-US" dirty="0"/>
              <a:t>process to derive airport-related GAV activity:</a:t>
            </a:r>
          </a:p>
          <a:p>
            <a:pPr marL="306000" indent="-306000" fontAlgn="auto">
              <a:defRPr/>
            </a:pPr>
            <a:r>
              <a:rPr lang="en-US" dirty="0">
                <a:hlinkClick r:id="rId3" action="ppaction://hlinksldjump"/>
              </a:rPr>
              <a:t>Step 1</a:t>
            </a:r>
            <a:r>
              <a:rPr lang="en-US" dirty="0"/>
              <a:t> – Estimate traffic volume for each on-airport land use (i.e., trip generation)</a:t>
            </a:r>
          </a:p>
          <a:p>
            <a:pPr marL="306000" indent="-306000" fontAlgn="auto">
              <a:defRPr/>
            </a:pPr>
            <a:r>
              <a:rPr lang="en-US" dirty="0">
                <a:hlinkClick r:id="rId4" action="ppaction://hlinksldjump"/>
              </a:rPr>
              <a:t>Step 2</a:t>
            </a:r>
            <a:r>
              <a:rPr lang="en-US" dirty="0"/>
              <a:t> – Determine trip distribution</a:t>
            </a:r>
          </a:p>
          <a:p>
            <a:pPr marL="306000" indent="-306000" fontAlgn="auto">
              <a:defRPr/>
            </a:pPr>
            <a:r>
              <a:rPr lang="en-US" dirty="0">
                <a:hlinkClick r:id="rId5" action="ppaction://hlinksldjump"/>
              </a:rPr>
              <a:t>Step 3</a:t>
            </a:r>
            <a:r>
              <a:rPr lang="en-US" dirty="0"/>
              <a:t> – Analyze the travel mode choice</a:t>
            </a:r>
          </a:p>
          <a:p>
            <a:pPr marL="306000" indent="-306000" fontAlgn="auto">
              <a:defRPr/>
            </a:pPr>
            <a:r>
              <a:rPr lang="en-US" dirty="0">
                <a:hlinkClick r:id="rId6" action="ppaction://hlinksldjump"/>
              </a:rPr>
              <a:t>Step 4 </a:t>
            </a:r>
            <a:r>
              <a:rPr lang="en-US" dirty="0"/>
              <a:t>– Distribute the estimated traffic volumes to the airport roadways</a:t>
            </a:r>
          </a:p>
        </p:txBody>
      </p:sp>
      <p:sp>
        <p:nvSpPr>
          <p:cNvPr id="8" name="TextBox 7"/>
          <p:cNvSpPr txBox="1"/>
          <p:nvPr/>
        </p:nvSpPr>
        <p:spPr>
          <a:xfrm>
            <a:off x="5700478" y="5638727"/>
            <a:ext cx="3443522" cy="253916"/>
          </a:xfrm>
          <a:prstGeom prst="rect">
            <a:avLst/>
          </a:prstGeom>
          <a:noFill/>
        </p:spPr>
        <p:txBody>
          <a:bodyPr wrap="square" rtlCol="0">
            <a:spAutoFit/>
          </a:bodyPr>
          <a:lstStyle/>
          <a:p>
            <a:r>
              <a:rPr lang="en-US" sz="1050" i="1" dirty="0"/>
              <a:t>See Chapter 6 of the 02-63 Guidebook for more information.</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7"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626752"/>
            <a:ext cx="8272463" cy="1202048"/>
          </a:xfrm>
        </p:spPr>
        <p:txBody>
          <a:bodyPr anchor="ctr" anchorCtr="1"/>
          <a:lstStyle/>
          <a:p>
            <a:pPr algn="ctr" fontAlgn="auto">
              <a:spcAft>
                <a:spcPts val="0"/>
              </a:spcAft>
              <a:defRPr/>
            </a:pPr>
            <a:r>
              <a:rPr lang="en-US" dirty="0"/>
              <a:t>Air quality-related COMPUTER models</a:t>
            </a:r>
          </a:p>
        </p:txBody>
      </p:sp>
      <p:sp>
        <p:nvSpPr>
          <p:cNvPr id="20483" name="Content Placeholder 4"/>
          <p:cNvSpPr>
            <a:spLocks noGrp="1"/>
          </p:cNvSpPr>
          <p:nvPr>
            <p:ph sz="half" idx="1"/>
          </p:nvPr>
        </p:nvSpPr>
        <p:spPr>
          <a:xfrm>
            <a:off x="4905054" y="2357494"/>
            <a:ext cx="2692237" cy="2233626"/>
          </a:xfrm>
        </p:spPr>
        <p:txBody>
          <a:bodyPr/>
          <a:lstStyle/>
          <a:p>
            <a:r>
              <a:rPr lang="en-US" altLang="en-US" dirty="0"/>
              <a:t>Emission rate models</a:t>
            </a:r>
          </a:p>
          <a:p>
            <a:r>
              <a:rPr lang="en-US" altLang="en-US" dirty="0"/>
              <a:t>Dispersion models</a:t>
            </a:r>
          </a:p>
          <a:p>
            <a:r>
              <a:rPr lang="en-US" altLang="en-US" dirty="0"/>
              <a:t>Hot-spot models</a:t>
            </a:r>
          </a:p>
        </p:txBody>
      </p:sp>
      <p:sp>
        <p:nvSpPr>
          <p:cNvPr id="10" name="Oval 9">
            <a:hlinkClick r:id="rId2" action="ppaction://hlinksldjump"/>
          </p:cNvPr>
          <p:cNvSpPr/>
          <p:nvPr/>
        </p:nvSpPr>
        <p:spPr>
          <a:xfrm>
            <a:off x="6985677" y="6297319"/>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Section </a:t>
            </a:r>
          </a:p>
        </p:txBody>
      </p:sp>
      <p:sp>
        <p:nvSpPr>
          <p:cNvPr id="2" name="TextBox 1"/>
          <p:cNvSpPr txBox="1"/>
          <p:nvPr/>
        </p:nvSpPr>
        <p:spPr>
          <a:xfrm>
            <a:off x="1654988" y="2735643"/>
            <a:ext cx="2410600" cy="1477328"/>
          </a:xfrm>
          <a:prstGeom prst="rect">
            <a:avLst/>
          </a:prstGeom>
          <a:solidFill>
            <a:schemeClr val="accent3">
              <a:lumMod val="50000"/>
            </a:schemeClr>
          </a:solidFill>
        </p:spPr>
        <p:txBody>
          <a:bodyPr wrap="square" rtlCol="0">
            <a:spAutoFit/>
          </a:bodyPr>
          <a:lstStyle/>
          <a:p>
            <a:pPr marL="0" indent="0" algn="ctr">
              <a:buFont typeface="Wingdings 2" panose="05020102010507070707" pitchFamily="18" charset="2"/>
              <a:buNone/>
            </a:pPr>
            <a:r>
              <a:rPr lang="en-US" altLang="en-US" dirty="0">
                <a:solidFill>
                  <a:schemeClr val="bg1"/>
                </a:solidFill>
              </a:rPr>
              <a:t>There are three general types of computer models that are used to prepare estimates of GAV-related emissions.</a:t>
            </a:r>
          </a:p>
        </p:txBody>
      </p:sp>
      <p:sp>
        <p:nvSpPr>
          <p:cNvPr id="7" name="TextBox 6"/>
          <p:cNvSpPr txBox="1"/>
          <p:nvPr/>
        </p:nvSpPr>
        <p:spPr>
          <a:xfrm>
            <a:off x="5263916" y="5351589"/>
            <a:ext cx="3443522" cy="253916"/>
          </a:xfrm>
          <a:prstGeom prst="rect">
            <a:avLst/>
          </a:prstGeom>
          <a:noFill/>
        </p:spPr>
        <p:txBody>
          <a:bodyPr wrap="square" rtlCol="0">
            <a:spAutoFit/>
          </a:bodyPr>
          <a:lstStyle/>
          <a:p>
            <a:r>
              <a:rPr lang="en-US" sz="1050" i="1" dirty="0"/>
              <a:t>See Chapter 2 of the 02-63 Guidebook for more information.</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3"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3" y="838200"/>
            <a:ext cx="8272462" cy="741363"/>
          </a:xfrm>
        </p:spPr>
        <p:txBody>
          <a:bodyPr/>
          <a:lstStyle/>
          <a:p>
            <a:pPr algn="ctr" fontAlgn="auto">
              <a:spcAft>
                <a:spcPts val="0"/>
              </a:spcAft>
              <a:defRPr/>
            </a:pPr>
            <a:r>
              <a:rPr lang="en-US" dirty="0"/>
              <a:t>step 1 – Trip Generation (passengers)</a:t>
            </a:r>
          </a:p>
        </p:txBody>
      </p:sp>
      <p:sp>
        <p:nvSpPr>
          <p:cNvPr id="129027" name="Content Placeholder 2"/>
          <p:cNvSpPr>
            <a:spLocks noGrp="1"/>
          </p:cNvSpPr>
          <p:nvPr>
            <p:ph sz="half" idx="1"/>
          </p:nvPr>
        </p:nvSpPr>
        <p:spPr>
          <a:xfrm>
            <a:off x="435769" y="2429332"/>
            <a:ext cx="4067175" cy="2725738"/>
          </a:xfrm>
        </p:spPr>
        <p:txBody>
          <a:bodyPr rtlCol="0">
            <a:noAutofit/>
          </a:bodyPr>
          <a:lstStyle/>
          <a:p>
            <a:pPr marL="0" indent="0" fontAlgn="auto">
              <a:buFont typeface="Wingdings 2" panose="05020102010507070707" pitchFamily="18" charset="2"/>
              <a:buNone/>
              <a:defRPr/>
            </a:pPr>
            <a:r>
              <a:rPr lang="en-US" altLang="en-US" dirty="0"/>
              <a:t>The factors that Influence future passenger-related GAV are: </a:t>
            </a:r>
          </a:p>
          <a:p>
            <a:pPr marL="0" indent="0" fontAlgn="auto">
              <a:buFont typeface="Wingdings 2" panose="05020102010507070707" pitchFamily="18" charset="2"/>
              <a:buNone/>
              <a:defRPr/>
            </a:pPr>
            <a:r>
              <a:rPr lang="en-US" altLang="en-US" dirty="0">
                <a:hlinkClick r:id="rId2" action="ppaction://hlinksldjump"/>
              </a:rPr>
              <a:t>Growth in Passengers</a:t>
            </a:r>
            <a:endParaRPr lang="en-US" altLang="en-US" dirty="0"/>
          </a:p>
          <a:p>
            <a:pPr marL="0" indent="0" fontAlgn="auto">
              <a:buFont typeface="Wingdings 2" panose="05020102010507070707" pitchFamily="18" charset="2"/>
              <a:buNone/>
              <a:defRPr/>
            </a:pPr>
            <a:r>
              <a:rPr lang="en-US" altLang="en-US" dirty="0">
                <a:hlinkClick r:id="rId3" action="ppaction://hlinksldjump"/>
              </a:rPr>
              <a:t>Originating and Destination (O-D) Passengers</a:t>
            </a:r>
            <a:endParaRPr lang="en-US" altLang="en-US" dirty="0"/>
          </a:p>
          <a:p>
            <a:pPr marL="0" indent="0" fontAlgn="auto">
              <a:buFont typeface="Wingdings 2" panose="05020102010507070707" pitchFamily="18" charset="2"/>
              <a:buNone/>
              <a:defRPr/>
            </a:pPr>
            <a:r>
              <a:rPr lang="en-US" altLang="en-US" dirty="0">
                <a:hlinkClick r:id="rId4" action="ppaction://hlinksldjump"/>
              </a:rPr>
              <a:t>Passenger Characteristics</a:t>
            </a:r>
            <a:endParaRPr lang="en-US" altLang="en-US" dirty="0"/>
          </a:p>
          <a:p>
            <a:pPr marL="0" indent="0" fontAlgn="auto">
              <a:buFont typeface="Wingdings 2" panose="05020102010507070707" pitchFamily="18" charset="2"/>
              <a:buNone/>
              <a:defRPr/>
            </a:pPr>
            <a:r>
              <a:rPr lang="en-US" altLang="en-US" dirty="0">
                <a:hlinkClick r:id="rId5" action="ppaction://hlinksldjump"/>
              </a:rPr>
              <a:t>Lead and Lag Times</a:t>
            </a:r>
            <a:endParaRPr lang="en-US" altLang="en-US" dirty="0"/>
          </a:p>
          <a:p>
            <a:pPr marL="0" indent="0" fontAlgn="auto">
              <a:buFont typeface="Wingdings 2" panose="05020102010507070707" pitchFamily="18" charset="2"/>
              <a:buNone/>
              <a:defRPr/>
            </a:pPr>
            <a:r>
              <a:rPr lang="en-US" altLang="en-US" dirty="0">
                <a:hlinkClick r:id="rId6" action="ppaction://hlinksldjump"/>
              </a:rPr>
              <a:t>Travel Mode Choices</a:t>
            </a:r>
            <a:endParaRPr lang="en-US" altLang="en-US" dirty="0"/>
          </a:p>
          <a:p>
            <a:pPr marL="0" indent="0" fontAlgn="auto">
              <a:buFont typeface="Wingdings 2" panose="05020102010507070707" pitchFamily="18" charset="2"/>
              <a:buNone/>
              <a:defRPr/>
            </a:pPr>
            <a:r>
              <a:rPr lang="en-US" altLang="en-US" dirty="0">
                <a:hlinkClick r:id="rId7" action="ppaction://hlinksldjump"/>
              </a:rPr>
              <a:t>Vehicle Occupancy</a:t>
            </a:r>
            <a:endParaRPr lang="en-US" altLang="en-US" dirty="0"/>
          </a:p>
          <a:p>
            <a:pPr marL="0" indent="0" fontAlgn="auto">
              <a:buFont typeface="Wingdings 2" panose="05020102010507070707" pitchFamily="18" charset="2"/>
              <a:buNone/>
              <a:defRPr/>
            </a:pPr>
            <a:r>
              <a:rPr lang="en-US" altLang="en-US" dirty="0">
                <a:hlinkClick r:id="rId8" action="ppaction://hlinksldjump"/>
              </a:rPr>
              <a:t>Traffic Circulation Patterns</a:t>
            </a:r>
            <a:endParaRPr lang="en-US" altLang="en-US" dirty="0"/>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649465751"/>
              </p:ext>
            </p:extLst>
          </p:nvPr>
        </p:nvGraphicFramePr>
        <p:xfrm>
          <a:off x="4278313" y="2471738"/>
          <a:ext cx="4430712" cy="3041649"/>
        </p:xfrm>
        <a:graphic>
          <a:graphicData uri="http://schemas.openxmlformats.org/drawingml/2006/table">
            <a:tbl>
              <a:tblPr/>
              <a:tblGrid>
                <a:gridCol w="1085947">
                  <a:extLst>
                    <a:ext uri="{9D8B030D-6E8A-4147-A177-3AD203B41FA5}">
                      <a16:colId xmlns:a16="http://schemas.microsoft.com/office/drawing/2014/main" xmlns="" val="20000"/>
                    </a:ext>
                  </a:extLst>
                </a:gridCol>
                <a:gridCol w="1203830">
                  <a:extLst>
                    <a:ext uri="{9D8B030D-6E8A-4147-A177-3AD203B41FA5}">
                      <a16:colId xmlns:a16="http://schemas.microsoft.com/office/drawing/2014/main" xmlns="" val="20001"/>
                    </a:ext>
                  </a:extLst>
                </a:gridCol>
                <a:gridCol w="945440">
                  <a:extLst>
                    <a:ext uri="{9D8B030D-6E8A-4147-A177-3AD203B41FA5}">
                      <a16:colId xmlns:a16="http://schemas.microsoft.com/office/drawing/2014/main" xmlns="" val="20002"/>
                    </a:ext>
                  </a:extLst>
                </a:gridCol>
                <a:gridCol w="125027">
                  <a:extLst>
                    <a:ext uri="{9D8B030D-6E8A-4147-A177-3AD203B41FA5}">
                      <a16:colId xmlns:a16="http://schemas.microsoft.com/office/drawing/2014/main" xmlns="" val="20003"/>
                    </a:ext>
                  </a:extLst>
                </a:gridCol>
                <a:gridCol w="1070468">
                  <a:extLst>
                    <a:ext uri="{9D8B030D-6E8A-4147-A177-3AD203B41FA5}">
                      <a16:colId xmlns:a16="http://schemas.microsoft.com/office/drawing/2014/main" xmlns="" val="20004"/>
                    </a:ext>
                  </a:extLst>
                </a:gridCol>
              </a:tblGrid>
              <a:tr h="297820">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900" b="1" i="0" u="none" strike="noStrike" cap="none" normalizeH="0" baseline="0" dirty="0">
                          <a:ln>
                            <a:noFill/>
                          </a:ln>
                          <a:solidFill>
                            <a:srgbClr val="FFFFFF"/>
                          </a:solidFill>
                          <a:effectLst/>
                          <a:latin typeface="Gill Sans MT" panose="020B0502020104020203" pitchFamily="34" charset="0"/>
                        </a:rPr>
                        <a:t>Factor</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900" b="1" i="0" u="none" strike="noStrike" cap="none" normalizeH="0" baseline="0" dirty="0">
                          <a:ln>
                            <a:noFill/>
                          </a:ln>
                          <a:solidFill>
                            <a:srgbClr val="FFFFFF"/>
                          </a:solidFill>
                          <a:effectLst/>
                          <a:latin typeface="Gill Sans MT" panose="020B0502020104020203" pitchFamily="34" charset="0"/>
                        </a:rPr>
                        <a:t>Tier I</a:t>
                      </a:r>
                      <a:br>
                        <a:rPr kumimoji="0" lang="en-US" altLang="en-US" sz="900" b="1" i="0" u="none" strike="noStrike" cap="none" normalizeH="0" baseline="0" dirty="0">
                          <a:ln>
                            <a:noFill/>
                          </a:ln>
                          <a:solidFill>
                            <a:srgbClr val="FFFFFF"/>
                          </a:solidFill>
                          <a:effectLst/>
                          <a:latin typeface="Gill Sans MT" panose="020B0502020104020203" pitchFamily="34" charset="0"/>
                        </a:rPr>
                      </a:br>
                      <a:r>
                        <a:rPr kumimoji="0" lang="en-US" altLang="en-US" sz="900" b="1" i="0" u="none" strike="noStrike" cap="none" normalizeH="0" baseline="0" dirty="0">
                          <a:ln>
                            <a:noFill/>
                          </a:ln>
                          <a:solidFill>
                            <a:srgbClr val="FFFFFF"/>
                          </a:solidFill>
                          <a:effectLst/>
                          <a:latin typeface="Gill Sans MT" panose="020B0502020104020203" pitchFamily="34" charset="0"/>
                        </a:rPr>
                        <a:t>(Basic)</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900" b="1" i="0" u="none" strike="noStrike" cap="none" normalizeH="0" baseline="0" dirty="0">
                          <a:ln>
                            <a:noFill/>
                          </a:ln>
                          <a:solidFill>
                            <a:srgbClr val="FFFFFF"/>
                          </a:solidFill>
                          <a:effectLst/>
                          <a:latin typeface="Gill Sans MT" panose="020B0502020104020203" pitchFamily="34" charset="0"/>
                        </a:rPr>
                        <a:t>Tier II </a:t>
                      </a:r>
                      <a:br>
                        <a:rPr kumimoji="0" lang="en-US" altLang="en-US" sz="900" b="1" i="0" u="none" strike="noStrike" cap="none" normalizeH="0" baseline="0" dirty="0">
                          <a:ln>
                            <a:noFill/>
                          </a:ln>
                          <a:solidFill>
                            <a:srgbClr val="FFFFFF"/>
                          </a:solidFill>
                          <a:effectLst/>
                          <a:latin typeface="Gill Sans MT" panose="020B0502020104020203" pitchFamily="34" charset="0"/>
                        </a:rPr>
                      </a:br>
                      <a:r>
                        <a:rPr kumimoji="0" lang="en-US" altLang="en-US" sz="900" b="1" i="0" u="none" strike="noStrike" cap="none" normalizeH="0" baseline="0" dirty="0">
                          <a:ln>
                            <a:noFill/>
                          </a:ln>
                          <a:solidFill>
                            <a:srgbClr val="FFFFFF"/>
                          </a:solidFill>
                          <a:effectLst/>
                          <a:latin typeface="Gill Sans MT" panose="020B0502020104020203" pitchFamily="34" charset="0"/>
                        </a:rPr>
                        <a:t>(Intermediate)</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900" b="1" i="0" u="none" strike="noStrike" cap="none" normalizeH="0" baseline="0" dirty="0">
                          <a:ln>
                            <a:noFill/>
                          </a:ln>
                          <a:solidFill>
                            <a:srgbClr val="FFFFFF"/>
                          </a:solidFill>
                          <a:effectLst/>
                          <a:latin typeface="Gill Sans MT" panose="020B0502020104020203" pitchFamily="34" charset="0"/>
                        </a:rPr>
                        <a:t>Tier III </a:t>
                      </a:r>
                      <a:br>
                        <a:rPr kumimoji="0" lang="en-US" altLang="en-US" sz="900" b="1" i="0" u="none" strike="noStrike" cap="none" normalizeH="0" baseline="0" dirty="0">
                          <a:ln>
                            <a:noFill/>
                          </a:ln>
                          <a:solidFill>
                            <a:srgbClr val="FFFFFF"/>
                          </a:solidFill>
                          <a:effectLst/>
                          <a:latin typeface="Gill Sans MT" panose="020B0502020104020203" pitchFamily="34" charset="0"/>
                        </a:rPr>
                      </a:br>
                      <a:r>
                        <a:rPr kumimoji="0" lang="en-US" altLang="en-US" sz="900" b="1" i="0" u="none" strike="noStrike" cap="none" normalizeH="0" baseline="0" dirty="0">
                          <a:ln>
                            <a:noFill/>
                          </a:ln>
                          <a:solidFill>
                            <a:srgbClr val="FFFFFF"/>
                          </a:solidFill>
                          <a:effectLst/>
                          <a:latin typeface="Gill Sans MT" panose="020B0502020104020203" pitchFamily="34" charset="0"/>
                        </a:rPr>
                        <a:t>(Advanced)</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685957">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Future air passenger growth</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3">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Use FAA TAF, airport master plan or documented regional or economic growth forecast</a:t>
                      </a:r>
                    </a:p>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				</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hMerge="1">
                  <a:txBody>
                    <a:bodyPr/>
                    <a:lstStyle/>
                    <a:p>
                      <a:endParaRPr lang="en-US"/>
                    </a:p>
                  </a:txBody>
                  <a:tcPr/>
                </a:tc>
                <a:tc hMerge="1">
                  <a:txBody>
                    <a:bodyPr/>
                    <a:lstStyle/>
                    <a:p>
                      <a:endParaRPr lang="en-US"/>
                    </a:p>
                  </a:txBody>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Analysis based on </a:t>
                      </a:r>
                      <a:r>
                        <a:rPr kumimoji="0" lang="en-US" altLang="en-US" sz="900" b="0" i="0" u="none" strike="noStrike" cap="none" normalizeH="0" baseline="0" dirty="0" smtClean="0">
                          <a:ln>
                            <a:noFill/>
                          </a:ln>
                          <a:solidFill>
                            <a:srgbClr val="000000"/>
                          </a:solidFill>
                          <a:effectLst/>
                          <a:latin typeface="Gill Sans MT" panose="020B0502020104020203" pitchFamily="34" charset="0"/>
                        </a:rPr>
                        <a:t>airport-specific </a:t>
                      </a:r>
                      <a:r>
                        <a:rPr kumimoji="0" lang="en-US" altLang="en-US" sz="900" b="0" i="0" u="none" strike="noStrike" cap="none" normalizeH="0" baseline="0" dirty="0">
                          <a:ln>
                            <a:noFill/>
                          </a:ln>
                          <a:solidFill>
                            <a:srgbClr val="000000"/>
                          </a:solidFill>
                          <a:effectLst/>
                          <a:latin typeface="Gill Sans MT" panose="020B0502020104020203" pitchFamily="34" charset="0"/>
                        </a:rPr>
                        <a:t>future flight schedule, aircraft </a:t>
                      </a:r>
                      <a:r>
                        <a:rPr kumimoji="0" lang="en-US" altLang="en-US" sz="900" b="0" i="0" u="none" strike="noStrike" cap="none" normalizeH="0" baseline="0" dirty="0" smtClean="0">
                          <a:ln>
                            <a:noFill/>
                          </a:ln>
                          <a:solidFill>
                            <a:srgbClr val="000000"/>
                          </a:solidFill>
                          <a:effectLst/>
                          <a:latin typeface="Gill Sans MT" panose="020B0502020104020203" pitchFamily="34" charset="0"/>
                        </a:rPr>
                        <a:t>size, </a:t>
                      </a:r>
                      <a:r>
                        <a:rPr kumimoji="0" lang="en-US" altLang="en-US" sz="900" b="0" i="0" u="none" strike="noStrike" cap="none" normalizeH="0" baseline="0" dirty="0">
                          <a:ln>
                            <a:noFill/>
                          </a:ln>
                          <a:solidFill>
                            <a:srgbClr val="000000"/>
                          </a:solidFill>
                          <a:effectLst/>
                          <a:latin typeface="Gill Sans MT" panose="020B0502020104020203" pitchFamily="34" charset="0"/>
                        </a:rPr>
                        <a:t>and load factor</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extLst>
                  <a:ext uri="{0D108BD9-81ED-4DB2-BD59-A6C34878D82A}">
                    <a16:rowId xmlns:a16="http://schemas.microsoft.com/office/drawing/2014/main" xmlns="" val="10001"/>
                  </a:ext>
                </a:extLst>
              </a:tr>
              <a:tr h="548766">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Shifts in O-D air passengers</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Use existing FAA airport O-D data and assume no shift in O-D mix</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gridSpan="3">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Estimates from recent master plans and/or analysis based on </a:t>
                      </a:r>
                      <a:r>
                        <a:rPr kumimoji="0" lang="en-US" altLang="en-US" sz="900" b="0" i="0" u="none" strike="noStrike" cap="none" normalizeH="0" baseline="0" dirty="0" smtClean="0">
                          <a:ln>
                            <a:noFill/>
                          </a:ln>
                          <a:solidFill>
                            <a:srgbClr val="000000"/>
                          </a:solidFill>
                          <a:effectLst/>
                          <a:latin typeface="Gill Sans MT" panose="020B0502020104020203" pitchFamily="34" charset="0"/>
                        </a:rPr>
                        <a:t>airport-specific </a:t>
                      </a:r>
                      <a:r>
                        <a:rPr kumimoji="0" lang="en-US" altLang="en-US" sz="900" b="0" i="0" u="none" strike="noStrike" cap="none" normalizeH="0" baseline="0" dirty="0">
                          <a:ln>
                            <a:noFill/>
                          </a:ln>
                          <a:solidFill>
                            <a:srgbClr val="000000"/>
                          </a:solidFill>
                          <a:effectLst/>
                          <a:latin typeface="Gill Sans MT" panose="020B0502020104020203" pitchFamily="34" charset="0"/>
                        </a:rPr>
                        <a:t>future flight schedules and airline hub activity</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74383">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Passenger characteristics</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4">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Air passenger survey</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274383">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Lead and lag times</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4">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Air passenger survey or data from peer airports</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274383">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Travel mode choices</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4">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Air passenger survey or comprehensive count program</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r h="274383">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Vehicle occupancy</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Data from peer airports </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Curbside observations</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gridSpan="2">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Air passenger survey</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extLst>
                  <a:ext uri="{0D108BD9-81ED-4DB2-BD59-A6C34878D82A}">
                    <a16:rowId xmlns:a16="http://schemas.microsoft.com/office/drawing/2014/main" xmlns="" val="10006"/>
                  </a:ext>
                </a:extLst>
              </a:tr>
              <a:tr h="411574">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1" i="0" u="none" strike="noStrike" cap="none" normalizeH="0" baseline="0" dirty="0">
                          <a:ln>
                            <a:noFill/>
                          </a:ln>
                          <a:solidFill>
                            <a:srgbClr val="FFFFFF"/>
                          </a:solidFill>
                          <a:effectLst/>
                          <a:latin typeface="Gill Sans MT" panose="020B0502020104020203" pitchFamily="34" charset="0"/>
                        </a:rPr>
                        <a:t>Traffic circulation patterns</a:t>
                      </a:r>
                      <a:endParaRPr kumimoji="0" lang="en-US" altLang="en-US" sz="9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Data from peer airports </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Air passenger survey</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gridSpan="2">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900" b="0" i="0" u="none" strike="noStrike" cap="none" normalizeH="0" baseline="0" dirty="0">
                          <a:ln>
                            <a:noFill/>
                          </a:ln>
                          <a:solidFill>
                            <a:srgbClr val="000000"/>
                          </a:solidFill>
                          <a:effectLst/>
                          <a:latin typeface="Gill Sans MT" panose="020B0502020104020203" pitchFamily="34" charset="0"/>
                        </a:rPr>
                        <a:t>Origin-Destination license plate survey or microsimulation</a:t>
                      </a:r>
                      <a:endParaRPr kumimoji="0" lang="en-US" altLang="en-US" sz="9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703" marR="45703"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hMerge="1">
                  <a:txBody>
                    <a:bodyPr/>
                    <a:lstStyle/>
                    <a:p>
                      <a:endParaRPr lang="en-US"/>
                    </a:p>
                  </a:txBody>
                  <a:tcPr/>
                </a:tc>
                <a:extLst>
                  <a:ext uri="{0D108BD9-81ED-4DB2-BD59-A6C34878D82A}">
                    <a16:rowId xmlns:a16="http://schemas.microsoft.com/office/drawing/2014/main" xmlns="" val="10007"/>
                  </a:ext>
                </a:extLst>
              </a:tr>
            </a:tbl>
          </a:graphicData>
        </a:graphic>
      </p:graphicFrame>
      <p:sp>
        <p:nvSpPr>
          <p:cNvPr id="129071" name="TextBox 7"/>
          <p:cNvSpPr txBox="1">
            <a:spLocks noChangeArrowheads="1"/>
          </p:cNvSpPr>
          <p:nvPr/>
        </p:nvSpPr>
        <p:spPr bwMode="auto">
          <a:xfrm>
            <a:off x="4518146" y="2175598"/>
            <a:ext cx="3951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defTabSz="457200" fontAlgn="base">
              <a:spcBef>
                <a:spcPct val="0"/>
              </a:spcBef>
              <a:spcAft>
                <a:spcPct val="0"/>
              </a:spcAft>
              <a:defRPr>
                <a:solidFill>
                  <a:schemeClr val="tx1"/>
                </a:solidFill>
                <a:latin typeface="Gill Sans MT" panose="020B0502020104020203" pitchFamily="34" charset="0"/>
              </a:defRPr>
            </a:lvl6pPr>
            <a:lvl7pPr marL="2971800" indent="-228600" defTabSz="457200" fontAlgn="base">
              <a:spcBef>
                <a:spcPct val="0"/>
              </a:spcBef>
              <a:spcAft>
                <a:spcPct val="0"/>
              </a:spcAft>
              <a:defRPr>
                <a:solidFill>
                  <a:schemeClr val="tx1"/>
                </a:solidFill>
                <a:latin typeface="Gill Sans MT" panose="020B0502020104020203" pitchFamily="34" charset="0"/>
              </a:defRPr>
            </a:lvl7pPr>
            <a:lvl8pPr marL="3429000" indent="-228600" defTabSz="457200" fontAlgn="base">
              <a:spcBef>
                <a:spcPct val="0"/>
              </a:spcBef>
              <a:spcAft>
                <a:spcPct val="0"/>
              </a:spcAft>
              <a:defRPr>
                <a:solidFill>
                  <a:schemeClr val="tx1"/>
                </a:solidFill>
                <a:latin typeface="Gill Sans MT" panose="020B0502020104020203" pitchFamily="34" charset="0"/>
              </a:defRPr>
            </a:lvl8pPr>
            <a:lvl9pPr marL="3886200" indent="-228600" defTabSz="457200" fontAlgn="base">
              <a:spcBef>
                <a:spcPct val="0"/>
              </a:spcBef>
              <a:spcAft>
                <a:spcPct val="0"/>
              </a:spcAft>
              <a:defRPr>
                <a:solidFill>
                  <a:schemeClr val="tx1"/>
                </a:solidFill>
                <a:latin typeface="Gill Sans MT" panose="020B0502020104020203" pitchFamily="34" charset="0"/>
              </a:defRPr>
            </a:lvl9pPr>
          </a:lstStyle>
          <a:p>
            <a:pPr algn="ctr" eaLnBrk="1" hangingPunct="1"/>
            <a:r>
              <a:rPr lang="en-US" altLang="en-US" sz="1200" i="1" dirty="0"/>
              <a:t>Summary of Methods to Estimate Future Passenger-related Traffic</a:t>
            </a:r>
          </a:p>
        </p:txBody>
      </p:sp>
      <p:sp>
        <p:nvSpPr>
          <p:cNvPr id="10" name="Action Button: Go Forward or Next 9">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Flowchart: Decision 10">
            <a:hlinkClick r:id="rId9"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2" name="Action Button: Go Forward or Next 11">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73125"/>
            <a:ext cx="8272463" cy="741363"/>
          </a:xfrm>
        </p:spPr>
        <p:txBody>
          <a:bodyPr/>
          <a:lstStyle/>
          <a:p>
            <a:pPr algn="ctr" fontAlgn="auto">
              <a:spcAft>
                <a:spcPts val="0"/>
              </a:spcAft>
              <a:defRPr/>
            </a:pPr>
            <a:r>
              <a:rPr lang="en-US" dirty="0"/>
              <a:t>Growth in Passengers</a:t>
            </a:r>
          </a:p>
        </p:txBody>
      </p:sp>
      <p:sp>
        <p:nvSpPr>
          <p:cNvPr id="130051" name="Content Placeholder 2"/>
          <p:cNvSpPr>
            <a:spLocks noGrp="1"/>
          </p:cNvSpPr>
          <p:nvPr>
            <p:ph sz="half" idx="1"/>
          </p:nvPr>
        </p:nvSpPr>
        <p:spPr>
          <a:xfrm>
            <a:off x="434975" y="2354119"/>
            <a:ext cx="4067175" cy="2725738"/>
          </a:xfrm>
        </p:spPr>
        <p:txBody>
          <a:bodyPr rtlCol="0">
            <a:normAutofit lnSpcReduction="10000"/>
          </a:bodyPr>
          <a:lstStyle/>
          <a:p>
            <a:pPr marL="306000" indent="-306000" fontAlgn="auto">
              <a:defRPr/>
            </a:pPr>
            <a:r>
              <a:rPr lang="en-US" altLang="en-US" dirty="0"/>
              <a:t>Future passenger numbers are a function of future flight schedule, aircraft size (number of seats) and anticipated percentage load factor.</a:t>
            </a:r>
          </a:p>
          <a:p>
            <a:pPr marL="306000" indent="-306000" fontAlgn="auto">
              <a:defRPr/>
            </a:pPr>
            <a:r>
              <a:rPr lang="en-US" altLang="en-US" dirty="0"/>
              <a:t>Timeframe of growth important, is it distributed or focused?</a:t>
            </a:r>
          </a:p>
          <a:p>
            <a:pPr marL="306000" indent="-306000" fontAlgn="auto">
              <a:defRPr/>
            </a:pPr>
            <a:r>
              <a:rPr lang="en-US" altLang="en-US" dirty="0"/>
              <a:t>Information can be found in airport master plans, FAA Terminal Area Forecast (TAF) and other sources.</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226" y="2672021"/>
            <a:ext cx="3508375" cy="2338916"/>
          </a:xfrm>
          <a:prstGeom prst="rect">
            <a:avLst/>
          </a:prstGeom>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82650"/>
            <a:ext cx="8272462" cy="739775"/>
          </a:xfrm>
        </p:spPr>
        <p:txBody>
          <a:bodyPr/>
          <a:lstStyle/>
          <a:p>
            <a:pPr algn="ctr" fontAlgn="auto">
              <a:spcAft>
                <a:spcPts val="0"/>
              </a:spcAft>
              <a:defRPr/>
            </a:pPr>
            <a:r>
              <a:rPr lang="en-US" dirty="0"/>
              <a:t>Originating and Destination Passengers</a:t>
            </a:r>
          </a:p>
        </p:txBody>
      </p:sp>
      <p:sp>
        <p:nvSpPr>
          <p:cNvPr id="131075" name="Content Placeholder 2"/>
          <p:cNvSpPr>
            <a:spLocks noGrp="1"/>
          </p:cNvSpPr>
          <p:nvPr>
            <p:ph sz="half" idx="1"/>
          </p:nvPr>
        </p:nvSpPr>
        <p:spPr>
          <a:xfrm>
            <a:off x="436563" y="2395681"/>
            <a:ext cx="4067175" cy="2725738"/>
          </a:xfrm>
        </p:spPr>
        <p:txBody>
          <a:bodyPr rtlCol="0">
            <a:noAutofit/>
          </a:bodyPr>
          <a:lstStyle/>
          <a:p>
            <a:pPr marL="306000" indent="-306000" fontAlgn="auto">
              <a:defRPr/>
            </a:pPr>
            <a:r>
              <a:rPr lang="en-US" altLang="en-US" dirty="0"/>
              <a:t>Not all passengers that arrive at the airport have impact on GAV metrics.</a:t>
            </a:r>
          </a:p>
          <a:p>
            <a:pPr marL="306000" indent="-306000" fontAlgn="auto">
              <a:defRPr/>
            </a:pPr>
            <a:r>
              <a:rPr lang="en-US" altLang="en-US" dirty="0"/>
              <a:t>GAV increase isn’t typically at the same rate as other metrics.</a:t>
            </a:r>
          </a:p>
          <a:p>
            <a:pPr marL="306000" indent="-306000" fontAlgn="auto">
              <a:defRPr/>
            </a:pPr>
            <a:r>
              <a:rPr lang="en-US" altLang="en-US" dirty="0"/>
              <a:t>If the increase in passengers is largely due to increase in connecting flights rather than local passengers, GAV levels are less affected.</a:t>
            </a:r>
          </a:p>
          <a:p>
            <a:pPr marL="306000" indent="-306000" fontAlgn="auto">
              <a:defRPr/>
            </a:pPr>
            <a:r>
              <a:rPr lang="en-US" altLang="en-US" dirty="0"/>
              <a:t>Sources include recent master plans, and traffic studies.</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2899" y="2551722"/>
            <a:ext cx="3854951" cy="2569697"/>
          </a:xfrm>
          <a:prstGeom prst="rect">
            <a:avLst/>
          </a:prstGeom>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38200"/>
            <a:ext cx="8272463" cy="741363"/>
          </a:xfrm>
        </p:spPr>
        <p:txBody>
          <a:bodyPr/>
          <a:lstStyle/>
          <a:p>
            <a:pPr algn="ctr" fontAlgn="auto">
              <a:spcAft>
                <a:spcPts val="0"/>
              </a:spcAft>
              <a:defRPr/>
            </a:pPr>
            <a:r>
              <a:rPr lang="en-US" dirty="0"/>
              <a:t>Passenger Characteristics</a:t>
            </a:r>
          </a:p>
        </p:txBody>
      </p:sp>
      <p:sp>
        <p:nvSpPr>
          <p:cNvPr id="132099" name="Content Placeholder 2"/>
          <p:cNvSpPr>
            <a:spLocks noGrp="1"/>
          </p:cNvSpPr>
          <p:nvPr>
            <p:ph sz="half" idx="1"/>
          </p:nvPr>
        </p:nvSpPr>
        <p:spPr>
          <a:xfrm>
            <a:off x="436563" y="2338388"/>
            <a:ext cx="3895725" cy="2725738"/>
          </a:xfrm>
        </p:spPr>
        <p:txBody>
          <a:bodyPr rtlCol="0">
            <a:noAutofit/>
          </a:bodyPr>
          <a:lstStyle/>
          <a:p>
            <a:pPr marL="306000" indent="-306000" fontAlgn="auto">
              <a:defRPr/>
            </a:pPr>
            <a:r>
              <a:rPr lang="en-US" altLang="en-US" dirty="0"/>
              <a:t>Types of passengers are important for GAV </a:t>
            </a:r>
            <a:r>
              <a:rPr lang="en-US" altLang="en-US" dirty="0" smtClean="0"/>
              <a:t>considerations</a:t>
            </a:r>
            <a:endParaRPr lang="en-US" altLang="en-US" dirty="0"/>
          </a:p>
          <a:p>
            <a:pPr marL="306000" indent="-306000" fontAlgn="auto">
              <a:defRPr/>
            </a:pPr>
            <a:r>
              <a:rPr lang="en-US" altLang="en-US" dirty="0"/>
              <a:t>Trip purpose </a:t>
            </a:r>
          </a:p>
          <a:p>
            <a:pPr marL="306000" indent="-306000" fontAlgn="auto">
              <a:defRPr/>
            </a:pPr>
            <a:r>
              <a:rPr lang="en-US" altLang="en-US" dirty="0"/>
              <a:t>Place of residence (local </a:t>
            </a:r>
            <a:r>
              <a:rPr lang="en-US" altLang="en-US" dirty="0" smtClean="0"/>
              <a:t>vs. </a:t>
            </a:r>
            <a:r>
              <a:rPr lang="en-US" altLang="en-US" dirty="0"/>
              <a:t>non-resident)</a:t>
            </a:r>
          </a:p>
          <a:p>
            <a:pPr marL="306000" indent="-306000" fontAlgn="auto">
              <a:defRPr/>
            </a:pPr>
            <a:r>
              <a:rPr lang="en-US" altLang="en-US" dirty="0"/>
              <a:t>Type of flight (short-haul domestic, long-haul </a:t>
            </a:r>
            <a:r>
              <a:rPr lang="en-US" altLang="en-US" dirty="0" err="1" smtClean="0"/>
              <a:t>transborder</a:t>
            </a:r>
            <a:r>
              <a:rPr lang="en-US" altLang="en-US" dirty="0" smtClean="0"/>
              <a:t>, </a:t>
            </a:r>
            <a:r>
              <a:rPr lang="en-US" altLang="en-US" dirty="0"/>
              <a:t>or overseas)</a:t>
            </a:r>
          </a:p>
          <a:p>
            <a:pPr marL="306000" indent="-306000" fontAlgn="auto">
              <a:defRPr/>
            </a:pPr>
            <a:r>
              <a:rPr lang="en-US" altLang="en-US" dirty="0"/>
              <a:t>Typically gathered via passenger surveys</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8395"/>
          <a:stretch/>
        </p:blipFill>
        <p:spPr>
          <a:xfrm>
            <a:off x="4332288" y="2116378"/>
            <a:ext cx="4138891" cy="3438035"/>
          </a:xfrm>
          <a:prstGeom prst="rect">
            <a:avLst/>
          </a:prstGeom>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82650"/>
            <a:ext cx="8272463" cy="739775"/>
          </a:xfrm>
        </p:spPr>
        <p:txBody>
          <a:bodyPr/>
          <a:lstStyle/>
          <a:p>
            <a:pPr algn="ctr" fontAlgn="auto">
              <a:spcAft>
                <a:spcPts val="0"/>
              </a:spcAft>
              <a:defRPr/>
            </a:pPr>
            <a:r>
              <a:rPr lang="en-US" dirty="0"/>
              <a:t>Lead and Lag Times</a:t>
            </a:r>
          </a:p>
        </p:txBody>
      </p:sp>
      <p:sp>
        <p:nvSpPr>
          <p:cNvPr id="133123" name="Content Placeholder 2"/>
          <p:cNvSpPr>
            <a:spLocks noGrp="1"/>
          </p:cNvSpPr>
          <p:nvPr>
            <p:ph sz="half" idx="1"/>
          </p:nvPr>
        </p:nvSpPr>
        <p:spPr>
          <a:xfrm>
            <a:off x="434975" y="2223294"/>
            <a:ext cx="4067175" cy="2725738"/>
          </a:xfrm>
        </p:spPr>
        <p:txBody>
          <a:bodyPr/>
          <a:lstStyle/>
          <a:p>
            <a:r>
              <a:rPr lang="en-US" altLang="en-US" dirty="0"/>
              <a:t>Measurement of the difference in time between GAV arrival and departure </a:t>
            </a:r>
            <a:r>
              <a:rPr lang="en-US" altLang="en-US" dirty="0" smtClean="0"/>
              <a:t>vs. </a:t>
            </a:r>
            <a:r>
              <a:rPr lang="en-US" altLang="en-US" dirty="0"/>
              <a:t>aircraft arrival and departure.</a:t>
            </a:r>
          </a:p>
          <a:p>
            <a:r>
              <a:rPr lang="en-US" altLang="en-US" dirty="0"/>
              <a:t>Typically won’t change between future and present unless a significant change to passenger processing time takes place.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512" y="2785118"/>
            <a:ext cx="3749940" cy="2490632"/>
          </a:xfrm>
          <a:prstGeom prst="rect">
            <a:avLst/>
          </a:prstGeom>
        </p:spPr>
      </p:pic>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55663"/>
            <a:ext cx="8272462" cy="741362"/>
          </a:xfrm>
        </p:spPr>
        <p:txBody>
          <a:bodyPr/>
          <a:lstStyle/>
          <a:p>
            <a:pPr algn="ctr" fontAlgn="auto">
              <a:spcAft>
                <a:spcPts val="0"/>
              </a:spcAft>
              <a:defRPr/>
            </a:pPr>
            <a:r>
              <a:rPr lang="en-US" dirty="0"/>
              <a:t>Travel Mode Choices (passengers)</a:t>
            </a:r>
          </a:p>
        </p:txBody>
      </p:sp>
      <p:sp>
        <p:nvSpPr>
          <p:cNvPr id="134147" name="Content Placeholder 2"/>
          <p:cNvSpPr>
            <a:spLocks noGrp="1"/>
          </p:cNvSpPr>
          <p:nvPr>
            <p:ph sz="half" idx="1"/>
          </p:nvPr>
        </p:nvSpPr>
        <p:spPr>
          <a:xfrm>
            <a:off x="436563" y="2210594"/>
            <a:ext cx="4067175" cy="2725738"/>
          </a:xfrm>
        </p:spPr>
        <p:txBody>
          <a:bodyPr/>
          <a:lstStyle/>
          <a:p>
            <a:r>
              <a:rPr lang="en-US" altLang="en-US" dirty="0"/>
              <a:t>Used to convert volume of air passengers to volume of GAVs.</a:t>
            </a:r>
          </a:p>
          <a:p>
            <a:r>
              <a:rPr lang="en-US" altLang="en-US" dirty="0"/>
              <a:t>Derived from number of choices of available transportation from the airport itself.  </a:t>
            </a:r>
          </a:p>
          <a:p>
            <a:r>
              <a:rPr lang="en-US" altLang="en-US" dirty="0"/>
              <a:t>Passenger characteristics such as trip purpose and place of residency are also important for determination.</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20602" b="26336"/>
          <a:stretch/>
        </p:blipFill>
        <p:spPr>
          <a:xfrm>
            <a:off x="5725890" y="2119660"/>
            <a:ext cx="2733753" cy="1450563"/>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31181" b="32611"/>
          <a:stretch/>
        </p:blipFill>
        <p:spPr>
          <a:xfrm>
            <a:off x="5725890" y="4088032"/>
            <a:ext cx="2792321" cy="1011047"/>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t="9366" b="75868"/>
          <a:stretch/>
        </p:blipFill>
        <p:spPr>
          <a:xfrm>
            <a:off x="167568" y="5261827"/>
            <a:ext cx="6925199" cy="846150"/>
          </a:xfrm>
          <a:prstGeom prst="rect">
            <a:avLst/>
          </a:prstGeom>
        </p:spPr>
      </p:pic>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73125"/>
            <a:ext cx="8272462" cy="741363"/>
          </a:xfrm>
        </p:spPr>
        <p:txBody>
          <a:bodyPr/>
          <a:lstStyle/>
          <a:p>
            <a:pPr algn="ctr" fontAlgn="auto">
              <a:spcAft>
                <a:spcPts val="0"/>
              </a:spcAft>
              <a:defRPr/>
            </a:pPr>
            <a:r>
              <a:rPr lang="en-US" dirty="0"/>
              <a:t>Vehicle Occupancy</a:t>
            </a:r>
          </a:p>
        </p:txBody>
      </p:sp>
      <p:sp>
        <p:nvSpPr>
          <p:cNvPr id="135171" name="Content Placeholder 2"/>
          <p:cNvSpPr>
            <a:spLocks noGrp="1"/>
          </p:cNvSpPr>
          <p:nvPr>
            <p:ph sz="half" idx="1"/>
          </p:nvPr>
        </p:nvSpPr>
        <p:spPr>
          <a:xfrm>
            <a:off x="436563" y="2333336"/>
            <a:ext cx="4067175" cy="2725738"/>
          </a:xfrm>
        </p:spPr>
        <p:txBody>
          <a:bodyPr/>
          <a:lstStyle/>
          <a:p>
            <a:r>
              <a:rPr lang="en-US" altLang="en-US" dirty="0"/>
              <a:t>Typically collected through passenger surveys or through curbside observations.</a:t>
            </a:r>
          </a:p>
          <a:p>
            <a:r>
              <a:rPr lang="en-US" altLang="en-US" dirty="0"/>
              <a:t>The number of passengers per vehicle is important in determining change in GAV levels over time.</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283" y="2244349"/>
            <a:ext cx="3418690" cy="3418690"/>
          </a:xfrm>
          <a:prstGeom prst="rect">
            <a:avLst/>
          </a:prstGeom>
        </p:spPr>
      </p:pic>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47725"/>
            <a:ext cx="8272462" cy="739775"/>
          </a:xfrm>
        </p:spPr>
        <p:txBody>
          <a:bodyPr/>
          <a:lstStyle/>
          <a:p>
            <a:pPr algn="ctr" fontAlgn="auto">
              <a:spcAft>
                <a:spcPts val="0"/>
              </a:spcAft>
              <a:defRPr/>
            </a:pPr>
            <a:r>
              <a:rPr lang="en-US" dirty="0"/>
              <a:t>Traffic Circulation PAtterns</a:t>
            </a:r>
          </a:p>
        </p:txBody>
      </p:sp>
      <p:sp>
        <p:nvSpPr>
          <p:cNvPr id="132099" name="Content Placeholder 2"/>
          <p:cNvSpPr>
            <a:spLocks noGrp="1"/>
          </p:cNvSpPr>
          <p:nvPr>
            <p:ph sz="half" idx="1"/>
          </p:nvPr>
        </p:nvSpPr>
        <p:spPr>
          <a:xfrm>
            <a:off x="436563" y="2525712"/>
            <a:ext cx="4067175" cy="2725738"/>
          </a:xfrm>
        </p:spPr>
        <p:txBody>
          <a:bodyPr rtlCol="0">
            <a:normAutofit fontScale="92500" lnSpcReduction="20000"/>
          </a:bodyPr>
          <a:lstStyle/>
          <a:p>
            <a:pPr marL="306000" indent="-306000" fontAlgn="auto">
              <a:defRPr/>
            </a:pPr>
            <a:r>
              <a:rPr lang="en-US" altLang="en-US" sz="1900" dirty="0"/>
              <a:t>Vehicle paths through the airport property and beyond can depend on the type of </a:t>
            </a:r>
            <a:r>
              <a:rPr lang="en-US" altLang="en-US" sz="1900" dirty="0" smtClean="0"/>
              <a:t>GAV.</a:t>
            </a:r>
            <a:endParaRPr lang="en-US" altLang="en-US" sz="1900" dirty="0"/>
          </a:p>
          <a:p>
            <a:pPr marL="306000" indent="-306000" fontAlgn="auto">
              <a:defRPr/>
            </a:pPr>
            <a:r>
              <a:rPr lang="en-US" altLang="en-US" sz="1900" dirty="0"/>
              <a:t>Both GAV type and roadway configuration help determine the GAV behavior. </a:t>
            </a:r>
          </a:p>
          <a:p>
            <a:pPr marL="306000" indent="-306000" fontAlgn="auto">
              <a:defRPr/>
            </a:pPr>
            <a:r>
              <a:rPr lang="en-US" altLang="en-US" sz="1900" dirty="0"/>
              <a:t>Unless the project is going to create significant changes to the roadway network, circulation patterns are unlikely to change.</a:t>
            </a:r>
          </a:p>
          <a:p>
            <a:pPr marL="0" indent="0" fontAlgn="auto">
              <a:buFont typeface="Wingdings 2" panose="05020102010507070707" pitchFamily="18" charset="2"/>
              <a:buNone/>
              <a:defRPr/>
            </a:pPr>
            <a:endParaRPr lang="en-US" altLang="en-US" dirty="0"/>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2294" y="2397958"/>
            <a:ext cx="3718647" cy="2981246"/>
          </a:xfrm>
          <a:prstGeom prst="rect">
            <a:avLst/>
          </a:prstGeom>
        </p:spPr>
      </p:pic>
    </p:spTree>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47725"/>
            <a:ext cx="8272462" cy="739775"/>
          </a:xfrm>
        </p:spPr>
        <p:txBody>
          <a:bodyPr/>
          <a:lstStyle/>
          <a:p>
            <a:pPr algn="ctr" fontAlgn="auto">
              <a:spcAft>
                <a:spcPts val="0"/>
              </a:spcAft>
              <a:defRPr/>
            </a:pPr>
            <a:r>
              <a:rPr lang="en-US" dirty="0"/>
              <a:t>Step 2 – Trip Distribution</a:t>
            </a:r>
          </a:p>
        </p:txBody>
      </p:sp>
      <p:sp>
        <p:nvSpPr>
          <p:cNvPr id="137219" name="Content Placeholder 2"/>
          <p:cNvSpPr>
            <a:spLocks noGrp="1"/>
          </p:cNvSpPr>
          <p:nvPr>
            <p:ph sz="half" idx="1"/>
          </p:nvPr>
        </p:nvSpPr>
        <p:spPr>
          <a:xfrm>
            <a:off x="436563" y="2527300"/>
            <a:ext cx="4067175" cy="2725738"/>
          </a:xfrm>
        </p:spPr>
        <p:txBody>
          <a:bodyPr/>
          <a:lstStyle/>
          <a:p>
            <a:pPr marL="0" indent="0">
              <a:buFont typeface="Wingdings 2" panose="05020102010507070707" pitchFamily="18" charset="2"/>
              <a:buNone/>
            </a:pPr>
            <a:r>
              <a:rPr lang="en-US" altLang="en-US" dirty="0"/>
              <a:t>The process differs between </a:t>
            </a:r>
            <a:r>
              <a:rPr lang="en-US" altLang="en-US" dirty="0">
                <a:hlinkClick r:id="rId2" action="ppaction://hlinksldjump"/>
              </a:rPr>
              <a:t>non-hub/small-hub airports</a:t>
            </a:r>
            <a:r>
              <a:rPr lang="en-US" altLang="en-US" dirty="0"/>
              <a:t> and </a:t>
            </a:r>
            <a:r>
              <a:rPr lang="en-US" altLang="en-US" dirty="0">
                <a:hlinkClick r:id="rId3" action="ppaction://hlinksldjump"/>
              </a:rPr>
              <a:t>large airports </a:t>
            </a:r>
            <a:r>
              <a:rPr lang="en-US" altLang="en-US" dirty="0"/>
              <a:t>with multiple entry points.</a:t>
            </a:r>
          </a:p>
          <a:p>
            <a:pPr marL="0" indent="0">
              <a:buFont typeface="Wingdings 2" panose="05020102010507070707" pitchFamily="18" charset="2"/>
              <a:buNone/>
            </a:pPr>
            <a:endParaRPr lang="en-US" altLang="en-US" dirty="0"/>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4"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3738" y="2393692"/>
            <a:ext cx="4156364" cy="2796146"/>
          </a:xfrm>
          <a:prstGeom prst="rect">
            <a:avLst/>
          </a:prstGeom>
        </p:spPr>
      </p:pic>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47725"/>
            <a:ext cx="8272463" cy="739775"/>
          </a:xfrm>
        </p:spPr>
        <p:txBody>
          <a:bodyPr/>
          <a:lstStyle/>
          <a:p>
            <a:pPr algn="ctr" fontAlgn="auto">
              <a:spcAft>
                <a:spcPts val="0"/>
              </a:spcAft>
              <a:defRPr/>
            </a:pPr>
            <a:r>
              <a:rPr lang="en-US" dirty="0"/>
              <a:t>Non-hub/small airports</a:t>
            </a:r>
          </a:p>
        </p:txBody>
      </p:sp>
      <p:sp>
        <p:nvSpPr>
          <p:cNvPr id="138243" name="Content Placeholder 2"/>
          <p:cNvSpPr>
            <a:spLocks noGrp="1"/>
          </p:cNvSpPr>
          <p:nvPr>
            <p:ph sz="half" idx="1"/>
          </p:nvPr>
        </p:nvSpPr>
        <p:spPr>
          <a:xfrm>
            <a:off x="436563" y="2527300"/>
            <a:ext cx="4067175" cy="2725738"/>
          </a:xfrm>
        </p:spPr>
        <p:txBody>
          <a:bodyPr rtlCol="0">
            <a:normAutofit fontScale="92500"/>
          </a:bodyPr>
          <a:lstStyle/>
          <a:p>
            <a:pPr marL="306000" indent="-306000" fontAlgn="auto">
              <a:defRPr/>
            </a:pPr>
            <a:r>
              <a:rPr lang="en-US" altLang="en-US" dirty="0"/>
              <a:t>Typically only have single entry/exit points.</a:t>
            </a:r>
          </a:p>
          <a:p>
            <a:pPr marL="306000" indent="-306000" fontAlgn="auto">
              <a:defRPr/>
            </a:pPr>
            <a:r>
              <a:rPr lang="en-US" altLang="en-US" dirty="0"/>
              <a:t>All vehicles enter/exit via one roadway.</a:t>
            </a:r>
          </a:p>
          <a:p>
            <a:pPr marL="306000" indent="-306000" fontAlgn="auto">
              <a:defRPr/>
            </a:pPr>
            <a:r>
              <a:rPr lang="en-US" altLang="en-US" dirty="0"/>
              <a:t>Regional approach may be required to determine the proportion of left-turn, right-turn, and through traffic at the intersection of the airport access point and the regional highway network.</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208" y="2527300"/>
            <a:ext cx="4025230" cy="2719905"/>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975" y="612119"/>
            <a:ext cx="8272463" cy="1216681"/>
          </a:xfrm>
        </p:spPr>
        <p:txBody>
          <a:bodyPr anchor="ctr" anchorCtr="1"/>
          <a:lstStyle/>
          <a:p>
            <a:pPr algn="ctr" fontAlgn="auto">
              <a:spcAft>
                <a:spcPts val="0"/>
              </a:spcAft>
              <a:defRPr/>
            </a:pPr>
            <a:r>
              <a:rPr lang="en-US" dirty="0"/>
              <a:t>Emission rate models</a:t>
            </a:r>
          </a:p>
        </p:txBody>
      </p:sp>
      <p:sp>
        <p:nvSpPr>
          <p:cNvPr id="21507" name="Content Placeholder 4"/>
          <p:cNvSpPr>
            <a:spLocks noGrp="1"/>
          </p:cNvSpPr>
          <p:nvPr>
            <p:ph sz="half" idx="1"/>
          </p:nvPr>
        </p:nvSpPr>
        <p:spPr>
          <a:xfrm>
            <a:off x="444120" y="2163090"/>
            <a:ext cx="4067175" cy="2725738"/>
          </a:xfrm>
        </p:spPr>
        <p:txBody>
          <a:bodyPr rtlCol="0">
            <a:normAutofit fontScale="92500"/>
          </a:bodyPr>
          <a:lstStyle/>
          <a:p>
            <a:pPr marL="0" indent="0" fontAlgn="auto">
              <a:buFont typeface="Wingdings 2" panose="05020102010507070707" pitchFamily="18" charset="2"/>
              <a:buNone/>
              <a:defRPr/>
            </a:pPr>
            <a:r>
              <a:rPr lang="en-US" altLang="en-US" dirty="0"/>
              <a:t>The MOVES</a:t>
            </a:r>
            <a:r>
              <a:rPr lang="en-US" altLang="en-US" baseline="30000" dirty="0"/>
              <a:t>a</a:t>
            </a:r>
            <a:r>
              <a:rPr lang="en-US" altLang="en-US" dirty="0"/>
              <a:t> and EMFAC</a:t>
            </a:r>
            <a:r>
              <a:rPr lang="en-US" altLang="en-US" baseline="30000" dirty="0"/>
              <a:t>b</a:t>
            </a:r>
            <a:r>
              <a:rPr lang="en-US" altLang="en-US" dirty="0"/>
              <a:t> models are emission rate models that provide emission rates for on-road motor vehicle emissions.  On-road vehicles are vehicles designed and equipped to travel on public roadways. </a:t>
            </a:r>
            <a:r>
              <a:rPr lang="en-US" altLang="en-US" dirty="0" smtClean="0"/>
              <a:t> All </a:t>
            </a:r>
            <a:r>
              <a:rPr lang="en-US" altLang="en-US" dirty="0"/>
              <a:t>of the typical GAV for an airport project will be on-road vehicles. Notably, MOVES is used to estimate vehicle emissions in all states except California, where the use of EMFAC is required.</a:t>
            </a:r>
          </a:p>
        </p:txBody>
      </p:sp>
      <p:sp>
        <p:nvSpPr>
          <p:cNvPr id="2" name="TextBox 1"/>
          <p:cNvSpPr txBox="1"/>
          <p:nvPr/>
        </p:nvSpPr>
        <p:spPr>
          <a:xfrm>
            <a:off x="434975" y="4888828"/>
            <a:ext cx="3257077" cy="400110"/>
          </a:xfrm>
          <a:prstGeom prst="rect">
            <a:avLst/>
          </a:prstGeom>
          <a:noFill/>
        </p:spPr>
        <p:txBody>
          <a:bodyPr wrap="square" rtlCol="0">
            <a:spAutoFit/>
          </a:bodyPr>
          <a:lstStyle/>
          <a:p>
            <a:r>
              <a:rPr lang="en-US" sz="1000" i="1" baseline="30000" dirty="0"/>
              <a:t>a</a:t>
            </a:r>
            <a:r>
              <a:rPr lang="en-US" sz="1000" i="1" dirty="0"/>
              <a:t> MOVES – </a:t>
            </a:r>
            <a:r>
              <a:rPr lang="en-US" sz="1000" i="1" dirty="0" smtClean="0"/>
              <a:t>MOtor </a:t>
            </a:r>
            <a:r>
              <a:rPr lang="en-US" sz="1000" i="1" dirty="0"/>
              <a:t>Vehicle Emission Simulator</a:t>
            </a:r>
          </a:p>
          <a:p>
            <a:r>
              <a:rPr lang="en-US" sz="1000" i="1" baseline="30000" dirty="0"/>
              <a:t>b</a:t>
            </a:r>
            <a:r>
              <a:rPr lang="en-US" sz="1000" i="1" dirty="0"/>
              <a:t> EMFAC – Emission Factors model </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1862"/>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2538" y="2499698"/>
            <a:ext cx="3766659" cy="2720529"/>
          </a:xfrm>
          <a:prstGeom prst="rect">
            <a:avLst/>
          </a:prstGeom>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47725"/>
            <a:ext cx="8272462" cy="739775"/>
          </a:xfrm>
        </p:spPr>
        <p:txBody>
          <a:bodyPr/>
          <a:lstStyle/>
          <a:p>
            <a:pPr algn="ctr" fontAlgn="auto">
              <a:spcAft>
                <a:spcPts val="0"/>
              </a:spcAft>
              <a:defRPr/>
            </a:pPr>
            <a:r>
              <a:rPr lang="en-US" dirty="0"/>
              <a:t>Large airports</a:t>
            </a:r>
          </a:p>
        </p:txBody>
      </p:sp>
      <p:sp>
        <p:nvSpPr>
          <p:cNvPr id="3" name="Content Placeholder 2"/>
          <p:cNvSpPr>
            <a:spLocks noGrp="1"/>
          </p:cNvSpPr>
          <p:nvPr>
            <p:ph sz="half" idx="1"/>
          </p:nvPr>
        </p:nvSpPr>
        <p:spPr>
          <a:xfrm>
            <a:off x="436563" y="2527300"/>
            <a:ext cx="4067175" cy="2725738"/>
          </a:xfrm>
        </p:spPr>
        <p:txBody>
          <a:bodyPr rtlCol="0">
            <a:normAutofit/>
          </a:bodyPr>
          <a:lstStyle/>
          <a:p>
            <a:pPr marL="306000" indent="-306000" fontAlgn="auto">
              <a:defRPr/>
            </a:pPr>
            <a:r>
              <a:rPr lang="en-US" dirty="0"/>
              <a:t>Could have more than one entry/exit point.  </a:t>
            </a:r>
          </a:p>
          <a:p>
            <a:pPr marL="306000" indent="-306000" fontAlgn="auto">
              <a:defRPr/>
            </a:pPr>
            <a:r>
              <a:rPr lang="en-US" dirty="0"/>
              <a:t>More advanced data collection techniques may be required to capture GAV movements in all areas.  </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986" y="2586070"/>
            <a:ext cx="4003039" cy="2671741"/>
          </a:xfrm>
          <a:prstGeom prst="rect">
            <a:avLst/>
          </a:prstGeom>
        </p:spPr>
      </p:pic>
    </p:spTree>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855663"/>
            <a:ext cx="8272463" cy="741362"/>
          </a:xfrm>
        </p:spPr>
        <p:txBody>
          <a:bodyPr/>
          <a:lstStyle/>
          <a:p>
            <a:pPr algn="ctr" fontAlgn="auto">
              <a:spcAft>
                <a:spcPts val="0"/>
              </a:spcAft>
              <a:defRPr/>
            </a:pPr>
            <a:r>
              <a:rPr lang="en-US" dirty="0"/>
              <a:t>Step 3 – Mode choice analysis</a:t>
            </a:r>
          </a:p>
        </p:txBody>
      </p:sp>
      <p:sp>
        <p:nvSpPr>
          <p:cNvPr id="140291" name="Content Placeholder 2"/>
          <p:cNvSpPr>
            <a:spLocks noGrp="1"/>
          </p:cNvSpPr>
          <p:nvPr>
            <p:ph sz="half" idx="1"/>
          </p:nvPr>
        </p:nvSpPr>
        <p:spPr>
          <a:xfrm>
            <a:off x="436563" y="2527300"/>
            <a:ext cx="4067175" cy="2725738"/>
          </a:xfrm>
        </p:spPr>
        <p:txBody>
          <a:bodyPr rtlCol="0">
            <a:normAutofit lnSpcReduction="10000"/>
          </a:bodyPr>
          <a:lstStyle/>
          <a:p>
            <a:pPr marL="306000" indent="-306000" fontAlgn="auto">
              <a:defRPr/>
            </a:pPr>
            <a:r>
              <a:rPr lang="en-US" altLang="en-US" dirty="0"/>
              <a:t>In regional </a:t>
            </a:r>
            <a:r>
              <a:rPr lang="en-US" altLang="en-US" dirty="0" smtClean="0"/>
              <a:t>planning, </a:t>
            </a:r>
            <a:r>
              <a:rPr lang="en-US" altLang="en-US" dirty="0"/>
              <a:t>this step is conducted using sophisticated travel demand forecasting models.</a:t>
            </a:r>
          </a:p>
          <a:p>
            <a:pPr marL="306000" indent="-306000" fontAlgn="auto">
              <a:defRPr/>
            </a:pPr>
            <a:r>
              <a:rPr lang="en-US" altLang="en-US" dirty="0"/>
              <a:t>Rarely required in an airport setting. </a:t>
            </a:r>
          </a:p>
          <a:p>
            <a:pPr marL="306000" indent="-306000" fontAlgn="auto">
              <a:defRPr/>
            </a:pPr>
            <a:r>
              <a:rPr lang="en-US" altLang="en-US" dirty="0"/>
              <a:t>Only necessary if major changes to transportation travel modes are proposed (scheduled public bus, rail service or expansion of an existing service).</a:t>
            </a:r>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7095" y="2492124"/>
            <a:ext cx="2905676" cy="2905676"/>
          </a:xfrm>
          <a:prstGeom prst="rect">
            <a:avLst/>
          </a:prstGeom>
        </p:spPr>
      </p:pic>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847725"/>
            <a:ext cx="8272462" cy="739775"/>
          </a:xfrm>
        </p:spPr>
        <p:txBody>
          <a:bodyPr/>
          <a:lstStyle/>
          <a:p>
            <a:pPr algn="ctr" fontAlgn="auto">
              <a:spcAft>
                <a:spcPts val="0"/>
              </a:spcAft>
              <a:defRPr/>
            </a:pPr>
            <a:r>
              <a:rPr lang="en-US" dirty="0"/>
              <a:t>Step 4 – Trip assignment</a:t>
            </a:r>
          </a:p>
        </p:txBody>
      </p:sp>
      <p:sp>
        <p:nvSpPr>
          <p:cNvPr id="3" name="Content Placeholder 2"/>
          <p:cNvSpPr>
            <a:spLocks noGrp="1"/>
          </p:cNvSpPr>
          <p:nvPr>
            <p:ph sz="half" idx="1"/>
          </p:nvPr>
        </p:nvSpPr>
        <p:spPr>
          <a:xfrm>
            <a:off x="436563" y="2338375"/>
            <a:ext cx="4156028" cy="2928872"/>
          </a:xfrm>
        </p:spPr>
        <p:txBody>
          <a:bodyPr rtlCol="0">
            <a:normAutofit fontScale="92500"/>
          </a:bodyPr>
          <a:lstStyle/>
          <a:p>
            <a:pPr marL="0" indent="0" fontAlgn="auto">
              <a:buFont typeface="Wingdings 2" panose="05020102010507070707" pitchFamily="18" charset="2"/>
              <a:buNone/>
              <a:defRPr/>
            </a:pPr>
            <a:r>
              <a:rPr lang="en-US" dirty="0"/>
              <a:t>Assigning the traffic volumes generated by airline passengers, visitors, employees, air cargo, and </a:t>
            </a:r>
            <a:r>
              <a:rPr lang="en-US" dirty="0" smtClean="0"/>
              <a:t>service/delivery </a:t>
            </a:r>
            <a:r>
              <a:rPr lang="en-US" dirty="0"/>
              <a:t>vehicles requires information from three basic categories:</a:t>
            </a:r>
          </a:p>
          <a:p>
            <a:pPr marL="306000" indent="-306000" fontAlgn="auto">
              <a:defRPr/>
            </a:pPr>
            <a:r>
              <a:rPr lang="en-US" dirty="0"/>
              <a:t>Where vehicles enter or exit the </a:t>
            </a:r>
            <a:r>
              <a:rPr lang="en-US" dirty="0" smtClean="0"/>
              <a:t>airport</a:t>
            </a:r>
            <a:endParaRPr lang="en-US" dirty="0"/>
          </a:p>
          <a:p>
            <a:pPr marL="306000" indent="-306000" fontAlgn="auto">
              <a:defRPr/>
            </a:pPr>
            <a:r>
              <a:rPr lang="en-US" dirty="0"/>
              <a:t>Final and interim destination or origination points on the </a:t>
            </a:r>
            <a:r>
              <a:rPr lang="en-US" dirty="0" smtClean="0"/>
              <a:t>airport</a:t>
            </a:r>
            <a:endParaRPr lang="en-US" dirty="0"/>
          </a:p>
          <a:p>
            <a:pPr marL="306000" indent="-306000" fontAlgn="auto">
              <a:defRPr/>
            </a:pPr>
            <a:r>
              <a:rPr lang="en-US" dirty="0"/>
              <a:t>Routes and paths available to the </a:t>
            </a:r>
            <a:r>
              <a:rPr lang="en-US" dirty="0" smtClean="0"/>
              <a:t>vehicles</a:t>
            </a:r>
            <a:endParaRPr lang="en-US" dirty="0"/>
          </a:p>
        </p:txBody>
      </p:sp>
      <p:sp>
        <p:nvSpPr>
          <p:cNvPr id="9" name="Action Button: Go Forward or Next 8">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lowchart: Decision 9">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Action Button: Go Forward or Next 10">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591" y="2527300"/>
            <a:ext cx="3950180" cy="2599617"/>
          </a:xfrm>
          <a:prstGeom prst="rect">
            <a:avLst/>
          </a:prstGeom>
        </p:spPr>
      </p:pic>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900113"/>
            <a:ext cx="8272462" cy="739775"/>
          </a:xfrm>
        </p:spPr>
        <p:txBody>
          <a:bodyPr>
            <a:normAutofit/>
          </a:bodyPr>
          <a:lstStyle/>
          <a:p>
            <a:pPr algn="ctr" fontAlgn="auto">
              <a:spcAft>
                <a:spcPts val="0"/>
              </a:spcAft>
              <a:defRPr/>
            </a:pPr>
            <a:r>
              <a:rPr lang="en-US" dirty="0"/>
              <a:t>Non-Passenger-related gav</a:t>
            </a:r>
          </a:p>
        </p:txBody>
      </p:sp>
      <p:graphicFrame>
        <p:nvGraphicFramePr>
          <p:cNvPr id="7" name="Content Placeholder 6"/>
          <p:cNvGraphicFramePr>
            <a:graphicFrameLocks noGrp="1"/>
          </p:cNvGraphicFramePr>
          <p:nvPr>
            <p:ph sz="half" idx="1"/>
          </p:nvPr>
        </p:nvGraphicFramePr>
        <p:xfrm>
          <a:off x="331788" y="2308225"/>
          <a:ext cx="8480424" cy="3208338"/>
        </p:xfrm>
        <a:graphic>
          <a:graphicData uri="http://schemas.openxmlformats.org/drawingml/2006/table">
            <a:tbl>
              <a:tblPr/>
              <a:tblGrid>
                <a:gridCol w="1586061">
                  <a:extLst>
                    <a:ext uri="{9D8B030D-6E8A-4147-A177-3AD203B41FA5}">
                      <a16:colId xmlns:a16="http://schemas.microsoft.com/office/drawing/2014/main" xmlns="" val="20000"/>
                    </a:ext>
                  </a:extLst>
                </a:gridCol>
                <a:gridCol w="1911132">
                  <a:extLst>
                    <a:ext uri="{9D8B030D-6E8A-4147-A177-3AD203B41FA5}">
                      <a16:colId xmlns:a16="http://schemas.microsoft.com/office/drawing/2014/main" xmlns="" val="20001"/>
                    </a:ext>
                  </a:extLst>
                </a:gridCol>
                <a:gridCol w="2337415">
                  <a:extLst>
                    <a:ext uri="{9D8B030D-6E8A-4147-A177-3AD203B41FA5}">
                      <a16:colId xmlns:a16="http://schemas.microsoft.com/office/drawing/2014/main" xmlns="" val="20002"/>
                    </a:ext>
                  </a:extLst>
                </a:gridCol>
                <a:gridCol w="2645816">
                  <a:extLst>
                    <a:ext uri="{9D8B030D-6E8A-4147-A177-3AD203B41FA5}">
                      <a16:colId xmlns:a16="http://schemas.microsoft.com/office/drawing/2014/main" xmlns="" val="20003"/>
                    </a:ext>
                  </a:extLst>
                </a:gridCol>
              </a:tblGrid>
              <a:tr h="335298">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1100" b="1" i="0" u="none" strike="noStrike" cap="none" normalizeH="0" baseline="0" dirty="0">
                          <a:ln>
                            <a:noFill/>
                          </a:ln>
                          <a:solidFill>
                            <a:srgbClr val="FFFFFF"/>
                          </a:solidFill>
                          <a:effectLst/>
                          <a:latin typeface="Gill Sans MT" panose="020B0502020104020203" pitchFamily="34" charset="0"/>
                        </a:rPr>
                        <a:t>Factor</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1100" b="1" i="0" u="none" strike="noStrike" cap="none" normalizeH="0" baseline="0" dirty="0">
                          <a:ln>
                            <a:noFill/>
                          </a:ln>
                          <a:solidFill>
                            <a:srgbClr val="FFFFFF"/>
                          </a:solidFill>
                          <a:effectLst/>
                          <a:latin typeface="Gill Sans MT" panose="020B0502020104020203" pitchFamily="34" charset="0"/>
                        </a:rPr>
                        <a:t>Tier I</a:t>
                      </a:r>
                      <a:br>
                        <a:rPr kumimoji="0" lang="en-US" altLang="en-US" sz="1100" b="1" i="0" u="none" strike="noStrike" cap="none" normalizeH="0" baseline="0" dirty="0">
                          <a:ln>
                            <a:noFill/>
                          </a:ln>
                          <a:solidFill>
                            <a:srgbClr val="FFFFFF"/>
                          </a:solidFill>
                          <a:effectLst/>
                          <a:latin typeface="Gill Sans MT" panose="020B0502020104020203" pitchFamily="34" charset="0"/>
                        </a:rPr>
                      </a:br>
                      <a:r>
                        <a:rPr kumimoji="0" lang="en-US" altLang="en-US" sz="1100" b="1" i="0" u="none" strike="noStrike" cap="none" normalizeH="0" baseline="0" dirty="0">
                          <a:ln>
                            <a:noFill/>
                          </a:ln>
                          <a:solidFill>
                            <a:srgbClr val="FFFFFF"/>
                          </a:solidFill>
                          <a:effectLst/>
                          <a:latin typeface="Gill Sans MT" panose="020B0502020104020203" pitchFamily="34" charset="0"/>
                        </a:rPr>
                        <a:t>(Basic)</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1100" b="1" i="0" u="none" strike="noStrike" cap="none" normalizeH="0" baseline="0" dirty="0">
                          <a:ln>
                            <a:noFill/>
                          </a:ln>
                          <a:solidFill>
                            <a:srgbClr val="FFFFFF"/>
                          </a:solidFill>
                          <a:effectLst/>
                          <a:latin typeface="Gill Sans MT" panose="020B0502020104020203" pitchFamily="34" charset="0"/>
                        </a:rPr>
                        <a:t>Tier II </a:t>
                      </a:r>
                      <a:br>
                        <a:rPr kumimoji="0" lang="en-US" altLang="en-US" sz="1100" b="1" i="0" u="none" strike="noStrike" cap="none" normalizeH="0" baseline="0" dirty="0">
                          <a:ln>
                            <a:noFill/>
                          </a:ln>
                          <a:solidFill>
                            <a:srgbClr val="FFFFFF"/>
                          </a:solidFill>
                          <a:effectLst/>
                          <a:latin typeface="Gill Sans MT" panose="020B0502020104020203" pitchFamily="34" charset="0"/>
                        </a:rPr>
                      </a:br>
                      <a:r>
                        <a:rPr kumimoji="0" lang="en-US" altLang="en-US" sz="1100" b="1" i="0" u="none" strike="noStrike" cap="none" normalizeH="0" baseline="0" dirty="0">
                          <a:ln>
                            <a:noFill/>
                          </a:ln>
                          <a:solidFill>
                            <a:srgbClr val="FFFFFF"/>
                          </a:solidFill>
                          <a:effectLst/>
                          <a:latin typeface="Gill Sans MT" panose="020B0502020104020203" pitchFamily="34" charset="0"/>
                        </a:rPr>
                        <a:t>(Intermediate)</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defRPr sz="1000">
                          <a:solidFill>
                            <a:schemeClr val="tx2"/>
                          </a:solidFill>
                          <a:latin typeface="Gill Sans MT" panose="020B0502020104020203" pitchFamily="34" charset="0"/>
                        </a:defRPr>
                      </a:lvl9pPr>
                    </a:lstStyle>
                    <a:p>
                      <a:pPr marL="0" marR="0" lvl="0" indent="0" algn="ctr" defTabSz="457200" rtl="0" eaLnBrk="1" fontAlgn="base" latinLnBrk="0" hangingPunct="1">
                        <a:lnSpc>
                          <a:spcPct val="100000"/>
                        </a:lnSpc>
                        <a:spcBef>
                          <a:spcPts val="300"/>
                        </a:spcBef>
                        <a:spcAft>
                          <a:spcPts val="300"/>
                        </a:spcAft>
                        <a:buClrTx/>
                        <a:buSzTx/>
                        <a:buFontTx/>
                        <a:buNone/>
                        <a:tabLst/>
                      </a:pPr>
                      <a:r>
                        <a:rPr kumimoji="0" lang="en-US" altLang="en-US" sz="1100" b="1" i="0" u="none" strike="noStrike" cap="none" normalizeH="0" baseline="0" dirty="0">
                          <a:ln>
                            <a:noFill/>
                          </a:ln>
                          <a:solidFill>
                            <a:srgbClr val="FFFFFF"/>
                          </a:solidFill>
                          <a:effectLst/>
                          <a:latin typeface="Gill Sans MT" panose="020B0502020104020203" pitchFamily="34" charset="0"/>
                        </a:rPr>
                        <a:t>Tier III </a:t>
                      </a:r>
                      <a:br>
                        <a:rPr kumimoji="0" lang="en-US" altLang="en-US" sz="1100" b="1" i="0" u="none" strike="noStrike" cap="none" normalizeH="0" baseline="0" dirty="0">
                          <a:ln>
                            <a:noFill/>
                          </a:ln>
                          <a:solidFill>
                            <a:srgbClr val="FFFFFF"/>
                          </a:solidFill>
                          <a:effectLst/>
                          <a:latin typeface="Gill Sans MT" panose="020B0502020104020203" pitchFamily="34" charset="0"/>
                        </a:rPr>
                      </a:br>
                      <a:r>
                        <a:rPr kumimoji="0" lang="en-US" altLang="en-US" sz="1100" b="1" i="0" u="none" strike="noStrike" cap="none" normalizeH="0" baseline="0" dirty="0">
                          <a:ln>
                            <a:noFill/>
                          </a:ln>
                          <a:solidFill>
                            <a:srgbClr val="FFFFFF"/>
                          </a:solidFill>
                          <a:effectLst/>
                          <a:latin typeface="Gill Sans MT" panose="020B0502020104020203" pitchFamily="34" charset="0"/>
                        </a:rPr>
                        <a:t>(Advanced)</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0"/>
                  </a:ext>
                </a:extLst>
              </a:tr>
              <a:tr h="415614">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1" i="0" u="none" strike="noStrike" cap="none" normalizeH="0" baseline="0" dirty="0">
                          <a:ln>
                            <a:noFill/>
                          </a:ln>
                          <a:solidFill>
                            <a:srgbClr val="FFFFFF"/>
                          </a:solidFill>
                          <a:effectLst/>
                          <a:latin typeface="Gill Sans MT" panose="020B0502020104020203" pitchFamily="34" charset="0"/>
                        </a:rPr>
                        <a:t>Visitors</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Data from peer airports </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Air passenger survey</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Origin-destination license plate survey or microsimulation</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extLst>
                  <a:ext uri="{0D108BD9-81ED-4DB2-BD59-A6C34878D82A}">
                    <a16:rowId xmlns:a16="http://schemas.microsoft.com/office/drawing/2014/main" xmlns="" val="10001"/>
                  </a:ext>
                </a:extLst>
              </a:tr>
              <a:tr h="1111080">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1" i="0" u="none" strike="noStrike" cap="none" normalizeH="0" baseline="0" dirty="0">
                          <a:ln>
                            <a:noFill/>
                          </a:ln>
                          <a:solidFill>
                            <a:srgbClr val="FFFFFF"/>
                          </a:solidFill>
                          <a:effectLst/>
                          <a:latin typeface="Gill Sans MT" panose="020B0502020104020203" pitchFamily="34" charset="0"/>
                        </a:rPr>
                        <a:t>Employees</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Assume as part of background volumes</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Development of employee trip generation rates based on entry and exit counts at employee parking areas (if no additional modal options) and total number of employees</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Development of employee trip generation rates based on data from employee transportation survey and total number of employees </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extLst>
                  <a:ext uri="{0D108BD9-81ED-4DB2-BD59-A6C34878D82A}">
                    <a16:rowId xmlns:a16="http://schemas.microsoft.com/office/drawing/2014/main" xmlns="" val="10002"/>
                  </a:ext>
                </a:extLst>
              </a:tr>
              <a:tr h="456103">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1" i="0" u="none" strike="noStrike" cap="none" normalizeH="0" baseline="0" dirty="0">
                          <a:ln>
                            <a:noFill/>
                          </a:ln>
                          <a:solidFill>
                            <a:srgbClr val="FFFFFF"/>
                          </a:solidFill>
                          <a:effectLst/>
                          <a:latin typeface="Gill Sans MT" panose="020B0502020104020203" pitchFamily="34" charset="0"/>
                        </a:rPr>
                        <a:t>Air cargo</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962025"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Assume as part of background traffic</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gridSpan="2">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962025"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Development of air cargo trip generation rates based on entry and exit counts at air cargo area and total tonnage of cargo over time</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hMerge="1">
                  <a:txBody>
                    <a:bodyPr/>
                    <a:lstStyle/>
                    <a:p>
                      <a:endParaRPr lang="en-US"/>
                    </a:p>
                  </a:txBody>
                  <a:tcPr/>
                </a:tc>
                <a:extLst>
                  <a:ext uri="{0D108BD9-81ED-4DB2-BD59-A6C34878D82A}">
                    <a16:rowId xmlns:a16="http://schemas.microsoft.com/office/drawing/2014/main" xmlns="" val="10003"/>
                  </a:ext>
                </a:extLst>
              </a:tr>
              <a:tr h="335298">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1" i="0" u="none" strike="noStrike" cap="none" normalizeH="0" baseline="0" dirty="0">
                          <a:ln>
                            <a:noFill/>
                          </a:ln>
                          <a:solidFill>
                            <a:srgbClr val="FFFFFF"/>
                          </a:solidFill>
                          <a:effectLst/>
                          <a:latin typeface="Gill Sans MT" panose="020B0502020104020203" pitchFamily="34" charset="0"/>
                        </a:rPr>
                        <a:t>Other airport land use</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2343150" algn="l"/>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962025" algn="l"/>
                          <a:tab pos="1371600" algn="l"/>
                          <a:tab pos="1828800" algn="l"/>
                          <a:tab pos="2343150" algn="l"/>
                        </a:tabLst>
                      </a:pPr>
                      <a:r>
                        <a:rPr kumimoji="0" lang="en-US" altLang="en-US" sz="1100" b="0" i="0" u="none" strike="noStrike" cap="none" normalizeH="0" baseline="0" dirty="0">
                          <a:ln>
                            <a:noFill/>
                          </a:ln>
                          <a:solidFill>
                            <a:srgbClr val="000000"/>
                          </a:solidFill>
                          <a:effectLst/>
                          <a:latin typeface="Gill Sans MT" panose="020B0502020104020203" pitchFamily="34" charset="0"/>
                        </a:rPr>
                        <a:t>Assume as part of background traffic</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gridSpan="2">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962025"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Use of Institute of Transportation Engineers (ITE) trip generation rates (if applicable)</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8EA"/>
                    </a:solidFill>
                  </a:tcPr>
                </a:tc>
                <a:tc hMerge="1">
                  <a:txBody>
                    <a:bodyPr/>
                    <a:lstStyle/>
                    <a:p>
                      <a:endParaRPr lang="en-US"/>
                    </a:p>
                  </a:txBody>
                  <a:tcPr/>
                </a:tc>
                <a:extLst>
                  <a:ext uri="{0D108BD9-81ED-4DB2-BD59-A6C34878D82A}">
                    <a16:rowId xmlns:a16="http://schemas.microsoft.com/office/drawing/2014/main" xmlns="" val="10004"/>
                  </a:ext>
                </a:extLst>
              </a:tr>
              <a:tr h="554945">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1371600" algn="l"/>
                          <a:tab pos="1828800" algn="l"/>
                          <a:tab pos="5600700" algn="r"/>
                        </a:tabLst>
                      </a:pPr>
                      <a:r>
                        <a:rPr kumimoji="0" lang="en-US" altLang="en-US" sz="1100" b="1" i="0" u="none" strike="noStrike" cap="none" normalizeH="0" baseline="0" dirty="0">
                          <a:ln>
                            <a:noFill/>
                          </a:ln>
                          <a:solidFill>
                            <a:srgbClr val="FFFFFF"/>
                          </a:solidFill>
                          <a:effectLst/>
                          <a:latin typeface="Gill Sans MT" panose="020B0502020104020203" pitchFamily="34" charset="0"/>
                        </a:rPr>
                        <a:t>Non-airport vehicles using airport roadways</a:t>
                      </a:r>
                      <a:endParaRPr kumimoji="0" lang="en-US" altLang="en-US" sz="1100" b="1" i="0" u="none" strike="noStrike" cap="none" normalizeH="0" baseline="0" dirty="0">
                        <a:ln>
                          <a:noFill/>
                        </a:ln>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962025"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Assume proportion of vehicle volume cut-through traffic </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gridSpan="2">
                  <a:txBody>
                    <a:bodyPr/>
                    <a:lstStyle>
                      <a:lvl1pPr>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600">
                          <a:solidFill>
                            <a:schemeClr val="tx2"/>
                          </a:solidFill>
                          <a:latin typeface="Gill Sans MT" panose="020B0502020104020203" pitchFamily="34" charset="0"/>
                        </a:defRPr>
                      </a:lvl1pPr>
                      <a:lvl2pPr marL="742950" indent="-28575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400">
                          <a:solidFill>
                            <a:schemeClr val="tx2"/>
                          </a:solidFill>
                          <a:latin typeface="Gill Sans MT" panose="020B0502020104020203" pitchFamily="34" charset="0"/>
                        </a:defRPr>
                      </a:lvl2pPr>
                      <a:lvl3pPr marL="11430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200">
                          <a:solidFill>
                            <a:schemeClr val="tx2"/>
                          </a:solidFill>
                          <a:latin typeface="Gill Sans MT" panose="020B0502020104020203" pitchFamily="34" charset="0"/>
                        </a:defRPr>
                      </a:lvl3pPr>
                      <a:lvl4pPr marL="16002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4pPr>
                      <a:lvl5pPr marL="2057400" indent="-22860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5pPr>
                      <a:lvl6pPr marL="25146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6pPr>
                      <a:lvl7pPr marL="29718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7pPr>
                      <a:lvl8pPr marL="34290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8pPr>
                      <a:lvl9pPr marL="3886200" indent="-228600" defTabSz="457200" eaLnBrk="0" fontAlgn="base" hangingPunct="0">
                        <a:spcBef>
                          <a:spcPct val="20000"/>
                        </a:spcBef>
                        <a:spcAft>
                          <a:spcPts val="600"/>
                        </a:spcAft>
                        <a:buClr>
                          <a:schemeClr val="accent2"/>
                        </a:buClr>
                        <a:buSzPct val="92000"/>
                        <a:buFont typeface="Wingdings 2" panose="05020102010507070707" pitchFamily="18" charset="2"/>
                        <a:tabLst>
                          <a:tab pos="457200" algn="l"/>
                          <a:tab pos="914400" algn="l"/>
                          <a:tab pos="962025" algn="l"/>
                          <a:tab pos="1371600" algn="l"/>
                          <a:tab pos="1828800" algn="l"/>
                          <a:tab pos="5600700" algn="r"/>
                        </a:tabLst>
                        <a:defRPr sz="1000">
                          <a:solidFill>
                            <a:schemeClr val="tx2"/>
                          </a:solidFill>
                          <a:latin typeface="Gill Sans MT" panose="020B0502020104020203" pitchFamily="34" charset="0"/>
                        </a:defRPr>
                      </a:lvl9pPr>
                    </a:lstStyle>
                    <a:p>
                      <a:pPr marL="0" marR="0" lvl="0" indent="0" algn="l" defTabSz="457200" rtl="0" eaLnBrk="1" fontAlgn="base" latinLnBrk="0" hangingPunct="1">
                        <a:lnSpc>
                          <a:spcPct val="100000"/>
                        </a:lnSpc>
                        <a:spcBef>
                          <a:spcPts val="300"/>
                        </a:spcBef>
                        <a:spcAft>
                          <a:spcPts val="300"/>
                        </a:spcAft>
                        <a:buClrTx/>
                        <a:buSzTx/>
                        <a:buFontTx/>
                        <a:buNone/>
                        <a:tabLst>
                          <a:tab pos="457200" algn="l"/>
                          <a:tab pos="914400" algn="l"/>
                          <a:tab pos="962025" algn="l"/>
                          <a:tab pos="1371600" algn="l"/>
                          <a:tab pos="1828800" algn="l"/>
                          <a:tab pos="5600700" algn="r"/>
                        </a:tabLst>
                      </a:pPr>
                      <a:r>
                        <a:rPr kumimoji="0" lang="en-US" altLang="en-US" sz="1100" b="0" i="0" u="none" strike="noStrike" cap="none" normalizeH="0" baseline="0" dirty="0">
                          <a:ln>
                            <a:noFill/>
                          </a:ln>
                          <a:solidFill>
                            <a:srgbClr val="000000"/>
                          </a:solidFill>
                          <a:effectLst/>
                          <a:latin typeface="Gill Sans MT" panose="020B0502020104020203" pitchFamily="34" charset="0"/>
                        </a:rPr>
                        <a:t>License plate survey or regional travel demand model</a:t>
                      </a:r>
                      <a:endPar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665" marR="4866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CDD2"/>
                    </a:solidFill>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1" name="Oval 10">
            <a:hlinkClick r:id="rId3" action="ppaction://hlinksldjump"/>
          </p:cNvPr>
          <p:cNvSpPr/>
          <p:nvPr/>
        </p:nvSpPr>
        <p:spPr>
          <a:xfrm>
            <a:off x="7795361" y="6192838"/>
            <a:ext cx="913664" cy="415925"/>
          </a:xfrm>
          <a:prstGeom prst="ellipse">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050" dirty="0">
                <a:solidFill>
                  <a:schemeClr val="bg1"/>
                </a:solidFill>
              </a:rPr>
              <a:t>Next </a:t>
            </a:r>
            <a:r>
              <a:rPr lang="en-US" sz="1050" dirty="0">
                <a:solidFill>
                  <a:schemeClr val="bg1"/>
                </a:solidFill>
                <a:hlinkClick r:id="rId4" action="ppaction://hlinksldjump"/>
              </a:rPr>
              <a:t>Section</a:t>
            </a:r>
            <a:r>
              <a:rPr lang="en-US" sz="1050" dirty="0">
                <a:solidFill>
                  <a:schemeClr val="bg1"/>
                </a:solidFill>
              </a:rPr>
              <a:t> </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lstStyle/>
          <a:p>
            <a:pPr algn="ctr"/>
            <a:r>
              <a:rPr lang="en-US" dirty="0"/>
              <a:t>Regional (off-airport) GAV data</a:t>
            </a: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719588" y="2108074"/>
            <a:ext cx="3755390" cy="2672080"/>
          </a:xfrm>
          <a:prstGeom prst="rect">
            <a:avLst/>
          </a:prstGeom>
        </p:spPr>
      </p:pic>
      <p:sp>
        <p:nvSpPr>
          <p:cNvPr id="6" name="Content Placeholder 2"/>
          <p:cNvSpPr>
            <a:spLocks noGrp="1"/>
          </p:cNvSpPr>
          <p:nvPr>
            <p:ph sz="half" idx="1"/>
          </p:nvPr>
        </p:nvSpPr>
        <p:spPr>
          <a:xfrm>
            <a:off x="391221" y="2376160"/>
            <a:ext cx="4067175" cy="2725738"/>
          </a:xfrm>
        </p:spPr>
        <p:txBody>
          <a:bodyPr rtlCol="0">
            <a:normAutofit fontScale="85000" lnSpcReduction="20000"/>
          </a:bodyPr>
          <a:lstStyle/>
          <a:p>
            <a:pPr marL="0" indent="0" fontAlgn="auto">
              <a:buNone/>
              <a:defRPr/>
            </a:pPr>
            <a:r>
              <a:rPr lang="en-US" altLang="en-US" dirty="0"/>
              <a:t>Emissions associated with GAV that occur outside the airport boundary are a function of travel distance, speed and roadway conditions (i.e., delay).  These data are commonly calculated as “</a:t>
            </a:r>
            <a:r>
              <a:rPr lang="en-US" altLang="en-US" dirty="0" smtClean="0"/>
              <a:t>vehicle-miles traveled </a:t>
            </a:r>
            <a:r>
              <a:rPr lang="en-US" altLang="en-US" dirty="0"/>
              <a:t>(VMT)”.</a:t>
            </a:r>
          </a:p>
          <a:p>
            <a:pPr marL="0" indent="0" fontAlgn="auto">
              <a:buNone/>
              <a:defRPr/>
            </a:pPr>
            <a:endParaRPr lang="en-US" altLang="en-US" dirty="0"/>
          </a:p>
          <a:p>
            <a:pPr marL="0" indent="0" fontAlgn="auto">
              <a:buNone/>
              <a:defRPr/>
            </a:pPr>
            <a:r>
              <a:rPr lang="en-US" altLang="en-US" dirty="0"/>
              <a:t>One approach to estimating off-airport miles traveled per vehicle for a Tier I (and possibly Tier II) assessment is commonly referred to as the “gravity model”—the calculation of a weighted value based on the population of, and distance to, surrounding areas.  </a:t>
            </a:r>
          </a:p>
        </p:txBody>
      </p:sp>
      <p:sp>
        <p:nvSpPr>
          <p:cNvPr id="8" name="TextBox 7"/>
          <p:cNvSpPr txBox="1"/>
          <p:nvPr/>
        </p:nvSpPr>
        <p:spPr>
          <a:xfrm>
            <a:off x="4620996" y="4722620"/>
            <a:ext cx="3952574" cy="830997"/>
          </a:xfrm>
          <a:prstGeom prst="rect">
            <a:avLst/>
          </a:prstGeom>
          <a:noFill/>
        </p:spPr>
        <p:txBody>
          <a:bodyPr wrap="square" rtlCol="0">
            <a:spAutoFit/>
          </a:bodyPr>
          <a:lstStyle/>
          <a:p>
            <a:pPr algn="ctr"/>
            <a:r>
              <a:rPr lang="en-US" sz="1200" i="1" dirty="0"/>
              <a:t>Miles Traveled/Vehicle</a:t>
            </a:r>
          </a:p>
          <a:p>
            <a:pPr algn="ctr"/>
            <a:r>
              <a:rPr lang="en-US" sz="1200" i="1" dirty="0"/>
              <a:t>((Town “A” - 1,000 people x 5 miles) + (Town “B” - 2,000 people x 8 miles) + (Town “C” – 500 people x 3 miles)) / Total People = 6.4 miles/vehicle</a:t>
            </a:r>
          </a:p>
        </p:txBody>
      </p:sp>
      <p:sp>
        <p:nvSpPr>
          <p:cNvPr id="10" name="TextBox 9"/>
          <p:cNvSpPr txBox="1"/>
          <p:nvPr/>
        </p:nvSpPr>
        <p:spPr>
          <a:xfrm>
            <a:off x="6325230" y="1999573"/>
            <a:ext cx="1299807" cy="400110"/>
          </a:xfrm>
          <a:prstGeom prst="rect">
            <a:avLst/>
          </a:prstGeom>
          <a:noFill/>
        </p:spPr>
        <p:txBody>
          <a:bodyPr wrap="square" rtlCol="0">
            <a:spAutoFit/>
          </a:bodyPr>
          <a:lstStyle/>
          <a:p>
            <a:r>
              <a:rPr lang="en-US" sz="1000" dirty="0"/>
              <a:t>Population = 1,000</a:t>
            </a:r>
          </a:p>
          <a:p>
            <a:r>
              <a:rPr lang="en-US" sz="1000" dirty="0"/>
              <a:t>Distance = 5 miles</a:t>
            </a:r>
          </a:p>
        </p:txBody>
      </p:sp>
      <p:sp>
        <p:nvSpPr>
          <p:cNvPr id="11" name="TextBox 10"/>
          <p:cNvSpPr txBox="1"/>
          <p:nvPr/>
        </p:nvSpPr>
        <p:spPr>
          <a:xfrm>
            <a:off x="7734851" y="3243348"/>
            <a:ext cx="1299807" cy="400110"/>
          </a:xfrm>
          <a:prstGeom prst="rect">
            <a:avLst/>
          </a:prstGeom>
          <a:noFill/>
        </p:spPr>
        <p:txBody>
          <a:bodyPr wrap="square" rtlCol="0">
            <a:spAutoFit/>
          </a:bodyPr>
          <a:lstStyle/>
          <a:p>
            <a:r>
              <a:rPr lang="en-US" sz="1000" dirty="0"/>
              <a:t>Population = 2,000</a:t>
            </a:r>
          </a:p>
          <a:p>
            <a:r>
              <a:rPr lang="en-US" sz="1000" dirty="0"/>
              <a:t>Distance = 8 miles</a:t>
            </a:r>
          </a:p>
        </p:txBody>
      </p:sp>
      <p:sp>
        <p:nvSpPr>
          <p:cNvPr id="12" name="TextBox 11"/>
          <p:cNvSpPr txBox="1"/>
          <p:nvPr/>
        </p:nvSpPr>
        <p:spPr>
          <a:xfrm>
            <a:off x="4317580" y="3581068"/>
            <a:ext cx="1299807" cy="400110"/>
          </a:xfrm>
          <a:prstGeom prst="rect">
            <a:avLst/>
          </a:prstGeom>
          <a:noFill/>
        </p:spPr>
        <p:txBody>
          <a:bodyPr wrap="square" rtlCol="0">
            <a:spAutoFit/>
          </a:bodyPr>
          <a:lstStyle/>
          <a:p>
            <a:r>
              <a:rPr lang="en-US" sz="1000" dirty="0"/>
              <a:t>Population = 500</a:t>
            </a:r>
          </a:p>
          <a:p>
            <a:r>
              <a:rPr lang="en-US" sz="1000" dirty="0"/>
              <a:t>Distance = 3 miles</a:t>
            </a:r>
          </a:p>
        </p:txBody>
      </p:sp>
      <p:sp>
        <p:nvSpPr>
          <p:cNvPr id="13" name="TextBox 12"/>
          <p:cNvSpPr txBox="1"/>
          <p:nvPr/>
        </p:nvSpPr>
        <p:spPr>
          <a:xfrm>
            <a:off x="4942294" y="5778041"/>
            <a:ext cx="3443522" cy="253916"/>
          </a:xfrm>
          <a:prstGeom prst="rect">
            <a:avLst/>
          </a:prstGeom>
          <a:noFill/>
        </p:spPr>
        <p:txBody>
          <a:bodyPr wrap="square" rtlCol="0">
            <a:spAutoFit/>
          </a:bodyPr>
          <a:lstStyle/>
          <a:p>
            <a:r>
              <a:rPr lang="en-US" sz="1050" i="1" dirty="0"/>
              <a:t>See Chapter 6 of the 02-63 Guidebook for more information.</a:t>
            </a:r>
          </a:p>
        </p:txBody>
      </p:sp>
      <p:sp>
        <p:nvSpPr>
          <p:cNvPr id="14" name="Action Button: Go Forward or Next 13">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Flowchart: Decision 14">
            <a:hlinkClick r:id="rId3"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6" name="Action Button: Go Forward or Next 15">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708638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1"/>
          <a:lstStyle/>
          <a:p>
            <a:pPr algn="ctr"/>
            <a:r>
              <a:rPr lang="en-US" dirty="0" smtClean="0"/>
              <a:t>acknowledgments</a:t>
            </a:r>
            <a:endParaRPr lang="en-US" dirty="0"/>
          </a:p>
        </p:txBody>
      </p:sp>
      <p:sp>
        <p:nvSpPr>
          <p:cNvPr id="3" name="Content Placeholder 2"/>
          <p:cNvSpPr>
            <a:spLocks noGrp="1"/>
          </p:cNvSpPr>
          <p:nvPr>
            <p:ph sz="half" idx="1"/>
          </p:nvPr>
        </p:nvSpPr>
        <p:spPr>
          <a:xfrm>
            <a:off x="527150" y="1993734"/>
            <a:ext cx="3899527" cy="3633047"/>
          </a:xfrm>
        </p:spPr>
        <p:txBody>
          <a:bodyPr>
            <a:normAutofit fontScale="92500" lnSpcReduction="20000"/>
          </a:bodyPr>
          <a:lstStyle/>
          <a:p>
            <a:r>
              <a:rPr lang="en-US" i="1" u="sng" dirty="0" smtClean="0">
                <a:solidFill>
                  <a:schemeClr val="tx1"/>
                </a:solidFill>
              </a:rPr>
              <a:t>Project staff </a:t>
            </a:r>
            <a:r>
              <a:rPr lang="en-US" i="1" u="sng" dirty="0">
                <a:solidFill>
                  <a:schemeClr val="tx1"/>
                </a:solidFill>
              </a:rPr>
              <a:t>for </a:t>
            </a:r>
            <a:r>
              <a:rPr lang="en-US" i="1" u="sng" dirty="0" smtClean="0">
                <a:solidFill>
                  <a:schemeClr val="tx1"/>
                </a:solidFill>
              </a:rPr>
              <a:t>ACRP Research Report 180 (ACRP Project 02-63</a:t>
            </a:r>
            <a:r>
              <a:rPr lang="en-US" i="1" u="sng" dirty="0">
                <a:solidFill>
                  <a:schemeClr val="tx1"/>
                </a:solidFill>
              </a:rPr>
              <a:t>) </a:t>
            </a:r>
            <a:r>
              <a:rPr lang="en-US" i="1" u="sng" dirty="0" smtClean="0">
                <a:solidFill>
                  <a:schemeClr val="tx1"/>
                </a:solidFill>
              </a:rPr>
              <a:t>and </a:t>
            </a:r>
            <a:r>
              <a:rPr lang="en-US" i="1" u="sng" dirty="0">
                <a:solidFill>
                  <a:schemeClr val="tx1"/>
                </a:solidFill>
              </a:rPr>
              <a:t>Tutorial</a:t>
            </a:r>
          </a:p>
          <a:p>
            <a:pPr lvl="1"/>
            <a:r>
              <a:rPr lang="en-US" dirty="0" smtClean="0"/>
              <a:t>Michael </a:t>
            </a:r>
            <a:r>
              <a:rPr lang="en-US" dirty="0"/>
              <a:t>Kenney, KB Environmental Sciences, Inc. (KBE)</a:t>
            </a:r>
          </a:p>
          <a:p>
            <a:pPr lvl="1"/>
            <a:r>
              <a:rPr lang="en-US" dirty="0" smtClean="0"/>
              <a:t>L. Carrol </a:t>
            </a:r>
            <a:r>
              <a:rPr lang="en-US" dirty="0"/>
              <a:t>Fowler, KBE</a:t>
            </a:r>
          </a:p>
          <a:p>
            <a:pPr lvl="1"/>
            <a:r>
              <a:rPr lang="en-US" dirty="0"/>
              <a:t>David Wood, KBE</a:t>
            </a:r>
          </a:p>
          <a:p>
            <a:pPr lvl="1"/>
            <a:r>
              <a:rPr lang="en-US" dirty="0"/>
              <a:t>Paola Pringle, KBE</a:t>
            </a:r>
          </a:p>
          <a:p>
            <a:pPr lvl="1"/>
            <a:r>
              <a:rPr lang="en-US" dirty="0"/>
              <a:t>Cristina Schoonard, KBE</a:t>
            </a:r>
          </a:p>
          <a:p>
            <a:pPr lvl="1"/>
            <a:r>
              <a:rPr lang="en-US" dirty="0"/>
              <a:t>Laura Castelli, </a:t>
            </a:r>
            <a:r>
              <a:rPr lang="en-US" dirty="0" smtClean="0"/>
              <a:t>Vanasse Hangen </a:t>
            </a:r>
            <a:r>
              <a:rPr lang="en-US" dirty="0"/>
              <a:t>Brustlin, Inc. </a:t>
            </a:r>
          </a:p>
          <a:p>
            <a:pPr lvl="1"/>
            <a:r>
              <a:rPr lang="en-US" dirty="0" smtClean="0"/>
              <a:t>Alexandra </a:t>
            </a:r>
            <a:r>
              <a:rPr lang="en-US" dirty="0"/>
              <a:t>Marcucci, Sierra Research  </a:t>
            </a:r>
          </a:p>
        </p:txBody>
      </p:sp>
      <p:sp>
        <p:nvSpPr>
          <p:cNvPr id="4" name="Content Placeholder 3"/>
          <p:cNvSpPr>
            <a:spLocks noGrp="1"/>
          </p:cNvSpPr>
          <p:nvPr>
            <p:ph sz="half" idx="2"/>
          </p:nvPr>
        </p:nvSpPr>
        <p:spPr>
          <a:xfrm>
            <a:off x="4663251" y="2228002"/>
            <a:ext cx="3907662" cy="3633047"/>
          </a:xfrm>
        </p:spPr>
        <p:txBody>
          <a:bodyPr>
            <a:normAutofit fontScale="92500" lnSpcReduction="20000"/>
          </a:bodyPr>
          <a:lstStyle/>
          <a:p>
            <a:r>
              <a:rPr lang="en-US" i="1" u="sng" dirty="0">
                <a:solidFill>
                  <a:schemeClr val="tx1"/>
                </a:solidFill>
              </a:rPr>
              <a:t>Project </a:t>
            </a:r>
            <a:r>
              <a:rPr lang="en-US" i="1" u="sng" dirty="0" smtClean="0">
                <a:solidFill>
                  <a:schemeClr val="tx1"/>
                </a:solidFill>
              </a:rPr>
              <a:t>Panel</a:t>
            </a:r>
            <a:endParaRPr lang="en-US" i="1" u="sng" dirty="0">
              <a:solidFill>
                <a:schemeClr val="tx1"/>
              </a:solidFill>
            </a:endParaRPr>
          </a:p>
          <a:p>
            <a:pPr lvl="1"/>
            <a:r>
              <a:rPr lang="en-US" dirty="0" smtClean="0"/>
              <a:t>David </a:t>
            </a:r>
            <a:r>
              <a:rPr lang="en-US" dirty="0"/>
              <a:t>Breen, Port of Portland-Portland International Airport (Chair)</a:t>
            </a:r>
          </a:p>
          <a:p>
            <a:pPr lvl="1"/>
            <a:r>
              <a:rPr lang="en-US" dirty="0"/>
              <a:t>Jay Brolin, Rhode Island Airport Corporation</a:t>
            </a:r>
          </a:p>
          <a:p>
            <a:pPr lvl="1"/>
            <a:r>
              <a:rPr lang="en-US" dirty="0"/>
              <a:t>Nicholas Kozlik, RS&amp;H</a:t>
            </a:r>
          </a:p>
          <a:p>
            <a:pPr lvl="1"/>
            <a:r>
              <a:rPr lang="en-US" dirty="0"/>
              <a:t>Scott Peterson, Boston Region Metropolitan Planning Organization</a:t>
            </a:r>
          </a:p>
          <a:p>
            <a:pPr lvl="1"/>
            <a:r>
              <a:rPr lang="en-US" dirty="0"/>
              <a:t>Alice Price, Atkins</a:t>
            </a:r>
          </a:p>
          <a:p>
            <a:pPr lvl="1"/>
            <a:r>
              <a:rPr lang="en-US" dirty="0"/>
              <a:t>Mohammed Majeed, Federal Aviation Administration </a:t>
            </a:r>
            <a:r>
              <a:rPr lang="en-US" dirty="0" smtClean="0"/>
              <a:t>Liaison</a:t>
            </a:r>
            <a:endParaRPr lang="en-US" dirty="0"/>
          </a:p>
          <a:p>
            <a:pPr marL="0" lvl="1" indent="0">
              <a:buNone/>
            </a:pPr>
            <a:r>
              <a:rPr lang="en-US" dirty="0"/>
              <a:t>Joseph Navarrete, Transportation Research Board Project Manager</a:t>
            </a:r>
          </a:p>
          <a:p>
            <a:pPr marL="323850" lvl="1" indent="0">
              <a:buNone/>
            </a:pPr>
            <a:endParaRPr lang="en-US" dirty="0"/>
          </a:p>
        </p:txBody>
      </p:sp>
      <p:sp>
        <p:nvSpPr>
          <p:cNvPr id="7" name="Flowchart: Decision 6">
            <a:hlinkClick r:id="rId2" action="ppaction://hlinksldjump"/>
          </p:cNvPr>
          <p:cNvSpPr/>
          <p:nvPr/>
        </p:nvSpPr>
        <p:spPr>
          <a:xfrm>
            <a:off x="3911061" y="6329419"/>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Tree>
    <p:extLst>
      <p:ext uri="{BB962C8B-B14F-4D97-AF65-F5344CB8AC3E}">
        <p14:creationId xmlns:p14="http://schemas.microsoft.com/office/powerpoint/2010/main" val="2018729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5138" y="627233"/>
            <a:ext cx="8272462" cy="1216681"/>
          </a:xfrm>
        </p:spPr>
        <p:txBody>
          <a:bodyPr anchor="ctr" anchorCtr="1"/>
          <a:lstStyle/>
          <a:p>
            <a:pPr algn="ctr" fontAlgn="auto">
              <a:spcAft>
                <a:spcPts val="0"/>
              </a:spcAft>
              <a:defRPr/>
            </a:pPr>
            <a:r>
              <a:rPr lang="en-US" dirty="0"/>
              <a:t>Dispersion ModelS</a:t>
            </a:r>
          </a:p>
        </p:txBody>
      </p:sp>
      <p:sp>
        <p:nvSpPr>
          <p:cNvPr id="22531" name="Content Placeholder 4"/>
          <p:cNvSpPr>
            <a:spLocks noGrp="1"/>
          </p:cNvSpPr>
          <p:nvPr>
            <p:ph sz="half" idx="1"/>
          </p:nvPr>
        </p:nvSpPr>
        <p:spPr>
          <a:xfrm>
            <a:off x="436563" y="2341324"/>
            <a:ext cx="4067175" cy="2725738"/>
          </a:xfrm>
        </p:spPr>
        <p:txBody>
          <a:bodyPr rtlCol="0">
            <a:noAutofit/>
          </a:bodyPr>
          <a:lstStyle/>
          <a:p>
            <a:pPr marL="0" indent="0" fontAlgn="auto">
              <a:buFont typeface="Wingdings 2" panose="05020102010507070707" pitchFamily="18" charset="2"/>
              <a:buNone/>
              <a:defRPr/>
            </a:pPr>
            <a:r>
              <a:rPr lang="en-US" altLang="en-US" dirty="0"/>
              <a:t>Dispersion models simulate the dispersion of gases over a surrounding area.  The Federal Aviation Administration (FAA) currently requires use of the Aviation Environmental Design Tool (AEDT</a:t>
            </a:r>
            <a:r>
              <a:rPr lang="en-US" altLang="en-US" dirty="0" smtClean="0"/>
              <a:t>), </a:t>
            </a:r>
            <a:r>
              <a:rPr lang="en-US" altLang="en-US" dirty="0"/>
              <a:t>which uses AERMOD, the EPA-preferred atmospheric dispersion model. Notably, the current AEDT release does directly process GAV sources.  Instead, output from MOVES is imported into AEDT. </a:t>
            </a:r>
          </a:p>
        </p:txBody>
      </p:sp>
      <p:sp>
        <p:nvSpPr>
          <p:cNvPr id="8" name="Action Button: Go Forward or Next 7">
            <a:hlinkClick r:id="" action="ppaction://hlinkshowjump?jump=previousslide" highlightClick="1"/>
          </p:cNvPr>
          <p:cNvSpPr/>
          <p:nvPr/>
        </p:nvSpPr>
        <p:spPr>
          <a:xfrm rot="10800000">
            <a:off x="593437" y="6291634"/>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Flowchart: Decision 8">
            <a:hlinkClick r:id="rId2" action="ppaction://hlinksldjump"/>
          </p:cNvPr>
          <p:cNvSpPr/>
          <p:nvPr/>
        </p:nvSpPr>
        <p:spPr>
          <a:xfrm>
            <a:off x="3911061" y="6314305"/>
            <a:ext cx="1031233" cy="366841"/>
          </a:xfrm>
          <a:prstGeom prst="flowChartDecision">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800" dirty="0"/>
              <a:t>Index</a:t>
            </a:r>
          </a:p>
        </p:txBody>
      </p:sp>
      <p:sp>
        <p:nvSpPr>
          <p:cNvPr id="10" name="Action Button: Go Forward or Next 9">
            <a:hlinkClick r:id="" action="ppaction://hlinkshowjump?jump=nextslide" highlightClick="1"/>
          </p:cNvPr>
          <p:cNvSpPr/>
          <p:nvPr/>
        </p:nvSpPr>
        <p:spPr>
          <a:xfrm>
            <a:off x="8088746" y="6292900"/>
            <a:ext cx="454025" cy="392113"/>
          </a:xfrm>
          <a:prstGeom prst="actionButtonForwardNext">
            <a:avLst/>
          </a:prstGeom>
          <a:solidFill>
            <a:schemeClr val="accent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0695" y="2341324"/>
            <a:ext cx="3823314" cy="2865419"/>
          </a:xfrm>
          <a:prstGeom prst="rect">
            <a:avLst/>
          </a:prstGeom>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9343</TotalTime>
  <Words>5863</Words>
  <Application>Microsoft Office PowerPoint</Application>
  <PresentationFormat>On-screen Show (4:3)</PresentationFormat>
  <Paragraphs>1266</Paragraphs>
  <Slides>85</Slides>
  <Notes>1</Notes>
  <HiddenSlides>0</HiddenSlides>
  <MMClips>0</MMClips>
  <ScaleCrop>false</ScaleCrop>
  <HeadingPairs>
    <vt:vector size="6" baseType="variant">
      <vt:variant>
        <vt:lpstr>Theme</vt:lpstr>
      </vt:variant>
      <vt:variant>
        <vt:i4>1</vt:i4>
      </vt:variant>
      <vt:variant>
        <vt:lpstr>Slide Titles</vt:lpstr>
      </vt:variant>
      <vt:variant>
        <vt:i4>85</vt:i4>
      </vt:variant>
      <vt:variant>
        <vt:lpstr>Custom Shows</vt:lpstr>
      </vt:variant>
      <vt:variant>
        <vt:i4>1</vt:i4>
      </vt:variant>
    </vt:vector>
  </HeadingPairs>
  <TitlesOfParts>
    <vt:vector size="87" baseType="lpstr">
      <vt:lpstr>Dividend</vt:lpstr>
      <vt:lpstr>ACRP 02-63:  quantifying airport ground access vehicles (gav) activity for emissions modeling Tutorial</vt:lpstr>
      <vt:lpstr>instructions</vt:lpstr>
      <vt:lpstr>index</vt:lpstr>
      <vt:lpstr>overview</vt:lpstr>
      <vt:lpstr>National Environmental Policy Act (NEPA)</vt:lpstr>
      <vt:lpstr>State implementation plan (SIP)</vt:lpstr>
      <vt:lpstr>Air quality-related COMPUTER models</vt:lpstr>
      <vt:lpstr>Emission rate models</vt:lpstr>
      <vt:lpstr>Dispersion ModelS</vt:lpstr>
      <vt:lpstr>Hot-Spot Models</vt:lpstr>
      <vt:lpstr>GAV Categories</vt:lpstr>
      <vt:lpstr>Example Private  vehicles</vt:lpstr>
      <vt:lpstr>Moves/emfac equivalents – Private vehicles</vt:lpstr>
      <vt:lpstr>EXAMPLE Rental CarS</vt:lpstr>
      <vt:lpstr>MOVES/EMFAC EQUIVALENTS –  Rental Cars</vt:lpstr>
      <vt:lpstr>Example On-demand and pre-reserved taxicabs</vt:lpstr>
      <vt:lpstr>Moves/emfac equivalents-  On-Demand and pre-reserved Taxicabs</vt:lpstr>
      <vt:lpstr>Example Transportation Network Company vehicles</vt:lpstr>
      <vt:lpstr>Moves/emfac equivalents –  Transportation Network Company</vt:lpstr>
      <vt:lpstr>EXAMPLE ON-Demand and Pre-Arranged Limos</vt:lpstr>
      <vt:lpstr>MOVES/EMFAC EQUIVALENTS – on-demand and Pre-Arranged limos</vt:lpstr>
      <vt:lpstr>Example Courtesy Vehicles</vt:lpstr>
      <vt:lpstr>Moves/emfac equivalents – Courtesy Vehicles</vt:lpstr>
      <vt:lpstr>Example Scheduled or Charter Bus</vt:lpstr>
      <vt:lpstr>Moves/emfac equivalent – Bus (Scheduled or charter)</vt:lpstr>
      <vt:lpstr>Example Service/Delivery Vehicles</vt:lpstr>
      <vt:lpstr>Moves/emfac equivalents – Service/delivery vehicles</vt:lpstr>
      <vt:lpstr>Example Door-to-door/shared ride van</vt:lpstr>
      <vt:lpstr>Moves/emfac equivalents – Door-to-door/shared ride vans</vt:lpstr>
      <vt:lpstr>Example Air Cargo Vehicles</vt:lpstr>
      <vt:lpstr>Moves/emfac equivalents –  Air Cargo Vehicles</vt:lpstr>
      <vt:lpstr>Operational characteristics</vt:lpstr>
      <vt:lpstr>GAV Fuel Types</vt:lpstr>
      <vt:lpstr>Diesel</vt:lpstr>
      <vt:lpstr>Compressed Natural Gas</vt:lpstr>
      <vt:lpstr>Liquid Petroleum Gas</vt:lpstr>
      <vt:lpstr>Ethanol (E-85)</vt:lpstr>
      <vt:lpstr>Electric</vt:lpstr>
      <vt:lpstr>vehicle Speed</vt:lpstr>
      <vt:lpstr>PowerPoint Presentation</vt:lpstr>
      <vt:lpstr>Gav infrastructure and GENERAL EMISSION MODEL Data REQUIREMENTS</vt:lpstr>
      <vt:lpstr>Infrastructure/ GENERAL Data REQUIREMENTS</vt:lpstr>
      <vt:lpstr>SPECIFIC Data requirementS</vt:lpstr>
      <vt:lpstr>Document type</vt:lpstr>
      <vt:lpstr>Attainment Status</vt:lpstr>
      <vt:lpstr>Public Interest</vt:lpstr>
      <vt:lpstr>Project Types &amp;tier levels</vt:lpstr>
      <vt:lpstr>Tier I</vt:lpstr>
      <vt:lpstr>Tier II</vt:lpstr>
      <vt:lpstr>Tier III</vt:lpstr>
      <vt:lpstr>Collecting existing condition Data</vt:lpstr>
      <vt:lpstr>data Collection methods for existing conditions</vt:lpstr>
      <vt:lpstr>Manual Traffic Counts</vt:lpstr>
      <vt:lpstr>Pneumatic Road Tubes</vt:lpstr>
      <vt:lpstr>Video image processors and recording data collection</vt:lpstr>
      <vt:lpstr>Inductive Loop Detectors</vt:lpstr>
      <vt:lpstr>Magnetic Sensors</vt:lpstr>
      <vt:lpstr>Microwave Radar Sensors</vt:lpstr>
      <vt:lpstr>Active Infrared Sensors</vt:lpstr>
      <vt:lpstr>Passive Infrared Sensors</vt:lpstr>
      <vt:lpstr>Laser Radar Sensors</vt:lpstr>
      <vt:lpstr>Acoustic Array Sensors</vt:lpstr>
      <vt:lpstr>Pulse/Doppler Ultrasonic Sensors</vt:lpstr>
      <vt:lpstr>Piezo-electric sensors</vt:lpstr>
      <vt:lpstr>Bending Plates</vt:lpstr>
      <vt:lpstr>Sub-Pavement Magnetometers (micro-loops)</vt:lpstr>
      <vt:lpstr>Weigh-in-motion sensors</vt:lpstr>
      <vt:lpstr>GPS cell phone data collection</vt:lpstr>
      <vt:lpstr>Deriving Future conditions</vt:lpstr>
      <vt:lpstr>step 1 – Trip Generation (passengers)</vt:lpstr>
      <vt:lpstr>Growth in Passengers</vt:lpstr>
      <vt:lpstr>Originating and Destination Passengers</vt:lpstr>
      <vt:lpstr>Passenger Characteristics</vt:lpstr>
      <vt:lpstr>Lead and Lag Times</vt:lpstr>
      <vt:lpstr>Travel Mode Choices (passengers)</vt:lpstr>
      <vt:lpstr>Vehicle Occupancy</vt:lpstr>
      <vt:lpstr>Traffic Circulation PAtterns</vt:lpstr>
      <vt:lpstr>Step 2 – Trip Distribution</vt:lpstr>
      <vt:lpstr>Non-hub/small airports</vt:lpstr>
      <vt:lpstr>Large airports</vt:lpstr>
      <vt:lpstr>Step 3 – Mode choice analysis</vt:lpstr>
      <vt:lpstr>Step 4 – Trip assignment</vt:lpstr>
      <vt:lpstr>Non-Passenger-related gav</vt:lpstr>
      <vt:lpstr>Regional (off-airport) GAV data</vt:lpstr>
      <vt:lpstr>acknowledgments</vt:lpstr>
      <vt:lpstr>Custom Show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Gaherty</dc:creator>
  <cp:lastModifiedBy>Lamberton</cp:lastModifiedBy>
  <cp:revision>368</cp:revision>
  <cp:lastPrinted>2017-04-28T15:31:43Z</cp:lastPrinted>
  <dcterms:created xsi:type="dcterms:W3CDTF">2016-12-21T17:00:52Z</dcterms:created>
  <dcterms:modified xsi:type="dcterms:W3CDTF">2017-10-23T15:26:25Z</dcterms:modified>
</cp:coreProperties>
</file>