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60" r:id="rId2"/>
  </p:sldMasterIdLst>
  <p:notesMasterIdLst>
    <p:notesMasterId r:id="rId41"/>
  </p:notesMasterIdLst>
  <p:handoutMasterIdLst>
    <p:handoutMasterId r:id="rId42"/>
  </p:handoutMasterIdLst>
  <p:sldIdLst>
    <p:sldId id="286" r:id="rId3"/>
    <p:sldId id="313" r:id="rId4"/>
    <p:sldId id="314" r:id="rId5"/>
    <p:sldId id="330" r:id="rId6"/>
    <p:sldId id="344" r:id="rId7"/>
    <p:sldId id="322" r:id="rId8"/>
    <p:sldId id="315" r:id="rId9"/>
    <p:sldId id="317" r:id="rId10"/>
    <p:sldId id="299" r:id="rId11"/>
    <p:sldId id="288" r:id="rId12"/>
    <p:sldId id="336" r:id="rId13"/>
    <p:sldId id="290" r:id="rId14"/>
    <p:sldId id="316" r:id="rId15"/>
    <p:sldId id="292" r:id="rId16"/>
    <p:sldId id="293" r:id="rId17"/>
    <p:sldId id="294" r:id="rId18"/>
    <p:sldId id="296" r:id="rId19"/>
    <p:sldId id="297" r:id="rId20"/>
    <p:sldId id="295" r:id="rId21"/>
    <p:sldId id="312" r:id="rId22"/>
    <p:sldId id="300" r:id="rId23"/>
    <p:sldId id="303" r:id="rId24"/>
    <p:sldId id="301" r:id="rId25"/>
    <p:sldId id="324" r:id="rId26"/>
    <p:sldId id="323" r:id="rId27"/>
    <p:sldId id="343" r:id="rId28"/>
    <p:sldId id="340" r:id="rId29"/>
    <p:sldId id="319" r:id="rId30"/>
    <p:sldId id="337" r:id="rId31"/>
    <p:sldId id="341" r:id="rId32"/>
    <p:sldId id="338" r:id="rId33"/>
    <p:sldId id="342" r:id="rId34"/>
    <p:sldId id="325" r:id="rId35"/>
    <p:sldId id="329" r:id="rId36"/>
    <p:sldId id="339" r:id="rId37"/>
    <p:sldId id="326" r:id="rId38"/>
    <p:sldId id="327" r:id="rId39"/>
    <p:sldId id="328" r:id="rId40"/>
  </p:sldIdLst>
  <p:sldSz cx="9144000" cy="6858000" type="screen4x3"/>
  <p:notesSz cx="7023100" cy="9309100"/>
  <p:defaultTextStyle>
    <a:defPPr>
      <a:defRPr lang="en-US"/>
    </a:defPPr>
    <a:lvl1pPr algn="l" rtl="0" fontAlgn="base">
      <a:spcBef>
        <a:spcPct val="0"/>
      </a:spcBef>
      <a:spcAft>
        <a:spcPct val="0"/>
      </a:spcAft>
      <a:defRPr sz="2400" kern="1200">
        <a:solidFill>
          <a:schemeClr val="tx1"/>
        </a:solidFill>
        <a:latin typeface="Times" pitchFamily="18" charset="0"/>
        <a:ea typeface="+mn-ea"/>
        <a:cs typeface="+mn-cs"/>
      </a:defRPr>
    </a:lvl1pPr>
    <a:lvl2pPr marL="457200" algn="l" rtl="0" fontAlgn="base">
      <a:spcBef>
        <a:spcPct val="0"/>
      </a:spcBef>
      <a:spcAft>
        <a:spcPct val="0"/>
      </a:spcAft>
      <a:defRPr sz="2400" kern="1200">
        <a:solidFill>
          <a:schemeClr val="tx1"/>
        </a:solidFill>
        <a:latin typeface="Times" pitchFamily="18" charset="0"/>
        <a:ea typeface="+mn-ea"/>
        <a:cs typeface="+mn-cs"/>
      </a:defRPr>
    </a:lvl2pPr>
    <a:lvl3pPr marL="914400" algn="l" rtl="0" fontAlgn="base">
      <a:spcBef>
        <a:spcPct val="0"/>
      </a:spcBef>
      <a:spcAft>
        <a:spcPct val="0"/>
      </a:spcAft>
      <a:defRPr sz="2400" kern="1200">
        <a:solidFill>
          <a:schemeClr val="tx1"/>
        </a:solidFill>
        <a:latin typeface="Times" pitchFamily="18" charset="0"/>
        <a:ea typeface="+mn-ea"/>
        <a:cs typeface="+mn-cs"/>
      </a:defRPr>
    </a:lvl3pPr>
    <a:lvl4pPr marL="1371600" algn="l" rtl="0" fontAlgn="base">
      <a:spcBef>
        <a:spcPct val="0"/>
      </a:spcBef>
      <a:spcAft>
        <a:spcPct val="0"/>
      </a:spcAft>
      <a:defRPr sz="2400" kern="1200">
        <a:solidFill>
          <a:schemeClr val="tx1"/>
        </a:solidFill>
        <a:latin typeface="Times" pitchFamily="18" charset="0"/>
        <a:ea typeface="+mn-ea"/>
        <a:cs typeface="+mn-cs"/>
      </a:defRPr>
    </a:lvl4pPr>
    <a:lvl5pPr marL="1828800" algn="l" rtl="0" fontAlgn="base">
      <a:spcBef>
        <a:spcPct val="0"/>
      </a:spcBef>
      <a:spcAft>
        <a:spcPct val="0"/>
      </a:spcAft>
      <a:defRPr sz="2400" kern="1200">
        <a:solidFill>
          <a:schemeClr val="tx1"/>
        </a:solidFill>
        <a:latin typeface="Times" pitchFamily="18" charset="0"/>
        <a:ea typeface="+mn-ea"/>
        <a:cs typeface="+mn-cs"/>
      </a:defRPr>
    </a:lvl5pPr>
    <a:lvl6pPr marL="2286000" algn="l" defTabSz="914400" rtl="0" eaLnBrk="1" latinLnBrk="0" hangingPunct="1">
      <a:defRPr sz="2400" kern="1200">
        <a:solidFill>
          <a:schemeClr val="tx1"/>
        </a:solidFill>
        <a:latin typeface="Times" pitchFamily="18" charset="0"/>
        <a:ea typeface="+mn-ea"/>
        <a:cs typeface="+mn-cs"/>
      </a:defRPr>
    </a:lvl6pPr>
    <a:lvl7pPr marL="2743200" algn="l" defTabSz="914400" rtl="0" eaLnBrk="1" latinLnBrk="0" hangingPunct="1">
      <a:defRPr sz="2400" kern="1200">
        <a:solidFill>
          <a:schemeClr val="tx1"/>
        </a:solidFill>
        <a:latin typeface="Times" pitchFamily="18" charset="0"/>
        <a:ea typeface="+mn-ea"/>
        <a:cs typeface="+mn-cs"/>
      </a:defRPr>
    </a:lvl7pPr>
    <a:lvl8pPr marL="3200400" algn="l" defTabSz="914400" rtl="0" eaLnBrk="1" latinLnBrk="0" hangingPunct="1">
      <a:defRPr sz="2400" kern="1200">
        <a:solidFill>
          <a:schemeClr val="tx1"/>
        </a:solidFill>
        <a:latin typeface="Times" pitchFamily="18" charset="0"/>
        <a:ea typeface="+mn-ea"/>
        <a:cs typeface="+mn-cs"/>
      </a:defRPr>
    </a:lvl8pPr>
    <a:lvl9pPr marL="3657600" algn="l" defTabSz="914400" rtl="0" eaLnBrk="1" latinLnBrk="0" hangingPunct="1">
      <a:defRPr sz="2400" kern="1200">
        <a:solidFill>
          <a:schemeClr val="tx1"/>
        </a:solidFill>
        <a:latin typeface="Times" pitchFamily="18"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aura Morland" initials="LM" lastIdx="19" clrIdx="0">
    <p:extLst/>
  </p:cmAuthor>
  <p:cmAuthor id="2" name="Lisa Harmon" initials="LH" lastIdx="19" clrIdx="1">
    <p:extLst/>
  </p:cmAuthor>
  <p:cmAuthor id="3" name="Sondra Retzlaff" initials="SR" lastIdx="18" clrIdx="2">
    <p:extLst/>
  </p:cmAuthor>
  <p:cmAuthor id="4" name="Lamprecht, Michael (FAA)" initials="LM(" lastIdx="1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00FF00"/>
    <a:srgbClr val="003399"/>
    <a:srgbClr val="00CC00"/>
    <a:srgbClr val="0F78AE"/>
    <a:srgbClr val="DE842E"/>
    <a:srgbClr val="F9BB15"/>
    <a:srgbClr val="FBC940"/>
    <a:srgbClr val="0378AD"/>
    <a:srgbClr val="7CA1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31292" autoAdjust="0"/>
    <p:restoredTop sz="94384" autoAdjust="0"/>
  </p:normalViewPr>
  <p:slideViewPr>
    <p:cSldViewPr>
      <p:cViewPr varScale="1">
        <p:scale>
          <a:sx n="127" d="100"/>
          <a:sy n="127" d="100"/>
        </p:scale>
        <p:origin x="786" y="114"/>
      </p:cViewPr>
      <p:guideLst>
        <p:guide orient="horz" pos="2160"/>
        <p:guide pos="2880"/>
      </p:guideLst>
    </p:cSldViewPr>
  </p:slideViewPr>
  <p:outlineViewPr>
    <p:cViewPr>
      <p:scale>
        <a:sx n="33" d="100"/>
        <a:sy n="33" d="100"/>
      </p:scale>
      <p:origin x="0" y="5406"/>
    </p:cViewPr>
  </p:outlineViewPr>
  <p:notesTextViewPr>
    <p:cViewPr>
      <p:scale>
        <a:sx n="100" d="100"/>
        <a:sy n="100" d="100"/>
      </p:scale>
      <p:origin x="0" y="0"/>
    </p:cViewPr>
  </p:notesTextViewPr>
  <p:sorterViewPr>
    <p:cViewPr>
      <p:scale>
        <a:sx n="160" d="100"/>
        <a:sy n="160" d="100"/>
      </p:scale>
      <p:origin x="0" y="-14322"/>
    </p:cViewPr>
  </p:sorterViewPr>
  <p:notesViewPr>
    <p:cSldViewPr>
      <p:cViewPr varScale="1">
        <p:scale>
          <a:sx n="53" d="100"/>
          <a:sy n="53" d="100"/>
        </p:scale>
        <p:origin x="2814"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commentAuthors" Target="commentAuthor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0" Type="http://schemas.openxmlformats.org/officeDocument/2006/relationships/slide" Target="slides/slide18.xml"/><Relationship Id="rId41"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a:defRPr sz="1200"/>
            </a:lvl1pPr>
          </a:lstStyle>
          <a:p>
            <a:endParaRPr lang="en-US" dirty="0"/>
          </a:p>
        </p:txBody>
      </p:sp>
      <p:sp>
        <p:nvSpPr>
          <p:cNvPr id="3" name="Date Placeholder 2"/>
          <p:cNvSpPr>
            <a:spLocks noGrp="1"/>
          </p:cNvSpPr>
          <p:nvPr>
            <p:ph type="dt" sz="quarter" idx="1"/>
          </p:nvPr>
        </p:nvSpPr>
        <p:spPr>
          <a:xfrm>
            <a:off x="3978132" y="0"/>
            <a:ext cx="3043343" cy="465455"/>
          </a:xfrm>
          <a:prstGeom prst="rect">
            <a:avLst/>
          </a:prstGeom>
        </p:spPr>
        <p:txBody>
          <a:bodyPr vert="horz" lIns="93317" tIns="46659" rIns="93317" bIns="46659" rtlCol="0"/>
          <a:lstStyle>
            <a:lvl1pPr algn="r">
              <a:defRPr sz="1200"/>
            </a:lvl1pPr>
          </a:lstStyle>
          <a:p>
            <a:fld id="{A03FD73A-5DA6-4CCB-9F3D-7D5C9C8405DC}" type="datetimeFigureOut">
              <a:rPr lang="en-US" smtClean="0"/>
              <a:t>4/26/2019</a:t>
            </a:fld>
            <a:endParaRPr lang="en-US" dirty="0"/>
          </a:p>
        </p:txBody>
      </p:sp>
      <p:sp>
        <p:nvSpPr>
          <p:cNvPr id="4" name="Footer Placeholder 3"/>
          <p:cNvSpPr>
            <a:spLocks noGrp="1"/>
          </p:cNvSpPr>
          <p:nvPr>
            <p:ph type="ftr" sz="quarter" idx="2"/>
          </p:nvPr>
        </p:nvSpPr>
        <p:spPr>
          <a:xfrm>
            <a:off x="0" y="8842030"/>
            <a:ext cx="3043343" cy="465455"/>
          </a:xfrm>
          <a:prstGeom prst="rect">
            <a:avLst/>
          </a:prstGeom>
        </p:spPr>
        <p:txBody>
          <a:bodyPr vert="horz" lIns="93317" tIns="46659" rIns="93317" bIns="46659"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8132" y="8842030"/>
            <a:ext cx="3043343" cy="465455"/>
          </a:xfrm>
          <a:prstGeom prst="rect">
            <a:avLst/>
          </a:prstGeom>
        </p:spPr>
        <p:txBody>
          <a:bodyPr vert="horz" lIns="93317" tIns="46659" rIns="93317" bIns="46659" rtlCol="0" anchor="b"/>
          <a:lstStyle>
            <a:lvl1pPr algn="r">
              <a:defRPr sz="1200"/>
            </a:lvl1pPr>
          </a:lstStyle>
          <a:p>
            <a:fld id="{94C8A76D-D874-4779-897F-D0D8CED53CBC}" type="slidenum">
              <a:rPr lang="en-US" smtClean="0"/>
              <a:t>‹#›</a:t>
            </a:fld>
            <a:endParaRPr lang="en-US" dirty="0"/>
          </a:p>
        </p:txBody>
      </p:sp>
    </p:spTree>
    <p:extLst>
      <p:ext uri="{BB962C8B-B14F-4D97-AF65-F5344CB8AC3E}">
        <p14:creationId xmlns:p14="http://schemas.microsoft.com/office/powerpoint/2010/main" val="150006183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17" tIns="46659" rIns="93317" bIns="46659" rtlCol="0"/>
          <a:lstStyle>
            <a:lvl1pPr algn="l" eaLnBrk="0" hangingPunct="0">
              <a:defRPr sz="1200">
                <a:latin typeface="Times"/>
              </a:defRPr>
            </a:lvl1pPr>
          </a:lstStyle>
          <a:p>
            <a:pPr>
              <a:defRPr/>
            </a:pP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17" tIns="46659" rIns="93317" bIns="46659" rtlCol="0"/>
          <a:lstStyle>
            <a:lvl1pPr algn="r" eaLnBrk="0" hangingPunct="0">
              <a:defRPr sz="1200">
                <a:latin typeface="Times"/>
              </a:defRPr>
            </a:lvl1pPr>
          </a:lstStyle>
          <a:p>
            <a:pPr>
              <a:defRPr/>
            </a:pPr>
            <a:fld id="{792A9E01-0121-40AE-8E34-40DF007C6B00}" type="datetimeFigureOut">
              <a:rPr lang="en-US"/>
              <a:pPr>
                <a:defRPr/>
              </a:pPr>
              <a:t>4/26/2019</a:t>
            </a:fld>
            <a:endParaRPr lang="en-US" dirty="0"/>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17" tIns="46659" rIns="93317" bIns="46659" rtlCol="0" anchor="ctr"/>
          <a:lstStyle/>
          <a:p>
            <a:pPr lvl="0"/>
            <a:endParaRPr lang="en-US" noProof="0"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17" tIns="46659" rIns="93317" bIns="46659"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842030"/>
            <a:ext cx="3043343" cy="465455"/>
          </a:xfrm>
          <a:prstGeom prst="rect">
            <a:avLst/>
          </a:prstGeom>
        </p:spPr>
        <p:txBody>
          <a:bodyPr vert="horz" lIns="93317" tIns="46659" rIns="93317" bIns="46659" rtlCol="0" anchor="b"/>
          <a:lstStyle>
            <a:lvl1pPr algn="l" eaLnBrk="0" hangingPunct="0">
              <a:defRPr sz="1200">
                <a:latin typeface="Times"/>
              </a:defRPr>
            </a:lvl1pPr>
          </a:lstStyle>
          <a:p>
            <a:pPr>
              <a:defRPr/>
            </a:pPr>
            <a:endParaRPr lang="en-US" dirty="0"/>
          </a:p>
        </p:txBody>
      </p:sp>
      <p:sp>
        <p:nvSpPr>
          <p:cNvPr id="7" name="Slide Number Placeholder 6"/>
          <p:cNvSpPr>
            <a:spLocks noGrp="1"/>
          </p:cNvSpPr>
          <p:nvPr>
            <p:ph type="sldNum" sz="quarter" idx="5"/>
          </p:nvPr>
        </p:nvSpPr>
        <p:spPr>
          <a:xfrm>
            <a:off x="3978132" y="8842030"/>
            <a:ext cx="3043343" cy="465455"/>
          </a:xfrm>
          <a:prstGeom prst="rect">
            <a:avLst/>
          </a:prstGeom>
        </p:spPr>
        <p:txBody>
          <a:bodyPr vert="horz" lIns="93317" tIns="46659" rIns="93317" bIns="46659" rtlCol="0" anchor="b"/>
          <a:lstStyle>
            <a:lvl1pPr algn="r" eaLnBrk="0" hangingPunct="0">
              <a:defRPr sz="1200">
                <a:latin typeface="Times"/>
              </a:defRPr>
            </a:lvl1pPr>
          </a:lstStyle>
          <a:p>
            <a:pPr>
              <a:defRPr/>
            </a:pPr>
            <a:fld id="{601B9332-B151-47C2-AD61-4136C83AF8D5}" type="slidenum">
              <a:rPr lang="en-US"/>
              <a:pPr>
                <a:defRPr/>
              </a:pPr>
              <a:t>‹#›</a:t>
            </a:fld>
            <a:endParaRPr lang="en-US" dirty="0"/>
          </a:p>
        </p:txBody>
      </p:sp>
    </p:spTree>
    <p:extLst>
      <p:ext uri="{BB962C8B-B14F-4D97-AF65-F5344CB8AC3E}">
        <p14:creationId xmlns:p14="http://schemas.microsoft.com/office/powerpoint/2010/main" val="2001615319"/>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usace.contentdm.oclc.org/utils/getfile/collection/p16021coll5/id/1423"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a:t>
            </a:fld>
            <a:endParaRPr lang="en-US" dirty="0"/>
          </a:p>
        </p:txBody>
      </p:sp>
    </p:spTree>
    <p:extLst>
      <p:ext uri="{BB962C8B-B14F-4D97-AF65-F5344CB8AC3E}">
        <p14:creationId xmlns:p14="http://schemas.microsoft.com/office/powerpoint/2010/main" val="35761212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Most nationwide have a threshold limit above which</a:t>
            </a:r>
            <a:r>
              <a:rPr lang="en-US" baseline="0" dirty="0"/>
              <a:t> they require mitigation.  It will differ in  various regions.  The nationwide usually have a 1/10</a:t>
            </a:r>
            <a:r>
              <a:rPr lang="en-US" baseline="30000" dirty="0"/>
              <a:t>th</a:t>
            </a:r>
            <a:r>
              <a:rPr lang="en-US" baseline="0" dirty="0"/>
              <a:t> of an acre as that threshold but it can be lower.</a:t>
            </a:r>
            <a:endParaRPr lang="en-US"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17</a:t>
            </a:fld>
            <a:endParaRPr lang="en-US" dirty="0"/>
          </a:p>
        </p:txBody>
      </p:sp>
    </p:spTree>
    <p:extLst>
      <p:ext uri="{BB962C8B-B14F-4D97-AF65-F5344CB8AC3E}">
        <p14:creationId xmlns:p14="http://schemas.microsoft.com/office/powerpoint/2010/main" val="340077380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18</a:t>
            </a:fld>
            <a:endParaRPr lang="en-US" dirty="0"/>
          </a:p>
        </p:txBody>
      </p:sp>
    </p:spTree>
    <p:extLst>
      <p:ext uri="{BB962C8B-B14F-4D97-AF65-F5344CB8AC3E}">
        <p14:creationId xmlns:p14="http://schemas.microsoft.com/office/powerpoint/2010/main" val="1886927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NEPA is a broad law that addresses a host of environmental protection laws.  </a:t>
            </a:r>
          </a:p>
          <a:p>
            <a:r>
              <a:rPr lang="en-US" dirty="0"/>
              <a:t>As a federal agency, FAA is required—and by extension airport operators are required—to comply with NEPA for all federal actions.</a:t>
            </a:r>
          </a:p>
          <a:p>
            <a:endParaRPr lang="en-US" dirty="0"/>
          </a:p>
          <a:p>
            <a:pPr marL="171450" indent="-171450">
              <a:buFont typeface="Arial" panose="020B0604020202020204" pitchFamily="34" charset="0"/>
              <a:buChar char="•"/>
            </a:pPr>
            <a:r>
              <a:rPr lang="en-US" dirty="0"/>
              <a:t>A federal action at an airport can include:</a:t>
            </a:r>
          </a:p>
          <a:p>
            <a:pPr marL="171450" indent="-171450">
              <a:buFont typeface="Arial" panose="020B0604020202020204" pitchFamily="34" charset="0"/>
              <a:buChar char="•"/>
            </a:pPr>
            <a:r>
              <a:rPr lang="en-US" dirty="0"/>
              <a:t>Federal Funding for a project</a:t>
            </a:r>
          </a:p>
          <a:p>
            <a:pPr marL="171450" indent="-171450">
              <a:buFont typeface="Arial" panose="020B0604020202020204" pitchFamily="34" charset="0"/>
              <a:buChar char="•"/>
            </a:pPr>
            <a:r>
              <a:rPr lang="en-US" dirty="0"/>
              <a:t>Changes to an ALP</a:t>
            </a:r>
          </a:p>
          <a:p>
            <a:pPr marL="171450" indent="-171450">
              <a:buFont typeface="Arial" panose="020B0604020202020204" pitchFamily="34" charset="0"/>
              <a:buChar char="•"/>
            </a:pPr>
            <a:r>
              <a:rPr lang="en-US" dirty="0"/>
              <a:t>A proposed project that requires a federal permit.</a:t>
            </a:r>
          </a:p>
          <a:p>
            <a:pPr marL="0" indent="0">
              <a:buFont typeface="Arial" panose="020B0604020202020204" pitchFamily="34" charset="0"/>
              <a:buNone/>
            </a:pPr>
            <a:endParaRPr lang="en-US" dirty="0"/>
          </a:p>
          <a:p>
            <a:pPr marL="0" indent="0">
              <a:buFont typeface="Arial" panose="020B0604020202020204" pitchFamily="34" charset="0"/>
              <a:buNone/>
            </a:pPr>
            <a:r>
              <a:rPr lang="en-US" dirty="0"/>
              <a:t>FAA is the lead agency pursuant to NEPA.  </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21</a:t>
            </a:fld>
            <a:endParaRPr lang="en-US" dirty="0"/>
          </a:p>
        </p:txBody>
      </p:sp>
    </p:spTree>
    <p:extLst>
      <p:ext uri="{BB962C8B-B14F-4D97-AF65-F5344CB8AC3E}">
        <p14:creationId xmlns:p14="http://schemas.microsoft.com/office/powerpoint/2010/main" val="236534390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Level of NEPA depends on activity and type of wetland permit required.  There is potential to Cat Ex a project with wetland impact if can be permitted under a general permit.  </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23</a:t>
            </a:fld>
            <a:endParaRPr lang="en-US" dirty="0"/>
          </a:p>
        </p:txBody>
      </p:sp>
    </p:spTree>
    <p:extLst>
      <p:ext uri="{BB962C8B-B14F-4D97-AF65-F5344CB8AC3E}">
        <p14:creationId xmlns:p14="http://schemas.microsoft.com/office/powerpoint/2010/main" val="330684467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This flow chart is found in the brochure resource published as a Guidebook companion, in chapter X of the Guidebook, and as a handout for this webinar.</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25</a:t>
            </a:fld>
            <a:endParaRPr lang="en-US" dirty="0"/>
          </a:p>
        </p:txBody>
      </p:sp>
    </p:spTree>
    <p:extLst>
      <p:ext uri="{BB962C8B-B14F-4D97-AF65-F5344CB8AC3E}">
        <p14:creationId xmlns:p14="http://schemas.microsoft.com/office/powerpoint/2010/main" val="14646584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Need to add notes:  </a:t>
            </a:r>
          </a:p>
          <a:p>
            <a:r>
              <a:rPr lang="en-US" dirty="0"/>
              <a:t>Banking is agency preferred but not always available </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28</a:t>
            </a:fld>
            <a:endParaRPr lang="en-US" dirty="0"/>
          </a:p>
        </p:txBody>
      </p:sp>
    </p:spTree>
    <p:extLst>
      <p:ext uri="{BB962C8B-B14F-4D97-AF65-F5344CB8AC3E}">
        <p14:creationId xmlns:p14="http://schemas.microsoft.com/office/powerpoint/2010/main" val="208103313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identifying a location of a mitigation site, it’s not enough to consider what you need to establish.  You need to think about the potential effect of mitigation construction as well.  For example,</a:t>
            </a:r>
          </a:p>
          <a:p>
            <a:pPr marL="171450" indent="-171450">
              <a:buFont typeface="Arial" panose="020B0604020202020204" pitchFamily="34" charset="0"/>
              <a:buChar char="•"/>
            </a:pPr>
            <a:r>
              <a:rPr lang="en-US" dirty="0"/>
              <a:t>Do you have sufficient area to construct the necessary mitigation (acreage)?</a:t>
            </a:r>
          </a:p>
          <a:p>
            <a:pPr marL="171450" indent="-171450">
              <a:buFont typeface="Arial" panose="020B0604020202020204" pitchFamily="34" charset="0"/>
              <a:buChar char="•"/>
            </a:pPr>
            <a:r>
              <a:rPr lang="en-US" dirty="0"/>
              <a:t>Is it sufficiently far enough away from the AOA to prevent new wildlife hazards?</a:t>
            </a:r>
          </a:p>
          <a:p>
            <a:pPr marL="171450" indent="-171450">
              <a:buFont typeface="Arial" panose="020B0604020202020204" pitchFamily="34" charset="0"/>
              <a:buChar char="•"/>
            </a:pPr>
            <a:r>
              <a:rPr lang="en-US" dirty="0"/>
              <a:t>What is on the site now?</a:t>
            </a:r>
          </a:p>
          <a:p>
            <a:pPr marL="0" indent="0">
              <a:buFont typeface="Arial" panose="020B0604020202020204" pitchFamily="34" charset="0"/>
              <a:buNone/>
            </a:pPr>
            <a:r>
              <a:rPr lang="en-US" dirty="0"/>
              <a:t>	Will it effect a listed species or its critical habitat to create more impacts?</a:t>
            </a:r>
          </a:p>
          <a:p>
            <a:pPr marL="0" indent="0">
              <a:buFont typeface="Arial" panose="020B0604020202020204" pitchFamily="34" charset="0"/>
              <a:buNone/>
            </a:pPr>
            <a:r>
              <a:rPr lang="en-US" dirty="0"/>
              <a:t>	Will it affect an area that includes cultural resources</a:t>
            </a:r>
          </a:p>
          <a:p>
            <a:pPr marL="0" indent="0">
              <a:buFont typeface="Arial" panose="020B0604020202020204" pitchFamily="34" charset="0"/>
              <a:buNone/>
            </a:pPr>
            <a:r>
              <a:rPr lang="en-US" dirty="0"/>
              <a:t>	Are invasive species likely to affect the outcome?</a:t>
            </a:r>
          </a:p>
          <a:p>
            <a:pPr marL="0" indent="0">
              <a:buFont typeface="Arial" panose="020B0604020202020204" pitchFamily="34" charset="0"/>
              <a:buNone/>
            </a:pPr>
            <a:r>
              <a:rPr lang="en-US" dirty="0"/>
              <a:t>	Do you have to clean up the site in order to use it first????</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30</a:t>
            </a:fld>
            <a:endParaRPr lang="en-US" dirty="0"/>
          </a:p>
        </p:txBody>
      </p:sp>
    </p:spTree>
    <p:extLst>
      <p:ext uri="{BB962C8B-B14F-4D97-AF65-F5344CB8AC3E}">
        <p14:creationId xmlns:p14="http://schemas.microsoft.com/office/powerpoint/2010/main" val="148111507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identifying a location of a mitigation site, it’s not enough to consider what you need to establish.  You need to think about the potential effect of mitigation construction as well.  For example,</a:t>
            </a:r>
          </a:p>
          <a:p>
            <a:pPr marL="171450" indent="-171450">
              <a:buFont typeface="Arial" panose="020B0604020202020204" pitchFamily="34" charset="0"/>
              <a:buChar char="•"/>
            </a:pPr>
            <a:r>
              <a:rPr lang="en-US" dirty="0"/>
              <a:t>Do you have sufficient area to construct the necessary mitigation (acreage)?</a:t>
            </a:r>
          </a:p>
          <a:p>
            <a:pPr marL="171450" indent="-171450">
              <a:buFont typeface="Arial" panose="020B0604020202020204" pitchFamily="34" charset="0"/>
              <a:buChar char="•"/>
            </a:pPr>
            <a:r>
              <a:rPr lang="en-US" dirty="0"/>
              <a:t>Is it sufficiently far enough away from the AOA to prevent new wildlife hazards?</a:t>
            </a:r>
          </a:p>
          <a:p>
            <a:pPr marL="171450" indent="-171450">
              <a:buFont typeface="Arial" panose="020B0604020202020204" pitchFamily="34" charset="0"/>
              <a:buChar char="•"/>
            </a:pPr>
            <a:r>
              <a:rPr lang="en-US" dirty="0"/>
              <a:t>What is on the site now?</a:t>
            </a:r>
          </a:p>
          <a:p>
            <a:pPr marL="0" indent="0">
              <a:buFont typeface="Arial" panose="020B0604020202020204" pitchFamily="34" charset="0"/>
              <a:buNone/>
            </a:pPr>
            <a:r>
              <a:rPr lang="en-US" dirty="0"/>
              <a:t>	Will it effect a listed species or its critical habitat to create more impacts?</a:t>
            </a:r>
          </a:p>
          <a:p>
            <a:pPr marL="0" indent="0">
              <a:buFont typeface="Arial" panose="020B0604020202020204" pitchFamily="34" charset="0"/>
              <a:buNone/>
            </a:pPr>
            <a:r>
              <a:rPr lang="en-US" dirty="0"/>
              <a:t>	Will it affect an area that includes cultural resources</a:t>
            </a:r>
          </a:p>
          <a:p>
            <a:pPr marL="0" indent="0">
              <a:buFont typeface="Arial" panose="020B0604020202020204" pitchFamily="34" charset="0"/>
              <a:buNone/>
            </a:pPr>
            <a:r>
              <a:rPr lang="en-US" dirty="0"/>
              <a:t>	Are invasive species likely to affect the outcome?</a:t>
            </a:r>
          </a:p>
          <a:p>
            <a:pPr marL="0" indent="0">
              <a:buFont typeface="Arial" panose="020B0604020202020204" pitchFamily="34" charset="0"/>
              <a:buNone/>
            </a:pPr>
            <a:r>
              <a:rPr lang="en-US" dirty="0"/>
              <a:t>	Do you have to clean up the site in order to use it first????</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31</a:t>
            </a:fld>
            <a:endParaRPr lang="en-US" dirty="0"/>
          </a:p>
        </p:txBody>
      </p:sp>
    </p:spTree>
    <p:extLst>
      <p:ext uri="{BB962C8B-B14F-4D97-AF65-F5344CB8AC3E}">
        <p14:creationId xmlns:p14="http://schemas.microsoft.com/office/powerpoint/2010/main" val="36660315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identifying a location of a mitigation site, it’s not enough to consider what you need to establish.  You need to think about the potential effect of mitigation construction as well.  For example,</a:t>
            </a:r>
          </a:p>
          <a:p>
            <a:pPr marL="171450" indent="-171450">
              <a:buFont typeface="Arial" panose="020B0604020202020204" pitchFamily="34" charset="0"/>
              <a:buChar char="•"/>
            </a:pPr>
            <a:r>
              <a:rPr lang="en-US" dirty="0"/>
              <a:t>Do you have sufficient area to construct the necessary mitigation (acreage)?</a:t>
            </a:r>
          </a:p>
          <a:p>
            <a:pPr marL="171450" indent="-171450">
              <a:buFont typeface="Arial" panose="020B0604020202020204" pitchFamily="34" charset="0"/>
              <a:buChar char="•"/>
            </a:pPr>
            <a:r>
              <a:rPr lang="en-US" dirty="0"/>
              <a:t>Is it sufficiently far enough away from the AOA to prevent new wildlife hazards?</a:t>
            </a:r>
          </a:p>
          <a:p>
            <a:pPr marL="171450" indent="-171450">
              <a:buFont typeface="Arial" panose="020B0604020202020204" pitchFamily="34" charset="0"/>
              <a:buChar char="•"/>
            </a:pPr>
            <a:r>
              <a:rPr lang="en-US" dirty="0"/>
              <a:t>What is on the site now?</a:t>
            </a:r>
          </a:p>
          <a:p>
            <a:pPr marL="0" indent="0">
              <a:buFont typeface="Arial" panose="020B0604020202020204" pitchFamily="34" charset="0"/>
              <a:buNone/>
            </a:pPr>
            <a:r>
              <a:rPr lang="en-US" dirty="0"/>
              <a:t>	Will it effect a listed species or its critical habitat to create more impacts?</a:t>
            </a:r>
          </a:p>
          <a:p>
            <a:pPr marL="0" indent="0">
              <a:buFont typeface="Arial" panose="020B0604020202020204" pitchFamily="34" charset="0"/>
              <a:buNone/>
            </a:pPr>
            <a:r>
              <a:rPr lang="en-US" dirty="0"/>
              <a:t>	Will it affect an area that includes cultural resources</a:t>
            </a:r>
          </a:p>
          <a:p>
            <a:pPr marL="0" indent="0">
              <a:buFont typeface="Arial" panose="020B0604020202020204" pitchFamily="34" charset="0"/>
              <a:buNone/>
            </a:pPr>
            <a:r>
              <a:rPr lang="en-US" dirty="0"/>
              <a:t>	Are invasive species likely to affect the outcome?</a:t>
            </a:r>
          </a:p>
          <a:p>
            <a:pPr marL="0" indent="0">
              <a:buFont typeface="Arial" panose="020B0604020202020204" pitchFamily="34" charset="0"/>
              <a:buNone/>
            </a:pPr>
            <a:r>
              <a:rPr lang="en-US" dirty="0"/>
              <a:t>	Do you have to clean up the site in order to use it first????</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32</a:t>
            </a:fld>
            <a:endParaRPr lang="en-US" dirty="0"/>
          </a:p>
        </p:txBody>
      </p:sp>
    </p:spTree>
    <p:extLst>
      <p:ext uri="{BB962C8B-B14F-4D97-AF65-F5344CB8AC3E}">
        <p14:creationId xmlns:p14="http://schemas.microsoft.com/office/powerpoint/2010/main" val="4599934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34</a:t>
            </a:fld>
            <a:endParaRPr lang="en-US" dirty="0"/>
          </a:p>
        </p:txBody>
      </p:sp>
    </p:spTree>
    <p:extLst>
      <p:ext uri="{BB962C8B-B14F-4D97-AF65-F5344CB8AC3E}">
        <p14:creationId xmlns:p14="http://schemas.microsoft.com/office/powerpoint/2010/main" val="40553488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3</a:t>
            </a:fld>
            <a:endParaRPr lang="en-US" dirty="0"/>
          </a:p>
        </p:txBody>
      </p:sp>
    </p:spTree>
    <p:extLst>
      <p:ext uri="{BB962C8B-B14F-4D97-AF65-F5344CB8AC3E}">
        <p14:creationId xmlns:p14="http://schemas.microsoft.com/office/powerpoint/2010/main" val="350342291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to point out that there are numerous types of wetlands, and they way a wetland looks can vary significantly by region.  A qualified wetland scientist must identify whether a wetland is present through a wetland delineation.   (Leads into next slide.)</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4</a:t>
            </a:fld>
            <a:endParaRPr lang="en-US" dirty="0"/>
          </a:p>
        </p:txBody>
      </p:sp>
    </p:spTree>
    <p:extLst>
      <p:ext uri="{BB962C8B-B14F-4D97-AF65-F5344CB8AC3E}">
        <p14:creationId xmlns:p14="http://schemas.microsoft.com/office/powerpoint/2010/main" val="33558375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Speaker to point out that there are numerous types of wetlands, and they way a wetland looks can vary significantly by region.  A qualified wetland scientist must identify whether a wetland is present through a wetland delineation.   (Leads into next slide.)</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5</a:t>
            </a:fld>
            <a:endParaRPr lang="en-US" dirty="0"/>
          </a:p>
        </p:txBody>
      </p:sp>
    </p:spTree>
    <p:extLst>
      <p:ext uri="{BB962C8B-B14F-4D97-AF65-F5344CB8AC3E}">
        <p14:creationId xmlns:p14="http://schemas.microsoft.com/office/powerpoint/2010/main" val="138395215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performing a wetland delineation, a wetland scientist will check to see if the following three items are present.  Unless all three characteristics are present, the area will </a:t>
            </a:r>
            <a:r>
              <a:rPr lang="en-US" b="1" i="1" dirty="0"/>
              <a:t>not</a:t>
            </a:r>
            <a:r>
              <a:rPr lang="en-US" dirty="0"/>
              <a:t> be considered a jurisdictional wetland under Section 404 of the Clean Water Act! </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6</a:t>
            </a:fld>
            <a:endParaRPr lang="en-US" dirty="0"/>
          </a:p>
        </p:txBody>
      </p:sp>
    </p:spTree>
    <p:extLst>
      <p:ext uri="{BB962C8B-B14F-4D97-AF65-F5344CB8AC3E}">
        <p14:creationId xmlns:p14="http://schemas.microsoft.com/office/powerpoint/2010/main" val="39717341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r>
              <a:rPr lang="en-US" dirty="0"/>
              <a:t>1 Explain what waters of the US are – current status.</a:t>
            </a:r>
          </a:p>
          <a:p>
            <a:r>
              <a:rPr lang="en-US" dirty="0"/>
              <a:t>State that the list is not comprehensive.  We should mention something to the effect that the 2015 def includes these and other waters.</a:t>
            </a:r>
          </a:p>
          <a:p>
            <a:r>
              <a:rPr lang="en-US" dirty="0"/>
              <a:t>Introduce the idea of nexus.</a:t>
            </a:r>
          </a:p>
          <a:p>
            <a:r>
              <a:rPr lang="en-US" dirty="0"/>
              <a:t>Notes from Janet </a:t>
            </a:r>
            <a:r>
              <a:rPr lang="en-US" dirty="0" err="1"/>
              <a:t>Keilor’s</a:t>
            </a:r>
            <a:r>
              <a:rPr lang="en-US" dirty="0"/>
              <a:t> recommendations: The</a:t>
            </a:r>
            <a:r>
              <a:rPr lang="en-US" b="1" dirty="0"/>
              <a:t> </a:t>
            </a:r>
            <a:r>
              <a:rPr lang="en-US" dirty="0"/>
              <a:t>August 2015 definition of waters of the US is stayed by the courts and not in effect. Inform audience as to what definition is in effect today. Because the written content of the regulatory definition is too long for a slide, and the issue is so controversial that paraphrasing must be done very carefully, </a:t>
            </a:r>
            <a:r>
              <a:rPr lang="en-US" u="sng" dirty="0"/>
              <a:t>I suggest that ACRP adapt the content from a slide published on the USACE website, as indicated below.  Finally, the changes I suggest to the August 2015 slide definition and text in the report are to better align the exact word choice with the August 2015 rule.  For example the rule uses the term “adjacent waters” and perhaps the choice of the term “tidal waters” was to paraphrase, but better to stick with the term “adjacent waters” </a:t>
            </a:r>
            <a:endParaRPr lang="en-US" dirty="0"/>
          </a:p>
          <a:p>
            <a:r>
              <a:rPr lang="en-US" dirty="0"/>
              <a:t>August 2015 definition: (Stayed)</a:t>
            </a:r>
          </a:p>
          <a:p>
            <a:pPr lvl="0"/>
            <a:r>
              <a:rPr lang="en-US" dirty="0"/>
              <a:t>Navigable waters </a:t>
            </a:r>
          </a:p>
          <a:p>
            <a:pPr lvl="0"/>
            <a:r>
              <a:rPr lang="en-US" dirty="0"/>
              <a:t>Interstate waters and wetlands</a:t>
            </a:r>
          </a:p>
          <a:p>
            <a:pPr lvl="0"/>
            <a:r>
              <a:rPr lang="en-US" dirty="0"/>
              <a:t>Territorial seas</a:t>
            </a:r>
          </a:p>
          <a:p>
            <a:pPr lvl="0"/>
            <a:r>
              <a:rPr lang="en-US" dirty="0"/>
              <a:t>Impoundments</a:t>
            </a:r>
          </a:p>
          <a:p>
            <a:pPr lvl="0"/>
            <a:r>
              <a:rPr lang="en-US" dirty="0"/>
              <a:t>Adjacent waters</a:t>
            </a:r>
          </a:p>
          <a:p>
            <a:pPr lvl="0"/>
            <a:r>
              <a:rPr lang="en-US" dirty="0"/>
              <a:t>Additional waters shown to have a significant nexus to other waters</a:t>
            </a:r>
          </a:p>
          <a:p>
            <a:endParaRPr lang="en-US" dirty="0"/>
          </a:p>
          <a:p>
            <a:r>
              <a:rPr lang="en-US" dirty="0"/>
              <a:t>1986/1988 definition (adapted from </a:t>
            </a:r>
            <a:r>
              <a:rPr lang="en-US" u="sng" dirty="0">
                <a:hlinkClick r:id="rId3"/>
              </a:rPr>
              <a:t>https://usace.contentdm.oclc.org/utils/getfile/collection/p16021coll5/id/1423</a:t>
            </a:r>
            <a:r>
              <a:rPr lang="en-US" dirty="0"/>
              <a:t> slide 2) </a:t>
            </a:r>
          </a:p>
          <a:p>
            <a:pPr lvl="0"/>
            <a:r>
              <a:rPr lang="en-US" dirty="0"/>
              <a:t>Traditional navigable waters</a:t>
            </a:r>
          </a:p>
          <a:p>
            <a:pPr lvl="0"/>
            <a:r>
              <a:rPr lang="en-US" dirty="0"/>
              <a:t>Interstate waters including interstate wetlands</a:t>
            </a:r>
          </a:p>
          <a:p>
            <a:pPr lvl="0"/>
            <a:r>
              <a:rPr lang="en-US" dirty="0"/>
              <a:t>Other waters including intrastate, non-navigable waters with interstate/foreign commerce connections</a:t>
            </a:r>
          </a:p>
          <a:p>
            <a:pPr lvl="0"/>
            <a:r>
              <a:rPr lang="en-US" dirty="0"/>
              <a:t>Impoundments of waters otherwise defined as waters of the U.S.</a:t>
            </a:r>
          </a:p>
          <a:p>
            <a:pPr lvl="0"/>
            <a:r>
              <a:rPr lang="en-US" dirty="0"/>
              <a:t>Tributaries of the above</a:t>
            </a:r>
          </a:p>
          <a:p>
            <a:pPr lvl="0"/>
            <a:r>
              <a:rPr lang="en-US" dirty="0"/>
              <a:t>Territorial seas</a:t>
            </a:r>
          </a:p>
          <a:p>
            <a:r>
              <a:rPr lang="en-US" dirty="0"/>
              <a:t>Adjacent wetlands</a:t>
            </a:r>
          </a:p>
          <a:p>
            <a:endParaRPr lang="en-US" dirty="0"/>
          </a:p>
          <a:p>
            <a:r>
              <a:rPr lang="en-US" b="1" dirty="0"/>
              <a:t>Explain what is NOT a water of the U.S.  (isolated ponds, etc.)  </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7</a:t>
            </a:fld>
            <a:endParaRPr lang="en-US" dirty="0"/>
          </a:p>
        </p:txBody>
      </p:sp>
    </p:spTree>
    <p:extLst>
      <p:ext uri="{BB962C8B-B14F-4D97-AF65-F5344CB8AC3E}">
        <p14:creationId xmlns:p14="http://schemas.microsoft.com/office/powerpoint/2010/main" val="11007760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en-US" dirty="0"/>
              <a:t>Wetlands and waters of the U.S. can pose real challenges to airport operators.  As we mentioned earlier, wetlands are incompatible with airport operations.  </a:t>
            </a:r>
          </a:p>
          <a:p>
            <a:pPr marL="171450" indent="-171450">
              <a:buFont typeface="Arial" panose="020B0604020202020204" pitchFamily="34" charset="0"/>
              <a:buChar char="•"/>
            </a:pPr>
            <a:r>
              <a:rPr lang="en-US" dirty="0"/>
              <a:t>Airport Operators need to keep the aircraft operations area well drained and free of open water.  And open water resources can attract hazardous wildlife!</a:t>
            </a:r>
          </a:p>
          <a:p>
            <a:endParaRPr lang="en-US" dirty="0"/>
          </a:p>
          <a:p>
            <a:r>
              <a:rPr lang="en-US" dirty="0"/>
              <a:t>And the regulatory environment associated with wetlands is complex! </a:t>
            </a:r>
          </a:p>
          <a:p>
            <a:pPr marL="171450" indent="-171450">
              <a:buFont typeface="Arial" panose="020B0604020202020204" pitchFamily="34" charset="0"/>
              <a:buChar char="•"/>
            </a:pPr>
            <a:r>
              <a:rPr lang="en-US" dirty="0"/>
              <a:t>What looks like an ordinary drainage ditch, such as the one shown on this slide, might be connected to a jurisdictional waterway, such as a river or stream, and be considered a jurisdictional wetland or water way as a result.  Mowing or grading could require a permit from the Corps and/or local resource management agencies, who may define wetlands differently. For example, some counties in California will take jurisdiction if only one of those three wetland characteristics are present (hydrology, hydrophytes OR hydric soils).</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To further complicate things, multiple agencies, such as the Corps and a State agency.</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In addition, wetland impacts are often just one impact associated with a larger project, such as a runway improvement, which would require outreach to numerous agencies. </a:t>
            </a:r>
          </a:p>
          <a:p>
            <a:pPr marL="171450" indent="-171450">
              <a:buFont typeface="Arial" panose="020B0604020202020204" pitchFamily="34" charset="0"/>
              <a:buChar char="•"/>
            </a:pPr>
            <a:endParaRPr lang="en-US" dirty="0"/>
          </a:p>
          <a:p>
            <a:pPr marL="171450" indent="-171450">
              <a:buFont typeface="Arial" panose="020B0604020202020204" pitchFamily="34" charset="0"/>
              <a:buChar char="•"/>
            </a:pPr>
            <a:r>
              <a:rPr lang="en-US" dirty="0"/>
              <a:t>For example:  Wetlands provide important habitat.  Impacts to a wetland could affect listed species. </a:t>
            </a:r>
          </a:p>
          <a:p>
            <a:pPr marL="171450" indent="-171450">
              <a:buFont typeface="Arial" panose="020B0604020202020204" pitchFamily="34" charset="0"/>
              <a:buChar char="•"/>
            </a:pPr>
            <a:endParaRPr lang="en-US"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9</a:t>
            </a:fld>
            <a:endParaRPr lang="en-US" dirty="0"/>
          </a:p>
        </p:txBody>
      </p:sp>
    </p:spTree>
    <p:extLst>
      <p:ext uri="{BB962C8B-B14F-4D97-AF65-F5344CB8AC3E}">
        <p14:creationId xmlns:p14="http://schemas.microsoft.com/office/powerpoint/2010/main" val="11685690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Wetland and open water are known to attract potentially hazardous wildlife, and FAA provides guidance about wetlands and wetland mitigation in AC 150/5200-33B, “Wildlife Hazard Attractants ON and Near Airports.”  According to the guidance, open water resources and wildlife mitigation sites should not be constructed within specified distances of the airport operation and approach/departure corridors.  </a:t>
            </a:r>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11</a:t>
            </a:fld>
            <a:endParaRPr lang="en-US" dirty="0"/>
          </a:p>
        </p:txBody>
      </p:sp>
    </p:spTree>
    <p:extLst>
      <p:ext uri="{BB962C8B-B14F-4D97-AF65-F5344CB8AC3E}">
        <p14:creationId xmlns:p14="http://schemas.microsoft.com/office/powerpoint/2010/main" val="4182502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Wetland delineation are required to identify wetlands in the project area.  And USACE determines if jurisdiction or not.  Even if USACE doesn’t take jurisdiction from regulatory standpoint, states may and require sequencing of impact and mitigation.  </a:t>
            </a:r>
          </a:p>
          <a:p>
            <a:endParaRPr lang="en-US" dirty="0"/>
          </a:p>
        </p:txBody>
      </p:sp>
      <p:sp>
        <p:nvSpPr>
          <p:cNvPr id="4" name="Slide Number Placeholder 3"/>
          <p:cNvSpPr>
            <a:spLocks noGrp="1"/>
          </p:cNvSpPr>
          <p:nvPr>
            <p:ph type="sldNum" sz="quarter" idx="10"/>
          </p:nvPr>
        </p:nvSpPr>
        <p:spPr/>
        <p:txBody>
          <a:bodyPr/>
          <a:lstStyle/>
          <a:p>
            <a:pPr>
              <a:defRPr/>
            </a:pPr>
            <a:fld id="{601B9332-B151-47C2-AD61-4136C83AF8D5}" type="slidenum">
              <a:rPr lang="en-US" smtClean="0"/>
              <a:pPr>
                <a:defRPr/>
              </a:pPr>
              <a:t>16</a:t>
            </a:fld>
            <a:endParaRPr lang="en-US" dirty="0"/>
          </a:p>
        </p:txBody>
      </p:sp>
    </p:spTree>
    <p:extLst>
      <p:ext uri="{BB962C8B-B14F-4D97-AF65-F5344CB8AC3E}">
        <p14:creationId xmlns:p14="http://schemas.microsoft.com/office/powerpoint/2010/main" val="8781433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170" name="Rectangle 2"/>
          <p:cNvSpPr>
            <a:spLocks noGrp="1" noChangeArrowheads="1"/>
          </p:cNvSpPr>
          <p:nvPr>
            <p:ph type="ctrTitle"/>
          </p:nvPr>
        </p:nvSpPr>
        <p:spPr>
          <a:xfrm>
            <a:off x="457200" y="1371600"/>
            <a:ext cx="6400800" cy="762000"/>
          </a:xfrm>
        </p:spPr>
        <p:txBody>
          <a:bodyPr anchor="t"/>
          <a:lstStyle>
            <a:lvl1pPr algn="r">
              <a:defRPr sz="3600" b="1">
                <a:solidFill>
                  <a:schemeClr val="tx1"/>
                </a:solidFill>
                <a:latin typeface="HelveticaNeueLT Std Blk" pitchFamily="34" charset="0"/>
              </a:defRPr>
            </a:lvl1pPr>
          </a:lstStyle>
          <a:p>
            <a:r>
              <a:rPr lang="en-US" dirty="0"/>
              <a:t>Click to edit Master title style</a:t>
            </a:r>
          </a:p>
        </p:txBody>
      </p:sp>
      <p:sp>
        <p:nvSpPr>
          <p:cNvPr id="7171" name="Rectangle 3"/>
          <p:cNvSpPr>
            <a:spLocks noGrp="1" noChangeArrowheads="1"/>
          </p:cNvSpPr>
          <p:nvPr>
            <p:ph type="subTitle" idx="1"/>
          </p:nvPr>
        </p:nvSpPr>
        <p:spPr>
          <a:xfrm>
            <a:off x="457200" y="2209800"/>
            <a:ext cx="6400800" cy="3124200"/>
          </a:xfrm>
        </p:spPr>
        <p:txBody>
          <a:bodyPr/>
          <a:lstStyle>
            <a:lvl1pPr marL="0" indent="0" algn="r">
              <a:defRPr sz="1800">
                <a:solidFill>
                  <a:schemeClr val="tx1"/>
                </a:solidFill>
                <a:latin typeface="HelveticaNeueLT Std Lt" pitchFamily="34" charset="0"/>
              </a:defRPr>
            </a:lvl1pPr>
          </a:lstStyle>
          <a:p>
            <a:r>
              <a:rPr lang="en-US" dirty="0"/>
              <a:t>Click to edit Master subtitle style</a:t>
            </a:r>
          </a:p>
        </p:txBody>
      </p:sp>
      <p:sp>
        <p:nvSpPr>
          <p:cNvPr id="5" name="Slide Number Placeholder 1">
            <a:extLst>
              <a:ext uri="{FF2B5EF4-FFF2-40B4-BE49-F238E27FC236}">
                <a16:creationId xmlns:a16="http://schemas.microsoft.com/office/drawing/2014/main" id="{2830489F-5F7E-4EA6-B359-E8B7203E2274}"/>
              </a:ext>
            </a:extLst>
          </p:cNvPr>
          <p:cNvSpPr>
            <a:spLocks noGrp="1"/>
          </p:cNvSpPr>
          <p:nvPr>
            <p:ph type="sldNum" sz="quarter" idx="4"/>
          </p:nvPr>
        </p:nvSpPr>
        <p:spPr>
          <a:xfrm>
            <a:off x="6172200" y="6019800"/>
            <a:ext cx="2057400" cy="365125"/>
          </a:xfrm>
          <a:prstGeom prst="rect">
            <a:avLst/>
          </a:prstGeom>
        </p:spPr>
        <p:txBody>
          <a:bodyPr vert="horz" lIns="91440" tIns="45720" rIns="91440" bIns="45720" rtlCol="0" anchor="ctr"/>
          <a:lstStyle>
            <a:lvl1pPr algn="r">
              <a:defRPr sz="1200">
                <a:solidFill>
                  <a:schemeClr val="tx2"/>
                </a:solidFill>
              </a:defRPr>
            </a:lvl1pPr>
          </a:lstStyle>
          <a:p>
            <a:fld id="{7A3340EF-056C-4F42-8BFB-A01B94FCDB2B}" type="slidenum">
              <a:rPr lang="en-US" smtClean="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324600" cy="762000"/>
          </a:xfrm>
        </p:spPr>
        <p:txBody>
          <a:bodyPr/>
          <a:lstStyle/>
          <a:p>
            <a:r>
              <a:rPr lang="en-US"/>
              <a:t>Click to edit Master title style</a:t>
            </a:r>
          </a:p>
        </p:txBody>
      </p:sp>
      <p:sp>
        <p:nvSpPr>
          <p:cNvPr id="3" name="Vertical Text Placeholder 2"/>
          <p:cNvSpPr>
            <a:spLocks noGrp="1"/>
          </p:cNvSpPr>
          <p:nvPr>
            <p:ph type="body" orient="vert" idx="1"/>
          </p:nvPr>
        </p:nvSpPr>
        <p:spPr>
          <a:xfrm>
            <a:off x="457200" y="2209800"/>
            <a:ext cx="6324600" cy="31242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172200" y="1371600"/>
            <a:ext cx="609600" cy="3962400"/>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457200" y="1371600"/>
            <a:ext cx="5638800" cy="3962400"/>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400800" cy="762000"/>
          </a:xfrm>
        </p:spPr>
        <p:txBody>
          <a:bodyPr/>
          <a:lstStyle>
            <a:lvl1pPr algn="l">
              <a:defRPr/>
            </a:lvl1pPr>
          </a:lstStyle>
          <a:p>
            <a:r>
              <a:rPr lang="en-US" dirty="0"/>
              <a:t>Click to edit Master title style</a:t>
            </a:r>
          </a:p>
        </p:txBody>
      </p:sp>
      <p:sp>
        <p:nvSpPr>
          <p:cNvPr id="3" name="Content Placeholder 2"/>
          <p:cNvSpPr>
            <a:spLocks noGrp="1"/>
          </p:cNvSpPr>
          <p:nvPr>
            <p:ph idx="1"/>
          </p:nvPr>
        </p:nvSpPr>
        <p:spPr>
          <a:xfrm>
            <a:off x="457200" y="2209800"/>
            <a:ext cx="6400800" cy="3124200"/>
          </a:xfrm>
        </p:spPr>
        <p:txBody>
          <a:bodyPr/>
          <a:lstStyle>
            <a:lvl1pPr>
              <a:defRPr sz="1600"/>
            </a:lvl1pPr>
            <a:lvl2pPr>
              <a:defRPr sz="1600"/>
            </a:lvl2pPr>
            <a:lvl3pPr>
              <a:defRPr sz="1600"/>
            </a:lvl3pPr>
            <a:lvl4pPr>
              <a:defRPr sz="1600"/>
            </a:lvl4pPr>
            <a:lvl5pPr>
              <a:defRPr sz="16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A218E30F-EF35-4807-A3FB-A39AA513D5E2}" type="slidenum">
              <a:rPr lang="en-US" smtClean="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57201" y="2209801"/>
            <a:ext cx="6400800" cy="3124200"/>
          </a:xfrm>
        </p:spPr>
        <p:txBody>
          <a:bodyPr anchor="t"/>
          <a:lstStyle>
            <a:lvl1pPr algn="l">
              <a:defRPr sz="4000" b="1" cap="all"/>
            </a:lvl1pPr>
          </a:lstStyle>
          <a:p>
            <a:r>
              <a:rPr lang="en-US" dirty="0"/>
              <a:t>Click to edit Master title style</a:t>
            </a:r>
          </a:p>
        </p:txBody>
      </p:sp>
      <p:sp>
        <p:nvSpPr>
          <p:cNvPr id="3" name="Text Placeholder 2"/>
          <p:cNvSpPr>
            <a:spLocks noGrp="1"/>
          </p:cNvSpPr>
          <p:nvPr>
            <p:ph type="body" idx="1"/>
          </p:nvPr>
        </p:nvSpPr>
        <p:spPr>
          <a:xfrm>
            <a:off x="457201" y="1371601"/>
            <a:ext cx="6400800" cy="761999"/>
          </a:xfrm>
        </p:spPr>
        <p:txBody>
          <a:bodyPr anchor="ctr"/>
          <a:lstStyle>
            <a:lvl1pPr marL="0" indent="0">
              <a:buNone/>
              <a:defRPr sz="2400">
                <a:latin typeface="HelveticaNeueLT Std Blk" pitchFamily="34" charset="0"/>
              </a:defRPr>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dirty="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400800" cy="762000"/>
          </a:xfrm>
        </p:spPr>
        <p:txBody>
          <a:bodyPr/>
          <a:lstStyle/>
          <a:p>
            <a:r>
              <a:rPr lang="en-US"/>
              <a:t>Click to edit Master title style</a:t>
            </a:r>
          </a:p>
        </p:txBody>
      </p:sp>
      <p:sp>
        <p:nvSpPr>
          <p:cNvPr id="3" name="Content Placeholder 2"/>
          <p:cNvSpPr>
            <a:spLocks noGrp="1"/>
          </p:cNvSpPr>
          <p:nvPr>
            <p:ph sz="half" idx="1"/>
          </p:nvPr>
        </p:nvSpPr>
        <p:spPr>
          <a:xfrm>
            <a:off x="457200" y="2209800"/>
            <a:ext cx="3200400" cy="3048000"/>
          </a:xfrm>
        </p:spPr>
        <p:txBody>
          <a:bodyPr/>
          <a:lstStyle>
            <a:lvl1pPr>
              <a:defRPr sz="1600"/>
            </a:lvl1pPr>
            <a:lvl2pPr>
              <a:defRPr sz="1600"/>
            </a:lvl2pPr>
            <a:lvl3pPr>
              <a:defRPr sz="1600"/>
            </a:lvl3pPr>
            <a:lvl4pPr>
              <a:defRPr sz="1400"/>
            </a:lvl4pPr>
            <a:lvl5pPr>
              <a:defRPr sz="14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3657600" y="2209800"/>
            <a:ext cx="3200400" cy="3048000"/>
          </a:xfrm>
        </p:spPr>
        <p:txBody>
          <a:bodyPr/>
          <a:lstStyle>
            <a:lvl1pPr>
              <a:defRPr sz="1600"/>
            </a:lvl1pPr>
            <a:lvl2pPr>
              <a:defRPr sz="1600"/>
            </a:lvl2pPr>
            <a:lvl3pPr>
              <a:defRPr sz="16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400800" cy="762000"/>
          </a:xfrm>
        </p:spPr>
        <p:txBody>
          <a:bodyPr/>
          <a:lstStyle>
            <a:lvl1pPr>
              <a:defRPr/>
            </a:lvl1pPr>
          </a:lstStyle>
          <a:p>
            <a:r>
              <a:rPr lang="en-US" dirty="0"/>
              <a:t>Click to edit Master title style</a:t>
            </a:r>
          </a:p>
        </p:txBody>
      </p:sp>
      <p:sp>
        <p:nvSpPr>
          <p:cNvPr id="3" name="Text Placeholder 2"/>
          <p:cNvSpPr>
            <a:spLocks noGrp="1"/>
          </p:cNvSpPr>
          <p:nvPr>
            <p:ph type="body" idx="1"/>
          </p:nvPr>
        </p:nvSpPr>
        <p:spPr>
          <a:xfrm>
            <a:off x="457200" y="2209801"/>
            <a:ext cx="3200400" cy="304799"/>
          </a:xfrm>
        </p:spPr>
        <p:txBody>
          <a:bodyPr anchor="ct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457200" y="2590800"/>
            <a:ext cx="3200400" cy="26670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2"/>
          <p:cNvSpPr>
            <a:spLocks noGrp="1"/>
          </p:cNvSpPr>
          <p:nvPr>
            <p:ph type="body" idx="10"/>
          </p:nvPr>
        </p:nvSpPr>
        <p:spPr>
          <a:xfrm>
            <a:off x="3657600" y="2209801"/>
            <a:ext cx="3200400" cy="304799"/>
          </a:xfrm>
        </p:spPr>
        <p:txBody>
          <a:bodyPr anchor="ctr"/>
          <a:lstStyle>
            <a:lvl1pPr marL="0" indent="0">
              <a:buNone/>
              <a:defRPr sz="1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8" name="Content Placeholder 3"/>
          <p:cNvSpPr>
            <a:spLocks noGrp="1"/>
          </p:cNvSpPr>
          <p:nvPr>
            <p:ph sz="half" idx="11"/>
          </p:nvPr>
        </p:nvSpPr>
        <p:spPr>
          <a:xfrm>
            <a:off x="3657600" y="2590800"/>
            <a:ext cx="3200400" cy="2667000"/>
          </a:xfrm>
        </p:spPr>
        <p:txBody>
          <a:bodyPr/>
          <a:lstStyle>
            <a:lvl1pPr>
              <a:defRPr sz="1600"/>
            </a:lvl1pPr>
            <a:lvl2pPr>
              <a:defRPr sz="16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6400800" cy="762000"/>
          </a:xfrm>
        </p:spPr>
        <p:txBody>
          <a:bodyPr/>
          <a:lstStyle/>
          <a:p>
            <a:r>
              <a:rPr lang="en-US"/>
              <a:t>Click to edit Master title style</a:t>
            </a: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371600"/>
            <a:ext cx="2667000" cy="685800"/>
          </a:xfrm>
        </p:spPr>
        <p:txBody>
          <a:bodyPr anchor="b"/>
          <a:lstStyle>
            <a:lvl1pPr algn="l">
              <a:defRPr sz="1600" b="1"/>
            </a:lvl1pPr>
          </a:lstStyle>
          <a:p>
            <a:r>
              <a:rPr lang="en-US" dirty="0"/>
              <a:t>Click to edit Master title style</a:t>
            </a:r>
          </a:p>
        </p:txBody>
      </p:sp>
      <p:sp>
        <p:nvSpPr>
          <p:cNvPr id="3" name="Content Placeholder 2"/>
          <p:cNvSpPr>
            <a:spLocks noGrp="1"/>
          </p:cNvSpPr>
          <p:nvPr>
            <p:ph idx="1"/>
          </p:nvPr>
        </p:nvSpPr>
        <p:spPr>
          <a:xfrm>
            <a:off x="3200400" y="1371601"/>
            <a:ext cx="3581400" cy="3962400"/>
          </a:xfrm>
        </p:spPr>
        <p:txBody>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457200" y="2057400"/>
            <a:ext cx="2667000" cy="3276600"/>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4191000"/>
            <a:ext cx="6324600" cy="381000"/>
          </a:xfrm>
        </p:spPr>
        <p:txBody>
          <a:bodyPr anchor="b"/>
          <a:lstStyle>
            <a:lvl1pPr algn="l">
              <a:defRPr sz="2000" b="1"/>
            </a:lvl1pPr>
          </a:lstStyle>
          <a:p>
            <a:r>
              <a:rPr lang="en-US" dirty="0"/>
              <a:t>Click to edit Master title style</a:t>
            </a:r>
          </a:p>
        </p:txBody>
      </p:sp>
      <p:sp>
        <p:nvSpPr>
          <p:cNvPr id="3" name="Picture Placeholder 2"/>
          <p:cNvSpPr>
            <a:spLocks noGrp="1"/>
          </p:cNvSpPr>
          <p:nvPr>
            <p:ph type="pic" idx="1"/>
          </p:nvPr>
        </p:nvSpPr>
        <p:spPr>
          <a:xfrm>
            <a:off x="457200" y="1371600"/>
            <a:ext cx="6324600" cy="27432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457200" y="4572000"/>
            <a:ext cx="6324600" cy="762000"/>
          </a:xfrm>
        </p:spPr>
        <p:txBody>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2.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Rectangle 3"/>
          <p:cNvSpPr>
            <a:spLocks noGrp="1" noChangeArrowheads="1"/>
          </p:cNvSpPr>
          <p:nvPr>
            <p:ph type="body" idx="1"/>
          </p:nvPr>
        </p:nvSpPr>
        <p:spPr bwMode="auto">
          <a:xfrm>
            <a:off x="457200" y="2209800"/>
            <a:ext cx="6400800" cy="3124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7" name="Rectangle 8"/>
          <p:cNvSpPr>
            <a:spLocks noGrp="1" noChangeArrowheads="1"/>
          </p:cNvSpPr>
          <p:nvPr>
            <p:ph type="title"/>
          </p:nvPr>
        </p:nvSpPr>
        <p:spPr bwMode="auto">
          <a:xfrm>
            <a:off x="457200" y="1371600"/>
            <a:ext cx="6400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2" name="Slide Number Placeholder 1">
            <a:extLst>
              <a:ext uri="{FF2B5EF4-FFF2-40B4-BE49-F238E27FC236}">
                <a16:creationId xmlns:a16="http://schemas.microsoft.com/office/drawing/2014/main" id="{78B0F7FB-BCAE-4181-B479-9B2727C9DC4F}"/>
              </a:ext>
            </a:extLst>
          </p:cNvPr>
          <p:cNvSpPr>
            <a:spLocks noGrp="1"/>
          </p:cNvSpPr>
          <p:nvPr>
            <p:ph type="sldNum" sz="quarter" idx="4"/>
          </p:nvPr>
        </p:nvSpPr>
        <p:spPr>
          <a:xfrm>
            <a:off x="6172200" y="6019800"/>
            <a:ext cx="2057400" cy="365125"/>
          </a:xfrm>
          <a:prstGeom prst="rect">
            <a:avLst/>
          </a:prstGeom>
        </p:spPr>
        <p:txBody>
          <a:bodyPr vert="horz" lIns="91440" tIns="45720" rIns="91440" bIns="45720" rtlCol="0" anchor="ctr"/>
          <a:lstStyle>
            <a:lvl1pPr algn="r">
              <a:defRPr sz="1200">
                <a:solidFill>
                  <a:schemeClr val="tx2"/>
                </a:solidFill>
              </a:defRPr>
            </a:lvl1pPr>
          </a:lstStyle>
          <a:p>
            <a:fld id="{7A3340EF-056C-4F42-8BFB-A01B94FCDB2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p:titleStyle>
    <p:body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fld id="{A218E30F-EF35-4807-A3FB-A39AA513D5E2}"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5.gif"/><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20.png"/><Relationship Id="rId7" Type="http://schemas.openxmlformats.org/officeDocument/2006/relationships/image" Target="../media/image23.png"/><Relationship Id="rId2" Type="http://schemas.openxmlformats.org/officeDocument/2006/relationships/image" Target="../media/image19.png"/><Relationship Id="rId1" Type="http://schemas.openxmlformats.org/officeDocument/2006/relationships/slideLayout" Target="../slideLayouts/slideLayout8.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1.svg"/><Relationship Id="rId9"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s://www.epa.gov/cwa-404/further-revisions-clean-water-act-regulatory-definition-discharge-dredged-material"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26.jpg"/></Relationships>
</file>

<file path=ppt/slides/_rels/slide1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hyperlink" Target="https://www.faa.gov/airports/resources/publications/orders/environmental_5050_4/" TargetMode="Externa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7.png"/></Relationships>
</file>

<file path=ppt/slides/_rels/slide32.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g"/><Relationship Id="rId1" Type="http://schemas.openxmlformats.org/officeDocument/2006/relationships/slideLayout" Target="../slideLayouts/slideLayout3.xml"/><Relationship Id="rId4" Type="http://schemas.openxmlformats.org/officeDocument/2006/relationships/image" Target="../media/image41.png"/></Relationships>
</file>

<file path=ppt/slides/_rels/slide34.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19.xml"/><Relationship Id="rId1" Type="http://schemas.openxmlformats.org/officeDocument/2006/relationships/slideLayout" Target="../slideLayouts/slideLayout16.xml"/><Relationship Id="rId4" Type="http://schemas.openxmlformats.org/officeDocument/2006/relationships/image" Target="../media/image43.jpeg"/></Relationships>
</file>

<file path=ppt/slides/_rels/slide35.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1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11.jpg"/></Relationships>
</file>

<file path=ppt/slides/_rels/slide8.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bwMode="auto">
          <a:xfrm>
            <a:off x="304800" y="533400"/>
            <a:ext cx="7010400" cy="762000"/>
          </a:xfrm>
          <a:noFill/>
          <a:ln>
            <a:miter lim="800000"/>
            <a:headEnd/>
            <a:tailEnd/>
          </a:ln>
        </p:spPr>
        <p:txBody>
          <a:bodyPr vert="horz" wrap="square" lIns="91440" tIns="45720" rIns="91440" bIns="45720" numCol="1" anchor="t" anchorCtr="0" compatLnSpc="1">
            <a:prstTxWarp prst="textNoShape">
              <a:avLst/>
            </a:prstTxWarp>
          </a:bodyPr>
          <a:lstStyle/>
          <a:p>
            <a:pPr algn="ctr" eaLnBrk="1" hangingPunct="1"/>
            <a:r>
              <a:rPr lang="en-US" sz="3600" b="1" dirty="0">
                <a:solidFill>
                  <a:schemeClr val="accent3"/>
                </a:solidFill>
                <a:latin typeface="Times New Roman" panose="02020603050405020304" pitchFamily="18" charset="0"/>
                <a:cs typeface="Times New Roman" panose="02020603050405020304" pitchFamily="18" charset="0"/>
              </a:rPr>
              <a:t>ACRP 02-70</a:t>
            </a:r>
          </a:p>
        </p:txBody>
      </p:sp>
      <p:sp>
        <p:nvSpPr>
          <p:cNvPr id="2" name="TextBox 1"/>
          <p:cNvSpPr txBox="1"/>
          <p:nvPr/>
        </p:nvSpPr>
        <p:spPr>
          <a:xfrm>
            <a:off x="304800" y="1907232"/>
            <a:ext cx="7239000" cy="461665"/>
          </a:xfrm>
          <a:prstGeom prst="rect">
            <a:avLst/>
          </a:prstGeom>
          <a:noFill/>
        </p:spPr>
        <p:txBody>
          <a:bodyPr wrap="square" rtlCol="0">
            <a:spAutoFit/>
          </a:bodyPr>
          <a:lstStyle/>
          <a:p>
            <a:endParaRPr lang="en-US" dirty="0"/>
          </a:p>
        </p:txBody>
      </p:sp>
      <p:sp>
        <p:nvSpPr>
          <p:cNvPr id="5" name="Content Placeholder 2"/>
          <p:cNvSpPr>
            <a:spLocks noGrp="1"/>
          </p:cNvSpPr>
          <p:nvPr>
            <p:ph idx="1"/>
          </p:nvPr>
        </p:nvSpPr>
        <p:spPr>
          <a:xfrm>
            <a:off x="0" y="1436448"/>
            <a:ext cx="7543800" cy="3609160"/>
          </a:xfrm>
        </p:spPr>
        <p:txBody>
          <a:bodyPr>
            <a:normAutofit/>
          </a:bodyPr>
          <a:lstStyle/>
          <a:p>
            <a:pPr marL="0" indent="0" algn="ctr">
              <a:spcBef>
                <a:spcPts val="0"/>
              </a:spcBef>
              <a:buNone/>
            </a:pPr>
            <a:r>
              <a:rPr lang="en-US" sz="3600" dirty="0">
                <a:solidFill>
                  <a:srgbClr val="0070C0"/>
                </a:solidFill>
                <a:latin typeface="Times New Roman" panose="02020603050405020304" pitchFamily="18" charset="0"/>
                <a:cs typeface="Times New Roman" panose="02020603050405020304" pitchFamily="18" charset="0"/>
              </a:rPr>
              <a:t>Wetland Mitigation – </a:t>
            </a:r>
          </a:p>
          <a:p>
            <a:pPr marL="0" indent="0" algn="ctr">
              <a:spcBef>
                <a:spcPts val="0"/>
              </a:spcBef>
              <a:buNone/>
            </a:pPr>
            <a:r>
              <a:rPr lang="en-US" sz="3600" dirty="0">
                <a:solidFill>
                  <a:srgbClr val="0070C0"/>
                </a:solidFill>
                <a:latin typeface="Times New Roman" panose="02020603050405020304" pitchFamily="18" charset="0"/>
                <a:cs typeface="Times New Roman" panose="02020603050405020304" pitchFamily="18" charset="0"/>
              </a:rPr>
              <a:t>A Guidebook for Airports</a:t>
            </a:r>
          </a:p>
          <a:p>
            <a:pPr marL="0" indent="0">
              <a:spcBef>
                <a:spcPts val="0"/>
              </a:spcBef>
              <a:buNone/>
            </a:pPr>
            <a:endParaRPr lang="en-US" sz="2400" b="0" dirty="0">
              <a:solidFill>
                <a:schemeClr val="accent6"/>
              </a:solidFill>
            </a:endParaRPr>
          </a:p>
          <a:p>
            <a:pPr marL="0" indent="0">
              <a:spcBef>
                <a:spcPts val="0"/>
              </a:spcBef>
              <a:buNone/>
            </a:pPr>
            <a:endParaRPr lang="en-US" sz="1800" b="0" dirty="0">
              <a:solidFill>
                <a:schemeClr val="accent6"/>
              </a:solidFill>
            </a:endParaRPr>
          </a:p>
          <a:p>
            <a:pPr marL="0" indent="0"/>
            <a:endParaRPr lang="en-US" b="0" dirty="0">
              <a:solidFill>
                <a:srgbClr val="FF0000"/>
              </a:solidFill>
            </a:endParaRPr>
          </a:p>
          <a:p>
            <a:pPr marL="0" indent="0">
              <a:buNone/>
            </a:pPr>
            <a:endParaRPr lang="en-US" dirty="0">
              <a:solidFill>
                <a:schemeClr val="accent6"/>
              </a:solidFill>
            </a:endParaRPr>
          </a:p>
        </p:txBody>
      </p:sp>
      <p:pic>
        <p:nvPicPr>
          <p:cNvPr id="6" name="Picture 2" descr="M:\Photos and Images\Logos - Smart\smartlogojpg.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622755" y="3090178"/>
            <a:ext cx="2101645" cy="45720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descr="ERS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45175" y="4065312"/>
            <a:ext cx="1456802" cy="839510"/>
          </a:xfrm>
          <a:prstGeom prst="rect">
            <a:avLst/>
          </a:prstGeom>
          <a:noFill/>
        </p:spPr>
      </p:pic>
      <p:pic>
        <p:nvPicPr>
          <p:cNvPr id="9" name="Picture 8">
            <a:extLst>
              <a:ext uri="{FF2B5EF4-FFF2-40B4-BE49-F238E27FC236}">
                <a16:creationId xmlns:a16="http://schemas.microsoft.com/office/drawing/2014/main" id="{B05617EB-99BC-4C87-984F-0FA47C8CC9E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907374" y="3761237"/>
            <a:ext cx="1532405" cy="274320"/>
          </a:xfrm>
          <a:prstGeom prst="rect">
            <a:avLst/>
          </a:prstGeom>
        </p:spPr>
      </p:pic>
      <p:sp>
        <p:nvSpPr>
          <p:cNvPr id="3" name="TextBox 2">
            <a:extLst>
              <a:ext uri="{FF2B5EF4-FFF2-40B4-BE49-F238E27FC236}">
                <a16:creationId xmlns:a16="http://schemas.microsoft.com/office/drawing/2014/main" id="{FCBCEE81-D65F-436E-ABB7-A5A831F260A9}"/>
              </a:ext>
            </a:extLst>
          </p:cNvPr>
          <p:cNvSpPr txBox="1"/>
          <p:nvPr/>
        </p:nvSpPr>
        <p:spPr>
          <a:xfrm>
            <a:off x="7772400" y="6381690"/>
            <a:ext cx="685800" cy="400110"/>
          </a:xfrm>
          <a:prstGeom prst="rect">
            <a:avLst/>
          </a:prstGeom>
          <a:noFill/>
        </p:spPr>
        <p:txBody>
          <a:bodyPr wrap="square" rtlCol="0">
            <a:spAutoFit/>
          </a:bodyPr>
          <a:lstStyle/>
          <a:p>
            <a:r>
              <a:rPr lang="en-US" sz="2000" dirty="0"/>
              <a:t>1</a:t>
            </a:r>
          </a:p>
        </p:txBody>
      </p:sp>
    </p:spTree>
    <p:extLst>
      <p:ext uri="{BB962C8B-B14F-4D97-AF65-F5344CB8AC3E}">
        <p14:creationId xmlns:p14="http://schemas.microsoft.com/office/powerpoint/2010/main" val="2153823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3708" y="452629"/>
            <a:ext cx="6400800" cy="762000"/>
          </a:xfrm>
        </p:spPr>
        <p:txBody>
          <a:bodyPr/>
          <a:lstStyle/>
          <a:p>
            <a:r>
              <a:rPr lang="en-US" sz="3200" b="1" dirty="0">
                <a:solidFill>
                  <a:srgbClr val="0070C0"/>
                </a:solidFill>
                <a:latin typeface="Times New Roman" panose="02020603050405020304" pitchFamily="18" charset="0"/>
                <a:cs typeface="Times New Roman" panose="02020603050405020304" pitchFamily="18" charset="0"/>
              </a:rPr>
              <a:t>Project Goal</a:t>
            </a:r>
          </a:p>
        </p:txBody>
      </p:sp>
      <p:sp>
        <p:nvSpPr>
          <p:cNvPr id="3" name="Content Placeholder 2"/>
          <p:cNvSpPr>
            <a:spLocks noGrp="1"/>
          </p:cNvSpPr>
          <p:nvPr>
            <p:ph idx="1"/>
          </p:nvPr>
        </p:nvSpPr>
        <p:spPr>
          <a:xfrm>
            <a:off x="762001" y="1201579"/>
            <a:ext cx="6172200" cy="4132421"/>
          </a:xfrm>
        </p:spPr>
        <p:txBody>
          <a:bodyPr/>
          <a:lstStyle/>
          <a:p>
            <a:pPr marL="0" indent="0"/>
            <a:r>
              <a:rPr lang="en-US" sz="2000" b="0" dirty="0"/>
              <a:t>Provide a clear, concise, and readable guidebook for airport staff, regulators, and consultants to address wetland mitigation at airports.</a:t>
            </a:r>
            <a:endParaRPr lang="en-US" sz="2400" dirty="0"/>
          </a:p>
        </p:txBody>
      </p:sp>
      <p:pic>
        <p:nvPicPr>
          <p:cNvPr id="5" name="Picture 4">
            <a:extLst>
              <a:ext uri="{FF2B5EF4-FFF2-40B4-BE49-F238E27FC236}">
                <a16:creationId xmlns:a16="http://schemas.microsoft.com/office/drawing/2014/main" id="{0C363726-E064-4C21-B527-ACA73F5D7C34}"/>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7500" b="21250"/>
          <a:stretch/>
        </p:blipFill>
        <p:spPr>
          <a:xfrm>
            <a:off x="1243814" y="2511326"/>
            <a:ext cx="5390152" cy="2560320"/>
          </a:xfrm>
          <a:prstGeom prst="rect">
            <a:avLst/>
          </a:prstGeom>
          <a:solidFill>
            <a:schemeClr val="accent2"/>
          </a:solidFill>
          <a:ln w="3175">
            <a:solidFill>
              <a:schemeClr val="tx1"/>
            </a:solidFill>
          </a:ln>
        </p:spPr>
      </p:pic>
      <p:sp>
        <p:nvSpPr>
          <p:cNvPr id="6" name="TextBox 5">
            <a:extLst>
              <a:ext uri="{FF2B5EF4-FFF2-40B4-BE49-F238E27FC236}">
                <a16:creationId xmlns:a16="http://schemas.microsoft.com/office/drawing/2014/main" id="{2B096DCD-5DA8-4F10-B854-24767EFC0B50}"/>
              </a:ext>
            </a:extLst>
          </p:cNvPr>
          <p:cNvSpPr txBox="1"/>
          <p:nvPr/>
        </p:nvSpPr>
        <p:spPr>
          <a:xfrm>
            <a:off x="1204521" y="5071646"/>
            <a:ext cx="5729679" cy="584775"/>
          </a:xfrm>
          <a:prstGeom prst="rect">
            <a:avLst/>
          </a:prstGeom>
          <a:noFill/>
        </p:spPr>
        <p:txBody>
          <a:bodyPr wrap="square" rtlCol="0">
            <a:spAutoFit/>
          </a:bodyPr>
          <a:lstStyle/>
          <a:p>
            <a:r>
              <a:rPr lang="en-US" sz="1600" i="1" dirty="0"/>
              <a:t>Standing water can attract hazardous wildlife and pose risks to the traveling public</a:t>
            </a:r>
          </a:p>
        </p:txBody>
      </p:sp>
      <p:sp>
        <p:nvSpPr>
          <p:cNvPr id="7" name="TextBox 6">
            <a:extLst>
              <a:ext uri="{FF2B5EF4-FFF2-40B4-BE49-F238E27FC236}">
                <a16:creationId xmlns:a16="http://schemas.microsoft.com/office/drawing/2014/main" id="{BDEF3163-2555-4ACD-954C-EAA60F8A08CF}"/>
              </a:ext>
            </a:extLst>
          </p:cNvPr>
          <p:cNvSpPr txBox="1"/>
          <p:nvPr/>
        </p:nvSpPr>
        <p:spPr>
          <a:xfrm>
            <a:off x="7772400" y="6326832"/>
            <a:ext cx="685800" cy="400110"/>
          </a:xfrm>
          <a:prstGeom prst="rect">
            <a:avLst/>
          </a:prstGeom>
          <a:noFill/>
        </p:spPr>
        <p:txBody>
          <a:bodyPr wrap="square" rtlCol="0">
            <a:spAutoFit/>
          </a:bodyPr>
          <a:lstStyle/>
          <a:p>
            <a:r>
              <a:rPr lang="en-US" sz="2000" dirty="0"/>
              <a:t>10</a:t>
            </a:r>
          </a:p>
        </p:txBody>
      </p:sp>
    </p:spTree>
    <p:extLst>
      <p:ext uri="{BB962C8B-B14F-4D97-AF65-F5344CB8AC3E}">
        <p14:creationId xmlns:p14="http://schemas.microsoft.com/office/powerpoint/2010/main" val="67012674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B96FEAB-3FD6-4281-AC2B-B52B997F3ECD}"/>
              </a:ext>
            </a:extLst>
          </p:cNvPr>
          <p:cNvSpPr txBox="1">
            <a:spLocks/>
          </p:cNvSpPr>
          <p:nvPr/>
        </p:nvSpPr>
        <p:spPr bwMode="auto">
          <a:xfrm>
            <a:off x="291824" y="513944"/>
            <a:ext cx="6400800" cy="65204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r>
              <a:rPr lang="en-US" sz="3200" b="1" kern="0" dirty="0">
                <a:solidFill>
                  <a:srgbClr val="0070C0"/>
                </a:solidFill>
                <a:latin typeface="Times New Roman" panose="02020603050405020304" pitchFamily="18" charset="0"/>
                <a:cs typeface="Times New Roman" panose="02020603050405020304" pitchFamily="18" charset="0"/>
              </a:rPr>
              <a:t>Wetland Challenges at Airports</a:t>
            </a:r>
          </a:p>
        </p:txBody>
      </p:sp>
      <p:grpSp>
        <p:nvGrpSpPr>
          <p:cNvPr id="9" name="Group 8">
            <a:extLst>
              <a:ext uri="{FF2B5EF4-FFF2-40B4-BE49-F238E27FC236}">
                <a16:creationId xmlns:a16="http://schemas.microsoft.com/office/drawing/2014/main" id="{23586E92-3763-4765-9133-7E660C78AF84}"/>
              </a:ext>
            </a:extLst>
          </p:cNvPr>
          <p:cNvGrpSpPr/>
          <p:nvPr/>
        </p:nvGrpSpPr>
        <p:grpSpPr>
          <a:xfrm>
            <a:off x="0" y="1119266"/>
            <a:ext cx="7543800" cy="5662534"/>
            <a:chOff x="0" y="1119266"/>
            <a:chExt cx="7543800" cy="5662534"/>
          </a:xfrm>
        </p:grpSpPr>
        <p:grpSp>
          <p:nvGrpSpPr>
            <p:cNvPr id="4" name="Group 3">
              <a:extLst>
                <a:ext uri="{FF2B5EF4-FFF2-40B4-BE49-F238E27FC236}">
                  <a16:creationId xmlns:a16="http://schemas.microsoft.com/office/drawing/2014/main" id="{CC1A49C3-C1DC-4EFD-907D-7A9DB677ED8B}"/>
                </a:ext>
              </a:extLst>
            </p:cNvPr>
            <p:cNvGrpSpPr/>
            <p:nvPr/>
          </p:nvGrpSpPr>
          <p:grpSpPr>
            <a:xfrm>
              <a:off x="4267200" y="1297408"/>
              <a:ext cx="3079984" cy="2870775"/>
              <a:chOff x="378916" y="1972314"/>
              <a:chExt cx="3079984" cy="2870775"/>
            </a:xfrm>
          </p:grpSpPr>
          <p:sp>
            <p:nvSpPr>
              <p:cNvPr id="2" name="TextBox 1">
                <a:extLst>
                  <a:ext uri="{FF2B5EF4-FFF2-40B4-BE49-F238E27FC236}">
                    <a16:creationId xmlns:a16="http://schemas.microsoft.com/office/drawing/2014/main" id="{7D677FD6-4547-4956-93E9-675E1FC7CCD2}"/>
                  </a:ext>
                </a:extLst>
              </p:cNvPr>
              <p:cNvSpPr txBox="1"/>
              <p:nvPr/>
            </p:nvSpPr>
            <p:spPr>
              <a:xfrm>
                <a:off x="378916" y="4258314"/>
                <a:ext cx="3079984" cy="584775"/>
              </a:xfrm>
              <a:prstGeom prst="rect">
                <a:avLst/>
              </a:prstGeom>
              <a:noFill/>
            </p:spPr>
            <p:txBody>
              <a:bodyPr wrap="square" rtlCol="0">
                <a:spAutoFit/>
              </a:bodyPr>
              <a:lstStyle/>
              <a:p>
                <a:r>
                  <a:rPr lang="en-US" sz="1600" i="1" dirty="0"/>
                  <a:t>More than 207,000 wildlife strikes reported to FAA since 1990 </a:t>
                </a:r>
              </a:p>
            </p:txBody>
          </p:sp>
          <p:pic>
            <p:nvPicPr>
              <p:cNvPr id="5" name="Picture 4">
                <a:extLst>
                  <a:ext uri="{FF2B5EF4-FFF2-40B4-BE49-F238E27FC236}">
                    <a16:creationId xmlns:a16="http://schemas.microsoft.com/office/drawing/2014/main" id="{0CF73485-A551-4CC3-A47B-C0E271979B11}"/>
                  </a:ext>
                </a:extLst>
              </p:cNvPr>
              <p:cNvPicPr>
                <a:picLocks noChangeAspect="1"/>
              </p:cNvPicPr>
              <p:nvPr/>
            </p:nvPicPr>
            <p:blipFill>
              <a:blip r:embed="rId3"/>
              <a:stretch>
                <a:fillRect/>
              </a:stretch>
            </p:blipFill>
            <p:spPr>
              <a:xfrm>
                <a:off x="387933" y="1972314"/>
                <a:ext cx="3070967" cy="2300260"/>
              </a:xfrm>
              <a:prstGeom prst="rect">
                <a:avLst/>
              </a:prstGeom>
              <a:ln>
                <a:solidFill>
                  <a:schemeClr val="tx1"/>
                </a:solidFill>
              </a:ln>
            </p:spPr>
          </p:pic>
        </p:grpSp>
        <p:sp>
          <p:nvSpPr>
            <p:cNvPr id="8" name="Content Placeholder 2">
              <a:extLst>
                <a:ext uri="{FF2B5EF4-FFF2-40B4-BE49-F238E27FC236}">
                  <a16:creationId xmlns:a16="http://schemas.microsoft.com/office/drawing/2014/main" id="{01256BC3-013F-49C3-A2AC-82E0F1884EAE}"/>
                </a:ext>
              </a:extLst>
            </p:cNvPr>
            <p:cNvSpPr txBox="1">
              <a:spLocks/>
            </p:cNvSpPr>
            <p:nvPr/>
          </p:nvSpPr>
          <p:spPr bwMode="auto">
            <a:xfrm>
              <a:off x="387933" y="1119266"/>
              <a:ext cx="3879267" cy="447255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defRPr sz="16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7400" indent="-228600" algn="l" rtl="0" eaLnBrk="0" fontAlgn="base" hangingPunct="0">
                <a:spcBef>
                  <a:spcPct val="20000"/>
                </a:spcBef>
                <a:spcAft>
                  <a:spcPct val="0"/>
                </a:spcAft>
                <a:buChar char="»"/>
                <a:defRPr sz="16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r>
                <a:rPr lang="en-US" sz="2400" kern="0" dirty="0"/>
                <a:t>Potential Wildlife Hazards </a:t>
              </a:r>
            </a:p>
            <a:p>
              <a:pPr marL="231775" indent="-231775">
                <a:buFont typeface="Arial" panose="020B0604020202020204" pitchFamily="34" charset="0"/>
                <a:buChar char="•"/>
              </a:pPr>
              <a:r>
                <a:rPr lang="en-US" sz="2000" b="0" kern="0" dirty="0"/>
                <a:t>Wetlands provide food, water, and shelter for wildlife that can be hazardous to aviation. </a:t>
              </a:r>
            </a:p>
            <a:p>
              <a:pPr marL="231775" indent="-231775">
                <a:buFont typeface="Arial" panose="020B0604020202020204" pitchFamily="34" charset="0"/>
                <a:buChar char="•"/>
              </a:pPr>
              <a:r>
                <a:rPr lang="en-US" sz="2000" b="0" dirty="0"/>
                <a:t>The FAA identifies separation criteria* to avoid strikes:</a:t>
              </a:r>
            </a:p>
            <a:p>
              <a:pPr marL="574675" lvl="1" indent="-342900">
                <a:buFont typeface="Wingdings" panose="05000000000000000000" pitchFamily="2" charset="2"/>
                <a:buChar char="Ø"/>
              </a:pPr>
              <a:r>
                <a:rPr lang="en-US" sz="2000" dirty="0"/>
                <a:t> 5,000 feet (piston-powered aircraft)</a:t>
              </a:r>
            </a:p>
            <a:p>
              <a:pPr marL="574675">
                <a:buFont typeface="Wingdings" panose="05000000000000000000" pitchFamily="2" charset="2"/>
                <a:buChar char="Ø"/>
              </a:pPr>
              <a:r>
                <a:rPr lang="en-US" sz="2000" b="0" dirty="0"/>
                <a:t>10,000-feet  (turbine-powered aircraft)</a:t>
              </a:r>
            </a:p>
            <a:p>
              <a:pPr marL="574675">
                <a:buFont typeface="Wingdings" panose="05000000000000000000" pitchFamily="2" charset="2"/>
                <a:buChar char="Ø"/>
              </a:pPr>
              <a:r>
                <a:rPr lang="en-US" sz="2000" b="0" dirty="0"/>
                <a:t>5 miles from approach/ departure corridors </a:t>
              </a:r>
            </a:p>
            <a:p>
              <a:pPr marL="231775" indent="-231775">
                <a:buFont typeface="Arial" panose="020B0604020202020204" pitchFamily="34" charset="0"/>
                <a:buChar char="•"/>
              </a:pPr>
              <a:endParaRPr lang="en-US" sz="2000" b="0" kern="0" dirty="0"/>
            </a:p>
          </p:txBody>
        </p:sp>
        <p:sp>
          <p:nvSpPr>
            <p:cNvPr id="6" name="Rectangle 5">
              <a:extLst>
                <a:ext uri="{FF2B5EF4-FFF2-40B4-BE49-F238E27FC236}">
                  <a16:creationId xmlns:a16="http://schemas.microsoft.com/office/drawing/2014/main" id="{E54FA432-F462-4BF3-A520-61D19AE743F1}"/>
                </a:ext>
              </a:extLst>
            </p:cNvPr>
            <p:cNvSpPr/>
            <p:nvPr/>
          </p:nvSpPr>
          <p:spPr>
            <a:xfrm>
              <a:off x="0" y="6073914"/>
              <a:ext cx="7543800" cy="707886"/>
            </a:xfrm>
            <a:prstGeom prst="rect">
              <a:avLst/>
            </a:prstGeom>
            <a:solidFill>
              <a:schemeClr val="accent1">
                <a:lumMod val="90000"/>
              </a:schemeClr>
            </a:solidFill>
          </p:spPr>
          <p:txBody>
            <a:bodyPr wrap="square">
              <a:spAutoFit/>
            </a:bodyPr>
            <a:lstStyle/>
            <a:p>
              <a:pPr marL="0" indent="0">
                <a:spcBef>
                  <a:spcPts val="800"/>
                </a:spcBef>
              </a:pPr>
              <a:r>
                <a:rPr lang="en-US" sz="2000" dirty="0"/>
                <a:t>*Separation criteria source: FAA AC 150/5200-33B, </a:t>
              </a:r>
              <a:r>
                <a:rPr lang="en-US" sz="2000" i="1" dirty="0" smtClean="0"/>
                <a:t>Hazardous Wildlife Attractants </a:t>
              </a:r>
              <a:r>
                <a:rPr lang="en-US" sz="2000" i="1" dirty="0"/>
                <a:t>On </a:t>
              </a:r>
              <a:r>
                <a:rPr lang="en-US" sz="2000" i="1" dirty="0" smtClean="0"/>
                <a:t>or </a:t>
              </a:r>
              <a:r>
                <a:rPr lang="en-US" sz="2000" i="1" dirty="0"/>
                <a:t>Near Airports</a:t>
              </a:r>
              <a:r>
                <a:rPr lang="en-US" sz="2000" dirty="0"/>
                <a:t>  </a:t>
              </a:r>
            </a:p>
          </p:txBody>
        </p:sp>
      </p:grpSp>
      <p:sp>
        <p:nvSpPr>
          <p:cNvPr id="10" name="TextBox 9">
            <a:extLst>
              <a:ext uri="{FF2B5EF4-FFF2-40B4-BE49-F238E27FC236}">
                <a16:creationId xmlns:a16="http://schemas.microsoft.com/office/drawing/2014/main" id="{0E88B3B8-9B2C-462F-856A-FD6249186835}"/>
              </a:ext>
            </a:extLst>
          </p:cNvPr>
          <p:cNvSpPr txBox="1"/>
          <p:nvPr/>
        </p:nvSpPr>
        <p:spPr>
          <a:xfrm>
            <a:off x="7772400" y="6326832"/>
            <a:ext cx="685800" cy="400110"/>
          </a:xfrm>
          <a:prstGeom prst="rect">
            <a:avLst/>
          </a:prstGeom>
          <a:noFill/>
        </p:spPr>
        <p:txBody>
          <a:bodyPr wrap="square" rtlCol="0">
            <a:spAutoFit/>
          </a:bodyPr>
          <a:lstStyle/>
          <a:p>
            <a:r>
              <a:rPr lang="en-US" sz="2000" dirty="0"/>
              <a:t>11</a:t>
            </a:r>
          </a:p>
        </p:txBody>
      </p:sp>
    </p:spTree>
    <p:extLst>
      <p:ext uri="{BB962C8B-B14F-4D97-AF65-F5344CB8AC3E}">
        <p14:creationId xmlns:p14="http://schemas.microsoft.com/office/powerpoint/2010/main" val="40548543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3733800" cy="4038600"/>
          </a:xfrm>
        </p:spPr>
        <p:txBody>
          <a:bodyPr/>
          <a:lstStyle/>
          <a:p>
            <a:pPr>
              <a:buFont typeface="Arial" panose="020B0604020202020204" pitchFamily="34" charset="0"/>
              <a:buChar char="•"/>
            </a:pPr>
            <a:r>
              <a:rPr lang="en-US" sz="2000" b="0" dirty="0"/>
              <a:t>Regulatory environment</a:t>
            </a:r>
          </a:p>
          <a:p>
            <a:pPr>
              <a:buFont typeface="Arial" panose="020B0604020202020204" pitchFamily="34" charset="0"/>
              <a:buChar char="•"/>
            </a:pPr>
            <a:r>
              <a:rPr lang="en-US" sz="2000" b="0" dirty="0"/>
              <a:t>Wetland identification </a:t>
            </a:r>
            <a:br>
              <a:rPr lang="en-US" sz="2000" b="0" dirty="0"/>
            </a:br>
            <a:r>
              <a:rPr lang="en-US" sz="2000" b="0" dirty="0"/>
              <a:t>and impacts</a:t>
            </a:r>
          </a:p>
          <a:p>
            <a:pPr>
              <a:buFont typeface="Arial" panose="020B0604020202020204" pitchFamily="34" charset="0"/>
              <a:buChar char="•"/>
            </a:pPr>
            <a:r>
              <a:rPr lang="en-US" sz="2000" b="0" dirty="0"/>
              <a:t>Mitigation types</a:t>
            </a:r>
          </a:p>
          <a:p>
            <a:pPr>
              <a:buFont typeface="Arial" panose="020B0604020202020204" pitchFamily="34" charset="0"/>
              <a:buChar char="•"/>
            </a:pPr>
            <a:r>
              <a:rPr lang="en-US" sz="2000" b="0" dirty="0"/>
              <a:t>Airport-related constraints</a:t>
            </a:r>
          </a:p>
          <a:p>
            <a:pPr>
              <a:buFont typeface="Arial" panose="020B0604020202020204" pitchFamily="34" charset="0"/>
              <a:buChar char="•"/>
            </a:pPr>
            <a:r>
              <a:rPr lang="en-US" sz="2000" b="0" dirty="0"/>
              <a:t>Engineering and design issues</a:t>
            </a:r>
          </a:p>
          <a:p>
            <a:pPr>
              <a:buFont typeface="Arial" panose="020B0604020202020204" pitchFamily="34" charset="0"/>
              <a:buChar char="•"/>
            </a:pPr>
            <a:r>
              <a:rPr lang="en-US" sz="2000" b="0" dirty="0"/>
              <a:t>Costs and funding</a:t>
            </a:r>
          </a:p>
          <a:p>
            <a:pPr>
              <a:buFont typeface="Arial" panose="020B0604020202020204" pitchFamily="34" charset="0"/>
              <a:buChar char="•"/>
            </a:pPr>
            <a:r>
              <a:rPr lang="en-US" sz="2000" b="0" dirty="0"/>
              <a:t>Public outreach and stakeholder management</a:t>
            </a:r>
          </a:p>
          <a:p>
            <a:pPr>
              <a:buFont typeface="Arial" panose="020B0604020202020204" pitchFamily="34" charset="0"/>
              <a:buChar char="•"/>
            </a:pPr>
            <a:r>
              <a:rPr lang="en-US" sz="2000" b="0" dirty="0"/>
              <a:t>Case studies </a:t>
            </a:r>
          </a:p>
          <a:p>
            <a:endParaRPr lang="en-US" dirty="0"/>
          </a:p>
        </p:txBody>
      </p:sp>
      <p:sp>
        <p:nvSpPr>
          <p:cNvPr id="7" name="Rectangle 6">
            <a:extLst>
              <a:ext uri="{FF2B5EF4-FFF2-40B4-BE49-F238E27FC236}">
                <a16:creationId xmlns:a16="http://schemas.microsoft.com/office/drawing/2014/main" id="{41EA6974-5A37-4AB3-B912-A7BF3B634E63}"/>
              </a:ext>
            </a:extLst>
          </p:cNvPr>
          <p:cNvSpPr/>
          <p:nvPr/>
        </p:nvSpPr>
        <p:spPr>
          <a:xfrm>
            <a:off x="457200" y="541504"/>
            <a:ext cx="6629400" cy="584775"/>
          </a:xfrm>
          <a:prstGeom prst="rect">
            <a:avLst/>
          </a:prstGeom>
        </p:spPr>
        <p:txBody>
          <a:bodyPr wrap="square">
            <a:spAutoFit/>
          </a:bodyPr>
          <a:lstStyle/>
          <a:p>
            <a:pPr marL="342900" lvl="0" indent="-342900" eaLnBrk="0" hangingPunct="0">
              <a:spcBef>
                <a:spcPct val="20000"/>
              </a:spcBef>
            </a:pPr>
            <a:r>
              <a:rPr lang="en-US" sz="3200" b="1" kern="0" dirty="0">
                <a:solidFill>
                  <a:srgbClr val="0070C0"/>
                </a:solidFill>
                <a:latin typeface="Times New Roman"/>
              </a:rPr>
              <a:t>Guidebook Contents </a:t>
            </a:r>
          </a:p>
        </p:txBody>
      </p:sp>
      <p:pic>
        <p:nvPicPr>
          <p:cNvPr id="2" name="Picture 1">
            <a:extLst>
              <a:ext uri="{FF2B5EF4-FFF2-40B4-BE49-F238E27FC236}">
                <a16:creationId xmlns:a16="http://schemas.microsoft.com/office/drawing/2014/main" id="{18965134-0226-4BAA-A79B-ABCCAB37C9CE}"/>
              </a:ext>
            </a:extLst>
          </p:cNvPr>
          <p:cNvPicPr>
            <a:picLocks noChangeAspect="1"/>
          </p:cNvPicPr>
          <p:nvPr/>
        </p:nvPicPr>
        <p:blipFill rotWithShape="1">
          <a:blip r:embed="rId2"/>
          <a:srcRect l="3143"/>
          <a:stretch/>
        </p:blipFill>
        <p:spPr>
          <a:xfrm>
            <a:off x="4411894" y="1620184"/>
            <a:ext cx="2764399" cy="1788832"/>
          </a:xfrm>
          <a:prstGeom prst="rect">
            <a:avLst/>
          </a:prstGeom>
          <a:ln w="3175">
            <a:solidFill>
              <a:schemeClr val="tx1"/>
            </a:solidFill>
          </a:ln>
        </p:spPr>
      </p:pic>
      <p:pic>
        <p:nvPicPr>
          <p:cNvPr id="4" name="Picture 3">
            <a:extLst>
              <a:ext uri="{FF2B5EF4-FFF2-40B4-BE49-F238E27FC236}">
                <a16:creationId xmlns:a16="http://schemas.microsoft.com/office/drawing/2014/main" id="{54785D5A-0FCB-4EE2-8B0B-94D1C571D175}"/>
              </a:ext>
            </a:extLst>
          </p:cNvPr>
          <p:cNvPicPr>
            <a:picLocks noChangeAspect="1"/>
          </p:cNvPicPr>
          <p:nvPr/>
        </p:nvPicPr>
        <p:blipFill>
          <a:blip r:embed="rId3"/>
          <a:stretch>
            <a:fillRect/>
          </a:stretch>
        </p:blipFill>
        <p:spPr>
          <a:xfrm>
            <a:off x="4411895" y="3590330"/>
            <a:ext cx="2764398" cy="2073300"/>
          </a:xfrm>
          <a:prstGeom prst="rect">
            <a:avLst/>
          </a:prstGeom>
          <a:ln w="3175">
            <a:solidFill>
              <a:schemeClr val="tx1"/>
            </a:solidFill>
          </a:ln>
        </p:spPr>
      </p:pic>
      <p:sp>
        <p:nvSpPr>
          <p:cNvPr id="6" name="TextBox 5">
            <a:extLst>
              <a:ext uri="{FF2B5EF4-FFF2-40B4-BE49-F238E27FC236}">
                <a16:creationId xmlns:a16="http://schemas.microsoft.com/office/drawing/2014/main" id="{6B12C5D0-85F4-4CE0-ACBC-077854890CAB}"/>
              </a:ext>
            </a:extLst>
          </p:cNvPr>
          <p:cNvSpPr txBox="1"/>
          <p:nvPr/>
        </p:nvSpPr>
        <p:spPr>
          <a:xfrm>
            <a:off x="7772400" y="6326832"/>
            <a:ext cx="685800" cy="400110"/>
          </a:xfrm>
          <a:prstGeom prst="rect">
            <a:avLst/>
          </a:prstGeom>
          <a:noFill/>
        </p:spPr>
        <p:txBody>
          <a:bodyPr wrap="square" rtlCol="0">
            <a:spAutoFit/>
          </a:bodyPr>
          <a:lstStyle/>
          <a:p>
            <a:r>
              <a:rPr lang="en-US" sz="2000" dirty="0"/>
              <a:t>12</a:t>
            </a:r>
          </a:p>
        </p:txBody>
      </p:sp>
    </p:spTree>
    <p:extLst>
      <p:ext uri="{BB962C8B-B14F-4D97-AF65-F5344CB8AC3E}">
        <p14:creationId xmlns:p14="http://schemas.microsoft.com/office/powerpoint/2010/main" val="303169277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FFED8FC-5889-4FB1-8E8E-8BB83C68BC16}"/>
              </a:ext>
            </a:extLst>
          </p:cNvPr>
          <p:cNvSpPr>
            <a:spLocks noGrp="1"/>
          </p:cNvSpPr>
          <p:nvPr>
            <p:ph type="title"/>
          </p:nvPr>
        </p:nvSpPr>
        <p:spPr>
          <a:xfrm>
            <a:off x="0" y="403185"/>
            <a:ext cx="7543800" cy="1044615"/>
          </a:xfrm>
        </p:spPr>
        <p:txBody>
          <a:bodyPr/>
          <a:lstStyle/>
          <a:p>
            <a:pPr marL="342900" lvl="0" indent="-342900" algn="ctr">
              <a:spcBef>
                <a:spcPct val="20000"/>
              </a:spcBef>
            </a:pPr>
            <a:r>
              <a:rPr lang="en-US" sz="3600" b="1" dirty="0">
                <a:solidFill>
                  <a:srgbClr val="0070C0"/>
                </a:solidFill>
                <a:latin typeface="Times New Roman"/>
                <a:ea typeface="+mn-ea"/>
                <a:cs typeface="+mn-cs"/>
              </a:rPr>
              <a:t>Regulatory Environment</a:t>
            </a:r>
            <a:endParaRPr lang="en-US" dirty="0"/>
          </a:p>
        </p:txBody>
      </p:sp>
      <p:pic>
        <p:nvPicPr>
          <p:cNvPr id="6" name="Content Placeholder 5">
            <a:extLst>
              <a:ext uri="{FF2B5EF4-FFF2-40B4-BE49-F238E27FC236}">
                <a16:creationId xmlns:a16="http://schemas.microsoft.com/office/drawing/2014/main" id="{AB8F0469-A18E-478E-9E64-4BEF02E52294}"/>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772" y="1774853"/>
            <a:ext cx="4876028" cy="3254347"/>
          </a:xfrm>
          <a:ln w="3175"/>
        </p:spPr>
      </p:pic>
      <p:sp>
        <p:nvSpPr>
          <p:cNvPr id="4" name="TextBox 3">
            <a:extLst>
              <a:ext uri="{FF2B5EF4-FFF2-40B4-BE49-F238E27FC236}">
                <a16:creationId xmlns:a16="http://schemas.microsoft.com/office/drawing/2014/main" id="{77FBF650-CCB2-44AF-B069-2DFB9EE3C72B}"/>
              </a:ext>
            </a:extLst>
          </p:cNvPr>
          <p:cNvSpPr txBox="1"/>
          <p:nvPr/>
        </p:nvSpPr>
        <p:spPr>
          <a:xfrm>
            <a:off x="7772400" y="6326832"/>
            <a:ext cx="685800" cy="400110"/>
          </a:xfrm>
          <a:prstGeom prst="rect">
            <a:avLst/>
          </a:prstGeom>
          <a:noFill/>
        </p:spPr>
        <p:txBody>
          <a:bodyPr wrap="square" rtlCol="0">
            <a:spAutoFit/>
          </a:bodyPr>
          <a:lstStyle/>
          <a:p>
            <a:r>
              <a:rPr lang="en-US" sz="2000" dirty="0"/>
              <a:t>13</a:t>
            </a:r>
          </a:p>
        </p:txBody>
      </p:sp>
    </p:spTree>
    <p:extLst>
      <p:ext uri="{BB962C8B-B14F-4D97-AF65-F5344CB8AC3E}">
        <p14:creationId xmlns:p14="http://schemas.microsoft.com/office/powerpoint/2010/main" val="20875607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426392"/>
            <a:ext cx="4972880" cy="685800"/>
          </a:xfrm>
        </p:spPr>
        <p:txBody>
          <a:bodyPr/>
          <a:lstStyle/>
          <a:p>
            <a:r>
              <a:rPr lang="en-US" sz="3200" b="1" dirty="0">
                <a:solidFill>
                  <a:srgbClr val="0070C0"/>
                </a:solidFill>
                <a:latin typeface="Times New Roman" panose="02020603050405020304" pitchFamily="18" charset="0"/>
                <a:cs typeface="Times New Roman" panose="02020603050405020304" pitchFamily="18" charset="0"/>
              </a:rPr>
              <a:t>Complex Regulations </a:t>
            </a:r>
          </a:p>
        </p:txBody>
      </p:sp>
      <p:pic>
        <p:nvPicPr>
          <p:cNvPr id="6" name="Content Placeholder 5">
            <a:extLst>
              <a:ext uri="{FF2B5EF4-FFF2-40B4-BE49-F238E27FC236}">
                <a16:creationId xmlns:a16="http://schemas.microsoft.com/office/drawing/2014/main" id="{9BE24141-1332-4F17-A531-08B332D45AB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527333" y="2178143"/>
            <a:ext cx="4284329" cy="878373"/>
          </a:xfrm>
        </p:spPr>
      </p:pic>
      <p:sp>
        <p:nvSpPr>
          <p:cNvPr id="4" name="Text Placeholder 3">
            <a:extLst>
              <a:ext uri="{FF2B5EF4-FFF2-40B4-BE49-F238E27FC236}">
                <a16:creationId xmlns:a16="http://schemas.microsoft.com/office/drawing/2014/main" id="{D3CDBC76-10E7-4388-9D0C-1CA766C22899}"/>
              </a:ext>
            </a:extLst>
          </p:cNvPr>
          <p:cNvSpPr>
            <a:spLocks noGrp="1"/>
          </p:cNvSpPr>
          <p:nvPr>
            <p:ph type="body" sz="half" idx="2"/>
          </p:nvPr>
        </p:nvSpPr>
        <p:spPr>
          <a:xfrm>
            <a:off x="480363" y="1219200"/>
            <a:ext cx="5615637" cy="851935"/>
          </a:xfrm>
        </p:spPr>
        <p:txBody>
          <a:bodyPr/>
          <a:lstStyle/>
          <a:p>
            <a:r>
              <a:rPr lang="en-US" sz="2000" b="0" dirty="0"/>
              <a:t>Multiple agencies (federal, state, regional and local  agencies) govern wetlands. </a:t>
            </a:r>
          </a:p>
        </p:txBody>
      </p:sp>
      <p:pic>
        <p:nvPicPr>
          <p:cNvPr id="8" name="Graphic 7">
            <a:extLst>
              <a:ext uri="{FF2B5EF4-FFF2-40B4-BE49-F238E27FC236}">
                <a16:creationId xmlns:a16="http://schemas.microsoft.com/office/drawing/2014/main" id="{746F3088-DB20-4AC2-AA18-44C2DA4B159E}"/>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527333" y="4134620"/>
            <a:ext cx="1366029" cy="1352435"/>
          </a:xfrm>
          <a:prstGeom prst="rect">
            <a:avLst/>
          </a:prstGeom>
        </p:spPr>
      </p:pic>
      <p:pic>
        <p:nvPicPr>
          <p:cNvPr id="10" name="Picture 9">
            <a:extLst>
              <a:ext uri="{FF2B5EF4-FFF2-40B4-BE49-F238E27FC236}">
                <a16:creationId xmlns:a16="http://schemas.microsoft.com/office/drawing/2014/main" id="{0BB88711-F1FB-433D-B48F-512A29D9A97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2166823" y="4129115"/>
            <a:ext cx="1366030" cy="1626228"/>
          </a:xfrm>
          <a:prstGeom prst="rect">
            <a:avLst/>
          </a:prstGeom>
        </p:spPr>
      </p:pic>
      <p:pic>
        <p:nvPicPr>
          <p:cNvPr id="30" name="Picture 29">
            <a:extLst>
              <a:ext uri="{FF2B5EF4-FFF2-40B4-BE49-F238E27FC236}">
                <a16:creationId xmlns:a16="http://schemas.microsoft.com/office/drawing/2014/main" id="{2A6739AC-0C62-42DF-A08B-831171F6ACB9}"/>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09600" y="3474387"/>
            <a:ext cx="2824769" cy="322217"/>
          </a:xfrm>
          <a:prstGeom prst="rect">
            <a:avLst/>
          </a:prstGeom>
        </p:spPr>
      </p:pic>
      <p:pic>
        <p:nvPicPr>
          <p:cNvPr id="7" name="Picture 6">
            <a:extLst>
              <a:ext uri="{FF2B5EF4-FFF2-40B4-BE49-F238E27FC236}">
                <a16:creationId xmlns:a16="http://schemas.microsoft.com/office/drawing/2014/main" id="{7661DCE3-EE09-41ED-8871-6FB1758DC392}"/>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15000" y="3983635"/>
            <a:ext cx="1626228" cy="1626228"/>
          </a:xfrm>
          <a:prstGeom prst="rect">
            <a:avLst/>
          </a:prstGeom>
        </p:spPr>
      </p:pic>
      <p:pic>
        <p:nvPicPr>
          <p:cNvPr id="11" name="Picture 10">
            <a:extLst>
              <a:ext uri="{FF2B5EF4-FFF2-40B4-BE49-F238E27FC236}">
                <a16:creationId xmlns:a16="http://schemas.microsoft.com/office/drawing/2014/main" id="{C82568FB-B756-42DA-A52D-A5585236F16F}"/>
              </a:ext>
            </a:extLst>
          </p:cNvPr>
          <p:cNvPicPr>
            <a:picLocks noChangeAspect="1"/>
          </p:cNvPicPr>
          <p:nvPr/>
        </p:nvPicPr>
        <p:blipFill rotWithShape="1">
          <a:blip r:embed="rId8">
            <a:extLst>
              <a:ext uri="{28A0092B-C50C-407E-A947-70E740481C1C}">
                <a14:useLocalDpi xmlns:a14="http://schemas.microsoft.com/office/drawing/2010/main" val="0"/>
              </a:ext>
            </a:extLst>
          </a:blip>
          <a:srcRect l="29165" r="29718"/>
          <a:stretch/>
        </p:blipFill>
        <p:spPr>
          <a:xfrm>
            <a:off x="5638799" y="2204622"/>
            <a:ext cx="1778629" cy="1730301"/>
          </a:xfrm>
          <a:prstGeom prst="rect">
            <a:avLst/>
          </a:prstGeom>
        </p:spPr>
      </p:pic>
      <p:pic>
        <p:nvPicPr>
          <p:cNvPr id="3" name="Picture 2">
            <a:extLst>
              <a:ext uri="{FF2B5EF4-FFF2-40B4-BE49-F238E27FC236}">
                <a16:creationId xmlns:a16="http://schemas.microsoft.com/office/drawing/2014/main" id="{1F57F40B-0C6F-4250-A188-F34B773B3D66}"/>
              </a:ext>
            </a:extLst>
          </p:cNvPr>
          <p:cNvPicPr>
            <a:picLocks noChangeAspect="1"/>
          </p:cNvPicPr>
          <p:nvPr/>
        </p:nvPicPr>
        <p:blipFill>
          <a:blip r:embed="rId9"/>
          <a:stretch>
            <a:fillRect/>
          </a:stretch>
        </p:blipFill>
        <p:spPr>
          <a:xfrm>
            <a:off x="3762374" y="4456454"/>
            <a:ext cx="1800225" cy="971550"/>
          </a:xfrm>
          <a:prstGeom prst="rect">
            <a:avLst/>
          </a:prstGeom>
        </p:spPr>
      </p:pic>
      <p:sp>
        <p:nvSpPr>
          <p:cNvPr id="12" name="TextBox 11">
            <a:extLst>
              <a:ext uri="{FF2B5EF4-FFF2-40B4-BE49-F238E27FC236}">
                <a16:creationId xmlns:a16="http://schemas.microsoft.com/office/drawing/2014/main" id="{3A5EED3C-B809-40EA-BB94-361DA012BD3E}"/>
              </a:ext>
            </a:extLst>
          </p:cNvPr>
          <p:cNvSpPr txBox="1"/>
          <p:nvPr/>
        </p:nvSpPr>
        <p:spPr>
          <a:xfrm>
            <a:off x="7772400" y="6326832"/>
            <a:ext cx="685800" cy="400110"/>
          </a:xfrm>
          <a:prstGeom prst="rect">
            <a:avLst/>
          </a:prstGeom>
          <a:noFill/>
        </p:spPr>
        <p:txBody>
          <a:bodyPr wrap="square" rtlCol="0">
            <a:spAutoFit/>
          </a:bodyPr>
          <a:lstStyle/>
          <a:p>
            <a:r>
              <a:rPr lang="en-US" sz="2000" dirty="0"/>
              <a:t>14</a:t>
            </a:r>
          </a:p>
        </p:txBody>
      </p:sp>
    </p:spTree>
    <p:extLst>
      <p:ext uri="{BB962C8B-B14F-4D97-AF65-F5344CB8AC3E}">
        <p14:creationId xmlns:p14="http://schemas.microsoft.com/office/powerpoint/2010/main" val="22521039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437744"/>
            <a:ext cx="6400800" cy="762000"/>
          </a:xfrm>
        </p:spPr>
        <p:txBody>
          <a:bodyPr/>
          <a:lstStyle/>
          <a:p>
            <a:r>
              <a:rPr lang="en-US" sz="3200" b="1" dirty="0">
                <a:solidFill>
                  <a:srgbClr val="0070C0"/>
                </a:solidFill>
                <a:latin typeface="Times New Roman" panose="02020603050405020304" pitchFamily="18" charset="0"/>
                <a:cs typeface="Times New Roman" panose="02020603050405020304" pitchFamily="18" charset="0"/>
              </a:rPr>
              <a:t>Federal Regulations</a:t>
            </a:r>
          </a:p>
        </p:txBody>
      </p:sp>
      <p:sp>
        <p:nvSpPr>
          <p:cNvPr id="3" name="Content Placeholder 2"/>
          <p:cNvSpPr>
            <a:spLocks noGrp="1"/>
          </p:cNvSpPr>
          <p:nvPr>
            <p:ph idx="1"/>
          </p:nvPr>
        </p:nvSpPr>
        <p:spPr>
          <a:xfrm>
            <a:off x="381000" y="1475360"/>
            <a:ext cx="6400800" cy="3886200"/>
          </a:xfrm>
        </p:spPr>
        <p:txBody>
          <a:bodyPr/>
          <a:lstStyle/>
          <a:p>
            <a:pPr marL="0" indent="0" algn="just"/>
            <a:r>
              <a:rPr lang="en-US" sz="2400" dirty="0"/>
              <a:t>Federal Clean Water Act (CWA) of 1972</a:t>
            </a:r>
          </a:p>
          <a:p>
            <a:pPr marL="457200" indent="-457200">
              <a:buFont typeface="Arial" panose="020B0604020202020204" pitchFamily="34" charset="0"/>
              <a:buChar char="•"/>
            </a:pPr>
            <a:r>
              <a:rPr lang="en-US" sz="2000" b="0" dirty="0"/>
              <a:t>The CWA established a structure for regulating discharges of pollutants into the Waters of the United States</a:t>
            </a:r>
            <a:r>
              <a:rPr lang="en-US" sz="2000" b="0" dirty="0">
                <a:solidFill>
                  <a:srgbClr val="FF0000"/>
                </a:solidFill>
              </a:rPr>
              <a:t> </a:t>
            </a:r>
            <a:r>
              <a:rPr lang="en-US" sz="2000" b="0" dirty="0"/>
              <a:t>and quality standards for surface waters.  </a:t>
            </a:r>
          </a:p>
          <a:p>
            <a:pPr marL="457200" indent="-457200">
              <a:spcBef>
                <a:spcPts val="1200"/>
              </a:spcBef>
              <a:spcAft>
                <a:spcPts val="1200"/>
              </a:spcAft>
              <a:buFont typeface="Arial" panose="020B0604020202020204" pitchFamily="34" charset="0"/>
              <a:buChar char="•"/>
            </a:pPr>
            <a:r>
              <a:rPr lang="en-US" sz="2000" b="0" dirty="0"/>
              <a:t>Wetland issues are addressed in Sections 401, 402 and 404 of the CWA.</a:t>
            </a:r>
          </a:p>
        </p:txBody>
      </p:sp>
      <p:sp>
        <p:nvSpPr>
          <p:cNvPr id="4" name="TextBox 3">
            <a:extLst>
              <a:ext uri="{FF2B5EF4-FFF2-40B4-BE49-F238E27FC236}">
                <a16:creationId xmlns:a16="http://schemas.microsoft.com/office/drawing/2014/main" id="{DA8AEE1A-11A2-49C6-BE35-394D68046D61}"/>
              </a:ext>
            </a:extLst>
          </p:cNvPr>
          <p:cNvSpPr txBox="1"/>
          <p:nvPr/>
        </p:nvSpPr>
        <p:spPr>
          <a:xfrm>
            <a:off x="7772400" y="6326832"/>
            <a:ext cx="685800" cy="400110"/>
          </a:xfrm>
          <a:prstGeom prst="rect">
            <a:avLst/>
          </a:prstGeom>
          <a:noFill/>
        </p:spPr>
        <p:txBody>
          <a:bodyPr wrap="square" rtlCol="0">
            <a:spAutoFit/>
          </a:bodyPr>
          <a:lstStyle/>
          <a:p>
            <a:r>
              <a:rPr lang="en-US" sz="2000" dirty="0"/>
              <a:t>15</a:t>
            </a:r>
          </a:p>
        </p:txBody>
      </p:sp>
    </p:spTree>
    <p:extLst>
      <p:ext uri="{BB962C8B-B14F-4D97-AF65-F5344CB8AC3E}">
        <p14:creationId xmlns:p14="http://schemas.microsoft.com/office/powerpoint/2010/main" val="10192198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9628" y="444224"/>
            <a:ext cx="7064172" cy="1079776"/>
          </a:xfrm>
        </p:spPr>
        <p:txBody>
          <a:bodyPr/>
          <a:lstStyle/>
          <a:p>
            <a:r>
              <a:rPr lang="en-US" sz="3200" b="1" dirty="0">
                <a:solidFill>
                  <a:srgbClr val="0070C0"/>
                </a:solidFill>
                <a:latin typeface="Times New Roman" panose="02020603050405020304" pitchFamily="18" charset="0"/>
                <a:cs typeface="Times New Roman" panose="02020603050405020304" pitchFamily="18" charset="0"/>
              </a:rPr>
              <a:t>Federal Regulations: </a:t>
            </a:r>
            <a:br>
              <a:rPr lang="en-US" sz="3200" b="1" dirty="0">
                <a:solidFill>
                  <a:srgbClr val="0070C0"/>
                </a:solidFill>
                <a:latin typeface="Times New Roman" panose="02020603050405020304" pitchFamily="18" charset="0"/>
                <a:cs typeface="Times New Roman" panose="02020603050405020304" pitchFamily="18" charset="0"/>
              </a:rPr>
            </a:br>
            <a:r>
              <a:rPr lang="en-US" sz="3200" b="1" dirty="0">
                <a:solidFill>
                  <a:srgbClr val="0070C0"/>
                </a:solidFill>
                <a:latin typeface="Times New Roman" panose="02020603050405020304" pitchFamily="18" charset="0"/>
                <a:cs typeface="Times New Roman" panose="02020603050405020304" pitchFamily="18" charset="0"/>
              </a:rPr>
              <a:t>CWA – Section 404</a:t>
            </a:r>
          </a:p>
        </p:txBody>
      </p:sp>
      <p:sp>
        <p:nvSpPr>
          <p:cNvPr id="3" name="Content Placeholder 2"/>
          <p:cNvSpPr>
            <a:spLocks noGrp="1"/>
          </p:cNvSpPr>
          <p:nvPr>
            <p:ph idx="1"/>
          </p:nvPr>
        </p:nvSpPr>
        <p:spPr>
          <a:xfrm>
            <a:off x="500292" y="1291525"/>
            <a:ext cx="3581400" cy="4191000"/>
          </a:xfrm>
        </p:spPr>
        <p:txBody>
          <a:bodyPr/>
          <a:lstStyle/>
          <a:p>
            <a:pPr marL="0" indent="0" algn="just"/>
            <a:endParaRPr lang="en-US" sz="2000" dirty="0"/>
          </a:p>
          <a:p>
            <a:pPr>
              <a:buFont typeface="Arial" panose="020B0604020202020204" pitchFamily="34" charset="0"/>
              <a:buChar char="•"/>
            </a:pPr>
            <a:r>
              <a:rPr lang="en-US" sz="2000" b="0" dirty="0"/>
              <a:t>Section 404 regulates discharges of dredged and/or fill material into waters of the U.S., including wetlands.  </a:t>
            </a:r>
          </a:p>
          <a:p>
            <a:pPr>
              <a:buFont typeface="Arial" panose="020B0604020202020204" pitchFamily="34" charset="0"/>
              <a:buChar char="•"/>
            </a:pPr>
            <a:r>
              <a:rPr lang="en-US" sz="2000" b="0" dirty="0"/>
              <a:t>USACE has implementation authority.</a:t>
            </a:r>
          </a:p>
          <a:p>
            <a:pPr>
              <a:buFont typeface="Arial" panose="020B0604020202020204" pitchFamily="34" charset="0"/>
              <a:buChar char="•"/>
            </a:pPr>
            <a:r>
              <a:rPr lang="en-US" sz="2000" b="0" dirty="0"/>
              <a:t>U.S. Fish and Wildlife Service regulates impacts to  fish and wildlife.</a:t>
            </a:r>
            <a:endParaRPr lang="en-US" sz="2000" b="0" strike="sngStrike" dirty="0"/>
          </a:p>
          <a:p>
            <a:pPr algn="just"/>
            <a:endParaRPr lang="en-US" sz="2000" dirty="0"/>
          </a:p>
          <a:p>
            <a:pPr algn="just"/>
            <a:endParaRPr lang="en-US" dirty="0"/>
          </a:p>
          <a:p>
            <a:endParaRPr lang="en-US" dirty="0">
              <a:hlinkClick r:id="rId3"/>
            </a:endParaRPr>
          </a:p>
          <a:p>
            <a:endParaRPr lang="en-US" dirty="0">
              <a:hlinkClick r:id="rId3"/>
            </a:endParaRPr>
          </a:p>
          <a:p>
            <a:endParaRPr lang="en-US" dirty="0">
              <a:hlinkClick r:id="rId3"/>
            </a:endParaRPr>
          </a:p>
        </p:txBody>
      </p:sp>
      <p:grpSp>
        <p:nvGrpSpPr>
          <p:cNvPr id="6" name="Group 5">
            <a:extLst>
              <a:ext uri="{FF2B5EF4-FFF2-40B4-BE49-F238E27FC236}">
                <a16:creationId xmlns:a16="http://schemas.microsoft.com/office/drawing/2014/main" id="{54BB8564-BDC3-417F-BE4C-F4D33EAE3292}"/>
              </a:ext>
            </a:extLst>
          </p:cNvPr>
          <p:cNvGrpSpPr/>
          <p:nvPr/>
        </p:nvGrpSpPr>
        <p:grpSpPr>
          <a:xfrm>
            <a:off x="4057578" y="1769060"/>
            <a:ext cx="3486222" cy="3440341"/>
            <a:chOff x="4057578" y="2001535"/>
            <a:chExt cx="3486222" cy="3440341"/>
          </a:xfrm>
        </p:grpSpPr>
        <p:pic>
          <p:nvPicPr>
            <p:cNvPr id="5" name="Picture 4">
              <a:extLst>
                <a:ext uri="{FF2B5EF4-FFF2-40B4-BE49-F238E27FC236}">
                  <a16:creationId xmlns:a16="http://schemas.microsoft.com/office/drawing/2014/main" id="{6B8B23F3-63E4-4048-9026-EB12B45C67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081692" y="2001535"/>
              <a:ext cx="3251200" cy="2438400"/>
            </a:xfrm>
            <a:prstGeom prst="rect">
              <a:avLst/>
            </a:prstGeom>
            <a:ln w="3175">
              <a:solidFill>
                <a:schemeClr val="tx1"/>
              </a:solidFill>
            </a:ln>
          </p:spPr>
        </p:pic>
        <p:sp>
          <p:nvSpPr>
            <p:cNvPr id="4" name="TextBox 3">
              <a:extLst>
                <a:ext uri="{FF2B5EF4-FFF2-40B4-BE49-F238E27FC236}">
                  <a16:creationId xmlns:a16="http://schemas.microsoft.com/office/drawing/2014/main" id="{DAD09FF7-379C-4949-BA5E-44D759386412}"/>
                </a:ext>
              </a:extLst>
            </p:cNvPr>
            <p:cNvSpPr txBox="1"/>
            <p:nvPr/>
          </p:nvSpPr>
          <p:spPr>
            <a:xfrm>
              <a:off x="4057578" y="4518546"/>
              <a:ext cx="3486222" cy="923330"/>
            </a:xfrm>
            <a:prstGeom prst="rect">
              <a:avLst/>
            </a:prstGeom>
            <a:noFill/>
          </p:spPr>
          <p:txBody>
            <a:bodyPr wrap="square" rtlCol="0">
              <a:spAutoFit/>
            </a:bodyPr>
            <a:lstStyle/>
            <a:p>
              <a:r>
                <a:rPr lang="en-US" sz="1800" i="1" dirty="0"/>
                <a:t>Section 404 prevents destruction of wetlands and waters of the U.S. from grading/filling or dredging</a:t>
              </a:r>
            </a:p>
          </p:txBody>
        </p:sp>
      </p:grpSp>
      <p:sp>
        <p:nvSpPr>
          <p:cNvPr id="7" name="TextBox 6">
            <a:extLst>
              <a:ext uri="{FF2B5EF4-FFF2-40B4-BE49-F238E27FC236}">
                <a16:creationId xmlns:a16="http://schemas.microsoft.com/office/drawing/2014/main" id="{3CE91854-ACF6-4BD1-A2C2-A944D3922170}"/>
              </a:ext>
            </a:extLst>
          </p:cNvPr>
          <p:cNvSpPr txBox="1"/>
          <p:nvPr/>
        </p:nvSpPr>
        <p:spPr>
          <a:xfrm>
            <a:off x="7772400" y="6326832"/>
            <a:ext cx="685800" cy="400110"/>
          </a:xfrm>
          <a:prstGeom prst="rect">
            <a:avLst/>
          </a:prstGeom>
          <a:noFill/>
        </p:spPr>
        <p:txBody>
          <a:bodyPr wrap="square" rtlCol="0">
            <a:spAutoFit/>
          </a:bodyPr>
          <a:lstStyle/>
          <a:p>
            <a:r>
              <a:rPr lang="en-US" sz="2000" dirty="0"/>
              <a:t>16</a:t>
            </a:r>
          </a:p>
        </p:txBody>
      </p:sp>
    </p:spTree>
    <p:extLst>
      <p:ext uri="{BB962C8B-B14F-4D97-AF65-F5344CB8AC3E}">
        <p14:creationId xmlns:p14="http://schemas.microsoft.com/office/powerpoint/2010/main" val="14230583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271072"/>
            <a:ext cx="7009880" cy="1243528"/>
          </a:xfrm>
        </p:spPr>
        <p:txBody>
          <a:bodyPr/>
          <a:lstStyle/>
          <a:p>
            <a:pPr marL="0" indent="0"/>
            <a:r>
              <a:rPr lang="en-US" sz="2400" dirty="0"/>
              <a:t>Compensatory Mitigation</a:t>
            </a:r>
          </a:p>
          <a:p>
            <a:pPr marL="0" indent="0"/>
            <a:r>
              <a:rPr lang="en-US" sz="2000" b="0" dirty="0"/>
              <a:t>USACE and USEPA </a:t>
            </a:r>
            <a:r>
              <a:rPr lang="en-US" sz="2000" b="0" i="1" dirty="0"/>
              <a:t>usually</a:t>
            </a:r>
            <a:r>
              <a:rPr lang="en-US" sz="2000" b="0" dirty="0"/>
              <a:t> require mitigation for unavoidable adverse impacts to wetlands and waters of the U.S. through:</a:t>
            </a:r>
          </a:p>
          <a:p>
            <a:pPr marL="0" indent="0"/>
            <a:r>
              <a:rPr lang="en-US" dirty="0"/>
              <a:t> </a:t>
            </a:r>
            <a:endParaRPr lang="en-US" b="0" dirty="0"/>
          </a:p>
        </p:txBody>
      </p:sp>
      <p:sp>
        <p:nvSpPr>
          <p:cNvPr id="5" name="TextBox 4">
            <a:extLst>
              <a:ext uri="{FF2B5EF4-FFF2-40B4-BE49-F238E27FC236}">
                <a16:creationId xmlns:a16="http://schemas.microsoft.com/office/drawing/2014/main" id="{3A98D591-08A2-4FCF-8183-21FE31871DBA}"/>
              </a:ext>
            </a:extLst>
          </p:cNvPr>
          <p:cNvSpPr txBox="1"/>
          <p:nvPr/>
        </p:nvSpPr>
        <p:spPr>
          <a:xfrm>
            <a:off x="533400" y="2590800"/>
            <a:ext cx="3886201" cy="2554545"/>
          </a:xfrm>
          <a:prstGeom prst="rect">
            <a:avLst/>
          </a:prstGeom>
          <a:noFill/>
        </p:spPr>
        <p:txBody>
          <a:bodyPr wrap="square" rtlCol="0">
            <a:spAutoFit/>
          </a:bodyPr>
          <a:lstStyle/>
          <a:p>
            <a:pPr marL="342900" indent="-342900">
              <a:spcAft>
                <a:spcPts val="1200"/>
              </a:spcAft>
              <a:buFont typeface="Arial" panose="020B0604020202020204" pitchFamily="34" charset="0"/>
              <a:buChar char="•"/>
            </a:pPr>
            <a:r>
              <a:rPr lang="en-US" sz="2000" b="1" dirty="0">
                <a:solidFill>
                  <a:srgbClr val="0070C0"/>
                </a:solidFill>
                <a:latin typeface="+mn-lt"/>
              </a:rPr>
              <a:t>Restoration –  </a:t>
            </a:r>
            <a:r>
              <a:rPr lang="en-US" sz="2000" dirty="0">
                <a:latin typeface="+mn-lt"/>
              </a:rPr>
              <a:t/>
            </a:r>
            <a:br>
              <a:rPr lang="en-US" sz="2000" dirty="0">
                <a:latin typeface="+mn-lt"/>
              </a:rPr>
            </a:br>
            <a:r>
              <a:rPr lang="en-US" sz="2000" dirty="0">
                <a:latin typeface="+mn-lt"/>
              </a:rPr>
              <a:t>Re-establishment or rehabilitation</a:t>
            </a:r>
          </a:p>
          <a:p>
            <a:pPr marL="342900" indent="-342900">
              <a:spcAft>
                <a:spcPts val="1200"/>
              </a:spcAft>
              <a:buFont typeface="Arial" panose="020B0604020202020204" pitchFamily="34" charset="0"/>
              <a:buChar char="•"/>
            </a:pPr>
            <a:r>
              <a:rPr lang="en-US" sz="2000" b="1" dirty="0">
                <a:solidFill>
                  <a:srgbClr val="0070C0"/>
                </a:solidFill>
                <a:latin typeface="+mn-lt"/>
              </a:rPr>
              <a:t>Establishment</a:t>
            </a:r>
            <a:r>
              <a:rPr lang="en-US" sz="2000" dirty="0">
                <a:latin typeface="+mn-lt"/>
              </a:rPr>
              <a:t> </a:t>
            </a:r>
            <a:r>
              <a:rPr lang="en-US" sz="2000" dirty="0">
                <a:solidFill>
                  <a:srgbClr val="0070C0"/>
                </a:solidFill>
                <a:latin typeface="+mn-lt"/>
              </a:rPr>
              <a:t>–</a:t>
            </a:r>
            <a:r>
              <a:rPr lang="en-US" sz="2000" dirty="0">
                <a:latin typeface="+mn-lt"/>
              </a:rPr>
              <a:t>  </a:t>
            </a:r>
            <a:br>
              <a:rPr lang="en-US" sz="2000" dirty="0">
                <a:latin typeface="+mn-lt"/>
              </a:rPr>
            </a:br>
            <a:r>
              <a:rPr lang="en-US" sz="2000" dirty="0">
                <a:latin typeface="+mn-lt"/>
              </a:rPr>
              <a:t>Creation or enhancement</a:t>
            </a:r>
          </a:p>
          <a:p>
            <a:pPr marL="342900" indent="-342900">
              <a:spcAft>
                <a:spcPts val="1200"/>
              </a:spcAft>
              <a:buFont typeface="Arial" panose="020B0604020202020204" pitchFamily="34" charset="0"/>
              <a:buChar char="•"/>
            </a:pPr>
            <a:r>
              <a:rPr lang="en-US" sz="2000" dirty="0">
                <a:latin typeface="+mn-lt"/>
              </a:rPr>
              <a:t> </a:t>
            </a:r>
            <a:r>
              <a:rPr lang="en-US" sz="2000" b="1" dirty="0">
                <a:solidFill>
                  <a:srgbClr val="0070C0"/>
                </a:solidFill>
                <a:latin typeface="+mn-lt"/>
              </a:rPr>
              <a:t>Preservation – </a:t>
            </a:r>
            <a:r>
              <a:rPr lang="en-US" sz="2000" dirty="0">
                <a:latin typeface="+mn-lt"/>
              </a:rPr>
              <a:t>Other wetlands, streams, and aquatic resources</a:t>
            </a:r>
          </a:p>
        </p:txBody>
      </p:sp>
      <p:sp>
        <p:nvSpPr>
          <p:cNvPr id="7" name="Title 1">
            <a:extLst>
              <a:ext uri="{FF2B5EF4-FFF2-40B4-BE49-F238E27FC236}">
                <a16:creationId xmlns:a16="http://schemas.microsoft.com/office/drawing/2014/main" id="{50366C7B-2237-40A2-8F67-61F0E0BDF9CE}"/>
              </a:ext>
            </a:extLst>
          </p:cNvPr>
          <p:cNvSpPr>
            <a:spLocks noGrp="1"/>
          </p:cNvSpPr>
          <p:nvPr>
            <p:ph type="title"/>
          </p:nvPr>
        </p:nvSpPr>
        <p:spPr>
          <a:xfrm>
            <a:off x="479628" y="444224"/>
            <a:ext cx="7064172" cy="750648"/>
          </a:xfrm>
        </p:spPr>
        <p:txBody>
          <a:bodyPr/>
          <a:lstStyle/>
          <a:p>
            <a:r>
              <a:rPr lang="en-US" sz="3200" b="1" dirty="0">
                <a:solidFill>
                  <a:srgbClr val="0070C0"/>
                </a:solidFill>
                <a:latin typeface="Times New Roman" panose="02020603050405020304" pitchFamily="18" charset="0"/>
                <a:cs typeface="Times New Roman" panose="02020603050405020304" pitchFamily="18" charset="0"/>
              </a:rPr>
              <a:t>Federal Regulations CWA Section 404</a:t>
            </a:r>
          </a:p>
        </p:txBody>
      </p:sp>
      <p:grpSp>
        <p:nvGrpSpPr>
          <p:cNvPr id="2" name="Group 1">
            <a:extLst>
              <a:ext uri="{FF2B5EF4-FFF2-40B4-BE49-F238E27FC236}">
                <a16:creationId xmlns:a16="http://schemas.microsoft.com/office/drawing/2014/main" id="{695EB759-8508-4088-B1E5-43B4E9F7C131}"/>
              </a:ext>
            </a:extLst>
          </p:cNvPr>
          <p:cNvGrpSpPr/>
          <p:nvPr/>
        </p:nvGrpSpPr>
        <p:grpSpPr>
          <a:xfrm>
            <a:off x="4572000" y="2656391"/>
            <a:ext cx="2710405" cy="2838939"/>
            <a:chOff x="4572000" y="2656391"/>
            <a:chExt cx="2710405" cy="2838939"/>
          </a:xfrm>
        </p:grpSpPr>
        <p:pic>
          <p:nvPicPr>
            <p:cNvPr id="4" name="Picture 3">
              <a:extLst>
                <a:ext uri="{FF2B5EF4-FFF2-40B4-BE49-F238E27FC236}">
                  <a16:creationId xmlns:a16="http://schemas.microsoft.com/office/drawing/2014/main" id="{D0984799-056F-4563-9366-6D2BD45A2E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93751" y="2656391"/>
              <a:ext cx="2588654" cy="1938992"/>
            </a:xfrm>
            <a:prstGeom prst="rect">
              <a:avLst/>
            </a:prstGeom>
            <a:ln w="3175">
              <a:solidFill>
                <a:schemeClr val="tx1"/>
              </a:solidFill>
            </a:ln>
          </p:spPr>
        </p:pic>
        <p:sp>
          <p:nvSpPr>
            <p:cNvPr id="6" name="TextBox 5">
              <a:extLst>
                <a:ext uri="{FF2B5EF4-FFF2-40B4-BE49-F238E27FC236}">
                  <a16:creationId xmlns:a16="http://schemas.microsoft.com/office/drawing/2014/main" id="{6B492EA7-CADC-4C77-81ED-A9497DF42964}"/>
                </a:ext>
              </a:extLst>
            </p:cNvPr>
            <p:cNvSpPr txBox="1"/>
            <p:nvPr/>
          </p:nvSpPr>
          <p:spPr>
            <a:xfrm>
              <a:off x="4572000" y="4572000"/>
              <a:ext cx="2709441" cy="923330"/>
            </a:xfrm>
            <a:prstGeom prst="rect">
              <a:avLst/>
            </a:prstGeom>
            <a:noFill/>
          </p:spPr>
          <p:txBody>
            <a:bodyPr wrap="square" rtlCol="0">
              <a:spAutoFit/>
            </a:bodyPr>
            <a:lstStyle/>
            <a:p>
              <a:r>
                <a:rPr lang="en-US" sz="1800" i="1" dirty="0"/>
                <a:t>Tributaries of navigable waters are jurisdictional waters of the U.S.</a:t>
              </a:r>
            </a:p>
          </p:txBody>
        </p:sp>
      </p:grpSp>
      <p:sp>
        <p:nvSpPr>
          <p:cNvPr id="8" name="TextBox 7">
            <a:extLst>
              <a:ext uri="{FF2B5EF4-FFF2-40B4-BE49-F238E27FC236}">
                <a16:creationId xmlns:a16="http://schemas.microsoft.com/office/drawing/2014/main" id="{00E7FB2C-8BDB-4C8F-9FED-0EED59883C46}"/>
              </a:ext>
            </a:extLst>
          </p:cNvPr>
          <p:cNvSpPr txBox="1"/>
          <p:nvPr/>
        </p:nvSpPr>
        <p:spPr>
          <a:xfrm>
            <a:off x="7772400" y="6326832"/>
            <a:ext cx="685800" cy="400110"/>
          </a:xfrm>
          <a:prstGeom prst="rect">
            <a:avLst/>
          </a:prstGeom>
          <a:noFill/>
        </p:spPr>
        <p:txBody>
          <a:bodyPr wrap="square" rtlCol="0">
            <a:spAutoFit/>
          </a:bodyPr>
          <a:lstStyle/>
          <a:p>
            <a:r>
              <a:rPr lang="en-US" sz="2000" dirty="0"/>
              <a:t>17</a:t>
            </a:r>
          </a:p>
        </p:txBody>
      </p:sp>
    </p:spTree>
    <p:extLst>
      <p:ext uri="{BB962C8B-B14F-4D97-AF65-F5344CB8AC3E}">
        <p14:creationId xmlns:p14="http://schemas.microsoft.com/office/powerpoint/2010/main" val="356074484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3429000" cy="3810000"/>
          </a:xfrm>
        </p:spPr>
        <p:txBody>
          <a:bodyPr/>
          <a:lstStyle/>
          <a:p>
            <a:r>
              <a:rPr lang="en-US" sz="2000" dirty="0"/>
              <a:t>Wetland Mitigation types</a:t>
            </a:r>
          </a:p>
          <a:p>
            <a:pPr>
              <a:buFont typeface="Arial" panose="020B0604020202020204" pitchFamily="34" charset="0"/>
              <a:buChar char="•"/>
            </a:pPr>
            <a:r>
              <a:rPr lang="en-US" sz="2000" b="0" dirty="0"/>
              <a:t>Mitigation banks</a:t>
            </a:r>
          </a:p>
          <a:p>
            <a:pPr>
              <a:buFont typeface="Arial" panose="020B0604020202020204" pitchFamily="34" charset="0"/>
              <a:buChar char="•"/>
            </a:pPr>
            <a:r>
              <a:rPr lang="en-US" sz="2000" b="0" dirty="0"/>
              <a:t>In-lieu-fee programs</a:t>
            </a:r>
          </a:p>
          <a:p>
            <a:pPr>
              <a:buFont typeface="Arial" panose="020B0604020202020204" pitchFamily="34" charset="0"/>
              <a:buChar char="•"/>
            </a:pPr>
            <a:r>
              <a:rPr lang="en-US" sz="2000" b="0" dirty="0"/>
              <a:t>Permittee-responsible mitigation</a:t>
            </a:r>
          </a:p>
          <a:p>
            <a:pPr>
              <a:buFont typeface="Arial" panose="020B0604020202020204" pitchFamily="34" charset="0"/>
              <a:buChar char="•"/>
            </a:pPr>
            <a:endParaRPr lang="en-US" sz="2400" dirty="0"/>
          </a:p>
          <a:p>
            <a:pPr algn="ctr">
              <a:buFont typeface="Arial" panose="020B0604020202020204" pitchFamily="34" charset="0"/>
              <a:buChar char="•"/>
            </a:pPr>
            <a:endParaRPr lang="en-US" sz="2400" dirty="0"/>
          </a:p>
          <a:p>
            <a:pPr algn="ctr">
              <a:buFont typeface="Arial" panose="020B0604020202020204" pitchFamily="34" charset="0"/>
              <a:buChar char="•"/>
            </a:pPr>
            <a:endParaRPr lang="en-US" sz="2400" dirty="0"/>
          </a:p>
        </p:txBody>
      </p:sp>
      <p:pic>
        <p:nvPicPr>
          <p:cNvPr id="4" name="Picture 3">
            <a:extLst>
              <a:ext uri="{FF2B5EF4-FFF2-40B4-BE49-F238E27FC236}">
                <a16:creationId xmlns:a16="http://schemas.microsoft.com/office/drawing/2014/main" id="{EC27D829-5F01-40C8-93D2-70A726EFBBDF}"/>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23077"/>
          <a:stretch/>
        </p:blipFill>
        <p:spPr>
          <a:xfrm>
            <a:off x="4191811" y="1610371"/>
            <a:ext cx="3169920" cy="1828800"/>
          </a:xfrm>
          <a:prstGeom prst="rect">
            <a:avLst/>
          </a:prstGeom>
          <a:ln w="3175">
            <a:solidFill>
              <a:schemeClr val="tx1"/>
            </a:solidFill>
          </a:ln>
        </p:spPr>
      </p:pic>
      <p:pic>
        <p:nvPicPr>
          <p:cNvPr id="7" name="Picture 6">
            <a:extLst>
              <a:ext uri="{FF2B5EF4-FFF2-40B4-BE49-F238E27FC236}">
                <a16:creationId xmlns:a16="http://schemas.microsoft.com/office/drawing/2014/main" id="{396DE98D-E65A-449B-9CFE-26FA1F2EEF92}"/>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b="20616"/>
          <a:stretch/>
        </p:blipFill>
        <p:spPr>
          <a:xfrm>
            <a:off x="738465" y="3657600"/>
            <a:ext cx="3169920" cy="1887308"/>
          </a:xfrm>
          <a:prstGeom prst="rect">
            <a:avLst/>
          </a:prstGeom>
          <a:ln w="3175">
            <a:solidFill>
              <a:schemeClr val="tx1"/>
            </a:solidFill>
          </a:ln>
        </p:spPr>
      </p:pic>
      <p:sp>
        <p:nvSpPr>
          <p:cNvPr id="8" name="TextBox 7">
            <a:extLst>
              <a:ext uri="{FF2B5EF4-FFF2-40B4-BE49-F238E27FC236}">
                <a16:creationId xmlns:a16="http://schemas.microsoft.com/office/drawing/2014/main" id="{778027F8-031D-48CB-9EB9-0A6D4FE2014A}"/>
              </a:ext>
            </a:extLst>
          </p:cNvPr>
          <p:cNvSpPr txBox="1"/>
          <p:nvPr/>
        </p:nvSpPr>
        <p:spPr>
          <a:xfrm>
            <a:off x="4191811" y="3657600"/>
            <a:ext cx="3169920" cy="1569660"/>
          </a:xfrm>
          <a:prstGeom prst="rect">
            <a:avLst/>
          </a:prstGeom>
          <a:noFill/>
        </p:spPr>
        <p:txBody>
          <a:bodyPr wrap="square" rtlCol="0">
            <a:spAutoFit/>
          </a:bodyPr>
          <a:lstStyle/>
          <a:p>
            <a:r>
              <a:rPr lang="en-US" sz="1600" i="1" dirty="0"/>
              <a:t>Above: Sugar Creek mitigation site before revegetation, La Crosse Regional Airport, Wisconsin</a:t>
            </a:r>
          </a:p>
          <a:p>
            <a:endParaRPr lang="en-US" sz="1600" i="1" dirty="0"/>
          </a:p>
          <a:p>
            <a:r>
              <a:rPr lang="en-US" sz="1600" i="1" dirty="0"/>
              <a:t>Left:  Sugar Creek mitigation site following revegetation</a:t>
            </a:r>
          </a:p>
        </p:txBody>
      </p:sp>
      <p:sp>
        <p:nvSpPr>
          <p:cNvPr id="10" name="Title 1">
            <a:extLst>
              <a:ext uri="{FF2B5EF4-FFF2-40B4-BE49-F238E27FC236}">
                <a16:creationId xmlns:a16="http://schemas.microsoft.com/office/drawing/2014/main" id="{B8BE5DF0-E6B0-44BC-BDDF-1F8B14A3915F}"/>
              </a:ext>
            </a:extLst>
          </p:cNvPr>
          <p:cNvSpPr>
            <a:spLocks noGrp="1"/>
          </p:cNvSpPr>
          <p:nvPr>
            <p:ph type="title"/>
          </p:nvPr>
        </p:nvSpPr>
        <p:spPr>
          <a:xfrm>
            <a:off x="479628" y="444224"/>
            <a:ext cx="7064172" cy="750648"/>
          </a:xfrm>
        </p:spPr>
        <p:txBody>
          <a:bodyPr/>
          <a:lstStyle/>
          <a:p>
            <a:r>
              <a:rPr lang="en-US" sz="3200" b="1" dirty="0">
                <a:solidFill>
                  <a:srgbClr val="0070C0"/>
                </a:solidFill>
                <a:latin typeface="Times New Roman" panose="02020603050405020304" pitchFamily="18" charset="0"/>
                <a:cs typeface="Times New Roman" panose="02020603050405020304" pitchFamily="18" charset="0"/>
              </a:rPr>
              <a:t>Federal Regulations CWA Section 404</a:t>
            </a:r>
          </a:p>
        </p:txBody>
      </p:sp>
      <p:sp>
        <p:nvSpPr>
          <p:cNvPr id="9" name="TextBox 8">
            <a:extLst>
              <a:ext uri="{FF2B5EF4-FFF2-40B4-BE49-F238E27FC236}">
                <a16:creationId xmlns:a16="http://schemas.microsoft.com/office/drawing/2014/main" id="{75D52179-F68D-4AC1-A4B5-FE0F57872457}"/>
              </a:ext>
            </a:extLst>
          </p:cNvPr>
          <p:cNvSpPr txBox="1"/>
          <p:nvPr/>
        </p:nvSpPr>
        <p:spPr>
          <a:xfrm>
            <a:off x="7772400" y="6326832"/>
            <a:ext cx="685800" cy="400110"/>
          </a:xfrm>
          <a:prstGeom prst="rect">
            <a:avLst/>
          </a:prstGeom>
          <a:noFill/>
        </p:spPr>
        <p:txBody>
          <a:bodyPr wrap="square" rtlCol="0">
            <a:spAutoFit/>
          </a:bodyPr>
          <a:lstStyle/>
          <a:p>
            <a:r>
              <a:rPr lang="en-US" sz="2000" dirty="0"/>
              <a:t>18</a:t>
            </a:r>
          </a:p>
        </p:txBody>
      </p:sp>
    </p:spTree>
    <p:extLst>
      <p:ext uri="{BB962C8B-B14F-4D97-AF65-F5344CB8AC3E}">
        <p14:creationId xmlns:p14="http://schemas.microsoft.com/office/powerpoint/2010/main" val="1579270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16284"/>
            <a:ext cx="6400800" cy="3817716"/>
          </a:xfrm>
        </p:spPr>
        <p:txBody>
          <a:bodyPr/>
          <a:lstStyle/>
          <a:p>
            <a:pPr marL="0" indent="0" algn="just"/>
            <a:endParaRPr lang="en-US" sz="2000" dirty="0"/>
          </a:p>
          <a:p>
            <a:pPr marL="0" indent="0" algn="just"/>
            <a:r>
              <a:rPr lang="en-US" sz="2400" dirty="0"/>
              <a:t>A Section 404 permit is not valid without an approved 401 certification. </a:t>
            </a:r>
          </a:p>
          <a:p>
            <a:pPr marL="0" indent="0" algn="just"/>
            <a:endParaRPr lang="en-US" sz="2200" b="0" dirty="0"/>
          </a:p>
          <a:p>
            <a:pPr algn="just">
              <a:buFont typeface="Arial" panose="020B0604020202020204" pitchFamily="34" charset="0"/>
              <a:buChar char="•"/>
            </a:pPr>
            <a:r>
              <a:rPr lang="en-US" sz="2200" b="0" dirty="0"/>
              <a:t>States and Tribes may review and approve, conditionally approve, or deny 401 Water Quality Certifications for activities that may result in a discharge to waters of the U.S. including wetlands.  </a:t>
            </a:r>
          </a:p>
          <a:p>
            <a:pPr algn="just">
              <a:buFont typeface="Arial" panose="020B0604020202020204" pitchFamily="34" charset="0"/>
              <a:buChar char="•"/>
            </a:pPr>
            <a:r>
              <a:rPr lang="en-US" sz="2200" b="0" dirty="0"/>
              <a:t>Early coordination is recommended.</a:t>
            </a:r>
          </a:p>
          <a:p>
            <a:pPr marL="0" indent="0" algn="just"/>
            <a:endParaRPr lang="en-US" sz="2200" b="0" dirty="0"/>
          </a:p>
          <a:p>
            <a:pPr algn="just"/>
            <a:endParaRPr lang="en-US" sz="2000" dirty="0"/>
          </a:p>
        </p:txBody>
      </p:sp>
      <p:sp>
        <p:nvSpPr>
          <p:cNvPr id="6" name="Title 1">
            <a:extLst>
              <a:ext uri="{FF2B5EF4-FFF2-40B4-BE49-F238E27FC236}">
                <a16:creationId xmlns:a16="http://schemas.microsoft.com/office/drawing/2014/main" id="{682C9C93-A5BA-4363-8E28-6B27209414B7}"/>
              </a:ext>
            </a:extLst>
          </p:cNvPr>
          <p:cNvSpPr txBox="1">
            <a:spLocks/>
          </p:cNvSpPr>
          <p:nvPr/>
        </p:nvSpPr>
        <p:spPr bwMode="auto">
          <a:xfrm>
            <a:off x="479628" y="444224"/>
            <a:ext cx="7064172" cy="1232176"/>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r>
              <a:rPr lang="en-US" sz="3200" b="1" kern="0" dirty="0">
                <a:solidFill>
                  <a:srgbClr val="0070C0"/>
                </a:solidFill>
                <a:latin typeface="Times New Roman" panose="02020603050405020304" pitchFamily="18" charset="0"/>
                <a:cs typeface="Times New Roman" panose="02020603050405020304" pitchFamily="18" charset="0"/>
              </a:rPr>
              <a:t>Federal Regulations:</a:t>
            </a:r>
          </a:p>
          <a:p>
            <a:r>
              <a:rPr lang="en-US" sz="3200" b="1" kern="0" dirty="0">
                <a:solidFill>
                  <a:srgbClr val="0070C0"/>
                </a:solidFill>
                <a:latin typeface="Times New Roman" panose="02020603050405020304" pitchFamily="18" charset="0"/>
                <a:cs typeface="Times New Roman" panose="02020603050405020304" pitchFamily="18" charset="0"/>
              </a:rPr>
              <a:t> CWA Section 401</a:t>
            </a:r>
          </a:p>
        </p:txBody>
      </p:sp>
      <p:sp>
        <p:nvSpPr>
          <p:cNvPr id="4" name="TextBox 3">
            <a:extLst>
              <a:ext uri="{FF2B5EF4-FFF2-40B4-BE49-F238E27FC236}">
                <a16:creationId xmlns:a16="http://schemas.microsoft.com/office/drawing/2014/main" id="{FC25E709-F0CF-4410-B4CE-16A636430A1A}"/>
              </a:ext>
            </a:extLst>
          </p:cNvPr>
          <p:cNvSpPr txBox="1"/>
          <p:nvPr/>
        </p:nvSpPr>
        <p:spPr>
          <a:xfrm>
            <a:off x="7772400" y="6326832"/>
            <a:ext cx="685800" cy="400110"/>
          </a:xfrm>
          <a:prstGeom prst="rect">
            <a:avLst/>
          </a:prstGeom>
          <a:noFill/>
        </p:spPr>
        <p:txBody>
          <a:bodyPr wrap="square" rtlCol="0">
            <a:spAutoFit/>
          </a:bodyPr>
          <a:lstStyle/>
          <a:p>
            <a:r>
              <a:rPr lang="en-US" sz="2000" dirty="0"/>
              <a:t>19</a:t>
            </a:r>
          </a:p>
        </p:txBody>
      </p:sp>
    </p:spTree>
    <p:extLst>
      <p:ext uri="{BB962C8B-B14F-4D97-AF65-F5344CB8AC3E}">
        <p14:creationId xmlns:p14="http://schemas.microsoft.com/office/powerpoint/2010/main" val="362539919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E85D88-2D05-45B4-A048-7A288659A39B}"/>
              </a:ext>
            </a:extLst>
          </p:cNvPr>
          <p:cNvSpPr>
            <a:spLocks noGrp="1"/>
          </p:cNvSpPr>
          <p:nvPr>
            <p:ph type="title"/>
          </p:nvPr>
        </p:nvSpPr>
        <p:spPr>
          <a:xfrm>
            <a:off x="457200" y="457200"/>
            <a:ext cx="6400800" cy="762000"/>
          </a:xfrm>
        </p:spPr>
        <p:txBody>
          <a:bodyPr/>
          <a:lstStyle/>
          <a:p>
            <a:r>
              <a:rPr lang="en-US" sz="3200" b="1" dirty="0">
                <a:solidFill>
                  <a:srgbClr val="0070C0"/>
                </a:solidFill>
                <a:latin typeface="+mn-lt"/>
              </a:rPr>
              <a:t>Topics Covered</a:t>
            </a:r>
          </a:p>
        </p:txBody>
      </p:sp>
      <p:sp>
        <p:nvSpPr>
          <p:cNvPr id="3" name="Content Placeholder 2">
            <a:extLst>
              <a:ext uri="{FF2B5EF4-FFF2-40B4-BE49-F238E27FC236}">
                <a16:creationId xmlns:a16="http://schemas.microsoft.com/office/drawing/2014/main" id="{5FFF9BE6-8E2F-4377-A5BB-48028F15A34C}"/>
              </a:ext>
            </a:extLst>
          </p:cNvPr>
          <p:cNvSpPr>
            <a:spLocks noGrp="1"/>
          </p:cNvSpPr>
          <p:nvPr>
            <p:ph idx="1"/>
          </p:nvPr>
        </p:nvSpPr>
        <p:spPr>
          <a:xfrm>
            <a:off x="457200" y="1524000"/>
            <a:ext cx="3733800" cy="3962400"/>
          </a:xfrm>
        </p:spPr>
        <p:txBody>
          <a:bodyPr/>
          <a:lstStyle/>
          <a:p>
            <a:pPr lvl="0">
              <a:buFont typeface="Arial" panose="020B0604020202020204" pitchFamily="34" charset="0"/>
              <a:buChar char="•"/>
            </a:pPr>
            <a:r>
              <a:rPr lang="en-US" sz="2000" b="0" dirty="0"/>
              <a:t>Definition of wetlands/</a:t>
            </a:r>
            <a:br>
              <a:rPr lang="en-US" sz="2000" b="0" dirty="0"/>
            </a:br>
            <a:r>
              <a:rPr lang="en-US" sz="2000" b="0" dirty="0"/>
              <a:t>waters of the U.S.</a:t>
            </a:r>
          </a:p>
          <a:p>
            <a:pPr lvl="0">
              <a:buFont typeface="Arial" panose="020B0604020202020204" pitchFamily="34" charset="0"/>
              <a:buChar char="•"/>
            </a:pPr>
            <a:r>
              <a:rPr lang="en-US" sz="2000" b="0" dirty="0"/>
              <a:t>Regulatory environment </a:t>
            </a:r>
          </a:p>
          <a:p>
            <a:pPr lvl="0">
              <a:buFont typeface="Arial" panose="020B0604020202020204" pitchFamily="34" charset="0"/>
              <a:buChar char="•"/>
            </a:pPr>
            <a:r>
              <a:rPr lang="en-US" sz="2000" b="0" dirty="0"/>
              <a:t>Wetland mitigation and challenges at airports</a:t>
            </a:r>
          </a:p>
          <a:p>
            <a:pPr lvl="0">
              <a:buFont typeface="Arial" panose="020B0604020202020204" pitchFamily="34" charset="0"/>
              <a:buChar char="•"/>
            </a:pPr>
            <a:r>
              <a:rPr lang="en-US" sz="2000" b="0" dirty="0"/>
              <a:t>Types of mitigation </a:t>
            </a:r>
          </a:p>
          <a:p>
            <a:pPr lvl="0">
              <a:buFont typeface="Arial" panose="020B0604020202020204" pitchFamily="34" charset="0"/>
              <a:buChar char="•"/>
            </a:pPr>
            <a:r>
              <a:rPr lang="en-US" sz="2000" b="0" dirty="0"/>
              <a:t>Case studies in wetland mitigation for airports</a:t>
            </a:r>
          </a:p>
          <a:p>
            <a:pPr lvl="0">
              <a:buFont typeface="Arial" panose="020B0604020202020204" pitchFamily="34" charset="0"/>
              <a:buChar char="•"/>
            </a:pPr>
            <a:r>
              <a:rPr lang="en-US" sz="2000" b="0" dirty="0"/>
              <a:t>Other resources </a:t>
            </a:r>
          </a:p>
          <a:p>
            <a:endParaRPr lang="en-US" dirty="0"/>
          </a:p>
        </p:txBody>
      </p:sp>
      <p:grpSp>
        <p:nvGrpSpPr>
          <p:cNvPr id="4" name="Group 3">
            <a:extLst>
              <a:ext uri="{FF2B5EF4-FFF2-40B4-BE49-F238E27FC236}">
                <a16:creationId xmlns:a16="http://schemas.microsoft.com/office/drawing/2014/main" id="{CC3A8334-106D-4C9F-BD4B-CFD3EBB46527}"/>
              </a:ext>
            </a:extLst>
          </p:cNvPr>
          <p:cNvGrpSpPr/>
          <p:nvPr/>
        </p:nvGrpSpPr>
        <p:grpSpPr>
          <a:xfrm>
            <a:off x="3823226" y="1421833"/>
            <a:ext cx="3491974" cy="4369367"/>
            <a:chOff x="3823226" y="1421833"/>
            <a:chExt cx="3491974" cy="4369367"/>
          </a:xfrm>
        </p:grpSpPr>
        <p:pic>
          <p:nvPicPr>
            <p:cNvPr id="5" name="Picture 4">
              <a:extLst>
                <a:ext uri="{FF2B5EF4-FFF2-40B4-BE49-F238E27FC236}">
                  <a16:creationId xmlns:a16="http://schemas.microsoft.com/office/drawing/2014/main" id="{D2CD8078-F5B6-43ED-8962-E8A0F84DE270}"/>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t="14936"/>
            <a:stretch/>
          </p:blipFill>
          <p:spPr>
            <a:xfrm>
              <a:off x="3891712" y="1421833"/>
              <a:ext cx="3194888" cy="3623606"/>
            </a:xfrm>
            <a:prstGeom prst="rect">
              <a:avLst/>
            </a:prstGeom>
            <a:ln w="3175">
              <a:solidFill>
                <a:schemeClr val="tx1"/>
              </a:solidFill>
            </a:ln>
          </p:spPr>
        </p:pic>
        <p:sp>
          <p:nvSpPr>
            <p:cNvPr id="7" name="Rectangle 6">
              <a:extLst>
                <a:ext uri="{FF2B5EF4-FFF2-40B4-BE49-F238E27FC236}">
                  <a16:creationId xmlns:a16="http://schemas.microsoft.com/office/drawing/2014/main" id="{FB058310-35E4-480B-BF69-718C7A84C13B}"/>
                </a:ext>
              </a:extLst>
            </p:cNvPr>
            <p:cNvSpPr/>
            <p:nvPr/>
          </p:nvSpPr>
          <p:spPr>
            <a:xfrm>
              <a:off x="3823226" y="5083314"/>
              <a:ext cx="3491974" cy="707886"/>
            </a:xfrm>
            <a:prstGeom prst="rect">
              <a:avLst/>
            </a:prstGeom>
          </p:spPr>
          <p:txBody>
            <a:bodyPr wrap="square">
              <a:spAutoFit/>
            </a:bodyPr>
            <a:lstStyle/>
            <a:p>
              <a:r>
                <a:rPr lang="en-US" sz="2000" i="1" dirty="0"/>
                <a:t>Vernal pool</a:t>
              </a:r>
              <a:br>
                <a:rPr lang="en-US" sz="2000" i="1" dirty="0"/>
              </a:br>
              <a:r>
                <a:rPr lang="en-US" sz="2000" i="1" dirty="0" err="1"/>
                <a:t>Hartness</a:t>
              </a:r>
              <a:r>
                <a:rPr lang="en-US" sz="2000" i="1" dirty="0"/>
                <a:t> State Airport, Vermont</a:t>
              </a:r>
            </a:p>
          </p:txBody>
        </p:sp>
      </p:grpSp>
      <p:sp>
        <p:nvSpPr>
          <p:cNvPr id="9" name="TextBox 8">
            <a:extLst>
              <a:ext uri="{FF2B5EF4-FFF2-40B4-BE49-F238E27FC236}">
                <a16:creationId xmlns:a16="http://schemas.microsoft.com/office/drawing/2014/main" id="{C5BBAAFE-0DC5-4FAB-9D62-B5A13175FEA4}"/>
              </a:ext>
            </a:extLst>
          </p:cNvPr>
          <p:cNvSpPr txBox="1"/>
          <p:nvPr/>
        </p:nvSpPr>
        <p:spPr>
          <a:xfrm>
            <a:off x="7772400" y="6326832"/>
            <a:ext cx="685800" cy="400110"/>
          </a:xfrm>
          <a:prstGeom prst="rect">
            <a:avLst/>
          </a:prstGeom>
          <a:noFill/>
        </p:spPr>
        <p:txBody>
          <a:bodyPr wrap="square" rtlCol="0">
            <a:spAutoFit/>
          </a:bodyPr>
          <a:lstStyle/>
          <a:p>
            <a:r>
              <a:rPr lang="en-US" sz="2000" dirty="0"/>
              <a:t>2</a:t>
            </a:r>
          </a:p>
        </p:txBody>
      </p:sp>
    </p:spTree>
    <p:extLst>
      <p:ext uri="{BB962C8B-B14F-4D97-AF65-F5344CB8AC3E}">
        <p14:creationId xmlns:p14="http://schemas.microsoft.com/office/powerpoint/2010/main" val="33182429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524000"/>
            <a:ext cx="6553200" cy="4419600"/>
          </a:xfrm>
        </p:spPr>
        <p:txBody>
          <a:bodyPr/>
          <a:lstStyle/>
          <a:p>
            <a:pPr marL="0" indent="0" algn="just">
              <a:spcAft>
                <a:spcPts val="1200"/>
              </a:spcAft>
            </a:pPr>
            <a:r>
              <a:rPr lang="en-US" sz="2000" b="0" dirty="0"/>
              <a:t>A framework to permit the discharge of pollutants through point sources to waters of the U.S. through Individual or General Permits. </a:t>
            </a:r>
          </a:p>
          <a:p>
            <a:pPr algn="just">
              <a:spcBef>
                <a:spcPts val="1200"/>
              </a:spcBef>
              <a:buFont typeface="Arial" panose="020B0604020202020204" pitchFamily="34" charset="0"/>
              <a:buChar char="•"/>
            </a:pPr>
            <a:r>
              <a:rPr lang="en-US" sz="2000" b="0" dirty="0"/>
              <a:t>Most states implement/manage the Section 402 permit process.</a:t>
            </a:r>
          </a:p>
          <a:p>
            <a:pPr lvl="1" algn="just">
              <a:spcBef>
                <a:spcPts val="1200"/>
              </a:spcBef>
              <a:buFont typeface="Wingdings" panose="05000000000000000000" pitchFamily="2" charset="2"/>
              <a:buChar char="Ø"/>
            </a:pPr>
            <a:r>
              <a:rPr lang="en-US" sz="2000" b="0" dirty="0"/>
              <a:t>Projects that modify stormwater infrastructure may require Stormwater Pollution Prevention Plan revisions.</a:t>
            </a:r>
          </a:p>
          <a:p>
            <a:pPr marL="349250" indent="-349250" algn="just">
              <a:spcBef>
                <a:spcPts val="1200"/>
              </a:spcBef>
            </a:pPr>
            <a:r>
              <a:rPr lang="en-US" sz="2000" dirty="0"/>
              <a:t>•	</a:t>
            </a:r>
            <a:r>
              <a:rPr lang="en-US" sz="2000" b="0" dirty="0"/>
              <a:t>Actions that disturb more than 1 acre of ground surface will require coverage under a construction stormwater discharge permit.</a:t>
            </a:r>
          </a:p>
          <a:p>
            <a:pPr marL="0" indent="0" algn="just"/>
            <a:endParaRPr lang="en-US" sz="2000" dirty="0">
              <a:highlight>
                <a:srgbClr val="FFFF00"/>
              </a:highlight>
            </a:endParaRPr>
          </a:p>
        </p:txBody>
      </p:sp>
      <p:sp>
        <p:nvSpPr>
          <p:cNvPr id="6" name="Title 1">
            <a:extLst>
              <a:ext uri="{FF2B5EF4-FFF2-40B4-BE49-F238E27FC236}">
                <a16:creationId xmlns:a16="http://schemas.microsoft.com/office/drawing/2014/main" id="{543371BC-12C5-40A1-876C-A40C6AE407F7}"/>
              </a:ext>
            </a:extLst>
          </p:cNvPr>
          <p:cNvSpPr txBox="1">
            <a:spLocks/>
          </p:cNvSpPr>
          <p:nvPr/>
        </p:nvSpPr>
        <p:spPr bwMode="auto">
          <a:xfrm>
            <a:off x="479628" y="444224"/>
            <a:ext cx="7064172" cy="750648"/>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r>
              <a:rPr lang="en-US" sz="3200" b="1" kern="0" dirty="0">
                <a:solidFill>
                  <a:srgbClr val="0070C0"/>
                </a:solidFill>
                <a:latin typeface="Times New Roman" panose="02020603050405020304" pitchFamily="18" charset="0"/>
                <a:cs typeface="Times New Roman" panose="02020603050405020304" pitchFamily="18" charset="0"/>
              </a:rPr>
              <a:t>Federal Regulations: </a:t>
            </a:r>
          </a:p>
          <a:p>
            <a:r>
              <a:rPr lang="en-US" sz="3200" b="1" kern="0" dirty="0">
                <a:solidFill>
                  <a:srgbClr val="0070C0"/>
                </a:solidFill>
                <a:latin typeface="Times New Roman" panose="02020603050405020304" pitchFamily="18" charset="0"/>
                <a:cs typeface="Times New Roman" panose="02020603050405020304" pitchFamily="18" charset="0"/>
              </a:rPr>
              <a:t>CWA Section 402</a:t>
            </a:r>
          </a:p>
        </p:txBody>
      </p:sp>
      <p:sp>
        <p:nvSpPr>
          <p:cNvPr id="4" name="TextBox 3">
            <a:extLst>
              <a:ext uri="{FF2B5EF4-FFF2-40B4-BE49-F238E27FC236}">
                <a16:creationId xmlns:a16="http://schemas.microsoft.com/office/drawing/2014/main" id="{D6D936DA-11F9-44C4-857E-E9DCEF25AC00}"/>
              </a:ext>
            </a:extLst>
          </p:cNvPr>
          <p:cNvSpPr txBox="1"/>
          <p:nvPr/>
        </p:nvSpPr>
        <p:spPr>
          <a:xfrm>
            <a:off x="7772400" y="6326832"/>
            <a:ext cx="685800" cy="400110"/>
          </a:xfrm>
          <a:prstGeom prst="rect">
            <a:avLst/>
          </a:prstGeom>
          <a:noFill/>
        </p:spPr>
        <p:txBody>
          <a:bodyPr wrap="square" rtlCol="0">
            <a:spAutoFit/>
          </a:bodyPr>
          <a:lstStyle/>
          <a:p>
            <a:r>
              <a:rPr lang="en-US" sz="2000" dirty="0"/>
              <a:t>20</a:t>
            </a:r>
          </a:p>
        </p:txBody>
      </p:sp>
    </p:spTree>
    <p:extLst>
      <p:ext uri="{BB962C8B-B14F-4D97-AF65-F5344CB8AC3E}">
        <p14:creationId xmlns:p14="http://schemas.microsoft.com/office/powerpoint/2010/main" val="416898660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551232"/>
            <a:ext cx="6858000" cy="762000"/>
          </a:xfrm>
        </p:spPr>
        <p:txBody>
          <a:bodyPr/>
          <a:lstStyle/>
          <a:p>
            <a:r>
              <a:rPr lang="en-US" sz="2800" b="1" dirty="0">
                <a:solidFill>
                  <a:srgbClr val="0070C0"/>
                </a:solidFill>
                <a:latin typeface="Times New Roman" panose="02020603050405020304" pitchFamily="18" charset="0"/>
                <a:cs typeface="Times New Roman" panose="02020603050405020304" pitchFamily="18" charset="0"/>
              </a:rPr>
              <a:t>National Environmental Policy Act of 1969 (NEPA</a:t>
            </a:r>
            <a:r>
              <a:rPr lang="en-US" sz="2800" dirty="0">
                <a:solidFill>
                  <a:srgbClr val="0070C0"/>
                </a:solidFill>
                <a:latin typeface="Times New Roman" panose="02020603050405020304" pitchFamily="18" charset="0"/>
                <a:cs typeface="Times New Roman" panose="02020603050405020304" pitchFamily="18" charset="0"/>
              </a:rPr>
              <a:t>)</a:t>
            </a:r>
          </a:p>
        </p:txBody>
      </p:sp>
      <p:sp>
        <p:nvSpPr>
          <p:cNvPr id="3" name="Content Placeholder 2"/>
          <p:cNvSpPr>
            <a:spLocks noGrp="1"/>
          </p:cNvSpPr>
          <p:nvPr>
            <p:ph idx="1"/>
          </p:nvPr>
        </p:nvSpPr>
        <p:spPr>
          <a:xfrm>
            <a:off x="321008" y="1444552"/>
            <a:ext cx="7010400" cy="1447800"/>
          </a:xfrm>
        </p:spPr>
        <p:txBody>
          <a:bodyPr/>
          <a:lstStyle/>
          <a:p>
            <a:pPr algn="just">
              <a:buFont typeface="Arial" panose="020B0604020202020204" pitchFamily="34" charset="0"/>
              <a:buChar char="•"/>
            </a:pPr>
            <a:r>
              <a:rPr lang="en-US" sz="2000" b="0" dirty="0"/>
              <a:t>Primary federal regulation for environmental protection</a:t>
            </a:r>
          </a:p>
          <a:p>
            <a:pPr algn="just">
              <a:buFont typeface="Arial" panose="020B0604020202020204" pitchFamily="34" charset="0"/>
              <a:buChar char="•"/>
            </a:pPr>
            <a:r>
              <a:rPr lang="en-US" sz="2000" b="0" dirty="0"/>
              <a:t>A process to comply with federal laws and regulations</a:t>
            </a:r>
          </a:p>
          <a:p>
            <a:pPr algn="just">
              <a:buFont typeface="Arial" panose="020B0604020202020204" pitchFamily="34" charset="0"/>
              <a:buChar char="•"/>
            </a:pPr>
            <a:r>
              <a:rPr lang="en-US" sz="2000" b="0" dirty="0"/>
              <a:t>Applies to all federal actions </a:t>
            </a:r>
          </a:p>
        </p:txBody>
      </p:sp>
      <p:pic>
        <p:nvPicPr>
          <p:cNvPr id="5" name="Picture 4">
            <a:extLst>
              <a:ext uri="{FF2B5EF4-FFF2-40B4-BE49-F238E27FC236}">
                <a16:creationId xmlns:a16="http://schemas.microsoft.com/office/drawing/2014/main" id="{4537E924-E92A-4299-9A76-88418D13B5A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43215" y="2540108"/>
            <a:ext cx="5000625" cy="3358084"/>
          </a:xfrm>
          <a:prstGeom prst="rect">
            <a:avLst/>
          </a:prstGeom>
        </p:spPr>
      </p:pic>
      <p:sp>
        <p:nvSpPr>
          <p:cNvPr id="6" name="TextBox 5">
            <a:extLst>
              <a:ext uri="{FF2B5EF4-FFF2-40B4-BE49-F238E27FC236}">
                <a16:creationId xmlns:a16="http://schemas.microsoft.com/office/drawing/2014/main" id="{C2D76EB6-CFEB-4E3C-B7EC-04E369C5DB25}"/>
              </a:ext>
            </a:extLst>
          </p:cNvPr>
          <p:cNvSpPr txBox="1"/>
          <p:nvPr/>
        </p:nvSpPr>
        <p:spPr>
          <a:xfrm>
            <a:off x="7772400" y="6326832"/>
            <a:ext cx="685800" cy="400110"/>
          </a:xfrm>
          <a:prstGeom prst="rect">
            <a:avLst/>
          </a:prstGeom>
          <a:noFill/>
        </p:spPr>
        <p:txBody>
          <a:bodyPr wrap="square" rtlCol="0">
            <a:spAutoFit/>
          </a:bodyPr>
          <a:lstStyle/>
          <a:p>
            <a:r>
              <a:rPr lang="en-US" sz="2000" dirty="0"/>
              <a:t>21</a:t>
            </a:r>
          </a:p>
        </p:txBody>
      </p:sp>
    </p:spTree>
    <p:extLst>
      <p:ext uri="{BB962C8B-B14F-4D97-AF65-F5344CB8AC3E}">
        <p14:creationId xmlns:p14="http://schemas.microsoft.com/office/powerpoint/2010/main" val="36262430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9104" y="439368"/>
            <a:ext cx="6400800" cy="762000"/>
          </a:xfrm>
        </p:spPr>
        <p:txBody>
          <a:bodyPr/>
          <a:lstStyle/>
          <a:p>
            <a:r>
              <a:rPr lang="en-US" sz="3200" b="1" dirty="0">
                <a:solidFill>
                  <a:srgbClr val="0070C0"/>
                </a:solidFill>
                <a:latin typeface="Times New Roman" panose="02020603050405020304" pitchFamily="18" charset="0"/>
                <a:cs typeface="Times New Roman" panose="02020603050405020304" pitchFamily="18" charset="0"/>
              </a:rPr>
              <a:t>NEPA and FAA</a:t>
            </a:r>
            <a:endParaRPr lang="en-US" sz="3200" dirty="0">
              <a:solidFill>
                <a:srgbClr val="0070C0"/>
              </a:solidFill>
            </a:endParaRPr>
          </a:p>
        </p:txBody>
      </p:sp>
      <p:sp>
        <p:nvSpPr>
          <p:cNvPr id="3" name="Content Placeholder 2"/>
          <p:cNvSpPr>
            <a:spLocks noGrp="1"/>
          </p:cNvSpPr>
          <p:nvPr>
            <p:ph idx="1"/>
          </p:nvPr>
        </p:nvSpPr>
        <p:spPr>
          <a:xfrm>
            <a:off x="2362200" y="990600"/>
            <a:ext cx="4648200" cy="3505200"/>
          </a:xfrm>
        </p:spPr>
        <p:txBody>
          <a:bodyPr/>
          <a:lstStyle/>
          <a:p>
            <a:pPr marL="0" indent="0" algn="just"/>
            <a:r>
              <a:rPr lang="en-US" sz="1800" dirty="0"/>
              <a:t> </a:t>
            </a:r>
          </a:p>
          <a:p>
            <a:pPr marL="0" indent="0" algn="just"/>
            <a:r>
              <a:rPr lang="en-US" sz="2000" b="0" dirty="0"/>
              <a:t>FAA is the Federal lead agency for most airport-related wetland mitigation projects.</a:t>
            </a:r>
          </a:p>
          <a:p>
            <a:pPr marL="0" indent="0" algn="just"/>
            <a:endParaRPr lang="en-US" sz="2200" b="0" dirty="0"/>
          </a:p>
          <a:p>
            <a:pPr marL="0" indent="0" algn="just"/>
            <a:r>
              <a:rPr lang="en-US" sz="2000" b="0" dirty="0"/>
              <a:t>FAA NEPA guidance:</a:t>
            </a:r>
          </a:p>
          <a:p>
            <a:pPr>
              <a:buFont typeface="Arial" panose="020B0604020202020204" pitchFamily="34" charset="0"/>
              <a:buChar char="•"/>
            </a:pPr>
            <a:r>
              <a:rPr lang="en-US" sz="2000" b="0" dirty="0"/>
              <a:t>FAA Order 1050.1 - </a:t>
            </a:r>
            <a:r>
              <a:rPr lang="en-US" sz="2000" b="0" i="1" dirty="0"/>
              <a:t>Environmental Impacts: Policies and Procedures</a:t>
            </a:r>
            <a:r>
              <a:rPr lang="en-US" sz="2000" b="0" dirty="0"/>
              <a:t> </a:t>
            </a:r>
          </a:p>
          <a:p>
            <a:pPr>
              <a:buFont typeface="Arial" panose="020B0604020202020204" pitchFamily="34" charset="0"/>
              <a:buChar char="•"/>
            </a:pPr>
            <a:r>
              <a:rPr lang="en-US" sz="2000" b="0" dirty="0"/>
              <a:t>FAA Order 5050.4 - </a:t>
            </a:r>
            <a:r>
              <a:rPr lang="en-US" sz="2000" b="0" i="1" dirty="0"/>
              <a:t>National Environmental Policy Act Implementing Instructions for Airport Actions</a:t>
            </a:r>
            <a:r>
              <a:rPr lang="en-US" sz="2000" b="0" u="sng" dirty="0">
                <a:hlinkClick r:id="rId2"/>
              </a:rPr>
              <a:t> </a:t>
            </a:r>
            <a:endParaRPr lang="en-US" dirty="0">
              <a:highlight>
                <a:srgbClr val="FFFF00"/>
              </a:highlight>
            </a:endParaRPr>
          </a:p>
        </p:txBody>
      </p:sp>
      <p:pic>
        <p:nvPicPr>
          <p:cNvPr id="5" name="Picture 4">
            <a:extLst>
              <a:ext uri="{FF2B5EF4-FFF2-40B4-BE49-F238E27FC236}">
                <a16:creationId xmlns:a16="http://schemas.microsoft.com/office/drawing/2014/main" id="{70AA33E2-10F6-4D31-830A-B790FD78A329}"/>
              </a:ext>
            </a:extLst>
          </p:cNvPr>
          <p:cNvPicPr>
            <a:picLocks noChangeAspect="1"/>
          </p:cNvPicPr>
          <p:nvPr/>
        </p:nvPicPr>
        <p:blipFill rotWithShape="1">
          <a:blip r:embed="rId3">
            <a:extLst>
              <a:ext uri="{28A0092B-C50C-407E-A947-70E740481C1C}">
                <a14:useLocalDpi xmlns:a14="http://schemas.microsoft.com/office/drawing/2010/main" val="0"/>
              </a:ext>
            </a:extLst>
          </a:blip>
          <a:srcRect r="61461"/>
          <a:stretch/>
        </p:blipFill>
        <p:spPr>
          <a:xfrm>
            <a:off x="444230" y="1447800"/>
            <a:ext cx="1803807" cy="1676400"/>
          </a:xfrm>
          <a:prstGeom prst="rect">
            <a:avLst/>
          </a:prstGeom>
        </p:spPr>
      </p:pic>
      <p:sp>
        <p:nvSpPr>
          <p:cNvPr id="4" name="Rectangle 3">
            <a:extLst>
              <a:ext uri="{FF2B5EF4-FFF2-40B4-BE49-F238E27FC236}">
                <a16:creationId xmlns:a16="http://schemas.microsoft.com/office/drawing/2014/main" id="{117E5BFF-6229-4EF6-9EE0-2C19252EA50D}"/>
              </a:ext>
            </a:extLst>
          </p:cNvPr>
          <p:cNvSpPr/>
          <p:nvPr/>
        </p:nvSpPr>
        <p:spPr>
          <a:xfrm>
            <a:off x="452974" y="4590871"/>
            <a:ext cx="6938426" cy="1200329"/>
          </a:xfrm>
          <a:prstGeom prst="rect">
            <a:avLst/>
          </a:prstGeom>
        </p:spPr>
        <p:txBody>
          <a:bodyPr wrap="square">
            <a:spAutoFit/>
          </a:bodyPr>
          <a:lstStyle/>
          <a:p>
            <a:pPr marL="0" indent="0"/>
            <a:r>
              <a:rPr lang="en-US" dirty="0"/>
              <a:t>Airport sponsors </a:t>
            </a:r>
            <a:r>
              <a:rPr lang="en-US" b="1" i="1" dirty="0"/>
              <a:t>must</a:t>
            </a:r>
            <a:r>
              <a:rPr lang="en-US" dirty="0"/>
              <a:t> work closely with regional FAA environmental staff </a:t>
            </a:r>
            <a:r>
              <a:rPr lang="en-US" b="1" i="1" dirty="0"/>
              <a:t>throughout the NEPA and mitigation planning process</a:t>
            </a:r>
            <a:r>
              <a:rPr lang="en-US" dirty="0"/>
              <a:t>.</a:t>
            </a:r>
          </a:p>
        </p:txBody>
      </p:sp>
      <p:sp>
        <p:nvSpPr>
          <p:cNvPr id="6" name="TextBox 5">
            <a:extLst>
              <a:ext uri="{FF2B5EF4-FFF2-40B4-BE49-F238E27FC236}">
                <a16:creationId xmlns:a16="http://schemas.microsoft.com/office/drawing/2014/main" id="{11526A0A-040C-489E-A1CC-76ED84F57C44}"/>
              </a:ext>
            </a:extLst>
          </p:cNvPr>
          <p:cNvSpPr txBox="1"/>
          <p:nvPr/>
        </p:nvSpPr>
        <p:spPr>
          <a:xfrm>
            <a:off x="7772400" y="6326832"/>
            <a:ext cx="685800" cy="400110"/>
          </a:xfrm>
          <a:prstGeom prst="rect">
            <a:avLst/>
          </a:prstGeom>
          <a:noFill/>
        </p:spPr>
        <p:txBody>
          <a:bodyPr wrap="square" rtlCol="0">
            <a:spAutoFit/>
          </a:bodyPr>
          <a:lstStyle/>
          <a:p>
            <a:r>
              <a:rPr lang="en-US" sz="2000" dirty="0"/>
              <a:t>22</a:t>
            </a:r>
          </a:p>
        </p:txBody>
      </p:sp>
    </p:spTree>
    <p:extLst>
      <p:ext uri="{BB962C8B-B14F-4D97-AF65-F5344CB8AC3E}">
        <p14:creationId xmlns:p14="http://schemas.microsoft.com/office/powerpoint/2010/main" val="38186619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9648" y="533400"/>
            <a:ext cx="6400800" cy="609600"/>
          </a:xfrm>
        </p:spPr>
        <p:txBody>
          <a:bodyPr anchor="t" anchorCtr="0"/>
          <a:lstStyle/>
          <a:p>
            <a:r>
              <a:rPr lang="en-US" sz="3200" b="1" dirty="0">
                <a:solidFill>
                  <a:srgbClr val="0070C0"/>
                </a:solidFill>
                <a:latin typeface="Times New Roman" panose="02020603050405020304" pitchFamily="18" charset="0"/>
                <a:cs typeface="Times New Roman" panose="02020603050405020304" pitchFamily="18" charset="0"/>
              </a:rPr>
              <a:t>NEPA Documentation</a:t>
            </a:r>
          </a:p>
        </p:txBody>
      </p:sp>
      <p:sp>
        <p:nvSpPr>
          <p:cNvPr id="3" name="Content Placeholder 2"/>
          <p:cNvSpPr>
            <a:spLocks noGrp="1"/>
          </p:cNvSpPr>
          <p:nvPr>
            <p:ph idx="1"/>
          </p:nvPr>
        </p:nvSpPr>
        <p:spPr>
          <a:xfrm>
            <a:off x="3048000" y="1295400"/>
            <a:ext cx="4419600" cy="3505200"/>
          </a:xfrm>
        </p:spPr>
        <p:txBody>
          <a:bodyPr/>
          <a:lstStyle/>
          <a:p>
            <a:pPr marL="173038" indent="-173038">
              <a:spcBef>
                <a:spcPts val="0"/>
              </a:spcBef>
              <a:spcAft>
                <a:spcPts val="1200"/>
              </a:spcAft>
              <a:buFont typeface="Arial" panose="020B0604020202020204" pitchFamily="34" charset="0"/>
              <a:buChar char="•"/>
            </a:pPr>
            <a:r>
              <a:rPr lang="en-US" sz="2000" b="0" dirty="0"/>
              <a:t>Federal agencies prepare a NEPA document prior to decision making.</a:t>
            </a:r>
          </a:p>
          <a:p>
            <a:pPr marL="173038" indent="-173038">
              <a:spcBef>
                <a:spcPts val="0"/>
              </a:spcBef>
              <a:spcAft>
                <a:spcPts val="1200"/>
              </a:spcAft>
              <a:buFont typeface="Arial" panose="020B0604020202020204" pitchFamily="34" charset="0"/>
              <a:buChar char="•"/>
            </a:pPr>
            <a:r>
              <a:rPr lang="en-US" sz="2000" b="0" dirty="0"/>
              <a:t>NEPA facilitates concurrence from agencies associated with potentially affected resources.</a:t>
            </a:r>
          </a:p>
          <a:p>
            <a:pPr marL="173038" indent="-173038">
              <a:spcBef>
                <a:spcPts val="0"/>
              </a:spcBef>
              <a:spcAft>
                <a:spcPts val="1200"/>
              </a:spcAft>
              <a:buFont typeface="Arial" panose="020B0604020202020204" pitchFamily="34" charset="0"/>
              <a:buChar char="•"/>
            </a:pPr>
            <a:r>
              <a:rPr lang="en-US" sz="2000" b="0" dirty="0"/>
              <a:t>One of three NEPA documents may apply: Categorical Exclusion (Cat Ex), Environmental Assessment (EA), or Environmental Impact Statement (EIS).</a:t>
            </a:r>
          </a:p>
        </p:txBody>
      </p:sp>
      <p:pic>
        <p:nvPicPr>
          <p:cNvPr id="6" name="Picture 5">
            <a:extLst>
              <a:ext uri="{FF2B5EF4-FFF2-40B4-BE49-F238E27FC236}">
                <a16:creationId xmlns:a16="http://schemas.microsoft.com/office/drawing/2014/main" id="{A7400B8B-F2BF-4141-A517-FCBCFCA5AE82}"/>
              </a:ext>
            </a:extLst>
          </p:cNvPr>
          <p:cNvPicPr>
            <a:picLocks noChangeAspect="1"/>
          </p:cNvPicPr>
          <p:nvPr/>
        </p:nvPicPr>
        <p:blipFill rotWithShape="1">
          <a:blip r:embed="rId3">
            <a:extLst>
              <a:ext uri="{28A0092B-C50C-407E-A947-70E740481C1C}">
                <a14:useLocalDpi xmlns:a14="http://schemas.microsoft.com/office/drawing/2010/main" val="0"/>
              </a:ext>
            </a:extLst>
          </a:blip>
          <a:srcRect l="23332" t="4075" r="26667" b="14444"/>
          <a:stretch/>
        </p:blipFill>
        <p:spPr>
          <a:xfrm>
            <a:off x="304800" y="1752600"/>
            <a:ext cx="2743200" cy="2743200"/>
          </a:xfrm>
          <a:prstGeom prst="rect">
            <a:avLst/>
          </a:prstGeom>
        </p:spPr>
      </p:pic>
      <p:sp>
        <p:nvSpPr>
          <p:cNvPr id="4" name="Rectangle 3">
            <a:extLst>
              <a:ext uri="{FF2B5EF4-FFF2-40B4-BE49-F238E27FC236}">
                <a16:creationId xmlns:a16="http://schemas.microsoft.com/office/drawing/2014/main" id="{2D1486FB-E7FD-4B3D-8D26-A7BC601F9B30}"/>
              </a:ext>
            </a:extLst>
          </p:cNvPr>
          <p:cNvSpPr/>
          <p:nvPr/>
        </p:nvSpPr>
        <p:spPr>
          <a:xfrm>
            <a:off x="1143000" y="4800600"/>
            <a:ext cx="6096000" cy="830997"/>
          </a:xfrm>
          <a:prstGeom prst="rect">
            <a:avLst/>
          </a:prstGeom>
        </p:spPr>
        <p:txBody>
          <a:bodyPr wrap="square">
            <a:spAutoFit/>
          </a:bodyPr>
          <a:lstStyle/>
          <a:p>
            <a:pPr marL="0" indent="0">
              <a:spcBef>
                <a:spcPts val="0"/>
              </a:spcBef>
              <a:spcAft>
                <a:spcPts val="0"/>
              </a:spcAft>
            </a:pPr>
            <a:r>
              <a:rPr lang="en-US" b="1" dirty="0"/>
              <a:t>NEPA documents  identify resources, potential impacts, and necessary mitigation.</a:t>
            </a:r>
            <a:endParaRPr lang="en-US" sz="2800" b="1" dirty="0"/>
          </a:p>
        </p:txBody>
      </p:sp>
      <p:sp>
        <p:nvSpPr>
          <p:cNvPr id="7" name="TextBox 6">
            <a:extLst>
              <a:ext uri="{FF2B5EF4-FFF2-40B4-BE49-F238E27FC236}">
                <a16:creationId xmlns:a16="http://schemas.microsoft.com/office/drawing/2014/main" id="{7D03A2AA-252C-46C8-9124-780D69AF4DE3}"/>
              </a:ext>
            </a:extLst>
          </p:cNvPr>
          <p:cNvSpPr txBox="1"/>
          <p:nvPr/>
        </p:nvSpPr>
        <p:spPr>
          <a:xfrm>
            <a:off x="7772400" y="6326832"/>
            <a:ext cx="685800" cy="400110"/>
          </a:xfrm>
          <a:prstGeom prst="rect">
            <a:avLst/>
          </a:prstGeom>
          <a:noFill/>
        </p:spPr>
        <p:txBody>
          <a:bodyPr wrap="square" rtlCol="0">
            <a:spAutoFit/>
          </a:bodyPr>
          <a:lstStyle/>
          <a:p>
            <a:r>
              <a:rPr lang="en-US" sz="2000" dirty="0"/>
              <a:t>23</a:t>
            </a:r>
          </a:p>
        </p:txBody>
      </p:sp>
    </p:spTree>
    <p:extLst>
      <p:ext uri="{BB962C8B-B14F-4D97-AF65-F5344CB8AC3E}">
        <p14:creationId xmlns:p14="http://schemas.microsoft.com/office/powerpoint/2010/main" val="24371607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28FC-E797-4CD1-BF9F-8D45C80E368B}"/>
              </a:ext>
            </a:extLst>
          </p:cNvPr>
          <p:cNvSpPr>
            <a:spLocks noGrp="1"/>
          </p:cNvSpPr>
          <p:nvPr>
            <p:ph type="title"/>
          </p:nvPr>
        </p:nvSpPr>
        <p:spPr>
          <a:xfrm>
            <a:off x="0" y="1447800"/>
            <a:ext cx="7543800" cy="3886201"/>
          </a:xfrm>
        </p:spPr>
        <p:txBody>
          <a:bodyPr/>
          <a:lstStyle/>
          <a:p>
            <a:pPr algn="ctr"/>
            <a:r>
              <a:rPr lang="en-US" sz="3600" cap="none" dirty="0">
                <a:solidFill>
                  <a:srgbClr val="0070C0"/>
                </a:solidFill>
                <a:latin typeface="+mn-lt"/>
              </a:rPr>
              <a:t>How to Address and</a:t>
            </a:r>
            <a:br>
              <a:rPr lang="en-US" sz="3600" cap="none" dirty="0">
                <a:solidFill>
                  <a:srgbClr val="0070C0"/>
                </a:solidFill>
                <a:latin typeface="+mn-lt"/>
              </a:rPr>
            </a:br>
            <a:r>
              <a:rPr lang="en-US" sz="3600" cap="none" dirty="0">
                <a:solidFill>
                  <a:srgbClr val="0070C0"/>
                </a:solidFill>
                <a:latin typeface="+mn-lt"/>
              </a:rPr>
              <a:t>Mitigate Wetland Impacts</a:t>
            </a:r>
            <a:r>
              <a:rPr lang="en-US" sz="3600" cap="none" dirty="0">
                <a:latin typeface="+mn-lt"/>
              </a:rPr>
              <a:t/>
            </a:r>
            <a:br>
              <a:rPr lang="en-US" sz="3600" cap="none" dirty="0">
                <a:latin typeface="+mn-lt"/>
              </a:rPr>
            </a:br>
            <a:endParaRPr lang="en-US" sz="3600" cap="none" dirty="0">
              <a:latin typeface="+mn-lt"/>
            </a:endParaRPr>
          </a:p>
        </p:txBody>
      </p:sp>
      <p:sp>
        <p:nvSpPr>
          <p:cNvPr id="3" name="TextBox 2">
            <a:extLst>
              <a:ext uri="{FF2B5EF4-FFF2-40B4-BE49-F238E27FC236}">
                <a16:creationId xmlns:a16="http://schemas.microsoft.com/office/drawing/2014/main" id="{D34ECCFA-6A5D-4C15-84F7-ED718392CCD7}"/>
              </a:ext>
            </a:extLst>
          </p:cNvPr>
          <p:cNvSpPr txBox="1"/>
          <p:nvPr/>
        </p:nvSpPr>
        <p:spPr>
          <a:xfrm>
            <a:off x="7772400" y="6326832"/>
            <a:ext cx="685800" cy="400110"/>
          </a:xfrm>
          <a:prstGeom prst="rect">
            <a:avLst/>
          </a:prstGeom>
          <a:noFill/>
        </p:spPr>
        <p:txBody>
          <a:bodyPr wrap="square" rtlCol="0">
            <a:spAutoFit/>
          </a:bodyPr>
          <a:lstStyle/>
          <a:p>
            <a:r>
              <a:rPr lang="en-US" sz="2000" dirty="0"/>
              <a:t>24</a:t>
            </a:r>
          </a:p>
        </p:txBody>
      </p:sp>
    </p:spTree>
    <p:extLst>
      <p:ext uri="{BB962C8B-B14F-4D97-AF65-F5344CB8AC3E}">
        <p14:creationId xmlns:p14="http://schemas.microsoft.com/office/powerpoint/2010/main" val="213229822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1DBAF0-0EE3-4B39-B3F8-A4B88331567C}"/>
              </a:ext>
            </a:extLst>
          </p:cNvPr>
          <p:cNvSpPr>
            <a:spLocks noGrp="1"/>
          </p:cNvSpPr>
          <p:nvPr>
            <p:ph type="title"/>
          </p:nvPr>
        </p:nvSpPr>
        <p:spPr>
          <a:xfrm>
            <a:off x="342088" y="593392"/>
            <a:ext cx="2438400" cy="1432560"/>
          </a:xfrm>
        </p:spPr>
        <p:txBody>
          <a:bodyPr/>
          <a:lstStyle/>
          <a:p>
            <a:r>
              <a:rPr lang="en-US" sz="3200" b="1" dirty="0">
                <a:solidFill>
                  <a:srgbClr val="0070C0"/>
                </a:solidFill>
                <a:latin typeface="+mn-lt"/>
              </a:rPr>
              <a:t>Mitigation Process </a:t>
            </a:r>
            <a:br>
              <a:rPr lang="en-US" sz="3200" b="1" dirty="0">
                <a:solidFill>
                  <a:srgbClr val="0070C0"/>
                </a:solidFill>
                <a:latin typeface="+mn-lt"/>
              </a:rPr>
            </a:br>
            <a:r>
              <a:rPr lang="en-US" sz="3200" b="1" dirty="0">
                <a:solidFill>
                  <a:srgbClr val="0070C0"/>
                </a:solidFill>
                <a:latin typeface="+mn-lt"/>
              </a:rPr>
              <a:t>Flow Chart</a:t>
            </a:r>
          </a:p>
        </p:txBody>
      </p:sp>
      <p:pic>
        <p:nvPicPr>
          <p:cNvPr id="5" name="Content Placeholder 4">
            <a:extLst>
              <a:ext uri="{FF2B5EF4-FFF2-40B4-BE49-F238E27FC236}">
                <a16:creationId xmlns:a16="http://schemas.microsoft.com/office/drawing/2014/main" id="{0DE5B3FB-0C5C-4118-9C40-A3502B7F20ED}"/>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2949328" y="57538"/>
            <a:ext cx="4262199" cy="5943600"/>
          </a:xfrm>
        </p:spPr>
      </p:pic>
      <p:sp>
        <p:nvSpPr>
          <p:cNvPr id="3" name="TextBox 2">
            <a:extLst>
              <a:ext uri="{FF2B5EF4-FFF2-40B4-BE49-F238E27FC236}">
                <a16:creationId xmlns:a16="http://schemas.microsoft.com/office/drawing/2014/main" id="{0E8C5351-041A-442D-B7FE-967BC9CED651}"/>
              </a:ext>
            </a:extLst>
          </p:cNvPr>
          <p:cNvSpPr txBox="1"/>
          <p:nvPr/>
        </p:nvSpPr>
        <p:spPr>
          <a:xfrm>
            <a:off x="439733" y="2514600"/>
            <a:ext cx="2782112" cy="1569660"/>
          </a:xfrm>
          <a:prstGeom prst="rect">
            <a:avLst/>
          </a:prstGeom>
          <a:noFill/>
        </p:spPr>
        <p:txBody>
          <a:bodyPr wrap="square" rtlCol="0">
            <a:spAutoFit/>
          </a:bodyPr>
          <a:lstStyle/>
          <a:p>
            <a:r>
              <a:rPr lang="en-US" sz="1600" i="1" dirty="0"/>
              <a:t>Using this process flow chart (see PDF handout and the </a:t>
            </a:r>
            <a:r>
              <a:rPr lang="en-US" sz="1600" i="1"/>
              <a:t>executive summary) </a:t>
            </a:r>
            <a:r>
              <a:rPr lang="en-US" sz="1600" i="1" dirty="0"/>
              <a:t>will help airport decision-makers determine their wetland mitigation needs.</a:t>
            </a:r>
          </a:p>
        </p:txBody>
      </p:sp>
      <p:sp>
        <p:nvSpPr>
          <p:cNvPr id="6" name="TextBox 5">
            <a:extLst>
              <a:ext uri="{FF2B5EF4-FFF2-40B4-BE49-F238E27FC236}">
                <a16:creationId xmlns:a16="http://schemas.microsoft.com/office/drawing/2014/main" id="{317AE30A-1CF5-4756-B32E-5E5D2D2ADAE7}"/>
              </a:ext>
            </a:extLst>
          </p:cNvPr>
          <p:cNvSpPr txBox="1"/>
          <p:nvPr/>
        </p:nvSpPr>
        <p:spPr>
          <a:xfrm>
            <a:off x="7772400" y="6326832"/>
            <a:ext cx="685800" cy="400110"/>
          </a:xfrm>
          <a:prstGeom prst="rect">
            <a:avLst/>
          </a:prstGeom>
          <a:noFill/>
        </p:spPr>
        <p:txBody>
          <a:bodyPr wrap="square" rtlCol="0">
            <a:spAutoFit/>
          </a:bodyPr>
          <a:lstStyle/>
          <a:p>
            <a:r>
              <a:rPr lang="en-US" sz="2000" dirty="0"/>
              <a:t>25</a:t>
            </a:r>
          </a:p>
        </p:txBody>
      </p:sp>
    </p:spTree>
    <p:extLst>
      <p:ext uri="{BB962C8B-B14F-4D97-AF65-F5344CB8AC3E}">
        <p14:creationId xmlns:p14="http://schemas.microsoft.com/office/powerpoint/2010/main" val="291782371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28FC-E797-4CD1-BF9F-8D45C80E368B}"/>
              </a:ext>
            </a:extLst>
          </p:cNvPr>
          <p:cNvSpPr>
            <a:spLocks noGrp="1"/>
          </p:cNvSpPr>
          <p:nvPr>
            <p:ph type="title"/>
          </p:nvPr>
        </p:nvSpPr>
        <p:spPr>
          <a:xfrm>
            <a:off x="1981200" y="1447800"/>
            <a:ext cx="5562600" cy="3886201"/>
          </a:xfrm>
        </p:spPr>
        <p:txBody>
          <a:bodyPr/>
          <a:lstStyle/>
          <a:p>
            <a:r>
              <a:rPr lang="en-US" sz="3600" cap="none" dirty="0">
                <a:solidFill>
                  <a:srgbClr val="0070C0"/>
                </a:solidFill>
                <a:latin typeface="+mn-lt"/>
              </a:rPr>
              <a:t>Mitigation Types:</a:t>
            </a:r>
            <a:br>
              <a:rPr lang="en-US" sz="3600" cap="none" dirty="0">
                <a:solidFill>
                  <a:srgbClr val="0070C0"/>
                </a:solidFill>
                <a:latin typeface="+mn-lt"/>
              </a:rPr>
            </a:br>
            <a:r>
              <a:rPr lang="en-US" sz="2200" b="0" cap="none" dirty="0">
                <a:solidFill>
                  <a:schemeClr val="tx1"/>
                </a:solidFill>
                <a:latin typeface="+mn-lt"/>
              </a:rPr>
              <a:t>Banking (credits)</a:t>
            </a:r>
            <a:br>
              <a:rPr lang="en-US" sz="2200" b="0" cap="none" dirty="0">
                <a:solidFill>
                  <a:schemeClr val="tx1"/>
                </a:solidFill>
                <a:latin typeface="+mn-lt"/>
              </a:rPr>
            </a:br>
            <a:r>
              <a:rPr lang="en-US" sz="2200" b="0" cap="none" dirty="0">
                <a:solidFill>
                  <a:schemeClr val="tx1"/>
                </a:solidFill>
                <a:latin typeface="+mn-lt"/>
              </a:rPr>
              <a:t>Permittee-responsible</a:t>
            </a:r>
            <a:br>
              <a:rPr lang="en-US" sz="2200" b="0" cap="none" dirty="0">
                <a:solidFill>
                  <a:schemeClr val="tx1"/>
                </a:solidFill>
                <a:latin typeface="+mn-lt"/>
              </a:rPr>
            </a:br>
            <a:r>
              <a:rPr lang="en-US" sz="2200" b="0" cap="none" dirty="0">
                <a:solidFill>
                  <a:schemeClr val="tx1"/>
                </a:solidFill>
                <a:latin typeface="+mn-lt"/>
              </a:rPr>
              <a:t>In-lieu-fee</a:t>
            </a:r>
            <a:r>
              <a:rPr lang="en-US" sz="3600" cap="none" dirty="0">
                <a:latin typeface="+mn-lt"/>
              </a:rPr>
              <a:t/>
            </a:r>
            <a:br>
              <a:rPr lang="en-US" sz="3600" cap="none" dirty="0">
                <a:latin typeface="+mn-lt"/>
              </a:rPr>
            </a:br>
            <a:endParaRPr lang="en-US" sz="3600" cap="none" dirty="0">
              <a:latin typeface="+mn-lt"/>
            </a:endParaRPr>
          </a:p>
        </p:txBody>
      </p:sp>
      <p:sp>
        <p:nvSpPr>
          <p:cNvPr id="3" name="TextBox 2">
            <a:extLst>
              <a:ext uri="{FF2B5EF4-FFF2-40B4-BE49-F238E27FC236}">
                <a16:creationId xmlns:a16="http://schemas.microsoft.com/office/drawing/2014/main" id="{28643ACE-E8CE-4FC1-9BFA-22DEB7550075}"/>
              </a:ext>
            </a:extLst>
          </p:cNvPr>
          <p:cNvSpPr txBox="1"/>
          <p:nvPr/>
        </p:nvSpPr>
        <p:spPr>
          <a:xfrm>
            <a:off x="7772400" y="6326832"/>
            <a:ext cx="685800" cy="400110"/>
          </a:xfrm>
          <a:prstGeom prst="rect">
            <a:avLst/>
          </a:prstGeom>
          <a:noFill/>
        </p:spPr>
        <p:txBody>
          <a:bodyPr wrap="square" rtlCol="0">
            <a:spAutoFit/>
          </a:bodyPr>
          <a:lstStyle/>
          <a:p>
            <a:r>
              <a:rPr lang="en-US" sz="2000" dirty="0"/>
              <a:t>26</a:t>
            </a:r>
          </a:p>
        </p:txBody>
      </p:sp>
    </p:spTree>
    <p:extLst>
      <p:ext uri="{BB962C8B-B14F-4D97-AF65-F5344CB8AC3E}">
        <p14:creationId xmlns:p14="http://schemas.microsoft.com/office/powerpoint/2010/main" val="365580438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1EB0-6323-4FB2-8DC4-CF1499391BF4}"/>
              </a:ext>
            </a:extLst>
          </p:cNvPr>
          <p:cNvSpPr>
            <a:spLocks noGrp="1"/>
          </p:cNvSpPr>
          <p:nvPr>
            <p:ph type="title"/>
          </p:nvPr>
        </p:nvSpPr>
        <p:spPr>
          <a:xfrm>
            <a:off x="381000" y="533400"/>
            <a:ext cx="7010400" cy="762000"/>
          </a:xfrm>
        </p:spPr>
        <p:txBody>
          <a:bodyPr/>
          <a:lstStyle/>
          <a:p>
            <a:r>
              <a:rPr lang="en-US" sz="3200" b="1" cap="none" dirty="0">
                <a:solidFill>
                  <a:srgbClr val="0070C0"/>
                </a:solidFill>
                <a:latin typeface="+mn-lt"/>
              </a:rPr>
              <a:t>Banking (Credits)</a:t>
            </a:r>
          </a:p>
        </p:txBody>
      </p:sp>
      <p:sp>
        <p:nvSpPr>
          <p:cNvPr id="6" name="TextBox 5">
            <a:extLst>
              <a:ext uri="{FF2B5EF4-FFF2-40B4-BE49-F238E27FC236}">
                <a16:creationId xmlns:a16="http://schemas.microsoft.com/office/drawing/2014/main" id="{EA80C3BE-ADFC-4BE4-963F-270571EE1272}"/>
              </a:ext>
            </a:extLst>
          </p:cNvPr>
          <p:cNvSpPr txBox="1"/>
          <p:nvPr/>
        </p:nvSpPr>
        <p:spPr>
          <a:xfrm>
            <a:off x="381000" y="1219200"/>
            <a:ext cx="6781800" cy="1015663"/>
          </a:xfrm>
          <a:prstGeom prst="rect">
            <a:avLst/>
          </a:prstGeom>
          <a:noFill/>
        </p:spPr>
        <p:txBody>
          <a:bodyPr wrap="square" rtlCol="0">
            <a:spAutoFit/>
          </a:bodyPr>
          <a:lstStyle/>
          <a:p>
            <a:r>
              <a:rPr lang="en-US" sz="2000" dirty="0"/>
              <a:t>Off-site source of mitigation guaranteed by a third party. The airport operator purchases credits in a mitigation bank to off-set wetland impacts.  </a:t>
            </a:r>
          </a:p>
        </p:txBody>
      </p:sp>
      <p:graphicFrame>
        <p:nvGraphicFramePr>
          <p:cNvPr id="7" name="Table 6">
            <a:extLst>
              <a:ext uri="{FF2B5EF4-FFF2-40B4-BE49-F238E27FC236}">
                <a16:creationId xmlns:a16="http://schemas.microsoft.com/office/drawing/2014/main" id="{1AFE90D2-BBC1-43EC-A8AF-2C071B89862E}"/>
              </a:ext>
            </a:extLst>
          </p:cNvPr>
          <p:cNvGraphicFramePr>
            <a:graphicFrameLocks noGrp="1"/>
          </p:cNvGraphicFramePr>
          <p:nvPr>
            <p:extLst>
              <p:ext uri="{D42A27DB-BD31-4B8C-83A1-F6EECF244321}">
                <p14:modId xmlns:p14="http://schemas.microsoft.com/office/powerpoint/2010/main" val="1786356756"/>
              </p:ext>
            </p:extLst>
          </p:nvPr>
        </p:nvGraphicFramePr>
        <p:xfrm>
          <a:off x="-13740" y="2146680"/>
          <a:ext cx="7589520" cy="3874370"/>
        </p:xfrm>
        <a:graphic>
          <a:graphicData uri="http://schemas.openxmlformats.org/drawingml/2006/table">
            <a:tbl>
              <a:tblPr firstRow="1" bandRow="1">
                <a:tableStyleId>{5C22544A-7EE6-4342-B048-85BDC9FD1C3A}</a:tableStyleId>
              </a:tblPr>
              <a:tblGrid>
                <a:gridCol w="3922674">
                  <a:extLst>
                    <a:ext uri="{9D8B030D-6E8A-4147-A177-3AD203B41FA5}">
                      <a16:colId xmlns:a16="http://schemas.microsoft.com/office/drawing/2014/main" val="2989133508"/>
                    </a:ext>
                  </a:extLst>
                </a:gridCol>
                <a:gridCol w="3666846">
                  <a:extLst>
                    <a:ext uri="{9D8B030D-6E8A-4147-A177-3AD203B41FA5}">
                      <a16:colId xmlns:a16="http://schemas.microsoft.com/office/drawing/2014/main" val="1921669847"/>
                    </a:ext>
                  </a:extLst>
                </a:gridCol>
              </a:tblGrid>
              <a:tr h="533940">
                <a:tc>
                  <a:txBody>
                    <a:bodyPr/>
                    <a:lstStyle/>
                    <a:p>
                      <a:pPr marL="0" indent="463550"/>
                      <a:r>
                        <a:rPr lang="en-US" sz="2500" b="1" dirty="0">
                          <a:solidFill>
                            <a:schemeClr val="tx1"/>
                          </a:solidFill>
                        </a:rPr>
                        <a:t>Pros</a:t>
                      </a:r>
                    </a:p>
                  </a:txBody>
                  <a:tcPr marL="91995" marR="91995" marT="45998" marB="45998"/>
                </a:tc>
                <a:tc>
                  <a:txBody>
                    <a:bodyPr/>
                    <a:lstStyle/>
                    <a:p>
                      <a:pPr marL="231775" indent="0"/>
                      <a:r>
                        <a:rPr lang="en-US" sz="2500" b="1" dirty="0">
                          <a:solidFill>
                            <a:schemeClr val="tx1"/>
                          </a:solidFill>
                        </a:rPr>
                        <a:t>Cons</a:t>
                      </a:r>
                    </a:p>
                  </a:txBody>
                  <a:tcPr marL="91995" marR="91995" marT="45998" marB="45998"/>
                </a:tc>
                <a:extLst>
                  <a:ext uri="{0D108BD9-81ED-4DB2-BD59-A6C34878D82A}">
                    <a16:rowId xmlns:a16="http://schemas.microsoft.com/office/drawing/2014/main" val="3176798010"/>
                  </a:ext>
                </a:extLst>
              </a:tr>
              <a:tr h="3340430">
                <a:tc>
                  <a:txBody>
                    <a:bodyPr/>
                    <a:lstStyle/>
                    <a:p>
                      <a:pPr marL="798513" indent="-334963">
                        <a:buFont typeface="Arial" panose="020B0604020202020204" pitchFamily="34" charset="0"/>
                        <a:buChar char="•"/>
                        <a:tabLst>
                          <a:tab pos="741363" algn="l"/>
                        </a:tabLst>
                      </a:pPr>
                      <a:r>
                        <a:rPr lang="en-US" sz="2100" dirty="0"/>
                        <a:t>Agency-preferred approach</a:t>
                      </a:r>
                    </a:p>
                    <a:p>
                      <a:pPr marL="798513" indent="-334963">
                        <a:buFont typeface="Arial" panose="020B0604020202020204" pitchFamily="34" charset="0"/>
                        <a:buChar char="•"/>
                        <a:tabLst>
                          <a:tab pos="741363" algn="l"/>
                        </a:tabLst>
                      </a:pPr>
                      <a:r>
                        <a:rPr lang="en-US" sz="2100" dirty="0"/>
                        <a:t>Off-site mitigation may alleviate wildlife hazard concerns </a:t>
                      </a:r>
                    </a:p>
                    <a:p>
                      <a:pPr marL="798513" indent="-334963">
                        <a:buFont typeface="Arial" panose="020B0604020202020204" pitchFamily="34" charset="0"/>
                        <a:buChar char="•"/>
                        <a:tabLst>
                          <a:tab pos="741363" algn="l"/>
                        </a:tabLst>
                      </a:pPr>
                      <a:r>
                        <a:rPr lang="en-US" sz="2100" dirty="0"/>
                        <a:t>Airport operator pays one-time fee</a:t>
                      </a:r>
                    </a:p>
                    <a:p>
                      <a:pPr marL="798513" indent="-334963">
                        <a:buFont typeface="Arial" panose="020B0604020202020204" pitchFamily="34" charset="0"/>
                        <a:buChar char="•"/>
                        <a:tabLst>
                          <a:tab pos="741363" algn="l"/>
                        </a:tabLst>
                      </a:pPr>
                      <a:r>
                        <a:rPr lang="en-US" sz="2100" dirty="0"/>
                        <a:t>Mitigation bank is  responsible for site success</a:t>
                      </a:r>
                    </a:p>
                  </a:txBody>
                  <a:tcPr marL="91995" marR="91995" marT="45998" marB="45998"/>
                </a:tc>
                <a:tc>
                  <a:txBody>
                    <a:bodyPr/>
                    <a:lstStyle/>
                    <a:p>
                      <a:pPr marL="463550" indent="-231775">
                        <a:buFont typeface="Arial" panose="020B0604020202020204" pitchFamily="34" charset="0"/>
                        <a:buChar char="•"/>
                      </a:pPr>
                      <a:r>
                        <a:rPr lang="en-US" sz="2100" dirty="0"/>
                        <a:t>Prices are variable and market driven</a:t>
                      </a:r>
                    </a:p>
                    <a:p>
                      <a:pPr marL="463550" indent="-231775">
                        <a:buFont typeface="Arial" panose="020B0604020202020204" pitchFamily="34" charset="0"/>
                        <a:buChar char="•"/>
                      </a:pPr>
                      <a:r>
                        <a:rPr lang="en-US" sz="2100" dirty="0"/>
                        <a:t>Mitigation banks may not offer the type of mitigation necessary</a:t>
                      </a:r>
                    </a:p>
                    <a:p>
                      <a:pPr marL="463550" indent="-231775">
                        <a:buFont typeface="Arial" panose="020B0604020202020204" pitchFamily="34" charset="0"/>
                        <a:buChar char="•"/>
                      </a:pPr>
                      <a:r>
                        <a:rPr lang="en-US" sz="2100" dirty="0"/>
                        <a:t>Credits might not be available</a:t>
                      </a:r>
                    </a:p>
                  </a:txBody>
                  <a:tcPr marL="91995" marR="91995" marT="45998" marB="45998"/>
                </a:tc>
                <a:extLst>
                  <a:ext uri="{0D108BD9-81ED-4DB2-BD59-A6C34878D82A}">
                    <a16:rowId xmlns:a16="http://schemas.microsoft.com/office/drawing/2014/main" val="3732675075"/>
                  </a:ext>
                </a:extLst>
              </a:tr>
            </a:tbl>
          </a:graphicData>
        </a:graphic>
      </p:graphicFrame>
      <p:sp>
        <p:nvSpPr>
          <p:cNvPr id="5" name="TextBox 4">
            <a:extLst>
              <a:ext uri="{FF2B5EF4-FFF2-40B4-BE49-F238E27FC236}">
                <a16:creationId xmlns:a16="http://schemas.microsoft.com/office/drawing/2014/main" id="{FFA4778D-27A0-4F48-A206-D06583010D7F}"/>
              </a:ext>
            </a:extLst>
          </p:cNvPr>
          <p:cNvSpPr txBox="1"/>
          <p:nvPr/>
        </p:nvSpPr>
        <p:spPr>
          <a:xfrm>
            <a:off x="7772400" y="6326832"/>
            <a:ext cx="685800" cy="400110"/>
          </a:xfrm>
          <a:prstGeom prst="rect">
            <a:avLst/>
          </a:prstGeom>
          <a:noFill/>
        </p:spPr>
        <p:txBody>
          <a:bodyPr wrap="square" rtlCol="0">
            <a:spAutoFit/>
          </a:bodyPr>
          <a:lstStyle/>
          <a:p>
            <a:r>
              <a:rPr lang="en-US" sz="2000" dirty="0"/>
              <a:t>27</a:t>
            </a:r>
          </a:p>
        </p:txBody>
      </p:sp>
    </p:spTree>
    <p:extLst>
      <p:ext uri="{BB962C8B-B14F-4D97-AF65-F5344CB8AC3E}">
        <p14:creationId xmlns:p14="http://schemas.microsoft.com/office/powerpoint/2010/main" val="427628840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1EB0-6323-4FB2-8DC4-CF1499391BF4}"/>
              </a:ext>
            </a:extLst>
          </p:cNvPr>
          <p:cNvSpPr>
            <a:spLocks noGrp="1"/>
          </p:cNvSpPr>
          <p:nvPr>
            <p:ph type="title"/>
          </p:nvPr>
        </p:nvSpPr>
        <p:spPr>
          <a:xfrm>
            <a:off x="381000" y="533400"/>
            <a:ext cx="7010400" cy="762000"/>
          </a:xfrm>
        </p:spPr>
        <p:txBody>
          <a:bodyPr/>
          <a:lstStyle/>
          <a:p>
            <a:r>
              <a:rPr lang="en-US" sz="3200" b="1" cap="none" dirty="0">
                <a:solidFill>
                  <a:srgbClr val="0070C0"/>
                </a:solidFill>
                <a:latin typeface="+mn-lt"/>
              </a:rPr>
              <a:t>Permittee–Responsible Mitigation</a:t>
            </a:r>
          </a:p>
        </p:txBody>
      </p:sp>
      <p:sp>
        <p:nvSpPr>
          <p:cNvPr id="6" name="TextBox 5">
            <a:extLst>
              <a:ext uri="{FF2B5EF4-FFF2-40B4-BE49-F238E27FC236}">
                <a16:creationId xmlns:a16="http://schemas.microsoft.com/office/drawing/2014/main" id="{EA80C3BE-ADFC-4BE4-963F-270571EE1272}"/>
              </a:ext>
            </a:extLst>
          </p:cNvPr>
          <p:cNvSpPr txBox="1"/>
          <p:nvPr/>
        </p:nvSpPr>
        <p:spPr>
          <a:xfrm>
            <a:off x="457200" y="1349514"/>
            <a:ext cx="6781800" cy="400110"/>
          </a:xfrm>
          <a:prstGeom prst="rect">
            <a:avLst/>
          </a:prstGeom>
          <a:noFill/>
        </p:spPr>
        <p:txBody>
          <a:bodyPr wrap="square" rtlCol="0">
            <a:spAutoFit/>
          </a:bodyPr>
          <a:lstStyle/>
          <a:p>
            <a:r>
              <a:rPr lang="en-US" sz="2000" dirty="0"/>
              <a:t>Airport operator creates, enhances and/or preserves a wetland.</a:t>
            </a:r>
          </a:p>
        </p:txBody>
      </p:sp>
      <p:graphicFrame>
        <p:nvGraphicFramePr>
          <p:cNvPr id="7" name="Table 6">
            <a:extLst>
              <a:ext uri="{FF2B5EF4-FFF2-40B4-BE49-F238E27FC236}">
                <a16:creationId xmlns:a16="http://schemas.microsoft.com/office/drawing/2014/main" id="{1AFE90D2-BBC1-43EC-A8AF-2C071B89862E}"/>
              </a:ext>
            </a:extLst>
          </p:cNvPr>
          <p:cNvGraphicFramePr>
            <a:graphicFrameLocks noGrp="1"/>
          </p:cNvGraphicFramePr>
          <p:nvPr>
            <p:extLst>
              <p:ext uri="{D42A27DB-BD31-4B8C-83A1-F6EECF244321}">
                <p14:modId xmlns:p14="http://schemas.microsoft.com/office/powerpoint/2010/main" val="3257867198"/>
              </p:ext>
            </p:extLst>
          </p:nvPr>
        </p:nvGraphicFramePr>
        <p:xfrm>
          <a:off x="0" y="2009897"/>
          <a:ext cx="7543799" cy="3972158"/>
        </p:xfrm>
        <a:graphic>
          <a:graphicData uri="http://schemas.openxmlformats.org/drawingml/2006/table">
            <a:tbl>
              <a:tblPr firstRow="1" bandRow="1">
                <a:tableStyleId>{5C22544A-7EE6-4342-B048-85BDC9FD1C3A}</a:tableStyleId>
              </a:tblPr>
              <a:tblGrid>
                <a:gridCol w="3581400">
                  <a:extLst>
                    <a:ext uri="{9D8B030D-6E8A-4147-A177-3AD203B41FA5}">
                      <a16:colId xmlns:a16="http://schemas.microsoft.com/office/drawing/2014/main" val="2989133508"/>
                    </a:ext>
                  </a:extLst>
                </a:gridCol>
                <a:gridCol w="3962399">
                  <a:extLst>
                    <a:ext uri="{9D8B030D-6E8A-4147-A177-3AD203B41FA5}">
                      <a16:colId xmlns:a16="http://schemas.microsoft.com/office/drawing/2014/main" val="1921669847"/>
                    </a:ext>
                  </a:extLst>
                </a:gridCol>
              </a:tblGrid>
              <a:tr h="405998">
                <a:tc>
                  <a:txBody>
                    <a:bodyPr/>
                    <a:lstStyle/>
                    <a:p>
                      <a:pPr marL="0" indent="463550"/>
                      <a:r>
                        <a:rPr lang="en-US" sz="2000" b="1" dirty="0">
                          <a:solidFill>
                            <a:schemeClr val="tx1"/>
                          </a:solidFill>
                        </a:rPr>
                        <a:t>Pros</a:t>
                      </a:r>
                    </a:p>
                  </a:txBody>
                  <a:tcPr/>
                </a:tc>
                <a:tc>
                  <a:txBody>
                    <a:bodyPr/>
                    <a:lstStyle/>
                    <a:p>
                      <a:pPr marL="231775" indent="0"/>
                      <a:r>
                        <a:rPr lang="en-US" sz="2000" b="1" dirty="0">
                          <a:solidFill>
                            <a:schemeClr val="tx1"/>
                          </a:solidFill>
                        </a:rPr>
                        <a:t>Cons</a:t>
                      </a:r>
                    </a:p>
                  </a:txBody>
                  <a:tcPr/>
                </a:tc>
                <a:extLst>
                  <a:ext uri="{0D108BD9-81ED-4DB2-BD59-A6C34878D82A}">
                    <a16:rowId xmlns:a16="http://schemas.microsoft.com/office/drawing/2014/main" val="3176798010"/>
                  </a:ext>
                </a:extLst>
              </a:tr>
              <a:tr h="3498975">
                <a:tc>
                  <a:txBody>
                    <a:bodyPr/>
                    <a:lstStyle/>
                    <a:p>
                      <a:pPr marL="682625" indent="-277813" algn="l" defTabSz="914400" rtl="0" eaLnBrk="1" latinLnBrk="0" hangingPunct="1">
                        <a:buFont typeface="Arial" panose="020B0604020202020204" pitchFamily="34" charset="0"/>
                        <a:buChar char="•"/>
                      </a:pPr>
                      <a:r>
                        <a:rPr lang="en-US" sz="1900" kern="1200" dirty="0">
                          <a:solidFill>
                            <a:schemeClr val="dk1"/>
                          </a:solidFill>
                          <a:latin typeface="+mn-lt"/>
                          <a:ea typeface="+mn-ea"/>
                          <a:cs typeface="+mn-cs"/>
                        </a:rPr>
                        <a:t>Can be cost effective if airport has sufficient property for mitigation </a:t>
                      </a:r>
                    </a:p>
                    <a:p>
                      <a:pPr marL="682625" indent="-277813" algn="l" defTabSz="914400" rtl="0" eaLnBrk="1" latinLnBrk="0" hangingPunct="1">
                        <a:buFont typeface="Arial" panose="020B0604020202020204" pitchFamily="34" charset="0"/>
                        <a:buChar char="•"/>
                      </a:pPr>
                      <a:r>
                        <a:rPr lang="en-US" sz="1900" kern="1200" dirty="0">
                          <a:solidFill>
                            <a:schemeClr val="dk1"/>
                          </a:solidFill>
                          <a:latin typeface="+mn-lt"/>
                          <a:ea typeface="+mn-ea"/>
                          <a:cs typeface="+mn-cs"/>
                        </a:rPr>
                        <a:t>Only option if existing credits or in-lieu-fee programs are unavailable</a:t>
                      </a:r>
                    </a:p>
                    <a:p>
                      <a:pPr marL="285750" indent="-285750">
                        <a:buFont typeface="Arial" panose="020B0604020202020204" pitchFamily="34" charset="0"/>
                        <a:buChar char="•"/>
                      </a:pPr>
                      <a:endParaRPr lang="en-US" sz="1900" dirty="0"/>
                    </a:p>
                  </a:txBody>
                  <a:tcPr/>
                </a:tc>
                <a:tc>
                  <a:txBody>
                    <a:bodyPr/>
                    <a:lstStyle/>
                    <a:p>
                      <a:pPr marL="509588" indent="-277813">
                        <a:buFont typeface="Arial" panose="020B0604020202020204" pitchFamily="34" charset="0"/>
                        <a:buChar char="•"/>
                      </a:pPr>
                      <a:r>
                        <a:rPr lang="en-US" sz="1900" dirty="0"/>
                        <a:t>Property acquisition may be expensive</a:t>
                      </a:r>
                    </a:p>
                    <a:p>
                      <a:pPr marL="509588" indent="-277813">
                        <a:buFont typeface="Arial" panose="020B0604020202020204" pitchFamily="34" charset="0"/>
                        <a:buChar char="•"/>
                      </a:pPr>
                      <a:r>
                        <a:rPr lang="en-US" sz="1900" dirty="0"/>
                        <a:t>Airport operator is responsible for design, construction, monitoring, and long-term management</a:t>
                      </a:r>
                    </a:p>
                    <a:p>
                      <a:pPr marL="509588" indent="-277813">
                        <a:buFont typeface="Arial" panose="020B0604020202020204" pitchFamily="34" charset="0"/>
                        <a:buChar char="•"/>
                      </a:pPr>
                      <a:r>
                        <a:rPr lang="en-US" sz="1900" dirty="0"/>
                        <a:t>Risky and time-consuming </a:t>
                      </a:r>
                    </a:p>
                    <a:p>
                      <a:pPr marL="509588" indent="-277813">
                        <a:buFont typeface="Arial" panose="020B0604020202020204" pitchFamily="34" charset="0"/>
                        <a:buChar char="•"/>
                      </a:pPr>
                      <a:r>
                        <a:rPr lang="en-US" sz="1900" dirty="0"/>
                        <a:t>Agencies may accept if banking options are not available </a:t>
                      </a:r>
                    </a:p>
                    <a:p>
                      <a:pPr marL="509588" indent="-277813">
                        <a:buFont typeface="Arial" panose="020B0604020202020204" pitchFamily="34" charset="0"/>
                        <a:buChar char="•"/>
                      </a:pPr>
                      <a:r>
                        <a:rPr lang="en-US" sz="1900" dirty="0"/>
                        <a:t>Long-term conservation easement required (not desirable to FAA)</a:t>
                      </a:r>
                    </a:p>
                  </a:txBody>
                  <a:tcPr/>
                </a:tc>
                <a:extLst>
                  <a:ext uri="{0D108BD9-81ED-4DB2-BD59-A6C34878D82A}">
                    <a16:rowId xmlns:a16="http://schemas.microsoft.com/office/drawing/2014/main" val="3732675075"/>
                  </a:ext>
                </a:extLst>
              </a:tr>
            </a:tbl>
          </a:graphicData>
        </a:graphic>
      </p:graphicFrame>
      <p:sp>
        <p:nvSpPr>
          <p:cNvPr id="5" name="TextBox 4">
            <a:extLst>
              <a:ext uri="{FF2B5EF4-FFF2-40B4-BE49-F238E27FC236}">
                <a16:creationId xmlns:a16="http://schemas.microsoft.com/office/drawing/2014/main" id="{C42F6667-B281-4EFE-BEFB-19C422BCF82B}"/>
              </a:ext>
            </a:extLst>
          </p:cNvPr>
          <p:cNvSpPr txBox="1"/>
          <p:nvPr/>
        </p:nvSpPr>
        <p:spPr>
          <a:xfrm>
            <a:off x="7772400" y="6326832"/>
            <a:ext cx="685800" cy="400110"/>
          </a:xfrm>
          <a:prstGeom prst="rect">
            <a:avLst/>
          </a:prstGeom>
          <a:noFill/>
        </p:spPr>
        <p:txBody>
          <a:bodyPr wrap="square" rtlCol="0">
            <a:spAutoFit/>
          </a:bodyPr>
          <a:lstStyle/>
          <a:p>
            <a:r>
              <a:rPr lang="en-US" sz="2000" dirty="0"/>
              <a:t>28</a:t>
            </a:r>
          </a:p>
        </p:txBody>
      </p:sp>
    </p:spTree>
    <p:extLst>
      <p:ext uri="{BB962C8B-B14F-4D97-AF65-F5344CB8AC3E}">
        <p14:creationId xmlns:p14="http://schemas.microsoft.com/office/powerpoint/2010/main" val="144053943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1EB0-6323-4FB2-8DC4-CF1499391BF4}"/>
              </a:ext>
            </a:extLst>
          </p:cNvPr>
          <p:cNvSpPr>
            <a:spLocks noGrp="1"/>
          </p:cNvSpPr>
          <p:nvPr>
            <p:ph type="title"/>
          </p:nvPr>
        </p:nvSpPr>
        <p:spPr>
          <a:xfrm>
            <a:off x="381000" y="609600"/>
            <a:ext cx="7010400" cy="762000"/>
          </a:xfrm>
        </p:spPr>
        <p:txBody>
          <a:bodyPr/>
          <a:lstStyle/>
          <a:p>
            <a:r>
              <a:rPr lang="en-US" sz="3200" b="1" dirty="0">
                <a:solidFill>
                  <a:srgbClr val="0070C0"/>
                </a:solidFill>
                <a:latin typeface="+mn-lt"/>
              </a:rPr>
              <a:t>In-Lieu-Fee Mitigation</a:t>
            </a:r>
            <a:endParaRPr lang="en-US" sz="3200" b="1" cap="none" dirty="0">
              <a:solidFill>
                <a:srgbClr val="0070C0"/>
              </a:solidFill>
              <a:latin typeface="+mn-lt"/>
            </a:endParaRPr>
          </a:p>
        </p:txBody>
      </p:sp>
      <p:sp>
        <p:nvSpPr>
          <p:cNvPr id="6" name="TextBox 5">
            <a:extLst>
              <a:ext uri="{FF2B5EF4-FFF2-40B4-BE49-F238E27FC236}">
                <a16:creationId xmlns:a16="http://schemas.microsoft.com/office/drawing/2014/main" id="{EA80C3BE-ADFC-4BE4-963F-270571EE1272}"/>
              </a:ext>
            </a:extLst>
          </p:cNvPr>
          <p:cNvSpPr txBox="1"/>
          <p:nvPr/>
        </p:nvSpPr>
        <p:spPr>
          <a:xfrm>
            <a:off x="381000" y="1524000"/>
            <a:ext cx="6781800" cy="707886"/>
          </a:xfrm>
          <a:prstGeom prst="rect">
            <a:avLst/>
          </a:prstGeom>
          <a:noFill/>
        </p:spPr>
        <p:txBody>
          <a:bodyPr wrap="square" rtlCol="0">
            <a:spAutoFit/>
          </a:bodyPr>
          <a:lstStyle/>
          <a:p>
            <a:r>
              <a:rPr lang="en-US" sz="2000" dirty="0"/>
              <a:t>Airport operator provides funds to an in-lieu mitigation sponsor, such as a public agency or not-for-profit organization.</a:t>
            </a:r>
          </a:p>
        </p:txBody>
      </p:sp>
      <p:graphicFrame>
        <p:nvGraphicFramePr>
          <p:cNvPr id="7" name="Table 6">
            <a:extLst>
              <a:ext uri="{FF2B5EF4-FFF2-40B4-BE49-F238E27FC236}">
                <a16:creationId xmlns:a16="http://schemas.microsoft.com/office/drawing/2014/main" id="{1AFE90D2-BBC1-43EC-A8AF-2C071B89862E}"/>
              </a:ext>
            </a:extLst>
          </p:cNvPr>
          <p:cNvGraphicFramePr>
            <a:graphicFrameLocks noGrp="1"/>
          </p:cNvGraphicFramePr>
          <p:nvPr>
            <p:extLst>
              <p:ext uri="{D42A27DB-BD31-4B8C-83A1-F6EECF244321}">
                <p14:modId xmlns:p14="http://schemas.microsoft.com/office/powerpoint/2010/main" val="3223842260"/>
              </p:ext>
            </p:extLst>
          </p:nvPr>
        </p:nvGraphicFramePr>
        <p:xfrm>
          <a:off x="0" y="2667000"/>
          <a:ext cx="7543800" cy="3429000"/>
        </p:xfrm>
        <a:graphic>
          <a:graphicData uri="http://schemas.openxmlformats.org/drawingml/2006/table">
            <a:tbl>
              <a:tblPr firstRow="1" bandRow="1">
                <a:tableStyleId>{5C22544A-7EE6-4342-B048-85BDC9FD1C3A}</a:tableStyleId>
              </a:tblPr>
              <a:tblGrid>
                <a:gridCol w="3899042">
                  <a:extLst>
                    <a:ext uri="{9D8B030D-6E8A-4147-A177-3AD203B41FA5}">
                      <a16:colId xmlns:a16="http://schemas.microsoft.com/office/drawing/2014/main" val="2989133508"/>
                    </a:ext>
                  </a:extLst>
                </a:gridCol>
                <a:gridCol w="3644758">
                  <a:extLst>
                    <a:ext uri="{9D8B030D-6E8A-4147-A177-3AD203B41FA5}">
                      <a16:colId xmlns:a16="http://schemas.microsoft.com/office/drawing/2014/main" val="1921669847"/>
                    </a:ext>
                  </a:extLst>
                </a:gridCol>
              </a:tblGrid>
              <a:tr h="504072">
                <a:tc>
                  <a:txBody>
                    <a:bodyPr/>
                    <a:lstStyle/>
                    <a:p>
                      <a:pPr marL="347663" indent="57150"/>
                      <a:r>
                        <a:rPr lang="en-US" sz="2400" b="1" dirty="0">
                          <a:solidFill>
                            <a:schemeClr val="tx1"/>
                          </a:solidFill>
                        </a:rPr>
                        <a:t>Pros</a:t>
                      </a:r>
                    </a:p>
                  </a:txBody>
                  <a:tcPr/>
                </a:tc>
                <a:tc>
                  <a:txBody>
                    <a:bodyPr/>
                    <a:lstStyle/>
                    <a:p>
                      <a:pPr marL="0" indent="231775"/>
                      <a:r>
                        <a:rPr lang="en-US" sz="2400" b="1" dirty="0">
                          <a:solidFill>
                            <a:schemeClr val="tx1"/>
                          </a:solidFill>
                        </a:rPr>
                        <a:t>Cons</a:t>
                      </a:r>
                    </a:p>
                  </a:txBody>
                  <a:tcPr/>
                </a:tc>
                <a:extLst>
                  <a:ext uri="{0D108BD9-81ED-4DB2-BD59-A6C34878D82A}">
                    <a16:rowId xmlns:a16="http://schemas.microsoft.com/office/drawing/2014/main" val="3176798010"/>
                  </a:ext>
                </a:extLst>
              </a:tr>
              <a:tr h="2924928">
                <a:tc>
                  <a:txBody>
                    <a:bodyPr/>
                    <a:lstStyle/>
                    <a:p>
                      <a:pPr marL="682625" indent="-277813">
                        <a:buFont typeface="Arial" panose="020B0604020202020204" pitchFamily="34" charset="0"/>
                        <a:buChar char="•"/>
                      </a:pPr>
                      <a:r>
                        <a:rPr lang="en-US" sz="2000" dirty="0"/>
                        <a:t>Off-site mitigation may alleviate wildlife hazard concerns</a:t>
                      </a:r>
                    </a:p>
                    <a:p>
                      <a:pPr marL="682625" indent="-277813">
                        <a:buFont typeface="Arial" panose="020B0604020202020204" pitchFamily="34" charset="0"/>
                        <a:buChar char="•"/>
                      </a:pPr>
                      <a:r>
                        <a:rPr lang="en-US" sz="2000" dirty="0"/>
                        <a:t>Low risk: in-lieu-fee sponsor is responsible for success of mitigation</a:t>
                      </a:r>
                    </a:p>
                  </a:txBody>
                  <a:tcPr/>
                </a:tc>
                <a:tc>
                  <a:txBody>
                    <a:bodyPr/>
                    <a:lstStyle/>
                    <a:p>
                      <a:pPr marL="463550" indent="-231775">
                        <a:buFont typeface="Arial" panose="020B0604020202020204" pitchFamily="34" charset="0"/>
                        <a:buChar char="•"/>
                      </a:pPr>
                      <a:r>
                        <a:rPr lang="en-US" sz="2000" dirty="0"/>
                        <a:t>Prices may vary</a:t>
                      </a:r>
                    </a:p>
                    <a:p>
                      <a:pPr marL="463550" indent="-231775">
                        <a:buFont typeface="Arial" panose="020B0604020202020204" pitchFamily="34" charset="0"/>
                        <a:buChar char="•"/>
                      </a:pPr>
                      <a:r>
                        <a:rPr lang="en-US" sz="2000" dirty="0"/>
                        <a:t>Programs/opportunities may not be available</a:t>
                      </a:r>
                    </a:p>
                  </a:txBody>
                  <a:tcPr/>
                </a:tc>
                <a:extLst>
                  <a:ext uri="{0D108BD9-81ED-4DB2-BD59-A6C34878D82A}">
                    <a16:rowId xmlns:a16="http://schemas.microsoft.com/office/drawing/2014/main" val="3732675075"/>
                  </a:ext>
                </a:extLst>
              </a:tr>
            </a:tbl>
          </a:graphicData>
        </a:graphic>
      </p:graphicFrame>
      <p:sp>
        <p:nvSpPr>
          <p:cNvPr id="5" name="TextBox 4">
            <a:extLst>
              <a:ext uri="{FF2B5EF4-FFF2-40B4-BE49-F238E27FC236}">
                <a16:creationId xmlns:a16="http://schemas.microsoft.com/office/drawing/2014/main" id="{BDEF18AE-2138-412E-BE29-3897694FC52F}"/>
              </a:ext>
            </a:extLst>
          </p:cNvPr>
          <p:cNvSpPr txBox="1"/>
          <p:nvPr/>
        </p:nvSpPr>
        <p:spPr>
          <a:xfrm>
            <a:off x="7772400" y="6326832"/>
            <a:ext cx="685800" cy="400110"/>
          </a:xfrm>
          <a:prstGeom prst="rect">
            <a:avLst/>
          </a:prstGeom>
          <a:noFill/>
        </p:spPr>
        <p:txBody>
          <a:bodyPr wrap="square" rtlCol="0">
            <a:spAutoFit/>
          </a:bodyPr>
          <a:lstStyle/>
          <a:p>
            <a:r>
              <a:rPr lang="en-US" sz="2000" dirty="0"/>
              <a:t>29</a:t>
            </a:r>
          </a:p>
        </p:txBody>
      </p:sp>
    </p:spTree>
    <p:extLst>
      <p:ext uri="{BB962C8B-B14F-4D97-AF65-F5344CB8AC3E}">
        <p14:creationId xmlns:p14="http://schemas.microsoft.com/office/powerpoint/2010/main" val="15375201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0CBF-B83E-4C9D-A1D7-D91A86E7E0C3}"/>
              </a:ext>
            </a:extLst>
          </p:cNvPr>
          <p:cNvSpPr>
            <a:spLocks noGrp="1"/>
          </p:cNvSpPr>
          <p:nvPr>
            <p:ph type="title"/>
          </p:nvPr>
        </p:nvSpPr>
        <p:spPr>
          <a:xfrm>
            <a:off x="463731" y="457200"/>
            <a:ext cx="6400800" cy="914400"/>
          </a:xfrm>
        </p:spPr>
        <p:txBody>
          <a:bodyPr/>
          <a:lstStyle/>
          <a:p>
            <a:r>
              <a:rPr lang="en-US" sz="3200" b="1" dirty="0">
                <a:solidFill>
                  <a:srgbClr val="0070C0"/>
                </a:solidFill>
                <a:latin typeface="+mn-lt"/>
              </a:rPr>
              <a:t>What is a wetland?</a:t>
            </a:r>
          </a:p>
        </p:txBody>
      </p:sp>
      <p:sp>
        <p:nvSpPr>
          <p:cNvPr id="4" name="Content Placeholder 3">
            <a:extLst>
              <a:ext uri="{FF2B5EF4-FFF2-40B4-BE49-F238E27FC236}">
                <a16:creationId xmlns:a16="http://schemas.microsoft.com/office/drawing/2014/main" id="{58BC9BCD-8276-40AC-B984-A787778D8821}"/>
              </a:ext>
            </a:extLst>
          </p:cNvPr>
          <p:cNvSpPr>
            <a:spLocks noGrp="1"/>
          </p:cNvSpPr>
          <p:nvPr>
            <p:ph idx="1"/>
          </p:nvPr>
        </p:nvSpPr>
        <p:spPr>
          <a:xfrm>
            <a:off x="457200" y="1447800"/>
            <a:ext cx="6629400" cy="990600"/>
          </a:xfrm>
        </p:spPr>
        <p:txBody>
          <a:bodyPr/>
          <a:lstStyle/>
          <a:p>
            <a:pPr marL="0" indent="0"/>
            <a:r>
              <a:rPr lang="en-US" sz="2400" b="0" dirty="0" smtClean="0"/>
              <a:t>U.S. </a:t>
            </a:r>
            <a:r>
              <a:rPr lang="en-US" sz="2400" b="0" dirty="0"/>
              <a:t>Army Corps of Engineers (USACE) and U.S.  Environmental Protection </a:t>
            </a:r>
            <a:r>
              <a:rPr lang="en-US" sz="2400" b="0" dirty="0" smtClean="0"/>
              <a:t>Agency (USEPA</a:t>
            </a:r>
            <a:r>
              <a:rPr lang="en-US" sz="2400" b="0" dirty="0"/>
              <a:t>) define wetlands as:</a:t>
            </a:r>
            <a:endParaRPr lang="en-US" sz="2400" b="0" i="1" dirty="0"/>
          </a:p>
        </p:txBody>
      </p:sp>
      <p:sp>
        <p:nvSpPr>
          <p:cNvPr id="5" name="TextBox 4">
            <a:extLst>
              <a:ext uri="{FF2B5EF4-FFF2-40B4-BE49-F238E27FC236}">
                <a16:creationId xmlns:a16="http://schemas.microsoft.com/office/drawing/2014/main" id="{17B74D43-618C-4842-86D5-5F0641581939}"/>
              </a:ext>
            </a:extLst>
          </p:cNvPr>
          <p:cNvSpPr txBox="1"/>
          <p:nvPr/>
        </p:nvSpPr>
        <p:spPr>
          <a:xfrm>
            <a:off x="7772400" y="6326832"/>
            <a:ext cx="685800" cy="400110"/>
          </a:xfrm>
          <a:prstGeom prst="rect">
            <a:avLst/>
          </a:prstGeom>
          <a:noFill/>
        </p:spPr>
        <p:txBody>
          <a:bodyPr wrap="square" rtlCol="0">
            <a:spAutoFit/>
          </a:bodyPr>
          <a:lstStyle/>
          <a:p>
            <a:r>
              <a:rPr lang="en-US" sz="2000" dirty="0"/>
              <a:t>3</a:t>
            </a:r>
          </a:p>
        </p:txBody>
      </p:sp>
      <p:sp>
        <p:nvSpPr>
          <p:cNvPr id="3" name="Rectangle 2">
            <a:extLst>
              <a:ext uri="{FF2B5EF4-FFF2-40B4-BE49-F238E27FC236}">
                <a16:creationId xmlns:a16="http://schemas.microsoft.com/office/drawing/2014/main" id="{06F9D77D-3579-49E8-887D-5C5E46574AAA}"/>
              </a:ext>
            </a:extLst>
          </p:cNvPr>
          <p:cNvSpPr/>
          <p:nvPr/>
        </p:nvSpPr>
        <p:spPr>
          <a:xfrm>
            <a:off x="762000" y="2515612"/>
            <a:ext cx="5410200" cy="3046988"/>
          </a:xfrm>
          <a:prstGeom prst="rect">
            <a:avLst/>
          </a:prstGeom>
        </p:spPr>
        <p:txBody>
          <a:bodyPr wrap="square">
            <a:spAutoFit/>
          </a:bodyPr>
          <a:lstStyle/>
          <a:p>
            <a:pPr marL="457200" indent="0" algn="just" defTabSz="842963"/>
            <a:r>
              <a:rPr lang="en-US" i="1" dirty="0"/>
              <a:t>…areas that are inundated or saturated by  surface or groundwater at a frequency and duration sufficient to support, and that under normal circumstances do support, a prevalence of vegetation typically adapted for life in saturated soil conditions. </a:t>
            </a:r>
          </a:p>
        </p:txBody>
      </p:sp>
    </p:spTree>
    <p:extLst>
      <p:ext uri="{BB962C8B-B14F-4D97-AF65-F5344CB8AC3E}">
        <p14:creationId xmlns:p14="http://schemas.microsoft.com/office/powerpoint/2010/main" val="142406921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1EB0-6323-4FB2-8DC4-CF1499391BF4}"/>
              </a:ext>
            </a:extLst>
          </p:cNvPr>
          <p:cNvSpPr>
            <a:spLocks noGrp="1"/>
          </p:cNvSpPr>
          <p:nvPr>
            <p:ph type="title"/>
          </p:nvPr>
        </p:nvSpPr>
        <p:spPr>
          <a:xfrm>
            <a:off x="381000" y="533400"/>
            <a:ext cx="7239000" cy="762000"/>
          </a:xfrm>
        </p:spPr>
        <p:txBody>
          <a:bodyPr/>
          <a:lstStyle/>
          <a:p>
            <a:r>
              <a:rPr lang="en-US" sz="3200" b="1" cap="none" dirty="0">
                <a:solidFill>
                  <a:srgbClr val="0070C0"/>
                </a:solidFill>
                <a:latin typeface="+mn-lt"/>
              </a:rPr>
              <a:t>Mitigation Planning Considerations</a:t>
            </a:r>
          </a:p>
        </p:txBody>
      </p:sp>
      <p:sp>
        <p:nvSpPr>
          <p:cNvPr id="4" name="TextBox 3">
            <a:extLst>
              <a:ext uri="{FF2B5EF4-FFF2-40B4-BE49-F238E27FC236}">
                <a16:creationId xmlns:a16="http://schemas.microsoft.com/office/drawing/2014/main" id="{BABF929B-3BBB-4144-B121-0303A0975A1C}"/>
              </a:ext>
            </a:extLst>
          </p:cNvPr>
          <p:cNvSpPr txBox="1"/>
          <p:nvPr/>
        </p:nvSpPr>
        <p:spPr>
          <a:xfrm>
            <a:off x="381000" y="1371600"/>
            <a:ext cx="3810000" cy="5632311"/>
          </a:xfrm>
          <a:prstGeom prst="rect">
            <a:avLst/>
          </a:prstGeom>
          <a:noFill/>
        </p:spPr>
        <p:txBody>
          <a:bodyPr wrap="square" rtlCol="0">
            <a:spAutoFit/>
          </a:bodyPr>
          <a:lstStyle/>
          <a:p>
            <a:r>
              <a:rPr lang="en-US" b="1" dirty="0"/>
              <a:t>Site-related Constraints</a:t>
            </a:r>
          </a:p>
          <a:p>
            <a:pPr marL="342900" indent="-342900">
              <a:buFont typeface="Arial" panose="020B0604020202020204" pitchFamily="34" charset="0"/>
              <a:buChar char="•"/>
            </a:pPr>
            <a:r>
              <a:rPr lang="en-US" dirty="0"/>
              <a:t>Sufficient area for mitigation</a:t>
            </a:r>
          </a:p>
          <a:p>
            <a:pPr marL="342900" indent="-342900">
              <a:buFont typeface="Arial" panose="020B0604020202020204" pitchFamily="34" charset="0"/>
              <a:buChar char="•"/>
            </a:pPr>
            <a:r>
              <a:rPr lang="en-US" dirty="0"/>
              <a:t>Distance from Air Operations Area (AOA)</a:t>
            </a:r>
          </a:p>
          <a:p>
            <a:pPr marL="342900" indent="-342900">
              <a:buFont typeface="Arial" panose="020B0604020202020204" pitchFamily="34" charset="0"/>
              <a:buChar char="•"/>
            </a:pPr>
            <a:r>
              <a:rPr lang="en-US" dirty="0"/>
              <a:t>Potential effect:</a:t>
            </a:r>
          </a:p>
          <a:p>
            <a:pPr marL="800100" lvl="1" indent="-342900">
              <a:buFont typeface="Wingdings" panose="05000000000000000000" pitchFamily="2" charset="2"/>
              <a:buChar char="Ø"/>
            </a:pPr>
            <a:r>
              <a:rPr lang="en-US" dirty="0"/>
              <a:t>Cultural resources</a:t>
            </a:r>
          </a:p>
          <a:p>
            <a:pPr marL="800100" lvl="1" indent="-342900">
              <a:buFont typeface="Wingdings" panose="05000000000000000000" pitchFamily="2" charset="2"/>
              <a:buChar char="Ø"/>
            </a:pPr>
            <a:r>
              <a:rPr lang="en-US" dirty="0"/>
              <a:t>Listed species/critical habitat</a:t>
            </a:r>
          </a:p>
          <a:p>
            <a:pPr marL="800100" lvl="1" indent="-342900">
              <a:buFont typeface="Wingdings" panose="05000000000000000000" pitchFamily="2" charset="2"/>
              <a:buChar char="Ø"/>
            </a:pPr>
            <a:r>
              <a:rPr lang="en-US" dirty="0"/>
              <a:t>Invasive species</a:t>
            </a:r>
          </a:p>
          <a:p>
            <a:pPr marL="800100" lvl="1" indent="-342900">
              <a:buFont typeface="Wingdings" panose="05000000000000000000" pitchFamily="2" charset="2"/>
              <a:buChar char="Ø"/>
            </a:pPr>
            <a:r>
              <a:rPr lang="en-US" dirty="0"/>
              <a:t>Hazardous materials</a:t>
            </a:r>
          </a:p>
          <a:p>
            <a:endParaRPr lang="en-US" dirty="0"/>
          </a:p>
          <a:p>
            <a:endParaRPr lang="en-US" dirty="0"/>
          </a:p>
          <a:p>
            <a:endParaRPr lang="en-US" dirty="0"/>
          </a:p>
          <a:p>
            <a:endParaRPr lang="en-US" dirty="0"/>
          </a:p>
        </p:txBody>
      </p:sp>
      <p:grpSp>
        <p:nvGrpSpPr>
          <p:cNvPr id="3" name="Group 2">
            <a:extLst>
              <a:ext uri="{FF2B5EF4-FFF2-40B4-BE49-F238E27FC236}">
                <a16:creationId xmlns:a16="http://schemas.microsoft.com/office/drawing/2014/main" id="{9F45B223-CE09-4B6A-AA70-07B55CDEC300}"/>
              </a:ext>
            </a:extLst>
          </p:cNvPr>
          <p:cNvGrpSpPr/>
          <p:nvPr/>
        </p:nvGrpSpPr>
        <p:grpSpPr>
          <a:xfrm>
            <a:off x="4419600" y="1538330"/>
            <a:ext cx="2590801" cy="2195470"/>
            <a:chOff x="4419600" y="1538330"/>
            <a:chExt cx="2590801" cy="2195470"/>
          </a:xfrm>
        </p:grpSpPr>
        <p:pic>
          <p:nvPicPr>
            <p:cNvPr id="8" name="Picture 7">
              <a:extLst>
                <a:ext uri="{FF2B5EF4-FFF2-40B4-BE49-F238E27FC236}">
                  <a16:creationId xmlns:a16="http://schemas.microsoft.com/office/drawing/2014/main" id="{6761AE36-2BD6-4F1B-9FDA-C92DDBDFB38C}"/>
                </a:ext>
              </a:extLst>
            </p:cNvPr>
            <p:cNvPicPr>
              <a:picLocks noChangeAspect="1"/>
            </p:cNvPicPr>
            <p:nvPr/>
          </p:nvPicPr>
          <p:blipFill>
            <a:blip r:embed="rId3"/>
            <a:stretch>
              <a:fillRect/>
            </a:stretch>
          </p:blipFill>
          <p:spPr>
            <a:xfrm>
              <a:off x="4482060" y="1538330"/>
              <a:ext cx="2528341" cy="1549139"/>
            </a:xfrm>
            <a:prstGeom prst="rect">
              <a:avLst/>
            </a:prstGeom>
            <a:ln w="3175">
              <a:solidFill>
                <a:schemeClr val="tx1"/>
              </a:solidFill>
            </a:ln>
          </p:spPr>
        </p:pic>
        <p:sp>
          <p:nvSpPr>
            <p:cNvPr id="9" name="TextBox 8">
              <a:extLst>
                <a:ext uri="{FF2B5EF4-FFF2-40B4-BE49-F238E27FC236}">
                  <a16:creationId xmlns:a16="http://schemas.microsoft.com/office/drawing/2014/main" id="{FD370B4B-9A23-4483-B119-03565CC3EFA9}"/>
                </a:ext>
              </a:extLst>
            </p:cNvPr>
            <p:cNvSpPr txBox="1"/>
            <p:nvPr/>
          </p:nvSpPr>
          <p:spPr>
            <a:xfrm>
              <a:off x="4419600" y="3087469"/>
              <a:ext cx="2590801" cy="646331"/>
            </a:xfrm>
            <a:prstGeom prst="rect">
              <a:avLst/>
            </a:prstGeom>
            <a:noFill/>
          </p:spPr>
          <p:txBody>
            <a:bodyPr wrap="square" rtlCol="0">
              <a:spAutoFit/>
            </a:bodyPr>
            <a:lstStyle/>
            <a:p>
              <a:r>
                <a:rPr lang="en-US" sz="1800" i="1" dirty="0"/>
                <a:t>Streaked Horned Lark (threatened species)</a:t>
              </a:r>
            </a:p>
          </p:txBody>
        </p:sp>
      </p:grpSp>
      <p:grpSp>
        <p:nvGrpSpPr>
          <p:cNvPr id="6" name="Group 5">
            <a:extLst>
              <a:ext uri="{FF2B5EF4-FFF2-40B4-BE49-F238E27FC236}">
                <a16:creationId xmlns:a16="http://schemas.microsoft.com/office/drawing/2014/main" id="{3E046626-4041-4322-A390-7EAE216B3DF0}"/>
              </a:ext>
            </a:extLst>
          </p:cNvPr>
          <p:cNvGrpSpPr/>
          <p:nvPr/>
        </p:nvGrpSpPr>
        <p:grpSpPr>
          <a:xfrm>
            <a:off x="4343400" y="3790634"/>
            <a:ext cx="3048000" cy="1988898"/>
            <a:chOff x="4343400" y="3790634"/>
            <a:chExt cx="3048000" cy="1988898"/>
          </a:xfrm>
        </p:grpSpPr>
        <p:pic>
          <p:nvPicPr>
            <p:cNvPr id="10" name="Picture 9">
              <a:extLst>
                <a:ext uri="{FF2B5EF4-FFF2-40B4-BE49-F238E27FC236}">
                  <a16:creationId xmlns:a16="http://schemas.microsoft.com/office/drawing/2014/main" id="{FC29BC87-E971-48E9-A9BF-623995119D90}"/>
                </a:ext>
              </a:extLst>
            </p:cNvPr>
            <p:cNvPicPr>
              <a:picLocks noChangeAspect="1"/>
            </p:cNvPicPr>
            <p:nvPr/>
          </p:nvPicPr>
          <p:blipFill rotWithShape="1">
            <a:blip r:embed="rId4"/>
            <a:srcRect l="3284" t="6448" r="8138" b="13653"/>
            <a:stretch/>
          </p:blipFill>
          <p:spPr>
            <a:xfrm>
              <a:off x="4419601" y="3790634"/>
              <a:ext cx="2590800" cy="1624602"/>
            </a:xfrm>
            <a:prstGeom prst="rect">
              <a:avLst/>
            </a:prstGeom>
            <a:ln w="3175">
              <a:solidFill>
                <a:schemeClr val="tx1"/>
              </a:solidFill>
            </a:ln>
          </p:spPr>
        </p:pic>
        <p:sp>
          <p:nvSpPr>
            <p:cNvPr id="11" name="TextBox 10">
              <a:extLst>
                <a:ext uri="{FF2B5EF4-FFF2-40B4-BE49-F238E27FC236}">
                  <a16:creationId xmlns:a16="http://schemas.microsoft.com/office/drawing/2014/main" id="{B0475F19-1FA1-4077-BFA9-0D9E286B81A6}"/>
                </a:ext>
              </a:extLst>
            </p:cNvPr>
            <p:cNvSpPr txBox="1"/>
            <p:nvPr/>
          </p:nvSpPr>
          <p:spPr>
            <a:xfrm>
              <a:off x="4343400" y="5410200"/>
              <a:ext cx="3048000" cy="369332"/>
            </a:xfrm>
            <a:prstGeom prst="rect">
              <a:avLst/>
            </a:prstGeom>
            <a:noFill/>
          </p:spPr>
          <p:txBody>
            <a:bodyPr wrap="square" rtlCol="0">
              <a:spAutoFit/>
            </a:bodyPr>
            <a:lstStyle/>
            <a:p>
              <a:r>
                <a:rPr lang="en-US" sz="1800" i="1" dirty="0"/>
                <a:t>Hazardous waste site </a:t>
              </a:r>
            </a:p>
          </p:txBody>
        </p:sp>
      </p:grpSp>
      <p:sp>
        <p:nvSpPr>
          <p:cNvPr id="12" name="TextBox 11">
            <a:extLst>
              <a:ext uri="{FF2B5EF4-FFF2-40B4-BE49-F238E27FC236}">
                <a16:creationId xmlns:a16="http://schemas.microsoft.com/office/drawing/2014/main" id="{80E51F43-0C82-4FE5-B616-2C74DA6507C2}"/>
              </a:ext>
            </a:extLst>
          </p:cNvPr>
          <p:cNvSpPr txBox="1"/>
          <p:nvPr/>
        </p:nvSpPr>
        <p:spPr>
          <a:xfrm>
            <a:off x="7772400" y="6326832"/>
            <a:ext cx="685800" cy="400110"/>
          </a:xfrm>
          <a:prstGeom prst="rect">
            <a:avLst/>
          </a:prstGeom>
          <a:noFill/>
        </p:spPr>
        <p:txBody>
          <a:bodyPr wrap="square" rtlCol="0">
            <a:spAutoFit/>
          </a:bodyPr>
          <a:lstStyle/>
          <a:p>
            <a:r>
              <a:rPr lang="en-US" sz="2000" dirty="0"/>
              <a:t>30</a:t>
            </a:r>
          </a:p>
        </p:txBody>
      </p:sp>
    </p:spTree>
    <p:extLst>
      <p:ext uri="{BB962C8B-B14F-4D97-AF65-F5344CB8AC3E}">
        <p14:creationId xmlns:p14="http://schemas.microsoft.com/office/powerpoint/2010/main" val="115759066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1EB0-6323-4FB2-8DC4-CF1499391BF4}"/>
              </a:ext>
            </a:extLst>
          </p:cNvPr>
          <p:cNvSpPr>
            <a:spLocks noGrp="1"/>
          </p:cNvSpPr>
          <p:nvPr>
            <p:ph type="title"/>
          </p:nvPr>
        </p:nvSpPr>
        <p:spPr>
          <a:xfrm>
            <a:off x="381000" y="533400"/>
            <a:ext cx="7239000" cy="762000"/>
          </a:xfrm>
        </p:spPr>
        <p:txBody>
          <a:bodyPr/>
          <a:lstStyle/>
          <a:p>
            <a:r>
              <a:rPr lang="en-US" sz="3200" b="1" dirty="0">
                <a:solidFill>
                  <a:srgbClr val="0070C0"/>
                </a:solidFill>
                <a:latin typeface="+mn-lt"/>
              </a:rPr>
              <a:t>Engineering/Design </a:t>
            </a:r>
            <a:r>
              <a:rPr lang="en-US" sz="3200" b="1" cap="none" dirty="0">
                <a:solidFill>
                  <a:srgbClr val="0070C0"/>
                </a:solidFill>
                <a:latin typeface="+mn-lt"/>
              </a:rPr>
              <a:t>Considerations</a:t>
            </a:r>
          </a:p>
        </p:txBody>
      </p:sp>
      <p:sp>
        <p:nvSpPr>
          <p:cNvPr id="4" name="TextBox 3">
            <a:extLst>
              <a:ext uri="{FF2B5EF4-FFF2-40B4-BE49-F238E27FC236}">
                <a16:creationId xmlns:a16="http://schemas.microsoft.com/office/drawing/2014/main" id="{BABF929B-3BBB-4144-B121-0303A0975A1C}"/>
              </a:ext>
            </a:extLst>
          </p:cNvPr>
          <p:cNvSpPr txBox="1"/>
          <p:nvPr/>
        </p:nvSpPr>
        <p:spPr>
          <a:xfrm>
            <a:off x="381000" y="1295400"/>
            <a:ext cx="3810000" cy="7109639"/>
          </a:xfrm>
          <a:prstGeom prst="rect">
            <a:avLst/>
          </a:prstGeom>
          <a:noFill/>
        </p:spPr>
        <p:txBody>
          <a:bodyPr wrap="square" rtlCol="0">
            <a:spAutoFit/>
          </a:bodyPr>
          <a:lstStyle/>
          <a:p>
            <a:r>
              <a:rPr lang="en-US" b="1" dirty="0"/>
              <a:t>Available Land </a:t>
            </a:r>
          </a:p>
          <a:p>
            <a:pPr marL="342900" indent="-342900">
              <a:buFont typeface="Arial" panose="020B0604020202020204" pitchFamily="34" charset="0"/>
              <a:buChar char="•"/>
            </a:pPr>
            <a:r>
              <a:rPr lang="en-US" dirty="0"/>
              <a:t>Airport owns/can afford  suitable property</a:t>
            </a:r>
          </a:p>
          <a:p>
            <a:pPr marL="342900" indent="-342900">
              <a:buFont typeface="Arial" panose="020B0604020202020204" pitchFamily="34" charset="0"/>
              <a:buChar char="•"/>
            </a:pPr>
            <a:r>
              <a:rPr lang="en-US" dirty="0"/>
              <a:t>Available water source and water rights</a:t>
            </a:r>
          </a:p>
          <a:p>
            <a:pPr marL="342900" indent="-342900">
              <a:buFont typeface="Arial" panose="020B0604020202020204" pitchFamily="34" charset="0"/>
              <a:buChar char="•"/>
            </a:pPr>
            <a:r>
              <a:rPr lang="en-US" dirty="0"/>
              <a:t>Effect on airport operations (construction and operation)</a:t>
            </a:r>
          </a:p>
          <a:p>
            <a:pPr marL="342900" indent="-342900">
              <a:buFont typeface="Arial" panose="020B0604020202020204" pitchFamily="34" charset="0"/>
              <a:buChar char="•"/>
            </a:pPr>
            <a:r>
              <a:rPr lang="en-US" dirty="0"/>
              <a:t>Long-term monitoring/ maintenance, and stewardship</a:t>
            </a:r>
          </a:p>
          <a:p>
            <a:pPr marL="342900" indent="-342900">
              <a:buFont typeface="Arial" panose="020B0604020202020204" pitchFamily="34" charset="0"/>
              <a:buChar char="•"/>
            </a:pPr>
            <a:r>
              <a:rPr lang="en-US" dirty="0"/>
              <a:t>Conservation easement</a:t>
            </a:r>
          </a:p>
          <a:p>
            <a:pPr marL="342900" indent="-342900">
              <a:buFont typeface="Arial" panose="020B0604020202020204" pitchFamily="34" charset="0"/>
              <a:buChar char="•"/>
            </a:pPr>
            <a:endParaRPr lang="en-US" dirty="0"/>
          </a:p>
          <a:p>
            <a:endParaRPr lang="en-US" dirty="0"/>
          </a:p>
          <a:p>
            <a:pPr marL="342900" indent="-342900">
              <a:buFont typeface="Arial" panose="020B0604020202020204" pitchFamily="34" charset="0"/>
              <a:buChar char="•"/>
            </a:pPr>
            <a:endParaRPr lang="en-US" dirty="0"/>
          </a:p>
          <a:p>
            <a:endParaRPr lang="en-US" dirty="0"/>
          </a:p>
          <a:p>
            <a:endParaRPr lang="en-US" dirty="0"/>
          </a:p>
          <a:p>
            <a:endParaRPr lang="en-US" dirty="0"/>
          </a:p>
          <a:p>
            <a:endParaRPr lang="en-US" dirty="0"/>
          </a:p>
        </p:txBody>
      </p:sp>
      <p:grpSp>
        <p:nvGrpSpPr>
          <p:cNvPr id="3" name="Group 2">
            <a:extLst>
              <a:ext uri="{FF2B5EF4-FFF2-40B4-BE49-F238E27FC236}">
                <a16:creationId xmlns:a16="http://schemas.microsoft.com/office/drawing/2014/main" id="{46ED57D8-6096-42EB-8EC7-03553C40CE65}"/>
              </a:ext>
            </a:extLst>
          </p:cNvPr>
          <p:cNvGrpSpPr/>
          <p:nvPr/>
        </p:nvGrpSpPr>
        <p:grpSpPr>
          <a:xfrm>
            <a:off x="4114799" y="1358252"/>
            <a:ext cx="3028951" cy="2146948"/>
            <a:chOff x="4114799" y="1358252"/>
            <a:chExt cx="3028951" cy="2146948"/>
          </a:xfrm>
        </p:grpSpPr>
        <p:sp>
          <p:nvSpPr>
            <p:cNvPr id="9" name="TextBox 8">
              <a:extLst>
                <a:ext uri="{FF2B5EF4-FFF2-40B4-BE49-F238E27FC236}">
                  <a16:creationId xmlns:a16="http://schemas.microsoft.com/office/drawing/2014/main" id="{FD370B4B-9A23-4483-B119-03565CC3EFA9}"/>
                </a:ext>
              </a:extLst>
            </p:cNvPr>
            <p:cNvSpPr txBox="1"/>
            <p:nvPr/>
          </p:nvSpPr>
          <p:spPr>
            <a:xfrm>
              <a:off x="4114799" y="2858869"/>
              <a:ext cx="2819401" cy="646331"/>
            </a:xfrm>
            <a:prstGeom prst="rect">
              <a:avLst/>
            </a:prstGeom>
            <a:noFill/>
          </p:spPr>
          <p:txBody>
            <a:bodyPr wrap="square" rtlCol="0">
              <a:spAutoFit/>
            </a:bodyPr>
            <a:lstStyle/>
            <a:p>
              <a:r>
                <a:rPr lang="en-US" sz="1800" i="1" dirty="0"/>
                <a:t>Mitigation sites must have dependable source of water </a:t>
              </a:r>
            </a:p>
          </p:txBody>
        </p:sp>
        <p:pic>
          <p:nvPicPr>
            <p:cNvPr id="13" name="Picture 12">
              <a:extLst>
                <a:ext uri="{FF2B5EF4-FFF2-40B4-BE49-F238E27FC236}">
                  <a16:creationId xmlns:a16="http://schemas.microsoft.com/office/drawing/2014/main" id="{5C2610EE-6245-4688-91B7-06C883B038F8}"/>
                </a:ext>
              </a:extLst>
            </p:cNvPr>
            <p:cNvPicPr>
              <a:picLocks noChangeAspect="1"/>
            </p:cNvPicPr>
            <p:nvPr/>
          </p:nvPicPr>
          <p:blipFill>
            <a:blip r:embed="rId3"/>
            <a:stretch>
              <a:fillRect/>
            </a:stretch>
          </p:blipFill>
          <p:spPr>
            <a:xfrm>
              <a:off x="4191000" y="1358252"/>
              <a:ext cx="2952750" cy="1552575"/>
            </a:xfrm>
            <a:prstGeom prst="rect">
              <a:avLst/>
            </a:prstGeom>
            <a:ln w="3175">
              <a:solidFill>
                <a:schemeClr val="tx1"/>
              </a:solidFill>
            </a:ln>
          </p:spPr>
        </p:pic>
      </p:grpSp>
      <p:grpSp>
        <p:nvGrpSpPr>
          <p:cNvPr id="5" name="Group 4">
            <a:extLst>
              <a:ext uri="{FF2B5EF4-FFF2-40B4-BE49-F238E27FC236}">
                <a16:creationId xmlns:a16="http://schemas.microsoft.com/office/drawing/2014/main" id="{84628CE0-A847-40E5-A2DD-5923BDAF7940}"/>
              </a:ext>
            </a:extLst>
          </p:cNvPr>
          <p:cNvGrpSpPr/>
          <p:nvPr/>
        </p:nvGrpSpPr>
        <p:grpSpPr>
          <a:xfrm>
            <a:off x="4114800" y="3633787"/>
            <a:ext cx="3352800" cy="2270344"/>
            <a:chOff x="4114800" y="3633787"/>
            <a:chExt cx="3352800" cy="2270344"/>
          </a:xfrm>
        </p:grpSpPr>
        <p:sp>
          <p:nvSpPr>
            <p:cNvPr id="11" name="TextBox 10">
              <a:extLst>
                <a:ext uri="{FF2B5EF4-FFF2-40B4-BE49-F238E27FC236}">
                  <a16:creationId xmlns:a16="http://schemas.microsoft.com/office/drawing/2014/main" id="{B0475F19-1FA1-4077-BFA9-0D9E286B81A6}"/>
                </a:ext>
              </a:extLst>
            </p:cNvPr>
            <p:cNvSpPr txBox="1"/>
            <p:nvPr/>
          </p:nvSpPr>
          <p:spPr>
            <a:xfrm>
              <a:off x="4114800" y="5257800"/>
              <a:ext cx="3352800" cy="646331"/>
            </a:xfrm>
            <a:prstGeom prst="rect">
              <a:avLst/>
            </a:prstGeom>
            <a:noFill/>
          </p:spPr>
          <p:txBody>
            <a:bodyPr wrap="square" rtlCol="0">
              <a:spAutoFit/>
            </a:bodyPr>
            <a:lstStyle/>
            <a:p>
              <a:r>
                <a:rPr lang="en-US" sz="1800" i="1" dirty="0"/>
                <a:t>Long-term site monitoring required to determine success</a:t>
              </a:r>
            </a:p>
          </p:txBody>
        </p:sp>
        <p:pic>
          <p:nvPicPr>
            <p:cNvPr id="14" name="Picture 13">
              <a:extLst>
                <a:ext uri="{FF2B5EF4-FFF2-40B4-BE49-F238E27FC236}">
                  <a16:creationId xmlns:a16="http://schemas.microsoft.com/office/drawing/2014/main" id="{68B53D9F-CDB3-4D84-A00F-8DF84DB9F9CE}"/>
                </a:ext>
              </a:extLst>
            </p:cNvPr>
            <p:cNvPicPr>
              <a:picLocks noChangeAspect="1"/>
            </p:cNvPicPr>
            <p:nvPr/>
          </p:nvPicPr>
          <p:blipFill>
            <a:blip r:embed="rId4"/>
            <a:stretch>
              <a:fillRect/>
            </a:stretch>
          </p:blipFill>
          <p:spPr>
            <a:xfrm>
              <a:off x="4191000" y="3633787"/>
              <a:ext cx="2952750" cy="1647825"/>
            </a:xfrm>
            <a:prstGeom prst="rect">
              <a:avLst/>
            </a:prstGeom>
            <a:ln w="3175">
              <a:solidFill>
                <a:schemeClr val="tx1"/>
              </a:solidFill>
            </a:ln>
          </p:spPr>
        </p:pic>
      </p:grpSp>
      <p:sp>
        <p:nvSpPr>
          <p:cNvPr id="10" name="TextBox 9">
            <a:extLst>
              <a:ext uri="{FF2B5EF4-FFF2-40B4-BE49-F238E27FC236}">
                <a16:creationId xmlns:a16="http://schemas.microsoft.com/office/drawing/2014/main" id="{6BEADD96-7AAA-418A-9799-20DF70095F6D}"/>
              </a:ext>
            </a:extLst>
          </p:cNvPr>
          <p:cNvSpPr txBox="1"/>
          <p:nvPr/>
        </p:nvSpPr>
        <p:spPr>
          <a:xfrm>
            <a:off x="7772400" y="6326832"/>
            <a:ext cx="685800" cy="400110"/>
          </a:xfrm>
          <a:prstGeom prst="rect">
            <a:avLst/>
          </a:prstGeom>
          <a:noFill/>
        </p:spPr>
        <p:txBody>
          <a:bodyPr wrap="square" rtlCol="0">
            <a:spAutoFit/>
          </a:bodyPr>
          <a:lstStyle/>
          <a:p>
            <a:r>
              <a:rPr lang="en-US" sz="2000" dirty="0"/>
              <a:t>31</a:t>
            </a:r>
          </a:p>
        </p:txBody>
      </p:sp>
    </p:spTree>
    <p:extLst>
      <p:ext uri="{BB962C8B-B14F-4D97-AF65-F5344CB8AC3E}">
        <p14:creationId xmlns:p14="http://schemas.microsoft.com/office/powerpoint/2010/main" val="171391825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591EB0-6323-4FB2-8DC4-CF1499391BF4}"/>
              </a:ext>
            </a:extLst>
          </p:cNvPr>
          <p:cNvSpPr>
            <a:spLocks noGrp="1"/>
          </p:cNvSpPr>
          <p:nvPr>
            <p:ph type="title"/>
          </p:nvPr>
        </p:nvSpPr>
        <p:spPr>
          <a:xfrm>
            <a:off x="381000" y="533400"/>
            <a:ext cx="7239000" cy="762000"/>
          </a:xfrm>
        </p:spPr>
        <p:txBody>
          <a:bodyPr/>
          <a:lstStyle/>
          <a:p>
            <a:r>
              <a:rPr lang="en-US" sz="3200" b="1" dirty="0">
                <a:solidFill>
                  <a:srgbClr val="0070C0"/>
                </a:solidFill>
                <a:latin typeface="+mn-lt"/>
              </a:rPr>
              <a:t>Mitigation Funding</a:t>
            </a:r>
            <a:endParaRPr lang="en-US" sz="3200" b="1" cap="none" dirty="0">
              <a:solidFill>
                <a:srgbClr val="0070C0"/>
              </a:solidFill>
              <a:latin typeface="+mn-lt"/>
            </a:endParaRPr>
          </a:p>
        </p:txBody>
      </p:sp>
      <p:sp>
        <p:nvSpPr>
          <p:cNvPr id="4" name="TextBox 3">
            <a:extLst>
              <a:ext uri="{FF2B5EF4-FFF2-40B4-BE49-F238E27FC236}">
                <a16:creationId xmlns:a16="http://schemas.microsoft.com/office/drawing/2014/main" id="{BABF929B-3BBB-4144-B121-0303A0975A1C}"/>
              </a:ext>
            </a:extLst>
          </p:cNvPr>
          <p:cNvSpPr txBox="1"/>
          <p:nvPr/>
        </p:nvSpPr>
        <p:spPr>
          <a:xfrm>
            <a:off x="381000" y="1295400"/>
            <a:ext cx="3810000" cy="6186309"/>
          </a:xfrm>
          <a:prstGeom prst="rect">
            <a:avLst/>
          </a:prstGeom>
          <a:noFill/>
        </p:spPr>
        <p:txBody>
          <a:bodyPr wrap="square" rtlCol="0">
            <a:spAutoFit/>
          </a:bodyPr>
          <a:lstStyle/>
          <a:p>
            <a:r>
              <a:rPr lang="en-US" b="1" dirty="0"/>
              <a:t>Costs</a:t>
            </a:r>
          </a:p>
          <a:p>
            <a:pPr marL="342900" indent="-342900">
              <a:buFont typeface="Arial" panose="020B0604020202020204" pitchFamily="34" charset="0"/>
              <a:buChar char="•"/>
            </a:pPr>
            <a:r>
              <a:rPr lang="en-US" sz="2000" dirty="0"/>
              <a:t>Permitting costs (including NEPA compliance)</a:t>
            </a:r>
          </a:p>
          <a:p>
            <a:pPr marL="342900" indent="-342900">
              <a:buFont typeface="Arial" panose="020B0604020202020204" pitchFamily="34" charset="0"/>
              <a:buChar char="•"/>
            </a:pPr>
            <a:r>
              <a:rPr lang="en-US" sz="2000" dirty="0"/>
              <a:t>Mitigation components (vary by mitigation type)</a:t>
            </a:r>
          </a:p>
          <a:p>
            <a:endParaRPr lang="en-US" dirty="0"/>
          </a:p>
          <a:p>
            <a:r>
              <a:rPr lang="en-US" b="1" dirty="0"/>
              <a:t>Funding</a:t>
            </a:r>
          </a:p>
          <a:p>
            <a:pPr marL="342900" indent="-342900">
              <a:buFont typeface="Arial" panose="020B0604020202020204" pitchFamily="34" charset="0"/>
              <a:buChar char="•"/>
            </a:pPr>
            <a:r>
              <a:rPr lang="en-US" sz="2000" dirty="0"/>
              <a:t>AIP eligible if AIP-project related </a:t>
            </a:r>
          </a:p>
          <a:p>
            <a:pPr marL="342900" indent="-342900">
              <a:buFont typeface="Arial" panose="020B0604020202020204" pitchFamily="34" charset="0"/>
              <a:buChar char="•"/>
            </a:pPr>
            <a:r>
              <a:rPr lang="en-US" sz="2000" dirty="0"/>
              <a:t>AIP Order 5100.38D, </a:t>
            </a:r>
            <a:r>
              <a:rPr lang="en-US" sz="2000" i="1" dirty="0"/>
              <a:t>Airport Improvement Program Handbook, </a:t>
            </a:r>
            <a:r>
              <a:rPr lang="en-US" sz="2000" dirty="0"/>
              <a:t>Table S-1</a:t>
            </a:r>
          </a:p>
          <a:p>
            <a:endParaRPr lang="en-US" dirty="0"/>
          </a:p>
          <a:p>
            <a:pPr marL="342900" indent="-342900">
              <a:buFont typeface="Arial" panose="020B0604020202020204" pitchFamily="34" charset="0"/>
              <a:buChar char="•"/>
            </a:pPr>
            <a:endParaRPr lang="en-US" dirty="0"/>
          </a:p>
          <a:p>
            <a:endParaRPr lang="en-US" dirty="0"/>
          </a:p>
          <a:p>
            <a:endParaRPr lang="en-US" dirty="0"/>
          </a:p>
          <a:p>
            <a:endParaRPr lang="en-US" dirty="0"/>
          </a:p>
          <a:p>
            <a:endParaRPr lang="en-US" dirty="0"/>
          </a:p>
        </p:txBody>
      </p:sp>
      <p:pic>
        <p:nvPicPr>
          <p:cNvPr id="12" name="Picture 11">
            <a:extLst>
              <a:ext uri="{FF2B5EF4-FFF2-40B4-BE49-F238E27FC236}">
                <a16:creationId xmlns:a16="http://schemas.microsoft.com/office/drawing/2014/main" id="{004427C8-1841-48D1-872B-75E09A0DF7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15114" y="1219200"/>
            <a:ext cx="3066288" cy="3956304"/>
          </a:xfrm>
          <a:prstGeom prst="rect">
            <a:avLst/>
          </a:prstGeom>
          <a:ln>
            <a:solidFill>
              <a:schemeClr val="tx1"/>
            </a:solidFill>
          </a:ln>
        </p:spPr>
      </p:pic>
      <p:sp>
        <p:nvSpPr>
          <p:cNvPr id="5" name="TextBox 4">
            <a:extLst>
              <a:ext uri="{FF2B5EF4-FFF2-40B4-BE49-F238E27FC236}">
                <a16:creationId xmlns:a16="http://schemas.microsoft.com/office/drawing/2014/main" id="{95F13A61-1F1E-4426-A7CE-7FB952DFB52A}"/>
              </a:ext>
            </a:extLst>
          </p:cNvPr>
          <p:cNvSpPr txBox="1"/>
          <p:nvPr/>
        </p:nvSpPr>
        <p:spPr>
          <a:xfrm>
            <a:off x="7772400" y="6326832"/>
            <a:ext cx="685800" cy="400110"/>
          </a:xfrm>
          <a:prstGeom prst="rect">
            <a:avLst/>
          </a:prstGeom>
          <a:noFill/>
        </p:spPr>
        <p:txBody>
          <a:bodyPr wrap="square" rtlCol="0">
            <a:spAutoFit/>
          </a:bodyPr>
          <a:lstStyle/>
          <a:p>
            <a:r>
              <a:rPr lang="en-US" sz="2000" dirty="0"/>
              <a:t>32</a:t>
            </a:r>
          </a:p>
        </p:txBody>
      </p:sp>
      <p:sp>
        <p:nvSpPr>
          <p:cNvPr id="3" name="TextBox 2">
            <a:extLst>
              <a:ext uri="{FF2B5EF4-FFF2-40B4-BE49-F238E27FC236}">
                <a16:creationId xmlns:a16="http://schemas.microsoft.com/office/drawing/2014/main" id="{8CF89A40-D155-4579-8B60-08F9578267ED}"/>
              </a:ext>
            </a:extLst>
          </p:cNvPr>
          <p:cNvSpPr txBox="1"/>
          <p:nvPr/>
        </p:nvSpPr>
        <p:spPr>
          <a:xfrm>
            <a:off x="4191000" y="5188803"/>
            <a:ext cx="3090402" cy="584775"/>
          </a:xfrm>
          <a:prstGeom prst="rect">
            <a:avLst/>
          </a:prstGeom>
          <a:noFill/>
        </p:spPr>
        <p:txBody>
          <a:bodyPr wrap="square" rtlCol="0">
            <a:spAutoFit/>
          </a:bodyPr>
          <a:lstStyle/>
          <a:p>
            <a:r>
              <a:rPr lang="en-US" sz="1600" i="1" dirty="0"/>
              <a:t>Order 5100.38D identifies grant-eligible mitigation costs. </a:t>
            </a:r>
          </a:p>
        </p:txBody>
      </p:sp>
    </p:spTree>
    <p:extLst>
      <p:ext uri="{BB962C8B-B14F-4D97-AF65-F5344CB8AC3E}">
        <p14:creationId xmlns:p14="http://schemas.microsoft.com/office/powerpoint/2010/main" val="128547066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C04668A4-3BDA-42DB-8EF6-27391ACDFC7F}"/>
              </a:ext>
            </a:extLst>
          </p:cNvPr>
          <p:cNvSpPr>
            <a:spLocks noGrp="1"/>
          </p:cNvSpPr>
          <p:nvPr>
            <p:ph type="body" idx="1"/>
          </p:nvPr>
        </p:nvSpPr>
        <p:spPr>
          <a:xfrm>
            <a:off x="317536" y="476950"/>
            <a:ext cx="3505200" cy="1981200"/>
          </a:xfrm>
        </p:spPr>
        <p:txBody>
          <a:bodyPr/>
          <a:lstStyle/>
          <a:p>
            <a:r>
              <a:rPr lang="en-US" sz="3600" dirty="0">
                <a:solidFill>
                  <a:srgbClr val="0070C0"/>
                </a:solidFill>
                <a:latin typeface="Times New Roman"/>
                <a:ea typeface="+mj-ea"/>
                <a:cs typeface="+mj-cs"/>
              </a:rPr>
              <a:t>Case Studies</a:t>
            </a:r>
          </a:p>
          <a:p>
            <a:endParaRPr lang="en-US" sz="3600" dirty="0">
              <a:solidFill>
                <a:srgbClr val="0070C0"/>
              </a:solidFill>
              <a:latin typeface="Times New Roman"/>
              <a:ea typeface="+mj-ea"/>
              <a:cs typeface="+mj-cs"/>
            </a:endParaRPr>
          </a:p>
        </p:txBody>
      </p:sp>
      <p:pic>
        <p:nvPicPr>
          <p:cNvPr id="9" name="Picture 8">
            <a:extLst>
              <a:ext uri="{FF2B5EF4-FFF2-40B4-BE49-F238E27FC236}">
                <a16:creationId xmlns:a16="http://schemas.microsoft.com/office/drawing/2014/main" id="{ADE42C56-BA73-4CDB-ABCB-81FCA08619D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90821" y="4403222"/>
            <a:ext cx="2383755" cy="1591157"/>
          </a:xfrm>
          <a:prstGeom prst="rect">
            <a:avLst/>
          </a:prstGeom>
          <a:ln w="3175">
            <a:solidFill>
              <a:schemeClr val="tx1"/>
            </a:solidFill>
          </a:ln>
        </p:spPr>
      </p:pic>
      <p:pic>
        <p:nvPicPr>
          <p:cNvPr id="5" name="Picture 4">
            <a:extLst>
              <a:ext uri="{FF2B5EF4-FFF2-40B4-BE49-F238E27FC236}">
                <a16:creationId xmlns:a16="http://schemas.microsoft.com/office/drawing/2014/main" id="{C9E84F50-AF3F-40A5-8489-A8EF37ADC9C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32" r="20502" b="1"/>
          <a:stretch/>
        </p:blipFill>
        <p:spPr>
          <a:xfrm>
            <a:off x="4690109" y="513650"/>
            <a:ext cx="2383755" cy="1848550"/>
          </a:xfrm>
          <a:prstGeom prst="rect">
            <a:avLst/>
          </a:prstGeom>
          <a:ln w="3175">
            <a:solidFill>
              <a:schemeClr val="tx1"/>
            </a:solidFill>
          </a:ln>
        </p:spPr>
      </p:pic>
      <p:sp>
        <p:nvSpPr>
          <p:cNvPr id="4" name="TextBox 3">
            <a:extLst>
              <a:ext uri="{FF2B5EF4-FFF2-40B4-BE49-F238E27FC236}">
                <a16:creationId xmlns:a16="http://schemas.microsoft.com/office/drawing/2014/main" id="{8A24E010-48C9-4812-8745-5B4B9DE37D2D}"/>
              </a:ext>
            </a:extLst>
          </p:cNvPr>
          <p:cNvSpPr txBox="1"/>
          <p:nvPr/>
        </p:nvSpPr>
        <p:spPr>
          <a:xfrm>
            <a:off x="304800" y="1828800"/>
            <a:ext cx="4267200" cy="3046988"/>
          </a:xfrm>
          <a:prstGeom prst="rect">
            <a:avLst/>
          </a:prstGeom>
          <a:noFill/>
        </p:spPr>
        <p:txBody>
          <a:bodyPr wrap="square" rtlCol="0">
            <a:spAutoFit/>
          </a:bodyPr>
          <a:lstStyle/>
          <a:p>
            <a:pPr marL="342900" indent="-342900">
              <a:buFont typeface="Arial" panose="020B0604020202020204" pitchFamily="34" charset="0"/>
              <a:buChar char="•"/>
            </a:pPr>
            <a:r>
              <a:rPr lang="en-US" dirty="0"/>
              <a:t>Six case studies</a:t>
            </a:r>
          </a:p>
          <a:p>
            <a:pPr marL="342900" indent="-342900">
              <a:buFont typeface="Arial" panose="020B0604020202020204" pitchFamily="34" charset="0"/>
              <a:buChar char="•"/>
            </a:pPr>
            <a:r>
              <a:rPr lang="en-US" dirty="0"/>
              <a:t>Various mitigation strategies</a:t>
            </a:r>
          </a:p>
          <a:p>
            <a:pPr marL="342900" indent="-342900">
              <a:buFont typeface="Arial" panose="020B0604020202020204" pitchFamily="34" charset="0"/>
              <a:buChar char="•"/>
            </a:pPr>
            <a:r>
              <a:rPr lang="en-US" dirty="0"/>
              <a:t>Diverse airports nationwide</a:t>
            </a:r>
          </a:p>
          <a:p>
            <a:pPr marL="625475" lvl="1" indent="-342900">
              <a:buFont typeface="Wingdings" panose="05000000000000000000" pitchFamily="2" charset="2"/>
              <a:buChar char="Ø"/>
            </a:pPr>
            <a:r>
              <a:rPr lang="en-US" dirty="0"/>
              <a:t>Cecil Airport</a:t>
            </a:r>
          </a:p>
          <a:p>
            <a:pPr marL="625475" lvl="1" indent="-342900">
              <a:buFont typeface="Wingdings" panose="05000000000000000000" pitchFamily="2" charset="2"/>
              <a:buChar char="Ø"/>
            </a:pPr>
            <a:r>
              <a:rPr lang="en-US" dirty="0"/>
              <a:t>La Crosse Regional Airport</a:t>
            </a:r>
          </a:p>
          <a:p>
            <a:endParaRPr lang="en-US" dirty="0"/>
          </a:p>
          <a:p>
            <a:r>
              <a:rPr lang="en-US" b="1" dirty="0"/>
              <a:t>Refer to Chapter 9 in the guidebook for all case studies.</a:t>
            </a:r>
          </a:p>
        </p:txBody>
      </p:sp>
      <p:sp>
        <p:nvSpPr>
          <p:cNvPr id="8" name="TextBox 7">
            <a:extLst>
              <a:ext uri="{FF2B5EF4-FFF2-40B4-BE49-F238E27FC236}">
                <a16:creationId xmlns:a16="http://schemas.microsoft.com/office/drawing/2014/main" id="{EC619882-6220-4D45-A654-7E39B21FACC3}"/>
              </a:ext>
            </a:extLst>
          </p:cNvPr>
          <p:cNvSpPr txBox="1"/>
          <p:nvPr/>
        </p:nvSpPr>
        <p:spPr>
          <a:xfrm>
            <a:off x="7772400" y="6326832"/>
            <a:ext cx="685800" cy="400110"/>
          </a:xfrm>
          <a:prstGeom prst="rect">
            <a:avLst/>
          </a:prstGeom>
          <a:noFill/>
        </p:spPr>
        <p:txBody>
          <a:bodyPr wrap="square" rtlCol="0">
            <a:spAutoFit/>
          </a:bodyPr>
          <a:lstStyle/>
          <a:p>
            <a:r>
              <a:rPr lang="en-US" sz="2000" dirty="0"/>
              <a:t>33</a:t>
            </a:r>
          </a:p>
        </p:txBody>
      </p:sp>
      <p:pic>
        <p:nvPicPr>
          <p:cNvPr id="6" name="Picture 5">
            <a:extLst>
              <a:ext uri="{FF2B5EF4-FFF2-40B4-BE49-F238E27FC236}">
                <a16:creationId xmlns:a16="http://schemas.microsoft.com/office/drawing/2014/main" id="{E0A2B6C1-C070-4D27-BC08-25264C0D343F}"/>
              </a:ext>
            </a:extLst>
          </p:cNvPr>
          <p:cNvPicPr>
            <a:picLocks noChangeAspect="1"/>
          </p:cNvPicPr>
          <p:nvPr/>
        </p:nvPicPr>
        <p:blipFill rotWithShape="1">
          <a:blip r:embed="rId4">
            <a:extLst>
              <a:ext uri="{28A0092B-C50C-407E-A947-70E740481C1C}">
                <a14:useLocalDpi xmlns:a14="http://schemas.microsoft.com/office/drawing/2010/main" val="0"/>
              </a:ext>
            </a:extLst>
          </a:blip>
          <a:srcRect r="2367"/>
          <a:stretch/>
        </p:blipFill>
        <p:spPr>
          <a:xfrm>
            <a:off x="4690109" y="2472584"/>
            <a:ext cx="2383755" cy="1828800"/>
          </a:xfrm>
          <a:prstGeom prst="rect">
            <a:avLst/>
          </a:prstGeom>
          <a:ln w="3175">
            <a:solidFill>
              <a:schemeClr val="tx1"/>
            </a:solidFill>
          </a:ln>
        </p:spPr>
      </p:pic>
    </p:spTree>
    <p:extLst>
      <p:ext uri="{BB962C8B-B14F-4D97-AF65-F5344CB8AC3E}">
        <p14:creationId xmlns:p14="http://schemas.microsoft.com/office/powerpoint/2010/main" val="24370128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AE2B0C-89E1-42BF-935A-1340EE630B76}"/>
              </a:ext>
            </a:extLst>
          </p:cNvPr>
          <p:cNvSpPr>
            <a:spLocks noGrp="1"/>
          </p:cNvSpPr>
          <p:nvPr>
            <p:ph type="title"/>
          </p:nvPr>
        </p:nvSpPr>
        <p:spPr>
          <a:xfrm>
            <a:off x="457200" y="64770"/>
            <a:ext cx="7086600" cy="1350598"/>
          </a:xfrm>
        </p:spPr>
        <p:txBody>
          <a:bodyPr>
            <a:noAutofit/>
          </a:bodyPr>
          <a:lstStyle/>
          <a:p>
            <a:pPr algn="l"/>
            <a:r>
              <a:rPr lang="en-US" sz="3200" b="1" dirty="0">
                <a:latin typeface="Times New Roman" panose="02020603050405020304" pitchFamily="18" charset="0"/>
                <a:cs typeface="Times New Roman" panose="02020603050405020304" pitchFamily="18" charset="0"/>
              </a:rPr>
              <a:t>Cecil Airport/Commerce Center</a:t>
            </a:r>
            <a:r>
              <a:rPr lang="en-US" sz="3600" b="1" dirty="0">
                <a:latin typeface="Times New Roman" panose="02020603050405020304" pitchFamily="18" charset="0"/>
                <a:cs typeface="Times New Roman" panose="02020603050405020304" pitchFamily="18" charset="0"/>
              </a:rPr>
              <a:t/>
            </a:r>
            <a:br>
              <a:rPr lang="en-US" sz="36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Jacksonville, Florida </a:t>
            </a:r>
          </a:p>
        </p:txBody>
      </p:sp>
      <p:sp>
        <p:nvSpPr>
          <p:cNvPr id="9" name="Content Placeholder 8">
            <a:extLst>
              <a:ext uri="{FF2B5EF4-FFF2-40B4-BE49-F238E27FC236}">
                <a16:creationId xmlns:a16="http://schemas.microsoft.com/office/drawing/2014/main" id="{D80622F5-BB86-4280-BA09-3600C7B158C9}"/>
              </a:ext>
            </a:extLst>
          </p:cNvPr>
          <p:cNvSpPr>
            <a:spLocks noGrp="1"/>
          </p:cNvSpPr>
          <p:nvPr>
            <p:ph sz="half" idx="2"/>
          </p:nvPr>
        </p:nvSpPr>
        <p:spPr>
          <a:xfrm>
            <a:off x="384175" y="1295401"/>
            <a:ext cx="4416426" cy="4724400"/>
          </a:xfrm>
        </p:spPr>
        <p:txBody>
          <a:bodyPr>
            <a:noAutofit/>
          </a:bodyPr>
          <a:lstStyle/>
          <a:p>
            <a:pPr>
              <a:lnSpc>
                <a:spcPct val="120000"/>
              </a:lnSpc>
              <a:spcBef>
                <a:spcPts val="600"/>
              </a:spcBef>
            </a:pPr>
            <a:r>
              <a:rPr lang="en-US" sz="2800" baseline="30000">
                <a:latin typeface="Times New Roman" panose="02020603050405020304" pitchFamily="18" charset="0"/>
                <a:cs typeface="Times New Roman" panose="02020603050405020304" pitchFamily="18" charset="0"/>
              </a:rPr>
              <a:t>Master </a:t>
            </a:r>
            <a:r>
              <a:rPr lang="en-US" sz="2800" baseline="30000" smtClean="0">
                <a:latin typeface="Times New Roman" panose="02020603050405020304" pitchFamily="18" charset="0"/>
                <a:cs typeface="Times New Roman" panose="02020603050405020304" pitchFamily="18" charset="0"/>
              </a:rPr>
              <a:t>Plan </a:t>
            </a:r>
            <a:r>
              <a:rPr lang="en-US" sz="2800" baseline="30000" dirty="0">
                <a:latin typeface="Times New Roman" panose="02020603050405020304" pitchFamily="18" charset="0"/>
                <a:cs typeface="Times New Roman" panose="02020603050405020304" pitchFamily="18" charset="0"/>
              </a:rPr>
              <a:t>Development for the new Cecil Airport/Commerce Center </a:t>
            </a:r>
          </a:p>
          <a:p>
            <a:pPr>
              <a:lnSpc>
                <a:spcPct val="120000"/>
              </a:lnSpc>
              <a:spcBef>
                <a:spcPts val="600"/>
              </a:spcBef>
            </a:pPr>
            <a:r>
              <a:rPr lang="en-US" sz="2800" baseline="30000" dirty="0">
                <a:latin typeface="Times New Roman" panose="02020603050405020304" pitchFamily="18" charset="0"/>
                <a:cs typeface="Times New Roman" panose="02020603050405020304" pitchFamily="18" charset="0"/>
              </a:rPr>
              <a:t>&gt;500 acres of jurisdictional wetlands (1/3 within airport boundary) </a:t>
            </a:r>
          </a:p>
          <a:p>
            <a:pPr>
              <a:lnSpc>
                <a:spcPct val="120000"/>
              </a:lnSpc>
              <a:spcBef>
                <a:spcPts val="600"/>
              </a:spcBef>
            </a:pPr>
            <a:r>
              <a:rPr lang="en-US" sz="2800" baseline="30000" dirty="0">
                <a:latin typeface="Times New Roman" panose="02020603050405020304" pitchFamily="18" charset="0"/>
                <a:cs typeface="Times New Roman" panose="02020603050405020304" pitchFamily="18" charset="0"/>
              </a:rPr>
              <a:t>City worked with federal, state, and local agencies to identify aviation-compatible mitigation through: </a:t>
            </a:r>
          </a:p>
          <a:p>
            <a:pPr marL="690563" indent="-457200">
              <a:lnSpc>
                <a:spcPct val="120000"/>
              </a:lnSpc>
              <a:spcBef>
                <a:spcPts val="600"/>
              </a:spcBef>
              <a:buFont typeface="Wingdings" panose="05000000000000000000" pitchFamily="2" charset="2"/>
              <a:buChar char="Ø"/>
            </a:pPr>
            <a:r>
              <a:rPr lang="en-US" sz="2800" baseline="30000" dirty="0">
                <a:latin typeface="Times New Roman" panose="02020603050405020304" pitchFamily="18" charset="0"/>
                <a:cs typeface="Times New Roman" panose="02020603050405020304" pitchFamily="18" charset="0"/>
              </a:rPr>
              <a:t>On-site wetland preservation and creation </a:t>
            </a:r>
          </a:p>
          <a:p>
            <a:pPr marL="690563" indent="-457200">
              <a:lnSpc>
                <a:spcPct val="120000"/>
              </a:lnSpc>
              <a:spcBef>
                <a:spcPts val="600"/>
              </a:spcBef>
              <a:buFont typeface="Wingdings" panose="05000000000000000000" pitchFamily="2" charset="2"/>
              <a:buChar char="Ø"/>
            </a:pPr>
            <a:r>
              <a:rPr lang="en-US" sz="2800" baseline="30000" dirty="0">
                <a:latin typeface="Times New Roman" panose="02020603050405020304" pitchFamily="18" charset="0"/>
                <a:cs typeface="Times New Roman" panose="02020603050405020304" pitchFamily="18" charset="0"/>
              </a:rPr>
              <a:t>Contribution to regional conservation efforts</a:t>
            </a:r>
          </a:p>
          <a:p>
            <a:endParaRPr lang="en-US" dirty="0"/>
          </a:p>
        </p:txBody>
      </p:sp>
      <p:pic>
        <p:nvPicPr>
          <p:cNvPr id="8" name="Picture 7">
            <a:extLst>
              <a:ext uri="{FF2B5EF4-FFF2-40B4-BE49-F238E27FC236}">
                <a16:creationId xmlns:a16="http://schemas.microsoft.com/office/drawing/2014/main" id="{C1B50202-549C-4BEC-B7AE-8D234058F12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13811" y="1295400"/>
            <a:ext cx="2468880" cy="1851660"/>
          </a:xfrm>
          <a:prstGeom prst="rect">
            <a:avLst/>
          </a:prstGeom>
          <a:ln w="3175">
            <a:solidFill>
              <a:schemeClr val="tx1"/>
            </a:solidFill>
          </a:ln>
        </p:spPr>
      </p:pic>
      <p:pic>
        <p:nvPicPr>
          <p:cNvPr id="11" name="Picture 10">
            <a:extLst>
              <a:ext uri="{FF2B5EF4-FFF2-40B4-BE49-F238E27FC236}">
                <a16:creationId xmlns:a16="http://schemas.microsoft.com/office/drawing/2014/main" id="{EFEC699C-ED2F-42CE-B861-943CA24514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953000" y="3657600"/>
            <a:ext cx="2468880" cy="1851660"/>
          </a:xfrm>
          <a:prstGeom prst="rect">
            <a:avLst/>
          </a:prstGeom>
          <a:ln w="3175">
            <a:solidFill>
              <a:schemeClr val="tx1"/>
            </a:solidFill>
          </a:ln>
        </p:spPr>
      </p:pic>
      <p:sp>
        <p:nvSpPr>
          <p:cNvPr id="14" name="Content Placeholder 13">
            <a:extLst>
              <a:ext uri="{FF2B5EF4-FFF2-40B4-BE49-F238E27FC236}">
                <a16:creationId xmlns:a16="http://schemas.microsoft.com/office/drawing/2014/main" id="{FCDA2FC2-18A3-4A2D-96A1-FA1D1871D811}"/>
              </a:ext>
            </a:extLst>
          </p:cNvPr>
          <p:cNvSpPr>
            <a:spLocks noGrp="1"/>
          </p:cNvSpPr>
          <p:nvPr>
            <p:ph sz="quarter" idx="4"/>
          </p:nvPr>
        </p:nvSpPr>
        <p:spPr>
          <a:xfrm>
            <a:off x="4876800" y="3200400"/>
            <a:ext cx="2592978" cy="621665"/>
          </a:xfrm>
        </p:spPr>
        <p:txBody>
          <a:bodyPr>
            <a:normAutofit/>
          </a:bodyPr>
          <a:lstStyle/>
          <a:p>
            <a:pPr marL="0" indent="0">
              <a:buNone/>
            </a:pPr>
            <a:r>
              <a:rPr lang="en-US" sz="1600" i="1" dirty="0">
                <a:latin typeface="Times New Roman" panose="02020603050405020304" pitchFamily="18" charset="0"/>
                <a:cs typeface="Times New Roman" panose="02020603050405020304" pitchFamily="18" charset="0"/>
              </a:rPr>
              <a:t>Wetland creation site</a:t>
            </a:r>
          </a:p>
        </p:txBody>
      </p:sp>
      <p:sp>
        <p:nvSpPr>
          <p:cNvPr id="3" name="TextBox 2">
            <a:extLst>
              <a:ext uri="{FF2B5EF4-FFF2-40B4-BE49-F238E27FC236}">
                <a16:creationId xmlns:a16="http://schemas.microsoft.com/office/drawing/2014/main" id="{25466C8B-2759-4BF5-A2B2-5D5E08DF2A2F}"/>
              </a:ext>
            </a:extLst>
          </p:cNvPr>
          <p:cNvSpPr txBox="1"/>
          <p:nvPr/>
        </p:nvSpPr>
        <p:spPr>
          <a:xfrm>
            <a:off x="4876802" y="5562600"/>
            <a:ext cx="2505889" cy="338554"/>
          </a:xfrm>
          <a:prstGeom prst="rect">
            <a:avLst/>
          </a:prstGeom>
          <a:noFill/>
        </p:spPr>
        <p:txBody>
          <a:bodyPr wrap="square" rtlCol="0">
            <a:spAutoFit/>
          </a:bodyPr>
          <a:lstStyle/>
          <a:p>
            <a:r>
              <a:rPr lang="en-US" sz="1600" i="1" dirty="0"/>
              <a:t> Wetland conservation area</a:t>
            </a:r>
          </a:p>
        </p:txBody>
      </p:sp>
      <p:sp>
        <p:nvSpPr>
          <p:cNvPr id="10" name="TextBox 9">
            <a:extLst>
              <a:ext uri="{FF2B5EF4-FFF2-40B4-BE49-F238E27FC236}">
                <a16:creationId xmlns:a16="http://schemas.microsoft.com/office/drawing/2014/main" id="{4C54D221-7957-4BC0-92C7-0ECDE1DCB3FD}"/>
              </a:ext>
            </a:extLst>
          </p:cNvPr>
          <p:cNvSpPr txBox="1"/>
          <p:nvPr/>
        </p:nvSpPr>
        <p:spPr>
          <a:xfrm>
            <a:off x="7772400" y="6326832"/>
            <a:ext cx="685800" cy="400110"/>
          </a:xfrm>
          <a:prstGeom prst="rect">
            <a:avLst/>
          </a:prstGeom>
          <a:noFill/>
        </p:spPr>
        <p:txBody>
          <a:bodyPr wrap="square" rtlCol="0">
            <a:spAutoFit/>
          </a:bodyPr>
          <a:lstStyle/>
          <a:p>
            <a:r>
              <a:rPr lang="en-US" sz="2000" dirty="0"/>
              <a:t>34</a:t>
            </a:r>
          </a:p>
        </p:txBody>
      </p:sp>
    </p:spTree>
    <p:extLst>
      <p:ext uri="{BB962C8B-B14F-4D97-AF65-F5344CB8AC3E}">
        <p14:creationId xmlns:p14="http://schemas.microsoft.com/office/powerpoint/2010/main" val="157200324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EAE2B0C-89E1-42BF-935A-1340EE630B76}"/>
              </a:ext>
            </a:extLst>
          </p:cNvPr>
          <p:cNvSpPr>
            <a:spLocks noGrp="1"/>
          </p:cNvSpPr>
          <p:nvPr>
            <p:ph type="title"/>
          </p:nvPr>
        </p:nvSpPr>
        <p:spPr>
          <a:xfrm>
            <a:off x="457200" y="283720"/>
            <a:ext cx="7086600" cy="891540"/>
          </a:xfrm>
        </p:spPr>
        <p:txBody>
          <a:bodyPr>
            <a:noAutofit/>
          </a:bodyPr>
          <a:lstStyle/>
          <a:p>
            <a:pPr algn="l"/>
            <a:r>
              <a:rPr lang="en-US" sz="3200" b="1" dirty="0">
                <a:latin typeface="Times New Roman" panose="02020603050405020304" pitchFamily="18" charset="0"/>
                <a:cs typeface="Times New Roman" panose="02020603050405020304" pitchFamily="18" charset="0"/>
              </a:rPr>
              <a:t>La Crosse Regional Airport </a:t>
            </a:r>
            <a:br>
              <a:rPr lang="en-US" sz="3200" b="1" dirty="0">
                <a:latin typeface="Times New Roman" panose="02020603050405020304" pitchFamily="18" charset="0"/>
                <a:cs typeface="Times New Roman" panose="02020603050405020304" pitchFamily="18" charset="0"/>
              </a:rPr>
            </a:br>
            <a:r>
              <a:rPr lang="en-US" sz="2400" b="1" dirty="0">
                <a:latin typeface="Times New Roman" panose="02020603050405020304" pitchFamily="18" charset="0"/>
                <a:cs typeface="Times New Roman" panose="02020603050405020304" pitchFamily="18" charset="0"/>
              </a:rPr>
              <a:t>La Crosse, Wisconsin</a:t>
            </a:r>
            <a:endParaRPr lang="en-US" sz="3200" b="1" dirty="0">
              <a:latin typeface="Times New Roman" panose="02020603050405020304" pitchFamily="18" charset="0"/>
              <a:cs typeface="Times New Roman" panose="02020603050405020304" pitchFamily="18" charset="0"/>
            </a:endParaRPr>
          </a:p>
        </p:txBody>
      </p:sp>
      <p:sp>
        <p:nvSpPr>
          <p:cNvPr id="9" name="Content Placeholder 8">
            <a:extLst>
              <a:ext uri="{FF2B5EF4-FFF2-40B4-BE49-F238E27FC236}">
                <a16:creationId xmlns:a16="http://schemas.microsoft.com/office/drawing/2014/main" id="{D80622F5-BB86-4280-BA09-3600C7B158C9}"/>
              </a:ext>
            </a:extLst>
          </p:cNvPr>
          <p:cNvSpPr>
            <a:spLocks noGrp="1"/>
          </p:cNvSpPr>
          <p:nvPr>
            <p:ph sz="half" idx="2"/>
          </p:nvPr>
        </p:nvSpPr>
        <p:spPr>
          <a:xfrm>
            <a:off x="457200" y="1304846"/>
            <a:ext cx="4244431" cy="4501594"/>
          </a:xfrm>
        </p:spPr>
        <p:txBody>
          <a:bodyPr>
            <a:noAutofit/>
          </a:bodyPr>
          <a:lstStyle/>
          <a:p>
            <a:pPr marL="0" indent="0">
              <a:lnSpc>
                <a:spcPct val="120000"/>
              </a:lnSpc>
              <a:spcBef>
                <a:spcPts val="0"/>
              </a:spcBef>
              <a:buNone/>
            </a:pPr>
            <a:r>
              <a:rPr lang="en-US" sz="2000" dirty="0">
                <a:latin typeface="Times New Roman" panose="02020603050405020304" pitchFamily="18" charset="0"/>
                <a:cs typeface="Times New Roman" panose="02020603050405020304" pitchFamily="18" charset="0"/>
              </a:rPr>
              <a:t>Taxiway relocation project affected wetlands and fishery located within National Wildlife Refuge:</a:t>
            </a:r>
          </a:p>
          <a:p>
            <a:pPr>
              <a:lnSpc>
                <a:spcPct val="120000"/>
              </a:lnSpc>
              <a:spcBef>
                <a:spcPts val="1200"/>
              </a:spcBef>
            </a:pPr>
            <a:r>
              <a:rPr lang="en-US" sz="2000" dirty="0">
                <a:latin typeface="Times New Roman" panose="02020603050405020304" pitchFamily="18" charset="0"/>
                <a:cs typeface="Times New Roman" panose="02020603050405020304" pitchFamily="18" charset="0"/>
              </a:rPr>
              <a:t>Separate mitigation site identified to compensate for each impact </a:t>
            </a:r>
          </a:p>
          <a:p>
            <a:pPr>
              <a:lnSpc>
                <a:spcPct val="130000"/>
              </a:lnSpc>
              <a:spcBef>
                <a:spcPts val="1200"/>
              </a:spcBef>
            </a:pPr>
            <a:r>
              <a:rPr lang="en-US" sz="2000" dirty="0">
                <a:latin typeface="Times New Roman" panose="02020603050405020304" pitchFamily="18" charset="0"/>
                <a:cs typeface="Times New Roman" panose="02020603050405020304" pitchFamily="18" charset="0"/>
              </a:rPr>
              <a:t>City of La Crosse provided fishery mitigation in a City park</a:t>
            </a:r>
          </a:p>
          <a:p>
            <a:pPr>
              <a:lnSpc>
                <a:spcPct val="130000"/>
              </a:lnSpc>
              <a:spcBef>
                <a:spcPts val="1200"/>
              </a:spcBef>
            </a:pPr>
            <a:r>
              <a:rPr lang="en-US" sz="2000" dirty="0">
                <a:latin typeface="Times New Roman" panose="02020603050405020304" pitchFamily="18" charset="0"/>
                <a:cs typeface="Times New Roman" panose="02020603050405020304" pitchFamily="18" charset="0"/>
              </a:rPr>
              <a:t>Established conservancy assumed stewardship of wetland mitigation bank site adjacent to its property</a:t>
            </a:r>
          </a:p>
        </p:txBody>
      </p:sp>
      <p:pic>
        <p:nvPicPr>
          <p:cNvPr id="13" name="Content Placeholder 12">
            <a:extLst>
              <a:ext uri="{FF2B5EF4-FFF2-40B4-BE49-F238E27FC236}">
                <a16:creationId xmlns:a16="http://schemas.microsoft.com/office/drawing/2014/main" id="{BD651058-4535-4E94-B57C-6D40AF72C6AD}"/>
              </a:ext>
            </a:extLst>
          </p:cNvPr>
          <p:cNvPicPr>
            <a:picLocks noGrp="1" noChangeAspect="1"/>
          </p:cNvPicPr>
          <p:nvPr>
            <p:ph sz="quarter" idx="4"/>
          </p:nvPr>
        </p:nvPicPr>
        <p:blipFill>
          <a:blip r:embed="rId2" cstate="print">
            <a:extLst>
              <a:ext uri="{28A0092B-C50C-407E-A947-70E740481C1C}">
                <a14:useLocalDpi xmlns:a14="http://schemas.microsoft.com/office/drawing/2010/main" val="0"/>
              </a:ext>
            </a:extLst>
          </a:blip>
          <a:stretch>
            <a:fillRect/>
          </a:stretch>
        </p:blipFill>
        <p:spPr>
          <a:xfrm>
            <a:off x="4874981" y="3489960"/>
            <a:ext cx="2560320" cy="1920240"/>
          </a:xfrm>
          <a:ln w="3175">
            <a:solidFill>
              <a:schemeClr val="tx1"/>
            </a:solidFill>
          </a:ln>
        </p:spPr>
      </p:pic>
      <p:pic>
        <p:nvPicPr>
          <p:cNvPr id="3" name="Picture 2">
            <a:extLst>
              <a:ext uri="{FF2B5EF4-FFF2-40B4-BE49-F238E27FC236}">
                <a16:creationId xmlns:a16="http://schemas.microsoft.com/office/drawing/2014/main" id="{8770F12A-DD90-4718-A8FD-B8350BB2DDE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74981" y="1066800"/>
            <a:ext cx="2560320" cy="1920240"/>
          </a:xfrm>
          <a:prstGeom prst="rect">
            <a:avLst/>
          </a:prstGeom>
          <a:ln w="3175">
            <a:solidFill>
              <a:schemeClr val="tx1"/>
            </a:solidFill>
          </a:ln>
        </p:spPr>
      </p:pic>
      <p:sp>
        <p:nvSpPr>
          <p:cNvPr id="4" name="TextBox 3">
            <a:extLst>
              <a:ext uri="{FF2B5EF4-FFF2-40B4-BE49-F238E27FC236}">
                <a16:creationId xmlns:a16="http://schemas.microsoft.com/office/drawing/2014/main" id="{C33B293E-5901-47B8-B5AC-AF2B809578B4}"/>
              </a:ext>
            </a:extLst>
          </p:cNvPr>
          <p:cNvSpPr txBox="1"/>
          <p:nvPr/>
        </p:nvSpPr>
        <p:spPr>
          <a:xfrm>
            <a:off x="4800600" y="3014246"/>
            <a:ext cx="2560320" cy="400110"/>
          </a:xfrm>
          <a:prstGeom prst="rect">
            <a:avLst/>
          </a:prstGeom>
          <a:noFill/>
        </p:spPr>
        <p:txBody>
          <a:bodyPr wrap="square" rtlCol="0">
            <a:spAutoFit/>
          </a:bodyPr>
          <a:lstStyle/>
          <a:p>
            <a:r>
              <a:rPr lang="en-US" sz="2000" i="1" dirty="0"/>
              <a:t>March 2010 </a:t>
            </a:r>
          </a:p>
        </p:txBody>
      </p:sp>
      <p:sp>
        <p:nvSpPr>
          <p:cNvPr id="2" name="Rectangle 1">
            <a:extLst>
              <a:ext uri="{FF2B5EF4-FFF2-40B4-BE49-F238E27FC236}">
                <a16:creationId xmlns:a16="http://schemas.microsoft.com/office/drawing/2014/main" id="{F633674E-8A11-44D6-BF3A-A5632C114DB6}"/>
              </a:ext>
            </a:extLst>
          </p:cNvPr>
          <p:cNvSpPr/>
          <p:nvPr/>
        </p:nvSpPr>
        <p:spPr>
          <a:xfrm>
            <a:off x="4850939" y="5467290"/>
            <a:ext cx="1955985" cy="400110"/>
          </a:xfrm>
          <a:prstGeom prst="rect">
            <a:avLst/>
          </a:prstGeom>
        </p:spPr>
        <p:txBody>
          <a:bodyPr wrap="none">
            <a:spAutoFit/>
          </a:bodyPr>
          <a:lstStyle/>
          <a:p>
            <a:r>
              <a:rPr lang="en-US" sz="2000" i="1" dirty="0"/>
              <a:t>Established 2014</a:t>
            </a:r>
            <a:endParaRPr lang="en-US" sz="2000" dirty="0"/>
          </a:p>
        </p:txBody>
      </p:sp>
      <p:sp>
        <p:nvSpPr>
          <p:cNvPr id="10" name="TextBox 9">
            <a:extLst>
              <a:ext uri="{FF2B5EF4-FFF2-40B4-BE49-F238E27FC236}">
                <a16:creationId xmlns:a16="http://schemas.microsoft.com/office/drawing/2014/main" id="{AF3EAA40-E898-44CE-8435-99EC1827D6EF}"/>
              </a:ext>
            </a:extLst>
          </p:cNvPr>
          <p:cNvSpPr txBox="1"/>
          <p:nvPr/>
        </p:nvSpPr>
        <p:spPr>
          <a:xfrm>
            <a:off x="7772400" y="6326832"/>
            <a:ext cx="685800" cy="400110"/>
          </a:xfrm>
          <a:prstGeom prst="rect">
            <a:avLst/>
          </a:prstGeom>
          <a:noFill/>
        </p:spPr>
        <p:txBody>
          <a:bodyPr wrap="square" rtlCol="0">
            <a:spAutoFit/>
          </a:bodyPr>
          <a:lstStyle/>
          <a:p>
            <a:r>
              <a:rPr lang="en-US" sz="2000" dirty="0"/>
              <a:t>35</a:t>
            </a:r>
          </a:p>
        </p:txBody>
      </p:sp>
    </p:spTree>
    <p:extLst>
      <p:ext uri="{BB962C8B-B14F-4D97-AF65-F5344CB8AC3E}">
        <p14:creationId xmlns:p14="http://schemas.microsoft.com/office/powerpoint/2010/main" val="50169989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7074E5-C829-4CF9-81B4-CD6E11B62096}"/>
              </a:ext>
            </a:extLst>
          </p:cNvPr>
          <p:cNvSpPr>
            <a:spLocks noGrp="1"/>
          </p:cNvSpPr>
          <p:nvPr>
            <p:ph type="title"/>
          </p:nvPr>
        </p:nvSpPr>
        <p:spPr>
          <a:xfrm>
            <a:off x="0" y="1371600"/>
            <a:ext cx="7543800" cy="762000"/>
          </a:xfrm>
        </p:spPr>
        <p:txBody>
          <a:bodyPr/>
          <a:lstStyle/>
          <a:p>
            <a:pPr algn="ctr"/>
            <a:r>
              <a:rPr lang="en-US" sz="3600" b="1" dirty="0">
                <a:solidFill>
                  <a:srgbClr val="0070C0"/>
                </a:solidFill>
                <a:latin typeface="+mn-lt"/>
              </a:rPr>
              <a:t>More Information</a:t>
            </a:r>
          </a:p>
        </p:txBody>
      </p:sp>
      <p:sp>
        <p:nvSpPr>
          <p:cNvPr id="7" name="Content Placeholder 6">
            <a:extLst>
              <a:ext uri="{FF2B5EF4-FFF2-40B4-BE49-F238E27FC236}">
                <a16:creationId xmlns:a16="http://schemas.microsoft.com/office/drawing/2014/main" id="{D4F06101-0C4B-4C6B-8B11-9BF5C578E9D5}"/>
              </a:ext>
            </a:extLst>
          </p:cNvPr>
          <p:cNvSpPr>
            <a:spLocks noGrp="1"/>
          </p:cNvSpPr>
          <p:nvPr>
            <p:ph idx="1"/>
          </p:nvPr>
        </p:nvSpPr>
        <p:spPr/>
        <p:txBody>
          <a:bodyPr/>
          <a:lstStyle/>
          <a:p>
            <a:pPr>
              <a:buFont typeface="Arial" panose="020B0604020202020204" pitchFamily="34" charset="0"/>
              <a:buChar char="•"/>
            </a:pPr>
            <a:r>
              <a:rPr lang="en-US" sz="2800" dirty="0"/>
              <a:t>More information can be acquired </a:t>
            </a:r>
            <a:r>
              <a:rPr lang="en-US" sz="2800"/>
              <a:t>through the Transportation </a:t>
            </a:r>
            <a:r>
              <a:rPr lang="en-US" sz="2800" dirty="0"/>
              <a:t>Research Board website (trb.org</a:t>
            </a:r>
            <a:r>
              <a:rPr lang="en-US" sz="2800"/>
              <a:t>) by searching </a:t>
            </a:r>
            <a:r>
              <a:rPr lang="en-US" sz="2800" dirty="0"/>
              <a:t>for “ACRP Research Report </a:t>
            </a:r>
            <a:r>
              <a:rPr lang="en-US" sz="2800"/>
              <a:t>198.”</a:t>
            </a:r>
            <a:endParaRPr lang="en-US" sz="2800" dirty="0"/>
          </a:p>
        </p:txBody>
      </p:sp>
      <p:sp>
        <p:nvSpPr>
          <p:cNvPr id="4" name="TextBox 3">
            <a:extLst>
              <a:ext uri="{FF2B5EF4-FFF2-40B4-BE49-F238E27FC236}">
                <a16:creationId xmlns:a16="http://schemas.microsoft.com/office/drawing/2014/main" id="{CBBC6F52-78CC-45E2-8C3F-CC8955CE6A47}"/>
              </a:ext>
            </a:extLst>
          </p:cNvPr>
          <p:cNvSpPr txBox="1"/>
          <p:nvPr/>
        </p:nvSpPr>
        <p:spPr>
          <a:xfrm>
            <a:off x="7772400" y="6326832"/>
            <a:ext cx="685800" cy="400110"/>
          </a:xfrm>
          <a:prstGeom prst="rect">
            <a:avLst/>
          </a:prstGeom>
          <a:noFill/>
        </p:spPr>
        <p:txBody>
          <a:bodyPr wrap="square" rtlCol="0">
            <a:spAutoFit/>
          </a:bodyPr>
          <a:lstStyle/>
          <a:p>
            <a:r>
              <a:rPr lang="en-US" sz="2000" dirty="0"/>
              <a:t>36</a:t>
            </a:r>
          </a:p>
        </p:txBody>
      </p:sp>
    </p:spTree>
    <p:extLst>
      <p:ext uri="{BB962C8B-B14F-4D97-AF65-F5344CB8AC3E}">
        <p14:creationId xmlns:p14="http://schemas.microsoft.com/office/powerpoint/2010/main" val="378938685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257074E5-C829-4CF9-81B4-CD6E11B62096}"/>
              </a:ext>
            </a:extLst>
          </p:cNvPr>
          <p:cNvSpPr>
            <a:spLocks noGrp="1"/>
          </p:cNvSpPr>
          <p:nvPr>
            <p:ph type="title"/>
          </p:nvPr>
        </p:nvSpPr>
        <p:spPr>
          <a:xfrm>
            <a:off x="0" y="685800"/>
            <a:ext cx="7543800" cy="762000"/>
          </a:xfrm>
        </p:spPr>
        <p:txBody>
          <a:bodyPr/>
          <a:lstStyle/>
          <a:p>
            <a:pPr algn="ctr"/>
            <a:r>
              <a:rPr lang="en-US" sz="3600" b="1" dirty="0">
                <a:solidFill>
                  <a:srgbClr val="0070C0"/>
                </a:solidFill>
                <a:latin typeface="+mn-lt"/>
              </a:rPr>
              <a:t>Q &amp; A</a:t>
            </a:r>
          </a:p>
        </p:txBody>
      </p:sp>
      <p:pic>
        <p:nvPicPr>
          <p:cNvPr id="10" name="Content Placeholder 9">
            <a:extLst>
              <a:ext uri="{FF2B5EF4-FFF2-40B4-BE49-F238E27FC236}">
                <a16:creationId xmlns:a16="http://schemas.microsoft.com/office/drawing/2014/main" id="{50B39EA0-C3A1-42C6-A454-B34226A19C8D}"/>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600200" y="1463040"/>
            <a:ext cx="4754880" cy="3566160"/>
          </a:xfrm>
          <a:ln w="3175">
            <a:solidFill>
              <a:schemeClr val="tx2"/>
            </a:solidFill>
          </a:ln>
        </p:spPr>
      </p:pic>
      <p:sp>
        <p:nvSpPr>
          <p:cNvPr id="11" name="TextBox 10">
            <a:extLst>
              <a:ext uri="{FF2B5EF4-FFF2-40B4-BE49-F238E27FC236}">
                <a16:creationId xmlns:a16="http://schemas.microsoft.com/office/drawing/2014/main" id="{32E0A4D0-D9C4-4979-889B-684939015F3B}"/>
              </a:ext>
            </a:extLst>
          </p:cNvPr>
          <p:cNvSpPr txBox="1"/>
          <p:nvPr/>
        </p:nvSpPr>
        <p:spPr>
          <a:xfrm>
            <a:off x="1600200" y="4977825"/>
            <a:ext cx="4165600" cy="707886"/>
          </a:xfrm>
          <a:prstGeom prst="rect">
            <a:avLst/>
          </a:prstGeom>
          <a:noFill/>
        </p:spPr>
        <p:txBody>
          <a:bodyPr wrap="square" rtlCol="0">
            <a:spAutoFit/>
          </a:bodyPr>
          <a:lstStyle/>
          <a:p>
            <a:r>
              <a:rPr lang="en-US" sz="2000" i="1" dirty="0"/>
              <a:t>Sugar Creek construction, 2009 </a:t>
            </a:r>
            <a:br>
              <a:rPr lang="en-US" sz="2000" i="1" dirty="0"/>
            </a:br>
            <a:r>
              <a:rPr lang="en-US" sz="2000" i="1" dirty="0"/>
              <a:t>La Crosse Regional Airport, Wisconsin</a:t>
            </a:r>
          </a:p>
        </p:txBody>
      </p:sp>
      <p:sp>
        <p:nvSpPr>
          <p:cNvPr id="5" name="TextBox 4">
            <a:extLst>
              <a:ext uri="{FF2B5EF4-FFF2-40B4-BE49-F238E27FC236}">
                <a16:creationId xmlns:a16="http://schemas.microsoft.com/office/drawing/2014/main" id="{FFF7AA52-769A-4011-8D5E-251BB2D6DE6A}"/>
              </a:ext>
            </a:extLst>
          </p:cNvPr>
          <p:cNvSpPr txBox="1"/>
          <p:nvPr/>
        </p:nvSpPr>
        <p:spPr>
          <a:xfrm>
            <a:off x="7772400" y="6326832"/>
            <a:ext cx="685800" cy="400110"/>
          </a:xfrm>
          <a:prstGeom prst="rect">
            <a:avLst/>
          </a:prstGeom>
          <a:noFill/>
        </p:spPr>
        <p:txBody>
          <a:bodyPr wrap="square" rtlCol="0">
            <a:spAutoFit/>
          </a:bodyPr>
          <a:lstStyle/>
          <a:p>
            <a:r>
              <a:rPr lang="en-US" sz="2000" dirty="0"/>
              <a:t>37</a:t>
            </a:r>
          </a:p>
        </p:txBody>
      </p:sp>
    </p:spTree>
    <p:extLst>
      <p:ext uri="{BB962C8B-B14F-4D97-AF65-F5344CB8AC3E}">
        <p14:creationId xmlns:p14="http://schemas.microsoft.com/office/powerpoint/2010/main" val="108666290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1942B21B-DFA4-41C2-8352-02D7C10FA824}"/>
              </a:ext>
            </a:extLst>
          </p:cNvPr>
          <p:cNvGrpSpPr/>
          <p:nvPr/>
        </p:nvGrpSpPr>
        <p:grpSpPr>
          <a:xfrm>
            <a:off x="1295400" y="1295400"/>
            <a:ext cx="5715000" cy="4265337"/>
            <a:chOff x="1295400" y="1463040"/>
            <a:chExt cx="5715000" cy="4265337"/>
          </a:xfrm>
        </p:grpSpPr>
        <p:pic>
          <p:nvPicPr>
            <p:cNvPr id="8" name="Content Placeholder 2">
              <a:extLst>
                <a:ext uri="{FF2B5EF4-FFF2-40B4-BE49-F238E27FC236}">
                  <a16:creationId xmlns:a16="http://schemas.microsoft.com/office/drawing/2014/main" id="{E2C6C040-082C-48DC-810A-D87969EB34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bwMode="auto">
            <a:xfrm>
              <a:off x="1447800" y="1463040"/>
              <a:ext cx="4754880" cy="3566160"/>
            </a:xfrm>
            <a:prstGeom prst="rect">
              <a:avLst/>
            </a:prstGeom>
            <a:noFill/>
            <a:ln w="3175">
              <a:solidFill>
                <a:schemeClr val="tx1"/>
              </a:solidFill>
              <a:miter lim="800000"/>
              <a:headEnd/>
              <a:tailEnd/>
            </a:ln>
          </p:spPr>
        </p:pic>
        <p:sp>
          <p:nvSpPr>
            <p:cNvPr id="9" name="Rectangle 8">
              <a:extLst>
                <a:ext uri="{FF2B5EF4-FFF2-40B4-BE49-F238E27FC236}">
                  <a16:creationId xmlns:a16="http://schemas.microsoft.com/office/drawing/2014/main" id="{5F51F511-0357-4D18-8105-7656C987977C}"/>
                </a:ext>
              </a:extLst>
            </p:cNvPr>
            <p:cNvSpPr/>
            <p:nvPr/>
          </p:nvSpPr>
          <p:spPr>
            <a:xfrm>
              <a:off x="1295400" y="5020491"/>
              <a:ext cx="5715000" cy="707886"/>
            </a:xfrm>
            <a:prstGeom prst="rect">
              <a:avLst/>
            </a:prstGeom>
          </p:spPr>
          <p:txBody>
            <a:bodyPr wrap="square">
              <a:spAutoFit/>
            </a:bodyPr>
            <a:lstStyle/>
            <a:p>
              <a:r>
                <a:rPr lang="en-US" sz="2000" i="1" dirty="0"/>
                <a:t>Runway 24 Safety Area Improvement Project – Manchester-Boston Regional Airport, New Hampshire</a:t>
              </a:r>
            </a:p>
          </p:txBody>
        </p:sp>
      </p:grpSp>
      <p:sp>
        <p:nvSpPr>
          <p:cNvPr id="10" name="Title 5">
            <a:extLst>
              <a:ext uri="{FF2B5EF4-FFF2-40B4-BE49-F238E27FC236}">
                <a16:creationId xmlns:a16="http://schemas.microsoft.com/office/drawing/2014/main" id="{2114399B-3B15-43EE-84E0-EC490DCD79C0}"/>
              </a:ext>
            </a:extLst>
          </p:cNvPr>
          <p:cNvSpPr txBox="1">
            <a:spLocks/>
          </p:cNvSpPr>
          <p:nvPr/>
        </p:nvSpPr>
        <p:spPr bwMode="auto">
          <a:xfrm>
            <a:off x="0" y="457200"/>
            <a:ext cx="7543800" cy="762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sz="2400">
                <a:solidFill>
                  <a:schemeClr val="tx2"/>
                </a:solidFill>
                <a:latin typeface="HelveticaNeueLT Std Blk" pitchFamily="34" charset="0"/>
                <a:ea typeface="+mj-ea"/>
                <a:cs typeface="+mj-cs"/>
              </a:defRPr>
            </a:lvl1pPr>
            <a:lvl2pPr algn="l" rtl="0" eaLnBrk="0" fontAlgn="base" hangingPunct="0">
              <a:spcBef>
                <a:spcPct val="0"/>
              </a:spcBef>
              <a:spcAft>
                <a:spcPct val="0"/>
              </a:spcAft>
              <a:defRPr sz="2400">
                <a:solidFill>
                  <a:schemeClr val="tx2"/>
                </a:solidFill>
                <a:latin typeface="HelveticaNeueLT Std Blk" pitchFamily="34" charset="0"/>
              </a:defRPr>
            </a:lvl2pPr>
            <a:lvl3pPr algn="l" rtl="0" eaLnBrk="0" fontAlgn="base" hangingPunct="0">
              <a:spcBef>
                <a:spcPct val="0"/>
              </a:spcBef>
              <a:spcAft>
                <a:spcPct val="0"/>
              </a:spcAft>
              <a:defRPr sz="2400">
                <a:solidFill>
                  <a:schemeClr val="tx2"/>
                </a:solidFill>
                <a:latin typeface="HelveticaNeueLT Std Blk" pitchFamily="34" charset="0"/>
              </a:defRPr>
            </a:lvl3pPr>
            <a:lvl4pPr algn="l" rtl="0" eaLnBrk="0" fontAlgn="base" hangingPunct="0">
              <a:spcBef>
                <a:spcPct val="0"/>
              </a:spcBef>
              <a:spcAft>
                <a:spcPct val="0"/>
              </a:spcAft>
              <a:defRPr sz="2400">
                <a:solidFill>
                  <a:schemeClr val="tx2"/>
                </a:solidFill>
                <a:latin typeface="HelveticaNeueLT Std Blk" pitchFamily="34" charset="0"/>
              </a:defRPr>
            </a:lvl4pPr>
            <a:lvl5pPr algn="l" rtl="0" eaLnBrk="0" fontAlgn="base" hangingPunct="0">
              <a:spcBef>
                <a:spcPct val="0"/>
              </a:spcBef>
              <a:spcAft>
                <a:spcPct val="0"/>
              </a:spcAft>
              <a:defRPr sz="2400">
                <a:solidFill>
                  <a:schemeClr val="tx2"/>
                </a:solidFill>
                <a:latin typeface="HelveticaNeueLT Std Blk" pitchFamily="34" charset="0"/>
              </a:defRPr>
            </a:lvl5pPr>
            <a:lvl6pPr marL="457200" algn="l" rtl="0" fontAlgn="base">
              <a:spcBef>
                <a:spcPct val="0"/>
              </a:spcBef>
              <a:spcAft>
                <a:spcPct val="0"/>
              </a:spcAft>
              <a:defRPr sz="4400">
                <a:solidFill>
                  <a:schemeClr val="tx2"/>
                </a:solidFill>
                <a:latin typeface="Futura" charset="0"/>
              </a:defRPr>
            </a:lvl6pPr>
            <a:lvl7pPr marL="914400" algn="l" rtl="0" fontAlgn="base">
              <a:spcBef>
                <a:spcPct val="0"/>
              </a:spcBef>
              <a:spcAft>
                <a:spcPct val="0"/>
              </a:spcAft>
              <a:defRPr sz="4400">
                <a:solidFill>
                  <a:schemeClr val="tx2"/>
                </a:solidFill>
                <a:latin typeface="Futura" charset="0"/>
              </a:defRPr>
            </a:lvl7pPr>
            <a:lvl8pPr marL="1371600" algn="l" rtl="0" fontAlgn="base">
              <a:spcBef>
                <a:spcPct val="0"/>
              </a:spcBef>
              <a:spcAft>
                <a:spcPct val="0"/>
              </a:spcAft>
              <a:defRPr sz="4400">
                <a:solidFill>
                  <a:schemeClr val="tx2"/>
                </a:solidFill>
                <a:latin typeface="Futura" charset="0"/>
              </a:defRPr>
            </a:lvl8pPr>
            <a:lvl9pPr marL="1828800" algn="l" rtl="0" fontAlgn="base">
              <a:spcBef>
                <a:spcPct val="0"/>
              </a:spcBef>
              <a:spcAft>
                <a:spcPct val="0"/>
              </a:spcAft>
              <a:defRPr sz="4400">
                <a:solidFill>
                  <a:schemeClr val="tx2"/>
                </a:solidFill>
                <a:latin typeface="Futura" charset="0"/>
              </a:defRPr>
            </a:lvl9pPr>
          </a:lstStyle>
          <a:p>
            <a:pPr algn="ctr"/>
            <a:r>
              <a:rPr lang="en-US" sz="3600" b="1" kern="0" dirty="0">
                <a:solidFill>
                  <a:srgbClr val="0070C0"/>
                </a:solidFill>
                <a:latin typeface="+mn-lt"/>
              </a:rPr>
              <a:t>Thank you!</a:t>
            </a:r>
          </a:p>
        </p:txBody>
      </p:sp>
      <p:sp>
        <p:nvSpPr>
          <p:cNvPr id="6" name="TextBox 5">
            <a:extLst>
              <a:ext uri="{FF2B5EF4-FFF2-40B4-BE49-F238E27FC236}">
                <a16:creationId xmlns:a16="http://schemas.microsoft.com/office/drawing/2014/main" id="{723F6046-6AC7-4450-9233-A7A621DC4A6D}"/>
              </a:ext>
            </a:extLst>
          </p:cNvPr>
          <p:cNvSpPr txBox="1"/>
          <p:nvPr/>
        </p:nvSpPr>
        <p:spPr>
          <a:xfrm>
            <a:off x="7772400" y="6326832"/>
            <a:ext cx="685800" cy="400110"/>
          </a:xfrm>
          <a:prstGeom prst="rect">
            <a:avLst/>
          </a:prstGeom>
          <a:noFill/>
        </p:spPr>
        <p:txBody>
          <a:bodyPr wrap="square" rtlCol="0">
            <a:spAutoFit/>
          </a:bodyPr>
          <a:lstStyle/>
          <a:p>
            <a:r>
              <a:rPr lang="en-US" sz="2000" dirty="0"/>
              <a:t>38</a:t>
            </a:r>
          </a:p>
        </p:txBody>
      </p:sp>
    </p:spTree>
    <p:extLst>
      <p:ext uri="{BB962C8B-B14F-4D97-AF65-F5344CB8AC3E}">
        <p14:creationId xmlns:p14="http://schemas.microsoft.com/office/powerpoint/2010/main" val="37075335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0CBF-B83E-4C9D-A1D7-D91A86E7E0C3}"/>
              </a:ext>
            </a:extLst>
          </p:cNvPr>
          <p:cNvSpPr>
            <a:spLocks noGrp="1"/>
          </p:cNvSpPr>
          <p:nvPr>
            <p:ph type="title"/>
          </p:nvPr>
        </p:nvSpPr>
        <p:spPr>
          <a:xfrm>
            <a:off x="463731" y="455821"/>
            <a:ext cx="6400800" cy="769620"/>
          </a:xfrm>
        </p:spPr>
        <p:txBody>
          <a:bodyPr/>
          <a:lstStyle/>
          <a:p>
            <a:r>
              <a:rPr lang="en-US" sz="3200" b="1" dirty="0">
                <a:solidFill>
                  <a:srgbClr val="0070C0"/>
                </a:solidFill>
                <a:latin typeface="+mn-lt"/>
              </a:rPr>
              <a:t>What is a wetland?</a:t>
            </a:r>
          </a:p>
        </p:txBody>
      </p:sp>
      <p:sp>
        <p:nvSpPr>
          <p:cNvPr id="18" name="Content Placeholder 17">
            <a:extLst>
              <a:ext uri="{FF2B5EF4-FFF2-40B4-BE49-F238E27FC236}">
                <a16:creationId xmlns:a16="http://schemas.microsoft.com/office/drawing/2014/main" id="{8B88A7D7-7991-461C-8D18-C4055B20F28C}"/>
              </a:ext>
            </a:extLst>
          </p:cNvPr>
          <p:cNvSpPr>
            <a:spLocks noGrp="1"/>
          </p:cNvSpPr>
          <p:nvPr>
            <p:ph idx="1"/>
          </p:nvPr>
        </p:nvSpPr>
        <p:spPr>
          <a:xfrm>
            <a:off x="464474" y="1295400"/>
            <a:ext cx="3901592" cy="4419600"/>
          </a:xfrm>
        </p:spPr>
        <p:txBody>
          <a:bodyPr/>
          <a:lstStyle/>
          <a:p>
            <a:pPr marL="0"/>
            <a:r>
              <a:rPr lang="en-US" sz="2000" b="0" dirty="0"/>
              <a:t>Wetlands include, but are not limited to:</a:t>
            </a:r>
          </a:p>
          <a:p>
            <a:pPr marL="0">
              <a:spcBef>
                <a:spcPts val="400"/>
              </a:spcBef>
              <a:buFont typeface="Arial" panose="020B0604020202020204" pitchFamily="34" charset="0"/>
              <a:buChar char="•"/>
            </a:pPr>
            <a:r>
              <a:rPr lang="en-US" sz="2000" b="0" dirty="0"/>
              <a:t>Swamps </a:t>
            </a:r>
          </a:p>
          <a:p>
            <a:pPr marL="0">
              <a:spcBef>
                <a:spcPts val="400"/>
              </a:spcBef>
              <a:buFont typeface="Arial" panose="020B0604020202020204" pitchFamily="34" charset="0"/>
              <a:buChar char="•"/>
            </a:pPr>
            <a:r>
              <a:rPr lang="en-US" sz="2000" b="0" dirty="0"/>
              <a:t>Marshes/salt marshes</a:t>
            </a:r>
          </a:p>
          <a:p>
            <a:pPr marL="0">
              <a:spcBef>
                <a:spcPts val="400"/>
              </a:spcBef>
              <a:buFont typeface="Arial" panose="020B0604020202020204" pitchFamily="34" charset="0"/>
              <a:buChar char="•"/>
            </a:pPr>
            <a:r>
              <a:rPr lang="en-US" sz="2000" b="0" dirty="0"/>
              <a:t>Ponds</a:t>
            </a:r>
          </a:p>
          <a:p>
            <a:pPr marL="0">
              <a:spcBef>
                <a:spcPts val="400"/>
              </a:spcBef>
              <a:buFont typeface="Arial" panose="020B0604020202020204" pitchFamily="34" charset="0"/>
              <a:buChar char="•"/>
            </a:pPr>
            <a:r>
              <a:rPr lang="en-US" sz="2000" b="0" dirty="0"/>
              <a:t>Bogs </a:t>
            </a:r>
          </a:p>
          <a:p>
            <a:pPr marL="0">
              <a:spcBef>
                <a:spcPts val="400"/>
              </a:spcBef>
              <a:buFont typeface="Arial" panose="020B0604020202020204" pitchFamily="34" charset="0"/>
              <a:buChar char="•"/>
            </a:pPr>
            <a:r>
              <a:rPr lang="en-US" sz="2000" b="0" dirty="0"/>
              <a:t>Wet meadows  </a:t>
            </a:r>
          </a:p>
          <a:p>
            <a:pPr marL="0">
              <a:spcBef>
                <a:spcPts val="400"/>
              </a:spcBef>
              <a:buFont typeface="Arial" panose="020B0604020202020204" pitchFamily="34" charset="0"/>
              <a:buChar char="•"/>
            </a:pPr>
            <a:r>
              <a:rPr lang="en-US" sz="2000" b="0" dirty="0"/>
              <a:t>Floodplain forests</a:t>
            </a:r>
          </a:p>
          <a:p>
            <a:pPr marL="0">
              <a:spcBef>
                <a:spcPts val="400"/>
              </a:spcBef>
              <a:buFont typeface="Arial" panose="020B0604020202020204" pitchFamily="34" charset="0"/>
              <a:buChar char="•"/>
            </a:pPr>
            <a:r>
              <a:rPr lang="en-US" sz="2000" b="0" dirty="0"/>
              <a:t>Estuaries</a:t>
            </a:r>
          </a:p>
          <a:p>
            <a:pPr marL="0" indent="0"/>
            <a:endParaRPr lang="en-US" sz="1500" i="1" dirty="0"/>
          </a:p>
          <a:p>
            <a:pPr marL="0" indent="0"/>
            <a:r>
              <a:rPr lang="en-US" sz="2000" i="1" dirty="0"/>
              <a:t>How will you know if you have a wetland?</a:t>
            </a:r>
          </a:p>
          <a:p>
            <a:pPr marL="0">
              <a:buFont typeface="Arial" panose="020B0604020202020204" pitchFamily="34" charset="0"/>
              <a:buChar char="•"/>
            </a:pPr>
            <a:endParaRPr lang="en-US" sz="2000" b="0" dirty="0"/>
          </a:p>
          <a:p>
            <a:endParaRPr lang="en-US" dirty="0"/>
          </a:p>
        </p:txBody>
      </p:sp>
      <p:grpSp>
        <p:nvGrpSpPr>
          <p:cNvPr id="5" name="Group 4">
            <a:extLst>
              <a:ext uri="{FF2B5EF4-FFF2-40B4-BE49-F238E27FC236}">
                <a16:creationId xmlns:a16="http://schemas.microsoft.com/office/drawing/2014/main" id="{D55568C0-51AF-422B-B6F7-D82082ADE7B2}"/>
              </a:ext>
            </a:extLst>
          </p:cNvPr>
          <p:cNvGrpSpPr/>
          <p:nvPr/>
        </p:nvGrpSpPr>
        <p:grpSpPr>
          <a:xfrm>
            <a:off x="4237867" y="1219200"/>
            <a:ext cx="2995675" cy="2209800"/>
            <a:chOff x="4237867" y="1219200"/>
            <a:chExt cx="2995675" cy="2209800"/>
          </a:xfrm>
        </p:grpSpPr>
        <p:pic>
          <p:nvPicPr>
            <p:cNvPr id="8" name="Picture 7">
              <a:extLst>
                <a:ext uri="{FF2B5EF4-FFF2-40B4-BE49-F238E27FC236}">
                  <a16:creationId xmlns:a16="http://schemas.microsoft.com/office/drawing/2014/main" id="{BC7A56F2-F7CF-428A-9BCE-66F1E349325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66066" y="1219200"/>
              <a:ext cx="2867476" cy="1810466"/>
            </a:xfrm>
            <a:prstGeom prst="rect">
              <a:avLst/>
            </a:prstGeom>
            <a:ln w="3175">
              <a:solidFill>
                <a:schemeClr val="tx1"/>
              </a:solidFill>
            </a:ln>
          </p:spPr>
        </p:pic>
        <p:sp>
          <p:nvSpPr>
            <p:cNvPr id="4" name="Rectangle 3">
              <a:extLst>
                <a:ext uri="{FF2B5EF4-FFF2-40B4-BE49-F238E27FC236}">
                  <a16:creationId xmlns:a16="http://schemas.microsoft.com/office/drawing/2014/main" id="{A7649D46-F1E0-44DE-8159-AD5F04130769}"/>
                </a:ext>
              </a:extLst>
            </p:cNvPr>
            <p:cNvSpPr/>
            <p:nvPr/>
          </p:nvSpPr>
          <p:spPr>
            <a:xfrm>
              <a:off x="4237867" y="3028890"/>
              <a:ext cx="2626664" cy="400110"/>
            </a:xfrm>
            <a:prstGeom prst="rect">
              <a:avLst/>
            </a:prstGeom>
          </p:spPr>
          <p:txBody>
            <a:bodyPr wrap="square">
              <a:spAutoFit/>
            </a:bodyPr>
            <a:lstStyle/>
            <a:p>
              <a:r>
                <a:rPr lang="en-US" sz="2000" i="1" dirty="0"/>
                <a:t>Wet meadow</a:t>
              </a:r>
            </a:p>
          </p:txBody>
        </p:sp>
      </p:grpSp>
      <p:sp>
        <p:nvSpPr>
          <p:cNvPr id="7" name="TextBox 6">
            <a:extLst>
              <a:ext uri="{FF2B5EF4-FFF2-40B4-BE49-F238E27FC236}">
                <a16:creationId xmlns:a16="http://schemas.microsoft.com/office/drawing/2014/main" id="{7AA51689-C078-4349-8844-1D425973A894}"/>
              </a:ext>
            </a:extLst>
          </p:cNvPr>
          <p:cNvSpPr txBox="1"/>
          <p:nvPr/>
        </p:nvSpPr>
        <p:spPr>
          <a:xfrm>
            <a:off x="7772400" y="6326832"/>
            <a:ext cx="685800" cy="400110"/>
          </a:xfrm>
          <a:prstGeom prst="rect">
            <a:avLst/>
          </a:prstGeom>
          <a:noFill/>
        </p:spPr>
        <p:txBody>
          <a:bodyPr wrap="square" rtlCol="0">
            <a:spAutoFit/>
          </a:bodyPr>
          <a:lstStyle/>
          <a:p>
            <a:r>
              <a:rPr lang="en-US" sz="2000" dirty="0"/>
              <a:t>4</a:t>
            </a:r>
          </a:p>
        </p:txBody>
      </p:sp>
    </p:spTree>
    <p:extLst>
      <p:ext uri="{BB962C8B-B14F-4D97-AF65-F5344CB8AC3E}">
        <p14:creationId xmlns:p14="http://schemas.microsoft.com/office/powerpoint/2010/main" val="23543407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0CBF-B83E-4C9D-A1D7-D91A86E7E0C3}"/>
              </a:ext>
            </a:extLst>
          </p:cNvPr>
          <p:cNvSpPr>
            <a:spLocks noGrp="1"/>
          </p:cNvSpPr>
          <p:nvPr>
            <p:ph type="title"/>
          </p:nvPr>
        </p:nvSpPr>
        <p:spPr>
          <a:xfrm>
            <a:off x="463731" y="455821"/>
            <a:ext cx="6400800" cy="769620"/>
          </a:xfrm>
        </p:spPr>
        <p:txBody>
          <a:bodyPr/>
          <a:lstStyle/>
          <a:p>
            <a:r>
              <a:rPr lang="en-US" sz="3200" b="1" dirty="0">
                <a:solidFill>
                  <a:srgbClr val="0070C0"/>
                </a:solidFill>
                <a:latin typeface="+mn-lt"/>
              </a:rPr>
              <a:t>How will you know if you have </a:t>
            </a:r>
            <a:br>
              <a:rPr lang="en-US" sz="3200" b="1" dirty="0">
                <a:solidFill>
                  <a:srgbClr val="0070C0"/>
                </a:solidFill>
                <a:latin typeface="+mn-lt"/>
              </a:rPr>
            </a:br>
            <a:r>
              <a:rPr lang="en-US" sz="3200" b="1" dirty="0">
                <a:solidFill>
                  <a:srgbClr val="0070C0"/>
                </a:solidFill>
                <a:latin typeface="+mn-lt"/>
              </a:rPr>
              <a:t>a wetland?</a:t>
            </a:r>
          </a:p>
        </p:txBody>
      </p:sp>
      <p:sp>
        <p:nvSpPr>
          <p:cNvPr id="18" name="Content Placeholder 17">
            <a:extLst>
              <a:ext uri="{FF2B5EF4-FFF2-40B4-BE49-F238E27FC236}">
                <a16:creationId xmlns:a16="http://schemas.microsoft.com/office/drawing/2014/main" id="{8B88A7D7-7991-461C-8D18-C4055B20F28C}"/>
              </a:ext>
            </a:extLst>
          </p:cNvPr>
          <p:cNvSpPr>
            <a:spLocks noGrp="1"/>
          </p:cNvSpPr>
          <p:nvPr>
            <p:ph idx="1"/>
          </p:nvPr>
        </p:nvSpPr>
        <p:spPr>
          <a:xfrm>
            <a:off x="464474" y="1752600"/>
            <a:ext cx="3802726" cy="3962400"/>
          </a:xfrm>
        </p:spPr>
        <p:txBody>
          <a:bodyPr/>
          <a:lstStyle/>
          <a:p>
            <a:pPr marL="0" indent="0"/>
            <a:r>
              <a:rPr lang="en-US" sz="2000" b="0" dirty="0"/>
              <a:t>A wetland scientist will conduct a wetland delineation to determine the presence of wetlands and identify the boundary. </a:t>
            </a:r>
          </a:p>
          <a:p>
            <a:pPr marL="0" indent="0"/>
            <a:endParaRPr lang="en-US" sz="2000" b="0" dirty="0"/>
          </a:p>
          <a:p>
            <a:pPr marL="0" indent="0"/>
            <a:r>
              <a:rPr lang="en-US" sz="2000" b="0" dirty="0"/>
              <a:t>Note: Not all delineated wetlands may be jurisdictional. Local, state, and federal regulators decide this.</a:t>
            </a:r>
          </a:p>
          <a:p>
            <a:pPr marL="0">
              <a:buFont typeface="Arial" panose="020B0604020202020204" pitchFamily="34" charset="0"/>
              <a:buChar char="•"/>
            </a:pPr>
            <a:endParaRPr lang="en-US" sz="2000" b="0" dirty="0"/>
          </a:p>
          <a:p>
            <a:endParaRPr lang="en-US" dirty="0"/>
          </a:p>
        </p:txBody>
      </p:sp>
      <p:grpSp>
        <p:nvGrpSpPr>
          <p:cNvPr id="9" name="Group 8">
            <a:extLst>
              <a:ext uri="{FF2B5EF4-FFF2-40B4-BE49-F238E27FC236}">
                <a16:creationId xmlns:a16="http://schemas.microsoft.com/office/drawing/2014/main" id="{76162048-E488-4CB6-9A16-FBAD0281E6E9}"/>
              </a:ext>
            </a:extLst>
          </p:cNvPr>
          <p:cNvGrpSpPr/>
          <p:nvPr/>
        </p:nvGrpSpPr>
        <p:grpSpPr>
          <a:xfrm>
            <a:off x="4267200" y="1907171"/>
            <a:ext cx="3033775" cy="2131429"/>
            <a:chOff x="4237867" y="3491982"/>
            <a:chExt cx="3033775" cy="2131429"/>
          </a:xfrm>
        </p:grpSpPr>
        <p:pic>
          <p:nvPicPr>
            <p:cNvPr id="6" name="Picture 5">
              <a:extLst>
                <a:ext uri="{FF2B5EF4-FFF2-40B4-BE49-F238E27FC236}">
                  <a16:creationId xmlns:a16="http://schemas.microsoft.com/office/drawing/2014/main" id="{35340656-D964-4D0D-8DD1-FD3617DC6D1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327966" y="3491982"/>
              <a:ext cx="2943676" cy="1760434"/>
            </a:xfrm>
            <a:prstGeom prst="rect">
              <a:avLst/>
            </a:prstGeom>
            <a:ln w="3175">
              <a:solidFill>
                <a:schemeClr val="tx1"/>
              </a:solidFill>
            </a:ln>
          </p:spPr>
        </p:pic>
        <p:sp>
          <p:nvSpPr>
            <p:cNvPr id="7" name="Rectangle 6">
              <a:extLst>
                <a:ext uri="{FF2B5EF4-FFF2-40B4-BE49-F238E27FC236}">
                  <a16:creationId xmlns:a16="http://schemas.microsoft.com/office/drawing/2014/main" id="{A9CA7CFE-9E66-41AD-A666-4624A0E4D677}"/>
                </a:ext>
              </a:extLst>
            </p:cNvPr>
            <p:cNvSpPr/>
            <p:nvPr/>
          </p:nvSpPr>
          <p:spPr>
            <a:xfrm>
              <a:off x="4237867" y="5223301"/>
              <a:ext cx="3033775" cy="400110"/>
            </a:xfrm>
            <a:prstGeom prst="rect">
              <a:avLst/>
            </a:prstGeom>
          </p:spPr>
          <p:txBody>
            <a:bodyPr wrap="square">
              <a:spAutoFit/>
            </a:bodyPr>
            <a:lstStyle/>
            <a:p>
              <a:r>
                <a:rPr lang="en-US" sz="2000" i="1" dirty="0"/>
                <a:t>Forested wetland</a:t>
              </a:r>
            </a:p>
          </p:txBody>
        </p:sp>
      </p:grpSp>
      <p:sp>
        <p:nvSpPr>
          <p:cNvPr id="8" name="TextBox 7">
            <a:extLst>
              <a:ext uri="{FF2B5EF4-FFF2-40B4-BE49-F238E27FC236}">
                <a16:creationId xmlns:a16="http://schemas.microsoft.com/office/drawing/2014/main" id="{4574F98C-07C5-4F63-8AAD-EFDE5F541EC4}"/>
              </a:ext>
            </a:extLst>
          </p:cNvPr>
          <p:cNvSpPr txBox="1"/>
          <p:nvPr/>
        </p:nvSpPr>
        <p:spPr>
          <a:xfrm>
            <a:off x="7772400" y="6326832"/>
            <a:ext cx="685800" cy="400110"/>
          </a:xfrm>
          <a:prstGeom prst="rect">
            <a:avLst/>
          </a:prstGeom>
          <a:noFill/>
        </p:spPr>
        <p:txBody>
          <a:bodyPr wrap="square" rtlCol="0">
            <a:spAutoFit/>
          </a:bodyPr>
          <a:lstStyle/>
          <a:p>
            <a:r>
              <a:rPr lang="en-US" sz="2000" dirty="0"/>
              <a:t>5</a:t>
            </a:r>
          </a:p>
        </p:txBody>
      </p:sp>
    </p:spTree>
    <p:extLst>
      <p:ext uri="{BB962C8B-B14F-4D97-AF65-F5344CB8AC3E}">
        <p14:creationId xmlns:p14="http://schemas.microsoft.com/office/powerpoint/2010/main" val="196592520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0CBF-B83E-4C9D-A1D7-D91A86E7E0C3}"/>
              </a:ext>
            </a:extLst>
          </p:cNvPr>
          <p:cNvSpPr>
            <a:spLocks noGrp="1"/>
          </p:cNvSpPr>
          <p:nvPr>
            <p:ph type="title"/>
          </p:nvPr>
        </p:nvSpPr>
        <p:spPr>
          <a:xfrm>
            <a:off x="350192" y="0"/>
            <a:ext cx="6400800" cy="830997"/>
          </a:xfrm>
        </p:spPr>
        <p:txBody>
          <a:bodyPr/>
          <a:lstStyle/>
          <a:p>
            <a:pPr>
              <a:tabLst>
                <a:tab pos="515938" algn="l"/>
              </a:tabLst>
            </a:pPr>
            <a:r>
              <a:rPr lang="en-US" sz="3200" b="1" dirty="0">
                <a:solidFill>
                  <a:srgbClr val="0070C0"/>
                </a:solidFill>
                <a:latin typeface="+mn-lt"/>
              </a:rPr>
              <a:t>USACE wetland criteria</a:t>
            </a:r>
            <a:r>
              <a:rPr lang="en-US" sz="3600" b="1" dirty="0">
                <a:solidFill>
                  <a:srgbClr val="0070C0"/>
                </a:solidFill>
                <a:latin typeface="+mn-lt"/>
              </a:rPr>
              <a:t>	</a:t>
            </a:r>
            <a:endParaRPr lang="en-US" b="1" dirty="0">
              <a:solidFill>
                <a:schemeClr val="tx1"/>
              </a:solidFill>
              <a:latin typeface="+mn-lt"/>
            </a:endParaRPr>
          </a:p>
        </p:txBody>
      </p:sp>
      <p:pic>
        <p:nvPicPr>
          <p:cNvPr id="12" name="Content Placeholder 11">
            <a:extLst>
              <a:ext uri="{FF2B5EF4-FFF2-40B4-BE49-F238E27FC236}">
                <a16:creationId xmlns:a16="http://schemas.microsoft.com/office/drawing/2014/main" id="{4F37B478-3ECA-49AA-8F0B-7289485C8632}"/>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93823" y="1676400"/>
            <a:ext cx="4495800" cy="4359688"/>
          </a:xfrm>
        </p:spPr>
      </p:pic>
      <p:sp>
        <p:nvSpPr>
          <p:cNvPr id="3" name="Rectangle 2">
            <a:extLst>
              <a:ext uri="{FF2B5EF4-FFF2-40B4-BE49-F238E27FC236}">
                <a16:creationId xmlns:a16="http://schemas.microsoft.com/office/drawing/2014/main" id="{469D99CB-5996-490D-9E4E-3E50B189D93F}"/>
              </a:ext>
            </a:extLst>
          </p:cNvPr>
          <p:cNvSpPr/>
          <p:nvPr/>
        </p:nvSpPr>
        <p:spPr>
          <a:xfrm>
            <a:off x="533400" y="856480"/>
            <a:ext cx="5791200" cy="830997"/>
          </a:xfrm>
          <a:prstGeom prst="rect">
            <a:avLst/>
          </a:prstGeom>
        </p:spPr>
        <p:txBody>
          <a:bodyPr wrap="square">
            <a:spAutoFit/>
          </a:bodyPr>
          <a:lstStyle/>
          <a:p>
            <a:r>
              <a:rPr lang="en-US" dirty="0"/>
              <a:t>A federally jurisdictional wetland must have three characteristics:  </a:t>
            </a:r>
          </a:p>
        </p:txBody>
      </p:sp>
      <p:sp>
        <p:nvSpPr>
          <p:cNvPr id="5" name="TextBox 4">
            <a:extLst>
              <a:ext uri="{FF2B5EF4-FFF2-40B4-BE49-F238E27FC236}">
                <a16:creationId xmlns:a16="http://schemas.microsoft.com/office/drawing/2014/main" id="{9538F463-39AD-4858-8E6E-30B0030FC157}"/>
              </a:ext>
            </a:extLst>
          </p:cNvPr>
          <p:cNvSpPr txBox="1"/>
          <p:nvPr/>
        </p:nvSpPr>
        <p:spPr>
          <a:xfrm>
            <a:off x="7772400" y="6326832"/>
            <a:ext cx="685800" cy="400110"/>
          </a:xfrm>
          <a:prstGeom prst="rect">
            <a:avLst/>
          </a:prstGeom>
          <a:noFill/>
        </p:spPr>
        <p:txBody>
          <a:bodyPr wrap="square" rtlCol="0">
            <a:spAutoFit/>
          </a:bodyPr>
          <a:lstStyle/>
          <a:p>
            <a:r>
              <a:rPr lang="en-US" sz="2000" dirty="0"/>
              <a:t>6</a:t>
            </a:r>
          </a:p>
        </p:txBody>
      </p:sp>
    </p:spTree>
    <p:extLst>
      <p:ext uri="{BB962C8B-B14F-4D97-AF65-F5344CB8AC3E}">
        <p14:creationId xmlns:p14="http://schemas.microsoft.com/office/powerpoint/2010/main" val="1380014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10CBF-B83E-4C9D-A1D7-D91A86E7E0C3}"/>
              </a:ext>
            </a:extLst>
          </p:cNvPr>
          <p:cNvSpPr>
            <a:spLocks noGrp="1"/>
          </p:cNvSpPr>
          <p:nvPr>
            <p:ph type="title"/>
          </p:nvPr>
        </p:nvSpPr>
        <p:spPr>
          <a:xfrm>
            <a:off x="398832" y="457200"/>
            <a:ext cx="6934200" cy="762000"/>
          </a:xfrm>
        </p:spPr>
        <p:txBody>
          <a:bodyPr/>
          <a:lstStyle/>
          <a:p>
            <a:r>
              <a:rPr lang="en-US" sz="3200" b="1" dirty="0">
                <a:solidFill>
                  <a:srgbClr val="0070C0"/>
                </a:solidFill>
                <a:latin typeface="+mn-lt"/>
              </a:rPr>
              <a:t>What are waters of the United States?</a:t>
            </a:r>
          </a:p>
        </p:txBody>
      </p:sp>
      <p:sp>
        <p:nvSpPr>
          <p:cNvPr id="3" name="Content Placeholder 2">
            <a:extLst>
              <a:ext uri="{FF2B5EF4-FFF2-40B4-BE49-F238E27FC236}">
                <a16:creationId xmlns:a16="http://schemas.microsoft.com/office/drawing/2014/main" id="{02FD8E12-B8D1-4739-861B-E0B3632034D2}"/>
              </a:ext>
            </a:extLst>
          </p:cNvPr>
          <p:cNvSpPr>
            <a:spLocks noGrp="1"/>
          </p:cNvSpPr>
          <p:nvPr>
            <p:ph sz="half" idx="1"/>
          </p:nvPr>
        </p:nvSpPr>
        <p:spPr>
          <a:xfrm>
            <a:off x="421981" y="1226916"/>
            <a:ext cx="3921420" cy="5021484"/>
          </a:xfrm>
        </p:spPr>
        <p:txBody>
          <a:bodyPr/>
          <a:lstStyle/>
          <a:p>
            <a:pPr marL="0"/>
            <a:r>
              <a:rPr lang="en-US" sz="2000" dirty="0"/>
              <a:t>The USACE/USEPA definition of Waters of  the U.S. includes, </a:t>
            </a:r>
            <a:br>
              <a:rPr lang="en-US" sz="2000" dirty="0"/>
            </a:br>
            <a:r>
              <a:rPr lang="en-US" sz="2000" dirty="0"/>
              <a:t>but is not limited to: </a:t>
            </a:r>
          </a:p>
          <a:p>
            <a:pPr>
              <a:spcBef>
                <a:spcPts val="1200"/>
              </a:spcBef>
              <a:buFont typeface="Arial" panose="020B0604020202020204" pitchFamily="34" charset="0"/>
              <a:buChar char="•"/>
            </a:pPr>
            <a:r>
              <a:rPr lang="en-US" sz="2000" b="0" dirty="0"/>
              <a:t>Navigable waters and </a:t>
            </a:r>
            <a:br>
              <a:rPr lang="en-US" sz="2000" b="0" dirty="0"/>
            </a:br>
            <a:r>
              <a:rPr lang="en-US" sz="2000" b="0" dirty="0"/>
              <a:t>their tributaries</a:t>
            </a:r>
          </a:p>
          <a:p>
            <a:pPr>
              <a:buFont typeface="Arial" panose="020B0604020202020204" pitchFamily="34" charset="0"/>
              <a:buChar char="•"/>
            </a:pPr>
            <a:r>
              <a:rPr lang="en-US" sz="2000" b="0" dirty="0"/>
              <a:t>Wetlands and open waters next to jurisdictional waters </a:t>
            </a:r>
          </a:p>
          <a:p>
            <a:pPr>
              <a:buFont typeface="Arial" panose="020B0604020202020204" pitchFamily="34" charset="0"/>
              <a:buChar char="•"/>
            </a:pPr>
            <a:r>
              <a:rPr lang="en-US" sz="2000" b="0" dirty="0"/>
              <a:t>Waters with significant nexus (connection) to a navigable water or in the 100-year floodplain of a navigable waterway</a:t>
            </a:r>
          </a:p>
          <a:p>
            <a:pPr marL="0">
              <a:buFont typeface="Arial" panose="020B0604020202020204" pitchFamily="34" charset="0"/>
              <a:buChar char="•"/>
            </a:pPr>
            <a:r>
              <a:rPr lang="en-US" sz="2000" b="0" dirty="0"/>
              <a:t>Coastal waters</a:t>
            </a:r>
          </a:p>
          <a:p>
            <a:pPr marL="0" indent="0" algn="r"/>
            <a:r>
              <a:rPr lang="en-US" sz="2000" b="0" i="1" dirty="0"/>
              <a:t>(August 2015 definition)</a:t>
            </a:r>
          </a:p>
          <a:p>
            <a:pPr marL="0" indent="0"/>
            <a:endParaRPr lang="en-US" sz="2000" b="0" dirty="0"/>
          </a:p>
        </p:txBody>
      </p:sp>
      <p:grpSp>
        <p:nvGrpSpPr>
          <p:cNvPr id="7" name="Group 6">
            <a:extLst>
              <a:ext uri="{FF2B5EF4-FFF2-40B4-BE49-F238E27FC236}">
                <a16:creationId xmlns:a16="http://schemas.microsoft.com/office/drawing/2014/main" id="{2AE2BF0C-6026-472F-9C21-CA3DF59DA6FB}"/>
              </a:ext>
            </a:extLst>
          </p:cNvPr>
          <p:cNvGrpSpPr/>
          <p:nvPr/>
        </p:nvGrpSpPr>
        <p:grpSpPr>
          <a:xfrm>
            <a:off x="4439147" y="1323877"/>
            <a:ext cx="2876053" cy="2274400"/>
            <a:chOff x="4439147" y="1323877"/>
            <a:chExt cx="2876053" cy="2274400"/>
          </a:xfrm>
        </p:grpSpPr>
        <p:pic>
          <p:nvPicPr>
            <p:cNvPr id="9" name="Picture 8">
              <a:extLst>
                <a:ext uri="{FF2B5EF4-FFF2-40B4-BE49-F238E27FC236}">
                  <a16:creationId xmlns:a16="http://schemas.microsoft.com/office/drawing/2014/main" id="{A36883B2-31C3-4588-8E51-FFF6F2D3FE2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00417" y="1323877"/>
              <a:ext cx="2814783" cy="1876523"/>
            </a:xfrm>
            <a:prstGeom prst="rect">
              <a:avLst/>
            </a:prstGeom>
            <a:ln w="3175">
              <a:solidFill>
                <a:schemeClr val="tx1"/>
              </a:solidFill>
            </a:ln>
          </p:spPr>
        </p:pic>
        <p:sp>
          <p:nvSpPr>
            <p:cNvPr id="5" name="Rectangle 4">
              <a:extLst>
                <a:ext uri="{FF2B5EF4-FFF2-40B4-BE49-F238E27FC236}">
                  <a16:creationId xmlns:a16="http://schemas.microsoft.com/office/drawing/2014/main" id="{398066D3-1D6F-4643-887D-487060BB2E3F}"/>
                </a:ext>
              </a:extLst>
            </p:cNvPr>
            <p:cNvSpPr/>
            <p:nvPr/>
          </p:nvSpPr>
          <p:spPr>
            <a:xfrm>
              <a:off x="4439147" y="3198167"/>
              <a:ext cx="1885453" cy="400110"/>
            </a:xfrm>
            <a:prstGeom prst="rect">
              <a:avLst/>
            </a:prstGeom>
          </p:spPr>
          <p:txBody>
            <a:bodyPr wrap="none">
              <a:spAutoFit/>
            </a:bodyPr>
            <a:lstStyle/>
            <a:p>
              <a:r>
                <a:rPr lang="en-US" sz="2000" i="1" dirty="0"/>
                <a:t>Navigable water</a:t>
              </a:r>
            </a:p>
          </p:txBody>
        </p:sp>
      </p:grpSp>
      <p:grpSp>
        <p:nvGrpSpPr>
          <p:cNvPr id="6" name="Group 5">
            <a:extLst>
              <a:ext uri="{FF2B5EF4-FFF2-40B4-BE49-F238E27FC236}">
                <a16:creationId xmlns:a16="http://schemas.microsoft.com/office/drawing/2014/main" id="{12B4A41B-B544-46A4-B42C-EDBF11777F28}"/>
              </a:ext>
            </a:extLst>
          </p:cNvPr>
          <p:cNvGrpSpPr/>
          <p:nvPr/>
        </p:nvGrpSpPr>
        <p:grpSpPr>
          <a:xfrm>
            <a:off x="4494171" y="3613506"/>
            <a:ext cx="3136051" cy="2253894"/>
            <a:chOff x="4494171" y="3613506"/>
            <a:chExt cx="3136051" cy="2253894"/>
          </a:xfrm>
        </p:grpSpPr>
        <p:pic>
          <p:nvPicPr>
            <p:cNvPr id="11" name="Picture 10">
              <a:extLst>
                <a:ext uri="{FF2B5EF4-FFF2-40B4-BE49-F238E27FC236}">
                  <a16:creationId xmlns:a16="http://schemas.microsoft.com/office/drawing/2014/main" id="{9DE97FBE-2F98-46D0-B117-88A399BAD3D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500417" y="3613506"/>
              <a:ext cx="2814783" cy="1876523"/>
            </a:xfrm>
            <a:prstGeom prst="rect">
              <a:avLst/>
            </a:prstGeom>
            <a:ln w="3175">
              <a:solidFill>
                <a:schemeClr val="tx1"/>
              </a:solidFill>
            </a:ln>
          </p:spPr>
        </p:pic>
        <p:sp>
          <p:nvSpPr>
            <p:cNvPr id="8" name="Rectangle 7">
              <a:extLst>
                <a:ext uri="{FF2B5EF4-FFF2-40B4-BE49-F238E27FC236}">
                  <a16:creationId xmlns:a16="http://schemas.microsoft.com/office/drawing/2014/main" id="{3C9F454E-40D1-4528-985D-A4A9F69BCA0D}"/>
                </a:ext>
              </a:extLst>
            </p:cNvPr>
            <p:cNvSpPr/>
            <p:nvPr/>
          </p:nvSpPr>
          <p:spPr>
            <a:xfrm>
              <a:off x="4494171" y="5467290"/>
              <a:ext cx="3136051" cy="400110"/>
            </a:xfrm>
            <a:prstGeom prst="rect">
              <a:avLst/>
            </a:prstGeom>
          </p:spPr>
          <p:txBody>
            <a:bodyPr wrap="none">
              <a:spAutoFit/>
            </a:bodyPr>
            <a:lstStyle/>
            <a:p>
              <a:r>
                <a:rPr lang="en-US" sz="2000" i="1" dirty="0"/>
                <a:t>Tributary of navigable water</a:t>
              </a:r>
            </a:p>
          </p:txBody>
        </p:sp>
      </p:grpSp>
      <p:sp>
        <p:nvSpPr>
          <p:cNvPr id="10" name="TextBox 9">
            <a:extLst>
              <a:ext uri="{FF2B5EF4-FFF2-40B4-BE49-F238E27FC236}">
                <a16:creationId xmlns:a16="http://schemas.microsoft.com/office/drawing/2014/main" id="{07DDBB74-07DD-4DC5-BB4C-1FF4F0AA7B7E}"/>
              </a:ext>
            </a:extLst>
          </p:cNvPr>
          <p:cNvSpPr txBox="1"/>
          <p:nvPr/>
        </p:nvSpPr>
        <p:spPr>
          <a:xfrm>
            <a:off x="7772400" y="6326832"/>
            <a:ext cx="685800" cy="400110"/>
          </a:xfrm>
          <a:prstGeom prst="rect">
            <a:avLst/>
          </a:prstGeom>
          <a:noFill/>
        </p:spPr>
        <p:txBody>
          <a:bodyPr wrap="square" rtlCol="0">
            <a:spAutoFit/>
          </a:bodyPr>
          <a:lstStyle/>
          <a:p>
            <a:r>
              <a:rPr lang="en-US" sz="2000" dirty="0"/>
              <a:t>7</a:t>
            </a:r>
          </a:p>
        </p:txBody>
      </p:sp>
    </p:spTree>
    <p:extLst>
      <p:ext uri="{BB962C8B-B14F-4D97-AF65-F5344CB8AC3E}">
        <p14:creationId xmlns:p14="http://schemas.microsoft.com/office/powerpoint/2010/main" val="3270566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CC28FC-E797-4CD1-BF9F-8D45C80E368B}"/>
              </a:ext>
            </a:extLst>
          </p:cNvPr>
          <p:cNvSpPr>
            <a:spLocks noGrp="1"/>
          </p:cNvSpPr>
          <p:nvPr>
            <p:ph type="title"/>
          </p:nvPr>
        </p:nvSpPr>
        <p:spPr>
          <a:xfrm>
            <a:off x="-1621" y="457200"/>
            <a:ext cx="7543800" cy="1447800"/>
          </a:xfrm>
        </p:spPr>
        <p:txBody>
          <a:bodyPr/>
          <a:lstStyle/>
          <a:p>
            <a:pPr algn="ctr"/>
            <a:r>
              <a:rPr lang="en-US" sz="3600" cap="none" dirty="0">
                <a:solidFill>
                  <a:srgbClr val="0070C0"/>
                </a:solidFill>
                <a:latin typeface="+mn-lt"/>
              </a:rPr>
              <a:t>Wetland Mitigation – </a:t>
            </a:r>
            <a:br>
              <a:rPr lang="en-US" sz="3600" cap="none" dirty="0">
                <a:solidFill>
                  <a:srgbClr val="0070C0"/>
                </a:solidFill>
                <a:latin typeface="+mn-lt"/>
              </a:rPr>
            </a:br>
            <a:r>
              <a:rPr lang="en-US" sz="3600" cap="none" dirty="0">
                <a:solidFill>
                  <a:srgbClr val="0070C0"/>
                </a:solidFill>
                <a:latin typeface="+mn-lt"/>
              </a:rPr>
              <a:t>A Guidebook For Airports</a:t>
            </a:r>
            <a:r>
              <a:rPr lang="en-US" sz="3600" cap="none" dirty="0">
                <a:latin typeface="+mn-lt"/>
              </a:rPr>
              <a:t/>
            </a:r>
            <a:br>
              <a:rPr lang="en-US" sz="3600" cap="none" dirty="0">
                <a:latin typeface="+mn-lt"/>
              </a:rPr>
            </a:br>
            <a:endParaRPr lang="en-US" sz="3600" cap="none" dirty="0">
              <a:latin typeface="+mn-lt"/>
            </a:endParaRPr>
          </a:p>
        </p:txBody>
      </p:sp>
      <p:grpSp>
        <p:nvGrpSpPr>
          <p:cNvPr id="7" name="Group 6">
            <a:extLst>
              <a:ext uri="{FF2B5EF4-FFF2-40B4-BE49-F238E27FC236}">
                <a16:creationId xmlns:a16="http://schemas.microsoft.com/office/drawing/2014/main" id="{26EA40D4-EB91-44A3-A6D7-579D85EAC53E}"/>
              </a:ext>
            </a:extLst>
          </p:cNvPr>
          <p:cNvGrpSpPr/>
          <p:nvPr/>
        </p:nvGrpSpPr>
        <p:grpSpPr>
          <a:xfrm>
            <a:off x="914400" y="1752600"/>
            <a:ext cx="6172200" cy="3885580"/>
            <a:chOff x="1755843" y="2590800"/>
            <a:chExt cx="4547210" cy="3010056"/>
          </a:xfrm>
        </p:grpSpPr>
        <p:pic>
          <p:nvPicPr>
            <p:cNvPr id="5" name="Picture 4">
              <a:extLst>
                <a:ext uri="{FF2B5EF4-FFF2-40B4-BE49-F238E27FC236}">
                  <a16:creationId xmlns:a16="http://schemas.microsoft.com/office/drawing/2014/main" id="{39C3503C-A30F-4DA5-B288-FAE25084C0A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828800" y="2590800"/>
              <a:ext cx="4289907" cy="2560320"/>
            </a:xfrm>
            <a:prstGeom prst="rect">
              <a:avLst/>
            </a:prstGeom>
            <a:ln w="3175">
              <a:solidFill>
                <a:schemeClr val="tx1"/>
              </a:solidFill>
            </a:ln>
          </p:spPr>
        </p:pic>
        <p:sp>
          <p:nvSpPr>
            <p:cNvPr id="6" name="Rectangle 5">
              <a:extLst>
                <a:ext uri="{FF2B5EF4-FFF2-40B4-BE49-F238E27FC236}">
                  <a16:creationId xmlns:a16="http://schemas.microsoft.com/office/drawing/2014/main" id="{9D7F5E6E-5988-49D6-B96E-1D3D1B457E63}"/>
                </a:ext>
              </a:extLst>
            </p:cNvPr>
            <p:cNvSpPr/>
            <p:nvPr/>
          </p:nvSpPr>
          <p:spPr>
            <a:xfrm>
              <a:off x="1755843" y="5147846"/>
              <a:ext cx="4547210" cy="453010"/>
            </a:xfrm>
            <a:prstGeom prst="rect">
              <a:avLst/>
            </a:prstGeom>
          </p:spPr>
          <p:txBody>
            <a:bodyPr wrap="square">
              <a:spAutoFit/>
            </a:bodyPr>
            <a:lstStyle/>
            <a:p>
              <a:r>
                <a:rPr lang="en-US" sz="1600" i="1" dirty="0"/>
                <a:t>Red maple swamp-floodplain, Manchester-Boston Regional Airport, </a:t>
              </a:r>
            </a:p>
            <a:p>
              <a:r>
                <a:rPr lang="en-US" sz="1600" i="1" dirty="0"/>
                <a:t>New Hampshire</a:t>
              </a:r>
            </a:p>
          </p:txBody>
        </p:sp>
      </p:grpSp>
      <p:sp>
        <p:nvSpPr>
          <p:cNvPr id="8" name="TextBox 7">
            <a:extLst>
              <a:ext uri="{FF2B5EF4-FFF2-40B4-BE49-F238E27FC236}">
                <a16:creationId xmlns:a16="http://schemas.microsoft.com/office/drawing/2014/main" id="{F6E613C8-9734-4203-A14B-A92B6E2D9816}"/>
              </a:ext>
            </a:extLst>
          </p:cNvPr>
          <p:cNvSpPr txBox="1"/>
          <p:nvPr/>
        </p:nvSpPr>
        <p:spPr>
          <a:xfrm>
            <a:off x="7772400" y="6326832"/>
            <a:ext cx="685800" cy="400110"/>
          </a:xfrm>
          <a:prstGeom prst="rect">
            <a:avLst/>
          </a:prstGeom>
          <a:noFill/>
        </p:spPr>
        <p:txBody>
          <a:bodyPr wrap="square" rtlCol="0">
            <a:spAutoFit/>
          </a:bodyPr>
          <a:lstStyle/>
          <a:p>
            <a:r>
              <a:rPr lang="en-US" sz="2000" dirty="0"/>
              <a:t>8</a:t>
            </a:r>
          </a:p>
        </p:txBody>
      </p:sp>
    </p:spTree>
    <p:extLst>
      <p:ext uri="{BB962C8B-B14F-4D97-AF65-F5344CB8AC3E}">
        <p14:creationId xmlns:p14="http://schemas.microsoft.com/office/powerpoint/2010/main" val="30031061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513944"/>
            <a:ext cx="6400800" cy="652046"/>
          </a:xfrm>
        </p:spPr>
        <p:txBody>
          <a:bodyPr/>
          <a:lstStyle/>
          <a:p>
            <a:r>
              <a:rPr lang="en-US" sz="3200" b="1" dirty="0">
                <a:solidFill>
                  <a:srgbClr val="0070C0"/>
                </a:solidFill>
                <a:latin typeface="Times New Roman" panose="02020603050405020304" pitchFamily="18" charset="0"/>
                <a:cs typeface="Times New Roman" panose="02020603050405020304" pitchFamily="18" charset="0"/>
              </a:rPr>
              <a:t>Wetland Challenges at Airports</a:t>
            </a:r>
          </a:p>
        </p:txBody>
      </p:sp>
      <p:sp>
        <p:nvSpPr>
          <p:cNvPr id="3" name="Content Placeholder 2"/>
          <p:cNvSpPr>
            <a:spLocks noGrp="1"/>
          </p:cNvSpPr>
          <p:nvPr>
            <p:ph idx="1"/>
          </p:nvPr>
        </p:nvSpPr>
        <p:spPr>
          <a:xfrm>
            <a:off x="381001" y="1600200"/>
            <a:ext cx="3962399" cy="4343400"/>
          </a:xfrm>
        </p:spPr>
        <p:txBody>
          <a:bodyPr/>
          <a:lstStyle/>
          <a:p>
            <a:pPr>
              <a:spcBef>
                <a:spcPts val="1200"/>
              </a:spcBef>
              <a:buFont typeface="Arial" panose="020B0604020202020204" pitchFamily="34" charset="0"/>
              <a:buChar char="•"/>
            </a:pPr>
            <a:r>
              <a:rPr lang="en-US" sz="2000" b="0" dirty="0"/>
              <a:t>Wetlands are not compatible with airport operations! </a:t>
            </a:r>
          </a:p>
          <a:p>
            <a:pPr>
              <a:spcBef>
                <a:spcPts val="1200"/>
              </a:spcBef>
              <a:buFont typeface="Arial" panose="020B0604020202020204" pitchFamily="34" charset="0"/>
              <a:buChar char="•"/>
            </a:pPr>
            <a:r>
              <a:rPr lang="en-US" sz="2000" b="0" dirty="0"/>
              <a:t>The regulatory environment is complex with multiple jurisdictions (federal, state and local agencies).</a:t>
            </a:r>
          </a:p>
          <a:p>
            <a:pPr>
              <a:spcBef>
                <a:spcPts val="1200"/>
              </a:spcBef>
              <a:buFont typeface="Arial" panose="020B0604020202020204" pitchFamily="34" charset="0"/>
              <a:buChar char="•"/>
            </a:pPr>
            <a:r>
              <a:rPr lang="en-US" sz="2000" b="0" dirty="0"/>
              <a:t>Multiple agencies can take jurisdiction.</a:t>
            </a:r>
          </a:p>
          <a:p>
            <a:pPr>
              <a:spcBef>
                <a:spcPts val="1200"/>
              </a:spcBef>
              <a:buFont typeface="Arial" panose="020B0604020202020204" pitchFamily="34" charset="0"/>
              <a:buChar char="•"/>
            </a:pPr>
            <a:r>
              <a:rPr lang="en-US" sz="2000" b="0" dirty="0"/>
              <a:t>Wetland impacts often occur as part of a larger project that can affect multiple resources.</a:t>
            </a:r>
          </a:p>
          <a:p>
            <a:pPr algn="ctr"/>
            <a:endParaRPr lang="en-US" sz="2400" dirty="0"/>
          </a:p>
        </p:txBody>
      </p:sp>
      <p:grpSp>
        <p:nvGrpSpPr>
          <p:cNvPr id="7" name="Group 6">
            <a:extLst>
              <a:ext uri="{FF2B5EF4-FFF2-40B4-BE49-F238E27FC236}">
                <a16:creationId xmlns:a16="http://schemas.microsoft.com/office/drawing/2014/main" id="{B37CDCB0-2434-4BC0-AB29-255B80FA48D7}"/>
              </a:ext>
            </a:extLst>
          </p:cNvPr>
          <p:cNvGrpSpPr/>
          <p:nvPr/>
        </p:nvGrpSpPr>
        <p:grpSpPr>
          <a:xfrm>
            <a:off x="4419600" y="1642646"/>
            <a:ext cx="2977961" cy="4145209"/>
            <a:chOff x="4419600" y="2209800"/>
            <a:chExt cx="2926080" cy="3903473"/>
          </a:xfrm>
        </p:grpSpPr>
        <p:pic>
          <p:nvPicPr>
            <p:cNvPr id="5" name="Picture 4">
              <a:extLst>
                <a:ext uri="{FF2B5EF4-FFF2-40B4-BE49-F238E27FC236}">
                  <a16:creationId xmlns:a16="http://schemas.microsoft.com/office/drawing/2014/main" id="{BE6096D5-FC39-40C3-BE6E-E36075889F4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23611"/>
            <a:stretch/>
          </p:blipFill>
          <p:spPr>
            <a:xfrm rot="16200000">
              <a:off x="4206240" y="2423160"/>
              <a:ext cx="3352800" cy="2926080"/>
            </a:xfrm>
            <a:prstGeom prst="rect">
              <a:avLst/>
            </a:prstGeom>
            <a:ln w="3175">
              <a:solidFill>
                <a:schemeClr val="tx1"/>
              </a:solidFill>
            </a:ln>
          </p:spPr>
        </p:pic>
        <p:sp>
          <p:nvSpPr>
            <p:cNvPr id="6" name="TextBox 5">
              <a:extLst>
                <a:ext uri="{FF2B5EF4-FFF2-40B4-BE49-F238E27FC236}">
                  <a16:creationId xmlns:a16="http://schemas.microsoft.com/office/drawing/2014/main" id="{BEC8F465-DADD-475C-AC72-9D64EE55ECB2}"/>
                </a:ext>
              </a:extLst>
            </p:cNvPr>
            <p:cNvSpPr txBox="1"/>
            <p:nvPr/>
          </p:nvSpPr>
          <p:spPr>
            <a:xfrm>
              <a:off x="4419600" y="5562600"/>
              <a:ext cx="2926080" cy="550673"/>
            </a:xfrm>
            <a:prstGeom prst="rect">
              <a:avLst/>
            </a:prstGeom>
            <a:noFill/>
          </p:spPr>
          <p:txBody>
            <a:bodyPr wrap="square" rtlCol="0">
              <a:spAutoFit/>
            </a:bodyPr>
            <a:lstStyle/>
            <a:p>
              <a:r>
                <a:rPr lang="en-US" sz="1600" i="1" dirty="0"/>
                <a:t>Jurisdictional ditch at Toledo Express Airport, Ohio</a:t>
              </a:r>
            </a:p>
          </p:txBody>
        </p:sp>
      </p:grpSp>
      <p:sp>
        <p:nvSpPr>
          <p:cNvPr id="8" name="TextBox 7">
            <a:extLst>
              <a:ext uri="{FF2B5EF4-FFF2-40B4-BE49-F238E27FC236}">
                <a16:creationId xmlns:a16="http://schemas.microsoft.com/office/drawing/2014/main" id="{51208510-3775-4734-B835-D21000C8B8F9}"/>
              </a:ext>
            </a:extLst>
          </p:cNvPr>
          <p:cNvSpPr txBox="1"/>
          <p:nvPr/>
        </p:nvSpPr>
        <p:spPr>
          <a:xfrm>
            <a:off x="7772400" y="6326832"/>
            <a:ext cx="685800" cy="400110"/>
          </a:xfrm>
          <a:prstGeom prst="rect">
            <a:avLst/>
          </a:prstGeom>
          <a:noFill/>
        </p:spPr>
        <p:txBody>
          <a:bodyPr wrap="square" rtlCol="0">
            <a:spAutoFit/>
          </a:bodyPr>
          <a:lstStyle/>
          <a:p>
            <a:r>
              <a:rPr lang="en-US" sz="2000" dirty="0"/>
              <a:t>9</a:t>
            </a:r>
          </a:p>
        </p:txBody>
      </p:sp>
    </p:spTree>
    <p:extLst>
      <p:ext uri="{BB962C8B-B14F-4D97-AF65-F5344CB8AC3E}">
        <p14:creationId xmlns:p14="http://schemas.microsoft.com/office/powerpoint/2010/main" val="520259779"/>
      </p:ext>
    </p:extLst>
  </p:cSld>
  <p:clrMapOvr>
    <a:masterClrMapping/>
  </p:clrMapOvr>
</p:sld>
</file>

<file path=ppt/theme/theme1.xml><?xml version="1.0" encoding="utf-8"?>
<a:theme xmlns:a="http://schemas.openxmlformats.org/drawingml/2006/main" name="Blank">
  <a:themeElements>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1">
      <a:majorFont>
        <a:latin typeface="Cambria"/>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a:defRPr>
        </a:defPPr>
      </a:lstStyle>
    </a:lnDef>
  </a:objectDefaults>
  <a:extraClrSchemeLst>
    <a:extraClrScheme>
      <a:clrScheme name="Blank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6217</TotalTime>
  <Words>2609</Words>
  <Application>Microsoft Office PowerPoint</Application>
  <PresentationFormat>On-screen Show (4:3)</PresentationFormat>
  <Paragraphs>373</Paragraphs>
  <Slides>38</Slides>
  <Notes>19</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38</vt:i4>
      </vt:variant>
    </vt:vector>
  </HeadingPairs>
  <TitlesOfParts>
    <vt:vector size="48" baseType="lpstr">
      <vt:lpstr>Arial</vt:lpstr>
      <vt:lpstr>Calibri</vt:lpstr>
      <vt:lpstr>Futura</vt:lpstr>
      <vt:lpstr>HelveticaNeueLT Std Blk</vt:lpstr>
      <vt:lpstr>HelveticaNeueLT Std Lt</vt:lpstr>
      <vt:lpstr>Times</vt:lpstr>
      <vt:lpstr>Times New Roman</vt:lpstr>
      <vt:lpstr>Wingdings</vt:lpstr>
      <vt:lpstr>Blank</vt:lpstr>
      <vt:lpstr>Custom Design</vt:lpstr>
      <vt:lpstr>ACRP 02-70</vt:lpstr>
      <vt:lpstr>Topics Covered</vt:lpstr>
      <vt:lpstr>What is a wetland?</vt:lpstr>
      <vt:lpstr>What is a wetland?</vt:lpstr>
      <vt:lpstr>How will you know if you have  a wetland?</vt:lpstr>
      <vt:lpstr>USACE wetland criteria </vt:lpstr>
      <vt:lpstr>What are waters of the United States?</vt:lpstr>
      <vt:lpstr>Wetland Mitigation –  A Guidebook For Airports </vt:lpstr>
      <vt:lpstr>Wetland Challenges at Airports</vt:lpstr>
      <vt:lpstr>Project Goal</vt:lpstr>
      <vt:lpstr>PowerPoint Presentation</vt:lpstr>
      <vt:lpstr>PowerPoint Presentation</vt:lpstr>
      <vt:lpstr>Regulatory Environment</vt:lpstr>
      <vt:lpstr>Complex Regulations </vt:lpstr>
      <vt:lpstr>Federal Regulations</vt:lpstr>
      <vt:lpstr>Federal Regulations:  CWA – Section 404</vt:lpstr>
      <vt:lpstr>Federal Regulations CWA Section 404</vt:lpstr>
      <vt:lpstr>Federal Regulations CWA Section 404</vt:lpstr>
      <vt:lpstr>PowerPoint Presentation</vt:lpstr>
      <vt:lpstr>PowerPoint Presentation</vt:lpstr>
      <vt:lpstr>National Environmental Policy Act of 1969 (NEPA)</vt:lpstr>
      <vt:lpstr>NEPA and FAA</vt:lpstr>
      <vt:lpstr>NEPA Documentation</vt:lpstr>
      <vt:lpstr>How to Address and Mitigate Wetland Impacts </vt:lpstr>
      <vt:lpstr>Mitigation Process  Flow Chart</vt:lpstr>
      <vt:lpstr>Mitigation Types: Banking (credits) Permittee-responsible In-lieu-fee </vt:lpstr>
      <vt:lpstr>Banking (Credits)</vt:lpstr>
      <vt:lpstr>Permittee–Responsible Mitigation</vt:lpstr>
      <vt:lpstr>In-Lieu-Fee Mitigation</vt:lpstr>
      <vt:lpstr>Mitigation Planning Considerations</vt:lpstr>
      <vt:lpstr>Engineering/Design Considerations</vt:lpstr>
      <vt:lpstr>Mitigation Funding</vt:lpstr>
      <vt:lpstr>PowerPoint Presentation</vt:lpstr>
      <vt:lpstr>Cecil Airport/Commerce Center Jacksonville, Florida </vt:lpstr>
      <vt:lpstr>La Crosse Regional Airport  La Crosse, Wisconsin</vt:lpstr>
      <vt:lpstr>More Information</vt:lpstr>
      <vt:lpstr>Q &amp; A</vt:lpstr>
      <vt:lpstr>PowerPoint Presentation</vt:lpstr>
    </vt:vector>
  </TitlesOfParts>
  <Company>NAP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NAP</dc:creator>
  <cp:lastModifiedBy>Hitchcock, Scott</cp:lastModifiedBy>
  <cp:revision>677</cp:revision>
  <cp:lastPrinted>2018-06-26T21:17:57Z</cp:lastPrinted>
  <dcterms:created xsi:type="dcterms:W3CDTF">2005-12-13T19:08:17Z</dcterms:created>
  <dcterms:modified xsi:type="dcterms:W3CDTF">2019-04-26T14:59:27Z</dcterms:modified>
</cp:coreProperties>
</file>