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1" r:id="rId1"/>
  </p:sldMasterIdLst>
  <p:notesMasterIdLst>
    <p:notesMasterId r:id="rId54"/>
  </p:notesMasterIdLst>
  <p:handoutMasterIdLst>
    <p:handoutMasterId r:id="rId55"/>
  </p:handoutMasterIdLst>
  <p:sldIdLst>
    <p:sldId id="256" r:id="rId2"/>
    <p:sldId id="341" r:id="rId3"/>
    <p:sldId id="257" r:id="rId4"/>
    <p:sldId id="262" r:id="rId5"/>
    <p:sldId id="358" r:id="rId6"/>
    <p:sldId id="327" r:id="rId7"/>
    <p:sldId id="325" r:id="rId8"/>
    <p:sldId id="326" r:id="rId9"/>
    <p:sldId id="286" r:id="rId10"/>
    <p:sldId id="287" r:id="rId11"/>
    <p:sldId id="343" r:id="rId12"/>
    <p:sldId id="288" r:id="rId13"/>
    <p:sldId id="265" r:id="rId14"/>
    <p:sldId id="289" r:id="rId15"/>
    <p:sldId id="345" r:id="rId16"/>
    <p:sldId id="346" r:id="rId17"/>
    <p:sldId id="347" r:id="rId18"/>
    <p:sldId id="328" r:id="rId19"/>
    <p:sldId id="348" r:id="rId20"/>
    <p:sldId id="271" r:id="rId21"/>
    <p:sldId id="323" r:id="rId22"/>
    <p:sldId id="350" r:id="rId23"/>
    <p:sldId id="363" r:id="rId24"/>
    <p:sldId id="269" r:id="rId25"/>
    <p:sldId id="349" r:id="rId26"/>
    <p:sldId id="333" r:id="rId27"/>
    <p:sldId id="296" r:id="rId28"/>
    <p:sldId id="298" r:id="rId29"/>
    <p:sldId id="365" r:id="rId30"/>
    <p:sldId id="302" r:id="rId31"/>
    <p:sldId id="307" r:id="rId32"/>
    <p:sldId id="308" r:id="rId33"/>
    <p:sldId id="311" r:id="rId34"/>
    <p:sldId id="318" r:id="rId35"/>
    <p:sldId id="273" r:id="rId36"/>
    <p:sldId id="352" r:id="rId37"/>
    <p:sldId id="261" r:id="rId38"/>
    <p:sldId id="274" r:id="rId39"/>
    <p:sldId id="275" r:id="rId40"/>
    <p:sldId id="276" r:id="rId41"/>
    <p:sldId id="355" r:id="rId42"/>
    <p:sldId id="319" r:id="rId43"/>
    <p:sldId id="258" r:id="rId44"/>
    <p:sldId id="351" r:id="rId45"/>
    <p:sldId id="316" r:id="rId46"/>
    <p:sldId id="335" r:id="rId47"/>
    <p:sldId id="336" r:id="rId48"/>
    <p:sldId id="337" r:id="rId49"/>
    <p:sldId id="338" r:id="rId50"/>
    <p:sldId id="339" r:id="rId51"/>
    <p:sldId id="362" r:id="rId52"/>
    <p:sldId id="334" r:id="rId5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ette Diaz" initials="CD" lastIdx="1" clrIdx="0">
    <p:extLst>
      <p:ext uri="{19B8F6BF-5375-455C-9EA6-DF929625EA0E}">
        <p15:presenceInfo xmlns:p15="http://schemas.microsoft.com/office/powerpoint/2012/main" userId="S-1-5-21-2419384907-1393413026-1743441036-848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78AE"/>
    <a:srgbClr val="BDD0E4"/>
    <a:srgbClr val="F9F9F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09" autoAdjust="0"/>
    <p:restoredTop sz="96106" autoAdjust="0"/>
  </p:normalViewPr>
  <p:slideViewPr>
    <p:cSldViewPr>
      <p:cViewPr varScale="1">
        <p:scale>
          <a:sx n="79" d="100"/>
          <a:sy n="79" d="100"/>
        </p:scale>
        <p:origin x="2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52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276"/>
    </p:cViewPr>
  </p:sorterViewPr>
  <p:notesViewPr>
    <p:cSldViewPr>
      <p:cViewPr varScale="1">
        <p:scale>
          <a:sx n="78" d="100"/>
          <a:sy n="78" d="100"/>
        </p:scale>
        <p:origin x="2454" y="96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E546D1-1416-47CE-8211-A4215E287B6B}" type="doc">
      <dgm:prSet loTypeId="urn:microsoft.com/office/officeart/2005/8/layout/default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237D9624-25D0-4F60-9D67-9889E2A19BA1}" type="pres">
      <dgm:prSet presAssocID="{4FE546D1-1416-47CE-8211-A4215E287B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B4E86092-5706-4330-838E-A2639EF4932F}" type="presOf" srcId="{4FE546D1-1416-47CE-8211-A4215E287B6B}" destId="{237D9624-25D0-4F60-9D67-9889E2A19BA1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79" tIns="46640" rIns="93279" bIns="46640" rtlCol="0"/>
          <a:lstStyle>
            <a:lvl1pPr algn="l">
              <a:defRPr sz="1200"/>
            </a:lvl1pPr>
          </a:lstStyle>
          <a:p>
            <a:r>
              <a:rPr lang="en-US" dirty="0" err="1"/>
              <a:t>ACRP</a:t>
            </a:r>
            <a:r>
              <a:rPr lang="en-US" dirty="0"/>
              <a:t> 04-22 Appendix D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977928" y="8842722"/>
            <a:ext cx="3043649" cy="466378"/>
          </a:xfrm>
          <a:prstGeom prst="rect">
            <a:avLst/>
          </a:prstGeom>
        </p:spPr>
        <p:txBody>
          <a:bodyPr vert="horz" lIns="88257" tIns="44128" rIns="88257" bIns="44128" rtlCol="0" anchor="b"/>
          <a:lstStyle>
            <a:lvl1pPr algn="r">
              <a:defRPr sz="1200"/>
            </a:lvl1pPr>
          </a:lstStyle>
          <a:p>
            <a:fld id="{A5C2DDB4-625B-4FAD-843F-6F7DC1EB6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7799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79" tIns="46640" rIns="93279" bIns="4664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79" tIns="46640" rIns="93279" bIns="46640" rtlCol="0"/>
          <a:lstStyle>
            <a:lvl1pPr algn="r">
              <a:defRPr sz="1200"/>
            </a:lvl1pPr>
          </a:lstStyle>
          <a:p>
            <a:fld id="{C85C834A-1CFB-4C4C-8380-84D10AE1412E}" type="datetimeFigureOut">
              <a:rPr lang="en-US" smtClean="0"/>
              <a:t>11/11/2019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79" tIns="46640" rIns="93279" bIns="4664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279" tIns="46640" rIns="93279" bIns="4664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79" tIns="46640" rIns="93279" bIns="4664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79" tIns="46640" rIns="93279" bIns="46640" rtlCol="0" anchor="b"/>
          <a:lstStyle>
            <a:lvl1pPr algn="r">
              <a:defRPr sz="1200"/>
            </a:lvl1pPr>
          </a:lstStyle>
          <a:p>
            <a:fld id="{A5074700-1DF1-4B21-91CF-B48E978237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136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977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339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287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991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798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69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00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011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53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246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8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91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1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17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710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50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846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80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763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3289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481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816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979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426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345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861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026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431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736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3535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852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7105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73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767" indent="-275767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7805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4622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767" indent="-275767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874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767" indent="-275767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305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767" indent="-275767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046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767" indent="-275767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220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9611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88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804" indent="-27580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582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804" indent="-27580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717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29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934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52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ADB27-8FC3-4C95-9703-B69216635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D4BB3-D608-4AF8-8152-692222F0D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A6DA9-6A92-45A0-BAC6-7A22177C3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08B16-F5A4-4D94-9848-52A57BE90D60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64B5-4FFD-496E-BCC9-E54136C2C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EAC2F-0BEC-4F9A-A0D1-E641F204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80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47D8-7ED7-4DB6-8A17-9580C2BD6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DD1E4-95CE-4BFD-918C-D9ABD7ACC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A3D5-86FD-4EEE-AEB4-359F83F7A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76B7-04BC-4046-B1DA-DD9916AACE4D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40B1F-EAB3-43C0-9F4A-C3E6185C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5C138-88F2-4079-BF21-959EA567C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266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EBC69E-3962-4BB1-BA14-81DC10FFC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E13CF-A7F4-41B0-9025-20646C455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AA088-AA8F-42F2-8B39-A6C91FC5E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60FF-92E9-4E84-95E9-A842737CFA52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13B2E-D362-465D-96FA-E48170EC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F0F5A-87D3-47DC-BE81-72B50A146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15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A953-2367-4B6B-8281-EE367300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02A23-721D-4D4D-A98B-DF804A62D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0442E-8999-4950-9BFD-4C47386A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D03B1-AE5B-4834-B28C-4943D93721EA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71406-E453-45D7-BF10-7000B2894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60EFD-EA6F-4EBB-AB78-EB2DE90D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12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EB05F-5384-4DFE-8F03-F0A68D91C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AC3A2-63AC-49F2-9F60-D99946CF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70EE2-C170-411F-AE78-677B6B30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0443-49C1-4801-8145-0997DF3773CC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216A2-A3C7-4B37-9C53-6008ED2C2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CEE39-EFDE-44BB-88EA-AB1AB8434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739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E659B-69E1-4FA3-AE88-74DF90920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6BAF8-0823-4AA9-9928-1A04CBB9F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90729-C666-4591-999B-2989F3F3B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514B9-6C34-418D-8FDC-DA0B68536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6BCB-A46F-4980-B48B-FBACAE76565F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72576-7C02-4ADA-950A-15818B27E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F6BB0-FDC1-429E-9DBB-70FC98EB1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7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39A83-8FD1-414C-B263-A78BD1F8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CA4A4-6B69-47D0-9D9D-1227F4FF0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524D7-09D1-4E8B-A260-8C779F1F1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6C3D7-3E85-4D37-8EC5-80800DF75A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D4CBD-CB59-471E-8407-D3DF7491F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3DD18-21BB-4071-859C-6CD86BA24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20A9-08C3-45E1-A348-02BCE316337B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446339-B45F-4BFE-887E-EA3A7E2D3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A335E9-414B-42D7-8FA8-64ED7B790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5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AD5A-561D-49A1-8171-A95079EBA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A45E29-21D5-4141-8BFB-3C6999C3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5D50-9B72-491D-A2BC-C1BBBD71E168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4CA14-4F77-4C57-8688-BF2FF07E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E7E4E-AE96-4F59-A651-48AC20630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4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2A7803-3F98-428C-BCD0-94B3E148C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4FE-1B54-4CEB-BD74-3FF2A36C4A1C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10099-7DF4-4D67-A506-14FEC71EE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4C1A4-9A7A-4F0D-A826-F2BDB8C8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54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B1DE4-7584-44A7-B291-662CD317F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1F9C6-3F50-4BDD-81B9-E8E42C76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964FE-11B2-42E2-8B96-EF563272F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4B828-E4EE-461F-B340-04FEE2EF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F4E4F-21FB-444F-8920-4BCE546F0E36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81BD3-9D90-4B08-ADFE-08B5FF724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1C653-9E74-4175-A3A7-3E2CA6D2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20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07612-57A0-4F20-8C91-669244720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982CB-D337-4699-B25F-ACDF64A738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5CC5F-9799-42A5-86A9-FCDA25189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A2091-5ED9-4625-BB37-890D09EA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0FB4-FCC9-48A2-BF84-85E1E761A99D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AF81B-F130-4260-91BA-10CFA734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23687-1860-4908-B2AB-C4E9CC84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61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EB637E-D1F0-470E-B641-B7926FCE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EB18E-812D-41FF-A796-25F088932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64D30-F8D1-4F10-AD59-2D3DD2468E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06AC5-C3F9-4027-A3E6-668F36D1189E}" type="datetime1">
              <a:rPr lang="en-US" smtClean="0"/>
              <a:t>11/11/2019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02ED5-441C-4FAE-AD9A-EF4FDA177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90F4-D1D7-4B5C-BFCF-3BAB74020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648A3D-4627-4F1E-8DB2-9472A946AA8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6172200"/>
            <a:ext cx="1600200" cy="3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5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5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7.jpg"/><Relationship Id="rId5" Type="http://schemas.openxmlformats.org/officeDocument/2006/relationships/diagramData" Target="../diagrams/data1.xml"/><Relationship Id="rId10" Type="http://schemas.openxmlformats.org/officeDocument/2006/relationships/image" Target="../media/image36.jpg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tm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fr.gov/cgi-bin/ECFR?SID=4f29c1a8529ec46bb53bd2bd7e3948a5&amp;page=browse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aa.gov/airports/resources/advisory_circulars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04800" y="1600200"/>
            <a:ext cx="7057651" cy="2262781"/>
          </a:xfrm>
        </p:spPr>
        <p:txBody>
          <a:bodyPr anchor="ctr"/>
          <a:lstStyle/>
          <a:p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400" b="1" cap="all" dirty="0"/>
              <a:t>Airport Land Use Compatibility Overview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507468"/>
            <a:ext cx="990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8C6E5-5E0D-406D-8449-45CABBC1851F}"/>
              </a:ext>
            </a:extLst>
          </p:cNvPr>
          <p:cNvSpPr txBox="1"/>
          <p:nvPr/>
        </p:nvSpPr>
        <p:spPr>
          <a:xfrm>
            <a:off x="2895600" y="5638800"/>
            <a:ext cx="464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Provided as a resource by Mead &amp; Hunt, Inc., 2019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A667CF-907B-4BD1-937C-B2A9BB528D66}"/>
              </a:ext>
            </a:extLst>
          </p:cNvPr>
          <p:cNvCxnSpPr/>
          <p:nvPr/>
        </p:nvCxnSpPr>
        <p:spPr>
          <a:xfrm>
            <a:off x="914400" y="3581400"/>
            <a:ext cx="579120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553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807434" y="1143000"/>
            <a:ext cx="6355366" cy="47958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sz="2200" dirty="0"/>
              <a:t>Concern:</a:t>
            </a:r>
            <a:r>
              <a:rPr lang="en-US" sz="2200" i="1" dirty="0"/>
              <a:t> </a:t>
            </a:r>
            <a:r>
              <a:rPr lang="en-US" sz="2200" dirty="0"/>
              <a:t> Annoyance </a:t>
            </a:r>
          </a:p>
          <a:p>
            <a:pPr eaLnBrk="1" hangingPunct="1"/>
            <a:r>
              <a:rPr lang="en-US" sz="2200" dirty="0"/>
              <a:t>Measurement: Frequency of Overflight and Single-Event Noise Levels</a:t>
            </a:r>
          </a:p>
          <a:p>
            <a:pPr eaLnBrk="1" hangingPunct="1"/>
            <a:r>
              <a:rPr lang="en-US" sz="2200" dirty="0"/>
              <a:t>Scope:</a:t>
            </a:r>
            <a:r>
              <a:rPr lang="en-US" sz="2200" i="1" dirty="0"/>
              <a:t> </a:t>
            </a:r>
            <a:r>
              <a:rPr lang="en-US" sz="2200" dirty="0"/>
              <a:t> Primary Traffic Patterns</a:t>
            </a:r>
          </a:p>
          <a:p>
            <a:pPr eaLnBrk="1" hangingPunct="1"/>
            <a:r>
              <a:rPr lang="en-US" sz="2200" dirty="0"/>
              <a:t>Objective: Increase Buyer/Renter Awareness of Airport Proximity</a:t>
            </a:r>
          </a:p>
          <a:p>
            <a:pPr eaLnBrk="1" hangingPunct="1"/>
            <a:endParaRPr lang="en-US" sz="1800" dirty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2" b="13416"/>
          <a:stretch/>
        </p:blipFill>
        <p:spPr bwMode="auto">
          <a:xfrm>
            <a:off x="3200400" y="3320685"/>
            <a:ext cx="3625356" cy="26181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non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03717" y="385763"/>
            <a:ext cx="2057400" cy="762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Overflight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011251-93C1-4293-A63C-A3DB0461C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7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7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564208E5-EE9A-47CA-B85C-D7D98A2E9E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57" y="-19615"/>
            <a:ext cx="3048217" cy="2251888"/>
          </a:xfrm>
          <a:prstGeom prst="rect">
            <a:avLst/>
          </a:prstGeom>
          <a:extLst/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849539B-3694-4E8A-A991-D68126CF33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572000" y="639740"/>
            <a:ext cx="4080510" cy="5578521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B6185C26-BD14-4BEF-AAE9-9D42689E4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2" r="28556" b="422"/>
          <a:stretch/>
        </p:blipFill>
        <p:spPr bwMode="auto">
          <a:xfrm>
            <a:off x="3137032" y="-109268"/>
            <a:ext cx="7578090" cy="7071360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cxnSp>
        <p:nvCxnSpPr>
          <p:cNvPr id="46" name="Straight Connector 37">
            <a:extLst>
              <a:ext uri="{FF2B5EF4-FFF2-40B4-BE49-F238E27FC236}">
                <a16:creationId xmlns:a16="http://schemas.microsoft.com/office/drawing/2014/main" id="{85D24317-6D0E-4553-A14C-1FA053CABF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304824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39">
            <a:extLst>
              <a:ext uri="{FF2B5EF4-FFF2-40B4-BE49-F238E27FC236}">
                <a16:creationId xmlns:a16="http://schemas.microsoft.com/office/drawing/2014/main" id="{1AA718E0-F8D2-4975-85FE-D33E8A7B91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823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530B4850-945A-46A3-9947-3CA9A8DFB4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304824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495800" y="1066800"/>
            <a:ext cx="4206240" cy="4648200"/>
          </a:xfrm>
          <a:prstGeom prst="rect">
            <a:avLst/>
          </a:prstGeom>
          <a:noFill/>
          <a:ln w="41275">
            <a:solidFill>
              <a:srgbClr val="0F78AE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1061" y="2240297"/>
            <a:ext cx="3048239" cy="809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12592" y="4531090"/>
            <a:ext cx="3048239" cy="809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98709" y="-34565"/>
            <a:ext cx="125731" cy="68941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9773C7-B55F-415F-9D2A-E095F6836C27}"/>
              </a:ext>
            </a:extLst>
          </p:cNvPr>
          <p:cNvGrpSpPr/>
          <p:nvPr/>
        </p:nvGrpSpPr>
        <p:grpSpPr>
          <a:xfrm>
            <a:off x="4572000" y="1143000"/>
            <a:ext cx="4068267" cy="4495800"/>
            <a:chOff x="4572000" y="732803"/>
            <a:chExt cx="4068267" cy="5490693"/>
          </a:xfrm>
        </p:grpSpPr>
        <p:sp>
          <p:nvSpPr>
            <p:cNvPr id="3" name="Rectangle 2"/>
            <p:cNvSpPr/>
            <p:nvPr/>
          </p:nvSpPr>
          <p:spPr>
            <a:xfrm>
              <a:off x="4572000" y="732803"/>
              <a:ext cx="2362200" cy="5485459"/>
            </a:xfrm>
            <a:prstGeom prst="rect">
              <a:avLst/>
            </a:prstGeom>
            <a:solidFill>
              <a:srgbClr val="0F78AE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58000" y="736488"/>
              <a:ext cx="1782267" cy="5487008"/>
            </a:xfrm>
            <a:prstGeom prst="rect">
              <a:avLst/>
            </a:prstGeom>
            <a:blipFill dpi="0" rotWithShape="1">
              <a:blip r:embed="rId5">
                <a:alphaModFix amt="72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62951D-5EE7-4CC2-A87A-BE3F0637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557" y="1343329"/>
            <a:ext cx="3514726" cy="1156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Noise-Sensitive Land Uses</a:t>
            </a:r>
          </a:p>
        </p:txBody>
      </p:sp>
      <p:sp>
        <p:nvSpPr>
          <p:cNvPr id="47" name="Rectangle 3">
            <a:extLst>
              <a:ext uri="{FF2B5EF4-FFF2-40B4-BE49-F238E27FC236}">
                <a16:creationId xmlns:a16="http://schemas.microsoft.com/office/drawing/2014/main" id="{59C4FA72-505A-4E3E-930E-302D9F90440E}"/>
              </a:ext>
            </a:extLst>
          </p:cNvPr>
          <p:cNvSpPr txBox="1">
            <a:spLocks noChangeArrowheads="1"/>
          </p:cNvSpPr>
          <p:nvPr/>
        </p:nvSpPr>
        <p:spPr>
          <a:xfrm>
            <a:off x="4821982" y="2540546"/>
            <a:ext cx="3648075" cy="34561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 defTabSz="914400">
              <a:buSzPct val="75000"/>
              <a:buFont typeface="Wingdings" panose="05000000000000000000" pitchFamily="2" charset="2"/>
              <a:buChar char="§"/>
            </a:pPr>
            <a:r>
              <a:rPr lang="en-US" sz="2400" dirty="0"/>
              <a:t>Schools </a:t>
            </a:r>
          </a:p>
          <a:p>
            <a:pPr marL="233363" indent="-233363" defTabSz="914400">
              <a:buSzPct val="75000"/>
              <a:buFont typeface="Wingdings" panose="05000000000000000000" pitchFamily="2" charset="2"/>
              <a:buChar char="§"/>
            </a:pPr>
            <a:r>
              <a:rPr lang="en-US" sz="2400" dirty="0"/>
              <a:t>Churches</a:t>
            </a:r>
          </a:p>
          <a:p>
            <a:pPr marL="233363" indent="-233363" defTabSz="914400">
              <a:buSzPct val="75000"/>
              <a:buFont typeface="Wingdings" panose="05000000000000000000" pitchFamily="2" charset="2"/>
              <a:buChar char="§"/>
            </a:pPr>
            <a:r>
              <a:rPr lang="en-US" sz="2400" dirty="0"/>
              <a:t>Residences</a:t>
            </a:r>
          </a:p>
          <a:p>
            <a:pPr marL="233363" indent="-233363" defTabSz="914400">
              <a:buSzPct val="75000"/>
              <a:buFont typeface="Wingdings" panose="05000000000000000000" pitchFamily="2" charset="2"/>
              <a:buChar char="§"/>
            </a:pPr>
            <a:r>
              <a:rPr lang="en-US" sz="2400" dirty="0"/>
              <a:t>Amphitheaters </a:t>
            </a:r>
          </a:p>
          <a:p>
            <a:pPr marL="233363" indent="-233363" defTabSz="914400">
              <a:buSzPct val="75000"/>
              <a:buFont typeface="Wingdings" panose="05000000000000000000" pitchFamily="2" charset="2"/>
              <a:buChar char="§"/>
            </a:pPr>
            <a:r>
              <a:rPr lang="en-US" sz="2400" dirty="0"/>
              <a:t>Natural Areas Managed  for Quiet</a:t>
            </a:r>
            <a:endParaRPr lang="en-US" sz="16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C4E582A-235D-4C33-94C0-1306B514E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7845B7-0B92-4564-8BB0-B7E05CDB3FFF}"/>
              </a:ext>
            </a:extLst>
          </p:cNvPr>
          <p:cNvSpPr txBox="1"/>
          <p:nvPr/>
        </p:nvSpPr>
        <p:spPr>
          <a:xfrm>
            <a:off x="1414712" y="1629837"/>
            <a:ext cx="24017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spc="150" dirty="0">
                <a:solidFill>
                  <a:srgbClr val="FFFF00"/>
                </a:solidFill>
                <a:latin typeface="Biondi" panose="02000505030000020004" pitchFamily="2" charset="0"/>
              </a:rPr>
              <a:t>Library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3D12A7-155D-42E9-8D28-437943168C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31"/>
          <a:stretch/>
        </p:blipFill>
        <p:spPr>
          <a:xfrm>
            <a:off x="-14959" y="2310748"/>
            <a:ext cx="3062959" cy="2264901"/>
          </a:xfrm>
          <a:prstGeom prst="rect">
            <a:avLst/>
          </a:prstGeom>
        </p:spPr>
      </p:pic>
      <p:pic>
        <p:nvPicPr>
          <p:cNvPr id="15" name="Picture 14" descr="A large crowd of people&#10;&#10;Description automatically generated">
            <a:extLst>
              <a:ext uri="{FF2B5EF4-FFF2-40B4-BE49-F238E27FC236}">
                <a16:creationId xmlns:a16="http://schemas.microsoft.com/office/drawing/2014/main" id="{507825FF-D616-4337-AB8A-1C3AE2A896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35"/>
          <a:stretch/>
        </p:blipFill>
        <p:spPr>
          <a:xfrm>
            <a:off x="-105117" y="4633902"/>
            <a:ext cx="3108960" cy="22649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4733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48962"/>
            <a:ext cx="4572000" cy="4435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233363" indent="-233363" eaLnBrk="1" hangingPunct="1">
              <a:buFont typeface="Wingdings" panose="05000000000000000000" pitchFamily="2" charset="2"/>
              <a:buChar char="§"/>
            </a:pPr>
            <a:r>
              <a:rPr lang="en-US" sz="2000" dirty="0"/>
              <a:t>Concern:  Risk to People and Property</a:t>
            </a:r>
          </a:p>
          <a:p>
            <a:pPr marL="233363" indent="-233363" eaLnBrk="1" hangingPunct="1">
              <a:buFont typeface="Wingdings" panose="05000000000000000000" pitchFamily="2" charset="2"/>
              <a:buChar char="§"/>
            </a:pPr>
            <a:r>
              <a:rPr lang="en-US" sz="2000" dirty="0"/>
              <a:t>Measurement:  Historical Nationwide Aircraft Accident Location Data </a:t>
            </a:r>
          </a:p>
          <a:p>
            <a:pPr marL="233363" indent="-233363" eaLnBrk="1" hangingPunct="1">
              <a:buFont typeface="Wingdings" panose="05000000000000000000" pitchFamily="2" charset="2"/>
              <a:buChar char="§"/>
            </a:pPr>
            <a:r>
              <a:rPr lang="en-US" sz="2000" dirty="0"/>
              <a:t>Scope: 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Greatest Near Runway Ends (e.g., Runway Protection Zone)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Extends Out to About 2 Miles</a:t>
            </a:r>
          </a:p>
          <a:p>
            <a:pPr marL="233363" indent="-233363">
              <a:buFont typeface="Wingdings" panose="05000000000000000000" pitchFamily="2" charset="2"/>
              <a:buChar char="§"/>
            </a:pPr>
            <a:r>
              <a:rPr lang="en-US" sz="2000" dirty="0"/>
              <a:t>Objective:  Limit Number of People and Risk-Sensitive Uses in Uncertain Areas</a:t>
            </a:r>
          </a:p>
          <a:p>
            <a:pPr eaLnBrk="1" hangingPunct="1"/>
            <a:endParaRPr lang="en-US" sz="1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3311" y="3898127"/>
            <a:ext cx="3200400" cy="1920425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01351" y="646317"/>
            <a:ext cx="1600200" cy="762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Safety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CD86CB-1E46-48E1-9B84-D80DE7F8D020}"/>
              </a:ext>
            </a:extLst>
          </p:cNvPr>
          <p:cNvGrpSpPr/>
          <p:nvPr/>
        </p:nvGrpSpPr>
        <p:grpSpPr>
          <a:xfrm>
            <a:off x="5460973" y="167823"/>
            <a:ext cx="1993954" cy="3657601"/>
            <a:chOff x="6758997" y="969129"/>
            <a:chExt cx="2129144" cy="48771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16A4EBC-60A4-4437-BAF3-078317422A49}"/>
                </a:ext>
              </a:extLst>
            </p:cNvPr>
            <p:cNvGrpSpPr/>
            <p:nvPr/>
          </p:nvGrpSpPr>
          <p:grpSpPr>
            <a:xfrm>
              <a:off x="6758997" y="969129"/>
              <a:ext cx="2129144" cy="4877130"/>
              <a:chOff x="5685928" y="1939744"/>
              <a:chExt cx="2321723" cy="3896513"/>
            </a:xfrm>
          </p:grpSpPr>
          <p:pic>
            <p:nvPicPr>
              <p:cNvPr id="11" name="Picture 5">
                <a:extLst>
                  <a:ext uri="{FF2B5EF4-FFF2-40B4-BE49-F238E27FC236}">
                    <a16:creationId xmlns:a16="http://schemas.microsoft.com/office/drawing/2014/main" id="{4BED10EA-408D-4309-9AC6-14EF19D83C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5928" y="1939744"/>
                <a:ext cx="2321723" cy="3896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0CBA8C-093C-48E8-8783-0A4F46B5183C}"/>
                  </a:ext>
                </a:extLst>
              </p:cNvPr>
              <p:cNvSpPr txBox="1"/>
              <p:nvPr/>
            </p:nvSpPr>
            <p:spPr bwMode="auto">
              <a:xfrm>
                <a:off x="5685928" y="1987828"/>
                <a:ext cx="2321723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buFontTx/>
                  <a:buNone/>
                </a:pPr>
                <a:r>
                  <a:rPr lang="en-US" sz="1200" b="1" dirty="0">
                    <a:solidFill>
                      <a:srgbClr val="FF0000"/>
                    </a:solidFill>
                  </a:rPr>
                  <a:t>Runway Protection Zone “RPZ”</a:t>
                </a: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5CFF264-F94E-4D07-96F8-9ACC7A781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850" y="5499367"/>
              <a:ext cx="2051048" cy="268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0B0AD4-AA07-4E5E-9EEE-BE789A08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91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0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033" y="318582"/>
            <a:ext cx="341757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1948" r="3517" b="2514"/>
          <a:stretch/>
        </p:blipFill>
        <p:spPr bwMode="auto">
          <a:xfrm>
            <a:off x="4092830" y="228600"/>
            <a:ext cx="1834254" cy="2194560"/>
          </a:xfrm>
          <a:prstGeom prst="rect">
            <a:avLst/>
          </a:prstGeom>
          <a:ex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6596" r="17476" b="11918"/>
          <a:stretch/>
        </p:blipFill>
        <p:spPr bwMode="auto">
          <a:xfrm>
            <a:off x="5981313" y="271405"/>
            <a:ext cx="2999779" cy="2075688"/>
          </a:xfrm>
          <a:prstGeom prst="rect">
            <a:avLst/>
          </a:prstGeom>
          <a:ex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9" r="2287"/>
          <a:stretch/>
        </p:blipFill>
        <p:spPr bwMode="auto">
          <a:xfrm>
            <a:off x="254663" y="2430159"/>
            <a:ext cx="3366461" cy="4138755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4987" y="2429124"/>
            <a:ext cx="3420938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9082"/>
          <a:stretch/>
        </p:blipFill>
        <p:spPr>
          <a:xfrm>
            <a:off x="7245448" y="2430159"/>
            <a:ext cx="1735645" cy="2011680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A7E60FE0-940E-4E96-9022-8AF92D1A4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/>
          <a:stretch/>
        </p:blipFill>
        <p:spPr bwMode="auto">
          <a:xfrm flipH="1">
            <a:off x="7243035" y="4561502"/>
            <a:ext cx="1737360" cy="1990881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40033" y="277368"/>
            <a:ext cx="1997827" cy="2084832"/>
          </a:xfrm>
          <a:prstGeom prst="rect">
            <a:avLst/>
          </a:prstGeom>
          <a:solidFill>
            <a:srgbClr val="0F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b="53136"/>
          <a:stretch/>
        </p:blipFill>
        <p:spPr>
          <a:xfrm>
            <a:off x="2227624" y="283464"/>
            <a:ext cx="1810976" cy="208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278" y="639470"/>
            <a:ext cx="3544115" cy="13867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Risk-Sensitive Uses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724987" y="2428598"/>
            <a:ext cx="3417577" cy="4138755"/>
          </a:xfrm>
          <a:prstGeom prst="rect">
            <a:avLst/>
          </a:prstGeom>
          <a:solidFill>
            <a:srgbClr val="0F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t="4939"/>
          <a:stretch/>
        </p:blipFill>
        <p:spPr>
          <a:xfrm>
            <a:off x="5400223" y="2437210"/>
            <a:ext cx="1752600" cy="4092678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2273BDBB-9375-4E66-BB41-15DA6498F9C9}"/>
              </a:ext>
            </a:extLst>
          </p:cNvPr>
          <p:cNvSpPr txBox="1">
            <a:spLocks noChangeArrowheads="1"/>
          </p:cNvSpPr>
          <p:nvPr/>
        </p:nvSpPr>
        <p:spPr>
          <a:xfrm>
            <a:off x="3501165" y="2717109"/>
            <a:ext cx="3661635" cy="34550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9913" lvl="1" indent="-284163" defTabSz="9144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FFFF"/>
                </a:solidFill>
              </a:rPr>
              <a:t>Concentrations of people near airports</a:t>
            </a:r>
          </a:p>
          <a:p>
            <a:pPr marL="569913" lvl="1" indent="-284163" defTabSz="9144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FFFF"/>
                </a:solidFill>
              </a:rPr>
              <a:t>Residential development</a:t>
            </a:r>
          </a:p>
          <a:p>
            <a:pPr marL="569913" lvl="1" indent="-284163" defTabSz="9144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FFFF"/>
                </a:solidFill>
              </a:rPr>
              <a:t>Hospitals</a:t>
            </a:r>
          </a:p>
          <a:p>
            <a:pPr marL="569913" lvl="1" indent="-284163" defTabSz="9144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FFFF"/>
                </a:solidFill>
              </a:rPr>
              <a:t>Schools</a:t>
            </a:r>
          </a:p>
          <a:p>
            <a:pPr marL="569913" lvl="1" indent="-284163" defTabSz="9144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FFFF"/>
                </a:solidFill>
              </a:rPr>
              <a:t>Recreational uses</a:t>
            </a:r>
          </a:p>
          <a:p>
            <a:pPr marL="569913" lvl="1" indent="-284163" defTabSz="9144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FFFF"/>
                </a:solidFill>
              </a:rPr>
              <a:t>Storage of hazardous materials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F12453-632F-4636-8DF4-E1EF14E9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927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76176" y="1752600"/>
            <a:ext cx="3848099" cy="4343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95000"/>
              <a:buFont typeface="Wingdings" panose="05000000000000000000" pitchFamily="2" charset="2"/>
              <a:buChar char="§"/>
            </a:pPr>
            <a:r>
              <a:rPr lang="en-US" sz="2000" dirty="0"/>
              <a:t>Concern:  Hazards to Flight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Physical, Visual, Electronic, Wildlife</a:t>
            </a:r>
          </a:p>
          <a:p>
            <a:pPr>
              <a:buSzPct val="95000"/>
              <a:buFont typeface="Wingdings" panose="05000000000000000000" pitchFamily="2" charset="2"/>
              <a:buChar char="§"/>
            </a:pPr>
            <a:r>
              <a:rPr lang="en-US" sz="2000" dirty="0"/>
              <a:t>Measurement:  Airspace Surfaces and Other FAA-Defined Criteria; proximity of bird attractants</a:t>
            </a:r>
          </a:p>
          <a:p>
            <a:pPr>
              <a:buSzPct val="95000"/>
              <a:buFont typeface="Wingdings" panose="05000000000000000000" pitchFamily="2" charset="2"/>
              <a:buChar char="§"/>
            </a:pPr>
            <a:r>
              <a:rPr lang="en-US" sz="2000" dirty="0"/>
              <a:t>Scope:  Mostly within 3 Miles; Farther along Instrument Approach Routes</a:t>
            </a:r>
          </a:p>
          <a:p>
            <a:pPr>
              <a:buSzPct val="95000"/>
              <a:buFont typeface="Wingdings" panose="05000000000000000000" pitchFamily="2" charset="2"/>
              <a:buChar char="§"/>
            </a:pPr>
            <a:r>
              <a:rPr lang="en-US" sz="2000" dirty="0"/>
              <a:t>Objective: Avoid New Hazards</a:t>
            </a:r>
          </a:p>
          <a:p>
            <a:pPr eaLnBrk="1" hangingPunct="1"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8" name="Picture 5" descr="Figure 1 is a diagram showing how the 5,000-foot, 10,000-foot, and 5-mile separation distances between an airport’s air operations area and any hazardous wildlife attractants should to be measured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" b="29295"/>
          <a:stretch/>
        </p:blipFill>
        <p:spPr>
          <a:xfrm>
            <a:off x="4806607" y="3713514"/>
            <a:ext cx="2217387" cy="221738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60473" y="917706"/>
            <a:ext cx="4100512" cy="762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Airspace Protection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6E3B8D-19B4-4096-85E4-BADA535ED1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08" t="388" r="5902"/>
          <a:stretch/>
        </p:blipFill>
        <p:spPr>
          <a:xfrm>
            <a:off x="4572000" y="29308"/>
            <a:ext cx="2903505" cy="1996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7F6EF2-6DA9-491B-AB68-95FFCF875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4" t="4945" r="6875"/>
          <a:stretch/>
        </p:blipFill>
        <p:spPr>
          <a:xfrm>
            <a:off x="4335161" y="2095990"/>
            <a:ext cx="3160281" cy="15469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BD13CC-9FB6-462F-9B69-7FBA539EF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88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1"/>
            <a:ext cx="9144001" cy="6858001"/>
          </a:xfrm>
          <a:prstGeom prst="rect">
            <a:avLst/>
          </a:prstGeom>
          <a:solidFill>
            <a:srgbClr val="0F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14774"/>
            <a:ext cx="4648200" cy="6934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7B74EC3-710D-4A8F-9495-4A15F957D4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5"/>
          <a:stretch/>
        </p:blipFill>
        <p:spPr>
          <a:xfrm>
            <a:off x="-17315" y="-531738"/>
            <a:ext cx="2286000" cy="3265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841" y="0"/>
            <a:ext cx="1752600" cy="6858000"/>
          </a:xfrm>
          <a:prstGeom prst="rect">
            <a:avLst/>
          </a:prstGeom>
        </p:spPr>
      </p:pic>
      <p:graphicFrame>
        <p:nvGraphicFramePr>
          <p:cNvPr id="36" name="Rectangle 3">
            <a:extLst>
              <a:ext uri="{FF2B5EF4-FFF2-40B4-BE49-F238E27FC236}">
                <a16:creationId xmlns:a16="http://schemas.microsoft.com/office/drawing/2014/main" id="{9B901280-F225-4948-8E11-39502DB523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2270280"/>
              </p:ext>
            </p:extLst>
          </p:nvPr>
        </p:nvGraphicFramePr>
        <p:xfrm>
          <a:off x="4869706" y="1339491"/>
          <a:ext cx="3720689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662951D-5EE7-4CC2-A87A-BE3F0637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65" y="147410"/>
            <a:ext cx="3720688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Tall Structures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73099-AB76-41E1-A475-8ECF4D44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EA00B-6E43-410D-A548-2FBC200D838C}"/>
              </a:ext>
            </a:extLst>
          </p:cNvPr>
          <p:cNvSpPr txBox="1"/>
          <p:nvPr/>
        </p:nvSpPr>
        <p:spPr>
          <a:xfrm>
            <a:off x="5006815" y="1398231"/>
            <a:ext cx="3654438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 dirty="0"/>
              <a:t>Concerns: Obstructions to flight including penetrations of 14 CFR Part 77 and other airspace surfaces.</a:t>
            </a:r>
          </a:p>
          <a:p>
            <a:pPr lvl="0"/>
            <a:endParaRPr lang="en-US" sz="1100" dirty="0"/>
          </a:p>
          <a:p>
            <a:pPr lvl="0"/>
            <a:r>
              <a:rPr lang="en-US" sz="2400" dirty="0"/>
              <a:t>Example Land Uses: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/>
              <a:t>Cell towers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/>
              <a:t>Power lines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/>
              <a:t>Vegetation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/>
              <a:t>Wind turbines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/>
              <a:t>Buildings (high-rises)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/>
              <a:t>Transportation Structures (elevated roadways, rail facilities)</a:t>
            </a:r>
          </a:p>
          <a:p>
            <a:endParaRPr lang="en-US" dirty="0"/>
          </a:p>
        </p:txBody>
      </p:sp>
      <p:pic>
        <p:nvPicPr>
          <p:cNvPr id="9" name="Picture 8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139D311D-81AF-4121-848A-35330476E6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4" t="3538" b="4904"/>
          <a:stretch/>
        </p:blipFill>
        <p:spPr>
          <a:xfrm>
            <a:off x="2362739" y="-76200"/>
            <a:ext cx="2194560" cy="381499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2DBB743-FFAB-4907-AFB0-9C8F77A92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920" y="3823941"/>
            <a:ext cx="4572000" cy="305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6BA6B9-6031-431A-A6AE-00054925DD8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5" r="6810" b="10415"/>
          <a:stretch/>
        </p:blipFill>
        <p:spPr>
          <a:xfrm>
            <a:off x="-33536" y="2794951"/>
            <a:ext cx="2300741" cy="96756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8450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849539B-3694-4E8A-A991-D68126CF33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572000" y="639740"/>
            <a:ext cx="4080510" cy="5578521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5" descr="CVX 5-01">
            <a:extLst>
              <a:ext uri="{FF2B5EF4-FFF2-40B4-BE49-F238E27FC236}">
                <a16:creationId xmlns:a16="http://schemas.microsoft.com/office/drawing/2014/main" id="{3F3B03C2-BE85-4B09-95FB-BD6CEF148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2" r="-2" b="-2"/>
          <a:stretch/>
        </p:blipFill>
        <p:spPr bwMode="auto">
          <a:xfrm>
            <a:off x="3155501" y="5845"/>
            <a:ext cx="61000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251896" y="577345"/>
            <a:ext cx="4206240" cy="5213855"/>
          </a:xfrm>
          <a:prstGeom prst="rect">
            <a:avLst/>
          </a:prstGeom>
          <a:noFill/>
          <a:ln w="41275">
            <a:solidFill>
              <a:srgbClr val="0F78AE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42567" y="639739"/>
            <a:ext cx="2325747" cy="5056397"/>
          </a:xfrm>
          <a:prstGeom prst="rect">
            <a:avLst/>
          </a:prstGeom>
          <a:solidFill>
            <a:srgbClr val="0F78AE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27237" y="644797"/>
            <a:ext cx="1754763" cy="5056397"/>
          </a:xfrm>
          <a:prstGeom prst="rect">
            <a:avLst/>
          </a:prstGeom>
          <a:blipFill dpi="0" rotWithShape="1">
            <a:blip r:embed="rId4">
              <a:alphaModFix amt="7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62951D-5EE7-4CC2-A87A-BE3F0637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1" y="634681"/>
            <a:ext cx="3657601" cy="1156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Visual Obstructions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D24317-6D0E-4553-A14C-1FA053CABF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304824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>
            <a:extLst>
              <a:ext uri="{FF2B5EF4-FFF2-40B4-BE49-F238E27FC236}">
                <a16:creationId xmlns:a16="http://schemas.microsoft.com/office/drawing/2014/main" id="{59C4FA72-505A-4E3E-930E-302D9F90440E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0" y="1447800"/>
            <a:ext cx="3590926" cy="419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200" i="1" dirty="0"/>
              <a:t>Concerns:</a:t>
            </a:r>
          </a:p>
          <a:p>
            <a:pPr marL="288925" lvl="1" indent="-233363" defTabSz="914400"/>
            <a:r>
              <a:rPr lang="en-US" sz="2200" i="1" dirty="0"/>
              <a:t>Smoke/steam emissions (e.g., industrial)</a:t>
            </a:r>
          </a:p>
          <a:p>
            <a:pPr marL="288925" lvl="1" indent="-233363" defTabSz="914400"/>
            <a:r>
              <a:rPr lang="en-US" sz="2200" i="1" dirty="0"/>
              <a:t>Dust (e.g., gravel extraction)</a:t>
            </a:r>
          </a:p>
          <a:p>
            <a:pPr marL="288925" lvl="1" indent="-233363" defTabSz="914400"/>
            <a:r>
              <a:rPr lang="en-US" sz="2200" i="1" dirty="0"/>
              <a:t>Glint or glare (e.g., solar panels)</a:t>
            </a:r>
          </a:p>
          <a:p>
            <a:pPr marL="288925" lvl="1" indent="-233363" defTabSz="914400"/>
            <a:r>
              <a:rPr lang="en-US" sz="2200" i="1" dirty="0"/>
              <a:t>Light emissions</a:t>
            </a:r>
          </a:p>
          <a:p>
            <a:pPr marL="0" indent="0" defTabSz="914400">
              <a:buNone/>
            </a:pPr>
            <a:r>
              <a:rPr lang="en-US" sz="2200" dirty="0"/>
              <a:t>Example Land Uses:</a:t>
            </a:r>
          </a:p>
          <a:p>
            <a:pPr marL="288925" lvl="1" indent="-233363" defTabSz="914400">
              <a:lnSpc>
                <a:spcPct val="100000"/>
              </a:lnSpc>
            </a:pPr>
            <a:r>
              <a:rPr lang="en-US" sz="2200" dirty="0"/>
              <a:t>Industrial</a:t>
            </a:r>
          </a:p>
          <a:p>
            <a:pPr marL="288925" lvl="1" indent="-233363" defTabSz="914400">
              <a:lnSpc>
                <a:spcPct val="100000"/>
              </a:lnSpc>
            </a:pPr>
            <a:r>
              <a:rPr lang="en-US" sz="2200" dirty="0"/>
              <a:t>Farmland</a:t>
            </a:r>
          </a:p>
          <a:p>
            <a:pPr marL="288925" lvl="1" indent="-233363" defTabSz="914400">
              <a:lnSpc>
                <a:spcPct val="100000"/>
              </a:lnSpc>
            </a:pPr>
            <a:r>
              <a:rPr lang="en-US" sz="2200" dirty="0"/>
              <a:t>Water bodies</a:t>
            </a:r>
          </a:p>
          <a:p>
            <a:pPr marL="288925" lvl="1" indent="-233363" defTabSz="914400">
              <a:lnSpc>
                <a:spcPct val="100000"/>
              </a:lnSpc>
            </a:pPr>
            <a:r>
              <a:rPr lang="en-US" sz="2200" dirty="0"/>
              <a:t>Solar facilities </a:t>
            </a:r>
          </a:p>
          <a:p>
            <a:pPr lvl="1" indent="-228600" defTabSz="914400"/>
            <a:endParaRPr lang="en-US" sz="16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A718E0-F8D2-4975-85FE-D33E8A7B91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823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0B4850-945A-46A3-9947-3CA9A8DFB4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304824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31061" y="2240297"/>
            <a:ext cx="3048239" cy="809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12592" y="4531090"/>
            <a:ext cx="3048239" cy="809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998709" y="-34565"/>
            <a:ext cx="125731" cy="68941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25374-A24D-41D5-8A50-75D39065C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 descr="A large body of water surrounded by trees&#10;&#10;Description generated with very high confidence">
            <a:extLst>
              <a:ext uri="{FF2B5EF4-FFF2-40B4-BE49-F238E27FC236}">
                <a16:creationId xmlns:a16="http://schemas.microsoft.com/office/drawing/2014/main" id="{B67CF87C-3A72-44C4-8FE9-DF646C9134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7"/>
          <a:stretch/>
        </p:blipFill>
        <p:spPr>
          <a:xfrm>
            <a:off x="-1" y="2319660"/>
            <a:ext cx="3044952" cy="2243446"/>
          </a:xfrm>
          <a:prstGeom prst="rect">
            <a:avLst/>
          </a:prstGeom>
        </p:spPr>
      </p:pic>
      <p:pic>
        <p:nvPicPr>
          <p:cNvPr id="11" name="Picture 10" descr="A view of a city at sunset&#10;&#10;Description generated with very high confidence">
            <a:extLst>
              <a:ext uri="{FF2B5EF4-FFF2-40B4-BE49-F238E27FC236}">
                <a16:creationId xmlns:a16="http://schemas.microsoft.com/office/drawing/2014/main" id="{7B12971C-38F6-4F9F-B322-2EFD338762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1" t="21126" r="1579" b="-7861"/>
          <a:stretch/>
        </p:blipFill>
        <p:spPr>
          <a:xfrm>
            <a:off x="-195" y="4615302"/>
            <a:ext cx="3044952" cy="24654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C13D10-FD40-400A-856F-B1C463E6F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" y="-25314"/>
            <a:ext cx="3044952" cy="228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43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FB28CA35-7C91-4A7D-91E8-3CA2C358F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3747" y="-90632"/>
            <a:ext cx="4005806" cy="2651760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660091"/>
            <a:ext cx="534189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A01176-C351-4ECA-835C-5B90AB25B5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-14215" r="3137" b="-15891"/>
          <a:stretch/>
        </p:blipFill>
        <p:spPr>
          <a:xfrm>
            <a:off x="1676401" y="-1118508"/>
            <a:ext cx="5091710" cy="4185237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E153FD27-4D49-4E5E-8617-0884CB9E0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8168"/>
          <a:stretch/>
        </p:blipFill>
        <p:spPr bwMode="auto">
          <a:xfrm>
            <a:off x="-150574" y="-453868"/>
            <a:ext cx="4040197" cy="3867525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D486BC-38B1-4E86-A739-501C6F9308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9" t="656" r="13817"/>
          <a:stretch/>
        </p:blipFill>
        <p:spPr>
          <a:xfrm>
            <a:off x="6127446" y="2606247"/>
            <a:ext cx="3522382" cy="4959388"/>
          </a:xfrm>
          <a:custGeom>
            <a:avLst/>
            <a:gdLst>
              <a:gd name="connsiteX0" fmla="*/ 1945141 w 3927039"/>
              <a:gd name="connsiteY0" fmla="*/ 0 h 4197911"/>
              <a:gd name="connsiteX1" fmla="*/ 1951364 w 3927039"/>
              <a:gd name="connsiteY1" fmla="*/ 0 h 4197911"/>
              <a:gd name="connsiteX2" fmla="*/ 3141155 w 3927039"/>
              <a:gd name="connsiteY2" fmla="*/ 0 h 4197911"/>
              <a:gd name="connsiteX3" fmla="*/ 3927039 w 3927039"/>
              <a:gd name="connsiteY3" fmla="*/ 0 h 4197911"/>
              <a:gd name="connsiteX4" fmla="*/ 3927039 w 3927039"/>
              <a:gd name="connsiteY4" fmla="*/ 4194293 h 4197911"/>
              <a:gd name="connsiteX5" fmla="*/ 2683462 w 3927039"/>
              <a:gd name="connsiteY5" fmla="*/ 4194293 h 4197911"/>
              <a:gd name="connsiteX6" fmla="*/ 2681786 w 3927039"/>
              <a:gd name="connsiteY6" fmla="*/ 4197911 h 4197911"/>
              <a:gd name="connsiteX7" fmla="*/ 0 w 3927039"/>
              <a:gd name="connsiteY7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Parallelogram 4"/>
          <p:cNvSpPr/>
          <p:nvPr/>
        </p:nvSpPr>
        <p:spPr>
          <a:xfrm>
            <a:off x="-22544" y="2620472"/>
            <a:ext cx="5368649" cy="4244439"/>
          </a:xfrm>
          <a:custGeom>
            <a:avLst/>
            <a:gdLst>
              <a:gd name="connsiteX0" fmla="*/ 0 w 6256022"/>
              <a:gd name="connsiteY0" fmla="*/ 4141232 h 4141232"/>
              <a:gd name="connsiteX1" fmla="*/ 1035308 w 6256022"/>
              <a:gd name="connsiteY1" fmla="*/ 0 h 4141232"/>
              <a:gd name="connsiteX2" fmla="*/ 6256022 w 6256022"/>
              <a:gd name="connsiteY2" fmla="*/ 0 h 4141232"/>
              <a:gd name="connsiteX3" fmla="*/ 5220714 w 6256022"/>
              <a:gd name="connsiteY3" fmla="*/ 4141232 h 4141232"/>
              <a:gd name="connsiteX4" fmla="*/ 0 w 6256022"/>
              <a:gd name="connsiteY4" fmla="*/ 4141232 h 4141232"/>
              <a:gd name="connsiteX0" fmla="*/ 0 w 6649128"/>
              <a:gd name="connsiteY0" fmla="*/ 4141232 h 4141232"/>
              <a:gd name="connsiteX1" fmla="*/ 1035308 w 6649128"/>
              <a:gd name="connsiteY1" fmla="*/ 0 h 4141232"/>
              <a:gd name="connsiteX2" fmla="*/ 6649128 w 6649128"/>
              <a:gd name="connsiteY2" fmla="*/ 0 h 4141232"/>
              <a:gd name="connsiteX3" fmla="*/ 5220714 w 6649128"/>
              <a:gd name="connsiteY3" fmla="*/ 4141232 h 4141232"/>
              <a:gd name="connsiteX4" fmla="*/ 0 w 6649128"/>
              <a:gd name="connsiteY4" fmla="*/ 4141232 h 4141232"/>
              <a:gd name="connsiteX0" fmla="*/ 0 w 6649128"/>
              <a:gd name="connsiteY0" fmla="*/ 4141232 h 4201052"/>
              <a:gd name="connsiteX1" fmla="*/ 1035308 w 6649128"/>
              <a:gd name="connsiteY1" fmla="*/ 0 h 4201052"/>
              <a:gd name="connsiteX2" fmla="*/ 6649128 w 6649128"/>
              <a:gd name="connsiteY2" fmla="*/ 0 h 4201052"/>
              <a:gd name="connsiteX3" fmla="*/ 5177985 w 6649128"/>
              <a:gd name="connsiteY3" fmla="*/ 4201052 h 4201052"/>
              <a:gd name="connsiteX4" fmla="*/ 0 w 6649128"/>
              <a:gd name="connsiteY4" fmla="*/ 4141232 h 4201052"/>
              <a:gd name="connsiteX0" fmla="*/ 0 w 6649128"/>
              <a:gd name="connsiteY0" fmla="*/ 4201053 h 4201053"/>
              <a:gd name="connsiteX1" fmla="*/ 1035308 w 6649128"/>
              <a:gd name="connsiteY1" fmla="*/ 0 h 4201053"/>
              <a:gd name="connsiteX2" fmla="*/ 6649128 w 6649128"/>
              <a:gd name="connsiteY2" fmla="*/ 0 h 4201053"/>
              <a:gd name="connsiteX3" fmla="*/ 5177985 w 6649128"/>
              <a:gd name="connsiteY3" fmla="*/ 4201052 h 4201053"/>
              <a:gd name="connsiteX4" fmla="*/ 0 w 6649128"/>
              <a:gd name="connsiteY4" fmla="*/ 4201053 h 4201053"/>
              <a:gd name="connsiteX0" fmla="*/ 58554 w 5613820"/>
              <a:gd name="connsiteY0" fmla="*/ 4132687 h 4201052"/>
              <a:gd name="connsiteX1" fmla="*/ 0 w 5613820"/>
              <a:gd name="connsiteY1" fmla="*/ 0 h 4201052"/>
              <a:gd name="connsiteX2" fmla="*/ 5613820 w 5613820"/>
              <a:gd name="connsiteY2" fmla="*/ 0 h 4201052"/>
              <a:gd name="connsiteX3" fmla="*/ 4142677 w 5613820"/>
              <a:gd name="connsiteY3" fmla="*/ 4201052 h 4201052"/>
              <a:gd name="connsiteX4" fmla="*/ 58554 w 5613820"/>
              <a:gd name="connsiteY4" fmla="*/ 4132687 h 4201052"/>
              <a:gd name="connsiteX0" fmla="*/ 289290 w 5613820"/>
              <a:gd name="connsiteY0" fmla="*/ 4209599 h 4209599"/>
              <a:gd name="connsiteX1" fmla="*/ 0 w 5613820"/>
              <a:gd name="connsiteY1" fmla="*/ 0 h 4209599"/>
              <a:gd name="connsiteX2" fmla="*/ 5613820 w 5613820"/>
              <a:gd name="connsiteY2" fmla="*/ 0 h 4209599"/>
              <a:gd name="connsiteX3" fmla="*/ 4142677 w 5613820"/>
              <a:gd name="connsiteY3" fmla="*/ 4201052 h 4209599"/>
              <a:gd name="connsiteX4" fmla="*/ 289290 w 5613820"/>
              <a:gd name="connsiteY4" fmla="*/ 4209599 h 4209599"/>
              <a:gd name="connsiteX0" fmla="*/ 24370 w 5348900"/>
              <a:gd name="connsiteY0" fmla="*/ 4209599 h 4209599"/>
              <a:gd name="connsiteX1" fmla="*/ 0 w 5348900"/>
              <a:gd name="connsiteY1" fmla="*/ 17092 h 4209599"/>
              <a:gd name="connsiteX2" fmla="*/ 5348900 w 5348900"/>
              <a:gd name="connsiteY2" fmla="*/ 0 h 4209599"/>
              <a:gd name="connsiteX3" fmla="*/ 3877757 w 5348900"/>
              <a:gd name="connsiteY3" fmla="*/ 4201052 h 4209599"/>
              <a:gd name="connsiteX4" fmla="*/ 24370 w 5348900"/>
              <a:gd name="connsiteY4" fmla="*/ 4209599 h 4209599"/>
              <a:gd name="connsiteX0" fmla="*/ 15824 w 5340354"/>
              <a:gd name="connsiteY0" fmla="*/ 4209599 h 4209599"/>
              <a:gd name="connsiteX1" fmla="*/ 0 w 5340354"/>
              <a:gd name="connsiteY1" fmla="*/ 145279 h 4209599"/>
              <a:gd name="connsiteX2" fmla="*/ 5340354 w 5340354"/>
              <a:gd name="connsiteY2" fmla="*/ 0 h 4209599"/>
              <a:gd name="connsiteX3" fmla="*/ 3869211 w 5340354"/>
              <a:gd name="connsiteY3" fmla="*/ 4201052 h 4209599"/>
              <a:gd name="connsiteX4" fmla="*/ 15824 w 5340354"/>
              <a:gd name="connsiteY4" fmla="*/ 4209599 h 4209599"/>
              <a:gd name="connsiteX0" fmla="*/ 7278 w 5331808"/>
              <a:gd name="connsiteY0" fmla="*/ 4209599 h 4209599"/>
              <a:gd name="connsiteX1" fmla="*/ 0 w 5331808"/>
              <a:gd name="connsiteY1" fmla="*/ 25638 h 4209599"/>
              <a:gd name="connsiteX2" fmla="*/ 5331808 w 5331808"/>
              <a:gd name="connsiteY2" fmla="*/ 0 h 4209599"/>
              <a:gd name="connsiteX3" fmla="*/ 3860665 w 5331808"/>
              <a:gd name="connsiteY3" fmla="*/ 4201052 h 4209599"/>
              <a:gd name="connsiteX4" fmla="*/ 7278 w 5331808"/>
              <a:gd name="connsiteY4" fmla="*/ 4209599 h 4209599"/>
              <a:gd name="connsiteX0" fmla="*/ 41461 w 5365991"/>
              <a:gd name="connsiteY0" fmla="*/ 4209599 h 4209599"/>
              <a:gd name="connsiteX1" fmla="*/ 0 w 5365991"/>
              <a:gd name="connsiteY1" fmla="*/ 8546 h 4209599"/>
              <a:gd name="connsiteX2" fmla="*/ 5365991 w 5365991"/>
              <a:gd name="connsiteY2" fmla="*/ 0 h 4209599"/>
              <a:gd name="connsiteX3" fmla="*/ 3894848 w 5365991"/>
              <a:gd name="connsiteY3" fmla="*/ 4201052 h 4209599"/>
              <a:gd name="connsiteX4" fmla="*/ 41461 w 5365991"/>
              <a:gd name="connsiteY4" fmla="*/ 4209599 h 4209599"/>
              <a:gd name="connsiteX0" fmla="*/ 7278 w 5365991"/>
              <a:gd name="connsiteY0" fmla="*/ 4209599 h 4209599"/>
              <a:gd name="connsiteX1" fmla="*/ 0 w 5365991"/>
              <a:gd name="connsiteY1" fmla="*/ 8546 h 4209599"/>
              <a:gd name="connsiteX2" fmla="*/ 5365991 w 5365991"/>
              <a:gd name="connsiteY2" fmla="*/ 0 h 4209599"/>
              <a:gd name="connsiteX3" fmla="*/ 3894848 w 5365991"/>
              <a:gd name="connsiteY3" fmla="*/ 4201052 h 4209599"/>
              <a:gd name="connsiteX4" fmla="*/ 7278 w 5365991"/>
              <a:gd name="connsiteY4" fmla="*/ 4209599 h 4209599"/>
              <a:gd name="connsiteX0" fmla="*/ 1390 w 5368649"/>
              <a:gd name="connsiteY0" fmla="*/ 4218145 h 4218145"/>
              <a:gd name="connsiteX1" fmla="*/ 2658 w 5368649"/>
              <a:gd name="connsiteY1" fmla="*/ 8546 h 4218145"/>
              <a:gd name="connsiteX2" fmla="*/ 5368649 w 5368649"/>
              <a:gd name="connsiteY2" fmla="*/ 0 h 4218145"/>
              <a:gd name="connsiteX3" fmla="*/ 3897506 w 5368649"/>
              <a:gd name="connsiteY3" fmla="*/ 4201052 h 4218145"/>
              <a:gd name="connsiteX4" fmla="*/ 1390 w 5368649"/>
              <a:gd name="connsiteY4" fmla="*/ 4218145 h 421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8649" h="4218145">
                <a:moveTo>
                  <a:pt x="1390" y="4218145"/>
                </a:moveTo>
                <a:cubicBezTo>
                  <a:pt x="-3885" y="2863372"/>
                  <a:pt x="7933" y="1363319"/>
                  <a:pt x="2658" y="8546"/>
                </a:cubicBezTo>
                <a:lnTo>
                  <a:pt x="5368649" y="0"/>
                </a:lnTo>
                <a:lnTo>
                  <a:pt x="3897506" y="4201052"/>
                </a:lnTo>
                <a:lnTo>
                  <a:pt x="1390" y="4218145"/>
                </a:lnTo>
                <a:close/>
              </a:path>
            </a:pathLst>
          </a:custGeom>
          <a:solidFill>
            <a:srgbClr val="0F78AE"/>
          </a:solidFill>
          <a:ln>
            <a:solidFill>
              <a:srgbClr val="0F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4"/>
          <p:cNvSpPr/>
          <p:nvPr/>
        </p:nvSpPr>
        <p:spPr>
          <a:xfrm>
            <a:off x="3744093" y="2661568"/>
            <a:ext cx="1589907" cy="4204560"/>
          </a:xfrm>
          <a:custGeom>
            <a:avLst/>
            <a:gdLst>
              <a:gd name="connsiteX0" fmla="*/ 0 w 6256022"/>
              <a:gd name="connsiteY0" fmla="*/ 4141232 h 4141232"/>
              <a:gd name="connsiteX1" fmla="*/ 1035308 w 6256022"/>
              <a:gd name="connsiteY1" fmla="*/ 0 h 4141232"/>
              <a:gd name="connsiteX2" fmla="*/ 6256022 w 6256022"/>
              <a:gd name="connsiteY2" fmla="*/ 0 h 4141232"/>
              <a:gd name="connsiteX3" fmla="*/ 5220714 w 6256022"/>
              <a:gd name="connsiteY3" fmla="*/ 4141232 h 4141232"/>
              <a:gd name="connsiteX4" fmla="*/ 0 w 6256022"/>
              <a:gd name="connsiteY4" fmla="*/ 4141232 h 4141232"/>
              <a:gd name="connsiteX0" fmla="*/ 0 w 6649128"/>
              <a:gd name="connsiteY0" fmla="*/ 4141232 h 4141232"/>
              <a:gd name="connsiteX1" fmla="*/ 1035308 w 6649128"/>
              <a:gd name="connsiteY1" fmla="*/ 0 h 4141232"/>
              <a:gd name="connsiteX2" fmla="*/ 6649128 w 6649128"/>
              <a:gd name="connsiteY2" fmla="*/ 0 h 4141232"/>
              <a:gd name="connsiteX3" fmla="*/ 5220714 w 6649128"/>
              <a:gd name="connsiteY3" fmla="*/ 4141232 h 4141232"/>
              <a:gd name="connsiteX4" fmla="*/ 0 w 6649128"/>
              <a:gd name="connsiteY4" fmla="*/ 4141232 h 4141232"/>
              <a:gd name="connsiteX0" fmla="*/ 0 w 6649128"/>
              <a:gd name="connsiteY0" fmla="*/ 4141232 h 4201052"/>
              <a:gd name="connsiteX1" fmla="*/ 1035308 w 6649128"/>
              <a:gd name="connsiteY1" fmla="*/ 0 h 4201052"/>
              <a:gd name="connsiteX2" fmla="*/ 6649128 w 6649128"/>
              <a:gd name="connsiteY2" fmla="*/ 0 h 4201052"/>
              <a:gd name="connsiteX3" fmla="*/ 5177985 w 6649128"/>
              <a:gd name="connsiteY3" fmla="*/ 4201052 h 4201052"/>
              <a:gd name="connsiteX4" fmla="*/ 0 w 6649128"/>
              <a:gd name="connsiteY4" fmla="*/ 4141232 h 4201052"/>
              <a:gd name="connsiteX0" fmla="*/ 0 w 6649128"/>
              <a:gd name="connsiteY0" fmla="*/ 4201053 h 4201053"/>
              <a:gd name="connsiteX1" fmla="*/ 1035308 w 6649128"/>
              <a:gd name="connsiteY1" fmla="*/ 0 h 4201053"/>
              <a:gd name="connsiteX2" fmla="*/ 6649128 w 6649128"/>
              <a:gd name="connsiteY2" fmla="*/ 0 h 4201053"/>
              <a:gd name="connsiteX3" fmla="*/ 5177985 w 6649128"/>
              <a:gd name="connsiteY3" fmla="*/ 4201052 h 4201053"/>
              <a:gd name="connsiteX4" fmla="*/ 0 w 6649128"/>
              <a:gd name="connsiteY4" fmla="*/ 4201053 h 4201053"/>
              <a:gd name="connsiteX0" fmla="*/ 58554 w 5613820"/>
              <a:gd name="connsiteY0" fmla="*/ 4132687 h 4201052"/>
              <a:gd name="connsiteX1" fmla="*/ 0 w 5613820"/>
              <a:gd name="connsiteY1" fmla="*/ 0 h 4201052"/>
              <a:gd name="connsiteX2" fmla="*/ 5613820 w 5613820"/>
              <a:gd name="connsiteY2" fmla="*/ 0 h 4201052"/>
              <a:gd name="connsiteX3" fmla="*/ 4142677 w 5613820"/>
              <a:gd name="connsiteY3" fmla="*/ 4201052 h 4201052"/>
              <a:gd name="connsiteX4" fmla="*/ 58554 w 5613820"/>
              <a:gd name="connsiteY4" fmla="*/ 4132687 h 4201052"/>
              <a:gd name="connsiteX0" fmla="*/ 289290 w 5613820"/>
              <a:gd name="connsiteY0" fmla="*/ 4209599 h 4209599"/>
              <a:gd name="connsiteX1" fmla="*/ 0 w 5613820"/>
              <a:gd name="connsiteY1" fmla="*/ 0 h 4209599"/>
              <a:gd name="connsiteX2" fmla="*/ 5613820 w 5613820"/>
              <a:gd name="connsiteY2" fmla="*/ 0 h 4209599"/>
              <a:gd name="connsiteX3" fmla="*/ 4142677 w 5613820"/>
              <a:gd name="connsiteY3" fmla="*/ 4201052 h 4209599"/>
              <a:gd name="connsiteX4" fmla="*/ 289290 w 5613820"/>
              <a:gd name="connsiteY4" fmla="*/ 4209599 h 4209599"/>
              <a:gd name="connsiteX0" fmla="*/ 24370 w 5348900"/>
              <a:gd name="connsiteY0" fmla="*/ 4209599 h 4209599"/>
              <a:gd name="connsiteX1" fmla="*/ 0 w 5348900"/>
              <a:gd name="connsiteY1" fmla="*/ 17092 h 4209599"/>
              <a:gd name="connsiteX2" fmla="*/ 5348900 w 5348900"/>
              <a:gd name="connsiteY2" fmla="*/ 0 h 4209599"/>
              <a:gd name="connsiteX3" fmla="*/ 3877757 w 5348900"/>
              <a:gd name="connsiteY3" fmla="*/ 4201052 h 4209599"/>
              <a:gd name="connsiteX4" fmla="*/ 24370 w 5348900"/>
              <a:gd name="connsiteY4" fmla="*/ 4209599 h 4209599"/>
              <a:gd name="connsiteX0" fmla="*/ 15824 w 5340354"/>
              <a:gd name="connsiteY0" fmla="*/ 4209599 h 4209599"/>
              <a:gd name="connsiteX1" fmla="*/ 0 w 5340354"/>
              <a:gd name="connsiteY1" fmla="*/ 145279 h 4209599"/>
              <a:gd name="connsiteX2" fmla="*/ 5340354 w 5340354"/>
              <a:gd name="connsiteY2" fmla="*/ 0 h 4209599"/>
              <a:gd name="connsiteX3" fmla="*/ 3869211 w 5340354"/>
              <a:gd name="connsiteY3" fmla="*/ 4201052 h 4209599"/>
              <a:gd name="connsiteX4" fmla="*/ 15824 w 5340354"/>
              <a:gd name="connsiteY4" fmla="*/ 4209599 h 4209599"/>
              <a:gd name="connsiteX0" fmla="*/ 7278 w 5331808"/>
              <a:gd name="connsiteY0" fmla="*/ 4209599 h 4209599"/>
              <a:gd name="connsiteX1" fmla="*/ 0 w 5331808"/>
              <a:gd name="connsiteY1" fmla="*/ 25638 h 4209599"/>
              <a:gd name="connsiteX2" fmla="*/ 5331808 w 5331808"/>
              <a:gd name="connsiteY2" fmla="*/ 0 h 4209599"/>
              <a:gd name="connsiteX3" fmla="*/ 3860665 w 5331808"/>
              <a:gd name="connsiteY3" fmla="*/ 4201052 h 4209599"/>
              <a:gd name="connsiteX4" fmla="*/ 7278 w 5331808"/>
              <a:gd name="connsiteY4" fmla="*/ 4209599 h 4209599"/>
              <a:gd name="connsiteX0" fmla="*/ 41461 w 5365991"/>
              <a:gd name="connsiteY0" fmla="*/ 4209599 h 4209599"/>
              <a:gd name="connsiteX1" fmla="*/ 0 w 5365991"/>
              <a:gd name="connsiteY1" fmla="*/ 8546 h 4209599"/>
              <a:gd name="connsiteX2" fmla="*/ 5365991 w 5365991"/>
              <a:gd name="connsiteY2" fmla="*/ 0 h 4209599"/>
              <a:gd name="connsiteX3" fmla="*/ 3894848 w 5365991"/>
              <a:gd name="connsiteY3" fmla="*/ 4201052 h 4209599"/>
              <a:gd name="connsiteX4" fmla="*/ 41461 w 5365991"/>
              <a:gd name="connsiteY4" fmla="*/ 4209599 h 4209599"/>
              <a:gd name="connsiteX0" fmla="*/ 7278 w 5365991"/>
              <a:gd name="connsiteY0" fmla="*/ 4209599 h 4209599"/>
              <a:gd name="connsiteX1" fmla="*/ 0 w 5365991"/>
              <a:gd name="connsiteY1" fmla="*/ 8546 h 4209599"/>
              <a:gd name="connsiteX2" fmla="*/ 5365991 w 5365991"/>
              <a:gd name="connsiteY2" fmla="*/ 0 h 4209599"/>
              <a:gd name="connsiteX3" fmla="*/ 3894848 w 5365991"/>
              <a:gd name="connsiteY3" fmla="*/ 4201052 h 4209599"/>
              <a:gd name="connsiteX4" fmla="*/ 7278 w 5365991"/>
              <a:gd name="connsiteY4" fmla="*/ 4209599 h 4209599"/>
              <a:gd name="connsiteX0" fmla="*/ 1390 w 5368649"/>
              <a:gd name="connsiteY0" fmla="*/ 4218145 h 4218145"/>
              <a:gd name="connsiteX1" fmla="*/ 2658 w 5368649"/>
              <a:gd name="connsiteY1" fmla="*/ 8546 h 4218145"/>
              <a:gd name="connsiteX2" fmla="*/ 5368649 w 5368649"/>
              <a:gd name="connsiteY2" fmla="*/ 0 h 4218145"/>
              <a:gd name="connsiteX3" fmla="*/ 3897506 w 5368649"/>
              <a:gd name="connsiteY3" fmla="*/ 4201052 h 4218145"/>
              <a:gd name="connsiteX4" fmla="*/ 1390 w 5368649"/>
              <a:gd name="connsiteY4" fmla="*/ 4218145 h 4218145"/>
              <a:gd name="connsiteX0" fmla="*/ 1390 w 5368649"/>
              <a:gd name="connsiteY0" fmla="*/ 4218145 h 4218145"/>
              <a:gd name="connsiteX1" fmla="*/ 2658 w 5368649"/>
              <a:gd name="connsiteY1" fmla="*/ 8546 h 4218145"/>
              <a:gd name="connsiteX2" fmla="*/ 5368649 w 5368649"/>
              <a:gd name="connsiteY2" fmla="*/ 0 h 4218145"/>
              <a:gd name="connsiteX3" fmla="*/ 2672835 w 5368649"/>
              <a:gd name="connsiteY3" fmla="*/ 4201052 h 4218145"/>
              <a:gd name="connsiteX4" fmla="*/ 1390 w 5368649"/>
              <a:gd name="connsiteY4" fmla="*/ 4218145 h 4218145"/>
              <a:gd name="connsiteX0" fmla="*/ 1390 w 5368649"/>
              <a:gd name="connsiteY0" fmla="*/ 4218145 h 4218145"/>
              <a:gd name="connsiteX1" fmla="*/ 2658 w 5368649"/>
              <a:gd name="connsiteY1" fmla="*/ 8546 h 4218145"/>
              <a:gd name="connsiteX2" fmla="*/ 5368649 w 5368649"/>
              <a:gd name="connsiteY2" fmla="*/ 0 h 4218145"/>
              <a:gd name="connsiteX3" fmla="*/ 1717595 w 5368649"/>
              <a:gd name="connsiteY3" fmla="*/ 4192636 h 4218145"/>
              <a:gd name="connsiteX4" fmla="*/ 1390 w 5368649"/>
              <a:gd name="connsiteY4" fmla="*/ 4218145 h 4218145"/>
              <a:gd name="connsiteX0" fmla="*/ 1390 w 5368649"/>
              <a:gd name="connsiteY0" fmla="*/ 4218145 h 4218145"/>
              <a:gd name="connsiteX1" fmla="*/ 2658 w 5368649"/>
              <a:gd name="connsiteY1" fmla="*/ 8546 h 4218145"/>
              <a:gd name="connsiteX2" fmla="*/ 5368649 w 5368649"/>
              <a:gd name="connsiteY2" fmla="*/ 0 h 4218145"/>
              <a:gd name="connsiteX3" fmla="*/ 1056273 w 5368649"/>
              <a:gd name="connsiteY3" fmla="*/ 4192636 h 4218145"/>
              <a:gd name="connsiteX4" fmla="*/ 1390 w 5368649"/>
              <a:gd name="connsiteY4" fmla="*/ 4218145 h 4218145"/>
              <a:gd name="connsiteX0" fmla="*/ 1390 w 5368649"/>
              <a:gd name="connsiteY0" fmla="*/ 4218145 h 4226298"/>
              <a:gd name="connsiteX1" fmla="*/ 2658 w 5368649"/>
              <a:gd name="connsiteY1" fmla="*/ 8546 h 4226298"/>
              <a:gd name="connsiteX2" fmla="*/ 5368649 w 5368649"/>
              <a:gd name="connsiteY2" fmla="*/ 0 h 4226298"/>
              <a:gd name="connsiteX3" fmla="*/ 1105260 w 5368649"/>
              <a:gd name="connsiteY3" fmla="*/ 4226298 h 4226298"/>
              <a:gd name="connsiteX4" fmla="*/ 1390 w 5368649"/>
              <a:gd name="connsiteY4" fmla="*/ 4218145 h 4226298"/>
              <a:gd name="connsiteX0" fmla="*/ 1390 w 5417636"/>
              <a:gd name="connsiteY0" fmla="*/ 4209729 h 4217882"/>
              <a:gd name="connsiteX1" fmla="*/ 2658 w 5417636"/>
              <a:gd name="connsiteY1" fmla="*/ 130 h 4217882"/>
              <a:gd name="connsiteX2" fmla="*/ 5417636 w 5417636"/>
              <a:gd name="connsiteY2" fmla="*/ 0 h 4217882"/>
              <a:gd name="connsiteX3" fmla="*/ 1105260 w 5417636"/>
              <a:gd name="connsiteY3" fmla="*/ 4217882 h 4217882"/>
              <a:gd name="connsiteX4" fmla="*/ 1390 w 5417636"/>
              <a:gd name="connsiteY4" fmla="*/ 4209729 h 4217882"/>
              <a:gd name="connsiteX0" fmla="*/ 1390 w 5417636"/>
              <a:gd name="connsiteY0" fmla="*/ 4209729 h 4217882"/>
              <a:gd name="connsiteX1" fmla="*/ 2657 w 5417636"/>
              <a:gd name="connsiteY1" fmla="*/ 130 h 4217882"/>
              <a:gd name="connsiteX2" fmla="*/ 5417636 w 5417636"/>
              <a:gd name="connsiteY2" fmla="*/ 0 h 4217882"/>
              <a:gd name="connsiteX3" fmla="*/ 1105260 w 5417636"/>
              <a:gd name="connsiteY3" fmla="*/ 4217882 h 4217882"/>
              <a:gd name="connsiteX4" fmla="*/ 1390 w 5417636"/>
              <a:gd name="connsiteY4" fmla="*/ 4209729 h 421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7636" h="4217882">
                <a:moveTo>
                  <a:pt x="1390" y="4209729"/>
                </a:moveTo>
                <a:cubicBezTo>
                  <a:pt x="-3885" y="2854956"/>
                  <a:pt x="7932" y="1354903"/>
                  <a:pt x="2657" y="130"/>
                </a:cubicBezTo>
                <a:lnTo>
                  <a:pt x="5417636" y="0"/>
                </a:lnTo>
                <a:lnTo>
                  <a:pt x="1105260" y="4217882"/>
                </a:lnTo>
                <a:lnTo>
                  <a:pt x="1390" y="4209729"/>
                </a:lnTo>
                <a:close/>
              </a:path>
            </a:pathLst>
          </a:custGeom>
          <a:blipFill>
            <a:blip r:embed="rId7"/>
            <a:stretch>
              <a:fillRect l="-9858" r="-6849"/>
            </a:stretch>
          </a:blipFill>
          <a:ln>
            <a:solidFill>
              <a:srgbClr val="0F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62951D-5EE7-4CC2-A87A-BE3F0637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63" y="2909495"/>
            <a:ext cx="3981734" cy="8529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Wildlife Attractants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9C4FA72-505A-4E3E-930E-302D9F90440E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3886200"/>
            <a:ext cx="4100008" cy="27618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sz="2000" dirty="0">
                <a:solidFill>
                  <a:srgbClr val="FFFFFF"/>
                </a:solidFill>
              </a:rPr>
              <a:t>Example Land Uses:</a:t>
            </a:r>
          </a:p>
          <a:p>
            <a:pPr marL="288925" lvl="1" indent="-233363" defTabSz="914400"/>
            <a:r>
              <a:rPr lang="en-US" sz="1900" dirty="0">
                <a:solidFill>
                  <a:srgbClr val="FFFFFF"/>
                </a:solidFill>
              </a:rPr>
              <a:t>Municipal solid waste facilities/landfills</a:t>
            </a:r>
          </a:p>
          <a:p>
            <a:pPr marL="288925" lvl="1" indent="-233363" defTabSz="914400"/>
            <a:r>
              <a:rPr lang="en-US" sz="1900" dirty="0">
                <a:solidFill>
                  <a:srgbClr val="FFFFFF"/>
                </a:solidFill>
              </a:rPr>
              <a:t>Sewage treatment facilities</a:t>
            </a:r>
          </a:p>
          <a:p>
            <a:pPr marL="288925" lvl="1" indent="-233363" defTabSz="914400"/>
            <a:r>
              <a:rPr lang="en-US" sz="1900" dirty="0">
                <a:solidFill>
                  <a:srgbClr val="FFFFFF"/>
                </a:solidFill>
              </a:rPr>
              <a:t>Farmland</a:t>
            </a:r>
          </a:p>
          <a:p>
            <a:pPr marL="288925" lvl="1" indent="-233363" defTabSz="914400"/>
            <a:r>
              <a:rPr lang="en-US" sz="1900" dirty="0">
                <a:solidFill>
                  <a:srgbClr val="FFFFFF"/>
                </a:solidFill>
              </a:rPr>
              <a:t>Water bodies including retention ponds and wetlands</a:t>
            </a:r>
          </a:p>
          <a:p>
            <a:pPr marL="288925" lvl="1" indent="-233363" defTabSz="914400"/>
            <a:r>
              <a:rPr lang="en-US" sz="1900" dirty="0">
                <a:solidFill>
                  <a:srgbClr val="FFFFFF"/>
                </a:solidFill>
              </a:rPr>
              <a:t>Recreational areas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6BC819-6447-4881-B5BB-4B45306A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B96FC-900E-411D-A413-95AFE14ED69C}"/>
              </a:ext>
            </a:extLst>
          </p:cNvPr>
          <p:cNvSpPr txBox="1"/>
          <p:nvPr/>
        </p:nvSpPr>
        <p:spPr>
          <a:xfrm>
            <a:off x="225319" y="3623620"/>
            <a:ext cx="48664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FFFF"/>
                </a:solidFill>
              </a:rPr>
              <a:t>Concern: Introducing hazards to aircraft</a:t>
            </a:r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68831C-1ED1-4AD0-8739-2C9435E587B4}"/>
              </a:ext>
            </a:extLst>
          </p:cNvPr>
          <p:cNvCxnSpPr/>
          <p:nvPr/>
        </p:nvCxnSpPr>
        <p:spPr>
          <a:xfrm flipH="1">
            <a:off x="2743200" y="-424196"/>
            <a:ext cx="1146423" cy="30149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0">
            <a:extLst>
              <a:ext uri="{FF2B5EF4-FFF2-40B4-BE49-F238E27FC236}">
                <a16:creationId xmlns:a16="http://schemas.microsoft.com/office/drawing/2014/main" id="{686405D0-23CD-4FE6-95B5-9C64EFE55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2" r="17392"/>
          <a:stretch/>
        </p:blipFill>
        <p:spPr bwMode="auto">
          <a:xfrm>
            <a:off x="3769683" y="2626521"/>
            <a:ext cx="4005807" cy="4730828"/>
          </a:xfrm>
          <a:custGeom>
            <a:avLst/>
            <a:gdLst>
              <a:gd name="connsiteX0" fmla="*/ 1945141 w 4626927"/>
              <a:gd name="connsiteY0" fmla="*/ 0 h 4197911"/>
              <a:gd name="connsiteX1" fmla="*/ 1951364 w 4626927"/>
              <a:gd name="connsiteY1" fmla="*/ 0 h 4197911"/>
              <a:gd name="connsiteX2" fmla="*/ 3141155 w 4626927"/>
              <a:gd name="connsiteY2" fmla="*/ 0 h 4197911"/>
              <a:gd name="connsiteX3" fmla="*/ 4626927 w 4626927"/>
              <a:gd name="connsiteY3" fmla="*/ 0 h 4197911"/>
              <a:gd name="connsiteX4" fmla="*/ 2681786 w 4626927"/>
              <a:gd name="connsiteY4" fmla="*/ 4197911 h 4197911"/>
              <a:gd name="connsiteX5" fmla="*/ 0 w 4626927"/>
              <a:gd name="connsiteY5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183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19200" y="1981200"/>
            <a:ext cx="54864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US" dirty="0">
                <a:effectLst/>
                <a:latin typeface="+mn-lt"/>
              </a:rPr>
              <a:t>Consequences of Incompatibility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E69EA1-92CB-4708-8B8C-99F3AFB9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8E02AC-4C5D-4652-8D4D-9CFC04F89A78}"/>
              </a:ext>
            </a:extLst>
          </p:cNvPr>
          <p:cNvCxnSpPr/>
          <p:nvPr/>
        </p:nvCxnSpPr>
        <p:spPr>
          <a:xfrm>
            <a:off x="1981200" y="3657600"/>
            <a:ext cx="40386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826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245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50991" y="177886"/>
            <a:ext cx="3251710" cy="6357272"/>
          </a:xfrm>
          <a:prstGeom prst="rect">
            <a:avLst/>
          </a:prstGeom>
          <a:solidFill>
            <a:srgbClr val="0F78AE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65" y="196994"/>
            <a:ext cx="1779660" cy="6309360"/>
          </a:xfrm>
          <a:prstGeom prst="rect">
            <a:avLst/>
          </a:prstGeom>
        </p:spPr>
      </p:pic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5762477" y="824439"/>
            <a:ext cx="2924324" cy="520579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marL="284163" lvl="1" indent="-279400" defTabSz="9144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</a:rPr>
              <a:t>Impacts to airport viability, including constraining the airport’s operations and limiting future airport development</a:t>
            </a:r>
          </a:p>
          <a:p>
            <a:pPr marL="284163" lvl="1" indent="-279400" defTabSz="9144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</a:rPr>
              <a:t>Impacts to runway approach and departure surfaces</a:t>
            </a:r>
          </a:p>
          <a:p>
            <a:pPr marL="284163" lvl="1" indent="-279400" defTabSz="9144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</a:rPr>
              <a:t>Increased safety risk due to obstructions or wildlife hazards</a:t>
            </a:r>
          </a:p>
          <a:p>
            <a:pPr marL="284163" lvl="1" indent="-279400" defTabSz="9144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</a:rPr>
              <a:t>Reduced community support for airport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468" y="4507684"/>
            <a:ext cx="5328921" cy="20263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2622" y="4493441"/>
            <a:ext cx="5085281" cy="16252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rgbClr val="FFFFFF"/>
                </a:solidFill>
              </a:rPr>
              <a:t>Consequences of Incompatibility to Airports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41695A-7542-406D-97FF-148BC0B0D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63356-C251-4F18-939E-27FA23ADAAF0}"/>
              </a:ext>
            </a:extLst>
          </p:cNvPr>
          <p:cNvSpPr txBox="1"/>
          <p:nvPr/>
        </p:nvSpPr>
        <p:spPr>
          <a:xfrm>
            <a:off x="2438400" y="5861467"/>
            <a:ext cx="22860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A picture containing sky, outdoor, person, man&#10;&#10;Description generated with very high confidence">
            <a:extLst>
              <a:ext uri="{FF2B5EF4-FFF2-40B4-BE49-F238E27FC236}">
                <a16:creationId xmlns:a16="http://schemas.microsoft.com/office/drawing/2014/main" id="{F325992B-D768-4DF8-8C62-BE82B08E7D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9331" r="29375" b="24444"/>
          <a:stretch/>
        </p:blipFill>
        <p:spPr>
          <a:xfrm>
            <a:off x="241299" y="177886"/>
            <a:ext cx="5328921" cy="424425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551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74074-0447-4358-B6C4-AD23B4B69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37338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77C77-8EC5-46FA-9048-30A5B3522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6324600" cy="4419600"/>
          </a:xfrm>
        </p:spPr>
        <p:txBody>
          <a:bodyPr>
            <a:noAutofit/>
          </a:bodyPr>
          <a:lstStyle/>
          <a:p>
            <a:pPr marL="233363" indent="-233363">
              <a:buSzPct val="80000"/>
              <a:buFont typeface="Wingdings" panose="05000000000000000000" pitchFamily="2" charset="2"/>
              <a:buChar char="§"/>
            </a:pPr>
            <a:r>
              <a:rPr lang="en-US" sz="2200" dirty="0"/>
              <a:t>General aviation airports are an integral link to our nation’s transportation system and contribute to the vitality of our economy. </a:t>
            </a:r>
          </a:p>
          <a:p>
            <a:pPr marL="233363" indent="-233363">
              <a:buSzPct val="80000"/>
              <a:buFont typeface="Wingdings" panose="05000000000000000000" pitchFamily="2" charset="2"/>
              <a:buChar char="§"/>
            </a:pPr>
            <a:r>
              <a:rPr lang="en-US" sz="2200" dirty="0"/>
              <a:t>One of the greatest concerns facing these airports today is “encroachment”—the continued pressure brought by incompatible land uses that threaten and limit the operation of airports. </a:t>
            </a:r>
          </a:p>
          <a:p>
            <a:pPr marL="233363" indent="-233363">
              <a:buSzPct val="80000"/>
              <a:buFont typeface="Wingdings" panose="05000000000000000000" pitchFamily="2" charset="2"/>
              <a:buChar char="§"/>
            </a:pPr>
            <a:r>
              <a:rPr lang="en-US" sz="2200" dirty="0"/>
              <a:t>Individually, many incompatible land use decisions may appear to have a negligible impact. </a:t>
            </a:r>
          </a:p>
          <a:p>
            <a:pPr marL="233363" indent="-233363">
              <a:buSzPct val="80000"/>
              <a:buFont typeface="Wingdings" panose="05000000000000000000" pitchFamily="2" charset="2"/>
              <a:buChar char="§"/>
            </a:pPr>
            <a:r>
              <a:rPr lang="en-US" sz="2200" dirty="0"/>
              <a:t>Collectively and over time, poor land use decisions can lead to the restriction of airport activity or to airport closure, slowly eroding our aviation system.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4ACD2-3383-495E-8D50-9C6E75A8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711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6" b="12365"/>
          <a:stretch/>
        </p:blipFill>
        <p:spPr>
          <a:xfrm>
            <a:off x="4922520" y="1676400"/>
            <a:ext cx="4297680" cy="2438400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7" b="15092"/>
          <a:stretch/>
        </p:blipFill>
        <p:spPr>
          <a:xfrm>
            <a:off x="3657600" y="4191000"/>
            <a:ext cx="5508944" cy="2592898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7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0BDEF5A-855C-4584-B141-67A3085B7AFE}"/>
              </a:ext>
            </a:extLst>
          </p:cNvPr>
          <p:cNvSpPr txBox="1">
            <a:spLocks noChangeArrowheads="1"/>
          </p:cNvSpPr>
          <p:nvPr/>
        </p:nvSpPr>
        <p:spPr>
          <a:xfrm>
            <a:off x="257289" y="220629"/>
            <a:ext cx="8629421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Consequences to people living near an airport </a:t>
            </a:r>
          </a:p>
        </p:txBody>
      </p:sp>
      <p:sp>
        <p:nvSpPr>
          <p:cNvPr id="9" name="Parallelogram 4"/>
          <p:cNvSpPr/>
          <p:nvPr/>
        </p:nvSpPr>
        <p:spPr>
          <a:xfrm>
            <a:off x="-22544" y="1701172"/>
            <a:ext cx="5704209" cy="5163740"/>
          </a:xfrm>
          <a:custGeom>
            <a:avLst/>
            <a:gdLst>
              <a:gd name="connsiteX0" fmla="*/ 0 w 6256022"/>
              <a:gd name="connsiteY0" fmla="*/ 4141232 h 4141232"/>
              <a:gd name="connsiteX1" fmla="*/ 1035308 w 6256022"/>
              <a:gd name="connsiteY1" fmla="*/ 0 h 4141232"/>
              <a:gd name="connsiteX2" fmla="*/ 6256022 w 6256022"/>
              <a:gd name="connsiteY2" fmla="*/ 0 h 4141232"/>
              <a:gd name="connsiteX3" fmla="*/ 5220714 w 6256022"/>
              <a:gd name="connsiteY3" fmla="*/ 4141232 h 4141232"/>
              <a:gd name="connsiteX4" fmla="*/ 0 w 6256022"/>
              <a:gd name="connsiteY4" fmla="*/ 4141232 h 4141232"/>
              <a:gd name="connsiteX0" fmla="*/ 0 w 6649128"/>
              <a:gd name="connsiteY0" fmla="*/ 4141232 h 4141232"/>
              <a:gd name="connsiteX1" fmla="*/ 1035308 w 6649128"/>
              <a:gd name="connsiteY1" fmla="*/ 0 h 4141232"/>
              <a:gd name="connsiteX2" fmla="*/ 6649128 w 6649128"/>
              <a:gd name="connsiteY2" fmla="*/ 0 h 4141232"/>
              <a:gd name="connsiteX3" fmla="*/ 5220714 w 6649128"/>
              <a:gd name="connsiteY3" fmla="*/ 4141232 h 4141232"/>
              <a:gd name="connsiteX4" fmla="*/ 0 w 6649128"/>
              <a:gd name="connsiteY4" fmla="*/ 4141232 h 4141232"/>
              <a:gd name="connsiteX0" fmla="*/ 0 w 6649128"/>
              <a:gd name="connsiteY0" fmla="*/ 4141232 h 4201052"/>
              <a:gd name="connsiteX1" fmla="*/ 1035308 w 6649128"/>
              <a:gd name="connsiteY1" fmla="*/ 0 h 4201052"/>
              <a:gd name="connsiteX2" fmla="*/ 6649128 w 6649128"/>
              <a:gd name="connsiteY2" fmla="*/ 0 h 4201052"/>
              <a:gd name="connsiteX3" fmla="*/ 5177985 w 6649128"/>
              <a:gd name="connsiteY3" fmla="*/ 4201052 h 4201052"/>
              <a:gd name="connsiteX4" fmla="*/ 0 w 6649128"/>
              <a:gd name="connsiteY4" fmla="*/ 4141232 h 4201052"/>
              <a:gd name="connsiteX0" fmla="*/ 0 w 6649128"/>
              <a:gd name="connsiteY0" fmla="*/ 4201053 h 4201053"/>
              <a:gd name="connsiteX1" fmla="*/ 1035308 w 6649128"/>
              <a:gd name="connsiteY1" fmla="*/ 0 h 4201053"/>
              <a:gd name="connsiteX2" fmla="*/ 6649128 w 6649128"/>
              <a:gd name="connsiteY2" fmla="*/ 0 h 4201053"/>
              <a:gd name="connsiteX3" fmla="*/ 5177985 w 6649128"/>
              <a:gd name="connsiteY3" fmla="*/ 4201052 h 4201053"/>
              <a:gd name="connsiteX4" fmla="*/ 0 w 6649128"/>
              <a:gd name="connsiteY4" fmla="*/ 4201053 h 4201053"/>
              <a:gd name="connsiteX0" fmla="*/ 58554 w 5613820"/>
              <a:gd name="connsiteY0" fmla="*/ 4132687 h 4201052"/>
              <a:gd name="connsiteX1" fmla="*/ 0 w 5613820"/>
              <a:gd name="connsiteY1" fmla="*/ 0 h 4201052"/>
              <a:gd name="connsiteX2" fmla="*/ 5613820 w 5613820"/>
              <a:gd name="connsiteY2" fmla="*/ 0 h 4201052"/>
              <a:gd name="connsiteX3" fmla="*/ 4142677 w 5613820"/>
              <a:gd name="connsiteY3" fmla="*/ 4201052 h 4201052"/>
              <a:gd name="connsiteX4" fmla="*/ 58554 w 5613820"/>
              <a:gd name="connsiteY4" fmla="*/ 4132687 h 4201052"/>
              <a:gd name="connsiteX0" fmla="*/ 289290 w 5613820"/>
              <a:gd name="connsiteY0" fmla="*/ 4209599 h 4209599"/>
              <a:gd name="connsiteX1" fmla="*/ 0 w 5613820"/>
              <a:gd name="connsiteY1" fmla="*/ 0 h 4209599"/>
              <a:gd name="connsiteX2" fmla="*/ 5613820 w 5613820"/>
              <a:gd name="connsiteY2" fmla="*/ 0 h 4209599"/>
              <a:gd name="connsiteX3" fmla="*/ 4142677 w 5613820"/>
              <a:gd name="connsiteY3" fmla="*/ 4201052 h 4209599"/>
              <a:gd name="connsiteX4" fmla="*/ 289290 w 5613820"/>
              <a:gd name="connsiteY4" fmla="*/ 4209599 h 4209599"/>
              <a:gd name="connsiteX0" fmla="*/ 24370 w 5348900"/>
              <a:gd name="connsiteY0" fmla="*/ 4209599 h 4209599"/>
              <a:gd name="connsiteX1" fmla="*/ 0 w 5348900"/>
              <a:gd name="connsiteY1" fmla="*/ 17092 h 4209599"/>
              <a:gd name="connsiteX2" fmla="*/ 5348900 w 5348900"/>
              <a:gd name="connsiteY2" fmla="*/ 0 h 4209599"/>
              <a:gd name="connsiteX3" fmla="*/ 3877757 w 5348900"/>
              <a:gd name="connsiteY3" fmla="*/ 4201052 h 4209599"/>
              <a:gd name="connsiteX4" fmla="*/ 24370 w 5348900"/>
              <a:gd name="connsiteY4" fmla="*/ 4209599 h 4209599"/>
              <a:gd name="connsiteX0" fmla="*/ 15824 w 5340354"/>
              <a:gd name="connsiteY0" fmla="*/ 4209599 h 4209599"/>
              <a:gd name="connsiteX1" fmla="*/ 0 w 5340354"/>
              <a:gd name="connsiteY1" fmla="*/ 145279 h 4209599"/>
              <a:gd name="connsiteX2" fmla="*/ 5340354 w 5340354"/>
              <a:gd name="connsiteY2" fmla="*/ 0 h 4209599"/>
              <a:gd name="connsiteX3" fmla="*/ 3869211 w 5340354"/>
              <a:gd name="connsiteY3" fmla="*/ 4201052 h 4209599"/>
              <a:gd name="connsiteX4" fmla="*/ 15824 w 5340354"/>
              <a:gd name="connsiteY4" fmla="*/ 4209599 h 4209599"/>
              <a:gd name="connsiteX0" fmla="*/ 7278 w 5331808"/>
              <a:gd name="connsiteY0" fmla="*/ 4209599 h 4209599"/>
              <a:gd name="connsiteX1" fmla="*/ 0 w 5331808"/>
              <a:gd name="connsiteY1" fmla="*/ 25638 h 4209599"/>
              <a:gd name="connsiteX2" fmla="*/ 5331808 w 5331808"/>
              <a:gd name="connsiteY2" fmla="*/ 0 h 4209599"/>
              <a:gd name="connsiteX3" fmla="*/ 3860665 w 5331808"/>
              <a:gd name="connsiteY3" fmla="*/ 4201052 h 4209599"/>
              <a:gd name="connsiteX4" fmla="*/ 7278 w 5331808"/>
              <a:gd name="connsiteY4" fmla="*/ 4209599 h 4209599"/>
              <a:gd name="connsiteX0" fmla="*/ 41461 w 5365991"/>
              <a:gd name="connsiteY0" fmla="*/ 4209599 h 4209599"/>
              <a:gd name="connsiteX1" fmla="*/ 0 w 5365991"/>
              <a:gd name="connsiteY1" fmla="*/ 8546 h 4209599"/>
              <a:gd name="connsiteX2" fmla="*/ 5365991 w 5365991"/>
              <a:gd name="connsiteY2" fmla="*/ 0 h 4209599"/>
              <a:gd name="connsiteX3" fmla="*/ 3894848 w 5365991"/>
              <a:gd name="connsiteY3" fmla="*/ 4201052 h 4209599"/>
              <a:gd name="connsiteX4" fmla="*/ 41461 w 5365991"/>
              <a:gd name="connsiteY4" fmla="*/ 4209599 h 4209599"/>
              <a:gd name="connsiteX0" fmla="*/ 7278 w 5365991"/>
              <a:gd name="connsiteY0" fmla="*/ 4209599 h 4209599"/>
              <a:gd name="connsiteX1" fmla="*/ 0 w 5365991"/>
              <a:gd name="connsiteY1" fmla="*/ 8546 h 4209599"/>
              <a:gd name="connsiteX2" fmla="*/ 5365991 w 5365991"/>
              <a:gd name="connsiteY2" fmla="*/ 0 h 4209599"/>
              <a:gd name="connsiteX3" fmla="*/ 3894848 w 5365991"/>
              <a:gd name="connsiteY3" fmla="*/ 4201052 h 4209599"/>
              <a:gd name="connsiteX4" fmla="*/ 7278 w 5365991"/>
              <a:gd name="connsiteY4" fmla="*/ 4209599 h 4209599"/>
              <a:gd name="connsiteX0" fmla="*/ 1390 w 5368649"/>
              <a:gd name="connsiteY0" fmla="*/ 4218145 h 4218145"/>
              <a:gd name="connsiteX1" fmla="*/ 2658 w 5368649"/>
              <a:gd name="connsiteY1" fmla="*/ 8546 h 4218145"/>
              <a:gd name="connsiteX2" fmla="*/ 5368649 w 5368649"/>
              <a:gd name="connsiteY2" fmla="*/ 0 h 4218145"/>
              <a:gd name="connsiteX3" fmla="*/ 3897506 w 5368649"/>
              <a:gd name="connsiteY3" fmla="*/ 4201052 h 4218145"/>
              <a:gd name="connsiteX4" fmla="*/ 1390 w 5368649"/>
              <a:gd name="connsiteY4" fmla="*/ 4218145 h 4218145"/>
              <a:gd name="connsiteX0" fmla="*/ 1390 w 5704209"/>
              <a:gd name="connsiteY0" fmla="*/ 4209599 h 4209599"/>
              <a:gd name="connsiteX1" fmla="*/ 2658 w 5704209"/>
              <a:gd name="connsiteY1" fmla="*/ 0 h 4209599"/>
              <a:gd name="connsiteX2" fmla="*/ 5704209 w 5704209"/>
              <a:gd name="connsiteY2" fmla="*/ 5132 h 4209599"/>
              <a:gd name="connsiteX3" fmla="*/ 3897506 w 5704209"/>
              <a:gd name="connsiteY3" fmla="*/ 4192506 h 4209599"/>
              <a:gd name="connsiteX4" fmla="*/ 1390 w 5704209"/>
              <a:gd name="connsiteY4" fmla="*/ 4209599 h 420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209" h="4209599">
                <a:moveTo>
                  <a:pt x="1390" y="4209599"/>
                </a:moveTo>
                <a:cubicBezTo>
                  <a:pt x="-3885" y="2854826"/>
                  <a:pt x="7933" y="1354773"/>
                  <a:pt x="2658" y="0"/>
                </a:cubicBezTo>
                <a:lnTo>
                  <a:pt x="5704209" y="5132"/>
                </a:lnTo>
                <a:lnTo>
                  <a:pt x="3897506" y="4192506"/>
                </a:lnTo>
                <a:lnTo>
                  <a:pt x="1390" y="4209599"/>
                </a:lnTo>
                <a:close/>
              </a:path>
            </a:pathLst>
          </a:custGeom>
          <a:solidFill>
            <a:srgbClr val="0F78AE"/>
          </a:solidFill>
          <a:ln>
            <a:solidFill>
              <a:srgbClr val="0F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4"/>
          <p:cNvSpPr/>
          <p:nvPr/>
        </p:nvSpPr>
        <p:spPr>
          <a:xfrm>
            <a:off x="3824514" y="1701873"/>
            <a:ext cx="1855542" cy="4204560"/>
          </a:xfrm>
          <a:custGeom>
            <a:avLst/>
            <a:gdLst>
              <a:gd name="connsiteX0" fmla="*/ 0 w 6256022"/>
              <a:gd name="connsiteY0" fmla="*/ 4141232 h 4141232"/>
              <a:gd name="connsiteX1" fmla="*/ 1035308 w 6256022"/>
              <a:gd name="connsiteY1" fmla="*/ 0 h 4141232"/>
              <a:gd name="connsiteX2" fmla="*/ 6256022 w 6256022"/>
              <a:gd name="connsiteY2" fmla="*/ 0 h 4141232"/>
              <a:gd name="connsiteX3" fmla="*/ 5220714 w 6256022"/>
              <a:gd name="connsiteY3" fmla="*/ 4141232 h 4141232"/>
              <a:gd name="connsiteX4" fmla="*/ 0 w 6256022"/>
              <a:gd name="connsiteY4" fmla="*/ 4141232 h 4141232"/>
              <a:gd name="connsiteX0" fmla="*/ 0 w 6649128"/>
              <a:gd name="connsiteY0" fmla="*/ 4141232 h 4141232"/>
              <a:gd name="connsiteX1" fmla="*/ 1035308 w 6649128"/>
              <a:gd name="connsiteY1" fmla="*/ 0 h 4141232"/>
              <a:gd name="connsiteX2" fmla="*/ 6649128 w 6649128"/>
              <a:gd name="connsiteY2" fmla="*/ 0 h 4141232"/>
              <a:gd name="connsiteX3" fmla="*/ 5220714 w 6649128"/>
              <a:gd name="connsiteY3" fmla="*/ 4141232 h 4141232"/>
              <a:gd name="connsiteX4" fmla="*/ 0 w 6649128"/>
              <a:gd name="connsiteY4" fmla="*/ 4141232 h 4141232"/>
              <a:gd name="connsiteX0" fmla="*/ 0 w 6649128"/>
              <a:gd name="connsiteY0" fmla="*/ 4141232 h 4201052"/>
              <a:gd name="connsiteX1" fmla="*/ 1035308 w 6649128"/>
              <a:gd name="connsiteY1" fmla="*/ 0 h 4201052"/>
              <a:gd name="connsiteX2" fmla="*/ 6649128 w 6649128"/>
              <a:gd name="connsiteY2" fmla="*/ 0 h 4201052"/>
              <a:gd name="connsiteX3" fmla="*/ 5177985 w 6649128"/>
              <a:gd name="connsiteY3" fmla="*/ 4201052 h 4201052"/>
              <a:gd name="connsiteX4" fmla="*/ 0 w 6649128"/>
              <a:gd name="connsiteY4" fmla="*/ 4141232 h 4201052"/>
              <a:gd name="connsiteX0" fmla="*/ 0 w 6649128"/>
              <a:gd name="connsiteY0" fmla="*/ 4201053 h 4201053"/>
              <a:gd name="connsiteX1" fmla="*/ 1035308 w 6649128"/>
              <a:gd name="connsiteY1" fmla="*/ 0 h 4201053"/>
              <a:gd name="connsiteX2" fmla="*/ 6649128 w 6649128"/>
              <a:gd name="connsiteY2" fmla="*/ 0 h 4201053"/>
              <a:gd name="connsiteX3" fmla="*/ 5177985 w 6649128"/>
              <a:gd name="connsiteY3" fmla="*/ 4201052 h 4201053"/>
              <a:gd name="connsiteX4" fmla="*/ 0 w 6649128"/>
              <a:gd name="connsiteY4" fmla="*/ 4201053 h 4201053"/>
              <a:gd name="connsiteX0" fmla="*/ 58554 w 5613820"/>
              <a:gd name="connsiteY0" fmla="*/ 4132687 h 4201052"/>
              <a:gd name="connsiteX1" fmla="*/ 0 w 5613820"/>
              <a:gd name="connsiteY1" fmla="*/ 0 h 4201052"/>
              <a:gd name="connsiteX2" fmla="*/ 5613820 w 5613820"/>
              <a:gd name="connsiteY2" fmla="*/ 0 h 4201052"/>
              <a:gd name="connsiteX3" fmla="*/ 4142677 w 5613820"/>
              <a:gd name="connsiteY3" fmla="*/ 4201052 h 4201052"/>
              <a:gd name="connsiteX4" fmla="*/ 58554 w 5613820"/>
              <a:gd name="connsiteY4" fmla="*/ 4132687 h 4201052"/>
              <a:gd name="connsiteX0" fmla="*/ 289290 w 5613820"/>
              <a:gd name="connsiteY0" fmla="*/ 4209599 h 4209599"/>
              <a:gd name="connsiteX1" fmla="*/ 0 w 5613820"/>
              <a:gd name="connsiteY1" fmla="*/ 0 h 4209599"/>
              <a:gd name="connsiteX2" fmla="*/ 5613820 w 5613820"/>
              <a:gd name="connsiteY2" fmla="*/ 0 h 4209599"/>
              <a:gd name="connsiteX3" fmla="*/ 4142677 w 5613820"/>
              <a:gd name="connsiteY3" fmla="*/ 4201052 h 4209599"/>
              <a:gd name="connsiteX4" fmla="*/ 289290 w 5613820"/>
              <a:gd name="connsiteY4" fmla="*/ 4209599 h 4209599"/>
              <a:gd name="connsiteX0" fmla="*/ 24370 w 5348900"/>
              <a:gd name="connsiteY0" fmla="*/ 4209599 h 4209599"/>
              <a:gd name="connsiteX1" fmla="*/ 0 w 5348900"/>
              <a:gd name="connsiteY1" fmla="*/ 17092 h 4209599"/>
              <a:gd name="connsiteX2" fmla="*/ 5348900 w 5348900"/>
              <a:gd name="connsiteY2" fmla="*/ 0 h 4209599"/>
              <a:gd name="connsiteX3" fmla="*/ 3877757 w 5348900"/>
              <a:gd name="connsiteY3" fmla="*/ 4201052 h 4209599"/>
              <a:gd name="connsiteX4" fmla="*/ 24370 w 5348900"/>
              <a:gd name="connsiteY4" fmla="*/ 4209599 h 4209599"/>
              <a:gd name="connsiteX0" fmla="*/ 15824 w 5340354"/>
              <a:gd name="connsiteY0" fmla="*/ 4209599 h 4209599"/>
              <a:gd name="connsiteX1" fmla="*/ 0 w 5340354"/>
              <a:gd name="connsiteY1" fmla="*/ 145279 h 4209599"/>
              <a:gd name="connsiteX2" fmla="*/ 5340354 w 5340354"/>
              <a:gd name="connsiteY2" fmla="*/ 0 h 4209599"/>
              <a:gd name="connsiteX3" fmla="*/ 3869211 w 5340354"/>
              <a:gd name="connsiteY3" fmla="*/ 4201052 h 4209599"/>
              <a:gd name="connsiteX4" fmla="*/ 15824 w 5340354"/>
              <a:gd name="connsiteY4" fmla="*/ 4209599 h 4209599"/>
              <a:gd name="connsiteX0" fmla="*/ 7278 w 5331808"/>
              <a:gd name="connsiteY0" fmla="*/ 4209599 h 4209599"/>
              <a:gd name="connsiteX1" fmla="*/ 0 w 5331808"/>
              <a:gd name="connsiteY1" fmla="*/ 25638 h 4209599"/>
              <a:gd name="connsiteX2" fmla="*/ 5331808 w 5331808"/>
              <a:gd name="connsiteY2" fmla="*/ 0 h 4209599"/>
              <a:gd name="connsiteX3" fmla="*/ 3860665 w 5331808"/>
              <a:gd name="connsiteY3" fmla="*/ 4201052 h 4209599"/>
              <a:gd name="connsiteX4" fmla="*/ 7278 w 5331808"/>
              <a:gd name="connsiteY4" fmla="*/ 4209599 h 4209599"/>
              <a:gd name="connsiteX0" fmla="*/ 41461 w 5365991"/>
              <a:gd name="connsiteY0" fmla="*/ 4209599 h 4209599"/>
              <a:gd name="connsiteX1" fmla="*/ 0 w 5365991"/>
              <a:gd name="connsiteY1" fmla="*/ 8546 h 4209599"/>
              <a:gd name="connsiteX2" fmla="*/ 5365991 w 5365991"/>
              <a:gd name="connsiteY2" fmla="*/ 0 h 4209599"/>
              <a:gd name="connsiteX3" fmla="*/ 3894848 w 5365991"/>
              <a:gd name="connsiteY3" fmla="*/ 4201052 h 4209599"/>
              <a:gd name="connsiteX4" fmla="*/ 41461 w 5365991"/>
              <a:gd name="connsiteY4" fmla="*/ 4209599 h 4209599"/>
              <a:gd name="connsiteX0" fmla="*/ 7278 w 5365991"/>
              <a:gd name="connsiteY0" fmla="*/ 4209599 h 4209599"/>
              <a:gd name="connsiteX1" fmla="*/ 0 w 5365991"/>
              <a:gd name="connsiteY1" fmla="*/ 8546 h 4209599"/>
              <a:gd name="connsiteX2" fmla="*/ 5365991 w 5365991"/>
              <a:gd name="connsiteY2" fmla="*/ 0 h 4209599"/>
              <a:gd name="connsiteX3" fmla="*/ 3894848 w 5365991"/>
              <a:gd name="connsiteY3" fmla="*/ 4201052 h 4209599"/>
              <a:gd name="connsiteX4" fmla="*/ 7278 w 5365991"/>
              <a:gd name="connsiteY4" fmla="*/ 4209599 h 4209599"/>
              <a:gd name="connsiteX0" fmla="*/ 1390 w 5368649"/>
              <a:gd name="connsiteY0" fmla="*/ 4218145 h 4218145"/>
              <a:gd name="connsiteX1" fmla="*/ 2658 w 5368649"/>
              <a:gd name="connsiteY1" fmla="*/ 8546 h 4218145"/>
              <a:gd name="connsiteX2" fmla="*/ 5368649 w 5368649"/>
              <a:gd name="connsiteY2" fmla="*/ 0 h 4218145"/>
              <a:gd name="connsiteX3" fmla="*/ 3897506 w 5368649"/>
              <a:gd name="connsiteY3" fmla="*/ 4201052 h 4218145"/>
              <a:gd name="connsiteX4" fmla="*/ 1390 w 5368649"/>
              <a:gd name="connsiteY4" fmla="*/ 4218145 h 4218145"/>
              <a:gd name="connsiteX0" fmla="*/ 1390 w 5368649"/>
              <a:gd name="connsiteY0" fmla="*/ 4218145 h 4218145"/>
              <a:gd name="connsiteX1" fmla="*/ 2658 w 5368649"/>
              <a:gd name="connsiteY1" fmla="*/ 8546 h 4218145"/>
              <a:gd name="connsiteX2" fmla="*/ 5368649 w 5368649"/>
              <a:gd name="connsiteY2" fmla="*/ 0 h 4218145"/>
              <a:gd name="connsiteX3" fmla="*/ 2672835 w 5368649"/>
              <a:gd name="connsiteY3" fmla="*/ 4201052 h 4218145"/>
              <a:gd name="connsiteX4" fmla="*/ 1390 w 5368649"/>
              <a:gd name="connsiteY4" fmla="*/ 4218145 h 4218145"/>
              <a:gd name="connsiteX0" fmla="*/ 1390 w 5368649"/>
              <a:gd name="connsiteY0" fmla="*/ 4218145 h 4218145"/>
              <a:gd name="connsiteX1" fmla="*/ 2658 w 5368649"/>
              <a:gd name="connsiteY1" fmla="*/ 8546 h 4218145"/>
              <a:gd name="connsiteX2" fmla="*/ 5368649 w 5368649"/>
              <a:gd name="connsiteY2" fmla="*/ 0 h 4218145"/>
              <a:gd name="connsiteX3" fmla="*/ 1717595 w 5368649"/>
              <a:gd name="connsiteY3" fmla="*/ 4192636 h 4218145"/>
              <a:gd name="connsiteX4" fmla="*/ 1390 w 5368649"/>
              <a:gd name="connsiteY4" fmla="*/ 4218145 h 4218145"/>
              <a:gd name="connsiteX0" fmla="*/ 1390 w 5368649"/>
              <a:gd name="connsiteY0" fmla="*/ 4218145 h 4218145"/>
              <a:gd name="connsiteX1" fmla="*/ 2658 w 5368649"/>
              <a:gd name="connsiteY1" fmla="*/ 8546 h 4218145"/>
              <a:gd name="connsiteX2" fmla="*/ 5368649 w 5368649"/>
              <a:gd name="connsiteY2" fmla="*/ 0 h 4218145"/>
              <a:gd name="connsiteX3" fmla="*/ 1056273 w 5368649"/>
              <a:gd name="connsiteY3" fmla="*/ 4192636 h 4218145"/>
              <a:gd name="connsiteX4" fmla="*/ 1390 w 5368649"/>
              <a:gd name="connsiteY4" fmla="*/ 4218145 h 4218145"/>
              <a:gd name="connsiteX0" fmla="*/ 1390 w 5368649"/>
              <a:gd name="connsiteY0" fmla="*/ 4218145 h 4226298"/>
              <a:gd name="connsiteX1" fmla="*/ 2658 w 5368649"/>
              <a:gd name="connsiteY1" fmla="*/ 8546 h 4226298"/>
              <a:gd name="connsiteX2" fmla="*/ 5368649 w 5368649"/>
              <a:gd name="connsiteY2" fmla="*/ 0 h 4226298"/>
              <a:gd name="connsiteX3" fmla="*/ 1105260 w 5368649"/>
              <a:gd name="connsiteY3" fmla="*/ 4226298 h 4226298"/>
              <a:gd name="connsiteX4" fmla="*/ 1390 w 5368649"/>
              <a:gd name="connsiteY4" fmla="*/ 4218145 h 4226298"/>
              <a:gd name="connsiteX0" fmla="*/ 1390 w 5417636"/>
              <a:gd name="connsiteY0" fmla="*/ 4209729 h 4217882"/>
              <a:gd name="connsiteX1" fmla="*/ 2658 w 5417636"/>
              <a:gd name="connsiteY1" fmla="*/ 130 h 4217882"/>
              <a:gd name="connsiteX2" fmla="*/ 5417636 w 5417636"/>
              <a:gd name="connsiteY2" fmla="*/ 0 h 4217882"/>
              <a:gd name="connsiteX3" fmla="*/ 1105260 w 5417636"/>
              <a:gd name="connsiteY3" fmla="*/ 4217882 h 4217882"/>
              <a:gd name="connsiteX4" fmla="*/ 1390 w 5417636"/>
              <a:gd name="connsiteY4" fmla="*/ 4209729 h 4217882"/>
              <a:gd name="connsiteX0" fmla="*/ 1390 w 5417636"/>
              <a:gd name="connsiteY0" fmla="*/ 4209729 h 4217882"/>
              <a:gd name="connsiteX1" fmla="*/ 2657 w 5417636"/>
              <a:gd name="connsiteY1" fmla="*/ 130 h 4217882"/>
              <a:gd name="connsiteX2" fmla="*/ 5417636 w 5417636"/>
              <a:gd name="connsiteY2" fmla="*/ 0 h 4217882"/>
              <a:gd name="connsiteX3" fmla="*/ 1105260 w 5417636"/>
              <a:gd name="connsiteY3" fmla="*/ 4217882 h 4217882"/>
              <a:gd name="connsiteX4" fmla="*/ 1390 w 5417636"/>
              <a:gd name="connsiteY4" fmla="*/ 4209729 h 421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7636" h="4217882">
                <a:moveTo>
                  <a:pt x="1390" y="4209729"/>
                </a:moveTo>
                <a:cubicBezTo>
                  <a:pt x="-3885" y="2854956"/>
                  <a:pt x="7932" y="1354903"/>
                  <a:pt x="2657" y="130"/>
                </a:cubicBezTo>
                <a:lnTo>
                  <a:pt x="5417636" y="0"/>
                </a:lnTo>
                <a:lnTo>
                  <a:pt x="1105260" y="4217882"/>
                </a:lnTo>
                <a:lnTo>
                  <a:pt x="1390" y="420972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solidFill>
              <a:srgbClr val="0F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588" y="2574543"/>
            <a:ext cx="3823334" cy="2921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1" indent="0">
              <a:lnSpc>
                <a:spcPct val="120000"/>
              </a:lnSpc>
              <a:buNone/>
            </a:pPr>
            <a:r>
              <a:rPr lang="en-US" sz="3200" dirty="0"/>
              <a:t>Exposure to aircraft noise and emissions, and safety concerns</a:t>
            </a:r>
          </a:p>
          <a:p>
            <a:pPr lvl="1"/>
            <a:endParaRPr lang="en-US" sz="1700" dirty="0"/>
          </a:p>
          <a:p>
            <a:pPr lvl="1"/>
            <a:endParaRPr lang="en-US" sz="1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062C7-2206-48D8-9027-3FAD7375C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1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5911518" cy="1846008"/>
          </a:xfrm>
        </p:spPr>
        <p:txBody>
          <a:bodyPr>
            <a:normAutofit/>
          </a:bodyPr>
          <a:lstStyle/>
          <a:p>
            <a:r>
              <a:rPr lang="en-US" sz="1800" dirty="0"/>
              <a:t>Consequences to local and regional jurisdictions: </a:t>
            </a:r>
          </a:p>
          <a:p>
            <a:pPr lvl="1"/>
            <a:r>
              <a:rPr lang="en-US" dirty="0"/>
              <a:t>Unrealized local/regional economic development due to airport growth constraints</a:t>
            </a:r>
          </a:p>
          <a:p>
            <a:r>
              <a:rPr lang="en-US" sz="1800" dirty="0"/>
              <a:t>Economic consequences (airport and community)</a:t>
            </a:r>
          </a:p>
          <a:p>
            <a:pPr lvl="1"/>
            <a:r>
              <a:rPr lang="en-US" dirty="0"/>
              <a:t>Potential for litigation (and associated costs)</a:t>
            </a:r>
          </a:p>
          <a:p>
            <a:pPr lvl="1"/>
            <a:r>
              <a:rPr lang="en-US" dirty="0"/>
              <a:t>Lost revenue and development opportunities</a:t>
            </a:r>
          </a:p>
          <a:p>
            <a:pPr lvl="1"/>
            <a:endParaRPr lang="en-U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8CE3C3B-8C60-408B-A961-7800608D8943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389604"/>
            <a:ext cx="5562600" cy="762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300" b="1" dirty="0">
                <a:solidFill>
                  <a:schemeClr val="tx1"/>
                </a:solidFill>
              </a:rPr>
              <a:t>Economic Consequences of Incompatibility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1FA0F0-3AEE-4220-B6CF-0EBF626A2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A5703C-4A86-4F4A-96C5-44FB22918E76}"/>
              </a:ext>
            </a:extLst>
          </p:cNvPr>
          <p:cNvGrpSpPr/>
          <p:nvPr/>
        </p:nvGrpSpPr>
        <p:grpSpPr>
          <a:xfrm>
            <a:off x="990600" y="3877115"/>
            <a:ext cx="6135820" cy="1518666"/>
            <a:chOff x="990600" y="3877115"/>
            <a:chExt cx="6135820" cy="15186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34" b="12748"/>
            <a:stretch/>
          </p:blipFill>
          <p:spPr>
            <a:xfrm>
              <a:off x="990600" y="3877115"/>
              <a:ext cx="6135820" cy="1518666"/>
            </a:xfrm>
            <a:prstGeom prst="rect">
              <a:avLst/>
            </a:prstGeom>
          </p:spPr>
        </p:pic>
        <p:pic>
          <p:nvPicPr>
            <p:cNvPr id="5" name="Picture 4" descr="A picture containing building, floor, large, indoor&#10;&#10;Description generated with high confidence">
              <a:extLst>
                <a:ext uri="{FF2B5EF4-FFF2-40B4-BE49-F238E27FC236}">
                  <a16:creationId xmlns:a16="http://schemas.microsoft.com/office/drawing/2014/main" id="{04842A72-125D-454E-A8FA-8C3B8CFDF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85"/>
            <a:stretch/>
          </p:blipFill>
          <p:spPr>
            <a:xfrm>
              <a:off x="1032508" y="3978498"/>
              <a:ext cx="1920240" cy="118405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9" name="Picture 8" descr="A picture containing outdoor, road, sky, man&#10;&#10;Description generated with very high confidence">
              <a:extLst>
                <a:ext uri="{FF2B5EF4-FFF2-40B4-BE49-F238E27FC236}">
                  <a16:creationId xmlns:a16="http://schemas.microsoft.com/office/drawing/2014/main" id="{A0C0D683-1B25-46C9-8009-353694EB0B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0"/>
            <a:stretch/>
          </p:blipFill>
          <p:spPr>
            <a:xfrm>
              <a:off x="3124200" y="3962399"/>
              <a:ext cx="1920240" cy="1195385"/>
            </a:xfrm>
            <a:prstGeom prst="rect">
              <a:avLst/>
            </a:prstGeom>
          </p:spPr>
        </p:pic>
        <p:pic>
          <p:nvPicPr>
            <p:cNvPr id="13" name="Picture 12" descr="A picture containing electronics&#10;&#10;Description generated with high confidence">
              <a:extLst>
                <a:ext uri="{FF2B5EF4-FFF2-40B4-BE49-F238E27FC236}">
                  <a16:creationId xmlns:a16="http://schemas.microsoft.com/office/drawing/2014/main" id="{7543D953-8B94-4CE7-81E7-CFE62A1D5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61"/>
            <a:stretch/>
          </p:blipFill>
          <p:spPr>
            <a:xfrm>
              <a:off x="5206367" y="3962399"/>
              <a:ext cx="1870708" cy="1195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9763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1981200"/>
            <a:ext cx="577215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US" dirty="0">
                <a:effectLst/>
                <a:latin typeface="+mn-lt"/>
              </a:rPr>
              <a:t>Roles and Responsibilities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C958B9-3590-4443-B61A-EE97B63DB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151240-B05E-45B3-B93C-6B7DA3E5ECA3}"/>
              </a:ext>
            </a:extLst>
          </p:cNvPr>
          <p:cNvCxnSpPr/>
          <p:nvPr/>
        </p:nvCxnSpPr>
        <p:spPr>
          <a:xfrm>
            <a:off x="1767840" y="3505200"/>
            <a:ext cx="402336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039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88BC2-9DE5-467E-8B86-503B1958C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4"/>
            <a:ext cx="670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Who is responsible for airport land use compatibility?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96B3E-650D-4948-86D6-843D9A8D5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5762"/>
            <a:ext cx="615315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Federal and state aviation agencies develop regulations and guidelines</a:t>
            </a:r>
          </a:p>
          <a:p>
            <a:r>
              <a:rPr lang="en-US" sz="2000" dirty="0"/>
              <a:t>Local government officials, land use planners, and airport sponsors must adopt and enforce airport compatibility measures.</a:t>
            </a:r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5A4EA-8381-4881-A058-092AC98A2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44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gure 1_Relationship of Planning Techniques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1241" y="914400"/>
            <a:ext cx="3653984" cy="3797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648" y="19050"/>
            <a:ext cx="4136972" cy="1280890"/>
          </a:xfrm>
        </p:spPr>
        <p:txBody>
          <a:bodyPr/>
          <a:lstStyle/>
          <a:p>
            <a:r>
              <a:rPr lang="en-US" b="1" dirty="0"/>
              <a:t>Roles &amp;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648" y="1407784"/>
            <a:ext cx="3494134" cy="4845049"/>
          </a:xfrm>
        </p:spPr>
        <p:txBody>
          <a:bodyPr>
            <a:normAutofit/>
          </a:bodyPr>
          <a:lstStyle/>
          <a:p>
            <a:r>
              <a:rPr lang="en-US" sz="2000" dirty="0"/>
              <a:t>Federal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FAA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Other federal agencies</a:t>
            </a:r>
          </a:p>
          <a:p>
            <a:r>
              <a:rPr lang="en-US" sz="2000" dirty="0"/>
              <a:t>State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State aviation agencies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Other state agencies</a:t>
            </a:r>
          </a:p>
          <a:p>
            <a:r>
              <a:rPr lang="en-US" sz="2000" dirty="0"/>
              <a:t>Regional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Planning agencies</a:t>
            </a:r>
          </a:p>
          <a:p>
            <a:r>
              <a:rPr lang="en-US" sz="2000" dirty="0"/>
              <a:t>Local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Planning &amp; zoning authorities</a:t>
            </a:r>
          </a:p>
          <a:p>
            <a:r>
              <a:rPr lang="en-US" sz="2000" dirty="0"/>
              <a:t>Airports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Sponsors &amp; stakeholders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8DDEC-0A29-4FC6-9F6F-2ADF81788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61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E281C02-2A6B-4BD7-A92D-970ABBCA6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5486400" cy="1123950"/>
          </a:xfrm>
        </p:spPr>
        <p:txBody>
          <a:bodyPr/>
          <a:lstStyle/>
          <a:p>
            <a:r>
              <a:rPr lang="en-US" b="1" dirty="0"/>
              <a:t>Numerous Planning Partners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071639-EB7E-41F0-9C8E-223F76C85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94774"/>
            <a:ext cx="7244649" cy="3962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6CA961-37E1-41C7-B5FB-8C11DD61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37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28750" y="1752600"/>
            <a:ext cx="50292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US" dirty="0">
                <a:effectLst/>
                <a:latin typeface="+mn-lt"/>
              </a:rPr>
              <a:t>Legal Basis for </a:t>
            </a:r>
          </a:p>
          <a:p>
            <a:r>
              <a:rPr lang="en-US" dirty="0">
                <a:effectLst/>
                <a:latin typeface="+mn-lt"/>
              </a:rPr>
              <a:t>Compatibility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6546B5-7D68-4B35-B208-46B0B0E4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79A8EF-D58E-4E6C-A54B-8C986A74CC85}"/>
              </a:ext>
            </a:extLst>
          </p:cNvPr>
          <p:cNvCxnSpPr/>
          <p:nvPr/>
        </p:nvCxnSpPr>
        <p:spPr>
          <a:xfrm>
            <a:off x="2057400" y="3429000"/>
            <a:ext cx="36576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000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Figure 1 is a diagram showing how the 5,000-foot, 10,000-foot, and 5-mile separation distances between an airport’s air operations area and any hazardous wildlife attractants should to be measured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1"/>
          <a:stretch>
            <a:fillRect/>
          </a:stretch>
        </p:blipFill>
        <p:spPr>
          <a:xfrm>
            <a:off x="5066705" y="264204"/>
            <a:ext cx="2358827" cy="2631396"/>
          </a:xfrm>
          <a:noFill/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738910" y="-16125"/>
            <a:ext cx="8229600" cy="9189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spcBef>
                <a:spcPct val="0"/>
              </a:spcBef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Sample FAA Criteria 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99973" y="1343593"/>
            <a:ext cx="4072027" cy="39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28650" lvl="1" indent="-285750" defTabSz="685800">
              <a:lnSpc>
                <a:spcPct val="90000"/>
              </a:lnSpc>
              <a:spcBef>
                <a:spcPts val="600"/>
              </a:spcBef>
              <a:buSzPct val="95000"/>
              <a:buFont typeface="Arial" panose="020B0604020202020204" pitchFamily="34" charset="0"/>
              <a:buChar char="•"/>
            </a:pPr>
            <a:r>
              <a:rPr lang="en-US" dirty="0"/>
              <a:t>AC 150/5300-13, Airport Design</a:t>
            </a:r>
          </a:p>
          <a:p>
            <a:pPr marL="628650" lvl="1" indent="-285750" defTabSz="685800">
              <a:lnSpc>
                <a:spcPct val="90000"/>
              </a:lnSpc>
              <a:spcBef>
                <a:spcPts val="600"/>
              </a:spcBef>
              <a:buSzPct val="95000"/>
              <a:buFont typeface="Arial" panose="020B0604020202020204" pitchFamily="34" charset="0"/>
              <a:buChar char="•"/>
            </a:pPr>
            <a:r>
              <a:rPr lang="en-US" dirty="0"/>
              <a:t>AC 150/5200-33, Hazards Wildlife Attractants on or near Airports</a:t>
            </a:r>
          </a:p>
          <a:p>
            <a:pPr marL="628650" lvl="1" indent="-285750" defTabSz="685800">
              <a:lnSpc>
                <a:spcPct val="90000"/>
              </a:lnSpc>
              <a:spcBef>
                <a:spcPts val="600"/>
              </a:spcBef>
              <a:buSzPct val="95000"/>
              <a:buFont typeface="Arial" panose="020B0604020202020204" pitchFamily="34" charset="0"/>
              <a:buChar char="•"/>
            </a:pPr>
            <a:r>
              <a:rPr lang="en-US" dirty="0"/>
              <a:t>Federal Aviation Regulations (FAR) Part 77 Safe, Efficient Use and Preservation of Navigable Airspace (height restrictions)</a:t>
            </a:r>
          </a:p>
          <a:p>
            <a:pPr marL="628650" lvl="1" indent="-285750" defTabSz="685800">
              <a:lnSpc>
                <a:spcPct val="90000"/>
              </a:lnSpc>
              <a:spcBef>
                <a:spcPts val="600"/>
              </a:spcBef>
              <a:buSzPct val="95000"/>
              <a:buFont typeface="Arial" panose="020B0604020202020204" pitchFamily="34" charset="0"/>
              <a:buChar char="•"/>
            </a:pPr>
            <a:r>
              <a:rPr lang="en-US" dirty="0"/>
              <a:t>Grant Assurances Nos. 20 and 21</a:t>
            </a:r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SzPct val="70000"/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342900" indent="-342900">
              <a:lnSpc>
                <a:spcPct val="90000"/>
              </a:lnSpc>
              <a:spcBef>
                <a:spcPts val="700"/>
              </a:spcBef>
              <a:buSzPct val="70000"/>
              <a:buFont typeface="Arial" panose="020B0604020202020204" pitchFamily="34" charset="0"/>
              <a:buChar char="•"/>
            </a:pPr>
            <a:endParaRPr lang="en-US" sz="2400" i="1" dirty="0"/>
          </a:p>
        </p:txBody>
      </p:sp>
      <p:pic>
        <p:nvPicPr>
          <p:cNvPr id="18436" name="Picture 4" descr="Figure 4-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7" b="11485"/>
          <a:stretch/>
        </p:blipFill>
        <p:spPr bwMode="auto">
          <a:xfrm>
            <a:off x="127185" y="3833513"/>
            <a:ext cx="3223980" cy="176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Part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4248"/>
          <a:stretch>
            <a:fillRect/>
          </a:stretch>
        </p:blipFill>
        <p:spPr bwMode="auto">
          <a:xfrm>
            <a:off x="4190559" y="3833514"/>
            <a:ext cx="3296091" cy="20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BB05DE-5725-4200-8BE8-488DE5022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685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37181"/>
            <a:ext cx="9144000" cy="990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r>
              <a:rPr lang="en-US" b="1" dirty="0"/>
              <a:t>Grant Assurance #20:</a:t>
            </a:r>
            <a:br>
              <a:rPr lang="en-US" b="1" dirty="0"/>
            </a:br>
            <a:r>
              <a:rPr lang="en-US" b="1" dirty="0"/>
              <a:t>Hazard Removal and Mitigation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752600"/>
            <a:ext cx="3017520" cy="3657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The </a:t>
            </a:r>
            <a:r>
              <a:rPr lang="en-US" sz="2400" u="sng" dirty="0"/>
              <a:t>airport sponsor</a:t>
            </a:r>
            <a:r>
              <a:rPr lang="en-US" sz="2400" dirty="0"/>
              <a:t> will take appropriate action to assure terminal airspace is cleared and protected by </a:t>
            </a:r>
            <a:r>
              <a:rPr lang="en-US" sz="2400" u="sng" dirty="0"/>
              <a:t>removing existing hazards</a:t>
            </a:r>
            <a:r>
              <a:rPr lang="en-US" sz="2400" dirty="0"/>
              <a:t> and </a:t>
            </a:r>
            <a:r>
              <a:rPr lang="en-US" sz="2400" u="sng" dirty="0"/>
              <a:t>preventing future hazards</a:t>
            </a:r>
            <a:r>
              <a:rPr lang="en-US" sz="24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FE0154-5B86-4565-B353-78C35DD646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8"/>
          <a:stretch/>
        </p:blipFill>
        <p:spPr>
          <a:xfrm>
            <a:off x="4238625" y="1525420"/>
            <a:ext cx="3017520" cy="19583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81D31D-35F9-4CD1-8126-4DB3DC12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3" descr="An empty road&#10;&#10;Description generated with high confidence">
            <a:extLst>
              <a:ext uri="{FF2B5EF4-FFF2-40B4-BE49-F238E27FC236}">
                <a16:creationId xmlns:a16="http://schemas.microsoft.com/office/drawing/2014/main" id="{A6CA7AF8-49CB-43DE-8F1F-83EA4A6AEE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8"/>
          <a:stretch/>
        </p:blipFill>
        <p:spPr>
          <a:xfrm>
            <a:off x="4238625" y="3581400"/>
            <a:ext cx="3017520" cy="19583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5745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91490" y="365125"/>
            <a:ext cx="3840085" cy="169279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b="1" dirty="0"/>
              <a:t>Grant Assurance #20:</a:t>
            </a:r>
            <a:br>
              <a:rPr lang="en-US" sz="2800" b="1" dirty="0"/>
            </a:br>
            <a:r>
              <a:rPr lang="en-US" sz="2800" dirty="0"/>
              <a:t>MUST mitigate immediately!</a:t>
            </a:r>
            <a:br>
              <a:rPr lang="en-US" sz="2800" dirty="0"/>
            </a:br>
            <a:endParaRPr lang="en-US" sz="2800" b="1" dirty="0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>
            <a:extLst>
              <a:ext uri="{FF2B5EF4-FFF2-40B4-BE49-F238E27FC236}">
                <a16:creationId xmlns:a16="http://schemas.microsoft.com/office/drawing/2014/main" id="{31BECFD9-DC70-44E4-8741-AA82C185D22B}"/>
              </a:ext>
            </a:extLst>
          </p:cNvPr>
          <p:cNvSpPr txBox="1">
            <a:spLocks noChangeArrowheads="1"/>
          </p:cNvSpPr>
          <p:nvPr/>
        </p:nvSpPr>
        <p:spPr>
          <a:xfrm>
            <a:off x="491491" y="2575034"/>
            <a:ext cx="3775710" cy="34622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85750" defTabSz="914400">
              <a:buFont typeface="Wingdings" panose="05000000000000000000" pitchFamily="2" charset="2"/>
              <a:buChar char="§"/>
            </a:pPr>
            <a:r>
              <a:rPr lang="en-US" sz="2600" dirty="0"/>
              <a:t>Solutions:</a:t>
            </a:r>
          </a:p>
          <a:p>
            <a:pPr lvl="1" indent="-228600" defTabSz="914400"/>
            <a:r>
              <a:rPr lang="en-US" dirty="0"/>
              <a:t>Set up a process to periodically review the land use on and around the airport, paying special attention to approaches.</a:t>
            </a:r>
          </a:p>
          <a:p>
            <a:pPr lvl="1" indent="-228600" defTabSz="914400"/>
            <a:r>
              <a:rPr lang="en-US" dirty="0"/>
              <a:t>If you have trees in the approach, schedule periodic trimming,</a:t>
            </a:r>
          </a:p>
          <a:p>
            <a:pPr lvl="1" indent="-228600" defTabSz="914400"/>
            <a:r>
              <a:rPr lang="en-US" dirty="0"/>
              <a:t>Work with local planning boards on limiting structures and activities that cause/create hazards.</a:t>
            </a:r>
          </a:p>
          <a:p>
            <a:pPr lvl="1" indent="-228600" defTabSz="914400"/>
            <a:r>
              <a:rPr lang="en-US" dirty="0"/>
              <a:t>Get to know your local planning boards, elected officials and decision makers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A55DB1-BF7C-4476-9CA0-2C01117E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06365" y="6356350"/>
            <a:ext cx="87439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57F1E4F-1CFF-5643-939E-217C01CDF565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29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254ABE4-89B0-4D7A-B69F-ED4689706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5" r="32364" b="2"/>
          <a:stretch/>
        </p:blipFill>
        <p:spPr bwMode="auto"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992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8041440" cy="685799"/>
          </a:xfrm>
        </p:spPr>
        <p:txBody>
          <a:bodyPr>
            <a:normAutofit/>
          </a:bodyPr>
          <a:lstStyle/>
          <a:p>
            <a:r>
              <a:rPr lang="en-US" sz="3600" b="1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6151980" cy="4185469"/>
          </a:xfrm>
        </p:spPr>
        <p:txBody>
          <a:bodyPr>
            <a:normAutofit/>
          </a:bodyPr>
          <a:lstStyle/>
          <a:p>
            <a:pPr marL="233363" indent="-233363">
              <a:lnSpc>
                <a:spcPct val="114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Airport Compatible Land Use</a:t>
            </a:r>
          </a:p>
          <a:p>
            <a:pPr marL="233363" indent="-233363">
              <a:lnSpc>
                <a:spcPct val="114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Airport Compatibility Concerns</a:t>
            </a:r>
          </a:p>
          <a:p>
            <a:pPr marL="233363" indent="-233363">
              <a:lnSpc>
                <a:spcPct val="114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Legal Basis for Airport Land Use Compatibility</a:t>
            </a:r>
          </a:p>
          <a:p>
            <a:pPr marL="233363" indent="-233363">
              <a:lnSpc>
                <a:spcPct val="114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Techniques for Implementation</a:t>
            </a:r>
          </a:p>
          <a:p>
            <a:pPr marL="233363" indent="-233363">
              <a:lnSpc>
                <a:spcPct val="114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Industry Resources</a:t>
            </a:r>
          </a:p>
          <a:p>
            <a:pPr marL="233363" indent="-233363">
              <a:lnSpc>
                <a:spcPct val="114000"/>
              </a:lnSpc>
              <a:spcBef>
                <a:spcPts val="60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Sample Audience Participation Exercises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FC85F-DDA9-47A0-86FB-03D28785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487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9144000" cy="990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r>
              <a:rPr lang="en-US" sz="3600" b="1" dirty="0"/>
              <a:t>Grant Assurance #21</a:t>
            </a:r>
            <a:br>
              <a:rPr lang="en-US" sz="3600" b="1" dirty="0"/>
            </a:br>
            <a:r>
              <a:rPr lang="en-US" sz="3600" b="1" dirty="0"/>
              <a:t>Compatible Land Use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057400"/>
            <a:ext cx="6019800" cy="2895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lvl="1"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The </a:t>
            </a:r>
            <a:r>
              <a:rPr lang="en-US" sz="2000" b="1" dirty="0"/>
              <a:t>airport sponsor </a:t>
            </a:r>
            <a:r>
              <a:rPr lang="en-US" sz="2000" dirty="0"/>
              <a:t>will take appropriate action, </a:t>
            </a:r>
            <a:r>
              <a:rPr lang="en-US" sz="2000" b="1" dirty="0"/>
              <a:t>to the extent reasonable </a:t>
            </a:r>
            <a:r>
              <a:rPr lang="en-US" sz="2000" dirty="0"/>
              <a:t>to restrict the use of land in the vicinity of the airport to activities </a:t>
            </a:r>
            <a:r>
              <a:rPr lang="en-US" sz="2000" b="1" dirty="0"/>
              <a:t>compatible</a:t>
            </a:r>
            <a:r>
              <a:rPr lang="en-US" sz="2000" dirty="0"/>
              <a:t> with normal airport activities.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In addition, it </a:t>
            </a:r>
            <a:r>
              <a:rPr lang="en-US" sz="2000" b="1" dirty="0"/>
              <a:t>will not permit change in land use</a:t>
            </a:r>
            <a:r>
              <a:rPr lang="en-US" sz="2000" dirty="0"/>
              <a:t>, within its jurisdiction, to reduce compatibility with any noise compatibility program measures upon which Federal funds have been expended.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D5545D-39B2-4219-AB01-295DF2FA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62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7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16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E30F8-7904-4B04-BCAB-10CB81F02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7999" y="6535157"/>
            <a:ext cx="730251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0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https://get.pxhere.com/photo/landscape-water-rock-bridge-river-overpass-arch-line-gorge-canyon-mountains-water-running-cable-stayed-bridge-arch-bridge-truss-bridge-skyway-cantilever-bridge-nonbuilding-structure-tied-arch-bridge-girder-bridge-677604.jpg">
            <a:extLst>
              <a:ext uri="{FF2B5EF4-FFF2-40B4-BE49-F238E27FC236}">
                <a16:creationId xmlns:a16="http://schemas.microsoft.com/office/drawing/2014/main" id="{D9312678-C5FD-4C17-991C-60955258B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3731"/>
          <a:stretch/>
        </p:blipFill>
        <p:spPr bwMode="auto">
          <a:xfrm>
            <a:off x="232310" y="326571"/>
            <a:ext cx="5084064" cy="404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E10660-BE12-4EFA-A440-E4E7FF43C7AA}"/>
              </a:ext>
            </a:extLst>
          </p:cNvPr>
          <p:cNvSpPr txBox="1"/>
          <p:nvPr/>
        </p:nvSpPr>
        <p:spPr>
          <a:xfrm rot="216315">
            <a:off x="1380554" y="2497984"/>
            <a:ext cx="3358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all" dirty="0">
                <a:latin typeface="Biondi" panose="02000505030000020004" pitchFamily="2" charset="0"/>
              </a:rPr>
              <a:t>Span of control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CC116-425A-45F3-ABF1-4C981839A205}"/>
              </a:ext>
            </a:extLst>
          </p:cNvPr>
          <p:cNvSpPr txBox="1"/>
          <p:nvPr/>
        </p:nvSpPr>
        <p:spPr>
          <a:xfrm>
            <a:off x="228600" y="4572000"/>
            <a:ext cx="8915400" cy="21945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672E58-1F55-45DA-AFEF-6C23C4EEDEF4}"/>
              </a:ext>
            </a:extLst>
          </p:cNvPr>
          <p:cNvSpPr txBox="1"/>
          <p:nvPr/>
        </p:nvSpPr>
        <p:spPr>
          <a:xfrm>
            <a:off x="209939" y="4490745"/>
            <a:ext cx="5085850" cy="20116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01208" y="4770054"/>
            <a:ext cx="4945641" cy="162521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rgbClr val="FFFFFF"/>
                </a:solidFill>
              </a:rPr>
              <a:t>Grant Assurance #21</a:t>
            </a:r>
            <a:r>
              <a:rPr lang="en-US" sz="2600" dirty="0">
                <a:solidFill>
                  <a:srgbClr val="FFFFFF"/>
                </a:solidFill>
              </a:rPr>
              <a:t/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Take REASONABLE steps to resolve.</a:t>
            </a:r>
            <a:br>
              <a:rPr lang="en-US" sz="2600" dirty="0">
                <a:solidFill>
                  <a:srgbClr val="FFFFFF"/>
                </a:solidFill>
              </a:rPr>
            </a:br>
            <a:endParaRPr lang="en-US" sz="2600" b="1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EC690D-58DE-4C79-8FB0-DB27C4114374}"/>
              </a:ext>
            </a:extLst>
          </p:cNvPr>
          <p:cNvSpPr txBox="1"/>
          <p:nvPr/>
        </p:nvSpPr>
        <p:spPr>
          <a:xfrm>
            <a:off x="5392538" y="304800"/>
            <a:ext cx="3522862" cy="6217920"/>
          </a:xfrm>
          <a:prstGeom prst="rect">
            <a:avLst/>
          </a:prstGeom>
          <a:solidFill>
            <a:srgbClr val="0F78A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43D7BF-E498-45DC-9A3F-B13B0FB1B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149" y="319485"/>
            <a:ext cx="1740972" cy="6172200"/>
          </a:xfrm>
          <a:prstGeom prst="rect">
            <a:avLst/>
          </a:prstGeom>
        </p:spPr>
      </p:pic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615553" y="914400"/>
            <a:ext cx="3135255" cy="5334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Take action on those items that are within your span of control:</a:t>
            </a:r>
          </a:p>
          <a:p>
            <a:pPr marL="284163" lvl="1" indent="-230188">
              <a:buSzPct val="85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Notify pilots - NOTAMS</a:t>
            </a:r>
          </a:p>
          <a:p>
            <a:pPr marL="284163" lvl="1" indent="-230188">
              <a:buSzPct val="85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Get airport compatibility zoning adopted and implemented</a:t>
            </a:r>
          </a:p>
          <a:p>
            <a:pPr marL="284163" lvl="1" indent="-230188">
              <a:buSzPct val="85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Monitor airport environs</a:t>
            </a:r>
          </a:p>
          <a:p>
            <a:pPr marL="284163" lvl="1" indent="-230188">
              <a:buSzPct val="85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Review development proposals (use common sense)</a:t>
            </a:r>
          </a:p>
          <a:p>
            <a:pPr marL="514350" lvl="2" indent="-230188"/>
            <a:r>
              <a:rPr lang="en-US" sz="1600" dirty="0">
                <a:solidFill>
                  <a:srgbClr val="FFFFFF"/>
                </a:solidFill>
              </a:rPr>
              <a:t>Is it too high? Is it a hazard to air navigation?</a:t>
            </a:r>
          </a:p>
          <a:p>
            <a:pPr marL="514350" lvl="2" indent="-230188"/>
            <a:r>
              <a:rPr lang="en-US" sz="1600" dirty="0">
                <a:solidFill>
                  <a:srgbClr val="FFFFFF"/>
                </a:solidFill>
              </a:rPr>
              <a:t>Does it distract pilots using your airport?</a:t>
            </a:r>
          </a:p>
          <a:p>
            <a:pPr marL="514350" lvl="2" indent="-230188"/>
            <a:r>
              <a:rPr lang="en-US" sz="1600" dirty="0">
                <a:solidFill>
                  <a:srgbClr val="FFFFFF"/>
                </a:solidFill>
              </a:rPr>
              <a:t>Is it a noise-sensitive use?</a:t>
            </a:r>
          </a:p>
          <a:p>
            <a:pPr marL="514350" lvl="2" indent="-230188"/>
            <a:r>
              <a:rPr lang="en-US" sz="1600" dirty="0">
                <a:solidFill>
                  <a:srgbClr val="FFFFFF"/>
                </a:solidFill>
              </a:rPr>
              <a:t>Is the development in a high risk area such as a Runway Protection Zone (RPZ)?</a:t>
            </a:r>
          </a:p>
          <a:p>
            <a:pPr lvl="1"/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35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6589199" cy="128089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sz="3600" b="1" dirty="0"/>
              <a:t>Grant Assurance #21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17065" y="1560514"/>
            <a:ext cx="6368608" cy="479583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SzPct val="85000"/>
              <a:buFont typeface="Wingdings" panose="05000000000000000000" pitchFamily="2" charset="2"/>
              <a:buChar char="§"/>
            </a:pPr>
            <a:r>
              <a:rPr lang="en-US" sz="2000" b="1" dirty="0"/>
              <a:t>Other Possible Actions</a:t>
            </a:r>
          </a:p>
          <a:p>
            <a:pPr lvl="1" eaLnBrk="1" hangingPunct="1"/>
            <a:r>
              <a:rPr lang="en-US" sz="2000" dirty="0"/>
              <a:t>Acquire the land in fee simple.</a:t>
            </a:r>
          </a:p>
          <a:p>
            <a:pPr lvl="2" eaLnBrk="1" hangingPunct="1">
              <a:buFont typeface="Calibri" panose="020F0502020204030204" pitchFamily="34" charset="0"/>
              <a:buChar char="–"/>
            </a:pPr>
            <a:r>
              <a:rPr lang="en-US" sz="2000" dirty="0"/>
              <a:t>Recommend acquisition for OFA, TOFA, and RPZs.</a:t>
            </a:r>
          </a:p>
          <a:p>
            <a:pPr lvl="2" eaLnBrk="1" hangingPunct="1">
              <a:buFont typeface="Calibri" panose="020F0502020204030204" pitchFamily="34" charset="0"/>
              <a:buChar char="–"/>
            </a:pPr>
            <a:r>
              <a:rPr lang="en-US" sz="2000" dirty="0"/>
              <a:t>Off airport wildlife attractants – Possibly acquire land to prevent problem and resell. May not be eligible for federal funding.</a:t>
            </a:r>
          </a:p>
          <a:p>
            <a:pPr marL="171450" lvl="1">
              <a:spcBef>
                <a:spcPts val="750"/>
              </a:spcBef>
              <a:buSzPct val="85000"/>
              <a:buFont typeface="Wingdings" panose="05000000000000000000" pitchFamily="2" charset="2"/>
              <a:buChar char="§"/>
            </a:pPr>
            <a:r>
              <a:rPr lang="en-US" sz="2000" b="1" dirty="0"/>
              <a:t>Acquire a land use and height easement</a:t>
            </a:r>
          </a:p>
          <a:p>
            <a:pPr lvl="1"/>
            <a:r>
              <a:rPr lang="en-US" sz="2000" dirty="0"/>
              <a:t>Recommend the review of existing easements to assure land use condition.</a:t>
            </a:r>
          </a:p>
          <a:p>
            <a:pPr lvl="1"/>
            <a:r>
              <a:rPr lang="en-US" sz="2000" dirty="0"/>
              <a:t>Caution – usually costs as much as FEE SIMPLE and equally disruptive.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B2DA56-8DED-425C-84E1-C8DEE392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76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>
          <a:xfrm>
            <a:off x="812991" y="281981"/>
            <a:ext cx="6589199" cy="1280890"/>
          </a:xfrm>
        </p:spPr>
        <p:txBody>
          <a:bodyPr>
            <a:normAutofit/>
          </a:bodyPr>
          <a:lstStyle/>
          <a:p>
            <a:r>
              <a:rPr lang="en-US" b="1" dirty="0"/>
              <a:t>Sample State Guidance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3795" name="Rectangle 3"/>
          <p:cNvSpPr>
            <a:spLocks noGrp="1"/>
          </p:cNvSpPr>
          <p:nvPr>
            <p:ph idx="1"/>
          </p:nvPr>
        </p:nvSpPr>
        <p:spPr>
          <a:xfrm>
            <a:off x="827047" y="1524001"/>
            <a:ext cx="6488153" cy="2133599"/>
          </a:xfrm>
        </p:spPr>
        <p:txBody>
          <a:bodyPr numCol="2">
            <a:noAutofit/>
          </a:bodyPr>
          <a:lstStyle/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en-US" sz="1800" b="1" dirty="0"/>
              <a:t>CA:  </a:t>
            </a:r>
            <a:r>
              <a:rPr lang="en-US" sz="1800" dirty="0"/>
              <a:t>mandatory Airport Land Use Commission   </a:t>
            </a:r>
          </a:p>
          <a:p>
            <a:pPr eaLnBrk="1" hangingPunct="1">
              <a:lnSpc>
                <a:spcPct val="80000"/>
              </a:lnSpc>
              <a:spcBef>
                <a:spcPts val="2400"/>
              </a:spcBef>
              <a:tabLst>
                <a:tab pos="461963" algn="l"/>
              </a:tabLst>
            </a:pPr>
            <a:r>
              <a:rPr lang="en-US" sz="1800" b="1" dirty="0"/>
              <a:t>IA</a:t>
            </a:r>
            <a:r>
              <a:rPr lang="en-US" sz="1800" dirty="0"/>
              <a:t>:	  guidance with recommended zones</a:t>
            </a:r>
          </a:p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en-US" sz="1800" b="1" dirty="0"/>
              <a:t>MI:</a:t>
            </a:r>
            <a:r>
              <a:rPr lang="en-US" sz="1800" dirty="0"/>
              <a:t>  state adopted approach plans – 5 zones</a:t>
            </a:r>
          </a:p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en-US" sz="1800" b="1" dirty="0"/>
              <a:t>MN:  </a:t>
            </a:r>
            <a:r>
              <a:rPr lang="en-US" sz="1800" dirty="0"/>
              <a:t>mandatory zones (3)</a:t>
            </a:r>
          </a:p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en-US" sz="1800" b="1" dirty="0"/>
              <a:t>OR:   </a:t>
            </a:r>
            <a:r>
              <a:rPr lang="en-US" sz="1800" dirty="0"/>
              <a:t>mandatory Airport Planning Rule – 3 zones </a:t>
            </a:r>
          </a:p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en-US" sz="1800" b="1" dirty="0"/>
              <a:t>SC:   </a:t>
            </a:r>
            <a:r>
              <a:rPr lang="en-US" sz="1800" dirty="0"/>
              <a:t>state review of local permits in airport safety and land use zones – “CLUE” GIS Tool</a:t>
            </a:r>
            <a:endParaRPr lang="en-US" sz="1800" b="1" dirty="0"/>
          </a:p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en-US" sz="1800" b="1" dirty="0"/>
              <a:t>WA:   </a:t>
            </a:r>
            <a:r>
              <a:rPr lang="en-US" sz="1800" dirty="0"/>
              <a:t>growth Management Act (GMA) governs planning with State DOT providing guidance</a:t>
            </a:r>
          </a:p>
          <a:p>
            <a:pPr eaLnBrk="1" hangingPunct="1">
              <a:lnSpc>
                <a:spcPct val="80000"/>
              </a:lnSpc>
              <a:spcBef>
                <a:spcPts val="2400"/>
              </a:spcBef>
            </a:pPr>
            <a:r>
              <a:rPr lang="en-US" sz="1800" b="1" dirty="0"/>
              <a:t>WI:   </a:t>
            </a:r>
            <a:r>
              <a:rPr lang="en-US" sz="1800" dirty="0"/>
              <a:t>3 mile extraterritorial boundary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74C10B-DF06-4F62-B3C6-BD531CAB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555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1828800"/>
            <a:ext cx="577215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US" dirty="0">
                <a:effectLst/>
                <a:latin typeface="+mn-lt"/>
              </a:rPr>
              <a:t>Tools and Techniques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8D5D94-729B-48C5-96C0-CD2F24D7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82D434-0201-41AE-A1A9-A6523ACFDA60}"/>
              </a:ext>
            </a:extLst>
          </p:cNvPr>
          <p:cNvCxnSpPr/>
          <p:nvPr/>
        </p:nvCxnSpPr>
        <p:spPr>
          <a:xfrm>
            <a:off x="1447800" y="3048000"/>
            <a:ext cx="484632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248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55" y="152975"/>
            <a:ext cx="6589199" cy="1043031"/>
          </a:xfrm>
        </p:spPr>
        <p:txBody>
          <a:bodyPr>
            <a:normAutofit/>
          </a:bodyPr>
          <a:lstStyle/>
          <a:p>
            <a:r>
              <a:rPr lang="en-US" sz="3600" b="1" dirty="0"/>
              <a:t>Planning and Zoning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273" y="1133764"/>
            <a:ext cx="7202859" cy="228462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Comprehensive Plan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Area Plans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Joint or Regional Planning and Extraterritorial Zoning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Airport Land Use Compatibility Plans including zoning ordinances</a:t>
            </a:r>
          </a:p>
          <a:p>
            <a:pPr lvl="1"/>
            <a:r>
              <a:rPr lang="en-US" dirty="0"/>
              <a:t>FAR Part 150 Study</a:t>
            </a:r>
          </a:p>
          <a:p>
            <a:pPr lvl="1"/>
            <a:r>
              <a:rPr lang="en-US" dirty="0"/>
              <a:t>Vision 100 Section 160 Program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Airport Master Plan/Airport Layout Plan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Site Plan Review and Plat Review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Dedications, Deed Restrictions</a:t>
            </a:r>
          </a:p>
          <a:p>
            <a:endParaRPr lang="en-US" sz="1700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58" y="2819400"/>
            <a:ext cx="2823783" cy="310991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10834"/>
          <a:stretch/>
        </p:blipFill>
        <p:spPr>
          <a:xfrm>
            <a:off x="876119" y="4477953"/>
            <a:ext cx="3198036" cy="189327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59DDF-134C-46BC-BA05-20AB6A20A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466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58FE3-D2E1-4A72-8CD8-33A9288B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97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Airport Compatible Land Use Plans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02FEEC-153D-41F7-B30A-5B75068212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31" y="1219200"/>
            <a:ext cx="5937125" cy="395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D3502F4-4C1F-45D9-916B-BC38BB0D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56" y="2743200"/>
            <a:ext cx="2687069" cy="3200400"/>
          </a:xfrm>
          <a:prstGeom prst="rect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7615E7-F9D9-470B-B522-9B80AB90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31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23"/>
            <a:ext cx="6402660" cy="1280890"/>
          </a:xfrm>
        </p:spPr>
        <p:txBody>
          <a:bodyPr>
            <a:normAutofit/>
          </a:bodyPr>
          <a:lstStyle/>
          <a:p>
            <a:r>
              <a:rPr lang="en-US" sz="3600" b="1" dirty="0"/>
              <a:t>Land Acquisition and Easements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496" y="1315693"/>
            <a:ext cx="3735659" cy="34337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Fee Simple Acquisition</a:t>
            </a:r>
          </a:p>
          <a:p>
            <a:pPr lvl="1"/>
            <a:r>
              <a:rPr lang="en-US" sz="2000" dirty="0"/>
              <a:t>Long term protection</a:t>
            </a:r>
          </a:p>
          <a:p>
            <a:pPr lvl="1"/>
            <a:r>
              <a:rPr lang="en-US" sz="2000" dirty="0"/>
              <a:t>Loss of tax base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Avigation Easements</a:t>
            </a:r>
          </a:p>
          <a:p>
            <a:pPr lvl="1"/>
            <a:r>
              <a:rPr lang="en-US" sz="2000" dirty="0"/>
              <a:t>Requires continual review</a:t>
            </a:r>
            <a:br>
              <a:rPr lang="en-US" sz="2000" dirty="0"/>
            </a:br>
            <a:r>
              <a:rPr lang="en-US" sz="2000" dirty="0"/>
              <a:t>&amp; enforcement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Real Estate Disclosure</a:t>
            </a:r>
          </a:p>
          <a:p>
            <a:pPr lvl="1"/>
            <a:r>
              <a:rPr lang="en-US" sz="2000" dirty="0"/>
              <a:t>Hard to enforce</a:t>
            </a:r>
          </a:p>
          <a:p>
            <a:pPr lvl="1"/>
            <a:r>
              <a:rPr lang="en-US" sz="2000" dirty="0"/>
              <a:t>Often “lost” in paperwork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3361" y="1070101"/>
            <a:ext cx="2307011" cy="293872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92" y="4210914"/>
            <a:ext cx="3004648" cy="15769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FF8CC-777F-48C5-A0A8-149646595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050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48220"/>
            <a:ext cx="4907280" cy="1170116"/>
          </a:xfrm>
        </p:spPr>
        <p:txBody>
          <a:bodyPr>
            <a:normAutofit/>
          </a:bodyPr>
          <a:lstStyle/>
          <a:p>
            <a:r>
              <a:rPr lang="en-US" sz="3600" b="1" dirty="0"/>
              <a:t>Noise Abatement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7010400" cy="1938655"/>
          </a:xfrm>
        </p:spPr>
        <p:txBody>
          <a:bodyPr>
            <a:normAutofit lnSpcReduction="10000"/>
          </a:bodyPr>
          <a:lstStyle/>
          <a:p>
            <a:pPr marL="233363" indent="-233363">
              <a:buSzPct val="85000"/>
              <a:buFont typeface="Wingdings" panose="05000000000000000000" pitchFamily="2" charset="2"/>
              <a:buChar char="§"/>
            </a:pPr>
            <a:r>
              <a:rPr lang="en-US" sz="2000" dirty="0"/>
              <a:t>Noise compatibility program (FAR Part 150)</a:t>
            </a:r>
          </a:p>
          <a:p>
            <a:pPr marL="233363" indent="-233363">
              <a:buSzPct val="85000"/>
              <a:buFont typeface="Wingdings" panose="05000000000000000000" pitchFamily="2" charset="2"/>
              <a:buChar char="§"/>
            </a:pPr>
            <a:r>
              <a:rPr lang="en-US" sz="2000" dirty="0"/>
              <a:t>Building codes</a:t>
            </a:r>
          </a:p>
          <a:p>
            <a:pPr lvl="1"/>
            <a:r>
              <a:rPr lang="en-US" sz="1700" dirty="0"/>
              <a:t>To ensure interior noise levels of 45dB or less for noise sensitive structures.</a:t>
            </a:r>
          </a:p>
          <a:p>
            <a:pPr marL="233363" indent="-233363">
              <a:buSzPct val="85000"/>
              <a:buFont typeface="Wingdings" panose="05000000000000000000" pitchFamily="2" charset="2"/>
              <a:buChar char="§"/>
            </a:pPr>
            <a:r>
              <a:rPr lang="en-US" dirty="0"/>
              <a:t>Sound barriers</a:t>
            </a:r>
          </a:p>
          <a:p>
            <a:pPr marL="233363" indent="-233363">
              <a:buSzPct val="85000"/>
              <a:buFont typeface="Wingdings" panose="05000000000000000000" pitchFamily="2" charset="2"/>
              <a:buChar char="§"/>
            </a:pPr>
            <a:r>
              <a:rPr lang="en-US" dirty="0"/>
              <a:t>Sound insulation</a:t>
            </a:r>
          </a:p>
          <a:p>
            <a:pPr lvl="1"/>
            <a:endParaRPr lang="en-US" dirty="0"/>
          </a:p>
        </p:txBody>
      </p:sp>
      <p:pic>
        <p:nvPicPr>
          <p:cNvPr id="8" name="Picture 8" descr="090803.gif">
            <a:extLst>
              <a:ext uri="{FF2B5EF4-FFF2-40B4-BE49-F238E27FC236}">
                <a16:creationId xmlns:a16="http://schemas.microsoft.com/office/drawing/2014/main" id="{EAA2AD4E-6EB9-4924-860F-857BD6E0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58193"/>
            <a:ext cx="3733800" cy="270488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B4C8B5-FF0F-4625-AAB2-FF457669A799}"/>
              </a:ext>
            </a:extLst>
          </p:cNvPr>
          <p:cNvSpPr txBox="1"/>
          <p:nvPr/>
        </p:nvSpPr>
        <p:spPr bwMode="auto">
          <a:xfrm>
            <a:off x="6349122" y="5663077"/>
            <a:ext cx="1213339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800" dirty="0">
                <a:solidFill>
                  <a:srgbClr val="000000"/>
                </a:solidFill>
              </a:rPr>
              <a:t>Source: Mead &amp; Hunt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106A4-05BE-439E-95B9-52138723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73E329-2375-4871-9632-64FEC8D4C9D1}"/>
              </a:ext>
            </a:extLst>
          </p:cNvPr>
          <p:cNvGrpSpPr/>
          <p:nvPr/>
        </p:nvGrpSpPr>
        <p:grpSpPr>
          <a:xfrm>
            <a:off x="228600" y="3338977"/>
            <a:ext cx="3238500" cy="2324100"/>
            <a:chOff x="228600" y="3338977"/>
            <a:chExt cx="3238500" cy="2324100"/>
          </a:xfrm>
        </p:grpSpPr>
        <p:pic>
          <p:nvPicPr>
            <p:cNvPr id="10" name="Picture 9" descr="A sign in front of a building&#10;&#10;Description generated with very high confidence">
              <a:extLst>
                <a:ext uri="{FF2B5EF4-FFF2-40B4-BE49-F238E27FC236}">
                  <a16:creationId xmlns:a16="http://schemas.microsoft.com/office/drawing/2014/main" id="{8803B528-8A0B-4C3E-A33B-EDFCCC3DE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8"/>
            <a:stretch/>
          </p:blipFill>
          <p:spPr>
            <a:xfrm>
              <a:off x="533400" y="3338977"/>
              <a:ext cx="2933700" cy="23241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DEAA17-ECF8-4F74-8FE6-EF01B341E198}"/>
                </a:ext>
              </a:extLst>
            </p:cNvPr>
            <p:cNvSpPr txBox="1"/>
            <p:nvPr/>
          </p:nvSpPr>
          <p:spPr>
            <a:xfrm rot="21420094">
              <a:off x="228600" y="4322065"/>
              <a:ext cx="1409700" cy="5232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Quieter Home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29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E2E0AFE-704B-4CB8-AB9D-D447278759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4319338" cy="5896743"/>
          </a:xfrm>
          <a:prstGeom prst="rect">
            <a:avLst/>
          </a:prstGeom>
          <a:solidFill>
            <a:srgbClr val="0F78AE">
              <a:alpha val="15000"/>
            </a:srgb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F47EA-0446-41F2-802A-BB7C764A4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74BC24-DF15-400B-8B40-0B1629F44414}"/>
              </a:ext>
            </a:extLst>
          </p:cNvPr>
          <p:cNvSpPr txBox="1"/>
          <p:nvPr/>
        </p:nvSpPr>
        <p:spPr>
          <a:xfrm>
            <a:off x="228600" y="206307"/>
            <a:ext cx="4480560" cy="61264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C1C85D-D3F4-46CF-B1D4-2A62245589BC}"/>
              </a:ext>
            </a:extLst>
          </p:cNvPr>
          <p:cNvSpPr txBox="1"/>
          <p:nvPr/>
        </p:nvSpPr>
        <p:spPr>
          <a:xfrm>
            <a:off x="313112" y="259014"/>
            <a:ext cx="4389120" cy="4023360"/>
          </a:xfrm>
          <a:prstGeom prst="rect">
            <a:avLst/>
          </a:prstGeom>
          <a:solidFill>
            <a:srgbClr val="0F78AE"/>
          </a:solidFill>
          <a:ln cmpd="thickThin">
            <a:solidFill>
              <a:srgbClr val="0F78AE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70" y="434734"/>
            <a:ext cx="4001604" cy="1344975"/>
          </a:xfrm>
          <a:noFill/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Wildlife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242" y="1680663"/>
            <a:ext cx="4480559" cy="3626917"/>
          </a:xfrm>
          <a:noFill/>
        </p:spPr>
        <p:txBody>
          <a:bodyPr>
            <a:normAutofit/>
          </a:bodyPr>
          <a:lstStyle/>
          <a:p>
            <a:pPr marL="288925" indent="-288925">
              <a:buSzPct val="85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Wildlife hazard assessments (WHA)</a:t>
            </a:r>
          </a:p>
          <a:p>
            <a:pPr marL="288925" indent="-288925">
              <a:buSzPct val="85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Wildlife hazard management plans (WHMP)</a:t>
            </a:r>
          </a:p>
          <a:p>
            <a:pPr marL="288925" indent="-288925">
              <a:buSzPct val="85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Best management practices (BMPs)</a:t>
            </a:r>
          </a:p>
          <a:p>
            <a:pPr marL="288925" indent="-288925">
              <a:buSzPct val="85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Local environmental agency coordination</a:t>
            </a:r>
          </a:p>
        </p:txBody>
      </p:sp>
      <p:pic>
        <p:nvPicPr>
          <p:cNvPr id="9" name="Picture 8" descr="A person sitting on top of a grass covered field&#10;&#10;Description generated with high confidence">
            <a:extLst>
              <a:ext uri="{FF2B5EF4-FFF2-40B4-BE49-F238E27FC236}">
                <a16:creationId xmlns:a16="http://schemas.microsoft.com/office/drawing/2014/main" id="{CC764691-A5B4-46E8-BF01-66D0BA26C3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 r="5450"/>
          <a:stretch/>
        </p:blipFill>
        <p:spPr>
          <a:xfrm>
            <a:off x="4880371" y="0"/>
            <a:ext cx="4282949" cy="6849447"/>
          </a:xfrm>
          <a:prstGeom prst="rect">
            <a:avLst/>
          </a:prstGeom>
        </p:spPr>
      </p:pic>
      <p:pic>
        <p:nvPicPr>
          <p:cNvPr id="13" name="Picture 12" descr="A cow is walking down the street&#10;&#10;Description generated with very high confidence">
            <a:extLst>
              <a:ext uri="{FF2B5EF4-FFF2-40B4-BE49-F238E27FC236}">
                <a16:creationId xmlns:a16="http://schemas.microsoft.com/office/drawing/2014/main" id="{11861789-690E-402F-80A0-0E6CEEB41B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6" r="3661" b="13636"/>
          <a:stretch/>
        </p:blipFill>
        <p:spPr>
          <a:xfrm>
            <a:off x="305671" y="4419809"/>
            <a:ext cx="4389120" cy="2136975"/>
          </a:xfrm>
          <a:prstGeom prst="rect">
            <a:avLst/>
          </a:prstGeom>
        </p:spPr>
      </p:pic>
      <p:pic>
        <p:nvPicPr>
          <p:cNvPr id="16" name="Picture 15" descr="A sign on a dirt road&#10;&#10;Description generated with very high confidence">
            <a:extLst>
              <a:ext uri="{FF2B5EF4-FFF2-40B4-BE49-F238E27FC236}">
                <a16:creationId xmlns:a16="http://schemas.microsoft.com/office/drawing/2014/main" id="{578BC817-8A10-4FE6-9C8F-94B6CFBAE3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4" t="-223" r="38858" b="7881"/>
          <a:stretch/>
        </p:blipFill>
        <p:spPr>
          <a:xfrm>
            <a:off x="313113" y="4384896"/>
            <a:ext cx="1067855" cy="21945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091125-7AA5-46B6-A603-256956647860}"/>
              </a:ext>
            </a:extLst>
          </p:cNvPr>
          <p:cNvSpPr txBox="1"/>
          <p:nvPr/>
        </p:nvSpPr>
        <p:spPr bwMode="auto">
          <a:xfrm>
            <a:off x="3276600" y="6528260"/>
            <a:ext cx="1665602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800" dirty="0">
                <a:solidFill>
                  <a:srgbClr val="000000"/>
                </a:solidFill>
              </a:rPr>
              <a:t>Source: All photos Mead &amp; Hunt</a:t>
            </a:r>
          </a:p>
        </p:txBody>
      </p:sp>
    </p:spTree>
    <p:extLst>
      <p:ext uri="{BB962C8B-B14F-4D97-AF65-F5344CB8AC3E}">
        <p14:creationId xmlns:p14="http://schemas.microsoft.com/office/powerpoint/2010/main" val="2028277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4932"/>
            <a:ext cx="6172200" cy="787783"/>
          </a:xfrm>
        </p:spPr>
        <p:txBody>
          <a:bodyPr>
            <a:normAutofit/>
          </a:bodyPr>
          <a:lstStyle/>
          <a:p>
            <a:r>
              <a:rPr lang="en-US" sz="3600" b="1" dirty="0"/>
              <a:t>Airport Compatible Land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0891"/>
            <a:ext cx="5562600" cy="2929443"/>
          </a:xfrm>
        </p:spPr>
        <p:txBody>
          <a:bodyPr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en-US" sz="2200" b="0" dirty="0"/>
              <a:t>A land use that can coexist with a nearby airport without either constraining the safe and efficient operation of the airport or exposing people living and working nearby to unacceptable levels of noise or hazards.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Definition</a:t>
            </a:r>
            <a:r>
              <a:rPr lang="en-US" sz="1200" dirty="0"/>
              <a:t> </a:t>
            </a:r>
            <a:r>
              <a:rPr lang="en-US" sz="1200" b="0" i="1" dirty="0"/>
              <a:t>Source: ACRP Report 27, Enhancing Airport Land Use Compatibility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8D6C3-163A-40BA-906A-DD0E2CBF0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A70A086-C370-468A-B538-4044E8A9F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89446"/>
            <a:ext cx="2011680" cy="26017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57909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7235"/>
            <a:ext cx="6589199" cy="1280890"/>
          </a:xfrm>
        </p:spPr>
        <p:txBody>
          <a:bodyPr>
            <a:normAutofit/>
          </a:bodyPr>
          <a:lstStyle/>
          <a:p>
            <a:r>
              <a:rPr lang="en-US" sz="3600" b="1" dirty="0"/>
              <a:t>Education and 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398947"/>
            <a:ext cx="4100292" cy="3780242"/>
          </a:xfrm>
        </p:spPr>
        <p:txBody>
          <a:bodyPr>
            <a:normAutofit/>
          </a:bodyPr>
          <a:lstStyle/>
          <a:p>
            <a:pPr marL="233363" indent="-233363">
              <a:buSzPct val="85000"/>
              <a:buFont typeface="Wingdings" panose="05000000000000000000" pitchFamily="2" charset="2"/>
              <a:buChar char="§"/>
            </a:pPr>
            <a:r>
              <a:rPr lang="en-US" sz="2400" dirty="0"/>
              <a:t>Topics to convey</a:t>
            </a:r>
          </a:p>
          <a:p>
            <a:pPr lvl="1"/>
            <a:r>
              <a:rPr lang="en-US" sz="2000" dirty="0"/>
              <a:t>Importance of compatible uses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sz="1700" dirty="0"/>
              <a:t>On- and off-airport</a:t>
            </a:r>
          </a:p>
          <a:p>
            <a:pPr lvl="1"/>
            <a:r>
              <a:rPr lang="en-US" sz="2000" dirty="0"/>
              <a:t>Consequences of incompatibility</a:t>
            </a:r>
          </a:p>
          <a:p>
            <a:pPr lvl="1"/>
            <a:r>
              <a:rPr lang="en-US" sz="2000" dirty="0"/>
              <a:t>Liability concerns</a:t>
            </a:r>
          </a:p>
          <a:p>
            <a:pPr marL="233363" indent="-233363">
              <a:buSzPct val="85000"/>
              <a:buFont typeface="Wingdings" panose="05000000000000000000" pitchFamily="2" charset="2"/>
              <a:buChar char="§"/>
            </a:pPr>
            <a:r>
              <a:rPr lang="en-US" sz="2400" dirty="0"/>
              <a:t>Audiences</a:t>
            </a:r>
          </a:p>
          <a:p>
            <a:pPr lvl="1"/>
            <a:r>
              <a:rPr lang="en-US" sz="2000" dirty="0"/>
              <a:t>Elected officials</a:t>
            </a:r>
          </a:p>
          <a:p>
            <a:pPr lvl="1"/>
            <a:r>
              <a:rPr lang="en-US" sz="2000" dirty="0"/>
              <a:t>Local planners</a:t>
            </a:r>
          </a:p>
          <a:p>
            <a:pPr lvl="1"/>
            <a:r>
              <a:rPr lang="en-US" sz="2000" dirty="0"/>
              <a:t>General public</a:t>
            </a:r>
          </a:p>
          <a:p>
            <a:pPr lvl="1"/>
            <a:r>
              <a:rPr lang="en-US" sz="2000" dirty="0"/>
              <a:t>Pilots</a:t>
            </a:r>
          </a:p>
        </p:txBody>
      </p:sp>
      <p:pic>
        <p:nvPicPr>
          <p:cNvPr id="4" name="Picture 3" descr="IMG_573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33692" y="1458125"/>
            <a:ext cx="2651760" cy="18941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6AA85-97C1-42BF-B1D2-3C05FAC5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431A6-1D80-401F-B996-57FDA9ECD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92" y="3513678"/>
            <a:ext cx="2651760" cy="19888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24663D-333C-4005-8A80-205A098F8461}"/>
              </a:ext>
            </a:extLst>
          </p:cNvPr>
          <p:cNvSpPr txBox="1"/>
          <p:nvPr/>
        </p:nvSpPr>
        <p:spPr bwMode="auto">
          <a:xfrm>
            <a:off x="6273311" y="5477616"/>
            <a:ext cx="1213339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800" dirty="0">
                <a:solidFill>
                  <a:srgbClr val="000000"/>
                </a:solidFill>
              </a:rPr>
              <a:t>Source: Mead &amp; Hunt</a:t>
            </a:r>
          </a:p>
        </p:txBody>
      </p:sp>
    </p:spTree>
    <p:extLst>
      <p:ext uri="{BB962C8B-B14F-4D97-AF65-F5344CB8AC3E}">
        <p14:creationId xmlns:p14="http://schemas.microsoft.com/office/powerpoint/2010/main" val="3115434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643C3-1329-41C6-BA47-4C468C4F0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5086"/>
            <a:ext cx="630555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Ongoing Coordination and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CA9FE-2558-40FF-BE62-AC474A266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390649"/>
            <a:ext cx="6629400" cy="3660775"/>
          </a:xfrm>
        </p:spPr>
        <p:txBody>
          <a:bodyPr>
            <a:normAutofit/>
          </a:bodyPr>
          <a:lstStyle/>
          <a:p>
            <a:pPr marL="225425" indent="-225425">
              <a:buSzPct val="90000"/>
              <a:buFont typeface="Wingdings" panose="05000000000000000000" pitchFamily="2" charset="2"/>
              <a:buChar char="§"/>
            </a:pPr>
            <a:r>
              <a:rPr lang="en-US" sz="2400" dirty="0"/>
              <a:t>National Association of State Aviation Officials (NASAO) and FAA MOU on Airport Compatible Land Use</a:t>
            </a:r>
          </a:p>
          <a:p>
            <a:pPr marL="225425" indent="-225425">
              <a:buSzPct val="90000"/>
              <a:buFont typeface="Wingdings" panose="05000000000000000000" pitchFamily="2" charset="2"/>
              <a:buChar char="§"/>
            </a:pPr>
            <a:r>
              <a:rPr lang="en-US" sz="2400" dirty="0"/>
              <a:t>Aviation/Airport stakeholders, including:</a:t>
            </a:r>
          </a:p>
          <a:p>
            <a:pPr lvl="1"/>
            <a:r>
              <a:rPr lang="en-US" sz="2000" dirty="0"/>
              <a:t>American Association of Airport Executives (AAAE)</a:t>
            </a:r>
          </a:p>
          <a:p>
            <a:pPr lvl="1"/>
            <a:r>
              <a:rPr lang="en-US" sz="2000" dirty="0"/>
              <a:t>Airports Council International – North America  (ACI-NA)</a:t>
            </a:r>
          </a:p>
          <a:p>
            <a:pPr lvl="1"/>
            <a:r>
              <a:rPr lang="en-US" sz="2000" dirty="0"/>
              <a:t>Airports Consultant Council (ACC) </a:t>
            </a:r>
          </a:p>
          <a:p>
            <a:pPr lvl="1"/>
            <a:r>
              <a:rPr lang="en-US" sz="2000" dirty="0"/>
              <a:t>Airline Pilots Association (AOPA)</a:t>
            </a:r>
          </a:p>
          <a:p>
            <a:pPr marL="225425" indent="-225425">
              <a:buSzPct val="90000"/>
              <a:buFont typeface="Wingdings" panose="05000000000000000000" pitchFamily="2" charset="2"/>
              <a:buChar char="§"/>
            </a:pPr>
            <a:r>
              <a:rPr lang="en-US" sz="2400" dirty="0"/>
              <a:t>American Planning Association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B9AB4-E1A2-4BC0-8424-CD3EEA333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431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57400" y="2209800"/>
            <a:ext cx="3505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US" dirty="0">
                <a:effectLst/>
                <a:latin typeface="+mn-lt"/>
              </a:rPr>
              <a:t>Resources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19743-4BAC-4993-8C19-4FFDBFA0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0BA142-456F-40C0-B831-A1F43F21019C}"/>
              </a:ext>
            </a:extLst>
          </p:cNvPr>
          <p:cNvCxnSpPr/>
          <p:nvPr/>
        </p:nvCxnSpPr>
        <p:spPr>
          <a:xfrm>
            <a:off x="2362200" y="3276600"/>
            <a:ext cx="27432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248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668" y="76200"/>
            <a:ext cx="2577418" cy="1280890"/>
          </a:xfrm>
        </p:spPr>
        <p:txBody>
          <a:bodyPr>
            <a:normAutofit/>
          </a:bodyPr>
          <a:lstStyle/>
          <a:p>
            <a:r>
              <a:rPr lang="en-US" sz="3600" b="1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988" y="935952"/>
            <a:ext cx="6858000" cy="4525963"/>
          </a:xfrm>
        </p:spPr>
        <p:txBody>
          <a:bodyPr>
            <a:normAutofit/>
          </a:bodyPr>
          <a:lstStyle/>
          <a:p>
            <a:pPr marL="569913" lvl="1" indent="-227013">
              <a:buSzPct val="85000"/>
              <a:buFont typeface="Wingdings" panose="05000000000000000000" pitchFamily="2" charset="2"/>
              <a:buChar char="§"/>
            </a:pPr>
            <a:r>
              <a:rPr lang="en-US" sz="2000" dirty="0"/>
              <a:t>ACRP Report 27</a:t>
            </a:r>
          </a:p>
          <a:p>
            <a:pPr marL="569913" lvl="1" indent="-227013">
              <a:buSzPct val="85000"/>
              <a:buFont typeface="Wingdings" panose="05000000000000000000" pitchFamily="2" charset="2"/>
              <a:buChar char="§"/>
            </a:pPr>
            <a:r>
              <a:rPr lang="en-US" sz="2000" dirty="0"/>
              <a:t>Mineta Transportation Institute Report 06-05</a:t>
            </a:r>
          </a:p>
          <a:p>
            <a:pPr marL="569913" lvl="1" indent="-227013">
              <a:buSzPct val="85000"/>
              <a:buFont typeface="Wingdings" panose="05000000000000000000" pitchFamily="2" charset="2"/>
              <a:buChar char="§"/>
            </a:pPr>
            <a:r>
              <a:rPr lang="en-US" sz="2000" dirty="0"/>
              <a:t>State Land Use Guidebooks (CA, FL, IA, OR, PA, WA, etc.)</a:t>
            </a:r>
          </a:p>
          <a:p>
            <a:pPr marL="569913" lvl="1" indent="-227013">
              <a:buSzPct val="85000"/>
              <a:buFont typeface="Wingdings" panose="05000000000000000000" pitchFamily="2" charset="2"/>
              <a:buChar char="§"/>
            </a:pPr>
            <a:r>
              <a:rPr lang="en-US" sz="2000" dirty="0"/>
              <a:t>Legal Research Digest 5 – Responsibility for Implementation of Airport Land Use Zoning Restrictions</a:t>
            </a:r>
          </a:p>
          <a:p>
            <a:pPr marL="569913" lvl="1" indent="-227013">
              <a:buSzPct val="85000"/>
              <a:buFont typeface="Wingdings" panose="05000000000000000000" pitchFamily="2" charset="2"/>
              <a:buChar char="§"/>
            </a:pPr>
            <a:r>
              <a:rPr lang="en-US" sz="2000" dirty="0"/>
              <a:t>Legal Research Digest 14 – Achieving Airport-Compatible Land Uses and Minimizing Hazardous Obstructions in Navigable Airspace</a:t>
            </a:r>
          </a:p>
          <a:p>
            <a:pPr lvl="1"/>
            <a:endParaRPr lang="en-US" sz="20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23426">
            <a:off x="5860472" y="3638802"/>
            <a:ext cx="1461929" cy="190096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http://www.wsdot.wa.gov/NR/rdonlyres/E07A41DF-8E15-49B4-AB55-467A176946A8/73483/cover_Page_9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82510">
            <a:off x="4757057" y="3646395"/>
            <a:ext cx="1469813" cy="190095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79400" dist="152400" dir="2700000" algn="tl" rotWithShape="0">
              <a:schemeClr val="bg2">
                <a:lumMod val="50000"/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FB026-A606-4DB6-9F37-12A6F711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521888">
            <a:off x="3410907" y="3625709"/>
            <a:ext cx="1391121" cy="1888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02555">
            <a:off x="2099813" y="3656381"/>
            <a:ext cx="1460093" cy="188842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405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7239000" cy="609600"/>
          </a:xfrm>
        </p:spPr>
        <p:txBody>
          <a:bodyPr>
            <a:noAutofit/>
          </a:bodyPr>
          <a:lstStyle/>
          <a:p>
            <a:r>
              <a:rPr lang="en-US" sz="3600" b="1" dirty="0"/>
              <a:t>FAA Regulatory/Guidance 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16" y="1143000"/>
            <a:ext cx="6865634" cy="4648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Code of Federal Regulations </a:t>
            </a:r>
          </a:p>
          <a:p>
            <a:pPr marL="400050" lvl="1" indent="0">
              <a:buNone/>
            </a:pPr>
            <a:r>
              <a:rPr lang="en-US" sz="1400" dirty="0"/>
              <a:t>14 CFR Part 77 SAFE, EFFICIENT USE, AND PRESERVATION OF THE NAVIGABLE AIRSPACE</a:t>
            </a:r>
          </a:p>
          <a:p>
            <a:pPr marL="400050" lvl="1" indent="0">
              <a:buNone/>
            </a:pPr>
            <a:r>
              <a:rPr lang="en-US" sz="1400" dirty="0"/>
              <a:t>14 CFR Part 150 Airport Noise Compatibility Planning</a:t>
            </a:r>
          </a:p>
          <a:p>
            <a:pPr marL="400050" lvl="1" indent="0">
              <a:buNone/>
            </a:pPr>
            <a:r>
              <a:rPr lang="en-US" sz="1400" dirty="0"/>
              <a:t>14 CFR Part 139.337  Wildlife Hazards</a:t>
            </a:r>
          </a:p>
          <a:p>
            <a:pPr marL="400050" lvl="1" indent="0">
              <a:buNone/>
            </a:pPr>
            <a:r>
              <a:rPr lang="en-US" sz="1400" dirty="0"/>
              <a:t>40 CFR Part 258.10, Municipal Solid Waste Landfills, Location Restrictions, Airport Safety</a:t>
            </a:r>
          </a:p>
          <a:p>
            <a:pPr marL="400050" lvl="1" indent="0">
              <a:buNone/>
            </a:pPr>
            <a:r>
              <a:rPr lang="en-US" sz="1200" dirty="0">
                <a:hlinkClick r:id="rId3"/>
              </a:rPr>
              <a:t>http://www.ecfr.gov/cgi-bin/ECFR?SID=4f29c1a8529ec46bb53bd2bd7e3948a5&amp;page=browse</a:t>
            </a: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200" dirty="0"/>
              <a:t>FAA Advisory Circulars (AC) </a:t>
            </a:r>
          </a:p>
          <a:p>
            <a:pPr marL="400050" lvl="1" indent="0">
              <a:buNone/>
            </a:pPr>
            <a:r>
              <a:rPr lang="en-US" sz="1400" dirty="0"/>
              <a:t>AC 150/5190-4A A Model Zoning Ordinance to Limit Height of Objects Around Airports</a:t>
            </a:r>
          </a:p>
          <a:p>
            <a:pPr marL="400050" lvl="1" indent="0">
              <a:buNone/>
            </a:pPr>
            <a:r>
              <a:rPr lang="en-US" sz="1400" dirty="0"/>
              <a:t>AC 150/5020-1 Noise Control and Compatibility Planning for Airports </a:t>
            </a:r>
          </a:p>
          <a:p>
            <a:pPr marL="400050" lvl="1" indent="0">
              <a:buNone/>
            </a:pPr>
            <a:r>
              <a:rPr lang="en-US" sz="1400" dirty="0"/>
              <a:t>AC 150/5070 Airport System Planning Process</a:t>
            </a:r>
          </a:p>
          <a:p>
            <a:pPr marL="400050" lvl="1" indent="0">
              <a:buNone/>
            </a:pPr>
            <a:r>
              <a:rPr lang="en-US" sz="1400" dirty="0"/>
              <a:t>AC 150/5100-17 Land Acquisition and Relocation Assistance for AIP Assisted Airport Projects</a:t>
            </a:r>
          </a:p>
          <a:p>
            <a:pPr marL="400050" lvl="1" indent="0">
              <a:buNone/>
            </a:pPr>
            <a:r>
              <a:rPr lang="en-US" sz="1400" dirty="0"/>
              <a:t>AC 150/5200-33 Hazardous Wildlife Attractants on or near Airports</a:t>
            </a:r>
          </a:p>
          <a:p>
            <a:pPr marL="400050" lvl="1" indent="0">
              <a:buNone/>
            </a:pPr>
            <a:r>
              <a:rPr lang="en-US" sz="1400" dirty="0"/>
              <a:t>AC 150/5200-34  Construction or Establishment of Landfills near Public Airports</a:t>
            </a:r>
          </a:p>
          <a:p>
            <a:pPr marL="400050" lvl="1" indent="0">
              <a:buNone/>
            </a:pPr>
            <a:r>
              <a:rPr lang="en-US" sz="1400" dirty="0"/>
              <a:t>AC 150/5300-13A  Airport Design</a:t>
            </a:r>
          </a:p>
          <a:p>
            <a:pPr marL="400050" lvl="1" indent="0">
              <a:buNone/>
            </a:pPr>
            <a:r>
              <a:rPr lang="en-US" sz="1400" dirty="0"/>
              <a:t>AC 70/7460-2K  Proposed Construction or Alteration of Objects that May Affect the Navigable Airspace</a:t>
            </a:r>
          </a:p>
          <a:p>
            <a:pPr marL="400050" lvl="1" indent="0">
              <a:buNone/>
            </a:pPr>
            <a:r>
              <a:rPr lang="en-US" sz="1400" dirty="0">
                <a:hlinkClick r:id="" action="ppaction://noaction"/>
              </a:rPr>
              <a:t>http://www.faa.gov/airports/resources/advisory_circulars</a:t>
            </a:r>
            <a:r>
              <a:rPr lang="en-US" sz="1400" dirty="0">
                <a:hlinkClick r:id="rId4"/>
              </a:rPr>
              <a:t>/</a:t>
            </a:r>
            <a:endParaRPr lang="en-US" sz="1400" dirty="0"/>
          </a:p>
          <a:p>
            <a:pPr marL="400050" lvl="1" indent="0">
              <a:buNone/>
            </a:pPr>
            <a:endParaRPr lang="en-US" sz="1800" dirty="0"/>
          </a:p>
          <a:p>
            <a:pPr marL="400050" lvl="1" indent="0">
              <a:buNone/>
            </a:pP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EC5B1-7395-4A15-B0CB-7195FCD7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741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923663"/>
            <a:ext cx="6934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US" b="1" dirty="0">
                <a:latin typeface="+mn-lt"/>
              </a:rPr>
              <a:t>Audience Participation Group Exercise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91F6D4-60C0-4E82-912B-EBB129E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482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2057400"/>
            <a:ext cx="63246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US" b="1" dirty="0">
                <a:latin typeface="+mn-lt"/>
              </a:rPr>
              <a:t>Good or Bad </a:t>
            </a:r>
          </a:p>
          <a:p>
            <a:r>
              <a:rPr lang="en-US" b="1" dirty="0">
                <a:latin typeface="+mn-lt"/>
              </a:rPr>
              <a:t>Land Use?</a:t>
            </a:r>
          </a:p>
          <a:p>
            <a:endParaRPr lang="en-US" b="1" dirty="0">
              <a:latin typeface="+mn-lt"/>
            </a:endParaRPr>
          </a:p>
          <a:p>
            <a:r>
              <a:rPr lang="en-US" b="1" dirty="0">
                <a:latin typeface="+mn-lt"/>
              </a:rPr>
              <a:t>(Yes or No)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D582F5-6793-4835-BBE7-6984DFA2A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3425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2"/>
          <a:stretch/>
        </p:blipFill>
        <p:spPr>
          <a:xfrm>
            <a:off x="753877" y="304800"/>
            <a:ext cx="6332723" cy="53087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863492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Shopping Mall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3352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Residential </a:t>
            </a:r>
          </a:p>
          <a:p>
            <a:r>
              <a:rPr lang="en-US" b="1" dirty="0">
                <a:solidFill>
                  <a:srgbClr val="FFFF00"/>
                </a:solidFill>
              </a:rPr>
              <a:t>Neighborhood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A4D0C-6E35-4DF4-A985-9345389C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46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/>
          <p:cNvSpPr>
            <a:spLocks noGrp="1"/>
          </p:cNvSpPr>
          <p:nvPr>
            <p:ph sz="half" idx="1"/>
          </p:nvPr>
        </p:nvSpPr>
        <p:spPr>
          <a:xfrm>
            <a:off x="2971800" y="1485900"/>
            <a:ext cx="3352800" cy="12954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1200"/>
              </a:spcBef>
              <a:buSzPct val="95000"/>
              <a:buNone/>
            </a:pPr>
            <a:endParaRPr lang="en-US" b="1" dirty="0"/>
          </a:p>
          <a:p>
            <a:pPr marL="573088" indent="-285750" algn="ctr">
              <a:spcBef>
                <a:spcPts val="600"/>
              </a:spcBef>
              <a:buSzPct val="91000"/>
              <a:buFont typeface="+mj-lt"/>
              <a:buAutoNum type="romanLcPeriod"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2"/>
          <a:stretch/>
        </p:blipFill>
        <p:spPr>
          <a:xfrm>
            <a:off x="685799" y="523022"/>
            <a:ext cx="6601707" cy="48490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90800" y="4572000"/>
            <a:ext cx="3505200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Industrial / Business Park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00FCBF-E89C-4A46-83CC-35BCD3B1E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590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62" y="1025565"/>
            <a:ext cx="6849438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0" y="3733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Children’s School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60C919-53D6-4B7C-9091-6214D7BC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190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26275-CAD1-4028-9C10-17B75A8F6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86000"/>
            <a:ext cx="6148504" cy="1325563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Airport Land Use Compatibility Concerns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81B65-78B3-4D07-98C2-2CEFA95A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516696-C278-4EBD-9AD5-CA9EA1158173}"/>
              </a:ext>
            </a:extLst>
          </p:cNvPr>
          <p:cNvCxnSpPr/>
          <p:nvPr/>
        </p:nvCxnSpPr>
        <p:spPr>
          <a:xfrm>
            <a:off x="1295400" y="3657600"/>
            <a:ext cx="50292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8979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256" t="3292" r="15385" b="4527"/>
          <a:stretch/>
        </p:blipFill>
        <p:spPr>
          <a:xfrm>
            <a:off x="1219200" y="228600"/>
            <a:ext cx="5619750" cy="542596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590800" y="331239"/>
            <a:ext cx="1066800" cy="872197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56CD25-A05B-4069-BC93-85E5FE22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8081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905000"/>
            <a:ext cx="63246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itchFamily="34" charset="0"/>
                <a:ea typeface="+mj-ea"/>
                <a:cs typeface="Aharoni" pitchFamily="2" charset="-79"/>
              </a:defRPr>
            </a:lvl1pPr>
          </a:lstStyle>
          <a:p>
            <a:r>
              <a:rPr lang="en-US" sz="5100" b="1" dirty="0">
                <a:latin typeface="+mn-lt"/>
              </a:rPr>
              <a:t>Good or Bad </a:t>
            </a:r>
          </a:p>
          <a:p>
            <a:r>
              <a:rPr lang="en-US" sz="5100" b="1" dirty="0">
                <a:latin typeface="+mn-lt"/>
              </a:rPr>
              <a:t>Land Use?</a:t>
            </a:r>
          </a:p>
          <a:p>
            <a:endParaRPr lang="en-US" b="1" dirty="0">
              <a:latin typeface="+mn-lt"/>
            </a:endParaRPr>
          </a:p>
          <a:p>
            <a:r>
              <a:rPr lang="en-US" b="1" dirty="0">
                <a:latin typeface="+mn-lt"/>
              </a:rPr>
              <a:t>(Small Group Activity)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64103E-E859-4CAB-810E-962131806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363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7AF64-1EA5-44A6-98DA-D76FF5832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5" r="1185"/>
          <a:stretch/>
        </p:blipFill>
        <p:spPr>
          <a:xfrm>
            <a:off x="76200" y="533400"/>
            <a:ext cx="7391400" cy="51334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F73898-4E0E-4A2D-AA28-D16984CF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17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77447"/>
              </p:ext>
            </p:extLst>
          </p:nvPr>
        </p:nvGraphicFramePr>
        <p:xfrm>
          <a:off x="533400" y="1370515"/>
          <a:ext cx="6096000" cy="4268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1145">
                <a:tc>
                  <a:txBody>
                    <a:bodyPr/>
                    <a:lstStyle/>
                    <a:p>
                      <a:pPr algn="ctr"/>
                      <a:r>
                        <a:rPr lang="en-US" b="1" cap="all" baseline="0" dirty="0">
                          <a:solidFill>
                            <a:schemeClr val="tx1"/>
                          </a:solidFill>
                        </a:rPr>
                        <a:t>Noise</a:t>
                      </a: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cap="all" baseline="0" dirty="0">
                          <a:solidFill>
                            <a:schemeClr val="tx1"/>
                          </a:solidFill>
                        </a:rPr>
                        <a:t>       Overflight</a:t>
                      </a: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7140">
                <a:tc>
                  <a:txBody>
                    <a:bodyPr/>
                    <a:lstStyle/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1" cap="all" baseline="0" dirty="0">
                          <a:solidFill>
                            <a:schemeClr val="tx1"/>
                          </a:solidFill>
                        </a:rPr>
                        <a:t>Safety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cap="all" baseline="0" dirty="0"/>
                    </a:p>
                    <a:p>
                      <a:pPr algn="ctr"/>
                      <a:r>
                        <a:rPr lang="en-US" b="1" cap="all" baseline="0" dirty="0"/>
                        <a:t>     Airspace Protection</a:t>
                      </a: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b="1" cap="all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06" y="1647825"/>
            <a:ext cx="2066925" cy="1704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t="2885" r="2885" b="2885"/>
          <a:stretch/>
        </p:blipFill>
        <p:spPr>
          <a:xfrm>
            <a:off x="4233997" y="1668274"/>
            <a:ext cx="1993731" cy="17099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72" y="3899609"/>
            <a:ext cx="2066925" cy="1662991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/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03717" y="326414"/>
            <a:ext cx="8534400" cy="787783"/>
          </a:xfrm>
        </p:spPr>
        <p:txBody>
          <a:bodyPr>
            <a:normAutofit/>
          </a:bodyPr>
          <a:lstStyle/>
          <a:p>
            <a:r>
              <a:rPr lang="en-US" sz="3600" b="1" dirty="0"/>
              <a:t>Four Compatibility Concerns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5" y="3899609"/>
            <a:ext cx="2011680" cy="16629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17AEB8-560A-4047-9B59-FA7D52CF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6897CF-214A-4D89-A8DA-FCB23C77C691}"/>
              </a:ext>
            </a:extLst>
          </p:cNvPr>
          <p:cNvSpPr/>
          <p:nvPr/>
        </p:nvSpPr>
        <p:spPr>
          <a:xfrm>
            <a:off x="4216048" y="1668274"/>
            <a:ext cx="2011681" cy="1709928"/>
          </a:xfrm>
          <a:prstGeom prst="roundRect">
            <a:avLst>
              <a:gd name="adj" fmla="val 1339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33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566"/>
            <a:ext cx="3116997" cy="2286000"/>
          </a:xfrm>
          <a:prstGeom prst="rect">
            <a:avLst/>
          </a:prstGeom>
        </p:spPr>
      </p:pic>
      <p:pic>
        <p:nvPicPr>
          <p:cNvPr id="3" name="Picture 2" descr="A flock of seagulls flying in the air&#10;&#10;Description generated with very high confidence">
            <a:extLst>
              <a:ext uri="{FF2B5EF4-FFF2-40B4-BE49-F238E27FC236}">
                <a16:creationId xmlns:a16="http://schemas.microsoft.com/office/drawing/2014/main" id="{F9982F80-52A4-4A6E-A57F-BC2B37A044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6" r="13622" b="3"/>
          <a:stretch/>
        </p:blipFill>
        <p:spPr>
          <a:xfrm>
            <a:off x="6020316" y="-1356"/>
            <a:ext cx="3121397" cy="2272264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621" y="2300641"/>
            <a:ext cx="6093379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9141714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304824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60198" y="5336249"/>
            <a:ext cx="41148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823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15556" y="-680"/>
            <a:ext cx="0" cy="224028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055E5-A8D9-4E48-BF3F-8EA042598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r="11555"/>
          <a:stretch/>
        </p:blipFill>
        <p:spPr bwMode="auto">
          <a:xfrm>
            <a:off x="-69117" y="4480560"/>
            <a:ext cx="3048211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flock of seagulls are swimming in a body of water&#10;&#10;Description automatically generated">
            <a:extLst>
              <a:ext uri="{FF2B5EF4-FFF2-40B4-BE49-F238E27FC236}">
                <a16:creationId xmlns:a16="http://schemas.microsoft.com/office/drawing/2014/main" id="{322E78DC-5875-4793-BE79-A6895844FB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r="9099"/>
          <a:stretch/>
        </p:blipFill>
        <p:spPr>
          <a:xfrm>
            <a:off x="3099369" y="-46400"/>
            <a:ext cx="2902803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2" y="2328716"/>
            <a:ext cx="3048214" cy="209088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67BDFD-87B3-4BFE-8323-A672863D9BA4}"/>
              </a:ext>
            </a:extLst>
          </p:cNvPr>
          <p:cNvCxnSpPr/>
          <p:nvPr/>
        </p:nvCxnSpPr>
        <p:spPr>
          <a:xfrm flipH="1">
            <a:off x="3013417" y="-201966"/>
            <a:ext cx="34583" cy="713616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92117" y="2286000"/>
            <a:ext cx="6091003" cy="4564673"/>
          </a:xfrm>
          <a:prstGeom prst="rect">
            <a:avLst/>
          </a:prstGeom>
          <a:solidFill>
            <a:srgbClr val="0F78AE"/>
          </a:solidFill>
          <a:ln>
            <a:solidFill>
              <a:srgbClr val="0F7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8327" y="2327457"/>
            <a:ext cx="1752600" cy="452986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09235" y="2943563"/>
            <a:ext cx="4848965" cy="23093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Land Uses that Affect Airport Operations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06654-831C-49EF-A66D-6A85D418E283}"/>
              </a:ext>
            </a:extLst>
          </p:cNvPr>
          <p:cNvCxnSpPr/>
          <p:nvPr/>
        </p:nvCxnSpPr>
        <p:spPr>
          <a:xfrm>
            <a:off x="3657600" y="5334000"/>
            <a:ext cx="472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41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78C5E3-5CDE-4D17-8AAF-0EEBE9AC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C92A-6CB0-4D97-8332-2CCF97D11B68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FEBB9-F478-4B92-9A68-D42DED321A60}"/>
              </a:ext>
            </a:extLst>
          </p:cNvPr>
          <p:cNvSpPr txBox="1"/>
          <p:nvPr/>
        </p:nvSpPr>
        <p:spPr>
          <a:xfrm>
            <a:off x="87411" y="95201"/>
            <a:ext cx="8969178" cy="6645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FF317A-EAD5-405F-919C-D8C8CE6A17F6}"/>
              </a:ext>
            </a:extLst>
          </p:cNvPr>
          <p:cNvGrpSpPr/>
          <p:nvPr/>
        </p:nvGrpSpPr>
        <p:grpSpPr>
          <a:xfrm>
            <a:off x="609600" y="4982984"/>
            <a:ext cx="8000999" cy="1722616"/>
            <a:chOff x="185166" y="3665118"/>
            <a:chExt cx="8773667" cy="2286112"/>
          </a:xfrm>
        </p:grpSpPr>
        <p:sp>
          <p:nvSpPr>
            <p:cNvPr id="14" name="Rectangle 13"/>
            <p:cNvSpPr/>
            <p:nvPr/>
          </p:nvSpPr>
          <p:spPr>
            <a:xfrm>
              <a:off x="185166" y="3665118"/>
              <a:ext cx="8773667" cy="2286112"/>
            </a:xfrm>
            <a:prstGeom prst="rect">
              <a:avLst/>
            </a:prstGeom>
            <a:noFill/>
            <a:ln w="41275">
              <a:solidFill>
                <a:srgbClr val="0F7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78460" y="3750016"/>
              <a:ext cx="8592097" cy="2107996"/>
            </a:xfrm>
            <a:prstGeom prst="rect">
              <a:avLst/>
            </a:prstGeom>
            <a:solidFill>
              <a:srgbClr val="0F78AE"/>
            </a:solidFill>
            <a:ln>
              <a:solidFill>
                <a:srgbClr val="0F7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54992" y="5449804"/>
            <a:ext cx="5015648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4300" dirty="0">
                <a:solidFill>
                  <a:srgbClr val="FFFFFF"/>
                </a:solidFill>
              </a:rPr>
              <a:t>Airport Impacts on Nearby Land Uses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37BF2D-9C66-46C3-A312-F8757EAAF16B}"/>
              </a:ext>
            </a:extLst>
          </p:cNvPr>
          <p:cNvSpPr txBox="1"/>
          <p:nvPr/>
        </p:nvSpPr>
        <p:spPr>
          <a:xfrm>
            <a:off x="609600" y="221317"/>
            <a:ext cx="8001000" cy="4663440"/>
          </a:xfrm>
          <a:prstGeom prst="rect">
            <a:avLst/>
          </a:prstGeom>
          <a:gradFill flip="none" rotWithShape="1">
            <a:gsLst>
              <a:gs pos="0">
                <a:srgbClr val="0F78AE">
                  <a:tint val="66000"/>
                  <a:satMod val="160000"/>
                </a:srgbClr>
              </a:gs>
              <a:gs pos="50000">
                <a:srgbClr val="0F78AE">
                  <a:tint val="44500"/>
                  <a:satMod val="160000"/>
                </a:srgbClr>
              </a:gs>
              <a:gs pos="100000">
                <a:srgbClr val="0F78AE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0F78AE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77E307-8B48-4A01-8BCA-D9864A49C7F6}"/>
              </a:ext>
            </a:extLst>
          </p:cNvPr>
          <p:cNvGrpSpPr/>
          <p:nvPr/>
        </p:nvGrpSpPr>
        <p:grpSpPr>
          <a:xfrm>
            <a:off x="762001" y="343189"/>
            <a:ext cx="7696199" cy="4403585"/>
            <a:chOff x="762001" y="343189"/>
            <a:chExt cx="7696199" cy="44035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7" t="28028" r="18924" b="30339"/>
            <a:stretch/>
          </p:blipFill>
          <p:spPr>
            <a:xfrm>
              <a:off x="762001" y="344970"/>
              <a:ext cx="4267200" cy="1807233"/>
            </a:xfrm>
            <a:prstGeom prst="rect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</p:pic>
        <p:pic>
          <p:nvPicPr>
            <p:cNvPr id="13" name="Picture 12" descr="A yellow sign sitting on the side of the road&#10;&#10;Description generated with very high confidence">
              <a:extLst>
                <a:ext uri="{FF2B5EF4-FFF2-40B4-BE49-F238E27FC236}">
                  <a16:creationId xmlns:a16="http://schemas.microsoft.com/office/drawing/2014/main" id="{22DEF147-74AC-4E27-93EA-B91CC98B7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0" r="25463"/>
            <a:stretch/>
          </p:blipFill>
          <p:spPr>
            <a:xfrm>
              <a:off x="5233139" y="343189"/>
              <a:ext cx="3225061" cy="4403585"/>
            </a:xfrm>
            <a:prstGeom prst="rect">
              <a:avLst/>
            </a:prstGeom>
            <a:ln w="6350">
              <a:solidFill>
                <a:schemeClr val="bg2">
                  <a:lumMod val="50000"/>
                </a:schemeClr>
              </a:solidFill>
            </a:ln>
          </p:spPr>
        </p:pic>
      </p:grpSp>
      <p:pic>
        <p:nvPicPr>
          <p:cNvPr id="10" name="Picture 9" descr="A picture containing outdoor, sky, building, truck&#10;&#10;Description automatically generated">
            <a:extLst>
              <a:ext uri="{FF2B5EF4-FFF2-40B4-BE49-F238E27FC236}">
                <a16:creationId xmlns:a16="http://schemas.microsoft.com/office/drawing/2014/main" id="{C8019ABD-DD02-492B-AB0F-1226622911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/>
          <a:stretch/>
        </p:blipFill>
        <p:spPr>
          <a:xfrm>
            <a:off x="762000" y="2268187"/>
            <a:ext cx="4270248" cy="245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04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49151" y="304800"/>
            <a:ext cx="1905000" cy="762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sz="3600" b="1" dirty="0"/>
              <a:t>Noise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843575" y="1066800"/>
            <a:ext cx="5709625" cy="3962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233363" indent="-233363" eaLnBrk="1" hangingPunct="1">
              <a:lnSpc>
                <a:spcPct val="90000"/>
              </a:lnSpc>
              <a:buSzPct val="85000"/>
              <a:buFont typeface="Wingdings" panose="05000000000000000000" pitchFamily="2" charset="2"/>
              <a:buChar char="§"/>
            </a:pPr>
            <a:r>
              <a:rPr lang="en-US" sz="2000" dirty="0"/>
              <a:t>Concern:  Disruption of Human Activities </a:t>
            </a:r>
          </a:p>
          <a:p>
            <a:pPr marL="233363" indent="-233363" eaLnBrk="1" hangingPunct="1">
              <a:lnSpc>
                <a:spcPct val="90000"/>
              </a:lnSpc>
              <a:buSzPct val="85000"/>
              <a:buFont typeface="Wingdings" panose="05000000000000000000" pitchFamily="2" charset="2"/>
              <a:buChar char="§"/>
            </a:pPr>
            <a:r>
              <a:rPr lang="en-US" sz="2000" dirty="0"/>
              <a:t>Measurement:</a:t>
            </a:r>
            <a:r>
              <a:rPr lang="en-US" sz="2000" i="1" dirty="0"/>
              <a:t>  </a:t>
            </a:r>
            <a:r>
              <a:rPr lang="en-US" sz="2000" dirty="0"/>
              <a:t>Day Night Level (DNL) Contours </a:t>
            </a:r>
          </a:p>
          <a:p>
            <a:pPr lvl="1">
              <a:buSzPct val="90000"/>
            </a:pPr>
            <a:r>
              <a:rPr lang="en-US" dirty="0"/>
              <a:t>65 DNL basis for most FAA criteria</a:t>
            </a:r>
          </a:p>
          <a:p>
            <a:pPr marL="233363" indent="-233363">
              <a:buSzPct val="85000"/>
              <a:buFont typeface="Wingdings" panose="05000000000000000000" pitchFamily="2" charset="2"/>
              <a:buChar char="§"/>
            </a:pPr>
            <a:r>
              <a:rPr lang="en-US" sz="2000" dirty="0"/>
              <a:t>Scope:  Varies by Character of Environs</a:t>
            </a:r>
          </a:p>
          <a:p>
            <a:pPr lvl="1" eaLnBrk="1" hangingPunct="1">
              <a:lnSpc>
                <a:spcPct val="90000"/>
              </a:lnSpc>
              <a:buSzPct val="90000"/>
            </a:pPr>
            <a:r>
              <a:rPr lang="en-US" dirty="0"/>
              <a:t>55 dB DNL: Rural Areas</a:t>
            </a:r>
          </a:p>
          <a:p>
            <a:pPr lvl="1" eaLnBrk="1" hangingPunct="1">
              <a:lnSpc>
                <a:spcPct val="90000"/>
              </a:lnSpc>
              <a:buSzPct val="90000"/>
            </a:pPr>
            <a:r>
              <a:rPr lang="en-US" dirty="0"/>
              <a:t>60 dB DNL: Suburban Areas</a:t>
            </a:r>
          </a:p>
          <a:p>
            <a:pPr lvl="1" eaLnBrk="1" hangingPunct="1">
              <a:lnSpc>
                <a:spcPct val="90000"/>
              </a:lnSpc>
              <a:buSzPct val="90000"/>
            </a:pPr>
            <a:r>
              <a:rPr lang="en-US" dirty="0"/>
              <a:t>65 dB DNL: Urban Areas</a:t>
            </a:r>
          </a:p>
          <a:p>
            <a:pPr marL="233363" indent="-233363">
              <a:buSzPct val="85000"/>
              <a:buFont typeface="Wingdings" panose="05000000000000000000" pitchFamily="2" charset="2"/>
              <a:buChar char="§"/>
            </a:pPr>
            <a:r>
              <a:rPr lang="en-US" sz="2000" dirty="0"/>
              <a:t>Objective: Avoid New Noise-Sensitive Uses in Noise-Impacted Areas</a:t>
            </a:r>
          </a:p>
          <a:p>
            <a:pPr eaLnBrk="1" hangingPunct="1"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37023" r="27287" b="27267"/>
          <a:stretch/>
        </p:blipFill>
        <p:spPr>
          <a:xfrm>
            <a:off x="2590800" y="4151175"/>
            <a:ext cx="4297583" cy="1487625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A79B4E-8483-4D1F-9461-9D239211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54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4766</TotalTime>
  <Words>1613</Words>
  <Application>Microsoft Office PowerPoint</Application>
  <PresentationFormat>On-screen Show (4:3)</PresentationFormat>
  <Paragraphs>335</Paragraphs>
  <Slides>52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Aharoni</vt:lpstr>
      <vt:lpstr>Arial</vt:lpstr>
      <vt:lpstr>Biondi</vt:lpstr>
      <vt:lpstr>Calibri</vt:lpstr>
      <vt:lpstr>Calibri Light</vt:lpstr>
      <vt:lpstr>Wingdings</vt:lpstr>
      <vt:lpstr>Office Theme</vt:lpstr>
      <vt:lpstr> Airport Land Use Compatibility Overview</vt:lpstr>
      <vt:lpstr>Introduction</vt:lpstr>
      <vt:lpstr>Overview</vt:lpstr>
      <vt:lpstr>Airport Compatible Land Use</vt:lpstr>
      <vt:lpstr>Airport Land Use Compatibility Concerns</vt:lpstr>
      <vt:lpstr>Four Compatibility Concerns</vt:lpstr>
      <vt:lpstr>Land Uses that Affect Airport Operations</vt:lpstr>
      <vt:lpstr>Airport Impacts on Nearby Land Uses</vt:lpstr>
      <vt:lpstr>Noise</vt:lpstr>
      <vt:lpstr>PowerPoint Presentation</vt:lpstr>
      <vt:lpstr>Noise-Sensitive Land Uses</vt:lpstr>
      <vt:lpstr>PowerPoint Presentation</vt:lpstr>
      <vt:lpstr>Risk-Sensitive Uses</vt:lpstr>
      <vt:lpstr>PowerPoint Presentation</vt:lpstr>
      <vt:lpstr>Tall Structures</vt:lpstr>
      <vt:lpstr>Visual Obstructions</vt:lpstr>
      <vt:lpstr>Wildlife Attractants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responsible for airport land use compatibility?</vt:lpstr>
      <vt:lpstr>Roles &amp; Responsibilities</vt:lpstr>
      <vt:lpstr>Numerous Planning Partners</vt:lpstr>
      <vt:lpstr>PowerPoint Presentation</vt:lpstr>
      <vt:lpstr>PowerPoint Presentation</vt:lpstr>
      <vt:lpstr>Grant Assurance #20: Hazard Removal and Mitigation</vt:lpstr>
      <vt:lpstr>Grant Assurance #20: MUST mitigate immediately! </vt:lpstr>
      <vt:lpstr>Grant Assurance #21 Compatible Land Use</vt:lpstr>
      <vt:lpstr>Grant Assurance #21 Take REASONABLE steps to resolve. </vt:lpstr>
      <vt:lpstr>Grant Assurance #21</vt:lpstr>
      <vt:lpstr>Sample State Guidance </vt:lpstr>
      <vt:lpstr>PowerPoint Presentation</vt:lpstr>
      <vt:lpstr>Planning and Zoning</vt:lpstr>
      <vt:lpstr>Airport Compatible Land Use Plans</vt:lpstr>
      <vt:lpstr>Land Acquisition and Easements</vt:lpstr>
      <vt:lpstr>Noise Abatement</vt:lpstr>
      <vt:lpstr>Wildlife Management</vt:lpstr>
      <vt:lpstr>Education and Outreach</vt:lpstr>
      <vt:lpstr>Ongoing Coordination and Input</vt:lpstr>
      <vt:lpstr>PowerPoint Presentation</vt:lpstr>
      <vt:lpstr>Resources</vt:lpstr>
      <vt:lpstr>FAA Regulatory/Guidance  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Mead &amp; Hunt,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Airport Land Use Compatibility Overview</dc:title>
  <dc:creator>Hitchcock, Scott</dc:creator>
  <cp:lastModifiedBy>Mackie, Paul</cp:lastModifiedBy>
  <cp:revision>17</cp:revision>
  <cp:lastPrinted>2019-01-10T16:13:46Z</cp:lastPrinted>
  <dcterms:created xsi:type="dcterms:W3CDTF">2019-01-04T01:07:48Z</dcterms:created>
  <dcterms:modified xsi:type="dcterms:W3CDTF">2019-11-11T19:10:36Z</dcterms:modified>
</cp:coreProperties>
</file>