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8"/>
  </p:notesMasterIdLst>
  <p:sldIdLst>
    <p:sldId id="256" r:id="rId2"/>
    <p:sldId id="29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Lst>
  <p:sldSz cx="9144000" cy="6858000" type="screen4x3"/>
  <p:notesSz cx="6858000" cy="9144000"/>
  <p:embeddedFontLst>
    <p:embeddedFont>
      <p:font typeface="Calibri" panose="020F0502020204030204" pitchFamily="34" charset="0"/>
      <p:regular r:id="rId39"/>
      <p:bold r:id="rId40"/>
      <p:italic r:id="rId41"/>
      <p:boldItalic r:id="rId42"/>
    </p:embeddedFont>
    <p:embeddedFont>
      <p:font typeface="Helvetica Neue" panose="020B0604020202020204" charset="0"/>
      <p:regular r:id="rId43"/>
      <p:bold r:id="rId44"/>
      <p:italic r:id="rId45"/>
      <p:boldItalic r:id="rId46"/>
    </p:embeddedFont>
    <p:embeddedFont>
      <p:font typeface="Open Sans" panose="020B0606030504020204" pitchFamily="34" charset="0"/>
      <p:regular r:id="rId47"/>
      <p:bold r:id="rId48"/>
      <p:italic r:id="rId49"/>
      <p:boldItalic r:id="rId50"/>
    </p:embeddedFont>
    <p:embeddedFont>
      <p:font typeface="Poppins" panose="00000500000000000000" pitchFamily="2" charset="0"/>
      <p:regular r:id="rId51"/>
      <p:bold r:id="rId52"/>
      <p:italic r:id="rId53"/>
      <p:boldItalic r:id="rId54"/>
    </p:embeddedFont>
    <p:embeddedFont>
      <p:font typeface="Times" panose="02020603050405020304" pitchFamily="18" charset="0"/>
      <p:regular r:id="rId55"/>
      <p:bold r:id="rId56"/>
      <p:italic r:id="rId57"/>
      <p:boldItalic r:id="rId58"/>
    </p:embeddedFont>
    <p:embeddedFont>
      <p:font typeface="Trebuchet MS" panose="020B0603020202020204" pitchFamily="3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3" roundtripDataSignature="AMtx7mi9sT0njdmM1lmzROXXOpvYLW8t5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04C444B-D056-46FC-B175-771B6EE9A27A}">
  <a:tblStyle styleId="{C04C444B-D056-46FC-B175-771B6EE9A27A}" styleName="Table_0">
    <a:wholeTbl>
      <a:tcTxStyle b="off" i="off">
        <a:font>
          <a:latin typeface="HelveticaNeueLT Std Lt"/>
          <a:ea typeface="HelveticaNeueLT Std Lt"/>
          <a:cs typeface="HelveticaNeueLT Std L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CF0F5"/>
          </a:solidFill>
        </a:fill>
      </a:tcStyle>
    </a:wholeTbl>
    <a:band1H>
      <a:tcTxStyle b="off" i="off"/>
      <a:tcStyle>
        <a:tcBdr/>
        <a:fill>
          <a:solidFill>
            <a:srgbClr val="D6DFEB"/>
          </a:solidFill>
        </a:fill>
      </a:tcStyle>
    </a:band1H>
    <a:band2H>
      <a:tcTxStyle b="off" i="off"/>
      <a:tcStyle>
        <a:tcBdr/>
      </a:tcStyle>
    </a:band2H>
    <a:band1V>
      <a:tcTxStyle b="off" i="off"/>
      <a:tcStyle>
        <a:tcBdr/>
        <a:fill>
          <a:solidFill>
            <a:srgbClr val="D6DFEB"/>
          </a:solidFill>
        </a:fill>
      </a:tcStyle>
    </a:band1V>
    <a:band2V>
      <a:tcTxStyle b="off" i="off"/>
      <a:tcStyle>
        <a:tcBdr/>
      </a:tcStyle>
    </a:band2V>
    <a:lastCol>
      <a:tcTxStyle b="on" i="off">
        <a:font>
          <a:latin typeface="HelveticaNeueLT Std Lt"/>
          <a:ea typeface="HelveticaNeueLT Std Lt"/>
          <a:cs typeface="HelveticaNeueLT Std Lt"/>
        </a:font>
        <a:schemeClr val="lt1"/>
      </a:tcTxStyle>
      <a:tcStyle>
        <a:tcBdr/>
        <a:fill>
          <a:solidFill>
            <a:schemeClr val="accent1"/>
          </a:solidFill>
        </a:fill>
      </a:tcStyle>
    </a:lastCol>
    <a:firstCol>
      <a:tcTxStyle b="on" i="off">
        <a:font>
          <a:latin typeface="HelveticaNeueLT Std Lt"/>
          <a:ea typeface="HelveticaNeueLT Std Lt"/>
          <a:cs typeface="HelveticaNeueLT Std Lt"/>
        </a:font>
        <a:schemeClr val="lt1"/>
      </a:tcTxStyle>
      <a:tcStyle>
        <a:tcBdr/>
        <a:fill>
          <a:solidFill>
            <a:schemeClr val="accent1"/>
          </a:solidFill>
        </a:fill>
      </a:tcStyle>
    </a:firstCol>
    <a:lastRow>
      <a:tcTxStyle b="on" i="off">
        <a:font>
          <a:latin typeface="HelveticaNeueLT Std Lt"/>
          <a:ea typeface="HelveticaNeueLT Std Lt"/>
          <a:cs typeface="HelveticaNeueLT Std L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HelveticaNeueLT Std Lt"/>
          <a:ea typeface="HelveticaNeueLT Std Lt"/>
          <a:cs typeface="HelveticaNeueLT Std L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9CFF54E0-A10F-48D8-99A3-48EFAC2BF3D9}"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476569E0-1FC3-4C6A-A559-783349BAC87E}"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1972"/>
  </p:normalViewPr>
  <p:slideViewPr>
    <p:cSldViewPr snapToGrid="0">
      <p:cViewPr varScale="1">
        <p:scale>
          <a:sx n="38" d="100"/>
          <a:sy n="38" d="100"/>
        </p:scale>
        <p:origin x="1624"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63"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font" Target="fonts/font20.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2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font" Target="fonts/font21.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font" Target="fonts/font2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font" Target="fonts/font1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font" Target="fonts/font22.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a:ea typeface="Times"/>
                <a:cs typeface="Times"/>
                <a:sym typeface="Times"/>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a:ea typeface="Times"/>
                <a:cs typeface="Times"/>
                <a:sym typeface="Times"/>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a:ea typeface="Times"/>
                <a:cs typeface="Times"/>
                <a:sym typeface="Times"/>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a:ea typeface="Times"/>
                <a:cs typeface="Times"/>
                <a:sym typeface="Times"/>
              </a:rPr>
              <a:t>‹#›</a:t>
            </a:fld>
            <a:endParaRPr sz="1200" b="0" i="0" u="none" strike="noStrike" cap="none">
              <a:solidFill>
                <a:schemeClr val="dk1"/>
              </a:solidFill>
              <a:latin typeface="Times"/>
              <a:ea typeface="Times"/>
              <a:cs typeface="Times"/>
              <a:sym typeface="Time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40" name="Google Shape;4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00000"/>
              </a:lnSpc>
              <a:spcBef>
                <a:spcPts val="0"/>
              </a:spcBef>
              <a:spcAft>
                <a:spcPts val="0"/>
              </a:spcAft>
              <a:buSzPts val="1400"/>
              <a:buNone/>
            </a:pPr>
            <a:endParaRPr dirty="0"/>
          </a:p>
          <a:p>
            <a:pPr marL="457200" lvl="0" indent="-317500" algn="l" rtl="0">
              <a:lnSpc>
                <a:spcPct val="100000"/>
              </a:lnSpc>
              <a:spcBef>
                <a:spcPts val="0"/>
              </a:spcBef>
              <a:spcAft>
                <a:spcPts val="0"/>
              </a:spcAft>
              <a:buSzPts val="1400"/>
              <a:buAutoNum type="arabicPeriod"/>
            </a:pPr>
            <a:r>
              <a:rPr lang="en-US" b="1" dirty="0"/>
              <a:t>Wireless-based automated access control</a:t>
            </a:r>
            <a:r>
              <a:rPr lang="en-US" dirty="0"/>
              <a:t>: automation of access control increases security by providing a higher level of control over access to restricted areas. This can also incorporate the ability to secure laptops and other confidential or sensitive devices. When attempting to enter a restricted area, biometrics sensors would identify the person and grant access based on the access profile of the person.</a:t>
            </a:r>
            <a:endParaRPr dirty="0"/>
          </a:p>
          <a:p>
            <a:pPr marL="457200" lvl="0" indent="-317500" algn="l" rtl="0">
              <a:lnSpc>
                <a:spcPct val="100000"/>
              </a:lnSpc>
              <a:spcBef>
                <a:spcPts val="0"/>
              </a:spcBef>
              <a:spcAft>
                <a:spcPts val="0"/>
              </a:spcAft>
              <a:buSzPts val="1400"/>
              <a:buAutoNum type="arabicPeriod"/>
            </a:pPr>
            <a:r>
              <a:rPr lang="en-US" b="1" dirty="0"/>
              <a:t>Wireless Closed Circuit TV surveillance</a:t>
            </a:r>
            <a:r>
              <a:rPr lang="en-US" dirty="0"/>
              <a:t>: Wireless security cameras have the capability to transmit live video footage over Wi-Fi or cellular networks and are useful as backup communications link, to facilitate remote footage view, or for security cameras placed in locations not covered by wired infrastructure for quick deployment of video feeds.</a:t>
            </a:r>
            <a:endParaRPr dirty="0"/>
          </a:p>
          <a:p>
            <a:pPr marL="457200" lvl="0" indent="-317500" algn="l" rtl="0">
              <a:spcBef>
                <a:spcPts val="0"/>
              </a:spcBef>
              <a:spcAft>
                <a:spcPts val="0"/>
              </a:spcAft>
              <a:buSzPts val="1400"/>
              <a:buAutoNum type="arabicPeriod"/>
            </a:pPr>
            <a:r>
              <a:rPr lang="en-US" b="1" dirty="0"/>
              <a:t>Terminal environment sensing</a:t>
            </a:r>
            <a:r>
              <a:rPr lang="en-US" dirty="0"/>
              <a:t>: A diverse set of sensors allow controllers to monitor several terminal environment parameters such as air temperature, smoke, air quality, and sound levels.</a:t>
            </a:r>
            <a:endParaRPr b="1" dirty="0"/>
          </a:p>
          <a:p>
            <a:pPr marL="457200" lvl="0" indent="-317500" algn="l" rtl="0">
              <a:lnSpc>
                <a:spcPct val="100000"/>
              </a:lnSpc>
              <a:spcBef>
                <a:spcPts val="0"/>
              </a:spcBef>
              <a:spcAft>
                <a:spcPts val="0"/>
              </a:spcAft>
              <a:buSzPts val="1400"/>
              <a:buAutoNum type="arabicPeriod"/>
            </a:pPr>
            <a:r>
              <a:rPr lang="en-US" b="1" dirty="0"/>
              <a:t>Mobile AR surveillance</a:t>
            </a:r>
            <a:r>
              <a:rPr lang="en-US" dirty="0"/>
              <a:t>: on-site security personnel can use AR glasses to communicate the security environment of the surveilled location effectively in real time through textual and visual context information.</a:t>
            </a:r>
            <a:endParaRPr dirty="0"/>
          </a:p>
          <a:p>
            <a:pPr marL="457200" lvl="0" indent="-317500" algn="l" rtl="0">
              <a:spcBef>
                <a:spcPts val="0"/>
              </a:spcBef>
              <a:spcAft>
                <a:spcPts val="0"/>
              </a:spcAft>
              <a:buSzPts val="1400"/>
              <a:buAutoNum type="arabicPeriod"/>
            </a:pPr>
            <a:r>
              <a:rPr lang="en-US" b="1" dirty="0"/>
              <a:t>Wireless-based airfield vehicle and aircraft surveillance</a:t>
            </a:r>
            <a:r>
              <a:rPr lang="en-US" dirty="0"/>
              <a:t>: Although Airport Surface Surveillance Capabilities (ASSC) and Airport Surface Detection Equipment (ASDE-X) are specific FAA systems, they can technically share airfield surveillance information with the airport and other stakeholders, such as airlines and FBOs, operating in the ramp and parking areas of the airfield, to achieve common situational awareness. The airport may also operate other aircraft and vehicle surveillance equipment on the apron, taxi and runway areas using low-cost surveillance technologies.</a:t>
            </a:r>
            <a:endParaRPr b="1" dirty="0"/>
          </a:p>
          <a:p>
            <a:pPr marL="457200" lvl="0" indent="-317500" algn="l" rtl="0">
              <a:lnSpc>
                <a:spcPct val="100000"/>
              </a:lnSpc>
              <a:spcBef>
                <a:spcPts val="0"/>
              </a:spcBef>
              <a:spcAft>
                <a:spcPts val="0"/>
              </a:spcAft>
              <a:buSzPts val="1400"/>
              <a:buAutoNum type="arabicPeriod"/>
            </a:pPr>
            <a:r>
              <a:rPr lang="en-US" b="1" dirty="0"/>
              <a:t>Wireless airfield sensors</a:t>
            </a:r>
            <a:r>
              <a:rPr lang="en-US" dirty="0"/>
              <a:t>: long-range reliable wireless communications such as cellular and </a:t>
            </a:r>
            <a:r>
              <a:rPr lang="en-US" dirty="0" err="1"/>
              <a:t>AeroMACS</a:t>
            </a:r>
            <a:r>
              <a:rPr lang="en-US" dirty="0"/>
              <a:t> can be deployed to enable the timely exchange of information gathered by environment monitoring systems with authorized airport stakeholders and provide a common situational awareness of the airfield status.</a:t>
            </a:r>
            <a:endParaRPr dirty="0"/>
          </a:p>
          <a:p>
            <a:pPr marL="457200" lvl="0" indent="-317500" algn="l" rtl="0">
              <a:lnSpc>
                <a:spcPct val="100000"/>
              </a:lnSpc>
              <a:spcBef>
                <a:spcPts val="0"/>
              </a:spcBef>
              <a:spcAft>
                <a:spcPts val="0"/>
              </a:spcAft>
              <a:buSzPts val="1400"/>
              <a:buAutoNum type="arabicPeriod"/>
            </a:pPr>
            <a:r>
              <a:rPr lang="en-US" b="1" dirty="0"/>
              <a:t>Wireless Virtual Ramp/ground traffic Control System (VRCS)</a:t>
            </a:r>
            <a:r>
              <a:rPr lang="en-US" dirty="0"/>
              <a:t>: Virtual Ramp control systems use a set of dedicated cameras that provide controllers a video feed coverage of any blind spots which may not be in the line of sight of controllers. It combines different systems to create a graphical video stream of the airfield, terminals, gates, cargo facilities and maintenance fields.</a:t>
            </a:r>
            <a:endParaRPr dirty="0"/>
          </a:p>
        </p:txBody>
      </p:sp>
      <p:sp>
        <p:nvSpPr>
          <p:cNvPr id="107" name="Google Shape;107;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558f0e932a01a366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g558f0e932a01a366_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360"/>
              </a:spcBef>
              <a:spcAft>
                <a:spcPts val="0"/>
              </a:spcAft>
              <a:buSzPts val="1400"/>
              <a:buChar char="●"/>
            </a:pPr>
            <a:r>
              <a:rPr lang="en-US"/>
              <a:t>Long-range wireless technologies are an adequate alternative to wireline infrastructure to reduce costs of construction and maintenance for connectivity with equipment which are located in remote areas, or as a backup communications link to improve reliability. </a:t>
            </a:r>
            <a:endParaRPr/>
          </a:p>
          <a:p>
            <a:pPr marL="457200" lvl="0" indent="-317500" algn="l" rtl="0">
              <a:lnSpc>
                <a:spcPct val="100000"/>
              </a:lnSpc>
              <a:spcBef>
                <a:spcPts val="0"/>
              </a:spcBef>
              <a:spcAft>
                <a:spcPts val="0"/>
              </a:spcAft>
              <a:buSzPts val="1400"/>
              <a:buChar char="●"/>
            </a:pPr>
            <a:r>
              <a:rPr lang="en-US"/>
              <a:t>Deploying wireless, battery-powered sensors directly for simple monitoring tasks is a cost-efficient manner to expand coverage of sensing sites in remote locations without direct access to power sources.</a:t>
            </a:r>
            <a:endParaRPr/>
          </a:p>
          <a:p>
            <a:pPr marL="457200" lvl="0" indent="-317500" algn="l" rtl="0">
              <a:lnSpc>
                <a:spcPct val="100000"/>
              </a:lnSpc>
              <a:spcBef>
                <a:spcPts val="0"/>
              </a:spcBef>
              <a:spcAft>
                <a:spcPts val="0"/>
              </a:spcAft>
              <a:buSzPts val="1400"/>
              <a:buChar char="●"/>
            </a:pPr>
            <a:r>
              <a:rPr lang="en-US"/>
              <a:t>Wireless-based automated access control allows airports to expand the coverage of security control points around the terminal and airfield, which enhances the scope of security activities.</a:t>
            </a:r>
            <a:endParaRPr/>
          </a:p>
          <a:p>
            <a:pPr marL="457200" lvl="0" indent="-317500" algn="l" rtl="0">
              <a:lnSpc>
                <a:spcPct val="100000"/>
              </a:lnSpc>
              <a:spcBef>
                <a:spcPts val="0"/>
              </a:spcBef>
              <a:spcAft>
                <a:spcPts val="0"/>
              </a:spcAft>
              <a:buSzPts val="1400"/>
              <a:buChar char="●"/>
            </a:pPr>
            <a:r>
              <a:rPr lang="en-US"/>
              <a:t>Potential of automatically detecting events around the airport perimeter such as Foreign Object Detection (FOD), security breaches, enhancing situational awareness, reducing time to respond.</a:t>
            </a:r>
            <a:endParaRPr/>
          </a:p>
        </p:txBody>
      </p:sp>
      <p:sp>
        <p:nvSpPr>
          <p:cNvPr id="115" name="Google Shape;115;g558f0e932a01a366_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558f0e932a01a366_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g558f0e932a01a366_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298450" algn="l" rtl="0">
              <a:lnSpc>
                <a:spcPct val="100000"/>
              </a:lnSpc>
              <a:spcBef>
                <a:spcPts val="0"/>
              </a:spcBef>
              <a:spcAft>
                <a:spcPts val="0"/>
              </a:spcAft>
              <a:buSzPts val="1100"/>
              <a:buChar char="●"/>
            </a:pPr>
            <a:r>
              <a:rPr lang="en-US" sz="1100">
                <a:solidFill>
                  <a:srgbClr val="000000"/>
                </a:solidFill>
                <a:latin typeface="Arial"/>
                <a:ea typeface="Arial"/>
                <a:cs typeface="Arial"/>
                <a:sym typeface="Arial"/>
              </a:rPr>
              <a:t>Reduction of workload for controllers which saves time and additional work due to clear viewing capabilities of all airfield areas of airports. This allows them react faster to potential security and safety hazards.</a:t>
            </a:r>
            <a:endParaRPr sz="110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sz="110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a:solidFill>
                  <a:srgbClr val="000000"/>
                </a:solidFill>
                <a:latin typeface="Arial"/>
                <a:ea typeface="Arial"/>
                <a:cs typeface="Arial"/>
                <a:sym typeface="Arial"/>
              </a:rPr>
              <a:t>Using wireless connectivity for sensors allows a more flexible placement among the terminal building and reduces installation cost by eliminating the need for additional cabling.</a:t>
            </a:r>
            <a:endParaRPr sz="110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sz="110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a:solidFill>
                  <a:srgbClr val="000000"/>
                </a:solidFill>
                <a:latin typeface="Arial"/>
                <a:ea typeface="Arial"/>
                <a:cs typeface="Arial"/>
                <a:sym typeface="Arial"/>
              </a:rPr>
              <a:t>Enables an augmentation of surveillance area covered, and more accuracy in the environmental awareness of events and incidents to be assessed and shared within the security team. Allows security personnel and dispatchers to respond to threats more quickly and adequately.</a:t>
            </a:r>
            <a:endParaRPr sz="110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sz="110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a:solidFill>
                  <a:srgbClr val="000000"/>
                </a:solidFill>
                <a:latin typeface="Arial"/>
                <a:ea typeface="Arial"/>
                <a:cs typeface="Arial"/>
                <a:sym typeface="Arial"/>
              </a:rPr>
              <a:t>Augments the capabilities and connectivity of the security agents in the field, reducing the dependency on central control rooms. Security agents would be able to share, assess and respond to threats more effectively without the need of a centralized IT security infrastructure.</a:t>
            </a:r>
            <a:endParaRPr sz="1100">
              <a:solidFill>
                <a:srgbClr val="000000"/>
              </a:solidFill>
              <a:latin typeface="Arial"/>
              <a:ea typeface="Arial"/>
              <a:cs typeface="Arial"/>
              <a:sym typeface="Arial"/>
            </a:endParaRPr>
          </a:p>
          <a:p>
            <a:pPr marL="0" lvl="0" indent="0" algn="l" rtl="0">
              <a:lnSpc>
                <a:spcPct val="100000"/>
              </a:lnSpc>
              <a:spcBef>
                <a:spcPts val="360"/>
              </a:spcBef>
              <a:spcAft>
                <a:spcPts val="0"/>
              </a:spcAft>
              <a:buSzPts val="1400"/>
              <a:buNone/>
            </a:pPr>
            <a:endParaRPr/>
          </a:p>
        </p:txBody>
      </p:sp>
      <p:sp>
        <p:nvSpPr>
          <p:cNvPr id="123" name="Google Shape;123;g558f0e932a01a366_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457200" lvl="0" indent="-317500" algn="l" rtl="0">
              <a:spcBef>
                <a:spcPts val="0"/>
              </a:spcBef>
              <a:spcAft>
                <a:spcPts val="0"/>
              </a:spcAft>
              <a:buSzPts val="1400"/>
              <a:buAutoNum type="arabicPeriod"/>
            </a:pPr>
            <a:r>
              <a:rPr lang="en-US" b="1"/>
              <a:t>Unmanned Aerial Vehicles (UAV)</a:t>
            </a:r>
            <a:r>
              <a:rPr lang="en-US"/>
              <a:t>: UAV can be used for carrying out inspections, providing aerial mapping, calibrating NAVAIDS, monitoring wildlife or transporting assets. Airports can also use UAVs for transporting goods within their grounds to speed up delivery time, safely transporting hazardous elements, and reducing the inherent security risks of ground transportation. Drones could someday provide last-mile deliveries of packages from the airport.</a:t>
            </a:r>
            <a:endParaRPr b="1"/>
          </a:p>
          <a:p>
            <a:pPr marL="457200" lvl="0" indent="-317500" algn="l" rtl="0">
              <a:lnSpc>
                <a:spcPct val="100000"/>
              </a:lnSpc>
              <a:spcBef>
                <a:spcPts val="0"/>
              </a:spcBef>
              <a:spcAft>
                <a:spcPts val="0"/>
              </a:spcAft>
              <a:buSzPts val="1400"/>
              <a:buAutoNum type="arabicPeriod"/>
            </a:pPr>
            <a:r>
              <a:rPr lang="en-US" b="1"/>
              <a:t>Autonomous surface vehicles</a:t>
            </a:r>
            <a:r>
              <a:rPr lang="en-US"/>
              <a:t>: These vehicles move along predetermined paths and use a range of sensors to navigate, detect and avert any obstacles on their path. Though the vehicle is driven autonomously, it is supervised and monitored remotely by a human controller or a fleet management software through a wireless connection.</a:t>
            </a:r>
            <a:endParaRPr/>
          </a:p>
          <a:p>
            <a:pPr marL="457200" lvl="0" indent="-317500" algn="l" rtl="0">
              <a:lnSpc>
                <a:spcPct val="100000"/>
              </a:lnSpc>
              <a:spcBef>
                <a:spcPts val="0"/>
              </a:spcBef>
              <a:spcAft>
                <a:spcPts val="0"/>
              </a:spcAft>
              <a:buSzPts val="1400"/>
              <a:buAutoNum type="arabicPeriod"/>
            </a:pPr>
            <a:r>
              <a:rPr lang="en-US" b="1"/>
              <a:t>Mobile robots</a:t>
            </a:r>
            <a:r>
              <a:rPr lang="en-US"/>
              <a:t>: Robots can be used to support an airport's surveillance capabilities, for cleaning and sanitizing airport terminals and they can also serve as automated mobile assistants that enhance customer experience as well as aid in terminal operations.</a:t>
            </a:r>
            <a:endParaRPr/>
          </a:p>
        </p:txBody>
      </p:sp>
      <p:sp>
        <p:nvSpPr>
          <p:cNvPr id="131" name="Google Shape;131;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558f0e932a01a366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g558f0e932a01a366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298450" algn="l" rtl="0">
              <a:lnSpc>
                <a:spcPct val="100000"/>
              </a:lnSpc>
              <a:spcBef>
                <a:spcPts val="0"/>
              </a:spcBef>
              <a:spcAft>
                <a:spcPts val="0"/>
              </a:spcAft>
              <a:buSzPts val="1100"/>
              <a:buChar char="●"/>
            </a:pPr>
            <a:r>
              <a:rPr lang="en-US" sz="1100">
                <a:solidFill>
                  <a:srgbClr val="000000"/>
                </a:solidFill>
                <a:latin typeface="Arial"/>
                <a:ea typeface="Arial"/>
                <a:cs typeface="Arial"/>
                <a:sym typeface="Arial"/>
              </a:rPr>
              <a:t>Autonomous vehicles eliminate the need for personnel to be actively involved in the manual operational activities of the airport and instead allows personnel to monitor and control its activities, often from a remote post. This makes airport operations tasks safer for personnel.</a:t>
            </a:r>
            <a:endParaRPr sz="110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sz="110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a:solidFill>
                  <a:srgbClr val="000000"/>
                </a:solidFill>
                <a:latin typeface="Arial"/>
                <a:ea typeface="Arial"/>
                <a:cs typeface="Arial"/>
                <a:sym typeface="Arial"/>
              </a:rPr>
              <a:t>Autonomous surface vehicles automates operational tasks and is performed more accurately than by personnel manually. </a:t>
            </a:r>
            <a:endParaRPr sz="110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sz="110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a:solidFill>
                  <a:srgbClr val="000000"/>
                </a:solidFill>
                <a:latin typeface="Arial"/>
                <a:ea typeface="Arial"/>
                <a:cs typeface="Arial"/>
                <a:sym typeface="Arial"/>
              </a:rPr>
              <a:t>Al technologies enable robots to automatically identify dangerous activities, faces and license plates therefore providing its controllers with enhanced situational awareness.</a:t>
            </a:r>
            <a:endParaRPr sz="1100">
              <a:solidFill>
                <a:srgbClr val="000000"/>
              </a:solidFill>
              <a:latin typeface="Arial"/>
              <a:ea typeface="Arial"/>
              <a:cs typeface="Arial"/>
              <a:sym typeface="Arial"/>
            </a:endParaRPr>
          </a:p>
          <a:p>
            <a:pPr marL="0" lvl="0" indent="0" algn="l" rtl="0">
              <a:lnSpc>
                <a:spcPct val="100000"/>
              </a:lnSpc>
              <a:spcBef>
                <a:spcPts val="360"/>
              </a:spcBef>
              <a:spcAft>
                <a:spcPts val="0"/>
              </a:spcAft>
              <a:buSzPts val="1400"/>
              <a:buNone/>
            </a:pPr>
            <a:endParaRPr/>
          </a:p>
        </p:txBody>
      </p:sp>
      <p:sp>
        <p:nvSpPr>
          <p:cNvPr id="139" name="Google Shape;139;g558f0e932a01a366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0270b905e1eb23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g20270b905e1eb232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298450" algn="l" rtl="0">
              <a:lnSpc>
                <a:spcPct val="100000"/>
              </a:lnSpc>
              <a:spcBef>
                <a:spcPts val="0"/>
              </a:spcBef>
              <a:spcAft>
                <a:spcPts val="0"/>
              </a:spcAft>
              <a:buSzPts val="1100"/>
              <a:buChar char="●"/>
            </a:pPr>
            <a:r>
              <a:rPr lang="en-US" sz="1100">
                <a:solidFill>
                  <a:srgbClr val="000000"/>
                </a:solidFill>
                <a:latin typeface="Arial"/>
                <a:ea typeface="Arial"/>
                <a:cs typeface="Arial"/>
                <a:sym typeface="Arial"/>
              </a:rPr>
              <a:t>Robots can automatically report on the status of their process and make smarter decisions automatically, reducing dependence on staff actions, thus improving labor efficiency.</a:t>
            </a:r>
            <a:endParaRPr sz="110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sz="110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a:solidFill>
                  <a:srgbClr val="000000"/>
                </a:solidFill>
                <a:latin typeface="Arial"/>
                <a:ea typeface="Arial"/>
                <a:cs typeface="Arial"/>
                <a:sym typeface="Arial"/>
              </a:rPr>
              <a:t>Drone inspections eliminate the need for inspectors to be physically present at hazardous conditions therefore reducing risks to personnel. </a:t>
            </a:r>
            <a:endParaRPr sz="110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sz="110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a:solidFill>
                  <a:srgbClr val="000000"/>
                </a:solidFill>
                <a:latin typeface="Arial"/>
                <a:ea typeface="Arial"/>
                <a:cs typeface="Arial"/>
                <a:sym typeface="Arial"/>
              </a:rPr>
              <a:t>UAVs also save time in inspection preparations and money in staff insurance.</a:t>
            </a:r>
            <a:endParaRPr sz="1100">
              <a:solidFill>
                <a:srgbClr val="000000"/>
              </a:solidFill>
              <a:latin typeface="Arial"/>
              <a:ea typeface="Arial"/>
              <a:cs typeface="Arial"/>
              <a:sym typeface="Arial"/>
            </a:endParaRPr>
          </a:p>
          <a:p>
            <a:pPr marL="457200" lvl="0" indent="0" algn="l" rtl="0">
              <a:lnSpc>
                <a:spcPct val="100000"/>
              </a:lnSpc>
              <a:spcBef>
                <a:spcPts val="0"/>
              </a:spcBef>
              <a:spcAft>
                <a:spcPts val="0"/>
              </a:spcAft>
              <a:buSzPts val="1400"/>
              <a:buNone/>
            </a:pPr>
            <a:r>
              <a:rPr lang="en-US"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a:solidFill>
                  <a:srgbClr val="000000"/>
                </a:solidFill>
                <a:latin typeface="Arial"/>
                <a:ea typeface="Arial"/>
                <a:cs typeface="Arial"/>
                <a:sym typeface="Arial"/>
              </a:rPr>
              <a:t>Cellular systems allow controllers to perform their duties from the operations room, located in the airport or beyond, using the private or mobile carrier cellular network, instead of requiring radio line of sight using a handheld device.</a:t>
            </a:r>
            <a:endParaRPr sz="1100"/>
          </a:p>
        </p:txBody>
      </p:sp>
      <p:sp>
        <p:nvSpPr>
          <p:cNvPr id="147" name="Google Shape;147;g20270b905e1eb232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457200" lvl="0" indent="-317500" algn="l" rtl="0">
              <a:lnSpc>
                <a:spcPct val="100000"/>
              </a:lnSpc>
              <a:spcBef>
                <a:spcPts val="0"/>
              </a:spcBef>
              <a:spcAft>
                <a:spcPts val="0"/>
              </a:spcAft>
              <a:buSzPts val="1400"/>
              <a:buAutoNum type="arabicPeriod"/>
            </a:pPr>
            <a:r>
              <a:rPr lang="en-US" b="1"/>
              <a:t>Radio communications for first response teams</a:t>
            </a:r>
            <a:r>
              <a:rPr lang="en-US"/>
              <a:t>: First responder teams can communicate via direct voice or message channels or using network relays to cover the incident zone. medical assessments, or airport GIS updates can be disseminated to share awareness of the incident and victim status with other members of the team, or with a command center located in the airport or outside.</a:t>
            </a:r>
            <a:endParaRPr/>
          </a:p>
          <a:p>
            <a:pPr marL="457200" lvl="0" indent="-317500" algn="l" rtl="0">
              <a:lnSpc>
                <a:spcPct val="100000"/>
              </a:lnSpc>
              <a:spcBef>
                <a:spcPts val="0"/>
              </a:spcBef>
              <a:spcAft>
                <a:spcPts val="0"/>
              </a:spcAft>
              <a:buSzPts val="1400"/>
              <a:buAutoNum type="arabicPeriod"/>
            </a:pPr>
            <a:r>
              <a:rPr lang="en-US" b="1"/>
              <a:t>First responder personal protection</a:t>
            </a:r>
            <a:r>
              <a:rPr lang="en-US"/>
              <a:t>: To enhance the safety of those risking their lives, wearable sensing technology can monitor and keep track of the first responder agent's vital organs status and environmental data including temperature and air quality can be monitored to trigger a hazardous situation alert.</a:t>
            </a:r>
            <a:endParaRPr/>
          </a:p>
          <a:p>
            <a:pPr marL="457200" lvl="0" indent="-317500" algn="l" rtl="0">
              <a:lnSpc>
                <a:spcPct val="100000"/>
              </a:lnSpc>
              <a:spcBef>
                <a:spcPts val="0"/>
              </a:spcBef>
              <a:spcAft>
                <a:spcPts val="0"/>
              </a:spcAft>
              <a:buSzPts val="1400"/>
              <a:buAutoNum type="arabicPeriod"/>
            </a:pPr>
            <a:r>
              <a:rPr lang="en-US" b="1"/>
              <a:t>Wireless real-time surveillance for incident investigation</a:t>
            </a:r>
            <a:r>
              <a:rPr lang="en-US"/>
              <a:t>: Video Content Analytics (VCA) technology, allows airports to expedite footage investigation and enhance situational awareness with the additional benefit of extrapolating operational intelligence from the footage. In addition, surveillance devices equipped with wireless communication capabilities may transmit the captured data in real time to avoid the risk of being lost during the incident.</a:t>
            </a:r>
            <a:endParaRPr/>
          </a:p>
        </p:txBody>
      </p:sp>
      <p:sp>
        <p:nvSpPr>
          <p:cNvPr id="155" name="Google Shape;155;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558f0e932a01a366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g558f0e932a01a366_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298450" algn="l" rtl="0">
              <a:lnSpc>
                <a:spcPct val="100000"/>
              </a:lnSpc>
              <a:spcBef>
                <a:spcPts val="0"/>
              </a:spcBef>
              <a:spcAft>
                <a:spcPts val="0"/>
              </a:spcAft>
              <a:buSzPts val="1100"/>
              <a:buChar char="●"/>
            </a:pPr>
            <a:r>
              <a:rPr lang="en-US" sz="1100">
                <a:solidFill>
                  <a:srgbClr val="000000"/>
                </a:solidFill>
                <a:latin typeface="Arial"/>
                <a:ea typeface="Arial"/>
                <a:cs typeface="Arial"/>
                <a:sym typeface="Arial"/>
              </a:rPr>
              <a:t>Enhanced means of communication allows for better coordination of tasks in time-critical responses to incidents which can be mitigated and resolved faster than usual, even requiring less personnel on the ground.</a:t>
            </a:r>
            <a:endParaRPr sz="110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sz="110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a:solidFill>
                  <a:srgbClr val="000000"/>
                </a:solidFill>
                <a:latin typeface="Arial"/>
                <a:ea typeface="Arial"/>
                <a:cs typeface="Arial"/>
                <a:sym typeface="Arial"/>
              </a:rPr>
              <a:t>Enhances the awareness of the conditions under which first responders work. This allows for the tasks the first responders carry out to be more controlled by leaders from a remote location.</a:t>
            </a:r>
            <a:endParaRPr sz="110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sz="110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a:solidFill>
                  <a:srgbClr val="000000"/>
                </a:solidFill>
                <a:latin typeface="Arial"/>
                <a:ea typeface="Arial"/>
                <a:cs typeface="Arial"/>
                <a:sym typeface="Arial"/>
              </a:rPr>
              <a:t>Provides </a:t>
            </a:r>
            <a:r>
              <a:rPr lang="en-US" sz="1100" u="sng">
                <a:solidFill>
                  <a:srgbClr val="000000"/>
                </a:solidFill>
                <a:latin typeface="Arial"/>
                <a:ea typeface="Arial"/>
                <a:cs typeface="Arial"/>
                <a:sym typeface="Arial"/>
              </a:rPr>
              <a:t>enhanced awareness of the sequence of events</a:t>
            </a:r>
            <a:r>
              <a:rPr lang="en-US" sz="1100">
                <a:solidFill>
                  <a:srgbClr val="000000"/>
                </a:solidFill>
                <a:latin typeface="Arial"/>
                <a:ea typeface="Arial"/>
                <a:cs typeface="Arial"/>
                <a:sym typeface="Arial"/>
              </a:rPr>
              <a:t> taking place during an incident or accident. Allows for more appropriate decisions to be made, which enhances the overall safety of operations during an incident.</a:t>
            </a:r>
            <a:endParaRPr sz="1100"/>
          </a:p>
        </p:txBody>
      </p:sp>
      <p:sp>
        <p:nvSpPr>
          <p:cNvPr id="163" name="Google Shape;163;g558f0e932a01a366_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457200" lvl="0" indent="-317500" algn="l" rtl="0">
              <a:lnSpc>
                <a:spcPct val="100000"/>
              </a:lnSpc>
              <a:spcBef>
                <a:spcPts val="0"/>
              </a:spcBef>
              <a:spcAft>
                <a:spcPts val="0"/>
              </a:spcAft>
              <a:buSzPts val="1400"/>
              <a:buAutoNum type="arabicPeriod"/>
            </a:pPr>
            <a:r>
              <a:rPr lang="en-US" b="1"/>
              <a:t>Wireless-based social distance monitoring</a:t>
            </a:r>
            <a:r>
              <a:rPr lang="en-US"/>
              <a:t>: Virtual queueing and passenger density management is a recent technology which tracks movement and uses machine learning in order to produce real time and predictive density insights that would help airports manage passenger traffic in the terminals. Moreover, it enables travelers to pre-book slots at security checkpoints instead of waiting in line.</a:t>
            </a:r>
            <a:endParaRPr/>
          </a:p>
          <a:p>
            <a:pPr marL="457200" lvl="0" indent="-317500" algn="l" rtl="0">
              <a:lnSpc>
                <a:spcPct val="100000"/>
              </a:lnSpc>
              <a:spcBef>
                <a:spcPts val="0"/>
              </a:spcBef>
              <a:spcAft>
                <a:spcPts val="0"/>
              </a:spcAft>
              <a:buSzPts val="1400"/>
              <a:buAutoNum type="arabicPeriod"/>
            </a:pPr>
            <a:r>
              <a:rPr lang="en-US" b="1"/>
              <a:t>Wireless-based automatic passenger temperature screening</a:t>
            </a:r>
            <a:r>
              <a:rPr lang="en-US"/>
              <a:t>: thermal screening technology has the capability to monitor the temperature of multiple travelers moving along the terminal without incurring any physical contact which may put employees at risk.</a:t>
            </a:r>
            <a:endParaRPr/>
          </a:p>
          <a:p>
            <a:pPr marL="457200" lvl="0" indent="-317500" algn="l" rtl="0">
              <a:lnSpc>
                <a:spcPct val="100000"/>
              </a:lnSpc>
              <a:spcBef>
                <a:spcPts val="0"/>
              </a:spcBef>
              <a:spcAft>
                <a:spcPts val="0"/>
              </a:spcAft>
              <a:buSzPts val="1400"/>
              <a:buAutoNum type="arabicPeriod"/>
            </a:pPr>
            <a:r>
              <a:rPr lang="en-US" b="1"/>
              <a:t>Touchless travel</a:t>
            </a:r>
            <a:r>
              <a:rPr lang="en-US"/>
              <a:t>: Touchless travel can apply to all activities that are part of the passenger experience in the airport, including self-service, item ordering and payment as indicated above, but also others like smart restrooms.</a:t>
            </a:r>
            <a:endParaRPr/>
          </a:p>
          <a:p>
            <a:pPr marL="457200" lvl="0" indent="-317500" algn="l" rtl="0">
              <a:lnSpc>
                <a:spcPct val="100000"/>
              </a:lnSpc>
              <a:spcBef>
                <a:spcPts val="0"/>
              </a:spcBef>
              <a:spcAft>
                <a:spcPts val="0"/>
              </a:spcAft>
              <a:buSzPts val="1400"/>
              <a:buAutoNum type="arabicPeriod"/>
            </a:pPr>
            <a:r>
              <a:rPr lang="en-US" b="1"/>
              <a:t>Wireless-based statt contact tracing</a:t>
            </a:r>
            <a:r>
              <a:rPr lang="en-US"/>
              <a:t>: Airports can perform contact tracing among their employees by using the airport provided enterprise mobile device to record historical data of the whereabouts of employees when working in the airport facilities . </a:t>
            </a:r>
            <a:endParaRPr/>
          </a:p>
        </p:txBody>
      </p:sp>
      <p:sp>
        <p:nvSpPr>
          <p:cNvPr id="171" name="Google Shape;171;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558f0e932a01a366_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g558f0e932a01a366_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298450" algn="l" rtl="0">
              <a:lnSpc>
                <a:spcPct val="100000"/>
              </a:lnSpc>
              <a:spcBef>
                <a:spcPts val="0"/>
              </a:spcBef>
              <a:spcAft>
                <a:spcPts val="0"/>
              </a:spcAft>
              <a:buSzPts val="1100"/>
              <a:buChar char="●"/>
            </a:pPr>
            <a:r>
              <a:rPr lang="en-US" sz="1100">
                <a:solidFill>
                  <a:srgbClr val="000000"/>
                </a:solidFill>
                <a:latin typeface="Arial"/>
                <a:ea typeface="Arial"/>
                <a:cs typeface="Arial"/>
                <a:sym typeface="Arial"/>
              </a:rPr>
              <a:t>Increase the safety level of the traveling public. It ensures that a safe distance is kept among travelers to mitigate any chance of contracting COVID-19.</a:t>
            </a:r>
            <a:endParaRPr sz="1100">
              <a:solidFill>
                <a:srgbClr val="000000"/>
              </a:solidFill>
              <a:latin typeface="Arial"/>
              <a:ea typeface="Arial"/>
              <a:cs typeface="Arial"/>
              <a:sym typeface="Arial"/>
            </a:endParaRPr>
          </a:p>
          <a:p>
            <a:pPr marL="457200" lvl="0" indent="0" algn="l" rtl="0">
              <a:lnSpc>
                <a:spcPct val="100000"/>
              </a:lnSpc>
              <a:spcBef>
                <a:spcPts val="0"/>
              </a:spcBef>
              <a:spcAft>
                <a:spcPts val="0"/>
              </a:spcAft>
              <a:buSzPts val="1400"/>
              <a:buNone/>
            </a:pPr>
            <a:endParaRPr sz="110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a:solidFill>
                  <a:srgbClr val="000000"/>
                </a:solidFill>
                <a:latin typeface="Arial"/>
                <a:ea typeface="Arial"/>
                <a:cs typeface="Arial"/>
                <a:sym typeface="Arial"/>
              </a:rPr>
              <a:t>Using wireless thermal cameras allows quick deployment in temperature control areas without the need of additional staff or cabling infrastructure.</a:t>
            </a:r>
            <a:endParaRPr sz="110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sz="110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a:solidFill>
                  <a:srgbClr val="000000"/>
                </a:solidFill>
                <a:latin typeface="Arial"/>
                <a:ea typeface="Arial"/>
                <a:cs typeface="Arial"/>
                <a:sym typeface="Arial"/>
              </a:rPr>
              <a:t>Reduce the number of airport staff required to interact with and assist travelers during their travel experience at the airport.</a:t>
            </a:r>
            <a:endParaRPr sz="110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sz="110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a:solidFill>
                  <a:srgbClr val="000000"/>
                </a:solidFill>
                <a:latin typeface="Arial"/>
                <a:ea typeface="Arial"/>
                <a:cs typeface="Arial"/>
                <a:sym typeface="Arial"/>
              </a:rPr>
              <a:t>Contact tracing will help to inform the airport on who has been exposed to the infected employee and this will also allow the airport to take mitigative steps.</a:t>
            </a:r>
            <a:endParaRPr sz="110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sz="110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a:solidFill>
                  <a:srgbClr val="000000"/>
                </a:solidFill>
                <a:latin typeface="Arial"/>
                <a:ea typeface="Arial"/>
                <a:cs typeface="Arial"/>
                <a:sym typeface="Arial"/>
              </a:rPr>
              <a:t>Contact tracing allows the arrangement for other staff to take over the shift of the infected employee to ensure continual operations with minimal disruptions. This can be all done automatically via tracking apps, which record the location history of staff, without the need of costly and inaccurate surveys.</a:t>
            </a:r>
            <a:endParaRPr sz="1100">
              <a:solidFill>
                <a:srgbClr val="000000"/>
              </a:solidFill>
              <a:latin typeface="Arial"/>
              <a:ea typeface="Arial"/>
              <a:cs typeface="Arial"/>
              <a:sym typeface="Arial"/>
            </a:endParaRPr>
          </a:p>
          <a:p>
            <a:pPr marL="0" lvl="0" indent="0" algn="l" rtl="0">
              <a:lnSpc>
                <a:spcPct val="100000"/>
              </a:lnSpc>
              <a:spcBef>
                <a:spcPts val="360"/>
              </a:spcBef>
              <a:spcAft>
                <a:spcPts val="0"/>
              </a:spcAft>
              <a:buSzPts val="1400"/>
              <a:buNone/>
            </a:pPr>
            <a:endParaRPr/>
          </a:p>
        </p:txBody>
      </p:sp>
      <p:sp>
        <p:nvSpPr>
          <p:cNvPr id="180" name="Google Shape;180;g558f0e932a01a366_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47" name="Google Shape;4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139d46287d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g1139d46287d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There are 7 wireless technology types (or families), among which there are several standards with different characteristics and uses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Each technology has specific characteristics that makes it more suitable for a type of applications and devices</a:t>
            </a:r>
            <a:endParaRPr/>
          </a:p>
        </p:txBody>
      </p:sp>
      <p:sp>
        <p:nvSpPr>
          <p:cNvPr id="188" name="Google Shape;188;g1139d46287d_0_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10e43f33a6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g110e43f33a6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96" name="Google Shape;196;g110e43f33a6_0_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1400"/>
              <a:buFont typeface="Arial"/>
              <a:buNone/>
            </a:pPr>
            <a:r>
              <a:rPr lang="en-US" sz="1100" dirty="0">
                <a:solidFill>
                  <a:srgbClr val="47391D"/>
                </a:solidFill>
                <a:latin typeface="Trebuchet MS"/>
                <a:ea typeface="Trebuchet MS"/>
                <a:cs typeface="Trebuchet MS"/>
                <a:sym typeface="Trebuchet MS"/>
              </a:rPr>
              <a:t>Airports have the possibility of deciding whether to own or not own their wireless networks. This can have an impact on finances and day-to-day operations</a:t>
            </a:r>
            <a:endParaRPr sz="1100" dirty="0"/>
          </a:p>
          <a:p>
            <a:pPr marL="0" lvl="0" indent="0" algn="l" rtl="0">
              <a:lnSpc>
                <a:spcPct val="100000"/>
              </a:lnSpc>
              <a:spcBef>
                <a:spcPts val="0"/>
              </a:spcBef>
              <a:spcAft>
                <a:spcPts val="0"/>
              </a:spcAft>
              <a:buSzPts val="1400"/>
              <a:buNone/>
            </a:pPr>
            <a:endParaRPr dirty="0"/>
          </a:p>
        </p:txBody>
      </p:sp>
      <p:sp>
        <p:nvSpPr>
          <p:cNvPr id="205" name="Google Shape;205;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00000"/>
              </a:lnSpc>
              <a:spcBef>
                <a:spcPts val="0"/>
              </a:spcBef>
              <a:spcAft>
                <a:spcPts val="0"/>
              </a:spcAft>
              <a:buSzPts val="1400"/>
              <a:buNone/>
            </a:pPr>
            <a:endParaRPr dirty="0"/>
          </a:p>
          <a:p>
            <a:pPr marL="457200" lvl="0" indent="-317500" algn="l" rtl="0">
              <a:lnSpc>
                <a:spcPct val="100000"/>
              </a:lnSpc>
              <a:spcBef>
                <a:spcPts val="0"/>
              </a:spcBef>
              <a:spcAft>
                <a:spcPts val="0"/>
              </a:spcAft>
              <a:buSzPts val="1400"/>
              <a:buChar char="●"/>
            </a:pPr>
            <a:r>
              <a:rPr lang="en-US" b="1" dirty="0"/>
              <a:t>Capital expenses</a:t>
            </a:r>
            <a:r>
              <a:rPr lang="en-US" dirty="0"/>
              <a:t> are the costs of procurement and upgrade of wireless networks. These expenses become assets for the owner of the network and are depreciated over the life of the asset.</a:t>
            </a:r>
            <a:endParaRPr dirty="0"/>
          </a:p>
          <a:p>
            <a:pPr marL="457200" lvl="0" indent="-317500" algn="l" rtl="0">
              <a:lnSpc>
                <a:spcPct val="100000"/>
              </a:lnSpc>
              <a:spcBef>
                <a:spcPts val="0"/>
              </a:spcBef>
              <a:spcAft>
                <a:spcPts val="0"/>
              </a:spcAft>
              <a:buSzPts val="1400"/>
              <a:buChar char="●"/>
            </a:pPr>
            <a:r>
              <a:rPr lang="en-US" b="1" dirty="0"/>
              <a:t>Operating expenses</a:t>
            </a:r>
            <a:r>
              <a:rPr lang="en-US" dirty="0"/>
              <a:t> are the costs incurred to ensure the operation and maintenance of the wireless network. The owner of the wireless network generally also pays the spectrum license fees periodically, if it is required. Most operating expenses associated with wireless network operation are fixed, they are preset costs paid in periodic terms. However, there may be variable costs, such as a radio or backbone network access, which are paid per volume unit or following enterprise subscription plans.</a:t>
            </a:r>
            <a:endParaRPr dirty="0"/>
          </a:p>
          <a:p>
            <a:pPr marL="457200" lvl="0" indent="-317500" algn="l" rtl="0">
              <a:lnSpc>
                <a:spcPct val="100000"/>
              </a:lnSpc>
              <a:spcBef>
                <a:spcPts val="0"/>
              </a:spcBef>
              <a:spcAft>
                <a:spcPts val="0"/>
              </a:spcAft>
              <a:buSzPts val="1400"/>
              <a:buChar char="●"/>
            </a:pPr>
            <a:r>
              <a:rPr lang="en-US" b="1" dirty="0"/>
              <a:t>User expenses</a:t>
            </a:r>
            <a:r>
              <a:rPr lang="en-US" dirty="0"/>
              <a:t> are the costs incurred by the end user for the use of the wireless service. From the point of view of accounting, they are either capital or operating expenses. </a:t>
            </a:r>
            <a:endParaRPr dirty="0"/>
          </a:p>
          <a:p>
            <a:pPr marL="914400" lvl="1" indent="-317500" algn="l" rtl="0">
              <a:lnSpc>
                <a:spcPct val="100000"/>
              </a:lnSpc>
              <a:spcBef>
                <a:spcPts val="0"/>
              </a:spcBef>
              <a:spcAft>
                <a:spcPts val="0"/>
              </a:spcAft>
              <a:buSzPts val="1400"/>
              <a:buChar char="○"/>
            </a:pPr>
            <a:r>
              <a:rPr lang="en-US" dirty="0"/>
              <a:t>Capital user expenses include cost of purchase, repair and replacement of user devices and enterprise network components when these are owned by the user.</a:t>
            </a:r>
            <a:endParaRPr dirty="0"/>
          </a:p>
          <a:p>
            <a:pPr marL="914400" lvl="1" indent="-317500" algn="l" rtl="0">
              <a:lnSpc>
                <a:spcPct val="100000"/>
              </a:lnSpc>
              <a:spcBef>
                <a:spcPts val="0"/>
              </a:spcBef>
              <a:spcAft>
                <a:spcPts val="0"/>
              </a:spcAft>
              <a:buSzPts val="1400"/>
              <a:buChar char="○"/>
            </a:pPr>
            <a:r>
              <a:rPr lang="en-US" dirty="0"/>
              <a:t>Operating user expenses include subscription fees for the wireless service, and the equipment and device rental fee if they are provided by the network operator.</a:t>
            </a:r>
            <a:endParaRPr dirty="0"/>
          </a:p>
          <a:p>
            <a:pPr marL="457200" lvl="0" indent="-317500" algn="l" rtl="0">
              <a:lnSpc>
                <a:spcPct val="100000"/>
              </a:lnSpc>
              <a:spcBef>
                <a:spcPts val="0"/>
              </a:spcBef>
              <a:spcAft>
                <a:spcPts val="0"/>
              </a:spcAft>
              <a:buSzPts val="1400"/>
              <a:buChar char="●"/>
            </a:pPr>
            <a:r>
              <a:rPr lang="en-US" b="1" dirty="0"/>
              <a:t>Risk and liability</a:t>
            </a:r>
            <a:r>
              <a:rPr lang="en-US" dirty="0"/>
              <a:t> costs are incurred when the network operator or user encounters a situation where it is liable for additional expenses not included in the capital or operating expense estimations.</a:t>
            </a:r>
            <a:endParaRPr dirty="0"/>
          </a:p>
          <a:p>
            <a:pPr marL="457200" lvl="0" indent="-317500" algn="l" rtl="0">
              <a:lnSpc>
                <a:spcPct val="100000"/>
              </a:lnSpc>
              <a:spcBef>
                <a:spcPts val="0"/>
              </a:spcBef>
              <a:spcAft>
                <a:spcPts val="0"/>
              </a:spcAft>
              <a:buSzPts val="1400"/>
              <a:buChar char="●"/>
            </a:pPr>
            <a:r>
              <a:rPr lang="en-US" b="1" dirty="0"/>
              <a:t>Opportunity costs</a:t>
            </a:r>
            <a:r>
              <a:rPr lang="en-US" dirty="0"/>
              <a:t> are foregone benefits that would have been derived if a different alternative were chosen.</a:t>
            </a:r>
            <a:endParaRPr dirty="0"/>
          </a:p>
        </p:txBody>
      </p:sp>
      <p:sp>
        <p:nvSpPr>
          <p:cNvPr id="215" name="Google Shape;215;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e7829eb35b7617d_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g2e7829eb35b7617d_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133350" algn="just" rtl="0">
              <a:lnSpc>
                <a:spcPct val="108333"/>
              </a:lnSpc>
              <a:spcBef>
                <a:spcPts val="0"/>
              </a:spcBef>
              <a:spcAft>
                <a:spcPts val="0"/>
              </a:spcAft>
              <a:buClr>
                <a:schemeClr val="dk1"/>
              </a:buClr>
              <a:buSzPts val="1100"/>
              <a:buFont typeface="Arial"/>
              <a:buNone/>
            </a:pPr>
            <a:endParaRPr dirty="0">
              <a:latin typeface="Trebuchet MS"/>
              <a:ea typeface="Trebuchet MS"/>
              <a:cs typeface="Trebuchet MS"/>
              <a:sym typeface="Trebuchet MS"/>
            </a:endParaRPr>
          </a:p>
        </p:txBody>
      </p:sp>
      <p:sp>
        <p:nvSpPr>
          <p:cNvPr id="222" name="Google Shape;222;g2e7829eb35b7617d_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25</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00000"/>
              </a:lnSpc>
              <a:spcBef>
                <a:spcPts val="0"/>
              </a:spcBef>
              <a:spcAft>
                <a:spcPts val="0"/>
              </a:spcAft>
              <a:buSzPts val="1400"/>
              <a:buNone/>
            </a:pPr>
            <a:endParaRPr dirty="0"/>
          </a:p>
          <a:p>
            <a:pPr marL="457200" lvl="0" indent="-317500" algn="l" rtl="0">
              <a:lnSpc>
                <a:spcPct val="100000"/>
              </a:lnSpc>
              <a:spcBef>
                <a:spcPts val="0"/>
              </a:spcBef>
              <a:spcAft>
                <a:spcPts val="0"/>
              </a:spcAft>
              <a:buSzPts val="1400"/>
              <a:buAutoNum type="arabicPeriod"/>
            </a:pPr>
            <a:r>
              <a:rPr lang="en-US" dirty="0"/>
              <a:t>Use Case Assessment</a:t>
            </a:r>
            <a:endParaRPr dirty="0"/>
          </a:p>
          <a:p>
            <a:pPr marL="914400" lvl="1" indent="-317500" algn="l" rtl="0">
              <a:lnSpc>
                <a:spcPct val="100000"/>
              </a:lnSpc>
              <a:spcBef>
                <a:spcPts val="0"/>
              </a:spcBef>
              <a:spcAft>
                <a:spcPts val="0"/>
              </a:spcAft>
              <a:buSzPts val="1400"/>
              <a:buChar char="○"/>
            </a:pPr>
            <a:r>
              <a:rPr lang="en-US" dirty="0"/>
              <a:t>This deals with the Identification of business goals and value proposition desired from wireless technologies and the identification of desired wireless use cases. </a:t>
            </a:r>
            <a:endParaRPr dirty="0"/>
          </a:p>
          <a:p>
            <a:pPr marL="457200" lvl="0" indent="-317500" algn="l" rtl="0">
              <a:lnSpc>
                <a:spcPct val="100000"/>
              </a:lnSpc>
              <a:spcBef>
                <a:spcPts val="0"/>
              </a:spcBef>
              <a:spcAft>
                <a:spcPts val="0"/>
              </a:spcAft>
              <a:buSzPts val="1400"/>
              <a:buAutoNum type="arabicPeriod"/>
            </a:pPr>
            <a:r>
              <a:rPr lang="en-US" dirty="0"/>
              <a:t>Determination of Technology Transition Scenarios</a:t>
            </a:r>
            <a:endParaRPr dirty="0"/>
          </a:p>
          <a:p>
            <a:pPr marL="914400" lvl="1" indent="-317500" algn="l" rtl="0">
              <a:lnSpc>
                <a:spcPct val="100000"/>
              </a:lnSpc>
              <a:spcBef>
                <a:spcPts val="0"/>
              </a:spcBef>
              <a:spcAft>
                <a:spcPts val="0"/>
              </a:spcAft>
              <a:buSzPts val="1400"/>
              <a:buChar char="○"/>
            </a:pPr>
            <a:r>
              <a:rPr lang="en-US" dirty="0"/>
              <a:t>This deals with selection of feasible combinations of wireless technology architectures by Identification of current and target wireless architectures, engagement strategies and minimum maturity levels required to enable the desired business models.</a:t>
            </a:r>
            <a:endParaRPr dirty="0"/>
          </a:p>
          <a:p>
            <a:pPr marL="457200" lvl="0" indent="-317500" algn="l" rtl="0">
              <a:lnSpc>
                <a:spcPct val="100000"/>
              </a:lnSpc>
              <a:spcBef>
                <a:spcPts val="0"/>
              </a:spcBef>
              <a:spcAft>
                <a:spcPts val="0"/>
              </a:spcAft>
              <a:buSzPts val="1400"/>
              <a:buAutoNum type="arabicPeriod"/>
            </a:pPr>
            <a:r>
              <a:rPr lang="en-US" dirty="0"/>
              <a:t>Technology Investment Decision Making</a:t>
            </a:r>
            <a:endParaRPr dirty="0"/>
          </a:p>
          <a:p>
            <a:pPr marL="914400" lvl="1" indent="-317500" algn="l" rtl="0">
              <a:lnSpc>
                <a:spcPct val="100000"/>
              </a:lnSpc>
              <a:spcBef>
                <a:spcPts val="0"/>
              </a:spcBef>
              <a:spcAft>
                <a:spcPts val="0"/>
              </a:spcAft>
              <a:buSzPts val="1400"/>
              <a:buChar char="○"/>
            </a:pPr>
            <a:r>
              <a:rPr lang="en-US" dirty="0"/>
              <a:t>This deals with comparison and selection of one technology combination for implementation (TP) by determination of benefits and risks of the combination of technologies (TP) and alignment of airport financial budget.</a:t>
            </a:r>
            <a:endParaRPr dirty="0"/>
          </a:p>
          <a:p>
            <a:pPr marL="457200" lvl="0" indent="-317500" algn="l" rtl="0">
              <a:lnSpc>
                <a:spcPct val="100000"/>
              </a:lnSpc>
              <a:spcBef>
                <a:spcPts val="0"/>
              </a:spcBef>
              <a:spcAft>
                <a:spcPts val="0"/>
              </a:spcAft>
              <a:buSzPts val="1400"/>
              <a:buAutoNum type="arabicPeriod"/>
            </a:pPr>
            <a:r>
              <a:rPr lang="en-US" dirty="0"/>
              <a:t>Transition Planning</a:t>
            </a:r>
            <a:endParaRPr dirty="0"/>
          </a:p>
          <a:p>
            <a:pPr marL="914400" lvl="1" indent="-317500" algn="l" rtl="0">
              <a:lnSpc>
                <a:spcPct val="100000"/>
              </a:lnSpc>
              <a:spcBef>
                <a:spcPts val="0"/>
              </a:spcBef>
              <a:spcAft>
                <a:spcPts val="0"/>
              </a:spcAft>
              <a:buSzPts val="1400"/>
              <a:buChar char="○"/>
            </a:pPr>
            <a:r>
              <a:rPr lang="en-US" dirty="0"/>
              <a:t>This deals with the development of financial and procurement plans, supplier management strategy, operational plan and Integration of IT cybersecurity plan into Airport Security Plan.</a:t>
            </a:r>
            <a:endParaRPr dirty="0"/>
          </a:p>
          <a:p>
            <a:pPr marL="457200" lvl="0" indent="-317500" algn="l" rtl="0">
              <a:lnSpc>
                <a:spcPct val="100000"/>
              </a:lnSpc>
              <a:spcBef>
                <a:spcPts val="0"/>
              </a:spcBef>
              <a:spcAft>
                <a:spcPts val="0"/>
              </a:spcAft>
              <a:buSzPts val="1400"/>
              <a:buAutoNum type="arabicPeriod"/>
            </a:pPr>
            <a:r>
              <a:rPr lang="en-US" dirty="0"/>
              <a:t>System Deployment</a:t>
            </a:r>
            <a:endParaRPr dirty="0"/>
          </a:p>
          <a:p>
            <a:pPr marL="914400" lvl="1" indent="-317500" algn="l" rtl="0">
              <a:lnSpc>
                <a:spcPct val="100000"/>
              </a:lnSpc>
              <a:spcBef>
                <a:spcPts val="0"/>
              </a:spcBef>
              <a:spcAft>
                <a:spcPts val="0"/>
              </a:spcAft>
              <a:buSzPts val="1400"/>
              <a:buChar char="○"/>
            </a:pPr>
            <a:r>
              <a:rPr lang="en-US" dirty="0"/>
              <a:t>This deals with compliance requirements, obtaining authorization to deploy and fund system, Determination of supplier capabilities and launch procurement process, performing RF survey, </a:t>
            </a:r>
            <a:r>
              <a:rPr lang="en-US" dirty="0" err="1"/>
              <a:t>planing</a:t>
            </a:r>
            <a:r>
              <a:rPr lang="en-US" dirty="0"/>
              <a:t> radio network, installation of infrastructure and software, development of a monitoring/troubleshooting system, a maintenance plan, and a go-live plan. It also includes testing and validating the system, Performing vulnerability assessment, running acceptance tests and activating new wireless networks following the go-live plan.</a:t>
            </a:r>
            <a:endParaRPr dirty="0"/>
          </a:p>
          <a:p>
            <a:pPr marL="457200" lvl="0" indent="-317500" algn="l" rtl="0">
              <a:lnSpc>
                <a:spcPct val="100000"/>
              </a:lnSpc>
              <a:spcBef>
                <a:spcPts val="0"/>
              </a:spcBef>
              <a:spcAft>
                <a:spcPts val="0"/>
              </a:spcAft>
              <a:buSzPts val="1400"/>
              <a:buAutoNum type="arabicPeriod"/>
            </a:pPr>
            <a:r>
              <a:rPr lang="en-US" dirty="0"/>
              <a:t>Management and Maintenance</a:t>
            </a:r>
            <a:endParaRPr dirty="0"/>
          </a:p>
          <a:p>
            <a:pPr marL="914400" lvl="1" indent="-317500" algn="l" rtl="0">
              <a:lnSpc>
                <a:spcPct val="100000"/>
              </a:lnSpc>
              <a:spcBef>
                <a:spcPts val="0"/>
              </a:spcBef>
              <a:spcAft>
                <a:spcPts val="0"/>
              </a:spcAft>
              <a:buSzPts val="1400"/>
              <a:buChar char="○"/>
            </a:pPr>
            <a:r>
              <a:rPr lang="en-US" dirty="0"/>
              <a:t>This encompasses performance monitoring, troubleshooting, KPI reporting, Network management, maintenance, updates, device/user policy management continuous network optimizations, cyber security monitoring, identification and mitigation of vulnerabilities and network recovery.</a:t>
            </a:r>
            <a:endParaRPr dirty="0"/>
          </a:p>
        </p:txBody>
      </p:sp>
      <p:sp>
        <p:nvSpPr>
          <p:cNvPr id="233" name="Google Shape;233;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00000"/>
              </a:lnSpc>
              <a:spcBef>
                <a:spcPts val="0"/>
              </a:spcBef>
              <a:spcAft>
                <a:spcPts val="0"/>
              </a:spcAft>
              <a:buSzPts val="1400"/>
              <a:buNone/>
            </a:pPr>
            <a:r>
              <a:rPr lang="en-US" dirty="0"/>
              <a:t>how is this useful?</a:t>
            </a:r>
            <a:endParaRPr dirty="0"/>
          </a:p>
          <a:p>
            <a:pPr marL="0" lvl="0" indent="0" algn="l" rtl="0">
              <a:lnSpc>
                <a:spcPct val="100000"/>
              </a:lnSpc>
              <a:spcBef>
                <a:spcPts val="0"/>
              </a:spcBef>
              <a:spcAft>
                <a:spcPts val="0"/>
              </a:spcAft>
              <a:buSzPts val="1400"/>
              <a:buNone/>
            </a:pPr>
            <a:r>
              <a:rPr lang="en-US" dirty="0"/>
              <a:t>elaborate on levels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AC: I propose to make a new figure without the small text. Move the small text to the script here.</a:t>
            </a:r>
            <a:endParaRPr dirty="0"/>
          </a:p>
          <a:p>
            <a:pPr marL="0" lvl="0" indent="0" algn="l" rtl="0">
              <a:lnSpc>
                <a:spcPct val="100000"/>
              </a:lnSpc>
              <a:spcBef>
                <a:spcPts val="0"/>
              </a:spcBef>
              <a:spcAft>
                <a:spcPts val="0"/>
              </a:spcAft>
              <a:buSzPts val="1400"/>
              <a:buNone/>
            </a:pPr>
            <a:endParaRPr dirty="0"/>
          </a:p>
          <a:p>
            <a:pPr marL="457200" lvl="0" indent="-317500" algn="l" rtl="0">
              <a:lnSpc>
                <a:spcPct val="100000"/>
              </a:lnSpc>
              <a:spcBef>
                <a:spcPts val="0"/>
              </a:spcBef>
              <a:spcAft>
                <a:spcPts val="0"/>
              </a:spcAft>
              <a:buSzPts val="1400"/>
              <a:buChar char="●"/>
            </a:pPr>
            <a:r>
              <a:rPr lang="en-US" dirty="0"/>
              <a:t>0.0 Initial</a:t>
            </a:r>
            <a:endParaRPr dirty="0"/>
          </a:p>
          <a:p>
            <a:pPr marL="914400" lvl="1" indent="-317500" algn="l" rtl="0">
              <a:lnSpc>
                <a:spcPct val="100000"/>
              </a:lnSpc>
              <a:spcBef>
                <a:spcPts val="0"/>
              </a:spcBef>
              <a:spcAft>
                <a:spcPts val="0"/>
              </a:spcAft>
              <a:buSzPts val="1400"/>
              <a:buChar char="○"/>
            </a:pPr>
            <a:r>
              <a:rPr lang="en-US" dirty="0"/>
              <a:t>- Heterogeneous coverage &amp; capacity across facilities</a:t>
            </a:r>
            <a:endParaRPr dirty="0"/>
          </a:p>
          <a:p>
            <a:pPr marL="914400" lvl="1" indent="-317500" algn="l" rtl="0">
              <a:lnSpc>
                <a:spcPct val="100000"/>
              </a:lnSpc>
              <a:spcBef>
                <a:spcPts val="0"/>
              </a:spcBef>
              <a:spcAft>
                <a:spcPts val="0"/>
              </a:spcAft>
              <a:buSzPts val="1400"/>
              <a:buChar char="○"/>
            </a:pPr>
            <a:r>
              <a:rPr lang="en-US" dirty="0"/>
              <a:t>- Still improving wideband Internet access at the facility.</a:t>
            </a:r>
            <a:endParaRPr dirty="0"/>
          </a:p>
          <a:p>
            <a:pPr marL="457200" lvl="0" indent="-317500" algn="l" rtl="0">
              <a:lnSpc>
                <a:spcPct val="100000"/>
              </a:lnSpc>
              <a:spcBef>
                <a:spcPts val="0"/>
              </a:spcBef>
              <a:spcAft>
                <a:spcPts val="0"/>
              </a:spcAft>
              <a:buSzPts val="1400"/>
              <a:buChar char="●"/>
            </a:pPr>
            <a:r>
              <a:rPr lang="en-US" dirty="0"/>
              <a:t>1.0 Essential</a:t>
            </a:r>
            <a:endParaRPr dirty="0"/>
          </a:p>
          <a:p>
            <a:pPr marL="914400" lvl="1" indent="-317500" algn="l" rtl="0">
              <a:lnSpc>
                <a:spcPct val="100000"/>
              </a:lnSpc>
              <a:spcBef>
                <a:spcPts val="0"/>
              </a:spcBef>
              <a:spcAft>
                <a:spcPts val="0"/>
              </a:spcAft>
              <a:buSzPts val="1400"/>
              <a:buChar char="○"/>
            </a:pPr>
            <a:r>
              <a:rPr lang="en-US" dirty="0"/>
              <a:t>- Basic tactical communications</a:t>
            </a:r>
            <a:endParaRPr dirty="0"/>
          </a:p>
          <a:p>
            <a:pPr marL="914400" lvl="1" indent="-317500" algn="l" rtl="0">
              <a:lnSpc>
                <a:spcPct val="100000"/>
              </a:lnSpc>
              <a:spcBef>
                <a:spcPts val="0"/>
              </a:spcBef>
              <a:spcAft>
                <a:spcPts val="0"/>
              </a:spcAft>
              <a:buSzPts val="1400"/>
              <a:buChar char="○"/>
            </a:pPr>
            <a:r>
              <a:rPr lang="en-US" dirty="0"/>
              <a:t>- some IT resources, limited spectrum management,</a:t>
            </a:r>
            <a:endParaRPr dirty="0"/>
          </a:p>
          <a:p>
            <a:pPr marL="914400" lvl="1" indent="-317500" algn="l" rtl="0">
              <a:lnSpc>
                <a:spcPct val="100000"/>
              </a:lnSpc>
              <a:spcBef>
                <a:spcPts val="0"/>
              </a:spcBef>
              <a:spcAft>
                <a:spcPts val="0"/>
              </a:spcAft>
              <a:buSzPts val="1400"/>
              <a:buChar char="○"/>
            </a:pPr>
            <a:r>
              <a:rPr lang="en-US" dirty="0"/>
              <a:t>- commercial agreements with wireless providers</a:t>
            </a:r>
            <a:endParaRPr dirty="0"/>
          </a:p>
          <a:p>
            <a:pPr marL="457200" lvl="0" indent="-317500" algn="l" rtl="0">
              <a:lnSpc>
                <a:spcPct val="100000"/>
              </a:lnSpc>
              <a:spcBef>
                <a:spcPts val="0"/>
              </a:spcBef>
              <a:spcAft>
                <a:spcPts val="0"/>
              </a:spcAft>
              <a:buSzPts val="1400"/>
              <a:buChar char="●"/>
            </a:pPr>
            <a:r>
              <a:rPr lang="en-US" dirty="0"/>
              <a:t>2.0 Enhanced</a:t>
            </a:r>
            <a:endParaRPr dirty="0"/>
          </a:p>
          <a:p>
            <a:pPr marL="914400" lvl="1" indent="-317500" algn="l" rtl="0">
              <a:lnSpc>
                <a:spcPct val="100000"/>
              </a:lnSpc>
              <a:spcBef>
                <a:spcPts val="0"/>
              </a:spcBef>
              <a:spcAft>
                <a:spcPts val="0"/>
              </a:spcAft>
              <a:buSzPts val="1400"/>
              <a:buChar char="○"/>
            </a:pPr>
            <a:r>
              <a:rPr lang="en-US" dirty="0"/>
              <a:t>- Improved capacity &amp; reduced latency for more stringent wireless applications</a:t>
            </a:r>
            <a:endParaRPr dirty="0"/>
          </a:p>
          <a:p>
            <a:pPr marL="914400" lvl="1" indent="-317500" algn="l" rtl="0">
              <a:lnSpc>
                <a:spcPct val="100000"/>
              </a:lnSpc>
              <a:spcBef>
                <a:spcPts val="0"/>
              </a:spcBef>
              <a:spcAft>
                <a:spcPts val="0"/>
              </a:spcAft>
              <a:buSzPts val="1400"/>
              <a:buChar char="○"/>
            </a:pPr>
            <a:r>
              <a:rPr lang="en-US" dirty="0"/>
              <a:t>- Airport offers managed wireless services &amp; initial </a:t>
            </a:r>
            <a:r>
              <a:rPr lang="en-US" dirty="0" err="1"/>
              <a:t>loT</a:t>
            </a:r>
            <a:r>
              <a:rPr lang="en-US" dirty="0"/>
              <a:t> for reliability of operations</a:t>
            </a:r>
            <a:endParaRPr dirty="0"/>
          </a:p>
          <a:p>
            <a:pPr marL="457200" lvl="0" indent="-317500" algn="l" rtl="0">
              <a:lnSpc>
                <a:spcPct val="100000"/>
              </a:lnSpc>
              <a:spcBef>
                <a:spcPts val="0"/>
              </a:spcBef>
              <a:spcAft>
                <a:spcPts val="0"/>
              </a:spcAft>
              <a:buSzPts val="1400"/>
              <a:buChar char="●"/>
            </a:pPr>
            <a:r>
              <a:rPr lang="en-US" dirty="0"/>
              <a:t>3.0 Mature</a:t>
            </a:r>
            <a:endParaRPr dirty="0"/>
          </a:p>
          <a:p>
            <a:pPr marL="914400" lvl="1" indent="-317500" algn="l" rtl="0">
              <a:lnSpc>
                <a:spcPct val="100000"/>
              </a:lnSpc>
              <a:spcBef>
                <a:spcPts val="0"/>
              </a:spcBef>
              <a:spcAft>
                <a:spcPts val="0"/>
              </a:spcAft>
              <a:buSzPts val="1400"/>
              <a:buChar char="○"/>
            </a:pPr>
            <a:r>
              <a:rPr lang="en-US" dirty="0"/>
              <a:t>- Centralized wireless platform, auto-adjusting for variable capacity &amp; security.</a:t>
            </a:r>
            <a:endParaRPr dirty="0"/>
          </a:p>
          <a:p>
            <a:pPr marL="914400" lvl="1" indent="-317500" algn="l" rtl="0">
              <a:lnSpc>
                <a:spcPct val="100000"/>
              </a:lnSpc>
              <a:spcBef>
                <a:spcPts val="0"/>
              </a:spcBef>
              <a:spcAft>
                <a:spcPts val="0"/>
              </a:spcAft>
              <a:buSzPts val="1400"/>
              <a:buChar char="○"/>
            </a:pPr>
            <a:r>
              <a:rPr lang="en-US" dirty="0"/>
              <a:t>- Tailored wireless service offering &amp; scaled up capacity.</a:t>
            </a:r>
            <a:endParaRPr dirty="0"/>
          </a:p>
          <a:p>
            <a:pPr marL="914400" lvl="1" indent="-317500" algn="l" rtl="0">
              <a:lnSpc>
                <a:spcPct val="100000"/>
              </a:lnSpc>
              <a:spcBef>
                <a:spcPts val="0"/>
              </a:spcBef>
              <a:spcAft>
                <a:spcPts val="0"/>
              </a:spcAft>
              <a:buSzPts val="1400"/>
              <a:buChar char="○"/>
            </a:pPr>
            <a:r>
              <a:rPr lang="en-US" dirty="0"/>
              <a:t>- Expanded </a:t>
            </a:r>
            <a:r>
              <a:rPr lang="en-US" dirty="0" err="1"/>
              <a:t>loT</a:t>
            </a:r>
            <a:r>
              <a:rPr lang="en-US" dirty="0"/>
              <a:t> for reliability &amp; smart building efficiency, cloud-based management</a:t>
            </a:r>
            <a:endParaRPr dirty="0"/>
          </a:p>
          <a:p>
            <a:pPr marL="457200" lvl="0" indent="-317500" algn="l" rtl="0">
              <a:lnSpc>
                <a:spcPct val="100000"/>
              </a:lnSpc>
              <a:spcBef>
                <a:spcPts val="0"/>
              </a:spcBef>
              <a:spcAft>
                <a:spcPts val="0"/>
              </a:spcAft>
              <a:buSzPts val="1400"/>
              <a:buChar char="●"/>
            </a:pPr>
            <a:r>
              <a:rPr lang="en-US" dirty="0"/>
              <a:t>4.0 Visionary</a:t>
            </a:r>
            <a:endParaRPr dirty="0"/>
          </a:p>
          <a:p>
            <a:pPr marL="914400" lvl="1" indent="-317500" algn="l" rtl="0">
              <a:lnSpc>
                <a:spcPct val="100000"/>
              </a:lnSpc>
              <a:spcBef>
                <a:spcPts val="0"/>
              </a:spcBef>
              <a:spcAft>
                <a:spcPts val="0"/>
              </a:spcAft>
              <a:buSzPts val="1400"/>
              <a:buChar char="○"/>
            </a:pPr>
            <a:r>
              <a:rPr lang="en-US" dirty="0"/>
              <a:t>- Large-scale </a:t>
            </a:r>
            <a:r>
              <a:rPr lang="en-US" dirty="0" err="1"/>
              <a:t>loT</a:t>
            </a:r>
            <a:r>
              <a:rPr lang="en-US" dirty="0"/>
              <a:t>, big data management &amp; airport-wide Al</a:t>
            </a:r>
            <a:endParaRPr dirty="0"/>
          </a:p>
          <a:p>
            <a:pPr marL="914400" lvl="1" indent="-317500" algn="l" rtl="0">
              <a:lnSpc>
                <a:spcPct val="100000"/>
              </a:lnSpc>
              <a:spcBef>
                <a:spcPts val="0"/>
              </a:spcBef>
              <a:spcAft>
                <a:spcPts val="0"/>
              </a:spcAft>
              <a:buSzPts val="1400"/>
              <a:buChar char="○"/>
            </a:pPr>
            <a:r>
              <a:rPr lang="en-US" dirty="0"/>
              <a:t>- Cloud &amp; edge applications for varying data &amp; safety requirements.</a:t>
            </a:r>
            <a:endParaRPr dirty="0"/>
          </a:p>
        </p:txBody>
      </p:sp>
      <p:sp>
        <p:nvSpPr>
          <p:cNvPr id="240" name="Google Shape;240;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e7829eb35b7617d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g2e7829eb35b7617d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04800" algn="l" rtl="0">
              <a:lnSpc>
                <a:spcPct val="100000"/>
              </a:lnSpc>
              <a:spcBef>
                <a:spcPts val="360"/>
              </a:spcBef>
              <a:spcAft>
                <a:spcPts val="0"/>
              </a:spcAft>
              <a:buSzPts val="1200"/>
              <a:buFont typeface="Arial"/>
              <a:buChar char="•"/>
            </a:pPr>
            <a:r>
              <a:rPr lang="en-US" b="1">
                <a:latin typeface="Arial"/>
                <a:ea typeface="Arial"/>
                <a:cs typeface="Arial"/>
                <a:sym typeface="Arial"/>
              </a:rPr>
              <a:t>Real estate rental</a:t>
            </a:r>
            <a:r>
              <a:rPr lang="en-US">
                <a:latin typeface="Arial"/>
                <a:ea typeface="Arial"/>
                <a:cs typeface="Arial"/>
                <a:sym typeface="Arial"/>
              </a:rPr>
              <a:t>: Revenue from rental fees, integrated cabling and utilities, easement agreements. Traditional, easy to implement but limited gains for the airport</a:t>
            </a:r>
            <a:endParaRPr>
              <a:latin typeface="Arial"/>
              <a:ea typeface="Arial"/>
              <a:cs typeface="Arial"/>
              <a:sym typeface="Arial"/>
            </a:endParaRPr>
          </a:p>
          <a:p>
            <a:pPr marL="457200" lvl="0" indent="-304800" algn="l" rtl="0">
              <a:lnSpc>
                <a:spcPct val="100000"/>
              </a:lnSpc>
              <a:spcBef>
                <a:spcPts val="360"/>
              </a:spcBef>
              <a:spcAft>
                <a:spcPts val="0"/>
              </a:spcAft>
              <a:buSzPts val="1200"/>
              <a:buFont typeface="Arial"/>
              <a:buChar char="•"/>
            </a:pPr>
            <a:r>
              <a:rPr lang="en-US" b="1">
                <a:latin typeface="Arial"/>
                <a:ea typeface="Arial"/>
                <a:cs typeface="Arial"/>
                <a:sym typeface="Arial"/>
              </a:rPr>
              <a:t>Managed services: </a:t>
            </a:r>
            <a:r>
              <a:rPr lang="en-US" b="0">
                <a:latin typeface="Arial"/>
                <a:ea typeface="Arial"/>
                <a:cs typeface="Arial"/>
                <a:sym typeface="Arial"/>
              </a:rPr>
              <a:t>Airport as wireless service integrator. Requires level of ownership and planning, with costs associated. Allows to bundle services as utilities, gives full control over service offer.</a:t>
            </a:r>
            <a:endParaRPr/>
          </a:p>
          <a:p>
            <a:pPr marL="457200" lvl="0" indent="-304800" algn="l" rtl="0">
              <a:lnSpc>
                <a:spcPct val="100000"/>
              </a:lnSpc>
              <a:spcBef>
                <a:spcPts val="360"/>
              </a:spcBef>
              <a:spcAft>
                <a:spcPts val="0"/>
              </a:spcAft>
              <a:buSzPts val="1200"/>
              <a:buFont typeface="Arial"/>
              <a:buChar char="•"/>
            </a:pPr>
            <a:r>
              <a:rPr lang="en-US" b="1">
                <a:latin typeface="Arial"/>
                <a:ea typeface="Arial"/>
                <a:cs typeface="Arial"/>
                <a:sym typeface="Arial"/>
              </a:rPr>
              <a:t>Shared services</a:t>
            </a:r>
            <a:r>
              <a:rPr lang="en-US">
                <a:latin typeface="Arial"/>
                <a:ea typeface="Arial"/>
                <a:cs typeface="Arial"/>
                <a:sym typeface="Arial"/>
              </a:rPr>
              <a:t>: Airport is property owner and directs the service offer while provision is done by IT supplier. Some control over pricing and costs.</a:t>
            </a:r>
            <a:endParaRPr>
              <a:latin typeface="Arial"/>
              <a:ea typeface="Arial"/>
              <a:cs typeface="Arial"/>
              <a:sym typeface="Arial"/>
            </a:endParaRPr>
          </a:p>
          <a:p>
            <a:pPr marL="457200" lvl="0" indent="-304800" algn="l" rtl="0">
              <a:lnSpc>
                <a:spcPct val="100000"/>
              </a:lnSpc>
              <a:spcBef>
                <a:spcPts val="360"/>
              </a:spcBef>
              <a:spcAft>
                <a:spcPts val="0"/>
              </a:spcAft>
              <a:buSzPts val="1200"/>
              <a:buFont typeface="Arial"/>
              <a:buChar char="•"/>
            </a:pPr>
            <a:r>
              <a:rPr lang="en-US" b="1">
                <a:latin typeface="Arial"/>
                <a:ea typeface="Arial"/>
                <a:cs typeface="Arial"/>
                <a:sym typeface="Arial"/>
              </a:rPr>
              <a:t>Naas</a:t>
            </a:r>
            <a:r>
              <a:rPr lang="en-US">
                <a:latin typeface="Arial"/>
                <a:ea typeface="Arial"/>
                <a:cs typeface="Arial"/>
                <a:sym typeface="Arial"/>
              </a:rPr>
              <a:t>: Integrate all network resources by a single entity (airport or partner entity). Allows to minimize costs, control over customization of service performance per client. </a:t>
            </a:r>
            <a:endParaRPr>
              <a:latin typeface="Arial"/>
              <a:ea typeface="Arial"/>
              <a:cs typeface="Arial"/>
              <a:sym typeface="Arial"/>
            </a:endParaRPr>
          </a:p>
          <a:p>
            <a:pPr marL="457200" lvl="0" indent="-304800" algn="l" rtl="0">
              <a:lnSpc>
                <a:spcPct val="100000"/>
              </a:lnSpc>
              <a:spcBef>
                <a:spcPts val="360"/>
              </a:spcBef>
              <a:spcAft>
                <a:spcPts val="0"/>
              </a:spcAft>
              <a:buSzPts val="1200"/>
              <a:buFont typeface="Arial"/>
              <a:buChar char="•"/>
            </a:pPr>
            <a:r>
              <a:rPr lang="en-US" b="1">
                <a:latin typeface="Arial"/>
                <a:ea typeface="Arial"/>
                <a:cs typeface="Arial"/>
                <a:sym typeface="Arial"/>
              </a:rPr>
              <a:t>Service brokerage</a:t>
            </a:r>
            <a:r>
              <a:rPr lang="en-US">
                <a:latin typeface="Arial"/>
                <a:ea typeface="Arial"/>
                <a:cs typeface="Arial"/>
                <a:sym typeface="Arial"/>
              </a:rPr>
              <a:t>: Airport acts as intermediary, facilitator role to promote creation of value, innovation, and fund access.</a:t>
            </a:r>
            <a:endParaRPr>
              <a:latin typeface="Arial"/>
              <a:ea typeface="Arial"/>
              <a:cs typeface="Arial"/>
              <a:sym typeface="Arial"/>
            </a:endParaRPr>
          </a:p>
          <a:p>
            <a:pPr marL="457200" lvl="0" indent="-304800" algn="l" rtl="0">
              <a:lnSpc>
                <a:spcPct val="100000"/>
              </a:lnSpc>
              <a:spcBef>
                <a:spcPts val="360"/>
              </a:spcBef>
              <a:spcAft>
                <a:spcPts val="0"/>
              </a:spcAft>
              <a:buSzPts val="1200"/>
              <a:buFont typeface="Arial"/>
              <a:buChar char="•"/>
            </a:pPr>
            <a:r>
              <a:rPr lang="en-US" b="1">
                <a:latin typeface="Arial"/>
                <a:ea typeface="Arial"/>
                <a:cs typeface="Arial"/>
                <a:sym typeface="Arial"/>
              </a:rPr>
              <a:t>Freemium</a:t>
            </a:r>
            <a:r>
              <a:rPr lang="en-US">
                <a:latin typeface="Arial"/>
                <a:ea typeface="Arial"/>
                <a:cs typeface="Arial"/>
                <a:sym typeface="Arial"/>
              </a:rPr>
              <a:t>: Maximize revenue generation for customers with high performance requirements.</a:t>
            </a:r>
            <a:endParaRPr>
              <a:latin typeface="Arial"/>
              <a:ea typeface="Arial"/>
              <a:cs typeface="Arial"/>
              <a:sym typeface="Arial"/>
            </a:endParaRPr>
          </a:p>
          <a:p>
            <a:pPr marL="457200" lvl="0" indent="-304800" algn="l" rtl="0">
              <a:lnSpc>
                <a:spcPct val="100000"/>
              </a:lnSpc>
              <a:spcBef>
                <a:spcPts val="360"/>
              </a:spcBef>
              <a:spcAft>
                <a:spcPts val="0"/>
              </a:spcAft>
              <a:buSzPts val="1200"/>
              <a:buFont typeface="Arial"/>
              <a:buChar char="•"/>
            </a:pPr>
            <a:r>
              <a:rPr lang="en-US" b="1">
                <a:latin typeface="Arial"/>
                <a:ea typeface="Arial"/>
                <a:cs typeface="Arial"/>
                <a:sym typeface="Arial"/>
              </a:rPr>
              <a:t>Fractionalization</a:t>
            </a:r>
            <a:r>
              <a:rPr lang="en-US">
                <a:latin typeface="Arial"/>
                <a:ea typeface="Arial"/>
                <a:cs typeface="Arial"/>
                <a:sym typeface="Arial"/>
              </a:rPr>
              <a:t>: Airport is owner and commercializes dedicated resources of the wireless network.</a:t>
            </a:r>
            <a:endParaRPr>
              <a:latin typeface="Arial"/>
              <a:ea typeface="Arial"/>
              <a:cs typeface="Arial"/>
              <a:sym typeface="Arial"/>
            </a:endParaRPr>
          </a:p>
          <a:p>
            <a:pPr marL="457200" lvl="0" indent="-304800" algn="l" rtl="0">
              <a:lnSpc>
                <a:spcPct val="100000"/>
              </a:lnSpc>
              <a:spcBef>
                <a:spcPts val="360"/>
              </a:spcBef>
              <a:spcAft>
                <a:spcPts val="0"/>
              </a:spcAft>
              <a:buSzPts val="1200"/>
              <a:buFont typeface="Arial"/>
              <a:buChar char="•"/>
            </a:pPr>
            <a:r>
              <a:rPr lang="en-US" b="1">
                <a:latin typeface="Arial"/>
                <a:ea typeface="Arial"/>
                <a:cs typeface="Arial"/>
                <a:sym typeface="Arial"/>
              </a:rPr>
              <a:t>Standardization</a:t>
            </a:r>
            <a:r>
              <a:rPr lang="en-US">
                <a:latin typeface="Arial"/>
                <a:ea typeface="Arial"/>
                <a:cs typeface="Arial"/>
                <a:sym typeface="Arial"/>
              </a:rPr>
              <a:t>: Cost efficiency and reliability by promoting economies of scale in wireless technologies across the airport industry. </a:t>
            </a:r>
            <a:endParaRPr>
              <a:latin typeface="Arial"/>
              <a:ea typeface="Arial"/>
              <a:cs typeface="Arial"/>
              <a:sym typeface="Arial"/>
            </a:endParaRPr>
          </a:p>
          <a:p>
            <a:pPr marL="457200" lvl="0" indent="-304800" algn="l" rtl="0">
              <a:lnSpc>
                <a:spcPct val="100000"/>
              </a:lnSpc>
              <a:spcBef>
                <a:spcPts val="360"/>
              </a:spcBef>
              <a:spcAft>
                <a:spcPts val="0"/>
              </a:spcAft>
              <a:buSzPts val="1200"/>
              <a:buFont typeface="Arial"/>
              <a:buChar char="•"/>
            </a:pPr>
            <a:r>
              <a:rPr lang="en-US" b="1">
                <a:latin typeface="Arial"/>
                <a:ea typeface="Arial"/>
                <a:cs typeface="Arial"/>
                <a:sym typeface="Arial"/>
              </a:rPr>
              <a:t>Automation</a:t>
            </a:r>
            <a:r>
              <a:rPr lang="en-US">
                <a:latin typeface="Arial"/>
                <a:ea typeface="Arial"/>
                <a:cs typeface="Arial"/>
                <a:sym typeface="Arial"/>
              </a:rPr>
              <a:t>: Cost efficiency and reliability by minimizing participation oh humans in airport processes.</a:t>
            </a:r>
            <a:endParaRPr/>
          </a:p>
        </p:txBody>
      </p:sp>
      <p:sp>
        <p:nvSpPr>
          <p:cNvPr id="248" name="Google Shape;248;g2e7829eb35b7617d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28</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457200" lvl="0" indent="-304800" algn="l" rtl="0">
              <a:lnSpc>
                <a:spcPct val="150000"/>
              </a:lnSpc>
              <a:spcBef>
                <a:spcPts val="0"/>
              </a:spcBef>
              <a:spcAft>
                <a:spcPts val="0"/>
              </a:spcAft>
              <a:buClr>
                <a:srgbClr val="47391D"/>
              </a:buClr>
              <a:buSzPts val="1200"/>
              <a:buFont typeface="Trebuchet MS"/>
              <a:buChar char="•"/>
            </a:pPr>
            <a:r>
              <a:rPr lang="en-US" b="1">
                <a:solidFill>
                  <a:srgbClr val="47391D"/>
                </a:solidFill>
                <a:latin typeface="Trebuchet MS"/>
                <a:ea typeface="Trebuchet MS"/>
                <a:cs typeface="Trebuchet MS"/>
                <a:sym typeface="Trebuchet MS"/>
              </a:rPr>
              <a:t>Hands-off: </a:t>
            </a:r>
            <a:r>
              <a:rPr lang="en-US">
                <a:solidFill>
                  <a:srgbClr val="47391D"/>
                </a:solidFill>
                <a:latin typeface="Trebuchet MS"/>
                <a:ea typeface="Trebuchet MS"/>
                <a:cs typeface="Trebuchet MS"/>
                <a:sym typeface="Trebuchet MS"/>
              </a:rPr>
              <a:t>Airport not involved in provision of wireless connectivity. Limited control, supports non or few costs buy generates no direct revenue for airport (it can generate value for stakeholders)</a:t>
            </a:r>
            <a:endParaRPr>
              <a:solidFill>
                <a:srgbClr val="47391D"/>
              </a:solidFill>
              <a:latin typeface="Trebuchet MS"/>
              <a:ea typeface="Trebuchet MS"/>
              <a:cs typeface="Trebuchet MS"/>
              <a:sym typeface="Trebuchet MS"/>
            </a:endParaRPr>
          </a:p>
          <a:p>
            <a:pPr marL="457200" lvl="0" indent="-304800" algn="l" rtl="0">
              <a:lnSpc>
                <a:spcPct val="150000"/>
              </a:lnSpc>
              <a:spcBef>
                <a:spcPts val="0"/>
              </a:spcBef>
              <a:spcAft>
                <a:spcPts val="0"/>
              </a:spcAft>
              <a:buClr>
                <a:srgbClr val="47391D"/>
              </a:buClr>
              <a:buSzPts val="1200"/>
              <a:buFont typeface="Trebuchet MS"/>
              <a:buChar char="•"/>
            </a:pPr>
            <a:r>
              <a:rPr lang="en-US" b="1">
                <a:solidFill>
                  <a:srgbClr val="47391D"/>
                </a:solidFill>
                <a:latin typeface="Trebuchet MS"/>
                <a:ea typeface="Trebuchet MS"/>
                <a:cs typeface="Trebuchet MS"/>
                <a:sym typeface="Trebuchet MS"/>
              </a:rPr>
              <a:t>Facilitator: </a:t>
            </a:r>
            <a:r>
              <a:rPr lang="en-US">
                <a:solidFill>
                  <a:srgbClr val="47391D"/>
                </a:solidFill>
                <a:latin typeface="Trebuchet MS"/>
                <a:ea typeface="Trebuchet MS"/>
                <a:cs typeface="Trebuchet MS"/>
                <a:sym typeface="Trebuchet MS"/>
              </a:rPr>
              <a:t>Partition of network ownership and planning between airport and a delegated entity. Airport has a role in general direction and requirements of wireless services, and as facilitator to ensure the generation of value. Day-to-day operations and maintenance are delegated via a partnership agreement with one or several service providers.</a:t>
            </a:r>
            <a:endParaRPr>
              <a:solidFill>
                <a:srgbClr val="47391D"/>
              </a:solidFill>
              <a:latin typeface="Trebuchet MS"/>
              <a:ea typeface="Trebuchet MS"/>
              <a:cs typeface="Trebuchet MS"/>
              <a:sym typeface="Trebuchet MS"/>
            </a:endParaRPr>
          </a:p>
          <a:p>
            <a:pPr marL="457200" lvl="0" indent="-304800" algn="l" rtl="0">
              <a:lnSpc>
                <a:spcPct val="150000"/>
              </a:lnSpc>
              <a:spcBef>
                <a:spcPts val="0"/>
              </a:spcBef>
              <a:spcAft>
                <a:spcPts val="0"/>
              </a:spcAft>
              <a:buClr>
                <a:srgbClr val="47391D"/>
              </a:buClr>
              <a:buSzPts val="1200"/>
              <a:buFont typeface="Trebuchet MS"/>
              <a:buChar char="•"/>
            </a:pPr>
            <a:r>
              <a:rPr lang="en-US" b="1">
                <a:solidFill>
                  <a:srgbClr val="47391D"/>
                </a:solidFill>
                <a:latin typeface="Trebuchet MS"/>
                <a:ea typeface="Trebuchet MS"/>
                <a:cs typeface="Trebuchet MS"/>
                <a:sym typeface="Trebuchet MS"/>
              </a:rPr>
              <a:t>Provider</a:t>
            </a:r>
            <a:r>
              <a:rPr lang="en-US">
                <a:solidFill>
                  <a:srgbClr val="47391D"/>
                </a:solidFill>
                <a:latin typeface="Trebuchet MS"/>
                <a:ea typeface="Trebuchet MS"/>
                <a:cs typeface="Trebuchet MS"/>
                <a:sym typeface="Trebuchet MS"/>
              </a:rPr>
              <a:t>: Airport intends to be a service and infrastructure integrator. Airport funds, plans and operates the network, has the main responsibility for provision of services, and centralizes the generation of value. Some planning, operation and maintenance duties can be delegated to service providers.</a:t>
            </a:r>
            <a:endParaRPr>
              <a:solidFill>
                <a:srgbClr val="47391D"/>
              </a:solidFill>
              <a:latin typeface="Trebuchet MS"/>
              <a:ea typeface="Trebuchet MS"/>
              <a:cs typeface="Trebuchet MS"/>
              <a:sym typeface="Trebuchet MS"/>
            </a:endParaRPr>
          </a:p>
        </p:txBody>
      </p:sp>
      <p:sp>
        <p:nvSpPr>
          <p:cNvPr id="265" name="Google Shape;265;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just" rtl="0">
              <a:lnSpc>
                <a:spcPct val="115000"/>
              </a:lnSpc>
              <a:spcBef>
                <a:spcPts val="0"/>
              </a:spcBef>
              <a:spcAft>
                <a:spcPts val="0"/>
              </a:spcAft>
              <a:buSzPts val="1100"/>
              <a:buNone/>
            </a:pPr>
            <a:r>
              <a:rPr lang="en-US" sz="1100">
                <a:solidFill>
                  <a:srgbClr val="47391D"/>
                </a:solidFill>
                <a:latin typeface="Trebuchet MS"/>
                <a:ea typeface="Trebuchet MS"/>
                <a:cs typeface="Trebuchet MS"/>
                <a:sym typeface="Trebuchet MS"/>
              </a:rPr>
              <a:t>The web tool allows airports to assess their technology options and associated costs and benefits, and discusses their use in the context of implementing wireless technologies within airport environments.</a:t>
            </a:r>
            <a:endParaRPr sz="1100">
              <a:solidFill>
                <a:srgbClr val="47391D"/>
              </a:solidFill>
              <a:latin typeface="Trebuchet MS"/>
              <a:ea typeface="Trebuchet MS"/>
              <a:cs typeface="Trebuchet MS"/>
              <a:sym typeface="Trebuchet MS"/>
            </a:endParaRPr>
          </a:p>
          <a:p>
            <a:pPr marL="0" lvl="0" indent="0" algn="l" rtl="0">
              <a:lnSpc>
                <a:spcPct val="115000"/>
              </a:lnSpc>
              <a:spcBef>
                <a:spcPts val="0"/>
              </a:spcBef>
              <a:spcAft>
                <a:spcPts val="0"/>
              </a:spcAft>
              <a:buClr>
                <a:schemeClr val="dk1"/>
              </a:buClr>
              <a:buSzPts val="1100"/>
              <a:buFont typeface="Arial"/>
              <a:buNone/>
            </a:pPr>
            <a:r>
              <a:rPr lang="en-US" sz="1100">
                <a:solidFill>
                  <a:srgbClr val="47391D"/>
                </a:solidFill>
                <a:latin typeface="Trebuchet MS"/>
                <a:ea typeface="Trebuchet MS"/>
                <a:cs typeface="Trebuchet MS"/>
                <a:sym typeface="Trebuchet MS"/>
              </a:rPr>
              <a:t>The webtool also generates downloadable reports for aviation personnel to use.</a:t>
            </a:r>
            <a:r>
              <a:rPr lang="en-US" sz="1600">
                <a:solidFill>
                  <a:srgbClr val="47391D"/>
                </a:solidFill>
                <a:latin typeface="Trebuchet MS"/>
                <a:ea typeface="Trebuchet MS"/>
                <a:cs typeface="Trebuchet MS"/>
                <a:sym typeface="Trebuchet MS"/>
              </a:rPr>
              <a:t> </a:t>
            </a:r>
            <a:endParaRPr sz="1600">
              <a:solidFill>
                <a:srgbClr val="47391D"/>
              </a:solidFill>
              <a:latin typeface="Trebuchet MS"/>
              <a:ea typeface="Trebuchet MS"/>
              <a:cs typeface="Trebuchet MS"/>
              <a:sym typeface="Trebuchet MS"/>
            </a:endParaRPr>
          </a:p>
        </p:txBody>
      </p:sp>
      <p:sp>
        <p:nvSpPr>
          <p:cNvPr id="277" name="Google Shape;277;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54" name="Google Shape;54;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284" name="Google Shape;284;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95" name="Google Shape;295;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302" name="Google Shape;302;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309" name="Google Shape;309;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316" name="Google Shape;316;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22" name="Google Shape;322;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10e43f33a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 name="Google Shape;60;g110e43f33a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0"/>
              </a:spcBef>
              <a:spcAft>
                <a:spcPts val="0"/>
              </a:spcAft>
              <a:buClr>
                <a:srgbClr val="47391D"/>
              </a:buClr>
              <a:buSzPts val="1200"/>
              <a:buChar char="•"/>
            </a:pPr>
            <a:r>
              <a:rPr lang="en-US">
                <a:solidFill>
                  <a:srgbClr val="47391D"/>
                </a:solidFill>
                <a:latin typeface="Trebuchet MS"/>
                <a:ea typeface="Trebuchet MS"/>
                <a:cs typeface="Trebuchet MS"/>
                <a:sym typeface="Trebuchet MS"/>
              </a:rPr>
              <a:t>Some electronic devices are naturally mobile, making wireless a requirement to unlock specific airport services  </a:t>
            </a:r>
            <a:endParaRPr>
              <a:solidFill>
                <a:srgbClr val="47391D"/>
              </a:solidFill>
              <a:latin typeface="Trebuchet MS"/>
              <a:ea typeface="Trebuchet MS"/>
              <a:cs typeface="Trebuchet MS"/>
              <a:sym typeface="Trebuchet MS"/>
            </a:endParaRPr>
          </a:p>
          <a:p>
            <a:pPr marL="457200" lvl="0" indent="-381000" algn="l" rtl="0">
              <a:lnSpc>
                <a:spcPct val="115000"/>
              </a:lnSpc>
              <a:spcBef>
                <a:spcPts val="0"/>
              </a:spcBef>
              <a:spcAft>
                <a:spcPts val="0"/>
              </a:spcAft>
              <a:buClr>
                <a:srgbClr val="47391D"/>
              </a:buClr>
              <a:buSzPts val="1200"/>
              <a:buChar char="•"/>
            </a:pPr>
            <a:r>
              <a:rPr lang="en-US">
                <a:solidFill>
                  <a:srgbClr val="47391D"/>
                </a:solidFill>
                <a:latin typeface="Trebuchet MS"/>
                <a:ea typeface="Trebuchet MS"/>
                <a:cs typeface="Trebuchet MS"/>
                <a:sym typeface="Trebuchet MS"/>
              </a:rPr>
              <a:t>Mobile devices can generally be repositioned without considerably altering the network infrastructure</a:t>
            </a:r>
            <a:endParaRPr/>
          </a:p>
        </p:txBody>
      </p:sp>
      <p:sp>
        <p:nvSpPr>
          <p:cNvPr id="61" name="Google Shape;61;g110e43f33a6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68" name="Google Shape;68;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85000" lnSpcReduction="10000"/>
          </a:bodyPr>
          <a:lstStyle/>
          <a:p>
            <a:pPr marL="457200" lvl="0" indent="-317500" algn="l" rtl="0">
              <a:lnSpc>
                <a:spcPct val="100000"/>
              </a:lnSpc>
              <a:spcBef>
                <a:spcPts val="0"/>
              </a:spcBef>
              <a:spcAft>
                <a:spcPts val="0"/>
              </a:spcAft>
              <a:buSzPts val="1400"/>
              <a:buAutoNum type="arabicPeriod"/>
            </a:pPr>
            <a:r>
              <a:rPr lang="en-US" b="1"/>
              <a:t>Wireless parking and EV charging</a:t>
            </a:r>
            <a:r>
              <a:rPr lang="en-US"/>
              <a:t>: Parking occupancy systems, consisting of wireless sensors depicting available parking spots and EV charging stations which need to connect to a network to process payments and to relay information about the EV charging status.</a:t>
            </a:r>
            <a:endParaRPr/>
          </a:p>
          <a:p>
            <a:pPr marL="457200" lvl="0" indent="-317500" algn="l" rtl="0">
              <a:lnSpc>
                <a:spcPct val="100000"/>
              </a:lnSpc>
              <a:spcBef>
                <a:spcPts val="0"/>
              </a:spcBef>
              <a:spcAft>
                <a:spcPts val="0"/>
              </a:spcAft>
              <a:buSzPts val="1400"/>
              <a:buAutoNum type="arabicPeriod"/>
            </a:pPr>
            <a:r>
              <a:rPr lang="en-US" b="1"/>
              <a:t>Wireless High-Definition screens and information kiosks</a:t>
            </a:r>
            <a:r>
              <a:rPr lang="en-US"/>
              <a:t>: Interactive information kiosks have smart search capabilities, mobile wayfinding integration, and also have the ability to remotely control information on touch screens using the content management system.</a:t>
            </a:r>
            <a:endParaRPr/>
          </a:p>
          <a:p>
            <a:pPr marL="457200" lvl="0" indent="-317500" algn="l" rtl="0">
              <a:lnSpc>
                <a:spcPct val="100000"/>
              </a:lnSpc>
              <a:spcBef>
                <a:spcPts val="0"/>
              </a:spcBef>
              <a:spcAft>
                <a:spcPts val="0"/>
              </a:spcAft>
              <a:buSzPts val="1400"/>
              <a:buAutoNum type="arabicPeriod"/>
            </a:pPr>
            <a:r>
              <a:rPr lang="en-US" b="1"/>
              <a:t>Wireless self-service check-in kiosks</a:t>
            </a:r>
            <a:r>
              <a:rPr lang="en-US"/>
              <a:t>: Self-service kiosks expedite passenger processes in airports by allowing travelers to check- in, tag and drop their checked baggage themselves. Wireless connectivity enables service integration with "accessible anywhere" kiosks, which allows flexible deployment of fixed or mobile counters and kiosks.</a:t>
            </a:r>
            <a:endParaRPr/>
          </a:p>
          <a:p>
            <a:pPr marL="457200" lvl="0" indent="-317500" algn="l" rtl="0">
              <a:lnSpc>
                <a:spcPct val="100000"/>
              </a:lnSpc>
              <a:spcBef>
                <a:spcPts val="0"/>
              </a:spcBef>
              <a:spcAft>
                <a:spcPts val="0"/>
              </a:spcAft>
              <a:buSzPts val="1400"/>
              <a:buAutoNum type="arabicPeriod"/>
            </a:pPr>
            <a:r>
              <a:rPr lang="en-US" b="1"/>
              <a:t>Mobile passenger checkpoint</a:t>
            </a:r>
            <a:r>
              <a:rPr lang="en-US"/>
              <a:t>: wireless-enabled biometrics technology would allow airports to set up mobile and flexible passenger processing stations for verification of travelers' identity for immigration and passport control purposes. </a:t>
            </a:r>
            <a:endParaRPr/>
          </a:p>
          <a:p>
            <a:pPr marL="457200" lvl="0" indent="-317500" algn="l" rtl="0">
              <a:lnSpc>
                <a:spcPct val="100000"/>
              </a:lnSpc>
              <a:spcBef>
                <a:spcPts val="0"/>
              </a:spcBef>
              <a:spcAft>
                <a:spcPts val="0"/>
              </a:spcAft>
              <a:buSzPts val="1400"/>
              <a:buAutoNum type="arabicPeriod"/>
            </a:pPr>
            <a:r>
              <a:rPr lang="en-US" b="1"/>
              <a:t>Mobile AR wayfinding</a:t>
            </a:r>
            <a:r>
              <a:rPr lang="en-US"/>
              <a:t>: Augmented Reality (AR) applications running on smartphones expand the quality of information accessible by passengers.</a:t>
            </a:r>
            <a:endParaRPr/>
          </a:p>
          <a:p>
            <a:pPr marL="457200" lvl="0" indent="-317500" algn="l" rtl="0">
              <a:lnSpc>
                <a:spcPct val="100000"/>
              </a:lnSpc>
              <a:spcBef>
                <a:spcPts val="0"/>
              </a:spcBef>
              <a:spcAft>
                <a:spcPts val="0"/>
              </a:spcAft>
              <a:buSzPts val="1400"/>
              <a:buAutoNum type="arabicPeriod"/>
            </a:pPr>
            <a:r>
              <a:rPr lang="en-US" b="1"/>
              <a:t>Location-based visitor information</a:t>
            </a:r>
            <a:r>
              <a:rPr lang="en-US"/>
              <a:t>: Information to a passenger and visitor over an airport app can be tailored depending on the current location, improving wayfinding information, and creating marketing opportunities based on retail advertisement, thereby providing a personalized traveler experience.</a:t>
            </a:r>
            <a:endParaRPr/>
          </a:p>
          <a:p>
            <a:pPr marL="457200" lvl="0" indent="-317500" algn="l" rtl="0">
              <a:spcBef>
                <a:spcPts val="0"/>
              </a:spcBef>
              <a:spcAft>
                <a:spcPts val="0"/>
              </a:spcAft>
              <a:buSzPts val="1400"/>
              <a:buAutoNum type="arabicPeriod"/>
            </a:pPr>
            <a:r>
              <a:rPr lang="en-US" b="1"/>
              <a:t>Contactless purchasing</a:t>
            </a:r>
            <a:r>
              <a:rPr lang="en-US"/>
              <a:t>: Customers are now able to self-check-out at payment kiosks by scanning their products and simply swiping their credit or debit cards to complete the transaction.</a:t>
            </a:r>
            <a:endParaRPr b="1"/>
          </a:p>
          <a:p>
            <a:pPr marL="457200" lvl="0" indent="-317500" algn="l" rtl="0">
              <a:lnSpc>
                <a:spcPct val="100000"/>
              </a:lnSpc>
              <a:spcBef>
                <a:spcPts val="0"/>
              </a:spcBef>
              <a:spcAft>
                <a:spcPts val="0"/>
              </a:spcAft>
              <a:buSzPts val="1400"/>
              <a:buAutoNum type="arabicPeriod"/>
            </a:pPr>
            <a:r>
              <a:rPr lang="en-US" b="1"/>
              <a:t>Mobile communications for visitors</a:t>
            </a:r>
            <a:r>
              <a:rPr lang="en-US"/>
              <a:t>: Airport provision of cellular/Wi-Fi/Bluetooth to personal electronic devices enables travelers to stay connected for entertainment and business tasks.</a:t>
            </a:r>
            <a:endParaRPr/>
          </a:p>
          <a:p>
            <a:pPr marL="457200" lvl="0" indent="-317500" algn="l" rtl="0">
              <a:lnSpc>
                <a:spcPct val="100000"/>
              </a:lnSpc>
              <a:spcBef>
                <a:spcPts val="0"/>
              </a:spcBef>
              <a:spcAft>
                <a:spcPts val="0"/>
              </a:spcAft>
              <a:buSzPts val="1400"/>
              <a:buAutoNum type="arabicPeriod"/>
            </a:pPr>
            <a:r>
              <a:rPr lang="en-US" b="1"/>
              <a:t>Enhanced in-building mobile carrier coverage</a:t>
            </a:r>
            <a:r>
              <a:rPr lang="en-US"/>
              <a:t>: the airport network provider effectively manages the mobile carrier, and is required to provide infrastructure capacity to mobile carriers. This allows mobile carrier subscribers to seamlessly handover direct cellular service and in-building DAS or Wi-Fi radio access network.</a:t>
            </a:r>
            <a:endParaRPr/>
          </a:p>
        </p:txBody>
      </p:sp>
      <p:sp>
        <p:nvSpPr>
          <p:cNvPr id="75" name="Google Shape;75;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a0f2cea1355b608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g3a0f2cea1355b608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360"/>
              </a:spcBef>
              <a:spcAft>
                <a:spcPts val="0"/>
              </a:spcAft>
              <a:buSzPts val="1400"/>
              <a:buChar char="●"/>
            </a:pPr>
            <a:r>
              <a:rPr lang="en-US" b="1"/>
              <a:t>Reduction in the amount of required airport personnel to assist travelers. </a:t>
            </a:r>
            <a:r>
              <a:rPr lang="en-US"/>
              <a:t>With less staff required for overall employment, screening and badging needs would also decrease, thereby decreasing the paperwork and liabilities of non-airport and airport operations related workers who are employed.</a:t>
            </a:r>
            <a:endParaRPr/>
          </a:p>
          <a:p>
            <a:pPr marL="457200" lvl="0" indent="-317500" algn="l" rtl="0">
              <a:lnSpc>
                <a:spcPct val="100000"/>
              </a:lnSpc>
              <a:spcBef>
                <a:spcPts val="0"/>
              </a:spcBef>
              <a:spcAft>
                <a:spcPts val="0"/>
              </a:spcAft>
              <a:buSzPts val="1400"/>
              <a:buChar char="●"/>
            </a:pPr>
            <a:r>
              <a:rPr lang="en-US" b="1"/>
              <a:t>Reduction in the costs of cabling infrastructure and carbon footprint of construction.</a:t>
            </a:r>
            <a:endParaRPr b="1"/>
          </a:p>
          <a:p>
            <a:pPr marL="457200" lvl="0" indent="-317500" algn="l" rtl="0">
              <a:lnSpc>
                <a:spcPct val="100000"/>
              </a:lnSpc>
              <a:spcBef>
                <a:spcPts val="0"/>
              </a:spcBef>
              <a:spcAft>
                <a:spcPts val="0"/>
              </a:spcAft>
              <a:buSzPts val="1400"/>
              <a:buChar char="●"/>
            </a:pPr>
            <a:r>
              <a:rPr lang="en-US" b="1"/>
              <a:t>Generation of new aeronautical and non-aeronautical revenue streams </a:t>
            </a:r>
            <a:r>
              <a:rPr lang="en-US"/>
              <a:t>in the form of service infrastructure to airlines and new revenue stream to which airports did not have access before.</a:t>
            </a:r>
            <a:endParaRPr/>
          </a:p>
          <a:p>
            <a:pPr marL="457200" lvl="0" indent="-317500" algn="l" rtl="0">
              <a:lnSpc>
                <a:spcPct val="100000"/>
              </a:lnSpc>
              <a:spcBef>
                <a:spcPts val="0"/>
              </a:spcBef>
              <a:spcAft>
                <a:spcPts val="0"/>
              </a:spcAft>
              <a:buSzPts val="1400"/>
              <a:buChar char="●"/>
            </a:pPr>
            <a:r>
              <a:rPr lang="en-US" b="1"/>
              <a:t>Enhanced predictability of operations and passenger flow </a:t>
            </a:r>
            <a:r>
              <a:rPr lang="en-US"/>
              <a:t>allows airports to achieve better utilization of assets and increases operational efficiency.</a:t>
            </a:r>
            <a:endParaRPr/>
          </a:p>
          <a:p>
            <a:pPr marL="457200" lvl="0" indent="-317500" algn="l" rtl="0">
              <a:lnSpc>
                <a:spcPct val="100000"/>
              </a:lnSpc>
              <a:spcBef>
                <a:spcPts val="0"/>
              </a:spcBef>
              <a:spcAft>
                <a:spcPts val="0"/>
              </a:spcAft>
              <a:buSzPts val="1400"/>
              <a:buChar char="●"/>
            </a:pPr>
            <a:r>
              <a:rPr lang="en-US" b="1"/>
              <a:t>Enhancement of volume and location of information points for travelers. </a:t>
            </a:r>
            <a:endParaRPr b="1"/>
          </a:p>
        </p:txBody>
      </p:sp>
      <p:sp>
        <p:nvSpPr>
          <p:cNvPr id="83" name="Google Shape;83;g3a0f2cea1355b608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lnSpcReduction="20000"/>
          </a:bodyPr>
          <a:lstStyle/>
          <a:p>
            <a:pPr marL="457200" lvl="0" indent="-317500" algn="l" rtl="0">
              <a:lnSpc>
                <a:spcPct val="100000"/>
              </a:lnSpc>
              <a:spcBef>
                <a:spcPts val="0"/>
              </a:spcBef>
              <a:spcAft>
                <a:spcPts val="0"/>
              </a:spcAft>
              <a:buSzPts val="1400"/>
              <a:buAutoNum type="arabicPeriod"/>
            </a:pPr>
            <a:r>
              <a:rPr lang="en-US" b="1"/>
              <a:t>Wireless enterprise communications: </a:t>
            </a:r>
            <a:r>
              <a:rPr lang="en-US"/>
              <a:t>refers to data communication for electronic devices for airport staff and tenants</a:t>
            </a:r>
            <a:endParaRPr/>
          </a:p>
          <a:p>
            <a:pPr marL="457200" lvl="0" indent="-317500" algn="l" rtl="0">
              <a:lnSpc>
                <a:spcPct val="100000"/>
              </a:lnSpc>
              <a:spcBef>
                <a:spcPts val="0"/>
              </a:spcBef>
              <a:spcAft>
                <a:spcPts val="0"/>
              </a:spcAft>
              <a:buSzPts val="1400"/>
              <a:buAutoNum type="arabicPeriod"/>
            </a:pPr>
            <a:r>
              <a:rPr lang="en-US" b="1"/>
              <a:t>Airport staff radio communications:</a:t>
            </a:r>
            <a:r>
              <a:rPr lang="en-US"/>
              <a:t> consists basically on voice communication for airport and airline staff to help coordinate their operations throughout the airport</a:t>
            </a:r>
            <a:endParaRPr/>
          </a:p>
          <a:p>
            <a:pPr marL="457200" lvl="0" indent="-317500" algn="l" rtl="0">
              <a:lnSpc>
                <a:spcPct val="100000"/>
              </a:lnSpc>
              <a:spcBef>
                <a:spcPts val="0"/>
              </a:spcBef>
              <a:spcAft>
                <a:spcPts val="0"/>
              </a:spcAft>
              <a:buSzPts val="1400"/>
              <a:buAutoNum type="arabicPeriod"/>
            </a:pPr>
            <a:r>
              <a:rPr lang="en-US" b="1"/>
              <a:t>Wireless-based passenger flow monitoring: </a:t>
            </a:r>
            <a:r>
              <a:rPr lang="en-US"/>
              <a:t>help obtain insights on passenger behaviour and use of terminal space through sensing the position and movement of passengers using wireless technologies</a:t>
            </a:r>
            <a:endParaRPr/>
          </a:p>
          <a:p>
            <a:pPr marL="457200" lvl="0" indent="-317500" algn="l" rtl="0">
              <a:lnSpc>
                <a:spcPct val="100000"/>
              </a:lnSpc>
              <a:spcBef>
                <a:spcPts val="0"/>
              </a:spcBef>
              <a:spcAft>
                <a:spcPts val="0"/>
              </a:spcAft>
              <a:buSzPts val="1400"/>
              <a:buAutoNum type="arabicPeriod"/>
            </a:pPr>
            <a:r>
              <a:rPr lang="en-US" b="1"/>
              <a:t>Wireless taxiing guidance, airfield sensors and Virtual Ramp/Ground Traffic Control System (VRCS): </a:t>
            </a:r>
            <a:r>
              <a:rPr lang="en-US"/>
              <a:t>support safe and efficient aircraft taxiing through electronic devices and sensors located airside and communicated wireless</a:t>
            </a:r>
            <a:endParaRPr/>
          </a:p>
          <a:p>
            <a:pPr marL="457200" lvl="0" indent="-317500" algn="l" rtl="0">
              <a:lnSpc>
                <a:spcPct val="100000"/>
              </a:lnSpc>
              <a:spcBef>
                <a:spcPts val="0"/>
              </a:spcBef>
              <a:spcAft>
                <a:spcPts val="0"/>
              </a:spcAft>
              <a:buSzPts val="1400"/>
              <a:buAutoNum type="arabicPeriod"/>
            </a:pPr>
            <a:r>
              <a:rPr lang="en-US" b="1"/>
              <a:t>Wireless cargo asset tracking: </a:t>
            </a:r>
            <a:r>
              <a:rPr lang="en-US"/>
              <a:t>sensing the location and movement of cargo pallets to prevent delays in operations due to unknown location, as well as prevent theft or loss of assets</a:t>
            </a:r>
            <a:endParaRPr/>
          </a:p>
          <a:p>
            <a:pPr marL="457200" lvl="0" indent="-317500" algn="l" rtl="0">
              <a:lnSpc>
                <a:spcPct val="100000"/>
              </a:lnSpc>
              <a:spcBef>
                <a:spcPts val="0"/>
              </a:spcBef>
              <a:spcAft>
                <a:spcPts val="0"/>
              </a:spcAft>
              <a:buSzPts val="1400"/>
              <a:buAutoNum type="arabicPeriod"/>
            </a:pPr>
            <a:r>
              <a:rPr lang="en-US" b="1"/>
              <a:t>Mobile AR for aircraft maintenance: </a:t>
            </a:r>
            <a:r>
              <a:rPr lang="en-US"/>
              <a:t>consists on augmented reality (AR) software systems fed through wireless communications that help maintenance personnel perform faster and more accurate maintenance operations</a:t>
            </a:r>
            <a:endParaRPr/>
          </a:p>
          <a:p>
            <a:pPr marL="457200" lvl="0" indent="-317500" algn="l" rtl="0">
              <a:lnSpc>
                <a:spcPct val="100000"/>
              </a:lnSpc>
              <a:spcBef>
                <a:spcPts val="0"/>
              </a:spcBef>
              <a:spcAft>
                <a:spcPts val="0"/>
              </a:spcAft>
              <a:buSzPts val="1400"/>
              <a:buAutoNum type="arabicPeriod"/>
            </a:pPr>
            <a:r>
              <a:rPr lang="en-US" b="1"/>
              <a:t>Wireless Advanced Visual Guidance Docking System (A-VGDS): </a:t>
            </a:r>
            <a:r>
              <a:rPr lang="en-US"/>
              <a:t>allows aircraft to dock and park within the apron using enhanced visual guides and alerts for pilots, which improves safety as well as accuracy</a:t>
            </a:r>
            <a:endParaRPr/>
          </a:p>
          <a:p>
            <a:pPr marL="457200" lvl="0" indent="-317500" algn="l" rtl="0">
              <a:lnSpc>
                <a:spcPct val="100000"/>
              </a:lnSpc>
              <a:spcBef>
                <a:spcPts val="0"/>
              </a:spcBef>
              <a:spcAft>
                <a:spcPts val="0"/>
              </a:spcAft>
              <a:buSzPts val="1400"/>
              <a:buAutoNum type="arabicPeriod"/>
            </a:pPr>
            <a:r>
              <a:rPr lang="en-US" b="1"/>
              <a:t>Connectivity of Electronic Flight Bag (EFB) or other aircrew mobile devices: </a:t>
            </a:r>
            <a:r>
              <a:rPr lang="en-US"/>
              <a:t>allows flight crews to forgo the traditional multiple paper- based documents and charts, thereby achieving a paperless flight deck.</a:t>
            </a:r>
            <a:endParaRPr/>
          </a:p>
          <a:p>
            <a:pPr marL="457200" lvl="0" indent="-317500" algn="l" rtl="0">
              <a:lnSpc>
                <a:spcPct val="100000"/>
              </a:lnSpc>
              <a:spcBef>
                <a:spcPts val="0"/>
              </a:spcBef>
              <a:spcAft>
                <a:spcPts val="0"/>
              </a:spcAft>
              <a:buSzPts val="1400"/>
              <a:buAutoNum type="arabicPeriod"/>
            </a:pPr>
            <a:r>
              <a:rPr lang="en-US" b="1"/>
              <a:t>Wireless baggage tracking: </a:t>
            </a:r>
            <a:r>
              <a:rPr lang="en-US"/>
              <a:t>wireless connectivity allows greater flexibility providing baggage handlers at the apron by providing real-time data from departure control systems to indicate the status of the luggage</a:t>
            </a:r>
            <a:endParaRPr/>
          </a:p>
          <a:p>
            <a:pPr marL="457200" lvl="0" indent="-317500" algn="l" rtl="0">
              <a:lnSpc>
                <a:spcPct val="100000"/>
              </a:lnSpc>
              <a:spcBef>
                <a:spcPts val="0"/>
              </a:spcBef>
              <a:spcAft>
                <a:spcPts val="0"/>
              </a:spcAft>
              <a:buSzPts val="1400"/>
              <a:buAutoNum type="arabicPeriod"/>
            </a:pPr>
            <a:r>
              <a:rPr lang="en-US" b="1"/>
              <a:t>Wireless asset tracking, monitoring and control:</a:t>
            </a:r>
            <a:r>
              <a:rPr lang="en-US"/>
              <a:t> empowering airport authorities to monitor, control, and track assets through wireless connectivity embedded into airport assets such as vehicles, escalators, lights, or displays.</a:t>
            </a:r>
            <a:endParaRPr/>
          </a:p>
        </p:txBody>
      </p:sp>
      <p:sp>
        <p:nvSpPr>
          <p:cNvPr id="91" name="Google Shape;91;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558f0e932a01a366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g558f0e932a01a366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360"/>
              </a:spcBef>
              <a:spcAft>
                <a:spcPts val="0"/>
              </a:spcAft>
              <a:buSzPts val="1400"/>
              <a:buChar char="●"/>
            </a:pPr>
            <a:r>
              <a:rPr lang="en-US" b="1"/>
              <a:t>Wireless coverage supports mobility </a:t>
            </a:r>
            <a:r>
              <a:rPr lang="en-US"/>
              <a:t>in the terminal and airfield, allowing the execution of operational tasks on the field while minimizing displacements.</a:t>
            </a:r>
            <a:endParaRPr/>
          </a:p>
          <a:p>
            <a:pPr marL="457200" lvl="0" indent="-317500" algn="l" rtl="0">
              <a:lnSpc>
                <a:spcPct val="100000"/>
              </a:lnSpc>
              <a:spcBef>
                <a:spcPts val="0"/>
              </a:spcBef>
              <a:spcAft>
                <a:spcPts val="0"/>
              </a:spcAft>
              <a:buSzPts val="1400"/>
              <a:buChar char="●"/>
            </a:pPr>
            <a:r>
              <a:rPr lang="en-US" b="1"/>
              <a:t>Understanding the way passengers utilize the terminals can help managers </a:t>
            </a:r>
            <a:r>
              <a:rPr lang="en-US"/>
              <a:t>locate concessions more effectively, identify operational inefficiencies through bottlenecks, reassign gates to better distribute passengers within the terminal, or redesign the building to improve the overall passenger experience.</a:t>
            </a:r>
            <a:endParaRPr/>
          </a:p>
          <a:p>
            <a:pPr marL="457200" lvl="0" indent="-317500" algn="l" rtl="0">
              <a:lnSpc>
                <a:spcPct val="100000"/>
              </a:lnSpc>
              <a:spcBef>
                <a:spcPts val="0"/>
              </a:spcBef>
              <a:spcAft>
                <a:spcPts val="0"/>
              </a:spcAft>
              <a:buClr>
                <a:schemeClr val="dk1"/>
              </a:buClr>
              <a:buSzPts val="1400"/>
              <a:buChar char="●"/>
            </a:pPr>
            <a:r>
              <a:rPr lang="en-US"/>
              <a:t>Additionally, Historical data on passenger movements can be used to drive data-based optimization of commercial activity.</a:t>
            </a:r>
            <a:endParaRPr/>
          </a:p>
          <a:p>
            <a:pPr marL="457200" lvl="0" indent="-317500" algn="l" rtl="0">
              <a:lnSpc>
                <a:spcPct val="100000"/>
              </a:lnSpc>
              <a:spcBef>
                <a:spcPts val="0"/>
              </a:spcBef>
              <a:spcAft>
                <a:spcPts val="0"/>
              </a:spcAft>
              <a:buSzPts val="1400"/>
              <a:buChar char="●"/>
            </a:pPr>
            <a:r>
              <a:rPr lang="en-US" b="1"/>
              <a:t>Preventive maintenance </a:t>
            </a:r>
            <a:r>
              <a:rPr lang="en-US"/>
              <a:t>by anticipating any malfunctioning and increasing efficiency by using data to better use the assets.</a:t>
            </a:r>
            <a:endParaRPr/>
          </a:p>
          <a:p>
            <a:pPr marL="457200" lvl="0" indent="-317500" algn="l" rtl="0">
              <a:lnSpc>
                <a:spcPct val="100000"/>
              </a:lnSpc>
              <a:spcBef>
                <a:spcPts val="0"/>
              </a:spcBef>
              <a:spcAft>
                <a:spcPts val="0"/>
              </a:spcAft>
              <a:buSzPts val="1400"/>
              <a:buChar char="●"/>
            </a:pPr>
            <a:r>
              <a:rPr lang="en-US"/>
              <a:t>Airports can leverage the power of wireless loT to </a:t>
            </a:r>
            <a:r>
              <a:rPr lang="en-US" b="1"/>
              <a:t>remotely control assets from a control room saving time and resources.</a:t>
            </a:r>
            <a:endParaRPr b="1"/>
          </a:p>
          <a:p>
            <a:pPr marL="457200" lvl="0" indent="-317500" algn="l" rtl="0">
              <a:lnSpc>
                <a:spcPct val="100000"/>
              </a:lnSpc>
              <a:spcBef>
                <a:spcPts val="0"/>
              </a:spcBef>
              <a:spcAft>
                <a:spcPts val="0"/>
              </a:spcAft>
              <a:buClr>
                <a:schemeClr val="dk1"/>
              </a:buClr>
              <a:buSzPts val="1400"/>
              <a:buChar char="●"/>
            </a:pPr>
            <a:r>
              <a:rPr lang="en-US"/>
              <a:t>New surveillance technology including sensors and visual display facilities to </a:t>
            </a:r>
            <a:r>
              <a:rPr lang="en-US" b="1"/>
              <a:t>maximize situational awareness </a:t>
            </a:r>
            <a:r>
              <a:rPr lang="en-US"/>
              <a:t>and forecasting accurate turns.</a:t>
            </a:r>
            <a:endParaRPr/>
          </a:p>
          <a:p>
            <a:pPr marL="457200" lvl="0" indent="-317500" algn="l" rtl="0">
              <a:lnSpc>
                <a:spcPct val="100000"/>
              </a:lnSpc>
              <a:spcBef>
                <a:spcPts val="0"/>
              </a:spcBef>
              <a:spcAft>
                <a:spcPts val="0"/>
              </a:spcAft>
              <a:buClr>
                <a:schemeClr val="dk1"/>
              </a:buClr>
              <a:buSzPts val="1400"/>
              <a:buChar char="●"/>
            </a:pPr>
            <a:r>
              <a:rPr lang="en-US"/>
              <a:t>Wireless communications also have the benefit of saving cable infrastructure costs and associated construction and maintenance, or as a complementary communication solution to wireline networks.</a:t>
            </a:r>
            <a:endParaRPr/>
          </a:p>
          <a:p>
            <a:pPr marL="457200" lvl="0" indent="-317500" algn="l" rtl="0">
              <a:lnSpc>
                <a:spcPct val="100000"/>
              </a:lnSpc>
              <a:spcBef>
                <a:spcPts val="0"/>
              </a:spcBef>
              <a:spcAft>
                <a:spcPts val="0"/>
              </a:spcAft>
              <a:buClr>
                <a:schemeClr val="dk1"/>
              </a:buClr>
              <a:buSzPts val="1400"/>
              <a:buChar char="●"/>
            </a:pPr>
            <a:r>
              <a:rPr lang="en-US"/>
              <a:t>Reliable common wireless network connection ensures that all data and processes work seamlessly and therefore provides reliable predictive, projective plans which ensures the safety of intended flights, thereby reducing turnaround time at the gate.</a:t>
            </a:r>
            <a:endParaRPr/>
          </a:p>
          <a:p>
            <a:pPr marL="457200" lvl="0" indent="-317500" algn="l" rtl="0">
              <a:lnSpc>
                <a:spcPct val="100000"/>
              </a:lnSpc>
              <a:spcBef>
                <a:spcPts val="0"/>
              </a:spcBef>
              <a:spcAft>
                <a:spcPts val="0"/>
              </a:spcAft>
              <a:buClr>
                <a:schemeClr val="dk1"/>
              </a:buClr>
              <a:buSzPts val="1400"/>
              <a:buChar char="●"/>
            </a:pPr>
            <a:r>
              <a:rPr lang="en-US"/>
              <a:t>New aeronautical revenue streams i.e. airlines can be offered a mobile AR service for a fee for using the AR enabled maintenance for the benefit of avoiding flight cancellation and delays which would compound into the operational efficiency and cost throughout the airline in a domino effect.</a:t>
            </a:r>
            <a:endParaRPr b="1"/>
          </a:p>
        </p:txBody>
      </p:sp>
      <p:sp>
        <p:nvSpPr>
          <p:cNvPr id="99" name="Google Shape;99;g558f0e932a01a366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
        <p:cNvGrpSpPr/>
        <p:nvPr/>
      </p:nvGrpSpPr>
      <p:grpSpPr>
        <a:xfrm>
          <a:off x="0" y="0"/>
          <a:ext cx="0" cy="0"/>
          <a:chOff x="0" y="0"/>
          <a:chExt cx="0" cy="0"/>
        </a:xfrm>
      </p:grpSpPr>
      <p:pic>
        <p:nvPicPr>
          <p:cNvPr id="18" name="Google Shape;18;p31" descr="A view of a city at sunset&#10;&#10;Description automatically generated"/>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19" name="Google Shape;19;p31" descr="Logo"/>
          <p:cNvPicPr preferRelativeResize="0"/>
          <p:nvPr/>
        </p:nvPicPr>
        <p:blipFill rotWithShape="1">
          <a:blip r:embed="rId3">
            <a:alphaModFix/>
          </a:blip>
          <a:srcRect/>
          <a:stretch/>
        </p:blipFill>
        <p:spPr>
          <a:xfrm>
            <a:off x="533400" y="6136135"/>
            <a:ext cx="1676400" cy="496711"/>
          </a:xfrm>
          <a:prstGeom prst="rect">
            <a:avLst/>
          </a:prstGeom>
          <a:noFill/>
          <a:ln>
            <a:noFill/>
          </a:ln>
        </p:spPr>
      </p:pic>
      <p:sp>
        <p:nvSpPr>
          <p:cNvPr id="20" name="Google Shape;20;p31"/>
          <p:cNvSpPr txBox="1">
            <a:spLocks noGrp="1"/>
          </p:cNvSpPr>
          <p:nvPr>
            <p:ph type="title"/>
          </p:nvPr>
        </p:nvSpPr>
        <p:spPr>
          <a:xfrm>
            <a:off x="3581400" y="1483513"/>
            <a:ext cx="5334000" cy="1031087"/>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3700">
                <a:solidFill>
                  <a:srgbClr val="0067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1"/>
          <p:cNvSpPr txBox="1">
            <a:spLocks noGrp="1"/>
          </p:cNvSpPr>
          <p:nvPr>
            <p:ph type="body" idx="1"/>
          </p:nvPr>
        </p:nvSpPr>
        <p:spPr>
          <a:xfrm>
            <a:off x="4413250" y="2971800"/>
            <a:ext cx="4502150" cy="1143000"/>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0"/>
              </a:spcBef>
              <a:spcAft>
                <a:spcPts val="0"/>
              </a:spcAft>
              <a:buSzPts val="1400"/>
              <a:buNone/>
              <a:defRPr sz="2400">
                <a:solidFill>
                  <a:srgbClr val="0067AC"/>
                </a:solidFill>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4"/>
        <p:cNvGrpSpPr/>
        <p:nvPr/>
      </p:nvGrpSpPr>
      <p:grpSpPr>
        <a:xfrm>
          <a:off x="0" y="0"/>
          <a:ext cx="0" cy="0"/>
          <a:chOff x="0" y="0"/>
          <a:chExt cx="0" cy="0"/>
        </a:xfrm>
      </p:grpSpPr>
      <p:sp>
        <p:nvSpPr>
          <p:cNvPr id="25" name="Google Shape;25;p34"/>
          <p:cNvSpPr txBox="1">
            <a:spLocks noGrp="1"/>
          </p:cNvSpPr>
          <p:nvPr>
            <p:ph type="title"/>
          </p:nvPr>
        </p:nvSpPr>
        <p:spPr>
          <a:xfrm>
            <a:off x="457200" y="228600"/>
            <a:ext cx="8153400" cy="838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4"/>
          <p:cNvSpPr txBox="1">
            <a:spLocks noGrp="1"/>
          </p:cNvSpPr>
          <p:nvPr>
            <p:ph type="body" idx="1"/>
          </p:nvPr>
        </p:nvSpPr>
        <p:spPr>
          <a:xfrm>
            <a:off x="457200" y="1524000"/>
            <a:ext cx="4114800" cy="304799"/>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360"/>
              </a:spcBef>
              <a:spcAft>
                <a:spcPts val="0"/>
              </a:spcAft>
              <a:buClr>
                <a:srgbClr val="626262"/>
              </a:buClr>
              <a:buSzPts val="1800"/>
              <a:buFont typeface="Open Sans"/>
              <a:buNone/>
              <a:defRPr sz="1800" b="1">
                <a:solidFill>
                  <a:srgbClr val="626262"/>
                </a:solidFill>
              </a:defRPr>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Font typeface="Helvetica Neue"/>
              <a:buNone/>
              <a:defRPr sz="1600" b="1"/>
            </a:lvl6pPr>
            <a:lvl7pPr marL="3200400" lvl="6" indent="-228600" algn="l">
              <a:lnSpc>
                <a:spcPct val="100000"/>
              </a:lnSpc>
              <a:spcBef>
                <a:spcPts val="320"/>
              </a:spcBef>
              <a:spcAft>
                <a:spcPts val="0"/>
              </a:spcAft>
              <a:buClr>
                <a:schemeClr val="dk1"/>
              </a:buClr>
              <a:buSzPts val="1600"/>
              <a:buFont typeface="Helvetica Neue"/>
              <a:buNone/>
              <a:defRPr sz="1600" b="1"/>
            </a:lvl7pPr>
            <a:lvl8pPr marL="3657600" lvl="7" indent="-228600" algn="l">
              <a:lnSpc>
                <a:spcPct val="100000"/>
              </a:lnSpc>
              <a:spcBef>
                <a:spcPts val="320"/>
              </a:spcBef>
              <a:spcAft>
                <a:spcPts val="0"/>
              </a:spcAft>
              <a:buClr>
                <a:schemeClr val="dk1"/>
              </a:buClr>
              <a:buSzPts val="1600"/>
              <a:buFont typeface="Helvetica Neue"/>
              <a:buNone/>
              <a:defRPr sz="1600" b="1"/>
            </a:lvl8pPr>
            <a:lvl9pPr marL="4114800" lvl="8" indent="-228600" algn="l">
              <a:lnSpc>
                <a:spcPct val="100000"/>
              </a:lnSpc>
              <a:spcBef>
                <a:spcPts val="320"/>
              </a:spcBef>
              <a:spcAft>
                <a:spcPts val="0"/>
              </a:spcAft>
              <a:buClr>
                <a:schemeClr val="dk1"/>
              </a:buClr>
              <a:buSzPts val="1600"/>
              <a:buFont typeface="Helvetica Neue"/>
              <a:buNone/>
              <a:defRPr sz="1600" b="1"/>
            </a:lvl9pPr>
          </a:lstStyle>
          <a:p>
            <a:endParaRPr/>
          </a:p>
        </p:txBody>
      </p:sp>
      <p:sp>
        <p:nvSpPr>
          <p:cNvPr id="27" name="Google Shape;27;p34"/>
          <p:cNvSpPr txBox="1">
            <a:spLocks noGrp="1"/>
          </p:cNvSpPr>
          <p:nvPr>
            <p:ph type="body" idx="2"/>
          </p:nvPr>
        </p:nvSpPr>
        <p:spPr>
          <a:xfrm>
            <a:off x="457200" y="1981200"/>
            <a:ext cx="4114800" cy="37338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SzPts val="1400"/>
              <a:buNone/>
              <a:defRPr sz="1800"/>
            </a:lvl1pPr>
            <a:lvl2pPr marL="914400" lvl="1" indent="-342900" algn="l">
              <a:lnSpc>
                <a:spcPct val="100000"/>
              </a:lnSpc>
              <a:spcBef>
                <a:spcPts val="360"/>
              </a:spcBef>
              <a:spcAft>
                <a:spcPts val="0"/>
              </a:spcAft>
              <a:buSzPts val="1800"/>
              <a:buChar char="▪"/>
              <a:defRPr sz="1800"/>
            </a:lvl2pPr>
            <a:lvl3pPr marL="1371600" lvl="2" indent="-342900" algn="l">
              <a:lnSpc>
                <a:spcPct val="100000"/>
              </a:lnSpc>
              <a:spcBef>
                <a:spcPts val="360"/>
              </a:spcBef>
              <a:spcAft>
                <a:spcPts val="0"/>
              </a:spcAft>
              <a:buSzPts val="1800"/>
              <a:buChar char="•"/>
              <a:defRPr sz="18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30200" algn="l">
              <a:lnSpc>
                <a:spcPct val="100000"/>
              </a:lnSpc>
              <a:spcBef>
                <a:spcPts val="320"/>
              </a:spcBef>
              <a:spcAft>
                <a:spcPts val="0"/>
              </a:spcAft>
              <a:buClr>
                <a:schemeClr val="dk1"/>
              </a:buClr>
              <a:buSzPts val="1600"/>
              <a:buFont typeface="Helvetica Neue"/>
              <a:buChar char="»"/>
              <a:defRPr sz="1600"/>
            </a:lvl6pPr>
            <a:lvl7pPr marL="3200400" lvl="6" indent="-330200" algn="l">
              <a:lnSpc>
                <a:spcPct val="100000"/>
              </a:lnSpc>
              <a:spcBef>
                <a:spcPts val="320"/>
              </a:spcBef>
              <a:spcAft>
                <a:spcPts val="0"/>
              </a:spcAft>
              <a:buClr>
                <a:schemeClr val="dk1"/>
              </a:buClr>
              <a:buSzPts val="1600"/>
              <a:buFont typeface="Helvetica Neue"/>
              <a:buChar char="»"/>
              <a:defRPr sz="1600"/>
            </a:lvl7pPr>
            <a:lvl8pPr marL="3657600" lvl="7" indent="-330200" algn="l">
              <a:lnSpc>
                <a:spcPct val="100000"/>
              </a:lnSpc>
              <a:spcBef>
                <a:spcPts val="320"/>
              </a:spcBef>
              <a:spcAft>
                <a:spcPts val="0"/>
              </a:spcAft>
              <a:buClr>
                <a:schemeClr val="dk1"/>
              </a:buClr>
              <a:buSzPts val="1600"/>
              <a:buFont typeface="Helvetica Neue"/>
              <a:buChar char="»"/>
              <a:defRPr sz="1600"/>
            </a:lvl8pPr>
            <a:lvl9pPr marL="4114800" lvl="8" indent="-330200" algn="l">
              <a:lnSpc>
                <a:spcPct val="100000"/>
              </a:lnSpc>
              <a:spcBef>
                <a:spcPts val="320"/>
              </a:spcBef>
              <a:spcAft>
                <a:spcPts val="0"/>
              </a:spcAft>
              <a:buClr>
                <a:schemeClr val="dk1"/>
              </a:buClr>
              <a:buSzPts val="1600"/>
              <a:buFont typeface="Helvetica Neue"/>
              <a:buChar char="»"/>
              <a:defRPr sz="1600"/>
            </a:lvl9pPr>
          </a:lstStyle>
          <a:p>
            <a:endParaRPr/>
          </a:p>
        </p:txBody>
      </p:sp>
      <p:sp>
        <p:nvSpPr>
          <p:cNvPr id="28" name="Google Shape;28;p34"/>
          <p:cNvSpPr txBox="1">
            <a:spLocks noGrp="1"/>
          </p:cNvSpPr>
          <p:nvPr>
            <p:ph type="body" idx="3"/>
          </p:nvPr>
        </p:nvSpPr>
        <p:spPr>
          <a:xfrm>
            <a:off x="4572000" y="1524000"/>
            <a:ext cx="3810000" cy="304799"/>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360"/>
              </a:spcBef>
              <a:spcAft>
                <a:spcPts val="0"/>
              </a:spcAft>
              <a:buClr>
                <a:srgbClr val="626262"/>
              </a:buClr>
              <a:buSzPts val="1800"/>
              <a:buFont typeface="Open Sans"/>
              <a:buNone/>
              <a:defRPr sz="1800" b="1">
                <a:solidFill>
                  <a:srgbClr val="626262"/>
                </a:solidFill>
              </a:defRPr>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Font typeface="Helvetica Neue"/>
              <a:buNone/>
              <a:defRPr sz="1600" b="1"/>
            </a:lvl6pPr>
            <a:lvl7pPr marL="3200400" lvl="6" indent="-228600" algn="l">
              <a:lnSpc>
                <a:spcPct val="100000"/>
              </a:lnSpc>
              <a:spcBef>
                <a:spcPts val="320"/>
              </a:spcBef>
              <a:spcAft>
                <a:spcPts val="0"/>
              </a:spcAft>
              <a:buClr>
                <a:schemeClr val="dk1"/>
              </a:buClr>
              <a:buSzPts val="1600"/>
              <a:buFont typeface="Helvetica Neue"/>
              <a:buNone/>
              <a:defRPr sz="1600" b="1"/>
            </a:lvl7pPr>
            <a:lvl8pPr marL="3657600" lvl="7" indent="-228600" algn="l">
              <a:lnSpc>
                <a:spcPct val="100000"/>
              </a:lnSpc>
              <a:spcBef>
                <a:spcPts val="320"/>
              </a:spcBef>
              <a:spcAft>
                <a:spcPts val="0"/>
              </a:spcAft>
              <a:buClr>
                <a:schemeClr val="dk1"/>
              </a:buClr>
              <a:buSzPts val="1600"/>
              <a:buFont typeface="Helvetica Neue"/>
              <a:buNone/>
              <a:defRPr sz="1600" b="1"/>
            </a:lvl8pPr>
            <a:lvl9pPr marL="4114800" lvl="8" indent="-228600" algn="l">
              <a:lnSpc>
                <a:spcPct val="100000"/>
              </a:lnSpc>
              <a:spcBef>
                <a:spcPts val="320"/>
              </a:spcBef>
              <a:spcAft>
                <a:spcPts val="0"/>
              </a:spcAft>
              <a:buClr>
                <a:schemeClr val="dk1"/>
              </a:buClr>
              <a:buSzPts val="1600"/>
              <a:buFont typeface="Helvetica Neue"/>
              <a:buNone/>
              <a:defRPr sz="1600" b="1"/>
            </a:lvl9pPr>
          </a:lstStyle>
          <a:p>
            <a:endParaRPr/>
          </a:p>
        </p:txBody>
      </p:sp>
      <p:sp>
        <p:nvSpPr>
          <p:cNvPr id="29" name="Google Shape;29;p34"/>
          <p:cNvSpPr txBox="1">
            <a:spLocks noGrp="1"/>
          </p:cNvSpPr>
          <p:nvPr>
            <p:ph type="body" idx="4"/>
          </p:nvPr>
        </p:nvSpPr>
        <p:spPr>
          <a:xfrm>
            <a:off x="4572000" y="1981200"/>
            <a:ext cx="3810000" cy="37338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SzPts val="1400"/>
              <a:buNone/>
              <a:defRPr sz="1800"/>
            </a:lvl1pPr>
            <a:lvl2pPr marL="914400" lvl="1" indent="-342900" algn="l">
              <a:lnSpc>
                <a:spcPct val="100000"/>
              </a:lnSpc>
              <a:spcBef>
                <a:spcPts val="360"/>
              </a:spcBef>
              <a:spcAft>
                <a:spcPts val="0"/>
              </a:spcAft>
              <a:buSzPts val="1800"/>
              <a:buChar char="▪"/>
              <a:defRPr sz="1800"/>
            </a:lvl2pPr>
            <a:lvl3pPr marL="1371600" lvl="2" indent="-342900" algn="l">
              <a:lnSpc>
                <a:spcPct val="100000"/>
              </a:lnSpc>
              <a:spcBef>
                <a:spcPts val="360"/>
              </a:spcBef>
              <a:spcAft>
                <a:spcPts val="0"/>
              </a:spcAft>
              <a:buSzPts val="1800"/>
              <a:buChar char="•"/>
              <a:defRPr sz="18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30200" algn="l">
              <a:lnSpc>
                <a:spcPct val="100000"/>
              </a:lnSpc>
              <a:spcBef>
                <a:spcPts val="320"/>
              </a:spcBef>
              <a:spcAft>
                <a:spcPts val="0"/>
              </a:spcAft>
              <a:buClr>
                <a:schemeClr val="dk1"/>
              </a:buClr>
              <a:buSzPts val="1600"/>
              <a:buFont typeface="Helvetica Neue"/>
              <a:buChar char="»"/>
              <a:defRPr sz="1600"/>
            </a:lvl6pPr>
            <a:lvl7pPr marL="3200400" lvl="6" indent="-330200" algn="l">
              <a:lnSpc>
                <a:spcPct val="100000"/>
              </a:lnSpc>
              <a:spcBef>
                <a:spcPts val="320"/>
              </a:spcBef>
              <a:spcAft>
                <a:spcPts val="0"/>
              </a:spcAft>
              <a:buClr>
                <a:schemeClr val="dk1"/>
              </a:buClr>
              <a:buSzPts val="1600"/>
              <a:buFont typeface="Helvetica Neue"/>
              <a:buChar char="»"/>
              <a:defRPr sz="1600"/>
            </a:lvl7pPr>
            <a:lvl8pPr marL="3657600" lvl="7" indent="-330200" algn="l">
              <a:lnSpc>
                <a:spcPct val="100000"/>
              </a:lnSpc>
              <a:spcBef>
                <a:spcPts val="320"/>
              </a:spcBef>
              <a:spcAft>
                <a:spcPts val="0"/>
              </a:spcAft>
              <a:buClr>
                <a:schemeClr val="dk1"/>
              </a:buClr>
              <a:buSzPts val="1600"/>
              <a:buFont typeface="Helvetica Neue"/>
              <a:buChar char="»"/>
              <a:defRPr sz="1600"/>
            </a:lvl8pPr>
            <a:lvl9pPr marL="4114800" lvl="8" indent="-330200" algn="l">
              <a:lnSpc>
                <a:spcPct val="100000"/>
              </a:lnSpc>
              <a:spcBef>
                <a:spcPts val="320"/>
              </a:spcBef>
              <a:spcAft>
                <a:spcPts val="0"/>
              </a:spcAft>
              <a:buClr>
                <a:schemeClr val="dk1"/>
              </a:buClr>
              <a:buSzPts val="1600"/>
              <a:buFont typeface="Helvetica Neue"/>
              <a:buChar char="»"/>
              <a:defRPr sz="1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30"/>
        <p:cNvGrpSpPr/>
        <p:nvPr/>
      </p:nvGrpSpPr>
      <p:grpSpPr>
        <a:xfrm>
          <a:off x="0" y="0"/>
          <a:ext cx="0" cy="0"/>
          <a:chOff x="0" y="0"/>
          <a:chExt cx="0" cy="0"/>
        </a:xfrm>
      </p:grpSpPr>
      <p:sp>
        <p:nvSpPr>
          <p:cNvPr id="31" name="Google Shape;31;p33"/>
          <p:cNvSpPr txBox="1">
            <a:spLocks noGrp="1"/>
          </p:cNvSpPr>
          <p:nvPr>
            <p:ph type="title"/>
          </p:nvPr>
        </p:nvSpPr>
        <p:spPr>
          <a:xfrm>
            <a:off x="457200" y="228600"/>
            <a:ext cx="8153400" cy="838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3"/>
          <p:cNvSpPr txBox="1">
            <a:spLocks noGrp="1"/>
          </p:cNvSpPr>
          <p:nvPr>
            <p:ph type="body" idx="1"/>
          </p:nvPr>
        </p:nvSpPr>
        <p:spPr>
          <a:xfrm>
            <a:off x="457200" y="1371600"/>
            <a:ext cx="8153400" cy="4572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560"/>
              </a:spcBef>
              <a:spcAft>
                <a:spcPts val="0"/>
              </a:spcAft>
              <a:buSzPts val="1400"/>
              <a:buNone/>
              <a:defRPr sz="2800"/>
            </a:lvl1pPr>
            <a:lvl2pPr marL="914400" lvl="1" indent="-355600" algn="l">
              <a:lnSpc>
                <a:spcPct val="100000"/>
              </a:lnSpc>
              <a:spcBef>
                <a:spcPts val="400"/>
              </a:spcBef>
              <a:spcAft>
                <a:spcPts val="0"/>
              </a:spcAft>
              <a:buSzPts val="2000"/>
              <a:buFont typeface="Noto Sans Symbols"/>
              <a:buChar char="▪"/>
              <a:defRPr sz="2000"/>
            </a:lvl2pPr>
            <a:lvl3pPr marL="1371600" lvl="2" indent="-355600" algn="l">
              <a:lnSpc>
                <a:spcPct val="100000"/>
              </a:lnSpc>
              <a:spcBef>
                <a:spcPts val="400"/>
              </a:spcBef>
              <a:spcAft>
                <a:spcPts val="0"/>
              </a:spcAft>
              <a:buSzPts val="2000"/>
              <a:buChar char="•"/>
              <a:defRPr sz="2000"/>
            </a:lvl3pPr>
            <a:lvl4pPr marL="1828800" lvl="3" indent="-355600" algn="l">
              <a:lnSpc>
                <a:spcPct val="100000"/>
              </a:lnSpc>
              <a:spcBef>
                <a:spcPts val="400"/>
              </a:spcBef>
              <a:spcAft>
                <a:spcPts val="0"/>
              </a:spcAft>
              <a:buSzPts val="2000"/>
              <a:buChar char="▪"/>
              <a:defRPr sz="2000"/>
            </a:lvl4pPr>
            <a:lvl5pPr marL="2286000" lvl="4" indent="-355600" algn="l">
              <a:lnSpc>
                <a:spcPct val="100000"/>
              </a:lnSpc>
              <a:spcBef>
                <a:spcPts val="400"/>
              </a:spcBef>
              <a:spcAft>
                <a:spcPts val="0"/>
              </a:spcAft>
              <a:buSzPts val="2000"/>
              <a:buChar char="•"/>
              <a:defRPr sz="2000"/>
            </a:lvl5pPr>
            <a:lvl6pPr marL="2743200" lvl="5" indent="-228600" algn="l">
              <a:lnSpc>
                <a:spcPct val="100000"/>
              </a:lnSpc>
              <a:spcBef>
                <a:spcPts val="400"/>
              </a:spcBef>
              <a:spcAft>
                <a:spcPts val="0"/>
              </a:spcAft>
              <a:buClr>
                <a:schemeClr val="dk1"/>
              </a:buClr>
              <a:buSzPts val="2000"/>
              <a:buFont typeface="Helvetica Neue"/>
              <a:buNone/>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33"/>
        <p:cNvGrpSpPr/>
        <p:nvPr/>
      </p:nvGrpSpPr>
      <p:grpSpPr>
        <a:xfrm>
          <a:off x="0" y="0"/>
          <a:ext cx="0" cy="0"/>
          <a:chOff x="0" y="0"/>
          <a:chExt cx="0" cy="0"/>
        </a:xfrm>
      </p:grpSpPr>
      <p:sp>
        <p:nvSpPr>
          <p:cNvPr id="34" name="Google Shape;34;p35"/>
          <p:cNvSpPr txBox="1">
            <a:spLocks noGrp="1"/>
          </p:cNvSpPr>
          <p:nvPr>
            <p:ph type="title"/>
          </p:nvPr>
        </p:nvSpPr>
        <p:spPr>
          <a:xfrm>
            <a:off x="457200" y="228600"/>
            <a:ext cx="8153400" cy="838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36"/>
        <p:cNvGrpSpPr/>
        <p:nvPr/>
      </p:nvGrpSpPr>
      <p:grpSpPr>
        <a:xfrm>
          <a:off x="0" y="0"/>
          <a:ext cx="0" cy="0"/>
          <a:chOff x="0" y="0"/>
          <a:chExt cx="0" cy="0"/>
        </a:xfrm>
      </p:grpSpPr>
      <p:sp>
        <p:nvSpPr>
          <p:cNvPr id="37" name="Google Shape;37;p37"/>
          <p:cNvSpPr txBox="1">
            <a:spLocks noGrp="1"/>
          </p:cNvSpPr>
          <p:nvPr>
            <p:ph type="title"/>
          </p:nvPr>
        </p:nvSpPr>
        <p:spPr>
          <a:xfrm>
            <a:off x="457200" y="228600"/>
            <a:ext cx="8153400" cy="838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30"/>
          <p:cNvSpPr/>
          <p:nvPr/>
        </p:nvSpPr>
        <p:spPr>
          <a:xfrm rot="-5400000">
            <a:off x="3962402" y="-3962401"/>
            <a:ext cx="1219200" cy="9144001"/>
          </a:xfrm>
          <a:prstGeom prst="rect">
            <a:avLst/>
          </a:prstGeom>
          <a:solidFill>
            <a:srgbClr val="0067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imes"/>
              <a:buNone/>
            </a:pPr>
            <a:endParaRPr sz="2400" b="0" i="0" u="none" strike="noStrike" cap="none">
              <a:solidFill>
                <a:schemeClr val="dk1"/>
              </a:solidFill>
              <a:latin typeface="Times"/>
              <a:ea typeface="Times"/>
              <a:cs typeface="Times"/>
              <a:sym typeface="Times"/>
            </a:endParaRPr>
          </a:p>
        </p:txBody>
      </p:sp>
      <p:pic>
        <p:nvPicPr>
          <p:cNvPr id="11" name="Google Shape;11;p30"/>
          <p:cNvPicPr preferRelativeResize="0"/>
          <p:nvPr/>
        </p:nvPicPr>
        <p:blipFill rotWithShape="1">
          <a:blip r:embed="rId9">
            <a:alphaModFix/>
          </a:blip>
          <a:srcRect/>
          <a:stretch/>
        </p:blipFill>
        <p:spPr>
          <a:xfrm>
            <a:off x="0" y="1260110"/>
            <a:ext cx="9144000" cy="4933506"/>
          </a:xfrm>
          <a:prstGeom prst="rect">
            <a:avLst/>
          </a:prstGeom>
          <a:noFill/>
          <a:ln>
            <a:noFill/>
          </a:ln>
        </p:spPr>
      </p:pic>
      <p:sp>
        <p:nvSpPr>
          <p:cNvPr id="12" name="Google Shape;12;p30"/>
          <p:cNvSpPr txBox="1">
            <a:spLocks noGrp="1"/>
          </p:cNvSpPr>
          <p:nvPr>
            <p:ph type="body" idx="1"/>
          </p:nvPr>
        </p:nvSpPr>
        <p:spPr>
          <a:xfrm>
            <a:off x="457200" y="1371600"/>
            <a:ext cx="8153400" cy="434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560"/>
              </a:spcBef>
              <a:spcAft>
                <a:spcPts val="0"/>
              </a:spcAft>
              <a:buClr>
                <a:srgbClr val="000000"/>
              </a:buClr>
              <a:buSzPts val="1400"/>
              <a:buFont typeface="Arial"/>
              <a:buNone/>
              <a:defRPr sz="2800" b="1" i="0" u="none" strike="noStrike" cap="none">
                <a:solidFill>
                  <a:srgbClr val="0067AC"/>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0067AC"/>
              </a:buClr>
              <a:buSzPts val="2000"/>
              <a:buFont typeface="Noto Sans Symbols"/>
              <a:buChar char="▪"/>
              <a:defRPr sz="2000" b="0" i="0" u="none" strike="noStrike" cap="none">
                <a:solidFill>
                  <a:srgbClr val="0067AC"/>
                </a:solidFill>
                <a:latin typeface="Open Sans"/>
                <a:ea typeface="Open Sans"/>
                <a:cs typeface="Open Sans"/>
                <a:sym typeface="Open Sans"/>
              </a:defRPr>
            </a:lvl2pPr>
            <a:lvl3pPr marL="1371600" marR="0" lvl="2" indent="-355600" algn="l" rtl="0">
              <a:lnSpc>
                <a:spcPct val="100000"/>
              </a:lnSpc>
              <a:spcBef>
                <a:spcPts val="400"/>
              </a:spcBef>
              <a:spcAft>
                <a:spcPts val="0"/>
              </a:spcAft>
              <a:buClr>
                <a:srgbClr val="0067AC"/>
              </a:buClr>
              <a:buSzPts val="2000"/>
              <a:buFont typeface="Arial"/>
              <a:buChar char="•"/>
              <a:defRPr sz="2000" b="0" i="0" u="none" strike="noStrike" cap="none">
                <a:solidFill>
                  <a:srgbClr val="0067AC"/>
                </a:solidFill>
                <a:latin typeface="Open Sans"/>
                <a:ea typeface="Open Sans"/>
                <a:cs typeface="Open Sans"/>
                <a:sym typeface="Open Sans"/>
              </a:defRPr>
            </a:lvl3pPr>
            <a:lvl4pPr marL="1828800" marR="0" lvl="3" indent="-355600" algn="l" rtl="0">
              <a:lnSpc>
                <a:spcPct val="100000"/>
              </a:lnSpc>
              <a:spcBef>
                <a:spcPts val="400"/>
              </a:spcBef>
              <a:spcAft>
                <a:spcPts val="0"/>
              </a:spcAft>
              <a:buClr>
                <a:srgbClr val="0067AC"/>
              </a:buClr>
              <a:buSzPts val="2000"/>
              <a:buFont typeface="Noto Sans Symbols"/>
              <a:buChar char="▪"/>
              <a:defRPr sz="2000" b="0" i="0" u="none" strike="noStrike" cap="none">
                <a:solidFill>
                  <a:srgbClr val="0067AC"/>
                </a:solidFill>
                <a:latin typeface="Open Sans"/>
                <a:ea typeface="Open Sans"/>
                <a:cs typeface="Open Sans"/>
                <a:sym typeface="Open Sans"/>
              </a:defRPr>
            </a:lvl4pPr>
            <a:lvl5pPr marL="2286000" marR="0" lvl="4" indent="-355600" algn="l" rtl="0">
              <a:lnSpc>
                <a:spcPct val="100000"/>
              </a:lnSpc>
              <a:spcBef>
                <a:spcPts val="400"/>
              </a:spcBef>
              <a:spcAft>
                <a:spcPts val="0"/>
              </a:spcAft>
              <a:buClr>
                <a:srgbClr val="0067AC"/>
              </a:buClr>
              <a:buSzPts val="2000"/>
              <a:buFont typeface="Arial"/>
              <a:buChar char="•"/>
              <a:defRPr sz="2000" b="0" i="0" u="none" strike="noStrike" cap="none">
                <a:solidFill>
                  <a:srgbClr val="0067AC"/>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Helvetica Neue"/>
              <a:buChar char="»"/>
              <a:defRPr sz="2000" b="0" i="0" u="none" strike="noStrike" cap="none">
                <a:solidFill>
                  <a:schemeClr val="dk1"/>
                </a:solidFill>
                <a:latin typeface="Helvetica Neue"/>
                <a:ea typeface="Helvetica Neue"/>
                <a:cs typeface="Helvetica Neue"/>
                <a:sym typeface="Helvetica Neue"/>
              </a:defRPr>
            </a:lvl6pPr>
            <a:lvl7pPr marL="3200400" marR="0" lvl="6" indent="-355600" algn="l" rtl="0">
              <a:lnSpc>
                <a:spcPct val="100000"/>
              </a:lnSpc>
              <a:spcBef>
                <a:spcPts val="400"/>
              </a:spcBef>
              <a:spcAft>
                <a:spcPts val="0"/>
              </a:spcAft>
              <a:buClr>
                <a:schemeClr val="dk1"/>
              </a:buClr>
              <a:buSzPts val="2000"/>
              <a:buFont typeface="Helvetica Neue"/>
              <a:buChar char="»"/>
              <a:defRPr sz="2000" b="0" i="0" u="none" strike="noStrike" cap="none">
                <a:solidFill>
                  <a:schemeClr val="dk1"/>
                </a:solidFill>
                <a:latin typeface="Helvetica Neue"/>
                <a:ea typeface="Helvetica Neue"/>
                <a:cs typeface="Helvetica Neue"/>
                <a:sym typeface="Helvetica Neue"/>
              </a:defRPr>
            </a:lvl7pPr>
            <a:lvl8pPr marL="3657600" marR="0" lvl="7" indent="-355600" algn="l" rtl="0">
              <a:lnSpc>
                <a:spcPct val="100000"/>
              </a:lnSpc>
              <a:spcBef>
                <a:spcPts val="400"/>
              </a:spcBef>
              <a:spcAft>
                <a:spcPts val="0"/>
              </a:spcAft>
              <a:buClr>
                <a:schemeClr val="dk1"/>
              </a:buClr>
              <a:buSzPts val="2000"/>
              <a:buFont typeface="Helvetica Neue"/>
              <a:buChar char="»"/>
              <a:defRPr sz="2000" b="0" i="0" u="none" strike="noStrike" cap="none">
                <a:solidFill>
                  <a:schemeClr val="dk1"/>
                </a:solidFill>
                <a:latin typeface="Helvetica Neue"/>
                <a:ea typeface="Helvetica Neue"/>
                <a:cs typeface="Helvetica Neue"/>
                <a:sym typeface="Helvetica Neue"/>
              </a:defRPr>
            </a:lvl8pPr>
            <a:lvl9pPr marL="4114800" marR="0" lvl="8" indent="-355600" algn="l" rtl="0">
              <a:lnSpc>
                <a:spcPct val="100000"/>
              </a:lnSpc>
              <a:spcBef>
                <a:spcPts val="400"/>
              </a:spcBef>
              <a:spcAft>
                <a:spcPts val="0"/>
              </a:spcAft>
              <a:buClr>
                <a:schemeClr val="dk1"/>
              </a:buClr>
              <a:buSzPts val="2000"/>
              <a:buFont typeface="Helvetica Neue"/>
              <a:buChar char="»"/>
              <a:defRPr sz="2000" b="0" i="0" u="none" strike="noStrike" cap="none">
                <a:solidFill>
                  <a:schemeClr val="dk1"/>
                </a:solidFill>
                <a:latin typeface="Helvetica Neue"/>
                <a:ea typeface="Helvetica Neue"/>
                <a:cs typeface="Helvetica Neue"/>
                <a:sym typeface="Helvetica Neue"/>
              </a:defRPr>
            </a:lvl9pPr>
          </a:lstStyle>
          <a:p>
            <a:endParaRPr/>
          </a:p>
        </p:txBody>
      </p:sp>
      <p:sp>
        <p:nvSpPr>
          <p:cNvPr id="13" name="Google Shape;13;p30"/>
          <p:cNvSpPr txBox="1">
            <a:spLocks noGrp="1"/>
          </p:cNvSpPr>
          <p:nvPr>
            <p:ph type="title"/>
          </p:nvPr>
        </p:nvSpPr>
        <p:spPr>
          <a:xfrm>
            <a:off x="457200" y="228600"/>
            <a:ext cx="8153400" cy="8382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3200" b="1" i="0" u="none" strike="noStrike" cap="none">
                <a:solidFill>
                  <a:srgbClr val="FFFFFF"/>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2"/>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2"/>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2"/>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2"/>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Poppins"/>
                <a:ea typeface="Poppins"/>
                <a:cs typeface="Poppins"/>
                <a:sym typeface="Poppins"/>
              </a:defRPr>
            </a:lvl6pPr>
            <a:lvl7pPr marR="0" lvl="6"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Poppins"/>
                <a:ea typeface="Poppins"/>
                <a:cs typeface="Poppins"/>
                <a:sym typeface="Poppins"/>
              </a:defRPr>
            </a:lvl7pPr>
            <a:lvl8pPr marR="0" lvl="7"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Poppins"/>
                <a:ea typeface="Poppins"/>
                <a:cs typeface="Poppins"/>
                <a:sym typeface="Poppins"/>
              </a:defRPr>
            </a:lvl8pPr>
            <a:lvl9pPr marR="0" lvl="8"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Poppins"/>
                <a:ea typeface="Poppins"/>
                <a:cs typeface="Poppins"/>
                <a:sym typeface="Poppins"/>
              </a:defRPr>
            </a:lvl9pPr>
          </a:lstStyle>
          <a:p>
            <a:endParaRPr/>
          </a:p>
        </p:txBody>
      </p:sp>
      <p:sp>
        <p:nvSpPr>
          <p:cNvPr id="14" name="Google Shape;14;p30"/>
          <p:cNvSpPr/>
          <p:nvPr/>
        </p:nvSpPr>
        <p:spPr>
          <a:xfrm>
            <a:off x="0" y="6019800"/>
            <a:ext cx="9150285" cy="8382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imes"/>
              <a:buNone/>
            </a:pPr>
            <a:endParaRPr sz="2400" b="0" i="0" u="none" strike="noStrike" cap="none">
              <a:solidFill>
                <a:schemeClr val="dk1"/>
              </a:solidFill>
              <a:latin typeface="Times"/>
              <a:ea typeface="Times"/>
              <a:cs typeface="Times"/>
              <a:sym typeface="Times"/>
            </a:endParaRPr>
          </a:p>
        </p:txBody>
      </p:sp>
      <p:pic>
        <p:nvPicPr>
          <p:cNvPr id="15" name="Google Shape;15;p30"/>
          <p:cNvPicPr preferRelativeResize="0"/>
          <p:nvPr/>
        </p:nvPicPr>
        <p:blipFill rotWithShape="1">
          <a:blip r:embed="rId10">
            <a:alphaModFix/>
          </a:blip>
          <a:srcRect/>
          <a:stretch/>
        </p:blipFill>
        <p:spPr>
          <a:xfrm>
            <a:off x="6934200" y="6248034"/>
            <a:ext cx="1783153" cy="381733"/>
          </a:xfrm>
          <a:prstGeom prst="rect">
            <a:avLst/>
          </a:prstGeom>
          <a:noFill/>
          <a:ln>
            <a:noFill/>
          </a:ln>
        </p:spPr>
      </p:pic>
      <p:pic>
        <p:nvPicPr>
          <p:cNvPr id="16" name="Google Shape;16;p30"/>
          <p:cNvPicPr preferRelativeResize="0"/>
          <p:nvPr/>
        </p:nvPicPr>
        <p:blipFill rotWithShape="1">
          <a:blip r:embed="rId11">
            <a:alphaModFix/>
          </a:blip>
          <a:srcRect/>
          <a:stretch/>
        </p:blipFill>
        <p:spPr>
          <a:xfrm>
            <a:off x="533400" y="6143247"/>
            <a:ext cx="1752600" cy="59130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crp.trb.org/uat/acrp0357/"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crp.trb.org/uat/acrp0357/" TargetMode="External"/><Relationship Id="rId7"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1"/>
          <p:cNvSpPr txBox="1">
            <a:spLocks noGrp="1"/>
          </p:cNvSpPr>
          <p:nvPr>
            <p:ph type="title"/>
          </p:nvPr>
        </p:nvSpPr>
        <p:spPr>
          <a:xfrm>
            <a:off x="1676400" y="1331113"/>
            <a:ext cx="7391400" cy="1031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a:solidFill>
                  <a:srgbClr val="0B5394"/>
                </a:solidFill>
              </a:rPr>
              <a:t>A Guidebook to Prepare Airports for Transformations in Wireless Connectivity</a:t>
            </a:r>
            <a:endParaRPr>
              <a:solidFill>
                <a:srgbClr val="0B5394"/>
              </a:solidFill>
            </a:endParaRPr>
          </a:p>
        </p:txBody>
      </p:sp>
      <p:sp>
        <p:nvSpPr>
          <p:cNvPr id="43" name="Google Shape;43;p1"/>
          <p:cNvSpPr txBox="1">
            <a:spLocks noGrp="1"/>
          </p:cNvSpPr>
          <p:nvPr>
            <p:ph type="body" idx="1"/>
          </p:nvPr>
        </p:nvSpPr>
        <p:spPr>
          <a:xfrm>
            <a:off x="3276600" y="2743200"/>
            <a:ext cx="5791200" cy="1688400"/>
          </a:xfrm>
          <a:prstGeom prst="rect">
            <a:avLst/>
          </a:prstGeom>
          <a:noFill/>
          <a:ln>
            <a:noFill/>
          </a:ln>
        </p:spPr>
        <p:txBody>
          <a:bodyPr spcFirstLastPara="1" wrap="square" lIns="91425" tIns="45700" rIns="91425" bIns="45700" anchor="t" anchorCtr="0">
            <a:noAutofit/>
          </a:bodyPr>
          <a:lstStyle/>
          <a:p>
            <a:pPr marL="342900" lvl="0" indent="-342900" algn="r" rtl="0">
              <a:lnSpc>
                <a:spcPct val="150000"/>
              </a:lnSpc>
              <a:spcBef>
                <a:spcPts val="0"/>
              </a:spcBef>
              <a:spcAft>
                <a:spcPts val="0"/>
              </a:spcAft>
              <a:buSzPts val="1400"/>
              <a:buNone/>
            </a:pPr>
            <a:r>
              <a:rPr lang="en-US">
                <a:solidFill>
                  <a:srgbClr val="0B5394"/>
                </a:solidFill>
              </a:rPr>
              <a:t>Antonio Correas</a:t>
            </a:r>
            <a:endParaRPr>
              <a:solidFill>
                <a:srgbClr val="0B5394"/>
              </a:solidFill>
            </a:endParaRPr>
          </a:p>
          <a:p>
            <a:pPr marL="342900" lvl="0" indent="-342900" algn="r" rtl="0">
              <a:lnSpc>
                <a:spcPct val="150000"/>
              </a:lnSpc>
              <a:spcBef>
                <a:spcPts val="0"/>
              </a:spcBef>
              <a:spcAft>
                <a:spcPts val="0"/>
              </a:spcAft>
              <a:buSzPts val="1400"/>
              <a:buNone/>
            </a:pPr>
            <a:r>
              <a:rPr lang="en-US">
                <a:solidFill>
                  <a:srgbClr val="0B5394"/>
                </a:solidFill>
              </a:rPr>
              <a:t>ACRP 03-57 Principal Investigator Skymantics</a:t>
            </a:r>
            <a:endParaRPr>
              <a:solidFill>
                <a:srgbClr val="0B5394"/>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558f0e932a01a366_0"/>
          <p:cNvSpPr txBox="1">
            <a:spLocks noGrp="1"/>
          </p:cNvSpPr>
          <p:nvPr>
            <p:ph type="body" idx="2"/>
          </p:nvPr>
        </p:nvSpPr>
        <p:spPr>
          <a:xfrm>
            <a:off x="145800" y="1677300"/>
            <a:ext cx="8922000" cy="3953700"/>
          </a:xfrm>
          <a:prstGeom prst="rect">
            <a:avLst/>
          </a:prstGeom>
          <a:noFill/>
          <a:ln>
            <a:noFill/>
          </a:ln>
        </p:spPr>
        <p:txBody>
          <a:bodyPr spcFirstLastPara="1" wrap="square" lIns="91425" tIns="45700" rIns="91425" bIns="45700" anchor="t" anchorCtr="0">
            <a:noAutofit/>
          </a:bodyPr>
          <a:lstStyle/>
          <a:p>
            <a:pPr marL="457200" lvl="0" indent="-330200" algn="l" rtl="0">
              <a:lnSpc>
                <a:spcPct val="115000"/>
              </a:lnSpc>
              <a:spcBef>
                <a:spcPts val="360"/>
              </a:spcBef>
              <a:spcAft>
                <a:spcPts val="0"/>
              </a:spcAft>
              <a:buSzPts val="1600"/>
              <a:buChar char="●"/>
            </a:pPr>
            <a:r>
              <a:rPr lang="en-US" sz="1600"/>
              <a:t>Wireless coverage supports mobility</a:t>
            </a:r>
            <a:endParaRPr sz="1600"/>
          </a:p>
          <a:p>
            <a:pPr marL="0" lvl="0" indent="0" algn="l" rtl="0">
              <a:lnSpc>
                <a:spcPct val="115000"/>
              </a:lnSpc>
              <a:spcBef>
                <a:spcPts val="360"/>
              </a:spcBef>
              <a:spcAft>
                <a:spcPts val="0"/>
              </a:spcAft>
              <a:buSzPts val="1400"/>
              <a:buNone/>
            </a:pPr>
            <a:endParaRPr sz="1600"/>
          </a:p>
          <a:p>
            <a:pPr marL="457200" lvl="0" indent="-330200" algn="l" rtl="0">
              <a:lnSpc>
                <a:spcPct val="115000"/>
              </a:lnSpc>
              <a:spcBef>
                <a:spcPts val="360"/>
              </a:spcBef>
              <a:spcAft>
                <a:spcPts val="0"/>
              </a:spcAft>
              <a:buSzPts val="1600"/>
              <a:buChar char="●"/>
            </a:pPr>
            <a:r>
              <a:rPr lang="en-US" sz="1600"/>
              <a:t>Understanding the way passengers utilize the terminals can help managers optimize the use of terminal space.</a:t>
            </a:r>
            <a:endParaRPr sz="1600"/>
          </a:p>
          <a:p>
            <a:pPr marL="0" lvl="0" indent="0" algn="l" rtl="0">
              <a:lnSpc>
                <a:spcPct val="115000"/>
              </a:lnSpc>
              <a:spcBef>
                <a:spcPts val="360"/>
              </a:spcBef>
              <a:spcAft>
                <a:spcPts val="0"/>
              </a:spcAft>
              <a:buSzPts val="1400"/>
              <a:buNone/>
            </a:pPr>
            <a:endParaRPr sz="1600"/>
          </a:p>
          <a:p>
            <a:pPr marL="457200" lvl="0" indent="-330200" algn="l" rtl="0">
              <a:lnSpc>
                <a:spcPct val="115000"/>
              </a:lnSpc>
              <a:spcBef>
                <a:spcPts val="360"/>
              </a:spcBef>
              <a:spcAft>
                <a:spcPts val="0"/>
              </a:spcAft>
              <a:buSzPts val="1600"/>
              <a:buChar char="●"/>
            </a:pPr>
            <a:r>
              <a:rPr lang="en-US" sz="1600"/>
              <a:t>Preventive maintenance </a:t>
            </a:r>
            <a:endParaRPr sz="1600"/>
          </a:p>
          <a:p>
            <a:pPr marL="0" lvl="0" indent="0" algn="l" rtl="0">
              <a:lnSpc>
                <a:spcPct val="115000"/>
              </a:lnSpc>
              <a:spcBef>
                <a:spcPts val="360"/>
              </a:spcBef>
              <a:spcAft>
                <a:spcPts val="0"/>
              </a:spcAft>
              <a:buSzPts val="1400"/>
              <a:buNone/>
            </a:pPr>
            <a:endParaRPr sz="1600"/>
          </a:p>
          <a:p>
            <a:pPr marL="457200" lvl="0" indent="-330200" algn="l" rtl="0">
              <a:lnSpc>
                <a:spcPct val="115000"/>
              </a:lnSpc>
              <a:spcBef>
                <a:spcPts val="360"/>
              </a:spcBef>
              <a:spcAft>
                <a:spcPts val="0"/>
              </a:spcAft>
              <a:buSzPts val="1600"/>
              <a:buChar char="●"/>
            </a:pPr>
            <a:r>
              <a:rPr lang="en-US" sz="1600"/>
              <a:t>Remotely control assets from a control room saving time and resources.</a:t>
            </a:r>
            <a:endParaRPr sz="1600"/>
          </a:p>
          <a:p>
            <a:pPr marL="0" lvl="0" indent="0" algn="l" rtl="0">
              <a:lnSpc>
                <a:spcPct val="115000"/>
              </a:lnSpc>
              <a:spcBef>
                <a:spcPts val="360"/>
              </a:spcBef>
              <a:spcAft>
                <a:spcPts val="0"/>
              </a:spcAft>
              <a:buSzPts val="1400"/>
              <a:buNone/>
            </a:pPr>
            <a:endParaRPr sz="1600"/>
          </a:p>
          <a:p>
            <a:pPr marL="457200" lvl="0" indent="-330200" algn="l" rtl="0">
              <a:lnSpc>
                <a:spcPct val="115000"/>
              </a:lnSpc>
              <a:spcBef>
                <a:spcPts val="360"/>
              </a:spcBef>
              <a:spcAft>
                <a:spcPts val="0"/>
              </a:spcAft>
              <a:buSzPts val="1600"/>
              <a:buChar char="●"/>
            </a:pPr>
            <a:r>
              <a:rPr lang="en-US" sz="1600"/>
              <a:t>Improve situational awareness</a:t>
            </a:r>
            <a:endParaRPr sz="1600"/>
          </a:p>
          <a:p>
            <a:pPr marL="0" lvl="0" indent="0" algn="l" rtl="0">
              <a:lnSpc>
                <a:spcPct val="115000"/>
              </a:lnSpc>
              <a:spcBef>
                <a:spcPts val="360"/>
              </a:spcBef>
              <a:spcAft>
                <a:spcPts val="0"/>
              </a:spcAft>
              <a:buSzPts val="1400"/>
              <a:buNone/>
            </a:pPr>
            <a:endParaRPr sz="1600"/>
          </a:p>
          <a:p>
            <a:pPr marL="457200" lvl="0" indent="-330200" algn="l" rtl="0">
              <a:lnSpc>
                <a:spcPct val="115000"/>
              </a:lnSpc>
              <a:spcBef>
                <a:spcPts val="360"/>
              </a:spcBef>
              <a:spcAft>
                <a:spcPts val="0"/>
              </a:spcAft>
              <a:buSzPts val="1600"/>
              <a:buChar char="●"/>
            </a:pPr>
            <a:r>
              <a:rPr lang="en-US" sz="1600"/>
              <a:t>New aeronautical revenue streams </a:t>
            </a:r>
            <a:endParaRPr sz="1600"/>
          </a:p>
        </p:txBody>
      </p:sp>
      <p:sp>
        <p:nvSpPr>
          <p:cNvPr id="102" name="Google Shape;102;g558f0e932a01a366_0"/>
          <p:cNvSpPr txBox="1"/>
          <p:nvPr/>
        </p:nvSpPr>
        <p:spPr>
          <a:xfrm>
            <a:off x="450606" y="592440"/>
            <a:ext cx="7630800" cy="582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FFFFFF"/>
                </a:solidFill>
                <a:latin typeface="Trebuchet MS"/>
                <a:ea typeface="Trebuchet MS"/>
                <a:cs typeface="Trebuchet MS"/>
                <a:sym typeface="Trebuchet MS"/>
              </a:rPr>
              <a:t>Airport/airline operations</a:t>
            </a:r>
            <a:endParaRPr sz="3200" b="0" i="0" u="none" strike="noStrike" cap="none">
              <a:solidFill>
                <a:srgbClr val="FFFFFF"/>
              </a:solidFill>
              <a:latin typeface="Trebuchet MS"/>
              <a:ea typeface="Trebuchet MS"/>
              <a:cs typeface="Trebuchet MS"/>
              <a:sym typeface="Trebuchet MS"/>
            </a:endParaRPr>
          </a:p>
        </p:txBody>
      </p:sp>
      <p:sp>
        <p:nvSpPr>
          <p:cNvPr id="103" name="Google Shape;103;g558f0e932a01a366_0"/>
          <p:cNvSpPr txBox="1"/>
          <p:nvPr/>
        </p:nvSpPr>
        <p:spPr>
          <a:xfrm>
            <a:off x="261256" y="1197428"/>
            <a:ext cx="7630800" cy="45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1" u="none" strike="noStrike" cap="none">
                <a:solidFill>
                  <a:schemeClr val="accent6"/>
                </a:solidFill>
                <a:latin typeface="Trebuchet MS"/>
                <a:ea typeface="Trebuchet MS"/>
                <a:cs typeface="Trebuchet MS"/>
                <a:sym typeface="Trebuchet MS"/>
              </a:rPr>
              <a:t>Differentiating/Cutting Edge benefits </a:t>
            </a:r>
            <a:endParaRPr sz="2400" b="0" i="1" u="none" strike="noStrike" cap="none">
              <a:solidFill>
                <a:schemeClr val="accent6"/>
              </a:solidFill>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8"/>
          <p:cNvSpPr txBox="1"/>
          <p:nvPr/>
        </p:nvSpPr>
        <p:spPr>
          <a:xfrm>
            <a:off x="485948" y="529213"/>
            <a:ext cx="7630800" cy="582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FFFFFF"/>
                </a:solidFill>
                <a:latin typeface="Trebuchet MS"/>
                <a:ea typeface="Trebuchet MS"/>
                <a:cs typeface="Trebuchet MS"/>
                <a:sym typeface="Trebuchet MS"/>
              </a:rPr>
              <a:t>Safety, security and surveillance</a:t>
            </a:r>
            <a:endParaRPr sz="3200" b="0" i="0" u="none" strike="noStrike" cap="none">
              <a:solidFill>
                <a:srgbClr val="FFFFFF"/>
              </a:solidFill>
              <a:latin typeface="Trebuchet MS"/>
              <a:ea typeface="Trebuchet MS"/>
              <a:cs typeface="Trebuchet MS"/>
              <a:sym typeface="Trebuchet MS"/>
            </a:endParaRPr>
          </a:p>
        </p:txBody>
      </p:sp>
      <p:sp>
        <p:nvSpPr>
          <p:cNvPr id="110" name="Google Shape;110;p8"/>
          <p:cNvSpPr/>
          <p:nvPr/>
        </p:nvSpPr>
        <p:spPr>
          <a:xfrm>
            <a:off x="0" y="1245050"/>
            <a:ext cx="9144000" cy="56130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imes"/>
              <a:buNone/>
            </a:pPr>
            <a:endParaRPr sz="2400" b="0" i="0" u="none" strike="noStrike" cap="none">
              <a:solidFill>
                <a:schemeClr val="dk1"/>
              </a:solidFill>
              <a:latin typeface="Times"/>
              <a:ea typeface="Times"/>
              <a:cs typeface="Times"/>
              <a:sym typeface="Times"/>
            </a:endParaRPr>
          </a:p>
        </p:txBody>
      </p:sp>
      <p:pic>
        <p:nvPicPr>
          <p:cNvPr id="3" name="Picture 2" descr="Diagram&#10;&#10;Description automatically generated">
            <a:extLst>
              <a:ext uri="{FF2B5EF4-FFF2-40B4-BE49-F238E27FC236}">
                <a16:creationId xmlns:a16="http://schemas.microsoft.com/office/drawing/2014/main" id="{FDB46D34-FEB5-1441-973E-4362EA889DA6}"/>
              </a:ext>
            </a:extLst>
          </p:cNvPr>
          <p:cNvPicPr>
            <a:picLocks noChangeAspect="1"/>
          </p:cNvPicPr>
          <p:nvPr/>
        </p:nvPicPr>
        <p:blipFill>
          <a:blip r:embed="rId3"/>
          <a:stretch>
            <a:fillRect/>
          </a:stretch>
        </p:blipFill>
        <p:spPr>
          <a:xfrm>
            <a:off x="704850" y="1620158"/>
            <a:ext cx="7734300" cy="45974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558f0e932a01a366_8"/>
          <p:cNvSpPr txBox="1">
            <a:spLocks noGrp="1"/>
          </p:cNvSpPr>
          <p:nvPr>
            <p:ph type="body" idx="2"/>
          </p:nvPr>
        </p:nvSpPr>
        <p:spPr>
          <a:xfrm>
            <a:off x="-6600" y="1426625"/>
            <a:ext cx="8922000" cy="4109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360"/>
              </a:spcBef>
              <a:spcAft>
                <a:spcPts val="0"/>
              </a:spcAft>
              <a:buSzPts val="1400"/>
              <a:buNone/>
            </a:pPr>
            <a:endParaRPr sz="1600"/>
          </a:p>
          <a:p>
            <a:pPr marL="457200" lvl="0" indent="-330200" algn="l" rtl="0">
              <a:lnSpc>
                <a:spcPct val="115000"/>
              </a:lnSpc>
              <a:spcBef>
                <a:spcPts val="360"/>
              </a:spcBef>
              <a:spcAft>
                <a:spcPts val="0"/>
              </a:spcAft>
              <a:buSzPts val="1600"/>
              <a:buChar char="●"/>
            </a:pPr>
            <a:r>
              <a:rPr lang="en-US" sz="1600"/>
              <a:t>Long-range wireless technologies are an adequate alternative to security-related wirelines </a:t>
            </a:r>
            <a:endParaRPr sz="1600"/>
          </a:p>
          <a:p>
            <a:pPr marL="457200" lvl="0" indent="0" algn="l" rtl="0">
              <a:lnSpc>
                <a:spcPct val="115000"/>
              </a:lnSpc>
              <a:spcBef>
                <a:spcPts val="360"/>
              </a:spcBef>
              <a:spcAft>
                <a:spcPts val="0"/>
              </a:spcAft>
              <a:buSzPts val="1400"/>
              <a:buNone/>
            </a:pPr>
            <a:endParaRPr sz="1600"/>
          </a:p>
          <a:p>
            <a:pPr marL="457200" lvl="0" indent="-330200" algn="l" rtl="0">
              <a:lnSpc>
                <a:spcPct val="115000"/>
              </a:lnSpc>
              <a:spcBef>
                <a:spcPts val="360"/>
              </a:spcBef>
              <a:spcAft>
                <a:spcPts val="0"/>
              </a:spcAft>
              <a:buSzPts val="1600"/>
              <a:buChar char="●"/>
            </a:pPr>
            <a:r>
              <a:rPr lang="en-US" sz="1600"/>
              <a:t>Deploying wireless, battery-powered sensors directly for simple monitoring tasks is a cost-efficient manner to expand coverage of sensing sites in remote locations without direct access to power sources.</a:t>
            </a:r>
            <a:endParaRPr sz="1600"/>
          </a:p>
          <a:p>
            <a:pPr marL="0" lvl="0" indent="0" algn="l" rtl="0">
              <a:lnSpc>
                <a:spcPct val="115000"/>
              </a:lnSpc>
              <a:spcBef>
                <a:spcPts val="360"/>
              </a:spcBef>
              <a:spcAft>
                <a:spcPts val="0"/>
              </a:spcAft>
              <a:buSzPts val="1400"/>
              <a:buNone/>
            </a:pPr>
            <a:endParaRPr sz="1600"/>
          </a:p>
          <a:p>
            <a:pPr marL="457200" lvl="0" indent="-330200" algn="l" rtl="0">
              <a:lnSpc>
                <a:spcPct val="115000"/>
              </a:lnSpc>
              <a:spcBef>
                <a:spcPts val="360"/>
              </a:spcBef>
              <a:spcAft>
                <a:spcPts val="0"/>
              </a:spcAft>
              <a:buSzPts val="1600"/>
              <a:buChar char="●"/>
            </a:pPr>
            <a:r>
              <a:rPr lang="en-US" sz="1600"/>
              <a:t>Wireless-based automated access control allows airports to expand the coverage of security control points, which enhances scope of security activities.</a:t>
            </a:r>
            <a:endParaRPr sz="1600"/>
          </a:p>
          <a:p>
            <a:pPr marL="0" lvl="0" indent="0" algn="l" rtl="0">
              <a:lnSpc>
                <a:spcPct val="115000"/>
              </a:lnSpc>
              <a:spcBef>
                <a:spcPts val="360"/>
              </a:spcBef>
              <a:spcAft>
                <a:spcPts val="0"/>
              </a:spcAft>
              <a:buSzPts val="1400"/>
              <a:buNone/>
            </a:pPr>
            <a:endParaRPr sz="1600"/>
          </a:p>
          <a:p>
            <a:pPr marL="457200" lvl="0" indent="-330200" algn="l" rtl="0">
              <a:lnSpc>
                <a:spcPct val="115000"/>
              </a:lnSpc>
              <a:spcBef>
                <a:spcPts val="360"/>
              </a:spcBef>
              <a:spcAft>
                <a:spcPts val="0"/>
              </a:spcAft>
              <a:buSzPts val="1600"/>
              <a:buChar char="●"/>
            </a:pPr>
            <a:r>
              <a:rPr lang="en-US" sz="1600"/>
              <a:t>Potential of automatically detecting events around the airport perimeter such as Foreign Object Detection (FOD), security breaches, reducing time to respond.</a:t>
            </a:r>
            <a:endParaRPr sz="1600"/>
          </a:p>
        </p:txBody>
      </p:sp>
      <p:sp>
        <p:nvSpPr>
          <p:cNvPr id="118" name="Google Shape;118;g558f0e932a01a366_8"/>
          <p:cNvSpPr txBox="1"/>
          <p:nvPr/>
        </p:nvSpPr>
        <p:spPr>
          <a:xfrm>
            <a:off x="489856" y="543080"/>
            <a:ext cx="7630800" cy="582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FFFFFF"/>
                </a:solidFill>
                <a:latin typeface="Trebuchet MS"/>
                <a:ea typeface="Trebuchet MS"/>
                <a:cs typeface="Trebuchet MS"/>
                <a:sym typeface="Trebuchet MS"/>
              </a:rPr>
              <a:t>Safety, security and surveillance</a:t>
            </a:r>
            <a:endParaRPr sz="3200" b="0" i="0" u="none" strike="noStrike" cap="none">
              <a:solidFill>
                <a:srgbClr val="FFFFFF"/>
              </a:solidFill>
              <a:latin typeface="Trebuchet MS"/>
              <a:ea typeface="Trebuchet MS"/>
              <a:cs typeface="Trebuchet MS"/>
              <a:sym typeface="Trebuchet MS"/>
            </a:endParaRPr>
          </a:p>
        </p:txBody>
      </p:sp>
      <p:sp>
        <p:nvSpPr>
          <p:cNvPr id="119" name="Google Shape;119;g558f0e932a01a366_8"/>
          <p:cNvSpPr txBox="1"/>
          <p:nvPr/>
        </p:nvSpPr>
        <p:spPr>
          <a:xfrm>
            <a:off x="337456" y="1197428"/>
            <a:ext cx="7630800" cy="45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1" u="none" strike="noStrike" cap="none">
                <a:solidFill>
                  <a:schemeClr val="accent6"/>
                </a:solidFill>
                <a:latin typeface="Trebuchet MS"/>
                <a:ea typeface="Trebuchet MS"/>
                <a:cs typeface="Trebuchet MS"/>
                <a:sym typeface="Trebuchet MS"/>
              </a:rPr>
              <a:t>Differentiating/Cutting Edge benefits </a:t>
            </a:r>
            <a:endParaRPr sz="2400" b="0" i="1" u="none" strike="noStrike" cap="none">
              <a:solidFill>
                <a:schemeClr val="accent6"/>
              </a:solidFill>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558f0e932a01a366_48"/>
          <p:cNvSpPr txBox="1">
            <a:spLocks noGrp="1"/>
          </p:cNvSpPr>
          <p:nvPr>
            <p:ph type="body" idx="2"/>
          </p:nvPr>
        </p:nvSpPr>
        <p:spPr>
          <a:xfrm>
            <a:off x="-6600" y="1731425"/>
            <a:ext cx="9075300" cy="3961200"/>
          </a:xfrm>
          <a:prstGeom prst="rect">
            <a:avLst/>
          </a:prstGeom>
          <a:noFill/>
          <a:ln>
            <a:noFill/>
          </a:ln>
        </p:spPr>
        <p:txBody>
          <a:bodyPr spcFirstLastPara="1" wrap="square" lIns="91425" tIns="45700" rIns="91425" bIns="45700" anchor="t" anchorCtr="0">
            <a:noAutofit/>
          </a:bodyPr>
          <a:lstStyle/>
          <a:p>
            <a:pPr marL="457200" lvl="0" indent="-323850" algn="l" rtl="0">
              <a:lnSpc>
                <a:spcPct val="115000"/>
              </a:lnSpc>
              <a:spcBef>
                <a:spcPts val="360"/>
              </a:spcBef>
              <a:spcAft>
                <a:spcPts val="0"/>
              </a:spcAft>
              <a:buSzPts val="1500"/>
              <a:buChar char="●"/>
            </a:pPr>
            <a:r>
              <a:rPr lang="en-US" sz="1500"/>
              <a:t>Reduction of workload for controllers saves time and additional work. </a:t>
            </a:r>
            <a:endParaRPr sz="1500"/>
          </a:p>
          <a:p>
            <a:pPr marL="0" lvl="0" indent="0" algn="l" rtl="0">
              <a:lnSpc>
                <a:spcPct val="115000"/>
              </a:lnSpc>
              <a:spcBef>
                <a:spcPts val="360"/>
              </a:spcBef>
              <a:spcAft>
                <a:spcPts val="0"/>
              </a:spcAft>
              <a:buSzPts val="1400"/>
              <a:buNone/>
            </a:pPr>
            <a:endParaRPr sz="1500"/>
          </a:p>
          <a:p>
            <a:pPr marL="457200" lvl="0" indent="-323850" algn="l" rtl="0">
              <a:lnSpc>
                <a:spcPct val="115000"/>
              </a:lnSpc>
              <a:spcBef>
                <a:spcPts val="360"/>
              </a:spcBef>
              <a:spcAft>
                <a:spcPts val="0"/>
              </a:spcAft>
              <a:buSzPts val="1500"/>
              <a:buChar char="●"/>
            </a:pPr>
            <a:r>
              <a:rPr lang="en-US" sz="1500"/>
              <a:t>More flexible placement of sensors among the terminal building.</a:t>
            </a:r>
            <a:endParaRPr sz="1500"/>
          </a:p>
          <a:p>
            <a:pPr marL="0" lvl="0" indent="0" algn="l" rtl="0">
              <a:lnSpc>
                <a:spcPct val="115000"/>
              </a:lnSpc>
              <a:spcBef>
                <a:spcPts val="360"/>
              </a:spcBef>
              <a:spcAft>
                <a:spcPts val="0"/>
              </a:spcAft>
              <a:buSzPts val="1400"/>
              <a:buNone/>
            </a:pPr>
            <a:endParaRPr sz="1500"/>
          </a:p>
          <a:p>
            <a:pPr marL="457200" lvl="0" indent="-323850" algn="l" rtl="0">
              <a:lnSpc>
                <a:spcPct val="115000"/>
              </a:lnSpc>
              <a:spcBef>
                <a:spcPts val="360"/>
              </a:spcBef>
              <a:spcAft>
                <a:spcPts val="0"/>
              </a:spcAft>
              <a:buSzPts val="1500"/>
              <a:buChar char="●"/>
            </a:pPr>
            <a:r>
              <a:rPr lang="en-US" sz="1500"/>
              <a:t>More accuracy in the environmental awareness of events and incidents to be assessed and shared within the security team. </a:t>
            </a:r>
            <a:endParaRPr sz="1500"/>
          </a:p>
          <a:p>
            <a:pPr marL="0" lvl="0" indent="0" algn="l" rtl="0">
              <a:lnSpc>
                <a:spcPct val="115000"/>
              </a:lnSpc>
              <a:spcBef>
                <a:spcPts val="360"/>
              </a:spcBef>
              <a:spcAft>
                <a:spcPts val="0"/>
              </a:spcAft>
              <a:buSzPts val="1400"/>
              <a:buNone/>
            </a:pPr>
            <a:endParaRPr sz="1500"/>
          </a:p>
          <a:p>
            <a:pPr marL="457200" lvl="0" indent="-323850" algn="l" rtl="0">
              <a:lnSpc>
                <a:spcPct val="115000"/>
              </a:lnSpc>
              <a:spcBef>
                <a:spcPts val="360"/>
              </a:spcBef>
              <a:spcAft>
                <a:spcPts val="0"/>
              </a:spcAft>
              <a:buSzPts val="1500"/>
              <a:buChar char="●"/>
            </a:pPr>
            <a:r>
              <a:rPr lang="en-US" sz="1500"/>
              <a:t>Augments the capabilities and connectivity of the security agents in the field, reducing the dependency on central control rooms and allows them to respond to threats more quickly and adequately. </a:t>
            </a:r>
            <a:endParaRPr sz="1500"/>
          </a:p>
          <a:p>
            <a:pPr marL="0" lvl="0" indent="0" algn="l" rtl="0">
              <a:lnSpc>
                <a:spcPct val="115000"/>
              </a:lnSpc>
              <a:spcBef>
                <a:spcPts val="360"/>
              </a:spcBef>
              <a:spcAft>
                <a:spcPts val="0"/>
              </a:spcAft>
              <a:buSzPts val="1400"/>
              <a:buNone/>
            </a:pPr>
            <a:endParaRPr sz="1500"/>
          </a:p>
          <a:p>
            <a:pPr marL="457200" lvl="0" indent="-323850" algn="l" rtl="0">
              <a:lnSpc>
                <a:spcPct val="115000"/>
              </a:lnSpc>
              <a:spcBef>
                <a:spcPts val="360"/>
              </a:spcBef>
              <a:spcAft>
                <a:spcPts val="0"/>
              </a:spcAft>
              <a:buSzPts val="1500"/>
              <a:buChar char="●"/>
            </a:pPr>
            <a:r>
              <a:rPr lang="en-US" sz="1500"/>
              <a:t>Security agents would be able to share, assess and respond to threats more effectively without the need of a centralized IT security infrastructure.</a:t>
            </a:r>
            <a:endParaRPr sz="1500"/>
          </a:p>
        </p:txBody>
      </p:sp>
      <p:sp>
        <p:nvSpPr>
          <p:cNvPr id="126" name="Google Shape;126;g558f0e932a01a366_48"/>
          <p:cNvSpPr txBox="1"/>
          <p:nvPr/>
        </p:nvSpPr>
        <p:spPr>
          <a:xfrm>
            <a:off x="413650" y="538325"/>
            <a:ext cx="8806500" cy="582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FFFFFF"/>
                </a:solidFill>
                <a:latin typeface="Trebuchet MS"/>
                <a:ea typeface="Trebuchet MS"/>
                <a:cs typeface="Trebuchet MS"/>
                <a:sym typeface="Trebuchet MS"/>
              </a:rPr>
              <a:t>Safety, security and surveillance (cont’d)</a:t>
            </a:r>
            <a:endParaRPr sz="3200" b="0" i="0" u="none" strike="noStrike" cap="none">
              <a:solidFill>
                <a:srgbClr val="FFFFFF"/>
              </a:solidFill>
              <a:latin typeface="Trebuchet MS"/>
              <a:ea typeface="Trebuchet MS"/>
              <a:cs typeface="Trebuchet MS"/>
              <a:sym typeface="Trebuchet MS"/>
            </a:endParaRPr>
          </a:p>
        </p:txBody>
      </p:sp>
      <p:sp>
        <p:nvSpPr>
          <p:cNvPr id="127" name="Google Shape;127;g558f0e932a01a366_48"/>
          <p:cNvSpPr txBox="1"/>
          <p:nvPr/>
        </p:nvSpPr>
        <p:spPr>
          <a:xfrm>
            <a:off x="337456" y="1197428"/>
            <a:ext cx="7630800" cy="45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1" u="none" strike="noStrike" cap="none">
                <a:solidFill>
                  <a:schemeClr val="accent6"/>
                </a:solidFill>
                <a:latin typeface="Trebuchet MS"/>
                <a:ea typeface="Trebuchet MS"/>
                <a:cs typeface="Trebuchet MS"/>
                <a:sym typeface="Trebuchet MS"/>
              </a:rPr>
              <a:t>Differentiating/Cutting Edge benefits </a:t>
            </a:r>
            <a:endParaRPr sz="2400" b="0" i="1" u="none" strike="noStrike" cap="none">
              <a:solidFill>
                <a:schemeClr val="accent6"/>
              </a:solidFill>
              <a:latin typeface="Trebuchet MS"/>
              <a:ea typeface="Trebuchet MS"/>
              <a:cs typeface="Trebuchet MS"/>
              <a:sym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9"/>
          <p:cNvSpPr txBox="1"/>
          <p:nvPr/>
        </p:nvSpPr>
        <p:spPr>
          <a:xfrm>
            <a:off x="451806" y="570243"/>
            <a:ext cx="7630800" cy="582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FFFFFF"/>
                </a:solidFill>
                <a:latin typeface="Trebuchet MS"/>
                <a:ea typeface="Trebuchet MS"/>
                <a:cs typeface="Trebuchet MS"/>
                <a:sym typeface="Trebuchet MS"/>
              </a:rPr>
              <a:t>Autonomous vehicles and robotics</a:t>
            </a:r>
            <a:endParaRPr sz="3200" b="0" i="0" u="none" strike="noStrike" cap="none">
              <a:solidFill>
                <a:srgbClr val="FFFFFF"/>
              </a:solidFill>
              <a:latin typeface="Trebuchet MS"/>
              <a:ea typeface="Trebuchet MS"/>
              <a:cs typeface="Trebuchet MS"/>
              <a:sym typeface="Trebuchet MS"/>
            </a:endParaRPr>
          </a:p>
        </p:txBody>
      </p:sp>
      <p:sp>
        <p:nvSpPr>
          <p:cNvPr id="134" name="Google Shape;134;p9"/>
          <p:cNvSpPr/>
          <p:nvPr/>
        </p:nvSpPr>
        <p:spPr>
          <a:xfrm>
            <a:off x="0" y="1245050"/>
            <a:ext cx="9144000" cy="56130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imes"/>
              <a:buNone/>
            </a:pPr>
            <a:endParaRPr sz="2400" b="0" i="0" u="none" strike="noStrike" cap="none">
              <a:solidFill>
                <a:schemeClr val="dk1"/>
              </a:solidFill>
              <a:latin typeface="Times"/>
              <a:ea typeface="Times"/>
              <a:cs typeface="Times"/>
              <a:sym typeface="Times"/>
            </a:endParaRPr>
          </a:p>
        </p:txBody>
      </p:sp>
      <p:pic>
        <p:nvPicPr>
          <p:cNvPr id="3" name="Picture 2" descr="Diagram&#10;&#10;Description automatically generated">
            <a:extLst>
              <a:ext uri="{FF2B5EF4-FFF2-40B4-BE49-F238E27FC236}">
                <a16:creationId xmlns:a16="http://schemas.microsoft.com/office/drawing/2014/main" id="{D6CF8256-161F-7B42-898D-441765B648F8}"/>
              </a:ext>
            </a:extLst>
          </p:cNvPr>
          <p:cNvPicPr>
            <a:picLocks noChangeAspect="1"/>
          </p:cNvPicPr>
          <p:nvPr/>
        </p:nvPicPr>
        <p:blipFill>
          <a:blip r:embed="rId3"/>
          <a:stretch>
            <a:fillRect/>
          </a:stretch>
        </p:blipFill>
        <p:spPr>
          <a:xfrm>
            <a:off x="1663700" y="1911807"/>
            <a:ext cx="5816600" cy="40386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558f0e932a01a366_16"/>
          <p:cNvSpPr txBox="1">
            <a:spLocks noGrp="1"/>
          </p:cNvSpPr>
          <p:nvPr>
            <p:ph type="body" idx="2"/>
          </p:nvPr>
        </p:nvSpPr>
        <p:spPr>
          <a:xfrm>
            <a:off x="-6600" y="1767550"/>
            <a:ext cx="8922000" cy="4092300"/>
          </a:xfrm>
          <a:prstGeom prst="rect">
            <a:avLst/>
          </a:prstGeom>
          <a:noFill/>
          <a:ln>
            <a:noFill/>
          </a:ln>
        </p:spPr>
        <p:txBody>
          <a:bodyPr spcFirstLastPara="1" wrap="square" lIns="91425" tIns="45700" rIns="91425" bIns="45700" anchor="t" anchorCtr="0">
            <a:noAutofit/>
          </a:bodyPr>
          <a:lstStyle/>
          <a:p>
            <a:pPr marL="457200" lvl="0" indent="-330200" algn="l" rtl="0">
              <a:lnSpc>
                <a:spcPct val="115000"/>
              </a:lnSpc>
              <a:spcBef>
                <a:spcPts val="360"/>
              </a:spcBef>
              <a:spcAft>
                <a:spcPts val="0"/>
              </a:spcAft>
              <a:buSzPts val="1600"/>
              <a:buChar char="●"/>
            </a:pPr>
            <a:r>
              <a:rPr lang="en-US" sz="1600"/>
              <a:t>Eliminates the need for personnel to be actively involved in the manual operational activities of the airport </a:t>
            </a:r>
            <a:endParaRPr sz="1600"/>
          </a:p>
          <a:p>
            <a:pPr marL="0" lvl="0" indent="0" algn="l" rtl="0">
              <a:lnSpc>
                <a:spcPct val="115000"/>
              </a:lnSpc>
              <a:spcBef>
                <a:spcPts val="360"/>
              </a:spcBef>
              <a:spcAft>
                <a:spcPts val="0"/>
              </a:spcAft>
              <a:buSzPts val="1400"/>
              <a:buNone/>
            </a:pPr>
            <a:endParaRPr sz="1600"/>
          </a:p>
          <a:p>
            <a:pPr marL="457200" lvl="0" indent="-330200" algn="l" rtl="0">
              <a:lnSpc>
                <a:spcPct val="115000"/>
              </a:lnSpc>
              <a:spcBef>
                <a:spcPts val="360"/>
              </a:spcBef>
              <a:spcAft>
                <a:spcPts val="0"/>
              </a:spcAft>
              <a:buSzPts val="1600"/>
              <a:buChar char="●"/>
            </a:pPr>
            <a:r>
              <a:rPr lang="en-US" sz="1600"/>
              <a:t>Allows personnel to monitor and control its activities, often from a remote post. </a:t>
            </a:r>
            <a:endParaRPr sz="1600"/>
          </a:p>
          <a:p>
            <a:pPr marL="0" lvl="0" indent="0" algn="l" rtl="0">
              <a:lnSpc>
                <a:spcPct val="115000"/>
              </a:lnSpc>
              <a:spcBef>
                <a:spcPts val="360"/>
              </a:spcBef>
              <a:spcAft>
                <a:spcPts val="0"/>
              </a:spcAft>
              <a:buSzPts val="1400"/>
              <a:buNone/>
            </a:pPr>
            <a:endParaRPr sz="1600"/>
          </a:p>
          <a:p>
            <a:pPr marL="457200" lvl="0" indent="-330200" algn="l" rtl="0">
              <a:lnSpc>
                <a:spcPct val="115000"/>
              </a:lnSpc>
              <a:spcBef>
                <a:spcPts val="360"/>
              </a:spcBef>
              <a:spcAft>
                <a:spcPts val="0"/>
              </a:spcAft>
              <a:buSzPts val="1600"/>
              <a:buChar char="●"/>
            </a:pPr>
            <a:r>
              <a:rPr lang="en-US" sz="1600"/>
              <a:t>Airport operations tasks safer for personnel.</a:t>
            </a:r>
            <a:endParaRPr sz="1600"/>
          </a:p>
          <a:p>
            <a:pPr marL="0" lvl="0" indent="0" algn="l" rtl="0">
              <a:lnSpc>
                <a:spcPct val="115000"/>
              </a:lnSpc>
              <a:spcBef>
                <a:spcPts val="360"/>
              </a:spcBef>
              <a:spcAft>
                <a:spcPts val="0"/>
              </a:spcAft>
              <a:buSzPts val="1400"/>
              <a:buNone/>
            </a:pPr>
            <a:endParaRPr sz="1600"/>
          </a:p>
          <a:p>
            <a:pPr marL="457200" lvl="0" indent="-330200" algn="l" rtl="0">
              <a:lnSpc>
                <a:spcPct val="115000"/>
              </a:lnSpc>
              <a:spcBef>
                <a:spcPts val="360"/>
              </a:spcBef>
              <a:spcAft>
                <a:spcPts val="0"/>
              </a:spcAft>
              <a:buSzPts val="1600"/>
              <a:buChar char="●"/>
            </a:pPr>
            <a:r>
              <a:rPr lang="en-US" sz="1600"/>
              <a:t>Automation of operational tasks and is performed more accurately than by personnel manually. </a:t>
            </a:r>
            <a:endParaRPr sz="1600"/>
          </a:p>
          <a:p>
            <a:pPr marL="0" lvl="0" indent="0" algn="l" rtl="0">
              <a:lnSpc>
                <a:spcPct val="115000"/>
              </a:lnSpc>
              <a:spcBef>
                <a:spcPts val="360"/>
              </a:spcBef>
              <a:spcAft>
                <a:spcPts val="0"/>
              </a:spcAft>
              <a:buSzPts val="1400"/>
              <a:buNone/>
            </a:pPr>
            <a:endParaRPr sz="1600"/>
          </a:p>
          <a:p>
            <a:pPr marL="457200" lvl="0" indent="-330200" algn="l" rtl="0">
              <a:lnSpc>
                <a:spcPct val="115000"/>
              </a:lnSpc>
              <a:spcBef>
                <a:spcPts val="360"/>
              </a:spcBef>
              <a:spcAft>
                <a:spcPts val="0"/>
              </a:spcAft>
              <a:buSzPts val="1600"/>
              <a:buChar char="●"/>
            </a:pPr>
            <a:r>
              <a:rPr lang="en-US" sz="1600"/>
              <a:t>Al technologies enable automatic identification of dangerous activities, faces and license plates.</a:t>
            </a:r>
            <a:endParaRPr sz="1600"/>
          </a:p>
        </p:txBody>
      </p:sp>
      <p:sp>
        <p:nvSpPr>
          <p:cNvPr id="142" name="Google Shape;142;g558f0e932a01a366_16"/>
          <p:cNvSpPr txBox="1"/>
          <p:nvPr/>
        </p:nvSpPr>
        <p:spPr>
          <a:xfrm>
            <a:off x="489856" y="614515"/>
            <a:ext cx="7630800" cy="582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FFFFFF"/>
                </a:solidFill>
                <a:latin typeface="Trebuchet MS"/>
                <a:ea typeface="Trebuchet MS"/>
                <a:cs typeface="Trebuchet MS"/>
                <a:sym typeface="Trebuchet MS"/>
              </a:rPr>
              <a:t>Autonomous vehicles and robotics</a:t>
            </a:r>
            <a:endParaRPr sz="3200" b="0" i="0" u="none" strike="noStrike" cap="none">
              <a:solidFill>
                <a:srgbClr val="FFFFFF"/>
              </a:solidFill>
              <a:latin typeface="Trebuchet MS"/>
              <a:ea typeface="Trebuchet MS"/>
              <a:cs typeface="Trebuchet MS"/>
              <a:sym typeface="Trebuchet MS"/>
            </a:endParaRPr>
          </a:p>
        </p:txBody>
      </p:sp>
      <p:sp>
        <p:nvSpPr>
          <p:cNvPr id="143" name="Google Shape;143;g558f0e932a01a366_16"/>
          <p:cNvSpPr txBox="1"/>
          <p:nvPr/>
        </p:nvSpPr>
        <p:spPr>
          <a:xfrm>
            <a:off x="337456" y="1197428"/>
            <a:ext cx="7630800" cy="468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1" u="none" strike="noStrike" cap="none">
                <a:solidFill>
                  <a:schemeClr val="accent6"/>
                </a:solidFill>
                <a:latin typeface="Trebuchet MS"/>
                <a:ea typeface="Trebuchet MS"/>
                <a:cs typeface="Trebuchet MS"/>
                <a:sym typeface="Trebuchet MS"/>
              </a:rPr>
              <a:t>Differentiating/Cutting Edge benefits </a:t>
            </a:r>
            <a:endParaRPr sz="2400" b="0" i="1" u="none" strike="noStrike" cap="none">
              <a:solidFill>
                <a:schemeClr val="accent6"/>
              </a:solidFill>
              <a:latin typeface="Trebuchet MS"/>
              <a:ea typeface="Trebuchet MS"/>
              <a:cs typeface="Trebuchet MS"/>
              <a:sym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20270b905e1eb232_0"/>
          <p:cNvSpPr txBox="1">
            <a:spLocks noGrp="1"/>
          </p:cNvSpPr>
          <p:nvPr>
            <p:ph type="body" idx="2"/>
          </p:nvPr>
        </p:nvSpPr>
        <p:spPr>
          <a:xfrm>
            <a:off x="-6600" y="1731425"/>
            <a:ext cx="8889300" cy="3977400"/>
          </a:xfrm>
          <a:prstGeom prst="rect">
            <a:avLst/>
          </a:prstGeom>
          <a:noFill/>
          <a:ln>
            <a:noFill/>
          </a:ln>
        </p:spPr>
        <p:txBody>
          <a:bodyPr spcFirstLastPara="1" wrap="square" lIns="91425" tIns="45700" rIns="91425" bIns="45700" anchor="t" anchorCtr="0">
            <a:noAutofit/>
          </a:bodyPr>
          <a:lstStyle/>
          <a:p>
            <a:pPr marL="457200" lvl="0" indent="-330200" algn="l" rtl="0">
              <a:lnSpc>
                <a:spcPct val="150000"/>
              </a:lnSpc>
              <a:spcBef>
                <a:spcPts val="360"/>
              </a:spcBef>
              <a:spcAft>
                <a:spcPts val="0"/>
              </a:spcAft>
              <a:buSzPts val="1600"/>
              <a:buChar char="●"/>
            </a:pPr>
            <a:r>
              <a:rPr lang="en-US" sz="1600"/>
              <a:t>Robots can automatically report on the status of their process and make smarter decisions automatically.</a:t>
            </a:r>
            <a:endParaRPr sz="1600"/>
          </a:p>
          <a:p>
            <a:pPr marL="0" lvl="0" indent="0" algn="l" rtl="0">
              <a:lnSpc>
                <a:spcPct val="150000"/>
              </a:lnSpc>
              <a:spcBef>
                <a:spcPts val="360"/>
              </a:spcBef>
              <a:spcAft>
                <a:spcPts val="0"/>
              </a:spcAft>
              <a:buSzPts val="1400"/>
              <a:buNone/>
            </a:pPr>
            <a:endParaRPr sz="1600"/>
          </a:p>
          <a:p>
            <a:pPr marL="457200" lvl="0" indent="-330200" algn="l" rtl="0">
              <a:lnSpc>
                <a:spcPct val="150000"/>
              </a:lnSpc>
              <a:spcBef>
                <a:spcPts val="360"/>
              </a:spcBef>
              <a:spcAft>
                <a:spcPts val="0"/>
              </a:spcAft>
              <a:buSzPts val="1600"/>
              <a:buChar char="●"/>
            </a:pPr>
            <a:r>
              <a:rPr lang="en-US" sz="1600"/>
              <a:t>Drone inspections eliminate the need for inspectors to be physically present at hazardous conditions which </a:t>
            </a:r>
            <a:r>
              <a:rPr lang="en-US" sz="1600" u="sng"/>
              <a:t>reduces risks to personnel, saves money in staff insurance and time</a:t>
            </a:r>
            <a:r>
              <a:rPr lang="en-US" sz="1600"/>
              <a:t>. </a:t>
            </a:r>
            <a:endParaRPr sz="1600"/>
          </a:p>
          <a:p>
            <a:pPr marL="457200" lvl="0" indent="0" algn="l" rtl="0">
              <a:lnSpc>
                <a:spcPct val="150000"/>
              </a:lnSpc>
              <a:spcBef>
                <a:spcPts val="360"/>
              </a:spcBef>
              <a:spcAft>
                <a:spcPts val="0"/>
              </a:spcAft>
              <a:buSzPts val="1400"/>
              <a:buNone/>
            </a:pPr>
            <a:r>
              <a:rPr lang="en-US" sz="1600"/>
              <a:t> </a:t>
            </a:r>
            <a:endParaRPr sz="1600"/>
          </a:p>
          <a:p>
            <a:pPr marL="457200" lvl="0" indent="-330200" algn="l" rtl="0">
              <a:lnSpc>
                <a:spcPct val="150000"/>
              </a:lnSpc>
              <a:spcBef>
                <a:spcPts val="360"/>
              </a:spcBef>
              <a:spcAft>
                <a:spcPts val="0"/>
              </a:spcAft>
              <a:buSzPts val="1600"/>
              <a:buChar char="●"/>
            </a:pPr>
            <a:r>
              <a:rPr lang="en-US" sz="1600"/>
              <a:t>Allow controllers to perform their duties from the operations room, using the private or mobile carrier cellular network, instead of requiring radio line of sight using a handheld device.</a:t>
            </a:r>
            <a:endParaRPr sz="1600"/>
          </a:p>
        </p:txBody>
      </p:sp>
      <p:sp>
        <p:nvSpPr>
          <p:cNvPr id="150" name="Google Shape;150;g20270b905e1eb232_0"/>
          <p:cNvSpPr txBox="1"/>
          <p:nvPr/>
        </p:nvSpPr>
        <p:spPr>
          <a:xfrm>
            <a:off x="483250" y="521825"/>
            <a:ext cx="8889300" cy="582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FFFFFF"/>
                </a:solidFill>
                <a:latin typeface="Trebuchet MS"/>
                <a:ea typeface="Trebuchet MS"/>
                <a:cs typeface="Trebuchet MS"/>
                <a:sym typeface="Trebuchet MS"/>
              </a:rPr>
              <a:t>Autonomous vehicles and robotics (cont’d)</a:t>
            </a:r>
            <a:endParaRPr sz="3200" b="0" i="0" u="none" strike="noStrike" cap="none">
              <a:solidFill>
                <a:srgbClr val="FFFFFF"/>
              </a:solidFill>
              <a:latin typeface="Trebuchet MS"/>
              <a:ea typeface="Trebuchet MS"/>
              <a:cs typeface="Trebuchet MS"/>
              <a:sym typeface="Trebuchet MS"/>
            </a:endParaRPr>
          </a:p>
        </p:txBody>
      </p:sp>
      <p:sp>
        <p:nvSpPr>
          <p:cNvPr id="151" name="Google Shape;151;g20270b905e1eb232_0"/>
          <p:cNvSpPr txBox="1"/>
          <p:nvPr/>
        </p:nvSpPr>
        <p:spPr>
          <a:xfrm>
            <a:off x="337456" y="1197428"/>
            <a:ext cx="7630800" cy="468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1" u="none" strike="noStrike" cap="none">
                <a:solidFill>
                  <a:schemeClr val="accent6"/>
                </a:solidFill>
                <a:latin typeface="Trebuchet MS"/>
                <a:ea typeface="Trebuchet MS"/>
                <a:cs typeface="Trebuchet MS"/>
                <a:sym typeface="Trebuchet MS"/>
              </a:rPr>
              <a:t>Differentiating/Cutting Edge benefits </a:t>
            </a:r>
            <a:endParaRPr sz="2400" b="0" i="1" u="none" strike="noStrike" cap="none">
              <a:solidFill>
                <a:schemeClr val="accent6"/>
              </a:solidFill>
              <a:latin typeface="Trebuchet MS"/>
              <a:ea typeface="Trebuchet MS"/>
              <a:cs typeface="Trebuchet MS"/>
              <a:sym typeface="Trebuchet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0"/>
          <p:cNvSpPr txBox="1"/>
          <p:nvPr/>
        </p:nvSpPr>
        <p:spPr>
          <a:xfrm>
            <a:off x="451806" y="611274"/>
            <a:ext cx="7630800" cy="582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FFFFFF"/>
                </a:solidFill>
                <a:latin typeface="Trebuchet MS"/>
                <a:ea typeface="Trebuchet MS"/>
                <a:cs typeface="Trebuchet MS"/>
                <a:sym typeface="Trebuchet MS"/>
              </a:rPr>
              <a:t>Incident response and recovery</a:t>
            </a:r>
            <a:endParaRPr sz="3200" b="0" i="0" u="none" strike="noStrike" cap="none">
              <a:solidFill>
                <a:srgbClr val="FFFFFF"/>
              </a:solidFill>
              <a:latin typeface="Trebuchet MS"/>
              <a:ea typeface="Trebuchet MS"/>
              <a:cs typeface="Trebuchet MS"/>
              <a:sym typeface="Trebuchet MS"/>
            </a:endParaRPr>
          </a:p>
        </p:txBody>
      </p:sp>
      <p:sp>
        <p:nvSpPr>
          <p:cNvPr id="158" name="Google Shape;158;p10"/>
          <p:cNvSpPr/>
          <p:nvPr/>
        </p:nvSpPr>
        <p:spPr>
          <a:xfrm>
            <a:off x="0" y="1245050"/>
            <a:ext cx="9144000" cy="56130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imes"/>
              <a:buNone/>
            </a:pPr>
            <a:endParaRPr sz="2400" b="0" i="0" u="none" strike="noStrike" cap="none">
              <a:solidFill>
                <a:schemeClr val="dk1"/>
              </a:solidFill>
              <a:latin typeface="Times"/>
              <a:ea typeface="Times"/>
              <a:cs typeface="Times"/>
              <a:sym typeface="Times"/>
            </a:endParaRPr>
          </a:p>
        </p:txBody>
      </p:sp>
      <p:pic>
        <p:nvPicPr>
          <p:cNvPr id="3" name="Picture 2" descr="Diagram&#10;&#10;Description automatically generated">
            <a:extLst>
              <a:ext uri="{FF2B5EF4-FFF2-40B4-BE49-F238E27FC236}">
                <a16:creationId xmlns:a16="http://schemas.microsoft.com/office/drawing/2014/main" id="{9F09ADE8-1B00-8843-8162-6707C15250BD}"/>
              </a:ext>
            </a:extLst>
          </p:cNvPr>
          <p:cNvPicPr>
            <a:picLocks noChangeAspect="1"/>
          </p:cNvPicPr>
          <p:nvPr/>
        </p:nvPicPr>
        <p:blipFill>
          <a:blip r:embed="rId3"/>
          <a:stretch>
            <a:fillRect/>
          </a:stretch>
        </p:blipFill>
        <p:spPr>
          <a:xfrm>
            <a:off x="806450" y="1637850"/>
            <a:ext cx="7531100" cy="39751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558f0e932a01a366_24"/>
          <p:cNvSpPr txBox="1">
            <a:spLocks noGrp="1"/>
          </p:cNvSpPr>
          <p:nvPr>
            <p:ph type="body" idx="2"/>
          </p:nvPr>
        </p:nvSpPr>
        <p:spPr>
          <a:xfrm>
            <a:off x="145800" y="1731425"/>
            <a:ext cx="8922000" cy="3806100"/>
          </a:xfrm>
          <a:prstGeom prst="rect">
            <a:avLst/>
          </a:prstGeom>
          <a:noFill/>
          <a:ln>
            <a:noFill/>
          </a:ln>
        </p:spPr>
        <p:txBody>
          <a:bodyPr spcFirstLastPara="1" wrap="square" lIns="91425" tIns="45700" rIns="91425" bIns="45700" anchor="t" anchorCtr="0">
            <a:noAutofit/>
          </a:bodyPr>
          <a:lstStyle/>
          <a:p>
            <a:pPr marL="457200" lvl="0" indent="-330200" algn="l" rtl="0">
              <a:lnSpc>
                <a:spcPct val="115000"/>
              </a:lnSpc>
              <a:spcBef>
                <a:spcPts val="360"/>
              </a:spcBef>
              <a:spcAft>
                <a:spcPts val="0"/>
              </a:spcAft>
              <a:buSzPts val="1600"/>
              <a:buChar char="●"/>
            </a:pPr>
            <a:r>
              <a:rPr lang="en-US" sz="1600"/>
              <a:t>Better coordination of tasks in time-critical responses to incidents which can be mitigated and resolved faster than usual.</a:t>
            </a:r>
            <a:endParaRPr sz="1600"/>
          </a:p>
          <a:p>
            <a:pPr marL="0" lvl="0" indent="0" algn="l" rtl="0">
              <a:lnSpc>
                <a:spcPct val="115000"/>
              </a:lnSpc>
              <a:spcBef>
                <a:spcPts val="360"/>
              </a:spcBef>
              <a:spcAft>
                <a:spcPts val="0"/>
              </a:spcAft>
              <a:buSzPts val="1400"/>
              <a:buNone/>
            </a:pPr>
            <a:endParaRPr sz="1600"/>
          </a:p>
          <a:p>
            <a:pPr marL="457200" lvl="0" indent="-330200" algn="l" rtl="0">
              <a:lnSpc>
                <a:spcPct val="115000"/>
              </a:lnSpc>
              <a:spcBef>
                <a:spcPts val="360"/>
              </a:spcBef>
              <a:spcAft>
                <a:spcPts val="0"/>
              </a:spcAft>
              <a:buSzPts val="1600"/>
              <a:buChar char="●"/>
            </a:pPr>
            <a:r>
              <a:rPr lang="en-US" sz="1600"/>
              <a:t>Enhances the awareness of the conditions under which first responders work. Allows tasks executed by first responders to be more controlled by leaders from a remote location.</a:t>
            </a:r>
            <a:endParaRPr sz="1600"/>
          </a:p>
          <a:p>
            <a:pPr marL="0" lvl="0" indent="0" algn="l" rtl="0">
              <a:lnSpc>
                <a:spcPct val="115000"/>
              </a:lnSpc>
              <a:spcBef>
                <a:spcPts val="360"/>
              </a:spcBef>
              <a:spcAft>
                <a:spcPts val="0"/>
              </a:spcAft>
              <a:buSzPts val="1400"/>
              <a:buNone/>
            </a:pPr>
            <a:endParaRPr sz="1600"/>
          </a:p>
          <a:p>
            <a:pPr marL="457200" lvl="0" indent="-330200" algn="l" rtl="0">
              <a:lnSpc>
                <a:spcPct val="115000"/>
              </a:lnSpc>
              <a:spcBef>
                <a:spcPts val="360"/>
              </a:spcBef>
              <a:spcAft>
                <a:spcPts val="0"/>
              </a:spcAft>
              <a:buSzPts val="1600"/>
              <a:buChar char="●"/>
            </a:pPr>
            <a:r>
              <a:rPr lang="en-US" sz="1600"/>
              <a:t>Provides </a:t>
            </a:r>
            <a:r>
              <a:rPr lang="en-US" sz="1600" u="sng"/>
              <a:t>enhanced awareness of the sequence of events</a:t>
            </a:r>
            <a:r>
              <a:rPr lang="en-US" sz="1600"/>
              <a:t> taking place during an incident or accident. </a:t>
            </a:r>
            <a:endParaRPr sz="1600"/>
          </a:p>
          <a:p>
            <a:pPr marL="0" lvl="0" indent="0" algn="l" rtl="0">
              <a:lnSpc>
                <a:spcPct val="115000"/>
              </a:lnSpc>
              <a:spcBef>
                <a:spcPts val="360"/>
              </a:spcBef>
              <a:spcAft>
                <a:spcPts val="0"/>
              </a:spcAft>
              <a:buSzPts val="1400"/>
              <a:buNone/>
            </a:pPr>
            <a:endParaRPr sz="1600"/>
          </a:p>
          <a:p>
            <a:pPr marL="457200" lvl="0" indent="-330200" algn="l" rtl="0">
              <a:lnSpc>
                <a:spcPct val="115000"/>
              </a:lnSpc>
              <a:spcBef>
                <a:spcPts val="360"/>
              </a:spcBef>
              <a:spcAft>
                <a:spcPts val="0"/>
              </a:spcAft>
              <a:buSzPts val="1600"/>
              <a:buChar char="●"/>
            </a:pPr>
            <a:r>
              <a:rPr lang="en-US" sz="1600"/>
              <a:t>Allows for more appropriate decisions to be made, which enhances the overall safety of operations during an incident.</a:t>
            </a:r>
            <a:endParaRPr sz="1600"/>
          </a:p>
        </p:txBody>
      </p:sp>
      <p:sp>
        <p:nvSpPr>
          <p:cNvPr id="166" name="Google Shape;166;g558f0e932a01a366_24"/>
          <p:cNvSpPr txBox="1"/>
          <p:nvPr/>
        </p:nvSpPr>
        <p:spPr>
          <a:xfrm>
            <a:off x="489856" y="614515"/>
            <a:ext cx="7630800" cy="582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FFFFFF"/>
                </a:solidFill>
                <a:latin typeface="Trebuchet MS"/>
                <a:ea typeface="Trebuchet MS"/>
                <a:cs typeface="Trebuchet MS"/>
                <a:sym typeface="Trebuchet MS"/>
              </a:rPr>
              <a:t>Incident response and recovery</a:t>
            </a:r>
            <a:endParaRPr sz="3200" b="0" i="0" u="none" strike="noStrike" cap="none">
              <a:solidFill>
                <a:srgbClr val="FFFFFF"/>
              </a:solidFill>
              <a:latin typeface="Trebuchet MS"/>
              <a:ea typeface="Trebuchet MS"/>
              <a:cs typeface="Trebuchet MS"/>
              <a:sym typeface="Trebuchet MS"/>
            </a:endParaRPr>
          </a:p>
        </p:txBody>
      </p:sp>
      <p:sp>
        <p:nvSpPr>
          <p:cNvPr id="167" name="Google Shape;167;g558f0e932a01a366_24"/>
          <p:cNvSpPr txBox="1"/>
          <p:nvPr/>
        </p:nvSpPr>
        <p:spPr>
          <a:xfrm>
            <a:off x="337456" y="1197428"/>
            <a:ext cx="7630800" cy="468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1" u="none" strike="noStrike" cap="none">
                <a:solidFill>
                  <a:schemeClr val="accent6"/>
                </a:solidFill>
                <a:latin typeface="Trebuchet MS"/>
                <a:ea typeface="Trebuchet MS"/>
                <a:cs typeface="Trebuchet MS"/>
                <a:sym typeface="Trebuchet MS"/>
              </a:rPr>
              <a:t>Differentiating/Cutting Edge benefits </a:t>
            </a:r>
            <a:endParaRPr sz="2400" b="0" i="1" u="none" strike="noStrike" cap="none">
              <a:solidFill>
                <a:schemeClr val="accent6"/>
              </a:solidFill>
              <a:latin typeface="Trebuchet MS"/>
              <a:ea typeface="Trebuchet MS"/>
              <a:cs typeface="Trebuchet MS"/>
              <a:sym typeface="Trebuchet M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solidFill>
                  <a:srgbClr val="FFFFFF"/>
                </a:solidFill>
              </a:rPr>
              <a:t>Travel health</a:t>
            </a:r>
            <a:endParaRPr>
              <a:solidFill>
                <a:srgbClr val="FFFFFF"/>
              </a:solidFill>
            </a:endParaRPr>
          </a:p>
        </p:txBody>
      </p:sp>
      <p:sp>
        <p:nvSpPr>
          <p:cNvPr id="174" name="Google Shape;174;p11"/>
          <p:cNvSpPr txBox="1"/>
          <p:nvPr/>
        </p:nvSpPr>
        <p:spPr>
          <a:xfrm>
            <a:off x="794656" y="1426028"/>
            <a:ext cx="7630800" cy="45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accent6"/>
              </a:solidFill>
              <a:latin typeface="Trebuchet MS"/>
              <a:ea typeface="Trebuchet MS"/>
              <a:cs typeface="Trebuchet MS"/>
              <a:sym typeface="Trebuchet MS"/>
            </a:endParaRPr>
          </a:p>
        </p:txBody>
      </p:sp>
      <p:sp>
        <p:nvSpPr>
          <p:cNvPr id="175" name="Google Shape;175;p11"/>
          <p:cNvSpPr/>
          <p:nvPr/>
        </p:nvSpPr>
        <p:spPr>
          <a:xfrm>
            <a:off x="0" y="1245050"/>
            <a:ext cx="9144000" cy="56130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imes"/>
              <a:buNone/>
            </a:pPr>
            <a:endParaRPr sz="2400" b="0" i="0" u="none" strike="noStrike" cap="none">
              <a:solidFill>
                <a:schemeClr val="dk1"/>
              </a:solidFill>
              <a:latin typeface="Times"/>
              <a:ea typeface="Times"/>
              <a:cs typeface="Times"/>
              <a:sym typeface="Times"/>
            </a:endParaRPr>
          </a:p>
        </p:txBody>
      </p:sp>
      <p:pic>
        <p:nvPicPr>
          <p:cNvPr id="3" name="Picture 2" descr="Timeline&#10;&#10;Description automatically generated">
            <a:extLst>
              <a:ext uri="{FF2B5EF4-FFF2-40B4-BE49-F238E27FC236}">
                <a16:creationId xmlns:a16="http://schemas.microsoft.com/office/drawing/2014/main" id="{C3F7C051-739C-7645-AFB7-1F1FCF5FD65A}"/>
              </a:ext>
            </a:extLst>
          </p:cNvPr>
          <p:cNvPicPr>
            <a:picLocks noChangeAspect="1"/>
          </p:cNvPicPr>
          <p:nvPr/>
        </p:nvPicPr>
        <p:blipFill>
          <a:blip r:embed="rId3"/>
          <a:stretch>
            <a:fillRect/>
          </a:stretch>
        </p:blipFill>
        <p:spPr>
          <a:xfrm>
            <a:off x="1162050" y="1701350"/>
            <a:ext cx="6819900" cy="39116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A43965-5D68-71BE-D6C2-33B9E6613706}"/>
              </a:ext>
            </a:extLst>
          </p:cNvPr>
          <p:cNvSpPr txBox="1"/>
          <p:nvPr/>
        </p:nvSpPr>
        <p:spPr>
          <a:xfrm>
            <a:off x="2289089" y="2004860"/>
            <a:ext cx="4578178" cy="2617768"/>
          </a:xfrm>
          <a:prstGeom prst="rect">
            <a:avLst/>
          </a:prstGeom>
          <a:noFill/>
        </p:spPr>
        <p:txBody>
          <a:bodyPr wrap="square">
            <a:spAutoFit/>
          </a:bodyPr>
          <a:lstStyle/>
          <a:p>
            <a:pPr marL="457200" marR="0" lvl="1">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The Airport Cooperative Research Program (ACRP) is sponsored by the Federal Aviation Administration. ACRP is administered by the Transportation Research Board (TRB), part of the National Academies of Sciences, Engineering, and Medicine.  Any opinions and conclusions expressed or implied in resulting research products are those of the individuals and organizations who performed the research and are not necessarily those of TRB; the National Academies of Sciences, Engineering, and Medicine; or ACRP sponsors.</a:t>
            </a:r>
          </a:p>
        </p:txBody>
      </p:sp>
    </p:spTree>
    <p:extLst>
      <p:ext uri="{BB962C8B-B14F-4D97-AF65-F5344CB8AC3E}">
        <p14:creationId xmlns:p14="http://schemas.microsoft.com/office/powerpoint/2010/main" val="500754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558f0e932a01a366_32"/>
          <p:cNvSpPr txBox="1">
            <a:spLocks noGrp="1"/>
          </p:cNvSpPr>
          <p:nvPr>
            <p:ph type="body" idx="2"/>
          </p:nvPr>
        </p:nvSpPr>
        <p:spPr>
          <a:xfrm>
            <a:off x="-6600" y="1807625"/>
            <a:ext cx="8922000" cy="4037400"/>
          </a:xfrm>
          <a:prstGeom prst="rect">
            <a:avLst/>
          </a:prstGeom>
          <a:noFill/>
          <a:ln>
            <a:noFill/>
          </a:ln>
        </p:spPr>
        <p:txBody>
          <a:bodyPr spcFirstLastPara="1" wrap="square" lIns="91425" tIns="45700" rIns="91425" bIns="45700" anchor="t" anchorCtr="0">
            <a:noAutofit/>
          </a:bodyPr>
          <a:lstStyle/>
          <a:p>
            <a:pPr marL="457200" lvl="0" indent="-330200" algn="l" rtl="0">
              <a:lnSpc>
                <a:spcPct val="115000"/>
              </a:lnSpc>
              <a:spcBef>
                <a:spcPts val="360"/>
              </a:spcBef>
              <a:spcAft>
                <a:spcPts val="0"/>
              </a:spcAft>
              <a:buSzPts val="1600"/>
              <a:buChar char="●"/>
            </a:pPr>
            <a:r>
              <a:rPr lang="en-US" sz="1600"/>
              <a:t>Increase the safety level of the traveling public by ensuring safe distance among travelers to mitigate any chance of contracting COVID-19.</a:t>
            </a:r>
            <a:endParaRPr sz="1600"/>
          </a:p>
          <a:p>
            <a:pPr marL="0" lvl="0" indent="0" algn="l" rtl="0">
              <a:lnSpc>
                <a:spcPct val="115000"/>
              </a:lnSpc>
              <a:spcBef>
                <a:spcPts val="360"/>
              </a:spcBef>
              <a:spcAft>
                <a:spcPts val="0"/>
              </a:spcAft>
              <a:buSzPts val="1400"/>
              <a:buNone/>
            </a:pPr>
            <a:endParaRPr sz="1600"/>
          </a:p>
          <a:p>
            <a:pPr marL="457200" lvl="0" indent="-330200" algn="l" rtl="0">
              <a:lnSpc>
                <a:spcPct val="115000"/>
              </a:lnSpc>
              <a:spcBef>
                <a:spcPts val="360"/>
              </a:spcBef>
              <a:spcAft>
                <a:spcPts val="0"/>
              </a:spcAft>
              <a:buSzPts val="1600"/>
              <a:buChar char="●"/>
            </a:pPr>
            <a:r>
              <a:rPr lang="en-US" sz="1600"/>
              <a:t>Reduce the number of airport staff required to interact with and assist travelers during their travel experience at the airport.</a:t>
            </a:r>
            <a:endParaRPr sz="1600"/>
          </a:p>
          <a:p>
            <a:pPr marL="0" lvl="0" indent="0" algn="l" rtl="0">
              <a:lnSpc>
                <a:spcPct val="115000"/>
              </a:lnSpc>
              <a:spcBef>
                <a:spcPts val="360"/>
              </a:spcBef>
              <a:spcAft>
                <a:spcPts val="0"/>
              </a:spcAft>
              <a:buSzPts val="1400"/>
              <a:buNone/>
            </a:pPr>
            <a:endParaRPr sz="1600"/>
          </a:p>
          <a:p>
            <a:pPr marL="457200" lvl="0" indent="-330200" algn="l" rtl="0">
              <a:lnSpc>
                <a:spcPct val="115000"/>
              </a:lnSpc>
              <a:spcBef>
                <a:spcPts val="360"/>
              </a:spcBef>
              <a:spcAft>
                <a:spcPts val="0"/>
              </a:spcAft>
              <a:buSzPts val="1600"/>
              <a:buChar char="●"/>
            </a:pPr>
            <a:r>
              <a:rPr lang="en-US" sz="1600"/>
              <a:t>Contact tracing helps to inform the airport on who has been exposed to the infected employee and this allows the airport to take mitigative steps.</a:t>
            </a:r>
            <a:endParaRPr sz="1600"/>
          </a:p>
          <a:p>
            <a:pPr marL="0" lvl="0" indent="0" algn="l" rtl="0">
              <a:lnSpc>
                <a:spcPct val="115000"/>
              </a:lnSpc>
              <a:spcBef>
                <a:spcPts val="360"/>
              </a:spcBef>
              <a:spcAft>
                <a:spcPts val="0"/>
              </a:spcAft>
              <a:buSzPts val="1400"/>
              <a:buNone/>
            </a:pPr>
            <a:endParaRPr sz="1600"/>
          </a:p>
          <a:p>
            <a:pPr marL="457200" lvl="0" indent="-330200" algn="l" rtl="0">
              <a:lnSpc>
                <a:spcPct val="115000"/>
              </a:lnSpc>
              <a:spcBef>
                <a:spcPts val="360"/>
              </a:spcBef>
              <a:spcAft>
                <a:spcPts val="0"/>
              </a:spcAft>
              <a:buSzPts val="1600"/>
              <a:buChar char="●"/>
            </a:pPr>
            <a:r>
              <a:rPr lang="en-US" sz="1600"/>
              <a:t>Contact tracing allows the arrangement for other staff to take over the shift of the infected employee to ensure continual operations with minimal disruptions. </a:t>
            </a:r>
            <a:endParaRPr sz="1600"/>
          </a:p>
        </p:txBody>
      </p:sp>
      <p:sp>
        <p:nvSpPr>
          <p:cNvPr id="183" name="Google Shape;183;g558f0e932a01a366_32"/>
          <p:cNvSpPr txBox="1"/>
          <p:nvPr/>
        </p:nvSpPr>
        <p:spPr>
          <a:xfrm>
            <a:off x="451806" y="560340"/>
            <a:ext cx="7630800" cy="582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FFFFFF"/>
                </a:solidFill>
                <a:latin typeface="Trebuchet MS"/>
                <a:ea typeface="Trebuchet MS"/>
                <a:cs typeface="Trebuchet MS"/>
                <a:sym typeface="Trebuchet MS"/>
              </a:rPr>
              <a:t>Travel health</a:t>
            </a:r>
            <a:endParaRPr sz="3200" b="0" i="0" u="none" strike="noStrike" cap="none">
              <a:solidFill>
                <a:srgbClr val="FFFFFF"/>
              </a:solidFill>
              <a:latin typeface="Trebuchet MS"/>
              <a:ea typeface="Trebuchet MS"/>
              <a:cs typeface="Trebuchet MS"/>
              <a:sym typeface="Trebuchet MS"/>
            </a:endParaRPr>
          </a:p>
        </p:txBody>
      </p:sp>
      <p:sp>
        <p:nvSpPr>
          <p:cNvPr id="184" name="Google Shape;184;g558f0e932a01a366_32"/>
          <p:cNvSpPr txBox="1"/>
          <p:nvPr/>
        </p:nvSpPr>
        <p:spPr>
          <a:xfrm>
            <a:off x="337456" y="1197428"/>
            <a:ext cx="7630800" cy="468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1" u="none" strike="noStrike" cap="none">
                <a:solidFill>
                  <a:schemeClr val="accent6"/>
                </a:solidFill>
                <a:latin typeface="Trebuchet MS"/>
                <a:ea typeface="Trebuchet MS"/>
                <a:cs typeface="Trebuchet MS"/>
                <a:sym typeface="Trebuchet MS"/>
              </a:rPr>
              <a:t>Differentiating/Cutting Edge benefits </a:t>
            </a:r>
            <a:endParaRPr sz="2400" b="0" i="1" u="none" strike="noStrike" cap="none">
              <a:solidFill>
                <a:schemeClr val="accent6"/>
              </a:solidFill>
              <a:latin typeface="Trebuchet MS"/>
              <a:ea typeface="Trebuchet MS"/>
              <a:cs typeface="Trebuchet MS"/>
              <a:sym typeface="Trebuchet M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1139d46287d_0_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3200"/>
              <a:t>Taxonomy of wireless architectures</a:t>
            </a:r>
            <a:endParaRPr/>
          </a:p>
        </p:txBody>
      </p:sp>
      <p:sp>
        <p:nvSpPr>
          <p:cNvPr id="191" name="Google Shape;191;g1139d46287d_0_15"/>
          <p:cNvSpPr txBox="1"/>
          <p:nvPr/>
        </p:nvSpPr>
        <p:spPr>
          <a:xfrm>
            <a:off x="287381" y="1299028"/>
            <a:ext cx="7630800" cy="45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accent6"/>
                </a:solidFill>
                <a:latin typeface="Trebuchet MS"/>
                <a:ea typeface="Trebuchet MS"/>
                <a:cs typeface="Trebuchet MS"/>
                <a:sym typeface="Trebuchet MS"/>
              </a:rPr>
              <a:t>Summary of wireless technology standards</a:t>
            </a:r>
            <a:endParaRPr sz="2400" b="0" i="0" u="none" strike="noStrike" cap="none">
              <a:solidFill>
                <a:schemeClr val="accent6"/>
              </a:solidFill>
              <a:latin typeface="Trebuchet MS"/>
              <a:ea typeface="Trebuchet MS"/>
              <a:cs typeface="Trebuchet MS"/>
              <a:sym typeface="Trebuchet MS"/>
            </a:endParaRPr>
          </a:p>
        </p:txBody>
      </p:sp>
      <p:graphicFrame>
        <p:nvGraphicFramePr>
          <p:cNvPr id="192" name="Google Shape;192;g1139d46287d_0_15"/>
          <p:cNvGraphicFramePr/>
          <p:nvPr/>
        </p:nvGraphicFramePr>
        <p:xfrm>
          <a:off x="237289" y="1756825"/>
          <a:ext cx="8669400" cy="4114905"/>
        </p:xfrm>
        <a:graphic>
          <a:graphicData uri="http://schemas.openxmlformats.org/drawingml/2006/table">
            <a:tbl>
              <a:tblPr bandRow="1">
                <a:noFill/>
                <a:tableStyleId>{C04C444B-D056-46FC-B175-771B6EE9A27A}</a:tableStyleId>
              </a:tblPr>
              <a:tblGrid>
                <a:gridCol w="1693825">
                  <a:extLst>
                    <a:ext uri="{9D8B030D-6E8A-4147-A177-3AD203B41FA5}">
                      <a16:colId xmlns:a16="http://schemas.microsoft.com/office/drawing/2014/main" val="20000"/>
                    </a:ext>
                  </a:extLst>
                </a:gridCol>
                <a:gridCol w="3367700">
                  <a:extLst>
                    <a:ext uri="{9D8B030D-6E8A-4147-A177-3AD203B41FA5}">
                      <a16:colId xmlns:a16="http://schemas.microsoft.com/office/drawing/2014/main" val="20001"/>
                    </a:ext>
                  </a:extLst>
                </a:gridCol>
                <a:gridCol w="3607875">
                  <a:extLst>
                    <a:ext uri="{9D8B030D-6E8A-4147-A177-3AD203B41FA5}">
                      <a16:colId xmlns:a16="http://schemas.microsoft.com/office/drawing/2014/main" val="20002"/>
                    </a:ext>
                  </a:extLst>
                </a:gridCol>
              </a:tblGrid>
              <a:tr h="365775">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solidFill>
                            <a:schemeClr val="accent6"/>
                          </a:solidFill>
                        </a:rPr>
                        <a:t>Technology type</a:t>
                      </a:r>
                      <a:endParaRPr sz="3600" b="1" u="none" strike="noStrike" cap="none">
                        <a:solidFill>
                          <a:schemeClr val="accent6"/>
                        </a:solidFill>
                        <a:latin typeface="Times New Roman"/>
                        <a:ea typeface="Times New Roman"/>
                        <a:cs typeface="Times New Roman"/>
                        <a:sym typeface="Times New Roman"/>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solidFill>
                            <a:schemeClr val="accent6"/>
                          </a:solidFill>
                        </a:rPr>
                        <a:t>Data Transmission Type</a:t>
                      </a:r>
                      <a:endParaRPr sz="3600" b="1" u="none" strike="noStrike" cap="none">
                        <a:solidFill>
                          <a:schemeClr val="accent6"/>
                        </a:solidFill>
                        <a:latin typeface="Times New Roman"/>
                        <a:ea typeface="Times New Roman"/>
                        <a:cs typeface="Times New Roman"/>
                        <a:sym typeface="Times New Roman"/>
                      </a:endParaRPr>
                    </a:p>
                  </a:txBody>
                  <a:tcPr marL="91450" marR="91450" marT="45725" marB="45725"/>
                </a:tc>
                <a:tc>
                  <a:txBody>
                    <a:bodyPr/>
                    <a:lstStyle/>
                    <a:p>
                      <a:pPr marL="0" marR="0" lvl="0" indent="0" algn="just" rtl="0">
                        <a:lnSpc>
                          <a:spcPct val="100000"/>
                        </a:lnSpc>
                        <a:spcBef>
                          <a:spcPts val="0"/>
                        </a:spcBef>
                        <a:spcAft>
                          <a:spcPts val="0"/>
                        </a:spcAft>
                        <a:buClr>
                          <a:srgbClr val="000000"/>
                        </a:buClr>
                        <a:buSzPts val="1800"/>
                        <a:buFont typeface="Arial"/>
                        <a:buNone/>
                      </a:pPr>
                      <a:r>
                        <a:rPr lang="en-US" sz="1800" b="1" u="none" strike="noStrike" cap="none">
                          <a:solidFill>
                            <a:schemeClr val="accent6"/>
                          </a:solidFill>
                        </a:rPr>
                        <a:t>Common Examples</a:t>
                      </a:r>
                      <a:endParaRPr sz="1800" b="1" u="none" strike="noStrike" cap="none">
                        <a:solidFill>
                          <a:schemeClr val="accent6"/>
                        </a:solidFill>
                      </a:endParaRPr>
                    </a:p>
                  </a:txBody>
                  <a:tcPr marL="91450" marR="91450" marT="45725" marB="45725"/>
                </a:tc>
                <a:extLst>
                  <a:ext uri="{0D108BD9-81ED-4DB2-BD59-A6C34878D82A}">
                    <a16:rowId xmlns:a16="http://schemas.microsoft.com/office/drawing/2014/main" val="10000"/>
                  </a:ext>
                </a:extLst>
              </a:tr>
              <a:tr h="365775">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chemeClr val="accent6"/>
                          </a:solidFill>
                        </a:rPr>
                        <a:t>Cellular</a:t>
                      </a:r>
                      <a:endParaRPr sz="1200" b="1" u="none" strike="noStrike" cap="none">
                        <a:solidFill>
                          <a:schemeClr val="accent6"/>
                        </a:solidFill>
                        <a:latin typeface="Times New Roman"/>
                        <a:ea typeface="Times New Roman"/>
                        <a:cs typeface="Times New Roman"/>
                        <a:sym typeface="Times New Roman"/>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chemeClr val="accent6"/>
                          </a:solidFill>
                        </a:rPr>
                        <a:t>Medium-distance, indoor and outdoor communications</a:t>
                      </a:r>
                      <a:endParaRPr sz="1200" b="1" u="none" strike="noStrike" cap="none"/>
                    </a:p>
                  </a:txBody>
                  <a:tcPr marL="91450" marR="91450" marT="45725" marB="45725"/>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u="none" strike="noStrike" cap="none">
                          <a:solidFill>
                            <a:schemeClr val="accent6"/>
                          </a:solidFill>
                        </a:rPr>
                        <a:t>Handheld and wearables, sensors, vehicles anywhere in terminal and airfield</a:t>
                      </a:r>
                      <a:endParaRPr sz="1200" u="none" strike="noStrike" cap="none">
                        <a:solidFill>
                          <a:schemeClr val="accent6"/>
                        </a:solidFill>
                      </a:endParaRPr>
                    </a:p>
                  </a:txBody>
                  <a:tcPr marL="91450" marR="91450" marT="45725" marB="45725"/>
                </a:tc>
                <a:extLst>
                  <a:ext uri="{0D108BD9-81ED-4DB2-BD59-A6C34878D82A}">
                    <a16:rowId xmlns:a16="http://schemas.microsoft.com/office/drawing/2014/main" val="10001"/>
                  </a:ext>
                </a:extLst>
              </a:tr>
              <a:tr h="365775">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chemeClr val="accent6"/>
                          </a:solidFill>
                        </a:rPr>
                        <a:t>Wi-Fi</a:t>
                      </a:r>
                      <a:endParaRPr sz="1200" b="1" u="none" strike="noStrike" cap="none">
                        <a:solidFill>
                          <a:schemeClr val="accent6"/>
                        </a:solidFill>
                        <a:latin typeface="Times New Roman"/>
                        <a:ea typeface="Times New Roman"/>
                        <a:cs typeface="Times New Roman"/>
                        <a:sym typeface="Times New Roman"/>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chemeClr val="accent6"/>
                          </a:solidFill>
                        </a:rPr>
                        <a:t>Short-distance, high-volume data communications</a:t>
                      </a:r>
                      <a:endParaRPr sz="1200" b="1" u="none" strike="noStrike" cap="none"/>
                    </a:p>
                  </a:txBody>
                  <a:tcPr marL="91450" marR="91450" marT="45725" marB="45725"/>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u="none" strike="noStrike" cap="none">
                          <a:solidFill>
                            <a:schemeClr val="accent6"/>
                          </a:solidFill>
                        </a:rPr>
                        <a:t>Computers, kiosks, handheld, and other electronics devices in terminal and apron</a:t>
                      </a:r>
                      <a:endParaRPr sz="1200" u="none" strike="noStrike" cap="none">
                        <a:solidFill>
                          <a:schemeClr val="accent6"/>
                        </a:solidFill>
                      </a:endParaRPr>
                    </a:p>
                  </a:txBody>
                  <a:tcPr marL="91450" marR="91450" marT="45725" marB="45725"/>
                </a:tc>
                <a:extLst>
                  <a:ext uri="{0D108BD9-81ED-4DB2-BD59-A6C34878D82A}">
                    <a16:rowId xmlns:a16="http://schemas.microsoft.com/office/drawing/2014/main" val="10002"/>
                  </a:ext>
                </a:extLst>
              </a:tr>
              <a:tr h="365775">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chemeClr val="accent6"/>
                          </a:solidFill>
                        </a:rPr>
                        <a:t>AeroMACS</a:t>
                      </a:r>
                      <a:endParaRPr sz="1200" b="1" u="none" strike="noStrike" cap="none">
                        <a:solidFill>
                          <a:schemeClr val="accent6"/>
                        </a:solidFill>
                        <a:latin typeface="Times New Roman"/>
                        <a:ea typeface="Times New Roman"/>
                        <a:cs typeface="Times New Roman"/>
                        <a:sym typeface="Times New Roman"/>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chemeClr val="accent6"/>
                          </a:solidFill>
                        </a:rPr>
                        <a:t>High-volume data, sensitive outdoor communications</a:t>
                      </a:r>
                      <a:endParaRPr sz="1200" b="1" u="none" strike="noStrike" cap="none"/>
                    </a:p>
                  </a:txBody>
                  <a:tcPr marL="91450" marR="91450" marT="45725" marB="45725"/>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u="none" strike="noStrike" cap="none">
                          <a:solidFill>
                            <a:schemeClr val="accent6"/>
                          </a:solidFill>
                        </a:rPr>
                        <a:t>Handheld and mounted devices</a:t>
                      </a:r>
                      <a:endParaRPr sz="1200" u="none" strike="noStrike" cap="none">
                        <a:solidFill>
                          <a:schemeClr val="accent6"/>
                        </a:solidFill>
                      </a:endParaRPr>
                    </a:p>
                  </a:txBody>
                  <a:tcPr marL="91450" marR="91450" marT="45725" marB="45725"/>
                </a:tc>
                <a:extLst>
                  <a:ext uri="{0D108BD9-81ED-4DB2-BD59-A6C34878D82A}">
                    <a16:rowId xmlns:a16="http://schemas.microsoft.com/office/drawing/2014/main" val="10003"/>
                  </a:ext>
                </a:extLst>
              </a:tr>
              <a:tr h="365775">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chemeClr val="accent6"/>
                          </a:solidFill>
                        </a:rPr>
                        <a:t>Land Mobile Radio</a:t>
                      </a:r>
                      <a:endParaRPr sz="1200" b="1" u="none" strike="noStrike" cap="none">
                        <a:solidFill>
                          <a:schemeClr val="accent6"/>
                        </a:solidFill>
                        <a:latin typeface="Times New Roman"/>
                        <a:ea typeface="Times New Roman"/>
                        <a:cs typeface="Times New Roman"/>
                        <a:sym typeface="Times New Roman"/>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chemeClr val="accent6"/>
                          </a:solidFill>
                        </a:rPr>
                        <a:t>Voice-only reliable communications</a:t>
                      </a:r>
                      <a:endParaRPr sz="1200" b="1" u="none" strike="noStrike" cap="none"/>
                    </a:p>
                  </a:txBody>
                  <a:tcPr marL="91450" marR="91450" marT="45725" marB="45725"/>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u="none" strike="noStrike" cap="none">
                          <a:solidFill>
                            <a:schemeClr val="accent6"/>
                          </a:solidFill>
                        </a:rPr>
                        <a:t>Handheld and mounted devices</a:t>
                      </a:r>
                      <a:endParaRPr sz="1200" u="none" strike="noStrike" cap="none">
                        <a:solidFill>
                          <a:schemeClr val="accent6"/>
                        </a:solidFill>
                      </a:endParaRPr>
                    </a:p>
                  </a:txBody>
                  <a:tcPr marL="91450" marR="91450" marT="45725" marB="45725"/>
                </a:tc>
                <a:extLst>
                  <a:ext uri="{0D108BD9-81ED-4DB2-BD59-A6C34878D82A}">
                    <a16:rowId xmlns:a16="http://schemas.microsoft.com/office/drawing/2014/main" val="10004"/>
                  </a:ext>
                </a:extLst>
              </a:tr>
              <a:tr h="365775">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chemeClr val="accent6"/>
                          </a:solidFill>
                        </a:rPr>
                        <a:t>Unlicensed LPWAN</a:t>
                      </a:r>
                      <a:endParaRPr sz="1200" b="1" u="none" strike="noStrike" cap="none">
                        <a:solidFill>
                          <a:schemeClr val="accent6"/>
                        </a:solidFill>
                        <a:latin typeface="Times New Roman"/>
                        <a:ea typeface="Times New Roman"/>
                        <a:cs typeface="Times New Roman"/>
                        <a:sym typeface="Times New Roman"/>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chemeClr val="accent6"/>
                          </a:solidFill>
                        </a:rPr>
                        <a:t>Low-volume data, long-distance communications</a:t>
                      </a:r>
                      <a:endParaRPr sz="1200" b="1" u="none" strike="noStrike" cap="none"/>
                    </a:p>
                  </a:txBody>
                  <a:tcPr marL="91450" marR="91450" marT="45725" marB="45725"/>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u="none" strike="noStrike" cap="none">
                          <a:solidFill>
                            <a:schemeClr val="accent6"/>
                          </a:solidFill>
                        </a:rPr>
                        <a:t>Fixed sensors in terminal and airfield, including remote areas</a:t>
                      </a:r>
                      <a:endParaRPr sz="1200" u="none" strike="noStrike" cap="none">
                        <a:solidFill>
                          <a:schemeClr val="accent6"/>
                        </a:solidFill>
                      </a:endParaRPr>
                    </a:p>
                  </a:txBody>
                  <a:tcPr marL="91450" marR="91450" marT="45725" marB="45725"/>
                </a:tc>
                <a:extLst>
                  <a:ext uri="{0D108BD9-81ED-4DB2-BD59-A6C34878D82A}">
                    <a16:rowId xmlns:a16="http://schemas.microsoft.com/office/drawing/2014/main" val="10005"/>
                  </a:ext>
                </a:extLst>
              </a:tr>
              <a:tr h="64010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chemeClr val="accent6"/>
                          </a:solidFill>
                        </a:rPr>
                        <a:t>Personal Area Networks (PAN)</a:t>
                      </a:r>
                      <a:endParaRPr sz="1200" b="1" u="none" strike="noStrike" cap="none">
                        <a:solidFill>
                          <a:schemeClr val="accent6"/>
                        </a:solidFill>
                        <a:latin typeface="Times New Roman"/>
                        <a:ea typeface="Times New Roman"/>
                        <a:cs typeface="Times New Roman"/>
                        <a:sym typeface="Times New Roman"/>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chemeClr val="accent6"/>
                          </a:solidFill>
                        </a:rPr>
                        <a:t>Location-based services </a:t>
                      </a:r>
                      <a:endParaRPr sz="1200" b="1" u="none" strike="noStrike" cap="none">
                        <a:solidFill>
                          <a:schemeClr val="accent6"/>
                        </a:solidFill>
                        <a:latin typeface="Times New Roman"/>
                        <a:ea typeface="Times New Roman"/>
                        <a:cs typeface="Times New Roman"/>
                        <a:sym typeface="Times New Roman"/>
                      </a:endParaRPr>
                    </a:p>
                  </a:txBody>
                  <a:tcPr marL="91450" marR="91450" marT="45725" marB="45725"/>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u="none" strike="noStrike" cap="none">
                          <a:solidFill>
                            <a:schemeClr val="accent6"/>
                          </a:solidFill>
                        </a:rPr>
                        <a:t>Fixed and mobile sensors in terminal and airfield, handheld, ID scanning for access security</a:t>
                      </a:r>
                      <a:endParaRPr sz="1200" u="none" strike="noStrike" cap="none">
                        <a:solidFill>
                          <a:schemeClr val="accent6"/>
                        </a:solidFill>
                      </a:endParaRPr>
                    </a:p>
                  </a:txBody>
                  <a:tcPr marL="91450" marR="91450" marT="45725" marB="45725"/>
                </a:tc>
                <a:extLst>
                  <a:ext uri="{0D108BD9-81ED-4DB2-BD59-A6C34878D82A}">
                    <a16:rowId xmlns:a16="http://schemas.microsoft.com/office/drawing/2014/main" val="10006"/>
                  </a:ext>
                </a:extLst>
              </a:tr>
              <a:tr h="64010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chemeClr val="accent6"/>
                          </a:solidFill>
                        </a:rPr>
                        <a:t>Radio-Frequency Identification (RFID)</a:t>
                      </a:r>
                      <a:endParaRPr sz="1200" b="1" u="none" strike="noStrike" cap="none">
                        <a:solidFill>
                          <a:schemeClr val="accent6"/>
                        </a:solidFill>
                        <a:latin typeface="Times New Roman"/>
                        <a:ea typeface="Times New Roman"/>
                        <a:cs typeface="Times New Roman"/>
                        <a:sym typeface="Times New Roman"/>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chemeClr val="accent6"/>
                          </a:solidFill>
                        </a:rPr>
                        <a:t>Tracking and identification services</a:t>
                      </a:r>
                      <a:endParaRPr sz="1200" b="1" u="none" strike="noStrike" cap="none">
                        <a:solidFill>
                          <a:schemeClr val="accent6"/>
                        </a:solidFill>
                        <a:latin typeface="Times New Roman"/>
                        <a:ea typeface="Times New Roman"/>
                        <a:cs typeface="Times New Roman"/>
                        <a:sym typeface="Times New Roman"/>
                      </a:endParaRPr>
                    </a:p>
                  </a:txBody>
                  <a:tcPr marL="91450" marR="91450" marT="45725" marB="45725"/>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u="none" strike="noStrike" cap="none">
                          <a:solidFill>
                            <a:schemeClr val="accent6"/>
                          </a:solidFill>
                        </a:rPr>
                        <a:t>Baggage/pallet tracking. ID scanning for access security</a:t>
                      </a:r>
                      <a:endParaRPr sz="1200" u="none" strike="noStrike" cap="none">
                        <a:solidFill>
                          <a:schemeClr val="accent6"/>
                        </a:solidFill>
                      </a:endParaRPr>
                    </a:p>
                  </a:txBody>
                  <a:tcPr marL="91450" marR="91450" marT="45725" marB="45725"/>
                </a:tc>
                <a:extLst>
                  <a:ext uri="{0D108BD9-81ED-4DB2-BD59-A6C34878D82A}">
                    <a16:rowId xmlns:a16="http://schemas.microsoft.com/office/drawing/2014/main" val="10007"/>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110e43f33a6_0_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Taxonomy of wireless architectures</a:t>
            </a:r>
            <a:endParaRPr/>
          </a:p>
        </p:txBody>
      </p:sp>
      <p:sp>
        <p:nvSpPr>
          <p:cNvPr id="199" name="Google Shape;199;g110e43f33a6_0_12"/>
          <p:cNvSpPr txBox="1"/>
          <p:nvPr/>
        </p:nvSpPr>
        <p:spPr>
          <a:xfrm>
            <a:off x="566050" y="1273625"/>
            <a:ext cx="8037900" cy="20163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2200"/>
              <a:buFont typeface="Arial"/>
              <a:buNone/>
            </a:pPr>
            <a:r>
              <a:rPr lang="en-US" sz="2200" b="1" i="0" u="none" strike="noStrike" cap="none">
                <a:solidFill>
                  <a:schemeClr val="accent6"/>
                </a:solidFill>
                <a:latin typeface="Trebuchet MS"/>
                <a:ea typeface="Trebuchet MS"/>
                <a:cs typeface="Trebuchet MS"/>
                <a:sym typeface="Trebuchet MS"/>
              </a:rPr>
              <a:t>Why so many technologies?</a:t>
            </a:r>
            <a:endParaRPr sz="2200" b="0" i="0" u="none" strike="noStrike" cap="none">
              <a:solidFill>
                <a:srgbClr val="000000"/>
              </a:solidFill>
              <a:latin typeface="Arial"/>
              <a:ea typeface="Arial"/>
              <a:cs typeface="Arial"/>
              <a:sym typeface="Arial"/>
            </a:endParaRPr>
          </a:p>
          <a:p>
            <a:pPr marL="457200" marR="0" lvl="0" indent="-304800" algn="l" rtl="0">
              <a:lnSpc>
                <a:spcPct val="115000"/>
              </a:lnSpc>
              <a:spcBef>
                <a:spcPts val="0"/>
              </a:spcBef>
              <a:spcAft>
                <a:spcPts val="0"/>
              </a:spcAft>
              <a:buClr>
                <a:schemeClr val="dk1"/>
              </a:buClr>
              <a:buSzPts val="2400"/>
              <a:buFont typeface="Arial"/>
              <a:buNone/>
            </a:pPr>
            <a:endParaRPr sz="2200" b="0" i="0" u="none" strike="noStrike" cap="none">
              <a:solidFill>
                <a:schemeClr val="accent6"/>
              </a:solidFill>
              <a:latin typeface="Trebuchet MS"/>
              <a:ea typeface="Trebuchet MS"/>
              <a:cs typeface="Trebuchet MS"/>
              <a:sym typeface="Trebuchet MS"/>
            </a:endParaRPr>
          </a:p>
          <a:p>
            <a:pPr marL="457200" marR="0" lvl="0" indent="-444500" algn="l" rtl="0">
              <a:lnSpc>
                <a:spcPct val="115000"/>
              </a:lnSpc>
              <a:spcBef>
                <a:spcPts val="0"/>
              </a:spcBef>
              <a:spcAft>
                <a:spcPts val="0"/>
              </a:spcAft>
              <a:buClr>
                <a:schemeClr val="accent6"/>
              </a:buClr>
              <a:buSzPts val="2200"/>
              <a:buFont typeface="Arial"/>
              <a:buChar char="•"/>
            </a:pPr>
            <a:r>
              <a:rPr lang="en-US" sz="2200" b="0" i="0" u="none" strike="noStrike" cap="none">
                <a:solidFill>
                  <a:schemeClr val="accent6"/>
                </a:solidFill>
                <a:latin typeface="Trebuchet MS"/>
                <a:ea typeface="Trebuchet MS"/>
                <a:cs typeface="Trebuchet MS"/>
                <a:sym typeface="Trebuchet MS"/>
              </a:rPr>
              <a:t>Technologies have a variety of characteristics which make them ideal for specific applications and environments. There is no one-size-fits-all.</a:t>
            </a:r>
            <a:endParaRPr sz="2200" b="0" i="0" u="none" strike="noStrike" cap="none">
              <a:solidFill>
                <a:schemeClr val="accent6"/>
              </a:solidFill>
              <a:latin typeface="Trebuchet MS"/>
              <a:ea typeface="Trebuchet MS"/>
              <a:cs typeface="Trebuchet MS"/>
              <a:sym typeface="Trebuchet MS"/>
            </a:endParaRPr>
          </a:p>
        </p:txBody>
      </p:sp>
      <p:pic>
        <p:nvPicPr>
          <p:cNvPr id="200" name="Google Shape;200;g110e43f33a6_0_12"/>
          <p:cNvPicPr preferRelativeResize="0"/>
          <p:nvPr/>
        </p:nvPicPr>
        <p:blipFill rotWithShape="1">
          <a:blip r:embed="rId3">
            <a:alphaModFix/>
          </a:blip>
          <a:srcRect l="2753" t="13558" r="1597" b="4170"/>
          <a:stretch/>
        </p:blipFill>
        <p:spPr>
          <a:xfrm>
            <a:off x="-11700" y="3558166"/>
            <a:ext cx="4586324" cy="2524534"/>
          </a:xfrm>
          <a:prstGeom prst="rect">
            <a:avLst/>
          </a:prstGeom>
          <a:noFill/>
          <a:ln>
            <a:noFill/>
          </a:ln>
        </p:spPr>
      </p:pic>
      <p:pic>
        <p:nvPicPr>
          <p:cNvPr id="201" name="Google Shape;201;g110e43f33a6_0_12"/>
          <p:cNvPicPr preferRelativeResize="0"/>
          <p:nvPr/>
        </p:nvPicPr>
        <p:blipFill rotWithShape="1">
          <a:blip r:embed="rId4">
            <a:alphaModFix/>
          </a:blip>
          <a:srcRect l="2800" t="12891" r="2601"/>
          <a:stretch/>
        </p:blipFill>
        <p:spPr>
          <a:xfrm>
            <a:off x="4574625" y="3558775"/>
            <a:ext cx="4565350" cy="25245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Taxonomy of wireless architectures</a:t>
            </a:r>
            <a:endParaRPr/>
          </a:p>
        </p:txBody>
      </p:sp>
      <p:sp>
        <p:nvSpPr>
          <p:cNvPr id="208" name="Google Shape;208;p19"/>
          <p:cNvSpPr/>
          <p:nvPr/>
        </p:nvSpPr>
        <p:spPr>
          <a:xfrm>
            <a:off x="-200" y="1528675"/>
            <a:ext cx="9144000" cy="53391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imes"/>
              <a:buNone/>
            </a:pPr>
            <a:endParaRPr sz="2400" b="0" i="0" u="none" strike="noStrike" cap="none">
              <a:solidFill>
                <a:schemeClr val="dk1"/>
              </a:solidFill>
              <a:latin typeface="Times"/>
              <a:ea typeface="Times"/>
              <a:cs typeface="Times"/>
              <a:sym typeface="Times"/>
            </a:endParaRPr>
          </a:p>
        </p:txBody>
      </p:sp>
      <p:pic>
        <p:nvPicPr>
          <p:cNvPr id="209" name="Google Shape;209;p19" descr="Diagram, venn diagram&#10;&#10;Description automatically generated"/>
          <p:cNvPicPr preferRelativeResize="0"/>
          <p:nvPr/>
        </p:nvPicPr>
        <p:blipFill rotWithShape="1">
          <a:blip r:embed="rId3">
            <a:alphaModFix/>
          </a:blip>
          <a:srcRect l="1662" t="4492" r="3288" b="6172"/>
          <a:stretch/>
        </p:blipFill>
        <p:spPr>
          <a:xfrm>
            <a:off x="2094828" y="4143087"/>
            <a:ext cx="4413825" cy="2606275"/>
          </a:xfrm>
          <a:prstGeom prst="rect">
            <a:avLst/>
          </a:prstGeom>
          <a:noFill/>
          <a:ln>
            <a:noFill/>
          </a:ln>
        </p:spPr>
      </p:pic>
      <p:sp>
        <p:nvSpPr>
          <p:cNvPr id="210" name="Google Shape;210;p19"/>
          <p:cNvSpPr txBox="1"/>
          <p:nvPr/>
        </p:nvSpPr>
        <p:spPr>
          <a:xfrm>
            <a:off x="37146" y="1191950"/>
            <a:ext cx="6154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chemeClr val="accent6"/>
              </a:solidFill>
              <a:latin typeface="Trebuchet MS"/>
              <a:ea typeface="Trebuchet MS"/>
              <a:cs typeface="Trebuchet MS"/>
              <a:sym typeface="Trebuchet MS"/>
            </a:endParaRPr>
          </a:p>
        </p:txBody>
      </p:sp>
      <p:graphicFrame>
        <p:nvGraphicFramePr>
          <p:cNvPr id="211" name="Google Shape;211;p19"/>
          <p:cNvGraphicFramePr/>
          <p:nvPr/>
        </p:nvGraphicFramePr>
        <p:xfrm>
          <a:off x="-200" y="1565775"/>
          <a:ext cx="9144000" cy="2580395"/>
        </p:xfrm>
        <a:graphic>
          <a:graphicData uri="http://schemas.openxmlformats.org/drawingml/2006/table">
            <a:tbl>
              <a:tblPr>
                <a:noFill/>
                <a:tableStyleId>{9CFF54E0-A10F-48D8-99A3-48EFAC2BF3D9}</a:tableStyleId>
              </a:tblPr>
              <a:tblGrid>
                <a:gridCol w="2241125">
                  <a:extLst>
                    <a:ext uri="{9D8B030D-6E8A-4147-A177-3AD203B41FA5}">
                      <a16:colId xmlns:a16="http://schemas.microsoft.com/office/drawing/2014/main" val="20000"/>
                    </a:ext>
                  </a:extLst>
                </a:gridCol>
                <a:gridCol w="2292775">
                  <a:extLst>
                    <a:ext uri="{9D8B030D-6E8A-4147-A177-3AD203B41FA5}">
                      <a16:colId xmlns:a16="http://schemas.microsoft.com/office/drawing/2014/main" val="20001"/>
                    </a:ext>
                  </a:extLst>
                </a:gridCol>
                <a:gridCol w="2246600">
                  <a:extLst>
                    <a:ext uri="{9D8B030D-6E8A-4147-A177-3AD203B41FA5}">
                      <a16:colId xmlns:a16="http://schemas.microsoft.com/office/drawing/2014/main" val="20002"/>
                    </a:ext>
                  </a:extLst>
                </a:gridCol>
                <a:gridCol w="2363500">
                  <a:extLst>
                    <a:ext uri="{9D8B030D-6E8A-4147-A177-3AD203B41FA5}">
                      <a16:colId xmlns:a16="http://schemas.microsoft.com/office/drawing/2014/main" val="20003"/>
                    </a:ext>
                  </a:extLst>
                </a:gridCol>
              </a:tblGrid>
              <a:tr h="3570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Control</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Responsibility of service quality</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Participation in revenue and cost</a:t>
                      </a:r>
                      <a:endParaRPr sz="1400" b="1" u="none" strike="noStrike" cap="none"/>
                    </a:p>
                  </a:txBody>
                  <a:tcPr marL="91425" marR="91425" marT="91425" marB="91425"/>
                </a:tc>
                <a:extLst>
                  <a:ext uri="{0D108BD9-81ED-4DB2-BD59-A6C34878D82A}">
                    <a16:rowId xmlns:a16="http://schemas.microsoft.com/office/drawing/2014/main" val="10000"/>
                  </a:ext>
                </a:extLst>
              </a:tr>
              <a:tr h="6869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Private Network</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HIGH (controls network configuration and data)</a:t>
                      </a:r>
                      <a:endParaRPr sz="1400" b="0" i="0" u="none" strike="noStrike" cap="none">
                        <a:solidFill>
                          <a:srgbClr val="000000"/>
                        </a:solidFill>
                        <a:latin typeface="Arial"/>
                        <a:ea typeface="Arial"/>
                        <a:cs typeface="Arial"/>
                        <a:sym typeface="Arial"/>
                      </a:endParaRPr>
                    </a:p>
                  </a:txBody>
                  <a:tcPr marL="91425" marR="91425" marT="91425" marB="91425">
                    <a:solidFill>
                      <a:srgbClr val="AFC5DE"/>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HIGH (full responsibility of service quality)</a:t>
                      </a:r>
                      <a:endParaRPr sz="1400" u="none" strike="noStrike" cap="none"/>
                    </a:p>
                  </a:txBody>
                  <a:tcPr marL="91425" marR="91425" marT="91425" marB="91425">
                    <a:solidFill>
                      <a:srgbClr val="AFC5DE"/>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HIGH (Full revenue and cost burden)</a:t>
                      </a:r>
                      <a:endParaRPr sz="1400" u="none" strike="noStrike" cap="none"/>
                    </a:p>
                  </a:txBody>
                  <a:tcPr marL="91425" marR="91425" marT="91425" marB="91425">
                    <a:solidFill>
                      <a:srgbClr val="AFC5DE"/>
                    </a:solidFill>
                  </a:tcPr>
                </a:tc>
                <a:extLst>
                  <a:ext uri="{0D108BD9-81ED-4DB2-BD59-A6C34878D82A}">
                    <a16:rowId xmlns:a16="http://schemas.microsoft.com/office/drawing/2014/main" val="10001"/>
                  </a:ext>
                </a:extLst>
              </a:tr>
              <a:tr h="65997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Neutral Host</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MEDIUM (within agreement with 3</a:t>
                      </a:r>
                      <a:r>
                        <a:rPr lang="en-US" sz="1400" b="0" i="0" u="none" strike="noStrike" cap="none" baseline="30000">
                          <a:solidFill>
                            <a:srgbClr val="000000"/>
                          </a:solidFill>
                          <a:latin typeface="Arial"/>
                          <a:ea typeface="Arial"/>
                          <a:cs typeface="Arial"/>
                          <a:sym typeface="Arial"/>
                        </a:rPr>
                        <a:t>rd</a:t>
                      </a:r>
                      <a:r>
                        <a:rPr lang="en-US" sz="1400" b="0" i="0" u="none" strike="noStrike" cap="none">
                          <a:solidFill>
                            <a:srgbClr val="000000"/>
                          </a:solidFill>
                          <a:latin typeface="Arial"/>
                          <a:ea typeface="Arial"/>
                          <a:cs typeface="Arial"/>
                          <a:sym typeface="Arial"/>
                        </a:rPr>
                        <a:t> party)</a:t>
                      </a:r>
                      <a:endParaRPr sz="1400" b="0" i="0" u="none" strike="noStrike" cap="none">
                        <a:solidFill>
                          <a:srgbClr val="000000"/>
                        </a:solidFill>
                        <a:latin typeface="Arial"/>
                        <a:ea typeface="Arial"/>
                        <a:cs typeface="Arial"/>
                        <a:sym typeface="Arial"/>
                      </a:endParaRPr>
                    </a:p>
                  </a:txBody>
                  <a:tcPr marL="91425" marR="91425" marT="91425" marB="91425">
                    <a:solidFill>
                      <a:srgbClr val="C9D8E9"/>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MEDIUM (SLA with 3rd party)</a:t>
                      </a:r>
                      <a:endParaRPr sz="1400" u="none" strike="noStrike" cap="none"/>
                    </a:p>
                  </a:txBody>
                  <a:tcPr marL="91425" marR="91425" marT="91425" marB="91425">
                    <a:solidFill>
                      <a:srgbClr val="C9D8E9"/>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MEDIUM (Revenue/cost sharing)</a:t>
                      </a:r>
                      <a:endParaRPr sz="1400" u="none" strike="noStrike" cap="none"/>
                    </a:p>
                  </a:txBody>
                  <a:tcPr marL="91425" marR="91425" marT="91425" marB="91425">
                    <a:solidFill>
                      <a:srgbClr val="C9D8E9"/>
                    </a:solidFill>
                  </a:tcPr>
                </a:tc>
                <a:extLst>
                  <a:ext uri="{0D108BD9-81ED-4DB2-BD59-A6C34878D82A}">
                    <a16:rowId xmlns:a16="http://schemas.microsoft.com/office/drawing/2014/main" val="10002"/>
                  </a:ext>
                </a:extLst>
              </a:tr>
              <a:tr h="62395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Operator’s Public Access Network</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LOW (3</a:t>
                      </a:r>
                      <a:r>
                        <a:rPr lang="en-US" sz="1400" u="none" strike="noStrike" cap="none" baseline="30000"/>
                        <a:t>rd</a:t>
                      </a:r>
                      <a:r>
                        <a:rPr lang="en-US" sz="1400" u="none" strike="noStrike" cap="none"/>
                        <a:t> party owns the network)</a:t>
                      </a:r>
                      <a:endParaRPr sz="1400" u="none" strike="noStrike" cap="none"/>
                    </a:p>
                  </a:txBody>
                  <a:tcPr marL="91425" marR="91425" marT="91425" marB="91425">
                    <a:solidFill>
                      <a:srgbClr val="E3EBF4"/>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LOW (3</a:t>
                      </a:r>
                      <a:r>
                        <a:rPr lang="en-US" sz="1400" u="none" strike="noStrike" cap="none" baseline="30000"/>
                        <a:t>rd</a:t>
                      </a:r>
                      <a:r>
                        <a:rPr lang="en-US" sz="1400" u="none" strike="noStrike" cap="none"/>
                        <a:t> part has SLA directly with consumer)</a:t>
                      </a:r>
                      <a:endParaRPr sz="1400" u="none" strike="noStrike" cap="none"/>
                    </a:p>
                  </a:txBody>
                  <a:tcPr marL="91425" marR="91425" marT="91425" marB="91425">
                    <a:solidFill>
                      <a:srgbClr val="E3EBF4"/>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LOW (Subscription Cost)</a:t>
                      </a:r>
                      <a:endParaRPr sz="1400" u="none" strike="noStrike" cap="none"/>
                    </a:p>
                  </a:txBody>
                  <a:tcPr marL="91425" marR="91425" marT="91425" marB="91425">
                    <a:solidFill>
                      <a:srgbClr val="E3EBF4"/>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Cost Considerations</a:t>
            </a:r>
            <a:endParaRPr/>
          </a:p>
        </p:txBody>
      </p:sp>
      <p:sp>
        <p:nvSpPr>
          <p:cNvPr id="218" name="Google Shape;218;p14"/>
          <p:cNvSpPr txBox="1"/>
          <p:nvPr/>
        </p:nvSpPr>
        <p:spPr>
          <a:xfrm>
            <a:off x="304800" y="1420399"/>
            <a:ext cx="8532300" cy="4248300"/>
          </a:xfrm>
          <a:prstGeom prst="rect">
            <a:avLst/>
          </a:prstGeom>
          <a:noFill/>
          <a:ln>
            <a:noFill/>
          </a:ln>
        </p:spPr>
        <p:txBody>
          <a:bodyPr spcFirstLastPara="1" wrap="square" lIns="91425" tIns="45700" rIns="91425" bIns="45700" anchor="t" anchorCtr="0">
            <a:spAutoFit/>
          </a:bodyPr>
          <a:lstStyle/>
          <a:p>
            <a:pPr marL="0" marR="0" lvl="0" indent="0" algn="just" rtl="0">
              <a:lnSpc>
                <a:spcPct val="200000"/>
              </a:lnSpc>
              <a:spcBef>
                <a:spcPts val="0"/>
              </a:spcBef>
              <a:spcAft>
                <a:spcPts val="0"/>
              </a:spcAft>
              <a:buClr>
                <a:srgbClr val="000000"/>
              </a:buClr>
              <a:buSzPts val="1700"/>
              <a:buFont typeface="Arial"/>
              <a:buNone/>
            </a:pPr>
            <a:r>
              <a:rPr lang="en-US" sz="1700" b="0" i="0" u="none" strike="noStrike" cap="none">
                <a:solidFill>
                  <a:schemeClr val="accent6"/>
                </a:solidFill>
                <a:latin typeface="Trebuchet MS"/>
                <a:ea typeface="Trebuchet MS"/>
                <a:cs typeface="Trebuchet MS"/>
                <a:sym typeface="Trebuchet MS"/>
              </a:rPr>
              <a:t>Expenses are dependent on the size of the network and complexity of the environment, which may make the installation require additional equipment or infrastructure.</a:t>
            </a:r>
            <a:endParaRPr sz="1700" b="0" i="0" u="none" strike="noStrike" cap="none">
              <a:solidFill>
                <a:schemeClr val="accent6"/>
              </a:solidFill>
              <a:latin typeface="Trebuchet MS"/>
              <a:ea typeface="Trebuchet MS"/>
              <a:cs typeface="Trebuchet MS"/>
              <a:sym typeface="Trebuchet MS"/>
            </a:endParaRPr>
          </a:p>
          <a:p>
            <a:pPr marL="457200" marR="0" lvl="0" indent="-412750" algn="l" rtl="0">
              <a:lnSpc>
                <a:spcPct val="200000"/>
              </a:lnSpc>
              <a:spcBef>
                <a:spcPts val="0"/>
              </a:spcBef>
              <a:spcAft>
                <a:spcPts val="0"/>
              </a:spcAft>
              <a:buClr>
                <a:schemeClr val="accent6"/>
              </a:buClr>
              <a:buSzPts val="1700"/>
              <a:buFont typeface="Trebuchet MS"/>
              <a:buChar char="•"/>
            </a:pPr>
            <a:r>
              <a:rPr lang="en-US" sz="1700" b="1" i="0" u="none" strike="noStrike" cap="none">
                <a:solidFill>
                  <a:schemeClr val="accent6"/>
                </a:solidFill>
                <a:latin typeface="Trebuchet MS"/>
                <a:ea typeface="Trebuchet MS"/>
                <a:cs typeface="Trebuchet MS"/>
                <a:sym typeface="Trebuchet MS"/>
              </a:rPr>
              <a:t>CAPEX</a:t>
            </a:r>
            <a:endParaRPr sz="1700" b="1" i="0" u="none" strike="noStrike" cap="none">
              <a:solidFill>
                <a:srgbClr val="000000"/>
              </a:solidFill>
              <a:latin typeface="Trebuchet MS"/>
              <a:ea typeface="Trebuchet MS"/>
              <a:cs typeface="Trebuchet MS"/>
              <a:sym typeface="Trebuchet MS"/>
            </a:endParaRPr>
          </a:p>
          <a:p>
            <a:pPr marL="457200" marR="0" lvl="0" indent="-412750" algn="l" rtl="0">
              <a:lnSpc>
                <a:spcPct val="200000"/>
              </a:lnSpc>
              <a:spcBef>
                <a:spcPts val="0"/>
              </a:spcBef>
              <a:spcAft>
                <a:spcPts val="0"/>
              </a:spcAft>
              <a:buClr>
                <a:schemeClr val="accent6"/>
              </a:buClr>
              <a:buSzPts val="1700"/>
              <a:buFont typeface="Trebuchet MS"/>
              <a:buChar char="•"/>
            </a:pPr>
            <a:r>
              <a:rPr lang="en-US" sz="1700" b="1" i="0" u="none" strike="noStrike" cap="none">
                <a:solidFill>
                  <a:schemeClr val="accent6"/>
                </a:solidFill>
                <a:latin typeface="Trebuchet MS"/>
                <a:ea typeface="Trebuchet MS"/>
                <a:cs typeface="Trebuchet MS"/>
                <a:sym typeface="Trebuchet MS"/>
              </a:rPr>
              <a:t>OPEX</a:t>
            </a:r>
            <a:endParaRPr sz="1700" b="1" i="0" u="none" strike="noStrike" cap="none">
              <a:solidFill>
                <a:srgbClr val="000000"/>
              </a:solidFill>
              <a:latin typeface="Trebuchet MS"/>
              <a:ea typeface="Trebuchet MS"/>
              <a:cs typeface="Trebuchet MS"/>
              <a:sym typeface="Trebuchet MS"/>
            </a:endParaRPr>
          </a:p>
          <a:p>
            <a:pPr marL="457200" marR="0" lvl="0" indent="-412750" algn="l" rtl="0">
              <a:lnSpc>
                <a:spcPct val="200000"/>
              </a:lnSpc>
              <a:spcBef>
                <a:spcPts val="0"/>
              </a:spcBef>
              <a:spcAft>
                <a:spcPts val="0"/>
              </a:spcAft>
              <a:buClr>
                <a:schemeClr val="accent6"/>
              </a:buClr>
              <a:buSzPts val="1700"/>
              <a:buFont typeface="Trebuchet MS"/>
              <a:buChar char="•"/>
            </a:pPr>
            <a:r>
              <a:rPr lang="en-US" sz="1700" b="1" i="0" u="none" strike="noStrike" cap="none">
                <a:solidFill>
                  <a:schemeClr val="accent6"/>
                </a:solidFill>
                <a:latin typeface="Trebuchet MS"/>
                <a:ea typeface="Trebuchet MS"/>
                <a:cs typeface="Trebuchet MS"/>
                <a:sym typeface="Trebuchet MS"/>
              </a:rPr>
              <a:t>User expenses</a:t>
            </a:r>
            <a:endParaRPr sz="1700" b="1" i="0" u="none" strike="noStrike" cap="none">
              <a:solidFill>
                <a:srgbClr val="000000"/>
              </a:solidFill>
              <a:latin typeface="Trebuchet MS"/>
              <a:ea typeface="Trebuchet MS"/>
              <a:cs typeface="Trebuchet MS"/>
              <a:sym typeface="Trebuchet MS"/>
            </a:endParaRPr>
          </a:p>
          <a:p>
            <a:pPr marL="457200" marR="0" lvl="0" indent="-412750" algn="l" rtl="0">
              <a:lnSpc>
                <a:spcPct val="200000"/>
              </a:lnSpc>
              <a:spcBef>
                <a:spcPts val="0"/>
              </a:spcBef>
              <a:spcAft>
                <a:spcPts val="0"/>
              </a:spcAft>
              <a:buClr>
                <a:schemeClr val="accent6"/>
              </a:buClr>
              <a:buSzPts val="1700"/>
              <a:buFont typeface="Trebuchet MS"/>
              <a:buChar char="•"/>
            </a:pPr>
            <a:r>
              <a:rPr lang="en-US" sz="1700" b="1" i="0" u="none" strike="noStrike" cap="none">
                <a:solidFill>
                  <a:schemeClr val="accent6"/>
                </a:solidFill>
                <a:latin typeface="Trebuchet MS"/>
                <a:ea typeface="Trebuchet MS"/>
                <a:cs typeface="Trebuchet MS"/>
                <a:sym typeface="Trebuchet MS"/>
              </a:rPr>
              <a:t>Risk and liability</a:t>
            </a:r>
            <a:endParaRPr sz="1700" b="1" i="0" u="none" strike="noStrike" cap="none">
              <a:solidFill>
                <a:srgbClr val="000000"/>
              </a:solidFill>
              <a:latin typeface="Trebuchet MS"/>
              <a:ea typeface="Trebuchet MS"/>
              <a:cs typeface="Trebuchet MS"/>
              <a:sym typeface="Trebuchet MS"/>
            </a:endParaRPr>
          </a:p>
          <a:p>
            <a:pPr marL="457200" marR="0" lvl="0" indent="-412750" algn="l" rtl="0">
              <a:lnSpc>
                <a:spcPct val="200000"/>
              </a:lnSpc>
              <a:spcBef>
                <a:spcPts val="0"/>
              </a:spcBef>
              <a:spcAft>
                <a:spcPts val="0"/>
              </a:spcAft>
              <a:buClr>
                <a:schemeClr val="accent6"/>
              </a:buClr>
              <a:buSzPts val="1700"/>
              <a:buFont typeface="Trebuchet MS"/>
              <a:buChar char="•"/>
            </a:pPr>
            <a:r>
              <a:rPr lang="en-US" sz="1700" b="1" i="0" u="none" strike="noStrike" cap="none">
                <a:solidFill>
                  <a:schemeClr val="accent6"/>
                </a:solidFill>
                <a:latin typeface="Trebuchet MS"/>
                <a:ea typeface="Trebuchet MS"/>
                <a:cs typeface="Trebuchet MS"/>
                <a:sym typeface="Trebuchet MS"/>
              </a:rPr>
              <a:t>Opportunity costs</a:t>
            </a:r>
            <a:endParaRPr sz="1700" b="1" i="0" u="none" strike="noStrike" cap="none">
              <a:solidFill>
                <a:schemeClr val="accent6"/>
              </a:solidFill>
              <a:latin typeface="Trebuchet MS"/>
              <a:ea typeface="Trebuchet MS"/>
              <a:cs typeface="Trebuchet MS"/>
              <a:sym typeface="Trebuchet M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2e7829eb35b7617d_33"/>
          <p:cNvSpPr/>
          <p:nvPr/>
        </p:nvSpPr>
        <p:spPr>
          <a:xfrm>
            <a:off x="0" y="1528675"/>
            <a:ext cx="9144000" cy="53391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imes"/>
              <a:buNone/>
            </a:pPr>
            <a:endParaRPr sz="2400" b="0" i="0" u="none" strike="noStrike" cap="none">
              <a:solidFill>
                <a:schemeClr val="dk1"/>
              </a:solidFill>
              <a:latin typeface="Times"/>
              <a:ea typeface="Times"/>
              <a:cs typeface="Times"/>
              <a:sym typeface="Times"/>
            </a:endParaRPr>
          </a:p>
        </p:txBody>
      </p:sp>
      <p:sp>
        <p:nvSpPr>
          <p:cNvPr id="225" name="Google Shape;225;g2e7829eb35b7617d_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400"/>
              <a:buFont typeface="Arial"/>
              <a:buNone/>
            </a:pPr>
            <a:r>
              <a:rPr lang="en-US">
                <a:solidFill>
                  <a:srgbClr val="FFFFFF"/>
                </a:solidFill>
              </a:rPr>
              <a:t>Cost considerations: CAPEX / OPEX</a:t>
            </a:r>
            <a:endParaRPr>
              <a:solidFill>
                <a:srgbClr val="FFFFFF"/>
              </a:solidFill>
            </a:endParaRPr>
          </a:p>
        </p:txBody>
      </p:sp>
      <p:sp>
        <p:nvSpPr>
          <p:cNvPr id="226" name="Google Shape;226;g2e7829eb35b7617d_33"/>
          <p:cNvSpPr txBox="1"/>
          <p:nvPr/>
        </p:nvSpPr>
        <p:spPr>
          <a:xfrm>
            <a:off x="155775" y="1192105"/>
            <a:ext cx="7315200" cy="434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Open Sans"/>
                <a:ea typeface="Open Sans"/>
                <a:cs typeface="Open Sans"/>
                <a:sym typeface="Open Sans"/>
              </a:rPr>
              <a:t>Approximate CAPEX and OPEX by surface unit per technology type</a:t>
            </a:r>
            <a:endParaRPr sz="1600" b="1" i="0" u="none" strike="noStrike" cap="none">
              <a:solidFill>
                <a:srgbClr val="000000"/>
              </a:solidFill>
              <a:latin typeface="Open Sans"/>
              <a:ea typeface="Open Sans"/>
              <a:cs typeface="Open Sans"/>
              <a:sym typeface="Open Sans"/>
            </a:endParaRPr>
          </a:p>
        </p:txBody>
      </p:sp>
      <p:sp>
        <p:nvSpPr>
          <p:cNvPr id="227" name="Google Shape;227;g2e7829eb35b7617d_33"/>
          <p:cNvSpPr txBox="1"/>
          <p:nvPr/>
        </p:nvSpPr>
        <p:spPr>
          <a:xfrm>
            <a:off x="152400" y="152400"/>
            <a:ext cx="3000000" cy="415500"/>
          </a:xfrm>
          <a:prstGeom prst="rect">
            <a:avLst/>
          </a:prstGeom>
          <a:noFill/>
          <a:ln>
            <a:noFill/>
          </a:ln>
        </p:spPr>
        <p:txBody>
          <a:bodyPr spcFirstLastPara="1" wrap="square" lIns="91425" tIns="91425" rIns="91425" bIns="91425" anchor="t" anchorCtr="0">
            <a:spAutoFit/>
          </a:bodyPr>
          <a:lstStyle/>
          <a:p>
            <a:pPr marL="0" marR="0" lvl="0" indent="133350" algn="just" rtl="0">
              <a:lnSpc>
                <a:spcPct val="108333"/>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228" name="Google Shape;228;g2e7829eb35b7617d_33"/>
          <p:cNvGraphicFramePr/>
          <p:nvPr/>
        </p:nvGraphicFramePr>
        <p:xfrm>
          <a:off x="344725" y="1626950"/>
          <a:ext cx="4289725" cy="5144325"/>
        </p:xfrm>
        <a:graphic>
          <a:graphicData uri="http://schemas.openxmlformats.org/drawingml/2006/table">
            <a:tbl>
              <a:tblPr>
                <a:noFill/>
                <a:tableStyleId>{476569E0-1FC3-4C6A-A559-783349BAC87E}</a:tableStyleId>
              </a:tblPr>
              <a:tblGrid>
                <a:gridCol w="1988600">
                  <a:extLst>
                    <a:ext uri="{9D8B030D-6E8A-4147-A177-3AD203B41FA5}">
                      <a16:colId xmlns:a16="http://schemas.microsoft.com/office/drawing/2014/main" val="20000"/>
                    </a:ext>
                  </a:extLst>
                </a:gridCol>
                <a:gridCol w="1050600">
                  <a:extLst>
                    <a:ext uri="{9D8B030D-6E8A-4147-A177-3AD203B41FA5}">
                      <a16:colId xmlns:a16="http://schemas.microsoft.com/office/drawing/2014/main" val="20001"/>
                    </a:ext>
                  </a:extLst>
                </a:gridCol>
                <a:gridCol w="1250525">
                  <a:extLst>
                    <a:ext uri="{9D8B030D-6E8A-4147-A177-3AD203B41FA5}">
                      <a16:colId xmlns:a16="http://schemas.microsoft.com/office/drawing/2014/main" val="20002"/>
                    </a:ext>
                  </a:extLst>
                </a:gridCol>
              </a:tblGrid>
              <a:tr h="511250">
                <a:tc>
                  <a:txBody>
                    <a:bodyPr/>
                    <a:lstStyle/>
                    <a:p>
                      <a:pPr marL="0" lvl="0" indent="0" algn="l" rtl="0">
                        <a:spcBef>
                          <a:spcPts val="0"/>
                        </a:spcBef>
                        <a:spcAft>
                          <a:spcPts val="0"/>
                        </a:spcAft>
                        <a:buNone/>
                      </a:pPr>
                      <a:r>
                        <a:rPr lang="en-US" sz="2000" b="1"/>
                        <a:t> CAPEX</a:t>
                      </a:r>
                      <a:endParaRPr sz="20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000" b="1"/>
                        <a:t>Indoor ($/sqft)</a:t>
                      </a:r>
                      <a:endParaRPr sz="10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000" b="1"/>
                        <a:t>Outdoor ($/acre)</a:t>
                      </a:r>
                      <a:endParaRPr sz="10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51475">
                <a:tc>
                  <a:txBody>
                    <a:bodyPr/>
                    <a:lstStyle/>
                    <a:p>
                      <a:pPr marL="0" lvl="0" indent="0" algn="l" rtl="0">
                        <a:spcBef>
                          <a:spcPts val="0"/>
                        </a:spcBef>
                        <a:spcAft>
                          <a:spcPts val="0"/>
                        </a:spcAft>
                        <a:buNone/>
                      </a:pPr>
                      <a:r>
                        <a:rPr lang="en-US" sz="1000" b="1"/>
                        <a:t>Private Cellular 4G</a:t>
                      </a:r>
                      <a:endParaRPr sz="10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000"/>
                        <a:t>Medium</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000"/>
                    </a:solidFill>
                  </a:tcPr>
                </a:tc>
                <a:tc>
                  <a:txBody>
                    <a:bodyPr/>
                    <a:lstStyle/>
                    <a:p>
                      <a:pPr marL="0" lvl="0" indent="0" algn="l" rtl="0">
                        <a:spcBef>
                          <a:spcPts val="0"/>
                        </a:spcBef>
                        <a:spcAft>
                          <a:spcPts val="0"/>
                        </a:spcAft>
                        <a:buNone/>
                      </a:pPr>
                      <a:r>
                        <a:rPr lang="en-US" sz="1000"/>
                        <a:t>Low</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1"/>
                  </a:ext>
                </a:extLst>
              </a:tr>
              <a:tr h="351475">
                <a:tc>
                  <a:txBody>
                    <a:bodyPr/>
                    <a:lstStyle/>
                    <a:p>
                      <a:pPr marL="0" lvl="0" indent="0" algn="l" rtl="0">
                        <a:spcBef>
                          <a:spcPts val="0"/>
                        </a:spcBef>
                        <a:spcAft>
                          <a:spcPts val="0"/>
                        </a:spcAft>
                        <a:buNone/>
                      </a:pPr>
                      <a:r>
                        <a:rPr lang="en-US" sz="1000" b="1"/>
                        <a:t>Private Cellular 5G</a:t>
                      </a:r>
                      <a:endParaRPr sz="10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000"/>
                        <a:t>High</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8989"/>
                    </a:solidFill>
                  </a:tcPr>
                </a:tc>
                <a:tc>
                  <a:txBody>
                    <a:bodyPr/>
                    <a:lstStyle/>
                    <a:p>
                      <a:pPr marL="0" lvl="0" indent="0" algn="l" rtl="0">
                        <a:spcBef>
                          <a:spcPts val="0"/>
                        </a:spcBef>
                        <a:spcAft>
                          <a:spcPts val="0"/>
                        </a:spcAft>
                        <a:buNone/>
                      </a:pPr>
                      <a:r>
                        <a:rPr lang="en-US" sz="1000"/>
                        <a:t>Medium</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000"/>
                    </a:solidFill>
                  </a:tcPr>
                </a:tc>
                <a:extLst>
                  <a:ext uri="{0D108BD9-81ED-4DB2-BD59-A6C34878D82A}">
                    <a16:rowId xmlns:a16="http://schemas.microsoft.com/office/drawing/2014/main" val="10002"/>
                  </a:ext>
                </a:extLst>
              </a:tr>
              <a:tr h="351475">
                <a:tc>
                  <a:txBody>
                    <a:bodyPr/>
                    <a:lstStyle/>
                    <a:p>
                      <a:pPr marL="0" lvl="0" indent="0" algn="l" rtl="0">
                        <a:spcBef>
                          <a:spcPts val="0"/>
                        </a:spcBef>
                        <a:spcAft>
                          <a:spcPts val="0"/>
                        </a:spcAft>
                        <a:buNone/>
                      </a:pPr>
                      <a:r>
                        <a:rPr lang="en-US" sz="1000" b="1"/>
                        <a:t>Public Cellular 4G</a:t>
                      </a:r>
                      <a:endParaRPr sz="10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000"/>
                        <a:t>Low</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D050"/>
                    </a:solidFill>
                  </a:tcPr>
                </a:tc>
                <a:tc>
                  <a:txBody>
                    <a:bodyPr/>
                    <a:lstStyle/>
                    <a:p>
                      <a:pPr marL="0" lvl="0" indent="0" algn="l" rtl="0">
                        <a:spcBef>
                          <a:spcPts val="0"/>
                        </a:spcBef>
                        <a:spcAft>
                          <a:spcPts val="0"/>
                        </a:spcAft>
                        <a:buNone/>
                      </a:pPr>
                      <a:r>
                        <a:rPr lang="en-US" sz="1000"/>
                        <a:t>Low</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3"/>
                  </a:ext>
                </a:extLst>
              </a:tr>
              <a:tr h="351475">
                <a:tc>
                  <a:txBody>
                    <a:bodyPr/>
                    <a:lstStyle/>
                    <a:p>
                      <a:pPr marL="0" lvl="0" indent="0" algn="l" rtl="0">
                        <a:spcBef>
                          <a:spcPts val="0"/>
                        </a:spcBef>
                        <a:spcAft>
                          <a:spcPts val="0"/>
                        </a:spcAft>
                        <a:buNone/>
                      </a:pPr>
                      <a:r>
                        <a:rPr lang="en-US" sz="1000" b="1"/>
                        <a:t>Public Cellular 5G</a:t>
                      </a:r>
                      <a:endParaRPr sz="10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000"/>
                        <a:t>Low</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D050"/>
                    </a:solidFill>
                  </a:tcPr>
                </a:tc>
                <a:tc>
                  <a:txBody>
                    <a:bodyPr/>
                    <a:lstStyle/>
                    <a:p>
                      <a:pPr marL="0" lvl="0" indent="0" algn="l" rtl="0">
                        <a:spcBef>
                          <a:spcPts val="0"/>
                        </a:spcBef>
                        <a:spcAft>
                          <a:spcPts val="0"/>
                        </a:spcAft>
                        <a:buNone/>
                      </a:pPr>
                      <a:r>
                        <a:rPr lang="en-US" sz="1000"/>
                        <a:t>Low</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4"/>
                  </a:ext>
                </a:extLst>
              </a:tr>
              <a:tr h="351475">
                <a:tc>
                  <a:txBody>
                    <a:bodyPr/>
                    <a:lstStyle/>
                    <a:p>
                      <a:pPr marL="0" lvl="0" indent="0" algn="l" rtl="0">
                        <a:spcBef>
                          <a:spcPts val="0"/>
                        </a:spcBef>
                        <a:spcAft>
                          <a:spcPts val="0"/>
                        </a:spcAft>
                        <a:buNone/>
                      </a:pPr>
                      <a:r>
                        <a:rPr lang="en-US" sz="1000" b="1"/>
                        <a:t>Public Cellular DAS 4G</a:t>
                      </a:r>
                      <a:endParaRPr sz="10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000"/>
                        <a:t>Medium</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000"/>
                    </a:solidFill>
                  </a:tcPr>
                </a:tc>
                <a:tc>
                  <a:txBody>
                    <a:bodyPr/>
                    <a:lstStyle/>
                    <a:p>
                      <a:pPr marL="0" lvl="0" indent="0" algn="l" rtl="0">
                        <a:spcBef>
                          <a:spcPts val="0"/>
                        </a:spcBef>
                        <a:spcAft>
                          <a:spcPts val="0"/>
                        </a:spcAft>
                        <a:buNone/>
                      </a:pPr>
                      <a:r>
                        <a:rPr lang="en-US" sz="1000"/>
                        <a:t>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51475">
                <a:tc>
                  <a:txBody>
                    <a:bodyPr/>
                    <a:lstStyle/>
                    <a:p>
                      <a:pPr marL="0" lvl="0" indent="0" algn="l" rtl="0">
                        <a:spcBef>
                          <a:spcPts val="0"/>
                        </a:spcBef>
                        <a:spcAft>
                          <a:spcPts val="0"/>
                        </a:spcAft>
                        <a:buNone/>
                      </a:pPr>
                      <a:r>
                        <a:rPr lang="en-US" sz="1000" b="1"/>
                        <a:t>Public Cellular DAS 5G</a:t>
                      </a:r>
                      <a:endParaRPr sz="10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000"/>
                        <a:t>High</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8989"/>
                    </a:solidFill>
                  </a:tcPr>
                </a:tc>
                <a:tc>
                  <a:txBody>
                    <a:bodyPr/>
                    <a:lstStyle/>
                    <a:p>
                      <a:pPr marL="0" lvl="0" indent="0" algn="l" rtl="0">
                        <a:spcBef>
                          <a:spcPts val="0"/>
                        </a:spcBef>
                        <a:spcAft>
                          <a:spcPts val="0"/>
                        </a:spcAft>
                        <a:buNone/>
                      </a:pPr>
                      <a:r>
                        <a:rPr lang="en-US" sz="1000"/>
                        <a:t>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51475">
                <a:tc>
                  <a:txBody>
                    <a:bodyPr/>
                    <a:lstStyle/>
                    <a:p>
                      <a:pPr marL="0" lvl="0" indent="0" algn="l" rtl="0">
                        <a:spcBef>
                          <a:spcPts val="0"/>
                        </a:spcBef>
                        <a:spcAft>
                          <a:spcPts val="0"/>
                        </a:spcAft>
                        <a:buNone/>
                      </a:pPr>
                      <a:r>
                        <a:rPr lang="en-US" sz="1000" b="1"/>
                        <a:t>Wi-Fi 4</a:t>
                      </a:r>
                      <a:endParaRPr sz="10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000"/>
                        <a:t>Low</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D050"/>
                    </a:solidFill>
                  </a:tcPr>
                </a:tc>
                <a:tc>
                  <a:txBody>
                    <a:bodyPr/>
                    <a:lstStyle/>
                    <a:p>
                      <a:pPr marL="0" lvl="0" indent="0" algn="l" rtl="0">
                        <a:spcBef>
                          <a:spcPts val="0"/>
                        </a:spcBef>
                        <a:spcAft>
                          <a:spcPts val="0"/>
                        </a:spcAft>
                        <a:buNone/>
                      </a:pPr>
                      <a:r>
                        <a:rPr lang="en-US" sz="1000"/>
                        <a:t>High</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8989"/>
                    </a:solidFill>
                  </a:tcPr>
                </a:tc>
                <a:extLst>
                  <a:ext uri="{0D108BD9-81ED-4DB2-BD59-A6C34878D82A}">
                    <a16:rowId xmlns:a16="http://schemas.microsoft.com/office/drawing/2014/main" val="10007"/>
                  </a:ext>
                </a:extLst>
              </a:tr>
              <a:tr h="351475">
                <a:tc>
                  <a:txBody>
                    <a:bodyPr/>
                    <a:lstStyle/>
                    <a:p>
                      <a:pPr marL="0" lvl="0" indent="0" algn="l" rtl="0">
                        <a:spcBef>
                          <a:spcPts val="0"/>
                        </a:spcBef>
                        <a:spcAft>
                          <a:spcPts val="0"/>
                        </a:spcAft>
                        <a:buNone/>
                      </a:pPr>
                      <a:r>
                        <a:rPr lang="en-US" sz="1000" b="1"/>
                        <a:t>Wi-Fi 6E</a:t>
                      </a:r>
                      <a:endParaRPr sz="10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000"/>
                        <a:t>Medium</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000"/>
                    </a:solidFill>
                  </a:tcPr>
                </a:tc>
                <a:tc>
                  <a:txBody>
                    <a:bodyPr/>
                    <a:lstStyle/>
                    <a:p>
                      <a:pPr marL="0" lvl="0" indent="0" algn="l" rtl="0">
                        <a:spcBef>
                          <a:spcPts val="0"/>
                        </a:spcBef>
                        <a:spcAft>
                          <a:spcPts val="0"/>
                        </a:spcAft>
                        <a:buNone/>
                      </a:pPr>
                      <a:r>
                        <a:rPr lang="en-US" sz="1000"/>
                        <a:t>High</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8989"/>
                    </a:solidFill>
                  </a:tcPr>
                </a:tc>
                <a:extLst>
                  <a:ext uri="{0D108BD9-81ED-4DB2-BD59-A6C34878D82A}">
                    <a16:rowId xmlns:a16="http://schemas.microsoft.com/office/drawing/2014/main" val="10008"/>
                  </a:ext>
                </a:extLst>
              </a:tr>
              <a:tr h="415375">
                <a:tc>
                  <a:txBody>
                    <a:bodyPr/>
                    <a:lstStyle/>
                    <a:p>
                      <a:pPr marL="0" lvl="0" indent="0" algn="l" rtl="0">
                        <a:spcBef>
                          <a:spcPts val="0"/>
                        </a:spcBef>
                        <a:spcAft>
                          <a:spcPts val="0"/>
                        </a:spcAft>
                        <a:buNone/>
                      </a:pPr>
                      <a:r>
                        <a:rPr lang="en-US" sz="1000" b="1"/>
                        <a:t>AeroMACS</a:t>
                      </a:r>
                      <a:endParaRPr sz="10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000"/>
                        <a:t>Low</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9"/>
                  </a:ext>
                </a:extLst>
              </a:tr>
              <a:tr h="351475">
                <a:tc>
                  <a:txBody>
                    <a:bodyPr/>
                    <a:lstStyle/>
                    <a:p>
                      <a:pPr marL="0" lvl="0" indent="0" algn="l" rtl="0">
                        <a:spcBef>
                          <a:spcPts val="0"/>
                        </a:spcBef>
                        <a:spcAft>
                          <a:spcPts val="0"/>
                        </a:spcAft>
                        <a:buNone/>
                      </a:pPr>
                      <a:r>
                        <a:rPr lang="en-US" sz="1000" b="1"/>
                        <a:t>LMR</a:t>
                      </a:r>
                      <a:endParaRPr sz="10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000"/>
                        <a:t>Low</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D050"/>
                    </a:solidFill>
                  </a:tcPr>
                </a:tc>
                <a:tc>
                  <a:txBody>
                    <a:bodyPr/>
                    <a:lstStyle/>
                    <a:p>
                      <a:pPr marL="0" lvl="0" indent="0" algn="l" rtl="0">
                        <a:spcBef>
                          <a:spcPts val="0"/>
                        </a:spcBef>
                        <a:spcAft>
                          <a:spcPts val="0"/>
                        </a:spcAft>
                        <a:buNone/>
                      </a:pPr>
                      <a:r>
                        <a:rPr lang="en-US" sz="1000"/>
                        <a:t>Low</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10"/>
                  </a:ext>
                </a:extLst>
              </a:tr>
              <a:tr h="351475">
                <a:tc>
                  <a:txBody>
                    <a:bodyPr/>
                    <a:lstStyle/>
                    <a:p>
                      <a:pPr marL="0" lvl="0" indent="0" algn="l" rtl="0">
                        <a:spcBef>
                          <a:spcPts val="0"/>
                        </a:spcBef>
                        <a:spcAft>
                          <a:spcPts val="0"/>
                        </a:spcAft>
                        <a:buNone/>
                      </a:pPr>
                      <a:r>
                        <a:rPr lang="en-US" sz="1000" b="1"/>
                        <a:t>U-LPWAN</a:t>
                      </a:r>
                      <a:endParaRPr sz="10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000"/>
                        <a:t>Low</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D050"/>
                    </a:solidFill>
                  </a:tcPr>
                </a:tc>
                <a:tc>
                  <a:txBody>
                    <a:bodyPr/>
                    <a:lstStyle/>
                    <a:p>
                      <a:pPr marL="0" lvl="0" indent="0" algn="l" rtl="0">
                        <a:spcBef>
                          <a:spcPts val="0"/>
                        </a:spcBef>
                        <a:spcAft>
                          <a:spcPts val="0"/>
                        </a:spcAft>
                        <a:buNone/>
                      </a:pPr>
                      <a:r>
                        <a:rPr lang="en-US" sz="1000"/>
                        <a:t>Low</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11"/>
                  </a:ext>
                </a:extLst>
              </a:tr>
              <a:tr h="351475">
                <a:tc>
                  <a:txBody>
                    <a:bodyPr/>
                    <a:lstStyle/>
                    <a:p>
                      <a:pPr marL="0" lvl="0" indent="0" algn="l" rtl="0">
                        <a:spcBef>
                          <a:spcPts val="0"/>
                        </a:spcBef>
                        <a:spcAft>
                          <a:spcPts val="0"/>
                        </a:spcAft>
                        <a:buNone/>
                      </a:pPr>
                      <a:r>
                        <a:rPr lang="en-US" sz="1000" b="1"/>
                        <a:t>PAN</a:t>
                      </a:r>
                      <a:endParaRPr sz="10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000"/>
                        <a:t>Low</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D050"/>
                    </a:solidFill>
                  </a:tcPr>
                </a:tc>
                <a:tc>
                  <a:txBody>
                    <a:bodyPr/>
                    <a:lstStyle/>
                    <a:p>
                      <a:pPr marL="0" lvl="0" indent="0" algn="l" rtl="0">
                        <a:spcBef>
                          <a:spcPts val="0"/>
                        </a:spcBef>
                        <a:spcAft>
                          <a:spcPts val="0"/>
                        </a:spcAft>
                        <a:buNone/>
                      </a:pPr>
                      <a:r>
                        <a:rPr lang="en-US" sz="1000"/>
                        <a:t>Medium</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000"/>
                    </a:solidFill>
                  </a:tcPr>
                </a:tc>
                <a:extLst>
                  <a:ext uri="{0D108BD9-81ED-4DB2-BD59-A6C34878D82A}">
                    <a16:rowId xmlns:a16="http://schemas.microsoft.com/office/drawing/2014/main" val="10012"/>
                  </a:ext>
                </a:extLst>
              </a:tr>
              <a:tr h="351475">
                <a:tc>
                  <a:txBody>
                    <a:bodyPr/>
                    <a:lstStyle/>
                    <a:p>
                      <a:pPr marL="0" lvl="0" indent="0" algn="l" rtl="0">
                        <a:spcBef>
                          <a:spcPts val="0"/>
                        </a:spcBef>
                        <a:spcAft>
                          <a:spcPts val="0"/>
                        </a:spcAft>
                        <a:buNone/>
                      </a:pPr>
                      <a:r>
                        <a:rPr lang="en-US" sz="1000" b="1"/>
                        <a:t>RFID</a:t>
                      </a:r>
                      <a:endParaRPr sz="10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000"/>
                        <a:t>Low</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D050"/>
                    </a:solidFill>
                  </a:tcPr>
                </a:tc>
                <a:tc>
                  <a:txBody>
                    <a:bodyPr/>
                    <a:lstStyle/>
                    <a:p>
                      <a:pPr marL="0" lvl="0" indent="0" algn="l" rtl="0">
                        <a:spcBef>
                          <a:spcPts val="0"/>
                        </a:spcBef>
                        <a:spcAft>
                          <a:spcPts val="0"/>
                        </a:spcAft>
                        <a:buNone/>
                      </a:pPr>
                      <a:r>
                        <a:rPr lang="en-US" sz="1000"/>
                        <a:t>Medium</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000"/>
                    </a:solidFill>
                  </a:tcPr>
                </a:tc>
                <a:extLst>
                  <a:ext uri="{0D108BD9-81ED-4DB2-BD59-A6C34878D82A}">
                    <a16:rowId xmlns:a16="http://schemas.microsoft.com/office/drawing/2014/main" val="10013"/>
                  </a:ext>
                </a:extLst>
              </a:tr>
            </a:tbl>
          </a:graphicData>
        </a:graphic>
      </p:graphicFrame>
      <p:graphicFrame>
        <p:nvGraphicFramePr>
          <p:cNvPr id="229" name="Google Shape;229;g2e7829eb35b7617d_33"/>
          <p:cNvGraphicFramePr/>
          <p:nvPr/>
        </p:nvGraphicFramePr>
        <p:xfrm>
          <a:off x="4946425" y="1626950"/>
          <a:ext cx="3943025" cy="5144375"/>
        </p:xfrm>
        <a:graphic>
          <a:graphicData uri="http://schemas.openxmlformats.org/drawingml/2006/table">
            <a:tbl>
              <a:tblPr>
                <a:noFill/>
                <a:tableStyleId>{476569E0-1FC3-4C6A-A559-783349BAC87E}</a:tableStyleId>
              </a:tblPr>
              <a:tblGrid>
                <a:gridCol w="2014675">
                  <a:extLst>
                    <a:ext uri="{9D8B030D-6E8A-4147-A177-3AD203B41FA5}">
                      <a16:colId xmlns:a16="http://schemas.microsoft.com/office/drawing/2014/main" val="20000"/>
                    </a:ext>
                  </a:extLst>
                </a:gridCol>
                <a:gridCol w="964175">
                  <a:extLst>
                    <a:ext uri="{9D8B030D-6E8A-4147-A177-3AD203B41FA5}">
                      <a16:colId xmlns:a16="http://schemas.microsoft.com/office/drawing/2014/main" val="20001"/>
                    </a:ext>
                  </a:extLst>
                </a:gridCol>
                <a:gridCol w="964175">
                  <a:extLst>
                    <a:ext uri="{9D8B030D-6E8A-4147-A177-3AD203B41FA5}">
                      <a16:colId xmlns:a16="http://schemas.microsoft.com/office/drawing/2014/main" val="20002"/>
                    </a:ext>
                  </a:extLst>
                </a:gridCol>
              </a:tblGrid>
              <a:tr h="517675">
                <a:tc>
                  <a:txBody>
                    <a:bodyPr/>
                    <a:lstStyle/>
                    <a:p>
                      <a:pPr marL="0" lvl="0" indent="0" algn="l" rtl="0">
                        <a:spcBef>
                          <a:spcPts val="0"/>
                        </a:spcBef>
                        <a:spcAft>
                          <a:spcPts val="0"/>
                        </a:spcAft>
                        <a:buNone/>
                      </a:pPr>
                      <a:r>
                        <a:rPr lang="en-US" sz="2000" b="1"/>
                        <a:t>OPEX</a:t>
                      </a:r>
                      <a:endParaRPr sz="10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000" b="1"/>
                        <a:t>Indoor ($/sqft)</a:t>
                      </a:r>
                      <a:endParaRPr sz="10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000" b="1"/>
                        <a:t>Outdoor ($/acre)</a:t>
                      </a:r>
                      <a:endParaRPr sz="10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55900">
                <a:tc>
                  <a:txBody>
                    <a:bodyPr/>
                    <a:lstStyle/>
                    <a:p>
                      <a:pPr marL="0" lvl="0" indent="0" algn="l" rtl="0">
                        <a:spcBef>
                          <a:spcPts val="0"/>
                        </a:spcBef>
                        <a:spcAft>
                          <a:spcPts val="0"/>
                        </a:spcAft>
                        <a:buNone/>
                      </a:pPr>
                      <a:r>
                        <a:rPr lang="en-US" sz="1000" b="1"/>
                        <a:t>Private Cellular 4G</a:t>
                      </a:r>
                      <a:endParaRPr sz="10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000"/>
                        <a:t>High</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8989"/>
                    </a:solidFill>
                  </a:tcPr>
                </a:tc>
                <a:tc>
                  <a:txBody>
                    <a:bodyPr/>
                    <a:lstStyle/>
                    <a:p>
                      <a:pPr marL="0" lvl="0" indent="0" algn="l" rtl="0">
                        <a:spcBef>
                          <a:spcPts val="0"/>
                        </a:spcBef>
                        <a:spcAft>
                          <a:spcPts val="0"/>
                        </a:spcAft>
                        <a:buNone/>
                      </a:pPr>
                      <a:r>
                        <a:rPr lang="en-US" sz="1000"/>
                        <a:t>High</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8989"/>
                    </a:solidFill>
                  </a:tcPr>
                </a:tc>
                <a:extLst>
                  <a:ext uri="{0D108BD9-81ED-4DB2-BD59-A6C34878D82A}">
                    <a16:rowId xmlns:a16="http://schemas.microsoft.com/office/drawing/2014/main" val="10001"/>
                  </a:ext>
                </a:extLst>
              </a:tr>
              <a:tr h="355900">
                <a:tc>
                  <a:txBody>
                    <a:bodyPr/>
                    <a:lstStyle/>
                    <a:p>
                      <a:pPr marL="0" lvl="0" indent="0" algn="l" rtl="0">
                        <a:spcBef>
                          <a:spcPts val="0"/>
                        </a:spcBef>
                        <a:spcAft>
                          <a:spcPts val="0"/>
                        </a:spcAft>
                        <a:buNone/>
                      </a:pPr>
                      <a:r>
                        <a:rPr lang="en-US" sz="1000" b="1"/>
                        <a:t>Private Cellular 5G</a:t>
                      </a:r>
                      <a:endParaRPr sz="10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000"/>
                        <a:t>High</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8989"/>
                    </a:solidFill>
                  </a:tcPr>
                </a:tc>
                <a:tc>
                  <a:txBody>
                    <a:bodyPr/>
                    <a:lstStyle/>
                    <a:p>
                      <a:pPr marL="0" lvl="0" indent="0" algn="l" rtl="0">
                        <a:spcBef>
                          <a:spcPts val="0"/>
                        </a:spcBef>
                        <a:spcAft>
                          <a:spcPts val="0"/>
                        </a:spcAft>
                        <a:buNone/>
                      </a:pPr>
                      <a:r>
                        <a:rPr lang="en-US" sz="1000"/>
                        <a:t>High</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8989"/>
                    </a:solidFill>
                  </a:tcPr>
                </a:tc>
                <a:extLst>
                  <a:ext uri="{0D108BD9-81ED-4DB2-BD59-A6C34878D82A}">
                    <a16:rowId xmlns:a16="http://schemas.microsoft.com/office/drawing/2014/main" val="10002"/>
                  </a:ext>
                </a:extLst>
              </a:tr>
              <a:tr h="355900">
                <a:tc>
                  <a:txBody>
                    <a:bodyPr/>
                    <a:lstStyle/>
                    <a:p>
                      <a:pPr marL="0" lvl="0" indent="0" algn="l" rtl="0">
                        <a:spcBef>
                          <a:spcPts val="0"/>
                        </a:spcBef>
                        <a:spcAft>
                          <a:spcPts val="0"/>
                        </a:spcAft>
                        <a:buNone/>
                      </a:pPr>
                      <a:r>
                        <a:rPr lang="en-US" sz="1000" b="1"/>
                        <a:t>Public Cellular 4G</a:t>
                      </a:r>
                      <a:endParaRPr sz="10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000"/>
                        <a:t>Low</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D050"/>
                    </a:solidFill>
                  </a:tcPr>
                </a:tc>
                <a:tc>
                  <a:txBody>
                    <a:bodyPr/>
                    <a:lstStyle/>
                    <a:p>
                      <a:pPr marL="0" lvl="0" indent="0" algn="l" rtl="0">
                        <a:spcBef>
                          <a:spcPts val="0"/>
                        </a:spcBef>
                        <a:spcAft>
                          <a:spcPts val="0"/>
                        </a:spcAft>
                        <a:buNone/>
                      </a:pPr>
                      <a:r>
                        <a:rPr lang="en-US" sz="1000"/>
                        <a:t>Low</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3"/>
                  </a:ext>
                </a:extLst>
              </a:tr>
              <a:tr h="355900">
                <a:tc>
                  <a:txBody>
                    <a:bodyPr/>
                    <a:lstStyle/>
                    <a:p>
                      <a:pPr marL="0" lvl="0" indent="0" algn="l" rtl="0">
                        <a:spcBef>
                          <a:spcPts val="0"/>
                        </a:spcBef>
                        <a:spcAft>
                          <a:spcPts val="0"/>
                        </a:spcAft>
                        <a:buNone/>
                      </a:pPr>
                      <a:r>
                        <a:rPr lang="en-US" sz="1000" b="1"/>
                        <a:t>Public Cellular 5G</a:t>
                      </a:r>
                      <a:endParaRPr sz="10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000"/>
                        <a:t>Low</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D050"/>
                    </a:solidFill>
                  </a:tcPr>
                </a:tc>
                <a:tc>
                  <a:txBody>
                    <a:bodyPr/>
                    <a:lstStyle/>
                    <a:p>
                      <a:pPr marL="0" lvl="0" indent="0" algn="l" rtl="0">
                        <a:spcBef>
                          <a:spcPts val="0"/>
                        </a:spcBef>
                        <a:spcAft>
                          <a:spcPts val="0"/>
                        </a:spcAft>
                        <a:buNone/>
                      </a:pPr>
                      <a:r>
                        <a:rPr lang="en-US" sz="1000"/>
                        <a:t>Low</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4"/>
                  </a:ext>
                </a:extLst>
              </a:tr>
              <a:tr h="355900">
                <a:tc>
                  <a:txBody>
                    <a:bodyPr/>
                    <a:lstStyle/>
                    <a:p>
                      <a:pPr marL="0" lvl="0" indent="0" algn="l" rtl="0">
                        <a:spcBef>
                          <a:spcPts val="0"/>
                        </a:spcBef>
                        <a:spcAft>
                          <a:spcPts val="0"/>
                        </a:spcAft>
                        <a:buNone/>
                      </a:pPr>
                      <a:r>
                        <a:rPr lang="en-US" sz="1000" b="1"/>
                        <a:t>Public Cellular DAS 4G</a:t>
                      </a:r>
                      <a:endParaRPr sz="10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000"/>
                        <a:t>High</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8989"/>
                    </a:solidFill>
                  </a:tcPr>
                </a:tc>
                <a:tc>
                  <a:txBody>
                    <a:bodyPr/>
                    <a:lstStyle/>
                    <a:p>
                      <a:pPr marL="0" lvl="0" indent="0" algn="l" rtl="0">
                        <a:spcBef>
                          <a:spcPts val="0"/>
                        </a:spcBef>
                        <a:spcAft>
                          <a:spcPts val="0"/>
                        </a:spcAft>
                        <a:buNone/>
                      </a:pPr>
                      <a:r>
                        <a:rPr lang="en-US" sz="1000"/>
                        <a:t>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55900">
                <a:tc>
                  <a:txBody>
                    <a:bodyPr/>
                    <a:lstStyle/>
                    <a:p>
                      <a:pPr marL="0" lvl="0" indent="0" algn="l" rtl="0">
                        <a:spcBef>
                          <a:spcPts val="0"/>
                        </a:spcBef>
                        <a:spcAft>
                          <a:spcPts val="0"/>
                        </a:spcAft>
                        <a:buNone/>
                      </a:pPr>
                      <a:r>
                        <a:rPr lang="en-US" sz="1000" b="1"/>
                        <a:t>Public Cellular DAS 5G</a:t>
                      </a:r>
                      <a:endParaRPr sz="10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000"/>
                        <a:t>High</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8989"/>
                    </a:solidFill>
                  </a:tcPr>
                </a:tc>
                <a:tc>
                  <a:txBody>
                    <a:bodyPr/>
                    <a:lstStyle/>
                    <a:p>
                      <a:pPr marL="0" lvl="0" indent="0" algn="l" rtl="0">
                        <a:spcBef>
                          <a:spcPts val="0"/>
                        </a:spcBef>
                        <a:spcAft>
                          <a:spcPts val="0"/>
                        </a:spcAft>
                        <a:buNone/>
                      </a:pPr>
                      <a:r>
                        <a:rPr lang="en-US" sz="1000"/>
                        <a:t> </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55900">
                <a:tc>
                  <a:txBody>
                    <a:bodyPr/>
                    <a:lstStyle/>
                    <a:p>
                      <a:pPr marL="0" lvl="0" indent="0" algn="l" rtl="0">
                        <a:spcBef>
                          <a:spcPts val="0"/>
                        </a:spcBef>
                        <a:spcAft>
                          <a:spcPts val="0"/>
                        </a:spcAft>
                        <a:buNone/>
                      </a:pPr>
                      <a:r>
                        <a:rPr lang="en-US" sz="1000" b="1"/>
                        <a:t>Wi-Fi 4</a:t>
                      </a:r>
                      <a:endParaRPr sz="10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000"/>
                        <a:t>Medium</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000"/>
                    </a:solidFill>
                  </a:tcPr>
                </a:tc>
                <a:tc>
                  <a:txBody>
                    <a:bodyPr/>
                    <a:lstStyle/>
                    <a:p>
                      <a:pPr marL="0" lvl="0" indent="0" algn="l" rtl="0">
                        <a:spcBef>
                          <a:spcPts val="0"/>
                        </a:spcBef>
                        <a:spcAft>
                          <a:spcPts val="0"/>
                        </a:spcAft>
                        <a:buNone/>
                      </a:pPr>
                      <a:r>
                        <a:rPr lang="en-US" sz="1000"/>
                        <a:t>High</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8989"/>
                    </a:solidFill>
                  </a:tcPr>
                </a:tc>
                <a:extLst>
                  <a:ext uri="{0D108BD9-81ED-4DB2-BD59-A6C34878D82A}">
                    <a16:rowId xmlns:a16="http://schemas.microsoft.com/office/drawing/2014/main" val="10007"/>
                  </a:ext>
                </a:extLst>
              </a:tr>
              <a:tr h="355900">
                <a:tc>
                  <a:txBody>
                    <a:bodyPr/>
                    <a:lstStyle/>
                    <a:p>
                      <a:pPr marL="0" lvl="0" indent="0" algn="l" rtl="0">
                        <a:spcBef>
                          <a:spcPts val="0"/>
                        </a:spcBef>
                        <a:spcAft>
                          <a:spcPts val="0"/>
                        </a:spcAft>
                        <a:buNone/>
                      </a:pPr>
                      <a:r>
                        <a:rPr lang="en-US" sz="1000" b="1"/>
                        <a:t>Wi-Fi 6E</a:t>
                      </a:r>
                      <a:endParaRPr sz="10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000"/>
                        <a:t>Medium</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000"/>
                    </a:solidFill>
                  </a:tcPr>
                </a:tc>
                <a:tc>
                  <a:txBody>
                    <a:bodyPr/>
                    <a:lstStyle/>
                    <a:p>
                      <a:pPr marL="0" lvl="0" indent="0" algn="l" rtl="0">
                        <a:spcBef>
                          <a:spcPts val="0"/>
                        </a:spcBef>
                        <a:spcAft>
                          <a:spcPts val="0"/>
                        </a:spcAft>
                        <a:buNone/>
                      </a:pPr>
                      <a:r>
                        <a:rPr lang="en-US" sz="1000"/>
                        <a:t>High</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8989"/>
                    </a:solidFill>
                  </a:tcPr>
                </a:tc>
                <a:extLst>
                  <a:ext uri="{0D108BD9-81ED-4DB2-BD59-A6C34878D82A}">
                    <a16:rowId xmlns:a16="http://schemas.microsoft.com/office/drawing/2014/main" val="10008"/>
                  </a:ext>
                </a:extLst>
              </a:tr>
              <a:tr h="355900">
                <a:tc>
                  <a:txBody>
                    <a:bodyPr/>
                    <a:lstStyle/>
                    <a:p>
                      <a:pPr marL="0" lvl="0" indent="0" algn="l" rtl="0">
                        <a:spcBef>
                          <a:spcPts val="0"/>
                        </a:spcBef>
                        <a:spcAft>
                          <a:spcPts val="0"/>
                        </a:spcAft>
                        <a:buNone/>
                      </a:pPr>
                      <a:r>
                        <a:rPr lang="en-US" sz="1000" b="1"/>
                        <a:t>AeroMACS</a:t>
                      </a:r>
                      <a:endParaRPr sz="10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000"/>
                        <a:t>Low</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D050"/>
                    </a:solidFill>
                  </a:tcPr>
                </a:tc>
                <a:tc>
                  <a:txBody>
                    <a:bodyPr/>
                    <a:lstStyle/>
                    <a:p>
                      <a:pPr marL="0" lvl="0" indent="0" algn="l" rtl="0">
                        <a:spcBef>
                          <a:spcPts val="0"/>
                        </a:spcBef>
                        <a:spcAft>
                          <a:spcPts val="0"/>
                        </a:spcAft>
                        <a:buNone/>
                      </a:pPr>
                      <a:r>
                        <a:rPr lang="en-US" sz="1000"/>
                        <a:t>Medium</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000"/>
                    </a:solidFill>
                  </a:tcPr>
                </a:tc>
                <a:extLst>
                  <a:ext uri="{0D108BD9-81ED-4DB2-BD59-A6C34878D82A}">
                    <a16:rowId xmlns:a16="http://schemas.microsoft.com/office/drawing/2014/main" val="10009"/>
                  </a:ext>
                </a:extLst>
              </a:tr>
              <a:tr h="355900">
                <a:tc>
                  <a:txBody>
                    <a:bodyPr/>
                    <a:lstStyle/>
                    <a:p>
                      <a:pPr marL="0" lvl="0" indent="0" algn="l" rtl="0">
                        <a:spcBef>
                          <a:spcPts val="0"/>
                        </a:spcBef>
                        <a:spcAft>
                          <a:spcPts val="0"/>
                        </a:spcAft>
                        <a:buNone/>
                      </a:pPr>
                      <a:r>
                        <a:rPr lang="en-US" sz="1000" b="1"/>
                        <a:t>LMR</a:t>
                      </a:r>
                      <a:endParaRPr sz="10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000"/>
                        <a:t>Medium</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000"/>
                    </a:solidFill>
                  </a:tcPr>
                </a:tc>
                <a:tc>
                  <a:txBody>
                    <a:bodyPr/>
                    <a:lstStyle/>
                    <a:p>
                      <a:pPr marL="0" lvl="0" indent="0" algn="l" rtl="0">
                        <a:spcBef>
                          <a:spcPts val="0"/>
                        </a:spcBef>
                        <a:spcAft>
                          <a:spcPts val="0"/>
                        </a:spcAft>
                        <a:buNone/>
                      </a:pPr>
                      <a:r>
                        <a:rPr lang="en-US" sz="1000"/>
                        <a:t>Low</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10"/>
                  </a:ext>
                </a:extLst>
              </a:tr>
              <a:tr h="355900">
                <a:tc>
                  <a:txBody>
                    <a:bodyPr/>
                    <a:lstStyle/>
                    <a:p>
                      <a:pPr marL="0" lvl="0" indent="0" algn="l" rtl="0">
                        <a:spcBef>
                          <a:spcPts val="0"/>
                        </a:spcBef>
                        <a:spcAft>
                          <a:spcPts val="0"/>
                        </a:spcAft>
                        <a:buNone/>
                      </a:pPr>
                      <a:r>
                        <a:rPr lang="en-US" sz="1000" b="1"/>
                        <a:t>U-LPWAN</a:t>
                      </a:r>
                      <a:endParaRPr sz="10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000"/>
                        <a:t>Low</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D050"/>
                    </a:solidFill>
                  </a:tcPr>
                </a:tc>
                <a:tc>
                  <a:txBody>
                    <a:bodyPr/>
                    <a:lstStyle/>
                    <a:p>
                      <a:pPr marL="0" lvl="0" indent="0" algn="l" rtl="0">
                        <a:spcBef>
                          <a:spcPts val="0"/>
                        </a:spcBef>
                        <a:spcAft>
                          <a:spcPts val="0"/>
                        </a:spcAft>
                        <a:buNone/>
                      </a:pPr>
                      <a:r>
                        <a:rPr lang="en-US" sz="1000"/>
                        <a:t>Low</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11"/>
                  </a:ext>
                </a:extLst>
              </a:tr>
              <a:tr h="355900">
                <a:tc>
                  <a:txBody>
                    <a:bodyPr/>
                    <a:lstStyle/>
                    <a:p>
                      <a:pPr marL="0" lvl="0" indent="0" algn="l" rtl="0">
                        <a:spcBef>
                          <a:spcPts val="0"/>
                        </a:spcBef>
                        <a:spcAft>
                          <a:spcPts val="0"/>
                        </a:spcAft>
                        <a:buNone/>
                      </a:pPr>
                      <a:r>
                        <a:rPr lang="en-US" sz="1000" b="1"/>
                        <a:t>PAN</a:t>
                      </a:r>
                      <a:endParaRPr sz="10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000"/>
                        <a:t>Low</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D050"/>
                    </a:solidFill>
                  </a:tcPr>
                </a:tc>
                <a:tc>
                  <a:txBody>
                    <a:bodyPr/>
                    <a:lstStyle/>
                    <a:p>
                      <a:pPr marL="0" lvl="0" indent="0" algn="l" rtl="0">
                        <a:spcBef>
                          <a:spcPts val="0"/>
                        </a:spcBef>
                        <a:spcAft>
                          <a:spcPts val="0"/>
                        </a:spcAft>
                        <a:buNone/>
                      </a:pPr>
                      <a:r>
                        <a:rPr lang="en-US" sz="1000"/>
                        <a:t>Medium</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000"/>
                    </a:solidFill>
                  </a:tcPr>
                </a:tc>
                <a:extLst>
                  <a:ext uri="{0D108BD9-81ED-4DB2-BD59-A6C34878D82A}">
                    <a16:rowId xmlns:a16="http://schemas.microsoft.com/office/drawing/2014/main" val="10012"/>
                  </a:ext>
                </a:extLst>
              </a:tr>
              <a:tr h="355900">
                <a:tc>
                  <a:txBody>
                    <a:bodyPr/>
                    <a:lstStyle/>
                    <a:p>
                      <a:pPr marL="0" lvl="0" indent="0" algn="l" rtl="0">
                        <a:spcBef>
                          <a:spcPts val="0"/>
                        </a:spcBef>
                        <a:spcAft>
                          <a:spcPts val="0"/>
                        </a:spcAft>
                        <a:buNone/>
                      </a:pPr>
                      <a:r>
                        <a:rPr lang="en-US" sz="1000" b="1"/>
                        <a:t>RFID</a:t>
                      </a:r>
                      <a:endParaRPr sz="10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000"/>
                        <a:t>Low</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D050"/>
                    </a:solidFill>
                  </a:tcPr>
                </a:tc>
                <a:tc>
                  <a:txBody>
                    <a:bodyPr/>
                    <a:lstStyle/>
                    <a:p>
                      <a:pPr marL="0" lvl="0" indent="0" algn="l" rtl="0">
                        <a:spcBef>
                          <a:spcPts val="0"/>
                        </a:spcBef>
                        <a:spcAft>
                          <a:spcPts val="0"/>
                        </a:spcAft>
                        <a:buNone/>
                      </a:pPr>
                      <a:r>
                        <a:rPr lang="en-US" sz="1000"/>
                        <a:t>Medium</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000"/>
                    </a:solidFill>
                  </a:tcPr>
                </a:tc>
                <a:extLst>
                  <a:ext uri="{0D108BD9-81ED-4DB2-BD59-A6C34878D82A}">
                    <a16:rowId xmlns:a16="http://schemas.microsoft.com/office/drawing/2014/main" val="10013"/>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0"/>
          <p:cNvSpPr txBox="1">
            <a:spLocks noGrp="1"/>
          </p:cNvSpPr>
          <p:nvPr>
            <p:ph type="title"/>
          </p:nvPr>
        </p:nvSpPr>
        <p:spPr>
          <a:xfrm>
            <a:off x="457200" y="122250"/>
            <a:ext cx="100239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solidFill>
                  <a:srgbClr val="FFFFFF"/>
                </a:solidFill>
              </a:rPr>
              <a:t>Wireless technology transition: </a:t>
            </a:r>
            <a:endParaRPr>
              <a:solidFill>
                <a:srgbClr val="FFFFFF"/>
              </a:solidFill>
            </a:endParaRPr>
          </a:p>
          <a:p>
            <a:pPr marL="0" lvl="0" indent="0" algn="l" rtl="0">
              <a:lnSpc>
                <a:spcPct val="100000"/>
              </a:lnSpc>
              <a:spcBef>
                <a:spcPts val="0"/>
              </a:spcBef>
              <a:spcAft>
                <a:spcPts val="0"/>
              </a:spcAft>
              <a:buSzPts val="1400"/>
              <a:buNone/>
            </a:pPr>
            <a:r>
              <a:rPr lang="en-US">
                <a:solidFill>
                  <a:srgbClr val="FFFFFF"/>
                </a:solidFill>
              </a:rPr>
              <a:t>step-by-step checklist</a:t>
            </a:r>
            <a:endParaRPr>
              <a:solidFill>
                <a:srgbClr val="FFFFFF"/>
              </a:solidFill>
            </a:endParaRPr>
          </a:p>
        </p:txBody>
      </p:sp>
      <p:sp>
        <p:nvSpPr>
          <p:cNvPr id="236" name="Google Shape;236;p20"/>
          <p:cNvSpPr txBox="1"/>
          <p:nvPr/>
        </p:nvSpPr>
        <p:spPr>
          <a:xfrm>
            <a:off x="794656" y="1426028"/>
            <a:ext cx="7630800" cy="37671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457200" marR="0" lvl="0" indent="-381000" algn="l" rtl="0">
              <a:lnSpc>
                <a:spcPct val="150000"/>
              </a:lnSpc>
              <a:spcBef>
                <a:spcPts val="0"/>
              </a:spcBef>
              <a:spcAft>
                <a:spcPts val="0"/>
              </a:spcAft>
              <a:buClr>
                <a:schemeClr val="accent6"/>
              </a:buClr>
              <a:buSzPts val="2400"/>
              <a:buFont typeface="Trebuchet MS"/>
              <a:buAutoNum type="arabicPeriod"/>
            </a:pPr>
            <a:r>
              <a:rPr lang="en-US" sz="2400" b="0" i="0" u="none" strike="noStrike" cap="none">
                <a:solidFill>
                  <a:schemeClr val="accent6"/>
                </a:solidFill>
                <a:latin typeface="Trebuchet MS"/>
                <a:ea typeface="Trebuchet MS"/>
                <a:cs typeface="Trebuchet MS"/>
                <a:sym typeface="Trebuchet MS"/>
              </a:rPr>
              <a:t>Use case assessment</a:t>
            </a:r>
            <a:endParaRPr sz="1400" b="0" i="0" u="none" strike="noStrike" cap="none">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chemeClr val="accent6"/>
              </a:buClr>
              <a:buSzPts val="2400"/>
              <a:buFont typeface="Helvetica Neue"/>
              <a:buAutoNum type="arabicPeriod"/>
            </a:pPr>
            <a:r>
              <a:rPr lang="en-US" sz="2400" b="0" i="0" u="none" strike="noStrike" cap="none">
                <a:solidFill>
                  <a:schemeClr val="accent6"/>
                </a:solidFill>
                <a:latin typeface="Trebuchet MS"/>
                <a:ea typeface="Trebuchet MS"/>
                <a:cs typeface="Trebuchet MS"/>
                <a:sym typeface="Trebuchet MS"/>
              </a:rPr>
              <a:t>Determination of technology transition scenarios</a:t>
            </a:r>
            <a:endParaRPr sz="1400" b="0" i="0" u="none" strike="noStrike" cap="none">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chemeClr val="accent6"/>
              </a:buClr>
              <a:buSzPts val="2400"/>
              <a:buFont typeface="Helvetica Neue"/>
              <a:buAutoNum type="arabicPeriod"/>
            </a:pPr>
            <a:r>
              <a:rPr lang="en-US" sz="2400" b="0" i="0" u="none" strike="noStrike" cap="none">
                <a:solidFill>
                  <a:schemeClr val="accent6"/>
                </a:solidFill>
                <a:latin typeface="Trebuchet MS"/>
                <a:ea typeface="Trebuchet MS"/>
                <a:cs typeface="Trebuchet MS"/>
                <a:sym typeface="Trebuchet MS"/>
              </a:rPr>
              <a:t>Technology investment decision-making</a:t>
            </a:r>
            <a:endParaRPr sz="1400" b="0" i="0" u="none" strike="noStrike" cap="none">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chemeClr val="accent6"/>
              </a:buClr>
              <a:buSzPts val="2400"/>
              <a:buFont typeface="Helvetica Neue"/>
              <a:buAutoNum type="arabicPeriod"/>
            </a:pPr>
            <a:r>
              <a:rPr lang="en-US" sz="2400" b="0" i="0" u="none" strike="noStrike" cap="none">
                <a:solidFill>
                  <a:schemeClr val="accent6"/>
                </a:solidFill>
                <a:latin typeface="Trebuchet MS"/>
                <a:ea typeface="Trebuchet MS"/>
                <a:cs typeface="Trebuchet MS"/>
                <a:sym typeface="Trebuchet MS"/>
              </a:rPr>
              <a:t>Transition planning</a:t>
            </a:r>
            <a:endParaRPr sz="1400" b="0" i="0" u="none" strike="noStrike" cap="none">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chemeClr val="accent6"/>
              </a:buClr>
              <a:buSzPts val="2400"/>
              <a:buFont typeface="Helvetica Neue"/>
              <a:buAutoNum type="arabicPeriod"/>
            </a:pPr>
            <a:r>
              <a:rPr lang="en-US" sz="2400" b="0" i="0" u="none" strike="noStrike" cap="none">
                <a:solidFill>
                  <a:schemeClr val="accent6"/>
                </a:solidFill>
                <a:latin typeface="Trebuchet MS"/>
                <a:ea typeface="Trebuchet MS"/>
                <a:cs typeface="Trebuchet MS"/>
                <a:sym typeface="Trebuchet MS"/>
              </a:rPr>
              <a:t>System deployment</a:t>
            </a:r>
            <a:endParaRPr sz="1400" b="0" i="0" u="none" strike="noStrike" cap="none">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chemeClr val="accent6"/>
              </a:buClr>
              <a:buSzPts val="2400"/>
              <a:buFont typeface="Helvetica Neue"/>
              <a:buAutoNum type="arabicPeriod"/>
            </a:pPr>
            <a:r>
              <a:rPr lang="en-US" sz="2400" b="0" i="0" u="none" strike="noStrike" cap="none">
                <a:solidFill>
                  <a:schemeClr val="accent6"/>
                </a:solidFill>
                <a:latin typeface="Trebuchet MS"/>
                <a:ea typeface="Trebuchet MS"/>
                <a:cs typeface="Trebuchet MS"/>
                <a:sym typeface="Trebuchet MS"/>
              </a:rPr>
              <a:t>Management and maintenance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1"/>
          <p:cNvSpPr/>
          <p:nvPr/>
        </p:nvSpPr>
        <p:spPr>
          <a:xfrm>
            <a:off x="0" y="1192125"/>
            <a:ext cx="9144000" cy="56757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imes"/>
              <a:buNone/>
            </a:pPr>
            <a:endParaRPr sz="2400" b="0" i="0" u="none" strike="noStrike" cap="none">
              <a:solidFill>
                <a:schemeClr val="dk1"/>
              </a:solidFill>
              <a:latin typeface="Times"/>
              <a:ea typeface="Times"/>
              <a:cs typeface="Times"/>
              <a:sym typeface="Times"/>
            </a:endParaRPr>
          </a:p>
        </p:txBody>
      </p:sp>
      <p:sp>
        <p:nvSpPr>
          <p:cNvPr id="243" name="Google Shape;243;p21"/>
          <p:cNvSpPr txBox="1">
            <a:spLocks noGrp="1"/>
          </p:cNvSpPr>
          <p:nvPr>
            <p:ph type="title"/>
          </p:nvPr>
        </p:nvSpPr>
        <p:spPr>
          <a:xfrm>
            <a:off x="457200" y="122238"/>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Wireless technology transition: </a:t>
            </a:r>
            <a:endParaRPr/>
          </a:p>
          <a:p>
            <a:pPr marL="0" lvl="0" indent="0" algn="l" rtl="0">
              <a:lnSpc>
                <a:spcPct val="100000"/>
              </a:lnSpc>
              <a:spcBef>
                <a:spcPts val="0"/>
              </a:spcBef>
              <a:spcAft>
                <a:spcPts val="0"/>
              </a:spcAft>
              <a:buSzPts val="1400"/>
              <a:buNone/>
            </a:pPr>
            <a:r>
              <a:rPr lang="en-US"/>
              <a:t>Maturity framework</a:t>
            </a:r>
            <a:endParaRPr/>
          </a:p>
        </p:txBody>
      </p:sp>
      <p:pic>
        <p:nvPicPr>
          <p:cNvPr id="244" name="Google Shape;244;p21"/>
          <p:cNvPicPr preferRelativeResize="0"/>
          <p:nvPr/>
        </p:nvPicPr>
        <p:blipFill>
          <a:blip r:embed="rId3">
            <a:alphaModFix/>
          </a:blip>
          <a:stretch>
            <a:fillRect/>
          </a:stretch>
        </p:blipFill>
        <p:spPr>
          <a:xfrm>
            <a:off x="1903253" y="1320936"/>
            <a:ext cx="7128401" cy="5414826"/>
          </a:xfrm>
          <a:prstGeom prst="rect">
            <a:avLst/>
          </a:prstGeom>
          <a:noFill/>
          <a:ln>
            <a:noFill/>
          </a:ln>
        </p:spPr>
      </p:pic>
      <p:sp>
        <p:nvSpPr>
          <p:cNvPr id="2" name="Rounded Rectangle 1">
            <a:extLst>
              <a:ext uri="{FF2B5EF4-FFF2-40B4-BE49-F238E27FC236}">
                <a16:creationId xmlns:a16="http://schemas.microsoft.com/office/drawing/2014/main" id="{ACE1BE81-5B4B-2A4C-9B19-D59936A9805B}"/>
              </a:ext>
            </a:extLst>
          </p:cNvPr>
          <p:cNvSpPr/>
          <p:nvPr/>
        </p:nvSpPr>
        <p:spPr>
          <a:xfrm>
            <a:off x="284773" y="5781368"/>
            <a:ext cx="1506134" cy="954393"/>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Airport 1.0/2.0 (analogue)</a:t>
            </a:r>
          </a:p>
        </p:txBody>
      </p:sp>
      <p:sp>
        <p:nvSpPr>
          <p:cNvPr id="6" name="Rounded Rectangle 5">
            <a:extLst>
              <a:ext uri="{FF2B5EF4-FFF2-40B4-BE49-F238E27FC236}">
                <a16:creationId xmlns:a16="http://schemas.microsoft.com/office/drawing/2014/main" id="{F2EC1440-8EBA-D848-9DAB-3DC98FA20E0E}"/>
              </a:ext>
            </a:extLst>
          </p:cNvPr>
          <p:cNvSpPr/>
          <p:nvPr/>
        </p:nvSpPr>
        <p:spPr>
          <a:xfrm>
            <a:off x="284773" y="3429000"/>
            <a:ext cx="1506134" cy="2236875"/>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Airport 3.0 (initial digitalization)</a:t>
            </a:r>
          </a:p>
        </p:txBody>
      </p:sp>
      <p:sp>
        <p:nvSpPr>
          <p:cNvPr id="7" name="Rounded Rectangle 6">
            <a:extLst>
              <a:ext uri="{FF2B5EF4-FFF2-40B4-BE49-F238E27FC236}">
                <a16:creationId xmlns:a16="http://schemas.microsoft.com/office/drawing/2014/main" id="{F7031111-CEFD-C04C-A9A4-733496A2C187}"/>
              </a:ext>
            </a:extLst>
          </p:cNvPr>
          <p:cNvSpPr/>
          <p:nvPr/>
        </p:nvSpPr>
        <p:spPr>
          <a:xfrm>
            <a:off x="284773" y="1265238"/>
            <a:ext cx="1506134" cy="2048269"/>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Airport 4.0 (full digitalization)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2e7829eb35b7617d_0"/>
          <p:cNvSpPr txBox="1">
            <a:spLocks noGrp="1"/>
          </p:cNvSpPr>
          <p:nvPr>
            <p:ph type="title"/>
          </p:nvPr>
        </p:nvSpPr>
        <p:spPr>
          <a:xfrm>
            <a:off x="457200" y="304800"/>
            <a:ext cx="8686800" cy="838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400"/>
              <a:buFont typeface="Arial"/>
              <a:buNone/>
            </a:pPr>
            <a:r>
              <a:rPr lang="en-US">
                <a:solidFill>
                  <a:srgbClr val="FFFFFF"/>
                </a:solidFill>
                <a:latin typeface="Trebuchet MS"/>
                <a:ea typeface="Trebuchet MS"/>
                <a:cs typeface="Trebuchet MS"/>
                <a:sym typeface="Trebuchet MS"/>
              </a:rPr>
              <a:t>Wireless technology transition: </a:t>
            </a:r>
            <a:endParaRPr>
              <a:solidFill>
                <a:srgbClr val="FFFFFF"/>
              </a:solidFill>
              <a:latin typeface="Trebuchet MS"/>
              <a:ea typeface="Trebuchet MS"/>
              <a:cs typeface="Trebuchet MS"/>
              <a:sym typeface="Trebuchet MS"/>
            </a:endParaRPr>
          </a:p>
          <a:p>
            <a:pPr marL="0" lvl="0" indent="0" algn="l" rtl="0">
              <a:lnSpc>
                <a:spcPct val="100000"/>
              </a:lnSpc>
              <a:spcBef>
                <a:spcPts val="0"/>
              </a:spcBef>
              <a:spcAft>
                <a:spcPts val="0"/>
              </a:spcAft>
              <a:buClr>
                <a:srgbClr val="000000"/>
              </a:buClr>
              <a:buSzPts val="1400"/>
              <a:buFont typeface="Arial"/>
              <a:buNone/>
            </a:pPr>
            <a:r>
              <a:rPr lang="en-US">
                <a:solidFill>
                  <a:srgbClr val="FFFFFF"/>
                </a:solidFill>
                <a:latin typeface="Trebuchet MS"/>
                <a:ea typeface="Trebuchet MS"/>
                <a:cs typeface="Trebuchet MS"/>
                <a:sym typeface="Trebuchet MS"/>
              </a:rPr>
              <a:t>Business models</a:t>
            </a:r>
            <a:endParaRPr>
              <a:solidFill>
                <a:srgbClr val="FFFFFF"/>
              </a:solidFill>
              <a:latin typeface="Trebuchet MS"/>
              <a:ea typeface="Trebuchet MS"/>
              <a:cs typeface="Trebuchet MS"/>
              <a:sym typeface="Trebuchet MS"/>
            </a:endParaRPr>
          </a:p>
        </p:txBody>
      </p:sp>
      <p:sp>
        <p:nvSpPr>
          <p:cNvPr id="251" name="Google Shape;251;g2e7829eb35b7617d_0"/>
          <p:cNvSpPr/>
          <p:nvPr/>
        </p:nvSpPr>
        <p:spPr>
          <a:xfrm>
            <a:off x="481425" y="1565575"/>
            <a:ext cx="2389500" cy="10302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Trebuchet MS"/>
                <a:ea typeface="Trebuchet MS"/>
                <a:cs typeface="Trebuchet MS"/>
                <a:sym typeface="Trebuchet MS"/>
              </a:rPr>
              <a:t>Real Estate Rental</a:t>
            </a:r>
            <a:endParaRPr sz="1800" b="1" i="0" u="none" strike="noStrike" cap="none">
              <a:solidFill>
                <a:srgbClr val="FFFFFF"/>
              </a:solidFill>
              <a:latin typeface="Arial"/>
              <a:ea typeface="Arial"/>
              <a:cs typeface="Arial"/>
              <a:sym typeface="Arial"/>
            </a:endParaRPr>
          </a:p>
        </p:txBody>
      </p:sp>
      <p:sp>
        <p:nvSpPr>
          <p:cNvPr id="252" name="Google Shape;252;g2e7829eb35b7617d_0"/>
          <p:cNvSpPr/>
          <p:nvPr/>
        </p:nvSpPr>
        <p:spPr>
          <a:xfrm>
            <a:off x="6273075" y="1565575"/>
            <a:ext cx="2389500" cy="10302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Trebuchet MS"/>
                <a:ea typeface="Trebuchet MS"/>
                <a:cs typeface="Trebuchet MS"/>
                <a:sym typeface="Trebuchet MS"/>
              </a:rPr>
              <a:t>Shared Services</a:t>
            </a:r>
            <a:endParaRPr sz="1800" b="1" i="0" u="none" strike="noStrike" cap="none">
              <a:solidFill>
                <a:srgbClr val="FFFFFF"/>
              </a:solidFill>
              <a:latin typeface="Arial"/>
              <a:ea typeface="Arial"/>
              <a:cs typeface="Arial"/>
              <a:sym typeface="Arial"/>
            </a:endParaRPr>
          </a:p>
        </p:txBody>
      </p:sp>
      <p:sp>
        <p:nvSpPr>
          <p:cNvPr id="253" name="Google Shape;253;g2e7829eb35b7617d_0"/>
          <p:cNvSpPr/>
          <p:nvPr/>
        </p:nvSpPr>
        <p:spPr>
          <a:xfrm>
            <a:off x="3377238" y="1565575"/>
            <a:ext cx="2389500" cy="10302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Trebuchet MS"/>
                <a:ea typeface="Trebuchet MS"/>
                <a:cs typeface="Trebuchet MS"/>
                <a:sym typeface="Trebuchet MS"/>
              </a:rPr>
              <a:t>Managed Services</a:t>
            </a:r>
            <a:endParaRPr sz="1800" b="1" i="0" u="none" strike="noStrike" cap="none">
              <a:solidFill>
                <a:srgbClr val="FFFFFF"/>
              </a:solidFill>
              <a:latin typeface="Trebuchet MS"/>
              <a:ea typeface="Trebuchet MS"/>
              <a:cs typeface="Trebuchet MS"/>
              <a:sym typeface="Trebuchet MS"/>
            </a:endParaRPr>
          </a:p>
        </p:txBody>
      </p:sp>
      <p:cxnSp>
        <p:nvCxnSpPr>
          <p:cNvPr id="254" name="Google Shape;254;g2e7829eb35b7617d_0"/>
          <p:cNvCxnSpPr/>
          <p:nvPr/>
        </p:nvCxnSpPr>
        <p:spPr>
          <a:xfrm flipH="1">
            <a:off x="3119293" y="1398065"/>
            <a:ext cx="9600" cy="4369800"/>
          </a:xfrm>
          <a:prstGeom prst="straightConnector1">
            <a:avLst/>
          </a:prstGeom>
          <a:noFill/>
          <a:ln w="28575" cap="flat" cmpd="sng">
            <a:solidFill>
              <a:schemeClr val="dk2"/>
            </a:solidFill>
            <a:prstDash val="solid"/>
            <a:round/>
            <a:headEnd type="none" w="sm" len="sm"/>
            <a:tailEnd type="none" w="sm" len="sm"/>
          </a:ln>
        </p:spPr>
      </p:cxnSp>
      <p:cxnSp>
        <p:nvCxnSpPr>
          <p:cNvPr id="255" name="Google Shape;255;g2e7829eb35b7617d_0"/>
          <p:cNvCxnSpPr/>
          <p:nvPr/>
        </p:nvCxnSpPr>
        <p:spPr>
          <a:xfrm flipH="1">
            <a:off x="6015105" y="1398065"/>
            <a:ext cx="9600" cy="4369800"/>
          </a:xfrm>
          <a:prstGeom prst="straightConnector1">
            <a:avLst/>
          </a:prstGeom>
          <a:noFill/>
          <a:ln w="28575" cap="flat" cmpd="sng">
            <a:solidFill>
              <a:srgbClr val="FFFFFF"/>
            </a:solidFill>
            <a:prstDash val="solid"/>
            <a:round/>
            <a:headEnd type="none" w="sm" len="sm"/>
            <a:tailEnd type="none" w="sm" len="sm"/>
          </a:ln>
        </p:spPr>
      </p:cxnSp>
      <p:sp>
        <p:nvSpPr>
          <p:cNvPr id="256" name="Google Shape;256;g2e7829eb35b7617d_0"/>
          <p:cNvSpPr/>
          <p:nvPr/>
        </p:nvSpPr>
        <p:spPr>
          <a:xfrm>
            <a:off x="481425" y="3067875"/>
            <a:ext cx="2389500" cy="10302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Trebuchet MS"/>
                <a:ea typeface="Trebuchet MS"/>
                <a:cs typeface="Trebuchet MS"/>
                <a:sym typeface="Trebuchet MS"/>
              </a:rPr>
              <a:t>Network as a Service (NaaS)</a:t>
            </a:r>
            <a:endParaRPr sz="1800" b="1" i="0" u="none" strike="noStrike" cap="none">
              <a:solidFill>
                <a:srgbClr val="FFFFFF"/>
              </a:solidFill>
              <a:latin typeface="Arial"/>
              <a:ea typeface="Arial"/>
              <a:cs typeface="Arial"/>
              <a:sym typeface="Arial"/>
            </a:endParaRPr>
          </a:p>
        </p:txBody>
      </p:sp>
      <p:sp>
        <p:nvSpPr>
          <p:cNvPr id="257" name="Google Shape;257;g2e7829eb35b7617d_0"/>
          <p:cNvSpPr/>
          <p:nvPr/>
        </p:nvSpPr>
        <p:spPr>
          <a:xfrm>
            <a:off x="3394788" y="3067875"/>
            <a:ext cx="2354400" cy="10302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Trebuchet MS"/>
                <a:ea typeface="Trebuchet MS"/>
                <a:cs typeface="Trebuchet MS"/>
                <a:sym typeface="Trebuchet MS"/>
              </a:rPr>
              <a:t>Service Brokerage</a:t>
            </a:r>
            <a:endParaRPr sz="1800" b="1" i="0" u="none" strike="noStrike" cap="none">
              <a:solidFill>
                <a:srgbClr val="FFFFFF"/>
              </a:solidFill>
              <a:latin typeface="Arial"/>
              <a:ea typeface="Arial"/>
              <a:cs typeface="Arial"/>
              <a:sym typeface="Arial"/>
            </a:endParaRPr>
          </a:p>
        </p:txBody>
      </p:sp>
      <p:sp>
        <p:nvSpPr>
          <p:cNvPr id="258" name="Google Shape;258;g2e7829eb35b7617d_0"/>
          <p:cNvSpPr/>
          <p:nvPr/>
        </p:nvSpPr>
        <p:spPr>
          <a:xfrm>
            <a:off x="6273075" y="3094550"/>
            <a:ext cx="2389500" cy="10302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Trebuchet MS"/>
                <a:ea typeface="Trebuchet MS"/>
                <a:cs typeface="Trebuchet MS"/>
                <a:sym typeface="Trebuchet MS"/>
              </a:rPr>
              <a:t>Freemium</a:t>
            </a:r>
            <a:endParaRPr sz="1800" b="1" i="0" u="none" strike="noStrike" cap="none">
              <a:solidFill>
                <a:srgbClr val="FFFFFF"/>
              </a:solidFill>
              <a:latin typeface="Arial"/>
              <a:ea typeface="Arial"/>
              <a:cs typeface="Arial"/>
              <a:sym typeface="Arial"/>
            </a:endParaRPr>
          </a:p>
        </p:txBody>
      </p:sp>
      <p:sp>
        <p:nvSpPr>
          <p:cNvPr id="259" name="Google Shape;259;g2e7829eb35b7617d_0"/>
          <p:cNvSpPr/>
          <p:nvPr/>
        </p:nvSpPr>
        <p:spPr>
          <a:xfrm>
            <a:off x="6273050" y="4570175"/>
            <a:ext cx="2389500" cy="10302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Trebuchet MS"/>
                <a:ea typeface="Trebuchet MS"/>
                <a:cs typeface="Trebuchet MS"/>
                <a:sym typeface="Trebuchet MS"/>
              </a:rPr>
              <a:t>Automation</a:t>
            </a:r>
            <a:endParaRPr sz="1800" b="1" i="0" u="none" strike="noStrike" cap="none">
              <a:solidFill>
                <a:srgbClr val="FFFFFF"/>
              </a:solidFill>
              <a:latin typeface="Arial"/>
              <a:ea typeface="Arial"/>
              <a:cs typeface="Arial"/>
              <a:sym typeface="Arial"/>
            </a:endParaRPr>
          </a:p>
        </p:txBody>
      </p:sp>
      <p:sp>
        <p:nvSpPr>
          <p:cNvPr id="260" name="Google Shape;260;g2e7829eb35b7617d_0"/>
          <p:cNvSpPr/>
          <p:nvPr/>
        </p:nvSpPr>
        <p:spPr>
          <a:xfrm>
            <a:off x="3377250" y="4570175"/>
            <a:ext cx="2389500" cy="10302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Trebuchet MS"/>
                <a:ea typeface="Trebuchet MS"/>
                <a:cs typeface="Trebuchet MS"/>
                <a:sym typeface="Trebuchet MS"/>
              </a:rPr>
              <a:t>Standardization</a:t>
            </a:r>
            <a:endParaRPr sz="1800" b="1" i="0" u="none" strike="noStrike" cap="none">
              <a:solidFill>
                <a:srgbClr val="FFFFFF"/>
              </a:solidFill>
              <a:latin typeface="Arial"/>
              <a:ea typeface="Arial"/>
              <a:cs typeface="Arial"/>
              <a:sym typeface="Arial"/>
            </a:endParaRPr>
          </a:p>
        </p:txBody>
      </p:sp>
      <p:sp>
        <p:nvSpPr>
          <p:cNvPr id="261" name="Google Shape;261;g2e7829eb35b7617d_0"/>
          <p:cNvSpPr/>
          <p:nvPr/>
        </p:nvSpPr>
        <p:spPr>
          <a:xfrm>
            <a:off x="481425" y="4570175"/>
            <a:ext cx="2389500" cy="10302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Trebuchet MS"/>
                <a:ea typeface="Trebuchet MS"/>
                <a:cs typeface="Trebuchet MS"/>
                <a:sym typeface="Trebuchet MS"/>
              </a:rPr>
              <a:t>Fractionalization</a:t>
            </a:r>
            <a:endParaRPr sz="1800" b="1" i="0" u="none" strike="noStrike" cap="none">
              <a:solidFill>
                <a:srgbClr val="FFFFFF"/>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2"/>
          <p:cNvSpPr txBox="1">
            <a:spLocks noGrp="1"/>
          </p:cNvSpPr>
          <p:nvPr>
            <p:ph type="title"/>
          </p:nvPr>
        </p:nvSpPr>
        <p:spPr>
          <a:xfrm>
            <a:off x="457200" y="122250"/>
            <a:ext cx="86868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solidFill>
                  <a:srgbClr val="FFFFFF"/>
                </a:solidFill>
              </a:rPr>
              <a:t>Wireless technology transition: </a:t>
            </a:r>
            <a:endParaRPr>
              <a:solidFill>
                <a:srgbClr val="FFFFFF"/>
              </a:solidFill>
            </a:endParaRPr>
          </a:p>
          <a:p>
            <a:pPr marL="0" lvl="0" indent="0" algn="l" rtl="0">
              <a:lnSpc>
                <a:spcPct val="100000"/>
              </a:lnSpc>
              <a:spcBef>
                <a:spcPts val="0"/>
              </a:spcBef>
              <a:spcAft>
                <a:spcPts val="0"/>
              </a:spcAft>
              <a:buSzPts val="1400"/>
              <a:buNone/>
            </a:pPr>
            <a:r>
              <a:rPr lang="en-US">
                <a:solidFill>
                  <a:srgbClr val="FFFFFF"/>
                </a:solidFill>
              </a:rPr>
              <a:t>Engagement strategies</a:t>
            </a:r>
            <a:endParaRPr>
              <a:solidFill>
                <a:srgbClr val="FFFFFF"/>
              </a:solidFill>
            </a:endParaRPr>
          </a:p>
        </p:txBody>
      </p:sp>
      <p:graphicFrame>
        <p:nvGraphicFramePr>
          <p:cNvPr id="268" name="Google Shape;268;p22"/>
          <p:cNvGraphicFramePr/>
          <p:nvPr/>
        </p:nvGraphicFramePr>
        <p:xfrm>
          <a:off x="258657" y="1585406"/>
          <a:ext cx="8580600" cy="1112460"/>
        </p:xfrm>
        <a:graphic>
          <a:graphicData uri="http://schemas.openxmlformats.org/drawingml/2006/table">
            <a:tbl>
              <a:tblPr>
                <a:noFill/>
                <a:tableStyleId>{9CFF54E0-A10F-48D8-99A3-48EFAC2BF3D9}</a:tableStyleId>
              </a:tblPr>
              <a:tblGrid>
                <a:gridCol w="2145150">
                  <a:extLst>
                    <a:ext uri="{9D8B030D-6E8A-4147-A177-3AD203B41FA5}">
                      <a16:colId xmlns:a16="http://schemas.microsoft.com/office/drawing/2014/main" val="20000"/>
                    </a:ext>
                  </a:extLst>
                </a:gridCol>
                <a:gridCol w="2145150">
                  <a:extLst>
                    <a:ext uri="{9D8B030D-6E8A-4147-A177-3AD203B41FA5}">
                      <a16:colId xmlns:a16="http://schemas.microsoft.com/office/drawing/2014/main" val="20001"/>
                    </a:ext>
                  </a:extLst>
                </a:gridCol>
                <a:gridCol w="2145150">
                  <a:extLst>
                    <a:ext uri="{9D8B030D-6E8A-4147-A177-3AD203B41FA5}">
                      <a16:colId xmlns:a16="http://schemas.microsoft.com/office/drawing/2014/main" val="20002"/>
                    </a:ext>
                  </a:extLst>
                </a:gridCol>
                <a:gridCol w="2145150">
                  <a:extLst>
                    <a:ext uri="{9D8B030D-6E8A-4147-A177-3AD203B41FA5}">
                      <a16:colId xmlns:a16="http://schemas.microsoft.com/office/drawing/2014/main" val="20003"/>
                    </a:ext>
                  </a:extLst>
                </a:gridCol>
              </a:tblGrid>
              <a:tr h="38100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Network Responsibilities</a:t>
                      </a:r>
                      <a:endParaRPr sz="1200" b="1" u="none" strike="noStrike" cap="none"/>
                    </a:p>
                  </a:txBody>
                  <a:tcPr marL="91425" marR="91425" marT="91425" marB="91425">
                    <a:lnL w="38100" cap="flat" cmpd="sng">
                      <a:solidFill>
                        <a:srgbClr val="073763"/>
                      </a:solidFill>
                      <a:prstDash val="solid"/>
                      <a:round/>
                      <a:headEnd type="none" w="sm" len="sm"/>
                      <a:tailEnd type="none" w="sm" len="sm"/>
                    </a:lnL>
                    <a:lnR w="38100" cap="flat" cmpd="sng">
                      <a:solidFill>
                        <a:srgbClr val="073763"/>
                      </a:solidFill>
                      <a:prstDash val="solid"/>
                      <a:round/>
                      <a:headEnd type="none" w="sm" len="sm"/>
                      <a:tailEnd type="none" w="sm" len="sm"/>
                    </a:lnR>
                    <a:lnT w="38100" cap="flat" cmpd="sng">
                      <a:solidFill>
                        <a:srgbClr val="073763"/>
                      </a:solidFill>
                      <a:prstDash val="solid"/>
                      <a:round/>
                      <a:headEnd type="none" w="sm" len="sm"/>
                      <a:tailEnd type="none" w="sm" len="sm"/>
                    </a:lnT>
                    <a:lnB w="38100" cap="flat" cmpd="sng">
                      <a:solidFill>
                        <a:srgbClr val="07376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t>Owner</a:t>
                      </a:r>
                      <a:endParaRPr sz="1200" b="1" u="none" strike="noStrike" cap="none"/>
                    </a:p>
                  </a:txBody>
                  <a:tcPr marL="91425" marR="91425" marT="91425" marB="91425">
                    <a:lnL w="38100" cap="flat" cmpd="sng">
                      <a:solidFill>
                        <a:srgbClr val="073763"/>
                      </a:solidFill>
                      <a:prstDash val="solid"/>
                      <a:round/>
                      <a:headEnd type="none" w="sm" len="sm"/>
                      <a:tailEnd type="none" w="sm" len="sm"/>
                    </a:lnL>
                    <a:lnR w="38100" cap="flat" cmpd="sng">
                      <a:solidFill>
                        <a:srgbClr val="073763"/>
                      </a:solidFill>
                      <a:prstDash val="solid"/>
                      <a:round/>
                      <a:headEnd type="none" w="sm" len="sm"/>
                      <a:tailEnd type="none" w="sm" len="sm"/>
                    </a:lnR>
                    <a:lnT w="38100" cap="flat" cmpd="sng">
                      <a:solidFill>
                        <a:srgbClr val="073763"/>
                      </a:solidFill>
                      <a:prstDash val="solid"/>
                      <a:round/>
                      <a:headEnd type="none" w="sm" len="sm"/>
                      <a:tailEnd type="none" w="sm" len="sm"/>
                    </a:lnT>
                    <a:lnB w="38100" cap="flat" cmpd="sng">
                      <a:solidFill>
                        <a:srgbClr val="07376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t>Network Planning</a:t>
                      </a:r>
                      <a:endParaRPr sz="1200" b="1" u="none" strike="noStrike" cap="none"/>
                    </a:p>
                  </a:txBody>
                  <a:tcPr marL="91425" marR="91425" marT="91425" marB="91425">
                    <a:lnL w="38100" cap="flat" cmpd="sng">
                      <a:solidFill>
                        <a:srgbClr val="073763"/>
                      </a:solidFill>
                      <a:prstDash val="solid"/>
                      <a:round/>
                      <a:headEnd type="none" w="sm" len="sm"/>
                      <a:tailEnd type="none" w="sm" len="sm"/>
                    </a:lnL>
                    <a:lnR w="38100" cap="flat" cmpd="sng">
                      <a:solidFill>
                        <a:srgbClr val="073763"/>
                      </a:solidFill>
                      <a:prstDash val="solid"/>
                      <a:round/>
                      <a:headEnd type="none" w="sm" len="sm"/>
                      <a:tailEnd type="none" w="sm" len="sm"/>
                    </a:lnR>
                    <a:lnT w="38100" cap="flat" cmpd="sng">
                      <a:solidFill>
                        <a:srgbClr val="073763"/>
                      </a:solidFill>
                      <a:prstDash val="solid"/>
                      <a:round/>
                      <a:headEnd type="none" w="sm" len="sm"/>
                      <a:tailEnd type="none" w="sm" len="sm"/>
                    </a:lnT>
                    <a:lnB w="38100" cap="flat" cmpd="sng">
                      <a:solidFill>
                        <a:srgbClr val="07376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t>Operation &amp; Maintenance</a:t>
                      </a:r>
                      <a:endParaRPr sz="1200" b="1" u="none" strike="noStrike" cap="none"/>
                    </a:p>
                  </a:txBody>
                  <a:tcPr marL="91425" marR="91425" marT="91425" marB="91425">
                    <a:lnL w="38100" cap="flat" cmpd="sng">
                      <a:solidFill>
                        <a:srgbClr val="073763"/>
                      </a:solidFill>
                      <a:prstDash val="solid"/>
                      <a:round/>
                      <a:headEnd type="none" w="sm" len="sm"/>
                      <a:tailEnd type="none" w="sm" len="sm"/>
                    </a:lnL>
                    <a:lnR w="38100" cap="flat" cmpd="sng">
                      <a:solidFill>
                        <a:srgbClr val="073763"/>
                      </a:solidFill>
                      <a:prstDash val="solid"/>
                      <a:round/>
                      <a:headEnd type="none" w="sm" len="sm"/>
                      <a:tailEnd type="none" w="sm" len="sm"/>
                    </a:lnR>
                    <a:lnT w="38100" cap="flat" cmpd="sng">
                      <a:solidFill>
                        <a:srgbClr val="073763"/>
                      </a:solidFill>
                      <a:prstDash val="solid"/>
                      <a:round/>
                      <a:headEnd type="none" w="sm" len="sm"/>
                      <a:tailEnd type="none" w="sm" len="sm"/>
                    </a:lnT>
                    <a:lnB w="38100" cap="flat" cmpd="sng">
                      <a:solidFill>
                        <a:srgbClr val="073763"/>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Airport Operator</a:t>
                      </a:r>
                      <a:endParaRPr sz="1200" b="1" u="none" strike="noStrike" cap="none"/>
                    </a:p>
                  </a:txBody>
                  <a:tcPr marL="91425" marR="91425" marT="91425" marB="91425">
                    <a:lnL w="38100" cap="flat" cmpd="sng">
                      <a:solidFill>
                        <a:srgbClr val="073763"/>
                      </a:solidFill>
                      <a:prstDash val="solid"/>
                      <a:round/>
                      <a:headEnd type="none" w="sm" len="sm"/>
                      <a:tailEnd type="none" w="sm" len="sm"/>
                    </a:lnL>
                    <a:lnR w="38100" cap="flat" cmpd="sng">
                      <a:solidFill>
                        <a:srgbClr val="073763"/>
                      </a:solidFill>
                      <a:prstDash val="solid"/>
                      <a:round/>
                      <a:headEnd type="none" w="sm" len="sm"/>
                      <a:tailEnd type="none" w="sm" len="sm"/>
                    </a:lnR>
                    <a:lnT w="38100" cap="flat" cmpd="sng">
                      <a:solidFill>
                        <a:srgbClr val="073763"/>
                      </a:solidFill>
                      <a:prstDash val="solid"/>
                      <a:round/>
                      <a:headEnd type="none" w="sm" len="sm"/>
                      <a:tailEnd type="none" w="sm" len="sm"/>
                    </a:lnT>
                    <a:lnB w="38100" cap="flat" cmpd="sng">
                      <a:solidFill>
                        <a:srgbClr val="07376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b="1" u="none" strike="noStrike" cap="none"/>
                    </a:p>
                  </a:txBody>
                  <a:tcPr marL="91425" marR="91425" marT="91425" marB="91425">
                    <a:lnL w="38100" cap="flat" cmpd="sng">
                      <a:solidFill>
                        <a:srgbClr val="073763"/>
                      </a:solidFill>
                      <a:prstDash val="solid"/>
                      <a:round/>
                      <a:headEnd type="none" w="sm" len="sm"/>
                      <a:tailEnd type="none" w="sm" len="sm"/>
                    </a:lnL>
                    <a:lnR w="38100" cap="flat" cmpd="sng">
                      <a:solidFill>
                        <a:srgbClr val="073763"/>
                      </a:solidFill>
                      <a:prstDash val="solid"/>
                      <a:round/>
                      <a:headEnd type="none" w="sm" len="sm"/>
                      <a:tailEnd type="none" w="sm" len="sm"/>
                    </a:lnR>
                    <a:lnT w="38100" cap="flat" cmpd="sng">
                      <a:solidFill>
                        <a:srgbClr val="073763"/>
                      </a:solidFill>
                      <a:prstDash val="solid"/>
                      <a:round/>
                      <a:headEnd type="none" w="sm" len="sm"/>
                      <a:tailEnd type="none" w="sm" len="sm"/>
                    </a:lnT>
                    <a:lnB w="38100" cap="flat" cmpd="sng">
                      <a:solidFill>
                        <a:srgbClr val="07376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b="1" u="none" strike="noStrike" cap="none"/>
                    </a:p>
                  </a:txBody>
                  <a:tcPr marL="91425" marR="91425" marT="91425" marB="91425">
                    <a:lnL w="38100" cap="flat" cmpd="sng">
                      <a:solidFill>
                        <a:srgbClr val="073763"/>
                      </a:solidFill>
                      <a:prstDash val="solid"/>
                      <a:round/>
                      <a:headEnd type="none" w="sm" len="sm"/>
                      <a:tailEnd type="none" w="sm" len="sm"/>
                    </a:lnL>
                    <a:lnR w="38100" cap="flat" cmpd="sng">
                      <a:solidFill>
                        <a:srgbClr val="073763"/>
                      </a:solidFill>
                      <a:prstDash val="solid"/>
                      <a:round/>
                      <a:headEnd type="none" w="sm" len="sm"/>
                      <a:tailEnd type="none" w="sm" len="sm"/>
                    </a:lnR>
                    <a:lnT w="38100" cap="flat" cmpd="sng">
                      <a:solidFill>
                        <a:srgbClr val="073763"/>
                      </a:solidFill>
                      <a:prstDash val="solid"/>
                      <a:round/>
                      <a:headEnd type="none" w="sm" len="sm"/>
                      <a:tailEnd type="none" w="sm" len="sm"/>
                    </a:lnT>
                    <a:lnB w="38100" cap="flat" cmpd="sng">
                      <a:solidFill>
                        <a:srgbClr val="07376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b="1" u="none" strike="noStrike" cap="none"/>
                    </a:p>
                  </a:txBody>
                  <a:tcPr marL="91425" marR="91425" marT="91425" marB="91425">
                    <a:lnL w="38100" cap="flat" cmpd="sng">
                      <a:solidFill>
                        <a:srgbClr val="073763"/>
                      </a:solidFill>
                      <a:prstDash val="solid"/>
                      <a:round/>
                      <a:headEnd type="none" w="sm" len="sm"/>
                      <a:tailEnd type="none" w="sm" len="sm"/>
                    </a:lnL>
                    <a:lnR w="38100" cap="flat" cmpd="sng">
                      <a:solidFill>
                        <a:srgbClr val="073763"/>
                      </a:solidFill>
                      <a:prstDash val="solid"/>
                      <a:round/>
                      <a:headEnd type="none" w="sm" len="sm"/>
                      <a:tailEnd type="none" w="sm" len="sm"/>
                    </a:lnR>
                    <a:lnT w="38100" cap="flat" cmpd="sng">
                      <a:solidFill>
                        <a:srgbClr val="073763"/>
                      </a:solidFill>
                      <a:prstDash val="solid"/>
                      <a:round/>
                      <a:headEnd type="none" w="sm" len="sm"/>
                      <a:tailEnd type="none" w="sm" len="sm"/>
                    </a:lnT>
                    <a:lnB w="38100" cap="flat" cmpd="sng">
                      <a:solidFill>
                        <a:srgbClr val="073763"/>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Delegated Entity</a:t>
                      </a:r>
                      <a:endParaRPr sz="1200" b="1" u="none" strike="noStrike" cap="none"/>
                    </a:p>
                  </a:txBody>
                  <a:tcPr marL="91425" marR="91425" marT="91425" marB="91425">
                    <a:lnL w="38100" cap="flat" cmpd="sng">
                      <a:solidFill>
                        <a:srgbClr val="073763"/>
                      </a:solidFill>
                      <a:prstDash val="solid"/>
                      <a:round/>
                      <a:headEnd type="none" w="sm" len="sm"/>
                      <a:tailEnd type="none" w="sm" len="sm"/>
                    </a:lnL>
                    <a:lnR w="38100" cap="flat" cmpd="sng">
                      <a:solidFill>
                        <a:srgbClr val="073763"/>
                      </a:solidFill>
                      <a:prstDash val="solid"/>
                      <a:round/>
                      <a:headEnd type="none" w="sm" len="sm"/>
                      <a:tailEnd type="none" w="sm" len="sm"/>
                    </a:lnR>
                    <a:lnT w="38100" cap="flat" cmpd="sng">
                      <a:solidFill>
                        <a:srgbClr val="073763"/>
                      </a:solidFill>
                      <a:prstDash val="solid"/>
                      <a:round/>
                      <a:headEnd type="none" w="sm" len="sm"/>
                      <a:tailEnd type="none" w="sm" len="sm"/>
                    </a:lnT>
                    <a:lnB w="38100" cap="flat" cmpd="sng">
                      <a:solidFill>
                        <a:srgbClr val="07376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t>X</a:t>
                      </a:r>
                      <a:endParaRPr sz="1200" b="1" u="none" strike="noStrike" cap="none"/>
                    </a:p>
                  </a:txBody>
                  <a:tcPr marL="91425" marR="91425" marT="91425" marB="91425">
                    <a:lnL w="38100" cap="flat" cmpd="sng">
                      <a:solidFill>
                        <a:srgbClr val="073763"/>
                      </a:solidFill>
                      <a:prstDash val="solid"/>
                      <a:round/>
                      <a:headEnd type="none" w="sm" len="sm"/>
                      <a:tailEnd type="none" w="sm" len="sm"/>
                    </a:lnL>
                    <a:lnR w="38100" cap="flat" cmpd="sng">
                      <a:solidFill>
                        <a:srgbClr val="073763"/>
                      </a:solidFill>
                      <a:prstDash val="solid"/>
                      <a:round/>
                      <a:headEnd type="none" w="sm" len="sm"/>
                      <a:tailEnd type="none" w="sm" len="sm"/>
                    </a:lnR>
                    <a:lnT w="38100" cap="flat" cmpd="sng">
                      <a:solidFill>
                        <a:srgbClr val="073763"/>
                      </a:solidFill>
                      <a:prstDash val="solid"/>
                      <a:round/>
                      <a:headEnd type="none" w="sm" len="sm"/>
                      <a:tailEnd type="none" w="sm" len="sm"/>
                    </a:lnT>
                    <a:lnB w="38100" cap="flat" cmpd="sng">
                      <a:solidFill>
                        <a:srgbClr val="07376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t>X</a:t>
                      </a:r>
                      <a:endParaRPr sz="1200" b="1" u="none" strike="noStrike" cap="none"/>
                    </a:p>
                  </a:txBody>
                  <a:tcPr marL="91425" marR="91425" marT="91425" marB="91425">
                    <a:lnL w="38100" cap="flat" cmpd="sng">
                      <a:solidFill>
                        <a:srgbClr val="073763"/>
                      </a:solidFill>
                      <a:prstDash val="solid"/>
                      <a:round/>
                      <a:headEnd type="none" w="sm" len="sm"/>
                      <a:tailEnd type="none" w="sm" len="sm"/>
                    </a:lnL>
                    <a:lnR w="38100" cap="flat" cmpd="sng">
                      <a:solidFill>
                        <a:srgbClr val="073763"/>
                      </a:solidFill>
                      <a:prstDash val="solid"/>
                      <a:round/>
                      <a:headEnd type="none" w="sm" len="sm"/>
                      <a:tailEnd type="none" w="sm" len="sm"/>
                    </a:lnR>
                    <a:lnT w="38100" cap="flat" cmpd="sng">
                      <a:solidFill>
                        <a:srgbClr val="073763"/>
                      </a:solidFill>
                      <a:prstDash val="solid"/>
                      <a:round/>
                      <a:headEnd type="none" w="sm" len="sm"/>
                      <a:tailEnd type="none" w="sm" len="sm"/>
                    </a:lnT>
                    <a:lnB w="38100" cap="flat" cmpd="sng">
                      <a:solidFill>
                        <a:srgbClr val="07376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t>X</a:t>
                      </a:r>
                      <a:endParaRPr sz="1200" b="1" u="none" strike="noStrike" cap="none"/>
                    </a:p>
                  </a:txBody>
                  <a:tcPr marL="91425" marR="91425" marT="91425" marB="91425">
                    <a:lnL w="38100" cap="flat" cmpd="sng">
                      <a:solidFill>
                        <a:srgbClr val="073763"/>
                      </a:solidFill>
                      <a:prstDash val="solid"/>
                      <a:round/>
                      <a:headEnd type="none" w="sm" len="sm"/>
                      <a:tailEnd type="none" w="sm" len="sm"/>
                    </a:lnL>
                    <a:lnR w="38100" cap="flat" cmpd="sng">
                      <a:solidFill>
                        <a:srgbClr val="073763"/>
                      </a:solidFill>
                      <a:prstDash val="solid"/>
                      <a:round/>
                      <a:headEnd type="none" w="sm" len="sm"/>
                      <a:tailEnd type="none" w="sm" len="sm"/>
                    </a:lnR>
                    <a:lnT w="38100" cap="flat" cmpd="sng">
                      <a:solidFill>
                        <a:srgbClr val="073763"/>
                      </a:solidFill>
                      <a:prstDash val="solid"/>
                      <a:round/>
                      <a:headEnd type="none" w="sm" len="sm"/>
                      <a:tailEnd type="none" w="sm" len="sm"/>
                    </a:lnT>
                    <a:lnB w="38100" cap="flat" cmpd="sng">
                      <a:solidFill>
                        <a:srgbClr val="073763"/>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269" name="Google Shape;269;p22"/>
          <p:cNvGraphicFramePr/>
          <p:nvPr/>
        </p:nvGraphicFramePr>
        <p:xfrm>
          <a:off x="269893" y="3150025"/>
          <a:ext cx="8580600" cy="1097190"/>
        </p:xfrm>
        <a:graphic>
          <a:graphicData uri="http://schemas.openxmlformats.org/drawingml/2006/table">
            <a:tbl>
              <a:tblPr>
                <a:noFill/>
                <a:tableStyleId>{9CFF54E0-A10F-48D8-99A3-48EFAC2BF3D9}</a:tableStyleId>
              </a:tblPr>
              <a:tblGrid>
                <a:gridCol w="2145150">
                  <a:extLst>
                    <a:ext uri="{9D8B030D-6E8A-4147-A177-3AD203B41FA5}">
                      <a16:colId xmlns:a16="http://schemas.microsoft.com/office/drawing/2014/main" val="20000"/>
                    </a:ext>
                  </a:extLst>
                </a:gridCol>
                <a:gridCol w="2145150">
                  <a:extLst>
                    <a:ext uri="{9D8B030D-6E8A-4147-A177-3AD203B41FA5}">
                      <a16:colId xmlns:a16="http://schemas.microsoft.com/office/drawing/2014/main" val="20001"/>
                    </a:ext>
                  </a:extLst>
                </a:gridCol>
                <a:gridCol w="2145150">
                  <a:extLst>
                    <a:ext uri="{9D8B030D-6E8A-4147-A177-3AD203B41FA5}">
                      <a16:colId xmlns:a16="http://schemas.microsoft.com/office/drawing/2014/main" val="20002"/>
                    </a:ext>
                  </a:extLst>
                </a:gridCol>
                <a:gridCol w="2145150">
                  <a:extLst>
                    <a:ext uri="{9D8B030D-6E8A-4147-A177-3AD203B41FA5}">
                      <a16:colId xmlns:a16="http://schemas.microsoft.com/office/drawing/2014/main" val="20003"/>
                    </a:ext>
                  </a:extLst>
                </a:gridCol>
              </a:tblGrid>
              <a:tr h="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Network Responsibilities</a:t>
                      </a:r>
                      <a:endParaRPr sz="1200" b="1" u="none" strike="noStrike" cap="none"/>
                    </a:p>
                  </a:txBody>
                  <a:tcPr marL="91425" marR="91425" marT="91425" marB="91425">
                    <a:lnL w="38100" cap="flat" cmpd="sng">
                      <a:solidFill>
                        <a:srgbClr val="073763"/>
                      </a:solidFill>
                      <a:prstDash val="solid"/>
                      <a:round/>
                      <a:headEnd type="none" w="sm" len="sm"/>
                      <a:tailEnd type="none" w="sm" len="sm"/>
                    </a:lnL>
                    <a:lnR w="38100" cap="flat" cmpd="sng">
                      <a:solidFill>
                        <a:srgbClr val="073763"/>
                      </a:solidFill>
                      <a:prstDash val="solid"/>
                      <a:round/>
                      <a:headEnd type="none" w="sm" len="sm"/>
                      <a:tailEnd type="none" w="sm" len="sm"/>
                    </a:lnR>
                    <a:lnT w="38100" cap="flat" cmpd="sng">
                      <a:solidFill>
                        <a:srgbClr val="073763"/>
                      </a:solidFill>
                      <a:prstDash val="solid"/>
                      <a:round/>
                      <a:headEnd type="none" w="sm" len="sm"/>
                      <a:tailEnd type="none" w="sm" len="sm"/>
                    </a:lnT>
                    <a:lnB w="38100" cap="flat" cmpd="sng">
                      <a:solidFill>
                        <a:srgbClr val="07376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t>Owner</a:t>
                      </a:r>
                      <a:endParaRPr sz="1200" b="1" u="none" strike="noStrike" cap="none"/>
                    </a:p>
                  </a:txBody>
                  <a:tcPr marL="91425" marR="91425" marT="91425" marB="91425">
                    <a:lnL w="38100" cap="flat" cmpd="sng">
                      <a:solidFill>
                        <a:srgbClr val="073763"/>
                      </a:solidFill>
                      <a:prstDash val="solid"/>
                      <a:round/>
                      <a:headEnd type="none" w="sm" len="sm"/>
                      <a:tailEnd type="none" w="sm" len="sm"/>
                    </a:lnL>
                    <a:lnR w="38100" cap="flat" cmpd="sng">
                      <a:solidFill>
                        <a:srgbClr val="073763"/>
                      </a:solidFill>
                      <a:prstDash val="solid"/>
                      <a:round/>
                      <a:headEnd type="none" w="sm" len="sm"/>
                      <a:tailEnd type="none" w="sm" len="sm"/>
                    </a:lnR>
                    <a:lnT w="38100" cap="flat" cmpd="sng">
                      <a:solidFill>
                        <a:srgbClr val="073763"/>
                      </a:solidFill>
                      <a:prstDash val="solid"/>
                      <a:round/>
                      <a:headEnd type="none" w="sm" len="sm"/>
                      <a:tailEnd type="none" w="sm" len="sm"/>
                    </a:lnT>
                    <a:lnB w="38100" cap="flat" cmpd="sng">
                      <a:solidFill>
                        <a:srgbClr val="07376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t>Network Planning</a:t>
                      </a:r>
                      <a:endParaRPr sz="1200" b="1" u="none" strike="noStrike" cap="none"/>
                    </a:p>
                  </a:txBody>
                  <a:tcPr marL="91425" marR="91425" marT="91425" marB="91425">
                    <a:lnL w="38100" cap="flat" cmpd="sng">
                      <a:solidFill>
                        <a:srgbClr val="073763"/>
                      </a:solidFill>
                      <a:prstDash val="solid"/>
                      <a:round/>
                      <a:headEnd type="none" w="sm" len="sm"/>
                      <a:tailEnd type="none" w="sm" len="sm"/>
                    </a:lnL>
                    <a:lnR w="38100" cap="flat" cmpd="sng">
                      <a:solidFill>
                        <a:srgbClr val="073763"/>
                      </a:solidFill>
                      <a:prstDash val="solid"/>
                      <a:round/>
                      <a:headEnd type="none" w="sm" len="sm"/>
                      <a:tailEnd type="none" w="sm" len="sm"/>
                    </a:lnR>
                    <a:lnT w="38100" cap="flat" cmpd="sng">
                      <a:solidFill>
                        <a:srgbClr val="073763"/>
                      </a:solidFill>
                      <a:prstDash val="solid"/>
                      <a:round/>
                      <a:headEnd type="none" w="sm" len="sm"/>
                      <a:tailEnd type="none" w="sm" len="sm"/>
                    </a:lnT>
                    <a:lnB w="38100" cap="flat" cmpd="sng">
                      <a:solidFill>
                        <a:srgbClr val="07376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t>Operation &amp; Maintenance</a:t>
                      </a:r>
                      <a:endParaRPr sz="1200" b="1" u="none" strike="noStrike" cap="none"/>
                    </a:p>
                  </a:txBody>
                  <a:tcPr marL="91425" marR="91425" marT="91425" marB="91425">
                    <a:lnL w="38100" cap="flat" cmpd="sng">
                      <a:solidFill>
                        <a:srgbClr val="073763"/>
                      </a:solidFill>
                      <a:prstDash val="solid"/>
                      <a:round/>
                      <a:headEnd type="none" w="sm" len="sm"/>
                      <a:tailEnd type="none" w="sm" len="sm"/>
                    </a:lnL>
                    <a:lnR w="38100" cap="flat" cmpd="sng">
                      <a:solidFill>
                        <a:srgbClr val="073763"/>
                      </a:solidFill>
                      <a:prstDash val="solid"/>
                      <a:round/>
                      <a:headEnd type="none" w="sm" len="sm"/>
                      <a:tailEnd type="none" w="sm" len="sm"/>
                    </a:lnR>
                    <a:lnT w="38100" cap="flat" cmpd="sng">
                      <a:solidFill>
                        <a:srgbClr val="073763"/>
                      </a:solidFill>
                      <a:prstDash val="solid"/>
                      <a:round/>
                      <a:headEnd type="none" w="sm" len="sm"/>
                      <a:tailEnd type="none" w="sm" len="sm"/>
                    </a:lnT>
                    <a:lnB w="38100" cap="flat" cmpd="sng">
                      <a:solidFill>
                        <a:srgbClr val="073763"/>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Airport Operator</a:t>
                      </a:r>
                      <a:endParaRPr sz="1200" b="1" u="none" strike="noStrike" cap="none"/>
                    </a:p>
                  </a:txBody>
                  <a:tcPr marL="91425" marR="91425" marT="91425" marB="91425">
                    <a:lnL w="38100" cap="flat" cmpd="sng">
                      <a:solidFill>
                        <a:srgbClr val="073763"/>
                      </a:solidFill>
                      <a:prstDash val="solid"/>
                      <a:round/>
                      <a:headEnd type="none" w="sm" len="sm"/>
                      <a:tailEnd type="none" w="sm" len="sm"/>
                    </a:lnL>
                    <a:lnR w="38100" cap="flat" cmpd="sng">
                      <a:solidFill>
                        <a:srgbClr val="073763"/>
                      </a:solidFill>
                      <a:prstDash val="solid"/>
                      <a:round/>
                      <a:headEnd type="none" w="sm" len="sm"/>
                      <a:tailEnd type="none" w="sm" len="sm"/>
                    </a:lnR>
                    <a:lnT w="38100" cap="flat" cmpd="sng">
                      <a:solidFill>
                        <a:srgbClr val="073763"/>
                      </a:solidFill>
                      <a:prstDash val="solid"/>
                      <a:round/>
                      <a:headEnd type="none" w="sm" len="sm"/>
                      <a:tailEnd type="none" w="sm" len="sm"/>
                    </a:lnT>
                    <a:lnB w="38100" cap="flat" cmpd="sng">
                      <a:solidFill>
                        <a:srgbClr val="07376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t>X</a:t>
                      </a:r>
                      <a:endParaRPr sz="1200" b="1" u="none" strike="noStrike" cap="none"/>
                    </a:p>
                  </a:txBody>
                  <a:tcPr marL="91425" marR="91425" marT="91425" marB="91425">
                    <a:lnL w="38100" cap="flat" cmpd="sng">
                      <a:solidFill>
                        <a:srgbClr val="073763"/>
                      </a:solidFill>
                      <a:prstDash val="solid"/>
                      <a:round/>
                      <a:headEnd type="none" w="sm" len="sm"/>
                      <a:tailEnd type="none" w="sm" len="sm"/>
                    </a:lnL>
                    <a:lnR w="38100" cap="flat" cmpd="sng">
                      <a:solidFill>
                        <a:srgbClr val="073763"/>
                      </a:solidFill>
                      <a:prstDash val="solid"/>
                      <a:round/>
                      <a:headEnd type="none" w="sm" len="sm"/>
                      <a:tailEnd type="none" w="sm" len="sm"/>
                    </a:lnR>
                    <a:lnT w="38100" cap="flat" cmpd="sng">
                      <a:solidFill>
                        <a:srgbClr val="073763"/>
                      </a:solidFill>
                      <a:prstDash val="solid"/>
                      <a:round/>
                      <a:headEnd type="none" w="sm" len="sm"/>
                      <a:tailEnd type="none" w="sm" len="sm"/>
                    </a:lnT>
                    <a:lnB w="38100" cap="flat" cmpd="sng">
                      <a:solidFill>
                        <a:srgbClr val="07376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t>X</a:t>
                      </a:r>
                      <a:endParaRPr sz="1200" b="1" u="none" strike="noStrike" cap="none"/>
                    </a:p>
                  </a:txBody>
                  <a:tcPr marL="91425" marR="91425" marT="91425" marB="91425">
                    <a:lnL w="38100" cap="flat" cmpd="sng">
                      <a:solidFill>
                        <a:srgbClr val="073763"/>
                      </a:solidFill>
                      <a:prstDash val="solid"/>
                      <a:round/>
                      <a:headEnd type="none" w="sm" len="sm"/>
                      <a:tailEnd type="none" w="sm" len="sm"/>
                    </a:lnL>
                    <a:lnR w="38100" cap="flat" cmpd="sng">
                      <a:solidFill>
                        <a:srgbClr val="073763"/>
                      </a:solidFill>
                      <a:prstDash val="solid"/>
                      <a:round/>
                      <a:headEnd type="none" w="sm" len="sm"/>
                      <a:tailEnd type="none" w="sm" len="sm"/>
                    </a:lnR>
                    <a:lnT w="38100" cap="flat" cmpd="sng">
                      <a:solidFill>
                        <a:srgbClr val="073763"/>
                      </a:solidFill>
                      <a:prstDash val="solid"/>
                      <a:round/>
                      <a:headEnd type="none" w="sm" len="sm"/>
                      <a:tailEnd type="none" w="sm" len="sm"/>
                    </a:lnT>
                    <a:lnB w="38100" cap="flat" cmpd="sng">
                      <a:solidFill>
                        <a:srgbClr val="07376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b="1" u="none" strike="noStrike" cap="none"/>
                    </a:p>
                  </a:txBody>
                  <a:tcPr marL="91425" marR="91425" marT="91425" marB="91425">
                    <a:lnL w="38100" cap="flat" cmpd="sng">
                      <a:solidFill>
                        <a:srgbClr val="073763"/>
                      </a:solidFill>
                      <a:prstDash val="solid"/>
                      <a:round/>
                      <a:headEnd type="none" w="sm" len="sm"/>
                      <a:tailEnd type="none" w="sm" len="sm"/>
                    </a:lnL>
                    <a:lnR w="38100" cap="flat" cmpd="sng">
                      <a:solidFill>
                        <a:srgbClr val="073763"/>
                      </a:solidFill>
                      <a:prstDash val="solid"/>
                      <a:round/>
                      <a:headEnd type="none" w="sm" len="sm"/>
                      <a:tailEnd type="none" w="sm" len="sm"/>
                    </a:lnR>
                    <a:lnT w="38100" cap="flat" cmpd="sng">
                      <a:solidFill>
                        <a:srgbClr val="073763"/>
                      </a:solidFill>
                      <a:prstDash val="solid"/>
                      <a:round/>
                      <a:headEnd type="none" w="sm" len="sm"/>
                      <a:tailEnd type="none" w="sm" len="sm"/>
                    </a:lnT>
                    <a:lnB w="38100" cap="flat" cmpd="sng">
                      <a:solidFill>
                        <a:srgbClr val="073763"/>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Delegated Entity</a:t>
                      </a:r>
                      <a:endParaRPr sz="1200" b="1" u="none" strike="noStrike" cap="none"/>
                    </a:p>
                  </a:txBody>
                  <a:tcPr marL="91425" marR="91425" marT="91425" marB="91425">
                    <a:lnL w="38100" cap="flat" cmpd="sng">
                      <a:solidFill>
                        <a:srgbClr val="073763"/>
                      </a:solidFill>
                      <a:prstDash val="solid"/>
                      <a:round/>
                      <a:headEnd type="none" w="sm" len="sm"/>
                      <a:tailEnd type="none" w="sm" len="sm"/>
                    </a:lnL>
                    <a:lnR w="38100" cap="flat" cmpd="sng">
                      <a:solidFill>
                        <a:srgbClr val="073763"/>
                      </a:solidFill>
                      <a:prstDash val="solid"/>
                      <a:round/>
                      <a:headEnd type="none" w="sm" len="sm"/>
                      <a:tailEnd type="none" w="sm" len="sm"/>
                    </a:lnR>
                    <a:lnT w="38100" cap="flat" cmpd="sng">
                      <a:solidFill>
                        <a:srgbClr val="073763"/>
                      </a:solidFill>
                      <a:prstDash val="solid"/>
                      <a:round/>
                      <a:headEnd type="none" w="sm" len="sm"/>
                      <a:tailEnd type="none" w="sm" len="sm"/>
                    </a:lnT>
                    <a:lnB w="38100" cap="flat" cmpd="sng">
                      <a:solidFill>
                        <a:srgbClr val="07376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t>X</a:t>
                      </a:r>
                      <a:endParaRPr sz="1200" b="1" u="none" strike="noStrike" cap="none"/>
                    </a:p>
                  </a:txBody>
                  <a:tcPr marL="91425" marR="91425" marT="91425" marB="91425">
                    <a:lnL w="38100" cap="flat" cmpd="sng">
                      <a:solidFill>
                        <a:srgbClr val="073763"/>
                      </a:solidFill>
                      <a:prstDash val="solid"/>
                      <a:round/>
                      <a:headEnd type="none" w="sm" len="sm"/>
                      <a:tailEnd type="none" w="sm" len="sm"/>
                    </a:lnL>
                    <a:lnR w="38100" cap="flat" cmpd="sng">
                      <a:solidFill>
                        <a:srgbClr val="073763"/>
                      </a:solidFill>
                      <a:prstDash val="solid"/>
                      <a:round/>
                      <a:headEnd type="none" w="sm" len="sm"/>
                      <a:tailEnd type="none" w="sm" len="sm"/>
                    </a:lnR>
                    <a:lnT w="38100" cap="flat" cmpd="sng">
                      <a:solidFill>
                        <a:srgbClr val="073763"/>
                      </a:solidFill>
                      <a:prstDash val="solid"/>
                      <a:round/>
                      <a:headEnd type="none" w="sm" len="sm"/>
                      <a:tailEnd type="none" w="sm" len="sm"/>
                    </a:lnT>
                    <a:lnB w="38100" cap="flat" cmpd="sng">
                      <a:solidFill>
                        <a:srgbClr val="07376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t>X</a:t>
                      </a:r>
                      <a:endParaRPr sz="1200" b="1" u="none" strike="noStrike" cap="none"/>
                    </a:p>
                  </a:txBody>
                  <a:tcPr marL="91425" marR="91425" marT="91425" marB="91425">
                    <a:lnL w="38100" cap="flat" cmpd="sng">
                      <a:solidFill>
                        <a:srgbClr val="073763"/>
                      </a:solidFill>
                      <a:prstDash val="solid"/>
                      <a:round/>
                      <a:headEnd type="none" w="sm" len="sm"/>
                      <a:tailEnd type="none" w="sm" len="sm"/>
                    </a:lnL>
                    <a:lnR w="38100" cap="flat" cmpd="sng">
                      <a:solidFill>
                        <a:srgbClr val="073763"/>
                      </a:solidFill>
                      <a:prstDash val="solid"/>
                      <a:round/>
                      <a:headEnd type="none" w="sm" len="sm"/>
                      <a:tailEnd type="none" w="sm" len="sm"/>
                    </a:lnR>
                    <a:lnT w="38100" cap="flat" cmpd="sng">
                      <a:solidFill>
                        <a:srgbClr val="073763"/>
                      </a:solidFill>
                      <a:prstDash val="solid"/>
                      <a:round/>
                      <a:headEnd type="none" w="sm" len="sm"/>
                      <a:tailEnd type="none" w="sm" len="sm"/>
                    </a:lnT>
                    <a:lnB w="38100" cap="flat" cmpd="sng">
                      <a:solidFill>
                        <a:srgbClr val="07376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t>X</a:t>
                      </a:r>
                      <a:endParaRPr sz="1200" b="1" u="none" strike="noStrike" cap="none"/>
                    </a:p>
                  </a:txBody>
                  <a:tcPr marL="91425" marR="91425" marT="91425" marB="91425">
                    <a:lnL w="38100" cap="flat" cmpd="sng">
                      <a:solidFill>
                        <a:srgbClr val="073763"/>
                      </a:solidFill>
                      <a:prstDash val="solid"/>
                      <a:round/>
                      <a:headEnd type="none" w="sm" len="sm"/>
                      <a:tailEnd type="none" w="sm" len="sm"/>
                    </a:lnL>
                    <a:lnR w="38100" cap="flat" cmpd="sng">
                      <a:solidFill>
                        <a:srgbClr val="073763"/>
                      </a:solidFill>
                      <a:prstDash val="solid"/>
                      <a:round/>
                      <a:headEnd type="none" w="sm" len="sm"/>
                      <a:tailEnd type="none" w="sm" len="sm"/>
                    </a:lnR>
                    <a:lnT w="38100" cap="flat" cmpd="sng">
                      <a:solidFill>
                        <a:srgbClr val="073763"/>
                      </a:solidFill>
                      <a:prstDash val="solid"/>
                      <a:round/>
                      <a:headEnd type="none" w="sm" len="sm"/>
                      <a:tailEnd type="none" w="sm" len="sm"/>
                    </a:lnT>
                    <a:lnB w="38100" cap="flat" cmpd="sng">
                      <a:solidFill>
                        <a:srgbClr val="073763"/>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270" name="Google Shape;270;p22"/>
          <p:cNvGraphicFramePr/>
          <p:nvPr/>
        </p:nvGraphicFramePr>
        <p:xfrm>
          <a:off x="269903" y="4699375"/>
          <a:ext cx="8610600" cy="1097190"/>
        </p:xfrm>
        <a:graphic>
          <a:graphicData uri="http://schemas.openxmlformats.org/drawingml/2006/table">
            <a:tbl>
              <a:tblPr>
                <a:noFill/>
                <a:tableStyleId>{9CFF54E0-A10F-48D8-99A3-48EFAC2BF3D9}</a:tableStyleId>
              </a:tblPr>
              <a:tblGrid>
                <a:gridCol w="2152650">
                  <a:extLst>
                    <a:ext uri="{9D8B030D-6E8A-4147-A177-3AD203B41FA5}">
                      <a16:colId xmlns:a16="http://schemas.microsoft.com/office/drawing/2014/main" val="20000"/>
                    </a:ext>
                  </a:extLst>
                </a:gridCol>
                <a:gridCol w="2152650">
                  <a:extLst>
                    <a:ext uri="{9D8B030D-6E8A-4147-A177-3AD203B41FA5}">
                      <a16:colId xmlns:a16="http://schemas.microsoft.com/office/drawing/2014/main" val="20001"/>
                    </a:ext>
                  </a:extLst>
                </a:gridCol>
                <a:gridCol w="2152650">
                  <a:extLst>
                    <a:ext uri="{9D8B030D-6E8A-4147-A177-3AD203B41FA5}">
                      <a16:colId xmlns:a16="http://schemas.microsoft.com/office/drawing/2014/main" val="20002"/>
                    </a:ext>
                  </a:extLst>
                </a:gridCol>
                <a:gridCol w="2152650">
                  <a:extLst>
                    <a:ext uri="{9D8B030D-6E8A-4147-A177-3AD203B41FA5}">
                      <a16:colId xmlns:a16="http://schemas.microsoft.com/office/drawing/2014/main" val="20003"/>
                    </a:ext>
                  </a:extLst>
                </a:gridCol>
              </a:tblGrid>
              <a:tr h="218475">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Network Responsibilities</a:t>
                      </a:r>
                      <a:endParaRPr sz="1200" b="1" u="none" strike="noStrike" cap="none"/>
                    </a:p>
                  </a:txBody>
                  <a:tcPr marL="91425" marR="91425" marT="91425" marB="91425">
                    <a:lnL w="38100" cap="flat" cmpd="sng">
                      <a:solidFill>
                        <a:srgbClr val="073763"/>
                      </a:solidFill>
                      <a:prstDash val="solid"/>
                      <a:round/>
                      <a:headEnd type="none" w="sm" len="sm"/>
                      <a:tailEnd type="none" w="sm" len="sm"/>
                    </a:lnL>
                    <a:lnR w="38100" cap="flat" cmpd="sng">
                      <a:solidFill>
                        <a:srgbClr val="073763"/>
                      </a:solidFill>
                      <a:prstDash val="solid"/>
                      <a:round/>
                      <a:headEnd type="none" w="sm" len="sm"/>
                      <a:tailEnd type="none" w="sm" len="sm"/>
                    </a:lnR>
                    <a:lnT w="38100" cap="flat" cmpd="sng">
                      <a:solidFill>
                        <a:srgbClr val="073763"/>
                      </a:solidFill>
                      <a:prstDash val="solid"/>
                      <a:round/>
                      <a:headEnd type="none" w="sm" len="sm"/>
                      <a:tailEnd type="none" w="sm" len="sm"/>
                    </a:lnT>
                    <a:lnB w="38100" cap="flat" cmpd="sng">
                      <a:solidFill>
                        <a:srgbClr val="07376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t>Owner</a:t>
                      </a:r>
                      <a:endParaRPr sz="1200" b="1" u="none" strike="noStrike" cap="none"/>
                    </a:p>
                  </a:txBody>
                  <a:tcPr marL="91425" marR="91425" marT="91425" marB="91425">
                    <a:lnL w="38100" cap="flat" cmpd="sng">
                      <a:solidFill>
                        <a:srgbClr val="073763"/>
                      </a:solidFill>
                      <a:prstDash val="solid"/>
                      <a:round/>
                      <a:headEnd type="none" w="sm" len="sm"/>
                      <a:tailEnd type="none" w="sm" len="sm"/>
                    </a:lnL>
                    <a:lnR w="38100" cap="flat" cmpd="sng">
                      <a:solidFill>
                        <a:srgbClr val="073763"/>
                      </a:solidFill>
                      <a:prstDash val="solid"/>
                      <a:round/>
                      <a:headEnd type="none" w="sm" len="sm"/>
                      <a:tailEnd type="none" w="sm" len="sm"/>
                    </a:lnR>
                    <a:lnT w="38100" cap="flat" cmpd="sng">
                      <a:solidFill>
                        <a:srgbClr val="073763"/>
                      </a:solidFill>
                      <a:prstDash val="solid"/>
                      <a:round/>
                      <a:headEnd type="none" w="sm" len="sm"/>
                      <a:tailEnd type="none" w="sm" len="sm"/>
                    </a:lnT>
                    <a:lnB w="38100" cap="flat" cmpd="sng">
                      <a:solidFill>
                        <a:srgbClr val="07376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t>Network Planning</a:t>
                      </a:r>
                      <a:endParaRPr sz="1200" b="1" u="none" strike="noStrike" cap="none"/>
                    </a:p>
                  </a:txBody>
                  <a:tcPr marL="91425" marR="91425" marT="91425" marB="91425">
                    <a:lnL w="38100" cap="flat" cmpd="sng">
                      <a:solidFill>
                        <a:srgbClr val="073763"/>
                      </a:solidFill>
                      <a:prstDash val="solid"/>
                      <a:round/>
                      <a:headEnd type="none" w="sm" len="sm"/>
                      <a:tailEnd type="none" w="sm" len="sm"/>
                    </a:lnL>
                    <a:lnR w="38100" cap="flat" cmpd="sng">
                      <a:solidFill>
                        <a:srgbClr val="073763"/>
                      </a:solidFill>
                      <a:prstDash val="solid"/>
                      <a:round/>
                      <a:headEnd type="none" w="sm" len="sm"/>
                      <a:tailEnd type="none" w="sm" len="sm"/>
                    </a:lnR>
                    <a:lnT w="38100" cap="flat" cmpd="sng">
                      <a:solidFill>
                        <a:srgbClr val="073763"/>
                      </a:solidFill>
                      <a:prstDash val="solid"/>
                      <a:round/>
                      <a:headEnd type="none" w="sm" len="sm"/>
                      <a:tailEnd type="none" w="sm" len="sm"/>
                    </a:lnT>
                    <a:lnB w="38100" cap="flat" cmpd="sng">
                      <a:solidFill>
                        <a:srgbClr val="07376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t>Operation &amp; Maintenance</a:t>
                      </a:r>
                      <a:endParaRPr sz="1200" b="1" u="none" strike="noStrike" cap="none"/>
                    </a:p>
                  </a:txBody>
                  <a:tcPr marL="91425" marR="91425" marT="91425" marB="91425">
                    <a:lnL w="38100" cap="flat" cmpd="sng">
                      <a:solidFill>
                        <a:srgbClr val="073763"/>
                      </a:solidFill>
                      <a:prstDash val="solid"/>
                      <a:round/>
                      <a:headEnd type="none" w="sm" len="sm"/>
                      <a:tailEnd type="none" w="sm" len="sm"/>
                    </a:lnL>
                    <a:lnR w="38100" cap="flat" cmpd="sng">
                      <a:solidFill>
                        <a:srgbClr val="073763"/>
                      </a:solidFill>
                      <a:prstDash val="solid"/>
                      <a:round/>
                      <a:headEnd type="none" w="sm" len="sm"/>
                      <a:tailEnd type="none" w="sm" len="sm"/>
                    </a:lnR>
                    <a:lnT w="38100" cap="flat" cmpd="sng">
                      <a:solidFill>
                        <a:srgbClr val="073763"/>
                      </a:solidFill>
                      <a:prstDash val="solid"/>
                      <a:round/>
                      <a:headEnd type="none" w="sm" len="sm"/>
                      <a:tailEnd type="none" w="sm" len="sm"/>
                    </a:lnT>
                    <a:lnB w="38100" cap="flat" cmpd="sng">
                      <a:solidFill>
                        <a:srgbClr val="073763"/>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Airport Operator</a:t>
                      </a:r>
                      <a:endParaRPr sz="1200" b="1" u="none" strike="noStrike" cap="none"/>
                    </a:p>
                  </a:txBody>
                  <a:tcPr marL="91425" marR="91425" marT="91425" marB="91425">
                    <a:lnL w="38100" cap="flat" cmpd="sng">
                      <a:solidFill>
                        <a:srgbClr val="073763"/>
                      </a:solidFill>
                      <a:prstDash val="solid"/>
                      <a:round/>
                      <a:headEnd type="none" w="sm" len="sm"/>
                      <a:tailEnd type="none" w="sm" len="sm"/>
                    </a:lnL>
                    <a:lnR w="38100" cap="flat" cmpd="sng">
                      <a:solidFill>
                        <a:srgbClr val="073763"/>
                      </a:solidFill>
                      <a:prstDash val="solid"/>
                      <a:round/>
                      <a:headEnd type="none" w="sm" len="sm"/>
                      <a:tailEnd type="none" w="sm" len="sm"/>
                    </a:lnR>
                    <a:lnT w="38100" cap="flat" cmpd="sng">
                      <a:solidFill>
                        <a:srgbClr val="073763"/>
                      </a:solidFill>
                      <a:prstDash val="solid"/>
                      <a:round/>
                      <a:headEnd type="none" w="sm" len="sm"/>
                      <a:tailEnd type="none" w="sm" len="sm"/>
                    </a:lnT>
                    <a:lnB w="38100" cap="flat" cmpd="sng">
                      <a:solidFill>
                        <a:srgbClr val="07376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t>X</a:t>
                      </a:r>
                      <a:endParaRPr sz="1200" b="1" u="none" strike="noStrike" cap="none"/>
                    </a:p>
                  </a:txBody>
                  <a:tcPr marL="91425" marR="91425" marT="91425" marB="91425">
                    <a:lnL w="38100" cap="flat" cmpd="sng">
                      <a:solidFill>
                        <a:srgbClr val="073763"/>
                      </a:solidFill>
                      <a:prstDash val="solid"/>
                      <a:round/>
                      <a:headEnd type="none" w="sm" len="sm"/>
                      <a:tailEnd type="none" w="sm" len="sm"/>
                    </a:lnL>
                    <a:lnR w="38100" cap="flat" cmpd="sng">
                      <a:solidFill>
                        <a:srgbClr val="073763"/>
                      </a:solidFill>
                      <a:prstDash val="solid"/>
                      <a:round/>
                      <a:headEnd type="none" w="sm" len="sm"/>
                      <a:tailEnd type="none" w="sm" len="sm"/>
                    </a:lnR>
                    <a:lnT w="38100" cap="flat" cmpd="sng">
                      <a:solidFill>
                        <a:srgbClr val="073763"/>
                      </a:solidFill>
                      <a:prstDash val="solid"/>
                      <a:round/>
                      <a:headEnd type="none" w="sm" len="sm"/>
                      <a:tailEnd type="none" w="sm" len="sm"/>
                    </a:lnT>
                    <a:lnB w="38100" cap="flat" cmpd="sng">
                      <a:solidFill>
                        <a:srgbClr val="07376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t>X</a:t>
                      </a:r>
                      <a:endParaRPr sz="1200" b="1" u="none" strike="noStrike" cap="none"/>
                    </a:p>
                  </a:txBody>
                  <a:tcPr marL="91425" marR="91425" marT="91425" marB="91425">
                    <a:lnL w="38100" cap="flat" cmpd="sng">
                      <a:solidFill>
                        <a:srgbClr val="073763"/>
                      </a:solidFill>
                      <a:prstDash val="solid"/>
                      <a:round/>
                      <a:headEnd type="none" w="sm" len="sm"/>
                      <a:tailEnd type="none" w="sm" len="sm"/>
                    </a:lnL>
                    <a:lnR w="38100" cap="flat" cmpd="sng">
                      <a:solidFill>
                        <a:srgbClr val="073763"/>
                      </a:solidFill>
                      <a:prstDash val="solid"/>
                      <a:round/>
                      <a:headEnd type="none" w="sm" len="sm"/>
                      <a:tailEnd type="none" w="sm" len="sm"/>
                    </a:lnR>
                    <a:lnT w="38100" cap="flat" cmpd="sng">
                      <a:solidFill>
                        <a:srgbClr val="073763"/>
                      </a:solidFill>
                      <a:prstDash val="solid"/>
                      <a:round/>
                      <a:headEnd type="none" w="sm" len="sm"/>
                      <a:tailEnd type="none" w="sm" len="sm"/>
                    </a:lnT>
                    <a:lnB w="38100" cap="flat" cmpd="sng">
                      <a:solidFill>
                        <a:srgbClr val="07376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t>X</a:t>
                      </a:r>
                      <a:endParaRPr sz="1200" b="1" u="none" strike="noStrike" cap="none"/>
                    </a:p>
                  </a:txBody>
                  <a:tcPr marL="91425" marR="91425" marT="91425" marB="91425">
                    <a:lnL w="38100" cap="flat" cmpd="sng">
                      <a:solidFill>
                        <a:srgbClr val="073763"/>
                      </a:solidFill>
                      <a:prstDash val="solid"/>
                      <a:round/>
                      <a:headEnd type="none" w="sm" len="sm"/>
                      <a:tailEnd type="none" w="sm" len="sm"/>
                    </a:lnL>
                    <a:lnR w="38100" cap="flat" cmpd="sng">
                      <a:solidFill>
                        <a:srgbClr val="073763"/>
                      </a:solidFill>
                      <a:prstDash val="solid"/>
                      <a:round/>
                      <a:headEnd type="none" w="sm" len="sm"/>
                      <a:tailEnd type="none" w="sm" len="sm"/>
                    </a:lnR>
                    <a:lnT w="38100" cap="flat" cmpd="sng">
                      <a:solidFill>
                        <a:srgbClr val="073763"/>
                      </a:solidFill>
                      <a:prstDash val="solid"/>
                      <a:round/>
                      <a:headEnd type="none" w="sm" len="sm"/>
                      <a:tailEnd type="none" w="sm" len="sm"/>
                    </a:lnT>
                    <a:lnB w="38100" cap="flat" cmpd="sng">
                      <a:solidFill>
                        <a:srgbClr val="073763"/>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Delegated Entity</a:t>
                      </a:r>
                      <a:endParaRPr sz="1200" b="1" u="none" strike="noStrike" cap="none"/>
                    </a:p>
                  </a:txBody>
                  <a:tcPr marL="91425" marR="91425" marT="91425" marB="91425">
                    <a:lnL w="38100" cap="flat" cmpd="sng">
                      <a:solidFill>
                        <a:srgbClr val="073763"/>
                      </a:solidFill>
                      <a:prstDash val="solid"/>
                      <a:round/>
                      <a:headEnd type="none" w="sm" len="sm"/>
                      <a:tailEnd type="none" w="sm" len="sm"/>
                    </a:lnL>
                    <a:lnR w="38100" cap="flat" cmpd="sng">
                      <a:solidFill>
                        <a:srgbClr val="073763"/>
                      </a:solidFill>
                      <a:prstDash val="solid"/>
                      <a:round/>
                      <a:headEnd type="none" w="sm" len="sm"/>
                      <a:tailEnd type="none" w="sm" len="sm"/>
                    </a:lnR>
                    <a:lnT w="38100" cap="flat" cmpd="sng">
                      <a:solidFill>
                        <a:srgbClr val="073763"/>
                      </a:solidFill>
                      <a:prstDash val="solid"/>
                      <a:round/>
                      <a:headEnd type="none" w="sm" len="sm"/>
                      <a:tailEnd type="none" w="sm" len="sm"/>
                    </a:lnT>
                    <a:lnB w="38100" cap="flat" cmpd="sng">
                      <a:solidFill>
                        <a:srgbClr val="07376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b="1" u="none" strike="noStrike" cap="none"/>
                    </a:p>
                  </a:txBody>
                  <a:tcPr marL="91425" marR="91425" marT="91425" marB="91425">
                    <a:lnL w="38100" cap="flat" cmpd="sng">
                      <a:solidFill>
                        <a:srgbClr val="073763"/>
                      </a:solidFill>
                      <a:prstDash val="solid"/>
                      <a:round/>
                      <a:headEnd type="none" w="sm" len="sm"/>
                      <a:tailEnd type="none" w="sm" len="sm"/>
                    </a:lnL>
                    <a:lnR w="38100" cap="flat" cmpd="sng">
                      <a:solidFill>
                        <a:srgbClr val="073763"/>
                      </a:solidFill>
                      <a:prstDash val="solid"/>
                      <a:round/>
                      <a:headEnd type="none" w="sm" len="sm"/>
                      <a:tailEnd type="none" w="sm" len="sm"/>
                    </a:lnR>
                    <a:lnT w="38100" cap="flat" cmpd="sng">
                      <a:solidFill>
                        <a:srgbClr val="073763"/>
                      </a:solidFill>
                      <a:prstDash val="solid"/>
                      <a:round/>
                      <a:headEnd type="none" w="sm" len="sm"/>
                      <a:tailEnd type="none" w="sm" len="sm"/>
                    </a:lnT>
                    <a:lnB w="38100" cap="flat" cmpd="sng">
                      <a:solidFill>
                        <a:srgbClr val="07376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t>X</a:t>
                      </a:r>
                      <a:endParaRPr sz="1200" b="1" u="none" strike="noStrike" cap="none"/>
                    </a:p>
                  </a:txBody>
                  <a:tcPr marL="91425" marR="91425" marT="91425" marB="91425">
                    <a:lnL w="38100" cap="flat" cmpd="sng">
                      <a:solidFill>
                        <a:srgbClr val="073763"/>
                      </a:solidFill>
                      <a:prstDash val="solid"/>
                      <a:round/>
                      <a:headEnd type="none" w="sm" len="sm"/>
                      <a:tailEnd type="none" w="sm" len="sm"/>
                    </a:lnL>
                    <a:lnR w="38100" cap="flat" cmpd="sng">
                      <a:solidFill>
                        <a:srgbClr val="073763"/>
                      </a:solidFill>
                      <a:prstDash val="solid"/>
                      <a:round/>
                      <a:headEnd type="none" w="sm" len="sm"/>
                      <a:tailEnd type="none" w="sm" len="sm"/>
                    </a:lnR>
                    <a:lnT w="38100" cap="flat" cmpd="sng">
                      <a:solidFill>
                        <a:srgbClr val="073763"/>
                      </a:solidFill>
                      <a:prstDash val="solid"/>
                      <a:round/>
                      <a:headEnd type="none" w="sm" len="sm"/>
                      <a:tailEnd type="none" w="sm" len="sm"/>
                    </a:lnT>
                    <a:lnB w="38100" cap="flat" cmpd="sng">
                      <a:solidFill>
                        <a:srgbClr val="07376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t>X</a:t>
                      </a:r>
                      <a:endParaRPr sz="1200" b="1" u="none" strike="noStrike" cap="none"/>
                    </a:p>
                  </a:txBody>
                  <a:tcPr marL="91425" marR="91425" marT="91425" marB="91425">
                    <a:lnL w="38100" cap="flat" cmpd="sng">
                      <a:solidFill>
                        <a:srgbClr val="073763"/>
                      </a:solidFill>
                      <a:prstDash val="solid"/>
                      <a:round/>
                      <a:headEnd type="none" w="sm" len="sm"/>
                      <a:tailEnd type="none" w="sm" len="sm"/>
                    </a:lnL>
                    <a:lnR w="38100" cap="flat" cmpd="sng">
                      <a:solidFill>
                        <a:srgbClr val="073763"/>
                      </a:solidFill>
                      <a:prstDash val="solid"/>
                      <a:round/>
                      <a:headEnd type="none" w="sm" len="sm"/>
                      <a:tailEnd type="none" w="sm" len="sm"/>
                    </a:lnR>
                    <a:lnT w="38100" cap="flat" cmpd="sng">
                      <a:solidFill>
                        <a:srgbClr val="073763"/>
                      </a:solidFill>
                      <a:prstDash val="solid"/>
                      <a:round/>
                      <a:headEnd type="none" w="sm" len="sm"/>
                      <a:tailEnd type="none" w="sm" len="sm"/>
                    </a:lnT>
                    <a:lnB w="38100" cap="flat" cmpd="sng">
                      <a:solidFill>
                        <a:srgbClr val="073763"/>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71" name="Google Shape;271;p22"/>
          <p:cNvSpPr txBox="1"/>
          <p:nvPr/>
        </p:nvSpPr>
        <p:spPr>
          <a:xfrm>
            <a:off x="193696" y="1169005"/>
            <a:ext cx="73152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accent6"/>
                </a:solidFill>
                <a:latin typeface="Trebuchet MS"/>
                <a:ea typeface="Trebuchet MS"/>
                <a:cs typeface="Trebuchet MS"/>
                <a:sym typeface="Trebuchet MS"/>
              </a:rPr>
              <a:t>Hands-off</a:t>
            </a:r>
            <a:endParaRPr sz="1400" b="0" i="0" u="none" strike="noStrike" cap="none">
              <a:solidFill>
                <a:srgbClr val="000000"/>
              </a:solidFill>
              <a:latin typeface="Open Sans"/>
              <a:ea typeface="Open Sans"/>
              <a:cs typeface="Open Sans"/>
              <a:sym typeface="Open Sans"/>
            </a:endParaRPr>
          </a:p>
        </p:txBody>
      </p:sp>
      <p:sp>
        <p:nvSpPr>
          <p:cNvPr id="272" name="Google Shape;272;p22"/>
          <p:cNvSpPr txBox="1"/>
          <p:nvPr/>
        </p:nvSpPr>
        <p:spPr>
          <a:xfrm>
            <a:off x="193696" y="2703155"/>
            <a:ext cx="73152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accent6"/>
                </a:solidFill>
                <a:latin typeface="Trebuchet MS"/>
                <a:ea typeface="Trebuchet MS"/>
                <a:cs typeface="Trebuchet MS"/>
                <a:sym typeface="Trebuchet MS"/>
              </a:rPr>
              <a:t>Facilitator</a:t>
            </a:r>
            <a:endParaRPr sz="1400" b="0" i="0" u="none" strike="noStrike" cap="none">
              <a:solidFill>
                <a:srgbClr val="000000"/>
              </a:solidFill>
              <a:latin typeface="Open Sans"/>
              <a:ea typeface="Open Sans"/>
              <a:cs typeface="Open Sans"/>
              <a:sym typeface="Open Sans"/>
            </a:endParaRPr>
          </a:p>
        </p:txBody>
      </p:sp>
      <p:sp>
        <p:nvSpPr>
          <p:cNvPr id="273" name="Google Shape;273;p22"/>
          <p:cNvSpPr txBox="1"/>
          <p:nvPr/>
        </p:nvSpPr>
        <p:spPr>
          <a:xfrm>
            <a:off x="193696" y="4217255"/>
            <a:ext cx="73152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accent6"/>
                </a:solidFill>
                <a:latin typeface="Trebuchet MS"/>
                <a:ea typeface="Trebuchet MS"/>
                <a:cs typeface="Trebuchet MS"/>
                <a:sym typeface="Trebuchet MS"/>
              </a:rPr>
              <a:t>Provider</a:t>
            </a:r>
            <a:endParaRPr sz="140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3200"/>
              <a:t>Contents</a:t>
            </a:r>
            <a:endParaRPr/>
          </a:p>
        </p:txBody>
      </p:sp>
      <p:sp>
        <p:nvSpPr>
          <p:cNvPr id="50" name="Google Shape;50;p2"/>
          <p:cNvSpPr txBox="1"/>
          <p:nvPr/>
        </p:nvSpPr>
        <p:spPr>
          <a:xfrm>
            <a:off x="413649" y="1426025"/>
            <a:ext cx="8656500" cy="4094400"/>
          </a:xfrm>
          <a:prstGeom prst="rect">
            <a:avLst/>
          </a:prstGeom>
          <a:noFill/>
          <a:ln>
            <a:noFill/>
          </a:ln>
        </p:spPr>
        <p:txBody>
          <a:bodyPr spcFirstLastPara="1" wrap="square" lIns="91425" tIns="45700" rIns="91425" bIns="45700" anchor="t" anchorCtr="0">
            <a:spAutoFit/>
          </a:bodyPr>
          <a:lstStyle/>
          <a:p>
            <a:pPr marL="457200" marR="0" lvl="0" indent="-431800" algn="l" rtl="0">
              <a:lnSpc>
                <a:spcPct val="100000"/>
              </a:lnSpc>
              <a:spcBef>
                <a:spcPts val="0"/>
              </a:spcBef>
              <a:spcAft>
                <a:spcPts val="0"/>
              </a:spcAft>
              <a:buClr>
                <a:schemeClr val="accent6"/>
              </a:buClr>
              <a:buSzPts val="2000"/>
              <a:buFont typeface="Arial"/>
              <a:buChar char="•"/>
            </a:pPr>
            <a:r>
              <a:rPr lang="en-US" sz="2000" b="0" i="0" u="none" strike="noStrike" cap="none">
                <a:solidFill>
                  <a:schemeClr val="accent6"/>
                </a:solidFill>
                <a:latin typeface="Trebuchet MS"/>
                <a:ea typeface="Trebuchet MS"/>
                <a:cs typeface="Trebuchet MS"/>
                <a:sym typeface="Trebuchet MS"/>
              </a:rPr>
              <a:t>Problem Statement</a:t>
            </a:r>
            <a:endParaRPr sz="2000" b="0" i="0" u="none" strike="noStrike" cap="none">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2400"/>
              <a:buFont typeface="Arial"/>
              <a:buNone/>
            </a:pPr>
            <a:endParaRPr sz="2000" b="0" i="0" u="none" strike="noStrike" cap="none">
              <a:solidFill>
                <a:schemeClr val="accent6"/>
              </a:solidFill>
              <a:latin typeface="Trebuchet MS"/>
              <a:ea typeface="Trebuchet MS"/>
              <a:cs typeface="Trebuchet MS"/>
              <a:sym typeface="Trebuchet MS"/>
            </a:endParaRPr>
          </a:p>
          <a:p>
            <a:pPr marL="457200" marR="0" lvl="0" indent="-431800" algn="l" rtl="0">
              <a:lnSpc>
                <a:spcPct val="100000"/>
              </a:lnSpc>
              <a:spcBef>
                <a:spcPts val="0"/>
              </a:spcBef>
              <a:spcAft>
                <a:spcPts val="0"/>
              </a:spcAft>
              <a:buClr>
                <a:schemeClr val="accent6"/>
              </a:buClr>
              <a:buSzPts val="2000"/>
              <a:buFont typeface="Arial"/>
              <a:buChar char="•"/>
            </a:pPr>
            <a:r>
              <a:rPr lang="en-US" sz="2000" b="0" i="0" u="none" strike="noStrike" cap="none">
                <a:solidFill>
                  <a:schemeClr val="accent6"/>
                </a:solidFill>
                <a:latin typeface="Trebuchet MS"/>
                <a:ea typeface="Trebuchet MS"/>
                <a:cs typeface="Trebuchet MS"/>
                <a:sym typeface="Trebuchet MS"/>
              </a:rPr>
              <a:t>How wireless can help airports</a:t>
            </a:r>
            <a:endParaRPr/>
          </a:p>
          <a:p>
            <a:pPr marL="457200" marR="0" lvl="0" indent="-304800" algn="l" rtl="0">
              <a:lnSpc>
                <a:spcPct val="100000"/>
              </a:lnSpc>
              <a:spcBef>
                <a:spcPts val="0"/>
              </a:spcBef>
              <a:spcAft>
                <a:spcPts val="0"/>
              </a:spcAft>
              <a:buClr>
                <a:schemeClr val="accent6"/>
              </a:buClr>
              <a:buSzPts val="2000"/>
              <a:buFont typeface="Arial"/>
              <a:buNone/>
            </a:pPr>
            <a:endParaRPr sz="2000" b="0" i="0" u="none" strike="noStrike" cap="none">
              <a:solidFill>
                <a:schemeClr val="accent6"/>
              </a:solidFill>
              <a:latin typeface="Trebuchet MS"/>
              <a:ea typeface="Trebuchet MS"/>
              <a:cs typeface="Trebuchet MS"/>
              <a:sym typeface="Trebuchet MS"/>
            </a:endParaRPr>
          </a:p>
          <a:p>
            <a:pPr marL="457200" marR="0" lvl="0" indent="-431800" algn="l" rtl="0">
              <a:lnSpc>
                <a:spcPct val="100000"/>
              </a:lnSpc>
              <a:spcBef>
                <a:spcPts val="0"/>
              </a:spcBef>
              <a:spcAft>
                <a:spcPts val="0"/>
              </a:spcAft>
              <a:buClr>
                <a:schemeClr val="accent6"/>
              </a:buClr>
              <a:buSzPts val="2000"/>
              <a:buFont typeface="Arial"/>
              <a:buChar char="•"/>
            </a:pPr>
            <a:r>
              <a:rPr lang="en-US" sz="2000" b="0" i="0" u="none" strike="noStrike" cap="none">
                <a:solidFill>
                  <a:schemeClr val="accent6"/>
                </a:solidFill>
                <a:latin typeface="Trebuchet MS"/>
                <a:ea typeface="Trebuchet MS"/>
                <a:cs typeface="Trebuchet MS"/>
                <a:sym typeface="Trebuchet MS"/>
              </a:rPr>
              <a:t>Taxonomy of wireless architectures</a:t>
            </a:r>
            <a:endParaRPr/>
          </a:p>
          <a:p>
            <a:pPr marL="457200" marR="0" lvl="0" indent="-304800" algn="l" rtl="0">
              <a:lnSpc>
                <a:spcPct val="100000"/>
              </a:lnSpc>
              <a:spcBef>
                <a:spcPts val="0"/>
              </a:spcBef>
              <a:spcAft>
                <a:spcPts val="0"/>
              </a:spcAft>
              <a:buClr>
                <a:schemeClr val="accent6"/>
              </a:buClr>
              <a:buSzPts val="2000"/>
              <a:buFont typeface="Arial"/>
              <a:buNone/>
            </a:pPr>
            <a:endParaRPr sz="2000" b="0" i="0" u="none" strike="noStrike" cap="none">
              <a:solidFill>
                <a:schemeClr val="accent6"/>
              </a:solidFill>
              <a:latin typeface="Trebuchet MS"/>
              <a:ea typeface="Trebuchet MS"/>
              <a:cs typeface="Trebuchet MS"/>
              <a:sym typeface="Trebuchet MS"/>
            </a:endParaRPr>
          </a:p>
          <a:p>
            <a:pPr marL="457200" marR="0" lvl="0" indent="-431800" algn="l" rtl="0">
              <a:lnSpc>
                <a:spcPct val="100000"/>
              </a:lnSpc>
              <a:spcBef>
                <a:spcPts val="0"/>
              </a:spcBef>
              <a:spcAft>
                <a:spcPts val="0"/>
              </a:spcAft>
              <a:buClr>
                <a:schemeClr val="accent6"/>
              </a:buClr>
              <a:buSzPts val="2000"/>
              <a:buFont typeface="Arial"/>
              <a:buChar char="•"/>
            </a:pPr>
            <a:r>
              <a:rPr lang="en-US" sz="2000" b="0" i="0" u="none" strike="noStrike" cap="none">
                <a:solidFill>
                  <a:schemeClr val="accent6"/>
                </a:solidFill>
                <a:latin typeface="Trebuchet MS"/>
                <a:ea typeface="Trebuchet MS"/>
                <a:cs typeface="Trebuchet MS"/>
                <a:sym typeface="Trebuchet MS"/>
              </a:rPr>
              <a:t>Cost considerations</a:t>
            </a:r>
            <a:endParaRPr sz="2000" b="0" i="0" u="none" strike="noStrike" cap="none">
              <a:solidFill>
                <a:schemeClr val="accent6"/>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accent6"/>
              </a:solidFill>
              <a:latin typeface="Trebuchet MS"/>
              <a:ea typeface="Trebuchet MS"/>
              <a:cs typeface="Trebuchet MS"/>
              <a:sym typeface="Trebuchet MS"/>
            </a:endParaRPr>
          </a:p>
          <a:p>
            <a:pPr marL="457200" marR="0" lvl="0" indent="-431800" algn="l" rtl="0">
              <a:lnSpc>
                <a:spcPct val="100000"/>
              </a:lnSpc>
              <a:spcBef>
                <a:spcPts val="0"/>
              </a:spcBef>
              <a:spcAft>
                <a:spcPts val="0"/>
              </a:spcAft>
              <a:buClr>
                <a:schemeClr val="accent6"/>
              </a:buClr>
              <a:buSzPts val="2000"/>
              <a:buFont typeface="Trebuchet MS"/>
              <a:buChar char="•"/>
            </a:pPr>
            <a:r>
              <a:rPr lang="en-US" sz="2000" b="0" i="0" u="none" strike="noStrike" cap="none">
                <a:solidFill>
                  <a:schemeClr val="accent6"/>
                </a:solidFill>
                <a:latin typeface="Trebuchet MS"/>
                <a:ea typeface="Trebuchet MS"/>
                <a:cs typeface="Trebuchet MS"/>
                <a:sym typeface="Trebuchet MS"/>
              </a:rPr>
              <a:t>Wireless technology transition</a:t>
            </a:r>
            <a:endParaRPr sz="2000" b="0" i="0" u="none" strike="noStrike" cap="none">
              <a:solidFill>
                <a:schemeClr val="accent6"/>
              </a:solidFill>
              <a:latin typeface="Trebuchet MS"/>
              <a:ea typeface="Trebuchet MS"/>
              <a:cs typeface="Trebuchet MS"/>
              <a:sym typeface="Trebuchet MS"/>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accent6"/>
              </a:solidFill>
              <a:latin typeface="Trebuchet MS"/>
              <a:ea typeface="Trebuchet MS"/>
              <a:cs typeface="Trebuchet MS"/>
              <a:sym typeface="Trebuchet MS"/>
            </a:endParaRPr>
          </a:p>
          <a:p>
            <a:pPr marL="457200" marR="0" lvl="0" indent="-431800" algn="l" rtl="0">
              <a:lnSpc>
                <a:spcPct val="100000"/>
              </a:lnSpc>
              <a:spcBef>
                <a:spcPts val="0"/>
              </a:spcBef>
              <a:spcAft>
                <a:spcPts val="0"/>
              </a:spcAft>
              <a:buClr>
                <a:schemeClr val="accent6"/>
              </a:buClr>
              <a:buSzPts val="2000"/>
              <a:buFont typeface="Trebuchet MS"/>
              <a:buChar char="•"/>
            </a:pPr>
            <a:r>
              <a:rPr lang="en-US" sz="2000" b="0" i="0" u="none" strike="noStrike" cap="none">
                <a:solidFill>
                  <a:schemeClr val="accent6"/>
                </a:solidFill>
                <a:latin typeface="Trebuchet MS"/>
                <a:ea typeface="Trebuchet MS"/>
                <a:cs typeface="Trebuchet MS"/>
                <a:sym typeface="Trebuchet MS"/>
              </a:rPr>
              <a:t>Airport wireless evolution web assessment tool</a:t>
            </a:r>
            <a:endParaRPr sz="2000" b="0" i="0" u="none" strike="noStrike" cap="none">
              <a:solidFill>
                <a:schemeClr val="accent6"/>
              </a:solidFill>
              <a:latin typeface="Trebuchet MS"/>
              <a:ea typeface="Trebuchet MS"/>
              <a:cs typeface="Trebuchet MS"/>
              <a:sym typeface="Trebuchet MS"/>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accent6"/>
              </a:solidFill>
              <a:latin typeface="Trebuchet MS"/>
              <a:ea typeface="Trebuchet MS"/>
              <a:cs typeface="Trebuchet MS"/>
              <a:sym typeface="Trebuchet MS"/>
            </a:endParaRPr>
          </a:p>
          <a:p>
            <a:pPr marL="457200" marR="0" lvl="0" indent="-431800" algn="l" rtl="0">
              <a:lnSpc>
                <a:spcPct val="100000"/>
              </a:lnSpc>
              <a:spcBef>
                <a:spcPts val="0"/>
              </a:spcBef>
              <a:spcAft>
                <a:spcPts val="0"/>
              </a:spcAft>
              <a:buClr>
                <a:schemeClr val="accent6"/>
              </a:buClr>
              <a:buSzPts val="2000"/>
              <a:buFont typeface="Trebuchet MS"/>
              <a:buChar char="•"/>
            </a:pPr>
            <a:r>
              <a:rPr lang="en-US" sz="2000" b="0" i="0" u="none" strike="noStrike" cap="none">
                <a:solidFill>
                  <a:schemeClr val="accent6"/>
                </a:solidFill>
                <a:latin typeface="Trebuchet MS"/>
                <a:ea typeface="Trebuchet MS"/>
                <a:cs typeface="Trebuchet MS"/>
                <a:sym typeface="Trebuchet MS"/>
              </a:rPr>
              <a:t>After investment decision: practical aspects</a:t>
            </a:r>
            <a:endParaRPr sz="2000" b="0" i="0" u="none" strike="noStrike" cap="none">
              <a:solidFill>
                <a:schemeClr val="accent6"/>
              </a:solidFill>
              <a:latin typeface="Trebuchet MS"/>
              <a:ea typeface="Trebuchet MS"/>
              <a:cs typeface="Trebuchet MS"/>
              <a:sym typeface="Trebuchet M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3"/>
          <p:cNvSpPr txBox="1">
            <a:spLocks noGrp="1"/>
          </p:cNvSpPr>
          <p:nvPr>
            <p:ph type="title"/>
          </p:nvPr>
        </p:nvSpPr>
        <p:spPr>
          <a:xfrm>
            <a:off x="457200" y="122238"/>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Wireless technology transition: </a:t>
            </a:r>
            <a:endParaRPr/>
          </a:p>
          <a:p>
            <a:pPr marL="0" lvl="0" indent="0" algn="l" rtl="0">
              <a:lnSpc>
                <a:spcPct val="100000"/>
              </a:lnSpc>
              <a:spcBef>
                <a:spcPts val="0"/>
              </a:spcBef>
              <a:spcAft>
                <a:spcPts val="0"/>
              </a:spcAft>
              <a:buSzPts val="1400"/>
              <a:buNone/>
            </a:pPr>
            <a:r>
              <a:rPr lang="en-US"/>
              <a:t>Web Assessment Tool </a:t>
            </a:r>
            <a:endParaRPr/>
          </a:p>
        </p:txBody>
      </p:sp>
      <p:sp>
        <p:nvSpPr>
          <p:cNvPr id="280" name="Google Shape;280;p23"/>
          <p:cNvSpPr txBox="1"/>
          <p:nvPr/>
        </p:nvSpPr>
        <p:spPr>
          <a:xfrm>
            <a:off x="152400" y="1265355"/>
            <a:ext cx="8885100" cy="45369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700"/>
              <a:buFont typeface="Arial"/>
              <a:buNone/>
            </a:pPr>
            <a:r>
              <a:rPr lang="en-US" sz="1700" b="0" i="0" u="none" strike="noStrike" cap="none">
                <a:solidFill>
                  <a:schemeClr val="accent6"/>
                </a:solidFill>
                <a:latin typeface="Trebuchet MS"/>
                <a:ea typeface="Trebuchet MS"/>
                <a:cs typeface="Trebuchet MS"/>
                <a:sym typeface="Trebuchet MS"/>
              </a:rPr>
              <a:t>This tool aims to help airports make informed decisions on their wireless technologies options and associated use cases for deployment using the steps outlined below:</a:t>
            </a:r>
            <a:endParaRPr sz="1700" b="0" i="0" u="none" strike="noStrike" cap="none">
              <a:solidFill>
                <a:schemeClr val="accent6"/>
              </a:solidFill>
              <a:latin typeface="Trebuchet MS"/>
              <a:ea typeface="Trebuchet MS"/>
              <a:cs typeface="Trebuchet MS"/>
              <a:sym typeface="Trebuchet MS"/>
            </a:endParaRPr>
          </a:p>
          <a:p>
            <a:pPr marL="0" marR="0" lvl="0" indent="0" algn="just" rtl="0">
              <a:lnSpc>
                <a:spcPct val="115000"/>
              </a:lnSpc>
              <a:spcBef>
                <a:spcPts val="0"/>
              </a:spcBef>
              <a:spcAft>
                <a:spcPts val="0"/>
              </a:spcAft>
              <a:buClr>
                <a:srgbClr val="000000"/>
              </a:buClr>
              <a:buSzPts val="1600"/>
              <a:buFont typeface="Arial"/>
              <a:buNone/>
            </a:pPr>
            <a:endParaRPr sz="1600" b="0" i="0" u="none" strike="noStrike" cap="none">
              <a:solidFill>
                <a:schemeClr val="accent6"/>
              </a:solidFill>
              <a:latin typeface="Trebuchet MS"/>
              <a:ea typeface="Trebuchet MS"/>
              <a:cs typeface="Trebuchet MS"/>
              <a:sym typeface="Trebuchet MS"/>
            </a:endParaRPr>
          </a:p>
          <a:p>
            <a:pPr marL="457200" marR="0" lvl="0" indent="-406400" algn="l" rtl="0">
              <a:lnSpc>
                <a:spcPct val="115000"/>
              </a:lnSpc>
              <a:spcBef>
                <a:spcPts val="0"/>
              </a:spcBef>
              <a:spcAft>
                <a:spcPts val="0"/>
              </a:spcAft>
              <a:buClr>
                <a:schemeClr val="accent6"/>
              </a:buClr>
              <a:buSzPts val="1600"/>
              <a:buFont typeface="Trebuchet MS"/>
              <a:buAutoNum type="arabicPeriod"/>
            </a:pPr>
            <a:r>
              <a:rPr lang="en-US" sz="1600" b="1" i="0" u="none" strike="noStrike" cap="none">
                <a:solidFill>
                  <a:schemeClr val="accent6"/>
                </a:solidFill>
                <a:latin typeface="Trebuchet MS"/>
                <a:ea typeface="Trebuchet MS"/>
                <a:cs typeface="Trebuchet MS"/>
                <a:sym typeface="Trebuchet MS"/>
              </a:rPr>
              <a:t>Use case assessment</a:t>
            </a:r>
            <a:endParaRPr sz="1600" b="1" i="0" u="none" strike="noStrike" cap="none">
              <a:solidFill>
                <a:schemeClr val="accent6"/>
              </a:solidFill>
              <a:latin typeface="Trebuchet MS"/>
              <a:ea typeface="Trebuchet MS"/>
              <a:cs typeface="Trebuchet MS"/>
              <a:sym typeface="Trebuchet MS"/>
            </a:endParaRPr>
          </a:p>
          <a:p>
            <a:pPr marL="914400" marR="0" lvl="1" indent="-406400" algn="l" rtl="0">
              <a:lnSpc>
                <a:spcPct val="115000"/>
              </a:lnSpc>
              <a:spcBef>
                <a:spcPts val="0"/>
              </a:spcBef>
              <a:spcAft>
                <a:spcPts val="0"/>
              </a:spcAft>
              <a:buClr>
                <a:schemeClr val="accent6"/>
              </a:buClr>
              <a:buSzPts val="1600"/>
              <a:buFont typeface="Trebuchet MS"/>
              <a:buChar char="•"/>
            </a:pPr>
            <a:r>
              <a:rPr lang="en-US" sz="1600" b="0" i="0" u="none" strike="noStrike" cap="none">
                <a:solidFill>
                  <a:schemeClr val="accent6"/>
                </a:solidFill>
                <a:latin typeface="Trebuchet MS"/>
                <a:ea typeface="Trebuchet MS"/>
                <a:cs typeface="Trebuchet MS"/>
                <a:sym typeface="Trebuchet MS"/>
              </a:rPr>
              <a:t>Identify wireless use cases</a:t>
            </a:r>
            <a:endParaRPr sz="1600" b="0" i="0" u="none" strike="noStrike" cap="none">
              <a:solidFill>
                <a:schemeClr val="accent6"/>
              </a:solidFill>
              <a:latin typeface="Trebuchet MS"/>
              <a:ea typeface="Trebuchet MS"/>
              <a:cs typeface="Trebuchet MS"/>
              <a:sym typeface="Trebuchet MS"/>
            </a:endParaRPr>
          </a:p>
          <a:p>
            <a:pPr marL="914400" marR="0" lvl="1" indent="-406400" algn="l" rtl="0">
              <a:lnSpc>
                <a:spcPct val="115000"/>
              </a:lnSpc>
              <a:spcBef>
                <a:spcPts val="0"/>
              </a:spcBef>
              <a:spcAft>
                <a:spcPts val="0"/>
              </a:spcAft>
              <a:buClr>
                <a:schemeClr val="accent6"/>
              </a:buClr>
              <a:buSzPts val="1600"/>
              <a:buFont typeface="Trebuchet MS"/>
              <a:buChar char="•"/>
            </a:pPr>
            <a:r>
              <a:rPr lang="en-US" sz="1600" b="0" i="0" u="none" strike="noStrike" cap="none">
                <a:solidFill>
                  <a:schemeClr val="accent6"/>
                </a:solidFill>
                <a:latin typeface="Trebuchet MS"/>
                <a:ea typeface="Trebuchet MS"/>
                <a:cs typeface="Trebuchet MS"/>
                <a:sym typeface="Trebuchet MS"/>
              </a:rPr>
              <a:t>Outline potential technologies</a:t>
            </a:r>
            <a:endParaRPr sz="1600" b="0" i="0" u="none" strike="noStrike" cap="none">
              <a:solidFill>
                <a:schemeClr val="accent6"/>
              </a:solidFill>
              <a:latin typeface="Trebuchet MS"/>
              <a:ea typeface="Trebuchet MS"/>
              <a:cs typeface="Trebuchet MS"/>
              <a:sym typeface="Trebuchet MS"/>
            </a:endParaRPr>
          </a:p>
          <a:p>
            <a:pPr marL="457200" marR="0" lvl="0" indent="-406400" algn="l" rtl="0">
              <a:lnSpc>
                <a:spcPct val="115000"/>
              </a:lnSpc>
              <a:spcBef>
                <a:spcPts val="0"/>
              </a:spcBef>
              <a:spcAft>
                <a:spcPts val="0"/>
              </a:spcAft>
              <a:buClr>
                <a:schemeClr val="accent6"/>
              </a:buClr>
              <a:buSzPts val="1600"/>
              <a:buFont typeface="Trebuchet MS"/>
              <a:buAutoNum type="arabicPeriod"/>
            </a:pPr>
            <a:r>
              <a:rPr lang="en-US" sz="1600" b="1" i="0" u="none" strike="noStrike" cap="none">
                <a:solidFill>
                  <a:schemeClr val="accent6"/>
                </a:solidFill>
                <a:latin typeface="Trebuchet MS"/>
                <a:ea typeface="Trebuchet MS"/>
                <a:cs typeface="Trebuchet MS"/>
                <a:sym typeface="Trebuchet MS"/>
              </a:rPr>
              <a:t>Determination of technology transition scenarios</a:t>
            </a:r>
            <a:endParaRPr sz="1600" b="1" i="0" u="none" strike="noStrike" cap="none">
              <a:solidFill>
                <a:schemeClr val="accent6"/>
              </a:solidFill>
              <a:latin typeface="Trebuchet MS"/>
              <a:ea typeface="Trebuchet MS"/>
              <a:cs typeface="Trebuchet MS"/>
              <a:sym typeface="Trebuchet MS"/>
            </a:endParaRPr>
          </a:p>
          <a:p>
            <a:pPr marL="914400" marR="0" lvl="1" indent="-406400" algn="l" rtl="0">
              <a:lnSpc>
                <a:spcPct val="115000"/>
              </a:lnSpc>
              <a:spcBef>
                <a:spcPts val="0"/>
              </a:spcBef>
              <a:spcAft>
                <a:spcPts val="0"/>
              </a:spcAft>
              <a:buClr>
                <a:schemeClr val="accent6"/>
              </a:buClr>
              <a:buSzPts val="1600"/>
              <a:buFont typeface="Trebuchet MS"/>
              <a:buChar char="•"/>
            </a:pPr>
            <a:r>
              <a:rPr lang="en-US" sz="1600" b="0" i="0" u="none" strike="noStrike" cap="none">
                <a:solidFill>
                  <a:schemeClr val="accent6"/>
                </a:solidFill>
                <a:latin typeface="Trebuchet MS"/>
                <a:ea typeface="Trebuchet MS"/>
                <a:cs typeface="Trebuchet MS"/>
                <a:sym typeface="Trebuchet MS"/>
              </a:rPr>
              <a:t>Identify wireless architectures and engagement strategies</a:t>
            </a:r>
            <a:endParaRPr sz="1600" b="0" i="0" u="none" strike="noStrike" cap="none">
              <a:solidFill>
                <a:schemeClr val="accent6"/>
              </a:solidFill>
              <a:latin typeface="Trebuchet MS"/>
              <a:ea typeface="Trebuchet MS"/>
              <a:cs typeface="Trebuchet MS"/>
              <a:sym typeface="Trebuchet MS"/>
            </a:endParaRPr>
          </a:p>
          <a:p>
            <a:pPr marL="914400" marR="0" lvl="1" indent="-406400" algn="l" rtl="0">
              <a:lnSpc>
                <a:spcPct val="115000"/>
              </a:lnSpc>
              <a:spcBef>
                <a:spcPts val="0"/>
              </a:spcBef>
              <a:spcAft>
                <a:spcPts val="0"/>
              </a:spcAft>
              <a:buClr>
                <a:schemeClr val="accent6"/>
              </a:buClr>
              <a:buSzPts val="1600"/>
              <a:buFont typeface="Trebuchet MS"/>
              <a:buChar char="•"/>
            </a:pPr>
            <a:r>
              <a:rPr lang="en-US" sz="1600" b="0" i="0" u="none" strike="noStrike" cap="none">
                <a:solidFill>
                  <a:schemeClr val="accent6"/>
                </a:solidFill>
                <a:latin typeface="Trebuchet MS"/>
                <a:ea typeface="Trebuchet MS"/>
                <a:cs typeface="Trebuchet MS"/>
                <a:sym typeface="Trebuchet MS"/>
              </a:rPr>
              <a:t>Select candidate combinations of technology</a:t>
            </a:r>
            <a:endParaRPr sz="1600" b="0" i="0" u="none" strike="noStrike" cap="none">
              <a:solidFill>
                <a:schemeClr val="accent6"/>
              </a:solidFill>
              <a:latin typeface="Trebuchet MS"/>
              <a:ea typeface="Trebuchet MS"/>
              <a:cs typeface="Trebuchet MS"/>
              <a:sym typeface="Trebuchet MS"/>
            </a:endParaRPr>
          </a:p>
          <a:p>
            <a:pPr marL="457200" marR="0" lvl="0" indent="-406400" algn="l" rtl="0">
              <a:lnSpc>
                <a:spcPct val="115000"/>
              </a:lnSpc>
              <a:spcBef>
                <a:spcPts val="0"/>
              </a:spcBef>
              <a:spcAft>
                <a:spcPts val="0"/>
              </a:spcAft>
              <a:buClr>
                <a:schemeClr val="accent6"/>
              </a:buClr>
              <a:buSzPts val="1600"/>
              <a:buFont typeface="Trebuchet MS"/>
              <a:buAutoNum type="arabicPeriod"/>
            </a:pPr>
            <a:r>
              <a:rPr lang="en-US" sz="1600" b="1" i="0" u="none" strike="noStrike" cap="none">
                <a:solidFill>
                  <a:schemeClr val="accent6"/>
                </a:solidFill>
                <a:latin typeface="Trebuchet MS"/>
                <a:ea typeface="Trebuchet MS"/>
                <a:cs typeface="Trebuchet MS"/>
                <a:sym typeface="Trebuchet MS"/>
              </a:rPr>
              <a:t>Technology investment decision-making</a:t>
            </a:r>
            <a:endParaRPr sz="1600" b="1" i="0" u="none" strike="noStrike" cap="none">
              <a:solidFill>
                <a:schemeClr val="accent6"/>
              </a:solidFill>
              <a:latin typeface="Trebuchet MS"/>
              <a:ea typeface="Trebuchet MS"/>
              <a:cs typeface="Trebuchet MS"/>
              <a:sym typeface="Trebuchet MS"/>
            </a:endParaRPr>
          </a:p>
          <a:p>
            <a:pPr marL="914400" marR="0" lvl="1" indent="-406400" algn="l" rtl="0">
              <a:lnSpc>
                <a:spcPct val="115000"/>
              </a:lnSpc>
              <a:spcBef>
                <a:spcPts val="0"/>
              </a:spcBef>
              <a:spcAft>
                <a:spcPts val="0"/>
              </a:spcAft>
              <a:buClr>
                <a:schemeClr val="accent6"/>
              </a:buClr>
              <a:buSzPts val="1600"/>
              <a:buFont typeface="Trebuchet MS"/>
              <a:buChar char="•"/>
            </a:pPr>
            <a:r>
              <a:rPr lang="en-US" sz="1600" b="0" i="0" u="none" strike="noStrike" cap="none">
                <a:solidFill>
                  <a:schemeClr val="accent6"/>
                </a:solidFill>
                <a:latin typeface="Trebuchet MS"/>
                <a:ea typeface="Trebuchet MS"/>
                <a:cs typeface="Trebuchet MS"/>
                <a:sym typeface="Trebuchet MS"/>
              </a:rPr>
              <a:t>Compares TCO and life cycle</a:t>
            </a:r>
            <a:endParaRPr sz="1600" b="0" i="0" u="none" strike="noStrike" cap="none">
              <a:solidFill>
                <a:schemeClr val="accent6"/>
              </a:solidFill>
              <a:latin typeface="Trebuchet MS"/>
              <a:ea typeface="Trebuchet MS"/>
              <a:cs typeface="Trebuchet MS"/>
              <a:sym typeface="Trebuchet MS"/>
            </a:endParaRPr>
          </a:p>
          <a:p>
            <a:pPr marL="914400" marR="0" lvl="1" indent="-406400" algn="l" rtl="0">
              <a:lnSpc>
                <a:spcPct val="115000"/>
              </a:lnSpc>
              <a:spcBef>
                <a:spcPts val="0"/>
              </a:spcBef>
              <a:spcAft>
                <a:spcPts val="0"/>
              </a:spcAft>
              <a:buClr>
                <a:schemeClr val="accent6"/>
              </a:buClr>
              <a:buSzPts val="1600"/>
              <a:buFont typeface="Trebuchet MS"/>
              <a:buChar char="•"/>
            </a:pPr>
            <a:r>
              <a:rPr lang="en-US" sz="1600" b="0" i="0" u="none" strike="noStrike" cap="none">
                <a:solidFill>
                  <a:schemeClr val="accent6"/>
                </a:solidFill>
                <a:latin typeface="Trebuchet MS"/>
                <a:ea typeface="Trebuchet MS"/>
                <a:cs typeface="Trebuchet MS"/>
                <a:sym typeface="Trebuchet MS"/>
              </a:rPr>
              <a:t>Determine benefits and risks (SWOT)</a:t>
            </a:r>
            <a:endParaRPr sz="1600" b="0" i="0" u="none" strike="noStrike" cap="none">
              <a:solidFill>
                <a:schemeClr val="accent6"/>
              </a:solidFill>
              <a:latin typeface="Trebuchet MS"/>
              <a:ea typeface="Trebuchet MS"/>
              <a:cs typeface="Trebuchet MS"/>
              <a:sym typeface="Trebuchet MS"/>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chemeClr val="accent6"/>
              </a:solidFill>
              <a:latin typeface="Trebuchet MS"/>
              <a:ea typeface="Trebuchet MS"/>
              <a:cs typeface="Trebuchet MS"/>
              <a:sym typeface="Trebuchet MS"/>
            </a:endParaRPr>
          </a:p>
          <a:p>
            <a:pPr marL="0" marR="0" lvl="0" indent="0" algn="l" rtl="0">
              <a:lnSpc>
                <a:spcPct val="115000"/>
              </a:lnSpc>
              <a:spcBef>
                <a:spcPts val="0"/>
              </a:spcBef>
              <a:spcAft>
                <a:spcPts val="0"/>
              </a:spcAft>
              <a:buClr>
                <a:srgbClr val="000000"/>
              </a:buClr>
              <a:buSzPts val="1600"/>
              <a:buFont typeface="Arial"/>
              <a:buNone/>
            </a:pPr>
            <a:r>
              <a:rPr lang="en-US" sz="1600" b="0" i="0" u="none" strike="noStrike" cap="none">
                <a:solidFill>
                  <a:schemeClr val="accent6"/>
                </a:solidFill>
                <a:latin typeface="Trebuchet MS"/>
                <a:ea typeface="Trebuchet MS"/>
                <a:cs typeface="Trebuchet MS"/>
                <a:sym typeface="Trebuchet MS"/>
              </a:rPr>
              <a:t>Accessible below:</a:t>
            </a:r>
            <a:endParaRPr sz="1600" b="0" i="0" u="none" strike="noStrike" cap="none">
              <a:solidFill>
                <a:schemeClr val="accent6"/>
              </a:solidFill>
              <a:latin typeface="Trebuchet MS"/>
              <a:ea typeface="Trebuchet MS"/>
              <a:cs typeface="Trebuchet MS"/>
              <a:sym typeface="Trebuchet MS"/>
            </a:endParaRPr>
          </a:p>
          <a:p>
            <a:pPr marL="0" marR="0" lvl="0" indent="0" algn="l" rtl="0">
              <a:lnSpc>
                <a:spcPct val="115000"/>
              </a:lnSpc>
              <a:spcBef>
                <a:spcPts val="0"/>
              </a:spcBef>
              <a:spcAft>
                <a:spcPts val="0"/>
              </a:spcAft>
              <a:buClr>
                <a:srgbClr val="000000"/>
              </a:buClr>
              <a:buSzPts val="2800"/>
              <a:buFont typeface="Arial"/>
              <a:buNone/>
            </a:pPr>
            <a:r>
              <a:rPr lang="en-US" sz="2800" b="1" i="0" u="sng" strike="noStrike" cap="none">
                <a:solidFill>
                  <a:schemeClr val="accent6"/>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https://crp.trb.org/uat/acrp0357/</a:t>
            </a:r>
            <a:r>
              <a:rPr lang="en-US" sz="2800" b="1" i="0" u="none" strike="noStrike" cap="none">
                <a:solidFill>
                  <a:schemeClr val="accent6"/>
                </a:solidFill>
                <a:latin typeface="Trebuchet MS"/>
                <a:ea typeface="Trebuchet MS"/>
                <a:cs typeface="Trebuchet MS"/>
                <a:sym typeface="Trebuchet MS"/>
              </a:rPr>
              <a:t> </a:t>
            </a:r>
            <a:r>
              <a:rPr lang="en-US" sz="2800" b="0" i="0" u="none" strike="noStrike" cap="none">
                <a:solidFill>
                  <a:schemeClr val="accent6"/>
                </a:solidFill>
                <a:latin typeface="Trebuchet MS"/>
                <a:ea typeface="Trebuchet MS"/>
                <a:cs typeface="Trebuchet MS"/>
                <a:sym typeface="Trebuchet MS"/>
              </a:rPr>
              <a:t> </a:t>
            </a:r>
            <a:endParaRPr sz="2800" b="0" i="0" u="none" strike="noStrike" cap="none">
              <a:solidFill>
                <a:schemeClr val="accent6"/>
              </a:solidFill>
              <a:latin typeface="Trebuchet MS"/>
              <a:ea typeface="Trebuchet MS"/>
              <a:cs typeface="Trebuchet MS"/>
              <a:sym typeface="Trebuchet M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4"/>
          <p:cNvSpPr txBox="1"/>
          <p:nvPr/>
        </p:nvSpPr>
        <p:spPr>
          <a:xfrm>
            <a:off x="195000" y="1136525"/>
            <a:ext cx="8754000" cy="45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accent6"/>
                </a:solidFill>
                <a:latin typeface="Trebuchet MS"/>
                <a:ea typeface="Trebuchet MS"/>
                <a:cs typeface="Trebuchet MS"/>
                <a:sym typeface="Trebuchet MS"/>
              </a:rPr>
              <a:t>Web assessment tool link: </a:t>
            </a:r>
            <a:r>
              <a:rPr lang="en-US" sz="2300" b="1" i="0" u="sng" strike="noStrike" cap="none">
                <a:solidFill>
                  <a:schemeClr val="accent6"/>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https://crp.trb.org/uat/acrp0357/</a:t>
            </a:r>
            <a:r>
              <a:rPr lang="en-US" sz="2300" b="1" i="0" u="none" strike="noStrike" cap="none">
                <a:solidFill>
                  <a:schemeClr val="accent6"/>
                </a:solidFill>
                <a:latin typeface="Trebuchet MS"/>
                <a:ea typeface="Trebuchet MS"/>
                <a:cs typeface="Trebuchet MS"/>
                <a:sym typeface="Trebuchet MS"/>
              </a:rPr>
              <a:t> </a:t>
            </a:r>
            <a:endParaRPr sz="2300" b="1" i="0" u="none" strike="noStrike" cap="none">
              <a:solidFill>
                <a:schemeClr val="accent6"/>
              </a:solidFill>
              <a:latin typeface="Trebuchet MS"/>
              <a:ea typeface="Trebuchet MS"/>
              <a:cs typeface="Trebuchet MS"/>
              <a:sym typeface="Trebuchet MS"/>
            </a:endParaRPr>
          </a:p>
        </p:txBody>
      </p:sp>
      <p:pic>
        <p:nvPicPr>
          <p:cNvPr id="287" name="Google Shape;287;p24" descr="Graphical user interface, text, application&#10;&#10;Description automatically generated"/>
          <p:cNvPicPr preferRelativeResize="0"/>
          <p:nvPr/>
        </p:nvPicPr>
        <p:blipFill rotWithShape="1">
          <a:blip r:embed="rId4">
            <a:alphaModFix/>
          </a:blip>
          <a:srcRect/>
          <a:stretch/>
        </p:blipFill>
        <p:spPr>
          <a:xfrm>
            <a:off x="-60241" y="1570988"/>
            <a:ext cx="3578430" cy="3123565"/>
          </a:xfrm>
          <a:prstGeom prst="rect">
            <a:avLst/>
          </a:prstGeom>
          <a:noFill/>
          <a:ln>
            <a:noFill/>
          </a:ln>
        </p:spPr>
      </p:pic>
      <p:pic>
        <p:nvPicPr>
          <p:cNvPr id="288" name="Google Shape;288;p24" descr="Graphical user interface, application&#10;&#10;Description automatically generated"/>
          <p:cNvPicPr preferRelativeResize="0"/>
          <p:nvPr/>
        </p:nvPicPr>
        <p:blipFill rotWithShape="1">
          <a:blip r:embed="rId5">
            <a:alphaModFix/>
          </a:blip>
          <a:srcRect/>
          <a:stretch/>
        </p:blipFill>
        <p:spPr>
          <a:xfrm>
            <a:off x="1731151" y="2606470"/>
            <a:ext cx="3400057" cy="2596901"/>
          </a:xfrm>
          <a:prstGeom prst="rect">
            <a:avLst/>
          </a:prstGeom>
          <a:noFill/>
          <a:ln>
            <a:noFill/>
          </a:ln>
        </p:spPr>
      </p:pic>
      <p:pic>
        <p:nvPicPr>
          <p:cNvPr id="289" name="Google Shape;289;p24" descr="Chart&#10;&#10;Description automatically generated"/>
          <p:cNvPicPr preferRelativeResize="0"/>
          <p:nvPr/>
        </p:nvPicPr>
        <p:blipFill rotWithShape="1">
          <a:blip r:embed="rId6">
            <a:alphaModFix/>
          </a:blip>
          <a:srcRect/>
          <a:stretch/>
        </p:blipFill>
        <p:spPr>
          <a:xfrm>
            <a:off x="5306674" y="1731425"/>
            <a:ext cx="3907775" cy="3123549"/>
          </a:xfrm>
          <a:prstGeom prst="rect">
            <a:avLst/>
          </a:prstGeom>
          <a:noFill/>
          <a:ln>
            <a:noFill/>
          </a:ln>
        </p:spPr>
      </p:pic>
      <p:pic>
        <p:nvPicPr>
          <p:cNvPr id="290" name="Google Shape;290;p24" descr="Chart, radar chart&#10;&#10;Description automatically generated"/>
          <p:cNvPicPr preferRelativeResize="0"/>
          <p:nvPr/>
        </p:nvPicPr>
        <p:blipFill rotWithShape="1">
          <a:blip r:embed="rId7">
            <a:alphaModFix/>
          </a:blip>
          <a:srcRect/>
          <a:stretch/>
        </p:blipFill>
        <p:spPr>
          <a:xfrm>
            <a:off x="3458663" y="3798847"/>
            <a:ext cx="2887888" cy="2190020"/>
          </a:xfrm>
          <a:prstGeom prst="rect">
            <a:avLst/>
          </a:prstGeom>
          <a:noFill/>
          <a:ln>
            <a:noFill/>
          </a:ln>
        </p:spPr>
      </p:pic>
      <p:sp>
        <p:nvSpPr>
          <p:cNvPr id="291" name="Google Shape;291;p24"/>
          <p:cNvSpPr txBox="1">
            <a:spLocks noGrp="1"/>
          </p:cNvSpPr>
          <p:nvPr>
            <p:ph type="title"/>
          </p:nvPr>
        </p:nvSpPr>
        <p:spPr>
          <a:xfrm>
            <a:off x="435725" y="273325"/>
            <a:ext cx="8837100" cy="763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Wireless technology transition: </a:t>
            </a:r>
            <a:endParaRPr/>
          </a:p>
          <a:p>
            <a:pPr marL="0" lvl="0" indent="0" algn="l" rtl="0">
              <a:lnSpc>
                <a:spcPct val="100000"/>
              </a:lnSpc>
              <a:spcBef>
                <a:spcPts val="0"/>
              </a:spcBef>
              <a:spcAft>
                <a:spcPts val="0"/>
              </a:spcAft>
              <a:buSzPts val="1400"/>
              <a:buNone/>
            </a:pPr>
            <a:r>
              <a:rPr lang="en-US"/>
              <a:t>Web Assessment Tool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5"/>
          <p:cNvSpPr txBox="1">
            <a:spLocks noGrp="1"/>
          </p:cNvSpPr>
          <p:nvPr>
            <p:ph type="title"/>
          </p:nvPr>
        </p:nvSpPr>
        <p:spPr>
          <a:xfrm>
            <a:off x="457200" y="219950"/>
            <a:ext cx="91440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solidFill>
                  <a:srgbClr val="FFFFFF"/>
                </a:solidFill>
              </a:rPr>
              <a:t>After investment decision: practical aspects</a:t>
            </a:r>
            <a:endParaRPr>
              <a:solidFill>
                <a:srgbClr val="FFFFFF"/>
              </a:solidFill>
            </a:endParaRPr>
          </a:p>
        </p:txBody>
      </p:sp>
      <p:sp>
        <p:nvSpPr>
          <p:cNvPr id="298" name="Google Shape;298;p25"/>
          <p:cNvSpPr txBox="1"/>
          <p:nvPr/>
        </p:nvSpPr>
        <p:spPr>
          <a:xfrm>
            <a:off x="794656" y="1426028"/>
            <a:ext cx="7630800" cy="3853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accent6"/>
                </a:solidFill>
                <a:latin typeface="Trebuchet MS"/>
                <a:ea typeface="Trebuchet MS"/>
                <a:cs typeface="Trebuchet MS"/>
                <a:sym typeface="Trebuchet MS"/>
              </a:rPr>
              <a:t>Organizational structure</a:t>
            </a:r>
            <a:endParaRPr sz="1400" b="0" i="0" u="none" strike="noStrike" cap="none">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2400"/>
              <a:buFont typeface="Arial"/>
              <a:buNone/>
            </a:pPr>
            <a:endParaRPr sz="2400" b="0" i="0" u="none" strike="noStrike" cap="none">
              <a:solidFill>
                <a:schemeClr val="accent6"/>
              </a:solidFill>
              <a:latin typeface="Trebuchet MS"/>
              <a:ea typeface="Trebuchet MS"/>
              <a:cs typeface="Trebuchet MS"/>
              <a:sym typeface="Trebuchet MS"/>
            </a:endParaRPr>
          </a:p>
          <a:p>
            <a:pPr marL="457200" marR="0" lvl="0" indent="-457200" algn="l" rtl="0">
              <a:lnSpc>
                <a:spcPct val="100000"/>
              </a:lnSpc>
              <a:spcBef>
                <a:spcPts val="0"/>
              </a:spcBef>
              <a:spcAft>
                <a:spcPts val="0"/>
              </a:spcAft>
              <a:buClr>
                <a:schemeClr val="accent6"/>
              </a:buClr>
              <a:buSzPts val="2400"/>
              <a:buFont typeface="Arial"/>
              <a:buChar char="•"/>
            </a:pPr>
            <a:r>
              <a:rPr lang="en-US" sz="2400" b="0" i="0" u="none" strike="noStrike" cap="none">
                <a:solidFill>
                  <a:schemeClr val="accent6"/>
                </a:solidFill>
                <a:latin typeface="Trebuchet MS"/>
                <a:ea typeface="Trebuchet MS"/>
                <a:cs typeface="Trebuchet MS"/>
                <a:sym typeface="Trebuchet MS"/>
              </a:rPr>
              <a:t>Organizational flexibility (wireless systems encompass operations across departments)</a:t>
            </a:r>
            <a:endParaRPr sz="1800" b="0" i="0" u="none" strike="noStrike" cap="none">
              <a:solidFill>
                <a:schemeClr val="accent6"/>
              </a:solidFill>
              <a:latin typeface="Trebuchet MS"/>
              <a:ea typeface="Trebuchet MS"/>
              <a:cs typeface="Trebuchet MS"/>
              <a:sym typeface="Trebuchet MS"/>
            </a:endParaRPr>
          </a:p>
          <a:p>
            <a:pPr marL="457200" marR="0" lvl="1" indent="0" algn="l" rtl="0">
              <a:lnSpc>
                <a:spcPct val="100000"/>
              </a:lnSpc>
              <a:spcBef>
                <a:spcPts val="0"/>
              </a:spcBef>
              <a:spcAft>
                <a:spcPts val="0"/>
              </a:spcAft>
              <a:buClr>
                <a:srgbClr val="000000"/>
              </a:buClr>
              <a:buSzPts val="1800"/>
              <a:buFont typeface="Arial"/>
              <a:buNone/>
            </a:pPr>
            <a:endParaRPr sz="1800" b="0" i="0" u="none" strike="noStrike" cap="none">
              <a:solidFill>
                <a:schemeClr val="accent6"/>
              </a:solidFill>
              <a:latin typeface="Trebuchet MS"/>
              <a:ea typeface="Trebuchet MS"/>
              <a:cs typeface="Trebuchet MS"/>
              <a:sym typeface="Trebuchet MS"/>
            </a:endParaRPr>
          </a:p>
          <a:p>
            <a:pPr marL="457200" marR="0" lvl="0" indent="-457200" algn="l" rtl="0">
              <a:lnSpc>
                <a:spcPct val="100000"/>
              </a:lnSpc>
              <a:spcBef>
                <a:spcPts val="0"/>
              </a:spcBef>
              <a:spcAft>
                <a:spcPts val="0"/>
              </a:spcAft>
              <a:buClr>
                <a:schemeClr val="accent6"/>
              </a:buClr>
              <a:buSzPts val="2400"/>
              <a:buFont typeface="Arial"/>
              <a:buChar char="•"/>
            </a:pPr>
            <a:r>
              <a:rPr lang="en-US" sz="2400" b="0" i="0" u="none" strike="noStrike" cap="none">
                <a:solidFill>
                  <a:schemeClr val="accent6"/>
                </a:solidFill>
                <a:latin typeface="Trebuchet MS"/>
                <a:ea typeface="Trebuchet MS"/>
                <a:cs typeface="Trebuchet MS"/>
                <a:sym typeface="Trebuchet MS"/>
              </a:rPr>
              <a:t>Key staff roles to promote the network (understand and communicate value)</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800"/>
              <a:buFont typeface="Arial"/>
              <a:buNone/>
            </a:pPr>
            <a:endParaRPr sz="1800" b="0" i="0" u="none" strike="noStrike" cap="none">
              <a:solidFill>
                <a:schemeClr val="accent6"/>
              </a:solidFill>
              <a:latin typeface="Trebuchet MS"/>
              <a:ea typeface="Trebuchet MS"/>
              <a:cs typeface="Trebuchet MS"/>
              <a:sym typeface="Trebuchet MS"/>
            </a:endParaRPr>
          </a:p>
          <a:p>
            <a:pPr marL="457200" marR="0" lvl="0" indent="-457200" algn="l" rtl="0">
              <a:lnSpc>
                <a:spcPct val="100000"/>
              </a:lnSpc>
              <a:spcBef>
                <a:spcPts val="0"/>
              </a:spcBef>
              <a:spcAft>
                <a:spcPts val="0"/>
              </a:spcAft>
              <a:buClr>
                <a:schemeClr val="accent6"/>
              </a:buClr>
              <a:buSzPts val="2400"/>
              <a:buFont typeface="Arial"/>
              <a:buChar char="•"/>
            </a:pPr>
            <a:r>
              <a:rPr lang="en-US" sz="2400" b="0" i="0" u="none" strike="noStrike" cap="none">
                <a:solidFill>
                  <a:schemeClr val="accent6"/>
                </a:solidFill>
                <a:latin typeface="Trebuchet MS"/>
                <a:ea typeface="Trebuchet MS"/>
                <a:cs typeface="Trebuchet MS"/>
                <a:sym typeface="Trebuchet MS"/>
              </a:rPr>
              <a:t>Reliance on vendors (suppliers, contractors) on installation, operation and maintenance</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800"/>
              <a:buFont typeface="Arial"/>
              <a:buNone/>
            </a:pPr>
            <a:r>
              <a:rPr lang="en-US" sz="1800" b="0" i="0" u="none" strike="noStrike" cap="none">
                <a:solidFill>
                  <a:schemeClr val="accent6"/>
                </a:solidFill>
                <a:latin typeface="Trebuchet MS"/>
                <a:ea typeface="Trebuchet MS"/>
                <a:cs typeface="Trebuchet MS"/>
                <a:sym typeface="Trebuchet MS"/>
              </a:rPr>
              <a:t>Consider multi-vendor strategy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6"/>
          <p:cNvSpPr txBox="1"/>
          <p:nvPr/>
        </p:nvSpPr>
        <p:spPr>
          <a:xfrm>
            <a:off x="794656" y="1426028"/>
            <a:ext cx="7630800" cy="42195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2400"/>
              <a:buFont typeface="Arial"/>
              <a:buNone/>
            </a:pPr>
            <a:r>
              <a:rPr lang="en-US" sz="2400" b="1" i="0" u="none" strike="noStrike" cap="none">
                <a:solidFill>
                  <a:schemeClr val="accent6"/>
                </a:solidFill>
                <a:latin typeface="Trebuchet MS"/>
                <a:ea typeface="Trebuchet MS"/>
                <a:cs typeface="Trebuchet MS"/>
                <a:sym typeface="Trebuchet MS"/>
              </a:rPr>
              <a:t>Operational and Financial planning</a:t>
            </a:r>
            <a:endParaRPr sz="1400" b="0" i="0" u="none" strike="noStrike" cap="none">
              <a:solidFill>
                <a:srgbClr val="000000"/>
              </a:solidFill>
              <a:latin typeface="Arial"/>
              <a:ea typeface="Arial"/>
              <a:cs typeface="Arial"/>
              <a:sym typeface="Arial"/>
            </a:endParaRPr>
          </a:p>
          <a:p>
            <a:pPr marL="457200" marR="0" lvl="0" indent="-304800" algn="l" rtl="0">
              <a:lnSpc>
                <a:spcPct val="115000"/>
              </a:lnSpc>
              <a:spcBef>
                <a:spcPts val="0"/>
              </a:spcBef>
              <a:spcAft>
                <a:spcPts val="0"/>
              </a:spcAft>
              <a:buClr>
                <a:schemeClr val="dk1"/>
              </a:buClr>
              <a:buSzPts val="2400"/>
              <a:buFont typeface="Arial"/>
              <a:buNone/>
            </a:pPr>
            <a:endParaRPr sz="2400" b="0" i="0" u="none" strike="noStrike" cap="none">
              <a:solidFill>
                <a:schemeClr val="accent6"/>
              </a:solidFill>
              <a:latin typeface="Trebuchet MS"/>
              <a:ea typeface="Trebuchet MS"/>
              <a:cs typeface="Trebuchet MS"/>
              <a:sym typeface="Trebuchet MS"/>
            </a:endParaRPr>
          </a:p>
          <a:p>
            <a:pPr marL="457200" marR="0" lvl="0" indent="-457200" algn="l" rtl="0">
              <a:lnSpc>
                <a:spcPct val="115000"/>
              </a:lnSpc>
              <a:spcBef>
                <a:spcPts val="0"/>
              </a:spcBef>
              <a:spcAft>
                <a:spcPts val="0"/>
              </a:spcAft>
              <a:buClr>
                <a:schemeClr val="accent6"/>
              </a:buClr>
              <a:buSzPts val="2400"/>
              <a:buFont typeface="Arial"/>
              <a:buChar char="•"/>
            </a:pPr>
            <a:r>
              <a:rPr lang="en-US" sz="2400" b="0" i="0" u="none" strike="noStrike" cap="none">
                <a:solidFill>
                  <a:schemeClr val="accent6"/>
                </a:solidFill>
                <a:latin typeface="Trebuchet MS"/>
                <a:ea typeface="Trebuchet MS"/>
                <a:cs typeface="Trebuchet MS"/>
                <a:sym typeface="Trebuchet MS"/>
              </a:rPr>
              <a:t>Long-term planning required</a:t>
            </a:r>
            <a:endParaRPr sz="1400" b="0" i="0" u="none" strike="noStrike" cap="none">
              <a:solidFill>
                <a:srgbClr val="000000"/>
              </a:solidFill>
              <a:latin typeface="Arial"/>
              <a:ea typeface="Arial"/>
              <a:cs typeface="Arial"/>
              <a:sym typeface="Arial"/>
            </a:endParaRPr>
          </a:p>
          <a:p>
            <a:pPr marL="457200" marR="0" lvl="1" indent="0" algn="l" rtl="0">
              <a:lnSpc>
                <a:spcPct val="115000"/>
              </a:lnSpc>
              <a:spcBef>
                <a:spcPts val="0"/>
              </a:spcBef>
              <a:spcAft>
                <a:spcPts val="0"/>
              </a:spcAft>
              <a:buClr>
                <a:srgbClr val="000000"/>
              </a:buClr>
              <a:buSzPts val="1800"/>
              <a:buFont typeface="Arial"/>
              <a:buNone/>
            </a:pPr>
            <a:r>
              <a:rPr lang="en-US" sz="1800" b="0" i="0" u="none" strike="noStrike" cap="none">
                <a:solidFill>
                  <a:schemeClr val="accent6"/>
                </a:solidFill>
                <a:latin typeface="Trebuchet MS"/>
                <a:ea typeface="Trebuchet MS"/>
                <a:cs typeface="Trebuchet MS"/>
                <a:sym typeface="Trebuchet MS"/>
              </a:rPr>
              <a:t>Grant funding for wireless networks is limited</a:t>
            </a:r>
            <a:endParaRPr sz="1400" b="0" i="0" u="none" strike="noStrike" cap="none">
              <a:solidFill>
                <a:srgbClr val="000000"/>
              </a:solidFill>
              <a:latin typeface="Arial"/>
              <a:ea typeface="Arial"/>
              <a:cs typeface="Arial"/>
              <a:sym typeface="Arial"/>
            </a:endParaRPr>
          </a:p>
          <a:p>
            <a:pPr marL="457200" marR="0" lvl="1" indent="0" algn="l" rtl="0">
              <a:lnSpc>
                <a:spcPct val="115000"/>
              </a:lnSpc>
              <a:spcBef>
                <a:spcPts val="0"/>
              </a:spcBef>
              <a:spcAft>
                <a:spcPts val="0"/>
              </a:spcAft>
              <a:buClr>
                <a:srgbClr val="000000"/>
              </a:buClr>
              <a:buSzPts val="1800"/>
              <a:buFont typeface="Arial"/>
              <a:buNone/>
            </a:pPr>
            <a:endParaRPr sz="1800" b="0" i="0" u="none" strike="noStrike" cap="none">
              <a:solidFill>
                <a:schemeClr val="accent6"/>
              </a:solidFill>
              <a:latin typeface="Trebuchet MS"/>
              <a:ea typeface="Trebuchet MS"/>
              <a:cs typeface="Trebuchet MS"/>
              <a:sym typeface="Trebuchet MS"/>
            </a:endParaRPr>
          </a:p>
          <a:p>
            <a:pPr marL="457200" marR="0" lvl="0" indent="-457200" algn="l" rtl="0">
              <a:lnSpc>
                <a:spcPct val="115000"/>
              </a:lnSpc>
              <a:spcBef>
                <a:spcPts val="0"/>
              </a:spcBef>
              <a:spcAft>
                <a:spcPts val="0"/>
              </a:spcAft>
              <a:buClr>
                <a:schemeClr val="accent6"/>
              </a:buClr>
              <a:buSzPts val="2400"/>
              <a:buFont typeface="Arial"/>
              <a:buChar char="•"/>
            </a:pPr>
            <a:r>
              <a:rPr lang="en-US" sz="2400" b="0" i="0" u="none" strike="noStrike" cap="none">
                <a:solidFill>
                  <a:schemeClr val="accent6"/>
                </a:solidFill>
                <a:latin typeface="Trebuchet MS"/>
                <a:ea typeface="Trebuchet MS"/>
                <a:cs typeface="Trebuchet MS"/>
                <a:sym typeface="Trebuchet MS"/>
              </a:rPr>
              <a:t>Innovation and partnership with stakeholders are strong strategic drivers</a:t>
            </a:r>
            <a:endParaRPr sz="1400" b="0" i="0" u="none" strike="noStrike" cap="none">
              <a:solidFill>
                <a:srgbClr val="000000"/>
              </a:solidFill>
              <a:latin typeface="Arial"/>
              <a:ea typeface="Arial"/>
              <a:cs typeface="Arial"/>
              <a:sym typeface="Arial"/>
            </a:endParaRPr>
          </a:p>
          <a:p>
            <a:pPr marL="457200" marR="0" lvl="1" indent="0" algn="l" rtl="0">
              <a:lnSpc>
                <a:spcPct val="115000"/>
              </a:lnSpc>
              <a:spcBef>
                <a:spcPts val="0"/>
              </a:spcBef>
              <a:spcAft>
                <a:spcPts val="0"/>
              </a:spcAft>
              <a:buClr>
                <a:srgbClr val="000000"/>
              </a:buClr>
              <a:buSzPts val="1800"/>
              <a:buFont typeface="Arial"/>
              <a:buNone/>
            </a:pPr>
            <a:r>
              <a:rPr lang="en-US" sz="1800" b="0" i="0" u="none" strike="noStrike" cap="none">
                <a:solidFill>
                  <a:schemeClr val="accent6"/>
                </a:solidFill>
                <a:latin typeface="Trebuchet MS"/>
                <a:ea typeface="Trebuchet MS"/>
                <a:cs typeface="Trebuchet MS"/>
                <a:sym typeface="Trebuchet MS"/>
              </a:rPr>
              <a:t>Local community, innovation lab, internal innovation department</a:t>
            </a:r>
            <a:endParaRPr sz="1400" b="0" i="0" u="none" strike="noStrike" cap="none">
              <a:solidFill>
                <a:srgbClr val="000000"/>
              </a:solidFill>
              <a:latin typeface="Arial"/>
              <a:ea typeface="Arial"/>
              <a:cs typeface="Arial"/>
              <a:sym typeface="Arial"/>
            </a:endParaRPr>
          </a:p>
          <a:p>
            <a:pPr marL="457200" marR="0" lvl="1" indent="0" algn="l" rtl="0">
              <a:lnSpc>
                <a:spcPct val="115000"/>
              </a:lnSpc>
              <a:spcBef>
                <a:spcPts val="0"/>
              </a:spcBef>
              <a:spcAft>
                <a:spcPts val="0"/>
              </a:spcAft>
              <a:buClr>
                <a:srgbClr val="000000"/>
              </a:buClr>
              <a:buSzPts val="1800"/>
              <a:buFont typeface="Arial"/>
              <a:buNone/>
            </a:pPr>
            <a:r>
              <a:rPr lang="en-US" sz="1800" b="0" i="0" u="none" strike="noStrike" cap="none">
                <a:solidFill>
                  <a:schemeClr val="accent6"/>
                </a:solidFill>
                <a:latin typeface="Trebuchet MS"/>
                <a:ea typeface="Trebuchet MS"/>
                <a:cs typeface="Trebuchet MS"/>
                <a:sym typeface="Trebuchet MS"/>
              </a:rPr>
              <a:t>Identify needs across departments and find common value</a:t>
            </a:r>
            <a:endParaRPr sz="1400" b="0" i="0" u="none" strike="noStrike" cap="none">
              <a:solidFill>
                <a:srgbClr val="000000"/>
              </a:solidFill>
              <a:latin typeface="Arial"/>
              <a:ea typeface="Arial"/>
              <a:cs typeface="Arial"/>
              <a:sym typeface="Arial"/>
            </a:endParaRPr>
          </a:p>
          <a:p>
            <a:pPr marL="457200" marR="0" lvl="1" indent="0" algn="l" rtl="0">
              <a:lnSpc>
                <a:spcPct val="115000"/>
              </a:lnSpc>
              <a:spcBef>
                <a:spcPts val="0"/>
              </a:spcBef>
              <a:spcAft>
                <a:spcPts val="0"/>
              </a:spcAft>
              <a:buClr>
                <a:srgbClr val="000000"/>
              </a:buClr>
              <a:buSzPts val="1800"/>
              <a:buFont typeface="Arial"/>
              <a:buNone/>
            </a:pPr>
            <a:endParaRPr sz="1800" b="0" i="0" u="none" strike="noStrike" cap="none">
              <a:solidFill>
                <a:schemeClr val="accent6"/>
              </a:solidFill>
              <a:latin typeface="Trebuchet MS"/>
              <a:ea typeface="Trebuchet MS"/>
              <a:cs typeface="Trebuchet MS"/>
              <a:sym typeface="Trebuchet MS"/>
            </a:endParaRPr>
          </a:p>
          <a:p>
            <a:pPr marL="457200" marR="0" lvl="0" indent="-457200" algn="l" rtl="0">
              <a:lnSpc>
                <a:spcPct val="115000"/>
              </a:lnSpc>
              <a:spcBef>
                <a:spcPts val="0"/>
              </a:spcBef>
              <a:spcAft>
                <a:spcPts val="0"/>
              </a:spcAft>
              <a:buClr>
                <a:schemeClr val="accent6"/>
              </a:buClr>
              <a:buSzPts val="2400"/>
              <a:buFont typeface="Arial"/>
              <a:buChar char="•"/>
            </a:pPr>
            <a:r>
              <a:rPr lang="en-US" sz="2400" b="0" i="0" u="none" strike="noStrike" cap="none">
                <a:solidFill>
                  <a:schemeClr val="accent6"/>
                </a:solidFill>
                <a:latin typeface="Trebuchet MS"/>
                <a:ea typeface="Trebuchet MS"/>
                <a:cs typeface="Trebuchet MS"/>
                <a:sym typeface="Trebuchet MS"/>
              </a:rPr>
              <a:t>OPEX models well adapted for rapid variations</a:t>
            </a:r>
            <a:endParaRPr sz="1400" b="0" i="0" u="none" strike="noStrike" cap="none">
              <a:solidFill>
                <a:srgbClr val="000000"/>
              </a:solidFill>
              <a:latin typeface="Arial"/>
              <a:ea typeface="Arial"/>
              <a:cs typeface="Arial"/>
              <a:sym typeface="Arial"/>
            </a:endParaRPr>
          </a:p>
        </p:txBody>
      </p:sp>
      <p:sp>
        <p:nvSpPr>
          <p:cNvPr id="305" name="Google Shape;305;p26"/>
          <p:cNvSpPr txBox="1">
            <a:spLocks noGrp="1"/>
          </p:cNvSpPr>
          <p:nvPr>
            <p:ph type="title"/>
          </p:nvPr>
        </p:nvSpPr>
        <p:spPr>
          <a:xfrm>
            <a:off x="457200" y="219950"/>
            <a:ext cx="91440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solidFill>
                  <a:srgbClr val="FFFFFF"/>
                </a:solidFill>
              </a:rPr>
              <a:t>After investment decision: practical aspects</a:t>
            </a:r>
            <a:endParaRPr>
              <a:solidFill>
                <a:srgbClr val="FFFFFF"/>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7"/>
          <p:cNvSpPr txBox="1"/>
          <p:nvPr/>
        </p:nvSpPr>
        <p:spPr>
          <a:xfrm>
            <a:off x="642250" y="1349825"/>
            <a:ext cx="8349300" cy="4277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accent6"/>
                </a:solidFill>
                <a:latin typeface="Trebuchet MS"/>
                <a:ea typeface="Trebuchet MS"/>
                <a:cs typeface="Trebuchet MS"/>
                <a:sym typeface="Trebuchet MS"/>
              </a:rPr>
              <a:t>Network planning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accent6"/>
              </a:buClr>
              <a:buSzPts val="2400"/>
              <a:buFont typeface="Arial"/>
              <a:buChar char="•"/>
            </a:pPr>
            <a:r>
              <a:rPr lang="en-US" sz="2400" b="0" i="0" u="none" strike="noStrike" cap="none">
                <a:solidFill>
                  <a:schemeClr val="accent6"/>
                </a:solidFill>
                <a:latin typeface="Trebuchet MS"/>
                <a:ea typeface="Trebuchet MS"/>
                <a:cs typeface="Trebuchet MS"/>
                <a:sym typeface="Trebuchet MS"/>
              </a:rPr>
              <a:t>Securing spectrum</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800"/>
              <a:buFont typeface="Arial"/>
              <a:buNone/>
            </a:pPr>
            <a:r>
              <a:rPr lang="en-US" sz="1800" b="0" i="0" u="none" strike="noStrike" cap="none">
                <a:solidFill>
                  <a:schemeClr val="accent6"/>
                </a:solidFill>
                <a:latin typeface="Trebuchet MS"/>
                <a:ea typeface="Trebuchet MS"/>
                <a:cs typeface="Trebuchet MS"/>
                <a:sym typeface="Trebuchet MS"/>
              </a:rPr>
              <a:t>Unlicensed: equipment certification</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800"/>
              <a:buFont typeface="Arial"/>
              <a:buNone/>
            </a:pPr>
            <a:r>
              <a:rPr lang="en-US" sz="1800" b="0" i="0" u="none" strike="noStrike" cap="none">
                <a:solidFill>
                  <a:schemeClr val="accent6"/>
                </a:solidFill>
                <a:latin typeface="Trebuchet MS"/>
                <a:ea typeface="Trebuchet MS"/>
                <a:cs typeface="Trebuchet MS"/>
                <a:sym typeface="Trebuchet MS"/>
              </a:rPr>
              <a:t>Licensed: enrollment with mobile carriers</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800"/>
              <a:buFont typeface="Arial"/>
              <a:buNone/>
            </a:pPr>
            <a:r>
              <a:rPr lang="en-US" sz="1800" b="0" i="0" u="none" strike="noStrike" cap="none">
                <a:solidFill>
                  <a:schemeClr val="accent6"/>
                </a:solidFill>
                <a:latin typeface="Trebuchet MS"/>
                <a:ea typeface="Trebuchet MS"/>
                <a:cs typeface="Trebuchet MS"/>
                <a:sym typeface="Trebuchet MS"/>
              </a:rPr>
              <a:t>Shared: application to spectrum management office</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800"/>
              <a:buFont typeface="Arial"/>
              <a:buNone/>
            </a:pPr>
            <a:endParaRPr sz="1800" b="0" i="0" u="none" strike="noStrike" cap="none">
              <a:solidFill>
                <a:schemeClr val="accent6"/>
              </a:solidFill>
              <a:latin typeface="Trebuchet MS"/>
              <a:ea typeface="Trebuchet MS"/>
              <a:cs typeface="Trebuchet MS"/>
              <a:sym typeface="Trebuchet MS"/>
            </a:endParaRPr>
          </a:p>
          <a:p>
            <a:pPr marL="457200" marR="0" lvl="0" indent="-457200" algn="l" rtl="0">
              <a:lnSpc>
                <a:spcPct val="100000"/>
              </a:lnSpc>
              <a:spcBef>
                <a:spcPts val="0"/>
              </a:spcBef>
              <a:spcAft>
                <a:spcPts val="0"/>
              </a:spcAft>
              <a:buClr>
                <a:schemeClr val="accent6"/>
              </a:buClr>
              <a:buSzPts val="2400"/>
              <a:buFont typeface="Arial"/>
              <a:buChar char="•"/>
            </a:pPr>
            <a:r>
              <a:rPr lang="en-US" sz="2400" b="0" i="0" u="none" strike="noStrike" cap="none">
                <a:solidFill>
                  <a:schemeClr val="accent6"/>
                </a:solidFill>
                <a:latin typeface="Trebuchet MS"/>
                <a:ea typeface="Trebuchet MS"/>
                <a:cs typeface="Trebuchet MS"/>
                <a:sym typeface="Trebuchet MS"/>
              </a:rPr>
              <a:t>Site survey(s)</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800"/>
              <a:buFont typeface="Arial"/>
              <a:buNone/>
            </a:pPr>
            <a:r>
              <a:rPr lang="en-US" sz="1800" b="0" i="0" u="none" strike="noStrike" cap="none">
                <a:solidFill>
                  <a:schemeClr val="accent6"/>
                </a:solidFill>
                <a:latin typeface="Trebuchet MS"/>
                <a:ea typeface="Trebuchet MS"/>
                <a:cs typeface="Trebuchet MS"/>
                <a:sym typeface="Trebuchet MS"/>
              </a:rPr>
              <a:t>Predict performance for certain spaces, traffic use, environment</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800"/>
              <a:buFont typeface="Arial"/>
              <a:buNone/>
            </a:pPr>
            <a:r>
              <a:rPr lang="en-US" sz="1800" b="0" i="0" u="none" strike="noStrike" cap="none">
                <a:solidFill>
                  <a:schemeClr val="accent6"/>
                </a:solidFill>
                <a:latin typeface="Trebuchet MS"/>
                <a:ea typeface="Trebuchet MS"/>
                <a:cs typeface="Trebuchet MS"/>
                <a:sym typeface="Trebuchet MS"/>
              </a:rPr>
              <a:t>Identify sources of interference</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800"/>
              <a:buFont typeface="Arial"/>
              <a:buNone/>
            </a:pPr>
            <a:endParaRPr sz="1800" b="0" i="0" u="none" strike="noStrike" cap="none">
              <a:solidFill>
                <a:schemeClr val="accent6"/>
              </a:solidFill>
              <a:latin typeface="Trebuchet MS"/>
              <a:ea typeface="Trebuchet MS"/>
              <a:cs typeface="Trebuchet MS"/>
              <a:sym typeface="Trebuchet MS"/>
            </a:endParaRPr>
          </a:p>
          <a:p>
            <a:pPr marL="457200" marR="0" lvl="0" indent="-457200" algn="l" rtl="0">
              <a:lnSpc>
                <a:spcPct val="100000"/>
              </a:lnSpc>
              <a:spcBef>
                <a:spcPts val="0"/>
              </a:spcBef>
              <a:spcAft>
                <a:spcPts val="0"/>
              </a:spcAft>
              <a:buClr>
                <a:schemeClr val="accent6"/>
              </a:buClr>
              <a:buSzPts val="2400"/>
              <a:buFont typeface="Arial"/>
              <a:buChar char="•"/>
            </a:pPr>
            <a:r>
              <a:rPr lang="en-US" sz="2400" b="0" i="0" u="none" strike="noStrike" cap="none">
                <a:solidFill>
                  <a:schemeClr val="accent6"/>
                </a:solidFill>
                <a:latin typeface="Trebuchet MS"/>
                <a:ea typeface="Trebuchet MS"/>
                <a:cs typeface="Trebuchet MS"/>
                <a:sym typeface="Trebuchet MS"/>
              </a:rPr>
              <a:t>Cybersecurity</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800"/>
              <a:buFont typeface="Arial"/>
              <a:buNone/>
            </a:pPr>
            <a:r>
              <a:rPr lang="en-US" sz="1800" b="0" i="0" u="none" strike="noStrike" cap="none">
                <a:solidFill>
                  <a:schemeClr val="accent6"/>
                </a:solidFill>
                <a:latin typeface="Trebuchet MS"/>
                <a:ea typeface="Trebuchet MS"/>
                <a:cs typeface="Trebuchet MS"/>
                <a:sym typeface="Trebuchet MS"/>
              </a:rPr>
              <a:t>Cyber physical protection, isolation of wireless networks, protection against BYOD, plan for updates/upgrades</a:t>
            </a:r>
            <a:endParaRPr sz="1400" b="0" i="0" u="none" strike="noStrike" cap="none">
              <a:solidFill>
                <a:srgbClr val="000000"/>
              </a:solidFill>
              <a:latin typeface="Arial"/>
              <a:ea typeface="Arial"/>
              <a:cs typeface="Arial"/>
              <a:sym typeface="Arial"/>
            </a:endParaRPr>
          </a:p>
        </p:txBody>
      </p:sp>
      <p:sp>
        <p:nvSpPr>
          <p:cNvPr id="312" name="Google Shape;312;p27"/>
          <p:cNvSpPr txBox="1">
            <a:spLocks noGrp="1"/>
          </p:cNvSpPr>
          <p:nvPr>
            <p:ph type="title"/>
          </p:nvPr>
        </p:nvSpPr>
        <p:spPr>
          <a:xfrm>
            <a:off x="457200" y="219950"/>
            <a:ext cx="91440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solidFill>
                  <a:srgbClr val="FFFFFF"/>
                </a:solidFill>
              </a:rPr>
              <a:t>After investment decision: practical aspects</a:t>
            </a:r>
            <a:endParaRPr>
              <a:solidFill>
                <a:srgbClr val="FFFFFF"/>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8"/>
          <p:cNvSpPr txBox="1"/>
          <p:nvPr/>
        </p:nvSpPr>
        <p:spPr>
          <a:xfrm>
            <a:off x="794656" y="1426028"/>
            <a:ext cx="7630800" cy="36903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2400"/>
              <a:buFont typeface="Arial"/>
              <a:buNone/>
            </a:pPr>
            <a:r>
              <a:rPr lang="en-US" sz="2400" b="1" i="0" u="none" strike="noStrike" cap="none">
                <a:solidFill>
                  <a:schemeClr val="accent6"/>
                </a:solidFill>
                <a:latin typeface="Trebuchet MS"/>
                <a:ea typeface="Trebuchet MS"/>
                <a:cs typeface="Trebuchet MS"/>
                <a:sym typeface="Trebuchet MS"/>
              </a:rPr>
              <a:t>Operation and Maintenance</a:t>
            </a:r>
            <a:endParaRPr sz="1400" b="0" i="0" u="none" strike="noStrike" cap="none">
              <a:solidFill>
                <a:srgbClr val="000000"/>
              </a:solidFill>
              <a:latin typeface="Arial"/>
              <a:ea typeface="Arial"/>
              <a:cs typeface="Arial"/>
              <a:sym typeface="Arial"/>
            </a:endParaRPr>
          </a:p>
          <a:p>
            <a:pPr marL="457200" marR="0" lvl="0" indent="-304800" algn="l" rtl="0">
              <a:lnSpc>
                <a:spcPct val="115000"/>
              </a:lnSpc>
              <a:spcBef>
                <a:spcPts val="0"/>
              </a:spcBef>
              <a:spcAft>
                <a:spcPts val="0"/>
              </a:spcAft>
              <a:buClr>
                <a:schemeClr val="dk1"/>
              </a:buClr>
              <a:buSzPts val="2400"/>
              <a:buFont typeface="Arial"/>
              <a:buNone/>
            </a:pPr>
            <a:endParaRPr sz="2400" b="0" i="0" u="none" strike="noStrike" cap="none">
              <a:solidFill>
                <a:schemeClr val="accent6"/>
              </a:solidFill>
              <a:latin typeface="Trebuchet MS"/>
              <a:ea typeface="Trebuchet MS"/>
              <a:cs typeface="Trebuchet MS"/>
              <a:sym typeface="Trebuchet MS"/>
            </a:endParaRPr>
          </a:p>
          <a:p>
            <a:pPr marL="457200" marR="0" lvl="0" indent="-457200" algn="l" rtl="0">
              <a:lnSpc>
                <a:spcPct val="115000"/>
              </a:lnSpc>
              <a:spcBef>
                <a:spcPts val="0"/>
              </a:spcBef>
              <a:spcAft>
                <a:spcPts val="0"/>
              </a:spcAft>
              <a:buClr>
                <a:schemeClr val="accent6"/>
              </a:buClr>
              <a:buSzPts val="2400"/>
              <a:buFont typeface="Arial"/>
              <a:buChar char="•"/>
            </a:pPr>
            <a:r>
              <a:rPr lang="en-US" sz="2400" b="0" i="0" u="none" strike="noStrike" cap="none">
                <a:solidFill>
                  <a:schemeClr val="accent6"/>
                </a:solidFill>
                <a:latin typeface="Trebuchet MS"/>
                <a:ea typeface="Trebuchet MS"/>
                <a:cs typeface="Trebuchet MS"/>
                <a:sym typeface="Trebuchet MS"/>
              </a:rPr>
              <a:t>Monitoring and troubleshooting plan</a:t>
            </a:r>
            <a:endParaRPr sz="1400" b="0" i="0" u="none" strike="noStrike" cap="none">
              <a:solidFill>
                <a:srgbClr val="000000"/>
              </a:solidFill>
              <a:latin typeface="Arial"/>
              <a:ea typeface="Arial"/>
              <a:cs typeface="Arial"/>
              <a:sym typeface="Arial"/>
            </a:endParaRPr>
          </a:p>
          <a:p>
            <a:pPr marL="457200" marR="0" lvl="1" indent="0" algn="l" rtl="0">
              <a:lnSpc>
                <a:spcPct val="115000"/>
              </a:lnSpc>
              <a:spcBef>
                <a:spcPts val="0"/>
              </a:spcBef>
              <a:spcAft>
                <a:spcPts val="0"/>
              </a:spcAft>
              <a:buClr>
                <a:srgbClr val="000000"/>
              </a:buClr>
              <a:buSzPts val="1800"/>
              <a:buFont typeface="Arial"/>
              <a:buNone/>
            </a:pPr>
            <a:r>
              <a:rPr lang="en-US" sz="1800" b="0" i="0" u="none" strike="noStrike" cap="none">
                <a:solidFill>
                  <a:schemeClr val="accent6"/>
                </a:solidFill>
                <a:latin typeface="Trebuchet MS"/>
                <a:ea typeface="Trebuchet MS"/>
                <a:cs typeface="Trebuchet MS"/>
                <a:sym typeface="Trebuchet MS"/>
              </a:rPr>
              <a:t>Business and technical KPIs</a:t>
            </a:r>
            <a:endParaRPr sz="1400" b="0" i="0" u="none" strike="noStrike" cap="none">
              <a:solidFill>
                <a:srgbClr val="000000"/>
              </a:solidFill>
              <a:latin typeface="Arial"/>
              <a:ea typeface="Arial"/>
              <a:cs typeface="Arial"/>
              <a:sym typeface="Arial"/>
            </a:endParaRPr>
          </a:p>
          <a:p>
            <a:pPr marL="457200" marR="0" lvl="1" indent="0" algn="l" rtl="0">
              <a:lnSpc>
                <a:spcPct val="115000"/>
              </a:lnSpc>
              <a:spcBef>
                <a:spcPts val="0"/>
              </a:spcBef>
              <a:spcAft>
                <a:spcPts val="0"/>
              </a:spcAft>
              <a:buClr>
                <a:srgbClr val="000000"/>
              </a:buClr>
              <a:buSzPts val="1800"/>
              <a:buFont typeface="Arial"/>
              <a:buNone/>
            </a:pPr>
            <a:endParaRPr sz="1800" b="0" i="0" u="none" strike="noStrike" cap="none">
              <a:solidFill>
                <a:schemeClr val="accent6"/>
              </a:solidFill>
              <a:latin typeface="Trebuchet MS"/>
              <a:ea typeface="Trebuchet MS"/>
              <a:cs typeface="Trebuchet MS"/>
              <a:sym typeface="Trebuchet MS"/>
            </a:endParaRPr>
          </a:p>
          <a:p>
            <a:pPr marL="457200" marR="0" lvl="0" indent="-457200" algn="l" rtl="0">
              <a:lnSpc>
                <a:spcPct val="115000"/>
              </a:lnSpc>
              <a:spcBef>
                <a:spcPts val="0"/>
              </a:spcBef>
              <a:spcAft>
                <a:spcPts val="0"/>
              </a:spcAft>
              <a:buClr>
                <a:schemeClr val="accent6"/>
              </a:buClr>
              <a:buSzPts val="2400"/>
              <a:buFont typeface="Arial"/>
              <a:buChar char="•"/>
            </a:pPr>
            <a:r>
              <a:rPr lang="en-US" sz="2400" b="0" i="0" u="none" strike="noStrike" cap="none">
                <a:solidFill>
                  <a:schemeClr val="accent6"/>
                </a:solidFill>
                <a:latin typeface="Trebuchet MS"/>
                <a:ea typeface="Trebuchet MS"/>
                <a:cs typeface="Trebuchet MS"/>
                <a:sym typeface="Trebuchet MS"/>
              </a:rPr>
              <a:t>Plan for technology updates and upgrades</a:t>
            </a:r>
            <a:endParaRPr sz="1400" b="0" i="0" u="none" strike="noStrike" cap="none">
              <a:solidFill>
                <a:srgbClr val="000000"/>
              </a:solidFill>
              <a:latin typeface="Arial"/>
              <a:ea typeface="Arial"/>
              <a:cs typeface="Arial"/>
              <a:sym typeface="Arial"/>
            </a:endParaRPr>
          </a:p>
          <a:p>
            <a:pPr marL="457200" marR="0" lvl="1" indent="0" algn="l" rtl="0">
              <a:lnSpc>
                <a:spcPct val="115000"/>
              </a:lnSpc>
              <a:spcBef>
                <a:spcPts val="0"/>
              </a:spcBef>
              <a:spcAft>
                <a:spcPts val="0"/>
              </a:spcAft>
              <a:buClr>
                <a:srgbClr val="000000"/>
              </a:buClr>
              <a:buSzPts val="1800"/>
              <a:buFont typeface="Arial"/>
              <a:buNone/>
            </a:pPr>
            <a:r>
              <a:rPr lang="en-US" sz="1800" b="0" i="0" u="none" strike="noStrike" cap="none">
                <a:solidFill>
                  <a:schemeClr val="accent6"/>
                </a:solidFill>
                <a:latin typeface="Trebuchet MS"/>
                <a:ea typeface="Trebuchet MS"/>
                <a:cs typeface="Trebuchet MS"/>
                <a:sym typeface="Trebuchet MS"/>
              </a:rPr>
              <a:t>Higher traffic levels</a:t>
            </a:r>
            <a:endParaRPr sz="1400" b="0" i="0" u="none" strike="noStrike" cap="none">
              <a:solidFill>
                <a:srgbClr val="000000"/>
              </a:solidFill>
              <a:latin typeface="Arial"/>
              <a:ea typeface="Arial"/>
              <a:cs typeface="Arial"/>
              <a:sym typeface="Arial"/>
            </a:endParaRPr>
          </a:p>
          <a:p>
            <a:pPr marL="457200" marR="0" lvl="1" indent="0" algn="l" rtl="0">
              <a:lnSpc>
                <a:spcPct val="115000"/>
              </a:lnSpc>
              <a:spcBef>
                <a:spcPts val="0"/>
              </a:spcBef>
              <a:spcAft>
                <a:spcPts val="0"/>
              </a:spcAft>
              <a:buClr>
                <a:srgbClr val="000000"/>
              </a:buClr>
              <a:buSzPts val="1800"/>
              <a:buFont typeface="Arial"/>
              <a:buNone/>
            </a:pPr>
            <a:r>
              <a:rPr lang="en-US" sz="1800" b="0" i="0" u="none" strike="noStrike" cap="none">
                <a:solidFill>
                  <a:schemeClr val="accent6"/>
                </a:solidFill>
                <a:latin typeface="Trebuchet MS"/>
                <a:ea typeface="Trebuchet MS"/>
                <a:cs typeface="Trebuchet MS"/>
                <a:sym typeface="Trebuchet MS"/>
              </a:rPr>
              <a:t>New sources of interference</a:t>
            </a:r>
            <a:endParaRPr sz="1400" b="0" i="0" u="none" strike="noStrike" cap="none">
              <a:solidFill>
                <a:srgbClr val="000000"/>
              </a:solidFill>
              <a:latin typeface="Arial"/>
              <a:ea typeface="Arial"/>
              <a:cs typeface="Arial"/>
              <a:sym typeface="Arial"/>
            </a:endParaRPr>
          </a:p>
          <a:p>
            <a:pPr marL="457200" marR="0" lvl="1" indent="0" algn="l" rtl="0">
              <a:lnSpc>
                <a:spcPct val="115000"/>
              </a:lnSpc>
              <a:spcBef>
                <a:spcPts val="0"/>
              </a:spcBef>
              <a:spcAft>
                <a:spcPts val="0"/>
              </a:spcAft>
              <a:buClr>
                <a:srgbClr val="000000"/>
              </a:buClr>
              <a:buSzPts val="1800"/>
              <a:buFont typeface="Arial"/>
              <a:buNone/>
            </a:pPr>
            <a:r>
              <a:rPr lang="en-US" sz="1800" b="0" i="0" u="none" strike="noStrike" cap="none">
                <a:solidFill>
                  <a:schemeClr val="accent6"/>
                </a:solidFill>
                <a:latin typeface="Trebuchet MS"/>
                <a:ea typeface="Trebuchet MS"/>
                <a:cs typeface="Trebuchet MS"/>
                <a:sym typeface="Trebuchet MS"/>
              </a:rPr>
              <a:t>New cyber security threats</a:t>
            </a:r>
            <a:endParaRPr sz="1400" b="0" i="0" u="none" strike="noStrike" cap="none">
              <a:solidFill>
                <a:srgbClr val="000000"/>
              </a:solidFill>
              <a:latin typeface="Arial"/>
              <a:ea typeface="Arial"/>
              <a:cs typeface="Arial"/>
              <a:sym typeface="Arial"/>
            </a:endParaRPr>
          </a:p>
          <a:p>
            <a:pPr marL="457200" marR="0" lvl="1" indent="0" algn="l" rtl="0">
              <a:lnSpc>
                <a:spcPct val="115000"/>
              </a:lnSpc>
              <a:spcBef>
                <a:spcPts val="0"/>
              </a:spcBef>
              <a:spcAft>
                <a:spcPts val="0"/>
              </a:spcAft>
              <a:buClr>
                <a:srgbClr val="000000"/>
              </a:buClr>
              <a:buSzPts val="1800"/>
              <a:buFont typeface="Arial"/>
              <a:buNone/>
            </a:pPr>
            <a:r>
              <a:rPr lang="en-US" sz="1800" b="0" i="0" u="none" strike="noStrike" cap="none">
                <a:solidFill>
                  <a:schemeClr val="accent6"/>
                </a:solidFill>
                <a:latin typeface="Trebuchet MS"/>
                <a:ea typeface="Trebuchet MS"/>
                <a:cs typeface="Trebuchet MS"/>
                <a:sym typeface="Trebuchet MS"/>
              </a:rPr>
              <a:t>New regulation</a:t>
            </a:r>
            <a:endParaRPr sz="1400" b="0" i="0" u="none" strike="noStrike" cap="none">
              <a:solidFill>
                <a:srgbClr val="000000"/>
              </a:solidFill>
              <a:latin typeface="Arial"/>
              <a:ea typeface="Arial"/>
              <a:cs typeface="Arial"/>
              <a:sym typeface="Arial"/>
            </a:endParaRPr>
          </a:p>
        </p:txBody>
      </p:sp>
      <p:sp>
        <p:nvSpPr>
          <p:cNvPr id="319" name="Google Shape;319;p28"/>
          <p:cNvSpPr txBox="1">
            <a:spLocks noGrp="1"/>
          </p:cNvSpPr>
          <p:nvPr>
            <p:ph type="title"/>
          </p:nvPr>
        </p:nvSpPr>
        <p:spPr>
          <a:xfrm>
            <a:off x="457200" y="219950"/>
            <a:ext cx="91440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solidFill>
                  <a:srgbClr val="FFFFFF"/>
                </a:solidFill>
              </a:rPr>
              <a:t>After investment decision: practical aspects</a:t>
            </a:r>
            <a:endParaRPr>
              <a:solidFill>
                <a:srgbClr val="FFFFFF"/>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29"/>
          <p:cNvSpPr txBox="1">
            <a:spLocks noGrp="1"/>
          </p:cNvSpPr>
          <p:nvPr>
            <p:ph type="title"/>
          </p:nvPr>
        </p:nvSpPr>
        <p:spPr>
          <a:xfrm>
            <a:off x="522514" y="1744210"/>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br>
              <a:rPr lang="en-US">
                <a:solidFill>
                  <a:schemeClr val="accent6"/>
                </a:solidFill>
              </a:rPr>
            </a:br>
            <a:r>
              <a:rPr lang="en-US">
                <a:solidFill>
                  <a:schemeClr val="accent6"/>
                </a:solidFill>
              </a:rPr>
              <a:t>Thank you!</a:t>
            </a:r>
            <a:br>
              <a:rPr lang="en-US">
                <a:solidFill>
                  <a:schemeClr val="accent6"/>
                </a:solidFill>
              </a:rPr>
            </a:br>
            <a:br>
              <a:rPr lang="en-US">
                <a:solidFill>
                  <a:schemeClr val="accent6"/>
                </a:solidFill>
              </a:rPr>
            </a:br>
            <a:br>
              <a:rPr lang="en-US">
                <a:solidFill>
                  <a:schemeClr val="dk2"/>
                </a:solidFill>
              </a:rPr>
            </a:br>
            <a:br>
              <a:rPr lang="en-US">
                <a:solidFill>
                  <a:schemeClr val="dk2"/>
                </a:solidFill>
              </a:rPr>
            </a:br>
            <a:r>
              <a:rPr lang="en-US">
                <a:solidFill>
                  <a:schemeClr val="accent6"/>
                </a:solidFill>
              </a:rPr>
              <a:t>www.TRB.org/ACRP</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3"/>
          <p:cNvSpPr txBox="1"/>
          <p:nvPr/>
        </p:nvSpPr>
        <p:spPr>
          <a:xfrm>
            <a:off x="41700" y="1341450"/>
            <a:ext cx="9055800" cy="4248300"/>
          </a:xfrm>
          <a:prstGeom prst="rect">
            <a:avLst/>
          </a:prstGeom>
          <a:noFill/>
          <a:ln>
            <a:noFill/>
          </a:ln>
        </p:spPr>
        <p:txBody>
          <a:bodyPr spcFirstLastPara="1" wrap="square" lIns="91425" tIns="45700" rIns="91425" bIns="45700" anchor="t" anchorCtr="0">
            <a:spAutoFit/>
          </a:bodyPr>
          <a:lstStyle/>
          <a:p>
            <a:pPr marL="457200" marR="0" lvl="0" indent="-431800" algn="l" rtl="0">
              <a:lnSpc>
                <a:spcPct val="150000"/>
              </a:lnSpc>
              <a:spcBef>
                <a:spcPts val="0"/>
              </a:spcBef>
              <a:spcAft>
                <a:spcPts val="0"/>
              </a:spcAft>
              <a:buClr>
                <a:schemeClr val="accent6"/>
              </a:buClr>
              <a:buSzPts val="2000"/>
              <a:buFont typeface="Arial"/>
              <a:buChar char="•"/>
            </a:pPr>
            <a:r>
              <a:rPr lang="en-US" sz="2000" b="0" i="0" u="none" strike="noStrike" cap="none">
                <a:solidFill>
                  <a:schemeClr val="accent6"/>
                </a:solidFill>
                <a:latin typeface="Trebuchet MS"/>
                <a:ea typeface="Trebuchet MS"/>
                <a:cs typeface="Trebuchet MS"/>
                <a:sym typeface="Trebuchet MS"/>
              </a:rPr>
              <a:t>Airports are continually expanding or upgrading their facilities. Expansion/upgrade implies the use and addition of connected electronic devices. </a:t>
            </a:r>
            <a:endParaRPr sz="2000" b="0" i="0" u="none" strike="noStrike" cap="none">
              <a:solidFill>
                <a:schemeClr val="accent6"/>
              </a:solidFill>
              <a:latin typeface="Trebuchet MS"/>
              <a:ea typeface="Trebuchet MS"/>
              <a:cs typeface="Trebuchet MS"/>
              <a:sym typeface="Trebuchet MS"/>
            </a:endParaRPr>
          </a:p>
          <a:p>
            <a:pPr marL="457200" marR="0" lvl="0" indent="0" algn="l" rtl="0">
              <a:lnSpc>
                <a:spcPct val="150000"/>
              </a:lnSpc>
              <a:spcBef>
                <a:spcPts val="0"/>
              </a:spcBef>
              <a:spcAft>
                <a:spcPts val="0"/>
              </a:spcAft>
              <a:buClr>
                <a:srgbClr val="000000"/>
              </a:buClr>
              <a:buSzPts val="2000"/>
              <a:buFont typeface="Arial"/>
              <a:buNone/>
            </a:pPr>
            <a:endParaRPr sz="2000" b="0" i="0" u="none" strike="noStrike" cap="none">
              <a:solidFill>
                <a:schemeClr val="accent6"/>
              </a:solidFill>
              <a:latin typeface="Trebuchet MS"/>
              <a:ea typeface="Trebuchet MS"/>
              <a:cs typeface="Trebuchet MS"/>
              <a:sym typeface="Trebuchet MS"/>
            </a:endParaRPr>
          </a:p>
          <a:p>
            <a:pPr marL="457200" marR="0" lvl="0" indent="-431800" algn="l" rtl="0">
              <a:lnSpc>
                <a:spcPct val="150000"/>
              </a:lnSpc>
              <a:spcBef>
                <a:spcPts val="0"/>
              </a:spcBef>
              <a:spcAft>
                <a:spcPts val="0"/>
              </a:spcAft>
              <a:buClr>
                <a:schemeClr val="accent6"/>
              </a:buClr>
              <a:buSzPts val="2000"/>
              <a:buFont typeface="Arial"/>
              <a:buChar char="•"/>
            </a:pPr>
            <a:r>
              <a:rPr lang="en-US" sz="2000" b="0" i="0" u="none" strike="noStrike" cap="none">
                <a:solidFill>
                  <a:schemeClr val="accent6"/>
                </a:solidFill>
                <a:latin typeface="Trebuchet MS"/>
                <a:ea typeface="Trebuchet MS"/>
                <a:cs typeface="Trebuchet MS"/>
                <a:sym typeface="Trebuchet MS"/>
              </a:rPr>
              <a:t>Emergent wireless technologies support varying connectivity capabilities and types of devices (phones, computers, sensors, vehicles, robots, UAS).</a:t>
            </a:r>
            <a:endParaRPr/>
          </a:p>
          <a:p>
            <a:pPr marL="457200" marR="0" lvl="0" indent="-304800" algn="l" rtl="0">
              <a:lnSpc>
                <a:spcPct val="150000"/>
              </a:lnSpc>
              <a:spcBef>
                <a:spcPts val="0"/>
              </a:spcBef>
              <a:spcAft>
                <a:spcPts val="0"/>
              </a:spcAft>
              <a:buClr>
                <a:schemeClr val="accent6"/>
              </a:buClr>
              <a:buSzPts val="2000"/>
              <a:buFont typeface="Arial"/>
              <a:buNone/>
            </a:pPr>
            <a:endParaRPr sz="2000" b="0" i="0" u="none" strike="noStrike" cap="none">
              <a:solidFill>
                <a:schemeClr val="accent6"/>
              </a:solidFill>
              <a:latin typeface="Trebuchet MS"/>
              <a:ea typeface="Trebuchet MS"/>
              <a:cs typeface="Trebuchet MS"/>
              <a:sym typeface="Trebuchet MS"/>
            </a:endParaRPr>
          </a:p>
          <a:p>
            <a:pPr marL="457200" marR="0" lvl="0" indent="-431800" algn="l" rtl="0">
              <a:lnSpc>
                <a:spcPct val="150000"/>
              </a:lnSpc>
              <a:spcBef>
                <a:spcPts val="0"/>
              </a:spcBef>
              <a:spcAft>
                <a:spcPts val="0"/>
              </a:spcAft>
              <a:buClr>
                <a:schemeClr val="accent6"/>
              </a:buClr>
              <a:buSzPts val="2000"/>
              <a:buFont typeface="Arial"/>
              <a:buChar char="•"/>
            </a:pPr>
            <a:r>
              <a:rPr lang="en-US" sz="2000" b="0" i="0" u="none" strike="noStrike" cap="none">
                <a:solidFill>
                  <a:schemeClr val="accent6"/>
                </a:solidFill>
                <a:latin typeface="Trebuchet MS"/>
                <a:ea typeface="Trebuchet MS"/>
                <a:cs typeface="Trebuchet MS"/>
                <a:sym typeface="Trebuchet MS"/>
              </a:rPr>
              <a:t>Growth of connected networks has the opportunity to become flexible and effective by use of wireless, however it introduces new complexity</a:t>
            </a:r>
            <a:endParaRPr/>
          </a:p>
        </p:txBody>
      </p:sp>
      <p:sp>
        <p:nvSpPr>
          <p:cNvPr id="57" name="Google Shape;57;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Problem Statement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g110e43f33a6_0_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How wireless can help airports</a:t>
            </a:r>
            <a:endParaRPr/>
          </a:p>
        </p:txBody>
      </p:sp>
      <p:sp>
        <p:nvSpPr>
          <p:cNvPr id="64" name="Google Shape;64;g110e43f33a6_0_0"/>
          <p:cNvSpPr txBox="1"/>
          <p:nvPr/>
        </p:nvSpPr>
        <p:spPr>
          <a:xfrm>
            <a:off x="332400" y="1438800"/>
            <a:ext cx="8479200" cy="4401164"/>
          </a:xfrm>
          <a:prstGeom prst="rect">
            <a:avLst/>
          </a:prstGeom>
          <a:noFill/>
          <a:ln>
            <a:noFill/>
          </a:ln>
        </p:spPr>
        <p:txBody>
          <a:bodyPr spcFirstLastPara="1" wrap="square" lIns="91425" tIns="45700" rIns="91425" bIns="45700" anchor="t" anchorCtr="0">
            <a:spAutoFit/>
          </a:bodyPr>
          <a:lstStyle/>
          <a:p>
            <a:pPr marL="457200" marR="0" lvl="0" indent="-355600" algn="l" rtl="0">
              <a:lnSpc>
                <a:spcPct val="200000"/>
              </a:lnSpc>
              <a:spcBef>
                <a:spcPts val="0"/>
              </a:spcBef>
              <a:spcAft>
                <a:spcPts val="0"/>
              </a:spcAft>
              <a:buClr>
                <a:schemeClr val="accent6"/>
              </a:buClr>
              <a:buSzPts val="2000"/>
              <a:buFont typeface="Trebuchet MS"/>
              <a:buChar char="•"/>
            </a:pPr>
            <a:r>
              <a:rPr lang="en-US" sz="2000" b="0" i="0" u="none" strike="noStrike" cap="none" dirty="0">
                <a:solidFill>
                  <a:schemeClr val="accent6"/>
                </a:solidFill>
                <a:latin typeface="Trebuchet MS"/>
                <a:ea typeface="Trebuchet MS"/>
                <a:cs typeface="Trebuchet MS"/>
                <a:sym typeface="Trebuchet MS"/>
              </a:rPr>
              <a:t>Wireless gives flexibility and mobility to provision of networks.</a:t>
            </a:r>
            <a:endParaRPr dirty="0"/>
          </a:p>
          <a:p>
            <a:pPr marL="457200" marR="0" lvl="0" indent="-355600" algn="l" rtl="0">
              <a:lnSpc>
                <a:spcPct val="200000"/>
              </a:lnSpc>
              <a:spcBef>
                <a:spcPts val="0"/>
              </a:spcBef>
              <a:spcAft>
                <a:spcPts val="0"/>
              </a:spcAft>
              <a:buClr>
                <a:schemeClr val="accent6"/>
              </a:buClr>
              <a:buSzPts val="2000"/>
              <a:buFont typeface="Trebuchet MS"/>
              <a:buChar char="•"/>
            </a:pPr>
            <a:r>
              <a:rPr lang="en-US" sz="2000" b="0" i="0" u="none" strike="noStrike" cap="none" dirty="0">
                <a:solidFill>
                  <a:schemeClr val="accent6"/>
                </a:solidFill>
                <a:latin typeface="Trebuchet MS"/>
                <a:ea typeface="Trebuchet MS"/>
                <a:cs typeface="Trebuchet MS"/>
                <a:sym typeface="Trebuchet MS"/>
              </a:rPr>
              <a:t>Wireless connectivity allows airports to commercialize its network resources via new business models (e.g., connectivity as a service).</a:t>
            </a:r>
            <a:endParaRPr sz="2000" b="0" i="0" u="none" strike="noStrike" cap="none" dirty="0">
              <a:solidFill>
                <a:schemeClr val="accent6"/>
              </a:solidFill>
              <a:latin typeface="Trebuchet MS"/>
              <a:ea typeface="Trebuchet MS"/>
              <a:cs typeface="Trebuchet MS"/>
              <a:sym typeface="Trebuchet MS"/>
            </a:endParaRPr>
          </a:p>
          <a:p>
            <a:pPr marL="457200" marR="0" lvl="0" indent="-355600" algn="l" rtl="0">
              <a:lnSpc>
                <a:spcPct val="200000"/>
              </a:lnSpc>
              <a:spcBef>
                <a:spcPts val="0"/>
              </a:spcBef>
              <a:spcAft>
                <a:spcPts val="0"/>
              </a:spcAft>
              <a:buClr>
                <a:schemeClr val="accent6"/>
              </a:buClr>
              <a:buSzPts val="2000"/>
              <a:buFont typeface="Trebuchet MS"/>
              <a:buChar char="•"/>
            </a:pPr>
            <a:r>
              <a:rPr lang="en-US" sz="2000" b="0" i="0" u="none" strike="noStrike" cap="none" dirty="0">
                <a:solidFill>
                  <a:schemeClr val="accent6"/>
                </a:solidFill>
                <a:latin typeface="Trebuchet MS"/>
                <a:ea typeface="Trebuchet MS"/>
                <a:cs typeface="Trebuchet MS"/>
                <a:sym typeface="Trebuchet MS"/>
              </a:rPr>
              <a:t>Compared to a cabled network, wireless infrastructure is leaner:</a:t>
            </a:r>
            <a:endParaRPr sz="2000" b="0" i="0" u="none" strike="noStrike" cap="none" dirty="0">
              <a:solidFill>
                <a:schemeClr val="accent6"/>
              </a:solidFill>
              <a:latin typeface="Trebuchet MS"/>
              <a:ea typeface="Trebuchet MS"/>
              <a:cs typeface="Trebuchet MS"/>
              <a:sym typeface="Trebuchet MS"/>
            </a:endParaRPr>
          </a:p>
          <a:p>
            <a:pPr marL="914400" marR="0" lvl="1" indent="-355600" algn="l" rtl="0">
              <a:lnSpc>
                <a:spcPct val="200000"/>
              </a:lnSpc>
              <a:spcBef>
                <a:spcPts val="0"/>
              </a:spcBef>
              <a:spcAft>
                <a:spcPts val="0"/>
              </a:spcAft>
              <a:buClr>
                <a:schemeClr val="accent6"/>
              </a:buClr>
              <a:buSzPts val="2000"/>
              <a:buFont typeface="Arial"/>
              <a:buChar char="○"/>
            </a:pPr>
            <a:r>
              <a:rPr lang="en-US" sz="2000" b="0" i="0" u="none" strike="noStrike" cap="none" dirty="0">
                <a:solidFill>
                  <a:schemeClr val="accent6"/>
                </a:solidFill>
                <a:latin typeface="Trebuchet MS"/>
                <a:ea typeface="Trebuchet MS"/>
                <a:cs typeface="Trebuchet MS"/>
                <a:sym typeface="Trebuchet MS"/>
              </a:rPr>
              <a:t>Making changes to the infrastructure requires a lower time and financial resource investment</a:t>
            </a:r>
            <a:endParaRPr sz="2000" b="0" i="0" u="none" strike="noStrike" cap="none" dirty="0">
              <a:solidFill>
                <a:schemeClr val="accent6"/>
              </a:solidFill>
              <a:latin typeface="Trebuchet MS"/>
              <a:ea typeface="Trebuchet MS"/>
              <a:cs typeface="Trebuchet MS"/>
              <a:sym typeface="Trebuchet MS"/>
            </a:endParaRPr>
          </a:p>
          <a:p>
            <a:pPr marL="914400" marR="0" lvl="1" indent="-355600" algn="l" rtl="0">
              <a:lnSpc>
                <a:spcPct val="200000"/>
              </a:lnSpc>
              <a:spcBef>
                <a:spcPts val="0"/>
              </a:spcBef>
              <a:spcAft>
                <a:spcPts val="0"/>
              </a:spcAft>
              <a:buClr>
                <a:schemeClr val="accent6"/>
              </a:buClr>
              <a:buSzPts val="2000"/>
              <a:buFont typeface="Trebuchet MS"/>
              <a:buChar char="○"/>
            </a:pPr>
            <a:r>
              <a:rPr lang="en-US" sz="2000" b="0" i="0" u="none" strike="noStrike" cap="none" dirty="0">
                <a:solidFill>
                  <a:schemeClr val="accent6"/>
                </a:solidFill>
                <a:latin typeface="Trebuchet MS"/>
                <a:ea typeface="Trebuchet MS"/>
                <a:cs typeface="Trebuchet MS"/>
                <a:sym typeface="Trebuchet MS"/>
              </a:rPr>
              <a:t>Adding devices to the network require a lower marginal cost</a:t>
            </a:r>
            <a:endParaRPr sz="2000" b="0" i="0" u="none" strike="noStrike" cap="none"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How </a:t>
            </a:r>
            <a:r>
              <a:rPr lang="en-US" sz="3200"/>
              <a:t>wireless </a:t>
            </a:r>
            <a:r>
              <a:rPr lang="en-US"/>
              <a:t>can help airports</a:t>
            </a:r>
            <a:endParaRPr/>
          </a:p>
        </p:txBody>
      </p:sp>
      <p:sp>
        <p:nvSpPr>
          <p:cNvPr id="71" name="Google Shape;71;p5"/>
          <p:cNvSpPr txBox="1"/>
          <p:nvPr/>
        </p:nvSpPr>
        <p:spPr>
          <a:xfrm>
            <a:off x="794656" y="1349828"/>
            <a:ext cx="7630800" cy="39981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400"/>
              <a:buFont typeface="Arial"/>
              <a:buNone/>
            </a:pPr>
            <a:r>
              <a:rPr lang="en-US" sz="2400" b="1" i="0" u="none" strike="noStrike" cap="none">
                <a:solidFill>
                  <a:schemeClr val="accent6"/>
                </a:solidFill>
                <a:latin typeface="Trebuchet MS"/>
                <a:ea typeface="Trebuchet MS"/>
                <a:cs typeface="Trebuchet MS"/>
                <a:sym typeface="Trebuchet MS"/>
              </a:rPr>
              <a:t>Wireless Use Case Categories</a:t>
            </a:r>
            <a:endParaRPr sz="2400" b="0" i="0" u="none" strike="noStrike" cap="none">
              <a:solidFill>
                <a:schemeClr val="accent6"/>
              </a:solidFill>
              <a:latin typeface="Trebuchet MS"/>
              <a:ea typeface="Trebuchet MS"/>
              <a:cs typeface="Trebuchet MS"/>
              <a:sym typeface="Trebuchet MS"/>
            </a:endParaRPr>
          </a:p>
          <a:p>
            <a:pPr marL="457200" marR="0" lvl="0" indent="-457200" algn="l" rtl="0">
              <a:lnSpc>
                <a:spcPct val="150000"/>
              </a:lnSpc>
              <a:spcBef>
                <a:spcPts val="0"/>
              </a:spcBef>
              <a:spcAft>
                <a:spcPts val="0"/>
              </a:spcAft>
              <a:buClr>
                <a:schemeClr val="accent6"/>
              </a:buClr>
              <a:buSzPts val="2400"/>
              <a:buFont typeface="Arial"/>
              <a:buChar char="•"/>
            </a:pPr>
            <a:r>
              <a:rPr lang="en-US" sz="2400" b="0" i="0" u="none" strike="noStrike" cap="none">
                <a:solidFill>
                  <a:schemeClr val="accent6"/>
                </a:solidFill>
                <a:latin typeface="Trebuchet MS"/>
                <a:ea typeface="Trebuchet MS"/>
                <a:cs typeface="Trebuchet MS"/>
                <a:sym typeface="Trebuchet MS"/>
              </a:rPr>
              <a:t>Passenger experience and commercial service</a:t>
            </a:r>
            <a:endParaRPr sz="1400" b="0" i="0" u="none" strike="noStrike" cap="none">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chemeClr val="accent6"/>
              </a:buClr>
              <a:buSzPts val="2400"/>
              <a:buFont typeface="Arial"/>
              <a:buChar char="•"/>
            </a:pPr>
            <a:r>
              <a:rPr lang="en-US" sz="2400" b="0" i="0" u="none" strike="noStrike" cap="none">
                <a:solidFill>
                  <a:schemeClr val="accent6"/>
                </a:solidFill>
                <a:latin typeface="Trebuchet MS"/>
                <a:ea typeface="Trebuchet MS"/>
                <a:cs typeface="Trebuchet MS"/>
                <a:sym typeface="Trebuchet MS"/>
              </a:rPr>
              <a:t>Airport/airline operations</a:t>
            </a:r>
            <a:endParaRPr sz="1400" b="0" i="0" u="none" strike="noStrike" cap="none">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chemeClr val="accent6"/>
              </a:buClr>
              <a:buSzPts val="2400"/>
              <a:buFont typeface="Arial"/>
              <a:buChar char="•"/>
            </a:pPr>
            <a:r>
              <a:rPr lang="en-US" sz="2400" b="0" i="0" u="none" strike="noStrike" cap="none">
                <a:solidFill>
                  <a:schemeClr val="accent6"/>
                </a:solidFill>
                <a:latin typeface="Trebuchet MS"/>
                <a:ea typeface="Trebuchet MS"/>
                <a:cs typeface="Trebuchet MS"/>
                <a:sym typeface="Trebuchet MS"/>
              </a:rPr>
              <a:t>Safety, security and surveillance</a:t>
            </a:r>
            <a:endParaRPr sz="1400" b="0" i="0" u="none" strike="noStrike" cap="none">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chemeClr val="accent6"/>
              </a:buClr>
              <a:buSzPts val="2400"/>
              <a:buFont typeface="Arial"/>
              <a:buChar char="•"/>
            </a:pPr>
            <a:r>
              <a:rPr lang="en-US" sz="2400" b="0" i="0" u="none" strike="noStrike" cap="none">
                <a:solidFill>
                  <a:schemeClr val="accent6"/>
                </a:solidFill>
                <a:latin typeface="Trebuchet MS"/>
                <a:ea typeface="Trebuchet MS"/>
                <a:cs typeface="Trebuchet MS"/>
                <a:sym typeface="Trebuchet MS"/>
              </a:rPr>
              <a:t>Autonomous vehicles and robotics</a:t>
            </a:r>
            <a:endParaRPr sz="1400" b="0" i="0" u="none" strike="noStrike" cap="none">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chemeClr val="accent6"/>
              </a:buClr>
              <a:buSzPts val="2400"/>
              <a:buFont typeface="Arial"/>
              <a:buChar char="•"/>
            </a:pPr>
            <a:r>
              <a:rPr lang="en-US" sz="2400" b="0" i="0" u="none" strike="noStrike" cap="none">
                <a:solidFill>
                  <a:schemeClr val="accent6"/>
                </a:solidFill>
                <a:latin typeface="Trebuchet MS"/>
                <a:ea typeface="Trebuchet MS"/>
                <a:cs typeface="Trebuchet MS"/>
                <a:sym typeface="Trebuchet MS"/>
              </a:rPr>
              <a:t>Incident response and recovery</a:t>
            </a:r>
            <a:endParaRPr sz="1400" b="0" i="0" u="none" strike="noStrike" cap="none">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chemeClr val="accent6"/>
              </a:buClr>
              <a:buSzPts val="2400"/>
              <a:buFont typeface="Arial"/>
              <a:buChar char="•"/>
            </a:pPr>
            <a:r>
              <a:rPr lang="en-US" sz="2400" b="0" i="0" u="none" strike="noStrike" cap="none">
                <a:solidFill>
                  <a:schemeClr val="accent6"/>
                </a:solidFill>
                <a:latin typeface="Trebuchet MS"/>
                <a:ea typeface="Trebuchet MS"/>
                <a:cs typeface="Trebuchet MS"/>
                <a:sym typeface="Trebuchet MS"/>
              </a:rPr>
              <a:t>Travel health</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6"/>
          <p:cNvSpPr txBox="1">
            <a:spLocks noGrp="1"/>
          </p:cNvSpPr>
          <p:nvPr>
            <p:ph type="title"/>
          </p:nvPr>
        </p:nvSpPr>
        <p:spPr>
          <a:xfrm>
            <a:off x="457200" y="274650"/>
            <a:ext cx="86868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3000"/>
              <a:t>Passenger experience and commercial services</a:t>
            </a:r>
            <a:endParaRPr sz="3000"/>
          </a:p>
        </p:txBody>
      </p:sp>
      <p:sp>
        <p:nvSpPr>
          <p:cNvPr id="78" name="Google Shape;78;p6"/>
          <p:cNvSpPr/>
          <p:nvPr/>
        </p:nvSpPr>
        <p:spPr>
          <a:xfrm>
            <a:off x="0" y="1121975"/>
            <a:ext cx="9144000" cy="57360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imes"/>
              <a:buNone/>
            </a:pPr>
            <a:endParaRPr sz="2400" b="0" i="0" u="none" strike="noStrike" cap="none">
              <a:solidFill>
                <a:schemeClr val="dk1"/>
              </a:solidFill>
              <a:latin typeface="Times"/>
              <a:ea typeface="Times"/>
              <a:cs typeface="Times"/>
              <a:sym typeface="Times"/>
            </a:endParaRPr>
          </a:p>
        </p:txBody>
      </p:sp>
      <p:pic>
        <p:nvPicPr>
          <p:cNvPr id="3" name="Picture 2" descr="Diagram, timeline&#10;&#10;Description automatically generated">
            <a:extLst>
              <a:ext uri="{FF2B5EF4-FFF2-40B4-BE49-F238E27FC236}">
                <a16:creationId xmlns:a16="http://schemas.microsoft.com/office/drawing/2014/main" id="{DD23D39D-ACA8-2441-9BD8-DFAE363F8169}"/>
              </a:ext>
            </a:extLst>
          </p:cNvPr>
          <p:cNvPicPr>
            <a:picLocks noChangeAspect="1"/>
          </p:cNvPicPr>
          <p:nvPr/>
        </p:nvPicPr>
        <p:blipFill>
          <a:blip r:embed="rId3"/>
          <a:stretch>
            <a:fillRect/>
          </a:stretch>
        </p:blipFill>
        <p:spPr>
          <a:xfrm>
            <a:off x="1016000" y="1121975"/>
            <a:ext cx="7112000" cy="53467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g3a0f2cea1355b608_0"/>
          <p:cNvSpPr txBox="1">
            <a:spLocks noGrp="1"/>
          </p:cNvSpPr>
          <p:nvPr>
            <p:ph type="body" idx="2"/>
          </p:nvPr>
        </p:nvSpPr>
        <p:spPr>
          <a:xfrm>
            <a:off x="107700" y="1951050"/>
            <a:ext cx="8922000" cy="3762000"/>
          </a:xfrm>
          <a:prstGeom prst="rect">
            <a:avLst/>
          </a:prstGeom>
          <a:noFill/>
          <a:ln>
            <a:noFill/>
          </a:ln>
        </p:spPr>
        <p:txBody>
          <a:bodyPr spcFirstLastPara="1" wrap="square" lIns="91425" tIns="45700" rIns="91425" bIns="45700" anchor="t" anchorCtr="0">
            <a:noAutofit/>
          </a:bodyPr>
          <a:lstStyle/>
          <a:p>
            <a:pPr marL="457200" lvl="0" indent="-330200" algn="l" rtl="0">
              <a:lnSpc>
                <a:spcPct val="115000"/>
              </a:lnSpc>
              <a:spcBef>
                <a:spcPts val="360"/>
              </a:spcBef>
              <a:spcAft>
                <a:spcPts val="0"/>
              </a:spcAft>
              <a:buSzPts val="1600"/>
              <a:buChar char="●"/>
            </a:pPr>
            <a:r>
              <a:rPr lang="en-US" sz="1600"/>
              <a:t>Reduction in the amount of required airport personnel to assist travelers.</a:t>
            </a:r>
            <a:endParaRPr sz="1600"/>
          </a:p>
          <a:p>
            <a:pPr marL="0" lvl="0" indent="0" algn="l" rtl="0">
              <a:lnSpc>
                <a:spcPct val="115000"/>
              </a:lnSpc>
              <a:spcBef>
                <a:spcPts val="360"/>
              </a:spcBef>
              <a:spcAft>
                <a:spcPts val="0"/>
              </a:spcAft>
              <a:buSzPts val="1400"/>
              <a:buNone/>
            </a:pPr>
            <a:endParaRPr sz="1600"/>
          </a:p>
          <a:p>
            <a:pPr marL="457200" lvl="0" indent="-330200" algn="l" rtl="0">
              <a:lnSpc>
                <a:spcPct val="115000"/>
              </a:lnSpc>
              <a:spcBef>
                <a:spcPts val="360"/>
              </a:spcBef>
              <a:spcAft>
                <a:spcPts val="0"/>
              </a:spcAft>
              <a:buSzPts val="1600"/>
              <a:buChar char="●"/>
            </a:pPr>
            <a:r>
              <a:rPr lang="en-US" sz="1600"/>
              <a:t>Reduction in carbon footprint of construction.</a:t>
            </a:r>
            <a:endParaRPr sz="1600"/>
          </a:p>
          <a:p>
            <a:pPr marL="0" lvl="0" indent="0" algn="l" rtl="0">
              <a:lnSpc>
                <a:spcPct val="115000"/>
              </a:lnSpc>
              <a:spcBef>
                <a:spcPts val="360"/>
              </a:spcBef>
              <a:spcAft>
                <a:spcPts val="0"/>
              </a:spcAft>
              <a:buSzPts val="1400"/>
              <a:buNone/>
            </a:pPr>
            <a:endParaRPr sz="1600"/>
          </a:p>
          <a:p>
            <a:pPr marL="457200" lvl="0" indent="-330200" algn="l" rtl="0">
              <a:lnSpc>
                <a:spcPct val="115000"/>
              </a:lnSpc>
              <a:spcBef>
                <a:spcPts val="360"/>
              </a:spcBef>
              <a:spcAft>
                <a:spcPts val="0"/>
              </a:spcAft>
              <a:buSzPts val="1600"/>
              <a:buChar char="●"/>
            </a:pPr>
            <a:r>
              <a:rPr lang="en-US" sz="1600"/>
              <a:t>Generation of new aeronautical and non-aeronautical revenue streams.</a:t>
            </a:r>
            <a:endParaRPr sz="1600"/>
          </a:p>
          <a:p>
            <a:pPr marL="0" lvl="0" indent="0" algn="l" rtl="0">
              <a:lnSpc>
                <a:spcPct val="115000"/>
              </a:lnSpc>
              <a:spcBef>
                <a:spcPts val="360"/>
              </a:spcBef>
              <a:spcAft>
                <a:spcPts val="0"/>
              </a:spcAft>
              <a:buSzPts val="1400"/>
              <a:buNone/>
            </a:pPr>
            <a:endParaRPr sz="1600"/>
          </a:p>
          <a:p>
            <a:pPr marL="457200" lvl="0" indent="-330200" algn="l" rtl="0">
              <a:lnSpc>
                <a:spcPct val="115000"/>
              </a:lnSpc>
              <a:spcBef>
                <a:spcPts val="360"/>
              </a:spcBef>
              <a:spcAft>
                <a:spcPts val="0"/>
              </a:spcAft>
              <a:buSzPts val="1600"/>
              <a:buChar char="●"/>
            </a:pPr>
            <a:r>
              <a:rPr lang="en-US" sz="1600"/>
              <a:t>Enhanced predictability of operations and passenger flow.</a:t>
            </a:r>
            <a:endParaRPr sz="1600"/>
          </a:p>
          <a:p>
            <a:pPr marL="0" lvl="0" indent="0" algn="l" rtl="0">
              <a:lnSpc>
                <a:spcPct val="115000"/>
              </a:lnSpc>
              <a:spcBef>
                <a:spcPts val="360"/>
              </a:spcBef>
              <a:spcAft>
                <a:spcPts val="0"/>
              </a:spcAft>
              <a:buSzPts val="1400"/>
              <a:buNone/>
            </a:pPr>
            <a:endParaRPr sz="1600"/>
          </a:p>
          <a:p>
            <a:pPr marL="457200" lvl="0" indent="-330200" algn="l" rtl="0">
              <a:lnSpc>
                <a:spcPct val="115000"/>
              </a:lnSpc>
              <a:spcBef>
                <a:spcPts val="360"/>
              </a:spcBef>
              <a:spcAft>
                <a:spcPts val="0"/>
              </a:spcAft>
              <a:buSzPts val="1600"/>
              <a:buChar char="●"/>
            </a:pPr>
            <a:r>
              <a:rPr lang="en-US" sz="1600"/>
              <a:t>Enhancement of volume and location of information points for travelers. </a:t>
            </a:r>
            <a:endParaRPr sz="1600"/>
          </a:p>
        </p:txBody>
      </p:sp>
      <p:sp>
        <p:nvSpPr>
          <p:cNvPr id="86" name="Google Shape;86;g3a0f2cea1355b608_0"/>
          <p:cNvSpPr txBox="1"/>
          <p:nvPr/>
        </p:nvSpPr>
        <p:spPr>
          <a:xfrm>
            <a:off x="337456" y="1273628"/>
            <a:ext cx="7630800" cy="45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1" u="none" strike="noStrike" cap="none">
                <a:solidFill>
                  <a:schemeClr val="accent6"/>
                </a:solidFill>
                <a:latin typeface="Trebuchet MS"/>
                <a:ea typeface="Trebuchet MS"/>
                <a:cs typeface="Trebuchet MS"/>
                <a:sym typeface="Trebuchet MS"/>
              </a:rPr>
              <a:t>Differentiating/Cutting Edge benefits </a:t>
            </a:r>
            <a:endParaRPr sz="2400" b="0" i="1" u="none" strike="noStrike" cap="none">
              <a:solidFill>
                <a:schemeClr val="accent6"/>
              </a:solidFill>
              <a:latin typeface="Trebuchet MS"/>
              <a:ea typeface="Trebuchet MS"/>
              <a:cs typeface="Trebuchet MS"/>
              <a:sym typeface="Trebuchet MS"/>
            </a:endParaRPr>
          </a:p>
        </p:txBody>
      </p:sp>
      <p:sp>
        <p:nvSpPr>
          <p:cNvPr id="87" name="Google Shape;87;g3a0f2cea1355b608_0"/>
          <p:cNvSpPr txBox="1">
            <a:spLocks noGrp="1"/>
          </p:cNvSpPr>
          <p:nvPr>
            <p:ph type="title"/>
          </p:nvPr>
        </p:nvSpPr>
        <p:spPr>
          <a:xfrm>
            <a:off x="450600" y="350850"/>
            <a:ext cx="85410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2800"/>
              <a:t>Passenger experience and commercial services</a:t>
            </a:r>
            <a:endParaRPr sz="2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7"/>
          <p:cNvSpPr txBox="1">
            <a:spLocks noGrp="1"/>
          </p:cNvSpPr>
          <p:nvPr>
            <p:ph type="title"/>
          </p:nvPr>
        </p:nvSpPr>
        <p:spPr>
          <a:xfrm>
            <a:off x="457200" y="503238"/>
            <a:ext cx="82296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solidFill>
                  <a:srgbClr val="FFFFFF"/>
                </a:solidFill>
              </a:rPr>
              <a:t>Airport/airline operations</a:t>
            </a:r>
            <a:endParaRPr b="0">
              <a:solidFill>
                <a:srgbClr val="FFFFFF"/>
              </a:solidFill>
            </a:endParaRPr>
          </a:p>
          <a:p>
            <a:pPr marL="0" lvl="0" indent="0" algn="l" rtl="0">
              <a:lnSpc>
                <a:spcPct val="100000"/>
              </a:lnSpc>
              <a:spcBef>
                <a:spcPts val="0"/>
              </a:spcBef>
              <a:spcAft>
                <a:spcPts val="0"/>
              </a:spcAft>
              <a:buSzPts val="1400"/>
              <a:buNone/>
            </a:pPr>
            <a:endParaRPr/>
          </a:p>
        </p:txBody>
      </p:sp>
      <p:sp>
        <p:nvSpPr>
          <p:cNvPr id="94" name="Google Shape;94;p7"/>
          <p:cNvSpPr/>
          <p:nvPr/>
        </p:nvSpPr>
        <p:spPr>
          <a:xfrm>
            <a:off x="0" y="1245050"/>
            <a:ext cx="9144000" cy="56130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imes"/>
              <a:buNone/>
            </a:pPr>
            <a:endParaRPr sz="2400" b="0" i="0" u="none" strike="noStrike" cap="none">
              <a:solidFill>
                <a:schemeClr val="dk1"/>
              </a:solidFill>
              <a:latin typeface="Times"/>
              <a:ea typeface="Times"/>
              <a:cs typeface="Times"/>
              <a:sym typeface="Times"/>
            </a:endParaRPr>
          </a:p>
        </p:txBody>
      </p:sp>
      <p:pic>
        <p:nvPicPr>
          <p:cNvPr id="3" name="Picture 2" descr="Diagram, map&#10;&#10;Description automatically generated">
            <a:extLst>
              <a:ext uri="{FF2B5EF4-FFF2-40B4-BE49-F238E27FC236}">
                <a16:creationId xmlns:a16="http://schemas.microsoft.com/office/drawing/2014/main" id="{70571C70-E3AB-5346-B176-D8A6FAAC56F3}"/>
              </a:ext>
            </a:extLst>
          </p:cNvPr>
          <p:cNvPicPr>
            <a:picLocks noChangeAspect="1"/>
          </p:cNvPicPr>
          <p:nvPr/>
        </p:nvPicPr>
        <p:blipFill>
          <a:blip r:embed="rId3"/>
          <a:stretch>
            <a:fillRect/>
          </a:stretch>
        </p:blipFill>
        <p:spPr>
          <a:xfrm>
            <a:off x="679450" y="1245050"/>
            <a:ext cx="7615464" cy="5602894"/>
          </a:xfrm>
          <a:prstGeom prst="rect">
            <a:avLst/>
          </a:prstGeom>
        </p:spPr>
      </p:pic>
    </p:spTree>
  </p:cSld>
  <p:clrMapOvr>
    <a:masterClrMapping/>
  </p:clrMapOvr>
</p:sld>
</file>

<file path=ppt/theme/theme1.xml><?xml version="1.0" encoding="utf-8"?>
<a:theme xmlns:a="http://schemas.openxmlformats.org/drawingml/2006/main" name="Basic slide">
  <a:themeElements>
    <a:clrScheme name="ACRP-blue-v2">
      <a:dk1>
        <a:srgbClr val="FFFFFF"/>
      </a:dk1>
      <a:lt1>
        <a:srgbClr val="7CA1C9"/>
      </a:lt1>
      <a:dk2>
        <a:srgbClr val="FFFFFF"/>
      </a:dk2>
      <a:lt2>
        <a:srgbClr val="7CA1C9"/>
      </a:lt2>
      <a:accent1>
        <a:srgbClr val="7CA1C9"/>
      </a:accent1>
      <a:accent2>
        <a:srgbClr val="59BD7D"/>
      </a:accent2>
      <a:accent3>
        <a:srgbClr val="1E4734"/>
      </a:accent3>
      <a:accent4>
        <a:srgbClr val="B77B28"/>
      </a:accent4>
      <a:accent5>
        <a:srgbClr val="E09E26"/>
      </a:accent5>
      <a:accent6>
        <a:srgbClr val="47391D"/>
      </a:accent6>
      <a:hlink>
        <a:srgbClr val="0378AD"/>
      </a:hlink>
      <a:folHlink>
        <a:srgbClr val="7CA1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5702</Words>
  <Application>Microsoft Office PowerPoint</Application>
  <PresentationFormat>On-screen Show (4:3)</PresentationFormat>
  <Paragraphs>573</Paragraphs>
  <Slides>36</Slides>
  <Notes>35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Calibri</vt:lpstr>
      <vt:lpstr>Noto Sans Symbols</vt:lpstr>
      <vt:lpstr>Trebuchet MS</vt:lpstr>
      <vt:lpstr>Times</vt:lpstr>
      <vt:lpstr>Arial</vt:lpstr>
      <vt:lpstr>Helvetica Neue</vt:lpstr>
      <vt:lpstr>Open Sans</vt:lpstr>
      <vt:lpstr>Poppins</vt:lpstr>
      <vt:lpstr>Times New Roman</vt:lpstr>
      <vt:lpstr>Basic slide</vt:lpstr>
      <vt:lpstr>A Guidebook to Prepare Airports for Transformations in Wireless Connectivity</vt:lpstr>
      <vt:lpstr>PowerPoint Presentation</vt:lpstr>
      <vt:lpstr>Contents</vt:lpstr>
      <vt:lpstr>Problem Statement</vt:lpstr>
      <vt:lpstr>How wireless can help airports</vt:lpstr>
      <vt:lpstr>How wireless can help airports</vt:lpstr>
      <vt:lpstr>Passenger experience and commercial services</vt:lpstr>
      <vt:lpstr>Passenger experience and commercial services</vt:lpstr>
      <vt:lpstr>Airport/airline operations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Travel health</vt:lpstr>
      <vt:lpstr>PowerPoint Presentation</vt:lpstr>
      <vt:lpstr>Taxonomy of wireless architectures</vt:lpstr>
      <vt:lpstr>Taxonomy of wireless architectures</vt:lpstr>
      <vt:lpstr>Taxonomy of wireless architectures</vt:lpstr>
      <vt:lpstr>Cost Considerations</vt:lpstr>
      <vt:lpstr>Cost considerations: CAPEX / OPEX</vt:lpstr>
      <vt:lpstr>Wireless technology transition:  step-by-step checklist</vt:lpstr>
      <vt:lpstr>Wireless technology transition:  Maturity framework</vt:lpstr>
      <vt:lpstr>Wireless technology transition:  Business models</vt:lpstr>
      <vt:lpstr>Wireless technology transition:  Engagement strategies</vt:lpstr>
      <vt:lpstr>Wireless technology transition:  Web Assessment Tool </vt:lpstr>
      <vt:lpstr>Wireless technology transition:  Web Assessment Tool </vt:lpstr>
      <vt:lpstr>After investment decision: practical aspects</vt:lpstr>
      <vt:lpstr>After investment decision: practical aspects</vt:lpstr>
      <vt:lpstr>After investment decision: practical aspects</vt:lpstr>
      <vt:lpstr>After investment decision: practical aspects</vt:lpstr>
      <vt:lpstr> Thank you!    www.TRB.org/ACRP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Guidebook to Prepare Airports for Transformations in Wireless Connectivity</dc:title>
  <dc:creator>NAP</dc:creator>
  <cp:lastModifiedBy>Mackie, Paul</cp:lastModifiedBy>
  <cp:revision>3</cp:revision>
  <dcterms:created xsi:type="dcterms:W3CDTF">2005-12-13T19:08:17Z</dcterms:created>
  <dcterms:modified xsi:type="dcterms:W3CDTF">2023-05-23T21:37:12Z</dcterms:modified>
</cp:coreProperties>
</file>