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22"/>
  </p:notesMasterIdLst>
  <p:handoutMasterIdLst>
    <p:handoutMasterId r:id="rId23"/>
  </p:handoutMasterIdLst>
  <p:sldIdLst>
    <p:sldId id="286" r:id="rId3"/>
    <p:sldId id="295" r:id="rId4"/>
    <p:sldId id="301" r:id="rId5"/>
    <p:sldId id="304" r:id="rId6"/>
    <p:sldId id="305" r:id="rId7"/>
    <p:sldId id="306" r:id="rId8"/>
    <p:sldId id="307" r:id="rId9"/>
    <p:sldId id="308" r:id="rId10"/>
    <p:sldId id="312" r:id="rId11"/>
    <p:sldId id="317" r:id="rId12"/>
    <p:sldId id="318" r:id="rId13"/>
    <p:sldId id="319" r:id="rId14"/>
    <p:sldId id="320" r:id="rId15"/>
    <p:sldId id="322" r:id="rId16"/>
    <p:sldId id="324" r:id="rId17"/>
    <p:sldId id="314" r:id="rId18"/>
    <p:sldId id="323" r:id="rId19"/>
    <p:sldId id="316" r:id="rId20"/>
    <p:sldId id="303" r:id="rId2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FF00"/>
    <a:srgbClr val="0000FF"/>
    <a:srgbClr val="00CC00"/>
    <a:srgbClr val="0F78AE"/>
    <a:srgbClr val="DE842E"/>
    <a:srgbClr val="F9BB15"/>
    <a:srgbClr val="FBC940"/>
    <a:srgbClr val="0378AD"/>
    <a:srgbClr val="7CA1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15" autoAdjust="0"/>
    <p:restoredTop sz="51337" autoAdjust="0"/>
  </p:normalViewPr>
  <p:slideViewPr>
    <p:cSldViewPr>
      <p:cViewPr varScale="1">
        <p:scale>
          <a:sx n="30" d="100"/>
          <a:sy n="30" d="100"/>
        </p:scale>
        <p:origin x="1896" y="29"/>
      </p:cViewPr>
      <p:guideLst>
        <p:guide orient="horz" pos="2160"/>
        <p:guide pos="2880"/>
      </p:guideLst>
    </p:cSldViewPr>
  </p:slideViewPr>
  <p:outlineViewPr>
    <p:cViewPr>
      <p:scale>
        <a:sx n="33" d="100"/>
        <a:sy n="33" d="100"/>
      </p:scale>
      <p:origin x="0" y="12"/>
    </p:cViewPr>
  </p:outlin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03FD73A-5DA6-4CCB-9F3D-7D5C9C8405DC}" type="datetimeFigureOut">
              <a:rPr lang="en-US" smtClean="0"/>
              <a:t>7/1/2019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4C8A76D-D874-4779-897F-D0D8CED53CBC}" type="slidenum">
              <a:rPr lang="en-US" smtClean="0"/>
              <a:t>‹#›</a:t>
            </a:fld>
            <a:endParaRPr lang="en-US"/>
          </a:p>
        </p:txBody>
      </p:sp>
    </p:spTree>
    <p:extLst>
      <p:ext uri="{BB962C8B-B14F-4D97-AF65-F5344CB8AC3E}">
        <p14:creationId xmlns:p14="http://schemas.microsoft.com/office/powerpoint/2010/main" val="1500061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0" hangingPunct="0">
              <a:defRPr sz="1200">
                <a:latin typeface="Time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0" hangingPunct="0">
              <a:defRPr sz="1200">
                <a:latin typeface="Times"/>
              </a:defRPr>
            </a:lvl1pPr>
          </a:lstStyle>
          <a:p>
            <a:pPr>
              <a:defRPr/>
            </a:pPr>
            <a:fld id="{792A9E01-0121-40AE-8E34-40DF007C6B00}" type="datetimeFigureOut">
              <a:rPr lang="en-US"/>
              <a:pPr>
                <a:defRPr/>
              </a:pPr>
              <a:t>7/1/2019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0" hangingPunct="0">
              <a:defRPr sz="1200">
                <a:latin typeface="Time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eaLnBrk="0" hangingPunct="0">
              <a:defRPr sz="1200">
                <a:latin typeface="Times"/>
              </a:defRPr>
            </a:lvl1pPr>
          </a:lstStyle>
          <a:p>
            <a:pPr>
              <a:defRPr/>
            </a:pPr>
            <a:fld id="{601B9332-B151-47C2-AD61-4136C83AF8D5}" type="slidenum">
              <a:rPr lang="en-US"/>
              <a:pPr>
                <a:defRPr/>
              </a:pPr>
              <a:t>‹#›</a:t>
            </a:fld>
            <a:endParaRPr lang="en-US"/>
          </a:p>
        </p:txBody>
      </p:sp>
    </p:spTree>
    <p:extLst>
      <p:ext uri="{BB962C8B-B14F-4D97-AF65-F5344CB8AC3E}">
        <p14:creationId xmlns:p14="http://schemas.microsoft.com/office/powerpoint/2010/main" val="2001615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provides</a:t>
            </a:r>
            <a:r>
              <a:rPr lang="en-US" baseline="0" dirty="0" smtClean="0"/>
              <a:t> information about t</a:t>
            </a:r>
            <a:r>
              <a:rPr lang="en-US" dirty="0" smtClean="0"/>
              <a:t>he Airport</a:t>
            </a:r>
            <a:r>
              <a:rPr lang="en-US" baseline="0" dirty="0" smtClean="0"/>
              <a:t> Cooperative Research Program, or ACRP, project 11-02 Task 30, “Research Roadmap in the Area of Design and Construction of Airport Facilities”</a:t>
            </a:r>
          </a:p>
          <a:p>
            <a:endParaRPr lang="en-US" dirty="0" smtClean="0"/>
          </a:p>
          <a:p>
            <a:r>
              <a:rPr lang="en-US" dirty="0" smtClean="0"/>
              <a:t>The research</a:t>
            </a:r>
            <a:r>
              <a:rPr lang="en-US" baseline="0" dirty="0" smtClean="0"/>
              <a:t> effort was led by Katherine Preston of Harris Miller </a:t>
            </a:r>
            <a:r>
              <a:rPr lang="en-US" baseline="0" dirty="0" err="1" smtClean="0"/>
              <a:t>Miller</a:t>
            </a:r>
            <a:r>
              <a:rPr lang="en-US" baseline="0" dirty="0" smtClean="0"/>
              <a:t> &amp; Hanson (HMMH) and Roddy Boggus, of RS&amp;H.</a:t>
            </a:r>
            <a:endParaRPr lang="en-US" dirty="0"/>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1</a:t>
            </a:fld>
            <a:endParaRPr lang="en-US" dirty="0"/>
          </a:p>
        </p:txBody>
      </p:sp>
    </p:spTree>
    <p:extLst>
      <p:ext uri="{BB962C8B-B14F-4D97-AF65-F5344CB8AC3E}">
        <p14:creationId xmlns:p14="http://schemas.microsoft.com/office/powerpoint/2010/main" val="357612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r>
              <a:rPr lang="en-US" baseline="0" dirty="0" smtClean="0"/>
              <a:t>The visual research roadmap is intended to display a lot of information quickly and efficiently. </a:t>
            </a:r>
          </a:p>
          <a:p>
            <a:endParaRPr lang="en-US" baseline="0" dirty="0" smtClean="0"/>
          </a:p>
          <a:p>
            <a:r>
              <a:rPr lang="en-US" baseline="0" dirty="0" smtClean="0"/>
              <a:t>Each of the 40 research ideas is represented by an icon. The icons correspond to the 7 high-level issue areas, or themes, in which the idea has been categorized. </a:t>
            </a:r>
          </a:p>
          <a:p>
            <a:endParaRPr lang="en-US" baseline="0" dirty="0" smtClean="0"/>
          </a:p>
          <a:p>
            <a:r>
              <a:rPr lang="en-US" baseline="0" dirty="0" smtClean="0"/>
              <a:t>PAGE DOWN</a:t>
            </a:r>
          </a:p>
          <a:p>
            <a:endParaRPr lang="en-US" baseline="0" dirty="0" smtClean="0"/>
          </a:p>
          <a:p>
            <a:r>
              <a:rPr lang="en-US" baseline="0" dirty="0" smtClean="0"/>
              <a:t>Each high-level issue area and its corresponding icon appear down the left-hand side of the roadmap, on the Y-axis.</a:t>
            </a:r>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10</a:t>
            </a:fld>
            <a:endParaRPr lang="en-US"/>
          </a:p>
        </p:txBody>
      </p:sp>
    </p:spTree>
    <p:extLst>
      <p:ext uri="{BB962C8B-B14F-4D97-AF65-F5344CB8AC3E}">
        <p14:creationId xmlns:p14="http://schemas.microsoft.com/office/powerpoint/2010/main" val="2285662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Each of the 12 </a:t>
            </a:r>
            <a:r>
              <a:rPr lang="en-US" baseline="0" dirty="0" smtClean="0"/>
              <a:t>subtopics </a:t>
            </a:r>
            <a:r>
              <a:rPr lang="en-US" baseline="0" dirty="0" smtClean="0"/>
              <a:t>are listed at the top of the roadmap, and assigned a different color.  </a:t>
            </a:r>
          </a:p>
          <a:p>
            <a:endParaRPr lang="en-US" baseline="0" dirty="0" smtClean="0"/>
          </a:p>
          <a:p>
            <a:r>
              <a:rPr lang="en-US" baseline="0" dirty="0" smtClean="0"/>
              <a:t>PAGE DOWN</a:t>
            </a:r>
          </a:p>
          <a:p>
            <a:endParaRPr lang="en-US" baseline="0" dirty="0" smtClean="0"/>
          </a:p>
          <a:p>
            <a:r>
              <a:rPr lang="en-US" baseline="0" dirty="0" smtClean="0"/>
              <a:t>Therefore, each individual research idea is represented by both an icon indicating its high-level theme, and a color for its </a:t>
            </a:r>
            <a:r>
              <a:rPr lang="en-US" baseline="0" dirty="0" smtClean="0"/>
              <a:t>subtopic </a:t>
            </a:r>
            <a:r>
              <a:rPr lang="en-US" baseline="0" dirty="0" smtClean="0"/>
              <a:t>category.  Users can click on any of the </a:t>
            </a:r>
            <a:r>
              <a:rPr lang="en-US" baseline="0" dirty="0" smtClean="0"/>
              <a:t>subtopics </a:t>
            </a:r>
            <a:r>
              <a:rPr lang="en-US" baseline="0" dirty="0" smtClean="0"/>
              <a:t>to display only the research ideas in that category.</a:t>
            </a:r>
          </a:p>
          <a:p>
            <a:endParaRPr lang="en-US" baseline="0" dirty="0" smtClean="0"/>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11</a:t>
            </a:fld>
            <a:endParaRPr lang="en-US"/>
          </a:p>
        </p:txBody>
      </p:sp>
    </p:spTree>
    <p:extLst>
      <p:ext uri="{BB962C8B-B14F-4D97-AF65-F5344CB8AC3E}">
        <p14:creationId xmlns:p14="http://schemas.microsoft.com/office/powerpoint/2010/main" val="1224959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timeline is shown as a continuum on the X axis, and runs from the present on the left-hand side, (PAGE DOWN) to five years out, on the right-hand side.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12</a:t>
            </a:fld>
            <a:endParaRPr lang="en-US"/>
          </a:p>
        </p:txBody>
      </p:sp>
    </p:spTree>
    <p:extLst>
      <p:ext uri="{BB962C8B-B14F-4D97-AF65-F5344CB8AC3E}">
        <p14:creationId xmlns:p14="http://schemas.microsoft.com/office/powerpoint/2010/main" val="2843722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The priority of each research idea is shown by its placement on the research roadmap, based on application of the criteria which resulted in an overall prioritization score. </a:t>
            </a:r>
          </a:p>
          <a:p>
            <a:endParaRPr lang="en-US" baseline="0" dirty="0" smtClean="0"/>
          </a:p>
          <a:p>
            <a:r>
              <a:rPr lang="en-US" baseline="0" dirty="0" smtClean="0"/>
              <a:t>PAGE DOWN TWICE</a:t>
            </a:r>
          </a:p>
          <a:p>
            <a:endParaRPr lang="en-US" baseline="0" dirty="0" smtClean="0"/>
          </a:p>
          <a:p>
            <a:r>
              <a:rPr lang="en-US" baseline="0" dirty="0" smtClean="0"/>
              <a:t>For ideas that achieved the same overall score, the research team took into account the individual “timeliness” score to refine placement on the roadmap.</a:t>
            </a:r>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13</a:t>
            </a:fld>
            <a:endParaRPr lang="en-US"/>
          </a:p>
        </p:txBody>
      </p:sp>
    </p:spTree>
    <p:extLst>
      <p:ext uri="{BB962C8B-B14F-4D97-AF65-F5344CB8AC3E}">
        <p14:creationId xmlns:p14="http://schemas.microsoft.com/office/powerpoint/2010/main" val="3213267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PAGE DOWN TWICE</a:t>
            </a:r>
            <a:br>
              <a:rPr lang="en-US" baseline="0" dirty="0" smtClean="0"/>
            </a:br>
            <a:endParaRPr lang="en-US" baseline="0" dirty="0" smtClean="0"/>
          </a:p>
          <a:p>
            <a:r>
              <a:rPr lang="en-US" baseline="0" dirty="0" smtClean="0"/>
              <a:t>On the interactive web-version of the roadmap, the research idea title, background information and objective appear when the user hovers over the icon. </a:t>
            </a:r>
          </a:p>
          <a:p>
            <a:endParaRPr lang="en-US" baseline="0" dirty="0" smtClean="0"/>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14</a:t>
            </a:fld>
            <a:endParaRPr lang="en-US"/>
          </a:p>
        </p:txBody>
      </p:sp>
    </p:spTree>
    <p:extLst>
      <p:ext uri="{BB962C8B-B14F-4D97-AF65-F5344CB8AC3E}">
        <p14:creationId xmlns:p14="http://schemas.microsoft.com/office/powerpoint/2010/main" val="1832106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accent6"/>
                </a:solidFill>
                <a:latin typeface="+mn-lt"/>
                <a:ea typeface="+mn-ea"/>
                <a:cs typeface="+mn-cs"/>
              </a:rPr>
              <a:t>The roadmap can be customized to only show ideas in certain subtopics of interest. To do so, click on the subtopics key (PAGE DOWN) in the upper right-hand corner, and a dialog box will appear</a:t>
            </a:r>
            <a:r>
              <a:rPr lang="en-US" sz="1200" kern="1200" baseline="0" dirty="0" smtClean="0">
                <a:solidFill>
                  <a:schemeClr val="accent6"/>
                </a:solidFill>
                <a:latin typeface="+mn-lt"/>
                <a:ea typeface="+mn-ea"/>
                <a:cs typeface="+mn-cs"/>
              </a:rPr>
              <a:t> with the option to include or exclude certain topics.</a:t>
            </a:r>
            <a:endParaRPr lang="en-US" sz="1050" kern="1200" dirty="0" smtClean="0">
              <a:solidFill>
                <a:schemeClr val="accent6"/>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15</a:t>
            </a:fld>
            <a:endParaRPr lang="en-US"/>
          </a:p>
        </p:txBody>
      </p:sp>
    </p:spTree>
    <p:extLst>
      <p:ext uri="{BB962C8B-B14F-4D97-AF65-F5344CB8AC3E}">
        <p14:creationId xmlns:p14="http://schemas.microsoft.com/office/powerpoint/2010/main" val="2548833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Read text on slide.</a:t>
            </a:r>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16</a:t>
            </a:fld>
            <a:endParaRPr lang="en-US"/>
          </a:p>
        </p:txBody>
      </p:sp>
    </p:spTree>
    <p:extLst>
      <p:ext uri="{BB962C8B-B14F-4D97-AF65-F5344CB8AC3E}">
        <p14:creationId xmlns:p14="http://schemas.microsoft.com/office/powerpoint/2010/main" val="3979589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The interactive roadmap can be accessed online at ACRP’s website, the address of which is included on the last page of this presentation.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17</a:t>
            </a:fld>
            <a:endParaRPr lang="en-US"/>
          </a:p>
        </p:txBody>
      </p:sp>
    </p:spTree>
    <p:extLst>
      <p:ext uri="{BB962C8B-B14F-4D97-AF65-F5344CB8AC3E}">
        <p14:creationId xmlns:p14="http://schemas.microsoft.com/office/powerpoint/2010/main" val="2841286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Research Idea Database contains all the relevant information on the research ideas. Users can sort the ideas by several pieces of information, including Theme</a:t>
            </a:r>
            <a:r>
              <a:rPr lang="en-US" baseline="0" smtClean="0"/>
              <a:t>, </a:t>
            </a:r>
            <a:r>
              <a:rPr lang="en-US" baseline="0" smtClean="0"/>
              <a:t>subtopic, </a:t>
            </a:r>
            <a:r>
              <a:rPr lang="en-US" baseline="0" dirty="0" smtClean="0"/>
              <a:t>Title, keyword, related research and ACRP IdeaHub Tags. </a:t>
            </a:r>
            <a:endParaRPr lang="en-US" baseline="0" dirty="0"/>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18</a:t>
            </a:fld>
            <a:endParaRPr lang="en-US"/>
          </a:p>
        </p:txBody>
      </p:sp>
    </p:spTree>
    <p:extLst>
      <p:ext uri="{BB962C8B-B14F-4D97-AF65-F5344CB8AC3E}">
        <p14:creationId xmlns:p14="http://schemas.microsoft.com/office/powerpoint/2010/main" val="335816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smtClean="0"/>
              <a:t>Thank you.</a:t>
            </a:r>
          </a:p>
          <a:p>
            <a:endParaRPr lang="en-US" baseline="0" dirty="0" smtClean="0"/>
          </a:p>
          <a:p>
            <a:r>
              <a:rPr lang="en-US" baseline="0" dirty="0" smtClean="0"/>
              <a:t>All of the products associated with this research roadmap project can be accessed by going to the ACRP website at http://www.trb.org/ACRP/ACRP.aspx</a:t>
            </a:r>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19</a:t>
            </a:fld>
            <a:endParaRPr lang="en-US"/>
          </a:p>
        </p:txBody>
      </p:sp>
    </p:spTree>
    <p:extLst>
      <p:ext uri="{BB962C8B-B14F-4D97-AF65-F5344CB8AC3E}">
        <p14:creationId xmlns:p14="http://schemas.microsoft.com/office/powerpoint/2010/main" val="129712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PAGE</a:t>
            </a:r>
            <a:r>
              <a:rPr lang="en-US" sz="1200" kern="1200" baseline="0" dirty="0" smtClean="0">
                <a:solidFill>
                  <a:schemeClr val="tx1"/>
                </a:solidFill>
                <a:effectLst/>
                <a:latin typeface="+mn-lt"/>
                <a:ea typeface="+mn-ea"/>
                <a:cs typeface="+mn-cs"/>
              </a:rPr>
              <a:t> DOWN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Over the past ten years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ACRP has undertaken hundreds</a:t>
            </a:r>
            <a:r>
              <a:rPr lang="en-US" sz="1200" kern="1200" baseline="0" dirty="0" smtClean="0">
                <a:solidFill>
                  <a:schemeClr val="tx1"/>
                </a:solidFill>
                <a:effectLst/>
                <a:latin typeface="+mn-lt"/>
                <a:ea typeface="+mn-ea"/>
                <a:cs typeface="+mn-cs"/>
              </a:rPr>
              <a:t> of</a:t>
            </a:r>
            <a:r>
              <a:rPr lang="en-US" sz="1200" kern="1200" dirty="0" smtClean="0">
                <a:solidFill>
                  <a:schemeClr val="tx1"/>
                </a:solidFill>
                <a:effectLst/>
                <a:latin typeface="+mn-lt"/>
                <a:ea typeface="+mn-ea"/>
                <a:cs typeface="+mn-cs"/>
              </a:rPr>
              <a:t> high-quality, applied research projects to improve practice in the airport industry. In order to conduct research,</a:t>
            </a:r>
            <a:r>
              <a:rPr lang="en-US" sz="1200" kern="1200" baseline="0" dirty="0" smtClean="0">
                <a:solidFill>
                  <a:schemeClr val="tx1"/>
                </a:solidFill>
                <a:effectLst/>
                <a:latin typeface="+mn-lt"/>
                <a:ea typeface="+mn-ea"/>
                <a:cs typeface="+mn-cs"/>
              </a:rPr>
              <a:t> </a:t>
            </a:r>
            <a:r>
              <a:rPr lang="en-US" sz="1200" b="0" dirty="0" smtClean="0">
                <a:solidFill>
                  <a:schemeClr val="accent6"/>
                </a:solidFill>
              </a:rPr>
              <a:t>ACRP relies on a flow of quality research ideas from airport industry practitioners into the program. </a:t>
            </a:r>
            <a:r>
              <a:rPr lang="en-US" sz="1200" kern="1200" dirty="0" smtClean="0">
                <a:solidFill>
                  <a:schemeClr val="tx1"/>
                </a:solidFill>
                <a:effectLst/>
                <a:latin typeface="+mn-lt"/>
                <a:ea typeface="+mn-ea"/>
                <a:cs typeface="+mn-cs"/>
              </a:rPr>
              <a:t>While there is no shortage of research needs within the airport industry, there is often a lack of time for practitioners to develop problem statements and identify knowledge gaps.</a:t>
            </a:r>
            <a:r>
              <a:rPr lang="en-US" sz="1200" kern="1200" baseline="0" dirty="0" smtClean="0">
                <a:solidFill>
                  <a:schemeClr val="tx1"/>
                </a:solidFill>
                <a:effectLst/>
                <a:latin typeface="+mn-lt"/>
                <a:ea typeface="+mn-ea"/>
                <a:cs typeface="+mn-cs"/>
              </a:rPr>
              <a:t> </a:t>
            </a:r>
            <a:r>
              <a:rPr lang="en-US" sz="1200" b="0" dirty="0" smtClean="0">
                <a:solidFill>
                  <a:schemeClr val="accent6"/>
                </a:solidFill>
              </a:rPr>
              <a:t>The intent of a roadmap is to facilitate industry development of problem statements and identify future research needs.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olidFill>
                <a:schemeClr val="accent6"/>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smtClean="0">
                <a:solidFill>
                  <a:schemeClr val="accent6"/>
                </a:solidFill>
              </a:rPr>
              <a:t>PAGE DOWN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olidFill>
                <a:schemeClr val="accent6"/>
              </a:solidFill>
            </a:endParaRPr>
          </a:p>
          <a:p>
            <a:pPr marL="0" indent="0">
              <a:buNone/>
            </a:pPr>
            <a:r>
              <a:rPr lang="en-US" sz="1200" b="0" dirty="0" smtClean="0">
                <a:solidFill>
                  <a:schemeClr val="accent6"/>
                </a:solidFill>
              </a:rPr>
              <a:t>The </a:t>
            </a:r>
            <a:r>
              <a:rPr lang="en-US" sz="1200" b="0" dirty="0" smtClean="0">
                <a:solidFill>
                  <a:schemeClr val="accent5"/>
                </a:solidFill>
              </a:rPr>
              <a:t>objective</a:t>
            </a:r>
            <a:r>
              <a:rPr lang="en-US" sz="1200" b="0" dirty="0" smtClean="0">
                <a:solidFill>
                  <a:schemeClr val="accent6"/>
                </a:solidFill>
              </a:rPr>
              <a:t> of this project was to develop a research roadmap in the area of airport design and construction, optimized for broad dissemination on the web. </a:t>
            </a:r>
          </a:p>
          <a:p>
            <a:pPr marL="0" indent="0">
              <a:buNone/>
            </a:pPr>
            <a:endParaRPr lang="en-US" sz="1200" b="0" dirty="0" smtClean="0">
              <a:solidFill>
                <a:schemeClr val="accent6"/>
              </a:solidFill>
            </a:endParaRPr>
          </a:p>
          <a:p>
            <a:pPr marL="0" indent="0">
              <a:buNone/>
            </a:pPr>
            <a:r>
              <a:rPr lang="en-US" sz="1200" b="0" dirty="0" smtClean="0">
                <a:solidFill>
                  <a:schemeClr val="accent6"/>
                </a:solidFill>
              </a:rPr>
              <a:t>PAGE DOWN</a:t>
            </a:r>
          </a:p>
          <a:p>
            <a:endParaRPr lang="en-US" sz="1200" kern="1200" dirty="0" smtClean="0">
              <a:solidFill>
                <a:schemeClr val="tx1"/>
              </a:solidFill>
              <a:effectLst/>
              <a:latin typeface="+mn-lt"/>
              <a:ea typeface="+mn-ea"/>
              <a:cs typeface="+mn-cs"/>
            </a:endParaRPr>
          </a:p>
          <a:p>
            <a:pPr marL="0" indent="0">
              <a:buNone/>
            </a:pPr>
            <a:r>
              <a:rPr lang="en-US" sz="1200" b="0" dirty="0" smtClean="0">
                <a:solidFill>
                  <a:schemeClr val="accent6"/>
                </a:solidFill>
              </a:rPr>
              <a:t>The</a:t>
            </a:r>
            <a:r>
              <a:rPr lang="en-US" sz="1200" b="0" baseline="0" dirty="0" smtClean="0">
                <a:solidFill>
                  <a:schemeClr val="accent6"/>
                </a:solidFill>
              </a:rPr>
              <a:t> roadmap i</a:t>
            </a:r>
            <a:r>
              <a:rPr lang="en-US" sz="1200" b="0" dirty="0" smtClean="0">
                <a:solidFill>
                  <a:schemeClr val="accent6"/>
                </a:solidFill>
              </a:rPr>
              <a:t>ncludes a </a:t>
            </a:r>
            <a:r>
              <a:rPr lang="en-US" sz="1200" b="0" dirty="0" smtClean="0">
                <a:solidFill>
                  <a:schemeClr val="accent5"/>
                </a:solidFill>
              </a:rPr>
              <a:t>prioritized list of topics</a:t>
            </a:r>
            <a:r>
              <a:rPr lang="en-US" sz="1200" b="0" baseline="0" dirty="0" smtClean="0">
                <a:solidFill>
                  <a:schemeClr val="accent5"/>
                </a:solidFill>
              </a:rPr>
              <a:t> or</a:t>
            </a:r>
            <a:r>
              <a:rPr lang="en-US" sz="1200" b="0" dirty="0" smtClean="0">
                <a:solidFill>
                  <a:schemeClr val="accent5"/>
                </a:solidFill>
              </a:rPr>
              <a:t> themes </a:t>
            </a:r>
            <a:r>
              <a:rPr lang="en-US" sz="1200" b="0" dirty="0" smtClean="0">
                <a:solidFill>
                  <a:schemeClr val="accent6"/>
                </a:solidFill>
              </a:rPr>
              <a:t>for the industry</a:t>
            </a:r>
            <a:r>
              <a:rPr lang="en-US" sz="1200" b="0" baseline="0" dirty="0" smtClean="0">
                <a:solidFill>
                  <a:schemeClr val="accent6"/>
                </a:solidFill>
              </a:rPr>
              <a:t> </a:t>
            </a:r>
            <a:r>
              <a:rPr lang="en-US" sz="1200" b="0" dirty="0" smtClean="0">
                <a:solidFill>
                  <a:schemeClr val="accent6"/>
                </a:solidFill>
              </a:rPr>
              <a:t>and ACRP to consider developing into</a:t>
            </a:r>
            <a:r>
              <a:rPr lang="en-US" sz="1200" b="0" baseline="0" dirty="0" smtClean="0">
                <a:solidFill>
                  <a:schemeClr val="accent6"/>
                </a:solidFill>
              </a:rPr>
              <a:t> research projects over </a:t>
            </a:r>
            <a:r>
              <a:rPr lang="en-US" sz="1200" b="0" dirty="0" smtClean="0">
                <a:solidFill>
                  <a:schemeClr val="accent6"/>
                </a:solidFill>
              </a:rPr>
              <a:t>the next</a:t>
            </a:r>
            <a:r>
              <a:rPr lang="en-US" sz="1200" b="0" dirty="0" smtClean="0">
                <a:solidFill>
                  <a:schemeClr val="accent5"/>
                </a:solidFill>
              </a:rPr>
              <a:t> 3 to 5 years.</a:t>
            </a:r>
          </a:p>
          <a:p>
            <a:endParaRPr lang="en-US" sz="1200" b="0" dirty="0" smtClean="0">
              <a:solidFill>
                <a:schemeClr val="accent5"/>
              </a:solidFill>
            </a:endParaRPr>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2</a:t>
            </a:fld>
            <a:endParaRPr lang="en-US"/>
          </a:p>
        </p:txBody>
      </p:sp>
    </p:spTree>
    <p:extLst>
      <p:ext uri="{BB962C8B-B14F-4D97-AF65-F5344CB8AC3E}">
        <p14:creationId xmlns:p14="http://schemas.microsoft.com/office/powerpoint/2010/main" val="129712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a:p>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slide outlines the research approach and process.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research roadmap was developed first by identifying</a:t>
            </a:r>
            <a:r>
              <a:rPr lang="en-US" sz="1200" kern="1200" baseline="0" dirty="0" smtClean="0">
                <a:solidFill>
                  <a:schemeClr val="tx1"/>
                </a:solidFill>
                <a:effectLst/>
                <a:latin typeface="+mn-lt"/>
                <a:ea typeface="+mn-ea"/>
                <a:cs typeface="+mn-cs"/>
              </a:rPr>
              <a:t> challenges and knowledge gaps facing airports in the area of design and construction.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This was accomplished through </a:t>
            </a:r>
            <a:r>
              <a:rPr lang="en-US" sz="1200" kern="1200" dirty="0" smtClean="0">
                <a:solidFill>
                  <a:schemeClr val="tx1"/>
                </a:solidFill>
                <a:effectLst/>
                <a:latin typeface="+mn-lt"/>
                <a:ea typeface="+mn-ea"/>
                <a:cs typeface="+mn-cs"/>
              </a:rPr>
              <a:t>a literature review of relevant published and in-progress research, as well as extensive stakeholder engagement.  Stakeholders included </a:t>
            </a:r>
            <a:r>
              <a:rPr lang="en-US" sz="1200" kern="1200" baseline="0" dirty="0" smtClean="0">
                <a:solidFill>
                  <a:schemeClr val="tx1"/>
                </a:solidFill>
                <a:effectLst/>
                <a:latin typeface="+mn-lt"/>
                <a:ea typeface="+mn-ea"/>
                <a:cs typeface="+mn-cs"/>
              </a:rPr>
              <a:t>airports of all sizes, airport consultants, airlines, trade associations and the FAA. </a:t>
            </a:r>
          </a:p>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This information was used to develop a strategic roadmap of individual research ideas, which were categorized by high-level themes, and a set of more specific </a:t>
            </a:r>
            <a:r>
              <a:rPr lang="en-US" sz="1200" kern="1200" baseline="0" dirty="0" smtClean="0">
                <a:solidFill>
                  <a:schemeClr val="tx1"/>
                </a:solidFill>
                <a:effectLst/>
                <a:latin typeface="+mn-lt"/>
                <a:ea typeface="+mn-ea"/>
                <a:cs typeface="+mn-cs"/>
              </a:rPr>
              <a:t>subtopics</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research ideas were then prioritized using a set of criteria that mirrors the process used by the ACRP to prioritize problem statements, along with input from the Project Panel.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Finally, the visual research roadmap was designed for dissemination via web and to integrate with ACRP’s Idea Hub. Idea Hub is ACRP’s online platform for the cooperative development of problem statements.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3</a:t>
            </a:fld>
            <a:endParaRPr lang="en-US"/>
          </a:p>
        </p:txBody>
      </p:sp>
    </p:spTree>
    <p:extLst>
      <p:ext uri="{BB962C8B-B14F-4D97-AF65-F5344CB8AC3E}">
        <p14:creationId xmlns:p14="http://schemas.microsoft.com/office/powerpoint/2010/main" val="129712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a:p>
            <a:r>
              <a:rPr lang="en-US" baseline="0" dirty="0" smtClean="0"/>
              <a:t>This research project resulted in three main products. </a:t>
            </a:r>
          </a:p>
          <a:p>
            <a:endParaRPr lang="en-US" baseline="0" dirty="0" smtClean="0"/>
          </a:p>
          <a:p>
            <a:r>
              <a:rPr lang="en-US" baseline="0" dirty="0" smtClean="0"/>
              <a:t>The first is a written report that summarizes the research approach, results of the literature review, a description of the stakeholder engagement process as well as the findings. In this case, the findings are a set of research ideas and the categorization by theme and subtopic. The report contains a description of each theme and the list of research ideas, along with each idea’s objective, that fall within that theme.</a:t>
            </a:r>
          </a:p>
          <a:p>
            <a:endParaRPr lang="en-US" baseline="0" dirty="0" smtClean="0"/>
          </a:p>
          <a:p>
            <a:r>
              <a:rPr lang="en-US" baseline="0" dirty="0" smtClean="0"/>
              <a:t>The second product is the visual research roadmap. The roadmap is interactive and displayed online. A description of how to use the roadmap appears later in this presentation.</a:t>
            </a:r>
          </a:p>
          <a:p>
            <a:endParaRPr lang="en-US" baseline="0" dirty="0" smtClean="0"/>
          </a:p>
          <a:p>
            <a:r>
              <a:rPr lang="en-US" baseline="0" dirty="0" smtClean="0"/>
              <a:t>The third and final product is the database of research ideas, in Excel format. For each idea, the spreadsheet contains a working title, objective statement, background information, source of the idea, related research, the theme and </a:t>
            </a:r>
            <a:r>
              <a:rPr lang="en-US" baseline="0" dirty="0" smtClean="0"/>
              <a:t>subtopic. </a:t>
            </a:r>
            <a:r>
              <a:rPr lang="en-US" baseline="0" dirty="0" smtClean="0"/>
              <a:t>These ideas may evolve over the course of the 5-year roadmap timeframe, as more information becomes available and technology changes. </a:t>
            </a:r>
          </a:p>
          <a:p>
            <a:endParaRPr lang="en-US" baseline="0" dirty="0" smtClean="0"/>
          </a:p>
          <a:p>
            <a:r>
              <a:rPr lang="en-US" baseline="0" dirty="0" smtClean="0"/>
              <a:t>The intent is that these research ideas will serve as the basis for practitioners to develop into more complete problem statements.  </a:t>
            </a:r>
            <a:endParaRPr lang="en-US" baseline="0" dirty="0"/>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4</a:t>
            </a:fld>
            <a:endParaRPr lang="en-US"/>
          </a:p>
        </p:txBody>
      </p:sp>
    </p:spTree>
    <p:extLst>
      <p:ext uri="{BB962C8B-B14F-4D97-AF65-F5344CB8AC3E}">
        <p14:creationId xmlns:p14="http://schemas.microsoft.com/office/powerpoint/2010/main" val="129712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a:t>
            </a:r>
            <a:r>
              <a:rPr lang="en-US" b="1" baseline="0" dirty="0" smtClean="0"/>
              <a:t>slide</a:t>
            </a:r>
            <a:r>
              <a:rPr lang="en-US" baseline="0" dirty="0" smtClean="0"/>
              <a:t> summarizes some key findings. </a:t>
            </a:r>
          </a:p>
          <a:p>
            <a:endParaRPr lang="en-US" baseline="0" dirty="0" smtClean="0"/>
          </a:p>
          <a:p>
            <a:r>
              <a:rPr lang="en-US" baseline="0" dirty="0" smtClean="0"/>
              <a:t>(Narration – read bullets as written then add text below)</a:t>
            </a:r>
          </a:p>
          <a:p>
            <a:endParaRPr lang="en-US" baseline="0" dirty="0" smtClean="0"/>
          </a:p>
          <a:p>
            <a:r>
              <a:rPr lang="en-US" baseline="0" dirty="0" smtClean="0"/>
              <a:t>The high-level themes, </a:t>
            </a:r>
            <a:r>
              <a:rPr lang="en-US" baseline="0" dirty="0" smtClean="0"/>
              <a:t>subtopics </a:t>
            </a:r>
            <a:r>
              <a:rPr lang="en-US" baseline="0" dirty="0" smtClean="0"/>
              <a:t>and prioritization criteria are described on the next several slides.</a:t>
            </a:r>
          </a:p>
          <a:p>
            <a:endParaRPr lang="en-US" baseline="0" dirty="0" smtClean="0"/>
          </a:p>
          <a:p>
            <a:r>
              <a:rPr lang="en-US" sz="1200" kern="1200" dirty="0" smtClean="0">
                <a:solidFill>
                  <a:schemeClr val="tx1"/>
                </a:solidFill>
                <a:effectLst/>
                <a:latin typeface="+mn-lt"/>
                <a:ea typeface="+mn-ea"/>
                <a:cs typeface="+mn-cs"/>
              </a:rPr>
              <a:t>One important finding from this project is that airport design and construction processes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affected by (and in turn affect) all</a:t>
            </a:r>
            <a:r>
              <a:rPr lang="en-US" sz="1200" kern="1200" baseline="0" dirty="0" smtClean="0">
                <a:solidFill>
                  <a:schemeClr val="tx1"/>
                </a:solidFill>
                <a:effectLst/>
                <a:latin typeface="+mn-lt"/>
                <a:ea typeface="+mn-ea"/>
                <a:cs typeface="+mn-cs"/>
              </a:rPr>
              <a:t> other areas of an airport’s management and operation.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airports modernize, the need to collaborate and coordinate activities across virtually all disciplines has become apparent, particularly with the outsized role that new technologies are playing in this industry, and depicted in the roadmap. Many of the ideas</a:t>
            </a:r>
            <a:r>
              <a:rPr lang="en-US" sz="1200" kern="1200" baseline="0" dirty="0" smtClean="0">
                <a:solidFill>
                  <a:schemeClr val="tx1"/>
                </a:solidFill>
                <a:effectLst/>
                <a:latin typeface="+mn-lt"/>
                <a:ea typeface="+mn-ea"/>
                <a:cs typeface="+mn-cs"/>
              </a:rPr>
              <a:t> on this</a:t>
            </a:r>
            <a:r>
              <a:rPr lang="en-US" sz="1200" kern="1200" dirty="0" smtClean="0">
                <a:solidFill>
                  <a:schemeClr val="tx1"/>
                </a:solidFill>
                <a:effectLst/>
                <a:latin typeface="+mn-lt"/>
                <a:ea typeface="+mn-ea"/>
                <a:cs typeface="+mn-cs"/>
              </a:rPr>
              <a:t> roadmap align closely with multiple traditional ACRP research areas, such as administration, human resources, operations</a:t>
            </a:r>
            <a:r>
              <a:rPr lang="en-US" sz="1200" kern="1200" baseline="0" dirty="0" smtClean="0">
                <a:solidFill>
                  <a:schemeClr val="tx1"/>
                </a:solidFill>
                <a:effectLst/>
                <a:latin typeface="+mn-lt"/>
                <a:ea typeface="+mn-ea"/>
                <a:cs typeface="+mn-cs"/>
              </a:rPr>
              <a:t> and environment for example.  Because of the multi-disciplinary nature of the research needs, the perspectives of </a:t>
            </a:r>
            <a:r>
              <a:rPr lang="en-US" sz="1200" kern="1200" dirty="0" smtClean="0">
                <a:solidFill>
                  <a:schemeClr val="tx1"/>
                </a:solidFill>
                <a:effectLst/>
                <a:latin typeface="+mn-lt"/>
                <a:ea typeface="+mn-ea"/>
                <a:cs typeface="+mn-cs"/>
              </a:rPr>
              <a:t>design and construction practitioners should be included when considering</a:t>
            </a:r>
            <a:r>
              <a:rPr lang="en-US" sz="1200" kern="1200" baseline="0" dirty="0" smtClean="0">
                <a:solidFill>
                  <a:schemeClr val="tx1"/>
                </a:solidFill>
                <a:effectLst/>
                <a:latin typeface="+mn-lt"/>
                <a:ea typeface="+mn-ea"/>
                <a:cs typeface="+mn-cs"/>
              </a:rPr>
              <a:t> ACRP research needs in these other areas.</a:t>
            </a:r>
            <a:endParaRPr lang="en-US" baseline="0" dirty="0" smtClean="0"/>
          </a:p>
          <a:p>
            <a:endParaRPr lang="en-US" baseline="0" dirty="0"/>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5</a:t>
            </a:fld>
            <a:endParaRPr lang="en-US"/>
          </a:p>
        </p:txBody>
      </p:sp>
    </p:spTree>
    <p:extLst>
      <p:ext uri="{BB962C8B-B14F-4D97-AF65-F5344CB8AC3E}">
        <p14:creationId xmlns:p14="http://schemas.microsoft.com/office/powerpoint/2010/main" val="129712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smtClean="0"/>
              <a:t>The 7 high-level themes are as follows [PAGE DOWN FOR EACH TO APPEAR]: </a:t>
            </a:r>
          </a:p>
          <a:p>
            <a:endParaRPr lang="en-US" baseline="0" dirty="0" smtClean="0"/>
          </a:p>
          <a:p>
            <a:pPr marL="228600" indent="-228600">
              <a:buAutoNum type="arabicParenR"/>
            </a:pPr>
            <a:r>
              <a:rPr lang="en-US" sz="1200" kern="1200" dirty="0" smtClean="0">
                <a:solidFill>
                  <a:schemeClr val="tx1"/>
                </a:solidFill>
                <a:effectLst/>
                <a:latin typeface="+mn-lt"/>
                <a:ea typeface="+mn-ea"/>
                <a:cs typeface="+mn-cs"/>
              </a:rPr>
              <a:t>Customer Service</a:t>
            </a:r>
          </a:p>
          <a:p>
            <a:pPr marL="228600" indent="-228600">
              <a:buAutoNum type="arabicParenR"/>
            </a:pPr>
            <a:r>
              <a:rPr lang="en-US" sz="1200" kern="1200" dirty="0" smtClean="0">
                <a:solidFill>
                  <a:schemeClr val="tx1"/>
                </a:solidFill>
                <a:effectLst/>
                <a:latin typeface="+mn-lt"/>
                <a:ea typeface="+mn-ea"/>
                <a:cs typeface="+mn-cs"/>
              </a:rPr>
              <a:t>Integrating Advanced and Disruptive Technologies</a:t>
            </a:r>
          </a:p>
          <a:p>
            <a:pPr marL="228600" indent="-228600">
              <a:buAutoNum type="arabicParenR"/>
            </a:pPr>
            <a:r>
              <a:rPr lang="en-US" sz="1200" kern="1200" dirty="0" smtClean="0">
                <a:solidFill>
                  <a:schemeClr val="tx1"/>
                </a:solidFill>
                <a:effectLst/>
                <a:latin typeface="+mn-lt"/>
                <a:ea typeface="+mn-ea"/>
                <a:cs typeface="+mn-cs"/>
              </a:rPr>
              <a:t>Project Management, Delivery and Finance Models</a:t>
            </a:r>
          </a:p>
          <a:p>
            <a:pPr marL="228600" indent="-228600">
              <a:buAutoNum type="arabicParenR"/>
            </a:pPr>
            <a:r>
              <a:rPr lang="en-US" sz="1200" kern="1200" dirty="0" smtClean="0">
                <a:solidFill>
                  <a:schemeClr val="tx1"/>
                </a:solidFill>
                <a:effectLst/>
                <a:latin typeface="+mn-lt"/>
                <a:ea typeface="+mn-ea"/>
                <a:cs typeface="+mn-cs"/>
              </a:rPr>
              <a:t>Safety, Security and Terrorism</a:t>
            </a:r>
          </a:p>
          <a:p>
            <a:pPr marL="228600" indent="-228600">
              <a:buAutoNum type="arabicParenR"/>
            </a:pPr>
            <a:r>
              <a:rPr lang="en-US" sz="1200" kern="1200" dirty="0" smtClean="0">
                <a:solidFill>
                  <a:schemeClr val="tx1"/>
                </a:solidFill>
                <a:effectLst/>
                <a:latin typeface="+mn-lt"/>
                <a:ea typeface="+mn-ea"/>
                <a:cs typeface="+mn-cs"/>
              </a:rPr>
              <a:t>Sustainability and Resilience of Infrastructure</a:t>
            </a:r>
          </a:p>
          <a:p>
            <a:pPr marL="228600" indent="-228600">
              <a:buAutoNum type="arabicParenR"/>
            </a:pPr>
            <a:r>
              <a:rPr lang="en-US" sz="1200" kern="1200" dirty="0" smtClean="0">
                <a:solidFill>
                  <a:srgbClr val="FF0000"/>
                </a:solidFill>
                <a:effectLst/>
                <a:latin typeface="+mn-lt"/>
                <a:ea typeface="+mn-ea"/>
                <a:cs typeface="+mn-cs"/>
              </a:rPr>
              <a:t>General Design and Construction, and </a:t>
            </a:r>
          </a:p>
          <a:p>
            <a:pPr marL="228600" indent="-228600">
              <a:buAutoNum type="arabicParenR"/>
            </a:pPr>
            <a:r>
              <a:rPr lang="en-US" sz="1200" kern="1200" dirty="0" smtClean="0">
                <a:solidFill>
                  <a:srgbClr val="FF0000"/>
                </a:solidFill>
                <a:effectLst/>
                <a:latin typeface="+mn-lt"/>
                <a:ea typeface="+mn-ea"/>
                <a:cs typeface="+mn-cs"/>
              </a:rPr>
              <a:t>Workforce Development; </a:t>
            </a:r>
          </a:p>
          <a:p>
            <a:endParaRPr lang="en-US" baseline="0" dirty="0" smtClean="0"/>
          </a:p>
          <a:p>
            <a:r>
              <a:rPr lang="en-US" baseline="0" dirty="0" smtClean="0"/>
              <a:t>These are listed in order from the theme with the greatest number of research ideas in that category to the fewest. </a:t>
            </a:r>
            <a:endParaRPr lang="en-US" baseline="0" dirty="0"/>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6</a:t>
            </a:fld>
            <a:endParaRPr lang="en-US"/>
          </a:p>
        </p:txBody>
      </p:sp>
    </p:spTree>
    <p:extLst>
      <p:ext uri="{BB962C8B-B14F-4D97-AF65-F5344CB8AC3E}">
        <p14:creationId xmlns:p14="http://schemas.microsoft.com/office/powerpoint/2010/main" val="266169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smtClean="0"/>
              <a:t>The twelve </a:t>
            </a:r>
            <a:r>
              <a:rPr lang="en-US" baseline="0" dirty="0" smtClean="0"/>
              <a:t>subtopics </a:t>
            </a:r>
            <a:r>
              <a:rPr lang="en-US" baseline="0" dirty="0" smtClean="0"/>
              <a:t>are as follows:</a:t>
            </a:r>
          </a:p>
          <a:p>
            <a:endParaRPr lang="en-US" baseline="0" dirty="0" smtClean="0"/>
          </a:p>
          <a:p>
            <a:r>
              <a:rPr lang="en-US" baseline="0" dirty="0" smtClean="0"/>
              <a:t>[PAGE DOWN to reveal 1 - 6]</a:t>
            </a:r>
            <a:br>
              <a:rPr lang="en-US" baseline="0" dirty="0" smtClean="0"/>
            </a:br>
            <a:r>
              <a:rPr lang="en-US" sz="1200" kern="1200" dirty="0" smtClean="0">
                <a:solidFill>
                  <a:schemeClr val="tx1"/>
                </a:solidFill>
                <a:effectLst/>
                <a:latin typeface="+mn-lt"/>
                <a:ea typeface="+mn-ea"/>
                <a:cs typeface="+mn-cs"/>
              </a:rPr>
              <a:t>1) Passenger Experience</a:t>
            </a:r>
          </a:p>
          <a:p>
            <a:r>
              <a:rPr lang="en-US" sz="1200" kern="1200" dirty="0" smtClean="0">
                <a:solidFill>
                  <a:schemeClr val="tx1"/>
                </a:solidFill>
                <a:effectLst/>
                <a:latin typeface="+mn-lt"/>
                <a:ea typeface="+mn-ea"/>
                <a:cs typeface="+mn-cs"/>
              </a:rPr>
              <a:t>2) Integrating Technology and Data</a:t>
            </a:r>
          </a:p>
          <a:p>
            <a:r>
              <a:rPr lang="en-US" sz="1200" kern="1200" dirty="0" smtClean="0">
                <a:solidFill>
                  <a:schemeClr val="tx1"/>
                </a:solidFill>
                <a:effectLst/>
                <a:latin typeface="+mn-lt"/>
                <a:ea typeface="+mn-ea"/>
                <a:cs typeface="+mn-cs"/>
              </a:rPr>
              <a:t>3) Finance and Revenue Development</a:t>
            </a:r>
          </a:p>
          <a:p>
            <a:r>
              <a:rPr lang="en-US" sz="1200" kern="1200" dirty="0" smtClean="0">
                <a:solidFill>
                  <a:schemeClr val="tx1"/>
                </a:solidFill>
                <a:effectLst/>
                <a:latin typeface="+mn-lt"/>
                <a:ea typeface="+mn-ea"/>
                <a:cs typeface="+mn-cs"/>
              </a:rPr>
              <a:t>4) Alternative Approaches to Project Delivery Mechanisms</a:t>
            </a:r>
          </a:p>
          <a:p>
            <a:r>
              <a:rPr lang="en-US" sz="1200" kern="1200" dirty="0" smtClean="0">
                <a:solidFill>
                  <a:schemeClr val="tx1"/>
                </a:solidFill>
                <a:effectLst/>
                <a:latin typeface="+mn-lt"/>
                <a:ea typeface="+mn-ea"/>
                <a:cs typeface="+mn-cs"/>
              </a:rPr>
              <a:t>5) Sustainable Design and Construction</a:t>
            </a:r>
          </a:p>
          <a:p>
            <a:r>
              <a:rPr lang="en-US" sz="1200" kern="1200" dirty="0" smtClean="0">
                <a:solidFill>
                  <a:schemeClr val="tx1"/>
                </a:solidFill>
                <a:effectLst/>
                <a:latin typeface="+mn-lt"/>
                <a:ea typeface="+mn-ea"/>
                <a:cs typeface="+mn-cs"/>
              </a:rPr>
              <a:t>6) Innovative Approaches to Security / TSA Operations</a:t>
            </a:r>
          </a:p>
          <a:p>
            <a:endParaRPr lang="en-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[PAGE DOWN to reveal 7-12]</a:t>
            </a:r>
          </a:p>
          <a:p>
            <a:endParaRPr lang="en-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7) Construction Best Practices / Guidance and Tools</a:t>
            </a:r>
          </a:p>
          <a:p>
            <a:r>
              <a:rPr lang="en-US" sz="1200" kern="1200" dirty="0" smtClean="0">
                <a:solidFill>
                  <a:schemeClr val="tx1"/>
                </a:solidFill>
                <a:effectLst/>
                <a:latin typeface="+mn-lt"/>
                <a:ea typeface="+mn-ea"/>
                <a:cs typeface="+mn-cs"/>
              </a:rPr>
              <a:t>8) Modernizing and Retrofitting Airport Facilities</a:t>
            </a:r>
          </a:p>
          <a:p>
            <a:r>
              <a:rPr lang="en-US" sz="1200" kern="1200" dirty="0" smtClean="0">
                <a:solidFill>
                  <a:schemeClr val="tx1"/>
                </a:solidFill>
                <a:effectLst/>
                <a:latin typeface="+mn-lt"/>
                <a:ea typeface="+mn-ea"/>
                <a:cs typeface="+mn-cs"/>
              </a:rPr>
              <a:t>9) Construction Materials</a:t>
            </a:r>
          </a:p>
          <a:p>
            <a:r>
              <a:rPr lang="en-US" sz="1200" kern="1200" dirty="0" smtClean="0">
                <a:solidFill>
                  <a:schemeClr val="tx1"/>
                </a:solidFill>
                <a:effectLst/>
                <a:latin typeface="+mn-lt"/>
                <a:ea typeface="+mn-ea"/>
                <a:cs typeface="+mn-cs"/>
              </a:rPr>
              <a:t>10) Accommodating Changing Demographics</a:t>
            </a:r>
          </a:p>
          <a:p>
            <a:r>
              <a:rPr lang="en-US" sz="1200" kern="1200" dirty="0" smtClean="0">
                <a:solidFill>
                  <a:schemeClr val="tx1"/>
                </a:solidFill>
                <a:effectLst/>
                <a:latin typeface="+mn-lt"/>
                <a:ea typeface="+mn-ea"/>
                <a:cs typeface="+mn-cs"/>
              </a:rPr>
              <a:t>11) Curbside, Roadways and Vehicles</a:t>
            </a:r>
          </a:p>
          <a:p>
            <a:r>
              <a:rPr lang="en-US" sz="1200" kern="1200" dirty="0" smtClean="0">
                <a:solidFill>
                  <a:schemeClr val="tx1"/>
                </a:solidFill>
                <a:effectLst/>
                <a:latin typeface="+mn-lt"/>
                <a:ea typeface="+mn-ea"/>
                <a:cs typeface="+mn-cs"/>
              </a:rPr>
              <a:t>12) Unmanned Aerial Systems</a:t>
            </a:r>
            <a:endParaRPr lang="en-US" baseline="0" dirty="0"/>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Integrating Advanced or Disruptive Technologies is considered both a high-level theme and a </a:t>
            </a:r>
            <a:r>
              <a:rPr lang="en-US" sz="1200" kern="1200" dirty="0" smtClean="0">
                <a:solidFill>
                  <a:schemeClr val="tx1"/>
                </a:solidFill>
                <a:effectLst/>
                <a:latin typeface="+mn-lt"/>
                <a:ea typeface="+mn-ea"/>
                <a:cs typeface="+mn-cs"/>
              </a:rPr>
              <a:t>subtopic. </a:t>
            </a:r>
            <a:r>
              <a:rPr lang="en-US" sz="1200" kern="1200" dirty="0" smtClean="0">
                <a:solidFill>
                  <a:schemeClr val="tx1"/>
                </a:solidFill>
                <a:effectLst/>
                <a:latin typeface="+mn-lt"/>
                <a:ea typeface="+mn-ea"/>
                <a:cs typeface="+mn-cs"/>
              </a:rPr>
              <a:t>This reflects the rapid pace of technological change and adoption within the airport and aviation industry, and the integral nature of airport IT systems to all areas of operations and an airport’s line of business. So</a:t>
            </a:r>
            <a:r>
              <a:rPr lang="en-US" sz="1200" kern="1200" baseline="0" dirty="0" smtClean="0">
                <a:solidFill>
                  <a:schemeClr val="tx1"/>
                </a:solidFill>
                <a:effectLst/>
                <a:latin typeface="+mn-lt"/>
                <a:ea typeface="+mn-ea"/>
                <a:cs typeface="+mn-cs"/>
              </a:rPr>
              <a:t> while a research idea may be primarily about ensuring continuity of operations (the theme), a key component of the objective may be integrating a new technology or using existing technology in a new way to address the challenge. </a:t>
            </a:r>
            <a:endParaRPr lang="en-US" sz="1200" kern="1200" dirty="0" smtClean="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7</a:t>
            </a:fld>
            <a:endParaRPr lang="en-US"/>
          </a:p>
        </p:txBody>
      </p:sp>
    </p:spTree>
    <p:extLst>
      <p:ext uri="{BB962C8B-B14F-4D97-AF65-F5344CB8AC3E}">
        <p14:creationId xmlns:p14="http://schemas.microsoft.com/office/powerpoint/2010/main" val="1574119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smtClean="0"/>
              <a:t>The </a:t>
            </a:r>
            <a:r>
              <a:rPr lang="en-US" sz="1200" b="0" dirty="0" smtClean="0">
                <a:solidFill>
                  <a:schemeClr val="accent6"/>
                </a:solidFill>
              </a:rPr>
              <a:t>5 prioritization criteria are listed</a:t>
            </a:r>
            <a:r>
              <a:rPr lang="en-US" sz="1200" b="0" baseline="0" dirty="0" smtClean="0">
                <a:solidFill>
                  <a:schemeClr val="accent6"/>
                </a:solidFill>
              </a:rPr>
              <a:t> on this slide and explained in further detail in the report</a:t>
            </a:r>
            <a:r>
              <a:rPr lang="en-US" sz="1200" b="0" dirty="0" smtClean="0">
                <a:solidFill>
                  <a:schemeClr val="accent6"/>
                </a:solidFill>
              </a:rPr>
              <a:t>. The criteria categories were</a:t>
            </a:r>
            <a:r>
              <a:rPr lang="en-US" sz="1200" b="0" baseline="0" dirty="0" smtClean="0">
                <a:solidFill>
                  <a:schemeClr val="accent6"/>
                </a:solidFill>
              </a:rPr>
              <a:t> selected to align with the criteria applied by ACRP for evaluating submitted problem statements each year. </a:t>
            </a:r>
          </a:p>
          <a:p>
            <a:endParaRPr lang="en-US" sz="1200" b="0" baseline="0" dirty="0" smtClean="0">
              <a:solidFill>
                <a:schemeClr val="accent6"/>
              </a:solidFill>
            </a:endParaRPr>
          </a:p>
          <a:p>
            <a:r>
              <a:rPr lang="en-US" sz="1200" b="0" dirty="0" smtClean="0">
                <a:solidFill>
                  <a:schemeClr val="accent6"/>
                </a:solidFill>
              </a:rPr>
              <a:t>First, each research idea was evaluated to </a:t>
            </a:r>
            <a:r>
              <a:rPr lang="en-US" sz="1200" kern="1200" dirty="0" smtClean="0">
                <a:solidFill>
                  <a:schemeClr val="tx1"/>
                </a:solidFill>
                <a:effectLst/>
                <a:latin typeface="+mn-lt"/>
                <a:ea typeface="+mn-ea"/>
                <a:cs typeface="+mn-cs"/>
              </a:rPr>
              <a:t>ensure that the</a:t>
            </a:r>
            <a:r>
              <a:rPr lang="en-US" sz="1200" kern="1200" baseline="0" dirty="0" smtClean="0">
                <a:solidFill>
                  <a:schemeClr val="tx1"/>
                </a:solidFill>
                <a:effectLst/>
                <a:latin typeface="+mn-lt"/>
                <a:ea typeface="+mn-ea"/>
                <a:cs typeface="+mn-cs"/>
              </a:rPr>
              <a:t> topics have </a:t>
            </a:r>
            <a:r>
              <a:rPr lang="en-US" sz="1200" kern="1200" dirty="0" smtClean="0">
                <a:solidFill>
                  <a:schemeClr val="tx1"/>
                </a:solidFill>
                <a:effectLst/>
                <a:latin typeface="+mn-lt"/>
                <a:ea typeface="+mn-ea"/>
                <a:cs typeface="+mn-cs"/>
              </a:rPr>
              <a:t>not been, nor are currently being addressed by ACRP, the FAA or other research institutions. Some of the research ideas may</a:t>
            </a:r>
            <a:r>
              <a:rPr lang="en-US" sz="1200" kern="1200" baseline="0" dirty="0" smtClean="0">
                <a:solidFill>
                  <a:schemeClr val="tx1"/>
                </a:solidFill>
                <a:effectLst/>
                <a:latin typeface="+mn-lt"/>
                <a:ea typeface="+mn-ea"/>
                <a:cs typeface="+mn-cs"/>
              </a:rPr>
              <a:t> be similar to existing or on-going research, but may look at a different aspect of a particular problem, or were updates to older research, and were thus retained.</a:t>
            </a:r>
            <a:r>
              <a:rPr lang="en-US" sz="1200" kern="120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n-ea"/>
                <a:cs typeface="+mn-cs"/>
              </a:rPr>
              <a:t>The applicability </a:t>
            </a:r>
            <a:r>
              <a:rPr lang="en-US" sz="1200" kern="1200" dirty="0" smtClean="0">
                <a:solidFill>
                  <a:schemeClr val="tx1"/>
                </a:solidFill>
                <a:effectLst/>
                <a:latin typeface="+mn-lt"/>
                <a:ea typeface="+mn-ea"/>
                <a:cs typeface="+mn-cs"/>
              </a:rPr>
              <a:t>criteria refers to the approximate portion of the airport industry that could potentially benefit from the results of the research idea.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timeliness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criteria addresses the urgency of the research need. For example,</a:t>
            </a:r>
            <a:r>
              <a:rPr lang="en-US" sz="1200" kern="1200" baseline="0" dirty="0" smtClean="0">
                <a:solidFill>
                  <a:schemeClr val="tx1"/>
                </a:solidFill>
                <a:effectLst/>
                <a:latin typeface="+mn-lt"/>
                <a:ea typeface="+mn-ea"/>
                <a:cs typeface="+mn-cs"/>
              </a:rPr>
              <a:t> Is there </a:t>
            </a:r>
            <a:r>
              <a:rPr lang="en-US" sz="1200" kern="1200" dirty="0" smtClean="0">
                <a:solidFill>
                  <a:schemeClr val="tx1"/>
                </a:solidFill>
                <a:effectLst/>
                <a:latin typeface="+mn-lt"/>
                <a:ea typeface="+mn-ea"/>
                <a:cs typeface="+mn-cs"/>
              </a:rPr>
              <a:t>sufficient data available</a:t>
            </a:r>
            <a:r>
              <a:rPr lang="en-US" sz="1200" kern="1200" baseline="0" dirty="0" smtClean="0">
                <a:solidFill>
                  <a:schemeClr val="tx1"/>
                </a:solidFill>
                <a:effectLst/>
                <a:latin typeface="+mn-lt"/>
                <a:ea typeface="+mn-ea"/>
                <a:cs typeface="+mn-cs"/>
              </a:rPr>
              <a:t> to</a:t>
            </a:r>
            <a:r>
              <a:rPr lang="en-US" sz="1200" kern="1200" dirty="0" smtClean="0">
                <a:solidFill>
                  <a:schemeClr val="tx1"/>
                </a:solidFill>
                <a:effectLst/>
                <a:latin typeface="+mn-lt"/>
                <a:ea typeface="+mn-ea"/>
                <a:cs typeface="+mn-cs"/>
              </a:rPr>
              <a:t> conduct the research?</a:t>
            </a:r>
            <a:r>
              <a:rPr lang="en-US" sz="1200" kern="1200" baseline="0" dirty="0" smtClean="0">
                <a:solidFill>
                  <a:schemeClr val="tx1"/>
                </a:solidFill>
                <a:effectLst/>
                <a:latin typeface="+mn-lt"/>
                <a:ea typeface="+mn-ea"/>
                <a:cs typeface="+mn-cs"/>
              </a:rPr>
              <a:t> Or, is </a:t>
            </a:r>
            <a:r>
              <a:rPr lang="en-US" sz="1200" kern="1200" dirty="0" smtClean="0">
                <a:solidFill>
                  <a:schemeClr val="tx1"/>
                </a:solidFill>
                <a:effectLst/>
                <a:latin typeface="+mn-lt"/>
                <a:ea typeface="+mn-ea"/>
                <a:cs typeface="+mn-cs"/>
              </a:rPr>
              <a:t>additional time necessary for the impacts of the problem</a:t>
            </a:r>
            <a:r>
              <a:rPr lang="en-US" sz="1200" kern="1200" baseline="0" dirty="0" smtClean="0">
                <a:solidFill>
                  <a:schemeClr val="tx1"/>
                </a:solidFill>
                <a:effectLst/>
                <a:latin typeface="+mn-lt"/>
                <a:ea typeface="+mn-ea"/>
                <a:cs typeface="+mn-cs"/>
              </a:rPr>
              <a:t> or </a:t>
            </a:r>
            <a:r>
              <a:rPr lang="en-US" sz="1200" kern="1200" dirty="0" smtClean="0">
                <a:solidFill>
                  <a:schemeClr val="tx1"/>
                </a:solidFill>
                <a:effectLst/>
                <a:latin typeface="+mn-lt"/>
                <a:ea typeface="+mn-ea"/>
                <a:cs typeface="+mn-cs"/>
              </a:rPr>
              <a:t>challenge to be better understood by industry?</a:t>
            </a:r>
            <a:r>
              <a:rPr lang="en-US" sz="1200" kern="1200" baseline="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next two categories, Implementable</a:t>
            </a:r>
            <a:r>
              <a:rPr lang="en-US" sz="1200" kern="1200" baseline="0" dirty="0" smtClean="0">
                <a:solidFill>
                  <a:schemeClr val="tx1"/>
                </a:solidFill>
                <a:effectLst/>
                <a:latin typeface="+mn-lt"/>
                <a:ea typeface="+mn-ea"/>
                <a:cs typeface="+mn-cs"/>
              </a:rPr>
              <a:t> and Understandable, are more easily applied to fully formed problem statements rather than research ideas. However, they address two important considerations and were thus included. The Implementable criteria </a:t>
            </a:r>
            <a:r>
              <a:rPr lang="en-US" dirty="0" smtClean="0">
                <a:effectLst/>
              </a:rPr>
              <a:t>refers to the ability of ACRP to</a:t>
            </a:r>
            <a:r>
              <a:rPr lang="en-US" baseline="0" dirty="0" smtClean="0">
                <a:effectLst/>
              </a:rPr>
              <a:t> conduct the research and the </a:t>
            </a:r>
            <a:r>
              <a:rPr lang="en-US" dirty="0" smtClean="0">
                <a:effectLst/>
              </a:rPr>
              <a:t>likely ability of airports to implement research findings.  </a:t>
            </a:r>
          </a:p>
          <a:p>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kern="1200" baseline="0" dirty="0" smtClean="0">
                <a:solidFill>
                  <a:schemeClr val="tx1"/>
                </a:solidFill>
                <a:effectLst/>
                <a:latin typeface="+mn-lt"/>
                <a:ea typeface="+mn-ea"/>
                <a:cs typeface="+mn-cs"/>
              </a:rPr>
              <a:t>collaboration and coordination criteria was added due to the multi-disciplinary nature of many of the research ideas generated. This also speaks to a need for better coordination across the industry to address systematic challenges and disruptive technologies. </a:t>
            </a:r>
            <a:endParaRPr lang="en-US" sz="1200" kern="1200" dirty="0" smtClean="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8</a:t>
            </a:fld>
            <a:endParaRPr lang="en-US"/>
          </a:p>
        </p:txBody>
      </p:sp>
    </p:spTree>
    <p:extLst>
      <p:ext uri="{BB962C8B-B14F-4D97-AF65-F5344CB8AC3E}">
        <p14:creationId xmlns:p14="http://schemas.microsoft.com/office/powerpoint/2010/main" val="3019314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visual research roadmap is presented on the next slide, along with a description of the different components and how to read the roadmap. The version of the roadmap on ACRP’s website is interactive. When the user hovers over each research idea icon, the idea title, background and objective statement will appear in a text box.</a:t>
            </a:r>
            <a:endParaRPr lang="en-US" baseline="0" dirty="0"/>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9</a:t>
            </a:fld>
            <a:endParaRPr lang="en-US"/>
          </a:p>
        </p:txBody>
      </p:sp>
    </p:spTree>
    <p:extLst>
      <p:ext uri="{BB962C8B-B14F-4D97-AF65-F5344CB8AC3E}">
        <p14:creationId xmlns:p14="http://schemas.microsoft.com/office/powerpoint/2010/main" val="3732985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57200" y="1371600"/>
            <a:ext cx="6400800" cy="762000"/>
          </a:xfrm>
        </p:spPr>
        <p:txBody>
          <a:bodyPr anchor="t"/>
          <a:lstStyle>
            <a:lvl1pPr algn="r">
              <a:defRPr sz="3600" b="1">
                <a:solidFill>
                  <a:schemeClr val="tx1"/>
                </a:solidFill>
                <a:latin typeface="HelveticaNeueLT Std Blk" pitchFamily="34" charset="0"/>
              </a:defRPr>
            </a:lvl1pPr>
          </a:lstStyle>
          <a:p>
            <a:r>
              <a:rPr lang="en-US" dirty="0"/>
              <a:t>Click to edit Master title style</a:t>
            </a:r>
          </a:p>
        </p:txBody>
      </p:sp>
      <p:sp>
        <p:nvSpPr>
          <p:cNvPr id="7171" name="Rectangle 3"/>
          <p:cNvSpPr>
            <a:spLocks noGrp="1" noChangeArrowheads="1"/>
          </p:cNvSpPr>
          <p:nvPr>
            <p:ph type="subTitle" idx="1"/>
          </p:nvPr>
        </p:nvSpPr>
        <p:spPr>
          <a:xfrm>
            <a:off x="457200" y="2209800"/>
            <a:ext cx="6400800" cy="3124200"/>
          </a:xfrm>
        </p:spPr>
        <p:txBody>
          <a:bodyPr/>
          <a:lstStyle>
            <a:lvl1pPr marL="0" indent="0" algn="r">
              <a:defRPr sz="1800">
                <a:solidFill>
                  <a:schemeClr val="tx1"/>
                </a:solidFill>
                <a:latin typeface="HelveticaNeueLT Std Lt" pitchFamily="34" charset="0"/>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6324600" cy="762000"/>
          </a:xfrm>
        </p:spPr>
        <p:txBody>
          <a:bodyPr/>
          <a:lstStyle/>
          <a:p>
            <a:r>
              <a:rPr lang="en-US"/>
              <a:t>Click to edit Master title style</a:t>
            </a:r>
          </a:p>
        </p:txBody>
      </p:sp>
      <p:sp>
        <p:nvSpPr>
          <p:cNvPr id="3" name="Vertical Text Placeholder 2"/>
          <p:cNvSpPr>
            <a:spLocks noGrp="1"/>
          </p:cNvSpPr>
          <p:nvPr>
            <p:ph type="body" orient="vert" idx="1"/>
          </p:nvPr>
        </p:nvSpPr>
        <p:spPr>
          <a:xfrm>
            <a:off x="457200" y="2209800"/>
            <a:ext cx="6324600" cy="3124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1371600"/>
            <a:ext cx="609600" cy="39624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1371600"/>
            <a:ext cx="5638800" cy="39624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8BC45E-0216-4BD5-9A0A-BF427C21FB39}" type="datetimeFigureOut">
              <a:rPr lang="en-US" smtClean="0"/>
              <a:pPr/>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8E30F-EF35-4807-A3FB-A39AA513D5E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C45E-0216-4BD5-9A0A-BF427C21FB39}" type="datetimeFigureOut">
              <a:rPr lang="en-US" smtClean="0"/>
              <a:pPr/>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8E30F-EF35-4807-A3FB-A39AA513D5E2}"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8BC45E-0216-4BD5-9A0A-BF427C21FB39}" type="datetimeFigureOut">
              <a:rPr lang="en-US" smtClean="0"/>
              <a:pPr/>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8E30F-EF35-4807-A3FB-A39AA513D5E2}"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8BC45E-0216-4BD5-9A0A-BF427C21FB39}" type="datetimeFigureOut">
              <a:rPr lang="en-US" smtClean="0"/>
              <a:pPr/>
              <a:t>7/1/2019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18E30F-EF35-4807-A3FB-A39AA513D5E2}"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BC45E-0216-4BD5-9A0A-BF427C21FB39}" type="datetimeFigureOut">
              <a:rPr lang="en-US" smtClean="0"/>
              <a:pPr/>
              <a:t>7/1/2019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18E30F-EF35-4807-A3FB-A39AA513D5E2}"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8BC45E-0216-4BD5-9A0A-BF427C21FB39}" type="datetimeFigureOut">
              <a:rPr lang="en-US" smtClean="0"/>
              <a:pPr/>
              <a:t>7/1/2019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18E30F-EF35-4807-A3FB-A39AA513D5E2}"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BC45E-0216-4BD5-9A0A-BF427C21FB39}" type="datetimeFigureOut">
              <a:rPr lang="en-US" smtClean="0"/>
              <a:pPr/>
              <a:t>7/1/2019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18E30F-EF35-4807-A3FB-A39AA513D5E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8BC45E-0216-4BD5-9A0A-BF427C21FB39}" type="datetimeFigureOut">
              <a:rPr lang="en-US" smtClean="0"/>
              <a:pPr/>
              <a:t>7/1/2019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18E30F-EF35-4807-A3FB-A39AA513D5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6400800" cy="762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2209800"/>
            <a:ext cx="6400800" cy="312420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8BC45E-0216-4BD5-9A0A-BF427C21FB39}" type="datetimeFigureOut">
              <a:rPr lang="en-US" smtClean="0"/>
              <a:pPr/>
              <a:t>7/1/2019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18E30F-EF35-4807-A3FB-A39AA513D5E2}"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C45E-0216-4BD5-9A0A-BF427C21FB39}" type="datetimeFigureOut">
              <a:rPr lang="en-US" smtClean="0"/>
              <a:pPr/>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8E30F-EF35-4807-A3FB-A39AA513D5E2}"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C45E-0216-4BD5-9A0A-BF427C21FB39}" type="datetimeFigureOut">
              <a:rPr lang="en-US" smtClean="0"/>
              <a:pPr/>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8E30F-EF35-4807-A3FB-A39AA513D5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1" y="2209801"/>
            <a:ext cx="6400800" cy="312420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457201" y="1371601"/>
            <a:ext cx="6400800" cy="761999"/>
          </a:xfrm>
        </p:spPr>
        <p:txBody>
          <a:bodyPr anchor="ctr"/>
          <a:lstStyle>
            <a:lvl1pPr marL="0" indent="0">
              <a:buNone/>
              <a:defRPr sz="2400">
                <a:latin typeface="HelveticaNeueLT Std Blk"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6400800" cy="762000"/>
          </a:xfrm>
        </p:spPr>
        <p:txBody>
          <a:bodyPr/>
          <a:lstStyle/>
          <a:p>
            <a:r>
              <a:rPr lang="en-US"/>
              <a:t>Click to edit Master title style</a:t>
            </a:r>
          </a:p>
        </p:txBody>
      </p:sp>
      <p:sp>
        <p:nvSpPr>
          <p:cNvPr id="3" name="Content Placeholder 2"/>
          <p:cNvSpPr>
            <a:spLocks noGrp="1"/>
          </p:cNvSpPr>
          <p:nvPr>
            <p:ph sz="half" idx="1"/>
          </p:nvPr>
        </p:nvSpPr>
        <p:spPr>
          <a:xfrm>
            <a:off x="457200" y="2209800"/>
            <a:ext cx="3200400" cy="3048000"/>
          </a:xfrm>
        </p:spPr>
        <p:txBody>
          <a:bodyPr/>
          <a:lstStyle>
            <a:lvl1pPr>
              <a:defRPr sz="16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657600" y="2209800"/>
            <a:ext cx="3200400" cy="3048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6400800" cy="762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209801"/>
            <a:ext cx="3200400" cy="304799"/>
          </a:xfrm>
        </p:spPr>
        <p:txBody>
          <a:bodyPr anchor="ct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90800"/>
            <a:ext cx="3200400" cy="26670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idx="10"/>
          </p:nvPr>
        </p:nvSpPr>
        <p:spPr>
          <a:xfrm>
            <a:off x="3657600" y="2209801"/>
            <a:ext cx="3200400" cy="304799"/>
          </a:xfrm>
        </p:spPr>
        <p:txBody>
          <a:bodyPr anchor="ct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3"/>
          <p:cNvSpPr>
            <a:spLocks noGrp="1"/>
          </p:cNvSpPr>
          <p:nvPr>
            <p:ph sz="half" idx="11"/>
          </p:nvPr>
        </p:nvSpPr>
        <p:spPr>
          <a:xfrm>
            <a:off x="3657600" y="2590800"/>
            <a:ext cx="3200400" cy="26670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6400800" cy="762000"/>
          </a:xfr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2667000" cy="685800"/>
          </a:xfrm>
        </p:spPr>
        <p:txBody>
          <a:bodyPr anchor="b"/>
          <a:lstStyle>
            <a:lvl1pPr algn="l">
              <a:defRPr sz="1600" b="1"/>
            </a:lvl1pPr>
          </a:lstStyle>
          <a:p>
            <a:r>
              <a:rPr lang="en-US" dirty="0"/>
              <a:t>Click to edit Master title style</a:t>
            </a:r>
          </a:p>
        </p:txBody>
      </p:sp>
      <p:sp>
        <p:nvSpPr>
          <p:cNvPr id="3" name="Content Placeholder 2"/>
          <p:cNvSpPr>
            <a:spLocks noGrp="1"/>
          </p:cNvSpPr>
          <p:nvPr>
            <p:ph idx="1"/>
          </p:nvPr>
        </p:nvSpPr>
        <p:spPr>
          <a:xfrm>
            <a:off x="3200400" y="1371601"/>
            <a:ext cx="3581400" cy="3962400"/>
          </a:xfrm>
        </p:spPr>
        <p:txBody>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057400"/>
            <a:ext cx="2667000" cy="3276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0"/>
            <a:ext cx="6324600" cy="381000"/>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457200" y="1371600"/>
            <a:ext cx="6324600"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57200" y="4572000"/>
            <a:ext cx="6324600" cy="762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2209800"/>
            <a:ext cx="64008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8"/>
          <p:cNvSpPr>
            <a:spLocks noGrp="1" noChangeArrowheads="1"/>
          </p:cNvSpPr>
          <p:nvPr>
            <p:ph type="title"/>
          </p:nvPr>
        </p:nvSpPr>
        <p:spPr bwMode="auto">
          <a:xfrm>
            <a:off x="457200" y="1371600"/>
            <a:ext cx="6400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400">
          <a:solidFill>
            <a:schemeClr val="tx2"/>
          </a:solidFill>
          <a:latin typeface="HelveticaNeueLT Std Blk" pitchFamily="34" charset="0"/>
          <a:ea typeface="+mj-ea"/>
          <a:cs typeface="+mj-cs"/>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200" algn="l" rtl="0" fontAlgn="base">
        <a:spcBef>
          <a:spcPct val="0"/>
        </a:spcBef>
        <a:spcAft>
          <a:spcPct val="0"/>
        </a:spcAft>
        <a:defRPr sz="4400">
          <a:solidFill>
            <a:schemeClr val="tx2"/>
          </a:solidFill>
          <a:latin typeface="Futura" charset="0"/>
        </a:defRPr>
      </a:lvl6pPr>
      <a:lvl7pPr marL="914400" algn="l" rtl="0" fontAlgn="base">
        <a:spcBef>
          <a:spcPct val="0"/>
        </a:spcBef>
        <a:spcAft>
          <a:spcPct val="0"/>
        </a:spcAft>
        <a:defRPr sz="4400">
          <a:solidFill>
            <a:schemeClr val="tx2"/>
          </a:solidFill>
          <a:latin typeface="Futura" charset="0"/>
        </a:defRPr>
      </a:lvl7pPr>
      <a:lvl8pPr marL="1371600" algn="l" rtl="0" fontAlgn="base">
        <a:spcBef>
          <a:spcPct val="0"/>
        </a:spcBef>
        <a:spcAft>
          <a:spcPct val="0"/>
        </a:spcAft>
        <a:defRPr sz="4400">
          <a:solidFill>
            <a:schemeClr val="tx2"/>
          </a:solidFill>
          <a:latin typeface="Futura" charset="0"/>
        </a:defRPr>
      </a:lvl8pPr>
      <a:lvl9pPr marL="1828800" algn="l" rtl="0" fontAlgn="base">
        <a:spcBef>
          <a:spcPct val="0"/>
        </a:spcBef>
        <a:spcAft>
          <a:spcPct val="0"/>
        </a:spcAft>
        <a:defRPr sz="4400">
          <a:solidFill>
            <a:schemeClr val="tx2"/>
          </a:solidFill>
          <a:latin typeface="Futura" charset="0"/>
        </a:defRPr>
      </a:lvl9pPr>
    </p:titleStyle>
    <p:bodyStyle>
      <a:lvl1pPr marL="342900" indent="-342900" algn="l" rtl="0" eaLnBrk="0" fontAlgn="base" hangingPunct="0">
        <a:spcBef>
          <a:spcPct val="20000"/>
        </a:spcBef>
        <a:spcAft>
          <a:spcPct val="0"/>
        </a:spcAft>
        <a:defRPr sz="16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BC45E-0216-4BD5-9A0A-BF427C21FB39}" type="datetimeFigureOut">
              <a:rPr lang="en-US" smtClean="0"/>
              <a:pPr/>
              <a:t>7/1/2019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8E30F-EF35-4807-A3FB-A39AA513D5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290384" y="385205"/>
            <a:ext cx="70104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dirty="0">
                <a:solidFill>
                  <a:srgbClr val="DE842E"/>
                </a:solidFill>
              </a:rPr>
              <a:t>ACRP </a:t>
            </a:r>
            <a:r>
              <a:rPr lang="en-US" sz="3600" b="1" dirty="0" smtClean="0">
                <a:solidFill>
                  <a:srgbClr val="DE842E"/>
                </a:solidFill>
              </a:rPr>
              <a:t>11-02 Task 30</a:t>
            </a:r>
            <a:endParaRPr lang="en-US" sz="3600" b="1" dirty="0">
              <a:solidFill>
                <a:srgbClr val="DE842E"/>
              </a:solidFill>
            </a:endParaRPr>
          </a:p>
        </p:txBody>
      </p:sp>
      <p:sp>
        <p:nvSpPr>
          <p:cNvPr id="2" name="TextBox 1"/>
          <p:cNvSpPr txBox="1"/>
          <p:nvPr/>
        </p:nvSpPr>
        <p:spPr>
          <a:xfrm>
            <a:off x="304800" y="1907232"/>
            <a:ext cx="7239000" cy="461665"/>
          </a:xfrm>
          <a:prstGeom prst="rect">
            <a:avLst/>
          </a:prstGeom>
          <a:noFill/>
        </p:spPr>
        <p:txBody>
          <a:bodyPr wrap="square" rtlCol="0">
            <a:spAutoFit/>
          </a:bodyPr>
          <a:lstStyle/>
          <a:p>
            <a:endParaRPr lang="en-US" dirty="0"/>
          </a:p>
        </p:txBody>
      </p:sp>
      <p:sp>
        <p:nvSpPr>
          <p:cNvPr id="5" name="Content Placeholder 2"/>
          <p:cNvSpPr>
            <a:spLocks noGrp="1"/>
          </p:cNvSpPr>
          <p:nvPr>
            <p:ph idx="1"/>
          </p:nvPr>
        </p:nvSpPr>
        <p:spPr>
          <a:xfrm>
            <a:off x="304800" y="1149178"/>
            <a:ext cx="7162800" cy="1066800"/>
          </a:xfrm>
        </p:spPr>
        <p:txBody>
          <a:bodyPr>
            <a:normAutofit fontScale="92500"/>
          </a:bodyPr>
          <a:lstStyle/>
          <a:p>
            <a:pPr marL="0" indent="0">
              <a:spcBef>
                <a:spcPts val="0"/>
              </a:spcBef>
              <a:buNone/>
            </a:pPr>
            <a:r>
              <a:rPr lang="en-US" sz="2800" dirty="0" smtClean="0">
                <a:solidFill>
                  <a:schemeClr val="accent6"/>
                </a:solidFill>
              </a:rPr>
              <a:t>Research Roadmap in the Area of Design and Construction of Airport Facilities</a:t>
            </a:r>
            <a:endParaRPr lang="en-US" sz="2800" dirty="0">
              <a:solidFill>
                <a:schemeClr val="accent6"/>
              </a:solidFill>
            </a:endParaRPr>
          </a:p>
          <a:p>
            <a:pPr marL="0" indent="0" algn="ctr">
              <a:spcBef>
                <a:spcPts val="0"/>
              </a:spcBef>
              <a:buNone/>
            </a:pPr>
            <a:endParaRPr lang="en-US" sz="2400" b="0" dirty="0">
              <a:solidFill>
                <a:schemeClr val="accent6"/>
              </a:solidFill>
            </a:endParaRPr>
          </a:p>
          <a:p>
            <a:pPr marL="0" indent="0" algn="ctr">
              <a:buNone/>
            </a:pPr>
            <a:endParaRPr lang="en-US" dirty="0">
              <a:solidFill>
                <a:schemeClr val="accent6"/>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888" y="2133600"/>
            <a:ext cx="5200912" cy="3354571"/>
          </a:xfrm>
          <a:prstGeom prst="rect">
            <a:avLst/>
          </a:prstGeom>
        </p:spPr>
      </p:pic>
      <p:sp>
        <p:nvSpPr>
          <p:cNvPr id="8" name="TextBox 7"/>
          <p:cNvSpPr txBox="1"/>
          <p:nvPr/>
        </p:nvSpPr>
        <p:spPr>
          <a:xfrm>
            <a:off x="5638800" y="3581400"/>
            <a:ext cx="1905000" cy="1754326"/>
          </a:xfrm>
          <a:prstGeom prst="rect">
            <a:avLst/>
          </a:prstGeom>
          <a:noFill/>
        </p:spPr>
        <p:txBody>
          <a:bodyPr wrap="square" rtlCol="0">
            <a:spAutoFit/>
          </a:bodyPr>
          <a:lstStyle/>
          <a:p>
            <a:pPr algn="r"/>
            <a:r>
              <a:rPr lang="en-US" sz="1200" dirty="0" smtClean="0">
                <a:solidFill>
                  <a:schemeClr val="accent6"/>
                </a:solidFill>
                <a:latin typeface="+mn-lt"/>
              </a:rPr>
              <a:t>Katherine Preston</a:t>
            </a:r>
          </a:p>
          <a:p>
            <a:pPr algn="r"/>
            <a:r>
              <a:rPr lang="en-US" sz="1200" dirty="0" smtClean="0">
                <a:solidFill>
                  <a:schemeClr val="accent6"/>
                </a:solidFill>
                <a:latin typeface="+mn-lt"/>
              </a:rPr>
              <a:t>Principal Consultant</a:t>
            </a:r>
          </a:p>
          <a:p>
            <a:pPr algn="r"/>
            <a:r>
              <a:rPr lang="en-US" sz="1200" dirty="0" smtClean="0">
                <a:solidFill>
                  <a:schemeClr val="accent6"/>
                </a:solidFill>
                <a:latin typeface="+mn-lt"/>
              </a:rPr>
              <a:t>HMMH</a:t>
            </a:r>
          </a:p>
          <a:p>
            <a:pPr algn="r"/>
            <a:endParaRPr lang="en-US" sz="1200" dirty="0">
              <a:solidFill>
                <a:schemeClr val="accent6"/>
              </a:solidFill>
              <a:latin typeface="+mn-lt"/>
            </a:endParaRPr>
          </a:p>
          <a:p>
            <a:pPr algn="r"/>
            <a:r>
              <a:rPr lang="en-US" sz="1200" dirty="0" smtClean="0">
                <a:solidFill>
                  <a:schemeClr val="accent6"/>
                </a:solidFill>
                <a:latin typeface="+mn-lt"/>
              </a:rPr>
              <a:t>Roddy Boggus</a:t>
            </a:r>
          </a:p>
          <a:p>
            <a:pPr algn="r"/>
            <a:r>
              <a:rPr lang="en-US" sz="1200" dirty="0" smtClean="0">
                <a:solidFill>
                  <a:schemeClr val="accent6"/>
                </a:solidFill>
                <a:latin typeface="+mn-lt"/>
              </a:rPr>
              <a:t>Vice President, Aviation Building Service Group Leader</a:t>
            </a:r>
          </a:p>
          <a:p>
            <a:pPr algn="r"/>
            <a:r>
              <a:rPr lang="en-US" sz="1200" dirty="0" smtClean="0">
                <a:solidFill>
                  <a:schemeClr val="accent6"/>
                </a:solidFill>
                <a:latin typeface="+mn-lt"/>
              </a:rPr>
              <a:t>RS&amp;H</a:t>
            </a:r>
            <a:endParaRPr lang="en-US" sz="1200" dirty="0">
              <a:solidFill>
                <a:schemeClr val="accent6"/>
              </a:solidFill>
              <a:latin typeface="+mn-lt"/>
            </a:endParaRPr>
          </a:p>
        </p:txBody>
      </p:sp>
    </p:spTree>
    <p:extLst>
      <p:ext uri="{BB962C8B-B14F-4D97-AF65-F5344CB8AC3E}">
        <p14:creationId xmlns:p14="http://schemas.microsoft.com/office/powerpoint/2010/main" val="2153823228"/>
      </p:ext>
    </p:extLst>
  </p:cSld>
  <p:clrMapOvr>
    <a:masterClrMapping/>
  </p:clrMapOvr>
  <mc:AlternateContent xmlns:mc="http://schemas.openxmlformats.org/markup-compatibility/2006" xmlns:p14="http://schemas.microsoft.com/office/powerpoint/2010/main">
    <mc:Choice Requires="p14">
      <p:transition spd="slow" p14:dur="2000" advTm="32057"/>
    </mc:Choice>
    <mc:Fallback xmlns="">
      <p:transition spd="slow" advTm="3205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986" t="4445" r="3986" b="6667"/>
          <a:stretch/>
        </p:blipFill>
        <p:spPr>
          <a:xfrm>
            <a:off x="3608619" y="-7620"/>
            <a:ext cx="5535381" cy="6919226"/>
          </a:xfrm>
          <a:prstGeom prst="rect">
            <a:avLst/>
          </a:prstGeom>
        </p:spPr>
      </p:pic>
      <p:sp>
        <p:nvSpPr>
          <p:cNvPr id="6" name="Content Placeholder 1"/>
          <p:cNvSpPr>
            <a:spLocks noGrp="1"/>
          </p:cNvSpPr>
          <p:nvPr>
            <p:ph idx="1"/>
          </p:nvPr>
        </p:nvSpPr>
        <p:spPr>
          <a:xfrm>
            <a:off x="152400" y="152400"/>
            <a:ext cx="2911774" cy="1447800"/>
          </a:xfrm>
        </p:spPr>
        <p:txBody>
          <a:bodyPr/>
          <a:lstStyle/>
          <a:p>
            <a:pPr marL="0" indent="0"/>
            <a:r>
              <a:rPr lang="en-US" b="0" dirty="0">
                <a:solidFill>
                  <a:schemeClr val="accent6"/>
                </a:solidFill>
              </a:rPr>
              <a:t>High-Level </a:t>
            </a:r>
            <a:r>
              <a:rPr lang="en-US" b="0" dirty="0" smtClean="0">
                <a:solidFill>
                  <a:schemeClr val="accent6"/>
                </a:solidFill>
              </a:rPr>
              <a:t>Themes </a:t>
            </a:r>
            <a:r>
              <a:rPr lang="en-US" b="0" dirty="0">
                <a:solidFill>
                  <a:schemeClr val="accent6"/>
                </a:solidFill>
              </a:rPr>
              <a:t>are represented by icons and listed down the left-hand side of the roadmap</a:t>
            </a:r>
            <a:endParaRPr lang="en-US" sz="1200" b="0" dirty="0">
              <a:solidFill>
                <a:schemeClr val="accent6"/>
              </a:solidFill>
            </a:endParaRPr>
          </a:p>
        </p:txBody>
      </p:sp>
      <p:sp>
        <p:nvSpPr>
          <p:cNvPr id="7" name="Right Arrow 6"/>
          <p:cNvSpPr/>
          <p:nvPr/>
        </p:nvSpPr>
        <p:spPr>
          <a:xfrm rot="2833467">
            <a:off x="3195136" y="1116739"/>
            <a:ext cx="497252" cy="1056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54938248"/>
      </p:ext>
    </p:extLst>
  </p:cSld>
  <p:clrMapOvr>
    <a:masterClrMapping/>
  </p:clrMapOvr>
  <mc:AlternateContent xmlns:mc="http://schemas.openxmlformats.org/markup-compatibility/2006" xmlns:p14="http://schemas.microsoft.com/office/powerpoint/2010/main">
    <mc:Choice Requires="p14">
      <p:transition spd="slow" p14:dur="2000" advTm="33128"/>
    </mc:Choice>
    <mc:Fallback xmlns="">
      <p:transition spd="slow" advTm="331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986" t="4445" r="3986" b="6667"/>
          <a:stretch/>
        </p:blipFill>
        <p:spPr>
          <a:xfrm>
            <a:off x="3608619" y="-7620"/>
            <a:ext cx="5535381" cy="6919226"/>
          </a:xfrm>
          <a:prstGeom prst="rect">
            <a:avLst/>
          </a:prstGeom>
        </p:spPr>
      </p:pic>
      <p:sp>
        <p:nvSpPr>
          <p:cNvPr id="6" name="Content Placeholder 1"/>
          <p:cNvSpPr>
            <a:spLocks noGrp="1"/>
          </p:cNvSpPr>
          <p:nvPr>
            <p:ph idx="1"/>
          </p:nvPr>
        </p:nvSpPr>
        <p:spPr>
          <a:xfrm>
            <a:off x="152400" y="152400"/>
            <a:ext cx="2911774" cy="1447800"/>
          </a:xfrm>
        </p:spPr>
        <p:txBody>
          <a:bodyPr/>
          <a:lstStyle/>
          <a:p>
            <a:pPr marL="0" indent="0"/>
            <a:r>
              <a:rPr lang="en-US" b="0" dirty="0">
                <a:solidFill>
                  <a:schemeClr val="tx1">
                    <a:lumMod val="50000"/>
                  </a:schemeClr>
                </a:solidFill>
              </a:rPr>
              <a:t>High-Level </a:t>
            </a:r>
            <a:r>
              <a:rPr lang="en-US" b="0" dirty="0" smtClean="0">
                <a:solidFill>
                  <a:schemeClr val="tx1">
                    <a:lumMod val="50000"/>
                  </a:schemeClr>
                </a:solidFill>
              </a:rPr>
              <a:t>Themes </a:t>
            </a:r>
            <a:r>
              <a:rPr lang="en-US" b="0" dirty="0">
                <a:solidFill>
                  <a:schemeClr val="tx1">
                    <a:lumMod val="50000"/>
                  </a:schemeClr>
                </a:solidFill>
              </a:rPr>
              <a:t>are represented by icons and listed down the left-hand side of the roadmap</a:t>
            </a:r>
            <a:endParaRPr lang="en-US" sz="1200" b="0" dirty="0">
              <a:solidFill>
                <a:schemeClr val="tx1">
                  <a:lumMod val="50000"/>
                </a:schemeClr>
              </a:solidFill>
            </a:endParaRPr>
          </a:p>
        </p:txBody>
      </p:sp>
      <p:sp>
        <p:nvSpPr>
          <p:cNvPr id="9" name="TextBox 8"/>
          <p:cNvSpPr txBox="1"/>
          <p:nvPr/>
        </p:nvSpPr>
        <p:spPr>
          <a:xfrm>
            <a:off x="165463" y="1307812"/>
            <a:ext cx="3242658" cy="338554"/>
          </a:xfrm>
          <a:prstGeom prst="rect">
            <a:avLst/>
          </a:prstGeom>
          <a:noFill/>
        </p:spPr>
        <p:txBody>
          <a:bodyPr wrap="square" rtlCol="0">
            <a:spAutoFit/>
          </a:bodyPr>
          <a:lstStyle/>
          <a:p>
            <a:r>
              <a:rPr lang="en-US" sz="1600" dirty="0" smtClean="0">
                <a:solidFill>
                  <a:schemeClr val="accent6"/>
                </a:solidFill>
                <a:latin typeface="+mj-lt"/>
              </a:rPr>
              <a:t>Subtopics represented by colors</a:t>
            </a:r>
            <a:endParaRPr lang="en-US" sz="1200" dirty="0" smtClean="0">
              <a:solidFill>
                <a:schemeClr val="accent6"/>
              </a:solidFill>
              <a:latin typeface="+mj-lt"/>
            </a:endParaRPr>
          </a:p>
        </p:txBody>
      </p:sp>
      <p:sp>
        <p:nvSpPr>
          <p:cNvPr id="18" name="Right Arrow 17"/>
          <p:cNvSpPr/>
          <p:nvPr/>
        </p:nvSpPr>
        <p:spPr>
          <a:xfrm>
            <a:off x="5077084" y="507220"/>
            <a:ext cx="523814" cy="1155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6490807" y="622779"/>
            <a:ext cx="523814" cy="1155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34460233"/>
      </p:ext>
    </p:extLst>
  </p:cSld>
  <p:clrMapOvr>
    <a:masterClrMapping/>
  </p:clrMapOvr>
  <mc:AlternateContent xmlns:mc="http://schemas.openxmlformats.org/markup-compatibility/2006" xmlns:p14="http://schemas.microsoft.com/office/powerpoint/2010/main">
    <mc:Choice Requires="p14">
      <p:transition spd="slow" p14:dur="2000" advTm="29528"/>
    </mc:Choice>
    <mc:Fallback xmlns="">
      <p:transition spd="slow" advTm="29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986" t="4445" r="3986" b="6667"/>
          <a:stretch/>
        </p:blipFill>
        <p:spPr>
          <a:xfrm>
            <a:off x="3608619" y="-7620"/>
            <a:ext cx="5535381" cy="6919226"/>
          </a:xfrm>
          <a:prstGeom prst="rect">
            <a:avLst/>
          </a:prstGeom>
        </p:spPr>
      </p:pic>
      <p:sp>
        <p:nvSpPr>
          <p:cNvPr id="6" name="Content Placeholder 1"/>
          <p:cNvSpPr>
            <a:spLocks noGrp="1"/>
          </p:cNvSpPr>
          <p:nvPr>
            <p:ph idx="1"/>
          </p:nvPr>
        </p:nvSpPr>
        <p:spPr>
          <a:xfrm>
            <a:off x="152400" y="152400"/>
            <a:ext cx="2911774" cy="1447800"/>
          </a:xfrm>
        </p:spPr>
        <p:txBody>
          <a:bodyPr/>
          <a:lstStyle/>
          <a:p>
            <a:pPr marL="0" indent="0"/>
            <a:r>
              <a:rPr lang="en-US" b="0" dirty="0">
                <a:solidFill>
                  <a:schemeClr val="tx1">
                    <a:lumMod val="50000"/>
                  </a:schemeClr>
                </a:solidFill>
              </a:rPr>
              <a:t>High-Level </a:t>
            </a:r>
            <a:r>
              <a:rPr lang="en-US" b="0" dirty="0" smtClean="0">
                <a:solidFill>
                  <a:schemeClr val="tx1">
                    <a:lumMod val="50000"/>
                  </a:schemeClr>
                </a:solidFill>
              </a:rPr>
              <a:t>Themes </a:t>
            </a:r>
            <a:r>
              <a:rPr lang="en-US" b="0" dirty="0">
                <a:solidFill>
                  <a:schemeClr val="tx1">
                    <a:lumMod val="50000"/>
                  </a:schemeClr>
                </a:solidFill>
              </a:rPr>
              <a:t>are represented by icons and listed down the left-hand side of the roadmap</a:t>
            </a:r>
            <a:endParaRPr lang="en-US" sz="1200" b="0" dirty="0">
              <a:solidFill>
                <a:schemeClr val="tx1">
                  <a:lumMod val="50000"/>
                </a:schemeClr>
              </a:solidFill>
            </a:endParaRPr>
          </a:p>
        </p:txBody>
      </p:sp>
      <p:sp>
        <p:nvSpPr>
          <p:cNvPr id="9" name="TextBox 8"/>
          <p:cNvSpPr txBox="1"/>
          <p:nvPr/>
        </p:nvSpPr>
        <p:spPr>
          <a:xfrm>
            <a:off x="165463" y="1307812"/>
            <a:ext cx="3242658" cy="338554"/>
          </a:xfrm>
          <a:prstGeom prst="rect">
            <a:avLst/>
          </a:prstGeom>
          <a:noFill/>
        </p:spPr>
        <p:txBody>
          <a:bodyPr wrap="square" rtlCol="0">
            <a:spAutoFit/>
          </a:bodyPr>
          <a:lstStyle/>
          <a:p>
            <a:r>
              <a:rPr lang="en-US" sz="1600" dirty="0" smtClean="0">
                <a:solidFill>
                  <a:schemeClr val="tx1">
                    <a:lumMod val="50000"/>
                  </a:schemeClr>
                </a:solidFill>
                <a:latin typeface="+mj-lt"/>
              </a:rPr>
              <a:t>Subtopics represented by colors</a:t>
            </a:r>
            <a:endParaRPr lang="en-US" sz="1200" dirty="0" smtClean="0">
              <a:solidFill>
                <a:schemeClr val="tx1">
                  <a:lumMod val="50000"/>
                </a:schemeClr>
              </a:solidFill>
              <a:latin typeface="+mj-lt"/>
            </a:endParaRPr>
          </a:p>
        </p:txBody>
      </p:sp>
      <p:sp>
        <p:nvSpPr>
          <p:cNvPr id="11" name="TextBox 10"/>
          <p:cNvSpPr txBox="1"/>
          <p:nvPr/>
        </p:nvSpPr>
        <p:spPr>
          <a:xfrm>
            <a:off x="152400" y="1784623"/>
            <a:ext cx="2911774" cy="1077218"/>
          </a:xfrm>
          <a:prstGeom prst="rect">
            <a:avLst/>
          </a:prstGeom>
          <a:noFill/>
        </p:spPr>
        <p:txBody>
          <a:bodyPr wrap="square" rtlCol="0">
            <a:spAutoFit/>
          </a:bodyPr>
          <a:lstStyle/>
          <a:p>
            <a:r>
              <a:rPr lang="en-US" sz="1600" dirty="0" smtClean="0">
                <a:solidFill>
                  <a:schemeClr val="accent6"/>
                </a:solidFill>
                <a:latin typeface="+mj-lt"/>
              </a:rPr>
              <a:t>The roadmap timeline is shown on the X-Axis, as a continuum from the present to 5 years out.</a:t>
            </a:r>
            <a:endParaRPr lang="en-US" sz="1200" dirty="0" smtClean="0">
              <a:solidFill>
                <a:schemeClr val="accent6"/>
              </a:solidFill>
              <a:latin typeface="+mj-lt"/>
            </a:endParaRPr>
          </a:p>
        </p:txBody>
      </p:sp>
      <p:sp>
        <p:nvSpPr>
          <p:cNvPr id="18" name="Right Arrow 17"/>
          <p:cNvSpPr/>
          <p:nvPr/>
        </p:nvSpPr>
        <p:spPr>
          <a:xfrm rot="2190304" flipV="1">
            <a:off x="4530331" y="6267012"/>
            <a:ext cx="895360" cy="1500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2190304">
            <a:off x="7629520" y="6291671"/>
            <a:ext cx="895360" cy="1376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7014316"/>
      </p:ext>
    </p:extLst>
  </p:cSld>
  <p:clrMapOvr>
    <a:masterClrMapping/>
  </p:clrMapOvr>
  <mc:AlternateContent xmlns:mc="http://schemas.openxmlformats.org/markup-compatibility/2006" xmlns:p14="http://schemas.microsoft.com/office/powerpoint/2010/main">
    <mc:Choice Requires="p14">
      <p:transition spd="slow" p14:dur="2000" advTm="16235"/>
    </mc:Choice>
    <mc:Fallback xmlns="">
      <p:transition spd="slow" advTm="162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986" t="4445" r="3986" b="6667"/>
          <a:stretch/>
        </p:blipFill>
        <p:spPr>
          <a:xfrm>
            <a:off x="3608619" y="-7620"/>
            <a:ext cx="5535381" cy="6919226"/>
          </a:xfrm>
          <a:prstGeom prst="rect">
            <a:avLst/>
          </a:prstGeom>
        </p:spPr>
      </p:pic>
      <p:sp>
        <p:nvSpPr>
          <p:cNvPr id="6" name="Content Placeholder 1"/>
          <p:cNvSpPr>
            <a:spLocks noGrp="1"/>
          </p:cNvSpPr>
          <p:nvPr>
            <p:ph idx="1"/>
          </p:nvPr>
        </p:nvSpPr>
        <p:spPr>
          <a:xfrm>
            <a:off x="152400" y="152400"/>
            <a:ext cx="2911774" cy="1447800"/>
          </a:xfrm>
        </p:spPr>
        <p:txBody>
          <a:bodyPr/>
          <a:lstStyle/>
          <a:p>
            <a:pPr marL="0" indent="0"/>
            <a:r>
              <a:rPr lang="en-US" b="0" dirty="0">
                <a:solidFill>
                  <a:schemeClr val="tx1">
                    <a:lumMod val="50000"/>
                  </a:schemeClr>
                </a:solidFill>
              </a:rPr>
              <a:t>High-Level </a:t>
            </a:r>
            <a:r>
              <a:rPr lang="en-US" b="0" dirty="0" smtClean="0">
                <a:solidFill>
                  <a:schemeClr val="tx1">
                    <a:lumMod val="50000"/>
                  </a:schemeClr>
                </a:solidFill>
              </a:rPr>
              <a:t>Themes </a:t>
            </a:r>
            <a:r>
              <a:rPr lang="en-US" b="0" dirty="0">
                <a:solidFill>
                  <a:schemeClr val="tx1">
                    <a:lumMod val="50000"/>
                  </a:schemeClr>
                </a:solidFill>
              </a:rPr>
              <a:t>are represented by icons and listed down the left-hand side of the roadmap</a:t>
            </a:r>
            <a:endParaRPr lang="en-US" sz="1200" b="0" dirty="0">
              <a:solidFill>
                <a:schemeClr val="tx1">
                  <a:lumMod val="50000"/>
                </a:schemeClr>
              </a:solidFill>
            </a:endParaRPr>
          </a:p>
        </p:txBody>
      </p:sp>
      <p:sp>
        <p:nvSpPr>
          <p:cNvPr id="9" name="TextBox 8"/>
          <p:cNvSpPr txBox="1"/>
          <p:nvPr/>
        </p:nvSpPr>
        <p:spPr>
          <a:xfrm>
            <a:off x="165463" y="1279547"/>
            <a:ext cx="3242658" cy="338554"/>
          </a:xfrm>
          <a:prstGeom prst="rect">
            <a:avLst/>
          </a:prstGeom>
          <a:noFill/>
        </p:spPr>
        <p:txBody>
          <a:bodyPr wrap="square" rtlCol="0">
            <a:spAutoFit/>
          </a:bodyPr>
          <a:lstStyle/>
          <a:p>
            <a:r>
              <a:rPr lang="en-US" sz="1600" dirty="0" smtClean="0">
                <a:solidFill>
                  <a:schemeClr val="tx1">
                    <a:lumMod val="50000"/>
                  </a:schemeClr>
                </a:solidFill>
                <a:latin typeface="+mj-lt"/>
              </a:rPr>
              <a:t>Subtopics represented by colors</a:t>
            </a:r>
            <a:endParaRPr lang="en-US" sz="1200" dirty="0" smtClean="0">
              <a:solidFill>
                <a:schemeClr val="tx1">
                  <a:lumMod val="50000"/>
                </a:schemeClr>
              </a:solidFill>
              <a:latin typeface="+mj-lt"/>
            </a:endParaRPr>
          </a:p>
        </p:txBody>
      </p:sp>
      <p:sp>
        <p:nvSpPr>
          <p:cNvPr id="11" name="TextBox 10"/>
          <p:cNvSpPr txBox="1"/>
          <p:nvPr/>
        </p:nvSpPr>
        <p:spPr>
          <a:xfrm>
            <a:off x="152400" y="1784623"/>
            <a:ext cx="2911774" cy="1077218"/>
          </a:xfrm>
          <a:prstGeom prst="rect">
            <a:avLst/>
          </a:prstGeom>
          <a:noFill/>
        </p:spPr>
        <p:txBody>
          <a:bodyPr wrap="square" rtlCol="0">
            <a:spAutoFit/>
          </a:bodyPr>
          <a:lstStyle/>
          <a:p>
            <a:r>
              <a:rPr lang="en-US" sz="1600" dirty="0" smtClean="0">
                <a:solidFill>
                  <a:schemeClr val="tx1">
                    <a:lumMod val="50000"/>
                  </a:schemeClr>
                </a:solidFill>
                <a:latin typeface="+mj-lt"/>
              </a:rPr>
              <a:t>The roadmap timeline is shown on the X-Axis, as a continuum from the present to 5 years out.</a:t>
            </a:r>
            <a:endParaRPr lang="en-US" sz="1200" dirty="0" smtClean="0">
              <a:solidFill>
                <a:schemeClr val="tx1">
                  <a:lumMod val="50000"/>
                </a:schemeClr>
              </a:solidFill>
              <a:latin typeface="+mj-lt"/>
            </a:endParaRPr>
          </a:p>
        </p:txBody>
      </p:sp>
      <p:sp>
        <p:nvSpPr>
          <p:cNvPr id="13" name="TextBox 12"/>
          <p:cNvSpPr txBox="1"/>
          <p:nvPr/>
        </p:nvSpPr>
        <p:spPr>
          <a:xfrm>
            <a:off x="165463" y="3028363"/>
            <a:ext cx="2911773" cy="830997"/>
          </a:xfrm>
          <a:prstGeom prst="rect">
            <a:avLst/>
          </a:prstGeom>
          <a:noFill/>
        </p:spPr>
        <p:txBody>
          <a:bodyPr wrap="square" rtlCol="0">
            <a:spAutoFit/>
          </a:bodyPr>
          <a:lstStyle/>
          <a:p>
            <a:r>
              <a:rPr lang="en-US" sz="1600" dirty="0" smtClean="0">
                <a:solidFill>
                  <a:schemeClr val="accent6"/>
                </a:solidFill>
                <a:latin typeface="+mj-lt"/>
              </a:rPr>
              <a:t>The relative priority of each idea is shown by place on the timeline</a:t>
            </a:r>
            <a:endParaRPr lang="en-US" sz="1200" dirty="0" smtClean="0">
              <a:solidFill>
                <a:schemeClr val="accent6"/>
              </a:solidFill>
              <a:latin typeface="+mj-lt"/>
            </a:endParaRPr>
          </a:p>
        </p:txBody>
      </p:sp>
      <p:sp>
        <p:nvSpPr>
          <p:cNvPr id="20" name="Right Arrow 19"/>
          <p:cNvSpPr/>
          <p:nvPr/>
        </p:nvSpPr>
        <p:spPr>
          <a:xfrm rot="19852555">
            <a:off x="5625940" y="3306197"/>
            <a:ext cx="693009" cy="1981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9852555">
            <a:off x="7243409" y="3306196"/>
            <a:ext cx="693009" cy="1981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54255788"/>
      </p:ext>
    </p:extLst>
  </p:cSld>
  <p:clrMapOvr>
    <a:masterClrMapping/>
  </p:clrMapOvr>
  <mc:AlternateContent xmlns:mc="http://schemas.openxmlformats.org/markup-compatibility/2006" xmlns:p14="http://schemas.microsoft.com/office/powerpoint/2010/main">
    <mc:Choice Requires="p14">
      <p:transition spd="slow" p14:dur="2000" advTm="28875"/>
    </mc:Choice>
    <mc:Fallback xmlns="">
      <p:transition spd="slow" advTm="288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986" t="4445" r="3986" b="6667"/>
          <a:stretch/>
        </p:blipFill>
        <p:spPr>
          <a:xfrm>
            <a:off x="3608619" y="-7620"/>
            <a:ext cx="5535381" cy="6919226"/>
          </a:xfrm>
          <a:prstGeom prst="rect">
            <a:avLst/>
          </a:prstGeom>
        </p:spPr>
      </p:pic>
      <p:sp>
        <p:nvSpPr>
          <p:cNvPr id="6" name="Content Placeholder 1"/>
          <p:cNvSpPr>
            <a:spLocks noGrp="1"/>
          </p:cNvSpPr>
          <p:nvPr>
            <p:ph idx="1"/>
          </p:nvPr>
        </p:nvSpPr>
        <p:spPr>
          <a:xfrm>
            <a:off x="152400" y="152400"/>
            <a:ext cx="2911774" cy="1447800"/>
          </a:xfrm>
        </p:spPr>
        <p:txBody>
          <a:bodyPr/>
          <a:lstStyle/>
          <a:p>
            <a:pPr marL="0" indent="0"/>
            <a:r>
              <a:rPr lang="en-US" b="0" dirty="0">
                <a:solidFill>
                  <a:schemeClr val="tx1">
                    <a:lumMod val="50000"/>
                  </a:schemeClr>
                </a:solidFill>
              </a:rPr>
              <a:t>High-Level </a:t>
            </a:r>
            <a:r>
              <a:rPr lang="en-US" b="0" dirty="0" smtClean="0">
                <a:solidFill>
                  <a:schemeClr val="tx1">
                    <a:lumMod val="50000"/>
                  </a:schemeClr>
                </a:solidFill>
              </a:rPr>
              <a:t>Themes </a:t>
            </a:r>
            <a:r>
              <a:rPr lang="en-US" b="0" dirty="0">
                <a:solidFill>
                  <a:schemeClr val="tx1">
                    <a:lumMod val="50000"/>
                  </a:schemeClr>
                </a:solidFill>
              </a:rPr>
              <a:t>are represented by icons and listed down the left-hand side of the roadmap</a:t>
            </a:r>
            <a:endParaRPr lang="en-US" sz="1200" b="0" dirty="0">
              <a:solidFill>
                <a:schemeClr val="tx1">
                  <a:lumMod val="50000"/>
                </a:schemeClr>
              </a:solidFill>
            </a:endParaRPr>
          </a:p>
        </p:txBody>
      </p:sp>
      <p:sp>
        <p:nvSpPr>
          <p:cNvPr id="9" name="TextBox 8"/>
          <p:cNvSpPr txBox="1"/>
          <p:nvPr/>
        </p:nvSpPr>
        <p:spPr>
          <a:xfrm>
            <a:off x="165463" y="1279547"/>
            <a:ext cx="3242658" cy="338554"/>
          </a:xfrm>
          <a:prstGeom prst="rect">
            <a:avLst/>
          </a:prstGeom>
          <a:noFill/>
        </p:spPr>
        <p:txBody>
          <a:bodyPr wrap="square" rtlCol="0">
            <a:spAutoFit/>
          </a:bodyPr>
          <a:lstStyle/>
          <a:p>
            <a:r>
              <a:rPr lang="en-US" sz="1600" dirty="0" smtClean="0">
                <a:solidFill>
                  <a:schemeClr val="tx1">
                    <a:lumMod val="50000"/>
                  </a:schemeClr>
                </a:solidFill>
                <a:latin typeface="+mj-lt"/>
              </a:rPr>
              <a:t>Subtopics represented by colors</a:t>
            </a:r>
            <a:endParaRPr lang="en-US" sz="1200" dirty="0" smtClean="0">
              <a:solidFill>
                <a:schemeClr val="tx1">
                  <a:lumMod val="50000"/>
                </a:schemeClr>
              </a:solidFill>
              <a:latin typeface="+mj-lt"/>
            </a:endParaRPr>
          </a:p>
        </p:txBody>
      </p:sp>
      <p:sp>
        <p:nvSpPr>
          <p:cNvPr id="11" name="TextBox 10"/>
          <p:cNvSpPr txBox="1"/>
          <p:nvPr/>
        </p:nvSpPr>
        <p:spPr>
          <a:xfrm>
            <a:off x="152400" y="1784623"/>
            <a:ext cx="2911774" cy="1077218"/>
          </a:xfrm>
          <a:prstGeom prst="rect">
            <a:avLst/>
          </a:prstGeom>
          <a:noFill/>
        </p:spPr>
        <p:txBody>
          <a:bodyPr wrap="square" rtlCol="0">
            <a:spAutoFit/>
          </a:bodyPr>
          <a:lstStyle/>
          <a:p>
            <a:r>
              <a:rPr lang="en-US" sz="1600" dirty="0" smtClean="0">
                <a:solidFill>
                  <a:schemeClr val="tx1">
                    <a:lumMod val="50000"/>
                  </a:schemeClr>
                </a:solidFill>
                <a:latin typeface="+mj-lt"/>
              </a:rPr>
              <a:t>The roadmap timeline is shown on the X-Axis, as a continuum from the present to 5 years out.</a:t>
            </a:r>
            <a:endParaRPr lang="en-US" sz="1200" dirty="0" smtClean="0">
              <a:solidFill>
                <a:schemeClr val="tx1">
                  <a:lumMod val="50000"/>
                </a:schemeClr>
              </a:solidFill>
              <a:latin typeface="+mj-lt"/>
            </a:endParaRPr>
          </a:p>
        </p:txBody>
      </p:sp>
      <p:sp>
        <p:nvSpPr>
          <p:cNvPr id="13" name="TextBox 12"/>
          <p:cNvSpPr txBox="1"/>
          <p:nvPr/>
        </p:nvSpPr>
        <p:spPr>
          <a:xfrm>
            <a:off x="165463" y="3028363"/>
            <a:ext cx="2911773" cy="830997"/>
          </a:xfrm>
          <a:prstGeom prst="rect">
            <a:avLst/>
          </a:prstGeom>
          <a:noFill/>
        </p:spPr>
        <p:txBody>
          <a:bodyPr wrap="square" rtlCol="0">
            <a:spAutoFit/>
          </a:bodyPr>
          <a:lstStyle/>
          <a:p>
            <a:r>
              <a:rPr lang="en-US" sz="1600" dirty="0" smtClean="0">
                <a:solidFill>
                  <a:schemeClr val="tx1">
                    <a:lumMod val="50000"/>
                  </a:schemeClr>
                </a:solidFill>
                <a:latin typeface="+mj-lt"/>
              </a:rPr>
              <a:t>The relative priority of each idea is shown by place on the timeline</a:t>
            </a:r>
            <a:endParaRPr lang="en-US" sz="1200" dirty="0" smtClean="0">
              <a:solidFill>
                <a:schemeClr val="tx1">
                  <a:lumMod val="50000"/>
                </a:schemeClr>
              </a:solidFill>
              <a:latin typeface="+mj-lt"/>
            </a:endParaRPr>
          </a:p>
        </p:txBody>
      </p:sp>
      <p:sp>
        <p:nvSpPr>
          <p:cNvPr id="14" name="TextBox 13"/>
          <p:cNvSpPr txBox="1"/>
          <p:nvPr/>
        </p:nvSpPr>
        <p:spPr>
          <a:xfrm>
            <a:off x="166595" y="4055761"/>
            <a:ext cx="2909507" cy="1323439"/>
          </a:xfrm>
          <a:prstGeom prst="rect">
            <a:avLst/>
          </a:prstGeom>
          <a:noFill/>
        </p:spPr>
        <p:txBody>
          <a:bodyPr wrap="square" rtlCol="0">
            <a:spAutoFit/>
          </a:bodyPr>
          <a:lstStyle/>
          <a:p>
            <a:r>
              <a:rPr lang="en-US" sz="1600" dirty="0" smtClean="0">
                <a:solidFill>
                  <a:schemeClr val="accent6"/>
                </a:solidFill>
                <a:latin typeface="+mj-lt"/>
              </a:rPr>
              <a:t>Individual research ideas are represented by the icons. Idea titles, objective and background information appears when you hover</a:t>
            </a:r>
            <a:endParaRPr lang="en-US" sz="1200" dirty="0" smtClean="0">
              <a:solidFill>
                <a:schemeClr val="accent6"/>
              </a:solidFill>
              <a:latin typeface="+mj-lt"/>
            </a:endParaRPr>
          </a:p>
        </p:txBody>
      </p:sp>
      <p:sp>
        <p:nvSpPr>
          <p:cNvPr id="15" name="TextBox 14"/>
          <p:cNvSpPr txBox="1"/>
          <p:nvPr/>
        </p:nvSpPr>
        <p:spPr>
          <a:xfrm>
            <a:off x="4442473" y="3980165"/>
            <a:ext cx="4562414" cy="2800767"/>
          </a:xfrm>
          <a:prstGeom prst="rect">
            <a:avLst/>
          </a:prstGeom>
          <a:solidFill>
            <a:schemeClr val="tx1"/>
          </a:solidFill>
          <a:ln w="28575">
            <a:solidFill>
              <a:schemeClr val="accent6"/>
            </a:solidFill>
          </a:ln>
        </p:spPr>
        <p:txBody>
          <a:bodyPr wrap="square" rtlCol="0">
            <a:spAutoFit/>
          </a:bodyPr>
          <a:lstStyle/>
          <a:p>
            <a:r>
              <a:rPr lang="en-US" sz="1100" b="1" dirty="0" smtClean="0">
                <a:solidFill>
                  <a:schemeClr val="accent6"/>
                </a:solidFill>
                <a:latin typeface="+mn-lt"/>
              </a:rPr>
              <a:t>Research Idea: Integrating </a:t>
            </a:r>
            <a:r>
              <a:rPr lang="en-US" sz="1100" b="1" dirty="0">
                <a:solidFill>
                  <a:schemeClr val="accent6"/>
                </a:solidFill>
                <a:latin typeface="+mn-lt"/>
              </a:rPr>
              <a:t>TNCs into Ground Transportation Infrastructure </a:t>
            </a:r>
            <a:endParaRPr lang="en-US" sz="1100" b="1" dirty="0" smtClean="0">
              <a:solidFill>
                <a:schemeClr val="accent6"/>
              </a:solidFill>
              <a:latin typeface="+mn-lt"/>
            </a:endParaRPr>
          </a:p>
          <a:p>
            <a:endParaRPr lang="en-US" sz="1100" b="1" dirty="0">
              <a:solidFill>
                <a:schemeClr val="accent6"/>
              </a:solidFill>
              <a:latin typeface="+mn-lt"/>
            </a:endParaRPr>
          </a:p>
          <a:p>
            <a:pPr fontAlgn="ctr"/>
            <a:r>
              <a:rPr lang="en-US" sz="1100" b="1" dirty="0" smtClean="0">
                <a:solidFill>
                  <a:schemeClr val="accent6"/>
                </a:solidFill>
                <a:latin typeface="+mn-lt"/>
              </a:rPr>
              <a:t>Objective: </a:t>
            </a:r>
            <a:r>
              <a:rPr lang="en-US" sz="1100" dirty="0" smtClean="0">
                <a:solidFill>
                  <a:schemeClr val="accent6"/>
                </a:solidFill>
                <a:latin typeface="+mn-lt"/>
              </a:rPr>
              <a:t>The </a:t>
            </a:r>
            <a:r>
              <a:rPr lang="en-US" sz="1100" dirty="0">
                <a:solidFill>
                  <a:schemeClr val="accent6"/>
                </a:solidFill>
                <a:latin typeface="+mn-lt"/>
              </a:rPr>
              <a:t>objective is to develop design guidelines and best practices for incorporating TNCs into ground transportation infrastructure, including TNC user agreements and fee structures to properly monetize airport infrastructure</a:t>
            </a:r>
            <a:r>
              <a:rPr lang="en-US" sz="1100" dirty="0" smtClean="0">
                <a:solidFill>
                  <a:schemeClr val="accent6"/>
                </a:solidFill>
                <a:latin typeface="+mn-lt"/>
              </a:rPr>
              <a:t>.</a:t>
            </a:r>
          </a:p>
          <a:p>
            <a:pPr fontAlgn="ctr"/>
            <a:endParaRPr lang="en-US" sz="1100" b="1" dirty="0">
              <a:solidFill>
                <a:schemeClr val="accent6"/>
              </a:solidFill>
              <a:latin typeface="+mn-lt"/>
            </a:endParaRPr>
          </a:p>
          <a:p>
            <a:r>
              <a:rPr lang="en-US" sz="1100" b="1" dirty="0" smtClean="0">
                <a:solidFill>
                  <a:schemeClr val="accent6"/>
                </a:solidFill>
                <a:latin typeface="+mn-lt"/>
              </a:rPr>
              <a:t>Background: </a:t>
            </a:r>
            <a:r>
              <a:rPr lang="en-US" sz="1100" dirty="0" smtClean="0">
                <a:solidFill>
                  <a:schemeClr val="accent6"/>
                </a:solidFill>
                <a:latin typeface="+mn-lt"/>
              </a:rPr>
              <a:t>TNCs </a:t>
            </a:r>
            <a:r>
              <a:rPr lang="en-US" sz="1100" dirty="0">
                <a:solidFill>
                  <a:schemeClr val="accent6"/>
                </a:solidFill>
                <a:latin typeface="+mn-lt"/>
              </a:rPr>
              <a:t>have revolutionized ground transportation options for passengers traveling to and from airports. Airports have worked at the local level to integrate these services into the airport environment and ensure some cost and regulatory parity with other ground transportation service </a:t>
            </a:r>
            <a:r>
              <a:rPr lang="en-US" sz="1100" dirty="0" smtClean="0">
                <a:solidFill>
                  <a:schemeClr val="accent6"/>
                </a:solidFill>
                <a:latin typeface="+mn-lt"/>
              </a:rPr>
              <a:t>providers. </a:t>
            </a:r>
            <a:r>
              <a:rPr lang="en-US" sz="1100" dirty="0">
                <a:solidFill>
                  <a:schemeClr val="accent6"/>
                </a:solidFill>
                <a:latin typeface="+mn-lt"/>
              </a:rPr>
              <a:t>However, research is needed </a:t>
            </a:r>
            <a:r>
              <a:rPr lang="en-US" sz="1100" dirty="0" smtClean="0">
                <a:solidFill>
                  <a:schemeClr val="accent6"/>
                </a:solidFill>
                <a:latin typeface="+mn-lt"/>
              </a:rPr>
              <a:t>to </a:t>
            </a:r>
            <a:r>
              <a:rPr lang="en-US" sz="1100" dirty="0">
                <a:solidFill>
                  <a:schemeClr val="accent6"/>
                </a:solidFill>
                <a:latin typeface="+mn-lt"/>
              </a:rPr>
              <a:t>develop design guidelines and best practices for incorporating TNCs into ground transportation infrastructure, in addition to how airports can develop TNC user agreements and fee structures. </a:t>
            </a:r>
            <a:endParaRPr lang="en-US" sz="1100" b="1" dirty="0">
              <a:solidFill>
                <a:schemeClr val="accent6"/>
              </a:solidFill>
              <a:latin typeface="+mn-lt"/>
            </a:endParaRPr>
          </a:p>
        </p:txBody>
      </p:sp>
      <p:sp>
        <p:nvSpPr>
          <p:cNvPr id="22" name="Right Arrow 21"/>
          <p:cNvSpPr/>
          <p:nvPr/>
        </p:nvSpPr>
        <p:spPr>
          <a:xfrm rot="3620139">
            <a:off x="4472999" y="3479879"/>
            <a:ext cx="693009" cy="1981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13791426"/>
      </p:ext>
    </p:extLst>
  </p:cSld>
  <p:clrMapOvr>
    <a:masterClrMapping/>
  </p:clrMapOvr>
  <mc:AlternateContent xmlns:mc="http://schemas.openxmlformats.org/markup-compatibility/2006" xmlns:p14="http://schemas.microsoft.com/office/powerpoint/2010/main">
    <mc:Choice Requires="p14">
      <p:transition spd="slow" p14:dur="2000" advTm="16309"/>
    </mc:Choice>
    <mc:Fallback xmlns="">
      <p:transition spd="slow" advTm="163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986" t="4445" r="3986" b="6667"/>
          <a:stretch/>
        </p:blipFill>
        <p:spPr>
          <a:xfrm>
            <a:off x="3608619" y="-7620"/>
            <a:ext cx="5535381" cy="6919226"/>
          </a:xfrm>
          <a:prstGeom prst="rect">
            <a:avLst/>
          </a:prstGeom>
        </p:spPr>
      </p:pic>
      <p:sp>
        <p:nvSpPr>
          <p:cNvPr id="4" name="TextBox 3"/>
          <p:cNvSpPr txBox="1"/>
          <p:nvPr/>
        </p:nvSpPr>
        <p:spPr>
          <a:xfrm>
            <a:off x="381000" y="1626383"/>
            <a:ext cx="2577737" cy="1815882"/>
          </a:xfrm>
          <a:prstGeom prst="rect">
            <a:avLst/>
          </a:prstGeom>
          <a:noFill/>
        </p:spPr>
        <p:txBody>
          <a:bodyPr wrap="square" rtlCol="0">
            <a:spAutoFit/>
          </a:bodyPr>
          <a:lstStyle/>
          <a:p>
            <a:r>
              <a:rPr lang="en-US" sz="1600" dirty="0" smtClean="0">
                <a:solidFill>
                  <a:schemeClr val="accent6"/>
                </a:solidFill>
                <a:latin typeface="+mj-lt"/>
              </a:rPr>
              <a:t>The roadmap can be customized to only show ideas in certain subtopics of interest. To do so, click on the subtopics to hide in the upper right-hand key and select “exclude”.</a:t>
            </a:r>
            <a:endParaRPr lang="en-US" sz="1200" dirty="0" smtClean="0">
              <a:solidFill>
                <a:schemeClr val="accent6"/>
              </a:solidFill>
              <a:latin typeface="+mj-lt"/>
            </a:endParaRPr>
          </a:p>
        </p:txBody>
      </p:sp>
      <p:sp>
        <p:nvSpPr>
          <p:cNvPr id="5" name="Right Arrow 4"/>
          <p:cNvSpPr/>
          <p:nvPr/>
        </p:nvSpPr>
        <p:spPr>
          <a:xfrm>
            <a:off x="5867400" y="443276"/>
            <a:ext cx="1064958" cy="2817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74804616"/>
      </p:ext>
    </p:extLst>
  </p:cSld>
  <p:clrMapOvr>
    <a:masterClrMapping/>
  </p:clrMapOvr>
  <mc:AlternateContent xmlns:mc="http://schemas.openxmlformats.org/markup-compatibility/2006" xmlns:p14="http://schemas.microsoft.com/office/powerpoint/2010/main">
    <mc:Choice Requires="p14">
      <p:transition spd="slow" p14:dur="2000" advTm="21835"/>
    </mc:Choice>
    <mc:Fallback xmlns="">
      <p:transition spd="slow" advTm="218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532923"/>
            <a:ext cx="2577737" cy="3785652"/>
          </a:xfrm>
          <a:prstGeom prst="rect">
            <a:avLst/>
          </a:prstGeom>
          <a:noFill/>
        </p:spPr>
        <p:txBody>
          <a:bodyPr wrap="square" rtlCol="0">
            <a:spAutoFit/>
          </a:bodyPr>
          <a:lstStyle/>
          <a:p>
            <a:r>
              <a:rPr lang="en-US" sz="1600" dirty="0" smtClean="0">
                <a:solidFill>
                  <a:schemeClr val="accent6"/>
                </a:solidFill>
                <a:latin typeface="+mj-lt"/>
              </a:rPr>
              <a:t>This slide depicts the roadmap with only ideas in the following subtopics shown:</a:t>
            </a:r>
          </a:p>
          <a:p>
            <a:endParaRPr lang="en-US" sz="1600" dirty="0" smtClean="0">
              <a:solidFill>
                <a:schemeClr val="accent6"/>
              </a:solidFill>
              <a:latin typeface="+mj-lt"/>
            </a:endParaRPr>
          </a:p>
          <a:p>
            <a:pPr marL="285750" indent="-285750">
              <a:buFontTx/>
              <a:buChar char="-"/>
            </a:pPr>
            <a:r>
              <a:rPr lang="en-US" sz="1600" dirty="0" smtClean="0">
                <a:solidFill>
                  <a:schemeClr val="accent6"/>
                </a:solidFill>
                <a:latin typeface="+mj-lt"/>
              </a:rPr>
              <a:t>Finance/Revenue Development</a:t>
            </a:r>
          </a:p>
          <a:p>
            <a:pPr marL="285750" indent="-285750">
              <a:buFontTx/>
              <a:buChar char="-"/>
            </a:pPr>
            <a:r>
              <a:rPr lang="en-US" sz="1600" dirty="0" smtClean="0">
                <a:solidFill>
                  <a:schemeClr val="accent6"/>
                </a:solidFill>
                <a:latin typeface="+mj-lt"/>
              </a:rPr>
              <a:t>Passenger Experience</a:t>
            </a:r>
          </a:p>
          <a:p>
            <a:pPr marL="285750" indent="-285750">
              <a:buFontTx/>
              <a:buChar char="-"/>
            </a:pPr>
            <a:r>
              <a:rPr lang="en-US" sz="1600" dirty="0" smtClean="0">
                <a:solidFill>
                  <a:schemeClr val="accent6"/>
                </a:solidFill>
                <a:latin typeface="+mj-lt"/>
              </a:rPr>
              <a:t>Sustainable Design</a:t>
            </a:r>
          </a:p>
          <a:p>
            <a:pPr marL="285750" indent="-285750">
              <a:buFontTx/>
              <a:buChar char="-"/>
            </a:pPr>
            <a:r>
              <a:rPr lang="en-US" sz="1600" dirty="0" smtClean="0">
                <a:solidFill>
                  <a:schemeClr val="accent6"/>
                </a:solidFill>
                <a:latin typeface="+mj-lt"/>
              </a:rPr>
              <a:t>Integrating Technology</a:t>
            </a:r>
          </a:p>
          <a:p>
            <a:endParaRPr lang="en-US" sz="1600" dirty="0" smtClean="0">
              <a:solidFill>
                <a:schemeClr val="accent6"/>
              </a:solidFill>
              <a:latin typeface="+mj-lt"/>
            </a:endParaRPr>
          </a:p>
          <a:p>
            <a:r>
              <a:rPr lang="en-US" sz="1600" dirty="0" smtClean="0">
                <a:solidFill>
                  <a:schemeClr val="accent6"/>
                </a:solidFill>
                <a:latin typeface="+mj-lt"/>
              </a:rPr>
              <a:t>To return all ideas to the roadmap, simply hit the refresh button at the top of the webpage. </a:t>
            </a:r>
            <a:endParaRPr lang="en-US" sz="1200" dirty="0" smtClean="0">
              <a:solidFill>
                <a:schemeClr val="accent6"/>
              </a:solidFill>
              <a:latin typeface="+mj-lt"/>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834" r="25833"/>
          <a:stretch/>
        </p:blipFill>
        <p:spPr>
          <a:xfrm>
            <a:off x="3124200" y="0"/>
            <a:ext cx="6019800" cy="7005802"/>
          </a:xfrm>
          <a:prstGeom prst="rect">
            <a:avLst/>
          </a:prstGeom>
        </p:spPr>
      </p:pic>
    </p:spTree>
    <p:extLst>
      <p:ext uri="{BB962C8B-B14F-4D97-AF65-F5344CB8AC3E}">
        <p14:creationId xmlns:p14="http://schemas.microsoft.com/office/powerpoint/2010/main" val="4182978897"/>
      </p:ext>
    </p:extLst>
  </p:cSld>
  <p:clrMapOvr>
    <a:masterClrMapping/>
  </p:clrMapOvr>
  <mc:AlternateContent xmlns:mc="http://schemas.openxmlformats.org/markup-compatibility/2006" xmlns:p14="http://schemas.microsoft.com/office/powerpoint/2010/main">
    <mc:Choice Requires="p14">
      <p:transition spd="slow" p14:dur="2000" advTm="27930"/>
    </mc:Choice>
    <mc:Fallback xmlns="">
      <p:transition spd="slow" advTm="2793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986" t="4445" r="3986" b="6667"/>
          <a:stretch/>
        </p:blipFill>
        <p:spPr>
          <a:xfrm>
            <a:off x="3608619" y="-7620"/>
            <a:ext cx="5535381" cy="6919226"/>
          </a:xfrm>
          <a:prstGeom prst="rect">
            <a:avLst/>
          </a:prstGeom>
        </p:spPr>
      </p:pic>
      <p:sp>
        <p:nvSpPr>
          <p:cNvPr id="12" name="TextBox 11"/>
          <p:cNvSpPr txBox="1"/>
          <p:nvPr/>
        </p:nvSpPr>
        <p:spPr>
          <a:xfrm>
            <a:off x="304800" y="2057400"/>
            <a:ext cx="2971800" cy="1323439"/>
          </a:xfrm>
          <a:prstGeom prst="rect">
            <a:avLst/>
          </a:prstGeom>
          <a:noFill/>
        </p:spPr>
        <p:txBody>
          <a:bodyPr wrap="square" rtlCol="0">
            <a:spAutoFit/>
          </a:bodyPr>
          <a:lstStyle/>
          <a:p>
            <a:r>
              <a:rPr lang="en-US" sz="2000" dirty="0" smtClean="0">
                <a:solidFill>
                  <a:schemeClr val="accent6"/>
                </a:solidFill>
                <a:latin typeface="+mj-lt"/>
              </a:rPr>
              <a:t>The Interactive Roadmap can be accessed on the ACRP website.</a:t>
            </a:r>
            <a:endParaRPr lang="en-US" sz="1600" dirty="0" smtClean="0">
              <a:solidFill>
                <a:schemeClr val="accent6"/>
              </a:solidFill>
              <a:latin typeface="+mj-lt"/>
            </a:endParaRPr>
          </a:p>
        </p:txBody>
      </p:sp>
    </p:spTree>
    <p:extLst>
      <p:ext uri="{BB962C8B-B14F-4D97-AF65-F5344CB8AC3E}">
        <p14:creationId xmlns:p14="http://schemas.microsoft.com/office/powerpoint/2010/main" val="3298540419"/>
      </p:ext>
    </p:extLst>
  </p:cSld>
  <p:clrMapOvr>
    <a:masterClrMapping/>
  </p:clrMapOvr>
  <mc:AlternateContent xmlns:mc="http://schemas.openxmlformats.org/markup-compatibility/2006" xmlns:p14="http://schemas.microsoft.com/office/powerpoint/2010/main">
    <mc:Choice Requires="p14">
      <p:transition spd="slow" p14:dur="2000" advTm="14630"/>
    </mc:Choice>
    <mc:Fallback xmlns="">
      <p:transition spd="slow" advTm="1463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7239000" cy="1143000"/>
          </a:xfrm>
        </p:spPr>
        <p:txBody>
          <a:bodyPr/>
          <a:lstStyle/>
          <a:p>
            <a:pPr marL="0" indent="0"/>
            <a:r>
              <a:rPr lang="en-US" sz="2400" b="0" dirty="0" smtClean="0">
                <a:solidFill>
                  <a:schemeClr val="accent6"/>
                </a:solidFill>
              </a:rPr>
              <a:t>The 40 research ideas are contained in an Excel file and organized by several columns of information</a:t>
            </a:r>
          </a:p>
          <a:p>
            <a:pPr marL="0" indent="0"/>
            <a:endParaRPr lang="en-US" sz="2400" b="0" dirty="0">
              <a:solidFill>
                <a:schemeClr val="accent6"/>
              </a:solidFill>
            </a:endParaRPr>
          </a:p>
          <a:p>
            <a:pPr marL="0" indent="0"/>
            <a:endParaRPr lang="en-US" sz="2400" b="0" dirty="0">
              <a:solidFill>
                <a:schemeClr val="accent6"/>
              </a:solidFill>
            </a:endParaRPr>
          </a:p>
          <a:p>
            <a:pPr marL="0" indent="0"/>
            <a:endParaRPr lang="en-US" sz="2400" b="0" dirty="0">
              <a:solidFill>
                <a:schemeClr val="accent6"/>
              </a:solidFill>
            </a:endParaRPr>
          </a:p>
        </p:txBody>
      </p:sp>
      <p:sp>
        <p:nvSpPr>
          <p:cNvPr id="4" name="Rectangle 2"/>
          <p:cNvSpPr txBox="1">
            <a:spLocks noChangeArrowheads="1"/>
          </p:cNvSpPr>
          <p:nvPr/>
        </p:nvSpPr>
        <p:spPr bwMode="auto">
          <a:xfrm>
            <a:off x="304800" y="533400"/>
            <a:ext cx="7010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chemeClr val="tx2"/>
                </a:solidFill>
                <a:latin typeface="HelveticaNeueLT Std Blk" pitchFamily="34" charset="0"/>
                <a:ea typeface="+mj-ea"/>
                <a:cs typeface="+mj-cs"/>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200" algn="l" rtl="0" fontAlgn="base">
              <a:spcBef>
                <a:spcPct val="0"/>
              </a:spcBef>
              <a:spcAft>
                <a:spcPct val="0"/>
              </a:spcAft>
              <a:defRPr sz="4400">
                <a:solidFill>
                  <a:schemeClr val="tx2"/>
                </a:solidFill>
                <a:latin typeface="Futura" charset="0"/>
              </a:defRPr>
            </a:lvl6pPr>
            <a:lvl7pPr marL="914400" algn="l" rtl="0" fontAlgn="base">
              <a:spcBef>
                <a:spcPct val="0"/>
              </a:spcBef>
              <a:spcAft>
                <a:spcPct val="0"/>
              </a:spcAft>
              <a:defRPr sz="4400">
                <a:solidFill>
                  <a:schemeClr val="tx2"/>
                </a:solidFill>
                <a:latin typeface="Futura" charset="0"/>
              </a:defRPr>
            </a:lvl7pPr>
            <a:lvl8pPr marL="1371600" algn="l" rtl="0" fontAlgn="base">
              <a:spcBef>
                <a:spcPct val="0"/>
              </a:spcBef>
              <a:spcAft>
                <a:spcPct val="0"/>
              </a:spcAft>
              <a:defRPr sz="4400">
                <a:solidFill>
                  <a:schemeClr val="tx2"/>
                </a:solidFill>
                <a:latin typeface="Futura" charset="0"/>
              </a:defRPr>
            </a:lvl8pPr>
            <a:lvl9pPr marL="1828800" algn="l" rtl="0" fontAlgn="base">
              <a:spcBef>
                <a:spcPct val="0"/>
              </a:spcBef>
              <a:spcAft>
                <a:spcPct val="0"/>
              </a:spcAft>
              <a:defRPr sz="4400">
                <a:solidFill>
                  <a:schemeClr val="tx2"/>
                </a:solidFill>
                <a:latin typeface="Futura" charset="0"/>
              </a:defRPr>
            </a:lvl9pPr>
          </a:lstStyle>
          <a:p>
            <a:pPr eaLnBrk="1" hangingPunct="1"/>
            <a:r>
              <a:rPr lang="en-US" sz="3600" b="1" kern="0" dirty="0" smtClean="0">
                <a:solidFill>
                  <a:srgbClr val="DE842E"/>
                </a:solidFill>
              </a:rPr>
              <a:t>Research Idea Database</a:t>
            </a:r>
            <a:endParaRPr lang="en-US" sz="3600" b="1" kern="0" dirty="0">
              <a:solidFill>
                <a:srgbClr val="DE842E"/>
              </a:solidFill>
            </a:endParaRPr>
          </a:p>
        </p:txBody>
      </p:sp>
      <p:pic>
        <p:nvPicPr>
          <p:cNvPr id="6" name="Picture 5"/>
          <p:cNvPicPr>
            <a:picLocks noChangeAspect="1"/>
          </p:cNvPicPr>
          <p:nvPr/>
        </p:nvPicPr>
        <p:blipFill>
          <a:blip r:embed="rId3"/>
          <a:stretch>
            <a:fillRect/>
          </a:stretch>
        </p:blipFill>
        <p:spPr>
          <a:xfrm>
            <a:off x="-4156" y="2800632"/>
            <a:ext cx="9148156" cy="1909084"/>
          </a:xfrm>
          <a:prstGeom prst="rect">
            <a:avLst/>
          </a:prstGeom>
        </p:spPr>
      </p:pic>
    </p:spTree>
    <p:extLst>
      <p:ext uri="{BB962C8B-B14F-4D97-AF65-F5344CB8AC3E}">
        <p14:creationId xmlns:p14="http://schemas.microsoft.com/office/powerpoint/2010/main" val="3753218039"/>
      </p:ext>
    </p:extLst>
  </p:cSld>
  <p:clrMapOvr>
    <a:masterClrMapping/>
  </p:clrMapOvr>
  <mc:AlternateContent xmlns:mc="http://schemas.openxmlformats.org/markup-compatibility/2006" xmlns:p14="http://schemas.microsoft.com/office/powerpoint/2010/main">
    <mc:Choice Requires="p14">
      <p:transition spd="slow" p14:dur="2000" advTm="25929"/>
    </mc:Choice>
    <mc:Fallback xmlns="">
      <p:transition spd="slow" advTm="25929"/>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282337"/>
            <a:ext cx="7010400" cy="685800"/>
          </a:xfrm>
        </p:spPr>
        <p:txBody>
          <a:bodyPr anchor="t"/>
          <a:lstStyle/>
          <a:p>
            <a:r>
              <a:rPr lang="en-US" sz="1800" b="0" dirty="0" smtClean="0">
                <a:solidFill>
                  <a:schemeClr val="accent6"/>
                </a:solidFill>
              </a:rPr>
              <a:t>Research Products for the Roadmap in the Area of Airport Design and Construction can be found here</a:t>
            </a:r>
            <a:endParaRPr lang="en-US" sz="1800" dirty="0"/>
          </a:p>
        </p:txBody>
      </p:sp>
      <p:sp>
        <p:nvSpPr>
          <p:cNvPr id="4" name="Rectangle 2"/>
          <p:cNvSpPr txBox="1">
            <a:spLocks noChangeArrowheads="1"/>
          </p:cNvSpPr>
          <p:nvPr/>
        </p:nvSpPr>
        <p:spPr bwMode="auto">
          <a:xfrm>
            <a:off x="304800" y="437606"/>
            <a:ext cx="7010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chemeClr val="tx2"/>
                </a:solidFill>
                <a:latin typeface="HelveticaNeueLT Std Blk" pitchFamily="34" charset="0"/>
                <a:ea typeface="+mj-ea"/>
                <a:cs typeface="+mj-cs"/>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200" algn="l" rtl="0" fontAlgn="base">
              <a:spcBef>
                <a:spcPct val="0"/>
              </a:spcBef>
              <a:spcAft>
                <a:spcPct val="0"/>
              </a:spcAft>
              <a:defRPr sz="4400">
                <a:solidFill>
                  <a:schemeClr val="tx2"/>
                </a:solidFill>
                <a:latin typeface="Futura" charset="0"/>
              </a:defRPr>
            </a:lvl6pPr>
            <a:lvl7pPr marL="914400" algn="l" rtl="0" fontAlgn="base">
              <a:spcBef>
                <a:spcPct val="0"/>
              </a:spcBef>
              <a:spcAft>
                <a:spcPct val="0"/>
              </a:spcAft>
              <a:defRPr sz="4400">
                <a:solidFill>
                  <a:schemeClr val="tx2"/>
                </a:solidFill>
                <a:latin typeface="Futura" charset="0"/>
              </a:defRPr>
            </a:lvl7pPr>
            <a:lvl8pPr marL="1371600" algn="l" rtl="0" fontAlgn="base">
              <a:spcBef>
                <a:spcPct val="0"/>
              </a:spcBef>
              <a:spcAft>
                <a:spcPct val="0"/>
              </a:spcAft>
              <a:defRPr sz="4400">
                <a:solidFill>
                  <a:schemeClr val="tx2"/>
                </a:solidFill>
                <a:latin typeface="Futura" charset="0"/>
              </a:defRPr>
            </a:lvl8pPr>
            <a:lvl9pPr marL="1828800" algn="l" rtl="0" fontAlgn="base">
              <a:spcBef>
                <a:spcPct val="0"/>
              </a:spcBef>
              <a:spcAft>
                <a:spcPct val="0"/>
              </a:spcAft>
              <a:defRPr sz="4400">
                <a:solidFill>
                  <a:schemeClr val="tx2"/>
                </a:solidFill>
                <a:latin typeface="Futura" charset="0"/>
              </a:defRPr>
            </a:lvl9pPr>
          </a:lstStyle>
          <a:p>
            <a:pPr eaLnBrk="1" hangingPunct="1"/>
            <a:r>
              <a:rPr lang="en-US" sz="3600" b="1" kern="0" dirty="0" smtClean="0">
                <a:solidFill>
                  <a:srgbClr val="DE842E"/>
                </a:solidFill>
              </a:rPr>
              <a:t>Thank You</a:t>
            </a:r>
            <a:endParaRPr lang="en-US" sz="3600" b="1" kern="0" dirty="0">
              <a:solidFill>
                <a:srgbClr val="DE842E"/>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2295797"/>
            <a:ext cx="5029200" cy="3352800"/>
          </a:xfrm>
          <a:prstGeom prst="rect">
            <a:avLst/>
          </a:prstGeom>
        </p:spPr>
      </p:pic>
      <p:sp>
        <p:nvSpPr>
          <p:cNvPr id="6" name="Title 4"/>
          <p:cNvSpPr txBox="1">
            <a:spLocks/>
          </p:cNvSpPr>
          <p:nvPr/>
        </p:nvSpPr>
        <p:spPr bwMode="auto">
          <a:xfrm>
            <a:off x="304800" y="1952897"/>
            <a:ext cx="7010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1600" b="1">
                <a:solidFill>
                  <a:schemeClr val="tx2"/>
                </a:solidFill>
                <a:latin typeface="HelveticaNeueLT Std Blk" pitchFamily="34" charset="0"/>
                <a:ea typeface="+mj-ea"/>
                <a:cs typeface="+mj-cs"/>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200" algn="l" rtl="0" fontAlgn="base">
              <a:spcBef>
                <a:spcPct val="0"/>
              </a:spcBef>
              <a:spcAft>
                <a:spcPct val="0"/>
              </a:spcAft>
              <a:defRPr sz="4400">
                <a:solidFill>
                  <a:schemeClr val="tx2"/>
                </a:solidFill>
                <a:latin typeface="Futura" charset="0"/>
              </a:defRPr>
            </a:lvl6pPr>
            <a:lvl7pPr marL="914400" algn="l" rtl="0" fontAlgn="base">
              <a:spcBef>
                <a:spcPct val="0"/>
              </a:spcBef>
              <a:spcAft>
                <a:spcPct val="0"/>
              </a:spcAft>
              <a:defRPr sz="4400">
                <a:solidFill>
                  <a:schemeClr val="tx2"/>
                </a:solidFill>
                <a:latin typeface="Futura" charset="0"/>
              </a:defRPr>
            </a:lvl7pPr>
            <a:lvl8pPr marL="1371600" algn="l" rtl="0" fontAlgn="base">
              <a:spcBef>
                <a:spcPct val="0"/>
              </a:spcBef>
              <a:spcAft>
                <a:spcPct val="0"/>
              </a:spcAft>
              <a:defRPr sz="4400">
                <a:solidFill>
                  <a:schemeClr val="tx2"/>
                </a:solidFill>
                <a:latin typeface="Futura" charset="0"/>
              </a:defRPr>
            </a:lvl8pPr>
            <a:lvl9pPr marL="1828800" algn="l" rtl="0" fontAlgn="base">
              <a:spcBef>
                <a:spcPct val="0"/>
              </a:spcBef>
              <a:spcAft>
                <a:spcPct val="0"/>
              </a:spcAft>
              <a:defRPr sz="4400">
                <a:solidFill>
                  <a:schemeClr val="tx2"/>
                </a:solidFill>
                <a:latin typeface="Futura" charset="0"/>
              </a:defRPr>
            </a:lvl9pPr>
          </a:lstStyle>
          <a:p>
            <a:pPr algn="ctr"/>
            <a:r>
              <a:rPr lang="en-US" sz="1800" b="0" kern="0" dirty="0" smtClean="0">
                <a:solidFill>
                  <a:schemeClr val="accent6"/>
                </a:solidFill>
              </a:rPr>
              <a:t>http://www.trb.org/ACRP/ACRP.aspx</a:t>
            </a:r>
            <a:endParaRPr lang="en-US" sz="1800" kern="0" dirty="0"/>
          </a:p>
        </p:txBody>
      </p:sp>
    </p:spTree>
    <p:extLst>
      <p:ext uri="{BB962C8B-B14F-4D97-AF65-F5344CB8AC3E}">
        <p14:creationId xmlns:p14="http://schemas.microsoft.com/office/powerpoint/2010/main" val="1996552458"/>
      </p:ext>
    </p:extLst>
  </p:cSld>
  <p:clrMapOvr>
    <a:masterClrMapping/>
  </p:clrMapOvr>
  <mc:AlternateContent xmlns:mc="http://schemas.openxmlformats.org/markup-compatibility/2006" xmlns:p14="http://schemas.microsoft.com/office/powerpoint/2010/main">
    <mc:Choice Requires="p14">
      <p:transition spd="slow" p14:dur="2000" advTm="31810"/>
    </mc:Choice>
    <mc:Fallback xmlns="">
      <p:transition spd="slow" advTm="3181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7010400" cy="4928419"/>
          </a:xfrm>
        </p:spPr>
        <p:txBody>
          <a:bodyPr/>
          <a:lstStyle/>
          <a:p>
            <a:pPr marL="0" indent="0">
              <a:buNone/>
            </a:pPr>
            <a:r>
              <a:rPr lang="en-US" sz="2000" b="0" dirty="0">
                <a:solidFill>
                  <a:schemeClr val="accent6"/>
                </a:solidFill>
              </a:rPr>
              <a:t>ACRP relies on a flow of quality research ideas from airport industry practitioners into the program. The intent of a roadmap is to facilitate industry development of problem statements and identify future </a:t>
            </a:r>
            <a:r>
              <a:rPr lang="en-US" sz="2000" b="0" dirty="0" smtClean="0">
                <a:solidFill>
                  <a:schemeClr val="accent6"/>
                </a:solidFill>
              </a:rPr>
              <a:t>research needs.</a:t>
            </a:r>
          </a:p>
          <a:p>
            <a:pPr marL="0" indent="0">
              <a:buNone/>
            </a:pPr>
            <a:endParaRPr lang="en-US" sz="2000" b="0" dirty="0">
              <a:solidFill>
                <a:schemeClr val="accent6"/>
              </a:solidFill>
            </a:endParaRPr>
          </a:p>
          <a:p>
            <a:pPr marL="0" indent="0">
              <a:buNone/>
            </a:pPr>
            <a:r>
              <a:rPr lang="en-US" sz="2000" b="0" dirty="0" smtClean="0">
                <a:solidFill>
                  <a:schemeClr val="accent6"/>
                </a:solidFill>
              </a:rPr>
              <a:t>The </a:t>
            </a:r>
            <a:r>
              <a:rPr lang="en-US" sz="2000" b="0" dirty="0" smtClean="0">
                <a:solidFill>
                  <a:schemeClr val="accent5"/>
                </a:solidFill>
              </a:rPr>
              <a:t>objective</a:t>
            </a:r>
            <a:r>
              <a:rPr lang="en-US" sz="2000" b="0" dirty="0" smtClean="0">
                <a:solidFill>
                  <a:schemeClr val="accent6"/>
                </a:solidFill>
              </a:rPr>
              <a:t> of this </a:t>
            </a:r>
            <a:r>
              <a:rPr lang="en-US" sz="2000" b="0" dirty="0">
                <a:solidFill>
                  <a:schemeClr val="accent6"/>
                </a:solidFill>
              </a:rPr>
              <a:t>project is </a:t>
            </a:r>
            <a:r>
              <a:rPr lang="en-US" sz="2000" b="0" dirty="0" smtClean="0">
                <a:solidFill>
                  <a:schemeClr val="accent6"/>
                </a:solidFill>
              </a:rPr>
              <a:t>to develop </a:t>
            </a:r>
            <a:r>
              <a:rPr lang="en-US" sz="2000" b="0" dirty="0">
                <a:solidFill>
                  <a:schemeClr val="accent6"/>
                </a:solidFill>
              </a:rPr>
              <a:t>a research roadmap in the area of airport </a:t>
            </a:r>
            <a:r>
              <a:rPr lang="en-US" sz="2000" b="0" dirty="0" smtClean="0">
                <a:solidFill>
                  <a:schemeClr val="accent6"/>
                </a:solidFill>
              </a:rPr>
              <a:t>design and construction, </a:t>
            </a:r>
            <a:r>
              <a:rPr lang="en-US" sz="2000" b="0" dirty="0">
                <a:solidFill>
                  <a:schemeClr val="accent6"/>
                </a:solidFill>
              </a:rPr>
              <a:t>optimized for broad dissemination on the </a:t>
            </a:r>
            <a:r>
              <a:rPr lang="en-US" sz="2000" b="0" dirty="0" smtClean="0">
                <a:solidFill>
                  <a:schemeClr val="accent6"/>
                </a:solidFill>
              </a:rPr>
              <a:t>web. </a:t>
            </a:r>
          </a:p>
          <a:p>
            <a:pPr marL="0" indent="0">
              <a:buNone/>
            </a:pPr>
            <a:endParaRPr lang="en-US" sz="2000" b="0" dirty="0">
              <a:solidFill>
                <a:schemeClr val="accent6"/>
              </a:solidFill>
            </a:endParaRPr>
          </a:p>
          <a:p>
            <a:pPr marL="0" indent="0">
              <a:buNone/>
            </a:pPr>
            <a:r>
              <a:rPr lang="en-US" sz="2000" b="0" dirty="0" smtClean="0">
                <a:solidFill>
                  <a:schemeClr val="accent6"/>
                </a:solidFill>
              </a:rPr>
              <a:t>The roadmap should include a </a:t>
            </a:r>
            <a:r>
              <a:rPr lang="en-US" sz="2000" b="0" dirty="0" smtClean="0">
                <a:solidFill>
                  <a:schemeClr val="accent5"/>
                </a:solidFill>
              </a:rPr>
              <a:t>prioritized </a:t>
            </a:r>
            <a:r>
              <a:rPr lang="en-US" sz="2000" b="0" dirty="0">
                <a:solidFill>
                  <a:schemeClr val="accent5"/>
                </a:solidFill>
              </a:rPr>
              <a:t>list of topics</a:t>
            </a:r>
            <a:r>
              <a:rPr lang="en-US" sz="2000" b="0" dirty="0" smtClean="0">
                <a:solidFill>
                  <a:schemeClr val="accent5"/>
                </a:solidFill>
              </a:rPr>
              <a:t>/ themes </a:t>
            </a:r>
            <a:r>
              <a:rPr lang="en-US" sz="2000" b="0" dirty="0">
                <a:solidFill>
                  <a:schemeClr val="accent6"/>
                </a:solidFill>
              </a:rPr>
              <a:t>for the industry, and for ACRP, to consider for the next</a:t>
            </a:r>
            <a:r>
              <a:rPr lang="en-US" sz="2000" b="0" dirty="0">
                <a:solidFill>
                  <a:schemeClr val="accent5"/>
                </a:solidFill>
              </a:rPr>
              <a:t> 3 to 5 </a:t>
            </a:r>
            <a:r>
              <a:rPr lang="en-US" sz="2000" b="0" dirty="0" smtClean="0">
                <a:solidFill>
                  <a:schemeClr val="accent5"/>
                </a:solidFill>
              </a:rPr>
              <a:t>years</a:t>
            </a:r>
          </a:p>
          <a:p>
            <a:pPr marL="0" indent="0">
              <a:buNone/>
            </a:pPr>
            <a:endParaRPr lang="en-US" sz="2400" b="0" dirty="0">
              <a:solidFill>
                <a:schemeClr val="bg1">
                  <a:lumMod val="50000"/>
                </a:schemeClr>
              </a:solidFill>
            </a:endParaRPr>
          </a:p>
          <a:p>
            <a:pPr marL="0" indent="0"/>
            <a:endParaRPr lang="en-US" sz="2400" b="0" dirty="0">
              <a:solidFill>
                <a:schemeClr val="bg1">
                  <a:lumMod val="50000"/>
                </a:schemeClr>
              </a:solidFill>
            </a:endParaRPr>
          </a:p>
        </p:txBody>
      </p:sp>
      <p:sp>
        <p:nvSpPr>
          <p:cNvPr id="4" name="Rectangle 2"/>
          <p:cNvSpPr txBox="1">
            <a:spLocks noChangeArrowheads="1"/>
          </p:cNvSpPr>
          <p:nvPr/>
        </p:nvSpPr>
        <p:spPr bwMode="auto">
          <a:xfrm>
            <a:off x="304800" y="533400"/>
            <a:ext cx="7010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chemeClr val="tx2"/>
                </a:solidFill>
                <a:latin typeface="HelveticaNeueLT Std Blk" pitchFamily="34" charset="0"/>
                <a:ea typeface="+mj-ea"/>
                <a:cs typeface="+mj-cs"/>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200" algn="l" rtl="0" fontAlgn="base">
              <a:spcBef>
                <a:spcPct val="0"/>
              </a:spcBef>
              <a:spcAft>
                <a:spcPct val="0"/>
              </a:spcAft>
              <a:defRPr sz="4400">
                <a:solidFill>
                  <a:schemeClr val="tx2"/>
                </a:solidFill>
                <a:latin typeface="Futura" charset="0"/>
              </a:defRPr>
            </a:lvl6pPr>
            <a:lvl7pPr marL="914400" algn="l" rtl="0" fontAlgn="base">
              <a:spcBef>
                <a:spcPct val="0"/>
              </a:spcBef>
              <a:spcAft>
                <a:spcPct val="0"/>
              </a:spcAft>
              <a:defRPr sz="4400">
                <a:solidFill>
                  <a:schemeClr val="tx2"/>
                </a:solidFill>
                <a:latin typeface="Futura" charset="0"/>
              </a:defRPr>
            </a:lvl7pPr>
            <a:lvl8pPr marL="1371600" algn="l" rtl="0" fontAlgn="base">
              <a:spcBef>
                <a:spcPct val="0"/>
              </a:spcBef>
              <a:spcAft>
                <a:spcPct val="0"/>
              </a:spcAft>
              <a:defRPr sz="4400">
                <a:solidFill>
                  <a:schemeClr val="tx2"/>
                </a:solidFill>
                <a:latin typeface="Futura" charset="0"/>
              </a:defRPr>
            </a:lvl8pPr>
            <a:lvl9pPr marL="1828800" algn="l" rtl="0" fontAlgn="base">
              <a:spcBef>
                <a:spcPct val="0"/>
              </a:spcBef>
              <a:spcAft>
                <a:spcPct val="0"/>
              </a:spcAft>
              <a:defRPr sz="4400">
                <a:solidFill>
                  <a:schemeClr val="tx2"/>
                </a:solidFill>
                <a:latin typeface="Futura" charset="0"/>
              </a:defRPr>
            </a:lvl9pPr>
          </a:lstStyle>
          <a:p>
            <a:pPr eaLnBrk="1" hangingPunct="1"/>
            <a:r>
              <a:rPr lang="en-US" sz="3600" b="1" kern="0" dirty="0" smtClean="0">
                <a:solidFill>
                  <a:srgbClr val="DE842E"/>
                </a:solidFill>
              </a:rPr>
              <a:t>Background and Objective</a:t>
            </a:r>
            <a:endParaRPr lang="en-US" sz="3600" b="1" kern="0" dirty="0">
              <a:solidFill>
                <a:srgbClr val="DE842E"/>
              </a:solidFill>
            </a:endParaRPr>
          </a:p>
        </p:txBody>
      </p:sp>
    </p:spTree>
    <p:custDataLst>
      <p:tags r:id="rId1"/>
    </p:custDataLst>
    <p:extLst>
      <p:ext uri="{BB962C8B-B14F-4D97-AF65-F5344CB8AC3E}">
        <p14:creationId xmlns:p14="http://schemas.microsoft.com/office/powerpoint/2010/main" val="1448270550"/>
      </p:ext>
    </p:extLst>
  </p:cSld>
  <p:clrMapOvr>
    <a:masterClrMapping/>
  </p:clrMapOvr>
  <mc:AlternateContent xmlns:mc="http://schemas.openxmlformats.org/markup-compatibility/2006" xmlns:p14="http://schemas.microsoft.com/office/powerpoint/2010/main">
    <mc:Choice Requires="p14">
      <p:transition spd="slow" p14:dur="2000" advTm="71175"/>
    </mc:Choice>
    <mc:Fallback xmlns="">
      <p:transition spd="slow" advTm="711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742" y="1371600"/>
            <a:ext cx="6781800" cy="4800600"/>
          </a:xfrm>
        </p:spPr>
        <p:txBody>
          <a:bodyPr/>
          <a:lstStyle/>
          <a:p>
            <a:pPr>
              <a:buFont typeface="Arial" panose="020B0604020202020204" pitchFamily="34" charset="0"/>
              <a:buChar char="•"/>
            </a:pPr>
            <a:r>
              <a:rPr lang="en-US" sz="2200" b="0" dirty="0" smtClean="0">
                <a:solidFill>
                  <a:schemeClr val="accent6"/>
                </a:solidFill>
              </a:rPr>
              <a:t>Identify the challenges and knowledge gaps facing airports in the area of design and construction</a:t>
            </a:r>
            <a:endParaRPr lang="en-US" sz="2200" b="0" dirty="0">
              <a:solidFill>
                <a:schemeClr val="accent6"/>
              </a:solidFill>
            </a:endParaRPr>
          </a:p>
          <a:p>
            <a:pPr>
              <a:buFont typeface="Arial" panose="020B0604020202020204" pitchFamily="34" charset="0"/>
              <a:buChar char="•"/>
            </a:pPr>
            <a:r>
              <a:rPr lang="en-US" sz="2200" b="0" dirty="0" smtClean="0">
                <a:solidFill>
                  <a:schemeClr val="accent6"/>
                </a:solidFill>
              </a:rPr>
              <a:t>Gather information through a literature review and extensive stakeholder engagement</a:t>
            </a:r>
          </a:p>
          <a:p>
            <a:pPr>
              <a:buFont typeface="Arial" panose="020B0604020202020204" pitchFamily="34" charset="0"/>
              <a:buChar char="•"/>
            </a:pPr>
            <a:r>
              <a:rPr lang="en-US" sz="2200" b="0" dirty="0" smtClean="0">
                <a:solidFill>
                  <a:schemeClr val="accent6"/>
                </a:solidFill>
              </a:rPr>
              <a:t>Develop a strategic </a:t>
            </a:r>
            <a:r>
              <a:rPr lang="en-US" sz="2200" b="0" dirty="0">
                <a:solidFill>
                  <a:schemeClr val="accent6"/>
                </a:solidFill>
              </a:rPr>
              <a:t>roadmap of individual research ideas organized by high-level </a:t>
            </a:r>
            <a:r>
              <a:rPr lang="en-US" sz="2200" b="0" dirty="0" smtClean="0">
                <a:solidFill>
                  <a:schemeClr val="accent6"/>
                </a:solidFill>
              </a:rPr>
              <a:t>themes and </a:t>
            </a:r>
            <a:r>
              <a:rPr lang="en-US" sz="2200" b="0" dirty="0" smtClean="0">
                <a:solidFill>
                  <a:schemeClr val="accent6"/>
                </a:solidFill>
              </a:rPr>
              <a:t>subtopics</a:t>
            </a:r>
            <a:endParaRPr lang="en-US" sz="2200" b="0" dirty="0" smtClean="0">
              <a:solidFill>
                <a:schemeClr val="accent6"/>
              </a:solidFill>
            </a:endParaRPr>
          </a:p>
          <a:p>
            <a:pPr>
              <a:buFont typeface="Arial" panose="020B0604020202020204" pitchFamily="34" charset="0"/>
              <a:buChar char="•"/>
            </a:pPr>
            <a:r>
              <a:rPr lang="en-US" sz="2200" b="0" dirty="0" smtClean="0">
                <a:solidFill>
                  <a:schemeClr val="accent6"/>
                </a:solidFill>
              </a:rPr>
              <a:t>Prioritize ideas according to a set of criteria and input from the Project Panel</a:t>
            </a:r>
            <a:endParaRPr lang="en-US" sz="2200" b="0" dirty="0">
              <a:solidFill>
                <a:schemeClr val="accent6"/>
              </a:solidFill>
            </a:endParaRPr>
          </a:p>
          <a:p>
            <a:pPr>
              <a:buFont typeface="Arial" panose="020B0604020202020204" pitchFamily="34" charset="0"/>
              <a:buChar char="•"/>
            </a:pPr>
            <a:r>
              <a:rPr lang="en-US" sz="2200" b="0" dirty="0" smtClean="0">
                <a:solidFill>
                  <a:schemeClr val="accent6"/>
                </a:solidFill>
              </a:rPr>
              <a:t>Design Roadmap to integrate with </a:t>
            </a:r>
            <a:r>
              <a:rPr lang="en-US" sz="2200" b="0" dirty="0">
                <a:solidFill>
                  <a:schemeClr val="accent6"/>
                </a:solidFill>
              </a:rPr>
              <a:t>ACRP’s IdeaHub</a:t>
            </a:r>
          </a:p>
          <a:p>
            <a:pPr marL="0" indent="0"/>
            <a:endParaRPr lang="en-US" sz="2200" b="0" dirty="0">
              <a:solidFill>
                <a:schemeClr val="bg1">
                  <a:lumMod val="50000"/>
                </a:schemeClr>
              </a:solidFill>
            </a:endParaRPr>
          </a:p>
        </p:txBody>
      </p:sp>
      <p:sp>
        <p:nvSpPr>
          <p:cNvPr id="4" name="Rectangle 2"/>
          <p:cNvSpPr txBox="1">
            <a:spLocks noChangeArrowheads="1"/>
          </p:cNvSpPr>
          <p:nvPr/>
        </p:nvSpPr>
        <p:spPr bwMode="auto">
          <a:xfrm>
            <a:off x="454742" y="457200"/>
            <a:ext cx="7010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chemeClr val="tx2"/>
                </a:solidFill>
                <a:latin typeface="HelveticaNeueLT Std Blk" pitchFamily="34" charset="0"/>
                <a:ea typeface="+mj-ea"/>
                <a:cs typeface="+mj-cs"/>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200" algn="l" rtl="0" fontAlgn="base">
              <a:spcBef>
                <a:spcPct val="0"/>
              </a:spcBef>
              <a:spcAft>
                <a:spcPct val="0"/>
              </a:spcAft>
              <a:defRPr sz="4400">
                <a:solidFill>
                  <a:schemeClr val="tx2"/>
                </a:solidFill>
                <a:latin typeface="Futura" charset="0"/>
              </a:defRPr>
            </a:lvl6pPr>
            <a:lvl7pPr marL="914400" algn="l" rtl="0" fontAlgn="base">
              <a:spcBef>
                <a:spcPct val="0"/>
              </a:spcBef>
              <a:spcAft>
                <a:spcPct val="0"/>
              </a:spcAft>
              <a:defRPr sz="4400">
                <a:solidFill>
                  <a:schemeClr val="tx2"/>
                </a:solidFill>
                <a:latin typeface="Futura" charset="0"/>
              </a:defRPr>
            </a:lvl7pPr>
            <a:lvl8pPr marL="1371600" algn="l" rtl="0" fontAlgn="base">
              <a:spcBef>
                <a:spcPct val="0"/>
              </a:spcBef>
              <a:spcAft>
                <a:spcPct val="0"/>
              </a:spcAft>
              <a:defRPr sz="4400">
                <a:solidFill>
                  <a:schemeClr val="tx2"/>
                </a:solidFill>
                <a:latin typeface="Futura" charset="0"/>
              </a:defRPr>
            </a:lvl8pPr>
            <a:lvl9pPr marL="1828800" algn="l" rtl="0" fontAlgn="base">
              <a:spcBef>
                <a:spcPct val="0"/>
              </a:spcBef>
              <a:spcAft>
                <a:spcPct val="0"/>
              </a:spcAft>
              <a:defRPr sz="4400">
                <a:solidFill>
                  <a:schemeClr val="tx2"/>
                </a:solidFill>
                <a:latin typeface="Futura" charset="0"/>
              </a:defRPr>
            </a:lvl9pPr>
          </a:lstStyle>
          <a:p>
            <a:pPr eaLnBrk="1" hangingPunct="1"/>
            <a:r>
              <a:rPr lang="en-US" sz="3600" b="1" kern="0" dirty="0" smtClean="0">
                <a:solidFill>
                  <a:srgbClr val="DE842E"/>
                </a:solidFill>
              </a:rPr>
              <a:t>Approach to Research</a:t>
            </a:r>
            <a:endParaRPr lang="en-US" sz="3600" b="1" kern="0" dirty="0">
              <a:solidFill>
                <a:srgbClr val="DE842E"/>
              </a:solidFill>
            </a:endParaRPr>
          </a:p>
        </p:txBody>
      </p:sp>
    </p:spTree>
    <p:extLst>
      <p:ext uri="{BB962C8B-B14F-4D97-AF65-F5344CB8AC3E}">
        <p14:creationId xmlns:p14="http://schemas.microsoft.com/office/powerpoint/2010/main" val="3641128719"/>
      </p:ext>
    </p:extLst>
  </p:cSld>
  <p:clrMapOvr>
    <a:masterClrMapping/>
  </p:clrMapOvr>
  <mc:AlternateContent xmlns:mc="http://schemas.openxmlformats.org/markup-compatibility/2006" xmlns:p14="http://schemas.microsoft.com/office/powerpoint/2010/main">
    <mc:Choice Requires="p14">
      <p:transition spd="slow" p14:dur="2000" advTm="85041"/>
    </mc:Choice>
    <mc:Fallback xmlns="">
      <p:transition spd="slow" advTm="8504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716" y="1285568"/>
            <a:ext cx="7081684" cy="4724400"/>
          </a:xfrm>
        </p:spPr>
        <p:txBody>
          <a:bodyPr/>
          <a:lstStyle/>
          <a:p>
            <a:pPr>
              <a:buFont typeface="Arial" panose="020B0604020202020204" pitchFamily="34" charset="0"/>
              <a:buChar char="•"/>
            </a:pPr>
            <a:r>
              <a:rPr lang="en-US" sz="2200" dirty="0" smtClean="0">
                <a:solidFill>
                  <a:schemeClr val="accent6"/>
                </a:solidFill>
              </a:rPr>
              <a:t>Written Research Roadmap Report</a:t>
            </a:r>
            <a:r>
              <a:rPr lang="en-US" sz="2200" b="0" dirty="0" smtClean="0">
                <a:solidFill>
                  <a:schemeClr val="accent6"/>
                </a:solidFill>
              </a:rPr>
              <a:t>:  </a:t>
            </a:r>
            <a:r>
              <a:rPr lang="en-US" sz="2200" b="0" dirty="0">
                <a:solidFill>
                  <a:schemeClr val="accent6"/>
                </a:solidFill>
              </a:rPr>
              <a:t>Narrative report describing the research </a:t>
            </a:r>
            <a:r>
              <a:rPr lang="en-US" sz="2200" b="0" dirty="0" smtClean="0">
                <a:solidFill>
                  <a:schemeClr val="accent6"/>
                </a:solidFill>
              </a:rPr>
              <a:t>process, stakeholder </a:t>
            </a:r>
            <a:r>
              <a:rPr lang="en-US" sz="2200" b="0" dirty="0">
                <a:solidFill>
                  <a:schemeClr val="accent6"/>
                </a:solidFill>
              </a:rPr>
              <a:t>outreach, knowledge gaps, </a:t>
            </a:r>
            <a:r>
              <a:rPr lang="en-US" sz="2200" b="0" dirty="0" smtClean="0">
                <a:solidFill>
                  <a:schemeClr val="accent6"/>
                </a:solidFill>
              </a:rPr>
              <a:t>high-level themes, research ideas and prioritization criteria.</a:t>
            </a:r>
            <a:r>
              <a:rPr lang="en-US" sz="2200" b="0" dirty="0">
                <a:solidFill>
                  <a:schemeClr val="accent6"/>
                </a:solidFill>
              </a:rPr>
              <a:t/>
            </a:r>
            <a:br>
              <a:rPr lang="en-US" sz="2200" b="0" dirty="0">
                <a:solidFill>
                  <a:schemeClr val="accent6"/>
                </a:solidFill>
              </a:rPr>
            </a:br>
            <a:endParaRPr lang="en-US" sz="2200" b="0" dirty="0">
              <a:solidFill>
                <a:schemeClr val="accent6"/>
              </a:solidFill>
            </a:endParaRPr>
          </a:p>
          <a:p>
            <a:pPr>
              <a:buFont typeface="Arial" panose="020B0604020202020204" pitchFamily="34" charset="0"/>
              <a:buChar char="•"/>
            </a:pPr>
            <a:r>
              <a:rPr lang="en-US" sz="2200" dirty="0" smtClean="0">
                <a:solidFill>
                  <a:schemeClr val="accent6"/>
                </a:solidFill>
              </a:rPr>
              <a:t>Visual Research Roadmap</a:t>
            </a:r>
            <a:r>
              <a:rPr lang="en-US" sz="2200" b="0" dirty="0">
                <a:solidFill>
                  <a:schemeClr val="accent6"/>
                </a:solidFill>
              </a:rPr>
              <a:t>: A graphic research roadmap </a:t>
            </a:r>
            <a:r>
              <a:rPr lang="en-US" sz="2200" b="0" dirty="0" smtClean="0">
                <a:solidFill>
                  <a:schemeClr val="accent6"/>
                </a:solidFill>
              </a:rPr>
              <a:t>depicting research ideas by </a:t>
            </a:r>
            <a:r>
              <a:rPr lang="en-US" sz="2200" b="0" dirty="0">
                <a:solidFill>
                  <a:schemeClr val="accent6"/>
                </a:solidFill>
              </a:rPr>
              <a:t>high-level </a:t>
            </a:r>
            <a:r>
              <a:rPr lang="en-US" sz="2200" b="0" dirty="0" smtClean="0">
                <a:solidFill>
                  <a:schemeClr val="accent6"/>
                </a:solidFill>
              </a:rPr>
              <a:t>themes</a:t>
            </a:r>
            <a:r>
              <a:rPr lang="en-US" sz="2200" b="0" dirty="0">
                <a:solidFill>
                  <a:schemeClr val="accent6"/>
                </a:solidFill>
              </a:rPr>
              <a:t>, </a:t>
            </a:r>
            <a:r>
              <a:rPr lang="en-US" sz="2200" b="0" dirty="0" smtClean="0">
                <a:solidFill>
                  <a:schemeClr val="accent6"/>
                </a:solidFill>
              </a:rPr>
              <a:t>subtopics </a:t>
            </a:r>
            <a:r>
              <a:rPr lang="en-US" sz="2200" b="0" dirty="0">
                <a:solidFill>
                  <a:schemeClr val="accent6"/>
                </a:solidFill>
              </a:rPr>
              <a:t>and relative </a:t>
            </a:r>
            <a:r>
              <a:rPr lang="en-US" sz="2200" b="0" dirty="0" smtClean="0">
                <a:solidFill>
                  <a:schemeClr val="accent6"/>
                </a:solidFill>
              </a:rPr>
              <a:t>priority.</a:t>
            </a:r>
            <a:r>
              <a:rPr lang="en-US" sz="2200" b="0" dirty="0">
                <a:solidFill>
                  <a:schemeClr val="accent6"/>
                </a:solidFill>
              </a:rPr>
              <a:t/>
            </a:r>
            <a:br>
              <a:rPr lang="en-US" sz="2200" b="0" dirty="0">
                <a:solidFill>
                  <a:schemeClr val="accent6"/>
                </a:solidFill>
              </a:rPr>
            </a:br>
            <a:endParaRPr lang="en-US" sz="2200" b="0" dirty="0">
              <a:solidFill>
                <a:schemeClr val="accent6"/>
              </a:solidFill>
            </a:endParaRPr>
          </a:p>
          <a:p>
            <a:pPr>
              <a:buFont typeface="Arial" panose="020B0604020202020204" pitchFamily="34" charset="0"/>
              <a:buChar char="•"/>
            </a:pPr>
            <a:r>
              <a:rPr lang="en-US" sz="2200" dirty="0" smtClean="0">
                <a:solidFill>
                  <a:schemeClr val="accent6"/>
                </a:solidFill>
              </a:rPr>
              <a:t>Research </a:t>
            </a:r>
            <a:r>
              <a:rPr lang="en-US" sz="2200" dirty="0">
                <a:solidFill>
                  <a:schemeClr val="accent6"/>
                </a:solidFill>
              </a:rPr>
              <a:t>Idea Database</a:t>
            </a:r>
            <a:r>
              <a:rPr lang="en-US" sz="2200" b="0" dirty="0">
                <a:solidFill>
                  <a:schemeClr val="accent6"/>
                </a:solidFill>
              </a:rPr>
              <a:t>: A searchable </a:t>
            </a:r>
            <a:r>
              <a:rPr lang="en-US" sz="2200" b="0" dirty="0" smtClean="0">
                <a:solidFill>
                  <a:schemeClr val="accent6"/>
                </a:solidFill>
              </a:rPr>
              <a:t>database of over 40 research </a:t>
            </a:r>
            <a:r>
              <a:rPr lang="en-US" sz="2200" b="0" dirty="0">
                <a:solidFill>
                  <a:schemeClr val="accent6"/>
                </a:solidFill>
              </a:rPr>
              <a:t>ideas that can be </a:t>
            </a:r>
            <a:r>
              <a:rPr lang="en-US" sz="2200" b="0" dirty="0" smtClean="0">
                <a:solidFill>
                  <a:schemeClr val="accent6"/>
                </a:solidFill>
              </a:rPr>
              <a:t>developed into problem </a:t>
            </a:r>
            <a:r>
              <a:rPr lang="en-US" sz="2200" b="0" dirty="0">
                <a:solidFill>
                  <a:schemeClr val="accent6"/>
                </a:solidFill>
              </a:rPr>
              <a:t>statements </a:t>
            </a:r>
            <a:r>
              <a:rPr lang="en-US" sz="2200" b="0" dirty="0" smtClean="0">
                <a:solidFill>
                  <a:schemeClr val="accent6"/>
                </a:solidFill>
              </a:rPr>
              <a:t>by industry practitioners. </a:t>
            </a:r>
            <a:endParaRPr lang="en-US" sz="2000" b="0" dirty="0">
              <a:solidFill>
                <a:schemeClr val="accent6"/>
              </a:solidFill>
            </a:endParaRPr>
          </a:p>
        </p:txBody>
      </p:sp>
      <p:sp>
        <p:nvSpPr>
          <p:cNvPr id="4" name="Rectangle 2"/>
          <p:cNvSpPr txBox="1">
            <a:spLocks noChangeArrowheads="1"/>
          </p:cNvSpPr>
          <p:nvPr/>
        </p:nvSpPr>
        <p:spPr bwMode="auto">
          <a:xfrm>
            <a:off x="304800" y="533400"/>
            <a:ext cx="7010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chemeClr val="tx2"/>
                </a:solidFill>
                <a:latin typeface="HelveticaNeueLT Std Blk" pitchFamily="34" charset="0"/>
                <a:ea typeface="+mj-ea"/>
                <a:cs typeface="+mj-cs"/>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200" algn="l" rtl="0" fontAlgn="base">
              <a:spcBef>
                <a:spcPct val="0"/>
              </a:spcBef>
              <a:spcAft>
                <a:spcPct val="0"/>
              </a:spcAft>
              <a:defRPr sz="4400">
                <a:solidFill>
                  <a:schemeClr val="tx2"/>
                </a:solidFill>
                <a:latin typeface="Futura" charset="0"/>
              </a:defRPr>
            </a:lvl6pPr>
            <a:lvl7pPr marL="914400" algn="l" rtl="0" fontAlgn="base">
              <a:spcBef>
                <a:spcPct val="0"/>
              </a:spcBef>
              <a:spcAft>
                <a:spcPct val="0"/>
              </a:spcAft>
              <a:defRPr sz="4400">
                <a:solidFill>
                  <a:schemeClr val="tx2"/>
                </a:solidFill>
                <a:latin typeface="Futura" charset="0"/>
              </a:defRPr>
            </a:lvl7pPr>
            <a:lvl8pPr marL="1371600" algn="l" rtl="0" fontAlgn="base">
              <a:spcBef>
                <a:spcPct val="0"/>
              </a:spcBef>
              <a:spcAft>
                <a:spcPct val="0"/>
              </a:spcAft>
              <a:defRPr sz="4400">
                <a:solidFill>
                  <a:schemeClr val="tx2"/>
                </a:solidFill>
                <a:latin typeface="Futura" charset="0"/>
              </a:defRPr>
            </a:lvl8pPr>
            <a:lvl9pPr marL="1828800" algn="l" rtl="0" fontAlgn="base">
              <a:spcBef>
                <a:spcPct val="0"/>
              </a:spcBef>
              <a:spcAft>
                <a:spcPct val="0"/>
              </a:spcAft>
              <a:defRPr sz="4400">
                <a:solidFill>
                  <a:schemeClr val="tx2"/>
                </a:solidFill>
                <a:latin typeface="Futura" charset="0"/>
              </a:defRPr>
            </a:lvl9pPr>
          </a:lstStyle>
          <a:p>
            <a:pPr eaLnBrk="1" hangingPunct="1"/>
            <a:r>
              <a:rPr lang="en-US" sz="3600" b="1" kern="0" dirty="0" smtClean="0">
                <a:solidFill>
                  <a:srgbClr val="DE842E"/>
                </a:solidFill>
              </a:rPr>
              <a:t>Research Products</a:t>
            </a:r>
            <a:endParaRPr lang="en-US" sz="3600" b="1" kern="0" dirty="0">
              <a:solidFill>
                <a:srgbClr val="DE842E"/>
              </a:solidFill>
            </a:endParaRPr>
          </a:p>
        </p:txBody>
      </p:sp>
    </p:spTree>
    <p:extLst>
      <p:ext uri="{BB962C8B-B14F-4D97-AF65-F5344CB8AC3E}">
        <p14:creationId xmlns:p14="http://schemas.microsoft.com/office/powerpoint/2010/main" val="2317738998"/>
      </p:ext>
    </p:extLst>
  </p:cSld>
  <p:clrMapOvr>
    <a:masterClrMapping/>
  </p:clrMapOvr>
  <mc:AlternateContent xmlns:mc="http://schemas.openxmlformats.org/markup-compatibility/2006" xmlns:p14="http://schemas.microsoft.com/office/powerpoint/2010/main">
    <mc:Choice Requires="p14">
      <p:transition spd="slow" p14:dur="2000" advTm="92574"/>
    </mc:Choice>
    <mc:Fallback xmlns="">
      <p:transition spd="slow" advTm="9257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305232"/>
            <a:ext cx="6934200" cy="4876800"/>
          </a:xfrm>
        </p:spPr>
        <p:txBody>
          <a:bodyPr/>
          <a:lstStyle/>
          <a:p>
            <a:pPr>
              <a:buFont typeface="Arial" panose="020B0604020202020204" pitchFamily="34" charset="0"/>
              <a:buChar char="•"/>
            </a:pPr>
            <a:r>
              <a:rPr lang="en-US" sz="2200" b="0" dirty="0" smtClean="0">
                <a:solidFill>
                  <a:schemeClr val="accent6"/>
                </a:solidFill>
              </a:rPr>
              <a:t>The results of the literature review and stakeholder engagement led the research team to identify </a:t>
            </a:r>
            <a:r>
              <a:rPr lang="en-US" sz="2200" dirty="0" smtClean="0">
                <a:solidFill>
                  <a:schemeClr val="accent5"/>
                </a:solidFill>
              </a:rPr>
              <a:t>40 research ideas </a:t>
            </a:r>
            <a:r>
              <a:rPr lang="en-US" sz="2200" b="0" dirty="0" smtClean="0">
                <a:solidFill>
                  <a:schemeClr val="accent6"/>
                </a:solidFill>
              </a:rPr>
              <a:t>for inclusion on the roadmap.</a:t>
            </a:r>
            <a:br>
              <a:rPr lang="en-US" sz="2200" b="0" dirty="0" smtClean="0">
                <a:solidFill>
                  <a:schemeClr val="accent6"/>
                </a:solidFill>
              </a:rPr>
            </a:br>
            <a:endParaRPr lang="en-US" sz="2200" b="0" dirty="0" smtClean="0">
              <a:solidFill>
                <a:schemeClr val="accent6"/>
              </a:solidFill>
            </a:endParaRPr>
          </a:p>
          <a:p>
            <a:pPr>
              <a:buFont typeface="Arial" panose="020B0604020202020204" pitchFamily="34" charset="0"/>
              <a:buChar char="•"/>
            </a:pPr>
            <a:r>
              <a:rPr lang="en-US" sz="2200" b="0" dirty="0" smtClean="0">
                <a:solidFill>
                  <a:schemeClr val="accent6"/>
                </a:solidFill>
              </a:rPr>
              <a:t>The ideas are grouped into </a:t>
            </a:r>
            <a:r>
              <a:rPr lang="en-US" sz="2200" dirty="0" smtClean="0">
                <a:solidFill>
                  <a:schemeClr val="accent5"/>
                </a:solidFill>
              </a:rPr>
              <a:t>7 high-level themes</a:t>
            </a:r>
            <a:r>
              <a:rPr lang="en-US" sz="2200" b="0" dirty="0" smtClean="0">
                <a:solidFill>
                  <a:schemeClr val="accent5"/>
                </a:solidFill>
              </a:rPr>
              <a:t> </a:t>
            </a:r>
            <a:r>
              <a:rPr lang="en-US" sz="2200" b="0" dirty="0" smtClean="0">
                <a:solidFill>
                  <a:schemeClr val="accent6"/>
                </a:solidFill>
              </a:rPr>
              <a:t>and further categorized into </a:t>
            </a:r>
            <a:r>
              <a:rPr lang="en-US" sz="2200" dirty="0" smtClean="0">
                <a:solidFill>
                  <a:schemeClr val="accent5"/>
                </a:solidFill>
              </a:rPr>
              <a:t>12 </a:t>
            </a:r>
            <a:r>
              <a:rPr lang="en-US" sz="2200" dirty="0" smtClean="0">
                <a:solidFill>
                  <a:schemeClr val="accent5"/>
                </a:solidFill>
              </a:rPr>
              <a:t>subtopics</a:t>
            </a:r>
            <a:r>
              <a:rPr lang="en-US" sz="2200" dirty="0" smtClean="0">
                <a:solidFill>
                  <a:schemeClr val="accent5"/>
                </a:solidFill>
              </a:rPr>
              <a:t/>
            </a:r>
            <a:br>
              <a:rPr lang="en-US" sz="2200" dirty="0" smtClean="0">
                <a:solidFill>
                  <a:schemeClr val="accent5"/>
                </a:solidFill>
              </a:rPr>
            </a:br>
            <a:endParaRPr lang="en-US" sz="2200" dirty="0" smtClean="0">
              <a:solidFill>
                <a:schemeClr val="accent5"/>
              </a:solidFill>
            </a:endParaRPr>
          </a:p>
          <a:p>
            <a:pPr>
              <a:buFont typeface="Arial" panose="020B0604020202020204" pitchFamily="34" charset="0"/>
              <a:buChar char="•"/>
            </a:pPr>
            <a:r>
              <a:rPr lang="en-US" sz="2200" b="0" dirty="0" smtClean="0">
                <a:solidFill>
                  <a:schemeClr val="accent6"/>
                </a:solidFill>
              </a:rPr>
              <a:t>The ideas were prioritized for placement on the roadmap through consideration of </a:t>
            </a:r>
            <a:r>
              <a:rPr lang="en-US" sz="2200" dirty="0" smtClean="0">
                <a:solidFill>
                  <a:schemeClr val="accent5"/>
                </a:solidFill>
              </a:rPr>
              <a:t>5 criteria</a:t>
            </a:r>
            <a:br>
              <a:rPr lang="en-US" sz="2200" dirty="0" smtClean="0">
                <a:solidFill>
                  <a:schemeClr val="accent5"/>
                </a:solidFill>
              </a:rPr>
            </a:br>
            <a:endParaRPr lang="en-US" sz="2200" dirty="0" smtClean="0">
              <a:solidFill>
                <a:schemeClr val="accent5"/>
              </a:solidFill>
            </a:endParaRPr>
          </a:p>
          <a:p>
            <a:pPr>
              <a:buFont typeface="Arial" panose="020B0604020202020204" pitchFamily="34" charset="0"/>
              <a:buChar char="•"/>
            </a:pPr>
            <a:r>
              <a:rPr lang="en-US" sz="2200" b="0" dirty="0" smtClean="0">
                <a:solidFill>
                  <a:schemeClr val="accent6"/>
                </a:solidFill>
              </a:rPr>
              <a:t>Many of the ideas are </a:t>
            </a:r>
            <a:r>
              <a:rPr lang="en-US" sz="2200" dirty="0">
                <a:solidFill>
                  <a:schemeClr val="accent5"/>
                </a:solidFill>
              </a:rPr>
              <a:t>multi-disciplinary</a:t>
            </a:r>
            <a:r>
              <a:rPr lang="en-US" sz="2200" dirty="0">
                <a:solidFill>
                  <a:schemeClr val="accent6"/>
                </a:solidFill>
              </a:rPr>
              <a:t> </a:t>
            </a:r>
            <a:r>
              <a:rPr lang="en-US" sz="2200" b="0" dirty="0" smtClean="0">
                <a:solidFill>
                  <a:schemeClr val="accent6"/>
                </a:solidFill>
              </a:rPr>
              <a:t>and address topics relevant to other ACRP research areas.</a:t>
            </a:r>
            <a:endParaRPr lang="en-US" sz="2400" b="0" dirty="0">
              <a:solidFill>
                <a:schemeClr val="accent6"/>
              </a:solidFill>
            </a:endParaRPr>
          </a:p>
          <a:p>
            <a:pPr marL="0" indent="0"/>
            <a:endParaRPr lang="en-US" sz="2400" b="0" dirty="0">
              <a:solidFill>
                <a:schemeClr val="accent6"/>
              </a:solidFill>
            </a:endParaRPr>
          </a:p>
        </p:txBody>
      </p:sp>
      <p:sp>
        <p:nvSpPr>
          <p:cNvPr id="4" name="Rectangle 2"/>
          <p:cNvSpPr txBox="1">
            <a:spLocks noChangeArrowheads="1"/>
          </p:cNvSpPr>
          <p:nvPr/>
        </p:nvSpPr>
        <p:spPr bwMode="auto">
          <a:xfrm>
            <a:off x="304800" y="533400"/>
            <a:ext cx="7010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chemeClr val="tx2"/>
                </a:solidFill>
                <a:latin typeface="HelveticaNeueLT Std Blk" pitchFamily="34" charset="0"/>
                <a:ea typeface="+mj-ea"/>
                <a:cs typeface="+mj-cs"/>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200" algn="l" rtl="0" fontAlgn="base">
              <a:spcBef>
                <a:spcPct val="0"/>
              </a:spcBef>
              <a:spcAft>
                <a:spcPct val="0"/>
              </a:spcAft>
              <a:defRPr sz="4400">
                <a:solidFill>
                  <a:schemeClr val="tx2"/>
                </a:solidFill>
                <a:latin typeface="Futura" charset="0"/>
              </a:defRPr>
            </a:lvl6pPr>
            <a:lvl7pPr marL="914400" algn="l" rtl="0" fontAlgn="base">
              <a:spcBef>
                <a:spcPct val="0"/>
              </a:spcBef>
              <a:spcAft>
                <a:spcPct val="0"/>
              </a:spcAft>
              <a:defRPr sz="4400">
                <a:solidFill>
                  <a:schemeClr val="tx2"/>
                </a:solidFill>
                <a:latin typeface="Futura" charset="0"/>
              </a:defRPr>
            </a:lvl7pPr>
            <a:lvl8pPr marL="1371600" algn="l" rtl="0" fontAlgn="base">
              <a:spcBef>
                <a:spcPct val="0"/>
              </a:spcBef>
              <a:spcAft>
                <a:spcPct val="0"/>
              </a:spcAft>
              <a:defRPr sz="4400">
                <a:solidFill>
                  <a:schemeClr val="tx2"/>
                </a:solidFill>
                <a:latin typeface="Futura" charset="0"/>
              </a:defRPr>
            </a:lvl8pPr>
            <a:lvl9pPr marL="1828800" algn="l" rtl="0" fontAlgn="base">
              <a:spcBef>
                <a:spcPct val="0"/>
              </a:spcBef>
              <a:spcAft>
                <a:spcPct val="0"/>
              </a:spcAft>
              <a:defRPr sz="4400">
                <a:solidFill>
                  <a:schemeClr val="tx2"/>
                </a:solidFill>
                <a:latin typeface="Futura" charset="0"/>
              </a:defRPr>
            </a:lvl9pPr>
          </a:lstStyle>
          <a:p>
            <a:pPr eaLnBrk="1" hangingPunct="1"/>
            <a:r>
              <a:rPr lang="en-US" sz="3600" b="1" kern="0" dirty="0" smtClean="0">
                <a:solidFill>
                  <a:srgbClr val="DE842E"/>
                </a:solidFill>
              </a:rPr>
              <a:t>Findings</a:t>
            </a:r>
            <a:endParaRPr lang="en-US" sz="3600" b="1" kern="0" dirty="0">
              <a:solidFill>
                <a:srgbClr val="DE842E"/>
              </a:solidFill>
            </a:endParaRPr>
          </a:p>
        </p:txBody>
      </p:sp>
    </p:spTree>
    <p:extLst>
      <p:ext uri="{BB962C8B-B14F-4D97-AF65-F5344CB8AC3E}">
        <p14:creationId xmlns:p14="http://schemas.microsoft.com/office/powerpoint/2010/main" val="1290083970"/>
      </p:ext>
    </p:extLst>
  </p:cSld>
  <p:clrMapOvr>
    <a:masterClrMapping/>
  </p:clrMapOvr>
  <mc:AlternateContent xmlns:mc="http://schemas.openxmlformats.org/markup-compatibility/2006" xmlns:p14="http://schemas.microsoft.com/office/powerpoint/2010/main">
    <mc:Choice Requires="p14">
      <p:transition spd="slow" p14:dur="2000" advTm="135950"/>
    </mc:Choice>
    <mc:Fallback xmlns="">
      <p:transition spd="slow" advTm="13595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066800"/>
            <a:ext cx="6781800" cy="4572000"/>
          </a:xfrm>
        </p:spPr>
        <p:txBody>
          <a:bodyPr/>
          <a:lstStyle/>
          <a:p>
            <a:pPr marL="0" indent="0"/>
            <a:r>
              <a:rPr lang="en-US" sz="2000" b="0" dirty="0" smtClean="0">
                <a:solidFill>
                  <a:schemeClr val="accent6"/>
                </a:solidFill>
              </a:rPr>
              <a:t>The 7 high-level themes are described in the report and listed below, from the theme with the most research ideas to fewest in that category:</a:t>
            </a:r>
            <a:br>
              <a:rPr lang="en-US" sz="2000" b="0" dirty="0" smtClean="0">
                <a:solidFill>
                  <a:schemeClr val="accent6"/>
                </a:solidFill>
              </a:rPr>
            </a:br>
            <a:endParaRPr lang="en-US" sz="2000" b="0" dirty="0" smtClean="0">
              <a:solidFill>
                <a:schemeClr val="accent6"/>
              </a:solidFill>
            </a:endParaRPr>
          </a:p>
          <a:p>
            <a:pPr marL="514350" indent="-514350">
              <a:buAutoNum type="arabicPeriod"/>
            </a:pPr>
            <a:r>
              <a:rPr lang="en-US" sz="2000" b="0" dirty="0" smtClean="0">
                <a:solidFill>
                  <a:schemeClr val="accent6"/>
                </a:solidFill>
              </a:rPr>
              <a:t>Customer Service</a:t>
            </a:r>
          </a:p>
          <a:p>
            <a:pPr marL="514350" indent="-514350">
              <a:buAutoNum type="arabicPeriod"/>
            </a:pPr>
            <a:r>
              <a:rPr lang="en-US" sz="2000" b="0" dirty="0" smtClean="0">
                <a:solidFill>
                  <a:schemeClr val="accent6"/>
                </a:solidFill>
              </a:rPr>
              <a:t>Integrating Advanced and Disruptive Technologies</a:t>
            </a:r>
          </a:p>
          <a:p>
            <a:pPr marL="514350" indent="-514350">
              <a:buAutoNum type="arabicPeriod"/>
            </a:pPr>
            <a:r>
              <a:rPr lang="en-US" sz="2000" b="0" dirty="0" smtClean="0">
                <a:solidFill>
                  <a:schemeClr val="accent6"/>
                </a:solidFill>
              </a:rPr>
              <a:t>Project </a:t>
            </a:r>
            <a:r>
              <a:rPr lang="en-US" sz="2000" b="0" dirty="0">
                <a:solidFill>
                  <a:schemeClr val="accent6"/>
                </a:solidFill>
              </a:rPr>
              <a:t>Management, Delivery and Finance </a:t>
            </a:r>
            <a:r>
              <a:rPr lang="en-US" sz="2000" b="0" dirty="0" smtClean="0">
                <a:solidFill>
                  <a:schemeClr val="accent6"/>
                </a:solidFill>
              </a:rPr>
              <a:t>Models</a:t>
            </a:r>
          </a:p>
          <a:p>
            <a:pPr marL="514350" indent="-514350">
              <a:buAutoNum type="arabicPeriod"/>
            </a:pPr>
            <a:r>
              <a:rPr lang="en-US" sz="2000" b="0" dirty="0" smtClean="0">
                <a:solidFill>
                  <a:schemeClr val="accent6"/>
                </a:solidFill>
              </a:rPr>
              <a:t>Safety</a:t>
            </a:r>
            <a:r>
              <a:rPr lang="en-US" sz="2000" b="0" dirty="0">
                <a:solidFill>
                  <a:schemeClr val="accent6"/>
                </a:solidFill>
              </a:rPr>
              <a:t>, Security and </a:t>
            </a:r>
            <a:r>
              <a:rPr lang="en-US" sz="2000" b="0" dirty="0" smtClean="0">
                <a:solidFill>
                  <a:schemeClr val="accent6"/>
                </a:solidFill>
              </a:rPr>
              <a:t>Terrorism</a:t>
            </a:r>
          </a:p>
          <a:p>
            <a:pPr marL="514350" indent="-514350">
              <a:buAutoNum type="arabicPeriod"/>
            </a:pPr>
            <a:r>
              <a:rPr lang="en-US" sz="2000" b="0" dirty="0" smtClean="0">
                <a:solidFill>
                  <a:schemeClr val="accent6"/>
                </a:solidFill>
              </a:rPr>
              <a:t>Sustainability </a:t>
            </a:r>
            <a:r>
              <a:rPr lang="en-US" sz="2000" b="0" dirty="0">
                <a:solidFill>
                  <a:schemeClr val="accent6"/>
                </a:solidFill>
              </a:rPr>
              <a:t>and Resilience of </a:t>
            </a:r>
            <a:r>
              <a:rPr lang="en-US" sz="2000" b="0" dirty="0" smtClean="0">
                <a:solidFill>
                  <a:schemeClr val="accent6"/>
                </a:solidFill>
              </a:rPr>
              <a:t>Infrastructure</a:t>
            </a:r>
          </a:p>
          <a:p>
            <a:pPr marL="514350" indent="-514350">
              <a:buAutoNum type="arabicPeriod"/>
            </a:pPr>
            <a:r>
              <a:rPr lang="en-US" sz="2000" b="0" dirty="0" smtClean="0">
                <a:solidFill>
                  <a:schemeClr val="accent6"/>
                </a:solidFill>
              </a:rPr>
              <a:t>General </a:t>
            </a:r>
            <a:r>
              <a:rPr lang="en-US" sz="2000" b="0" dirty="0">
                <a:solidFill>
                  <a:schemeClr val="accent6"/>
                </a:solidFill>
              </a:rPr>
              <a:t>Design and </a:t>
            </a:r>
            <a:r>
              <a:rPr lang="en-US" sz="2000" b="0" dirty="0" smtClean="0">
                <a:solidFill>
                  <a:schemeClr val="accent6"/>
                </a:solidFill>
              </a:rPr>
              <a:t>Construction</a:t>
            </a:r>
          </a:p>
          <a:p>
            <a:pPr marL="514350" indent="-514350">
              <a:buFontTx/>
              <a:buAutoNum type="arabicPeriod"/>
            </a:pPr>
            <a:r>
              <a:rPr lang="en-US" sz="2000" b="0" dirty="0">
                <a:solidFill>
                  <a:schemeClr val="accent6"/>
                </a:solidFill>
              </a:rPr>
              <a:t>Workforce Development</a:t>
            </a:r>
          </a:p>
          <a:p>
            <a:pPr marL="0" indent="0"/>
            <a:endParaRPr lang="en-US" sz="2000" b="0" dirty="0">
              <a:solidFill>
                <a:schemeClr val="accent6"/>
              </a:solidFill>
            </a:endParaRPr>
          </a:p>
          <a:p>
            <a:pPr marL="514350" indent="-514350">
              <a:buAutoNum type="arabicPeriod"/>
            </a:pPr>
            <a:endParaRPr lang="en-US" sz="2000" b="0" dirty="0">
              <a:solidFill>
                <a:schemeClr val="accent6"/>
              </a:solidFill>
            </a:endParaRPr>
          </a:p>
          <a:p>
            <a:pPr marL="0" indent="0"/>
            <a:endParaRPr lang="en-US" sz="2000" b="0" dirty="0">
              <a:solidFill>
                <a:schemeClr val="accent6"/>
              </a:solidFill>
            </a:endParaRPr>
          </a:p>
          <a:p>
            <a:pPr marL="0" indent="0"/>
            <a:endParaRPr lang="en-US" sz="2000" b="0" dirty="0">
              <a:solidFill>
                <a:schemeClr val="accent6"/>
              </a:solidFill>
            </a:endParaRPr>
          </a:p>
          <a:p>
            <a:pPr marL="0" indent="0"/>
            <a:endParaRPr lang="en-US" sz="2000" b="0" dirty="0">
              <a:solidFill>
                <a:schemeClr val="accent6"/>
              </a:solidFill>
            </a:endParaRPr>
          </a:p>
        </p:txBody>
      </p:sp>
      <p:sp>
        <p:nvSpPr>
          <p:cNvPr id="4" name="Rectangle 2"/>
          <p:cNvSpPr txBox="1">
            <a:spLocks noChangeArrowheads="1"/>
          </p:cNvSpPr>
          <p:nvPr/>
        </p:nvSpPr>
        <p:spPr bwMode="auto">
          <a:xfrm>
            <a:off x="304800" y="381000"/>
            <a:ext cx="7010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chemeClr val="tx2"/>
                </a:solidFill>
                <a:latin typeface="HelveticaNeueLT Std Blk" pitchFamily="34" charset="0"/>
                <a:ea typeface="+mj-ea"/>
                <a:cs typeface="+mj-cs"/>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200" algn="l" rtl="0" fontAlgn="base">
              <a:spcBef>
                <a:spcPct val="0"/>
              </a:spcBef>
              <a:spcAft>
                <a:spcPct val="0"/>
              </a:spcAft>
              <a:defRPr sz="4400">
                <a:solidFill>
                  <a:schemeClr val="tx2"/>
                </a:solidFill>
                <a:latin typeface="Futura" charset="0"/>
              </a:defRPr>
            </a:lvl6pPr>
            <a:lvl7pPr marL="914400" algn="l" rtl="0" fontAlgn="base">
              <a:spcBef>
                <a:spcPct val="0"/>
              </a:spcBef>
              <a:spcAft>
                <a:spcPct val="0"/>
              </a:spcAft>
              <a:defRPr sz="4400">
                <a:solidFill>
                  <a:schemeClr val="tx2"/>
                </a:solidFill>
                <a:latin typeface="Futura" charset="0"/>
              </a:defRPr>
            </a:lvl7pPr>
            <a:lvl8pPr marL="1371600" algn="l" rtl="0" fontAlgn="base">
              <a:spcBef>
                <a:spcPct val="0"/>
              </a:spcBef>
              <a:spcAft>
                <a:spcPct val="0"/>
              </a:spcAft>
              <a:defRPr sz="4400">
                <a:solidFill>
                  <a:schemeClr val="tx2"/>
                </a:solidFill>
                <a:latin typeface="Futura" charset="0"/>
              </a:defRPr>
            </a:lvl8pPr>
            <a:lvl9pPr marL="1828800" algn="l" rtl="0" fontAlgn="base">
              <a:spcBef>
                <a:spcPct val="0"/>
              </a:spcBef>
              <a:spcAft>
                <a:spcPct val="0"/>
              </a:spcAft>
              <a:defRPr sz="4400">
                <a:solidFill>
                  <a:schemeClr val="tx2"/>
                </a:solidFill>
                <a:latin typeface="Futura" charset="0"/>
              </a:defRPr>
            </a:lvl9pPr>
          </a:lstStyle>
          <a:p>
            <a:pPr eaLnBrk="1" hangingPunct="1"/>
            <a:r>
              <a:rPr lang="en-US" sz="3600" b="1" kern="0" dirty="0" smtClean="0">
                <a:solidFill>
                  <a:srgbClr val="DE842E"/>
                </a:solidFill>
              </a:rPr>
              <a:t>High-Level Themes</a:t>
            </a:r>
            <a:endParaRPr lang="en-US" sz="3600" b="1" kern="0" dirty="0">
              <a:solidFill>
                <a:srgbClr val="DE842E"/>
              </a:solidFill>
            </a:endParaRPr>
          </a:p>
        </p:txBody>
      </p:sp>
    </p:spTree>
    <p:custDataLst>
      <p:tags r:id="rId1"/>
    </p:custDataLst>
    <p:extLst>
      <p:ext uri="{BB962C8B-B14F-4D97-AF65-F5344CB8AC3E}">
        <p14:creationId xmlns:p14="http://schemas.microsoft.com/office/powerpoint/2010/main" val="1367246761"/>
      </p:ext>
    </p:extLst>
  </p:cSld>
  <p:clrMapOvr>
    <a:masterClrMapping/>
  </p:clrMapOvr>
  <mc:AlternateContent xmlns:mc="http://schemas.openxmlformats.org/markup-compatibility/2006" xmlns:p14="http://schemas.microsoft.com/office/powerpoint/2010/main">
    <mc:Choice Requires="p14">
      <p:transition spd="slow" p14:dur="2000" advTm="45549"/>
    </mc:Choice>
    <mc:Fallback xmlns="">
      <p:transition spd="slow" advTm="455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905000"/>
            <a:ext cx="3429000" cy="3657600"/>
          </a:xfrm>
        </p:spPr>
        <p:txBody>
          <a:bodyPr/>
          <a:lstStyle/>
          <a:p>
            <a:pPr marL="514350" indent="-514350">
              <a:buAutoNum type="arabicPeriod"/>
            </a:pPr>
            <a:r>
              <a:rPr lang="en-US" sz="1800" b="0" dirty="0" smtClean="0">
                <a:solidFill>
                  <a:schemeClr val="accent6"/>
                </a:solidFill>
              </a:rPr>
              <a:t>Passenger Experience</a:t>
            </a:r>
          </a:p>
          <a:p>
            <a:pPr marL="514350" indent="-514350">
              <a:buAutoNum type="arabicPeriod"/>
            </a:pPr>
            <a:r>
              <a:rPr lang="en-US" sz="1800" b="0" dirty="0" smtClean="0">
                <a:solidFill>
                  <a:schemeClr val="accent6"/>
                </a:solidFill>
              </a:rPr>
              <a:t>Integrating </a:t>
            </a:r>
            <a:r>
              <a:rPr lang="en-US" sz="1800" b="0" dirty="0">
                <a:solidFill>
                  <a:schemeClr val="accent6"/>
                </a:solidFill>
              </a:rPr>
              <a:t>Technology and </a:t>
            </a:r>
            <a:r>
              <a:rPr lang="en-US" sz="1800" b="0" dirty="0" smtClean="0">
                <a:solidFill>
                  <a:schemeClr val="accent6"/>
                </a:solidFill>
              </a:rPr>
              <a:t>Data</a:t>
            </a:r>
          </a:p>
          <a:p>
            <a:pPr marL="514350" indent="-514350">
              <a:buAutoNum type="arabicPeriod"/>
            </a:pPr>
            <a:r>
              <a:rPr lang="en-US" sz="1800" b="0" dirty="0" smtClean="0">
                <a:solidFill>
                  <a:schemeClr val="accent6"/>
                </a:solidFill>
              </a:rPr>
              <a:t>Finance </a:t>
            </a:r>
            <a:r>
              <a:rPr lang="en-US" sz="1800" b="0" dirty="0">
                <a:solidFill>
                  <a:schemeClr val="accent6"/>
                </a:solidFill>
              </a:rPr>
              <a:t>and Revenue </a:t>
            </a:r>
            <a:r>
              <a:rPr lang="en-US" sz="1800" b="0" dirty="0" smtClean="0">
                <a:solidFill>
                  <a:schemeClr val="accent6"/>
                </a:solidFill>
              </a:rPr>
              <a:t>Development</a:t>
            </a:r>
          </a:p>
          <a:p>
            <a:pPr marL="514350" indent="-514350">
              <a:buAutoNum type="arabicPeriod"/>
            </a:pPr>
            <a:r>
              <a:rPr lang="en-US" sz="1800" b="0" dirty="0" smtClean="0">
                <a:solidFill>
                  <a:schemeClr val="accent6"/>
                </a:solidFill>
              </a:rPr>
              <a:t>Alternative </a:t>
            </a:r>
            <a:r>
              <a:rPr lang="en-US" sz="1800" b="0" dirty="0">
                <a:solidFill>
                  <a:schemeClr val="accent6"/>
                </a:solidFill>
              </a:rPr>
              <a:t>Approaches to Project Delivery </a:t>
            </a:r>
            <a:r>
              <a:rPr lang="en-US" sz="1800" b="0" dirty="0" smtClean="0">
                <a:solidFill>
                  <a:schemeClr val="accent6"/>
                </a:solidFill>
              </a:rPr>
              <a:t>Mechanisms</a:t>
            </a:r>
          </a:p>
          <a:p>
            <a:pPr marL="514350" indent="-514350">
              <a:buAutoNum type="arabicPeriod"/>
            </a:pPr>
            <a:r>
              <a:rPr lang="en-US" sz="1800" b="0" dirty="0" smtClean="0">
                <a:solidFill>
                  <a:schemeClr val="accent6"/>
                </a:solidFill>
              </a:rPr>
              <a:t>Sustainable </a:t>
            </a:r>
            <a:r>
              <a:rPr lang="en-US" sz="1800" b="0" dirty="0">
                <a:solidFill>
                  <a:schemeClr val="accent6"/>
                </a:solidFill>
              </a:rPr>
              <a:t>Design and </a:t>
            </a:r>
            <a:r>
              <a:rPr lang="en-US" sz="1800" b="0" dirty="0" smtClean="0">
                <a:solidFill>
                  <a:schemeClr val="accent6"/>
                </a:solidFill>
              </a:rPr>
              <a:t>Construction</a:t>
            </a:r>
          </a:p>
          <a:p>
            <a:pPr marL="514350" indent="-514350">
              <a:buFontTx/>
              <a:buAutoNum type="arabicPeriod"/>
            </a:pPr>
            <a:r>
              <a:rPr lang="en-US" sz="1800" b="0" dirty="0">
                <a:solidFill>
                  <a:schemeClr val="accent6"/>
                </a:solidFill>
              </a:rPr>
              <a:t>Innovative Approaches to      Security / TSA Operations</a:t>
            </a:r>
          </a:p>
          <a:p>
            <a:pPr marL="0" indent="0"/>
            <a:endParaRPr lang="en-US" sz="1800" b="0" dirty="0" smtClean="0">
              <a:solidFill>
                <a:schemeClr val="accent6"/>
              </a:solidFill>
            </a:endParaRPr>
          </a:p>
          <a:p>
            <a:pPr marL="514350" indent="-514350">
              <a:buAutoNum type="arabicPeriod"/>
            </a:pPr>
            <a:endParaRPr lang="en-US" sz="1800" b="0" dirty="0" smtClean="0">
              <a:solidFill>
                <a:schemeClr val="accent6"/>
              </a:solidFill>
            </a:endParaRPr>
          </a:p>
        </p:txBody>
      </p:sp>
      <p:sp>
        <p:nvSpPr>
          <p:cNvPr id="4" name="Rectangle 2"/>
          <p:cNvSpPr txBox="1">
            <a:spLocks noChangeArrowheads="1"/>
          </p:cNvSpPr>
          <p:nvPr/>
        </p:nvSpPr>
        <p:spPr bwMode="auto">
          <a:xfrm>
            <a:off x="342900" y="304800"/>
            <a:ext cx="7010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chemeClr val="tx2"/>
                </a:solidFill>
                <a:latin typeface="HelveticaNeueLT Std Blk" pitchFamily="34" charset="0"/>
                <a:ea typeface="+mj-ea"/>
                <a:cs typeface="+mj-cs"/>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200" algn="l" rtl="0" fontAlgn="base">
              <a:spcBef>
                <a:spcPct val="0"/>
              </a:spcBef>
              <a:spcAft>
                <a:spcPct val="0"/>
              </a:spcAft>
              <a:defRPr sz="4400">
                <a:solidFill>
                  <a:schemeClr val="tx2"/>
                </a:solidFill>
                <a:latin typeface="Futura" charset="0"/>
              </a:defRPr>
            </a:lvl6pPr>
            <a:lvl7pPr marL="914400" algn="l" rtl="0" fontAlgn="base">
              <a:spcBef>
                <a:spcPct val="0"/>
              </a:spcBef>
              <a:spcAft>
                <a:spcPct val="0"/>
              </a:spcAft>
              <a:defRPr sz="4400">
                <a:solidFill>
                  <a:schemeClr val="tx2"/>
                </a:solidFill>
                <a:latin typeface="Futura" charset="0"/>
              </a:defRPr>
            </a:lvl7pPr>
            <a:lvl8pPr marL="1371600" algn="l" rtl="0" fontAlgn="base">
              <a:spcBef>
                <a:spcPct val="0"/>
              </a:spcBef>
              <a:spcAft>
                <a:spcPct val="0"/>
              </a:spcAft>
              <a:defRPr sz="4400">
                <a:solidFill>
                  <a:schemeClr val="tx2"/>
                </a:solidFill>
                <a:latin typeface="Futura" charset="0"/>
              </a:defRPr>
            </a:lvl8pPr>
            <a:lvl9pPr marL="1828800" algn="l" rtl="0" fontAlgn="base">
              <a:spcBef>
                <a:spcPct val="0"/>
              </a:spcBef>
              <a:spcAft>
                <a:spcPct val="0"/>
              </a:spcAft>
              <a:defRPr sz="4400">
                <a:solidFill>
                  <a:schemeClr val="tx2"/>
                </a:solidFill>
                <a:latin typeface="Futura" charset="0"/>
              </a:defRPr>
            </a:lvl9pPr>
          </a:lstStyle>
          <a:p>
            <a:pPr eaLnBrk="1" hangingPunct="1"/>
            <a:r>
              <a:rPr lang="en-US" sz="3600" b="1" kern="0" dirty="0" smtClean="0">
                <a:solidFill>
                  <a:srgbClr val="DE842E"/>
                </a:solidFill>
              </a:rPr>
              <a:t>Subtopics</a:t>
            </a:r>
            <a:endParaRPr lang="en-US" sz="3600" b="1" kern="0" dirty="0">
              <a:solidFill>
                <a:srgbClr val="DE842E"/>
              </a:solidFill>
            </a:endParaRPr>
          </a:p>
        </p:txBody>
      </p:sp>
      <p:sp>
        <p:nvSpPr>
          <p:cNvPr id="5" name="Content Placeholder 2"/>
          <p:cNvSpPr txBox="1">
            <a:spLocks/>
          </p:cNvSpPr>
          <p:nvPr/>
        </p:nvSpPr>
        <p:spPr bwMode="auto">
          <a:xfrm>
            <a:off x="3848100" y="1905000"/>
            <a:ext cx="36957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16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27063" indent="-627063"/>
            <a:r>
              <a:rPr lang="en-US" sz="1800" b="0" kern="0" dirty="0" smtClean="0">
                <a:solidFill>
                  <a:schemeClr val="accent6"/>
                </a:solidFill>
              </a:rPr>
              <a:t>7.      Construction Best Practices, Guidance, Tools</a:t>
            </a:r>
          </a:p>
          <a:p>
            <a:pPr marL="573088" indent="-573088"/>
            <a:r>
              <a:rPr lang="en-US" sz="1800" b="0" kern="0" dirty="0" smtClean="0">
                <a:solidFill>
                  <a:schemeClr val="accent6"/>
                </a:solidFill>
              </a:rPr>
              <a:t>8.      Modernizing and Retrofitting Airport Facilities</a:t>
            </a:r>
          </a:p>
          <a:p>
            <a:pPr marL="0" indent="0"/>
            <a:r>
              <a:rPr lang="en-US" sz="1800" b="0" kern="0" dirty="0" smtClean="0">
                <a:solidFill>
                  <a:schemeClr val="accent6"/>
                </a:solidFill>
              </a:rPr>
              <a:t>9.      Construction Materials</a:t>
            </a:r>
          </a:p>
          <a:p>
            <a:pPr marL="573088" indent="-573088"/>
            <a:r>
              <a:rPr lang="en-US" sz="1800" b="0" kern="0" dirty="0" smtClean="0">
                <a:solidFill>
                  <a:schemeClr val="accent6"/>
                </a:solidFill>
              </a:rPr>
              <a:t>10.    Accommodating Changing Demographics</a:t>
            </a:r>
          </a:p>
          <a:p>
            <a:pPr marL="573088" indent="-573088"/>
            <a:r>
              <a:rPr lang="en-US" sz="1800" b="0" kern="0" dirty="0" smtClean="0">
                <a:solidFill>
                  <a:schemeClr val="accent6"/>
                </a:solidFill>
              </a:rPr>
              <a:t>11.    Curbside, Roadways and Vehicles</a:t>
            </a:r>
          </a:p>
          <a:p>
            <a:pPr marL="0" indent="0"/>
            <a:r>
              <a:rPr lang="en-US" sz="1800" b="0" kern="0" dirty="0" smtClean="0">
                <a:solidFill>
                  <a:schemeClr val="accent6"/>
                </a:solidFill>
              </a:rPr>
              <a:t>12.    Unmanned Aerial Systems</a:t>
            </a:r>
          </a:p>
          <a:p>
            <a:pPr marL="514350" indent="-514350">
              <a:buFontTx/>
              <a:buAutoNum type="arabicPeriod"/>
            </a:pPr>
            <a:endParaRPr lang="en-US" sz="1800" b="0" kern="0" dirty="0" smtClean="0">
              <a:solidFill>
                <a:schemeClr val="accent6"/>
              </a:solidFill>
            </a:endParaRPr>
          </a:p>
          <a:p>
            <a:pPr marL="0" indent="0"/>
            <a:endParaRPr lang="en-US" sz="1800" b="0" kern="0" dirty="0" smtClean="0">
              <a:solidFill>
                <a:schemeClr val="accent6"/>
              </a:solidFill>
            </a:endParaRPr>
          </a:p>
          <a:p>
            <a:pPr marL="0" indent="0"/>
            <a:endParaRPr lang="en-US" sz="1800" b="0" kern="0" dirty="0">
              <a:solidFill>
                <a:schemeClr val="accent6"/>
              </a:solidFill>
            </a:endParaRPr>
          </a:p>
        </p:txBody>
      </p:sp>
      <p:sp>
        <p:nvSpPr>
          <p:cNvPr id="6" name="Content Placeholder 2"/>
          <p:cNvSpPr txBox="1">
            <a:spLocks/>
          </p:cNvSpPr>
          <p:nvPr/>
        </p:nvSpPr>
        <p:spPr bwMode="auto">
          <a:xfrm>
            <a:off x="342900" y="1035424"/>
            <a:ext cx="7010400" cy="640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16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r>
              <a:rPr lang="en-US" sz="1800" b="0" kern="0" dirty="0" smtClean="0">
                <a:solidFill>
                  <a:schemeClr val="accent6"/>
                </a:solidFill>
              </a:rPr>
              <a:t>The 12 </a:t>
            </a:r>
            <a:r>
              <a:rPr lang="en-US" sz="1800" b="0" kern="0" dirty="0" smtClean="0">
                <a:solidFill>
                  <a:schemeClr val="accent6"/>
                </a:solidFill>
              </a:rPr>
              <a:t>subtopics </a:t>
            </a:r>
            <a:r>
              <a:rPr lang="en-US" sz="1800" b="0" kern="0" dirty="0" smtClean="0">
                <a:solidFill>
                  <a:schemeClr val="accent6"/>
                </a:solidFill>
              </a:rPr>
              <a:t>are listed below, from the </a:t>
            </a:r>
            <a:r>
              <a:rPr lang="en-US" sz="1800" b="0" kern="0" dirty="0" smtClean="0">
                <a:solidFill>
                  <a:schemeClr val="accent6"/>
                </a:solidFill>
              </a:rPr>
              <a:t>subtopic </a:t>
            </a:r>
            <a:r>
              <a:rPr lang="en-US" sz="1800" b="0" kern="0" dirty="0" smtClean="0">
                <a:solidFill>
                  <a:schemeClr val="accent6"/>
                </a:solidFill>
              </a:rPr>
              <a:t>with the most research ideas to fewest in each category:</a:t>
            </a:r>
            <a:br>
              <a:rPr lang="en-US" sz="1800" b="0" kern="0" dirty="0" smtClean="0">
                <a:solidFill>
                  <a:schemeClr val="accent6"/>
                </a:solidFill>
              </a:rPr>
            </a:br>
            <a:endParaRPr lang="en-US" sz="1800" b="0" kern="0" dirty="0" smtClean="0">
              <a:solidFill>
                <a:schemeClr val="accent6"/>
              </a:solidFill>
            </a:endParaRPr>
          </a:p>
        </p:txBody>
      </p:sp>
    </p:spTree>
    <p:custDataLst>
      <p:tags r:id="rId1"/>
    </p:custDataLst>
    <p:extLst>
      <p:ext uri="{BB962C8B-B14F-4D97-AF65-F5344CB8AC3E}">
        <p14:creationId xmlns:p14="http://schemas.microsoft.com/office/powerpoint/2010/main" val="2471158522"/>
      </p:ext>
    </p:extLst>
  </p:cSld>
  <p:clrMapOvr>
    <a:masterClrMapping/>
  </p:clrMapOvr>
  <mc:AlternateContent xmlns:mc="http://schemas.openxmlformats.org/markup-compatibility/2006" xmlns:p14="http://schemas.microsoft.com/office/powerpoint/2010/main">
    <mc:Choice Requires="p14">
      <p:transition spd="slow" p14:dur="2000" advTm="107602"/>
    </mc:Choice>
    <mc:Fallback xmlns="">
      <p:transition spd="slow" advTm="1076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6781800" cy="4572000"/>
          </a:xfrm>
        </p:spPr>
        <p:txBody>
          <a:bodyPr/>
          <a:lstStyle/>
          <a:p>
            <a:pPr marL="0" indent="0"/>
            <a:r>
              <a:rPr lang="en-US" sz="2000" b="0" dirty="0" smtClean="0">
                <a:solidFill>
                  <a:schemeClr val="accent6"/>
                </a:solidFill>
              </a:rPr>
              <a:t>The 5 prioritization criteria are listed below. The first criteria applied was to ensure research ideas were not duplicative of efforts undertaken elsewhere. Ideas that passed that test were then ranked based on the following criteria:</a:t>
            </a:r>
            <a:br>
              <a:rPr lang="en-US" sz="2000" b="0" dirty="0" smtClean="0">
                <a:solidFill>
                  <a:schemeClr val="accent6"/>
                </a:solidFill>
              </a:rPr>
            </a:br>
            <a:endParaRPr lang="en-US" sz="2000" b="0" dirty="0" smtClean="0">
              <a:solidFill>
                <a:schemeClr val="accent6"/>
              </a:solidFill>
            </a:endParaRPr>
          </a:p>
          <a:p>
            <a:pPr marL="514350" indent="-514350">
              <a:buAutoNum type="arabicPeriod"/>
            </a:pPr>
            <a:r>
              <a:rPr lang="en-US" sz="2000" b="0" dirty="0" smtClean="0">
                <a:solidFill>
                  <a:schemeClr val="accent6"/>
                </a:solidFill>
              </a:rPr>
              <a:t>Applicable</a:t>
            </a:r>
          </a:p>
          <a:p>
            <a:pPr marL="514350" indent="-514350">
              <a:buAutoNum type="arabicPeriod"/>
            </a:pPr>
            <a:r>
              <a:rPr lang="en-US" sz="2000" b="0" dirty="0" smtClean="0">
                <a:solidFill>
                  <a:schemeClr val="accent6"/>
                </a:solidFill>
              </a:rPr>
              <a:t>Timely</a:t>
            </a:r>
          </a:p>
          <a:p>
            <a:pPr marL="514350" indent="-514350">
              <a:buFontTx/>
              <a:buAutoNum type="arabicPeriod"/>
            </a:pPr>
            <a:r>
              <a:rPr lang="en-US" sz="2000" b="0" dirty="0" smtClean="0">
                <a:solidFill>
                  <a:schemeClr val="accent6"/>
                </a:solidFill>
              </a:rPr>
              <a:t>Implementable</a:t>
            </a:r>
          </a:p>
          <a:p>
            <a:pPr marL="514350" indent="-514350">
              <a:buFontTx/>
              <a:buAutoNum type="arabicPeriod"/>
            </a:pPr>
            <a:r>
              <a:rPr lang="en-US" sz="2000" b="0" dirty="0" smtClean="0">
                <a:solidFill>
                  <a:schemeClr val="accent6"/>
                </a:solidFill>
              </a:rPr>
              <a:t>Understandable </a:t>
            </a:r>
          </a:p>
          <a:p>
            <a:pPr marL="514350" indent="-514350">
              <a:buFontTx/>
              <a:buAutoNum type="arabicPeriod"/>
            </a:pPr>
            <a:r>
              <a:rPr lang="en-US" sz="2000" b="0" dirty="0" smtClean="0">
                <a:solidFill>
                  <a:schemeClr val="accent6"/>
                </a:solidFill>
              </a:rPr>
              <a:t>Collaboration and Coordination  </a:t>
            </a:r>
            <a:endParaRPr lang="en-US" sz="2000" b="0" dirty="0">
              <a:solidFill>
                <a:schemeClr val="accent6"/>
              </a:solidFill>
            </a:endParaRPr>
          </a:p>
          <a:p>
            <a:pPr marL="0" indent="0"/>
            <a:endParaRPr lang="en-US" sz="2000" b="0" dirty="0">
              <a:solidFill>
                <a:schemeClr val="accent6"/>
              </a:solidFill>
            </a:endParaRPr>
          </a:p>
          <a:p>
            <a:pPr marL="0" indent="0"/>
            <a:endParaRPr lang="en-US" sz="2000" b="0" dirty="0">
              <a:solidFill>
                <a:schemeClr val="accent6"/>
              </a:solidFill>
            </a:endParaRPr>
          </a:p>
          <a:p>
            <a:pPr marL="0" indent="0"/>
            <a:endParaRPr lang="en-US" sz="2000" b="0" dirty="0">
              <a:solidFill>
                <a:schemeClr val="accent6"/>
              </a:solidFill>
            </a:endParaRPr>
          </a:p>
        </p:txBody>
      </p:sp>
      <p:sp>
        <p:nvSpPr>
          <p:cNvPr id="4" name="Rectangle 2"/>
          <p:cNvSpPr txBox="1">
            <a:spLocks noChangeArrowheads="1"/>
          </p:cNvSpPr>
          <p:nvPr/>
        </p:nvSpPr>
        <p:spPr bwMode="auto">
          <a:xfrm>
            <a:off x="304800" y="533400"/>
            <a:ext cx="7010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chemeClr val="tx2"/>
                </a:solidFill>
                <a:latin typeface="HelveticaNeueLT Std Blk" pitchFamily="34" charset="0"/>
                <a:ea typeface="+mj-ea"/>
                <a:cs typeface="+mj-cs"/>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200" algn="l" rtl="0" fontAlgn="base">
              <a:spcBef>
                <a:spcPct val="0"/>
              </a:spcBef>
              <a:spcAft>
                <a:spcPct val="0"/>
              </a:spcAft>
              <a:defRPr sz="4400">
                <a:solidFill>
                  <a:schemeClr val="tx2"/>
                </a:solidFill>
                <a:latin typeface="Futura" charset="0"/>
              </a:defRPr>
            </a:lvl6pPr>
            <a:lvl7pPr marL="914400" algn="l" rtl="0" fontAlgn="base">
              <a:spcBef>
                <a:spcPct val="0"/>
              </a:spcBef>
              <a:spcAft>
                <a:spcPct val="0"/>
              </a:spcAft>
              <a:defRPr sz="4400">
                <a:solidFill>
                  <a:schemeClr val="tx2"/>
                </a:solidFill>
                <a:latin typeface="Futura" charset="0"/>
              </a:defRPr>
            </a:lvl7pPr>
            <a:lvl8pPr marL="1371600" algn="l" rtl="0" fontAlgn="base">
              <a:spcBef>
                <a:spcPct val="0"/>
              </a:spcBef>
              <a:spcAft>
                <a:spcPct val="0"/>
              </a:spcAft>
              <a:defRPr sz="4400">
                <a:solidFill>
                  <a:schemeClr val="tx2"/>
                </a:solidFill>
                <a:latin typeface="Futura" charset="0"/>
              </a:defRPr>
            </a:lvl8pPr>
            <a:lvl9pPr marL="1828800" algn="l" rtl="0" fontAlgn="base">
              <a:spcBef>
                <a:spcPct val="0"/>
              </a:spcBef>
              <a:spcAft>
                <a:spcPct val="0"/>
              </a:spcAft>
              <a:defRPr sz="4400">
                <a:solidFill>
                  <a:schemeClr val="tx2"/>
                </a:solidFill>
                <a:latin typeface="Futura" charset="0"/>
              </a:defRPr>
            </a:lvl9pPr>
          </a:lstStyle>
          <a:p>
            <a:pPr eaLnBrk="1" hangingPunct="1"/>
            <a:r>
              <a:rPr lang="en-US" sz="3600" b="1" kern="0" dirty="0" smtClean="0">
                <a:solidFill>
                  <a:srgbClr val="DE842E"/>
                </a:solidFill>
              </a:rPr>
              <a:t>Prioritization Criteria</a:t>
            </a:r>
            <a:endParaRPr lang="en-US" sz="3600" b="1" kern="0" dirty="0">
              <a:solidFill>
                <a:srgbClr val="DE842E"/>
              </a:solidFill>
            </a:endParaRPr>
          </a:p>
        </p:txBody>
      </p:sp>
    </p:spTree>
    <p:extLst>
      <p:ext uri="{BB962C8B-B14F-4D97-AF65-F5344CB8AC3E}">
        <p14:creationId xmlns:p14="http://schemas.microsoft.com/office/powerpoint/2010/main" val="4270030392"/>
      </p:ext>
    </p:extLst>
  </p:cSld>
  <p:clrMapOvr>
    <a:masterClrMapping/>
  </p:clrMapOvr>
  <mc:AlternateContent xmlns:mc="http://schemas.openxmlformats.org/markup-compatibility/2006" xmlns:p14="http://schemas.microsoft.com/office/powerpoint/2010/main">
    <mc:Choice Requires="p14">
      <p:transition spd="slow" p14:dur="2000" advTm="130434"/>
    </mc:Choice>
    <mc:Fallback xmlns="">
      <p:transition spd="slow" advTm="13043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2057400"/>
            <a:ext cx="6781800" cy="3124200"/>
          </a:xfrm>
        </p:spPr>
        <p:txBody>
          <a:bodyPr/>
          <a:lstStyle/>
          <a:p>
            <a:pPr marL="0" indent="0"/>
            <a:r>
              <a:rPr lang="en-US" sz="2400" b="0" dirty="0" smtClean="0">
                <a:solidFill>
                  <a:schemeClr val="accent6"/>
                </a:solidFill>
              </a:rPr>
              <a:t>The visual research roadmap is explained on the next several slides. </a:t>
            </a:r>
          </a:p>
          <a:p>
            <a:pPr marL="0" indent="0"/>
            <a:endParaRPr lang="en-US" sz="2400" b="0" dirty="0">
              <a:solidFill>
                <a:schemeClr val="accent6"/>
              </a:solidFill>
            </a:endParaRPr>
          </a:p>
          <a:p>
            <a:pPr marL="0" indent="0"/>
            <a:r>
              <a:rPr lang="en-US" sz="2400" b="0" dirty="0" smtClean="0">
                <a:solidFill>
                  <a:schemeClr val="accent6"/>
                </a:solidFill>
              </a:rPr>
              <a:t>The roadmap presented on ACRP’s Web Resources website is interactive, and allows the user to hover over each icon for a full description of each research idea. </a:t>
            </a:r>
            <a:endParaRPr lang="en-US" sz="2400" b="0" dirty="0">
              <a:solidFill>
                <a:schemeClr val="accent6"/>
              </a:solidFill>
            </a:endParaRPr>
          </a:p>
          <a:p>
            <a:pPr marL="0" indent="0"/>
            <a:endParaRPr lang="en-US" sz="2400" b="0" dirty="0">
              <a:solidFill>
                <a:schemeClr val="accent6"/>
              </a:solidFill>
            </a:endParaRPr>
          </a:p>
          <a:p>
            <a:pPr marL="0" indent="0"/>
            <a:endParaRPr lang="en-US" sz="2400" b="0" dirty="0">
              <a:solidFill>
                <a:schemeClr val="accent6"/>
              </a:solidFill>
            </a:endParaRPr>
          </a:p>
          <a:p>
            <a:pPr marL="0" indent="0"/>
            <a:endParaRPr lang="en-US" sz="2400" b="0" dirty="0">
              <a:solidFill>
                <a:schemeClr val="accent6"/>
              </a:solidFill>
            </a:endParaRPr>
          </a:p>
        </p:txBody>
      </p:sp>
      <p:sp>
        <p:nvSpPr>
          <p:cNvPr id="4" name="Rectangle 2"/>
          <p:cNvSpPr txBox="1">
            <a:spLocks noChangeArrowheads="1"/>
          </p:cNvSpPr>
          <p:nvPr/>
        </p:nvSpPr>
        <p:spPr bwMode="auto">
          <a:xfrm>
            <a:off x="304800" y="533400"/>
            <a:ext cx="7010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chemeClr val="tx2"/>
                </a:solidFill>
                <a:latin typeface="HelveticaNeueLT Std Blk" pitchFamily="34" charset="0"/>
                <a:ea typeface="+mj-ea"/>
                <a:cs typeface="+mj-cs"/>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200" algn="l" rtl="0" fontAlgn="base">
              <a:spcBef>
                <a:spcPct val="0"/>
              </a:spcBef>
              <a:spcAft>
                <a:spcPct val="0"/>
              </a:spcAft>
              <a:defRPr sz="4400">
                <a:solidFill>
                  <a:schemeClr val="tx2"/>
                </a:solidFill>
                <a:latin typeface="Futura" charset="0"/>
              </a:defRPr>
            </a:lvl6pPr>
            <a:lvl7pPr marL="914400" algn="l" rtl="0" fontAlgn="base">
              <a:spcBef>
                <a:spcPct val="0"/>
              </a:spcBef>
              <a:spcAft>
                <a:spcPct val="0"/>
              </a:spcAft>
              <a:defRPr sz="4400">
                <a:solidFill>
                  <a:schemeClr val="tx2"/>
                </a:solidFill>
                <a:latin typeface="Futura" charset="0"/>
              </a:defRPr>
            </a:lvl7pPr>
            <a:lvl8pPr marL="1371600" algn="l" rtl="0" fontAlgn="base">
              <a:spcBef>
                <a:spcPct val="0"/>
              </a:spcBef>
              <a:spcAft>
                <a:spcPct val="0"/>
              </a:spcAft>
              <a:defRPr sz="4400">
                <a:solidFill>
                  <a:schemeClr val="tx2"/>
                </a:solidFill>
                <a:latin typeface="Futura" charset="0"/>
              </a:defRPr>
            </a:lvl8pPr>
            <a:lvl9pPr marL="1828800" algn="l" rtl="0" fontAlgn="base">
              <a:spcBef>
                <a:spcPct val="0"/>
              </a:spcBef>
              <a:spcAft>
                <a:spcPct val="0"/>
              </a:spcAft>
              <a:defRPr sz="4400">
                <a:solidFill>
                  <a:schemeClr val="tx2"/>
                </a:solidFill>
                <a:latin typeface="Futura" charset="0"/>
              </a:defRPr>
            </a:lvl9pPr>
          </a:lstStyle>
          <a:p>
            <a:pPr eaLnBrk="1" hangingPunct="1"/>
            <a:r>
              <a:rPr lang="en-US" sz="3600" b="1" kern="0" dirty="0" smtClean="0">
                <a:solidFill>
                  <a:srgbClr val="DE842E"/>
                </a:solidFill>
              </a:rPr>
              <a:t>Visual Research Roadmap</a:t>
            </a:r>
            <a:endParaRPr lang="en-US" sz="3600" b="1" kern="0" dirty="0">
              <a:solidFill>
                <a:srgbClr val="DE842E"/>
              </a:solidFill>
            </a:endParaRPr>
          </a:p>
        </p:txBody>
      </p:sp>
    </p:spTree>
    <p:extLst>
      <p:ext uri="{BB962C8B-B14F-4D97-AF65-F5344CB8AC3E}">
        <p14:creationId xmlns:p14="http://schemas.microsoft.com/office/powerpoint/2010/main" val="1809206147"/>
      </p:ext>
    </p:extLst>
  </p:cSld>
  <p:clrMapOvr>
    <a:masterClrMapping/>
  </p:clrMapOvr>
  <mc:AlternateContent xmlns:mc="http://schemas.openxmlformats.org/markup-compatibility/2006" xmlns:p14="http://schemas.microsoft.com/office/powerpoint/2010/main">
    <mc:Choice Requires="p14">
      <p:transition spd="slow" p14:dur="2000" advTm="27359"/>
    </mc:Choice>
    <mc:Fallback xmlns="">
      <p:transition spd="slow" advTm="27359"/>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41.8|12.5"/>
</p:tagLst>
</file>

<file path=ppt/tags/tag2.xml><?xml version="1.0" encoding="utf-8"?>
<p:tagLst xmlns:a="http://schemas.openxmlformats.org/drawingml/2006/main" xmlns:r="http://schemas.openxmlformats.org/officeDocument/2006/relationships" xmlns:p="http://schemas.openxmlformats.org/presentationml/2006/main">
  <p:tag name="TIMING" val="|5.3|3.3|4.4|4.8|4.6|5.5|3.6"/>
</p:tagLst>
</file>

<file path=ppt/tags/tag3.xml><?xml version="1.0" encoding="utf-8"?>
<p:tagLst xmlns:a="http://schemas.openxmlformats.org/drawingml/2006/main" xmlns:r="http://schemas.openxmlformats.org/officeDocument/2006/relationships" xmlns:p="http://schemas.openxmlformats.org/presentationml/2006/main">
  <p:tag name="TIMING" val="|4.1|28.2"/>
</p:tagLst>
</file>

<file path=ppt/tags/tag4.xml><?xml version="1.0" encoding="utf-8"?>
<p:tagLst xmlns:a="http://schemas.openxmlformats.org/drawingml/2006/main" xmlns:r="http://schemas.openxmlformats.org/officeDocument/2006/relationships" xmlns:p="http://schemas.openxmlformats.org/presentationml/2006/main">
  <p:tag name="TIMING" val="|22.4"/>
</p:tagLst>
</file>

<file path=ppt/tags/tag5.xml><?xml version="1.0" encoding="utf-8"?>
<p:tagLst xmlns:a="http://schemas.openxmlformats.org/drawingml/2006/main" xmlns:r="http://schemas.openxmlformats.org/officeDocument/2006/relationships" xmlns:p="http://schemas.openxmlformats.org/presentationml/2006/main">
  <p:tag name="TIMING" val="|8.7"/>
</p:tagLst>
</file>

<file path=ppt/tags/tag6.xml><?xml version="1.0" encoding="utf-8"?>
<p:tagLst xmlns:a="http://schemas.openxmlformats.org/drawingml/2006/main" xmlns:r="http://schemas.openxmlformats.org/officeDocument/2006/relationships" xmlns:p="http://schemas.openxmlformats.org/presentationml/2006/main">
  <p:tag name="TIMING" val="|9.3"/>
</p:tagLst>
</file>

<file path=ppt/tags/tag7.xml><?xml version="1.0" encoding="utf-8"?>
<p:tagLst xmlns:a="http://schemas.openxmlformats.org/drawingml/2006/main" xmlns:r="http://schemas.openxmlformats.org/officeDocument/2006/relationships" xmlns:p="http://schemas.openxmlformats.org/presentationml/2006/main">
  <p:tag name="TIMING" val="|14.2|1.1"/>
</p:tagLst>
</file>

<file path=ppt/tags/tag8.xml><?xml version="1.0" encoding="utf-8"?>
<p:tagLst xmlns:a="http://schemas.openxmlformats.org/drawingml/2006/main" xmlns:r="http://schemas.openxmlformats.org/officeDocument/2006/relationships" xmlns:p="http://schemas.openxmlformats.org/presentationml/2006/main">
  <p:tag name="TIMING" val="|2|0.8"/>
</p:tagLst>
</file>

<file path=ppt/tags/tag9.xml><?xml version="1.0" encoding="utf-8"?>
<p:tagLst xmlns:a="http://schemas.openxmlformats.org/drawingml/2006/main" xmlns:r="http://schemas.openxmlformats.org/officeDocument/2006/relationships" xmlns:p="http://schemas.openxmlformats.org/presentationml/2006/main">
  <p:tag name="TIMING" val="|11.2"/>
</p:tagLst>
</file>

<file path=ppt/theme/theme1.xml><?xml version="1.0" encoding="utf-8"?>
<a:theme xmlns:a="http://schemas.openxmlformats.org/drawingml/2006/main" name="Blank">
  <a:themeElements>
    <a:clrScheme name="ACRP-blue-v2">
      <a:dk1>
        <a:srgbClr val="FFFFFF"/>
      </a:dk1>
      <a:lt1>
        <a:srgbClr val="7CA1C9"/>
      </a:lt1>
      <a:dk2>
        <a:srgbClr val="FFFFFF"/>
      </a:dk2>
      <a:lt2>
        <a:srgbClr val="7CA1C9"/>
      </a:lt2>
      <a:accent1>
        <a:srgbClr val="7CA1C9"/>
      </a:accent1>
      <a:accent2>
        <a:srgbClr val="59BD7D"/>
      </a:accent2>
      <a:accent3>
        <a:srgbClr val="1E4734"/>
      </a:accent3>
      <a:accent4>
        <a:srgbClr val="B77B28"/>
      </a:accent4>
      <a:accent5>
        <a:srgbClr val="E09E26"/>
      </a:accent5>
      <a:accent6>
        <a:srgbClr val="47391D"/>
      </a:accent6>
      <a:hlink>
        <a:srgbClr val="0378AD"/>
      </a:hlink>
      <a:folHlink>
        <a:srgbClr val="7CA1C9"/>
      </a:folHlink>
    </a:clrScheme>
    <a:fontScheme name="HelveticaNeueLT Std">
      <a:majorFont>
        <a:latin typeface="HelveticaNeueLT Std Med"/>
        <a:ea typeface=""/>
        <a:cs typeface=""/>
      </a:majorFont>
      <a:minorFont>
        <a:latin typeface="HelveticaNeueLT Std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5925</TotalTime>
  <Words>2434</Words>
  <Application>Microsoft Office PowerPoint</Application>
  <PresentationFormat>On-screen Show (4:3)</PresentationFormat>
  <Paragraphs>247</Paragraphs>
  <Slides>19</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Futura</vt:lpstr>
      <vt:lpstr>HelveticaNeueLT Std Blk</vt:lpstr>
      <vt:lpstr>HelveticaNeueLT Std Lt</vt:lpstr>
      <vt:lpstr>HelveticaNeueLT Std Med</vt:lpstr>
      <vt:lpstr>Times</vt:lpstr>
      <vt:lpstr>Blank</vt:lpstr>
      <vt:lpstr>Custom Design</vt:lpstr>
      <vt:lpstr>ACRP 11-02 Task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Products for the Roadmap in the Area of Airport Design and Construction can be found here</vt:lpstr>
    </vt:vector>
  </TitlesOfParts>
  <Company>NAP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NAP</dc:creator>
  <cp:lastModifiedBy>Mion, Kathleen</cp:lastModifiedBy>
  <cp:revision>382</cp:revision>
  <cp:lastPrinted>2016-12-13T18:23:31Z</cp:lastPrinted>
  <dcterms:created xsi:type="dcterms:W3CDTF">2005-12-13T19:08:17Z</dcterms:created>
  <dcterms:modified xsi:type="dcterms:W3CDTF">2019-07-01T18:54:30Z</dcterms:modified>
</cp:coreProperties>
</file>