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fee, Ellen" initials="CE" lastIdx="2" clrIdx="0">
    <p:extLst>
      <p:ext uri="{19B8F6BF-5375-455C-9EA6-DF929625EA0E}">
        <p15:presenceInfo xmlns:p15="http://schemas.microsoft.com/office/powerpoint/2012/main" userId="S-1-5-21-45552981-430774846-1031210941-17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82733" autoAdjust="0"/>
  </p:normalViewPr>
  <p:slideViewPr>
    <p:cSldViewPr snapToGrid="0">
      <p:cViewPr varScale="1">
        <p:scale>
          <a:sx n="64" d="100"/>
          <a:sy n="64" d="100"/>
        </p:scale>
        <p:origin x="1164" y="60"/>
      </p:cViewPr>
      <p:guideLst/>
    </p:cSldViewPr>
  </p:slideViewPr>
  <p:notesTextViewPr>
    <p:cViewPr>
      <p:scale>
        <a:sx n="3" d="2"/>
        <a:sy n="3" d="2"/>
      </p:scale>
      <p:origin x="0" y="-15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76B34-A067-49ED-964A-4467E737514B}" type="datetimeFigureOut">
              <a:rPr lang="en-US" smtClean="0"/>
              <a:t>2/26/2019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0CFB1-36ED-43E3-98CC-24143CF2D27A}" type="slidenum">
              <a:rPr lang="en-US" smtClean="0"/>
              <a:t>‹#›</a:t>
            </a:fld>
            <a:endParaRPr lang="en-US" dirty="0"/>
          </a:p>
        </p:txBody>
      </p:sp>
    </p:spTree>
    <p:extLst>
      <p:ext uri="{BB962C8B-B14F-4D97-AF65-F5344CB8AC3E}">
        <p14:creationId xmlns:p14="http://schemas.microsoft.com/office/powerpoint/2010/main" val="420608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&lt;This presentation was designed to be customizable for your airport</a:t>
            </a:r>
            <a:r>
              <a:rPr lang="en-US" baseline="0" dirty="0" smtClean="0"/>
              <a:t> circumstances with the general audience being the local government planning/zoning staff, local elected officials, and the general public. Please read through and edit the notes for the presentation to suit your airport conditions.&gt;</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1</a:t>
            </a:fld>
            <a:endParaRPr lang="en-US" dirty="0"/>
          </a:p>
        </p:txBody>
      </p:sp>
    </p:spTree>
    <p:extLst>
      <p:ext uri="{BB962C8B-B14F-4D97-AF65-F5344CB8AC3E}">
        <p14:creationId xmlns:p14="http://schemas.microsoft.com/office/powerpoint/2010/main" val="3779001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Contrary to</a:t>
            </a:r>
            <a:r>
              <a:rPr lang="en-US" baseline="0" dirty="0" smtClean="0"/>
              <a:t> popular belief, the FAA has no authority to regulate establishment of tall structures. While notifying the FAA of a proposal that exceeds Part 77 notification criteria is required by federal law, a proponent may construct the structure even if it receives a Determination of Hazard from the FAA. As a result, the most reliable methods of protecting navigable airspace from encroachment are in the hands of local governments. Ensuring that a tall structure proponent has received a final determination from the FAA prior to obtaining a local government permit to commence construction serves to protect the local airport and navigable airspace above the jurisdiction. &lt;If your state has airspace protection authority, include that discussion here.&gt;</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10</a:t>
            </a:fld>
            <a:endParaRPr lang="en-US" dirty="0"/>
          </a:p>
        </p:txBody>
      </p:sp>
    </p:spTree>
    <p:extLst>
      <p:ext uri="{BB962C8B-B14F-4D97-AF65-F5344CB8AC3E}">
        <p14:creationId xmlns:p14="http://schemas.microsoft.com/office/powerpoint/2010/main" val="369412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77 obstruction</a:t>
            </a:r>
            <a:r>
              <a:rPr lang="en-US" baseline="0" dirty="0" smtClean="0"/>
              <a:t> evaluation surfaces serve as the initial screen of further impacts on the airport’s instrument procedures and design standards. When any of these surfaces are impacted, the agency undertakes a more detailed evaluation of the proposal, involving specialists in instrument procedure design, airport design, navigational aid performance, etc. Additionally, the proposal is likely to be circulated to external stakeholders, such as Department of Defense representatives, airports in the vicinity of the proposal, state aviation agencies, and even airport users.</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11</a:t>
            </a:fld>
            <a:endParaRPr lang="en-US" dirty="0"/>
          </a:p>
        </p:txBody>
      </p:sp>
    </p:spTree>
    <p:extLst>
      <p:ext uri="{BB962C8B-B14F-4D97-AF65-F5344CB8AC3E}">
        <p14:creationId xmlns:p14="http://schemas.microsoft.com/office/powerpoint/2010/main" val="325714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proposal being</a:t>
            </a:r>
            <a:r>
              <a:rPr lang="en-US" baseline="0" dirty="0" smtClean="0"/>
              <a:t> evaluated as a part of the obstruction evaluation and airport airspace analysis process may be found to impact the design standards for the airport’s existing or proposed elements, such as the airport’s runways.  One of the criteria sets includes siting standards for the location of runway ends or runway thresholds, which ensure that an aircraft can safely clear obstacles on approach to landing. Affecting the runway threshold or runway end siting criteria will potentially reduce runway length or availability of landing distance for arriving aircraft. Additionally, impacts on airport design standards may result in the FAA having to reduce the number and type of instrument approaches or limit the types of aircraft that may utilize the approach. This may prevent certain aircraft from being able to use the facility in the future and jeopardizes the public investment in the airport and its improvements.</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12</a:t>
            </a:fld>
            <a:endParaRPr lang="en-US" dirty="0"/>
          </a:p>
        </p:txBody>
      </p:sp>
    </p:spTree>
    <p:extLst>
      <p:ext uri="{BB962C8B-B14F-4D97-AF65-F5344CB8AC3E}">
        <p14:creationId xmlns:p14="http://schemas.microsoft.com/office/powerpoint/2010/main" val="3477111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set of criteria that</a:t>
            </a:r>
            <a:r>
              <a:rPr lang="en-US" baseline="0" dirty="0" smtClean="0"/>
              <a:t> may be affected by an obstruction is the instrument procedure design criteria. These criteria specify how the instrument approach and missed approach procedures are developed and to what tolerances and minimums. Affecting these criteria may result in an increase in approach minimums, restricting operations during low visibility, or may result in discontinuation of the approaches altogether. Additionally, the visual area obstacle identification surface (OIS) protects aircraft as they descend below established minimums but before they land. Affecting the visual area OIS can potentially result in the approaches being not authorized for use at night.  All of the effects will reduce airport efficiency and the margins of safety.</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13</a:t>
            </a:fld>
            <a:endParaRPr lang="en-US" dirty="0"/>
          </a:p>
        </p:txBody>
      </p:sp>
    </p:spTree>
    <p:extLst>
      <p:ext uri="{BB962C8B-B14F-4D97-AF65-F5344CB8AC3E}">
        <p14:creationId xmlns:p14="http://schemas.microsoft.com/office/powerpoint/2010/main" val="402424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unlike the criteria that</a:t>
            </a:r>
            <a:r>
              <a:rPr lang="en-US" baseline="0" dirty="0" smtClean="0"/>
              <a:t> specify how an instrument approach procedure is designed, the FAA follows a set of criteria for the design of departure procedures that allow aircraft to take off from the airport in poor weather. Impacting those criteria may result in the aircraft being required to climb at a higher than standard rate. Some of the aircraft utilizing the airport may be unable to comply with that requirement and will be unable to operate from the airport in conditions of poor or reduced visibility.</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14</a:t>
            </a:fld>
            <a:endParaRPr lang="en-US" dirty="0"/>
          </a:p>
        </p:txBody>
      </p:sp>
    </p:spTree>
    <p:extLst>
      <p:ext uri="{BB962C8B-B14F-4D97-AF65-F5344CB8AC3E}">
        <p14:creationId xmlns:p14="http://schemas.microsoft.com/office/powerpoint/2010/main" val="1820073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 air carriers,</a:t>
            </a:r>
            <a:r>
              <a:rPr lang="en-US" baseline="0" dirty="0" smtClean="0"/>
              <a:t> including airlines, air taxi/charter, and cargo operators are required to meet requirements contained in FAR Parts 121 and 135. These regulations include a requirement for the operators to consider and account for all known obstacles in the aircraft path or the airport area when developing emergency procedures for the possibility that an aircraft loses an engine after takeoff or on climb-out.  These procedures are airport and air carrier specific, and protecting air carrier operational requirements necessitates a great deal of coordination between air carriers and the airport. As a result, if the aircraft needs to meet certain climb performance requirements to clear a new obstacle, the operator may limit the number of passengers, amount of fuel or cargo, or size of the aircraft, or even stop operating to and from the airport.</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15</a:t>
            </a:fld>
            <a:endParaRPr lang="en-US" dirty="0"/>
          </a:p>
        </p:txBody>
      </p:sp>
    </p:spTree>
    <p:extLst>
      <p:ext uri="{BB962C8B-B14F-4D97-AF65-F5344CB8AC3E}">
        <p14:creationId xmlns:p14="http://schemas.microsoft.com/office/powerpoint/2010/main" val="2950547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&lt;If state criteria, such as airport inspection/licensing, are in effect in your state, verify how they may be</a:t>
            </a:r>
            <a:r>
              <a:rPr lang="en-US" baseline="0" dirty="0" smtClean="0"/>
              <a:t> affected by obstructions and include the discussion here.&gt;</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16</a:t>
            </a:fld>
            <a:endParaRPr lang="en-US" dirty="0"/>
          </a:p>
        </p:txBody>
      </p:sp>
    </p:spTree>
    <p:extLst>
      <p:ext uri="{BB962C8B-B14F-4D97-AF65-F5344CB8AC3E}">
        <p14:creationId xmlns:p14="http://schemas.microsoft.com/office/powerpoint/2010/main" val="2103256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Airports</a:t>
            </a:r>
            <a:r>
              <a:rPr lang="en-US" baseline="0" dirty="0" smtClean="0"/>
              <a:t> that accept federal &lt;and state if applicable&gt; infrastructure improvement funds are subject to the requirements of grant assurances. These assurances include the requirement that the recipient of the grant funds protect the airport and airspace from encroachment by incompatible land uses and tall structures.  Failure to do so may result in the airport losing funding eligibility or even being required to repay the grant funds to the FAA. </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17</a:t>
            </a:fld>
            <a:endParaRPr lang="en-US" dirty="0"/>
          </a:p>
        </p:txBody>
      </p:sp>
    </p:spTree>
    <p:extLst>
      <p:ext uri="{BB962C8B-B14F-4D97-AF65-F5344CB8AC3E}">
        <p14:creationId xmlns:p14="http://schemas.microsoft.com/office/powerpoint/2010/main" val="2209894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where do you come in?</a:t>
            </a:r>
            <a:r>
              <a:rPr lang="en-US" baseline="0" dirty="0" smtClean="0"/>
              <a:t> </a:t>
            </a:r>
            <a:r>
              <a:rPr lang="en-US" dirty="0" smtClean="0"/>
              <a:t> A functional airport obstruction management program</a:t>
            </a:r>
            <a:r>
              <a:rPr lang="en-US" baseline="0" dirty="0" smtClean="0"/>
              <a:t> requires continued coordination between the airport and non-airport stakeholders with an open exchange of information. The key role that you play in the process is helping the airport to educate the community, development proponents, crane operators, and landowners about the federal &lt;and state&gt; requirements related to airport obstruction management. Research shows that frequently lack of compliance with obstruction management requirements lies in a lack of knowledge and technical information on the part of tall structure proponents.  Second, as discussed earlier, the FAA has no regulatory authority to prevent or prohibit establishment of an airport hazard. At the local level, it is your responsibility and authority to administer and enforce regulations that protect the airport and airspace from encroachment. Providing planning and zoning assistance to tall structure proponents and helping the airport to stay ahead of the development process so that it can participate in making decisions that may affect it is critical.  Additionally, any tools or resources available to you as local government staff, such as GIS, can be integrated to promote interoperability of airport and local government resources and availability of information. Lastly, facilitating discussion between the airport and various stakeholders can reduce conflict between airport and non-airport interests and promote the search for win-win solutions.</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18</a:t>
            </a:fld>
            <a:endParaRPr lang="en-US" dirty="0"/>
          </a:p>
        </p:txBody>
      </p:sp>
    </p:spTree>
    <p:extLst>
      <p:ext uri="{BB962C8B-B14F-4D97-AF65-F5344CB8AC3E}">
        <p14:creationId xmlns:p14="http://schemas.microsoft.com/office/powerpoint/2010/main" val="889182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good news is that</a:t>
            </a:r>
            <a:r>
              <a:rPr lang="en-US" baseline="0" dirty="0" smtClean="0"/>
              <a:t> there are a number of resources available to you that provide technical guidance on airport obstruction management.  The FAA OE/AAA </a:t>
            </a:r>
            <a:r>
              <a:rPr lang="en-US" baseline="0" dirty="0" smtClean="0"/>
              <a:t>website—oeaaa.faa.gov—contains </a:t>
            </a:r>
            <a:r>
              <a:rPr lang="en-US" baseline="0" dirty="0" smtClean="0"/>
              <a:t>guidance related to the FAA obstruction evaluation process as well as contact information for FAA personnel responsible for program implementation in your geographic area. The Airport Cooperative Research Program (ACRP) is part of the Transportation Research Board of the National Academies of Sciences, Engineering, and Medicine. The applied research conducted by ACRP includes reports published on airspace analysis and best practices for airport obstruction evaluation. </a:t>
            </a:r>
            <a:r>
              <a:rPr lang="en-US" i="1" baseline="0" dirty="0" smtClean="0"/>
              <a:t>ACRP Report 38</a:t>
            </a:r>
            <a:r>
              <a:rPr lang="en-US" baseline="0" dirty="0" smtClean="0"/>
              <a:t> and </a:t>
            </a:r>
            <a:r>
              <a:rPr lang="en-US" i="1" baseline="0" dirty="0" smtClean="0"/>
              <a:t>ACRP Research Report 195</a:t>
            </a:r>
            <a:r>
              <a:rPr lang="en-US" baseline="0" dirty="0" smtClean="0">
                <a:solidFill>
                  <a:srgbClr val="C00000"/>
                </a:solidFill>
              </a:rPr>
              <a:t> are helpful references in this subject area. The ACRP site and all associated publications can be found at www.trb.org/Publications/PubsACRPProjectReports.aspx.</a:t>
            </a:r>
            <a:br>
              <a:rPr lang="en-US" baseline="0" dirty="0" smtClean="0">
                <a:solidFill>
                  <a:srgbClr val="C00000"/>
                </a:solidFill>
              </a:rPr>
            </a:br>
            <a:r>
              <a:rPr lang="en-US" baseline="0" dirty="0" smtClean="0">
                <a:solidFill>
                  <a:srgbClr val="C00000"/>
                </a:solidFill>
              </a:rPr>
              <a:t>&lt;Include resources and guidance information available from the state.&gt;</a:t>
            </a:r>
            <a:br>
              <a:rPr lang="en-US" baseline="0" dirty="0" smtClean="0">
                <a:solidFill>
                  <a:srgbClr val="C00000"/>
                </a:solidFill>
              </a:rPr>
            </a:br>
            <a:r>
              <a:rPr lang="en-US" baseline="0" dirty="0" smtClean="0">
                <a:solidFill>
                  <a:srgbClr val="C00000"/>
                </a:solidFill>
              </a:rPr>
              <a:t>&lt;Include a discussion of what assistance the airport is capable of and is willing to provide.&gt;</a:t>
            </a:r>
            <a:endParaRPr lang="en-US" dirty="0">
              <a:solidFill>
                <a:srgbClr val="C00000"/>
              </a:solidFill>
            </a:endParaRPr>
          </a:p>
        </p:txBody>
      </p:sp>
      <p:sp>
        <p:nvSpPr>
          <p:cNvPr id="4" name="Slide Number Placeholder 3"/>
          <p:cNvSpPr>
            <a:spLocks noGrp="1"/>
          </p:cNvSpPr>
          <p:nvPr>
            <p:ph type="sldNum" sz="quarter" idx="10"/>
          </p:nvPr>
        </p:nvSpPr>
        <p:spPr/>
        <p:txBody>
          <a:bodyPr/>
          <a:lstStyle/>
          <a:p>
            <a:fld id="{0170CFB1-36ED-43E3-98CC-24143CF2D27A}" type="slidenum">
              <a:rPr lang="en-US" smtClean="0"/>
              <a:t>19</a:t>
            </a:fld>
            <a:endParaRPr lang="en-US" dirty="0"/>
          </a:p>
        </p:txBody>
      </p:sp>
    </p:spTree>
    <p:extLst>
      <p:ext uri="{BB962C8B-B14F-4D97-AF65-F5344CB8AC3E}">
        <p14:creationId xmlns:p14="http://schemas.microsoft.com/office/powerpoint/2010/main" val="382758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&lt;Read the slide</a:t>
            </a:r>
            <a:r>
              <a:rPr lang="en-US" baseline="0" dirty="0" smtClean="0"/>
              <a:t> content, then explain the following&gt; So, when we discuss navigable airspace, what does that entail? Generally speaking, it is the airspace available for landing, taking off, and maneuvering of aircraft. That airspace should be kept clear from encroachment by tall objects and terrain. When discussing encroachment as it relates to airport obstruction management, the term signifies that an object may have </a:t>
            </a:r>
            <a:r>
              <a:rPr lang="en-US" baseline="0" dirty="0" smtClean="0">
                <a:solidFill>
                  <a:srgbClr val="FFFF00"/>
                </a:solidFill>
              </a:rPr>
              <a:t>an adverse </a:t>
            </a:r>
            <a:r>
              <a:rPr lang="en-US" baseline="0" dirty="0" smtClean="0"/>
              <a:t>effect on the ability of aircraft to take off, land, or maneuver. </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2</a:t>
            </a:fld>
            <a:endParaRPr lang="en-US" dirty="0"/>
          </a:p>
        </p:txBody>
      </p:sp>
    </p:spTree>
    <p:extLst>
      <p:ext uri="{BB962C8B-B14F-4D97-AF65-F5344CB8AC3E}">
        <p14:creationId xmlns:p14="http://schemas.microsoft.com/office/powerpoint/2010/main" val="393234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government administers and enforces federal regulations that pertain to the safe and efficient</a:t>
            </a:r>
            <a:r>
              <a:rPr lang="en-US" baseline="0" dirty="0" smtClean="0"/>
              <a:t> use of navigable airspace. The regulations are contained in </a:t>
            </a:r>
            <a:r>
              <a:rPr lang="en-US" dirty="0" smtClean="0"/>
              <a:t>Title</a:t>
            </a:r>
            <a:r>
              <a:rPr lang="en-US" baseline="0" dirty="0" smtClean="0"/>
              <a:t> 14 Code of Federal Regulations Part 77, the requirements of which will be discussed further in this presentation. The law requires that any person or entity that proposes to establish a structure which would exceed the notification criteria contained in this regulation notify the FAA of the proposal. Notification is required via submission </a:t>
            </a:r>
            <a:r>
              <a:rPr lang="en-US" dirty="0" smtClean="0">
                <a:solidFill>
                  <a:srgbClr val="FF0000"/>
                </a:solidFill>
              </a:rPr>
              <a:t>of </a:t>
            </a:r>
            <a:r>
              <a:rPr lang="en-US" baseline="0" dirty="0" smtClean="0"/>
              <a:t>FAA Form 7460-1 either electronically or by mail. </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3</a:t>
            </a:fld>
            <a:endParaRPr lang="en-US" dirty="0"/>
          </a:p>
        </p:txBody>
      </p:sp>
    </p:spTree>
    <p:extLst>
      <p:ext uri="{BB962C8B-B14F-4D97-AF65-F5344CB8AC3E}">
        <p14:creationId xmlns:p14="http://schemas.microsoft.com/office/powerpoint/2010/main" val="29937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Airplanes and tall objects don’t mix! The photos</a:t>
            </a:r>
            <a:r>
              <a:rPr lang="en-US" baseline="0" dirty="0" smtClean="0"/>
              <a:t> </a:t>
            </a:r>
            <a:r>
              <a:rPr lang="en-US" dirty="0" smtClean="0"/>
              <a:t>depict</a:t>
            </a:r>
            <a:r>
              <a:rPr lang="en-US" baseline="0" dirty="0" smtClean="0"/>
              <a:t> the wreckage of a Piper Malibu in Lubbock, TX. The 2015 accident was attributed to the pilot’s loss of situational awareness, resulting in the collision with a guy wire for a TV tower. The pilot was the sole fatality in this accident. Tall structures and vegetation pose an additional safety risk to aircraft especially in bad weather or conditions of low visibility.</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4</a:t>
            </a:fld>
            <a:endParaRPr lang="en-US" dirty="0"/>
          </a:p>
        </p:txBody>
      </p:sp>
    </p:spTree>
    <p:extLst>
      <p:ext uri="{BB962C8B-B14F-4D97-AF65-F5344CB8AC3E}">
        <p14:creationId xmlns:p14="http://schemas.microsoft.com/office/powerpoint/2010/main" val="1634945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criteria and regulations established by the FAA and certain state aviation agencies for airport safety and efficiency are expressed three-dimensionally as airspace “imaginary surfaces.” These surfaces depict criteria that have to be met in order for the aircraft to be able to navigate to, land at, and depart airports. Safety thresholds such as minimum visibility and ceilings are established by the FAA for specific airports to ensure obstacle clearance. When existing obstructions are not managed or removed, or when new obstructions are introduced, the FAA has to maintain the margin of safety by increasing the required visibility and ceiling criteria for airport operations. That reduces the efficiency of the airport by placing more restrictive operating limitations upon the pilots attempting to use it.</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5</a:t>
            </a:fld>
            <a:endParaRPr lang="en-US" dirty="0"/>
          </a:p>
        </p:txBody>
      </p:sp>
    </p:spTree>
    <p:extLst>
      <p:ext uri="{BB962C8B-B14F-4D97-AF65-F5344CB8AC3E}">
        <p14:creationId xmlns:p14="http://schemas.microsoft.com/office/powerpoint/2010/main" val="123809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Reduction of airport operational capability</a:t>
            </a:r>
            <a:r>
              <a:rPr lang="en-US" baseline="0" dirty="0" smtClean="0"/>
              <a:t> and efficiency affects airport users. While the effects will vary from circumstance to circumstance, impacts on airport efficiency due to obstructions may lead to a loss in a number of ops (resulting in lower fuel sales, ramp fees, etc.), reduction in based aircraft, or loss of on-airport and even off-airport aviation-dependent businesses. Airports contribute directly and indirectly to the local economy through airport user expenditures and, beyond the airport fence, in employment of community members by airport businesses.</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6</a:t>
            </a:fld>
            <a:endParaRPr lang="en-US" dirty="0"/>
          </a:p>
        </p:txBody>
      </p:sp>
    </p:spTree>
    <p:extLst>
      <p:ext uri="{BB962C8B-B14F-4D97-AF65-F5344CB8AC3E}">
        <p14:creationId xmlns:p14="http://schemas.microsoft.com/office/powerpoint/2010/main" val="2007301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a:t>
            </a:r>
            <a:r>
              <a:rPr lang="en-US" baseline="0" dirty="0" smtClean="0"/>
              <a:t> number of object types that may affect navigable airspace.  Vegetation, tall structures, cranes and construction equipment, and traverseways (such as roads and driveways, parking lots, railways, waterways) may affect operations at the airport and beyond. Each of the object groups has associated special considerations. Those tall structures that are determined by the FAA to exceed certain criteria, which will be discussed a bit later, may be required by the FAA to be marked (painted) and lighted for conspicuity. Marking and lighting may be part of an FAA recommendation to mitigate the hazards presented by a tall structure to flying aircraft, but a similar approach may not be plausible for vegetation, which typically will need to be trimmed or removed. Cranes that impact the airspace present a particular challenge. Due to how quickly cranes can, and at times, need to be deployed, “pop-up” impacts from cranes need to be monitored and addressed within a shorter timeframe than impacts from other obstructions. The FAA also evaluates impacts of transportation infrastructure on navigable airspace by assigning a hypothetical height above traverseway surfaces according to the vehicles that utilize it: 10 feet for private roads and parking lots, 15 feet for public roadways, 17 feet for interstate highways, 23 feet for railroads, and the height of the tallest object than would normally traverse a waterway for waterways. Therefore, impacts on navigable airspace should be accounted for during transportation infrastructure planning as well.</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7</a:t>
            </a:fld>
            <a:endParaRPr lang="en-US" dirty="0"/>
          </a:p>
        </p:txBody>
      </p:sp>
    </p:spTree>
    <p:extLst>
      <p:ext uri="{BB962C8B-B14F-4D97-AF65-F5344CB8AC3E}">
        <p14:creationId xmlns:p14="http://schemas.microsoft.com/office/powerpoint/2010/main" val="2917869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who is responsible for notifying the FAA of a potential or existing obstruction and initiating the FAA obstruction</a:t>
            </a:r>
            <a:r>
              <a:rPr lang="en-US" baseline="0" dirty="0" smtClean="0"/>
              <a:t> evaluation process? Generally, the responsibility for notifying the FAA and initiating the formal obstruction evaluation and airport airspace analysis process lies with the proposal sponsor (either owner or owner’s representative). It may be a person, a business entity, or even a political subdivision. It is very important to note that the FAR Part 77 notification criteria are far more stringent than the FAR Part 77 obstruction evaluation criteria. Therefore, many of the objects that require filing of a notification with the FAA will not exceed the Part 77 obstruction evaluation criteria. The process can be initiated by visiting the FAA obstruction evaluation site and utilizing the notice criteria tool to determine whether the FAA has to be notified. If the results of the notice criteria tool analysis state that notification of the FAA is required, the obstruction evaluation process can be initiated by filing FAA Form 7460-1 on the same site.</a:t>
            </a:r>
          </a:p>
          <a:p>
            <a:endParaRPr lang="en-US" baseline="0" dirty="0" smtClean="0"/>
          </a:p>
          <a:p>
            <a:r>
              <a:rPr lang="en-US" baseline="0" dirty="0" smtClean="0"/>
              <a:t>&lt;If your state requires additional notice or has a separate process for obstruction evaluation, please include those requirements as part of the discussion.&gt; </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8</a:t>
            </a:fld>
            <a:endParaRPr lang="en-US" dirty="0"/>
          </a:p>
        </p:txBody>
      </p:sp>
    </p:spTree>
    <p:extLst>
      <p:ext uri="{BB962C8B-B14F-4D97-AF65-F5344CB8AC3E}">
        <p14:creationId xmlns:p14="http://schemas.microsoft.com/office/powerpoint/2010/main" val="1113181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proponent files FAA Form 7460-1,</a:t>
            </a:r>
            <a:r>
              <a:rPr lang="en-US" baseline="0" dirty="0" smtClean="0"/>
              <a:t> known as the Notice of Proposed Construction or Alteration, the agency undertakes an internal process initially, followed by an external obstruction evaluation process.  During the internal process, the agency initially determines whether the proposal exceeds the Part 77 obstruction evaluation criteria. If it exceeds notification criteria but does not exceed obstruction evaluation criteria, it will not have an impact on navigable airspace and no further review is required. If it does exceed evaluation criteria, it will be reviewed by a number of FAA specialists in various areas of airspace analysis, as well as external stakeholders such as the airport and its users. If the proposal exceeds standards but does not affect airspace more than the impacts of existing structures, an “Exceeds but OK” (EBO) determination is issued. If the proposal impacts airspace and has a substantial effect on air navigation that can be mitigated (for example, by adjusting an instrument procedure), a “Determination of No Hazard” (DNH) will be issued. If the proposed structure exceeds standards and has a substantial adverse effect on air navigation that cannot be mitigated, the agency will issue a “Determination of Hazard</a:t>
            </a:r>
            <a:r>
              <a:rPr lang="en-US" baseline="0" dirty="0" smtClean="0">
                <a:solidFill>
                  <a:srgbClr val="FF0000"/>
                </a:solidFill>
              </a:rPr>
              <a:t>.” </a:t>
            </a:r>
            <a:r>
              <a:rPr lang="en-US" baseline="0" dirty="0" smtClean="0"/>
              <a:t>All EBO and DNH determinations will usually be predicated on marking and lighting conditions to ensure aviation safety.</a:t>
            </a:r>
            <a:endParaRPr lang="en-US" dirty="0"/>
          </a:p>
        </p:txBody>
      </p:sp>
      <p:sp>
        <p:nvSpPr>
          <p:cNvPr id="4" name="Slide Number Placeholder 3"/>
          <p:cNvSpPr>
            <a:spLocks noGrp="1"/>
          </p:cNvSpPr>
          <p:nvPr>
            <p:ph type="sldNum" sz="quarter" idx="10"/>
          </p:nvPr>
        </p:nvSpPr>
        <p:spPr/>
        <p:txBody>
          <a:bodyPr/>
          <a:lstStyle/>
          <a:p>
            <a:fld id="{0170CFB1-36ED-43E3-98CC-24143CF2D27A}" type="slidenum">
              <a:rPr lang="en-US" smtClean="0"/>
              <a:t>9</a:t>
            </a:fld>
            <a:endParaRPr lang="en-US" dirty="0"/>
          </a:p>
        </p:txBody>
      </p:sp>
    </p:spTree>
    <p:extLst>
      <p:ext uri="{BB962C8B-B14F-4D97-AF65-F5344CB8AC3E}">
        <p14:creationId xmlns:p14="http://schemas.microsoft.com/office/powerpoint/2010/main" val="109359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CEF7C-773E-4E30-B31D-D8448203EBBE}"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554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319485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193656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CEF7C-773E-4E30-B31D-D8448203EBBE}"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38739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242920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CEF7C-773E-4E30-B31D-D8448203EBBE}"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3310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2811114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3226311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291464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284801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11675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77700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241065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236957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359508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139763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54F08-287C-452D-83F8-5DB847988368}" type="datetimeFigureOut">
              <a:rPr lang="en-US" smtClean="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CEF7C-773E-4E30-B31D-D8448203EBBE}" type="slidenum">
              <a:rPr lang="en-US" smtClean="0"/>
              <a:t>‹#›</a:t>
            </a:fld>
            <a:endParaRPr lang="en-US" dirty="0"/>
          </a:p>
        </p:txBody>
      </p:sp>
    </p:spTree>
    <p:extLst>
      <p:ext uri="{BB962C8B-B14F-4D97-AF65-F5344CB8AC3E}">
        <p14:creationId xmlns:p14="http://schemas.microsoft.com/office/powerpoint/2010/main" val="332895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97E54F08-287C-452D-83F8-5DB847988368}" type="datetimeFigureOut">
              <a:rPr lang="en-US" smtClean="0"/>
              <a:t>2/26/2019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92CEF7C-773E-4E30-B31D-D8448203EBBE}" type="slidenum">
              <a:rPr lang="en-US" smtClean="0"/>
              <a:t>‹#›</a:t>
            </a:fld>
            <a:endParaRPr lang="en-US" dirty="0"/>
          </a:p>
        </p:txBody>
      </p:sp>
    </p:spTree>
    <p:extLst>
      <p:ext uri="{BB962C8B-B14F-4D97-AF65-F5344CB8AC3E}">
        <p14:creationId xmlns:p14="http://schemas.microsoft.com/office/powerpoint/2010/main" val="8259807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Airport Obstruction management</a:t>
            </a:r>
            <a:endParaRPr lang="en-US" dirty="0"/>
          </a:p>
        </p:txBody>
      </p:sp>
      <p:sp>
        <p:nvSpPr>
          <p:cNvPr id="3" name="Subtitle 2"/>
          <p:cNvSpPr>
            <a:spLocks noGrp="1"/>
          </p:cNvSpPr>
          <p:nvPr>
            <p:ph type="subTitle" idx="1"/>
          </p:nvPr>
        </p:nvSpPr>
        <p:spPr>
          <a:xfrm>
            <a:off x="6594764" y="3345873"/>
            <a:ext cx="5306291" cy="3401291"/>
          </a:xfrm>
        </p:spPr>
        <p:txBody>
          <a:bodyPr/>
          <a:lstStyle/>
          <a:p>
            <a:r>
              <a:rPr lang="en-US" dirty="0" smtClean="0"/>
              <a:t>&lt;insert airport photo&gt;</a:t>
            </a:r>
          </a:p>
        </p:txBody>
      </p:sp>
      <p:sp>
        <p:nvSpPr>
          <p:cNvPr id="4" name="Subtitle 2"/>
          <p:cNvSpPr txBox="1">
            <a:spLocks/>
          </p:cNvSpPr>
          <p:nvPr/>
        </p:nvSpPr>
        <p:spPr>
          <a:xfrm>
            <a:off x="836612" y="3996267"/>
            <a:ext cx="5384079" cy="194733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r>
              <a:rPr lang="en-US" dirty="0" smtClean="0"/>
              <a:t>&lt;Insert name of airport&gt; </a:t>
            </a:r>
            <a:br>
              <a:rPr lang="en-US" dirty="0" smtClean="0"/>
            </a:br>
            <a:r>
              <a:rPr lang="en-US" dirty="0" smtClean="0"/>
              <a:t>&lt;Insert meeting/event name&gt;</a:t>
            </a:r>
          </a:p>
          <a:p>
            <a:endParaRPr lang="en-US" dirty="0" smtClean="0"/>
          </a:p>
          <a:p>
            <a:r>
              <a:rPr lang="en-US" dirty="0" smtClean="0"/>
              <a:t>&lt;insert location and date&gt;</a:t>
            </a:r>
          </a:p>
        </p:txBody>
      </p:sp>
    </p:spTree>
    <p:extLst>
      <p:ext uri="{BB962C8B-B14F-4D97-AF65-F5344CB8AC3E}">
        <p14:creationId xmlns:p14="http://schemas.microsoft.com/office/powerpoint/2010/main" val="22841419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Authority and Limitations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4000" u="sng" dirty="0" smtClean="0"/>
              <a:t>FAA cannot regulate, permit, or prohibit development!</a:t>
            </a:r>
            <a:endParaRPr lang="en-US" sz="4000" u="sng" dirty="0"/>
          </a:p>
        </p:txBody>
      </p:sp>
    </p:spTree>
    <p:extLst>
      <p:ext uri="{BB962C8B-B14F-4D97-AF65-F5344CB8AC3E}">
        <p14:creationId xmlns:p14="http://schemas.microsoft.com/office/powerpoint/2010/main" val="295353617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and Regulations AFFECTED By Obstructions</a:t>
            </a:r>
            <a:endParaRPr lang="en-US" dirty="0"/>
          </a:p>
        </p:txBody>
      </p:sp>
      <p:sp>
        <p:nvSpPr>
          <p:cNvPr id="3" name="Content Placeholder 2"/>
          <p:cNvSpPr>
            <a:spLocks noGrp="1"/>
          </p:cNvSpPr>
          <p:nvPr>
            <p:ph idx="1"/>
          </p:nvPr>
        </p:nvSpPr>
        <p:spPr/>
        <p:txBody>
          <a:bodyPr/>
          <a:lstStyle/>
          <a:p>
            <a:pPr marL="0" indent="0">
              <a:buNone/>
            </a:pPr>
            <a:r>
              <a:rPr lang="en-US" dirty="0" smtClean="0"/>
              <a:t>CFR Part 77 Obstruction Evaluation Criteria</a:t>
            </a:r>
          </a:p>
          <a:p>
            <a:pPr lvl="1"/>
            <a:r>
              <a:rPr lang="en-US" dirty="0" smtClean="0"/>
              <a:t>Primary Surface</a:t>
            </a:r>
          </a:p>
          <a:p>
            <a:pPr lvl="1"/>
            <a:r>
              <a:rPr lang="en-US" dirty="0" smtClean="0"/>
              <a:t>Approach Surface</a:t>
            </a:r>
          </a:p>
          <a:p>
            <a:pPr lvl="1"/>
            <a:r>
              <a:rPr lang="en-US" dirty="0" smtClean="0"/>
              <a:t>Transitional Surface</a:t>
            </a:r>
          </a:p>
          <a:p>
            <a:pPr lvl="1"/>
            <a:r>
              <a:rPr lang="en-US" dirty="0" smtClean="0"/>
              <a:t>Horizontal Surface </a:t>
            </a:r>
          </a:p>
          <a:p>
            <a:pPr lvl="1"/>
            <a:r>
              <a:rPr lang="en-US" dirty="0" smtClean="0"/>
              <a:t>Conical Surface</a:t>
            </a:r>
          </a:p>
          <a:p>
            <a:pPr lvl="1"/>
            <a:endParaRPr lang="en-US" dirty="0"/>
          </a:p>
        </p:txBody>
      </p:sp>
      <p:pic>
        <p:nvPicPr>
          <p:cNvPr id="4" name="Picture 3" descr="2017-08_ACRP_Isometric-View_V1_ARTBOARD 2 - 6x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98870" y="849207"/>
            <a:ext cx="4720142" cy="32421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800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and Regulations AFFECTED By Obstructions</a:t>
            </a:r>
            <a:endParaRPr lang="en-US" dirty="0"/>
          </a:p>
        </p:txBody>
      </p:sp>
      <p:sp>
        <p:nvSpPr>
          <p:cNvPr id="3" name="Content Placeholder 2"/>
          <p:cNvSpPr>
            <a:spLocks noGrp="1"/>
          </p:cNvSpPr>
          <p:nvPr>
            <p:ph idx="1"/>
          </p:nvPr>
        </p:nvSpPr>
        <p:spPr/>
        <p:txBody>
          <a:bodyPr/>
          <a:lstStyle/>
          <a:p>
            <a:r>
              <a:rPr lang="en-US" dirty="0" smtClean="0"/>
              <a:t>Airport Design Standards</a:t>
            </a:r>
          </a:p>
          <a:p>
            <a:pPr lvl="1"/>
            <a:r>
              <a:rPr lang="en-US" dirty="0" smtClean="0"/>
              <a:t>Runway Threshold/Runway End Siting</a:t>
            </a:r>
          </a:p>
          <a:p>
            <a:pPr lvl="1"/>
            <a:r>
              <a:rPr lang="en-US" dirty="0" smtClean="0"/>
              <a:t>Availability of Approaches</a:t>
            </a:r>
            <a:endParaRPr lang="en-US" dirty="0"/>
          </a:p>
        </p:txBody>
      </p:sp>
      <p:pic>
        <p:nvPicPr>
          <p:cNvPr id="4" name="Picture 3"/>
          <p:cNvPicPr>
            <a:picLocks noChangeAspect="1"/>
          </p:cNvPicPr>
          <p:nvPr/>
        </p:nvPicPr>
        <p:blipFill rotWithShape="1">
          <a:blip r:embed="rId4"/>
          <a:srcRect l="685"/>
          <a:stretch/>
        </p:blipFill>
        <p:spPr>
          <a:xfrm>
            <a:off x="6231871" y="849207"/>
            <a:ext cx="4654139" cy="32451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1512912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and Regulations AFFECTED By Obstructions</a:t>
            </a:r>
            <a:endParaRPr lang="en-US" dirty="0"/>
          </a:p>
        </p:txBody>
      </p:sp>
      <p:sp>
        <p:nvSpPr>
          <p:cNvPr id="3" name="Content Placeholder 2"/>
          <p:cNvSpPr>
            <a:spLocks noGrp="1"/>
          </p:cNvSpPr>
          <p:nvPr>
            <p:ph idx="1"/>
          </p:nvPr>
        </p:nvSpPr>
        <p:spPr/>
        <p:txBody>
          <a:bodyPr/>
          <a:lstStyle/>
          <a:p>
            <a:r>
              <a:rPr lang="en-US" dirty="0" smtClean="0"/>
              <a:t>Instrument Procedure Design Criteria</a:t>
            </a:r>
          </a:p>
          <a:p>
            <a:pPr lvl="1"/>
            <a:r>
              <a:rPr lang="en-US" dirty="0" smtClean="0"/>
              <a:t>Instrument Approaches</a:t>
            </a:r>
          </a:p>
          <a:p>
            <a:pPr lvl="1"/>
            <a:r>
              <a:rPr lang="en-US" dirty="0" smtClean="0"/>
              <a:t>Missed Approaches</a:t>
            </a:r>
          </a:p>
          <a:p>
            <a:pPr lvl="1"/>
            <a:r>
              <a:rPr lang="en-US" dirty="0" smtClean="0"/>
              <a:t>Visual Area Obstacle Identification </a:t>
            </a:r>
            <a:r>
              <a:rPr lang="en-US" dirty="0"/>
              <a:t/>
            </a:r>
            <a:br>
              <a:rPr lang="en-US" dirty="0"/>
            </a:br>
            <a:r>
              <a:rPr lang="en-US" dirty="0" smtClean="0"/>
              <a:t>Surfaces</a:t>
            </a:r>
            <a:endParaRPr lang="en-US" dirty="0"/>
          </a:p>
        </p:txBody>
      </p:sp>
      <p:pic>
        <p:nvPicPr>
          <p:cNvPr id="4" name="Picture 3"/>
          <p:cNvPicPr>
            <a:picLocks noChangeAspect="1"/>
          </p:cNvPicPr>
          <p:nvPr/>
        </p:nvPicPr>
        <p:blipFill>
          <a:blip r:embed="rId3"/>
          <a:stretch>
            <a:fillRect/>
          </a:stretch>
        </p:blipFill>
        <p:spPr>
          <a:xfrm>
            <a:off x="6352316" y="810525"/>
            <a:ext cx="4413250" cy="33239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8880950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and Regulations AFFECTED By Obstructions</a:t>
            </a:r>
            <a:endParaRPr lang="en-US" dirty="0"/>
          </a:p>
        </p:txBody>
      </p:sp>
      <p:sp>
        <p:nvSpPr>
          <p:cNvPr id="3" name="Content Placeholder 2"/>
          <p:cNvSpPr>
            <a:spLocks noGrp="1"/>
          </p:cNvSpPr>
          <p:nvPr>
            <p:ph idx="1"/>
          </p:nvPr>
        </p:nvSpPr>
        <p:spPr/>
        <p:txBody>
          <a:bodyPr/>
          <a:lstStyle/>
          <a:p>
            <a:r>
              <a:rPr lang="en-US" dirty="0" smtClean="0"/>
              <a:t>Instrument Departure Criteria</a:t>
            </a:r>
            <a:endParaRPr lang="en-US" dirty="0"/>
          </a:p>
        </p:txBody>
      </p:sp>
      <p:pic>
        <p:nvPicPr>
          <p:cNvPr id="5" name="Picture 4"/>
          <p:cNvPicPr>
            <a:picLocks noChangeAspect="1"/>
          </p:cNvPicPr>
          <p:nvPr/>
        </p:nvPicPr>
        <p:blipFill>
          <a:blip r:embed="rId3"/>
          <a:stretch>
            <a:fillRect/>
          </a:stretch>
        </p:blipFill>
        <p:spPr>
          <a:xfrm>
            <a:off x="6048263" y="685800"/>
            <a:ext cx="4720142" cy="35652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1663919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and Regulations AFFECTED By Obstructions</a:t>
            </a:r>
            <a:endParaRPr lang="en-US" dirty="0"/>
          </a:p>
        </p:txBody>
      </p:sp>
      <p:sp>
        <p:nvSpPr>
          <p:cNvPr id="3" name="Content Placeholder 2"/>
          <p:cNvSpPr>
            <a:spLocks noGrp="1"/>
          </p:cNvSpPr>
          <p:nvPr>
            <p:ph idx="1"/>
          </p:nvPr>
        </p:nvSpPr>
        <p:spPr/>
        <p:txBody>
          <a:bodyPr/>
          <a:lstStyle/>
          <a:p>
            <a:r>
              <a:rPr lang="en-US" dirty="0" smtClean="0"/>
              <a:t>Air Carrier Obstacle Identification and Accountability</a:t>
            </a:r>
          </a:p>
          <a:p>
            <a:pPr lvl="1"/>
            <a:r>
              <a:rPr lang="en-US" dirty="0" smtClean="0"/>
              <a:t>What needs to be considered by airlines, cargo, and charter operators?</a:t>
            </a:r>
          </a:p>
          <a:p>
            <a:pPr lvl="1"/>
            <a:r>
              <a:rPr lang="en-US" dirty="0" smtClean="0"/>
              <a:t>What effect does it have on the airport and community?</a:t>
            </a:r>
            <a:endParaRPr lang="en-US" dirty="0"/>
          </a:p>
        </p:txBody>
      </p:sp>
    </p:spTree>
    <p:extLst>
      <p:ext uri="{BB962C8B-B14F-4D97-AF65-F5344CB8AC3E}">
        <p14:creationId xmlns:p14="http://schemas.microsoft.com/office/powerpoint/2010/main" val="384745532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and Regulations AFFECTED By Obstructions</a:t>
            </a:r>
            <a:endParaRPr lang="en-US" dirty="0"/>
          </a:p>
        </p:txBody>
      </p:sp>
      <p:sp>
        <p:nvSpPr>
          <p:cNvPr id="3" name="Content Placeholder 2"/>
          <p:cNvSpPr>
            <a:spLocks noGrp="1"/>
          </p:cNvSpPr>
          <p:nvPr>
            <p:ph idx="1"/>
          </p:nvPr>
        </p:nvSpPr>
        <p:spPr/>
        <p:txBody>
          <a:bodyPr/>
          <a:lstStyle/>
          <a:p>
            <a:r>
              <a:rPr lang="en-US" dirty="0" smtClean="0"/>
              <a:t>State Regulations and Criteria</a:t>
            </a:r>
          </a:p>
          <a:p>
            <a:pPr marL="0" indent="0">
              <a:buNone/>
            </a:pPr>
            <a:r>
              <a:rPr lang="en-US" dirty="0" smtClean="0"/>
              <a:t>    &lt;hide/remove slide, if not applicable&gt;</a:t>
            </a:r>
            <a:endParaRPr lang="en-US" dirty="0"/>
          </a:p>
        </p:txBody>
      </p:sp>
    </p:spTree>
    <p:extLst>
      <p:ext uri="{BB962C8B-B14F-4D97-AF65-F5344CB8AC3E}">
        <p14:creationId xmlns:p14="http://schemas.microsoft.com/office/powerpoint/2010/main" val="396413904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effects on airports and the Airport sponsor</a:t>
            </a:r>
            <a:endParaRPr lang="en-US" dirty="0"/>
          </a:p>
        </p:txBody>
      </p:sp>
      <p:sp>
        <p:nvSpPr>
          <p:cNvPr id="3" name="Content Placeholder 2"/>
          <p:cNvSpPr>
            <a:spLocks noGrp="1"/>
          </p:cNvSpPr>
          <p:nvPr>
            <p:ph idx="1"/>
          </p:nvPr>
        </p:nvSpPr>
        <p:spPr/>
        <p:txBody>
          <a:bodyPr/>
          <a:lstStyle/>
          <a:p>
            <a:r>
              <a:rPr lang="en-US" dirty="0" smtClean="0"/>
              <a:t>Federal Grant Assurances and</a:t>
            </a:r>
          </a:p>
          <a:p>
            <a:r>
              <a:rPr lang="en-US" dirty="0" smtClean="0"/>
              <a:t>State Requirements</a:t>
            </a:r>
          </a:p>
          <a:p>
            <a:pPr marL="0" indent="0">
              <a:buNone/>
            </a:pPr>
            <a:r>
              <a:rPr lang="en-US" dirty="0" smtClean="0"/>
              <a:t>    &lt;hide/remove slide, if not applicable&gt;</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4188" y="971226"/>
            <a:ext cx="4562059" cy="30444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618388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role in the process?</a:t>
            </a:r>
            <a:endParaRPr lang="en-US" dirty="0"/>
          </a:p>
        </p:txBody>
      </p:sp>
      <p:sp>
        <p:nvSpPr>
          <p:cNvPr id="3" name="Content Placeholder 2"/>
          <p:cNvSpPr>
            <a:spLocks noGrp="1"/>
          </p:cNvSpPr>
          <p:nvPr>
            <p:ph idx="1"/>
          </p:nvPr>
        </p:nvSpPr>
        <p:spPr/>
        <p:txBody>
          <a:bodyPr/>
          <a:lstStyle/>
          <a:p>
            <a:r>
              <a:rPr lang="en-US" dirty="0" smtClean="0"/>
              <a:t>Educating the community and landowners</a:t>
            </a:r>
          </a:p>
          <a:p>
            <a:r>
              <a:rPr lang="en-US" dirty="0" smtClean="0"/>
              <a:t>Enforcing local regulations</a:t>
            </a:r>
          </a:p>
          <a:p>
            <a:r>
              <a:rPr lang="en-US" dirty="0" smtClean="0"/>
              <a:t>Providing planning and zoning assistance and resources</a:t>
            </a:r>
          </a:p>
          <a:p>
            <a:r>
              <a:rPr lang="en-US" dirty="0" smtClean="0"/>
              <a:t>Facilitating discourse</a:t>
            </a:r>
            <a:endParaRPr lang="en-US" dirty="0"/>
          </a:p>
        </p:txBody>
      </p:sp>
    </p:spTree>
    <p:extLst>
      <p:ext uri="{BB962C8B-B14F-4D97-AF65-F5344CB8AC3E}">
        <p14:creationId xmlns:p14="http://schemas.microsoft.com/office/powerpoint/2010/main" val="300528637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Available to you</a:t>
            </a:r>
            <a:endParaRPr lang="en-US" dirty="0"/>
          </a:p>
        </p:txBody>
      </p:sp>
      <p:sp>
        <p:nvSpPr>
          <p:cNvPr id="3" name="Content Placeholder 2"/>
          <p:cNvSpPr>
            <a:spLocks noGrp="1"/>
          </p:cNvSpPr>
          <p:nvPr>
            <p:ph idx="1"/>
          </p:nvPr>
        </p:nvSpPr>
        <p:spPr/>
        <p:txBody>
          <a:bodyPr/>
          <a:lstStyle/>
          <a:p>
            <a:r>
              <a:rPr lang="en-US" dirty="0" smtClean="0"/>
              <a:t>FAA Resources – oeaaa.faa.gov</a:t>
            </a:r>
          </a:p>
          <a:p>
            <a:r>
              <a:rPr lang="en-US" dirty="0" smtClean="0"/>
              <a:t>Airport Cooperative Research Program </a:t>
            </a:r>
            <a:r>
              <a:rPr lang="en-US" dirty="0"/>
              <a:t>Guidance -- </a:t>
            </a:r>
            <a:r>
              <a:rPr lang="en-US" dirty="0" smtClean="0"/>
              <a:t>www.trb.org/Publications/PubsACRPProjectReports.aspx </a:t>
            </a:r>
          </a:p>
          <a:p>
            <a:r>
              <a:rPr lang="en-US" dirty="0" smtClean="0"/>
              <a:t>State Resources &lt;remove if not applicable&gt;</a:t>
            </a:r>
          </a:p>
          <a:p>
            <a:r>
              <a:rPr lang="en-US" dirty="0" smtClean="0"/>
              <a:t>Airport Assistance &lt;remove</a:t>
            </a:r>
            <a:br>
              <a:rPr lang="en-US" dirty="0" smtClean="0"/>
            </a:br>
            <a:r>
              <a:rPr lang="en-US" dirty="0" smtClean="0"/>
              <a:t>if not applicable&gt;</a:t>
            </a:r>
          </a:p>
          <a:p>
            <a:endParaRPr lang="en-US" dirty="0"/>
          </a:p>
        </p:txBody>
      </p:sp>
    </p:spTree>
    <p:extLst>
      <p:ext uri="{BB962C8B-B14F-4D97-AF65-F5344CB8AC3E}">
        <p14:creationId xmlns:p14="http://schemas.microsoft.com/office/powerpoint/2010/main" val="208511001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Airport Obstruction Management?</a:t>
            </a:r>
            <a:endParaRPr lang="en-US" dirty="0"/>
          </a:p>
        </p:txBody>
      </p:sp>
      <p:sp>
        <p:nvSpPr>
          <p:cNvPr id="3" name="Content Placeholder 2"/>
          <p:cNvSpPr>
            <a:spLocks noGrp="1"/>
          </p:cNvSpPr>
          <p:nvPr>
            <p:ph idx="1"/>
          </p:nvPr>
        </p:nvSpPr>
        <p:spPr>
          <a:xfrm>
            <a:off x="684212" y="706582"/>
            <a:ext cx="8534400" cy="3615267"/>
          </a:xfrm>
        </p:spPr>
        <p:txBody>
          <a:bodyPr/>
          <a:lstStyle/>
          <a:p>
            <a:pPr marL="0" indent="0">
              <a:buNone/>
            </a:pPr>
            <a:r>
              <a:rPr lang="en-US" dirty="0" smtClean="0"/>
              <a:t>It </a:t>
            </a:r>
            <a:r>
              <a:rPr lang="en-US" dirty="0"/>
              <a:t>is the practice of protecting the navigable airspace around an airport and beyond by implementing measures to protect airport approaches, departures and navigable airways from encroachment by objects and terrain. </a:t>
            </a:r>
          </a:p>
          <a:p>
            <a:pPr marL="0" indent="0">
              <a:buNone/>
            </a:pPr>
            <a:r>
              <a:rPr lang="en-US" dirty="0"/>
              <a:t>Aircraft access to airports can be affected by tall structures (such as buildings, antennae, smokestacks or silos), vegetation, terrain or even </a:t>
            </a:r>
            <a:r>
              <a:rPr lang="en-US" dirty="0" smtClean="0"/>
              <a:t>by vehicles and infrastructure </a:t>
            </a:r>
            <a:r>
              <a:rPr lang="en-US" dirty="0"/>
              <a:t>utilized by other modes of transportation, such as roadways, railroads and waterways</a:t>
            </a:r>
            <a:r>
              <a:rPr lang="en-US" dirty="0" smtClean="0"/>
              <a:t>.</a:t>
            </a:r>
            <a:endParaRPr lang="en-US" dirty="0"/>
          </a:p>
        </p:txBody>
      </p:sp>
    </p:spTree>
    <p:extLst>
      <p:ext uri="{BB962C8B-B14F-4D97-AF65-F5344CB8AC3E}">
        <p14:creationId xmlns:p14="http://schemas.microsoft.com/office/powerpoint/2010/main" val="249343223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information/Questions</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&lt;Insert Contact Information&gt;</a:t>
            </a:r>
          </a:p>
          <a:p>
            <a:endParaRPr lang="en-US" dirty="0"/>
          </a:p>
        </p:txBody>
      </p:sp>
    </p:spTree>
    <p:extLst>
      <p:ext uri="{BB962C8B-B14F-4D97-AF65-F5344CB8AC3E}">
        <p14:creationId xmlns:p14="http://schemas.microsoft.com/office/powerpoint/2010/main" val="62048841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necessary? – It’s the law!</a:t>
            </a:r>
            <a:endParaRPr lang="en-US" dirty="0"/>
          </a:p>
        </p:txBody>
      </p:sp>
      <p:sp>
        <p:nvSpPr>
          <p:cNvPr id="3" name="Content Placeholder 2"/>
          <p:cNvSpPr>
            <a:spLocks noGrp="1"/>
          </p:cNvSpPr>
          <p:nvPr>
            <p:ph idx="1"/>
          </p:nvPr>
        </p:nvSpPr>
        <p:spPr/>
        <p:txBody>
          <a:bodyPr/>
          <a:lstStyle/>
          <a:p>
            <a:pPr marL="0" indent="0">
              <a:buNone/>
            </a:pPr>
            <a:r>
              <a:rPr lang="en-US" dirty="0" smtClean="0"/>
              <a:t>FAA must be notified of any proposals that exceed FAR Part 77 notification criteria</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1151246" y="1927293"/>
            <a:ext cx="7020231" cy="27741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296301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necessary? </a:t>
            </a:r>
            <a:r>
              <a:rPr lang="en-US" dirty="0"/>
              <a:t>– </a:t>
            </a:r>
            <a:r>
              <a:rPr lang="en-US" dirty="0" smtClean="0"/>
              <a:t>Safety </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5519926" y="446897"/>
            <a:ext cx="5207778" cy="3570719"/>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9934" y="1256715"/>
            <a:ext cx="5452564" cy="3183269"/>
          </a:xfrm>
          <a:prstGeom prst="rect">
            <a:avLst/>
          </a:prstGeom>
          <a:ln>
            <a:noFill/>
          </a:ln>
          <a:effectLst>
            <a:outerShdw blurRad="190500" algn="tl" rotWithShape="0">
              <a:srgbClr val="000000">
                <a:alpha val="70000"/>
              </a:srgbClr>
            </a:outerShdw>
          </a:effectLst>
        </p:spPr>
      </p:pic>
      <p:cxnSp>
        <p:nvCxnSpPr>
          <p:cNvPr id="5" name="Straight Arrow Connector 4"/>
          <p:cNvCxnSpPr/>
          <p:nvPr/>
        </p:nvCxnSpPr>
        <p:spPr>
          <a:xfrm>
            <a:off x="925157" y="2337360"/>
            <a:ext cx="1319549" cy="102197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a:off x="1398494" y="2807746"/>
            <a:ext cx="570155" cy="903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317718" y="871369"/>
            <a:ext cx="1074169" cy="104349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4459644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10288589" cy="1507067"/>
          </a:xfrm>
        </p:spPr>
        <p:txBody>
          <a:bodyPr/>
          <a:lstStyle/>
          <a:p>
            <a:r>
              <a:rPr lang="en-US" dirty="0" smtClean="0"/>
              <a:t>Why is it necessary? – </a:t>
            </a:r>
            <a:br>
              <a:rPr lang="en-US" dirty="0" smtClean="0"/>
            </a:br>
            <a:r>
              <a:rPr lang="en-US" dirty="0" smtClean="0"/>
              <a:t>Airport Efficiency</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4376" t="15103"/>
          <a:stretch/>
        </p:blipFill>
        <p:spPr>
          <a:xfrm>
            <a:off x="2601211" y="666974"/>
            <a:ext cx="6454588" cy="38203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8541977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10288589" cy="1507067"/>
          </a:xfrm>
        </p:spPr>
        <p:txBody>
          <a:bodyPr>
            <a:normAutofit/>
          </a:bodyPr>
          <a:lstStyle/>
          <a:p>
            <a:r>
              <a:rPr lang="en-US" dirty="0" smtClean="0"/>
              <a:t>Why is it necessary? – </a:t>
            </a:r>
            <a:br>
              <a:rPr lang="en-US" dirty="0" smtClean="0"/>
            </a:br>
            <a:r>
              <a:rPr lang="en-US" dirty="0" smtClean="0"/>
              <a:t>Adverse ECONOMIC IMPACT</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81893" y="285858"/>
            <a:ext cx="6293223" cy="42014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9189193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38031" y="2941053"/>
            <a:ext cx="2239288" cy="1796552"/>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46559" y="1881429"/>
            <a:ext cx="3763038" cy="2511419"/>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What needs to be Managed?</a:t>
            </a:r>
            <a:endParaRPr lang="en-US" dirty="0"/>
          </a:p>
        </p:txBody>
      </p:sp>
      <p:sp>
        <p:nvSpPr>
          <p:cNvPr id="3" name="Content Placeholder 2"/>
          <p:cNvSpPr>
            <a:spLocks noGrp="1"/>
          </p:cNvSpPr>
          <p:nvPr>
            <p:ph idx="1"/>
          </p:nvPr>
        </p:nvSpPr>
        <p:spPr/>
        <p:txBody>
          <a:bodyPr>
            <a:normAutofit/>
          </a:bodyPr>
          <a:lstStyle/>
          <a:p>
            <a:r>
              <a:rPr lang="en-US" dirty="0"/>
              <a:t>Vegetation </a:t>
            </a:r>
            <a:endParaRPr lang="en-US" dirty="0" smtClean="0"/>
          </a:p>
          <a:p>
            <a:r>
              <a:rPr lang="en-US" dirty="0" smtClean="0"/>
              <a:t>Tall Structures </a:t>
            </a:r>
            <a:br>
              <a:rPr lang="en-US" dirty="0" smtClean="0"/>
            </a:br>
            <a:r>
              <a:rPr lang="en-US" sz="1600" dirty="0" smtClean="0"/>
              <a:t>(buildings, towers, antennas</a:t>
            </a:r>
            <a:r>
              <a:rPr lang="en-US" sz="1600" dirty="0"/>
              <a:t>) </a:t>
            </a:r>
            <a:endParaRPr lang="en-US" dirty="0" smtClean="0"/>
          </a:p>
          <a:p>
            <a:r>
              <a:rPr lang="en-US" dirty="0" smtClean="0"/>
              <a:t>Cranes </a:t>
            </a:r>
          </a:p>
          <a:p>
            <a:r>
              <a:rPr lang="en-US" dirty="0" smtClean="0"/>
              <a:t>Traverseways</a:t>
            </a:r>
            <a:endParaRPr lang="en-US" dirty="0"/>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153260" y="273625"/>
            <a:ext cx="3099239" cy="2066159"/>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24137" y="510293"/>
            <a:ext cx="2620155" cy="17467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03496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Obstruction notification and Responsibility</a:t>
            </a:r>
            <a:endParaRPr lang="en-US" dirty="0"/>
          </a:p>
        </p:txBody>
      </p:sp>
      <p:sp>
        <p:nvSpPr>
          <p:cNvPr id="3" name="Content Placeholder 2"/>
          <p:cNvSpPr>
            <a:spLocks noGrp="1"/>
          </p:cNvSpPr>
          <p:nvPr>
            <p:ph idx="1"/>
          </p:nvPr>
        </p:nvSpPr>
        <p:spPr/>
        <p:txBody>
          <a:bodyPr/>
          <a:lstStyle/>
          <a:p>
            <a:r>
              <a:rPr lang="en-US" dirty="0" smtClean="0"/>
              <a:t>Notifying the FAA</a:t>
            </a:r>
          </a:p>
          <a:p>
            <a:r>
              <a:rPr lang="en-US" dirty="0" smtClean="0"/>
              <a:t>&lt;State Requirements – remove if </a:t>
            </a:r>
          </a:p>
          <a:p>
            <a:pPr marL="0" indent="0">
              <a:buNone/>
            </a:pPr>
            <a:r>
              <a:rPr lang="en-US" dirty="0" smtClean="0"/>
              <a:t>    not applicable&gt;</a:t>
            </a:r>
            <a:endParaRPr lang="en-US" dirty="0"/>
          </a:p>
        </p:txBody>
      </p:sp>
      <p:pic>
        <p:nvPicPr>
          <p:cNvPr id="5" name="Picture 4"/>
          <p:cNvPicPr>
            <a:picLocks noChangeAspect="1"/>
          </p:cNvPicPr>
          <p:nvPr/>
        </p:nvPicPr>
        <p:blipFill>
          <a:blip r:embed="rId3"/>
          <a:stretch>
            <a:fillRect/>
          </a:stretch>
        </p:blipFill>
        <p:spPr>
          <a:xfrm>
            <a:off x="6258791" y="761262"/>
            <a:ext cx="4660222" cy="33918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3358659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Obstruction Evaluation Process and Determinations</a:t>
            </a:r>
            <a:endParaRPr lang="en-US" dirty="0"/>
          </a:p>
        </p:txBody>
      </p:sp>
      <p:sp>
        <p:nvSpPr>
          <p:cNvPr id="3" name="Content Placeholder 2"/>
          <p:cNvSpPr>
            <a:spLocks noGrp="1"/>
          </p:cNvSpPr>
          <p:nvPr>
            <p:ph idx="1"/>
          </p:nvPr>
        </p:nvSpPr>
        <p:spPr/>
        <p:txBody>
          <a:bodyPr/>
          <a:lstStyle/>
          <a:p>
            <a:r>
              <a:rPr lang="en-US" dirty="0" smtClean="0"/>
              <a:t>OE/AAA Process</a:t>
            </a:r>
          </a:p>
          <a:p>
            <a:r>
              <a:rPr lang="en-US" dirty="0" smtClean="0"/>
              <a:t>Determination Types and Their Meanings</a:t>
            </a:r>
          </a:p>
          <a:p>
            <a:pPr lvl="1"/>
            <a:r>
              <a:rPr lang="en-US" dirty="0" smtClean="0"/>
              <a:t>Does Not Exceed</a:t>
            </a:r>
          </a:p>
          <a:p>
            <a:pPr lvl="1"/>
            <a:r>
              <a:rPr lang="en-US" dirty="0" smtClean="0"/>
              <a:t>Exceeds But OK</a:t>
            </a:r>
          </a:p>
          <a:p>
            <a:pPr lvl="1"/>
            <a:r>
              <a:rPr lang="en-US" dirty="0" smtClean="0"/>
              <a:t>Determination of No Hazard</a:t>
            </a:r>
          </a:p>
          <a:p>
            <a:pPr lvl="1"/>
            <a:r>
              <a:rPr lang="en-US" dirty="0" smtClean="0"/>
              <a:t>Determination of Hazard</a:t>
            </a:r>
          </a:p>
        </p:txBody>
      </p:sp>
      <p:pic>
        <p:nvPicPr>
          <p:cNvPr id="4" name="Picture 3"/>
          <p:cNvPicPr>
            <a:picLocks noChangeAspect="1"/>
          </p:cNvPicPr>
          <p:nvPr/>
        </p:nvPicPr>
        <p:blipFill>
          <a:blip r:embed="rId4"/>
          <a:stretch>
            <a:fillRect/>
          </a:stretch>
        </p:blipFill>
        <p:spPr>
          <a:xfrm>
            <a:off x="6319239" y="761262"/>
            <a:ext cx="4556742" cy="33918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41377741"/>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ppt/theme/themeOverride2.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1017</TotalTime>
  <Words>2905</Words>
  <Application>Microsoft Office PowerPoint</Application>
  <PresentationFormat>Widescreen</PresentationFormat>
  <Paragraphs>116</Paragraphs>
  <Slides>20</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Century Gothic</vt:lpstr>
      <vt:lpstr>Wingdings 3</vt:lpstr>
      <vt:lpstr>Slice</vt:lpstr>
      <vt:lpstr>Airport Obstruction management</vt:lpstr>
      <vt:lpstr>What is Airport Obstruction Management?</vt:lpstr>
      <vt:lpstr>Why is it necessary? – It’s the law!</vt:lpstr>
      <vt:lpstr>Why is it necessary? – Safety </vt:lpstr>
      <vt:lpstr>Why is it necessary? –  Airport Efficiency</vt:lpstr>
      <vt:lpstr>Why is it necessary? –  Adverse ECONOMIC IMPACT</vt:lpstr>
      <vt:lpstr>What needs to be Managed?</vt:lpstr>
      <vt:lpstr>Obstruction notification and Responsibility</vt:lpstr>
      <vt:lpstr>FAA Obstruction Evaluation Process and Determinations</vt:lpstr>
      <vt:lpstr>FAA Authority and Limitations</vt:lpstr>
      <vt:lpstr>Criteria and Regulations AFFECTED By Obstructions</vt:lpstr>
      <vt:lpstr>Criteria and Regulations AFFECTED By Obstructions</vt:lpstr>
      <vt:lpstr>Criteria and Regulations AFFECTED By Obstructions</vt:lpstr>
      <vt:lpstr>Criteria and Regulations AFFECTED By Obstructions</vt:lpstr>
      <vt:lpstr>Criteria and Regulations AFFECTED By Obstructions</vt:lpstr>
      <vt:lpstr>Criteria and Regulations AFFECTED By Obstructions</vt:lpstr>
      <vt:lpstr>Additional effects on airports and the Airport sponsor</vt:lpstr>
      <vt:lpstr>What is your role in the process?</vt:lpstr>
      <vt:lpstr>Resources Available to you</vt:lpstr>
      <vt:lpstr>Contact information/Questions</vt:lpstr>
    </vt:vector>
  </TitlesOfParts>
  <Company>Hanson Professional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 Obstruction management</dc:title>
  <dc:creator>Sergey Kireyev</dc:creator>
  <cp:lastModifiedBy>Chafee, Ellen</cp:lastModifiedBy>
  <cp:revision>70</cp:revision>
  <dcterms:created xsi:type="dcterms:W3CDTF">2018-05-18T18:43:14Z</dcterms:created>
  <dcterms:modified xsi:type="dcterms:W3CDTF">2019-02-26T15:18:05Z</dcterms:modified>
</cp:coreProperties>
</file>