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800" r:id="rId6"/>
    <p:sldId id="797" r:id="rId7"/>
    <p:sldId id="788" r:id="rId8"/>
    <p:sldId id="790" r:id="rId9"/>
    <p:sldId id="801" r:id="rId10"/>
    <p:sldId id="802" r:id="rId11"/>
    <p:sldId id="811" r:id="rId12"/>
    <p:sldId id="812" r:id="rId13"/>
    <p:sldId id="793" r:id="rId14"/>
    <p:sldId id="794" r:id="rId15"/>
    <p:sldId id="259" r:id="rId16"/>
    <p:sldId id="795" r:id="rId17"/>
    <p:sldId id="261" r:id="rId18"/>
    <p:sldId id="799" r:id="rId19"/>
    <p:sldId id="803" r:id="rId20"/>
    <p:sldId id="796" r:id="rId21"/>
    <p:sldId id="780" r:id="rId22"/>
    <p:sldId id="257" r:id="rId23"/>
    <p:sldId id="792" r:id="rId24"/>
    <p:sldId id="264" r:id="rId25"/>
    <p:sldId id="769" r:id="rId26"/>
    <p:sldId id="805" r:id="rId27"/>
    <p:sldId id="770" r:id="rId28"/>
    <p:sldId id="776" r:id="rId29"/>
    <p:sldId id="810" r:id="rId30"/>
    <p:sldId id="784" r:id="rId31"/>
    <p:sldId id="260" r:id="rId32"/>
    <p:sldId id="804" r:id="rId33"/>
    <p:sldId id="785" r:id="rId34"/>
    <p:sldId id="791" r:id="rId35"/>
    <p:sldId id="807" r:id="rId36"/>
    <p:sldId id="787" r:id="rId37"/>
    <p:sldId id="808" r:id="rId38"/>
    <p:sldId id="806" r:id="rId39"/>
    <p:sldId id="779" r:id="rId40"/>
    <p:sldId id="778" r:id="rId41"/>
    <p:sldId id="77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77050C-D1D4-A4D7-FB7F-43B40BE32999}" name="Sandt, Laura" initials="SL" userId="S::lssandt@ad.unc.edu::28f7f159-6b43-4d12-902d-f2ada5bb1518" providerId="AD"/>
  <p188:author id="{0A77B03C-6AF6-FD8C-F49E-C887C9A376AC}" name="Harmon, Katie Jean" initials="HJ" userId="S::kjharmon@ad.unc.edu::ad02233f-9b04-4ce4-875a-9dc3c17adf54" providerId="AD"/>
  <p188:author id="{667B454F-003C-9D3F-E377-802E2C39D542}" name="Blank, Kristin" initials="BK" userId="S::kblank@ad.unc.edu::bed3c503-fe88-4daa-b0b5-089421777f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9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DB680-AFE8-4A0D-8C1F-1B2D406163C0}" v="20" dt="2023-02-21T16:07:44.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t, Laura" userId="28f7f159-6b43-4d12-902d-f2ada5bb1518" providerId="ADAL" clId="{A0A07B04-142E-47E2-BD24-7F5007197174}"/>
    <pc:docChg chg="modSld">
      <pc:chgData name="Sandt, Laura" userId="28f7f159-6b43-4d12-902d-f2ada5bb1518" providerId="ADAL" clId="{A0A07B04-142E-47E2-BD24-7F5007197174}" dt="2022-12-02T20:05:59.095" v="36" actId="6549"/>
      <pc:docMkLst>
        <pc:docMk/>
      </pc:docMkLst>
      <pc:sldChg chg="modNotesTx">
        <pc:chgData name="Sandt, Laura" userId="28f7f159-6b43-4d12-902d-f2ada5bb1518" providerId="ADAL" clId="{A0A07B04-142E-47E2-BD24-7F5007197174}" dt="2022-12-02T20:05:28.715" v="5" actId="6549"/>
        <pc:sldMkLst>
          <pc:docMk/>
          <pc:sldMk cId="2694358984" sldId="261"/>
        </pc:sldMkLst>
      </pc:sldChg>
      <pc:sldChg chg="modNotesTx">
        <pc:chgData name="Sandt, Laura" userId="28f7f159-6b43-4d12-902d-f2ada5bb1518" providerId="ADAL" clId="{A0A07B04-142E-47E2-BD24-7F5007197174}" dt="2022-12-02T20:05:49.850" v="30" actId="6549"/>
        <pc:sldMkLst>
          <pc:docMk/>
          <pc:sldMk cId="273560252" sldId="769"/>
        </pc:sldMkLst>
      </pc:sldChg>
      <pc:sldChg chg="modSp mod">
        <pc:chgData name="Sandt, Laura" userId="28f7f159-6b43-4d12-902d-f2ada5bb1518" providerId="ADAL" clId="{A0A07B04-142E-47E2-BD24-7F5007197174}" dt="2022-12-02T20:05:59.095" v="36" actId="6549"/>
        <pc:sldMkLst>
          <pc:docMk/>
          <pc:sldMk cId="2717022618" sldId="779"/>
        </pc:sldMkLst>
        <pc:spChg chg="mod">
          <ac:chgData name="Sandt, Laura" userId="28f7f159-6b43-4d12-902d-f2ada5bb1518" providerId="ADAL" clId="{A0A07B04-142E-47E2-BD24-7F5007197174}" dt="2022-12-02T20:05:59.095" v="36" actId="6549"/>
          <ac:spMkLst>
            <pc:docMk/>
            <pc:sldMk cId="2717022618" sldId="779"/>
            <ac:spMk id="3" creationId="{E58F6262-0D79-831E-297A-A95DA57AABBB}"/>
          </ac:spMkLst>
        </pc:spChg>
      </pc:sldChg>
      <pc:sldChg chg="modNotesTx">
        <pc:chgData name="Sandt, Laura" userId="28f7f159-6b43-4d12-902d-f2ada5bb1518" providerId="ADAL" clId="{A0A07B04-142E-47E2-BD24-7F5007197174}" dt="2022-12-02T20:05:41.407" v="24" actId="20577"/>
        <pc:sldMkLst>
          <pc:docMk/>
          <pc:sldMk cId="1343277129" sldId="792"/>
        </pc:sldMkLst>
      </pc:sldChg>
    </pc:docChg>
  </pc:docChgLst>
  <pc:docChgLst>
    <pc:chgData name="Sandt, Laura" userId="28f7f159-6b43-4d12-902d-f2ada5bb1518" providerId="ADAL" clId="{B4ADB680-AFE8-4A0D-8C1F-1B2D406163C0}"/>
    <pc:docChg chg="custSel modSld">
      <pc:chgData name="Sandt, Laura" userId="28f7f159-6b43-4d12-902d-f2ada5bb1518" providerId="ADAL" clId="{B4ADB680-AFE8-4A0D-8C1F-1B2D406163C0}" dt="2023-02-21T16:07:15.846" v="218" actId="20577"/>
      <pc:docMkLst>
        <pc:docMk/>
      </pc:docMkLst>
      <pc:sldChg chg="addSp delSp modSp mod">
        <pc:chgData name="Sandt, Laura" userId="28f7f159-6b43-4d12-902d-f2ada5bb1518" providerId="ADAL" clId="{B4ADB680-AFE8-4A0D-8C1F-1B2D406163C0}" dt="2023-02-21T16:07:15.846" v="218" actId="20577"/>
        <pc:sldMkLst>
          <pc:docMk/>
          <pc:sldMk cId="2717022618" sldId="779"/>
        </pc:sldMkLst>
        <pc:spChg chg="mod">
          <ac:chgData name="Sandt, Laura" userId="28f7f159-6b43-4d12-902d-f2ada5bb1518" providerId="ADAL" clId="{B4ADB680-AFE8-4A0D-8C1F-1B2D406163C0}" dt="2023-02-21T16:07:15.846" v="218" actId="20577"/>
          <ac:spMkLst>
            <pc:docMk/>
            <pc:sldMk cId="2717022618" sldId="779"/>
            <ac:spMk id="3" creationId="{E58F6262-0D79-831E-297A-A95DA57AABBB}"/>
          </ac:spMkLst>
        </pc:spChg>
        <pc:graphicFrameChg chg="add del mod">
          <ac:chgData name="Sandt, Laura" userId="28f7f159-6b43-4d12-902d-f2ada5bb1518" providerId="ADAL" clId="{B4ADB680-AFE8-4A0D-8C1F-1B2D406163C0}" dt="2023-02-21T16:06:58.994" v="214" actId="478"/>
          <ac:graphicFrameMkLst>
            <pc:docMk/>
            <pc:sldMk cId="2717022618" sldId="779"/>
            <ac:graphicFrameMk id="4" creationId="{0116000B-2697-48AF-A22F-9B756D462EF5}"/>
          </ac:graphicFrameMkLst>
        </pc:graphicFrameChg>
      </pc:sldChg>
      <pc:sldChg chg="addSp delSp modSp mod">
        <pc:chgData name="Sandt, Laura" userId="28f7f159-6b43-4d12-902d-f2ada5bb1518" providerId="ADAL" clId="{B4ADB680-AFE8-4A0D-8C1F-1B2D406163C0}" dt="2023-02-21T16:03:18.442" v="20" actId="14100"/>
        <pc:sldMkLst>
          <pc:docMk/>
          <pc:sldMk cId="2988772765" sldId="784"/>
        </pc:sldMkLst>
        <pc:picChg chg="add mod modCrop">
          <ac:chgData name="Sandt, Laura" userId="28f7f159-6b43-4d12-902d-f2ada5bb1518" providerId="ADAL" clId="{B4ADB680-AFE8-4A0D-8C1F-1B2D406163C0}" dt="2023-02-21T16:03:18.442" v="20" actId="14100"/>
          <ac:picMkLst>
            <pc:docMk/>
            <pc:sldMk cId="2988772765" sldId="784"/>
            <ac:picMk id="7" creationId="{66F3A05E-7C79-7DAE-3C69-AC2E9175042E}"/>
          </ac:picMkLst>
        </pc:picChg>
        <pc:picChg chg="del">
          <ac:chgData name="Sandt, Laura" userId="28f7f159-6b43-4d12-902d-f2ada5bb1518" providerId="ADAL" clId="{B4ADB680-AFE8-4A0D-8C1F-1B2D406163C0}" dt="2023-02-21T16:02:48.975" v="14" actId="478"/>
          <ac:picMkLst>
            <pc:docMk/>
            <pc:sldMk cId="2988772765" sldId="784"/>
            <ac:picMk id="14" creationId="{1BF71CB2-6321-E229-AE13-E616BD55CF3D}"/>
          </ac:picMkLst>
        </pc:picChg>
      </pc:sldChg>
      <pc:sldChg chg="delSp modSp mod">
        <pc:chgData name="Sandt, Laura" userId="28f7f159-6b43-4d12-902d-f2ada5bb1518" providerId="ADAL" clId="{B4ADB680-AFE8-4A0D-8C1F-1B2D406163C0}" dt="2023-02-09T18:38:25.609" v="8" actId="1076"/>
        <pc:sldMkLst>
          <pc:docMk/>
          <pc:sldMk cId="2246490138" sldId="785"/>
        </pc:sldMkLst>
        <pc:spChg chg="mod">
          <ac:chgData name="Sandt, Laura" userId="28f7f159-6b43-4d12-902d-f2ada5bb1518" providerId="ADAL" clId="{B4ADB680-AFE8-4A0D-8C1F-1B2D406163C0}" dt="2023-02-09T18:38:21.028" v="7" actId="1076"/>
          <ac:spMkLst>
            <pc:docMk/>
            <pc:sldMk cId="2246490138" sldId="785"/>
            <ac:spMk id="13" creationId="{E3AC6366-91EE-B62D-0A60-6994CF05F67B}"/>
          </ac:spMkLst>
        </pc:spChg>
        <pc:spChg chg="mod">
          <ac:chgData name="Sandt, Laura" userId="28f7f159-6b43-4d12-902d-f2ada5bb1518" providerId="ADAL" clId="{B4ADB680-AFE8-4A0D-8C1F-1B2D406163C0}" dt="2023-02-09T18:38:25.609" v="8" actId="1076"/>
          <ac:spMkLst>
            <pc:docMk/>
            <pc:sldMk cId="2246490138" sldId="785"/>
            <ac:spMk id="16" creationId="{B5FDA472-D9C6-E5D0-6A55-904242A206EF}"/>
          </ac:spMkLst>
        </pc:spChg>
        <pc:picChg chg="del">
          <ac:chgData name="Sandt, Laura" userId="28f7f159-6b43-4d12-902d-f2ada5bb1518" providerId="ADAL" clId="{B4ADB680-AFE8-4A0D-8C1F-1B2D406163C0}" dt="2023-02-09T18:37:56.463" v="0" actId="478"/>
          <ac:picMkLst>
            <pc:docMk/>
            <pc:sldMk cId="2246490138" sldId="785"/>
            <ac:picMk id="4" creationId="{A37538E1-30D8-D331-B745-4B34D1BFFF0E}"/>
          </ac:picMkLst>
        </pc:picChg>
        <pc:picChg chg="mod">
          <ac:chgData name="Sandt, Laura" userId="28f7f159-6b43-4d12-902d-f2ada5bb1518" providerId="ADAL" clId="{B4ADB680-AFE8-4A0D-8C1F-1B2D406163C0}" dt="2023-02-09T18:38:15.966" v="6" actId="14100"/>
          <ac:picMkLst>
            <pc:docMk/>
            <pc:sldMk cId="2246490138" sldId="785"/>
            <ac:picMk id="11" creationId="{BA06E902-7DF9-0014-DDAD-3AFD6FF10650}"/>
          </ac:picMkLst>
        </pc:picChg>
        <pc:picChg chg="mod">
          <ac:chgData name="Sandt, Laura" userId="28f7f159-6b43-4d12-902d-f2ada5bb1518" providerId="ADAL" clId="{B4ADB680-AFE8-4A0D-8C1F-1B2D406163C0}" dt="2023-02-09T18:38:08.876" v="4" actId="1076"/>
          <ac:picMkLst>
            <pc:docMk/>
            <pc:sldMk cId="2246490138" sldId="785"/>
            <ac:picMk id="15" creationId="{F7600885-E409-A928-E145-569AC2E6ED7A}"/>
          </ac:picMkLst>
        </pc:picChg>
      </pc:sldChg>
      <pc:sldChg chg="delSp modSp mod">
        <pc:chgData name="Sandt, Laura" userId="28f7f159-6b43-4d12-902d-f2ada5bb1518" providerId="ADAL" clId="{B4ADB680-AFE8-4A0D-8C1F-1B2D406163C0}" dt="2023-02-09T18:40:04.675" v="13" actId="1076"/>
        <pc:sldMkLst>
          <pc:docMk/>
          <pc:sldMk cId="1343277129" sldId="792"/>
        </pc:sldMkLst>
        <pc:spChg chg="del">
          <ac:chgData name="Sandt, Laura" userId="28f7f159-6b43-4d12-902d-f2ada5bb1518" providerId="ADAL" clId="{B4ADB680-AFE8-4A0D-8C1F-1B2D406163C0}" dt="2023-02-09T18:39:35.564" v="10" actId="478"/>
          <ac:spMkLst>
            <pc:docMk/>
            <pc:sldMk cId="1343277129" sldId="792"/>
            <ac:spMk id="11" creationId="{724CC8A3-5A84-E06C-4E06-842549C43470}"/>
          </ac:spMkLst>
        </pc:spChg>
        <pc:spChg chg="mod">
          <ac:chgData name="Sandt, Laura" userId="28f7f159-6b43-4d12-902d-f2ada5bb1518" providerId="ADAL" clId="{B4ADB680-AFE8-4A0D-8C1F-1B2D406163C0}" dt="2023-02-09T18:40:04.675" v="13" actId="1076"/>
          <ac:spMkLst>
            <pc:docMk/>
            <pc:sldMk cId="1343277129" sldId="792"/>
            <ac:spMk id="17" creationId="{906DBC10-32B6-2132-98D5-137C5BBAF31A}"/>
          </ac:spMkLst>
        </pc:spChg>
        <pc:picChg chg="del">
          <ac:chgData name="Sandt, Laura" userId="28f7f159-6b43-4d12-902d-f2ada5bb1518" providerId="ADAL" clId="{B4ADB680-AFE8-4A0D-8C1F-1B2D406163C0}" dt="2023-02-09T18:39:31.308" v="9" actId="478"/>
          <ac:picMkLst>
            <pc:docMk/>
            <pc:sldMk cId="1343277129" sldId="792"/>
            <ac:picMk id="9" creationId="{A5AD1967-8FE3-41D6-43A7-54879D3B2448}"/>
          </ac:picMkLst>
        </pc:picChg>
        <pc:picChg chg="mod">
          <ac:chgData name="Sandt, Laura" userId="28f7f159-6b43-4d12-902d-f2ada5bb1518" providerId="ADAL" clId="{B4ADB680-AFE8-4A0D-8C1F-1B2D406163C0}" dt="2023-02-09T18:40:00.290" v="12" actId="14100"/>
          <ac:picMkLst>
            <pc:docMk/>
            <pc:sldMk cId="1343277129" sldId="792"/>
            <ac:picMk id="13" creationId="{73319B53-3CD1-0369-73CA-2264426E7850}"/>
          </ac:picMkLst>
        </pc:picChg>
      </pc:sldChg>
      <pc:sldChg chg="addSp delSp modSp mod">
        <pc:chgData name="Sandt, Laura" userId="28f7f159-6b43-4d12-902d-f2ada5bb1518" providerId="ADAL" clId="{B4ADB680-AFE8-4A0D-8C1F-1B2D406163C0}" dt="2023-02-21T16:05:37.171" v="29" actId="1076"/>
        <pc:sldMkLst>
          <pc:docMk/>
          <pc:sldMk cId="2334733663" sldId="808"/>
        </pc:sldMkLst>
        <pc:spChg chg="mod">
          <ac:chgData name="Sandt, Laura" userId="28f7f159-6b43-4d12-902d-f2ada5bb1518" providerId="ADAL" clId="{B4ADB680-AFE8-4A0D-8C1F-1B2D406163C0}" dt="2023-02-21T16:05:37.171" v="29" actId="1076"/>
          <ac:spMkLst>
            <pc:docMk/>
            <pc:sldMk cId="2334733663" sldId="808"/>
            <ac:spMk id="6" creationId="{F6AA0E9B-4229-24C4-3BFE-AB7B2D21D4CA}"/>
          </ac:spMkLst>
        </pc:spChg>
        <pc:picChg chg="del">
          <ac:chgData name="Sandt, Laura" userId="28f7f159-6b43-4d12-902d-f2ada5bb1518" providerId="ADAL" clId="{B4ADB680-AFE8-4A0D-8C1F-1B2D406163C0}" dt="2023-02-21T16:05:07.835" v="21" actId="478"/>
          <ac:picMkLst>
            <pc:docMk/>
            <pc:sldMk cId="2334733663" sldId="808"/>
            <ac:picMk id="5" creationId="{49EE0B9C-FB67-F2BD-7F76-B593E4091D8A}"/>
          </ac:picMkLst>
        </pc:picChg>
        <pc:picChg chg="add mod modCrop">
          <ac:chgData name="Sandt, Laura" userId="28f7f159-6b43-4d12-902d-f2ada5bb1518" providerId="ADAL" clId="{B4ADB680-AFE8-4A0D-8C1F-1B2D406163C0}" dt="2023-02-21T16:05:31.643" v="28" actId="1076"/>
          <ac:picMkLst>
            <pc:docMk/>
            <pc:sldMk cId="2334733663" sldId="808"/>
            <ac:picMk id="7" creationId="{2CEAD7FA-DE5F-7CB5-A9F6-2D0E6C7A9A3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E17D4-315E-40D7-B959-2046270166F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BCF04B8-64A9-44D0-B206-71B435084365}">
      <dgm:prSet phldrT="[Text]"/>
      <dgm:spPr/>
      <dgm:t>
        <a:bodyPr/>
        <a:lstStyle/>
        <a:p>
          <a:r>
            <a:rPr lang="en-US" dirty="0"/>
            <a:t>Binge drinking opportunities</a:t>
          </a:r>
        </a:p>
      </dgm:t>
    </dgm:pt>
    <dgm:pt modelId="{C86D54BF-E291-4C27-BEC1-F1C75181FE43}" type="parTrans" cxnId="{8B1EDAF6-6BBF-4CEA-90C6-88F4F5F41886}">
      <dgm:prSet/>
      <dgm:spPr/>
      <dgm:t>
        <a:bodyPr/>
        <a:lstStyle/>
        <a:p>
          <a:endParaRPr lang="en-US"/>
        </a:p>
      </dgm:t>
    </dgm:pt>
    <dgm:pt modelId="{924BF047-4CA2-489F-B6A9-27FA834AFC63}" type="sibTrans" cxnId="{8B1EDAF6-6BBF-4CEA-90C6-88F4F5F41886}">
      <dgm:prSet/>
      <dgm:spPr/>
      <dgm:t>
        <a:bodyPr/>
        <a:lstStyle/>
        <a:p>
          <a:endParaRPr lang="en-US"/>
        </a:p>
      </dgm:t>
    </dgm:pt>
    <dgm:pt modelId="{94081FBB-D1F9-47D2-828D-D7C0B902705A}">
      <dgm:prSet phldrT="[Text]"/>
      <dgm:spPr/>
      <dgm:t>
        <a:bodyPr/>
        <a:lstStyle/>
        <a:p>
          <a:r>
            <a:rPr lang="en-US" dirty="0"/>
            <a:t>Young adults</a:t>
          </a:r>
        </a:p>
      </dgm:t>
    </dgm:pt>
    <dgm:pt modelId="{98843E46-A2C7-4D06-A7A6-DB29E372A9DE}" type="parTrans" cxnId="{EE2DB9A7-41B4-47C8-A8ED-72E1152DF30B}">
      <dgm:prSet/>
      <dgm:spPr/>
      <dgm:t>
        <a:bodyPr/>
        <a:lstStyle/>
        <a:p>
          <a:endParaRPr lang="en-US"/>
        </a:p>
      </dgm:t>
    </dgm:pt>
    <dgm:pt modelId="{52CEB9E2-D1DF-4FBF-AF4E-866ED9797581}" type="sibTrans" cxnId="{EE2DB9A7-41B4-47C8-A8ED-72E1152DF30B}">
      <dgm:prSet/>
      <dgm:spPr/>
      <dgm:t>
        <a:bodyPr/>
        <a:lstStyle/>
        <a:p>
          <a:endParaRPr lang="en-US"/>
        </a:p>
      </dgm:t>
    </dgm:pt>
    <dgm:pt modelId="{075DE58B-4A07-422B-A50F-7863D8C11EB4}">
      <dgm:prSet phldrT="[Text]"/>
      <dgm:spPr/>
      <dgm:t>
        <a:bodyPr/>
        <a:lstStyle/>
        <a:p>
          <a:r>
            <a:rPr lang="en-US" dirty="0"/>
            <a:t>Cars and trucks moving at lethal speeds</a:t>
          </a:r>
        </a:p>
      </dgm:t>
    </dgm:pt>
    <dgm:pt modelId="{F9EAF746-689C-43FA-9BD6-3B0DC94536B0}" type="parTrans" cxnId="{BC15ADFB-A2F9-4EA8-A79E-235B6E522722}">
      <dgm:prSet/>
      <dgm:spPr/>
      <dgm:t>
        <a:bodyPr/>
        <a:lstStyle/>
        <a:p>
          <a:endParaRPr lang="en-US"/>
        </a:p>
      </dgm:t>
    </dgm:pt>
    <dgm:pt modelId="{28C2DA54-482E-40AB-B7B2-99709F718BFB}" type="sibTrans" cxnId="{BC15ADFB-A2F9-4EA8-A79E-235B6E522722}">
      <dgm:prSet/>
      <dgm:spPr/>
      <dgm:t>
        <a:bodyPr/>
        <a:lstStyle/>
        <a:p>
          <a:endParaRPr lang="en-US"/>
        </a:p>
      </dgm:t>
    </dgm:pt>
    <dgm:pt modelId="{26C0DC5C-6F43-4C2C-9699-DB602BDB0A8D}">
      <dgm:prSet/>
      <dgm:spPr/>
      <dgm:t>
        <a:bodyPr/>
        <a:lstStyle/>
        <a:p>
          <a:r>
            <a:rPr lang="en-US" dirty="0"/>
            <a:t>E-scooters mixing with traffic</a:t>
          </a:r>
        </a:p>
      </dgm:t>
    </dgm:pt>
    <dgm:pt modelId="{7372A3C7-0C4B-42A1-BA64-A8C1913DC51A}" type="parTrans" cxnId="{AEEBF74D-BB03-4882-AC46-223C5C37283E}">
      <dgm:prSet/>
      <dgm:spPr/>
      <dgm:t>
        <a:bodyPr/>
        <a:lstStyle/>
        <a:p>
          <a:endParaRPr lang="en-US"/>
        </a:p>
      </dgm:t>
    </dgm:pt>
    <dgm:pt modelId="{EF339ADC-F476-4DF7-B0EB-4952DD022FBD}" type="sibTrans" cxnId="{AEEBF74D-BB03-4882-AC46-223C5C37283E}">
      <dgm:prSet/>
      <dgm:spPr/>
      <dgm:t>
        <a:bodyPr/>
        <a:lstStyle/>
        <a:p>
          <a:endParaRPr lang="en-US"/>
        </a:p>
      </dgm:t>
    </dgm:pt>
    <dgm:pt modelId="{6D4D31BE-EC05-4F91-B897-11317CC73A1A}" type="pres">
      <dgm:prSet presAssocID="{40DE17D4-315E-40D7-B959-2046270166F9}" presName="compositeShape" presStyleCnt="0">
        <dgm:presLayoutVars>
          <dgm:chMax val="7"/>
          <dgm:dir/>
          <dgm:resizeHandles val="exact"/>
        </dgm:presLayoutVars>
      </dgm:prSet>
      <dgm:spPr/>
    </dgm:pt>
    <dgm:pt modelId="{CF7126C8-7AB9-4594-94E9-A87DDE936244}" type="pres">
      <dgm:prSet presAssocID="{9BCF04B8-64A9-44D0-B206-71B435084365}" presName="circ1" presStyleLbl="vennNode1" presStyleIdx="0" presStyleCnt="4"/>
      <dgm:spPr/>
    </dgm:pt>
    <dgm:pt modelId="{9F5487DD-5D28-477A-8433-94F0EC05F537}" type="pres">
      <dgm:prSet presAssocID="{9BCF04B8-64A9-44D0-B206-71B435084365}" presName="circ1Tx" presStyleLbl="revTx" presStyleIdx="0" presStyleCnt="0">
        <dgm:presLayoutVars>
          <dgm:chMax val="0"/>
          <dgm:chPref val="0"/>
          <dgm:bulletEnabled val="1"/>
        </dgm:presLayoutVars>
      </dgm:prSet>
      <dgm:spPr/>
    </dgm:pt>
    <dgm:pt modelId="{5B74AE80-AC70-446F-8222-A55E168FE3A1}" type="pres">
      <dgm:prSet presAssocID="{94081FBB-D1F9-47D2-828D-D7C0B902705A}" presName="circ2" presStyleLbl="vennNode1" presStyleIdx="1" presStyleCnt="4"/>
      <dgm:spPr/>
    </dgm:pt>
    <dgm:pt modelId="{EE087F09-4D75-4C8A-A7F8-E4206DAEAAAD}" type="pres">
      <dgm:prSet presAssocID="{94081FBB-D1F9-47D2-828D-D7C0B902705A}" presName="circ2Tx" presStyleLbl="revTx" presStyleIdx="0" presStyleCnt="0">
        <dgm:presLayoutVars>
          <dgm:chMax val="0"/>
          <dgm:chPref val="0"/>
          <dgm:bulletEnabled val="1"/>
        </dgm:presLayoutVars>
      </dgm:prSet>
      <dgm:spPr/>
    </dgm:pt>
    <dgm:pt modelId="{EE04CA6A-48F2-4263-A57E-3CDFBB9B737B}" type="pres">
      <dgm:prSet presAssocID="{075DE58B-4A07-422B-A50F-7863D8C11EB4}" presName="circ3" presStyleLbl="vennNode1" presStyleIdx="2" presStyleCnt="4"/>
      <dgm:spPr/>
    </dgm:pt>
    <dgm:pt modelId="{FCE60C82-DD9B-40E5-9CB4-09A16D1CB6BF}" type="pres">
      <dgm:prSet presAssocID="{075DE58B-4A07-422B-A50F-7863D8C11EB4}" presName="circ3Tx" presStyleLbl="revTx" presStyleIdx="0" presStyleCnt="0">
        <dgm:presLayoutVars>
          <dgm:chMax val="0"/>
          <dgm:chPref val="0"/>
          <dgm:bulletEnabled val="1"/>
        </dgm:presLayoutVars>
      </dgm:prSet>
      <dgm:spPr/>
    </dgm:pt>
    <dgm:pt modelId="{FA09CC6A-06D5-4AFB-9E5A-A712AC17905C}" type="pres">
      <dgm:prSet presAssocID="{26C0DC5C-6F43-4C2C-9699-DB602BDB0A8D}" presName="circ4" presStyleLbl="vennNode1" presStyleIdx="3" presStyleCnt="4"/>
      <dgm:spPr/>
    </dgm:pt>
    <dgm:pt modelId="{1A72B545-BFBC-4B3A-A86E-28B77DEF2294}" type="pres">
      <dgm:prSet presAssocID="{26C0DC5C-6F43-4C2C-9699-DB602BDB0A8D}" presName="circ4Tx" presStyleLbl="revTx" presStyleIdx="0" presStyleCnt="0">
        <dgm:presLayoutVars>
          <dgm:chMax val="0"/>
          <dgm:chPref val="0"/>
          <dgm:bulletEnabled val="1"/>
        </dgm:presLayoutVars>
      </dgm:prSet>
      <dgm:spPr/>
    </dgm:pt>
  </dgm:ptLst>
  <dgm:cxnLst>
    <dgm:cxn modelId="{262A890A-D20E-44A5-89AA-42708A7F5B14}" type="presOf" srcId="{9BCF04B8-64A9-44D0-B206-71B435084365}" destId="{9F5487DD-5D28-477A-8433-94F0EC05F537}" srcOrd="1" destOrd="0" presId="urn:microsoft.com/office/officeart/2005/8/layout/venn1"/>
    <dgm:cxn modelId="{11539264-8A0D-413A-8F41-3B2EFA2877BD}" type="presOf" srcId="{94081FBB-D1F9-47D2-828D-D7C0B902705A}" destId="{5B74AE80-AC70-446F-8222-A55E168FE3A1}" srcOrd="0" destOrd="0" presId="urn:microsoft.com/office/officeart/2005/8/layout/venn1"/>
    <dgm:cxn modelId="{02341C45-EC10-47D3-9EDF-9E9344EDC8EF}" type="presOf" srcId="{40DE17D4-315E-40D7-B959-2046270166F9}" destId="{6D4D31BE-EC05-4F91-B897-11317CC73A1A}" srcOrd="0" destOrd="0" presId="urn:microsoft.com/office/officeart/2005/8/layout/venn1"/>
    <dgm:cxn modelId="{AEEBF74D-BB03-4882-AC46-223C5C37283E}" srcId="{40DE17D4-315E-40D7-B959-2046270166F9}" destId="{26C0DC5C-6F43-4C2C-9699-DB602BDB0A8D}" srcOrd="3" destOrd="0" parTransId="{7372A3C7-0C4B-42A1-BA64-A8C1913DC51A}" sibTransId="{EF339ADC-F476-4DF7-B0EB-4952DD022FBD}"/>
    <dgm:cxn modelId="{7F733A76-74E7-4CB6-ACE2-28A598A54049}" type="presOf" srcId="{26C0DC5C-6F43-4C2C-9699-DB602BDB0A8D}" destId="{1A72B545-BFBC-4B3A-A86E-28B77DEF2294}" srcOrd="1" destOrd="0" presId="urn:microsoft.com/office/officeart/2005/8/layout/venn1"/>
    <dgm:cxn modelId="{EE2DB9A7-41B4-47C8-A8ED-72E1152DF30B}" srcId="{40DE17D4-315E-40D7-B959-2046270166F9}" destId="{94081FBB-D1F9-47D2-828D-D7C0B902705A}" srcOrd="1" destOrd="0" parTransId="{98843E46-A2C7-4D06-A7A6-DB29E372A9DE}" sibTransId="{52CEB9E2-D1DF-4FBF-AF4E-866ED9797581}"/>
    <dgm:cxn modelId="{CE24B4AB-8157-4200-B76C-BF74EAC8C48C}" type="presOf" srcId="{26C0DC5C-6F43-4C2C-9699-DB602BDB0A8D}" destId="{FA09CC6A-06D5-4AFB-9E5A-A712AC17905C}" srcOrd="0" destOrd="0" presId="urn:microsoft.com/office/officeart/2005/8/layout/venn1"/>
    <dgm:cxn modelId="{795FF1CD-C913-4E91-AAEC-A3474F828FD7}" type="presOf" srcId="{94081FBB-D1F9-47D2-828D-D7C0B902705A}" destId="{EE087F09-4D75-4C8A-A7F8-E4206DAEAAAD}" srcOrd="1" destOrd="0" presId="urn:microsoft.com/office/officeart/2005/8/layout/venn1"/>
    <dgm:cxn modelId="{4844D7D0-C01A-4A9B-B3A4-207A52FA771B}" type="presOf" srcId="{075DE58B-4A07-422B-A50F-7863D8C11EB4}" destId="{FCE60C82-DD9B-40E5-9CB4-09A16D1CB6BF}" srcOrd="1" destOrd="0" presId="urn:microsoft.com/office/officeart/2005/8/layout/venn1"/>
    <dgm:cxn modelId="{01CE5FD2-FE80-4FA4-9974-D21E9B56BC57}" type="presOf" srcId="{075DE58B-4A07-422B-A50F-7863D8C11EB4}" destId="{EE04CA6A-48F2-4263-A57E-3CDFBB9B737B}" srcOrd="0" destOrd="0" presId="urn:microsoft.com/office/officeart/2005/8/layout/venn1"/>
    <dgm:cxn modelId="{2C9188D5-65E0-4B77-96C5-4976697EA6D3}" type="presOf" srcId="{9BCF04B8-64A9-44D0-B206-71B435084365}" destId="{CF7126C8-7AB9-4594-94E9-A87DDE936244}" srcOrd="0" destOrd="0" presId="urn:microsoft.com/office/officeart/2005/8/layout/venn1"/>
    <dgm:cxn modelId="{8B1EDAF6-6BBF-4CEA-90C6-88F4F5F41886}" srcId="{40DE17D4-315E-40D7-B959-2046270166F9}" destId="{9BCF04B8-64A9-44D0-B206-71B435084365}" srcOrd="0" destOrd="0" parTransId="{C86D54BF-E291-4C27-BEC1-F1C75181FE43}" sibTransId="{924BF047-4CA2-489F-B6A9-27FA834AFC63}"/>
    <dgm:cxn modelId="{BC15ADFB-A2F9-4EA8-A79E-235B6E522722}" srcId="{40DE17D4-315E-40D7-B959-2046270166F9}" destId="{075DE58B-4A07-422B-A50F-7863D8C11EB4}" srcOrd="2" destOrd="0" parTransId="{F9EAF746-689C-43FA-9BD6-3B0DC94536B0}" sibTransId="{28C2DA54-482E-40AB-B7B2-99709F718BFB}"/>
    <dgm:cxn modelId="{86C5FEE0-EEEC-43F2-A5BD-6AFD502756FA}" type="presParOf" srcId="{6D4D31BE-EC05-4F91-B897-11317CC73A1A}" destId="{CF7126C8-7AB9-4594-94E9-A87DDE936244}" srcOrd="0" destOrd="0" presId="urn:microsoft.com/office/officeart/2005/8/layout/venn1"/>
    <dgm:cxn modelId="{54B9E706-1CAC-4D6D-B69F-4A3C0BFE1EBB}" type="presParOf" srcId="{6D4D31BE-EC05-4F91-B897-11317CC73A1A}" destId="{9F5487DD-5D28-477A-8433-94F0EC05F537}" srcOrd="1" destOrd="0" presId="urn:microsoft.com/office/officeart/2005/8/layout/venn1"/>
    <dgm:cxn modelId="{5B14631E-D921-4EA1-B54A-703EF5F6597C}" type="presParOf" srcId="{6D4D31BE-EC05-4F91-B897-11317CC73A1A}" destId="{5B74AE80-AC70-446F-8222-A55E168FE3A1}" srcOrd="2" destOrd="0" presId="urn:microsoft.com/office/officeart/2005/8/layout/venn1"/>
    <dgm:cxn modelId="{337B814C-B464-450A-9158-3CE70BCC07FD}" type="presParOf" srcId="{6D4D31BE-EC05-4F91-B897-11317CC73A1A}" destId="{EE087F09-4D75-4C8A-A7F8-E4206DAEAAAD}" srcOrd="3" destOrd="0" presId="urn:microsoft.com/office/officeart/2005/8/layout/venn1"/>
    <dgm:cxn modelId="{0A63A6B0-E440-40F3-B3B9-706FC84C394F}" type="presParOf" srcId="{6D4D31BE-EC05-4F91-B897-11317CC73A1A}" destId="{EE04CA6A-48F2-4263-A57E-3CDFBB9B737B}" srcOrd="4" destOrd="0" presId="urn:microsoft.com/office/officeart/2005/8/layout/venn1"/>
    <dgm:cxn modelId="{7B5F275A-84F7-465F-A705-5BB94BD46BFB}" type="presParOf" srcId="{6D4D31BE-EC05-4F91-B897-11317CC73A1A}" destId="{FCE60C82-DD9B-40E5-9CB4-09A16D1CB6BF}" srcOrd="5" destOrd="0" presId="urn:microsoft.com/office/officeart/2005/8/layout/venn1"/>
    <dgm:cxn modelId="{06494F8A-0416-44DB-A800-BF00B882AF3C}" type="presParOf" srcId="{6D4D31BE-EC05-4F91-B897-11317CC73A1A}" destId="{FA09CC6A-06D5-4AFB-9E5A-A712AC17905C}" srcOrd="6" destOrd="0" presId="urn:microsoft.com/office/officeart/2005/8/layout/venn1"/>
    <dgm:cxn modelId="{9FDFC6C5-8599-4E93-B16B-9AE51B86CDF9}" type="presParOf" srcId="{6D4D31BE-EC05-4F91-B897-11317CC73A1A}" destId="{1A72B545-BFBC-4B3A-A86E-28B77DEF2294}"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126C8-7AB9-4594-94E9-A87DDE936244}">
      <dsp:nvSpPr>
        <dsp:cNvPr id="0" name=""/>
        <dsp:cNvSpPr/>
      </dsp:nvSpPr>
      <dsp:spPr>
        <a:xfrm>
          <a:off x="1842379" y="46740"/>
          <a:ext cx="2430487" cy="24304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Binge drinking opportunities</a:t>
          </a:r>
        </a:p>
      </dsp:txBody>
      <dsp:txXfrm>
        <a:off x="2122820" y="373921"/>
        <a:ext cx="1869605" cy="771212"/>
      </dsp:txXfrm>
    </dsp:sp>
    <dsp:sp modelId="{5B74AE80-AC70-446F-8222-A55E168FE3A1}">
      <dsp:nvSpPr>
        <dsp:cNvPr id="0" name=""/>
        <dsp:cNvSpPr/>
      </dsp:nvSpPr>
      <dsp:spPr>
        <a:xfrm>
          <a:off x="2917403" y="1121763"/>
          <a:ext cx="2430487" cy="24304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Young adults</a:t>
          </a:r>
        </a:p>
      </dsp:txBody>
      <dsp:txXfrm>
        <a:off x="4226127" y="1402204"/>
        <a:ext cx="934802" cy="1869605"/>
      </dsp:txXfrm>
    </dsp:sp>
    <dsp:sp modelId="{EE04CA6A-48F2-4263-A57E-3CDFBB9B737B}">
      <dsp:nvSpPr>
        <dsp:cNvPr id="0" name=""/>
        <dsp:cNvSpPr/>
      </dsp:nvSpPr>
      <dsp:spPr>
        <a:xfrm>
          <a:off x="1842379" y="2196786"/>
          <a:ext cx="2430487" cy="24304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Cars and trucks moving at lethal speeds</a:t>
          </a:r>
        </a:p>
      </dsp:txBody>
      <dsp:txXfrm>
        <a:off x="2122820" y="3528880"/>
        <a:ext cx="1869605" cy="771212"/>
      </dsp:txXfrm>
    </dsp:sp>
    <dsp:sp modelId="{FA09CC6A-06D5-4AFB-9E5A-A712AC17905C}">
      <dsp:nvSpPr>
        <dsp:cNvPr id="0" name=""/>
        <dsp:cNvSpPr/>
      </dsp:nvSpPr>
      <dsp:spPr>
        <a:xfrm>
          <a:off x="767356" y="1121763"/>
          <a:ext cx="2430487" cy="24304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E-scooters mixing with traffic</a:t>
          </a:r>
        </a:p>
      </dsp:txBody>
      <dsp:txXfrm>
        <a:off x="954317" y="1402204"/>
        <a:ext cx="934802" cy="18696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C21C1-ACE0-4CD8-A4C7-D3745270DEF0}" type="datetimeFigureOut">
              <a:rPr lang="en-US" smtClean="0"/>
              <a:t>7/24/2023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A55D2-4BDA-4D40-AE07-F840E0C46EBE}" type="slidenum">
              <a:rPr lang="en-US" smtClean="0"/>
              <a:t>‹#›</a:t>
            </a:fld>
            <a:endParaRPr lang="en-US" dirty="0"/>
          </a:p>
        </p:txBody>
      </p:sp>
    </p:spTree>
    <p:extLst>
      <p:ext uri="{BB962C8B-B14F-4D97-AF65-F5344CB8AC3E}">
        <p14:creationId xmlns:p14="http://schemas.microsoft.com/office/powerpoint/2010/main" val="80170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ciencedirect.com/science/article/abs/pii/S0001457522000033#:.:text=The%20simulations%20predicted%20that%20the,mortem%20human%20subjects%20(PMH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presents an overview of the </a:t>
            </a:r>
            <a:r>
              <a:rPr lang="en-US" sz="1200" dirty="0"/>
              <a:t>Behavioral Traffic Safety Cooperative Research Program, BTS-10 Project, and its key findings. For details, see the Final Report and/or the Toolbox produced.</a:t>
            </a:r>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1</a:t>
            </a:fld>
            <a:endParaRPr lang="en-US" dirty="0"/>
          </a:p>
        </p:txBody>
      </p:sp>
    </p:spTree>
    <p:extLst>
      <p:ext uri="{BB962C8B-B14F-4D97-AF65-F5344CB8AC3E}">
        <p14:creationId xmlns:p14="http://schemas.microsoft.com/office/powerpoint/2010/main" val="3199535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Multiple studies and surveys of US cities have indicated that:</a:t>
            </a:r>
          </a:p>
          <a:p>
            <a:pPr marL="171450" indent="-171450">
              <a:buFont typeface="Arial" panose="020B0604020202020204" pitchFamily="34" charset="0"/>
              <a:buChar char="•"/>
            </a:pPr>
            <a:r>
              <a:rPr lang="en-US" sz="1200" dirty="0"/>
              <a:t>Males ride e-scooters more often than females</a:t>
            </a:r>
          </a:p>
          <a:p>
            <a:pPr marL="171450" indent="-171450">
              <a:buFont typeface="Arial" panose="020B0604020202020204" pitchFamily="34" charset="0"/>
              <a:buChar char="•"/>
            </a:pPr>
            <a:r>
              <a:rPr lang="en-US" sz="1200" dirty="0"/>
              <a:t>White e-scooter riders are overrepresented in relation to Black, Latinx, Asian, or Pacific Islander</a:t>
            </a:r>
          </a:p>
          <a:p>
            <a:pPr marL="171450" indent="-171450">
              <a:buFont typeface="Arial" panose="020B0604020202020204" pitchFamily="34" charset="0"/>
              <a:buChar char="•"/>
            </a:pPr>
            <a:r>
              <a:rPr lang="en-US" sz="1200" dirty="0"/>
              <a:t>Riders aged 18-34 are overrepresented compared to other age groups</a:t>
            </a:r>
          </a:p>
          <a:p>
            <a:pPr marL="171450" indent="-171450">
              <a:buFont typeface="Arial" panose="020B0604020202020204" pitchFamily="34" charset="0"/>
              <a:buChar char="•"/>
            </a:pPr>
            <a:r>
              <a:rPr lang="en-US" sz="1200" dirty="0"/>
              <a:t>Middle income riders are overrepresented compared to low and high incomes</a:t>
            </a:r>
          </a:p>
          <a:p>
            <a:endParaRPr lang="en-US" sz="1200" dirty="0"/>
          </a:p>
          <a:p>
            <a:r>
              <a:rPr lang="en-US" dirty="0">
                <a:latin typeface="Times New Roman"/>
                <a:cs typeface="Times New Roman"/>
              </a:rPr>
              <a:t>Most programs are operating in urban areas; this study found no programs on Tribal lands in the US, possibly due to issues related to remoteness and lack of internet access needed to support the app. There is a concentration of programs in downtown and on university campuses, so that may be reflected in some of the age and other sociodemographic characteristics of riders.</a:t>
            </a:r>
          </a:p>
          <a:p>
            <a:endParaRPr lang="en-US" dirty="0">
              <a:cs typeface="Times New Roman"/>
            </a:endParaRPr>
          </a:p>
          <a:p>
            <a:r>
              <a:rPr lang="en-US" dirty="0">
                <a:latin typeface="Times New Roman"/>
                <a:cs typeface="Times New Roman"/>
              </a:rPr>
              <a:t>Regarding perceptions of safety, the most reported concerns among e-scooter riders included: </a:t>
            </a:r>
          </a:p>
          <a:p>
            <a:pPr marL="171450" indent="-171450">
              <a:buFont typeface="Arial" panose="020B0604020202020204" pitchFamily="34" charset="0"/>
              <a:buChar char="•"/>
            </a:pPr>
            <a:r>
              <a:rPr lang="en-US" sz="1200" dirty="0"/>
              <a:t>Concern for hitting someone or being hit</a:t>
            </a:r>
          </a:p>
          <a:p>
            <a:pPr marL="171450" indent="-171450">
              <a:buFont typeface="Arial" panose="020B0604020202020204" pitchFamily="34" charset="0"/>
              <a:buChar char="•"/>
            </a:pPr>
            <a:r>
              <a:rPr lang="en-US" sz="1200" dirty="0"/>
              <a:t>Feeling unsteady</a:t>
            </a:r>
          </a:p>
          <a:p>
            <a:pPr marL="171450" indent="-171450">
              <a:buFont typeface="Arial" panose="020B0604020202020204" pitchFamily="34" charset="0"/>
              <a:buChar char="•"/>
            </a:pPr>
            <a:r>
              <a:rPr lang="en-US" sz="1200" dirty="0"/>
              <a:t>Lack of safe spaces to ride/ strong desire for bike facilities</a:t>
            </a:r>
          </a:p>
          <a:p>
            <a:pPr marL="171450" indent="-171450">
              <a:buFont typeface="Arial" panose="020B0604020202020204" pitchFamily="34" charset="0"/>
              <a:buChar char="•"/>
            </a:pPr>
            <a:r>
              <a:rPr lang="en-US" sz="1200" dirty="0"/>
              <a:t>Concerns for racial profiling when riding or if stopped</a:t>
            </a:r>
            <a:endParaRPr lang="en-US" dirty="0">
              <a:cs typeface="Times New Roman"/>
            </a:endParaRPr>
          </a:p>
          <a:p>
            <a:endParaRPr lang="en-US" sz="1200" dirty="0"/>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10</a:t>
            </a:fld>
            <a:endParaRPr lang="en-US" dirty="0"/>
          </a:p>
        </p:txBody>
      </p:sp>
    </p:spTree>
    <p:extLst>
      <p:ext uri="{BB962C8B-B14F-4D97-AF65-F5344CB8AC3E}">
        <p14:creationId xmlns:p14="http://schemas.microsoft.com/office/powerpoint/2010/main" val="79707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Injury studies included in this study highlight that e-scooter injury patient makeup that skews white, male, and early 30s, mirroring rider demographic trends. </a:t>
            </a:r>
            <a:r>
              <a:rPr lang="en-US" sz="2000" dirty="0"/>
              <a:t>Fatal injuries have a higher proportion of:</a:t>
            </a:r>
          </a:p>
          <a:p>
            <a:pPr marL="285750" lvl="0" indent="-285750">
              <a:buFont typeface="Arial" panose="020B0604020202020204" pitchFamily="34" charset="0"/>
              <a:buChar char="•"/>
            </a:pPr>
            <a:r>
              <a:rPr lang="en-US" sz="1800" dirty="0"/>
              <a:t>In-street/involving motor vehicles</a:t>
            </a:r>
          </a:p>
          <a:p>
            <a:pPr marL="285750" lvl="0" indent="-285750">
              <a:buFont typeface="Arial" panose="020B0604020202020204" pitchFamily="34" charset="0"/>
              <a:buChar char="•"/>
            </a:pPr>
            <a:r>
              <a:rPr lang="en-US" sz="1800" dirty="0"/>
              <a:t>Alcohol involvement</a:t>
            </a:r>
          </a:p>
          <a:p>
            <a:pPr marL="285750" lvl="0" indent="-285750">
              <a:buFont typeface="Arial" panose="020B0604020202020204" pitchFamily="34" charset="0"/>
              <a:buChar char="•"/>
            </a:pPr>
            <a:r>
              <a:rPr lang="en-US" sz="1800" dirty="0"/>
              <a:t>Nighttime riding (50+%)</a:t>
            </a:r>
          </a:p>
          <a:p>
            <a:pPr marL="285750" lvl="0" indent="-285750">
              <a:buFont typeface="Arial" panose="020B0604020202020204" pitchFamily="34" charset="0"/>
              <a:buChar char="•"/>
            </a:pPr>
            <a:r>
              <a:rPr lang="en-US" sz="1800" dirty="0"/>
              <a:t>Large truck or SUV involvement</a:t>
            </a:r>
          </a:p>
          <a:p>
            <a:pPr marL="285750" lvl="0" indent="-285750">
              <a:buFont typeface="Arial" panose="020B0604020202020204" pitchFamily="34" charset="0"/>
              <a:buChar char="•"/>
            </a:pPr>
            <a:endParaRPr lang="en-US" sz="1800" dirty="0"/>
          </a:p>
          <a:p>
            <a:pPr marL="0" lvl="0" indent="0">
              <a:buFont typeface="Arial" panose="020B0604020202020204" pitchFamily="34" charset="0"/>
              <a:buNone/>
            </a:pPr>
            <a:r>
              <a:rPr lang="en-US" sz="1800" dirty="0"/>
              <a:t>See the Toolbox for the table shown here and full citations.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11</a:t>
            </a:fld>
            <a:endParaRPr lang="en-US" dirty="0"/>
          </a:p>
        </p:txBody>
      </p:sp>
    </p:spTree>
    <p:extLst>
      <p:ext uri="{BB962C8B-B14F-4D97-AF65-F5344CB8AC3E}">
        <p14:creationId xmlns:p14="http://schemas.microsoft.com/office/powerpoint/2010/main" val="278858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The project also found that e-scooter helmet use is low, and often lower than bicycle helmet use, and that head injuries are among the most common type of e-scooter injury requiring medical treatment (Aizpuru et al. 2019; Kobayashi et al. 2019; Trivedi et al. 2019; Moftakhar et al. 2020; Harmon et al., 2021); see full citations in the Final Report.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A55D2-4BDA-4D40-AE07-F840E0C4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14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cap="none" spc="0" dirty="0">
                <a:solidFill>
                  <a:schemeClr val="tx1"/>
                </a:solidFill>
              </a:rPr>
              <a:t>The practitioner survey asked about 70 different practices and approaches to e-scooter safety management and found a wide range of practices across locations/agencies.</a:t>
            </a:r>
          </a:p>
          <a:p>
            <a:endParaRPr lang="en-US" sz="1200" kern="1200" cap="none" spc="0" dirty="0">
              <a:solidFill>
                <a:schemeClr val="tx1"/>
              </a:solidFill>
            </a:endParaRPr>
          </a:p>
          <a:p>
            <a:r>
              <a:rPr lang="en-US" sz="1200" kern="1200" cap="none" spc="0" dirty="0">
                <a:solidFill>
                  <a:schemeClr val="tx1"/>
                </a:solidFill>
              </a:rPr>
              <a:t>The most reported practices involved operator regulations and policy-making during the e-scooter vendor permitting stage, along with safety communication and messaging to the public. Very few communities had clearly established vehicle speed management efforts, safety and equity plans, e-scooter data collection and evaluation efforts, or emergency response plans in place to support road user safety when launching or expanding e-scooter programs.</a:t>
            </a:r>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13</a:t>
            </a:fld>
            <a:endParaRPr lang="en-US" dirty="0"/>
          </a:p>
        </p:txBody>
      </p:sp>
    </p:spTree>
    <p:extLst>
      <p:ext uri="{BB962C8B-B14F-4D97-AF65-F5344CB8AC3E}">
        <p14:creationId xmlns:p14="http://schemas.microsoft.com/office/powerpoint/2010/main" val="310356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aimed to establish Safe System principles that can be applied to reduce e-scooter injury risk factors and increase protective factors. The risk and protective factors affecting e-scooter user outcomes are also shared by other road users, including pedestrians, bicyclists, and drivers, such that efforts to reduce risk factors and increase protective factors may have positive benefits for all road users. Notably, many of the practices most likely to provide protection for e-scooter users were those least often reported in the safety management practice survey, such as snowing vehicle speeds and providing separated space for e-scooter use. See the Toolbox for more discussion on how these principles also relate to evidence-based safety measures.</a:t>
            </a:r>
          </a:p>
        </p:txBody>
      </p:sp>
      <p:sp>
        <p:nvSpPr>
          <p:cNvPr id="4" name="Slide Number Placeholder 3"/>
          <p:cNvSpPr>
            <a:spLocks noGrp="1"/>
          </p:cNvSpPr>
          <p:nvPr>
            <p:ph type="sldNum" sz="quarter" idx="5"/>
          </p:nvPr>
        </p:nvSpPr>
        <p:spPr/>
        <p:txBody>
          <a:bodyPr/>
          <a:lstStyle/>
          <a:p>
            <a:fld id="{65AA55D2-4BDA-4D40-AE07-F840E0C46EBE}" type="slidenum">
              <a:rPr lang="en-US" smtClean="0"/>
              <a:t>14</a:t>
            </a:fld>
            <a:endParaRPr lang="en-US" dirty="0"/>
          </a:p>
        </p:txBody>
      </p:sp>
    </p:spTree>
    <p:extLst>
      <p:ext uri="{BB962C8B-B14F-4D97-AF65-F5344CB8AC3E}">
        <p14:creationId xmlns:p14="http://schemas.microsoft.com/office/powerpoint/2010/main" val="366866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study aimed to take a Safe System approach in looking at system safety factors and efforts that can be taken by system owners and designers, the project team also developed safety messaging to support individual behaviors and outreach to the public about e-scooter safety issues. This example PSA is provided in the Toolbox.</a:t>
            </a:r>
          </a:p>
        </p:txBody>
      </p:sp>
      <p:sp>
        <p:nvSpPr>
          <p:cNvPr id="4" name="Slide Number Placeholder 3"/>
          <p:cNvSpPr>
            <a:spLocks noGrp="1"/>
          </p:cNvSpPr>
          <p:nvPr>
            <p:ph type="sldNum" sz="quarter" idx="5"/>
          </p:nvPr>
        </p:nvSpPr>
        <p:spPr/>
        <p:txBody>
          <a:bodyPr/>
          <a:lstStyle/>
          <a:p>
            <a:fld id="{65AA55D2-4BDA-4D40-AE07-F840E0C46EBE}" type="slidenum">
              <a:rPr lang="en-US" smtClean="0"/>
              <a:t>15</a:t>
            </a:fld>
            <a:endParaRPr lang="en-US" dirty="0"/>
          </a:p>
        </p:txBody>
      </p:sp>
    </p:spTree>
    <p:extLst>
      <p:ext uri="{BB962C8B-B14F-4D97-AF65-F5344CB8AC3E}">
        <p14:creationId xmlns:p14="http://schemas.microsoft.com/office/powerpoint/2010/main" val="278273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project Toolbox, the team provides a list of safety practices in connection to its Safe System domain; describes the practice and typical agency lead; indicates the current level of adoption; and provides the evidence base supporting the practice.</a:t>
            </a:r>
          </a:p>
        </p:txBody>
      </p:sp>
      <p:sp>
        <p:nvSpPr>
          <p:cNvPr id="4" name="Slide Number Placeholder 3"/>
          <p:cNvSpPr>
            <a:spLocks noGrp="1"/>
          </p:cNvSpPr>
          <p:nvPr>
            <p:ph type="sldNum" sz="quarter" idx="5"/>
          </p:nvPr>
        </p:nvSpPr>
        <p:spPr/>
        <p:txBody>
          <a:bodyPr/>
          <a:lstStyle/>
          <a:p>
            <a:fld id="{65AA55D2-4BDA-4D40-AE07-F840E0C46EBE}" type="slidenum">
              <a:rPr lang="en-US" smtClean="0"/>
              <a:t>16</a:t>
            </a:fld>
            <a:endParaRPr lang="en-US" dirty="0"/>
          </a:p>
        </p:txBody>
      </p:sp>
    </p:spTree>
    <p:extLst>
      <p:ext uri="{BB962C8B-B14F-4D97-AF65-F5344CB8AC3E}">
        <p14:creationId xmlns:p14="http://schemas.microsoft.com/office/powerpoint/2010/main" val="71865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text on slide for additional research needs identified; more on this can be found in the Final Report.</a:t>
            </a: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17</a:t>
            </a:fld>
            <a:endParaRPr lang="en-US" dirty="0"/>
          </a:p>
        </p:txBody>
      </p:sp>
    </p:spTree>
    <p:extLst>
      <p:ext uri="{BB962C8B-B14F-4D97-AF65-F5344CB8AC3E}">
        <p14:creationId xmlns:p14="http://schemas.microsoft.com/office/powerpoint/2010/main" val="363704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Final Report and the Toolbox offer a lot of information, here are three key takeaways for local program managers.</a:t>
            </a:r>
          </a:p>
        </p:txBody>
      </p:sp>
      <p:sp>
        <p:nvSpPr>
          <p:cNvPr id="4" name="Slide Number Placeholder 3"/>
          <p:cNvSpPr>
            <a:spLocks noGrp="1"/>
          </p:cNvSpPr>
          <p:nvPr>
            <p:ph type="sldNum" sz="quarter" idx="5"/>
          </p:nvPr>
        </p:nvSpPr>
        <p:spPr/>
        <p:txBody>
          <a:bodyPr/>
          <a:lstStyle/>
          <a:p>
            <a:fld id="{65AA55D2-4BDA-4D40-AE07-F840E0C46EBE}" type="slidenum">
              <a:rPr lang="en-US" smtClean="0"/>
              <a:t>18</a:t>
            </a:fld>
            <a:endParaRPr lang="en-US" dirty="0"/>
          </a:p>
        </p:txBody>
      </p:sp>
    </p:spTree>
    <p:extLst>
      <p:ext uri="{BB962C8B-B14F-4D97-AF65-F5344CB8AC3E}">
        <p14:creationId xmlns:p14="http://schemas.microsoft.com/office/powerpoint/2010/main" val="32745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Communities often receive a lot of complaints about improper parking, but the evidence also shows that they’re properly parked at high ratios in some place (98%), and more so than vehicles (75%). However, other cities have found much lower parking compliance (Portland, 30%). Parking compliance was highest in cities with “lock-to” policies (like San Francisco) and with established parking zones or corals.</a:t>
            </a:r>
          </a:p>
          <a:p>
            <a:endParaRPr lang="en-US" dirty="0"/>
          </a:p>
          <a:p>
            <a:r>
              <a:rPr lang="en-US" dirty="0"/>
              <a:t>The Final Report provides more information on injuries and complaints in relationship to poorly parked scooters. In short, planning for parking is important for both reducing ADA concerns and for preventing tripping and fall hazards.</a:t>
            </a:r>
          </a:p>
          <a:p>
            <a:endParaRPr lang="en-US" dirty="0"/>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19</a:t>
            </a:fld>
            <a:endParaRPr lang="en-US" dirty="0"/>
          </a:p>
        </p:txBody>
      </p:sp>
    </p:spTree>
    <p:extLst>
      <p:ext uri="{BB962C8B-B14F-4D97-AF65-F5344CB8AC3E}">
        <p14:creationId xmlns:p14="http://schemas.microsoft.com/office/powerpoint/2010/main" val="27711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provide an introduction that covers the project background, motivation, and goals, as well as overarching principles and the evidence base used or created in the process.</a:t>
            </a:r>
          </a:p>
          <a:p>
            <a:endParaRPr lang="en-US" dirty="0"/>
          </a:p>
          <a:p>
            <a:r>
              <a:rPr lang="en-US" dirty="0"/>
              <a:t>It will highlight general findings related to e-scooter usage, context, and safety and injury contributors as well as a summary of current and potential safety management practices.</a:t>
            </a:r>
          </a:p>
          <a:p>
            <a:endParaRPr lang="en-US" dirty="0"/>
          </a:p>
          <a:p>
            <a:r>
              <a:rPr lang="en-US" dirty="0"/>
              <a:t>It also offers key takeaways for two primary audiences: 1) local micromobility program managers and 2) state highway safety officials and related policy makers.</a:t>
            </a:r>
          </a:p>
          <a:p>
            <a:endParaRPr lang="en-US" dirty="0"/>
          </a:p>
          <a:p>
            <a:r>
              <a:rPr lang="en-US" dirty="0"/>
              <a:t>Finally, it provides a summary of the project deliverables and team and sponsor acknowledgements.</a:t>
            </a:r>
          </a:p>
        </p:txBody>
      </p:sp>
      <p:sp>
        <p:nvSpPr>
          <p:cNvPr id="4" name="Slide Number Placeholder 3"/>
          <p:cNvSpPr>
            <a:spLocks noGrp="1"/>
          </p:cNvSpPr>
          <p:nvPr>
            <p:ph type="sldNum" sz="quarter" idx="5"/>
          </p:nvPr>
        </p:nvSpPr>
        <p:spPr/>
        <p:txBody>
          <a:bodyPr/>
          <a:lstStyle/>
          <a:p>
            <a:fld id="{65AA55D2-4BDA-4D40-AE07-F840E0C46EBE}" type="slidenum">
              <a:rPr lang="en-US" smtClean="0"/>
              <a:t>2</a:t>
            </a:fld>
            <a:endParaRPr lang="en-US" dirty="0"/>
          </a:p>
        </p:txBody>
      </p:sp>
    </p:spTree>
    <p:extLst>
      <p:ext uri="{BB962C8B-B14F-4D97-AF65-F5344CB8AC3E}">
        <p14:creationId xmlns:p14="http://schemas.microsoft.com/office/powerpoint/2010/main" val="334068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294" indent="-214313"/>
            <a:r>
              <a:rPr lang="en-US" sz="1650" dirty="0"/>
              <a:t>Many parking management approaches discussed in the Final Report, toolbox, and case studies, including:</a:t>
            </a:r>
          </a:p>
          <a:p>
            <a:pPr marL="416731" indent="-285750">
              <a:buFont typeface="Arial" panose="020B0604020202020204" pitchFamily="34" charset="0"/>
              <a:buChar char="•"/>
            </a:pPr>
            <a:r>
              <a:rPr lang="en-US" sz="1650" dirty="0"/>
              <a:t>Repurposing vehicle parking for e-scooter parking expansion</a:t>
            </a:r>
          </a:p>
          <a:p>
            <a:pPr marL="416731" indent="-285750">
              <a:buFont typeface="Arial" panose="020B0604020202020204" pitchFamily="34" charset="0"/>
              <a:buChar char="•"/>
            </a:pPr>
            <a:r>
              <a:rPr lang="en-US" sz="1650" dirty="0"/>
              <a:t>Designated parking areas</a:t>
            </a:r>
          </a:p>
          <a:p>
            <a:pPr marL="602463" lvl="1" indent="-214313">
              <a:buFont typeface="Arial" panose="020B0604020202020204" pitchFamily="34" charset="0"/>
              <a:buChar char="•"/>
            </a:pPr>
            <a:r>
              <a:rPr lang="en-US" dirty="0"/>
              <a:t>Paired with charging stations</a:t>
            </a:r>
          </a:p>
          <a:p>
            <a:pPr marL="602463" lvl="1" indent="-214313">
              <a:buFont typeface="Arial" panose="020B0604020202020204" pitchFamily="34" charset="0"/>
              <a:buChar char="•"/>
            </a:pPr>
            <a:r>
              <a:rPr lang="en-US" dirty="0"/>
              <a:t>Paint and corral-based approaches</a:t>
            </a:r>
          </a:p>
          <a:p>
            <a:pPr marL="416731" indent="-285750">
              <a:buFont typeface="Arial" panose="020B0604020202020204" pitchFamily="34" charset="0"/>
              <a:buChar char="•"/>
            </a:pPr>
            <a:r>
              <a:rPr lang="en-US" sz="1650" dirty="0"/>
              <a:t>Rider incentives (and photo verification)</a:t>
            </a:r>
          </a:p>
          <a:p>
            <a:pPr marL="416731" indent="-285750">
              <a:buFont typeface="Arial" panose="020B0604020202020204" pitchFamily="34" charset="0"/>
              <a:buChar char="•"/>
            </a:pPr>
            <a:r>
              <a:rPr lang="en-US" sz="1650" dirty="0"/>
              <a:t>Geofencing and “lock-to” policies</a:t>
            </a:r>
          </a:p>
          <a:p>
            <a:pPr marL="345294" indent="-214313"/>
            <a:endParaRPr lang="en-US" sz="1650" dirty="0"/>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20</a:t>
            </a:fld>
            <a:endParaRPr lang="en-US" dirty="0"/>
          </a:p>
        </p:txBody>
      </p:sp>
    </p:spTree>
    <p:extLst>
      <p:ext uri="{BB962C8B-B14F-4D97-AF65-F5344CB8AC3E}">
        <p14:creationId xmlns:p14="http://schemas.microsoft.com/office/powerpoint/2010/main" val="113065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long-term projections of e-scooter travel is variable by location and has been affected by the COVID-19 pandemic, early indications from agencies and surveys of riders indicates that safety concerns (perceived or actual) may limit e-scooter ridership. At least one study found that novice riders were more likely to be represented among those who had received medical treatment for an e-scooter related injury (see the Final Report for more).</a:t>
            </a:r>
          </a:p>
        </p:txBody>
      </p:sp>
      <p:sp>
        <p:nvSpPr>
          <p:cNvPr id="4" name="Slide Number Placeholder 3"/>
          <p:cNvSpPr>
            <a:spLocks noGrp="1"/>
          </p:cNvSpPr>
          <p:nvPr>
            <p:ph type="sldNum" sz="quarter" idx="5"/>
          </p:nvPr>
        </p:nvSpPr>
        <p:spPr/>
        <p:txBody>
          <a:bodyPr/>
          <a:lstStyle/>
          <a:p>
            <a:fld id="{65AA55D2-4BDA-4D40-AE07-F840E0C46EBE}" type="slidenum">
              <a:rPr lang="en-US" smtClean="0"/>
              <a:t>21</a:t>
            </a:fld>
            <a:endParaRPr lang="en-US" dirty="0"/>
          </a:p>
        </p:txBody>
      </p:sp>
    </p:spTree>
    <p:extLst>
      <p:ext uri="{BB962C8B-B14F-4D97-AF65-F5344CB8AC3E}">
        <p14:creationId xmlns:p14="http://schemas.microsoft.com/office/powerpoint/2010/main" val="1389014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that agencies can be proactive regarding e-scooter safety management efforts. Both the Final Report and the Toolbox speak to efforts that can be used to consider equity, identify systemic issues, leverage input from the community, and screen the roadway network for e-scooter risks. </a:t>
            </a:r>
          </a:p>
        </p:txBody>
      </p:sp>
      <p:sp>
        <p:nvSpPr>
          <p:cNvPr id="4" name="Slide Number Placeholder 3"/>
          <p:cNvSpPr>
            <a:spLocks noGrp="1"/>
          </p:cNvSpPr>
          <p:nvPr>
            <p:ph type="sldNum" sz="quarter" idx="5"/>
          </p:nvPr>
        </p:nvSpPr>
        <p:spPr/>
        <p:txBody>
          <a:bodyPr/>
          <a:lstStyle/>
          <a:p>
            <a:fld id="{65AA55D2-4BDA-4D40-AE07-F840E0C46EBE}" type="slidenum">
              <a:rPr lang="en-US" smtClean="0"/>
              <a:t>22</a:t>
            </a:fld>
            <a:endParaRPr lang="en-US" dirty="0"/>
          </a:p>
        </p:txBody>
      </p:sp>
    </p:spTree>
    <p:extLst>
      <p:ext uri="{BB962C8B-B14F-4D97-AF65-F5344CB8AC3E}">
        <p14:creationId xmlns:p14="http://schemas.microsoft.com/office/powerpoint/2010/main" val="111226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recent study found that “Deeper potholes increased the likelihood and severity of falls. While potholes 3cm deep caused no falls in the simulations, potholes with depths of 6cm and 9cm caused falls in 75 per cent of cases.” This was reported in “</a:t>
            </a:r>
            <a:r>
              <a:rPr lang="en-US" dirty="0">
                <a:effectLst/>
                <a:hlinkClick r:id="rId3"/>
              </a:rPr>
              <a:t>Computational prediction of head-ground impact kinematics in e-scooter falls</a:t>
            </a:r>
            <a:r>
              <a:rPr lang="en-US" dirty="0"/>
              <a:t>” by Pasinee Posirisuk, Claire Baker, and Mazdak Ghajari. Published 13 January 2022 in </a:t>
            </a:r>
            <a:r>
              <a:rPr lang="en-US" i="1" dirty="0"/>
              <a:t>Accident Analysis and Prevention</a:t>
            </a:r>
            <a:r>
              <a:rPr lang="en-US" dirty="0"/>
              <a:t>.</a:t>
            </a:r>
          </a:p>
          <a:p>
            <a:endParaRPr lang="en-US" dirty="0"/>
          </a:p>
          <a:p>
            <a:r>
              <a:rPr lang="en-US" dirty="0"/>
              <a:t>The Toolbox offers a checklist that agencies and partners can use to screen their network for hazards specific to e-scooter riders, such as roadway surface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A55D2-4BDA-4D40-AE07-F840E0C4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792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The Final Report presents information that shows that 70% of fatal injuries involve a motor vehicle. In some cases, surface conditions can cause an e-scooter rider to lose control and be thrown into the pathway of moving vehicles. These types of conditions can have catastrophic outcomes. In particular, transition areas such as crosswalks that lead to sidewalks and corners where e-scooter parking hubs are located may be priority locations to screen for pavement hazards. Light and heavy rail crossings, especially those that are skewed and cannot be crossed by e-scooter riders at a perpendicular angle, are also known concerns for e-scooters.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24</a:t>
            </a:fld>
            <a:endParaRPr lang="en-US" dirty="0"/>
          </a:p>
        </p:txBody>
      </p:sp>
    </p:spTree>
    <p:extLst>
      <p:ext uri="{BB962C8B-B14F-4D97-AF65-F5344CB8AC3E}">
        <p14:creationId xmlns:p14="http://schemas.microsoft.com/office/powerpoint/2010/main" val="412403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Report discusses how roads with separated or protected bike lanes are associated with fewer e-scooter injuries as well as lower rates of sidewalk riding and higher perceptions of comfort among surveyed e-scooter riders.</a:t>
            </a:r>
          </a:p>
          <a:p>
            <a:endParaRPr lang="en-US" dirty="0"/>
          </a:p>
          <a:p>
            <a:r>
              <a:rPr lang="en-US" dirty="0"/>
              <a:t>This finding was established from pilot e-scooter program reports and other literature summarized as well as validated in the field observations conducted by the project team.</a:t>
            </a:r>
          </a:p>
        </p:txBody>
      </p:sp>
      <p:sp>
        <p:nvSpPr>
          <p:cNvPr id="4" name="Slide Number Placeholder 3"/>
          <p:cNvSpPr>
            <a:spLocks noGrp="1"/>
          </p:cNvSpPr>
          <p:nvPr>
            <p:ph type="sldNum" sz="quarter" idx="5"/>
          </p:nvPr>
        </p:nvSpPr>
        <p:spPr/>
        <p:txBody>
          <a:bodyPr/>
          <a:lstStyle/>
          <a:p>
            <a:fld id="{65AA55D2-4BDA-4D40-AE07-F840E0C46EBE}" type="slidenum">
              <a:rPr lang="en-US" smtClean="0"/>
              <a:t>25</a:t>
            </a:fld>
            <a:endParaRPr lang="en-US" dirty="0"/>
          </a:p>
        </p:txBody>
      </p:sp>
    </p:spTree>
    <p:extLst>
      <p:ext uri="{BB962C8B-B14F-4D97-AF65-F5344CB8AC3E}">
        <p14:creationId xmlns:p14="http://schemas.microsoft.com/office/powerpoint/2010/main" val="845469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Toolbox, a case study of Denver, CO presents an example of how a community can utilize its e-scooter rider data to help screen for systemic risks across a network. As the Toolbox mentions, “</a:t>
            </a:r>
            <a:r>
              <a:rPr lang="en-US" sz="1200" dirty="0">
                <a:effectLst/>
                <a:latin typeface="Calibri" panose="020F0502020204030204" pitchFamily="34" charset="0"/>
                <a:ea typeface="Calibri" panose="020F0502020204030204" pitchFamily="34" charset="0"/>
                <a:cs typeface="Arial" panose="020B0604020202020204" pitchFamily="34" charset="0"/>
              </a:rPr>
              <a:t>Denver’s current shared micromobility program requires public access to data. Operators must make available via a public application programming interface that meets the standards of the General Bikeshare Feed Specification (GBFS), that can be used to show a “real time dashboard” of e-scooter location and availability to riders and to the city. In addition, via the real time dashboard, operators must provide the city with data that includes information on incidents, complaints, and crashes (City and County of Denver 2020).</a:t>
            </a:r>
            <a:r>
              <a:rPr lang="en-US" dirty="0"/>
              <a:t>” This data, in combination with infrastructure quality data, travel volume data, speed data, etc., may be useful in identifying and prioritizing locations for improvement.</a:t>
            </a: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26</a:t>
            </a:fld>
            <a:endParaRPr lang="en-US" dirty="0"/>
          </a:p>
        </p:txBody>
      </p:sp>
    </p:spTree>
    <p:extLst>
      <p:ext uri="{BB962C8B-B14F-4D97-AF65-F5344CB8AC3E}">
        <p14:creationId xmlns:p14="http://schemas.microsoft.com/office/powerpoint/2010/main" val="2330124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Risk Assessment Tool provided in the Toolbox. It offers a checklist that agencies and partners can use to screen their network for hazards specific to e-scooter riders and can be a useful tool for community engagement and input.</a:t>
            </a:r>
          </a:p>
        </p:txBody>
      </p:sp>
      <p:sp>
        <p:nvSpPr>
          <p:cNvPr id="4" name="Slide Number Placeholder 3"/>
          <p:cNvSpPr>
            <a:spLocks noGrp="1"/>
          </p:cNvSpPr>
          <p:nvPr>
            <p:ph type="sldNum" sz="quarter" idx="5"/>
          </p:nvPr>
        </p:nvSpPr>
        <p:spPr/>
        <p:txBody>
          <a:bodyPr/>
          <a:lstStyle/>
          <a:p>
            <a:fld id="{65AA55D2-4BDA-4D40-AE07-F840E0C46EBE}" type="slidenum">
              <a:rPr lang="en-US" smtClean="0"/>
              <a:t>27</a:t>
            </a:fld>
            <a:endParaRPr lang="en-US" dirty="0"/>
          </a:p>
        </p:txBody>
      </p:sp>
    </p:spTree>
    <p:extLst>
      <p:ext uri="{BB962C8B-B14F-4D97-AF65-F5344CB8AC3E}">
        <p14:creationId xmlns:p14="http://schemas.microsoft.com/office/powerpoint/2010/main" val="857347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the Toolbox discussion of Safe System principles, the Safe System approach acknowledges that</a:t>
            </a:r>
            <a:r>
              <a:rPr lang="en-US" b="0" dirty="0"/>
              <a:t> h</a:t>
            </a:r>
            <a:r>
              <a:rPr lang="en-US" sz="1800" b="0" dirty="0">
                <a:effectLst/>
                <a:latin typeface="Calibri" panose="020F0502020204030204" pitchFamily="34" charset="0"/>
                <a:ea typeface="Calibri" panose="020F0502020204030204" pitchFamily="34" charset="0"/>
                <a:cs typeface="Arial" panose="020B0604020202020204" pitchFamily="34" charset="0"/>
              </a:rPr>
              <a:t>umans make mistakes, have limitations, and are vulnerable. </a:t>
            </a:r>
            <a:r>
              <a:rPr lang="en-US" sz="1800" dirty="0">
                <a:effectLst/>
                <a:latin typeface="Calibri" panose="020F0502020204030204" pitchFamily="34" charset="0"/>
                <a:ea typeface="Calibri" panose="020F0502020204030204" pitchFamily="34" charset="0"/>
                <a:cs typeface="Arial" panose="020B0604020202020204" pitchFamily="34" charset="0"/>
              </a:rPr>
              <a:t>Like pedestrians and bicyclists, e‑scooter riders have few available protections from the energy forces produced by large and heavy vehicles with which they share roadway space. As e-scooters remain a relatively recent technology introduction to many U.S. residents and visitors, many riders lack experience and may be prone to error while riding. While the project literature and field observations showed evidence of double riders, wrong way riders, and low helmet usage, these behaviors were not identified as the priority factors contributing to severe and fatal incidents. Safety management practices must anticipate and accommodate human behaviors and limitations to help avoid serious and fatal injuries. Some of the previous slides show ways in which screening and improvements to the built environment may not only reduce the risks that contribute to a crash but may also help encourage safe and appropriate usage of facilities. </a:t>
            </a: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28</a:t>
            </a:fld>
            <a:endParaRPr lang="en-US" dirty="0"/>
          </a:p>
        </p:txBody>
      </p:sp>
    </p:spTree>
    <p:extLst>
      <p:ext uri="{BB962C8B-B14F-4D97-AF65-F5344CB8AC3E}">
        <p14:creationId xmlns:p14="http://schemas.microsoft.com/office/powerpoint/2010/main" val="4011819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review of fatal and serious e-scooter incidents, the project team identified one particularly dangerous combination of risk factors. Particularly, when e-scooters are available in close proximity to higher speed traffic, large vehicles, and establishments that provide opportunities for binge drinking (such as entertainment districts near college campuses), there may be an elevated risk of a severe or fatal e-scooter injury. </a:t>
            </a:r>
          </a:p>
          <a:p>
            <a:endParaRPr lang="en-US" dirty="0"/>
          </a:p>
          <a:p>
            <a:r>
              <a:rPr lang="en-US" dirty="0"/>
              <a:t>In this project, the team identified two communities that had experienced this particular combination, each of which took a different policy approach following a serious e-scooter crash. See notes on slide for Austin, TX and Nashville, TN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A55D2-4BDA-4D40-AE07-F840E0C4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8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While legal definitions vary in different regions, this project defines an </a:t>
            </a:r>
            <a:r>
              <a:rPr lang="en-US" sz="1800" b="1" i="1" dirty="0">
                <a:effectLst/>
                <a:latin typeface="Calibri" panose="020F0502020204030204" pitchFamily="34" charset="0"/>
                <a:ea typeface="Calibri" panose="020F0502020204030204" pitchFamily="34" charset="0"/>
                <a:cs typeface="Arial" panose="020B0604020202020204" pitchFamily="34" charset="0"/>
              </a:rPr>
              <a:t>e-scooter</a:t>
            </a:r>
            <a:r>
              <a:rPr lang="en-US" sz="1800" dirty="0">
                <a:effectLst/>
                <a:latin typeface="Calibri" panose="020F0502020204030204" pitchFamily="34" charset="0"/>
                <a:ea typeface="Calibri" panose="020F0502020204030204" pitchFamily="34" charset="0"/>
                <a:cs typeface="Arial" panose="020B0604020202020204" pitchFamily="34" charset="0"/>
              </a:rPr>
              <a:t> as a two- or three- wheeled device powered by an electric motor, consisting of a platform between the front and rear wheels that the rider stands on (and in some cases a seat that the rider sits on) and a steering column with handlebars that allow the rider to steer, accelerate, and brake. In contrast with electric bicycles and mopeds, e-scooters do not have pedals.</a:t>
            </a: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An e-scooter is a form of </a:t>
            </a:r>
            <a:r>
              <a:rPr lang="en-US" sz="1800" b="1" i="1" dirty="0">
                <a:effectLst/>
                <a:latin typeface="Calibri" panose="020F0502020204030204" pitchFamily="34" charset="0"/>
                <a:ea typeface="Calibri" panose="020F0502020204030204" pitchFamily="34" charset="0"/>
                <a:cs typeface="Arial" panose="020B0604020202020204" pitchFamily="34" charset="0"/>
              </a:rPr>
              <a:t>powered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i="1" dirty="0">
                <a:effectLst/>
                <a:latin typeface="Calibri" panose="020F0502020204030204" pitchFamily="34" charset="0"/>
                <a:ea typeface="Calibri" panose="020F0502020204030204" pitchFamily="34" charset="0"/>
                <a:cs typeface="Arial" panose="020B0604020202020204" pitchFamily="34" charset="0"/>
              </a:rPr>
              <a:t>micromobility</a:t>
            </a:r>
            <a:r>
              <a:rPr lang="en-US" sz="1800" dirty="0">
                <a:effectLst/>
                <a:latin typeface="Calibri" panose="020F0502020204030204" pitchFamily="34" charset="0"/>
                <a:ea typeface="Calibri" panose="020F0502020204030204" pitchFamily="34" charset="0"/>
                <a:cs typeface="Arial" panose="020B0604020202020204" pitchFamily="34" charset="0"/>
              </a:rPr>
              <a:t>, a class of small transportation devices used for personal transport or goods delivery. E-scooters, both sitting and standing types, are typically low speed (max speed of 30 mph/48 km/h or less), light weight (200 lbs/45.4 kg or less), and partially or fully motorized (usually by an electric motor). </a:t>
            </a:r>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3</a:t>
            </a:fld>
            <a:endParaRPr lang="en-US" dirty="0"/>
          </a:p>
        </p:txBody>
      </p:sp>
    </p:spTree>
    <p:extLst>
      <p:ext uri="{BB962C8B-B14F-4D97-AF65-F5344CB8AC3E}">
        <p14:creationId xmlns:p14="http://schemas.microsoft.com/office/powerpoint/2010/main" val="2629437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text on slide.</a:t>
            </a: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30</a:t>
            </a:fld>
            <a:endParaRPr lang="en-US" dirty="0"/>
          </a:p>
        </p:txBody>
      </p:sp>
    </p:spTree>
    <p:extLst>
      <p:ext uri="{BB962C8B-B14F-4D97-AF65-F5344CB8AC3E}">
        <p14:creationId xmlns:p14="http://schemas.microsoft.com/office/powerpoint/2010/main" val="1150996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three key takeaways for State Highway Safety Officials and policy makers.</a:t>
            </a:r>
          </a:p>
        </p:txBody>
      </p:sp>
      <p:sp>
        <p:nvSpPr>
          <p:cNvPr id="4" name="Slide Number Placeholder 3"/>
          <p:cNvSpPr>
            <a:spLocks noGrp="1"/>
          </p:cNvSpPr>
          <p:nvPr>
            <p:ph type="sldNum" sz="quarter" idx="5"/>
          </p:nvPr>
        </p:nvSpPr>
        <p:spPr/>
        <p:txBody>
          <a:bodyPr/>
          <a:lstStyle/>
          <a:p>
            <a:fld id="{65AA55D2-4BDA-4D40-AE07-F840E0C46EBE}" type="slidenum">
              <a:rPr lang="en-US" smtClean="0"/>
              <a:t>31</a:t>
            </a:fld>
            <a:endParaRPr lang="en-US" dirty="0"/>
          </a:p>
        </p:txBody>
      </p:sp>
    </p:spTree>
    <p:extLst>
      <p:ext uri="{BB962C8B-B14F-4D97-AF65-F5344CB8AC3E}">
        <p14:creationId xmlns:p14="http://schemas.microsoft.com/office/powerpoint/2010/main" val="556912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myriad discrepancies in state level laws pertaining to e-scooters. Currently, state laws relating to micromobility are inconsistent, and in some cases, non-existent, and there is no clear guidance at the Federal level that could lead to better understanding and legal conformity. Some states classify e-scooters as bicycles, mopeds, or another mode. In some cases, poorly written state laws create a conflict within the very statute intended to regulate the devices. Many laws are written in unclear terms that seem to conflict within other parts of the statute, are not aligned across states, or conflict with laws or regulations of local municipalities. A vehicle’s legal characterization determines where it can be ridden with regards to whether it is allowed in the travel lane, in bike lanes, or on sidewalks. Clarity on this subject is fundamental to regulating micromobility 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For more on these issues, see companion research synthesis that is forthcoming: NCHRP Synthesis 597: </a:t>
            </a:r>
            <a:r>
              <a:rPr lang="en-US" sz="2800" i="1" dirty="0"/>
              <a:t>Micromobility Policies, Permits, and Practices.</a:t>
            </a: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32</a:t>
            </a:fld>
            <a:endParaRPr lang="en-US" dirty="0"/>
          </a:p>
        </p:txBody>
      </p:sp>
    </p:spTree>
    <p:extLst>
      <p:ext uri="{BB962C8B-B14F-4D97-AF65-F5344CB8AC3E}">
        <p14:creationId xmlns:p14="http://schemas.microsoft.com/office/powerpoint/2010/main" val="2000679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identified numerous data deficiencies regarding e-scooters. In many cases, lack of quality and consistent data was cited as a barrier to safety management program development and evaluation.</a:t>
            </a:r>
          </a:p>
        </p:txBody>
      </p:sp>
      <p:sp>
        <p:nvSpPr>
          <p:cNvPr id="4" name="Slide Number Placeholder 3"/>
          <p:cNvSpPr>
            <a:spLocks noGrp="1"/>
          </p:cNvSpPr>
          <p:nvPr>
            <p:ph type="sldNum" sz="quarter" idx="5"/>
          </p:nvPr>
        </p:nvSpPr>
        <p:spPr/>
        <p:txBody>
          <a:bodyPr/>
          <a:lstStyle/>
          <a:p>
            <a:fld id="{65AA55D2-4BDA-4D40-AE07-F840E0C46EBE}" type="slidenum">
              <a:rPr lang="en-US" smtClean="0"/>
              <a:t>33</a:t>
            </a:fld>
            <a:endParaRPr lang="en-US" dirty="0"/>
          </a:p>
        </p:txBody>
      </p:sp>
    </p:spTree>
    <p:extLst>
      <p:ext uri="{BB962C8B-B14F-4D97-AF65-F5344CB8AC3E}">
        <p14:creationId xmlns:p14="http://schemas.microsoft.com/office/powerpoint/2010/main" val="422700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project Toolbox, the project team provided guiding principles on quality data and an overview of key data sources. It provides a checklist for community-based data collection as well as additional data collection guidance and example forms in the Final Report. These were pilot tested in the two communities where field observations occurred.</a:t>
            </a:r>
          </a:p>
        </p:txBody>
      </p:sp>
      <p:sp>
        <p:nvSpPr>
          <p:cNvPr id="4" name="Slide Number Placeholder 3"/>
          <p:cNvSpPr>
            <a:spLocks noGrp="1"/>
          </p:cNvSpPr>
          <p:nvPr>
            <p:ph type="sldNum" sz="quarter" idx="5"/>
          </p:nvPr>
        </p:nvSpPr>
        <p:spPr/>
        <p:txBody>
          <a:bodyPr/>
          <a:lstStyle/>
          <a:p>
            <a:fld id="{65AA55D2-4BDA-4D40-AE07-F840E0C46EBE}" type="slidenum">
              <a:rPr lang="en-US" smtClean="0"/>
              <a:t>34</a:t>
            </a:fld>
            <a:endParaRPr lang="en-US" dirty="0"/>
          </a:p>
        </p:txBody>
      </p:sp>
    </p:spTree>
    <p:extLst>
      <p:ext uri="{BB962C8B-B14F-4D97-AF65-F5344CB8AC3E}">
        <p14:creationId xmlns:p14="http://schemas.microsoft.com/office/powerpoint/2010/main" val="263862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that SHSOs can advance e-scooter safety, particularly in relation to advancing and coordinating e-scooter injury data improvements and safety program development and evaluation. The case studies in the toolbox show examples from five cities and in many cases describe the role of collaborating with SHSOs to address e-scooter safety issues.</a:t>
            </a:r>
          </a:p>
        </p:txBody>
      </p:sp>
      <p:sp>
        <p:nvSpPr>
          <p:cNvPr id="4" name="Slide Number Placeholder 3"/>
          <p:cNvSpPr>
            <a:spLocks noGrp="1"/>
          </p:cNvSpPr>
          <p:nvPr>
            <p:ph type="sldNum" sz="quarter" idx="5"/>
          </p:nvPr>
        </p:nvSpPr>
        <p:spPr/>
        <p:txBody>
          <a:bodyPr/>
          <a:lstStyle/>
          <a:p>
            <a:fld id="{65AA55D2-4BDA-4D40-AE07-F840E0C46EBE}" type="slidenum">
              <a:rPr lang="en-US" smtClean="0"/>
              <a:t>35</a:t>
            </a:fld>
            <a:endParaRPr lang="en-US" dirty="0"/>
          </a:p>
        </p:txBody>
      </p:sp>
    </p:spTree>
    <p:extLst>
      <p:ext uri="{BB962C8B-B14F-4D97-AF65-F5344CB8AC3E}">
        <p14:creationId xmlns:p14="http://schemas.microsoft.com/office/powerpoint/2010/main" val="2152003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See these products for additional information, guidance, and resources.</a:t>
            </a:r>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36</a:t>
            </a:fld>
            <a:endParaRPr lang="en-US" dirty="0"/>
          </a:p>
        </p:txBody>
      </p:sp>
    </p:spTree>
    <p:extLst>
      <p:ext uri="{BB962C8B-B14F-4D97-AF65-F5344CB8AC3E}">
        <p14:creationId xmlns:p14="http://schemas.microsoft.com/office/powerpoint/2010/main" val="1502500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text on slide.</a:t>
            </a: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37</a:t>
            </a:fld>
            <a:endParaRPr lang="en-US" dirty="0"/>
          </a:p>
        </p:txBody>
      </p:sp>
    </p:spTree>
    <p:extLst>
      <p:ext uri="{BB962C8B-B14F-4D97-AF65-F5344CB8AC3E}">
        <p14:creationId xmlns:p14="http://schemas.microsoft.com/office/powerpoint/2010/main" val="903304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text on slide.</a:t>
            </a: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38</a:t>
            </a:fld>
            <a:endParaRPr lang="en-US" dirty="0"/>
          </a:p>
        </p:txBody>
      </p:sp>
    </p:spTree>
    <p:extLst>
      <p:ext uri="{BB962C8B-B14F-4D97-AF65-F5344CB8AC3E}">
        <p14:creationId xmlns:p14="http://schemas.microsoft.com/office/powerpoint/2010/main" val="41871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This project seeks to build upon existing research to date, identify key gaps in knowledge and data related to e-scooter behavioral safety, and develop evidence-based guidance that can enhance the coordination of behavioral safety programs and countermeasures with a broader toolbox of approaches to improve safety for all road users. </a:t>
            </a:r>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4</a:t>
            </a:fld>
            <a:endParaRPr lang="en-US" dirty="0"/>
          </a:p>
        </p:txBody>
      </p:sp>
    </p:spTree>
    <p:extLst>
      <p:ext uri="{BB962C8B-B14F-4D97-AF65-F5344CB8AC3E}">
        <p14:creationId xmlns:p14="http://schemas.microsoft.com/office/powerpoint/2010/main" val="383253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text on slide.</a:t>
            </a:r>
          </a:p>
        </p:txBody>
      </p:sp>
      <p:sp>
        <p:nvSpPr>
          <p:cNvPr id="4" name="Slide Number Placeholder 3"/>
          <p:cNvSpPr>
            <a:spLocks noGrp="1"/>
          </p:cNvSpPr>
          <p:nvPr>
            <p:ph type="sldNum" sz="quarter" idx="5"/>
          </p:nvPr>
        </p:nvSpPr>
        <p:spPr/>
        <p:txBody>
          <a:bodyPr/>
          <a:lstStyle/>
          <a:p>
            <a:fld id="{65AA55D2-4BDA-4D40-AE07-F840E0C46EBE}" type="slidenum">
              <a:rPr lang="en-US" smtClean="0"/>
              <a:t>5</a:t>
            </a:fld>
            <a:endParaRPr lang="en-US" dirty="0"/>
          </a:p>
        </p:txBody>
      </p:sp>
    </p:spTree>
    <p:extLst>
      <p:ext uri="{BB962C8B-B14F-4D97-AF65-F5344CB8AC3E}">
        <p14:creationId xmlns:p14="http://schemas.microsoft.com/office/powerpoint/2010/main" val="422079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text on slide.</a:t>
            </a:r>
          </a:p>
          <a:p>
            <a:endParaRPr lang="en-US" dirty="0"/>
          </a:p>
        </p:txBody>
      </p:sp>
      <p:sp>
        <p:nvSpPr>
          <p:cNvPr id="4" name="Slide Number Placeholder 3"/>
          <p:cNvSpPr>
            <a:spLocks noGrp="1"/>
          </p:cNvSpPr>
          <p:nvPr>
            <p:ph type="sldNum" sz="quarter" idx="5"/>
          </p:nvPr>
        </p:nvSpPr>
        <p:spPr/>
        <p:txBody>
          <a:bodyPr/>
          <a:lstStyle/>
          <a:p>
            <a:fld id="{65AA55D2-4BDA-4D40-AE07-F840E0C46EBE}" type="slidenum">
              <a:rPr lang="en-US" smtClean="0"/>
              <a:t>6</a:t>
            </a:fld>
            <a:endParaRPr lang="en-US" dirty="0"/>
          </a:p>
        </p:txBody>
      </p:sp>
    </p:spTree>
    <p:extLst>
      <p:ext uri="{BB962C8B-B14F-4D97-AF65-F5344CB8AC3E}">
        <p14:creationId xmlns:p14="http://schemas.microsoft.com/office/powerpoint/2010/main" val="70262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 this slide provides a summary of the sources of information used or developed to support the research. See the Final Report for a detailed discussion of the study methods, as well as Appendices that provide study data collection protocols and forms.</a:t>
            </a:r>
          </a:p>
        </p:txBody>
      </p:sp>
      <p:sp>
        <p:nvSpPr>
          <p:cNvPr id="4" name="Slide Number Placeholder 3"/>
          <p:cNvSpPr>
            <a:spLocks noGrp="1"/>
          </p:cNvSpPr>
          <p:nvPr>
            <p:ph type="sldNum" sz="quarter" idx="5"/>
          </p:nvPr>
        </p:nvSpPr>
        <p:spPr/>
        <p:txBody>
          <a:bodyPr/>
          <a:lstStyle/>
          <a:p>
            <a:fld id="{65AA55D2-4BDA-4D40-AE07-F840E0C46EBE}" type="slidenum">
              <a:rPr lang="en-US" smtClean="0"/>
              <a:t>7</a:t>
            </a:fld>
            <a:endParaRPr lang="en-US" dirty="0"/>
          </a:p>
        </p:txBody>
      </p:sp>
    </p:spTree>
    <p:extLst>
      <p:ext uri="{BB962C8B-B14F-4D97-AF65-F5344CB8AC3E}">
        <p14:creationId xmlns:p14="http://schemas.microsoft.com/office/powerpoint/2010/main" val="300228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Notably, in the practitioner summary, we received responses from 207 individuals, who represented a range of position types and organizational types. This was important in understanding the different ways that different professionals may be approaching e-scooter safety and in getting a sense of what information or practices they were interested in receiving guidance around.</a:t>
            </a:r>
          </a:p>
        </p:txBody>
      </p:sp>
      <p:sp>
        <p:nvSpPr>
          <p:cNvPr id="4" name="Slide Number Placeholder 3"/>
          <p:cNvSpPr>
            <a:spLocks noGrp="1"/>
          </p:cNvSpPr>
          <p:nvPr>
            <p:ph type="sldNum" sz="quarter" idx="5"/>
          </p:nvPr>
        </p:nvSpPr>
        <p:spPr/>
        <p:txBody>
          <a:bodyPr/>
          <a:lstStyle/>
          <a:p>
            <a:fld id="{65AA55D2-4BDA-4D40-AE07-F840E0C46EBE}" type="slidenum">
              <a:rPr lang="en-US" smtClean="0"/>
              <a:t>8</a:t>
            </a:fld>
            <a:endParaRPr lang="en-US" dirty="0"/>
          </a:p>
        </p:txBody>
      </p:sp>
    </p:spTree>
    <p:extLst>
      <p:ext uri="{BB962C8B-B14F-4D97-AF65-F5344CB8AC3E}">
        <p14:creationId xmlns:p14="http://schemas.microsoft.com/office/powerpoint/2010/main" val="97698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 data collection efforts conducted in October 2021 gave the team an opportunity to “ground truth” the observations and trends gleaned from Phase I of the project as well as pilot test different data collection methods that could be used by a variety of stakeholders to continue to advance program development and evaluation.</a:t>
            </a:r>
          </a:p>
        </p:txBody>
      </p:sp>
      <p:sp>
        <p:nvSpPr>
          <p:cNvPr id="4" name="Slide Number Placeholder 3"/>
          <p:cNvSpPr>
            <a:spLocks noGrp="1"/>
          </p:cNvSpPr>
          <p:nvPr>
            <p:ph type="sldNum" sz="quarter" idx="5"/>
          </p:nvPr>
        </p:nvSpPr>
        <p:spPr/>
        <p:txBody>
          <a:bodyPr/>
          <a:lstStyle/>
          <a:p>
            <a:fld id="{65AA55D2-4BDA-4D40-AE07-F840E0C46EBE}" type="slidenum">
              <a:rPr lang="en-US" smtClean="0"/>
              <a:t>9</a:t>
            </a:fld>
            <a:endParaRPr lang="en-US" dirty="0"/>
          </a:p>
        </p:txBody>
      </p:sp>
    </p:spTree>
    <p:extLst>
      <p:ext uri="{BB962C8B-B14F-4D97-AF65-F5344CB8AC3E}">
        <p14:creationId xmlns:p14="http://schemas.microsoft.com/office/powerpoint/2010/main" val="117845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97B9-DDE6-4636-0BFF-D36D002104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B4DECF-4C29-7954-649A-24BF5E849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1623E9-01CF-8273-4869-99464CE50EE3}"/>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5" name="Footer Placeholder 4">
            <a:extLst>
              <a:ext uri="{FF2B5EF4-FFF2-40B4-BE49-F238E27FC236}">
                <a16:creationId xmlns:a16="http://schemas.microsoft.com/office/drawing/2014/main" id="{E14784BE-1480-80EB-B79D-685B7017C6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974E6-0EFE-8A9D-74D9-F15EC3BD3FF7}"/>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227128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074D-586F-6EBC-BEA8-C6BCC63E90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B5B267-21B3-74FB-3F09-310B38DC2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D2667-11AB-9711-E98A-E1A6942BD663}"/>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5" name="Footer Placeholder 4">
            <a:extLst>
              <a:ext uri="{FF2B5EF4-FFF2-40B4-BE49-F238E27FC236}">
                <a16:creationId xmlns:a16="http://schemas.microsoft.com/office/drawing/2014/main" id="{E336F721-B797-9269-C638-34505C224C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C856F6-2498-BE16-5D70-0F9B757881A8}"/>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214383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69A87-56EF-E0B1-3BE2-86F25C493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47CD5-7FAC-6962-6CA6-42BB5763E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E5818-E2EE-21CF-8BEC-DCE714CF7D29}"/>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5" name="Footer Placeholder 4">
            <a:extLst>
              <a:ext uri="{FF2B5EF4-FFF2-40B4-BE49-F238E27FC236}">
                <a16:creationId xmlns:a16="http://schemas.microsoft.com/office/drawing/2014/main" id="{6568528F-AFE5-9F2A-B7C7-7E1FAE0A8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DF2B54-C7DE-BDFC-FEEA-940D36C8EBDD}"/>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147318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8365-1A3A-9A7D-9EA8-ACDA26C8C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6C8D6-7697-8D87-255E-8EB49D8B8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4C39F-8848-DE5E-62FF-FB358CD1536B}"/>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5" name="Footer Placeholder 4">
            <a:extLst>
              <a:ext uri="{FF2B5EF4-FFF2-40B4-BE49-F238E27FC236}">
                <a16:creationId xmlns:a16="http://schemas.microsoft.com/office/drawing/2014/main" id="{43444CB2-DDAA-626E-277D-B0761656E1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8FD0D2-3B63-39F1-B8EA-A7041B41B1EF}"/>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120120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23-1CBB-E8CD-6525-76CE4122F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65788-ECEC-DEEE-981F-5ACA07B34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A09911-2C70-D1AC-97CB-5F5D8C058DBA}"/>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5" name="Footer Placeholder 4">
            <a:extLst>
              <a:ext uri="{FF2B5EF4-FFF2-40B4-BE49-F238E27FC236}">
                <a16:creationId xmlns:a16="http://schemas.microsoft.com/office/drawing/2014/main" id="{498FA646-6EA2-9DE8-4C4D-DD5874B58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EDF373-C20A-D859-65A9-5BC46E4A7307}"/>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160072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540C-C6EF-EFF9-27FA-B50FD1B77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2C7DD-4A01-561E-9DC9-C21D00FC91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D2F02-8B7E-7220-4FE4-895B94BAD8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3F669-98D7-AF47-147B-D53C6F3F7B7F}"/>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6" name="Footer Placeholder 5">
            <a:extLst>
              <a:ext uri="{FF2B5EF4-FFF2-40B4-BE49-F238E27FC236}">
                <a16:creationId xmlns:a16="http://schemas.microsoft.com/office/drawing/2014/main" id="{38CA8207-2EAD-0415-9A6B-FA15E03948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BBD7B5-89BC-A69F-B8F8-437D1D3CB5A1}"/>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395677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12E3-E6F2-7543-14B3-8B67B2F240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336E5E-1BD8-C831-1151-D457368CD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52497E-E331-AF4D-67B0-5287B027C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32E3E-52EF-F1A9-83B3-150EE0BFC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90564-E611-C368-9A1B-CEED354202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75AF07-DE10-0239-4260-6927027100BB}"/>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8" name="Footer Placeholder 7">
            <a:extLst>
              <a:ext uri="{FF2B5EF4-FFF2-40B4-BE49-F238E27FC236}">
                <a16:creationId xmlns:a16="http://schemas.microsoft.com/office/drawing/2014/main" id="{B0664AF4-23CE-C7D9-3DCC-F12241A2FC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B23DAB2-31F6-4FE5-A123-9619C7201D77}"/>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141114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8B4C-BF61-594D-AE0B-C72ED1524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34E97-A55D-FDCA-22DE-C93EC6D3F6F8}"/>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4" name="Footer Placeholder 3">
            <a:extLst>
              <a:ext uri="{FF2B5EF4-FFF2-40B4-BE49-F238E27FC236}">
                <a16:creationId xmlns:a16="http://schemas.microsoft.com/office/drawing/2014/main" id="{F32FFFD4-238D-06EB-EEB2-FC6E5B5A9D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21039A-A6D2-B558-44BD-0A1BF320B4DC}"/>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348778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ED967-6144-BEE5-4CEA-561619574506}"/>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3" name="Footer Placeholder 2">
            <a:extLst>
              <a:ext uri="{FF2B5EF4-FFF2-40B4-BE49-F238E27FC236}">
                <a16:creationId xmlns:a16="http://schemas.microsoft.com/office/drawing/2014/main" id="{46537E5B-DACC-A0CF-2B49-65C2373E19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C5875A-55F6-2AD1-1E61-9F23CD3B1558}"/>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396164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CA0F-E122-4735-37B8-8D8566FD0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52D8F1-44EA-FDF0-0A4C-FBDFBEF36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D387B-0789-C840-0531-7FBDA96FD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AD153-CC1E-9C82-8E2D-01FE25045D61}"/>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6" name="Footer Placeholder 5">
            <a:extLst>
              <a:ext uri="{FF2B5EF4-FFF2-40B4-BE49-F238E27FC236}">
                <a16:creationId xmlns:a16="http://schemas.microsoft.com/office/drawing/2014/main" id="{3FFA2668-7574-6745-1889-8FECF446DE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6B55A4-78D2-F850-0D53-41446E9B1987}"/>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88412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F4A3-77C8-DA23-F68D-1EC7358CA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044AE-9463-CFEC-645B-BAF12AF875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730E43-3549-A6A1-4FBF-D37310B1A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28276-0AF8-F99C-E2A6-9A265FC90EC5}"/>
              </a:ext>
            </a:extLst>
          </p:cNvPr>
          <p:cNvSpPr>
            <a:spLocks noGrp="1"/>
          </p:cNvSpPr>
          <p:nvPr>
            <p:ph type="dt" sz="half" idx="10"/>
          </p:nvPr>
        </p:nvSpPr>
        <p:spPr/>
        <p:txBody>
          <a:bodyPr/>
          <a:lstStyle/>
          <a:p>
            <a:fld id="{83BCB27D-3309-405C-A023-6DB3EE57924F}" type="datetimeFigureOut">
              <a:rPr lang="en-US" smtClean="0"/>
              <a:t>7/24/2023</a:t>
            </a:fld>
            <a:endParaRPr lang="en-US" dirty="0"/>
          </a:p>
        </p:txBody>
      </p:sp>
      <p:sp>
        <p:nvSpPr>
          <p:cNvPr id="6" name="Footer Placeholder 5">
            <a:extLst>
              <a:ext uri="{FF2B5EF4-FFF2-40B4-BE49-F238E27FC236}">
                <a16:creationId xmlns:a16="http://schemas.microsoft.com/office/drawing/2014/main" id="{08904249-635F-48A6-DC67-97B0A33A5B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041850-E424-E370-D8CF-92A9E1A4DDB2}"/>
              </a:ext>
            </a:extLst>
          </p:cNvPr>
          <p:cNvSpPr>
            <a:spLocks noGrp="1"/>
          </p:cNvSpPr>
          <p:nvPr>
            <p:ph type="sldNum" sz="quarter" idx="12"/>
          </p:nvPr>
        </p:nvSpPr>
        <p:spPr/>
        <p:txBody>
          <a:bodyPr/>
          <a:lstStyle/>
          <a:p>
            <a:fld id="{DD11A89D-26ED-40D8-8BFB-45D42B8187EA}" type="slidenum">
              <a:rPr lang="en-US" smtClean="0"/>
              <a:t>‹#›</a:t>
            </a:fld>
            <a:endParaRPr lang="en-US" dirty="0"/>
          </a:p>
        </p:txBody>
      </p:sp>
    </p:spTree>
    <p:extLst>
      <p:ext uri="{BB962C8B-B14F-4D97-AF65-F5344CB8AC3E}">
        <p14:creationId xmlns:p14="http://schemas.microsoft.com/office/powerpoint/2010/main" val="254977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D458F-A808-AE18-EA07-5B95DFBC4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5CD241-5EF9-0850-BA3E-E84D1D295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6C81C-3AA6-D287-8F9B-C77D1BD2A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CB27D-3309-405C-A023-6DB3EE57924F}" type="datetimeFigureOut">
              <a:rPr lang="en-US" smtClean="0"/>
              <a:t>7/24/2023</a:t>
            </a:fld>
            <a:endParaRPr lang="en-US" dirty="0"/>
          </a:p>
        </p:txBody>
      </p:sp>
      <p:sp>
        <p:nvSpPr>
          <p:cNvPr id="5" name="Footer Placeholder 4">
            <a:extLst>
              <a:ext uri="{FF2B5EF4-FFF2-40B4-BE49-F238E27FC236}">
                <a16:creationId xmlns:a16="http://schemas.microsoft.com/office/drawing/2014/main" id="{B7CCB025-11BC-873D-1F2C-A625F90B58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5C2074-6016-6581-2DAA-B28B6B7AF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1A89D-26ED-40D8-8BFB-45D42B8187EA}" type="slidenum">
              <a:rPr lang="en-US" smtClean="0"/>
              <a:t>‹#›</a:t>
            </a:fld>
            <a:endParaRPr lang="en-US" dirty="0"/>
          </a:p>
        </p:txBody>
      </p:sp>
    </p:spTree>
    <p:extLst>
      <p:ext uri="{BB962C8B-B14F-4D97-AF65-F5344CB8AC3E}">
        <p14:creationId xmlns:p14="http://schemas.microsoft.com/office/powerpoint/2010/main" val="63609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hwa.dot.gov/civilrights/programs/ada/ada_sect504qa.cfm#q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bird.co/wp-content/uploads/2019/04/Bird-Safety-Report-April-2019-3.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roadsafety.unc.edu/wp-content/uploads/2020/09/MicromobilityCoding_Poster_v2_FINAL.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nap.nationalacademies.org/catalog/26756/e-scooter-safety-issues-and-solution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edbikeimage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48525D-AD33-9302-0247-ADB03DD7FCDA}"/>
              </a:ext>
            </a:extLst>
          </p:cNvPr>
          <p:cNvSpPr>
            <a:spLocks noGrp="1"/>
          </p:cNvSpPr>
          <p:nvPr>
            <p:ph type="ctrTitle"/>
          </p:nvPr>
        </p:nvSpPr>
        <p:spPr>
          <a:xfrm>
            <a:off x="1524003" y="1999615"/>
            <a:ext cx="9144000" cy="2764028"/>
          </a:xfrm>
        </p:spPr>
        <p:txBody>
          <a:bodyPr anchor="ctr">
            <a:normAutofit/>
          </a:bodyPr>
          <a:lstStyle/>
          <a:p>
            <a:r>
              <a:rPr lang="en-US" sz="7200" dirty="0"/>
              <a:t>E-scooter Safety Issues and Solutions</a:t>
            </a:r>
          </a:p>
        </p:txBody>
      </p:sp>
      <p:sp>
        <p:nvSpPr>
          <p:cNvPr id="3" name="Subtitle 2">
            <a:extLst>
              <a:ext uri="{FF2B5EF4-FFF2-40B4-BE49-F238E27FC236}">
                <a16:creationId xmlns:a16="http://schemas.microsoft.com/office/drawing/2014/main" id="{858CF64B-F7FA-99B9-8D39-555BF116B685}"/>
              </a:ext>
            </a:extLst>
          </p:cNvPr>
          <p:cNvSpPr>
            <a:spLocks noGrp="1"/>
          </p:cNvSpPr>
          <p:nvPr>
            <p:ph type="subTitle" idx="1"/>
          </p:nvPr>
        </p:nvSpPr>
        <p:spPr>
          <a:xfrm>
            <a:off x="750771" y="5645150"/>
            <a:ext cx="10866921" cy="631825"/>
          </a:xfrm>
        </p:spPr>
        <p:txBody>
          <a:bodyPr anchor="ctr">
            <a:normAutofit/>
          </a:bodyPr>
          <a:lstStyle/>
          <a:p>
            <a:r>
              <a:rPr lang="en-US" sz="1500" dirty="0"/>
              <a:t>Project Overview and Findings From the Behavioral Traffic Safety Cooperative Research Program, BTS-10 Project</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5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0830D-A422-C8A6-2053-F85AEC97D212}"/>
              </a:ext>
            </a:extLst>
          </p:cNvPr>
          <p:cNvSpPr>
            <a:spLocks noGrp="1"/>
          </p:cNvSpPr>
          <p:nvPr>
            <p:ph type="title"/>
          </p:nvPr>
        </p:nvSpPr>
        <p:spPr>
          <a:xfrm>
            <a:off x="1115568" y="548640"/>
            <a:ext cx="10168128" cy="1179576"/>
          </a:xfrm>
        </p:spPr>
        <p:txBody>
          <a:bodyPr>
            <a:normAutofit fontScale="90000"/>
          </a:bodyPr>
          <a:lstStyle/>
          <a:p>
            <a:r>
              <a:rPr lang="en-US" sz="4000" dirty="0"/>
              <a:t>General Findings: State of use, context, and safety issues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1A6B9181-DEEC-1A55-CC21-C519E0613844}"/>
              </a:ext>
            </a:extLst>
          </p:cNvPr>
          <p:cNvGraphicFramePr>
            <a:graphicFrameLocks noGrp="1"/>
          </p:cNvGraphicFramePr>
          <p:nvPr>
            <p:ph idx="1"/>
            <p:extLst>
              <p:ext uri="{D42A27DB-BD31-4B8C-83A1-F6EECF244321}">
                <p14:modId xmlns:p14="http://schemas.microsoft.com/office/powerpoint/2010/main" val="3847035440"/>
              </p:ext>
            </p:extLst>
          </p:nvPr>
        </p:nvGraphicFramePr>
        <p:xfrm>
          <a:off x="558208" y="2377441"/>
          <a:ext cx="11164400" cy="3983602"/>
        </p:xfrm>
        <a:graphic>
          <a:graphicData uri="http://schemas.openxmlformats.org/drawingml/2006/table">
            <a:tbl>
              <a:tblPr firstRow="1" firstCol="1" bandRow="1">
                <a:tableStyleId>{F5AB1C69-6EDB-4FF4-983F-18BD219EF322}</a:tableStyleId>
              </a:tblPr>
              <a:tblGrid>
                <a:gridCol w="1712273">
                  <a:extLst>
                    <a:ext uri="{9D8B030D-6E8A-4147-A177-3AD203B41FA5}">
                      <a16:colId xmlns:a16="http://schemas.microsoft.com/office/drawing/2014/main" val="3816313917"/>
                    </a:ext>
                  </a:extLst>
                </a:gridCol>
                <a:gridCol w="2795279">
                  <a:extLst>
                    <a:ext uri="{9D8B030D-6E8A-4147-A177-3AD203B41FA5}">
                      <a16:colId xmlns:a16="http://schemas.microsoft.com/office/drawing/2014/main" val="3748900328"/>
                    </a:ext>
                  </a:extLst>
                </a:gridCol>
                <a:gridCol w="3450814">
                  <a:extLst>
                    <a:ext uri="{9D8B030D-6E8A-4147-A177-3AD203B41FA5}">
                      <a16:colId xmlns:a16="http://schemas.microsoft.com/office/drawing/2014/main" val="244125383"/>
                    </a:ext>
                  </a:extLst>
                </a:gridCol>
                <a:gridCol w="3206034">
                  <a:extLst>
                    <a:ext uri="{9D8B030D-6E8A-4147-A177-3AD203B41FA5}">
                      <a16:colId xmlns:a16="http://schemas.microsoft.com/office/drawing/2014/main" val="1015934123"/>
                    </a:ext>
                  </a:extLst>
                </a:gridCol>
              </a:tblGrid>
              <a:tr h="230499">
                <a:tc>
                  <a:txBody>
                    <a:bodyPr/>
                    <a:lstStyle/>
                    <a:p>
                      <a:pPr marL="0" marR="0">
                        <a:spcBef>
                          <a:spcPts val="0"/>
                        </a:spcBef>
                        <a:spcAft>
                          <a:spcPts val="0"/>
                        </a:spcAft>
                      </a:pPr>
                      <a:r>
                        <a:rPr lang="en-US" sz="1600" dirty="0">
                          <a:effectLst/>
                        </a:rPr>
                        <a:t>Characteristics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rPr>
                        <a:t>Pedestrians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rPr>
                        <a:t>E-scooter Riders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rPr>
                        <a:t>Bicycle Riders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14800302"/>
                  </a:ext>
                </a:extLst>
              </a:tr>
              <a:tr h="1152495">
                <a:tc>
                  <a:txBody>
                    <a:bodyPr/>
                    <a:lstStyle/>
                    <a:p>
                      <a:pPr marL="0" marR="0">
                        <a:spcBef>
                          <a:spcPts val="0"/>
                        </a:spcBef>
                        <a:spcAft>
                          <a:spcPts val="0"/>
                        </a:spcAft>
                      </a:pPr>
                      <a:r>
                        <a:rPr lang="en-US" sz="1600" dirty="0">
                          <a:effectLst/>
                        </a:rPr>
                        <a:t>Demographics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More females than males; all ages and income levels.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Slightly more males than females (though highly variable by location); majority of shared e-scooter users are between the ages of 18-35 years old; skew white and middle-income.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Many more male riders than female riders; average age is slightly older than e-scooter riders and higher income.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41619856"/>
                  </a:ext>
                </a:extLst>
              </a:tr>
              <a:tr h="691497">
                <a:tc>
                  <a:txBody>
                    <a:bodyPr/>
                    <a:lstStyle/>
                    <a:p>
                      <a:pPr marL="0" marR="0">
                        <a:spcBef>
                          <a:spcPts val="0"/>
                        </a:spcBef>
                        <a:spcAft>
                          <a:spcPts val="0"/>
                        </a:spcAft>
                      </a:pPr>
                      <a:r>
                        <a:rPr lang="en-US" sz="1600" dirty="0">
                          <a:effectLst/>
                        </a:rPr>
                        <a:t>Speed range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Walking speed is typically 3.5 ft/sec or 2 MPH.</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Riding speed can be limited by policy or geographic location; range from 10-15 MPH.</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Ranges from 8-13 MPH for traditional bikes and higher for e-bikes (10-15 MPH).</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6915305"/>
                  </a:ext>
                </a:extLst>
              </a:tr>
              <a:tr h="1152495">
                <a:tc>
                  <a:txBody>
                    <a:bodyPr/>
                    <a:lstStyle/>
                    <a:p>
                      <a:pPr marL="0" marR="0">
                        <a:spcBef>
                          <a:spcPts val="0"/>
                        </a:spcBef>
                        <a:spcAft>
                          <a:spcPts val="0"/>
                        </a:spcAft>
                      </a:pPr>
                      <a:r>
                        <a:rPr lang="en-US" sz="1600" dirty="0">
                          <a:effectLst/>
                        </a:rPr>
                        <a:t>Travel behaviors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More likely to be accessing transit than e-scooter or bicycle modes.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Seasonal ridership similar to bicycles; helmet use is lower for e-scooters than for bicyclists; more likely to be using shared devices than owned devices, in comparison to bicycles.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Similar to e-scooter riders, though less nighttime ridership and longer average trip length. </a:t>
                      </a:r>
                    </a:p>
                  </a:txBody>
                  <a:tcPr marL="68580" marR="68580" marT="0" marB="0"/>
                </a:tc>
                <a:extLst>
                  <a:ext uri="{0D108BD9-81ED-4DB2-BD59-A6C34878D82A}">
                    <a16:rowId xmlns:a16="http://schemas.microsoft.com/office/drawing/2014/main" val="3694474863"/>
                  </a:ext>
                </a:extLst>
              </a:tr>
              <a:tr h="569842">
                <a:tc>
                  <a:txBody>
                    <a:bodyPr/>
                    <a:lstStyle/>
                    <a:p>
                      <a:pPr marL="0" marR="0">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Facility preferences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Prefer sidewalks when provided the option.</a:t>
                      </a: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Prefer separated bike facilities over sidewalks when provided the option.</a:t>
                      </a: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Prefer separated bike facilities when provided the option.</a:t>
                      </a:r>
                    </a:p>
                  </a:txBody>
                  <a:tcPr marL="68580" marR="68580" marT="0" marB="0"/>
                </a:tc>
                <a:extLst>
                  <a:ext uri="{0D108BD9-81ED-4DB2-BD59-A6C34878D82A}">
                    <a16:rowId xmlns:a16="http://schemas.microsoft.com/office/drawing/2014/main" val="3708829774"/>
                  </a:ext>
                </a:extLst>
              </a:tr>
            </a:tbl>
          </a:graphicData>
        </a:graphic>
      </p:graphicFrame>
    </p:spTree>
    <p:extLst>
      <p:ext uri="{BB962C8B-B14F-4D97-AF65-F5344CB8AC3E}">
        <p14:creationId xmlns:p14="http://schemas.microsoft.com/office/powerpoint/2010/main" val="125066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0830D-A422-C8A6-2053-F85AEC97D212}"/>
              </a:ext>
            </a:extLst>
          </p:cNvPr>
          <p:cNvSpPr>
            <a:spLocks noGrp="1"/>
          </p:cNvSpPr>
          <p:nvPr>
            <p:ph type="title"/>
          </p:nvPr>
        </p:nvSpPr>
        <p:spPr>
          <a:xfrm>
            <a:off x="1115568" y="548640"/>
            <a:ext cx="10168128" cy="1179576"/>
          </a:xfrm>
        </p:spPr>
        <p:txBody>
          <a:bodyPr>
            <a:normAutofit fontScale="90000"/>
          </a:bodyPr>
          <a:lstStyle/>
          <a:p>
            <a:r>
              <a:rPr lang="en-US" sz="4000" dirty="0"/>
              <a:t>General Findings: E-scooter injury circumstances and contributing factors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7AC4B86E-7845-30E6-63BA-E207237193C7}"/>
              </a:ext>
            </a:extLst>
          </p:cNvPr>
          <p:cNvGraphicFramePr>
            <a:graphicFrameLocks noGrp="1"/>
          </p:cNvGraphicFramePr>
          <p:nvPr>
            <p:ph idx="1"/>
            <p:extLst>
              <p:ext uri="{D42A27DB-BD31-4B8C-83A1-F6EECF244321}">
                <p14:modId xmlns:p14="http://schemas.microsoft.com/office/powerpoint/2010/main" val="2998736370"/>
              </p:ext>
            </p:extLst>
          </p:nvPr>
        </p:nvGraphicFramePr>
        <p:xfrm>
          <a:off x="558209" y="2018806"/>
          <a:ext cx="11164398" cy="4613454"/>
        </p:xfrm>
        <a:graphic>
          <a:graphicData uri="http://schemas.openxmlformats.org/drawingml/2006/table">
            <a:tbl>
              <a:tblPr firstRow="1" firstCol="1" bandRow="1">
                <a:tableStyleId>{F5AB1C69-6EDB-4FF4-983F-18BD219EF322}</a:tableStyleId>
              </a:tblPr>
              <a:tblGrid>
                <a:gridCol w="1399800">
                  <a:extLst>
                    <a:ext uri="{9D8B030D-6E8A-4147-A177-3AD203B41FA5}">
                      <a16:colId xmlns:a16="http://schemas.microsoft.com/office/drawing/2014/main" val="3928632247"/>
                    </a:ext>
                  </a:extLst>
                </a:gridCol>
                <a:gridCol w="3107751">
                  <a:extLst>
                    <a:ext uri="{9D8B030D-6E8A-4147-A177-3AD203B41FA5}">
                      <a16:colId xmlns:a16="http://schemas.microsoft.com/office/drawing/2014/main" val="883476736"/>
                    </a:ext>
                  </a:extLst>
                </a:gridCol>
                <a:gridCol w="3450814">
                  <a:extLst>
                    <a:ext uri="{9D8B030D-6E8A-4147-A177-3AD203B41FA5}">
                      <a16:colId xmlns:a16="http://schemas.microsoft.com/office/drawing/2014/main" val="1431196252"/>
                    </a:ext>
                  </a:extLst>
                </a:gridCol>
                <a:gridCol w="3206033">
                  <a:extLst>
                    <a:ext uri="{9D8B030D-6E8A-4147-A177-3AD203B41FA5}">
                      <a16:colId xmlns:a16="http://schemas.microsoft.com/office/drawing/2014/main" val="703416698"/>
                    </a:ext>
                  </a:extLst>
                </a:gridCol>
              </a:tblGrid>
              <a:tr h="346254">
                <a:tc>
                  <a:txBody>
                    <a:bodyPr/>
                    <a:lstStyle/>
                    <a:p>
                      <a:pPr marL="0" marR="0">
                        <a:spcBef>
                          <a:spcPts val="0"/>
                        </a:spcBef>
                        <a:spcAft>
                          <a:spcPts val="0"/>
                        </a:spcAft>
                      </a:pPr>
                      <a:r>
                        <a:rPr lang="en-US" sz="1600" b="1" dirty="0">
                          <a:solidFill>
                            <a:srgbClr val="FFFFFF"/>
                          </a:solidFill>
                          <a:effectLst/>
                        </a:rPr>
                        <a:t>Characteristics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dirty="0">
                          <a:solidFill>
                            <a:srgbClr val="FFFFFF"/>
                          </a:solidFill>
                          <a:effectLst/>
                        </a:rPr>
                        <a:t>Pedestrians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dirty="0">
                          <a:solidFill>
                            <a:srgbClr val="FFFFFF"/>
                          </a:solidFill>
                          <a:effectLst/>
                        </a:rPr>
                        <a:t>E-scooter Riders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dirty="0">
                          <a:solidFill>
                            <a:srgbClr val="FFFFFF"/>
                          </a:solidFill>
                          <a:effectLst/>
                        </a:rPr>
                        <a:t>Bicycle Riders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68711782"/>
                  </a:ext>
                </a:extLst>
              </a:tr>
              <a:tr h="1669026">
                <a:tc>
                  <a:txBody>
                    <a:bodyPr/>
                    <a:lstStyle/>
                    <a:p>
                      <a:pPr marL="0" marR="0">
                        <a:spcBef>
                          <a:spcPts val="0"/>
                        </a:spcBef>
                        <a:spcAft>
                          <a:spcPts val="0"/>
                        </a:spcAft>
                      </a:pPr>
                      <a:r>
                        <a:rPr lang="en-US" sz="1400" dirty="0">
                          <a:effectLst/>
                        </a:rPr>
                        <a:t>Impairment patterns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tc>
                  <a:txBody>
                    <a:bodyPr/>
                    <a:lstStyle/>
                    <a:p>
                      <a:pPr marL="0" marR="0">
                        <a:spcBef>
                          <a:spcPts val="0"/>
                        </a:spcBef>
                        <a:spcAft>
                          <a:spcPts val="0"/>
                        </a:spcAft>
                      </a:pPr>
                      <a:r>
                        <a:rPr lang="en-US" sz="1400" dirty="0">
                          <a:effectLst/>
                        </a:rPr>
                        <a:t>In 2020, about 10% of non-fatally injured pedestrians and 31% of fatally injured pedestrians are reported as being alcohol or drug impaired.  16% of drivers involved in pedestrian crashes were impaired, not counting hit and run incidents where driver condition is unknown (National Center for Statistics and Analysis 2022).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tc>
                  <a:txBody>
                    <a:bodyPr/>
                    <a:lstStyle/>
                    <a:p>
                      <a:pPr marL="0" marR="0">
                        <a:spcBef>
                          <a:spcPts val="0"/>
                        </a:spcBef>
                        <a:spcAft>
                          <a:spcPts val="0"/>
                        </a:spcAft>
                      </a:pPr>
                      <a:r>
                        <a:rPr lang="en-US" sz="1400" dirty="0">
                          <a:effectLst/>
                        </a:rPr>
                        <a:t>About 6% of non-fatally injured e-scooter riders reported as being alcohol or drug impaired. Of the 69 known e-scooter fatalities in the US, an estimated 4% involved reportedly impaired riders, another 4% were ruled to have not involved impairment, and the remaining cases were unknown or missing impairment data (Cherry et al 2022).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tc>
                  <a:txBody>
                    <a:bodyPr/>
                    <a:lstStyle/>
                    <a:p>
                      <a:pPr marL="0" marR="0">
                        <a:spcBef>
                          <a:spcPts val="0"/>
                        </a:spcBef>
                        <a:spcAft>
                          <a:spcPts val="0"/>
                        </a:spcAft>
                      </a:pPr>
                      <a:r>
                        <a:rPr lang="en-US" sz="1400" dirty="0">
                          <a:effectLst/>
                        </a:rPr>
                        <a:t>In 2019, about 6.5% of non-fatally injured bicyclists and 20% of fatally injured bicyclists (involved in motor vehicle crashes, only) were reported as being alcohol or drug impairment. Around 12% of drivers involved in bicycle crashes were impaired, not counting hit and run incidents where driver condition is unknown (National Center for Statistics and Analysis 2021).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extLst>
                  <a:ext uri="{0D108BD9-81ED-4DB2-BD59-A6C34878D82A}">
                    <a16:rowId xmlns:a16="http://schemas.microsoft.com/office/drawing/2014/main" val="2794550852"/>
                  </a:ext>
                </a:extLst>
              </a:tr>
              <a:tr h="1669026">
                <a:tc>
                  <a:txBody>
                    <a:bodyPr/>
                    <a:lstStyle/>
                    <a:p>
                      <a:pPr marL="0" marR="0">
                        <a:spcBef>
                          <a:spcPts val="0"/>
                        </a:spcBef>
                        <a:spcAft>
                          <a:spcPts val="0"/>
                        </a:spcAft>
                      </a:pPr>
                      <a:r>
                        <a:rPr lang="en-US" sz="1400" dirty="0">
                          <a:effectLst/>
                        </a:rPr>
                        <a:t>Injury profile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tc>
                  <a:txBody>
                    <a:bodyPr/>
                    <a:lstStyle/>
                    <a:p>
                      <a:pPr marL="0" marR="0">
                        <a:spcBef>
                          <a:spcPts val="0"/>
                        </a:spcBef>
                        <a:spcAft>
                          <a:spcPts val="0"/>
                        </a:spcAft>
                      </a:pPr>
                      <a:r>
                        <a:rPr lang="en-US" sz="1400" dirty="0">
                          <a:effectLst/>
                        </a:rPr>
                        <a:t>Data on falls and crashes with modes other than drivers are lacking, but most fatal injuries involve a motor vehicle.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tc>
                  <a:txBody>
                    <a:bodyPr/>
                    <a:lstStyle/>
                    <a:p>
                      <a:pPr marL="0" marR="0">
                        <a:spcBef>
                          <a:spcPts val="0"/>
                        </a:spcBef>
                        <a:spcAft>
                          <a:spcPts val="0"/>
                        </a:spcAft>
                      </a:pPr>
                      <a:r>
                        <a:rPr lang="en-US" sz="1400" dirty="0">
                          <a:effectLst/>
                        </a:rPr>
                        <a:t>More falls and fewer motor vehicle involved crashes than other modes: 90% of injuries occur off road and/or do not involve a motor vehicle; 70% of fatal injuries involve a motor vehicle. May be more vulnerable to roadway surface irregularities (including stormwater grates, rail crossings, cracks, etc.) than bicycles. Hardware failure or malfunction and rider inexperience are also contributing factors.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tc>
                  <a:txBody>
                    <a:bodyPr/>
                    <a:lstStyle/>
                    <a:p>
                      <a:pPr marL="0" marR="0">
                        <a:spcBef>
                          <a:spcPts val="0"/>
                        </a:spcBef>
                        <a:spcAft>
                          <a:spcPts val="0"/>
                        </a:spcAft>
                      </a:pPr>
                      <a:r>
                        <a:rPr lang="en-US" sz="1400" dirty="0">
                          <a:effectLst/>
                        </a:rPr>
                        <a:t>Data on falls and crashes with modes other than drivers are lacking, but most fatal injuries involve a motor vehicle.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647" marR="53647" marT="0" marB="0"/>
                </a:tc>
                <a:extLst>
                  <a:ext uri="{0D108BD9-81ED-4DB2-BD59-A6C34878D82A}">
                    <a16:rowId xmlns:a16="http://schemas.microsoft.com/office/drawing/2014/main" val="3168029397"/>
                  </a:ext>
                </a:extLst>
              </a:tr>
            </a:tbl>
          </a:graphicData>
        </a:graphic>
      </p:graphicFrame>
    </p:spTree>
    <p:extLst>
      <p:ext uri="{BB962C8B-B14F-4D97-AF65-F5344CB8AC3E}">
        <p14:creationId xmlns:p14="http://schemas.microsoft.com/office/powerpoint/2010/main" val="128137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04454E-5DBF-61E1-85FC-0D241F50DE23}"/>
              </a:ext>
            </a:extLst>
          </p:cNvPr>
          <p:cNvSpPr>
            <a:spLocks noGrp="1"/>
          </p:cNvSpPr>
          <p:nvPr>
            <p:ph type="title"/>
          </p:nvPr>
        </p:nvSpPr>
        <p:spPr>
          <a:xfrm>
            <a:off x="1115568" y="548640"/>
            <a:ext cx="10168128" cy="1179576"/>
          </a:xfrm>
        </p:spPr>
        <p:txBody>
          <a:bodyPr>
            <a:normAutofit/>
          </a:bodyPr>
          <a:lstStyle/>
          <a:p>
            <a:r>
              <a:rPr lang="en-US" sz="3700" dirty="0"/>
              <a:t>Proper helmet-wearing reduces public healthcare costs, but current e-scooter helmet use is low</a:t>
            </a: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6D1DFA3-F52B-60CD-5A3D-E980C774B2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8304" y="2276856"/>
            <a:ext cx="6009855" cy="3895344"/>
          </a:xfrm>
          <a:prstGeom prst="rect">
            <a:avLst/>
          </a:prstGeom>
        </p:spPr>
      </p:pic>
      <p:sp>
        <p:nvSpPr>
          <p:cNvPr id="3" name="Content Placeholder 2">
            <a:extLst>
              <a:ext uri="{FF2B5EF4-FFF2-40B4-BE49-F238E27FC236}">
                <a16:creationId xmlns:a16="http://schemas.microsoft.com/office/drawing/2014/main" id="{0606E880-0B41-AB85-94FA-DAAD68C63BA9}"/>
              </a:ext>
            </a:extLst>
          </p:cNvPr>
          <p:cNvSpPr>
            <a:spLocks noGrp="1"/>
          </p:cNvSpPr>
          <p:nvPr>
            <p:ph idx="1"/>
          </p:nvPr>
        </p:nvSpPr>
        <p:spPr>
          <a:xfrm>
            <a:off x="7196329" y="2478024"/>
            <a:ext cx="4526279" cy="3694176"/>
          </a:xfrm>
        </p:spPr>
        <p:txBody>
          <a:bodyPr anchor="ctr">
            <a:normAutofit fontScale="92500" lnSpcReduction="10000"/>
          </a:bodyPr>
          <a:lstStyle/>
          <a:p>
            <a:pPr marL="173038" marR="0" indent="-173038">
              <a:spcBef>
                <a:spcPts val="0"/>
              </a:spcBef>
              <a:spcAft>
                <a:spcPts val="800"/>
              </a:spcAft>
            </a:pPr>
            <a:r>
              <a:rPr lang="en-US" sz="1700" b="1" dirty="0">
                <a:effectLst/>
                <a:latin typeface="Calibri" panose="020F0502020204030204" pitchFamily="34" charset="0"/>
                <a:ea typeface="Calibri" panose="020F0502020204030204" pitchFamily="34" charset="0"/>
                <a:cs typeface="Arial" panose="020B0604020202020204" pitchFamily="34" charset="0"/>
              </a:rPr>
              <a:t>Head injuries, </a:t>
            </a:r>
            <a:r>
              <a:rPr lang="en-US" sz="1700" dirty="0">
                <a:effectLst/>
                <a:latin typeface="Calibri" panose="020F0502020204030204" pitchFamily="34" charset="0"/>
                <a:ea typeface="Calibri" panose="020F0502020204030204" pitchFamily="34" charset="0"/>
                <a:cs typeface="Arial" panose="020B0604020202020204" pitchFamily="34" charset="0"/>
              </a:rPr>
              <a:t>including traumatic brain injuries, are the most common type of e-scooter injury requiring medical treatment (28-40%). </a:t>
            </a:r>
          </a:p>
          <a:p>
            <a:pPr marL="173038" marR="0" indent="-173038">
              <a:spcBef>
                <a:spcPts val="0"/>
              </a:spcBef>
              <a:spcAft>
                <a:spcPts val="800"/>
              </a:spcAft>
            </a:pP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marL="173038" marR="0" indent="-173038">
              <a:spcBef>
                <a:spcPts val="0"/>
              </a:spcBef>
              <a:spcAft>
                <a:spcPts val="800"/>
              </a:spcAft>
            </a:pPr>
            <a:r>
              <a:rPr lang="en-US" sz="1700" b="1" dirty="0">
                <a:effectLst/>
                <a:latin typeface="Calibri" panose="020F0502020204030204" pitchFamily="34" charset="0"/>
                <a:ea typeface="Calibri" panose="020F0502020204030204" pitchFamily="34" charset="0"/>
                <a:cs typeface="Arial" panose="020B0604020202020204" pitchFamily="34" charset="0"/>
              </a:rPr>
              <a:t>Fractures</a:t>
            </a:r>
            <a:r>
              <a:rPr lang="en-US" sz="1700" dirty="0">
                <a:effectLst/>
                <a:latin typeface="Calibri" panose="020F0502020204030204" pitchFamily="34" charset="0"/>
                <a:ea typeface="Calibri" panose="020F0502020204030204" pitchFamily="34" charset="0"/>
                <a:cs typeface="Arial" panose="020B0604020202020204" pitchFamily="34" charset="0"/>
              </a:rPr>
              <a:t>, particularly involving the lower arm and wrist, are also common (25-31%).</a:t>
            </a:r>
          </a:p>
          <a:p>
            <a:pPr marL="173038" marR="0" indent="-173038">
              <a:spcBef>
                <a:spcPts val="0"/>
              </a:spcBef>
              <a:spcAft>
                <a:spcPts val="800"/>
              </a:spcAft>
            </a:pP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marL="173038" marR="0" indent="-173038">
              <a:spcBef>
                <a:spcPts val="0"/>
              </a:spcBef>
              <a:spcAft>
                <a:spcPts val="800"/>
              </a:spcAft>
            </a:pPr>
            <a:r>
              <a:rPr lang="en-US" sz="1700" dirty="0">
                <a:latin typeface="Calibri" panose="020F0502020204030204" pitchFamily="34" charset="0"/>
                <a:ea typeface="Calibri" panose="020F0502020204030204" pitchFamily="34" charset="0"/>
                <a:cs typeface="Arial" panose="020B0604020202020204" pitchFamily="34" charset="0"/>
              </a:rPr>
              <a:t>Studies of injured pedestrians in one state found that </a:t>
            </a:r>
            <a:r>
              <a:rPr lang="en-US" sz="1700" b="1" dirty="0">
                <a:latin typeface="Calibri" panose="020F0502020204030204" pitchFamily="34" charset="0"/>
                <a:ea typeface="Calibri" panose="020F0502020204030204" pitchFamily="34" charset="0"/>
                <a:cs typeface="Arial" panose="020B0604020202020204" pitchFamily="34" charset="0"/>
              </a:rPr>
              <a:t>more than half rely on publicly funded healthcare programs</a:t>
            </a:r>
            <a:r>
              <a:rPr lang="en-US" sz="1700" dirty="0">
                <a:latin typeface="Calibri" panose="020F0502020204030204" pitchFamily="34" charset="0"/>
                <a:ea typeface="Calibri" panose="020F0502020204030204" pitchFamily="34" charset="0"/>
                <a:cs typeface="Arial" panose="020B0604020202020204" pitchFamily="34" charset="0"/>
              </a:rPr>
              <a:t>.</a:t>
            </a:r>
          </a:p>
          <a:p>
            <a:pPr marL="173038" marR="0" indent="-173038">
              <a:spcBef>
                <a:spcPts val="0"/>
              </a:spcBef>
              <a:spcAft>
                <a:spcPts val="800"/>
              </a:spcAft>
            </a:pP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marL="173038" marR="0" indent="-173038">
              <a:spcBef>
                <a:spcPts val="0"/>
              </a:spcBef>
              <a:spcAft>
                <a:spcPts val="800"/>
              </a:spcAft>
            </a:pPr>
            <a:r>
              <a:rPr lang="en-US" sz="1700" dirty="0">
                <a:latin typeface="Calibri" panose="020F0502020204030204" pitchFamily="34" charset="0"/>
                <a:ea typeface="Calibri" panose="020F0502020204030204" pitchFamily="34" charset="0"/>
                <a:cs typeface="Arial" panose="020B0604020202020204" pitchFamily="34" charset="0"/>
              </a:rPr>
              <a:t>This study and others have observed </a:t>
            </a:r>
            <a:r>
              <a:rPr lang="en-US" sz="1700" b="1" dirty="0">
                <a:latin typeface="Calibri" panose="020F0502020204030204" pitchFamily="34" charset="0"/>
                <a:ea typeface="Calibri" panose="020F0502020204030204" pitchFamily="34" charset="0"/>
                <a:cs typeface="Arial" panose="020B0604020202020204" pitchFamily="34" charset="0"/>
              </a:rPr>
              <a:t>e-scooter helmet use is low, and consistently lower than bicyclist helmet use</a:t>
            </a:r>
            <a:r>
              <a:rPr lang="en-US" sz="1700" dirty="0">
                <a:latin typeface="Calibri" panose="020F0502020204030204" pitchFamily="34" charset="0"/>
                <a:ea typeface="Calibri" panose="020F0502020204030204" pitchFamily="34" charset="0"/>
                <a:cs typeface="Arial" panose="020B0604020202020204" pitchFamily="34" charset="0"/>
              </a:rPr>
              <a:t>.</a:t>
            </a:r>
            <a:endParaRPr lang="en-US" sz="1700" dirty="0">
              <a:effectLst/>
              <a:latin typeface="Calibri" panose="020F0502020204030204" pitchFamily="34" charset="0"/>
              <a:ea typeface="Calibri" panose="020F0502020204030204" pitchFamily="34" charset="0"/>
              <a:cs typeface="Arial" panose="020B0604020202020204" pitchFamily="34" charset="0"/>
            </a:endParaRPr>
          </a:p>
          <a:p>
            <a:endParaRPr lang="en-US" sz="1700" dirty="0"/>
          </a:p>
        </p:txBody>
      </p:sp>
    </p:spTree>
    <p:extLst>
      <p:ext uri="{BB962C8B-B14F-4D97-AF65-F5344CB8AC3E}">
        <p14:creationId xmlns:p14="http://schemas.microsoft.com/office/powerpoint/2010/main" val="387994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0830D-A422-C8A6-2053-F85AEC97D212}"/>
              </a:ext>
            </a:extLst>
          </p:cNvPr>
          <p:cNvSpPr>
            <a:spLocks noGrp="1"/>
          </p:cNvSpPr>
          <p:nvPr>
            <p:ph type="title"/>
          </p:nvPr>
        </p:nvSpPr>
        <p:spPr>
          <a:xfrm>
            <a:off x="1115568" y="548640"/>
            <a:ext cx="10168128" cy="1179576"/>
          </a:xfrm>
        </p:spPr>
        <p:txBody>
          <a:bodyPr>
            <a:normAutofit/>
          </a:bodyPr>
          <a:lstStyle/>
          <a:p>
            <a:r>
              <a:rPr lang="en-US" sz="4000" dirty="0"/>
              <a:t>General Findings: Safety management practices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Chart&#10;&#10;Description automatically generated">
            <a:extLst>
              <a:ext uri="{FF2B5EF4-FFF2-40B4-BE49-F238E27FC236}">
                <a16:creationId xmlns:a16="http://schemas.microsoft.com/office/drawing/2014/main" id="{AC91EEB0-49D6-9EE8-9013-2DD6E3F8BAF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89177" y="2133708"/>
            <a:ext cx="7375023" cy="4609389"/>
          </a:xfrm>
        </p:spPr>
      </p:pic>
      <p:sp>
        <p:nvSpPr>
          <p:cNvPr id="6" name="Content Placeholder 2">
            <a:extLst>
              <a:ext uri="{FF2B5EF4-FFF2-40B4-BE49-F238E27FC236}">
                <a16:creationId xmlns:a16="http://schemas.microsoft.com/office/drawing/2014/main" id="{0FBD7F17-92FD-5D38-B65A-BFA6A11FD310}"/>
              </a:ext>
            </a:extLst>
          </p:cNvPr>
          <p:cNvSpPr txBox="1">
            <a:spLocks/>
          </p:cNvSpPr>
          <p:nvPr/>
        </p:nvSpPr>
        <p:spPr>
          <a:xfrm>
            <a:off x="566928" y="2276856"/>
            <a:ext cx="3437181" cy="3900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405" indent="-192405"/>
            <a:r>
              <a:rPr lang="en-US" dirty="0"/>
              <a:t>Wide range of practices taking place</a:t>
            </a:r>
          </a:p>
          <a:p>
            <a:pPr marL="192405" indent="-192405"/>
            <a:endParaRPr lang="en-US" dirty="0"/>
          </a:p>
          <a:p>
            <a:pPr marL="192405" indent="-192405"/>
            <a:r>
              <a:rPr lang="en-US" dirty="0"/>
              <a:t>Very few robust evaluations of safety interventions and/or impacts</a:t>
            </a:r>
          </a:p>
          <a:p>
            <a:endParaRPr lang="en-US" sz="2200" dirty="0"/>
          </a:p>
        </p:txBody>
      </p:sp>
      <p:sp>
        <p:nvSpPr>
          <p:cNvPr id="3" name="TextBox 2">
            <a:extLst>
              <a:ext uri="{FF2B5EF4-FFF2-40B4-BE49-F238E27FC236}">
                <a16:creationId xmlns:a16="http://schemas.microsoft.com/office/drawing/2014/main" id="{C55D1ECA-2C71-A6D9-B64C-E7EF4AA9FF79}"/>
              </a:ext>
            </a:extLst>
          </p:cNvPr>
          <p:cNvSpPr txBox="1"/>
          <p:nvPr/>
        </p:nvSpPr>
        <p:spPr>
          <a:xfrm>
            <a:off x="2568664" y="6263565"/>
            <a:ext cx="1792713"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BTS-10 project team</a:t>
            </a:r>
          </a:p>
        </p:txBody>
      </p:sp>
    </p:spTree>
    <p:extLst>
      <p:ext uri="{BB962C8B-B14F-4D97-AF65-F5344CB8AC3E}">
        <p14:creationId xmlns:p14="http://schemas.microsoft.com/office/powerpoint/2010/main" val="47435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830787-6F58-C9A7-0814-CD8338A177D1}"/>
              </a:ext>
            </a:extLst>
          </p:cNvPr>
          <p:cNvSpPr>
            <a:spLocks noGrp="1"/>
          </p:cNvSpPr>
          <p:nvPr>
            <p:ph type="title"/>
          </p:nvPr>
        </p:nvSpPr>
        <p:spPr>
          <a:xfrm>
            <a:off x="1115567" y="548640"/>
            <a:ext cx="4665965" cy="1179576"/>
          </a:xfrm>
        </p:spPr>
        <p:txBody>
          <a:bodyPr>
            <a:normAutofit fontScale="90000"/>
          </a:bodyPr>
          <a:lstStyle/>
          <a:p>
            <a:r>
              <a:rPr lang="en-US" sz="4000" dirty="0"/>
              <a:t>What makes e-scooter riders safe?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6B86E1-C9B5-252A-4FEA-00BB65EE470A}"/>
              </a:ext>
            </a:extLst>
          </p:cNvPr>
          <p:cNvSpPr>
            <a:spLocks noGrp="1"/>
          </p:cNvSpPr>
          <p:nvPr>
            <p:ph idx="1"/>
          </p:nvPr>
        </p:nvSpPr>
        <p:spPr>
          <a:xfrm>
            <a:off x="566928" y="2481943"/>
            <a:ext cx="4535425" cy="3695020"/>
          </a:xfrm>
        </p:spPr>
        <p:txBody>
          <a:bodyPr>
            <a:normAutofit/>
          </a:bodyPr>
          <a:lstStyle/>
          <a:p>
            <a:pPr marL="0" indent="0">
              <a:buNone/>
            </a:pPr>
            <a:r>
              <a:rPr lang="en-US" sz="2200" dirty="0"/>
              <a:t>Safe System principles of:</a:t>
            </a:r>
          </a:p>
          <a:p>
            <a:pPr marL="0" indent="0">
              <a:buNone/>
            </a:pPr>
            <a:endParaRPr lang="en-US" sz="2200" dirty="0"/>
          </a:p>
          <a:p>
            <a:r>
              <a:rPr lang="en-US" sz="2200" dirty="0"/>
              <a:t>Separation of road users (in space or in time of facility use)</a:t>
            </a:r>
          </a:p>
          <a:p>
            <a:r>
              <a:rPr lang="en-US" sz="2200" dirty="0"/>
              <a:t>Spaces for practice and opportunities to gain experience</a:t>
            </a:r>
          </a:p>
          <a:p>
            <a:r>
              <a:rPr lang="en-US" sz="2200" dirty="0"/>
              <a:t>Inclusive, friendly streets designed for e-scooter usage</a:t>
            </a:r>
          </a:p>
          <a:p>
            <a:r>
              <a:rPr lang="en-US" sz="2200" dirty="0"/>
              <a:t>Slow vehicle speeds</a:t>
            </a:r>
          </a:p>
          <a:p>
            <a:endParaRPr lang="en-US" sz="2200" dirty="0"/>
          </a:p>
        </p:txBody>
      </p:sp>
      <p:pic>
        <p:nvPicPr>
          <p:cNvPr id="4" name="Picture 3">
            <a:extLst>
              <a:ext uri="{FF2B5EF4-FFF2-40B4-BE49-F238E27FC236}">
                <a16:creationId xmlns:a16="http://schemas.microsoft.com/office/drawing/2014/main" id="{B6EB5580-A173-B5F2-A7BD-F5D9DC6726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410468" y="0"/>
            <a:ext cx="5988795" cy="68580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D3C575E-FA65-B0DA-A38C-40A28C6BEDEF}"/>
              </a:ext>
            </a:extLst>
          </p:cNvPr>
          <p:cNvSpPr txBox="1"/>
          <p:nvPr/>
        </p:nvSpPr>
        <p:spPr>
          <a:xfrm>
            <a:off x="5102353" y="6480689"/>
            <a:ext cx="1792713"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BTS-10 project team</a:t>
            </a:r>
          </a:p>
        </p:txBody>
      </p:sp>
    </p:spTree>
    <p:extLst>
      <p:ext uri="{BB962C8B-B14F-4D97-AF65-F5344CB8AC3E}">
        <p14:creationId xmlns:p14="http://schemas.microsoft.com/office/powerpoint/2010/main" val="269435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3689D9-4DCF-792E-8CC9-1F293D66A840}"/>
              </a:ext>
            </a:extLst>
          </p:cNvPr>
          <p:cNvSpPr>
            <a:spLocks noGrp="1"/>
          </p:cNvSpPr>
          <p:nvPr>
            <p:ph type="title"/>
          </p:nvPr>
        </p:nvSpPr>
        <p:spPr>
          <a:xfrm>
            <a:off x="1115568" y="548640"/>
            <a:ext cx="10168128" cy="1179576"/>
          </a:xfrm>
        </p:spPr>
        <p:txBody>
          <a:bodyPr>
            <a:normAutofit fontScale="90000"/>
          </a:bodyPr>
          <a:lstStyle/>
          <a:p>
            <a:r>
              <a:rPr lang="en-US" sz="4000" dirty="0"/>
              <a:t>What can individual riders do to protect themselves?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2916BA9-315F-62D6-201D-FE414AE4DB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7760" y="1830823"/>
            <a:ext cx="3762580" cy="4869244"/>
          </a:xfrm>
          <a:prstGeom prst="rect">
            <a:avLst/>
          </a:prstGeom>
          <a:ln>
            <a:solidFill>
              <a:schemeClr val="bg2">
                <a:lumMod val="10000"/>
              </a:schemeClr>
            </a:solidFill>
          </a:ln>
        </p:spPr>
      </p:pic>
      <p:pic>
        <p:nvPicPr>
          <p:cNvPr id="5" name="Picture 4">
            <a:extLst>
              <a:ext uri="{FF2B5EF4-FFF2-40B4-BE49-F238E27FC236}">
                <a16:creationId xmlns:a16="http://schemas.microsoft.com/office/drawing/2014/main" id="{5500AA89-B07A-C32A-4633-4EDF07D997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9472" y="1830823"/>
            <a:ext cx="3762580" cy="4869244"/>
          </a:xfrm>
          <a:prstGeom prst="rect">
            <a:avLst/>
          </a:prstGeom>
          <a:ln>
            <a:solidFill>
              <a:schemeClr val="bg2">
                <a:lumMod val="10000"/>
              </a:schemeClr>
            </a:solidFill>
          </a:ln>
        </p:spPr>
      </p:pic>
      <p:sp>
        <p:nvSpPr>
          <p:cNvPr id="3" name="TextBox 2">
            <a:extLst>
              <a:ext uri="{FF2B5EF4-FFF2-40B4-BE49-F238E27FC236}">
                <a16:creationId xmlns:a16="http://schemas.microsoft.com/office/drawing/2014/main" id="{4A5F3BA0-A6D1-F6DD-18B6-F5BF15A15D59}"/>
              </a:ext>
            </a:extLst>
          </p:cNvPr>
          <p:cNvSpPr txBox="1"/>
          <p:nvPr/>
        </p:nvSpPr>
        <p:spPr>
          <a:xfrm>
            <a:off x="10220669" y="6446151"/>
            <a:ext cx="1792713"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BTS-10 project team</a:t>
            </a:r>
          </a:p>
        </p:txBody>
      </p:sp>
    </p:spTree>
    <p:extLst>
      <p:ext uri="{BB962C8B-B14F-4D97-AF65-F5344CB8AC3E}">
        <p14:creationId xmlns:p14="http://schemas.microsoft.com/office/powerpoint/2010/main" val="149166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D1B0E8-4BA1-CC3E-2E6C-230EFC97278E}"/>
              </a:ext>
            </a:extLst>
          </p:cNvPr>
          <p:cNvSpPr>
            <a:spLocks noGrp="1"/>
          </p:cNvSpPr>
          <p:nvPr>
            <p:ph type="title"/>
          </p:nvPr>
        </p:nvSpPr>
        <p:spPr>
          <a:xfrm>
            <a:off x="1115568" y="548640"/>
            <a:ext cx="10168128" cy="1179576"/>
          </a:xfrm>
        </p:spPr>
        <p:txBody>
          <a:bodyPr>
            <a:normAutofit fontScale="90000"/>
          </a:bodyPr>
          <a:lstStyle/>
          <a:p>
            <a:r>
              <a:rPr lang="en-US" sz="4000" dirty="0"/>
              <a:t>Toolbox offering: A summary of safety management practices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Table 3">
            <a:extLst>
              <a:ext uri="{FF2B5EF4-FFF2-40B4-BE49-F238E27FC236}">
                <a16:creationId xmlns:a16="http://schemas.microsoft.com/office/drawing/2014/main" id="{6FCA356F-7E34-853B-E121-E578365DB530}"/>
              </a:ext>
            </a:extLst>
          </p:cNvPr>
          <p:cNvGraphicFramePr>
            <a:graphicFrameLocks noGrp="1"/>
          </p:cNvGraphicFramePr>
          <p:nvPr>
            <p:extLst>
              <p:ext uri="{D42A27DB-BD31-4B8C-83A1-F6EECF244321}">
                <p14:modId xmlns:p14="http://schemas.microsoft.com/office/powerpoint/2010/main" val="1516245360"/>
              </p:ext>
            </p:extLst>
          </p:nvPr>
        </p:nvGraphicFramePr>
        <p:xfrm>
          <a:off x="566929" y="2221992"/>
          <a:ext cx="11155680" cy="4036061"/>
        </p:xfrm>
        <a:graphic>
          <a:graphicData uri="http://schemas.openxmlformats.org/drawingml/2006/table">
            <a:tbl>
              <a:tblPr firstRow="1" firstCol="1" bandRow="1">
                <a:tableStyleId>{F2DE63D5-997A-4646-A377-4702673A728D}</a:tableStyleId>
              </a:tblPr>
              <a:tblGrid>
                <a:gridCol w="2788920">
                  <a:extLst>
                    <a:ext uri="{9D8B030D-6E8A-4147-A177-3AD203B41FA5}">
                      <a16:colId xmlns:a16="http://schemas.microsoft.com/office/drawing/2014/main" val="2415192765"/>
                    </a:ext>
                  </a:extLst>
                </a:gridCol>
                <a:gridCol w="2788920">
                  <a:extLst>
                    <a:ext uri="{9D8B030D-6E8A-4147-A177-3AD203B41FA5}">
                      <a16:colId xmlns:a16="http://schemas.microsoft.com/office/drawing/2014/main" val="726408477"/>
                    </a:ext>
                  </a:extLst>
                </a:gridCol>
                <a:gridCol w="2788920">
                  <a:extLst>
                    <a:ext uri="{9D8B030D-6E8A-4147-A177-3AD203B41FA5}">
                      <a16:colId xmlns:a16="http://schemas.microsoft.com/office/drawing/2014/main" val="2923339807"/>
                    </a:ext>
                  </a:extLst>
                </a:gridCol>
                <a:gridCol w="2788920">
                  <a:extLst>
                    <a:ext uri="{9D8B030D-6E8A-4147-A177-3AD203B41FA5}">
                      <a16:colId xmlns:a16="http://schemas.microsoft.com/office/drawing/2014/main" val="3737949971"/>
                    </a:ext>
                  </a:extLst>
                </a:gridCol>
              </a:tblGrid>
              <a:tr h="0">
                <a:tc>
                  <a:txBody>
                    <a:bodyPr/>
                    <a:lstStyle/>
                    <a:p>
                      <a:pPr marL="0" marR="0" algn="ctr">
                        <a:lnSpc>
                          <a:spcPct val="107000"/>
                        </a:lnSpc>
                        <a:spcBef>
                          <a:spcPts val="0"/>
                        </a:spcBef>
                        <a:spcAft>
                          <a:spcPts val="800"/>
                        </a:spcAft>
                        <a:tabLst/>
                      </a:pPr>
                      <a:r>
                        <a:rPr lang="en-US" sz="1600" dirty="0">
                          <a:effectLst/>
                        </a:rPr>
                        <a:t>Domain</a:t>
                      </a:r>
                      <a:endParaRPr lang="en-US"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600" dirty="0">
                          <a:effectLst/>
                        </a:rPr>
                        <a:t>Description of Safety Management Practice</a:t>
                      </a:r>
                      <a:endParaRPr lang="en-US" sz="1600" dirty="0">
                        <a:effectLst/>
                        <a:latin typeface="+mn-lt"/>
                      </a:endParaRPr>
                    </a:p>
                  </a:txBody>
                  <a:tcPr marL="68580" marR="68580" marT="0" marB="0"/>
                </a:tc>
                <a:tc>
                  <a:txBody>
                    <a:bodyPr/>
                    <a:lstStyle/>
                    <a:p>
                      <a:pPr marL="0" marR="0" algn="ctr">
                        <a:lnSpc>
                          <a:spcPct val="107000"/>
                        </a:lnSpc>
                        <a:spcBef>
                          <a:spcPts val="0"/>
                        </a:spcBef>
                        <a:spcAft>
                          <a:spcPts val="800"/>
                        </a:spcAft>
                      </a:pPr>
                      <a:r>
                        <a:rPr lang="en-US" sz="1600" dirty="0">
                          <a:effectLst/>
                        </a:rPr>
                        <a:t>Current Level of Adoption</a:t>
                      </a:r>
                      <a:endParaRPr lang="en-US"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600" dirty="0">
                          <a:effectLst/>
                        </a:rPr>
                        <a:t>Current Strength of Injury Prevention Evidence</a:t>
                      </a:r>
                      <a:endParaRPr lang="en-US"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6037870"/>
                  </a:ext>
                </a:extLst>
              </a:tr>
              <a:tr h="1378766">
                <a:tc>
                  <a:txBody>
                    <a:bodyPr/>
                    <a:lstStyle/>
                    <a:p>
                      <a:pPr marL="0" marR="0" algn="l">
                        <a:lnSpc>
                          <a:spcPct val="107000"/>
                        </a:lnSpc>
                        <a:spcBef>
                          <a:spcPts val="0"/>
                        </a:spcBef>
                        <a:spcAft>
                          <a:spcPts val="800"/>
                        </a:spcAft>
                      </a:pPr>
                      <a:r>
                        <a:rPr lang="en-US" sz="1600" b="0" dirty="0">
                          <a:solidFill>
                            <a:schemeClr val="tx1"/>
                          </a:solidFill>
                          <a:effectLst/>
                        </a:rPr>
                        <a:t>Categorizes the practices in terms of which primary Safe Systems area it falls under:</a:t>
                      </a:r>
                    </a:p>
                    <a:p>
                      <a:pPr marL="285750" marR="0" indent="-285750" algn="l">
                        <a:lnSpc>
                          <a:spcPct val="107000"/>
                        </a:lnSpc>
                        <a:spcBef>
                          <a:spcPts val="0"/>
                        </a:spcBef>
                        <a:spcAft>
                          <a:spcPts val="800"/>
                        </a:spcAft>
                        <a:buFont typeface="Arial" panose="020B0604020202020204" pitchFamily="34" charset="0"/>
                        <a:buChar char="•"/>
                      </a:pPr>
                      <a:r>
                        <a:rPr lang="en-US" sz="1600" b="0" dirty="0">
                          <a:solidFill>
                            <a:schemeClr val="tx1"/>
                          </a:solidFill>
                          <a:effectLst/>
                        </a:rPr>
                        <a:t>Safe Roads</a:t>
                      </a:r>
                    </a:p>
                    <a:p>
                      <a:pPr marL="285750" marR="0" indent="-285750" algn="l">
                        <a:lnSpc>
                          <a:spcPct val="107000"/>
                        </a:lnSpc>
                        <a:spcBef>
                          <a:spcPts val="0"/>
                        </a:spcBef>
                        <a:spcAft>
                          <a:spcPts val="800"/>
                        </a:spcAft>
                        <a:buFont typeface="Arial" panose="020B0604020202020204" pitchFamily="34" charset="0"/>
                        <a:buChar char="•"/>
                      </a:pPr>
                      <a:r>
                        <a:rPr lang="en-US" sz="1600" b="0" dirty="0">
                          <a:solidFill>
                            <a:schemeClr val="tx1"/>
                          </a:solidFill>
                          <a:effectLst/>
                        </a:rPr>
                        <a:t>Safe Vehicles</a:t>
                      </a:r>
                    </a:p>
                    <a:p>
                      <a:pPr marL="285750" marR="0" indent="-285750" algn="l">
                        <a:lnSpc>
                          <a:spcPct val="107000"/>
                        </a:lnSpc>
                        <a:spcBef>
                          <a:spcPts val="0"/>
                        </a:spcBef>
                        <a:spcAft>
                          <a:spcPts val="800"/>
                        </a:spcAft>
                        <a:buFont typeface="Arial" panose="020B0604020202020204" pitchFamily="34" charset="0"/>
                        <a:buChar char="•"/>
                      </a:pPr>
                      <a:r>
                        <a:rPr lang="en-US" sz="1600" b="0" dirty="0">
                          <a:solidFill>
                            <a:schemeClr val="tx1"/>
                          </a:solidFill>
                          <a:effectLst/>
                        </a:rPr>
                        <a:t>Safe Speeds</a:t>
                      </a:r>
                    </a:p>
                    <a:p>
                      <a:pPr marL="285750" marR="0" indent="-285750" algn="l">
                        <a:lnSpc>
                          <a:spcPct val="107000"/>
                        </a:lnSpc>
                        <a:spcBef>
                          <a:spcPts val="0"/>
                        </a:spcBef>
                        <a:spcAft>
                          <a:spcPts val="800"/>
                        </a:spcAft>
                        <a:buFont typeface="Arial" panose="020B0604020202020204" pitchFamily="34" charset="0"/>
                        <a:buChar char="•"/>
                      </a:pPr>
                      <a:r>
                        <a:rPr lang="en-US" sz="1600" b="0" dirty="0">
                          <a:solidFill>
                            <a:schemeClr val="tx1"/>
                          </a:solidFill>
                          <a:effectLst/>
                        </a:rPr>
                        <a:t>Safe People</a:t>
                      </a:r>
                    </a:p>
                    <a:p>
                      <a:pPr marL="285750" marR="0" indent="-285750" algn="l">
                        <a:lnSpc>
                          <a:spcPct val="107000"/>
                        </a:lnSpc>
                        <a:spcBef>
                          <a:spcPts val="0"/>
                        </a:spcBef>
                        <a:spcAft>
                          <a:spcPts val="800"/>
                        </a:spcAft>
                        <a:buFont typeface="Arial" panose="020B0604020202020204" pitchFamily="34" charset="0"/>
                        <a:buChar char="•"/>
                      </a:pPr>
                      <a:r>
                        <a:rPr lang="en-US" sz="1600" b="0" dirty="0">
                          <a:solidFill>
                            <a:schemeClr val="tx1"/>
                          </a:solidFill>
                          <a:effectLst/>
                        </a:rPr>
                        <a:t>Post-Crash Harm Reduction</a:t>
                      </a:r>
                    </a:p>
                    <a:p>
                      <a:pPr marL="285750" marR="0" indent="-285750" algn="l">
                        <a:lnSpc>
                          <a:spcPct val="107000"/>
                        </a:lnSpc>
                        <a:spcBef>
                          <a:spcPts val="0"/>
                        </a:spcBef>
                        <a:spcAft>
                          <a:spcPts val="800"/>
                        </a:spcAft>
                        <a:buFont typeface="Arial" panose="020B0604020202020204" pitchFamily="34" charset="0"/>
                        <a:buChar char="•"/>
                      </a:pPr>
                      <a:r>
                        <a:rPr lang="en-US" sz="1600" b="0" dirty="0">
                          <a:solidFill>
                            <a:schemeClr val="tx1"/>
                          </a:solidFill>
                          <a:effectLst/>
                        </a:rPr>
                        <a:t>Safety Evaluation</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b="0" dirty="0">
                          <a:solidFill>
                            <a:schemeClr val="tx1"/>
                          </a:solidFill>
                          <a:effectLst/>
                        </a:rPr>
                        <a:t>Provides a description of the practice and indicates the typical agency lead (S = SHSO; D= State DOT; L = Local agency); also links to the relevant section of the final report to find additional resources or supporting literature</a:t>
                      </a:r>
                    </a:p>
                    <a:p>
                      <a:pPr marL="0" marR="0" algn="ctr">
                        <a:lnSpc>
                          <a:spcPct val="107000"/>
                        </a:lnSpc>
                        <a:spcBef>
                          <a:spcPts val="0"/>
                        </a:spcBef>
                        <a:spcAft>
                          <a:spcPts val="800"/>
                        </a:spcAft>
                      </a:pP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600" b="0" dirty="0">
                          <a:solidFill>
                            <a:schemeClr val="tx1"/>
                          </a:solidFill>
                          <a:effectLst/>
                        </a:rPr>
                        <a:t>Based on the BTS-10 survey and literature review, indicates low, medium, or high levels of current adoption</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38735" marR="0" lvl="0" indent="0" algn="l" defTabSz="914400" rtl="0" eaLnBrk="1" fontAlgn="auto" latinLnBrk="0" hangingPunct="1">
                        <a:lnSpc>
                          <a:spcPct val="107000"/>
                        </a:lnSpc>
                        <a:spcBef>
                          <a:spcPts val="0"/>
                        </a:spcBef>
                        <a:spcAft>
                          <a:spcPts val="800"/>
                        </a:spcAft>
                        <a:buClrTx/>
                        <a:buSzTx/>
                        <a:buFontTx/>
                        <a:buNone/>
                        <a:tabLst/>
                        <a:defRPr/>
                      </a:pPr>
                      <a:r>
                        <a:rPr lang="en-US" sz="1600" b="0" dirty="0">
                          <a:solidFill>
                            <a:schemeClr val="tx1"/>
                          </a:solidFill>
                          <a:effectLst/>
                        </a:rPr>
                        <a:t>Based on the BTS-10 literature review and expert input, indicates the current evidence base supporting the practice: </a:t>
                      </a:r>
                    </a:p>
                    <a:p>
                      <a:pPr marL="32448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b="0" dirty="0">
                          <a:solidFill>
                            <a:schemeClr val="tx1"/>
                          </a:solidFill>
                          <a:effectLst/>
                        </a:rPr>
                        <a:t>No demonstrated effectiveness; </a:t>
                      </a:r>
                    </a:p>
                    <a:p>
                      <a:pPr marL="32448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b="0" dirty="0">
                          <a:solidFill>
                            <a:schemeClr val="tx1"/>
                          </a:solidFill>
                          <a:effectLst/>
                        </a:rPr>
                        <a:t>Limited or no high-quality evidence;</a:t>
                      </a:r>
                    </a:p>
                    <a:p>
                      <a:pPr marL="32448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b="0" dirty="0">
                          <a:solidFill>
                            <a:schemeClr val="tx1"/>
                          </a:solidFill>
                          <a:effectLst/>
                        </a:rPr>
                        <a:t> Promising/ Likely effective; or </a:t>
                      </a:r>
                    </a:p>
                    <a:p>
                      <a:pPr marL="32448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b="0" dirty="0">
                          <a:solidFill>
                            <a:schemeClr val="tx1"/>
                          </a:solidFill>
                          <a:effectLst/>
                        </a:rPr>
                        <a:t>High demonstrated effectiveness</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381218"/>
                  </a:ext>
                </a:extLst>
              </a:tr>
            </a:tbl>
          </a:graphicData>
        </a:graphic>
      </p:graphicFrame>
    </p:spTree>
    <p:extLst>
      <p:ext uri="{BB962C8B-B14F-4D97-AF65-F5344CB8AC3E}">
        <p14:creationId xmlns:p14="http://schemas.microsoft.com/office/powerpoint/2010/main" val="416273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0830D-A422-C8A6-2053-F85AEC97D212}"/>
              </a:ext>
            </a:extLst>
          </p:cNvPr>
          <p:cNvSpPr>
            <a:spLocks noGrp="1"/>
          </p:cNvSpPr>
          <p:nvPr>
            <p:ph type="title"/>
          </p:nvPr>
        </p:nvSpPr>
        <p:spPr>
          <a:xfrm>
            <a:off x="1115568" y="548640"/>
            <a:ext cx="10168128" cy="1179576"/>
          </a:xfrm>
        </p:spPr>
        <p:txBody>
          <a:bodyPr>
            <a:normAutofit/>
          </a:bodyPr>
          <a:lstStyle/>
          <a:p>
            <a:r>
              <a:rPr lang="en-US" sz="4000" dirty="0"/>
              <a:t>General Findings: Additional research needs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70D2850-6CA7-56C3-7E7D-FB52C23B6851}"/>
              </a:ext>
            </a:extLst>
          </p:cNvPr>
          <p:cNvSpPr>
            <a:spLocks noGrp="1"/>
          </p:cNvSpPr>
          <p:nvPr>
            <p:ph idx="1"/>
          </p:nvPr>
        </p:nvSpPr>
        <p:spPr>
          <a:xfrm>
            <a:off x="566928" y="2481943"/>
            <a:ext cx="10716768" cy="3695020"/>
          </a:xfrm>
        </p:spPr>
        <p:txBody>
          <a:bodyPr>
            <a:normAutofit/>
          </a:bodyPr>
          <a:lstStyle/>
          <a:p>
            <a:pPr marL="192405" indent="-192405"/>
            <a:r>
              <a:rPr lang="en-US" sz="2000" dirty="0"/>
              <a:t>Studies on the experiences, attitudes, and perceptions, and injury outcomes of people with disabilities in relation to e-scooters</a:t>
            </a:r>
          </a:p>
          <a:p>
            <a:pPr marL="192405" indent="-192405"/>
            <a:r>
              <a:rPr lang="en-US" sz="2000" dirty="0"/>
              <a:t>Studies on the experiences, attitudes, and perceptions, and injury rates and outcomes of people in different socioeconomic groups (age, gender, race, ethnicity, income)</a:t>
            </a:r>
          </a:p>
          <a:p>
            <a:pPr marL="192405" indent="-192405"/>
            <a:r>
              <a:rPr lang="en-US" sz="2000" dirty="0"/>
              <a:t>Studies/evaluations of local e-scooter practices related to speed management, pavement quality management/maintenance, design of transition zones, parking policy/design, and communications/engagement techniques</a:t>
            </a:r>
          </a:p>
          <a:p>
            <a:pPr marL="192405" indent="-192405"/>
            <a:r>
              <a:rPr lang="en-US" sz="2000" dirty="0"/>
              <a:t>Studies/evaluations of the equity of various e-scooter practices (geofencing, service restrictions, enforcement, data or other program and permitting requirements)</a:t>
            </a:r>
          </a:p>
          <a:p>
            <a:pPr marL="192405" indent="-192405"/>
            <a:r>
              <a:rPr lang="en-US" sz="2000" dirty="0"/>
              <a:t>Evaluations, resources, or guidance on equitable community practices to build civic engagement in e-scooter programs, network planning, and policy decisions</a:t>
            </a:r>
          </a:p>
          <a:p>
            <a:endParaRPr lang="en-US" sz="2200" dirty="0"/>
          </a:p>
        </p:txBody>
      </p:sp>
    </p:spTree>
    <p:extLst>
      <p:ext uri="{BB962C8B-B14F-4D97-AF65-F5344CB8AC3E}">
        <p14:creationId xmlns:p14="http://schemas.microsoft.com/office/powerpoint/2010/main" val="300875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E0E2C0-B1E8-FF4B-9555-49ACD47BBD99}"/>
              </a:ext>
            </a:extLst>
          </p:cNvPr>
          <p:cNvSpPr>
            <a:spLocks noGrp="1"/>
          </p:cNvSpPr>
          <p:nvPr>
            <p:ph type="title"/>
          </p:nvPr>
        </p:nvSpPr>
        <p:spPr>
          <a:xfrm>
            <a:off x="1115568" y="548640"/>
            <a:ext cx="8015919" cy="1179576"/>
          </a:xfrm>
        </p:spPr>
        <p:txBody>
          <a:bodyPr>
            <a:normAutofit fontScale="90000"/>
          </a:bodyPr>
          <a:lstStyle/>
          <a:p>
            <a:r>
              <a:rPr lang="en-US" sz="4000" dirty="0"/>
              <a:t>Key Takeaways for Local Micromobility Program Managers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E5F2E0B-3D02-D6A5-83D1-DA8CBFD31FC9}"/>
              </a:ext>
            </a:extLst>
          </p:cNvPr>
          <p:cNvSpPr>
            <a:spLocks noGrp="1"/>
          </p:cNvSpPr>
          <p:nvPr>
            <p:ph idx="1"/>
          </p:nvPr>
        </p:nvSpPr>
        <p:spPr>
          <a:xfrm>
            <a:off x="558209" y="2481943"/>
            <a:ext cx="11164399" cy="3695020"/>
          </a:xfrm>
        </p:spPr>
        <p:txBody>
          <a:bodyPr>
            <a:normAutofit/>
          </a:bodyPr>
          <a:lstStyle/>
          <a:p>
            <a:pPr marL="514350" indent="-514350">
              <a:buFont typeface="+mj-lt"/>
              <a:buAutoNum type="arabicPeriod"/>
            </a:pPr>
            <a:r>
              <a:rPr lang="en-US" sz="2000" dirty="0"/>
              <a:t>Micromobility parking is a civil rights issue and a safety issue</a:t>
            </a:r>
          </a:p>
          <a:p>
            <a:pPr lvl="1"/>
            <a:r>
              <a:rPr lang="en-US" sz="2000" i="1" dirty="0"/>
              <a:t>Planning for equitable allocation of parking infrastructure is a must</a:t>
            </a:r>
          </a:p>
          <a:p>
            <a:pPr marL="971550" lvl="1" indent="-514350">
              <a:buFont typeface="+mj-lt"/>
              <a:buAutoNum type="arabicPeriod"/>
            </a:pPr>
            <a:endParaRPr lang="en-US" sz="2000" dirty="0"/>
          </a:p>
          <a:p>
            <a:pPr marL="514350" indent="-514350">
              <a:buFont typeface="+mj-lt"/>
              <a:buAutoNum type="arabicPeriod"/>
            </a:pPr>
            <a:r>
              <a:rPr lang="en-US" sz="2000" dirty="0"/>
              <a:t>Micromobility programs will not succeed if riders have bad experiences or are injured</a:t>
            </a:r>
          </a:p>
          <a:p>
            <a:pPr lvl="1"/>
            <a:r>
              <a:rPr lang="en-US" sz="2000" i="1" dirty="0"/>
              <a:t>Proactive community engagement and hazard identification can pre-empt injuries and complaints</a:t>
            </a:r>
          </a:p>
          <a:p>
            <a:pPr marL="457200" lvl="1" indent="0">
              <a:buNone/>
            </a:pPr>
            <a:endParaRPr lang="en-US" sz="2000" i="1" dirty="0"/>
          </a:p>
          <a:p>
            <a:pPr marL="514350" indent="-514350">
              <a:buFont typeface="+mj-lt"/>
              <a:buAutoNum type="arabicPeriod"/>
            </a:pPr>
            <a:r>
              <a:rPr lang="en-US" sz="2000" dirty="0"/>
              <a:t>Seek ways to mitigate harmful behaviors, as well as reduce the harm when injuries do occur</a:t>
            </a:r>
          </a:p>
          <a:p>
            <a:pPr lvl="1"/>
            <a:r>
              <a:rPr lang="en-US" sz="2000" i="1" dirty="0"/>
              <a:t>Partner and plan for harm reduction and addressing the deadliest combinations of risk factors</a:t>
            </a:r>
          </a:p>
          <a:p>
            <a:pPr lvl="1"/>
            <a:r>
              <a:rPr lang="en-US" sz="2000" i="1" dirty="0"/>
              <a:t>Community engagement offers opportunities to address equity and build a culture around safety </a:t>
            </a:r>
          </a:p>
          <a:p>
            <a:pPr marL="0" indent="0">
              <a:buNone/>
            </a:pPr>
            <a:endParaRPr lang="en-US" sz="2000" dirty="0"/>
          </a:p>
          <a:p>
            <a:pPr marL="514350" indent="-514350">
              <a:buFont typeface="+mj-lt"/>
              <a:buAutoNum type="arabicPeriod"/>
            </a:pPr>
            <a:endParaRPr lang="en-US" sz="2000" dirty="0"/>
          </a:p>
        </p:txBody>
      </p:sp>
    </p:spTree>
    <p:extLst>
      <p:ext uri="{BB962C8B-B14F-4D97-AF65-F5344CB8AC3E}">
        <p14:creationId xmlns:p14="http://schemas.microsoft.com/office/powerpoint/2010/main" val="127154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5">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B22253-5C61-35F6-C26B-FE12A0E3F881}"/>
              </a:ext>
            </a:extLst>
          </p:cNvPr>
          <p:cNvSpPr>
            <a:spLocks noGrp="1"/>
          </p:cNvSpPr>
          <p:nvPr>
            <p:ph type="title"/>
          </p:nvPr>
        </p:nvSpPr>
        <p:spPr>
          <a:xfrm>
            <a:off x="1115568" y="548640"/>
            <a:ext cx="10168128" cy="1179576"/>
          </a:xfrm>
        </p:spPr>
        <p:txBody>
          <a:bodyPr>
            <a:normAutofit/>
          </a:bodyPr>
          <a:lstStyle/>
          <a:p>
            <a:r>
              <a:rPr lang="en-US" sz="3700" dirty="0"/>
              <a:t>Micromobility parking is a civil rights issue </a:t>
            </a:r>
            <a:r>
              <a:rPr lang="en-US" sz="3700" i="1" dirty="0"/>
              <a:t>and</a:t>
            </a:r>
            <a:r>
              <a:rPr lang="en-US" sz="3700" dirty="0"/>
              <a:t> a safety issue</a:t>
            </a:r>
          </a:p>
        </p:txBody>
      </p:sp>
      <p:sp>
        <p:nvSpPr>
          <p:cNvPr id="30" name="Rectangle 29">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A2EEDF-8692-885C-9488-E14D02F2D27E}"/>
              </a:ext>
            </a:extLst>
          </p:cNvPr>
          <p:cNvSpPr>
            <a:spLocks noGrp="1"/>
          </p:cNvSpPr>
          <p:nvPr>
            <p:ph idx="1"/>
          </p:nvPr>
        </p:nvSpPr>
        <p:spPr>
          <a:xfrm>
            <a:off x="5404104" y="2245685"/>
            <a:ext cx="6318504" cy="4063675"/>
          </a:xfrm>
        </p:spPr>
        <p:txBody>
          <a:bodyPr anchor="ctr">
            <a:normAutofit lnSpcReduction="10000"/>
          </a:bodyPr>
          <a:lstStyle/>
          <a:p>
            <a:r>
              <a:rPr lang="en-US" sz="1800" dirty="0"/>
              <a:t>“Public rights-of-way and facilities are required to be accessible to persons with disabilities through the following statutes: Section 504 of the Rehabilitation Act of 1973 (Section 504) (29 U.S.C. §794) and Title II of the Americans with Disabilities Act of 1990 (ADA) (42 U.S.C. §§ 12131-12164). These statutes prohibit public agencies from discriminating against persons with disabilities by excluding them from services, programs, or activities. These statutes mean that the agency must provide pedestrian access for persons with disabilities to the agency's streets and sidewalks, whenever a pedestrian facility exists. Regulations implement this require­ment by imposing standards for accessible features such as curb cuts, ramps, continuous sidewalks, and detectable warnings." (</a:t>
            </a:r>
            <a:r>
              <a:rPr lang="en-US" sz="1800" dirty="0">
                <a:hlinkClick r:id="rId3"/>
              </a:rPr>
              <a:t>FHWA</a:t>
            </a:r>
            <a:r>
              <a:rPr lang="en-US" sz="1800" dirty="0"/>
              <a:t>). </a:t>
            </a:r>
          </a:p>
          <a:p>
            <a:r>
              <a:rPr lang="en-US" sz="1800" dirty="0"/>
              <a:t>Planning for parking helps preempt ADA concerns and complaints and reduce tripping and fall hazards</a:t>
            </a:r>
          </a:p>
          <a:p>
            <a:r>
              <a:rPr lang="en-US" sz="1800" u="sng" dirty="0"/>
              <a:t>Where you place the parking </a:t>
            </a:r>
            <a:r>
              <a:rPr lang="en-US" sz="1800" i="1" u="sng" dirty="0"/>
              <a:t>matters</a:t>
            </a:r>
          </a:p>
        </p:txBody>
      </p:sp>
      <p:pic>
        <p:nvPicPr>
          <p:cNvPr id="21" name="Picture 20" descr="A person walking down a sidewalk&#10;&#10;Description automatically generated with medium confidence">
            <a:extLst>
              <a:ext uri="{FF2B5EF4-FFF2-40B4-BE49-F238E27FC236}">
                <a16:creationId xmlns:a16="http://schemas.microsoft.com/office/drawing/2014/main" id="{D6A155BD-E1E2-E59D-8A01-B13475A87A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3799" y="2975445"/>
            <a:ext cx="2795625" cy="3727500"/>
          </a:xfrm>
          <a:prstGeom prst="rect">
            <a:avLst/>
          </a:prstGeom>
        </p:spPr>
      </p:pic>
      <p:sp>
        <p:nvSpPr>
          <p:cNvPr id="5" name="TextBox 4">
            <a:extLst>
              <a:ext uri="{FF2B5EF4-FFF2-40B4-BE49-F238E27FC236}">
                <a16:creationId xmlns:a16="http://schemas.microsoft.com/office/drawing/2014/main" id="{2950DEE1-80C3-C896-4601-3D797B445D27}"/>
              </a:ext>
            </a:extLst>
          </p:cNvPr>
          <p:cNvSpPr txBox="1"/>
          <p:nvPr/>
        </p:nvSpPr>
        <p:spPr>
          <a:xfrm>
            <a:off x="3206664" y="6425946"/>
            <a:ext cx="2062904" cy="276999"/>
          </a:xfrm>
          <a:prstGeom prst="rect">
            <a:avLst/>
          </a:prstGeom>
          <a:noFill/>
        </p:spPr>
        <p:txBody>
          <a:bodyPr wrap="square" rtlCol="0">
            <a:spAutoFit/>
          </a:bodyPr>
          <a:lstStyle/>
          <a:p>
            <a:pPr algn="r">
              <a:spcAft>
                <a:spcPts val="600"/>
              </a:spcAft>
            </a:pPr>
            <a:r>
              <a:rPr lang="en-US" sz="1200" dirty="0"/>
              <a:t>Source: BTS-10 project team</a:t>
            </a:r>
          </a:p>
        </p:txBody>
      </p:sp>
      <p:pic>
        <p:nvPicPr>
          <p:cNvPr id="20" name="Picture 19" descr="A picture containing building, outdoor&#10;&#10;Description automatically generated">
            <a:extLst>
              <a:ext uri="{FF2B5EF4-FFF2-40B4-BE49-F238E27FC236}">
                <a16:creationId xmlns:a16="http://schemas.microsoft.com/office/drawing/2014/main" id="{A9E40200-D564-0C9D-7FA5-1CE0F6CBE0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79506" y="2133107"/>
            <a:ext cx="2593511" cy="2818667"/>
          </a:xfrm>
          <a:prstGeom prst="rect">
            <a:avLst/>
          </a:prstGeom>
        </p:spPr>
      </p:pic>
      <p:sp>
        <p:nvSpPr>
          <p:cNvPr id="22" name="TextBox 21">
            <a:extLst>
              <a:ext uri="{FF2B5EF4-FFF2-40B4-BE49-F238E27FC236}">
                <a16:creationId xmlns:a16="http://schemas.microsoft.com/office/drawing/2014/main" id="{EFDB7553-7594-B2A9-62CB-05B522FE7C68}"/>
              </a:ext>
            </a:extLst>
          </p:cNvPr>
          <p:cNvSpPr txBox="1"/>
          <p:nvPr/>
        </p:nvSpPr>
        <p:spPr>
          <a:xfrm>
            <a:off x="558209" y="4501225"/>
            <a:ext cx="2422204" cy="276999"/>
          </a:xfrm>
          <a:prstGeom prst="rect">
            <a:avLst/>
          </a:prstGeom>
          <a:noFill/>
        </p:spPr>
        <p:txBody>
          <a:bodyPr wrap="square" rtlCol="0">
            <a:spAutoFit/>
          </a:bodyPr>
          <a:lstStyle/>
          <a:p>
            <a:pPr>
              <a:spcAft>
                <a:spcPts val="600"/>
              </a:spcAft>
            </a:pPr>
            <a:r>
              <a:rPr lang="en-US" sz="1200" dirty="0">
                <a:solidFill>
                  <a:schemeClr val="bg1"/>
                </a:solidFill>
              </a:rPr>
              <a:t>Source: BTS-10 project team</a:t>
            </a:r>
          </a:p>
        </p:txBody>
      </p:sp>
    </p:spTree>
    <p:extLst>
      <p:ext uri="{BB962C8B-B14F-4D97-AF65-F5344CB8AC3E}">
        <p14:creationId xmlns:p14="http://schemas.microsoft.com/office/powerpoint/2010/main" val="311992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86D170-B300-277F-5535-16965FFB2D65}"/>
              </a:ext>
            </a:extLst>
          </p:cNvPr>
          <p:cNvSpPr>
            <a:spLocks noGrp="1"/>
          </p:cNvSpPr>
          <p:nvPr>
            <p:ph type="title"/>
          </p:nvPr>
        </p:nvSpPr>
        <p:spPr>
          <a:xfrm>
            <a:off x="1115568" y="548640"/>
            <a:ext cx="10168128" cy="1179576"/>
          </a:xfrm>
        </p:spPr>
        <p:txBody>
          <a:bodyPr>
            <a:normAutofit/>
          </a:bodyPr>
          <a:lstStyle/>
          <a:p>
            <a:r>
              <a:rPr lang="en-US" sz="4000" dirty="0"/>
              <a:t>Slide Deck Overview</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76B619-F446-BD3E-7787-2040E525ACC4}"/>
              </a:ext>
            </a:extLst>
          </p:cNvPr>
          <p:cNvSpPr>
            <a:spLocks noGrp="1"/>
          </p:cNvSpPr>
          <p:nvPr>
            <p:ph idx="1"/>
          </p:nvPr>
        </p:nvSpPr>
        <p:spPr>
          <a:xfrm>
            <a:off x="558209" y="2481943"/>
            <a:ext cx="11164399" cy="3695020"/>
          </a:xfrm>
        </p:spPr>
        <p:txBody>
          <a:bodyPr>
            <a:normAutofit/>
          </a:bodyPr>
          <a:lstStyle/>
          <a:p>
            <a:r>
              <a:rPr lang="en-US" sz="2200" dirty="0"/>
              <a:t>Introduction</a:t>
            </a:r>
          </a:p>
          <a:p>
            <a:pPr lvl="1"/>
            <a:r>
              <a:rPr lang="en-US" sz="1800" dirty="0"/>
              <a:t>Background and project motivation, goals, principles, and evidence base</a:t>
            </a:r>
          </a:p>
          <a:p>
            <a:r>
              <a:rPr lang="en-US" sz="2200" dirty="0"/>
              <a:t>General findings</a:t>
            </a:r>
          </a:p>
          <a:p>
            <a:pPr lvl="1"/>
            <a:r>
              <a:rPr lang="en-US" sz="1800" dirty="0"/>
              <a:t>E-scooter usage, context, safety concerns, and injury contributors</a:t>
            </a:r>
          </a:p>
          <a:p>
            <a:pPr lvl="1"/>
            <a:r>
              <a:rPr lang="en-US" sz="1800" dirty="0"/>
              <a:t>Current and potential safety management practices and future research needs</a:t>
            </a:r>
          </a:p>
          <a:p>
            <a:r>
              <a:rPr lang="en-US" sz="2200" dirty="0"/>
              <a:t>Takeaways for local micromobility program managers</a:t>
            </a:r>
          </a:p>
          <a:p>
            <a:r>
              <a:rPr lang="en-US" sz="2200" dirty="0"/>
              <a:t>Takeaways for state highway safety officials and policy makers</a:t>
            </a:r>
          </a:p>
          <a:p>
            <a:r>
              <a:rPr lang="en-US" sz="2200" dirty="0"/>
              <a:t>Summary of project deliverables</a:t>
            </a:r>
          </a:p>
          <a:p>
            <a:r>
              <a:rPr lang="en-US" sz="2200" dirty="0"/>
              <a:t>Acknowledgements</a:t>
            </a:r>
          </a:p>
        </p:txBody>
      </p:sp>
    </p:spTree>
    <p:extLst>
      <p:ext uri="{BB962C8B-B14F-4D97-AF65-F5344CB8AC3E}">
        <p14:creationId xmlns:p14="http://schemas.microsoft.com/office/powerpoint/2010/main" val="130700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0DDC46-C2F0-9909-8724-1128FACD49E2}"/>
              </a:ext>
            </a:extLst>
          </p:cNvPr>
          <p:cNvSpPr>
            <a:spLocks noGrp="1"/>
          </p:cNvSpPr>
          <p:nvPr>
            <p:ph type="title"/>
          </p:nvPr>
        </p:nvSpPr>
        <p:spPr>
          <a:xfrm>
            <a:off x="1115568" y="548640"/>
            <a:ext cx="10168128" cy="1179576"/>
          </a:xfrm>
        </p:spPr>
        <p:txBody>
          <a:bodyPr>
            <a:normAutofit fontScale="90000"/>
          </a:bodyPr>
          <a:lstStyle/>
          <a:p>
            <a:r>
              <a:rPr lang="en-US" sz="4000" dirty="0"/>
              <a:t>Plan for equitable allocation of parking infrastructure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text, road, outdoor, car&#10;&#10;Description automatically generated">
            <a:extLst>
              <a:ext uri="{FF2B5EF4-FFF2-40B4-BE49-F238E27FC236}">
                <a16:creationId xmlns:a16="http://schemas.microsoft.com/office/drawing/2014/main" id="{EAAC7494-C731-719D-67C5-BD859BEBC4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209" y="2187393"/>
            <a:ext cx="5410896" cy="4674170"/>
          </a:xfrm>
          <a:prstGeom prst="rect">
            <a:avLst/>
          </a:prstGeom>
        </p:spPr>
      </p:pic>
      <p:sp>
        <p:nvSpPr>
          <p:cNvPr id="7" name="TextBox 6">
            <a:extLst>
              <a:ext uri="{FF2B5EF4-FFF2-40B4-BE49-F238E27FC236}">
                <a16:creationId xmlns:a16="http://schemas.microsoft.com/office/drawing/2014/main" id="{49B5C7F0-CA1E-6F10-77E9-E5D56C680476}"/>
              </a:ext>
            </a:extLst>
          </p:cNvPr>
          <p:cNvSpPr txBox="1"/>
          <p:nvPr/>
        </p:nvSpPr>
        <p:spPr>
          <a:xfrm>
            <a:off x="558209" y="6339115"/>
            <a:ext cx="2521174" cy="461665"/>
          </a:xfrm>
          <a:prstGeom prst="rect">
            <a:avLst/>
          </a:prstGeom>
          <a:noFill/>
        </p:spPr>
        <p:txBody>
          <a:bodyPr wrap="square" rtlCol="0">
            <a:spAutoFit/>
          </a:bodyPr>
          <a:lstStyle/>
          <a:p>
            <a:pPr algn="l"/>
            <a:r>
              <a:rPr lang="en-US" sz="1200" dirty="0">
                <a:solidFill>
                  <a:schemeClr val="bg1"/>
                </a:solidFill>
              </a:rPr>
              <a:t>Source: www.pedbikeimages.org/ TREC</a:t>
            </a:r>
          </a:p>
        </p:txBody>
      </p:sp>
      <p:pic>
        <p:nvPicPr>
          <p:cNvPr id="13" name="Picture 12" descr="A picture containing outdoor, ground, building, sidewalk&#10;&#10;Description automatically generated">
            <a:extLst>
              <a:ext uri="{FF2B5EF4-FFF2-40B4-BE49-F238E27FC236}">
                <a16:creationId xmlns:a16="http://schemas.microsoft.com/office/drawing/2014/main" id="{73319B53-3CD1-0369-73CA-2264426E78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4745" y="1728215"/>
            <a:ext cx="2968365" cy="2977599"/>
          </a:xfrm>
          <a:prstGeom prst="rect">
            <a:avLst/>
          </a:prstGeom>
        </p:spPr>
      </p:pic>
      <p:pic>
        <p:nvPicPr>
          <p:cNvPr id="15" name="Picture 14" descr="A city street&#10;&#10;Description automatically generated">
            <a:extLst>
              <a:ext uri="{FF2B5EF4-FFF2-40B4-BE49-F238E27FC236}">
                <a16:creationId xmlns:a16="http://schemas.microsoft.com/office/drawing/2014/main" id="{CCF86CA4-41AF-E4F3-9039-3F45FE4CD99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03543" y="4860222"/>
            <a:ext cx="5490525" cy="2001341"/>
          </a:xfrm>
          <a:prstGeom prst="rect">
            <a:avLst/>
          </a:prstGeom>
        </p:spPr>
      </p:pic>
      <p:sp>
        <p:nvSpPr>
          <p:cNvPr id="16" name="TextBox 15">
            <a:extLst>
              <a:ext uri="{FF2B5EF4-FFF2-40B4-BE49-F238E27FC236}">
                <a16:creationId xmlns:a16="http://schemas.microsoft.com/office/drawing/2014/main" id="{68560294-232E-CD01-2E6E-EA585ADA6532}"/>
              </a:ext>
            </a:extLst>
          </p:cNvPr>
          <p:cNvSpPr txBox="1"/>
          <p:nvPr/>
        </p:nvSpPr>
        <p:spPr>
          <a:xfrm>
            <a:off x="6188509" y="6523781"/>
            <a:ext cx="2692512" cy="276999"/>
          </a:xfrm>
          <a:prstGeom prst="rect">
            <a:avLst/>
          </a:prstGeom>
          <a:noFill/>
        </p:spPr>
        <p:txBody>
          <a:bodyPr wrap="square" rtlCol="0">
            <a:spAutoFit/>
          </a:bodyPr>
          <a:lstStyle/>
          <a:p>
            <a:pPr algn="l"/>
            <a:r>
              <a:rPr lang="en-US" sz="1200" b="0" dirty="0">
                <a:solidFill>
                  <a:schemeClr val="bg1"/>
                </a:solidFill>
              </a:rPr>
              <a:t>Source: </a:t>
            </a:r>
            <a:r>
              <a:rPr lang="en-US" sz="1200" dirty="0">
                <a:solidFill>
                  <a:schemeClr val="bg1"/>
                </a:solidFill>
              </a:rPr>
              <a:t>BTS-10 project team</a:t>
            </a:r>
            <a:endParaRPr lang="en-US" sz="1200" b="0" dirty="0">
              <a:solidFill>
                <a:schemeClr val="bg1"/>
              </a:solidFill>
            </a:endParaRPr>
          </a:p>
        </p:txBody>
      </p:sp>
      <p:sp>
        <p:nvSpPr>
          <p:cNvPr id="17" name="TextBox 16">
            <a:extLst>
              <a:ext uri="{FF2B5EF4-FFF2-40B4-BE49-F238E27FC236}">
                <a16:creationId xmlns:a16="http://schemas.microsoft.com/office/drawing/2014/main" id="{906DBC10-32B6-2132-98D5-137C5BBAF31A}"/>
              </a:ext>
            </a:extLst>
          </p:cNvPr>
          <p:cNvSpPr txBox="1"/>
          <p:nvPr/>
        </p:nvSpPr>
        <p:spPr>
          <a:xfrm>
            <a:off x="6474745" y="4292633"/>
            <a:ext cx="2692512" cy="276999"/>
          </a:xfrm>
          <a:prstGeom prst="rect">
            <a:avLst/>
          </a:prstGeom>
          <a:noFill/>
        </p:spPr>
        <p:txBody>
          <a:bodyPr wrap="square" rtlCol="0">
            <a:spAutoFit/>
          </a:bodyPr>
          <a:lstStyle/>
          <a:p>
            <a:pPr algn="l"/>
            <a:r>
              <a:rPr lang="en-US" sz="1200" b="0" dirty="0">
                <a:solidFill>
                  <a:schemeClr val="bg1"/>
                </a:solidFill>
              </a:rPr>
              <a:t>Source: </a:t>
            </a:r>
            <a:r>
              <a:rPr lang="en-US" sz="1200" dirty="0">
                <a:solidFill>
                  <a:schemeClr val="bg1"/>
                </a:solidFill>
              </a:rPr>
              <a:t>BTS-10 project team</a:t>
            </a:r>
            <a:endParaRPr lang="en-US" sz="1200" b="0" dirty="0">
              <a:solidFill>
                <a:schemeClr val="bg1"/>
              </a:solidFill>
            </a:endParaRPr>
          </a:p>
        </p:txBody>
      </p:sp>
    </p:spTree>
    <p:extLst>
      <p:ext uri="{BB962C8B-B14F-4D97-AF65-F5344CB8AC3E}">
        <p14:creationId xmlns:p14="http://schemas.microsoft.com/office/powerpoint/2010/main" val="134327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84FB8C-0751-B9E9-2B34-B166B5877C57}"/>
              </a:ext>
            </a:extLst>
          </p:cNvPr>
          <p:cNvSpPr>
            <a:spLocks noGrp="1"/>
          </p:cNvSpPr>
          <p:nvPr>
            <p:ph type="title"/>
          </p:nvPr>
        </p:nvSpPr>
        <p:spPr>
          <a:xfrm>
            <a:off x="1115568" y="548640"/>
            <a:ext cx="10168128" cy="1179576"/>
          </a:xfrm>
        </p:spPr>
        <p:txBody>
          <a:bodyPr>
            <a:normAutofit/>
          </a:bodyPr>
          <a:lstStyle/>
          <a:p>
            <a:r>
              <a:rPr lang="en-US" sz="3700" dirty="0"/>
              <a:t>Micromobility programs will not succeed if riders have bad experiences or are injured</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7AD4E15-3171-3913-9F86-2F10AF89C57A}"/>
              </a:ext>
            </a:extLst>
          </p:cNvPr>
          <p:cNvSpPr>
            <a:spLocks noGrp="1"/>
          </p:cNvSpPr>
          <p:nvPr>
            <p:ph idx="1"/>
          </p:nvPr>
        </p:nvSpPr>
        <p:spPr>
          <a:xfrm>
            <a:off x="566928" y="2481943"/>
            <a:ext cx="4044829" cy="3695020"/>
          </a:xfrm>
        </p:spPr>
        <p:txBody>
          <a:bodyPr>
            <a:normAutofit/>
          </a:bodyPr>
          <a:lstStyle/>
          <a:p>
            <a:r>
              <a:rPr lang="en-US" sz="2200" dirty="0"/>
              <a:t>Percent of injuries involving first time or novice riders: 30%</a:t>
            </a:r>
          </a:p>
          <a:p>
            <a:endParaRPr lang="en-US" sz="2200" dirty="0"/>
          </a:p>
          <a:p>
            <a:r>
              <a:rPr lang="en-US" sz="2200" dirty="0"/>
              <a:t>Some agencies and operators indicated that injured riders quit riding after an incident</a:t>
            </a:r>
            <a:endParaRPr lang="en-US" sz="2200" dirty="0">
              <a:solidFill>
                <a:srgbClr val="FF0000"/>
              </a:solidFill>
            </a:endParaRPr>
          </a:p>
        </p:txBody>
      </p:sp>
      <p:pic>
        <p:nvPicPr>
          <p:cNvPr id="4" name="Picture 4">
            <a:extLst>
              <a:ext uri="{FF2B5EF4-FFF2-40B4-BE49-F238E27FC236}">
                <a16:creationId xmlns:a16="http://schemas.microsoft.com/office/drawing/2014/main" id="{1FEF8106-0347-9FA6-D0E0-D019CC4EC3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8685" y="2276856"/>
            <a:ext cx="6543923" cy="4359566"/>
          </a:xfrm>
          <a:prstGeom prst="rect">
            <a:avLst/>
          </a:prstGeom>
        </p:spPr>
      </p:pic>
      <p:sp>
        <p:nvSpPr>
          <p:cNvPr id="5" name="TextBox 4">
            <a:extLst>
              <a:ext uri="{FF2B5EF4-FFF2-40B4-BE49-F238E27FC236}">
                <a16:creationId xmlns:a16="http://schemas.microsoft.com/office/drawing/2014/main" id="{D8338E75-2D33-FCB4-2176-DEC2A7150B89}"/>
              </a:ext>
            </a:extLst>
          </p:cNvPr>
          <p:cNvSpPr txBox="1"/>
          <p:nvPr/>
        </p:nvSpPr>
        <p:spPr>
          <a:xfrm>
            <a:off x="5178685" y="5755362"/>
            <a:ext cx="1679797" cy="553998"/>
          </a:xfrm>
          <a:prstGeom prst="rect">
            <a:avLst/>
          </a:prstGeom>
          <a:noFill/>
        </p:spPr>
        <p:txBody>
          <a:bodyPr wrap="square" lIns="91440" tIns="45720" rIns="91440" bIns="45720" rtlCol="0" anchor="t">
            <a:spAutoFit/>
          </a:bodyPr>
          <a:lstStyle/>
          <a:p>
            <a:pPr algn="l"/>
            <a:r>
              <a:rPr lang="en-US" sz="1000" dirty="0">
                <a:latin typeface="Arial"/>
                <a:cs typeface="Arial"/>
              </a:rPr>
              <a:t>Source: www.pedbikeimages.org/ Toole Design Group</a:t>
            </a:r>
          </a:p>
        </p:txBody>
      </p:sp>
    </p:spTree>
    <p:extLst>
      <p:ext uri="{BB962C8B-B14F-4D97-AF65-F5344CB8AC3E}">
        <p14:creationId xmlns:p14="http://schemas.microsoft.com/office/powerpoint/2010/main" val="3341680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6E4A2A-5112-4073-2589-E58C039BF1E1}"/>
              </a:ext>
            </a:extLst>
          </p:cNvPr>
          <p:cNvSpPr>
            <a:spLocks noGrp="1"/>
          </p:cNvSpPr>
          <p:nvPr>
            <p:ph type="title"/>
          </p:nvPr>
        </p:nvSpPr>
        <p:spPr>
          <a:xfrm>
            <a:off x="1115568" y="548640"/>
            <a:ext cx="10168128" cy="1179576"/>
          </a:xfrm>
        </p:spPr>
        <p:txBody>
          <a:bodyPr>
            <a:normAutofit fontScale="90000"/>
          </a:bodyPr>
          <a:lstStyle/>
          <a:p>
            <a:r>
              <a:rPr lang="en-US" sz="4000" dirty="0"/>
              <a:t>How can communities be proactive about e-scooter safety?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CA1B9BE-B29E-0672-9F8D-710FD80F89F0}"/>
              </a:ext>
            </a:extLst>
          </p:cNvPr>
          <p:cNvSpPr>
            <a:spLocks noGrp="1"/>
          </p:cNvSpPr>
          <p:nvPr>
            <p:ph idx="1"/>
          </p:nvPr>
        </p:nvSpPr>
        <p:spPr>
          <a:xfrm>
            <a:off x="566928" y="2481943"/>
            <a:ext cx="9780230" cy="3695020"/>
          </a:xfrm>
        </p:spPr>
        <p:txBody>
          <a:bodyPr>
            <a:normAutofit/>
          </a:bodyPr>
          <a:lstStyle/>
          <a:p>
            <a:r>
              <a:rPr lang="en-US" sz="2200" dirty="0"/>
              <a:t>Is your </a:t>
            </a:r>
            <a:r>
              <a:rPr lang="en-US" sz="2200" b="1" dirty="0"/>
              <a:t>risk reporting program </a:t>
            </a:r>
            <a:r>
              <a:rPr lang="en-US" sz="2200" dirty="0"/>
              <a:t>adequately staffed?</a:t>
            </a:r>
          </a:p>
          <a:p>
            <a:r>
              <a:rPr lang="en-US" sz="2200" dirty="0"/>
              <a:t>Do you have a system in place to provide </a:t>
            </a:r>
            <a:r>
              <a:rPr lang="en-US" sz="2200" b="1" dirty="0"/>
              <a:t>equitable</a:t>
            </a:r>
            <a:r>
              <a:rPr lang="en-US" sz="2200" dirty="0"/>
              <a:t> responses?</a:t>
            </a:r>
          </a:p>
          <a:p>
            <a:r>
              <a:rPr lang="en-US" sz="2200" dirty="0"/>
              <a:t>Do you have a system in place to respond to </a:t>
            </a:r>
            <a:r>
              <a:rPr lang="en-US" sz="2200" b="1" dirty="0"/>
              <a:t>systemic</a:t>
            </a:r>
            <a:r>
              <a:rPr lang="en-US" sz="2200" dirty="0"/>
              <a:t> issues?</a:t>
            </a:r>
          </a:p>
          <a:p>
            <a:r>
              <a:rPr lang="en-US" sz="2200" dirty="0"/>
              <a:t>Are you leveraging opportunities for </a:t>
            </a:r>
            <a:r>
              <a:rPr lang="en-US" sz="2200" b="1" dirty="0"/>
              <a:t>community members </a:t>
            </a:r>
            <a:r>
              <a:rPr lang="en-US" sz="2200" dirty="0"/>
              <a:t>to share data?</a:t>
            </a:r>
          </a:p>
          <a:p>
            <a:r>
              <a:rPr lang="en-US" sz="2200" dirty="0"/>
              <a:t>Is your </a:t>
            </a:r>
            <a:r>
              <a:rPr lang="en-US" sz="2200" b="1" dirty="0"/>
              <a:t>roadway network </a:t>
            </a:r>
            <a:r>
              <a:rPr lang="en-US" sz="2200" dirty="0"/>
              <a:t>ready for e-scooters?</a:t>
            </a:r>
          </a:p>
          <a:p>
            <a:pPr lvl="1"/>
            <a:r>
              <a:rPr lang="en-US" sz="1800" dirty="0"/>
              <a:t>Pavement conditions</a:t>
            </a:r>
          </a:p>
          <a:p>
            <a:pPr lvl="1"/>
            <a:r>
              <a:rPr lang="en-US" sz="1800" dirty="0"/>
              <a:t>Transition zones</a:t>
            </a:r>
          </a:p>
          <a:p>
            <a:pPr lvl="1"/>
            <a:r>
              <a:rPr lang="en-US" sz="1800" dirty="0"/>
              <a:t>Separated bicycle facilities</a:t>
            </a:r>
          </a:p>
        </p:txBody>
      </p:sp>
    </p:spTree>
    <p:extLst>
      <p:ext uri="{BB962C8B-B14F-4D97-AF65-F5344CB8AC3E}">
        <p14:creationId xmlns:p14="http://schemas.microsoft.com/office/powerpoint/2010/main" val="27356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865927-7824-C983-F1A3-70420F12F9E5}"/>
              </a:ext>
            </a:extLst>
          </p:cNvPr>
          <p:cNvSpPr>
            <a:spLocks noGrp="1"/>
          </p:cNvSpPr>
          <p:nvPr>
            <p:ph type="title"/>
          </p:nvPr>
        </p:nvSpPr>
        <p:spPr>
          <a:xfrm>
            <a:off x="1115568" y="548640"/>
            <a:ext cx="10168128" cy="1179576"/>
          </a:xfrm>
        </p:spPr>
        <p:txBody>
          <a:bodyPr>
            <a:normAutofit/>
          </a:bodyPr>
          <a:lstStyle/>
          <a:p>
            <a:r>
              <a:rPr lang="en-US" sz="3700" dirty="0"/>
              <a:t>Proactive risk identification can pre-empt injuries and complaints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73470B-2C5F-A3E8-C7C3-ACAE78C13B5E}"/>
              </a:ext>
            </a:extLst>
          </p:cNvPr>
          <p:cNvSpPr>
            <a:spLocks noGrp="1"/>
          </p:cNvSpPr>
          <p:nvPr>
            <p:ph idx="1"/>
          </p:nvPr>
        </p:nvSpPr>
        <p:spPr>
          <a:xfrm>
            <a:off x="566928" y="2128135"/>
            <a:ext cx="4064707" cy="4048828"/>
          </a:xfrm>
        </p:spPr>
        <p:txBody>
          <a:bodyPr>
            <a:normAutofit/>
          </a:bodyPr>
          <a:lstStyle/>
          <a:p>
            <a:pPr marL="192405" indent="-192405"/>
            <a:r>
              <a:rPr lang="en-US" sz="2200" dirty="0">
                <a:effectLst/>
                <a:latin typeface="Calibri" panose="020F0502020204030204" pitchFamily="34" charset="0"/>
                <a:ea typeface="Calibri" panose="020F0502020204030204" pitchFamily="34" charset="0"/>
                <a:cs typeface="Arial" panose="020B0604020202020204" pitchFamily="34" charset="0"/>
              </a:rPr>
              <a:t>90% of e-scooter injuries occur off road and/or do not involve a motor vehicle</a:t>
            </a:r>
          </a:p>
          <a:p>
            <a:pPr marL="192405" indent="-192405"/>
            <a:r>
              <a:rPr lang="en-US" sz="2200" dirty="0">
                <a:latin typeface="Calibri" panose="020F0502020204030204" pitchFamily="34" charset="0"/>
                <a:ea typeface="Calibri" panose="020F0502020204030204" pitchFamily="34" charset="0"/>
                <a:cs typeface="Arial" panose="020B0604020202020204" pitchFamily="34" charset="0"/>
              </a:rPr>
              <a:t>Screen the network for:</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649605" lvl="1" indent="-192405"/>
            <a:r>
              <a:rPr lang="en-US" sz="2000" dirty="0"/>
              <a:t>Stationary objects: curbs, light poles, manhole covers, grates, railroad tracks</a:t>
            </a:r>
          </a:p>
          <a:p>
            <a:pPr marL="649605" lvl="1" indent="-192405"/>
            <a:r>
              <a:rPr lang="en-US" sz="2000" dirty="0"/>
              <a:t>Poor roadway surface conditions (potholes, pavement cracks, lips)</a:t>
            </a:r>
          </a:p>
          <a:p>
            <a:pPr marL="649605" lvl="1" indent="-192405"/>
            <a:r>
              <a:rPr lang="en-US" sz="2000" dirty="0"/>
              <a:t>Topography challenges</a:t>
            </a:r>
          </a:p>
          <a:p>
            <a:pPr marL="649605" lvl="1" indent="-192405"/>
            <a:r>
              <a:rPr lang="en-US" sz="2000" dirty="0"/>
              <a:t>Poor lighting</a:t>
            </a:r>
          </a:p>
          <a:p>
            <a:pPr marL="0" indent="0">
              <a:buNone/>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192405" indent="-192405"/>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A picture containing outdoor, tree, sky, ground&#10;&#10;Description automatically generated">
            <a:extLst>
              <a:ext uri="{FF2B5EF4-FFF2-40B4-BE49-F238E27FC236}">
                <a16:creationId xmlns:a16="http://schemas.microsoft.com/office/drawing/2014/main" id="{33803290-E006-3E27-FC61-F882BE4878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77572" y="2128135"/>
            <a:ext cx="3345036" cy="4302561"/>
          </a:xfrm>
          <a:prstGeom prst="rect">
            <a:avLst/>
          </a:prstGeom>
        </p:spPr>
      </p:pic>
      <p:sp>
        <p:nvSpPr>
          <p:cNvPr id="5" name="TextBox 4">
            <a:extLst>
              <a:ext uri="{FF2B5EF4-FFF2-40B4-BE49-F238E27FC236}">
                <a16:creationId xmlns:a16="http://schemas.microsoft.com/office/drawing/2014/main" id="{0D05DFB5-080B-8431-60DB-755AB6C5F362}"/>
              </a:ext>
            </a:extLst>
          </p:cNvPr>
          <p:cNvSpPr txBox="1"/>
          <p:nvPr/>
        </p:nvSpPr>
        <p:spPr>
          <a:xfrm>
            <a:off x="8377572" y="6480703"/>
            <a:ext cx="334503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www.pedbikeimages.org/ Reed Huegerich</a:t>
            </a:r>
          </a:p>
        </p:txBody>
      </p:sp>
      <p:pic>
        <p:nvPicPr>
          <p:cNvPr id="6" name="Picture 5" descr="A picture containing outdoor, building, concrete, cement&#10;&#10;Description automatically generated">
            <a:extLst>
              <a:ext uri="{FF2B5EF4-FFF2-40B4-BE49-F238E27FC236}">
                <a16:creationId xmlns:a16="http://schemas.microsoft.com/office/drawing/2014/main" id="{3AC0D784-ACEB-D3F4-5980-2572A86591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480129" y="2665956"/>
            <a:ext cx="4302562" cy="3226921"/>
          </a:xfrm>
          <a:prstGeom prst="rect">
            <a:avLst/>
          </a:prstGeom>
        </p:spPr>
      </p:pic>
      <p:sp>
        <p:nvSpPr>
          <p:cNvPr id="7" name="TextBox 6">
            <a:extLst>
              <a:ext uri="{FF2B5EF4-FFF2-40B4-BE49-F238E27FC236}">
                <a16:creationId xmlns:a16="http://schemas.microsoft.com/office/drawing/2014/main" id="{68F6E132-7BDE-B783-567A-FDB2CBC1BF3B}"/>
              </a:ext>
            </a:extLst>
          </p:cNvPr>
          <p:cNvSpPr txBox="1"/>
          <p:nvPr/>
        </p:nvSpPr>
        <p:spPr>
          <a:xfrm>
            <a:off x="5552977" y="6480703"/>
            <a:ext cx="269189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lang="en-US" sz="1200" dirty="0">
                <a:solidFill>
                  <a:prstClr val="black"/>
                </a:solidFill>
                <a:latin typeface="Calibri" panose="020F0502020204030204"/>
              </a:rPr>
              <a:t>BTS-10 project team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1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865927-7824-C983-F1A3-70420F12F9E5}"/>
              </a:ext>
            </a:extLst>
          </p:cNvPr>
          <p:cNvSpPr>
            <a:spLocks noGrp="1"/>
          </p:cNvSpPr>
          <p:nvPr>
            <p:ph type="title"/>
          </p:nvPr>
        </p:nvSpPr>
        <p:spPr>
          <a:xfrm>
            <a:off x="1115568" y="548640"/>
            <a:ext cx="10168128" cy="1179576"/>
          </a:xfrm>
        </p:spPr>
        <p:txBody>
          <a:bodyPr>
            <a:normAutofit fontScale="90000"/>
          </a:bodyPr>
          <a:lstStyle/>
          <a:p>
            <a:r>
              <a:rPr lang="en-US" sz="4000" dirty="0"/>
              <a:t>Key issue: pavement hazards at rail crossings, intersections, and transitions to sidewalk</a:t>
            </a:r>
            <a:endParaRPr lang="en-US" sz="37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13" name="Picture 12" descr="A street sign on the corner of a street&#10;&#10;Description automatically generated with low confidence">
            <a:extLst>
              <a:ext uri="{FF2B5EF4-FFF2-40B4-BE49-F238E27FC236}">
                <a16:creationId xmlns:a16="http://schemas.microsoft.com/office/drawing/2014/main" id="{7E6DAAF1-97C3-5578-A010-0B6D5B47F5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071" y="1776241"/>
            <a:ext cx="3943924" cy="4767422"/>
          </a:xfrm>
          <a:prstGeom prst="rect">
            <a:avLst/>
          </a:prstGeom>
        </p:spPr>
      </p:pic>
      <p:pic>
        <p:nvPicPr>
          <p:cNvPr id="15" name="Picture 14" descr="A picture containing outdoor, building, ground, road&#10;&#10;Description automatically generated">
            <a:extLst>
              <a:ext uri="{FF2B5EF4-FFF2-40B4-BE49-F238E27FC236}">
                <a16:creationId xmlns:a16="http://schemas.microsoft.com/office/drawing/2014/main" id="{3CF1B924-3DD7-7F39-87B8-60996467A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04845" y="1776241"/>
            <a:ext cx="3135086" cy="1959428"/>
          </a:xfrm>
          <a:prstGeom prst="rect">
            <a:avLst/>
          </a:prstGeom>
        </p:spPr>
      </p:pic>
      <p:pic>
        <p:nvPicPr>
          <p:cNvPr id="16" name="Content Placeholder 4" descr="A picture containing outdoor, ground, way, street&#10;&#10;Description automatically generated">
            <a:extLst>
              <a:ext uri="{FF2B5EF4-FFF2-40B4-BE49-F238E27FC236}">
                <a16:creationId xmlns:a16="http://schemas.microsoft.com/office/drawing/2014/main" id="{0793006F-9E8A-9F03-D1EF-A9D74B3AB66F}"/>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4781444" y="1776241"/>
            <a:ext cx="2019135" cy="2692180"/>
          </a:xfrm>
        </p:spPr>
      </p:pic>
      <p:pic>
        <p:nvPicPr>
          <p:cNvPr id="17" name="Picture 16" descr="A picture containing building, outdoor, road, street&#10;&#10;Description automatically generated">
            <a:extLst>
              <a:ext uri="{FF2B5EF4-FFF2-40B4-BE49-F238E27FC236}">
                <a16:creationId xmlns:a16="http://schemas.microsoft.com/office/drawing/2014/main" id="{6B618B97-2C3C-2E79-E4AC-355BC5BD232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10513" y="3678449"/>
            <a:ext cx="6243287" cy="2988284"/>
          </a:xfrm>
          <a:prstGeom prst="rect">
            <a:avLst/>
          </a:prstGeom>
        </p:spPr>
      </p:pic>
      <p:sp>
        <p:nvSpPr>
          <p:cNvPr id="18" name="TextBox 17">
            <a:extLst>
              <a:ext uri="{FF2B5EF4-FFF2-40B4-BE49-F238E27FC236}">
                <a16:creationId xmlns:a16="http://schemas.microsoft.com/office/drawing/2014/main" id="{EE51E96E-CC37-BB21-33DD-C01131176176}"/>
              </a:ext>
            </a:extLst>
          </p:cNvPr>
          <p:cNvSpPr txBox="1"/>
          <p:nvPr/>
        </p:nvSpPr>
        <p:spPr>
          <a:xfrm>
            <a:off x="438071" y="6248301"/>
            <a:ext cx="3634756" cy="276999"/>
          </a:xfrm>
          <a:prstGeom prst="rect">
            <a:avLst/>
          </a:prstGeom>
          <a:noFill/>
        </p:spPr>
        <p:txBody>
          <a:bodyPr wrap="square" rtlCol="0">
            <a:spAutoFit/>
          </a:bodyPr>
          <a:lstStyle/>
          <a:p>
            <a:r>
              <a:rPr lang="en-US" sz="1200" dirty="0">
                <a:solidFill>
                  <a:schemeClr val="tx1"/>
                </a:solidFill>
              </a:rPr>
              <a:t>Source for all photos on this slide: BTS-10 project team</a:t>
            </a:r>
          </a:p>
        </p:txBody>
      </p:sp>
    </p:spTree>
    <p:extLst>
      <p:ext uri="{BB962C8B-B14F-4D97-AF65-F5344CB8AC3E}">
        <p14:creationId xmlns:p14="http://schemas.microsoft.com/office/powerpoint/2010/main" val="21291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9"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ECB6BC-6732-44B5-5AAC-7CD23A341D19}"/>
              </a:ext>
            </a:extLst>
          </p:cNvPr>
          <p:cNvSpPr>
            <a:spLocks noGrp="1"/>
          </p:cNvSpPr>
          <p:nvPr>
            <p:ph type="title"/>
          </p:nvPr>
        </p:nvSpPr>
        <p:spPr>
          <a:xfrm>
            <a:off x="1115568" y="548640"/>
            <a:ext cx="10168128" cy="1179576"/>
          </a:xfrm>
        </p:spPr>
        <p:txBody>
          <a:bodyPr>
            <a:normAutofit fontScale="90000"/>
          </a:bodyPr>
          <a:lstStyle/>
          <a:p>
            <a:r>
              <a:rPr lang="en-US" sz="4000" dirty="0"/>
              <a:t>Connected, low stress bike networks also work for     e-scooter safety and perceptions of comfort</a:t>
            </a:r>
          </a:p>
        </p:txBody>
      </p:sp>
      <p:sp>
        <p:nvSpPr>
          <p:cNvPr id="11"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86C782-8557-DB30-28CB-7E9B424BA4BD}"/>
              </a:ext>
            </a:extLst>
          </p:cNvPr>
          <p:cNvSpPr>
            <a:spLocks noGrp="1"/>
          </p:cNvSpPr>
          <p:nvPr>
            <p:ph idx="1"/>
          </p:nvPr>
        </p:nvSpPr>
        <p:spPr>
          <a:xfrm>
            <a:off x="554688" y="2202932"/>
            <a:ext cx="4146521" cy="3974031"/>
          </a:xfrm>
        </p:spPr>
        <p:txBody>
          <a:bodyPr>
            <a:normAutofit/>
          </a:bodyPr>
          <a:lstStyle/>
          <a:p>
            <a:r>
              <a:rPr lang="en-US" sz="2400" dirty="0">
                <a:latin typeface="Calibri" panose="020F0502020204030204" pitchFamily="34" charset="0"/>
                <a:ea typeface="Calibri" panose="020F0502020204030204" pitchFamily="34" charset="0"/>
              </a:rPr>
              <a:t>Roads with bike lanes are associated with:</a:t>
            </a:r>
          </a:p>
          <a:p>
            <a:pPr lvl="1"/>
            <a:r>
              <a:rPr lang="en-US" dirty="0">
                <a:latin typeface="Calibri" panose="020F0502020204030204" pitchFamily="34" charset="0"/>
                <a:ea typeface="Calibri" panose="020F0502020204030204" pitchFamily="34" charset="0"/>
              </a:rPr>
              <a:t>Fewer e-scooter injuries</a:t>
            </a:r>
          </a:p>
          <a:p>
            <a:pPr lvl="1"/>
            <a:r>
              <a:rPr lang="en-US" dirty="0">
                <a:latin typeface="Calibri" panose="020F0502020204030204" pitchFamily="34" charset="0"/>
                <a:ea typeface="Calibri" panose="020F0502020204030204" pitchFamily="34" charset="0"/>
              </a:rPr>
              <a:t>Less sidewalk riding</a:t>
            </a:r>
          </a:p>
          <a:p>
            <a:pPr lvl="1"/>
            <a:r>
              <a:rPr lang="en-US" dirty="0">
                <a:latin typeface="Calibri" panose="020F0502020204030204" pitchFamily="34" charset="0"/>
                <a:ea typeface="Calibri" panose="020F0502020204030204" pitchFamily="34" charset="0"/>
              </a:rPr>
              <a:t>More satisfied e-scooter riders</a:t>
            </a:r>
          </a:p>
          <a:p>
            <a:pPr marL="0" indent="0">
              <a:buNone/>
            </a:pPr>
            <a:endParaRPr lang="en-US" sz="2400" dirty="0">
              <a:latin typeface="Calibri" panose="020F050202020403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67456E7A-19B1-1FCB-15B6-D456665380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5" t="10692" r="2547"/>
          <a:stretch/>
        </p:blipFill>
        <p:spPr>
          <a:xfrm>
            <a:off x="5532259" y="2202932"/>
            <a:ext cx="6190349" cy="4130210"/>
          </a:xfrm>
          <a:prstGeom prst="rect">
            <a:avLst/>
          </a:prstGeom>
          <a:ln>
            <a:solidFill>
              <a:schemeClr val="tx1">
                <a:lumMod val="85000"/>
                <a:lumOff val="15000"/>
              </a:schemeClr>
            </a:solidFill>
          </a:ln>
        </p:spPr>
      </p:pic>
      <p:sp>
        <p:nvSpPr>
          <p:cNvPr id="15" name="TextBox 14">
            <a:extLst>
              <a:ext uri="{FF2B5EF4-FFF2-40B4-BE49-F238E27FC236}">
                <a16:creationId xmlns:a16="http://schemas.microsoft.com/office/drawing/2014/main" id="{43158893-AC1A-97E1-F0C6-D3B1F5A2606D}"/>
              </a:ext>
            </a:extLst>
          </p:cNvPr>
          <p:cNvSpPr txBox="1"/>
          <p:nvPr/>
        </p:nvSpPr>
        <p:spPr>
          <a:xfrm>
            <a:off x="6997148" y="6376816"/>
            <a:ext cx="4725460" cy="323165"/>
          </a:xfrm>
          <a:prstGeom prst="rect">
            <a:avLst/>
          </a:prstGeom>
          <a:noFill/>
        </p:spPr>
        <p:txBody>
          <a:bodyPr wrap="square" rtlCol="0">
            <a:spAutoFit/>
          </a:bodyPr>
          <a:lstStyle/>
          <a:p>
            <a:r>
              <a:rPr lang="en-US" sz="1500" dirty="0"/>
              <a:t>Source: </a:t>
            </a:r>
            <a:r>
              <a:rPr lang="en-US" sz="1500" dirty="0">
                <a:hlinkClick r:id="rId4"/>
              </a:rPr>
              <a:t>Bird Report</a:t>
            </a:r>
            <a:r>
              <a:rPr lang="en-US" sz="1500" dirty="0"/>
              <a:t>: </a:t>
            </a:r>
            <a:r>
              <a:rPr lang="en-US" sz="1500" i="1" dirty="0"/>
              <a:t>A Look at E-scooter Safety</a:t>
            </a:r>
            <a:r>
              <a:rPr lang="en-US" sz="1500" dirty="0"/>
              <a:t>, April 2019</a:t>
            </a:r>
          </a:p>
        </p:txBody>
      </p:sp>
    </p:spTree>
    <p:extLst>
      <p:ext uri="{BB962C8B-B14F-4D97-AF65-F5344CB8AC3E}">
        <p14:creationId xmlns:p14="http://schemas.microsoft.com/office/powerpoint/2010/main" val="361388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9"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ECB6BC-6732-44B5-5AAC-7CD23A341D19}"/>
              </a:ext>
            </a:extLst>
          </p:cNvPr>
          <p:cNvSpPr>
            <a:spLocks noGrp="1"/>
          </p:cNvSpPr>
          <p:nvPr>
            <p:ph type="title"/>
          </p:nvPr>
        </p:nvSpPr>
        <p:spPr>
          <a:xfrm>
            <a:off x="1115568" y="548640"/>
            <a:ext cx="10168128" cy="1179576"/>
          </a:xfrm>
        </p:spPr>
        <p:txBody>
          <a:bodyPr>
            <a:normAutofit fontScale="90000"/>
          </a:bodyPr>
          <a:lstStyle/>
          <a:p>
            <a:r>
              <a:rPr lang="en-US" sz="4000" kern="1200" dirty="0">
                <a:solidFill>
                  <a:schemeClr val="tx1"/>
                </a:solidFill>
                <a:latin typeface="+mj-lt"/>
                <a:ea typeface="+mj-ea"/>
                <a:cs typeface="+mj-cs"/>
              </a:rPr>
              <a:t>Example: Denver data coordination for systemic risk detection</a:t>
            </a:r>
            <a:endParaRPr lang="en-US" sz="4000" dirty="0"/>
          </a:p>
        </p:txBody>
      </p:sp>
      <p:sp>
        <p:nvSpPr>
          <p:cNvPr id="11"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3158893-AC1A-97E1-F0C6-D3B1F5A2606D}"/>
              </a:ext>
            </a:extLst>
          </p:cNvPr>
          <p:cNvSpPr txBox="1"/>
          <p:nvPr/>
        </p:nvSpPr>
        <p:spPr>
          <a:xfrm>
            <a:off x="9574891" y="2221992"/>
            <a:ext cx="2147717" cy="1302921"/>
          </a:xfrm>
          <a:prstGeom prst="rect">
            <a:avLst/>
          </a:prstGeom>
          <a:noFill/>
        </p:spPr>
        <p:txBody>
          <a:bodyPr wrap="square" rtlCol="0">
            <a:spAutoFit/>
          </a:bodyPr>
          <a:lstStyle/>
          <a:p>
            <a:pPr marR="0">
              <a:lnSpc>
                <a:spcPct val="90000"/>
              </a:lnSpc>
              <a:spcBef>
                <a:spcPts val="0"/>
              </a:spcBef>
              <a:spcAft>
                <a:spcPts val="800"/>
              </a:spcAft>
            </a:pPr>
            <a:r>
              <a:rPr lang="en-US" sz="1600" dirty="0">
                <a:effectLst/>
              </a:rPr>
              <a:t>Map Showing E-scooter Trips from 2018-2022 in Denver, CO. </a:t>
            </a:r>
          </a:p>
          <a:p>
            <a:pPr marR="0">
              <a:lnSpc>
                <a:spcPct val="90000"/>
              </a:lnSpc>
              <a:spcBef>
                <a:spcPts val="0"/>
              </a:spcBef>
              <a:spcAft>
                <a:spcPts val="800"/>
              </a:spcAft>
            </a:pPr>
            <a:r>
              <a:rPr lang="en-US" sz="1600" dirty="0">
                <a:effectLst/>
              </a:rPr>
              <a:t>Source: Ride Report, 2022</a:t>
            </a:r>
          </a:p>
        </p:txBody>
      </p:sp>
      <p:pic>
        <p:nvPicPr>
          <p:cNvPr id="8" name="Content Placeholder 3" descr="Map visualizing the roadway network where E-scooter Trips were taken from 2018-2022 in Denver, CO. Source: Ride Report, 2022.">
            <a:extLst>
              <a:ext uri="{FF2B5EF4-FFF2-40B4-BE49-F238E27FC236}">
                <a16:creationId xmlns:a16="http://schemas.microsoft.com/office/drawing/2014/main" id="{B7CA806F-DD21-A78B-A3B2-9F344A6B96F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566928" y="2221992"/>
            <a:ext cx="8798453" cy="378340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38370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4C8F4A-F744-B2B5-9538-1AD2D1BBDC73}"/>
              </a:ext>
            </a:extLst>
          </p:cNvPr>
          <p:cNvSpPr>
            <a:spLocks noGrp="1"/>
          </p:cNvSpPr>
          <p:nvPr>
            <p:ph type="title"/>
          </p:nvPr>
        </p:nvSpPr>
        <p:spPr>
          <a:xfrm>
            <a:off x="1115568" y="548640"/>
            <a:ext cx="3868065" cy="1179576"/>
          </a:xfrm>
        </p:spPr>
        <p:txBody>
          <a:bodyPr>
            <a:normAutofit fontScale="90000"/>
          </a:bodyPr>
          <a:lstStyle/>
          <a:p>
            <a:r>
              <a:rPr lang="en-US" sz="4000" dirty="0"/>
              <a:t>Toolbox offering: </a:t>
            </a:r>
            <a:br>
              <a:rPr lang="en-US" sz="4000" dirty="0"/>
            </a:br>
            <a:r>
              <a:rPr lang="en-US" sz="4000" dirty="0"/>
              <a:t>E-scooter risk assessment tool</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DDF557D4-BAE8-CC01-CF29-8F8D2103522E}"/>
              </a:ext>
            </a:extLst>
          </p:cNvPr>
          <p:cNvSpPr>
            <a:spLocks noGrp="1"/>
          </p:cNvSpPr>
          <p:nvPr>
            <p:ph idx="1"/>
          </p:nvPr>
        </p:nvSpPr>
        <p:spPr>
          <a:xfrm>
            <a:off x="566928" y="2481943"/>
            <a:ext cx="4657017" cy="3695020"/>
          </a:xfrm>
        </p:spPr>
        <p:txBody>
          <a:bodyPr>
            <a:normAutofit/>
          </a:bodyPr>
          <a:lstStyle/>
          <a:p>
            <a:r>
              <a:rPr lang="en-US" sz="2200" dirty="0"/>
              <a:t>Provides a list of discussion prompts</a:t>
            </a:r>
          </a:p>
          <a:p>
            <a:r>
              <a:rPr lang="en-US" sz="2200" dirty="0"/>
              <a:t>Can be used in “road safety audit” like activities, or could be integrated into routine travel surveys</a:t>
            </a:r>
          </a:p>
        </p:txBody>
      </p:sp>
      <p:sp>
        <p:nvSpPr>
          <p:cNvPr id="3" name="TextBox 2">
            <a:extLst>
              <a:ext uri="{FF2B5EF4-FFF2-40B4-BE49-F238E27FC236}">
                <a16:creationId xmlns:a16="http://schemas.microsoft.com/office/drawing/2014/main" id="{BD16108B-593E-1229-CF9C-988C5139E037}"/>
              </a:ext>
            </a:extLst>
          </p:cNvPr>
          <p:cNvSpPr txBox="1"/>
          <p:nvPr/>
        </p:nvSpPr>
        <p:spPr>
          <a:xfrm>
            <a:off x="10137816" y="6479634"/>
            <a:ext cx="1792713"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BTS-10 project team</a:t>
            </a:r>
          </a:p>
        </p:txBody>
      </p:sp>
      <p:pic>
        <p:nvPicPr>
          <p:cNvPr id="7" name="Picture 6">
            <a:extLst>
              <a:ext uri="{FF2B5EF4-FFF2-40B4-BE49-F238E27FC236}">
                <a16:creationId xmlns:a16="http://schemas.microsoft.com/office/drawing/2014/main" id="{66F3A05E-7C79-7DAE-3C69-AC2E9175042E}"/>
              </a:ext>
            </a:extLst>
          </p:cNvPr>
          <p:cNvPicPr>
            <a:picLocks noChangeAspect="1"/>
          </p:cNvPicPr>
          <p:nvPr/>
        </p:nvPicPr>
        <p:blipFill rotWithShape="1">
          <a:blip r:embed="rId3"/>
          <a:srcRect l="61803" t="26667" r="8182" b="34545"/>
          <a:stretch/>
        </p:blipFill>
        <p:spPr>
          <a:xfrm>
            <a:off x="5378623" y="398179"/>
            <a:ext cx="6406408" cy="4656799"/>
          </a:xfrm>
          <a:prstGeom prst="rect">
            <a:avLst/>
          </a:prstGeom>
        </p:spPr>
      </p:pic>
    </p:spTree>
    <p:extLst>
      <p:ext uri="{BB962C8B-B14F-4D97-AF65-F5344CB8AC3E}">
        <p14:creationId xmlns:p14="http://schemas.microsoft.com/office/powerpoint/2010/main" val="298877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703186-4409-DB5F-1233-5BA4B6671AF1}"/>
              </a:ext>
            </a:extLst>
          </p:cNvPr>
          <p:cNvSpPr>
            <a:spLocks noGrp="1"/>
          </p:cNvSpPr>
          <p:nvPr>
            <p:ph type="title"/>
          </p:nvPr>
        </p:nvSpPr>
        <p:spPr>
          <a:xfrm>
            <a:off x="1115568" y="548640"/>
            <a:ext cx="10168128" cy="1179576"/>
          </a:xfrm>
        </p:spPr>
        <p:txBody>
          <a:bodyPr>
            <a:normAutofit/>
          </a:bodyPr>
          <a:lstStyle/>
          <a:p>
            <a:r>
              <a:rPr lang="en-US" sz="3700" dirty="0"/>
              <a:t>Mitigating harmful behaviors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6B0AE92-CD1B-D700-FD48-AA40570F068D}"/>
              </a:ext>
            </a:extLst>
          </p:cNvPr>
          <p:cNvSpPr>
            <a:spLocks noGrp="1"/>
          </p:cNvSpPr>
          <p:nvPr>
            <p:ph idx="1"/>
          </p:nvPr>
        </p:nvSpPr>
        <p:spPr>
          <a:xfrm>
            <a:off x="558209" y="2276856"/>
            <a:ext cx="4590261" cy="4412179"/>
          </a:xfrm>
        </p:spPr>
        <p:txBody>
          <a:bodyPr>
            <a:normAutofit fontScale="85000" lnSpcReduction="20000"/>
          </a:bodyPr>
          <a:lstStyle/>
          <a:p>
            <a:r>
              <a:rPr lang="en-US" sz="2500" dirty="0"/>
              <a:t>Humans being humans, we are likely to continue seeing:</a:t>
            </a:r>
          </a:p>
          <a:p>
            <a:pPr lvl="1"/>
            <a:r>
              <a:rPr lang="en-US" sz="2000" dirty="0"/>
              <a:t>Social (double) riders</a:t>
            </a:r>
          </a:p>
          <a:p>
            <a:pPr lvl="1"/>
            <a:r>
              <a:rPr lang="en-US" sz="2000" dirty="0"/>
              <a:t>Stunt/trick riders </a:t>
            </a:r>
          </a:p>
          <a:p>
            <a:pPr lvl="1"/>
            <a:r>
              <a:rPr lang="en-US" sz="2000" dirty="0"/>
              <a:t>Wrong-way riders</a:t>
            </a:r>
          </a:p>
          <a:p>
            <a:pPr lvl="1"/>
            <a:r>
              <a:rPr lang="en-US" sz="2000" dirty="0"/>
              <a:t>Inexperienced or confused road users</a:t>
            </a:r>
          </a:p>
          <a:p>
            <a:pPr lvl="1"/>
            <a:r>
              <a:rPr lang="en-US" sz="2000" dirty="0"/>
              <a:t>Impatient or indifferent road users</a:t>
            </a:r>
          </a:p>
          <a:p>
            <a:pPr lvl="1"/>
            <a:r>
              <a:rPr lang="en-US" sz="2000" dirty="0"/>
              <a:t>Impaired road users</a:t>
            </a:r>
          </a:p>
          <a:p>
            <a:pPr lvl="1"/>
            <a:r>
              <a:rPr lang="en-US" sz="2000" dirty="0"/>
              <a:t>Riders without helmets</a:t>
            </a:r>
          </a:p>
          <a:p>
            <a:pPr lvl="1"/>
            <a:endParaRPr lang="en-US" sz="2000" dirty="0"/>
          </a:p>
          <a:p>
            <a:r>
              <a:rPr lang="en-US" sz="2400" dirty="0"/>
              <a:t>Not all these behaviors pose serious injury risks, and not all occur at the same frequency</a:t>
            </a:r>
          </a:p>
          <a:p>
            <a:r>
              <a:rPr lang="en-US" sz="2400" dirty="0"/>
              <a:t>Some of these behaviors can be mitigated through thoughtful roadway design practices and community engagement</a:t>
            </a:r>
            <a:endParaRPr lang="en-US" sz="1500" dirty="0"/>
          </a:p>
          <a:p>
            <a:pPr lvl="1"/>
            <a:endParaRPr lang="en-US" sz="1500" dirty="0"/>
          </a:p>
          <a:p>
            <a:pPr marL="0" indent="0">
              <a:buNone/>
            </a:pPr>
            <a:endParaRPr lang="en-US" sz="1500" dirty="0"/>
          </a:p>
        </p:txBody>
      </p:sp>
      <p:pic>
        <p:nvPicPr>
          <p:cNvPr id="4" name="Picture 4">
            <a:extLst>
              <a:ext uri="{FF2B5EF4-FFF2-40B4-BE49-F238E27FC236}">
                <a16:creationId xmlns:a16="http://schemas.microsoft.com/office/drawing/2014/main" id="{8CF782B6-E025-E247-4BF3-0C72800432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6679" y="2276856"/>
            <a:ext cx="3031551" cy="4032504"/>
          </a:xfrm>
          <a:prstGeom prst="rect">
            <a:avLst/>
          </a:prstGeom>
        </p:spPr>
      </p:pic>
      <p:pic>
        <p:nvPicPr>
          <p:cNvPr id="5" name="Picture 6" descr="A picture containing outdoor, road, sidewalk, way&#10;&#10;Description automatically generated">
            <a:extLst>
              <a:ext uri="{FF2B5EF4-FFF2-40B4-BE49-F238E27FC236}">
                <a16:creationId xmlns:a16="http://schemas.microsoft.com/office/drawing/2014/main" id="{CCE737B7-C127-3B09-BF0E-0BA51E518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3778" y="2252427"/>
            <a:ext cx="3031550" cy="4071589"/>
          </a:xfrm>
          <a:prstGeom prst="rect">
            <a:avLst/>
          </a:prstGeom>
        </p:spPr>
      </p:pic>
      <p:sp>
        <p:nvSpPr>
          <p:cNvPr id="19" name="TextBox 18">
            <a:extLst>
              <a:ext uri="{FF2B5EF4-FFF2-40B4-BE49-F238E27FC236}">
                <a16:creationId xmlns:a16="http://schemas.microsoft.com/office/drawing/2014/main" id="{E8787ED2-1EB6-95C0-6D69-2708A4AC1E8B}"/>
              </a:ext>
            </a:extLst>
          </p:cNvPr>
          <p:cNvSpPr txBox="1"/>
          <p:nvPr/>
        </p:nvSpPr>
        <p:spPr>
          <a:xfrm>
            <a:off x="6864264" y="6000116"/>
            <a:ext cx="1948040" cy="276999"/>
          </a:xfrm>
          <a:prstGeom prst="rect">
            <a:avLst/>
          </a:prstGeom>
          <a:noFill/>
        </p:spPr>
        <p:txBody>
          <a:bodyPr wrap="square" rtlCol="0">
            <a:spAutoFit/>
          </a:bodyPr>
          <a:lstStyle/>
          <a:p>
            <a:r>
              <a:rPr lang="en-US" sz="1200" dirty="0">
                <a:solidFill>
                  <a:schemeClr val="tx1"/>
                </a:solidFill>
              </a:rPr>
              <a:t>Source: BTS-10 project team</a:t>
            </a:r>
          </a:p>
        </p:txBody>
      </p:sp>
      <p:sp>
        <p:nvSpPr>
          <p:cNvPr id="20" name="TextBox 19">
            <a:extLst>
              <a:ext uri="{FF2B5EF4-FFF2-40B4-BE49-F238E27FC236}">
                <a16:creationId xmlns:a16="http://schemas.microsoft.com/office/drawing/2014/main" id="{60239B12-F993-B712-F0DB-9B28A65B3B69}"/>
              </a:ext>
            </a:extLst>
          </p:cNvPr>
          <p:cNvSpPr txBox="1"/>
          <p:nvPr/>
        </p:nvSpPr>
        <p:spPr>
          <a:xfrm>
            <a:off x="10058401" y="6000115"/>
            <a:ext cx="2015770" cy="276999"/>
          </a:xfrm>
          <a:prstGeom prst="rect">
            <a:avLst/>
          </a:prstGeom>
          <a:noFill/>
        </p:spPr>
        <p:txBody>
          <a:bodyPr wrap="square" rtlCol="0">
            <a:spAutoFit/>
          </a:bodyPr>
          <a:lstStyle/>
          <a:p>
            <a:r>
              <a:rPr lang="en-US" sz="1200" dirty="0">
                <a:solidFill>
                  <a:schemeClr val="tx1"/>
                </a:solidFill>
              </a:rPr>
              <a:t>Source: BTS-10 project team</a:t>
            </a:r>
          </a:p>
        </p:txBody>
      </p:sp>
    </p:spTree>
    <p:extLst>
      <p:ext uri="{BB962C8B-B14F-4D97-AF65-F5344CB8AC3E}">
        <p14:creationId xmlns:p14="http://schemas.microsoft.com/office/powerpoint/2010/main" val="283494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703186-4409-DB5F-1233-5BA4B6671AF1}"/>
              </a:ext>
            </a:extLst>
          </p:cNvPr>
          <p:cNvSpPr>
            <a:spLocks noGrp="1"/>
          </p:cNvSpPr>
          <p:nvPr>
            <p:ph type="title"/>
          </p:nvPr>
        </p:nvSpPr>
        <p:spPr>
          <a:xfrm>
            <a:off x="1115568" y="548640"/>
            <a:ext cx="10168128" cy="1179576"/>
          </a:xfrm>
        </p:spPr>
        <p:txBody>
          <a:bodyPr>
            <a:normAutofit/>
          </a:bodyPr>
          <a:lstStyle/>
          <a:p>
            <a:r>
              <a:rPr lang="en-US" sz="3700" dirty="0"/>
              <a:t>A particularly dangerous combination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B0AE92-CD1B-D700-FD48-AA40570F068D}"/>
              </a:ext>
            </a:extLst>
          </p:cNvPr>
          <p:cNvSpPr>
            <a:spLocks noGrp="1"/>
          </p:cNvSpPr>
          <p:nvPr>
            <p:ph idx="1"/>
          </p:nvPr>
        </p:nvSpPr>
        <p:spPr>
          <a:xfrm>
            <a:off x="558209" y="2404028"/>
            <a:ext cx="5178712" cy="3695020"/>
          </a:xfrm>
        </p:spPr>
        <p:txBody>
          <a:bodyPr>
            <a:normAutofit/>
          </a:bodyPr>
          <a:lstStyle/>
          <a:p>
            <a:pPr marL="0" indent="0">
              <a:buNone/>
            </a:pPr>
            <a:r>
              <a:rPr lang="en-US" sz="2000" dirty="0"/>
              <a:t>What can be removed from this dangerous mix?</a:t>
            </a:r>
          </a:p>
          <a:p>
            <a:endParaRPr lang="en-US" sz="2000" dirty="0"/>
          </a:p>
          <a:p>
            <a:r>
              <a:rPr lang="en-US" sz="2000" dirty="0"/>
              <a:t>Austin, TX example: experimented with a car-free zone at night in entertainment district where e-scooter ridership is high</a:t>
            </a:r>
          </a:p>
          <a:p>
            <a:endParaRPr lang="en-US" sz="2000" dirty="0"/>
          </a:p>
          <a:p>
            <a:r>
              <a:rPr lang="en-US" sz="2000" dirty="0"/>
              <a:t>Nashville, TN example: heightened impairment screening via tech prior to scooter rental</a:t>
            </a:r>
            <a:endParaRPr lang="en-US" sz="1500" dirty="0"/>
          </a:p>
          <a:p>
            <a:pPr marL="0" indent="0">
              <a:buNone/>
            </a:pPr>
            <a:endParaRPr lang="en-US" sz="1500" dirty="0"/>
          </a:p>
        </p:txBody>
      </p:sp>
      <p:graphicFrame>
        <p:nvGraphicFramePr>
          <p:cNvPr id="4" name="Diagram 3">
            <a:extLst>
              <a:ext uri="{FF2B5EF4-FFF2-40B4-BE49-F238E27FC236}">
                <a16:creationId xmlns:a16="http://schemas.microsoft.com/office/drawing/2014/main" id="{B56FC386-D675-C6EF-63B9-9B9EDB6FF79A}"/>
              </a:ext>
            </a:extLst>
          </p:cNvPr>
          <p:cNvGraphicFramePr/>
          <p:nvPr>
            <p:extLst>
              <p:ext uri="{D42A27DB-BD31-4B8C-83A1-F6EECF244321}">
                <p14:modId xmlns:p14="http://schemas.microsoft.com/office/powerpoint/2010/main" val="3749770016"/>
              </p:ext>
            </p:extLst>
          </p:nvPr>
        </p:nvGraphicFramePr>
        <p:xfrm>
          <a:off x="5518544" y="2018806"/>
          <a:ext cx="6115247" cy="467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C6EB797-491D-172C-0F10-55AEC11AF253}"/>
              </a:ext>
            </a:extLst>
          </p:cNvPr>
          <p:cNvSpPr txBox="1"/>
          <p:nvPr/>
        </p:nvSpPr>
        <p:spPr>
          <a:xfrm>
            <a:off x="9528122" y="6415821"/>
            <a:ext cx="2105669" cy="461665"/>
          </a:xfrm>
          <a:prstGeom prst="rect">
            <a:avLst/>
          </a:prstGeom>
          <a:noFill/>
        </p:spPr>
        <p:txBody>
          <a:bodyPr wrap="square" rtlCol="0">
            <a:spAutoFit/>
          </a:bodyPr>
          <a:lstStyle/>
          <a:p>
            <a:r>
              <a:rPr lang="en-US" sz="1200" dirty="0">
                <a:solidFill>
                  <a:schemeClr val="tx1"/>
                </a:solidFill>
              </a:rPr>
              <a:t>Source: BTS-10 project team</a:t>
            </a:r>
          </a:p>
          <a:p>
            <a:endParaRPr lang="en-US" sz="1200" dirty="0">
              <a:solidFill>
                <a:schemeClr val="tx1"/>
              </a:solidFill>
            </a:endParaRPr>
          </a:p>
        </p:txBody>
      </p:sp>
    </p:spTree>
    <p:extLst>
      <p:ext uri="{BB962C8B-B14F-4D97-AF65-F5344CB8AC3E}">
        <p14:creationId xmlns:p14="http://schemas.microsoft.com/office/powerpoint/2010/main" val="406879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Rectangle 28">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21486-8F53-EA2E-781E-388A79122B66}"/>
              </a:ext>
            </a:extLst>
          </p:cNvPr>
          <p:cNvSpPr>
            <a:spLocks noGrp="1"/>
          </p:cNvSpPr>
          <p:nvPr>
            <p:ph type="title"/>
          </p:nvPr>
        </p:nvSpPr>
        <p:spPr>
          <a:xfrm>
            <a:off x="1115568" y="548640"/>
            <a:ext cx="10168128" cy="1179576"/>
          </a:xfrm>
        </p:spPr>
        <p:txBody>
          <a:bodyPr vert="horz" lIns="91440" tIns="45720" rIns="91440" bIns="45720" rtlCol="0">
            <a:normAutofit/>
          </a:bodyPr>
          <a:lstStyle/>
          <a:p>
            <a:r>
              <a:rPr lang="en-US" sz="4000" kern="1200" dirty="0">
                <a:latin typeface="+mj-lt"/>
                <a:ea typeface="+mj-ea"/>
                <a:cs typeface="+mj-cs"/>
              </a:rPr>
              <a:t>Background</a:t>
            </a:r>
          </a:p>
        </p:txBody>
      </p:sp>
      <p:sp>
        <p:nvSpPr>
          <p:cNvPr id="33" name="Rectangle 32">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DE71629A-65A2-7DE1-6FF2-4FF2DDD25C1E}"/>
              </a:ext>
            </a:extLst>
          </p:cNvPr>
          <p:cNvSpPr>
            <a:spLocks noGrp="1"/>
          </p:cNvSpPr>
          <p:nvPr>
            <p:ph idx="1"/>
          </p:nvPr>
        </p:nvSpPr>
        <p:spPr>
          <a:xfrm>
            <a:off x="566928" y="2478024"/>
            <a:ext cx="11155679" cy="789051"/>
          </a:xfrm>
        </p:spPr>
        <p:txBody>
          <a:bodyPr anchor="ctr">
            <a:normAutofit/>
          </a:bodyPr>
          <a:lstStyle/>
          <a:p>
            <a:r>
              <a:rPr lang="en-US" dirty="0"/>
              <a:t>E-scooters are a form of powered micromobility</a:t>
            </a:r>
          </a:p>
        </p:txBody>
      </p:sp>
      <p:pic>
        <p:nvPicPr>
          <p:cNvPr id="19" name="Picture 18">
            <a:extLst>
              <a:ext uri="{FF2B5EF4-FFF2-40B4-BE49-F238E27FC236}">
                <a16:creationId xmlns:a16="http://schemas.microsoft.com/office/drawing/2014/main" id="{200BD08F-04E8-306C-7A4E-A85AB971F3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485264" y="3429000"/>
            <a:ext cx="9593283" cy="3052128"/>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A76CA15-FE47-EBCE-2D9B-FCFC86C8E0B5}"/>
              </a:ext>
            </a:extLst>
          </p:cNvPr>
          <p:cNvSpPr txBox="1"/>
          <p:nvPr/>
        </p:nvSpPr>
        <p:spPr>
          <a:xfrm>
            <a:off x="9192613" y="6415648"/>
            <a:ext cx="1792713"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BTS-10 project team</a:t>
            </a:r>
          </a:p>
        </p:txBody>
      </p:sp>
    </p:spTree>
    <p:extLst>
      <p:ext uri="{BB962C8B-B14F-4D97-AF65-F5344CB8AC3E}">
        <p14:creationId xmlns:p14="http://schemas.microsoft.com/office/powerpoint/2010/main" val="12187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B9189B-3412-5B60-7DF6-609336CA7BDC}"/>
              </a:ext>
            </a:extLst>
          </p:cNvPr>
          <p:cNvSpPr>
            <a:spLocks noGrp="1"/>
          </p:cNvSpPr>
          <p:nvPr>
            <p:ph type="title"/>
          </p:nvPr>
        </p:nvSpPr>
        <p:spPr>
          <a:xfrm>
            <a:off x="1115568" y="548640"/>
            <a:ext cx="10168128" cy="1179576"/>
          </a:xfrm>
        </p:spPr>
        <p:txBody>
          <a:bodyPr>
            <a:normAutofit fontScale="90000"/>
          </a:bodyPr>
          <a:lstStyle/>
          <a:p>
            <a:r>
              <a:rPr lang="en-US" sz="4000" dirty="0"/>
              <a:t>Community engagement offers opportunities to address equity and build a culture around safety </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7F45CD-76BB-50A0-32A6-3E9BEFC9D8FF}"/>
              </a:ext>
            </a:extLst>
          </p:cNvPr>
          <p:cNvSpPr>
            <a:spLocks noGrp="1"/>
          </p:cNvSpPr>
          <p:nvPr>
            <p:ph idx="1"/>
          </p:nvPr>
        </p:nvSpPr>
        <p:spPr>
          <a:xfrm>
            <a:off x="0" y="2276856"/>
            <a:ext cx="5260932" cy="4425745"/>
          </a:xfrm>
        </p:spPr>
        <p:txBody>
          <a:bodyPr>
            <a:normAutofit lnSpcReduction="10000"/>
          </a:bodyPr>
          <a:lstStyle/>
          <a:p>
            <a:pPr lvl="1"/>
            <a:r>
              <a:rPr lang="en-US" sz="2200" dirty="0"/>
              <a:t>Public engagement plans can focus on:</a:t>
            </a:r>
          </a:p>
          <a:p>
            <a:pPr lvl="2"/>
            <a:r>
              <a:rPr lang="en-US" sz="1800" dirty="0"/>
              <a:t>Setting and clarifying rules of the road and safe places for e-scooter use or practice</a:t>
            </a:r>
          </a:p>
          <a:p>
            <a:pPr lvl="2"/>
            <a:r>
              <a:rPr lang="en-US" sz="1800" dirty="0"/>
              <a:t>Building social norms of courtesy and empathy among all road users</a:t>
            </a:r>
          </a:p>
          <a:p>
            <a:pPr lvl="2"/>
            <a:r>
              <a:rPr lang="en-US" sz="1800" dirty="0"/>
              <a:t>Establishing ambassador programs to onboard newcomers, model leadership, and grow helmet-use culture</a:t>
            </a:r>
          </a:p>
          <a:p>
            <a:pPr lvl="2"/>
            <a:r>
              <a:rPr lang="en-US" sz="1800" dirty="0"/>
              <a:t>Identifying alternatives to penalties and punishments that may perpetuate inequities</a:t>
            </a:r>
          </a:p>
          <a:p>
            <a:pPr lvl="2"/>
            <a:r>
              <a:rPr lang="en-US" sz="1800" dirty="0"/>
              <a:t>Partnering on helmet giveaways and helmet access programs</a:t>
            </a:r>
          </a:p>
          <a:p>
            <a:pPr lvl="2"/>
            <a:r>
              <a:rPr lang="en-US" sz="1700" dirty="0"/>
              <a:t>Engaging with system designers on safety policies, plans, and approaches to address e-scooter needs</a:t>
            </a:r>
          </a:p>
          <a:p>
            <a:pPr marL="457200" lvl="1" indent="0">
              <a:buNone/>
            </a:pPr>
            <a:endParaRPr lang="en-US" sz="2200" dirty="0"/>
          </a:p>
        </p:txBody>
      </p:sp>
      <p:pic>
        <p:nvPicPr>
          <p:cNvPr id="11" name="Picture 10" descr="A screen capture of the cover of the &quot;Scooting in DC&quot; report cover, which is an illustration of a city scene. It shows an e-scooter in within painted green bike line, behind a bicyclist, with people on sidewalks in the near and background. Further in the background is the outline of the Capital in D.C. There are also text boxes that are distributed across the cover that include rules or recommendations for safe behaviors while riding an e-scooter, such as &quot;follow all traffic laws&quot; and &quot;yeild to pedestrians,&quot; among others. Source: District Department of Transportation (n.d.d).">
            <a:extLst>
              <a:ext uri="{FF2B5EF4-FFF2-40B4-BE49-F238E27FC236}">
                <a16:creationId xmlns:a16="http://schemas.microsoft.com/office/drawing/2014/main" id="{BA06E902-7DF9-0014-DDAD-3AFD6FF106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3937" y="1933653"/>
            <a:ext cx="3174563" cy="3385479"/>
          </a:xfrm>
          <a:prstGeom prst="rect">
            <a:avLst/>
          </a:prstGeom>
        </p:spPr>
      </p:pic>
      <p:sp>
        <p:nvSpPr>
          <p:cNvPr id="13" name="TextBox 12">
            <a:extLst>
              <a:ext uri="{FF2B5EF4-FFF2-40B4-BE49-F238E27FC236}">
                <a16:creationId xmlns:a16="http://schemas.microsoft.com/office/drawing/2014/main" id="{E3AC6366-91EE-B62D-0A60-6994CF05F67B}"/>
              </a:ext>
            </a:extLst>
          </p:cNvPr>
          <p:cNvSpPr txBox="1"/>
          <p:nvPr/>
        </p:nvSpPr>
        <p:spPr>
          <a:xfrm>
            <a:off x="10535463" y="5391949"/>
            <a:ext cx="1496466" cy="553998"/>
          </a:xfrm>
          <a:prstGeom prst="rect">
            <a:avLst/>
          </a:prstGeom>
          <a:noFill/>
        </p:spPr>
        <p:txBody>
          <a:bodyPr wrap="square" rtlCol="0">
            <a:spAutoFit/>
          </a:bodyPr>
          <a:lstStyle/>
          <a:p>
            <a:pPr algn="r"/>
            <a:r>
              <a:rPr lang="en-US" sz="1500" dirty="0"/>
              <a:t>Source: District of Columbia</a:t>
            </a:r>
          </a:p>
        </p:txBody>
      </p:sp>
      <p:pic>
        <p:nvPicPr>
          <p:cNvPr id="15" name="Picture 2">
            <a:extLst>
              <a:ext uri="{FF2B5EF4-FFF2-40B4-BE49-F238E27FC236}">
                <a16:creationId xmlns:a16="http://schemas.microsoft.com/office/drawing/2014/main" id="{F7600885-E409-A928-E145-569AC2E6ED7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84139" y="1933653"/>
            <a:ext cx="2942605" cy="40217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5FDA472-D9C6-E5D0-6A55-904242A206EF}"/>
              </a:ext>
            </a:extLst>
          </p:cNvPr>
          <p:cNvSpPr txBox="1"/>
          <p:nvPr/>
        </p:nvSpPr>
        <p:spPr>
          <a:xfrm>
            <a:off x="5659447" y="6038268"/>
            <a:ext cx="1689938" cy="553998"/>
          </a:xfrm>
          <a:prstGeom prst="rect">
            <a:avLst/>
          </a:prstGeom>
          <a:noFill/>
        </p:spPr>
        <p:txBody>
          <a:bodyPr wrap="square" rtlCol="0">
            <a:spAutoFit/>
          </a:bodyPr>
          <a:lstStyle/>
          <a:p>
            <a:r>
              <a:rPr lang="en-US" sz="1500" dirty="0"/>
              <a:t>Source: City of Santa Monica</a:t>
            </a:r>
          </a:p>
        </p:txBody>
      </p:sp>
      <p:sp>
        <p:nvSpPr>
          <p:cNvPr id="5" name="TextBox 4">
            <a:extLst>
              <a:ext uri="{FF2B5EF4-FFF2-40B4-BE49-F238E27FC236}">
                <a16:creationId xmlns:a16="http://schemas.microsoft.com/office/drawing/2014/main" id="{8C9BDD66-5D72-0AA4-6F70-557B7FAEE3DB}"/>
              </a:ext>
            </a:extLst>
          </p:cNvPr>
          <p:cNvSpPr txBox="1"/>
          <p:nvPr/>
        </p:nvSpPr>
        <p:spPr>
          <a:xfrm>
            <a:off x="8098576" y="6523338"/>
            <a:ext cx="2367362" cy="323165"/>
          </a:xfrm>
          <a:prstGeom prst="rect">
            <a:avLst/>
          </a:prstGeom>
          <a:noFill/>
        </p:spPr>
        <p:txBody>
          <a:bodyPr wrap="square" rtlCol="0">
            <a:spAutoFit/>
          </a:bodyPr>
          <a:lstStyle/>
          <a:p>
            <a:r>
              <a:rPr lang="en-US" sz="1500" dirty="0">
                <a:solidFill>
                  <a:schemeClr val="bg1"/>
                </a:solidFill>
              </a:rPr>
              <a:t>Source: City of Spokane</a:t>
            </a:r>
          </a:p>
        </p:txBody>
      </p:sp>
    </p:spTree>
    <p:extLst>
      <p:ext uri="{BB962C8B-B14F-4D97-AF65-F5344CB8AC3E}">
        <p14:creationId xmlns:p14="http://schemas.microsoft.com/office/powerpoint/2010/main" val="2246490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E0E2C0-B1E8-FF4B-9555-49ACD47BBD99}"/>
              </a:ext>
            </a:extLst>
          </p:cNvPr>
          <p:cNvSpPr>
            <a:spLocks noGrp="1"/>
          </p:cNvSpPr>
          <p:nvPr>
            <p:ph type="title"/>
          </p:nvPr>
        </p:nvSpPr>
        <p:spPr>
          <a:xfrm>
            <a:off x="1115568" y="548640"/>
            <a:ext cx="10168128" cy="1179576"/>
          </a:xfrm>
        </p:spPr>
        <p:txBody>
          <a:bodyPr>
            <a:normAutofit fontScale="90000"/>
          </a:bodyPr>
          <a:lstStyle/>
          <a:p>
            <a:r>
              <a:rPr lang="en-US" sz="4000" dirty="0"/>
              <a:t>Key Takeaways for State Highway Safety Officials and policy makers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5F2E0B-3D02-D6A5-83D1-DA8CBFD31FC9}"/>
              </a:ext>
            </a:extLst>
          </p:cNvPr>
          <p:cNvSpPr>
            <a:spLocks noGrp="1"/>
          </p:cNvSpPr>
          <p:nvPr>
            <p:ph idx="1"/>
          </p:nvPr>
        </p:nvSpPr>
        <p:spPr>
          <a:xfrm>
            <a:off x="566928" y="2481943"/>
            <a:ext cx="11050765" cy="3695020"/>
          </a:xfrm>
        </p:spPr>
        <p:txBody>
          <a:bodyPr>
            <a:normAutofit/>
          </a:bodyPr>
          <a:lstStyle/>
          <a:p>
            <a:pPr marL="514350" indent="-514350">
              <a:buFont typeface="+mj-lt"/>
              <a:buAutoNum type="arabicPeriod"/>
            </a:pPr>
            <a:r>
              <a:rPr lang="en-US" sz="2000" dirty="0"/>
              <a:t>Definitions and policy support</a:t>
            </a:r>
          </a:p>
          <a:p>
            <a:pPr lvl="1"/>
            <a:r>
              <a:rPr lang="en-US" sz="1600" i="1" dirty="0"/>
              <a:t>Local agencies need state-level support in defining emerging devices and prioritizing the safety of vulnerable road users in policy and legislative documents</a:t>
            </a:r>
          </a:p>
          <a:p>
            <a:pPr marL="457200" lvl="1" indent="0">
              <a:buNone/>
            </a:pPr>
            <a:endParaRPr lang="en-US" sz="1600" i="1" dirty="0"/>
          </a:p>
          <a:p>
            <a:pPr marL="514350" indent="-514350">
              <a:buFont typeface="+mj-lt"/>
              <a:buAutoNum type="arabicPeriod"/>
            </a:pPr>
            <a:r>
              <a:rPr lang="en-US" sz="2000" dirty="0"/>
              <a:t>Data collection and data improvement</a:t>
            </a:r>
          </a:p>
          <a:p>
            <a:pPr lvl="1"/>
            <a:r>
              <a:rPr lang="en-US" sz="1600" i="1" dirty="0"/>
              <a:t>State leadership is needed to improve e-scooter safety data standards, data collection, and support for local program evaluation</a:t>
            </a:r>
          </a:p>
          <a:p>
            <a:pPr marL="457200" lvl="1" indent="0">
              <a:buNone/>
            </a:pPr>
            <a:endParaRPr lang="en-US" sz="1600" i="1" dirty="0"/>
          </a:p>
          <a:p>
            <a:pPr marL="514350" indent="-514350">
              <a:buFont typeface="+mj-lt"/>
              <a:buAutoNum type="arabicPeriod"/>
            </a:pPr>
            <a:r>
              <a:rPr lang="en-US" sz="2000" dirty="0"/>
              <a:t>Program and partner support</a:t>
            </a:r>
          </a:p>
          <a:p>
            <a:pPr lvl="1"/>
            <a:r>
              <a:rPr lang="en-US" sz="1600" i="1" dirty="0"/>
              <a:t>State Highway Safety Offices can play a key role in providing local funding and program support as well as coordinating with key partners, such as Emergency Service Providers, to integrate and share plans and safety data</a:t>
            </a:r>
          </a:p>
          <a:p>
            <a:pPr marL="0" indent="0">
              <a:buNone/>
            </a:pPr>
            <a:endParaRPr lang="en-US" sz="2000" dirty="0"/>
          </a:p>
          <a:p>
            <a:pPr marL="514350" indent="-514350">
              <a:buFont typeface="+mj-lt"/>
              <a:buAutoNum type="arabicPeriod"/>
            </a:pPr>
            <a:endParaRPr lang="en-US" sz="2000" dirty="0"/>
          </a:p>
        </p:txBody>
      </p:sp>
    </p:spTree>
    <p:extLst>
      <p:ext uri="{BB962C8B-B14F-4D97-AF65-F5344CB8AC3E}">
        <p14:creationId xmlns:p14="http://schemas.microsoft.com/office/powerpoint/2010/main" val="148209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35F3AE-5925-2F4A-F356-D20D27B27D34}"/>
              </a:ext>
            </a:extLst>
          </p:cNvPr>
          <p:cNvSpPr>
            <a:spLocks noGrp="1"/>
          </p:cNvSpPr>
          <p:nvPr>
            <p:ph type="title"/>
          </p:nvPr>
        </p:nvSpPr>
        <p:spPr>
          <a:xfrm>
            <a:off x="1115568" y="548640"/>
            <a:ext cx="10168128" cy="1179576"/>
          </a:xfrm>
        </p:spPr>
        <p:txBody>
          <a:bodyPr>
            <a:normAutofit fontScale="90000"/>
          </a:bodyPr>
          <a:lstStyle/>
          <a:p>
            <a:r>
              <a:rPr lang="en-US" sz="4000" dirty="0"/>
              <a:t>Definitions and policy support are currently lacking in most states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3DBD83-B577-C96C-8F93-4D1C84FA4D86}"/>
              </a:ext>
            </a:extLst>
          </p:cNvPr>
          <p:cNvSpPr>
            <a:spLocks noGrp="1"/>
          </p:cNvSpPr>
          <p:nvPr>
            <p:ph idx="1"/>
          </p:nvPr>
        </p:nvSpPr>
        <p:spPr>
          <a:xfrm>
            <a:off x="566929" y="2481943"/>
            <a:ext cx="7638208" cy="3695020"/>
          </a:xfrm>
        </p:spPr>
        <p:txBody>
          <a:bodyPr>
            <a:noAutofit/>
          </a:bodyPr>
          <a:lstStyle/>
          <a:p>
            <a:pPr marL="192405" indent="-192405"/>
            <a:r>
              <a:rPr lang="en-US" sz="2400" dirty="0"/>
              <a:t>Many discrepancies in state laws pertaining to e-scooters and classification (e.g., as a pedestrian, bicycle, moped, motorcycle, or unique mode of transport)</a:t>
            </a:r>
          </a:p>
          <a:p>
            <a:pPr marL="192405" indent="-192405"/>
            <a:r>
              <a:rPr lang="en-US" sz="2400" dirty="0"/>
              <a:t>State laws may not align with neighboring states and/or local municipalities and ambiguity may lead to rider confusion regarding legal operating environments</a:t>
            </a:r>
          </a:p>
          <a:p>
            <a:pPr marL="192405" indent="-192405"/>
            <a:r>
              <a:rPr lang="en-US" sz="2400" dirty="0"/>
              <a:t>Vague or non-existent classification makes classification and consistency in police reported crash data more challenging</a:t>
            </a:r>
          </a:p>
          <a:p>
            <a:pPr marL="0" indent="0">
              <a:buNone/>
            </a:pPr>
            <a:endParaRPr lang="en-US" sz="2000" dirty="0">
              <a:highlight>
                <a:srgbClr val="FFFF00"/>
              </a:highlight>
            </a:endParaRPr>
          </a:p>
        </p:txBody>
      </p:sp>
      <p:pic>
        <p:nvPicPr>
          <p:cNvPr id="4" name="Picture 3" descr="A person riding a bicycle on a sidewalk&#10;&#10;Description automatically generated with low confidence">
            <a:extLst>
              <a:ext uri="{FF2B5EF4-FFF2-40B4-BE49-F238E27FC236}">
                <a16:creationId xmlns:a16="http://schemas.microsoft.com/office/drawing/2014/main" id="{25C8CB24-B55D-E313-9B48-625D9F4776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17491" y="2525289"/>
            <a:ext cx="3305118" cy="4006614"/>
          </a:xfrm>
          <a:prstGeom prst="rect">
            <a:avLst/>
          </a:prstGeom>
        </p:spPr>
      </p:pic>
      <p:sp>
        <p:nvSpPr>
          <p:cNvPr id="5" name="Rectangle 4">
            <a:extLst>
              <a:ext uri="{FF2B5EF4-FFF2-40B4-BE49-F238E27FC236}">
                <a16:creationId xmlns:a16="http://schemas.microsoft.com/office/drawing/2014/main" id="{D68CF87A-16E8-D5A4-AFDB-0CE9A3BF66CB}"/>
              </a:ext>
            </a:extLst>
          </p:cNvPr>
          <p:cNvSpPr/>
          <p:nvPr/>
        </p:nvSpPr>
        <p:spPr>
          <a:xfrm>
            <a:off x="8453797" y="6008683"/>
            <a:ext cx="2829899" cy="523220"/>
          </a:xfrm>
          <a:prstGeom prst="rect">
            <a:avLst/>
          </a:prstGeom>
        </p:spPr>
        <p:txBody>
          <a:bodyPr wrap="square">
            <a:spAutoFit/>
          </a:bodyPr>
          <a:lstStyle/>
          <a:p>
            <a:pPr algn="l"/>
            <a:r>
              <a:rPr lang="en-US" sz="1400" dirty="0">
                <a:solidFill>
                  <a:schemeClr val="bg2"/>
                </a:solidFill>
              </a:rPr>
              <a:t>Source: pedbikeinfo.org/Toole Design Group </a:t>
            </a:r>
          </a:p>
        </p:txBody>
      </p:sp>
    </p:spTree>
    <p:extLst>
      <p:ext uri="{BB962C8B-B14F-4D97-AF65-F5344CB8AC3E}">
        <p14:creationId xmlns:p14="http://schemas.microsoft.com/office/powerpoint/2010/main" val="326554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35F3AE-5925-2F4A-F356-D20D27B27D34}"/>
              </a:ext>
            </a:extLst>
          </p:cNvPr>
          <p:cNvSpPr>
            <a:spLocks noGrp="1"/>
          </p:cNvSpPr>
          <p:nvPr>
            <p:ph type="title"/>
          </p:nvPr>
        </p:nvSpPr>
        <p:spPr>
          <a:xfrm>
            <a:off x="1115568" y="548640"/>
            <a:ext cx="10168128" cy="1179576"/>
          </a:xfrm>
        </p:spPr>
        <p:txBody>
          <a:bodyPr>
            <a:normAutofit/>
          </a:bodyPr>
          <a:lstStyle/>
          <a:p>
            <a:r>
              <a:rPr lang="en-US" sz="4000" dirty="0"/>
              <a:t>E-scooter data gaps identified</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53DBD83-B577-C96C-8F93-4D1C84FA4D86}"/>
              </a:ext>
            </a:extLst>
          </p:cNvPr>
          <p:cNvSpPr>
            <a:spLocks noGrp="1"/>
          </p:cNvSpPr>
          <p:nvPr>
            <p:ph idx="1"/>
          </p:nvPr>
        </p:nvSpPr>
        <p:spPr>
          <a:xfrm>
            <a:off x="566928" y="2347558"/>
            <a:ext cx="7610723" cy="4140923"/>
          </a:xfrm>
        </p:spPr>
        <p:txBody>
          <a:bodyPr>
            <a:noAutofit/>
          </a:bodyPr>
          <a:lstStyle/>
          <a:p>
            <a:pPr marL="192405" indent="-192405"/>
            <a:r>
              <a:rPr lang="en-US" sz="1800" dirty="0"/>
              <a:t>Lack of data on rates, characteristics, and prevalence of less-severe injuries (not captured in police or medical data systems)</a:t>
            </a:r>
          </a:p>
          <a:p>
            <a:pPr marL="192405" indent="-192405"/>
            <a:r>
              <a:rPr lang="en-US" sz="1800" dirty="0"/>
              <a:t>Lack of measures of e-scooter access, exposure, and safety/comfort outcomes (relative to other modes of travel) disaggregated by age, gender, race, ethnicity, and income</a:t>
            </a:r>
          </a:p>
          <a:p>
            <a:pPr marL="192405" indent="-192405"/>
            <a:r>
              <a:rPr lang="en-US" sz="1800" dirty="0"/>
              <a:t>Lack of data standards and case definitions for e-scooter related falls, injuries, and other safety outcomes</a:t>
            </a:r>
          </a:p>
          <a:p>
            <a:pPr marL="192405" indent="-192405"/>
            <a:r>
              <a:rPr lang="en-US" sz="1800" dirty="0"/>
              <a:t>Lack of consistent e-scooter exposure data and monitoring practices</a:t>
            </a:r>
          </a:p>
          <a:p>
            <a:pPr marL="192405" indent="-192405"/>
            <a:r>
              <a:rPr lang="en-US" sz="1800" dirty="0"/>
              <a:t>Lack of data integration to link injury outcomes to spatial/roadway context</a:t>
            </a:r>
          </a:p>
          <a:p>
            <a:pPr marL="192405" indent="-192405"/>
            <a:r>
              <a:rPr lang="en-US" sz="1800" dirty="0"/>
              <a:t>Lack of data on privately owned e-scooter usage, exposure to risk, and safety outcomes</a:t>
            </a:r>
          </a:p>
        </p:txBody>
      </p:sp>
      <p:pic>
        <p:nvPicPr>
          <p:cNvPr id="4" name="Picture 3" descr="A picture containing text, grass, outdoor&#10;&#10;Description automatically generated">
            <a:extLst>
              <a:ext uri="{FF2B5EF4-FFF2-40B4-BE49-F238E27FC236}">
                <a16:creationId xmlns:a16="http://schemas.microsoft.com/office/drawing/2014/main" id="{832521CB-C1C5-FE81-BB50-FF14F5C4A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2826" y="2347559"/>
            <a:ext cx="2959782" cy="3538043"/>
          </a:xfrm>
          <a:prstGeom prst="rect">
            <a:avLst/>
          </a:prstGeom>
        </p:spPr>
      </p:pic>
      <p:sp>
        <p:nvSpPr>
          <p:cNvPr id="5" name="Rectangle 4">
            <a:extLst>
              <a:ext uri="{FF2B5EF4-FFF2-40B4-BE49-F238E27FC236}">
                <a16:creationId xmlns:a16="http://schemas.microsoft.com/office/drawing/2014/main" id="{09C6C46C-39B8-81D4-913D-D90C87B33A64}"/>
              </a:ext>
            </a:extLst>
          </p:cNvPr>
          <p:cNvSpPr/>
          <p:nvPr/>
        </p:nvSpPr>
        <p:spPr>
          <a:xfrm>
            <a:off x="8647043" y="5946130"/>
            <a:ext cx="3075565" cy="276999"/>
          </a:xfrm>
          <a:prstGeom prst="rect">
            <a:avLst/>
          </a:prstGeom>
        </p:spPr>
        <p:txBody>
          <a:bodyPr wrap="square">
            <a:spAutoFit/>
          </a:bodyPr>
          <a:lstStyle/>
          <a:p>
            <a:pPr algn="l"/>
            <a:r>
              <a:rPr lang="en-US" sz="1200" dirty="0"/>
              <a:t>Source: pedbikeinfo.org/Toole Design Group</a:t>
            </a:r>
          </a:p>
        </p:txBody>
      </p:sp>
    </p:spTree>
    <p:extLst>
      <p:ext uri="{BB962C8B-B14F-4D97-AF65-F5344CB8AC3E}">
        <p14:creationId xmlns:p14="http://schemas.microsoft.com/office/powerpoint/2010/main" val="809831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B48B9B-A80B-5F57-A123-F73B3077CA37}"/>
              </a:ext>
            </a:extLst>
          </p:cNvPr>
          <p:cNvSpPr>
            <a:spLocks noGrp="1"/>
          </p:cNvSpPr>
          <p:nvPr>
            <p:ph type="title"/>
          </p:nvPr>
        </p:nvSpPr>
        <p:spPr>
          <a:xfrm>
            <a:off x="1115568" y="548640"/>
            <a:ext cx="4980432" cy="1179576"/>
          </a:xfrm>
        </p:spPr>
        <p:txBody>
          <a:bodyPr>
            <a:normAutofit fontScale="90000"/>
          </a:bodyPr>
          <a:lstStyle/>
          <a:p>
            <a:r>
              <a:rPr lang="en-US" sz="4000" dirty="0"/>
              <a:t>Toolbox Offering: Data improvement support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B35CB19-B83B-B530-4E7F-18DC37C9D727}"/>
              </a:ext>
            </a:extLst>
          </p:cNvPr>
          <p:cNvSpPr>
            <a:spLocks noGrp="1"/>
          </p:cNvSpPr>
          <p:nvPr>
            <p:ph idx="1"/>
          </p:nvPr>
        </p:nvSpPr>
        <p:spPr>
          <a:xfrm>
            <a:off x="566928" y="2481943"/>
            <a:ext cx="4986849" cy="3695020"/>
          </a:xfrm>
        </p:spPr>
        <p:txBody>
          <a:bodyPr>
            <a:normAutofit/>
          </a:bodyPr>
          <a:lstStyle/>
          <a:p>
            <a:r>
              <a:rPr lang="en-US" sz="2200" dirty="0"/>
              <a:t>Principles of quality data</a:t>
            </a:r>
          </a:p>
          <a:p>
            <a:r>
              <a:rPr lang="en-US" sz="2200" dirty="0"/>
              <a:t>Overview of key data sources and elements for examining e-scooter risks</a:t>
            </a:r>
          </a:p>
          <a:p>
            <a:r>
              <a:rPr lang="en-US" sz="2200" dirty="0"/>
              <a:t>Community “checklist” (shown in previous slide)</a:t>
            </a:r>
          </a:p>
          <a:p>
            <a:r>
              <a:rPr lang="en-US" sz="2200" dirty="0"/>
              <a:t>Protocols and data collection forms for manual and video data collection (provided in Final Report)</a:t>
            </a:r>
          </a:p>
        </p:txBody>
      </p:sp>
      <p:sp>
        <p:nvSpPr>
          <p:cNvPr id="6" name="TextBox 5">
            <a:extLst>
              <a:ext uri="{FF2B5EF4-FFF2-40B4-BE49-F238E27FC236}">
                <a16:creationId xmlns:a16="http://schemas.microsoft.com/office/drawing/2014/main" id="{F6AA0E9B-4229-24C4-3BFE-AB7B2D21D4CA}"/>
              </a:ext>
            </a:extLst>
          </p:cNvPr>
          <p:cNvSpPr txBox="1"/>
          <p:nvPr/>
        </p:nvSpPr>
        <p:spPr>
          <a:xfrm>
            <a:off x="4194063" y="6342956"/>
            <a:ext cx="2346100" cy="307777"/>
          </a:xfrm>
          <a:prstGeom prst="rect">
            <a:avLst/>
          </a:prstGeom>
          <a:noFill/>
        </p:spPr>
        <p:txBody>
          <a:bodyPr wrap="square">
            <a:spAutoFit/>
          </a:bodyPr>
          <a:lstStyle/>
          <a:p>
            <a:pPr algn="r"/>
            <a:r>
              <a:rPr lang="en-US" sz="1400" dirty="0">
                <a:solidFill>
                  <a:schemeClr val="tx1"/>
                </a:solidFill>
              </a:rPr>
              <a:t>Source: BTS-10 project team</a:t>
            </a:r>
          </a:p>
        </p:txBody>
      </p:sp>
      <p:pic>
        <p:nvPicPr>
          <p:cNvPr id="7" name="Picture 6">
            <a:extLst>
              <a:ext uri="{FF2B5EF4-FFF2-40B4-BE49-F238E27FC236}">
                <a16:creationId xmlns:a16="http://schemas.microsoft.com/office/drawing/2014/main" id="{2CEAD7FA-DE5F-7CB5-A9F6-2D0E6C7A9A3B}"/>
              </a:ext>
            </a:extLst>
          </p:cNvPr>
          <p:cNvPicPr>
            <a:picLocks noChangeAspect="1"/>
          </p:cNvPicPr>
          <p:nvPr/>
        </p:nvPicPr>
        <p:blipFill rotWithShape="1">
          <a:blip r:embed="rId3"/>
          <a:srcRect l="60986" t="27071" r="11818" b="9930"/>
          <a:stretch/>
        </p:blipFill>
        <p:spPr>
          <a:xfrm>
            <a:off x="6592909" y="119459"/>
            <a:ext cx="5080001" cy="6619082"/>
          </a:xfrm>
          <a:prstGeom prst="rect">
            <a:avLst/>
          </a:prstGeom>
        </p:spPr>
      </p:pic>
    </p:spTree>
    <p:extLst>
      <p:ext uri="{BB962C8B-B14F-4D97-AF65-F5344CB8AC3E}">
        <p14:creationId xmlns:p14="http://schemas.microsoft.com/office/powerpoint/2010/main" val="233473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35F3AE-5925-2F4A-F356-D20D27B27D34}"/>
              </a:ext>
            </a:extLst>
          </p:cNvPr>
          <p:cNvSpPr>
            <a:spLocks noGrp="1"/>
          </p:cNvSpPr>
          <p:nvPr>
            <p:ph type="title"/>
          </p:nvPr>
        </p:nvSpPr>
        <p:spPr>
          <a:xfrm>
            <a:off x="1115568" y="548640"/>
            <a:ext cx="10168128" cy="1179576"/>
          </a:xfrm>
        </p:spPr>
        <p:txBody>
          <a:bodyPr>
            <a:normAutofit/>
          </a:bodyPr>
          <a:lstStyle/>
          <a:p>
            <a:r>
              <a:rPr lang="en-US" sz="4000" dirty="0"/>
              <a:t>E-scooter program and partner support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3DBD83-B577-C96C-8F93-4D1C84FA4D86}"/>
              </a:ext>
            </a:extLst>
          </p:cNvPr>
          <p:cNvSpPr>
            <a:spLocks noGrp="1"/>
          </p:cNvSpPr>
          <p:nvPr>
            <p:ph idx="1"/>
          </p:nvPr>
        </p:nvSpPr>
        <p:spPr>
          <a:xfrm>
            <a:off x="566928" y="2487167"/>
            <a:ext cx="6422595" cy="3900827"/>
          </a:xfrm>
        </p:spPr>
        <p:txBody>
          <a:bodyPr>
            <a:noAutofit/>
          </a:bodyPr>
          <a:lstStyle/>
          <a:p>
            <a:pPr marL="192405" indent="-192405"/>
            <a:r>
              <a:rPr lang="en-US" sz="2400" dirty="0"/>
              <a:t>State Highway Safety Offices (SHSOs) can play a role in:</a:t>
            </a:r>
          </a:p>
          <a:p>
            <a:pPr marL="649605" lvl="1" indent="-192405"/>
            <a:r>
              <a:rPr lang="en-US" sz="2000" dirty="0"/>
              <a:t>Engaging Traffic Records Coordinating Committees (TRCCs) on e-scooter data improvements</a:t>
            </a:r>
          </a:p>
          <a:p>
            <a:pPr marL="649605" lvl="1" indent="-192405"/>
            <a:r>
              <a:rPr lang="en-US" sz="2000" dirty="0"/>
              <a:t>Sharing and standardizing best practices in police and healthcare system e-scooter injury coding and crash reporting</a:t>
            </a:r>
          </a:p>
          <a:p>
            <a:pPr marL="649605" lvl="1" indent="-192405"/>
            <a:r>
              <a:rPr lang="en-US" sz="2000" dirty="0"/>
              <a:t>Assisting communities in getting funding for safety programs, community engagement efforts, and data improvements</a:t>
            </a:r>
          </a:p>
          <a:p>
            <a:pPr marL="192405" indent="-192405"/>
            <a:r>
              <a:rPr lang="en-US" sz="2400" dirty="0"/>
              <a:t>Toolbox case studies: Chicago, IL; Denver, CO, Nashville, TN; Portland, OR; and Washington, DC</a:t>
            </a:r>
          </a:p>
          <a:p>
            <a:pPr marL="649605" lvl="1" indent="-192405"/>
            <a:endParaRPr lang="en-US" sz="1600" dirty="0">
              <a:highlight>
                <a:srgbClr val="FFFF00"/>
              </a:highlight>
            </a:endParaRPr>
          </a:p>
          <a:p>
            <a:pPr marL="649605" lvl="1" indent="-192405"/>
            <a:endParaRPr lang="en-US" sz="1600" dirty="0">
              <a:highlight>
                <a:srgbClr val="FFFF00"/>
              </a:highlight>
            </a:endParaRPr>
          </a:p>
          <a:p>
            <a:pPr marL="192405" indent="-192405"/>
            <a:endParaRPr lang="en-US" sz="2000" dirty="0">
              <a:highlight>
                <a:srgbClr val="FFFF00"/>
              </a:highlight>
            </a:endParaRPr>
          </a:p>
        </p:txBody>
      </p:sp>
      <p:pic>
        <p:nvPicPr>
          <p:cNvPr id="7" name="Picture 6">
            <a:extLst>
              <a:ext uri="{FF2B5EF4-FFF2-40B4-BE49-F238E27FC236}">
                <a16:creationId xmlns:a16="http://schemas.microsoft.com/office/drawing/2014/main" id="{BBD82285-30CA-1980-89A5-9703AB9865B5}"/>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7717637" y="1728216"/>
            <a:ext cx="3358795" cy="4569791"/>
          </a:xfrm>
          <a:prstGeom prst="rect">
            <a:avLst/>
          </a:prstGeom>
        </p:spPr>
      </p:pic>
      <p:sp>
        <p:nvSpPr>
          <p:cNvPr id="11" name="TextBox 10">
            <a:extLst>
              <a:ext uri="{FF2B5EF4-FFF2-40B4-BE49-F238E27FC236}">
                <a16:creationId xmlns:a16="http://schemas.microsoft.com/office/drawing/2014/main" id="{2AC1B4B5-1C86-6702-634E-58C5F0A2CFCC}"/>
              </a:ext>
            </a:extLst>
          </p:cNvPr>
          <p:cNvSpPr txBox="1"/>
          <p:nvPr/>
        </p:nvSpPr>
        <p:spPr>
          <a:xfrm>
            <a:off x="7717637" y="6387994"/>
            <a:ext cx="3358795" cy="276999"/>
          </a:xfrm>
          <a:prstGeom prst="rect">
            <a:avLst/>
          </a:prstGeom>
          <a:noFill/>
        </p:spPr>
        <p:txBody>
          <a:bodyPr wrap="square">
            <a:spAutoFit/>
          </a:bodyPr>
          <a:lstStyle/>
          <a:p>
            <a:pPr algn="l">
              <a:spcAft>
                <a:spcPts val="600"/>
              </a:spcAft>
            </a:pPr>
            <a:r>
              <a:rPr lang="en-US" sz="1200" b="0" dirty="0"/>
              <a:t>Source</a:t>
            </a:r>
            <a:r>
              <a:rPr lang="en-US" sz="1200" b="0" dirty="0">
                <a:solidFill>
                  <a:srgbClr val="0563C1"/>
                </a:solidFill>
                <a:hlinkClick r:id="rId4">
                  <a:extLst>
                    <a:ext uri="{A12FA001-AC4F-418D-AE19-62706E023703}">
                      <ahyp:hlinkClr xmlns:ahyp="http://schemas.microsoft.com/office/drawing/2018/hyperlinkcolor" val="tx"/>
                    </a:ext>
                  </a:extLst>
                </a:hlinkClick>
              </a:rPr>
              <a:t>: </a:t>
            </a:r>
            <a:r>
              <a:rPr lang="en-US" sz="1200" b="0" dirty="0">
                <a:hlinkClick r:id="rId4">
                  <a:extLst>
                    <a:ext uri="{A12FA001-AC4F-418D-AE19-62706E023703}">
                      <ahyp:hlinkClr xmlns:ahyp="http://schemas.microsoft.com/office/drawing/2018/hyperlinkcolor" val="tx"/>
                    </a:ext>
                  </a:extLst>
                </a:hlinkClick>
              </a:rPr>
              <a:t>UNC Highway Safety Research Center</a:t>
            </a:r>
            <a:r>
              <a:rPr lang="en-US" sz="1200" b="0" dirty="0"/>
              <a:t>, 2020</a:t>
            </a:r>
          </a:p>
        </p:txBody>
      </p:sp>
    </p:spTree>
    <p:extLst>
      <p:ext uri="{BB962C8B-B14F-4D97-AF65-F5344CB8AC3E}">
        <p14:creationId xmlns:p14="http://schemas.microsoft.com/office/powerpoint/2010/main" val="4278732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A32E34-1FF7-83E0-1B7A-E39318B69903}"/>
              </a:ext>
            </a:extLst>
          </p:cNvPr>
          <p:cNvSpPr>
            <a:spLocks noGrp="1"/>
          </p:cNvSpPr>
          <p:nvPr>
            <p:ph type="title"/>
          </p:nvPr>
        </p:nvSpPr>
        <p:spPr>
          <a:xfrm>
            <a:off x="1115568" y="548640"/>
            <a:ext cx="10168128" cy="1179576"/>
          </a:xfrm>
        </p:spPr>
        <p:txBody>
          <a:bodyPr>
            <a:normAutofit/>
          </a:bodyPr>
          <a:lstStyle/>
          <a:p>
            <a:r>
              <a:rPr lang="en-US" sz="3700" dirty="0"/>
              <a:t>BTS-10 Research Products for additional info, guidance, and resources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58F6262-0D79-831E-297A-A95DA57AABBB}"/>
              </a:ext>
            </a:extLst>
          </p:cNvPr>
          <p:cNvSpPr>
            <a:spLocks noGrp="1"/>
          </p:cNvSpPr>
          <p:nvPr>
            <p:ph idx="1"/>
          </p:nvPr>
        </p:nvSpPr>
        <p:spPr>
          <a:xfrm>
            <a:off x="566928" y="2481943"/>
            <a:ext cx="10972800" cy="3695020"/>
          </a:xfrm>
        </p:spPr>
        <p:txBody>
          <a:bodyPr>
            <a:normAutofit/>
          </a:bodyPr>
          <a:lstStyle/>
          <a:p>
            <a:pPr marL="457200" indent="-457200">
              <a:buFont typeface="+mj-lt"/>
              <a:buAutoNum type="arabicPeriod"/>
            </a:pPr>
            <a:r>
              <a:rPr lang="en-US" sz="2400" dirty="0"/>
              <a:t>Research Results Digest: </a:t>
            </a:r>
            <a:r>
              <a:rPr lang="en-US" sz="1700" i="1" dirty="0">
                <a:solidFill>
                  <a:srgbClr val="FF0000"/>
                </a:solidFill>
                <a:hlinkClick r:id="rId3"/>
              </a:rPr>
              <a:t>https://nap.nationalacademies.org/catalog/26756/e-scooter-safety-issues-and-solutions</a:t>
            </a:r>
            <a:endParaRPr lang="en-US" sz="1700" i="1" dirty="0">
              <a:solidFill>
                <a:srgbClr val="FF0000"/>
              </a:solidFill>
            </a:endParaRPr>
          </a:p>
          <a:p>
            <a:pPr marL="457200" indent="-457200">
              <a:buFont typeface="+mj-lt"/>
              <a:buAutoNum type="arabicPeriod"/>
            </a:pPr>
            <a:r>
              <a:rPr lang="en-US" sz="2400" dirty="0"/>
              <a:t>Toolbox: </a:t>
            </a:r>
            <a:r>
              <a:rPr lang="en-US" sz="1700" i="1" dirty="0">
                <a:solidFill>
                  <a:srgbClr val="FF0000"/>
                </a:solidFill>
              </a:rPr>
              <a:t>add link when available or direct to main project page </a:t>
            </a:r>
          </a:p>
          <a:p>
            <a:pPr lvl="1"/>
            <a:r>
              <a:rPr lang="en-US" dirty="0"/>
              <a:t>Fundamental concepts related to e-scooter safety</a:t>
            </a:r>
          </a:p>
          <a:p>
            <a:pPr lvl="1"/>
            <a:r>
              <a:rPr lang="en-US" dirty="0"/>
              <a:t>Promising practices to improve e-scooter safety</a:t>
            </a:r>
          </a:p>
          <a:p>
            <a:pPr lvl="1"/>
            <a:r>
              <a:rPr lang="en-US" dirty="0"/>
              <a:t>Data tools and methods for safety evaluation</a:t>
            </a:r>
          </a:p>
          <a:p>
            <a:pPr lvl="1"/>
            <a:r>
              <a:rPr lang="en-US" dirty="0"/>
              <a:t>Additional resources and examples</a:t>
            </a:r>
          </a:p>
          <a:p>
            <a:pPr marL="457200" indent="-457200">
              <a:buFont typeface="+mj-lt"/>
              <a:buAutoNum type="arabicPeriod"/>
            </a:pPr>
            <a:r>
              <a:rPr lang="en-US" sz="2400" dirty="0"/>
              <a:t>Final Report: </a:t>
            </a:r>
            <a:r>
              <a:rPr lang="en-US" sz="1700" i="1" dirty="0">
                <a:solidFill>
                  <a:srgbClr val="FF0000"/>
                </a:solidFill>
              </a:rPr>
              <a:t>add link when available or direct to main project page</a:t>
            </a:r>
            <a:endParaRPr lang="en-US" sz="2400" i="1" dirty="0">
              <a:solidFill>
                <a:srgbClr val="FF0000"/>
              </a:solidFill>
            </a:endParaRPr>
          </a:p>
          <a:p>
            <a:pPr marL="457200" indent="-457200">
              <a:buFont typeface="+mj-lt"/>
              <a:buAutoNum type="arabicPeriod"/>
            </a:pPr>
            <a:r>
              <a:rPr lang="en-US" sz="2400" dirty="0"/>
              <a:t>Implementation Guidance Memo: </a:t>
            </a:r>
            <a:r>
              <a:rPr lang="en-US" sz="1700" i="1" dirty="0">
                <a:solidFill>
                  <a:srgbClr val="FF0000"/>
                </a:solidFill>
              </a:rPr>
              <a:t>add link when available or direct to main project page </a:t>
            </a:r>
          </a:p>
        </p:txBody>
      </p:sp>
    </p:spTree>
    <p:extLst>
      <p:ext uri="{BB962C8B-B14F-4D97-AF65-F5344CB8AC3E}">
        <p14:creationId xmlns:p14="http://schemas.microsoft.com/office/powerpoint/2010/main" val="2717022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1EDDCF-191B-0095-E203-85C3A9969399}"/>
              </a:ext>
            </a:extLst>
          </p:cNvPr>
          <p:cNvSpPr>
            <a:spLocks noGrp="1"/>
          </p:cNvSpPr>
          <p:nvPr>
            <p:ph type="title"/>
          </p:nvPr>
        </p:nvSpPr>
        <p:spPr>
          <a:xfrm>
            <a:off x="1115568" y="548640"/>
            <a:ext cx="10168128" cy="1179576"/>
          </a:xfrm>
        </p:spPr>
        <p:txBody>
          <a:bodyPr>
            <a:normAutofit/>
          </a:bodyPr>
          <a:lstStyle/>
          <a:p>
            <a:r>
              <a:rPr lang="en-US" sz="4000" dirty="0"/>
              <a:t>Project Team Acknowledgment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59FFC2E-5505-3373-3D1F-DEFACB27332A}"/>
              </a:ext>
            </a:extLst>
          </p:cNvPr>
          <p:cNvSpPr>
            <a:spLocks noGrp="1"/>
          </p:cNvSpPr>
          <p:nvPr>
            <p:ph idx="1"/>
          </p:nvPr>
        </p:nvSpPr>
        <p:spPr>
          <a:xfrm>
            <a:off x="558209" y="2276856"/>
            <a:ext cx="10725487" cy="4277947"/>
          </a:xfrm>
        </p:spPr>
        <p:txBody>
          <a:bodyPr>
            <a:normAutofit fontScale="40000" lnSpcReduction="20000"/>
          </a:bodyPr>
          <a:lstStyle/>
          <a:p>
            <a:pPr marL="0" indent="0">
              <a:buNone/>
            </a:pPr>
            <a:r>
              <a:rPr lang="en-US" sz="5500" dirty="0"/>
              <a:t>This project involved contributions from the following individuals:</a:t>
            </a:r>
          </a:p>
          <a:p>
            <a:r>
              <a:rPr lang="en-US" sz="4300" dirty="0"/>
              <a:t>Laura Sandt, UNC-HSRC (Principal Investigator)</a:t>
            </a:r>
          </a:p>
          <a:p>
            <a:r>
              <a:rPr lang="en-US" sz="4300" dirty="0"/>
              <a:t>Alyson West, UNC-HSRC</a:t>
            </a:r>
          </a:p>
          <a:p>
            <a:r>
              <a:rPr lang="en-US" sz="4300" dirty="0"/>
              <a:t>Katie Harmon, UNC-HSRC</a:t>
            </a:r>
          </a:p>
          <a:p>
            <a:r>
              <a:rPr lang="en-US" sz="4300" dirty="0"/>
              <a:t>Kristin Blank, UNC-HSRC</a:t>
            </a:r>
          </a:p>
          <a:p>
            <a:r>
              <a:rPr lang="en-US" sz="4300" dirty="0"/>
              <a:t>Meg Bryson, UNC-HSRC</a:t>
            </a:r>
          </a:p>
          <a:p>
            <a:r>
              <a:rPr lang="en-US" sz="4300" dirty="0"/>
              <a:t>Tab Combs, UNC-DCRP</a:t>
            </a:r>
          </a:p>
          <a:p>
            <a:r>
              <a:rPr lang="en-US" sz="4300" dirty="0"/>
              <a:t>Rebecca Sanders, Safe Streets Research &amp; Consulting</a:t>
            </a:r>
          </a:p>
          <a:p>
            <a:r>
              <a:rPr lang="en-US" sz="4300" dirty="0"/>
              <a:t>Charles T. Brown, Equitable Cities</a:t>
            </a:r>
          </a:p>
          <a:p>
            <a:r>
              <a:rPr lang="en-US" sz="4300" dirty="0"/>
              <a:t>Regina Clewlow, Populus</a:t>
            </a:r>
          </a:p>
          <a:p>
            <a:r>
              <a:rPr lang="en-US" sz="4300" dirty="0"/>
              <a:t>Stephanie Seki, Populus</a:t>
            </a:r>
          </a:p>
          <a:p>
            <a:r>
              <a:rPr lang="en-US" sz="4300" dirty="0"/>
              <a:t>Chris Cherry, UTK</a:t>
            </a:r>
          </a:p>
          <a:p>
            <a:r>
              <a:rPr lang="en-US" sz="4300" dirty="0"/>
              <a:t>Student Research Assistants: Emma Sexton, Nitesh Shah, Yi Wen, </a:t>
            </a:r>
            <a:r>
              <a:rPr lang="en-US" sz="4300" dirty="0">
                <a:effectLst/>
                <a:latin typeface="Calibri" panose="020F0502020204030204" pitchFamily="34" charset="0"/>
                <a:ea typeface="Times New Roman" panose="02020603050405020304" pitchFamily="18" charset="0"/>
              </a:rPr>
              <a:t>Mojdeh Azad, </a:t>
            </a:r>
            <a:r>
              <a:rPr lang="en-US" sz="4300" dirty="0"/>
              <a:t>and Ashkan Neshagarian, all at UTK</a:t>
            </a:r>
          </a:p>
        </p:txBody>
      </p:sp>
    </p:spTree>
    <p:extLst>
      <p:ext uri="{BB962C8B-B14F-4D97-AF65-F5344CB8AC3E}">
        <p14:creationId xmlns:p14="http://schemas.microsoft.com/office/powerpoint/2010/main" val="972823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C9919B-37E5-05DA-B7EC-4E5B1C487C1B}"/>
              </a:ext>
            </a:extLst>
          </p:cNvPr>
          <p:cNvSpPr>
            <a:spLocks noGrp="1"/>
          </p:cNvSpPr>
          <p:nvPr>
            <p:ph type="title"/>
          </p:nvPr>
        </p:nvSpPr>
        <p:spPr>
          <a:xfrm>
            <a:off x="1115568" y="548640"/>
            <a:ext cx="10168128" cy="1179576"/>
          </a:xfrm>
        </p:spPr>
        <p:txBody>
          <a:bodyPr>
            <a:normAutofit/>
          </a:bodyPr>
          <a:lstStyle/>
          <a:p>
            <a:r>
              <a:rPr lang="en-US" sz="4000"/>
              <a:t>Acknowledgment</a:t>
            </a:r>
            <a:endParaRPr lang="en-US"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FBA5D2E-232E-A13F-EF85-6614533A422D}"/>
              </a:ext>
            </a:extLst>
          </p:cNvPr>
          <p:cNvSpPr>
            <a:spLocks noGrp="1"/>
          </p:cNvSpPr>
          <p:nvPr>
            <p:ph idx="1"/>
          </p:nvPr>
        </p:nvSpPr>
        <p:spPr>
          <a:xfrm>
            <a:off x="558209" y="2481943"/>
            <a:ext cx="11164399" cy="3695020"/>
          </a:xfrm>
        </p:spPr>
        <p:txBody>
          <a:bodyPr vert="horz" lIns="91440" tIns="45720" rIns="91440" bIns="45720" rtlCol="0" anchor="t">
            <a:normAutofit/>
          </a:bodyPr>
          <a:lstStyle/>
          <a:p>
            <a:pPr marL="0" indent="0" algn="ctr">
              <a:buNone/>
            </a:pPr>
            <a:r>
              <a:rPr lang="en-US" sz="2200" dirty="0">
                <a:ea typeface="+mn-lt"/>
                <a:cs typeface="+mn-lt"/>
              </a:rPr>
              <a:t>This presentation is a deliverable of Behavioral Traffic Safety Cooperative Research Program (BTSCRP) Project BTS-10. BTSCRP is sponsored by the Governors Highway Safety Association and funded by the National Highway Traffic Safety Administration. BTSCRP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BTSCRP sponsors.</a:t>
            </a:r>
            <a:endParaRPr lang="en-US" sz="2200" dirty="0">
              <a:cs typeface="Calibri" panose="020F0502020204030204"/>
            </a:endParaRPr>
          </a:p>
        </p:txBody>
      </p:sp>
    </p:spTree>
    <p:extLst>
      <p:ext uri="{BB962C8B-B14F-4D97-AF65-F5344CB8AC3E}">
        <p14:creationId xmlns:p14="http://schemas.microsoft.com/office/powerpoint/2010/main" val="410457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0DDC46-C2F0-9909-8724-1128FACD49E2}"/>
              </a:ext>
            </a:extLst>
          </p:cNvPr>
          <p:cNvSpPr>
            <a:spLocks noGrp="1"/>
          </p:cNvSpPr>
          <p:nvPr>
            <p:ph type="title"/>
          </p:nvPr>
        </p:nvSpPr>
        <p:spPr>
          <a:xfrm>
            <a:off x="1115568" y="548640"/>
            <a:ext cx="10168128" cy="1179576"/>
          </a:xfrm>
        </p:spPr>
        <p:txBody>
          <a:bodyPr>
            <a:normAutofit/>
          </a:bodyPr>
          <a:lstStyle/>
          <a:p>
            <a:r>
              <a:rPr lang="en-US" sz="4000" dirty="0"/>
              <a:t>Project Motivation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B217364-4E3B-BB6B-B77C-A7C324349505}"/>
              </a:ext>
            </a:extLst>
          </p:cNvPr>
          <p:cNvSpPr>
            <a:spLocks noGrp="1"/>
          </p:cNvSpPr>
          <p:nvPr>
            <p:ph idx="1"/>
          </p:nvPr>
        </p:nvSpPr>
        <p:spPr>
          <a:xfrm>
            <a:off x="566928" y="2481943"/>
            <a:ext cx="5495544" cy="3695020"/>
          </a:xfrm>
        </p:spPr>
        <p:txBody>
          <a:bodyPr>
            <a:normAutofit/>
          </a:bodyPr>
          <a:lstStyle/>
          <a:p>
            <a:r>
              <a:rPr lang="en-US" sz="2200" dirty="0"/>
              <a:t>E-scooter usage continues to grow, both with personally-owned devices and shared ones</a:t>
            </a:r>
          </a:p>
          <a:p>
            <a:r>
              <a:rPr lang="en-US" sz="2200" dirty="0"/>
              <a:t>E-scooters offer convenience, access to transit and other travel modes, and are generally considered low-cost, highly efficient, and low-impact forms of travel</a:t>
            </a:r>
          </a:p>
          <a:p>
            <a:r>
              <a:rPr lang="en-US" sz="2200" dirty="0"/>
              <a:t>As a legitimate and growing transportation mode, e-scooter safety risks deserve attention from transportation policy makers, practitioners, and injury prevention partners</a:t>
            </a:r>
          </a:p>
        </p:txBody>
      </p:sp>
      <p:sp>
        <p:nvSpPr>
          <p:cNvPr id="4" name="TextBox 3">
            <a:extLst>
              <a:ext uri="{FF2B5EF4-FFF2-40B4-BE49-F238E27FC236}">
                <a16:creationId xmlns:a16="http://schemas.microsoft.com/office/drawing/2014/main" id="{A9F1CF21-8F87-BEB8-432E-AD3A475A8E3F}"/>
              </a:ext>
            </a:extLst>
          </p:cNvPr>
          <p:cNvSpPr txBox="1"/>
          <p:nvPr/>
        </p:nvSpPr>
        <p:spPr>
          <a:xfrm>
            <a:off x="7157262" y="6145150"/>
            <a:ext cx="4565346" cy="4154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National Association of City Transportation Officials, </a:t>
            </a:r>
            <a:r>
              <a:rPr lang="en-US" sz="1050" i="1" dirty="0"/>
              <a:t>Shared Micromobility in the U.S.: 2019. https://nacto.org/shared-micromobility-2019/</a:t>
            </a:r>
            <a:endParaRPr lang="en-US" sz="1050" dirty="0"/>
          </a:p>
        </p:txBody>
      </p:sp>
      <p:pic>
        <p:nvPicPr>
          <p:cNvPr id="5" name="Picture 4" descr="Chart&#10;&#10;Description automatically generated">
            <a:extLst>
              <a:ext uri="{FF2B5EF4-FFF2-40B4-BE49-F238E27FC236}">
                <a16:creationId xmlns:a16="http://schemas.microsoft.com/office/drawing/2014/main" id="{7669D24A-4866-0BF4-3A99-B32F2A0224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2512" y="2441106"/>
            <a:ext cx="5340096" cy="3569423"/>
          </a:xfrm>
          <a:prstGeom prst="rect">
            <a:avLst/>
          </a:prstGeom>
        </p:spPr>
      </p:pic>
    </p:spTree>
    <p:extLst>
      <p:ext uri="{BB962C8B-B14F-4D97-AF65-F5344CB8AC3E}">
        <p14:creationId xmlns:p14="http://schemas.microsoft.com/office/powerpoint/2010/main" val="199101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0DDC46-C2F0-9909-8724-1128FACD49E2}"/>
              </a:ext>
            </a:extLst>
          </p:cNvPr>
          <p:cNvSpPr>
            <a:spLocks noGrp="1"/>
          </p:cNvSpPr>
          <p:nvPr>
            <p:ph type="title"/>
          </p:nvPr>
        </p:nvSpPr>
        <p:spPr>
          <a:xfrm>
            <a:off x="1115568" y="548640"/>
            <a:ext cx="10168128" cy="1179576"/>
          </a:xfrm>
        </p:spPr>
        <p:txBody>
          <a:bodyPr>
            <a:normAutofit/>
          </a:bodyPr>
          <a:lstStyle/>
          <a:p>
            <a:r>
              <a:rPr lang="en-US" sz="4000" dirty="0"/>
              <a:t>BTS-10 Project Goals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B217364-4E3B-BB6B-B77C-A7C324349505}"/>
              </a:ext>
            </a:extLst>
          </p:cNvPr>
          <p:cNvSpPr>
            <a:spLocks noGrp="1"/>
          </p:cNvSpPr>
          <p:nvPr>
            <p:ph idx="1"/>
          </p:nvPr>
        </p:nvSpPr>
        <p:spPr>
          <a:xfrm>
            <a:off x="566928" y="2481943"/>
            <a:ext cx="6400800" cy="3695020"/>
          </a:xfrm>
        </p:spPr>
        <p:txBody>
          <a:bodyPr>
            <a:normAutofit/>
          </a:bodyPr>
          <a:lstStyle/>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This effort used multiple methods of data collection and analysis to describe e-scooter:</a:t>
            </a:r>
          </a:p>
          <a:p>
            <a:pPr marL="0" marR="0" indent="0">
              <a:spcBef>
                <a:spcPts val="0"/>
              </a:spcBef>
              <a:spcAft>
                <a:spcPts val="0"/>
              </a:spcAft>
              <a:buNone/>
            </a:pPr>
            <a:endParaRPr lang="en-US" sz="20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C</a:t>
            </a:r>
            <a:r>
              <a:rPr lang="en-US" sz="2000" dirty="0">
                <a:effectLst/>
                <a:ea typeface="Calibri" panose="020F0502020204030204" pitchFamily="34" charset="0"/>
                <a:cs typeface="Times New Roman" panose="02020603050405020304" pitchFamily="18" charset="0"/>
              </a:rPr>
              <a:t>urrent state of use, context, and safety issues; </a:t>
            </a:r>
          </a:p>
          <a:p>
            <a:pPr marL="342900" marR="0" lvl="0" indent="-342900">
              <a:spcBef>
                <a:spcPts val="0"/>
              </a:spcBef>
              <a:spcAft>
                <a:spcPts val="0"/>
              </a:spcAft>
              <a:buFont typeface="+mj-lt"/>
              <a:buAutoNum type="arabicPeriod"/>
            </a:pPr>
            <a:endParaRPr lang="en-US" sz="20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I</a:t>
            </a:r>
            <a:r>
              <a:rPr lang="en-US" sz="2000" dirty="0">
                <a:effectLst/>
                <a:ea typeface="Calibri" panose="020F0502020204030204" pitchFamily="34" charset="0"/>
                <a:cs typeface="Times New Roman" panose="02020603050405020304" pitchFamily="18" charset="0"/>
              </a:rPr>
              <a:t>njury information, including circumstances, severity, and comparison of injury trends to other modes; </a:t>
            </a:r>
          </a:p>
          <a:p>
            <a:pPr marL="342900" marR="0" lvl="0" indent="-342900">
              <a:spcBef>
                <a:spcPts val="0"/>
              </a:spcBef>
              <a:spcAft>
                <a:spcPts val="0"/>
              </a:spcAft>
              <a:buFont typeface="+mj-lt"/>
              <a:buAutoNum type="arabicPeriod"/>
            </a:pPr>
            <a:endParaRPr lang="en-US" sz="20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S</a:t>
            </a:r>
            <a:r>
              <a:rPr lang="en-US" sz="2000" dirty="0">
                <a:effectLst/>
                <a:ea typeface="Calibri" panose="020F0502020204030204" pitchFamily="34" charset="0"/>
                <a:cs typeface="Times New Roman" panose="02020603050405020304" pitchFamily="18" charset="0"/>
              </a:rPr>
              <a:t>afety management practices, both existing and those that may be of interest or are being considered; and</a:t>
            </a:r>
          </a:p>
          <a:p>
            <a:pPr marL="342900" marR="0" lvl="0" indent="-342900">
              <a:spcBef>
                <a:spcPts val="0"/>
              </a:spcBef>
              <a:spcAft>
                <a:spcPts val="0"/>
              </a:spcAft>
              <a:buFont typeface="+mj-lt"/>
              <a:buAutoNum type="arabicPeriod"/>
            </a:pPr>
            <a:endParaRPr lang="en-US" sz="20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A</a:t>
            </a:r>
            <a:r>
              <a:rPr lang="en-US" sz="2000" dirty="0">
                <a:effectLst/>
                <a:ea typeface="Calibri" panose="020F0502020204030204" pitchFamily="34" charset="0"/>
                <a:cs typeface="Times New Roman" panose="02020603050405020304" pitchFamily="18" charset="0"/>
              </a:rPr>
              <a:t>dditional research needs.</a:t>
            </a:r>
            <a:endParaRPr lang="en-US" sz="2000" dirty="0">
              <a:effectLst/>
              <a:ea typeface="Calibri" panose="020F0502020204030204" pitchFamily="34" charset="0"/>
              <a:cs typeface="Calibri" panose="020F0502020204030204" pitchFamily="34" charset="0"/>
            </a:endParaRPr>
          </a:p>
        </p:txBody>
      </p:sp>
      <p:pic>
        <p:nvPicPr>
          <p:cNvPr id="5" name="Picture 4" descr="A person on a skateboard in a crosswalk&#10;&#10;Description automatically generated with low confidence">
            <a:extLst>
              <a:ext uri="{FF2B5EF4-FFF2-40B4-BE49-F238E27FC236}">
                <a16:creationId xmlns:a16="http://schemas.microsoft.com/office/drawing/2014/main" id="{94FC7597-E2CC-A657-7AA5-5406FCF3AA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81849" y="2560320"/>
            <a:ext cx="4540759" cy="3360712"/>
          </a:xfrm>
          <a:prstGeom prst="rect">
            <a:avLst/>
          </a:prstGeom>
        </p:spPr>
      </p:pic>
      <p:sp>
        <p:nvSpPr>
          <p:cNvPr id="7" name="TextBox 6">
            <a:extLst>
              <a:ext uri="{FF2B5EF4-FFF2-40B4-BE49-F238E27FC236}">
                <a16:creationId xmlns:a16="http://schemas.microsoft.com/office/drawing/2014/main" id="{0859D64E-4756-497C-E09B-473A312F359C}"/>
              </a:ext>
            </a:extLst>
          </p:cNvPr>
          <p:cNvSpPr txBox="1"/>
          <p:nvPr/>
        </p:nvSpPr>
        <p:spPr>
          <a:xfrm>
            <a:off x="7115936" y="6001583"/>
            <a:ext cx="4672584" cy="307777"/>
          </a:xfrm>
          <a:prstGeom prst="rect">
            <a:avLst/>
          </a:prstGeom>
          <a:noFill/>
        </p:spPr>
        <p:txBody>
          <a:bodyPr wrap="square">
            <a:spAutoFit/>
          </a:bodyPr>
          <a:lstStyle/>
          <a:p>
            <a:pPr algn="r"/>
            <a:r>
              <a:rPr lang="en-US" sz="1400" dirty="0">
                <a:solidFill>
                  <a:schemeClr val="tx1"/>
                </a:solidFill>
              </a:rPr>
              <a:t>Source: </a:t>
            </a:r>
            <a:r>
              <a:rPr lang="en-US" sz="1400" dirty="0">
                <a:solidFill>
                  <a:schemeClr val="tx1"/>
                </a:solidFill>
                <a:hlinkClick r:id="rId4"/>
              </a:rPr>
              <a:t>www.pedbikeimages.org</a:t>
            </a:r>
            <a:r>
              <a:rPr lang="en-US" sz="1400" dirty="0">
                <a:solidFill>
                  <a:schemeClr val="tx1"/>
                </a:solidFill>
              </a:rPr>
              <a:t> / Toole Design</a:t>
            </a:r>
          </a:p>
        </p:txBody>
      </p:sp>
    </p:spTree>
    <p:extLst>
      <p:ext uri="{BB962C8B-B14F-4D97-AF65-F5344CB8AC3E}">
        <p14:creationId xmlns:p14="http://schemas.microsoft.com/office/powerpoint/2010/main" val="402905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EB888-A5D9-1364-E36B-11D8E92FF433}"/>
              </a:ext>
            </a:extLst>
          </p:cNvPr>
          <p:cNvSpPr>
            <a:spLocks noGrp="1"/>
          </p:cNvSpPr>
          <p:nvPr>
            <p:ph type="title"/>
          </p:nvPr>
        </p:nvSpPr>
        <p:spPr>
          <a:xfrm>
            <a:off x="1115568" y="548640"/>
            <a:ext cx="10168128" cy="1179576"/>
          </a:xfrm>
        </p:spPr>
        <p:txBody>
          <a:bodyPr>
            <a:normAutofit/>
          </a:bodyPr>
          <a:lstStyle/>
          <a:p>
            <a:r>
              <a:rPr lang="en-US" sz="4000" dirty="0"/>
              <a:t>BTS-10 Project Lens: A Safe and Equitable System</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89C8D9-5F3F-5A44-342A-62794E37BB4B}"/>
              </a:ext>
            </a:extLst>
          </p:cNvPr>
          <p:cNvSpPr>
            <a:spLocks noGrp="1"/>
          </p:cNvSpPr>
          <p:nvPr>
            <p:ph idx="1"/>
          </p:nvPr>
        </p:nvSpPr>
        <p:spPr>
          <a:xfrm>
            <a:off x="558209" y="2481943"/>
            <a:ext cx="11164399" cy="3695020"/>
          </a:xfrm>
        </p:spPr>
        <p:txBody>
          <a:bodyPr>
            <a:normAutofit/>
          </a:bodyPr>
          <a:lstStyle/>
          <a:p>
            <a:pPr marL="0" indent="0">
              <a:buNone/>
            </a:pPr>
            <a:r>
              <a:rPr lang="en-US" sz="1800" dirty="0">
                <a:latin typeface="Calibri" panose="020F0502020204030204" pitchFamily="34" charset="0"/>
                <a:ea typeface="Calibri" panose="020F0502020204030204" pitchFamily="34" charset="0"/>
                <a:cs typeface="Arial" panose="020B0604020202020204" pitchFamily="34" charset="0"/>
              </a:rPr>
              <a:t>The project team recognized these key Safe System principles in the development of the research project and subsequent deliverables:</a:t>
            </a:r>
          </a:p>
          <a:p>
            <a:pPr marL="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1" dirty="0">
                <a:effectLst/>
                <a:latin typeface="Calibri" panose="020F0502020204030204" pitchFamily="34" charset="0"/>
                <a:ea typeface="Calibri" panose="020F0502020204030204" pitchFamily="34" charset="0"/>
                <a:cs typeface="Arial" panose="020B0604020202020204" pitchFamily="34" charset="0"/>
              </a:rPr>
              <a:t>E-scooter-related fatalities are unacceptable: </a:t>
            </a:r>
            <a:r>
              <a:rPr lang="en-US" sz="1800" dirty="0">
                <a:latin typeface="Calibri" panose="020F0502020204030204" pitchFamily="34" charset="0"/>
                <a:ea typeface="Calibri" panose="020F0502020204030204" pitchFamily="34" charset="0"/>
                <a:cs typeface="Arial" panose="020B0604020202020204" pitchFamily="34" charset="0"/>
              </a:rPr>
              <a:t>P</a:t>
            </a:r>
            <a:r>
              <a:rPr lang="en-US" sz="1800" dirty="0">
                <a:effectLst/>
                <a:latin typeface="Calibri" panose="020F0502020204030204" pitchFamily="34" charset="0"/>
                <a:ea typeface="Calibri" panose="020F0502020204030204" pitchFamily="34" charset="0"/>
                <a:cs typeface="Arial" panose="020B0604020202020204" pitchFamily="34" charset="0"/>
              </a:rPr>
              <a:t>roactive efforts to prevent severe and fatal injuries are critically needed.</a:t>
            </a:r>
          </a:p>
          <a:p>
            <a:r>
              <a:rPr lang="en-US" sz="1800" b="1" dirty="0">
                <a:effectLst/>
                <a:latin typeface="Calibri" panose="020F0502020204030204" pitchFamily="34" charset="0"/>
                <a:ea typeface="Calibri" panose="020F0502020204030204" pitchFamily="34" charset="0"/>
                <a:cs typeface="Arial" panose="020B0604020202020204" pitchFamily="34" charset="0"/>
              </a:rPr>
              <a:t>Humans make mistakes, have limitations, and are vulnerable: </a:t>
            </a:r>
            <a:r>
              <a:rPr lang="en-US" sz="1800" dirty="0">
                <a:effectLst/>
                <a:latin typeface="Calibri" panose="020F0502020204030204" pitchFamily="34" charset="0"/>
                <a:ea typeface="Calibri" panose="020F0502020204030204" pitchFamily="34" charset="0"/>
                <a:cs typeface="Arial" panose="020B0604020202020204" pitchFamily="34" charset="0"/>
              </a:rPr>
              <a:t>Safety management practices must anticipate and accommodate human behaviors and limitations to help avoid serious and fatal injuries. </a:t>
            </a:r>
          </a:p>
          <a:p>
            <a:r>
              <a:rPr lang="en-US" sz="1800" b="1" dirty="0">
                <a:effectLst/>
                <a:latin typeface="Calibri" panose="020F0502020204030204" pitchFamily="34" charset="0"/>
                <a:ea typeface="Calibri" panose="020F0502020204030204" pitchFamily="34" charset="0"/>
                <a:cs typeface="Arial" panose="020B0604020202020204" pitchFamily="34" charset="0"/>
              </a:rPr>
              <a:t>Redundancy is critical and responsibility is shared by system designers: </a:t>
            </a:r>
            <a:r>
              <a:rPr lang="en-US" sz="1800" dirty="0">
                <a:effectLst/>
                <a:latin typeface="Calibri" panose="020F0502020204030204" pitchFamily="34" charset="0"/>
                <a:ea typeface="Calibri" panose="020F0502020204030204" pitchFamily="34" charset="0"/>
                <a:cs typeface="Arial" panose="020B0604020202020204" pitchFamily="34" charset="0"/>
              </a:rPr>
              <a:t>Risk reduction involves all parts of the system working together.</a:t>
            </a:r>
          </a:p>
          <a:p>
            <a:r>
              <a:rPr lang="en-US" sz="1800" b="1" dirty="0">
                <a:effectLst/>
                <a:latin typeface="Calibri" panose="020F0502020204030204" pitchFamily="34" charset="0"/>
                <a:ea typeface="Calibri" panose="020F0502020204030204" pitchFamily="34" charset="0"/>
                <a:cs typeface="Arial" panose="020B0604020202020204" pitchFamily="34" charset="0"/>
              </a:rPr>
              <a:t>An equitable transportation system ensures safe, sustainable, and convenient options for all: </a:t>
            </a:r>
            <a:r>
              <a:rPr lang="en-US" sz="1800" dirty="0">
                <a:effectLst/>
                <a:latin typeface="Calibri" panose="020F0502020204030204" pitchFamily="34" charset="0"/>
                <a:ea typeface="Calibri" panose="020F0502020204030204" pitchFamily="34" charset="0"/>
                <a:cs typeface="Arial" panose="020B0604020202020204" pitchFamily="34" charset="0"/>
              </a:rPr>
              <a:t>Equity principles should be considered within the context of micromobility and support for micromobility in cities and towns.  </a:t>
            </a:r>
            <a:endParaRPr lang="en-US" sz="2200" dirty="0"/>
          </a:p>
        </p:txBody>
      </p:sp>
    </p:spTree>
    <p:extLst>
      <p:ext uri="{BB962C8B-B14F-4D97-AF65-F5344CB8AC3E}">
        <p14:creationId xmlns:p14="http://schemas.microsoft.com/office/powerpoint/2010/main" val="367120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0830D-A422-C8A6-2053-F85AEC97D212}"/>
              </a:ext>
            </a:extLst>
          </p:cNvPr>
          <p:cNvSpPr>
            <a:spLocks noGrp="1"/>
          </p:cNvSpPr>
          <p:nvPr>
            <p:ph type="title"/>
          </p:nvPr>
        </p:nvSpPr>
        <p:spPr>
          <a:xfrm>
            <a:off x="1115568" y="548640"/>
            <a:ext cx="10168128" cy="1179576"/>
          </a:xfrm>
        </p:spPr>
        <p:txBody>
          <a:bodyPr>
            <a:normAutofit/>
          </a:bodyPr>
          <a:lstStyle/>
          <a:p>
            <a:r>
              <a:rPr lang="en-US" sz="4000" kern="1200" dirty="0">
                <a:solidFill>
                  <a:schemeClr val="tx1"/>
                </a:solidFill>
                <a:latin typeface="+mj-lt"/>
                <a:ea typeface="+mj-ea"/>
                <a:cs typeface="+mj-cs"/>
              </a:rPr>
              <a:t>BTS-10 Project Evidence Base</a:t>
            </a:r>
            <a:endParaRPr lang="en-US"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A124EABE-3F6B-11F6-55FE-74F9F254437F}"/>
              </a:ext>
            </a:extLst>
          </p:cNvPr>
          <p:cNvGraphicFramePr>
            <a:graphicFrameLocks noGrp="1"/>
          </p:cNvGraphicFramePr>
          <p:nvPr>
            <p:extLst>
              <p:ext uri="{D42A27DB-BD31-4B8C-83A1-F6EECF244321}">
                <p14:modId xmlns:p14="http://schemas.microsoft.com/office/powerpoint/2010/main" val="3814327597"/>
              </p:ext>
            </p:extLst>
          </p:nvPr>
        </p:nvGraphicFramePr>
        <p:xfrm>
          <a:off x="558208" y="2221992"/>
          <a:ext cx="11164399" cy="4144996"/>
        </p:xfrm>
        <a:graphic>
          <a:graphicData uri="http://schemas.openxmlformats.org/drawingml/2006/table">
            <a:tbl>
              <a:tblPr firstRow="1">
                <a:tableStyleId>{1FECB4D8-DB02-4DC6-A0A2-4F2EBAE1DC90}</a:tableStyleId>
              </a:tblPr>
              <a:tblGrid>
                <a:gridCol w="2253395">
                  <a:extLst>
                    <a:ext uri="{9D8B030D-6E8A-4147-A177-3AD203B41FA5}">
                      <a16:colId xmlns:a16="http://schemas.microsoft.com/office/drawing/2014/main" val="1189041545"/>
                    </a:ext>
                  </a:extLst>
                </a:gridCol>
                <a:gridCol w="8911004">
                  <a:extLst>
                    <a:ext uri="{9D8B030D-6E8A-4147-A177-3AD203B41FA5}">
                      <a16:colId xmlns:a16="http://schemas.microsoft.com/office/drawing/2014/main" val="317207408"/>
                    </a:ext>
                  </a:extLst>
                </a:gridCol>
              </a:tblGrid>
              <a:tr h="436744">
                <a:tc>
                  <a:txBody>
                    <a:bodyPr/>
                    <a:lstStyle/>
                    <a:p>
                      <a:pPr algn="ctr"/>
                      <a:r>
                        <a:rPr lang="en-US" sz="1600" b="1" cap="none" spc="0" dirty="0">
                          <a:solidFill>
                            <a:schemeClr val="tx1"/>
                          </a:solidFill>
                        </a:rPr>
                        <a:t>Evidence</a:t>
                      </a:r>
                    </a:p>
                  </a:txBody>
                  <a:tcPr marL="64137" marR="91625" marT="18325" marB="137437" anchor="b"/>
                </a:tc>
                <a:tc>
                  <a:txBody>
                    <a:bodyPr/>
                    <a:lstStyle/>
                    <a:p>
                      <a:pPr algn="ctr"/>
                      <a:r>
                        <a:rPr lang="en-US" sz="1600" b="1" cap="none" spc="0" dirty="0">
                          <a:solidFill>
                            <a:schemeClr val="tx1"/>
                          </a:solidFill>
                        </a:rPr>
                        <a:t>Description</a:t>
                      </a:r>
                    </a:p>
                  </a:txBody>
                  <a:tcPr marL="64137" marR="91625" marT="18325" marB="137437" anchor="b"/>
                </a:tc>
                <a:extLst>
                  <a:ext uri="{0D108BD9-81ED-4DB2-BD59-A6C34878D82A}">
                    <a16:rowId xmlns:a16="http://schemas.microsoft.com/office/drawing/2014/main" val="3799307460"/>
                  </a:ext>
                </a:extLst>
              </a:tr>
              <a:tr h="558910">
                <a:tc>
                  <a:txBody>
                    <a:bodyPr/>
                    <a:lstStyle/>
                    <a:p>
                      <a:r>
                        <a:rPr lang="en-US" sz="1400" b="0" cap="none" spc="0" dirty="0">
                          <a:solidFill>
                            <a:schemeClr val="tx1"/>
                          </a:solidFill>
                        </a:rPr>
                        <a:t>Literature review</a:t>
                      </a:r>
                    </a:p>
                  </a:txBody>
                  <a:tcPr marL="64137" marR="91625" marT="18325" marB="137437"/>
                </a:tc>
                <a:tc>
                  <a:txBody>
                    <a:bodyPr/>
                    <a:lstStyle/>
                    <a:p>
                      <a:pPr marL="0" marR="0" lvl="0" indent="0" algn="l" defTabSz="257163" rtl="0" eaLnBrk="1" fontAlgn="auto" latinLnBrk="0" hangingPunct="1">
                        <a:lnSpc>
                          <a:spcPct val="100000"/>
                        </a:lnSpc>
                        <a:spcBef>
                          <a:spcPts val="0"/>
                        </a:spcBef>
                        <a:spcAft>
                          <a:spcPts val="0"/>
                        </a:spcAft>
                        <a:buClrTx/>
                        <a:buSzTx/>
                        <a:buFontTx/>
                        <a:buNone/>
                        <a:tabLst/>
                        <a:defRPr/>
                      </a:pPr>
                      <a:r>
                        <a:rPr lang="en-US" sz="1400" b="0" cap="none" spc="0" dirty="0">
                          <a:solidFill>
                            <a:schemeClr val="tx1"/>
                          </a:solidFill>
                        </a:rPr>
                        <a:t>Reviewed and synthesized 349 studies identified between 2017 and October 2020, including peer-reviewed articles and pilot program reports</a:t>
                      </a:r>
                    </a:p>
                  </a:txBody>
                  <a:tcPr marL="64137" marR="91625" marT="18325" marB="137437"/>
                </a:tc>
                <a:extLst>
                  <a:ext uri="{0D108BD9-81ED-4DB2-BD59-A6C34878D82A}">
                    <a16:rowId xmlns:a16="http://schemas.microsoft.com/office/drawing/2014/main" val="2371751003"/>
                  </a:ext>
                </a:extLst>
              </a:tr>
              <a:tr h="558910">
                <a:tc>
                  <a:txBody>
                    <a:bodyPr/>
                    <a:lstStyle/>
                    <a:p>
                      <a:r>
                        <a:rPr lang="en-US" sz="1400" cap="none" spc="0" dirty="0">
                          <a:solidFill>
                            <a:schemeClr val="tx1"/>
                          </a:solidFill>
                        </a:rPr>
                        <a:t>Practitioner survey</a:t>
                      </a:r>
                    </a:p>
                  </a:txBody>
                  <a:tcPr marL="64137" marR="91625" marT="18325" marB="137437"/>
                </a:tc>
                <a:tc>
                  <a:txBody>
                    <a:bodyPr/>
                    <a:lstStyle/>
                    <a:p>
                      <a:pPr marL="0" lvl="2" indent="0" algn="l"/>
                      <a:r>
                        <a:rPr lang="en-US" sz="1400" kern="1200" cap="none" spc="0" dirty="0">
                          <a:solidFill>
                            <a:schemeClr val="tx1"/>
                          </a:solidFill>
                        </a:rPr>
                        <a:t>Asked about 70 different practices and approaches to safety management; received 207 responses from 85 cities in 38 states with existing micromobility programs.</a:t>
                      </a:r>
                    </a:p>
                  </a:txBody>
                  <a:tcPr marL="64137" marR="91625" marT="18325" marB="137437"/>
                </a:tc>
                <a:extLst>
                  <a:ext uri="{0D108BD9-81ED-4DB2-BD59-A6C34878D82A}">
                    <a16:rowId xmlns:a16="http://schemas.microsoft.com/office/drawing/2014/main" val="2148353608"/>
                  </a:ext>
                </a:extLst>
              </a:tr>
              <a:tr h="558910">
                <a:tc>
                  <a:txBody>
                    <a:bodyPr/>
                    <a:lstStyle/>
                    <a:p>
                      <a:r>
                        <a:rPr lang="en-US" sz="1400" cap="none" spc="0" dirty="0">
                          <a:solidFill>
                            <a:schemeClr val="tx1"/>
                          </a:solidFill>
                        </a:rPr>
                        <a:t>Populus Groundtruth survey</a:t>
                      </a:r>
                    </a:p>
                  </a:txBody>
                  <a:tcPr marL="64137" marR="91625" marT="18325" marB="137437"/>
                </a:tc>
                <a:tc>
                  <a:txBody>
                    <a:bodyPr/>
                    <a:lstStyle/>
                    <a:p>
                      <a:pPr marL="0" marR="0" lvl="0" indent="0" algn="l" defTabSz="257163" rtl="0" eaLnBrk="1" fontAlgn="auto" latinLnBrk="0" hangingPunct="1">
                        <a:lnSpc>
                          <a:spcPct val="100000"/>
                        </a:lnSpc>
                        <a:spcBef>
                          <a:spcPts val="0"/>
                        </a:spcBef>
                        <a:spcAft>
                          <a:spcPts val="0"/>
                        </a:spcAft>
                        <a:buClrTx/>
                        <a:buSzTx/>
                        <a:buFontTx/>
                        <a:buNone/>
                        <a:tabLst/>
                        <a:defRPr/>
                      </a:pPr>
                      <a:r>
                        <a:rPr lang="en-US" sz="1400" kern="1200" cap="none" spc="0" dirty="0">
                          <a:solidFill>
                            <a:schemeClr val="tx1"/>
                          </a:solidFill>
                        </a:rPr>
                        <a:t>Examined e-scooter ridership travel behavior and demographics using a sampling of 18 metro areas in an ongoing travel survey.</a:t>
                      </a:r>
                      <a:endParaRPr lang="en-US" sz="1400" kern="1200" cap="none" spc="0" dirty="0">
                        <a:solidFill>
                          <a:schemeClr val="tx1"/>
                        </a:solidFill>
                        <a:highlight>
                          <a:srgbClr val="FFFF00"/>
                        </a:highlight>
                      </a:endParaRPr>
                    </a:p>
                  </a:txBody>
                  <a:tcPr marL="64137" marR="91625" marT="18325" marB="137437"/>
                </a:tc>
                <a:extLst>
                  <a:ext uri="{0D108BD9-81ED-4DB2-BD59-A6C34878D82A}">
                    <a16:rowId xmlns:a16="http://schemas.microsoft.com/office/drawing/2014/main" val="2085817681"/>
                  </a:ext>
                </a:extLst>
              </a:tr>
              <a:tr h="558910">
                <a:tc>
                  <a:txBody>
                    <a:bodyPr/>
                    <a:lstStyle/>
                    <a:p>
                      <a:r>
                        <a:rPr lang="en-US" sz="1400" cap="none" spc="0" dirty="0">
                          <a:solidFill>
                            <a:schemeClr val="tx1"/>
                          </a:solidFill>
                        </a:rPr>
                        <a:t>NC emergency department visit data</a:t>
                      </a:r>
                    </a:p>
                  </a:txBody>
                  <a:tcPr marL="64137" marR="91625" marT="18325" marB="137437"/>
                </a:tc>
                <a:tc>
                  <a:txBody>
                    <a:bodyPr/>
                    <a:lstStyle/>
                    <a:p>
                      <a:pPr marL="0" lvl="2" indent="0" algn="l"/>
                      <a:r>
                        <a:rPr lang="en-US" sz="1400" kern="1200" cap="none" spc="0" dirty="0">
                          <a:solidFill>
                            <a:schemeClr val="tx1"/>
                          </a:solidFill>
                        </a:rPr>
                        <a:t>Compared patient (age 14-59) injuries from 487 e-scooter riders, 1,581 bicyclist, and 1,440 pedestrians from same Emergency Departments (in 5 NC counties) and time period.</a:t>
                      </a:r>
                    </a:p>
                  </a:txBody>
                  <a:tcPr marL="64137" marR="91625" marT="18325" marB="137437"/>
                </a:tc>
                <a:extLst>
                  <a:ext uri="{0D108BD9-81ED-4DB2-BD59-A6C34878D82A}">
                    <a16:rowId xmlns:a16="http://schemas.microsoft.com/office/drawing/2014/main" val="706430248"/>
                  </a:ext>
                </a:extLst>
              </a:tr>
              <a:tr h="558910">
                <a:tc>
                  <a:txBody>
                    <a:bodyPr/>
                    <a:lstStyle/>
                    <a:p>
                      <a:r>
                        <a:rPr lang="en-US" sz="1400" cap="none" spc="0" dirty="0">
                          <a:solidFill>
                            <a:schemeClr val="tx1"/>
                          </a:solidFill>
                        </a:rPr>
                        <a:t>Field observations of </a:t>
                      </a:r>
                      <a:br>
                        <a:rPr lang="en-US" sz="1400" cap="none" spc="0" dirty="0">
                          <a:solidFill>
                            <a:schemeClr val="tx1"/>
                          </a:solidFill>
                        </a:rPr>
                      </a:br>
                      <a:r>
                        <a:rPr lang="en-US" sz="1400" cap="none" spc="0" dirty="0">
                          <a:solidFill>
                            <a:schemeClr val="tx1"/>
                          </a:solidFill>
                        </a:rPr>
                        <a:t>e-scooters and cyclists</a:t>
                      </a:r>
                    </a:p>
                  </a:txBody>
                  <a:tcPr marL="64137" marR="91625" marT="18325" marB="137437"/>
                </a:tc>
                <a:tc>
                  <a:txBody>
                    <a:bodyPr/>
                    <a:lstStyle/>
                    <a:p>
                      <a:pPr algn="l"/>
                      <a:r>
                        <a:rPr lang="en-US" sz="1400" kern="1200" cap="none" spc="0" dirty="0">
                          <a:solidFill>
                            <a:schemeClr val="tx1"/>
                          </a:solidFill>
                        </a:rPr>
                        <a:t>Examined social and environmental factors affecting or constraining e-scooter rider behaviors related to sidewalk riding and decisions around parking. Gathered field and video data from two cities in October 2021. </a:t>
                      </a:r>
                      <a:endParaRPr lang="en-US" sz="1400" kern="1200" cap="none" spc="0" dirty="0">
                        <a:solidFill>
                          <a:schemeClr val="tx1"/>
                        </a:solidFill>
                        <a:highlight>
                          <a:srgbClr val="FFFF00"/>
                        </a:highlight>
                      </a:endParaRPr>
                    </a:p>
                  </a:txBody>
                  <a:tcPr marL="64137" marR="91625" marT="18325" marB="137437"/>
                </a:tc>
                <a:extLst>
                  <a:ext uri="{0D108BD9-81ED-4DB2-BD59-A6C34878D82A}">
                    <a16:rowId xmlns:a16="http://schemas.microsoft.com/office/drawing/2014/main" val="2402517531"/>
                  </a:ext>
                </a:extLst>
              </a:tr>
              <a:tr h="742159">
                <a:tc>
                  <a:txBody>
                    <a:bodyPr/>
                    <a:lstStyle/>
                    <a:p>
                      <a:r>
                        <a:rPr lang="en-US" sz="1400" cap="none" spc="0" dirty="0">
                          <a:solidFill>
                            <a:schemeClr val="tx1"/>
                          </a:solidFill>
                        </a:rPr>
                        <a:t>Interviews with micromobility program managers</a:t>
                      </a:r>
                    </a:p>
                  </a:txBody>
                  <a:tcPr marL="64137" marR="91625" marT="18325" marB="137437"/>
                </a:tc>
                <a:tc>
                  <a:txBody>
                    <a:bodyPr/>
                    <a:lstStyle/>
                    <a:p>
                      <a:pPr algn="l"/>
                      <a:r>
                        <a:rPr lang="en-US" sz="1400" kern="1200" cap="none" spc="0" dirty="0">
                          <a:solidFill>
                            <a:schemeClr val="tx1"/>
                          </a:solidFill>
                        </a:rPr>
                        <a:t>Interviewed staff from five city agencies to help fill gaps identified through the literature review and practitioner survey related to community engagement, engagement with State Highway Safety Offices (SHSOs), planning and operations, and data and analysis.</a:t>
                      </a:r>
                      <a:endParaRPr lang="en-US" sz="1400" kern="1200" cap="none" spc="0" dirty="0">
                        <a:solidFill>
                          <a:schemeClr val="tx1"/>
                        </a:solidFill>
                        <a:highlight>
                          <a:srgbClr val="FFFF00"/>
                        </a:highlight>
                      </a:endParaRPr>
                    </a:p>
                  </a:txBody>
                  <a:tcPr marL="64137" marR="91625" marT="18325" marB="137437"/>
                </a:tc>
                <a:extLst>
                  <a:ext uri="{0D108BD9-81ED-4DB2-BD59-A6C34878D82A}">
                    <a16:rowId xmlns:a16="http://schemas.microsoft.com/office/drawing/2014/main" val="3192658520"/>
                  </a:ext>
                </a:extLst>
              </a:tr>
            </a:tbl>
          </a:graphicData>
        </a:graphic>
      </p:graphicFrame>
    </p:spTree>
    <p:extLst>
      <p:ext uri="{BB962C8B-B14F-4D97-AF65-F5344CB8AC3E}">
        <p14:creationId xmlns:p14="http://schemas.microsoft.com/office/powerpoint/2010/main" val="249932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1CB1CB-54D2-78BA-C498-5AB21C9E43E9}"/>
              </a:ext>
            </a:extLst>
          </p:cNvPr>
          <p:cNvSpPr>
            <a:spLocks noGrp="1"/>
          </p:cNvSpPr>
          <p:nvPr>
            <p:ph type="title"/>
          </p:nvPr>
        </p:nvSpPr>
        <p:spPr>
          <a:xfrm>
            <a:off x="1115568" y="548640"/>
            <a:ext cx="10168128" cy="1179576"/>
          </a:xfrm>
        </p:spPr>
        <p:txBody>
          <a:bodyPr>
            <a:normAutofit/>
          </a:bodyPr>
          <a:lstStyle/>
          <a:p>
            <a:r>
              <a:rPr lang="en-US" sz="4000" dirty="0"/>
              <a:t>Practitioner Survey Participant Highlights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5" name="Content Placeholder 4" descr="Chart, bar chart&#10;&#10;Description automatically generated">
            <a:extLst>
              <a:ext uri="{FF2B5EF4-FFF2-40B4-BE49-F238E27FC236}">
                <a16:creationId xmlns:a16="http://schemas.microsoft.com/office/drawing/2014/main" id="{DBE0A223-CA85-18FD-3EA8-5186011C16C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4519" y="2567446"/>
            <a:ext cx="5677266" cy="3548291"/>
          </a:xfrm>
        </p:spPr>
      </p:pic>
      <p:pic>
        <p:nvPicPr>
          <p:cNvPr id="7" name="Picture 6" descr="Chart, bar chart&#10;&#10;Description automatically generated">
            <a:extLst>
              <a:ext uri="{FF2B5EF4-FFF2-40B4-BE49-F238E27FC236}">
                <a16:creationId xmlns:a16="http://schemas.microsoft.com/office/drawing/2014/main" id="{2013481D-8F9F-FA85-7C7A-3C169FA861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6421" y="2560319"/>
            <a:ext cx="5935579" cy="3709737"/>
          </a:xfrm>
          <a:prstGeom prst="rect">
            <a:avLst/>
          </a:prstGeom>
        </p:spPr>
      </p:pic>
      <p:sp>
        <p:nvSpPr>
          <p:cNvPr id="9" name="TextBox 8">
            <a:extLst>
              <a:ext uri="{FF2B5EF4-FFF2-40B4-BE49-F238E27FC236}">
                <a16:creationId xmlns:a16="http://schemas.microsoft.com/office/drawing/2014/main" id="{E783C598-2A62-AD72-DC38-088F91C24E4A}"/>
              </a:ext>
            </a:extLst>
          </p:cNvPr>
          <p:cNvSpPr txBox="1"/>
          <p:nvPr/>
        </p:nvSpPr>
        <p:spPr>
          <a:xfrm>
            <a:off x="2127184" y="2276856"/>
            <a:ext cx="1432765" cy="369332"/>
          </a:xfrm>
          <a:prstGeom prst="rect">
            <a:avLst/>
          </a:prstGeom>
          <a:noFill/>
        </p:spPr>
        <p:txBody>
          <a:bodyPr wrap="none" rtlCol="0">
            <a:spAutoFit/>
          </a:bodyPr>
          <a:lstStyle/>
          <a:p>
            <a:r>
              <a:rPr lang="en-US" dirty="0"/>
              <a:t>Position Type</a:t>
            </a:r>
          </a:p>
        </p:txBody>
      </p:sp>
      <p:sp>
        <p:nvSpPr>
          <p:cNvPr id="11" name="TextBox 10">
            <a:extLst>
              <a:ext uri="{FF2B5EF4-FFF2-40B4-BE49-F238E27FC236}">
                <a16:creationId xmlns:a16="http://schemas.microsoft.com/office/drawing/2014/main" id="{279BA7A8-A6DC-50B8-6960-9EF17859FDEB}"/>
              </a:ext>
            </a:extLst>
          </p:cNvPr>
          <p:cNvSpPr txBox="1"/>
          <p:nvPr/>
        </p:nvSpPr>
        <p:spPr>
          <a:xfrm>
            <a:off x="8507827" y="2276856"/>
            <a:ext cx="1869614" cy="369332"/>
          </a:xfrm>
          <a:prstGeom prst="rect">
            <a:avLst/>
          </a:prstGeom>
          <a:noFill/>
        </p:spPr>
        <p:txBody>
          <a:bodyPr wrap="none" rtlCol="0">
            <a:spAutoFit/>
          </a:bodyPr>
          <a:lstStyle/>
          <a:p>
            <a:r>
              <a:rPr lang="en-US" dirty="0"/>
              <a:t>Organization Type</a:t>
            </a:r>
          </a:p>
        </p:txBody>
      </p:sp>
      <p:sp>
        <p:nvSpPr>
          <p:cNvPr id="3" name="TextBox 2">
            <a:extLst>
              <a:ext uri="{FF2B5EF4-FFF2-40B4-BE49-F238E27FC236}">
                <a16:creationId xmlns:a16="http://schemas.microsoft.com/office/drawing/2014/main" id="{5B2A507C-8D1B-1C86-3ED2-485B7455FC1B}"/>
              </a:ext>
            </a:extLst>
          </p:cNvPr>
          <p:cNvSpPr txBox="1"/>
          <p:nvPr/>
        </p:nvSpPr>
        <p:spPr>
          <a:xfrm>
            <a:off x="10377441" y="6437070"/>
            <a:ext cx="1792713"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BTS-10 project team</a:t>
            </a:r>
          </a:p>
        </p:txBody>
      </p:sp>
    </p:spTree>
    <p:extLst>
      <p:ext uri="{BB962C8B-B14F-4D97-AF65-F5344CB8AC3E}">
        <p14:creationId xmlns:p14="http://schemas.microsoft.com/office/powerpoint/2010/main" val="159924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1CB1CB-54D2-78BA-C498-5AB21C9E43E9}"/>
              </a:ext>
            </a:extLst>
          </p:cNvPr>
          <p:cNvSpPr>
            <a:spLocks noGrp="1"/>
          </p:cNvSpPr>
          <p:nvPr>
            <p:ph type="title"/>
          </p:nvPr>
        </p:nvSpPr>
        <p:spPr>
          <a:xfrm>
            <a:off x="1115568" y="548640"/>
            <a:ext cx="5702189" cy="1179576"/>
          </a:xfrm>
        </p:spPr>
        <p:txBody>
          <a:bodyPr>
            <a:normAutofit fontScale="90000"/>
          </a:bodyPr>
          <a:lstStyle/>
          <a:p>
            <a:r>
              <a:rPr lang="en-US" sz="4000" dirty="0"/>
              <a:t>Field Data Collection Highlights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text, different, various, same&#10;&#10;Description automatically generated">
            <a:extLst>
              <a:ext uri="{FF2B5EF4-FFF2-40B4-BE49-F238E27FC236}">
                <a16:creationId xmlns:a16="http://schemas.microsoft.com/office/drawing/2014/main" id="{F37C646B-B18D-6FBC-1856-74CB9B1A34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983" y="1868954"/>
            <a:ext cx="5321675" cy="4900562"/>
          </a:xfrm>
          <a:prstGeom prst="rect">
            <a:avLst/>
          </a:prstGeom>
        </p:spPr>
      </p:pic>
      <p:pic>
        <p:nvPicPr>
          <p:cNvPr id="7" name="Picture 6" descr="A picture containing text, different, various, variety&#10;&#10;Description automatically generated">
            <a:extLst>
              <a:ext uri="{FF2B5EF4-FFF2-40B4-BE49-F238E27FC236}">
                <a16:creationId xmlns:a16="http://schemas.microsoft.com/office/drawing/2014/main" id="{FE6D0D21-4D7E-DDE3-2144-8FA76B8790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8891" y="548640"/>
            <a:ext cx="5647432" cy="6220876"/>
          </a:xfrm>
          <a:prstGeom prst="rect">
            <a:avLst/>
          </a:prstGeom>
        </p:spPr>
      </p:pic>
      <p:sp>
        <p:nvSpPr>
          <p:cNvPr id="3" name="TextBox 2">
            <a:extLst>
              <a:ext uri="{FF2B5EF4-FFF2-40B4-BE49-F238E27FC236}">
                <a16:creationId xmlns:a16="http://schemas.microsoft.com/office/drawing/2014/main" id="{3873254E-6D1A-C76C-55CE-2F2897D4AEB9}"/>
              </a:ext>
            </a:extLst>
          </p:cNvPr>
          <p:cNvSpPr txBox="1"/>
          <p:nvPr/>
        </p:nvSpPr>
        <p:spPr>
          <a:xfrm>
            <a:off x="10203610" y="5764295"/>
            <a:ext cx="1792713"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Source: BTS-10 project team</a:t>
            </a:r>
          </a:p>
        </p:txBody>
      </p:sp>
    </p:spTree>
    <p:extLst>
      <p:ext uri="{BB962C8B-B14F-4D97-AF65-F5344CB8AC3E}">
        <p14:creationId xmlns:p14="http://schemas.microsoft.com/office/powerpoint/2010/main" val="3695152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19BE3A05D15B41A8E7ACFE5C1D0CCA" ma:contentTypeVersion="15" ma:contentTypeDescription="Create a new document." ma:contentTypeScope="" ma:versionID="9a1fd7272d701bc84d965847fc569da4">
  <xsd:schema xmlns:xsd="http://www.w3.org/2001/XMLSchema" xmlns:xs="http://www.w3.org/2001/XMLSchema" xmlns:p="http://schemas.microsoft.com/office/2006/metadata/properties" xmlns:ns2="0104fbf9-f99d-4232-b44c-cc96d389ed50" xmlns:ns3="338ac777-b7b5-4e0f-8a60-74e910cea80d" targetNamespace="http://schemas.microsoft.com/office/2006/metadata/properties" ma:root="true" ma:fieldsID="226245d6e5ea4fac3d79fcc2d53b86fd" ns2:_="" ns3:_="">
    <xsd:import namespace="0104fbf9-f99d-4232-b44c-cc96d389ed50"/>
    <xsd:import namespace="338ac777-b7b5-4e0f-8a60-74e910cea8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4fbf9-f99d-4232-b44c-cc96d389e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38ac777-b7b5-4e0f-8a60-74e910cea8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3017751-8dad-4012-82ca-fcf73b75560f}" ma:internalName="TaxCatchAll" ma:showField="CatchAllData" ma:web="338ac777-b7b5-4e0f-8a60-74e910cea8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8ac777-b7b5-4e0f-8a60-74e910cea80d" xsi:nil="true"/>
    <lcf76f155ced4ddcb4097134ff3c332f xmlns="0104fbf9-f99d-4232-b44c-cc96d389ed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D79C06-FE57-4043-80F5-9CEA119F7256}">
  <ds:schemaRefs>
    <ds:schemaRef ds:uri="http://schemas.microsoft.com/sharepoint/v3/contenttype/forms"/>
  </ds:schemaRefs>
</ds:datastoreItem>
</file>

<file path=customXml/itemProps2.xml><?xml version="1.0" encoding="utf-8"?>
<ds:datastoreItem xmlns:ds="http://schemas.openxmlformats.org/officeDocument/2006/customXml" ds:itemID="{A6E305B2-AB1B-4AFA-ABD1-B4C3F6934734}">
  <ds:schemaRefs>
    <ds:schemaRef ds:uri="0104fbf9-f99d-4232-b44c-cc96d389ed50"/>
    <ds:schemaRef ds:uri="338ac777-b7b5-4e0f-8a60-74e910cea8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9CB49C-D281-4F8C-9045-4225433D3FBB}">
  <ds:schemaRefs>
    <ds:schemaRef ds:uri="0104fbf9-f99d-4232-b44c-cc96d389ed50"/>
    <ds:schemaRef ds:uri="338ac777-b7b5-4e0f-8a60-74e910cea80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TotalTime>
  <Words>5973</Words>
  <Application>Microsoft Office PowerPoint</Application>
  <PresentationFormat>Widescreen</PresentationFormat>
  <Paragraphs>417</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E-scooter Safety Issues and Solutions</vt:lpstr>
      <vt:lpstr>Slide Deck Overview</vt:lpstr>
      <vt:lpstr>Background</vt:lpstr>
      <vt:lpstr>Project Motivation</vt:lpstr>
      <vt:lpstr>BTS-10 Project Goals</vt:lpstr>
      <vt:lpstr>BTS-10 Project Lens: A Safe and Equitable System</vt:lpstr>
      <vt:lpstr>BTS-10 Project Evidence Base</vt:lpstr>
      <vt:lpstr>Practitioner Survey Participant Highlights</vt:lpstr>
      <vt:lpstr>Field Data Collection Highlights</vt:lpstr>
      <vt:lpstr>General Findings: State of use, context, and safety issues</vt:lpstr>
      <vt:lpstr>General Findings: E-scooter injury circumstances and contributing factors</vt:lpstr>
      <vt:lpstr>Proper helmet-wearing reduces public healthcare costs, but current e-scooter helmet use is low</vt:lpstr>
      <vt:lpstr>General Findings: Safety management practices</vt:lpstr>
      <vt:lpstr>What makes e-scooter riders safe?</vt:lpstr>
      <vt:lpstr>What can individual riders do to protect themselves?</vt:lpstr>
      <vt:lpstr>Toolbox offering: A summary of safety management practices</vt:lpstr>
      <vt:lpstr>General Findings: Additional research needs</vt:lpstr>
      <vt:lpstr>Key Takeaways for Local Micromobility Program Managers</vt:lpstr>
      <vt:lpstr>Micromobility parking is a civil rights issue and a safety issue</vt:lpstr>
      <vt:lpstr>Plan for equitable allocation of parking infrastructure</vt:lpstr>
      <vt:lpstr>Micromobility programs will not succeed if riders have bad experiences or are injured</vt:lpstr>
      <vt:lpstr>How can communities be proactive about e-scooter safety?</vt:lpstr>
      <vt:lpstr>Proactive risk identification can pre-empt injuries and complaints</vt:lpstr>
      <vt:lpstr>Key issue: pavement hazards at rail crossings, intersections, and transitions to sidewalk</vt:lpstr>
      <vt:lpstr>Connected, low stress bike networks also work for     e-scooter safety and perceptions of comfort</vt:lpstr>
      <vt:lpstr>Example: Denver data coordination for systemic risk detection</vt:lpstr>
      <vt:lpstr>Toolbox offering:  E-scooter risk assessment tool</vt:lpstr>
      <vt:lpstr>Mitigating harmful behaviors</vt:lpstr>
      <vt:lpstr>A particularly dangerous combination</vt:lpstr>
      <vt:lpstr>Community engagement offers opportunities to address equity and build a culture around safety </vt:lpstr>
      <vt:lpstr>Key Takeaways for State Highway Safety Officials and policy makers</vt:lpstr>
      <vt:lpstr>Definitions and policy support are currently lacking in most states</vt:lpstr>
      <vt:lpstr>E-scooter data gaps identified</vt:lpstr>
      <vt:lpstr>Toolbox Offering: Data improvement support</vt:lpstr>
      <vt:lpstr>E-scooter program and partner support</vt:lpstr>
      <vt:lpstr>BTS-10 Research Products for additional info, guidance, and resources</vt:lpstr>
      <vt:lpstr>Project Team Acknowledgment</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micromobility?</dc:title>
  <dc:creator>Sandt, Laura</dc:creator>
  <cp:lastModifiedBy>Hagood, Margaret</cp:lastModifiedBy>
  <cp:revision>2</cp:revision>
  <dcterms:created xsi:type="dcterms:W3CDTF">2022-09-02T12:36:20Z</dcterms:created>
  <dcterms:modified xsi:type="dcterms:W3CDTF">2023-07-24T16:43:44Z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0x0101007819BE3A05D15B41A8E7ACFE5C1D0CCA</vt:lpwstr>
  </property>
  <property fmtid="{D5CDD505-2E9C-101B-9397-08002B2CF9AE}" pid="3" name="MediaServiceImageTags">
    <vt:lpwstr/>
  </property>
</Properties>
</file>