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433" r:id="rId3"/>
    <p:sldId id="419" r:id="rId4"/>
    <p:sldId id="420" r:id="rId5"/>
    <p:sldId id="432" r:id="rId6"/>
    <p:sldId id="431" r:id="rId7"/>
    <p:sldId id="422" r:id="rId8"/>
    <p:sldId id="435" r:id="rId9"/>
    <p:sldId id="434" r:id="rId10"/>
    <p:sldId id="436" r:id="rId11"/>
    <p:sldId id="439" r:id="rId12"/>
    <p:sldId id="428" r:id="rId13"/>
    <p:sldId id="429" r:id="rId14"/>
    <p:sldId id="424" r:id="rId15"/>
    <p:sldId id="423" r:id="rId16"/>
    <p:sldId id="438" r:id="rId17"/>
    <p:sldId id="425" r:id="rId18"/>
    <p:sldId id="427" r:id="rId19"/>
    <p:sldId id="426" r:id="rId20"/>
    <p:sldId id="430" r:id="rId21"/>
    <p:sldId id="440" r:id="rId22"/>
    <p:sldId id="308" r:id="rId23"/>
    <p:sldId id="441"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6" autoAdjust="0"/>
    <p:restoredTop sz="72891" autoAdjust="0"/>
  </p:normalViewPr>
  <p:slideViewPr>
    <p:cSldViewPr snapToGrid="0">
      <p:cViewPr>
        <p:scale>
          <a:sx n="90" d="100"/>
          <a:sy n="90" d="100"/>
        </p:scale>
        <p:origin x="66" y="-9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11F512-FB4A-4509-9568-8A96FB3CAE27}" type="datetimeFigureOut">
              <a:rPr lang="en-US" smtClean="0"/>
              <a:t>6/13/2023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9AB544A-FE30-4BDB-97B2-0B97E690A2C4}" type="slidenum">
              <a:rPr lang="en-US" smtClean="0"/>
              <a:t>‹#›</a:t>
            </a:fld>
            <a:endParaRPr lang="en-US" dirty="0"/>
          </a:p>
        </p:txBody>
      </p:sp>
    </p:spTree>
    <p:extLst>
      <p:ext uri="{BB962C8B-B14F-4D97-AF65-F5344CB8AC3E}">
        <p14:creationId xmlns:p14="http://schemas.microsoft.com/office/powerpoint/2010/main" val="59686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[Make sure to fill in the date and who this was presented to.]</a:t>
            </a:r>
          </a:p>
        </p:txBody>
      </p:sp>
      <p:sp>
        <p:nvSpPr>
          <p:cNvPr id="4" name="Slide Number Placeholder 3"/>
          <p:cNvSpPr>
            <a:spLocks noGrp="1"/>
          </p:cNvSpPr>
          <p:nvPr>
            <p:ph type="sldNum" sz="quarter" idx="5"/>
          </p:nvPr>
        </p:nvSpPr>
        <p:spPr/>
        <p:txBody>
          <a:bodyPr/>
          <a:lstStyle/>
          <a:p>
            <a:fld id="{D9AB544A-FE30-4BDB-97B2-0B97E690A2C4}" type="slidenum">
              <a:rPr lang="en-US" smtClean="0"/>
              <a:t>1</a:t>
            </a:fld>
            <a:endParaRPr lang="en-US" dirty="0"/>
          </a:p>
        </p:txBody>
      </p:sp>
    </p:spTree>
    <p:extLst>
      <p:ext uri="{BB962C8B-B14F-4D97-AF65-F5344CB8AC3E}">
        <p14:creationId xmlns:p14="http://schemas.microsoft.com/office/powerpoint/2010/main" val="1095097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Some example high-level and statistically significant takeaways from the data analysis by road type include: [</a:t>
            </a:r>
            <a:r>
              <a:rPr lang="en-US" sz="1200" i="1" dirty="0">
                <a:effectLst/>
                <a:latin typeface="Arial" panose="020B0604020202020204" pitchFamily="34" charset="0"/>
                <a:ea typeface="Times New Roman" panose="02020603050405020304" pitchFamily="18" charset="0"/>
                <a:cs typeface="Times New Roman" panose="02020603050405020304" pitchFamily="18" charset="0"/>
              </a:rPr>
              <a:t>read slide contents</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For more details, please see the Phase II Report.</a:t>
            </a:r>
          </a:p>
          <a:p>
            <a:endParaRPr lang="en-US" dirty="0"/>
          </a:p>
        </p:txBody>
      </p:sp>
      <p:sp>
        <p:nvSpPr>
          <p:cNvPr id="4" name="Slide Number Placeholder 3"/>
          <p:cNvSpPr>
            <a:spLocks noGrp="1"/>
          </p:cNvSpPr>
          <p:nvPr>
            <p:ph type="sldNum" sz="quarter" idx="5"/>
          </p:nvPr>
        </p:nvSpPr>
        <p:spPr/>
        <p:txBody>
          <a:bodyPr/>
          <a:lstStyle/>
          <a:p>
            <a:fld id="{D9AB544A-FE30-4BDB-97B2-0B97E690A2C4}" type="slidenum">
              <a:rPr lang="en-US" smtClean="0"/>
              <a:t>10</a:t>
            </a:fld>
            <a:endParaRPr lang="en-US" dirty="0"/>
          </a:p>
        </p:txBody>
      </p:sp>
    </p:spTree>
    <p:extLst>
      <p:ext uri="{BB962C8B-B14F-4D97-AF65-F5344CB8AC3E}">
        <p14:creationId xmlns:p14="http://schemas.microsoft.com/office/powerpoint/2010/main" val="4223880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information identified in the first few tasks was then used to document nine case studies of rural counties across the country. These two-page case studies included information on county type, barriers faced, background information and innovative practices.</a:t>
            </a:r>
          </a:p>
          <a:p>
            <a:endParaRPr lang="en-US" dirty="0"/>
          </a:p>
        </p:txBody>
      </p:sp>
      <p:sp>
        <p:nvSpPr>
          <p:cNvPr id="4" name="Slide Number Placeholder 3"/>
          <p:cNvSpPr>
            <a:spLocks noGrp="1"/>
          </p:cNvSpPr>
          <p:nvPr>
            <p:ph type="sldNum" sz="quarter" idx="5"/>
          </p:nvPr>
        </p:nvSpPr>
        <p:spPr/>
        <p:txBody>
          <a:bodyPr/>
          <a:lstStyle/>
          <a:p>
            <a:fld id="{D9AB544A-FE30-4BDB-97B2-0B97E690A2C4}" type="slidenum">
              <a:rPr lang="en-US" smtClean="0"/>
              <a:t>11</a:t>
            </a:fld>
            <a:endParaRPr lang="en-US" dirty="0"/>
          </a:p>
        </p:txBody>
      </p:sp>
    </p:spTree>
    <p:extLst>
      <p:ext uri="{BB962C8B-B14F-4D97-AF65-F5344CB8AC3E}">
        <p14:creationId xmlns:p14="http://schemas.microsoft.com/office/powerpoint/2010/main" val="1639074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i="1" dirty="0"/>
              <a:t>These three slides include detailed information on the case studies. They can be discussed or hidden based on the time available to the presenter</a:t>
            </a:r>
            <a:r>
              <a:rPr lang="en-US" dirty="0"/>
              <a:t>]</a:t>
            </a:r>
          </a:p>
        </p:txBody>
      </p:sp>
      <p:sp>
        <p:nvSpPr>
          <p:cNvPr id="4" name="Slide Number Placeholder 3"/>
          <p:cNvSpPr>
            <a:spLocks noGrp="1"/>
          </p:cNvSpPr>
          <p:nvPr>
            <p:ph type="sldNum" sz="quarter" idx="5"/>
          </p:nvPr>
        </p:nvSpPr>
        <p:spPr/>
        <p:txBody>
          <a:bodyPr/>
          <a:lstStyle/>
          <a:p>
            <a:fld id="{D9AB544A-FE30-4BDB-97B2-0B97E690A2C4}" type="slidenum">
              <a:rPr lang="en-US" smtClean="0"/>
              <a:t>12</a:t>
            </a:fld>
            <a:endParaRPr lang="en-US" dirty="0"/>
          </a:p>
        </p:txBody>
      </p:sp>
    </p:spTree>
    <p:extLst>
      <p:ext uri="{BB962C8B-B14F-4D97-AF65-F5344CB8AC3E}">
        <p14:creationId xmlns:p14="http://schemas.microsoft.com/office/powerpoint/2010/main" val="281318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i="1" dirty="0"/>
              <a:t>These three slides include detailed information on the case studies. They can be discussed or hidden based on the time available to the presenter</a:t>
            </a:r>
            <a:r>
              <a:rPr lang="en-US" dirty="0"/>
              <a:t>]</a:t>
            </a:r>
          </a:p>
          <a:p>
            <a:endParaRPr lang="en-US" dirty="0"/>
          </a:p>
        </p:txBody>
      </p:sp>
      <p:sp>
        <p:nvSpPr>
          <p:cNvPr id="4" name="Slide Number Placeholder 3"/>
          <p:cNvSpPr>
            <a:spLocks noGrp="1"/>
          </p:cNvSpPr>
          <p:nvPr>
            <p:ph type="sldNum" sz="quarter" idx="5"/>
          </p:nvPr>
        </p:nvSpPr>
        <p:spPr/>
        <p:txBody>
          <a:bodyPr/>
          <a:lstStyle/>
          <a:p>
            <a:fld id="{D9AB544A-FE30-4BDB-97B2-0B97E690A2C4}" type="slidenum">
              <a:rPr lang="en-US" smtClean="0"/>
              <a:t>13</a:t>
            </a:fld>
            <a:endParaRPr lang="en-US" dirty="0"/>
          </a:p>
        </p:txBody>
      </p:sp>
    </p:spTree>
    <p:extLst>
      <p:ext uri="{BB962C8B-B14F-4D97-AF65-F5344CB8AC3E}">
        <p14:creationId xmlns:p14="http://schemas.microsoft.com/office/powerpoint/2010/main" val="4084697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i="1" dirty="0"/>
              <a:t>These three slides include detailed information on the case studies. They can be discussed or hidden based on the time available to the presenter</a:t>
            </a:r>
            <a:r>
              <a:rPr lang="en-US" dirty="0"/>
              <a:t>]</a:t>
            </a:r>
          </a:p>
          <a:p>
            <a:endParaRPr lang="en-US" dirty="0"/>
          </a:p>
          <a:p>
            <a:r>
              <a:rPr lang="en-US" dirty="0"/>
              <a:t>Photo is on South Dakota highway</a:t>
            </a:r>
          </a:p>
        </p:txBody>
      </p:sp>
      <p:sp>
        <p:nvSpPr>
          <p:cNvPr id="4" name="Slide Number Placeholder 3"/>
          <p:cNvSpPr>
            <a:spLocks noGrp="1"/>
          </p:cNvSpPr>
          <p:nvPr>
            <p:ph type="sldNum" sz="quarter" idx="5"/>
          </p:nvPr>
        </p:nvSpPr>
        <p:spPr/>
        <p:txBody>
          <a:bodyPr/>
          <a:lstStyle/>
          <a:p>
            <a:fld id="{D9AB544A-FE30-4BDB-97B2-0B97E690A2C4}" type="slidenum">
              <a:rPr lang="en-US" smtClean="0"/>
              <a:t>14</a:t>
            </a:fld>
            <a:endParaRPr lang="en-US" dirty="0"/>
          </a:p>
        </p:txBody>
      </p:sp>
    </p:spTree>
    <p:extLst>
      <p:ext uri="{BB962C8B-B14F-4D97-AF65-F5344CB8AC3E}">
        <p14:creationId xmlns:p14="http://schemas.microsoft.com/office/powerpoint/2010/main" val="1927223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cs typeface="Times New Roman" panose="02020603050405020304" pitchFamily="18" charset="0"/>
              </a:rPr>
              <a:t>The literature review started by documenting an overview of transportation safety, rural roadway characteristics, rural road users and culture, rural road barriers, and rural safety coalitions. It then focused on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evaluation studies of prevention and intervention programs that have a behavioral approach to reducing rural roadway traffic injuries. The final portion of the literature review included an overview of zero deaths campaigns.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Some of the findings include: [</a:t>
            </a:r>
            <a:r>
              <a:rPr lang="en-US" sz="1200" i="1" dirty="0">
                <a:effectLst/>
                <a:latin typeface="Arial" panose="020B0604020202020204" pitchFamily="34" charset="0"/>
                <a:ea typeface="Times New Roman" panose="02020603050405020304" pitchFamily="18" charset="0"/>
                <a:cs typeface="Times New Roman" panose="02020603050405020304" pitchFamily="18" charset="0"/>
              </a:rPr>
              <a:t>read the slide</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D9AB544A-FE30-4BDB-97B2-0B97E690A2C4}" type="slidenum">
              <a:rPr lang="en-US" smtClean="0"/>
              <a:t>15</a:t>
            </a:fld>
            <a:endParaRPr lang="en-US" dirty="0"/>
          </a:p>
        </p:txBody>
      </p:sp>
    </p:spTree>
    <p:extLst>
      <p:ext uri="{BB962C8B-B14F-4D97-AF65-F5344CB8AC3E}">
        <p14:creationId xmlns:p14="http://schemas.microsoft.com/office/powerpoint/2010/main" val="3697138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The major outcome of the literature review was the identification that there is a shortage of evaluations that have been conducted on behavioral strategies in rural areas, </a:t>
            </a:r>
            <a:r>
              <a:rPr lang="en-US" sz="1800" dirty="0"/>
              <a:t>especially for vulnerable road users.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Additional details related to the evaluations included: [</a:t>
            </a:r>
            <a:r>
              <a:rPr lang="en-US" sz="1800" i="1" dirty="0"/>
              <a:t>read slide contents</a:t>
            </a:r>
            <a:r>
              <a:rPr lang="en-US" sz="18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Because the findings of the literature review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did not yield the anticipated number of evidence-based strategies tested in rural settings, there was a need to adjust the focus of the rural toolkit to be created in Phase II. The research team determined that guidance focusing on </a:t>
            </a:r>
            <a:r>
              <a:rPr lang="en-US" sz="2800" dirty="0">
                <a:latin typeface="Calibri" panose="020F0502020204030204" pitchFamily="34" charset="0"/>
                <a:cs typeface="Times New Roman" panose="02020603050405020304" pitchFamily="18" charset="0"/>
              </a:rPr>
              <a:t>adapting countermeasures/strategies for rural areas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would be extremely beneficial to rural stakeholders and help advance the state of the practice.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9AB544A-FE30-4BDB-97B2-0B97E690A2C4}" type="slidenum">
              <a:rPr lang="en-US" smtClean="0"/>
              <a:t>16</a:t>
            </a:fld>
            <a:endParaRPr lang="en-US" dirty="0"/>
          </a:p>
        </p:txBody>
      </p:sp>
    </p:spTree>
    <p:extLst>
      <p:ext uri="{BB962C8B-B14F-4D97-AF65-F5344CB8AC3E}">
        <p14:creationId xmlns:p14="http://schemas.microsoft.com/office/powerpoint/2010/main" val="705767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deliverable for this project included a toolkit entitled </a:t>
            </a:r>
            <a:r>
              <a:rPr lang="en-US" i="1" dirty="0"/>
              <a:t>Guidance for Improving Roadway Safety in Rural and Tribal Settings. </a:t>
            </a:r>
            <a:r>
              <a:rPr lang="en-US" i="0" dirty="0"/>
              <a:t>The guidance document is: [</a:t>
            </a:r>
            <a:r>
              <a:rPr lang="en-US" i="1" dirty="0"/>
              <a:t>read contents of the slide</a:t>
            </a:r>
            <a:r>
              <a:rPr lang="en-US" i="0" dirty="0"/>
              <a:t>].</a:t>
            </a:r>
          </a:p>
          <a:p>
            <a:endParaRPr lang="en-US" i="0" dirty="0"/>
          </a:p>
          <a:p>
            <a:r>
              <a:rPr lang="en-US" i="0" dirty="0"/>
              <a:t>[</a:t>
            </a:r>
            <a:r>
              <a:rPr lang="en-US" i="1" dirty="0"/>
              <a:t>note that the promotional video could also be embedded and played on this slide</a:t>
            </a:r>
            <a:r>
              <a:rPr lang="en-US" i="0" dirty="0"/>
              <a:t>]</a:t>
            </a:r>
            <a:endParaRPr lang="en-US" dirty="0"/>
          </a:p>
        </p:txBody>
      </p:sp>
      <p:sp>
        <p:nvSpPr>
          <p:cNvPr id="4" name="Slide Number Placeholder 3"/>
          <p:cNvSpPr>
            <a:spLocks noGrp="1"/>
          </p:cNvSpPr>
          <p:nvPr>
            <p:ph type="sldNum" sz="quarter" idx="5"/>
          </p:nvPr>
        </p:nvSpPr>
        <p:spPr/>
        <p:txBody>
          <a:bodyPr/>
          <a:lstStyle/>
          <a:p>
            <a:fld id="{D9AB544A-FE30-4BDB-97B2-0B97E690A2C4}" type="slidenum">
              <a:rPr lang="en-US" smtClean="0"/>
              <a:t>17</a:t>
            </a:fld>
            <a:endParaRPr lang="en-US" dirty="0"/>
          </a:p>
        </p:txBody>
      </p:sp>
    </p:spTree>
    <p:extLst>
      <p:ext uri="{BB962C8B-B14F-4D97-AF65-F5344CB8AC3E}">
        <p14:creationId xmlns:p14="http://schemas.microsoft.com/office/powerpoint/2010/main" val="2583104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chapters in the Guidance document include: [</a:t>
            </a:r>
            <a:r>
              <a:rPr lang="en-US" i="1" dirty="0"/>
              <a:t>read the slide contents</a:t>
            </a:r>
            <a:r>
              <a:rPr lang="en-US" dirty="0"/>
              <a:t>].</a:t>
            </a:r>
          </a:p>
        </p:txBody>
      </p:sp>
      <p:sp>
        <p:nvSpPr>
          <p:cNvPr id="4" name="Slide Number Placeholder 3"/>
          <p:cNvSpPr>
            <a:spLocks noGrp="1"/>
          </p:cNvSpPr>
          <p:nvPr>
            <p:ph type="sldNum" sz="quarter" idx="5"/>
          </p:nvPr>
        </p:nvSpPr>
        <p:spPr/>
        <p:txBody>
          <a:bodyPr/>
          <a:lstStyle/>
          <a:p>
            <a:fld id="{D9AB544A-FE30-4BDB-97B2-0B97E690A2C4}" type="slidenum">
              <a:rPr lang="en-US" smtClean="0"/>
              <a:t>18</a:t>
            </a:fld>
            <a:endParaRPr lang="en-US" dirty="0"/>
          </a:p>
        </p:txBody>
      </p:sp>
    </p:spTree>
    <p:extLst>
      <p:ext uri="{BB962C8B-B14F-4D97-AF65-F5344CB8AC3E}">
        <p14:creationId xmlns:p14="http://schemas.microsoft.com/office/powerpoint/2010/main" val="1152464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research team also identified future rural research needs. These included: [</a:t>
            </a:r>
            <a:r>
              <a:rPr lang="en-US" i="1" dirty="0"/>
              <a:t>read slide contents</a:t>
            </a:r>
            <a:r>
              <a:rPr lang="en-US" dirty="0"/>
              <a:t>].</a:t>
            </a:r>
          </a:p>
        </p:txBody>
      </p:sp>
      <p:sp>
        <p:nvSpPr>
          <p:cNvPr id="4" name="Slide Number Placeholder 3"/>
          <p:cNvSpPr>
            <a:spLocks noGrp="1"/>
          </p:cNvSpPr>
          <p:nvPr>
            <p:ph type="sldNum" sz="quarter" idx="5"/>
          </p:nvPr>
        </p:nvSpPr>
        <p:spPr/>
        <p:txBody>
          <a:bodyPr/>
          <a:lstStyle/>
          <a:p>
            <a:fld id="{D9AB544A-FE30-4BDB-97B2-0B97E690A2C4}" type="slidenum">
              <a:rPr lang="en-US" smtClean="0"/>
              <a:t>19</a:t>
            </a:fld>
            <a:endParaRPr lang="en-US" dirty="0"/>
          </a:p>
        </p:txBody>
      </p:sp>
    </p:spTree>
    <p:extLst>
      <p:ext uri="{BB962C8B-B14F-4D97-AF65-F5344CB8AC3E}">
        <p14:creationId xmlns:p14="http://schemas.microsoft.com/office/powerpoint/2010/main" val="971514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quest for zero roadway fatalities and serious injuries, safety on rural roads should also be prioritized. Rural roads comprise 70% of the U.S. road network, but only 19% of the population of the U.S. This means there are 9 times the lane miles per 100,000 residents in rural versus urban areas. Additionally, as of 2020, 46% of the crashes occurred in rural areas which means the risk of fatality or serious injury on a milage basis is two times higher on rural versus urban roads. </a:t>
            </a:r>
          </a:p>
          <a:p>
            <a:endParaRPr lang="en-US" dirty="0"/>
          </a:p>
          <a:p>
            <a:r>
              <a:rPr lang="en-US" dirty="0"/>
              <a:t>Rural roads are unique for many reasons (including but not limited to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varying terrain and road conditions, wildlife on the roadways, long distances, unfamiliar drivers, etc.), which poses challenges for rural transportation practitioners who lack resources and funding but have large geographical jurisdictions. </a:t>
            </a:r>
          </a:p>
          <a:p>
            <a:endParaRPr lang="en-US" sz="1800" dirty="0">
              <a:effectLst/>
              <a:latin typeface="Arial" panose="020B0604020202020204" pitchFamily="34" charset="0"/>
              <a:cs typeface="Times New Roman" panose="02020603050405020304" pitchFamily="18" charset="0"/>
            </a:endParaRPr>
          </a:p>
          <a:p>
            <a:r>
              <a:rPr lang="en-US" sz="1800" dirty="0">
                <a:effectLst/>
                <a:latin typeface="Arial" panose="020B0604020202020204" pitchFamily="34" charset="0"/>
                <a:cs typeface="Times New Roman" panose="02020603050405020304" pitchFamily="18" charset="0"/>
              </a:rPr>
              <a:t>For these reasons, there was a need to create a toolkit focused specifically on rural and tribal transportation practitioners, which is where this project came in.</a:t>
            </a:r>
            <a:endParaRPr lang="en-US" dirty="0"/>
          </a:p>
        </p:txBody>
      </p:sp>
      <p:sp>
        <p:nvSpPr>
          <p:cNvPr id="4" name="Slide Number Placeholder 3"/>
          <p:cNvSpPr>
            <a:spLocks noGrp="1"/>
          </p:cNvSpPr>
          <p:nvPr>
            <p:ph type="sldNum" sz="quarter" idx="5"/>
          </p:nvPr>
        </p:nvSpPr>
        <p:spPr/>
        <p:txBody>
          <a:bodyPr/>
          <a:lstStyle/>
          <a:p>
            <a:fld id="{D9AB544A-FE30-4BDB-97B2-0B97E690A2C4}" type="slidenum">
              <a:rPr lang="en-US" smtClean="0"/>
              <a:t>2</a:t>
            </a:fld>
            <a:endParaRPr lang="en-US" dirty="0"/>
          </a:p>
        </p:txBody>
      </p:sp>
    </p:spTree>
    <p:extLst>
      <p:ext uri="{BB962C8B-B14F-4D97-AF65-F5344CB8AC3E}">
        <p14:creationId xmlns:p14="http://schemas.microsoft.com/office/powerpoint/2010/main" val="2207490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 research needs that would contribute to current knowledge and practice include: [</a:t>
            </a:r>
            <a:r>
              <a:rPr lang="en-US" i="1" dirty="0"/>
              <a:t>read slide contents</a:t>
            </a:r>
            <a:r>
              <a:rPr lang="en-US" dirty="0"/>
              <a:t>].</a:t>
            </a:r>
          </a:p>
          <a:p>
            <a:endParaRPr lang="en-US" dirty="0"/>
          </a:p>
        </p:txBody>
      </p:sp>
      <p:sp>
        <p:nvSpPr>
          <p:cNvPr id="4" name="Slide Number Placeholder 3"/>
          <p:cNvSpPr>
            <a:spLocks noGrp="1"/>
          </p:cNvSpPr>
          <p:nvPr>
            <p:ph type="sldNum" sz="quarter" idx="5"/>
          </p:nvPr>
        </p:nvSpPr>
        <p:spPr/>
        <p:txBody>
          <a:bodyPr/>
          <a:lstStyle/>
          <a:p>
            <a:fld id="{D9AB544A-FE30-4BDB-97B2-0B97E690A2C4}" type="slidenum">
              <a:rPr lang="en-US" smtClean="0"/>
              <a:t>20</a:t>
            </a:fld>
            <a:endParaRPr lang="en-US" dirty="0"/>
          </a:p>
        </p:txBody>
      </p:sp>
    </p:spTree>
    <p:extLst>
      <p:ext uri="{BB962C8B-B14F-4D97-AF65-F5344CB8AC3E}">
        <p14:creationId xmlns:p14="http://schemas.microsoft.com/office/powerpoint/2010/main" val="2272091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AB544A-FE30-4BDB-97B2-0B97E690A2C4}" type="slidenum">
              <a:rPr lang="en-US" smtClean="0"/>
              <a:t>23</a:t>
            </a:fld>
            <a:endParaRPr lang="en-US" dirty="0"/>
          </a:p>
        </p:txBody>
      </p:sp>
    </p:spTree>
    <p:extLst>
      <p:ext uri="{BB962C8B-B14F-4D97-AF65-F5344CB8AC3E}">
        <p14:creationId xmlns:p14="http://schemas.microsoft.com/office/powerpoint/2010/main" val="3463947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objective was to [</a:t>
            </a:r>
            <a:r>
              <a:rPr lang="en-US" i="1" dirty="0"/>
              <a:t>read slide</a:t>
            </a:r>
            <a:r>
              <a:rPr lang="en-US" dirty="0"/>
              <a:t>].</a:t>
            </a:r>
          </a:p>
        </p:txBody>
      </p:sp>
      <p:sp>
        <p:nvSpPr>
          <p:cNvPr id="4" name="Slide Number Placeholder 3"/>
          <p:cNvSpPr>
            <a:spLocks noGrp="1"/>
          </p:cNvSpPr>
          <p:nvPr>
            <p:ph type="sldNum" sz="quarter" idx="5"/>
          </p:nvPr>
        </p:nvSpPr>
        <p:spPr/>
        <p:txBody>
          <a:bodyPr/>
          <a:lstStyle/>
          <a:p>
            <a:fld id="{D9AB544A-FE30-4BDB-97B2-0B97E690A2C4}" type="slidenum">
              <a:rPr lang="en-US" smtClean="0"/>
              <a:t>3</a:t>
            </a:fld>
            <a:endParaRPr lang="en-US" dirty="0"/>
          </a:p>
        </p:txBody>
      </p:sp>
    </p:spTree>
    <p:extLst>
      <p:ext uri="{BB962C8B-B14F-4D97-AF65-F5344CB8AC3E}">
        <p14:creationId xmlns:p14="http://schemas.microsoft.com/office/powerpoint/2010/main" val="731283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team was led by the Western Transportation Institute at Montana State University and included staff from EBP US, the University of Iowa’s </a:t>
            </a:r>
            <a:r>
              <a:rPr lang="en-US" sz="1800" i="0" dirty="0">
                <a:solidFill>
                  <a:srgbClr val="595959"/>
                </a:solidFill>
                <a:effectLst/>
                <a:latin typeface="Calibri" panose="020F0502020204030204" pitchFamily="34" charset="0"/>
                <a:ea typeface="Arial" panose="020B0604020202020204" pitchFamily="34" charset="0"/>
                <a:cs typeface="Calibri" panose="020F0502020204030204" pitchFamily="34" charset="0"/>
              </a:rPr>
              <a:t>College of Public Health, and the Center for Health and Safety Culture at Montana State University. </a:t>
            </a:r>
          </a:p>
          <a:p>
            <a:endParaRPr lang="en-US" sz="1800" i="0" dirty="0">
              <a:solidFill>
                <a:srgbClr val="595959"/>
              </a:solidFill>
              <a:effectLst/>
              <a:latin typeface="Calibri" panose="020F0502020204030204" pitchFamily="34" charset="0"/>
              <a:cs typeface="Calibri" panose="020F0502020204030204" pitchFamily="34" charset="0"/>
            </a:endParaRPr>
          </a:p>
          <a:p>
            <a:r>
              <a:rPr lang="en-US" sz="1800" i="0" dirty="0">
                <a:solidFill>
                  <a:srgbClr val="595959"/>
                </a:solidFill>
                <a:effectLst/>
                <a:latin typeface="Calibri" panose="020F0502020204030204" pitchFamily="34" charset="0"/>
                <a:cs typeface="Calibri" panose="020F0502020204030204" pitchFamily="34" charset="0"/>
              </a:rPr>
              <a:t>The project team divided the project into two Phases and nine tasks as shown on the slide.</a:t>
            </a:r>
            <a:endParaRPr lang="en-US" i="0" dirty="0"/>
          </a:p>
        </p:txBody>
      </p:sp>
      <p:sp>
        <p:nvSpPr>
          <p:cNvPr id="4" name="Slide Number Placeholder 3"/>
          <p:cNvSpPr>
            <a:spLocks noGrp="1"/>
          </p:cNvSpPr>
          <p:nvPr>
            <p:ph type="sldNum" sz="quarter" idx="5"/>
          </p:nvPr>
        </p:nvSpPr>
        <p:spPr/>
        <p:txBody>
          <a:bodyPr/>
          <a:lstStyle/>
          <a:p>
            <a:fld id="{D9AB544A-FE30-4BDB-97B2-0B97E690A2C4}" type="slidenum">
              <a:rPr lang="en-US" smtClean="0"/>
              <a:t>4</a:t>
            </a:fld>
            <a:endParaRPr lang="en-US" dirty="0"/>
          </a:p>
        </p:txBody>
      </p:sp>
    </p:spTree>
    <p:extLst>
      <p:ext uri="{BB962C8B-B14F-4D97-AF65-F5344CB8AC3E}">
        <p14:creationId xmlns:p14="http://schemas.microsoft.com/office/powerpoint/2010/main" val="1985448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multiple definitions of rural exist and tend to differ depending on the agency and funding source. Therefore, the first step in the project was to identify a consistent definition of rural. </a:t>
            </a:r>
          </a:p>
          <a:p>
            <a:endParaRPr lang="en-US" dirty="0"/>
          </a:p>
          <a:p>
            <a:r>
              <a:rPr lang="en-US" dirty="0"/>
              <a:t>To create this definition, the project team considered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the level of spatial detail available for analysis; social and physical context that would impact a safety-oriented classification such as driver behavior, local culture, and physical design; level of categorical detail, as too few categories would fail to generate meaningful differences among rural areas and roads, but too many categories would make the analysis overly detailed and less useful for safety officials; flexibility of the system when subject to change; and compatibility of the system with this research project. </a:t>
            </a:r>
            <a:endParaRPr lang="en-US" dirty="0"/>
          </a:p>
          <a:p>
            <a:endParaRPr lang="en-US" dirty="0"/>
          </a:p>
          <a:p>
            <a:r>
              <a:rPr lang="en-US" dirty="0"/>
              <a:t>The project team built a classification system focused on counties and based off a combination of past efforts. It includes eight rural categories (tribal, agriculture and extraction, older age, destination county, remote, rural towns, micropolitan, and fringe) and a metropolitan category to enable comparisons between rural and urban areas. The above process diagram details how this classification system was used.</a:t>
            </a:r>
          </a:p>
          <a:p>
            <a:endParaRPr lang="en-US" dirty="0"/>
          </a:p>
        </p:txBody>
      </p:sp>
      <p:sp>
        <p:nvSpPr>
          <p:cNvPr id="4" name="Slide Number Placeholder 3"/>
          <p:cNvSpPr>
            <a:spLocks noGrp="1"/>
          </p:cNvSpPr>
          <p:nvPr>
            <p:ph type="sldNum" sz="quarter" idx="5"/>
          </p:nvPr>
        </p:nvSpPr>
        <p:spPr/>
        <p:txBody>
          <a:bodyPr/>
          <a:lstStyle/>
          <a:p>
            <a:fld id="{D9AB544A-FE30-4BDB-97B2-0B97E690A2C4}" type="slidenum">
              <a:rPr lang="en-US" smtClean="0"/>
              <a:t>5</a:t>
            </a:fld>
            <a:endParaRPr lang="en-US" dirty="0"/>
          </a:p>
        </p:txBody>
      </p:sp>
    </p:spTree>
    <p:extLst>
      <p:ext uri="{BB962C8B-B14F-4D97-AF65-F5344CB8AC3E}">
        <p14:creationId xmlns:p14="http://schemas.microsoft.com/office/powerpoint/2010/main" val="472957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shows U.S. counties shaded according to their classification category. There were a total of 2,433 rural counties in the U.S. In ascending order, the counties were fringe (762), micropolitan (412), agriculture and extraction (347), remote (274), rural towns (261), destination (219), tribal (94), and older-age (64).</a:t>
            </a:r>
          </a:p>
        </p:txBody>
      </p:sp>
      <p:sp>
        <p:nvSpPr>
          <p:cNvPr id="4" name="Slide Number Placeholder 3"/>
          <p:cNvSpPr>
            <a:spLocks noGrp="1"/>
          </p:cNvSpPr>
          <p:nvPr>
            <p:ph type="sldNum" sz="quarter" idx="5"/>
          </p:nvPr>
        </p:nvSpPr>
        <p:spPr/>
        <p:txBody>
          <a:bodyPr/>
          <a:lstStyle/>
          <a:p>
            <a:fld id="{D9AB544A-FE30-4BDB-97B2-0B97E690A2C4}" type="slidenum">
              <a:rPr lang="en-US" smtClean="0"/>
              <a:t>6</a:t>
            </a:fld>
            <a:endParaRPr lang="en-US" dirty="0"/>
          </a:p>
        </p:txBody>
      </p:sp>
    </p:spTree>
    <p:extLst>
      <p:ext uri="{BB962C8B-B14F-4D97-AF65-F5344CB8AC3E}">
        <p14:creationId xmlns:p14="http://schemas.microsoft.com/office/powerpoint/2010/main" val="1116565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Rural areas have various physical, cultural, and socioeconomic characteristics that influence road safety. Therefore, the project’s safety analysis focused on different county types and road types to capture the wide variation in rural place. For road types, the research team used FHWA’s Highway Functional Classification System when categorizing rural roads (interstate, other freeway and expressway, other principal arterial, minor arterial, major collector, minor collector, and local). The data analysis conducted focused on crash frequency and incidence analysis, crash severity analysis, behavioral factors analysis, and crash reduction analysis.</a:t>
            </a:r>
            <a:endParaRPr lang="en-US" dirty="0"/>
          </a:p>
        </p:txBody>
      </p:sp>
      <p:sp>
        <p:nvSpPr>
          <p:cNvPr id="4" name="Slide Number Placeholder 3"/>
          <p:cNvSpPr>
            <a:spLocks noGrp="1"/>
          </p:cNvSpPr>
          <p:nvPr>
            <p:ph type="sldNum" sz="quarter" idx="5"/>
          </p:nvPr>
        </p:nvSpPr>
        <p:spPr/>
        <p:txBody>
          <a:bodyPr/>
          <a:lstStyle/>
          <a:p>
            <a:fld id="{D9AB544A-FE30-4BDB-97B2-0B97E690A2C4}" type="slidenum">
              <a:rPr lang="en-US" smtClean="0"/>
              <a:t>7</a:t>
            </a:fld>
            <a:endParaRPr lang="en-US" dirty="0"/>
          </a:p>
        </p:txBody>
      </p:sp>
    </p:spTree>
    <p:extLst>
      <p:ext uri="{BB962C8B-B14F-4D97-AF65-F5344CB8AC3E}">
        <p14:creationId xmlns:p14="http://schemas.microsoft.com/office/powerpoint/2010/main" val="1805443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conducting the data analysis, the research team used data from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Alabama, Alaska, Minnesota, North Carolina, and Washington State. These states offered the necessary data and attributes for the analysis (including county identifiers, roadway functional class, and detailed crash information). While the states are not representative of the entire U.S., the research team believed that these states vary enough in climate, topography, and cultural characteristics to offer insights that will apply to other states with similar conditions. Some</a:t>
            </a:r>
            <a:r>
              <a:rPr lang="en-US" sz="1800" baseline="0" dirty="0">
                <a:effectLst/>
                <a:latin typeface="Arial" panose="020B0604020202020204" pitchFamily="34" charset="0"/>
                <a:ea typeface="Times New Roman" panose="02020603050405020304" pitchFamily="18" charset="0"/>
                <a:cs typeface="Times New Roman" panose="02020603050405020304" pitchFamily="18" charset="0"/>
              </a:rPr>
              <a:t> panel members questioned the use of Alaska for data analysis, as it can be considered an outlier not being within the contiguous U.S., but with the focus of this project being rural and tribal, it was ultimately decided that it should remain included.</a:t>
            </a:r>
            <a:endParaRPr lang="en-US" dirty="0"/>
          </a:p>
        </p:txBody>
      </p:sp>
      <p:sp>
        <p:nvSpPr>
          <p:cNvPr id="4" name="Slide Number Placeholder 3"/>
          <p:cNvSpPr>
            <a:spLocks noGrp="1"/>
          </p:cNvSpPr>
          <p:nvPr>
            <p:ph type="sldNum" sz="quarter" idx="5"/>
          </p:nvPr>
        </p:nvSpPr>
        <p:spPr/>
        <p:txBody>
          <a:bodyPr/>
          <a:lstStyle/>
          <a:p>
            <a:fld id="{D9AB544A-FE30-4BDB-97B2-0B97E690A2C4}" type="slidenum">
              <a:rPr lang="en-US" smtClean="0"/>
              <a:t>8</a:t>
            </a:fld>
            <a:endParaRPr lang="en-US" dirty="0"/>
          </a:p>
        </p:txBody>
      </p:sp>
    </p:spTree>
    <p:extLst>
      <p:ext uri="{BB962C8B-B14F-4D97-AF65-F5344CB8AC3E}">
        <p14:creationId xmlns:p14="http://schemas.microsoft.com/office/powerpoint/2010/main" val="160005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Some example high-level and statistically significant takeaways from the data analysis by county type include: [</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read slide contents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For more details, please see the Phase II Report.</a:t>
            </a:r>
          </a:p>
        </p:txBody>
      </p:sp>
      <p:sp>
        <p:nvSpPr>
          <p:cNvPr id="4" name="Slide Number Placeholder 3"/>
          <p:cNvSpPr>
            <a:spLocks noGrp="1"/>
          </p:cNvSpPr>
          <p:nvPr>
            <p:ph type="sldNum" sz="quarter" idx="5"/>
          </p:nvPr>
        </p:nvSpPr>
        <p:spPr/>
        <p:txBody>
          <a:bodyPr/>
          <a:lstStyle/>
          <a:p>
            <a:fld id="{D9AB544A-FE30-4BDB-97B2-0B97E690A2C4}" type="slidenum">
              <a:rPr lang="en-US" smtClean="0"/>
              <a:t>9</a:t>
            </a:fld>
            <a:endParaRPr lang="en-US" dirty="0"/>
          </a:p>
        </p:txBody>
      </p:sp>
    </p:spTree>
    <p:extLst>
      <p:ext uri="{BB962C8B-B14F-4D97-AF65-F5344CB8AC3E}">
        <p14:creationId xmlns:p14="http://schemas.microsoft.com/office/powerpoint/2010/main" val="247208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6/13/2023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apps.trb.org/cmsfeed/TRBNetProjectDisplay.asp?ProjectID=479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road with trees on the side&#10;&#10;Description automatically generated with medium confidence">
            <a:extLst>
              <a:ext uri="{FF2B5EF4-FFF2-40B4-BE49-F238E27FC236}">
                <a16:creationId xmlns:a16="http://schemas.microsoft.com/office/drawing/2014/main" id="{65B91E77-99F3-906B-68B4-87E4B6FC71DF}"/>
              </a:ext>
            </a:extLst>
          </p:cNvPr>
          <p:cNvPicPr>
            <a:picLocks noChangeAspect="1"/>
          </p:cNvPicPr>
          <p:nvPr/>
        </p:nvPicPr>
        <p:blipFill rotWithShape="1">
          <a:blip r:embed="rId3"/>
          <a:srcRect t="9091" r="21239"/>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3C70FC7A-054A-482E-94CA-1B2CF0F5B927}"/>
              </a:ext>
            </a:extLst>
          </p:cNvPr>
          <p:cNvSpPr>
            <a:spLocks noGrp="1"/>
          </p:cNvSpPr>
          <p:nvPr>
            <p:ph type="ctrTitle"/>
          </p:nvPr>
        </p:nvSpPr>
        <p:spPr>
          <a:xfrm>
            <a:off x="668867" y="1678666"/>
            <a:ext cx="4088190" cy="2369093"/>
          </a:xfrm>
        </p:spPr>
        <p:txBody>
          <a:bodyPr>
            <a:normAutofit/>
          </a:bodyPr>
          <a:lstStyle/>
          <a:p>
            <a:pPr>
              <a:lnSpc>
                <a:spcPct val="90000"/>
              </a:lnSpc>
            </a:pPr>
            <a:r>
              <a:rPr lang="en-US" sz="3000" dirty="0"/>
              <a:t>BTS-15: Highway Safety Behavioral Strategies for Rural Areas </a:t>
            </a:r>
          </a:p>
        </p:txBody>
      </p:sp>
      <p:sp>
        <p:nvSpPr>
          <p:cNvPr id="3" name="Subtitle 2">
            <a:extLst>
              <a:ext uri="{FF2B5EF4-FFF2-40B4-BE49-F238E27FC236}">
                <a16:creationId xmlns:a16="http://schemas.microsoft.com/office/drawing/2014/main" id="{2EAA206C-6186-4993-989E-9D6ED0DFE124}"/>
              </a:ext>
            </a:extLst>
          </p:cNvPr>
          <p:cNvSpPr>
            <a:spLocks noGrp="1"/>
          </p:cNvSpPr>
          <p:nvPr>
            <p:ph type="subTitle" idx="1"/>
          </p:nvPr>
        </p:nvSpPr>
        <p:spPr>
          <a:xfrm>
            <a:off x="677335" y="4050831"/>
            <a:ext cx="4079721" cy="1096901"/>
          </a:xfrm>
        </p:spPr>
        <p:txBody>
          <a:bodyPr>
            <a:normAutofit/>
          </a:bodyPr>
          <a:lstStyle/>
          <a:p>
            <a:r>
              <a:rPr lang="en-US" sz="1600" dirty="0"/>
              <a:t>Presented: x x, 2023</a:t>
            </a:r>
          </a:p>
          <a:p>
            <a:r>
              <a:rPr lang="en-US" sz="1600" dirty="0"/>
              <a:t>For: xxx</a:t>
            </a:r>
          </a:p>
        </p:txBody>
      </p:sp>
      <p:cxnSp>
        <p:nvCxnSpPr>
          <p:cNvPr id="11" name="Straight Connector 1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9647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23C55-E35F-35E3-B267-40BF3B457AA5}"/>
              </a:ext>
            </a:extLst>
          </p:cNvPr>
          <p:cNvSpPr>
            <a:spLocks noGrp="1"/>
          </p:cNvSpPr>
          <p:nvPr>
            <p:ph type="title"/>
          </p:nvPr>
        </p:nvSpPr>
        <p:spPr>
          <a:xfrm>
            <a:off x="293020" y="470452"/>
            <a:ext cx="9142527" cy="1320800"/>
          </a:xfrm>
        </p:spPr>
        <p:txBody>
          <a:bodyPr/>
          <a:lstStyle/>
          <a:p>
            <a:r>
              <a:rPr lang="en-US" dirty="0"/>
              <a:t>Road Type Data Analysis Findings</a:t>
            </a:r>
          </a:p>
        </p:txBody>
      </p:sp>
      <p:sp>
        <p:nvSpPr>
          <p:cNvPr id="3" name="Content Placeholder 2">
            <a:extLst>
              <a:ext uri="{FF2B5EF4-FFF2-40B4-BE49-F238E27FC236}">
                <a16:creationId xmlns:a16="http://schemas.microsoft.com/office/drawing/2014/main" id="{053D18E3-910D-F3E6-7573-9705745A031C}"/>
              </a:ext>
            </a:extLst>
          </p:cNvPr>
          <p:cNvSpPr>
            <a:spLocks noGrp="1"/>
          </p:cNvSpPr>
          <p:nvPr>
            <p:ph idx="1"/>
          </p:nvPr>
        </p:nvSpPr>
        <p:spPr>
          <a:xfrm>
            <a:off x="677334" y="1736035"/>
            <a:ext cx="8596668" cy="4651513"/>
          </a:xfrm>
        </p:spPr>
        <p:txBody>
          <a:bodyPr>
            <a:normAutofit/>
          </a:bodyPr>
          <a:lstStyle/>
          <a:p>
            <a:pPr lvl="0"/>
            <a:r>
              <a:rPr lang="en-US" dirty="0"/>
              <a:t>As measured by crashes per road mile, most rural crashes take place on just three road types: Other Principals and Arterials, Minor Arterials, or Major Collectors</a:t>
            </a:r>
          </a:p>
          <a:p>
            <a:pPr lvl="0"/>
            <a:r>
              <a:rPr lang="en-US" dirty="0"/>
              <a:t>As measured by crashes per million VMT, most rural crashes take place on Interstates</a:t>
            </a:r>
          </a:p>
          <a:p>
            <a:pPr lvl="0"/>
            <a:r>
              <a:rPr lang="en-US" dirty="0"/>
              <a:t>Minor Arterials show greater crash incidence as VMT increases, suggesting a need to focus on safe driving practices in heavy traffic</a:t>
            </a:r>
          </a:p>
          <a:p>
            <a:pPr lvl="0"/>
            <a:r>
              <a:rPr lang="en-US" dirty="0"/>
              <a:t>In three of the states analyzed—Alabama, Minnesota, and North Carolina—Minor Collectors stand out as the road type where fatal crashes and crashes involving injuries, but no fatalities, are most common</a:t>
            </a:r>
          </a:p>
          <a:p>
            <a:pPr lvl="0"/>
            <a:r>
              <a:rPr lang="en-US" dirty="0"/>
              <a:t>Local Roads are among the least injurious road types in each state analyzed</a:t>
            </a:r>
          </a:p>
          <a:p>
            <a:pPr lvl="0"/>
            <a:r>
              <a:rPr lang="en-US" dirty="0"/>
              <a:t>Crashes are more likely on rural road types that pass through urban clusters</a:t>
            </a:r>
          </a:p>
        </p:txBody>
      </p:sp>
    </p:spTree>
    <p:extLst>
      <p:ext uri="{BB962C8B-B14F-4D97-AF65-F5344CB8AC3E}">
        <p14:creationId xmlns:p14="http://schemas.microsoft.com/office/powerpoint/2010/main" val="2627046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817AA-A615-7705-A98C-E219F8B489E3}"/>
              </a:ext>
            </a:extLst>
          </p:cNvPr>
          <p:cNvSpPr>
            <a:spLocks noGrp="1"/>
          </p:cNvSpPr>
          <p:nvPr>
            <p:ph type="title"/>
          </p:nvPr>
        </p:nvSpPr>
        <p:spPr/>
        <p:txBody>
          <a:bodyPr/>
          <a:lstStyle/>
          <a:p>
            <a:r>
              <a:rPr lang="en-US" dirty="0"/>
              <a:t>Case Studies</a:t>
            </a:r>
          </a:p>
        </p:txBody>
      </p:sp>
      <p:sp>
        <p:nvSpPr>
          <p:cNvPr id="3" name="Content Placeholder 2">
            <a:extLst>
              <a:ext uri="{FF2B5EF4-FFF2-40B4-BE49-F238E27FC236}">
                <a16:creationId xmlns:a16="http://schemas.microsoft.com/office/drawing/2014/main" id="{930B2A9D-013C-3559-2C61-9EA5421E0F8D}"/>
              </a:ext>
            </a:extLst>
          </p:cNvPr>
          <p:cNvSpPr>
            <a:spLocks noGrp="1"/>
          </p:cNvSpPr>
          <p:nvPr>
            <p:ph idx="1"/>
          </p:nvPr>
        </p:nvSpPr>
        <p:spPr/>
        <p:txBody>
          <a:bodyPr/>
          <a:lstStyle/>
          <a:p>
            <a:r>
              <a:rPr lang="en-US" dirty="0"/>
              <a:t>Boone County, Nebraska</a:t>
            </a:r>
          </a:p>
          <a:p>
            <a:r>
              <a:rPr lang="en-US" dirty="0"/>
              <a:t>Cameron County, Pennsylvania</a:t>
            </a:r>
          </a:p>
          <a:p>
            <a:r>
              <a:rPr lang="en-US" dirty="0"/>
              <a:t>Hancock and Kennebec Counties, Maine</a:t>
            </a:r>
          </a:p>
          <a:p>
            <a:r>
              <a:rPr lang="en-US" dirty="0"/>
              <a:t>Humboldt County, California</a:t>
            </a:r>
          </a:p>
          <a:p>
            <a:r>
              <a:rPr lang="en-US" dirty="0"/>
              <a:t>Keweenaw County, Michigan</a:t>
            </a:r>
          </a:p>
          <a:p>
            <a:r>
              <a:rPr lang="en-US" dirty="0"/>
              <a:t>Morgan County, Kentucky</a:t>
            </a:r>
          </a:p>
          <a:p>
            <a:r>
              <a:rPr lang="en-US" sz="1800" dirty="0"/>
              <a:t>Orange and Orleans Counties, Vermont</a:t>
            </a:r>
          </a:p>
          <a:p>
            <a:r>
              <a:rPr lang="en-US" sz="1800" dirty="0"/>
              <a:t>Ravalli County, Montana</a:t>
            </a:r>
          </a:p>
          <a:p>
            <a:r>
              <a:rPr lang="en-US" sz="1800" dirty="0"/>
              <a:t>Ziebach County, South Dakota</a:t>
            </a:r>
          </a:p>
          <a:p>
            <a:endParaRPr lang="en-US" sz="1800" dirty="0"/>
          </a:p>
          <a:p>
            <a:endParaRPr lang="en-US" sz="1800"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descr="Text, letter&#10;&#10;Description automatically generated">
            <a:extLst>
              <a:ext uri="{FF2B5EF4-FFF2-40B4-BE49-F238E27FC236}">
                <a16:creationId xmlns:a16="http://schemas.microsoft.com/office/drawing/2014/main" id="{AE7533CC-A3C2-2221-4717-EEEE2A4F9556}"/>
              </a:ext>
            </a:extLst>
          </p:cNvPr>
          <p:cNvPicPr>
            <a:picLocks noChangeAspect="1"/>
          </p:cNvPicPr>
          <p:nvPr/>
        </p:nvPicPr>
        <p:blipFill>
          <a:blip r:embed="rId3"/>
          <a:stretch>
            <a:fillRect/>
          </a:stretch>
        </p:blipFill>
        <p:spPr>
          <a:xfrm>
            <a:off x="8787192" y="165563"/>
            <a:ext cx="2727474" cy="352967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descr="Text&#10;&#10;Description automatically generated">
            <a:extLst>
              <a:ext uri="{FF2B5EF4-FFF2-40B4-BE49-F238E27FC236}">
                <a16:creationId xmlns:a16="http://schemas.microsoft.com/office/drawing/2014/main" id="{9A07E880-CEBC-D7A3-764D-8379ECB60665}"/>
              </a:ext>
            </a:extLst>
          </p:cNvPr>
          <p:cNvPicPr>
            <a:picLocks noChangeAspect="1"/>
          </p:cNvPicPr>
          <p:nvPr/>
        </p:nvPicPr>
        <p:blipFill>
          <a:blip r:embed="rId4"/>
          <a:stretch>
            <a:fillRect/>
          </a:stretch>
        </p:blipFill>
        <p:spPr>
          <a:xfrm>
            <a:off x="9274002" y="3024403"/>
            <a:ext cx="2727474" cy="352879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250938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9337B2-EE24-CC04-049D-51613A017D55}"/>
              </a:ext>
            </a:extLst>
          </p:cNvPr>
          <p:cNvPicPr>
            <a:picLocks noChangeAspect="1"/>
          </p:cNvPicPr>
          <p:nvPr/>
        </p:nvPicPr>
        <p:blipFill rotWithShape="1">
          <a:blip r:embed="rId3"/>
          <a:srcRect l="2581" t="-937" r="28342" b="937"/>
          <a:stretch/>
        </p:blipFill>
        <p:spPr>
          <a:xfrm>
            <a:off x="4404360" y="-66994"/>
            <a:ext cx="7494419" cy="6924994"/>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B9A7EC72-676C-67E5-9375-6E36B1FC692A}"/>
              </a:ext>
            </a:extLst>
          </p:cNvPr>
          <p:cNvSpPr>
            <a:spLocks noGrp="1"/>
          </p:cNvSpPr>
          <p:nvPr>
            <p:ph type="title"/>
          </p:nvPr>
        </p:nvSpPr>
        <p:spPr>
          <a:xfrm>
            <a:off x="553237" y="254000"/>
            <a:ext cx="3851123" cy="1320800"/>
          </a:xfrm>
        </p:spPr>
        <p:txBody>
          <a:bodyPr>
            <a:normAutofit/>
          </a:bodyPr>
          <a:lstStyle/>
          <a:p>
            <a:r>
              <a:rPr lang="en-US" dirty="0"/>
              <a:t>Case Studies (cont.)</a:t>
            </a:r>
          </a:p>
        </p:txBody>
      </p:sp>
      <p:sp>
        <p:nvSpPr>
          <p:cNvPr id="3" name="Content Placeholder 2">
            <a:extLst>
              <a:ext uri="{FF2B5EF4-FFF2-40B4-BE49-F238E27FC236}">
                <a16:creationId xmlns:a16="http://schemas.microsoft.com/office/drawing/2014/main" id="{3CE4BDBC-85EB-01AB-4CE0-167306591B56}"/>
              </a:ext>
            </a:extLst>
          </p:cNvPr>
          <p:cNvSpPr>
            <a:spLocks noGrp="1"/>
          </p:cNvSpPr>
          <p:nvPr>
            <p:ph idx="1"/>
          </p:nvPr>
        </p:nvSpPr>
        <p:spPr>
          <a:xfrm>
            <a:off x="293220" y="1574800"/>
            <a:ext cx="4763559" cy="5173134"/>
          </a:xfrm>
        </p:spPr>
        <p:txBody>
          <a:bodyPr>
            <a:normAutofit fontScale="77500" lnSpcReduction="20000"/>
          </a:bodyPr>
          <a:lstStyle/>
          <a:p>
            <a:pPr>
              <a:lnSpc>
                <a:spcPct val="90000"/>
              </a:lnSpc>
            </a:pPr>
            <a:r>
              <a:rPr lang="en-US" dirty="0"/>
              <a:t>Boone County, Nebraska</a:t>
            </a:r>
          </a:p>
          <a:p>
            <a:pPr lvl="1">
              <a:lnSpc>
                <a:spcPct val="90000"/>
              </a:lnSpc>
            </a:pPr>
            <a:r>
              <a:rPr lang="en-US" b="1" dirty="0"/>
              <a:t>County type:</a:t>
            </a:r>
            <a:r>
              <a:rPr lang="en-US" dirty="0"/>
              <a:t> Agriculture &amp; Extraction </a:t>
            </a:r>
          </a:p>
          <a:p>
            <a:pPr lvl="1">
              <a:lnSpc>
                <a:spcPct val="90000"/>
              </a:lnSpc>
            </a:pPr>
            <a:r>
              <a:rPr lang="en-US" b="1" dirty="0"/>
              <a:t>Barriers Faced:</a:t>
            </a:r>
            <a:r>
              <a:rPr lang="en-US" dirty="0"/>
              <a:t> Distracted driving, driver attentiveness, speeding, impaired driving, large vehicles </a:t>
            </a:r>
          </a:p>
          <a:p>
            <a:pPr lvl="1">
              <a:lnSpc>
                <a:spcPct val="90000"/>
              </a:lnSpc>
            </a:pPr>
            <a:r>
              <a:rPr lang="en-US" b="1" dirty="0"/>
              <a:t>Innovative Practices: </a:t>
            </a:r>
            <a:r>
              <a:rPr lang="en-US" dirty="0"/>
              <a:t>Targeted enforcement, vehicle rollover simulator, PSAs targeted at drivers of pickup trucks </a:t>
            </a:r>
          </a:p>
          <a:p>
            <a:pPr>
              <a:lnSpc>
                <a:spcPct val="90000"/>
              </a:lnSpc>
            </a:pPr>
            <a:r>
              <a:rPr lang="en-US" dirty="0"/>
              <a:t>Cameron County, Pennsylvania</a:t>
            </a:r>
          </a:p>
          <a:p>
            <a:pPr lvl="1">
              <a:lnSpc>
                <a:spcPct val="90000"/>
              </a:lnSpc>
            </a:pPr>
            <a:r>
              <a:rPr lang="en-US" b="1" dirty="0"/>
              <a:t>County type:</a:t>
            </a:r>
            <a:r>
              <a:rPr lang="en-US" dirty="0"/>
              <a:t> Remote </a:t>
            </a:r>
          </a:p>
          <a:p>
            <a:pPr lvl="1">
              <a:lnSpc>
                <a:spcPct val="90000"/>
              </a:lnSpc>
            </a:pPr>
            <a:r>
              <a:rPr lang="en-US" b="1" dirty="0"/>
              <a:t>Barriers Faced:</a:t>
            </a:r>
            <a:r>
              <a:rPr lang="en-US" dirty="0"/>
              <a:t> Distracted driving, speeding, impaired driving, winter weather, wildlife collisions   </a:t>
            </a:r>
          </a:p>
          <a:p>
            <a:pPr lvl="1">
              <a:lnSpc>
                <a:spcPct val="90000"/>
              </a:lnSpc>
            </a:pPr>
            <a:r>
              <a:rPr lang="en-US" b="1" dirty="0"/>
              <a:t>Innovative Practices: </a:t>
            </a:r>
            <a:r>
              <a:rPr lang="en-US" dirty="0"/>
              <a:t>High visibility enforcement, Selective Traffic Enforcement Program, youth-oriented education programs </a:t>
            </a:r>
          </a:p>
          <a:p>
            <a:pPr>
              <a:lnSpc>
                <a:spcPct val="90000"/>
              </a:lnSpc>
            </a:pPr>
            <a:r>
              <a:rPr lang="en-US" dirty="0"/>
              <a:t>Hancock and Kennebec Counties, Maine</a:t>
            </a:r>
          </a:p>
          <a:p>
            <a:pPr lvl="1">
              <a:lnSpc>
                <a:spcPct val="90000"/>
              </a:lnSpc>
            </a:pPr>
            <a:r>
              <a:rPr lang="en-US" b="1" dirty="0"/>
              <a:t>County type:</a:t>
            </a:r>
            <a:r>
              <a:rPr lang="en-US" dirty="0"/>
              <a:t> Destination (Hancock) and Micropolitan (Kennebec)</a:t>
            </a:r>
          </a:p>
          <a:p>
            <a:pPr lvl="1">
              <a:lnSpc>
                <a:spcPct val="90000"/>
              </a:lnSpc>
            </a:pPr>
            <a:r>
              <a:rPr lang="en-US" b="1" dirty="0"/>
              <a:t>Barriers Faced:</a:t>
            </a:r>
            <a:r>
              <a:rPr lang="en-US" dirty="0"/>
              <a:t> Speeding, impaired driving, seatbelt use</a:t>
            </a:r>
          </a:p>
          <a:p>
            <a:pPr lvl="1">
              <a:lnSpc>
                <a:spcPct val="90000"/>
              </a:lnSpc>
            </a:pPr>
            <a:r>
              <a:rPr lang="en-US" b="1" dirty="0"/>
              <a:t>Innovative Practices: </a:t>
            </a:r>
            <a:r>
              <a:rPr lang="en-US" dirty="0"/>
              <a:t>High visibility enforcement, Target Occupant Protection Awareness Zones program, voluntary compliance, Roadside Testing Vehicle, sports marketing program, anti-speeding banners </a:t>
            </a:r>
          </a:p>
        </p:txBody>
      </p:sp>
      <p:cxnSp>
        <p:nvCxnSpPr>
          <p:cNvPr id="12" name="Straight Connector 1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57242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FC802-1601-5574-2EC4-50B75764ADBA}"/>
              </a:ext>
            </a:extLst>
          </p:cNvPr>
          <p:cNvSpPr>
            <a:spLocks noGrp="1"/>
          </p:cNvSpPr>
          <p:nvPr>
            <p:ph type="title"/>
          </p:nvPr>
        </p:nvSpPr>
        <p:spPr/>
        <p:txBody>
          <a:bodyPr/>
          <a:lstStyle/>
          <a:p>
            <a:r>
              <a:rPr lang="en-US" dirty="0"/>
              <a:t>Case Studies (cont.)</a:t>
            </a:r>
          </a:p>
        </p:txBody>
      </p:sp>
      <p:sp>
        <p:nvSpPr>
          <p:cNvPr id="3" name="Content Placeholder 2">
            <a:extLst>
              <a:ext uri="{FF2B5EF4-FFF2-40B4-BE49-F238E27FC236}">
                <a16:creationId xmlns:a16="http://schemas.microsoft.com/office/drawing/2014/main" id="{50FB56A4-300B-8380-ACCE-B484CE966777}"/>
              </a:ext>
            </a:extLst>
          </p:cNvPr>
          <p:cNvSpPr>
            <a:spLocks noGrp="1"/>
          </p:cNvSpPr>
          <p:nvPr>
            <p:ph idx="1"/>
          </p:nvPr>
        </p:nvSpPr>
        <p:spPr>
          <a:xfrm>
            <a:off x="677334" y="1678440"/>
            <a:ext cx="7815502" cy="4874760"/>
          </a:xfrm>
        </p:spPr>
        <p:txBody>
          <a:bodyPr>
            <a:normAutofit fontScale="92500" lnSpcReduction="20000"/>
          </a:bodyPr>
          <a:lstStyle/>
          <a:p>
            <a:r>
              <a:rPr lang="en-US" dirty="0"/>
              <a:t>Humboldt County, California</a:t>
            </a:r>
          </a:p>
          <a:p>
            <a:pPr lvl="1"/>
            <a:r>
              <a:rPr lang="en-US" b="1" dirty="0"/>
              <a:t>County type:</a:t>
            </a:r>
            <a:r>
              <a:rPr lang="en-US" dirty="0"/>
              <a:t> Micropolitan </a:t>
            </a:r>
          </a:p>
          <a:p>
            <a:pPr lvl="1"/>
            <a:r>
              <a:rPr lang="en-US" b="1" dirty="0"/>
              <a:t>Barriers Faced:</a:t>
            </a:r>
            <a:r>
              <a:rPr lang="en-US" dirty="0"/>
              <a:t> Low traffic volumes, impaired driving, roadway departures, work zone safety, winter driving </a:t>
            </a:r>
          </a:p>
          <a:p>
            <a:pPr lvl="1"/>
            <a:r>
              <a:rPr lang="en-US" b="1" dirty="0"/>
              <a:t>Innovative Practices:</a:t>
            </a:r>
            <a:r>
              <a:rPr lang="en-US" dirty="0"/>
              <a:t> Systemic safety program, radio campaigns, Safe Routes to School, Heads Up Pedestrian Safety Campaign</a:t>
            </a:r>
          </a:p>
          <a:p>
            <a:r>
              <a:rPr lang="en-US" dirty="0"/>
              <a:t>Keweenaw County, Michigan</a:t>
            </a:r>
          </a:p>
          <a:p>
            <a:pPr lvl="1"/>
            <a:r>
              <a:rPr lang="en-US" b="1" dirty="0"/>
              <a:t>County Type:</a:t>
            </a:r>
            <a:r>
              <a:rPr lang="en-US" dirty="0"/>
              <a:t> Remote </a:t>
            </a:r>
          </a:p>
          <a:p>
            <a:pPr lvl="1"/>
            <a:r>
              <a:rPr lang="en-US" b="1" dirty="0"/>
              <a:t>Barriers Faced:</a:t>
            </a:r>
            <a:r>
              <a:rPr lang="en-US" dirty="0"/>
              <a:t> Distracted driving, speeding, impaired driving, roadway departures, seasonal traffic, seatbelt use, winter weather </a:t>
            </a:r>
          </a:p>
          <a:p>
            <a:pPr lvl="1"/>
            <a:r>
              <a:rPr lang="en-US" b="1" dirty="0"/>
              <a:t>Innovative Practices:</a:t>
            </a:r>
            <a:r>
              <a:rPr lang="en-US" dirty="0"/>
              <a:t> Police ride-alongs in road maintenance vehicles, seatbelt enforcement zones, dynamic message signs, vehicle rollover simulator</a:t>
            </a:r>
          </a:p>
          <a:p>
            <a:r>
              <a:rPr lang="en-US" dirty="0"/>
              <a:t>Morgan County, Kentucky</a:t>
            </a:r>
          </a:p>
          <a:p>
            <a:pPr lvl="1"/>
            <a:r>
              <a:rPr lang="en-US" b="1" dirty="0"/>
              <a:t>County Type:</a:t>
            </a:r>
            <a:r>
              <a:rPr lang="en-US" dirty="0"/>
              <a:t> Rural Towns </a:t>
            </a:r>
          </a:p>
          <a:p>
            <a:pPr lvl="1"/>
            <a:r>
              <a:rPr lang="en-US" b="1" dirty="0"/>
              <a:t>Barriers Faced: </a:t>
            </a:r>
            <a:r>
              <a:rPr lang="en-US" dirty="0"/>
              <a:t>Low-volume roads, seatbelt and helmet use, impaired driving, roadway departures, emergency response </a:t>
            </a:r>
          </a:p>
          <a:p>
            <a:pPr lvl="1"/>
            <a:r>
              <a:rPr lang="en-US" b="1" dirty="0"/>
              <a:t>Innovative Practices: </a:t>
            </a:r>
            <a:r>
              <a:rPr lang="en-US" dirty="0"/>
              <a:t>Social media campaigns, enforcement targeted at speeding and vehicle OP </a:t>
            </a:r>
          </a:p>
          <a:p>
            <a:endParaRPr lang="en-US" dirty="0"/>
          </a:p>
        </p:txBody>
      </p:sp>
    </p:spTree>
    <p:extLst>
      <p:ext uri="{BB962C8B-B14F-4D97-AF65-F5344CB8AC3E}">
        <p14:creationId xmlns:p14="http://schemas.microsoft.com/office/powerpoint/2010/main" val="1992387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EC72-676C-67E5-9375-6E36B1FC692A}"/>
              </a:ext>
            </a:extLst>
          </p:cNvPr>
          <p:cNvSpPr>
            <a:spLocks noGrp="1"/>
          </p:cNvSpPr>
          <p:nvPr>
            <p:ph type="title"/>
          </p:nvPr>
        </p:nvSpPr>
        <p:spPr>
          <a:xfrm>
            <a:off x="5536734" y="369777"/>
            <a:ext cx="3737268" cy="1320800"/>
          </a:xfrm>
        </p:spPr>
        <p:txBody>
          <a:bodyPr>
            <a:normAutofit/>
          </a:bodyPr>
          <a:lstStyle/>
          <a:p>
            <a:r>
              <a:rPr lang="en-US" dirty="0"/>
              <a:t>Case Studies (cont.)</a:t>
            </a:r>
          </a:p>
        </p:txBody>
      </p:sp>
      <p:sp>
        <p:nvSpPr>
          <p:cNvPr id="3" name="Content Placeholder 2">
            <a:extLst>
              <a:ext uri="{FF2B5EF4-FFF2-40B4-BE49-F238E27FC236}">
                <a16:creationId xmlns:a16="http://schemas.microsoft.com/office/drawing/2014/main" id="{3CE4BDBC-85EB-01AB-4CE0-167306591B56}"/>
              </a:ext>
            </a:extLst>
          </p:cNvPr>
          <p:cNvSpPr>
            <a:spLocks noGrp="1"/>
          </p:cNvSpPr>
          <p:nvPr>
            <p:ph idx="1"/>
          </p:nvPr>
        </p:nvSpPr>
        <p:spPr>
          <a:xfrm>
            <a:off x="5174913" y="1580109"/>
            <a:ext cx="4460910" cy="5028924"/>
          </a:xfrm>
        </p:spPr>
        <p:txBody>
          <a:bodyPr>
            <a:normAutofit/>
          </a:bodyPr>
          <a:lstStyle/>
          <a:p>
            <a:pPr>
              <a:lnSpc>
                <a:spcPct val="90000"/>
              </a:lnSpc>
            </a:pPr>
            <a:r>
              <a:rPr lang="en-US" sz="1400" dirty="0"/>
              <a:t>Orange and Orleans Counties, Vermont</a:t>
            </a:r>
          </a:p>
          <a:p>
            <a:pPr lvl="1">
              <a:lnSpc>
                <a:spcPct val="90000"/>
              </a:lnSpc>
            </a:pPr>
            <a:r>
              <a:rPr lang="en-US" sz="1050" b="1" dirty="0"/>
              <a:t>County Type: </a:t>
            </a:r>
            <a:r>
              <a:rPr lang="en-US" sz="1050" dirty="0"/>
              <a:t>Micropolitan (Orange County) and Rural Towns (Orleans County) </a:t>
            </a:r>
          </a:p>
          <a:p>
            <a:pPr lvl="1">
              <a:lnSpc>
                <a:spcPct val="90000"/>
              </a:lnSpc>
            </a:pPr>
            <a:r>
              <a:rPr lang="en-US" sz="1050" b="1" dirty="0"/>
              <a:t>Barriers Faced: </a:t>
            </a:r>
            <a:r>
              <a:rPr lang="en-US" sz="1050" dirty="0"/>
              <a:t>Seatbelt use (especially among young, male pickup truck drivers), impaired driving (especially at night)</a:t>
            </a:r>
          </a:p>
          <a:p>
            <a:pPr lvl="1">
              <a:lnSpc>
                <a:spcPct val="90000"/>
              </a:lnSpc>
            </a:pPr>
            <a:r>
              <a:rPr lang="en-US" sz="1050" b="1" dirty="0"/>
              <a:t>Innovative Practices: </a:t>
            </a:r>
            <a:r>
              <a:rPr lang="en-US" sz="1050" dirty="0"/>
              <a:t>OP enforcement, seatbelt messaging, Click it or Ticket, Drive Well Vermont, cooperation with neighboring states </a:t>
            </a:r>
          </a:p>
          <a:p>
            <a:pPr>
              <a:lnSpc>
                <a:spcPct val="90000"/>
              </a:lnSpc>
            </a:pPr>
            <a:r>
              <a:rPr lang="en-US" sz="1400" dirty="0"/>
              <a:t>Ravalli County, Montana</a:t>
            </a:r>
          </a:p>
          <a:p>
            <a:pPr lvl="1">
              <a:lnSpc>
                <a:spcPct val="90000"/>
              </a:lnSpc>
            </a:pPr>
            <a:r>
              <a:rPr lang="en-US" sz="1050" b="1" dirty="0"/>
              <a:t>County Type: </a:t>
            </a:r>
            <a:r>
              <a:rPr lang="en-US" sz="1050" dirty="0"/>
              <a:t>Older-Age </a:t>
            </a:r>
          </a:p>
          <a:p>
            <a:pPr lvl="1">
              <a:lnSpc>
                <a:spcPct val="90000"/>
              </a:lnSpc>
            </a:pPr>
            <a:r>
              <a:rPr lang="en-US" sz="1050" b="1" dirty="0"/>
              <a:t>Barriers Faced: </a:t>
            </a:r>
            <a:r>
              <a:rPr lang="en-US" sz="1050" dirty="0"/>
              <a:t>Impaired driving, emergency response, wildlife collisions, aging drivers  </a:t>
            </a:r>
          </a:p>
          <a:p>
            <a:pPr lvl="1">
              <a:lnSpc>
                <a:spcPct val="90000"/>
              </a:lnSpc>
            </a:pPr>
            <a:r>
              <a:rPr lang="en-US" sz="1050" b="1" dirty="0"/>
              <a:t>Innovative Practices: </a:t>
            </a:r>
            <a:r>
              <a:rPr lang="en-US" sz="1050" dirty="0"/>
              <a:t>DUI Task Force program/Impaired Driver Education Program, Responsible Alcohol Sales Training program, Selective Traffic Enforcement Program, older driver education </a:t>
            </a:r>
          </a:p>
          <a:p>
            <a:pPr>
              <a:lnSpc>
                <a:spcPct val="90000"/>
              </a:lnSpc>
            </a:pPr>
            <a:r>
              <a:rPr lang="en-US" sz="1400" dirty="0"/>
              <a:t>Ziebach County, South Dakota</a:t>
            </a:r>
          </a:p>
          <a:p>
            <a:pPr lvl="1">
              <a:lnSpc>
                <a:spcPct val="90000"/>
              </a:lnSpc>
            </a:pPr>
            <a:r>
              <a:rPr lang="en-US" sz="1050" b="1" dirty="0"/>
              <a:t>County Type: </a:t>
            </a:r>
            <a:r>
              <a:rPr lang="en-US" sz="1050" dirty="0"/>
              <a:t>Tribal </a:t>
            </a:r>
          </a:p>
          <a:p>
            <a:pPr lvl="1">
              <a:lnSpc>
                <a:spcPct val="90000"/>
              </a:lnSpc>
            </a:pPr>
            <a:r>
              <a:rPr lang="en-US" sz="1050" b="1" dirty="0"/>
              <a:t>Barriers Faced: </a:t>
            </a:r>
            <a:r>
              <a:rPr lang="en-US" sz="1050" dirty="0"/>
              <a:t>Seatbelt and helmet use, roadway departures, motorcycle safety, speeding, impaired driving  </a:t>
            </a:r>
          </a:p>
          <a:p>
            <a:pPr lvl="1">
              <a:lnSpc>
                <a:spcPct val="90000"/>
              </a:lnSpc>
            </a:pPr>
            <a:r>
              <a:rPr lang="en-US" sz="1050" b="1" dirty="0"/>
              <a:t>Innovative Practices: </a:t>
            </a:r>
            <a:r>
              <a:rPr lang="en-US" sz="1050" dirty="0"/>
              <a:t>Motorcycle rider education program, dynamic message signs, fatal crash markers </a:t>
            </a:r>
          </a:p>
        </p:txBody>
      </p:sp>
      <p:pic>
        <p:nvPicPr>
          <p:cNvPr id="6" name="Picture 5" descr="A sign on the side of a road&#10;&#10;Description automatically generated with medium confidence">
            <a:extLst>
              <a:ext uri="{FF2B5EF4-FFF2-40B4-BE49-F238E27FC236}">
                <a16:creationId xmlns:a16="http://schemas.microsoft.com/office/drawing/2014/main" id="{2052EB93-5021-B747-8073-58573A51BD1C}"/>
              </a:ext>
            </a:extLst>
          </p:cNvPr>
          <p:cNvPicPr>
            <a:picLocks noChangeAspect="1"/>
          </p:cNvPicPr>
          <p:nvPr/>
        </p:nvPicPr>
        <p:blipFill rotWithShape="1">
          <a:blip r:embed="rId3"/>
          <a:srcRect l="24143" r="731"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TextBox 6">
            <a:extLst>
              <a:ext uri="{FF2B5EF4-FFF2-40B4-BE49-F238E27FC236}">
                <a16:creationId xmlns:a16="http://schemas.microsoft.com/office/drawing/2014/main" id="{82021997-4690-890B-98FB-4E5D463734B3}"/>
              </a:ext>
            </a:extLst>
          </p:cNvPr>
          <p:cNvSpPr txBox="1"/>
          <p:nvPr/>
        </p:nvSpPr>
        <p:spPr>
          <a:xfrm>
            <a:off x="0" y="6442502"/>
            <a:ext cx="3518704" cy="276999"/>
          </a:xfrm>
          <a:prstGeom prst="rect">
            <a:avLst/>
          </a:prstGeom>
          <a:noFill/>
        </p:spPr>
        <p:txBody>
          <a:bodyPr wrap="square" rtlCol="0">
            <a:spAutoFit/>
          </a:bodyPr>
          <a:lstStyle/>
          <a:p>
            <a:r>
              <a:rPr lang="en-US" sz="1200" dirty="0">
                <a:solidFill>
                  <a:schemeClr val="bg1"/>
                </a:solidFill>
              </a:rPr>
              <a:t>Photo Source: Brunner 2019</a:t>
            </a:r>
          </a:p>
        </p:txBody>
      </p:sp>
    </p:spTree>
    <p:extLst>
      <p:ext uri="{BB962C8B-B14F-4D97-AF65-F5344CB8AC3E}">
        <p14:creationId xmlns:p14="http://schemas.microsoft.com/office/powerpoint/2010/main" val="2659590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02DC-528F-A253-28F1-5A9F6935AF25}"/>
              </a:ext>
            </a:extLst>
          </p:cNvPr>
          <p:cNvSpPr>
            <a:spLocks noGrp="1"/>
          </p:cNvSpPr>
          <p:nvPr>
            <p:ph type="title"/>
          </p:nvPr>
        </p:nvSpPr>
        <p:spPr>
          <a:xfrm>
            <a:off x="677334" y="662609"/>
            <a:ext cx="8596668" cy="1320800"/>
          </a:xfrm>
        </p:spPr>
        <p:txBody>
          <a:bodyPr/>
          <a:lstStyle/>
          <a:p>
            <a:r>
              <a:rPr lang="en-US" dirty="0"/>
              <a:t>Literature Review Findings</a:t>
            </a:r>
          </a:p>
        </p:txBody>
      </p:sp>
      <p:sp>
        <p:nvSpPr>
          <p:cNvPr id="3" name="Content Placeholder 2">
            <a:extLst>
              <a:ext uri="{FF2B5EF4-FFF2-40B4-BE49-F238E27FC236}">
                <a16:creationId xmlns:a16="http://schemas.microsoft.com/office/drawing/2014/main" id="{29A4086D-FB64-7ADA-548C-4F173EC0EBAC}"/>
              </a:ext>
            </a:extLst>
          </p:cNvPr>
          <p:cNvSpPr>
            <a:spLocks noGrp="1"/>
          </p:cNvSpPr>
          <p:nvPr>
            <p:ph idx="1"/>
          </p:nvPr>
        </p:nvSpPr>
        <p:spPr>
          <a:xfrm>
            <a:off x="677334" y="1470991"/>
            <a:ext cx="8596668" cy="5049079"/>
          </a:xfrm>
        </p:spPr>
        <p:txBody>
          <a:bodyPr>
            <a:normAutofit/>
          </a:bodyPr>
          <a:lstStyle/>
          <a:p>
            <a:pPr lvl="0"/>
            <a:r>
              <a:rPr lang="en-US" sz="2000" dirty="0"/>
              <a:t>In general, the studies reviewed indicate that many types of prevention strategies show promise in improving rural roadway safety</a:t>
            </a:r>
          </a:p>
          <a:p>
            <a:pPr lvl="0"/>
            <a:r>
              <a:rPr lang="en-US" sz="2000" dirty="0"/>
              <a:t>The studies indicated the following generalizations:</a:t>
            </a:r>
          </a:p>
          <a:p>
            <a:pPr lvl="1"/>
            <a:r>
              <a:rPr lang="en-US" sz="1800" dirty="0"/>
              <a:t>Speed control through both roadway design and policy approaches significantly reduces average speeds and crashes</a:t>
            </a:r>
          </a:p>
          <a:p>
            <a:pPr lvl="1"/>
            <a:r>
              <a:rPr lang="en-US" sz="1800" dirty="0"/>
              <a:t>Road design demonstrated effectiveness in reducing loss of control and crashes from roadway departure</a:t>
            </a:r>
          </a:p>
          <a:p>
            <a:pPr lvl="1"/>
            <a:r>
              <a:rPr lang="en-US" sz="1800" dirty="0"/>
              <a:t>The few novice driver interventions for rural driving evaluated show impact on knowledge, attitudes, behavior, and driving safety</a:t>
            </a:r>
          </a:p>
          <a:p>
            <a:pPr lvl="1"/>
            <a:r>
              <a:rPr lang="en-US" sz="1800" dirty="0"/>
              <a:t>ATV safety interventions mostly focused on children and had mixed results about effectiveness</a:t>
            </a:r>
          </a:p>
          <a:p>
            <a:r>
              <a:rPr lang="en-US" sz="2000" dirty="0"/>
              <a:t>States vary in their adoption of the Vision Zero initiative and overall, rural roads and areas do not seem to be a specific target when discussing Vision Zero in most states</a:t>
            </a:r>
          </a:p>
          <a:p>
            <a:endParaRPr lang="en-US" dirty="0"/>
          </a:p>
        </p:txBody>
      </p:sp>
    </p:spTree>
    <p:extLst>
      <p:ext uri="{BB962C8B-B14F-4D97-AF65-F5344CB8AC3E}">
        <p14:creationId xmlns:p14="http://schemas.microsoft.com/office/powerpoint/2010/main" val="3167158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02DC-528F-A253-28F1-5A9F6935AF25}"/>
              </a:ext>
            </a:extLst>
          </p:cNvPr>
          <p:cNvSpPr>
            <a:spLocks noGrp="1"/>
          </p:cNvSpPr>
          <p:nvPr>
            <p:ph type="title"/>
          </p:nvPr>
        </p:nvSpPr>
        <p:spPr>
          <a:xfrm>
            <a:off x="677334" y="662609"/>
            <a:ext cx="9034702" cy="1320800"/>
          </a:xfrm>
        </p:spPr>
        <p:txBody>
          <a:bodyPr/>
          <a:lstStyle/>
          <a:p>
            <a:r>
              <a:rPr lang="en-US" dirty="0"/>
              <a:t>Literature Review Findings (cont.)</a:t>
            </a:r>
          </a:p>
        </p:txBody>
      </p:sp>
      <p:sp>
        <p:nvSpPr>
          <p:cNvPr id="3" name="Content Placeholder 2">
            <a:extLst>
              <a:ext uri="{FF2B5EF4-FFF2-40B4-BE49-F238E27FC236}">
                <a16:creationId xmlns:a16="http://schemas.microsoft.com/office/drawing/2014/main" id="{29A4086D-FB64-7ADA-548C-4F173EC0EBAC}"/>
              </a:ext>
            </a:extLst>
          </p:cNvPr>
          <p:cNvSpPr>
            <a:spLocks noGrp="1"/>
          </p:cNvSpPr>
          <p:nvPr>
            <p:ph idx="1"/>
          </p:nvPr>
        </p:nvSpPr>
        <p:spPr>
          <a:xfrm>
            <a:off x="677334" y="1470991"/>
            <a:ext cx="8596668" cy="5049079"/>
          </a:xfrm>
        </p:spPr>
        <p:txBody>
          <a:bodyPr>
            <a:normAutofit/>
          </a:bodyPr>
          <a:lstStyle/>
          <a:p>
            <a:pPr lvl="0"/>
            <a:r>
              <a:rPr lang="en-US" sz="2000" dirty="0"/>
              <a:t>The overall quality of the studies reviewed was relatively weak compared with the general evidence base for health-related studies</a:t>
            </a:r>
          </a:p>
          <a:p>
            <a:pPr lvl="0"/>
            <a:r>
              <a:rPr lang="en-US" sz="2000" dirty="0"/>
              <a:t>It remains a challenge to identify effective single-component interventions, how these interventions might work together for population-level impact, and how evidence-based strategies can be translated to new populations</a:t>
            </a:r>
          </a:p>
          <a:p>
            <a:r>
              <a:rPr lang="en-US" sz="2000" dirty="0"/>
              <a:t>Barriers to implementing behavioral rural traffic safety interventions must be considered, including geospatial, engagement, infrastructure, resource, rural specific risk, cultural, and rural data barriers</a:t>
            </a:r>
          </a:p>
          <a:p>
            <a:r>
              <a:rPr lang="en-US" sz="2000" dirty="0"/>
              <a:t>Future interventions for rural populations must consider growing diversity in race/ethnicity; a wide range and increasing disparity in income and education; and an aging population</a:t>
            </a:r>
          </a:p>
        </p:txBody>
      </p:sp>
    </p:spTree>
    <p:extLst>
      <p:ext uri="{BB962C8B-B14F-4D97-AF65-F5344CB8AC3E}">
        <p14:creationId xmlns:p14="http://schemas.microsoft.com/office/powerpoint/2010/main" val="2024483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1C9D6-EA5B-BFDA-F753-94A5AC424C57}"/>
              </a:ext>
            </a:extLst>
          </p:cNvPr>
          <p:cNvSpPr>
            <a:spLocks noGrp="1"/>
          </p:cNvSpPr>
          <p:nvPr>
            <p:ph type="title"/>
          </p:nvPr>
        </p:nvSpPr>
        <p:spPr/>
        <p:txBody>
          <a:bodyPr>
            <a:normAutofit/>
          </a:bodyPr>
          <a:lstStyle/>
          <a:p>
            <a:r>
              <a:rPr lang="en-US" dirty="0"/>
              <a:t>Guidance Document</a:t>
            </a:r>
            <a:br>
              <a:rPr lang="en-US" dirty="0"/>
            </a:br>
            <a:r>
              <a:rPr lang="en-US" sz="2200" i="1" dirty="0"/>
              <a:t>Guidance for Improving Roadway Safety in Rural and Tribal Settings </a:t>
            </a:r>
            <a:endParaRPr lang="en-US" i="1" dirty="0"/>
          </a:p>
        </p:txBody>
      </p:sp>
      <p:sp>
        <p:nvSpPr>
          <p:cNvPr id="3" name="Content Placeholder 2">
            <a:extLst>
              <a:ext uri="{FF2B5EF4-FFF2-40B4-BE49-F238E27FC236}">
                <a16:creationId xmlns:a16="http://schemas.microsoft.com/office/drawing/2014/main" id="{DA56BDFE-E820-9690-6573-C97337E7A4C6}"/>
              </a:ext>
            </a:extLst>
          </p:cNvPr>
          <p:cNvSpPr>
            <a:spLocks noGrp="1"/>
          </p:cNvSpPr>
          <p:nvPr>
            <p:ph idx="1"/>
          </p:nvPr>
        </p:nvSpPr>
        <p:spPr>
          <a:xfrm>
            <a:off x="677334" y="2367627"/>
            <a:ext cx="8596668" cy="3880773"/>
          </a:xfrm>
        </p:spPr>
        <p:txBody>
          <a:bodyPr/>
          <a:lstStyle/>
          <a:p>
            <a:r>
              <a:rPr lang="en-US" dirty="0"/>
              <a:t>For anyone who wants to improve roadway safety in rural and tribal settings</a:t>
            </a:r>
          </a:p>
          <a:p>
            <a:r>
              <a:rPr lang="en-US" dirty="0"/>
              <a:t>Focuses on:</a:t>
            </a:r>
          </a:p>
          <a:p>
            <a:pPr lvl="1"/>
            <a:r>
              <a:rPr lang="en-US" dirty="0"/>
              <a:t>countermeasures and strategies to grow safer decisions by road users (often called behavioral countermeasures or strategies) </a:t>
            </a:r>
          </a:p>
          <a:p>
            <a:pPr lvl="1"/>
            <a:r>
              <a:rPr lang="en-US" dirty="0"/>
              <a:t>resources for safer roads (often engineering or maintenance practices that improve safety) and safer speeds</a:t>
            </a:r>
          </a:p>
          <a:p>
            <a:r>
              <a:rPr lang="en-US" dirty="0"/>
              <a:t>Four chapters to help practitioners be more effective in their efforts to improve roadway safety</a:t>
            </a:r>
          </a:p>
          <a:p>
            <a:r>
              <a:rPr lang="en-US" dirty="0"/>
              <a:t>A complementary video on creating a logic model for a countermeasure or strategy</a:t>
            </a:r>
          </a:p>
        </p:txBody>
      </p:sp>
    </p:spTree>
    <p:extLst>
      <p:ext uri="{BB962C8B-B14F-4D97-AF65-F5344CB8AC3E}">
        <p14:creationId xmlns:p14="http://schemas.microsoft.com/office/powerpoint/2010/main" val="3202351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1C9D6-EA5B-BFDA-F753-94A5AC424C57}"/>
              </a:ext>
            </a:extLst>
          </p:cNvPr>
          <p:cNvSpPr>
            <a:spLocks noGrp="1"/>
          </p:cNvSpPr>
          <p:nvPr>
            <p:ph type="title"/>
          </p:nvPr>
        </p:nvSpPr>
        <p:spPr/>
        <p:txBody>
          <a:bodyPr/>
          <a:lstStyle/>
          <a:p>
            <a:r>
              <a:rPr lang="en-US" dirty="0"/>
              <a:t>Guidance Document Chapters</a:t>
            </a:r>
          </a:p>
        </p:txBody>
      </p:sp>
      <p:sp>
        <p:nvSpPr>
          <p:cNvPr id="3" name="Content Placeholder 2">
            <a:extLst>
              <a:ext uri="{FF2B5EF4-FFF2-40B4-BE49-F238E27FC236}">
                <a16:creationId xmlns:a16="http://schemas.microsoft.com/office/drawing/2014/main" id="{DA56BDFE-E820-9690-6573-C97337E7A4C6}"/>
              </a:ext>
            </a:extLst>
          </p:cNvPr>
          <p:cNvSpPr>
            <a:spLocks noGrp="1"/>
          </p:cNvSpPr>
          <p:nvPr>
            <p:ph idx="1"/>
          </p:nvPr>
        </p:nvSpPr>
        <p:spPr>
          <a:xfrm>
            <a:off x="677334" y="1607127"/>
            <a:ext cx="8596668" cy="4641273"/>
          </a:xfrm>
        </p:spPr>
        <p:txBody>
          <a:bodyPr>
            <a:normAutofit fontScale="92500" lnSpcReduction="10000"/>
          </a:bodyPr>
          <a:lstStyle/>
          <a:p>
            <a:pPr lvl="0"/>
            <a:r>
              <a:rPr lang="en-US" dirty="0"/>
              <a:t>A high-level overview of how behavioral countermeasures/strategies work</a:t>
            </a:r>
          </a:p>
          <a:p>
            <a:pPr lvl="1"/>
            <a:r>
              <a:rPr lang="en-US" dirty="0"/>
              <a:t>Understanding how behavioral countermeasures/strategies work will help practitioners be more effective in selecting, adapting, and implementing countermeasures/strategies in their community. Countermeasures/strategies will not be effective in changing behavior unless they are implemented well.</a:t>
            </a:r>
          </a:p>
          <a:p>
            <a:pPr lvl="0"/>
            <a:r>
              <a:rPr lang="en-US" dirty="0"/>
              <a:t>Guidance on steps and resources to develop a plan to improve roadway safety</a:t>
            </a:r>
          </a:p>
          <a:p>
            <a:pPr lvl="1"/>
            <a:r>
              <a:rPr lang="en-US" dirty="0"/>
              <a:t>Improving roadway safety takes time. Having a plan will help practitioners be more effective in the long term. It can also help them obtain funding to support their efforts.</a:t>
            </a:r>
          </a:p>
          <a:p>
            <a:pPr lvl="0"/>
            <a:r>
              <a:rPr lang="en-US" dirty="0"/>
              <a:t>Guidance on resources to identify, select, and adapt countermeasures/strategies to use in your community</a:t>
            </a:r>
          </a:p>
          <a:p>
            <a:pPr lvl="1"/>
            <a:r>
              <a:rPr lang="en-US" dirty="0"/>
              <a:t>There are several resources available with ideas on how to improve roadway safety. This section will help practitioners identify resources suitable for their community.</a:t>
            </a:r>
          </a:p>
          <a:p>
            <a:pPr lvl="0"/>
            <a:r>
              <a:rPr lang="en-US" dirty="0"/>
              <a:t>Specific actions you can take to be more effective over time</a:t>
            </a:r>
          </a:p>
          <a:p>
            <a:pPr lvl="1"/>
            <a:r>
              <a:rPr lang="en-US" dirty="0"/>
              <a:t>Countermeasures/strategies to improve roadway safety have limited impact if implemented only once. Each time practitioners implement a strategy they can learn what worked and what didn’t so that they can be more effective the next time.</a:t>
            </a:r>
          </a:p>
          <a:p>
            <a:endParaRPr lang="en-US" dirty="0"/>
          </a:p>
        </p:txBody>
      </p:sp>
    </p:spTree>
    <p:extLst>
      <p:ext uri="{BB962C8B-B14F-4D97-AF65-F5344CB8AC3E}">
        <p14:creationId xmlns:p14="http://schemas.microsoft.com/office/powerpoint/2010/main" val="1718908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F95B-FEC9-B7C0-0090-B2D8E026120A}"/>
              </a:ext>
            </a:extLst>
          </p:cNvPr>
          <p:cNvSpPr>
            <a:spLocks noGrp="1"/>
          </p:cNvSpPr>
          <p:nvPr>
            <p:ph type="title"/>
          </p:nvPr>
        </p:nvSpPr>
        <p:spPr/>
        <p:txBody>
          <a:bodyPr/>
          <a:lstStyle/>
          <a:p>
            <a:r>
              <a:rPr lang="en-US" dirty="0"/>
              <a:t>Recommended Research</a:t>
            </a:r>
          </a:p>
        </p:txBody>
      </p:sp>
      <p:sp>
        <p:nvSpPr>
          <p:cNvPr id="3" name="Content Placeholder 2">
            <a:extLst>
              <a:ext uri="{FF2B5EF4-FFF2-40B4-BE49-F238E27FC236}">
                <a16:creationId xmlns:a16="http://schemas.microsoft.com/office/drawing/2014/main" id="{E0B8C1DC-81E6-4DD6-D8F7-F4CEBB4E03F3}"/>
              </a:ext>
            </a:extLst>
          </p:cNvPr>
          <p:cNvSpPr>
            <a:spLocks noGrp="1"/>
          </p:cNvSpPr>
          <p:nvPr>
            <p:ph idx="1"/>
          </p:nvPr>
        </p:nvSpPr>
        <p:spPr>
          <a:xfrm>
            <a:off x="677334" y="1662545"/>
            <a:ext cx="8596668" cy="4876800"/>
          </a:xfrm>
        </p:spPr>
        <p:txBody>
          <a:bodyPr>
            <a:normAutofit/>
          </a:bodyPr>
          <a:lstStyle/>
          <a:p>
            <a:r>
              <a:rPr lang="en-US" sz="2000" dirty="0"/>
              <a:t>Evaluations for evidence-based behavioral strategies in rural areas that also contain a control group</a:t>
            </a:r>
          </a:p>
          <a:p>
            <a:r>
              <a:rPr lang="en-US" sz="2000" dirty="0"/>
              <a:t>Opportunity to continue building off this project’s definition of rural with additional data</a:t>
            </a:r>
          </a:p>
          <a:p>
            <a:r>
              <a:rPr lang="en-US" sz="2000" dirty="0"/>
              <a:t>Identify and evaluate relevant countermeasures for Agriculture and Extraction counties, as they had a uniqueness related to culture and norms surrounding speeding and drunk driving</a:t>
            </a:r>
          </a:p>
          <a:p>
            <a:r>
              <a:rPr lang="en-US" sz="2000" dirty="0"/>
              <a:t>Create and evaluate more rural-specific educational programs or rural-specific information to include in existing educational programs which would be valuable for both rural and urban drivers</a:t>
            </a:r>
          </a:p>
          <a:p>
            <a:endParaRPr lang="en-US" dirty="0"/>
          </a:p>
        </p:txBody>
      </p:sp>
    </p:spTree>
    <p:extLst>
      <p:ext uri="{BB962C8B-B14F-4D97-AF65-F5344CB8AC3E}">
        <p14:creationId xmlns:p14="http://schemas.microsoft.com/office/powerpoint/2010/main" val="4211687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D810A-1B7E-69DF-92FA-3D87B96E9E87}"/>
              </a:ext>
            </a:extLst>
          </p:cNvPr>
          <p:cNvSpPr>
            <a:spLocks noGrp="1"/>
          </p:cNvSpPr>
          <p:nvPr>
            <p:ph type="title"/>
          </p:nvPr>
        </p:nvSpPr>
        <p:spPr/>
        <p:txBody>
          <a:bodyPr/>
          <a:lstStyle/>
          <a:p>
            <a:r>
              <a:rPr lang="en-US" dirty="0"/>
              <a:t>Project Need</a:t>
            </a:r>
          </a:p>
        </p:txBody>
      </p:sp>
      <p:sp>
        <p:nvSpPr>
          <p:cNvPr id="3" name="Content Placeholder 2">
            <a:extLst>
              <a:ext uri="{FF2B5EF4-FFF2-40B4-BE49-F238E27FC236}">
                <a16:creationId xmlns:a16="http://schemas.microsoft.com/office/drawing/2014/main" id="{B6DF888E-C101-00C5-FBE9-FA3880AEB860}"/>
              </a:ext>
            </a:extLst>
          </p:cNvPr>
          <p:cNvSpPr>
            <a:spLocks noGrp="1"/>
          </p:cNvSpPr>
          <p:nvPr>
            <p:ph idx="1"/>
          </p:nvPr>
        </p:nvSpPr>
        <p:spPr>
          <a:xfrm>
            <a:off x="677334" y="1524001"/>
            <a:ext cx="8596668" cy="4517362"/>
          </a:xfrm>
        </p:spPr>
        <p:txBody>
          <a:bodyPr>
            <a:normAutofit lnSpcReduction="10000"/>
          </a:bodyPr>
          <a:lstStyle/>
          <a:p>
            <a:r>
              <a:rPr lang="en-US" sz="2400" dirty="0"/>
              <a:t>Safety of rural roads should be prioritized</a:t>
            </a:r>
          </a:p>
          <a:p>
            <a:pPr lvl="1"/>
            <a:r>
              <a:rPr lang="en-US" sz="2000" dirty="0"/>
              <a:t>70% of the U.S. road network is comprised of rural roads</a:t>
            </a:r>
          </a:p>
          <a:p>
            <a:pPr lvl="1"/>
            <a:r>
              <a:rPr lang="en-US" sz="2000" dirty="0"/>
              <a:t>19% of population lives in rural areas</a:t>
            </a:r>
          </a:p>
          <a:p>
            <a:pPr lvl="1"/>
            <a:r>
              <a:rPr lang="en-US" sz="2000" dirty="0"/>
              <a:t>9 times the lane miles per 100,000 residents in rural versus urban areas</a:t>
            </a:r>
          </a:p>
          <a:p>
            <a:pPr lvl="1"/>
            <a:r>
              <a:rPr lang="en-US" sz="2000" dirty="0"/>
              <a:t>46% of the crashes occur in rural areas</a:t>
            </a:r>
          </a:p>
          <a:p>
            <a:pPr lvl="1"/>
            <a:r>
              <a:rPr lang="en-US" sz="2000" dirty="0"/>
              <a:t>risk of fatality or serious injury on a mileage basis is two times higher on rural than urban roads </a:t>
            </a:r>
          </a:p>
          <a:p>
            <a:r>
              <a:rPr lang="en-US" sz="2400" dirty="0"/>
              <a:t>Rural roads are unique for many reasons </a:t>
            </a:r>
          </a:p>
          <a:p>
            <a:r>
              <a:rPr lang="en-US" sz="2400" dirty="0"/>
              <a:t>Need for a toolkit focused on rural and tribal transportation practitioners </a:t>
            </a:r>
          </a:p>
        </p:txBody>
      </p:sp>
      <p:sp>
        <p:nvSpPr>
          <p:cNvPr id="4" name="TextBox 3">
            <a:extLst>
              <a:ext uri="{FF2B5EF4-FFF2-40B4-BE49-F238E27FC236}">
                <a16:creationId xmlns:a16="http://schemas.microsoft.com/office/drawing/2014/main" id="{6E5206DE-D1E9-8789-C5E5-C5D22DE5F8F5}"/>
              </a:ext>
            </a:extLst>
          </p:cNvPr>
          <p:cNvSpPr txBox="1"/>
          <p:nvPr/>
        </p:nvSpPr>
        <p:spPr>
          <a:xfrm>
            <a:off x="520860" y="6488668"/>
            <a:ext cx="800968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Data Source: </a:t>
            </a:r>
            <a:r>
              <a:rPr lang="en-US" sz="1200" dirty="0">
                <a:effectLst/>
                <a:latin typeface="Arial" panose="020B0604020202020204" pitchFamily="34" charset="0"/>
                <a:ea typeface="Times New Roman" panose="02020603050405020304" pitchFamily="18" charset="0"/>
                <a:cs typeface="Arial" panose="020B0604020202020204" pitchFamily="34" charset="0"/>
              </a:rPr>
              <a:t>National Highway Traffic Safety Administration (NHTSA</a:t>
            </a:r>
            <a:r>
              <a:rPr lang="en-US" sz="1200" dirty="0">
                <a:latin typeface="Arial" panose="020B0604020202020204" pitchFamily="34" charset="0"/>
                <a:ea typeface="Times New Roman" panose="02020603050405020304" pitchFamily="18" charset="0"/>
                <a:cs typeface="Arial" panose="020B0604020202020204" pitchFamily="34" charset="0"/>
              </a:rPr>
              <a:t>)</a:t>
            </a:r>
            <a:r>
              <a:rPr lang="en-US" sz="1200" dirty="0">
                <a:effectLst/>
                <a:latin typeface="Arial" panose="020B0604020202020204" pitchFamily="34" charset="0"/>
                <a:ea typeface="Times New Roman" panose="02020603050405020304" pitchFamily="18" charset="0"/>
                <a:cs typeface="Arial" panose="020B0604020202020204" pitchFamily="34" charset="0"/>
              </a:rPr>
              <a:t> 2020</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2188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F95B-FEC9-B7C0-0090-B2D8E026120A}"/>
              </a:ext>
            </a:extLst>
          </p:cNvPr>
          <p:cNvSpPr>
            <a:spLocks noGrp="1"/>
          </p:cNvSpPr>
          <p:nvPr>
            <p:ph type="title"/>
          </p:nvPr>
        </p:nvSpPr>
        <p:spPr/>
        <p:txBody>
          <a:bodyPr/>
          <a:lstStyle/>
          <a:p>
            <a:r>
              <a:rPr lang="en-US" dirty="0"/>
              <a:t>Recommended Research (cont.)</a:t>
            </a:r>
          </a:p>
        </p:txBody>
      </p:sp>
      <p:sp>
        <p:nvSpPr>
          <p:cNvPr id="3" name="Content Placeholder 2">
            <a:extLst>
              <a:ext uri="{FF2B5EF4-FFF2-40B4-BE49-F238E27FC236}">
                <a16:creationId xmlns:a16="http://schemas.microsoft.com/office/drawing/2014/main" id="{E0B8C1DC-81E6-4DD6-D8F7-F4CEBB4E03F3}"/>
              </a:ext>
            </a:extLst>
          </p:cNvPr>
          <p:cNvSpPr>
            <a:spLocks noGrp="1"/>
          </p:cNvSpPr>
          <p:nvPr>
            <p:ph idx="1"/>
          </p:nvPr>
        </p:nvSpPr>
        <p:spPr/>
        <p:txBody>
          <a:bodyPr>
            <a:normAutofit/>
          </a:bodyPr>
          <a:lstStyle/>
          <a:p>
            <a:pPr lvl="0"/>
            <a:r>
              <a:rPr lang="en-US" dirty="0"/>
              <a:t>Larger studies that examine the impact of multiple approaches, especially those that combine road design, policy, and campaign approaches</a:t>
            </a:r>
          </a:p>
          <a:p>
            <a:pPr lvl="0"/>
            <a:r>
              <a:rPr lang="en-US" dirty="0"/>
              <a:t>Systematic evaluation of youth ATV safety outside of the school setting</a:t>
            </a:r>
          </a:p>
          <a:p>
            <a:pPr lvl="0"/>
            <a:r>
              <a:rPr lang="en-US" dirty="0"/>
              <a:t>Studies considering cost–benefit of behavioral interventions. </a:t>
            </a:r>
          </a:p>
          <a:p>
            <a:pPr lvl="0"/>
            <a:r>
              <a:rPr lang="en-US" dirty="0"/>
              <a:t>Studies that translate effective programming of vulnerable users from urban to rural environments</a:t>
            </a:r>
          </a:p>
          <a:p>
            <a:pPr lvl="0"/>
            <a:r>
              <a:rPr lang="en-US" dirty="0"/>
              <a:t>Studies that identify ways to reduce risk factors specific to rural environments</a:t>
            </a:r>
          </a:p>
          <a:p>
            <a:pPr lvl="0"/>
            <a:r>
              <a:rPr lang="en-US" dirty="0"/>
              <a:t>General rural driving safety evaluations that examine multiple components of safety for larger sample sizes </a:t>
            </a:r>
          </a:p>
          <a:p>
            <a:pPr lvl="0"/>
            <a:r>
              <a:rPr lang="en-US" dirty="0"/>
              <a:t>Evaluation of the rural road safety education programs from a wide variety of agencies</a:t>
            </a:r>
          </a:p>
        </p:txBody>
      </p:sp>
    </p:spTree>
    <p:extLst>
      <p:ext uri="{BB962C8B-B14F-4D97-AF65-F5344CB8AC3E}">
        <p14:creationId xmlns:p14="http://schemas.microsoft.com/office/powerpoint/2010/main" val="44885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FD384-9095-5BBB-0B3F-85C912F0B23D}"/>
              </a:ext>
            </a:extLst>
          </p:cNvPr>
          <p:cNvSpPr>
            <a:spLocks noGrp="1"/>
          </p:cNvSpPr>
          <p:nvPr>
            <p:ph type="title"/>
          </p:nvPr>
        </p:nvSpPr>
        <p:spPr/>
        <p:txBody>
          <a:bodyPr/>
          <a:lstStyle/>
          <a:p>
            <a:r>
              <a:rPr lang="en-US" dirty="0"/>
              <a:t>Download Materials Here</a:t>
            </a:r>
          </a:p>
        </p:txBody>
      </p:sp>
      <p:sp>
        <p:nvSpPr>
          <p:cNvPr id="3" name="Content Placeholder 2">
            <a:extLst>
              <a:ext uri="{FF2B5EF4-FFF2-40B4-BE49-F238E27FC236}">
                <a16:creationId xmlns:a16="http://schemas.microsoft.com/office/drawing/2014/main" id="{537AB6E5-15FB-28AB-0604-9E78A0B825A4}"/>
              </a:ext>
            </a:extLst>
          </p:cNvPr>
          <p:cNvSpPr>
            <a:spLocks noGrp="1"/>
          </p:cNvSpPr>
          <p:nvPr>
            <p:ph idx="1"/>
          </p:nvPr>
        </p:nvSpPr>
        <p:spPr>
          <a:xfrm>
            <a:off x="677334" y="2160589"/>
            <a:ext cx="8596668" cy="1497011"/>
          </a:xfrm>
        </p:spPr>
        <p:txBody>
          <a:bodyPr>
            <a:normAutofit/>
          </a:bodyPr>
          <a:lstStyle/>
          <a:p>
            <a:r>
              <a:rPr lang="en-US" sz="2000" dirty="0"/>
              <a:t>Phase II BTS-15 Final Report</a:t>
            </a:r>
          </a:p>
          <a:p>
            <a:r>
              <a:rPr lang="en-US" sz="2000" i="1" dirty="0"/>
              <a:t>Guidance for Improving Roadway Safety in Rural and Tribal Settings</a:t>
            </a:r>
          </a:p>
          <a:p>
            <a:r>
              <a:rPr lang="en-US" sz="2000" dirty="0"/>
              <a:t>Complimentary Logic Model Training</a:t>
            </a:r>
          </a:p>
        </p:txBody>
      </p:sp>
      <p:sp>
        <p:nvSpPr>
          <p:cNvPr id="5" name="TextBox 4">
            <a:extLst>
              <a:ext uri="{FF2B5EF4-FFF2-40B4-BE49-F238E27FC236}">
                <a16:creationId xmlns:a16="http://schemas.microsoft.com/office/drawing/2014/main" id="{D19E6CB0-A6FE-1FE0-999E-4CA1DD6E8380}"/>
              </a:ext>
            </a:extLst>
          </p:cNvPr>
          <p:cNvSpPr txBox="1"/>
          <p:nvPr/>
        </p:nvSpPr>
        <p:spPr>
          <a:xfrm>
            <a:off x="1496291" y="4498218"/>
            <a:ext cx="8035636" cy="646331"/>
          </a:xfrm>
          <a:prstGeom prst="rect">
            <a:avLst/>
          </a:prstGeom>
          <a:noFill/>
        </p:spPr>
        <p:txBody>
          <a:bodyPr wrap="square">
            <a:spAutoFit/>
          </a:bodyPr>
          <a:lstStyle/>
          <a:p>
            <a:r>
              <a:rPr lang="en-US" dirty="0">
                <a:hlinkClick r:id="rId2"/>
              </a:rPr>
              <a:t>https://apps.trb.org/cmsfeed/TRBNetProjectDisplay.asp?ProjectID=4798</a:t>
            </a:r>
            <a:endParaRPr lang="en-US" dirty="0"/>
          </a:p>
          <a:p>
            <a:endParaRPr lang="en-US" dirty="0"/>
          </a:p>
        </p:txBody>
      </p:sp>
    </p:spTree>
    <p:extLst>
      <p:ext uri="{BB962C8B-B14F-4D97-AF65-F5344CB8AC3E}">
        <p14:creationId xmlns:p14="http://schemas.microsoft.com/office/powerpoint/2010/main" val="3053261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67A81-78F6-4884-AD72-62BFCE5AC637}"/>
              </a:ext>
            </a:extLst>
          </p:cNvPr>
          <p:cNvSpPr>
            <a:spLocks noGrp="1"/>
          </p:cNvSpPr>
          <p:nvPr>
            <p:ph type="title"/>
          </p:nvPr>
        </p:nvSpPr>
        <p:spPr>
          <a:xfrm>
            <a:off x="3495554" y="830129"/>
            <a:ext cx="6754724" cy="1454051"/>
          </a:xfrm>
        </p:spPr>
        <p:txBody>
          <a:bodyPr vert="horz" lIns="91440" tIns="45720" rIns="91440" bIns="45720" rtlCol="0" anchor="ctr">
            <a:normAutofit/>
          </a:bodyPr>
          <a:lstStyle/>
          <a:p>
            <a:r>
              <a:rPr lang="en-US" sz="4400" b="1" kern="1200" dirty="0">
                <a:solidFill>
                  <a:srgbClr val="000000"/>
                </a:solidFill>
                <a:latin typeface="+mj-lt"/>
                <a:ea typeface="+mj-ea"/>
                <a:cs typeface="+mj-cs"/>
              </a:rPr>
              <a:t>Questions &amp; Contacts</a:t>
            </a:r>
          </a:p>
        </p:txBody>
      </p:sp>
      <p:pic>
        <p:nvPicPr>
          <p:cNvPr id="5" name="Content Placeholder 4" descr="Magnifying glass">
            <a:extLst>
              <a:ext uri="{FF2B5EF4-FFF2-40B4-BE49-F238E27FC236}">
                <a16:creationId xmlns:a16="http://schemas.microsoft.com/office/drawing/2014/main" id="{C4662415-9AA1-409D-89F0-3A96933448E2}"/>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50254" y="1629089"/>
            <a:ext cx="3620021" cy="3620021"/>
          </a:xfrm>
          <a:prstGeom prst="rect">
            <a:avLst/>
          </a:prstGeom>
        </p:spPr>
      </p:pic>
      <p:sp>
        <p:nvSpPr>
          <p:cNvPr id="6" name="Content Placeholder 2">
            <a:extLst>
              <a:ext uri="{FF2B5EF4-FFF2-40B4-BE49-F238E27FC236}">
                <a16:creationId xmlns:a16="http://schemas.microsoft.com/office/drawing/2014/main" id="{F7EBF68E-ADC1-4450-AB19-FB7113E9A76E}"/>
              </a:ext>
            </a:extLst>
          </p:cNvPr>
          <p:cNvSpPr txBox="1">
            <a:spLocks/>
          </p:cNvSpPr>
          <p:nvPr/>
        </p:nvSpPr>
        <p:spPr>
          <a:xfrm>
            <a:off x="4527992" y="2098985"/>
            <a:ext cx="4977578" cy="3639289"/>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indent="-228600" defTabSz="914400">
              <a:lnSpc>
                <a:spcPct val="90000"/>
              </a:lnSpc>
              <a:spcBef>
                <a:spcPts val="0"/>
              </a:spcBef>
              <a:buFont typeface="Arial" panose="020B0604020202020204" pitchFamily="34" charset="0"/>
              <a:buChar char="•"/>
            </a:pPr>
            <a:r>
              <a:rPr lang="en-US" sz="2400" b="1" kern="1200" dirty="0">
                <a:solidFill>
                  <a:srgbClr val="000000"/>
                </a:solidFill>
                <a:latin typeface="+mn-lt"/>
                <a:ea typeface="+mn-ea"/>
                <a:cs typeface="+mn-cs"/>
              </a:rPr>
              <a:t>Richard Retting</a:t>
            </a:r>
          </a:p>
          <a:p>
            <a:pPr lvl="1" indent="-228600" defTabSz="914400">
              <a:lnSpc>
                <a:spcPct val="90000"/>
              </a:lnSpc>
              <a:spcBef>
                <a:spcPts val="0"/>
              </a:spcBef>
              <a:buFont typeface="Arial" panose="020B0604020202020204" pitchFamily="34" charset="0"/>
              <a:buChar char="•"/>
            </a:pPr>
            <a:r>
              <a:rPr lang="en-US" sz="2200" b="1" dirty="0">
                <a:solidFill>
                  <a:srgbClr val="000000"/>
                </a:solidFill>
              </a:rPr>
              <a:t>CRP Senior Program Officer</a:t>
            </a:r>
            <a:endParaRPr lang="en-US" sz="2200" b="1" kern="1200" dirty="0">
              <a:solidFill>
                <a:srgbClr val="000000"/>
              </a:solidFill>
              <a:latin typeface="+mn-lt"/>
              <a:ea typeface="+mn-ea"/>
              <a:cs typeface="+mn-cs"/>
            </a:endParaRPr>
          </a:p>
          <a:p>
            <a:pPr lvl="1" indent="-228600" defTabSz="914400">
              <a:lnSpc>
                <a:spcPct val="90000"/>
              </a:lnSpc>
              <a:spcBef>
                <a:spcPts val="0"/>
              </a:spcBef>
              <a:buFont typeface="Arial" panose="020B0604020202020204" pitchFamily="34" charset="0"/>
              <a:buChar char="•"/>
            </a:pPr>
            <a:r>
              <a:rPr lang="en-US" sz="2200" kern="1200" dirty="0">
                <a:solidFill>
                  <a:srgbClr val="000000"/>
                </a:solidFill>
                <a:latin typeface="+mn-lt"/>
                <a:ea typeface="+mn-ea"/>
                <a:cs typeface="+mn-cs"/>
              </a:rPr>
              <a:t>RRetting@nas.edu </a:t>
            </a:r>
          </a:p>
          <a:p>
            <a:pPr indent="-228600" defTabSz="914400">
              <a:lnSpc>
                <a:spcPct val="90000"/>
              </a:lnSpc>
              <a:spcBef>
                <a:spcPts val="0"/>
              </a:spcBef>
              <a:buFont typeface="Arial" panose="020B0604020202020204" pitchFamily="34" charset="0"/>
              <a:buChar char="•"/>
            </a:pPr>
            <a:endParaRPr lang="en-US" sz="2400" kern="1200" dirty="0">
              <a:solidFill>
                <a:srgbClr val="000000"/>
              </a:solidFill>
              <a:latin typeface="+mn-lt"/>
              <a:ea typeface="+mn-ea"/>
              <a:cs typeface="+mn-cs"/>
            </a:endParaRPr>
          </a:p>
          <a:p>
            <a:pPr indent="-228600" defTabSz="914400">
              <a:lnSpc>
                <a:spcPct val="90000"/>
              </a:lnSpc>
              <a:spcBef>
                <a:spcPts val="0"/>
              </a:spcBef>
              <a:buFont typeface="Arial" panose="020B0604020202020204" pitchFamily="34" charset="0"/>
              <a:buChar char="•"/>
            </a:pPr>
            <a:r>
              <a:rPr lang="en-US" sz="2400" b="1" kern="1200" dirty="0">
                <a:solidFill>
                  <a:srgbClr val="000000"/>
                </a:solidFill>
                <a:latin typeface="+mn-lt"/>
                <a:ea typeface="+mn-ea"/>
                <a:cs typeface="+mn-cs"/>
              </a:rPr>
              <a:t>Jaime Sullivan</a:t>
            </a:r>
          </a:p>
          <a:p>
            <a:pPr lvl="1" indent="-228600" defTabSz="914400">
              <a:lnSpc>
                <a:spcPct val="90000"/>
              </a:lnSpc>
              <a:spcBef>
                <a:spcPts val="0"/>
              </a:spcBef>
              <a:buFont typeface="Arial" panose="020B0604020202020204" pitchFamily="34" charset="0"/>
              <a:buChar char="•"/>
            </a:pPr>
            <a:r>
              <a:rPr lang="en-US" sz="2200" b="1" kern="1200" dirty="0">
                <a:solidFill>
                  <a:srgbClr val="000000"/>
                </a:solidFill>
                <a:latin typeface="+mn-lt"/>
                <a:ea typeface="+mn-ea"/>
                <a:cs typeface="+mn-cs"/>
              </a:rPr>
              <a:t>Principal Investigator</a:t>
            </a:r>
          </a:p>
          <a:p>
            <a:pPr lvl="1" indent="-228600" defTabSz="914400">
              <a:lnSpc>
                <a:spcPct val="90000"/>
              </a:lnSpc>
              <a:spcBef>
                <a:spcPts val="0"/>
              </a:spcBef>
              <a:buFont typeface="Arial" panose="020B0604020202020204" pitchFamily="34" charset="0"/>
              <a:buChar char="•"/>
            </a:pPr>
            <a:r>
              <a:rPr lang="en-US" sz="2200" kern="1200" dirty="0">
                <a:solidFill>
                  <a:srgbClr val="000000"/>
                </a:solidFill>
                <a:latin typeface="+mn-lt"/>
                <a:ea typeface="+mn-ea"/>
                <a:cs typeface="+mn-cs"/>
              </a:rPr>
              <a:t>Jaime.sullivan2@montana.edu</a:t>
            </a:r>
          </a:p>
          <a:p>
            <a:pPr lvl="1" indent="-228600" defTabSz="914400">
              <a:lnSpc>
                <a:spcPct val="90000"/>
              </a:lnSpc>
              <a:spcBef>
                <a:spcPts val="0"/>
              </a:spcBef>
              <a:buFont typeface="Arial" panose="020B0604020202020204" pitchFamily="34" charset="0"/>
              <a:buChar char="•"/>
            </a:pPr>
            <a:r>
              <a:rPr lang="en-US" sz="2200" kern="1200" dirty="0">
                <a:solidFill>
                  <a:srgbClr val="000000"/>
                </a:solidFill>
                <a:latin typeface="+mn-lt"/>
                <a:ea typeface="+mn-ea"/>
                <a:cs typeface="+mn-cs"/>
              </a:rPr>
              <a:t>(774) 571-3503</a:t>
            </a:r>
          </a:p>
        </p:txBody>
      </p:sp>
    </p:spTree>
    <p:extLst>
      <p:ext uri="{BB962C8B-B14F-4D97-AF65-F5344CB8AC3E}">
        <p14:creationId xmlns:p14="http://schemas.microsoft.com/office/powerpoint/2010/main" val="1920360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54E649-08DA-F42F-7012-2FB722C61674}"/>
              </a:ext>
            </a:extLst>
          </p:cNvPr>
          <p:cNvPicPr>
            <a:picLocks noChangeAspect="1"/>
          </p:cNvPicPr>
          <p:nvPr/>
        </p:nvPicPr>
        <p:blipFill>
          <a:blip r:embed="rId3"/>
          <a:stretch>
            <a:fillRect/>
          </a:stretch>
        </p:blipFill>
        <p:spPr>
          <a:xfrm>
            <a:off x="3184488" y="373342"/>
            <a:ext cx="3383573" cy="944962"/>
          </a:xfrm>
          <a:prstGeom prst="rect">
            <a:avLst/>
          </a:prstGeom>
        </p:spPr>
      </p:pic>
      <p:sp>
        <p:nvSpPr>
          <p:cNvPr id="3" name="Rectangle 2">
            <a:extLst>
              <a:ext uri="{FF2B5EF4-FFF2-40B4-BE49-F238E27FC236}">
                <a16:creationId xmlns:a16="http://schemas.microsoft.com/office/drawing/2014/main" id="{E1220991-8991-2524-D02C-6BA655D2F392}"/>
              </a:ext>
            </a:extLst>
          </p:cNvPr>
          <p:cNvSpPr/>
          <p:nvPr/>
        </p:nvSpPr>
        <p:spPr>
          <a:xfrm>
            <a:off x="317607" y="1684002"/>
            <a:ext cx="9117337" cy="4201150"/>
          </a:xfrm>
          <a:prstGeom prst="rect">
            <a:avLst/>
          </a:prstGeom>
        </p:spPr>
        <p:txBody>
          <a:bodyPr wrap="square">
            <a:spAutoFit/>
          </a:bodyPr>
          <a:lstStyle/>
          <a:p>
            <a:pPr marL="205740" defTabSz="641909">
              <a:defRPr/>
            </a:pPr>
            <a:r>
              <a:rPr lang="en-US" sz="1900" dirty="0">
                <a:solidFill>
                  <a:srgbClr val="000000"/>
                </a:solidFill>
                <a:latin typeface="Avenir"/>
                <a:ea typeface="Calibri" panose="020F0502020204030204" pitchFamily="34" charset="0"/>
                <a:cs typeface="Arial" panose="020B0604020202020204" pitchFamily="34" charset="0"/>
              </a:rPr>
              <a:t>This presentation was developed by the Western Transportation Institute and the Center for Health and Safety Culture, Montana State University, Bozeman, MT; the University of Iowa, Iowa City, IA; and EBP US, Boston, MA, under Behavioral Traffic Safety Cooperative Research Program (BTSCRP) Project BTS-15. More information about this topic can be found in </a:t>
            </a:r>
            <a:r>
              <a:rPr lang="en-US" sz="1900" i="1" dirty="0">
                <a:solidFill>
                  <a:srgbClr val="000000"/>
                </a:solidFill>
                <a:latin typeface="Avenir"/>
                <a:ea typeface="Calibri" panose="020F0502020204030204" pitchFamily="34" charset="0"/>
                <a:cs typeface="Arial" panose="020B0604020202020204" pitchFamily="34" charset="0"/>
              </a:rPr>
              <a:t>BTSCRP Research Report 8: Highway Safety Behavioral Strategies for Rural and Tribal Areas: A Guide </a:t>
            </a:r>
            <a:r>
              <a:rPr lang="en-US" sz="1900" dirty="0">
                <a:solidFill>
                  <a:srgbClr val="000000"/>
                </a:solidFill>
                <a:latin typeface="Avenir"/>
                <a:ea typeface="Calibri" panose="020F0502020204030204" pitchFamily="34" charset="0"/>
                <a:cs typeface="Arial" panose="020B0604020202020204" pitchFamily="34" charset="0"/>
              </a:rPr>
              <a:t>and </a:t>
            </a:r>
            <a:r>
              <a:rPr lang="en-US" sz="1900" i="1" dirty="0">
                <a:solidFill>
                  <a:srgbClr val="000000"/>
                </a:solidFill>
                <a:latin typeface="Avenir"/>
                <a:ea typeface="Calibri" panose="020F0502020204030204" pitchFamily="34" charset="0"/>
                <a:cs typeface="Arial" panose="020B0604020202020204" pitchFamily="34" charset="0"/>
              </a:rPr>
              <a:t>BTSCRP Web-Only Document 4: Highway Safety Behavioral Strategies for Rural Areas</a:t>
            </a:r>
            <a:r>
              <a:rPr lang="en-US" sz="1900" dirty="0">
                <a:solidFill>
                  <a:srgbClr val="000000"/>
                </a:solidFill>
                <a:latin typeface="Avenir"/>
                <a:ea typeface="Calibri" panose="020F0502020204030204" pitchFamily="34" charset="0"/>
                <a:cs typeface="Arial" panose="020B0604020202020204" pitchFamily="34" charset="0"/>
              </a:rPr>
              <a:t>, which are available on the National Academies Press website (nap.nationalacademies.org).</a:t>
            </a:r>
          </a:p>
          <a:p>
            <a:pPr marL="205740" defTabSz="641909">
              <a:defRPr/>
            </a:pPr>
            <a:endParaRPr lang="en-US" sz="1900" dirty="0">
              <a:solidFill>
                <a:srgbClr val="000000"/>
              </a:solidFill>
              <a:latin typeface="Avenir"/>
              <a:ea typeface="Calibri" panose="020F0502020204030204" pitchFamily="34" charset="0"/>
              <a:cs typeface="Arial" panose="020B0604020202020204" pitchFamily="34" charset="0"/>
            </a:endParaRPr>
          </a:p>
          <a:p>
            <a:pPr marL="205740" defTabSz="641909">
              <a:defRPr/>
            </a:pPr>
            <a:r>
              <a:rPr lang="en-US" sz="1600" dirty="0">
                <a:solidFill>
                  <a:srgbClr val="000000"/>
                </a:solidFill>
                <a:latin typeface="Times New Roman" panose="02020603050405020304" pitchFamily="18" charset="0"/>
                <a:ea typeface="Calibri" panose="020F0502020204030204" pitchFamily="34" charset="0"/>
                <a:cs typeface="Arial" panose="020B0604020202020204" pitchFamily="34" charset="0"/>
              </a:rPr>
              <a:t>The Behavioral Traffic Safety Cooperative Research Program (BTSCRP) is sponsored by the Governors Highway Safety Association and funded by the National Highway Traffic Safety Administration. BTSCRP is administered by the Transportation Research Board (TRB), part of the National Academies of Sciences, Engineering, and Medicine. Any opinions and conclusions expressed or implied in resulting research products are those of the individuals and organizations who performed the research and are not necessarily those of TRB; the National Academies of Sciences, Engineering, and Medicine; or BTSCRP sponsors.</a:t>
            </a:r>
          </a:p>
        </p:txBody>
      </p:sp>
    </p:spTree>
    <p:extLst>
      <p:ext uri="{BB962C8B-B14F-4D97-AF65-F5344CB8AC3E}">
        <p14:creationId xmlns:p14="http://schemas.microsoft.com/office/powerpoint/2010/main" val="3016687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6AA80-E569-660E-365C-4F5F2B96F762}"/>
              </a:ext>
            </a:extLst>
          </p:cNvPr>
          <p:cNvSpPr>
            <a:spLocks noGrp="1"/>
          </p:cNvSpPr>
          <p:nvPr>
            <p:ph type="title"/>
          </p:nvPr>
        </p:nvSpPr>
        <p:spPr/>
        <p:txBody>
          <a:bodyPr/>
          <a:lstStyle/>
          <a:p>
            <a:r>
              <a:rPr lang="en-US" dirty="0"/>
              <a:t>Project Objective</a:t>
            </a:r>
          </a:p>
        </p:txBody>
      </p:sp>
      <p:sp>
        <p:nvSpPr>
          <p:cNvPr id="3" name="Content Placeholder 2">
            <a:extLst>
              <a:ext uri="{FF2B5EF4-FFF2-40B4-BE49-F238E27FC236}">
                <a16:creationId xmlns:a16="http://schemas.microsoft.com/office/drawing/2014/main" id="{3EEEAE34-BC34-FD49-6F49-B979737BADE0}"/>
              </a:ext>
            </a:extLst>
          </p:cNvPr>
          <p:cNvSpPr>
            <a:spLocks noGrp="1"/>
          </p:cNvSpPr>
          <p:nvPr>
            <p:ph idx="1"/>
          </p:nvPr>
        </p:nvSpPr>
        <p:spPr>
          <a:xfrm>
            <a:off x="677334" y="2213597"/>
            <a:ext cx="8596668" cy="3880773"/>
          </a:xfrm>
        </p:spPr>
        <p:txBody>
          <a:bodyPr>
            <a:normAutofit/>
          </a:bodyPr>
          <a:lstStyle/>
          <a:p>
            <a:pPr marL="0" indent="0">
              <a:buNone/>
            </a:pPr>
            <a:r>
              <a:rPr lang="en-US" sz="2400" dirty="0"/>
              <a:t>Develop a behavioral traffic safety countermeasure toolkit for highway safety stakeholders (e.g., tribal authorities, local government, law enforcement, emergency responders, engineers) to reduce the frequency and severity of motor vehicle crashes on rural roads.</a:t>
            </a:r>
          </a:p>
        </p:txBody>
      </p:sp>
    </p:spTree>
    <p:extLst>
      <p:ext uri="{BB962C8B-B14F-4D97-AF65-F5344CB8AC3E}">
        <p14:creationId xmlns:p14="http://schemas.microsoft.com/office/powerpoint/2010/main" val="2341905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DC51C-5B43-97DA-5B49-F643FEFDBCAC}"/>
              </a:ext>
            </a:extLst>
          </p:cNvPr>
          <p:cNvSpPr>
            <a:spLocks noGrp="1"/>
          </p:cNvSpPr>
          <p:nvPr>
            <p:ph type="title"/>
          </p:nvPr>
        </p:nvSpPr>
        <p:spPr/>
        <p:txBody>
          <a:bodyPr/>
          <a:lstStyle/>
          <a:p>
            <a:r>
              <a:rPr lang="en-US" dirty="0"/>
              <a:t>Project Approach</a:t>
            </a:r>
          </a:p>
        </p:txBody>
      </p:sp>
      <p:sp>
        <p:nvSpPr>
          <p:cNvPr id="3" name="Content Placeholder 2">
            <a:extLst>
              <a:ext uri="{FF2B5EF4-FFF2-40B4-BE49-F238E27FC236}">
                <a16:creationId xmlns:a16="http://schemas.microsoft.com/office/drawing/2014/main" id="{71CB929B-9D40-2851-4C8E-BE28C08126BE}"/>
              </a:ext>
            </a:extLst>
          </p:cNvPr>
          <p:cNvSpPr>
            <a:spLocks noGrp="1"/>
          </p:cNvSpPr>
          <p:nvPr>
            <p:ph idx="1"/>
          </p:nvPr>
        </p:nvSpPr>
        <p:spPr>
          <a:xfrm>
            <a:off x="677334" y="1683026"/>
            <a:ext cx="8596668" cy="4770783"/>
          </a:xfrm>
        </p:spPr>
        <p:txBody>
          <a:bodyPr>
            <a:normAutofit/>
          </a:bodyPr>
          <a:lstStyle/>
          <a:p>
            <a:r>
              <a:rPr lang="en-US" sz="2000" dirty="0"/>
              <a:t>Phase I</a:t>
            </a:r>
          </a:p>
          <a:p>
            <a:pPr lvl="1"/>
            <a:r>
              <a:rPr lang="en-US" sz="1800" dirty="0"/>
              <a:t>Task 1: Define Rural Area Roads</a:t>
            </a:r>
          </a:p>
          <a:p>
            <a:pPr lvl="1"/>
            <a:r>
              <a:rPr lang="en-US" sz="1800" dirty="0"/>
              <a:t>Task 2: Data Analysis</a:t>
            </a:r>
          </a:p>
          <a:p>
            <a:pPr lvl="1"/>
            <a:r>
              <a:rPr lang="en-US" sz="1800" dirty="0"/>
              <a:t>Task 3: Literature Review</a:t>
            </a:r>
          </a:p>
          <a:p>
            <a:pPr lvl="1"/>
            <a:r>
              <a:rPr lang="en-US" sz="1800" dirty="0"/>
              <a:t>Task 4: Case Studies</a:t>
            </a:r>
          </a:p>
          <a:p>
            <a:pPr lvl="1"/>
            <a:r>
              <a:rPr lang="en-US" sz="1800" dirty="0"/>
              <a:t>Task 5: Phase II Work Plan</a:t>
            </a:r>
          </a:p>
          <a:p>
            <a:pPr lvl="1"/>
            <a:r>
              <a:rPr lang="en-US" sz="1800" dirty="0"/>
              <a:t>Task 6: Interim Report</a:t>
            </a:r>
          </a:p>
          <a:p>
            <a:r>
              <a:rPr lang="en-US" sz="2000" dirty="0"/>
              <a:t>Phase II</a:t>
            </a:r>
          </a:p>
          <a:p>
            <a:pPr lvl="1"/>
            <a:r>
              <a:rPr lang="en-US" sz="1800" dirty="0"/>
              <a:t>Task 7: Toolkit Creation</a:t>
            </a:r>
          </a:p>
          <a:p>
            <a:pPr lvl="1"/>
            <a:r>
              <a:rPr lang="en-US" sz="1800" dirty="0"/>
              <a:t>Task 8: Training Materials, Instructional Aids, and Evaluation Methods</a:t>
            </a:r>
          </a:p>
          <a:p>
            <a:pPr lvl="1"/>
            <a:r>
              <a:rPr lang="en-US" sz="1800" dirty="0"/>
              <a:t>Task 9: Final Report</a:t>
            </a:r>
          </a:p>
        </p:txBody>
      </p:sp>
    </p:spTree>
    <p:extLst>
      <p:ext uri="{BB962C8B-B14F-4D97-AF65-F5344CB8AC3E}">
        <p14:creationId xmlns:p14="http://schemas.microsoft.com/office/powerpoint/2010/main" val="1342002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9F8F3-ED6F-6E11-B538-6432699AECC7}"/>
              </a:ext>
            </a:extLst>
          </p:cNvPr>
          <p:cNvSpPr>
            <a:spLocks noGrp="1"/>
          </p:cNvSpPr>
          <p:nvPr>
            <p:ph type="title"/>
          </p:nvPr>
        </p:nvSpPr>
        <p:spPr>
          <a:xfrm>
            <a:off x="171648" y="498763"/>
            <a:ext cx="9809018" cy="1320800"/>
          </a:xfrm>
        </p:spPr>
        <p:txBody>
          <a:bodyPr/>
          <a:lstStyle/>
          <a:p>
            <a:r>
              <a:rPr lang="en-US" dirty="0"/>
              <a:t>Defining Rural: County Classification</a:t>
            </a:r>
          </a:p>
        </p:txBody>
      </p:sp>
      <p:pic>
        <p:nvPicPr>
          <p:cNvPr id="4" name="Content Placeholder 3" descr="Graphic showing the process for classifying your county as one of the 9 county types (i.e., metropolitan, tribal, agriculture and extraction, older age, destination county, remote, rural towns, micropolitan, and fringe).">
            <a:extLst>
              <a:ext uri="{FF2B5EF4-FFF2-40B4-BE49-F238E27FC236}">
                <a16:creationId xmlns:a16="http://schemas.microsoft.com/office/drawing/2014/main" id="{E4A50C9B-387B-A4D1-0D37-8A8F7320F0B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23951" y="1159163"/>
            <a:ext cx="7346214" cy="5560292"/>
          </a:xfrm>
          <a:prstGeom prst="rect">
            <a:avLst/>
          </a:prstGeom>
          <a:noFill/>
          <a:ln>
            <a:noFill/>
          </a:ln>
        </p:spPr>
      </p:pic>
    </p:spTree>
    <p:extLst>
      <p:ext uri="{BB962C8B-B14F-4D97-AF65-F5344CB8AC3E}">
        <p14:creationId xmlns:p14="http://schemas.microsoft.com/office/powerpoint/2010/main" val="1486374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9727C-6A74-4750-1CEF-D401DCD81302}"/>
              </a:ext>
            </a:extLst>
          </p:cNvPr>
          <p:cNvSpPr>
            <a:spLocks noGrp="1"/>
          </p:cNvSpPr>
          <p:nvPr>
            <p:ph type="title"/>
          </p:nvPr>
        </p:nvSpPr>
        <p:spPr/>
        <p:txBody>
          <a:bodyPr/>
          <a:lstStyle/>
          <a:p>
            <a:r>
              <a:rPr lang="en-US" dirty="0"/>
              <a:t>U.S. Counties by Classification Category</a:t>
            </a:r>
          </a:p>
        </p:txBody>
      </p:sp>
      <p:pic>
        <p:nvPicPr>
          <p:cNvPr id="4" name="Content Placeholder 3" descr="Map of the United States showing individual counties shaded according to their classification category.">
            <a:extLst>
              <a:ext uri="{FF2B5EF4-FFF2-40B4-BE49-F238E27FC236}">
                <a16:creationId xmlns:a16="http://schemas.microsoft.com/office/drawing/2014/main" id="{4E3FE957-1D04-FEF9-3855-7659D7BC1D8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4433" y="1930400"/>
            <a:ext cx="7918517" cy="4638040"/>
          </a:xfrm>
        </p:spPr>
      </p:pic>
    </p:spTree>
    <p:extLst>
      <p:ext uri="{BB962C8B-B14F-4D97-AF65-F5344CB8AC3E}">
        <p14:creationId xmlns:p14="http://schemas.microsoft.com/office/powerpoint/2010/main" val="3214577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7DBC1-DB2A-B38B-87FA-835373F4158D}"/>
              </a:ext>
            </a:extLst>
          </p:cNvPr>
          <p:cNvSpPr>
            <a:spLocks noGrp="1"/>
          </p:cNvSpPr>
          <p:nvPr>
            <p:ph type="title"/>
          </p:nvPr>
        </p:nvSpPr>
        <p:spPr/>
        <p:txBody>
          <a:bodyPr/>
          <a:lstStyle/>
          <a:p>
            <a:r>
              <a:rPr lang="en-US" dirty="0"/>
              <a:t>Data Analysis</a:t>
            </a:r>
          </a:p>
        </p:txBody>
      </p:sp>
      <p:sp>
        <p:nvSpPr>
          <p:cNvPr id="3" name="Content Placeholder 2">
            <a:extLst>
              <a:ext uri="{FF2B5EF4-FFF2-40B4-BE49-F238E27FC236}">
                <a16:creationId xmlns:a16="http://schemas.microsoft.com/office/drawing/2014/main" id="{E8514D2B-61D0-6117-5188-769E86CD4DE3}"/>
              </a:ext>
            </a:extLst>
          </p:cNvPr>
          <p:cNvSpPr>
            <a:spLocks noGrp="1"/>
          </p:cNvSpPr>
          <p:nvPr>
            <p:ph idx="1"/>
          </p:nvPr>
        </p:nvSpPr>
        <p:spPr>
          <a:xfrm>
            <a:off x="677334" y="1508760"/>
            <a:ext cx="8596668" cy="5029199"/>
          </a:xfrm>
        </p:spPr>
        <p:txBody>
          <a:bodyPr>
            <a:normAutofit/>
          </a:bodyPr>
          <a:lstStyle/>
          <a:p>
            <a:r>
              <a:rPr lang="en-US" dirty="0"/>
              <a:t>Road types</a:t>
            </a:r>
          </a:p>
          <a:p>
            <a:pPr lvl="1"/>
            <a:r>
              <a:rPr lang="en-US" dirty="0"/>
              <a:t>Interstate</a:t>
            </a:r>
          </a:p>
          <a:p>
            <a:pPr lvl="1"/>
            <a:r>
              <a:rPr lang="en-US" dirty="0"/>
              <a:t>Other freeway and expressway</a:t>
            </a:r>
          </a:p>
          <a:p>
            <a:pPr lvl="1"/>
            <a:r>
              <a:rPr lang="en-US" dirty="0"/>
              <a:t>Other principal arterial</a:t>
            </a:r>
          </a:p>
          <a:p>
            <a:pPr lvl="1"/>
            <a:r>
              <a:rPr lang="en-US" dirty="0"/>
              <a:t>Minor arterial</a:t>
            </a:r>
          </a:p>
          <a:p>
            <a:pPr lvl="1"/>
            <a:r>
              <a:rPr lang="en-US" dirty="0"/>
              <a:t>Major collector</a:t>
            </a:r>
          </a:p>
          <a:p>
            <a:pPr lvl="1"/>
            <a:r>
              <a:rPr lang="en-US" dirty="0"/>
              <a:t>Minor collector</a:t>
            </a:r>
          </a:p>
          <a:p>
            <a:pPr lvl="1"/>
            <a:r>
              <a:rPr lang="en-US" dirty="0"/>
              <a:t>Local</a:t>
            </a:r>
          </a:p>
          <a:p>
            <a:r>
              <a:rPr lang="en-US" dirty="0"/>
              <a:t>Data analysis approach</a:t>
            </a:r>
          </a:p>
          <a:p>
            <a:pPr lvl="1"/>
            <a:r>
              <a:rPr lang="en-US" dirty="0"/>
              <a:t>Crash frequency and incidence analysis</a:t>
            </a:r>
          </a:p>
          <a:p>
            <a:pPr lvl="1"/>
            <a:r>
              <a:rPr lang="en-US" dirty="0"/>
              <a:t>Crash severity analysis</a:t>
            </a:r>
          </a:p>
          <a:p>
            <a:pPr lvl="1"/>
            <a:r>
              <a:rPr lang="en-US" dirty="0"/>
              <a:t>Behavioral factors analysis</a:t>
            </a:r>
          </a:p>
          <a:p>
            <a:pPr lvl="1"/>
            <a:r>
              <a:rPr lang="en-US" dirty="0"/>
              <a:t>Crash reduction analysis</a:t>
            </a:r>
          </a:p>
          <a:p>
            <a:endParaRPr lang="en-US" dirty="0"/>
          </a:p>
        </p:txBody>
      </p:sp>
    </p:spTree>
    <p:extLst>
      <p:ext uri="{BB962C8B-B14F-4D97-AF65-F5344CB8AC3E}">
        <p14:creationId xmlns:p14="http://schemas.microsoft.com/office/powerpoint/2010/main" val="1507439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BA20FD-CCC2-9625-3B97-96135135000A}"/>
              </a:ext>
            </a:extLst>
          </p:cNvPr>
          <p:cNvPicPr>
            <a:picLocks noChangeAspect="1"/>
          </p:cNvPicPr>
          <p:nvPr/>
        </p:nvPicPr>
        <p:blipFill>
          <a:blip r:embed="rId3"/>
          <a:stretch>
            <a:fillRect/>
          </a:stretch>
        </p:blipFill>
        <p:spPr>
          <a:xfrm>
            <a:off x="853182" y="1691489"/>
            <a:ext cx="8596668" cy="5025744"/>
          </a:xfrm>
          <a:prstGeom prst="rect">
            <a:avLst/>
          </a:prstGeom>
        </p:spPr>
      </p:pic>
      <p:sp>
        <p:nvSpPr>
          <p:cNvPr id="2" name="Title 1">
            <a:extLst>
              <a:ext uri="{FF2B5EF4-FFF2-40B4-BE49-F238E27FC236}">
                <a16:creationId xmlns:a16="http://schemas.microsoft.com/office/drawing/2014/main" id="{3C35626D-137F-06A5-DCA7-103C80A9BCE5}"/>
              </a:ext>
            </a:extLst>
          </p:cNvPr>
          <p:cNvSpPr>
            <a:spLocks noGrp="1"/>
          </p:cNvSpPr>
          <p:nvPr>
            <p:ph type="title"/>
          </p:nvPr>
        </p:nvSpPr>
        <p:spPr/>
        <p:txBody>
          <a:bodyPr/>
          <a:lstStyle/>
          <a:p>
            <a:r>
              <a:rPr lang="en-US" dirty="0"/>
              <a:t>State-Level Analysis</a:t>
            </a:r>
          </a:p>
        </p:txBody>
      </p:sp>
    </p:spTree>
    <p:extLst>
      <p:ext uri="{BB962C8B-B14F-4D97-AF65-F5344CB8AC3E}">
        <p14:creationId xmlns:p14="http://schemas.microsoft.com/office/powerpoint/2010/main" val="221239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84237-3462-AB46-487F-B72469293347}"/>
              </a:ext>
            </a:extLst>
          </p:cNvPr>
          <p:cNvSpPr>
            <a:spLocks noGrp="1"/>
          </p:cNvSpPr>
          <p:nvPr>
            <p:ph type="title"/>
          </p:nvPr>
        </p:nvSpPr>
        <p:spPr>
          <a:xfrm>
            <a:off x="384526" y="609600"/>
            <a:ext cx="9182283" cy="1320800"/>
          </a:xfrm>
        </p:spPr>
        <p:txBody>
          <a:bodyPr/>
          <a:lstStyle/>
          <a:p>
            <a:r>
              <a:rPr lang="en-US" dirty="0"/>
              <a:t>County Type Data Analysis Findings</a:t>
            </a:r>
          </a:p>
        </p:txBody>
      </p:sp>
      <p:sp>
        <p:nvSpPr>
          <p:cNvPr id="3" name="Content Placeholder 2">
            <a:extLst>
              <a:ext uri="{FF2B5EF4-FFF2-40B4-BE49-F238E27FC236}">
                <a16:creationId xmlns:a16="http://schemas.microsoft.com/office/drawing/2014/main" id="{F88AE16A-FA07-2B36-C01A-287C77CC265C}"/>
              </a:ext>
            </a:extLst>
          </p:cNvPr>
          <p:cNvSpPr>
            <a:spLocks noGrp="1"/>
          </p:cNvSpPr>
          <p:nvPr>
            <p:ph idx="1"/>
          </p:nvPr>
        </p:nvSpPr>
        <p:spPr>
          <a:xfrm>
            <a:off x="677334" y="1930400"/>
            <a:ext cx="8596668" cy="4592319"/>
          </a:xfrm>
        </p:spPr>
        <p:txBody>
          <a:bodyPr>
            <a:normAutofit/>
          </a:bodyPr>
          <a:lstStyle/>
          <a:p>
            <a:r>
              <a:rPr lang="en-US" dirty="0"/>
              <a:t>Crashes are more likely to be fatal in </a:t>
            </a:r>
            <a:r>
              <a:rPr lang="en-US" u="sng" dirty="0"/>
              <a:t>rural counties </a:t>
            </a:r>
            <a:r>
              <a:rPr lang="en-US" dirty="0"/>
              <a:t>than they are in </a:t>
            </a:r>
            <a:r>
              <a:rPr lang="en-US" u="sng" dirty="0"/>
              <a:t>Metropolitan counties</a:t>
            </a:r>
          </a:p>
          <a:p>
            <a:r>
              <a:rPr lang="en-US" u="sng" dirty="0"/>
              <a:t>Agriculture and Extraction, Destination, and Remote counties </a:t>
            </a:r>
            <a:r>
              <a:rPr lang="en-US" dirty="0"/>
              <a:t>have the highest shares of speeding-related fatal crashes and fatal crashes involving a drunk driver </a:t>
            </a:r>
          </a:p>
          <a:p>
            <a:r>
              <a:rPr lang="en-US" u="sng" dirty="0"/>
              <a:t>Agriculture and Extraction and Remote counties </a:t>
            </a:r>
            <a:r>
              <a:rPr lang="en-US" dirty="0"/>
              <a:t>have the highest share of fatal crashes involving a distracted driver </a:t>
            </a:r>
          </a:p>
          <a:p>
            <a:r>
              <a:rPr lang="en-US" u="sng" dirty="0"/>
              <a:t>Destination counties </a:t>
            </a:r>
            <a:r>
              <a:rPr lang="en-US" dirty="0"/>
              <a:t>are unique among other rural county types, suggesting that visitors play some role in safety outcomes</a:t>
            </a:r>
          </a:p>
          <a:p>
            <a:r>
              <a:rPr lang="en-US" u="sng" dirty="0"/>
              <a:t>Micropolitan counties </a:t>
            </a:r>
            <a:r>
              <a:rPr lang="en-US" dirty="0"/>
              <a:t>behave similarly to </a:t>
            </a:r>
            <a:r>
              <a:rPr lang="en-US" u="sng" dirty="0"/>
              <a:t>Metropolitan counties </a:t>
            </a:r>
            <a:r>
              <a:rPr lang="en-US" dirty="0"/>
              <a:t>regarding the factors that influence crash incidence (number of lanes, lane widths, and presence of urban areas or clusters)</a:t>
            </a:r>
          </a:p>
          <a:p>
            <a:r>
              <a:rPr lang="en-US" dirty="0"/>
              <a:t>Fatal crashes involving unrestrained or unhelmeted occupants are especially common in </a:t>
            </a:r>
            <a:r>
              <a:rPr lang="en-US" u="sng" dirty="0"/>
              <a:t>Remote, Rural Town and Tribal counties </a:t>
            </a:r>
          </a:p>
        </p:txBody>
      </p:sp>
    </p:spTree>
    <p:extLst>
      <p:ext uri="{BB962C8B-B14F-4D97-AF65-F5344CB8AC3E}">
        <p14:creationId xmlns:p14="http://schemas.microsoft.com/office/powerpoint/2010/main" val="750834388"/>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3710</TotalTime>
  <Words>3333</Words>
  <Application>Microsoft Office PowerPoint</Application>
  <PresentationFormat>Widescreen</PresentationFormat>
  <Paragraphs>235</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Black</vt:lpstr>
      <vt:lpstr>Avenir</vt:lpstr>
      <vt:lpstr>Calibri</vt:lpstr>
      <vt:lpstr>Times New Roman</vt:lpstr>
      <vt:lpstr>Wingdings 3</vt:lpstr>
      <vt:lpstr>Facet</vt:lpstr>
      <vt:lpstr>BTS-15: Highway Safety Behavioral Strategies for Rural Areas </vt:lpstr>
      <vt:lpstr>Project Need</vt:lpstr>
      <vt:lpstr>Project Objective</vt:lpstr>
      <vt:lpstr>Project Approach</vt:lpstr>
      <vt:lpstr>Defining Rural: County Classification</vt:lpstr>
      <vt:lpstr>U.S. Counties by Classification Category</vt:lpstr>
      <vt:lpstr>Data Analysis</vt:lpstr>
      <vt:lpstr>State-Level Analysis</vt:lpstr>
      <vt:lpstr>County Type Data Analysis Findings</vt:lpstr>
      <vt:lpstr>Road Type Data Analysis Findings</vt:lpstr>
      <vt:lpstr>Case Studies</vt:lpstr>
      <vt:lpstr>Case Studies (cont.)</vt:lpstr>
      <vt:lpstr>Case Studies (cont.)</vt:lpstr>
      <vt:lpstr>Case Studies (cont.)</vt:lpstr>
      <vt:lpstr>Literature Review Findings</vt:lpstr>
      <vt:lpstr>Literature Review Findings (cont.)</vt:lpstr>
      <vt:lpstr>Guidance Document Guidance for Improving Roadway Safety in Rural and Tribal Settings </vt:lpstr>
      <vt:lpstr>Guidance Document Chapters</vt:lpstr>
      <vt:lpstr>Recommended Research</vt:lpstr>
      <vt:lpstr>Recommended Research (cont.)</vt:lpstr>
      <vt:lpstr>Download Materials Here</vt:lpstr>
      <vt:lpstr>Questions &amp; Contacts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NCHRP 20-122  Rural Transportation Issues Research Roadmap</dc:title>
  <dc:creator>Grisham, Nicholas (FHWA)</dc:creator>
  <cp:lastModifiedBy>Janet McNaughton</cp:lastModifiedBy>
  <cp:revision>23</cp:revision>
  <cp:lastPrinted>2023-01-06T19:21:46Z</cp:lastPrinted>
  <dcterms:created xsi:type="dcterms:W3CDTF">2023-01-06T19:02:19Z</dcterms:created>
  <dcterms:modified xsi:type="dcterms:W3CDTF">2023-06-13T17:44:07Z</dcterms:modified>
</cp:coreProperties>
</file>