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56" r:id="rId2"/>
    <p:sldId id="257" r:id="rId3"/>
    <p:sldId id="263" r:id="rId4"/>
    <p:sldId id="260" r:id="rId5"/>
    <p:sldId id="261" r:id="rId6"/>
    <p:sldId id="258" r:id="rId7"/>
    <p:sldId id="264" r:id="rId8"/>
    <p:sldId id="266" r:id="rId9"/>
    <p:sldId id="268" r:id="rId10"/>
    <p:sldId id="272" r:id="rId11"/>
    <p:sldId id="262" r:id="rId12"/>
    <p:sldId id="273" r:id="rId13"/>
    <p:sldId id="274" r:id="rId14"/>
    <p:sldId id="276" r:id="rId15"/>
    <p:sldId id="277" r:id="rId16"/>
    <p:sldId id="278" r:id="rId17"/>
    <p:sldId id="279" r:id="rId18"/>
    <p:sldId id="275" r:id="rId19"/>
    <p:sldId id="280" r:id="rId20"/>
    <p:sldId id="282" r:id="rId21"/>
    <p:sldId id="283" r:id="rId22"/>
    <p:sldId id="284" r:id="rId23"/>
    <p:sldId id="286" r:id="rId24"/>
    <p:sldId id="269" r:id="rId25"/>
    <p:sldId id="270" r:id="rId26"/>
    <p:sldId id="27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0" y="-84"/>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EF5F34-00AA-464C-8660-9A8A39B6C316}" type="doc">
      <dgm:prSet loTypeId="urn:microsoft.com/office/officeart/2011/layout/TabList" loCatId="list" qsTypeId="urn:microsoft.com/office/officeart/2005/8/quickstyle/simple1" qsCatId="simple" csTypeId="urn:microsoft.com/office/officeart/2005/8/colors/accent1_4" csCatId="accent1" phldr="1"/>
      <dgm:spPr/>
      <dgm:t>
        <a:bodyPr/>
        <a:lstStyle/>
        <a:p>
          <a:endParaRPr lang="en-US"/>
        </a:p>
      </dgm:t>
    </dgm:pt>
    <dgm:pt modelId="{F2FEF15A-7EAC-4F67-9E23-8BF536EF6801}">
      <dgm:prSet phldrT="[Text]" custT="1"/>
      <dgm:spPr/>
      <dgm:t>
        <a:bodyPr/>
        <a:lstStyle/>
        <a:p>
          <a:r>
            <a:rPr lang="en-US" sz="2400" dirty="0" smtClean="0"/>
            <a:t>Principal Investigators</a:t>
          </a:r>
          <a:endParaRPr lang="en-US" sz="2400" dirty="0"/>
        </a:p>
      </dgm:t>
    </dgm:pt>
    <dgm:pt modelId="{7D84FB88-C4C1-4270-B11D-6CD30967CEA1}" type="parTrans" cxnId="{C14581AC-3F7F-46F3-B6BF-4C6D01867E4D}">
      <dgm:prSet/>
      <dgm:spPr/>
      <dgm:t>
        <a:bodyPr/>
        <a:lstStyle/>
        <a:p>
          <a:endParaRPr lang="en-US"/>
        </a:p>
      </dgm:t>
    </dgm:pt>
    <dgm:pt modelId="{7397A532-9C23-466D-8E34-13A1BA58CF23}" type="sibTrans" cxnId="{C14581AC-3F7F-46F3-B6BF-4C6D01867E4D}">
      <dgm:prSet/>
      <dgm:spPr/>
      <dgm:t>
        <a:bodyPr/>
        <a:lstStyle/>
        <a:p>
          <a:endParaRPr lang="en-US"/>
        </a:p>
      </dgm:t>
    </dgm:pt>
    <dgm:pt modelId="{72B7E019-93E9-4A4B-A49B-E06C98472F6F}">
      <dgm:prSet phldrT="[Text]" custT="1"/>
      <dgm:spPr/>
      <dgm:t>
        <a:bodyPr/>
        <a:lstStyle/>
        <a:p>
          <a:r>
            <a:rPr lang="en-US" sz="2400" dirty="0" smtClean="0"/>
            <a:t>Ernest “Ron” Frazier (CASE)</a:t>
          </a:r>
        </a:p>
        <a:p>
          <a:r>
            <a:rPr lang="en-US" sz="2400" dirty="0" smtClean="0"/>
            <a:t>David Fletcher (WMC)</a:t>
          </a:r>
          <a:endParaRPr lang="en-US" sz="2400" dirty="0"/>
        </a:p>
      </dgm:t>
    </dgm:pt>
    <dgm:pt modelId="{D288C284-3CBD-46B2-8F34-F04C70D345E9}" type="parTrans" cxnId="{66145FE3-476F-451D-9168-6A7BB74724DA}">
      <dgm:prSet/>
      <dgm:spPr/>
      <dgm:t>
        <a:bodyPr/>
        <a:lstStyle/>
        <a:p>
          <a:endParaRPr lang="en-US"/>
        </a:p>
      </dgm:t>
    </dgm:pt>
    <dgm:pt modelId="{F8B3A3C2-3121-49BF-982C-1F4355856DA0}" type="sibTrans" cxnId="{66145FE3-476F-451D-9168-6A7BB74724DA}">
      <dgm:prSet/>
      <dgm:spPr/>
      <dgm:t>
        <a:bodyPr/>
        <a:lstStyle/>
        <a:p>
          <a:endParaRPr lang="en-US"/>
        </a:p>
      </dgm:t>
    </dgm:pt>
    <dgm:pt modelId="{EAEB7BF2-4DFB-4529-BC31-DA2F9DE3AB70}">
      <dgm:prSet phldrT="[Text]" custT="1"/>
      <dgm:spPr/>
      <dgm:t>
        <a:bodyPr/>
        <a:lstStyle/>
        <a:p>
          <a:r>
            <a:rPr lang="en-US" sz="1800" dirty="0" smtClean="0"/>
            <a:t>Countermeasures Assessment &amp; Security Experts</a:t>
          </a:r>
          <a:endParaRPr lang="en-US" sz="1800" dirty="0"/>
        </a:p>
      </dgm:t>
    </dgm:pt>
    <dgm:pt modelId="{5BE64315-7AD7-462C-B218-7A881D3AC198}" type="parTrans" cxnId="{14A0164A-B369-4A34-A922-4F0DD021BB8F}">
      <dgm:prSet/>
      <dgm:spPr/>
      <dgm:t>
        <a:bodyPr/>
        <a:lstStyle/>
        <a:p>
          <a:endParaRPr lang="en-US"/>
        </a:p>
      </dgm:t>
    </dgm:pt>
    <dgm:pt modelId="{DDB30F82-793F-4741-AE44-473152079705}" type="sibTrans" cxnId="{14A0164A-B369-4A34-A922-4F0DD021BB8F}">
      <dgm:prSet/>
      <dgm:spPr/>
      <dgm:t>
        <a:bodyPr/>
        <a:lstStyle/>
        <a:p>
          <a:endParaRPr lang="en-US"/>
        </a:p>
      </dgm:t>
    </dgm:pt>
    <dgm:pt modelId="{6C5BD99B-C0E9-48F1-8D2B-D0A83ACB3EF9}">
      <dgm:prSet phldrT="[Text]" custT="1"/>
      <dgm:spPr/>
      <dgm:t>
        <a:bodyPr/>
        <a:lstStyle/>
        <a:p>
          <a:r>
            <a:rPr lang="en-US" sz="2400" dirty="0" smtClean="0"/>
            <a:t>David Ekern, Mike Smith </a:t>
          </a:r>
          <a:endParaRPr lang="en-US" sz="2400" dirty="0"/>
        </a:p>
      </dgm:t>
    </dgm:pt>
    <dgm:pt modelId="{99FF3A07-8604-463E-BE02-BFB7350BC31A}" type="parTrans" cxnId="{7D415ED5-603E-46DA-80D8-674BCA625C87}">
      <dgm:prSet/>
      <dgm:spPr/>
      <dgm:t>
        <a:bodyPr/>
        <a:lstStyle/>
        <a:p>
          <a:endParaRPr lang="en-US"/>
        </a:p>
      </dgm:t>
    </dgm:pt>
    <dgm:pt modelId="{ECC5C710-7782-4782-8931-9F22D34CD7B2}" type="sibTrans" cxnId="{7D415ED5-603E-46DA-80D8-674BCA625C87}">
      <dgm:prSet/>
      <dgm:spPr/>
      <dgm:t>
        <a:bodyPr/>
        <a:lstStyle/>
        <a:p>
          <a:endParaRPr lang="en-US"/>
        </a:p>
      </dgm:t>
    </dgm:pt>
    <dgm:pt modelId="{958CD4F5-40BD-4CF7-87E1-B5B74412577D}">
      <dgm:prSet phldrT="[Text]" custT="1"/>
      <dgm:spPr/>
      <dgm:t>
        <a:bodyPr/>
        <a:lstStyle/>
        <a:p>
          <a:r>
            <a:rPr lang="en-US" sz="1800" dirty="0" smtClean="0"/>
            <a:t>Western Management and  Consulting</a:t>
          </a:r>
          <a:endParaRPr lang="en-US" sz="1800" dirty="0"/>
        </a:p>
      </dgm:t>
    </dgm:pt>
    <dgm:pt modelId="{C1B1C3F6-2539-4CFE-BF27-109ABF81D2EC}" type="parTrans" cxnId="{20D5D989-C67A-48B4-97C3-29F3B72C74C3}">
      <dgm:prSet/>
      <dgm:spPr/>
      <dgm:t>
        <a:bodyPr/>
        <a:lstStyle/>
        <a:p>
          <a:endParaRPr lang="en-US"/>
        </a:p>
      </dgm:t>
    </dgm:pt>
    <dgm:pt modelId="{EC7B1C99-3B74-4AD3-9CF2-26115FB943F0}" type="sibTrans" cxnId="{20D5D989-C67A-48B4-97C3-29F3B72C74C3}">
      <dgm:prSet/>
      <dgm:spPr/>
      <dgm:t>
        <a:bodyPr/>
        <a:lstStyle/>
        <a:p>
          <a:endParaRPr lang="en-US"/>
        </a:p>
      </dgm:t>
    </dgm:pt>
    <dgm:pt modelId="{4F1EF429-7435-4324-8B50-A9769B82B4E0}">
      <dgm:prSet phldrT="[Text]" custT="1"/>
      <dgm:spPr/>
      <dgm:t>
        <a:bodyPr/>
        <a:lstStyle/>
        <a:p>
          <a:r>
            <a:rPr lang="en-US" sz="2400" dirty="0" smtClean="0"/>
            <a:t>Jeff Western, Pat Bye</a:t>
          </a:r>
          <a:endParaRPr lang="en-US" sz="2400" dirty="0"/>
        </a:p>
      </dgm:t>
    </dgm:pt>
    <dgm:pt modelId="{668C908C-6253-4CFD-9FE8-4417D554E737}" type="parTrans" cxnId="{C47C2BD6-296E-4919-BCB2-206AFADD14E8}">
      <dgm:prSet/>
      <dgm:spPr/>
      <dgm:t>
        <a:bodyPr/>
        <a:lstStyle/>
        <a:p>
          <a:endParaRPr lang="en-US"/>
        </a:p>
      </dgm:t>
    </dgm:pt>
    <dgm:pt modelId="{EF4A6B63-686E-444B-812A-8A229A2CE397}" type="sibTrans" cxnId="{C47C2BD6-296E-4919-BCB2-206AFADD14E8}">
      <dgm:prSet/>
      <dgm:spPr/>
      <dgm:t>
        <a:bodyPr/>
        <a:lstStyle/>
        <a:p>
          <a:endParaRPr lang="en-US"/>
        </a:p>
      </dgm:t>
    </dgm:pt>
    <dgm:pt modelId="{464AE5C9-0D2A-4BA8-A98D-85297166246A}">
      <dgm:prSet phldrT="[Text]" custT="1"/>
      <dgm:spPr/>
      <dgm:t>
        <a:bodyPr/>
        <a:lstStyle/>
        <a:p>
          <a:r>
            <a:rPr lang="en-US" sz="1800" dirty="0" smtClean="0"/>
            <a:t>Subject Matter Experts</a:t>
          </a:r>
          <a:endParaRPr lang="en-US" sz="1800" dirty="0"/>
        </a:p>
      </dgm:t>
    </dgm:pt>
    <dgm:pt modelId="{27EBF9F7-B816-4423-BAF2-8486D3CEE662}" type="parTrans" cxnId="{F885BD32-C0DF-4E6A-BEE5-4DFC2C666DFD}">
      <dgm:prSet/>
      <dgm:spPr/>
      <dgm:t>
        <a:bodyPr/>
        <a:lstStyle/>
        <a:p>
          <a:endParaRPr lang="en-US"/>
        </a:p>
      </dgm:t>
    </dgm:pt>
    <dgm:pt modelId="{827CDC50-9122-4B36-837E-98AAAB3AD514}" type="sibTrans" cxnId="{F885BD32-C0DF-4E6A-BEE5-4DFC2C666DFD}">
      <dgm:prSet/>
      <dgm:spPr/>
      <dgm:t>
        <a:bodyPr/>
        <a:lstStyle/>
        <a:p>
          <a:endParaRPr lang="en-US"/>
        </a:p>
      </dgm:t>
    </dgm:pt>
    <dgm:pt modelId="{F825E0A0-F102-442C-AF7F-9D74DE4842A6}">
      <dgm:prSet phldrT="[Text]" custT="1"/>
      <dgm:spPr/>
      <dgm:t>
        <a:bodyPr/>
        <a:lstStyle/>
        <a:p>
          <a:r>
            <a:rPr lang="en-US" sz="2400" dirty="0" smtClean="0"/>
            <a:t>Yuko Nakanishi, Jennifer </a:t>
          </a:r>
          <a:r>
            <a:rPr lang="en-US" sz="2400" dirty="0" err="1" smtClean="0"/>
            <a:t>Bayuk</a:t>
          </a:r>
          <a:r>
            <a:rPr lang="en-US" sz="2400" dirty="0" smtClean="0"/>
            <a:t>,</a:t>
          </a:r>
        </a:p>
        <a:p>
          <a:r>
            <a:rPr lang="en-US" sz="2400" dirty="0" smtClean="0"/>
            <a:t> Barry Horowitz</a:t>
          </a:r>
          <a:endParaRPr lang="en-US" sz="2400" dirty="0"/>
        </a:p>
      </dgm:t>
    </dgm:pt>
    <dgm:pt modelId="{AFCFDEBB-9783-4B42-A1E3-337F23D69F95}" type="parTrans" cxnId="{3C51A096-4CB4-47EF-9E1F-E19EB7DEB99A}">
      <dgm:prSet/>
      <dgm:spPr/>
      <dgm:t>
        <a:bodyPr/>
        <a:lstStyle/>
        <a:p>
          <a:endParaRPr lang="en-US"/>
        </a:p>
      </dgm:t>
    </dgm:pt>
    <dgm:pt modelId="{21C8CC49-C9BD-448E-AB72-A3357BD7E248}" type="sibTrans" cxnId="{3C51A096-4CB4-47EF-9E1F-E19EB7DEB99A}">
      <dgm:prSet/>
      <dgm:spPr/>
      <dgm:t>
        <a:bodyPr/>
        <a:lstStyle/>
        <a:p>
          <a:endParaRPr lang="en-US"/>
        </a:p>
      </dgm:t>
    </dgm:pt>
    <dgm:pt modelId="{20A705F8-AE03-4D14-B6E1-573B17098DD1}" type="pres">
      <dgm:prSet presAssocID="{41EF5F34-00AA-464C-8660-9A8A39B6C316}" presName="Name0" presStyleCnt="0">
        <dgm:presLayoutVars>
          <dgm:chMax/>
          <dgm:chPref val="3"/>
          <dgm:dir/>
          <dgm:animOne val="branch"/>
          <dgm:animLvl val="lvl"/>
        </dgm:presLayoutVars>
      </dgm:prSet>
      <dgm:spPr/>
      <dgm:t>
        <a:bodyPr/>
        <a:lstStyle/>
        <a:p>
          <a:endParaRPr lang="en-US"/>
        </a:p>
      </dgm:t>
    </dgm:pt>
    <dgm:pt modelId="{3CB71EFE-08A9-4D64-969C-3F4B56D08A1A}" type="pres">
      <dgm:prSet presAssocID="{F2FEF15A-7EAC-4F67-9E23-8BF536EF6801}" presName="composite" presStyleCnt="0"/>
      <dgm:spPr/>
      <dgm:t>
        <a:bodyPr/>
        <a:lstStyle/>
        <a:p>
          <a:endParaRPr lang="en-US"/>
        </a:p>
      </dgm:t>
    </dgm:pt>
    <dgm:pt modelId="{17FEEE9C-0D58-4B4D-A305-D7386E1A8431}" type="pres">
      <dgm:prSet presAssocID="{F2FEF15A-7EAC-4F67-9E23-8BF536EF6801}" presName="FirstChild" presStyleLbl="revTx" presStyleIdx="0" presStyleCnt="4">
        <dgm:presLayoutVars>
          <dgm:chMax val="0"/>
          <dgm:chPref val="0"/>
          <dgm:bulletEnabled val="1"/>
        </dgm:presLayoutVars>
      </dgm:prSet>
      <dgm:spPr/>
      <dgm:t>
        <a:bodyPr/>
        <a:lstStyle/>
        <a:p>
          <a:endParaRPr lang="en-US"/>
        </a:p>
      </dgm:t>
    </dgm:pt>
    <dgm:pt modelId="{6C3C912C-754A-4693-A6DB-B59561CDB128}" type="pres">
      <dgm:prSet presAssocID="{F2FEF15A-7EAC-4F67-9E23-8BF536EF6801}" presName="Parent" presStyleLbl="alignNode1" presStyleIdx="0" presStyleCnt="4">
        <dgm:presLayoutVars>
          <dgm:chMax val="3"/>
          <dgm:chPref val="3"/>
          <dgm:bulletEnabled val="1"/>
        </dgm:presLayoutVars>
      </dgm:prSet>
      <dgm:spPr/>
      <dgm:t>
        <a:bodyPr/>
        <a:lstStyle/>
        <a:p>
          <a:endParaRPr lang="en-US"/>
        </a:p>
      </dgm:t>
    </dgm:pt>
    <dgm:pt modelId="{5AD57E0A-2DAA-41FC-BF13-F5E7D84280F9}" type="pres">
      <dgm:prSet presAssocID="{F2FEF15A-7EAC-4F67-9E23-8BF536EF6801}" presName="Accent" presStyleLbl="parChTrans1D1" presStyleIdx="0" presStyleCnt="4"/>
      <dgm:spPr/>
      <dgm:t>
        <a:bodyPr/>
        <a:lstStyle/>
        <a:p>
          <a:endParaRPr lang="en-US"/>
        </a:p>
      </dgm:t>
    </dgm:pt>
    <dgm:pt modelId="{841546DE-27F3-4DB2-BF07-31C1432B5445}" type="pres">
      <dgm:prSet presAssocID="{7397A532-9C23-466D-8E34-13A1BA58CF23}" presName="sibTrans" presStyleCnt="0"/>
      <dgm:spPr/>
      <dgm:t>
        <a:bodyPr/>
        <a:lstStyle/>
        <a:p>
          <a:endParaRPr lang="en-US"/>
        </a:p>
      </dgm:t>
    </dgm:pt>
    <dgm:pt modelId="{4330007F-C513-44B6-9811-701833A3BF5C}" type="pres">
      <dgm:prSet presAssocID="{EAEB7BF2-4DFB-4529-BC31-DA2F9DE3AB70}" presName="composite" presStyleCnt="0"/>
      <dgm:spPr/>
      <dgm:t>
        <a:bodyPr/>
        <a:lstStyle/>
        <a:p>
          <a:endParaRPr lang="en-US"/>
        </a:p>
      </dgm:t>
    </dgm:pt>
    <dgm:pt modelId="{231F9853-7FD1-4CEF-AAC0-28D1220690C9}" type="pres">
      <dgm:prSet presAssocID="{EAEB7BF2-4DFB-4529-BC31-DA2F9DE3AB70}" presName="FirstChild" presStyleLbl="revTx" presStyleIdx="1" presStyleCnt="4">
        <dgm:presLayoutVars>
          <dgm:chMax val="0"/>
          <dgm:chPref val="0"/>
          <dgm:bulletEnabled val="1"/>
        </dgm:presLayoutVars>
      </dgm:prSet>
      <dgm:spPr/>
      <dgm:t>
        <a:bodyPr/>
        <a:lstStyle/>
        <a:p>
          <a:endParaRPr lang="en-US"/>
        </a:p>
      </dgm:t>
    </dgm:pt>
    <dgm:pt modelId="{F2751343-65F0-4609-BACA-D1AAB955573E}" type="pres">
      <dgm:prSet presAssocID="{EAEB7BF2-4DFB-4529-BC31-DA2F9DE3AB70}" presName="Parent" presStyleLbl="alignNode1" presStyleIdx="1" presStyleCnt="4">
        <dgm:presLayoutVars>
          <dgm:chMax val="3"/>
          <dgm:chPref val="3"/>
          <dgm:bulletEnabled val="1"/>
        </dgm:presLayoutVars>
      </dgm:prSet>
      <dgm:spPr/>
      <dgm:t>
        <a:bodyPr/>
        <a:lstStyle/>
        <a:p>
          <a:endParaRPr lang="en-US"/>
        </a:p>
      </dgm:t>
    </dgm:pt>
    <dgm:pt modelId="{7A9C407C-C3EA-4CB9-9E25-68BE98A79CC3}" type="pres">
      <dgm:prSet presAssocID="{EAEB7BF2-4DFB-4529-BC31-DA2F9DE3AB70}" presName="Accent" presStyleLbl="parChTrans1D1" presStyleIdx="1" presStyleCnt="4"/>
      <dgm:spPr/>
      <dgm:t>
        <a:bodyPr/>
        <a:lstStyle/>
        <a:p>
          <a:endParaRPr lang="en-US"/>
        </a:p>
      </dgm:t>
    </dgm:pt>
    <dgm:pt modelId="{71D2B539-E026-4E85-8801-9B0F888E9A1A}" type="pres">
      <dgm:prSet presAssocID="{DDB30F82-793F-4741-AE44-473152079705}" presName="sibTrans" presStyleCnt="0"/>
      <dgm:spPr/>
      <dgm:t>
        <a:bodyPr/>
        <a:lstStyle/>
        <a:p>
          <a:endParaRPr lang="en-US"/>
        </a:p>
      </dgm:t>
    </dgm:pt>
    <dgm:pt modelId="{0A4CD755-D148-45C8-A67B-C894B1AC1688}" type="pres">
      <dgm:prSet presAssocID="{958CD4F5-40BD-4CF7-87E1-B5B74412577D}" presName="composite" presStyleCnt="0"/>
      <dgm:spPr/>
      <dgm:t>
        <a:bodyPr/>
        <a:lstStyle/>
        <a:p>
          <a:endParaRPr lang="en-US"/>
        </a:p>
      </dgm:t>
    </dgm:pt>
    <dgm:pt modelId="{D8746CDC-01B6-45A0-B53D-C0F113526F58}" type="pres">
      <dgm:prSet presAssocID="{958CD4F5-40BD-4CF7-87E1-B5B74412577D}" presName="FirstChild" presStyleLbl="revTx" presStyleIdx="2" presStyleCnt="4">
        <dgm:presLayoutVars>
          <dgm:chMax val="0"/>
          <dgm:chPref val="0"/>
          <dgm:bulletEnabled val="1"/>
        </dgm:presLayoutVars>
      </dgm:prSet>
      <dgm:spPr/>
      <dgm:t>
        <a:bodyPr/>
        <a:lstStyle/>
        <a:p>
          <a:endParaRPr lang="en-US"/>
        </a:p>
      </dgm:t>
    </dgm:pt>
    <dgm:pt modelId="{71578AA5-5BE2-4AED-A21C-D0674D84A376}" type="pres">
      <dgm:prSet presAssocID="{958CD4F5-40BD-4CF7-87E1-B5B74412577D}" presName="Parent" presStyleLbl="alignNode1" presStyleIdx="2" presStyleCnt="4">
        <dgm:presLayoutVars>
          <dgm:chMax val="3"/>
          <dgm:chPref val="3"/>
          <dgm:bulletEnabled val="1"/>
        </dgm:presLayoutVars>
      </dgm:prSet>
      <dgm:spPr/>
      <dgm:t>
        <a:bodyPr/>
        <a:lstStyle/>
        <a:p>
          <a:endParaRPr lang="en-US"/>
        </a:p>
      </dgm:t>
    </dgm:pt>
    <dgm:pt modelId="{931EA470-FB79-49E1-9296-64B630DC43EE}" type="pres">
      <dgm:prSet presAssocID="{958CD4F5-40BD-4CF7-87E1-B5B74412577D}" presName="Accent" presStyleLbl="parChTrans1D1" presStyleIdx="2" presStyleCnt="4"/>
      <dgm:spPr/>
      <dgm:t>
        <a:bodyPr/>
        <a:lstStyle/>
        <a:p>
          <a:endParaRPr lang="en-US"/>
        </a:p>
      </dgm:t>
    </dgm:pt>
    <dgm:pt modelId="{4353DA30-05E2-49F2-84FA-18D08C88F045}" type="pres">
      <dgm:prSet presAssocID="{EC7B1C99-3B74-4AD3-9CF2-26115FB943F0}" presName="sibTrans" presStyleCnt="0"/>
      <dgm:spPr/>
    </dgm:pt>
    <dgm:pt modelId="{15216B29-0BE4-42BE-82B4-D44ED8A06408}" type="pres">
      <dgm:prSet presAssocID="{464AE5C9-0D2A-4BA8-A98D-85297166246A}" presName="composite" presStyleCnt="0"/>
      <dgm:spPr/>
    </dgm:pt>
    <dgm:pt modelId="{2D943227-8BB0-4CC9-8F12-21FB1FAD474A}" type="pres">
      <dgm:prSet presAssocID="{464AE5C9-0D2A-4BA8-A98D-85297166246A}" presName="FirstChild" presStyleLbl="revTx" presStyleIdx="3" presStyleCnt="4">
        <dgm:presLayoutVars>
          <dgm:chMax val="0"/>
          <dgm:chPref val="0"/>
          <dgm:bulletEnabled val="1"/>
        </dgm:presLayoutVars>
      </dgm:prSet>
      <dgm:spPr/>
      <dgm:t>
        <a:bodyPr/>
        <a:lstStyle/>
        <a:p>
          <a:endParaRPr lang="en-US"/>
        </a:p>
      </dgm:t>
    </dgm:pt>
    <dgm:pt modelId="{565EF862-0973-4946-8063-D95CF9A17155}" type="pres">
      <dgm:prSet presAssocID="{464AE5C9-0D2A-4BA8-A98D-85297166246A}" presName="Parent" presStyleLbl="alignNode1" presStyleIdx="3" presStyleCnt="4">
        <dgm:presLayoutVars>
          <dgm:chMax val="3"/>
          <dgm:chPref val="3"/>
          <dgm:bulletEnabled val="1"/>
        </dgm:presLayoutVars>
      </dgm:prSet>
      <dgm:spPr/>
      <dgm:t>
        <a:bodyPr/>
        <a:lstStyle/>
        <a:p>
          <a:endParaRPr lang="en-US"/>
        </a:p>
      </dgm:t>
    </dgm:pt>
    <dgm:pt modelId="{0FFF39B2-DC35-4F87-82DA-7FC6CC27D7FE}" type="pres">
      <dgm:prSet presAssocID="{464AE5C9-0D2A-4BA8-A98D-85297166246A}" presName="Accent" presStyleLbl="parChTrans1D1" presStyleIdx="3" presStyleCnt="4"/>
      <dgm:spPr/>
    </dgm:pt>
  </dgm:ptLst>
  <dgm:cxnLst>
    <dgm:cxn modelId="{C47C2BD6-296E-4919-BCB2-206AFADD14E8}" srcId="{958CD4F5-40BD-4CF7-87E1-B5B74412577D}" destId="{4F1EF429-7435-4324-8B50-A9769B82B4E0}" srcOrd="0" destOrd="0" parTransId="{668C908C-6253-4CFD-9FE8-4417D554E737}" sibTransId="{EF4A6B63-686E-444B-812A-8A229A2CE397}"/>
    <dgm:cxn modelId="{3732A6E9-6E9C-4A36-9D55-640E5D4A1686}" type="presOf" srcId="{464AE5C9-0D2A-4BA8-A98D-85297166246A}" destId="{565EF862-0973-4946-8063-D95CF9A17155}" srcOrd="0" destOrd="0" presId="urn:microsoft.com/office/officeart/2011/layout/TabList"/>
    <dgm:cxn modelId="{3F38A894-B165-4FEA-9DDA-992E02176EE8}" type="presOf" srcId="{958CD4F5-40BD-4CF7-87E1-B5B74412577D}" destId="{71578AA5-5BE2-4AED-A21C-D0674D84A376}" srcOrd="0" destOrd="0" presId="urn:microsoft.com/office/officeart/2011/layout/TabList"/>
    <dgm:cxn modelId="{BB3E405E-780F-460A-9E10-E3EC8260E232}" type="presOf" srcId="{F825E0A0-F102-442C-AF7F-9D74DE4842A6}" destId="{2D943227-8BB0-4CC9-8F12-21FB1FAD474A}" srcOrd="0" destOrd="0" presId="urn:microsoft.com/office/officeart/2011/layout/TabList"/>
    <dgm:cxn modelId="{DD08D79A-7CB5-4D6C-AFE0-DF2A7EDBB7FF}" type="presOf" srcId="{41EF5F34-00AA-464C-8660-9A8A39B6C316}" destId="{20A705F8-AE03-4D14-B6E1-573B17098DD1}" srcOrd="0" destOrd="0" presId="urn:microsoft.com/office/officeart/2011/layout/TabList"/>
    <dgm:cxn modelId="{7D415ED5-603E-46DA-80D8-674BCA625C87}" srcId="{EAEB7BF2-4DFB-4529-BC31-DA2F9DE3AB70}" destId="{6C5BD99B-C0E9-48F1-8D2B-D0A83ACB3EF9}" srcOrd="0" destOrd="0" parTransId="{99FF3A07-8604-463E-BE02-BFB7350BC31A}" sibTransId="{ECC5C710-7782-4782-8931-9F22D34CD7B2}"/>
    <dgm:cxn modelId="{3C51A096-4CB4-47EF-9E1F-E19EB7DEB99A}" srcId="{464AE5C9-0D2A-4BA8-A98D-85297166246A}" destId="{F825E0A0-F102-442C-AF7F-9D74DE4842A6}" srcOrd="0" destOrd="0" parTransId="{AFCFDEBB-9783-4B42-A1E3-337F23D69F95}" sibTransId="{21C8CC49-C9BD-448E-AB72-A3357BD7E248}"/>
    <dgm:cxn modelId="{59B0C272-E423-4A01-9AEE-6067519D907A}" type="presOf" srcId="{F2FEF15A-7EAC-4F67-9E23-8BF536EF6801}" destId="{6C3C912C-754A-4693-A6DB-B59561CDB128}" srcOrd="0" destOrd="0" presId="urn:microsoft.com/office/officeart/2011/layout/TabList"/>
    <dgm:cxn modelId="{C14581AC-3F7F-46F3-B6BF-4C6D01867E4D}" srcId="{41EF5F34-00AA-464C-8660-9A8A39B6C316}" destId="{F2FEF15A-7EAC-4F67-9E23-8BF536EF6801}" srcOrd="0" destOrd="0" parTransId="{7D84FB88-C4C1-4270-B11D-6CD30967CEA1}" sibTransId="{7397A532-9C23-466D-8E34-13A1BA58CF23}"/>
    <dgm:cxn modelId="{5D54379A-D183-4C2D-9EE4-1EE01E3ADB7A}" type="presOf" srcId="{72B7E019-93E9-4A4B-A49B-E06C98472F6F}" destId="{17FEEE9C-0D58-4B4D-A305-D7386E1A8431}" srcOrd="0" destOrd="0" presId="urn:microsoft.com/office/officeart/2011/layout/TabList"/>
    <dgm:cxn modelId="{F885BD32-C0DF-4E6A-BEE5-4DFC2C666DFD}" srcId="{41EF5F34-00AA-464C-8660-9A8A39B6C316}" destId="{464AE5C9-0D2A-4BA8-A98D-85297166246A}" srcOrd="3" destOrd="0" parTransId="{27EBF9F7-B816-4423-BAF2-8486D3CEE662}" sibTransId="{827CDC50-9122-4B36-837E-98AAAB3AD514}"/>
    <dgm:cxn modelId="{4AA549BF-3BC4-4F67-BADE-3AF95044ABF5}" type="presOf" srcId="{6C5BD99B-C0E9-48F1-8D2B-D0A83ACB3EF9}" destId="{231F9853-7FD1-4CEF-AAC0-28D1220690C9}" srcOrd="0" destOrd="0" presId="urn:microsoft.com/office/officeart/2011/layout/TabList"/>
    <dgm:cxn modelId="{66145FE3-476F-451D-9168-6A7BB74724DA}" srcId="{F2FEF15A-7EAC-4F67-9E23-8BF536EF6801}" destId="{72B7E019-93E9-4A4B-A49B-E06C98472F6F}" srcOrd="0" destOrd="0" parTransId="{D288C284-3CBD-46B2-8F34-F04C70D345E9}" sibTransId="{F8B3A3C2-3121-49BF-982C-1F4355856DA0}"/>
    <dgm:cxn modelId="{6B5771FB-FAC9-489A-9D8A-E997C4CB93D1}" type="presOf" srcId="{4F1EF429-7435-4324-8B50-A9769B82B4E0}" destId="{D8746CDC-01B6-45A0-B53D-C0F113526F58}" srcOrd="0" destOrd="0" presId="urn:microsoft.com/office/officeart/2011/layout/TabList"/>
    <dgm:cxn modelId="{3D519416-BFAD-4F7C-839B-ED8F08BF961A}" type="presOf" srcId="{EAEB7BF2-4DFB-4529-BC31-DA2F9DE3AB70}" destId="{F2751343-65F0-4609-BACA-D1AAB955573E}" srcOrd="0" destOrd="0" presId="urn:microsoft.com/office/officeart/2011/layout/TabList"/>
    <dgm:cxn modelId="{14A0164A-B369-4A34-A922-4F0DD021BB8F}" srcId="{41EF5F34-00AA-464C-8660-9A8A39B6C316}" destId="{EAEB7BF2-4DFB-4529-BC31-DA2F9DE3AB70}" srcOrd="1" destOrd="0" parTransId="{5BE64315-7AD7-462C-B218-7A881D3AC198}" sibTransId="{DDB30F82-793F-4741-AE44-473152079705}"/>
    <dgm:cxn modelId="{20D5D989-C67A-48B4-97C3-29F3B72C74C3}" srcId="{41EF5F34-00AA-464C-8660-9A8A39B6C316}" destId="{958CD4F5-40BD-4CF7-87E1-B5B74412577D}" srcOrd="2" destOrd="0" parTransId="{C1B1C3F6-2539-4CFE-BF27-109ABF81D2EC}" sibTransId="{EC7B1C99-3B74-4AD3-9CF2-26115FB943F0}"/>
    <dgm:cxn modelId="{5E5EF719-38A3-4C9D-BDF8-F7FBE40111F7}" type="presParOf" srcId="{20A705F8-AE03-4D14-B6E1-573B17098DD1}" destId="{3CB71EFE-08A9-4D64-969C-3F4B56D08A1A}" srcOrd="0" destOrd="0" presId="urn:microsoft.com/office/officeart/2011/layout/TabList"/>
    <dgm:cxn modelId="{99B9E0E8-E1A8-47E9-AEB9-9B5DB676C630}" type="presParOf" srcId="{3CB71EFE-08A9-4D64-969C-3F4B56D08A1A}" destId="{17FEEE9C-0D58-4B4D-A305-D7386E1A8431}" srcOrd="0" destOrd="0" presId="urn:microsoft.com/office/officeart/2011/layout/TabList"/>
    <dgm:cxn modelId="{CBA0D1AD-A459-4023-93E5-51CD3D02C2A1}" type="presParOf" srcId="{3CB71EFE-08A9-4D64-969C-3F4B56D08A1A}" destId="{6C3C912C-754A-4693-A6DB-B59561CDB128}" srcOrd="1" destOrd="0" presId="urn:microsoft.com/office/officeart/2011/layout/TabList"/>
    <dgm:cxn modelId="{345DB4B9-A714-4BF1-8D58-0755432DBD76}" type="presParOf" srcId="{3CB71EFE-08A9-4D64-969C-3F4B56D08A1A}" destId="{5AD57E0A-2DAA-41FC-BF13-F5E7D84280F9}" srcOrd="2" destOrd="0" presId="urn:microsoft.com/office/officeart/2011/layout/TabList"/>
    <dgm:cxn modelId="{21D46698-1B63-4F93-8B09-04243A202C61}" type="presParOf" srcId="{20A705F8-AE03-4D14-B6E1-573B17098DD1}" destId="{841546DE-27F3-4DB2-BF07-31C1432B5445}" srcOrd="1" destOrd="0" presId="urn:microsoft.com/office/officeart/2011/layout/TabList"/>
    <dgm:cxn modelId="{0E0B4F84-9643-478D-B95C-9175489AB871}" type="presParOf" srcId="{20A705F8-AE03-4D14-B6E1-573B17098DD1}" destId="{4330007F-C513-44B6-9811-701833A3BF5C}" srcOrd="2" destOrd="0" presId="urn:microsoft.com/office/officeart/2011/layout/TabList"/>
    <dgm:cxn modelId="{932E3324-9B2F-4632-BDCD-4AA425A434C7}" type="presParOf" srcId="{4330007F-C513-44B6-9811-701833A3BF5C}" destId="{231F9853-7FD1-4CEF-AAC0-28D1220690C9}" srcOrd="0" destOrd="0" presId="urn:microsoft.com/office/officeart/2011/layout/TabList"/>
    <dgm:cxn modelId="{A077938B-BD91-4D53-B926-DB81AC8410F8}" type="presParOf" srcId="{4330007F-C513-44B6-9811-701833A3BF5C}" destId="{F2751343-65F0-4609-BACA-D1AAB955573E}" srcOrd="1" destOrd="0" presId="urn:microsoft.com/office/officeart/2011/layout/TabList"/>
    <dgm:cxn modelId="{F2DC3680-6FA2-4A01-BF36-5F5AD6D28421}" type="presParOf" srcId="{4330007F-C513-44B6-9811-701833A3BF5C}" destId="{7A9C407C-C3EA-4CB9-9E25-68BE98A79CC3}" srcOrd="2" destOrd="0" presId="urn:microsoft.com/office/officeart/2011/layout/TabList"/>
    <dgm:cxn modelId="{4890F607-D190-4DCA-861C-9B3F88164D5A}" type="presParOf" srcId="{20A705F8-AE03-4D14-B6E1-573B17098DD1}" destId="{71D2B539-E026-4E85-8801-9B0F888E9A1A}" srcOrd="3" destOrd="0" presId="urn:microsoft.com/office/officeart/2011/layout/TabList"/>
    <dgm:cxn modelId="{8017C6CE-88C8-4C58-B30D-20396944A85D}" type="presParOf" srcId="{20A705F8-AE03-4D14-B6E1-573B17098DD1}" destId="{0A4CD755-D148-45C8-A67B-C894B1AC1688}" srcOrd="4" destOrd="0" presId="urn:microsoft.com/office/officeart/2011/layout/TabList"/>
    <dgm:cxn modelId="{E5990D06-B1B4-4DD7-A817-D33D36107CE3}" type="presParOf" srcId="{0A4CD755-D148-45C8-A67B-C894B1AC1688}" destId="{D8746CDC-01B6-45A0-B53D-C0F113526F58}" srcOrd="0" destOrd="0" presId="urn:microsoft.com/office/officeart/2011/layout/TabList"/>
    <dgm:cxn modelId="{2C19A30C-2A1F-4FAF-83DA-1574C7B6E1FD}" type="presParOf" srcId="{0A4CD755-D148-45C8-A67B-C894B1AC1688}" destId="{71578AA5-5BE2-4AED-A21C-D0674D84A376}" srcOrd="1" destOrd="0" presId="urn:microsoft.com/office/officeart/2011/layout/TabList"/>
    <dgm:cxn modelId="{F21F9B79-CBAF-4577-9691-BE5476F66A13}" type="presParOf" srcId="{0A4CD755-D148-45C8-A67B-C894B1AC1688}" destId="{931EA470-FB79-49E1-9296-64B630DC43EE}" srcOrd="2" destOrd="0" presId="urn:microsoft.com/office/officeart/2011/layout/TabList"/>
    <dgm:cxn modelId="{34607770-7744-4189-8C0D-02D75AEC578B}" type="presParOf" srcId="{20A705F8-AE03-4D14-B6E1-573B17098DD1}" destId="{4353DA30-05E2-49F2-84FA-18D08C88F045}" srcOrd="5" destOrd="0" presId="urn:microsoft.com/office/officeart/2011/layout/TabList"/>
    <dgm:cxn modelId="{CD787FE7-B95A-4F27-8AC7-1D666B48FDD1}" type="presParOf" srcId="{20A705F8-AE03-4D14-B6E1-573B17098DD1}" destId="{15216B29-0BE4-42BE-82B4-D44ED8A06408}" srcOrd="6" destOrd="0" presId="urn:microsoft.com/office/officeart/2011/layout/TabList"/>
    <dgm:cxn modelId="{EC1FC7BF-9814-4535-9E8B-B38DC38227A4}" type="presParOf" srcId="{15216B29-0BE4-42BE-82B4-D44ED8A06408}" destId="{2D943227-8BB0-4CC9-8F12-21FB1FAD474A}" srcOrd="0" destOrd="0" presId="urn:microsoft.com/office/officeart/2011/layout/TabList"/>
    <dgm:cxn modelId="{587E69A7-EAD1-4A68-8049-2033941995AF}" type="presParOf" srcId="{15216B29-0BE4-42BE-82B4-D44ED8A06408}" destId="{565EF862-0973-4946-8063-D95CF9A17155}" srcOrd="1" destOrd="0" presId="urn:microsoft.com/office/officeart/2011/layout/TabList"/>
    <dgm:cxn modelId="{8ADEA24D-2608-4049-8552-081CDCE81787}" type="presParOf" srcId="{15216B29-0BE4-42BE-82B4-D44ED8A06408}" destId="{0FFF39B2-DC35-4F87-82DA-7FC6CC27D7FE}"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EA0C04-1D07-4E33-8875-DFE218275B4F}" type="doc">
      <dgm:prSet loTypeId="urn:microsoft.com/office/officeart/2011/layout/TabList" loCatId="list" qsTypeId="urn:microsoft.com/office/officeart/2005/8/quickstyle/3d1" qsCatId="3D" csTypeId="urn:microsoft.com/office/officeart/2005/8/colors/accent0_3" csCatId="mainScheme" phldr="1"/>
      <dgm:spPr/>
      <dgm:t>
        <a:bodyPr/>
        <a:lstStyle/>
        <a:p>
          <a:endParaRPr lang="en-US"/>
        </a:p>
      </dgm:t>
    </dgm:pt>
    <dgm:pt modelId="{2E4C549F-334E-468F-B57C-11AD24D495B3}">
      <dgm:prSet phldrT="[Text]"/>
      <dgm:spPr/>
      <dgm:t>
        <a:bodyPr/>
        <a:lstStyle/>
        <a:p>
          <a:r>
            <a:rPr lang="en-US" dirty="0" smtClean="0"/>
            <a:t>Preface</a:t>
          </a:r>
          <a:endParaRPr lang="en-US" dirty="0"/>
        </a:p>
      </dgm:t>
    </dgm:pt>
    <dgm:pt modelId="{3E6267D8-1EAC-4965-B997-F1C38F739F39}" type="parTrans" cxnId="{86DB65FB-BF28-485E-8474-4DE02C901A89}">
      <dgm:prSet/>
      <dgm:spPr/>
      <dgm:t>
        <a:bodyPr/>
        <a:lstStyle/>
        <a:p>
          <a:endParaRPr lang="en-US"/>
        </a:p>
      </dgm:t>
    </dgm:pt>
    <dgm:pt modelId="{93A8A047-344F-4525-A73E-7A0AF396B10B}" type="sibTrans" cxnId="{86DB65FB-BF28-485E-8474-4DE02C901A89}">
      <dgm:prSet/>
      <dgm:spPr/>
      <dgm:t>
        <a:bodyPr/>
        <a:lstStyle/>
        <a:p>
          <a:endParaRPr lang="en-US"/>
        </a:p>
      </dgm:t>
    </dgm:pt>
    <dgm:pt modelId="{474A410E-E3B7-41F9-AAD6-6AD019E30D07}">
      <dgm:prSet/>
      <dgm:spPr/>
      <dgm:t>
        <a:bodyPr/>
        <a:lstStyle/>
        <a:p>
          <a:r>
            <a:rPr lang="en-US" dirty="0" smtClean="0"/>
            <a:t>Introduction</a:t>
          </a:r>
          <a:endParaRPr lang="en-US" dirty="0"/>
        </a:p>
      </dgm:t>
    </dgm:pt>
    <dgm:pt modelId="{1F45AF34-F070-4AF0-9462-383B7034BB33}" type="parTrans" cxnId="{1F1855E6-C0A0-47E2-A4AD-4A9654C164FF}">
      <dgm:prSet/>
      <dgm:spPr/>
      <dgm:t>
        <a:bodyPr/>
        <a:lstStyle/>
        <a:p>
          <a:endParaRPr lang="en-US"/>
        </a:p>
      </dgm:t>
    </dgm:pt>
    <dgm:pt modelId="{F866B1EB-923B-49C7-9E0B-51F3F3E89F00}" type="sibTrans" cxnId="{1F1855E6-C0A0-47E2-A4AD-4A9654C164FF}">
      <dgm:prSet/>
      <dgm:spPr/>
      <dgm:t>
        <a:bodyPr/>
        <a:lstStyle/>
        <a:p>
          <a:endParaRPr lang="en-US"/>
        </a:p>
      </dgm:t>
    </dgm:pt>
    <dgm:pt modelId="{434B2494-2B0B-4103-BCF0-741D40096791}">
      <dgm:prSet/>
      <dgm:spPr/>
      <dgm:t>
        <a:bodyPr/>
        <a:lstStyle/>
        <a:p>
          <a:r>
            <a:rPr lang="en-US" dirty="0" smtClean="0"/>
            <a:t>Chapter 1</a:t>
          </a:r>
          <a:endParaRPr lang="en-US" dirty="0"/>
        </a:p>
      </dgm:t>
    </dgm:pt>
    <dgm:pt modelId="{6B1A05DB-2DAA-4A1E-AF80-BDD63F34D4FE}" type="parTrans" cxnId="{B074C9B1-5E3E-4F55-AF83-80C0A43D84C9}">
      <dgm:prSet/>
      <dgm:spPr/>
      <dgm:t>
        <a:bodyPr/>
        <a:lstStyle/>
        <a:p>
          <a:endParaRPr lang="en-US"/>
        </a:p>
      </dgm:t>
    </dgm:pt>
    <dgm:pt modelId="{DF3C5E63-5A87-44F1-A46D-A4D54E975042}" type="sibTrans" cxnId="{B074C9B1-5E3E-4F55-AF83-80C0A43D84C9}">
      <dgm:prSet/>
      <dgm:spPr/>
      <dgm:t>
        <a:bodyPr/>
        <a:lstStyle/>
        <a:p>
          <a:endParaRPr lang="en-US"/>
        </a:p>
      </dgm:t>
    </dgm:pt>
    <dgm:pt modelId="{39191221-460C-4F6B-8E69-405C34465210}">
      <dgm:prSet/>
      <dgm:spPr/>
      <dgm:t>
        <a:bodyPr/>
        <a:lstStyle/>
        <a:p>
          <a:r>
            <a:rPr lang="en-US" dirty="0" smtClean="0"/>
            <a:t>Chapter 2</a:t>
          </a:r>
          <a:endParaRPr lang="en-US" dirty="0"/>
        </a:p>
      </dgm:t>
    </dgm:pt>
    <dgm:pt modelId="{BC56F3EB-0725-48E0-8858-750A53D53F87}" type="parTrans" cxnId="{BD76C915-5A79-4EBC-A4F5-41844ED2A00F}">
      <dgm:prSet/>
      <dgm:spPr/>
      <dgm:t>
        <a:bodyPr/>
        <a:lstStyle/>
        <a:p>
          <a:endParaRPr lang="en-US"/>
        </a:p>
      </dgm:t>
    </dgm:pt>
    <dgm:pt modelId="{0F7A4179-AE24-439E-B2BF-21E6F4448D14}" type="sibTrans" cxnId="{BD76C915-5A79-4EBC-A4F5-41844ED2A00F}">
      <dgm:prSet/>
      <dgm:spPr/>
      <dgm:t>
        <a:bodyPr/>
        <a:lstStyle/>
        <a:p>
          <a:endParaRPr lang="en-US"/>
        </a:p>
      </dgm:t>
    </dgm:pt>
    <dgm:pt modelId="{5282F341-D6DC-4B73-9CA8-190944677266}">
      <dgm:prSet/>
      <dgm:spPr/>
      <dgm:t>
        <a:bodyPr/>
        <a:lstStyle/>
        <a:p>
          <a:r>
            <a:rPr lang="en-US" dirty="0" smtClean="0"/>
            <a:t>Chapter 3</a:t>
          </a:r>
          <a:endParaRPr lang="en-US" dirty="0"/>
        </a:p>
      </dgm:t>
    </dgm:pt>
    <dgm:pt modelId="{60842523-9891-45EB-BA65-161D9BCE950F}" type="parTrans" cxnId="{49039288-BA7F-445B-A28D-B7B6664F7974}">
      <dgm:prSet/>
      <dgm:spPr/>
      <dgm:t>
        <a:bodyPr/>
        <a:lstStyle/>
        <a:p>
          <a:endParaRPr lang="en-US"/>
        </a:p>
      </dgm:t>
    </dgm:pt>
    <dgm:pt modelId="{568999A0-7356-4EFB-802C-6635E87F8C1B}" type="sibTrans" cxnId="{49039288-BA7F-445B-A28D-B7B6664F7974}">
      <dgm:prSet/>
      <dgm:spPr/>
      <dgm:t>
        <a:bodyPr/>
        <a:lstStyle/>
        <a:p>
          <a:endParaRPr lang="en-US"/>
        </a:p>
      </dgm:t>
    </dgm:pt>
    <dgm:pt modelId="{91568302-F36E-4BE7-BB35-62893A4BD0A3}">
      <dgm:prSet/>
      <dgm:spPr/>
      <dgm:t>
        <a:bodyPr/>
        <a:lstStyle/>
        <a:p>
          <a:r>
            <a:rPr lang="en-US" dirty="0" smtClean="0"/>
            <a:t>Chapter 4</a:t>
          </a:r>
          <a:endParaRPr lang="en-US" dirty="0"/>
        </a:p>
      </dgm:t>
    </dgm:pt>
    <dgm:pt modelId="{E5231095-C80D-4FCA-8E49-4E7B4C81AB3B}" type="parTrans" cxnId="{B801A629-FB60-40EE-9465-684F761ED767}">
      <dgm:prSet/>
      <dgm:spPr/>
      <dgm:t>
        <a:bodyPr/>
        <a:lstStyle/>
        <a:p>
          <a:endParaRPr lang="en-US"/>
        </a:p>
      </dgm:t>
    </dgm:pt>
    <dgm:pt modelId="{B7520DF9-9142-4B8A-AEE6-CAF506502C9B}" type="sibTrans" cxnId="{B801A629-FB60-40EE-9465-684F761ED767}">
      <dgm:prSet/>
      <dgm:spPr/>
      <dgm:t>
        <a:bodyPr/>
        <a:lstStyle/>
        <a:p>
          <a:endParaRPr lang="en-US"/>
        </a:p>
      </dgm:t>
    </dgm:pt>
    <dgm:pt modelId="{AAE3B28A-C886-4B7F-A4B7-017C1254DCED}">
      <dgm:prSet phldrT="[Text]"/>
      <dgm:spPr/>
      <dgm:t>
        <a:bodyPr/>
        <a:lstStyle/>
        <a:p>
          <a:r>
            <a:rPr lang="en-US" dirty="0" smtClean="0"/>
            <a:t>How to Use This Guide</a:t>
          </a:r>
          <a:endParaRPr lang="en-US" dirty="0"/>
        </a:p>
      </dgm:t>
    </dgm:pt>
    <dgm:pt modelId="{13278569-3838-4FFB-A8BA-5D06EE8FB19B}" type="parTrans" cxnId="{8B727F68-B5D3-4290-A925-9BBC0C590655}">
      <dgm:prSet/>
      <dgm:spPr/>
      <dgm:t>
        <a:bodyPr/>
        <a:lstStyle/>
        <a:p>
          <a:endParaRPr lang="en-US"/>
        </a:p>
      </dgm:t>
    </dgm:pt>
    <dgm:pt modelId="{F37D78DC-AF43-48DE-8ACA-AFF5EB2CC83B}" type="sibTrans" cxnId="{8B727F68-B5D3-4290-A925-9BBC0C590655}">
      <dgm:prSet/>
      <dgm:spPr/>
      <dgm:t>
        <a:bodyPr/>
        <a:lstStyle/>
        <a:p>
          <a:endParaRPr lang="en-US"/>
        </a:p>
      </dgm:t>
    </dgm:pt>
    <dgm:pt modelId="{B2A85270-D0A0-4D9D-8E2E-6516783CB07F}">
      <dgm:prSet/>
      <dgm:spPr/>
      <dgm:t>
        <a:bodyPr/>
        <a:lstStyle/>
        <a:p>
          <a:r>
            <a:rPr lang="en-US" dirty="0" smtClean="0">
              <a:ea typeface="ＭＳ Ｐゴシック" charset="0"/>
            </a:rPr>
            <a:t>Top Myths of Transportation Cybersecurity</a:t>
          </a:r>
          <a:endParaRPr lang="en-US" dirty="0"/>
        </a:p>
      </dgm:t>
    </dgm:pt>
    <dgm:pt modelId="{0EE2D270-EF78-413F-B59F-3B7E505631C8}" type="parTrans" cxnId="{E9E6BC4B-5FF6-422E-8B15-EA98B69A649D}">
      <dgm:prSet/>
      <dgm:spPr/>
      <dgm:t>
        <a:bodyPr/>
        <a:lstStyle/>
        <a:p>
          <a:endParaRPr lang="en-US"/>
        </a:p>
      </dgm:t>
    </dgm:pt>
    <dgm:pt modelId="{962E4B8E-BA3B-4DA2-8061-FE3A6D87E542}" type="sibTrans" cxnId="{E9E6BC4B-5FF6-422E-8B15-EA98B69A649D}">
      <dgm:prSet/>
      <dgm:spPr/>
      <dgm:t>
        <a:bodyPr/>
        <a:lstStyle/>
        <a:p>
          <a:endParaRPr lang="en-US"/>
        </a:p>
      </dgm:t>
    </dgm:pt>
    <dgm:pt modelId="{429D892D-E6D6-4C67-A999-7C432384253D}">
      <dgm:prSet/>
      <dgm:spPr/>
      <dgm:t>
        <a:bodyPr/>
        <a:lstStyle/>
        <a:p>
          <a:r>
            <a:rPr lang="en-US" dirty="0" smtClean="0">
              <a:ea typeface="ＭＳ Ｐゴシック" charset="0"/>
            </a:rPr>
            <a:t>Cybersecurity Risk Management, Risk Assessment and Asset Evaluation</a:t>
          </a:r>
          <a:endParaRPr lang="en-US" dirty="0"/>
        </a:p>
      </dgm:t>
    </dgm:pt>
    <dgm:pt modelId="{FAF5A6E8-2FED-49B3-A6B2-AE54DF894FAA}" type="parTrans" cxnId="{664E7A1F-AD58-43BB-AAF8-FFEABAC8EB1B}">
      <dgm:prSet/>
      <dgm:spPr/>
      <dgm:t>
        <a:bodyPr/>
        <a:lstStyle/>
        <a:p>
          <a:endParaRPr lang="en-US"/>
        </a:p>
      </dgm:t>
    </dgm:pt>
    <dgm:pt modelId="{8D7D52F9-C558-4ECF-8CA2-272BED8B62C1}" type="sibTrans" cxnId="{664E7A1F-AD58-43BB-AAF8-FFEABAC8EB1B}">
      <dgm:prSet/>
      <dgm:spPr/>
      <dgm:t>
        <a:bodyPr/>
        <a:lstStyle/>
        <a:p>
          <a:endParaRPr lang="en-US"/>
        </a:p>
      </dgm:t>
    </dgm:pt>
    <dgm:pt modelId="{2CE08DE8-F718-4CAD-B5FF-B506F476BB79}">
      <dgm:prSet/>
      <dgm:spPr/>
      <dgm:t>
        <a:bodyPr/>
        <a:lstStyle/>
        <a:p>
          <a:r>
            <a:rPr lang="en-US" dirty="0" smtClean="0">
              <a:ea typeface="ＭＳ Ｐゴシック" charset="0"/>
            </a:rPr>
            <a:t>Cybersecurity Plans and Strategies, Establishing Priorities, Organizing Roles and Responsibilities</a:t>
          </a:r>
          <a:endParaRPr lang="en-US" dirty="0"/>
        </a:p>
      </dgm:t>
    </dgm:pt>
    <dgm:pt modelId="{0463574B-B3DB-4393-BB3F-4F84DB6A51EE}" type="parTrans" cxnId="{D0421538-4FD3-4807-BBCE-B3C45ECEC1DD}">
      <dgm:prSet/>
      <dgm:spPr/>
      <dgm:t>
        <a:bodyPr/>
        <a:lstStyle/>
        <a:p>
          <a:endParaRPr lang="en-US"/>
        </a:p>
      </dgm:t>
    </dgm:pt>
    <dgm:pt modelId="{5EF03943-6DB0-4EBD-90F6-9A4762F39BDE}" type="sibTrans" cxnId="{D0421538-4FD3-4807-BBCE-B3C45ECEC1DD}">
      <dgm:prSet/>
      <dgm:spPr/>
      <dgm:t>
        <a:bodyPr/>
        <a:lstStyle/>
        <a:p>
          <a:endParaRPr lang="en-US"/>
        </a:p>
      </dgm:t>
    </dgm:pt>
    <dgm:pt modelId="{8FCA6BE8-E04F-4DE3-81EB-FB9DD68AEDE4}">
      <dgm:prSet/>
      <dgm:spPr/>
      <dgm:t>
        <a:bodyPr/>
        <a:lstStyle/>
        <a:p>
          <a:r>
            <a:rPr lang="en-US" dirty="0" smtClean="0">
              <a:ea typeface="ＭＳ Ｐゴシック" charset="0"/>
            </a:rPr>
            <a:t>Transportation Operations Cyber Systems</a:t>
          </a:r>
          <a:endParaRPr lang="en-US" dirty="0"/>
        </a:p>
      </dgm:t>
    </dgm:pt>
    <dgm:pt modelId="{F6C000DD-262B-483E-9445-8F860D652D1B}" type="parTrans" cxnId="{4F0FA953-BFB2-4EE3-8BC5-B9AA964D9DEE}">
      <dgm:prSet/>
      <dgm:spPr/>
      <dgm:t>
        <a:bodyPr/>
        <a:lstStyle/>
        <a:p>
          <a:endParaRPr lang="en-US"/>
        </a:p>
      </dgm:t>
    </dgm:pt>
    <dgm:pt modelId="{99983C4E-93B1-4485-9DC4-0717F0B0E2B5}" type="sibTrans" cxnId="{4F0FA953-BFB2-4EE3-8BC5-B9AA964D9DEE}">
      <dgm:prSet/>
      <dgm:spPr/>
      <dgm:t>
        <a:bodyPr/>
        <a:lstStyle/>
        <a:p>
          <a:endParaRPr lang="en-US"/>
        </a:p>
      </dgm:t>
    </dgm:pt>
    <dgm:pt modelId="{6CA0EC6A-14B5-4447-96B6-57436D9326FA}">
      <dgm:prSet/>
      <dgm:spPr/>
      <dgm:t>
        <a:bodyPr/>
        <a:lstStyle/>
        <a:p>
          <a:r>
            <a:rPr lang="en-US" dirty="0" smtClean="0"/>
            <a:t>Business Case for Cybersecurity</a:t>
          </a:r>
          <a:endParaRPr lang="en-US" dirty="0"/>
        </a:p>
      </dgm:t>
    </dgm:pt>
    <dgm:pt modelId="{3D34BE18-501A-4404-AB6C-9EAE66AEB1D9}" type="parTrans" cxnId="{B3231803-B8B3-4081-8042-866B3A41A999}">
      <dgm:prSet/>
      <dgm:spPr/>
      <dgm:t>
        <a:bodyPr/>
        <a:lstStyle/>
        <a:p>
          <a:endParaRPr lang="en-US"/>
        </a:p>
      </dgm:t>
    </dgm:pt>
    <dgm:pt modelId="{1FFBCABD-10AD-4481-8938-2915054B6789}" type="sibTrans" cxnId="{B3231803-B8B3-4081-8042-866B3A41A999}">
      <dgm:prSet/>
      <dgm:spPr/>
      <dgm:t>
        <a:bodyPr/>
        <a:lstStyle/>
        <a:p>
          <a:endParaRPr lang="en-US"/>
        </a:p>
      </dgm:t>
    </dgm:pt>
    <dgm:pt modelId="{D8CBD8E3-170D-4AA8-B9C6-9715B1D816EE}">
      <dgm:prSet/>
      <dgm:spPr/>
      <dgm:t>
        <a:bodyPr/>
        <a:lstStyle/>
        <a:p>
          <a:r>
            <a:rPr lang="en-US" dirty="0" smtClean="0"/>
            <a:t>Chapter 5</a:t>
          </a:r>
          <a:endParaRPr lang="en-US" dirty="0"/>
        </a:p>
      </dgm:t>
    </dgm:pt>
    <dgm:pt modelId="{90579170-C0D3-4977-8543-1C724A97832D}" type="parTrans" cxnId="{4CBA09AC-78B9-48C0-80FF-9297109D0185}">
      <dgm:prSet/>
      <dgm:spPr/>
      <dgm:t>
        <a:bodyPr/>
        <a:lstStyle/>
        <a:p>
          <a:endParaRPr lang="en-US"/>
        </a:p>
      </dgm:t>
    </dgm:pt>
    <dgm:pt modelId="{417CEAA9-C789-4882-8734-8EDAA07580C5}" type="sibTrans" cxnId="{4CBA09AC-78B9-48C0-80FF-9297109D0185}">
      <dgm:prSet/>
      <dgm:spPr/>
      <dgm:t>
        <a:bodyPr/>
        <a:lstStyle/>
        <a:p>
          <a:endParaRPr lang="en-US"/>
        </a:p>
      </dgm:t>
    </dgm:pt>
    <dgm:pt modelId="{69455527-74FC-45D2-84E9-A21BAB94452F}">
      <dgm:prSet/>
      <dgm:spPr/>
      <dgm:t>
        <a:bodyPr/>
        <a:lstStyle/>
        <a:p>
          <a:r>
            <a:rPr lang="en-US" dirty="0" smtClean="0"/>
            <a:t>Countermeasures: Protection of Operational Systems</a:t>
          </a:r>
          <a:endParaRPr lang="en-US" dirty="0"/>
        </a:p>
      </dgm:t>
    </dgm:pt>
    <dgm:pt modelId="{06AEC88E-7B5A-491B-B9F3-9E33AB3D5B6D}" type="parTrans" cxnId="{25E705EE-93F5-4213-9A17-6ED384A34CB8}">
      <dgm:prSet/>
      <dgm:spPr/>
      <dgm:t>
        <a:bodyPr/>
        <a:lstStyle/>
        <a:p>
          <a:endParaRPr lang="en-US"/>
        </a:p>
      </dgm:t>
    </dgm:pt>
    <dgm:pt modelId="{E0E23935-365C-4EEB-86AD-09D252FB30DA}" type="sibTrans" cxnId="{25E705EE-93F5-4213-9A17-6ED384A34CB8}">
      <dgm:prSet/>
      <dgm:spPr/>
      <dgm:t>
        <a:bodyPr/>
        <a:lstStyle/>
        <a:p>
          <a:endParaRPr lang="en-US"/>
        </a:p>
      </dgm:t>
    </dgm:pt>
    <dgm:pt modelId="{D66FC629-4C2D-432B-AC61-ABD5F62547BB}">
      <dgm:prSet/>
      <dgm:spPr/>
      <dgm:t>
        <a:bodyPr/>
        <a:lstStyle/>
        <a:p>
          <a:r>
            <a:rPr lang="en-US" dirty="0" smtClean="0"/>
            <a:t>Chapter 6</a:t>
          </a:r>
          <a:endParaRPr lang="en-US" dirty="0"/>
        </a:p>
      </dgm:t>
    </dgm:pt>
    <dgm:pt modelId="{B9BAC555-2B34-45D4-B587-5305498A4A66}" type="parTrans" cxnId="{910FAC41-DC4F-4235-A320-B582D977B97D}">
      <dgm:prSet/>
      <dgm:spPr/>
      <dgm:t>
        <a:bodyPr/>
        <a:lstStyle/>
        <a:p>
          <a:endParaRPr lang="en-US"/>
        </a:p>
      </dgm:t>
    </dgm:pt>
    <dgm:pt modelId="{4EDBB63C-17D9-4CA1-97F8-CDB5AD358542}" type="sibTrans" cxnId="{910FAC41-DC4F-4235-A320-B582D977B97D}">
      <dgm:prSet/>
      <dgm:spPr/>
      <dgm:t>
        <a:bodyPr/>
        <a:lstStyle/>
        <a:p>
          <a:endParaRPr lang="en-US"/>
        </a:p>
      </dgm:t>
    </dgm:pt>
    <dgm:pt modelId="{46AC6A8F-D1E3-44AE-A76A-AF6503D4D95E}">
      <dgm:prSet/>
      <dgm:spPr/>
      <dgm:t>
        <a:bodyPr/>
        <a:lstStyle/>
        <a:p>
          <a:r>
            <a:rPr lang="en-US" dirty="0" smtClean="0"/>
            <a:t>Training: Building a Culture of Cybersecurity</a:t>
          </a:r>
          <a:endParaRPr lang="en-US" dirty="0"/>
        </a:p>
      </dgm:t>
    </dgm:pt>
    <dgm:pt modelId="{2C243F2C-E809-40B2-A6C1-E0AABEF76FC8}" type="parTrans" cxnId="{B04CE56E-1BE7-4BFE-A448-1F7646C69AF9}">
      <dgm:prSet/>
      <dgm:spPr/>
      <dgm:t>
        <a:bodyPr/>
        <a:lstStyle/>
        <a:p>
          <a:endParaRPr lang="en-US"/>
        </a:p>
      </dgm:t>
    </dgm:pt>
    <dgm:pt modelId="{67FFFCF2-55E7-4401-9B11-4176A39E2EC8}" type="sibTrans" cxnId="{B04CE56E-1BE7-4BFE-A448-1F7646C69AF9}">
      <dgm:prSet/>
      <dgm:spPr/>
      <dgm:t>
        <a:bodyPr/>
        <a:lstStyle/>
        <a:p>
          <a:endParaRPr lang="en-US"/>
        </a:p>
      </dgm:t>
    </dgm:pt>
    <dgm:pt modelId="{80037D2E-1D16-4A65-9BED-BC2D03C325BA}">
      <dgm:prSet/>
      <dgm:spPr/>
      <dgm:t>
        <a:bodyPr/>
        <a:lstStyle/>
        <a:p>
          <a:r>
            <a:rPr lang="en-US" dirty="0" smtClean="0"/>
            <a:t>Chapter 7</a:t>
          </a:r>
          <a:endParaRPr lang="en-US" dirty="0"/>
        </a:p>
      </dgm:t>
    </dgm:pt>
    <dgm:pt modelId="{F2709305-BB70-40D0-9BD1-67C2774FFC94}" type="parTrans" cxnId="{8C2289BF-DFB0-41C8-948B-1433DD896EE5}">
      <dgm:prSet/>
      <dgm:spPr/>
      <dgm:t>
        <a:bodyPr/>
        <a:lstStyle/>
        <a:p>
          <a:endParaRPr lang="en-US"/>
        </a:p>
      </dgm:t>
    </dgm:pt>
    <dgm:pt modelId="{BFC9968F-E99A-49D1-A0B7-13D5AF1D5307}" type="sibTrans" cxnId="{8C2289BF-DFB0-41C8-948B-1433DD896EE5}">
      <dgm:prSet/>
      <dgm:spPr/>
      <dgm:t>
        <a:bodyPr/>
        <a:lstStyle/>
        <a:p>
          <a:endParaRPr lang="en-US"/>
        </a:p>
      </dgm:t>
    </dgm:pt>
    <dgm:pt modelId="{0DA5B655-3D4C-446F-988E-24A670F5DB0A}">
      <dgm:prSet/>
      <dgm:spPr/>
      <dgm:t>
        <a:bodyPr/>
        <a:lstStyle/>
        <a:p>
          <a:r>
            <a:rPr lang="en-US" dirty="0" smtClean="0"/>
            <a:t>Security Programs and Support Frameworks</a:t>
          </a:r>
          <a:endParaRPr lang="en-US" dirty="0"/>
        </a:p>
      </dgm:t>
    </dgm:pt>
    <dgm:pt modelId="{4DDFF323-74AD-48B4-AE8D-6485212AEAE4}" type="parTrans" cxnId="{A33C0090-7A22-415A-AE12-9A80B31704D3}">
      <dgm:prSet/>
      <dgm:spPr/>
      <dgm:t>
        <a:bodyPr/>
        <a:lstStyle/>
        <a:p>
          <a:endParaRPr lang="en-US"/>
        </a:p>
      </dgm:t>
    </dgm:pt>
    <dgm:pt modelId="{21758FF8-A14D-4EB5-BCFA-863F6EA86A5F}" type="sibTrans" cxnId="{A33C0090-7A22-415A-AE12-9A80B31704D3}">
      <dgm:prSet/>
      <dgm:spPr/>
      <dgm:t>
        <a:bodyPr/>
        <a:lstStyle/>
        <a:p>
          <a:endParaRPr lang="en-US"/>
        </a:p>
      </dgm:t>
    </dgm:pt>
    <dgm:pt modelId="{69B7778B-F2A1-4D0A-8F9A-5F1A5F5B23E5}" type="pres">
      <dgm:prSet presAssocID="{92EA0C04-1D07-4E33-8875-DFE218275B4F}" presName="Name0" presStyleCnt="0">
        <dgm:presLayoutVars>
          <dgm:chMax/>
          <dgm:chPref val="3"/>
          <dgm:dir/>
          <dgm:animOne val="branch"/>
          <dgm:animLvl val="lvl"/>
        </dgm:presLayoutVars>
      </dgm:prSet>
      <dgm:spPr/>
      <dgm:t>
        <a:bodyPr/>
        <a:lstStyle/>
        <a:p>
          <a:endParaRPr lang="en-US"/>
        </a:p>
      </dgm:t>
    </dgm:pt>
    <dgm:pt modelId="{90F53616-0E81-48A8-890C-B0461B71B7EA}" type="pres">
      <dgm:prSet presAssocID="{2E4C549F-334E-468F-B57C-11AD24D495B3}" presName="composite" presStyleCnt="0"/>
      <dgm:spPr/>
      <dgm:t>
        <a:bodyPr/>
        <a:lstStyle/>
        <a:p>
          <a:endParaRPr lang="en-US"/>
        </a:p>
      </dgm:t>
    </dgm:pt>
    <dgm:pt modelId="{D499F33A-7B4B-4745-9133-4142F473DFFA}" type="pres">
      <dgm:prSet presAssocID="{2E4C549F-334E-468F-B57C-11AD24D495B3}" presName="FirstChild" presStyleLbl="revTx" presStyleIdx="0" presStyleCnt="9">
        <dgm:presLayoutVars>
          <dgm:chMax val="0"/>
          <dgm:chPref val="0"/>
          <dgm:bulletEnabled val="1"/>
        </dgm:presLayoutVars>
      </dgm:prSet>
      <dgm:spPr/>
      <dgm:t>
        <a:bodyPr/>
        <a:lstStyle/>
        <a:p>
          <a:endParaRPr lang="en-US"/>
        </a:p>
      </dgm:t>
    </dgm:pt>
    <dgm:pt modelId="{7F8906A7-E850-4882-8F93-75763673D1B0}" type="pres">
      <dgm:prSet presAssocID="{2E4C549F-334E-468F-B57C-11AD24D495B3}" presName="Parent" presStyleLbl="alignNode1" presStyleIdx="0" presStyleCnt="9">
        <dgm:presLayoutVars>
          <dgm:chMax val="3"/>
          <dgm:chPref val="3"/>
          <dgm:bulletEnabled val="1"/>
        </dgm:presLayoutVars>
      </dgm:prSet>
      <dgm:spPr/>
      <dgm:t>
        <a:bodyPr/>
        <a:lstStyle/>
        <a:p>
          <a:endParaRPr lang="en-US"/>
        </a:p>
      </dgm:t>
    </dgm:pt>
    <dgm:pt modelId="{60879098-AB7D-4BCF-9BB9-799F91F57189}" type="pres">
      <dgm:prSet presAssocID="{2E4C549F-334E-468F-B57C-11AD24D495B3}" presName="Accent" presStyleLbl="parChTrans1D1" presStyleIdx="0" presStyleCnt="9"/>
      <dgm:spPr/>
      <dgm:t>
        <a:bodyPr/>
        <a:lstStyle/>
        <a:p>
          <a:endParaRPr lang="en-US"/>
        </a:p>
      </dgm:t>
    </dgm:pt>
    <dgm:pt modelId="{78575461-FB47-4958-90E0-A343586E082D}" type="pres">
      <dgm:prSet presAssocID="{93A8A047-344F-4525-A73E-7A0AF396B10B}" presName="sibTrans" presStyleCnt="0"/>
      <dgm:spPr/>
      <dgm:t>
        <a:bodyPr/>
        <a:lstStyle/>
        <a:p>
          <a:endParaRPr lang="en-US"/>
        </a:p>
      </dgm:t>
    </dgm:pt>
    <dgm:pt modelId="{F22502EB-76FE-431E-911B-6754CF091BF6}" type="pres">
      <dgm:prSet presAssocID="{474A410E-E3B7-41F9-AAD6-6AD019E30D07}" presName="composite" presStyleCnt="0"/>
      <dgm:spPr/>
      <dgm:t>
        <a:bodyPr/>
        <a:lstStyle/>
        <a:p>
          <a:endParaRPr lang="en-US"/>
        </a:p>
      </dgm:t>
    </dgm:pt>
    <dgm:pt modelId="{4C291165-C8C0-4BCD-8D86-392B9F6AD2BE}" type="pres">
      <dgm:prSet presAssocID="{474A410E-E3B7-41F9-AAD6-6AD019E30D07}" presName="FirstChild" presStyleLbl="revTx" presStyleIdx="1" presStyleCnt="9">
        <dgm:presLayoutVars>
          <dgm:chMax val="0"/>
          <dgm:chPref val="0"/>
          <dgm:bulletEnabled val="1"/>
        </dgm:presLayoutVars>
      </dgm:prSet>
      <dgm:spPr/>
      <dgm:t>
        <a:bodyPr/>
        <a:lstStyle/>
        <a:p>
          <a:endParaRPr lang="en-US"/>
        </a:p>
      </dgm:t>
    </dgm:pt>
    <dgm:pt modelId="{DD4D763F-CC2A-4D28-963D-6221ED9DDFE9}" type="pres">
      <dgm:prSet presAssocID="{474A410E-E3B7-41F9-AAD6-6AD019E30D07}" presName="Parent" presStyleLbl="alignNode1" presStyleIdx="1" presStyleCnt="9">
        <dgm:presLayoutVars>
          <dgm:chMax val="3"/>
          <dgm:chPref val="3"/>
          <dgm:bulletEnabled val="1"/>
        </dgm:presLayoutVars>
      </dgm:prSet>
      <dgm:spPr/>
      <dgm:t>
        <a:bodyPr/>
        <a:lstStyle/>
        <a:p>
          <a:endParaRPr lang="en-US"/>
        </a:p>
      </dgm:t>
    </dgm:pt>
    <dgm:pt modelId="{4D2E163E-A866-4F35-B280-2F09D82156CD}" type="pres">
      <dgm:prSet presAssocID="{474A410E-E3B7-41F9-AAD6-6AD019E30D07}" presName="Accent" presStyleLbl="parChTrans1D1" presStyleIdx="1" presStyleCnt="9"/>
      <dgm:spPr/>
      <dgm:t>
        <a:bodyPr/>
        <a:lstStyle/>
        <a:p>
          <a:endParaRPr lang="en-US"/>
        </a:p>
      </dgm:t>
    </dgm:pt>
    <dgm:pt modelId="{0DCE32BE-A44A-49DB-8FC9-ED0BABC35493}" type="pres">
      <dgm:prSet presAssocID="{F866B1EB-923B-49C7-9E0B-51F3F3E89F00}" presName="sibTrans" presStyleCnt="0"/>
      <dgm:spPr/>
      <dgm:t>
        <a:bodyPr/>
        <a:lstStyle/>
        <a:p>
          <a:endParaRPr lang="en-US"/>
        </a:p>
      </dgm:t>
    </dgm:pt>
    <dgm:pt modelId="{D2007898-3F05-4B3B-BB04-7130FE9D8C5F}" type="pres">
      <dgm:prSet presAssocID="{434B2494-2B0B-4103-BCF0-741D40096791}" presName="composite" presStyleCnt="0"/>
      <dgm:spPr/>
      <dgm:t>
        <a:bodyPr/>
        <a:lstStyle/>
        <a:p>
          <a:endParaRPr lang="en-US"/>
        </a:p>
      </dgm:t>
    </dgm:pt>
    <dgm:pt modelId="{B8E99CC4-8236-45F3-9735-B09B5B948064}" type="pres">
      <dgm:prSet presAssocID="{434B2494-2B0B-4103-BCF0-741D40096791}" presName="FirstChild" presStyleLbl="revTx" presStyleIdx="2" presStyleCnt="9">
        <dgm:presLayoutVars>
          <dgm:chMax val="0"/>
          <dgm:chPref val="0"/>
          <dgm:bulletEnabled val="1"/>
        </dgm:presLayoutVars>
      </dgm:prSet>
      <dgm:spPr/>
      <dgm:t>
        <a:bodyPr/>
        <a:lstStyle/>
        <a:p>
          <a:endParaRPr lang="en-US"/>
        </a:p>
      </dgm:t>
    </dgm:pt>
    <dgm:pt modelId="{5A84490B-B71F-4319-B1CD-814A43ADEF94}" type="pres">
      <dgm:prSet presAssocID="{434B2494-2B0B-4103-BCF0-741D40096791}" presName="Parent" presStyleLbl="alignNode1" presStyleIdx="2" presStyleCnt="9">
        <dgm:presLayoutVars>
          <dgm:chMax val="3"/>
          <dgm:chPref val="3"/>
          <dgm:bulletEnabled val="1"/>
        </dgm:presLayoutVars>
      </dgm:prSet>
      <dgm:spPr/>
      <dgm:t>
        <a:bodyPr/>
        <a:lstStyle/>
        <a:p>
          <a:endParaRPr lang="en-US"/>
        </a:p>
      </dgm:t>
    </dgm:pt>
    <dgm:pt modelId="{A54EE71B-4F7A-4BBF-BA74-677110041EA6}" type="pres">
      <dgm:prSet presAssocID="{434B2494-2B0B-4103-BCF0-741D40096791}" presName="Accent" presStyleLbl="parChTrans1D1" presStyleIdx="2" presStyleCnt="9"/>
      <dgm:spPr/>
      <dgm:t>
        <a:bodyPr/>
        <a:lstStyle/>
        <a:p>
          <a:endParaRPr lang="en-US"/>
        </a:p>
      </dgm:t>
    </dgm:pt>
    <dgm:pt modelId="{A7EE803A-B642-425E-B161-930F48D42B85}" type="pres">
      <dgm:prSet presAssocID="{DF3C5E63-5A87-44F1-A46D-A4D54E975042}" presName="sibTrans" presStyleCnt="0"/>
      <dgm:spPr/>
      <dgm:t>
        <a:bodyPr/>
        <a:lstStyle/>
        <a:p>
          <a:endParaRPr lang="en-US"/>
        </a:p>
      </dgm:t>
    </dgm:pt>
    <dgm:pt modelId="{B0C258A6-85C3-45AF-8387-97BC09565CE8}" type="pres">
      <dgm:prSet presAssocID="{39191221-460C-4F6B-8E69-405C34465210}" presName="composite" presStyleCnt="0"/>
      <dgm:spPr/>
      <dgm:t>
        <a:bodyPr/>
        <a:lstStyle/>
        <a:p>
          <a:endParaRPr lang="en-US"/>
        </a:p>
      </dgm:t>
    </dgm:pt>
    <dgm:pt modelId="{9DA8F5F8-6FB4-467C-89D6-64E5F35AFEEE}" type="pres">
      <dgm:prSet presAssocID="{39191221-460C-4F6B-8E69-405C34465210}" presName="FirstChild" presStyleLbl="revTx" presStyleIdx="3" presStyleCnt="9">
        <dgm:presLayoutVars>
          <dgm:chMax val="0"/>
          <dgm:chPref val="0"/>
          <dgm:bulletEnabled val="1"/>
        </dgm:presLayoutVars>
      </dgm:prSet>
      <dgm:spPr/>
      <dgm:t>
        <a:bodyPr/>
        <a:lstStyle/>
        <a:p>
          <a:endParaRPr lang="en-US"/>
        </a:p>
      </dgm:t>
    </dgm:pt>
    <dgm:pt modelId="{A9B5FAB0-46EE-48EB-A949-670F46F536A9}" type="pres">
      <dgm:prSet presAssocID="{39191221-460C-4F6B-8E69-405C34465210}" presName="Parent" presStyleLbl="alignNode1" presStyleIdx="3" presStyleCnt="9">
        <dgm:presLayoutVars>
          <dgm:chMax val="3"/>
          <dgm:chPref val="3"/>
          <dgm:bulletEnabled val="1"/>
        </dgm:presLayoutVars>
      </dgm:prSet>
      <dgm:spPr/>
      <dgm:t>
        <a:bodyPr/>
        <a:lstStyle/>
        <a:p>
          <a:endParaRPr lang="en-US"/>
        </a:p>
      </dgm:t>
    </dgm:pt>
    <dgm:pt modelId="{70F91184-880A-4E88-B4F0-EE9425C14612}" type="pres">
      <dgm:prSet presAssocID="{39191221-460C-4F6B-8E69-405C34465210}" presName="Accent" presStyleLbl="parChTrans1D1" presStyleIdx="3" presStyleCnt="9"/>
      <dgm:spPr/>
      <dgm:t>
        <a:bodyPr/>
        <a:lstStyle/>
        <a:p>
          <a:endParaRPr lang="en-US"/>
        </a:p>
      </dgm:t>
    </dgm:pt>
    <dgm:pt modelId="{A73EC7AA-B7E7-40A9-9503-5E6E2D74C2D4}" type="pres">
      <dgm:prSet presAssocID="{0F7A4179-AE24-439E-B2BF-21E6F4448D14}" presName="sibTrans" presStyleCnt="0"/>
      <dgm:spPr/>
      <dgm:t>
        <a:bodyPr/>
        <a:lstStyle/>
        <a:p>
          <a:endParaRPr lang="en-US"/>
        </a:p>
      </dgm:t>
    </dgm:pt>
    <dgm:pt modelId="{4FF544FF-8061-4427-99F9-949E9C9ED288}" type="pres">
      <dgm:prSet presAssocID="{5282F341-D6DC-4B73-9CA8-190944677266}" presName="composite" presStyleCnt="0"/>
      <dgm:spPr/>
      <dgm:t>
        <a:bodyPr/>
        <a:lstStyle/>
        <a:p>
          <a:endParaRPr lang="en-US"/>
        </a:p>
      </dgm:t>
    </dgm:pt>
    <dgm:pt modelId="{CF7EC4FD-47C7-4651-8BA6-D39FE06BB7EF}" type="pres">
      <dgm:prSet presAssocID="{5282F341-D6DC-4B73-9CA8-190944677266}" presName="FirstChild" presStyleLbl="revTx" presStyleIdx="4" presStyleCnt="9">
        <dgm:presLayoutVars>
          <dgm:chMax val="0"/>
          <dgm:chPref val="0"/>
          <dgm:bulletEnabled val="1"/>
        </dgm:presLayoutVars>
      </dgm:prSet>
      <dgm:spPr/>
      <dgm:t>
        <a:bodyPr/>
        <a:lstStyle/>
        <a:p>
          <a:endParaRPr lang="en-US"/>
        </a:p>
      </dgm:t>
    </dgm:pt>
    <dgm:pt modelId="{1FA3F9B4-F698-499E-BB35-95A011C61465}" type="pres">
      <dgm:prSet presAssocID="{5282F341-D6DC-4B73-9CA8-190944677266}" presName="Parent" presStyleLbl="alignNode1" presStyleIdx="4" presStyleCnt="9">
        <dgm:presLayoutVars>
          <dgm:chMax val="3"/>
          <dgm:chPref val="3"/>
          <dgm:bulletEnabled val="1"/>
        </dgm:presLayoutVars>
      </dgm:prSet>
      <dgm:spPr/>
      <dgm:t>
        <a:bodyPr/>
        <a:lstStyle/>
        <a:p>
          <a:endParaRPr lang="en-US"/>
        </a:p>
      </dgm:t>
    </dgm:pt>
    <dgm:pt modelId="{78DB5F63-7D7E-4E21-A12E-03111A6B525D}" type="pres">
      <dgm:prSet presAssocID="{5282F341-D6DC-4B73-9CA8-190944677266}" presName="Accent" presStyleLbl="parChTrans1D1" presStyleIdx="4" presStyleCnt="9"/>
      <dgm:spPr/>
      <dgm:t>
        <a:bodyPr/>
        <a:lstStyle/>
        <a:p>
          <a:endParaRPr lang="en-US"/>
        </a:p>
      </dgm:t>
    </dgm:pt>
    <dgm:pt modelId="{EA8FC335-60F4-42DB-8112-1B0FB4C82E18}" type="pres">
      <dgm:prSet presAssocID="{568999A0-7356-4EFB-802C-6635E87F8C1B}" presName="sibTrans" presStyleCnt="0"/>
      <dgm:spPr/>
      <dgm:t>
        <a:bodyPr/>
        <a:lstStyle/>
        <a:p>
          <a:endParaRPr lang="en-US"/>
        </a:p>
      </dgm:t>
    </dgm:pt>
    <dgm:pt modelId="{4CCCDBA8-E5A5-4AD8-A549-F371F22D4935}" type="pres">
      <dgm:prSet presAssocID="{91568302-F36E-4BE7-BB35-62893A4BD0A3}" presName="composite" presStyleCnt="0"/>
      <dgm:spPr/>
      <dgm:t>
        <a:bodyPr/>
        <a:lstStyle/>
        <a:p>
          <a:endParaRPr lang="en-US"/>
        </a:p>
      </dgm:t>
    </dgm:pt>
    <dgm:pt modelId="{D792FAF1-389B-42B3-823B-704A608E0462}" type="pres">
      <dgm:prSet presAssocID="{91568302-F36E-4BE7-BB35-62893A4BD0A3}" presName="FirstChild" presStyleLbl="revTx" presStyleIdx="5" presStyleCnt="9">
        <dgm:presLayoutVars>
          <dgm:chMax val="0"/>
          <dgm:chPref val="0"/>
          <dgm:bulletEnabled val="1"/>
        </dgm:presLayoutVars>
      </dgm:prSet>
      <dgm:spPr/>
      <dgm:t>
        <a:bodyPr/>
        <a:lstStyle/>
        <a:p>
          <a:endParaRPr lang="en-US"/>
        </a:p>
      </dgm:t>
    </dgm:pt>
    <dgm:pt modelId="{8E784D1F-9AF0-490D-9BFE-B73F1830F0A6}" type="pres">
      <dgm:prSet presAssocID="{91568302-F36E-4BE7-BB35-62893A4BD0A3}" presName="Parent" presStyleLbl="alignNode1" presStyleIdx="5" presStyleCnt="9">
        <dgm:presLayoutVars>
          <dgm:chMax val="3"/>
          <dgm:chPref val="3"/>
          <dgm:bulletEnabled val="1"/>
        </dgm:presLayoutVars>
      </dgm:prSet>
      <dgm:spPr/>
      <dgm:t>
        <a:bodyPr/>
        <a:lstStyle/>
        <a:p>
          <a:endParaRPr lang="en-US"/>
        </a:p>
      </dgm:t>
    </dgm:pt>
    <dgm:pt modelId="{38E4916F-E994-4CF1-B421-6FC768134A61}" type="pres">
      <dgm:prSet presAssocID="{91568302-F36E-4BE7-BB35-62893A4BD0A3}" presName="Accent" presStyleLbl="parChTrans1D1" presStyleIdx="5" presStyleCnt="9"/>
      <dgm:spPr/>
      <dgm:t>
        <a:bodyPr/>
        <a:lstStyle/>
        <a:p>
          <a:endParaRPr lang="en-US"/>
        </a:p>
      </dgm:t>
    </dgm:pt>
    <dgm:pt modelId="{637F652B-507F-4BE0-B07D-D4057072A833}" type="pres">
      <dgm:prSet presAssocID="{B7520DF9-9142-4B8A-AEE6-CAF506502C9B}" presName="sibTrans" presStyleCnt="0"/>
      <dgm:spPr/>
    </dgm:pt>
    <dgm:pt modelId="{905DFEB0-791B-484B-8264-0FEC289F8B93}" type="pres">
      <dgm:prSet presAssocID="{D8CBD8E3-170D-4AA8-B9C6-9715B1D816EE}" presName="composite" presStyleCnt="0"/>
      <dgm:spPr/>
    </dgm:pt>
    <dgm:pt modelId="{544F1E7A-D1FE-41A3-8A04-3838CF824ED7}" type="pres">
      <dgm:prSet presAssocID="{D8CBD8E3-170D-4AA8-B9C6-9715B1D816EE}" presName="FirstChild" presStyleLbl="revTx" presStyleIdx="6" presStyleCnt="9">
        <dgm:presLayoutVars>
          <dgm:chMax val="0"/>
          <dgm:chPref val="0"/>
          <dgm:bulletEnabled val="1"/>
        </dgm:presLayoutVars>
      </dgm:prSet>
      <dgm:spPr/>
      <dgm:t>
        <a:bodyPr/>
        <a:lstStyle/>
        <a:p>
          <a:endParaRPr lang="en-US"/>
        </a:p>
      </dgm:t>
    </dgm:pt>
    <dgm:pt modelId="{1676D998-5A12-4D76-AFA4-E0C5EA3F2C6B}" type="pres">
      <dgm:prSet presAssocID="{D8CBD8E3-170D-4AA8-B9C6-9715B1D816EE}" presName="Parent" presStyleLbl="alignNode1" presStyleIdx="6" presStyleCnt="9">
        <dgm:presLayoutVars>
          <dgm:chMax val="3"/>
          <dgm:chPref val="3"/>
          <dgm:bulletEnabled val="1"/>
        </dgm:presLayoutVars>
      </dgm:prSet>
      <dgm:spPr/>
      <dgm:t>
        <a:bodyPr/>
        <a:lstStyle/>
        <a:p>
          <a:endParaRPr lang="en-US"/>
        </a:p>
      </dgm:t>
    </dgm:pt>
    <dgm:pt modelId="{CD4CFEC9-162C-419A-AE50-0C15C4681EC7}" type="pres">
      <dgm:prSet presAssocID="{D8CBD8E3-170D-4AA8-B9C6-9715B1D816EE}" presName="Accent" presStyleLbl="parChTrans1D1" presStyleIdx="6" presStyleCnt="9"/>
      <dgm:spPr/>
    </dgm:pt>
    <dgm:pt modelId="{EE6FF4B9-651E-4FF7-AF7F-D905C1BF6DFE}" type="pres">
      <dgm:prSet presAssocID="{417CEAA9-C789-4882-8734-8EDAA07580C5}" presName="sibTrans" presStyleCnt="0"/>
      <dgm:spPr/>
    </dgm:pt>
    <dgm:pt modelId="{AAA18ADB-B19E-4820-B263-A564035D6A82}" type="pres">
      <dgm:prSet presAssocID="{D66FC629-4C2D-432B-AC61-ABD5F62547BB}" presName="composite" presStyleCnt="0"/>
      <dgm:spPr/>
    </dgm:pt>
    <dgm:pt modelId="{8341306D-EFF0-4943-ACE7-F34AC94A545A}" type="pres">
      <dgm:prSet presAssocID="{D66FC629-4C2D-432B-AC61-ABD5F62547BB}" presName="FirstChild" presStyleLbl="revTx" presStyleIdx="7" presStyleCnt="9">
        <dgm:presLayoutVars>
          <dgm:chMax val="0"/>
          <dgm:chPref val="0"/>
          <dgm:bulletEnabled val="1"/>
        </dgm:presLayoutVars>
      </dgm:prSet>
      <dgm:spPr/>
      <dgm:t>
        <a:bodyPr/>
        <a:lstStyle/>
        <a:p>
          <a:endParaRPr lang="en-US"/>
        </a:p>
      </dgm:t>
    </dgm:pt>
    <dgm:pt modelId="{CE36543F-8D31-4B85-B7BD-D9B3E08E02A2}" type="pres">
      <dgm:prSet presAssocID="{D66FC629-4C2D-432B-AC61-ABD5F62547BB}" presName="Parent" presStyleLbl="alignNode1" presStyleIdx="7" presStyleCnt="9">
        <dgm:presLayoutVars>
          <dgm:chMax val="3"/>
          <dgm:chPref val="3"/>
          <dgm:bulletEnabled val="1"/>
        </dgm:presLayoutVars>
      </dgm:prSet>
      <dgm:spPr/>
      <dgm:t>
        <a:bodyPr/>
        <a:lstStyle/>
        <a:p>
          <a:endParaRPr lang="en-US"/>
        </a:p>
      </dgm:t>
    </dgm:pt>
    <dgm:pt modelId="{EFBC99CF-FEF5-41D0-BBE1-AD83D7957BBB}" type="pres">
      <dgm:prSet presAssocID="{D66FC629-4C2D-432B-AC61-ABD5F62547BB}" presName="Accent" presStyleLbl="parChTrans1D1" presStyleIdx="7" presStyleCnt="9"/>
      <dgm:spPr/>
    </dgm:pt>
    <dgm:pt modelId="{44F62DAB-F14D-475F-8336-8A7243D5CDC4}" type="pres">
      <dgm:prSet presAssocID="{4EDBB63C-17D9-4CA1-97F8-CDB5AD358542}" presName="sibTrans" presStyleCnt="0"/>
      <dgm:spPr/>
    </dgm:pt>
    <dgm:pt modelId="{D907BFFE-79B7-4CA1-AFB9-923FFB00EDA5}" type="pres">
      <dgm:prSet presAssocID="{80037D2E-1D16-4A65-9BED-BC2D03C325BA}" presName="composite" presStyleCnt="0"/>
      <dgm:spPr/>
    </dgm:pt>
    <dgm:pt modelId="{603AAF82-BFD7-49D3-959B-CB93C4B5E6A8}" type="pres">
      <dgm:prSet presAssocID="{80037D2E-1D16-4A65-9BED-BC2D03C325BA}" presName="FirstChild" presStyleLbl="revTx" presStyleIdx="8" presStyleCnt="9">
        <dgm:presLayoutVars>
          <dgm:chMax val="0"/>
          <dgm:chPref val="0"/>
          <dgm:bulletEnabled val="1"/>
        </dgm:presLayoutVars>
      </dgm:prSet>
      <dgm:spPr/>
      <dgm:t>
        <a:bodyPr/>
        <a:lstStyle/>
        <a:p>
          <a:endParaRPr lang="en-US"/>
        </a:p>
      </dgm:t>
    </dgm:pt>
    <dgm:pt modelId="{C6987F52-66D2-4A7E-BB39-C3B87A98C076}" type="pres">
      <dgm:prSet presAssocID="{80037D2E-1D16-4A65-9BED-BC2D03C325BA}" presName="Parent" presStyleLbl="alignNode1" presStyleIdx="8" presStyleCnt="9">
        <dgm:presLayoutVars>
          <dgm:chMax val="3"/>
          <dgm:chPref val="3"/>
          <dgm:bulletEnabled val="1"/>
        </dgm:presLayoutVars>
      </dgm:prSet>
      <dgm:spPr/>
      <dgm:t>
        <a:bodyPr/>
        <a:lstStyle/>
        <a:p>
          <a:endParaRPr lang="en-US"/>
        </a:p>
      </dgm:t>
    </dgm:pt>
    <dgm:pt modelId="{15B3BA6D-E29D-42CC-81B2-30A5A10D412E}" type="pres">
      <dgm:prSet presAssocID="{80037D2E-1D16-4A65-9BED-BC2D03C325BA}" presName="Accent" presStyleLbl="parChTrans1D1" presStyleIdx="8" presStyleCnt="9"/>
      <dgm:spPr/>
    </dgm:pt>
  </dgm:ptLst>
  <dgm:cxnLst>
    <dgm:cxn modelId="{B801A629-FB60-40EE-9465-684F761ED767}" srcId="{92EA0C04-1D07-4E33-8875-DFE218275B4F}" destId="{91568302-F36E-4BE7-BB35-62893A4BD0A3}" srcOrd="5" destOrd="0" parTransId="{E5231095-C80D-4FCA-8E49-4E7B4C81AB3B}" sibTransId="{B7520DF9-9142-4B8A-AEE6-CAF506502C9B}"/>
    <dgm:cxn modelId="{1CF3751F-14A1-451E-BB4A-33977D5C1DD6}" type="presOf" srcId="{69455527-74FC-45D2-84E9-A21BAB94452F}" destId="{544F1E7A-D1FE-41A3-8A04-3838CF824ED7}" srcOrd="0" destOrd="0" presId="urn:microsoft.com/office/officeart/2011/layout/TabList"/>
    <dgm:cxn modelId="{E9E6BC4B-5FF6-422E-8B15-EA98B69A649D}" srcId="{434B2494-2B0B-4103-BCF0-741D40096791}" destId="{B2A85270-D0A0-4D9D-8E2E-6516783CB07F}" srcOrd="0" destOrd="0" parTransId="{0EE2D270-EF78-413F-B59F-3B7E505631C8}" sibTransId="{962E4B8E-BA3B-4DA2-8061-FE3A6D87E542}"/>
    <dgm:cxn modelId="{C3C075D2-A3B8-481D-99BA-FBD21B283DFE}" type="presOf" srcId="{429D892D-E6D6-4C67-A999-7C432384253D}" destId="{9DA8F5F8-6FB4-467C-89D6-64E5F35AFEEE}" srcOrd="0" destOrd="0" presId="urn:microsoft.com/office/officeart/2011/layout/TabList"/>
    <dgm:cxn modelId="{A33C0090-7A22-415A-AE12-9A80B31704D3}" srcId="{80037D2E-1D16-4A65-9BED-BC2D03C325BA}" destId="{0DA5B655-3D4C-446F-988E-24A670F5DB0A}" srcOrd="0" destOrd="0" parTransId="{4DDFF323-74AD-48B4-AE8D-6485212AEAE4}" sibTransId="{21758FF8-A14D-4EB5-BCFA-863F6EA86A5F}"/>
    <dgm:cxn modelId="{555C33E6-C3D2-4AF9-8EE1-0FEF5724C079}" type="presOf" srcId="{39191221-460C-4F6B-8E69-405C34465210}" destId="{A9B5FAB0-46EE-48EB-A949-670F46F536A9}" srcOrd="0" destOrd="0" presId="urn:microsoft.com/office/officeart/2011/layout/TabList"/>
    <dgm:cxn modelId="{B3231803-B8B3-4081-8042-866B3A41A999}" srcId="{474A410E-E3B7-41F9-AAD6-6AD019E30D07}" destId="{6CA0EC6A-14B5-4447-96B6-57436D9326FA}" srcOrd="0" destOrd="0" parTransId="{3D34BE18-501A-4404-AB6C-9EAE66AEB1D9}" sibTransId="{1FFBCABD-10AD-4481-8938-2915054B6789}"/>
    <dgm:cxn modelId="{9E80B137-C1C4-42AC-A3B9-F9C096616271}" type="presOf" srcId="{D66FC629-4C2D-432B-AC61-ABD5F62547BB}" destId="{CE36543F-8D31-4B85-B7BD-D9B3E08E02A2}" srcOrd="0" destOrd="0" presId="urn:microsoft.com/office/officeart/2011/layout/TabList"/>
    <dgm:cxn modelId="{4F0FA953-BFB2-4EE3-8BC5-B9AA964D9DEE}" srcId="{91568302-F36E-4BE7-BB35-62893A4BD0A3}" destId="{8FCA6BE8-E04F-4DE3-81EB-FB9DD68AEDE4}" srcOrd="0" destOrd="0" parTransId="{F6C000DD-262B-483E-9445-8F860D652D1B}" sibTransId="{99983C4E-93B1-4485-9DC4-0717F0B0E2B5}"/>
    <dgm:cxn modelId="{B04CE56E-1BE7-4BFE-A448-1F7646C69AF9}" srcId="{D66FC629-4C2D-432B-AC61-ABD5F62547BB}" destId="{46AC6A8F-D1E3-44AE-A76A-AF6503D4D95E}" srcOrd="0" destOrd="0" parTransId="{2C243F2C-E809-40B2-A6C1-E0AABEF76FC8}" sibTransId="{67FFFCF2-55E7-4401-9B11-4176A39E2EC8}"/>
    <dgm:cxn modelId="{8C2289BF-DFB0-41C8-948B-1433DD896EE5}" srcId="{92EA0C04-1D07-4E33-8875-DFE218275B4F}" destId="{80037D2E-1D16-4A65-9BED-BC2D03C325BA}" srcOrd="8" destOrd="0" parTransId="{F2709305-BB70-40D0-9BD1-67C2774FFC94}" sibTransId="{BFC9968F-E99A-49D1-A0B7-13D5AF1D5307}"/>
    <dgm:cxn modelId="{56B543F2-CDD8-4186-A6AE-10FCE63A03CC}" type="presOf" srcId="{D8CBD8E3-170D-4AA8-B9C6-9715B1D816EE}" destId="{1676D998-5A12-4D76-AFA4-E0C5EA3F2C6B}" srcOrd="0" destOrd="0" presId="urn:microsoft.com/office/officeart/2011/layout/TabList"/>
    <dgm:cxn modelId="{59DF706A-3CF1-467B-874F-1162D1DD9365}" type="presOf" srcId="{2CE08DE8-F718-4CAD-B5FF-B506F476BB79}" destId="{CF7EC4FD-47C7-4651-8BA6-D39FE06BB7EF}" srcOrd="0" destOrd="0" presId="urn:microsoft.com/office/officeart/2011/layout/TabList"/>
    <dgm:cxn modelId="{211C87A7-51CD-40F6-A30E-10A8C4C406C3}" type="presOf" srcId="{92EA0C04-1D07-4E33-8875-DFE218275B4F}" destId="{69B7778B-F2A1-4D0A-8F9A-5F1A5F5B23E5}" srcOrd="0" destOrd="0" presId="urn:microsoft.com/office/officeart/2011/layout/TabList"/>
    <dgm:cxn modelId="{FE21C648-A914-4E13-821E-092E752BA145}" type="presOf" srcId="{8FCA6BE8-E04F-4DE3-81EB-FB9DD68AEDE4}" destId="{D792FAF1-389B-42B3-823B-704A608E0462}" srcOrd="0" destOrd="0" presId="urn:microsoft.com/office/officeart/2011/layout/TabList"/>
    <dgm:cxn modelId="{AEF01492-71EC-4AC2-A028-E3BB28BCC600}" type="presOf" srcId="{2E4C549F-334E-468F-B57C-11AD24D495B3}" destId="{7F8906A7-E850-4882-8F93-75763673D1B0}" srcOrd="0" destOrd="0" presId="urn:microsoft.com/office/officeart/2011/layout/TabList"/>
    <dgm:cxn modelId="{49039288-BA7F-445B-A28D-B7B6664F7974}" srcId="{92EA0C04-1D07-4E33-8875-DFE218275B4F}" destId="{5282F341-D6DC-4B73-9CA8-190944677266}" srcOrd="4" destOrd="0" parTransId="{60842523-9891-45EB-BA65-161D9BCE950F}" sibTransId="{568999A0-7356-4EFB-802C-6635E87F8C1B}"/>
    <dgm:cxn modelId="{63AFF946-68F4-40DD-8F3D-8AC639AD0B45}" type="presOf" srcId="{80037D2E-1D16-4A65-9BED-BC2D03C325BA}" destId="{C6987F52-66D2-4A7E-BB39-C3B87A98C076}" srcOrd="0" destOrd="0" presId="urn:microsoft.com/office/officeart/2011/layout/TabList"/>
    <dgm:cxn modelId="{C015E995-A51A-4B76-AFB0-CA842CAB4888}" type="presOf" srcId="{474A410E-E3B7-41F9-AAD6-6AD019E30D07}" destId="{DD4D763F-CC2A-4D28-963D-6221ED9DDFE9}" srcOrd="0" destOrd="0" presId="urn:microsoft.com/office/officeart/2011/layout/TabList"/>
    <dgm:cxn modelId="{664E7A1F-AD58-43BB-AAF8-FFEABAC8EB1B}" srcId="{39191221-460C-4F6B-8E69-405C34465210}" destId="{429D892D-E6D6-4C67-A999-7C432384253D}" srcOrd="0" destOrd="0" parTransId="{FAF5A6E8-2FED-49B3-A6B2-AE54DF894FAA}" sibTransId="{8D7D52F9-C558-4ECF-8CA2-272BED8B62C1}"/>
    <dgm:cxn modelId="{4CBA09AC-78B9-48C0-80FF-9297109D0185}" srcId="{92EA0C04-1D07-4E33-8875-DFE218275B4F}" destId="{D8CBD8E3-170D-4AA8-B9C6-9715B1D816EE}" srcOrd="6" destOrd="0" parTransId="{90579170-C0D3-4977-8543-1C724A97832D}" sibTransId="{417CEAA9-C789-4882-8734-8EDAA07580C5}"/>
    <dgm:cxn modelId="{BD76C915-5A79-4EBC-A4F5-41844ED2A00F}" srcId="{92EA0C04-1D07-4E33-8875-DFE218275B4F}" destId="{39191221-460C-4F6B-8E69-405C34465210}" srcOrd="3" destOrd="0" parTransId="{BC56F3EB-0725-48E0-8858-750A53D53F87}" sibTransId="{0F7A4179-AE24-439E-B2BF-21E6F4448D14}"/>
    <dgm:cxn modelId="{5D0BE5E6-F13B-4DBC-A2A2-7FD5DE07E698}" type="presOf" srcId="{B2A85270-D0A0-4D9D-8E2E-6516783CB07F}" destId="{B8E99CC4-8236-45F3-9735-B09B5B948064}" srcOrd="0" destOrd="0" presId="urn:microsoft.com/office/officeart/2011/layout/TabList"/>
    <dgm:cxn modelId="{910FAC41-DC4F-4235-A320-B582D977B97D}" srcId="{92EA0C04-1D07-4E33-8875-DFE218275B4F}" destId="{D66FC629-4C2D-432B-AC61-ABD5F62547BB}" srcOrd="7" destOrd="0" parTransId="{B9BAC555-2B34-45D4-B587-5305498A4A66}" sibTransId="{4EDBB63C-17D9-4CA1-97F8-CDB5AD358542}"/>
    <dgm:cxn modelId="{10797572-87AB-49C9-B5DD-E650E27F8A6B}" type="presOf" srcId="{46AC6A8F-D1E3-44AE-A76A-AF6503D4D95E}" destId="{8341306D-EFF0-4943-ACE7-F34AC94A545A}" srcOrd="0" destOrd="0" presId="urn:microsoft.com/office/officeart/2011/layout/TabList"/>
    <dgm:cxn modelId="{C9907837-FAC7-40E7-AE01-61C83EB82269}" type="presOf" srcId="{AAE3B28A-C886-4B7F-A4B7-017C1254DCED}" destId="{D499F33A-7B4B-4745-9133-4142F473DFFA}" srcOrd="0" destOrd="0" presId="urn:microsoft.com/office/officeart/2011/layout/TabList"/>
    <dgm:cxn modelId="{1F1855E6-C0A0-47E2-A4AD-4A9654C164FF}" srcId="{92EA0C04-1D07-4E33-8875-DFE218275B4F}" destId="{474A410E-E3B7-41F9-AAD6-6AD019E30D07}" srcOrd="1" destOrd="0" parTransId="{1F45AF34-F070-4AF0-9462-383B7034BB33}" sibTransId="{F866B1EB-923B-49C7-9E0B-51F3F3E89F00}"/>
    <dgm:cxn modelId="{D1CE47FB-9FFD-4F94-8A0F-F2CF4FDDC0D5}" type="presOf" srcId="{6CA0EC6A-14B5-4447-96B6-57436D9326FA}" destId="{4C291165-C8C0-4BCD-8D86-392B9F6AD2BE}" srcOrd="0" destOrd="0" presId="urn:microsoft.com/office/officeart/2011/layout/TabList"/>
    <dgm:cxn modelId="{D0421538-4FD3-4807-BBCE-B3C45ECEC1DD}" srcId="{5282F341-D6DC-4B73-9CA8-190944677266}" destId="{2CE08DE8-F718-4CAD-B5FF-B506F476BB79}" srcOrd="0" destOrd="0" parTransId="{0463574B-B3DB-4393-BB3F-4F84DB6A51EE}" sibTransId="{5EF03943-6DB0-4EBD-90F6-9A4762F39BDE}"/>
    <dgm:cxn modelId="{0071EC8B-92BF-4B47-8471-AD204D4341FD}" type="presOf" srcId="{0DA5B655-3D4C-446F-988E-24A670F5DB0A}" destId="{603AAF82-BFD7-49D3-959B-CB93C4B5E6A8}" srcOrd="0" destOrd="0" presId="urn:microsoft.com/office/officeart/2011/layout/TabList"/>
    <dgm:cxn modelId="{35A2A186-910F-47FE-B8B1-0DC0E3FC7441}" type="presOf" srcId="{5282F341-D6DC-4B73-9CA8-190944677266}" destId="{1FA3F9B4-F698-499E-BB35-95A011C61465}" srcOrd="0" destOrd="0" presId="urn:microsoft.com/office/officeart/2011/layout/TabList"/>
    <dgm:cxn modelId="{60FEED6A-78D8-4559-AA63-C25C4AC0C9E1}" type="presOf" srcId="{434B2494-2B0B-4103-BCF0-741D40096791}" destId="{5A84490B-B71F-4319-B1CD-814A43ADEF94}" srcOrd="0" destOrd="0" presId="urn:microsoft.com/office/officeart/2011/layout/TabList"/>
    <dgm:cxn modelId="{B074C9B1-5E3E-4F55-AF83-80C0A43D84C9}" srcId="{92EA0C04-1D07-4E33-8875-DFE218275B4F}" destId="{434B2494-2B0B-4103-BCF0-741D40096791}" srcOrd="2" destOrd="0" parTransId="{6B1A05DB-2DAA-4A1E-AF80-BDD63F34D4FE}" sibTransId="{DF3C5E63-5A87-44F1-A46D-A4D54E975042}"/>
    <dgm:cxn modelId="{AFD612B0-2970-4A5C-989F-6E87C814CE75}" type="presOf" srcId="{91568302-F36E-4BE7-BB35-62893A4BD0A3}" destId="{8E784D1F-9AF0-490D-9BFE-B73F1830F0A6}" srcOrd="0" destOrd="0" presId="urn:microsoft.com/office/officeart/2011/layout/TabList"/>
    <dgm:cxn modelId="{25E705EE-93F5-4213-9A17-6ED384A34CB8}" srcId="{D8CBD8E3-170D-4AA8-B9C6-9715B1D816EE}" destId="{69455527-74FC-45D2-84E9-A21BAB94452F}" srcOrd="0" destOrd="0" parTransId="{06AEC88E-7B5A-491B-B9F3-9E33AB3D5B6D}" sibTransId="{E0E23935-365C-4EEB-86AD-09D252FB30DA}"/>
    <dgm:cxn modelId="{86DB65FB-BF28-485E-8474-4DE02C901A89}" srcId="{92EA0C04-1D07-4E33-8875-DFE218275B4F}" destId="{2E4C549F-334E-468F-B57C-11AD24D495B3}" srcOrd="0" destOrd="0" parTransId="{3E6267D8-1EAC-4965-B997-F1C38F739F39}" sibTransId="{93A8A047-344F-4525-A73E-7A0AF396B10B}"/>
    <dgm:cxn modelId="{8B727F68-B5D3-4290-A925-9BBC0C590655}" srcId="{2E4C549F-334E-468F-B57C-11AD24D495B3}" destId="{AAE3B28A-C886-4B7F-A4B7-017C1254DCED}" srcOrd="0" destOrd="0" parTransId="{13278569-3838-4FFB-A8BA-5D06EE8FB19B}" sibTransId="{F37D78DC-AF43-48DE-8ACA-AFF5EB2CC83B}"/>
    <dgm:cxn modelId="{F2D4B3C0-1907-4495-8201-4A75A43C902E}" type="presParOf" srcId="{69B7778B-F2A1-4D0A-8F9A-5F1A5F5B23E5}" destId="{90F53616-0E81-48A8-890C-B0461B71B7EA}" srcOrd="0" destOrd="0" presId="urn:microsoft.com/office/officeart/2011/layout/TabList"/>
    <dgm:cxn modelId="{2297F796-CE4D-4686-9AC0-783543B62A74}" type="presParOf" srcId="{90F53616-0E81-48A8-890C-B0461B71B7EA}" destId="{D499F33A-7B4B-4745-9133-4142F473DFFA}" srcOrd="0" destOrd="0" presId="urn:microsoft.com/office/officeart/2011/layout/TabList"/>
    <dgm:cxn modelId="{B3F8CCB7-9A52-49C9-9E6A-FD55D603B922}" type="presParOf" srcId="{90F53616-0E81-48A8-890C-B0461B71B7EA}" destId="{7F8906A7-E850-4882-8F93-75763673D1B0}" srcOrd="1" destOrd="0" presId="urn:microsoft.com/office/officeart/2011/layout/TabList"/>
    <dgm:cxn modelId="{3594DB10-214E-4B25-B491-384F9079CA35}" type="presParOf" srcId="{90F53616-0E81-48A8-890C-B0461B71B7EA}" destId="{60879098-AB7D-4BCF-9BB9-799F91F57189}" srcOrd="2" destOrd="0" presId="urn:microsoft.com/office/officeart/2011/layout/TabList"/>
    <dgm:cxn modelId="{D76FB08B-99EB-4331-AB28-E9BFB7F1CC14}" type="presParOf" srcId="{69B7778B-F2A1-4D0A-8F9A-5F1A5F5B23E5}" destId="{78575461-FB47-4958-90E0-A343586E082D}" srcOrd="1" destOrd="0" presId="urn:microsoft.com/office/officeart/2011/layout/TabList"/>
    <dgm:cxn modelId="{59B16EDF-AC41-4F06-A8A2-6CD74212F1B7}" type="presParOf" srcId="{69B7778B-F2A1-4D0A-8F9A-5F1A5F5B23E5}" destId="{F22502EB-76FE-431E-911B-6754CF091BF6}" srcOrd="2" destOrd="0" presId="urn:microsoft.com/office/officeart/2011/layout/TabList"/>
    <dgm:cxn modelId="{47CF2B82-E9D0-4FED-9EFF-9792B8E99FDB}" type="presParOf" srcId="{F22502EB-76FE-431E-911B-6754CF091BF6}" destId="{4C291165-C8C0-4BCD-8D86-392B9F6AD2BE}" srcOrd="0" destOrd="0" presId="urn:microsoft.com/office/officeart/2011/layout/TabList"/>
    <dgm:cxn modelId="{9AFA556A-EF7C-423C-85DD-3CBFA47E6E43}" type="presParOf" srcId="{F22502EB-76FE-431E-911B-6754CF091BF6}" destId="{DD4D763F-CC2A-4D28-963D-6221ED9DDFE9}" srcOrd="1" destOrd="0" presId="urn:microsoft.com/office/officeart/2011/layout/TabList"/>
    <dgm:cxn modelId="{6ED99A50-0CDE-477C-B09A-F3915CD0B369}" type="presParOf" srcId="{F22502EB-76FE-431E-911B-6754CF091BF6}" destId="{4D2E163E-A866-4F35-B280-2F09D82156CD}" srcOrd="2" destOrd="0" presId="urn:microsoft.com/office/officeart/2011/layout/TabList"/>
    <dgm:cxn modelId="{E919B718-805A-4D65-A1EC-7362A54884A0}" type="presParOf" srcId="{69B7778B-F2A1-4D0A-8F9A-5F1A5F5B23E5}" destId="{0DCE32BE-A44A-49DB-8FC9-ED0BABC35493}" srcOrd="3" destOrd="0" presId="urn:microsoft.com/office/officeart/2011/layout/TabList"/>
    <dgm:cxn modelId="{B9393BEE-7262-4A4B-8E2F-BDC360ABB7A2}" type="presParOf" srcId="{69B7778B-F2A1-4D0A-8F9A-5F1A5F5B23E5}" destId="{D2007898-3F05-4B3B-BB04-7130FE9D8C5F}" srcOrd="4" destOrd="0" presId="urn:microsoft.com/office/officeart/2011/layout/TabList"/>
    <dgm:cxn modelId="{380E8130-57C8-417C-93F6-2ED308D3BE15}" type="presParOf" srcId="{D2007898-3F05-4B3B-BB04-7130FE9D8C5F}" destId="{B8E99CC4-8236-45F3-9735-B09B5B948064}" srcOrd="0" destOrd="0" presId="urn:microsoft.com/office/officeart/2011/layout/TabList"/>
    <dgm:cxn modelId="{857BD54F-608B-46E8-87E3-F988CAF4A811}" type="presParOf" srcId="{D2007898-3F05-4B3B-BB04-7130FE9D8C5F}" destId="{5A84490B-B71F-4319-B1CD-814A43ADEF94}" srcOrd="1" destOrd="0" presId="urn:microsoft.com/office/officeart/2011/layout/TabList"/>
    <dgm:cxn modelId="{E0DA5EFE-915F-4153-B752-BF39D5AD88C7}" type="presParOf" srcId="{D2007898-3F05-4B3B-BB04-7130FE9D8C5F}" destId="{A54EE71B-4F7A-4BBF-BA74-677110041EA6}" srcOrd="2" destOrd="0" presId="urn:microsoft.com/office/officeart/2011/layout/TabList"/>
    <dgm:cxn modelId="{3F71FDA5-F078-42C4-B4B4-85B8F3FBFBAB}" type="presParOf" srcId="{69B7778B-F2A1-4D0A-8F9A-5F1A5F5B23E5}" destId="{A7EE803A-B642-425E-B161-930F48D42B85}" srcOrd="5" destOrd="0" presId="urn:microsoft.com/office/officeart/2011/layout/TabList"/>
    <dgm:cxn modelId="{6B499CC3-A79D-4588-A319-8A842E81A2FA}" type="presParOf" srcId="{69B7778B-F2A1-4D0A-8F9A-5F1A5F5B23E5}" destId="{B0C258A6-85C3-45AF-8387-97BC09565CE8}" srcOrd="6" destOrd="0" presId="urn:microsoft.com/office/officeart/2011/layout/TabList"/>
    <dgm:cxn modelId="{E12555FC-23F1-4648-ABC0-CE46A09C9C78}" type="presParOf" srcId="{B0C258A6-85C3-45AF-8387-97BC09565CE8}" destId="{9DA8F5F8-6FB4-467C-89D6-64E5F35AFEEE}" srcOrd="0" destOrd="0" presId="urn:microsoft.com/office/officeart/2011/layout/TabList"/>
    <dgm:cxn modelId="{16CDBBA9-2861-444A-BFE5-55B250B896D2}" type="presParOf" srcId="{B0C258A6-85C3-45AF-8387-97BC09565CE8}" destId="{A9B5FAB0-46EE-48EB-A949-670F46F536A9}" srcOrd="1" destOrd="0" presId="urn:microsoft.com/office/officeart/2011/layout/TabList"/>
    <dgm:cxn modelId="{F4F469BB-A10E-4E26-B59E-E486230EB4E9}" type="presParOf" srcId="{B0C258A6-85C3-45AF-8387-97BC09565CE8}" destId="{70F91184-880A-4E88-B4F0-EE9425C14612}" srcOrd="2" destOrd="0" presId="urn:microsoft.com/office/officeart/2011/layout/TabList"/>
    <dgm:cxn modelId="{9F2D7311-38E0-467C-AB83-5A018427BA1F}" type="presParOf" srcId="{69B7778B-F2A1-4D0A-8F9A-5F1A5F5B23E5}" destId="{A73EC7AA-B7E7-40A9-9503-5E6E2D74C2D4}" srcOrd="7" destOrd="0" presId="urn:microsoft.com/office/officeart/2011/layout/TabList"/>
    <dgm:cxn modelId="{50FD814E-868D-43F9-856E-259D6E2C4A52}" type="presParOf" srcId="{69B7778B-F2A1-4D0A-8F9A-5F1A5F5B23E5}" destId="{4FF544FF-8061-4427-99F9-949E9C9ED288}" srcOrd="8" destOrd="0" presId="urn:microsoft.com/office/officeart/2011/layout/TabList"/>
    <dgm:cxn modelId="{4BFB36FD-BCFE-4F04-A00E-C2A68C3EAA2F}" type="presParOf" srcId="{4FF544FF-8061-4427-99F9-949E9C9ED288}" destId="{CF7EC4FD-47C7-4651-8BA6-D39FE06BB7EF}" srcOrd="0" destOrd="0" presId="urn:microsoft.com/office/officeart/2011/layout/TabList"/>
    <dgm:cxn modelId="{57D2C50F-B2E5-4AD7-B933-FE4B745C4BC6}" type="presParOf" srcId="{4FF544FF-8061-4427-99F9-949E9C9ED288}" destId="{1FA3F9B4-F698-499E-BB35-95A011C61465}" srcOrd="1" destOrd="0" presId="urn:microsoft.com/office/officeart/2011/layout/TabList"/>
    <dgm:cxn modelId="{F12E823C-9D8D-49F8-A4C3-4C3B679D0BA6}" type="presParOf" srcId="{4FF544FF-8061-4427-99F9-949E9C9ED288}" destId="{78DB5F63-7D7E-4E21-A12E-03111A6B525D}" srcOrd="2" destOrd="0" presId="urn:microsoft.com/office/officeart/2011/layout/TabList"/>
    <dgm:cxn modelId="{AED6EAC7-06EE-402A-A71C-49938DE4C801}" type="presParOf" srcId="{69B7778B-F2A1-4D0A-8F9A-5F1A5F5B23E5}" destId="{EA8FC335-60F4-42DB-8112-1B0FB4C82E18}" srcOrd="9" destOrd="0" presId="urn:microsoft.com/office/officeart/2011/layout/TabList"/>
    <dgm:cxn modelId="{0A31A962-310F-4CDA-97D2-9D5C60AAF113}" type="presParOf" srcId="{69B7778B-F2A1-4D0A-8F9A-5F1A5F5B23E5}" destId="{4CCCDBA8-E5A5-4AD8-A549-F371F22D4935}" srcOrd="10" destOrd="0" presId="urn:microsoft.com/office/officeart/2011/layout/TabList"/>
    <dgm:cxn modelId="{F205B69E-E0ED-45AC-A7F8-9652EF8898EE}" type="presParOf" srcId="{4CCCDBA8-E5A5-4AD8-A549-F371F22D4935}" destId="{D792FAF1-389B-42B3-823B-704A608E0462}" srcOrd="0" destOrd="0" presId="urn:microsoft.com/office/officeart/2011/layout/TabList"/>
    <dgm:cxn modelId="{B0FFB580-DB99-4F1F-A166-A61CCF33C50E}" type="presParOf" srcId="{4CCCDBA8-E5A5-4AD8-A549-F371F22D4935}" destId="{8E784D1F-9AF0-490D-9BFE-B73F1830F0A6}" srcOrd="1" destOrd="0" presId="urn:microsoft.com/office/officeart/2011/layout/TabList"/>
    <dgm:cxn modelId="{BFE024E2-D098-45BF-A043-3AA9EBCE9AFB}" type="presParOf" srcId="{4CCCDBA8-E5A5-4AD8-A549-F371F22D4935}" destId="{38E4916F-E994-4CF1-B421-6FC768134A61}" srcOrd="2" destOrd="0" presId="urn:microsoft.com/office/officeart/2011/layout/TabList"/>
    <dgm:cxn modelId="{EE9BA285-145F-4018-A12D-6128B2E76D6E}" type="presParOf" srcId="{69B7778B-F2A1-4D0A-8F9A-5F1A5F5B23E5}" destId="{637F652B-507F-4BE0-B07D-D4057072A833}" srcOrd="11" destOrd="0" presId="urn:microsoft.com/office/officeart/2011/layout/TabList"/>
    <dgm:cxn modelId="{78F4EE78-A498-4A92-81D3-07EF0A341596}" type="presParOf" srcId="{69B7778B-F2A1-4D0A-8F9A-5F1A5F5B23E5}" destId="{905DFEB0-791B-484B-8264-0FEC289F8B93}" srcOrd="12" destOrd="0" presId="urn:microsoft.com/office/officeart/2011/layout/TabList"/>
    <dgm:cxn modelId="{81C7C148-9E28-4C64-AEAD-E8A74C2B853A}" type="presParOf" srcId="{905DFEB0-791B-484B-8264-0FEC289F8B93}" destId="{544F1E7A-D1FE-41A3-8A04-3838CF824ED7}" srcOrd="0" destOrd="0" presId="urn:microsoft.com/office/officeart/2011/layout/TabList"/>
    <dgm:cxn modelId="{67CBBBBF-A23B-44EB-8494-59D23E88720A}" type="presParOf" srcId="{905DFEB0-791B-484B-8264-0FEC289F8B93}" destId="{1676D998-5A12-4D76-AFA4-E0C5EA3F2C6B}" srcOrd="1" destOrd="0" presId="urn:microsoft.com/office/officeart/2011/layout/TabList"/>
    <dgm:cxn modelId="{A5FEE939-9BA5-47DA-9E8B-8937BD310699}" type="presParOf" srcId="{905DFEB0-791B-484B-8264-0FEC289F8B93}" destId="{CD4CFEC9-162C-419A-AE50-0C15C4681EC7}" srcOrd="2" destOrd="0" presId="urn:microsoft.com/office/officeart/2011/layout/TabList"/>
    <dgm:cxn modelId="{910B06DF-24FB-4FD4-81D4-0E3A51AE604C}" type="presParOf" srcId="{69B7778B-F2A1-4D0A-8F9A-5F1A5F5B23E5}" destId="{EE6FF4B9-651E-4FF7-AF7F-D905C1BF6DFE}" srcOrd="13" destOrd="0" presId="urn:microsoft.com/office/officeart/2011/layout/TabList"/>
    <dgm:cxn modelId="{92F46730-4C2C-4C07-B30B-CDBBD550A7B9}" type="presParOf" srcId="{69B7778B-F2A1-4D0A-8F9A-5F1A5F5B23E5}" destId="{AAA18ADB-B19E-4820-B263-A564035D6A82}" srcOrd="14" destOrd="0" presId="urn:microsoft.com/office/officeart/2011/layout/TabList"/>
    <dgm:cxn modelId="{72989CBC-23B6-4CF6-9346-F1450D24AD60}" type="presParOf" srcId="{AAA18ADB-B19E-4820-B263-A564035D6A82}" destId="{8341306D-EFF0-4943-ACE7-F34AC94A545A}" srcOrd="0" destOrd="0" presId="urn:microsoft.com/office/officeart/2011/layout/TabList"/>
    <dgm:cxn modelId="{1D337BB2-2054-49D5-9F07-B72ABD8B8780}" type="presParOf" srcId="{AAA18ADB-B19E-4820-B263-A564035D6A82}" destId="{CE36543F-8D31-4B85-B7BD-D9B3E08E02A2}" srcOrd="1" destOrd="0" presId="urn:microsoft.com/office/officeart/2011/layout/TabList"/>
    <dgm:cxn modelId="{277E9D9D-E98E-4F85-B179-3FC31A0E7E48}" type="presParOf" srcId="{AAA18ADB-B19E-4820-B263-A564035D6A82}" destId="{EFBC99CF-FEF5-41D0-BBE1-AD83D7957BBB}" srcOrd="2" destOrd="0" presId="urn:microsoft.com/office/officeart/2011/layout/TabList"/>
    <dgm:cxn modelId="{2D7EF1DF-62D8-4216-A67A-51026A7A1D58}" type="presParOf" srcId="{69B7778B-F2A1-4D0A-8F9A-5F1A5F5B23E5}" destId="{44F62DAB-F14D-475F-8336-8A7243D5CDC4}" srcOrd="15" destOrd="0" presId="urn:microsoft.com/office/officeart/2011/layout/TabList"/>
    <dgm:cxn modelId="{F835DDA5-E88B-4ED7-A81C-11A52B2BAC04}" type="presParOf" srcId="{69B7778B-F2A1-4D0A-8F9A-5F1A5F5B23E5}" destId="{D907BFFE-79B7-4CA1-AFB9-923FFB00EDA5}" srcOrd="16" destOrd="0" presId="urn:microsoft.com/office/officeart/2011/layout/TabList"/>
    <dgm:cxn modelId="{D4A118E1-26DC-4477-870D-98606EC0345C}" type="presParOf" srcId="{D907BFFE-79B7-4CA1-AFB9-923FFB00EDA5}" destId="{603AAF82-BFD7-49D3-959B-CB93C4B5E6A8}" srcOrd="0" destOrd="0" presId="urn:microsoft.com/office/officeart/2011/layout/TabList"/>
    <dgm:cxn modelId="{EDC7FBD0-3F99-4CA8-8AF3-9D6F27BCDAF0}" type="presParOf" srcId="{D907BFFE-79B7-4CA1-AFB9-923FFB00EDA5}" destId="{C6987F52-66D2-4A7E-BB39-C3B87A98C076}" srcOrd="1" destOrd="0" presId="urn:microsoft.com/office/officeart/2011/layout/TabList"/>
    <dgm:cxn modelId="{779018F7-A368-4C53-BA5C-154F88DDDBD0}" type="presParOf" srcId="{D907BFFE-79B7-4CA1-AFB9-923FFB00EDA5}" destId="{15B3BA6D-E29D-42CC-81B2-30A5A10D412E}"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F39B2-DC35-4F87-82DA-7FC6CC27D7FE}">
      <dsp:nvSpPr>
        <dsp:cNvPr id="0" name=""/>
        <dsp:cNvSpPr/>
      </dsp:nvSpPr>
      <dsp:spPr>
        <a:xfrm>
          <a:off x="0" y="3428270"/>
          <a:ext cx="7848600" cy="0"/>
        </a:xfrm>
        <a:prstGeom prst="line">
          <a:avLst/>
        </a:pr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1EA470-FB79-49E1-9296-64B630DC43EE}">
      <dsp:nvSpPr>
        <dsp:cNvPr id="0" name=""/>
        <dsp:cNvSpPr/>
      </dsp:nvSpPr>
      <dsp:spPr>
        <a:xfrm>
          <a:off x="0" y="2561061"/>
          <a:ext cx="7848600" cy="0"/>
        </a:xfrm>
        <a:prstGeom prst="line">
          <a:avLst/>
        </a:pr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C407C-C3EA-4CB9-9E25-68BE98A79CC3}">
      <dsp:nvSpPr>
        <dsp:cNvPr id="0" name=""/>
        <dsp:cNvSpPr/>
      </dsp:nvSpPr>
      <dsp:spPr>
        <a:xfrm>
          <a:off x="0" y="1693852"/>
          <a:ext cx="7848600" cy="0"/>
        </a:xfrm>
        <a:prstGeom prst="line">
          <a:avLst/>
        </a:pr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D57E0A-2DAA-41FC-BF13-F5E7D84280F9}">
      <dsp:nvSpPr>
        <dsp:cNvPr id="0" name=""/>
        <dsp:cNvSpPr/>
      </dsp:nvSpPr>
      <dsp:spPr>
        <a:xfrm>
          <a:off x="0" y="826642"/>
          <a:ext cx="7848600" cy="0"/>
        </a:xfrm>
        <a:prstGeom prst="line">
          <a:avLst/>
        </a:pr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FEEE9C-0D58-4B4D-A305-D7386E1A8431}">
      <dsp:nvSpPr>
        <dsp:cNvPr id="0" name=""/>
        <dsp:cNvSpPr/>
      </dsp:nvSpPr>
      <dsp:spPr>
        <a:xfrm>
          <a:off x="2040635" y="729"/>
          <a:ext cx="5807964" cy="82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dirty="0" smtClean="0"/>
            <a:t>Ernest “Ron” Frazier (CASE)</a:t>
          </a:r>
        </a:p>
        <a:p>
          <a:pPr lvl="0" algn="l" defTabSz="1066800">
            <a:lnSpc>
              <a:spcPct val="90000"/>
            </a:lnSpc>
            <a:spcBef>
              <a:spcPct val="0"/>
            </a:spcBef>
            <a:spcAft>
              <a:spcPct val="35000"/>
            </a:spcAft>
          </a:pPr>
          <a:r>
            <a:rPr lang="en-US" sz="2400" kern="1200" dirty="0" smtClean="0"/>
            <a:t>David Fletcher (WMC)</a:t>
          </a:r>
          <a:endParaRPr lang="en-US" sz="2400" kern="1200" dirty="0"/>
        </a:p>
      </dsp:txBody>
      <dsp:txXfrm>
        <a:off x="2040635" y="729"/>
        <a:ext cx="5807964" cy="825913"/>
      </dsp:txXfrm>
    </dsp:sp>
    <dsp:sp modelId="{6C3C912C-754A-4693-A6DB-B59561CDB128}">
      <dsp:nvSpPr>
        <dsp:cNvPr id="0" name=""/>
        <dsp:cNvSpPr/>
      </dsp:nvSpPr>
      <dsp:spPr>
        <a:xfrm>
          <a:off x="0" y="729"/>
          <a:ext cx="2040636" cy="825913"/>
        </a:xfrm>
        <a:prstGeom prst="round2SameRect">
          <a:avLst>
            <a:gd name="adj1" fmla="val 16670"/>
            <a:gd name="adj2" fmla="val 0"/>
          </a:avLst>
        </a:prstGeom>
        <a:solidFill>
          <a:schemeClr val="accent1">
            <a:shade val="5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Principal Investigators</a:t>
          </a:r>
          <a:endParaRPr lang="en-US" sz="2400" kern="1200" dirty="0"/>
        </a:p>
      </dsp:txBody>
      <dsp:txXfrm>
        <a:off x="40325" y="41054"/>
        <a:ext cx="1959986" cy="785588"/>
      </dsp:txXfrm>
    </dsp:sp>
    <dsp:sp modelId="{231F9853-7FD1-4CEF-AAC0-28D1220690C9}">
      <dsp:nvSpPr>
        <dsp:cNvPr id="0" name=""/>
        <dsp:cNvSpPr/>
      </dsp:nvSpPr>
      <dsp:spPr>
        <a:xfrm>
          <a:off x="2040635" y="867938"/>
          <a:ext cx="5807964" cy="82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dirty="0" smtClean="0"/>
            <a:t>David Ekern, Mike Smith </a:t>
          </a:r>
          <a:endParaRPr lang="en-US" sz="2400" kern="1200" dirty="0"/>
        </a:p>
      </dsp:txBody>
      <dsp:txXfrm>
        <a:off x="2040635" y="867938"/>
        <a:ext cx="5807964" cy="825913"/>
      </dsp:txXfrm>
    </dsp:sp>
    <dsp:sp modelId="{F2751343-65F0-4609-BACA-D1AAB955573E}">
      <dsp:nvSpPr>
        <dsp:cNvPr id="0" name=""/>
        <dsp:cNvSpPr/>
      </dsp:nvSpPr>
      <dsp:spPr>
        <a:xfrm>
          <a:off x="0" y="867938"/>
          <a:ext cx="2040636" cy="825913"/>
        </a:xfrm>
        <a:prstGeom prst="round2SameRect">
          <a:avLst>
            <a:gd name="adj1" fmla="val 16670"/>
            <a:gd name="adj2" fmla="val 0"/>
          </a:avLst>
        </a:prstGeom>
        <a:solidFill>
          <a:schemeClr val="accent1">
            <a:shade val="50000"/>
            <a:hueOff val="-18786"/>
            <a:satOff val="472"/>
            <a:lumOff val="18741"/>
            <a:alphaOff val="0"/>
          </a:schemeClr>
        </a:solidFill>
        <a:ln w="26425" cap="flat" cmpd="sng" algn="ctr">
          <a:solidFill>
            <a:schemeClr val="accent1">
              <a:shade val="50000"/>
              <a:hueOff val="-18786"/>
              <a:satOff val="472"/>
              <a:lumOff val="187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Countermeasures Assessment &amp; Security Experts</a:t>
          </a:r>
          <a:endParaRPr lang="en-US" sz="1800" kern="1200" dirty="0"/>
        </a:p>
      </dsp:txBody>
      <dsp:txXfrm>
        <a:off x="40325" y="908263"/>
        <a:ext cx="1959986" cy="785588"/>
      </dsp:txXfrm>
    </dsp:sp>
    <dsp:sp modelId="{D8746CDC-01B6-45A0-B53D-C0F113526F58}">
      <dsp:nvSpPr>
        <dsp:cNvPr id="0" name=""/>
        <dsp:cNvSpPr/>
      </dsp:nvSpPr>
      <dsp:spPr>
        <a:xfrm>
          <a:off x="2040635" y="1735147"/>
          <a:ext cx="5807964" cy="82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dirty="0" smtClean="0"/>
            <a:t>Jeff Western, Pat Bye</a:t>
          </a:r>
          <a:endParaRPr lang="en-US" sz="2400" kern="1200" dirty="0"/>
        </a:p>
      </dsp:txBody>
      <dsp:txXfrm>
        <a:off x="2040635" y="1735147"/>
        <a:ext cx="5807964" cy="825913"/>
      </dsp:txXfrm>
    </dsp:sp>
    <dsp:sp modelId="{71578AA5-5BE2-4AED-A21C-D0674D84A376}">
      <dsp:nvSpPr>
        <dsp:cNvPr id="0" name=""/>
        <dsp:cNvSpPr/>
      </dsp:nvSpPr>
      <dsp:spPr>
        <a:xfrm>
          <a:off x="0" y="1735147"/>
          <a:ext cx="2040636" cy="825913"/>
        </a:xfrm>
        <a:prstGeom prst="round2SameRect">
          <a:avLst>
            <a:gd name="adj1" fmla="val 16670"/>
            <a:gd name="adj2" fmla="val 0"/>
          </a:avLst>
        </a:prstGeom>
        <a:solidFill>
          <a:schemeClr val="accent1">
            <a:shade val="50000"/>
            <a:hueOff val="-37571"/>
            <a:satOff val="944"/>
            <a:lumOff val="37481"/>
            <a:alphaOff val="0"/>
          </a:schemeClr>
        </a:solidFill>
        <a:ln w="26425" cap="flat" cmpd="sng" algn="ctr">
          <a:solidFill>
            <a:schemeClr val="accent1">
              <a:shade val="50000"/>
              <a:hueOff val="-37571"/>
              <a:satOff val="944"/>
              <a:lumOff val="374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Western Management and  Consulting</a:t>
          </a:r>
          <a:endParaRPr lang="en-US" sz="1800" kern="1200" dirty="0"/>
        </a:p>
      </dsp:txBody>
      <dsp:txXfrm>
        <a:off x="40325" y="1775472"/>
        <a:ext cx="1959986" cy="785588"/>
      </dsp:txXfrm>
    </dsp:sp>
    <dsp:sp modelId="{2D943227-8BB0-4CC9-8F12-21FB1FAD474A}">
      <dsp:nvSpPr>
        <dsp:cNvPr id="0" name=""/>
        <dsp:cNvSpPr/>
      </dsp:nvSpPr>
      <dsp:spPr>
        <a:xfrm>
          <a:off x="2040635" y="2602357"/>
          <a:ext cx="5807964" cy="82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dirty="0" smtClean="0"/>
            <a:t>Yuko Nakanishi, Jennifer </a:t>
          </a:r>
          <a:r>
            <a:rPr lang="en-US" sz="2400" kern="1200" dirty="0" err="1" smtClean="0"/>
            <a:t>Bayuk</a:t>
          </a:r>
          <a:r>
            <a:rPr lang="en-US" sz="2400" kern="1200" dirty="0" smtClean="0"/>
            <a:t>,</a:t>
          </a:r>
        </a:p>
        <a:p>
          <a:pPr lvl="0" algn="l" defTabSz="1066800">
            <a:lnSpc>
              <a:spcPct val="90000"/>
            </a:lnSpc>
            <a:spcBef>
              <a:spcPct val="0"/>
            </a:spcBef>
            <a:spcAft>
              <a:spcPct val="35000"/>
            </a:spcAft>
          </a:pPr>
          <a:r>
            <a:rPr lang="en-US" sz="2400" kern="1200" dirty="0" smtClean="0"/>
            <a:t> Barry Horowitz</a:t>
          </a:r>
          <a:endParaRPr lang="en-US" sz="2400" kern="1200" dirty="0"/>
        </a:p>
      </dsp:txBody>
      <dsp:txXfrm>
        <a:off x="2040635" y="2602357"/>
        <a:ext cx="5807964" cy="825913"/>
      </dsp:txXfrm>
    </dsp:sp>
    <dsp:sp modelId="{565EF862-0973-4946-8063-D95CF9A17155}">
      <dsp:nvSpPr>
        <dsp:cNvPr id="0" name=""/>
        <dsp:cNvSpPr/>
      </dsp:nvSpPr>
      <dsp:spPr>
        <a:xfrm>
          <a:off x="0" y="2602357"/>
          <a:ext cx="2040636" cy="825913"/>
        </a:xfrm>
        <a:prstGeom prst="round2SameRect">
          <a:avLst>
            <a:gd name="adj1" fmla="val 16670"/>
            <a:gd name="adj2" fmla="val 0"/>
          </a:avLst>
        </a:prstGeom>
        <a:solidFill>
          <a:schemeClr val="accent1">
            <a:shade val="50000"/>
            <a:hueOff val="-18786"/>
            <a:satOff val="472"/>
            <a:lumOff val="18741"/>
            <a:alphaOff val="0"/>
          </a:schemeClr>
        </a:solidFill>
        <a:ln w="26425" cap="flat" cmpd="sng" algn="ctr">
          <a:solidFill>
            <a:schemeClr val="accent1">
              <a:shade val="50000"/>
              <a:hueOff val="-18786"/>
              <a:satOff val="472"/>
              <a:lumOff val="187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Subject Matter Experts</a:t>
          </a:r>
          <a:endParaRPr lang="en-US" sz="1800" kern="1200" dirty="0"/>
        </a:p>
      </dsp:txBody>
      <dsp:txXfrm>
        <a:off x="40325" y="2642682"/>
        <a:ext cx="1959986" cy="785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3BA6D-E29D-42CC-81B2-30A5A10D412E}">
      <dsp:nvSpPr>
        <dsp:cNvPr id="0" name=""/>
        <dsp:cNvSpPr/>
      </dsp:nvSpPr>
      <dsp:spPr>
        <a:xfrm>
          <a:off x="0" y="4061878"/>
          <a:ext cx="7696200" cy="0"/>
        </a:xfrm>
        <a:prstGeom prst="line">
          <a:avLst/>
        </a:prstGeom>
        <a:noFill/>
        <a:ln w="2642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BC99CF-FEF5-41D0-BBE1-AD83D7957BBB}">
      <dsp:nvSpPr>
        <dsp:cNvPr id="0" name=""/>
        <dsp:cNvSpPr/>
      </dsp:nvSpPr>
      <dsp:spPr>
        <a:xfrm>
          <a:off x="0" y="3608395"/>
          <a:ext cx="7696200" cy="0"/>
        </a:xfrm>
        <a:prstGeom prst="line">
          <a:avLst/>
        </a:prstGeom>
        <a:noFill/>
        <a:ln w="2642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4CFEC9-162C-419A-AE50-0C15C4681EC7}">
      <dsp:nvSpPr>
        <dsp:cNvPr id="0" name=""/>
        <dsp:cNvSpPr/>
      </dsp:nvSpPr>
      <dsp:spPr>
        <a:xfrm>
          <a:off x="0" y="3154911"/>
          <a:ext cx="7696200" cy="0"/>
        </a:xfrm>
        <a:prstGeom prst="line">
          <a:avLst/>
        </a:prstGeom>
        <a:noFill/>
        <a:ln w="2642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E4916F-E994-4CF1-B421-6FC768134A61}">
      <dsp:nvSpPr>
        <dsp:cNvPr id="0" name=""/>
        <dsp:cNvSpPr/>
      </dsp:nvSpPr>
      <dsp:spPr>
        <a:xfrm>
          <a:off x="0" y="2701428"/>
          <a:ext cx="7696200" cy="0"/>
        </a:xfrm>
        <a:prstGeom prst="line">
          <a:avLst/>
        </a:prstGeom>
        <a:noFill/>
        <a:ln w="2642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DB5F63-7D7E-4E21-A12E-03111A6B525D}">
      <dsp:nvSpPr>
        <dsp:cNvPr id="0" name=""/>
        <dsp:cNvSpPr/>
      </dsp:nvSpPr>
      <dsp:spPr>
        <a:xfrm>
          <a:off x="0" y="2247944"/>
          <a:ext cx="7696200" cy="0"/>
        </a:xfrm>
        <a:prstGeom prst="line">
          <a:avLst/>
        </a:prstGeom>
        <a:noFill/>
        <a:ln w="2642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0F91184-880A-4E88-B4F0-EE9425C14612}">
      <dsp:nvSpPr>
        <dsp:cNvPr id="0" name=""/>
        <dsp:cNvSpPr/>
      </dsp:nvSpPr>
      <dsp:spPr>
        <a:xfrm>
          <a:off x="0" y="1794460"/>
          <a:ext cx="7696200" cy="0"/>
        </a:xfrm>
        <a:prstGeom prst="line">
          <a:avLst/>
        </a:prstGeom>
        <a:noFill/>
        <a:ln w="2642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54EE71B-4F7A-4BBF-BA74-677110041EA6}">
      <dsp:nvSpPr>
        <dsp:cNvPr id="0" name=""/>
        <dsp:cNvSpPr/>
      </dsp:nvSpPr>
      <dsp:spPr>
        <a:xfrm>
          <a:off x="0" y="1340977"/>
          <a:ext cx="7696200" cy="0"/>
        </a:xfrm>
        <a:prstGeom prst="line">
          <a:avLst/>
        </a:prstGeom>
        <a:noFill/>
        <a:ln w="2642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D2E163E-A866-4F35-B280-2F09D82156CD}">
      <dsp:nvSpPr>
        <dsp:cNvPr id="0" name=""/>
        <dsp:cNvSpPr/>
      </dsp:nvSpPr>
      <dsp:spPr>
        <a:xfrm>
          <a:off x="0" y="887493"/>
          <a:ext cx="7696200" cy="0"/>
        </a:xfrm>
        <a:prstGeom prst="line">
          <a:avLst/>
        </a:prstGeom>
        <a:noFill/>
        <a:ln w="2642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879098-AB7D-4BCF-9BB9-799F91F57189}">
      <dsp:nvSpPr>
        <dsp:cNvPr id="0" name=""/>
        <dsp:cNvSpPr/>
      </dsp:nvSpPr>
      <dsp:spPr>
        <a:xfrm>
          <a:off x="0" y="434010"/>
          <a:ext cx="7696200" cy="0"/>
        </a:xfrm>
        <a:prstGeom prst="line">
          <a:avLst/>
        </a:prstGeom>
        <a:noFill/>
        <a:ln w="2642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499F33A-7B4B-4745-9133-4142F473DFFA}">
      <dsp:nvSpPr>
        <dsp:cNvPr id="0" name=""/>
        <dsp:cNvSpPr/>
      </dsp:nvSpPr>
      <dsp:spPr>
        <a:xfrm>
          <a:off x="2001011" y="2121"/>
          <a:ext cx="5695188" cy="43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smtClean="0"/>
            <a:t>How to Use This Guide</a:t>
          </a:r>
          <a:endParaRPr lang="en-US" sz="1400" kern="1200" dirty="0"/>
        </a:p>
      </dsp:txBody>
      <dsp:txXfrm>
        <a:off x="2001011" y="2121"/>
        <a:ext cx="5695188" cy="431889"/>
      </dsp:txXfrm>
    </dsp:sp>
    <dsp:sp modelId="{7F8906A7-E850-4882-8F93-75763673D1B0}">
      <dsp:nvSpPr>
        <dsp:cNvPr id="0" name=""/>
        <dsp:cNvSpPr/>
      </dsp:nvSpPr>
      <dsp:spPr>
        <a:xfrm>
          <a:off x="0" y="2121"/>
          <a:ext cx="2001012" cy="431889"/>
        </a:xfrm>
        <a:prstGeom prst="round2SameRect">
          <a:avLst>
            <a:gd name="adj1" fmla="val 16670"/>
            <a:gd name="adj2" fmla="val 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w="9525"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Preface</a:t>
          </a:r>
          <a:endParaRPr lang="en-US" sz="2400" kern="1200" dirty="0"/>
        </a:p>
      </dsp:txBody>
      <dsp:txXfrm>
        <a:off x="21087" y="23208"/>
        <a:ext cx="1958838" cy="410802"/>
      </dsp:txXfrm>
    </dsp:sp>
    <dsp:sp modelId="{4C291165-C8C0-4BCD-8D86-392B9F6AD2BE}">
      <dsp:nvSpPr>
        <dsp:cNvPr id="0" name=""/>
        <dsp:cNvSpPr/>
      </dsp:nvSpPr>
      <dsp:spPr>
        <a:xfrm>
          <a:off x="2001011" y="455604"/>
          <a:ext cx="5695188" cy="43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smtClean="0"/>
            <a:t>Business Case for Cybersecurity</a:t>
          </a:r>
          <a:endParaRPr lang="en-US" sz="1400" kern="1200" dirty="0"/>
        </a:p>
      </dsp:txBody>
      <dsp:txXfrm>
        <a:off x="2001011" y="455604"/>
        <a:ext cx="5695188" cy="431889"/>
      </dsp:txXfrm>
    </dsp:sp>
    <dsp:sp modelId="{DD4D763F-CC2A-4D28-963D-6221ED9DDFE9}">
      <dsp:nvSpPr>
        <dsp:cNvPr id="0" name=""/>
        <dsp:cNvSpPr/>
      </dsp:nvSpPr>
      <dsp:spPr>
        <a:xfrm>
          <a:off x="0" y="455604"/>
          <a:ext cx="2001012" cy="431889"/>
        </a:xfrm>
        <a:prstGeom prst="round2SameRect">
          <a:avLst>
            <a:gd name="adj1" fmla="val 16670"/>
            <a:gd name="adj2" fmla="val 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w="9525"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Introduction</a:t>
          </a:r>
          <a:endParaRPr lang="en-US" sz="2400" kern="1200" dirty="0"/>
        </a:p>
      </dsp:txBody>
      <dsp:txXfrm>
        <a:off x="21087" y="476691"/>
        <a:ext cx="1958838" cy="410802"/>
      </dsp:txXfrm>
    </dsp:sp>
    <dsp:sp modelId="{B8E99CC4-8236-45F3-9735-B09B5B948064}">
      <dsp:nvSpPr>
        <dsp:cNvPr id="0" name=""/>
        <dsp:cNvSpPr/>
      </dsp:nvSpPr>
      <dsp:spPr>
        <a:xfrm>
          <a:off x="2001011" y="909088"/>
          <a:ext cx="5695188" cy="43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smtClean="0">
              <a:ea typeface="ＭＳ Ｐゴシック" charset="0"/>
            </a:rPr>
            <a:t>Top Myths of Transportation Cybersecurity</a:t>
          </a:r>
          <a:endParaRPr lang="en-US" sz="1400" kern="1200" dirty="0"/>
        </a:p>
      </dsp:txBody>
      <dsp:txXfrm>
        <a:off x="2001011" y="909088"/>
        <a:ext cx="5695188" cy="431889"/>
      </dsp:txXfrm>
    </dsp:sp>
    <dsp:sp modelId="{5A84490B-B71F-4319-B1CD-814A43ADEF94}">
      <dsp:nvSpPr>
        <dsp:cNvPr id="0" name=""/>
        <dsp:cNvSpPr/>
      </dsp:nvSpPr>
      <dsp:spPr>
        <a:xfrm>
          <a:off x="0" y="909088"/>
          <a:ext cx="2001012" cy="431889"/>
        </a:xfrm>
        <a:prstGeom prst="round2SameRect">
          <a:avLst>
            <a:gd name="adj1" fmla="val 16670"/>
            <a:gd name="adj2" fmla="val 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w="9525"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Chapter 1</a:t>
          </a:r>
          <a:endParaRPr lang="en-US" sz="2400" kern="1200" dirty="0"/>
        </a:p>
      </dsp:txBody>
      <dsp:txXfrm>
        <a:off x="21087" y="930175"/>
        <a:ext cx="1958838" cy="410802"/>
      </dsp:txXfrm>
    </dsp:sp>
    <dsp:sp modelId="{9DA8F5F8-6FB4-467C-89D6-64E5F35AFEEE}">
      <dsp:nvSpPr>
        <dsp:cNvPr id="0" name=""/>
        <dsp:cNvSpPr/>
      </dsp:nvSpPr>
      <dsp:spPr>
        <a:xfrm>
          <a:off x="2001011" y="1362571"/>
          <a:ext cx="5695188" cy="43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smtClean="0">
              <a:ea typeface="ＭＳ Ｐゴシック" charset="0"/>
            </a:rPr>
            <a:t>Cybersecurity Risk Management, Risk Assessment and Asset Evaluation</a:t>
          </a:r>
          <a:endParaRPr lang="en-US" sz="1400" kern="1200" dirty="0"/>
        </a:p>
      </dsp:txBody>
      <dsp:txXfrm>
        <a:off x="2001011" y="1362571"/>
        <a:ext cx="5695188" cy="431889"/>
      </dsp:txXfrm>
    </dsp:sp>
    <dsp:sp modelId="{A9B5FAB0-46EE-48EB-A949-670F46F536A9}">
      <dsp:nvSpPr>
        <dsp:cNvPr id="0" name=""/>
        <dsp:cNvSpPr/>
      </dsp:nvSpPr>
      <dsp:spPr>
        <a:xfrm>
          <a:off x="0" y="1362571"/>
          <a:ext cx="2001012" cy="431889"/>
        </a:xfrm>
        <a:prstGeom prst="round2SameRect">
          <a:avLst>
            <a:gd name="adj1" fmla="val 16670"/>
            <a:gd name="adj2" fmla="val 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w="9525"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Chapter 2</a:t>
          </a:r>
          <a:endParaRPr lang="en-US" sz="2400" kern="1200" dirty="0"/>
        </a:p>
      </dsp:txBody>
      <dsp:txXfrm>
        <a:off x="21087" y="1383658"/>
        <a:ext cx="1958838" cy="410802"/>
      </dsp:txXfrm>
    </dsp:sp>
    <dsp:sp modelId="{CF7EC4FD-47C7-4651-8BA6-D39FE06BB7EF}">
      <dsp:nvSpPr>
        <dsp:cNvPr id="0" name=""/>
        <dsp:cNvSpPr/>
      </dsp:nvSpPr>
      <dsp:spPr>
        <a:xfrm>
          <a:off x="2001011" y="1816055"/>
          <a:ext cx="5695188" cy="43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smtClean="0">
              <a:ea typeface="ＭＳ Ｐゴシック" charset="0"/>
            </a:rPr>
            <a:t>Cybersecurity Plans and Strategies, Establishing Priorities, Organizing Roles and Responsibilities</a:t>
          </a:r>
          <a:endParaRPr lang="en-US" sz="1400" kern="1200" dirty="0"/>
        </a:p>
      </dsp:txBody>
      <dsp:txXfrm>
        <a:off x="2001011" y="1816055"/>
        <a:ext cx="5695188" cy="431889"/>
      </dsp:txXfrm>
    </dsp:sp>
    <dsp:sp modelId="{1FA3F9B4-F698-499E-BB35-95A011C61465}">
      <dsp:nvSpPr>
        <dsp:cNvPr id="0" name=""/>
        <dsp:cNvSpPr/>
      </dsp:nvSpPr>
      <dsp:spPr>
        <a:xfrm>
          <a:off x="0" y="1816055"/>
          <a:ext cx="2001012" cy="431889"/>
        </a:xfrm>
        <a:prstGeom prst="round2SameRect">
          <a:avLst>
            <a:gd name="adj1" fmla="val 16670"/>
            <a:gd name="adj2" fmla="val 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w="9525"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Chapter 3</a:t>
          </a:r>
          <a:endParaRPr lang="en-US" sz="2400" kern="1200" dirty="0"/>
        </a:p>
      </dsp:txBody>
      <dsp:txXfrm>
        <a:off x="21087" y="1837142"/>
        <a:ext cx="1958838" cy="410802"/>
      </dsp:txXfrm>
    </dsp:sp>
    <dsp:sp modelId="{D792FAF1-389B-42B3-823B-704A608E0462}">
      <dsp:nvSpPr>
        <dsp:cNvPr id="0" name=""/>
        <dsp:cNvSpPr/>
      </dsp:nvSpPr>
      <dsp:spPr>
        <a:xfrm>
          <a:off x="2001011" y="2269539"/>
          <a:ext cx="5695188" cy="43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smtClean="0">
              <a:ea typeface="ＭＳ Ｐゴシック" charset="0"/>
            </a:rPr>
            <a:t>Transportation Operations Cyber Systems</a:t>
          </a:r>
          <a:endParaRPr lang="en-US" sz="1400" kern="1200" dirty="0"/>
        </a:p>
      </dsp:txBody>
      <dsp:txXfrm>
        <a:off x="2001011" y="2269539"/>
        <a:ext cx="5695188" cy="431889"/>
      </dsp:txXfrm>
    </dsp:sp>
    <dsp:sp modelId="{8E784D1F-9AF0-490D-9BFE-B73F1830F0A6}">
      <dsp:nvSpPr>
        <dsp:cNvPr id="0" name=""/>
        <dsp:cNvSpPr/>
      </dsp:nvSpPr>
      <dsp:spPr>
        <a:xfrm>
          <a:off x="0" y="2269539"/>
          <a:ext cx="2001012" cy="431889"/>
        </a:xfrm>
        <a:prstGeom prst="round2SameRect">
          <a:avLst>
            <a:gd name="adj1" fmla="val 16670"/>
            <a:gd name="adj2" fmla="val 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w="9525"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Chapter 4</a:t>
          </a:r>
          <a:endParaRPr lang="en-US" sz="2400" kern="1200" dirty="0"/>
        </a:p>
      </dsp:txBody>
      <dsp:txXfrm>
        <a:off x="21087" y="2290626"/>
        <a:ext cx="1958838" cy="410802"/>
      </dsp:txXfrm>
    </dsp:sp>
    <dsp:sp modelId="{544F1E7A-D1FE-41A3-8A04-3838CF824ED7}">
      <dsp:nvSpPr>
        <dsp:cNvPr id="0" name=""/>
        <dsp:cNvSpPr/>
      </dsp:nvSpPr>
      <dsp:spPr>
        <a:xfrm>
          <a:off x="2001011" y="2723022"/>
          <a:ext cx="5695188" cy="43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smtClean="0"/>
            <a:t>Countermeasures: Protection of Operational Systems</a:t>
          </a:r>
          <a:endParaRPr lang="en-US" sz="1400" kern="1200" dirty="0"/>
        </a:p>
      </dsp:txBody>
      <dsp:txXfrm>
        <a:off x="2001011" y="2723022"/>
        <a:ext cx="5695188" cy="431889"/>
      </dsp:txXfrm>
    </dsp:sp>
    <dsp:sp modelId="{1676D998-5A12-4D76-AFA4-E0C5EA3F2C6B}">
      <dsp:nvSpPr>
        <dsp:cNvPr id="0" name=""/>
        <dsp:cNvSpPr/>
      </dsp:nvSpPr>
      <dsp:spPr>
        <a:xfrm>
          <a:off x="0" y="2723022"/>
          <a:ext cx="2001012" cy="431889"/>
        </a:xfrm>
        <a:prstGeom prst="round2SameRect">
          <a:avLst>
            <a:gd name="adj1" fmla="val 16670"/>
            <a:gd name="adj2" fmla="val 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w="9525"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Chapter 5</a:t>
          </a:r>
          <a:endParaRPr lang="en-US" sz="2400" kern="1200" dirty="0"/>
        </a:p>
      </dsp:txBody>
      <dsp:txXfrm>
        <a:off x="21087" y="2744109"/>
        <a:ext cx="1958838" cy="410802"/>
      </dsp:txXfrm>
    </dsp:sp>
    <dsp:sp modelId="{8341306D-EFF0-4943-ACE7-F34AC94A545A}">
      <dsp:nvSpPr>
        <dsp:cNvPr id="0" name=""/>
        <dsp:cNvSpPr/>
      </dsp:nvSpPr>
      <dsp:spPr>
        <a:xfrm>
          <a:off x="2001011" y="3176506"/>
          <a:ext cx="5695188" cy="43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smtClean="0"/>
            <a:t>Training: Building a Culture of Cybersecurity</a:t>
          </a:r>
          <a:endParaRPr lang="en-US" sz="1400" kern="1200" dirty="0"/>
        </a:p>
      </dsp:txBody>
      <dsp:txXfrm>
        <a:off x="2001011" y="3176506"/>
        <a:ext cx="5695188" cy="431889"/>
      </dsp:txXfrm>
    </dsp:sp>
    <dsp:sp modelId="{CE36543F-8D31-4B85-B7BD-D9B3E08E02A2}">
      <dsp:nvSpPr>
        <dsp:cNvPr id="0" name=""/>
        <dsp:cNvSpPr/>
      </dsp:nvSpPr>
      <dsp:spPr>
        <a:xfrm>
          <a:off x="0" y="3176506"/>
          <a:ext cx="2001012" cy="431889"/>
        </a:xfrm>
        <a:prstGeom prst="round2SameRect">
          <a:avLst>
            <a:gd name="adj1" fmla="val 16670"/>
            <a:gd name="adj2" fmla="val 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w="9525"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Chapter 6</a:t>
          </a:r>
          <a:endParaRPr lang="en-US" sz="2400" kern="1200" dirty="0"/>
        </a:p>
      </dsp:txBody>
      <dsp:txXfrm>
        <a:off x="21087" y="3197593"/>
        <a:ext cx="1958838" cy="410802"/>
      </dsp:txXfrm>
    </dsp:sp>
    <dsp:sp modelId="{603AAF82-BFD7-49D3-959B-CB93C4B5E6A8}">
      <dsp:nvSpPr>
        <dsp:cNvPr id="0" name=""/>
        <dsp:cNvSpPr/>
      </dsp:nvSpPr>
      <dsp:spPr>
        <a:xfrm>
          <a:off x="2001011" y="3629989"/>
          <a:ext cx="5695188" cy="43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smtClean="0"/>
            <a:t>Security Programs and Support Frameworks</a:t>
          </a:r>
          <a:endParaRPr lang="en-US" sz="1400" kern="1200" dirty="0"/>
        </a:p>
      </dsp:txBody>
      <dsp:txXfrm>
        <a:off x="2001011" y="3629989"/>
        <a:ext cx="5695188" cy="431889"/>
      </dsp:txXfrm>
    </dsp:sp>
    <dsp:sp modelId="{C6987F52-66D2-4A7E-BB39-C3B87A98C076}">
      <dsp:nvSpPr>
        <dsp:cNvPr id="0" name=""/>
        <dsp:cNvSpPr/>
      </dsp:nvSpPr>
      <dsp:spPr>
        <a:xfrm>
          <a:off x="0" y="3629989"/>
          <a:ext cx="2001012" cy="431889"/>
        </a:xfrm>
        <a:prstGeom prst="round2SameRect">
          <a:avLst>
            <a:gd name="adj1" fmla="val 16670"/>
            <a:gd name="adj2" fmla="val 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w="9525"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Chapter 7</a:t>
          </a:r>
          <a:endParaRPr lang="en-US" sz="2400" kern="1200" dirty="0"/>
        </a:p>
      </dsp:txBody>
      <dsp:txXfrm>
        <a:off x="21087" y="3651076"/>
        <a:ext cx="1958838" cy="410802"/>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A8908A-C53D-47FA-B965-EAEEFF09817D}" type="datetimeFigureOut">
              <a:rPr lang="en-US" smtClean="0"/>
              <a:t>5/9/2016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06883F-32F5-40BB-B100-FAAD2CE63B30}" type="slidenum">
              <a:rPr lang="en-US" smtClean="0"/>
              <a:t>‹#›</a:t>
            </a:fld>
            <a:endParaRPr lang="en-US"/>
          </a:p>
        </p:txBody>
      </p:sp>
    </p:spTree>
    <p:extLst>
      <p:ext uri="{BB962C8B-B14F-4D97-AF65-F5344CB8AC3E}">
        <p14:creationId xmlns:p14="http://schemas.microsoft.com/office/powerpoint/2010/main" val="120421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5F6431-D240-4301-BD37-287FA4987F9A}" type="slidenum">
              <a:rPr lang="en-US" smtClean="0"/>
              <a:pPr>
                <a:defRPr/>
              </a:pPr>
              <a:t>5</a:t>
            </a:fld>
            <a:endParaRPr lang="en-US"/>
          </a:p>
        </p:txBody>
      </p:sp>
    </p:spTree>
    <p:extLst>
      <p:ext uri="{BB962C8B-B14F-4D97-AF65-F5344CB8AC3E}">
        <p14:creationId xmlns:p14="http://schemas.microsoft.com/office/powerpoint/2010/main" val="11142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2867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smtClean="0">
              <a:latin typeface="Noteworthy Bold"/>
              <a:ea typeface="Noteworthy Bold"/>
              <a:cs typeface="Noteworthy Bold"/>
            </a:endParaRPr>
          </a:p>
          <a:p>
            <a:endParaRPr lang="en-US" dirty="0" smtClean="0">
              <a:latin typeface="Noteworthy Bold"/>
              <a:ea typeface="Noteworthy Bold"/>
              <a:cs typeface="Noteworthy Bo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Historically ICS  and IT used separate and distinct architectures, hardware, software and communications components acquired and operated by different user groups with different backgrounds, training, and missions.</a:t>
            </a:r>
          </a:p>
          <a:p>
            <a:endParaRPr lang="en-US" sz="1100" dirty="0" smtClean="0"/>
          </a:p>
          <a:p>
            <a:r>
              <a:rPr lang="en-US" sz="1100" dirty="0" smtClean="0"/>
              <a:t>However, over the past generation, ICS vendors/manufacturers began to incorporate IT protocols (e.g., Ethernet, IP, NTCIP), OS (Windows), and other low cost, widely available technologies (e.g., processors, storage devices) replacing older proprietary components.</a:t>
            </a:r>
          </a:p>
          <a:p>
            <a:endParaRPr lang="en-US" sz="1100" dirty="0" smtClean="0"/>
          </a:p>
          <a:p>
            <a:r>
              <a:rPr lang="en-US" sz="1100" dirty="0" smtClean="0"/>
              <a:t>In addition, ICS systems used in transportation now routinely share enterprise IT solutions promoting network connectivity, data sharing and remote access capabilities. In extreme cases the same communication infrastructure carries voice traffic, along with enterprise data and control system signals. Other enterprise capabilities such as data archiving may also be shared between IT and ICS.</a:t>
            </a:r>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2C3C344B-535F-4329-9AC8-D57D71DC15C1}" type="slidenum">
              <a:rPr lang="en-US" smtClean="0"/>
              <a:t>14</a:t>
            </a:fld>
            <a:endParaRPr lang="en-US" dirty="0"/>
          </a:p>
        </p:txBody>
      </p:sp>
    </p:spTree>
    <p:extLst>
      <p:ext uri="{BB962C8B-B14F-4D97-AF65-F5344CB8AC3E}">
        <p14:creationId xmlns:p14="http://schemas.microsoft.com/office/powerpoint/2010/main" val="246731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5F6431-D240-4301-BD37-287FA4987F9A}" type="slidenum">
              <a:rPr lang="en-US"/>
              <a:pPr>
                <a:defRPr/>
              </a:pPr>
              <a:t>16</a:t>
            </a:fld>
            <a:endParaRPr lang="en-US" dirty="0"/>
          </a:p>
        </p:txBody>
      </p:sp>
    </p:spTree>
    <p:extLst>
      <p:ext uri="{BB962C8B-B14F-4D97-AF65-F5344CB8AC3E}">
        <p14:creationId xmlns:p14="http://schemas.microsoft.com/office/powerpoint/2010/main" val="58821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Cybersecurity countermeasures</a:t>
            </a:r>
            <a:r>
              <a:rPr lang="en-US" baseline="0" dirty="0" smtClean="0"/>
              <a:t> fall into categories as listed here.  Most of these are categories included in the NIST Framework.  </a:t>
            </a:r>
          </a:p>
          <a:p>
            <a:endParaRPr lang="en-US" baseline="0" dirty="0" smtClean="0"/>
          </a:p>
        </p:txBody>
      </p:sp>
      <p:sp>
        <p:nvSpPr>
          <p:cNvPr id="4" name="Slide Number Placeholder 3"/>
          <p:cNvSpPr>
            <a:spLocks noGrp="1"/>
          </p:cNvSpPr>
          <p:nvPr>
            <p:ph type="sldNum" sz="quarter" idx="10"/>
          </p:nvPr>
        </p:nvSpPr>
        <p:spPr/>
        <p:txBody>
          <a:bodyPr/>
          <a:lstStyle/>
          <a:p>
            <a:pPr>
              <a:defRPr/>
            </a:pPr>
            <a:fld id="{125F6431-D240-4301-BD37-287FA4987F9A}" type="slidenum">
              <a:rPr lang="en-US" smtClean="0"/>
              <a:pPr>
                <a:defRPr/>
              </a:pPr>
              <a:t>17</a:t>
            </a:fld>
            <a:endParaRPr lang="en-US" dirty="0"/>
          </a:p>
        </p:txBody>
      </p:sp>
    </p:spTree>
    <p:extLst>
      <p:ext uri="{BB962C8B-B14F-4D97-AF65-F5344CB8AC3E}">
        <p14:creationId xmlns:p14="http://schemas.microsoft.com/office/powerpoint/2010/main" val="138439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5830C0-085F-4CE5-83A3-C5B4EC497FF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84781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5830C0-085F-4CE5-83A3-C5B4EC497FFB}"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4897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of the transportation control systems roadmap</a:t>
            </a:r>
          </a:p>
          <a:p>
            <a:r>
              <a:rPr lang="en-US" dirty="0" smtClean="0"/>
              <a:t>- to build a "culture of cybersecurity” that includes an ICS cybersecurity governance model and a cybersecurity awareness training program</a:t>
            </a:r>
          </a:p>
          <a:p>
            <a:r>
              <a:rPr lang="en-US" dirty="0" smtClean="0"/>
              <a:t>- to assess and monitor risk that  includes identifying risk management framework and standards, roles and responsibilities, and developing and implementing a risk management model and strategy </a:t>
            </a:r>
          </a:p>
          <a:p>
            <a:r>
              <a:rPr lang="en-US" dirty="0" smtClean="0"/>
              <a:t>- to develop and implement risk reduction and mitigation measures such as securing interfaces between ICS and other systems and encouraging development of self-defending technologies built-in to the ICS infrastructure</a:t>
            </a:r>
          </a:p>
          <a:p>
            <a:r>
              <a:rPr lang="en-US" dirty="0" smtClean="0"/>
              <a:t>- to manage incidents including research new effective detection and response tools. Near-term objectives focus on assessing risk, with long-term objectives focused on establishing continuous and automated risk monitoring programs and regularly measuring risk management performance.</a:t>
            </a:r>
          </a:p>
          <a:p>
            <a:endParaRPr lang="en-US" dirty="0"/>
          </a:p>
        </p:txBody>
      </p:sp>
      <p:sp>
        <p:nvSpPr>
          <p:cNvPr id="4" name="Slide Number Placeholder 3"/>
          <p:cNvSpPr>
            <a:spLocks noGrp="1"/>
          </p:cNvSpPr>
          <p:nvPr>
            <p:ph type="sldNum" sz="quarter" idx="10"/>
          </p:nvPr>
        </p:nvSpPr>
        <p:spPr/>
        <p:txBody>
          <a:bodyPr/>
          <a:lstStyle/>
          <a:p>
            <a:fld id="{0F1A2CE6-0C85-4F7A-B9FE-8338C07D7E9F}" type="slidenum">
              <a:rPr lang="en-US" smtClean="0"/>
              <a:t>23</a:t>
            </a:fld>
            <a:endParaRPr lang="en-US"/>
          </a:p>
        </p:txBody>
      </p:sp>
    </p:spTree>
    <p:extLst>
      <p:ext uri="{BB962C8B-B14F-4D97-AF65-F5344CB8AC3E}">
        <p14:creationId xmlns:p14="http://schemas.microsoft.com/office/powerpoint/2010/main" val="46333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92E2F0-2091-4699-BDC8-155BB979E7F2}" type="datetime1">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8334D-3E48-49A4-B4B7-C027DB5C4E4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A8D9D-94AA-4862-9E20-DB98191F46AE}" type="datetime1">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8334D-3E48-49A4-B4B7-C027DB5C4E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34168-98ED-4CC7-A014-6D9EE39AF54A}" type="datetime1">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8334D-3E48-49A4-B4B7-C027DB5C4E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E3EE5-75DC-4F37-9FD2-3CE753E4B2F3}" type="datetime1">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8334D-3E48-49A4-B4B7-C027DB5C4E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1BA371-784D-4048-8AC0-2AEFA8D2D71A}" type="datetime1">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8334D-3E48-49A4-B4B7-C027DB5C4E4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A92795-E66D-4A86-99CD-F1633ABE1E6C}" type="datetime1">
              <a:rPr lang="en-US" smtClean="0"/>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8334D-3E48-49A4-B4B7-C027DB5C4E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6D92E4-63DB-4F0A-9651-150CFA286342}" type="datetime1">
              <a:rPr lang="en-US" smtClean="0"/>
              <a:t>5/9/2016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8334D-3E48-49A4-B4B7-C027DB5C4E4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195862-85B9-40BC-A672-591D26E26B59}" type="datetime1">
              <a:rPr lang="en-US" smtClean="0"/>
              <a:t>5/9/2016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8334D-3E48-49A4-B4B7-C027DB5C4E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CED3A-28C9-4E63-A1C8-4909D7C9A07A}" type="datetime1">
              <a:rPr lang="en-US" smtClean="0"/>
              <a:t>5/9/2016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8334D-3E48-49A4-B4B7-C027DB5C4E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DC1E4-2E1A-402A-816B-F5D22E7EEDAE}" type="datetime1">
              <a:rPr lang="en-US" smtClean="0"/>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8334D-3E48-49A4-B4B7-C027DB5C4E4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4224B9-DB52-47C8-95EE-3C03E172A093}" type="datetime1">
              <a:rPr lang="en-US" smtClean="0"/>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8334D-3E48-49A4-B4B7-C027DB5C4E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3F6044B-8469-4DBE-8F20-3A83834C6F08}" type="datetime1">
              <a:rPr lang="en-US" smtClean="0"/>
              <a:t>5/9/2016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CA8334D-3E48-49A4-B4B7-C027DB5C4E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848600" cy="1676400"/>
          </a:xfrm>
        </p:spPr>
        <p:txBody>
          <a:bodyPr/>
          <a:lstStyle/>
          <a:p>
            <a:pPr algn="ctr"/>
            <a:r>
              <a:rPr lang="en-US" altLang="en-US" sz="3200" b="1" dirty="0" smtClean="0">
                <a:ea typeface="Verdana" panose="020B0604030504040204" pitchFamily="34" charset="0"/>
                <a:cs typeface="Arial" panose="020B0604020202020204" pitchFamily="34" charset="0"/>
              </a:rPr>
              <a:t>Protection </a:t>
            </a:r>
            <a:r>
              <a:rPr lang="en-US" altLang="en-US" sz="3200" b="1" dirty="0">
                <a:ea typeface="Verdana" panose="020B0604030504040204" pitchFamily="34" charset="0"/>
                <a:cs typeface="Arial" panose="020B0604020202020204" pitchFamily="34" charset="0"/>
              </a:rPr>
              <a:t>of Transportation Infrastructure from Cyber </a:t>
            </a:r>
            <a:r>
              <a:rPr lang="en-US" altLang="en-US" sz="3200" b="1" dirty="0" smtClean="0">
                <a:ea typeface="Verdana" panose="020B0604030504040204" pitchFamily="34" charset="0"/>
                <a:cs typeface="Arial" panose="020B0604020202020204" pitchFamily="34" charset="0"/>
              </a:rPr>
              <a:t>Attacks: project summary</a:t>
            </a:r>
            <a:endParaRPr lang="en-US" sz="3200" b="1" dirty="0"/>
          </a:p>
        </p:txBody>
      </p:sp>
      <p:sp>
        <p:nvSpPr>
          <p:cNvPr id="3" name="Subtitle 2"/>
          <p:cNvSpPr>
            <a:spLocks noGrp="1"/>
          </p:cNvSpPr>
          <p:nvPr>
            <p:ph type="subTitle" idx="1"/>
          </p:nvPr>
        </p:nvSpPr>
        <p:spPr>
          <a:xfrm>
            <a:off x="1409700" y="3657600"/>
            <a:ext cx="6400800" cy="762000"/>
          </a:xfrm>
        </p:spPr>
        <p:txBody>
          <a:bodyPr>
            <a:normAutofit/>
          </a:bodyPr>
          <a:lstStyle/>
          <a:p>
            <a:pPr algn="ctr"/>
            <a:r>
              <a:rPr lang="en-US" sz="1400" b="1" dirty="0" smtClean="0"/>
              <a:t>Summary of Findings and Primer Overview</a:t>
            </a:r>
          </a:p>
          <a:p>
            <a:pPr algn="ctr"/>
            <a:r>
              <a:rPr lang="en-US" sz="1400" b="1" dirty="0" smtClean="0"/>
              <a:t>Final </a:t>
            </a:r>
            <a:r>
              <a:rPr lang="en-US" sz="1400" b="1" dirty="0" smtClean="0"/>
              <a:t>Presentation</a:t>
            </a:r>
            <a:endParaRPr lang="en-US" sz="1400" b="1" dirty="0"/>
          </a:p>
        </p:txBody>
      </p:sp>
      <p:sp>
        <p:nvSpPr>
          <p:cNvPr id="4" name="TextBox 3"/>
          <p:cNvSpPr txBox="1"/>
          <p:nvPr/>
        </p:nvSpPr>
        <p:spPr>
          <a:xfrm>
            <a:off x="1485900" y="4775537"/>
            <a:ext cx="6248400" cy="1015663"/>
          </a:xfrm>
          <a:prstGeom prst="rect">
            <a:avLst/>
          </a:prstGeom>
          <a:noFill/>
        </p:spPr>
        <p:txBody>
          <a:bodyPr wrap="square" rtlCol="0">
            <a:spAutoFit/>
          </a:bodyPr>
          <a:lstStyle/>
          <a:p>
            <a:pPr algn="ctr"/>
            <a:r>
              <a:rPr lang="en-US" sz="1200" dirty="0"/>
              <a:t>Countermeasures Assessment and Security Experts, LLC</a:t>
            </a:r>
          </a:p>
          <a:p>
            <a:pPr algn="ctr"/>
            <a:r>
              <a:rPr lang="en-US" sz="1200" dirty="0"/>
              <a:t>New Castle, Delaware</a:t>
            </a:r>
          </a:p>
          <a:p>
            <a:pPr algn="ctr"/>
            <a:r>
              <a:rPr lang="en-US" sz="1200" dirty="0"/>
              <a:t>and</a:t>
            </a:r>
          </a:p>
          <a:p>
            <a:pPr algn="ctr"/>
            <a:r>
              <a:rPr lang="en-US" sz="1200" dirty="0"/>
              <a:t>Western Management and Consulting, LLC</a:t>
            </a:r>
          </a:p>
          <a:p>
            <a:pPr algn="ctr"/>
            <a:r>
              <a:rPr lang="en-US" sz="1200" dirty="0"/>
              <a:t>Madison, Wisconsin</a:t>
            </a:r>
          </a:p>
        </p:txBody>
      </p:sp>
    </p:spTree>
    <p:extLst>
      <p:ext uri="{BB962C8B-B14F-4D97-AF65-F5344CB8AC3E}">
        <p14:creationId xmlns:p14="http://schemas.microsoft.com/office/powerpoint/2010/main" val="2639130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685800" y="228600"/>
            <a:ext cx="7358063" cy="1102593"/>
          </a:xfrm>
        </p:spPr>
        <p:txBody>
          <a:bodyPr lIns="64291" tIns="32146" rIns="64291" bIns="32146"/>
          <a:lstStyle/>
          <a:p>
            <a:pPr eaLnBrk="1"/>
            <a:r>
              <a:rPr lang="en-US" dirty="0" smtClean="0"/>
              <a:t>Primer Overview</a:t>
            </a:r>
          </a:p>
        </p:txBody>
      </p:sp>
      <p:graphicFrame>
        <p:nvGraphicFramePr>
          <p:cNvPr id="3" name="Diagram 2"/>
          <p:cNvGraphicFramePr/>
          <p:nvPr>
            <p:extLst>
              <p:ext uri="{D42A27DB-BD31-4B8C-83A1-F6EECF244321}">
                <p14:modId xmlns:p14="http://schemas.microsoft.com/office/powerpoint/2010/main" val="3593831668"/>
              </p:ext>
            </p:extLst>
          </p:nvPr>
        </p:nvGraphicFramePr>
        <p:xfrm>
          <a:off x="762000" y="1752600"/>
          <a:ext cx="7696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4CA8334D-3E48-49A4-B4B7-C027DB5C4E44}" type="slidenum">
              <a:rPr lang="en-US" smtClean="0"/>
              <a:t>10</a:t>
            </a:fld>
            <a:endParaRPr lang="en-US"/>
          </a:p>
        </p:txBody>
      </p:sp>
    </p:spTree>
    <p:extLst>
      <p:ext uri="{BB962C8B-B14F-4D97-AF65-F5344CB8AC3E}">
        <p14:creationId xmlns:p14="http://schemas.microsoft.com/office/powerpoint/2010/main" val="147083650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Myths of Transportation Cybersecurity</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Nobody </a:t>
            </a:r>
            <a:r>
              <a:rPr lang="en-US" dirty="0"/>
              <a:t>wants to attack </a:t>
            </a:r>
            <a:r>
              <a:rPr lang="en-US" dirty="0" smtClean="0"/>
              <a:t>us</a:t>
            </a:r>
          </a:p>
          <a:p>
            <a:pPr marL="457200" indent="-457200">
              <a:buFont typeface="+mj-lt"/>
              <a:buAutoNum type="arabicPeriod"/>
            </a:pPr>
            <a:r>
              <a:rPr lang="en-US" dirty="0" smtClean="0"/>
              <a:t>It </a:t>
            </a:r>
            <a:r>
              <a:rPr lang="en-US" dirty="0"/>
              <a:t>can’t happen to </a:t>
            </a:r>
            <a:r>
              <a:rPr lang="en-US" dirty="0" smtClean="0"/>
              <a:t>us</a:t>
            </a:r>
          </a:p>
          <a:p>
            <a:pPr marL="457200" indent="-457200">
              <a:buFont typeface="+mj-lt"/>
              <a:buAutoNum type="arabicPeriod"/>
            </a:pPr>
            <a:r>
              <a:rPr lang="en-US" dirty="0" smtClean="0"/>
              <a:t>It’s </a:t>
            </a:r>
            <a:r>
              <a:rPr lang="en-US" dirty="0"/>
              <a:t>all about </a:t>
            </a:r>
            <a:r>
              <a:rPr lang="en-US" dirty="0" smtClean="0"/>
              <a:t>IT </a:t>
            </a:r>
          </a:p>
          <a:p>
            <a:pPr marL="457200" indent="-457200">
              <a:buFont typeface="+mj-lt"/>
              <a:buAutoNum type="arabicPeriod"/>
            </a:pPr>
            <a:r>
              <a:rPr lang="en-US" dirty="0" smtClean="0"/>
              <a:t>It’s </a:t>
            </a:r>
            <a:r>
              <a:rPr lang="en-US" dirty="0"/>
              <a:t>possible to eliminate all vulnerabilities in </a:t>
            </a:r>
            <a:r>
              <a:rPr lang="en-US" dirty="0" smtClean="0"/>
              <a:t>systems</a:t>
            </a:r>
          </a:p>
          <a:p>
            <a:pPr marL="457200" lvl="0" indent="-457200">
              <a:buFont typeface="+mj-lt"/>
              <a:buAutoNum type="arabicPeriod"/>
            </a:pPr>
            <a:r>
              <a:rPr lang="en-US" dirty="0" smtClean="0"/>
              <a:t>Cybersecurity </a:t>
            </a:r>
            <a:r>
              <a:rPr lang="en-US" dirty="0"/>
              <a:t>incidents will not impact </a:t>
            </a:r>
            <a:r>
              <a:rPr lang="en-US" dirty="0" smtClean="0"/>
              <a:t>operations</a:t>
            </a:r>
          </a:p>
          <a:p>
            <a:pPr marL="457200" lvl="0" indent="-457200">
              <a:buFont typeface="+mj-lt"/>
              <a:buAutoNum type="arabicPeriod"/>
            </a:pPr>
            <a:r>
              <a:rPr lang="en-US" dirty="0" smtClean="0"/>
              <a:t>Control </a:t>
            </a:r>
            <a:r>
              <a:rPr lang="en-US" dirty="0"/>
              <a:t>system cybersecurity can be handled the same as IT </a:t>
            </a:r>
            <a:r>
              <a:rPr lang="en-US" dirty="0" smtClean="0"/>
              <a:t>cybersecurity</a:t>
            </a:r>
            <a:endParaRPr lang="en-US" dirty="0"/>
          </a:p>
          <a:p>
            <a:pPr marL="457200" indent="-457200">
              <a:buFont typeface="+mj-lt"/>
              <a:buAutoNum type="arabicPeriod"/>
            </a:pPr>
            <a:r>
              <a:rPr lang="en-US" dirty="0" smtClean="0"/>
              <a:t>Security </a:t>
            </a:r>
            <a:r>
              <a:rPr lang="en-US" dirty="0"/>
              <a:t>is a problem that needs to be solved only </a:t>
            </a:r>
            <a:r>
              <a:rPr lang="en-US" dirty="0" smtClean="0"/>
              <a:t>once</a:t>
            </a:r>
            <a:endParaRPr lang="en-US" dirty="0"/>
          </a:p>
          <a:p>
            <a:pPr marL="0" lv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4CA8334D-3E48-49A4-B4B7-C027DB5C4E44}" type="slidenum">
              <a:rPr lang="en-US" smtClean="0"/>
              <a:t>11</a:t>
            </a:fld>
            <a:endParaRPr lang="en-US"/>
          </a:p>
        </p:txBody>
      </p:sp>
    </p:spTree>
    <p:extLst>
      <p:ext uri="{BB962C8B-B14F-4D97-AF65-F5344CB8AC3E}">
        <p14:creationId xmlns:p14="http://schemas.microsoft.com/office/powerpoint/2010/main" val="3179102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Cybersecurity Risk Management, Risk Assessment and Asset Evaluation</a:t>
            </a:r>
          </a:p>
        </p:txBody>
      </p:sp>
      <p:sp>
        <p:nvSpPr>
          <p:cNvPr id="4" name="TextBox 3"/>
          <p:cNvSpPr txBox="1"/>
          <p:nvPr/>
        </p:nvSpPr>
        <p:spPr>
          <a:xfrm>
            <a:off x="6629400" y="4800600"/>
            <a:ext cx="2057400" cy="1631216"/>
          </a:xfrm>
          <a:prstGeom prst="rect">
            <a:avLst/>
          </a:prstGeom>
          <a:noFill/>
        </p:spPr>
        <p:txBody>
          <a:bodyPr wrap="square" rtlCol="0">
            <a:spAutoFit/>
          </a:bodyPr>
          <a:lstStyle/>
          <a:p>
            <a:r>
              <a:rPr lang="en-US" sz="1000" b="1" dirty="0"/>
              <a:t>Risk Management Program for Control System Security </a:t>
            </a:r>
            <a:endParaRPr lang="en-US" sz="1000" b="1" dirty="0" smtClean="0"/>
          </a:p>
          <a:p>
            <a:r>
              <a:rPr lang="en-US" sz="1000" dirty="0" smtClean="0"/>
              <a:t>Source</a:t>
            </a:r>
            <a:r>
              <a:rPr lang="en-US" sz="1000" dirty="0"/>
              <a:t>: PowerPoint Presentation on Control Systems Security Program – Transportation DHS CSSP ICSJWG Conference – Seattle October 27, 2010 │David </a:t>
            </a:r>
            <a:r>
              <a:rPr lang="en-US" sz="1000" dirty="0" err="1"/>
              <a:t>Sawin</a:t>
            </a:r>
            <a:r>
              <a:rPr lang="en-US" sz="1000" dirty="0"/>
              <a:t> Volpe Program Manager, Information Assurance (Control Systems)</a:t>
            </a:r>
          </a:p>
        </p:txBody>
      </p:sp>
      <p:pic>
        <p:nvPicPr>
          <p:cNvPr id="8" name="Content Placeholder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476325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4CA8334D-3E48-49A4-B4B7-C027DB5C4E44}" type="slidenum">
              <a:rPr lang="en-US" smtClean="0"/>
              <a:t>12</a:t>
            </a:fld>
            <a:endParaRPr lang="en-US"/>
          </a:p>
        </p:txBody>
      </p:sp>
    </p:spTree>
    <p:extLst>
      <p:ext uri="{BB962C8B-B14F-4D97-AF65-F5344CB8AC3E}">
        <p14:creationId xmlns:p14="http://schemas.microsoft.com/office/powerpoint/2010/main" val="1881549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sz="3600" dirty="0"/>
              <a:t>Cybersecurity Plans and Strategies, Establishing Priorities, Organizing Roles and Responsibilities</a:t>
            </a: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2990" y="2215738"/>
            <a:ext cx="5938019" cy="364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4CA8334D-3E48-49A4-B4B7-C027DB5C4E44}" type="slidenum">
              <a:rPr lang="en-US" smtClean="0"/>
              <a:t>13</a:t>
            </a:fld>
            <a:endParaRPr lang="en-US"/>
          </a:p>
        </p:txBody>
      </p:sp>
    </p:spTree>
    <p:extLst>
      <p:ext uri="{BB962C8B-B14F-4D97-AF65-F5344CB8AC3E}">
        <p14:creationId xmlns:p14="http://schemas.microsoft.com/office/powerpoint/2010/main" val="2461818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Transportation Operations Cyber Systems</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Control systems vs. IT systems</a:t>
            </a:r>
            <a:endParaRPr lang="en-US" sz="3600" dirty="0">
              <a:latin typeface="Arial" panose="020B0604020202020204" pitchFamily="34" charset="0"/>
              <a:cs typeface="Arial" panose="020B0604020202020204" pitchFamily="34" charset="0"/>
            </a:endParaRPr>
          </a:p>
        </p:txBody>
      </p:sp>
      <p:sp>
        <p:nvSpPr>
          <p:cNvPr id="5" name="TextBox 4"/>
          <p:cNvSpPr txBox="1"/>
          <p:nvPr/>
        </p:nvSpPr>
        <p:spPr>
          <a:xfrm>
            <a:off x="6172200" y="1536918"/>
            <a:ext cx="2743200" cy="1815882"/>
          </a:xfrm>
          <a:prstGeom prst="rect">
            <a:avLst/>
          </a:prstGeom>
          <a:noFill/>
        </p:spPr>
        <p:txBody>
          <a:bodyPr wrap="square" rtlCol="0">
            <a:spAutoFit/>
          </a:bodyPr>
          <a:lstStyle/>
          <a:p>
            <a:r>
              <a:rPr lang="en-US" sz="1600" u="sng" dirty="0" smtClean="0">
                <a:latin typeface="Arial" panose="020B0604020202020204" pitchFamily="34" charset="0"/>
                <a:cs typeface="Arial" panose="020B0604020202020204" pitchFamily="34" charset="0"/>
              </a:rPr>
              <a:t>CONTROL  SYSTEMS</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Monitor/control </a:t>
            </a:r>
            <a:r>
              <a:rPr lang="en-US" sz="1600" b="1" dirty="0" smtClean="0">
                <a:latin typeface="Arial" panose="020B0604020202020204" pitchFamily="34" charset="0"/>
                <a:cs typeface="Arial" panose="020B0604020202020204" pitchFamily="34" charset="0"/>
              </a:rPr>
              <a:t>PHYSICAL</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WORLD</a:t>
            </a:r>
            <a:r>
              <a:rPr lang="en-US" sz="1600" dirty="0" smtClean="0">
                <a:latin typeface="Arial" panose="020B0604020202020204" pitchFamily="34" charset="0"/>
                <a:cs typeface="Arial" panose="020B0604020202020204" pitchFamily="34" charset="0"/>
              </a:rPr>
              <a:t> with emphasis </a:t>
            </a:r>
            <a:r>
              <a:rPr lang="en-US" sz="1600" dirty="0">
                <a:latin typeface="Arial" panose="020B0604020202020204" pitchFamily="34" charset="0"/>
                <a:cs typeface="Arial" panose="020B0604020202020204" pitchFamily="34" charset="0"/>
              </a:rPr>
              <a:t>on </a:t>
            </a:r>
            <a:r>
              <a:rPr lang="en-US" sz="1600" b="1" dirty="0" smtClean="0">
                <a:latin typeface="Arial" panose="020B0604020202020204" pitchFamily="34" charset="0"/>
                <a:cs typeface="Arial" panose="020B0604020202020204" pitchFamily="34" charset="0"/>
              </a:rPr>
              <a:t>SAFETY &amp; AVAILABILITY</a:t>
            </a:r>
            <a:r>
              <a:rPr lang="en-US" sz="1600" dirty="0" smtClean="0">
                <a:latin typeface="Arial" panose="020B0604020202020204" pitchFamily="34" charset="0"/>
                <a:cs typeface="Arial" panose="020B0604020202020204" pitchFamily="34" charset="0"/>
              </a:rPr>
              <a:t>. </a:t>
            </a:r>
          </a:p>
          <a:p>
            <a:r>
              <a:rPr lang="en-US" sz="1600" dirty="0" smtClean="0">
                <a:latin typeface="Arial" panose="020B0604020202020204" pitchFamily="34" charset="0"/>
                <a:cs typeface="Arial" panose="020B0604020202020204" pitchFamily="34" charset="0"/>
              </a:rPr>
              <a:t>Risks loss </a:t>
            </a:r>
            <a:r>
              <a:rPr lang="en-US" sz="1600" dirty="0">
                <a:latin typeface="Arial" panose="020B0604020202020204" pitchFamily="34" charset="0"/>
                <a:cs typeface="Arial" panose="020B0604020202020204" pitchFamily="34" charset="0"/>
              </a:rPr>
              <a:t>of </a:t>
            </a:r>
            <a:r>
              <a:rPr lang="en-US" sz="1600" dirty="0" smtClean="0">
                <a:latin typeface="Arial" panose="020B0604020202020204" pitchFamily="34" charset="0"/>
                <a:cs typeface="Arial" panose="020B0604020202020204" pitchFamily="34" charset="0"/>
              </a:rPr>
              <a:t>life or </a:t>
            </a:r>
            <a:r>
              <a:rPr lang="en-US" sz="1600" dirty="0">
                <a:latin typeface="Arial" panose="020B0604020202020204" pitchFamily="34" charset="0"/>
                <a:cs typeface="Arial" panose="020B0604020202020204" pitchFamily="34" charset="0"/>
              </a:rPr>
              <a:t>equipment </a:t>
            </a:r>
            <a:r>
              <a:rPr lang="en-US" sz="1600" dirty="0" smtClean="0">
                <a:latin typeface="Arial" panose="020B0604020202020204" pitchFamily="34" charset="0"/>
                <a:cs typeface="Arial" panose="020B0604020202020204" pitchFamily="34" charset="0"/>
              </a:rPr>
              <a:t>destruction.</a:t>
            </a:r>
            <a:endParaRPr lang="en-US" sz="1600" dirty="0">
              <a:latin typeface="Arial" panose="020B0604020202020204" pitchFamily="34" charset="0"/>
              <a:cs typeface="Arial" panose="020B0604020202020204" pitchFamily="34" charset="0"/>
            </a:endParaRPr>
          </a:p>
        </p:txBody>
      </p:sp>
      <p:sp>
        <p:nvSpPr>
          <p:cNvPr id="7" name="TextBox 6"/>
          <p:cNvSpPr txBox="1"/>
          <p:nvPr/>
        </p:nvSpPr>
        <p:spPr>
          <a:xfrm>
            <a:off x="6172200" y="3581400"/>
            <a:ext cx="2743200" cy="2062103"/>
          </a:xfrm>
          <a:prstGeom prst="rect">
            <a:avLst/>
          </a:prstGeom>
          <a:noFill/>
        </p:spPr>
        <p:txBody>
          <a:bodyPr wrap="square" rtlCol="0">
            <a:spAutoFit/>
          </a:bodyPr>
          <a:lstStyle/>
          <a:p>
            <a:r>
              <a:rPr lang="en-US" sz="1600" u="sng" dirty="0" smtClean="0">
                <a:latin typeface="Arial" panose="020B0604020202020204" pitchFamily="34" charset="0"/>
                <a:cs typeface="Arial" panose="020B0604020202020204" pitchFamily="34" charset="0"/>
              </a:rPr>
              <a:t>IT  SYSTEMS</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Collect/process </a:t>
            </a:r>
            <a:r>
              <a:rPr lang="en-US" sz="1600" b="1" dirty="0" smtClean="0">
                <a:latin typeface="Arial" panose="020B0604020202020204" pitchFamily="34" charset="0"/>
                <a:cs typeface="Arial" panose="020B0604020202020204" pitchFamily="34" charset="0"/>
              </a:rPr>
              <a:t>DATA or INFORMATION </a:t>
            </a:r>
            <a:r>
              <a:rPr lang="en-US" sz="1600" dirty="0" smtClean="0">
                <a:latin typeface="Arial" panose="020B0604020202020204" pitchFamily="34" charset="0"/>
                <a:cs typeface="Arial" panose="020B0604020202020204" pitchFamily="34" charset="0"/>
              </a:rPr>
              <a:t>with emphasis </a:t>
            </a:r>
            <a:r>
              <a:rPr lang="en-US" sz="1600" dirty="0">
                <a:latin typeface="Arial" panose="020B0604020202020204" pitchFamily="34" charset="0"/>
                <a:cs typeface="Arial" panose="020B0604020202020204" pitchFamily="34" charset="0"/>
              </a:rPr>
              <a:t>on </a:t>
            </a:r>
            <a:r>
              <a:rPr lang="en-US" sz="1600" b="1" dirty="0" smtClean="0">
                <a:latin typeface="Arial" panose="020B0604020202020204" pitchFamily="34" charset="0"/>
                <a:cs typeface="Arial" panose="020B0604020202020204" pitchFamily="34" charset="0"/>
              </a:rPr>
              <a:t>INTEGRITY &amp; CONFIDENTIALITY</a:t>
            </a:r>
            <a:r>
              <a:rPr lang="en-US" sz="1600" dirty="0" smtClean="0">
                <a:latin typeface="Arial" panose="020B0604020202020204" pitchFamily="34" charset="0"/>
                <a:cs typeface="Arial" panose="020B0604020202020204" pitchFamily="34" charset="0"/>
              </a:rPr>
              <a:t>. </a:t>
            </a:r>
          </a:p>
          <a:p>
            <a:r>
              <a:rPr lang="en-US" sz="1600" dirty="0" smtClean="0">
                <a:latin typeface="Arial" panose="020B0604020202020204" pitchFamily="34" charset="0"/>
                <a:cs typeface="Arial" panose="020B0604020202020204" pitchFamily="34" charset="0"/>
              </a:rPr>
              <a:t>Risks loss </a:t>
            </a:r>
            <a:r>
              <a:rPr lang="en-US" sz="1600" dirty="0">
                <a:latin typeface="Arial" panose="020B0604020202020204" pitchFamily="34" charset="0"/>
                <a:cs typeface="Arial" panose="020B0604020202020204" pitchFamily="34" charset="0"/>
              </a:rPr>
              <a:t>of </a:t>
            </a:r>
            <a:r>
              <a:rPr lang="en-US" sz="1600" dirty="0" smtClean="0">
                <a:latin typeface="Arial" panose="020B0604020202020204" pitchFamily="34" charset="0"/>
                <a:cs typeface="Arial" panose="020B0604020202020204" pitchFamily="34" charset="0"/>
              </a:rPr>
              <a:t>services or confidential information.</a:t>
            </a:r>
            <a:endParaRPr lang="en-US" sz="1600" dirty="0">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5123" y="1536918"/>
            <a:ext cx="549467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CA8334D-3E48-49A4-B4B7-C027DB5C4E44}" type="slidenum">
              <a:rPr lang="en-US" smtClean="0"/>
              <a:t>14</a:t>
            </a:fld>
            <a:endParaRPr lang="en-US"/>
          </a:p>
        </p:txBody>
      </p:sp>
    </p:spTree>
    <p:extLst>
      <p:ext uri="{BB962C8B-B14F-4D97-AF65-F5344CB8AC3E}">
        <p14:creationId xmlns:p14="http://schemas.microsoft.com/office/powerpoint/2010/main" val="1501521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Persistent</a:t>
            </a:r>
            <a:r>
              <a:rPr lang="en-US" dirty="0" smtClean="0"/>
              <a:t> Cybersecurity Issues in</a:t>
            </a:r>
            <a:r>
              <a:rPr lang="en-US" dirty="0"/>
              <a:t/>
            </a:r>
            <a:br>
              <a:rPr lang="en-US" dirty="0"/>
            </a:br>
            <a:r>
              <a:rPr lang="en-US" dirty="0"/>
              <a:t>Surface Transportation </a:t>
            </a:r>
          </a:p>
        </p:txBody>
      </p:sp>
      <p:sp>
        <p:nvSpPr>
          <p:cNvPr id="3" name="Content Placeholder 2"/>
          <p:cNvSpPr>
            <a:spLocks noGrp="1"/>
          </p:cNvSpPr>
          <p:nvPr>
            <p:ph idx="1"/>
          </p:nvPr>
        </p:nvSpPr>
        <p:spPr/>
        <p:txBody>
          <a:bodyPr>
            <a:normAutofit/>
          </a:bodyPr>
          <a:lstStyle/>
          <a:p>
            <a:pPr marL="0" indent="0">
              <a:buNone/>
            </a:pPr>
            <a:r>
              <a:rPr lang="en-US" b="1" dirty="0" smtClean="0">
                <a:solidFill>
                  <a:schemeClr val="tx2"/>
                </a:solidFill>
              </a:rPr>
              <a:t>Resilience</a:t>
            </a:r>
            <a:r>
              <a:rPr lang="en-US" dirty="0" smtClean="0"/>
              <a:t> </a:t>
            </a:r>
            <a:r>
              <a:rPr lang="en-US" dirty="0"/>
              <a:t>– In this context, resilience refers to the ability of a system to </a:t>
            </a:r>
            <a:r>
              <a:rPr lang="en-US" dirty="0" smtClean="0"/>
              <a:t>operate adequately </a:t>
            </a:r>
            <a:r>
              <a:rPr lang="en-US" dirty="0"/>
              <a:t>when stressed by unexpected or invalid inputs, subsystem failures or extreme environmental conditions.</a:t>
            </a:r>
          </a:p>
          <a:p>
            <a:pPr marL="0" indent="0">
              <a:buNone/>
            </a:pPr>
            <a:r>
              <a:rPr lang="en-US" b="1" dirty="0">
                <a:solidFill>
                  <a:schemeClr val="tx2"/>
                </a:solidFill>
              </a:rPr>
              <a:t>Privacy</a:t>
            </a:r>
            <a:r>
              <a:rPr lang="en-US" dirty="0"/>
              <a:t> - The ability of a system to protect sensitive information from </a:t>
            </a:r>
            <a:r>
              <a:rPr lang="en-US" dirty="0" smtClean="0"/>
              <a:t>unauthorized access </a:t>
            </a:r>
            <a:r>
              <a:rPr lang="en-US" dirty="0"/>
              <a:t>by humans or machines.</a:t>
            </a:r>
          </a:p>
          <a:p>
            <a:pPr marL="0" indent="0">
              <a:buNone/>
            </a:pPr>
            <a:r>
              <a:rPr lang="en-US" b="1" dirty="0">
                <a:solidFill>
                  <a:schemeClr val="tx2"/>
                </a:solidFill>
              </a:rPr>
              <a:t>Malicious Attacks </a:t>
            </a:r>
            <a:r>
              <a:rPr lang="en-US" dirty="0"/>
              <a:t>– </a:t>
            </a:r>
            <a:r>
              <a:rPr lang="en-US" dirty="0" smtClean="0"/>
              <a:t>The </a:t>
            </a:r>
            <a:r>
              <a:rPr lang="en-US" dirty="0"/>
              <a:t>ability to deter and recover from internal vulnerability exploits even in “air-gapped” systems.</a:t>
            </a:r>
            <a:endParaRPr lang="en-US" sz="2200" dirty="0"/>
          </a:p>
          <a:p>
            <a:pPr marL="0" indent="0">
              <a:buNone/>
            </a:pPr>
            <a:r>
              <a:rPr lang="en-US" b="1" dirty="0">
                <a:solidFill>
                  <a:schemeClr val="tx2"/>
                </a:solidFill>
              </a:rPr>
              <a:t>Intrusion Detection </a:t>
            </a:r>
            <a:r>
              <a:rPr lang="en-US" dirty="0"/>
              <a:t>– The ability of a system to monitor its internal baseline “normal” operating parameters and issue an alert when deviations are detected.</a:t>
            </a:r>
            <a:endParaRPr lang="en-US" sz="2200" dirty="0"/>
          </a:p>
          <a:p>
            <a:endParaRPr lang="en-US" sz="2000" dirty="0"/>
          </a:p>
          <a:p>
            <a:endParaRPr lang="en-US" dirty="0"/>
          </a:p>
        </p:txBody>
      </p:sp>
      <p:sp>
        <p:nvSpPr>
          <p:cNvPr id="5" name="Slide Number Placeholder 4"/>
          <p:cNvSpPr>
            <a:spLocks noGrp="1"/>
          </p:cNvSpPr>
          <p:nvPr>
            <p:ph type="sldNum" sz="quarter" idx="12"/>
          </p:nvPr>
        </p:nvSpPr>
        <p:spPr/>
        <p:txBody>
          <a:bodyPr/>
          <a:lstStyle/>
          <a:p>
            <a:fld id="{4CA8334D-3E48-49A4-B4B7-C027DB5C4E44}" type="slidenum">
              <a:rPr lang="en-US" smtClean="0"/>
              <a:t>15</a:t>
            </a:fld>
            <a:endParaRPr lang="en-US"/>
          </a:p>
        </p:txBody>
      </p:sp>
    </p:spTree>
    <p:extLst>
      <p:ext uri="{BB962C8B-B14F-4D97-AF65-F5344CB8AC3E}">
        <p14:creationId xmlns:p14="http://schemas.microsoft.com/office/powerpoint/2010/main" val="2379890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035"/>
            <a:ext cx="8229600" cy="1089660"/>
          </a:xfrm>
        </p:spPr>
        <p:txBody>
          <a:bodyPr/>
          <a:lstStyle/>
          <a:p>
            <a:pPr algn="l"/>
            <a:r>
              <a:rPr lang="en-US" dirty="0">
                <a:latin typeface="Arial" panose="020B0604020202020204" pitchFamily="34" charset="0"/>
                <a:cs typeface="Arial" panose="020B0604020202020204" pitchFamily="34" charset="0"/>
              </a:rPr>
              <a:t>Countermeasures</a:t>
            </a:r>
          </a:p>
        </p:txBody>
      </p:sp>
      <p:sp>
        <p:nvSpPr>
          <p:cNvPr id="3" name="Content Placeholder 2"/>
          <p:cNvSpPr>
            <a:spLocks noGrp="1"/>
          </p:cNvSpPr>
          <p:nvPr>
            <p:ph idx="1"/>
          </p:nvPr>
        </p:nvSpPr>
        <p:spPr>
          <a:xfrm>
            <a:off x="457200" y="1240369"/>
            <a:ext cx="8458200" cy="4525963"/>
          </a:xfrm>
        </p:spPr>
        <p:txBody>
          <a:bodyPr>
            <a:normAutofit/>
          </a:bodyPr>
          <a:lstStyle/>
          <a:p>
            <a:pPr marL="0" indent="0">
              <a:buNone/>
            </a:pPr>
            <a:r>
              <a:rPr lang="en-US" sz="2800" dirty="0">
                <a:latin typeface="Arial" panose="020B0604020202020204" pitchFamily="34" charset="0"/>
                <a:cs typeface="Arial" panose="020B0604020202020204" pitchFamily="34" charset="0"/>
              </a:rPr>
              <a:t>There are approaches to reduce risks </a:t>
            </a:r>
            <a:r>
              <a:rPr lang="en-US" sz="2800" dirty="0" smtClean="0">
                <a:latin typeface="Arial" panose="020B0604020202020204" pitchFamily="34" charset="0"/>
                <a:cs typeface="Arial" panose="020B0604020202020204" pitchFamily="34" charset="0"/>
              </a:rPr>
              <a:t>&amp; mitigate impacts. </a:t>
            </a:r>
            <a:r>
              <a:rPr lang="en-US" sz="2800" dirty="0" smtClean="0">
                <a:latin typeface="Arial" panose="020B0604020202020204" pitchFamily="34" charset="0"/>
                <a:ea typeface="Verdana" panose="020B0604030504040204" pitchFamily="34" charset="0"/>
                <a:cs typeface="Arial" panose="020B0604020202020204" pitchFamily="34" charset="0"/>
              </a:rPr>
              <a:t>Expert resources &amp; guidance exist to help.</a:t>
            </a:r>
            <a:endParaRPr lang="en-US" sz="2800" dirty="0">
              <a:latin typeface="Arial" panose="020B0604020202020204" pitchFamily="34" charset="0"/>
              <a:cs typeface="Arial" panose="020B0604020202020204" pitchFamily="34" charset="0"/>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63" y="2253456"/>
            <a:ext cx="3309937"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1" y="2438400"/>
            <a:ext cx="480628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2600" y="4323695"/>
            <a:ext cx="2971800" cy="185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000" y="2453185"/>
            <a:ext cx="1066800" cy="118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29200" y="4928684"/>
            <a:ext cx="3810000" cy="830997"/>
          </a:xfrm>
          <a:prstGeom prst="rect">
            <a:avLst/>
          </a:prstGeom>
          <a:noFill/>
        </p:spPr>
        <p:txBody>
          <a:bodyPr wrap="square" rtlCol="0">
            <a:spAutoFit/>
          </a:bodyPr>
          <a:lstStyle/>
          <a:p>
            <a:r>
              <a:rPr lang="en-US" sz="1600" dirty="0" smtClean="0">
                <a:solidFill>
                  <a:schemeClr val="bg1">
                    <a:lumMod val="50000"/>
                  </a:schemeClr>
                </a:solidFill>
                <a:latin typeface="Arial" panose="020B0604020202020204" pitchFamily="34" charset="0"/>
                <a:cs typeface="Arial" panose="020B0604020202020204" pitchFamily="34" charset="0"/>
              </a:rPr>
              <a:t>Industry Textbooks &amp; Technical Papers</a:t>
            </a:r>
          </a:p>
          <a:p>
            <a:r>
              <a:rPr lang="en-US" sz="1600" dirty="0" smtClean="0">
                <a:solidFill>
                  <a:schemeClr val="bg1">
                    <a:lumMod val="50000"/>
                  </a:schemeClr>
                </a:solidFill>
                <a:latin typeface="Arial" panose="020B0604020202020204" pitchFamily="34" charset="0"/>
                <a:cs typeface="Arial" panose="020B0604020202020204" pitchFamily="34" charset="0"/>
              </a:rPr>
              <a:t>DHS &amp; FHWA Resources</a:t>
            </a:r>
          </a:p>
          <a:p>
            <a:r>
              <a:rPr lang="en-US" sz="1600" dirty="0" smtClean="0">
                <a:solidFill>
                  <a:schemeClr val="bg1">
                    <a:lumMod val="50000"/>
                  </a:schemeClr>
                </a:solidFill>
                <a:latin typeface="Arial" panose="020B0604020202020204" pitchFamily="34" charset="0"/>
                <a:cs typeface="Arial" panose="020B0604020202020204" pitchFamily="34" charset="0"/>
              </a:rPr>
              <a:t>APTA Recommended Practices</a:t>
            </a:r>
          </a:p>
        </p:txBody>
      </p:sp>
      <p:sp>
        <p:nvSpPr>
          <p:cNvPr id="10" name="TextBox 9"/>
          <p:cNvSpPr txBox="1"/>
          <p:nvPr/>
        </p:nvSpPr>
        <p:spPr>
          <a:xfrm>
            <a:off x="177990" y="5127528"/>
            <a:ext cx="3048000" cy="830997"/>
          </a:xfrm>
          <a:prstGeom prst="rect">
            <a:avLst/>
          </a:prstGeom>
          <a:noFill/>
        </p:spPr>
        <p:txBody>
          <a:bodyPr wrap="square" rtlCol="0">
            <a:spAutoFit/>
          </a:bodyPr>
          <a:lstStyle/>
          <a:p>
            <a:r>
              <a:rPr lang="en-US" sz="1600" dirty="0" smtClean="0">
                <a:solidFill>
                  <a:schemeClr val="bg1">
                    <a:lumMod val="50000"/>
                  </a:schemeClr>
                </a:solidFill>
                <a:latin typeface="Arial" panose="020B0604020202020204" pitchFamily="34" charset="0"/>
                <a:cs typeface="Arial" panose="020B0604020202020204" pitchFamily="34" charset="0"/>
              </a:rPr>
              <a:t>NIST Framework</a:t>
            </a:r>
          </a:p>
          <a:p>
            <a:r>
              <a:rPr lang="en-US" sz="1600" dirty="0" smtClean="0">
                <a:solidFill>
                  <a:schemeClr val="bg1">
                    <a:lumMod val="50000"/>
                  </a:schemeClr>
                </a:solidFill>
                <a:latin typeface="Arial" panose="020B0604020202020204" pitchFamily="34" charset="0"/>
                <a:cs typeface="Arial" panose="020B0604020202020204" pitchFamily="34" charset="0"/>
              </a:rPr>
              <a:t>NIST ICS Guide</a:t>
            </a:r>
          </a:p>
          <a:p>
            <a:r>
              <a:rPr lang="en-US" sz="1600" dirty="0" smtClean="0">
                <a:solidFill>
                  <a:schemeClr val="bg1">
                    <a:lumMod val="50000"/>
                  </a:schemeClr>
                </a:solidFill>
                <a:latin typeface="Arial" panose="020B0604020202020204" pitchFamily="34" charset="0"/>
                <a:cs typeface="Arial" panose="020B0604020202020204" pitchFamily="34" charset="0"/>
              </a:rPr>
              <a:t>COBIT &amp; SANS</a:t>
            </a:r>
          </a:p>
        </p:txBody>
      </p:sp>
      <p:sp>
        <p:nvSpPr>
          <p:cNvPr id="6" name="TextBox 5"/>
          <p:cNvSpPr txBox="1"/>
          <p:nvPr/>
        </p:nvSpPr>
        <p:spPr>
          <a:xfrm>
            <a:off x="469409" y="6029980"/>
            <a:ext cx="8052782" cy="523220"/>
          </a:xfrm>
          <a:prstGeom prst="rect">
            <a:avLst/>
          </a:prstGeom>
          <a:noFill/>
        </p:spPr>
        <p:txBody>
          <a:bodyPr wrap="none" rtlCol="0">
            <a:spAutoFit/>
          </a:bodyPr>
          <a:lstStyle/>
          <a:p>
            <a:r>
              <a:rPr lang="en-US" sz="2800" dirty="0"/>
              <a:t>https://ics-cert.us-cert.gov/Standards-and-References</a:t>
            </a:r>
          </a:p>
        </p:txBody>
      </p:sp>
      <p:sp>
        <p:nvSpPr>
          <p:cNvPr id="7" name="Slide Number Placeholder 6"/>
          <p:cNvSpPr>
            <a:spLocks noGrp="1"/>
          </p:cNvSpPr>
          <p:nvPr>
            <p:ph type="sldNum" sz="quarter" idx="12"/>
          </p:nvPr>
        </p:nvSpPr>
        <p:spPr/>
        <p:txBody>
          <a:bodyPr/>
          <a:lstStyle/>
          <a:p>
            <a:fld id="{4CA8334D-3E48-49A4-B4B7-C027DB5C4E44}" type="slidenum">
              <a:rPr lang="en-US" smtClean="0"/>
              <a:t>16</a:t>
            </a:fld>
            <a:endParaRPr lang="en-US"/>
          </a:p>
        </p:txBody>
      </p:sp>
    </p:spTree>
    <p:custDataLst>
      <p:tags r:id="rId1"/>
    </p:custDataLst>
    <p:extLst>
      <p:ext uri="{BB962C8B-B14F-4D97-AF65-F5344CB8AC3E}">
        <p14:creationId xmlns:p14="http://schemas.microsoft.com/office/powerpoint/2010/main" val="224599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cs typeface="Arial" panose="020B0604020202020204" pitchFamily="34" charset="0"/>
              </a:rPr>
              <a:t>Recommended Best Practices</a:t>
            </a:r>
            <a:endParaRPr lang="en-US" dirty="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Cyber Hygiene</a:t>
            </a:r>
          </a:p>
          <a:p>
            <a:r>
              <a:rPr lang="en-US" dirty="0" smtClean="0">
                <a:latin typeface="Arial" panose="020B0604020202020204" pitchFamily="34" charset="0"/>
                <a:cs typeface="Arial" panose="020B0604020202020204" pitchFamily="34" charset="0"/>
              </a:rPr>
              <a:t>Access </a:t>
            </a:r>
            <a:r>
              <a:rPr lang="en-US" dirty="0">
                <a:latin typeface="Arial" panose="020B0604020202020204" pitchFamily="34" charset="0"/>
                <a:cs typeface="Arial" panose="020B0604020202020204" pitchFamily="34" charset="0"/>
              </a:rPr>
              <a:t>Control</a:t>
            </a:r>
          </a:p>
          <a:p>
            <a:r>
              <a:rPr lang="en-US" dirty="0">
                <a:latin typeface="Arial" panose="020B0604020202020204" pitchFamily="34" charset="0"/>
                <a:cs typeface="Arial" panose="020B0604020202020204" pitchFamily="34" charset="0"/>
              </a:rPr>
              <a:t>Data Security and Information Protection</a:t>
            </a:r>
          </a:p>
          <a:p>
            <a:r>
              <a:rPr lang="en-US" dirty="0">
                <a:latin typeface="Arial" panose="020B0604020202020204" pitchFamily="34" charset="0"/>
                <a:cs typeface="Arial" panose="020B0604020202020204" pitchFamily="34" charset="0"/>
              </a:rPr>
              <a:t>Protective Technology</a:t>
            </a:r>
          </a:p>
          <a:p>
            <a:r>
              <a:rPr lang="en-US" dirty="0">
                <a:latin typeface="Arial" panose="020B0604020202020204" pitchFamily="34" charset="0"/>
                <a:cs typeface="Arial" panose="020B0604020202020204" pitchFamily="34" charset="0"/>
              </a:rPr>
              <a:t>Boundary Defense and Network Separation</a:t>
            </a:r>
          </a:p>
          <a:p>
            <a:r>
              <a:rPr lang="en-US" dirty="0">
                <a:latin typeface="Arial" panose="020B0604020202020204" pitchFamily="34" charset="0"/>
                <a:cs typeface="Arial" panose="020B0604020202020204" pitchFamily="34" charset="0"/>
              </a:rPr>
              <a:t>Configuration Management</a:t>
            </a:r>
          </a:p>
          <a:p>
            <a:r>
              <a:rPr lang="en-US" dirty="0">
                <a:latin typeface="Arial" panose="020B0604020202020204" pitchFamily="34" charset="0"/>
                <a:cs typeface="Arial" panose="020B0604020202020204" pitchFamily="34" charset="0"/>
              </a:rPr>
              <a:t>Training</a:t>
            </a:r>
          </a:p>
          <a:p>
            <a:endParaRPr lang="en-US" dirty="0"/>
          </a:p>
          <a:p>
            <a:endParaRPr lang="en-US" dirty="0"/>
          </a:p>
        </p:txBody>
      </p:sp>
      <p:sp>
        <p:nvSpPr>
          <p:cNvPr id="5" name="Slide Number Placeholder 4"/>
          <p:cNvSpPr>
            <a:spLocks noGrp="1"/>
          </p:cNvSpPr>
          <p:nvPr>
            <p:ph type="sldNum" sz="quarter" idx="12"/>
          </p:nvPr>
        </p:nvSpPr>
        <p:spPr/>
        <p:txBody>
          <a:bodyPr/>
          <a:lstStyle/>
          <a:p>
            <a:fld id="{4CA8334D-3E48-49A4-B4B7-C027DB5C4E44}" type="slidenum">
              <a:rPr lang="en-US" smtClean="0"/>
              <a:t>17</a:t>
            </a:fld>
            <a:endParaRPr lang="en-US"/>
          </a:p>
        </p:txBody>
      </p:sp>
    </p:spTree>
    <p:custDataLst>
      <p:tags r:id="rId1"/>
    </p:custDataLst>
    <p:extLst>
      <p:ext uri="{BB962C8B-B14F-4D97-AF65-F5344CB8AC3E}">
        <p14:creationId xmlns:p14="http://schemas.microsoft.com/office/powerpoint/2010/main" val="492321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Countermeasures: Findings</a:t>
            </a:r>
            <a:endParaRPr lang="en-US" dirty="0"/>
          </a:p>
        </p:txBody>
      </p:sp>
      <p:sp>
        <p:nvSpPr>
          <p:cNvPr id="3" name="Content Placeholder 2"/>
          <p:cNvSpPr>
            <a:spLocks noGrp="1"/>
          </p:cNvSpPr>
          <p:nvPr>
            <p:ph idx="1"/>
          </p:nvPr>
        </p:nvSpPr>
        <p:spPr/>
        <p:txBody>
          <a:bodyPr/>
          <a:lstStyle/>
          <a:p>
            <a:pPr marL="0" lvl="0" indent="0">
              <a:buNone/>
            </a:pPr>
            <a:r>
              <a:rPr lang="en-US" dirty="0"/>
              <a:t>No “one-size-fits-all” cybersecurity program, technology or training exists or can ever be developed; each agency must determine, deploy and operate countermeasures unique to its local circumstance. These circumstances are continuously evolving forcing the continual evaluation and evolution of effective cybersecurity measures.</a:t>
            </a:r>
          </a:p>
          <a:p>
            <a:pPr marL="0" indent="0">
              <a:buNone/>
            </a:pPr>
            <a:r>
              <a:rPr lang="en-US" dirty="0"/>
              <a:t> </a:t>
            </a:r>
          </a:p>
          <a:p>
            <a:pPr marL="0" lvl="0" indent="0">
              <a:buNone/>
            </a:pPr>
            <a:r>
              <a:rPr lang="en-US" dirty="0"/>
              <a:t>Although </a:t>
            </a:r>
            <a:r>
              <a:rPr lang="en-US" dirty="0" smtClean="0"/>
              <a:t>the </a:t>
            </a:r>
            <a:r>
              <a:rPr lang="en-US" dirty="0"/>
              <a:t>Primer contains guidance on a variety of possible countermeasures, many recommended practices may be unavailable or not implementable due to local regulatory, governance, commercial, technical or other resource constraints.</a:t>
            </a:r>
          </a:p>
          <a:p>
            <a:pPr marL="0" indent="0">
              <a:buNone/>
            </a:pPr>
            <a:endParaRPr lang="en-US" dirty="0"/>
          </a:p>
        </p:txBody>
      </p:sp>
      <p:sp>
        <p:nvSpPr>
          <p:cNvPr id="5" name="Slide Number Placeholder 4"/>
          <p:cNvSpPr>
            <a:spLocks noGrp="1"/>
          </p:cNvSpPr>
          <p:nvPr>
            <p:ph type="sldNum" sz="quarter" idx="12"/>
          </p:nvPr>
        </p:nvSpPr>
        <p:spPr/>
        <p:txBody>
          <a:bodyPr/>
          <a:lstStyle/>
          <a:p>
            <a:fld id="{4CA8334D-3E48-49A4-B4B7-C027DB5C4E44}" type="slidenum">
              <a:rPr lang="en-US" smtClean="0"/>
              <a:t>18</a:t>
            </a:fld>
            <a:endParaRPr lang="en-US"/>
          </a:p>
        </p:txBody>
      </p:sp>
    </p:spTree>
    <p:extLst>
      <p:ext uri="{BB962C8B-B14F-4D97-AF65-F5344CB8AC3E}">
        <p14:creationId xmlns:p14="http://schemas.microsoft.com/office/powerpoint/2010/main" val="3476917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fontScale="90000"/>
          </a:bodyPr>
          <a:lstStyle/>
          <a:p>
            <a:r>
              <a:rPr lang="en-US" dirty="0"/>
              <a:t>Training: Building a Culture of Cybersecurity</a:t>
            </a:r>
          </a:p>
        </p:txBody>
      </p:sp>
      <p:sp>
        <p:nvSpPr>
          <p:cNvPr id="3" name="Content Placeholder 2"/>
          <p:cNvSpPr>
            <a:spLocks noGrp="1"/>
          </p:cNvSpPr>
          <p:nvPr>
            <p:ph idx="1"/>
          </p:nvPr>
        </p:nvSpPr>
        <p:spPr/>
        <p:txBody>
          <a:bodyPr>
            <a:normAutofit/>
          </a:bodyPr>
          <a:lstStyle/>
          <a:p>
            <a:pPr marL="0" indent="0">
              <a:buNone/>
            </a:pPr>
            <a:r>
              <a:rPr lang="en-US" dirty="0"/>
              <a:t>What is a Culture of Cybersecurity?</a:t>
            </a:r>
          </a:p>
          <a:p>
            <a:pPr lvl="1"/>
            <a:r>
              <a:rPr lang="en-US" dirty="0" smtClean="0"/>
              <a:t>Importance </a:t>
            </a:r>
            <a:r>
              <a:rPr lang="en-US" dirty="0"/>
              <a:t>of Awareness and Training</a:t>
            </a:r>
          </a:p>
          <a:p>
            <a:pPr lvl="1"/>
            <a:r>
              <a:rPr lang="en-US" dirty="0" smtClean="0"/>
              <a:t>Organizational </a:t>
            </a:r>
            <a:r>
              <a:rPr lang="en-US" dirty="0"/>
              <a:t>Support</a:t>
            </a:r>
          </a:p>
          <a:p>
            <a:pPr lvl="1"/>
            <a:r>
              <a:rPr lang="en-US" dirty="0" smtClean="0"/>
              <a:t>Building </a:t>
            </a:r>
            <a:r>
              <a:rPr lang="en-US" dirty="0"/>
              <a:t>upon Safety and Security Cultures</a:t>
            </a:r>
          </a:p>
          <a:p>
            <a:pPr marL="0" indent="0">
              <a:buNone/>
            </a:pPr>
            <a:r>
              <a:rPr lang="en-US" dirty="0"/>
              <a:t>Cybersecurity Awareness and Training Program	</a:t>
            </a:r>
          </a:p>
          <a:p>
            <a:pPr lvl="1"/>
            <a:r>
              <a:rPr lang="en-US" dirty="0" smtClean="0"/>
              <a:t>Functions </a:t>
            </a:r>
            <a:r>
              <a:rPr lang="en-US" dirty="0"/>
              <a:t>and User Categories</a:t>
            </a:r>
          </a:p>
          <a:p>
            <a:pPr lvl="1"/>
            <a:r>
              <a:rPr lang="en-US" dirty="0" smtClean="0"/>
              <a:t>Training </a:t>
            </a:r>
            <a:r>
              <a:rPr lang="en-US" dirty="0"/>
              <a:t>Course Content</a:t>
            </a:r>
          </a:p>
          <a:p>
            <a:pPr lvl="1"/>
            <a:r>
              <a:rPr lang="en-US" dirty="0" smtClean="0"/>
              <a:t>Awareness </a:t>
            </a:r>
            <a:r>
              <a:rPr lang="en-US" dirty="0"/>
              <a:t>and Training Delivery</a:t>
            </a:r>
          </a:p>
          <a:p>
            <a:pPr lvl="1"/>
            <a:r>
              <a:rPr lang="en-US" dirty="0" smtClean="0"/>
              <a:t>Evaluation</a:t>
            </a:r>
            <a:endParaRPr lang="en-US" dirty="0"/>
          </a:p>
          <a:p>
            <a:pPr marL="0" indent="0">
              <a:buNone/>
            </a:pPr>
            <a:r>
              <a:rPr lang="en-US" dirty="0" smtClean="0"/>
              <a:t>Performance </a:t>
            </a:r>
            <a:r>
              <a:rPr lang="en-US" dirty="0"/>
              <a:t>Indicators</a:t>
            </a:r>
          </a:p>
          <a:p>
            <a:pPr marL="0" indent="0">
              <a:buNone/>
            </a:pPr>
            <a:r>
              <a:rPr lang="en-US" dirty="0" smtClean="0"/>
              <a:t>Continuous </a:t>
            </a:r>
            <a:r>
              <a:rPr lang="en-US" dirty="0"/>
              <a:t>Improvement</a:t>
            </a:r>
          </a:p>
          <a:p>
            <a:pPr marL="0" indent="0">
              <a:buNone/>
            </a:pPr>
            <a:r>
              <a:rPr lang="en-US" dirty="0"/>
              <a:t>Awareness and Training Resources</a:t>
            </a:r>
          </a:p>
          <a:p>
            <a:endParaRPr lang="en-US" dirty="0"/>
          </a:p>
        </p:txBody>
      </p:sp>
      <p:sp>
        <p:nvSpPr>
          <p:cNvPr id="5" name="Slide Number Placeholder 4"/>
          <p:cNvSpPr>
            <a:spLocks noGrp="1"/>
          </p:cNvSpPr>
          <p:nvPr>
            <p:ph type="sldNum" sz="quarter" idx="12"/>
          </p:nvPr>
        </p:nvSpPr>
        <p:spPr/>
        <p:txBody>
          <a:bodyPr/>
          <a:lstStyle/>
          <a:p>
            <a:fld id="{4CA8334D-3E48-49A4-B4B7-C027DB5C4E44}" type="slidenum">
              <a:rPr lang="en-US" smtClean="0"/>
              <a:t>19</a:t>
            </a:fld>
            <a:endParaRPr lang="en-US"/>
          </a:p>
        </p:txBody>
      </p:sp>
    </p:spTree>
    <p:extLst>
      <p:ext uri="{BB962C8B-B14F-4D97-AF65-F5344CB8AC3E}">
        <p14:creationId xmlns:p14="http://schemas.microsoft.com/office/powerpoint/2010/main" val="3144964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sz="half" idx="1"/>
          </p:nvPr>
        </p:nvSpPr>
        <p:spPr>
          <a:xfrm>
            <a:off x="457200" y="1673352"/>
            <a:ext cx="4648200" cy="4718304"/>
          </a:xfrm>
        </p:spPr>
        <p:txBody>
          <a:bodyPr>
            <a:normAutofit/>
          </a:bodyPr>
          <a:lstStyle/>
          <a:p>
            <a:pPr marL="0" indent="0">
              <a:lnSpc>
                <a:spcPct val="150000"/>
              </a:lnSpc>
              <a:buNone/>
            </a:pPr>
            <a:r>
              <a:rPr lang="en-US" sz="2400" dirty="0" smtClean="0"/>
              <a:t>Project Overview</a:t>
            </a:r>
          </a:p>
          <a:p>
            <a:pPr marL="0" indent="0">
              <a:lnSpc>
                <a:spcPct val="150000"/>
              </a:lnSpc>
              <a:buNone/>
            </a:pPr>
            <a:r>
              <a:rPr lang="en-US" sz="2400" dirty="0" smtClean="0"/>
              <a:t>Cybersecurity Survey Overview</a:t>
            </a:r>
          </a:p>
          <a:p>
            <a:pPr marL="0" indent="0">
              <a:lnSpc>
                <a:spcPct val="150000"/>
              </a:lnSpc>
              <a:buNone/>
            </a:pPr>
            <a:r>
              <a:rPr lang="en-US" sz="2400" dirty="0" smtClean="0"/>
              <a:t>Primer Overview</a:t>
            </a:r>
          </a:p>
          <a:p>
            <a:pPr marL="0" indent="0">
              <a:lnSpc>
                <a:spcPct val="150000"/>
              </a:lnSpc>
              <a:buNone/>
            </a:pPr>
            <a:r>
              <a:rPr lang="en-US" sz="2400" dirty="0"/>
              <a:t>Summary of Research Findings</a:t>
            </a:r>
          </a:p>
          <a:p>
            <a:pPr marL="0" indent="0">
              <a:buNone/>
            </a:pPr>
            <a:endParaRPr lang="en-US" sz="2400" dirty="0"/>
          </a:p>
        </p:txBody>
      </p:sp>
      <p:sp>
        <p:nvSpPr>
          <p:cNvPr id="5" name="Slide Number Placeholder 4"/>
          <p:cNvSpPr>
            <a:spLocks noGrp="1"/>
          </p:cNvSpPr>
          <p:nvPr>
            <p:ph type="sldNum" sz="quarter" idx="12"/>
          </p:nvPr>
        </p:nvSpPr>
        <p:spPr/>
        <p:txBody>
          <a:bodyPr/>
          <a:lstStyle/>
          <a:p>
            <a:fld id="{4CA8334D-3E48-49A4-B4B7-C027DB5C4E44}" type="slidenum">
              <a:rPr lang="en-US" smtClean="0"/>
              <a:t>2</a:t>
            </a:fld>
            <a:endParaRPr lang="en-US"/>
          </a:p>
        </p:txBody>
      </p:sp>
    </p:spTree>
    <p:extLst>
      <p:ext uri="{BB962C8B-B14F-4D97-AF65-F5344CB8AC3E}">
        <p14:creationId xmlns:p14="http://schemas.microsoft.com/office/powerpoint/2010/main" val="3463492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uko\Desktop\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202" y="994609"/>
            <a:ext cx="2694385" cy="1900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1563231"/>
            <a:ext cx="3045884" cy="2246769"/>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solidFill>
                  <a:prstClr val="white">
                    <a:lumMod val="65000"/>
                  </a:prstClr>
                </a:solidFill>
              </a:rPr>
              <a:t>“Cybersecurity involves</a:t>
            </a:r>
          </a:p>
          <a:p>
            <a:pPr algn="ctr"/>
            <a:r>
              <a:rPr lang="en-US" sz="2800" b="1" dirty="0" smtClean="0">
                <a:solidFill>
                  <a:srgbClr val="C00000"/>
                </a:solidFill>
              </a:rPr>
              <a:t>People, Technology, &amp; Process</a:t>
            </a:r>
            <a:r>
              <a:rPr lang="en-US" sz="2800" dirty="0" smtClean="0">
                <a:solidFill>
                  <a:srgbClr val="C00000"/>
                </a:solidFill>
              </a:rPr>
              <a:t>…”</a:t>
            </a:r>
          </a:p>
        </p:txBody>
      </p:sp>
      <p:sp>
        <p:nvSpPr>
          <p:cNvPr id="7" name="TextBox 6"/>
          <p:cNvSpPr txBox="1"/>
          <p:nvPr/>
        </p:nvSpPr>
        <p:spPr>
          <a:xfrm>
            <a:off x="3064932" y="2937808"/>
            <a:ext cx="5774268" cy="1938992"/>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solidFill>
                  <a:prstClr val="white">
                    <a:lumMod val="65000"/>
                  </a:prstClr>
                </a:solidFill>
              </a:rPr>
              <a:t>“People, essential in the creation of a cybersecurity culture, are often thought to be</a:t>
            </a:r>
          </a:p>
          <a:p>
            <a:pPr algn="ctr"/>
            <a:r>
              <a:rPr lang="en-US" sz="2400" b="1" dirty="0" smtClean="0">
                <a:solidFill>
                  <a:srgbClr val="C00000"/>
                </a:solidFill>
              </a:rPr>
              <a:t>the most vulnerable element</a:t>
            </a:r>
          </a:p>
          <a:p>
            <a:pPr algn="ctr"/>
            <a:r>
              <a:rPr lang="en-US" sz="2400" dirty="0" smtClean="0">
                <a:solidFill>
                  <a:prstClr val="white">
                    <a:lumMod val="75000"/>
                  </a:prstClr>
                </a:solidFill>
              </a:rPr>
              <a:t>and therefore require significant attention…”</a:t>
            </a:r>
          </a:p>
        </p:txBody>
      </p:sp>
      <p:sp>
        <p:nvSpPr>
          <p:cNvPr id="8" name="TextBox 7"/>
          <p:cNvSpPr txBox="1"/>
          <p:nvPr/>
        </p:nvSpPr>
        <p:spPr>
          <a:xfrm>
            <a:off x="228600" y="5158744"/>
            <a:ext cx="8593668" cy="1200329"/>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prstClr val="white">
                    <a:lumMod val="65000"/>
                  </a:prstClr>
                </a:solidFill>
              </a:rPr>
              <a:t>“Culture is fueled by good basic practices which some describe </a:t>
            </a:r>
            <a:r>
              <a:rPr lang="en-US" sz="2400" dirty="0" smtClean="0">
                <a:solidFill>
                  <a:prstClr val="white">
                    <a:lumMod val="65000"/>
                  </a:prstClr>
                </a:solidFill>
              </a:rPr>
              <a:t>as</a:t>
            </a:r>
          </a:p>
          <a:p>
            <a:pPr algn="ctr"/>
            <a:r>
              <a:rPr lang="en-US" sz="2400" b="1" dirty="0" smtClean="0">
                <a:solidFill>
                  <a:srgbClr val="C00000"/>
                </a:solidFill>
              </a:rPr>
              <a:t>Cyber Hygiene </a:t>
            </a:r>
            <a:r>
              <a:rPr lang="en-US" sz="2400" b="1" dirty="0">
                <a:solidFill>
                  <a:srgbClr val="C00000"/>
                </a:solidFill>
              </a:rPr>
              <a:t>and </a:t>
            </a:r>
            <a:r>
              <a:rPr lang="en-US" sz="2400" b="1" dirty="0" smtClean="0">
                <a:solidFill>
                  <a:srgbClr val="C00000"/>
                </a:solidFill>
              </a:rPr>
              <a:t>Sustained </a:t>
            </a:r>
            <a:r>
              <a:rPr lang="en-US" sz="2400" b="1" dirty="0">
                <a:solidFill>
                  <a:srgbClr val="C00000"/>
                </a:solidFill>
              </a:rPr>
              <a:t>A</a:t>
            </a:r>
            <a:r>
              <a:rPr lang="en-US" sz="2400" b="1" dirty="0" smtClean="0">
                <a:solidFill>
                  <a:srgbClr val="C00000"/>
                </a:solidFill>
              </a:rPr>
              <a:t>wareness</a:t>
            </a:r>
          </a:p>
          <a:p>
            <a:pPr algn="ctr"/>
            <a:r>
              <a:rPr lang="en-US" sz="2400" dirty="0" smtClean="0">
                <a:solidFill>
                  <a:prstClr val="white">
                    <a:lumMod val="65000"/>
                  </a:prstClr>
                </a:solidFill>
              </a:rPr>
              <a:t>by </a:t>
            </a:r>
            <a:r>
              <a:rPr lang="en-US" sz="2400" dirty="0">
                <a:solidFill>
                  <a:prstClr val="white">
                    <a:lumMod val="65000"/>
                  </a:prstClr>
                </a:solidFill>
              </a:rPr>
              <a:t>all employees</a:t>
            </a:r>
            <a:r>
              <a:rPr lang="en-US" sz="2400" dirty="0" smtClean="0">
                <a:solidFill>
                  <a:prstClr val="white">
                    <a:lumMod val="65000"/>
                  </a:prstClr>
                </a:solidFill>
              </a:rPr>
              <a:t>.”</a:t>
            </a:r>
          </a:p>
        </p:txBody>
      </p:sp>
      <p:pic>
        <p:nvPicPr>
          <p:cNvPr id="1028" name="Picture 4" descr="http://www.apta.com/mc/bus/previous/2012/Slideshow/05-Sunday-speake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0689" y="533400"/>
            <a:ext cx="2348511" cy="1734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3998317" y="300673"/>
            <a:ext cx="2638270" cy="79343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i="1" dirty="0" smtClean="0">
                <a:solidFill>
                  <a:prstClr val="black"/>
                </a:solidFill>
                <a:latin typeface="Arial" panose="020B0604020202020204" pitchFamily="34" charset="0"/>
                <a:cs typeface="Arial" panose="020B0604020202020204" pitchFamily="34" charset="0"/>
              </a:rPr>
              <a:t>Everyone from </a:t>
            </a:r>
            <a:r>
              <a:rPr lang="en-US" b="1" i="1" dirty="0" smtClean="0">
                <a:solidFill>
                  <a:srgbClr val="C00000"/>
                </a:solidFill>
                <a:latin typeface="Arial" panose="020B0604020202020204" pitchFamily="34" charset="0"/>
                <a:cs typeface="Arial" panose="020B0604020202020204" pitchFamily="34" charset="0"/>
              </a:rPr>
              <a:t>frontline personnel</a:t>
            </a:r>
            <a:r>
              <a:rPr lang="en-US" i="1" dirty="0" smtClean="0">
                <a:solidFill>
                  <a:prstClr val="black"/>
                </a:solidFill>
                <a:latin typeface="Arial" panose="020B0604020202020204" pitchFamily="34" charset="0"/>
                <a:cs typeface="Arial" panose="020B0604020202020204" pitchFamily="34" charset="0"/>
              </a:rPr>
              <a:t>…</a:t>
            </a:r>
            <a:endParaRPr lang="en-US" dirty="0" smtClean="0">
              <a:solidFill>
                <a:prstClr val="black"/>
              </a:solidFill>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6096000" y="2362200"/>
            <a:ext cx="2743200" cy="53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Font typeface="Arial" panose="020B0604020202020204" pitchFamily="34" charset="0"/>
              <a:buNone/>
            </a:pPr>
            <a:r>
              <a:rPr lang="en-US" sz="1800" i="1" dirty="0" smtClean="0">
                <a:solidFill>
                  <a:prstClr val="black"/>
                </a:solidFill>
                <a:latin typeface="Arial" panose="020B0604020202020204" pitchFamily="34" charset="0"/>
                <a:cs typeface="Arial" panose="020B0604020202020204" pitchFamily="34" charset="0"/>
              </a:rPr>
              <a:t>… to </a:t>
            </a:r>
            <a:r>
              <a:rPr lang="en-US" sz="1800" b="1" i="1" dirty="0" smtClean="0">
                <a:solidFill>
                  <a:srgbClr val="C00000"/>
                </a:solidFill>
                <a:latin typeface="Arial" panose="020B0604020202020204" pitchFamily="34" charset="0"/>
                <a:cs typeface="Arial" panose="020B0604020202020204" pitchFamily="34" charset="0"/>
              </a:rPr>
              <a:t>senior managers</a:t>
            </a:r>
            <a:endParaRPr lang="en-US" sz="1800" b="1" dirty="0" smtClean="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6934201" y="6428601"/>
            <a:ext cx="1888068" cy="276999"/>
          </a:xfrm>
          <a:prstGeom prst="rect">
            <a:avLst/>
          </a:prstGeom>
          <a:noFill/>
        </p:spPr>
        <p:txBody>
          <a:bodyPr wrap="square" rtlCol="0">
            <a:spAutoFit/>
          </a:bodyPr>
          <a:lstStyle/>
          <a:p>
            <a:pPr algn="ctr"/>
            <a:r>
              <a:rPr lang="en-US" sz="1200" u="sng" dirty="0" smtClean="0">
                <a:solidFill>
                  <a:prstClr val="black"/>
                </a:solidFill>
                <a:latin typeface="Arial" panose="020B0604020202020204" pitchFamily="34" charset="0"/>
                <a:cs typeface="Arial" panose="020B0604020202020204" pitchFamily="34" charset="0"/>
              </a:rPr>
              <a:t>Images</a:t>
            </a:r>
            <a:r>
              <a:rPr lang="en-US" sz="1200" dirty="0" smtClean="0">
                <a:solidFill>
                  <a:prstClr val="black"/>
                </a:solidFill>
                <a:latin typeface="Arial" panose="020B0604020202020204" pitchFamily="34" charset="0"/>
                <a:cs typeface="Arial" panose="020B0604020202020204" pitchFamily="34" charset="0"/>
              </a:rPr>
              <a:t>: APTA.com</a:t>
            </a:r>
            <a:endParaRPr lang="en-US" sz="1200" dirty="0">
              <a:solidFill>
                <a:prstClr val="black"/>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Cyber Culture</a:t>
            </a:r>
            <a:endParaRPr lang="en-US" dirty="0"/>
          </a:p>
        </p:txBody>
      </p:sp>
      <p:sp>
        <p:nvSpPr>
          <p:cNvPr id="5" name="Slide Number Placeholder 4"/>
          <p:cNvSpPr>
            <a:spLocks noGrp="1"/>
          </p:cNvSpPr>
          <p:nvPr>
            <p:ph type="sldNum" sz="quarter" idx="12"/>
          </p:nvPr>
        </p:nvSpPr>
        <p:spPr/>
        <p:txBody>
          <a:bodyPr/>
          <a:lstStyle/>
          <a:p>
            <a:fld id="{4CA8334D-3E48-49A4-B4B7-C027DB5C4E44}" type="slidenum">
              <a:rPr lang="en-US" smtClean="0"/>
              <a:t>20</a:t>
            </a:fld>
            <a:endParaRPr lang="en-US"/>
          </a:p>
        </p:txBody>
      </p:sp>
    </p:spTree>
    <p:custDataLst>
      <p:tags r:id="rId1"/>
    </p:custDataLst>
    <p:extLst>
      <p:ext uri="{BB962C8B-B14F-4D97-AF65-F5344CB8AC3E}">
        <p14:creationId xmlns:p14="http://schemas.microsoft.com/office/powerpoint/2010/main" val="3961622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89712174"/>
              </p:ext>
            </p:extLst>
          </p:nvPr>
        </p:nvGraphicFramePr>
        <p:xfrm>
          <a:off x="2819400" y="5542280"/>
          <a:ext cx="5882834" cy="858520"/>
        </p:xfrm>
        <a:graphic>
          <a:graphicData uri="http://schemas.openxmlformats.org/drawingml/2006/table">
            <a:tbl>
              <a:tblPr firstRow="1" bandRow="1">
                <a:tableStyleId>{5C22544A-7EE6-4342-B048-85BDC9FD1C3A}</a:tableStyleId>
              </a:tblPr>
              <a:tblGrid>
                <a:gridCol w="2941417"/>
                <a:gridCol w="2941417"/>
              </a:tblGrid>
              <a:tr h="370840">
                <a:tc gridSpan="2">
                  <a:txBody>
                    <a:bodyPr/>
                    <a:lstStyle/>
                    <a:p>
                      <a:pPr algn="ctr"/>
                      <a:r>
                        <a:rPr lang="en-US" sz="2600" u="sng" dirty="0" smtClean="0"/>
                        <a:t>NIST Pubs</a:t>
                      </a:r>
                      <a:endParaRPr lang="en-US" sz="2600" dirty="0"/>
                    </a:p>
                  </a:txBody>
                  <a:tcPr marL="68580" marR="68580"/>
                </a:tc>
                <a:tc hMerge="1">
                  <a:txBody>
                    <a:bodyPr/>
                    <a:lstStyle/>
                    <a:p>
                      <a:pPr algn="ctr"/>
                      <a:endParaRPr lang="en-US" sz="2600" dirty="0"/>
                    </a:p>
                  </a:txBody>
                  <a:tcPr/>
                </a:tc>
              </a:tr>
              <a:tr h="370840">
                <a:tc>
                  <a:txBody>
                    <a:bodyPr/>
                    <a:lstStyle/>
                    <a:p>
                      <a:pPr algn="ctr"/>
                      <a:r>
                        <a:rPr lang="en-US" sz="1800" dirty="0" smtClean="0"/>
                        <a:t>800-16 Rev 1</a:t>
                      </a:r>
                      <a:endParaRPr lang="en-US" sz="1800" dirty="0"/>
                    </a:p>
                  </a:txBody>
                  <a:tcPr marL="68580" marR="68580"/>
                </a:tc>
                <a:tc>
                  <a:txBody>
                    <a:bodyPr/>
                    <a:lstStyle/>
                    <a:p>
                      <a:pPr algn="ctr"/>
                      <a:r>
                        <a:rPr lang="en-US" sz="1800" dirty="0" smtClean="0"/>
                        <a:t>Cybersecurity Framework</a:t>
                      </a:r>
                      <a:endParaRPr lang="en-US" sz="1800" dirty="0"/>
                    </a:p>
                  </a:txBody>
                  <a:tcPr marL="68580" marR="6858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8616464"/>
              </p:ext>
            </p:extLst>
          </p:nvPr>
        </p:nvGraphicFramePr>
        <p:xfrm>
          <a:off x="2843536" y="962475"/>
          <a:ext cx="5846156" cy="4587587"/>
        </p:xfrm>
        <a:graphic>
          <a:graphicData uri="http://schemas.openxmlformats.org/drawingml/2006/table">
            <a:tbl>
              <a:tblPr firstRow="1" bandRow="1">
                <a:tableStyleId>{5C22544A-7EE6-4342-B048-85BDC9FD1C3A}</a:tableStyleId>
              </a:tblPr>
              <a:tblGrid>
                <a:gridCol w="5846156"/>
              </a:tblGrid>
              <a:tr h="733055">
                <a:tc>
                  <a:txBody>
                    <a:bodyPr/>
                    <a:lstStyle/>
                    <a:p>
                      <a:pPr algn="ctr"/>
                      <a:r>
                        <a:rPr lang="en-US" sz="2800" u="sng" dirty="0" smtClean="0"/>
                        <a:t>Roles &amp; User Categories</a:t>
                      </a:r>
                      <a:endParaRPr lang="en-US" sz="2800" dirty="0"/>
                    </a:p>
                  </a:txBody>
                  <a:tcPr marL="68580" marR="68580"/>
                </a:tc>
              </a:tr>
              <a:tr h="557121">
                <a:tc>
                  <a:txBody>
                    <a:bodyPr/>
                    <a:lstStyle/>
                    <a:p>
                      <a:pPr algn="ctr"/>
                      <a:r>
                        <a:rPr lang="en-US" sz="2800" dirty="0" smtClean="0"/>
                        <a:t>All Users &amp; Third Party Stakeholders</a:t>
                      </a:r>
                      <a:endParaRPr lang="en-US" sz="2800" dirty="0"/>
                    </a:p>
                  </a:txBody>
                  <a:tcPr marL="68580" marR="68580"/>
                </a:tc>
              </a:tr>
              <a:tr h="557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Privileged Users</a:t>
                      </a:r>
                    </a:p>
                  </a:txBody>
                  <a:tcPr marL="68580" marR="68580"/>
                </a:tc>
              </a:tr>
              <a:tr h="557121">
                <a:tc>
                  <a:txBody>
                    <a:bodyPr/>
                    <a:lstStyle/>
                    <a:p>
                      <a:pPr algn="ctr"/>
                      <a:r>
                        <a:rPr lang="en-US" sz="2800" dirty="0" smtClean="0"/>
                        <a:t>Managers/Senior Executives</a:t>
                      </a:r>
                      <a:endParaRPr lang="en-US" sz="2800" dirty="0"/>
                    </a:p>
                  </a:txBody>
                  <a:tcPr marL="68580" marR="68580"/>
                </a:tc>
              </a:tr>
              <a:tr h="557121">
                <a:tc>
                  <a:txBody>
                    <a:bodyPr/>
                    <a:lstStyle/>
                    <a:p>
                      <a:pPr algn="ctr"/>
                      <a:r>
                        <a:rPr lang="en-US" sz="2800" dirty="0" smtClean="0"/>
                        <a:t>Training Personnel</a:t>
                      </a:r>
                      <a:endParaRPr lang="en-US" sz="2800" dirty="0"/>
                    </a:p>
                  </a:txBody>
                  <a:tcPr marL="68580" marR="68580"/>
                </a:tc>
              </a:tr>
              <a:tr h="557121">
                <a:tc>
                  <a:txBody>
                    <a:bodyPr/>
                    <a:lstStyle/>
                    <a:p>
                      <a:pPr algn="ctr"/>
                      <a:r>
                        <a:rPr lang="en-US" sz="2800" dirty="0" smtClean="0"/>
                        <a:t>IT/Cybersecurity Personnel</a:t>
                      </a:r>
                      <a:endParaRPr lang="en-US" sz="2800" dirty="0"/>
                    </a:p>
                  </a:txBody>
                  <a:tcPr marL="68580" marR="68580"/>
                </a:tc>
              </a:tr>
              <a:tr h="681168">
                <a:tc>
                  <a:txBody>
                    <a:bodyPr/>
                    <a:lstStyle/>
                    <a:p>
                      <a:pPr algn="ctr"/>
                      <a:r>
                        <a:rPr lang="en-US" sz="2800" dirty="0" smtClean="0"/>
                        <a:t>Physical Security</a:t>
                      </a:r>
                      <a:r>
                        <a:rPr lang="en-US" sz="2800" baseline="0" dirty="0" smtClean="0"/>
                        <a:t> Personnel</a:t>
                      </a:r>
                      <a:endParaRPr lang="en-US" sz="2800" dirty="0"/>
                    </a:p>
                  </a:txBody>
                  <a:tcPr marL="68580" marR="68580"/>
                </a:tc>
              </a:tr>
            </a:tbl>
          </a:graphicData>
        </a:graphic>
      </p:graphicFrame>
      <p:sp>
        <p:nvSpPr>
          <p:cNvPr id="2" name="Title 1"/>
          <p:cNvSpPr>
            <a:spLocks noGrp="1"/>
          </p:cNvSpPr>
          <p:nvPr>
            <p:ph type="title"/>
          </p:nvPr>
        </p:nvSpPr>
        <p:spPr>
          <a:xfrm>
            <a:off x="381000" y="113556"/>
            <a:ext cx="8391777" cy="1105644"/>
          </a:xfrm>
        </p:spPr>
        <p:txBody>
          <a:bodyPr>
            <a:normAutofit/>
          </a:bodyPr>
          <a:lstStyle/>
          <a:p>
            <a:r>
              <a:rPr lang="en-US" dirty="0" smtClean="0">
                <a:cs typeface="Arial" panose="020B0604020202020204" pitchFamily="34" charset="0"/>
              </a:rPr>
              <a:t>Enterprise Training</a:t>
            </a:r>
            <a:endParaRPr lang="en-US" dirty="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907678130"/>
              </p:ext>
            </p:extLst>
          </p:nvPr>
        </p:nvGraphicFramePr>
        <p:xfrm>
          <a:off x="457200" y="1066800"/>
          <a:ext cx="2201746" cy="4271170"/>
        </p:xfrm>
        <a:graphic>
          <a:graphicData uri="http://schemas.openxmlformats.org/drawingml/2006/table">
            <a:tbl>
              <a:tblPr firstRow="1" bandRow="1">
                <a:tableStyleId>{073A0DAA-6AF3-43AB-8588-CEC1D06C72B9}</a:tableStyleId>
              </a:tblPr>
              <a:tblGrid>
                <a:gridCol w="2201746"/>
              </a:tblGrid>
              <a:tr h="608915">
                <a:tc>
                  <a:txBody>
                    <a:bodyPr/>
                    <a:lstStyle/>
                    <a:p>
                      <a:pPr algn="ctr"/>
                      <a:r>
                        <a:rPr lang="en-US" sz="2400" dirty="0" smtClean="0"/>
                        <a:t>Cybersecurity</a:t>
                      </a:r>
                      <a:r>
                        <a:rPr lang="en-US" sz="2400" baseline="0" dirty="0" smtClean="0"/>
                        <a:t> </a:t>
                      </a:r>
                      <a:r>
                        <a:rPr lang="en-US" sz="2400" dirty="0" smtClean="0"/>
                        <a:t>Functions</a:t>
                      </a:r>
                      <a:endParaRPr lang="en-US" sz="2400" dirty="0"/>
                    </a:p>
                  </a:txBody>
                  <a:tcPr marL="68580" marR="68580"/>
                </a:tc>
              </a:tr>
              <a:tr h="383391">
                <a:tc>
                  <a:txBody>
                    <a:bodyPr/>
                    <a:lstStyle/>
                    <a:p>
                      <a:pPr algn="ctr"/>
                      <a:r>
                        <a:rPr lang="en-US" sz="2800" dirty="0" smtClean="0"/>
                        <a:t>IDENTIFY</a:t>
                      </a:r>
                      <a:endParaRPr lang="en-US" sz="2800" dirty="0"/>
                    </a:p>
                  </a:txBody>
                  <a:tcPr marL="68580" marR="68580"/>
                </a:tc>
              </a:tr>
              <a:tr h="383391">
                <a:tc>
                  <a:txBody>
                    <a:bodyPr/>
                    <a:lstStyle/>
                    <a:p>
                      <a:pPr algn="ctr"/>
                      <a:r>
                        <a:rPr lang="en-US" sz="2800" dirty="0" smtClean="0"/>
                        <a:t>PROTECT</a:t>
                      </a:r>
                      <a:endParaRPr lang="en-US" sz="2800" dirty="0"/>
                    </a:p>
                  </a:txBody>
                  <a:tcPr marL="68580" marR="68580"/>
                </a:tc>
              </a:tr>
              <a:tr h="383391">
                <a:tc>
                  <a:txBody>
                    <a:bodyPr/>
                    <a:lstStyle/>
                    <a:p>
                      <a:pPr algn="ctr"/>
                      <a:r>
                        <a:rPr lang="en-US" sz="2800" dirty="0" smtClean="0"/>
                        <a:t>DETECT</a:t>
                      </a:r>
                      <a:endParaRPr lang="en-US" sz="2800" dirty="0"/>
                    </a:p>
                  </a:txBody>
                  <a:tcPr marL="68580" marR="68580"/>
                </a:tc>
              </a:tr>
              <a:tr h="383391">
                <a:tc>
                  <a:txBody>
                    <a:bodyPr/>
                    <a:lstStyle/>
                    <a:p>
                      <a:pPr algn="ctr"/>
                      <a:r>
                        <a:rPr lang="en-US" sz="2800" dirty="0" smtClean="0"/>
                        <a:t>RESPOND</a:t>
                      </a:r>
                      <a:endParaRPr lang="en-US" sz="2800" dirty="0"/>
                    </a:p>
                  </a:txBody>
                  <a:tcPr marL="68580" marR="68580"/>
                </a:tc>
              </a:tr>
              <a:tr h="383391">
                <a:tc>
                  <a:txBody>
                    <a:bodyPr/>
                    <a:lstStyle/>
                    <a:p>
                      <a:pPr algn="ctr"/>
                      <a:r>
                        <a:rPr lang="en-US" sz="2800" dirty="0" smtClean="0"/>
                        <a:t>RECOVER</a:t>
                      </a:r>
                      <a:endParaRPr lang="en-US" sz="2800" dirty="0"/>
                    </a:p>
                  </a:txBody>
                  <a:tcPr marL="68580" marR="68580"/>
                </a:tc>
              </a:tr>
              <a:tr h="857410">
                <a:tc>
                  <a:txBody>
                    <a:bodyPr/>
                    <a:lstStyle/>
                    <a:p>
                      <a:pPr algn="ctr"/>
                      <a:endParaRPr lang="en-US" sz="2800" dirty="0"/>
                    </a:p>
                  </a:txBody>
                  <a:tcPr marL="68580" marR="68580"/>
                </a:tc>
              </a:tr>
            </a:tbl>
          </a:graphicData>
        </a:graphic>
      </p:graphicFrame>
      <p:sp>
        <p:nvSpPr>
          <p:cNvPr id="6" name="Slide Number Placeholder 5"/>
          <p:cNvSpPr>
            <a:spLocks noGrp="1"/>
          </p:cNvSpPr>
          <p:nvPr>
            <p:ph type="sldNum" sz="quarter" idx="12"/>
          </p:nvPr>
        </p:nvSpPr>
        <p:spPr/>
        <p:txBody>
          <a:bodyPr/>
          <a:lstStyle/>
          <a:p>
            <a:fld id="{4CA8334D-3E48-49A4-B4B7-C027DB5C4E44}" type="slidenum">
              <a:rPr lang="en-US" smtClean="0"/>
              <a:t>21</a:t>
            </a:fld>
            <a:endParaRPr lang="en-US"/>
          </a:p>
        </p:txBody>
      </p:sp>
    </p:spTree>
    <p:custDataLst>
      <p:tags r:id="rId1"/>
    </p:custDataLst>
    <p:extLst>
      <p:ext uri="{BB962C8B-B14F-4D97-AF65-F5344CB8AC3E}">
        <p14:creationId xmlns:p14="http://schemas.microsoft.com/office/powerpoint/2010/main" val="3384472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839200" cy="1143000"/>
          </a:xfrm>
        </p:spPr>
        <p:txBody>
          <a:bodyPr anchor="t">
            <a:noAutofit/>
          </a:bodyPr>
          <a:lstStyle/>
          <a:p>
            <a:r>
              <a:rPr lang="en-US" sz="3600" dirty="0" smtClean="0">
                <a:solidFill>
                  <a:srgbClr val="C00000"/>
                </a:solidFill>
                <a:ea typeface="Calibri"/>
                <a:cs typeface="Times New Roman"/>
              </a:rPr>
              <a:t>Security Programs and Support Frameworks</a:t>
            </a:r>
            <a:br>
              <a:rPr lang="en-US" sz="3600" dirty="0" smtClean="0">
                <a:solidFill>
                  <a:srgbClr val="C00000"/>
                </a:solidFill>
                <a:ea typeface="Calibri"/>
                <a:cs typeface="Times New Roman"/>
              </a:rPr>
            </a:br>
            <a:endParaRPr lang="en-US" sz="3600" dirty="0">
              <a:solidFill>
                <a:srgbClr val="C00000"/>
              </a:solidFill>
            </a:endParaRP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USA Patriot Act of </a:t>
            </a:r>
            <a:r>
              <a:rPr lang="en-US" sz="2400" dirty="0" smtClean="0">
                <a:latin typeface="Arial" panose="020B0604020202020204" pitchFamily="34" charset="0"/>
                <a:cs typeface="Arial" panose="020B0604020202020204" pitchFamily="34" charset="0"/>
              </a:rPr>
              <a:t>2001</a:t>
            </a:r>
          </a:p>
          <a:p>
            <a:r>
              <a:rPr lang="en-US" sz="2400" dirty="0">
                <a:latin typeface="Arial" panose="020B0604020202020204" pitchFamily="34" charset="0"/>
                <a:cs typeface="Arial" panose="020B0604020202020204" pitchFamily="34" charset="0"/>
              </a:rPr>
              <a:t>The National Strategy To Secure </a:t>
            </a:r>
            <a:r>
              <a:rPr lang="en-US" sz="2400" dirty="0" smtClean="0">
                <a:latin typeface="Arial" panose="020B0604020202020204" pitchFamily="34" charset="0"/>
                <a:cs typeface="Arial" panose="020B0604020202020204" pitchFamily="34" charset="0"/>
              </a:rPr>
              <a:t>Cyberspace (2003)</a:t>
            </a:r>
          </a:p>
          <a:p>
            <a:r>
              <a:rPr lang="en-US" sz="2400" dirty="0">
                <a:latin typeface="Arial" panose="020B0604020202020204" pitchFamily="34" charset="0"/>
                <a:cs typeface="Arial" panose="020B0604020202020204" pitchFamily="34" charset="0"/>
              </a:rPr>
              <a:t>Presidential Policy Directive 8: National </a:t>
            </a:r>
            <a:r>
              <a:rPr lang="en-US" sz="2400" dirty="0" smtClean="0">
                <a:latin typeface="Arial" panose="020B0604020202020204" pitchFamily="34" charset="0"/>
                <a:cs typeface="Arial" panose="020B0604020202020204" pitchFamily="34" charset="0"/>
              </a:rPr>
              <a:t>Preparedness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(2011)</a:t>
            </a:r>
          </a:p>
          <a:p>
            <a:r>
              <a:rPr lang="en-US" sz="2400" dirty="0">
                <a:latin typeface="Arial" panose="020B0604020202020204" pitchFamily="34" charset="0"/>
                <a:cs typeface="Arial" panose="020B0604020202020204" pitchFamily="34" charset="0"/>
              </a:rPr>
              <a:t>The National Infrastructure Protection Plan (NIPP) (</a:t>
            </a:r>
            <a:r>
              <a:rPr lang="en-US" sz="2400" dirty="0" smtClean="0">
                <a:latin typeface="Arial" panose="020B0604020202020204" pitchFamily="34" charset="0"/>
                <a:cs typeface="Arial" panose="020B0604020202020204" pitchFamily="34" charset="0"/>
              </a:rPr>
              <a:t>2013)</a:t>
            </a:r>
          </a:p>
          <a:p>
            <a:r>
              <a:rPr lang="en-US" sz="2400" dirty="0">
                <a:latin typeface="Arial" panose="020B0604020202020204" pitchFamily="34" charset="0"/>
                <a:cs typeface="Arial" panose="020B0604020202020204" pitchFamily="34" charset="0"/>
              </a:rPr>
              <a:t>Executive Order 13636 (EO) Improving Critical Infrastructure </a:t>
            </a:r>
            <a:r>
              <a:rPr lang="en-US" sz="2400" dirty="0" smtClean="0">
                <a:latin typeface="Arial" panose="020B0604020202020204" pitchFamily="34" charset="0"/>
                <a:cs typeface="Arial" panose="020B0604020202020204" pitchFamily="34" charset="0"/>
              </a:rPr>
              <a:t>Cybersecurity (2013)</a:t>
            </a:r>
          </a:p>
          <a:p>
            <a:r>
              <a:rPr lang="en-US" sz="2400" dirty="0" smtClean="0">
                <a:latin typeface="Arial" panose="020B0604020202020204" pitchFamily="34" charset="0"/>
                <a:cs typeface="Arial" panose="020B0604020202020204" pitchFamily="34" charset="0"/>
              </a:rPr>
              <a:t>NIST Cybersecurity Framework (2014)</a:t>
            </a:r>
            <a:endParaRPr lang="en-US"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4CA8334D-3E48-49A4-B4B7-C027DB5C4E44}" type="slidenum">
              <a:rPr lang="en-US" smtClean="0"/>
              <a:t>22</a:t>
            </a:fld>
            <a:endParaRPr lang="en-US"/>
          </a:p>
        </p:txBody>
      </p:sp>
    </p:spTree>
    <p:extLst>
      <p:ext uri="{BB962C8B-B14F-4D97-AF65-F5344CB8AC3E}">
        <p14:creationId xmlns:p14="http://schemas.microsoft.com/office/powerpoint/2010/main" val="2308790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600" dirty="0" smtClean="0">
                <a:solidFill>
                  <a:srgbClr val="C00000"/>
                </a:solidFill>
              </a:rPr>
              <a:t>Control System Cybersecurity Support</a:t>
            </a:r>
            <a:br>
              <a:rPr lang="en-US" sz="3600" dirty="0" smtClean="0">
                <a:solidFill>
                  <a:srgbClr val="C00000"/>
                </a:solidFill>
              </a:rPr>
            </a:br>
            <a:endParaRPr lang="en-US" sz="3600" dirty="0">
              <a:solidFill>
                <a:srgbClr val="C00000"/>
              </a:solidFill>
            </a:endParaRPr>
          </a:p>
        </p:txBody>
      </p:sp>
      <p:sp>
        <p:nvSpPr>
          <p:cNvPr id="3" name="Content Placeholder 2"/>
          <p:cNvSpPr>
            <a:spLocks noGrp="1"/>
          </p:cNvSpPr>
          <p:nvPr>
            <p:ph idx="1"/>
          </p:nvPr>
        </p:nvSpPr>
        <p:spPr>
          <a:xfrm>
            <a:off x="457200" y="1600200"/>
            <a:ext cx="8458200" cy="4876800"/>
          </a:xfrm>
        </p:spPr>
        <p:txBody>
          <a:bodyPr>
            <a:normAutofit fontScale="85000" lnSpcReduction="10000"/>
          </a:bodyPr>
          <a:lstStyle/>
          <a:p>
            <a:r>
              <a:rPr lang="en-US" dirty="0" smtClean="0"/>
              <a:t>“The </a:t>
            </a:r>
            <a:r>
              <a:rPr lang="en-US" dirty="0"/>
              <a:t>Transportation Industrial Control Systems (ICS) Cybersecurity Standards </a:t>
            </a:r>
            <a:r>
              <a:rPr lang="en-US" dirty="0" smtClean="0"/>
              <a:t>Strategy” </a:t>
            </a:r>
            <a:r>
              <a:rPr lang="en-US" dirty="0"/>
              <a:t>(</a:t>
            </a:r>
            <a:r>
              <a:rPr lang="en-US" dirty="0" smtClean="0"/>
              <a:t>2012)</a:t>
            </a:r>
          </a:p>
          <a:p>
            <a:r>
              <a:rPr lang="en-US" dirty="0" smtClean="0"/>
              <a:t>“A </a:t>
            </a:r>
            <a:r>
              <a:rPr lang="en-US" dirty="0"/>
              <a:t>Roadmap to Secure Control Systems in </a:t>
            </a:r>
            <a:r>
              <a:rPr lang="en-US" dirty="0" smtClean="0"/>
              <a:t>Transportation” (2012)</a:t>
            </a:r>
          </a:p>
          <a:p>
            <a:r>
              <a:rPr lang="en-US" dirty="0"/>
              <a:t>US-CERT and Industrial Control Systems (ICS-CERT) Cyber Information Sharing and Collaboration Program </a:t>
            </a:r>
          </a:p>
          <a:p>
            <a:r>
              <a:rPr lang="en-US" dirty="0"/>
              <a:t>National Institute of Standards and Technology (NIST)</a:t>
            </a:r>
          </a:p>
          <a:p>
            <a:pPr lvl="1"/>
            <a:r>
              <a:rPr lang="en-US" dirty="0"/>
              <a:t>Cyber </a:t>
            </a:r>
            <a:r>
              <a:rPr lang="en-US" dirty="0" smtClean="0"/>
              <a:t>Framework/Cyber-Physical </a:t>
            </a:r>
            <a:r>
              <a:rPr lang="en-US" dirty="0"/>
              <a:t>Systems Framework</a:t>
            </a:r>
          </a:p>
          <a:p>
            <a:pPr lvl="1"/>
            <a:r>
              <a:rPr lang="en-US" dirty="0"/>
              <a:t>National </a:t>
            </a:r>
            <a:r>
              <a:rPr lang="en-US" dirty="0" smtClean="0"/>
              <a:t>Vulnerability </a:t>
            </a:r>
            <a:r>
              <a:rPr lang="en-US" dirty="0"/>
              <a:t>D</a:t>
            </a:r>
            <a:r>
              <a:rPr lang="en-US" dirty="0" smtClean="0"/>
              <a:t>atabase</a:t>
            </a:r>
            <a:endParaRPr lang="en-US" dirty="0"/>
          </a:p>
          <a:p>
            <a:pPr lvl="1"/>
            <a:r>
              <a:rPr lang="en-US" dirty="0"/>
              <a:t>Computer Security Division's Computer Security Resource </a:t>
            </a:r>
            <a:r>
              <a:rPr lang="en-US" dirty="0" smtClean="0"/>
              <a:t>Center</a:t>
            </a:r>
            <a:endParaRPr lang="en-US" dirty="0"/>
          </a:p>
          <a:p>
            <a:pPr lvl="1"/>
            <a:r>
              <a:rPr lang="en-US" dirty="0"/>
              <a:t>Surface transportation ISAC</a:t>
            </a:r>
          </a:p>
          <a:p>
            <a:r>
              <a:rPr lang="en-US" dirty="0"/>
              <a:t>APTA Recommended </a:t>
            </a:r>
            <a:r>
              <a:rPr lang="en-US" dirty="0" smtClean="0"/>
              <a:t>Practices: Securing </a:t>
            </a:r>
            <a:r>
              <a:rPr lang="en-US" dirty="0"/>
              <a:t>Control and Communications Systems in Rail Transit </a:t>
            </a:r>
            <a:r>
              <a:rPr lang="en-US" dirty="0" smtClean="0"/>
              <a:t>Environments</a:t>
            </a:r>
          </a:p>
          <a:p>
            <a:pPr lvl="1" fontAlgn="t"/>
            <a:r>
              <a:rPr lang="en-US" dirty="0"/>
              <a:t>Part I (2010) Elements, Organization and Risk Assessment/Management</a:t>
            </a:r>
          </a:p>
          <a:p>
            <a:pPr lvl="1" fontAlgn="t"/>
            <a:r>
              <a:rPr lang="en-US" dirty="0"/>
              <a:t>Part II (2013) Defining </a:t>
            </a:r>
            <a:r>
              <a:rPr lang="en-US" dirty="0" smtClean="0"/>
              <a:t>Security </a:t>
            </a:r>
            <a:r>
              <a:rPr lang="en-US" dirty="0"/>
              <a:t>Zone Architecture for Rail </a:t>
            </a:r>
            <a:r>
              <a:rPr lang="en-US" dirty="0" smtClean="0"/>
              <a:t>Transit and </a:t>
            </a:r>
            <a:r>
              <a:rPr lang="en-US" dirty="0"/>
              <a:t>Protecting Critical Zones</a:t>
            </a:r>
          </a:p>
          <a:p>
            <a:pPr lvl="1" fontAlgn="t"/>
            <a:r>
              <a:rPr lang="en-US" dirty="0"/>
              <a:t>Part </a:t>
            </a:r>
            <a:r>
              <a:rPr lang="en-US" dirty="0" err="1"/>
              <a:t>IIIa</a:t>
            </a:r>
            <a:r>
              <a:rPr lang="en-US" dirty="0"/>
              <a:t> (2015) Attack Modeling for Rail Transit</a:t>
            </a:r>
          </a:p>
          <a:p>
            <a:endParaRPr lang="en-US" dirty="0" smtClean="0"/>
          </a:p>
        </p:txBody>
      </p:sp>
      <p:sp>
        <p:nvSpPr>
          <p:cNvPr id="5" name="Slide Number Placeholder 4"/>
          <p:cNvSpPr>
            <a:spLocks noGrp="1"/>
          </p:cNvSpPr>
          <p:nvPr>
            <p:ph type="sldNum" sz="quarter" idx="12"/>
          </p:nvPr>
        </p:nvSpPr>
        <p:spPr/>
        <p:txBody>
          <a:bodyPr/>
          <a:lstStyle/>
          <a:p>
            <a:fld id="{4CA8334D-3E48-49A4-B4B7-C027DB5C4E44}" type="slidenum">
              <a:rPr lang="en-US" smtClean="0"/>
              <a:t>23</a:t>
            </a:fld>
            <a:endParaRPr lang="en-US"/>
          </a:p>
        </p:txBody>
      </p:sp>
    </p:spTree>
    <p:extLst>
      <p:ext uri="{BB962C8B-B14F-4D97-AF65-F5344CB8AC3E}">
        <p14:creationId xmlns:p14="http://schemas.microsoft.com/office/powerpoint/2010/main" val="3635855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Research Findings I</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Cyber-incidents </a:t>
            </a:r>
            <a:r>
              <a:rPr lang="en-US" dirty="0"/>
              <a:t>are not a major concern </a:t>
            </a:r>
            <a:r>
              <a:rPr lang="en-US" dirty="0" smtClean="0"/>
              <a:t>within State DOTs perhaps because due to a lack of experience with </a:t>
            </a:r>
            <a:r>
              <a:rPr lang="en-US" dirty="0"/>
              <a:t>a serious attack or loss of essential function due to cyber failure. </a:t>
            </a:r>
          </a:p>
          <a:p>
            <a:pPr lvl="0"/>
            <a:r>
              <a:rPr lang="en-US" dirty="0"/>
              <a:t>Although transit systems have encountered </a:t>
            </a:r>
            <a:r>
              <a:rPr lang="en-US" dirty="0" smtClean="0"/>
              <a:t>cyber-attacks </a:t>
            </a:r>
            <a:r>
              <a:rPr lang="en-US" dirty="0"/>
              <a:t>in the past, cyber risks are still perceived as low to medium, especially for smaller transit systems. </a:t>
            </a:r>
            <a:endParaRPr lang="en-US" dirty="0" smtClean="0"/>
          </a:p>
          <a:p>
            <a:r>
              <a:rPr lang="en-US" dirty="0" smtClean="0"/>
              <a:t>However, transportation </a:t>
            </a:r>
            <a:r>
              <a:rPr lang="en-US" dirty="0"/>
              <a:t>systems are vulnerable to the same and/or similar cyber-attacks as any other industry that uses information systems and industrial control networks to accomplish its core business functions. </a:t>
            </a:r>
          </a:p>
          <a:p>
            <a:r>
              <a:rPr lang="en-US" dirty="0"/>
              <a:t>Within the transportation sector, there are significant differences </a:t>
            </a:r>
            <a:r>
              <a:rPr lang="en-US" dirty="0" smtClean="0"/>
              <a:t>between </a:t>
            </a:r>
            <a:r>
              <a:rPr lang="en-US" dirty="0"/>
              <a:t>the perception of cyber risks for critical infrastructure and the current state of practice in cybersecurity. </a:t>
            </a:r>
          </a:p>
          <a:p>
            <a:pPr lvl="0"/>
            <a:r>
              <a:rPr lang="en-US" dirty="0"/>
              <a:t>Cyber risks are significant and growing in transportation because of the increasing dependence on connected information systems and networks with inherent vulnerabilities (e.g., ICS systems, fare/payment systems, BYOD), expanding opportunities for attack (positive train control, ITS, wireless systems), and increasing sophistication and availability of attack tools. </a:t>
            </a:r>
          </a:p>
          <a:p>
            <a:pPr lvl="0"/>
            <a:r>
              <a:rPr lang="en-US" dirty="0"/>
              <a:t>Within transportation agencies, there are different “cultures” (operations, IT, corporate) that may not understand each other’s systems and processes which can create a lack of awareness of cyber threats and potential weaknesses and vulnerabilities in the system. </a:t>
            </a:r>
          </a:p>
          <a:p>
            <a:pPr lvl="0"/>
            <a:r>
              <a:rPr lang="en-US" dirty="0" smtClean="0"/>
              <a:t>Recent</a:t>
            </a:r>
            <a:r>
              <a:rPr lang="en-US" dirty="0"/>
              <a:t>, highly publicized “hacks” in transportation have centered on vehicle security and not infrastructure breaches. Although an important topic, vehicle-based cybersecurity was not in the scope of this research</a:t>
            </a:r>
          </a:p>
          <a:p>
            <a:pPr lvl="0"/>
            <a:r>
              <a:rPr lang="en-US" dirty="0" smtClean="0"/>
              <a:t>Manufacturers </a:t>
            </a:r>
            <a:r>
              <a:rPr lang="en-US" dirty="0"/>
              <a:t>of digital components, particularly those used in control systems act as gatekeepers of systems security. Many of the vendors in this space do not have demonstrated security capability.</a:t>
            </a:r>
          </a:p>
          <a:p>
            <a:endParaRPr lang="en-US" dirty="0"/>
          </a:p>
        </p:txBody>
      </p:sp>
      <p:sp>
        <p:nvSpPr>
          <p:cNvPr id="5" name="Slide Number Placeholder 4"/>
          <p:cNvSpPr>
            <a:spLocks noGrp="1"/>
          </p:cNvSpPr>
          <p:nvPr>
            <p:ph type="sldNum" sz="quarter" idx="12"/>
          </p:nvPr>
        </p:nvSpPr>
        <p:spPr/>
        <p:txBody>
          <a:bodyPr/>
          <a:lstStyle/>
          <a:p>
            <a:fld id="{4CA8334D-3E48-49A4-B4B7-C027DB5C4E44}" type="slidenum">
              <a:rPr lang="en-US" smtClean="0"/>
              <a:t>24</a:t>
            </a:fld>
            <a:endParaRPr lang="en-US"/>
          </a:p>
        </p:txBody>
      </p:sp>
    </p:spTree>
    <p:extLst>
      <p:ext uri="{BB962C8B-B14F-4D97-AF65-F5344CB8AC3E}">
        <p14:creationId xmlns:p14="http://schemas.microsoft.com/office/powerpoint/2010/main" val="2469331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Research Findings II</a:t>
            </a:r>
            <a:endParaRPr lang="en-US" dirty="0"/>
          </a:p>
        </p:txBody>
      </p:sp>
      <p:sp>
        <p:nvSpPr>
          <p:cNvPr id="3" name="Content Placeholder 2"/>
          <p:cNvSpPr>
            <a:spLocks noGrp="1"/>
          </p:cNvSpPr>
          <p:nvPr>
            <p:ph idx="1"/>
          </p:nvPr>
        </p:nvSpPr>
        <p:spPr>
          <a:xfrm>
            <a:off x="457200" y="1447800"/>
            <a:ext cx="8229600" cy="4876800"/>
          </a:xfrm>
        </p:spPr>
        <p:txBody>
          <a:bodyPr>
            <a:noAutofit/>
          </a:bodyPr>
          <a:lstStyle/>
          <a:p>
            <a:r>
              <a:rPr lang="en-US" sz="1600" dirty="0"/>
              <a:t>In today’s cyber environment, 100% security is not possible, but it is possible to…</a:t>
            </a:r>
          </a:p>
          <a:p>
            <a:pPr lvl="1"/>
            <a:r>
              <a:rPr lang="en-US" sz="1400" dirty="0"/>
              <a:t>Address most common vulnerabilities that cause a majority of cyber incidents</a:t>
            </a:r>
          </a:p>
          <a:p>
            <a:pPr lvl="1"/>
            <a:r>
              <a:rPr lang="en-US" sz="1400" dirty="0"/>
              <a:t>Make it “more expensive” for the attacker in terms of types of effective approaches, required level of skills, and the extent of knowledge of systems to be attacked, etc.</a:t>
            </a:r>
          </a:p>
          <a:p>
            <a:pPr lvl="1"/>
            <a:r>
              <a:rPr lang="en-US" sz="1400" dirty="0"/>
              <a:t>Look to other industries for effective approaches and recommended practices</a:t>
            </a:r>
          </a:p>
          <a:p>
            <a:pPr lvl="1"/>
            <a:r>
              <a:rPr lang="en-US" sz="1400" dirty="0"/>
              <a:t>Find standards and guidance for transportation agencies </a:t>
            </a:r>
          </a:p>
          <a:p>
            <a:r>
              <a:rPr lang="en-US" sz="1600" dirty="0"/>
              <a:t>Effective cybersecurity should focus more on intrusion detection and system resilience </a:t>
            </a:r>
            <a:endParaRPr lang="en-US" sz="1600" dirty="0" smtClean="0"/>
          </a:p>
          <a:p>
            <a:r>
              <a:rPr lang="en-US" sz="1600" dirty="0" smtClean="0"/>
              <a:t>Improving security behavior and work flows are </a:t>
            </a:r>
            <a:r>
              <a:rPr lang="en-US" sz="1600" dirty="0"/>
              <a:t>just as important as technology in improving cyber security. </a:t>
            </a:r>
            <a:endParaRPr lang="en-US" sz="1600" dirty="0" smtClean="0"/>
          </a:p>
          <a:p>
            <a:r>
              <a:rPr lang="en-US" sz="1600" dirty="0" smtClean="0"/>
              <a:t>Security </a:t>
            </a:r>
            <a:r>
              <a:rPr lang="en-US" sz="1600" dirty="0"/>
              <a:t>decisions should be risk based and part of routine cost, schedule, and performance tradeoffs</a:t>
            </a:r>
            <a:r>
              <a:rPr lang="en-US" sz="1600" dirty="0" smtClean="0"/>
              <a:t>.</a:t>
            </a:r>
          </a:p>
          <a:p>
            <a:r>
              <a:rPr lang="en-US" sz="1600" dirty="0" smtClean="0"/>
              <a:t>However, there </a:t>
            </a:r>
            <a:r>
              <a:rPr lang="en-US" sz="1600" dirty="0"/>
              <a:t>are inadequate measures of “security” to calculate how much “security” is enough.</a:t>
            </a:r>
          </a:p>
          <a:p>
            <a:r>
              <a:rPr lang="en-US" sz="1400" dirty="0"/>
              <a:t>There are a range of current decision-making approaches being used in transportation today.  </a:t>
            </a:r>
          </a:p>
          <a:p>
            <a:pPr lvl="1"/>
            <a:r>
              <a:rPr lang="en-US" sz="1400" dirty="0" smtClean="0"/>
              <a:t>Cybersecurity decision-making approaches range from </a:t>
            </a:r>
            <a:r>
              <a:rPr lang="en-US" sz="1400" i="1" dirty="0" smtClean="0"/>
              <a:t>ad hoc</a:t>
            </a:r>
            <a:r>
              <a:rPr lang="en-US" sz="1400" dirty="0"/>
              <a:t> </a:t>
            </a:r>
            <a:r>
              <a:rPr lang="en-US" sz="1400" dirty="0" smtClean="0"/>
              <a:t>and disaster driven to formal governance and policy-based approaches. </a:t>
            </a:r>
          </a:p>
          <a:p>
            <a:pPr lvl="1"/>
            <a:r>
              <a:rPr lang="en-US" sz="1400" dirty="0" smtClean="0"/>
              <a:t>Decision-making </a:t>
            </a:r>
            <a:r>
              <a:rPr lang="en-US" sz="1400" dirty="0"/>
              <a:t>approaches include top down decisions where CIO or functional owner makes decisions or committee decisions with representatives from multiple departments and functions.</a:t>
            </a:r>
          </a:p>
          <a:p>
            <a:pPr lvl="1"/>
            <a:r>
              <a:rPr lang="en-US" sz="1400" dirty="0"/>
              <a:t>Participants in </a:t>
            </a:r>
            <a:r>
              <a:rPr lang="en-US" sz="1400" dirty="0" smtClean="0"/>
              <a:t>cybersecurity </a:t>
            </a:r>
            <a:r>
              <a:rPr lang="en-US" sz="1400" dirty="0"/>
              <a:t>decision-making </a:t>
            </a:r>
            <a:r>
              <a:rPr lang="en-US" sz="1400" dirty="0" smtClean="0"/>
              <a:t>include </a:t>
            </a:r>
            <a:r>
              <a:rPr lang="en-US" sz="1400" dirty="0"/>
              <a:t>IT, </a:t>
            </a:r>
            <a:r>
              <a:rPr lang="en-US" sz="1400" dirty="0" smtClean="0"/>
              <a:t>engineering, operations</a:t>
            </a:r>
            <a:r>
              <a:rPr lang="en-US" sz="1400" dirty="0"/>
              <a:t>, and sometimes other </a:t>
            </a:r>
            <a:r>
              <a:rPr lang="en-US" sz="1400" dirty="0" smtClean="0"/>
              <a:t>representatives, such as law enforcement. </a:t>
            </a:r>
            <a:r>
              <a:rPr lang="en-US" sz="1400" dirty="0"/>
              <a:t> </a:t>
            </a:r>
          </a:p>
          <a:p>
            <a:endParaRPr lang="en-US" sz="1400" dirty="0"/>
          </a:p>
        </p:txBody>
      </p:sp>
      <p:sp>
        <p:nvSpPr>
          <p:cNvPr id="5" name="Slide Number Placeholder 4"/>
          <p:cNvSpPr>
            <a:spLocks noGrp="1"/>
          </p:cNvSpPr>
          <p:nvPr>
            <p:ph type="sldNum" sz="quarter" idx="12"/>
          </p:nvPr>
        </p:nvSpPr>
        <p:spPr/>
        <p:txBody>
          <a:bodyPr/>
          <a:lstStyle/>
          <a:p>
            <a:fld id="{4CA8334D-3E48-49A4-B4B7-C027DB5C4E44}" type="slidenum">
              <a:rPr lang="en-US" smtClean="0"/>
              <a:t>25</a:t>
            </a:fld>
            <a:endParaRPr lang="en-US"/>
          </a:p>
        </p:txBody>
      </p:sp>
    </p:spTree>
    <p:extLst>
      <p:ext uri="{BB962C8B-B14F-4D97-AF65-F5344CB8AC3E}">
        <p14:creationId xmlns:p14="http://schemas.microsoft.com/office/powerpoint/2010/main" val="540620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71600"/>
            <a:ext cx="7848600" cy="1927225"/>
          </a:xfrm>
        </p:spPr>
        <p:txBody>
          <a:bodyPr/>
          <a:lstStyle/>
          <a:p>
            <a:pPr algn="ctr"/>
            <a:r>
              <a:rPr lang="en-US" sz="2400" b="1" dirty="0" smtClean="0"/>
              <a:t>Thank you</a:t>
            </a:r>
            <a:endParaRPr lang="en-US" sz="2400" b="1" dirty="0"/>
          </a:p>
        </p:txBody>
      </p:sp>
      <p:sp>
        <p:nvSpPr>
          <p:cNvPr id="7" name="Subtitle 6"/>
          <p:cNvSpPr>
            <a:spLocks noGrp="1"/>
          </p:cNvSpPr>
          <p:nvPr>
            <p:ph type="subTitle" idx="1"/>
          </p:nvPr>
        </p:nvSpPr>
        <p:spPr>
          <a:xfrm>
            <a:off x="1409700" y="3505200"/>
            <a:ext cx="6400800" cy="1219200"/>
          </a:xfrm>
        </p:spPr>
        <p:txBody>
          <a:bodyPr>
            <a:normAutofit/>
          </a:bodyPr>
          <a:lstStyle/>
          <a:p>
            <a:pPr algn="ctr"/>
            <a:r>
              <a:rPr lang="en-US" sz="1800" dirty="0" smtClean="0"/>
              <a:t>Countermeasures Assessment and Security Experts</a:t>
            </a:r>
          </a:p>
          <a:p>
            <a:pPr algn="ctr"/>
            <a:r>
              <a:rPr lang="en-US" sz="1800" dirty="0" smtClean="0"/>
              <a:t>302-322-9600</a:t>
            </a:r>
          </a:p>
          <a:p>
            <a:pPr algn="ctr"/>
            <a:r>
              <a:rPr lang="en-US" sz="1800" dirty="0"/>
              <a:t>https://</a:t>
            </a:r>
            <a:r>
              <a:rPr lang="en-US" sz="1800" dirty="0" smtClean="0"/>
              <a:t>www.caseexperts.com</a:t>
            </a:r>
          </a:p>
          <a:p>
            <a:pPr algn="ctr"/>
            <a:endParaRPr lang="en-US" sz="1800" dirty="0" smtClean="0"/>
          </a:p>
          <a:p>
            <a:pPr algn="ctr"/>
            <a:endParaRPr lang="en-US" sz="1800" dirty="0"/>
          </a:p>
        </p:txBody>
      </p:sp>
      <p:pic>
        <p:nvPicPr>
          <p:cNvPr id="4" name="Picture 3" descr="C:\Users\fletcher18us\Downloads\cas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953000"/>
            <a:ext cx="783269" cy="91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989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64291" tIns="32146" rIns="64291" bIns="32146"/>
          <a:lstStyle/>
          <a:p>
            <a:pPr eaLnBrk="1"/>
            <a:r>
              <a:rPr lang="en-US" smtClean="0"/>
              <a:t>Research Team</a:t>
            </a:r>
          </a:p>
        </p:txBody>
      </p:sp>
      <p:graphicFrame>
        <p:nvGraphicFramePr>
          <p:cNvPr id="3" name="Diagram 2"/>
          <p:cNvGraphicFramePr/>
          <p:nvPr>
            <p:extLst>
              <p:ext uri="{D42A27DB-BD31-4B8C-83A1-F6EECF244321}">
                <p14:modId xmlns:p14="http://schemas.microsoft.com/office/powerpoint/2010/main" val="3976175198"/>
              </p:ext>
            </p:extLst>
          </p:nvPr>
        </p:nvGraphicFramePr>
        <p:xfrm>
          <a:off x="838200" y="1752600"/>
          <a:ext cx="7848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599CEAD-DE89-4AE6-9096-5021B8D2A2B5}" type="slidenum">
              <a:rPr lang="en-US" smtClean="0"/>
              <a:pPr>
                <a:defRPr/>
              </a:pPr>
              <a:t>3</a:t>
            </a:fld>
            <a:endParaRPr lang="en-US"/>
          </a:p>
        </p:txBody>
      </p:sp>
      <p:pic>
        <p:nvPicPr>
          <p:cNvPr id="5" name="Picture 2" descr="C:\Users\FLETCH~1\AppData\Local\Temp\image00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1784" y="5663719"/>
            <a:ext cx="881175" cy="6608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fletcher18us\Downloads\case (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6718" y="5593708"/>
            <a:ext cx="783269" cy="91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36089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Project Objective</a:t>
            </a:r>
            <a:endParaRPr lang="en-US" dirty="0"/>
          </a:p>
        </p:txBody>
      </p:sp>
      <p:sp>
        <p:nvSpPr>
          <p:cNvPr id="6" name="Content Placeholder 5"/>
          <p:cNvSpPr>
            <a:spLocks noGrp="1"/>
          </p:cNvSpPr>
          <p:nvPr>
            <p:ph idx="1"/>
          </p:nvPr>
        </p:nvSpPr>
        <p:spPr>
          <a:xfrm>
            <a:off x="457200" y="1600200"/>
            <a:ext cx="8229600" cy="3733800"/>
          </a:xfrm>
        </p:spPr>
        <p:txBody>
          <a:bodyPr>
            <a:normAutofit/>
          </a:bodyPr>
          <a:lstStyle/>
          <a:p>
            <a:pPr marL="0" indent="0">
              <a:buNone/>
            </a:pPr>
            <a:r>
              <a:rPr lang="en-US" dirty="0" smtClean="0"/>
              <a:t>The objective of this research was to develop </a:t>
            </a:r>
          </a:p>
          <a:p>
            <a:pPr marL="731520" lvl="1" indent="-457200">
              <a:buFont typeface="+mj-lt"/>
              <a:buAutoNum type="arabicPeriod"/>
            </a:pPr>
            <a:r>
              <a:rPr lang="en-US" dirty="0" smtClean="0"/>
              <a:t>a cybersecurity primer,</a:t>
            </a:r>
            <a:endParaRPr lang="en-US" dirty="0"/>
          </a:p>
          <a:p>
            <a:pPr marL="731520" lvl="1" indent="-457200">
              <a:buFont typeface="+mj-lt"/>
              <a:buAutoNum type="arabicPeriod"/>
            </a:pPr>
            <a:r>
              <a:rPr lang="en-US" dirty="0" smtClean="0"/>
              <a:t>an executive </a:t>
            </a:r>
            <a:r>
              <a:rPr lang="en-US" dirty="0"/>
              <a:t>briefing for transportation </a:t>
            </a:r>
            <a:r>
              <a:rPr lang="en-US" dirty="0" smtClean="0"/>
              <a:t>infrastructure managers,</a:t>
            </a:r>
          </a:p>
          <a:p>
            <a:pPr marL="731520" lvl="1" indent="-457200">
              <a:buFont typeface="+mj-lt"/>
              <a:buAutoNum type="arabicPeriod"/>
            </a:pPr>
            <a:r>
              <a:rPr lang="en-US" dirty="0"/>
              <a:t>t</a:t>
            </a:r>
            <a:r>
              <a:rPr lang="en-US" dirty="0" smtClean="0"/>
              <a:t>echnical webinars for highway and transit audiences</a:t>
            </a:r>
          </a:p>
          <a:p>
            <a:pPr marL="0" indent="0">
              <a:buNone/>
            </a:pPr>
            <a:r>
              <a:rPr lang="en-US" dirty="0" smtClean="0"/>
              <a:t>These products </a:t>
            </a:r>
          </a:p>
          <a:p>
            <a:pPr marL="731520" lvl="1" indent="-457200">
              <a:buFont typeface="+mj-lt"/>
              <a:buAutoNum type="arabicPeriod"/>
            </a:pPr>
            <a:r>
              <a:rPr lang="en-US" dirty="0" smtClean="0"/>
              <a:t>explain </a:t>
            </a:r>
            <a:r>
              <a:rPr lang="en-US" dirty="0"/>
              <a:t>the nature of cyber events and their operational and safety </a:t>
            </a:r>
            <a:r>
              <a:rPr lang="en-US" dirty="0" smtClean="0"/>
              <a:t>impacts, and </a:t>
            </a:r>
          </a:p>
          <a:p>
            <a:pPr marL="731520" lvl="1" indent="-457200">
              <a:buFont typeface="+mj-lt"/>
              <a:buAutoNum type="arabicPeriod"/>
            </a:pPr>
            <a:r>
              <a:rPr lang="en-US" dirty="0" smtClean="0"/>
              <a:t>contain effective </a:t>
            </a:r>
            <a:r>
              <a:rPr lang="en-US" dirty="0"/>
              <a:t>practices that can be used to protect transportation systems from cyber events and to mitigate damage should an attack or breach occur. </a:t>
            </a:r>
          </a:p>
        </p:txBody>
      </p:sp>
      <p:sp>
        <p:nvSpPr>
          <p:cNvPr id="8" name="TextBox 7"/>
          <p:cNvSpPr txBox="1"/>
          <p:nvPr/>
        </p:nvSpPr>
        <p:spPr>
          <a:xfrm>
            <a:off x="457200" y="5410200"/>
            <a:ext cx="8305800" cy="923330"/>
          </a:xfrm>
          <a:prstGeom prst="rect">
            <a:avLst/>
          </a:prstGeom>
          <a:noFill/>
          <a:ln w="12700">
            <a:solidFill>
              <a:schemeClr val="tx1"/>
            </a:solidFill>
          </a:ln>
        </p:spPr>
        <p:txBody>
          <a:bodyPr wrap="square" rtlCol="0">
            <a:spAutoFit/>
          </a:bodyPr>
          <a:lstStyle/>
          <a:p>
            <a:r>
              <a:rPr lang="nl-NL" dirty="0" smtClean="0"/>
              <a:t>The research </a:t>
            </a:r>
            <a:r>
              <a:rPr lang="nl-NL" dirty="0"/>
              <a:t>material was derived from a variety of non-classified sources and is intended to introduce the roles, responsibilities and capabilities associated with enterprise-wide cybersecurity programs to non-security professionals.</a:t>
            </a:r>
            <a:endParaRPr lang="en-US" dirty="0"/>
          </a:p>
        </p:txBody>
      </p:sp>
      <p:sp>
        <p:nvSpPr>
          <p:cNvPr id="3" name="Slide Number Placeholder 2"/>
          <p:cNvSpPr>
            <a:spLocks noGrp="1"/>
          </p:cNvSpPr>
          <p:nvPr>
            <p:ph type="sldNum" sz="quarter" idx="12"/>
          </p:nvPr>
        </p:nvSpPr>
        <p:spPr/>
        <p:txBody>
          <a:bodyPr/>
          <a:lstStyle/>
          <a:p>
            <a:fld id="{4CA8334D-3E48-49A4-B4B7-C027DB5C4E44}" type="slidenum">
              <a:rPr lang="en-US" smtClean="0"/>
              <a:t>4</a:t>
            </a:fld>
            <a:endParaRPr lang="en-US"/>
          </a:p>
        </p:txBody>
      </p:sp>
    </p:spTree>
    <p:extLst>
      <p:ext uri="{BB962C8B-B14F-4D97-AF65-F5344CB8AC3E}">
        <p14:creationId xmlns:p14="http://schemas.microsoft.com/office/powerpoint/2010/main" val="3797534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33400" y="364118"/>
            <a:ext cx="77724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ea typeface="MS PGothic" pitchFamily="34" charset="-128"/>
              </a:defRPr>
            </a:lvl1pPr>
            <a:lvl2pPr marL="742950" indent="-285750">
              <a:spcBef>
                <a:spcPct val="20000"/>
              </a:spcBef>
              <a:buChar char="–"/>
              <a:defRPr sz="2800">
                <a:solidFill>
                  <a:schemeClr val="tx1"/>
                </a:solidFill>
                <a:latin typeface="Times" charset="0"/>
                <a:ea typeface="MS PGothic" pitchFamily="34" charset="-128"/>
              </a:defRPr>
            </a:lvl2pPr>
            <a:lvl3pPr marL="1143000" indent="-228600">
              <a:spcBef>
                <a:spcPct val="20000"/>
              </a:spcBef>
              <a:buChar char="•"/>
              <a:defRPr sz="2400">
                <a:solidFill>
                  <a:schemeClr val="tx1"/>
                </a:solidFill>
                <a:latin typeface="Times" charset="0"/>
                <a:ea typeface="MS PGothic" pitchFamily="34" charset="-128"/>
              </a:defRPr>
            </a:lvl3pPr>
            <a:lvl4pPr marL="1600200" indent="-228600">
              <a:spcBef>
                <a:spcPct val="20000"/>
              </a:spcBef>
              <a:buChar char="–"/>
              <a:defRPr sz="2000">
                <a:solidFill>
                  <a:schemeClr val="tx1"/>
                </a:solidFill>
                <a:latin typeface="Times" charset="0"/>
                <a:ea typeface="MS PGothic" pitchFamily="34" charset="-128"/>
              </a:defRPr>
            </a:lvl4pPr>
            <a:lvl5pPr marL="2057400" indent="-228600">
              <a:spcBef>
                <a:spcPct val="20000"/>
              </a:spcBef>
              <a:buChar char="»"/>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itchFamily="34" charset="-128"/>
              </a:defRPr>
            </a:lvl9pPr>
          </a:lstStyle>
          <a:p>
            <a:pPr>
              <a:spcBef>
                <a:spcPct val="0"/>
              </a:spcBef>
              <a:buFontTx/>
              <a:buNone/>
            </a:pPr>
            <a:r>
              <a:rPr lang="en-US" altLang="en-US" sz="4000" dirty="0" smtClean="0">
                <a:solidFill>
                  <a:schemeClr val="tx2"/>
                </a:solidFill>
                <a:latin typeface="+mj-lt"/>
              </a:rPr>
              <a:t>Project Scope</a:t>
            </a:r>
          </a:p>
        </p:txBody>
      </p:sp>
      <p:sp>
        <p:nvSpPr>
          <p:cNvPr id="3075" name="Rectangle 5"/>
          <p:cNvSpPr>
            <a:spLocks noChangeArrowheads="1"/>
          </p:cNvSpPr>
          <p:nvPr/>
        </p:nvSpPr>
        <p:spPr bwMode="auto">
          <a:xfrm>
            <a:off x="533400" y="1524000"/>
            <a:ext cx="807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charset="0"/>
                <a:ea typeface="MS PGothic" pitchFamily="34" charset="-128"/>
              </a:defRPr>
            </a:lvl1pPr>
            <a:lvl2pPr marL="742950" indent="-285750">
              <a:spcBef>
                <a:spcPct val="20000"/>
              </a:spcBef>
              <a:buChar char="–"/>
              <a:defRPr sz="2800">
                <a:solidFill>
                  <a:schemeClr val="tx1"/>
                </a:solidFill>
                <a:latin typeface="Times" charset="0"/>
                <a:ea typeface="MS PGothic" pitchFamily="34" charset="-128"/>
              </a:defRPr>
            </a:lvl2pPr>
            <a:lvl3pPr marL="1143000" indent="-228600">
              <a:spcBef>
                <a:spcPct val="20000"/>
              </a:spcBef>
              <a:buChar char="•"/>
              <a:defRPr sz="2400">
                <a:solidFill>
                  <a:schemeClr val="tx1"/>
                </a:solidFill>
                <a:latin typeface="Times" charset="0"/>
                <a:ea typeface="MS PGothic" pitchFamily="34" charset="-128"/>
              </a:defRPr>
            </a:lvl3pPr>
            <a:lvl4pPr marL="1600200" indent="-228600">
              <a:spcBef>
                <a:spcPct val="20000"/>
              </a:spcBef>
              <a:buChar char="–"/>
              <a:defRPr sz="2000">
                <a:solidFill>
                  <a:schemeClr val="tx1"/>
                </a:solidFill>
                <a:latin typeface="Times" charset="0"/>
                <a:ea typeface="MS PGothic" pitchFamily="34" charset="-128"/>
              </a:defRPr>
            </a:lvl4pPr>
            <a:lvl5pPr marL="2057400" indent="-228600">
              <a:spcBef>
                <a:spcPct val="20000"/>
              </a:spcBef>
              <a:buChar char="»"/>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itchFamily="34" charset="-128"/>
              </a:defRPr>
            </a:lvl9pPr>
          </a:lstStyle>
          <a:p>
            <a:pPr marL="0" indent="0">
              <a:buNone/>
            </a:pPr>
            <a:r>
              <a:rPr lang="en-US" altLang="en-US" sz="2800" dirty="0" smtClean="0">
                <a:latin typeface="+mn-lt"/>
              </a:rPr>
              <a:t>Sponsors: NCHRP, TCRP</a:t>
            </a:r>
          </a:p>
          <a:p>
            <a:pPr marL="0" indent="0">
              <a:buNone/>
            </a:pPr>
            <a:endParaRPr lang="en-US" altLang="en-US" sz="2800" dirty="0" smtClean="0">
              <a:latin typeface="+mn-lt"/>
            </a:endParaRPr>
          </a:p>
          <a:p>
            <a:pPr marL="0" indent="0">
              <a:buNone/>
            </a:pPr>
            <a:r>
              <a:rPr lang="en-US" altLang="en-US" sz="2800" dirty="0" smtClean="0">
                <a:latin typeface="+mn-lt"/>
              </a:rPr>
              <a:t>Institutional Scope: Highway and public transportation organizations and infrastructure</a:t>
            </a:r>
          </a:p>
          <a:p>
            <a:pPr marL="0" indent="0">
              <a:buNone/>
            </a:pPr>
            <a:endParaRPr lang="en-US" altLang="en-US" sz="2800" dirty="0">
              <a:latin typeface="+mn-lt"/>
            </a:endParaRPr>
          </a:p>
          <a:p>
            <a:pPr marL="0" indent="0">
              <a:buNone/>
            </a:pPr>
            <a:r>
              <a:rPr lang="en-US" altLang="en-US" sz="2800" dirty="0" smtClean="0">
                <a:latin typeface="+mn-lt"/>
              </a:rPr>
              <a:t>Technical Scope: Industrial </a:t>
            </a:r>
            <a:r>
              <a:rPr lang="en-US" altLang="en-US" sz="2800" dirty="0">
                <a:latin typeface="+mn-lt"/>
              </a:rPr>
              <a:t>c</a:t>
            </a:r>
            <a:r>
              <a:rPr lang="en-US" altLang="en-US" sz="2800" dirty="0" smtClean="0">
                <a:latin typeface="+mn-lt"/>
              </a:rPr>
              <a:t>ontrol, transportation </a:t>
            </a:r>
            <a:r>
              <a:rPr lang="en-US" altLang="en-US" sz="2800" dirty="0">
                <a:latin typeface="+mn-lt"/>
              </a:rPr>
              <a:t>c</a:t>
            </a:r>
            <a:r>
              <a:rPr lang="en-US" altLang="en-US" sz="2800" dirty="0" smtClean="0">
                <a:latin typeface="+mn-lt"/>
              </a:rPr>
              <a:t>ontrol and </a:t>
            </a:r>
            <a:r>
              <a:rPr lang="en-US" altLang="en-US" sz="2800" dirty="0">
                <a:latin typeface="+mn-lt"/>
              </a:rPr>
              <a:t>e</a:t>
            </a:r>
            <a:r>
              <a:rPr lang="en-US" altLang="en-US" sz="2800" dirty="0" smtClean="0">
                <a:latin typeface="+mn-lt"/>
              </a:rPr>
              <a:t>nterprise data systems </a:t>
            </a:r>
          </a:p>
          <a:p>
            <a:pPr marL="0" indent="0">
              <a:buNone/>
            </a:pPr>
            <a:endParaRPr lang="en-US" altLang="en-US" sz="2800" dirty="0" smtClean="0">
              <a:latin typeface="+mn-lt"/>
            </a:endParaRPr>
          </a:p>
        </p:txBody>
      </p:sp>
      <p:sp>
        <p:nvSpPr>
          <p:cNvPr id="3076" name="Rectangle 7"/>
          <p:cNvSpPr>
            <a:spLocks noChangeArrowheads="1"/>
          </p:cNvSpPr>
          <p:nvPr/>
        </p:nvSpPr>
        <p:spPr bwMode="auto">
          <a:xfrm>
            <a:off x="5378450" y="835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itchFamily="34" charset="-128"/>
              </a:defRPr>
            </a:lvl1pPr>
            <a:lvl2pPr marL="742950" indent="-285750">
              <a:spcBef>
                <a:spcPct val="20000"/>
              </a:spcBef>
              <a:buChar char="–"/>
              <a:defRPr sz="2800">
                <a:solidFill>
                  <a:schemeClr val="tx1"/>
                </a:solidFill>
                <a:latin typeface="Times" charset="0"/>
                <a:ea typeface="MS PGothic" pitchFamily="34" charset="-128"/>
              </a:defRPr>
            </a:lvl2pPr>
            <a:lvl3pPr marL="1143000" indent="-228600">
              <a:spcBef>
                <a:spcPct val="20000"/>
              </a:spcBef>
              <a:buChar char="•"/>
              <a:defRPr sz="2400">
                <a:solidFill>
                  <a:schemeClr val="tx1"/>
                </a:solidFill>
                <a:latin typeface="Times" charset="0"/>
                <a:ea typeface="MS PGothic" pitchFamily="34" charset="-128"/>
              </a:defRPr>
            </a:lvl3pPr>
            <a:lvl4pPr marL="1600200" indent="-228600">
              <a:spcBef>
                <a:spcPct val="20000"/>
              </a:spcBef>
              <a:buChar char="–"/>
              <a:defRPr sz="2000">
                <a:solidFill>
                  <a:schemeClr val="tx1"/>
                </a:solidFill>
                <a:latin typeface="Times" charset="0"/>
                <a:ea typeface="MS PGothic" pitchFamily="34" charset="-128"/>
              </a:defRPr>
            </a:lvl4pPr>
            <a:lvl5pPr marL="2057400" indent="-228600">
              <a:spcBef>
                <a:spcPct val="20000"/>
              </a:spcBef>
              <a:buChar char="»"/>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itchFamily="34" charset="-128"/>
              </a:defRPr>
            </a:lvl9pPr>
          </a:lstStyle>
          <a:p>
            <a:pPr eaLnBrk="0" hangingPunct="0">
              <a:spcBef>
                <a:spcPct val="0"/>
              </a:spcBef>
              <a:buFontTx/>
              <a:buNone/>
            </a:pPr>
            <a:endParaRPr lang="en-US" altLang="en-US" sz="2400" smtClean="0"/>
          </a:p>
        </p:txBody>
      </p:sp>
      <p:sp>
        <p:nvSpPr>
          <p:cNvPr id="3077" name="Rectangle 14"/>
          <p:cNvSpPr>
            <a:spLocks noChangeArrowheads="1"/>
          </p:cNvSpPr>
          <p:nvPr/>
        </p:nvSpPr>
        <p:spPr bwMode="auto">
          <a:xfrm>
            <a:off x="4467225" y="59959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itchFamily="34" charset="-128"/>
              </a:defRPr>
            </a:lvl1pPr>
            <a:lvl2pPr marL="742950" indent="-285750">
              <a:spcBef>
                <a:spcPct val="20000"/>
              </a:spcBef>
              <a:buChar char="–"/>
              <a:defRPr sz="2800">
                <a:solidFill>
                  <a:schemeClr val="tx1"/>
                </a:solidFill>
                <a:latin typeface="Times" charset="0"/>
                <a:ea typeface="MS PGothic" pitchFamily="34" charset="-128"/>
              </a:defRPr>
            </a:lvl2pPr>
            <a:lvl3pPr marL="1143000" indent="-228600">
              <a:spcBef>
                <a:spcPct val="20000"/>
              </a:spcBef>
              <a:buChar char="•"/>
              <a:defRPr sz="2400">
                <a:solidFill>
                  <a:schemeClr val="tx1"/>
                </a:solidFill>
                <a:latin typeface="Times" charset="0"/>
                <a:ea typeface="MS PGothic" pitchFamily="34" charset="-128"/>
              </a:defRPr>
            </a:lvl3pPr>
            <a:lvl4pPr marL="1600200" indent="-228600">
              <a:spcBef>
                <a:spcPct val="20000"/>
              </a:spcBef>
              <a:buChar char="–"/>
              <a:defRPr sz="2000">
                <a:solidFill>
                  <a:schemeClr val="tx1"/>
                </a:solidFill>
                <a:latin typeface="Times" charset="0"/>
                <a:ea typeface="MS PGothic" pitchFamily="34" charset="-128"/>
              </a:defRPr>
            </a:lvl4pPr>
            <a:lvl5pPr marL="2057400" indent="-228600">
              <a:spcBef>
                <a:spcPct val="20000"/>
              </a:spcBef>
              <a:buChar char="»"/>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itchFamily="34" charset="-128"/>
              </a:defRPr>
            </a:lvl9pPr>
          </a:lstStyle>
          <a:p>
            <a:pPr eaLnBrk="0" hangingPunct="0">
              <a:spcBef>
                <a:spcPct val="0"/>
              </a:spcBef>
              <a:buFontTx/>
              <a:buNone/>
            </a:pPr>
            <a:endParaRPr lang="en-US" altLang="en-US" sz="2400" smtClean="0"/>
          </a:p>
        </p:txBody>
      </p:sp>
      <p:sp>
        <p:nvSpPr>
          <p:cNvPr id="3" name="Slide Number Placeholder 2"/>
          <p:cNvSpPr>
            <a:spLocks noGrp="1"/>
          </p:cNvSpPr>
          <p:nvPr>
            <p:ph type="sldNum" sz="quarter" idx="12"/>
          </p:nvPr>
        </p:nvSpPr>
        <p:spPr/>
        <p:txBody>
          <a:bodyPr/>
          <a:lstStyle/>
          <a:p>
            <a:fld id="{4CA8334D-3E48-49A4-B4B7-C027DB5C4E44}" type="slidenum">
              <a:rPr lang="en-US" smtClean="0"/>
              <a:t>5</a:t>
            </a:fld>
            <a:endParaRPr lang="en-US"/>
          </a:p>
        </p:txBody>
      </p:sp>
    </p:spTree>
    <p:extLst>
      <p:ext uri="{BB962C8B-B14F-4D97-AF65-F5344CB8AC3E}">
        <p14:creationId xmlns:p14="http://schemas.microsoft.com/office/powerpoint/2010/main" val="3751772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Overview</a:t>
            </a:r>
            <a:endParaRPr lang="en-US" dirty="0"/>
          </a:p>
        </p:txBody>
      </p:sp>
      <p:sp>
        <p:nvSpPr>
          <p:cNvPr id="5" name="Content Placeholder 4"/>
          <p:cNvSpPr>
            <a:spLocks noGrp="1"/>
          </p:cNvSpPr>
          <p:nvPr>
            <p:ph sz="half" idx="1"/>
          </p:nvPr>
        </p:nvSpPr>
        <p:spPr/>
        <p:txBody>
          <a:bodyPr>
            <a:normAutofit/>
          </a:bodyPr>
          <a:lstStyle/>
          <a:p>
            <a:pPr marL="0" indent="0">
              <a:buNone/>
            </a:pPr>
            <a:r>
              <a:rPr lang="en-US" sz="2400" b="1" dirty="0" smtClean="0"/>
              <a:t>Phase I Tasks</a:t>
            </a:r>
          </a:p>
          <a:p>
            <a:pPr marL="514350" indent="-514350">
              <a:buFont typeface="+mj-lt"/>
              <a:buAutoNum type="arabicPeriod"/>
            </a:pPr>
            <a:r>
              <a:rPr lang="en-US" sz="2000" dirty="0" smtClean="0"/>
              <a:t>Transit Cyber Lit. Review</a:t>
            </a:r>
          </a:p>
          <a:p>
            <a:pPr marL="514350" indent="-514350">
              <a:buFont typeface="+mj-lt"/>
              <a:buAutoNum type="arabicPeriod"/>
            </a:pPr>
            <a:r>
              <a:rPr lang="en-US" sz="2000" dirty="0" smtClean="0"/>
              <a:t>Highway Cyber Lit. Review</a:t>
            </a:r>
          </a:p>
          <a:p>
            <a:pPr marL="514350" indent="-514350">
              <a:buFont typeface="+mj-lt"/>
              <a:buAutoNum type="arabicPeriod"/>
            </a:pPr>
            <a:r>
              <a:rPr lang="en-US" sz="2000" dirty="0" smtClean="0"/>
              <a:t>Survey of Agency </a:t>
            </a:r>
            <a:r>
              <a:rPr lang="en-US" sz="2000" dirty="0"/>
              <a:t>Cybersecurity </a:t>
            </a:r>
            <a:r>
              <a:rPr lang="en-US" sz="2000" dirty="0" smtClean="0"/>
              <a:t>Practice</a:t>
            </a:r>
          </a:p>
          <a:p>
            <a:pPr marL="514350" indent="-514350">
              <a:buFont typeface="+mj-lt"/>
              <a:buAutoNum type="arabicPeriod"/>
            </a:pPr>
            <a:r>
              <a:rPr lang="en-US" sz="2000" dirty="0" smtClean="0"/>
              <a:t>Executive Briefing</a:t>
            </a:r>
          </a:p>
          <a:p>
            <a:pPr marL="514350" indent="-514350">
              <a:buFont typeface="+mj-lt"/>
              <a:buAutoNum type="arabicPeriod"/>
            </a:pPr>
            <a:r>
              <a:rPr lang="en-US" sz="2000" dirty="0"/>
              <a:t>Phase </a:t>
            </a:r>
            <a:r>
              <a:rPr lang="en-US" sz="2000" dirty="0" smtClean="0"/>
              <a:t>II </a:t>
            </a:r>
            <a:r>
              <a:rPr lang="en-US" sz="2000" dirty="0"/>
              <a:t>Work Plan</a:t>
            </a:r>
          </a:p>
          <a:p>
            <a:pPr marL="514350" indent="-514350">
              <a:buFont typeface="+mj-lt"/>
              <a:buAutoNum type="arabicPeriod"/>
            </a:pPr>
            <a:r>
              <a:rPr lang="en-US" sz="2000" dirty="0" smtClean="0"/>
              <a:t>Interim Report</a:t>
            </a:r>
          </a:p>
        </p:txBody>
      </p:sp>
      <p:sp>
        <p:nvSpPr>
          <p:cNvPr id="6" name="Content Placeholder 5"/>
          <p:cNvSpPr>
            <a:spLocks noGrp="1"/>
          </p:cNvSpPr>
          <p:nvPr>
            <p:ph sz="half" idx="2"/>
          </p:nvPr>
        </p:nvSpPr>
        <p:spPr/>
        <p:txBody>
          <a:bodyPr>
            <a:normAutofit/>
          </a:bodyPr>
          <a:lstStyle/>
          <a:p>
            <a:pPr marL="0" indent="0">
              <a:buNone/>
            </a:pPr>
            <a:r>
              <a:rPr lang="en-US" sz="2400" b="1" dirty="0" smtClean="0"/>
              <a:t>Phase II Tasks</a:t>
            </a:r>
          </a:p>
          <a:p>
            <a:pPr marL="514350" indent="-514350">
              <a:buFont typeface="+mj-lt"/>
              <a:buAutoNum type="arabicPeriod" startAt="7"/>
            </a:pPr>
            <a:r>
              <a:rPr lang="en-US" sz="2000" dirty="0" smtClean="0"/>
              <a:t>Develop </a:t>
            </a:r>
            <a:r>
              <a:rPr lang="en-US" sz="2000" dirty="0"/>
              <a:t>Case </a:t>
            </a:r>
            <a:r>
              <a:rPr lang="en-US" sz="2000" dirty="0" smtClean="0"/>
              <a:t>Studies, Briefing, Primer, </a:t>
            </a:r>
          </a:p>
          <a:p>
            <a:pPr marL="514350" indent="-514350">
              <a:buFont typeface="+mj-lt"/>
              <a:buAutoNum type="arabicPeriod" startAt="7"/>
            </a:pPr>
            <a:r>
              <a:rPr lang="en-US" sz="2000" dirty="0" smtClean="0"/>
              <a:t>Pilot Briefings and Webinars</a:t>
            </a:r>
          </a:p>
          <a:p>
            <a:pPr marL="514350" indent="-514350">
              <a:buFont typeface="+mj-lt"/>
              <a:buAutoNum type="arabicPeriod" startAt="7"/>
            </a:pPr>
            <a:r>
              <a:rPr lang="en-US" sz="2000" dirty="0" smtClean="0"/>
              <a:t>Final Report, Briefing and Primer</a:t>
            </a:r>
            <a:endParaRPr lang="en-US" sz="2000" dirty="0"/>
          </a:p>
        </p:txBody>
      </p:sp>
      <p:sp>
        <p:nvSpPr>
          <p:cNvPr id="3" name="Slide Number Placeholder 2"/>
          <p:cNvSpPr>
            <a:spLocks noGrp="1"/>
          </p:cNvSpPr>
          <p:nvPr>
            <p:ph type="sldNum" sz="quarter" idx="12"/>
          </p:nvPr>
        </p:nvSpPr>
        <p:spPr/>
        <p:txBody>
          <a:bodyPr/>
          <a:lstStyle/>
          <a:p>
            <a:fld id="{4CA8334D-3E48-49A4-B4B7-C027DB5C4E44}" type="slidenum">
              <a:rPr lang="en-US" smtClean="0"/>
              <a:t>6</a:t>
            </a:fld>
            <a:endParaRPr lang="en-US"/>
          </a:p>
        </p:txBody>
      </p:sp>
    </p:spTree>
    <p:extLst>
      <p:ext uri="{BB962C8B-B14F-4D97-AF65-F5344CB8AC3E}">
        <p14:creationId xmlns:p14="http://schemas.microsoft.com/office/powerpoint/2010/main" val="1445144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p:txBody>
          <a:bodyPr/>
          <a:lstStyle/>
          <a:p>
            <a:pPr lvl="0"/>
            <a:r>
              <a:rPr lang="en-US" dirty="0"/>
              <a:t>Cyber Security Definitions </a:t>
            </a:r>
            <a:r>
              <a:rPr lang="en-US" dirty="0" smtClean="0"/>
              <a:t>and  </a:t>
            </a:r>
            <a:r>
              <a:rPr lang="en-US" dirty="0"/>
              <a:t>Concepts	</a:t>
            </a:r>
          </a:p>
          <a:p>
            <a:pPr lvl="0"/>
            <a:r>
              <a:rPr lang="en-US" dirty="0"/>
              <a:t>Cyber Security and Transportation Systems</a:t>
            </a:r>
          </a:p>
          <a:p>
            <a:pPr lvl="0"/>
            <a:r>
              <a:rPr lang="en-US" dirty="0"/>
              <a:t>Threats and Vulnerabilities in IT, Control Systems and Enterprise Data Systems</a:t>
            </a:r>
          </a:p>
          <a:p>
            <a:pPr lvl="0"/>
            <a:r>
              <a:rPr lang="en-US" dirty="0"/>
              <a:t>Transportation Cyber Security Incidents </a:t>
            </a:r>
          </a:p>
          <a:p>
            <a:pPr lvl="0"/>
            <a:r>
              <a:rPr lang="en-US" dirty="0"/>
              <a:t>Cyber Security and Control System Recommended Practices	</a:t>
            </a:r>
          </a:p>
          <a:p>
            <a:pPr lvl="0"/>
            <a:r>
              <a:rPr lang="en-US" dirty="0"/>
              <a:t>Executive Decision Making in Cyber Security</a:t>
            </a:r>
          </a:p>
          <a:p>
            <a:pPr lvl="0"/>
            <a:r>
              <a:rPr lang="en-US" dirty="0"/>
              <a:t>Cyber Security Standards for IT and Control Systems</a:t>
            </a:r>
          </a:p>
          <a:p>
            <a:pPr lvl="0"/>
            <a:r>
              <a:rPr lang="en-US" dirty="0"/>
              <a:t>Cyber Security Training	</a:t>
            </a:r>
          </a:p>
          <a:p>
            <a:pPr lvl="0"/>
            <a:r>
              <a:rPr lang="en-US" dirty="0"/>
              <a:t>Federal and Legal Cyber Security Requirements </a:t>
            </a:r>
          </a:p>
          <a:p>
            <a:endParaRPr lang="en-US" dirty="0"/>
          </a:p>
        </p:txBody>
      </p:sp>
      <p:sp>
        <p:nvSpPr>
          <p:cNvPr id="5" name="Slide Number Placeholder 4"/>
          <p:cNvSpPr>
            <a:spLocks noGrp="1"/>
          </p:cNvSpPr>
          <p:nvPr>
            <p:ph type="sldNum" sz="quarter" idx="12"/>
          </p:nvPr>
        </p:nvSpPr>
        <p:spPr/>
        <p:txBody>
          <a:bodyPr/>
          <a:lstStyle/>
          <a:p>
            <a:fld id="{4CA8334D-3E48-49A4-B4B7-C027DB5C4E44}" type="slidenum">
              <a:rPr lang="en-US" smtClean="0"/>
              <a:t>7</a:t>
            </a:fld>
            <a:endParaRPr lang="en-US"/>
          </a:p>
        </p:txBody>
      </p:sp>
    </p:spTree>
    <p:extLst>
      <p:ext uri="{BB962C8B-B14F-4D97-AF65-F5344CB8AC3E}">
        <p14:creationId xmlns:p14="http://schemas.microsoft.com/office/powerpoint/2010/main" val="2122025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dirty="0" smtClean="0"/>
              <a:t>Cybersecurity in Transportation Survey</a:t>
            </a:r>
            <a:endParaRPr lang="en-US" dirty="0"/>
          </a:p>
        </p:txBody>
      </p:sp>
      <p:sp>
        <p:nvSpPr>
          <p:cNvPr id="3" name="Content Placeholder 2"/>
          <p:cNvSpPr>
            <a:spLocks noGrp="1"/>
          </p:cNvSpPr>
          <p:nvPr>
            <p:ph idx="1"/>
          </p:nvPr>
        </p:nvSpPr>
        <p:spPr>
          <a:xfrm>
            <a:off x="609600" y="1219200"/>
            <a:ext cx="8153400" cy="5257800"/>
          </a:xfrm>
        </p:spPr>
        <p:txBody>
          <a:bodyPr>
            <a:normAutofit fontScale="92500" lnSpcReduction="20000"/>
          </a:bodyPr>
          <a:lstStyle/>
          <a:p>
            <a:pPr marL="0" indent="0">
              <a:lnSpc>
                <a:spcPct val="90000"/>
              </a:lnSpc>
              <a:buNone/>
            </a:pPr>
            <a:r>
              <a:rPr lang="en-US" altLang="en-US" dirty="0" smtClean="0"/>
              <a:t>Scanning survey designed to</a:t>
            </a:r>
          </a:p>
          <a:p>
            <a:pPr lvl="1">
              <a:lnSpc>
                <a:spcPct val="90000"/>
              </a:lnSpc>
            </a:pPr>
            <a:r>
              <a:rPr lang="en-US" altLang="en-US" dirty="0" smtClean="0"/>
              <a:t>Raise awareness of cyber issues</a:t>
            </a:r>
          </a:p>
          <a:p>
            <a:pPr lvl="1">
              <a:lnSpc>
                <a:spcPct val="90000"/>
              </a:lnSpc>
            </a:pPr>
            <a:r>
              <a:rPr lang="en-US" altLang="en-US" dirty="0" smtClean="0"/>
              <a:t>Baseline sector cyber security maturity</a:t>
            </a:r>
          </a:p>
          <a:p>
            <a:pPr lvl="1">
              <a:lnSpc>
                <a:spcPct val="90000"/>
              </a:lnSpc>
            </a:pPr>
            <a:r>
              <a:rPr lang="en-US" altLang="en-US" dirty="0" smtClean="0"/>
              <a:t>Identify “best practice” organizations</a:t>
            </a:r>
          </a:p>
          <a:p>
            <a:pPr marL="274320" lvl="1" indent="0">
              <a:lnSpc>
                <a:spcPct val="90000"/>
              </a:lnSpc>
              <a:buNone/>
            </a:pPr>
            <a:endParaRPr lang="en-US" altLang="en-US" dirty="0" smtClean="0"/>
          </a:p>
          <a:p>
            <a:pPr marL="0" indent="0">
              <a:lnSpc>
                <a:spcPct val="90000"/>
              </a:lnSpc>
              <a:buNone/>
            </a:pPr>
            <a:r>
              <a:rPr lang="en-US" altLang="en-US" dirty="0" smtClean="0"/>
              <a:t>Survey focused on</a:t>
            </a:r>
          </a:p>
          <a:p>
            <a:pPr lvl="1"/>
            <a:r>
              <a:rPr lang="en-US" altLang="en-US" dirty="0"/>
              <a:t>How serious a problem do respondents perceive cyber security to be?</a:t>
            </a:r>
          </a:p>
          <a:p>
            <a:pPr lvl="1"/>
            <a:r>
              <a:rPr lang="en-US" altLang="en-US" dirty="0"/>
              <a:t>How serious of a problem has cyber security been in the transportation industry to-date?</a:t>
            </a:r>
          </a:p>
          <a:p>
            <a:pPr lvl="1"/>
            <a:r>
              <a:rPr lang="en-US" altLang="en-US" dirty="0"/>
              <a:t>What are the quantity and depth of resources (i.e., skills, dollars, training time. etc.) being applied to these problems?</a:t>
            </a:r>
          </a:p>
          <a:p>
            <a:pPr lvl="1"/>
            <a:r>
              <a:rPr lang="en-US" altLang="en-US" dirty="0"/>
              <a:t>Is this investment sufficient, given all the other things that need attention?</a:t>
            </a:r>
          </a:p>
          <a:p>
            <a:pPr lvl="1">
              <a:lnSpc>
                <a:spcPct val="90000"/>
              </a:lnSpc>
            </a:pPr>
            <a:endParaRPr lang="en-US" altLang="en-US" dirty="0" smtClean="0"/>
          </a:p>
          <a:p>
            <a:pPr marL="0" indent="0">
              <a:lnSpc>
                <a:spcPct val="90000"/>
              </a:lnSpc>
              <a:buNone/>
            </a:pPr>
            <a:r>
              <a:rPr lang="en-US" altLang="en-US" dirty="0" smtClean="0"/>
              <a:t>850 invitations sent to AASHTO and APTA members and other stakeholders</a:t>
            </a:r>
          </a:p>
          <a:p>
            <a:pPr marL="0" indent="0">
              <a:lnSpc>
                <a:spcPct val="90000"/>
              </a:lnSpc>
              <a:buNone/>
            </a:pPr>
            <a:endParaRPr lang="en-US" altLang="en-US" dirty="0" smtClean="0"/>
          </a:p>
          <a:p>
            <a:pPr marL="0" indent="0">
              <a:lnSpc>
                <a:spcPct val="90000"/>
              </a:lnSpc>
              <a:buNone/>
            </a:pPr>
            <a:r>
              <a:rPr lang="en-US" altLang="en-US" dirty="0" smtClean="0"/>
              <a:t>90+ responses (11% return)</a:t>
            </a:r>
          </a:p>
          <a:p>
            <a:pPr>
              <a:lnSpc>
                <a:spcPct val="90000"/>
              </a:lnSpc>
              <a:buFont typeface="Wingdings" pitchFamily="2" charset="2"/>
              <a:buNone/>
            </a:pPr>
            <a:endParaRPr lang="en-US" altLang="en-US" dirty="0" smtClean="0"/>
          </a:p>
        </p:txBody>
      </p:sp>
      <p:sp>
        <p:nvSpPr>
          <p:cNvPr id="5" name="Slide Number Placeholder 4"/>
          <p:cNvSpPr>
            <a:spLocks noGrp="1"/>
          </p:cNvSpPr>
          <p:nvPr>
            <p:ph type="sldNum" sz="quarter" idx="12"/>
          </p:nvPr>
        </p:nvSpPr>
        <p:spPr/>
        <p:txBody>
          <a:bodyPr/>
          <a:lstStyle/>
          <a:p>
            <a:fld id="{4CA8334D-3E48-49A4-B4B7-C027DB5C4E44}" type="slidenum">
              <a:rPr lang="en-US" smtClean="0"/>
              <a:t>8</a:t>
            </a:fld>
            <a:endParaRPr lang="en-US"/>
          </a:p>
        </p:txBody>
      </p:sp>
    </p:spTree>
    <p:extLst>
      <p:ext uri="{BB962C8B-B14F-4D97-AF65-F5344CB8AC3E}">
        <p14:creationId xmlns:p14="http://schemas.microsoft.com/office/powerpoint/2010/main" val="2038159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12775" y="457200"/>
            <a:ext cx="8153400" cy="990600"/>
          </a:xfrm>
        </p:spPr>
        <p:txBody>
          <a:bodyPr/>
          <a:lstStyle/>
          <a:p>
            <a:r>
              <a:rPr lang="en-US" altLang="en-US" dirty="0" smtClean="0"/>
              <a:t>Survey Findings</a:t>
            </a:r>
          </a:p>
        </p:txBody>
      </p:sp>
      <p:sp>
        <p:nvSpPr>
          <p:cNvPr id="4" name="Content Placeholder 3"/>
          <p:cNvSpPr>
            <a:spLocks noGrp="1"/>
          </p:cNvSpPr>
          <p:nvPr>
            <p:ph sz="quarter" idx="1"/>
          </p:nvPr>
        </p:nvSpPr>
        <p:spPr>
          <a:xfrm>
            <a:off x="612775" y="1600200"/>
            <a:ext cx="8153400" cy="4495800"/>
          </a:xfrm>
        </p:spPr>
        <p:txBody>
          <a:bodyPr>
            <a:normAutofit fontScale="92500"/>
          </a:bodyPr>
          <a:lstStyle/>
          <a:p>
            <a:pPr>
              <a:defRPr/>
            </a:pPr>
            <a:r>
              <a:rPr lang="en-US" dirty="0"/>
              <a:t>Respondents driven by desire to reduce or avoid service interruption, loss of life and property </a:t>
            </a:r>
            <a:r>
              <a:rPr lang="en-US" dirty="0" smtClean="0"/>
              <a:t>damage</a:t>
            </a:r>
          </a:p>
          <a:p>
            <a:pPr>
              <a:defRPr/>
            </a:pPr>
            <a:r>
              <a:rPr lang="en-US" dirty="0" smtClean="0"/>
              <a:t>Most respondents are aware of cyber-threats and vulnerabilities but rank their risk as moderate to low.</a:t>
            </a:r>
          </a:p>
          <a:p>
            <a:pPr>
              <a:defRPr/>
            </a:pPr>
            <a:r>
              <a:rPr lang="en-US" dirty="0"/>
              <a:t>Top 3 </a:t>
            </a:r>
            <a:r>
              <a:rPr lang="en-US" dirty="0" smtClean="0"/>
              <a:t>threats believed </a:t>
            </a:r>
            <a:r>
              <a:rPr lang="en-US" dirty="0"/>
              <a:t>to be natural disasters, criminal behaviors of outsiders and/or the loss of critical related </a:t>
            </a:r>
            <a:r>
              <a:rPr lang="en-US" dirty="0" smtClean="0"/>
              <a:t>services although transit </a:t>
            </a:r>
            <a:r>
              <a:rPr lang="en-US" dirty="0"/>
              <a:t>agencies rank insiders </a:t>
            </a:r>
            <a:r>
              <a:rPr lang="en-US" dirty="0" smtClean="0"/>
              <a:t>as a significant threat.</a:t>
            </a:r>
            <a:endParaRPr lang="en-US" dirty="0"/>
          </a:p>
          <a:p>
            <a:pPr>
              <a:defRPr/>
            </a:pPr>
            <a:r>
              <a:rPr lang="en-US" dirty="0" smtClean="0"/>
              <a:t>Most respondents assess risk to control systems as less than risk to data systems.</a:t>
            </a:r>
          </a:p>
          <a:p>
            <a:pPr>
              <a:defRPr/>
            </a:pPr>
            <a:r>
              <a:rPr lang="en-US" dirty="0"/>
              <a:t>Line-of-business managers see security as an IT </a:t>
            </a:r>
            <a:r>
              <a:rPr lang="en-US" dirty="0" smtClean="0"/>
              <a:t>issue.</a:t>
            </a:r>
            <a:endParaRPr lang="en-US" dirty="0"/>
          </a:p>
          <a:p>
            <a:pPr>
              <a:defRPr/>
            </a:pPr>
            <a:r>
              <a:rPr lang="en-US" dirty="0" smtClean="0"/>
              <a:t>Almost </a:t>
            </a:r>
            <a:r>
              <a:rPr lang="en-US" dirty="0"/>
              <a:t>no respondent reported </a:t>
            </a:r>
            <a:r>
              <a:rPr lang="en-US" dirty="0" smtClean="0"/>
              <a:t>previous cyber </a:t>
            </a:r>
            <a:r>
              <a:rPr lang="en-US" dirty="0"/>
              <a:t>security </a:t>
            </a:r>
            <a:r>
              <a:rPr lang="en-US" dirty="0" smtClean="0"/>
              <a:t>events.</a:t>
            </a:r>
            <a:endParaRPr lang="en-US" dirty="0"/>
          </a:p>
        </p:txBody>
      </p:sp>
      <p:sp>
        <p:nvSpPr>
          <p:cNvPr id="3" name="Slide Number Placeholder 2"/>
          <p:cNvSpPr>
            <a:spLocks noGrp="1"/>
          </p:cNvSpPr>
          <p:nvPr>
            <p:ph type="sldNum" sz="quarter" idx="12"/>
          </p:nvPr>
        </p:nvSpPr>
        <p:spPr/>
        <p:txBody>
          <a:bodyPr/>
          <a:lstStyle/>
          <a:p>
            <a:fld id="{4CA8334D-3E48-49A4-B4B7-C027DB5C4E44}" type="slidenum">
              <a:rPr lang="en-US" smtClean="0"/>
              <a:t>9</a:t>
            </a:fld>
            <a:endParaRPr lang="en-US"/>
          </a:p>
        </p:txBody>
      </p:sp>
    </p:spTree>
    <p:extLst>
      <p:ext uri="{BB962C8B-B14F-4D97-AF65-F5344CB8AC3E}">
        <p14:creationId xmlns:p14="http://schemas.microsoft.com/office/powerpoint/2010/main" val="24663257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379</TotalTime>
  <Words>2120</Words>
  <Application>Microsoft Office PowerPoint</Application>
  <PresentationFormat>On-screen Show (4:3)</PresentationFormat>
  <Paragraphs>280</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Clarity</vt:lpstr>
      <vt:lpstr>Protection of Transportation Infrastructure from Cyber Attacks: project summary</vt:lpstr>
      <vt:lpstr>Presentation Overview</vt:lpstr>
      <vt:lpstr>Research Team</vt:lpstr>
      <vt:lpstr>Project Objective</vt:lpstr>
      <vt:lpstr>PowerPoint Presentation</vt:lpstr>
      <vt:lpstr>Project Overview</vt:lpstr>
      <vt:lpstr>Literature Review</vt:lpstr>
      <vt:lpstr>Cybersecurity in Transportation Survey</vt:lpstr>
      <vt:lpstr>Survey Findings</vt:lpstr>
      <vt:lpstr>Primer Overview</vt:lpstr>
      <vt:lpstr>Top Myths of Transportation Cybersecurity</vt:lpstr>
      <vt:lpstr>Cybersecurity Risk Management, Risk Assessment and Asset Evaluation</vt:lpstr>
      <vt:lpstr>Cybersecurity Plans and Strategies, Establishing Priorities, Organizing Roles and Responsibilities</vt:lpstr>
      <vt:lpstr>Transportation Operations Cyber Systems Control systems vs. IT systems</vt:lpstr>
      <vt:lpstr>Persistent Cybersecurity Issues in Surface Transportation </vt:lpstr>
      <vt:lpstr>Countermeasures</vt:lpstr>
      <vt:lpstr>Recommended Best Practices</vt:lpstr>
      <vt:lpstr>Countermeasures: Findings</vt:lpstr>
      <vt:lpstr>Training: Building a Culture of Cybersecurity</vt:lpstr>
      <vt:lpstr>Cyber Culture</vt:lpstr>
      <vt:lpstr>Enterprise Training</vt:lpstr>
      <vt:lpstr>Security Programs and Support Frameworks </vt:lpstr>
      <vt:lpstr>Control System Cybersecurity Support </vt:lpstr>
      <vt:lpstr>Summary of Research Findings I</vt:lpstr>
      <vt:lpstr>Summary of Research Findings II</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fletcher18us</dc:creator>
  <cp:lastModifiedBy>ITS</cp:lastModifiedBy>
  <cp:revision>51</cp:revision>
  <dcterms:created xsi:type="dcterms:W3CDTF">2015-12-07T15:38:23Z</dcterms:created>
  <dcterms:modified xsi:type="dcterms:W3CDTF">2016-05-09T17:46:59Z</dcterms:modified>
</cp:coreProperties>
</file>