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722" r:id="rId4"/>
  </p:sldMasterIdLst>
  <p:notesMasterIdLst>
    <p:notesMasterId r:id="rId50"/>
  </p:notesMasterIdLst>
  <p:handoutMasterIdLst>
    <p:handoutMasterId r:id="rId51"/>
  </p:handoutMasterIdLst>
  <p:sldIdLst>
    <p:sldId id="317" r:id="rId5"/>
    <p:sldId id="260" r:id="rId6"/>
    <p:sldId id="318" r:id="rId7"/>
    <p:sldId id="355" r:id="rId8"/>
    <p:sldId id="319" r:id="rId9"/>
    <p:sldId id="325" r:id="rId10"/>
    <p:sldId id="324" r:id="rId11"/>
    <p:sldId id="265" r:id="rId12"/>
    <p:sldId id="326" r:id="rId13"/>
    <p:sldId id="302" r:id="rId14"/>
    <p:sldId id="339" r:id="rId15"/>
    <p:sldId id="344" r:id="rId16"/>
    <p:sldId id="345" r:id="rId17"/>
    <p:sldId id="331" r:id="rId18"/>
    <p:sldId id="321" r:id="rId19"/>
    <p:sldId id="328" r:id="rId20"/>
    <p:sldId id="335" r:id="rId21"/>
    <p:sldId id="340" r:id="rId22"/>
    <p:sldId id="346" r:id="rId23"/>
    <p:sldId id="347" r:id="rId24"/>
    <p:sldId id="334" r:id="rId25"/>
    <p:sldId id="323" r:id="rId26"/>
    <p:sldId id="330" r:id="rId27"/>
    <p:sldId id="338" r:id="rId28"/>
    <p:sldId id="341" r:id="rId29"/>
    <p:sldId id="348" r:id="rId30"/>
    <p:sldId id="349" r:id="rId31"/>
    <p:sldId id="332" r:id="rId32"/>
    <p:sldId id="320" r:id="rId33"/>
    <p:sldId id="327" r:id="rId34"/>
    <p:sldId id="336" r:id="rId35"/>
    <p:sldId id="342" r:id="rId36"/>
    <p:sldId id="350" r:id="rId37"/>
    <p:sldId id="351" r:id="rId38"/>
    <p:sldId id="333" r:id="rId39"/>
    <p:sldId id="322" r:id="rId40"/>
    <p:sldId id="329" r:id="rId41"/>
    <p:sldId id="337" r:id="rId42"/>
    <p:sldId id="343" r:id="rId43"/>
    <p:sldId id="352" r:id="rId44"/>
    <p:sldId id="353" r:id="rId45"/>
    <p:sldId id="276" r:id="rId46"/>
    <p:sldId id="354" r:id="rId47"/>
    <p:sldId id="305" r:id="rId48"/>
    <p:sldId id="35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9E2977-ADDC-887F-5826-456C82CAAA2C}" name="Peck, Shane" initials="PS" userId="S::shane.peck@wsp.com::5f942b22-5e9d-49f6-9c28-1f76009d5904" providerId="AD"/>
  <p188:author id="{F522E8F4-D898-7F61-732A-68D41CBA2FC3}" name="Lamorette, Laura" initials="LL" userId="Lamorette, Laur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lzwarth, Rebecca" initials="HR" lastIdx="1" clrIdx="0">
    <p:extLst>
      <p:ext uri="{19B8F6BF-5375-455C-9EA6-DF929625EA0E}">
        <p15:presenceInfo xmlns:p15="http://schemas.microsoft.com/office/powerpoint/2012/main" userId="S::Rebecca.Holzwarth@wsp.com::e2e45384-d136-4f1a-95ec-700b6f8236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BE8"/>
    <a:srgbClr val="F3F7FB"/>
    <a:srgbClr val="EDF2F9"/>
    <a:srgbClr val="E2E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4712C-3F8D-4078-9FAC-0F477C900822}" v="138" dt="2022-12-20T15:49:23.626"/>
    <p1510:client id="{73DCD6A4-5D01-17D5-2AA8-2033AE279F2D}" v="19" dt="2022-12-21T22:59:43.922"/>
    <p1510:client id="{B65CC969-C643-1C69-EC79-C85C45BE6575}" v="15" dt="2022-12-20T17:05:33.795"/>
    <p1510:client id="{E38AA2F2-D2E6-4E02-E65E-8356B84D4853}" v="3" dt="2022-12-19T16:03:03.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1498" autoAdjust="0"/>
  </p:normalViewPr>
  <p:slideViewPr>
    <p:cSldViewPr snapToGrid="0" snapToObjects="1">
      <p:cViewPr varScale="1">
        <p:scale>
          <a:sx n="122" d="100"/>
          <a:sy n="122" d="100"/>
        </p:scale>
        <p:origin x="96" y="21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5" d="100"/>
          <a:sy n="65" d="100"/>
        </p:scale>
        <p:origin x="3154" y="4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68CBF-4360-4F63-8178-6F5F374789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B7AA6C-C93D-4320-B156-11E66D4B5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FF92C-FB11-429F-B4D0-F8B636007709}" type="datetimeFigureOut">
              <a:rPr lang="en-US" smtClean="0"/>
              <a:t>2/24/2023</a:t>
            </a:fld>
            <a:endParaRPr lang="en-US" dirty="0"/>
          </a:p>
        </p:txBody>
      </p:sp>
      <p:sp>
        <p:nvSpPr>
          <p:cNvPr id="4" name="Footer Placeholder 3">
            <a:extLst>
              <a:ext uri="{FF2B5EF4-FFF2-40B4-BE49-F238E27FC236}">
                <a16:creationId xmlns:a16="http://schemas.microsoft.com/office/drawing/2014/main" id="{86CADA96-044A-43C0-B1E3-B2B1A99326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CD50AC-1600-4E98-A540-68EA99841A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3172CE-2453-40B1-9D3F-935CA20D1AF7}" type="slidenum">
              <a:rPr lang="en-US" smtClean="0"/>
              <a:t>‹#›</a:t>
            </a:fld>
            <a:endParaRPr lang="en-US" dirty="0"/>
          </a:p>
        </p:txBody>
      </p:sp>
    </p:spTree>
    <p:extLst>
      <p:ext uri="{BB962C8B-B14F-4D97-AF65-F5344CB8AC3E}">
        <p14:creationId xmlns:p14="http://schemas.microsoft.com/office/powerpoint/2010/main" val="2714349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6D3FF-86DC-4541-AA83-F12D9929F93B}" type="datetimeFigureOut">
              <a:rPr lang="en-US" smtClean="0"/>
              <a:t>2/24/2023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8392-CAB1-489F-A2A9-A41478A2A781}" type="slidenum">
              <a:rPr lang="en-US" smtClean="0"/>
              <a:t>‹#›</a:t>
            </a:fld>
            <a:endParaRPr lang="en-US" dirty="0"/>
          </a:p>
        </p:txBody>
      </p:sp>
    </p:spTree>
    <p:extLst>
      <p:ext uri="{BB962C8B-B14F-4D97-AF65-F5344CB8AC3E}">
        <p14:creationId xmlns:p14="http://schemas.microsoft.com/office/powerpoint/2010/main" val="287749323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is from Los Angeles Mayor Eric Garcetti, addressing the importance of infrastructure for quality of life in 2019</a:t>
            </a:r>
          </a:p>
        </p:txBody>
      </p:sp>
      <p:sp>
        <p:nvSpPr>
          <p:cNvPr id="4" name="Slide Number Placeholder 3"/>
          <p:cNvSpPr>
            <a:spLocks noGrp="1"/>
          </p:cNvSpPr>
          <p:nvPr>
            <p:ph type="sldNum" sz="quarter" idx="5"/>
          </p:nvPr>
        </p:nvSpPr>
        <p:spPr/>
        <p:txBody>
          <a:bodyPr/>
          <a:lstStyle/>
          <a:p>
            <a:fld id="{5B8B8392-CAB1-489F-A2A9-A41478A2A781}" type="slidenum">
              <a:rPr lang="en-US" smtClean="0"/>
              <a:t>1</a:t>
            </a:fld>
            <a:endParaRPr lang="en-US" dirty="0"/>
          </a:p>
        </p:txBody>
      </p:sp>
    </p:spTree>
    <p:extLst>
      <p:ext uri="{BB962C8B-B14F-4D97-AF65-F5344CB8AC3E}">
        <p14:creationId xmlns:p14="http://schemas.microsoft.com/office/powerpoint/2010/main" val="317814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10</a:t>
            </a:fld>
            <a:endParaRPr lang="en-US" dirty="0"/>
          </a:p>
        </p:txBody>
      </p:sp>
    </p:spTree>
    <p:extLst>
      <p:ext uri="{BB962C8B-B14F-4D97-AF65-F5344CB8AC3E}">
        <p14:creationId xmlns:p14="http://schemas.microsoft.com/office/powerpoint/2010/main" val="87007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11</a:t>
            </a:fld>
            <a:endParaRPr lang="en-US" dirty="0"/>
          </a:p>
        </p:txBody>
      </p:sp>
    </p:spTree>
    <p:extLst>
      <p:ext uri="{BB962C8B-B14F-4D97-AF65-F5344CB8AC3E}">
        <p14:creationId xmlns:p14="http://schemas.microsoft.com/office/powerpoint/2010/main" val="973240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12</a:t>
            </a:fld>
            <a:endParaRPr lang="en-US" dirty="0"/>
          </a:p>
        </p:txBody>
      </p:sp>
    </p:spTree>
    <p:extLst>
      <p:ext uri="{BB962C8B-B14F-4D97-AF65-F5344CB8AC3E}">
        <p14:creationId xmlns:p14="http://schemas.microsoft.com/office/powerpoint/2010/main" val="216838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13</a:t>
            </a:fld>
            <a:endParaRPr lang="en-US" dirty="0"/>
          </a:p>
        </p:txBody>
      </p:sp>
    </p:spTree>
    <p:extLst>
      <p:ext uri="{BB962C8B-B14F-4D97-AF65-F5344CB8AC3E}">
        <p14:creationId xmlns:p14="http://schemas.microsoft.com/office/powerpoint/2010/main" val="2574825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14</a:t>
            </a:fld>
            <a:endParaRPr lang="en-US" dirty="0"/>
          </a:p>
        </p:txBody>
      </p:sp>
    </p:spTree>
    <p:extLst>
      <p:ext uri="{BB962C8B-B14F-4D97-AF65-F5344CB8AC3E}">
        <p14:creationId xmlns:p14="http://schemas.microsoft.com/office/powerpoint/2010/main" val="415391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we get the themes we tested?  We considered six different sources…and identified over 100 terms and themes that could be used to describe the economic and quality-of-life benefits of transportation infrastructure investment.  </a:t>
            </a:r>
          </a:p>
          <a:p>
            <a:endParaRPr lang="en-US" dirty="0"/>
          </a:p>
          <a:p>
            <a:r>
              <a:rPr lang="en-US" dirty="0"/>
              <a:t>We aggregated these to form eight themes for testing. </a:t>
            </a:r>
          </a:p>
        </p:txBody>
      </p:sp>
      <p:sp>
        <p:nvSpPr>
          <p:cNvPr id="4" name="Slide Number Placeholder 3"/>
          <p:cNvSpPr>
            <a:spLocks noGrp="1"/>
          </p:cNvSpPr>
          <p:nvPr>
            <p:ph type="sldNum" sz="quarter" idx="5"/>
          </p:nvPr>
        </p:nvSpPr>
        <p:spPr/>
        <p:txBody>
          <a:bodyPr/>
          <a:lstStyle/>
          <a:p>
            <a:fld id="{5B8B8392-CAB1-489F-A2A9-A41478A2A781}" type="slidenum">
              <a:rPr lang="en-US" smtClean="0"/>
              <a:t>15</a:t>
            </a:fld>
            <a:endParaRPr lang="en-US" dirty="0"/>
          </a:p>
        </p:txBody>
      </p:sp>
    </p:spTree>
    <p:extLst>
      <p:ext uri="{BB962C8B-B14F-4D97-AF65-F5344CB8AC3E}">
        <p14:creationId xmlns:p14="http://schemas.microsoft.com/office/powerpoint/2010/main" val="2420797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16</a:t>
            </a:fld>
            <a:endParaRPr lang="en-US" dirty="0"/>
          </a:p>
        </p:txBody>
      </p:sp>
    </p:spTree>
    <p:extLst>
      <p:ext uri="{BB962C8B-B14F-4D97-AF65-F5344CB8AC3E}">
        <p14:creationId xmlns:p14="http://schemas.microsoft.com/office/powerpoint/2010/main" val="4057748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17</a:t>
            </a:fld>
            <a:endParaRPr lang="en-US" dirty="0"/>
          </a:p>
        </p:txBody>
      </p:sp>
    </p:spTree>
    <p:extLst>
      <p:ext uri="{BB962C8B-B14F-4D97-AF65-F5344CB8AC3E}">
        <p14:creationId xmlns:p14="http://schemas.microsoft.com/office/powerpoint/2010/main" val="3243919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18</a:t>
            </a:fld>
            <a:endParaRPr lang="en-US" dirty="0"/>
          </a:p>
        </p:txBody>
      </p:sp>
    </p:spTree>
    <p:extLst>
      <p:ext uri="{BB962C8B-B14F-4D97-AF65-F5344CB8AC3E}">
        <p14:creationId xmlns:p14="http://schemas.microsoft.com/office/powerpoint/2010/main" val="1851243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19</a:t>
            </a:fld>
            <a:endParaRPr lang="en-US" dirty="0"/>
          </a:p>
        </p:txBody>
      </p:sp>
    </p:spTree>
    <p:extLst>
      <p:ext uri="{BB962C8B-B14F-4D97-AF65-F5344CB8AC3E}">
        <p14:creationId xmlns:p14="http://schemas.microsoft.com/office/powerpoint/2010/main" val="2561654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study and Communications Guide were funded through the National Cooperative Highway Research Program, however they are not official publications of NCHRP.  The work was guided by an NCHRP project panel.</a:t>
            </a:r>
          </a:p>
          <a:p>
            <a:endParaRPr lang="en-US" dirty="0"/>
          </a:p>
        </p:txBody>
      </p:sp>
      <p:sp>
        <p:nvSpPr>
          <p:cNvPr id="4" name="Slide Number Placeholder 3"/>
          <p:cNvSpPr>
            <a:spLocks noGrp="1"/>
          </p:cNvSpPr>
          <p:nvPr>
            <p:ph type="sldNum" sz="quarter" idx="5"/>
          </p:nvPr>
        </p:nvSpPr>
        <p:spPr/>
        <p:txBody>
          <a:bodyPr/>
          <a:lstStyle/>
          <a:p>
            <a:fld id="{5B8B8392-CAB1-489F-A2A9-A41478A2A781}" type="slidenum">
              <a:rPr lang="en-US" smtClean="0"/>
              <a:t>2</a:t>
            </a:fld>
            <a:endParaRPr lang="en-US" dirty="0"/>
          </a:p>
        </p:txBody>
      </p:sp>
    </p:spTree>
    <p:extLst>
      <p:ext uri="{BB962C8B-B14F-4D97-AF65-F5344CB8AC3E}">
        <p14:creationId xmlns:p14="http://schemas.microsoft.com/office/powerpoint/2010/main" val="1653783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20</a:t>
            </a:fld>
            <a:endParaRPr lang="en-US" dirty="0"/>
          </a:p>
        </p:txBody>
      </p:sp>
    </p:spTree>
    <p:extLst>
      <p:ext uri="{BB962C8B-B14F-4D97-AF65-F5344CB8AC3E}">
        <p14:creationId xmlns:p14="http://schemas.microsoft.com/office/powerpoint/2010/main" val="404192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21</a:t>
            </a:fld>
            <a:endParaRPr lang="en-US" dirty="0"/>
          </a:p>
        </p:txBody>
      </p:sp>
    </p:spTree>
    <p:extLst>
      <p:ext uri="{BB962C8B-B14F-4D97-AF65-F5344CB8AC3E}">
        <p14:creationId xmlns:p14="http://schemas.microsoft.com/office/powerpoint/2010/main" val="362450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we get the themes we tested?  We considered six different sources…and identified over 100 terms and themes that could be used to describe the economic and quality-of-life benefits of transportation infrastructure investment.  </a:t>
            </a:r>
          </a:p>
          <a:p>
            <a:endParaRPr lang="en-US" dirty="0"/>
          </a:p>
          <a:p>
            <a:r>
              <a:rPr lang="en-US" dirty="0"/>
              <a:t>We aggregated these to form eight themes for testing. </a:t>
            </a:r>
          </a:p>
        </p:txBody>
      </p:sp>
      <p:sp>
        <p:nvSpPr>
          <p:cNvPr id="4" name="Slide Number Placeholder 3"/>
          <p:cNvSpPr>
            <a:spLocks noGrp="1"/>
          </p:cNvSpPr>
          <p:nvPr>
            <p:ph type="sldNum" sz="quarter" idx="5"/>
          </p:nvPr>
        </p:nvSpPr>
        <p:spPr/>
        <p:txBody>
          <a:bodyPr/>
          <a:lstStyle/>
          <a:p>
            <a:fld id="{5B8B8392-CAB1-489F-A2A9-A41478A2A781}" type="slidenum">
              <a:rPr lang="en-US" smtClean="0"/>
              <a:t>22</a:t>
            </a:fld>
            <a:endParaRPr lang="en-US" dirty="0"/>
          </a:p>
        </p:txBody>
      </p:sp>
    </p:spTree>
    <p:extLst>
      <p:ext uri="{BB962C8B-B14F-4D97-AF65-F5344CB8AC3E}">
        <p14:creationId xmlns:p14="http://schemas.microsoft.com/office/powerpoint/2010/main" val="4163681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23</a:t>
            </a:fld>
            <a:endParaRPr lang="en-US" dirty="0"/>
          </a:p>
        </p:txBody>
      </p:sp>
    </p:spTree>
    <p:extLst>
      <p:ext uri="{BB962C8B-B14F-4D97-AF65-F5344CB8AC3E}">
        <p14:creationId xmlns:p14="http://schemas.microsoft.com/office/powerpoint/2010/main" val="1285500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24</a:t>
            </a:fld>
            <a:endParaRPr lang="en-US" dirty="0"/>
          </a:p>
        </p:txBody>
      </p:sp>
    </p:spTree>
    <p:extLst>
      <p:ext uri="{BB962C8B-B14F-4D97-AF65-F5344CB8AC3E}">
        <p14:creationId xmlns:p14="http://schemas.microsoft.com/office/powerpoint/2010/main" val="3216431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25</a:t>
            </a:fld>
            <a:endParaRPr lang="en-US" dirty="0"/>
          </a:p>
        </p:txBody>
      </p:sp>
    </p:spTree>
    <p:extLst>
      <p:ext uri="{BB962C8B-B14F-4D97-AF65-F5344CB8AC3E}">
        <p14:creationId xmlns:p14="http://schemas.microsoft.com/office/powerpoint/2010/main" val="3230450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26</a:t>
            </a:fld>
            <a:endParaRPr lang="en-US" dirty="0"/>
          </a:p>
        </p:txBody>
      </p:sp>
    </p:spTree>
    <p:extLst>
      <p:ext uri="{BB962C8B-B14F-4D97-AF65-F5344CB8AC3E}">
        <p14:creationId xmlns:p14="http://schemas.microsoft.com/office/powerpoint/2010/main" val="199289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27</a:t>
            </a:fld>
            <a:endParaRPr lang="en-US" dirty="0"/>
          </a:p>
        </p:txBody>
      </p:sp>
    </p:spTree>
    <p:extLst>
      <p:ext uri="{BB962C8B-B14F-4D97-AF65-F5344CB8AC3E}">
        <p14:creationId xmlns:p14="http://schemas.microsoft.com/office/powerpoint/2010/main" val="2294192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28</a:t>
            </a:fld>
            <a:endParaRPr lang="en-US" dirty="0"/>
          </a:p>
        </p:txBody>
      </p:sp>
    </p:spTree>
    <p:extLst>
      <p:ext uri="{BB962C8B-B14F-4D97-AF65-F5344CB8AC3E}">
        <p14:creationId xmlns:p14="http://schemas.microsoft.com/office/powerpoint/2010/main" val="1575584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we get the themes we tested?  We considered six different sources…and identified over 100 terms and themes that could be used to describe the economic and quality-of-life benefits of transportation infrastructure investment.  </a:t>
            </a:r>
          </a:p>
          <a:p>
            <a:endParaRPr lang="en-US" dirty="0"/>
          </a:p>
          <a:p>
            <a:r>
              <a:rPr lang="en-US" dirty="0"/>
              <a:t>We aggregated these to form eight themes for testing. </a:t>
            </a:r>
          </a:p>
        </p:txBody>
      </p:sp>
      <p:sp>
        <p:nvSpPr>
          <p:cNvPr id="4" name="Slide Number Placeholder 3"/>
          <p:cNvSpPr>
            <a:spLocks noGrp="1"/>
          </p:cNvSpPr>
          <p:nvPr>
            <p:ph type="sldNum" sz="quarter" idx="5"/>
          </p:nvPr>
        </p:nvSpPr>
        <p:spPr/>
        <p:txBody>
          <a:bodyPr/>
          <a:lstStyle/>
          <a:p>
            <a:fld id="{5B8B8392-CAB1-489F-A2A9-A41478A2A781}" type="slidenum">
              <a:rPr lang="en-US" smtClean="0"/>
              <a:t>29</a:t>
            </a:fld>
            <a:endParaRPr lang="en-US" dirty="0"/>
          </a:p>
        </p:txBody>
      </p:sp>
    </p:spTree>
    <p:extLst>
      <p:ext uri="{BB962C8B-B14F-4D97-AF65-F5344CB8AC3E}">
        <p14:creationId xmlns:p14="http://schemas.microsoft.com/office/powerpoint/2010/main" val="57402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477" y="4400550"/>
            <a:ext cx="6793523" cy="3600450"/>
          </a:xfrm>
        </p:spPr>
        <p:txBody>
          <a:bodyPr/>
          <a:lstStyle/>
          <a:p>
            <a:r>
              <a:rPr lang="en-US" sz="1200" b="0" i="0" u="none" strike="noStrike" baseline="0" dirty="0">
                <a:solidFill>
                  <a:srgbClr val="221E1F"/>
                </a:solidFill>
                <a:latin typeface="Roboto" panose="02000000000000000000" pitchFamily="2" charset="0"/>
              </a:rPr>
              <a:t>The research team developed two sample communications for each of the five messages: a static image suitable for use across social media platforms and a short video. These formats are representative of communication methods in common use by state DOTs. The ten communications pieces were tested using an online bulletin board technology known as </a:t>
            </a:r>
            <a:r>
              <a:rPr lang="en-US" sz="1200" b="0" i="0" u="none" strike="noStrike" baseline="0" dirty="0" err="1">
                <a:solidFill>
                  <a:srgbClr val="221E1F"/>
                </a:solidFill>
                <a:latin typeface="Roboto" panose="02000000000000000000" pitchFamily="2" charset="0"/>
              </a:rPr>
              <a:t>BrightBoards</a:t>
            </a:r>
            <a:r>
              <a:rPr lang="en-US" sz="1200" b="0" i="0" u="none" strike="noStrike" baseline="0" dirty="0">
                <a:solidFill>
                  <a:srgbClr val="221E1F"/>
                </a:solidFill>
                <a:latin typeface="Roboto" panose="02000000000000000000" pitchFamily="2" charset="0"/>
              </a:rPr>
              <a:t>, which allows participants to join at their convenience to complete a series of tasks over several days. </a:t>
            </a:r>
          </a:p>
          <a:p>
            <a:r>
              <a:rPr lang="en-US" sz="1200" b="0" i="0" u="none" strike="noStrike" baseline="0" dirty="0">
                <a:solidFill>
                  <a:srgbClr val="221E1F"/>
                </a:solidFill>
                <a:latin typeface="Roboto" panose="02000000000000000000" pitchFamily="2" charset="0"/>
              </a:rPr>
              <a:t>Two rounds of </a:t>
            </a:r>
            <a:r>
              <a:rPr lang="en-US" sz="1200" b="0" i="0" u="none" strike="noStrike" baseline="0" dirty="0" err="1">
                <a:solidFill>
                  <a:srgbClr val="221E1F"/>
                </a:solidFill>
                <a:latin typeface="Roboto" panose="02000000000000000000" pitchFamily="2" charset="0"/>
              </a:rPr>
              <a:t>BrightBoard</a:t>
            </a:r>
            <a:r>
              <a:rPr lang="en-US" sz="1200" b="0" i="0" u="none" strike="noStrike" baseline="0" dirty="0">
                <a:solidFill>
                  <a:srgbClr val="221E1F"/>
                </a:solidFill>
                <a:latin typeface="Roboto" panose="02000000000000000000" pitchFamily="2" charset="0"/>
              </a:rPr>
              <a:t> testing were conducted, in July and September 2022, allowing the materials to be refined slightly based on participant feedback from the first round. </a:t>
            </a:r>
          </a:p>
          <a:p>
            <a:r>
              <a:rPr lang="en-US" sz="1200" b="0" i="0" u="none" strike="noStrike" baseline="0" dirty="0">
                <a:solidFill>
                  <a:srgbClr val="221E1F"/>
                </a:solidFill>
                <a:latin typeface="Roboto" panose="02000000000000000000" pitchFamily="2" charset="0"/>
              </a:rPr>
              <a:t>A total of 55 people participated in the </a:t>
            </a:r>
            <a:r>
              <a:rPr lang="en-US" sz="1200" b="0" i="0" u="none" strike="noStrike" baseline="0" dirty="0" err="1">
                <a:solidFill>
                  <a:srgbClr val="221E1F"/>
                </a:solidFill>
                <a:latin typeface="Roboto" panose="02000000000000000000" pitchFamily="2" charset="0"/>
              </a:rPr>
              <a:t>BrightBoards</a:t>
            </a:r>
            <a:r>
              <a:rPr lang="en-US" sz="1200" b="0" i="0" u="none" strike="noStrike" baseline="0" dirty="0">
                <a:solidFill>
                  <a:srgbClr val="221E1F"/>
                </a:solidFill>
                <a:latin typeface="Roboto" panose="02000000000000000000" pitchFamily="2" charset="0"/>
              </a:rPr>
              <a:t>, 29 in the first round and 26 in the second round. </a:t>
            </a:r>
          </a:p>
          <a:p>
            <a:r>
              <a:rPr lang="en-US" sz="1200" b="0" i="0" u="none" strike="noStrike" baseline="0" dirty="0">
                <a:solidFill>
                  <a:srgbClr val="221E1F"/>
                </a:solidFill>
                <a:latin typeface="Roboto" panose="02000000000000000000" pitchFamily="2" charset="0"/>
              </a:rPr>
              <a:t>Participants were recruited nationwide and included urban, suburban, and rural residents with a balanced mix of age, gender, ethnicity, income, employment, education, and political party affiliation. </a:t>
            </a:r>
          </a:p>
          <a:p>
            <a:endParaRPr lang="en-US" sz="1200" b="0" i="0" u="none" strike="noStrike" baseline="0" dirty="0">
              <a:solidFill>
                <a:srgbClr val="221E1F"/>
              </a:solidFill>
              <a:latin typeface="Roboto" panose="02000000000000000000" pitchFamily="2" charset="0"/>
            </a:endParaRPr>
          </a:p>
          <a:p>
            <a:r>
              <a:rPr lang="en-US" sz="1200" b="0" i="0" u="none" strike="noStrike" baseline="0" dirty="0">
                <a:solidFill>
                  <a:srgbClr val="221E1F"/>
                </a:solidFill>
                <a:latin typeface="Roboto" panose="02000000000000000000" pitchFamily="2" charset="0"/>
              </a:rPr>
              <a:t>Each round of testing included opportunities to evaluate the message wording, static images, and videos in detail. For both the images and videos, in addition to a question about overall likability, respondents were asked whether or not they agreed that “This concept really caught my attention,” “This concept shows or talks about things that are important to me personally,” and “I found this concept to be very compelling and persuasive,” as well as questions that assessed the relevance of the communications to specific themes. Respondents were also asked to describe in a sentence or two “what you specifically believe this concept is trying to communicate. What is the main message?” and to state what they found best and worst about each concept. Respondents could also indicate reactions to specific elements of each still image and video with emojis or comments. On the final day of the </a:t>
            </a:r>
            <a:r>
              <a:rPr lang="en-US" sz="1200" b="0" i="0" u="none" strike="noStrike" baseline="0" dirty="0" err="1">
                <a:solidFill>
                  <a:srgbClr val="221E1F"/>
                </a:solidFill>
                <a:latin typeface="Roboto" panose="02000000000000000000" pitchFamily="2" charset="0"/>
              </a:rPr>
              <a:t>BrightBoard</a:t>
            </a:r>
            <a:r>
              <a:rPr lang="en-US" sz="1200" b="0" i="0" u="none" strike="noStrike" baseline="0" dirty="0">
                <a:solidFill>
                  <a:srgbClr val="221E1F"/>
                </a:solidFill>
                <a:latin typeface="Roboto" panose="02000000000000000000" pitchFamily="2" charset="0"/>
              </a:rPr>
              <a:t>, respondents were asked to rank both the images and videos from most to least favorite. </a:t>
            </a:r>
            <a:endParaRPr lang="en-US" sz="1200" dirty="0"/>
          </a:p>
        </p:txBody>
      </p:sp>
      <p:sp>
        <p:nvSpPr>
          <p:cNvPr id="4" name="Slide Number Placeholder 3"/>
          <p:cNvSpPr>
            <a:spLocks noGrp="1"/>
          </p:cNvSpPr>
          <p:nvPr>
            <p:ph type="sldNum" sz="quarter" idx="5"/>
          </p:nvPr>
        </p:nvSpPr>
        <p:spPr/>
        <p:txBody>
          <a:bodyPr/>
          <a:lstStyle/>
          <a:p>
            <a:fld id="{5B8B8392-CAB1-489F-A2A9-A41478A2A781}" type="slidenum">
              <a:rPr lang="en-US" smtClean="0"/>
              <a:t>3</a:t>
            </a:fld>
            <a:endParaRPr lang="en-US" dirty="0"/>
          </a:p>
        </p:txBody>
      </p:sp>
    </p:spTree>
    <p:extLst>
      <p:ext uri="{BB962C8B-B14F-4D97-AF65-F5344CB8AC3E}">
        <p14:creationId xmlns:p14="http://schemas.microsoft.com/office/powerpoint/2010/main" val="1687117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30</a:t>
            </a:fld>
            <a:endParaRPr lang="en-US" dirty="0"/>
          </a:p>
        </p:txBody>
      </p:sp>
    </p:spTree>
    <p:extLst>
      <p:ext uri="{BB962C8B-B14F-4D97-AF65-F5344CB8AC3E}">
        <p14:creationId xmlns:p14="http://schemas.microsoft.com/office/powerpoint/2010/main" val="1409099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31</a:t>
            </a:fld>
            <a:endParaRPr lang="en-US" dirty="0"/>
          </a:p>
        </p:txBody>
      </p:sp>
    </p:spTree>
    <p:extLst>
      <p:ext uri="{BB962C8B-B14F-4D97-AF65-F5344CB8AC3E}">
        <p14:creationId xmlns:p14="http://schemas.microsoft.com/office/powerpoint/2010/main" val="3960379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32</a:t>
            </a:fld>
            <a:endParaRPr lang="en-US" dirty="0"/>
          </a:p>
        </p:txBody>
      </p:sp>
    </p:spTree>
    <p:extLst>
      <p:ext uri="{BB962C8B-B14F-4D97-AF65-F5344CB8AC3E}">
        <p14:creationId xmlns:p14="http://schemas.microsoft.com/office/powerpoint/2010/main" val="91737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33</a:t>
            </a:fld>
            <a:endParaRPr lang="en-US" dirty="0"/>
          </a:p>
        </p:txBody>
      </p:sp>
    </p:spTree>
    <p:extLst>
      <p:ext uri="{BB962C8B-B14F-4D97-AF65-F5344CB8AC3E}">
        <p14:creationId xmlns:p14="http://schemas.microsoft.com/office/powerpoint/2010/main" val="1274886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34</a:t>
            </a:fld>
            <a:endParaRPr lang="en-US" dirty="0"/>
          </a:p>
        </p:txBody>
      </p:sp>
    </p:spTree>
    <p:extLst>
      <p:ext uri="{BB962C8B-B14F-4D97-AF65-F5344CB8AC3E}">
        <p14:creationId xmlns:p14="http://schemas.microsoft.com/office/powerpoint/2010/main" val="2931579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35</a:t>
            </a:fld>
            <a:endParaRPr lang="en-US" dirty="0"/>
          </a:p>
        </p:txBody>
      </p:sp>
    </p:spTree>
    <p:extLst>
      <p:ext uri="{BB962C8B-B14F-4D97-AF65-F5344CB8AC3E}">
        <p14:creationId xmlns:p14="http://schemas.microsoft.com/office/powerpoint/2010/main" val="3310662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we get the themes we tested?  We considered six different sources…and identified over 100 terms and themes that could be used to describe the economic and quality-of-life benefits of transportation infrastructure investment.  </a:t>
            </a:r>
          </a:p>
          <a:p>
            <a:endParaRPr lang="en-US" dirty="0"/>
          </a:p>
          <a:p>
            <a:r>
              <a:rPr lang="en-US" dirty="0"/>
              <a:t>We aggregated these to form eight themes for testing. </a:t>
            </a:r>
          </a:p>
        </p:txBody>
      </p:sp>
      <p:sp>
        <p:nvSpPr>
          <p:cNvPr id="4" name="Slide Number Placeholder 3"/>
          <p:cNvSpPr>
            <a:spLocks noGrp="1"/>
          </p:cNvSpPr>
          <p:nvPr>
            <p:ph type="sldNum" sz="quarter" idx="5"/>
          </p:nvPr>
        </p:nvSpPr>
        <p:spPr/>
        <p:txBody>
          <a:bodyPr/>
          <a:lstStyle/>
          <a:p>
            <a:fld id="{5B8B8392-CAB1-489F-A2A9-A41478A2A781}" type="slidenum">
              <a:rPr lang="en-US" smtClean="0"/>
              <a:t>36</a:t>
            </a:fld>
            <a:endParaRPr lang="en-US" dirty="0"/>
          </a:p>
        </p:txBody>
      </p:sp>
    </p:spTree>
    <p:extLst>
      <p:ext uri="{BB962C8B-B14F-4D97-AF65-F5344CB8AC3E}">
        <p14:creationId xmlns:p14="http://schemas.microsoft.com/office/powerpoint/2010/main" val="96004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37</a:t>
            </a:fld>
            <a:endParaRPr lang="en-US" dirty="0"/>
          </a:p>
        </p:txBody>
      </p:sp>
    </p:spTree>
    <p:extLst>
      <p:ext uri="{BB962C8B-B14F-4D97-AF65-F5344CB8AC3E}">
        <p14:creationId xmlns:p14="http://schemas.microsoft.com/office/powerpoint/2010/main" val="1057011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38</a:t>
            </a:fld>
            <a:endParaRPr lang="en-US" dirty="0"/>
          </a:p>
        </p:txBody>
      </p:sp>
    </p:spTree>
    <p:extLst>
      <p:ext uri="{BB962C8B-B14F-4D97-AF65-F5344CB8AC3E}">
        <p14:creationId xmlns:p14="http://schemas.microsoft.com/office/powerpoint/2010/main" val="3490157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39</a:t>
            </a:fld>
            <a:endParaRPr lang="en-US" dirty="0"/>
          </a:p>
        </p:txBody>
      </p:sp>
    </p:spTree>
    <p:extLst>
      <p:ext uri="{BB962C8B-B14F-4D97-AF65-F5344CB8AC3E}">
        <p14:creationId xmlns:p14="http://schemas.microsoft.com/office/powerpoint/2010/main" val="295750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4</a:t>
            </a:fld>
            <a:endParaRPr lang="en-US" dirty="0"/>
          </a:p>
        </p:txBody>
      </p:sp>
    </p:spTree>
    <p:extLst>
      <p:ext uri="{BB962C8B-B14F-4D97-AF65-F5344CB8AC3E}">
        <p14:creationId xmlns:p14="http://schemas.microsoft.com/office/powerpoint/2010/main" val="1331809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40</a:t>
            </a:fld>
            <a:endParaRPr lang="en-US" dirty="0"/>
          </a:p>
        </p:txBody>
      </p:sp>
    </p:spTree>
    <p:extLst>
      <p:ext uri="{BB962C8B-B14F-4D97-AF65-F5344CB8AC3E}">
        <p14:creationId xmlns:p14="http://schemas.microsoft.com/office/powerpoint/2010/main" val="291562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41</a:t>
            </a:fld>
            <a:endParaRPr lang="en-US" dirty="0"/>
          </a:p>
        </p:txBody>
      </p:sp>
    </p:spTree>
    <p:extLst>
      <p:ext uri="{BB962C8B-B14F-4D97-AF65-F5344CB8AC3E}">
        <p14:creationId xmlns:p14="http://schemas.microsoft.com/office/powerpoint/2010/main" val="4130524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42</a:t>
            </a:fld>
            <a:endParaRPr lang="en-US" dirty="0"/>
          </a:p>
        </p:txBody>
      </p:sp>
    </p:spTree>
    <p:extLst>
      <p:ext uri="{BB962C8B-B14F-4D97-AF65-F5344CB8AC3E}">
        <p14:creationId xmlns:p14="http://schemas.microsoft.com/office/powerpoint/2010/main" val="2312452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43</a:t>
            </a:fld>
            <a:endParaRPr lang="en-US" dirty="0"/>
          </a:p>
        </p:txBody>
      </p:sp>
    </p:spTree>
    <p:extLst>
      <p:ext uri="{BB962C8B-B14F-4D97-AF65-F5344CB8AC3E}">
        <p14:creationId xmlns:p14="http://schemas.microsoft.com/office/powerpoint/2010/main" val="4061079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44</a:t>
            </a:fld>
            <a:endParaRPr lang="en-US" dirty="0"/>
          </a:p>
        </p:txBody>
      </p:sp>
    </p:spTree>
    <p:extLst>
      <p:ext uri="{BB962C8B-B14F-4D97-AF65-F5344CB8AC3E}">
        <p14:creationId xmlns:p14="http://schemas.microsoft.com/office/powerpoint/2010/main" val="113155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5</a:t>
            </a:fld>
            <a:endParaRPr lang="en-US" dirty="0"/>
          </a:p>
        </p:txBody>
      </p:sp>
    </p:spTree>
    <p:extLst>
      <p:ext uri="{BB962C8B-B14F-4D97-AF65-F5344CB8AC3E}">
        <p14:creationId xmlns:p14="http://schemas.microsoft.com/office/powerpoint/2010/main" val="121144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6</a:t>
            </a:fld>
            <a:endParaRPr lang="en-US" dirty="0"/>
          </a:p>
        </p:txBody>
      </p:sp>
    </p:spTree>
    <p:extLst>
      <p:ext uri="{BB962C8B-B14F-4D97-AF65-F5344CB8AC3E}">
        <p14:creationId xmlns:p14="http://schemas.microsoft.com/office/powerpoint/2010/main" val="48420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7</a:t>
            </a:fld>
            <a:endParaRPr lang="en-US" dirty="0"/>
          </a:p>
        </p:txBody>
      </p:sp>
    </p:spTree>
    <p:extLst>
      <p:ext uri="{BB962C8B-B14F-4D97-AF65-F5344CB8AC3E}">
        <p14:creationId xmlns:p14="http://schemas.microsoft.com/office/powerpoint/2010/main" val="393261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we get the themes we tested?  We considered six different sources…and identified over 100 terms and themes that could be used to describe the economic and quality-of-life benefits of transportation infrastructure investment.  </a:t>
            </a:r>
          </a:p>
          <a:p>
            <a:endParaRPr lang="en-US" dirty="0"/>
          </a:p>
          <a:p>
            <a:r>
              <a:rPr lang="en-US" dirty="0"/>
              <a:t>We aggregated these to form eight themes for testing. </a:t>
            </a:r>
          </a:p>
        </p:txBody>
      </p:sp>
      <p:sp>
        <p:nvSpPr>
          <p:cNvPr id="4" name="Slide Number Placeholder 3"/>
          <p:cNvSpPr>
            <a:spLocks noGrp="1"/>
          </p:cNvSpPr>
          <p:nvPr>
            <p:ph type="sldNum" sz="quarter" idx="5"/>
          </p:nvPr>
        </p:nvSpPr>
        <p:spPr/>
        <p:txBody>
          <a:bodyPr/>
          <a:lstStyle/>
          <a:p>
            <a:fld id="{5B8B8392-CAB1-489F-A2A9-A41478A2A781}" type="slidenum">
              <a:rPr lang="en-US" smtClean="0"/>
              <a:t>8</a:t>
            </a:fld>
            <a:endParaRPr lang="en-US" dirty="0"/>
          </a:p>
        </p:txBody>
      </p:sp>
    </p:spTree>
    <p:extLst>
      <p:ext uri="{BB962C8B-B14F-4D97-AF65-F5344CB8AC3E}">
        <p14:creationId xmlns:p14="http://schemas.microsoft.com/office/powerpoint/2010/main" val="256306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8B8392-CAB1-489F-A2A9-A41478A2A781}" type="slidenum">
              <a:rPr lang="en-US" smtClean="0"/>
              <a:t>9</a:t>
            </a:fld>
            <a:endParaRPr lang="en-US" dirty="0"/>
          </a:p>
        </p:txBody>
      </p:sp>
    </p:spTree>
    <p:extLst>
      <p:ext uri="{BB962C8B-B14F-4D97-AF65-F5344CB8AC3E}">
        <p14:creationId xmlns:p14="http://schemas.microsoft.com/office/powerpoint/2010/main" val="1820473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D1FDB0-A71B-4474-ADC3-234355D19E23}"/>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9DFA40FB-007D-44A7-B645-65A3528452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8BC702-C3AB-4CEF-8E7E-8533387BE3C2}"/>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434745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3F7FB"/>
        </a:solidFill>
        <a:effectLst/>
      </p:bgPr>
    </p:bg>
    <p:spTree>
      <p:nvGrpSpPr>
        <p:cNvPr id="1" name=""/>
        <p:cNvGrpSpPr/>
        <p:nvPr/>
      </p:nvGrpSpPr>
      <p:grpSpPr>
        <a:xfrm>
          <a:off x="0" y="0"/>
          <a:ext cx="0" cy="0"/>
          <a:chOff x="0" y="0"/>
          <a:chExt cx="0" cy="0"/>
        </a:xfrm>
      </p:grpSpPr>
      <p:pic>
        <p:nvPicPr>
          <p:cNvPr id="8" name="Picture 7" descr="A person wearing a hat&#10;&#10;Description automatically generated">
            <a:extLst>
              <a:ext uri="{FF2B5EF4-FFF2-40B4-BE49-F238E27FC236}">
                <a16:creationId xmlns:a16="http://schemas.microsoft.com/office/drawing/2014/main" id="{242E3E9B-517D-4301-8DC8-605D17B85A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09" t="4834" r="21639"/>
          <a:stretch/>
        </p:blipFill>
        <p:spPr>
          <a:xfrm>
            <a:off x="2307771" y="0"/>
            <a:ext cx="9884228" cy="6858000"/>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vert="horz" lIns="548640" tIns="45720" rIns="91440" bIns="45720" rtlCol="0" anchor="ctr">
            <a:normAutofit/>
          </a:bodyPr>
          <a:lstStyle>
            <a:lvl1pPr>
              <a:defRPr lang="en-US" dirty="0">
                <a:solidFill>
                  <a:schemeClr val="bg2"/>
                </a:solidFill>
                <a:effectLst>
                  <a:outerShdw blurRad="76200" dist="50800" dir="2700000" algn="tl" rotWithShape="0">
                    <a:prstClr val="black">
                      <a:alpha val="30000"/>
                    </a:prstClr>
                  </a:outerShdw>
                </a:effectLst>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52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3F7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3B4849-0522-4B10-9178-EEA5C8E205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770" r="1977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vert="horz" lIns="548640" tIns="45720" rIns="91440" bIns="45720" rtlCol="0" anchor="ctr">
            <a:normAutofit/>
          </a:bodyPr>
          <a:lstStyle>
            <a:lvl1pPr>
              <a:defRPr lang="en-US" dirty="0">
                <a:solidFill>
                  <a:schemeClr val="bg2"/>
                </a:solidFill>
                <a:effectLst>
                  <a:outerShdw blurRad="76200" dist="50800" dir="2700000" algn="tl" rotWithShape="0">
                    <a:prstClr val="black">
                      <a:alpha val="30000"/>
                    </a:prstClr>
                  </a:outerShdw>
                </a:effectLst>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197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3F7FB"/>
        </a:solidFill>
        <a:effectLst/>
      </p:bgPr>
    </p:bg>
    <p:spTree>
      <p:nvGrpSpPr>
        <p:cNvPr id="1" name=""/>
        <p:cNvGrpSpPr/>
        <p:nvPr/>
      </p:nvGrpSpPr>
      <p:grpSpPr>
        <a:xfrm>
          <a:off x="0" y="0"/>
          <a:ext cx="0" cy="0"/>
          <a:chOff x="0" y="0"/>
          <a:chExt cx="0" cy="0"/>
        </a:xfrm>
      </p:grpSpPr>
      <p:pic>
        <p:nvPicPr>
          <p:cNvPr id="8" name="Picture 7" descr="A person riding a horse in a field&#10;&#10;Description automatically generated">
            <a:extLst>
              <a:ext uri="{FF2B5EF4-FFF2-40B4-BE49-F238E27FC236}">
                <a16:creationId xmlns:a16="http://schemas.microsoft.com/office/drawing/2014/main" id="{93779272-6022-49E7-ADDE-8EBDEF6938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16" t="16996" r="24011"/>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vert="horz" lIns="548640" tIns="45720" rIns="91440" bIns="45720" rtlCol="0" anchor="ctr">
            <a:normAutofit/>
          </a:bodyPr>
          <a:lstStyle>
            <a:lvl1pPr>
              <a:defRPr lang="en-US" dirty="0">
                <a:solidFill>
                  <a:schemeClr val="bg2"/>
                </a:solidFill>
                <a:effectLst>
                  <a:outerShdw blurRad="76200" dist="50800" dir="2700000" algn="tl" rotWithShape="0">
                    <a:prstClr val="black">
                      <a:alpha val="30000"/>
                    </a:prstClr>
                  </a:outerShdw>
                </a:effectLst>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308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3F7FB"/>
        </a:solidFill>
        <a:effectLst/>
      </p:bgPr>
    </p:bg>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EB6D8F54-23E2-469B-A0F2-57A86B520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538" t="2890" r="1242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vert="horz" lIns="548640" tIns="45720" rIns="91440" bIns="45720" rtlCol="0" anchor="ctr">
            <a:normAutofit/>
          </a:bodyPr>
          <a:lstStyle>
            <a:lvl1pPr>
              <a:defRPr lang="en-US" dirty="0">
                <a:solidFill>
                  <a:schemeClr val="bg2"/>
                </a:solidFill>
                <a:effectLst>
                  <a:outerShdw blurRad="76200" dist="50800" dir="2700000" algn="tl" rotWithShape="0">
                    <a:prstClr val="black">
                      <a:alpha val="30000"/>
                    </a:prstClr>
                  </a:outerShdw>
                </a:effectLst>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902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F3F7FB"/>
        </a:solidFill>
        <a:effectLst/>
      </p:bgPr>
    </p:bg>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77E05C47-1EE5-45FF-9EC8-8A13322BDF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22" t="2968" r="35459" b="13369"/>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vert="horz" lIns="548640" tIns="45720" rIns="91440" bIns="45720" rtlCol="0" anchor="ctr">
            <a:normAutofit/>
          </a:bodyPr>
          <a:lstStyle>
            <a:lvl1pPr>
              <a:defRPr lang="en-US" dirty="0">
                <a:solidFill>
                  <a:schemeClr val="bg2"/>
                </a:solidFill>
                <a:effectLst>
                  <a:outerShdw blurRad="76200" dist="50800" dir="2700000" algn="tl" rotWithShape="0">
                    <a:prstClr val="black">
                      <a:alpha val="30000"/>
                    </a:prstClr>
                  </a:outerShdw>
                </a:effectLst>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2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F3F7FB"/>
        </a:solidFill>
        <a:effectLst/>
      </p:bgPr>
    </p:bg>
    <p:spTree>
      <p:nvGrpSpPr>
        <p:cNvPr id="1" name=""/>
        <p:cNvGrpSpPr/>
        <p:nvPr/>
      </p:nvGrpSpPr>
      <p:grpSpPr>
        <a:xfrm>
          <a:off x="0" y="0"/>
          <a:ext cx="0" cy="0"/>
          <a:chOff x="0" y="0"/>
          <a:chExt cx="0" cy="0"/>
        </a:xfrm>
      </p:grpSpPr>
      <p:pic>
        <p:nvPicPr>
          <p:cNvPr id="11" name="Picture 10" descr="A group of people posing for the camera&#10;&#10;Description automatically generated">
            <a:extLst>
              <a:ext uri="{FF2B5EF4-FFF2-40B4-BE49-F238E27FC236}">
                <a16:creationId xmlns:a16="http://schemas.microsoft.com/office/drawing/2014/main" id="{BCF052EB-C414-455B-A3D7-BE51F3AC75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9" t="13140" r="10283" b="-1598"/>
          <a:stretch/>
        </p:blipFill>
        <p:spPr>
          <a:xfrm>
            <a:off x="1899016" y="0"/>
            <a:ext cx="10292984" cy="6858000"/>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lIns="548640"/>
          <a:lstStyle>
            <a:lvl1pPr>
              <a:defRPr>
                <a:solidFill>
                  <a:schemeClr val="bg2"/>
                </a:solidFill>
                <a:effectLst>
                  <a:outerShdw blurRad="76200" dist="50800" dir="2700000" algn="tl" rotWithShape="0">
                    <a:prstClr val="black">
                      <a:alpha val="3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537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F3F7FB"/>
        </a:solidFill>
        <a:effectLst/>
      </p:bgPr>
    </p:bg>
    <p:spTree>
      <p:nvGrpSpPr>
        <p:cNvPr id="1" name=""/>
        <p:cNvGrpSpPr/>
        <p:nvPr/>
      </p:nvGrpSpPr>
      <p:grpSpPr>
        <a:xfrm>
          <a:off x="0" y="0"/>
          <a:ext cx="0" cy="0"/>
          <a:chOff x="0" y="0"/>
          <a:chExt cx="0" cy="0"/>
        </a:xfrm>
      </p:grpSpPr>
      <p:pic>
        <p:nvPicPr>
          <p:cNvPr id="8" name="Picture 7" descr="A person sitting in front of a window&#10;&#10;Description automatically generated">
            <a:extLst>
              <a:ext uri="{FF2B5EF4-FFF2-40B4-BE49-F238E27FC236}">
                <a16:creationId xmlns:a16="http://schemas.microsoft.com/office/drawing/2014/main" id="{C3B9EA02-195B-4AF2-B35F-A79AB9889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7199" y="-1"/>
            <a:ext cx="11625944" cy="7750629"/>
          </a:xfrm>
          <a:prstGeom prst="rect">
            <a:avLst/>
          </a:prstGeom>
        </p:spPr>
      </p:pic>
      <p:sp>
        <p:nvSpPr>
          <p:cNvPr id="9" name="Rectangle 8">
            <a:extLst>
              <a:ext uri="{FF2B5EF4-FFF2-40B4-BE49-F238E27FC236}">
                <a16:creationId xmlns:a16="http://schemas.microsoft.com/office/drawing/2014/main" id="{2AC91085-E1ED-4A70-ADF5-3D2A3E683C12}"/>
              </a:ext>
            </a:extLst>
          </p:cNvPr>
          <p:cNvSpPr/>
          <p:nvPr userDrawn="1"/>
        </p:nvSpPr>
        <p:spPr>
          <a:xfrm>
            <a:off x="0" y="0"/>
            <a:ext cx="7474856" cy="6858000"/>
          </a:xfrm>
          <a:prstGeom prst="rect">
            <a:avLst/>
          </a:prstGeom>
          <a:gradFill>
            <a:gsLst>
              <a:gs pos="1770">
                <a:srgbClr val="EDF2F9"/>
              </a:gs>
              <a:gs pos="65000">
                <a:srgbClr val="F3F7FB">
                  <a:alpha val="48000"/>
                </a:srgbClr>
              </a:gs>
              <a:gs pos="34000">
                <a:srgbClr val="F3F7FB"/>
              </a:gs>
              <a:gs pos="100000">
                <a:srgbClr val="EDF2F9">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1" y="2105025"/>
            <a:ext cx="8153401"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8810171" cy="1066800"/>
          </a:xfrm>
          <a:gradFill flip="none" rotWithShape="1">
            <a:gsLst>
              <a:gs pos="84000">
                <a:srgbClr val="F47321"/>
              </a:gs>
              <a:gs pos="89000">
                <a:srgbClr val="F47321">
                  <a:alpha val="87000"/>
                </a:srgbClr>
              </a:gs>
              <a:gs pos="0">
                <a:schemeClr val="accent1"/>
              </a:gs>
              <a:gs pos="100000">
                <a:schemeClr val="accent1">
                  <a:alpha val="0"/>
                </a:schemeClr>
              </a:gs>
            </a:gsLst>
            <a:lin ang="0" scaled="1"/>
            <a:tileRect/>
          </a:gradFill>
        </p:spPr>
        <p:txBody>
          <a:bodyPr vert="horz" lIns="548640" tIns="45720" rIns="91440" bIns="45720" rtlCol="0" anchor="ctr">
            <a:normAutofit/>
          </a:bodyPr>
          <a:lstStyle>
            <a:lvl1pPr>
              <a:defRPr lang="en-US" dirty="0">
                <a:solidFill>
                  <a:schemeClr val="bg2"/>
                </a:solidFill>
                <a:effectLst>
                  <a:outerShdw blurRad="76200" dist="50800" dir="2700000" algn="tl" rotWithShape="0">
                    <a:prstClr val="black">
                      <a:alpha val="30000"/>
                    </a:prstClr>
                  </a:outerShdw>
                </a:effectLst>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7034893"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4532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B458-0628-4D4E-A5EC-74D73D88AE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87B704-4B34-4FAC-8D42-DEA9FFF5EC13}"/>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87CF9052-8C83-4241-B588-059D8F9574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9A72D9-59F5-4D1D-9233-6DB96296147A}"/>
              </a:ext>
            </a:extLst>
          </p:cNvPr>
          <p:cNvSpPr>
            <a:spLocks noGrp="1"/>
          </p:cNvSpPr>
          <p:nvPr>
            <p:ph type="sldNum" sz="quarter" idx="12"/>
          </p:nvPr>
        </p:nvSpPr>
        <p:spPr/>
        <p:txBody>
          <a:bodyPr/>
          <a:lstStyle/>
          <a:p>
            <a:fld id="{962613B7-75E1-4A49-A7C6-5228EDD61145}" type="slidenum">
              <a:rPr lang="en-US" smtClean="0"/>
              <a:pPr/>
              <a:t>‹#›</a:t>
            </a:fld>
            <a:endParaRPr lang="en-US" dirty="0"/>
          </a:p>
        </p:txBody>
      </p:sp>
      <p:pic>
        <p:nvPicPr>
          <p:cNvPr id="7" name="Picture 6">
            <a:extLst>
              <a:ext uri="{FF2B5EF4-FFF2-40B4-BE49-F238E27FC236}">
                <a16:creationId xmlns:a16="http://schemas.microsoft.com/office/drawing/2014/main" id="{90971C83-019F-401F-AA62-E6CF1D1F5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416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5CB-6EC7-4506-99AB-1E4F84DCF939}"/>
              </a:ext>
            </a:extLst>
          </p:cNvPr>
          <p:cNvSpPr>
            <a:spLocks noGrp="1"/>
          </p:cNvSpPr>
          <p:nvPr>
            <p:ph type="title"/>
          </p:nvPr>
        </p:nvSpPr>
        <p:spPr>
          <a:xfrm>
            <a:off x="3352801" y="0"/>
            <a:ext cx="7766050" cy="2647950"/>
          </a:xfrm>
        </p:spPr>
        <p:txBody>
          <a:bodyPr lIns="91440" tIns="457200" anchor="t"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81AE7-1F04-41A8-85AE-C87ECDBB7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C8072-4F86-4E97-B247-384979484C61}"/>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1E1833BB-ED4F-4AA2-9508-A3E16E534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09DAE-B0A6-4B81-AF4B-1DFDB2C05B4A}"/>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3265812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5CB-6EC7-4506-99AB-1E4F84DCF9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81AE7-1F04-41A8-85AE-C87ECDBB7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C8072-4F86-4E97-B247-384979484C61}"/>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1E1833BB-ED4F-4AA2-9508-A3E16E534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09DAE-B0A6-4B81-AF4B-1DFDB2C05B4A}"/>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132348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D1FDB0-A71B-4474-ADC3-234355D19E23}"/>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9DFA40FB-007D-44A7-B645-65A3528452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8BC702-C3AB-4CEF-8E7E-8533387BE3C2}"/>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287978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5CB-6EC7-4506-99AB-1E4F84DCF9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81AE7-1F04-41A8-85AE-C87ECDBB7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C8072-4F86-4E97-B247-384979484C61}"/>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1E1833BB-ED4F-4AA2-9508-A3E16E534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09DAE-B0A6-4B81-AF4B-1DFDB2C05B4A}"/>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963127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5CB-6EC7-4506-99AB-1E4F84DCF939}"/>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5781AE7-1F04-41A8-85AE-C87ECDBB7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C8072-4F86-4E97-B247-384979484C61}"/>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1E1833BB-ED4F-4AA2-9508-A3E16E534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09DAE-B0A6-4B81-AF4B-1DFDB2C05B4A}"/>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293230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5CB-6EC7-4506-99AB-1E4F84DCF939}"/>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5781AE7-1F04-41A8-85AE-C87ECDBB7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C8072-4F86-4E97-B247-384979484C61}"/>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1E1833BB-ED4F-4AA2-9508-A3E16E534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09DAE-B0A6-4B81-AF4B-1DFDB2C05B4A}"/>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2184832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424F-29BF-431F-98A3-1836F38CD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03158-3F5F-4169-AB3B-F3E595D61E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E78F9-0E60-4EBF-AA5F-5F115DB45F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5021FE-8D9E-406A-A2ED-7F3A35231F07}"/>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6" name="Footer Placeholder 5">
            <a:extLst>
              <a:ext uri="{FF2B5EF4-FFF2-40B4-BE49-F238E27FC236}">
                <a16:creationId xmlns:a16="http://schemas.microsoft.com/office/drawing/2014/main" id="{768E7C0B-4304-490E-A3EB-BDA0537A65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A0D9F3-B16A-44BC-9309-A39AC9F1C614}"/>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1290160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1142-31DE-4B5E-8EF4-9E68751506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72A5D0-E67F-4DCF-9893-24DB22B1B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B7F95-5B46-465C-9189-8116A0D25F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2DD4A-1E10-4D72-B32E-0FC8A4405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6CA7D-AF10-49E9-9B6D-036995613B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7ACB9D-5D12-4A76-BF88-E6D33C4834F5}"/>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8" name="Footer Placeholder 7">
            <a:extLst>
              <a:ext uri="{FF2B5EF4-FFF2-40B4-BE49-F238E27FC236}">
                <a16:creationId xmlns:a16="http://schemas.microsoft.com/office/drawing/2014/main" id="{B24D7737-6E00-4519-9F36-B4C92E0754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B95C6D-B887-4B9A-9096-197D24E2F6B0}"/>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682834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FD87-7378-4BEB-A7E9-4C00F3FD8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F9DE28-CCD6-4774-B00C-5FDFA57E1773}"/>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E8C55D50-A5AB-4E65-A94C-14FED3B1B5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0F90D1-9EC9-452C-A904-0142C4B289D9}"/>
              </a:ext>
            </a:extLst>
          </p:cNvPr>
          <p:cNvSpPr>
            <a:spLocks noGrp="1"/>
          </p:cNvSpPr>
          <p:nvPr>
            <p:ph type="sldNum" sz="quarter" idx="12"/>
          </p:nvPr>
        </p:nvSpPr>
        <p:spPr/>
        <p:txBody>
          <a:bodyPr/>
          <a:lstStyle/>
          <a:p>
            <a:fld id="{962613B7-75E1-4A49-A7C6-5228EDD61145}" type="slidenum">
              <a:rPr lang="en-US" smtClean="0"/>
              <a:pPr/>
              <a:t>‹#›</a:t>
            </a:fld>
            <a:endParaRPr lang="en-US" dirty="0"/>
          </a:p>
        </p:txBody>
      </p:sp>
    </p:spTree>
    <p:extLst>
      <p:ext uri="{BB962C8B-B14F-4D97-AF65-F5344CB8AC3E}">
        <p14:creationId xmlns:p14="http://schemas.microsoft.com/office/powerpoint/2010/main" val="853397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FD87-7378-4BEB-A7E9-4C00F3FD8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F9DE28-CCD6-4774-B00C-5FDFA57E1773}"/>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E8C55D50-A5AB-4E65-A94C-14FED3B1B5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0F90D1-9EC9-452C-A904-0142C4B289D9}"/>
              </a:ext>
            </a:extLst>
          </p:cNvPr>
          <p:cNvSpPr>
            <a:spLocks noGrp="1"/>
          </p:cNvSpPr>
          <p:nvPr>
            <p:ph type="sldNum" sz="quarter" idx="12"/>
          </p:nvPr>
        </p:nvSpPr>
        <p:spPr/>
        <p:txBody>
          <a:bodyPr/>
          <a:lstStyle/>
          <a:p>
            <a:fld id="{962613B7-75E1-4A49-A7C6-5228EDD61145}" type="slidenum">
              <a:rPr lang="en-US" smtClean="0"/>
              <a:pPr/>
              <a:t>‹#›</a:t>
            </a:fld>
            <a:endParaRPr lang="en-US" dirty="0"/>
          </a:p>
        </p:txBody>
      </p:sp>
    </p:spTree>
    <p:extLst>
      <p:ext uri="{BB962C8B-B14F-4D97-AF65-F5344CB8AC3E}">
        <p14:creationId xmlns:p14="http://schemas.microsoft.com/office/powerpoint/2010/main" val="3314609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B55C-3CDC-442F-8158-CDBDC326DD50}"/>
              </a:ext>
            </a:extLst>
          </p:cNvPr>
          <p:cNvSpPr>
            <a:spLocks noGrp="1"/>
          </p:cNvSpPr>
          <p:nvPr>
            <p:ph type="title"/>
          </p:nvPr>
        </p:nvSpPr>
        <p:spPr/>
        <p:txBody>
          <a:bodyPr/>
          <a:lstStyle>
            <a:lvl1pPr>
              <a:lnSpc>
                <a:spcPct val="90000"/>
              </a:lnSpc>
              <a:defRPr>
                <a:solidFill>
                  <a:schemeClr val="bg1"/>
                </a:solidFill>
                <a:effectLst>
                  <a:outerShdw blurRad="101600" dist="50800" dir="2700000" algn="tl" rotWithShape="0">
                    <a:prstClr val="black">
                      <a:alpha val="22000"/>
                    </a:prstClr>
                  </a:outerShdw>
                </a:effectLst>
              </a:defRPr>
            </a:lvl1pPr>
          </a:lstStyle>
          <a:p>
            <a:r>
              <a:rPr lang="en-US" dirty="0"/>
              <a:t>Click to edit Master title style</a:t>
            </a:r>
          </a:p>
        </p:txBody>
      </p:sp>
      <p:sp>
        <p:nvSpPr>
          <p:cNvPr id="3" name="Date Placeholder 2">
            <a:extLst>
              <a:ext uri="{FF2B5EF4-FFF2-40B4-BE49-F238E27FC236}">
                <a16:creationId xmlns:a16="http://schemas.microsoft.com/office/drawing/2014/main" id="{58515AB3-069E-434C-8C6C-D9EB8EA96FC6}"/>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F0A6B7B6-DE46-4868-95BE-A88094EB25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59D171-0B49-4305-8A50-AF43F5AE13C0}"/>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169484572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B55C-3CDC-442F-8158-CDBDC326DD50}"/>
              </a:ext>
            </a:extLst>
          </p:cNvPr>
          <p:cNvSpPr>
            <a:spLocks noGrp="1"/>
          </p:cNvSpPr>
          <p:nvPr>
            <p:ph type="title"/>
          </p:nvPr>
        </p:nvSpPr>
        <p:spPr/>
        <p:txBody>
          <a:bodyPr/>
          <a:lstStyle>
            <a:lvl1pPr>
              <a:lnSpc>
                <a:spcPct val="90000"/>
              </a:lnSpc>
              <a:defRPr>
                <a:solidFill>
                  <a:schemeClr val="bg1"/>
                </a:solidFill>
                <a:effectLst>
                  <a:outerShdw blurRad="101600" dist="50800" dir="2700000" algn="tl" rotWithShape="0">
                    <a:prstClr val="black">
                      <a:alpha val="22000"/>
                    </a:prstClr>
                  </a:outerShdw>
                </a:effectLst>
              </a:defRPr>
            </a:lvl1pPr>
          </a:lstStyle>
          <a:p>
            <a:r>
              <a:rPr lang="en-US" dirty="0"/>
              <a:t>Click to edit Master title style</a:t>
            </a:r>
          </a:p>
        </p:txBody>
      </p:sp>
      <p:sp>
        <p:nvSpPr>
          <p:cNvPr id="3" name="Date Placeholder 2">
            <a:extLst>
              <a:ext uri="{FF2B5EF4-FFF2-40B4-BE49-F238E27FC236}">
                <a16:creationId xmlns:a16="http://schemas.microsoft.com/office/drawing/2014/main" id="{58515AB3-069E-434C-8C6C-D9EB8EA96FC6}"/>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F0A6B7B6-DE46-4868-95BE-A88094EB25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59D171-0B49-4305-8A50-AF43F5AE13C0}"/>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30777787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B55C-3CDC-442F-8158-CDBDC326DD50}"/>
              </a:ext>
            </a:extLst>
          </p:cNvPr>
          <p:cNvSpPr>
            <a:spLocks noGrp="1"/>
          </p:cNvSpPr>
          <p:nvPr>
            <p:ph type="title"/>
          </p:nvPr>
        </p:nvSpPr>
        <p:spPr/>
        <p:txBody>
          <a:bodyPr/>
          <a:lstStyle>
            <a:lvl1pPr>
              <a:lnSpc>
                <a:spcPct val="90000"/>
              </a:lnSpc>
              <a:defRPr>
                <a:solidFill>
                  <a:schemeClr val="bg1"/>
                </a:solidFill>
                <a:effectLst>
                  <a:outerShdw blurRad="101600" dist="50800" dir="2700000" algn="tl" rotWithShape="0">
                    <a:prstClr val="black">
                      <a:alpha val="22000"/>
                    </a:prstClr>
                  </a:outerShdw>
                </a:effectLst>
              </a:defRPr>
            </a:lvl1pPr>
          </a:lstStyle>
          <a:p>
            <a:r>
              <a:rPr lang="en-US" dirty="0"/>
              <a:t>Click to edit Master title style</a:t>
            </a:r>
          </a:p>
        </p:txBody>
      </p:sp>
      <p:sp>
        <p:nvSpPr>
          <p:cNvPr id="3" name="Date Placeholder 2">
            <a:extLst>
              <a:ext uri="{FF2B5EF4-FFF2-40B4-BE49-F238E27FC236}">
                <a16:creationId xmlns:a16="http://schemas.microsoft.com/office/drawing/2014/main" id="{58515AB3-069E-434C-8C6C-D9EB8EA96FC6}"/>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F0A6B7B6-DE46-4868-95BE-A88094EB25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59D171-0B49-4305-8A50-AF43F5AE13C0}"/>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424925999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B9D53-5763-4F8B-89AE-D5D7232FF1BC}"/>
              </a:ext>
            </a:extLst>
          </p:cNvPr>
          <p:cNvSpPr/>
          <p:nvPr userDrawn="1"/>
        </p:nvSpPr>
        <p:spPr>
          <a:xfrm>
            <a:off x="561975" y="1914526"/>
            <a:ext cx="4362450" cy="285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10AB882-185F-4736-AB08-9E74013037BF}"/>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3" name="Footer Placeholder 2">
            <a:extLst>
              <a:ext uri="{FF2B5EF4-FFF2-40B4-BE49-F238E27FC236}">
                <a16:creationId xmlns:a16="http://schemas.microsoft.com/office/drawing/2014/main" id="{3BC9B05A-9C40-4443-A148-3E9948CA5DF6}"/>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70D6604C-7BFF-4A8F-93A7-C10566006DAC}"/>
              </a:ext>
            </a:extLst>
          </p:cNvPr>
          <p:cNvSpPr>
            <a:spLocks noGrp="1"/>
          </p:cNvSpPr>
          <p:nvPr>
            <p:ph type="sldNum" sz="quarter" idx="12"/>
          </p:nvPr>
        </p:nvSpPr>
        <p:spPr/>
        <p:txBody>
          <a:bodyPr/>
          <a:lstStyle/>
          <a:p>
            <a:fld id="{962613B7-75E1-4A49-A7C6-5228EDD61145}" type="slidenum">
              <a:rPr lang="en-US" smtClean="0"/>
              <a:pPr/>
              <a:t>‹#›</a:t>
            </a:fld>
            <a:endParaRPr lang="en-US" dirty="0"/>
          </a:p>
        </p:txBody>
      </p:sp>
    </p:spTree>
    <p:extLst>
      <p:ext uri="{BB962C8B-B14F-4D97-AF65-F5344CB8AC3E}">
        <p14:creationId xmlns:p14="http://schemas.microsoft.com/office/powerpoint/2010/main" val="2105613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3F7FB"/>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26E458-8F6F-4083-A70F-27D9665E7BCB}"/>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3" name="Footer Placeholder 2">
            <a:extLst>
              <a:ext uri="{FF2B5EF4-FFF2-40B4-BE49-F238E27FC236}">
                <a16:creationId xmlns:a16="http://schemas.microsoft.com/office/drawing/2014/main" id="{1015AE1C-CB1B-4071-A740-2C90BEBF3B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C07A3C-0EEA-4697-AC12-375411F1A2C6}"/>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1400401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D01B-1B00-4D32-88BF-CF462165B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7FE5BB-2E2D-4AC8-947E-6563E37B4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3060C6-1970-41DC-8F20-CB5CE3881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73D97-3E20-4F9C-B281-4688C3CB5F13}"/>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6" name="Footer Placeholder 5">
            <a:extLst>
              <a:ext uri="{FF2B5EF4-FFF2-40B4-BE49-F238E27FC236}">
                <a16:creationId xmlns:a16="http://schemas.microsoft.com/office/drawing/2014/main" id="{3B834EF3-C2A1-4EBA-98DD-9256E07D13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5DBF41-027C-42A7-BF42-F477EF8EB7CD}"/>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1723236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F30E-AC06-4A9A-A8B8-5B098EC82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3E5B54-2516-401B-BEE7-B2069D6D7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DEE996D-D728-41B5-BFC5-B3B830BD3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680438-9E5C-4109-AE16-D9879C763F20}"/>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6" name="Footer Placeholder 5">
            <a:extLst>
              <a:ext uri="{FF2B5EF4-FFF2-40B4-BE49-F238E27FC236}">
                <a16:creationId xmlns:a16="http://schemas.microsoft.com/office/drawing/2014/main" id="{E784027B-4079-454E-A262-A8C2838FAF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63EF2D-0ACF-4C6C-89F1-52B13BC215EB}"/>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3958124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0301-6468-4C40-AF21-FCF78DA34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C9DFCD-6F02-426C-89B4-CDD573196E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1B5A7-F4E5-4BC9-A94F-8B5012A07AFB}"/>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1258B021-52DF-401F-8943-92FF5A28EC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FEC56C-47F8-4CFF-B32F-27DFBFCDDAF3}"/>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1299785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47BC1-671E-4387-8EE0-9170C38B35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9B32EA-1D32-4ECA-8594-910512F6BA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81AEC-19EF-4B71-9DC7-532693889252}"/>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4EAD6E19-F151-47D8-B493-7235290AE3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C4731F-FDA9-41C2-A617-6882FE1EDDB2}"/>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3550687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A4774C7-C840-4F58-B1DA-B7B3896EBE7B}"/>
              </a:ext>
            </a:extLst>
          </p:cNvPr>
          <p:cNvSpPr/>
          <p:nvPr userDrawn="1"/>
        </p:nvSpPr>
        <p:spPr>
          <a:xfrm>
            <a:off x="473826" y="1679170"/>
            <a:ext cx="5902037" cy="335002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4BFD5457-6EC7-48F1-997D-66A18E5518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42" b="11226"/>
          <a:stretch/>
        </p:blipFill>
        <p:spPr>
          <a:xfrm>
            <a:off x="4788131" y="0"/>
            <a:ext cx="7403870" cy="6858000"/>
          </a:xfrm>
          <a:prstGeom prst="rect">
            <a:avLst/>
          </a:prstGeom>
        </p:spPr>
      </p:pic>
    </p:spTree>
    <p:extLst>
      <p:ext uri="{BB962C8B-B14F-4D97-AF65-F5344CB8AC3E}">
        <p14:creationId xmlns:p14="http://schemas.microsoft.com/office/powerpoint/2010/main" val="98956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1B9F-D30F-4955-BBC2-F2CAC6B2A2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8CB396-BBDB-44B5-87EF-9F6285E1B6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9E06A-337F-4732-8010-9DFC6DCB8A7E}"/>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5" name="Footer Placeholder 4">
            <a:extLst>
              <a:ext uri="{FF2B5EF4-FFF2-40B4-BE49-F238E27FC236}">
                <a16:creationId xmlns:a16="http://schemas.microsoft.com/office/drawing/2014/main" id="{F6C8AC6E-05A0-4C7D-9AC4-BBB3B4A5B3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A14A0-749C-455C-9AEC-59F86781A69D}"/>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2714412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3129-934B-45FB-8A9E-FAB810E65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B14F46-C6AC-4A30-BD0F-83744B19D49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C0DD6A-6209-4CE3-8B49-56B2310AE0EF}"/>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5" name="Footer Placeholder 4">
            <a:extLst>
              <a:ext uri="{FF2B5EF4-FFF2-40B4-BE49-F238E27FC236}">
                <a16:creationId xmlns:a16="http://schemas.microsoft.com/office/drawing/2014/main" id="{9764130C-183D-4895-BCDD-5DEFE132A3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EF2706-D381-40DA-9254-BFB81833A587}"/>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1714887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D099-5DCC-4D13-844E-EDBD229374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A802FE-0369-4758-8615-C7A295B22E6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D5FF7-2018-4A7A-B9D2-43493EFD33B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A0C9F-BD1F-411C-AE93-B1579599C677}"/>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6" name="Footer Placeholder 5">
            <a:extLst>
              <a:ext uri="{FF2B5EF4-FFF2-40B4-BE49-F238E27FC236}">
                <a16:creationId xmlns:a16="http://schemas.microsoft.com/office/drawing/2014/main" id="{70622134-B4B0-47C8-8D31-860BD512E6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4C29F8-5A13-4DC3-AD82-CCDE1EB68409}"/>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18297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7877-4FFC-44A9-B555-2792E56671B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24C974-A967-4458-BAAB-DCFAE8009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DDC584-935C-458A-BACD-5F70A03A7A1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437EB-F017-434F-9C21-63CB20E597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243419-6BB4-45E2-81DC-43784AB043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EF0283-86BC-475F-B7B5-F26E468ED8A4}"/>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8" name="Footer Placeholder 7">
            <a:extLst>
              <a:ext uri="{FF2B5EF4-FFF2-40B4-BE49-F238E27FC236}">
                <a16:creationId xmlns:a16="http://schemas.microsoft.com/office/drawing/2014/main" id="{1AF174A0-A2E5-412A-9782-63887A601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6216DCC-C8B4-49E3-84F2-96B3784BD774}"/>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192558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1951-C057-4C49-9832-9DC98EF4FA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8185F0-CECA-4CFF-96F4-07B3A93B085A}"/>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4B64743B-82D4-49DA-8E75-EB509D376A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E9B0AB-AA72-4004-A022-C82214DF3FB6}"/>
              </a:ext>
            </a:extLst>
          </p:cNvPr>
          <p:cNvSpPr>
            <a:spLocks noGrp="1"/>
          </p:cNvSpPr>
          <p:nvPr>
            <p:ph type="sldNum" sz="quarter" idx="12"/>
          </p:nvPr>
        </p:nvSpPr>
        <p:spPr/>
        <p:txBody>
          <a:bodyPr/>
          <a:lstStyle/>
          <a:p>
            <a:fld id="{962613B7-75E1-4A49-A7C6-5228EDD61145}" type="slidenum">
              <a:rPr lang="en-US" smtClean="0"/>
              <a:pPr/>
              <a:t>‹#›</a:t>
            </a:fld>
            <a:endParaRPr lang="en-US" dirty="0"/>
          </a:p>
        </p:txBody>
      </p:sp>
      <p:sp>
        <p:nvSpPr>
          <p:cNvPr id="7" name="Text Placeholder 6">
            <a:extLst>
              <a:ext uri="{FF2B5EF4-FFF2-40B4-BE49-F238E27FC236}">
                <a16:creationId xmlns:a16="http://schemas.microsoft.com/office/drawing/2014/main" id="{39F5AF18-BA6C-4D92-9FC1-143E2527B192}"/>
              </a:ext>
            </a:extLst>
          </p:cNvPr>
          <p:cNvSpPr>
            <a:spLocks noGrp="1"/>
          </p:cNvSpPr>
          <p:nvPr>
            <p:ph type="body" sz="quarter" idx="13"/>
          </p:nvPr>
        </p:nvSpPr>
        <p:spPr>
          <a:xfrm>
            <a:off x="628650" y="1371600"/>
            <a:ext cx="3952875" cy="490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32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461A-97AE-46D3-9E37-8214B489E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91B53F2-FCB9-444B-B8C3-3C8BA46BEA6A}"/>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4" name="Footer Placeholder 3">
            <a:extLst>
              <a:ext uri="{FF2B5EF4-FFF2-40B4-BE49-F238E27FC236}">
                <a16:creationId xmlns:a16="http://schemas.microsoft.com/office/drawing/2014/main" id="{46BAB5A0-3351-4477-8D4E-A93947B8B6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0C5282-C003-4D64-B5EE-EE6084EDC18F}"/>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1822175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D1C4CB-E3A2-430F-B199-3EBE9086658D}"/>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3" name="Footer Placeholder 2">
            <a:extLst>
              <a:ext uri="{FF2B5EF4-FFF2-40B4-BE49-F238E27FC236}">
                <a16:creationId xmlns:a16="http://schemas.microsoft.com/office/drawing/2014/main" id="{E10E0A3A-BCF7-4AC9-AEDA-EDE24AE1DF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67546-08A4-4B13-98C2-C1B2089057F4}"/>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383016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D207-459A-4E46-B002-6DC24D4CC9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6C2E87-3DE9-42B5-9E95-6E7BA74F9CC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328DBA-15E0-4952-BFCD-C8B197EBF7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B6C23-164D-46AA-90FC-468E58BBE0F2}"/>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6" name="Footer Placeholder 5">
            <a:extLst>
              <a:ext uri="{FF2B5EF4-FFF2-40B4-BE49-F238E27FC236}">
                <a16:creationId xmlns:a16="http://schemas.microsoft.com/office/drawing/2014/main" id="{72BEB7C3-224F-4482-82A1-D29519B7E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6DB7D1-F893-4178-8550-B572CE69D61B}"/>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3043935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A628-4120-4787-87E6-8B55A2D5FC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02A4B3-0D01-414E-9DF3-132D036B21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84FF7-1389-4CCB-A0DB-94E4221218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59E3EA-53AE-498D-B70F-F37EE89876D0}"/>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6" name="Footer Placeholder 5">
            <a:extLst>
              <a:ext uri="{FF2B5EF4-FFF2-40B4-BE49-F238E27FC236}">
                <a16:creationId xmlns:a16="http://schemas.microsoft.com/office/drawing/2014/main" id="{FA6685D2-9083-4812-ADC3-C24AE8B3ED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66C0F4-1886-4662-9913-71048FBDEB86}"/>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734236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BAB2-2A54-433D-BD1E-3BB3B1E4F3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F84233-793D-4FA9-A2A8-BF7ED8744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3D2E4-7242-4F4A-ADBD-25A64F1F2E90}"/>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5" name="Footer Placeholder 4">
            <a:extLst>
              <a:ext uri="{FF2B5EF4-FFF2-40B4-BE49-F238E27FC236}">
                <a16:creationId xmlns:a16="http://schemas.microsoft.com/office/drawing/2014/main" id="{03694B68-B198-4025-99DF-38B57DC06F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320048-25B6-425E-928F-920BFC9A9183}"/>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4269811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65386E-8623-4BC2-A565-E9B1F6CB16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6723A1-3E51-4BFE-A549-C053465371D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F6541-FD06-471D-B2C8-9CEA81E26EC9}"/>
              </a:ext>
            </a:extLst>
          </p:cNvPr>
          <p:cNvSpPr>
            <a:spLocks noGrp="1"/>
          </p:cNvSpPr>
          <p:nvPr>
            <p:ph type="dt" sz="half" idx="10"/>
          </p:nvPr>
        </p:nvSpPr>
        <p:spPr/>
        <p:txBody>
          <a:bodyPr/>
          <a:lstStyle/>
          <a:p>
            <a:fld id="{6D5BAF12-A221-4124-B5EF-6D2942BB7B3A}" type="datetimeFigureOut">
              <a:rPr lang="en-US" smtClean="0"/>
              <a:t>2/24/2023</a:t>
            </a:fld>
            <a:endParaRPr lang="en-US"/>
          </a:p>
        </p:txBody>
      </p:sp>
      <p:sp>
        <p:nvSpPr>
          <p:cNvPr id="5" name="Footer Placeholder 4">
            <a:extLst>
              <a:ext uri="{FF2B5EF4-FFF2-40B4-BE49-F238E27FC236}">
                <a16:creationId xmlns:a16="http://schemas.microsoft.com/office/drawing/2014/main" id="{96267AE3-BB2A-4614-895B-0E62074D3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ACB1FB-FC7B-42DC-A290-F9E1DF6BA5EC}"/>
              </a:ext>
            </a:extLst>
          </p:cNvPr>
          <p:cNvSpPr>
            <a:spLocks noGrp="1"/>
          </p:cNvSpPr>
          <p:nvPr>
            <p:ph type="sldNum" sz="quarter" idx="12"/>
          </p:nvPr>
        </p:nvSpPr>
        <p:spPr/>
        <p:txBody>
          <a:bodyPr/>
          <a:lstStyle/>
          <a:p>
            <a:fld id="{31053A5A-C9C0-473C-8F25-DC774AC7EB06}" type="slidenum">
              <a:rPr lang="en-US" smtClean="0"/>
              <a:t>‹#›</a:t>
            </a:fld>
            <a:endParaRPr lang="en-US"/>
          </a:p>
        </p:txBody>
      </p:sp>
    </p:spTree>
    <p:extLst>
      <p:ext uri="{BB962C8B-B14F-4D97-AF65-F5344CB8AC3E}">
        <p14:creationId xmlns:p14="http://schemas.microsoft.com/office/powerpoint/2010/main" val="30096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8908C0-5494-41C5-89DD-8734258594A7}"/>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276C0C0E-5BF6-4CFD-B58B-4CC04BDAA9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F9844C-9BD4-4AE5-A161-C0ED5561F579}"/>
              </a:ext>
            </a:extLst>
          </p:cNvPr>
          <p:cNvSpPr>
            <a:spLocks noGrp="1"/>
          </p:cNvSpPr>
          <p:nvPr>
            <p:ph type="sldNum" sz="quarter" idx="12"/>
          </p:nvPr>
        </p:nvSpPr>
        <p:spPr/>
        <p:txBody>
          <a:bodyPr/>
          <a:lstStyle/>
          <a:p>
            <a:fld id="{962613B7-75E1-4A49-A7C6-5228EDD61145}" type="slidenum">
              <a:rPr lang="en-US" smtClean="0"/>
              <a:pPr/>
              <a:t>‹#›</a:t>
            </a:fld>
            <a:endParaRPr lang="en-US" dirty="0"/>
          </a:p>
        </p:txBody>
      </p:sp>
    </p:spTree>
    <p:extLst>
      <p:ext uri="{BB962C8B-B14F-4D97-AF65-F5344CB8AC3E}">
        <p14:creationId xmlns:p14="http://schemas.microsoft.com/office/powerpoint/2010/main" val="79701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8908C0-5494-41C5-89DD-8734258594A7}"/>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4" name="Footer Placeholder 3">
            <a:extLst>
              <a:ext uri="{FF2B5EF4-FFF2-40B4-BE49-F238E27FC236}">
                <a16:creationId xmlns:a16="http://schemas.microsoft.com/office/drawing/2014/main" id="{276C0C0E-5BF6-4CFD-B58B-4CC04BDAA9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F9844C-9BD4-4AE5-A161-C0ED5561F579}"/>
              </a:ext>
            </a:extLst>
          </p:cNvPr>
          <p:cNvSpPr>
            <a:spLocks noGrp="1"/>
          </p:cNvSpPr>
          <p:nvPr>
            <p:ph type="sldNum" sz="quarter" idx="12"/>
          </p:nvPr>
        </p:nvSpPr>
        <p:spPr/>
        <p:txBody>
          <a:bodyPr/>
          <a:lstStyle/>
          <a:p>
            <a:fld id="{962613B7-75E1-4A49-A7C6-5228EDD61145}" type="slidenum">
              <a:rPr lang="en-US" smtClean="0"/>
              <a:pPr/>
              <a:t>‹#›</a:t>
            </a:fld>
            <a:endParaRPr lang="en-US" dirty="0"/>
          </a:p>
        </p:txBody>
      </p:sp>
    </p:spTree>
    <p:extLst>
      <p:ext uri="{BB962C8B-B14F-4D97-AF65-F5344CB8AC3E}">
        <p14:creationId xmlns:p14="http://schemas.microsoft.com/office/powerpoint/2010/main" val="360385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12F05-8126-461F-93B6-4F3484004EF1}"/>
              </a:ext>
            </a:extLst>
          </p:cNvPr>
          <p:cNvSpPr/>
          <p:nvPr userDrawn="1"/>
        </p:nvSpPr>
        <p:spPr>
          <a:xfrm>
            <a:off x="0" y="1371601"/>
            <a:ext cx="12192000" cy="5486399"/>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683977"/>
            <a:ext cx="12192000" cy="700088"/>
          </a:xfrm>
          <a:solidFill>
            <a:schemeClr val="accent1"/>
          </a:solidFill>
        </p:spPr>
        <p:txBody>
          <a:bodyPr lIns="457200"/>
          <a:lstStyle>
            <a:lvl1pPr>
              <a:defRPr>
                <a:solidFill>
                  <a:schemeClr val="bg2"/>
                </a:solidFill>
                <a:effectLst>
                  <a:outerShdw blurRad="76200" dist="50800" dir="2700000" algn="tl" rotWithShape="0">
                    <a:prstClr val="black">
                      <a:alpha val="3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Tree>
    <p:extLst>
      <p:ext uri="{BB962C8B-B14F-4D97-AF65-F5344CB8AC3E}">
        <p14:creationId xmlns:p14="http://schemas.microsoft.com/office/powerpoint/2010/main" val="236185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27000" r="-30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0" y="2105025"/>
            <a:ext cx="12192000" cy="47529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7991476" cy="1066800"/>
          </a:xfrm>
          <a:solidFill>
            <a:schemeClr val="accent1">
              <a:alpha val="80000"/>
            </a:schemeClr>
          </a:solidFill>
        </p:spPr>
        <p:txBody>
          <a:bodyPr lIns="548640"/>
          <a:lstStyle>
            <a:lvl1pPr>
              <a:defRPr>
                <a:solidFill>
                  <a:schemeClr val="bg2"/>
                </a:solidFill>
                <a:effectLst>
                  <a:outerShdw blurRad="76200" dist="50800" dir="2700000" algn="tl" rotWithShape="0">
                    <a:prstClr val="black">
                      <a:alpha val="3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11163300"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713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t="-30000" r="-14000" b="-14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D1EB98-44B8-444A-A8F4-2F7A99DCB73C}"/>
              </a:ext>
            </a:extLst>
          </p:cNvPr>
          <p:cNvSpPr>
            <a:spLocks noGrp="1"/>
          </p:cNvSpPr>
          <p:nvPr>
            <p:ph type="dt" sz="half" idx="10"/>
          </p:nvPr>
        </p:nvSpPr>
        <p:spPr/>
        <p:txBody>
          <a:body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0CC2CF77-6324-46CF-A4EE-7B3C8509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531B7-5008-49DF-9059-37D47CCD5887}"/>
              </a:ext>
            </a:extLst>
          </p:cNvPr>
          <p:cNvSpPr>
            <a:spLocks noGrp="1"/>
          </p:cNvSpPr>
          <p:nvPr>
            <p:ph type="sldNum" sz="quarter" idx="12"/>
          </p:nvPr>
        </p:nvSpPr>
        <p:spPr/>
        <p:txBody>
          <a:bodyPr/>
          <a:lstStyle/>
          <a:p>
            <a:fld id="{962613B7-75E1-4A49-A7C6-5228EDD61145}" type="slidenum">
              <a:rPr lang="en-US" smtClean="0"/>
              <a:t>‹#›</a:t>
            </a:fld>
            <a:endParaRPr lang="en-US" dirty="0"/>
          </a:p>
        </p:txBody>
      </p:sp>
      <p:sp>
        <p:nvSpPr>
          <p:cNvPr id="10" name="Rectangle 9">
            <a:extLst>
              <a:ext uri="{FF2B5EF4-FFF2-40B4-BE49-F238E27FC236}">
                <a16:creationId xmlns:a16="http://schemas.microsoft.com/office/drawing/2014/main" id="{5307BBB6-37EE-4D3D-8332-4BE6D4BB5B72}"/>
              </a:ext>
            </a:extLst>
          </p:cNvPr>
          <p:cNvSpPr/>
          <p:nvPr userDrawn="1"/>
        </p:nvSpPr>
        <p:spPr>
          <a:xfrm>
            <a:off x="0" y="2105025"/>
            <a:ext cx="12192000" cy="4752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CE64-A1CC-4015-98FD-ED11A1B4533C}"/>
              </a:ext>
            </a:extLst>
          </p:cNvPr>
          <p:cNvSpPr>
            <a:spLocks noGrp="1"/>
          </p:cNvSpPr>
          <p:nvPr>
            <p:ph type="title"/>
          </p:nvPr>
        </p:nvSpPr>
        <p:spPr>
          <a:xfrm>
            <a:off x="0" y="1038225"/>
            <a:ext cx="7991476" cy="1066800"/>
          </a:xfrm>
          <a:solidFill>
            <a:schemeClr val="accent1">
              <a:alpha val="80000"/>
            </a:schemeClr>
          </a:solidFill>
        </p:spPr>
        <p:txBody>
          <a:bodyPr lIns="548640"/>
          <a:lstStyle>
            <a:lvl1pPr>
              <a:defRPr>
                <a:solidFill>
                  <a:schemeClr val="bg2"/>
                </a:solidFill>
                <a:effectLst>
                  <a:outerShdw blurRad="76200" dist="50800" dir="2700000" algn="tl" rotWithShape="0">
                    <a:prstClr val="black">
                      <a:alpha val="3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39E80F-91AD-442F-A8A5-A05B70C2B85A}"/>
              </a:ext>
            </a:extLst>
          </p:cNvPr>
          <p:cNvSpPr>
            <a:spLocks noGrp="1"/>
          </p:cNvSpPr>
          <p:nvPr>
            <p:ph idx="1"/>
          </p:nvPr>
        </p:nvSpPr>
        <p:spPr>
          <a:xfrm>
            <a:off x="628650" y="2381250"/>
            <a:ext cx="11163300" cy="4089400"/>
          </a:xfrm>
        </p:spPr>
        <p:txBody>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6043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66C946-037A-4B8F-A7AD-F6F5B5203818}"/>
              </a:ext>
            </a:extLst>
          </p:cNvPr>
          <p:cNvSpPr>
            <a:spLocks noGrp="1"/>
          </p:cNvSpPr>
          <p:nvPr>
            <p:ph type="title"/>
          </p:nvPr>
        </p:nvSpPr>
        <p:spPr>
          <a:xfrm>
            <a:off x="628650" y="269875"/>
            <a:ext cx="111633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D9881D-954A-408C-96A7-8889DF827A48}"/>
              </a:ext>
            </a:extLst>
          </p:cNvPr>
          <p:cNvSpPr>
            <a:spLocks noGrp="1"/>
          </p:cNvSpPr>
          <p:nvPr>
            <p:ph type="body" idx="1"/>
          </p:nvPr>
        </p:nvSpPr>
        <p:spPr>
          <a:xfrm>
            <a:off x="628650" y="1924049"/>
            <a:ext cx="11163300" cy="42529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90380E-5026-4125-A583-E33027B8C3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02053-EABA-4DB4-9562-19A8A8C46A93}" type="datetimeFigureOut">
              <a:rPr lang="en-US" smtClean="0"/>
              <a:t>2/24/2023</a:t>
            </a:fld>
            <a:endParaRPr lang="en-US" dirty="0"/>
          </a:p>
        </p:txBody>
      </p:sp>
      <p:sp>
        <p:nvSpPr>
          <p:cNvPr id="5" name="Footer Placeholder 4">
            <a:extLst>
              <a:ext uri="{FF2B5EF4-FFF2-40B4-BE49-F238E27FC236}">
                <a16:creationId xmlns:a16="http://schemas.microsoft.com/office/drawing/2014/main" id="{F9403D22-54CA-404A-816A-45AC5C72D2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8FBB21-6713-4D50-8E18-CAAA45DF6C3D}"/>
              </a:ext>
            </a:extLst>
          </p:cNvPr>
          <p:cNvSpPr>
            <a:spLocks noGrp="1"/>
          </p:cNvSpPr>
          <p:nvPr>
            <p:ph type="sldNum" sz="quarter" idx="4"/>
          </p:nvPr>
        </p:nvSpPr>
        <p:spPr>
          <a:xfrm>
            <a:off x="11649074" y="6470650"/>
            <a:ext cx="542925" cy="263525"/>
          </a:xfrm>
          <a:prstGeom prst="rect">
            <a:avLst/>
          </a:prstGeom>
          <a:solidFill>
            <a:schemeClr val="accent1"/>
          </a:solidFill>
        </p:spPr>
        <p:txBody>
          <a:bodyPr vert="horz" lIns="91440" tIns="45720" rIns="182880" bIns="45720" rtlCol="0" anchor="ctr"/>
          <a:lstStyle>
            <a:lvl1pPr algn="r">
              <a:defRPr sz="900">
                <a:solidFill>
                  <a:schemeClr val="bg1"/>
                </a:solidFill>
              </a:defRPr>
            </a:lvl1pPr>
          </a:lstStyle>
          <a:p>
            <a:fld id="{962613B7-75E1-4A49-A7C6-5228EDD61145}" type="slidenum">
              <a:rPr lang="en-US" smtClean="0"/>
              <a:pPr/>
              <a:t>‹#›</a:t>
            </a:fld>
            <a:endParaRPr lang="en-US" dirty="0"/>
          </a:p>
        </p:txBody>
      </p:sp>
    </p:spTree>
    <p:extLst>
      <p:ext uri="{BB962C8B-B14F-4D97-AF65-F5344CB8AC3E}">
        <p14:creationId xmlns:p14="http://schemas.microsoft.com/office/powerpoint/2010/main" val="3337194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67" r:id="rId5"/>
    <p:sldLayoutId id="2147483668" r:id="rId6"/>
    <p:sldLayoutId id="2147483650" r:id="rId7"/>
    <p:sldLayoutId id="2147483676" r:id="rId8"/>
    <p:sldLayoutId id="2147483684" r:id="rId9"/>
    <p:sldLayoutId id="2147483677" r:id="rId10"/>
    <p:sldLayoutId id="2147483678" r:id="rId11"/>
    <p:sldLayoutId id="2147483679" r:id="rId12"/>
    <p:sldLayoutId id="2147483680" r:id="rId13"/>
    <p:sldLayoutId id="2147483681" r:id="rId14"/>
    <p:sldLayoutId id="2147483682" r:id="rId15"/>
    <p:sldLayoutId id="2147483683" r:id="rId16"/>
    <p:sldLayoutId id="2147483669" r:id="rId17"/>
    <p:sldLayoutId id="2147483651" r:id="rId18"/>
    <p:sldLayoutId id="2147483662" r:id="rId19"/>
    <p:sldLayoutId id="2147483663" r:id="rId20"/>
    <p:sldLayoutId id="2147483664" r:id="rId21"/>
    <p:sldLayoutId id="2147483672" r:id="rId22"/>
    <p:sldLayoutId id="2147483652" r:id="rId23"/>
    <p:sldLayoutId id="2147483653" r:id="rId24"/>
    <p:sldLayoutId id="2147483670" r:id="rId25"/>
    <p:sldLayoutId id="2147483671" r:id="rId26"/>
    <p:sldLayoutId id="2147483654" r:id="rId27"/>
    <p:sldLayoutId id="2147483673" r:id="rId28"/>
    <p:sldLayoutId id="2147483674" r:id="rId29"/>
    <p:sldLayoutId id="2147483655" r:id="rId30"/>
    <p:sldLayoutId id="2147483656" r:id="rId31"/>
    <p:sldLayoutId id="2147483657" r:id="rId32"/>
    <p:sldLayoutId id="2147483658" r:id="rId33"/>
    <p:sldLayoutId id="2147483659" r:id="rId34"/>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Clr>
          <a:schemeClr val="accent1"/>
        </a:buClr>
        <a:buSzPct val="110000"/>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800"/>
        </a:spcAft>
        <a:buClr>
          <a:schemeClr val="accent3"/>
        </a:buClr>
        <a:buFont typeface="Courier New" panose="02070309020205020404" pitchFamily="49"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400"/>
        </a:spcAft>
        <a:buClr>
          <a:schemeClr val="accent3"/>
        </a:buClr>
        <a:buFont typeface="Trebuchet MS" panose="020B0603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Wingdings" panose="05000000000000000000" pitchFamily="2" charset="2"/>
        <a:buChar char="ü"/>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BDC163-0D91-422B-BFED-82F94797DF6F}"/>
              </a:ext>
            </a:extLst>
          </p:cNvPr>
          <p:cNvSpPr>
            <a:spLocks noGrp="1"/>
          </p:cNvSpPr>
          <p:nvPr>
            <p:ph type="dt" sz="half" idx="2"/>
          </p:nvPr>
        </p:nvSpPr>
        <p:spPr>
          <a:xfrm>
            <a:off x="0" y="61625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BAF12-A221-4124-B5EF-6D2942BB7B3A}" type="datetimeFigureOut">
              <a:rPr lang="en-US" smtClean="0"/>
              <a:pPr/>
              <a:t>2/24/2023</a:t>
            </a:fld>
            <a:endParaRPr lang="en-US"/>
          </a:p>
        </p:txBody>
      </p:sp>
      <p:sp>
        <p:nvSpPr>
          <p:cNvPr id="6" name="Slide Number Placeholder 5">
            <a:extLst>
              <a:ext uri="{FF2B5EF4-FFF2-40B4-BE49-F238E27FC236}">
                <a16:creationId xmlns:a16="http://schemas.microsoft.com/office/drawing/2014/main" id="{89489E29-5A6D-433B-9F86-4A0BFEF44CDA}"/>
              </a:ext>
            </a:extLst>
          </p:cNvPr>
          <p:cNvSpPr>
            <a:spLocks noGrp="1"/>
          </p:cNvSpPr>
          <p:nvPr>
            <p:ph type="sldNum" sz="quarter" idx="4"/>
          </p:nvPr>
        </p:nvSpPr>
        <p:spPr>
          <a:xfrm>
            <a:off x="11612880" y="6162588"/>
            <a:ext cx="579120" cy="365125"/>
          </a:xfrm>
          <a:prstGeom prst="rect">
            <a:avLst/>
          </a:prstGeom>
          <a:solidFill>
            <a:schemeClr val="accent2"/>
          </a:solidFill>
        </p:spPr>
        <p:txBody>
          <a:bodyPr vert="horz" lIns="91440" tIns="45720" rIns="91440" bIns="45720" rtlCol="0" anchor="ctr"/>
          <a:lstStyle>
            <a:lvl1pPr algn="r">
              <a:defRPr sz="1200">
                <a:solidFill>
                  <a:schemeClr val="bg1"/>
                </a:solidFill>
              </a:defRPr>
            </a:lvl1pPr>
          </a:lstStyle>
          <a:p>
            <a:fld id="{31053A5A-C9C0-473C-8F25-DC774AC7EB06}" type="slidenum">
              <a:rPr lang="en-US" smtClean="0"/>
              <a:pPr/>
              <a:t>‹#›</a:t>
            </a:fld>
            <a:endParaRPr lang="en-US" dirty="0"/>
          </a:p>
        </p:txBody>
      </p:sp>
    </p:spTree>
    <p:extLst>
      <p:ext uri="{BB962C8B-B14F-4D97-AF65-F5344CB8AC3E}">
        <p14:creationId xmlns:p14="http://schemas.microsoft.com/office/powerpoint/2010/main" val="14397464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61.jpe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74.jpe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6.jpe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4.jpeg"/><Relationship Id="rId4" Type="http://schemas.openxmlformats.org/officeDocument/2006/relationships/image" Target="../media/image89.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6.jpe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05.jpeg"/><Relationship Id="rId4" Type="http://schemas.openxmlformats.org/officeDocument/2006/relationships/image" Target="../media/image44.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07.jpeg"/><Relationship Id="rId4" Type="http://schemas.openxmlformats.org/officeDocument/2006/relationships/image" Target="../media/image44.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19.jpg"/><Relationship Id="rId4" Type="http://schemas.openxmlformats.org/officeDocument/2006/relationships/image" Target="../media/image44.png"/><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2" Type="http://schemas.openxmlformats.org/officeDocument/2006/relationships/hyperlink" Target="https://apps.trb.org/cmsfeed/TRBNetProjectDisplay.asp?ProjectID=5078"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0BDF6-61D1-42B1-873D-CE323848ECD3}"/>
              </a:ext>
            </a:extLst>
          </p:cNvPr>
          <p:cNvSpPr txBox="1"/>
          <p:nvPr/>
        </p:nvSpPr>
        <p:spPr>
          <a:xfrm>
            <a:off x="931178" y="1967115"/>
            <a:ext cx="3858936" cy="2788456"/>
          </a:xfrm>
          <a:prstGeom prst="rect">
            <a:avLst/>
          </a:prstGeom>
          <a:noFill/>
        </p:spPr>
        <p:txBody>
          <a:bodyPr wrap="square" rtlCol="0">
            <a:spAutoFit/>
          </a:bodyPr>
          <a:lstStyle/>
          <a:p>
            <a:pPr>
              <a:lnSpc>
                <a:spcPct val="83929"/>
              </a:lnSpc>
            </a:pPr>
            <a:r>
              <a:rPr lang="en-US" sz="4000" b="1" i="0" u="none" strike="noStrike" baseline="0" dirty="0">
                <a:solidFill>
                  <a:srgbClr val="4E4E4D"/>
                </a:solidFill>
                <a:latin typeface="+mj-lt"/>
                <a:cs typeface="Arial" panose="020B0604020202020204" pitchFamily="34" charset="0"/>
              </a:rPr>
              <a:t>Communicating the Connection: </a:t>
            </a:r>
          </a:p>
          <a:p>
            <a:endParaRPr lang="en-US" sz="1800" b="0" i="0" u="none" strike="noStrike" baseline="0" dirty="0">
              <a:solidFill>
                <a:srgbClr val="4E4E4D"/>
              </a:solidFill>
              <a:cs typeface="Arial" panose="020B0604020202020204" pitchFamily="34" charset="0"/>
            </a:endParaRPr>
          </a:p>
          <a:p>
            <a:r>
              <a:rPr lang="en-US" sz="1800" b="0" i="0" u="none" strike="noStrike" baseline="0" dirty="0">
                <a:solidFill>
                  <a:srgbClr val="4E4E4D"/>
                </a:solidFill>
                <a:cs typeface="Arial" panose="020B0604020202020204" pitchFamily="34" charset="0"/>
              </a:rPr>
              <a:t>NCHRP 20-24(137) – Assessing and Communicating the Economic and Quality of Life Benefits of Transportation Infrastructure Investments: Message Testing </a:t>
            </a:r>
            <a:endParaRPr lang="en-US" dirty="0">
              <a:cs typeface="Arial" panose="020B0604020202020204" pitchFamily="34" charset="0"/>
            </a:endParaRPr>
          </a:p>
        </p:txBody>
      </p:sp>
      <p:sp>
        <p:nvSpPr>
          <p:cNvPr id="4" name="TextBox 3">
            <a:extLst>
              <a:ext uri="{FF2B5EF4-FFF2-40B4-BE49-F238E27FC236}">
                <a16:creationId xmlns:a16="http://schemas.microsoft.com/office/drawing/2014/main" id="{F3E37B44-D25C-4195-8034-18081C1DF2B9}"/>
              </a:ext>
            </a:extLst>
          </p:cNvPr>
          <p:cNvSpPr txBox="1"/>
          <p:nvPr/>
        </p:nvSpPr>
        <p:spPr>
          <a:xfrm>
            <a:off x="1442907" y="6031684"/>
            <a:ext cx="3733101" cy="369332"/>
          </a:xfrm>
          <a:prstGeom prst="rect">
            <a:avLst/>
          </a:prstGeom>
          <a:noFill/>
        </p:spPr>
        <p:txBody>
          <a:bodyPr wrap="square" lIns="91440" tIns="45720" rIns="91440" bIns="45720" rtlCol="0" anchor="t">
            <a:spAutoFit/>
          </a:bodyPr>
          <a:lstStyle/>
          <a:p>
            <a:pPr algn="r"/>
            <a:r>
              <a:rPr lang="en-US" dirty="0">
                <a:solidFill>
                  <a:schemeClr val="tx1">
                    <a:lumMod val="75000"/>
                    <a:lumOff val="25000"/>
                  </a:schemeClr>
                </a:solidFill>
              </a:rPr>
              <a:t>DECEMBER 2022</a:t>
            </a:r>
          </a:p>
        </p:txBody>
      </p:sp>
    </p:spTree>
    <p:extLst>
      <p:ext uri="{BB962C8B-B14F-4D97-AF65-F5344CB8AC3E}">
        <p14:creationId xmlns:p14="http://schemas.microsoft.com/office/powerpoint/2010/main" val="1066280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278A6-8626-4BBB-94FC-3E0BDF6A6FB3}"/>
              </a:ext>
            </a:extLst>
          </p:cNvPr>
          <p:cNvSpPr/>
          <p:nvPr/>
        </p:nvSpPr>
        <p:spPr>
          <a:xfrm>
            <a:off x="539272" y="1286412"/>
            <a:ext cx="4687409"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68F083-768D-400E-B3D2-FF20C3CAE283}"/>
              </a:ext>
            </a:extLst>
          </p:cNvPr>
          <p:cNvSpPr txBox="1"/>
          <p:nvPr/>
        </p:nvSpPr>
        <p:spPr>
          <a:xfrm>
            <a:off x="843062" y="1549983"/>
            <a:ext cx="4059677" cy="3663119"/>
          </a:xfrm>
          <a:prstGeom prst="rect">
            <a:avLst/>
          </a:prstGeom>
          <a:noFill/>
        </p:spPr>
        <p:txBody>
          <a:bodyPr wrap="square" rtlCol="0">
            <a:spAutoFit/>
          </a:bodyPr>
          <a:lstStyle/>
          <a:p>
            <a:pPr>
              <a:lnSpc>
                <a:spcPct val="117857"/>
              </a:lnSpc>
            </a:pPr>
            <a:r>
              <a:rPr lang="en-US" sz="1800" b="0" i="0" u="none" strike="noStrike" baseline="0" dirty="0">
                <a:solidFill>
                  <a:schemeClr val="tx1">
                    <a:lumMod val="75000"/>
                    <a:lumOff val="25000"/>
                  </a:schemeClr>
                </a:solidFill>
                <a:latin typeface="Roboto Medium" panose="02000000000000000000" pitchFamily="2" charset="0"/>
              </a:rPr>
              <a:t>“Everyone needs reliable safe, and affordable transportation. Whether you drive, take the bus, or use another way to get around, being able to go where you need to when you need to is vital to your daily life. Better transportation means more time for the things that count. Transportation that works for everyone improves all our lives. Better transportation is for everyone.”</a:t>
            </a:r>
            <a:endParaRPr lang="en-US" dirty="0">
              <a:solidFill>
                <a:schemeClr val="tx1">
                  <a:lumMod val="75000"/>
                  <a:lumOff val="25000"/>
                </a:schemeClr>
              </a:solidFill>
            </a:endParaRPr>
          </a:p>
        </p:txBody>
      </p:sp>
      <p:sp>
        <p:nvSpPr>
          <p:cNvPr id="5" name="Rectangle 4">
            <a:extLst>
              <a:ext uri="{FF2B5EF4-FFF2-40B4-BE49-F238E27FC236}">
                <a16:creationId xmlns:a16="http://schemas.microsoft.com/office/drawing/2014/main" id="{BEB058F6-897B-4C04-BD52-6C9D3DC0FC68}"/>
              </a:ext>
            </a:extLst>
          </p:cNvPr>
          <p:cNvSpPr/>
          <p:nvPr/>
        </p:nvSpPr>
        <p:spPr>
          <a:xfrm>
            <a:off x="5398535" y="1286412"/>
            <a:ext cx="6362205"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EA62CD-904C-463F-BBCF-96654CEC7FB1}"/>
              </a:ext>
            </a:extLst>
          </p:cNvPr>
          <p:cNvSpPr/>
          <p:nvPr/>
        </p:nvSpPr>
        <p:spPr>
          <a:xfrm>
            <a:off x="0" y="345274"/>
            <a:ext cx="3453319"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C0CA3-B50C-4BE8-9940-F5E9F6202A64}"/>
              </a:ext>
            </a:extLst>
          </p:cNvPr>
          <p:cNvSpPr>
            <a:spLocks noGrp="1"/>
          </p:cNvSpPr>
          <p:nvPr>
            <p:ph type="title"/>
          </p:nvPr>
        </p:nvSpPr>
        <p:spPr>
          <a:xfrm>
            <a:off x="238817" y="572790"/>
            <a:ext cx="2975683" cy="617892"/>
          </a:xfrm>
        </p:spPr>
        <p:txBody>
          <a:bodyPr anchor="t"/>
          <a:lstStyle/>
          <a:p>
            <a:r>
              <a:rPr lang="en-US" dirty="0"/>
              <a:t>Equity Video:</a:t>
            </a:r>
          </a:p>
        </p:txBody>
      </p:sp>
      <p:pic>
        <p:nvPicPr>
          <p:cNvPr id="6" name="NCHRP_EQUITY">
            <a:hlinkClick r:id="" action="ppaction://media"/>
            <a:extLst>
              <a:ext uri="{FF2B5EF4-FFF2-40B4-BE49-F238E27FC236}">
                <a16:creationId xmlns:a16="http://schemas.microsoft.com/office/drawing/2014/main" id="{D1DF2210-1C0F-40A4-AF9B-6638631930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93532" y="1549983"/>
            <a:ext cx="5972209" cy="3359368"/>
          </a:xfrm>
          <a:prstGeom prst="rect">
            <a:avLst/>
          </a:prstGeom>
        </p:spPr>
      </p:pic>
    </p:spTree>
    <p:extLst>
      <p:ext uri="{BB962C8B-B14F-4D97-AF65-F5344CB8AC3E}">
        <p14:creationId xmlns:p14="http://schemas.microsoft.com/office/powerpoint/2010/main" val="392805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D3F2A-015C-428A-91C9-6138B83AE50A}"/>
              </a:ext>
            </a:extLst>
          </p:cNvPr>
          <p:cNvSpPr>
            <a:spLocks noGrp="1"/>
          </p:cNvSpPr>
          <p:nvPr>
            <p:ph type="title"/>
          </p:nvPr>
        </p:nvSpPr>
        <p:spPr/>
        <p:txBody>
          <a:bodyPr/>
          <a:lstStyle/>
          <a:p>
            <a:r>
              <a:rPr lang="en-US" dirty="0"/>
              <a:t>Key Message Metrics: Equity Video</a:t>
            </a:r>
          </a:p>
        </p:txBody>
      </p:sp>
      <p:sp>
        <p:nvSpPr>
          <p:cNvPr id="7" name="Content Placeholder 6">
            <a:extLst>
              <a:ext uri="{FF2B5EF4-FFF2-40B4-BE49-F238E27FC236}">
                <a16:creationId xmlns:a16="http://schemas.microsoft.com/office/drawing/2014/main" id="{6E73A77B-E986-4891-ABBB-BDAF31E3A487}"/>
              </a:ext>
            </a:extLst>
          </p:cNvPr>
          <p:cNvSpPr>
            <a:spLocks noGrp="1"/>
          </p:cNvSpPr>
          <p:nvPr>
            <p:ph idx="1"/>
          </p:nvPr>
        </p:nvSpPr>
        <p:spPr>
          <a:xfrm>
            <a:off x="628650" y="2172623"/>
            <a:ext cx="5207946" cy="4252913"/>
          </a:xfrm>
        </p:spPr>
        <p:txBody>
          <a:bodyPr>
            <a:normAutofit fontScale="92500"/>
          </a:bodyPr>
          <a:lstStyle/>
          <a:p>
            <a:r>
              <a:rPr lang="en-US" dirty="0"/>
              <a:t>When the equity message is presented in a video allowing for greater explanation, it is well received. </a:t>
            </a:r>
          </a:p>
          <a:p>
            <a:r>
              <a:rPr lang="en-US" dirty="0"/>
              <a:t>Across all respondents the video scored well particularly in agreement with the statement, “This concept reminds me that investing in transportation infrastructure makes life better for everyone.” </a:t>
            </a:r>
          </a:p>
          <a:p>
            <a:r>
              <a:rPr lang="en-US" dirty="0"/>
              <a:t>The video was especially popular among urban residents.</a:t>
            </a:r>
          </a:p>
          <a:p>
            <a:endParaRPr lang="en-US" dirty="0"/>
          </a:p>
        </p:txBody>
      </p:sp>
      <p:graphicFrame>
        <p:nvGraphicFramePr>
          <p:cNvPr id="6" name="Group 328">
            <a:extLst>
              <a:ext uri="{FF2B5EF4-FFF2-40B4-BE49-F238E27FC236}">
                <a16:creationId xmlns:a16="http://schemas.microsoft.com/office/drawing/2014/main" id="{4AFE6184-E887-44D3-93CC-0EB0AB5656FA}"/>
              </a:ext>
            </a:extLst>
          </p:cNvPr>
          <p:cNvGraphicFramePr>
            <a:graphicFrameLocks noGrp="1"/>
          </p:cNvGraphicFramePr>
          <p:nvPr>
            <p:extLst>
              <p:ext uri="{D42A27DB-BD31-4B8C-83A1-F6EECF244321}">
                <p14:modId xmlns:p14="http://schemas.microsoft.com/office/powerpoint/2010/main" val="3644997670"/>
              </p:ext>
            </p:extLst>
          </p:nvPr>
        </p:nvGraphicFramePr>
        <p:xfrm>
          <a:off x="6435942" y="1471463"/>
          <a:ext cx="5585243" cy="5255364"/>
        </p:xfrm>
        <a:graphic>
          <a:graphicData uri="http://schemas.openxmlformats.org/drawingml/2006/table">
            <a:tbl>
              <a:tblPr>
                <a:tableStyleId>{2D5ABB26-0587-4C30-8999-92F81FD0307C}</a:tableStyleId>
              </a:tblPr>
              <a:tblGrid>
                <a:gridCol w="2939763">
                  <a:extLst>
                    <a:ext uri="{9D8B030D-6E8A-4147-A177-3AD203B41FA5}">
                      <a16:colId xmlns:a16="http://schemas.microsoft.com/office/drawing/2014/main" val="20000"/>
                    </a:ext>
                  </a:extLst>
                </a:gridCol>
                <a:gridCol w="661370">
                  <a:extLst>
                    <a:ext uri="{9D8B030D-6E8A-4147-A177-3AD203B41FA5}">
                      <a16:colId xmlns:a16="http://schemas.microsoft.com/office/drawing/2014/main" val="20001"/>
                    </a:ext>
                  </a:extLst>
                </a:gridCol>
                <a:gridCol w="661370">
                  <a:extLst>
                    <a:ext uri="{9D8B030D-6E8A-4147-A177-3AD203B41FA5}">
                      <a16:colId xmlns:a16="http://schemas.microsoft.com/office/drawing/2014/main" val="2721537399"/>
                    </a:ext>
                  </a:extLst>
                </a:gridCol>
                <a:gridCol w="661370">
                  <a:extLst>
                    <a:ext uri="{9D8B030D-6E8A-4147-A177-3AD203B41FA5}">
                      <a16:colId xmlns:a16="http://schemas.microsoft.com/office/drawing/2014/main" val="20002"/>
                    </a:ext>
                  </a:extLst>
                </a:gridCol>
                <a:gridCol w="661370">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video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dirty="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653476741"/>
                  </a:ext>
                </a:extLst>
              </a:tr>
            </a:tbl>
          </a:graphicData>
        </a:graphic>
      </p:graphicFrame>
    </p:spTree>
    <p:extLst>
      <p:ext uri="{BB962C8B-B14F-4D97-AF65-F5344CB8AC3E}">
        <p14:creationId xmlns:p14="http://schemas.microsoft.com/office/powerpoint/2010/main" val="1228859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AE045A-DABB-4690-9F33-7A4C34A37B2B}"/>
              </a:ext>
            </a:extLst>
          </p:cNvPr>
          <p:cNvSpPr txBox="1">
            <a:spLocks/>
          </p:cNvSpPr>
          <p:nvPr/>
        </p:nvSpPr>
        <p:spPr>
          <a:xfrm>
            <a:off x="0" y="43220"/>
            <a:ext cx="10837333" cy="677863"/>
          </a:xfrm>
          <a:prstGeom prst="rect">
            <a:avLst/>
          </a:prstGeom>
        </p:spPr>
        <p:txBody>
          <a:bodyPr>
            <a:norm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200" dirty="0">
                <a:solidFill>
                  <a:schemeClr val="tx2"/>
                </a:solidFill>
              </a:rPr>
              <a:t>EQUITY Video Markup</a:t>
            </a:r>
          </a:p>
        </p:txBody>
      </p:sp>
      <p:pic>
        <p:nvPicPr>
          <p:cNvPr id="31" name="Picture 30" descr="Chart, scatter chart, bubble chart&#10;&#10;Description automatically generated">
            <a:extLst>
              <a:ext uri="{FF2B5EF4-FFF2-40B4-BE49-F238E27FC236}">
                <a16:creationId xmlns:a16="http://schemas.microsoft.com/office/drawing/2014/main" id="{D875449A-859B-4722-A82C-0EA72A175B60}"/>
              </a:ext>
            </a:extLst>
          </p:cNvPr>
          <p:cNvPicPr>
            <a:picLocks noChangeAspect="1"/>
          </p:cNvPicPr>
          <p:nvPr/>
        </p:nvPicPr>
        <p:blipFill>
          <a:blip r:embed="rId3"/>
          <a:stretch>
            <a:fillRect/>
          </a:stretch>
        </p:blipFill>
        <p:spPr>
          <a:xfrm>
            <a:off x="2209801" y="1505466"/>
            <a:ext cx="7398329" cy="3657600"/>
          </a:xfrm>
          <a:prstGeom prst="rect">
            <a:avLst/>
          </a:prstGeom>
        </p:spPr>
      </p:pic>
      <p:sp>
        <p:nvSpPr>
          <p:cNvPr id="32" name="TextBox 31">
            <a:extLst>
              <a:ext uri="{FF2B5EF4-FFF2-40B4-BE49-F238E27FC236}">
                <a16:creationId xmlns:a16="http://schemas.microsoft.com/office/drawing/2014/main" id="{999B1595-3005-49A5-B532-7A7310FE7007}"/>
              </a:ext>
            </a:extLst>
          </p:cNvPr>
          <p:cNvSpPr txBox="1"/>
          <p:nvPr/>
        </p:nvSpPr>
        <p:spPr>
          <a:xfrm>
            <a:off x="92101" y="2351823"/>
            <a:ext cx="2177259" cy="4431983"/>
          </a:xfrm>
          <a:prstGeom prst="rect">
            <a:avLst/>
          </a:prstGeom>
          <a:solidFill>
            <a:schemeClr val="bg1"/>
          </a:solidFill>
          <a:ln w="19050">
            <a:solidFill>
              <a:schemeClr val="accent2"/>
            </a:solidFill>
          </a:ln>
        </p:spPr>
        <p:txBody>
          <a:bodyPr wrap="square" rtlCol="0">
            <a:spAutoFit/>
          </a:bodyPr>
          <a:lstStyle/>
          <a:p>
            <a:r>
              <a:rPr lang="en-US" sz="1200" b="1" dirty="0"/>
              <a:t>Safe, reliable, affordable</a:t>
            </a:r>
          </a:p>
          <a:p>
            <a:pPr marL="171450" indent="-171450">
              <a:buFont typeface="Arial" panose="020B0604020202020204" pitchFamily="34" charset="0"/>
              <a:buChar char="•"/>
            </a:pPr>
            <a:r>
              <a:rPr lang="en-US" sz="1000" dirty="0"/>
              <a:t>“I chose the thumbs up emoji for this image. </a:t>
            </a:r>
            <a:r>
              <a:rPr lang="en-US" sz="1000" b="1" dirty="0"/>
              <a:t>I like how there is a nice bridge over crossing a main driving area.</a:t>
            </a:r>
            <a:r>
              <a:rPr lang="en-US" sz="1000" dirty="0"/>
              <a:t> It has railed ramps leading to the bridge making it easy and accessible for those who don’t drive. You could easily walk or jog like the person in the video. It also looks wide enough for someone who was in a wheelchair, and you could even ride a bike.”</a:t>
            </a:r>
          </a:p>
          <a:p>
            <a:pPr marL="171450" indent="-171450">
              <a:buFont typeface="Arial" panose="020B0604020202020204" pitchFamily="34" charset="0"/>
              <a:buChar char="•"/>
            </a:pPr>
            <a:r>
              <a:rPr lang="en-US" sz="1000" b="1" dirty="0"/>
              <a:t>“like adding this bridge concept for 'safety’”</a:t>
            </a:r>
          </a:p>
          <a:p>
            <a:pPr marL="171450" indent="-171450">
              <a:buFont typeface="Arial" panose="020B0604020202020204" pitchFamily="34" charset="0"/>
              <a:buChar char="•"/>
            </a:pPr>
            <a:r>
              <a:rPr lang="en-US" sz="1000" dirty="0"/>
              <a:t>“I like that this included a walkway bridge for pedestrians as that is a means of transportation.”</a:t>
            </a:r>
          </a:p>
          <a:p>
            <a:pPr marL="171450" indent="-171450">
              <a:buFont typeface="Arial" panose="020B0604020202020204" pitchFamily="34" charset="0"/>
              <a:buChar char="•"/>
            </a:pPr>
            <a:r>
              <a:rPr lang="en-US" sz="1000" b="1" dirty="0"/>
              <a:t>“Affordability is also top notch.. </a:t>
            </a:r>
            <a:r>
              <a:rPr lang="en-US" sz="1000" dirty="0"/>
              <a:t>The lesser money I spend on good transportation the happier I become”</a:t>
            </a:r>
          </a:p>
          <a:p>
            <a:pPr marL="171450" indent="-171450">
              <a:buFont typeface="Arial" panose="020B0604020202020204" pitchFamily="34" charset="0"/>
              <a:buChar char="•"/>
            </a:pPr>
            <a:r>
              <a:rPr lang="en-US" sz="1000" dirty="0"/>
              <a:t>“I agree, everyone deserves this. They deserve to get opportunities just like everyone else."</a:t>
            </a:r>
          </a:p>
        </p:txBody>
      </p:sp>
      <p:cxnSp>
        <p:nvCxnSpPr>
          <p:cNvPr id="33" name="Straight Connector 32">
            <a:extLst>
              <a:ext uri="{FF2B5EF4-FFF2-40B4-BE49-F238E27FC236}">
                <a16:creationId xmlns:a16="http://schemas.microsoft.com/office/drawing/2014/main" id="{AA6EA140-34D5-4347-84AC-55B09024D784}"/>
              </a:ext>
            </a:extLst>
          </p:cNvPr>
          <p:cNvCxnSpPr>
            <a:cxnSpLocks/>
            <a:stCxn id="32" idx="3"/>
            <a:endCxn id="34" idx="2"/>
          </p:cNvCxnSpPr>
          <p:nvPr/>
        </p:nvCxnSpPr>
        <p:spPr>
          <a:xfrm flipV="1">
            <a:off x="2269360" y="2480074"/>
            <a:ext cx="1930955" cy="2087741"/>
          </a:xfrm>
          <a:prstGeom prst="line">
            <a:avLst/>
          </a:prstGeom>
          <a:ln w="1905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BD6B9E4B-19AE-4750-874E-C7F913E70031}"/>
              </a:ext>
            </a:extLst>
          </p:cNvPr>
          <p:cNvSpPr/>
          <p:nvPr/>
        </p:nvSpPr>
        <p:spPr>
          <a:xfrm>
            <a:off x="3830632" y="1589841"/>
            <a:ext cx="739365" cy="890233"/>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003CD0F-A4AC-4132-BBBD-9CC19CE80E5F}"/>
              </a:ext>
            </a:extLst>
          </p:cNvPr>
          <p:cNvSpPr/>
          <p:nvPr/>
        </p:nvSpPr>
        <p:spPr>
          <a:xfrm>
            <a:off x="5340993" y="1593846"/>
            <a:ext cx="318334" cy="35576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A5D322-1AB6-4528-A6C8-8B9D48ECDECF}"/>
              </a:ext>
            </a:extLst>
          </p:cNvPr>
          <p:cNvSpPr/>
          <p:nvPr/>
        </p:nvSpPr>
        <p:spPr>
          <a:xfrm>
            <a:off x="6869567" y="1593878"/>
            <a:ext cx="383729" cy="890233"/>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F93A027-76B3-4321-BE8F-692AD957046B}"/>
              </a:ext>
            </a:extLst>
          </p:cNvPr>
          <p:cNvSpPr txBox="1"/>
          <p:nvPr/>
        </p:nvSpPr>
        <p:spPr>
          <a:xfrm>
            <a:off x="94243" y="599432"/>
            <a:ext cx="2161047" cy="1661993"/>
          </a:xfrm>
          <a:prstGeom prst="rect">
            <a:avLst/>
          </a:prstGeom>
          <a:solidFill>
            <a:schemeClr val="bg1"/>
          </a:solidFill>
          <a:ln w="19050">
            <a:solidFill>
              <a:schemeClr val="accent2"/>
            </a:solidFill>
          </a:ln>
        </p:spPr>
        <p:txBody>
          <a:bodyPr wrap="square" rtlCol="0">
            <a:spAutoFit/>
          </a:bodyPr>
          <a:lstStyle/>
          <a:p>
            <a:r>
              <a:rPr lang="en-US" sz="1200" b="1" dirty="0"/>
              <a:t>Why show gridlock?</a:t>
            </a:r>
          </a:p>
          <a:p>
            <a:pPr marL="171450" indent="-171450">
              <a:buFont typeface="Arial" panose="020B0604020202020204" pitchFamily="34" charset="0"/>
              <a:buChar char="•"/>
            </a:pPr>
            <a:r>
              <a:rPr lang="en-US" sz="1000" dirty="0"/>
              <a:t>“If you're suggesting current means of transportation aren't great, why are you showing traffic. Moving at a good speed, and not gridlock?”</a:t>
            </a:r>
          </a:p>
          <a:p>
            <a:pPr marL="171450" indent="-171450">
              <a:buFont typeface="Arial" panose="020B0604020202020204" pitchFamily="34" charset="0"/>
              <a:buChar char="•"/>
            </a:pPr>
            <a:r>
              <a:rPr lang="en-US" sz="1000" dirty="0"/>
              <a:t>“There was lots of usage of people walking in this video, that detracts from the topic of transportation.”</a:t>
            </a:r>
          </a:p>
        </p:txBody>
      </p:sp>
      <p:cxnSp>
        <p:nvCxnSpPr>
          <p:cNvPr id="38" name="Straight Connector 37">
            <a:extLst>
              <a:ext uri="{FF2B5EF4-FFF2-40B4-BE49-F238E27FC236}">
                <a16:creationId xmlns:a16="http://schemas.microsoft.com/office/drawing/2014/main" id="{66AB0FD5-8CF8-43D8-9967-91E3269BEE6F}"/>
              </a:ext>
            </a:extLst>
          </p:cNvPr>
          <p:cNvCxnSpPr>
            <a:cxnSpLocks/>
            <a:endCxn id="47" idx="1"/>
          </p:cNvCxnSpPr>
          <p:nvPr/>
        </p:nvCxnSpPr>
        <p:spPr>
          <a:xfrm>
            <a:off x="2360295" y="1964720"/>
            <a:ext cx="948485" cy="730313"/>
          </a:xfrm>
          <a:prstGeom prst="line">
            <a:avLst/>
          </a:prstGeom>
          <a:ln w="1905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2D3F7819-9DB7-4E34-8C71-DEE1141D1C7B}"/>
              </a:ext>
            </a:extLst>
          </p:cNvPr>
          <p:cNvSpPr txBox="1"/>
          <p:nvPr/>
        </p:nvSpPr>
        <p:spPr>
          <a:xfrm>
            <a:off x="2479267" y="5129187"/>
            <a:ext cx="3250571" cy="1354217"/>
          </a:xfrm>
          <a:prstGeom prst="rect">
            <a:avLst/>
          </a:prstGeom>
          <a:solidFill>
            <a:schemeClr val="bg1"/>
          </a:solidFill>
          <a:ln w="19050">
            <a:solidFill>
              <a:schemeClr val="accent2"/>
            </a:solidFill>
          </a:ln>
        </p:spPr>
        <p:txBody>
          <a:bodyPr wrap="square" rtlCol="0">
            <a:spAutoFit/>
          </a:bodyPr>
          <a:lstStyle/>
          <a:p>
            <a:r>
              <a:rPr lang="en-US" sz="1200" b="1" dirty="0"/>
              <a:t>Especially for people with special needs</a:t>
            </a:r>
          </a:p>
          <a:p>
            <a:pPr marL="171450" indent="-171450">
              <a:buFont typeface="Arial" panose="020B0604020202020204" pitchFamily="34" charset="0"/>
              <a:buChar char="•"/>
            </a:pPr>
            <a:r>
              <a:rPr lang="en-US" sz="1000" dirty="0"/>
              <a:t>“I liked the reasons of why everyone needs affordable transportation”</a:t>
            </a:r>
          </a:p>
          <a:p>
            <a:pPr marL="171450" indent="-171450">
              <a:buFont typeface="Arial" panose="020B0604020202020204" pitchFamily="34" charset="0"/>
              <a:buChar char="•"/>
            </a:pPr>
            <a:r>
              <a:rPr lang="en-US" sz="1000" dirty="0"/>
              <a:t>“Being able to get around when in a wheelchair is so important for the aging population”</a:t>
            </a:r>
          </a:p>
          <a:p>
            <a:pPr marL="171450" indent="-171450">
              <a:buFont typeface="Arial" panose="020B0604020202020204" pitchFamily="34" charset="0"/>
              <a:buChar char="•"/>
            </a:pPr>
            <a:r>
              <a:rPr lang="en-US" sz="1000" dirty="0"/>
              <a:t>“I love that this video includes people with mobility issues and their means of transportation.”</a:t>
            </a:r>
          </a:p>
        </p:txBody>
      </p:sp>
      <p:cxnSp>
        <p:nvCxnSpPr>
          <p:cNvPr id="40" name="Straight Connector 39">
            <a:extLst>
              <a:ext uri="{FF2B5EF4-FFF2-40B4-BE49-F238E27FC236}">
                <a16:creationId xmlns:a16="http://schemas.microsoft.com/office/drawing/2014/main" id="{88A4E5BA-4171-4854-93CA-0780FDE3DBCB}"/>
              </a:ext>
            </a:extLst>
          </p:cNvPr>
          <p:cNvCxnSpPr>
            <a:cxnSpLocks/>
            <a:stCxn id="39" idx="0"/>
            <a:endCxn id="35" idx="2"/>
          </p:cNvCxnSpPr>
          <p:nvPr/>
        </p:nvCxnSpPr>
        <p:spPr>
          <a:xfrm flipV="1">
            <a:off x="4104553" y="1949615"/>
            <a:ext cx="1395607" cy="3179572"/>
          </a:xfrm>
          <a:prstGeom prst="line">
            <a:avLst/>
          </a:prstGeom>
          <a:ln w="1905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AFD38B5-DBAF-444D-B141-9782AF966BF3}"/>
              </a:ext>
            </a:extLst>
          </p:cNvPr>
          <p:cNvSpPr txBox="1"/>
          <p:nvPr/>
        </p:nvSpPr>
        <p:spPr>
          <a:xfrm>
            <a:off x="5908965" y="5128386"/>
            <a:ext cx="3512827" cy="1508105"/>
          </a:xfrm>
          <a:prstGeom prst="rect">
            <a:avLst/>
          </a:prstGeom>
          <a:solidFill>
            <a:schemeClr val="bg1"/>
          </a:solidFill>
          <a:ln w="19050">
            <a:solidFill>
              <a:schemeClr val="accent2"/>
            </a:solidFill>
          </a:ln>
        </p:spPr>
        <p:txBody>
          <a:bodyPr wrap="square" rtlCol="0">
            <a:spAutoFit/>
          </a:bodyPr>
          <a:lstStyle/>
          <a:p>
            <a:r>
              <a:rPr lang="en-US" sz="1200" b="1" dirty="0"/>
              <a:t>Different modes of transportation</a:t>
            </a:r>
          </a:p>
          <a:p>
            <a:pPr marL="171450" indent="-171450">
              <a:buFont typeface="Arial" panose="020B0604020202020204" pitchFamily="34" charset="0"/>
              <a:buChar char="•"/>
            </a:pPr>
            <a:r>
              <a:rPr lang="en-US" sz="1000" dirty="0"/>
              <a:t>“Convenience is important”</a:t>
            </a:r>
          </a:p>
          <a:p>
            <a:pPr marL="171450" indent="-171450">
              <a:buFont typeface="Arial" panose="020B0604020202020204" pitchFamily="34" charset="0"/>
              <a:buChar char="•"/>
            </a:pPr>
            <a:r>
              <a:rPr lang="en-US" sz="1000" dirty="0"/>
              <a:t>“Have to be able to get to where you need to go when you have to”</a:t>
            </a:r>
          </a:p>
          <a:p>
            <a:pPr marL="171450" indent="-171450">
              <a:buFont typeface="Arial" panose="020B0604020202020204" pitchFamily="34" charset="0"/>
              <a:buChar char="•"/>
            </a:pPr>
            <a:r>
              <a:rPr lang="en-US" sz="1000" dirty="0"/>
              <a:t>“Nice to include non-standard methods of transportation”</a:t>
            </a:r>
          </a:p>
          <a:p>
            <a:pPr marL="171450" indent="-171450">
              <a:buFont typeface="Arial" panose="020B0604020202020204" pitchFamily="34" charset="0"/>
              <a:buChar char="•"/>
            </a:pPr>
            <a:r>
              <a:rPr lang="en-US" sz="1000" dirty="0"/>
              <a:t>“like the mention of different modes of transportation”</a:t>
            </a:r>
          </a:p>
          <a:p>
            <a:pPr marL="171450" indent="-171450">
              <a:buFont typeface="Arial" panose="020B0604020202020204" pitchFamily="34" charset="0"/>
              <a:buChar char="•"/>
            </a:pPr>
            <a:r>
              <a:rPr lang="en-US" sz="1000" dirty="0"/>
              <a:t>“All kinds of travel”</a:t>
            </a:r>
          </a:p>
        </p:txBody>
      </p:sp>
      <p:cxnSp>
        <p:nvCxnSpPr>
          <p:cNvPr id="42" name="Straight Connector 41">
            <a:extLst>
              <a:ext uri="{FF2B5EF4-FFF2-40B4-BE49-F238E27FC236}">
                <a16:creationId xmlns:a16="http://schemas.microsoft.com/office/drawing/2014/main" id="{F0D52E3E-4B2A-4E33-B874-0EAA0922D79E}"/>
              </a:ext>
            </a:extLst>
          </p:cNvPr>
          <p:cNvCxnSpPr>
            <a:cxnSpLocks/>
            <a:stCxn id="55" idx="1"/>
            <a:endCxn id="36" idx="2"/>
          </p:cNvCxnSpPr>
          <p:nvPr/>
        </p:nvCxnSpPr>
        <p:spPr>
          <a:xfrm flipH="1" flipV="1">
            <a:off x="7061432" y="2484111"/>
            <a:ext cx="2709996" cy="1869633"/>
          </a:xfrm>
          <a:prstGeom prst="line">
            <a:avLst/>
          </a:prstGeom>
          <a:ln w="1905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899FE311-CFF7-469B-966F-14394097C5DC}"/>
              </a:ext>
            </a:extLst>
          </p:cNvPr>
          <p:cNvSpPr txBox="1"/>
          <p:nvPr/>
        </p:nvSpPr>
        <p:spPr>
          <a:xfrm>
            <a:off x="9771428" y="795294"/>
            <a:ext cx="2299570" cy="2277547"/>
          </a:xfrm>
          <a:prstGeom prst="rect">
            <a:avLst/>
          </a:prstGeom>
          <a:solidFill>
            <a:schemeClr val="bg1"/>
          </a:solidFill>
          <a:ln w="19050">
            <a:solidFill>
              <a:schemeClr val="accent2"/>
            </a:solidFill>
          </a:ln>
        </p:spPr>
        <p:txBody>
          <a:bodyPr wrap="square" rtlCol="0">
            <a:spAutoFit/>
          </a:bodyPr>
          <a:lstStyle/>
          <a:p>
            <a:r>
              <a:rPr lang="en-US" sz="1200" b="1" dirty="0"/>
              <a:t>Sweet couple</a:t>
            </a:r>
          </a:p>
          <a:p>
            <a:pPr marL="171450" indent="-171450">
              <a:buFont typeface="Arial" panose="020B0604020202020204" pitchFamily="34" charset="0"/>
              <a:buChar char="•"/>
            </a:pPr>
            <a:r>
              <a:rPr lang="en-US" sz="1000" dirty="0"/>
              <a:t>“I love that this video includes seniors as they are often left out!”</a:t>
            </a:r>
          </a:p>
          <a:p>
            <a:pPr marL="171450" indent="-171450">
              <a:buFont typeface="Arial" panose="020B0604020202020204" pitchFamily="34" charset="0"/>
              <a:buChar char="•"/>
            </a:pPr>
            <a:r>
              <a:rPr lang="en-US" sz="1000" dirty="0"/>
              <a:t>“LOVE the old couple walking. Sweet”</a:t>
            </a:r>
          </a:p>
          <a:p>
            <a:pPr marL="171450" indent="-171450">
              <a:buFont typeface="Arial" panose="020B0604020202020204" pitchFamily="34" charset="0"/>
              <a:buChar char="•"/>
            </a:pPr>
            <a:r>
              <a:rPr lang="en-US" sz="1000" dirty="0"/>
              <a:t>“I chose the heart emoji for this image. I love how an elderly couple is taking a nice evening walk together to stay active. It’s a great bonding time after a long day and having a nice bridge/walkway over the water is so beautiful and refreshing.”</a:t>
            </a:r>
          </a:p>
        </p:txBody>
      </p:sp>
      <p:cxnSp>
        <p:nvCxnSpPr>
          <p:cNvPr id="44" name="Straight Connector 43">
            <a:extLst>
              <a:ext uri="{FF2B5EF4-FFF2-40B4-BE49-F238E27FC236}">
                <a16:creationId xmlns:a16="http://schemas.microsoft.com/office/drawing/2014/main" id="{893B74AA-55B2-43A0-A56A-C05E2D5D178D}"/>
              </a:ext>
            </a:extLst>
          </p:cNvPr>
          <p:cNvCxnSpPr>
            <a:cxnSpLocks/>
            <a:stCxn id="46" idx="3"/>
          </p:cNvCxnSpPr>
          <p:nvPr/>
        </p:nvCxnSpPr>
        <p:spPr>
          <a:xfrm flipV="1">
            <a:off x="8383738" y="1593878"/>
            <a:ext cx="1387690" cy="170300"/>
          </a:xfrm>
          <a:prstGeom prst="line">
            <a:avLst/>
          </a:prstGeom>
          <a:ln w="1905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F65E8A02-9C2C-4F14-9035-FF1E2207BC76}"/>
              </a:ext>
            </a:extLst>
          </p:cNvPr>
          <p:cNvSpPr/>
          <p:nvPr/>
        </p:nvSpPr>
        <p:spPr>
          <a:xfrm>
            <a:off x="6079219" y="1593878"/>
            <a:ext cx="479483" cy="890233"/>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00F0CAE-03F4-46A7-BB23-D82D0C68E761}"/>
              </a:ext>
            </a:extLst>
          </p:cNvPr>
          <p:cNvSpPr/>
          <p:nvPr/>
        </p:nvSpPr>
        <p:spPr>
          <a:xfrm>
            <a:off x="7881121" y="1578741"/>
            <a:ext cx="502617" cy="370874"/>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FDB2DD2-FA8A-4207-9F80-966D317B0997}"/>
              </a:ext>
            </a:extLst>
          </p:cNvPr>
          <p:cNvSpPr/>
          <p:nvPr/>
        </p:nvSpPr>
        <p:spPr>
          <a:xfrm>
            <a:off x="3308780" y="2554268"/>
            <a:ext cx="267798" cy="28152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A group of cars on a road&#10;&#10;Description automatically generated with low confidence">
            <a:extLst>
              <a:ext uri="{FF2B5EF4-FFF2-40B4-BE49-F238E27FC236}">
                <a16:creationId xmlns:a16="http://schemas.microsoft.com/office/drawing/2014/main" id="{54B27B9C-9A8F-4B35-AED4-B76243C4C9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9033" y="862879"/>
            <a:ext cx="1071007" cy="603504"/>
          </a:xfrm>
          <a:prstGeom prst="rect">
            <a:avLst/>
          </a:prstGeom>
        </p:spPr>
      </p:pic>
      <p:pic>
        <p:nvPicPr>
          <p:cNvPr id="49" name="Picture 48" descr="A person standing in front of a train&#10;&#10;Description automatically generated with low confidence">
            <a:extLst>
              <a:ext uri="{FF2B5EF4-FFF2-40B4-BE49-F238E27FC236}">
                <a16:creationId xmlns:a16="http://schemas.microsoft.com/office/drawing/2014/main" id="{C49C321D-6973-4302-AD71-4B2DFF18BC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05702" y="862314"/>
            <a:ext cx="1071007" cy="603504"/>
          </a:xfrm>
          <a:prstGeom prst="rect">
            <a:avLst/>
          </a:prstGeom>
        </p:spPr>
      </p:pic>
      <p:pic>
        <p:nvPicPr>
          <p:cNvPr id="50" name="Picture 49" descr="A picture containing text, car, outdoor, sky&#10;&#10;Description automatically generated">
            <a:extLst>
              <a:ext uri="{FF2B5EF4-FFF2-40B4-BE49-F238E27FC236}">
                <a16:creationId xmlns:a16="http://schemas.microsoft.com/office/drawing/2014/main" id="{10D8894C-AD20-474B-9462-A01612789D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92781" y="866475"/>
            <a:ext cx="1074115" cy="603504"/>
          </a:xfrm>
          <a:prstGeom prst="rect">
            <a:avLst/>
          </a:prstGeom>
        </p:spPr>
      </p:pic>
      <p:pic>
        <p:nvPicPr>
          <p:cNvPr id="51" name="Picture 50" descr="A person looking at the phone&#10;&#10;Description automatically generated with medium confidence">
            <a:extLst>
              <a:ext uri="{FF2B5EF4-FFF2-40B4-BE49-F238E27FC236}">
                <a16:creationId xmlns:a16="http://schemas.microsoft.com/office/drawing/2014/main" id="{28D1F986-80E3-420F-9A41-7CF70B0BB7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64144" y="245874"/>
            <a:ext cx="1069793" cy="603504"/>
          </a:xfrm>
          <a:prstGeom prst="rect">
            <a:avLst/>
          </a:prstGeom>
        </p:spPr>
      </p:pic>
      <p:pic>
        <p:nvPicPr>
          <p:cNvPr id="52" name="Picture 51" descr="A person walking next to a taxi&#10;&#10;Description automatically generated with medium confidence">
            <a:extLst>
              <a:ext uri="{FF2B5EF4-FFF2-40B4-BE49-F238E27FC236}">
                <a16:creationId xmlns:a16="http://schemas.microsoft.com/office/drawing/2014/main" id="{0B9A0BEC-0093-465B-823F-D8D611965E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99040" y="873323"/>
            <a:ext cx="1071007" cy="603504"/>
          </a:xfrm>
          <a:prstGeom prst="rect">
            <a:avLst/>
          </a:prstGeom>
        </p:spPr>
      </p:pic>
      <p:pic>
        <p:nvPicPr>
          <p:cNvPr id="53" name="Picture 52" descr="A picture containing tree, outdoor, grass, person&#10;&#10;Description automatically generated">
            <a:extLst>
              <a:ext uri="{FF2B5EF4-FFF2-40B4-BE49-F238E27FC236}">
                <a16:creationId xmlns:a16="http://schemas.microsoft.com/office/drawing/2014/main" id="{DD1EC7E0-C55F-4767-BD60-6A533CE254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76106" y="245874"/>
            <a:ext cx="1068857" cy="603504"/>
          </a:xfrm>
          <a:prstGeom prst="rect">
            <a:avLst/>
          </a:prstGeom>
        </p:spPr>
      </p:pic>
      <p:pic>
        <p:nvPicPr>
          <p:cNvPr id="54" name="Picture 53" descr="A picture containing text, sky, outdoor, person&#10;&#10;Description automatically generated">
            <a:extLst>
              <a:ext uri="{FF2B5EF4-FFF2-40B4-BE49-F238E27FC236}">
                <a16:creationId xmlns:a16="http://schemas.microsoft.com/office/drawing/2014/main" id="{D265BCA9-6C36-4119-99F1-C4D0F49C91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65378" y="873323"/>
            <a:ext cx="1072222" cy="603504"/>
          </a:xfrm>
          <a:prstGeom prst="rect">
            <a:avLst/>
          </a:prstGeom>
        </p:spPr>
      </p:pic>
      <p:sp>
        <p:nvSpPr>
          <p:cNvPr id="55" name="TextBox 54">
            <a:extLst>
              <a:ext uri="{FF2B5EF4-FFF2-40B4-BE49-F238E27FC236}">
                <a16:creationId xmlns:a16="http://schemas.microsoft.com/office/drawing/2014/main" id="{21BBA338-E9F2-416C-A72A-37FDCD6183AB}"/>
              </a:ext>
            </a:extLst>
          </p:cNvPr>
          <p:cNvSpPr txBox="1"/>
          <p:nvPr/>
        </p:nvSpPr>
        <p:spPr>
          <a:xfrm>
            <a:off x="9771428" y="3138026"/>
            <a:ext cx="2299570" cy="2431435"/>
          </a:xfrm>
          <a:prstGeom prst="rect">
            <a:avLst/>
          </a:prstGeom>
          <a:solidFill>
            <a:schemeClr val="bg1"/>
          </a:solidFill>
          <a:ln w="19050">
            <a:solidFill>
              <a:schemeClr val="accent2"/>
            </a:solidFill>
          </a:ln>
        </p:spPr>
        <p:txBody>
          <a:bodyPr wrap="square" rtlCol="0">
            <a:spAutoFit/>
          </a:bodyPr>
          <a:lstStyle/>
          <a:p>
            <a:r>
              <a:rPr lang="en-US" sz="1200" b="1" dirty="0"/>
              <a:t>Vital for family and daily life</a:t>
            </a:r>
          </a:p>
          <a:p>
            <a:pPr marL="171450" indent="-171450">
              <a:buFont typeface="Arial" panose="020B0604020202020204" pitchFamily="34" charset="0"/>
              <a:buChar char="•"/>
            </a:pPr>
            <a:r>
              <a:rPr lang="en-US" sz="1000" dirty="0"/>
              <a:t>“Being able to go where I need to and when I need to is </a:t>
            </a:r>
            <a:r>
              <a:rPr lang="en-US" sz="1000" b="1" dirty="0"/>
              <a:t>vital to my life </a:t>
            </a:r>
            <a:r>
              <a:rPr lang="en-US" sz="1000" dirty="0"/>
              <a:t>and I love how it is captured here”</a:t>
            </a:r>
          </a:p>
          <a:p>
            <a:pPr marL="171450" indent="-171450">
              <a:buFont typeface="Arial" panose="020B0604020202020204" pitchFamily="34" charset="0"/>
              <a:buChar char="•"/>
            </a:pPr>
            <a:r>
              <a:rPr lang="en-US" sz="1000" dirty="0"/>
              <a:t>I like the family that is portrayed.</a:t>
            </a:r>
          </a:p>
          <a:p>
            <a:pPr marL="171450" indent="-171450">
              <a:buFont typeface="Arial" panose="020B0604020202020204" pitchFamily="34" charset="0"/>
              <a:buChar char="•"/>
            </a:pPr>
            <a:r>
              <a:rPr lang="en-US" sz="1000" b="1" dirty="0"/>
              <a:t>“Showing a family having more time to be together is lovely”</a:t>
            </a:r>
          </a:p>
          <a:p>
            <a:pPr marL="171450" indent="-171450">
              <a:buFont typeface="Arial" panose="020B0604020202020204" pitchFamily="34" charset="0"/>
              <a:buChar char="•"/>
            </a:pPr>
            <a:r>
              <a:rPr lang="en-US" sz="1000" dirty="0"/>
              <a:t>“I chose the heart emoji for this image. I love how this family is spending time together. It’s important to spend as much time with your children while you can and while they are still little.”</a:t>
            </a:r>
          </a:p>
        </p:txBody>
      </p:sp>
      <p:cxnSp>
        <p:nvCxnSpPr>
          <p:cNvPr id="56" name="Straight Connector 55">
            <a:extLst>
              <a:ext uri="{FF2B5EF4-FFF2-40B4-BE49-F238E27FC236}">
                <a16:creationId xmlns:a16="http://schemas.microsoft.com/office/drawing/2014/main" id="{A36A6E2C-80D5-44E0-A1A9-2D10125313BB}"/>
              </a:ext>
            </a:extLst>
          </p:cNvPr>
          <p:cNvCxnSpPr>
            <a:cxnSpLocks/>
            <a:endCxn id="45" idx="2"/>
          </p:cNvCxnSpPr>
          <p:nvPr/>
        </p:nvCxnSpPr>
        <p:spPr>
          <a:xfrm flipH="1" flipV="1">
            <a:off x="6318961" y="2484111"/>
            <a:ext cx="1852336" cy="2644275"/>
          </a:xfrm>
          <a:prstGeom prst="line">
            <a:avLst/>
          </a:prstGeom>
          <a:ln w="19050"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584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005782D-4628-4745-AD5F-C75814616F5B}"/>
              </a:ext>
            </a:extLst>
          </p:cNvPr>
          <p:cNvSpPr txBox="1">
            <a:spLocks/>
          </p:cNvSpPr>
          <p:nvPr/>
        </p:nvSpPr>
        <p:spPr>
          <a:xfrm>
            <a:off x="-1" y="77529"/>
            <a:ext cx="5672831" cy="517486"/>
          </a:xfrm>
          <a:prstGeom prst="rect">
            <a:avLst/>
          </a:prstGeom>
        </p:spPr>
        <p:txBody>
          <a:bodyP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000" dirty="0">
                <a:solidFill>
                  <a:schemeClr val="tx2"/>
                </a:solidFill>
              </a:rPr>
              <a:t>EQUITY Video Script Markup</a:t>
            </a:r>
          </a:p>
        </p:txBody>
      </p:sp>
      <p:graphicFrame>
        <p:nvGraphicFramePr>
          <p:cNvPr id="29" name="Table 28">
            <a:extLst>
              <a:ext uri="{FF2B5EF4-FFF2-40B4-BE49-F238E27FC236}">
                <a16:creationId xmlns:a16="http://schemas.microsoft.com/office/drawing/2014/main" id="{2AF37DB1-3404-4AC8-B012-81F05B553919}"/>
              </a:ext>
            </a:extLst>
          </p:cNvPr>
          <p:cNvGraphicFramePr>
            <a:graphicFrameLocks noGrp="1"/>
          </p:cNvGraphicFramePr>
          <p:nvPr>
            <p:extLst>
              <p:ext uri="{D42A27DB-BD31-4B8C-83A1-F6EECF244321}">
                <p14:modId xmlns:p14="http://schemas.microsoft.com/office/powerpoint/2010/main" val="3823585065"/>
              </p:ext>
            </p:extLst>
          </p:nvPr>
        </p:nvGraphicFramePr>
        <p:xfrm>
          <a:off x="992508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dirty="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44%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48%</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a:solidFill>
                        <a:schemeClr val="tx1"/>
                      </a:solidFill>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lvl="0" algn="ctr">
                        <a:buNone/>
                      </a:pPr>
                      <a:r>
                        <a:rPr lang="en-US" sz="1200" b="0" i="0" u="none" strike="noStrike">
                          <a:solidFill>
                            <a:srgbClr val="000000"/>
                          </a:solidFill>
                          <a:effectLst/>
                          <a:latin typeface="+mn-lt"/>
                        </a:rPr>
                        <a:t>-</a:t>
                      </a:r>
                    </a:p>
                  </a:txBody>
                  <a:tcPr marL="9524" marR="9524" marT="9524"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dirty="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30" name="Picture 29" descr="A picture containing logo&#10;&#10;Description automatically generated">
            <a:extLst>
              <a:ext uri="{FF2B5EF4-FFF2-40B4-BE49-F238E27FC236}">
                <a16:creationId xmlns:a16="http://schemas.microsoft.com/office/drawing/2014/main" id="{D58A0847-0D84-4057-BDCF-72CFAA3D5B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66720" y="4614872"/>
            <a:ext cx="774061" cy="248000"/>
          </a:xfrm>
          <a:prstGeom prst="rect">
            <a:avLst/>
          </a:prstGeom>
        </p:spPr>
      </p:pic>
      <p:pic>
        <p:nvPicPr>
          <p:cNvPr id="31" name="Picture 30" descr="Text&#10;&#10;Description automatically generated with low confidence">
            <a:extLst>
              <a:ext uri="{FF2B5EF4-FFF2-40B4-BE49-F238E27FC236}">
                <a16:creationId xmlns:a16="http://schemas.microsoft.com/office/drawing/2014/main" id="{F9D75354-051C-4C33-81A8-AA9369CC63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66720" y="4904361"/>
            <a:ext cx="686408" cy="248000"/>
          </a:xfrm>
          <a:prstGeom prst="rect">
            <a:avLst/>
          </a:prstGeom>
        </p:spPr>
      </p:pic>
      <p:pic>
        <p:nvPicPr>
          <p:cNvPr id="32" name="Picture 31" descr="Logo&#10;&#10;Description automatically generated">
            <a:extLst>
              <a:ext uri="{FF2B5EF4-FFF2-40B4-BE49-F238E27FC236}">
                <a16:creationId xmlns:a16="http://schemas.microsoft.com/office/drawing/2014/main" id="{9AC061A4-FCA4-4906-B7D0-54D3637513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66720" y="6057522"/>
            <a:ext cx="945681" cy="238574"/>
          </a:xfrm>
          <a:prstGeom prst="rect">
            <a:avLst/>
          </a:prstGeom>
        </p:spPr>
      </p:pic>
      <p:pic>
        <p:nvPicPr>
          <p:cNvPr id="33" name="Picture 32" descr="Logo&#10;&#10;Description automatically generated">
            <a:extLst>
              <a:ext uri="{FF2B5EF4-FFF2-40B4-BE49-F238E27FC236}">
                <a16:creationId xmlns:a16="http://schemas.microsoft.com/office/drawing/2014/main" id="{C01F53DA-B624-42A4-9B72-295C6E12EB0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66720" y="6337584"/>
            <a:ext cx="669991" cy="255184"/>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AAE1F7AA-9043-41C8-AF0F-B509B6934CE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66720" y="5193850"/>
            <a:ext cx="1123516" cy="248000"/>
          </a:xfrm>
          <a:prstGeom prst="rect">
            <a:avLst/>
          </a:prstGeom>
        </p:spPr>
      </p:pic>
      <p:pic>
        <p:nvPicPr>
          <p:cNvPr id="35" name="Picture 34" descr="Logo&#10;&#10;Description automatically generated">
            <a:extLst>
              <a:ext uri="{FF2B5EF4-FFF2-40B4-BE49-F238E27FC236}">
                <a16:creationId xmlns:a16="http://schemas.microsoft.com/office/drawing/2014/main" id="{10E8CDD1-BF3D-41FF-B19C-D80600BBC3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066720" y="5483339"/>
            <a:ext cx="1033336" cy="248000"/>
          </a:xfrm>
          <a:prstGeom prst="rect">
            <a:avLst/>
          </a:prstGeom>
        </p:spPr>
      </p:pic>
      <p:pic>
        <p:nvPicPr>
          <p:cNvPr id="36" name="Picture 35">
            <a:extLst>
              <a:ext uri="{FF2B5EF4-FFF2-40B4-BE49-F238E27FC236}">
                <a16:creationId xmlns:a16="http://schemas.microsoft.com/office/drawing/2014/main" id="{E7EB7646-7D0B-4C06-82D6-F91F15C0766D}"/>
              </a:ext>
            </a:extLst>
          </p:cNvPr>
          <p:cNvPicPr>
            <a:picLocks noChangeAspect="1"/>
          </p:cNvPicPr>
          <p:nvPr/>
        </p:nvPicPr>
        <p:blipFill>
          <a:blip r:embed="rId9"/>
          <a:stretch>
            <a:fillRect/>
          </a:stretch>
        </p:blipFill>
        <p:spPr>
          <a:xfrm>
            <a:off x="10066720" y="5772828"/>
            <a:ext cx="835616" cy="243205"/>
          </a:xfrm>
          <a:prstGeom prst="rect">
            <a:avLst/>
          </a:prstGeom>
        </p:spPr>
      </p:pic>
      <p:pic>
        <p:nvPicPr>
          <p:cNvPr id="37" name="Picture 36" descr="A picture containing logo&#10;&#10;Description automatically generated">
            <a:extLst>
              <a:ext uri="{FF2B5EF4-FFF2-40B4-BE49-F238E27FC236}">
                <a16:creationId xmlns:a16="http://schemas.microsoft.com/office/drawing/2014/main" id="{ED4CC1A7-915E-44AA-A1F3-E434FDD619D9}"/>
              </a:ext>
            </a:extLst>
          </p:cNvPr>
          <p:cNvPicPr>
            <a:picLocks noChangeAspect="1"/>
          </p:cNvPicPr>
          <p:nvPr/>
        </p:nvPicPr>
        <p:blipFill>
          <a:blip r:embed="rId10"/>
          <a:stretch>
            <a:fillRect/>
          </a:stretch>
        </p:blipFill>
        <p:spPr>
          <a:xfrm>
            <a:off x="2836752" y="1600200"/>
            <a:ext cx="6518495" cy="3657600"/>
          </a:xfrm>
          <a:prstGeom prst="rect">
            <a:avLst/>
          </a:prstGeom>
        </p:spPr>
      </p:pic>
      <p:sp>
        <p:nvSpPr>
          <p:cNvPr id="38" name="TextBox 37">
            <a:extLst>
              <a:ext uri="{FF2B5EF4-FFF2-40B4-BE49-F238E27FC236}">
                <a16:creationId xmlns:a16="http://schemas.microsoft.com/office/drawing/2014/main" id="{72C85FFB-A1A2-4DBF-BF7D-37155C0A8AAB}"/>
              </a:ext>
            </a:extLst>
          </p:cNvPr>
          <p:cNvSpPr txBox="1"/>
          <p:nvPr/>
        </p:nvSpPr>
        <p:spPr>
          <a:xfrm>
            <a:off x="225600" y="3021577"/>
            <a:ext cx="2886251" cy="1661993"/>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“Must be </a:t>
            </a:r>
            <a:r>
              <a:rPr lang="en-US" sz="1000" b="1" dirty="0"/>
              <a:t>affordable”</a:t>
            </a:r>
          </a:p>
          <a:p>
            <a:pPr marL="171450" indent="-171450">
              <a:buFont typeface="Arial" panose="020B0604020202020204" pitchFamily="34" charset="0"/>
              <a:buChar char="•"/>
            </a:pPr>
            <a:r>
              <a:rPr lang="en-US" sz="1000" dirty="0"/>
              <a:t>“Transportation has become way too expensive for the average person. Gas, insurance, maintenance, car upkeep is outrageously expensive. </a:t>
            </a:r>
            <a:r>
              <a:rPr lang="en-US" sz="1000" b="1" dirty="0"/>
              <a:t>Everyone would like it to be more affordable</a:t>
            </a:r>
            <a:r>
              <a:rPr lang="en-US" sz="1000" dirty="0"/>
              <a:t>.”</a:t>
            </a:r>
          </a:p>
          <a:p>
            <a:pPr marL="171450" indent="-171450">
              <a:buFont typeface="Arial" panose="020B0604020202020204" pitchFamily="34" charset="0"/>
              <a:buChar char="•"/>
            </a:pPr>
            <a:r>
              <a:rPr lang="en-US" sz="1000" dirty="0"/>
              <a:t>“Affordable is very important to me.”</a:t>
            </a:r>
          </a:p>
          <a:p>
            <a:pPr marL="171450" indent="-171450">
              <a:buFont typeface="Arial" panose="020B0604020202020204" pitchFamily="34" charset="0"/>
              <a:buChar char="•"/>
            </a:pPr>
            <a:r>
              <a:rPr lang="en-US" sz="1000" dirty="0"/>
              <a:t>“</a:t>
            </a:r>
            <a:r>
              <a:rPr lang="en-US" sz="1000" b="1" dirty="0"/>
              <a:t>All three descriptions are so right and necessary - reliable, safe and affordable!”</a:t>
            </a:r>
          </a:p>
        </p:txBody>
      </p:sp>
      <p:sp>
        <p:nvSpPr>
          <p:cNvPr id="39" name="TextBox 38">
            <a:extLst>
              <a:ext uri="{FF2B5EF4-FFF2-40B4-BE49-F238E27FC236}">
                <a16:creationId xmlns:a16="http://schemas.microsoft.com/office/drawing/2014/main" id="{05326592-3F72-4700-B331-477D00B77786}"/>
              </a:ext>
            </a:extLst>
          </p:cNvPr>
          <p:cNvSpPr txBox="1"/>
          <p:nvPr/>
        </p:nvSpPr>
        <p:spPr>
          <a:xfrm>
            <a:off x="4744356" y="5216545"/>
            <a:ext cx="2682424" cy="1046440"/>
          </a:xfrm>
          <a:prstGeom prst="rect">
            <a:avLst/>
          </a:prstGeom>
          <a:solidFill>
            <a:schemeClr val="bg1"/>
          </a:solidFill>
          <a:ln w="28575">
            <a:solidFill>
              <a:srgbClr val="00B0F0"/>
            </a:solidFill>
          </a:ln>
        </p:spPr>
        <p:txBody>
          <a:bodyPr wrap="square" rtlCol="0">
            <a:spAutoFit/>
          </a:bodyPr>
          <a:lstStyle/>
          <a:p>
            <a:r>
              <a:rPr lang="en-US" sz="1200" dirty="0"/>
              <a:t>DISLIKES</a:t>
            </a:r>
          </a:p>
          <a:p>
            <a:pPr marL="171450" indent="-171450">
              <a:buFont typeface="Arial" panose="020B0604020202020204" pitchFamily="34" charset="0"/>
              <a:buChar char="•"/>
            </a:pPr>
            <a:r>
              <a:rPr lang="en-US" sz="1000" dirty="0"/>
              <a:t>“The final three sentences seem too choppy to me. I would combine a couple, like "Better transportation improves all our lives by leaving more time for the things that really matter."”</a:t>
            </a:r>
          </a:p>
        </p:txBody>
      </p:sp>
      <p:sp>
        <p:nvSpPr>
          <p:cNvPr id="40" name="TextBox 39">
            <a:extLst>
              <a:ext uri="{FF2B5EF4-FFF2-40B4-BE49-F238E27FC236}">
                <a16:creationId xmlns:a16="http://schemas.microsoft.com/office/drawing/2014/main" id="{F8A2E71D-D7D6-4555-A26B-F3F128B858F1}"/>
              </a:ext>
            </a:extLst>
          </p:cNvPr>
          <p:cNvSpPr txBox="1"/>
          <p:nvPr/>
        </p:nvSpPr>
        <p:spPr>
          <a:xfrm>
            <a:off x="225599" y="698317"/>
            <a:ext cx="2886251" cy="2277547"/>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b="1" dirty="0"/>
              <a:t>“Everyone needs reliable, safe and affordable transportation pretty much sums it up in this one sentence.”</a:t>
            </a:r>
          </a:p>
          <a:p>
            <a:pPr marL="171450" indent="-171450">
              <a:buFont typeface="Arial" panose="020B0604020202020204" pitchFamily="34" charset="0"/>
              <a:buChar char="•"/>
            </a:pPr>
            <a:r>
              <a:rPr lang="en-US" sz="1000" dirty="0"/>
              <a:t>“We all rely on some form of transportation.”</a:t>
            </a:r>
          </a:p>
          <a:p>
            <a:pPr marL="171450" indent="-171450">
              <a:buFont typeface="Arial" panose="020B0604020202020204" pitchFamily="34" charset="0"/>
              <a:buChar char="•"/>
            </a:pPr>
            <a:r>
              <a:rPr lang="en-US" sz="1000" dirty="0"/>
              <a:t>“Everyone needs reliable, safe and affordable transportation.. I have been anticipating this for a very long time..”</a:t>
            </a:r>
          </a:p>
          <a:p>
            <a:pPr marL="171450" indent="-171450">
              <a:buFont typeface="Arial" panose="020B0604020202020204" pitchFamily="34" charset="0"/>
              <a:buChar char="•"/>
            </a:pPr>
            <a:r>
              <a:rPr lang="en-US" sz="1000" dirty="0"/>
              <a:t>“this is attractive to those who struggle to make a living”</a:t>
            </a:r>
          </a:p>
          <a:p>
            <a:pPr marL="171450" indent="-171450">
              <a:buFont typeface="Arial" panose="020B0604020202020204" pitchFamily="34" charset="0"/>
              <a:buChar char="•"/>
            </a:pPr>
            <a:r>
              <a:rPr lang="en-US" sz="1000" dirty="0"/>
              <a:t>”No matter who you are, you rely on transportation in some way or another. Everyone deserves good transportation”</a:t>
            </a:r>
          </a:p>
        </p:txBody>
      </p:sp>
      <p:sp>
        <p:nvSpPr>
          <p:cNvPr id="41" name="TextBox 40">
            <a:extLst>
              <a:ext uri="{FF2B5EF4-FFF2-40B4-BE49-F238E27FC236}">
                <a16:creationId xmlns:a16="http://schemas.microsoft.com/office/drawing/2014/main" id="{CE74617B-A7DF-48D6-A9F3-0453F80533BC}"/>
              </a:ext>
            </a:extLst>
          </p:cNvPr>
          <p:cNvSpPr txBox="1"/>
          <p:nvPr/>
        </p:nvSpPr>
        <p:spPr>
          <a:xfrm>
            <a:off x="9223521" y="2340706"/>
            <a:ext cx="2715410" cy="430887"/>
          </a:xfrm>
          <a:prstGeom prst="rect">
            <a:avLst/>
          </a:prstGeom>
          <a:solidFill>
            <a:schemeClr val="bg1"/>
          </a:solidFill>
          <a:ln w="28575">
            <a:solidFill>
              <a:schemeClr val="accent1"/>
            </a:solidFill>
          </a:ln>
        </p:spPr>
        <p:txBody>
          <a:bodyPr wrap="square" rtlCol="0">
            <a:spAutoFit/>
          </a:bodyPr>
          <a:lstStyle/>
          <a:p>
            <a:r>
              <a:rPr lang="en-US" sz="1200" dirty="0"/>
              <a:t>INTERESTING</a:t>
            </a:r>
          </a:p>
          <a:p>
            <a:r>
              <a:rPr lang="en-US" sz="1000" dirty="0"/>
              <a:t>“this may be too strong of a word ” </a:t>
            </a:r>
          </a:p>
        </p:txBody>
      </p:sp>
      <p:sp>
        <p:nvSpPr>
          <p:cNvPr id="42" name="TextBox 41">
            <a:extLst>
              <a:ext uri="{FF2B5EF4-FFF2-40B4-BE49-F238E27FC236}">
                <a16:creationId xmlns:a16="http://schemas.microsoft.com/office/drawing/2014/main" id="{F2F6974F-FDD9-4736-9E2D-F5848F52D286}"/>
              </a:ext>
            </a:extLst>
          </p:cNvPr>
          <p:cNvSpPr txBox="1"/>
          <p:nvPr/>
        </p:nvSpPr>
        <p:spPr>
          <a:xfrm>
            <a:off x="4404731" y="2229329"/>
            <a:ext cx="680225" cy="430887"/>
          </a:xfrm>
          <a:prstGeom prst="rect">
            <a:avLst/>
          </a:prstGeom>
          <a:noFill/>
          <a:ln w="19050">
            <a:solidFill>
              <a:srgbClr val="FF0000"/>
            </a:solidFill>
          </a:ln>
        </p:spPr>
        <p:txBody>
          <a:bodyPr wrap="square" rtlCol="0">
            <a:spAutoFit/>
          </a:bodyPr>
          <a:lstStyle/>
          <a:p>
            <a:endParaRPr lang="en-US"/>
          </a:p>
        </p:txBody>
      </p:sp>
      <p:cxnSp>
        <p:nvCxnSpPr>
          <p:cNvPr id="43" name="Straight Arrow Connector 42">
            <a:extLst>
              <a:ext uri="{FF2B5EF4-FFF2-40B4-BE49-F238E27FC236}">
                <a16:creationId xmlns:a16="http://schemas.microsoft.com/office/drawing/2014/main" id="{288A03E7-7AE5-4E6B-9518-B44900ED1349}"/>
              </a:ext>
            </a:extLst>
          </p:cNvPr>
          <p:cNvCxnSpPr>
            <a:cxnSpLocks/>
            <a:stCxn id="40" idx="3"/>
            <a:endCxn id="42" idx="1"/>
          </p:cNvCxnSpPr>
          <p:nvPr/>
        </p:nvCxnSpPr>
        <p:spPr>
          <a:xfrm>
            <a:off x="3111850" y="1837091"/>
            <a:ext cx="1292881" cy="607682"/>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A7C2378-E001-4688-B767-F65C438C2640}"/>
              </a:ext>
            </a:extLst>
          </p:cNvPr>
          <p:cNvSpPr txBox="1"/>
          <p:nvPr/>
        </p:nvSpPr>
        <p:spPr>
          <a:xfrm>
            <a:off x="4282068" y="2358376"/>
            <a:ext cx="1170878" cy="430887"/>
          </a:xfrm>
          <a:prstGeom prst="rect">
            <a:avLst/>
          </a:prstGeom>
          <a:noFill/>
          <a:ln w="19050">
            <a:solidFill>
              <a:schemeClr val="accent6"/>
            </a:solidFill>
          </a:ln>
        </p:spPr>
        <p:txBody>
          <a:bodyPr wrap="square" rtlCol="0">
            <a:spAutoFit/>
          </a:bodyPr>
          <a:lstStyle/>
          <a:p>
            <a:endParaRPr lang="en-US"/>
          </a:p>
        </p:txBody>
      </p:sp>
      <p:cxnSp>
        <p:nvCxnSpPr>
          <p:cNvPr id="45" name="Straight Arrow Connector 44">
            <a:extLst>
              <a:ext uri="{FF2B5EF4-FFF2-40B4-BE49-F238E27FC236}">
                <a16:creationId xmlns:a16="http://schemas.microsoft.com/office/drawing/2014/main" id="{F81F19CC-0429-4406-B522-51F41F91EA26}"/>
              </a:ext>
            </a:extLst>
          </p:cNvPr>
          <p:cNvCxnSpPr>
            <a:cxnSpLocks/>
            <a:stCxn id="38" idx="3"/>
            <a:endCxn id="44" idx="2"/>
          </p:cNvCxnSpPr>
          <p:nvPr/>
        </p:nvCxnSpPr>
        <p:spPr>
          <a:xfrm flipV="1">
            <a:off x="3111851" y="2789263"/>
            <a:ext cx="1755656" cy="1063311"/>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E28082CC-7606-47D8-A07C-FE8FFC6FDDA2}"/>
              </a:ext>
            </a:extLst>
          </p:cNvPr>
          <p:cNvSpPr txBox="1"/>
          <p:nvPr/>
        </p:nvSpPr>
        <p:spPr>
          <a:xfrm>
            <a:off x="6378497" y="3887530"/>
            <a:ext cx="390293" cy="251075"/>
          </a:xfrm>
          <a:prstGeom prst="rect">
            <a:avLst/>
          </a:prstGeom>
          <a:noFill/>
          <a:ln w="19050">
            <a:solidFill>
              <a:srgbClr val="00B0F0"/>
            </a:solidFill>
          </a:ln>
        </p:spPr>
        <p:txBody>
          <a:bodyPr wrap="square" rtlCol="0">
            <a:spAutoFit/>
          </a:bodyPr>
          <a:lstStyle/>
          <a:p>
            <a:endParaRPr lang="en-US"/>
          </a:p>
        </p:txBody>
      </p:sp>
      <p:cxnSp>
        <p:nvCxnSpPr>
          <p:cNvPr id="47" name="Straight Arrow Connector 46">
            <a:extLst>
              <a:ext uri="{FF2B5EF4-FFF2-40B4-BE49-F238E27FC236}">
                <a16:creationId xmlns:a16="http://schemas.microsoft.com/office/drawing/2014/main" id="{9A99469E-F0B8-4987-A9BA-53F81F6C8C24}"/>
              </a:ext>
            </a:extLst>
          </p:cNvPr>
          <p:cNvCxnSpPr>
            <a:cxnSpLocks/>
            <a:stCxn id="39" idx="0"/>
            <a:endCxn id="46" idx="2"/>
          </p:cNvCxnSpPr>
          <p:nvPr/>
        </p:nvCxnSpPr>
        <p:spPr>
          <a:xfrm flipV="1">
            <a:off x="6085568" y="4138605"/>
            <a:ext cx="488076" cy="1077940"/>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560E6986-E219-408B-963E-7994D3E35FDD}"/>
              </a:ext>
            </a:extLst>
          </p:cNvPr>
          <p:cNvSpPr txBox="1"/>
          <p:nvPr/>
        </p:nvSpPr>
        <p:spPr>
          <a:xfrm>
            <a:off x="5452946" y="48680"/>
            <a:ext cx="2886251" cy="1508105"/>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“Great word for those that do not have their own personal transportation”</a:t>
            </a:r>
          </a:p>
          <a:p>
            <a:pPr marL="171450" indent="-171450">
              <a:buFont typeface="Arial" panose="020B0604020202020204" pitchFamily="34" charset="0"/>
              <a:buChar char="•"/>
            </a:pPr>
            <a:r>
              <a:rPr lang="en-US" sz="1000" dirty="0"/>
              <a:t>“The fact that transportation would be reliable, safe and affordable. Which is normally the reasons people don’t have transportation”</a:t>
            </a:r>
          </a:p>
          <a:p>
            <a:pPr marL="171450" indent="-171450">
              <a:buFont typeface="Arial" panose="020B0604020202020204" pitchFamily="34" charset="0"/>
              <a:buChar char="•"/>
            </a:pPr>
            <a:r>
              <a:rPr lang="en-US" sz="1000" dirty="0"/>
              <a:t>“Because it’s true, not all transportation is reliable”</a:t>
            </a:r>
            <a:endParaRPr lang="en-US" sz="1000" b="1" dirty="0"/>
          </a:p>
        </p:txBody>
      </p:sp>
      <p:sp>
        <p:nvSpPr>
          <p:cNvPr id="49" name="TextBox 48">
            <a:extLst>
              <a:ext uri="{FF2B5EF4-FFF2-40B4-BE49-F238E27FC236}">
                <a16:creationId xmlns:a16="http://schemas.microsoft.com/office/drawing/2014/main" id="{BBBBF0DF-4CE8-4318-8973-1FCA758DCCA4}"/>
              </a:ext>
            </a:extLst>
          </p:cNvPr>
          <p:cNvSpPr txBox="1"/>
          <p:nvPr/>
        </p:nvSpPr>
        <p:spPr>
          <a:xfrm>
            <a:off x="6200078" y="2223072"/>
            <a:ext cx="568712" cy="430887"/>
          </a:xfrm>
          <a:prstGeom prst="rect">
            <a:avLst/>
          </a:prstGeom>
          <a:noFill/>
          <a:ln w="19050">
            <a:solidFill>
              <a:schemeClr val="accent6"/>
            </a:solidFill>
          </a:ln>
        </p:spPr>
        <p:txBody>
          <a:bodyPr wrap="square" rtlCol="0">
            <a:spAutoFit/>
          </a:bodyPr>
          <a:lstStyle/>
          <a:p>
            <a:endParaRPr lang="en-US"/>
          </a:p>
        </p:txBody>
      </p:sp>
      <p:cxnSp>
        <p:nvCxnSpPr>
          <p:cNvPr id="50" name="Straight Arrow Connector 49">
            <a:extLst>
              <a:ext uri="{FF2B5EF4-FFF2-40B4-BE49-F238E27FC236}">
                <a16:creationId xmlns:a16="http://schemas.microsoft.com/office/drawing/2014/main" id="{43BB1E6D-5D7C-4026-97D3-76680AF80DBF}"/>
              </a:ext>
            </a:extLst>
          </p:cNvPr>
          <p:cNvCxnSpPr>
            <a:cxnSpLocks/>
            <a:stCxn id="48" idx="2"/>
            <a:endCxn id="49" idx="0"/>
          </p:cNvCxnSpPr>
          <p:nvPr/>
        </p:nvCxnSpPr>
        <p:spPr>
          <a:xfrm flipH="1">
            <a:off x="6484434" y="1556785"/>
            <a:ext cx="411638" cy="666287"/>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BF3FA00A-63F6-4F6F-88D4-C154F432271E}"/>
              </a:ext>
            </a:extLst>
          </p:cNvPr>
          <p:cNvSpPr txBox="1"/>
          <p:nvPr/>
        </p:nvSpPr>
        <p:spPr>
          <a:xfrm>
            <a:off x="8551970" y="767874"/>
            <a:ext cx="3144374" cy="1046440"/>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“When you think of transportation you want it to be safe and secure. These words make me feel good about the advertisement.”</a:t>
            </a:r>
          </a:p>
          <a:p>
            <a:pPr marL="171450" indent="-171450">
              <a:buFont typeface="Arial" panose="020B0604020202020204" pitchFamily="34" charset="0"/>
              <a:buChar char="•"/>
            </a:pPr>
            <a:r>
              <a:rPr lang="en-US" sz="1000" dirty="0"/>
              <a:t>“Safety is key in our community these days”</a:t>
            </a:r>
          </a:p>
          <a:p>
            <a:pPr marL="171450" indent="-171450">
              <a:buFont typeface="Arial" panose="020B0604020202020204" pitchFamily="34" charset="0"/>
              <a:buChar char="•"/>
            </a:pPr>
            <a:r>
              <a:rPr lang="en-US" sz="1000" dirty="0"/>
              <a:t>“reliable transportation is vital”</a:t>
            </a:r>
          </a:p>
        </p:txBody>
      </p:sp>
      <p:sp>
        <p:nvSpPr>
          <p:cNvPr id="52" name="TextBox 51">
            <a:extLst>
              <a:ext uri="{FF2B5EF4-FFF2-40B4-BE49-F238E27FC236}">
                <a16:creationId xmlns:a16="http://schemas.microsoft.com/office/drawing/2014/main" id="{E7838BEA-6261-4776-B05A-A19DB8D86198}"/>
              </a:ext>
            </a:extLst>
          </p:cNvPr>
          <p:cNvSpPr txBox="1"/>
          <p:nvPr/>
        </p:nvSpPr>
        <p:spPr>
          <a:xfrm>
            <a:off x="6559745" y="2162307"/>
            <a:ext cx="811212" cy="311840"/>
          </a:xfrm>
          <a:prstGeom prst="rect">
            <a:avLst/>
          </a:prstGeom>
          <a:noFill/>
          <a:ln w="19050">
            <a:solidFill>
              <a:srgbClr val="FF0000"/>
            </a:solidFill>
          </a:ln>
        </p:spPr>
        <p:txBody>
          <a:bodyPr wrap="square" rtlCol="0">
            <a:spAutoFit/>
          </a:bodyPr>
          <a:lstStyle/>
          <a:p>
            <a:endParaRPr lang="en-US"/>
          </a:p>
        </p:txBody>
      </p:sp>
      <p:cxnSp>
        <p:nvCxnSpPr>
          <p:cNvPr id="53" name="Straight Arrow Connector 52">
            <a:extLst>
              <a:ext uri="{FF2B5EF4-FFF2-40B4-BE49-F238E27FC236}">
                <a16:creationId xmlns:a16="http://schemas.microsoft.com/office/drawing/2014/main" id="{4B722209-F045-4B36-A526-4096EF0F7D99}"/>
              </a:ext>
            </a:extLst>
          </p:cNvPr>
          <p:cNvCxnSpPr>
            <a:cxnSpLocks/>
            <a:stCxn id="51" idx="2"/>
            <a:endCxn id="52" idx="3"/>
          </p:cNvCxnSpPr>
          <p:nvPr/>
        </p:nvCxnSpPr>
        <p:spPr>
          <a:xfrm flipH="1">
            <a:off x="7370957" y="1814314"/>
            <a:ext cx="2753200" cy="503913"/>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24BBABF5-3233-4881-861A-530EE6AAFD9D}"/>
              </a:ext>
            </a:extLst>
          </p:cNvPr>
          <p:cNvSpPr txBox="1"/>
          <p:nvPr/>
        </p:nvSpPr>
        <p:spPr>
          <a:xfrm>
            <a:off x="9213199" y="3097776"/>
            <a:ext cx="2753200" cy="1354217"/>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“Vital to your daily life is son on the nose. Without reliable and safe transport one can be hindered in an unsafe manner”</a:t>
            </a:r>
          </a:p>
          <a:p>
            <a:pPr marL="171450" indent="-171450">
              <a:buFont typeface="Arial" panose="020B0604020202020204" pitchFamily="34" charset="0"/>
              <a:buChar char="•"/>
            </a:pPr>
            <a:r>
              <a:rPr lang="en-US" sz="1000" dirty="0"/>
              <a:t>“Yes, it is vital for everyday life”</a:t>
            </a:r>
          </a:p>
          <a:p>
            <a:pPr marL="171450" indent="-171450">
              <a:buFont typeface="Arial" panose="020B0604020202020204" pitchFamily="34" charset="0"/>
              <a:buChar char="•"/>
            </a:pPr>
            <a:r>
              <a:rPr lang="en-US" sz="1000" dirty="0"/>
              <a:t>“Everyone needs some form of transportation as it is vital for survival.”</a:t>
            </a:r>
          </a:p>
        </p:txBody>
      </p:sp>
      <p:cxnSp>
        <p:nvCxnSpPr>
          <p:cNvPr id="55" name="Straight Arrow Connector 54">
            <a:extLst>
              <a:ext uri="{FF2B5EF4-FFF2-40B4-BE49-F238E27FC236}">
                <a16:creationId xmlns:a16="http://schemas.microsoft.com/office/drawing/2014/main" id="{08013E8D-E317-42A3-94C0-2621A865080B}"/>
              </a:ext>
            </a:extLst>
          </p:cNvPr>
          <p:cNvCxnSpPr>
            <a:cxnSpLocks/>
            <a:stCxn id="54" idx="1"/>
            <a:endCxn id="56" idx="3"/>
          </p:cNvCxnSpPr>
          <p:nvPr/>
        </p:nvCxnSpPr>
        <p:spPr>
          <a:xfrm flipH="1" flipV="1">
            <a:off x="7478659" y="3462393"/>
            <a:ext cx="1734540" cy="312492"/>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C4E02EB-FF0C-47C8-A41A-7E4B247CFF54}"/>
              </a:ext>
            </a:extLst>
          </p:cNvPr>
          <p:cNvSpPr txBox="1"/>
          <p:nvPr/>
        </p:nvSpPr>
        <p:spPr>
          <a:xfrm>
            <a:off x="6937918" y="3306473"/>
            <a:ext cx="540741" cy="311840"/>
          </a:xfrm>
          <a:prstGeom prst="rect">
            <a:avLst/>
          </a:prstGeom>
          <a:noFill/>
          <a:ln w="19050">
            <a:solidFill>
              <a:srgbClr val="FF0000"/>
            </a:solidFill>
          </a:ln>
        </p:spPr>
        <p:txBody>
          <a:bodyPr wrap="square" rtlCol="0">
            <a:spAutoFit/>
          </a:bodyPr>
          <a:lstStyle/>
          <a:p>
            <a:endParaRPr lang="en-US"/>
          </a:p>
        </p:txBody>
      </p:sp>
      <p:sp>
        <p:nvSpPr>
          <p:cNvPr id="57" name="TextBox 56">
            <a:extLst>
              <a:ext uri="{FF2B5EF4-FFF2-40B4-BE49-F238E27FC236}">
                <a16:creationId xmlns:a16="http://schemas.microsoft.com/office/drawing/2014/main" id="{8ED904B1-AE9C-47B7-AB4C-DEE500C9E1CB}"/>
              </a:ext>
            </a:extLst>
          </p:cNvPr>
          <p:cNvSpPr txBox="1"/>
          <p:nvPr/>
        </p:nvSpPr>
        <p:spPr>
          <a:xfrm>
            <a:off x="1261679" y="5047807"/>
            <a:ext cx="3345945" cy="584775"/>
          </a:xfrm>
          <a:prstGeom prst="rect">
            <a:avLst/>
          </a:prstGeom>
          <a:solidFill>
            <a:schemeClr val="bg1"/>
          </a:solidFill>
          <a:ln w="38100">
            <a:solidFill>
              <a:schemeClr val="tx2"/>
            </a:solidFill>
          </a:ln>
        </p:spPr>
        <p:txBody>
          <a:bodyPr wrap="square" rtlCol="0">
            <a:spAutoFit/>
          </a:bodyPr>
          <a:lstStyle/>
          <a:p>
            <a:r>
              <a:rPr lang="en-US" sz="1200" dirty="0"/>
              <a:t>MAD</a:t>
            </a:r>
          </a:p>
          <a:p>
            <a:pPr marL="171450" indent="-171450">
              <a:buFont typeface="Arial" panose="020B0604020202020204" pitchFamily="34" charset="0"/>
              <a:buChar char="•"/>
            </a:pPr>
            <a:r>
              <a:rPr lang="en-US" sz="1000" dirty="0"/>
              <a:t>“I chose the angry emoji for drive. Gas prices have been so high in my area these past few months”</a:t>
            </a:r>
          </a:p>
        </p:txBody>
      </p:sp>
      <p:cxnSp>
        <p:nvCxnSpPr>
          <p:cNvPr id="58" name="Straight Arrow Connector 57">
            <a:extLst>
              <a:ext uri="{FF2B5EF4-FFF2-40B4-BE49-F238E27FC236}">
                <a16:creationId xmlns:a16="http://schemas.microsoft.com/office/drawing/2014/main" id="{1265CF1F-3499-4283-9186-697E5CF6C3A7}"/>
              </a:ext>
            </a:extLst>
          </p:cNvPr>
          <p:cNvCxnSpPr>
            <a:cxnSpLocks/>
            <a:endCxn id="59" idx="2"/>
          </p:cNvCxnSpPr>
          <p:nvPr/>
        </p:nvCxnSpPr>
        <p:spPr>
          <a:xfrm flipV="1">
            <a:off x="3376820" y="3103009"/>
            <a:ext cx="845460" cy="1944798"/>
          </a:xfrm>
          <a:prstGeom prst="straightConnector1">
            <a:avLst/>
          </a:prstGeom>
          <a:ln w="19050" cap="rnd">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3491AD1-8D91-4D45-84C4-DABD577AE566}"/>
              </a:ext>
            </a:extLst>
          </p:cNvPr>
          <p:cNvSpPr txBox="1"/>
          <p:nvPr/>
        </p:nvSpPr>
        <p:spPr>
          <a:xfrm>
            <a:off x="4027133" y="2851934"/>
            <a:ext cx="390293" cy="251075"/>
          </a:xfrm>
          <a:prstGeom prst="rect">
            <a:avLst/>
          </a:prstGeom>
          <a:noFill/>
          <a:ln w="19050">
            <a:solidFill>
              <a:schemeClr val="accent6">
                <a:lumMod val="50000"/>
              </a:schemeClr>
            </a:solidFill>
          </a:ln>
        </p:spPr>
        <p:txBody>
          <a:bodyPr wrap="square" rtlCol="0">
            <a:spAutoFit/>
          </a:bodyPr>
          <a:lstStyle/>
          <a:p>
            <a:endParaRPr lang="en-US"/>
          </a:p>
        </p:txBody>
      </p:sp>
      <p:sp>
        <p:nvSpPr>
          <p:cNvPr id="60" name="TextBox 59">
            <a:extLst>
              <a:ext uri="{FF2B5EF4-FFF2-40B4-BE49-F238E27FC236}">
                <a16:creationId xmlns:a16="http://schemas.microsoft.com/office/drawing/2014/main" id="{5A897FDE-B8C5-4687-A65B-BF244805BE0B}"/>
              </a:ext>
            </a:extLst>
          </p:cNvPr>
          <p:cNvSpPr txBox="1"/>
          <p:nvPr/>
        </p:nvSpPr>
        <p:spPr>
          <a:xfrm>
            <a:off x="7090069" y="3246877"/>
            <a:ext cx="336711" cy="311840"/>
          </a:xfrm>
          <a:prstGeom prst="rect">
            <a:avLst/>
          </a:prstGeom>
          <a:noFill/>
          <a:ln w="19050">
            <a:solidFill>
              <a:schemeClr val="accent1"/>
            </a:solidFill>
          </a:ln>
        </p:spPr>
        <p:txBody>
          <a:bodyPr wrap="square" rtlCol="0">
            <a:spAutoFit/>
          </a:bodyPr>
          <a:lstStyle/>
          <a:p>
            <a:endParaRPr lang="en-US"/>
          </a:p>
        </p:txBody>
      </p:sp>
      <p:cxnSp>
        <p:nvCxnSpPr>
          <p:cNvPr id="61" name="Straight Arrow Connector 60">
            <a:extLst>
              <a:ext uri="{FF2B5EF4-FFF2-40B4-BE49-F238E27FC236}">
                <a16:creationId xmlns:a16="http://schemas.microsoft.com/office/drawing/2014/main" id="{D9226DAE-CF88-4EE6-B7A0-652AE8F612CC}"/>
              </a:ext>
            </a:extLst>
          </p:cNvPr>
          <p:cNvCxnSpPr>
            <a:cxnSpLocks/>
            <a:stCxn id="41" idx="1"/>
            <a:endCxn id="60" idx="0"/>
          </p:cNvCxnSpPr>
          <p:nvPr/>
        </p:nvCxnSpPr>
        <p:spPr>
          <a:xfrm flipH="1">
            <a:off x="7258425" y="2556150"/>
            <a:ext cx="1965096" cy="690727"/>
          </a:xfrm>
          <a:prstGeom prst="straightConnector1">
            <a:avLst/>
          </a:prstGeom>
          <a:ln w="19050" cap="rnd">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47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 road, way&#10;&#10;Description automatically generated">
            <a:extLst>
              <a:ext uri="{FF2B5EF4-FFF2-40B4-BE49-F238E27FC236}">
                <a16:creationId xmlns:a16="http://schemas.microsoft.com/office/drawing/2014/main" id="{2930C4FB-C61E-4C4A-8FCE-4CDDAEBDD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339152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35E28B-7804-4CCE-8F01-CDDA934E0B50}"/>
              </a:ext>
            </a:extLst>
          </p:cNvPr>
          <p:cNvSpPr/>
          <p:nvPr/>
        </p:nvSpPr>
        <p:spPr>
          <a:xfrm>
            <a:off x="1" y="1238149"/>
            <a:ext cx="12192000" cy="5619850"/>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1C6792-7784-4555-92F3-159B8CC9D582}"/>
              </a:ext>
            </a:extLst>
          </p:cNvPr>
          <p:cNvSpPr>
            <a:spLocks noGrp="1"/>
          </p:cNvSpPr>
          <p:nvPr>
            <p:ph type="title"/>
          </p:nvPr>
        </p:nvSpPr>
        <p:spPr>
          <a:xfrm>
            <a:off x="0" y="538061"/>
            <a:ext cx="12192000" cy="700088"/>
          </a:xfrm>
        </p:spPr>
        <p:txBody>
          <a:bodyPr/>
          <a:lstStyle/>
          <a:p>
            <a:r>
              <a:rPr lang="en-US" dirty="0"/>
              <a:t>Key Message Metrics: Mobility Image</a:t>
            </a:r>
          </a:p>
        </p:txBody>
      </p:sp>
      <p:graphicFrame>
        <p:nvGraphicFramePr>
          <p:cNvPr id="5" name="Group 328">
            <a:extLst>
              <a:ext uri="{FF2B5EF4-FFF2-40B4-BE49-F238E27FC236}">
                <a16:creationId xmlns:a16="http://schemas.microsoft.com/office/drawing/2014/main" id="{B16DFD35-0466-43E1-BB84-1441D9B0585B}"/>
              </a:ext>
            </a:extLst>
          </p:cNvPr>
          <p:cNvGraphicFramePr>
            <a:graphicFrameLocks noGrp="1"/>
          </p:cNvGraphicFramePr>
          <p:nvPr>
            <p:extLst>
              <p:ext uri="{D42A27DB-BD31-4B8C-83A1-F6EECF244321}">
                <p14:modId xmlns:p14="http://schemas.microsoft.com/office/powerpoint/2010/main" val="593004164"/>
              </p:ext>
            </p:extLst>
          </p:nvPr>
        </p:nvGraphicFramePr>
        <p:xfrm>
          <a:off x="6263016" y="1420392"/>
          <a:ext cx="5696962" cy="5255364"/>
        </p:xfrm>
        <a:graphic>
          <a:graphicData uri="http://schemas.openxmlformats.org/drawingml/2006/table">
            <a:tbl>
              <a:tblPr>
                <a:tableStyleId>{2D5ABB26-0587-4C30-8999-92F81FD0307C}</a:tableStyleId>
              </a:tblPr>
              <a:tblGrid>
                <a:gridCol w="2998566">
                  <a:extLst>
                    <a:ext uri="{9D8B030D-6E8A-4147-A177-3AD203B41FA5}">
                      <a16:colId xmlns:a16="http://schemas.microsoft.com/office/drawing/2014/main" val="20000"/>
                    </a:ext>
                  </a:extLst>
                </a:gridCol>
                <a:gridCol w="674599">
                  <a:extLst>
                    <a:ext uri="{9D8B030D-6E8A-4147-A177-3AD203B41FA5}">
                      <a16:colId xmlns:a16="http://schemas.microsoft.com/office/drawing/2014/main" val="20001"/>
                    </a:ext>
                  </a:extLst>
                </a:gridCol>
                <a:gridCol w="674599">
                  <a:extLst>
                    <a:ext uri="{9D8B030D-6E8A-4147-A177-3AD203B41FA5}">
                      <a16:colId xmlns:a16="http://schemas.microsoft.com/office/drawing/2014/main" val="222440097"/>
                    </a:ext>
                  </a:extLst>
                </a:gridCol>
                <a:gridCol w="674599">
                  <a:extLst>
                    <a:ext uri="{9D8B030D-6E8A-4147-A177-3AD203B41FA5}">
                      <a16:colId xmlns:a16="http://schemas.microsoft.com/office/drawing/2014/main" val="20002"/>
                    </a:ext>
                  </a:extLst>
                </a:gridCol>
                <a:gridCol w="674599">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1" i="0" u="none" strike="noStrike" cap="none" normalizeH="0" baseline="0">
                          <a:ln>
                            <a:noFill/>
                          </a:ln>
                          <a:solidFill>
                            <a:schemeClr val="tx2"/>
                          </a:solidFill>
                          <a:effectLst/>
                          <a:latin typeface="+mn-lt"/>
                          <a:cs typeface="Arial" panose="020B0604020202020204" pitchFamily="34" charset="0"/>
                        </a:rPr>
                        <a:t>KEY MESSAGE METRICS</a:t>
                      </a:r>
                    </a:p>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image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6293662"/>
                  </a:ext>
                </a:extLst>
              </a:tr>
            </a:tbl>
          </a:graphicData>
        </a:graphic>
      </p:graphicFrame>
      <p:sp>
        <p:nvSpPr>
          <p:cNvPr id="6" name="TextBox 5">
            <a:extLst>
              <a:ext uri="{FF2B5EF4-FFF2-40B4-BE49-F238E27FC236}">
                <a16:creationId xmlns:a16="http://schemas.microsoft.com/office/drawing/2014/main" id="{6791613A-446F-49FD-B796-8E3B0D59A384}"/>
              </a:ext>
            </a:extLst>
          </p:cNvPr>
          <p:cNvSpPr txBox="1"/>
          <p:nvPr/>
        </p:nvSpPr>
        <p:spPr>
          <a:xfrm>
            <a:off x="372861" y="1505567"/>
            <a:ext cx="5560857" cy="4752583"/>
          </a:xfrm>
          <a:prstGeom prst="rect">
            <a:avLst/>
          </a:prstGeom>
          <a:noFill/>
        </p:spPr>
        <p:txBody>
          <a:bodyPr wrap="square" rtlCol="0">
            <a:spAutoFit/>
          </a:bodyPr>
          <a:lstStyle/>
          <a:p>
            <a:pPr>
              <a:spcAft>
                <a:spcPts val="714"/>
              </a:spcAft>
            </a:pPr>
            <a:r>
              <a:rPr lang="en-US" sz="2800" b="1" dirty="0">
                <a:solidFill>
                  <a:schemeClr val="accent1"/>
                </a:solidFill>
              </a:rPr>
              <a:t>Getting where you need to go</a:t>
            </a:r>
          </a:p>
          <a:p>
            <a:pPr marL="285750" indent="-285750">
              <a:spcAft>
                <a:spcPts val="1429"/>
              </a:spcAft>
              <a:buClr>
                <a:schemeClr val="accent1"/>
              </a:buClr>
              <a:buFont typeface="Wingdings" panose="05000000000000000000" pitchFamily="2" charset="2"/>
              <a:buChar char="§"/>
            </a:pPr>
            <a:r>
              <a:rPr lang="en-US" sz="2000" dirty="0"/>
              <a:t>It is important to remember that the </a:t>
            </a:r>
            <a:r>
              <a:rPr lang="en-US" sz="2000" i="1" dirty="0"/>
              <a:t>word</a:t>
            </a:r>
            <a:r>
              <a:rPr lang="en-US" sz="2000" dirty="0"/>
              <a:t> “mobility” is not what resonates with the public. It is the </a:t>
            </a:r>
            <a:r>
              <a:rPr lang="en-US" sz="2000" i="1" dirty="0"/>
              <a:t>concept</a:t>
            </a:r>
            <a:r>
              <a:rPr lang="en-US" sz="2000" dirty="0"/>
              <a:t> of mobility.</a:t>
            </a:r>
          </a:p>
          <a:p>
            <a:pPr marL="285750" indent="-285750">
              <a:spcAft>
                <a:spcPts val="1429"/>
              </a:spcAft>
              <a:buClr>
                <a:schemeClr val="accent1"/>
              </a:buClr>
              <a:buFont typeface="Wingdings" panose="05000000000000000000" pitchFamily="2" charset="2"/>
              <a:buChar char="§"/>
            </a:pPr>
            <a:r>
              <a:rPr lang="en-US" sz="2000" dirty="0"/>
              <a:t>Regardless of the quality of the roadway, whether or not traffic is backed up, or the image shows a nice clear day, if it shows traffic, it elicits negative feelings. </a:t>
            </a:r>
          </a:p>
          <a:p>
            <a:pPr marL="285750" indent="-285750">
              <a:spcAft>
                <a:spcPts val="1429"/>
              </a:spcAft>
              <a:buClr>
                <a:schemeClr val="accent1"/>
              </a:buClr>
              <a:buFont typeface="Wingdings" panose="05000000000000000000" pitchFamily="2" charset="2"/>
              <a:buChar char="§"/>
            </a:pPr>
            <a:r>
              <a:rPr lang="en-US" sz="2000" dirty="0"/>
              <a:t>Focus group participants also indicated that they strongly agreed that:</a:t>
            </a:r>
          </a:p>
          <a:p>
            <a:pPr marL="742950" lvl="1" indent="-285750">
              <a:buClr>
                <a:schemeClr val="accent1"/>
              </a:buClr>
              <a:buFont typeface="Wingdings" panose="05000000000000000000" pitchFamily="2" charset="2"/>
              <a:buChar char="§"/>
            </a:pPr>
            <a:r>
              <a:rPr lang="en-US" dirty="0"/>
              <a:t>This concept reminds me that investing in transportation reduces traffic jams and makes commuting easier.</a:t>
            </a:r>
          </a:p>
        </p:txBody>
      </p:sp>
    </p:spTree>
    <p:extLst>
      <p:ext uri="{BB962C8B-B14F-4D97-AF65-F5344CB8AC3E}">
        <p14:creationId xmlns:p14="http://schemas.microsoft.com/office/powerpoint/2010/main" val="283990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525EEA15-CFCD-4999-AA1F-37736A34DA4B}"/>
              </a:ext>
            </a:extLst>
          </p:cNvPr>
          <p:cNvSpPr txBox="1"/>
          <p:nvPr/>
        </p:nvSpPr>
        <p:spPr>
          <a:xfrm>
            <a:off x="23150" y="-42320"/>
            <a:ext cx="2565126" cy="646331"/>
          </a:xfrm>
          <a:prstGeom prst="rect">
            <a:avLst/>
          </a:prstGeom>
          <a:noFill/>
        </p:spPr>
        <p:txBody>
          <a:bodyPr wrap="none" rtlCol="0">
            <a:spAutoFit/>
          </a:bodyPr>
          <a:lstStyle/>
          <a:p>
            <a:r>
              <a:rPr lang="en-US" sz="3600" b="1" dirty="0">
                <a:solidFill>
                  <a:schemeClr val="tx2"/>
                </a:solidFill>
                <a:latin typeface="+mj-lt"/>
              </a:rPr>
              <a:t>MOBILITY</a:t>
            </a:r>
          </a:p>
        </p:txBody>
      </p:sp>
      <p:sp>
        <p:nvSpPr>
          <p:cNvPr id="51" name="TextBox 50">
            <a:extLst>
              <a:ext uri="{FF2B5EF4-FFF2-40B4-BE49-F238E27FC236}">
                <a16:creationId xmlns:a16="http://schemas.microsoft.com/office/drawing/2014/main" id="{80E956B9-4B52-40D4-8312-F8AA30122450}"/>
              </a:ext>
            </a:extLst>
          </p:cNvPr>
          <p:cNvSpPr txBox="1"/>
          <p:nvPr/>
        </p:nvSpPr>
        <p:spPr>
          <a:xfrm>
            <a:off x="9402033" y="1330731"/>
            <a:ext cx="2715410" cy="1354217"/>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“Sky is beautiful”</a:t>
            </a:r>
          </a:p>
          <a:p>
            <a:pPr marL="171450" indent="-171450">
              <a:buFont typeface="Arial" panose="020B0604020202020204" pitchFamily="34" charset="0"/>
              <a:buChar char="•"/>
            </a:pPr>
            <a:r>
              <a:rPr lang="en-US" sz="1000" dirty="0"/>
              <a:t>“I love the view of this landscape.. It's very beautiful”</a:t>
            </a:r>
          </a:p>
          <a:p>
            <a:pPr marL="171450" indent="-171450">
              <a:buFont typeface="Arial" panose="020B0604020202020204" pitchFamily="34" charset="0"/>
              <a:buChar char="•"/>
            </a:pPr>
            <a:r>
              <a:rPr lang="en-US" sz="1000" dirty="0"/>
              <a:t>“I love that this is a 4-lane highway making it easier for multiple cars to travel at once and not be so bunched up. traffic running smooth.”</a:t>
            </a:r>
          </a:p>
        </p:txBody>
      </p:sp>
      <p:sp>
        <p:nvSpPr>
          <p:cNvPr id="52" name="TextBox 51">
            <a:extLst>
              <a:ext uri="{FF2B5EF4-FFF2-40B4-BE49-F238E27FC236}">
                <a16:creationId xmlns:a16="http://schemas.microsoft.com/office/drawing/2014/main" id="{4A2CF4B4-A025-45E4-BFC1-C78BC9310090}"/>
              </a:ext>
            </a:extLst>
          </p:cNvPr>
          <p:cNvSpPr txBox="1"/>
          <p:nvPr/>
        </p:nvSpPr>
        <p:spPr>
          <a:xfrm>
            <a:off x="98108" y="806722"/>
            <a:ext cx="2684401" cy="2739211"/>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“This looks like a nice commute. Traffic appears to be moving, and there aren’t too many cars on the road.”</a:t>
            </a:r>
          </a:p>
          <a:p>
            <a:pPr marL="171450" indent="-171450">
              <a:buFont typeface="Arial" panose="020B0604020202020204" pitchFamily="34" charset="0"/>
              <a:buChar char="•"/>
            </a:pPr>
            <a:r>
              <a:rPr lang="en-US" sz="1000" dirty="0"/>
              <a:t>“Clear, free flowing roadways.”</a:t>
            </a:r>
          </a:p>
          <a:p>
            <a:pPr marL="171450" indent="-171450">
              <a:buFont typeface="Arial" panose="020B0604020202020204" pitchFamily="34" charset="0"/>
              <a:buChar char="•"/>
            </a:pPr>
            <a:r>
              <a:rPr lang="en-US" sz="1000" dirty="0"/>
              <a:t>“The highway is not that busy.”</a:t>
            </a:r>
          </a:p>
          <a:p>
            <a:pPr marL="171450" indent="-171450">
              <a:buFont typeface="Arial" panose="020B0604020202020204" pitchFamily="34" charset="0"/>
              <a:buChar char="•"/>
            </a:pPr>
            <a:r>
              <a:rPr lang="en-US" sz="1000" dirty="0"/>
              <a:t>“I drive may miles on my commute and would love to be able to get where I need to go, faster.”</a:t>
            </a:r>
          </a:p>
          <a:p>
            <a:pPr marL="171450" indent="-171450">
              <a:buFont typeface="Arial" panose="020B0604020202020204" pitchFamily="34" charset="0"/>
              <a:buChar char="•"/>
            </a:pPr>
            <a:r>
              <a:rPr lang="en-US" sz="1000" dirty="0"/>
              <a:t>“Traffic seems to be moving smoothly.”</a:t>
            </a:r>
          </a:p>
          <a:p>
            <a:pPr marL="171450" indent="-171450">
              <a:buFont typeface="Arial" panose="020B0604020202020204" pitchFamily="34" charset="0"/>
              <a:buChar char="•"/>
            </a:pPr>
            <a:r>
              <a:rPr lang="en-US" sz="1000" dirty="0"/>
              <a:t>“Shows easier commute time which makes more time with things we like.”</a:t>
            </a:r>
          </a:p>
          <a:p>
            <a:pPr marL="171450" indent="-171450">
              <a:buFont typeface="Arial" panose="020B0604020202020204" pitchFamily="34" charset="0"/>
              <a:buChar char="•"/>
            </a:pPr>
            <a:r>
              <a:rPr lang="en-US" sz="1000" dirty="0"/>
              <a:t>“Fast free flowing traffic with no delays”</a:t>
            </a:r>
          </a:p>
          <a:p>
            <a:pPr marL="171450" indent="-171450">
              <a:buFont typeface="Arial" panose="020B0604020202020204" pitchFamily="34" charset="0"/>
              <a:buChar char="•"/>
            </a:pPr>
            <a:r>
              <a:rPr lang="en-US" sz="1000" dirty="0"/>
              <a:t>“Does not seem to busy and the roads appear to be in good condition in this area.”</a:t>
            </a:r>
          </a:p>
        </p:txBody>
      </p:sp>
      <p:sp>
        <p:nvSpPr>
          <p:cNvPr id="53" name="TextBox 52">
            <a:extLst>
              <a:ext uri="{FF2B5EF4-FFF2-40B4-BE49-F238E27FC236}">
                <a16:creationId xmlns:a16="http://schemas.microsoft.com/office/drawing/2014/main" id="{563B6886-6A3E-49FA-9674-A17030D7F40F}"/>
              </a:ext>
            </a:extLst>
          </p:cNvPr>
          <p:cNvSpPr txBox="1"/>
          <p:nvPr/>
        </p:nvSpPr>
        <p:spPr>
          <a:xfrm>
            <a:off x="2843194" y="57351"/>
            <a:ext cx="9274249" cy="1046440"/>
          </a:xfrm>
          <a:prstGeom prst="rect">
            <a:avLst/>
          </a:prstGeom>
          <a:solidFill>
            <a:schemeClr val="bg1"/>
          </a:solidFill>
          <a:ln w="28575">
            <a:solidFill>
              <a:srgbClr val="00B0F0"/>
            </a:solidFill>
          </a:ln>
        </p:spPr>
        <p:txBody>
          <a:bodyPr wrap="square" numCol="2" rtlCol="0">
            <a:spAutoFit/>
          </a:bodyPr>
          <a:lstStyle/>
          <a:p>
            <a:r>
              <a:rPr lang="en-US" sz="1200" dirty="0"/>
              <a:t>DISLIKES</a:t>
            </a:r>
          </a:p>
          <a:p>
            <a:pPr marL="171450" indent="-171450">
              <a:buFont typeface="Arial" panose="020B0604020202020204" pitchFamily="34" charset="0"/>
              <a:buChar char="•"/>
            </a:pPr>
            <a:r>
              <a:rPr lang="en-US" sz="1000" dirty="0"/>
              <a:t>“There needs to be an increase in the number of lanes”</a:t>
            </a:r>
          </a:p>
          <a:p>
            <a:pPr marL="171450" indent="-171450">
              <a:buFont typeface="Arial" panose="020B0604020202020204" pitchFamily="34" charset="0"/>
              <a:buChar char="•"/>
            </a:pPr>
            <a:r>
              <a:rPr lang="en-US" sz="1000" dirty="0"/>
              <a:t>“I do not like how these lanes merge and causing a cluster of traffic.</a:t>
            </a:r>
          </a:p>
          <a:p>
            <a:pPr marL="171450" indent="-171450">
              <a:buFont typeface="Arial" panose="020B0604020202020204" pitchFamily="34" charset="0"/>
              <a:buChar char="•"/>
            </a:pPr>
            <a:r>
              <a:rPr lang="en-US" sz="1000" dirty="0"/>
              <a:t>Personally, when I’m driving on the highway this can cause a little panic for me when having to merge with so much traffic.”</a:t>
            </a:r>
          </a:p>
          <a:p>
            <a:pPr marL="171450" indent="-171450">
              <a:buFont typeface="Arial" panose="020B0604020202020204" pitchFamily="34" charset="0"/>
              <a:buChar char="•"/>
            </a:pPr>
            <a:r>
              <a:rPr lang="en-US" sz="1000" dirty="0"/>
              <a:t>“The traffic gave me an immediate sense of anxiety”</a:t>
            </a:r>
          </a:p>
          <a:p>
            <a:pPr marL="171450" indent="-171450">
              <a:buFont typeface="Arial" panose="020B0604020202020204" pitchFamily="34" charset="0"/>
              <a:buChar char="•"/>
            </a:pPr>
            <a:r>
              <a:rPr lang="en-US" sz="1000" dirty="0"/>
              <a:t>“There needs to be an increase in the number of lanes”</a:t>
            </a:r>
          </a:p>
          <a:p>
            <a:pPr marL="171450" indent="-171450">
              <a:buFont typeface="Arial" panose="020B0604020202020204" pitchFamily="34" charset="0"/>
              <a:buChar char="•"/>
            </a:pPr>
            <a:r>
              <a:rPr lang="en-US" sz="1000" dirty="0"/>
              <a:t>“Road narrows to fast”</a:t>
            </a:r>
          </a:p>
          <a:p>
            <a:pPr marL="171450" indent="-171450">
              <a:buFont typeface="Arial" panose="020B0604020202020204" pitchFamily="34" charset="0"/>
              <a:buChar char="•"/>
            </a:pPr>
            <a:r>
              <a:rPr lang="en-US" sz="1000" dirty="0"/>
              <a:t>“I dislike being stuck in traffic, behind trucks”</a:t>
            </a:r>
          </a:p>
          <a:p>
            <a:pPr marL="171450" indent="-171450">
              <a:buFont typeface="Arial" panose="020B0604020202020204" pitchFamily="34" charset="0"/>
              <a:buChar char="•"/>
            </a:pPr>
            <a:r>
              <a:rPr lang="en-US" sz="1000" dirty="0"/>
              <a:t>“Not one bus or coach in the photo. so, where’s the carbon footprint aspect of this expansion of infrastructure?”</a:t>
            </a:r>
          </a:p>
        </p:txBody>
      </p:sp>
      <p:sp>
        <p:nvSpPr>
          <p:cNvPr id="54" name="TextBox 53">
            <a:extLst>
              <a:ext uri="{FF2B5EF4-FFF2-40B4-BE49-F238E27FC236}">
                <a16:creationId xmlns:a16="http://schemas.microsoft.com/office/drawing/2014/main" id="{4540BE95-CFB1-4CFF-AB11-E91605D1FC4C}"/>
              </a:ext>
            </a:extLst>
          </p:cNvPr>
          <p:cNvSpPr txBox="1"/>
          <p:nvPr/>
        </p:nvSpPr>
        <p:spPr>
          <a:xfrm>
            <a:off x="6178507" y="5026269"/>
            <a:ext cx="3126750" cy="892552"/>
          </a:xfrm>
          <a:prstGeom prst="rect">
            <a:avLst/>
          </a:prstGeom>
          <a:solidFill>
            <a:schemeClr val="bg1"/>
          </a:solidFill>
          <a:ln w="28575">
            <a:solidFill>
              <a:schemeClr val="tx1"/>
            </a:solidFill>
          </a:ln>
        </p:spPr>
        <p:txBody>
          <a:bodyPr wrap="square" rtlCol="0">
            <a:spAutoFit/>
          </a:bodyPr>
          <a:lstStyle/>
          <a:p>
            <a:r>
              <a:rPr lang="en-US" sz="1200" dirty="0"/>
              <a:t>MESSAGE</a:t>
            </a:r>
          </a:p>
          <a:p>
            <a:pPr marL="171450" indent="-171450">
              <a:buFont typeface="Arial" panose="020B0604020202020204" pitchFamily="34" charset="0"/>
              <a:buChar char="•"/>
            </a:pPr>
            <a:r>
              <a:rPr lang="en-US" sz="1000" dirty="0"/>
              <a:t>“This message is very direct and straight to the point”</a:t>
            </a:r>
          </a:p>
          <a:p>
            <a:pPr marL="171450" indent="-171450">
              <a:buFont typeface="Arial" panose="020B0604020202020204" pitchFamily="34" charset="0"/>
              <a:buChar char="•"/>
            </a:pPr>
            <a:r>
              <a:rPr lang="en-US" sz="1000" dirty="0"/>
              <a:t>“I agree with this. We need to make many improvements.”</a:t>
            </a:r>
          </a:p>
        </p:txBody>
      </p:sp>
      <p:sp>
        <p:nvSpPr>
          <p:cNvPr id="55" name="TextBox 54">
            <a:extLst>
              <a:ext uri="{FF2B5EF4-FFF2-40B4-BE49-F238E27FC236}">
                <a16:creationId xmlns:a16="http://schemas.microsoft.com/office/drawing/2014/main" id="{E311D1E6-D809-4933-B4E6-0C5A5D54EA7C}"/>
              </a:ext>
            </a:extLst>
          </p:cNvPr>
          <p:cNvSpPr txBox="1"/>
          <p:nvPr/>
        </p:nvSpPr>
        <p:spPr>
          <a:xfrm>
            <a:off x="2886743" y="5026269"/>
            <a:ext cx="3163574" cy="1661993"/>
          </a:xfrm>
          <a:prstGeom prst="rect">
            <a:avLst/>
          </a:prstGeom>
          <a:solidFill>
            <a:schemeClr val="bg1"/>
          </a:solidFill>
          <a:ln w="28575">
            <a:solidFill>
              <a:schemeClr val="tx1"/>
            </a:solidFill>
          </a:ln>
        </p:spPr>
        <p:txBody>
          <a:bodyPr wrap="square" rtlCol="0">
            <a:spAutoFit/>
          </a:bodyPr>
          <a:lstStyle/>
          <a:p>
            <a:r>
              <a:rPr lang="en-US" sz="1200" dirty="0"/>
              <a:t>IMAGE</a:t>
            </a:r>
          </a:p>
          <a:p>
            <a:pPr marL="171450" indent="-171450">
              <a:buFont typeface="Arial" panose="020B0604020202020204" pitchFamily="34" charset="0"/>
              <a:buChar char="•"/>
            </a:pPr>
            <a:r>
              <a:rPr lang="en-US" sz="1000" dirty="0"/>
              <a:t>“The scenery really captures the means and essence of transportation ”</a:t>
            </a:r>
          </a:p>
          <a:p>
            <a:pPr marL="171450" indent="-171450">
              <a:buFont typeface="Arial" panose="020B0604020202020204" pitchFamily="34" charset="0"/>
              <a:buChar char="•"/>
            </a:pPr>
            <a:r>
              <a:rPr lang="en-US" sz="1000" dirty="0"/>
              <a:t>“I like the image since it's a 4-lane expressway.”</a:t>
            </a:r>
          </a:p>
          <a:p>
            <a:pPr marL="171450" indent="-171450">
              <a:buFont typeface="Arial" panose="020B0604020202020204" pitchFamily="34" charset="0"/>
              <a:buChar char="•"/>
            </a:pPr>
            <a:r>
              <a:rPr lang="en-US" sz="1000" dirty="0"/>
              <a:t>“The images were taken while the cars were traveling at a high rate of speed, with the effect of the moving cars. Speaks to the message here.”</a:t>
            </a:r>
          </a:p>
          <a:p>
            <a:pPr marL="171450" indent="-171450">
              <a:buFont typeface="Arial" panose="020B0604020202020204" pitchFamily="34" charset="0"/>
              <a:buChar char="•"/>
            </a:pPr>
            <a:r>
              <a:rPr lang="en-US" sz="1000" dirty="0"/>
              <a:t>“Looks like a beautiful day! That always makes things better.”</a:t>
            </a:r>
          </a:p>
        </p:txBody>
      </p:sp>
      <p:sp>
        <p:nvSpPr>
          <p:cNvPr id="56" name="TextBox 55">
            <a:extLst>
              <a:ext uri="{FF2B5EF4-FFF2-40B4-BE49-F238E27FC236}">
                <a16:creationId xmlns:a16="http://schemas.microsoft.com/office/drawing/2014/main" id="{8D9E0AE3-C105-479A-A305-F6069C157104}"/>
              </a:ext>
            </a:extLst>
          </p:cNvPr>
          <p:cNvSpPr txBox="1"/>
          <p:nvPr/>
        </p:nvSpPr>
        <p:spPr>
          <a:xfrm>
            <a:off x="9388845" y="3270183"/>
            <a:ext cx="2723457" cy="430887"/>
          </a:xfrm>
          <a:prstGeom prst="rect">
            <a:avLst/>
          </a:prstGeom>
          <a:solidFill>
            <a:schemeClr val="bg1"/>
          </a:solidFill>
          <a:ln w="28575">
            <a:solidFill>
              <a:schemeClr val="tx2"/>
            </a:solidFill>
          </a:ln>
        </p:spPr>
        <p:txBody>
          <a:bodyPr wrap="square" rtlCol="0">
            <a:spAutoFit/>
          </a:bodyPr>
          <a:lstStyle/>
          <a:p>
            <a:r>
              <a:rPr lang="en-US" sz="1200" dirty="0"/>
              <a:t>MAD</a:t>
            </a:r>
          </a:p>
          <a:p>
            <a:r>
              <a:rPr lang="en-US" sz="1000" dirty="0"/>
              <a:t>“I do not enjoy driving on the highway”</a:t>
            </a:r>
          </a:p>
        </p:txBody>
      </p:sp>
      <p:sp>
        <p:nvSpPr>
          <p:cNvPr id="57" name="TextBox 56">
            <a:extLst>
              <a:ext uri="{FF2B5EF4-FFF2-40B4-BE49-F238E27FC236}">
                <a16:creationId xmlns:a16="http://schemas.microsoft.com/office/drawing/2014/main" id="{3501A918-2BDD-4853-A507-1AA32CE6F55B}"/>
              </a:ext>
            </a:extLst>
          </p:cNvPr>
          <p:cNvSpPr txBox="1"/>
          <p:nvPr/>
        </p:nvSpPr>
        <p:spPr>
          <a:xfrm>
            <a:off x="9396893" y="3874532"/>
            <a:ext cx="2715410" cy="584775"/>
          </a:xfrm>
          <a:prstGeom prst="rect">
            <a:avLst/>
          </a:prstGeom>
          <a:solidFill>
            <a:schemeClr val="bg1"/>
          </a:solidFill>
          <a:ln w="28575">
            <a:solidFill>
              <a:schemeClr val="accent1"/>
            </a:solidFill>
          </a:ln>
        </p:spPr>
        <p:txBody>
          <a:bodyPr wrap="square" rtlCol="0">
            <a:spAutoFit/>
          </a:bodyPr>
          <a:lstStyle/>
          <a:p>
            <a:r>
              <a:rPr lang="en-US" sz="1200" dirty="0"/>
              <a:t>INTERESTING</a:t>
            </a:r>
            <a:endParaRPr lang="en-US" sz="800" dirty="0"/>
          </a:p>
          <a:p>
            <a:r>
              <a:rPr lang="en-US" sz="1000" dirty="0"/>
              <a:t>“The signs are up so you can see where you’re going”</a:t>
            </a:r>
          </a:p>
        </p:txBody>
      </p:sp>
      <p:graphicFrame>
        <p:nvGraphicFramePr>
          <p:cNvPr id="58" name="Table 57">
            <a:extLst>
              <a:ext uri="{FF2B5EF4-FFF2-40B4-BE49-F238E27FC236}">
                <a16:creationId xmlns:a16="http://schemas.microsoft.com/office/drawing/2014/main" id="{48658BFC-C248-4731-B32B-5ABD49275653}"/>
              </a:ext>
            </a:extLst>
          </p:cNvPr>
          <p:cNvGraphicFramePr>
            <a:graphicFrameLocks noGrp="1"/>
          </p:cNvGraphicFramePr>
          <p:nvPr>
            <p:extLst>
              <p:ext uri="{D42A27DB-BD31-4B8C-83A1-F6EECF244321}">
                <p14:modId xmlns:p14="http://schemas.microsoft.com/office/powerpoint/2010/main" val="2286698585"/>
              </p:ext>
            </p:extLst>
          </p:nvPr>
        </p:nvGraphicFramePr>
        <p:xfrm>
          <a:off x="1020029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chemeClr val="tx1"/>
                          </a:solidFill>
                          <a:effectLst/>
                          <a:latin typeface="+mn-lt"/>
                        </a:rPr>
                        <a:t>20%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chemeClr val="tx1"/>
                          </a:solidFill>
                          <a:effectLst/>
                          <a:latin typeface="+mn-lt"/>
                        </a:rPr>
                        <a:t>49%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chemeClr val="tx1"/>
                          </a:solidFill>
                          <a:effectLst/>
                          <a:latin typeface="+mn-lt"/>
                        </a:rPr>
                        <a:t>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chemeClr val="tx1"/>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chemeClr val="tx1"/>
                          </a:solidFill>
                          <a:effectLst/>
                          <a:latin typeface="+mn-lt"/>
                        </a:rPr>
                        <a:t>4%</a:t>
                      </a:r>
                    </a:p>
                  </a:txBody>
                  <a:tcPr marL="9525" marR="9525" marT="9525"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chemeClr val="tx1"/>
                          </a:solidFill>
                          <a:effectLst/>
                          <a:latin typeface="+mn-lt"/>
                        </a:rPr>
                        <a:t>20%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chemeClr val="tx1"/>
                          </a:solidFill>
                          <a:effectLst/>
                          <a:latin typeface="+mn-lt"/>
                        </a:rPr>
                        <a:t>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59" name="Picture 58" descr="A picture containing logo&#10;&#10;Description automatically generated">
            <a:extLst>
              <a:ext uri="{FF2B5EF4-FFF2-40B4-BE49-F238E27FC236}">
                <a16:creationId xmlns:a16="http://schemas.microsoft.com/office/drawing/2014/main" id="{16468D32-AC54-4FCE-B041-C432C3284B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41930" y="4614872"/>
            <a:ext cx="774061" cy="248000"/>
          </a:xfrm>
          <a:prstGeom prst="rect">
            <a:avLst/>
          </a:prstGeom>
        </p:spPr>
      </p:pic>
      <p:pic>
        <p:nvPicPr>
          <p:cNvPr id="60" name="Picture 59" descr="Text&#10;&#10;Description automatically generated with low confidence">
            <a:extLst>
              <a:ext uri="{FF2B5EF4-FFF2-40B4-BE49-F238E27FC236}">
                <a16:creationId xmlns:a16="http://schemas.microsoft.com/office/drawing/2014/main" id="{45F5140F-F3B2-4750-B268-81FF413D0F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904361"/>
            <a:ext cx="686408" cy="248000"/>
          </a:xfrm>
          <a:prstGeom prst="rect">
            <a:avLst/>
          </a:prstGeom>
        </p:spPr>
      </p:pic>
      <p:pic>
        <p:nvPicPr>
          <p:cNvPr id="61" name="Picture 60" descr="Logo&#10;&#10;Description automatically generated">
            <a:extLst>
              <a:ext uri="{FF2B5EF4-FFF2-40B4-BE49-F238E27FC236}">
                <a16:creationId xmlns:a16="http://schemas.microsoft.com/office/drawing/2014/main" id="{3ACB2E7F-CCFB-4B30-80AC-FED81BCF84C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6057522"/>
            <a:ext cx="945681" cy="238574"/>
          </a:xfrm>
          <a:prstGeom prst="rect">
            <a:avLst/>
          </a:prstGeom>
        </p:spPr>
      </p:pic>
      <p:pic>
        <p:nvPicPr>
          <p:cNvPr id="62" name="Picture 61" descr="Logo&#10;&#10;Description automatically generated">
            <a:extLst>
              <a:ext uri="{FF2B5EF4-FFF2-40B4-BE49-F238E27FC236}">
                <a16:creationId xmlns:a16="http://schemas.microsoft.com/office/drawing/2014/main" id="{90B4C9A6-3C0A-410D-A87E-F8F8328C15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337584"/>
            <a:ext cx="669991" cy="255184"/>
          </a:xfrm>
          <a:prstGeom prst="rect">
            <a:avLst/>
          </a:prstGeom>
        </p:spPr>
      </p:pic>
      <p:pic>
        <p:nvPicPr>
          <p:cNvPr id="63" name="Picture 62" descr="A picture containing logo&#10;&#10;Description automatically generated">
            <a:extLst>
              <a:ext uri="{FF2B5EF4-FFF2-40B4-BE49-F238E27FC236}">
                <a16:creationId xmlns:a16="http://schemas.microsoft.com/office/drawing/2014/main" id="{73BF481D-CB0C-41B6-94C3-33287EEEBAB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5193850"/>
            <a:ext cx="1123516" cy="248000"/>
          </a:xfrm>
          <a:prstGeom prst="rect">
            <a:avLst/>
          </a:prstGeom>
        </p:spPr>
      </p:pic>
      <p:pic>
        <p:nvPicPr>
          <p:cNvPr id="64" name="Picture 63" descr="Logo&#10;&#10;Description automatically generated">
            <a:extLst>
              <a:ext uri="{FF2B5EF4-FFF2-40B4-BE49-F238E27FC236}">
                <a16:creationId xmlns:a16="http://schemas.microsoft.com/office/drawing/2014/main" id="{12C5810A-C9E3-4706-9C81-7D6E86F66BB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483339"/>
            <a:ext cx="1033336" cy="248000"/>
          </a:xfrm>
          <a:prstGeom prst="rect">
            <a:avLst/>
          </a:prstGeom>
        </p:spPr>
      </p:pic>
      <p:pic>
        <p:nvPicPr>
          <p:cNvPr id="65" name="Picture 64">
            <a:extLst>
              <a:ext uri="{FF2B5EF4-FFF2-40B4-BE49-F238E27FC236}">
                <a16:creationId xmlns:a16="http://schemas.microsoft.com/office/drawing/2014/main" id="{8744D997-8223-4C16-BABC-B594A3035DE8}"/>
              </a:ext>
            </a:extLst>
          </p:cNvPr>
          <p:cNvPicPr>
            <a:picLocks noChangeAspect="1"/>
          </p:cNvPicPr>
          <p:nvPr/>
        </p:nvPicPr>
        <p:blipFill>
          <a:blip r:embed="rId9"/>
          <a:stretch>
            <a:fillRect/>
          </a:stretch>
        </p:blipFill>
        <p:spPr>
          <a:xfrm>
            <a:off x="10341930" y="5772828"/>
            <a:ext cx="835616" cy="243205"/>
          </a:xfrm>
          <a:prstGeom prst="rect">
            <a:avLst/>
          </a:prstGeom>
        </p:spPr>
      </p:pic>
      <p:pic>
        <p:nvPicPr>
          <p:cNvPr id="66" name="Picture 65" descr="A picture containing text, sky, outdoor&#10;&#10;Description automatically generated">
            <a:extLst>
              <a:ext uri="{FF2B5EF4-FFF2-40B4-BE49-F238E27FC236}">
                <a16:creationId xmlns:a16="http://schemas.microsoft.com/office/drawing/2014/main" id="{EF9FD149-071C-4213-AB5B-2DD4295C1ED3}"/>
              </a:ext>
            </a:extLst>
          </p:cNvPr>
          <p:cNvPicPr>
            <a:picLocks noChangeAspect="1"/>
          </p:cNvPicPr>
          <p:nvPr/>
        </p:nvPicPr>
        <p:blipFill>
          <a:blip r:embed="rId10"/>
          <a:stretch>
            <a:fillRect/>
          </a:stretch>
        </p:blipFill>
        <p:spPr>
          <a:xfrm>
            <a:off x="2843193" y="1268388"/>
            <a:ext cx="6505613" cy="3657600"/>
          </a:xfrm>
          <a:prstGeom prst="rect">
            <a:avLst/>
          </a:prstGeom>
        </p:spPr>
      </p:pic>
      <p:sp>
        <p:nvSpPr>
          <p:cNvPr id="67" name="TextBox 66">
            <a:extLst>
              <a:ext uri="{FF2B5EF4-FFF2-40B4-BE49-F238E27FC236}">
                <a16:creationId xmlns:a16="http://schemas.microsoft.com/office/drawing/2014/main" id="{F840C534-2F5B-4328-B620-CA40357AB251}"/>
              </a:ext>
            </a:extLst>
          </p:cNvPr>
          <p:cNvSpPr txBox="1"/>
          <p:nvPr/>
        </p:nvSpPr>
        <p:spPr>
          <a:xfrm>
            <a:off x="5865704" y="2752078"/>
            <a:ext cx="801426" cy="443283"/>
          </a:xfrm>
          <a:prstGeom prst="rect">
            <a:avLst/>
          </a:prstGeom>
          <a:noFill/>
          <a:ln w="19050">
            <a:solidFill>
              <a:srgbClr val="00B0F0"/>
            </a:solidFill>
          </a:ln>
        </p:spPr>
        <p:txBody>
          <a:bodyPr wrap="square" rtlCol="0">
            <a:spAutoFit/>
          </a:bodyPr>
          <a:lstStyle/>
          <a:p>
            <a:endParaRPr lang="en-US"/>
          </a:p>
        </p:txBody>
      </p:sp>
      <p:cxnSp>
        <p:nvCxnSpPr>
          <p:cNvPr id="68" name="Straight Arrow Connector 67">
            <a:extLst>
              <a:ext uri="{FF2B5EF4-FFF2-40B4-BE49-F238E27FC236}">
                <a16:creationId xmlns:a16="http://schemas.microsoft.com/office/drawing/2014/main" id="{3126E7DB-7581-4C7D-94B7-BD16F3DF215D}"/>
              </a:ext>
            </a:extLst>
          </p:cNvPr>
          <p:cNvCxnSpPr>
            <a:cxnSpLocks/>
            <a:endCxn id="67" idx="0"/>
          </p:cNvCxnSpPr>
          <p:nvPr/>
        </p:nvCxnSpPr>
        <p:spPr>
          <a:xfrm flipH="1">
            <a:off x="6266417" y="1226901"/>
            <a:ext cx="1181947" cy="1525177"/>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1A509A74-C61D-429B-BA81-F772613A117E}"/>
              </a:ext>
            </a:extLst>
          </p:cNvPr>
          <p:cNvSpPr txBox="1"/>
          <p:nvPr/>
        </p:nvSpPr>
        <p:spPr>
          <a:xfrm>
            <a:off x="6825972" y="3341041"/>
            <a:ext cx="347185" cy="653910"/>
          </a:xfrm>
          <a:prstGeom prst="rect">
            <a:avLst/>
          </a:prstGeom>
          <a:noFill/>
          <a:ln w="19050">
            <a:solidFill>
              <a:srgbClr val="00B0F0"/>
            </a:solidFill>
          </a:ln>
        </p:spPr>
        <p:txBody>
          <a:bodyPr wrap="square" rtlCol="0">
            <a:spAutoFit/>
          </a:bodyPr>
          <a:lstStyle/>
          <a:p>
            <a:endParaRPr lang="en-US"/>
          </a:p>
        </p:txBody>
      </p:sp>
      <p:cxnSp>
        <p:nvCxnSpPr>
          <p:cNvPr id="70" name="Straight Arrow Connector 69">
            <a:extLst>
              <a:ext uri="{FF2B5EF4-FFF2-40B4-BE49-F238E27FC236}">
                <a16:creationId xmlns:a16="http://schemas.microsoft.com/office/drawing/2014/main" id="{BCAA5F3E-E464-4B22-9032-AA7E15D4BE83}"/>
              </a:ext>
            </a:extLst>
          </p:cNvPr>
          <p:cNvCxnSpPr>
            <a:cxnSpLocks/>
            <a:endCxn id="69" idx="0"/>
          </p:cNvCxnSpPr>
          <p:nvPr/>
        </p:nvCxnSpPr>
        <p:spPr>
          <a:xfrm flipH="1">
            <a:off x="6999565" y="1226901"/>
            <a:ext cx="448799" cy="2114140"/>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72179D02-FB43-4C91-BC68-A19E8C4164AE}"/>
              </a:ext>
            </a:extLst>
          </p:cNvPr>
          <p:cNvSpPr txBox="1"/>
          <p:nvPr/>
        </p:nvSpPr>
        <p:spPr>
          <a:xfrm>
            <a:off x="8220723" y="2423604"/>
            <a:ext cx="825624" cy="328474"/>
          </a:xfrm>
          <a:prstGeom prst="rect">
            <a:avLst/>
          </a:prstGeom>
          <a:noFill/>
          <a:ln w="19050">
            <a:solidFill>
              <a:srgbClr val="00B0F0"/>
            </a:solidFill>
          </a:ln>
        </p:spPr>
        <p:txBody>
          <a:bodyPr wrap="square" rtlCol="0">
            <a:spAutoFit/>
          </a:bodyPr>
          <a:lstStyle/>
          <a:p>
            <a:endParaRPr lang="en-US"/>
          </a:p>
        </p:txBody>
      </p:sp>
      <p:cxnSp>
        <p:nvCxnSpPr>
          <p:cNvPr id="72" name="Straight Arrow Connector 71">
            <a:extLst>
              <a:ext uri="{FF2B5EF4-FFF2-40B4-BE49-F238E27FC236}">
                <a16:creationId xmlns:a16="http://schemas.microsoft.com/office/drawing/2014/main" id="{171F6F6B-864F-4C0E-A2EC-B690D3147D9B}"/>
              </a:ext>
            </a:extLst>
          </p:cNvPr>
          <p:cNvCxnSpPr>
            <a:cxnSpLocks/>
            <a:endCxn id="71" idx="0"/>
          </p:cNvCxnSpPr>
          <p:nvPr/>
        </p:nvCxnSpPr>
        <p:spPr>
          <a:xfrm>
            <a:off x="7448365" y="1226901"/>
            <a:ext cx="1185170" cy="1196703"/>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FDF083EA-AF52-40F4-BA48-DDA09E64FA27}"/>
              </a:ext>
            </a:extLst>
          </p:cNvPr>
          <p:cNvSpPr txBox="1"/>
          <p:nvPr/>
        </p:nvSpPr>
        <p:spPr>
          <a:xfrm>
            <a:off x="98108" y="3635329"/>
            <a:ext cx="2682413" cy="1046440"/>
          </a:xfrm>
          <a:prstGeom prst="rect">
            <a:avLst/>
          </a:prstGeom>
          <a:solidFill>
            <a:schemeClr val="bg1"/>
          </a:solidFill>
          <a:ln w="28575">
            <a:solidFill>
              <a:schemeClr val="accent5"/>
            </a:solidFill>
          </a:ln>
        </p:spPr>
        <p:txBody>
          <a:bodyPr wrap="square" rtlCol="0">
            <a:spAutoFit/>
          </a:bodyPr>
          <a:lstStyle/>
          <a:p>
            <a:r>
              <a:rPr lang="en-US" sz="1200" dirty="0"/>
              <a:t>BORING</a:t>
            </a:r>
          </a:p>
          <a:p>
            <a:pPr marL="171450" indent="-171450">
              <a:buFont typeface="Arial" panose="020B0604020202020204" pitchFamily="34" charset="0"/>
              <a:buChar char="•"/>
            </a:pPr>
            <a:r>
              <a:rPr lang="en-US" sz="1000" dirty="0"/>
              <a:t>“Blur images makes it very boring..”</a:t>
            </a:r>
          </a:p>
          <a:p>
            <a:pPr marL="171450" indent="-171450">
              <a:buFont typeface="Arial" panose="020B0604020202020204" pitchFamily="34" charset="0"/>
              <a:buChar char="•"/>
            </a:pPr>
            <a:r>
              <a:rPr lang="en-US" sz="1000" dirty="0"/>
              <a:t>“its a cliched dull image- oh look, everyone's going really quickly on this extra wide highway! except when rush hour starts.....”</a:t>
            </a:r>
          </a:p>
        </p:txBody>
      </p:sp>
      <p:sp>
        <p:nvSpPr>
          <p:cNvPr id="74" name="TextBox 73">
            <a:extLst>
              <a:ext uri="{FF2B5EF4-FFF2-40B4-BE49-F238E27FC236}">
                <a16:creationId xmlns:a16="http://schemas.microsoft.com/office/drawing/2014/main" id="{F28F55A4-A67F-46F8-8EA7-81BBDDE34532}"/>
              </a:ext>
            </a:extLst>
          </p:cNvPr>
          <p:cNvSpPr txBox="1"/>
          <p:nvPr/>
        </p:nvSpPr>
        <p:spPr>
          <a:xfrm>
            <a:off x="7222573" y="1913001"/>
            <a:ext cx="607533" cy="1678154"/>
          </a:xfrm>
          <a:prstGeom prst="rect">
            <a:avLst/>
          </a:prstGeom>
          <a:noFill/>
          <a:ln w="19050">
            <a:solidFill>
              <a:srgbClr val="FF0000"/>
            </a:solidFill>
          </a:ln>
        </p:spPr>
        <p:txBody>
          <a:bodyPr wrap="square" rtlCol="0">
            <a:spAutoFit/>
          </a:bodyPr>
          <a:lstStyle/>
          <a:p>
            <a:endParaRPr lang="en-US"/>
          </a:p>
        </p:txBody>
      </p:sp>
      <p:cxnSp>
        <p:nvCxnSpPr>
          <p:cNvPr id="75" name="Straight Arrow Connector 74">
            <a:extLst>
              <a:ext uri="{FF2B5EF4-FFF2-40B4-BE49-F238E27FC236}">
                <a16:creationId xmlns:a16="http://schemas.microsoft.com/office/drawing/2014/main" id="{568488B0-9D29-4169-87E7-DDCA9FB1CEF2}"/>
              </a:ext>
            </a:extLst>
          </p:cNvPr>
          <p:cNvCxnSpPr>
            <a:cxnSpLocks/>
            <a:stCxn id="51" idx="1"/>
            <a:endCxn id="74" idx="3"/>
          </p:cNvCxnSpPr>
          <p:nvPr/>
        </p:nvCxnSpPr>
        <p:spPr>
          <a:xfrm flipH="1">
            <a:off x="7830106" y="2007840"/>
            <a:ext cx="1571927" cy="744238"/>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BDD942CD-849D-4766-95BC-9E66C64F5D8D}"/>
              </a:ext>
            </a:extLst>
          </p:cNvPr>
          <p:cNvCxnSpPr>
            <a:cxnSpLocks/>
            <a:stCxn id="52" idx="3"/>
            <a:endCxn id="79" idx="1"/>
          </p:cNvCxnSpPr>
          <p:nvPr/>
        </p:nvCxnSpPr>
        <p:spPr>
          <a:xfrm flipV="1">
            <a:off x="2782509" y="1878442"/>
            <a:ext cx="1211035" cy="297886"/>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A42F2CAE-363E-4FD6-AFEA-9AC4DC7DF600}"/>
              </a:ext>
            </a:extLst>
          </p:cNvPr>
          <p:cNvSpPr txBox="1"/>
          <p:nvPr/>
        </p:nvSpPr>
        <p:spPr>
          <a:xfrm>
            <a:off x="7270659" y="3215270"/>
            <a:ext cx="719244" cy="367806"/>
          </a:xfrm>
          <a:prstGeom prst="rect">
            <a:avLst/>
          </a:prstGeom>
          <a:noFill/>
          <a:ln w="19050">
            <a:solidFill>
              <a:schemeClr val="accent6"/>
            </a:solidFill>
          </a:ln>
        </p:spPr>
        <p:txBody>
          <a:bodyPr wrap="square" rtlCol="0">
            <a:spAutoFit/>
          </a:bodyPr>
          <a:lstStyle/>
          <a:p>
            <a:endParaRPr lang="en-US"/>
          </a:p>
        </p:txBody>
      </p:sp>
      <p:sp>
        <p:nvSpPr>
          <p:cNvPr id="78" name="TextBox 77">
            <a:extLst>
              <a:ext uri="{FF2B5EF4-FFF2-40B4-BE49-F238E27FC236}">
                <a16:creationId xmlns:a16="http://schemas.microsoft.com/office/drawing/2014/main" id="{FFA71EA0-247D-4797-B726-4A2700C2A211}"/>
              </a:ext>
            </a:extLst>
          </p:cNvPr>
          <p:cNvSpPr txBox="1"/>
          <p:nvPr/>
        </p:nvSpPr>
        <p:spPr>
          <a:xfrm>
            <a:off x="8151992" y="2292554"/>
            <a:ext cx="550274" cy="832386"/>
          </a:xfrm>
          <a:prstGeom prst="rect">
            <a:avLst/>
          </a:prstGeom>
          <a:noFill/>
          <a:ln w="19050">
            <a:solidFill>
              <a:schemeClr val="accent6"/>
            </a:solidFill>
          </a:ln>
        </p:spPr>
        <p:txBody>
          <a:bodyPr wrap="square" rtlCol="0">
            <a:spAutoFit/>
          </a:bodyPr>
          <a:lstStyle/>
          <a:p>
            <a:endParaRPr lang="en-US"/>
          </a:p>
        </p:txBody>
      </p:sp>
      <p:sp>
        <p:nvSpPr>
          <p:cNvPr id="79" name="TextBox 78">
            <a:extLst>
              <a:ext uri="{FF2B5EF4-FFF2-40B4-BE49-F238E27FC236}">
                <a16:creationId xmlns:a16="http://schemas.microsoft.com/office/drawing/2014/main" id="{5BA1854D-1ED3-4337-BBC6-16B88109294C}"/>
              </a:ext>
            </a:extLst>
          </p:cNvPr>
          <p:cNvSpPr txBox="1"/>
          <p:nvPr/>
        </p:nvSpPr>
        <p:spPr>
          <a:xfrm>
            <a:off x="3993544" y="1757780"/>
            <a:ext cx="276615" cy="241324"/>
          </a:xfrm>
          <a:prstGeom prst="rect">
            <a:avLst/>
          </a:prstGeom>
          <a:noFill/>
          <a:ln w="19050">
            <a:solidFill>
              <a:schemeClr val="accent6"/>
            </a:solidFill>
          </a:ln>
        </p:spPr>
        <p:txBody>
          <a:bodyPr wrap="square" rtlCol="0">
            <a:spAutoFit/>
          </a:bodyPr>
          <a:lstStyle/>
          <a:p>
            <a:endParaRPr lang="en-US"/>
          </a:p>
        </p:txBody>
      </p:sp>
      <p:sp>
        <p:nvSpPr>
          <p:cNvPr id="80" name="TextBox 79">
            <a:extLst>
              <a:ext uri="{FF2B5EF4-FFF2-40B4-BE49-F238E27FC236}">
                <a16:creationId xmlns:a16="http://schemas.microsoft.com/office/drawing/2014/main" id="{F2531CE8-F0FC-458A-B106-9632A4F232A4}"/>
              </a:ext>
            </a:extLst>
          </p:cNvPr>
          <p:cNvSpPr txBox="1"/>
          <p:nvPr/>
        </p:nvSpPr>
        <p:spPr>
          <a:xfrm>
            <a:off x="3893678" y="2586744"/>
            <a:ext cx="276615" cy="241324"/>
          </a:xfrm>
          <a:prstGeom prst="rect">
            <a:avLst/>
          </a:prstGeom>
          <a:noFill/>
          <a:ln w="19050">
            <a:solidFill>
              <a:schemeClr val="accent6"/>
            </a:solidFill>
          </a:ln>
        </p:spPr>
        <p:txBody>
          <a:bodyPr wrap="square" rtlCol="0">
            <a:spAutoFit/>
          </a:bodyPr>
          <a:lstStyle/>
          <a:p>
            <a:endParaRPr lang="en-US"/>
          </a:p>
        </p:txBody>
      </p:sp>
      <p:cxnSp>
        <p:nvCxnSpPr>
          <p:cNvPr id="81" name="Straight Arrow Connector 80">
            <a:extLst>
              <a:ext uri="{FF2B5EF4-FFF2-40B4-BE49-F238E27FC236}">
                <a16:creationId xmlns:a16="http://schemas.microsoft.com/office/drawing/2014/main" id="{371997C8-9336-4DCE-B96E-90F09BAAC594}"/>
              </a:ext>
            </a:extLst>
          </p:cNvPr>
          <p:cNvCxnSpPr>
            <a:cxnSpLocks/>
            <a:stCxn id="52" idx="3"/>
            <a:endCxn id="80" idx="1"/>
          </p:cNvCxnSpPr>
          <p:nvPr/>
        </p:nvCxnSpPr>
        <p:spPr>
          <a:xfrm>
            <a:off x="2782509" y="2176328"/>
            <a:ext cx="1111169" cy="531078"/>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60FF7A03-6DAB-42A9-9B7B-580B2CBC6F8F}"/>
              </a:ext>
            </a:extLst>
          </p:cNvPr>
          <p:cNvCxnSpPr>
            <a:cxnSpLocks/>
            <a:stCxn id="52" idx="3"/>
            <a:endCxn id="78" idx="1"/>
          </p:cNvCxnSpPr>
          <p:nvPr/>
        </p:nvCxnSpPr>
        <p:spPr>
          <a:xfrm>
            <a:off x="2782509" y="2176328"/>
            <a:ext cx="5369483" cy="532419"/>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A88C154A-C9F3-4408-A74B-6C198B13CC72}"/>
              </a:ext>
            </a:extLst>
          </p:cNvPr>
          <p:cNvCxnSpPr>
            <a:cxnSpLocks/>
            <a:stCxn id="52" idx="3"/>
            <a:endCxn id="77" idx="1"/>
          </p:cNvCxnSpPr>
          <p:nvPr/>
        </p:nvCxnSpPr>
        <p:spPr>
          <a:xfrm>
            <a:off x="2782509" y="2176328"/>
            <a:ext cx="4488150" cy="1222845"/>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8C614A72-A0B1-477B-9569-43184AD0CFF7}"/>
              </a:ext>
            </a:extLst>
          </p:cNvPr>
          <p:cNvSpPr txBox="1"/>
          <p:nvPr/>
        </p:nvSpPr>
        <p:spPr>
          <a:xfrm>
            <a:off x="5477777" y="3906199"/>
            <a:ext cx="262391" cy="219461"/>
          </a:xfrm>
          <a:prstGeom prst="rect">
            <a:avLst/>
          </a:prstGeom>
          <a:noFill/>
          <a:ln w="19050">
            <a:solidFill>
              <a:schemeClr val="accent6">
                <a:lumMod val="50000"/>
              </a:schemeClr>
            </a:solidFill>
          </a:ln>
        </p:spPr>
        <p:txBody>
          <a:bodyPr wrap="square" rtlCol="0">
            <a:spAutoFit/>
          </a:bodyPr>
          <a:lstStyle/>
          <a:p>
            <a:endParaRPr lang="en-US"/>
          </a:p>
        </p:txBody>
      </p:sp>
      <p:cxnSp>
        <p:nvCxnSpPr>
          <p:cNvPr id="85" name="Straight Arrow Connector 84">
            <a:extLst>
              <a:ext uri="{FF2B5EF4-FFF2-40B4-BE49-F238E27FC236}">
                <a16:creationId xmlns:a16="http://schemas.microsoft.com/office/drawing/2014/main" id="{088942AF-D860-4E5C-AC27-B8483FF4B2A4}"/>
              </a:ext>
            </a:extLst>
          </p:cNvPr>
          <p:cNvCxnSpPr>
            <a:cxnSpLocks/>
            <a:stCxn id="56" idx="1"/>
            <a:endCxn id="88" idx="3"/>
          </p:cNvCxnSpPr>
          <p:nvPr/>
        </p:nvCxnSpPr>
        <p:spPr>
          <a:xfrm flipH="1" flipV="1">
            <a:off x="6475534" y="2766309"/>
            <a:ext cx="2913311" cy="719318"/>
          </a:xfrm>
          <a:prstGeom prst="straightConnector1">
            <a:avLst/>
          </a:prstGeom>
          <a:ln w="19050" cap="rnd">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464024E0-8CFC-4A2E-B962-813B77D27B4C}"/>
              </a:ext>
            </a:extLst>
          </p:cNvPr>
          <p:cNvSpPr txBox="1"/>
          <p:nvPr/>
        </p:nvSpPr>
        <p:spPr>
          <a:xfrm>
            <a:off x="98108" y="4776758"/>
            <a:ext cx="2490168" cy="1200329"/>
          </a:xfrm>
          <a:prstGeom prst="rect">
            <a:avLst/>
          </a:prstGeom>
          <a:solidFill>
            <a:schemeClr val="bg1"/>
          </a:solidFill>
          <a:ln w="28575">
            <a:solidFill>
              <a:schemeClr val="tx2"/>
            </a:solidFill>
          </a:ln>
        </p:spPr>
        <p:txBody>
          <a:bodyPr wrap="square" rtlCol="0">
            <a:spAutoFit/>
          </a:bodyPr>
          <a:lstStyle/>
          <a:p>
            <a:r>
              <a:rPr lang="en-US" sz="1200" dirty="0"/>
              <a:t>MAD</a:t>
            </a:r>
          </a:p>
          <a:p>
            <a:r>
              <a:rPr lang="en-US" sz="1000" dirty="0"/>
              <a:t>“This statement makes me mad because so much more goes into transportation improvement then just allowing people to get somewhere quickly and easily. It must also be completed correctly the first time to prevent future repairs.”</a:t>
            </a:r>
          </a:p>
        </p:txBody>
      </p:sp>
      <p:cxnSp>
        <p:nvCxnSpPr>
          <p:cNvPr id="87" name="Straight Arrow Connector 86">
            <a:extLst>
              <a:ext uri="{FF2B5EF4-FFF2-40B4-BE49-F238E27FC236}">
                <a16:creationId xmlns:a16="http://schemas.microsoft.com/office/drawing/2014/main" id="{FF470C9B-6F4E-485B-A52B-77EF42E13CF0}"/>
              </a:ext>
            </a:extLst>
          </p:cNvPr>
          <p:cNvCxnSpPr>
            <a:cxnSpLocks/>
            <a:endCxn id="84" idx="3"/>
          </p:cNvCxnSpPr>
          <p:nvPr/>
        </p:nvCxnSpPr>
        <p:spPr>
          <a:xfrm flipV="1">
            <a:off x="2588276" y="4015930"/>
            <a:ext cx="3151892" cy="1010339"/>
          </a:xfrm>
          <a:prstGeom prst="straightConnector1">
            <a:avLst/>
          </a:prstGeom>
          <a:ln w="19050" cap="rnd">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CF419F65-43ED-4D4A-AE0B-59B4C786E0F4}"/>
              </a:ext>
            </a:extLst>
          </p:cNvPr>
          <p:cNvSpPr txBox="1"/>
          <p:nvPr/>
        </p:nvSpPr>
        <p:spPr>
          <a:xfrm>
            <a:off x="6120207" y="2628704"/>
            <a:ext cx="355327" cy="275209"/>
          </a:xfrm>
          <a:prstGeom prst="rect">
            <a:avLst/>
          </a:prstGeom>
          <a:noFill/>
          <a:ln w="19050">
            <a:solidFill>
              <a:schemeClr val="accent6">
                <a:lumMod val="50000"/>
              </a:schemeClr>
            </a:solidFill>
          </a:ln>
        </p:spPr>
        <p:txBody>
          <a:bodyPr wrap="square" rtlCol="0">
            <a:spAutoFit/>
          </a:bodyPr>
          <a:lstStyle/>
          <a:p>
            <a:endParaRPr lang="en-US"/>
          </a:p>
        </p:txBody>
      </p:sp>
      <p:sp>
        <p:nvSpPr>
          <p:cNvPr id="89" name="TextBox 88">
            <a:extLst>
              <a:ext uri="{FF2B5EF4-FFF2-40B4-BE49-F238E27FC236}">
                <a16:creationId xmlns:a16="http://schemas.microsoft.com/office/drawing/2014/main" id="{826C348C-22D0-4050-8ED7-CBBC5D8FF6AA}"/>
              </a:ext>
            </a:extLst>
          </p:cNvPr>
          <p:cNvSpPr txBox="1"/>
          <p:nvPr/>
        </p:nvSpPr>
        <p:spPr>
          <a:xfrm>
            <a:off x="7331344" y="2435420"/>
            <a:ext cx="271750" cy="241478"/>
          </a:xfrm>
          <a:prstGeom prst="rect">
            <a:avLst/>
          </a:prstGeom>
          <a:noFill/>
          <a:ln w="19050">
            <a:solidFill>
              <a:schemeClr val="accent1"/>
            </a:solidFill>
          </a:ln>
        </p:spPr>
        <p:txBody>
          <a:bodyPr wrap="square" rtlCol="0">
            <a:spAutoFit/>
          </a:bodyPr>
          <a:lstStyle/>
          <a:p>
            <a:endParaRPr lang="en-US"/>
          </a:p>
        </p:txBody>
      </p:sp>
      <p:cxnSp>
        <p:nvCxnSpPr>
          <p:cNvPr id="90" name="Straight Arrow Connector 89">
            <a:extLst>
              <a:ext uri="{FF2B5EF4-FFF2-40B4-BE49-F238E27FC236}">
                <a16:creationId xmlns:a16="http://schemas.microsoft.com/office/drawing/2014/main" id="{9DC17283-5AFA-4CAE-B1FE-5866CFE5026E}"/>
              </a:ext>
            </a:extLst>
          </p:cNvPr>
          <p:cNvCxnSpPr>
            <a:cxnSpLocks/>
            <a:stCxn id="57" idx="1"/>
            <a:endCxn id="89" idx="3"/>
          </p:cNvCxnSpPr>
          <p:nvPr/>
        </p:nvCxnSpPr>
        <p:spPr>
          <a:xfrm flipH="1" flipV="1">
            <a:off x="7603094" y="2556159"/>
            <a:ext cx="1793799" cy="1610761"/>
          </a:xfrm>
          <a:prstGeom prst="straightConnector1">
            <a:avLst/>
          </a:prstGeom>
          <a:ln w="19050" cap="rnd">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5C431A9A-D5AD-4AB1-905E-F41961FD97BA}"/>
              </a:ext>
            </a:extLst>
          </p:cNvPr>
          <p:cNvSpPr txBox="1"/>
          <p:nvPr/>
        </p:nvSpPr>
        <p:spPr>
          <a:xfrm>
            <a:off x="5679484" y="3717321"/>
            <a:ext cx="245555" cy="230405"/>
          </a:xfrm>
          <a:prstGeom prst="rect">
            <a:avLst/>
          </a:prstGeom>
          <a:noFill/>
          <a:ln w="19050">
            <a:solidFill>
              <a:schemeClr val="bg2"/>
            </a:solidFill>
          </a:ln>
        </p:spPr>
        <p:txBody>
          <a:bodyPr wrap="square" rtlCol="0">
            <a:spAutoFit/>
          </a:bodyPr>
          <a:lstStyle/>
          <a:p>
            <a:endParaRPr lang="en-US"/>
          </a:p>
        </p:txBody>
      </p:sp>
      <p:sp>
        <p:nvSpPr>
          <p:cNvPr id="92" name="TextBox 91">
            <a:extLst>
              <a:ext uri="{FF2B5EF4-FFF2-40B4-BE49-F238E27FC236}">
                <a16:creationId xmlns:a16="http://schemas.microsoft.com/office/drawing/2014/main" id="{73098E32-931D-4A70-B1FE-402C5B04C80F}"/>
              </a:ext>
            </a:extLst>
          </p:cNvPr>
          <p:cNvSpPr txBox="1"/>
          <p:nvPr/>
        </p:nvSpPr>
        <p:spPr>
          <a:xfrm>
            <a:off x="6659814" y="3344923"/>
            <a:ext cx="245555" cy="230405"/>
          </a:xfrm>
          <a:prstGeom prst="rect">
            <a:avLst/>
          </a:prstGeom>
          <a:noFill/>
          <a:ln w="19050">
            <a:solidFill>
              <a:schemeClr val="bg2"/>
            </a:solidFill>
          </a:ln>
        </p:spPr>
        <p:txBody>
          <a:bodyPr wrap="square" rtlCol="0">
            <a:spAutoFit/>
          </a:bodyPr>
          <a:lstStyle/>
          <a:p>
            <a:endParaRPr lang="en-US"/>
          </a:p>
        </p:txBody>
      </p:sp>
      <p:cxnSp>
        <p:nvCxnSpPr>
          <p:cNvPr id="93" name="Straight Arrow Connector 92">
            <a:extLst>
              <a:ext uri="{FF2B5EF4-FFF2-40B4-BE49-F238E27FC236}">
                <a16:creationId xmlns:a16="http://schemas.microsoft.com/office/drawing/2014/main" id="{48F9C7CB-87DD-40C2-B160-64BFE91AD490}"/>
              </a:ext>
            </a:extLst>
          </p:cNvPr>
          <p:cNvCxnSpPr>
            <a:cxnSpLocks/>
            <a:stCxn id="73" idx="3"/>
            <a:endCxn id="91" idx="1"/>
          </p:cNvCxnSpPr>
          <p:nvPr/>
        </p:nvCxnSpPr>
        <p:spPr>
          <a:xfrm flipV="1">
            <a:off x="2780521" y="3832524"/>
            <a:ext cx="2898963" cy="326025"/>
          </a:xfrm>
          <a:prstGeom prst="straightConnector1">
            <a:avLst/>
          </a:prstGeom>
          <a:ln w="19050" cap="rnd">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B59345BB-7B05-4BE1-8D36-E6C53E0C3BD9}"/>
              </a:ext>
            </a:extLst>
          </p:cNvPr>
          <p:cNvCxnSpPr>
            <a:cxnSpLocks/>
            <a:stCxn id="73" idx="3"/>
            <a:endCxn id="92" idx="1"/>
          </p:cNvCxnSpPr>
          <p:nvPr/>
        </p:nvCxnSpPr>
        <p:spPr>
          <a:xfrm flipV="1">
            <a:off x="2780521" y="3460126"/>
            <a:ext cx="3879293" cy="698423"/>
          </a:xfrm>
          <a:prstGeom prst="straightConnector1">
            <a:avLst/>
          </a:prstGeom>
          <a:ln w="19050" cap="rnd">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388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278A6-8626-4BBB-94FC-3E0BDF6A6FB3}"/>
              </a:ext>
            </a:extLst>
          </p:cNvPr>
          <p:cNvSpPr/>
          <p:nvPr/>
        </p:nvSpPr>
        <p:spPr>
          <a:xfrm>
            <a:off x="539272" y="1286412"/>
            <a:ext cx="4687409"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68F083-768D-400E-B3D2-FF20C3CAE283}"/>
              </a:ext>
            </a:extLst>
          </p:cNvPr>
          <p:cNvSpPr txBox="1"/>
          <p:nvPr/>
        </p:nvSpPr>
        <p:spPr>
          <a:xfrm>
            <a:off x="843062" y="1549983"/>
            <a:ext cx="4195866" cy="3663119"/>
          </a:xfrm>
          <a:prstGeom prst="rect">
            <a:avLst/>
          </a:prstGeom>
          <a:noFill/>
        </p:spPr>
        <p:txBody>
          <a:bodyPr wrap="square" rtlCol="0">
            <a:spAutoFit/>
          </a:bodyPr>
          <a:lstStyle/>
          <a:p>
            <a:pPr>
              <a:lnSpc>
                <a:spcPct val="117857"/>
              </a:lnSpc>
            </a:pPr>
            <a:r>
              <a:rPr lang="en-US" sz="1800" b="0" i="0" u="none" strike="noStrike" baseline="0" dirty="0">
                <a:solidFill>
                  <a:schemeClr val="tx1">
                    <a:lumMod val="75000"/>
                    <a:lumOff val="25000"/>
                  </a:schemeClr>
                </a:solidFill>
                <a:latin typeface="Roboto Medium" panose="02000000000000000000" pitchFamily="2" charset="0"/>
              </a:rPr>
              <a:t>“The ability to easily get to work, shopping, school, doctors’ appointments, and other destinations is important to your daily life. Improving transportation means you can get where you need to go more quickly and more easily. Access to reliable transportation means job security, healthier families, and more time for what really matters. Improved transportation makes life better.” </a:t>
            </a:r>
            <a:endParaRPr lang="en-US" dirty="0">
              <a:solidFill>
                <a:schemeClr val="tx1">
                  <a:lumMod val="75000"/>
                  <a:lumOff val="25000"/>
                </a:schemeClr>
              </a:solidFill>
            </a:endParaRPr>
          </a:p>
        </p:txBody>
      </p:sp>
      <p:sp>
        <p:nvSpPr>
          <p:cNvPr id="5" name="Rectangle 4">
            <a:extLst>
              <a:ext uri="{FF2B5EF4-FFF2-40B4-BE49-F238E27FC236}">
                <a16:creationId xmlns:a16="http://schemas.microsoft.com/office/drawing/2014/main" id="{BEB058F6-897B-4C04-BD52-6C9D3DC0FC68}"/>
              </a:ext>
            </a:extLst>
          </p:cNvPr>
          <p:cNvSpPr/>
          <p:nvPr/>
        </p:nvSpPr>
        <p:spPr>
          <a:xfrm>
            <a:off x="5398535" y="1286412"/>
            <a:ext cx="6362205"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ED2126-2F77-488E-AB6F-9CC1BD1EF68D}"/>
              </a:ext>
            </a:extLst>
          </p:cNvPr>
          <p:cNvSpPr/>
          <p:nvPr/>
        </p:nvSpPr>
        <p:spPr>
          <a:xfrm>
            <a:off x="0" y="345274"/>
            <a:ext cx="3453319"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C0CA3-B50C-4BE8-9940-F5E9F6202A64}"/>
              </a:ext>
            </a:extLst>
          </p:cNvPr>
          <p:cNvSpPr>
            <a:spLocks noGrp="1"/>
          </p:cNvSpPr>
          <p:nvPr>
            <p:ph type="title"/>
          </p:nvPr>
        </p:nvSpPr>
        <p:spPr>
          <a:xfrm>
            <a:off x="238817" y="572790"/>
            <a:ext cx="2975683" cy="617892"/>
          </a:xfrm>
        </p:spPr>
        <p:txBody>
          <a:bodyPr anchor="t">
            <a:normAutofit fontScale="90000"/>
          </a:bodyPr>
          <a:lstStyle/>
          <a:p>
            <a:r>
              <a:rPr lang="en-US" dirty="0"/>
              <a:t>Mobility Video:</a:t>
            </a:r>
          </a:p>
        </p:txBody>
      </p:sp>
      <p:pic>
        <p:nvPicPr>
          <p:cNvPr id="6" name="NCHRP_MOBILITY">
            <a:hlinkClick r:id="" action="ppaction://media"/>
            <a:extLst>
              <a:ext uri="{FF2B5EF4-FFF2-40B4-BE49-F238E27FC236}">
                <a16:creationId xmlns:a16="http://schemas.microsoft.com/office/drawing/2014/main" id="{32ED7843-947F-4CB7-8B18-01EF1799E2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55075" y="1549982"/>
            <a:ext cx="5845950" cy="3288347"/>
          </a:xfrm>
          <a:prstGeom prst="rect">
            <a:avLst/>
          </a:prstGeom>
        </p:spPr>
      </p:pic>
    </p:spTree>
    <p:extLst>
      <p:ext uri="{BB962C8B-B14F-4D97-AF65-F5344CB8AC3E}">
        <p14:creationId xmlns:p14="http://schemas.microsoft.com/office/powerpoint/2010/main" val="4063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D63888-0D8C-4B1F-8422-061550C9E697}"/>
              </a:ext>
            </a:extLst>
          </p:cNvPr>
          <p:cNvSpPr>
            <a:spLocks noGrp="1"/>
          </p:cNvSpPr>
          <p:nvPr>
            <p:ph type="title"/>
          </p:nvPr>
        </p:nvSpPr>
        <p:spPr>
          <a:xfrm>
            <a:off x="0" y="674249"/>
            <a:ext cx="12192000" cy="700088"/>
          </a:xfrm>
        </p:spPr>
        <p:txBody>
          <a:bodyPr/>
          <a:lstStyle/>
          <a:p>
            <a:r>
              <a:rPr lang="en-US" dirty="0"/>
              <a:t>Key Message Metrics: Mobility Video</a:t>
            </a:r>
          </a:p>
        </p:txBody>
      </p:sp>
      <p:sp>
        <p:nvSpPr>
          <p:cNvPr id="7" name="Content Placeholder 6">
            <a:extLst>
              <a:ext uri="{FF2B5EF4-FFF2-40B4-BE49-F238E27FC236}">
                <a16:creationId xmlns:a16="http://schemas.microsoft.com/office/drawing/2014/main" id="{DB249A5C-0D76-47B3-97C2-197ABF679436}"/>
              </a:ext>
            </a:extLst>
          </p:cNvPr>
          <p:cNvSpPr>
            <a:spLocks noGrp="1"/>
          </p:cNvSpPr>
          <p:nvPr>
            <p:ph idx="1"/>
          </p:nvPr>
        </p:nvSpPr>
        <p:spPr>
          <a:xfrm>
            <a:off x="337352" y="1577819"/>
            <a:ext cx="5841507" cy="5255364"/>
          </a:xfrm>
        </p:spPr>
        <p:txBody>
          <a:bodyPr>
            <a:noAutofit/>
          </a:bodyPr>
          <a:lstStyle/>
          <a:p>
            <a:r>
              <a:rPr lang="en-US" sz="1600" dirty="0"/>
              <a:t>The video scored significantly higher than the still image. It was the highest rated video out of the five videos </a:t>
            </a:r>
          </a:p>
          <a:p>
            <a:r>
              <a:rPr lang="en-US" sz="1600" dirty="0"/>
              <a:t>The mobility video and message also scored the highest (8.0) among the five tested with members of the public strongly agreeing, “I found this concept to be very compelling and persuasive” </a:t>
            </a:r>
          </a:p>
          <a:p>
            <a:pPr>
              <a:spcAft>
                <a:spcPts val="1429"/>
              </a:spcAft>
            </a:pPr>
            <a:r>
              <a:rPr lang="en-US" sz="1600" dirty="0"/>
              <a:t>Focus group participants also indicated that they strongly agreed that:</a:t>
            </a:r>
          </a:p>
          <a:p>
            <a:pPr lvl="1">
              <a:spcAft>
                <a:spcPts val="0"/>
              </a:spcAft>
            </a:pPr>
            <a:r>
              <a:rPr lang="en-US" sz="1400" dirty="0"/>
              <a:t>This concept is very compelling and persuasive to me.</a:t>
            </a:r>
          </a:p>
          <a:p>
            <a:pPr lvl="1">
              <a:spcAft>
                <a:spcPts val="0"/>
              </a:spcAft>
            </a:pPr>
            <a:r>
              <a:rPr lang="en-US" sz="1400" dirty="0"/>
              <a:t>This concept shows or talks about things that are important to me personally.</a:t>
            </a:r>
          </a:p>
          <a:p>
            <a:pPr lvl="1">
              <a:spcAft>
                <a:spcPts val="0"/>
              </a:spcAft>
            </a:pPr>
            <a:r>
              <a:rPr lang="en-US" sz="1400" dirty="0"/>
              <a:t>This concept reminds me that investing in transportation infrastructure saves time for what makes life worth living.</a:t>
            </a:r>
          </a:p>
          <a:p>
            <a:pPr lvl="1">
              <a:spcAft>
                <a:spcPts val="0"/>
              </a:spcAft>
            </a:pPr>
            <a:r>
              <a:rPr lang="en-US" sz="1400" dirty="0"/>
              <a:t>This concept reminds me that investing in transportation reduces traffic jams and makes commuting easier.</a:t>
            </a:r>
          </a:p>
          <a:p>
            <a:pPr lvl="1">
              <a:spcAft>
                <a:spcPts val="0"/>
              </a:spcAft>
            </a:pPr>
            <a:r>
              <a:rPr lang="en-US" sz="1400" dirty="0"/>
              <a:t>This concept reminds me that investing in transportation plays an important part in the health and well-being of families. </a:t>
            </a:r>
          </a:p>
          <a:p>
            <a:pPr lvl="1">
              <a:spcAft>
                <a:spcPts val="0"/>
              </a:spcAft>
            </a:pPr>
            <a:r>
              <a:rPr lang="en-US" sz="1400" dirty="0"/>
              <a:t>This concept reminds me that investing in transportation infrastructure makes life better for everyone.</a:t>
            </a:r>
          </a:p>
        </p:txBody>
      </p:sp>
      <p:graphicFrame>
        <p:nvGraphicFramePr>
          <p:cNvPr id="6" name="Group 328">
            <a:extLst>
              <a:ext uri="{FF2B5EF4-FFF2-40B4-BE49-F238E27FC236}">
                <a16:creationId xmlns:a16="http://schemas.microsoft.com/office/drawing/2014/main" id="{1085A495-909D-4568-B9E1-1F5799C56427}"/>
              </a:ext>
            </a:extLst>
          </p:cNvPr>
          <p:cNvGraphicFramePr>
            <a:graphicFrameLocks noGrp="1"/>
          </p:cNvGraphicFramePr>
          <p:nvPr>
            <p:extLst>
              <p:ext uri="{D42A27DB-BD31-4B8C-83A1-F6EECF244321}">
                <p14:modId xmlns:p14="http://schemas.microsoft.com/office/powerpoint/2010/main" val="4172037686"/>
              </p:ext>
            </p:extLst>
          </p:nvPr>
        </p:nvGraphicFramePr>
        <p:xfrm>
          <a:off x="6387302" y="1422823"/>
          <a:ext cx="5573050" cy="5255364"/>
        </p:xfrm>
        <a:graphic>
          <a:graphicData uri="http://schemas.openxmlformats.org/drawingml/2006/table">
            <a:tbl>
              <a:tblPr>
                <a:tableStyleId>{2D5ABB26-0587-4C30-8999-92F81FD0307C}</a:tableStyleId>
              </a:tblPr>
              <a:tblGrid>
                <a:gridCol w="2933346">
                  <a:extLst>
                    <a:ext uri="{9D8B030D-6E8A-4147-A177-3AD203B41FA5}">
                      <a16:colId xmlns:a16="http://schemas.microsoft.com/office/drawing/2014/main" val="20000"/>
                    </a:ext>
                  </a:extLst>
                </a:gridCol>
                <a:gridCol w="659926">
                  <a:extLst>
                    <a:ext uri="{9D8B030D-6E8A-4147-A177-3AD203B41FA5}">
                      <a16:colId xmlns:a16="http://schemas.microsoft.com/office/drawing/2014/main" val="20001"/>
                    </a:ext>
                  </a:extLst>
                </a:gridCol>
                <a:gridCol w="659926">
                  <a:extLst>
                    <a:ext uri="{9D8B030D-6E8A-4147-A177-3AD203B41FA5}">
                      <a16:colId xmlns:a16="http://schemas.microsoft.com/office/drawing/2014/main" val="453766118"/>
                    </a:ext>
                  </a:extLst>
                </a:gridCol>
                <a:gridCol w="659926">
                  <a:extLst>
                    <a:ext uri="{9D8B030D-6E8A-4147-A177-3AD203B41FA5}">
                      <a16:colId xmlns:a16="http://schemas.microsoft.com/office/drawing/2014/main" val="20002"/>
                    </a:ext>
                  </a:extLst>
                </a:gridCol>
                <a:gridCol w="659926">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video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47712036"/>
                  </a:ext>
                </a:extLst>
              </a:tr>
            </a:tbl>
          </a:graphicData>
        </a:graphic>
      </p:graphicFrame>
    </p:spTree>
    <p:extLst>
      <p:ext uri="{BB962C8B-B14F-4D97-AF65-F5344CB8AC3E}">
        <p14:creationId xmlns:p14="http://schemas.microsoft.com/office/powerpoint/2010/main" val="462608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BB4560-5389-4DBD-B87B-1A58314C1F8C}"/>
              </a:ext>
            </a:extLst>
          </p:cNvPr>
          <p:cNvSpPr txBox="1">
            <a:spLocks/>
          </p:cNvSpPr>
          <p:nvPr/>
        </p:nvSpPr>
        <p:spPr>
          <a:xfrm>
            <a:off x="12542" y="630"/>
            <a:ext cx="5607024" cy="677863"/>
          </a:xfrm>
          <a:prstGeom prst="rect">
            <a:avLst/>
          </a:prstGeom>
        </p:spPr>
        <p:txBody>
          <a:bodyPr>
            <a:normAutofit fontScale="97500"/>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600" dirty="0">
                <a:solidFill>
                  <a:schemeClr val="tx2"/>
                </a:solidFill>
              </a:rPr>
              <a:t>MOBILITY Video Markup</a:t>
            </a:r>
          </a:p>
        </p:txBody>
      </p:sp>
      <p:pic>
        <p:nvPicPr>
          <p:cNvPr id="35" name="Picture 34" descr="Chart&#10;&#10;Description automatically generated">
            <a:extLst>
              <a:ext uri="{FF2B5EF4-FFF2-40B4-BE49-F238E27FC236}">
                <a16:creationId xmlns:a16="http://schemas.microsoft.com/office/drawing/2014/main" id="{33C5F0EA-169A-41BF-8F2A-5DB8CEA383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4877" y="1562591"/>
            <a:ext cx="7122696" cy="3657600"/>
          </a:xfrm>
          <a:prstGeom prst="rect">
            <a:avLst/>
          </a:prstGeom>
        </p:spPr>
      </p:pic>
      <p:pic>
        <p:nvPicPr>
          <p:cNvPr id="36" name="Picture 35" descr="A picture containing text, way, scene, road&#10;&#10;Description automatically generated">
            <a:extLst>
              <a:ext uri="{FF2B5EF4-FFF2-40B4-BE49-F238E27FC236}">
                <a16:creationId xmlns:a16="http://schemas.microsoft.com/office/drawing/2014/main" id="{570E7FF3-F9C1-43B6-8194-77BEDC3784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8035" y="1119890"/>
            <a:ext cx="1070069" cy="603504"/>
          </a:xfrm>
          <a:prstGeom prst="rect">
            <a:avLst/>
          </a:prstGeom>
        </p:spPr>
      </p:pic>
      <p:sp>
        <p:nvSpPr>
          <p:cNvPr id="37" name="TextBox 36">
            <a:extLst>
              <a:ext uri="{FF2B5EF4-FFF2-40B4-BE49-F238E27FC236}">
                <a16:creationId xmlns:a16="http://schemas.microsoft.com/office/drawing/2014/main" id="{49E2F8AD-BF0E-49AD-9281-8F91FCD40FEB}"/>
              </a:ext>
            </a:extLst>
          </p:cNvPr>
          <p:cNvSpPr txBox="1"/>
          <p:nvPr/>
        </p:nvSpPr>
        <p:spPr>
          <a:xfrm>
            <a:off x="87347" y="917872"/>
            <a:ext cx="2230827" cy="2277547"/>
          </a:xfrm>
          <a:prstGeom prst="rect">
            <a:avLst/>
          </a:prstGeom>
          <a:solidFill>
            <a:schemeClr val="bg1"/>
          </a:solidFill>
          <a:ln w="19050">
            <a:solidFill>
              <a:schemeClr val="accent1"/>
            </a:solidFill>
          </a:ln>
        </p:spPr>
        <p:txBody>
          <a:bodyPr wrap="square" rtlCol="0">
            <a:spAutoFit/>
          </a:bodyPr>
          <a:lstStyle/>
          <a:p>
            <a:r>
              <a:rPr lang="en-US" sz="1200" b="1" dirty="0"/>
              <a:t>Showing good transportation</a:t>
            </a:r>
          </a:p>
          <a:p>
            <a:pPr marL="171450" indent="-171450">
              <a:buFont typeface="Arial" panose="020B0604020202020204" pitchFamily="34" charset="0"/>
              <a:buChar char="•"/>
            </a:pPr>
            <a:r>
              <a:rPr lang="en-US" sz="1000" dirty="0"/>
              <a:t>“The use again of the interstate is a good concept to use when framing a reference to your main message.”</a:t>
            </a:r>
          </a:p>
          <a:p>
            <a:pPr marL="171450" indent="-171450">
              <a:buFont typeface="Arial" panose="020B0604020202020204" pitchFamily="34" charset="0"/>
              <a:buChar char="•"/>
            </a:pPr>
            <a:r>
              <a:rPr lang="en-US" sz="1000" dirty="0"/>
              <a:t>“Nice open roadway”</a:t>
            </a:r>
          </a:p>
          <a:p>
            <a:pPr marL="171450" indent="-171450">
              <a:buFont typeface="Arial" panose="020B0604020202020204" pitchFamily="34" charset="0"/>
              <a:buChar char="•"/>
            </a:pPr>
            <a:r>
              <a:rPr lang="en-US" sz="1000" dirty="0"/>
              <a:t>“I wish our roads were this traffic free.”</a:t>
            </a:r>
          </a:p>
          <a:p>
            <a:pPr marL="171450" indent="-171450">
              <a:buFont typeface="Arial" panose="020B0604020202020204" pitchFamily="34" charset="0"/>
              <a:buChar char="•"/>
            </a:pPr>
            <a:r>
              <a:rPr lang="en-US" sz="1000" dirty="0"/>
              <a:t>“I chose the thumbs up for this image. I like how easily the cars are traveling on a busy highway with no back ups.”</a:t>
            </a:r>
          </a:p>
          <a:p>
            <a:pPr marL="171450" indent="-171450">
              <a:buFont typeface="Arial" panose="020B0604020202020204" pitchFamily="34" charset="0"/>
              <a:buChar char="•"/>
            </a:pPr>
            <a:r>
              <a:rPr lang="en-US" sz="1000" dirty="0"/>
              <a:t>“Like the idea of getting to work faster”</a:t>
            </a:r>
          </a:p>
        </p:txBody>
      </p:sp>
      <p:cxnSp>
        <p:nvCxnSpPr>
          <p:cNvPr id="38" name="Straight Connector 37">
            <a:extLst>
              <a:ext uri="{FF2B5EF4-FFF2-40B4-BE49-F238E27FC236}">
                <a16:creationId xmlns:a16="http://schemas.microsoft.com/office/drawing/2014/main" id="{50615782-C20F-480B-ADE8-0FAC56C58394}"/>
              </a:ext>
            </a:extLst>
          </p:cNvPr>
          <p:cNvCxnSpPr>
            <a:cxnSpLocks/>
            <a:stCxn id="37" idx="3"/>
            <a:endCxn id="41" idx="1"/>
          </p:cNvCxnSpPr>
          <p:nvPr/>
        </p:nvCxnSpPr>
        <p:spPr>
          <a:xfrm>
            <a:off x="2318174" y="2056646"/>
            <a:ext cx="938529" cy="375545"/>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0881B1F2-E992-4CC9-87CB-813ADDEECD29}"/>
              </a:ext>
            </a:extLst>
          </p:cNvPr>
          <p:cNvSpPr/>
          <p:nvPr/>
        </p:nvSpPr>
        <p:spPr>
          <a:xfrm>
            <a:off x="5021963" y="2149162"/>
            <a:ext cx="1460108" cy="49926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77E04FB-2916-41FD-9EB1-C74CEA3260E5}"/>
              </a:ext>
            </a:extLst>
          </p:cNvPr>
          <p:cNvSpPr/>
          <p:nvPr/>
        </p:nvSpPr>
        <p:spPr>
          <a:xfrm>
            <a:off x="6874931" y="2168214"/>
            <a:ext cx="485610" cy="480211"/>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A8569BC-A30B-48DB-9585-7E7E55B1E462}"/>
              </a:ext>
            </a:extLst>
          </p:cNvPr>
          <p:cNvSpPr/>
          <p:nvPr/>
        </p:nvSpPr>
        <p:spPr>
          <a:xfrm>
            <a:off x="3256703" y="2215957"/>
            <a:ext cx="611900" cy="432468"/>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9F9DCDC-0B0E-4817-A491-7C1B13C774BD}"/>
              </a:ext>
            </a:extLst>
          </p:cNvPr>
          <p:cNvSpPr/>
          <p:nvPr/>
        </p:nvSpPr>
        <p:spPr>
          <a:xfrm>
            <a:off x="4410063" y="1719943"/>
            <a:ext cx="440762" cy="441289"/>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F77573C-5FEA-4522-BC4C-413C134BDAB1}"/>
              </a:ext>
            </a:extLst>
          </p:cNvPr>
          <p:cNvSpPr/>
          <p:nvPr/>
        </p:nvSpPr>
        <p:spPr>
          <a:xfrm>
            <a:off x="6304420" y="1771230"/>
            <a:ext cx="464017" cy="30987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A231DC8-5C8B-4693-AB2C-C7F400413311}"/>
              </a:ext>
            </a:extLst>
          </p:cNvPr>
          <p:cNvSpPr txBox="1"/>
          <p:nvPr/>
        </p:nvSpPr>
        <p:spPr>
          <a:xfrm>
            <a:off x="89845" y="3505152"/>
            <a:ext cx="2230827" cy="3046988"/>
          </a:xfrm>
          <a:prstGeom prst="rect">
            <a:avLst/>
          </a:prstGeom>
          <a:solidFill>
            <a:schemeClr val="bg1"/>
          </a:solidFill>
          <a:ln w="19050">
            <a:solidFill>
              <a:schemeClr val="accent1"/>
            </a:solidFill>
          </a:ln>
        </p:spPr>
        <p:txBody>
          <a:bodyPr wrap="square" rtlCol="0">
            <a:spAutoFit/>
          </a:bodyPr>
          <a:lstStyle/>
          <a:p>
            <a:r>
              <a:rPr lang="en-US" sz="1200" b="1" dirty="0"/>
              <a:t>Showing different activities</a:t>
            </a:r>
          </a:p>
          <a:p>
            <a:pPr marL="171450" indent="-171450">
              <a:buFont typeface="Arial" panose="020B0604020202020204" pitchFamily="34" charset="0"/>
              <a:buChar char="•"/>
            </a:pPr>
            <a:r>
              <a:rPr lang="en-US" sz="1000" dirty="0"/>
              <a:t>“The use of workers working outside on what looks to be infrastructure is important to message.”</a:t>
            </a:r>
          </a:p>
          <a:p>
            <a:pPr marL="171450" indent="-171450">
              <a:buFont typeface="Arial" panose="020B0604020202020204" pitchFamily="34" charset="0"/>
              <a:buChar char="•"/>
            </a:pPr>
            <a:r>
              <a:rPr lang="en-US" sz="1000" dirty="0"/>
              <a:t>“Ability to get to shopping”</a:t>
            </a:r>
          </a:p>
          <a:p>
            <a:pPr marL="171450" indent="-171450">
              <a:buFont typeface="Arial" panose="020B0604020202020204" pitchFamily="34" charset="0"/>
              <a:buChar char="•"/>
            </a:pPr>
            <a:r>
              <a:rPr lang="en-US" sz="1000" dirty="0"/>
              <a:t>“I liked the reasons for being able to get to the places you need to”</a:t>
            </a:r>
          </a:p>
          <a:p>
            <a:pPr marL="171450" indent="-171450">
              <a:buFont typeface="Arial" panose="020B0604020202020204" pitchFamily="34" charset="0"/>
              <a:buChar char="•"/>
            </a:pPr>
            <a:r>
              <a:rPr lang="en-US" sz="1000" dirty="0"/>
              <a:t>“I chose the heart emoji for this image. I love how the elderly is getting the care he needs because this is so important for our health as we get older and having the transportation to get us to and from these appointments.”</a:t>
            </a:r>
          </a:p>
          <a:p>
            <a:pPr marL="171450" indent="-171450">
              <a:buFont typeface="Arial" panose="020B0604020202020204" pitchFamily="34" charset="0"/>
              <a:buChar char="•"/>
            </a:pPr>
            <a:r>
              <a:rPr lang="en-US" sz="1000" dirty="0"/>
              <a:t>“I love the seniors and caring about their health.”</a:t>
            </a:r>
          </a:p>
        </p:txBody>
      </p:sp>
      <p:sp>
        <p:nvSpPr>
          <p:cNvPr id="45" name="TextBox 44">
            <a:extLst>
              <a:ext uri="{FF2B5EF4-FFF2-40B4-BE49-F238E27FC236}">
                <a16:creationId xmlns:a16="http://schemas.microsoft.com/office/drawing/2014/main" id="{83212443-7F5B-4824-ADDC-2428BEE00ED0}"/>
              </a:ext>
            </a:extLst>
          </p:cNvPr>
          <p:cNvSpPr txBox="1"/>
          <p:nvPr/>
        </p:nvSpPr>
        <p:spPr>
          <a:xfrm>
            <a:off x="2407516" y="5241632"/>
            <a:ext cx="2805351" cy="892552"/>
          </a:xfrm>
          <a:prstGeom prst="rect">
            <a:avLst/>
          </a:prstGeom>
          <a:solidFill>
            <a:schemeClr val="bg1"/>
          </a:solidFill>
          <a:ln w="19050">
            <a:solidFill>
              <a:schemeClr val="accent1"/>
            </a:solidFill>
          </a:ln>
        </p:spPr>
        <p:txBody>
          <a:bodyPr wrap="square" rtlCol="0">
            <a:spAutoFit/>
          </a:bodyPr>
          <a:lstStyle/>
          <a:p>
            <a:r>
              <a:rPr lang="en-US" sz="1200" b="1" dirty="0"/>
              <a:t>Confusing lab scene</a:t>
            </a:r>
          </a:p>
          <a:p>
            <a:pPr marL="171450" indent="-171450">
              <a:buFont typeface="Arial" panose="020B0604020202020204" pitchFamily="34" charset="0"/>
              <a:buChar char="•"/>
            </a:pPr>
            <a:r>
              <a:rPr lang="en-US" sz="1000" dirty="0"/>
              <a:t>“All other activities are clear; this one is not ” </a:t>
            </a:r>
          </a:p>
          <a:p>
            <a:pPr marL="171450" indent="-171450">
              <a:buFont typeface="Arial" panose="020B0604020202020204" pitchFamily="34" charset="0"/>
              <a:buChar char="•"/>
            </a:pPr>
            <a:r>
              <a:rPr lang="en-US" sz="1000" dirty="0"/>
              <a:t>“This doesn't look like school to me - more like a scientist lab and its workers”</a:t>
            </a:r>
          </a:p>
        </p:txBody>
      </p:sp>
      <p:sp>
        <p:nvSpPr>
          <p:cNvPr id="46" name="Rectangle 45">
            <a:extLst>
              <a:ext uri="{FF2B5EF4-FFF2-40B4-BE49-F238E27FC236}">
                <a16:creationId xmlns:a16="http://schemas.microsoft.com/office/drawing/2014/main" id="{40C9EB79-8769-4745-A379-FE4D16B833F9}"/>
              </a:ext>
            </a:extLst>
          </p:cNvPr>
          <p:cNvSpPr/>
          <p:nvPr/>
        </p:nvSpPr>
        <p:spPr>
          <a:xfrm>
            <a:off x="4121358" y="4499735"/>
            <a:ext cx="380584" cy="411499"/>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B5C53FA5-3E38-4202-906B-C64145B20B9A}"/>
              </a:ext>
            </a:extLst>
          </p:cNvPr>
          <p:cNvCxnSpPr>
            <a:cxnSpLocks/>
            <a:stCxn id="45" idx="0"/>
            <a:endCxn id="46" idx="2"/>
          </p:cNvCxnSpPr>
          <p:nvPr/>
        </p:nvCxnSpPr>
        <p:spPr>
          <a:xfrm flipV="1">
            <a:off x="3810192" y="4911234"/>
            <a:ext cx="501458" cy="330398"/>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6CF6CC0-1F42-4DF0-802D-5E644C8DFB79}"/>
              </a:ext>
            </a:extLst>
          </p:cNvPr>
          <p:cNvCxnSpPr>
            <a:cxnSpLocks/>
            <a:stCxn id="44" idx="3"/>
            <a:endCxn id="42" idx="2"/>
          </p:cNvCxnSpPr>
          <p:nvPr/>
        </p:nvCxnSpPr>
        <p:spPr>
          <a:xfrm flipV="1">
            <a:off x="2320672" y="2161232"/>
            <a:ext cx="2309772" cy="2867414"/>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096A5973-D085-46EF-A331-BF69682270D9}"/>
              </a:ext>
            </a:extLst>
          </p:cNvPr>
          <p:cNvSpPr txBox="1"/>
          <p:nvPr/>
        </p:nvSpPr>
        <p:spPr>
          <a:xfrm>
            <a:off x="5299711" y="5238888"/>
            <a:ext cx="4067862" cy="1508105"/>
          </a:xfrm>
          <a:prstGeom prst="rect">
            <a:avLst/>
          </a:prstGeom>
          <a:solidFill>
            <a:schemeClr val="bg1"/>
          </a:solidFill>
          <a:ln w="19050">
            <a:solidFill>
              <a:schemeClr val="accent1"/>
            </a:solidFill>
          </a:ln>
        </p:spPr>
        <p:txBody>
          <a:bodyPr wrap="square" rtlCol="0">
            <a:spAutoFit/>
          </a:bodyPr>
          <a:lstStyle/>
          <a:p>
            <a:r>
              <a:rPr lang="en-US" sz="1200" b="1" dirty="0"/>
              <a:t>Life and family</a:t>
            </a:r>
          </a:p>
          <a:p>
            <a:pPr marL="171450" indent="-171450">
              <a:buFont typeface="Arial" panose="020B0604020202020204" pitchFamily="34" charset="0"/>
              <a:buChar char="•"/>
            </a:pPr>
            <a:r>
              <a:rPr lang="en-US" sz="1000" dirty="0"/>
              <a:t>“Love the scene of a family preparing to go somewhere in the car”</a:t>
            </a:r>
          </a:p>
          <a:p>
            <a:pPr marL="171450" indent="-171450">
              <a:buFont typeface="Arial" panose="020B0604020202020204" pitchFamily="34" charset="0"/>
              <a:buChar char="•"/>
            </a:pPr>
            <a:r>
              <a:rPr lang="en-US" sz="1000" dirty="0"/>
              <a:t>“Life”</a:t>
            </a:r>
          </a:p>
          <a:p>
            <a:pPr marL="171450" indent="-171450">
              <a:buFont typeface="Arial" panose="020B0604020202020204" pitchFamily="34" charset="0"/>
              <a:buChar char="•"/>
            </a:pPr>
            <a:r>
              <a:rPr lang="en-US" sz="1000" dirty="0"/>
              <a:t>“these things are needed and so helpful”</a:t>
            </a:r>
          </a:p>
          <a:p>
            <a:pPr marL="171450" indent="-171450">
              <a:buFont typeface="Arial" panose="020B0604020202020204" pitchFamily="34" charset="0"/>
              <a:buChar char="•"/>
            </a:pPr>
            <a:r>
              <a:rPr lang="en-US" sz="1000" dirty="0"/>
              <a:t>“The family going a picnic or just enjoying their time together ”</a:t>
            </a:r>
          </a:p>
          <a:p>
            <a:pPr marL="171450" indent="-171450">
              <a:buFont typeface="Arial" panose="020B0604020202020204" pitchFamily="34" charset="0"/>
              <a:buChar char="•"/>
            </a:pPr>
            <a:r>
              <a:rPr lang="en-US" sz="1000" dirty="0"/>
              <a:t>“Family going on an outing, love it”</a:t>
            </a:r>
          </a:p>
          <a:p>
            <a:pPr marL="171450" indent="-171450">
              <a:buFont typeface="Arial" panose="020B0604020202020204" pitchFamily="34" charset="0"/>
              <a:buChar char="•"/>
            </a:pPr>
            <a:r>
              <a:rPr lang="en-US" sz="1000" dirty="0"/>
              <a:t>“Like the portrayal of an everyday family and what they deal with.”</a:t>
            </a:r>
          </a:p>
        </p:txBody>
      </p:sp>
      <p:cxnSp>
        <p:nvCxnSpPr>
          <p:cNvPr id="50" name="Straight Connector 49">
            <a:extLst>
              <a:ext uri="{FF2B5EF4-FFF2-40B4-BE49-F238E27FC236}">
                <a16:creationId xmlns:a16="http://schemas.microsoft.com/office/drawing/2014/main" id="{75A96D12-96FC-44BE-B8CD-69C372428B9F}"/>
              </a:ext>
            </a:extLst>
          </p:cNvPr>
          <p:cNvCxnSpPr>
            <a:cxnSpLocks/>
            <a:stCxn id="49" idx="0"/>
            <a:endCxn id="39" idx="2"/>
          </p:cNvCxnSpPr>
          <p:nvPr/>
        </p:nvCxnSpPr>
        <p:spPr>
          <a:xfrm flipH="1" flipV="1">
            <a:off x="5752017" y="2648425"/>
            <a:ext cx="1581625" cy="2590463"/>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013E69D0-271A-471C-86DB-6327C236641F}"/>
              </a:ext>
            </a:extLst>
          </p:cNvPr>
          <p:cNvSpPr txBox="1"/>
          <p:nvPr/>
        </p:nvSpPr>
        <p:spPr>
          <a:xfrm>
            <a:off x="9462052" y="1472899"/>
            <a:ext cx="2651008" cy="1200329"/>
          </a:xfrm>
          <a:prstGeom prst="rect">
            <a:avLst/>
          </a:prstGeom>
          <a:solidFill>
            <a:schemeClr val="bg1"/>
          </a:solidFill>
          <a:ln w="19050">
            <a:solidFill>
              <a:schemeClr val="accent1"/>
            </a:solidFill>
          </a:ln>
        </p:spPr>
        <p:txBody>
          <a:bodyPr wrap="square" rtlCol="0">
            <a:spAutoFit/>
          </a:bodyPr>
          <a:lstStyle/>
          <a:p>
            <a:r>
              <a:rPr lang="en-US" sz="1200" b="1" dirty="0"/>
              <a:t>Accessibility, compassion</a:t>
            </a:r>
          </a:p>
          <a:p>
            <a:pPr marL="171450" indent="-171450">
              <a:buFont typeface="Arial" panose="020B0604020202020204" pitchFamily="34" charset="0"/>
              <a:buChar char="•"/>
            </a:pPr>
            <a:r>
              <a:rPr lang="en-US" sz="1000" dirty="0"/>
              <a:t>“Love this scene showing a woman providing transportation for an elderly lady who has a walker.  Shows compassion.”</a:t>
            </a:r>
          </a:p>
          <a:p>
            <a:pPr marL="171450" indent="-171450">
              <a:buFont typeface="Arial" panose="020B0604020202020204" pitchFamily="34" charset="0"/>
              <a:buChar char="•"/>
            </a:pPr>
            <a:r>
              <a:rPr lang="en-US" sz="1000" dirty="0"/>
              <a:t>“Like the accessibility highlight”</a:t>
            </a:r>
          </a:p>
          <a:p>
            <a:pPr marL="171450" indent="-171450">
              <a:buFont typeface="Arial" panose="020B0604020202020204" pitchFamily="34" charset="0"/>
              <a:buChar char="•"/>
            </a:pPr>
            <a:r>
              <a:rPr lang="en-US" sz="1000" dirty="0"/>
              <a:t>“I like that the disabled are included.”</a:t>
            </a:r>
          </a:p>
        </p:txBody>
      </p:sp>
      <p:sp>
        <p:nvSpPr>
          <p:cNvPr id="52" name="TextBox 51">
            <a:extLst>
              <a:ext uri="{FF2B5EF4-FFF2-40B4-BE49-F238E27FC236}">
                <a16:creationId xmlns:a16="http://schemas.microsoft.com/office/drawing/2014/main" id="{91C6060C-2A41-46A5-8315-1D0BC02A8CAD}"/>
              </a:ext>
            </a:extLst>
          </p:cNvPr>
          <p:cNvSpPr txBox="1"/>
          <p:nvPr/>
        </p:nvSpPr>
        <p:spPr>
          <a:xfrm>
            <a:off x="9454273" y="2942894"/>
            <a:ext cx="2658787" cy="1077218"/>
          </a:xfrm>
          <a:prstGeom prst="rect">
            <a:avLst/>
          </a:prstGeom>
          <a:solidFill>
            <a:schemeClr val="bg1"/>
          </a:solidFill>
          <a:ln w="19050">
            <a:solidFill>
              <a:schemeClr val="accent1"/>
            </a:solidFill>
          </a:ln>
        </p:spPr>
        <p:txBody>
          <a:bodyPr wrap="square" rtlCol="0">
            <a:spAutoFit/>
          </a:bodyPr>
          <a:lstStyle/>
          <a:p>
            <a:r>
              <a:rPr lang="en-US" sz="1200" b="1" dirty="0"/>
              <a:t>Showing the important things in life</a:t>
            </a:r>
          </a:p>
          <a:p>
            <a:pPr marL="171450" indent="-171450">
              <a:buFont typeface="Arial" panose="020B0604020202020204" pitchFamily="34" charset="0"/>
              <a:buChar char="•"/>
            </a:pPr>
            <a:r>
              <a:rPr lang="en-US" sz="1000" dirty="0"/>
              <a:t>“Improved transportation makes life better”</a:t>
            </a:r>
          </a:p>
          <a:p>
            <a:pPr marL="171450" indent="-171450">
              <a:buFont typeface="Arial" panose="020B0604020202020204" pitchFamily="34" charset="0"/>
              <a:buChar char="•"/>
            </a:pPr>
            <a:r>
              <a:rPr lang="en-US" sz="1000" dirty="0"/>
              <a:t>“Shows what’s important in life”</a:t>
            </a:r>
          </a:p>
          <a:p>
            <a:pPr marL="171450" indent="-171450">
              <a:buFont typeface="Arial" panose="020B0604020202020204" pitchFamily="34" charset="0"/>
              <a:buChar char="•"/>
            </a:pPr>
            <a:r>
              <a:rPr lang="en-US" sz="1000" dirty="0"/>
              <a:t>“Sweet family!!!”  </a:t>
            </a:r>
          </a:p>
        </p:txBody>
      </p:sp>
      <p:sp>
        <p:nvSpPr>
          <p:cNvPr id="53" name="Rectangle 52">
            <a:extLst>
              <a:ext uri="{FF2B5EF4-FFF2-40B4-BE49-F238E27FC236}">
                <a16:creationId xmlns:a16="http://schemas.microsoft.com/office/drawing/2014/main" id="{2E183074-FCA7-4D44-B18E-00B021934B4A}"/>
              </a:ext>
            </a:extLst>
          </p:cNvPr>
          <p:cNvSpPr/>
          <p:nvPr/>
        </p:nvSpPr>
        <p:spPr>
          <a:xfrm>
            <a:off x="8518757" y="2181357"/>
            <a:ext cx="415006" cy="480211"/>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6EA5544C-04ED-4E08-A047-FE1F51EBF06E}"/>
              </a:ext>
            </a:extLst>
          </p:cNvPr>
          <p:cNvCxnSpPr>
            <a:cxnSpLocks/>
            <a:stCxn id="51" idx="1"/>
            <a:endCxn id="43" idx="3"/>
          </p:cNvCxnSpPr>
          <p:nvPr/>
        </p:nvCxnSpPr>
        <p:spPr>
          <a:xfrm flipH="1" flipV="1">
            <a:off x="6768437" y="1926167"/>
            <a:ext cx="2693615" cy="146897"/>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7F1318E-B37B-4360-97A3-27EA9D2272FD}"/>
              </a:ext>
            </a:extLst>
          </p:cNvPr>
          <p:cNvCxnSpPr>
            <a:cxnSpLocks/>
            <a:stCxn id="52" idx="1"/>
            <a:endCxn id="53" idx="3"/>
          </p:cNvCxnSpPr>
          <p:nvPr/>
        </p:nvCxnSpPr>
        <p:spPr>
          <a:xfrm flipH="1" flipV="1">
            <a:off x="8933763" y="2421463"/>
            <a:ext cx="520510" cy="1060040"/>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42925769-0217-4DCA-AC17-A2543AACC3AA}"/>
              </a:ext>
            </a:extLst>
          </p:cNvPr>
          <p:cNvSpPr txBox="1"/>
          <p:nvPr/>
        </p:nvSpPr>
        <p:spPr>
          <a:xfrm>
            <a:off x="9462422" y="4289779"/>
            <a:ext cx="2639733" cy="1576390"/>
          </a:xfrm>
          <a:prstGeom prst="rect">
            <a:avLst/>
          </a:prstGeom>
          <a:solidFill>
            <a:schemeClr val="bg1"/>
          </a:solidFill>
          <a:ln w="19050">
            <a:solidFill>
              <a:schemeClr val="accent1"/>
            </a:solidFill>
          </a:ln>
        </p:spPr>
        <p:txBody>
          <a:bodyPr wrap="square" rtlCol="0">
            <a:spAutoFit/>
          </a:bodyPr>
          <a:lstStyle/>
          <a:p>
            <a:r>
              <a:rPr lang="en-US" sz="1200" b="1" dirty="0"/>
              <a:t>Reliable public transportation improves lives</a:t>
            </a:r>
          </a:p>
          <a:p>
            <a:pPr marL="171450" indent="-171450">
              <a:buFont typeface="Arial" panose="020B0604020202020204" pitchFamily="34" charset="0"/>
              <a:buChar char="•"/>
            </a:pPr>
            <a:r>
              <a:rPr lang="en-US" sz="1000" dirty="0"/>
              <a:t>“I don't use public transportation, but it is a big part of how our infrastructure works.”</a:t>
            </a:r>
          </a:p>
          <a:p>
            <a:pPr marL="171450" indent="-171450">
              <a:buFont typeface="Arial" panose="020B0604020202020204" pitchFamily="34" charset="0"/>
              <a:buChar char="•"/>
            </a:pPr>
            <a:r>
              <a:rPr lang="en-US" sz="1000" dirty="0"/>
              <a:t>“Improves quality of life”</a:t>
            </a:r>
          </a:p>
          <a:p>
            <a:pPr marL="171450" indent="-171450">
              <a:buFont typeface="Arial" panose="020B0604020202020204" pitchFamily="34" charset="0"/>
              <a:buChar char="•"/>
            </a:pPr>
            <a:r>
              <a:rPr lang="en-US" sz="1000" dirty="0"/>
              <a:t>“Realistic”</a:t>
            </a:r>
          </a:p>
          <a:p>
            <a:pPr marL="171450" indent="-171450">
              <a:buFont typeface="Arial" panose="020B0604020202020204" pitchFamily="34" charset="0"/>
              <a:buChar char="•"/>
            </a:pPr>
            <a:r>
              <a:rPr lang="en-US" sz="1000" dirty="0"/>
              <a:t>“Access to reliable transportation means job security”</a:t>
            </a:r>
          </a:p>
        </p:txBody>
      </p:sp>
      <p:cxnSp>
        <p:nvCxnSpPr>
          <p:cNvPr id="57" name="Straight Connector 56">
            <a:extLst>
              <a:ext uri="{FF2B5EF4-FFF2-40B4-BE49-F238E27FC236}">
                <a16:creationId xmlns:a16="http://schemas.microsoft.com/office/drawing/2014/main" id="{4B02F29A-C05D-4119-AE80-58EF118AC2C7}"/>
              </a:ext>
            </a:extLst>
          </p:cNvPr>
          <p:cNvCxnSpPr>
            <a:cxnSpLocks/>
            <a:stCxn id="56" idx="1"/>
            <a:endCxn id="40" idx="2"/>
          </p:cNvCxnSpPr>
          <p:nvPr/>
        </p:nvCxnSpPr>
        <p:spPr>
          <a:xfrm flipH="1" flipV="1">
            <a:off x="7117736" y="2648425"/>
            <a:ext cx="2344686" cy="2429549"/>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8" name="Picture 57" descr="Chart, scatter chart, bubble chart&#10;&#10;Description automatically generated">
            <a:extLst>
              <a:ext uri="{FF2B5EF4-FFF2-40B4-BE49-F238E27FC236}">
                <a16:creationId xmlns:a16="http://schemas.microsoft.com/office/drawing/2014/main" id="{2A305E8B-D96F-4077-9795-815E1F0BA94E}"/>
              </a:ext>
            </a:extLst>
          </p:cNvPr>
          <p:cNvPicPr>
            <a:picLocks noChangeAspect="1"/>
          </p:cNvPicPr>
          <p:nvPr/>
        </p:nvPicPr>
        <p:blipFill>
          <a:blip r:embed="rId5"/>
          <a:stretch>
            <a:fillRect/>
          </a:stretch>
        </p:blipFill>
        <p:spPr>
          <a:xfrm>
            <a:off x="577850" y="679450"/>
            <a:ext cx="0" cy="0"/>
          </a:xfrm>
          <a:prstGeom prst="rect">
            <a:avLst/>
          </a:prstGeom>
        </p:spPr>
      </p:pic>
      <p:pic>
        <p:nvPicPr>
          <p:cNvPr id="59" name="Picture 58" descr="Two people&#10;&#10;Description automatically generated with low confidence">
            <a:extLst>
              <a:ext uri="{FF2B5EF4-FFF2-40B4-BE49-F238E27FC236}">
                <a16:creationId xmlns:a16="http://schemas.microsoft.com/office/drawing/2014/main" id="{85B53F2A-8BBF-497B-AA1E-26B81470C38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46152" y="1119890"/>
            <a:ext cx="1066715" cy="603504"/>
          </a:xfrm>
          <a:prstGeom prst="rect">
            <a:avLst/>
          </a:prstGeom>
        </p:spPr>
      </p:pic>
      <p:pic>
        <p:nvPicPr>
          <p:cNvPr id="60" name="Picture 59" descr="A picture containing outdoor, tree, person&#10;&#10;Description automatically generated">
            <a:extLst>
              <a:ext uri="{FF2B5EF4-FFF2-40B4-BE49-F238E27FC236}">
                <a16:creationId xmlns:a16="http://schemas.microsoft.com/office/drawing/2014/main" id="{1F565373-8130-4D80-ABB1-60A5B213DB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1680" y="503076"/>
            <a:ext cx="1071007" cy="603504"/>
          </a:xfrm>
          <a:prstGeom prst="rect">
            <a:avLst/>
          </a:prstGeom>
        </p:spPr>
      </p:pic>
      <p:pic>
        <p:nvPicPr>
          <p:cNvPr id="61" name="Picture 60" descr="A sign with a bicycle on it&#10;&#10;Description automatically generated with low confidence">
            <a:extLst>
              <a:ext uri="{FF2B5EF4-FFF2-40B4-BE49-F238E27FC236}">
                <a16:creationId xmlns:a16="http://schemas.microsoft.com/office/drawing/2014/main" id="{8CE5FD4F-283B-469C-99EC-D61A0858CC3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34628" y="1122009"/>
            <a:ext cx="1069793" cy="603504"/>
          </a:xfrm>
          <a:prstGeom prst="rect">
            <a:avLst/>
          </a:prstGeom>
        </p:spPr>
      </p:pic>
      <p:pic>
        <p:nvPicPr>
          <p:cNvPr id="62" name="Picture 61" descr="A person riding a bicycle&#10;&#10;Description automatically generated">
            <a:extLst>
              <a:ext uri="{FF2B5EF4-FFF2-40B4-BE49-F238E27FC236}">
                <a16:creationId xmlns:a16="http://schemas.microsoft.com/office/drawing/2014/main" id="{65E0DA21-8FC3-4057-8AA3-2F7C9AB438F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69524" y="496912"/>
            <a:ext cx="1069793" cy="603504"/>
          </a:xfrm>
          <a:prstGeom prst="rect">
            <a:avLst/>
          </a:prstGeom>
        </p:spPr>
      </p:pic>
      <p:pic>
        <p:nvPicPr>
          <p:cNvPr id="63" name="Picture 62" descr="A person standing next to a car&#10;&#10;Description automatically generated with low confidence">
            <a:extLst>
              <a:ext uri="{FF2B5EF4-FFF2-40B4-BE49-F238E27FC236}">
                <a16:creationId xmlns:a16="http://schemas.microsoft.com/office/drawing/2014/main" id="{EF82E3EF-1D74-461F-AD7C-7D61A1C0AFF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08329" y="1122009"/>
            <a:ext cx="1071007" cy="603504"/>
          </a:xfrm>
          <a:prstGeom prst="rect">
            <a:avLst/>
          </a:prstGeom>
        </p:spPr>
      </p:pic>
      <p:pic>
        <p:nvPicPr>
          <p:cNvPr id="64" name="Picture 63" descr="A picture containing text, indoor, person, subway&#10;&#10;Description automatically generated">
            <a:extLst>
              <a:ext uri="{FF2B5EF4-FFF2-40B4-BE49-F238E27FC236}">
                <a16:creationId xmlns:a16="http://schemas.microsoft.com/office/drawing/2014/main" id="{0260F8C6-C187-4D9A-81F3-4DBC8F47A65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56154" y="504601"/>
            <a:ext cx="1071007" cy="603504"/>
          </a:xfrm>
          <a:prstGeom prst="rect">
            <a:avLst/>
          </a:prstGeom>
        </p:spPr>
      </p:pic>
      <p:pic>
        <p:nvPicPr>
          <p:cNvPr id="65" name="Picture 64" descr="A person and person with a baby in a car&#10;&#10;Description automatically generated with medium confidence">
            <a:extLst>
              <a:ext uri="{FF2B5EF4-FFF2-40B4-BE49-F238E27FC236}">
                <a16:creationId xmlns:a16="http://schemas.microsoft.com/office/drawing/2014/main" id="{E9A9FC11-FCBB-4B58-9B0E-6143710E2D6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46083" y="1117197"/>
            <a:ext cx="1070069" cy="603504"/>
          </a:xfrm>
          <a:prstGeom prst="rect">
            <a:avLst/>
          </a:prstGeom>
        </p:spPr>
      </p:pic>
      <p:pic>
        <p:nvPicPr>
          <p:cNvPr id="66" name="Picture 65" descr="A picture containing outdoor&#10;&#10;Description automatically generated">
            <a:extLst>
              <a:ext uri="{FF2B5EF4-FFF2-40B4-BE49-F238E27FC236}">
                <a16:creationId xmlns:a16="http://schemas.microsoft.com/office/drawing/2014/main" id="{D57B61D0-DD15-4843-93FF-19E33903891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86929" y="504601"/>
            <a:ext cx="1068857" cy="603504"/>
          </a:xfrm>
          <a:prstGeom prst="rect">
            <a:avLst/>
          </a:prstGeom>
        </p:spPr>
      </p:pic>
      <p:sp>
        <p:nvSpPr>
          <p:cNvPr id="67" name="Rectangle 66">
            <a:extLst>
              <a:ext uri="{FF2B5EF4-FFF2-40B4-BE49-F238E27FC236}">
                <a16:creationId xmlns:a16="http://schemas.microsoft.com/office/drawing/2014/main" id="{AF5CA945-63AD-47E2-8669-E3706A85AC29}"/>
              </a:ext>
            </a:extLst>
          </p:cNvPr>
          <p:cNvSpPr/>
          <p:nvPr/>
        </p:nvSpPr>
        <p:spPr>
          <a:xfrm>
            <a:off x="4945304" y="1744210"/>
            <a:ext cx="498324" cy="847247"/>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19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874731-07E5-4BF7-AD7A-F397902F21BC}"/>
              </a:ext>
            </a:extLst>
          </p:cNvPr>
          <p:cNvSpPr txBox="1">
            <a:spLocks/>
          </p:cNvSpPr>
          <p:nvPr/>
        </p:nvSpPr>
        <p:spPr>
          <a:xfrm>
            <a:off x="7096125" y="6067425"/>
            <a:ext cx="5095874" cy="790575"/>
          </a:xfrm>
          <a:prstGeom prst="rect">
            <a:avLst/>
          </a:prstGeom>
          <a:solidFill>
            <a:schemeClr val="accent1">
              <a:alpha val="82000"/>
            </a:schemeClr>
          </a:solidFill>
        </p:spPr>
        <p:txBody>
          <a:bodyPr vert="horz" lIns="182880" tIns="45720" rIns="91440" bIns="45720" rtlCol="0" anchor="ctr" anchorCtr="0">
            <a:normAutofit fontScale="92500"/>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4600" dirty="0">
                <a:solidFill>
                  <a:schemeClr val="bg2"/>
                </a:solidFill>
                <a:effectLst>
                  <a:outerShdw blurRad="50800" dist="38100" dir="2700000" algn="tl" rotWithShape="0">
                    <a:prstClr val="black">
                      <a:alpha val="32000"/>
                    </a:prstClr>
                  </a:outerShdw>
                </a:effectLst>
              </a:rPr>
              <a:t>Acknowledgements</a:t>
            </a:r>
          </a:p>
        </p:txBody>
      </p:sp>
      <p:sp>
        <p:nvSpPr>
          <p:cNvPr id="7" name="Text Placeholder 6">
            <a:extLst>
              <a:ext uri="{FF2B5EF4-FFF2-40B4-BE49-F238E27FC236}">
                <a16:creationId xmlns:a16="http://schemas.microsoft.com/office/drawing/2014/main" id="{95B27D93-B1F2-4010-9E18-22FCA2FE9731}"/>
              </a:ext>
            </a:extLst>
          </p:cNvPr>
          <p:cNvSpPr>
            <a:spLocks noGrp="1"/>
          </p:cNvSpPr>
          <p:nvPr>
            <p:ph type="body" sz="quarter" idx="13"/>
          </p:nvPr>
        </p:nvSpPr>
        <p:spPr>
          <a:xfrm>
            <a:off x="292612" y="271530"/>
            <a:ext cx="5232699" cy="2744044"/>
          </a:xfrm>
        </p:spPr>
        <p:txBody>
          <a:bodyPr>
            <a:normAutofit fontScale="92500"/>
          </a:bodyPr>
          <a:lstStyle/>
          <a:p>
            <a:pPr marL="0" indent="0">
              <a:lnSpc>
                <a:spcPct val="124524"/>
              </a:lnSpc>
              <a:spcBef>
                <a:spcPts val="600"/>
              </a:spcBef>
              <a:buNone/>
            </a:pPr>
            <a:r>
              <a:rPr lang="en-US" sz="1600" b="0" i="0" u="none" strike="noStrike" baseline="0" dirty="0">
                <a:solidFill>
                  <a:srgbClr val="221E1F"/>
                </a:solidFill>
                <a:latin typeface="Roboto" panose="02000000000000000000" pitchFamily="2" charset="0"/>
              </a:rPr>
              <a:t>This study was requested by the American Association of State Highway and Transportation Officials (AASHTO) and conducted as part of National Cooperative Highway Research Program (NCHRP) Project 20-24(137). NCHRP is supported by annual voluntary contributions from state departments of transportation (DOTs). The work was guided by an NCHRP project panel, listed below, and the project was managed by Ann </a:t>
            </a:r>
            <a:r>
              <a:rPr lang="en-US" sz="1600" b="0" i="0" u="none" strike="noStrike" baseline="0" dirty="0" err="1">
                <a:solidFill>
                  <a:srgbClr val="221E1F"/>
                </a:solidFill>
                <a:latin typeface="Roboto" panose="02000000000000000000" pitchFamily="2" charset="0"/>
              </a:rPr>
              <a:t>Hartell</a:t>
            </a:r>
            <a:r>
              <a:rPr lang="en-US" sz="1600" b="0" i="0" u="none" strike="noStrike" baseline="0" dirty="0">
                <a:solidFill>
                  <a:srgbClr val="221E1F"/>
                </a:solidFill>
                <a:latin typeface="Roboto" panose="02000000000000000000" pitchFamily="2" charset="0"/>
              </a:rPr>
              <a:t>, NCHRP Senior Program Officer.</a:t>
            </a:r>
          </a:p>
        </p:txBody>
      </p:sp>
      <p:sp>
        <p:nvSpPr>
          <p:cNvPr id="3" name="TextBox 2">
            <a:extLst>
              <a:ext uri="{FF2B5EF4-FFF2-40B4-BE49-F238E27FC236}">
                <a16:creationId xmlns:a16="http://schemas.microsoft.com/office/drawing/2014/main" id="{870F499B-E00A-41CA-B869-166950CA867E}"/>
              </a:ext>
            </a:extLst>
          </p:cNvPr>
          <p:cNvSpPr txBox="1"/>
          <p:nvPr/>
        </p:nvSpPr>
        <p:spPr>
          <a:xfrm>
            <a:off x="292612" y="3038217"/>
            <a:ext cx="3054485" cy="1938992"/>
          </a:xfrm>
          <a:prstGeom prst="rect">
            <a:avLst/>
          </a:prstGeom>
          <a:noFill/>
        </p:spPr>
        <p:txBody>
          <a:bodyPr wrap="square" lIns="91440" tIns="45720" rIns="91440" bIns="45720" rtlCol="0" anchor="t">
            <a:spAutoFit/>
          </a:bodyPr>
          <a:lstStyle/>
          <a:p>
            <a:r>
              <a:rPr lang="en-US" sz="1200" b="1" i="0" u="none" strike="noStrike" baseline="0" dirty="0">
                <a:solidFill>
                  <a:srgbClr val="F47320"/>
                </a:solidFill>
              </a:rPr>
              <a:t>National Cooperative </a:t>
            </a:r>
            <a:r>
              <a:rPr lang="en-US" sz="1200" b="1" dirty="0">
                <a:solidFill>
                  <a:srgbClr val="F47320"/>
                </a:solidFill>
              </a:rPr>
              <a:t>Highway Research</a:t>
            </a:r>
            <a:r>
              <a:rPr lang="en-US" sz="1200" b="1" i="0" u="none" strike="noStrike" baseline="0" dirty="0">
                <a:solidFill>
                  <a:srgbClr val="F47320"/>
                </a:solidFill>
              </a:rPr>
              <a:t> Program Panel</a:t>
            </a:r>
            <a:endParaRPr lang="en-US" sz="1200" b="0" i="0" u="none" strike="noStrike" baseline="0" dirty="0">
              <a:solidFill>
                <a:srgbClr val="F47320"/>
              </a:solidFill>
            </a:endParaRPr>
          </a:p>
          <a:p>
            <a:r>
              <a:rPr lang="en-US" sz="1200" b="1" i="0" u="none" strike="noStrike" baseline="0" dirty="0">
                <a:solidFill>
                  <a:srgbClr val="000000"/>
                </a:solidFill>
              </a:rPr>
              <a:t>Emanuel Banks</a:t>
            </a:r>
            <a:r>
              <a:rPr lang="en-US" sz="1200" b="0" i="0" u="none" strike="noStrike" baseline="0" dirty="0">
                <a:solidFill>
                  <a:srgbClr val="000000"/>
                </a:solidFill>
              </a:rPr>
              <a:t>, Arkansas DOT</a:t>
            </a:r>
          </a:p>
          <a:p>
            <a:r>
              <a:rPr lang="en-US" sz="1200" b="1" i="0" u="none" strike="noStrike" baseline="0" dirty="0">
                <a:solidFill>
                  <a:srgbClr val="000000"/>
                </a:solidFill>
              </a:rPr>
              <a:t>William Cass</a:t>
            </a:r>
            <a:r>
              <a:rPr lang="en-US" sz="1200" b="0" i="0" u="none" strike="noStrike" baseline="0" dirty="0">
                <a:solidFill>
                  <a:srgbClr val="000000"/>
                </a:solidFill>
              </a:rPr>
              <a:t>, New </a:t>
            </a:r>
            <a:r>
              <a:rPr lang="en-US" sz="1200" dirty="0">
                <a:solidFill>
                  <a:srgbClr val="000000"/>
                </a:solidFill>
              </a:rPr>
              <a:t>Hampshire</a:t>
            </a:r>
            <a:r>
              <a:rPr lang="en-US" sz="1200" b="0" i="0" u="none" strike="noStrike" baseline="0" dirty="0">
                <a:solidFill>
                  <a:srgbClr val="000000"/>
                </a:solidFill>
              </a:rPr>
              <a:t> DOT</a:t>
            </a:r>
          </a:p>
          <a:p>
            <a:r>
              <a:rPr lang="en-US" sz="1200" b="1" i="0" u="none" strike="noStrike" baseline="0" dirty="0">
                <a:solidFill>
                  <a:srgbClr val="000000"/>
                </a:solidFill>
              </a:rPr>
              <a:t>Beth Frady</a:t>
            </a:r>
            <a:r>
              <a:rPr lang="en-US" sz="1200" b="0" i="0" u="none" strike="noStrike" baseline="0" dirty="0">
                <a:solidFill>
                  <a:srgbClr val="000000"/>
                </a:solidFill>
              </a:rPr>
              <a:t>, Florida DOT</a:t>
            </a:r>
          </a:p>
          <a:p>
            <a:r>
              <a:rPr lang="en-US" sz="1200" b="1" i="0" u="none" strike="noStrike" baseline="0" dirty="0">
                <a:solidFill>
                  <a:srgbClr val="000000"/>
                </a:solidFill>
              </a:rPr>
              <a:t>Beth Hallmark</a:t>
            </a:r>
            <a:r>
              <a:rPr lang="en-US" sz="1200" b="0" i="0" u="none" strike="noStrike" baseline="0" dirty="0">
                <a:solidFill>
                  <a:srgbClr val="000000"/>
                </a:solidFill>
              </a:rPr>
              <a:t>, Texas DOT</a:t>
            </a:r>
          </a:p>
          <a:p>
            <a:r>
              <a:rPr lang="en-US" sz="1200" b="1" i="0" u="none" strike="noStrike" baseline="0" dirty="0">
                <a:solidFill>
                  <a:srgbClr val="000000"/>
                </a:solidFill>
              </a:rPr>
              <a:t>Shante Hastings</a:t>
            </a:r>
            <a:r>
              <a:rPr lang="en-US" sz="1200" b="0" i="0" u="none" strike="noStrike" baseline="0" dirty="0">
                <a:solidFill>
                  <a:srgbClr val="000000"/>
                </a:solidFill>
              </a:rPr>
              <a:t>, Delaware DOT</a:t>
            </a:r>
          </a:p>
          <a:p>
            <a:r>
              <a:rPr lang="en-US" sz="1200" b="1" i="0" u="none" strike="noStrike" baseline="0" dirty="0">
                <a:solidFill>
                  <a:srgbClr val="000000"/>
                </a:solidFill>
              </a:rPr>
              <a:t>Marisa Maez</a:t>
            </a:r>
            <a:r>
              <a:rPr lang="en-US" sz="1200" b="0" i="0" u="none" strike="noStrike" baseline="0" dirty="0">
                <a:solidFill>
                  <a:srgbClr val="000000"/>
                </a:solidFill>
              </a:rPr>
              <a:t>, New Mexico DOT</a:t>
            </a:r>
          </a:p>
          <a:p>
            <a:r>
              <a:rPr lang="en-US" sz="1200" b="1" i="0" u="none" strike="noStrike" baseline="0" dirty="0">
                <a:solidFill>
                  <a:srgbClr val="000000"/>
                </a:solidFill>
              </a:rPr>
              <a:t>Guy </a:t>
            </a:r>
            <a:r>
              <a:rPr lang="en-US" sz="1200" b="1" i="0" u="none" strike="noStrike" baseline="0" dirty="0" err="1">
                <a:solidFill>
                  <a:srgbClr val="000000"/>
                </a:solidFill>
              </a:rPr>
              <a:t>Tridgell</a:t>
            </a:r>
            <a:r>
              <a:rPr lang="en-US" sz="1200" b="0" i="0" u="none" strike="noStrike" baseline="0" dirty="0">
                <a:solidFill>
                  <a:srgbClr val="000000"/>
                </a:solidFill>
              </a:rPr>
              <a:t>, Illinois DOT</a:t>
            </a:r>
          </a:p>
          <a:p>
            <a:r>
              <a:rPr lang="en-US" sz="1200" b="1" i="0" u="none" strike="noStrike" baseline="0" dirty="0">
                <a:solidFill>
                  <a:srgbClr val="000000"/>
                </a:solidFill>
              </a:rPr>
              <a:t>Maggie Kasperski</a:t>
            </a:r>
            <a:r>
              <a:rPr lang="en-US" sz="1200" b="0" i="0" u="none" strike="noStrike" baseline="0" dirty="0">
                <a:solidFill>
                  <a:srgbClr val="000000"/>
                </a:solidFill>
              </a:rPr>
              <a:t>, AASHTO Liaison</a:t>
            </a:r>
            <a:endParaRPr lang="en-US" sz="1200" dirty="0"/>
          </a:p>
        </p:txBody>
      </p:sp>
      <p:sp>
        <p:nvSpPr>
          <p:cNvPr id="4" name="TextBox 3">
            <a:extLst>
              <a:ext uri="{FF2B5EF4-FFF2-40B4-BE49-F238E27FC236}">
                <a16:creationId xmlns:a16="http://schemas.microsoft.com/office/drawing/2014/main" id="{22E0B815-A73D-4C2D-A997-7846DA9D94F8}"/>
              </a:ext>
            </a:extLst>
          </p:cNvPr>
          <p:cNvSpPr txBox="1"/>
          <p:nvPr/>
        </p:nvSpPr>
        <p:spPr>
          <a:xfrm>
            <a:off x="292612" y="5123124"/>
            <a:ext cx="3706238" cy="1569660"/>
          </a:xfrm>
          <a:prstGeom prst="rect">
            <a:avLst/>
          </a:prstGeom>
          <a:noFill/>
        </p:spPr>
        <p:txBody>
          <a:bodyPr wrap="square" rtlCol="0">
            <a:spAutoFit/>
          </a:bodyPr>
          <a:lstStyle/>
          <a:p>
            <a:r>
              <a:rPr lang="en-US" sz="1200" b="1" i="0" u="none" strike="noStrike" baseline="0" dirty="0">
                <a:solidFill>
                  <a:srgbClr val="F47320"/>
                </a:solidFill>
              </a:rPr>
              <a:t>WSP Research Team</a:t>
            </a:r>
            <a:endParaRPr lang="en-US" sz="1200" b="0" i="0" u="none" strike="noStrike" baseline="0" dirty="0">
              <a:solidFill>
                <a:srgbClr val="F47320"/>
              </a:solidFill>
            </a:endParaRPr>
          </a:p>
          <a:p>
            <a:r>
              <a:rPr lang="en-US" sz="1200" b="1" i="0" u="none" strike="noStrike" baseline="0" dirty="0">
                <a:solidFill>
                  <a:srgbClr val="000000"/>
                </a:solidFill>
              </a:rPr>
              <a:t>Paula Hammond</a:t>
            </a:r>
            <a:r>
              <a:rPr lang="en-US" sz="1200" b="0" i="0" u="none" strike="noStrike" baseline="0" dirty="0">
                <a:solidFill>
                  <a:srgbClr val="000000"/>
                </a:solidFill>
              </a:rPr>
              <a:t>, Principal Investigator</a:t>
            </a:r>
          </a:p>
          <a:p>
            <a:r>
              <a:rPr lang="en-US" sz="1200" b="1" i="0" u="none" strike="noStrike" baseline="0" dirty="0">
                <a:solidFill>
                  <a:srgbClr val="000000"/>
                </a:solidFill>
              </a:rPr>
              <a:t>Shane Peck</a:t>
            </a:r>
            <a:r>
              <a:rPr lang="en-US" sz="1200" b="0" i="0" u="none" strike="noStrike" baseline="0" dirty="0">
                <a:solidFill>
                  <a:srgbClr val="221E1F"/>
                </a:solidFill>
              </a:rPr>
              <a:t>, Project Manager</a:t>
            </a:r>
          </a:p>
          <a:p>
            <a:r>
              <a:rPr lang="en-US" sz="1200" b="1" i="0" u="none" strike="noStrike" baseline="0" dirty="0">
                <a:solidFill>
                  <a:srgbClr val="000000"/>
                </a:solidFill>
              </a:rPr>
              <a:t>Pam Lebeaux</a:t>
            </a:r>
            <a:r>
              <a:rPr lang="en-US" sz="1200" b="0" i="0" u="none" strike="noStrike" baseline="0" dirty="0">
                <a:solidFill>
                  <a:srgbClr val="221E1F"/>
                </a:solidFill>
              </a:rPr>
              <a:t>, Lead Researcher</a:t>
            </a:r>
          </a:p>
          <a:p>
            <a:r>
              <a:rPr lang="en-US" sz="1200" b="1" i="0" u="none" strike="noStrike" baseline="0" dirty="0">
                <a:solidFill>
                  <a:srgbClr val="000000"/>
                </a:solidFill>
              </a:rPr>
              <a:t>Laura Lamorette</a:t>
            </a:r>
            <a:r>
              <a:rPr lang="en-US" sz="1200" b="0" i="0" u="none" strike="noStrike" baseline="0" dirty="0">
                <a:solidFill>
                  <a:srgbClr val="221E1F"/>
                </a:solidFill>
              </a:rPr>
              <a:t>, Graphic Design</a:t>
            </a:r>
          </a:p>
          <a:p>
            <a:r>
              <a:rPr lang="en-US" sz="1200" b="1" i="0" u="none" strike="noStrike" baseline="0" dirty="0">
                <a:solidFill>
                  <a:srgbClr val="000000"/>
                </a:solidFill>
              </a:rPr>
              <a:t>Chris Sawiel</a:t>
            </a:r>
            <a:r>
              <a:rPr lang="en-US" sz="1200" b="0" i="0" u="none" strike="noStrike" baseline="0" dirty="0">
                <a:solidFill>
                  <a:srgbClr val="221E1F"/>
                </a:solidFill>
              </a:rPr>
              <a:t>, Videography</a:t>
            </a:r>
          </a:p>
          <a:p>
            <a:r>
              <a:rPr lang="en-US" sz="1200" b="1" i="0" u="none" strike="noStrike" baseline="0" dirty="0">
                <a:solidFill>
                  <a:srgbClr val="000000"/>
                </a:solidFill>
              </a:rPr>
              <a:t>Dee </a:t>
            </a:r>
            <a:r>
              <a:rPr lang="en-US" sz="1200" b="1" i="0" u="none" strike="noStrike" baseline="0" dirty="0" err="1">
                <a:solidFill>
                  <a:srgbClr val="000000"/>
                </a:solidFill>
              </a:rPr>
              <a:t>Allsop</a:t>
            </a:r>
            <a:r>
              <a:rPr lang="en-US" sz="1200" b="0" i="0" u="none" strike="noStrike" baseline="0" dirty="0">
                <a:solidFill>
                  <a:srgbClr val="000000"/>
                </a:solidFill>
              </a:rPr>
              <a:t>, </a:t>
            </a:r>
            <a:r>
              <a:rPr lang="en-US" sz="1200" b="0" i="0" u="none" strike="noStrike" baseline="0" dirty="0">
                <a:solidFill>
                  <a:srgbClr val="221E1F"/>
                </a:solidFill>
              </a:rPr>
              <a:t>Heart + Mind Strategies</a:t>
            </a:r>
          </a:p>
          <a:p>
            <a:r>
              <a:rPr lang="en-US" sz="1200" b="1" i="0" u="none" strike="noStrike" baseline="0" dirty="0">
                <a:solidFill>
                  <a:srgbClr val="000000"/>
                </a:solidFill>
              </a:rPr>
              <a:t>Jaclyn Crawford</a:t>
            </a:r>
            <a:r>
              <a:rPr lang="en-US" sz="1200" b="0" i="0" u="none" strike="noStrike" baseline="0" dirty="0">
                <a:solidFill>
                  <a:srgbClr val="000000"/>
                </a:solidFill>
              </a:rPr>
              <a:t>, </a:t>
            </a:r>
            <a:r>
              <a:rPr lang="en-US" sz="1200" b="0" i="0" u="none" strike="noStrike" baseline="0" dirty="0">
                <a:solidFill>
                  <a:srgbClr val="221E1F"/>
                </a:solidFill>
              </a:rPr>
              <a:t>Heart + Mind Strategies</a:t>
            </a:r>
            <a:endParaRPr lang="en-US" sz="1200" dirty="0"/>
          </a:p>
        </p:txBody>
      </p:sp>
    </p:spTree>
    <p:extLst>
      <p:ext uri="{BB962C8B-B14F-4D97-AF65-F5344CB8AC3E}">
        <p14:creationId xmlns:p14="http://schemas.microsoft.com/office/powerpoint/2010/main" val="321028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945A5548-19CD-4CE6-9B61-10ABA659A45C}"/>
              </a:ext>
            </a:extLst>
          </p:cNvPr>
          <p:cNvSpPr txBox="1">
            <a:spLocks/>
          </p:cNvSpPr>
          <p:nvPr/>
        </p:nvSpPr>
        <p:spPr>
          <a:xfrm>
            <a:off x="124513" y="142159"/>
            <a:ext cx="10837333" cy="677863"/>
          </a:xfrm>
          <a:prstGeom prst="rect">
            <a:avLst/>
          </a:prstGeom>
        </p:spPr>
        <p:txBody>
          <a:bodyPr>
            <a:normAutofit fontScale="97500"/>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dirty="0">
                <a:solidFill>
                  <a:schemeClr val="tx2"/>
                </a:solidFill>
              </a:rPr>
              <a:t>MOBILITY Video Script Markup</a:t>
            </a:r>
          </a:p>
        </p:txBody>
      </p:sp>
      <p:sp>
        <p:nvSpPr>
          <p:cNvPr id="31" name="TextBox 30">
            <a:extLst>
              <a:ext uri="{FF2B5EF4-FFF2-40B4-BE49-F238E27FC236}">
                <a16:creationId xmlns:a16="http://schemas.microsoft.com/office/drawing/2014/main" id="{057630BC-73E4-452C-A6AD-FA0781670F87}"/>
              </a:ext>
            </a:extLst>
          </p:cNvPr>
          <p:cNvSpPr txBox="1"/>
          <p:nvPr/>
        </p:nvSpPr>
        <p:spPr>
          <a:xfrm>
            <a:off x="9149233" y="1749980"/>
            <a:ext cx="2684401" cy="1200329"/>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“Quickly means saving time </a:t>
            </a:r>
            <a:r>
              <a:rPr lang="en-US" sz="1000" b="1" dirty="0"/>
              <a:t>”</a:t>
            </a:r>
          </a:p>
          <a:p>
            <a:pPr marL="171450" indent="-171450">
              <a:buFont typeface="Arial" panose="020B0604020202020204" pitchFamily="34" charset="0"/>
              <a:buChar char="•"/>
            </a:pPr>
            <a:r>
              <a:rPr lang="en-US" sz="1000" dirty="0"/>
              <a:t>“Like </a:t>
            </a:r>
            <a:r>
              <a:rPr lang="en-US" sz="1000" dirty="0" err="1"/>
              <a:t>like</a:t>
            </a:r>
            <a:r>
              <a:rPr lang="en-US" sz="1000" dirty="0"/>
              <a:t> that this is open ended and not just about cars.”</a:t>
            </a:r>
          </a:p>
          <a:p>
            <a:pPr marL="171450" indent="-171450">
              <a:buFont typeface="Arial" panose="020B0604020202020204" pitchFamily="34" charset="0"/>
              <a:buChar char="•"/>
            </a:pPr>
            <a:r>
              <a:rPr lang="en-US" sz="1000" dirty="0"/>
              <a:t>“The most honest wording. Its about doing the commute quicker, not a better version.”</a:t>
            </a:r>
            <a:endParaRPr lang="en-US" sz="1000" b="1" dirty="0"/>
          </a:p>
        </p:txBody>
      </p:sp>
      <p:sp>
        <p:nvSpPr>
          <p:cNvPr id="32" name="TextBox 31">
            <a:extLst>
              <a:ext uri="{FF2B5EF4-FFF2-40B4-BE49-F238E27FC236}">
                <a16:creationId xmlns:a16="http://schemas.microsoft.com/office/drawing/2014/main" id="{29721F4C-98B0-42F7-8947-C9E9CB7A0A24}"/>
              </a:ext>
            </a:extLst>
          </p:cNvPr>
          <p:cNvSpPr txBox="1"/>
          <p:nvPr/>
        </p:nvSpPr>
        <p:spPr>
          <a:xfrm>
            <a:off x="2952366" y="5391895"/>
            <a:ext cx="4906844" cy="1354217"/>
          </a:xfrm>
          <a:prstGeom prst="rect">
            <a:avLst/>
          </a:prstGeom>
          <a:solidFill>
            <a:schemeClr val="bg1"/>
          </a:solidFill>
          <a:ln w="28575">
            <a:solidFill>
              <a:srgbClr val="FF0000"/>
            </a:solidFill>
          </a:ln>
        </p:spPr>
        <p:txBody>
          <a:bodyPr wrap="square" numCol="1" rtlCol="0">
            <a:spAutoFit/>
          </a:bodyPr>
          <a:lstStyle/>
          <a:p>
            <a:r>
              <a:rPr lang="en-US" sz="1200" dirty="0"/>
              <a:t>LOVE</a:t>
            </a:r>
          </a:p>
          <a:p>
            <a:pPr marL="171450" indent="-171450">
              <a:buFont typeface="Arial" panose="020B0604020202020204" pitchFamily="34" charset="0"/>
              <a:buChar char="•"/>
            </a:pPr>
            <a:r>
              <a:rPr lang="en-US" sz="1000" dirty="0"/>
              <a:t>“ Improved transportations allows us to get to where we need to go more quickly and easily. I'm all for that!” </a:t>
            </a:r>
          </a:p>
          <a:p>
            <a:pPr marL="171450" indent="-171450">
              <a:buFont typeface="Arial" panose="020B0604020202020204" pitchFamily="34" charset="0"/>
              <a:buChar char="•"/>
            </a:pPr>
            <a:r>
              <a:rPr lang="en-US" sz="1000" dirty="0"/>
              <a:t>“Because getting somewhere faster saves time”</a:t>
            </a:r>
          </a:p>
          <a:p>
            <a:pPr marL="171450" indent="-171450">
              <a:buFont typeface="Arial" panose="020B0604020202020204" pitchFamily="34" charset="0"/>
              <a:buChar char="•"/>
            </a:pPr>
            <a:r>
              <a:rPr lang="en-US" sz="1000" dirty="0"/>
              <a:t>“We all use transportation in some form. Having reliable transportation means people can count on getting to and from their destinations easily.”</a:t>
            </a:r>
          </a:p>
          <a:p>
            <a:pPr marL="171450" indent="-171450">
              <a:buFont typeface="Arial" panose="020B0604020202020204" pitchFamily="34" charset="0"/>
              <a:buChar char="•"/>
            </a:pPr>
            <a:r>
              <a:rPr lang="en-US" sz="1000" dirty="0"/>
              <a:t>“Everyone wants to feel that they can depend on getting to the job that pays their bills”</a:t>
            </a:r>
          </a:p>
        </p:txBody>
      </p:sp>
      <p:graphicFrame>
        <p:nvGraphicFramePr>
          <p:cNvPr id="33" name="Table 32">
            <a:extLst>
              <a:ext uri="{FF2B5EF4-FFF2-40B4-BE49-F238E27FC236}">
                <a16:creationId xmlns:a16="http://schemas.microsoft.com/office/drawing/2014/main" id="{D86E6D0D-1238-4208-8ACB-27529FC3B7FF}"/>
              </a:ext>
            </a:extLst>
          </p:cNvPr>
          <p:cNvGraphicFramePr>
            <a:graphicFrameLocks noGrp="1"/>
          </p:cNvGraphicFramePr>
          <p:nvPr>
            <p:extLst>
              <p:ext uri="{D42A27DB-BD31-4B8C-83A1-F6EECF244321}">
                <p14:modId xmlns:p14="http://schemas.microsoft.com/office/powerpoint/2010/main" val="2700162332"/>
              </p:ext>
            </p:extLst>
          </p:nvPr>
        </p:nvGraphicFramePr>
        <p:xfrm>
          <a:off x="1020029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41%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52%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lvl="0" algn="ctr">
                        <a:buNone/>
                      </a:pPr>
                      <a:r>
                        <a:rPr lang="en-US" sz="1200" b="0" i="0" u="none" strike="noStrike">
                          <a:solidFill>
                            <a:schemeClr val="tx1"/>
                          </a:solidFill>
                          <a:effectLst/>
                          <a:latin typeface="+mn-lt"/>
                        </a:rPr>
                        <a:t>-</a:t>
                      </a:r>
                    </a:p>
                  </a:txBody>
                  <a:tcPr marL="9524" marR="9524" marT="9524"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6%</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dirty="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34" name="Picture 33" descr="A picture containing logo&#10;&#10;Description automatically generated">
            <a:extLst>
              <a:ext uri="{FF2B5EF4-FFF2-40B4-BE49-F238E27FC236}">
                <a16:creationId xmlns:a16="http://schemas.microsoft.com/office/drawing/2014/main" id="{93E2F5FE-59FA-4442-A9E8-96C276597F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41930" y="4614872"/>
            <a:ext cx="774061" cy="248000"/>
          </a:xfrm>
          <a:prstGeom prst="rect">
            <a:avLst/>
          </a:prstGeom>
        </p:spPr>
      </p:pic>
      <p:pic>
        <p:nvPicPr>
          <p:cNvPr id="35" name="Picture 34" descr="Text&#10;&#10;Description automatically generated with low confidence">
            <a:extLst>
              <a:ext uri="{FF2B5EF4-FFF2-40B4-BE49-F238E27FC236}">
                <a16:creationId xmlns:a16="http://schemas.microsoft.com/office/drawing/2014/main" id="{371DFC71-065C-4E33-AEE2-0CBFC7766A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904361"/>
            <a:ext cx="686408" cy="248000"/>
          </a:xfrm>
          <a:prstGeom prst="rect">
            <a:avLst/>
          </a:prstGeom>
        </p:spPr>
      </p:pic>
      <p:pic>
        <p:nvPicPr>
          <p:cNvPr id="36" name="Picture 35" descr="Logo&#10;&#10;Description automatically generated">
            <a:extLst>
              <a:ext uri="{FF2B5EF4-FFF2-40B4-BE49-F238E27FC236}">
                <a16:creationId xmlns:a16="http://schemas.microsoft.com/office/drawing/2014/main" id="{A5E9A03E-A005-4D8B-83F7-87E6B893F9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6057522"/>
            <a:ext cx="945681" cy="238574"/>
          </a:xfrm>
          <a:prstGeom prst="rect">
            <a:avLst/>
          </a:prstGeom>
        </p:spPr>
      </p:pic>
      <p:pic>
        <p:nvPicPr>
          <p:cNvPr id="37" name="Picture 36" descr="Logo&#10;&#10;Description automatically generated">
            <a:extLst>
              <a:ext uri="{FF2B5EF4-FFF2-40B4-BE49-F238E27FC236}">
                <a16:creationId xmlns:a16="http://schemas.microsoft.com/office/drawing/2014/main" id="{1BB24100-7510-48FB-9FC8-9E8D43A808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337584"/>
            <a:ext cx="669991" cy="255184"/>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19F67A64-1D39-4FB6-939C-42278E0B87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5193850"/>
            <a:ext cx="1123516" cy="248000"/>
          </a:xfrm>
          <a:prstGeom prst="rect">
            <a:avLst/>
          </a:prstGeom>
        </p:spPr>
      </p:pic>
      <p:pic>
        <p:nvPicPr>
          <p:cNvPr id="39" name="Picture 38" descr="Logo&#10;&#10;Description automatically generated">
            <a:extLst>
              <a:ext uri="{FF2B5EF4-FFF2-40B4-BE49-F238E27FC236}">
                <a16:creationId xmlns:a16="http://schemas.microsoft.com/office/drawing/2014/main" id="{D29C023F-BFEB-4C97-8EAF-EE9309F8677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483339"/>
            <a:ext cx="1033336" cy="248000"/>
          </a:xfrm>
          <a:prstGeom prst="rect">
            <a:avLst/>
          </a:prstGeom>
        </p:spPr>
      </p:pic>
      <p:pic>
        <p:nvPicPr>
          <p:cNvPr id="40" name="Picture 39">
            <a:extLst>
              <a:ext uri="{FF2B5EF4-FFF2-40B4-BE49-F238E27FC236}">
                <a16:creationId xmlns:a16="http://schemas.microsoft.com/office/drawing/2014/main" id="{40C21225-9E14-4D7B-8569-964249A2D799}"/>
              </a:ext>
            </a:extLst>
          </p:cNvPr>
          <p:cNvPicPr>
            <a:picLocks noChangeAspect="1"/>
          </p:cNvPicPr>
          <p:nvPr/>
        </p:nvPicPr>
        <p:blipFill>
          <a:blip r:embed="rId9"/>
          <a:stretch>
            <a:fillRect/>
          </a:stretch>
        </p:blipFill>
        <p:spPr>
          <a:xfrm>
            <a:off x="10341930" y="5772828"/>
            <a:ext cx="835616" cy="243205"/>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28059416-1C96-4FED-83DD-4D306727CF6C}"/>
              </a:ext>
            </a:extLst>
          </p:cNvPr>
          <p:cNvPicPr>
            <a:picLocks noChangeAspect="1"/>
          </p:cNvPicPr>
          <p:nvPr/>
        </p:nvPicPr>
        <p:blipFill>
          <a:blip r:embed="rId10"/>
          <a:stretch>
            <a:fillRect/>
          </a:stretch>
        </p:blipFill>
        <p:spPr>
          <a:xfrm>
            <a:off x="2283931" y="1606325"/>
            <a:ext cx="6518495" cy="3657600"/>
          </a:xfrm>
          <a:prstGeom prst="rect">
            <a:avLst/>
          </a:prstGeom>
        </p:spPr>
      </p:pic>
      <p:sp>
        <p:nvSpPr>
          <p:cNvPr id="42" name="TextBox 41">
            <a:extLst>
              <a:ext uri="{FF2B5EF4-FFF2-40B4-BE49-F238E27FC236}">
                <a16:creationId xmlns:a16="http://schemas.microsoft.com/office/drawing/2014/main" id="{3691E5F0-D982-4DDE-ABD4-80A4A26C2B25}"/>
              </a:ext>
            </a:extLst>
          </p:cNvPr>
          <p:cNvSpPr txBox="1"/>
          <p:nvPr/>
        </p:nvSpPr>
        <p:spPr>
          <a:xfrm>
            <a:off x="6238754" y="3298785"/>
            <a:ext cx="601884" cy="914400"/>
          </a:xfrm>
          <a:prstGeom prst="rect">
            <a:avLst/>
          </a:prstGeom>
          <a:noFill/>
          <a:ln w="19050">
            <a:solidFill>
              <a:srgbClr val="FF0000"/>
            </a:solidFill>
          </a:ln>
        </p:spPr>
        <p:txBody>
          <a:bodyPr wrap="square" rtlCol="0">
            <a:spAutoFit/>
          </a:bodyPr>
          <a:lstStyle/>
          <a:p>
            <a:endParaRPr lang="en-US"/>
          </a:p>
        </p:txBody>
      </p:sp>
      <p:cxnSp>
        <p:nvCxnSpPr>
          <p:cNvPr id="43" name="Straight Arrow Connector 42">
            <a:extLst>
              <a:ext uri="{FF2B5EF4-FFF2-40B4-BE49-F238E27FC236}">
                <a16:creationId xmlns:a16="http://schemas.microsoft.com/office/drawing/2014/main" id="{B79AFD4D-2918-4836-B894-375FD1DFF794}"/>
              </a:ext>
            </a:extLst>
          </p:cNvPr>
          <p:cNvCxnSpPr>
            <a:cxnSpLocks/>
            <a:stCxn id="32" idx="0"/>
            <a:endCxn id="42" idx="2"/>
          </p:cNvCxnSpPr>
          <p:nvPr/>
        </p:nvCxnSpPr>
        <p:spPr>
          <a:xfrm flipV="1">
            <a:off x="5405788" y="4213185"/>
            <a:ext cx="1133908" cy="1178710"/>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27275CB0-E5D5-4E2A-83A8-C341400B3EBB}"/>
              </a:ext>
            </a:extLst>
          </p:cNvPr>
          <p:cNvSpPr txBox="1"/>
          <p:nvPr/>
        </p:nvSpPr>
        <p:spPr>
          <a:xfrm>
            <a:off x="317577" y="2213658"/>
            <a:ext cx="2375178" cy="738664"/>
          </a:xfrm>
          <a:prstGeom prst="rect">
            <a:avLst/>
          </a:prstGeom>
          <a:solidFill>
            <a:schemeClr val="bg1"/>
          </a:solidFill>
          <a:ln w="28575">
            <a:solidFill>
              <a:srgbClr val="00B0F0"/>
            </a:solidFill>
          </a:ln>
        </p:spPr>
        <p:txBody>
          <a:bodyPr wrap="square" rtlCol="0">
            <a:spAutoFit/>
          </a:bodyPr>
          <a:lstStyle/>
          <a:p>
            <a:r>
              <a:rPr lang="en-US" sz="1200" dirty="0"/>
              <a:t>DISLIKES</a:t>
            </a:r>
          </a:p>
          <a:p>
            <a:r>
              <a:rPr lang="en-US" sz="1000" dirty="0"/>
              <a:t>“Don't get the connection between better infrastructure and someone's health? It’s far reaching.”</a:t>
            </a:r>
          </a:p>
        </p:txBody>
      </p:sp>
      <p:sp>
        <p:nvSpPr>
          <p:cNvPr id="45" name="TextBox 44">
            <a:extLst>
              <a:ext uri="{FF2B5EF4-FFF2-40B4-BE49-F238E27FC236}">
                <a16:creationId xmlns:a16="http://schemas.microsoft.com/office/drawing/2014/main" id="{01493327-55BE-4316-B72D-972DEA97864F}"/>
              </a:ext>
            </a:extLst>
          </p:cNvPr>
          <p:cNvSpPr txBox="1"/>
          <p:nvPr/>
        </p:nvSpPr>
        <p:spPr>
          <a:xfrm>
            <a:off x="6768235" y="3362770"/>
            <a:ext cx="512241" cy="497117"/>
          </a:xfrm>
          <a:prstGeom prst="rect">
            <a:avLst/>
          </a:prstGeom>
          <a:noFill/>
          <a:ln w="19050">
            <a:solidFill>
              <a:schemeClr val="accent6"/>
            </a:solidFill>
          </a:ln>
        </p:spPr>
        <p:txBody>
          <a:bodyPr wrap="square" rtlCol="0">
            <a:spAutoFit/>
          </a:bodyPr>
          <a:lstStyle/>
          <a:p>
            <a:endParaRPr lang="en-US"/>
          </a:p>
        </p:txBody>
      </p:sp>
      <p:cxnSp>
        <p:nvCxnSpPr>
          <p:cNvPr id="46" name="Straight Arrow Connector 45">
            <a:extLst>
              <a:ext uri="{FF2B5EF4-FFF2-40B4-BE49-F238E27FC236}">
                <a16:creationId xmlns:a16="http://schemas.microsoft.com/office/drawing/2014/main" id="{A84B3AC1-6118-44F0-8BB7-19E322770785}"/>
              </a:ext>
            </a:extLst>
          </p:cNvPr>
          <p:cNvCxnSpPr>
            <a:cxnSpLocks/>
            <a:stCxn id="31" idx="1"/>
            <a:endCxn id="45" idx="3"/>
          </p:cNvCxnSpPr>
          <p:nvPr/>
        </p:nvCxnSpPr>
        <p:spPr>
          <a:xfrm flipH="1">
            <a:off x="7280476" y="2350145"/>
            <a:ext cx="1868757" cy="1261184"/>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8E61147-2DD5-43F9-8282-0D60F5C24096}"/>
              </a:ext>
            </a:extLst>
          </p:cNvPr>
          <p:cNvSpPr txBox="1"/>
          <p:nvPr/>
        </p:nvSpPr>
        <p:spPr>
          <a:xfrm>
            <a:off x="7370119" y="3756661"/>
            <a:ext cx="528090" cy="353028"/>
          </a:xfrm>
          <a:prstGeom prst="rect">
            <a:avLst/>
          </a:prstGeom>
          <a:noFill/>
          <a:ln w="19050">
            <a:solidFill>
              <a:srgbClr val="FF0000"/>
            </a:solidFill>
          </a:ln>
        </p:spPr>
        <p:txBody>
          <a:bodyPr wrap="square" rtlCol="0">
            <a:spAutoFit/>
          </a:bodyPr>
          <a:lstStyle/>
          <a:p>
            <a:endParaRPr lang="en-US"/>
          </a:p>
        </p:txBody>
      </p:sp>
      <p:sp>
        <p:nvSpPr>
          <p:cNvPr id="48" name="TextBox 47">
            <a:extLst>
              <a:ext uri="{FF2B5EF4-FFF2-40B4-BE49-F238E27FC236}">
                <a16:creationId xmlns:a16="http://schemas.microsoft.com/office/drawing/2014/main" id="{1D5D3305-A6E2-4627-8843-C20BFE018E3F}"/>
              </a:ext>
            </a:extLst>
          </p:cNvPr>
          <p:cNvSpPr txBox="1"/>
          <p:nvPr/>
        </p:nvSpPr>
        <p:spPr>
          <a:xfrm>
            <a:off x="8708585" y="3052265"/>
            <a:ext cx="3266690" cy="1354217"/>
          </a:xfrm>
          <a:prstGeom prst="rect">
            <a:avLst/>
          </a:prstGeom>
          <a:solidFill>
            <a:schemeClr val="bg1"/>
          </a:solidFill>
          <a:ln w="28575">
            <a:solidFill>
              <a:srgbClr val="FF0000"/>
            </a:solidFill>
          </a:ln>
        </p:spPr>
        <p:txBody>
          <a:bodyPr wrap="square" numCol="1" rtlCol="0">
            <a:spAutoFit/>
          </a:bodyPr>
          <a:lstStyle/>
          <a:p>
            <a:r>
              <a:rPr lang="en-US" sz="1200" dirty="0"/>
              <a:t>LOVE</a:t>
            </a:r>
          </a:p>
          <a:p>
            <a:pPr marL="171450" indent="-171450">
              <a:buFont typeface="Arial" panose="020B0604020202020204" pitchFamily="34" charset="0"/>
              <a:buChar char="•"/>
            </a:pPr>
            <a:r>
              <a:rPr lang="en-US" sz="1000" dirty="0"/>
              <a:t>“ I chose the heart emoji for healthier families because I feel like this is very important. You are only given one life and you need to be in the best mental and physical health you can be.</a:t>
            </a:r>
          </a:p>
          <a:p>
            <a:pPr marL="171450" indent="-171450">
              <a:buFont typeface="Arial" panose="020B0604020202020204" pitchFamily="34" charset="0"/>
              <a:buChar char="•"/>
            </a:pPr>
            <a:r>
              <a:rPr lang="en-US" sz="1000" dirty="0"/>
              <a:t>“If you spend less time in traffic then it will reduce your stress levels and contribute to you becoming more healthier”</a:t>
            </a:r>
          </a:p>
        </p:txBody>
      </p:sp>
      <p:cxnSp>
        <p:nvCxnSpPr>
          <p:cNvPr id="49" name="Straight Arrow Connector 48">
            <a:extLst>
              <a:ext uri="{FF2B5EF4-FFF2-40B4-BE49-F238E27FC236}">
                <a16:creationId xmlns:a16="http://schemas.microsoft.com/office/drawing/2014/main" id="{1C4121A1-C862-4073-85B0-A0BD3155523A}"/>
              </a:ext>
            </a:extLst>
          </p:cNvPr>
          <p:cNvCxnSpPr>
            <a:cxnSpLocks/>
            <a:stCxn id="48" idx="1"/>
            <a:endCxn id="47" idx="3"/>
          </p:cNvCxnSpPr>
          <p:nvPr/>
        </p:nvCxnSpPr>
        <p:spPr>
          <a:xfrm flipH="1">
            <a:off x="7898209" y="3729374"/>
            <a:ext cx="810376" cy="203801"/>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ABD16E1F-3309-4BFE-9645-E5F746C7D562}"/>
              </a:ext>
            </a:extLst>
          </p:cNvPr>
          <p:cNvSpPr txBox="1"/>
          <p:nvPr/>
        </p:nvSpPr>
        <p:spPr>
          <a:xfrm>
            <a:off x="2979912" y="904204"/>
            <a:ext cx="2684401" cy="892552"/>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“Great everyday list of places most people need to go!”</a:t>
            </a:r>
          </a:p>
          <a:p>
            <a:pPr marL="171450" indent="-171450">
              <a:buFont typeface="Arial" panose="020B0604020202020204" pitchFamily="34" charset="0"/>
              <a:buChar char="•"/>
            </a:pPr>
            <a:r>
              <a:rPr lang="en-US" sz="1000" dirty="0"/>
              <a:t>“You get right to establishing the benefits first thing.”</a:t>
            </a:r>
            <a:endParaRPr lang="en-US" sz="1000" b="1" dirty="0"/>
          </a:p>
        </p:txBody>
      </p:sp>
      <p:sp>
        <p:nvSpPr>
          <p:cNvPr id="51" name="TextBox 50">
            <a:extLst>
              <a:ext uri="{FF2B5EF4-FFF2-40B4-BE49-F238E27FC236}">
                <a16:creationId xmlns:a16="http://schemas.microsoft.com/office/drawing/2014/main" id="{4E7CD438-5738-42AF-B1BD-9EBF34446D19}"/>
              </a:ext>
            </a:extLst>
          </p:cNvPr>
          <p:cNvSpPr txBox="1"/>
          <p:nvPr/>
        </p:nvSpPr>
        <p:spPr>
          <a:xfrm>
            <a:off x="5159302" y="2199190"/>
            <a:ext cx="505011" cy="659778"/>
          </a:xfrm>
          <a:prstGeom prst="rect">
            <a:avLst/>
          </a:prstGeom>
          <a:noFill/>
          <a:ln w="19050">
            <a:solidFill>
              <a:schemeClr val="accent6"/>
            </a:solidFill>
          </a:ln>
        </p:spPr>
        <p:txBody>
          <a:bodyPr wrap="square" rtlCol="0">
            <a:spAutoFit/>
          </a:bodyPr>
          <a:lstStyle/>
          <a:p>
            <a:endParaRPr lang="en-US"/>
          </a:p>
        </p:txBody>
      </p:sp>
      <p:cxnSp>
        <p:nvCxnSpPr>
          <p:cNvPr id="52" name="Straight Arrow Connector 51">
            <a:extLst>
              <a:ext uri="{FF2B5EF4-FFF2-40B4-BE49-F238E27FC236}">
                <a16:creationId xmlns:a16="http://schemas.microsoft.com/office/drawing/2014/main" id="{656204BD-C653-42AA-B6CE-12BDE878AD92}"/>
              </a:ext>
            </a:extLst>
          </p:cNvPr>
          <p:cNvCxnSpPr>
            <a:cxnSpLocks/>
            <a:stCxn id="50" idx="2"/>
            <a:endCxn id="51" idx="0"/>
          </p:cNvCxnSpPr>
          <p:nvPr/>
        </p:nvCxnSpPr>
        <p:spPr>
          <a:xfrm>
            <a:off x="4322113" y="1796756"/>
            <a:ext cx="1089695" cy="402434"/>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7A4E60F1-4F82-4003-8E5A-938E3CDACDC5}"/>
              </a:ext>
            </a:extLst>
          </p:cNvPr>
          <p:cNvSpPr txBox="1"/>
          <p:nvPr/>
        </p:nvSpPr>
        <p:spPr>
          <a:xfrm>
            <a:off x="3916518" y="4109689"/>
            <a:ext cx="343127" cy="190750"/>
          </a:xfrm>
          <a:prstGeom prst="rect">
            <a:avLst/>
          </a:prstGeom>
          <a:noFill/>
          <a:ln w="19050">
            <a:solidFill>
              <a:srgbClr val="00B0F0"/>
            </a:solidFill>
          </a:ln>
        </p:spPr>
        <p:txBody>
          <a:bodyPr wrap="square" rtlCol="0">
            <a:spAutoFit/>
          </a:bodyPr>
          <a:lstStyle/>
          <a:p>
            <a:endParaRPr lang="en-US"/>
          </a:p>
        </p:txBody>
      </p:sp>
      <p:cxnSp>
        <p:nvCxnSpPr>
          <p:cNvPr id="54" name="Straight Arrow Connector 53">
            <a:extLst>
              <a:ext uri="{FF2B5EF4-FFF2-40B4-BE49-F238E27FC236}">
                <a16:creationId xmlns:a16="http://schemas.microsoft.com/office/drawing/2014/main" id="{B10C7703-930E-4541-A5B4-02FA6116466C}"/>
              </a:ext>
            </a:extLst>
          </p:cNvPr>
          <p:cNvCxnSpPr>
            <a:cxnSpLocks/>
            <a:stCxn id="44" idx="3"/>
            <a:endCxn id="53" idx="1"/>
          </p:cNvCxnSpPr>
          <p:nvPr/>
        </p:nvCxnSpPr>
        <p:spPr>
          <a:xfrm>
            <a:off x="2692755" y="2582990"/>
            <a:ext cx="1223763" cy="1622074"/>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B63419CA-7B05-441F-924F-0606AD1E571F}"/>
              </a:ext>
            </a:extLst>
          </p:cNvPr>
          <p:cNvSpPr txBox="1"/>
          <p:nvPr/>
        </p:nvSpPr>
        <p:spPr>
          <a:xfrm>
            <a:off x="219063" y="4738872"/>
            <a:ext cx="2375178" cy="1508105"/>
          </a:xfrm>
          <a:prstGeom prst="rect">
            <a:avLst/>
          </a:prstGeom>
          <a:solidFill>
            <a:schemeClr val="bg1"/>
          </a:solidFill>
          <a:ln w="28575">
            <a:solidFill>
              <a:srgbClr val="00B0F0"/>
            </a:solidFill>
          </a:ln>
        </p:spPr>
        <p:txBody>
          <a:bodyPr wrap="square" rtlCol="0">
            <a:spAutoFit/>
          </a:bodyPr>
          <a:lstStyle/>
          <a:p>
            <a:r>
              <a:rPr lang="en-US" sz="1200" dirty="0"/>
              <a:t>DISLIKES</a:t>
            </a:r>
          </a:p>
          <a:p>
            <a:pPr marL="171450" indent="-171450">
              <a:buFont typeface="Arial" panose="020B0604020202020204" pitchFamily="34" charset="0"/>
              <a:buChar char="•"/>
            </a:pPr>
            <a:r>
              <a:rPr lang="en-US" sz="1000" dirty="0"/>
              <a:t>“I don't know that it all makes my life better - but it makes it easier. (I know easier is improving it, which means it is better, but I still think "easier" would work here.)”</a:t>
            </a:r>
          </a:p>
          <a:p>
            <a:pPr marL="171450" indent="-171450">
              <a:buFont typeface="Arial" panose="020B0604020202020204" pitchFamily="34" charset="0"/>
              <a:buChar char="•"/>
            </a:pPr>
            <a:r>
              <a:rPr lang="en-US" sz="1000" dirty="0"/>
              <a:t>“Less emphasis on transportation but more message on benefits in this script.”</a:t>
            </a:r>
          </a:p>
        </p:txBody>
      </p:sp>
      <p:sp>
        <p:nvSpPr>
          <p:cNvPr id="56" name="TextBox 55">
            <a:extLst>
              <a:ext uri="{FF2B5EF4-FFF2-40B4-BE49-F238E27FC236}">
                <a16:creationId xmlns:a16="http://schemas.microsoft.com/office/drawing/2014/main" id="{0DA30A4F-4D8A-4ACC-93DD-F20DE5DE2760}"/>
              </a:ext>
            </a:extLst>
          </p:cNvPr>
          <p:cNvSpPr txBox="1"/>
          <p:nvPr/>
        </p:nvSpPr>
        <p:spPr>
          <a:xfrm>
            <a:off x="5371614" y="4382941"/>
            <a:ext cx="292699" cy="521419"/>
          </a:xfrm>
          <a:prstGeom prst="rect">
            <a:avLst/>
          </a:prstGeom>
          <a:noFill/>
          <a:ln w="19050">
            <a:solidFill>
              <a:srgbClr val="00B0F0"/>
            </a:solidFill>
          </a:ln>
        </p:spPr>
        <p:txBody>
          <a:bodyPr wrap="square" rtlCol="0">
            <a:spAutoFit/>
          </a:bodyPr>
          <a:lstStyle/>
          <a:p>
            <a:endParaRPr lang="en-US"/>
          </a:p>
        </p:txBody>
      </p:sp>
      <p:cxnSp>
        <p:nvCxnSpPr>
          <p:cNvPr id="57" name="Straight Arrow Connector 56">
            <a:extLst>
              <a:ext uri="{FF2B5EF4-FFF2-40B4-BE49-F238E27FC236}">
                <a16:creationId xmlns:a16="http://schemas.microsoft.com/office/drawing/2014/main" id="{5D93AC57-891D-45B3-8A0C-69CCB0C13D0F}"/>
              </a:ext>
            </a:extLst>
          </p:cNvPr>
          <p:cNvCxnSpPr>
            <a:cxnSpLocks/>
            <a:endCxn id="56" idx="1"/>
          </p:cNvCxnSpPr>
          <p:nvPr/>
        </p:nvCxnSpPr>
        <p:spPr>
          <a:xfrm flipV="1">
            <a:off x="2594241" y="4643651"/>
            <a:ext cx="2777373" cy="674199"/>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E72BD3D3-958D-4E11-973D-51A57E9C4720}"/>
              </a:ext>
            </a:extLst>
          </p:cNvPr>
          <p:cNvSpPr txBox="1"/>
          <p:nvPr/>
        </p:nvSpPr>
        <p:spPr>
          <a:xfrm>
            <a:off x="7402594" y="919288"/>
            <a:ext cx="2531197" cy="738664"/>
          </a:xfrm>
          <a:prstGeom prst="rect">
            <a:avLst/>
          </a:prstGeom>
          <a:solidFill>
            <a:schemeClr val="bg1"/>
          </a:solidFill>
          <a:ln w="28575">
            <a:solidFill>
              <a:schemeClr val="accent3"/>
            </a:solidFill>
          </a:ln>
        </p:spPr>
        <p:txBody>
          <a:bodyPr wrap="square" rtlCol="0">
            <a:spAutoFit/>
          </a:bodyPr>
          <a:lstStyle/>
          <a:p>
            <a:r>
              <a:rPr lang="en-US" sz="1200" dirty="0"/>
              <a:t>CONFUSING</a:t>
            </a:r>
          </a:p>
          <a:p>
            <a:r>
              <a:rPr lang="en-US" sz="1000" dirty="0"/>
              <a:t>“I’m not really sure how improving transportation makes your family healthier ”</a:t>
            </a:r>
          </a:p>
        </p:txBody>
      </p:sp>
      <p:sp>
        <p:nvSpPr>
          <p:cNvPr id="59" name="TextBox 58">
            <a:extLst>
              <a:ext uri="{FF2B5EF4-FFF2-40B4-BE49-F238E27FC236}">
                <a16:creationId xmlns:a16="http://schemas.microsoft.com/office/drawing/2014/main" id="{2A95195F-D564-4EB2-A6F5-502BD039B7A4}"/>
              </a:ext>
            </a:extLst>
          </p:cNvPr>
          <p:cNvSpPr txBox="1"/>
          <p:nvPr/>
        </p:nvSpPr>
        <p:spPr>
          <a:xfrm>
            <a:off x="7662217" y="3695446"/>
            <a:ext cx="146350" cy="297538"/>
          </a:xfrm>
          <a:prstGeom prst="rect">
            <a:avLst/>
          </a:prstGeom>
          <a:noFill/>
          <a:ln w="19050">
            <a:solidFill>
              <a:schemeClr val="accent3"/>
            </a:solidFill>
          </a:ln>
        </p:spPr>
        <p:txBody>
          <a:bodyPr wrap="square" rtlCol="0">
            <a:spAutoFit/>
          </a:bodyPr>
          <a:lstStyle/>
          <a:p>
            <a:endParaRPr lang="en-US"/>
          </a:p>
        </p:txBody>
      </p:sp>
      <p:cxnSp>
        <p:nvCxnSpPr>
          <p:cNvPr id="60" name="Straight Arrow Connector 59">
            <a:extLst>
              <a:ext uri="{FF2B5EF4-FFF2-40B4-BE49-F238E27FC236}">
                <a16:creationId xmlns:a16="http://schemas.microsoft.com/office/drawing/2014/main" id="{752DC25A-D5EE-44B3-BF62-7C05ADF91D4E}"/>
              </a:ext>
            </a:extLst>
          </p:cNvPr>
          <p:cNvCxnSpPr>
            <a:cxnSpLocks/>
            <a:endCxn id="59" idx="0"/>
          </p:cNvCxnSpPr>
          <p:nvPr/>
        </p:nvCxnSpPr>
        <p:spPr>
          <a:xfrm flipH="1">
            <a:off x="7735392" y="1674344"/>
            <a:ext cx="865996" cy="2021102"/>
          </a:xfrm>
          <a:prstGeom prst="straightConnector1">
            <a:avLst/>
          </a:prstGeom>
          <a:ln w="19050" cap="rnd">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4017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his phone&#10;&#10;Description automatically generated with medium confidence">
            <a:extLst>
              <a:ext uri="{FF2B5EF4-FFF2-40B4-BE49-F238E27FC236}">
                <a16:creationId xmlns:a16="http://schemas.microsoft.com/office/drawing/2014/main" id="{2B4CA8EF-46A3-4618-8A4F-2CFDB6010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98655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35E28B-7804-4CCE-8F01-CDDA934E0B50}"/>
              </a:ext>
            </a:extLst>
          </p:cNvPr>
          <p:cNvSpPr/>
          <p:nvPr/>
        </p:nvSpPr>
        <p:spPr>
          <a:xfrm>
            <a:off x="1" y="1238149"/>
            <a:ext cx="12192000" cy="5619850"/>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1C6792-7784-4555-92F3-159B8CC9D582}"/>
              </a:ext>
            </a:extLst>
          </p:cNvPr>
          <p:cNvSpPr>
            <a:spLocks noGrp="1"/>
          </p:cNvSpPr>
          <p:nvPr>
            <p:ph type="title"/>
          </p:nvPr>
        </p:nvSpPr>
        <p:spPr>
          <a:xfrm>
            <a:off x="0" y="538061"/>
            <a:ext cx="12192000" cy="700088"/>
          </a:xfrm>
        </p:spPr>
        <p:txBody>
          <a:bodyPr/>
          <a:lstStyle/>
          <a:p>
            <a:r>
              <a:rPr lang="en-US" dirty="0"/>
              <a:t>Key Message Metrics: Easier Commutes Image</a:t>
            </a:r>
          </a:p>
        </p:txBody>
      </p:sp>
      <p:graphicFrame>
        <p:nvGraphicFramePr>
          <p:cNvPr id="5" name="Group 328">
            <a:extLst>
              <a:ext uri="{FF2B5EF4-FFF2-40B4-BE49-F238E27FC236}">
                <a16:creationId xmlns:a16="http://schemas.microsoft.com/office/drawing/2014/main" id="{DFC3E027-F986-4E40-BEDE-FDA3449041D5}"/>
              </a:ext>
            </a:extLst>
          </p:cNvPr>
          <p:cNvGraphicFramePr>
            <a:graphicFrameLocks noGrp="1"/>
          </p:cNvGraphicFramePr>
          <p:nvPr>
            <p:extLst>
              <p:ext uri="{D42A27DB-BD31-4B8C-83A1-F6EECF244321}">
                <p14:modId xmlns:p14="http://schemas.microsoft.com/office/powerpoint/2010/main" val="3061902637"/>
              </p:ext>
            </p:extLst>
          </p:nvPr>
        </p:nvGraphicFramePr>
        <p:xfrm>
          <a:off x="6467201" y="1420392"/>
          <a:ext cx="5536474" cy="5255364"/>
        </p:xfrm>
        <a:graphic>
          <a:graphicData uri="http://schemas.openxmlformats.org/drawingml/2006/table">
            <a:tbl>
              <a:tblPr>
                <a:tableStyleId>{2D5ABB26-0587-4C30-8999-92F81FD0307C}</a:tableStyleId>
              </a:tblPr>
              <a:tblGrid>
                <a:gridCol w="2914094">
                  <a:extLst>
                    <a:ext uri="{9D8B030D-6E8A-4147-A177-3AD203B41FA5}">
                      <a16:colId xmlns:a16="http://schemas.microsoft.com/office/drawing/2014/main" val="20000"/>
                    </a:ext>
                  </a:extLst>
                </a:gridCol>
                <a:gridCol w="655595">
                  <a:extLst>
                    <a:ext uri="{9D8B030D-6E8A-4147-A177-3AD203B41FA5}">
                      <a16:colId xmlns:a16="http://schemas.microsoft.com/office/drawing/2014/main" val="20001"/>
                    </a:ext>
                  </a:extLst>
                </a:gridCol>
                <a:gridCol w="655595">
                  <a:extLst>
                    <a:ext uri="{9D8B030D-6E8A-4147-A177-3AD203B41FA5}">
                      <a16:colId xmlns:a16="http://schemas.microsoft.com/office/drawing/2014/main" val="2709664677"/>
                    </a:ext>
                  </a:extLst>
                </a:gridCol>
                <a:gridCol w="655595">
                  <a:extLst>
                    <a:ext uri="{9D8B030D-6E8A-4147-A177-3AD203B41FA5}">
                      <a16:colId xmlns:a16="http://schemas.microsoft.com/office/drawing/2014/main" val="20002"/>
                    </a:ext>
                  </a:extLst>
                </a:gridCol>
                <a:gridCol w="655595">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1" i="0" u="none" strike="noStrike" cap="none" normalizeH="0" baseline="0" dirty="0">
                          <a:ln>
                            <a:noFill/>
                          </a:ln>
                          <a:solidFill>
                            <a:schemeClr val="tx2"/>
                          </a:solidFill>
                          <a:effectLst/>
                          <a:latin typeface="+mn-lt"/>
                          <a:cs typeface="Arial" panose="020B0604020202020204" pitchFamily="34" charset="0"/>
                        </a:rPr>
                        <a:t>KEY MESSAGE METRICS </a:t>
                      </a:r>
                    </a:p>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image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dirty="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179244536"/>
                  </a:ext>
                </a:extLst>
              </a:tr>
            </a:tbl>
          </a:graphicData>
        </a:graphic>
      </p:graphicFrame>
      <p:sp>
        <p:nvSpPr>
          <p:cNvPr id="6" name="TextBox 5">
            <a:extLst>
              <a:ext uri="{FF2B5EF4-FFF2-40B4-BE49-F238E27FC236}">
                <a16:creationId xmlns:a16="http://schemas.microsoft.com/office/drawing/2014/main" id="{B9499A57-E198-426C-B456-33B2DAD176C3}"/>
              </a:ext>
            </a:extLst>
          </p:cNvPr>
          <p:cNvSpPr txBox="1"/>
          <p:nvPr/>
        </p:nvSpPr>
        <p:spPr>
          <a:xfrm>
            <a:off x="280593" y="1313992"/>
            <a:ext cx="5998281" cy="5468164"/>
          </a:xfrm>
          <a:prstGeom prst="rect">
            <a:avLst/>
          </a:prstGeom>
          <a:noFill/>
        </p:spPr>
        <p:txBody>
          <a:bodyPr wrap="square" rtlCol="0">
            <a:spAutoFit/>
          </a:bodyPr>
          <a:lstStyle/>
          <a:p>
            <a:pPr>
              <a:spcAft>
                <a:spcPts val="714"/>
              </a:spcAft>
            </a:pPr>
            <a:r>
              <a:rPr lang="en-US" sz="2800" b="1" dirty="0">
                <a:solidFill>
                  <a:schemeClr val="accent1"/>
                </a:solidFill>
              </a:rPr>
              <a:t>Quicker and less stressful</a:t>
            </a:r>
          </a:p>
          <a:p>
            <a:pPr marL="285750" indent="-285750">
              <a:spcAft>
                <a:spcPts val="1071"/>
              </a:spcAft>
              <a:buClr>
                <a:schemeClr val="accent1"/>
              </a:buClr>
              <a:buFont typeface="Wingdings" panose="05000000000000000000" pitchFamily="2" charset="2"/>
              <a:buChar char="§"/>
            </a:pPr>
            <a:r>
              <a:rPr lang="en-US" sz="2000" dirty="0"/>
              <a:t>The lack of other passengers and the need for a more extensive explanation of how commutes would be made more reliable resulted in a somewhat lukewarm response.</a:t>
            </a:r>
          </a:p>
          <a:p>
            <a:pPr marL="285750" indent="-285750">
              <a:spcAft>
                <a:spcPts val="1071"/>
              </a:spcAft>
              <a:buClr>
                <a:schemeClr val="accent1"/>
              </a:buClr>
              <a:buFont typeface="Wingdings" panose="05000000000000000000" pitchFamily="2" charset="2"/>
              <a:buChar char="§"/>
            </a:pPr>
            <a:r>
              <a:rPr lang="en-US" sz="2000" dirty="0"/>
              <a:t>There was wide variation depending on where focus group participants live.</a:t>
            </a:r>
          </a:p>
          <a:p>
            <a:pPr marL="285750" indent="-285750">
              <a:spcAft>
                <a:spcPts val="1071"/>
              </a:spcAft>
              <a:buClr>
                <a:schemeClr val="accent1"/>
              </a:buClr>
              <a:buFont typeface="Wingdings" panose="05000000000000000000" pitchFamily="2" charset="2"/>
              <a:buChar char="§"/>
            </a:pPr>
            <a:r>
              <a:rPr lang="en-US" sz="2000" dirty="0"/>
              <a:t>Two categories in which urban residents scored the image and message highly were strongly agreeing that: </a:t>
            </a:r>
          </a:p>
          <a:p>
            <a:pPr marL="742950" lvl="1" indent="-285750">
              <a:buClr>
                <a:schemeClr val="accent1"/>
              </a:buClr>
              <a:buFont typeface="Wingdings" panose="05000000000000000000" pitchFamily="2" charset="2"/>
              <a:buChar char="§"/>
            </a:pPr>
            <a:r>
              <a:rPr lang="en-US" dirty="0"/>
              <a:t>“This concept reminds me that investing in transportation reduces traffic jams and makes commuting easier,” and </a:t>
            </a:r>
          </a:p>
          <a:p>
            <a:pPr marL="742950" lvl="1" indent="-285750">
              <a:buClr>
                <a:schemeClr val="accent1"/>
              </a:buClr>
              <a:buFont typeface="Wingdings" panose="05000000000000000000" pitchFamily="2" charset="2"/>
              <a:buChar char="§"/>
            </a:pPr>
            <a:r>
              <a:rPr lang="en-US" dirty="0"/>
              <a:t>“This concept reminds me that investing in transportation infrastructure makes life better for everyone.”</a:t>
            </a:r>
          </a:p>
        </p:txBody>
      </p:sp>
    </p:spTree>
    <p:extLst>
      <p:ext uri="{BB962C8B-B14F-4D97-AF65-F5344CB8AC3E}">
        <p14:creationId xmlns:p14="http://schemas.microsoft.com/office/powerpoint/2010/main" val="3332058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garment&#10;&#10;Description automatically generated with low confidence">
            <a:extLst>
              <a:ext uri="{FF2B5EF4-FFF2-40B4-BE49-F238E27FC236}">
                <a16:creationId xmlns:a16="http://schemas.microsoft.com/office/drawing/2014/main" id="{9C89FC9F-84A5-48B5-8DB7-4AA7A9EF80F6}"/>
              </a:ext>
            </a:extLst>
          </p:cNvPr>
          <p:cNvPicPr>
            <a:picLocks noChangeAspect="1"/>
          </p:cNvPicPr>
          <p:nvPr/>
        </p:nvPicPr>
        <p:blipFill>
          <a:blip r:embed="rId3"/>
          <a:stretch>
            <a:fillRect/>
          </a:stretch>
        </p:blipFill>
        <p:spPr>
          <a:xfrm>
            <a:off x="2932646" y="1703760"/>
            <a:ext cx="6326708" cy="3557016"/>
          </a:xfrm>
          <a:prstGeom prst="rect">
            <a:avLst/>
          </a:prstGeom>
        </p:spPr>
      </p:pic>
      <p:sp>
        <p:nvSpPr>
          <p:cNvPr id="6" name="TextBox 5">
            <a:extLst>
              <a:ext uri="{FF2B5EF4-FFF2-40B4-BE49-F238E27FC236}">
                <a16:creationId xmlns:a16="http://schemas.microsoft.com/office/drawing/2014/main" id="{AF676EB5-1E9E-4EF5-A6A3-559048CD4A0E}"/>
              </a:ext>
            </a:extLst>
          </p:cNvPr>
          <p:cNvSpPr txBox="1"/>
          <p:nvPr/>
        </p:nvSpPr>
        <p:spPr>
          <a:xfrm>
            <a:off x="119813" y="1383766"/>
            <a:ext cx="2691967" cy="3662541"/>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“Denoting a Wi-Fi symbol for a current and capable machine to help transport individuals. The idea of current and useful equipment instead of old nearly retired buses or hardware.”</a:t>
            </a:r>
          </a:p>
          <a:p>
            <a:pPr marL="171450" indent="-171450">
              <a:buFont typeface="Arial" panose="020B0604020202020204" pitchFamily="34" charset="0"/>
              <a:buChar char="•"/>
            </a:pPr>
            <a:r>
              <a:rPr lang="en-US" sz="1000" dirty="0"/>
              <a:t>“It shows that the man has ample room to be able to hold on to the bar safely without the crowding of other passengers. He is enjoying his ride by relaxing on his phone.”</a:t>
            </a:r>
          </a:p>
          <a:p>
            <a:pPr marL="171450" indent="-171450">
              <a:buFont typeface="Arial" panose="020B0604020202020204" pitchFamily="34" charset="0"/>
              <a:buChar char="•"/>
            </a:pPr>
            <a:r>
              <a:rPr lang="en-US" sz="1000" dirty="0"/>
              <a:t>“I like the fact that when you use public transportation you have the freedom to do other things while someone else worries about getting you where you need to go.”</a:t>
            </a:r>
          </a:p>
          <a:p>
            <a:pPr marL="171450" indent="-171450">
              <a:buFont typeface="Arial" panose="020B0604020202020204" pitchFamily="34" charset="0"/>
              <a:buChar char="•"/>
            </a:pPr>
            <a:r>
              <a:rPr lang="en-US" sz="1000" dirty="0"/>
              <a:t>“The transit appears very clean”</a:t>
            </a:r>
          </a:p>
          <a:p>
            <a:pPr marL="171450" indent="-171450">
              <a:buFont typeface="Arial" panose="020B0604020202020204" pitchFamily="34" charset="0"/>
              <a:buChar char="•"/>
            </a:pPr>
            <a:r>
              <a:rPr lang="en-US" sz="1000" dirty="0"/>
              <a:t>“Reliability is good as it shows the transportation can get the job done.”</a:t>
            </a:r>
          </a:p>
          <a:p>
            <a:pPr marL="171450" indent="-171450">
              <a:buFont typeface="Arial" panose="020B0604020202020204" pitchFamily="34" charset="0"/>
              <a:buChar char="•"/>
            </a:pPr>
            <a:r>
              <a:rPr lang="en-US" sz="1000" dirty="0"/>
              <a:t>“Looks like a clean, relaxing train with no crowds”</a:t>
            </a:r>
          </a:p>
          <a:p>
            <a:pPr marL="171450" indent="-171450">
              <a:buFont typeface="Arial" panose="020B0604020202020204" pitchFamily="34" charset="0"/>
              <a:buChar char="•"/>
            </a:pPr>
            <a:r>
              <a:rPr lang="en-US" sz="1000" dirty="0"/>
              <a:t>“Clear message and very positive.”</a:t>
            </a:r>
          </a:p>
          <a:p>
            <a:pPr marL="171450" indent="-171450">
              <a:buFont typeface="Arial" panose="020B0604020202020204" pitchFamily="34" charset="0"/>
              <a:buChar char="•"/>
            </a:pPr>
            <a:r>
              <a:rPr lang="en-US" sz="1000" dirty="0"/>
              <a:t>“The train looks very modern.”</a:t>
            </a:r>
          </a:p>
        </p:txBody>
      </p:sp>
      <p:sp>
        <p:nvSpPr>
          <p:cNvPr id="7" name="TextBox 6">
            <a:extLst>
              <a:ext uri="{FF2B5EF4-FFF2-40B4-BE49-F238E27FC236}">
                <a16:creationId xmlns:a16="http://schemas.microsoft.com/office/drawing/2014/main" id="{4FA475CA-3ABE-490D-9B42-F3860FD0C07F}"/>
              </a:ext>
            </a:extLst>
          </p:cNvPr>
          <p:cNvSpPr txBox="1"/>
          <p:nvPr/>
        </p:nvSpPr>
        <p:spPr>
          <a:xfrm>
            <a:off x="2862535" y="5297598"/>
            <a:ext cx="3644797" cy="1508105"/>
          </a:xfrm>
          <a:prstGeom prst="rect">
            <a:avLst/>
          </a:prstGeom>
          <a:solidFill>
            <a:schemeClr val="bg1"/>
          </a:solidFill>
          <a:ln w="28575">
            <a:solidFill>
              <a:schemeClr val="tx1"/>
            </a:solidFill>
          </a:ln>
        </p:spPr>
        <p:txBody>
          <a:bodyPr wrap="square" rtlCol="0">
            <a:spAutoFit/>
          </a:bodyPr>
          <a:lstStyle/>
          <a:p>
            <a:r>
              <a:rPr lang="en-US" sz="1200" dirty="0"/>
              <a:t>MESSAGE</a:t>
            </a:r>
          </a:p>
          <a:p>
            <a:pPr marL="171450" indent="-171450">
              <a:buFont typeface="Arial" panose="020B0604020202020204" pitchFamily="34" charset="0"/>
              <a:buChar char="•"/>
            </a:pPr>
            <a:r>
              <a:rPr lang="en-US" sz="1000" dirty="0"/>
              <a:t>“I think "safe" should be added to reliable because people have to feel safe on public transportation if they are going to have less stress.”</a:t>
            </a:r>
          </a:p>
          <a:p>
            <a:pPr marL="171450" indent="-171450">
              <a:buFont typeface="Arial" panose="020B0604020202020204" pitchFamily="34" charset="0"/>
              <a:buChar char="•"/>
            </a:pPr>
            <a:r>
              <a:rPr lang="en-US" sz="1000" dirty="0"/>
              <a:t>“Wording is in a good font that is easy to read and differentiate from the background.”</a:t>
            </a:r>
          </a:p>
          <a:p>
            <a:pPr marL="171450" indent="-171450">
              <a:buFont typeface="Arial" panose="020B0604020202020204" pitchFamily="34" charset="0"/>
              <a:buChar char="•"/>
            </a:pPr>
            <a:r>
              <a:rPr lang="en-US" sz="1000" dirty="0"/>
              <a:t>“I like the slogan as it's very relatable.”</a:t>
            </a:r>
          </a:p>
          <a:p>
            <a:pPr marL="171450" indent="-171450">
              <a:buFont typeface="Arial" panose="020B0604020202020204" pitchFamily="34" charset="0"/>
              <a:buChar char="•"/>
            </a:pPr>
            <a:r>
              <a:rPr lang="en-US" sz="1000" dirty="0"/>
              <a:t>“I like the words reliable and "less stressful””</a:t>
            </a:r>
          </a:p>
          <a:p>
            <a:pPr marL="171450" indent="-171450">
              <a:buFont typeface="Arial" panose="020B0604020202020204" pitchFamily="34" charset="0"/>
              <a:buChar char="•"/>
            </a:pPr>
            <a:r>
              <a:rPr lang="en-US" sz="1000" dirty="0"/>
              <a:t>“That choice of word actually gives reassurance”</a:t>
            </a:r>
          </a:p>
        </p:txBody>
      </p:sp>
      <p:sp>
        <p:nvSpPr>
          <p:cNvPr id="8" name="TextBox 7">
            <a:extLst>
              <a:ext uri="{FF2B5EF4-FFF2-40B4-BE49-F238E27FC236}">
                <a16:creationId xmlns:a16="http://schemas.microsoft.com/office/drawing/2014/main" id="{D392730D-097F-4D61-BC3D-ECE81C0968D5}"/>
              </a:ext>
            </a:extLst>
          </p:cNvPr>
          <p:cNvSpPr txBox="1"/>
          <p:nvPr/>
        </p:nvSpPr>
        <p:spPr>
          <a:xfrm>
            <a:off x="6572849" y="5297597"/>
            <a:ext cx="3396774" cy="1354217"/>
          </a:xfrm>
          <a:prstGeom prst="rect">
            <a:avLst/>
          </a:prstGeom>
          <a:solidFill>
            <a:schemeClr val="bg1"/>
          </a:solidFill>
          <a:ln w="28575">
            <a:solidFill>
              <a:schemeClr val="tx1"/>
            </a:solidFill>
          </a:ln>
        </p:spPr>
        <p:txBody>
          <a:bodyPr wrap="square" rtlCol="0">
            <a:spAutoFit/>
          </a:bodyPr>
          <a:lstStyle/>
          <a:p>
            <a:r>
              <a:rPr lang="en-US" sz="1200" dirty="0"/>
              <a:t>IMAGE</a:t>
            </a:r>
          </a:p>
          <a:p>
            <a:pPr marL="171450" indent="-171450">
              <a:buFont typeface="Arial" panose="020B0604020202020204" pitchFamily="34" charset="0"/>
              <a:buChar char="•"/>
            </a:pPr>
            <a:r>
              <a:rPr lang="en-US" sz="1000" dirty="0"/>
              <a:t>“I like the images with people because it feels relatable”</a:t>
            </a:r>
          </a:p>
          <a:p>
            <a:pPr marL="171450" indent="-171450">
              <a:buFont typeface="Arial" panose="020B0604020202020204" pitchFamily="34" charset="0"/>
              <a:buChar char="•"/>
            </a:pPr>
            <a:r>
              <a:rPr lang="en-US" sz="1000" dirty="0"/>
              <a:t>“He’s on public transportation wearing nice clothes”</a:t>
            </a:r>
          </a:p>
          <a:p>
            <a:pPr marL="171450" indent="-171450">
              <a:buFont typeface="Arial" panose="020B0604020202020204" pitchFamily="34" charset="0"/>
              <a:buChar char="•"/>
            </a:pPr>
            <a:r>
              <a:rPr lang="en-US" sz="1000" dirty="0"/>
              <a:t>“The visible illustration of a commuter ensuring his safety on the train is an addition I appreciate”</a:t>
            </a:r>
          </a:p>
          <a:p>
            <a:pPr marL="171450" indent="-171450">
              <a:buFont typeface="Arial" panose="020B0604020202020204" pitchFamily="34" charset="0"/>
              <a:buChar char="•"/>
            </a:pPr>
            <a:r>
              <a:rPr lang="en-US" sz="1000" dirty="0"/>
              <a:t>“That it showed some diversity in the image.”</a:t>
            </a:r>
          </a:p>
          <a:p>
            <a:pPr marL="171450" indent="-171450">
              <a:buFont typeface="Arial" panose="020B0604020202020204" pitchFamily="34" charset="0"/>
              <a:buChar char="•"/>
            </a:pPr>
            <a:r>
              <a:rPr lang="en-US" sz="1000" dirty="0"/>
              <a:t>“Best image yet, picture tells the whole story.”</a:t>
            </a:r>
          </a:p>
        </p:txBody>
      </p:sp>
      <p:sp>
        <p:nvSpPr>
          <p:cNvPr id="9" name="TextBox 8">
            <a:extLst>
              <a:ext uri="{FF2B5EF4-FFF2-40B4-BE49-F238E27FC236}">
                <a16:creationId xmlns:a16="http://schemas.microsoft.com/office/drawing/2014/main" id="{3CD0B2F8-329C-4786-8CE1-3962F3C5A346}"/>
              </a:ext>
            </a:extLst>
          </p:cNvPr>
          <p:cNvSpPr txBox="1"/>
          <p:nvPr/>
        </p:nvSpPr>
        <p:spPr>
          <a:xfrm flipH="1">
            <a:off x="5852155" y="3509011"/>
            <a:ext cx="1074424" cy="674370"/>
          </a:xfrm>
          <a:prstGeom prst="rect">
            <a:avLst/>
          </a:prstGeom>
          <a:noFill/>
          <a:ln w="38100">
            <a:solidFill>
              <a:schemeClr val="accent6"/>
            </a:solidFill>
          </a:ln>
        </p:spPr>
        <p:txBody>
          <a:bodyPr wrap="square" rtlCol="0">
            <a:spAutoFit/>
          </a:bodyPr>
          <a:lstStyle/>
          <a:p>
            <a:endParaRPr lang="en-US" sz="2800"/>
          </a:p>
        </p:txBody>
      </p:sp>
      <p:cxnSp>
        <p:nvCxnSpPr>
          <p:cNvPr id="10" name="Straight Connector 9">
            <a:extLst>
              <a:ext uri="{FF2B5EF4-FFF2-40B4-BE49-F238E27FC236}">
                <a16:creationId xmlns:a16="http://schemas.microsoft.com/office/drawing/2014/main" id="{7CBFCEEC-200D-4E32-9B25-A5397852AE3A}"/>
              </a:ext>
            </a:extLst>
          </p:cNvPr>
          <p:cNvCxnSpPr>
            <a:cxnSpLocks/>
            <a:stCxn id="6" idx="3"/>
            <a:endCxn id="9" idx="0"/>
          </p:cNvCxnSpPr>
          <p:nvPr/>
        </p:nvCxnSpPr>
        <p:spPr>
          <a:xfrm>
            <a:off x="2811780" y="3215037"/>
            <a:ext cx="3577587" cy="29397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8B94FE-6289-45EA-854D-8BB150FB01FE}"/>
              </a:ext>
            </a:extLst>
          </p:cNvPr>
          <p:cNvSpPr txBox="1"/>
          <p:nvPr/>
        </p:nvSpPr>
        <p:spPr>
          <a:xfrm flipH="1">
            <a:off x="4429323" y="3088352"/>
            <a:ext cx="1159946" cy="485398"/>
          </a:xfrm>
          <a:prstGeom prst="rect">
            <a:avLst/>
          </a:prstGeom>
          <a:noFill/>
          <a:ln w="38100">
            <a:solidFill>
              <a:schemeClr val="accent6"/>
            </a:solidFill>
          </a:ln>
        </p:spPr>
        <p:txBody>
          <a:bodyPr wrap="square" rtlCol="0">
            <a:spAutoFit/>
          </a:bodyPr>
          <a:lstStyle/>
          <a:p>
            <a:endParaRPr lang="en-US" sz="2800"/>
          </a:p>
        </p:txBody>
      </p:sp>
      <p:cxnSp>
        <p:nvCxnSpPr>
          <p:cNvPr id="12" name="Straight Connector 11">
            <a:extLst>
              <a:ext uri="{FF2B5EF4-FFF2-40B4-BE49-F238E27FC236}">
                <a16:creationId xmlns:a16="http://schemas.microsoft.com/office/drawing/2014/main" id="{FE9E7441-6336-44F5-9BA2-01BBD02BAD18}"/>
              </a:ext>
            </a:extLst>
          </p:cNvPr>
          <p:cNvCxnSpPr>
            <a:cxnSpLocks/>
            <a:stCxn id="6" idx="3"/>
            <a:endCxn id="11" idx="3"/>
          </p:cNvCxnSpPr>
          <p:nvPr/>
        </p:nvCxnSpPr>
        <p:spPr>
          <a:xfrm>
            <a:off x="2811780" y="3215037"/>
            <a:ext cx="1617543" cy="11601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0E7983-4ABB-4ABA-B2E2-04A8096ED640}"/>
              </a:ext>
            </a:extLst>
          </p:cNvPr>
          <p:cNvSpPr txBox="1"/>
          <p:nvPr/>
        </p:nvSpPr>
        <p:spPr>
          <a:xfrm flipH="1">
            <a:off x="3724472" y="4342188"/>
            <a:ext cx="1864797" cy="577406"/>
          </a:xfrm>
          <a:prstGeom prst="rect">
            <a:avLst/>
          </a:prstGeom>
          <a:noFill/>
          <a:ln w="38100">
            <a:solidFill>
              <a:schemeClr val="accent6"/>
            </a:solidFill>
          </a:ln>
        </p:spPr>
        <p:txBody>
          <a:bodyPr wrap="square" rtlCol="0">
            <a:spAutoFit/>
          </a:bodyPr>
          <a:lstStyle/>
          <a:p>
            <a:endParaRPr lang="en-US" sz="2800"/>
          </a:p>
        </p:txBody>
      </p:sp>
      <p:cxnSp>
        <p:nvCxnSpPr>
          <p:cNvPr id="14" name="Straight Connector 13">
            <a:extLst>
              <a:ext uri="{FF2B5EF4-FFF2-40B4-BE49-F238E27FC236}">
                <a16:creationId xmlns:a16="http://schemas.microsoft.com/office/drawing/2014/main" id="{95273960-E59F-4CD9-B7A4-338DC1101FE4}"/>
              </a:ext>
            </a:extLst>
          </p:cNvPr>
          <p:cNvCxnSpPr>
            <a:cxnSpLocks/>
            <a:stCxn id="6" idx="3"/>
            <a:endCxn id="13" idx="0"/>
          </p:cNvCxnSpPr>
          <p:nvPr/>
        </p:nvCxnSpPr>
        <p:spPr>
          <a:xfrm>
            <a:off x="2811780" y="3215037"/>
            <a:ext cx="1845090" cy="112715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AFD4B55-A188-4939-9A0F-14185928BA8E}"/>
              </a:ext>
            </a:extLst>
          </p:cNvPr>
          <p:cNvSpPr txBox="1"/>
          <p:nvPr/>
        </p:nvSpPr>
        <p:spPr>
          <a:xfrm>
            <a:off x="2932647" y="120460"/>
            <a:ext cx="9220366" cy="1508105"/>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“The person in the image truly conveys a non-stressed commuter. She is absorbed on her phone, but she seems to almost ready to break out in a smile.”</a:t>
            </a:r>
          </a:p>
          <a:p>
            <a:pPr marL="171450" indent="-171450">
              <a:buFont typeface="Arial" panose="020B0604020202020204" pitchFamily="34" charset="0"/>
              <a:buChar char="•"/>
            </a:pPr>
            <a:r>
              <a:rPr lang="en-US" sz="1000" dirty="0"/>
              <a:t>“The slight, subtle smile is more realistic and believable than a bigger expression would have been. Reliable transportation isn't something most people would jump in happiness over, but it does add a level of security and comfort that allows for small moments of happiness like this one”</a:t>
            </a:r>
          </a:p>
          <a:p>
            <a:pPr marL="171450" indent="-171450">
              <a:buFont typeface="Arial" panose="020B0604020202020204" pitchFamily="34" charset="0"/>
              <a:buChar char="•"/>
            </a:pPr>
            <a:r>
              <a:rPr lang="en-US" sz="1000" dirty="0"/>
              <a:t>“Yes, I really agree with the concept that more reliable transportation makes commute less stressful”</a:t>
            </a:r>
          </a:p>
          <a:p>
            <a:pPr marL="171450" indent="-171450">
              <a:buFont typeface="Arial" panose="020B0604020202020204" pitchFamily="34" charset="0"/>
              <a:buChar char="•"/>
            </a:pPr>
            <a:r>
              <a:rPr lang="en-US" sz="1000" dirty="0"/>
              <a:t>“The man has a pleasant look on his face showing some form of pleasure from bus ride.”</a:t>
            </a:r>
          </a:p>
          <a:p>
            <a:pPr marL="171450" indent="-171450">
              <a:buFont typeface="Arial" panose="020B0604020202020204" pitchFamily="34" charset="0"/>
              <a:buChar char="•"/>
            </a:pPr>
            <a:r>
              <a:rPr lang="en-US" sz="1000" dirty="0"/>
              <a:t>“love how this young man is portrayed as happy and successful.”</a:t>
            </a:r>
          </a:p>
          <a:p>
            <a:pPr marL="171450" indent="-171450">
              <a:buFont typeface="Arial" panose="020B0604020202020204" pitchFamily="34" charset="0"/>
              <a:buChar char="•"/>
            </a:pPr>
            <a:r>
              <a:rPr lang="en-US" sz="1000" dirty="0"/>
              <a:t>“appears stress free = train may have been on time”</a:t>
            </a:r>
          </a:p>
          <a:p>
            <a:pPr marL="171450" indent="-171450">
              <a:buFont typeface="Arial" panose="020B0604020202020204" pitchFamily="34" charset="0"/>
              <a:buChar char="•"/>
            </a:pPr>
            <a:r>
              <a:rPr lang="en-US" sz="1000" dirty="0"/>
              <a:t>“I love to see POC in pics”</a:t>
            </a:r>
          </a:p>
        </p:txBody>
      </p:sp>
      <p:sp>
        <p:nvSpPr>
          <p:cNvPr id="16" name="TextBox 15">
            <a:extLst>
              <a:ext uri="{FF2B5EF4-FFF2-40B4-BE49-F238E27FC236}">
                <a16:creationId xmlns:a16="http://schemas.microsoft.com/office/drawing/2014/main" id="{6A70AA32-069F-4D45-878A-616A75179F77}"/>
              </a:ext>
            </a:extLst>
          </p:cNvPr>
          <p:cNvSpPr txBox="1"/>
          <p:nvPr/>
        </p:nvSpPr>
        <p:spPr>
          <a:xfrm>
            <a:off x="4625568" y="2782468"/>
            <a:ext cx="1300432" cy="761025"/>
          </a:xfrm>
          <a:prstGeom prst="rect">
            <a:avLst/>
          </a:prstGeom>
          <a:noFill/>
          <a:ln w="38100">
            <a:solidFill>
              <a:srgbClr val="FF0000"/>
            </a:solidFill>
          </a:ln>
        </p:spPr>
        <p:txBody>
          <a:bodyPr wrap="square" rtlCol="0">
            <a:spAutoFit/>
          </a:bodyPr>
          <a:lstStyle/>
          <a:p>
            <a:endParaRPr lang="en-US" sz="800"/>
          </a:p>
        </p:txBody>
      </p:sp>
      <p:cxnSp>
        <p:nvCxnSpPr>
          <p:cNvPr id="17" name="Straight Connector 16">
            <a:extLst>
              <a:ext uri="{FF2B5EF4-FFF2-40B4-BE49-F238E27FC236}">
                <a16:creationId xmlns:a16="http://schemas.microsoft.com/office/drawing/2014/main" id="{37B39EC8-50F6-4E3E-B29E-97073648C334}"/>
              </a:ext>
            </a:extLst>
          </p:cNvPr>
          <p:cNvCxnSpPr>
            <a:cxnSpLocks/>
            <a:stCxn id="16" idx="0"/>
            <a:endCxn id="15" idx="2"/>
          </p:cNvCxnSpPr>
          <p:nvPr/>
        </p:nvCxnSpPr>
        <p:spPr>
          <a:xfrm flipV="1">
            <a:off x="5275784" y="1628565"/>
            <a:ext cx="2267046" cy="11539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726A72-0272-4C39-B12D-C40DB64447A9}"/>
              </a:ext>
            </a:extLst>
          </p:cNvPr>
          <p:cNvSpPr txBox="1"/>
          <p:nvPr/>
        </p:nvSpPr>
        <p:spPr>
          <a:xfrm>
            <a:off x="7985230" y="3709963"/>
            <a:ext cx="308610" cy="395074"/>
          </a:xfrm>
          <a:prstGeom prst="rect">
            <a:avLst/>
          </a:prstGeom>
          <a:noFill/>
          <a:ln w="38100">
            <a:solidFill>
              <a:srgbClr val="FF0000"/>
            </a:solidFill>
          </a:ln>
        </p:spPr>
        <p:txBody>
          <a:bodyPr wrap="square" rtlCol="0">
            <a:spAutoFit/>
          </a:bodyPr>
          <a:lstStyle/>
          <a:p>
            <a:endParaRPr lang="en-US" sz="800"/>
          </a:p>
        </p:txBody>
      </p:sp>
      <p:cxnSp>
        <p:nvCxnSpPr>
          <p:cNvPr id="19" name="Straight Connector 18">
            <a:extLst>
              <a:ext uri="{FF2B5EF4-FFF2-40B4-BE49-F238E27FC236}">
                <a16:creationId xmlns:a16="http://schemas.microsoft.com/office/drawing/2014/main" id="{01580634-7E90-404E-A170-FFEC99D06EB8}"/>
              </a:ext>
            </a:extLst>
          </p:cNvPr>
          <p:cNvCxnSpPr>
            <a:cxnSpLocks/>
            <a:stCxn id="18" idx="0"/>
            <a:endCxn id="15" idx="2"/>
          </p:cNvCxnSpPr>
          <p:nvPr/>
        </p:nvCxnSpPr>
        <p:spPr>
          <a:xfrm flipH="1" flipV="1">
            <a:off x="7542830" y="1628565"/>
            <a:ext cx="596705" cy="20813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A10309-98D5-4D9E-B026-09B7808F7FEB}"/>
              </a:ext>
            </a:extLst>
          </p:cNvPr>
          <p:cNvSpPr txBox="1"/>
          <p:nvPr/>
        </p:nvSpPr>
        <p:spPr>
          <a:xfrm>
            <a:off x="9437602" y="1730527"/>
            <a:ext cx="2715410" cy="2123658"/>
          </a:xfrm>
          <a:prstGeom prst="rect">
            <a:avLst/>
          </a:prstGeom>
          <a:solidFill>
            <a:schemeClr val="bg1"/>
          </a:solidFill>
          <a:ln w="28575">
            <a:solidFill>
              <a:schemeClr val="accent5"/>
            </a:solidFill>
          </a:ln>
        </p:spPr>
        <p:txBody>
          <a:bodyPr wrap="square" rtlCol="0">
            <a:spAutoFit/>
          </a:bodyPr>
          <a:lstStyle/>
          <a:p>
            <a:r>
              <a:rPr lang="en-US" sz="1200" dirty="0"/>
              <a:t>BORING</a:t>
            </a:r>
          </a:p>
          <a:p>
            <a:pPr marL="171450" indent="-171450">
              <a:buFont typeface="Arial" panose="020B0604020202020204" pitchFamily="34" charset="0"/>
              <a:buChar char="•"/>
            </a:pPr>
            <a:r>
              <a:rPr lang="en-US" sz="1000" dirty="0"/>
              <a:t> ”this is true marketing...a happy commuter....?”</a:t>
            </a:r>
          </a:p>
          <a:p>
            <a:pPr marL="171450" indent="-171450">
              <a:buFont typeface="Arial" panose="020B0604020202020204" pitchFamily="34" charset="0"/>
              <a:buChar char="•"/>
            </a:pPr>
            <a:r>
              <a:rPr lang="en-US" sz="1000" dirty="0"/>
              <a:t>“Although I don’t dislike the image of the gentleman on his phone, I’m just not impressed by it and I feel like it’s not really aligning with the overall message. With the specific message, I would’ve liked to have seen him sitting down with his eyes closed and his head sort of thrown back to make it look like he is relaxing and content and has no worries.”</a:t>
            </a:r>
          </a:p>
        </p:txBody>
      </p:sp>
      <p:cxnSp>
        <p:nvCxnSpPr>
          <p:cNvPr id="21" name="Straight Connector 20">
            <a:extLst>
              <a:ext uri="{FF2B5EF4-FFF2-40B4-BE49-F238E27FC236}">
                <a16:creationId xmlns:a16="http://schemas.microsoft.com/office/drawing/2014/main" id="{3C8A1285-898F-45A3-B8CA-1FDBE60D9E26}"/>
              </a:ext>
            </a:extLst>
          </p:cNvPr>
          <p:cNvCxnSpPr>
            <a:cxnSpLocks/>
            <a:stCxn id="20" idx="1"/>
            <a:endCxn id="22" idx="3"/>
          </p:cNvCxnSpPr>
          <p:nvPr/>
        </p:nvCxnSpPr>
        <p:spPr>
          <a:xfrm flipH="1">
            <a:off x="6441613" y="2792356"/>
            <a:ext cx="2995989" cy="6067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C7F3217-FACE-4428-A35E-65550EFE3326}"/>
              </a:ext>
            </a:extLst>
          </p:cNvPr>
          <p:cNvSpPr txBox="1"/>
          <p:nvPr/>
        </p:nvSpPr>
        <p:spPr>
          <a:xfrm>
            <a:off x="6142603" y="3271904"/>
            <a:ext cx="299010" cy="254348"/>
          </a:xfrm>
          <a:prstGeom prst="rect">
            <a:avLst/>
          </a:prstGeom>
          <a:noFill/>
          <a:ln w="38100">
            <a:solidFill>
              <a:schemeClr val="accent5"/>
            </a:solidFill>
          </a:ln>
        </p:spPr>
        <p:txBody>
          <a:bodyPr wrap="square" rtlCol="0">
            <a:spAutoFit/>
          </a:bodyPr>
          <a:lstStyle/>
          <a:p>
            <a:endParaRPr lang="en-US" sz="2800"/>
          </a:p>
        </p:txBody>
      </p:sp>
      <p:cxnSp>
        <p:nvCxnSpPr>
          <p:cNvPr id="23" name="Straight Connector 22">
            <a:extLst>
              <a:ext uri="{FF2B5EF4-FFF2-40B4-BE49-F238E27FC236}">
                <a16:creationId xmlns:a16="http://schemas.microsoft.com/office/drawing/2014/main" id="{76A27982-6C0D-4023-9C2E-A1BFC505E5CF}"/>
              </a:ext>
            </a:extLst>
          </p:cNvPr>
          <p:cNvCxnSpPr>
            <a:cxnSpLocks/>
            <a:stCxn id="20" idx="1"/>
            <a:endCxn id="24" idx="3"/>
          </p:cNvCxnSpPr>
          <p:nvPr/>
        </p:nvCxnSpPr>
        <p:spPr>
          <a:xfrm flipH="1">
            <a:off x="5275784" y="2792356"/>
            <a:ext cx="4161818" cy="18678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0FF12C-6559-4FB0-8E41-C7750D72BCAE}"/>
              </a:ext>
            </a:extLst>
          </p:cNvPr>
          <p:cNvSpPr txBox="1"/>
          <p:nvPr/>
        </p:nvSpPr>
        <p:spPr>
          <a:xfrm>
            <a:off x="4976774" y="2851968"/>
            <a:ext cx="299010" cy="254348"/>
          </a:xfrm>
          <a:prstGeom prst="rect">
            <a:avLst/>
          </a:prstGeom>
          <a:noFill/>
          <a:ln w="38100">
            <a:solidFill>
              <a:schemeClr val="accent5"/>
            </a:solidFill>
          </a:ln>
        </p:spPr>
        <p:txBody>
          <a:bodyPr wrap="square" rtlCol="0">
            <a:spAutoFit/>
          </a:bodyPr>
          <a:lstStyle/>
          <a:p>
            <a:endParaRPr lang="en-US" sz="2800"/>
          </a:p>
        </p:txBody>
      </p:sp>
      <p:sp>
        <p:nvSpPr>
          <p:cNvPr id="25" name="TextBox 24">
            <a:extLst>
              <a:ext uri="{FF2B5EF4-FFF2-40B4-BE49-F238E27FC236}">
                <a16:creationId xmlns:a16="http://schemas.microsoft.com/office/drawing/2014/main" id="{3A7A2A1F-3F28-4909-9FBF-782AC8F4352C}"/>
              </a:ext>
            </a:extLst>
          </p:cNvPr>
          <p:cNvSpPr txBox="1"/>
          <p:nvPr/>
        </p:nvSpPr>
        <p:spPr>
          <a:xfrm>
            <a:off x="9430840" y="3914705"/>
            <a:ext cx="2722172" cy="738664"/>
          </a:xfrm>
          <a:prstGeom prst="rect">
            <a:avLst/>
          </a:prstGeom>
          <a:solidFill>
            <a:schemeClr val="bg1"/>
          </a:solidFill>
          <a:ln w="28575">
            <a:solidFill>
              <a:schemeClr val="accent3"/>
            </a:solidFill>
          </a:ln>
        </p:spPr>
        <p:txBody>
          <a:bodyPr wrap="square" rtlCol="0">
            <a:spAutoFit/>
          </a:bodyPr>
          <a:lstStyle/>
          <a:p>
            <a:r>
              <a:rPr lang="en-US" sz="1200" dirty="0"/>
              <a:t>CONFUSING</a:t>
            </a:r>
          </a:p>
          <a:p>
            <a:pPr marL="171450" indent="-171450">
              <a:buFont typeface="Arial" panose="020B0604020202020204" pitchFamily="34" charset="0"/>
              <a:buChar char="•"/>
            </a:pPr>
            <a:r>
              <a:rPr lang="en-US" sz="1000" dirty="0"/>
              <a:t>“This picture is of a subway, is this directed toward public transportation or transportation in general?”</a:t>
            </a:r>
          </a:p>
        </p:txBody>
      </p:sp>
      <p:sp>
        <p:nvSpPr>
          <p:cNvPr id="26" name="TextBox 25">
            <a:extLst>
              <a:ext uri="{FF2B5EF4-FFF2-40B4-BE49-F238E27FC236}">
                <a16:creationId xmlns:a16="http://schemas.microsoft.com/office/drawing/2014/main" id="{F242D893-74DE-4EA3-B619-4CF8486528DE}"/>
              </a:ext>
            </a:extLst>
          </p:cNvPr>
          <p:cNvSpPr txBox="1"/>
          <p:nvPr/>
        </p:nvSpPr>
        <p:spPr>
          <a:xfrm>
            <a:off x="7637826" y="3634201"/>
            <a:ext cx="276016" cy="389888"/>
          </a:xfrm>
          <a:prstGeom prst="rect">
            <a:avLst/>
          </a:prstGeom>
          <a:noFill/>
          <a:ln w="38100">
            <a:solidFill>
              <a:schemeClr val="accent3"/>
            </a:solidFill>
          </a:ln>
        </p:spPr>
        <p:txBody>
          <a:bodyPr wrap="square" rtlCol="0">
            <a:spAutoFit/>
          </a:bodyPr>
          <a:lstStyle/>
          <a:p>
            <a:endParaRPr lang="en-US" sz="2800"/>
          </a:p>
        </p:txBody>
      </p:sp>
      <p:cxnSp>
        <p:nvCxnSpPr>
          <p:cNvPr id="27" name="Straight Connector 26">
            <a:extLst>
              <a:ext uri="{FF2B5EF4-FFF2-40B4-BE49-F238E27FC236}">
                <a16:creationId xmlns:a16="http://schemas.microsoft.com/office/drawing/2014/main" id="{90339909-B61A-4F9C-B049-898CC2E6F91A}"/>
              </a:ext>
            </a:extLst>
          </p:cNvPr>
          <p:cNvCxnSpPr>
            <a:cxnSpLocks/>
            <a:stCxn id="26" idx="3"/>
            <a:endCxn id="25" idx="1"/>
          </p:cNvCxnSpPr>
          <p:nvPr/>
        </p:nvCxnSpPr>
        <p:spPr>
          <a:xfrm>
            <a:off x="7913842" y="3829145"/>
            <a:ext cx="1516998" cy="45489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9A11073-6B8A-415B-9E6B-205DD026D694}"/>
              </a:ext>
            </a:extLst>
          </p:cNvPr>
          <p:cNvSpPr txBox="1"/>
          <p:nvPr/>
        </p:nvSpPr>
        <p:spPr>
          <a:xfrm>
            <a:off x="105052" y="5295190"/>
            <a:ext cx="2691967" cy="1354217"/>
          </a:xfrm>
          <a:prstGeom prst="rect">
            <a:avLst/>
          </a:prstGeom>
          <a:solidFill>
            <a:schemeClr val="bg1"/>
          </a:solidFill>
          <a:ln w="28575">
            <a:solidFill>
              <a:srgbClr val="00B0F0"/>
            </a:solidFill>
          </a:ln>
        </p:spPr>
        <p:txBody>
          <a:bodyPr wrap="square" rtlCol="0">
            <a:spAutoFit/>
          </a:bodyPr>
          <a:lstStyle/>
          <a:p>
            <a:r>
              <a:rPr lang="en-US" sz="1200" dirty="0"/>
              <a:t>DISLIKES</a:t>
            </a:r>
          </a:p>
          <a:p>
            <a:pPr marL="171450" indent="-171450">
              <a:buFont typeface="Arial" panose="020B0604020202020204" pitchFamily="34" charset="0"/>
              <a:buChar char="•"/>
            </a:pPr>
            <a:r>
              <a:rPr lang="en-US" sz="1000" dirty="0"/>
              <a:t>“Words and image clash</a:t>
            </a:r>
          </a:p>
          <a:p>
            <a:pPr marL="171450" indent="-171450">
              <a:buFont typeface="Arial" panose="020B0604020202020204" pitchFamily="34" charset="0"/>
              <a:buChar char="•"/>
            </a:pPr>
            <a:r>
              <a:rPr lang="en-US" sz="1000" dirty="0"/>
              <a:t>“It looks like there are a many seats open, yet this man is standing.”</a:t>
            </a:r>
          </a:p>
          <a:p>
            <a:pPr marL="171450" indent="-171450">
              <a:buFont typeface="Arial" panose="020B0604020202020204" pitchFamily="34" charset="0"/>
              <a:buChar char="•"/>
            </a:pPr>
            <a:r>
              <a:rPr lang="en-US" sz="1000" dirty="0"/>
              <a:t>“Sometimes it makes it stressful depends on the people on the transportation”</a:t>
            </a:r>
          </a:p>
          <a:p>
            <a:pPr marL="171450" indent="-171450">
              <a:buFont typeface="Arial" panose="020B0604020202020204" pitchFamily="34" charset="0"/>
              <a:buChar char="•"/>
            </a:pPr>
            <a:endParaRPr lang="en-US" sz="1000" dirty="0"/>
          </a:p>
        </p:txBody>
      </p:sp>
      <p:sp>
        <p:nvSpPr>
          <p:cNvPr id="29" name="TextBox 28">
            <a:extLst>
              <a:ext uri="{FF2B5EF4-FFF2-40B4-BE49-F238E27FC236}">
                <a16:creationId xmlns:a16="http://schemas.microsoft.com/office/drawing/2014/main" id="{51ECDD0C-8EDE-408D-A298-A7B2BB3F610F}"/>
              </a:ext>
            </a:extLst>
          </p:cNvPr>
          <p:cNvSpPr txBox="1"/>
          <p:nvPr/>
        </p:nvSpPr>
        <p:spPr>
          <a:xfrm>
            <a:off x="4084095" y="2798208"/>
            <a:ext cx="239806" cy="301102"/>
          </a:xfrm>
          <a:prstGeom prst="rect">
            <a:avLst/>
          </a:prstGeom>
          <a:noFill/>
          <a:ln w="38100">
            <a:solidFill>
              <a:srgbClr val="00B0F0"/>
            </a:solidFill>
          </a:ln>
        </p:spPr>
        <p:txBody>
          <a:bodyPr wrap="square" rtlCol="0">
            <a:spAutoFit/>
          </a:bodyPr>
          <a:lstStyle/>
          <a:p>
            <a:endParaRPr lang="en-US" sz="2800"/>
          </a:p>
        </p:txBody>
      </p:sp>
      <p:cxnSp>
        <p:nvCxnSpPr>
          <p:cNvPr id="30" name="Straight Connector 29">
            <a:extLst>
              <a:ext uri="{FF2B5EF4-FFF2-40B4-BE49-F238E27FC236}">
                <a16:creationId xmlns:a16="http://schemas.microsoft.com/office/drawing/2014/main" id="{8E0347A7-7E4E-4B87-80EC-721EE634E4F9}"/>
              </a:ext>
            </a:extLst>
          </p:cNvPr>
          <p:cNvCxnSpPr>
            <a:cxnSpLocks/>
            <a:stCxn id="28" idx="0"/>
            <a:endCxn id="29" idx="2"/>
          </p:cNvCxnSpPr>
          <p:nvPr/>
        </p:nvCxnSpPr>
        <p:spPr>
          <a:xfrm flipV="1">
            <a:off x="1451036" y="3099310"/>
            <a:ext cx="2752962" cy="21958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BAD3BA-2E15-437C-85A9-3F2B38A28C00}"/>
              </a:ext>
            </a:extLst>
          </p:cNvPr>
          <p:cNvSpPr txBox="1"/>
          <p:nvPr/>
        </p:nvSpPr>
        <p:spPr>
          <a:xfrm>
            <a:off x="5852155" y="4378271"/>
            <a:ext cx="239806" cy="301102"/>
          </a:xfrm>
          <a:prstGeom prst="rect">
            <a:avLst/>
          </a:prstGeom>
          <a:noFill/>
          <a:ln w="38100">
            <a:solidFill>
              <a:srgbClr val="00B0F0"/>
            </a:solidFill>
          </a:ln>
        </p:spPr>
        <p:txBody>
          <a:bodyPr wrap="square" rtlCol="0">
            <a:spAutoFit/>
          </a:bodyPr>
          <a:lstStyle/>
          <a:p>
            <a:endParaRPr lang="en-US" sz="2800"/>
          </a:p>
        </p:txBody>
      </p:sp>
      <p:cxnSp>
        <p:nvCxnSpPr>
          <p:cNvPr id="32" name="Straight Connector 31">
            <a:extLst>
              <a:ext uri="{FF2B5EF4-FFF2-40B4-BE49-F238E27FC236}">
                <a16:creationId xmlns:a16="http://schemas.microsoft.com/office/drawing/2014/main" id="{6862F7AA-3DD7-46B7-B9D8-89083738B118}"/>
              </a:ext>
            </a:extLst>
          </p:cNvPr>
          <p:cNvCxnSpPr>
            <a:cxnSpLocks/>
            <a:stCxn id="28" idx="0"/>
            <a:endCxn id="31" idx="1"/>
          </p:cNvCxnSpPr>
          <p:nvPr/>
        </p:nvCxnSpPr>
        <p:spPr>
          <a:xfrm flipV="1">
            <a:off x="1451036" y="4528822"/>
            <a:ext cx="4401119" cy="7663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989B057-1341-4F2B-9984-CFC947079147}"/>
              </a:ext>
            </a:extLst>
          </p:cNvPr>
          <p:cNvSpPr txBox="1"/>
          <p:nvPr/>
        </p:nvSpPr>
        <p:spPr>
          <a:xfrm>
            <a:off x="5551916" y="3799760"/>
            <a:ext cx="239806" cy="301102"/>
          </a:xfrm>
          <a:prstGeom prst="rect">
            <a:avLst/>
          </a:prstGeom>
          <a:noFill/>
          <a:ln w="38100">
            <a:solidFill>
              <a:srgbClr val="00B0F0"/>
            </a:solidFill>
          </a:ln>
        </p:spPr>
        <p:txBody>
          <a:bodyPr wrap="square" rtlCol="0">
            <a:spAutoFit/>
          </a:bodyPr>
          <a:lstStyle/>
          <a:p>
            <a:endParaRPr lang="en-US" sz="2800"/>
          </a:p>
        </p:txBody>
      </p:sp>
      <p:cxnSp>
        <p:nvCxnSpPr>
          <p:cNvPr id="34" name="Straight Connector 33">
            <a:extLst>
              <a:ext uri="{FF2B5EF4-FFF2-40B4-BE49-F238E27FC236}">
                <a16:creationId xmlns:a16="http://schemas.microsoft.com/office/drawing/2014/main" id="{42442B5A-AA6E-43D2-B09A-0110FFEC9696}"/>
              </a:ext>
            </a:extLst>
          </p:cNvPr>
          <p:cNvCxnSpPr>
            <a:cxnSpLocks/>
            <a:stCxn id="28" idx="0"/>
            <a:endCxn id="33" idx="1"/>
          </p:cNvCxnSpPr>
          <p:nvPr/>
        </p:nvCxnSpPr>
        <p:spPr>
          <a:xfrm flipV="1">
            <a:off x="1451036" y="3950311"/>
            <a:ext cx="4100880" cy="134487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5ABAF89-DE4C-49D6-90BC-B2B2CCAAE10A}"/>
              </a:ext>
            </a:extLst>
          </p:cNvPr>
          <p:cNvSpPr txBox="1"/>
          <p:nvPr/>
        </p:nvSpPr>
        <p:spPr>
          <a:xfrm>
            <a:off x="23150" y="37582"/>
            <a:ext cx="2326278" cy="954107"/>
          </a:xfrm>
          <a:prstGeom prst="rect">
            <a:avLst/>
          </a:prstGeom>
          <a:noFill/>
        </p:spPr>
        <p:txBody>
          <a:bodyPr wrap="none" rtlCol="0">
            <a:spAutoFit/>
          </a:bodyPr>
          <a:lstStyle/>
          <a:p>
            <a:r>
              <a:rPr lang="en-US" sz="2800" b="1" dirty="0">
                <a:solidFill>
                  <a:schemeClr val="tx2"/>
                </a:solidFill>
                <a:latin typeface="+mj-lt"/>
              </a:rPr>
              <a:t>EASIER </a:t>
            </a:r>
            <a:br>
              <a:rPr lang="en-US" sz="2800" b="1" dirty="0">
                <a:solidFill>
                  <a:schemeClr val="tx2"/>
                </a:solidFill>
                <a:latin typeface="+mj-lt"/>
              </a:rPr>
            </a:br>
            <a:r>
              <a:rPr lang="en-US" sz="2800" b="1" dirty="0">
                <a:solidFill>
                  <a:schemeClr val="tx2"/>
                </a:solidFill>
                <a:latin typeface="+mj-lt"/>
              </a:rPr>
              <a:t>COMMUTES</a:t>
            </a:r>
          </a:p>
        </p:txBody>
      </p:sp>
      <p:graphicFrame>
        <p:nvGraphicFramePr>
          <p:cNvPr id="36" name="Table 35">
            <a:extLst>
              <a:ext uri="{FF2B5EF4-FFF2-40B4-BE49-F238E27FC236}">
                <a16:creationId xmlns:a16="http://schemas.microsoft.com/office/drawing/2014/main" id="{CFC5E1A8-F26F-4CAE-9858-F9C7A0F7D147}"/>
              </a:ext>
            </a:extLst>
          </p:cNvPr>
          <p:cNvGraphicFramePr>
            <a:graphicFrameLocks noGrp="1"/>
          </p:cNvGraphicFramePr>
          <p:nvPr>
            <p:extLst>
              <p:ext uri="{D42A27DB-BD31-4B8C-83A1-F6EECF244321}">
                <p14:modId xmlns:p14="http://schemas.microsoft.com/office/powerpoint/2010/main" val="2250853981"/>
              </p:ext>
            </p:extLst>
          </p:nvPr>
        </p:nvGraphicFramePr>
        <p:xfrm>
          <a:off x="10200290" y="4723941"/>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27%</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55%</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3%</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3%</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3%</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8%</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dirty="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dirty="0">
                          <a:solidFill>
                            <a:schemeClr val="tx1"/>
                          </a:solidFill>
                          <a:effectLst/>
                          <a:latin typeface="Arial" panose="020B0604020202020204" pitchFamily="34" charset="0"/>
                        </a:rPr>
                        <a:t>-</a:t>
                      </a:r>
                      <a:r>
                        <a:rPr lang="en-US" sz="1200" b="0" i="0" dirty="0">
                          <a:solidFill>
                            <a:schemeClr val="tx1"/>
                          </a:solidFill>
                          <a:effectLst/>
                          <a:latin typeface="Arial" panose="020B0604020202020204" pitchFamily="34" charset="0"/>
                        </a:rPr>
                        <a:t>​</a:t>
                      </a:r>
                      <a:endParaRPr lang="en-US" sz="1200" b="0" i="0" dirty="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37" name="Picture 36" descr="A picture containing logo&#10;&#10;Description automatically generated">
            <a:extLst>
              <a:ext uri="{FF2B5EF4-FFF2-40B4-BE49-F238E27FC236}">
                <a16:creationId xmlns:a16="http://schemas.microsoft.com/office/drawing/2014/main" id="{F8CF4A81-AC56-469E-A7F2-6B6C95B172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730286"/>
            <a:ext cx="774061" cy="248000"/>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id="{3725EA2E-CEC0-488D-945B-C714DC95788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5019775"/>
            <a:ext cx="686408" cy="248000"/>
          </a:xfrm>
          <a:prstGeom prst="rect">
            <a:avLst/>
          </a:prstGeom>
        </p:spPr>
      </p:pic>
      <p:pic>
        <p:nvPicPr>
          <p:cNvPr id="39" name="Picture 38" descr="Logo&#10;&#10;Description automatically generated">
            <a:extLst>
              <a:ext uri="{FF2B5EF4-FFF2-40B4-BE49-F238E27FC236}">
                <a16:creationId xmlns:a16="http://schemas.microsoft.com/office/drawing/2014/main" id="{A4171EF0-C798-4BB7-9D19-4BB1CF869D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172936"/>
            <a:ext cx="945681" cy="238574"/>
          </a:xfrm>
          <a:prstGeom prst="rect">
            <a:avLst/>
          </a:prstGeom>
        </p:spPr>
      </p:pic>
      <p:pic>
        <p:nvPicPr>
          <p:cNvPr id="40" name="Picture 39" descr="Logo&#10;&#10;Description automatically generated">
            <a:extLst>
              <a:ext uri="{FF2B5EF4-FFF2-40B4-BE49-F238E27FC236}">
                <a16:creationId xmlns:a16="http://schemas.microsoft.com/office/drawing/2014/main" id="{D78A7FAD-8B2D-46A0-9C69-5B2B5E5E179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6452998"/>
            <a:ext cx="669991" cy="255184"/>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120FE77F-054E-496D-AA09-CC9CC51BF66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309264"/>
            <a:ext cx="1123516" cy="248000"/>
          </a:xfrm>
          <a:prstGeom prst="rect">
            <a:avLst/>
          </a:prstGeom>
        </p:spPr>
      </p:pic>
      <p:pic>
        <p:nvPicPr>
          <p:cNvPr id="42" name="Picture 41" descr="Logo&#10;&#10;Description automatically generated">
            <a:extLst>
              <a:ext uri="{FF2B5EF4-FFF2-40B4-BE49-F238E27FC236}">
                <a16:creationId xmlns:a16="http://schemas.microsoft.com/office/drawing/2014/main" id="{9F6E1D29-0216-4B59-A536-A9B33439470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341930" y="5598753"/>
            <a:ext cx="1033336" cy="248000"/>
          </a:xfrm>
          <a:prstGeom prst="rect">
            <a:avLst/>
          </a:prstGeom>
        </p:spPr>
      </p:pic>
      <p:pic>
        <p:nvPicPr>
          <p:cNvPr id="43" name="Picture 42">
            <a:extLst>
              <a:ext uri="{FF2B5EF4-FFF2-40B4-BE49-F238E27FC236}">
                <a16:creationId xmlns:a16="http://schemas.microsoft.com/office/drawing/2014/main" id="{70F0056B-A9C7-4438-BCBB-F7E118881FF0}"/>
              </a:ext>
            </a:extLst>
          </p:cNvPr>
          <p:cNvPicPr>
            <a:picLocks noChangeAspect="1"/>
          </p:cNvPicPr>
          <p:nvPr/>
        </p:nvPicPr>
        <p:blipFill>
          <a:blip r:embed="rId10"/>
          <a:stretch>
            <a:fillRect/>
          </a:stretch>
        </p:blipFill>
        <p:spPr>
          <a:xfrm>
            <a:off x="10341930" y="5888242"/>
            <a:ext cx="835616" cy="243205"/>
          </a:xfrm>
          <a:prstGeom prst="rect">
            <a:avLst/>
          </a:prstGeom>
        </p:spPr>
      </p:pic>
    </p:spTree>
    <p:extLst>
      <p:ext uri="{BB962C8B-B14F-4D97-AF65-F5344CB8AC3E}">
        <p14:creationId xmlns:p14="http://schemas.microsoft.com/office/powerpoint/2010/main" val="315999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278A6-8626-4BBB-94FC-3E0BDF6A6FB3}"/>
              </a:ext>
            </a:extLst>
          </p:cNvPr>
          <p:cNvSpPr/>
          <p:nvPr/>
        </p:nvSpPr>
        <p:spPr>
          <a:xfrm>
            <a:off x="539272" y="1286412"/>
            <a:ext cx="4687409"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68F083-768D-400E-B3D2-FF20C3CAE283}"/>
              </a:ext>
            </a:extLst>
          </p:cNvPr>
          <p:cNvSpPr txBox="1"/>
          <p:nvPr/>
        </p:nvSpPr>
        <p:spPr>
          <a:xfrm>
            <a:off x="843062" y="1549983"/>
            <a:ext cx="4059677" cy="3663119"/>
          </a:xfrm>
          <a:prstGeom prst="rect">
            <a:avLst/>
          </a:prstGeom>
          <a:noFill/>
        </p:spPr>
        <p:txBody>
          <a:bodyPr wrap="square" rtlCol="0">
            <a:spAutoFit/>
          </a:bodyPr>
          <a:lstStyle/>
          <a:p>
            <a:pPr>
              <a:lnSpc>
                <a:spcPct val="117857"/>
              </a:lnSpc>
            </a:pPr>
            <a:r>
              <a:rPr lang="en-US" sz="1800" b="0" i="0" u="none" strike="noStrike" baseline="0" dirty="0">
                <a:solidFill>
                  <a:schemeClr val="tx1">
                    <a:lumMod val="75000"/>
                    <a:lumOff val="25000"/>
                  </a:schemeClr>
                </a:solidFill>
                <a:latin typeface="Roboto Medium" panose="02000000000000000000" pitchFamily="2" charset="0"/>
              </a:rPr>
              <a:t>“Easier commutes mean less time going to and from work—helping ensure job security, reducing stress, and getting you back to the important things in life. Transportation improvements that reduce traffic jams and make buses and trains more reliable mean you get where you need to be with fewer hassles. Better transportation means easier commutes.” </a:t>
            </a:r>
            <a:endParaRPr lang="en-US" dirty="0">
              <a:solidFill>
                <a:schemeClr val="tx1">
                  <a:lumMod val="75000"/>
                  <a:lumOff val="25000"/>
                </a:schemeClr>
              </a:solidFill>
            </a:endParaRPr>
          </a:p>
        </p:txBody>
      </p:sp>
      <p:sp>
        <p:nvSpPr>
          <p:cNvPr id="5" name="Rectangle 4">
            <a:extLst>
              <a:ext uri="{FF2B5EF4-FFF2-40B4-BE49-F238E27FC236}">
                <a16:creationId xmlns:a16="http://schemas.microsoft.com/office/drawing/2014/main" id="{BEB058F6-897B-4C04-BD52-6C9D3DC0FC68}"/>
              </a:ext>
            </a:extLst>
          </p:cNvPr>
          <p:cNvSpPr/>
          <p:nvPr/>
        </p:nvSpPr>
        <p:spPr>
          <a:xfrm>
            <a:off x="5398535" y="1286412"/>
            <a:ext cx="6362205"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8ED781-25F4-4A9B-BC12-F31E16EAA3EA}"/>
              </a:ext>
            </a:extLst>
          </p:cNvPr>
          <p:cNvSpPr/>
          <p:nvPr/>
        </p:nvSpPr>
        <p:spPr>
          <a:xfrm>
            <a:off x="0" y="345274"/>
            <a:ext cx="4687409"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C0CA3-B50C-4BE8-9940-F5E9F6202A64}"/>
              </a:ext>
            </a:extLst>
          </p:cNvPr>
          <p:cNvSpPr>
            <a:spLocks noGrp="1"/>
          </p:cNvSpPr>
          <p:nvPr>
            <p:ph type="title"/>
          </p:nvPr>
        </p:nvSpPr>
        <p:spPr>
          <a:xfrm>
            <a:off x="184767" y="572790"/>
            <a:ext cx="4687409" cy="617892"/>
          </a:xfrm>
        </p:spPr>
        <p:txBody>
          <a:bodyPr anchor="t">
            <a:normAutofit fontScale="90000"/>
          </a:bodyPr>
          <a:lstStyle/>
          <a:p>
            <a:r>
              <a:rPr lang="en-US" dirty="0"/>
              <a:t>Easier Commutes Video:</a:t>
            </a:r>
          </a:p>
        </p:txBody>
      </p:sp>
      <p:pic>
        <p:nvPicPr>
          <p:cNvPr id="6" name="NCHRP_EASIER_COMMUTES">
            <a:hlinkClick r:id="" action="ppaction://media"/>
            <a:extLst>
              <a:ext uri="{FF2B5EF4-FFF2-40B4-BE49-F238E27FC236}">
                <a16:creationId xmlns:a16="http://schemas.microsoft.com/office/drawing/2014/main" id="{849F4FF0-7A05-4D4C-AE50-9E03988C96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81708" y="1631272"/>
            <a:ext cx="5811915" cy="3269202"/>
          </a:xfrm>
          <a:prstGeom prst="rect">
            <a:avLst/>
          </a:prstGeom>
        </p:spPr>
      </p:pic>
    </p:spTree>
    <p:extLst>
      <p:ext uri="{BB962C8B-B14F-4D97-AF65-F5344CB8AC3E}">
        <p14:creationId xmlns:p14="http://schemas.microsoft.com/office/powerpoint/2010/main" val="758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053AB1-A5FD-4475-88ED-FAAD58CBA761}"/>
              </a:ext>
            </a:extLst>
          </p:cNvPr>
          <p:cNvSpPr>
            <a:spLocks noGrp="1"/>
          </p:cNvSpPr>
          <p:nvPr>
            <p:ph type="title"/>
          </p:nvPr>
        </p:nvSpPr>
        <p:spPr/>
        <p:txBody>
          <a:bodyPr/>
          <a:lstStyle/>
          <a:p>
            <a:r>
              <a:rPr lang="en-US" dirty="0"/>
              <a:t>Key Message Metrics: Easier Commutes Video</a:t>
            </a:r>
          </a:p>
        </p:txBody>
      </p:sp>
      <p:sp>
        <p:nvSpPr>
          <p:cNvPr id="4" name="Content Placeholder 3">
            <a:extLst>
              <a:ext uri="{FF2B5EF4-FFF2-40B4-BE49-F238E27FC236}">
                <a16:creationId xmlns:a16="http://schemas.microsoft.com/office/drawing/2014/main" id="{BC10AFE6-6EC3-401C-A1DA-2ED318F01CF7}"/>
              </a:ext>
            </a:extLst>
          </p:cNvPr>
          <p:cNvSpPr>
            <a:spLocks noGrp="1"/>
          </p:cNvSpPr>
          <p:nvPr>
            <p:ph idx="1"/>
          </p:nvPr>
        </p:nvSpPr>
        <p:spPr>
          <a:xfrm>
            <a:off x="335686" y="1568942"/>
            <a:ext cx="5914193" cy="5255364"/>
          </a:xfrm>
        </p:spPr>
        <p:txBody>
          <a:bodyPr>
            <a:noAutofit/>
          </a:bodyPr>
          <a:lstStyle/>
          <a:p>
            <a:r>
              <a:rPr lang="en-US" sz="1800" dirty="0"/>
              <a:t>Presenting the easier commutes message in a 30-second video resulted in a big improvement in how the message was received. </a:t>
            </a:r>
          </a:p>
          <a:p>
            <a:r>
              <a:rPr lang="en-US" sz="1800" dirty="0"/>
              <a:t>It scored higher among suburban residents than any of the videos</a:t>
            </a:r>
          </a:p>
          <a:p>
            <a:r>
              <a:rPr lang="en-US" sz="1800" dirty="0"/>
              <a:t>Focus group participants strongly agreed that:</a:t>
            </a:r>
          </a:p>
          <a:p>
            <a:pPr lvl="1"/>
            <a:r>
              <a:rPr lang="en-US" sz="1600" dirty="0"/>
              <a:t>This concept shows or talks about things that are important to me personally.</a:t>
            </a:r>
          </a:p>
          <a:p>
            <a:pPr lvl="1"/>
            <a:r>
              <a:rPr lang="en-US" sz="1600" dirty="0"/>
              <a:t>This concept reminds me that investing in transportation infrastructure saves time for what makes life worth living.</a:t>
            </a:r>
          </a:p>
          <a:p>
            <a:pPr lvl="1"/>
            <a:r>
              <a:rPr lang="en-US" sz="1600" dirty="0"/>
              <a:t>This concept reminds me that investing in transportation reduces traffic jams and makes commuting easier.</a:t>
            </a:r>
          </a:p>
          <a:p>
            <a:pPr lvl="1"/>
            <a:r>
              <a:rPr lang="en-US" sz="1600" dirty="0"/>
              <a:t>This concept reminds me that investing in transportation plays an important part in the health and well-being of families. </a:t>
            </a:r>
          </a:p>
        </p:txBody>
      </p:sp>
      <p:graphicFrame>
        <p:nvGraphicFramePr>
          <p:cNvPr id="5" name="Group 328">
            <a:extLst>
              <a:ext uri="{FF2B5EF4-FFF2-40B4-BE49-F238E27FC236}">
                <a16:creationId xmlns:a16="http://schemas.microsoft.com/office/drawing/2014/main" id="{DD16D22E-0974-4F20-9CA5-9270907549C9}"/>
              </a:ext>
            </a:extLst>
          </p:cNvPr>
          <p:cNvGraphicFramePr>
            <a:graphicFrameLocks noGrp="1"/>
          </p:cNvGraphicFramePr>
          <p:nvPr>
            <p:extLst>
              <p:ext uri="{D42A27DB-BD31-4B8C-83A1-F6EECF244321}">
                <p14:modId xmlns:p14="http://schemas.microsoft.com/office/powerpoint/2010/main" val="1090413959"/>
              </p:ext>
            </p:extLst>
          </p:nvPr>
        </p:nvGraphicFramePr>
        <p:xfrm>
          <a:off x="6494305" y="1452007"/>
          <a:ext cx="5560857" cy="5255364"/>
        </p:xfrm>
        <a:graphic>
          <a:graphicData uri="http://schemas.openxmlformats.org/drawingml/2006/table">
            <a:tbl>
              <a:tblPr>
                <a:tableStyleId>{2D5ABB26-0587-4C30-8999-92F81FD0307C}</a:tableStyleId>
              </a:tblPr>
              <a:tblGrid>
                <a:gridCol w="2926929">
                  <a:extLst>
                    <a:ext uri="{9D8B030D-6E8A-4147-A177-3AD203B41FA5}">
                      <a16:colId xmlns:a16="http://schemas.microsoft.com/office/drawing/2014/main" val="20000"/>
                    </a:ext>
                  </a:extLst>
                </a:gridCol>
                <a:gridCol w="658482">
                  <a:extLst>
                    <a:ext uri="{9D8B030D-6E8A-4147-A177-3AD203B41FA5}">
                      <a16:colId xmlns:a16="http://schemas.microsoft.com/office/drawing/2014/main" val="20001"/>
                    </a:ext>
                  </a:extLst>
                </a:gridCol>
                <a:gridCol w="658482">
                  <a:extLst>
                    <a:ext uri="{9D8B030D-6E8A-4147-A177-3AD203B41FA5}">
                      <a16:colId xmlns:a16="http://schemas.microsoft.com/office/drawing/2014/main" val="2242610141"/>
                    </a:ext>
                  </a:extLst>
                </a:gridCol>
                <a:gridCol w="658482">
                  <a:extLst>
                    <a:ext uri="{9D8B030D-6E8A-4147-A177-3AD203B41FA5}">
                      <a16:colId xmlns:a16="http://schemas.microsoft.com/office/drawing/2014/main" val="20002"/>
                    </a:ext>
                  </a:extLst>
                </a:gridCol>
                <a:gridCol w="658482">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video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93018984"/>
                  </a:ext>
                </a:extLst>
              </a:tr>
            </a:tbl>
          </a:graphicData>
        </a:graphic>
      </p:graphicFrame>
    </p:spTree>
    <p:extLst>
      <p:ext uri="{BB962C8B-B14F-4D97-AF65-F5344CB8AC3E}">
        <p14:creationId xmlns:p14="http://schemas.microsoft.com/office/powerpoint/2010/main" val="4275173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B1CE00D5-0059-4D29-BE02-BCD7EE8A1826}"/>
              </a:ext>
            </a:extLst>
          </p:cNvPr>
          <p:cNvSpPr txBox="1">
            <a:spLocks/>
          </p:cNvSpPr>
          <p:nvPr/>
        </p:nvSpPr>
        <p:spPr>
          <a:xfrm>
            <a:off x="41888" y="43626"/>
            <a:ext cx="10837333" cy="677863"/>
          </a:xfrm>
          <a:prstGeom prst="rect">
            <a:avLst/>
          </a:prstGeom>
        </p:spPr>
        <p:txBody>
          <a:bodyPr>
            <a:norm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dirty="0">
                <a:solidFill>
                  <a:schemeClr val="tx2"/>
                </a:solidFill>
              </a:rPr>
              <a:t>EASIER COMMUTES Video Markup</a:t>
            </a:r>
          </a:p>
        </p:txBody>
      </p:sp>
      <p:pic>
        <p:nvPicPr>
          <p:cNvPr id="26" name="Picture 25" descr="Chart, scatter chart, bubble chart&#10;&#10;Description automatically generated">
            <a:extLst>
              <a:ext uri="{FF2B5EF4-FFF2-40B4-BE49-F238E27FC236}">
                <a16:creationId xmlns:a16="http://schemas.microsoft.com/office/drawing/2014/main" id="{8E48B001-516B-42E6-8F2B-764527388A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7412" y="1677870"/>
            <a:ext cx="7137176" cy="3657600"/>
          </a:xfrm>
          <a:prstGeom prst="rect">
            <a:avLst/>
          </a:prstGeom>
        </p:spPr>
      </p:pic>
      <p:sp>
        <p:nvSpPr>
          <p:cNvPr id="27" name="Rectangle 26">
            <a:extLst>
              <a:ext uri="{FF2B5EF4-FFF2-40B4-BE49-F238E27FC236}">
                <a16:creationId xmlns:a16="http://schemas.microsoft.com/office/drawing/2014/main" id="{05D3D66D-69D5-4108-BD62-10F42E0CDABF}"/>
              </a:ext>
            </a:extLst>
          </p:cNvPr>
          <p:cNvSpPr/>
          <p:nvPr/>
        </p:nvSpPr>
        <p:spPr>
          <a:xfrm>
            <a:off x="8868622" y="2300067"/>
            <a:ext cx="349981" cy="39975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DF4F197-D86C-46B5-AB20-FC67B1FABB0C}"/>
              </a:ext>
            </a:extLst>
          </p:cNvPr>
          <p:cNvSpPr txBox="1"/>
          <p:nvPr/>
        </p:nvSpPr>
        <p:spPr>
          <a:xfrm>
            <a:off x="180563" y="2347214"/>
            <a:ext cx="2230827" cy="1354217"/>
          </a:xfrm>
          <a:prstGeom prst="rect">
            <a:avLst/>
          </a:prstGeom>
          <a:solidFill>
            <a:schemeClr val="bg1"/>
          </a:solidFill>
          <a:ln w="19050">
            <a:solidFill>
              <a:schemeClr val="accent1"/>
            </a:solidFill>
          </a:ln>
        </p:spPr>
        <p:txBody>
          <a:bodyPr wrap="square" rtlCol="0">
            <a:spAutoFit/>
          </a:bodyPr>
          <a:lstStyle/>
          <a:p>
            <a:r>
              <a:rPr lang="en-US" sz="1200" b="1" dirty="0"/>
              <a:t>Free-flowing</a:t>
            </a:r>
          </a:p>
          <a:p>
            <a:pPr marL="171450" indent="-171450">
              <a:buFont typeface="Arial" panose="020B0604020202020204" pitchFamily="34" charset="0"/>
              <a:buChar char="•"/>
            </a:pPr>
            <a:r>
              <a:rPr lang="en-US" sz="1000" b="1" dirty="0"/>
              <a:t>“Looks like a nice and free-flowing freeway”</a:t>
            </a:r>
          </a:p>
          <a:p>
            <a:pPr marL="171450" indent="-171450">
              <a:buFont typeface="Arial" panose="020B0604020202020204" pitchFamily="34" charset="0"/>
              <a:buChar char="•"/>
            </a:pPr>
            <a:r>
              <a:rPr lang="en-US" sz="1000" dirty="0"/>
              <a:t>“Like seeing the roads not at a standstill”</a:t>
            </a:r>
          </a:p>
          <a:p>
            <a:pPr marL="171450" indent="-171450">
              <a:buFont typeface="Arial" panose="020B0604020202020204" pitchFamily="34" charset="0"/>
              <a:buChar char="•"/>
            </a:pPr>
            <a:r>
              <a:rPr lang="en-US" sz="1000" dirty="0"/>
              <a:t>“better transportation is easier commute to be with our loved ones”</a:t>
            </a:r>
          </a:p>
        </p:txBody>
      </p:sp>
      <p:cxnSp>
        <p:nvCxnSpPr>
          <p:cNvPr id="29" name="Straight Connector 28">
            <a:extLst>
              <a:ext uri="{FF2B5EF4-FFF2-40B4-BE49-F238E27FC236}">
                <a16:creationId xmlns:a16="http://schemas.microsoft.com/office/drawing/2014/main" id="{FB9985B0-50B3-465A-B632-A64B5C26F9F5}"/>
              </a:ext>
            </a:extLst>
          </p:cNvPr>
          <p:cNvCxnSpPr>
            <a:cxnSpLocks/>
            <a:stCxn id="28" idx="3"/>
            <a:endCxn id="30" idx="1"/>
          </p:cNvCxnSpPr>
          <p:nvPr/>
        </p:nvCxnSpPr>
        <p:spPr>
          <a:xfrm flipV="1">
            <a:off x="2411390" y="2489160"/>
            <a:ext cx="1439040" cy="535163"/>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4E19C5A9-CCCA-4972-BF51-823A34B8CDB9}"/>
              </a:ext>
            </a:extLst>
          </p:cNvPr>
          <p:cNvSpPr/>
          <p:nvPr/>
        </p:nvSpPr>
        <p:spPr>
          <a:xfrm>
            <a:off x="3850430" y="2278500"/>
            <a:ext cx="521122" cy="42132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C961DC-2E80-4F52-A49A-3FC352CAA0A2}"/>
              </a:ext>
            </a:extLst>
          </p:cNvPr>
          <p:cNvSpPr/>
          <p:nvPr/>
        </p:nvSpPr>
        <p:spPr>
          <a:xfrm>
            <a:off x="4491747" y="1788870"/>
            <a:ext cx="439068" cy="48963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DA01002-6E0D-4B3C-93D2-B9E2E110C8EB}"/>
              </a:ext>
            </a:extLst>
          </p:cNvPr>
          <p:cNvSpPr/>
          <p:nvPr/>
        </p:nvSpPr>
        <p:spPr>
          <a:xfrm>
            <a:off x="5046837" y="2278500"/>
            <a:ext cx="365344" cy="42132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D14113D-D9D9-4D88-A1FC-26B6366060CC}"/>
              </a:ext>
            </a:extLst>
          </p:cNvPr>
          <p:cNvSpPr/>
          <p:nvPr/>
        </p:nvSpPr>
        <p:spPr>
          <a:xfrm>
            <a:off x="8081010" y="2278501"/>
            <a:ext cx="434864" cy="42132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6AA614E-CA87-46E9-A91A-769A50611F01}"/>
              </a:ext>
            </a:extLst>
          </p:cNvPr>
          <p:cNvSpPr txBox="1"/>
          <p:nvPr/>
        </p:nvSpPr>
        <p:spPr>
          <a:xfrm>
            <a:off x="172807" y="1195585"/>
            <a:ext cx="2230827" cy="1046440"/>
          </a:xfrm>
          <a:prstGeom prst="rect">
            <a:avLst/>
          </a:prstGeom>
          <a:solidFill>
            <a:schemeClr val="bg1"/>
          </a:solidFill>
          <a:ln w="19050">
            <a:solidFill>
              <a:schemeClr val="accent1"/>
            </a:solidFill>
          </a:ln>
        </p:spPr>
        <p:txBody>
          <a:bodyPr wrap="square" rtlCol="0">
            <a:spAutoFit/>
          </a:bodyPr>
          <a:lstStyle/>
          <a:p>
            <a:r>
              <a:rPr lang="en-US" sz="1200" b="1" dirty="0"/>
              <a:t>Saving time</a:t>
            </a:r>
          </a:p>
          <a:p>
            <a:pPr marL="171450" indent="-171450">
              <a:buFont typeface="Arial" panose="020B0604020202020204" pitchFamily="34" charset="0"/>
              <a:buChar char="•"/>
            </a:pPr>
            <a:r>
              <a:rPr lang="en-US" sz="1000" dirty="0"/>
              <a:t>“Truly easier commutes means less time going to and from and this could help a lot with one's daily schedule”</a:t>
            </a:r>
          </a:p>
          <a:p>
            <a:pPr marL="171450" indent="-171450">
              <a:buFont typeface="Arial" panose="020B0604020202020204" pitchFamily="34" charset="0"/>
              <a:buChar char="•"/>
            </a:pPr>
            <a:r>
              <a:rPr lang="en-US" sz="1000" b="1" dirty="0"/>
              <a:t>“saving time is precious”</a:t>
            </a:r>
          </a:p>
        </p:txBody>
      </p:sp>
      <p:cxnSp>
        <p:nvCxnSpPr>
          <p:cNvPr id="35" name="Straight Connector 34">
            <a:extLst>
              <a:ext uri="{FF2B5EF4-FFF2-40B4-BE49-F238E27FC236}">
                <a16:creationId xmlns:a16="http://schemas.microsoft.com/office/drawing/2014/main" id="{3A97DC77-3FE2-495D-A73B-4764BE18326B}"/>
              </a:ext>
            </a:extLst>
          </p:cNvPr>
          <p:cNvCxnSpPr>
            <a:cxnSpLocks/>
            <a:stCxn id="34" idx="3"/>
            <a:endCxn id="31" idx="1"/>
          </p:cNvCxnSpPr>
          <p:nvPr/>
        </p:nvCxnSpPr>
        <p:spPr>
          <a:xfrm>
            <a:off x="2403634" y="1718805"/>
            <a:ext cx="2088113" cy="314880"/>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E9E7710-A4C0-46E9-B964-01BE791D1822}"/>
              </a:ext>
            </a:extLst>
          </p:cNvPr>
          <p:cNvSpPr txBox="1"/>
          <p:nvPr/>
        </p:nvSpPr>
        <p:spPr>
          <a:xfrm>
            <a:off x="172807" y="3802170"/>
            <a:ext cx="2238583" cy="1508105"/>
          </a:xfrm>
          <a:prstGeom prst="rect">
            <a:avLst/>
          </a:prstGeom>
          <a:solidFill>
            <a:schemeClr val="bg1"/>
          </a:solidFill>
          <a:ln w="19050">
            <a:solidFill>
              <a:schemeClr val="accent1"/>
            </a:solidFill>
          </a:ln>
        </p:spPr>
        <p:txBody>
          <a:bodyPr wrap="square" rtlCol="0">
            <a:spAutoFit/>
          </a:bodyPr>
          <a:lstStyle/>
          <a:p>
            <a:r>
              <a:rPr lang="en-US" sz="1200" b="1" dirty="0"/>
              <a:t>Shorter commute to work</a:t>
            </a:r>
          </a:p>
          <a:p>
            <a:pPr marL="171450" indent="-171450">
              <a:buFont typeface="Arial" panose="020B0604020202020204" pitchFamily="34" charset="0"/>
              <a:buChar char="•"/>
            </a:pPr>
            <a:r>
              <a:rPr lang="en-US" sz="1000" dirty="0"/>
              <a:t>Easier commutes means less time going to work.</a:t>
            </a:r>
          </a:p>
          <a:p>
            <a:pPr marL="171450" indent="-171450">
              <a:buFont typeface="Arial" panose="020B0604020202020204" pitchFamily="34" charset="0"/>
              <a:buChar char="•"/>
            </a:pPr>
            <a:r>
              <a:rPr lang="en-US" sz="1000" b="1" dirty="0"/>
              <a:t>I would love a shorter commute to work. </a:t>
            </a:r>
            <a:r>
              <a:rPr lang="en-US" sz="1000" dirty="0"/>
              <a:t>There is too much traffic with people who don't know how to drive. </a:t>
            </a:r>
          </a:p>
          <a:p>
            <a:pPr marL="171450" indent="-171450">
              <a:buFont typeface="Arial" panose="020B0604020202020204" pitchFamily="34" charset="0"/>
              <a:buChar char="•"/>
            </a:pPr>
            <a:r>
              <a:rPr lang="en-US" sz="1000" dirty="0"/>
              <a:t>Working people who got to work.</a:t>
            </a:r>
          </a:p>
        </p:txBody>
      </p:sp>
      <p:cxnSp>
        <p:nvCxnSpPr>
          <p:cNvPr id="37" name="Straight Connector 36">
            <a:extLst>
              <a:ext uri="{FF2B5EF4-FFF2-40B4-BE49-F238E27FC236}">
                <a16:creationId xmlns:a16="http://schemas.microsoft.com/office/drawing/2014/main" id="{43F95789-1328-494C-A97D-8EA168A60371}"/>
              </a:ext>
            </a:extLst>
          </p:cNvPr>
          <p:cNvCxnSpPr>
            <a:cxnSpLocks/>
            <a:stCxn id="36" idx="3"/>
            <a:endCxn id="32" idx="2"/>
          </p:cNvCxnSpPr>
          <p:nvPr/>
        </p:nvCxnSpPr>
        <p:spPr>
          <a:xfrm flipV="1">
            <a:off x="2411390" y="2699820"/>
            <a:ext cx="2818119" cy="1856403"/>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59A6D35A-4075-4094-A798-66C86ED44102}"/>
              </a:ext>
            </a:extLst>
          </p:cNvPr>
          <p:cNvSpPr txBox="1"/>
          <p:nvPr/>
        </p:nvSpPr>
        <p:spPr>
          <a:xfrm>
            <a:off x="9904114" y="3861175"/>
            <a:ext cx="2124236" cy="892552"/>
          </a:xfrm>
          <a:prstGeom prst="rect">
            <a:avLst/>
          </a:prstGeom>
          <a:solidFill>
            <a:schemeClr val="bg1"/>
          </a:solidFill>
          <a:ln w="19050">
            <a:solidFill>
              <a:schemeClr val="accent1"/>
            </a:solidFill>
          </a:ln>
        </p:spPr>
        <p:txBody>
          <a:bodyPr wrap="square" numCol="1" rtlCol="0">
            <a:spAutoFit/>
          </a:bodyPr>
          <a:lstStyle/>
          <a:p>
            <a:r>
              <a:rPr lang="en-US" sz="1200" b="1" dirty="0"/>
              <a:t>Positive interactions</a:t>
            </a:r>
          </a:p>
          <a:p>
            <a:pPr marL="171450" indent="-171450">
              <a:buFont typeface="Arial" panose="020B0604020202020204" pitchFamily="34" charset="0"/>
              <a:buChar char="•"/>
            </a:pPr>
            <a:r>
              <a:rPr lang="en-US" sz="1000" dirty="0"/>
              <a:t>“Fewer hassles”</a:t>
            </a:r>
          </a:p>
          <a:p>
            <a:pPr marL="171450" indent="-171450">
              <a:buFont typeface="Arial" panose="020B0604020202020204" pitchFamily="34" charset="0"/>
              <a:buChar char="•"/>
            </a:pPr>
            <a:r>
              <a:rPr lang="en-US" sz="1000" dirty="0"/>
              <a:t>“Love the dog!”</a:t>
            </a:r>
          </a:p>
          <a:p>
            <a:pPr marL="171450" indent="-171450">
              <a:buFont typeface="Arial" panose="020B0604020202020204" pitchFamily="34" charset="0"/>
              <a:buChar char="•"/>
            </a:pPr>
            <a:r>
              <a:rPr lang="en-US" sz="1000" dirty="0"/>
              <a:t>“I like the positive interactions”</a:t>
            </a:r>
          </a:p>
        </p:txBody>
      </p:sp>
      <p:cxnSp>
        <p:nvCxnSpPr>
          <p:cNvPr id="39" name="Straight Connector 38">
            <a:extLst>
              <a:ext uri="{FF2B5EF4-FFF2-40B4-BE49-F238E27FC236}">
                <a16:creationId xmlns:a16="http://schemas.microsoft.com/office/drawing/2014/main" id="{53ACAF06-9BD0-4C89-8DCB-C534FE69EFF5}"/>
              </a:ext>
            </a:extLst>
          </p:cNvPr>
          <p:cNvCxnSpPr>
            <a:cxnSpLocks/>
            <a:stCxn id="38" idx="1"/>
            <a:endCxn id="33" idx="2"/>
          </p:cNvCxnSpPr>
          <p:nvPr/>
        </p:nvCxnSpPr>
        <p:spPr>
          <a:xfrm flipH="1" flipV="1">
            <a:off x="8298442" y="2699821"/>
            <a:ext cx="1605672" cy="1607630"/>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9541114-D17C-4F54-ABEE-892BDBC4B438}"/>
              </a:ext>
            </a:extLst>
          </p:cNvPr>
          <p:cNvSpPr txBox="1"/>
          <p:nvPr/>
        </p:nvSpPr>
        <p:spPr>
          <a:xfrm>
            <a:off x="9907736" y="1911640"/>
            <a:ext cx="2120614" cy="1661993"/>
          </a:xfrm>
          <a:prstGeom prst="rect">
            <a:avLst/>
          </a:prstGeom>
          <a:solidFill>
            <a:schemeClr val="bg1"/>
          </a:solidFill>
          <a:ln w="19050">
            <a:solidFill>
              <a:schemeClr val="accent1"/>
            </a:solidFill>
          </a:ln>
        </p:spPr>
        <p:txBody>
          <a:bodyPr wrap="square" rtlCol="0">
            <a:spAutoFit/>
          </a:bodyPr>
          <a:lstStyle/>
          <a:p>
            <a:r>
              <a:rPr lang="en-US" sz="1200" b="1" dirty="0"/>
              <a:t>Opposing reactions</a:t>
            </a:r>
          </a:p>
          <a:p>
            <a:pPr marL="171450" indent="-171450">
              <a:buFont typeface="Arial" panose="020B0604020202020204" pitchFamily="34" charset="0"/>
              <a:buChar char="•"/>
            </a:pPr>
            <a:r>
              <a:rPr lang="en-US" sz="1000" dirty="0"/>
              <a:t>“Seeing people smiling though they are on the road but doing something they enjoy”</a:t>
            </a:r>
          </a:p>
          <a:p>
            <a:pPr marL="171450" indent="-171450">
              <a:buFont typeface="Arial" panose="020B0604020202020204" pitchFamily="34" charset="0"/>
              <a:buChar char="•"/>
            </a:pPr>
            <a:r>
              <a:rPr lang="en-US" sz="1000" dirty="0"/>
              <a:t>“I like this road scene better than the one in an earlier scene because the traffic isn't heavy and stressful.”</a:t>
            </a:r>
          </a:p>
          <a:p>
            <a:pPr marL="171450" indent="-171450">
              <a:buFont typeface="Arial" panose="020B0604020202020204" pitchFamily="34" charset="0"/>
              <a:buChar char="•"/>
            </a:pPr>
            <a:r>
              <a:rPr lang="en-US" sz="1000" b="1" dirty="0"/>
              <a:t>“Easier commutes, I'm sold”</a:t>
            </a:r>
          </a:p>
          <a:p>
            <a:pPr marL="171450" indent="-171450">
              <a:buFont typeface="Arial" panose="020B0604020202020204" pitchFamily="34" charset="0"/>
              <a:buChar char="•"/>
            </a:pPr>
            <a:r>
              <a:rPr lang="en-US" sz="1000" dirty="0"/>
              <a:t>“Picture on point”</a:t>
            </a:r>
          </a:p>
        </p:txBody>
      </p:sp>
      <p:cxnSp>
        <p:nvCxnSpPr>
          <p:cNvPr id="41" name="Straight Connector 40">
            <a:extLst>
              <a:ext uri="{FF2B5EF4-FFF2-40B4-BE49-F238E27FC236}">
                <a16:creationId xmlns:a16="http://schemas.microsoft.com/office/drawing/2014/main" id="{6D2B6911-7CAD-4242-AE4C-B5975A199E29}"/>
              </a:ext>
            </a:extLst>
          </p:cNvPr>
          <p:cNvCxnSpPr>
            <a:cxnSpLocks/>
            <a:stCxn id="40" idx="1"/>
            <a:endCxn id="27" idx="3"/>
          </p:cNvCxnSpPr>
          <p:nvPr/>
        </p:nvCxnSpPr>
        <p:spPr>
          <a:xfrm flipH="1" flipV="1">
            <a:off x="9218603" y="2499944"/>
            <a:ext cx="689133" cy="242693"/>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C939865-09BC-440F-ADE2-6DB65FF3A4A4}"/>
              </a:ext>
            </a:extLst>
          </p:cNvPr>
          <p:cNvSpPr/>
          <p:nvPr/>
        </p:nvSpPr>
        <p:spPr>
          <a:xfrm>
            <a:off x="5547168" y="1788870"/>
            <a:ext cx="534089" cy="48963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4A8F54-06B7-4E6F-BD22-736BD03ECE8D}"/>
              </a:ext>
            </a:extLst>
          </p:cNvPr>
          <p:cNvSpPr/>
          <p:nvPr/>
        </p:nvSpPr>
        <p:spPr>
          <a:xfrm>
            <a:off x="6370135" y="1955894"/>
            <a:ext cx="488399" cy="782511"/>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A picture containing text, way, scene, road&#10;&#10;Description automatically generated">
            <a:extLst>
              <a:ext uri="{FF2B5EF4-FFF2-40B4-BE49-F238E27FC236}">
                <a16:creationId xmlns:a16="http://schemas.microsoft.com/office/drawing/2014/main" id="{76BBFBDE-BE7E-45E2-810F-31A864D1FF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3433" y="1181266"/>
            <a:ext cx="1074383" cy="603504"/>
          </a:xfrm>
          <a:prstGeom prst="rect">
            <a:avLst/>
          </a:prstGeom>
        </p:spPr>
      </p:pic>
      <p:pic>
        <p:nvPicPr>
          <p:cNvPr id="45" name="Picture 44" descr="A person looking at the phone&#10;&#10;Description automatically generated with low confidence">
            <a:extLst>
              <a:ext uri="{FF2B5EF4-FFF2-40B4-BE49-F238E27FC236}">
                <a16:creationId xmlns:a16="http://schemas.microsoft.com/office/drawing/2014/main" id="{03FAFA58-D1F9-4539-830E-6BCAE510AA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74615" y="571435"/>
            <a:ext cx="1072222" cy="603504"/>
          </a:xfrm>
          <a:prstGeom prst="rect">
            <a:avLst/>
          </a:prstGeom>
        </p:spPr>
      </p:pic>
      <p:pic>
        <p:nvPicPr>
          <p:cNvPr id="46" name="Picture 45" descr="A dog sitting on a couch&#10;&#10;Description automatically generated with low confidence">
            <a:extLst>
              <a:ext uri="{FF2B5EF4-FFF2-40B4-BE49-F238E27FC236}">
                <a16:creationId xmlns:a16="http://schemas.microsoft.com/office/drawing/2014/main" id="{A07AF6D1-E3A7-48F7-B2DE-495FBCCCDB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913" y="569862"/>
            <a:ext cx="1072222" cy="603504"/>
          </a:xfrm>
          <a:prstGeom prst="rect">
            <a:avLst/>
          </a:prstGeom>
        </p:spPr>
      </p:pic>
      <p:pic>
        <p:nvPicPr>
          <p:cNvPr id="47" name="Picture 46" descr="A picture containing person, athletic game, sport&#10;&#10;Description automatically generated">
            <a:extLst>
              <a:ext uri="{FF2B5EF4-FFF2-40B4-BE49-F238E27FC236}">
                <a16:creationId xmlns:a16="http://schemas.microsoft.com/office/drawing/2014/main" id="{931BBEE8-522E-4D16-AF95-AB8DBC1CABD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92232" y="1171630"/>
            <a:ext cx="1068857" cy="603504"/>
          </a:xfrm>
          <a:prstGeom prst="rect">
            <a:avLst/>
          </a:prstGeom>
        </p:spPr>
      </p:pic>
      <p:pic>
        <p:nvPicPr>
          <p:cNvPr id="48" name="Picture 47" descr="A person getting on a bus&#10;&#10;Description automatically generated with medium confidence">
            <a:extLst>
              <a:ext uri="{FF2B5EF4-FFF2-40B4-BE49-F238E27FC236}">
                <a16:creationId xmlns:a16="http://schemas.microsoft.com/office/drawing/2014/main" id="{02600E81-15B5-43C2-B20B-D1F09E9608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20282" y="564213"/>
            <a:ext cx="1072222" cy="603504"/>
          </a:xfrm>
          <a:prstGeom prst="rect">
            <a:avLst/>
          </a:prstGeom>
        </p:spPr>
      </p:pic>
      <p:sp>
        <p:nvSpPr>
          <p:cNvPr id="49" name="Rectangle 48">
            <a:extLst>
              <a:ext uri="{FF2B5EF4-FFF2-40B4-BE49-F238E27FC236}">
                <a16:creationId xmlns:a16="http://schemas.microsoft.com/office/drawing/2014/main" id="{B92E1E93-D14C-406A-9315-ACCE772C85A0}"/>
              </a:ext>
            </a:extLst>
          </p:cNvPr>
          <p:cNvSpPr/>
          <p:nvPr/>
        </p:nvSpPr>
        <p:spPr>
          <a:xfrm>
            <a:off x="7252340" y="2266101"/>
            <a:ext cx="434864" cy="42132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descr="A picture containing grass, person, dog&#10;&#10;Description automatically generated">
            <a:extLst>
              <a:ext uri="{FF2B5EF4-FFF2-40B4-BE49-F238E27FC236}">
                <a16:creationId xmlns:a16="http://schemas.microsoft.com/office/drawing/2014/main" id="{26E96F37-7D3B-4901-B81F-B57CA4B9B1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33518" y="1171630"/>
            <a:ext cx="1068579" cy="603504"/>
          </a:xfrm>
          <a:prstGeom prst="rect">
            <a:avLst/>
          </a:prstGeom>
        </p:spPr>
      </p:pic>
      <p:pic>
        <p:nvPicPr>
          <p:cNvPr id="51" name="Picture 50" descr="A picture containing text, outdoor, sky&#10;&#10;Description automatically generated">
            <a:extLst>
              <a:ext uri="{FF2B5EF4-FFF2-40B4-BE49-F238E27FC236}">
                <a16:creationId xmlns:a16="http://schemas.microsoft.com/office/drawing/2014/main" id="{BD13C273-F244-4316-B927-49E7BB39D3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845871" y="1171630"/>
            <a:ext cx="1069793" cy="603504"/>
          </a:xfrm>
          <a:prstGeom prst="rect">
            <a:avLst/>
          </a:prstGeom>
        </p:spPr>
      </p:pic>
      <p:sp>
        <p:nvSpPr>
          <p:cNvPr id="52" name="TextBox 51">
            <a:extLst>
              <a:ext uri="{FF2B5EF4-FFF2-40B4-BE49-F238E27FC236}">
                <a16:creationId xmlns:a16="http://schemas.microsoft.com/office/drawing/2014/main" id="{FE91E092-367F-4C50-BA1B-849D6EF69A53}"/>
              </a:ext>
            </a:extLst>
          </p:cNvPr>
          <p:cNvSpPr txBox="1"/>
          <p:nvPr/>
        </p:nvSpPr>
        <p:spPr>
          <a:xfrm>
            <a:off x="1574246" y="5439280"/>
            <a:ext cx="2238583" cy="1046440"/>
          </a:xfrm>
          <a:prstGeom prst="rect">
            <a:avLst/>
          </a:prstGeom>
          <a:solidFill>
            <a:schemeClr val="bg1"/>
          </a:solidFill>
          <a:ln w="19050">
            <a:solidFill>
              <a:schemeClr val="accent1"/>
            </a:solidFill>
          </a:ln>
        </p:spPr>
        <p:txBody>
          <a:bodyPr wrap="square" rtlCol="0">
            <a:spAutoFit/>
          </a:bodyPr>
          <a:lstStyle/>
          <a:p>
            <a:r>
              <a:rPr lang="en-US" sz="1200" b="1" dirty="0"/>
              <a:t>Less stress</a:t>
            </a:r>
          </a:p>
          <a:p>
            <a:pPr marL="171450" indent="-171450">
              <a:buFont typeface="Arial" panose="020B0604020202020204" pitchFamily="34" charset="0"/>
              <a:buChar char="•"/>
            </a:pPr>
            <a:r>
              <a:rPr lang="en-US" sz="1000" dirty="0"/>
              <a:t>“Good transportation reduces stress...”</a:t>
            </a:r>
          </a:p>
          <a:p>
            <a:pPr marL="171450" indent="-171450">
              <a:buFont typeface="Arial" panose="020B0604020202020204" pitchFamily="34" charset="0"/>
              <a:buChar char="•"/>
            </a:pPr>
            <a:r>
              <a:rPr lang="en-US" sz="1000" dirty="0"/>
              <a:t>“Less driving, reducing stress is good”</a:t>
            </a:r>
          </a:p>
          <a:p>
            <a:pPr marL="171450" indent="-171450">
              <a:buFont typeface="Arial" panose="020B0604020202020204" pitchFamily="34" charset="0"/>
              <a:buChar char="•"/>
            </a:pPr>
            <a:r>
              <a:rPr lang="en-US" sz="1000" dirty="0"/>
              <a:t>“She looks relaxed</a:t>
            </a:r>
          </a:p>
        </p:txBody>
      </p:sp>
      <p:pic>
        <p:nvPicPr>
          <p:cNvPr id="53" name="Picture 52" descr="A person in a car&#10;&#10;Description automatically generated with low confidence">
            <a:extLst>
              <a:ext uri="{FF2B5EF4-FFF2-40B4-BE49-F238E27FC236}">
                <a16:creationId xmlns:a16="http://schemas.microsoft.com/office/drawing/2014/main" id="{051ED91E-C935-4D07-90E6-DCE6458A75C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56545" y="1178498"/>
            <a:ext cx="1068857" cy="603504"/>
          </a:xfrm>
          <a:prstGeom prst="rect">
            <a:avLst/>
          </a:prstGeom>
        </p:spPr>
      </p:pic>
      <p:pic>
        <p:nvPicPr>
          <p:cNvPr id="54" name="Picture 53" descr="A picture containing text, person&#10;&#10;Description automatically generated">
            <a:extLst>
              <a:ext uri="{FF2B5EF4-FFF2-40B4-BE49-F238E27FC236}">
                <a16:creationId xmlns:a16="http://schemas.microsoft.com/office/drawing/2014/main" id="{F453D55A-FA24-4551-8225-B74B2DB8678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32904" y="1171630"/>
            <a:ext cx="1066715" cy="603504"/>
          </a:xfrm>
          <a:prstGeom prst="rect">
            <a:avLst/>
          </a:prstGeom>
        </p:spPr>
      </p:pic>
      <p:cxnSp>
        <p:nvCxnSpPr>
          <p:cNvPr id="55" name="Straight Connector 54">
            <a:extLst>
              <a:ext uri="{FF2B5EF4-FFF2-40B4-BE49-F238E27FC236}">
                <a16:creationId xmlns:a16="http://schemas.microsoft.com/office/drawing/2014/main" id="{62A775D9-929F-45CA-88DC-EA566044CA48}"/>
              </a:ext>
            </a:extLst>
          </p:cNvPr>
          <p:cNvCxnSpPr>
            <a:cxnSpLocks/>
            <a:stCxn id="52" idx="0"/>
            <a:endCxn id="42" idx="2"/>
          </p:cNvCxnSpPr>
          <p:nvPr/>
        </p:nvCxnSpPr>
        <p:spPr>
          <a:xfrm flipV="1">
            <a:off x="2693538" y="2278500"/>
            <a:ext cx="3120675" cy="3160780"/>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D4F57C87-0D1A-4B7A-B3B7-74C9983F926B}"/>
              </a:ext>
            </a:extLst>
          </p:cNvPr>
          <p:cNvSpPr txBox="1"/>
          <p:nvPr/>
        </p:nvSpPr>
        <p:spPr>
          <a:xfrm>
            <a:off x="3905621" y="5439280"/>
            <a:ext cx="3827897" cy="1354217"/>
          </a:xfrm>
          <a:prstGeom prst="rect">
            <a:avLst/>
          </a:prstGeom>
          <a:solidFill>
            <a:schemeClr val="bg1"/>
          </a:solidFill>
          <a:ln w="19050">
            <a:solidFill>
              <a:schemeClr val="accent1"/>
            </a:solidFill>
          </a:ln>
        </p:spPr>
        <p:txBody>
          <a:bodyPr wrap="square" rtlCol="0">
            <a:spAutoFit/>
          </a:bodyPr>
          <a:lstStyle/>
          <a:p>
            <a:r>
              <a:rPr lang="en-US" sz="1200" b="1" dirty="0"/>
              <a:t>Family time</a:t>
            </a:r>
          </a:p>
          <a:p>
            <a:pPr marL="171450" indent="-171450">
              <a:buFont typeface="Arial" panose="020B0604020202020204" pitchFamily="34" charset="0"/>
              <a:buChar char="•"/>
            </a:pPr>
            <a:r>
              <a:rPr lang="en-US" sz="1000" dirty="0"/>
              <a:t>“I like that it show a father having time to play hockey with his son”</a:t>
            </a:r>
          </a:p>
          <a:p>
            <a:pPr marL="171450" indent="-171450">
              <a:buFont typeface="Arial" panose="020B0604020202020204" pitchFamily="34" charset="0"/>
              <a:buChar char="•"/>
            </a:pPr>
            <a:r>
              <a:rPr lang="en-US" sz="1000" dirty="0"/>
              <a:t>“I chose the heart emoji for this image. I chose this because it shows a connection between a father/coach to the child of being taught a sport. Family is really important especially when it comes to sporting events and being there for them. Not running late due to traffic or re routes.”</a:t>
            </a:r>
          </a:p>
        </p:txBody>
      </p:sp>
      <p:cxnSp>
        <p:nvCxnSpPr>
          <p:cNvPr id="57" name="Straight Connector 56">
            <a:extLst>
              <a:ext uri="{FF2B5EF4-FFF2-40B4-BE49-F238E27FC236}">
                <a16:creationId xmlns:a16="http://schemas.microsoft.com/office/drawing/2014/main" id="{1C8849C9-CCCD-472D-B04C-74D4AFC8AA35}"/>
              </a:ext>
            </a:extLst>
          </p:cNvPr>
          <p:cNvCxnSpPr>
            <a:cxnSpLocks/>
            <a:stCxn id="56" idx="0"/>
            <a:endCxn id="43" idx="2"/>
          </p:cNvCxnSpPr>
          <p:nvPr/>
        </p:nvCxnSpPr>
        <p:spPr>
          <a:xfrm flipV="1">
            <a:off x="5819570" y="2738405"/>
            <a:ext cx="794765" cy="2700875"/>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4D482530-FF38-4AB9-8F4B-7C92107D7191}"/>
              </a:ext>
            </a:extLst>
          </p:cNvPr>
          <p:cNvSpPr txBox="1"/>
          <p:nvPr/>
        </p:nvSpPr>
        <p:spPr>
          <a:xfrm>
            <a:off x="7855475" y="5429490"/>
            <a:ext cx="2238583" cy="738664"/>
          </a:xfrm>
          <a:prstGeom prst="rect">
            <a:avLst/>
          </a:prstGeom>
          <a:solidFill>
            <a:schemeClr val="bg1"/>
          </a:solidFill>
          <a:ln w="19050">
            <a:solidFill>
              <a:schemeClr val="accent1"/>
            </a:solidFill>
          </a:ln>
        </p:spPr>
        <p:txBody>
          <a:bodyPr wrap="square" rtlCol="0">
            <a:spAutoFit/>
          </a:bodyPr>
          <a:lstStyle/>
          <a:p>
            <a:r>
              <a:rPr lang="en-US" sz="1200" b="1" dirty="0"/>
              <a:t>Reliable buses</a:t>
            </a:r>
          </a:p>
          <a:p>
            <a:pPr marL="171450" indent="-171450">
              <a:buFont typeface="Arial" panose="020B0604020202020204" pitchFamily="34" charset="0"/>
              <a:buChar char="•"/>
            </a:pPr>
            <a:r>
              <a:rPr lang="en-US" sz="1000" dirty="0"/>
              <a:t>“People love fewer traffic jams”</a:t>
            </a:r>
          </a:p>
          <a:p>
            <a:pPr marL="171450" indent="-171450">
              <a:buFont typeface="Arial" panose="020B0604020202020204" pitchFamily="34" charset="0"/>
              <a:buChar char="•"/>
            </a:pPr>
            <a:r>
              <a:rPr lang="en-US" sz="1000" dirty="0"/>
              <a:t>“More reliable buses is a must. Not everyone drives.”</a:t>
            </a:r>
          </a:p>
        </p:txBody>
      </p:sp>
      <p:cxnSp>
        <p:nvCxnSpPr>
          <p:cNvPr id="59" name="Straight Connector 58">
            <a:extLst>
              <a:ext uri="{FF2B5EF4-FFF2-40B4-BE49-F238E27FC236}">
                <a16:creationId xmlns:a16="http://schemas.microsoft.com/office/drawing/2014/main" id="{9F1274EE-3B0D-4065-85B4-D663E862CC69}"/>
              </a:ext>
            </a:extLst>
          </p:cNvPr>
          <p:cNvCxnSpPr>
            <a:cxnSpLocks/>
            <a:stCxn id="58" idx="0"/>
            <a:endCxn id="49" idx="2"/>
          </p:cNvCxnSpPr>
          <p:nvPr/>
        </p:nvCxnSpPr>
        <p:spPr>
          <a:xfrm flipH="1" flipV="1">
            <a:off x="7469772" y="2687421"/>
            <a:ext cx="1504995" cy="2742069"/>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0063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id="{0EBDF72E-3CD4-459F-B674-195EF41822DE}"/>
              </a:ext>
            </a:extLst>
          </p:cNvPr>
          <p:cNvGraphicFramePr>
            <a:graphicFrameLocks noGrp="1"/>
          </p:cNvGraphicFramePr>
          <p:nvPr>
            <p:extLst>
              <p:ext uri="{D42A27DB-BD31-4B8C-83A1-F6EECF244321}">
                <p14:modId xmlns:p14="http://schemas.microsoft.com/office/powerpoint/2010/main" val="2302605266"/>
              </p:ext>
            </p:extLst>
          </p:nvPr>
        </p:nvGraphicFramePr>
        <p:xfrm>
          <a:off x="8400913" y="5648965"/>
          <a:ext cx="1854535" cy="1147856"/>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248690716"/>
                    </a:ext>
                  </a:extLst>
                </a:gridCol>
                <a:gridCol w="490522">
                  <a:extLst>
                    <a:ext uri="{9D8B030D-6E8A-4147-A177-3AD203B41FA5}">
                      <a16:colId xmlns:a16="http://schemas.microsoft.com/office/drawing/2014/main" val="3697037690"/>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31%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075376"/>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58%</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3090037"/>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1540665"/>
                  </a:ext>
                </a:extLst>
              </a:tr>
              <a:tr h="286964">
                <a:tc>
                  <a:txBody>
                    <a:bodyPr/>
                    <a:lstStyle/>
                    <a:p>
                      <a:pPr marL="0" lvl="0" indent="0" algn="l" defTabSz="457200">
                        <a:lnSpc>
                          <a:spcPct val="100000"/>
                        </a:lnSpc>
                        <a:spcBef>
                          <a:spcPts val="0"/>
                        </a:spcBef>
                        <a:spcAft>
                          <a:spcPts val="0"/>
                        </a:spcAft>
                        <a:buNone/>
                        <a:tabLst/>
                        <a:defRPr/>
                      </a:pPr>
                      <a:endParaRPr lang="en-US" sz="1000" b="0" i="0" dirty="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277367"/>
                  </a:ext>
                </a:extLst>
              </a:tr>
            </a:tbl>
          </a:graphicData>
        </a:graphic>
      </p:graphicFrame>
      <p:sp>
        <p:nvSpPr>
          <p:cNvPr id="20" name="Title 1">
            <a:extLst>
              <a:ext uri="{FF2B5EF4-FFF2-40B4-BE49-F238E27FC236}">
                <a16:creationId xmlns:a16="http://schemas.microsoft.com/office/drawing/2014/main" id="{63748DFD-A43B-47E9-AD0C-4E64D435C3D7}"/>
              </a:ext>
            </a:extLst>
          </p:cNvPr>
          <p:cNvSpPr txBox="1">
            <a:spLocks/>
          </p:cNvSpPr>
          <p:nvPr/>
        </p:nvSpPr>
        <p:spPr>
          <a:xfrm>
            <a:off x="61495" y="84614"/>
            <a:ext cx="10837333" cy="677863"/>
          </a:xfrm>
          <a:prstGeom prst="rect">
            <a:avLst/>
          </a:prstGeom>
        </p:spPr>
        <p:txBody>
          <a:bodyPr>
            <a:norm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2400" dirty="0">
                <a:solidFill>
                  <a:schemeClr val="tx2"/>
                </a:solidFill>
              </a:rPr>
              <a:t>EASIER COMMUTES Video Script Markup</a:t>
            </a:r>
          </a:p>
        </p:txBody>
      </p:sp>
      <p:graphicFrame>
        <p:nvGraphicFramePr>
          <p:cNvPr id="32" name="Table 31">
            <a:extLst>
              <a:ext uri="{FF2B5EF4-FFF2-40B4-BE49-F238E27FC236}">
                <a16:creationId xmlns:a16="http://schemas.microsoft.com/office/drawing/2014/main" id="{22DECA2D-5A74-4E47-B422-20225BDF1BF5}"/>
              </a:ext>
            </a:extLst>
          </p:cNvPr>
          <p:cNvGraphicFramePr>
            <a:graphicFrameLocks noGrp="1"/>
          </p:cNvGraphicFramePr>
          <p:nvPr>
            <p:extLst>
              <p:ext uri="{D42A27DB-BD31-4B8C-83A1-F6EECF244321}">
                <p14:modId xmlns:p14="http://schemas.microsoft.com/office/powerpoint/2010/main" val="2091573789"/>
              </p:ext>
            </p:extLst>
          </p:nvPr>
        </p:nvGraphicFramePr>
        <p:xfrm>
          <a:off x="10279482" y="5649094"/>
          <a:ext cx="1854535" cy="860892"/>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lvl="0" algn="ctr">
                        <a:buNone/>
                      </a:pPr>
                      <a:r>
                        <a:rPr lang="en-US" sz="1200" b="0" i="0" u="none" strike="noStrike">
                          <a:solidFill>
                            <a:srgbClr val="000000"/>
                          </a:solidFill>
                          <a:effectLst/>
                          <a:latin typeface="+mn-lt"/>
                        </a:rPr>
                        <a:t>-</a:t>
                      </a:r>
                    </a:p>
                  </a:txBody>
                  <a:tcPr marL="9524" marR="9524" marT="9524" marB="0" anchor="ctr">
                    <a:lnL w="9525" cap="flat" cmpd="sng" algn="ctr">
                      <a:solidFill>
                        <a:schemeClr val="tx1"/>
                      </a:solidFill>
                      <a:prstDash val="solid"/>
                      <a:round/>
                      <a:headEnd type="none" w="med" len="med"/>
                      <a:tailEnd type="none" w="med" len="med"/>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6%</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dirty="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33" name="Picture 32" descr="A picture containing logo&#10;&#10;Description automatically generated">
            <a:extLst>
              <a:ext uri="{FF2B5EF4-FFF2-40B4-BE49-F238E27FC236}">
                <a16:creationId xmlns:a16="http://schemas.microsoft.com/office/drawing/2014/main" id="{411FA341-A982-43D7-9908-487C5A3E87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26843" y="5675104"/>
            <a:ext cx="774061" cy="248000"/>
          </a:xfrm>
          <a:prstGeom prst="rect">
            <a:avLst/>
          </a:prstGeom>
        </p:spPr>
      </p:pic>
      <p:pic>
        <p:nvPicPr>
          <p:cNvPr id="34" name="Picture 33" descr="Text&#10;&#10;Description automatically generated with low confidence">
            <a:extLst>
              <a:ext uri="{FF2B5EF4-FFF2-40B4-BE49-F238E27FC236}">
                <a16:creationId xmlns:a16="http://schemas.microsoft.com/office/drawing/2014/main" id="{500DD895-1422-4523-B47F-F23CA5A755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26843" y="5964593"/>
            <a:ext cx="686408" cy="248000"/>
          </a:xfrm>
          <a:prstGeom prst="rect">
            <a:avLst/>
          </a:prstGeom>
        </p:spPr>
      </p:pic>
      <p:pic>
        <p:nvPicPr>
          <p:cNvPr id="35" name="Picture 34" descr="Logo&#10;&#10;Description automatically generated">
            <a:extLst>
              <a:ext uri="{FF2B5EF4-FFF2-40B4-BE49-F238E27FC236}">
                <a16:creationId xmlns:a16="http://schemas.microsoft.com/office/drawing/2014/main" id="{DBA8D0D6-B42A-4F6A-9224-D3DBBE2AEC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81378" y="5959798"/>
            <a:ext cx="945681" cy="238574"/>
          </a:xfrm>
          <a:prstGeom prst="rect">
            <a:avLst/>
          </a:prstGeom>
        </p:spPr>
      </p:pic>
      <p:pic>
        <p:nvPicPr>
          <p:cNvPr id="36" name="Picture 35" descr="Logo&#10;&#10;Description automatically generated">
            <a:extLst>
              <a:ext uri="{FF2B5EF4-FFF2-40B4-BE49-F238E27FC236}">
                <a16:creationId xmlns:a16="http://schemas.microsoft.com/office/drawing/2014/main" id="{2A94200D-A3BA-4163-B6F3-AAEB7F3010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81378" y="6239860"/>
            <a:ext cx="669991" cy="255184"/>
          </a:xfrm>
          <a:prstGeom prst="rect">
            <a:avLst/>
          </a:prstGeom>
        </p:spPr>
      </p:pic>
      <p:pic>
        <p:nvPicPr>
          <p:cNvPr id="37" name="Picture 36" descr="A picture containing logo&#10;&#10;Description automatically generated">
            <a:extLst>
              <a:ext uri="{FF2B5EF4-FFF2-40B4-BE49-F238E27FC236}">
                <a16:creationId xmlns:a16="http://schemas.microsoft.com/office/drawing/2014/main" id="{35356968-2F5E-45C0-B3E8-58851479ED1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526843" y="6254082"/>
            <a:ext cx="1123516" cy="248000"/>
          </a:xfrm>
          <a:prstGeom prst="rect">
            <a:avLst/>
          </a:prstGeom>
        </p:spPr>
      </p:pic>
      <p:pic>
        <p:nvPicPr>
          <p:cNvPr id="38" name="Picture 37" descr="Logo&#10;&#10;Description automatically generated">
            <a:extLst>
              <a:ext uri="{FF2B5EF4-FFF2-40B4-BE49-F238E27FC236}">
                <a16:creationId xmlns:a16="http://schemas.microsoft.com/office/drawing/2014/main" id="{7728007D-175E-4D18-9596-3273C1D623D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526843" y="6543571"/>
            <a:ext cx="1033336" cy="248000"/>
          </a:xfrm>
          <a:prstGeom prst="rect">
            <a:avLst/>
          </a:prstGeom>
        </p:spPr>
      </p:pic>
      <p:pic>
        <p:nvPicPr>
          <p:cNvPr id="39" name="Picture 38">
            <a:extLst>
              <a:ext uri="{FF2B5EF4-FFF2-40B4-BE49-F238E27FC236}">
                <a16:creationId xmlns:a16="http://schemas.microsoft.com/office/drawing/2014/main" id="{A1809DE3-70CE-4313-976D-1A854D28D2EC}"/>
              </a:ext>
            </a:extLst>
          </p:cNvPr>
          <p:cNvPicPr>
            <a:picLocks noChangeAspect="1"/>
          </p:cNvPicPr>
          <p:nvPr/>
        </p:nvPicPr>
        <p:blipFill>
          <a:blip r:embed="rId9"/>
          <a:stretch>
            <a:fillRect/>
          </a:stretch>
        </p:blipFill>
        <p:spPr>
          <a:xfrm>
            <a:off x="10381378" y="5675104"/>
            <a:ext cx="835616" cy="243205"/>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AA62E43B-8ACE-4B08-A0AB-5CB15664934E}"/>
              </a:ext>
            </a:extLst>
          </p:cNvPr>
          <p:cNvPicPr>
            <a:picLocks noChangeAspect="1"/>
          </p:cNvPicPr>
          <p:nvPr/>
        </p:nvPicPr>
        <p:blipFill>
          <a:blip r:embed="rId10"/>
          <a:stretch>
            <a:fillRect/>
          </a:stretch>
        </p:blipFill>
        <p:spPr>
          <a:xfrm>
            <a:off x="2836752" y="1600200"/>
            <a:ext cx="6518495" cy="3657600"/>
          </a:xfrm>
          <a:prstGeom prst="rect">
            <a:avLst/>
          </a:prstGeom>
        </p:spPr>
      </p:pic>
      <p:sp>
        <p:nvSpPr>
          <p:cNvPr id="42" name="TextBox 41">
            <a:extLst>
              <a:ext uri="{FF2B5EF4-FFF2-40B4-BE49-F238E27FC236}">
                <a16:creationId xmlns:a16="http://schemas.microsoft.com/office/drawing/2014/main" id="{A18CA978-C7C9-46EF-B9ED-51FAB29C800C}"/>
              </a:ext>
            </a:extLst>
          </p:cNvPr>
          <p:cNvSpPr txBox="1"/>
          <p:nvPr/>
        </p:nvSpPr>
        <p:spPr>
          <a:xfrm>
            <a:off x="4214252" y="719616"/>
            <a:ext cx="3440966" cy="430887"/>
          </a:xfrm>
          <a:prstGeom prst="rect">
            <a:avLst/>
          </a:prstGeom>
          <a:solidFill>
            <a:schemeClr val="bg1"/>
          </a:solidFill>
          <a:ln w="28575">
            <a:solidFill>
              <a:schemeClr val="accent3"/>
            </a:solidFill>
          </a:ln>
        </p:spPr>
        <p:txBody>
          <a:bodyPr wrap="square" rtlCol="0">
            <a:spAutoFit/>
          </a:bodyPr>
          <a:lstStyle/>
          <a:p>
            <a:r>
              <a:rPr lang="en-US" sz="1200" dirty="0"/>
              <a:t>CONFUSING</a:t>
            </a:r>
          </a:p>
          <a:p>
            <a:r>
              <a:rPr lang="en-US" sz="1000" dirty="0"/>
              <a:t>“Ensuring job security does not make sense.”</a:t>
            </a:r>
          </a:p>
        </p:txBody>
      </p:sp>
      <p:sp>
        <p:nvSpPr>
          <p:cNvPr id="43" name="TextBox 42">
            <a:extLst>
              <a:ext uri="{FF2B5EF4-FFF2-40B4-BE49-F238E27FC236}">
                <a16:creationId xmlns:a16="http://schemas.microsoft.com/office/drawing/2014/main" id="{14660E4B-6C9F-4B3D-94C5-02FFF8C96CE7}"/>
              </a:ext>
            </a:extLst>
          </p:cNvPr>
          <p:cNvSpPr txBox="1"/>
          <p:nvPr/>
        </p:nvSpPr>
        <p:spPr>
          <a:xfrm>
            <a:off x="85840" y="736946"/>
            <a:ext cx="3393940" cy="738664"/>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“Nobody wants to sit in traffic, especially before or after work.”</a:t>
            </a:r>
          </a:p>
          <a:p>
            <a:pPr marL="171450" indent="-171450">
              <a:buFont typeface="Arial" panose="020B0604020202020204" pitchFamily="34" charset="0"/>
              <a:buChar char="•"/>
            </a:pPr>
            <a:r>
              <a:rPr lang="en-US" sz="1000" dirty="0"/>
              <a:t>“Just the easier commute does it for me”</a:t>
            </a:r>
          </a:p>
        </p:txBody>
      </p:sp>
      <p:sp>
        <p:nvSpPr>
          <p:cNvPr id="44" name="TextBox 43">
            <a:extLst>
              <a:ext uri="{FF2B5EF4-FFF2-40B4-BE49-F238E27FC236}">
                <a16:creationId xmlns:a16="http://schemas.microsoft.com/office/drawing/2014/main" id="{937F2F93-321C-4E68-BD6D-3963C92547BD}"/>
              </a:ext>
            </a:extLst>
          </p:cNvPr>
          <p:cNvSpPr txBox="1"/>
          <p:nvPr/>
        </p:nvSpPr>
        <p:spPr>
          <a:xfrm>
            <a:off x="7923154" y="704227"/>
            <a:ext cx="3374629" cy="892552"/>
          </a:xfrm>
          <a:prstGeom prst="rect">
            <a:avLst/>
          </a:prstGeom>
          <a:solidFill>
            <a:schemeClr val="bg1"/>
          </a:solidFill>
          <a:ln w="28575">
            <a:solidFill>
              <a:srgbClr val="00B0F0"/>
            </a:solidFill>
          </a:ln>
        </p:spPr>
        <p:txBody>
          <a:bodyPr wrap="square" lIns="91440" tIns="45720" rIns="91440" bIns="45720" rtlCol="0" anchor="t">
            <a:spAutoFit/>
          </a:bodyPr>
          <a:lstStyle/>
          <a:p>
            <a:r>
              <a:rPr lang="en-US" sz="1200" dirty="0"/>
              <a:t>DISLIKES</a:t>
            </a:r>
          </a:p>
          <a:p>
            <a:pPr marL="171450" indent="-171450">
              <a:buFont typeface="Arial" panose="020B0604020202020204" pitchFamily="34" charset="0"/>
              <a:buChar char="•"/>
            </a:pPr>
            <a:r>
              <a:rPr lang="en-US" sz="1000" dirty="0"/>
              <a:t>“That's an over claim. All people will do is lay in bed longer before getting up- they wont actually go into work earlier. ” </a:t>
            </a:r>
          </a:p>
          <a:p>
            <a:pPr marL="171450" indent="-171450">
              <a:buFont typeface="Arial" panose="020B0604020202020204" pitchFamily="34" charset="0"/>
              <a:buChar char="•"/>
            </a:pPr>
            <a:r>
              <a:rPr lang="en-US" sz="1000" dirty="0"/>
              <a:t>“I don't feel it has to with job security”</a:t>
            </a:r>
            <a:endParaRPr lang="en-US" sz="1000" dirty="0">
              <a:cs typeface="Arial"/>
            </a:endParaRPr>
          </a:p>
        </p:txBody>
      </p:sp>
      <p:sp>
        <p:nvSpPr>
          <p:cNvPr id="45" name="TextBox 44">
            <a:extLst>
              <a:ext uri="{FF2B5EF4-FFF2-40B4-BE49-F238E27FC236}">
                <a16:creationId xmlns:a16="http://schemas.microsoft.com/office/drawing/2014/main" id="{F12F65CF-2DDD-4CD1-9757-4A831CED6CC2}"/>
              </a:ext>
            </a:extLst>
          </p:cNvPr>
          <p:cNvSpPr txBox="1"/>
          <p:nvPr/>
        </p:nvSpPr>
        <p:spPr>
          <a:xfrm>
            <a:off x="85841" y="1616345"/>
            <a:ext cx="3393940" cy="1200329"/>
          </a:xfrm>
          <a:prstGeom prst="rect">
            <a:avLst/>
          </a:prstGeom>
          <a:solidFill>
            <a:schemeClr val="bg1"/>
          </a:solidFill>
          <a:ln w="28575">
            <a:solidFill>
              <a:srgbClr val="FF0000"/>
            </a:solidFill>
          </a:ln>
        </p:spPr>
        <p:txBody>
          <a:bodyPr wrap="square" lIns="91440" tIns="45720" rIns="91440" bIns="45720" rtlCol="0" anchor="t">
            <a:spAutoFit/>
          </a:bodyPr>
          <a:lstStyle/>
          <a:p>
            <a:r>
              <a:rPr lang="en-US" sz="1200" dirty="0"/>
              <a:t>LOVE</a:t>
            </a:r>
          </a:p>
          <a:p>
            <a:pPr marL="171450" indent="-171450">
              <a:buFont typeface="Arial" panose="020B0604020202020204" pitchFamily="34" charset="0"/>
              <a:buChar char="•"/>
            </a:pPr>
            <a:r>
              <a:rPr lang="en-US" sz="1000" dirty="0"/>
              <a:t>“Less stress by not sitting in long traffic helps us to have more productive lives ” </a:t>
            </a:r>
          </a:p>
          <a:p>
            <a:pPr marL="171450" indent="-171450">
              <a:buFont typeface="Arial" panose="020B0604020202020204" pitchFamily="34" charset="0"/>
              <a:buChar char="•"/>
            </a:pPr>
            <a:r>
              <a:rPr lang="en-US" sz="1000" dirty="0"/>
              <a:t>“Good transportation systems does reduce stress for me”</a:t>
            </a:r>
          </a:p>
          <a:p>
            <a:pPr marL="171450" indent="-171450">
              <a:buFont typeface="Arial" panose="020B0604020202020204" pitchFamily="34" charset="0"/>
              <a:buChar char="•"/>
            </a:pPr>
            <a:r>
              <a:rPr lang="en-US" sz="1000" dirty="0"/>
              <a:t>“Anything that reduces stress is beneficial”</a:t>
            </a:r>
          </a:p>
          <a:p>
            <a:pPr marL="171450" indent="-171450">
              <a:buFont typeface="Arial" panose="020B0604020202020204" pitchFamily="34" charset="0"/>
              <a:buChar char="•"/>
            </a:pPr>
            <a:endParaRPr lang="en-US" sz="1000" i="1" dirty="0">
              <a:cs typeface="Arial"/>
            </a:endParaRPr>
          </a:p>
        </p:txBody>
      </p:sp>
      <p:sp>
        <p:nvSpPr>
          <p:cNvPr id="46" name="TextBox 45">
            <a:extLst>
              <a:ext uri="{FF2B5EF4-FFF2-40B4-BE49-F238E27FC236}">
                <a16:creationId xmlns:a16="http://schemas.microsoft.com/office/drawing/2014/main" id="{AC46C959-5CE3-48D1-893B-1B84B26964B6}"/>
              </a:ext>
            </a:extLst>
          </p:cNvPr>
          <p:cNvSpPr txBox="1"/>
          <p:nvPr/>
        </p:nvSpPr>
        <p:spPr>
          <a:xfrm>
            <a:off x="8902359" y="2190863"/>
            <a:ext cx="3203799" cy="596935"/>
          </a:xfrm>
          <a:prstGeom prst="rect">
            <a:avLst/>
          </a:prstGeom>
          <a:solidFill>
            <a:schemeClr val="bg1"/>
          </a:solidFill>
          <a:ln w="28575">
            <a:solidFill>
              <a:schemeClr val="accent1"/>
            </a:solidFill>
          </a:ln>
        </p:spPr>
        <p:txBody>
          <a:bodyPr wrap="square" rtlCol="0">
            <a:spAutoFit/>
          </a:bodyPr>
          <a:lstStyle/>
          <a:p>
            <a:r>
              <a:rPr lang="en-US" sz="1200" dirty="0"/>
              <a:t>INTERESTING</a:t>
            </a:r>
          </a:p>
          <a:p>
            <a:r>
              <a:rPr lang="en-US" sz="1000" dirty="0"/>
              <a:t>“Sometimes a better choice of route or earlier leave time is a problem solver”</a:t>
            </a:r>
          </a:p>
        </p:txBody>
      </p:sp>
      <p:sp>
        <p:nvSpPr>
          <p:cNvPr id="47" name="TextBox 46">
            <a:extLst>
              <a:ext uri="{FF2B5EF4-FFF2-40B4-BE49-F238E27FC236}">
                <a16:creationId xmlns:a16="http://schemas.microsoft.com/office/drawing/2014/main" id="{8D4CEA22-22C8-4D41-B3CD-3EAE151DAFE9}"/>
              </a:ext>
            </a:extLst>
          </p:cNvPr>
          <p:cNvSpPr txBox="1"/>
          <p:nvPr/>
        </p:nvSpPr>
        <p:spPr>
          <a:xfrm>
            <a:off x="85840" y="2994147"/>
            <a:ext cx="3393940" cy="1815882"/>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“No one need stress when traveling”</a:t>
            </a:r>
          </a:p>
          <a:p>
            <a:pPr marL="171450" indent="-171450">
              <a:buFont typeface="Arial" panose="020B0604020202020204" pitchFamily="34" charset="0"/>
              <a:buChar char="•"/>
            </a:pPr>
            <a:r>
              <a:rPr lang="en-US" sz="1000" dirty="0"/>
              <a:t>“No one likes to be stressed out on their way to work. This is a terrible way to start the day”</a:t>
            </a:r>
          </a:p>
          <a:p>
            <a:pPr marL="171450" indent="-171450">
              <a:buFont typeface="Arial" panose="020B0604020202020204" pitchFamily="34" charset="0"/>
              <a:buChar char="•"/>
            </a:pPr>
            <a:r>
              <a:rPr lang="en-US" sz="1000" dirty="0"/>
              <a:t>“I will support transportation improvements if it helps reduce stress in my commute”</a:t>
            </a:r>
          </a:p>
          <a:p>
            <a:pPr marL="171450" indent="-171450">
              <a:buFont typeface="Arial" panose="020B0604020202020204" pitchFamily="34" charset="0"/>
              <a:buChar char="•"/>
            </a:pPr>
            <a:r>
              <a:rPr lang="en-US" sz="1000" dirty="0"/>
              <a:t>“I chose the thumbs up emoji for reducing stress. I feel like this is very important because there are already so many other things in our lives that cause us stress.”</a:t>
            </a:r>
          </a:p>
          <a:p>
            <a:pPr marL="171450" indent="-171450">
              <a:buFont typeface="Arial" panose="020B0604020202020204" pitchFamily="34" charset="0"/>
              <a:buChar char="•"/>
            </a:pPr>
            <a:r>
              <a:rPr lang="en-US" sz="1000" dirty="0"/>
              <a:t>“Such an important thing! Stress is a killer!!”</a:t>
            </a:r>
          </a:p>
        </p:txBody>
      </p:sp>
      <p:sp>
        <p:nvSpPr>
          <p:cNvPr id="48" name="TextBox 47">
            <a:extLst>
              <a:ext uri="{FF2B5EF4-FFF2-40B4-BE49-F238E27FC236}">
                <a16:creationId xmlns:a16="http://schemas.microsoft.com/office/drawing/2014/main" id="{9610A27F-096F-4307-AF7B-3F4972709AEB}"/>
              </a:ext>
            </a:extLst>
          </p:cNvPr>
          <p:cNvSpPr txBox="1"/>
          <p:nvPr/>
        </p:nvSpPr>
        <p:spPr>
          <a:xfrm>
            <a:off x="4006969" y="2693157"/>
            <a:ext cx="836880" cy="438957"/>
          </a:xfrm>
          <a:prstGeom prst="rect">
            <a:avLst/>
          </a:prstGeom>
          <a:noFill/>
          <a:ln w="19050">
            <a:solidFill>
              <a:schemeClr val="accent6"/>
            </a:solidFill>
          </a:ln>
        </p:spPr>
        <p:txBody>
          <a:bodyPr wrap="square" rtlCol="0">
            <a:spAutoFit/>
          </a:bodyPr>
          <a:lstStyle/>
          <a:p>
            <a:endParaRPr lang="en-US"/>
          </a:p>
        </p:txBody>
      </p:sp>
      <p:cxnSp>
        <p:nvCxnSpPr>
          <p:cNvPr id="49" name="Straight Arrow Connector 48">
            <a:extLst>
              <a:ext uri="{FF2B5EF4-FFF2-40B4-BE49-F238E27FC236}">
                <a16:creationId xmlns:a16="http://schemas.microsoft.com/office/drawing/2014/main" id="{B5FABB4B-FF6B-4060-9053-85D0524EAF7E}"/>
              </a:ext>
            </a:extLst>
          </p:cNvPr>
          <p:cNvCxnSpPr>
            <a:cxnSpLocks/>
            <a:stCxn id="47" idx="3"/>
            <a:endCxn id="48" idx="2"/>
          </p:cNvCxnSpPr>
          <p:nvPr/>
        </p:nvCxnSpPr>
        <p:spPr>
          <a:xfrm flipV="1">
            <a:off x="3479780" y="3132114"/>
            <a:ext cx="945629" cy="769974"/>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C55C934A-2DFB-4247-9BF9-914472D72815}"/>
              </a:ext>
            </a:extLst>
          </p:cNvPr>
          <p:cNvSpPr txBox="1"/>
          <p:nvPr/>
        </p:nvSpPr>
        <p:spPr>
          <a:xfrm>
            <a:off x="4214252" y="2385279"/>
            <a:ext cx="691381" cy="271559"/>
          </a:xfrm>
          <a:prstGeom prst="rect">
            <a:avLst/>
          </a:prstGeom>
          <a:noFill/>
          <a:ln w="19050">
            <a:solidFill>
              <a:schemeClr val="accent6"/>
            </a:solidFill>
          </a:ln>
        </p:spPr>
        <p:txBody>
          <a:bodyPr wrap="square" rtlCol="0">
            <a:spAutoFit/>
          </a:bodyPr>
          <a:lstStyle/>
          <a:p>
            <a:endParaRPr lang="en-US"/>
          </a:p>
        </p:txBody>
      </p:sp>
      <p:cxnSp>
        <p:nvCxnSpPr>
          <p:cNvPr id="51" name="Straight Arrow Connector 50">
            <a:extLst>
              <a:ext uri="{FF2B5EF4-FFF2-40B4-BE49-F238E27FC236}">
                <a16:creationId xmlns:a16="http://schemas.microsoft.com/office/drawing/2014/main" id="{F67C6CAD-DB79-4E6A-B51C-154D1B304D07}"/>
              </a:ext>
            </a:extLst>
          </p:cNvPr>
          <p:cNvCxnSpPr>
            <a:cxnSpLocks/>
            <a:stCxn id="43" idx="3"/>
            <a:endCxn id="50" idx="0"/>
          </p:cNvCxnSpPr>
          <p:nvPr/>
        </p:nvCxnSpPr>
        <p:spPr>
          <a:xfrm>
            <a:off x="3479780" y="1106278"/>
            <a:ext cx="1080163" cy="1279001"/>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2A7EEB5D-6B18-41BC-A11B-C353F3E1D1BA}"/>
              </a:ext>
            </a:extLst>
          </p:cNvPr>
          <p:cNvSpPr txBox="1"/>
          <p:nvPr/>
        </p:nvSpPr>
        <p:spPr>
          <a:xfrm>
            <a:off x="4744996" y="2732765"/>
            <a:ext cx="527188" cy="309060"/>
          </a:xfrm>
          <a:prstGeom prst="rect">
            <a:avLst/>
          </a:prstGeom>
          <a:noFill/>
          <a:ln w="19050">
            <a:solidFill>
              <a:srgbClr val="FF0000"/>
            </a:solidFill>
          </a:ln>
        </p:spPr>
        <p:txBody>
          <a:bodyPr wrap="square" rtlCol="0">
            <a:spAutoFit/>
          </a:bodyPr>
          <a:lstStyle/>
          <a:p>
            <a:endParaRPr lang="en-US"/>
          </a:p>
        </p:txBody>
      </p:sp>
      <p:cxnSp>
        <p:nvCxnSpPr>
          <p:cNvPr id="53" name="Straight Arrow Connector 52">
            <a:extLst>
              <a:ext uri="{FF2B5EF4-FFF2-40B4-BE49-F238E27FC236}">
                <a16:creationId xmlns:a16="http://schemas.microsoft.com/office/drawing/2014/main" id="{1A039D2D-BC28-4261-AF03-99F1409B6D21}"/>
              </a:ext>
            </a:extLst>
          </p:cNvPr>
          <p:cNvCxnSpPr>
            <a:cxnSpLocks/>
            <a:stCxn id="45" idx="3"/>
            <a:endCxn id="52" idx="1"/>
          </p:cNvCxnSpPr>
          <p:nvPr/>
        </p:nvCxnSpPr>
        <p:spPr>
          <a:xfrm>
            <a:off x="3479781" y="2216510"/>
            <a:ext cx="1265215" cy="670785"/>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5B448A61-2B10-4013-865D-8FD0465F6765}"/>
              </a:ext>
            </a:extLst>
          </p:cNvPr>
          <p:cNvSpPr txBox="1"/>
          <p:nvPr/>
        </p:nvSpPr>
        <p:spPr>
          <a:xfrm>
            <a:off x="7709532" y="2557377"/>
            <a:ext cx="313563" cy="309060"/>
          </a:xfrm>
          <a:prstGeom prst="rect">
            <a:avLst/>
          </a:prstGeom>
          <a:noFill/>
          <a:ln w="19050">
            <a:solidFill>
              <a:srgbClr val="00B0F0"/>
            </a:solidFill>
          </a:ln>
        </p:spPr>
        <p:txBody>
          <a:bodyPr wrap="square" rtlCol="0">
            <a:spAutoFit/>
          </a:bodyPr>
          <a:lstStyle/>
          <a:p>
            <a:endParaRPr lang="en-US"/>
          </a:p>
        </p:txBody>
      </p:sp>
      <p:cxnSp>
        <p:nvCxnSpPr>
          <p:cNvPr id="55" name="Straight Arrow Connector 54">
            <a:extLst>
              <a:ext uri="{FF2B5EF4-FFF2-40B4-BE49-F238E27FC236}">
                <a16:creationId xmlns:a16="http://schemas.microsoft.com/office/drawing/2014/main" id="{7DB216B0-6604-4767-894E-71B1C276905C}"/>
              </a:ext>
            </a:extLst>
          </p:cNvPr>
          <p:cNvCxnSpPr>
            <a:cxnSpLocks/>
            <a:stCxn id="44" idx="2"/>
            <a:endCxn id="54" idx="0"/>
          </p:cNvCxnSpPr>
          <p:nvPr/>
        </p:nvCxnSpPr>
        <p:spPr>
          <a:xfrm flipH="1">
            <a:off x="7866314" y="1596779"/>
            <a:ext cx="1744155" cy="960598"/>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F5F79449-1835-4AAC-8BB6-86560224C967}"/>
              </a:ext>
            </a:extLst>
          </p:cNvPr>
          <p:cNvSpPr txBox="1"/>
          <p:nvPr/>
        </p:nvSpPr>
        <p:spPr>
          <a:xfrm>
            <a:off x="7124415" y="2502308"/>
            <a:ext cx="313563" cy="309060"/>
          </a:xfrm>
          <a:prstGeom prst="rect">
            <a:avLst/>
          </a:prstGeom>
          <a:noFill/>
          <a:ln w="19050">
            <a:solidFill>
              <a:schemeClr val="accent3"/>
            </a:solidFill>
          </a:ln>
        </p:spPr>
        <p:txBody>
          <a:bodyPr wrap="square" rtlCol="0">
            <a:spAutoFit/>
          </a:bodyPr>
          <a:lstStyle/>
          <a:p>
            <a:endParaRPr lang="en-US"/>
          </a:p>
        </p:txBody>
      </p:sp>
      <p:cxnSp>
        <p:nvCxnSpPr>
          <p:cNvPr id="57" name="Straight Arrow Connector 56">
            <a:extLst>
              <a:ext uri="{FF2B5EF4-FFF2-40B4-BE49-F238E27FC236}">
                <a16:creationId xmlns:a16="http://schemas.microsoft.com/office/drawing/2014/main" id="{5B4D9ADC-F534-4B24-8F19-AE25C74C2E95}"/>
              </a:ext>
            </a:extLst>
          </p:cNvPr>
          <p:cNvCxnSpPr>
            <a:cxnSpLocks/>
            <a:stCxn id="42" idx="2"/>
            <a:endCxn id="56" idx="0"/>
          </p:cNvCxnSpPr>
          <p:nvPr/>
        </p:nvCxnSpPr>
        <p:spPr>
          <a:xfrm>
            <a:off x="5934735" y="1150503"/>
            <a:ext cx="1346462" cy="1351805"/>
          </a:xfrm>
          <a:prstGeom prst="straightConnector1">
            <a:avLst/>
          </a:prstGeom>
          <a:ln w="19050" cap="rnd">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B4395907-F887-4B6E-BBA5-A40E918216BD}"/>
              </a:ext>
            </a:extLst>
          </p:cNvPr>
          <p:cNvSpPr txBox="1"/>
          <p:nvPr/>
        </p:nvSpPr>
        <p:spPr>
          <a:xfrm>
            <a:off x="7265340" y="3201957"/>
            <a:ext cx="313563" cy="309060"/>
          </a:xfrm>
          <a:prstGeom prst="rect">
            <a:avLst/>
          </a:prstGeom>
          <a:noFill/>
          <a:ln w="19050">
            <a:solidFill>
              <a:schemeClr val="accent1"/>
            </a:solidFill>
          </a:ln>
        </p:spPr>
        <p:txBody>
          <a:bodyPr wrap="square" rtlCol="0">
            <a:spAutoFit/>
          </a:bodyPr>
          <a:lstStyle/>
          <a:p>
            <a:endParaRPr lang="en-US"/>
          </a:p>
        </p:txBody>
      </p:sp>
      <p:cxnSp>
        <p:nvCxnSpPr>
          <p:cNvPr id="59" name="Straight Arrow Connector 58">
            <a:extLst>
              <a:ext uri="{FF2B5EF4-FFF2-40B4-BE49-F238E27FC236}">
                <a16:creationId xmlns:a16="http://schemas.microsoft.com/office/drawing/2014/main" id="{3A64DF65-EC91-40A1-B849-83E87B4EF93F}"/>
              </a:ext>
            </a:extLst>
          </p:cNvPr>
          <p:cNvCxnSpPr>
            <a:cxnSpLocks/>
            <a:stCxn id="46" idx="2"/>
            <a:endCxn id="58" idx="3"/>
          </p:cNvCxnSpPr>
          <p:nvPr/>
        </p:nvCxnSpPr>
        <p:spPr>
          <a:xfrm flipH="1">
            <a:off x="7578903" y="2787798"/>
            <a:ext cx="2925356" cy="568689"/>
          </a:xfrm>
          <a:prstGeom prst="straightConnector1">
            <a:avLst/>
          </a:prstGeom>
          <a:ln w="19050" cap="rnd">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A3379524-EDAF-41A0-88EC-B5CD791AB2E7}"/>
              </a:ext>
            </a:extLst>
          </p:cNvPr>
          <p:cNvSpPr txBox="1"/>
          <p:nvPr/>
        </p:nvSpPr>
        <p:spPr>
          <a:xfrm>
            <a:off x="3690331" y="4719541"/>
            <a:ext cx="3393940" cy="1661993"/>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“I chose the thumbs up emoji for reduce traffic jams because I feel like this is important so we can get to work, doctors, or back to our families quickly and safely.”</a:t>
            </a:r>
          </a:p>
          <a:p>
            <a:pPr marL="171450" indent="-171450">
              <a:buFont typeface="Arial" panose="020B0604020202020204" pitchFamily="34" charset="0"/>
              <a:buChar char="•"/>
            </a:pPr>
            <a:r>
              <a:rPr lang="en-US" sz="1000" dirty="0"/>
              <a:t>“Great informative sentence with cause and effect clearly shown.”</a:t>
            </a:r>
          </a:p>
          <a:p>
            <a:pPr marL="171450" indent="-171450">
              <a:buFont typeface="Arial" panose="020B0604020202020204" pitchFamily="34" charset="0"/>
              <a:buChar char="•"/>
            </a:pPr>
            <a:r>
              <a:rPr lang="en-US" sz="1000" dirty="0"/>
              <a:t> ”Phrases like this help you understand the message”</a:t>
            </a:r>
          </a:p>
          <a:p>
            <a:pPr marL="171450" indent="-171450">
              <a:buFont typeface="Arial" panose="020B0604020202020204" pitchFamily="34" charset="0"/>
              <a:buChar char="•"/>
            </a:pPr>
            <a:r>
              <a:rPr lang="en-US" sz="1000" dirty="0"/>
              <a:t>“I like that this includes not just cars, but also public transportation”</a:t>
            </a:r>
          </a:p>
        </p:txBody>
      </p:sp>
      <p:sp>
        <p:nvSpPr>
          <p:cNvPr id="61" name="TextBox 60">
            <a:extLst>
              <a:ext uri="{FF2B5EF4-FFF2-40B4-BE49-F238E27FC236}">
                <a16:creationId xmlns:a16="http://schemas.microsoft.com/office/drawing/2014/main" id="{1B4B4DA9-4DE9-4C34-8783-D27A95DC6115}"/>
              </a:ext>
            </a:extLst>
          </p:cNvPr>
          <p:cNvSpPr txBox="1"/>
          <p:nvPr/>
        </p:nvSpPr>
        <p:spPr>
          <a:xfrm>
            <a:off x="6230691" y="3367736"/>
            <a:ext cx="779427" cy="443294"/>
          </a:xfrm>
          <a:prstGeom prst="rect">
            <a:avLst/>
          </a:prstGeom>
          <a:noFill/>
          <a:ln w="19050">
            <a:solidFill>
              <a:schemeClr val="accent6"/>
            </a:solidFill>
          </a:ln>
        </p:spPr>
        <p:txBody>
          <a:bodyPr wrap="square" rtlCol="0">
            <a:spAutoFit/>
          </a:bodyPr>
          <a:lstStyle/>
          <a:p>
            <a:endParaRPr lang="en-US"/>
          </a:p>
        </p:txBody>
      </p:sp>
      <p:cxnSp>
        <p:nvCxnSpPr>
          <p:cNvPr id="62" name="Straight Arrow Connector 61">
            <a:extLst>
              <a:ext uri="{FF2B5EF4-FFF2-40B4-BE49-F238E27FC236}">
                <a16:creationId xmlns:a16="http://schemas.microsoft.com/office/drawing/2014/main" id="{36235F16-A433-45FA-810B-4FA64EC13DD3}"/>
              </a:ext>
            </a:extLst>
          </p:cNvPr>
          <p:cNvCxnSpPr>
            <a:cxnSpLocks/>
            <a:stCxn id="60" idx="0"/>
            <a:endCxn id="61" idx="2"/>
          </p:cNvCxnSpPr>
          <p:nvPr/>
        </p:nvCxnSpPr>
        <p:spPr>
          <a:xfrm flipV="1">
            <a:off x="5387301" y="3811030"/>
            <a:ext cx="1233104" cy="908511"/>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A48A0DD5-3E5C-45EF-AF56-D6F87D628544}"/>
              </a:ext>
            </a:extLst>
          </p:cNvPr>
          <p:cNvSpPr txBox="1"/>
          <p:nvPr/>
        </p:nvSpPr>
        <p:spPr>
          <a:xfrm>
            <a:off x="8870047" y="3660453"/>
            <a:ext cx="3231658" cy="1046440"/>
          </a:xfrm>
          <a:prstGeom prst="rect">
            <a:avLst/>
          </a:prstGeom>
          <a:solidFill>
            <a:schemeClr val="bg1"/>
          </a:solidFill>
          <a:ln w="28575">
            <a:solidFill>
              <a:srgbClr val="FF0000"/>
            </a:solidFill>
          </a:ln>
        </p:spPr>
        <p:txBody>
          <a:bodyPr wrap="square" lIns="91440" tIns="45720" rIns="91440" bIns="45720" rtlCol="0" anchor="t">
            <a:spAutoFit/>
          </a:bodyPr>
          <a:lstStyle/>
          <a:p>
            <a:r>
              <a:rPr lang="en-US" sz="1200" dirty="0"/>
              <a:t>LOVE</a:t>
            </a:r>
          </a:p>
          <a:p>
            <a:pPr marL="171450" indent="-171450">
              <a:buFont typeface="Arial" panose="020B0604020202020204" pitchFamily="34" charset="0"/>
              <a:buChar char="•"/>
            </a:pPr>
            <a:r>
              <a:rPr lang="en-US" sz="1000" dirty="0"/>
              <a:t>“Improvements in transportation and necessary in order to reduce traffic which helps us lead to more productive lives”</a:t>
            </a:r>
          </a:p>
          <a:p>
            <a:pPr marL="171450" indent="-171450">
              <a:buFont typeface="Arial" panose="020B0604020202020204" pitchFamily="34" charset="0"/>
              <a:buChar char="•"/>
            </a:pPr>
            <a:r>
              <a:rPr lang="en-US" sz="1000" dirty="0"/>
              <a:t>“less traffic means I can get there on time”</a:t>
            </a:r>
          </a:p>
          <a:p>
            <a:pPr marL="171450" indent="-171450">
              <a:buFont typeface="Arial" panose="020B0604020202020204" pitchFamily="34" charset="0"/>
              <a:buChar char="•"/>
            </a:pPr>
            <a:r>
              <a:rPr lang="en-US" sz="1000" dirty="0"/>
              <a:t>“Because it can reduce traffic jam”</a:t>
            </a:r>
            <a:endParaRPr lang="en-US" sz="1000" dirty="0">
              <a:cs typeface="Arial"/>
            </a:endParaRPr>
          </a:p>
        </p:txBody>
      </p:sp>
      <p:sp>
        <p:nvSpPr>
          <p:cNvPr id="64" name="TextBox 63">
            <a:extLst>
              <a:ext uri="{FF2B5EF4-FFF2-40B4-BE49-F238E27FC236}">
                <a16:creationId xmlns:a16="http://schemas.microsoft.com/office/drawing/2014/main" id="{F82CCE9A-5991-4304-B4B2-2F683242C632}"/>
              </a:ext>
            </a:extLst>
          </p:cNvPr>
          <p:cNvSpPr txBox="1"/>
          <p:nvPr/>
        </p:nvSpPr>
        <p:spPr>
          <a:xfrm>
            <a:off x="6732128" y="3132113"/>
            <a:ext cx="444192" cy="463693"/>
          </a:xfrm>
          <a:prstGeom prst="rect">
            <a:avLst/>
          </a:prstGeom>
          <a:noFill/>
          <a:ln w="19050">
            <a:solidFill>
              <a:srgbClr val="FF0000"/>
            </a:solidFill>
          </a:ln>
        </p:spPr>
        <p:txBody>
          <a:bodyPr wrap="square" rtlCol="0">
            <a:spAutoFit/>
          </a:bodyPr>
          <a:lstStyle/>
          <a:p>
            <a:endParaRPr lang="en-US"/>
          </a:p>
        </p:txBody>
      </p:sp>
      <p:cxnSp>
        <p:nvCxnSpPr>
          <p:cNvPr id="65" name="Straight Arrow Connector 64">
            <a:extLst>
              <a:ext uri="{FF2B5EF4-FFF2-40B4-BE49-F238E27FC236}">
                <a16:creationId xmlns:a16="http://schemas.microsoft.com/office/drawing/2014/main" id="{D778DC9A-55F0-4DB2-83D5-0623AE396512}"/>
              </a:ext>
            </a:extLst>
          </p:cNvPr>
          <p:cNvCxnSpPr>
            <a:cxnSpLocks/>
            <a:stCxn id="63" idx="1"/>
            <a:endCxn id="64" idx="2"/>
          </p:cNvCxnSpPr>
          <p:nvPr/>
        </p:nvCxnSpPr>
        <p:spPr>
          <a:xfrm flipH="1" flipV="1">
            <a:off x="6954224" y="3595806"/>
            <a:ext cx="1915823" cy="587867"/>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017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6F2FF6E5-411C-4999-8077-A98DC1BE8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2251228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35E28B-7804-4CCE-8F01-CDDA934E0B50}"/>
              </a:ext>
            </a:extLst>
          </p:cNvPr>
          <p:cNvSpPr/>
          <p:nvPr/>
        </p:nvSpPr>
        <p:spPr>
          <a:xfrm>
            <a:off x="1" y="1238149"/>
            <a:ext cx="12192000" cy="5619850"/>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1C6792-7784-4555-92F3-159B8CC9D582}"/>
              </a:ext>
            </a:extLst>
          </p:cNvPr>
          <p:cNvSpPr>
            <a:spLocks noGrp="1"/>
          </p:cNvSpPr>
          <p:nvPr>
            <p:ph type="title"/>
          </p:nvPr>
        </p:nvSpPr>
        <p:spPr>
          <a:xfrm>
            <a:off x="0" y="538061"/>
            <a:ext cx="12192000" cy="700088"/>
          </a:xfrm>
        </p:spPr>
        <p:txBody>
          <a:bodyPr/>
          <a:lstStyle/>
          <a:p>
            <a:r>
              <a:rPr lang="en-US" dirty="0"/>
              <a:t>Key Message Metrics: Time Image</a:t>
            </a:r>
          </a:p>
        </p:txBody>
      </p:sp>
      <p:graphicFrame>
        <p:nvGraphicFramePr>
          <p:cNvPr id="5" name="Group 328">
            <a:extLst>
              <a:ext uri="{FF2B5EF4-FFF2-40B4-BE49-F238E27FC236}">
                <a16:creationId xmlns:a16="http://schemas.microsoft.com/office/drawing/2014/main" id="{31B5B141-4161-4BA9-B1B8-55EE74EFE05A}"/>
              </a:ext>
            </a:extLst>
          </p:cNvPr>
          <p:cNvGraphicFramePr>
            <a:graphicFrameLocks noGrp="1"/>
          </p:cNvGraphicFramePr>
          <p:nvPr>
            <p:extLst>
              <p:ext uri="{D42A27DB-BD31-4B8C-83A1-F6EECF244321}">
                <p14:modId xmlns:p14="http://schemas.microsoft.com/office/powerpoint/2010/main" val="2601641618"/>
              </p:ext>
            </p:extLst>
          </p:nvPr>
        </p:nvGraphicFramePr>
        <p:xfrm>
          <a:off x="6387302" y="1405807"/>
          <a:ext cx="5535993" cy="5255364"/>
        </p:xfrm>
        <a:graphic>
          <a:graphicData uri="http://schemas.openxmlformats.org/drawingml/2006/table">
            <a:tbl>
              <a:tblPr>
                <a:tableStyleId>{2D5ABB26-0587-4C30-8999-92F81FD0307C}</a:tableStyleId>
              </a:tblPr>
              <a:tblGrid>
                <a:gridCol w="2913841">
                  <a:extLst>
                    <a:ext uri="{9D8B030D-6E8A-4147-A177-3AD203B41FA5}">
                      <a16:colId xmlns:a16="http://schemas.microsoft.com/office/drawing/2014/main" val="20000"/>
                    </a:ext>
                  </a:extLst>
                </a:gridCol>
                <a:gridCol w="655538">
                  <a:extLst>
                    <a:ext uri="{9D8B030D-6E8A-4147-A177-3AD203B41FA5}">
                      <a16:colId xmlns:a16="http://schemas.microsoft.com/office/drawing/2014/main" val="20001"/>
                    </a:ext>
                  </a:extLst>
                </a:gridCol>
                <a:gridCol w="655538">
                  <a:extLst>
                    <a:ext uri="{9D8B030D-6E8A-4147-A177-3AD203B41FA5}">
                      <a16:colId xmlns:a16="http://schemas.microsoft.com/office/drawing/2014/main" val="1708120283"/>
                    </a:ext>
                  </a:extLst>
                </a:gridCol>
                <a:gridCol w="655538">
                  <a:extLst>
                    <a:ext uri="{9D8B030D-6E8A-4147-A177-3AD203B41FA5}">
                      <a16:colId xmlns:a16="http://schemas.microsoft.com/office/drawing/2014/main" val="20002"/>
                    </a:ext>
                  </a:extLst>
                </a:gridCol>
                <a:gridCol w="655538">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1" i="0" u="none" strike="noStrike" cap="none" normalizeH="0" baseline="0" dirty="0">
                          <a:ln>
                            <a:noFill/>
                          </a:ln>
                          <a:solidFill>
                            <a:schemeClr val="tx2"/>
                          </a:solidFill>
                          <a:effectLst/>
                          <a:latin typeface="+mn-lt"/>
                          <a:cs typeface="Arial" panose="020B0604020202020204" pitchFamily="34" charset="0"/>
                        </a:rPr>
                        <a:t>KEY MESSAGE METRICS</a:t>
                      </a:r>
                    </a:p>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image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870980839"/>
                  </a:ext>
                </a:extLst>
              </a:tr>
            </a:tbl>
          </a:graphicData>
        </a:graphic>
      </p:graphicFrame>
      <p:sp>
        <p:nvSpPr>
          <p:cNvPr id="6" name="TextBox 5">
            <a:extLst>
              <a:ext uri="{FF2B5EF4-FFF2-40B4-BE49-F238E27FC236}">
                <a16:creationId xmlns:a16="http://schemas.microsoft.com/office/drawing/2014/main" id="{B7A5707C-0A9D-4CA3-A9C9-5D74EFE3F481}"/>
              </a:ext>
            </a:extLst>
          </p:cNvPr>
          <p:cNvSpPr txBox="1"/>
          <p:nvPr/>
        </p:nvSpPr>
        <p:spPr>
          <a:xfrm>
            <a:off x="372861" y="1603220"/>
            <a:ext cx="5723139" cy="4608954"/>
          </a:xfrm>
          <a:prstGeom prst="rect">
            <a:avLst/>
          </a:prstGeom>
          <a:noFill/>
        </p:spPr>
        <p:txBody>
          <a:bodyPr wrap="square" rtlCol="0">
            <a:spAutoFit/>
          </a:bodyPr>
          <a:lstStyle/>
          <a:p>
            <a:pPr>
              <a:spcAft>
                <a:spcPts val="714"/>
              </a:spcAft>
            </a:pPr>
            <a:r>
              <a:rPr lang="en-US" sz="2800" b="1" dirty="0">
                <a:solidFill>
                  <a:schemeClr val="accent1"/>
                </a:solidFill>
              </a:rPr>
              <a:t>More moments that matter</a:t>
            </a:r>
          </a:p>
          <a:p>
            <a:pPr marL="285750" indent="-285750">
              <a:spcAft>
                <a:spcPts val="1500"/>
              </a:spcAft>
              <a:buClr>
                <a:schemeClr val="accent1"/>
              </a:buClr>
              <a:buFont typeface="Wingdings" panose="05000000000000000000" pitchFamily="2" charset="2"/>
              <a:buChar char="§"/>
            </a:pPr>
            <a:r>
              <a:rPr lang="en-US" sz="2000" dirty="0"/>
              <a:t>The idea of being able to get around more quickly, with fewer delays and more time to focus on family, relaxation and recreation appeals to diverse audiences.</a:t>
            </a:r>
          </a:p>
          <a:p>
            <a:pPr marL="285750" indent="-285750">
              <a:spcAft>
                <a:spcPts val="1500"/>
              </a:spcAft>
              <a:buClr>
                <a:schemeClr val="accent1"/>
              </a:buClr>
              <a:buFont typeface="Wingdings" panose="05000000000000000000" pitchFamily="2" charset="2"/>
              <a:buChar char="§"/>
            </a:pPr>
            <a:r>
              <a:rPr lang="en-US" sz="2000" dirty="0"/>
              <a:t>Focus group participants also indicated that they strongly agreed that this concept:</a:t>
            </a:r>
          </a:p>
          <a:p>
            <a:pPr marL="742950" lvl="1" indent="-285750">
              <a:spcAft>
                <a:spcPts val="750"/>
              </a:spcAft>
              <a:buClr>
                <a:schemeClr val="accent1"/>
              </a:buClr>
              <a:buFont typeface="Wingdings" panose="05000000000000000000" pitchFamily="2" charset="2"/>
              <a:buChar char="§"/>
            </a:pPr>
            <a:r>
              <a:rPr lang="en-US" dirty="0"/>
              <a:t>Reminds me that investing in transportation infrastructure saves time for what makes life worth living.</a:t>
            </a:r>
          </a:p>
          <a:p>
            <a:pPr marL="742950" lvl="1" indent="-285750">
              <a:buClr>
                <a:schemeClr val="accent1"/>
              </a:buClr>
              <a:buFont typeface="Wingdings" panose="05000000000000000000" pitchFamily="2" charset="2"/>
              <a:buChar char="§"/>
            </a:pPr>
            <a:r>
              <a:rPr lang="en-US" dirty="0"/>
              <a:t>Reminds me that investing in transportation plays an important part in the health and well-being of families. </a:t>
            </a:r>
          </a:p>
        </p:txBody>
      </p:sp>
    </p:spTree>
    <p:extLst>
      <p:ext uri="{BB962C8B-B14F-4D97-AF65-F5344CB8AC3E}">
        <p14:creationId xmlns:p14="http://schemas.microsoft.com/office/powerpoint/2010/main" val="130800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EA1234-E1DD-4843-A113-48C5BA556937}"/>
              </a:ext>
            </a:extLst>
          </p:cNvPr>
          <p:cNvSpPr/>
          <p:nvPr/>
        </p:nvSpPr>
        <p:spPr>
          <a:xfrm>
            <a:off x="486383" y="1058975"/>
            <a:ext cx="11076967" cy="5402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4F0A3EA-AA89-4C3F-B8B3-5C64E7DE76C5}"/>
              </a:ext>
            </a:extLst>
          </p:cNvPr>
          <p:cNvSpPr/>
          <p:nvPr/>
        </p:nvSpPr>
        <p:spPr>
          <a:xfrm>
            <a:off x="0" y="522514"/>
            <a:ext cx="5335675"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10A478-C1D5-4A7D-96B9-CD295DD4AB9A}"/>
              </a:ext>
            </a:extLst>
          </p:cNvPr>
          <p:cNvSpPr>
            <a:spLocks noGrp="1"/>
          </p:cNvSpPr>
          <p:nvPr>
            <p:ph type="title"/>
          </p:nvPr>
        </p:nvSpPr>
        <p:spPr>
          <a:xfrm>
            <a:off x="628650" y="396194"/>
            <a:ext cx="5193408" cy="1325563"/>
          </a:xfrm>
        </p:spPr>
        <p:txBody>
          <a:bodyPr/>
          <a:lstStyle/>
          <a:p>
            <a:r>
              <a:rPr lang="en-US" dirty="0"/>
              <a:t>Methodology</a:t>
            </a:r>
          </a:p>
        </p:txBody>
      </p:sp>
      <p:graphicFrame>
        <p:nvGraphicFramePr>
          <p:cNvPr id="7" name="Table 6">
            <a:extLst>
              <a:ext uri="{FF2B5EF4-FFF2-40B4-BE49-F238E27FC236}">
                <a16:creationId xmlns:a16="http://schemas.microsoft.com/office/drawing/2014/main" id="{5B3AE478-D249-4B42-83BB-2ACBD186E220}"/>
              </a:ext>
            </a:extLst>
          </p:cNvPr>
          <p:cNvGraphicFramePr>
            <a:graphicFrameLocks noGrp="1"/>
          </p:cNvGraphicFramePr>
          <p:nvPr>
            <p:extLst>
              <p:ext uri="{D42A27DB-BD31-4B8C-83A1-F6EECF244321}">
                <p14:modId xmlns:p14="http://schemas.microsoft.com/office/powerpoint/2010/main" val="1625754886"/>
              </p:ext>
            </p:extLst>
          </p:nvPr>
        </p:nvGraphicFramePr>
        <p:xfrm>
          <a:off x="6296827" y="2276636"/>
          <a:ext cx="5067379" cy="2816469"/>
        </p:xfrm>
        <a:graphic>
          <a:graphicData uri="http://schemas.openxmlformats.org/drawingml/2006/table">
            <a:tbl>
              <a:tblPr firstRow="1" bandRow="1">
                <a:tableStyleId>{2D5ABB26-0587-4C30-8999-92F81FD0307C}</a:tableStyleId>
              </a:tblPr>
              <a:tblGrid>
                <a:gridCol w="1770458">
                  <a:extLst>
                    <a:ext uri="{9D8B030D-6E8A-4147-A177-3AD203B41FA5}">
                      <a16:colId xmlns:a16="http://schemas.microsoft.com/office/drawing/2014/main" val="3612102039"/>
                    </a:ext>
                  </a:extLst>
                </a:gridCol>
                <a:gridCol w="3296921">
                  <a:extLst>
                    <a:ext uri="{9D8B030D-6E8A-4147-A177-3AD203B41FA5}">
                      <a16:colId xmlns:a16="http://schemas.microsoft.com/office/drawing/2014/main" val="1331764137"/>
                    </a:ext>
                  </a:extLst>
                </a:gridCol>
              </a:tblGrid>
              <a:tr h="1414389">
                <a:tc>
                  <a:txBody>
                    <a:bodyPr/>
                    <a:lstStyle/>
                    <a:p>
                      <a:r>
                        <a:rPr lang="en-US" sz="1400" b="1" dirty="0"/>
                        <a:t>AUDIENCE</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Urban n=6</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400" i="0" dirty="0"/>
                        <a:t>Suburban n=9</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Rural n=11</a:t>
                      </a:r>
                    </a:p>
                    <a:p>
                      <a:pPr marL="0" marR="0" lvl="0" indent="0" algn="l" rtl="0" eaLnBrk="1" fontAlgn="auto" latinLnBrk="0" hangingPunct="1">
                        <a:lnSpc>
                          <a:spcPct val="100000"/>
                        </a:lnSpc>
                        <a:spcBef>
                          <a:spcPts val="0"/>
                        </a:spcBef>
                        <a:spcAft>
                          <a:spcPts val="0"/>
                        </a:spcAft>
                        <a:buClrTx/>
                        <a:buSzTx/>
                        <a:buFontTx/>
                        <a:buNone/>
                      </a:pPr>
                      <a:r>
                        <a:rPr lang="en-US" sz="1400" i="0" dirty="0"/>
                        <a:t>n= 6-7 from each AASHTO region</a:t>
                      </a:r>
                    </a:p>
                    <a:p>
                      <a:pPr marL="0" marR="0" lvl="0" indent="0" algn="l">
                        <a:lnSpc>
                          <a:spcPct val="100000"/>
                        </a:lnSpc>
                        <a:spcBef>
                          <a:spcPts val="0"/>
                        </a:spcBef>
                        <a:spcAft>
                          <a:spcPts val="0"/>
                        </a:spcAft>
                        <a:buClrTx/>
                        <a:buSzTx/>
                        <a:buFontTx/>
                        <a:buNone/>
                      </a:pPr>
                      <a:r>
                        <a:rPr lang="en-US" sz="1400" i="0" dirty="0"/>
                        <a:t>TOTAL N=26</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09976609"/>
                  </a:ext>
                </a:extLst>
              </a:tr>
              <a:tr h="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dirty="0"/>
                        <a:t>DEMOGRAPHICS</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Balanced mix of:</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Age</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Gender</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Ethnicity</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Income</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85697349"/>
                  </a:ext>
                </a:extLst>
              </a:tr>
            </a:tbl>
          </a:graphicData>
        </a:graphic>
      </p:graphicFrame>
      <p:pic>
        <p:nvPicPr>
          <p:cNvPr id="8" name="Picture 7">
            <a:extLst>
              <a:ext uri="{FF2B5EF4-FFF2-40B4-BE49-F238E27FC236}">
                <a16:creationId xmlns:a16="http://schemas.microsoft.com/office/drawing/2014/main" id="{B827AE50-2104-4536-B4ED-99672C33FF92}"/>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5758930" y="2787315"/>
            <a:ext cx="348089" cy="369944"/>
          </a:xfrm>
          <a:prstGeom prst="rect">
            <a:avLst/>
          </a:prstGeom>
        </p:spPr>
      </p:pic>
      <p:pic>
        <p:nvPicPr>
          <p:cNvPr id="9" name="Picture 8">
            <a:extLst>
              <a:ext uri="{FF2B5EF4-FFF2-40B4-BE49-F238E27FC236}">
                <a16:creationId xmlns:a16="http://schemas.microsoft.com/office/drawing/2014/main" id="{3F6355C3-ADE2-41F9-B471-7540636FE4E0}"/>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84680" y="4036310"/>
            <a:ext cx="365991" cy="356897"/>
          </a:xfrm>
          <a:prstGeom prst="rect">
            <a:avLst/>
          </a:prstGeom>
        </p:spPr>
      </p:pic>
      <p:pic>
        <p:nvPicPr>
          <p:cNvPr id="10" name="Picture 9">
            <a:extLst>
              <a:ext uri="{FF2B5EF4-FFF2-40B4-BE49-F238E27FC236}">
                <a16:creationId xmlns:a16="http://schemas.microsoft.com/office/drawing/2014/main" id="{75D75430-AAA9-43F6-8164-48C6F72E87EA}"/>
              </a:ext>
            </a:extLst>
          </p:cNvPr>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884680" y="3249730"/>
            <a:ext cx="418401" cy="418401"/>
          </a:xfrm>
          <a:prstGeom prst="rect">
            <a:avLst/>
          </a:prstGeom>
        </p:spPr>
      </p:pic>
      <p:pic>
        <p:nvPicPr>
          <p:cNvPr id="11" name="Picture 10">
            <a:extLst>
              <a:ext uri="{FF2B5EF4-FFF2-40B4-BE49-F238E27FC236}">
                <a16:creationId xmlns:a16="http://schemas.microsoft.com/office/drawing/2014/main" id="{3436BCBF-026B-4621-986C-75B07C0FDDE7}"/>
              </a:ext>
            </a:extLst>
          </p:cNvPr>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884681" y="2459320"/>
            <a:ext cx="418401" cy="402219"/>
          </a:xfrm>
          <a:prstGeom prst="rect">
            <a:avLst/>
          </a:prstGeom>
        </p:spPr>
      </p:pic>
      <p:pic>
        <p:nvPicPr>
          <p:cNvPr id="12" name="Picture 11" descr="A close up of a logo&#10;&#10;Description automatically generated">
            <a:extLst>
              <a:ext uri="{FF2B5EF4-FFF2-40B4-BE49-F238E27FC236}">
                <a16:creationId xmlns:a16="http://schemas.microsoft.com/office/drawing/2014/main" id="{D1145F11-4975-4896-AC9E-6499784A8AC7}"/>
              </a:ext>
            </a:extLst>
          </p:cNvPr>
          <p:cNvPicPr>
            <a:picLocks noChangeAspect="1"/>
          </p:cNvPicPr>
          <p:nvPr/>
        </p:nvPicPr>
        <p:blipFill>
          <a:blip r:embed="rId7" cstate="screen">
            <a:biLevel thresh="50000"/>
            <a:extLst>
              <a:ext uri="{28A0092B-C50C-407E-A947-70E740481C1C}">
                <a14:useLocalDpi xmlns:a14="http://schemas.microsoft.com/office/drawing/2010/main"/>
              </a:ext>
            </a:extLst>
          </a:blip>
          <a:stretch>
            <a:fillRect/>
          </a:stretch>
        </p:blipFill>
        <p:spPr>
          <a:xfrm>
            <a:off x="827794" y="4714200"/>
            <a:ext cx="467636" cy="408862"/>
          </a:xfrm>
          <a:prstGeom prst="rect">
            <a:avLst/>
          </a:prstGeom>
        </p:spPr>
      </p:pic>
      <p:graphicFrame>
        <p:nvGraphicFramePr>
          <p:cNvPr id="13" name="Table 12">
            <a:extLst>
              <a:ext uri="{FF2B5EF4-FFF2-40B4-BE49-F238E27FC236}">
                <a16:creationId xmlns:a16="http://schemas.microsoft.com/office/drawing/2014/main" id="{7A0F9662-9488-4C1C-8F7F-E840CB49D3EC}"/>
              </a:ext>
            </a:extLst>
          </p:cNvPr>
          <p:cNvGraphicFramePr>
            <a:graphicFrameLocks noGrp="1"/>
          </p:cNvGraphicFramePr>
          <p:nvPr>
            <p:extLst>
              <p:ext uri="{D42A27DB-BD31-4B8C-83A1-F6EECF244321}">
                <p14:modId xmlns:p14="http://schemas.microsoft.com/office/powerpoint/2010/main" val="3038697194"/>
              </p:ext>
            </p:extLst>
          </p:nvPr>
        </p:nvGraphicFramePr>
        <p:xfrm>
          <a:off x="1473201" y="2306221"/>
          <a:ext cx="4038600" cy="2969763"/>
        </p:xfrm>
        <a:graphic>
          <a:graphicData uri="http://schemas.openxmlformats.org/drawingml/2006/table">
            <a:tbl>
              <a:tblPr firstRow="1" bandRow="1">
                <a:tableStyleId>{2D5ABB26-0587-4C30-8999-92F81FD0307C}</a:tableStyleId>
              </a:tblPr>
              <a:tblGrid>
                <a:gridCol w="1660793">
                  <a:extLst>
                    <a:ext uri="{9D8B030D-6E8A-4147-A177-3AD203B41FA5}">
                      <a16:colId xmlns:a16="http://schemas.microsoft.com/office/drawing/2014/main" val="3612102039"/>
                    </a:ext>
                  </a:extLst>
                </a:gridCol>
                <a:gridCol w="2377807">
                  <a:extLst>
                    <a:ext uri="{9D8B030D-6E8A-4147-A177-3AD203B41FA5}">
                      <a16:colId xmlns:a16="http://schemas.microsoft.com/office/drawing/2014/main" val="1331764137"/>
                    </a:ext>
                  </a:extLst>
                </a:gridCol>
              </a:tblGrid>
              <a:tr h="751605">
                <a:tc>
                  <a:txBody>
                    <a:bodyPr/>
                    <a:lstStyle/>
                    <a:p>
                      <a:r>
                        <a:rPr lang="en-US" sz="1400" b="1" dirty="0"/>
                        <a:t>MODE</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err="1"/>
                        <a:t>BrightBoard</a:t>
                      </a:r>
                      <a:r>
                        <a:rPr lang="en-US" sz="1400" baseline="30000" dirty="0" err="1"/>
                        <a:t>TM</a:t>
                      </a:r>
                      <a:endParaRPr lang="en-US" sz="1400" baseline="30000" dirty="0"/>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09976609"/>
                  </a:ext>
                </a:extLst>
              </a:tr>
              <a:tr h="795044">
                <a:tc>
                  <a:txBody>
                    <a:bodyPr/>
                    <a:lstStyle/>
                    <a:p>
                      <a:r>
                        <a:rPr lang="en-US" sz="1400" b="1" dirty="0"/>
                        <a:t>LENGTH</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t>3 days</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104257905"/>
                  </a:ext>
                </a:extLst>
              </a:tr>
              <a:tr h="711557">
                <a:tc>
                  <a:txBody>
                    <a:bodyPr/>
                    <a:lstStyle/>
                    <a:p>
                      <a:r>
                        <a:rPr lang="en-US" sz="1400" b="1"/>
                        <a:t>DATES</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t>July &amp; September 2022</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45378619"/>
                  </a:ext>
                </a:extLst>
              </a:tr>
              <a:tr h="711557">
                <a:tc>
                  <a:txBody>
                    <a:bodyPr/>
                    <a:lstStyle/>
                    <a:p>
                      <a:r>
                        <a:rPr lang="en-US" sz="1400" b="1" dirty="0"/>
                        <a:t>GEOGRAPHY</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t>Nationwide</a:t>
                      </a:r>
                    </a:p>
                  </a:txBody>
                  <a:tcPr marL="121920" marR="121920" marT="60960" marB="6096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965869"/>
                  </a:ext>
                </a:extLst>
              </a:tr>
            </a:tbl>
          </a:graphicData>
        </a:graphic>
      </p:graphicFrame>
      <p:sp>
        <p:nvSpPr>
          <p:cNvPr id="14" name="TextBox 13">
            <a:extLst>
              <a:ext uri="{FF2B5EF4-FFF2-40B4-BE49-F238E27FC236}">
                <a16:creationId xmlns:a16="http://schemas.microsoft.com/office/drawing/2014/main" id="{3216DEAA-A119-42C7-A237-D383A05FA89E}"/>
              </a:ext>
            </a:extLst>
          </p:cNvPr>
          <p:cNvSpPr txBox="1"/>
          <p:nvPr/>
        </p:nvSpPr>
        <p:spPr>
          <a:xfrm>
            <a:off x="5758930" y="5530521"/>
            <a:ext cx="5748864" cy="630942"/>
          </a:xfrm>
          <a:prstGeom prst="rect">
            <a:avLst/>
          </a:prstGeom>
          <a:noFill/>
        </p:spPr>
        <p:txBody>
          <a:bodyPr wrap="square" rtlCol="0">
            <a:spAutoFit/>
          </a:bodyPr>
          <a:lstStyle/>
          <a:p>
            <a:pPr>
              <a:lnSpc>
                <a:spcPts val="1380"/>
              </a:lnSpc>
            </a:pPr>
            <a:r>
              <a:rPr lang="en-US" sz="1400" dirty="0">
                <a:solidFill>
                  <a:schemeClr val="accent5">
                    <a:lumMod val="75000"/>
                  </a:schemeClr>
                </a:solidFill>
              </a:rPr>
              <a:t>Note:  </a:t>
            </a:r>
            <a:r>
              <a:rPr lang="en-US" sz="1400" b="1" dirty="0">
                <a:solidFill>
                  <a:schemeClr val="accent5">
                    <a:lumMod val="75000"/>
                  </a:schemeClr>
                </a:solidFill>
              </a:rPr>
              <a:t>General Norm </a:t>
            </a:r>
            <a:r>
              <a:rPr lang="en-US" sz="1400" dirty="0">
                <a:solidFill>
                  <a:schemeClr val="accent5">
                    <a:lumMod val="75000"/>
                  </a:schemeClr>
                </a:solidFill>
              </a:rPr>
              <a:t>comparisons are included.  These are for general audiences on a range of issues (not audiences known to be supportive/sympathetic to an issue).</a:t>
            </a:r>
          </a:p>
        </p:txBody>
      </p:sp>
      <p:sp>
        <p:nvSpPr>
          <p:cNvPr id="15" name="TextBox 14">
            <a:extLst>
              <a:ext uri="{FF2B5EF4-FFF2-40B4-BE49-F238E27FC236}">
                <a16:creationId xmlns:a16="http://schemas.microsoft.com/office/drawing/2014/main" id="{FBFEDD69-FD4A-4D58-9BB8-8920E1718ACC}"/>
              </a:ext>
            </a:extLst>
          </p:cNvPr>
          <p:cNvSpPr txBox="1"/>
          <p:nvPr/>
        </p:nvSpPr>
        <p:spPr>
          <a:xfrm>
            <a:off x="9606331" y="4148455"/>
            <a:ext cx="1866034" cy="523220"/>
          </a:xfrm>
          <a:prstGeom prst="rect">
            <a:avLst/>
          </a:prstGeom>
          <a:noFill/>
        </p:spPr>
        <p:txBody>
          <a:bodyPr wrap="square">
            <a:spAutoFit/>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Employment</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Education</a:t>
            </a:r>
          </a:p>
        </p:txBody>
      </p:sp>
      <p:cxnSp>
        <p:nvCxnSpPr>
          <p:cNvPr id="18" name="Straight Connector 17">
            <a:extLst>
              <a:ext uri="{FF2B5EF4-FFF2-40B4-BE49-F238E27FC236}">
                <a16:creationId xmlns:a16="http://schemas.microsoft.com/office/drawing/2014/main" id="{29FE9D45-0E7D-4191-A08F-1CD044F1FF6F}"/>
              </a:ext>
            </a:extLst>
          </p:cNvPr>
          <p:cNvCxnSpPr>
            <a:cxnSpLocks/>
          </p:cNvCxnSpPr>
          <p:nvPr/>
        </p:nvCxnSpPr>
        <p:spPr>
          <a:xfrm>
            <a:off x="827793" y="2141838"/>
            <a:ext cx="437994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C0D4CF9C-18D6-4F61-8311-FFE05ED0BD5C}"/>
              </a:ext>
            </a:extLst>
          </p:cNvPr>
          <p:cNvCxnSpPr>
            <a:cxnSpLocks/>
          </p:cNvCxnSpPr>
          <p:nvPr/>
        </p:nvCxnSpPr>
        <p:spPr>
          <a:xfrm>
            <a:off x="827793" y="3037187"/>
            <a:ext cx="437994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4453D5EE-F4E2-4AEB-96F6-5F63E7A49D05}"/>
              </a:ext>
            </a:extLst>
          </p:cNvPr>
          <p:cNvCxnSpPr>
            <a:cxnSpLocks/>
          </p:cNvCxnSpPr>
          <p:nvPr/>
        </p:nvCxnSpPr>
        <p:spPr>
          <a:xfrm>
            <a:off x="827793" y="3843085"/>
            <a:ext cx="437994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A54209D9-227C-4A3C-B83B-B5DF52299FBB}"/>
              </a:ext>
            </a:extLst>
          </p:cNvPr>
          <p:cNvCxnSpPr>
            <a:cxnSpLocks/>
          </p:cNvCxnSpPr>
          <p:nvPr/>
        </p:nvCxnSpPr>
        <p:spPr>
          <a:xfrm>
            <a:off x="827793" y="4559532"/>
            <a:ext cx="437994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22" name="Straight Connector 21">
            <a:extLst>
              <a:ext uri="{FF2B5EF4-FFF2-40B4-BE49-F238E27FC236}">
                <a16:creationId xmlns:a16="http://schemas.microsoft.com/office/drawing/2014/main" id="{596AF7BE-F95D-464D-BF1B-5A398D132580}"/>
              </a:ext>
            </a:extLst>
          </p:cNvPr>
          <p:cNvCxnSpPr>
            <a:cxnSpLocks/>
          </p:cNvCxnSpPr>
          <p:nvPr/>
        </p:nvCxnSpPr>
        <p:spPr>
          <a:xfrm>
            <a:off x="827793" y="5315737"/>
            <a:ext cx="437994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72827210-A654-4E5E-9198-93EE36E49772}"/>
              </a:ext>
            </a:extLst>
          </p:cNvPr>
          <p:cNvCxnSpPr>
            <a:cxnSpLocks/>
          </p:cNvCxnSpPr>
          <p:nvPr/>
        </p:nvCxnSpPr>
        <p:spPr>
          <a:xfrm>
            <a:off x="5651586" y="2141838"/>
            <a:ext cx="567065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C52D6223-FB5B-4689-AE5D-A113603FA2A2}"/>
              </a:ext>
            </a:extLst>
          </p:cNvPr>
          <p:cNvCxnSpPr>
            <a:cxnSpLocks/>
          </p:cNvCxnSpPr>
          <p:nvPr/>
        </p:nvCxnSpPr>
        <p:spPr>
          <a:xfrm>
            <a:off x="5651586" y="3668131"/>
            <a:ext cx="5670659" cy="0"/>
          </a:xfrm>
          <a:prstGeom prst="line">
            <a:avLst/>
          </a:prstGeom>
          <a:ln w="9525"/>
        </p:spPr>
        <p:style>
          <a:lnRef idx="1">
            <a:schemeClr val="accent5"/>
          </a:lnRef>
          <a:fillRef idx="0">
            <a:schemeClr val="accent5"/>
          </a:fillRef>
          <a:effectRef idx="0">
            <a:schemeClr val="accent5"/>
          </a:effectRef>
          <a:fontRef idx="minor">
            <a:schemeClr val="tx1"/>
          </a:fontRef>
        </p:style>
      </p:cxnSp>
      <p:cxnSp>
        <p:nvCxnSpPr>
          <p:cNvPr id="29" name="Straight Connector 28">
            <a:extLst>
              <a:ext uri="{FF2B5EF4-FFF2-40B4-BE49-F238E27FC236}">
                <a16:creationId xmlns:a16="http://schemas.microsoft.com/office/drawing/2014/main" id="{B8D8FFF0-1EA1-447A-B209-48DD14D072C0}"/>
              </a:ext>
            </a:extLst>
          </p:cNvPr>
          <p:cNvCxnSpPr>
            <a:cxnSpLocks/>
          </p:cNvCxnSpPr>
          <p:nvPr/>
        </p:nvCxnSpPr>
        <p:spPr>
          <a:xfrm>
            <a:off x="5651586" y="5315737"/>
            <a:ext cx="5670659" cy="0"/>
          </a:xfrm>
          <a:prstGeom prst="line">
            <a:avLst/>
          </a:prstGeom>
          <a:ln w="952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1181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garment&#10;&#10;Description automatically generated with low confidence">
            <a:extLst>
              <a:ext uri="{FF2B5EF4-FFF2-40B4-BE49-F238E27FC236}">
                <a16:creationId xmlns:a16="http://schemas.microsoft.com/office/drawing/2014/main" id="{569AF807-683D-40B5-B00B-7ECE6066CD69}"/>
              </a:ext>
            </a:extLst>
          </p:cNvPr>
          <p:cNvPicPr>
            <a:picLocks noChangeAspect="1"/>
          </p:cNvPicPr>
          <p:nvPr/>
        </p:nvPicPr>
        <p:blipFill>
          <a:blip r:embed="rId3"/>
          <a:stretch>
            <a:fillRect/>
          </a:stretch>
        </p:blipFill>
        <p:spPr>
          <a:xfrm>
            <a:off x="2931341" y="1649758"/>
            <a:ext cx="6329319" cy="3558484"/>
          </a:xfrm>
          <a:prstGeom prst="rect">
            <a:avLst/>
          </a:prstGeom>
        </p:spPr>
      </p:pic>
      <p:sp>
        <p:nvSpPr>
          <p:cNvPr id="6" name="TextBox 5">
            <a:extLst>
              <a:ext uri="{FF2B5EF4-FFF2-40B4-BE49-F238E27FC236}">
                <a16:creationId xmlns:a16="http://schemas.microsoft.com/office/drawing/2014/main" id="{3E110914-74D1-4170-BE4A-A8B2ABD8770E}"/>
              </a:ext>
            </a:extLst>
          </p:cNvPr>
          <p:cNvSpPr txBox="1"/>
          <p:nvPr/>
        </p:nvSpPr>
        <p:spPr>
          <a:xfrm>
            <a:off x="6313188" y="5352258"/>
            <a:ext cx="2949284" cy="1200329"/>
          </a:xfrm>
          <a:prstGeom prst="rect">
            <a:avLst/>
          </a:prstGeom>
          <a:solidFill>
            <a:schemeClr val="bg1"/>
          </a:solidFill>
          <a:ln w="28575">
            <a:solidFill>
              <a:schemeClr val="tx1"/>
            </a:solidFill>
          </a:ln>
        </p:spPr>
        <p:txBody>
          <a:bodyPr wrap="square" rtlCol="0">
            <a:spAutoFit/>
          </a:bodyPr>
          <a:lstStyle/>
          <a:p>
            <a:r>
              <a:rPr lang="en-US" sz="1200" dirty="0"/>
              <a:t>MESSAGE</a:t>
            </a:r>
          </a:p>
          <a:p>
            <a:pPr marL="171450" indent="-171450">
              <a:buFont typeface="Arial" panose="020B0604020202020204" pitchFamily="34" charset="0"/>
              <a:buChar char="•"/>
            </a:pPr>
            <a:r>
              <a:rPr lang="en-US" sz="1000" dirty="0"/>
              <a:t>“An important message! And the image backs up the message.”</a:t>
            </a:r>
          </a:p>
          <a:p>
            <a:pPr marL="171450" indent="-171450">
              <a:buFont typeface="Arial" panose="020B0604020202020204" pitchFamily="34" charset="0"/>
              <a:buChar char="•"/>
            </a:pPr>
            <a:r>
              <a:rPr lang="en-US" sz="1000" dirty="0"/>
              <a:t>“The font really grabbed my attention”</a:t>
            </a:r>
          </a:p>
          <a:p>
            <a:pPr marL="171450" indent="-171450">
              <a:buFont typeface="Arial" panose="020B0604020202020204" pitchFamily="34" charset="0"/>
              <a:buChar char="•"/>
            </a:pPr>
            <a:r>
              <a:rPr lang="en-US" sz="1000" dirty="0"/>
              <a:t>“I agree with the statement”</a:t>
            </a:r>
          </a:p>
          <a:p>
            <a:pPr marL="171450" indent="-171450">
              <a:buFont typeface="Arial" panose="020B0604020202020204" pitchFamily="34" charset="0"/>
              <a:buChar char="•"/>
            </a:pPr>
            <a:r>
              <a:rPr lang="en-US" sz="1000" dirty="0"/>
              <a:t>“Concise font used, easy to read and right to the point.”</a:t>
            </a:r>
          </a:p>
        </p:txBody>
      </p:sp>
      <p:sp>
        <p:nvSpPr>
          <p:cNvPr id="7" name="TextBox 6">
            <a:extLst>
              <a:ext uri="{FF2B5EF4-FFF2-40B4-BE49-F238E27FC236}">
                <a16:creationId xmlns:a16="http://schemas.microsoft.com/office/drawing/2014/main" id="{F3CF53C1-60BB-48FE-8475-23D96285E83F}"/>
              </a:ext>
            </a:extLst>
          </p:cNvPr>
          <p:cNvSpPr txBox="1"/>
          <p:nvPr/>
        </p:nvSpPr>
        <p:spPr>
          <a:xfrm>
            <a:off x="137174" y="576498"/>
            <a:ext cx="2667657" cy="1354217"/>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“It appeals to emotion by expressing how we still need time for ourselves.”</a:t>
            </a:r>
          </a:p>
          <a:p>
            <a:pPr marL="171450" indent="-171450">
              <a:buFont typeface="Arial" panose="020B0604020202020204" pitchFamily="34" charset="0"/>
              <a:buChar char="•"/>
            </a:pPr>
            <a:r>
              <a:rPr lang="en-US" sz="1000" dirty="0"/>
              <a:t>“Making time to enjoy moments.”</a:t>
            </a:r>
          </a:p>
          <a:p>
            <a:pPr marL="171450" indent="-171450">
              <a:buFont typeface="Arial" panose="020B0604020202020204" pitchFamily="34" charset="0"/>
              <a:buChar char="•"/>
            </a:pPr>
            <a:r>
              <a:rPr lang="en-US" sz="1000" dirty="0"/>
              <a:t>“Saving time from traffic is valuable.”</a:t>
            </a:r>
          </a:p>
          <a:p>
            <a:pPr marL="171450" indent="-171450">
              <a:buFont typeface="Arial" panose="020B0604020202020204" pitchFamily="34" charset="0"/>
              <a:buChar char="•"/>
            </a:pPr>
            <a:r>
              <a:rPr lang="en-US" sz="1000" dirty="0"/>
              <a:t>“The dad looks so happy to be home and not stuck in traffic.”</a:t>
            </a:r>
          </a:p>
          <a:p>
            <a:pPr marL="171450" indent="-171450">
              <a:buFont typeface="Arial" panose="020B0604020202020204" pitchFamily="34" charset="0"/>
              <a:buChar char="•"/>
            </a:pPr>
            <a:r>
              <a:rPr lang="en-US" sz="1000" dirty="0"/>
              <a:t>“Enjoying being stress free.”</a:t>
            </a:r>
          </a:p>
        </p:txBody>
      </p:sp>
      <p:sp>
        <p:nvSpPr>
          <p:cNvPr id="8" name="TextBox 7">
            <a:extLst>
              <a:ext uri="{FF2B5EF4-FFF2-40B4-BE49-F238E27FC236}">
                <a16:creationId xmlns:a16="http://schemas.microsoft.com/office/drawing/2014/main" id="{D6668040-2B1E-4BA1-A205-3F875CA5BAE8}"/>
              </a:ext>
            </a:extLst>
          </p:cNvPr>
          <p:cNvSpPr txBox="1"/>
          <p:nvPr/>
        </p:nvSpPr>
        <p:spPr>
          <a:xfrm>
            <a:off x="137174" y="2148612"/>
            <a:ext cx="2667657" cy="892552"/>
          </a:xfrm>
          <a:prstGeom prst="rect">
            <a:avLst/>
          </a:prstGeom>
          <a:solidFill>
            <a:schemeClr val="bg1"/>
          </a:solidFill>
          <a:ln w="28575">
            <a:solidFill>
              <a:srgbClr val="00B0F0"/>
            </a:solidFill>
          </a:ln>
        </p:spPr>
        <p:txBody>
          <a:bodyPr wrap="square" rtlCol="0">
            <a:spAutoFit/>
          </a:bodyPr>
          <a:lstStyle/>
          <a:p>
            <a:r>
              <a:rPr lang="en-US" sz="1200" dirty="0"/>
              <a:t>DISLIKES</a:t>
            </a:r>
          </a:p>
          <a:p>
            <a:pPr marL="171450" indent="-171450">
              <a:buFont typeface="Arial" panose="020B0604020202020204" pitchFamily="34" charset="0"/>
              <a:buChar char="•"/>
            </a:pPr>
            <a:r>
              <a:rPr lang="en-US" sz="1000" dirty="0"/>
              <a:t>“I don't like the dude just hanging out.”</a:t>
            </a:r>
          </a:p>
          <a:p>
            <a:pPr marL="171450" indent="-171450">
              <a:buFont typeface="Arial" panose="020B0604020202020204" pitchFamily="34" charset="0"/>
              <a:buChar char="•"/>
            </a:pPr>
            <a:r>
              <a:rPr lang="en-US" sz="1000" dirty="0"/>
              <a:t>“It's not just sitting in traffic, it's also waiting for buses, subways and trains. It doesn't accurately represent everyone.”</a:t>
            </a:r>
          </a:p>
        </p:txBody>
      </p:sp>
      <p:sp>
        <p:nvSpPr>
          <p:cNvPr id="9" name="TextBox 8">
            <a:extLst>
              <a:ext uri="{FF2B5EF4-FFF2-40B4-BE49-F238E27FC236}">
                <a16:creationId xmlns:a16="http://schemas.microsoft.com/office/drawing/2014/main" id="{5E232064-F9AE-47C3-9EB6-AF83F7EBB41A}"/>
              </a:ext>
            </a:extLst>
          </p:cNvPr>
          <p:cNvSpPr txBox="1"/>
          <p:nvPr/>
        </p:nvSpPr>
        <p:spPr>
          <a:xfrm>
            <a:off x="9404599" y="2643958"/>
            <a:ext cx="2667657" cy="584775"/>
          </a:xfrm>
          <a:prstGeom prst="rect">
            <a:avLst/>
          </a:prstGeom>
          <a:solidFill>
            <a:schemeClr val="bg1"/>
          </a:solidFill>
          <a:ln w="28575">
            <a:solidFill>
              <a:schemeClr val="accent3"/>
            </a:solidFill>
          </a:ln>
        </p:spPr>
        <p:txBody>
          <a:bodyPr wrap="square" rtlCol="0">
            <a:spAutoFit/>
          </a:bodyPr>
          <a:lstStyle/>
          <a:p>
            <a:r>
              <a:rPr lang="en-US" sz="1200" dirty="0"/>
              <a:t>CONFUSING</a:t>
            </a:r>
          </a:p>
          <a:p>
            <a:pPr marL="171450" indent="-171450">
              <a:buFont typeface="Arial" panose="020B0604020202020204" pitchFamily="34" charset="0"/>
              <a:buChar char="•"/>
            </a:pPr>
            <a:r>
              <a:rPr lang="en-US" sz="1000" dirty="0"/>
              <a:t>“Missing a highlight of how transit helped unite the group.”</a:t>
            </a:r>
          </a:p>
        </p:txBody>
      </p:sp>
      <p:sp>
        <p:nvSpPr>
          <p:cNvPr id="10" name="TextBox 9">
            <a:extLst>
              <a:ext uri="{FF2B5EF4-FFF2-40B4-BE49-F238E27FC236}">
                <a16:creationId xmlns:a16="http://schemas.microsoft.com/office/drawing/2014/main" id="{063D1D26-85DB-40E1-8A97-34C5920C7751}"/>
              </a:ext>
            </a:extLst>
          </p:cNvPr>
          <p:cNvSpPr txBox="1"/>
          <p:nvPr/>
        </p:nvSpPr>
        <p:spPr>
          <a:xfrm>
            <a:off x="9409556" y="1649758"/>
            <a:ext cx="2657742" cy="892552"/>
          </a:xfrm>
          <a:prstGeom prst="rect">
            <a:avLst/>
          </a:prstGeom>
          <a:solidFill>
            <a:schemeClr val="bg1"/>
          </a:solidFill>
          <a:ln w="28575">
            <a:solidFill>
              <a:schemeClr val="tx2"/>
            </a:solidFill>
          </a:ln>
        </p:spPr>
        <p:txBody>
          <a:bodyPr wrap="square" rtlCol="0">
            <a:spAutoFit/>
          </a:bodyPr>
          <a:lstStyle/>
          <a:p>
            <a:r>
              <a:rPr lang="en-US" sz="1200" dirty="0"/>
              <a:t>MAD</a:t>
            </a:r>
          </a:p>
          <a:p>
            <a:pPr marL="171450" indent="-171450">
              <a:buFont typeface="Arial" panose="020B0604020202020204" pitchFamily="34" charset="0"/>
              <a:buChar char="•"/>
            </a:pPr>
            <a:r>
              <a:rPr lang="en-US" sz="1000" dirty="0"/>
              <a:t>“Traffic is very uncomfortable part of every trip”</a:t>
            </a:r>
          </a:p>
          <a:p>
            <a:pPr marL="171450" indent="-171450">
              <a:buFont typeface="Arial" panose="020B0604020202020204" pitchFamily="34" charset="0"/>
              <a:buChar char="•"/>
            </a:pPr>
            <a:r>
              <a:rPr lang="en-US" sz="1000" dirty="0"/>
              <a:t>“Because it’s kind of true depends on how you look at it”</a:t>
            </a:r>
          </a:p>
        </p:txBody>
      </p:sp>
      <p:sp>
        <p:nvSpPr>
          <p:cNvPr id="11" name="TextBox 10">
            <a:extLst>
              <a:ext uri="{FF2B5EF4-FFF2-40B4-BE49-F238E27FC236}">
                <a16:creationId xmlns:a16="http://schemas.microsoft.com/office/drawing/2014/main" id="{C408B40B-A3ED-401F-8618-15BEAAB49AD7}"/>
              </a:ext>
            </a:extLst>
          </p:cNvPr>
          <p:cNvSpPr txBox="1"/>
          <p:nvPr/>
        </p:nvSpPr>
        <p:spPr>
          <a:xfrm>
            <a:off x="3056427" y="46210"/>
            <a:ext cx="8934538" cy="1354217"/>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“I absolutely adore the photo of this family as well as the general message behind it that it’s trying to convey. As someone who has their own family, I believe that every minute of the day counts and sometimes commuting is hard enough because it’s time spent away from the family just to get to and from work, but when unexpected and unnecessary events happen like traffic jams, it can be frustrating because those minutes turns into hours away from your family that you can just never get back.”</a:t>
            </a:r>
          </a:p>
          <a:p>
            <a:pPr marL="171450" indent="-171450">
              <a:buFont typeface="Arial" panose="020B0604020202020204" pitchFamily="34" charset="0"/>
              <a:buChar char="•"/>
            </a:pPr>
            <a:r>
              <a:rPr lang="en-US" sz="1000" dirty="0"/>
              <a:t>“Commitment to the idea that traffic should be reduced as much as possible to allow people to recapture precious time.</a:t>
            </a:r>
          </a:p>
          <a:p>
            <a:pPr marL="171450" indent="-171450">
              <a:buFont typeface="Arial" panose="020B0604020202020204" pitchFamily="34" charset="0"/>
              <a:buChar char="•"/>
            </a:pPr>
            <a:r>
              <a:rPr lang="en-US" sz="1000" dirty="0"/>
              <a:t>“The happy family is very relatable.”</a:t>
            </a:r>
          </a:p>
          <a:p>
            <a:pPr marL="171450" indent="-171450">
              <a:buFont typeface="Arial" panose="020B0604020202020204" pitchFamily="34" charset="0"/>
              <a:buChar char="•"/>
            </a:pPr>
            <a:r>
              <a:rPr lang="en-US" sz="1000" dirty="0"/>
              <a:t>“Joy in a family's face.”</a:t>
            </a:r>
          </a:p>
        </p:txBody>
      </p:sp>
      <p:sp>
        <p:nvSpPr>
          <p:cNvPr id="12" name="TextBox 11">
            <a:extLst>
              <a:ext uri="{FF2B5EF4-FFF2-40B4-BE49-F238E27FC236}">
                <a16:creationId xmlns:a16="http://schemas.microsoft.com/office/drawing/2014/main" id="{A7526E8E-015E-4361-94B0-492CE8237181}"/>
              </a:ext>
            </a:extLst>
          </p:cNvPr>
          <p:cNvSpPr txBox="1"/>
          <p:nvPr/>
        </p:nvSpPr>
        <p:spPr>
          <a:xfrm>
            <a:off x="2931341" y="5352258"/>
            <a:ext cx="3200399" cy="1200329"/>
          </a:xfrm>
          <a:prstGeom prst="rect">
            <a:avLst/>
          </a:prstGeom>
          <a:solidFill>
            <a:schemeClr val="bg1"/>
          </a:solidFill>
          <a:ln w="28575">
            <a:solidFill>
              <a:schemeClr val="tx1"/>
            </a:solidFill>
          </a:ln>
        </p:spPr>
        <p:txBody>
          <a:bodyPr wrap="square" rtlCol="0">
            <a:spAutoFit/>
          </a:bodyPr>
          <a:lstStyle/>
          <a:p>
            <a:r>
              <a:rPr lang="en-US" sz="1200" dirty="0"/>
              <a:t>IMAGE</a:t>
            </a:r>
          </a:p>
          <a:p>
            <a:pPr marL="171450" indent="-171450">
              <a:buFont typeface="Arial" panose="020B0604020202020204" pitchFamily="34" charset="0"/>
              <a:buChar char="•"/>
            </a:pPr>
            <a:r>
              <a:rPr lang="en-US" sz="1000" dirty="0"/>
              <a:t>“The image supports the statement as it shows that family time is important.”</a:t>
            </a:r>
          </a:p>
          <a:p>
            <a:pPr marL="171450" indent="-171450">
              <a:buFont typeface="Arial" panose="020B0604020202020204" pitchFamily="34" charset="0"/>
              <a:buChar char="•"/>
            </a:pPr>
            <a:r>
              <a:rPr lang="en-US" sz="1000" dirty="0"/>
              <a:t>“Clear message and picture is very positive.”</a:t>
            </a:r>
          </a:p>
          <a:p>
            <a:pPr marL="171450" indent="-171450">
              <a:buFont typeface="Arial" panose="020B0604020202020204" pitchFamily="34" charset="0"/>
              <a:buChar char="•"/>
            </a:pPr>
            <a:r>
              <a:rPr lang="en-US" sz="1000" dirty="0"/>
              <a:t>“The image is wholesome”</a:t>
            </a:r>
          </a:p>
          <a:p>
            <a:pPr marL="171450" indent="-171450">
              <a:buFont typeface="Arial" panose="020B0604020202020204" pitchFamily="34" charset="0"/>
              <a:buChar char="•"/>
            </a:pPr>
            <a:r>
              <a:rPr lang="en-US" sz="1000" dirty="0"/>
              <a:t>“The image tugs at the heart strings”</a:t>
            </a:r>
          </a:p>
          <a:p>
            <a:pPr marL="171450" indent="-171450">
              <a:buFont typeface="Arial" panose="020B0604020202020204" pitchFamily="34" charset="0"/>
              <a:buChar char="•"/>
            </a:pPr>
            <a:r>
              <a:rPr lang="en-US" sz="1000" dirty="0"/>
              <a:t>“Relatable image of the joy of family.”</a:t>
            </a:r>
          </a:p>
        </p:txBody>
      </p:sp>
      <p:sp>
        <p:nvSpPr>
          <p:cNvPr id="13" name="TextBox 12">
            <a:extLst>
              <a:ext uri="{FF2B5EF4-FFF2-40B4-BE49-F238E27FC236}">
                <a16:creationId xmlns:a16="http://schemas.microsoft.com/office/drawing/2014/main" id="{A597AC77-A311-4BA1-99E6-1C6F4744EA3F}"/>
              </a:ext>
            </a:extLst>
          </p:cNvPr>
          <p:cNvSpPr txBox="1"/>
          <p:nvPr/>
        </p:nvSpPr>
        <p:spPr>
          <a:xfrm>
            <a:off x="8622399" y="3514655"/>
            <a:ext cx="365492" cy="249818"/>
          </a:xfrm>
          <a:prstGeom prst="rect">
            <a:avLst/>
          </a:prstGeom>
          <a:noFill/>
          <a:ln w="38100">
            <a:solidFill>
              <a:schemeClr val="accent3"/>
            </a:solidFill>
          </a:ln>
        </p:spPr>
        <p:txBody>
          <a:bodyPr wrap="square" rtlCol="0">
            <a:spAutoFit/>
          </a:bodyPr>
          <a:lstStyle/>
          <a:p>
            <a:endParaRPr lang="en-US" sz="2800"/>
          </a:p>
        </p:txBody>
      </p:sp>
      <p:sp>
        <p:nvSpPr>
          <p:cNvPr id="14" name="TextBox 13">
            <a:extLst>
              <a:ext uri="{FF2B5EF4-FFF2-40B4-BE49-F238E27FC236}">
                <a16:creationId xmlns:a16="http://schemas.microsoft.com/office/drawing/2014/main" id="{085B9E86-EC91-4670-BEAB-6502956D2265}"/>
              </a:ext>
            </a:extLst>
          </p:cNvPr>
          <p:cNvSpPr txBox="1"/>
          <p:nvPr/>
        </p:nvSpPr>
        <p:spPr>
          <a:xfrm>
            <a:off x="6412572" y="2875002"/>
            <a:ext cx="416853" cy="639652"/>
          </a:xfrm>
          <a:prstGeom prst="rect">
            <a:avLst/>
          </a:prstGeom>
          <a:noFill/>
          <a:ln w="38100">
            <a:solidFill>
              <a:srgbClr val="FF0000"/>
            </a:solidFill>
          </a:ln>
        </p:spPr>
        <p:txBody>
          <a:bodyPr wrap="square" rtlCol="0">
            <a:spAutoFit/>
          </a:bodyPr>
          <a:lstStyle/>
          <a:p>
            <a:endParaRPr lang="en-US" sz="800"/>
          </a:p>
        </p:txBody>
      </p:sp>
      <p:cxnSp>
        <p:nvCxnSpPr>
          <p:cNvPr id="15" name="Straight Connector 14">
            <a:extLst>
              <a:ext uri="{FF2B5EF4-FFF2-40B4-BE49-F238E27FC236}">
                <a16:creationId xmlns:a16="http://schemas.microsoft.com/office/drawing/2014/main" id="{8DFEBBF0-212D-44AB-980A-CA2BCF01B448}"/>
              </a:ext>
            </a:extLst>
          </p:cNvPr>
          <p:cNvCxnSpPr>
            <a:cxnSpLocks/>
            <a:stCxn id="24" idx="3"/>
            <a:endCxn id="28" idx="1"/>
          </p:cNvCxnSpPr>
          <p:nvPr/>
        </p:nvCxnSpPr>
        <p:spPr>
          <a:xfrm flipV="1">
            <a:off x="2804831" y="2211672"/>
            <a:ext cx="1282666" cy="1441873"/>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1CF168-404C-4046-B589-478050CC3353}"/>
              </a:ext>
            </a:extLst>
          </p:cNvPr>
          <p:cNvCxnSpPr>
            <a:cxnSpLocks/>
            <a:stCxn id="8" idx="3"/>
            <a:endCxn id="22" idx="1"/>
          </p:cNvCxnSpPr>
          <p:nvPr/>
        </p:nvCxnSpPr>
        <p:spPr>
          <a:xfrm>
            <a:off x="2804831" y="2594888"/>
            <a:ext cx="444043" cy="8971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5EF0B0-5A6A-4BFC-B675-601F70179FC9}"/>
              </a:ext>
            </a:extLst>
          </p:cNvPr>
          <p:cNvCxnSpPr>
            <a:cxnSpLocks/>
            <a:stCxn id="13" idx="3"/>
            <a:endCxn id="9" idx="1"/>
          </p:cNvCxnSpPr>
          <p:nvPr/>
        </p:nvCxnSpPr>
        <p:spPr>
          <a:xfrm flipV="1">
            <a:off x="8987891" y="2936346"/>
            <a:ext cx="416708" cy="7032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12B259-9C9E-4440-A073-BD0814F2148B}"/>
              </a:ext>
            </a:extLst>
          </p:cNvPr>
          <p:cNvCxnSpPr>
            <a:cxnSpLocks/>
            <a:stCxn id="14" idx="0"/>
            <a:endCxn id="11" idx="2"/>
          </p:cNvCxnSpPr>
          <p:nvPr/>
        </p:nvCxnSpPr>
        <p:spPr>
          <a:xfrm flipV="1">
            <a:off x="6620999" y="1400427"/>
            <a:ext cx="902697" cy="1474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C66DD0-A025-4388-BE6C-CDC629B2B1D0}"/>
              </a:ext>
            </a:extLst>
          </p:cNvPr>
          <p:cNvCxnSpPr>
            <a:cxnSpLocks/>
            <a:stCxn id="10" idx="1"/>
            <a:endCxn id="23" idx="3"/>
          </p:cNvCxnSpPr>
          <p:nvPr/>
        </p:nvCxnSpPr>
        <p:spPr>
          <a:xfrm flipH="1">
            <a:off x="8106861" y="2096034"/>
            <a:ext cx="1302695" cy="5479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B4BF10-C326-4985-82DB-648969C28F98}"/>
              </a:ext>
            </a:extLst>
          </p:cNvPr>
          <p:cNvCxnSpPr>
            <a:cxnSpLocks/>
            <a:stCxn id="10" idx="1"/>
            <a:endCxn id="21" idx="3"/>
          </p:cNvCxnSpPr>
          <p:nvPr/>
        </p:nvCxnSpPr>
        <p:spPr>
          <a:xfrm flipH="1">
            <a:off x="7743825" y="2096034"/>
            <a:ext cx="1665731" cy="219656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BA134A-6707-43AA-B740-B2C78B1E95C0}"/>
              </a:ext>
            </a:extLst>
          </p:cNvPr>
          <p:cNvSpPr txBox="1"/>
          <p:nvPr/>
        </p:nvSpPr>
        <p:spPr>
          <a:xfrm>
            <a:off x="7299814" y="4121497"/>
            <a:ext cx="444011" cy="342199"/>
          </a:xfrm>
          <a:prstGeom prst="rect">
            <a:avLst/>
          </a:prstGeom>
          <a:noFill/>
          <a:ln w="38100">
            <a:solidFill>
              <a:schemeClr val="tx2"/>
            </a:solidFill>
          </a:ln>
        </p:spPr>
        <p:txBody>
          <a:bodyPr wrap="square" rtlCol="0">
            <a:spAutoFit/>
          </a:bodyPr>
          <a:lstStyle/>
          <a:p>
            <a:endParaRPr lang="en-US" sz="800"/>
          </a:p>
        </p:txBody>
      </p:sp>
      <p:sp>
        <p:nvSpPr>
          <p:cNvPr id="22" name="TextBox 21">
            <a:extLst>
              <a:ext uri="{FF2B5EF4-FFF2-40B4-BE49-F238E27FC236}">
                <a16:creationId xmlns:a16="http://schemas.microsoft.com/office/drawing/2014/main" id="{5EE973F2-010C-428A-B4EC-1AD4001D704A}"/>
              </a:ext>
            </a:extLst>
          </p:cNvPr>
          <p:cNvSpPr txBox="1"/>
          <p:nvPr/>
        </p:nvSpPr>
        <p:spPr>
          <a:xfrm>
            <a:off x="3248874" y="3308037"/>
            <a:ext cx="394354" cy="367977"/>
          </a:xfrm>
          <a:prstGeom prst="rect">
            <a:avLst/>
          </a:prstGeom>
          <a:noFill/>
          <a:ln w="38100">
            <a:solidFill>
              <a:schemeClr val="accent2"/>
            </a:solidFill>
          </a:ln>
        </p:spPr>
        <p:txBody>
          <a:bodyPr wrap="square" rtlCol="0">
            <a:spAutoFit/>
          </a:bodyPr>
          <a:lstStyle/>
          <a:p>
            <a:endParaRPr lang="en-US" sz="2800"/>
          </a:p>
        </p:txBody>
      </p:sp>
      <p:sp>
        <p:nvSpPr>
          <p:cNvPr id="23" name="TextBox 22">
            <a:extLst>
              <a:ext uri="{FF2B5EF4-FFF2-40B4-BE49-F238E27FC236}">
                <a16:creationId xmlns:a16="http://schemas.microsoft.com/office/drawing/2014/main" id="{06645054-E5C3-4B30-8942-8E2672099A4D}"/>
              </a:ext>
            </a:extLst>
          </p:cNvPr>
          <p:cNvSpPr txBox="1"/>
          <p:nvPr/>
        </p:nvSpPr>
        <p:spPr>
          <a:xfrm>
            <a:off x="7558835" y="2391661"/>
            <a:ext cx="548026" cy="504595"/>
          </a:xfrm>
          <a:prstGeom prst="rect">
            <a:avLst/>
          </a:prstGeom>
          <a:noFill/>
          <a:ln w="38100">
            <a:solidFill>
              <a:schemeClr val="tx2"/>
            </a:solidFill>
          </a:ln>
        </p:spPr>
        <p:txBody>
          <a:bodyPr wrap="square" rtlCol="0">
            <a:spAutoFit/>
          </a:bodyPr>
          <a:lstStyle/>
          <a:p>
            <a:endParaRPr lang="en-US" sz="800"/>
          </a:p>
        </p:txBody>
      </p:sp>
      <p:sp>
        <p:nvSpPr>
          <p:cNvPr id="24" name="TextBox 23">
            <a:extLst>
              <a:ext uri="{FF2B5EF4-FFF2-40B4-BE49-F238E27FC236}">
                <a16:creationId xmlns:a16="http://schemas.microsoft.com/office/drawing/2014/main" id="{FF6F461F-DA9F-474C-9BB4-9299B271098C}"/>
              </a:ext>
            </a:extLst>
          </p:cNvPr>
          <p:cNvSpPr txBox="1"/>
          <p:nvPr/>
        </p:nvSpPr>
        <p:spPr>
          <a:xfrm>
            <a:off x="137174" y="3284213"/>
            <a:ext cx="2667657" cy="738664"/>
          </a:xfrm>
          <a:prstGeom prst="rect">
            <a:avLst/>
          </a:prstGeom>
          <a:solidFill>
            <a:schemeClr val="bg1"/>
          </a:solidFill>
          <a:ln w="28575">
            <a:solidFill>
              <a:schemeClr val="accent5"/>
            </a:solidFill>
          </a:ln>
        </p:spPr>
        <p:txBody>
          <a:bodyPr wrap="square" rtlCol="0">
            <a:spAutoFit/>
          </a:bodyPr>
          <a:lstStyle/>
          <a:p>
            <a:r>
              <a:rPr lang="en-US" sz="1200" dirty="0"/>
              <a:t>BORING</a:t>
            </a:r>
          </a:p>
          <a:p>
            <a:pPr marL="171450" indent="-171450">
              <a:buFont typeface="Arial" panose="020B0604020202020204" pitchFamily="34" charset="0"/>
              <a:buChar char="•"/>
            </a:pPr>
            <a:r>
              <a:rPr lang="en-US" sz="1000" dirty="0"/>
              <a:t>“Very basic”</a:t>
            </a:r>
          </a:p>
          <a:p>
            <a:pPr marL="171450" indent="-171450">
              <a:buFont typeface="Arial" panose="020B0604020202020204" pitchFamily="34" charset="0"/>
              <a:buChar char="•"/>
            </a:pPr>
            <a:r>
              <a:rPr lang="en-US" sz="1000" dirty="0"/>
              <a:t>“The family was boring and made me yawn”</a:t>
            </a:r>
          </a:p>
        </p:txBody>
      </p:sp>
      <p:sp>
        <p:nvSpPr>
          <p:cNvPr id="25" name="TextBox 24">
            <a:extLst>
              <a:ext uri="{FF2B5EF4-FFF2-40B4-BE49-F238E27FC236}">
                <a16:creationId xmlns:a16="http://schemas.microsoft.com/office/drawing/2014/main" id="{F067D684-B38B-479D-99CE-A5CD32271C3A}"/>
              </a:ext>
            </a:extLst>
          </p:cNvPr>
          <p:cNvSpPr txBox="1"/>
          <p:nvPr/>
        </p:nvSpPr>
        <p:spPr>
          <a:xfrm>
            <a:off x="137174" y="4292596"/>
            <a:ext cx="2667657" cy="892552"/>
          </a:xfrm>
          <a:prstGeom prst="rect">
            <a:avLst/>
          </a:prstGeom>
          <a:solidFill>
            <a:schemeClr val="bg1"/>
          </a:solidFill>
          <a:ln w="28575">
            <a:solidFill>
              <a:schemeClr val="accent1"/>
            </a:solidFill>
          </a:ln>
        </p:spPr>
        <p:txBody>
          <a:bodyPr wrap="square" rtlCol="0">
            <a:spAutoFit/>
          </a:bodyPr>
          <a:lstStyle/>
          <a:p>
            <a:r>
              <a:rPr lang="en-US" sz="1200" dirty="0"/>
              <a:t>INTERESTING</a:t>
            </a:r>
            <a:endParaRPr lang="en-US" sz="800" dirty="0"/>
          </a:p>
          <a:p>
            <a:pPr marL="171450" indent="-171450">
              <a:buFont typeface="Arial" panose="020B0604020202020204" pitchFamily="34" charset="0"/>
              <a:buChar char="•"/>
            </a:pPr>
            <a:r>
              <a:rPr lang="en-US" sz="1000" dirty="0"/>
              <a:t>“Interesting connection”</a:t>
            </a:r>
          </a:p>
          <a:p>
            <a:pPr marL="171450" indent="-171450">
              <a:buFont typeface="Arial" panose="020B0604020202020204" pitchFamily="34" charset="0"/>
              <a:buChar char="•"/>
            </a:pPr>
            <a:r>
              <a:rPr lang="en-US" sz="1000" dirty="0"/>
              <a:t>“It's interesting to see how people would spend extra time when they didn't waste it in traffic.”</a:t>
            </a:r>
          </a:p>
        </p:txBody>
      </p:sp>
      <p:sp>
        <p:nvSpPr>
          <p:cNvPr id="26" name="TextBox 25">
            <a:extLst>
              <a:ext uri="{FF2B5EF4-FFF2-40B4-BE49-F238E27FC236}">
                <a16:creationId xmlns:a16="http://schemas.microsoft.com/office/drawing/2014/main" id="{724E3FCE-021A-4DDC-9E03-3281075CB78A}"/>
              </a:ext>
            </a:extLst>
          </p:cNvPr>
          <p:cNvSpPr txBox="1"/>
          <p:nvPr/>
        </p:nvSpPr>
        <p:spPr>
          <a:xfrm>
            <a:off x="4306589" y="4305519"/>
            <a:ext cx="336849" cy="264865"/>
          </a:xfrm>
          <a:prstGeom prst="rect">
            <a:avLst/>
          </a:prstGeom>
          <a:noFill/>
          <a:ln w="38100">
            <a:solidFill>
              <a:srgbClr val="00B0F0"/>
            </a:solidFill>
          </a:ln>
        </p:spPr>
        <p:txBody>
          <a:bodyPr wrap="square" rtlCol="0">
            <a:spAutoFit/>
          </a:bodyPr>
          <a:lstStyle/>
          <a:p>
            <a:endParaRPr lang="en-US" sz="2800"/>
          </a:p>
        </p:txBody>
      </p:sp>
      <p:cxnSp>
        <p:nvCxnSpPr>
          <p:cNvPr id="27" name="Straight Connector 26">
            <a:extLst>
              <a:ext uri="{FF2B5EF4-FFF2-40B4-BE49-F238E27FC236}">
                <a16:creationId xmlns:a16="http://schemas.microsoft.com/office/drawing/2014/main" id="{0508AB08-9D33-42FE-BBCE-C55E0BCB2968}"/>
              </a:ext>
            </a:extLst>
          </p:cNvPr>
          <p:cNvCxnSpPr>
            <a:cxnSpLocks/>
            <a:stCxn id="8" idx="3"/>
            <a:endCxn id="26" idx="0"/>
          </p:cNvCxnSpPr>
          <p:nvPr/>
        </p:nvCxnSpPr>
        <p:spPr>
          <a:xfrm>
            <a:off x="2804831" y="2594888"/>
            <a:ext cx="1670183" cy="1710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38477C-B6B5-4E5C-8452-B9AA9E1F42CE}"/>
              </a:ext>
            </a:extLst>
          </p:cNvPr>
          <p:cNvSpPr txBox="1"/>
          <p:nvPr/>
        </p:nvSpPr>
        <p:spPr>
          <a:xfrm>
            <a:off x="4087497" y="2027683"/>
            <a:ext cx="394354" cy="367977"/>
          </a:xfrm>
          <a:prstGeom prst="rect">
            <a:avLst/>
          </a:prstGeom>
          <a:noFill/>
          <a:ln w="38100">
            <a:solidFill>
              <a:schemeClr val="accent5"/>
            </a:solidFill>
          </a:ln>
        </p:spPr>
        <p:txBody>
          <a:bodyPr wrap="square" rtlCol="0">
            <a:spAutoFit/>
          </a:bodyPr>
          <a:lstStyle/>
          <a:p>
            <a:endParaRPr lang="en-US" sz="2800"/>
          </a:p>
        </p:txBody>
      </p:sp>
      <p:cxnSp>
        <p:nvCxnSpPr>
          <p:cNvPr id="29" name="Straight Connector 28">
            <a:extLst>
              <a:ext uri="{FF2B5EF4-FFF2-40B4-BE49-F238E27FC236}">
                <a16:creationId xmlns:a16="http://schemas.microsoft.com/office/drawing/2014/main" id="{0181DD57-36FA-4EDF-A4D4-FD3E01134C53}"/>
              </a:ext>
            </a:extLst>
          </p:cNvPr>
          <p:cNvCxnSpPr>
            <a:cxnSpLocks/>
            <a:stCxn id="24" idx="3"/>
            <a:endCxn id="30" idx="1"/>
          </p:cNvCxnSpPr>
          <p:nvPr/>
        </p:nvCxnSpPr>
        <p:spPr>
          <a:xfrm flipV="1">
            <a:off x="2804831" y="3460905"/>
            <a:ext cx="4217039" cy="19264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E8F0D3B-CB6F-4FB5-9833-88B094CA1B67}"/>
              </a:ext>
            </a:extLst>
          </p:cNvPr>
          <p:cNvSpPr txBox="1"/>
          <p:nvPr/>
        </p:nvSpPr>
        <p:spPr>
          <a:xfrm>
            <a:off x="7021870" y="3289805"/>
            <a:ext cx="416852" cy="342200"/>
          </a:xfrm>
          <a:prstGeom prst="rect">
            <a:avLst/>
          </a:prstGeom>
          <a:noFill/>
          <a:ln w="38100">
            <a:solidFill>
              <a:schemeClr val="accent5"/>
            </a:solidFill>
          </a:ln>
        </p:spPr>
        <p:txBody>
          <a:bodyPr wrap="square" rtlCol="0">
            <a:spAutoFit/>
          </a:bodyPr>
          <a:lstStyle/>
          <a:p>
            <a:endParaRPr lang="en-US" sz="2800"/>
          </a:p>
        </p:txBody>
      </p:sp>
      <p:sp>
        <p:nvSpPr>
          <p:cNvPr id="31" name="TextBox 30">
            <a:extLst>
              <a:ext uri="{FF2B5EF4-FFF2-40B4-BE49-F238E27FC236}">
                <a16:creationId xmlns:a16="http://schemas.microsoft.com/office/drawing/2014/main" id="{6A69596F-6AF1-4BE6-AABF-F7675DDD3EF8}"/>
              </a:ext>
            </a:extLst>
          </p:cNvPr>
          <p:cNvSpPr txBox="1"/>
          <p:nvPr/>
        </p:nvSpPr>
        <p:spPr>
          <a:xfrm>
            <a:off x="3115065" y="2023684"/>
            <a:ext cx="394354" cy="367977"/>
          </a:xfrm>
          <a:prstGeom prst="rect">
            <a:avLst/>
          </a:prstGeom>
          <a:noFill/>
          <a:ln w="38100">
            <a:solidFill>
              <a:schemeClr val="accent1"/>
            </a:solidFill>
          </a:ln>
        </p:spPr>
        <p:txBody>
          <a:bodyPr wrap="square" rtlCol="0">
            <a:spAutoFit/>
          </a:bodyPr>
          <a:lstStyle/>
          <a:p>
            <a:endParaRPr lang="en-US" sz="2800"/>
          </a:p>
        </p:txBody>
      </p:sp>
      <p:sp>
        <p:nvSpPr>
          <p:cNvPr id="32" name="TextBox 31">
            <a:extLst>
              <a:ext uri="{FF2B5EF4-FFF2-40B4-BE49-F238E27FC236}">
                <a16:creationId xmlns:a16="http://schemas.microsoft.com/office/drawing/2014/main" id="{30B8380D-9A7C-4B4F-8CB4-BF61A9FB4DF0}"/>
              </a:ext>
            </a:extLst>
          </p:cNvPr>
          <p:cNvSpPr txBox="1"/>
          <p:nvPr/>
        </p:nvSpPr>
        <p:spPr>
          <a:xfrm>
            <a:off x="7829549" y="3826181"/>
            <a:ext cx="394354" cy="367977"/>
          </a:xfrm>
          <a:prstGeom prst="rect">
            <a:avLst/>
          </a:prstGeom>
          <a:noFill/>
          <a:ln w="38100">
            <a:solidFill>
              <a:schemeClr val="accent1"/>
            </a:solidFill>
          </a:ln>
        </p:spPr>
        <p:txBody>
          <a:bodyPr wrap="square" rtlCol="0">
            <a:spAutoFit/>
          </a:bodyPr>
          <a:lstStyle/>
          <a:p>
            <a:endParaRPr lang="en-US" sz="2800"/>
          </a:p>
        </p:txBody>
      </p:sp>
      <p:cxnSp>
        <p:nvCxnSpPr>
          <p:cNvPr id="33" name="Straight Connector 32">
            <a:extLst>
              <a:ext uri="{FF2B5EF4-FFF2-40B4-BE49-F238E27FC236}">
                <a16:creationId xmlns:a16="http://schemas.microsoft.com/office/drawing/2014/main" id="{98233394-5972-4E6F-A5E6-DDD3CC82E6D9}"/>
              </a:ext>
            </a:extLst>
          </p:cNvPr>
          <p:cNvCxnSpPr>
            <a:cxnSpLocks/>
            <a:stCxn id="25" idx="3"/>
            <a:endCxn id="31" idx="2"/>
          </p:cNvCxnSpPr>
          <p:nvPr/>
        </p:nvCxnSpPr>
        <p:spPr>
          <a:xfrm flipV="1">
            <a:off x="2804831" y="2391661"/>
            <a:ext cx="507411" cy="234721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23C600-A6B9-43B9-B8E4-003C6F73A90E}"/>
              </a:ext>
            </a:extLst>
          </p:cNvPr>
          <p:cNvCxnSpPr>
            <a:cxnSpLocks/>
            <a:stCxn id="25" idx="3"/>
            <a:endCxn id="32" idx="1"/>
          </p:cNvCxnSpPr>
          <p:nvPr/>
        </p:nvCxnSpPr>
        <p:spPr>
          <a:xfrm flipV="1">
            <a:off x="2804831" y="4010170"/>
            <a:ext cx="5024718" cy="72870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94C971C-46DD-4565-A8EE-50A9A2C7FE6A}"/>
              </a:ext>
            </a:extLst>
          </p:cNvPr>
          <p:cNvSpPr txBox="1"/>
          <p:nvPr/>
        </p:nvSpPr>
        <p:spPr>
          <a:xfrm>
            <a:off x="6095999" y="2976461"/>
            <a:ext cx="416853" cy="788012"/>
          </a:xfrm>
          <a:prstGeom prst="rect">
            <a:avLst/>
          </a:prstGeom>
          <a:noFill/>
          <a:ln w="38100">
            <a:solidFill>
              <a:schemeClr val="accent6"/>
            </a:solidFill>
          </a:ln>
        </p:spPr>
        <p:txBody>
          <a:bodyPr wrap="square" rtlCol="0">
            <a:spAutoFit/>
          </a:bodyPr>
          <a:lstStyle/>
          <a:p>
            <a:endParaRPr lang="en-US" sz="2800"/>
          </a:p>
        </p:txBody>
      </p:sp>
      <p:cxnSp>
        <p:nvCxnSpPr>
          <p:cNvPr id="36" name="Straight Connector 35">
            <a:extLst>
              <a:ext uri="{FF2B5EF4-FFF2-40B4-BE49-F238E27FC236}">
                <a16:creationId xmlns:a16="http://schemas.microsoft.com/office/drawing/2014/main" id="{46C27786-3A52-491E-8B33-DD096446BAF3}"/>
              </a:ext>
            </a:extLst>
          </p:cNvPr>
          <p:cNvCxnSpPr>
            <a:cxnSpLocks/>
            <a:stCxn id="7" idx="3"/>
            <a:endCxn id="35" idx="1"/>
          </p:cNvCxnSpPr>
          <p:nvPr/>
        </p:nvCxnSpPr>
        <p:spPr>
          <a:xfrm>
            <a:off x="2804831" y="1253607"/>
            <a:ext cx="3291168" cy="211686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443042-185C-4EE7-ABF7-D4AC7E9D0B06}"/>
              </a:ext>
            </a:extLst>
          </p:cNvPr>
          <p:cNvSpPr txBox="1"/>
          <p:nvPr/>
        </p:nvSpPr>
        <p:spPr>
          <a:xfrm>
            <a:off x="23150" y="37582"/>
            <a:ext cx="1435008" cy="646331"/>
          </a:xfrm>
          <a:prstGeom prst="rect">
            <a:avLst/>
          </a:prstGeom>
          <a:noFill/>
        </p:spPr>
        <p:txBody>
          <a:bodyPr wrap="none" rtlCol="0">
            <a:spAutoFit/>
          </a:bodyPr>
          <a:lstStyle/>
          <a:p>
            <a:r>
              <a:rPr lang="en-US" sz="3600" b="1" dirty="0">
                <a:solidFill>
                  <a:schemeClr val="tx2"/>
                </a:solidFill>
                <a:latin typeface="+mj-lt"/>
              </a:rPr>
              <a:t>TIME</a:t>
            </a:r>
          </a:p>
        </p:txBody>
      </p:sp>
      <p:graphicFrame>
        <p:nvGraphicFramePr>
          <p:cNvPr id="38" name="Table 37">
            <a:extLst>
              <a:ext uri="{FF2B5EF4-FFF2-40B4-BE49-F238E27FC236}">
                <a16:creationId xmlns:a16="http://schemas.microsoft.com/office/drawing/2014/main" id="{5DDBC1C5-D568-4548-938F-5EC8E4C73152}"/>
              </a:ext>
            </a:extLst>
          </p:cNvPr>
          <p:cNvGraphicFramePr>
            <a:graphicFrameLocks noGrp="1"/>
          </p:cNvGraphicFramePr>
          <p:nvPr>
            <p:extLst>
              <p:ext uri="{D42A27DB-BD31-4B8C-83A1-F6EECF244321}">
                <p14:modId xmlns:p14="http://schemas.microsoft.com/office/powerpoint/2010/main" val="3842402312"/>
              </p:ext>
            </p:extLst>
          </p:nvPr>
        </p:nvGraphicFramePr>
        <p:xfrm>
          <a:off x="1020029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a:solidFill>
                        <a:schemeClr val="tx1"/>
                      </a:solidFill>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lvl="0" algn="ctr">
                        <a:buNone/>
                      </a:pPr>
                      <a:r>
                        <a:rPr lang="en-US" sz="1200" b="0" i="0" u="none" strike="noStrike">
                          <a:solidFill>
                            <a:srgbClr val="000000"/>
                          </a:solidFill>
                          <a:effectLst/>
                          <a:latin typeface="Arial" panose="020B0604020202020204" pitchFamily="34" charset="0"/>
                          <a:cs typeface="Arial" panose="020B0604020202020204" pitchFamily="34" charset="0"/>
                        </a:rPr>
                        <a:t>3%</a:t>
                      </a:r>
                    </a:p>
                  </a:txBody>
                  <a:tcPr marL="9524" marR="9524" marT="9524"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39" name="Picture 38" descr="A picture containing logo&#10;&#10;Description automatically generated">
            <a:extLst>
              <a:ext uri="{FF2B5EF4-FFF2-40B4-BE49-F238E27FC236}">
                <a16:creationId xmlns:a16="http://schemas.microsoft.com/office/drawing/2014/main" id="{FD1353E3-866D-4A14-96B7-0C460B41CA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614872"/>
            <a:ext cx="774061" cy="248000"/>
          </a:xfrm>
          <a:prstGeom prst="rect">
            <a:avLst/>
          </a:prstGeom>
        </p:spPr>
      </p:pic>
      <p:pic>
        <p:nvPicPr>
          <p:cNvPr id="40" name="Picture 39" descr="Text&#10;&#10;Description automatically generated with low confidence">
            <a:extLst>
              <a:ext uri="{FF2B5EF4-FFF2-40B4-BE49-F238E27FC236}">
                <a16:creationId xmlns:a16="http://schemas.microsoft.com/office/drawing/2014/main" id="{557C3E3D-1BB7-43E3-B78A-3DE2749338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4904361"/>
            <a:ext cx="686408" cy="248000"/>
          </a:xfrm>
          <a:prstGeom prst="rect">
            <a:avLst/>
          </a:prstGeom>
        </p:spPr>
      </p:pic>
      <p:pic>
        <p:nvPicPr>
          <p:cNvPr id="41" name="Picture 40" descr="Logo&#10;&#10;Description automatically generated">
            <a:extLst>
              <a:ext uri="{FF2B5EF4-FFF2-40B4-BE49-F238E27FC236}">
                <a16:creationId xmlns:a16="http://schemas.microsoft.com/office/drawing/2014/main" id="{5F62D3AB-48C2-4BEE-810E-38FC57CB7F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057522"/>
            <a:ext cx="945681" cy="238574"/>
          </a:xfrm>
          <a:prstGeom prst="rect">
            <a:avLst/>
          </a:prstGeom>
        </p:spPr>
      </p:pic>
      <p:pic>
        <p:nvPicPr>
          <p:cNvPr id="42" name="Picture 41" descr="Logo&#10;&#10;Description automatically generated">
            <a:extLst>
              <a:ext uri="{FF2B5EF4-FFF2-40B4-BE49-F238E27FC236}">
                <a16:creationId xmlns:a16="http://schemas.microsoft.com/office/drawing/2014/main" id="{F64D102E-E0F7-4A39-8AD2-E30CF4A0CCD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6337584"/>
            <a:ext cx="669991" cy="255184"/>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52B14FAB-D4AD-45B0-A0F1-A1ADD2CE6B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193850"/>
            <a:ext cx="1123516" cy="248000"/>
          </a:xfrm>
          <a:prstGeom prst="rect">
            <a:avLst/>
          </a:prstGeom>
        </p:spPr>
      </p:pic>
      <p:pic>
        <p:nvPicPr>
          <p:cNvPr id="44" name="Picture 43" descr="Logo&#10;&#10;Description automatically generated">
            <a:extLst>
              <a:ext uri="{FF2B5EF4-FFF2-40B4-BE49-F238E27FC236}">
                <a16:creationId xmlns:a16="http://schemas.microsoft.com/office/drawing/2014/main" id="{208859AC-C2F2-4672-B094-F5CA571BB95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341930" y="5483339"/>
            <a:ext cx="1033336" cy="248000"/>
          </a:xfrm>
          <a:prstGeom prst="rect">
            <a:avLst/>
          </a:prstGeom>
        </p:spPr>
      </p:pic>
      <p:pic>
        <p:nvPicPr>
          <p:cNvPr id="45" name="Picture 44">
            <a:extLst>
              <a:ext uri="{FF2B5EF4-FFF2-40B4-BE49-F238E27FC236}">
                <a16:creationId xmlns:a16="http://schemas.microsoft.com/office/drawing/2014/main" id="{0C0948C3-2BBE-4DAD-915D-FEB2E1435206}"/>
              </a:ext>
            </a:extLst>
          </p:cNvPr>
          <p:cNvPicPr>
            <a:picLocks noChangeAspect="1"/>
          </p:cNvPicPr>
          <p:nvPr/>
        </p:nvPicPr>
        <p:blipFill>
          <a:blip r:embed="rId10"/>
          <a:stretch>
            <a:fillRect/>
          </a:stretch>
        </p:blipFill>
        <p:spPr>
          <a:xfrm>
            <a:off x="10341930" y="5772828"/>
            <a:ext cx="835616" cy="243205"/>
          </a:xfrm>
          <a:prstGeom prst="rect">
            <a:avLst/>
          </a:prstGeom>
        </p:spPr>
      </p:pic>
    </p:spTree>
    <p:extLst>
      <p:ext uri="{BB962C8B-B14F-4D97-AF65-F5344CB8AC3E}">
        <p14:creationId xmlns:p14="http://schemas.microsoft.com/office/powerpoint/2010/main" val="4007952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278A6-8626-4BBB-94FC-3E0BDF6A6FB3}"/>
              </a:ext>
            </a:extLst>
          </p:cNvPr>
          <p:cNvSpPr/>
          <p:nvPr/>
        </p:nvSpPr>
        <p:spPr>
          <a:xfrm>
            <a:off x="539272" y="1286412"/>
            <a:ext cx="4687409"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68F083-768D-400E-B3D2-FF20C3CAE283}"/>
              </a:ext>
            </a:extLst>
          </p:cNvPr>
          <p:cNvSpPr txBox="1"/>
          <p:nvPr/>
        </p:nvSpPr>
        <p:spPr>
          <a:xfrm>
            <a:off x="843062" y="1549983"/>
            <a:ext cx="4059677" cy="3660041"/>
          </a:xfrm>
          <a:prstGeom prst="rect">
            <a:avLst/>
          </a:prstGeom>
          <a:noFill/>
        </p:spPr>
        <p:txBody>
          <a:bodyPr wrap="square" rtlCol="0">
            <a:spAutoFit/>
          </a:bodyPr>
          <a:lstStyle/>
          <a:p>
            <a:pPr>
              <a:lnSpc>
                <a:spcPct val="130476"/>
              </a:lnSpc>
            </a:pPr>
            <a:r>
              <a:rPr lang="en-US" sz="1800" b="0" i="0" u="none" strike="noStrike" baseline="0" dirty="0">
                <a:solidFill>
                  <a:schemeClr val="tx1">
                    <a:lumMod val="75000"/>
                    <a:lumOff val="25000"/>
                  </a:schemeClr>
                </a:solidFill>
                <a:latin typeface="Roboto Medium" panose="02000000000000000000" pitchFamily="2" charset="0"/>
              </a:rPr>
              <a:t>“Time spent sitting in traffic is time away from the important things in life. Investing in improvements that reduce traffic jams gives you more time in your day by helping you get to where you need to go more quickly with fewer hassles. Better transportation means time for what matters—time for work, time for family, and time for yourself.” </a:t>
            </a:r>
            <a:endParaRPr lang="en-US" dirty="0">
              <a:solidFill>
                <a:schemeClr val="tx1">
                  <a:lumMod val="75000"/>
                  <a:lumOff val="25000"/>
                </a:schemeClr>
              </a:solidFill>
            </a:endParaRPr>
          </a:p>
        </p:txBody>
      </p:sp>
      <p:sp>
        <p:nvSpPr>
          <p:cNvPr id="5" name="Rectangle 4">
            <a:extLst>
              <a:ext uri="{FF2B5EF4-FFF2-40B4-BE49-F238E27FC236}">
                <a16:creationId xmlns:a16="http://schemas.microsoft.com/office/drawing/2014/main" id="{BEB058F6-897B-4C04-BD52-6C9D3DC0FC68}"/>
              </a:ext>
            </a:extLst>
          </p:cNvPr>
          <p:cNvSpPr/>
          <p:nvPr/>
        </p:nvSpPr>
        <p:spPr>
          <a:xfrm>
            <a:off x="5398535" y="1286412"/>
            <a:ext cx="6362205"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7CC823-DFFC-458E-A82A-40C320840628}"/>
              </a:ext>
            </a:extLst>
          </p:cNvPr>
          <p:cNvSpPr/>
          <p:nvPr/>
        </p:nvSpPr>
        <p:spPr>
          <a:xfrm>
            <a:off x="0" y="345274"/>
            <a:ext cx="3453319"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C0CA3-B50C-4BE8-9940-F5E9F6202A64}"/>
              </a:ext>
            </a:extLst>
          </p:cNvPr>
          <p:cNvSpPr>
            <a:spLocks noGrp="1"/>
          </p:cNvSpPr>
          <p:nvPr>
            <p:ph type="title"/>
          </p:nvPr>
        </p:nvSpPr>
        <p:spPr>
          <a:xfrm>
            <a:off x="238817" y="572790"/>
            <a:ext cx="2975683" cy="617892"/>
          </a:xfrm>
        </p:spPr>
        <p:txBody>
          <a:bodyPr anchor="t"/>
          <a:lstStyle/>
          <a:p>
            <a:r>
              <a:rPr lang="en-US" dirty="0"/>
              <a:t>Time Video:</a:t>
            </a:r>
          </a:p>
        </p:txBody>
      </p:sp>
      <p:pic>
        <p:nvPicPr>
          <p:cNvPr id="6" name="NCHRP_TIME">
            <a:hlinkClick r:id="" action="ppaction://media"/>
            <a:extLst>
              <a:ext uri="{FF2B5EF4-FFF2-40B4-BE49-F238E27FC236}">
                <a16:creationId xmlns:a16="http://schemas.microsoft.com/office/drawing/2014/main" id="{C7FA3DEF-14B8-4B69-944C-6CA6EB07B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99463" y="1549983"/>
            <a:ext cx="5733003" cy="3224814"/>
          </a:xfrm>
          <a:prstGeom prst="rect">
            <a:avLst/>
          </a:prstGeom>
        </p:spPr>
      </p:pic>
    </p:spTree>
    <p:extLst>
      <p:ext uri="{BB962C8B-B14F-4D97-AF65-F5344CB8AC3E}">
        <p14:creationId xmlns:p14="http://schemas.microsoft.com/office/powerpoint/2010/main" val="14571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2176B-9067-4460-80F9-08ADA50544E8}"/>
              </a:ext>
            </a:extLst>
          </p:cNvPr>
          <p:cNvSpPr>
            <a:spLocks noGrp="1"/>
          </p:cNvSpPr>
          <p:nvPr>
            <p:ph type="title"/>
          </p:nvPr>
        </p:nvSpPr>
        <p:spPr/>
        <p:txBody>
          <a:bodyPr/>
          <a:lstStyle/>
          <a:p>
            <a:r>
              <a:rPr lang="en-US" dirty="0"/>
              <a:t>Key Message Metrics: Time Video</a:t>
            </a:r>
          </a:p>
        </p:txBody>
      </p:sp>
      <p:sp>
        <p:nvSpPr>
          <p:cNvPr id="4" name="Content Placeholder 3">
            <a:extLst>
              <a:ext uri="{FF2B5EF4-FFF2-40B4-BE49-F238E27FC236}">
                <a16:creationId xmlns:a16="http://schemas.microsoft.com/office/drawing/2014/main" id="{46F5B3B3-8195-4D7F-B4F7-422315F19973}"/>
              </a:ext>
            </a:extLst>
          </p:cNvPr>
          <p:cNvSpPr>
            <a:spLocks noGrp="1"/>
          </p:cNvSpPr>
          <p:nvPr>
            <p:ph idx="1"/>
          </p:nvPr>
        </p:nvSpPr>
        <p:spPr>
          <a:xfrm>
            <a:off x="230819" y="1475824"/>
            <a:ext cx="6098959" cy="5382176"/>
          </a:xfrm>
        </p:spPr>
        <p:txBody>
          <a:bodyPr>
            <a:noAutofit/>
          </a:bodyPr>
          <a:lstStyle/>
          <a:p>
            <a:r>
              <a:rPr lang="en-US" sz="2000" dirty="0"/>
              <a:t>Urban participants scored this video highest out of the five presented.</a:t>
            </a:r>
          </a:p>
          <a:p>
            <a:r>
              <a:rPr lang="en-US" sz="2000" dirty="0"/>
              <a:t>Focus group participants also strongly agreed that this concept:</a:t>
            </a:r>
          </a:p>
          <a:p>
            <a:pPr lvl="1"/>
            <a:r>
              <a:rPr lang="en-US" sz="1800" dirty="0"/>
              <a:t>Shows or talks about things that are important to me personally.</a:t>
            </a:r>
          </a:p>
          <a:p>
            <a:pPr lvl="1"/>
            <a:r>
              <a:rPr lang="en-US" sz="1800" dirty="0"/>
              <a:t>Reminds me that investing in transportation infrastructure saves time for what makes life worth living.</a:t>
            </a:r>
          </a:p>
          <a:p>
            <a:pPr lvl="1"/>
            <a:r>
              <a:rPr lang="en-US" sz="1800" dirty="0"/>
              <a:t>Reminds me that investing in transportation reduces traffic jams and makes commuting easier.</a:t>
            </a:r>
          </a:p>
          <a:p>
            <a:pPr lvl="1"/>
            <a:r>
              <a:rPr lang="en-US" sz="1800" dirty="0"/>
              <a:t>Reminds me that investing in transportation plays an important part in the health and well-being of families. </a:t>
            </a:r>
          </a:p>
          <a:p>
            <a:pPr lvl="1"/>
            <a:r>
              <a:rPr lang="en-US" sz="1800" dirty="0"/>
              <a:t>Reminds me that investing in transportation infrastructure makes life better for everyone.</a:t>
            </a:r>
          </a:p>
        </p:txBody>
      </p:sp>
      <p:graphicFrame>
        <p:nvGraphicFramePr>
          <p:cNvPr id="5" name="Group 328">
            <a:extLst>
              <a:ext uri="{FF2B5EF4-FFF2-40B4-BE49-F238E27FC236}">
                <a16:creationId xmlns:a16="http://schemas.microsoft.com/office/drawing/2014/main" id="{4708B427-5260-4EFA-AAAE-599A03790014}"/>
              </a:ext>
            </a:extLst>
          </p:cNvPr>
          <p:cNvGraphicFramePr>
            <a:graphicFrameLocks noGrp="1"/>
          </p:cNvGraphicFramePr>
          <p:nvPr>
            <p:extLst>
              <p:ext uri="{D42A27DB-BD31-4B8C-83A1-F6EECF244321}">
                <p14:modId xmlns:p14="http://schemas.microsoft.com/office/powerpoint/2010/main" val="937345670"/>
              </p:ext>
            </p:extLst>
          </p:nvPr>
        </p:nvGraphicFramePr>
        <p:xfrm>
          <a:off x="6494306" y="1475824"/>
          <a:ext cx="5536474" cy="5255364"/>
        </p:xfrm>
        <a:graphic>
          <a:graphicData uri="http://schemas.openxmlformats.org/drawingml/2006/table">
            <a:tbl>
              <a:tblPr>
                <a:tableStyleId>{2D5ABB26-0587-4C30-8999-92F81FD0307C}</a:tableStyleId>
              </a:tblPr>
              <a:tblGrid>
                <a:gridCol w="2914094">
                  <a:extLst>
                    <a:ext uri="{9D8B030D-6E8A-4147-A177-3AD203B41FA5}">
                      <a16:colId xmlns:a16="http://schemas.microsoft.com/office/drawing/2014/main" val="20000"/>
                    </a:ext>
                  </a:extLst>
                </a:gridCol>
                <a:gridCol w="655595">
                  <a:extLst>
                    <a:ext uri="{9D8B030D-6E8A-4147-A177-3AD203B41FA5}">
                      <a16:colId xmlns:a16="http://schemas.microsoft.com/office/drawing/2014/main" val="20001"/>
                    </a:ext>
                  </a:extLst>
                </a:gridCol>
                <a:gridCol w="655595">
                  <a:extLst>
                    <a:ext uri="{9D8B030D-6E8A-4147-A177-3AD203B41FA5}">
                      <a16:colId xmlns:a16="http://schemas.microsoft.com/office/drawing/2014/main" val="529999746"/>
                    </a:ext>
                  </a:extLst>
                </a:gridCol>
                <a:gridCol w="655595">
                  <a:extLst>
                    <a:ext uri="{9D8B030D-6E8A-4147-A177-3AD203B41FA5}">
                      <a16:colId xmlns:a16="http://schemas.microsoft.com/office/drawing/2014/main" val="20002"/>
                    </a:ext>
                  </a:extLst>
                </a:gridCol>
                <a:gridCol w="655595">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video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128496308"/>
                  </a:ext>
                </a:extLst>
              </a:tr>
            </a:tbl>
          </a:graphicData>
        </a:graphic>
      </p:graphicFrame>
    </p:spTree>
    <p:extLst>
      <p:ext uri="{BB962C8B-B14F-4D97-AF65-F5344CB8AC3E}">
        <p14:creationId xmlns:p14="http://schemas.microsoft.com/office/powerpoint/2010/main" val="391685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3824-C5F0-42D4-AB1F-217936CEA73B}"/>
              </a:ext>
            </a:extLst>
          </p:cNvPr>
          <p:cNvSpPr txBox="1">
            <a:spLocks/>
          </p:cNvSpPr>
          <p:nvPr/>
        </p:nvSpPr>
        <p:spPr>
          <a:xfrm>
            <a:off x="76230" y="73632"/>
            <a:ext cx="5717714" cy="354715"/>
          </a:xfrm>
          <a:prstGeom prst="rect">
            <a:avLst/>
          </a:prstGeom>
        </p:spPr>
        <p:txBody>
          <a:bodyP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600" dirty="0">
                <a:solidFill>
                  <a:schemeClr val="tx2"/>
                </a:solidFill>
              </a:rPr>
              <a:t>TIME Video Markup</a:t>
            </a:r>
          </a:p>
        </p:txBody>
      </p:sp>
      <p:pic>
        <p:nvPicPr>
          <p:cNvPr id="31" name="Picture 30" descr="Chart, scatter chart&#10;&#10;Description automatically generated">
            <a:extLst>
              <a:ext uri="{FF2B5EF4-FFF2-40B4-BE49-F238E27FC236}">
                <a16:creationId xmlns:a16="http://schemas.microsoft.com/office/drawing/2014/main" id="{D2E5A9BA-8B3B-484B-AC4C-8D2019D2BB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0184" y="1596154"/>
            <a:ext cx="7191632" cy="3657600"/>
          </a:xfrm>
          <a:prstGeom prst="rect">
            <a:avLst/>
          </a:prstGeom>
        </p:spPr>
      </p:pic>
      <p:sp>
        <p:nvSpPr>
          <p:cNvPr id="32" name="TextBox 31">
            <a:extLst>
              <a:ext uri="{FF2B5EF4-FFF2-40B4-BE49-F238E27FC236}">
                <a16:creationId xmlns:a16="http://schemas.microsoft.com/office/drawing/2014/main" id="{59FA0A9C-1CD3-492B-A026-E44BDB3B924D}"/>
              </a:ext>
            </a:extLst>
          </p:cNvPr>
          <p:cNvSpPr txBox="1"/>
          <p:nvPr/>
        </p:nvSpPr>
        <p:spPr>
          <a:xfrm>
            <a:off x="162969" y="797148"/>
            <a:ext cx="2230827" cy="3970318"/>
          </a:xfrm>
          <a:prstGeom prst="rect">
            <a:avLst/>
          </a:prstGeom>
          <a:solidFill>
            <a:schemeClr val="bg1"/>
          </a:solidFill>
          <a:ln w="19050">
            <a:solidFill>
              <a:schemeClr val="accent1"/>
            </a:solidFill>
          </a:ln>
        </p:spPr>
        <p:txBody>
          <a:bodyPr wrap="square" rtlCol="0">
            <a:spAutoFit/>
          </a:bodyPr>
          <a:lstStyle/>
          <a:p>
            <a:r>
              <a:rPr lang="en-US" sz="1200" b="1" dirty="0"/>
              <a:t>Tugs the heartstrings</a:t>
            </a:r>
          </a:p>
          <a:p>
            <a:pPr marL="171450" indent="-171450">
              <a:buFont typeface="Arial" panose="020B0604020202020204" pitchFamily="34" charset="0"/>
              <a:buChar char="•"/>
            </a:pPr>
            <a:r>
              <a:rPr lang="en-US" sz="1000" dirty="0"/>
              <a:t>“It demonstrates that we will have more time for ourselves and our families”</a:t>
            </a:r>
          </a:p>
          <a:p>
            <a:pPr marL="171450" indent="-171450">
              <a:buFont typeface="Arial" panose="020B0604020202020204" pitchFamily="34" charset="0"/>
              <a:buChar char="•"/>
            </a:pPr>
            <a:r>
              <a:rPr lang="en-US" sz="1000" dirty="0"/>
              <a:t>“This reminds me of my own kids and touches my heart.”</a:t>
            </a:r>
          </a:p>
          <a:p>
            <a:pPr marL="171450" indent="-171450">
              <a:buFont typeface="Arial" panose="020B0604020202020204" pitchFamily="34" charset="0"/>
              <a:buChar char="•"/>
            </a:pPr>
            <a:r>
              <a:rPr lang="en-US" sz="1000" dirty="0"/>
              <a:t>“With good transportation bad and hectic traffic can be avoided”</a:t>
            </a:r>
          </a:p>
          <a:p>
            <a:pPr marL="171450" indent="-171450">
              <a:buFont typeface="Arial" panose="020B0604020202020204" pitchFamily="34" charset="0"/>
              <a:buChar char="•"/>
            </a:pPr>
            <a:r>
              <a:rPr lang="en-US" sz="1000" dirty="0"/>
              <a:t>“I chose the thumbs done for this image. This image makes me feel sad as if she is waiting on one of her parents who hasn’t made it home yet.”</a:t>
            </a:r>
          </a:p>
          <a:p>
            <a:pPr marL="171450" indent="-171450">
              <a:buFont typeface="Arial" panose="020B0604020202020204" pitchFamily="34" charset="0"/>
              <a:buChar char="•"/>
            </a:pPr>
            <a:r>
              <a:rPr lang="en-US" sz="1000" dirty="0">
                <a:cs typeface="Arial" panose="020B0604020202020204" pitchFamily="34" charset="0"/>
              </a:rPr>
              <a:t>“This little girl reminds me of my granddaughter and how much I  LOVE spending time with her.</a:t>
            </a:r>
          </a:p>
          <a:p>
            <a:pPr marL="171450" indent="-171450">
              <a:buFont typeface="Arial" panose="020B0604020202020204" pitchFamily="34" charset="0"/>
              <a:buChar char="•"/>
            </a:pPr>
            <a:r>
              <a:rPr lang="en-US" sz="1000" dirty="0"/>
              <a:t>“cute kiddo”</a:t>
            </a:r>
            <a:endParaRPr lang="en-US" sz="1000" dirty="0">
              <a:cs typeface="Arial" panose="020B0604020202020204" pitchFamily="34" charset="0"/>
            </a:endParaRPr>
          </a:p>
          <a:p>
            <a:pPr marL="171450" indent="-171450">
              <a:buFont typeface="Arial" panose="020B0604020202020204" pitchFamily="34" charset="0"/>
              <a:buChar char="•"/>
            </a:pPr>
            <a:r>
              <a:rPr lang="en-US" sz="1000" dirty="0"/>
              <a:t>“Time spent sitting in traffic is time away from the important things in life, I totally agree to this fact. Traffic jams are tedious and frustrating.”</a:t>
            </a:r>
          </a:p>
          <a:p>
            <a:pPr marL="171450" indent="-171450">
              <a:buFont typeface="Arial" panose="020B0604020202020204" pitchFamily="34" charset="0"/>
              <a:buChar char="•"/>
            </a:pPr>
            <a:endParaRPr lang="en-US" sz="1000" i="1" dirty="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FFECC943-4576-4A51-9BB8-51B6E73CAB60}"/>
              </a:ext>
            </a:extLst>
          </p:cNvPr>
          <p:cNvCxnSpPr>
            <a:cxnSpLocks/>
            <a:stCxn id="32" idx="3"/>
            <a:endCxn id="38" idx="1"/>
          </p:cNvCxnSpPr>
          <p:nvPr/>
        </p:nvCxnSpPr>
        <p:spPr>
          <a:xfrm flipV="1">
            <a:off x="2393796" y="2376632"/>
            <a:ext cx="1577002" cy="405675"/>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3AFA86F-7318-49F6-8F28-4AEA2380504C}"/>
              </a:ext>
            </a:extLst>
          </p:cNvPr>
          <p:cNvSpPr txBox="1"/>
          <p:nvPr/>
        </p:nvSpPr>
        <p:spPr>
          <a:xfrm>
            <a:off x="3215784" y="5288793"/>
            <a:ext cx="2229352" cy="1077218"/>
          </a:xfrm>
          <a:prstGeom prst="rect">
            <a:avLst/>
          </a:prstGeom>
          <a:solidFill>
            <a:schemeClr val="bg1"/>
          </a:solidFill>
          <a:ln w="19050">
            <a:solidFill>
              <a:schemeClr val="accent1"/>
            </a:solidFill>
          </a:ln>
        </p:spPr>
        <p:txBody>
          <a:bodyPr wrap="square" rtlCol="0">
            <a:spAutoFit/>
          </a:bodyPr>
          <a:lstStyle/>
          <a:p>
            <a:r>
              <a:rPr lang="en-US" sz="1200" b="1" dirty="0"/>
              <a:t>Showing better flowing transportation</a:t>
            </a:r>
          </a:p>
          <a:p>
            <a:r>
              <a:rPr lang="en-US" sz="1000" dirty="0"/>
              <a:t>“Showing a cityscape with many interstates is a good way to preview the need for better flowing transportation.”</a:t>
            </a:r>
          </a:p>
        </p:txBody>
      </p:sp>
      <p:cxnSp>
        <p:nvCxnSpPr>
          <p:cNvPr id="35" name="Straight Connector 34">
            <a:extLst>
              <a:ext uri="{FF2B5EF4-FFF2-40B4-BE49-F238E27FC236}">
                <a16:creationId xmlns:a16="http://schemas.microsoft.com/office/drawing/2014/main" id="{1F70DB5E-E339-4648-AD8C-63D93528039F}"/>
              </a:ext>
            </a:extLst>
          </p:cNvPr>
          <p:cNvCxnSpPr>
            <a:cxnSpLocks/>
            <a:stCxn id="34" idx="0"/>
            <a:endCxn id="43" idx="2"/>
          </p:cNvCxnSpPr>
          <p:nvPr/>
        </p:nvCxnSpPr>
        <p:spPr>
          <a:xfrm flipV="1">
            <a:off x="4330460" y="2548771"/>
            <a:ext cx="1234906" cy="2740022"/>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A178A70-D3D4-4334-9191-5B0DC7A54487}"/>
              </a:ext>
            </a:extLst>
          </p:cNvPr>
          <p:cNvSpPr txBox="1"/>
          <p:nvPr/>
        </p:nvSpPr>
        <p:spPr>
          <a:xfrm>
            <a:off x="9744291" y="2491262"/>
            <a:ext cx="2393493" cy="2431435"/>
          </a:xfrm>
          <a:prstGeom prst="rect">
            <a:avLst/>
          </a:prstGeom>
          <a:solidFill>
            <a:schemeClr val="bg1"/>
          </a:solidFill>
          <a:ln w="19050">
            <a:solidFill>
              <a:schemeClr val="accent1"/>
            </a:solidFill>
          </a:ln>
        </p:spPr>
        <p:txBody>
          <a:bodyPr wrap="square" rtlCol="0">
            <a:spAutoFit/>
          </a:bodyPr>
          <a:lstStyle/>
          <a:p>
            <a:r>
              <a:rPr lang="en-US" sz="1200" b="1" dirty="0"/>
              <a:t>Freedom, family and fun</a:t>
            </a:r>
          </a:p>
          <a:p>
            <a:pPr marL="171450" indent="-171450">
              <a:buFont typeface="Arial" panose="020B0604020202020204" pitchFamily="34" charset="0"/>
              <a:buChar char="•"/>
            </a:pPr>
            <a:r>
              <a:rPr lang="en-US" sz="1000" dirty="0"/>
              <a:t>“This is a good use of a scene in which a car is free flowing, and no stops and the people are laughing going wherever they are going.”</a:t>
            </a:r>
          </a:p>
          <a:p>
            <a:pPr marL="171450" indent="-171450">
              <a:buFont typeface="Arial" panose="020B0604020202020204" pitchFamily="34" charset="0"/>
              <a:buChar char="•"/>
            </a:pPr>
            <a:r>
              <a:rPr lang="en-US" sz="1000" dirty="0"/>
              <a:t>“Better transportation gives you more time to get other things done”</a:t>
            </a:r>
          </a:p>
          <a:p>
            <a:pPr marL="171450" indent="-171450">
              <a:buFont typeface="Arial" panose="020B0604020202020204" pitchFamily="34" charset="0"/>
              <a:buChar char="•"/>
            </a:pPr>
            <a:r>
              <a:rPr lang="en-US" sz="1000" dirty="0"/>
              <a:t>“hassle free”</a:t>
            </a:r>
          </a:p>
          <a:p>
            <a:pPr marL="171450" indent="-171450">
              <a:buFont typeface="Arial" panose="020B0604020202020204" pitchFamily="34" charset="0"/>
              <a:buChar char="•"/>
            </a:pPr>
            <a:r>
              <a:rPr lang="en-US" sz="1000" dirty="0"/>
              <a:t>“Like to have more time to spend with friends, having fun”</a:t>
            </a:r>
          </a:p>
          <a:p>
            <a:pPr marL="171450" indent="-171450">
              <a:buFont typeface="Arial" panose="020B0604020202020204" pitchFamily="34" charset="0"/>
              <a:buChar char="•"/>
            </a:pPr>
            <a:r>
              <a:rPr lang="en-US" sz="1000" dirty="0"/>
              <a:t>“Freedom” </a:t>
            </a:r>
          </a:p>
          <a:p>
            <a:pPr marL="171450" indent="-171450">
              <a:buFont typeface="Arial" panose="020B0604020202020204" pitchFamily="34" charset="0"/>
              <a:buChar char="•"/>
            </a:pPr>
            <a:r>
              <a:rPr lang="en-US" sz="1000" dirty="0"/>
              <a:t>“Better transportation means time for what matters”</a:t>
            </a:r>
          </a:p>
          <a:p>
            <a:pPr marL="171450" indent="-171450">
              <a:buFont typeface="Arial" panose="020B0604020202020204" pitchFamily="34" charset="0"/>
              <a:buChar char="•"/>
            </a:pPr>
            <a:r>
              <a:rPr lang="en-US" sz="1000" dirty="0"/>
              <a:t>“Time with son is important”</a:t>
            </a:r>
          </a:p>
        </p:txBody>
      </p:sp>
      <p:sp>
        <p:nvSpPr>
          <p:cNvPr id="37" name="TextBox 36">
            <a:extLst>
              <a:ext uri="{FF2B5EF4-FFF2-40B4-BE49-F238E27FC236}">
                <a16:creationId xmlns:a16="http://schemas.microsoft.com/office/drawing/2014/main" id="{0E11338A-5F76-45DA-A108-3917E77632BB}"/>
              </a:ext>
            </a:extLst>
          </p:cNvPr>
          <p:cNvSpPr txBox="1"/>
          <p:nvPr/>
        </p:nvSpPr>
        <p:spPr>
          <a:xfrm>
            <a:off x="9744291" y="1001919"/>
            <a:ext cx="2393493" cy="1354217"/>
          </a:xfrm>
          <a:prstGeom prst="rect">
            <a:avLst/>
          </a:prstGeom>
          <a:solidFill>
            <a:schemeClr val="bg1"/>
          </a:solidFill>
          <a:ln w="19050">
            <a:solidFill>
              <a:schemeClr val="accent1"/>
            </a:solidFill>
          </a:ln>
        </p:spPr>
        <p:txBody>
          <a:bodyPr wrap="square" rtlCol="0">
            <a:spAutoFit/>
          </a:bodyPr>
          <a:lstStyle/>
          <a:p>
            <a:r>
              <a:rPr lang="en-US" sz="1200" b="1" dirty="0"/>
              <a:t>Time for self</a:t>
            </a:r>
          </a:p>
          <a:p>
            <a:pPr marL="171450" indent="-171450">
              <a:buFont typeface="Arial" panose="020B0604020202020204" pitchFamily="34" charset="0"/>
              <a:buChar char="•"/>
            </a:pPr>
            <a:r>
              <a:rPr lang="en-US" sz="1000" dirty="0"/>
              <a:t>“I like the time for self and a simple man fishing.  This is the everyday person to whom your advertising should appeal.”</a:t>
            </a:r>
          </a:p>
          <a:p>
            <a:pPr marL="171450" indent="-171450">
              <a:buFont typeface="Arial" panose="020B0604020202020204" pitchFamily="34" charset="0"/>
              <a:buChar char="•"/>
            </a:pPr>
            <a:r>
              <a:rPr lang="en-US" sz="1000" dirty="0"/>
              <a:t>“Love having my time for myself”</a:t>
            </a:r>
          </a:p>
          <a:p>
            <a:pPr marL="171450" indent="-171450">
              <a:buFont typeface="Arial" panose="020B0604020202020204" pitchFamily="34" charset="0"/>
              <a:buChar char="•"/>
            </a:pPr>
            <a:r>
              <a:rPr lang="en-US" sz="1000" dirty="0"/>
              <a:t>“Alone time is needed”</a:t>
            </a:r>
          </a:p>
          <a:p>
            <a:pPr marL="171450" indent="-171450">
              <a:buFont typeface="Arial" panose="020B0604020202020204" pitchFamily="34" charset="0"/>
              <a:buChar char="•"/>
            </a:pPr>
            <a:r>
              <a:rPr lang="en-US" sz="1000" dirty="0"/>
              <a:t>“Nice summary here”</a:t>
            </a:r>
          </a:p>
        </p:txBody>
      </p:sp>
      <p:sp>
        <p:nvSpPr>
          <p:cNvPr id="38" name="Rectangle 37">
            <a:extLst>
              <a:ext uri="{FF2B5EF4-FFF2-40B4-BE49-F238E27FC236}">
                <a16:creationId xmlns:a16="http://schemas.microsoft.com/office/drawing/2014/main" id="{28636969-25AC-4EA8-A383-90A4F90B6EC5}"/>
              </a:ext>
            </a:extLst>
          </p:cNvPr>
          <p:cNvSpPr/>
          <p:nvPr/>
        </p:nvSpPr>
        <p:spPr>
          <a:xfrm>
            <a:off x="3970798" y="1714185"/>
            <a:ext cx="500507" cy="132489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F603DCF-A7F4-411D-A2CF-C743A946F61D}"/>
              </a:ext>
            </a:extLst>
          </p:cNvPr>
          <p:cNvSpPr/>
          <p:nvPr/>
        </p:nvSpPr>
        <p:spPr>
          <a:xfrm>
            <a:off x="6691579" y="1714184"/>
            <a:ext cx="1135249" cy="834587"/>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AE3D8DA-5D73-4A75-8004-FE334ED03C2E}"/>
              </a:ext>
            </a:extLst>
          </p:cNvPr>
          <p:cNvCxnSpPr>
            <a:cxnSpLocks/>
            <a:stCxn id="39" idx="3"/>
            <a:endCxn id="36" idx="1"/>
          </p:cNvCxnSpPr>
          <p:nvPr/>
        </p:nvCxnSpPr>
        <p:spPr>
          <a:xfrm>
            <a:off x="7826828" y="2131478"/>
            <a:ext cx="1917463" cy="1575502"/>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79897DC6-F1D2-47C4-A679-EDD171DEB9E5}"/>
              </a:ext>
            </a:extLst>
          </p:cNvPr>
          <p:cNvSpPr/>
          <p:nvPr/>
        </p:nvSpPr>
        <p:spPr>
          <a:xfrm>
            <a:off x="8792700" y="1695710"/>
            <a:ext cx="829219" cy="994264"/>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5D719A4-B89C-4ECB-9BED-2E66F32C7723}"/>
              </a:ext>
            </a:extLst>
          </p:cNvPr>
          <p:cNvCxnSpPr>
            <a:cxnSpLocks/>
            <a:stCxn id="41" idx="3"/>
            <a:endCxn id="37" idx="1"/>
          </p:cNvCxnSpPr>
          <p:nvPr/>
        </p:nvCxnSpPr>
        <p:spPr>
          <a:xfrm flipV="1">
            <a:off x="9621919" y="1679028"/>
            <a:ext cx="122372" cy="513814"/>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25654CDC-5A1C-4264-A2D5-CF9B7C6B3A76}"/>
              </a:ext>
            </a:extLst>
          </p:cNvPr>
          <p:cNvSpPr/>
          <p:nvPr/>
        </p:nvSpPr>
        <p:spPr>
          <a:xfrm>
            <a:off x="5424902" y="2217851"/>
            <a:ext cx="280927" cy="33092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81B1180-8C55-435D-A681-963FC9B68A56}"/>
              </a:ext>
            </a:extLst>
          </p:cNvPr>
          <p:cNvSpPr/>
          <p:nvPr/>
        </p:nvSpPr>
        <p:spPr>
          <a:xfrm>
            <a:off x="5705829" y="4564670"/>
            <a:ext cx="694971" cy="408279"/>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569A063-12E2-48CC-A181-FBB454052C30}"/>
              </a:ext>
            </a:extLst>
          </p:cNvPr>
          <p:cNvSpPr/>
          <p:nvPr/>
        </p:nvSpPr>
        <p:spPr>
          <a:xfrm>
            <a:off x="3853942" y="3248528"/>
            <a:ext cx="442126" cy="236826"/>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91E3892-9BA1-418F-ACD3-DE3AF5A9C70D}"/>
              </a:ext>
            </a:extLst>
          </p:cNvPr>
          <p:cNvSpPr txBox="1"/>
          <p:nvPr/>
        </p:nvSpPr>
        <p:spPr>
          <a:xfrm>
            <a:off x="164444" y="4827128"/>
            <a:ext cx="2229352" cy="892552"/>
          </a:xfrm>
          <a:prstGeom prst="rect">
            <a:avLst/>
          </a:prstGeom>
          <a:solidFill>
            <a:schemeClr val="bg1"/>
          </a:solidFill>
          <a:ln w="19050">
            <a:solidFill>
              <a:schemeClr val="accent1"/>
            </a:solidFill>
          </a:ln>
        </p:spPr>
        <p:txBody>
          <a:bodyPr wrap="square" rtlCol="0">
            <a:spAutoFit/>
          </a:bodyPr>
          <a:lstStyle/>
          <a:p>
            <a:r>
              <a:rPr lang="en-US" sz="1200" b="1" dirty="0"/>
              <a:t>Horrible traffic</a:t>
            </a:r>
          </a:p>
          <a:p>
            <a:pPr marL="114300" indent="-114300">
              <a:buFont typeface="Arial" panose="020B0604020202020204" pitchFamily="34" charset="0"/>
              <a:buChar char="•"/>
            </a:pPr>
            <a:r>
              <a:rPr lang="en-US" sz="1000" dirty="0"/>
              <a:t>“Time sitting in traffic is horrible for me personally just finished sitting with stop and go this morning working slowdowns.”</a:t>
            </a:r>
          </a:p>
        </p:txBody>
      </p:sp>
      <p:cxnSp>
        <p:nvCxnSpPr>
          <p:cNvPr id="47" name="Straight Connector 46">
            <a:extLst>
              <a:ext uri="{FF2B5EF4-FFF2-40B4-BE49-F238E27FC236}">
                <a16:creationId xmlns:a16="http://schemas.microsoft.com/office/drawing/2014/main" id="{A3537BEB-3915-441D-88FB-A6D84597D3F1}"/>
              </a:ext>
            </a:extLst>
          </p:cNvPr>
          <p:cNvCxnSpPr>
            <a:cxnSpLocks/>
            <a:stCxn id="46" idx="3"/>
            <a:endCxn id="45" idx="2"/>
          </p:cNvCxnSpPr>
          <p:nvPr/>
        </p:nvCxnSpPr>
        <p:spPr>
          <a:xfrm flipV="1">
            <a:off x="2393796" y="3485354"/>
            <a:ext cx="1681209" cy="1788050"/>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48" name="Picture 47" descr="A picture containing text, bed, indoor, wall&#10;&#10;Description automatically generated">
            <a:extLst>
              <a:ext uri="{FF2B5EF4-FFF2-40B4-BE49-F238E27FC236}">
                <a16:creationId xmlns:a16="http://schemas.microsoft.com/office/drawing/2014/main" id="{0DC8D160-117D-4B6F-96FC-F9BB5D69AE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1172" y="984511"/>
            <a:ext cx="1069793" cy="603504"/>
          </a:xfrm>
          <a:prstGeom prst="rect">
            <a:avLst/>
          </a:prstGeom>
        </p:spPr>
      </p:pic>
      <p:pic>
        <p:nvPicPr>
          <p:cNvPr id="49" name="Picture 48" descr="A person and person in a car&#10;&#10;Description automatically generated with medium confidence">
            <a:extLst>
              <a:ext uri="{FF2B5EF4-FFF2-40B4-BE49-F238E27FC236}">
                <a16:creationId xmlns:a16="http://schemas.microsoft.com/office/drawing/2014/main" id="{1E3BB591-C65D-44C8-89A5-26D6367EED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1894" y="984511"/>
            <a:ext cx="1067645" cy="603504"/>
          </a:xfrm>
          <a:prstGeom prst="rect">
            <a:avLst/>
          </a:prstGeom>
        </p:spPr>
      </p:pic>
      <p:pic>
        <p:nvPicPr>
          <p:cNvPr id="50" name="Picture 49" descr="A person holding a fishing rod&#10;&#10;Description automatically generated with medium confidence">
            <a:extLst>
              <a:ext uri="{FF2B5EF4-FFF2-40B4-BE49-F238E27FC236}">
                <a16:creationId xmlns:a16="http://schemas.microsoft.com/office/drawing/2014/main" id="{07B38B21-772E-40D5-B941-C6FABB8E4F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5629" y="983054"/>
            <a:ext cx="1076290" cy="603504"/>
          </a:xfrm>
          <a:prstGeom prst="rect">
            <a:avLst/>
          </a:prstGeom>
        </p:spPr>
      </p:pic>
      <p:pic>
        <p:nvPicPr>
          <p:cNvPr id="51" name="Picture 50" descr="A picture containing boat&#10;&#10;Description automatically generated">
            <a:extLst>
              <a:ext uri="{FF2B5EF4-FFF2-40B4-BE49-F238E27FC236}">
                <a16:creationId xmlns:a16="http://schemas.microsoft.com/office/drawing/2014/main" id="{EDA72AC4-5BE4-42D4-BA85-C4B3FD25E49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90805" y="361357"/>
            <a:ext cx="1072222" cy="603504"/>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C7196CBD-25D2-4562-AFC6-8AD493EE649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5304" y="983054"/>
            <a:ext cx="1074115" cy="603504"/>
          </a:xfrm>
          <a:prstGeom prst="rect">
            <a:avLst/>
          </a:prstGeom>
        </p:spPr>
      </p:pic>
      <p:sp>
        <p:nvSpPr>
          <p:cNvPr id="53" name="TextBox 52">
            <a:extLst>
              <a:ext uri="{FF2B5EF4-FFF2-40B4-BE49-F238E27FC236}">
                <a16:creationId xmlns:a16="http://schemas.microsoft.com/office/drawing/2014/main" id="{456D12B6-92CB-47D7-A1CF-25388DC8B239}"/>
              </a:ext>
            </a:extLst>
          </p:cNvPr>
          <p:cNvSpPr txBox="1"/>
          <p:nvPr/>
        </p:nvSpPr>
        <p:spPr>
          <a:xfrm>
            <a:off x="5679704" y="5288793"/>
            <a:ext cx="3747325" cy="1200329"/>
          </a:xfrm>
          <a:prstGeom prst="rect">
            <a:avLst/>
          </a:prstGeom>
          <a:solidFill>
            <a:schemeClr val="bg1"/>
          </a:solidFill>
          <a:ln w="19050">
            <a:solidFill>
              <a:schemeClr val="accent1"/>
            </a:solidFill>
          </a:ln>
        </p:spPr>
        <p:txBody>
          <a:bodyPr wrap="square" rtlCol="0">
            <a:spAutoFit/>
          </a:bodyPr>
          <a:lstStyle/>
          <a:p>
            <a:r>
              <a:rPr lang="en-US" sz="1200" b="1" dirty="0"/>
              <a:t>Confusing scene</a:t>
            </a:r>
          </a:p>
          <a:p>
            <a:pPr marL="114300" indent="-114300">
              <a:buFont typeface="Arial" panose="020B0604020202020204" pitchFamily="34" charset="0"/>
              <a:buChar char="•"/>
            </a:pPr>
            <a:r>
              <a:rPr lang="en-US" sz="1000" dirty="0"/>
              <a:t>“What does the person with a backpack have to do with the transportation infrastructure?</a:t>
            </a:r>
          </a:p>
          <a:p>
            <a:pPr marL="114300" indent="-114300">
              <a:buFont typeface="Arial" panose="020B0604020202020204" pitchFamily="34" charset="0"/>
              <a:buChar char="•"/>
            </a:pPr>
            <a:r>
              <a:rPr lang="en-US" sz="1000" dirty="0"/>
              <a:t>“People can walk whenever. I'm not sure how this correlates to transportation.”</a:t>
            </a:r>
          </a:p>
          <a:p>
            <a:pPr marL="114300" indent="-114300">
              <a:buFont typeface="Arial" panose="020B0604020202020204" pitchFamily="34" charset="0"/>
              <a:buChar char="•"/>
            </a:pPr>
            <a:r>
              <a:rPr lang="en-US" sz="1000" dirty="0"/>
              <a:t>“they're walking! how can roads improve the commute when they walk to work?”</a:t>
            </a:r>
          </a:p>
        </p:txBody>
      </p:sp>
      <p:cxnSp>
        <p:nvCxnSpPr>
          <p:cNvPr id="54" name="Straight Connector 53">
            <a:extLst>
              <a:ext uri="{FF2B5EF4-FFF2-40B4-BE49-F238E27FC236}">
                <a16:creationId xmlns:a16="http://schemas.microsoft.com/office/drawing/2014/main" id="{C2BAB393-F3B0-4B1B-B555-434AAE0737D1}"/>
              </a:ext>
            </a:extLst>
          </p:cNvPr>
          <p:cNvCxnSpPr>
            <a:cxnSpLocks/>
            <a:stCxn id="53" idx="0"/>
            <a:endCxn id="44" idx="2"/>
          </p:cNvCxnSpPr>
          <p:nvPr/>
        </p:nvCxnSpPr>
        <p:spPr>
          <a:xfrm flipH="1" flipV="1">
            <a:off x="6053315" y="4972949"/>
            <a:ext cx="1500052" cy="315844"/>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5" name="Picture 54" descr="A picture containing person, sport, athletic game&#10;&#10;Description automatically generated">
            <a:extLst>
              <a:ext uri="{FF2B5EF4-FFF2-40B4-BE49-F238E27FC236}">
                <a16:creationId xmlns:a16="http://schemas.microsoft.com/office/drawing/2014/main" id="{BD3374C1-5213-4753-9C9B-5D45E9D7663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25509" y="985664"/>
            <a:ext cx="1070069" cy="603504"/>
          </a:xfrm>
          <a:prstGeom prst="rect">
            <a:avLst/>
          </a:prstGeom>
        </p:spPr>
      </p:pic>
      <p:sp>
        <p:nvSpPr>
          <p:cNvPr id="56" name="TextBox 55">
            <a:extLst>
              <a:ext uri="{FF2B5EF4-FFF2-40B4-BE49-F238E27FC236}">
                <a16:creationId xmlns:a16="http://schemas.microsoft.com/office/drawing/2014/main" id="{4AD5980D-60F6-4E19-B046-94DE9B47DE4B}"/>
              </a:ext>
            </a:extLst>
          </p:cNvPr>
          <p:cNvSpPr txBox="1"/>
          <p:nvPr/>
        </p:nvSpPr>
        <p:spPr>
          <a:xfrm>
            <a:off x="9726208" y="5102301"/>
            <a:ext cx="2411576" cy="1661993"/>
          </a:xfrm>
          <a:prstGeom prst="rect">
            <a:avLst/>
          </a:prstGeom>
          <a:solidFill>
            <a:schemeClr val="bg1"/>
          </a:solidFill>
          <a:ln w="19050">
            <a:solidFill>
              <a:schemeClr val="accent1"/>
            </a:solidFill>
          </a:ln>
        </p:spPr>
        <p:txBody>
          <a:bodyPr wrap="square" rtlCol="0">
            <a:spAutoFit/>
          </a:bodyPr>
          <a:lstStyle/>
          <a:p>
            <a:r>
              <a:rPr lang="en-US" sz="1200" b="1" dirty="0"/>
              <a:t>Doesn’t show working women</a:t>
            </a:r>
          </a:p>
          <a:p>
            <a:r>
              <a:rPr lang="en-US" sz="1000" dirty="0">
                <a:latin typeface="Arial" panose="020B0604020202020204" pitchFamily="34" charset="0"/>
                <a:cs typeface="Arial" panose="020B0604020202020204" pitchFamily="34" charset="0"/>
              </a:rPr>
              <a:t>“Rich women who do not have to be anywhere at any certain time.  Once again, these are the people who do not care about the infrastructure as it does not affect their daily lives.  Show us working women that rely on transportation, good roads, etc. to be on time for work, pick their kids up from school or activities.”</a:t>
            </a:r>
          </a:p>
        </p:txBody>
      </p:sp>
      <p:sp>
        <p:nvSpPr>
          <p:cNvPr id="57" name="Rectangle 56">
            <a:extLst>
              <a:ext uri="{FF2B5EF4-FFF2-40B4-BE49-F238E27FC236}">
                <a16:creationId xmlns:a16="http://schemas.microsoft.com/office/drawing/2014/main" id="{55DF7653-2D3D-448F-A524-C9614B6B953B}"/>
              </a:ext>
            </a:extLst>
          </p:cNvPr>
          <p:cNvSpPr/>
          <p:nvPr/>
        </p:nvSpPr>
        <p:spPr>
          <a:xfrm>
            <a:off x="6999514" y="3629165"/>
            <a:ext cx="390025" cy="315845"/>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3349EE44-F3CC-484D-9850-B1C596EDDA59}"/>
              </a:ext>
            </a:extLst>
          </p:cNvPr>
          <p:cNvCxnSpPr>
            <a:cxnSpLocks/>
            <a:endCxn id="57" idx="3"/>
          </p:cNvCxnSpPr>
          <p:nvPr/>
        </p:nvCxnSpPr>
        <p:spPr>
          <a:xfrm flipH="1" flipV="1">
            <a:off x="7389539" y="3787088"/>
            <a:ext cx="2336669" cy="1592780"/>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0303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55E1C90-A00C-4A18-87F7-C8FD4E9C0B01}"/>
              </a:ext>
            </a:extLst>
          </p:cNvPr>
          <p:cNvSpPr txBox="1">
            <a:spLocks/>
          </p:cNvSpPr>
          <p:nvPr/>
        </p:nvSpPr>
        <p:spPr>
          <a:xfrm>
            <a:off x="39367" y="70895"/>
            <a:ext cx="6967619" cy="318615"/>
          </a:xfrm>
          <a:prstGeom prst="rect">
            <a:avLst/>
          </a:prstGeom>
        </p:spPr>
        <p:txBody>
          <a:bodyP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600" dirty="0">
                <a:solidFill>
                  <a:schemeClr val="tx2"/>
                </a:solidFill>
              </a:rPr>
              <a:t>TIME Video Script Markup</a:t>
            </a:r>
          </a:p>
        </p:txBody>
      </p:sp>
      <p:sp>
        <p:nvSpPr>
          <p:cNvPr id="35" name="TextBox 34">
            <a:extLst>
              <a:ext uri="{FF2B5EF4-FFF2-40B4-BE49-F238E27FC236}">
                <a16:creationId xmlns:a16="http://schemas.microsoft.com/office/drawing/2014/main" id="{CE3D4916-E857-43DC-914A-2C9FDCF43ADF}"/>
              </a:ext>
            </a:extLst>
          </p:cNvPr>
          <p:cNvSpPr txBox="1"/>
          <p:nvPr/>
        </p:nvSpPr>
        <p:spPr>
          <a:xfrm>
            <a:off x="9746099" y="3273110"/>
            <a:ext cx="2296380" cy="584775"/>
          </a:xfrm>
          <a:prstGeom prst="rect">
            <a:avLst/>
          </a:prstGeom>
          <a:solidFill>
            <a:schemeClr val="bg1"/>
          </a:solidFill>
          <a:ln w="28575">
            <a:solidFill>
              <a:schemeClr val="accent3"/>
            </a:solidFill>
          </a:ln>
        </p:spPr>
        <p:txBody>
          <a:bodyPr wrap="square" rtlCol="0">
            <a:spAutoFit/>
          </a:bodyPr>
          <a:lstStyle/>
          <a:p>
            <a:r>
              <a:rPr lang="en-US" sz="1200" dirty="0"/>
              <a:t>CONFUSING</a:t>
            </a:r>
          </a:p>
          <a:p>
            <a:r>
              <a:rPr lang="en-US" sz="1000" dirty="0"/>
              <a:t>"in your day" could be left off. Too wordy</a:t>
            </a:r>
          </a:p>
        </p:txBody>
      </p:sp>
      <p:sp>
        <p:nvSpPr>
          <p:cNvPr id="36" name="TextBox 35">
            <a:extLst>
              <a:ext uri="{FF2B5EF4-FFF2-40B4-BE49-F238E27FC236}">
                <a16:creationId xmlns:a16="http://schemas.microsoft.com/office/drawing/2014/main" id="{DD39AF62-0C9C-4438-B61D-90EFE701728F}"/>
              </a:ext>
            </a:extLst>
          </p:cNvPr>
          <p:cNvSpPr txBox="1"/>
          <p:nvPr/>
        </p:nvSpPr>
        <p:spPr>
          <a:xfrm>
            <a:off x="97735" y="1528031"/>
            <a:ext cx="2684401" cy="1200329"/>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“This is a good mention of what investing does with factual examples rather than just talking benefits.</a:t>
            </a:r>
            <a:r>
              <a:rPr lang="en-US" sz="1000" b="1" dirty="0"/>
              <a:t>”</a:t>
            </a:r>
          </a:p>
          <a:p>
            <a:pPr marL="171450" indent="-171450">
              <a:buFont typeface="Arial" panose="020B0604020202020204" pitchFamily="34" charset="0"/>
              <a:buChar char="•"/>
            </a:pPr>
            <a:r>
              <a:rPr lang="en-US" sz="1000" dirty="0"/>
              <a:t>“I would like more time in my day”</a:t>
            </a:r>
          </a:p>
          <a:p>
            <a:pPr marL="171450" indent="-171450">
              <a:buFont typeface="Arial" panose="020B0604020202020204" pitchFamily="34" charset="0"/>
              <a:buChar char="•"/>
            </a:pPr>
            <a:r>
              <a:rPr lang="en-US" sz="1000" dirty="0"/>
              <a:t>“What everyone hopes for”</a:t>
            </a:r>
          </a:p>
          <a:p>
            <a:pPr marL="171450" indent="-171450">
              <a:buFont typeface="Arial" panose="020B0604020202020204" pitchFamily="34" charset="0"/>
              <a:buChar char="•"/>
            </a:pPr>
            <a:r>
              <a:rPr lang="en-US" sz="1000" dirty="0"/>
              <a:t>“Everyone likes less traffic jams.”</a:t>
            </a:r>
            <a:endParaRPr lang="en-US" sz="1000" b="1" dirty="0"/>
          </a:p>
        </p:txBody>
      </p:sp>
      <p:sp>
        <p:nvSpPr>
          <p:cNvPr id="37" name="TextBox 36">
            <a:extLst>
              <a:ext uri="{FF2B5EF4-FFF2-40B4-BE49-F238E27FC236}">
                <a16:creationId xmlns:a16="http://schemas.microsoft.com/office/drawing/2014/main" id="{9D41111D-F773-4E9B-A604-1F7DB980292E}"/>
              </a:ext>
            </a:extLst>
          </p:cNvPr>
          <p:cNvSpPr txBox="1"/>
          <p:nvPr/>
        </p:nvSpPr>
        <p:spPr>
          <a:xfrm>
            <a:off x="9746099" y="626523"/>
            <a:ext cx="2296380" cy="1815882"/>
          </a:xfrm>
          <a:prstGeom prst="rect">
            <a:avLst/>
          </a:prstGeom>
          <a:solidFill>
            <a:schemeClr val="bg1"/>
          </a:solidFill>
          <a:ln w="28575">
            <a:solidFill>
              <a:schemeClr val="accent1"/>
            </a:solidFill>
          </a:ln>
        </p:spPr>
        <p:txBody>
          <a:bodyPr wrap="square" rtlCol="0">
            <a:spAutoFit/>
          </a:bodyPr>
          <a:lstStyle/>
          <a:p>
            <a:r>
              <a:rPr lang="en-US" sz="1200" dirty="0"/>
              <a:t>INTERESTING</a:t>
            </a:r>
          </a:p>
          <a:p>
            <a:pPr marL="171450" indent="-171450">
              <a:buFont typeface="Arial" panose="020B0604020202020204" pitchFamily="34" charset="0"/>
              <a:buChar char="•"/>
            </a:pPr>
            <a:r>
              <a:rPr lang="en-US" sz="1000" dirty="0"/>
              <a:t>“I agree this is necessary, but I also think the routing systems on busy freeways could more clearly marked to make for less confusion”</a:t>
            </a:r>
          </a:p>
          <a:p>
            <a:pPr marL="171450" indent="-171450">
              <a:buFont typeface="Arial" panose="020B0604020202020204" pitchFamily="34" charset="0"/>
              <a:buChar char="•"/>
            </a:pPr>
            <a:r>
              <a:rPr lang="en-US" sz="1000" dirty="0"/>
              <a:t>“I agree this can be a problem, but sometimes it is time to realize it is what it is so just relax a little bit and accept what is happening”</a:t>
            </a:r>
          </a:p>
        </p:txBody>
      </p:sp>
      <p:graphicFrame>
        <p:nvGraphicFramePr>
          <p:cNvPr id="39" name="Table 38">
            <a:extLst>
              <a:ext uri="{FF2B5EF4-FFF2-40B4-BE49-F238E27FC236}">
                <a16:creationId xmlns:a16="http://schemas.microsoft.com/office/drawing/2014/main" id="{23A3599A-5C76-44E3-9C1C-CDC51016967B}"/>
              </a:ext>
            </a:extLst>
          </p:cNvPr>
          <p:cNvGraphicFramePr>
            <a:graphicFrameLocks noGrp="1"/>
          </p:cNvGraphicFramePr>
          <p:nvPr>
            <p:extLst>
              <p:ext uri="{D42A27DB-BD31-4B8C-83A1-F6EECF244321}">
                <p14:modId xmlns:p14="http://schemas.microsoft.com/office/powerpoint/2010/main" val="237697011"/>
              </p:ext>
            </p:extLst>
          </p:nvPr>
        </p:nvGraphicFramePr>
        <p:xfrm>
          <a:off x="1020029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32%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50%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10%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a:t>
                      </a:r>
                    </a:p>
                  </a:txBody>
                  <a:tcPr marL="9525" marR="9525" marT="9525"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40" name="Picture 39" descr="A picture containing logo&#10;&#10;Description automatically generated">
            <a:extLst>
              <a:ext uri="{FF2B5EF4-FFF2-40B4-BE49-F238E27FC236}">
                <a16:creationId xmlns:a16="http://schemas.microsoft.com/office/drawing/2014/main" id="{49B89E24-1712-43AE-A593-D96679EAA5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41930" y="4614872"/>
            <a:ext cx="774061" cy="248000"/>
          </a:xfrm>
          <a:prstGeom prst="rect">
            <a:avLst/>
          </a:prstGeom>
        </p:spPr>
      </p:pic>
      <p:pic>
        <p:nvPicPr>
          <p:cNvPr id="41" name="Picture 40" descr="Text&#10;&#10;Description automatically generated with low confidence">
            <a:extLst>
              <a:ext uri="{FF2B5EF4-FFF2-40B4-BE49-F238E27FC236}">
                <a16:creationId xmlns:a16="http://schemas.microsoft.com/office/drawing/2014/main" id="{06A76426-D424-44CA-8BEB-F1A96D8DD5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904361"/>
            <a:ext cx="686408" cy="248000"/>
          </a:xfrm>
          <a:prstGeom prst="rect">
            <a:avLst/>
          </a:prstGeom>
        </p:spPr>
      </p:pic>
      <p:pic>
        <p:nvPicPr>
          <p:cNvPr id="42" name="Picture 41" descr="Logo&#10;&#10;Description automatically generated">
            <a:extLst>
              <a:ext uri="{FF2B5EF4-FFF2-40B4-BE49-F238E27FC236}">
                <a16:creationId xmlns:a16="http://schemas.microsoft.com/office/drawing/2014/main" id="{576A0F0D-9268-49E8-988B-BC140F5BAD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6057522"/>
            <a:ext cx="945681" cy="238574"/>
          </a:xfrm>
          <a:prstGeom prst="rect">
            <a:avLst/>
          </a:prstGeom>
        </p:spPr>
      </p:pic>
      <p:pic>
        <p:nvPicPr>
          <p:cNvPr id="43" name="Picture 42" descr="Logo&#10;&#10;Description automatically generated">
            <a:extLst>
              <a:ext uri="{FF2B5EF4-FFF2-40B4-BE49-F238E27FC236}">
                <a16:creationId xmlns:a16="http://schemas.microsoft.com/office/drawing/2014/main" id="{60F6CD45-DD33-4053-8DA3-16EE10CBD3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337584"/>
            <a:ext cx="669991" cy="255184"/>
          </a:xfrm>
          <a:prstGeom prst="rect">
            <a:avLst/>
          </a:prstGeom>
        </p:spPr>
      </p:pic>
      <p:pic>
        <p:nvPicPr>
          <p:cNvPr id="44" name="Picture 43" descr="A picture containing logo&#10;&#10;Description automatically generated">
            <a:extLst>
              <a:ext uri="{FF2B5EF4-FFF2-40B4-BE49-F238E27FC236}">
                <a16:creationId xmlns:a16="http://schemas.microsoft.com/office/drawing/2014/main" id="{2C458F09-16E8-4DB6-98E1-AFE846BDAEB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5193850"/>
            <a:ext cx="1123516" cy="248000"/>
          </a:xfrm>
          <a:prstGeom prst="rect">
            <a:avLst/>
          </a:prstGeom>
        </p:spPr>
      </p:pic>
      <p:pic>
        <p:nvPicPr>
          <p:cNvPr id="45" name="Picture 44" descr="Logo&#10;&#10;Description automatically generated">
            <a:extLst>
              <a:ext uri="{FF2B5EF4-FFF2-40B4-BE49-F238E27FC236}">
                <a16:creationId xmlns:a16="http://schemas.microsoft.com/office/drawing/2014/main" id="{B9C7F205-D868-4739-8228-4C8DDB6290C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483339"/>
            <a:ext cx="1033336" cy="248000"/>
          </a:xfrm>
          <a:prstGeom prst="rect">
            <a:avLst/>
          </a:prstGeom>
        </p:spPr>
      </p:pic>
      <p:pic>
        <p:nvPicPr>
          <p:cNvPr id="46" name="Picture 45">
            <a:extLst>
              <a:ext uri="{FF2B5EF4-FFF2-40B4-BE49-F238E27FC236}">
                <a16:creationId xmlns:a16="http://schemas.microsoft.com/office/drawing/2014/main" id="{41B9D855-2249-4E72-B44C-0B673D17A776}"/>
              </a:ext>
            </a:extLst>
          </p:cNvPr>
          <p:cNvPicPr>
            <a:picLocks noChangeAspect="1"/>
          </p:cNvPicPr>
          <p:nvPr/>
        </p:nvPicPr>
        <p:blipFill>
          <a:blip r:embed="rId9"/>
          <a:stretch>
            <a:fillRect/>
          </a:stretch>
        </p:blipFill>
        <p:spPr>
          <a:xfrm>
            <a:off x="10341930" y="5772828"/>
            <a:ext cx="835616" cy="243205"/>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AA4116C7-F40E-4EC5-86A1-183B1BB3CFB2}"/>
              </a:ext>
            </a:extLst>
          </p:cNvPr>
          <p:cNvPicPr>
            <a:picLocks noChangeAspect="1"/>
          </p:cNvPicPr>
          <p:nvPr/>
        </p:nvPicPr>
        <p:blipFill rotWithShape="1">
          <a:blip r:embed="rId10"/>
          <a:srcRect b="9663"/>
          <a:stretch/>
        </p:blipFill>
        <p:spPr>
          <a:xfrm>
            <a:off x="2836752" y="1600200"/>
            <a:ext cx="6518495" cy="3304161"/>
          </a:xfrm>
          <a:prstGeom prst="rect">
            <a:avLst/>
          </a:prstGeom>
        </p:spPr>
      </p:pic>
      <p:sp>
        <p:nvSpPr>
          <p:cNvPr id="48" name="TextBox 47">
            <a:extLst>
              <a:ext uri="{FF2B5EF4-FFF2-40B4-BE49-F238E27FC236}">
                <a16:creationId xmlns:a16="http://schemas.microsoft.com/office/drawing/2014/main" id="{7718ED03-47CB-4BB8-A3CA-B41EF976D628}"/>
              </a:ext>
            </a:extLst>
          </p:cNvPr>
          <p:cNvSpPr txBox="1"/>
          <p:nvPr/>
        </p:nvSpPr>
        <p:spPr>
          <a:xfrm>
            <a:off x="5960962" y="2662177"/>
            <a:ext cx="1018572" cy="430887"/>
          </a:xfrm>
          <a:prstGeom prst="rect">
            <a:avLst/>
          </a:prstGeom>
          <a:noFill/>
          <a:ln w="19050">
            <a:solidFill>
              <a:schemeClr val="accent6"/>
            </a:solidFill>
          </a:ln>
        </p:spPr>
        <p:txBody>
          <a:bodyPr wrap="square" rtlCol="0">
            <a:spAutoFit/>
          </a:bodyPr>
          <a:lstStyle/>
          <a:p>
            <a:endParaRPr lang="en-US"/>
          </a:p>
        </p:txBody>
      </p:sp>
      <p:cxnSp>
        <p:nvCxnSpPr>
          <p:cNvPr id="49" name="Straight Arrow Connector 48">
            <a:extLst>
              <a:ext uri="{FF2B5EF4-FFF2-40B4-BE49-F238E27FC236}">
                <a16:creationId xmlns:a16="http://schemas.microsoft.com/office/drawing/2014/main" id="{39083086-8F38-463E-ADCC-E330322763FE}"/>
              </a:ext>
            </a:extLst>
          </p:cNvPr>
          <p:cNvCxnSpPr>
            <a:cxnSpLocks/>
            <a:stCxn id="36" idx="3"/>
            <a:endCxn id="48" idx="1"/>
          </p:cNvCxnSpPr>
          <p:nvPr/>
        </p:nvCxnSpPr>
        <p:spPr>
          <a:xfrm>
            <a:off x="2782136" y="2128196"/>
            <a:ext cx="3178826" cy="749425"/>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99D6FEC0-A348-44A0-ADD8-C05413AFE556}"/>
              </a:ext>
            </a:extLst>
          </p:cNvPr>
          <p:cNvSpPr txBox="1"/>
          <p:nvPr/>
        </p:nvSpPr>
        <p:spPr>
          <a:xfrm>
            <a:off x="97735" y="3828032"/>
            <a:ext cx="2684401" cy="892552"/>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“I would like quick and easy transportation without hassles”</a:t>
            </a:r>
          </a:p>
          <a:p>
            <a:pPr marL="171450" indent="-171450">
              <a:buFont typeface="Arial" panose="020B0604020202020204" pitchFamily="34" charset="0"/>
              <a:buChar char="•"/>
            </a:pPr>
            <a:r>
              <a:rPr lang="en-US" sz="1000" dirty="0"/>
              <a:t>“Everyone wants more time in their day for things that matter.”</a:t>
            </a:r>
            <a:endParaRPr lang="en-US" sz="1000" b="1" dirty="0"/>
          </a:p>
        </p:txBody>
      </p:sp>
      <p:sp>
        <p:nvSpPr>
          <p:cNvPr id="51" name="TextBox 50">
            <a:extLst>
              <a:ext uri="{FF2B5EF4-FFF2-40B4-BE49-F238E27FC236}">
                <a16:creationId xmlns:a16="http://schemas.microsoft.com/office/drawing/2014/main" id="{B243412D-B5EA-492E-9D4D-3B0DF79B856D}"/>
              </a:ext>
            </a:extLst>
          </p:cNvPr>
          <p:cNvSpPr txBox="1"/>
          <p:nvPr/>
        </p:nvSpPr>
        <p:spPr>
          <a:xfrm>
            <a:off x="5220182" y="3377794"/>
            <a:ext cx="416689" cy="487833"/>
          </a:xfrm>
          <a:prstGeom prst="rect">
            <a:avLst/>
          </a:prstGeom>
          <a:noFill/>
          <a:ln w="19050">
            <a:solidFill>
              <a:schemeClr val="accent6"/>
            </a:solidFill>
          </a:ln>
        </p:spPr>
        <p:txBody>
          <a:bodyPr wrap="square" rtlCol="0">
            <a:spAutoFit/>
          </a:bodyPr>
          <a:lstStyle/>
          <a:p>
            <a:endParaRPr lang="en-US"/>
          </a:p>
        </p:txBody>
      </p:sp>
      <p:cxnSp>
        <p:nvCxnSpPr>
          <p:cNvPr id="52" name="Straight Arrow Connector 51">
            <a:extLst>
              <a:ext uri="{FF2B5EF4-FFF2-40B4-BE49-F238E27FC236}">
                <a16:creationId xmlns:a16="http://schemas.microsoft.com/office/drawing/2014/main" id="{8FB64471-59DD-4531-9D3A-F85113B2322E}"/>
              </a:ext>
            </a:extLst>
          </p:cNvPr>
          <p:cNvCxnSpPr>
            <a:cxnSpLocks/>
            <a:stCxn id="50" idx="3"/>
            <a:endCxn id="51" idx="1"/>
          </p:cNvCxnSpPr>
          <p:nvPr/>
        </p:nvCxnSpPr>
        <p:spPr>
          <a:xfrm flipV="1">
            <a:off x="2782136" y="3621711"/>
            <a:ext cx="2438046" cy="652597"/>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597FEDC-9CFF-4D54-B9D6-3A449326557A}"/>
              </a:ext>
            </a:extLst>
          </p:cNvPr>
          <p:cNvSpPr txBox="1"/>
          <p:nvPr/>
        </p:nvSpPr>
        <p:spPr>
          <a:xfrm>
            <a:off x="5543100" y="4086937"/>
            <a:ext cx="552900" cy="430887"/>
          </a:xfrm>
          <a:prstGeom prst="rect">
            <a:avLst/>
          </a:prstGeom>
          <a:noFill/>
          <a:ln w="19050">
            <a:solidFill>
              <a:srgbClr val="FF0000"/>
            </a:solidFill>
          </a:ln>
        </p:spPr>
        <p:txBody>
          <a:bodyPr wrap="square" rtlCol="0">
            <a:spAutoFit/>
          </a:bodyPr>
          <a:lstStyle/>
          <a:p>
            <a:endParaRPr lang="en-US"/>
          </a:p>
        </p:txBody>
      </p:sp>
      <p:sp>
        <p:nvSpPr>
          <p:cNvPr id="54" name="TextBox 53">
            <a:extLst>
              <a:ext uri="{FF2B5EF4-FFF2-40B4-BE49-F238E27FC236}">
                <a16:creationId xmlns:a16="http://schemas.microsoft.com/office/drawing/2014/main" id="{5DD68558-1CA7-4BBB-9ED9-26963797E065}"/>
              </a:ext>
            </a:extLst>
          </p:cNvPr>
          <p:cNvSpPr txBox="1"/>
          <p:nvPr/>
        </p:nvSpPr>
        <p:spPr>
          <a:xfrm>
            <a:off x="6093574" y="3592466"/>
            <a:ext cx="1018572" cy="487832"/>
          </a:xfrm>
          <a:prstGeom prst="rect">
            <a:avLst/>
          </a:prstGeom>
          <a:noFill/>
          <a:ln w="19050">
            <a:solidFill>
              <a:srgbClr val="FF0000"/>
            </a:solidFill>
          </a:ln>
        </p:spPr>
        <p:txBody>
          <a:bodyPr wrap="square" rtlCol="0">
            <a:spAutoFit/>
          </a:bodyPr>
          <a:lstStyle/>
          <a:p>
            <a:endParaRPr lang="en-US"/>
          </a:p>
        </p:txBody>
      </p:sp>
      <p:cxnSp>
        <p:nvCxnSpPr>
          <p:cNvPr id="55" name="Straight Arrow Connector 54">
            <a:extLst>
              <a:ext uri="{FF2B5EF4-FFF2-40B4-BE49-F238E27FC236}">
                <a16:creationId xmlns:a16="http://schemas.microsoft.com/office/drawing/2014/main" id="{C0AEC23F-ED79-4589-AAEE-3057FC5A305E}"/>
              </a:ext>
            </a:extLst>
          </p:cNvPr>
          <p:cNvCxnSpPr>
            <a:cxnSpLocks/>
            <a:stCxn id="61" idx="0"/>
            <a:endCxn id="53" idx="2"/>
          </p:cNvCxnSpPr>
          <p:nvPr/>
        </p:nvCxnSpPr>
        <p:spPr>
          <a:xfrm flipV="1">
            <a:off x="5180148" y="4517824"/>
            <a:ext cx="639402" cy="545121"/>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8C410B8-947C-4EEA-92BC-44531500AE08}"/>
              </a:ext>
            </a:extLst>
          </p:cNvPr>
          <p:cNvCxnSpPr>
            <a:cxnSpLocks/>
            <a:stCxn id="61" idx="0"/>
            <a:endCxn id="54" idx="2"/>
          </p:cNvCxnSpPr>
          <p:nvPr/>
        </p:nvCxnSpPr>
        <p:spPr>
          <a:xfrm flipV="1">
            <a:off x="5180148" y="4080298"/>
            <a:ext cx="1422712" cy="982647"/>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78985234-9C00-4CA5-9A65-BB028B2B2B4B}"/>
              </a:ext>
            </a:extLst>
          </p:cNvPr>
          <p:cNvCxnSpPr>
            <a:cxnSpLocks/>
            <a:stCxn id="38" idx="2"/>
            <a:endCxn id="58" idx="0"/>
          </p:cNvCxnSpPr>
          <p:nvPr/>
        </p:nvCxnSpPr>
        <p:spPr>
          <a:xfrm flipH="1">
            <a:off x="4668241" y="1664941"/>
            <a:ext cx="1574732" cy="578133"/>
          </a:xfrm>
          <a:prstGeom prst="straightConnector1">
            <a:avLst/>
          </a:prstGeom>
          <a:ln w="19050" cap="rnd">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7AE5929-B74F-4215-BF0B-EBBBF1146E0C}"/>
              </a:ext>
            </a:extLst>
          </p:cNvPr>
          <p:cNvSpPr txBox="1"/>
          <p:nvPr/>
        </p:nvSpPr>
        <p:spPr>
          <a:xfrm>
            <a:off x="4440390" y="2243074"/>
            <a:ext cx="455701" cy="328549"/>
          </a:xfrm>
          <a:prstGeom prst="rect">
            <a:avLst/>
          </a:prstGeom>
          <a:noFill/>
          <a:ln w="19050">
            <a:solidFill>
              <a:schemeClr val="accent6">
                <a:lumMod val="50000"/>
              </a:schemeClr>
            </a:solidFill>
          </a:ln>
        </p:spPr>
        <p:txBody>
          <a:bodyPr wrap="square" rtlCol="0">
            <a:spAutoFit/>
          </a:bodyPr>
          <a:lstStyle/>
          <a:p>
            <a:endParaRPr lang="en-US"/>
          </a:p>
        </p:txBody>
      </p:sp>
      <p:sp>
        <p:nvSpPr>
          <p:cNvPr id="59" name="TextBox 58">
            <a:extLst>
              <a:ext uri="{FF2B5EF4-FFF2-40B4-BE49-F238E27FC236}">
                <a16:creationId xmlns:a16="http://schemas.microsoft.com/office/drawing/2014/main" id="{8C20C2CD-B10E-4B86-9AB2-04361ECA889B}"/>
              </a:ext>
            </a:extLst>
          </p:cNvPr>
          <p:cNvSpPr txBox="1"/>
          <p:nvPr/>
        </p:nvSpPr>
        <p:spPr>
          <a:xfrm>
            <a:off x="7202403" y="2743443"/>
            <a:ext cx="455701" cy="328549"/>
          </a:xfrm>
          <a:prstGeom prst="rect">
            <a:avLst/>
          </a:prstGeom>
          <a:noFill/>
          <a:ln w="19050">
            <a:solidFill>
              <a:schemeClr val="accent6">
                <a:lumMod val="50000"/>
              </a:schemeClr>
            </a:solidFill>
          </a:ln>
        </p:spPr>
        <p:txBody>
          <a:bodyPr wrap="square" rtlCol="0">
            <a:spAutoFit/>
          </a:bodyPr>
          <a:lstStyle/>
          <a:p>
            <a:endParaRPr lang="en-US"/>
          </a:p>
        </p:txBody>
      </p:sp>
      <p:cxnSp>
        <p:nvCxnSpPr>
          <p:cNvPr id="60" name="Straight Arrow Connector 59">
            <a:extLst>
              <a:ext uri="{FF2B5EF4-FFF2-40B4-BE49-F238E27FC236}">
                <a16:creationId xmlns:a16="http://schemas.microsoft.com/office/drawing/2014/main" id="{9D07BEAC-88C5-4662-BF8A-0280ED614EFD}"/>
              </a:ext>
            </a:extLst>
          </p:cNvPr>
          <p:cNvCxnSpPr>
            <a:cxnSpLocks/>
            <a:stCxn id="38" idx="2"/>
            <a:endCxn id="59" idx="0"/>
          </p:cNvCxnSpPr>
          <p:nvPr/>
        </p:nvCxnSpPr>
        <p:spPr>
          <a:xfrm>
            <a:off x="6242973" y="1664941"/>
            <a:ext cx="1187281" cy="1078502"/>
          </a:xfrm>
          <a:prstGeom prst="straightConnector1">
            <a:avLst/>
          </a:prstGeom>
          <a:ln w="19050" cap="rnd">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F04F0E64-4234-4408-B41D-0C7ABD14A7A5}"/>
              </a:ext>
            </a:extLst>
          </p:cNvPr>
          <p:cNvSpPr txBox="1"/>
          <p:nvPr/>
        </p:nvSpPr>
        <p:spPr>
          <a:xfrm>
            <a:off x="2836752" y="5062945"/>
            <a:ext cx="4686791" cy="1661993"/>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“For me, spending time with family is what matters most. If I'm sitting in traffic jams on the interstate, that takes away valuable time I could be spending with them.”</a:t>
            </a:r>
          </a:p>
          <a:p>
            <a:pPr marL="171450" indent="-171450">
              <a:buFont typeface="Arial" panose="020B0604020202020204" pitchFamily="34" charset="0"/>
              <a:buChar char="•"/>
            </a:pPr>
            <a:r>
              <a:rPr lang="en-US" sz="1000" dirty="0"/>
              <a:t>“The message speaks directly to me”</a:t>
            </a:r>
          </a:p>
          <a:p>
            <a:pPr marL="171450" indent="-171450">
              <a:buFont typeface="Arial" panose="020B0604020202020204" pitchFamily="34" charset="0"/>
              <a:buChar char="•"/>
            </a:pPr>
            <a:r>
              <a:rPr lang="en-US" sz="1000" dirty="0"/>
              <a:t>“I chose the heart emoji for family. I feel like there is no better time spent then when you are with family and doing what you love.”</a:t>
            </a:r>
          </a:p>
          <a:p>
            <a:pPr marL="171450" indent="-171450">
              <a:buFont typeface="Arial" panose="020B0604020202020204" pitchFamily="34" charset="0"/>
              <a:buChar char="•"/>
            </a:pPr>
            <a:r>
              <a:rPr lang="en-US" sz="1000" dirty="0"/>
              <a:t>“Better transportation saves time that will be used for other things..”</a:t>
            </a:r>
          </a:p>
          <a:p>
            <a:pPr marL="171450" indent="-171450">
              <a:buFont typeface="Arial" panose="020B0604020202020204" pitchFamily="34" charset="0"/>
              <a:buChar char="•"/>
            </a:pPr>
            <a:r>
              <a:rPr lang="en-US" sz="1000" dirty="0"/>
              <a:t>“A very strong and good reason for improvements needed in infrastructure”</a:t>
            </a:r>
          </a:p>
        </p:txBody>
      </p:sp>
      <p:sp>
        <p:nvSpPr>
          <p:cNvPr id="62" name="TextBox 61">
            <a:extLst>
              <a:ext uri="{FF2B5EF4-FFF2-40B4-BE49-F238E27FC236}">
                <a16:creationId xmlns:a16="http://schemas.microsoft.com/office/drawing/2014/main" id="{2AFF07EC-8ED4-4954-9768-62012B246810}"/>
              </a:ext>
            </a:extLst>
          </p:cNvPr>
          <p:cNvSpPr txBox="1"/>
          <p:nvPr/>
        </p:nvSpPr>
        <p:spPr>
          <a:xfrm>
            <a:off x="6835946" y="2622233"/>
            <a:ext cx="455701" cy="328549"/>
          </a:xfrm>
          <a:prstGeom prst="rect">
            <a:avLst/>
          </a:prstGeom>
          <a:noFill/>
          <a:ln w="19050">
            <a:solidFill>
              <a:schemeClr val="accent1"/>
            </a:solidFill>
          </a:ln>
        </p:spPr>
        <p:txBody>
          <a:bodyPr wrap="square" rtlCol="0">
            <a:spAutoFit/>
          </a:bodyPr>
          <a:lstStyle/>
          <a:p>
            <a:endParaRPr lang="en-US"/>
          </a:p>
        </p:txBody>
      </p:sp>
      <p:cxnSp>
        <p:nvCxnSpPr>
          <p:cNvPr id="63" name="Straight Arrow Connector 62">
            <a:extLst>
              <a:ext uri="{FF2B5EF4-FFF2-40B4-BE49-F238E27FC236}">
                <a16:creationId xmlns:a16="http://schemas.microsoft.com/office/drawing/2014/main" id="{87C2782F-4AD5-408A-8F95-FE6B30F368E0}"/>
              </a:ext>
            </a:extLst>
          </p:cNvPr>
          <p:cNvCxnSpPr>
            <a:cxnSpLocks/>
            <a:stCxn id="37" idx="1"/>
            <a:endCxn id="62" idx="0"/>
          </p:cNvCxnSpPr>
          <p:nvPr/>
        </p:nvCxnSpPr>
        <p:spPr>
          <a:xfrm flipH="1">
            <a:off x="7063797" y="1534464"/>
            <a:ext cx="2682302" cy="1087769"/>
          </a:xfrm>
          <a:prstGeom prst="straightConnector1">
            <a:avLst/>
          </a:prstGeom>
          <a:ln w="19050" cap="rnd">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D8C8D57D-5401-49D9-91C3-52744156370E}"/>
              </a:ext>
            </a:extLst>
          </p:cNvPr>
          <p:cNvSpPr txBox="1"/>
          <p:nvPr/>
        </p:nvSpPr>
        <p:spPr>
          <a:xfrm>
            <a:off x="4567312" y="2786507"/>
            <a:ext cx="455701" cy="328549"/>
          </a:xfrm>
          <a:prstGeom prst="rect">
            <a:avLst/>
          </a:prstGeom>
          <a:noFill/>
          <a:ln w="19050">
            <a:solidFill>
              <a:schemeClr val="accent3"/>
            </a:solidFill>
          </a:ln>
        </p:spPr>
        <p:txBody>
          <a:bodyPr wrap="square" rtlCol="0">
            <a:spAutoFit/>
          </a:bodyPr>
          <a:lstStyle/>
          <a:p>
            <a:endParaRPr lang="en-US"/>
          </a:p>
        </p:txBody>
      </p:sp>
      <p:sp>
        <p:nvSpPr>
          <p:cNvPr id="65" name="TextBox 64">
            <a:extLst>
              <a:ext uri="{FF2B5EF4-FFF2-40B4-BE49-F238E27FC236}">
                <a16:creationId xmlns:a16="http://schemas.microsoft.com/office/drawing/2014/main" id="{30A8786B-E715-4B4C-8E9E-62FC6D38BB20}"/>
              </a:ext>
            </a:extLst>
          </p:cNvPr>
          <p:cNvSpPr txBox="1"/>
          <p:nvPr/>
        </p:nvSpPr>
        <p:spPr>
          <a:xfrm>
            <a:off x="5802776" y="3042688"/>
            <a:ext cx="455701" cy="328549"/>
          </a:xfrm>
          <a:prstGeom prst="rect">
            <a:avLst/>
          </a:prstGeom>
          <a:noFill/>
          <a:ln w="19050">
            <a:solidFill>
              <a:schemeClr val="accent3"/>
            </a:solidFill>
          </a:ln>
        </p:spPr>
        <p:txBody>
          <a:bodyPr wrap="square" rtlCol="0">
            <a:spAutoFit/>
          </a:bodyPr>
          <a:lstStyle/>
          <a:p>
            <a:endParaRPr lang="en-US"/>
          </a:p>
        </p:txBody>
      </p:sp>
      <p:cxnSp>
        <p:nvCxnSpPr>
          <p:cNvPr id="66" name="Straight Arrow Connector 65">
            <a:extLst>
              <a:ext uri="{FF2B5EF4-FFF2-40B4-BE49-F238E27FC236}">
                <a16:creationId xmlns:a16="http://schemas.microsoft.com/office/drawing/2014/main" id="{3611FDB1-882E-4BB6-95BE-2B808D82559E}"/>
              </a:ext>
            </a:extLst>
          </p:cNvPr>
          <p:cNvCxnSpPr>
            <a:cxnSpLocks/>
          </p:cNvCxnSpPr>
          <p:nvPr/>
        </p:nvCxnSpPr>
        <p:spPr>
          <a:xfrm flipH="1" flipV="1">
            <a:off x="6290147" y="3230576"/>
            <a:ext cx="3487622" cy="281591"/>
          </a:xfrm>
          <a:prstGeom prst="straightConnector1">
            <a:avLst/>
          </a:prstGeom>
          <a:ln w="19050" cap="rnd">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EDA923A5-7899-468C-A462-8F88C14BD1BA}"/>
              </a:ext>
            </a:extLst>
          </p:cNvPr>
          <p:cNvCxnSpPr>
            <a:cxnSpLocks/>
            <a:stCxn id="68" idx="3"/>
            <a:endCxn id="64" idx="1"/>
          </p:cNvCxnSpPr>
          <p:nvPr/>
        </p:nvCxnSpPr>
        <p:spPr>
          <a:xfrm flipV="1">
            <a:off x="2778214" y="2950782"/>
            <a:ext cx="1789098" cy="142282"/>
          </a:xfrm>
          <a:prstGeom prst="straightConnector1">
            <a:avLst/>
          </a:prstGeom>
          <a:ln w="19050" cap="rnd">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4BC6CC8D-DD0D-4636-B307-CED5FA1CFE2C}"/>
              </a:ext>
            </a:extLst>
          </p:cNvPr>
          <p:cNvSpPr txBox="1"/>
          <p:nvPr/>
        </p:nvSpPr>
        <p:spPr>
          <a:xfrm>
            <a:off x="93814" y="2877620"/>
            <a:ext cx="2684400" cy="430887"/>
          </a:xfrm>
          <a:prstGeom prst="rect">
            <a:avLst/>
          </a:prstGeom>
          <a:solidFill>
            <a:schemeClr val="bg1"/>
          </a:solidFill>
          <a:ln w="28575">
            <a:solidFill>
              <a:schemeClr val="accent3"/>
            </a:solidFill>
          </a:ln>
        </p:spPr>
        <p:txBody>
          <a:bodyPr wrap="square" rtlCol="0">
            <a:spAutoFit/>
          </a:bodyPr>
          <a:lstStyle/>
          <a:p>
            <a:r>
              <a:rPr lang="en-US" sz="1200" dirty="0"/>
              <a:t>CONFUSING</a:t>
            </a:r>
          </a:p>
          <a:p>
            <a:pPr marL="171450" indent="-171450">
              <a:buFont typeface="Arial" panose="020B0604020202020204" pitchFamily="34" charset="0"/>
              <a:buChar char="•"/>
            </a:pPr>
            <a:r>
              <a:rPr lang="en-US" sz="1000" dirty="0"/>
              <a:t>“What improvements? Vague. ” </a:t>
            </a:r>
          </a:p>
        </p:txBody>
      </p:sp>
      <p:sp>
        <p:nvSpPr>
          <p:cNvPr id="69" name="TextBox 68">
            <a:extLst>
              <a:ext uri="{FF2B5EF4-FFF2-40B4-BE49-F238E27FC236}">
                <a16:creationId xmlns:a16="http://schemas.microsoft.com/office/drawing/2014/main" id="{70E9F6C5-456B-45AC-AD31-3F6771629F72}"/>
              </a:ext>
            </a:extLst>
          </p:cNvPr>
          <p:cNvSpPr txBox="1"/>
          <p:nvPr/>
        </p:nvSpPr>
        <p:spPr>
          <a:xfrm>
            <a:off x="7646833" y="5062945"/>
            <a:ext cx="2296380" cy="892552"/>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“People often forget to take care of themselves!”</a:t>
            </a:r>
          </a:p>
          <a:p>
            <a:pPr marL="171450" indent="-171450">
              <a:buFont typeface="Arial" panose="020B0604020202020204" pitchFamily="34" charset="0"/>
              <a:buChar char="•"/>
            </a:pPr>
            <a:r>
              <a:rPr lang="en-US" sz="1000" dirty="0"/>
              <a:t>“Of course, the time for myself is most important.”</a:t>
            </a:r>
          </a:p>
        </p:txBody>
      </p:sp>
      <p:cxnSp>
        <p:nvCxnSpPr>
          <p:cNvPr id="70" name="Straight Arrow Connector 69">
            <a:extLst>
              <a:ext uri="{FF2B5EF4-FFF2-40B4-BE49-F238E27FC236}">
                <a16:creationId xmlns:a16="http://schemas.microsoft.com/office/drawing/2014/main" id="{CCFD688F-CB23-4EF0-BF8C-99D67FFF4EAE}"/>
              </a:ext>
            </a:extLst>
          </p:cNvPr>
          <p:cNvCxnSpPr>
            <a:cxnSpLocks/>
            <a:stCxn id="69" idx="0"/>
            <a:endCxn id="71" idx="3"/>
          </p:cNvCxnSpPr>
          <p:nvPr/>
        </p:nvCxnSpPr>
        <p:spPr>
          <a:xfrm flipH="1" flipV="1">
            <a:off x="7983153" y="4316308"/>
            <a:ext cx="811870" cy="746637"/>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7DD8601B-47BF-482C-A749-B8D4EA7AA00E}"/>
              </a:ext>
            </a:extLst>
          </p:cNvPr>
          <p:cNvSpPr txBox="1"/>
          <p:nvPr/>
        </p:nvSpPr>
        <p:spPr>
          <a:xfrm>
            <a:off x="7430253" y="4100864"/>
            <a:ext cx="552900" cy="430887"/>
          </a:xfrm>
          <a:prstGeom prst="rect">
            <a:avLst/>
          </a:prstGeom>
          <a:noFill/>
          <a:ln w="19050">
            <a:solidFill>
              <a:srgbClr val="FF0000"/>
            </a:solidFill>
          </a:ln>
        </p:spPr>
        <p:txBody>
          <a:bodyPr wrap="square" rtlCol="0">
            <a:spAutoFit/>
          </a:bodyPr>
          <a:lstStyle/>
          <a:p>
            <a:endParaRPr lang="en-US"/>
          </a:p>
        </p:txBody>
      </p:sp>
      <p:sp>
        <p:nvSpPr>
          <p:cNvPr id="38" name="TextBox 37">
            <a:extLst>
              <a:ext uri="{FF2B5EF4-FFF2-40B4-BE49-F238E27FC236}">
                <a16:creationId xmlns:a16="http://schemas.microsoft.com/office/drawing/2014/main" id="{BFAED957-B138-4FC6-A9D7-5CD75022FC3D}"/>
              </a:ext>
            </a:extLst>
          </p:cNvPr>
          <p:cNvSpPr txBox="1"/>
          <p:nvPr/>
        </p:nvSpPr>
        <p:spPr>
          <a:xfrm>
            <a:off x="4570000" y="772389"/>
            <a:ext cx="3345945" cy="892552"/>
          </a:xfrm>
          <a:prstGeom prst="rect">
            <a:avLst/>
          </a:prstGeom>
          <a:solidFill>
            <a:schemeClr val="bg1"/>
          </a:solidFill>
          <a:ln w="38100">
            <a:solidFill>
              <a:schemeClr val="tx2"/>
            </a:solidFill>
          </a:ln>
        </p:spPr>
        <p:txBody>
          <a:bodyPr wrap="square" rtlCol="0">
            <a:spAutoFit/>
          </a:bodyPr>
          <a:lstStyle/>
          <a:p>
            <a:r>
              <a:rPr lang="en-US" sz="1200" dirty="0"/>
              <a:t>MAD</a:t>
            </a:r>
          </a:p>
          <a:p>
            <a:pPr marL="171450" indent="-171450">
              <a:buFont typeface="Arial" panose="020B0604020202020204" pitchFamily="34" charset="0"/>
              <a:buChar char="•"/>
            </a:pPr>
            <a:r>
              <a:rPr lang="en-US" sz="1000" dirty="0"/>
              <a:t>“traffic jams make me anxious and mad. ”</a:t>
            </a:r>
          </a:p>
          <a:p>
            <a:pPr marL="171450" indent="-171450">
              <a:buFont typeface="Arial" panose="020B0604020202020204" pitchFamily="34" charset="0"/>
              <a:buChar char="•"/>
            </a:pPr>
            <a:r>
              <a:rPr lang="en-US" sz="1000" dirty="0"/>
              <a:t>“I don’t like spending time in traffic though it does give me time to think, and listen to music and sing along since there’s nothing else to do”</a:t>
            </a:r>
          </a:p>
        </p:txBody>
      </p:sp>
    </p:spTree>
    <p:extLst>
      <p:ext uri="{BB962C8B-B14F-4D97-AF65-F5344CB8AC3E}">
        <p14:creationId xmlns:p14="http://schemas.microsoft.com/office/powerpoint/2010/main" val="3627730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9C54465-785D-4BE9-A51C-2694582C4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3499156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35E28B-7804-4CCE-8F01-CDDA934E0B50}"/>
              </a:ext>
            </a:extLst>
          </p:cNvPr>
          <p:cNvSpPr/>
          <p:nvPr/>
        </p:nvSpPr>
        <p:spPr>
          <a:xfrm>
            <a:off x="1" y="1238149"/>
            <a:ext cx="12192000" cy="5619850"/>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1C6792-7784-4555-92F3-159B8CC9D582}"/>
              </a:ext>
            </a:extLst>
          </p:cNvPr>
          <p:cNvSpPr>
            <a:spLocks noGrp="1"/>
          </p:cNvSpPr>
          <p:nvPr>
            <p:ph type="title"/>
          </p:nvPr>
        </p:nvSpPr>
        <p:spPr>
          <a:xfrm>
            <a:off x="0" y="538061"/>
            <a:ext cx="12192000" cy="700088"/>
          </a:xfrm>
        </p:spPr>
        <p:txBody>
          <a:bodyPr/>
          <a:lstStyle/>
          <a:p>
            <a:r>
              <a:rPr lang="en-US" dirty="0"/>
              <a:t>Key Message Metrics: Jobs Image</a:t>
            </a:r>
          </a:p>
        </p:txBody>
      </p:sp>
      <p:graphicFrame>
        <p:nvGraphicFramePr>
          <p:cNvPr id="5" name="Group 328">
            <a:extLst>
              <a:ext uri="{FF2B5EF4-FFF2-40B4-BE49-F238E27FC236}">
                <a16:creationId xmlns:a16="http://schemas.microsoft.com/office/drawing/2014/main" id="{543AEAB5-7EDF-40AC-87B8-59122203D369}"/>
              </a:ext>
            </a:extLst>
          </p:cNvPr>
          <p:cNvGraphicFramePr>
            <a:graphicFrameLocks noGrp="1"/>
          </p:cNvGraphicFramePr>
          <p:nvPr>
            <p:extLst>
              <p:ext uri="{D42A27DB-BD31-4B8C-83A1-F6EECF244321}">
                <p14:modId xmlns:p14="http://schemas.microsoft.com/office/powerpoint/2010/main" val="1649161073"/>
              </p:ext>
            </p:extLst>
          </p:nvPr>
        </p:nvGraphicFramePr>
        <p:xfrm>
          <a:off x="6387302" y="1420392"/>
          <a:ext cx="5548668" cy="5255364"/>
        </p:xfrm>
        <a:graphic>
          <a:graphicData uri="http://schemas.openxmlformats.org/drawingml/2006/table">
            <a:tbl>
              <a:tblPr>
                <a:tableStyleId>{2D5ABB26-0587-4C30-8999-92F81FD0307C}</a:tableStyleId>
              </a:tblPr>
              <a:tblGrid>
                <a:gridCol w="2920512">
                  <a:extLst>
                    <a:ext uri="{9D8B030D-6E8A-4147-A177-3AD203B41FA5}">
                      <a16:colId xmlns:a16="http://schemas.microsoft.com/office/drawing/2014/main" val="20000"/>
                    </a:ext>
                  </a:extLst>
                </a:gridCol>
                <a:gridCol w="657039">
                  <a:extLst>
                    <a:ext uri="{9D8B030D-6E8A-4147-A177-3AD203B41FA5}">
                      <a16:colId xmlns:a16="http://schemas.microsoft.com/office/drawing/2014/main" val="20001"/>
                    </a:ext>
                  </a:extLst>
                </a:gridCol>
                <a:gridCol w="657039">
                  <a:extLst>
                    <a:ext uri="{9D8B030D-6E8A-4147-A177-3AD203B41FA5}">
                      <a16:colId xmlns:a16="http://schemas.microsoft.com/office/drawing/2014/main" val="519379460"/>
                    </a:ext>
                  </a:extLst>
                </a:gridCol>
                <a:gridCol w="657039">
                  <a:extLst>
                    <a:ext uri="{9D8B030D-6E8A-4147-A177-3AD203B41FA5}">
                      <a16:colId xmlns:a16="http://schemas.microsoft.com/office/drawing/2014/main" val="20002"/>
                    </a:ext>
                  </a:extLst>
                </a:gridCol>
                <a:gridCol w="657039">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1" i="0" u="none" strike="noStrike" cap="none" normalizeH="0" baseline="0" dirty="0">
                          <a:ln>
                            <a:noFill/>
                          </a:ln>
                          <a:solidFill>
                            <a:schemeClr val="tx2"/>
                          </a:solidFill>
                          <a:effectLst/>
                          <a:latin typeface="+mn-lt"/>
                          <a:cs typeface="Arial" panose="020B0604020202020204" pitchFamily="34" charset="0"/>
                        </a:rPr>
                        <a:t>KEY MESSAGE METRICS</a:t>
                      </a:r>
                    </a:p>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image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dirty="0">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62759"/>
                  </a:ext>
                </a:extLst>
              </a:tr>
            </a:tbl>
          </a:graphicData>
        </a:graphic>
      </p:graphicFrame>
      <p:sp>
        <p:nvSpPr>
          <p:cNvPr id="6" name="TextBox 5">
            <a:extLst>
              <a:ext uri="{FF2B5EF4-FFF2-40B4-BE49-F238E27FC236}">
                <a16:creationId xmlns:a16="http://schemas.microsoft.com/office/drawing/2014/main" id="{600B07EE-EA5D-4FAF-A1E5-E8F4697C97BE}"/>
              </a:ext>
            </a:extLst>
          </p:cNvPr>
          <p:cNvSpPr txBox="1"/>
          <p:nvPr/>
        </p:nvSpPr>
        <p:spPr>
          <a:xfrm>
            <a:off x="372861" y="1700876"/>
            <a:ext cx="5823753" cy="5060360"/>
          </a:xfrm>
          <a:prstGeom prst="rect">
            <a:avLst/>
          </a:prstGeom>
          <a:noFill/>
        </p:spPr>
        <p:txBody>
          <a:bodyPr wrap="square" rtlCol="0">
            <a:spAutoFit/>
          </a:bodyPr>
          <a:lstStyle/>
          <a:p>
            <a:pPr>
              <a:spcAft>
                <a:spcPts val="714"/>
              </a:spcAft>
            </a:pPr>
            <a:r>
              <a:rPr lang="en-US" sz="2800" b="1" dirty="0">
                <a:solidFill>
                  <a:schemeClr val="accent1"/>
                </a:solidFill>
              </a:rPr>
              <a:t>Making the connection clear</a:t>
            </a:r>
          </a:p>
          <a:p>
            <a:pPr marL="285750" indent="-285750">
              <a:spcAft>
                <a:spcPts val="1429"/>
              </a:spcAft>
              <a:buClr>
                <a:schemeClr val="accent1"/>
              </a:buClr>
              <a:buFont typeface="Wingdings" panose="05000000000000000000" pitchFamily="2" charset="2"/>
              <a:buChar char="§"/>
            </a:pPr>
            <a:r>
              <a:rPr lang="en-US" sz="2000" dirty="0"/>
              <a:t>Indirect jobs do not typically come to mind for average Americans. Construction workers, however, could be key to making that connection.</a:t>
            </a:r>
          </a:p>
          <a:p>
            <a:pPr marL="285750" indent="-285750">
              <a:spcAft>
                <a:spcPts val="1429"/>
              </a:spcAft>
              <a:buClr>
                <a:schemeClr val="accent1"/>
              </a:buClr>
              <a:buFont typeface="Wingdings" panose="05000000000000000000" pitchFamily="2" charset="2"/>
              <a:buChar char="§"/>
            </a:pPr>
            <a:r>
              <a:rPr lang="en-US" sz="2000" dirty="0"/>
              <a:t>The words and image presented made a literal connection between the investment in infrastructure and the jobs it supports beyond those directly on improvement projects.</a:t>
            </a:r>
          </a:p>
          <a:p>
            <a:pPr marL="285750" indent="-285750">
              <a:spcAft>
                <a:spcPts val="1429"/>
              </a:spcAft>
              <a:buClr>
                <a:schemeClr val="accent1"/>
              </a:buClr>
              <a:buFont typeface="Wingdings" panose="05000000000000000000" pitchFamily="2" charset="2"/>
              <a:buChar char="§"/>
            </a:pPr>
            <a:r>
              <a:rPr lang="en-US" sz="2000" dirty="0"/>
              <a:t>Focus group participants also indicated that they strongly agreed that:</a:t>
            </a:r>
          </a:p>
          <a:p>
            <a:pPr marL="742950" lvl="1" indent="-285750">
              <a:buClr>
                <a:schemeClr val="accent1"/>
              </a:buClr>
              <a:buFont typeface="Wingdings" panose="05000000000000000000" pitchFamily="2" charset="2"/>
              <a:buChar char="§"/>
            </a:pPr>
            <a:r>
              <a:rPr lang="en-US" dirty="0"/>
              <a:t>This concept reminds me that investing in transportation creates jobs and a more vibrant economy.</a:t>
            </a:r>
          </a:p>
        </p:txBody>
      </p:sp>
    </p:spTree>
    <p:extLst>
      <p:ext uri="{BB962C8B-B14F-4D97-AF65-F5344CB8AC3E}">
        <p14:creationId xmlns:p14="http://schemas.microsoft.com/office/powerpoint/2010/main" val="3267507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A5CC3DB2-8266-4112-83F7-D173DAA307EF}"/>
              </a:ext>
            </a:extLst>
          </p:cNvPr>
          <p:cNvSpPr txBox="1"/>
          <p:nvPr/>
        </p:nvSpPr>
        <p:spPr>
          <a:xfrm>
            <a:off x="23150" y="-77829"/>
            <a:ext cx="1271502" cy="646331"/>
          </a:xfrm>
          <a:prstGeom prst="rect">
            <a:avLst/>
          </a:prstGeom>
          <a:noFill/>
        </p:spPr>
        <p:txBody>
          <a:bodyPr wrap="none" rtlCol="0">
            <a:spAutoFit/>
          </a:bodyPr>
          <a:lstStyle/>
          <a:p>
            <a:r>
              <a:rPr lang="en-US" sz="3600" b="1" dirty="0">
                <a:solidFill>
                  <a:schemeClr val="tx2"/>
                </a:solidFill>
                <a:latin typeface="+mj-lt"/>
              </a:rPr>
              <a:t>JOBS</a:t>
            </a:r>
          </a:p>
        </p:txBody>
      </p:sp>
      <p:sp>
        <p:nvSpPr>
          <p:cNvPr id="51" name="TextBox 50">
            <a:extLst>
              <a:ext uri="{FF2B5EF4-FFF2-40B4-BE49-F238E27FC236}">
                <a16:creationId xmlns:a16="http://schemas.microsoft.com/office/drawing/2014/main" id="{6A080D88-F8E9-446E-B7A4-D31D27271878}"/>
              </a:ext>
            </a:extLst>
          </p:cNvPr>
          <p:cNvSpPr txBox="1"/>
          <p:nvPr/>
        </p:nvSpPr>
        <p:spPr>
          <a:xfrm>
            <a:off x="2895468" y="5784803"/>
            <a:ext cx="2435658" cy="1046440"/>
          </a:xfrm>
          <a:prstGeom prst="rect">
            <a:avLst/>
          </a:prstGeom>
          <a:solidFill>
            <a:schemeClr val="bg1"/>
          </a:solidFill>
          <a:ln w="28575">
            <a:solidFill>
              <a:schemeClr val="accent3"/>
            </a:solidFill>
          </a:ln>
        </p:spPr>
        <p:txBody>
          <a:bodyPr wrap="square" rtlCol="0">
            <a:spAutoFit/>
          </a:bodyPr>
          <a:lstStyle/>
          <a:p>
            <a:r>
              <a:rPr lang="en-US" sz="1200" dirty="0"/>
              <a:t>CONFUSING</a:t>
            </a:r>
          </a:p>
          <a:p>
            <a:r>
              <a:rPr lang="en-US" sz="1000" dirty="0"/>
              <a:t>“While I see what looks like construction workers getting lunch, it is not super clear what jobs are being referred to. I'm assuming the construction workers. ”</a:t>
            </a:r>
          </a:p>
        </p:txBody>
      </p:sp>
      <p:sp>
        <p:nvSpPr>
          <p:cNvPr id="52" name="TextBox 51">
            <a:extLst>
              <a:ext uri="{FF2B5EF4-FFF2-40B4-BE49-F238E27FC236}">
                <a16:creationId xmlns:a16="http://schemas.microsoft.com/office/drawing/2014/main" id="{E1E940CD-97F7-4869-BED2-731C0059FBB6}"/>
              </a:ext>
            </a:extLst>
          </p:cNvPr>
          <p:cNvSpPr txBox="1"/>
          <p:nvPr/>
        </p:nvSpPr>
        <p:spPr>
          <a:xfrm>
            <a:off x="81669" y="660721"/>
            <a:ext cx="2684401" cy="5355312"/>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“Quickly establishes construction, infrastructure component.”</a:t>
            </a:r>
          </a:p>
          <a:p>
            <a:pPr marL="171450" indent="-171450">
              <a:buFont typeface="Arial" panose="020B0604020202020204" pitchFamily="34" charset="0"/>
              <a:buChar char="•"/>
            </a:pPr>
            <a:r>
              <a:rPr lang="en-US" sz="1000" dirty="0"/>
              <a:t>“The hand off of lunch from one worker to a transportation worker (possibly) ties into the idea that more jobs means more money for everyone.”</a:t>
            </a:r>
          </a:p>
          <a:p>
            <a:pPr marL="171450" indent="-171450">
              <a:buFont typeface="Arial" panose="020B0604020202020204" pitchFamily="34" charset="0"/>
              <a:buChar char="•"/>
            </a:pPr>
            <a:r>
              <a:rPr lang="en-US" sz="1000" dirty="0"/>
              <a:t>“I like that investing in transportation would add new jobs, helping the economy.”</a:t>
            </a:r>
          </a:p>
          <a:p>
            <a:pPr marL="171450" indent="-171450">
              <a:buFont typeface="Arial" panose="020B0604020202020204" pitchFamily="34" charset="0"/>
              <a:buChar char="•"/>
            </a:pPr>
            <a:r>
              <a:rPr lang="en-US" sz="1000" dirty="0"/>
              <a:t>“She appears to enjoy helping other people and busy business.”</a:t>
            </a:r>
          </a:p>
          <a:p>
            <a:pPr marL="171450" indent="-171450">
              <a:buFont typeface="Arial" panose="020B0604020202020204" pitchFamily="34" charset="0"/>
              <a:buChar char="•"/>
            </a:pPr>
            <a:r>
              <a:rPr lang="en-US" sz="1000" dirty="0"/>
              <a:t>“Happy people out working.”</a:t>
            </a:r>
          </a:p>
          <a:p>
            <a:pPr marL="171450" indent="-171450">
              <a:buFont typeface="Arial" panose="020B0604020202020204" pitchFamily="34" charset="0"/>
              <a:buChar char="•"/>
            </a:pPr>
            <a:r>
              <a:rPr lang="en-US" sz="1000" dirty="0"/>
              <a:t>“A nice gesture happening.”</a:t>
            </a:r>
          </a:p>
          <a:p>
            <a:pPr marL="171450" indent="-171450">
              <a:buFont typeface="Arial" panose="020B0604020202020204" pitchFamily="34" charset="0"/>
              <a:buChar char="•"/>
            </a:pPr>
            <a:r>
              <a:rPr lang="en-US" sz="1000" dirty="0"/>
              <a:t>“Shows employed people smiling and happy to be working.”</a:t>
            </a:r>
          </a:p>
          <a:p>
            <a:pPr marL="171450" indent="-171450">
              <a:buFont typeface="Arial" panose="020B0604020202020204" pitchFamily="34" charset="0"/>
              <a:buChar char="•"/>
            </a:pPr>
            <a:r>
              <a:rPr lang="en-US" sz="1000" dirty="0"/>
              <a:t>“creating more transportation jobs helps the whole community and makes them happy.”</a:t>
            </a:r>
          </a:p>
          <a:p>
            <a:pPr marL="171450" indent="-171450">
              <a:buFont typeface="Arial" panose="020B0604020202020204" pitchFamily="34" charset="0"/>
              <a:buChar char="•"/>
            </a:pPr>
            <a:r>
              <a:rPr lang="en-US" sz="1000" dirty="0"/>
              <a:t>“I gave the thumbs up emoji because they seem like they are construction workers that could be fixing our roads/highways.”</a:t>
            </a:r>
          </a:p>
          <a:p>
            <a:pPr marL="171450" indent="-171450">
              <a:buFont typeface="Arial" panose="020B0604020202020204" pitchFamily="34" charset="0"/>
              <a:buChar char="•"/>
            </a:pPr>
            <a:r>
              <a:rPr lang="en-US" sz="1000" dirty="0"/>
              <a:t>“This guys seems like a contractor with transportation in some way, ties in a little better.”</a:t>
            </a:r>
          </a:p>
          <a:p>
            <a:pPr marL="171450" indent="-171450">
              <a:buFont typeface="Arial" panose="020B0604020202020204" pitchFamily="34" charset="0"/>
              <a:buChar char="•"/>
            </a:pPr>
            <a:r>
              <a:rPr lang="en-US" sz="1000" dirty="0"/>
              <a:t>“New jobs established by improvements in Infrastructure helps everyone”</a:t>
            </a:r>
          </a:p>
          <a:p>
            <a:pPr marL="171450" indent="-171450">
              <a:buFont typeface="Arial" panose="020B0604020202020204" pitchFamily="34" charset="0"/>
              <a:buChar char="•"/>
            </a:pPr>
            <a:r>
              <a:rPr lang="en-US" sz="1000" dirty="0"/>
              <a:t>“I appreciate construction workers!”</a:t>
            </a:r>
          </a:p>
          <a:p>
            <a:pPr marL="171450" indent="-171450">
              <a:buFont typeface="Arial" panose="020B0604020202020204" pitchFamily="34" charset="0"/>
              <a:buChar char="•"/>
            </a:pPr>
            <a:r>
              <a:rPr lang="en-US" sz="1000" dirty="0"/>
              <a:t>“Everyday Americans.”</a:t>
            </a:r>
          </a:p>
          <a:p>
            <a:pPr marL="171450" indent="-171450">
              <a:buFont typeface="Arial" panose="020B0604020202020204" pitchFamily="34" charset="0"/>
              <a:buChar char="•"/>
            </a:pPr>
            <a:r>
              <a:rPr lang="en-US" sz="1000" dirty="0"/>
              <a:t>“this is kind of realistic. nobody wears masks anymore- there's a token hand sanitizer pump jug that nobody actually uses.”</a:t>
            </a:r>
          </a:p>
        </p:txBody>
      </p:sp>
      <p:sp>
        <p:nvSpPr>
          <p:cNvPr id="53" name="TextBox 52">
            <a:extLst>
              <a:ext uri="{FF2B5EF4-FFF2-40B4-BE49-F238E27FC236}">
                <a16:creationId xmlns:a16="http://schemas.microsoft.com/office/drawing/2014/main" id="{87C692BA-1A65-463C-A44C-F41C5D8BFCD8}"/>
              </a:ext>
            </a:extLst>
          </p:cNvPr>
          <p:cNvSpPr txBox="1"/>
          <p:nvPr/>
        </p:nvSpPr>
        <p:spPr>
          <a:xfrm>
            <a:off x="2895468" y="5300918"/>
            <a:ext cx="1613039" cy="430887"/>
          </a:xfrm>
          <a:prstGeom prst="rect">
            <a:avLst/>
          </a:prstGeom>
          <a:solidFill>
            <a:schemeClr val="bg1"/>
          </a:solidFill>
          <a:ln w="28575">
            <a:solidFill>
              <a:srgbClr val="00B0F0"/>
            </a:solidFill>
          </a:ln>
        </p:spPr>
        <p:txBody>
          <a:bodyPr wrap="square" rtlCol="0">
            <a:spAutoFit/>
          </a:bodyPr>
          <a:lstStyle/>
          <a:p>
            <a:r>
              <a:rPr lang="en-US" sz="1200" dirty="0"/>
              <a:t>DISLIKES</a:t>
            </a:r>
          </a:p>
          <a:p>
            <a:r>
              <a:rPr lang="en-US" sz="1000" dirty="0"/>
              <a:t>“Very crowded image”</a:t>
            </a:r>
          </a:p>
        </p:txBody>
      </p:sp>
      <p:sp>
        <p:nvSpPr>
          <p:cNvPr id="54" name="TextBox 53">
            <a:extLst>
              <a:ext uri="{FF2B5EF4-FFF2-40B4-BE49-F238E27FC236}">
                <a16:creationId xmlns:a16="http://schemas.microsoft.com/office/drawing/2014/main" id="{C128FA85-2E9F-46AB-9D81-ADA4956F2547}"/>
              </a:ext>
            </a:extLst>
          </p:cNvPr>
          <p:cNvSpPr txBox="1"/>
          <p:nvPr/>
        </p:nvSpPr>
        <p:spPr>
          <a:xfrm>
            <a:off x="9433918" y="1523378"/>
            <a:ext cx="2659176" cy="2739211"/>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“This shows another great reason we need reliable transportation ”</a:t>
            </a:r>
          </a:p>
          <a:p>
            <a:pPr marL="171450" indent="-171450">
              <a:buFont typeface="Arial" panose="020B0604020202020204" pitchFamily="34" charset="0"/>
              <a:buChar char="•"/>
            </a:pPr>
            <a:r>
              <a:rPr lang="en-US" sz="1000" dirty="0"/>
              <a:t>“More jobs would definitely be beneficial to the community and economy”</a:t>
            </a:r>
          </a:p>
          <a:p>
            <a:pPr marL="171450" indent="-171450">
              <a:buFont typeface="Arial" panose="020B0604020202020204" pitchFamily="34" charset="0"/>
              <a:buChar char="•"/>
            </a:pPr>
            <a:r>
              <a:rPr lang="en-US" sz="1000" dirty="0"/>
              <a:t>“She’s all smiles about giving”</a:t>
            </a:r>
          </a:p>
          <a:p>
            <a:pPr marL="171450" indent="-171450">
              <a:buFont typeface="Arial" panose="020B0604020202020204" pitchFamily="34" charset="0"/>
              <a:buChar char="•"/>
            </a:pPr>
            <a:r>
              <a:rPr lang="en-US" sz="1000" dirty="0"/>
              <a:t>“She is happy that she is getting business from these workers”</a:t>
            </a:r>
          </a:p>
          <a:p>
            <a:pPr marL="171450" indent="-171450">
              <a:buFont typeface="Arial" panose="020B0604020202020204" pitchFamily="34" charset="0"/>
              <a:buChar char="•"/>
            </a:pPr>
            <a:r>
              <a:rPr lang="en-US" sz="1000" dirty="0"/>
              <a:t>“Improvements in infrastructure helps to increase the number of careers which helps to improve our economy”</a:t>
            </a:r>
          </a:p>
          <a:p>
            <a:pPr marL="171450" indent="-171450">
              <a:buFont typeface="Arial" panose="020B0604020202020204" pitchFamily="34" charset="0"/>
              <a:buChar char="•"/>
            </a:pPr>
            <a:r>
              <a:rPr lang="en-US" sz="1000" dirty="0"/>
              <a:t>“I love it when people works together”</a:t>
            </a:r>
          </a:p>
          <a:p>
            <a:pPr marL="171450" indent="-171450">
              <a:buFont typeface="Arial" panose="020B0604020202020204" pitchFamily="34" charset="0"/>
              <a:buChar char="•"/>
            </a:pPr>
            <a:r>
              <a:rPr lang="en-US" sz="1000" dirty="0"/>
              <a:t>“I gave the heart emoji because I love the fact that they are ordering food from somewhere local vs a chain restaurant.”</a:t>
            </a:r>
          </a:p>
        </p:txBody>
      </p:sp>
      <p:sp>
        <p:nvSpPr>
          <p:cNvPr id="55" name="TextBox 54">
            <a:extLst>
              <a:ext uri="{FF2B5EF4-FFF2-40B4-BE49-F238E27FC236}">
                <a16:creationId xmlns:a16="http://schemas.microsoft.com/office/drawing/2014/main" id="{6D63D572-7419-4AB7-82F3-9DF69F925052}"/>
              </a:ext>
            </a:extLst>
          </p:cNvPr>
          <p:cNvSpPr txBox="1"/>
          <p:nvPr/>
        </p:nvSpPr>
        <p:spPr>
          <a:xfrm>
            <a:off x="9450037" y="555249"/>
            <a:ext cx="2652125" cy="892552"/>
          </a:xfrm>
          <a:prstGeom prst="rect">
            <a:avLst/>
          </a:prstGeom>
          <a:solidFill>
            <a:schemeClr val="bg1"/>
          </a:solidFill>
          <a:ln w="28575">
            <a:solidFill>
              <a:schemeClr val="accent5"/>
            </a:solidFill>
          </a:ln>
        </p:spPr>
        <p:txBody>
          <a:bodyPr wrap="square" rtlCol="0">
            <a:spAutoFit/>
          </a:bodyPr>
          <a:lstStyle/>
          <a:p>
            <a:r>
              <a:rPr lang="en-US" sz="1200" dirty="0"/>
              <a:t>BORING</a:t>
            </a:r>
          </a:p>
          <a:p>
            <a:pPr marL="171450" indent="-171450">
              <a:buFont typeface="Arial" panose="020B0604020202020204" pitchFamily="34" charset="0"/>
              <a:buChar char="•"/>
            </a:pPr>
            <a:r>
              <a:rPr lang="en-US" sz="1000" dirty="0"/>
              <a:t>“Don’t see the point here”</a:t>
            </a:r>
          </a:p>
          <a:p>
            <a:pPr marL="171450" indent="-171450">
              <a:buFont typeface="Arial" panose="020B0604020202020204" pitchFamily="34" charset="0"/>
              <a:buChar char="•"/>
            </a:pPr>
            <a:r>
              <a:rPr lang="en-US" sz="1000" dirty="0"/>
              <a:t>“Immediately I saw this picture I was bored”</a:t>
            </a:r>
          </a:p>
          <a:p>
            <a:pPr marL="171450" indent="-171450">
              <a:buFont typeface="Arial" panose="020B0604020202020204" pitchFamily="34" charset="0"/>
              <a:buChar char="•"/>
            </a:pPr>
            <a:r>
              <a:rPr lang="en-US" sz="1000" dirty="0"/>
              <a:t>“This is doing nothing for me”</a:t>
            </a:r>
          </a:p>
        </p:txBody>
      </p:sp>
      <p:sp>
        <p:nvSpPr>
          <p:cNvPr id="56" name="TextBox 55">
            <a:extLst>
              <a:ext uri="{FF2B5EF4-FFF2-40B4-BE49-F238E27FC236}">
                <a16:creationId xmlns:a16="http://schemas.microsoft.com/office/drawing/2014/main" id="{E750CB1A-D50D-4A41-AC5D-D600C6E641B6}"/>
              </a:ext>
            </a:extLst>
          </p:cNvPr>
          <p:cNvSpPr txBox="1"/>
          <p:nvPr/>
        </p:nvSpPr>
        <p:spPr>
          <a:xfrm>
            <a:off x="7865236" y="5300918"/>
            <a:ext cx="2214895" cy="738664"/>
          </a:xfrm>
          <a:prstGeom prst="rect">
            <a:avLst/>
          </a:prstGeom>
          <a:solidFill>
            <a:schemeClr val="bg1"/>
          </a:solidFill>
          <a:ln w="28575">
            <a:solidFill>
              <a:schemeClr val="tx1"/>
            </a:solidFill>
          </a:ln>
        </p:spPr>
        <p:txBody>
          <a:bodyPr wrap="square" rtlCol="0">
            <a:spAutoFit/>
          </a:bodyPr>
          <a:lstStyle/>
          <a:p>
            <a:r>
              <a:rPr lang="en-US" sz="1200" dirty="0"/>
              <a:t>MESSAGE</a:t>
            </a:r>
          </a:p>
          <a:p>
            <a:r>
              <a:rPr lang="en-US" sz="1000" dirty="0"/>
              <a:t>“The message includes the importance of good roads for the community”</a:t>
            </a:r>
          </a:p>
        </p:txBody>
      </p:sp>
      <p:sp>
        <p:nvSpPr>
          <p:cNvPr id="57" name="TextBox 56">
            <a:extLst>
              <a:ext uri="{FF2B5EF4-FFF2-40B4-BE49-F238E27FC236}">
                <a16:creationId xmlns:a16="http://schemas.microsoft.com/office/drawing/2014/main" id="{1BCAF818-836F-4C73-B8C9-177B5F350BA8}"/>
              </a:ext>
            </a:extLst>
          </p:cNvPr>
          <p:cNvSpPr txBox="1"/>
          <p:nvPr/>
        </p:nvSpPr>
        <p:spPr>
          <a:xfrm>
            <a:off x="5402885" y="5305801"/>
            <a:ext cx="2357199" cy="1354217"/>
          </a:xfrm>
          <a:prstGeom prst="rect">
            <a:avLst/>
          </a:prstGeom>
          <a:solidFill>
            <a:schemeClr val="bg1"/>
          </a:solidFill>
          <a:ln w="28575">
            <a:solidFill>
              <a:schemeClr val="tx1"/>
            </a:solidFill>
          </a:ln>
        </p:spPr>
        <p:txBody>
          <a:bodyPr wrap="square" rtlCol="0">
            <a:spAutoFit/>
          </a:bodyPr>
          <a:lstStyle/>
          <a:p>
            <a:r>
              <a:rPr lang="en-US" sz="1200" dirty="0"/>
              <a:t>IMAGE</a:t>
            </a:r>
          </a:p>
          <a:p>
            <a:pPr marL="171450" indent="-171450">
              <a:buFont typeface="Arial" panose="020B0604020202020204" pitchFamily="34" charset="0"/>
              <a:buChar char="•"/>
            </a:pPr>
            <a:r>
              <a:rPr lang="en-US" sz="1000" dirty="0"/>
              <a:t>“Everyone looks happy in this image. workers are on break to eat and food truck owners happy to have business”</a:t>
            </a:r>
          </a:p>
          <a:p>
            <a:pPr marL="171450" indent="-171450">
              <a:buFont typeface="Arial" panose="020B0604020202020204" pitchFamily="34" charset="0"/>
              <a:buChar char="•"/>
            </a:pPr>
            <a:r>
              <a:rPr lang="en-US" sz="1000" dirty="0"/>
              <a:t>“The number of people on this picture is too much.. It made the concept not to be attractive”</a:t>
            </a:r>
          </a:p>
        </p:txBody>
      </p:sp>
      <p:graphicFrame>
        <p:nvGraphicFramePr>
          <p:cNvPr id="58" name="Table 57">
            <a:extLst>
              <a:ext uri="{FF2B5EF4-FFF2-40B4-BE49-F238E27FC236}">
                <a16:creationId xmlns:a16="http://schemas.microsoft.com/office/drawing/2014/main" id="{C5251D1B-03C1-4D7B-BAED-83B5E6374478}"/>
              </a:ext>
            </a:extLst>
          </p:cNvPr>
          <p:cNvGraphicFramePr>
            <a:graphicFrameLocks noGrp="1"/>
          </p:cNvGraphicFramePr>
          <p:nvPr>
            <p:extLst>
              <p:ext uri="{D42A27DB-BD31-4B8C-83A1-F6EECF244321}">
                <p14:modId xmlns:p14="http://schemas.microsoft.com/office/powerpoint/2010/main" val="212483198"/>
              </p:ext>
            </p:extLst>
          </p:nvPr>
        </p:nvGraphicFramePr>
        <p:xfrm>
          <a:off x="1020029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25%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58%</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7%</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5%</a:t>
                      </a:r>
                    </a:p>
                  </a:txBody>
                  <a:tcPr marL="9525" marR="9525" marT="9525"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59" name="Picture 58" descr="A picture containing logo&#10;&#10;Description automatically generated">
            <a:extLst>
              <a:ext uri="{FF2B5EF4-FFF2-40B4-BE49-F238E27FC236}">
                <a16:creationId xmlns:a16="http://schemas.microsoft.com/office/drawing/2014/main" id="{8308DABC-F8A0-4165-80F8-2C7C53DCD7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41930" y="4614872"/>
            <a:ext cx="774061" cy="248000"/>
          </a:xfrm>
          <a:prstGeom prst="rect">
            <a:avLst/>
          </a:prstGeom>
        </p:spPr>
      </p:pic>
      <p:pic>
        <p:nvPicPr>
          <p:cNvPr id="60" name="Picture 59" descr="Text&#10;&#10;Description automatically generated with low confidence">
            <a:extLst>
              <a:ext uri="{FF2B5EF4-FFF2-40B4-BE49-F238E27FC236}">
                <a16:creationId xmlns:a16="http://schemas.microsoft.com/office/drawing/2014/main" id="{A6AB79FC-503C-436B-A2C6-E53E47A820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904361"/>
            <a:ext cx="686408" cy="248000"/>
          </a:xfrm>
          <a:prstGeom prst="rect">
            <a:avLst/>
          </a:prstGeom>
        </p:spPr>
      </p:pic>
      <p:pic>
        <p:nvPicPr>
          <p:cNvPr id="61" name="Picture 60" descr="Logo&#10;&#10;Description automatically generated">
            <a:extLst>
              <a:ext uri="{FF2B5EF4-FFF2-40B4-BE49-F238E27FC236}">
                <a16:creationId xmlns:a16="http://schemas.microsoft.com/office/drawing/2014/main" id="{92E45AA0-7058-4732-A0C9-BE2894DF8D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6057522"/>
            <a:ext cx="945681" cy="238574"/>
          </a:xfrm>
          <a:prstGeom prst="rect">
            <a:avLst/>
          </a:prstGeom>
        </p:spPr>
      </p:pic>
      <p:pic>
        <p:nvPicPr>
          <p:cNvPr id="62" name="Picture 61" descr="Logo&#10;&#10;Description automatically generated">
            <a:extLst>
              <a:ext uri="{FF2B5EF4-FFF2-40B4-BE49-F238E27FC236}">
                <a16:creationId xmlns:a16="http://schemas.microsoft.com/office/drawing/2014/main" id="{48D53F8D-703C-4608-B67B-E97A1C5EB2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337584"/>
            <a:ext cx="669991" cy="255184"/>
          </a:xfrm>
          <a:prstGeom prst="rect">
            <a:avLst/>
          </a:prstGeom>
        </p:spPr>
      </p:pic>
      <p:pic>
        <p:nvPicPr>
          <p:cNvPr id="63" name="Picture 62" descr="A picture containing logo&#10;&#10;Description automatically generated">
            <a:extLst>
              <a:ext uri="{FF2B5EF4-FFF2-40B4-BE49-F238E27FC236}">
                <a16:creationId xmlns:a16="http://schemas.microsoft.com/office/drawing/2014/main" id="{D702379A-2D11-4CC3-923A-E8A4C596A22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5193850"/>
            <a:ext cx="1123516" cy="248000"/>
          </a:xfrm>
          <a:prstGeom prst="rect">
            <a:avLst/>
          </a:prstGeom>
        </p:spPr>
      </p:pic>
      <p:pic>
        <p:nvPicPr>
          <p:cNvPr id="64" name="Picture 63" descr="Logo&#10;&#10;Description automatically generated">
            <a:extLst>
              <a:ext uri="{FF2B5EF4-FFF2-40B4-BE49-F238E27FC236}">
                <a16:creationId xmlns:a16="http://schemas.microsoft.com/office/drawing/2014/main" id="{C25716BC-93DF-46F2-9E61-7E3A5C2C2C9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483339"/>
            <a:ext cx="1033336" cy="248000"/>
          </a:xfrm>
          <a:prstGeom prst="rect">
            <a:avLst/>
          </a:prstGeom>
        </p:spPr>
      </p:pic>
      <p:pic>
        <p:nvPicPr>
          <p:cNvPr id="65" name="Picture 64">
            <a:extLst>
              <a:ext uri="{FF2B5EF4-FFF2-40B4-BE49-F238E27FC236}">
                <a16:creationId xmlns:a16="http://schemas.microsoft.com/office/drawing/2014/main" id="{55746798-2B66-46FE-8BBA-229138BBC673}"/>
              </a:ext>
            </a:extLst>
          </p:cNvPr>
          <p:cNvPicPr>
            <a:picLocks noChangeAspect="1"/>
          </p:cNvPicPr>
          <p:nvPr/>
        </p:nvPicPr>
        <p:blipFill>
          <a:blip r:embed="rId9"/>
          <a:stretch>
            <a:fillRect/>
          </a:stretch>
        </p:blipFill>
        <p:spPr>
          <a:xfrm>
            <a:off x="10341930" y="5772828"/>
            <a:ext cx="835616" cy="243205"/>
          </a:xfrm>
          <a:prstGeom prst="rect">
            <a:avLst/>
          </a:prstGeom>
        </p:spPr>
      </p:pic>
      <p:pic>
        <p:nvPicPr>
          <p:cNvPr id="66" name="Picture 65" descr="A picture containing text, person, indoor, male&#10;&#10;Description automatically generated">
            <a:extLst>
              <a:ext uri="{FF2B5EF4-FFF2-40B4-BE49-F238E27FC236}">
                <a16:creationId xmlns:a16="http://schemas.microsoft.com/office/drawing/2014/main" id="{10E003AC-31B8-4364-AC40-53745C48C588}"/>
              </a:ext>
            </a:extLst>
          </p:cNvPr>
          <p:cNvPicPr>
            <a:picLocks noChangeAspect="1"/>
          </p:cNvPicPr>
          <p:nvPr/>
        </p:nvPicPr>
        <p:blipFill>
          <a:blip r:embed="rId10"/>
          <a:stretch>
            <a:fillRect/>
          </a:stretch>
        </p:blipFill>
        <p:spPr>
          <a:xfrm>
            <a:off x="2855806" y="1600823"/>
            <a:ext cx="6505613" cy="3657600"/>
          </a:xfrm>
          <a:prstGeom prst="rect">
            <a:avLst/>
          </a:prstGeom>
        </p:spPr>
      </p:pic>
      <p:sp>
        <p:nvSpPr>
          <p:cNvPr id="67" name="TextBox 66">
            <a:extLst>
              <a:ext uri="{FF2B5EF4-FFF2-40B4-BE49-F238E27FC236}">
                <a16:creationId xmlns:a16="http://schemas.microsoft.com/office/drawing/2014/main" id="{2C07B6DB-094B-4FCE-BAF0-26CBD8378E28}"/>
              </a:ext>
            </a:extLst>
          </p:cNvPr>
          <p:cNvSpPr txBox="1"/>
          <p:nvPr/>
        </p:nvSpPr>
        <p:spPr>
          <a:xfrm>
            <a:off x="2855806" y="199606"/>
            <a:ext cx="6505613" cy="1200329"/>
          </a:xfrm>
          <a:prstGeom prst="rect">
            <a:avLst/>
          </a:prstGeom>
          <a:solidFill>
            <a:schemeClr val="bg1"/>
          </a:solidFill>
          <a:ln w="28575">
            <a:solidFill>
              <a:schemeClr val="tx2"/>
            </a:solidFill>
          </a:ln>
        </p:spPr>
        <p:txBody>
          <a:bodyPr wrap="square" rtlCol="0">
            <a:spAutoFit/>
          </a:bodyPr>
          <a:lstStyle/>
          <a:p>
            <a:r>
              <a:rPr lang="en-US" sz="1200" dirty="0"/>
              <a:t>MAD</a:t>
            </a:r>
          </a:p>
          <a:p>
            <a:r>
              <a:rPr lang="en-US" sz="1000" dirty="0"/>
              <a:t>“While I can appreciate the fact that this looks good on paper, it always angers me as a resident when I hear about a road project. It means that I, as the taxpayer, will be inconvenienced for months maybe a year or two, while people work on the road. It is always done during the busiest times of the day and causes huge backups, road rage, etc. Why can't these project be done after rush hour and during the night. Most of the time the business that would benefit from the increased traffic flow are blocked off and so hard to get to that they actually lose money rather than make it.”</a:t>
            </a:r>
          </a:p>
        </p:txBody>
      </p:sp>
      <p:sp>
        <p:nvSpPr>
          <p:cNvPr id="68" name="TextBox 67">
            <a:extLst>
              <a:ext uri="{FF2B5EF4-FFF2-40B4-BE49-F238E27FC236}">
                <a16:creationId xmlns:a16="http://schemas.microsoft.com/office/drawing/2014/main" id="{4C78A997-C34E-49CE-8682-5B6D953AFAFB}"/>
              </a:ext>
            </a:extLst>
          </p:cNvPr>
          <p:cNvSpPr txBox="1"/>
          <p:nvPr/>
        </p:nvSpPr>
        <p:spPr>
          <a:xfrm>
            <a:off x="4726126" y="2552469"/>
            <a:ext cx="276615" cy="241324"/>
          </a:xfrm>
          <a:prstGeom prst="rect">
            <a:avLst/>
          </a:prstGeom>
          <a:noFill/>
          <a:ln w="19050">
            <a:solidFill>
              <a:schemeClr val="accent6"/>
            </a:solidFill>
          </a:ln>
        </p:spPr>
        <p:txBody>
          <a:bodyPr wrap="square" rtlCol="0">
            <a:spAutoFit/>
          </a:bodyPr>
          <a:lstStyle/>
          <a:p>
            <a:endParaRPr lang="en-US"/>
          </a:p>
        </p:txBody>
      </p:sp>
      <p:cxnSp>
        <p:nvCxnSpPr>
          <p:cNvPr id="69" name="Straight Arrow Connector 68">
            <a:extLst>
              <a:ext uri="{FF2B5EF4-FFF2-40B4-BE49-F238E27FC236}">
                <a16:creationId xmlns:a16="http://schemas.microsoft.com/office/drawing/2014/main" id="{357205FD-30A3-474C-ACA3-44F19D260107}"/>
              </a:ext>
            </a:extLst>
          </p:cNvPr>
          <p:cNvCxnSpPr>
            <a:cxnSpLocks/>
            <a:stCxn id="52" idx="3"/>
            <a:endCxn id="68" idx="1"/>
          </p:cNvCxnSpPr>
          <p:nvPr/>
        </p:nvCxnSpPr>
        <p:spPr>
          <a:xfrm flipV="1">
            <a:off x="2766070" y="2673131"/>
            <a:ext cx="1960056" cy="665246"/>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C5D307C8-03E1-413A-85D6-3FEABF97E453}"/>
              </a:ext>
            </a:extLst>
          </p:cNvPr>
          <p:cNvSpPr txBox="1"/>
          <p:nvPr/>
        </p:nvSpPr>
        <p:spPr>
          <a:xfrm>
            <a:off x="5548545" y="2850489"/>
            <a:ext cx="479393" cy="1322016"/>
          </a:xfrm>
          <a:prstGeom prst="rect">
            <a:avLst/>
          </a:prstGeom>
          <a:noFill/>
          <a:ln w="19050">
            <a:solidFill>
              <a:schemeClr val="accent6"/>
            </a:solidFill>
          </a:ln>
        </p:spPr>
        <p:txBody>
          <a:bodyPr wrap="square" rtlCol="0">
            <a:spAutoFit/>
          </a:bodyPr>
          <a:lstStyle/>
          <a:p>
            <a:endParaRPr lang="en-US"/>
          </a:p>
        </p:txBody>
      </p:sp>
      <p:sp>
        <p:nvSpPr>
          <p:cNvPr id="71" name="TextBox 70">
            <a:extLst>
              <a:ext uri="{FF2B5EF4-FFF2-40B4-BE49-F238E27FC236}">
                <a16:creationId xmlns:a16="http://schemas.microsoft.com/office/drawing/2014/main" id="{E1F01F4E-0ACE-43AE-B115-0C35C444DD15}"/>
              </a:ext>
            </a:extLst>
          </p:cNvPr>
          <p:cNvSpPr txBox="1"/>
          <p:nvPr/>
        </p:nvSpPr>
        <p:spPr>
          <a:xfrm>
            <a:off x="7964751" y="2988667"/>
            <a:ext cx="1179249" cy="1494555"/>
          </a:xfrm>
          <a:prstGeom prst="rect">
            <a:avLst/>
          </a:prstGeom>
          <a:noFill/>
          <a:ln w="19050">
            <a:solidFill>
              <a:schemeClr val="accent6"/>
            </a:solidFill>
          </a:ln>
        </p:spPr>
        <p:txBody>
          <a:bodyPr wrap="square" rtlCol="0">
            <a:spAutoFit/>
          </a:bodyPr>
          <a:lstStyle/>
          <a:p>
            <a:endParaRPr lang="en-US"/>
          </a:p>
        </p:txBody>
      </p:sp>
      <p:sp>
        <p:nvSpPr>
          <p:cNvPr id="72" name="TextBox 71">
            <a:extLst>
              <a:ext uri="{FF2B5EF4-FFF2-40B4-BE49-F238E27FC236}">
                <a16:creationId xmlns:a16="http://schemas.microsoft.com/office/drawing/2014/main" id="{58C467B1-A24B-4908-9D34-4D2AC08C810E}"/>
              </a:ext>
            </a:extLst>
          </p:cNvPr>
          <p:cNvSpPr txBox="1"/>
          <p:nvPr/>
        </p:nvSpPr>
        <p:spPr>
          <a:xfrm>
            <a:off x="6658253" y="4785064"/>
            <a:ext cx="328474" cy="275208"/>
          </a:xfrm>
          <a:prstGeom prst="rect">
            <a:avLst/>
          </a:prstGeom>
          <a:noFill/>
          <a:ln w="19050">
            <a:solidFill>
              <a:schemeClr val="accent6"/>
            </a:solidFill>
          </a:ln>
        </p:spPr>
        <p:txBody>
          <a:bodyPr wrap="square" rtlCol="0">
            <a:spAutoFit/>
          </a:bodyPr>
          <a:lstStyle/>
          <a:p>
            <a:endParaRPr lang="en-US"/>
          </a:p>
        </p:txBody>
      </p:sp>
      <p:cxnSp>
        <p:nvCxnSpPr>
          <p:cNvPr id="73" name="Straight Arrow Connector 72">
            <a:extLst>
              <a:ext uri="{FF2B5EF4-FFF2-40B4-BE49-F238E27FC236}">
                <a16:creationId xmlns:a16="http://schemas.microsoft.com/office/drawing/2014/main" id="{4590C904-6597-4CFE-B097-F341F2A65339}"/>
              </a:ext>
            </a:extLst>
          </p:cNvPr>
          <p:cNvCxnSpPr>
            <a:cxnSpLocks/>
            <a:stCxn id="52" idx="3"/>
            <a:endCxn id="72" idx="1"/>
          </p:cNvCxnSpPr>
          <p:nvPr/>
        </p:nvCxnSpPr>
        <p:spPr>
          <a:xfrm>
            <a:off x="2766070" y="3338377"/>
            <a:ext cx="3892183" cy="1584291"/>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AB5A2430-3B0E-4BA1-9646-D49F9CE0D315}"/>
              </a:ext>
            </a:extLst>
          </p:cNvPr>
          <p:cNvCxnSpPr>
            <a:cxnSpLocks/>
            <a:stCxn id="52" idx="3"/>
            <a:endCxn id="70" idx="1"/>
          </p:cNvCxnSpPr>
          <p:nvPr/>
        </p:nvCxnSpPr>
        <p:spPr>
          <a:xfrm>
            <a:off x="2766070" y="3338377"/>
            <a:ext cx="2782475" cy="173120"/>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960463B1-7B9A-448D-B05B-50CC4CC3CF47}"/>
              </a:ext>
            </a:extLst>
          </p:cNvPr>
          <p:cNvCxnSpPr>
            <a:cxnSpLocks/>
            <a:stCxn id="52" idx="3"/>
            <a:endCxn id="71" idx="1"/>
          </p:cNvCxnSpPr>
          <p:nvPr/>
        </p:nvCxnSpPr>
        <p:spPr>
          <a:xfrm>
            <a:off x="2766070" y="3338377"/>
            <a:ext cx="5198681" cy="397568"/>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8C809BDE-AD54-4581-B132-5042FF0D414D}"/>
              </a:ext>
            </a:extLst>
          </p:cNvPr>
          <p:cNvSpPr txBox="1"/>
          <p:nvPr/>
        </p:nvSpPr>
        <p:spPr>
          <a:xfrm>
            <a:off x="5507192" y="2191348"/>
            <a:ext cx="276615" cy="241324"/>
          </a:xfrm>
          <a:prstGeom prst="rect">
            <a:avLst/>
          </a:prstGeom>
          <a:noFill/>
          <a:ln w="19050">
            <a:solidFill>
              <a:schemeClr val="accent6">
                <a:lumMod val="50000"/>
              </a:schemeClr>
            </a:solidFill>
          </a:ln>
        </p:spPr>
        <p:txBody>
          <a:bodyPr wrap="square" rtlCol="0">
            <a:spAutoFit/>
          </a:bodyPr>
          <a:lstStyle/>
          <a:p>
            <a:endParaRPr lang="en-US"/>
          </a:p>
        </p:txBody>
      </p:sp>
      <p:cxnSp>
        <p:nvCxnSpPr>
          <p:cNvPr id="77" name="Straight Arrow Connector 76">
            <a:extLst>
              <a:ext uri="{FF2B5EF4-FFF2-40B4-BE49-F238E27FC236}">
                <a16:creationId xmlns:a16="http://schemas.microsoft.com/office/drawing/2014/main" id="{8E14C3BE-D2B7-4CA5-8BCF-309EC59B90F9}"/>
              </a:ext>
            </a:extLst>
          </p:cNvPr>
          <p:cNvCxnSpPr>
            <a:cxnSpLocks/>
            <a:stCxn id="67" idx="2"/>
            <a:endCxn id="76" idx="0"/>
          </p:cNvCxnSpPr>
          <p:nvPr/>
        </p:nvCxnSpPr>
        <p:spPr>
          <a:xfrm flipH="1">
            <a:off x="5645500" y="1399935"/>
            <a:ext cx="463113" cy="791413"/>
          </a:xfrm>
          <a:prstGeom prst="straightConnector1">
            <a:avLst/>
          </a:prstGeom>
          <a:ln w="19050" cap="rnd">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12BA514B-4555-4CCC-9963-6568C61FFC11}"/>
              </a:ext>
            </a:extLst>
          </p:cNvPr>
          <p:cNvSpPr txBox="1"/>
          <p:nvPr/>
        </p:nvSpPr>
        <p:spPr>
          <a:xfrm>
            <a:off x="5331126" y="2767043"/>
            <a:ext cx="431966" cy="1273506"/>
          </a:xfrm>
          <a:prstGeom prst="rect">
            <a:avLst/>
          </a:prstGeom>
          <a:noFill/>
          <a:ln w="19050">
            <a:solidFill>
              <a:srgbClr val="FF0000"/>
            </a:solidFill>
          </a:ln>
        </p:spPr>
        <p:txBody>
          <a:bodyPr wrap="square" rtlCol="0">
            <a:spAutoFit/>
          </a:bodyPr>
          <a:lstStyle/>
          <a:p>
            <a:endParaRPr lang="en-US"/>
          </a:p>
        </p:txBody>
      </p:sp>
      <p:cxnSp>
        <p:nvCxnSpPr>
          <p:cNvPr id="79" name="Straight Arrow Connector 78">
            <a:extLst>
              <a:ext uri="{FF2B5EF4-FFF2-40B4-BE49-F238E27FC236}">
                <a16:creationId xmlns:a16="http://schemas.microsoft.com/office/drawing/2014/main" id="{C5CE9F07-5353-423F-B30C-9FB8C0887DF8}"/>
              </a:ext>
            </a:extLst>
          </p:cNvPr>
          <p:cNvCxnSpPr>
            <a:cxnSpLocks/>
            <a:stCxn id="54" idx="1"/>
            <a:endCxn id="78" idx="3"/>
          </p:cNvCxnSpPr>
          <p:nvPr/>
        </p:nvCxnSpPr>
        <p:spPr>
          <a:xfrm flipH="1">
            <a:off x="5763092" y="2892984"/>
            <a:ext cx="3670826" cy="510812"/>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9D2876C5-BEDC-4A6F-8448-F45844926EBE}"/>
              </a:ext>
            </a:extLst>
          </p:cNvPr>
          <p:cNvSpPr txBox="1"/>
          <p:nvPr/>
        </p:nvSpPr>
        <p:spPr>
          <a:xfrm>
            <a:off x="3701988" y="2127203"/>
            <a:ext cx="692460" cy="241324"/>
          </a:xfrm>
          <a:prstGeom prst="rect">
            <a:avLst/>
          </a:prstGeom>
          <a:noFill/>
          <a:ln w="19050">
            <a:solidFill>
              <a:srgbClr val="FF0000"/>
            </a:solidFill>
          </a:ln>
        </p:spPr>
        <p:txBody>
          <a:bodyPr wrap="square" rtlCol="0">
            <a:spAutoFit/>
          </a:bodyPr>
          <a:lstStyle/>
          <a:p>
            <a:endParaRPr lang="en-US"/>
          </a:p>
        </p:txBody>
      </p:sp>
      <p:cxnSp>
        <p:nvCxnSpPr>
          <p:cNvPr id="81" name="Straight Arrow Connector 80">
            <a:extLst>
              <a:ext uri="{FF2B5EF4-FFF2-40B4-BE49-F238E27FC236}">
                <a16:creationId xmlns:a16="http://schemas.microsoft.com/office/drawing/2014/main" id="{B120D2AE-4A3A-4A20-B7F3-0FFBDDA4F37A}"/>
              </a:ext>
            </a:extLst>
          </p:cNvPr>
          <p:cNvCxnSpPr>
            <a:cxnSpLocks/>
            <a:stCxn id="54" idx="1"/>
            <a:endCxn id="80" idx="3"/>
          </p:cNvCxnSpPr>
          <p:nvPr/>
        </p:nvCxnSpPr>
        <p:spPr>
          <a:xfrm flipH="1" flipV="1">
            <a:off x="4394448" y="2247865"/>
            <a:ext cx="5039470" cy="645119"/>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37390D0E-6896-414F-B9AF-71597A053B70}"/>
              </a:ext>
            </a:extLst>
          </p:cNvPr>
          <p:cNvSpPr txBox="1"/>
          <p:nvPr/>
        </p:nvSpPr>
        <p:spPr>
          <a:xfrm>
            <a:off x="6103398" y="4657941"/>
            <a:ext cx="692460" cy="241324"/>
          </a:xfrm>
          <a:prstGeom prst="rect">
            <a:avLst/>
          </a:prstGeom>
          <a:noFill/>
          <a:ln w="19050">
            <a:solidFill>
              <a:srgbClr val="FF0000"/>
            </a:solidFill>
          </a:ln>
        </p:spPr>
        <p:txBody>
          <a:bodyPr wrap="square" rtlCol="0">
            <a:spAutoFit/>
          </a:bodyPr>
          <a:lstStyle/>
          <a:p>
            <a:endParaRPr lang="en-US"/>
          </a:p>
        </p:txBody>
      </p:sp>
      <p:cxnSp>
        <p:nvCxnSpPr>
          <p:cNvPr id="83" name="Straight Arrow Connector 82">
            <a:extLst>
              <a:ext uri="{FF2B5EF4-FFF2-40B4-BE49-F238E27FC236}">
                <a16:creationId xmlns:a16="http://schemas.microsoft.com/office/drawing/2014/main" id="{EA64BCDC-6F5C-428E-9A3C-38E052665852}"/>
              </a:ext>
            </a:extLst>
          </p:cNvPr>
          <p:cNvCxnSpPr>
            <a:cxnSpLocks/>
            <a:stCxn id="54" idx="1"/>
            <a:endCxn id="82" idx="0"/>
          </p:cNvCxnSpPr>
          <p:nvPr/>
        </p:nvCxnSpPr>
        <p:spPr>
          <a:xfrm flipH="1">
            <a:off x="6449628" y="2892984"/>
            <a:ext cx="2984290" cy="1764957"/>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795F48EF-0B5A-422A-B3C5-B9149F75789E}"/>
              </a:ext>
            </a:extLst>
          </p:cNvPr>
          <p:cNvSpPr txBox="1"/>
          <p:nvPr/>
        </p:nvSpPr>
        <p:spPr>
          <a:xfrm>
            <a:off x="5965090" y="4184451"/>
            <a:ext cx="276615" cy="241324"/>
          </a:xfrm>
          <a:prstGeom prst="rect">
            <a:avLst/>
          </a:prstGeom>
          <a:noFill/>
          <a:ln w="19050">
            <a:solidFill>
              <a:schemeClr val="accent3"/>
            </a:solidFill>
          </a:ln>
        </p:spPr>
        <p:txBody>
          <a:bodyPr wrap="square" rtlCol="0">
            <a:spAutoFit/>
          </a:bodyPr>
          <a:lstStyle/>
          <a:p>
            <a:endParaRPr lang="en-US"/>
          </a:p>
        </p:txBody>
      </p:sp>
      <p:cxnSp>
        <p:nvCxnSpPr>
          <p:cNvPr id="85" name="Straight Arrow Connector 84">
            <a:extLst>
              <a:ext uri="{FF2B5EF4-FFF2-40B4-BE49-F238E27FC236}">
                <a16:creationId xmlns:a16="http://schemas.microsoft.com/office/drawing/2014/main" id="{C58BD226-6A7A-4E53-930B-E8CDDB64787C}"/>
              </a:ext>
            </a:extLst>
          </p:cNvPr>
          <p:cNvCxnSpPr>
            <a:cxnSpLocks/>
            <a:endCxn id="84" idx="3"/>
          </p:cNvCxnSpPr>
          <p:nvPr/>
        </p:nvCxnSpPr>
        <p:spPr>
          <a:xfrm flipV="1">
            <a:off x="4757247" y="4305113"/>
            <a:ext cx="1484458" cy="1479690"/>
          </a:xfrm>
          <a:prstGeom prst="straightConnector1">
            <a:avLst/>
          </a:prstGeom>
          <a:ln w="19050" cap="rnd">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CDA71FD3-01D6-4E06-BC4E-ACE4AA88E899}"/>
              </a:ext>
            </a:extLst>
          </p:cNvPr>
          <p:cNvSpPr txBox="1"/>
          <p:nvPr/>
        </p:nvSpPr>
        <p:spPr>
          <a:xfrm>
            <a:off x="3586782" y="4759684"/>
            <a:ext cx="328474" cy="275208"/>
          </a:xfrm>
          <a:prstGeom prst="rect">
            <a:avLst/>
          </a:prstGeom>
          <a:noFill/>
          <a:ln w="19050">
            <a:solidFill>
              <a:srgbClr val="00B0F0"/>
            </a:solidFill>
          </a:ln>
        </p:spPr>
        <p:txBody>
          <a:bodyPr wrap="square" rtlCol="0">
            <a:spAutoFit/>
          </a:bodyPr>
          <a:lstStyle/>
          <a:p>
            <a:endParaRPr lang="en-US"/>
          </a:p>
        </p:txBody>
      </p:sp>
      <p:cxnSp>
        <p:nvCxnSpPr>
          <p:cNvPr id="87" name="Straight Arrow Connector 86">
            <a:extLst>
              <a:ext uri="{FF2B5EF4-FFF2-40B4-BE49-F238E27FC236}">
                <a16:creationId xmlns:a16="http://schemas.microsoft.com/office/drawing/2014/main" id="{C262FCBD-360F-4374-8C2E-6928D5678472}"/>
              </a:ext>
            </a:extLst>
          </p:cNvPr>
          <p:cNvCxnSpPr>
            <a:cxnSpLocks/>
            <a:stCxn id="53" idx="0"/>
            <a:endCxn id="86" idx="2"/>
          </p:cNvCxnSpPr>
          <p:nvPr/>
        </p:nvCxnSpPr>
        <p:spPr>
          <a:xfrm flipV="1">
            <a:off x="3701988" y="5034892"/>
            <a:ext cx="49031" cy="266026"/>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71784F89-8630-435E-8BA2-F6AA71513D38}"/>
              </a:ext>
            </a:extLst>
          </p:cNvPr>
          <p:cNvSpPr txBox="1"/>
          <p:nvPr/>
        </p:nvSpPr>
        <p:spPr>
          <a:xfrm>
            <a:off x="6400396" y="3345117"/>
            <a:ext cx="395462" cy="545087"/>
          </a:xfrm>
          <a:prstGeom prst="rect">
            <a:avLst/>
          </a:prstGeom>
          <a:noFill/>
          <a:ln w="19050">
            <a:solidFill>
              <a:schemeClr val="bg2"/>
            </a:solidFill>
          </a:ln>
        </p:spPr>
        <p:txBody>
          <a:bodyPr wrap="square" rtlCol="0">
            <a:spAutoFit/>
          </a:bodyPr>
          <a:lstStyle/>
          <a:p>
            <a:endParaRPr lang="en-US"/>
          </a:p>
        </p:txBody>
      </p:sp>
      <p:cxnSp>
        <p:nvCxnSpPr>
          <p:cNvPr id="89" name="Straight Arrow Connector 88">
            <a:extLst>
              <a:ext uri="{FF2B5EF4-FFF2-40B4-BE49-F238E27FC236}">
                <a16:creationId xmlns:a16="http://schemas.microsoft.com/office/drawing/2014/main" id="{9EEE640C-1FE1-4070-8591-7F22F01DDAF3}"/>
              </a:ext>
            </a:extLst>
          </p:cNvPr>
          <p:cNvCxnSpPr>
            <a:cxnSpLocks/>
            <a:endCxn id="88" idx="0"/>
          </p:cNvCxnSpPr>
          <p:nvPr/>
        </p:nvCxnSpPr>
        <p:spPr>
          <a:xfrm flipH="1">
            <a:off x="6598127" y="1399935"/>
            <a:ext cx="2835791" cy="1945182"/>
          </a:xfrm>
          <a:prstGeom prst="straightConnector1">
            <a:avLst/>
          </a:prstGeom>
          <a:ln w="19050" cap="rnd">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61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278A6-8626-4BBB-94FC-3E0BDF6A6FB3}"/>
              </a:ext>
            </a:extLst>
          </p:cNvPr>
          <p:cNvSpPr/>
          <p:nvPr/>
        </p:nvSpPr>
        <p:spPr>
          <a:xfrm>
            <a:off x="539272" y="1286412"/>
            <a:ext cx="4687409"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68F083-768D-400E-B3D2-FF20C3CAE283}"/>
              </a:ext>
            </a:extLst>
          </p:cNvPr>
          <p:cNvSpPr txBox="1"/>
          <p:nvPr/>
        </p:nvSpPr>
        <p:spPr>
          <a:xfrm>
            <a:off x="843062" y="1549983"/>
            <a:ext cx="4166683" cy="3663119"/>
          </a:xfrm>
          <a:prstGeom prst="rect">
            <a:avLst/>
          </a:prstGeom>
          <a:noFill/>
        </p:spPr>
        <p:txBody>
          <a:bodyPr wrap="square" rtlCol="0">
            <a:spAutoFit/>
          </a:bodyPr>
          <a:lstStyle/>
          <a:p>
            <a:pPr>
              <a:lnSpc>
                <a:spcPct val="117857"/>
              </a:lnSpc>
            </a:pPr>
            <a:r>
              <a:rPr lang="en-US" sz="1800" b="0" i="0" u="none" strike="noStrike" baseline="0" dirty="0">
                <a:solidFill>
                  <a:schemeClr val="tx1">
                    <a:lumMod val="75000"/>
                    <a:lumOff val="25000"/>
                  </a:schemeClr>
                </a:solidFill>
                <a:latin typeface="Roboto Medium" panose="02000000000000000000" pitchFamily="2" charset="0"/>
              </a:rPr>
              <a:t>“Good jobs are key to a thriving lifestyle, a vibrant economy, and the well-being of our families. Investing in transportation creates not only construction jobs but jobs in local restaurants, stores, offices, and all the other businesses that support a thriving community. Access to reliable transportation means more job security, healthier families, and more time for the things you really enjoy.”</a:t>
            </a:r>
            <a:endParaRPr lang="en-US" dirty="0">
              <a:solidFill>
                <a:schemeClr val="tx1">
                  <a:lumMod val="75000"/>
                  <a:lumOff val="25000"/>
                </a:schemeClr>
              </a:solidFill>
            </a:endParaRPr>
          </a:p>
        </p:txBody>
      </p:sp>
      <p:sp>
        <p:nvSpPr>
          <p:cNvPr id="5" name="Rectangle 4">
            <a:extLst>
              <a:ext uri="{FF2B5EF4-FFF2-40B4-BE49-F238E27FC236}">
                <a16:creationId xmlns:a16="http://schemas.microsoft.com/office/drawing/2014/main" id="{BEB058F6-897B-4C04-BD52-6C9D3DC0FC68}"/>
              </a:ext>
            </a:extLst>
          </p:cNvPr>
          <p:cNvSpPr/>
          <p:nvPr/>
        </p:nvSpPr>
        <p:spPr>
          <a:xfrm>
            <a:off x="5398535" y="1286412"/>
            <a:ext cx="6362205" cy="419026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75688-8DC7-4506-A78B-8FF8734FF917}"/>
              </a:ext>
            </a:extLst>
          </p:cNvPr>
          <p:cNvSpPr/>
          <p:nvPr/>
        </p:nvSpPr>
        <p:spPr>
          <a:xfrm>
            <a:off x="0" y="345274"/>
            <a:ext cx="3453319"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C0CA3-B50C-4BE8-9940-F5E9F6202A64}"/>
              </a:ext>
            </a:extLst>
          </p:cNvPr>
          <p:cNvSpPr>
            <a:spLocks noGrp="1"/>
          </p:cNvSpPr>
          <p:nvPr>
            <p:ph type="title"/>
          </p:nvPr>
        </p:nvSpPr>
        <p:spPr>
          <a:xfrm>
            <a:off x="184767" y="572790"/>
            <a:ext cx="2975683" cy="617892"/>
          </a:xfrm>
        </p:spPr>
        <p:txBody>
          <a:bodyPr anchor="t"/>
          <a:lstStyle/>
          <a:p>
            <a:r>
              <a:rPr lang="en-US" dirty="0"/>
              <a:t>Jobs Video:</a:t>
            </a:r>
          </a:p>
        </p:txBody>
      </p:sp>
      <p:pic>
        <p:nvPicPr>
          <p:cNvPr id="6" name="NCHRP_JOBS">
            <a:hlinkClick r:id="" action="ppaction://media"/>
            <a:extLst>
              <a:ext uri="{FF2B5EF4-FFF2-40B4-BE49-F238E27FC236}">
                <a16:creationId xmlns:a16="http://schemas.microsoft.com/office/drawing/2014/main" id="{467A6FC4-1E59-4D9E-8404-E997957EB4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68298" y="1640149"/>
            <a:ext cx="5827696" cy="3278079"/>
          </a:xfrm>
          <a:prstGeom prst="rect">
            <a:avLst/>
          </a:prstGeom>
        </p:spPr>
      </p:pic>
    </p:spTree>
    <p:extLst>
      <p:ext uri="{BB962C8B-B14F-4D97-AF65-F5344CB8AC3E}">
        <p14:creationId xmlns:p14="http://schemas.microsoft.com/office/powerpoint/2010/main" val="28776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6560D3-20D0-4C35-940A-343439496189}"/>
              </a:ext>
            </a:extLst>
          </p:cNvPr>
          <p:cNvSpPr>
            <a:spLocks noGrp="1"/>
          </p:cNvSpPr>
          <p:nvPr>
            <p:ph type="title"/>
          </p:nvPr>
        </p:nvSpPr>
        <p:spPr/>
        <p:txBody>
          <a:bodyPr/>
          <a:lstStyle/>
          <a:p>
            <a:r>
              <a:rPr lang="en-US" dirty="0"/>
              <a:t>Key Message Metrics: Jobs Video</a:t>
            </a:r>
          </a:p>
        </p:txBody>
      </p:sp>
      <p:sp>
        <p:nvSpPr>
          <p:cNvPr id="4" name="Content Placeholder 3">
            <a:extLst>
              <a:ext uri="{FF2B5EF4-FFF2-40B4-BE49-F238E27FC236}">
                <a16:creationId xmlns:a16="http://schemas.microsoft.com/office/drawing/2014/main" id="{8C12BDD9-5D21-4998-ADD4-032526A36470}"/>
              </a:ext>
            </a:extLst>
          </p:cNvPr>
          <p:cNvSpPr>
            <a:spLocks noGrp="1"/>
          </p:cNvSpPr>
          <p:nvPr>
            <p:ph idx="1"/>
          </p:nvPr>
        </p:nvSpPr>
        <p:spPr>
          <a:xfrm>
            <a:off x="628650" y="2039459"/>
            <a:ext cx="5467350" cy="4252913"/>
          </a:xfrm>
        </p:spPr>
        <p:txBody>
          <a:bodyPr>
            <a:normAutofit fontScale="85000" lnSpcReduction="10000"/>
          </a:bodyPr>
          <a:lstStyle/>
          <a:p>
            <a:pPr>
              <a:lnSpc>
                <a:spcPct val="110000"/>
              </a:lnSpc>
              <a:spcAft>
                <a:spcPts val="1134"/>
              </a:spcAft>
            </a:pPr>
            <a:r>
              <a:rPr lang="en-US" dirty="0"/>
              <a:t>The jobs video was well-received, but scored the lowest of the five videos reviewed by focus group participants. </a:t>
            </a:r>
          </a:p>
          <a:p>
            <a:pPr>
              <a:lnSpc>
                <a:spcPct val="110000"/>
              </a:lnSpc>
              <a:spcAft>
                <a:spcPts val="1134"/>
              </a:spcAft>
            </a:pPr>
            <a:r>
              <a:rPr lang="en-US" dirty="0"/>
              <a:t>The video and messaging related to jobs were very popular with urban respondents </a:t>
            </a:r>
          </a:p>
          <a:p>
            <a:pPr>
              <a:lnSpc>
                <a:spcPct val="110000"/>
              </a:lnSpc>
              <a:spcAft>
                <a:spcPts val="1134"/>
              </a:spcAft>
            </a:pPr>
            <a:r>
              <a:rPr lang="en-US" dirty="0"/>
              <a:t>Urban residents agreed very strongly that:</a:t>
            </a:r>
          </a:p>
          <a:p>
            <a:pPr lvl="1"/>
            <a:r>
              <a:rPr lang="en-US" dirty="0"/>
              <a:t>"This concept reminds me that investing in transportation infrastructure makes life better for everyone,” and </a:t>
            </a:r>
          </a:p>
          <a:p>
            <a:pPr lvl="1"/>
            <a:r>
              <a:rPr lang="en-US" dirty="0"/>
              <a:t>"This concept reminds me that investing in transportation creates jobs and a more vibrant economy” </a:t>
            </a:r>
          </a:p>
        </p:txBody>
      </p:sp>
      <p:graphicFrame>
        <p:nvGraphicFramePr>
          <p:cNvPr id="5" name="Group 328">
            <a:extLst>
              <a:ext uri="{FF2B5EF4-FFF2-40B4-BE49-F238E27FC236}">
                <a16:creationId xmlns:a16="http://schemas.microsoft.com/office/drawing/2014/main" id="{361720E9-7170-472C-A895-E6A2131F5FC3}"/>
              </a:ext>
            </a:extLst>
          </p:cNvPr>
          <p:cNvGraphicFramePr>
            <a:graphicFrameLocks noGrp="1"/>
          </p:cNvGraphicFramePr>
          <p:nvPr>
            <p:extLst>
              <p:ext uri="{D42A27DB-BD31-4B8C-83A1-F6EECF244321}">
                <p14:modId xmlns:p14="http://schemas.microsoft.com/office/powerpoint/2010/main" val="2427355277"/>
              </p:ext>
            </p:extLst>
          </p:nvPr>
        </p:nvGraphicFramePr>
        <p:xfrm>
          <a:off x="6523489" y="1461735"/>
          <a:ext cx="5548668" cy="5255364"/>
        </p:xfrm>
        <a:graphic>
          <a:graphicData uri="http://schemas.openxmlformats.org/drawingml/2006/table">
            <a:tbl>
              <a:tblPr>
                <a:tableStyleId>{2D5ABB26-0587-4C30-8999-92F81FD0307C}</a:tableStyleId>
              </a:tblPr>
              <a:tblGrid>
                <a:gridCol w="2920512">
                  <a:extLst>
                    <a:ext uri="{9D8B030D-6E8A-4147-A177-3AD203B41FA5}">
                      <a16:colId xmlns:a16="http://schemas.microsoft.com/office/drawing/2014/main" val="20000"/>
                    </a:ext>
                  </a:extLst>
                </a:gridCol>
                <a:gridCol w="657039">
                  <a:extLst>
                    <a:ext uri="{9D8B030D-6E8A-4147-A177-3AD203B41FA5}">
                      <a16:colId xmlns:a16="http://schemas.microsoft.com/office/drawing/2014/main" val="20001"/>
                    </a:ext>
                  </a:extLst>
                </a:gridCol>
                <a:gridCol w="657039">
                  <a:extLst>
                    <a:ext uri="{9D8B030D-6E8A-4147-A177-3AD203B41FA5}">
                      <a16:colId xmlns:a16="http://schemas.microsoft.com/office/drawing/2014/main" val="528141027"/>
                    </a:ext>
                  </a:extLst>
                </a:gridCol>
                <a:gridCol w="657039">
                  <a:extLst>
                    <a:ext uri="{9D8B030D-6E8A-4147-A177-3AD203B41FA5}">
                      <a16:colId xmlns:a16="http://schemas.microsoft.com/office/drawing/2014/main" val="20002"/>
                    </a:ext>
                  </a:extLst>
                </a:gridCol>
                <a:gridCol w="657039">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a:solidFill>
                            <a:schemeClr val="tx2"/>
                          </a:solidFill>
                          <a:effectLst/>
                          <a:latin typeface="+mn-lt"/>
                          <a:cs typeface="Arial"/>
                        </a:rPr>
                        <a:t>Overall video likeability</a:t>
                      </a:r>
                      <a:endParaRPr lang="en-US" sz="1000" b="1" i="0" u="none" strike="noStrike">
                        <a:solidFill>
                          <a:schemeClr val="tx2"/>
                        </a:solidFill>
                        <a:effectLst/>
                        <a:latin typeface="+mn-lt"/>
                        <a:cs typeface="Arial" panose="020B0604020202020204" pitchFamily="34" charset="0"/>
                      </a:endParaRPr>
                    </a:p>
                    <a:p>
                      <a:pPr algn="l" fontAlgn="b"/>
                      <a:r>
                        <a:rPr lang="en-US" sz="1000" b="0" i="0" u="none" strike="noStrike">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r h="469900">
                <a:tc>
                  <a:txBody>
                    <a:bodyPr/>
                    <a:lstStyle/>
                    <a:p>
                      <a:pPr algn="l" fontAlgn="b"/>
                      <a:r>
                        <a:rPr lang="en-US" sz="1000" b="0" i="0">
                          <a:solidFill>
                            <a:schemeClr val="tx2"/>
                          </a:solidFill>
                          <a:latin typeface="+mn-lt"/>
                          <a:cs typeface="Arial"/>
                        </a:rPr>
                        <a:t>This concept really caught my attention.</a:t>
                      </a:r>
                      <a:endParaRPr lang="en-US" sz="1000" b="0" i="0" u="none" strike="noStrike">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shows or talks about things that are </a:t>
                      </a:r>
                      <a:endParaRPr lang="en-US" sz="1000" b="0" i="0" kern="120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a:solidFill>
                            <a:schemeClr val="tx2"/>
                          </a:solidFill>
                          <a:effectLst/>
                          <a:latin typeface="+mn-lt"/>
                          <a:ea typeface="+mn-ea"/>
                          <a:cs typeface="Arial"/>
                        </a:rPr>
                        <a:t>important to me personally.</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69900">
                <a:tc>
                  <a:txBody>
                    <a:bodyPr/>
                    <a:lstStyle/>
                    <a:p>
                      <a:pPr lvl="0"/>
                      <a:r>
                        <a:rPr lang="en-US" sz="1000" b="0" i="0" kern="1200">
                          <a:solidFill>
                            <a:schemeClr val="tx2"/>
                          </a:solidFill>
                          <a:effectLst/>
                          <a:latin typeface="+mn-lt"/>
                          <a:ea typeface="+mn-ea"/>
                          <a:cs typeface="Arial"/>
                        </a:rPr>
                        <a:t>I found this concept to be very compelling and persuasive.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a:solidFill>
                            <a:schemeClr val="tx2"/>
                          </a:solidFill>
                          <a:effectLst/>
                          <a:latin typeface="+mn-lt"/>
                          <a:ea typeface="+mn-ea"/>
                          <a:cs typeface="Arial"/>
                        </a:rPr>
                        <a:t>This concept makes me want to go to a website so I can learn and see more.</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infrastructure saves time for what makes life worth living</a:t>
                      </a:r>
                      <a:r>
                        <a:rPr lang="en-US" sz="1000" b="0" i="0" kern="1200">
                          <a:solidFill>
                            <a:schemeClr val="tx2"/>
                          </a:solidFill>
                          <a:effectLst/>
                          <a:latin typeface="+mn-lt"/>
                          <a:ea typeface="+mn-ea"/>
                          <a:cs typeface="Arial"/>
                        </a:rPr>
                        <a:t>.</a:t>
                      </a:r>
                      <a:endParaRPr lang="en-US" sz="1000" kern="120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469900">
                <a:tc>
                  <a:txBody>
                    <a:bodyPr/>
                    <a:lstStyle/>
                    <a:p>
                      <a:pPr lvl="0"/>
                      <a:r>
                        <a:rPr lang="en-US" sz="1000" kern="120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dirty="0">
                          <a:solidFill>
                            <a:srgbClr val="00000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2"/>
                          </a:solidFill>
                          <a:effectLst/>
                          <a:latin typeface="+mn-lt"/>
                          <a:ea typeface="+mn-ea"/>
                          <a:cs typeface="+mn-cs"/>
                        </a:rPr>
                        <a:t>This concept reminds me that investing in transportation creates jobs and a more vibrant economy</a:t>
                      </a:r>
                      <a:r>
                        <a:rPr lang="en-US" sz="1000" b="0" i="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a:solidFill>
                            <a:schemeClr val="tx2"/>
                          </a:solidFill>
                          <a:effectLst/>
                          <a:latin typeface="+mn-lt"/>
                          <a:ea typeface="+mn-ea"/>
                          <a:cs typeface="+mn-cs"/>
                        </a:rPr>
                        <a:t>This concept reminds me that investing in transportation plays an important part in the health and well-being of families.  </a:t>
                      </a:r>
                      <a:endParaRPr lang="en-US" sz="1000" b="0" i="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dirty="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rgbClr val="000000"/>
                          </a:solidFill>
                          <a:effectLst/>
                          <a:latin typeface="+mn-lt"/>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0" i="0" u="none" strike="noStrike">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400" b="0" i="0" u="none" strike="noStrike" dirty="0">
                          <a:solidFill>
                            <a:srgbClr val="000000"/>
                          </a:solidFill>
                          <a:effectLst/>
                          <a:latin typeface="+mn-lt"/>
                        </a:rPr>
                        <a:t>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363801922"/>
                  </a:ext>
                </a:extLst>
              </a:tr>
            </a:tbl>
          </a:graphicData>
        </a:graphic>
      </p:graphicFrame>
    </p:spTree>
    <p:extLst>
      <p:ext uri="{BB962C8B-B14F-4D97-AF65-F5344CB8AC3E}">
        <p14:creationId xmlns:p14="http://schemas.microsoft.com/office/powerpoint/2010/main" val="1718840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0C1EE4-5D3A-41F6-BAA7-041D8E6533CD}"/>
              </a:ext>
            </a:extLst>
          </p:cNvPr>
          <p:cNvSpPr/>
          <p:nvPr/>
        </p:nvSpPr>
        <p:spPr>
          <a:xfrm>
            <a:off x="486383" y="1058975"/>
            <a:ext cx="11076967" cy="5402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AC1101-167B-4B2F-B7DC-D2595725F113}"/>
              </a:ext>
            </a:extLst>
          </p:cNvPr>
          <p:cNvSpPr/>
          <p:nvPr/>
        </p:nvSpPr>
        <p:spPr>
          <a:xfrm>
            <a:off x="0" y="309446"/>
            <a:ext cx="5335675"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4529B0-CD5B-42D0-8BBB-3BD72E4370AE}"/>
              </a:ext>
            </a:extLst>
          </p:cNvPr>
          <p:cNvSpPr>
            <a:spLocks noGrp="1"/>
          </p:cNvSpPr>
          <p:nvPr>
            <p:ph type="title"/>
          </p:nvPr>
        </p:nvSpPr>
        <p:spPr>
          <a:xfrm>
            <a:off x="628650" y="390611"/>
            <a:ext cx="11163300" cy="911857"/>
          </a:xfrm>
        </p:spPr>
        <p:txBody>
          <a:bodyPr/>
          <a:lstStyle/>
          <a:p>
            <a:r>
              <a:rPr lang="en-US" dirty="0"/>
              <a:t>Key Messages</a:t>
            </a:r>
          </a:p>
        </p:txBody>
      </p:sp>
      <p:pic>
        <p:nvPicPr>
          <p:cNvPr id="3" name="Graphic 2">
            <a:extLst>
              <a:ext uri="{FF2B5EF4-FFF2-40B4-BE49-F238E27FC236}">
                <a16:creationId xmlns:a16="http://schemas.microsoft.com/office/drawing/2014/main" id="{E2EF0461-198D-4037-8832-EA8B8CAC54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2633" y="2257909"/>
            <a:ext cx="923925" cy="904875"/>
          </a:xfrm>
          <a:prstGeom prst="rect">
            <a:avLst/>
          </a:prstGeom>
        </p:spPr>
      </p:pic>
      <p:pic>
        <p:nvPicPr>
          <p:cNvPr id="4" name="Graphic 3">
            <a:extLst>
              <a:ext uri="{FF2B5EF4-FFF2-40B4-BE49-F238E27FC236}">
                <a16:creationId xmlns:a16="http://schemas.microsoft.com/office/drawing/2014/main" id="{47A3BBDA-48C9-4DD0-8F06-2A87830F5B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6222" y="2272196"/>
            <a:ext cx="1104900" cy="876300"/>
          </a:xfrm>
          <a:prstGeom prst="rect">
            <a:avLst/>
          </a:prstGeom>
        </p:spPr>
      </p:pic>
      <p:pic>
        <p:nvPicPr>
          <p:cNvPr id="5" name="Graphic 4">
            <a:extLst>
              <a:ext uri="{FF2B5EF4-FFF2-40B4-BE49-F238E27FC236}">
                <a16:creationId xmlns:a16="http://schemas.microsoft.com/office/drawing/2014/main" id="{29E4E95F-60D7-493F-B2B2-D0D7A799AC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2242" y="2243621"/>
            <a:ext cx="990600" cy="933450"/>
          </a:xfrm>
          <a:prstGeom prst="rect">
            <a:avLst/>
          </a:prstGeom>
        </p:spPr>
      </p:pic>
      <p:pic>
        <p:nvPicPr>
          <p:cNvPr id="6" name="Graphic 5">
            <a:extLst>
              <a:ext uri="{FF2B5EF4-FFF2-40B4-BE49-F238E27FC236}">
                <a16:creationId xmlns:a16="http://schemas.microsoft.com/office/drawing/2014/main" id="{A2174C97-4AF0-47AF-A87A-936C321E95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4045" y="4450479"/>
            <a:ext cx="904875" cy="1085850"/>
          </a:xfrm>
          <a:prstGeom prst="rect">
            <a:avLst/>
          </a:prstGeom>
        </p:spPr>
      </p:pic>
      <p:pic>
        <p:nvPicPr>
          <p:cNvPr id="7" name="Graphic 6">
            <a:extLst>
              <a:ext uri="{FF2B5EF4-FFF2-40B4-BE49-F238E27FC236}">
                <a16:creationId xmlns:a16="http://schemas.microsoft.com/office/drawing/2014/main" id="{40292C86-B3C8-4D3D-8CDE-41C7F42762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6033" y="4583829"/>
            <a:ext cx="1133475" cy="952500"/>
          </a:xfrm>
          <a:prstGeom prst="rect">
            <a:avLst/>
          </a:prstGeom>
        </p:spPr>
      </p:pic>
      <p:sp>
        <p:nvSpPr>
          <p:cNvPr id="8" name="TextBox 7">
            <a:extLst>
              <a:ext uri="{FF2B5EF4-FFF2-40B4-BE49-F238E27FC236}">
                <a16:creationId xmlns:a16="http://schemas.microsoft.com/office/drawing/2014/main" id="{2F06234D-8AE4-4E94-81A6-7D081452FA07}"/>
              </a:ext>
            </a:extLst>
          </p:cNvPr>
          <p:cNvSpPr txBox="1"/>
          <p:nvPr/>
        </p:nvSpPr>
        <p:spPr>
          <a:xfrm>
            <a:off x="582142" y="3234334"/>
            <a:ext cx="2944906" cy="1200329"/>
          </a:xfrm>
          <a:prstGeom prst="rect">
            <a:avLst/>
          </a:prstGeom>
          <a:noFill/>
        </p:spPr>
        <p:txBody>
          <a:bodyPr wrap="square" rtlCol="0">
            <a:spAutoFit/>
          </a:bodyPr>
          <a:lstStyle/>
          <a:p>
            <a:pPr algn="ctr"/>
            <a:r>
              <a:rPr lang="en-US" b="1" dirty="0">
                <a:solidFill>
                  <a:schemeClr val="tx2"/>
                </a:solidFill>
              </a:rPr>
              <a:t>“Transportation that works for everyone improves all our lives.” (Equity)</a:t>
            </a:r>
          </a:p>
        </p:txBody>
      </p:sp>
      <p:sp>
        <p:nvSpPr>
          <p:cNvPr id="9" name="TextBox 8">
            <a:extLst>
              <a:ext uri="{FF2B5EF4-FFF2-40B4-BE49-F238E27FC236}">
                <a16:creationId xmlns:a16="http://schemas.microsoft.com/office/drawing/2014/main" id="{21C94CFF-55E0-4EA4-B86E-8968B1D3B20C}"/>
              </a:ext>
            </a:extLst>
          </p:cNvPr>
          <p:cNvSpPr txBox="1"/>
          <p:nvPr/>
        </p:nvSpPr>
        <p:spPr>
          <a:xfrm>
            <a:off x="685674" y="1512616"/>
            <a:ext cx="10678383" cy="646331"/>
          </a:xfrm>
          <a:prstGeom prst="rect">
            <a:avLst/>
          </a:prstGeom>
          <a:noFill/>
        </p:spPr>
        <p:txBody>
          <a:bodyPr wrap="square" rtlCol="0">
            <a:spAutoFit/>
          </a:bodyPr>
          <a:lstStyle/>
          <a:p>
            <a:r>
              <a:rPr lang="en-US" sz="1800" b="0" i="0" u="none" strike="noStrike" baseline="0" dirty="0">
                <a:solidFill>
                  <a:srgbClr val="221E1F"/>
                </a:solidFill>
                <a:latin typeface="Roboto" panose="02000000000000000000" pitchFamily="2" charset="0"/>
              </a:rPr>
              <a:t>This study helped to validate five messages that transportation agencies can use to raise awareness of the benefits of transportation infrastructure investment: </a:t>
            </a:r>
            <a:endParaRPr lang="en-US" dirty="0"/>
          </a:p>
        </p:txBody>
      </p:sp>
      <p:sp>
        <p:nvSpPr>
          <p:cNvPr id="10" name="TextBox 9">
            <a:extLst>
              <a:ext uri="{FF2B5EF4-FFF2-40B4-BE49-F238E27FC236}">
                <a16:creationId xmlns:a16="http://schemas.microsoft.com/office/drawing/2014/main" id="{6AB94003-367C-4F0E-9FBB-2E42F43E9C67}"/>
              </a:ext>
            </a:extLst>
          </p:cNvPr>
          <p:cNvSpPr txBox="1"/>
          <p:nvPr/>
        </p:nvSpPr>
        <p:spPr>
          <a:xfrm>
            <a:off x="3840523" y="3234334"/>
            <a:ext cx="3616298" cy="1200329"/>
          </a:xfrm>
          <a:prstGeom prst="rect">
            <a:avLst/>
          </a:prstGeom>
          <a:noFill/>
        </p:spPr>
        <p:txBody>
          <a:bodyPr wrap="square">
            <a:spAutoFit/>
          </a:bodyPr>
          <a:lstStyle/>
          <a:p>
            <a:pPr algn="ctr"/>
            <a:r>
              <a:rPr lang="en-US" b="1" dirty="0">
                <a:solidFill>
                  <a:schemeClr val="tx2"/>
                </a:solidFill>
              </a:rPr>
              <a:t>“Improving transportation means you can get where you need to go — quickly and easily.” (Mobility)</a:t>
            </a:r>
          </a:p>
        </p:txBody>
      </p:sp>
      <p:sp>
        <p:nvSpPr>
          <p:cNvPr id="11" name="TextBox 10">
            <a:extLst>
              <a:ext uri="{FF2B5EF4-FFF2-40B4-BE49-F238E27FC236}">
                <a16:creationId xmlns:a16="http://schemas.microsoft.com/office/drawing/2014/main" id="{E7CD5DC8-7ED1-4F7F-BCF1-14CCF73C6139}"/>
              </a:ext>
            </a:extLst>
          </p:cNvPr>
          <p:cNvSpPr txBox="1"/>
          <p:nvPr/>
        </p:nvSpPr>
        <p:spPr>
          <a:xfrm>
            <a:off x="7699393" y="3234334"/>
            <a:ext cx="3616298" cy="923330"/>
          </a:xfrm>
          <a:prstGeom prst="rect">
            <a:avLst/>
          </a:prstGeom>
          <a:noFill/>
        </p:spPr>
        <p:txBody>
          <a:bodyPr wrap="square">
            <a:spAutoFit/>
          </a:bodyPr>
          <a:lstStyle/>
          <a:p>
            <a:pPr algn="ctr"/>
            <a:r>
              <a:rPr lang="en-US" b="1" dirty="0">
                <a:solidFill>
                  <a:schemeClr val="tx2"/>
                </a:solidFill>
              </a:rPr>
              <a:t>“More reliable transportation makes your commute less stressful.” (Easier Commutes)</a:t>
            </a:r>
          </a:p>
        </p:txBody>
      </p:sp>
      <p:sp>
        <p:nvSpPr>
          <p:cNvPr id="12" name="TextBox 11">
            <a:extLst>
              <a:ext uri="{FF2B5EF4-FFF2-40B4-BE49-F238E27FC236}">
                <a16:creationId xmlns:a16="http://schemas.microsoft.com/office/drawing/2014/main" id="{2F6CEDE8-7C33-4C0C-89BB-759CBB78C9A4}"/>
              </a:ext>
            </a:extLst>
          </p:cNvPr>
          <p:cNvSpPr txBox="1"/>
          <p:nvPr/>
        </p:nvSpPr>
        <p:spPr>
          <a:xfrm>
            <a:off x="1165069" y="5625918"/>
            <a:ext cx="5002827" cy="646331"/>
          </a:xfrm>
          <a:prstGeom prst="rect">
            <a:avLst/>
          </a:prstGeom>
          <a:noFill/>
        </p:spPr>
        <p:txBody>
          <a:bodyPr wrap="square">
            <a:spAutoFit/>
          </a:bodyPr>
          <a:lstStyle/>
          <a:p>
            <a:pPr algn="ctr"/>
            <a:r>
              <a:rPr lang="en-US" b="1" dirty="0">
                <a:solidFill>
                  <a:schemeClr val="tx2"/>
                </a:solidFill>
              </a:rPr>
              <a:t>“Time spent sitting in traffic is time away from the important things in life.” (Time)</a:t>
            </a:r>
          </a:p>
        </p:txBody>
      </p:sp>
      <p:sp>
        <p:nvSpPr>
          <p:cNvPr id="13" name="TextBox 12">
            <a:extLst>
              <a:ext uri="{FF2B5EF4-FFF2-40B4-BE49-F238E27FC236}">
                <a16:creationId xmlns:a16="http://schemas.microsoft.com/office/drawing/2014/main" id="{97A02666-3320-47F1-9205-57CF20FD82C5}"/>
              </a:ext>
            </a:extLst>
          </p:cNvPr>
          <p:cNvSpPr txBox="1"/>
          <p:nvPr/>
        </p:nvSpPr>
        <p:spPr>
          <a:xfrm>
            <a:off x="6239052" y="5625918"/>
            <a:ext cx="4447436" cy="646331"/>
          </a:xfrm>
          <a:prstGeom prst="rect">
            <a:avLst/>
          </a:prstGeom>
          <a:noFill/>
        </p:spPr>
        <p:txBody>
          <a:bodyPr wrap="square">
            <a:spAutoFit/>
          </a:bodyPr>
          <a:lstStyle/>
          <a:p>
            <a:pPr algn="ctr"/>
            <a:r>
              <a:rPr lang="en-US" b="1" dirty="0">
                <a:solidFill>
                  <a:schemeClr val="tx2"/>
                </a:solidFill>
              </a:rPr>
              <a:t>“Investing in transportation creates more jobs in your community.” (Jobs)</a:t>
            </a:r>
          </a:p>
        </p:txBody>
      </p:sp>
    </p:spTree>
    <p:extLst>
      <p:ext uri="{BB962C8B-B14F-4D97-AF65-F5344CB8AC3E}">
        <p14:creationId xmlns:p14="http://schemas.microsoft.com/office/powerpoint/2010/main" val="1407891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14FE-7FA0-4385-A243-38F83EC7EB4E}"/>
              </a:ext>
            </a:extLst>
          </p:cNvPr>
          <p:cNvSpPr txBox="1">
            <a:spLocks/>
          </p:cNvSpPr>
          <p:nvPr/>
        </p:nvSpPr>
        <p:spPr>
          <a:xfrm>
            <a:off x="100391" y="122017"/>
            <a:ext cx="4143136" cy="677863"/>
          </a:xfrm>
          <a:prstGeom prst="rect">
            <a:avLst/>
          </a:prstGeom>
        </p:spPr>
        <p:txBody>
          <a:bodyPr>
            <a:normAutofit fontScale="97500"/>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dirty="0">
                <a:solidFill>
                  <a:schemeClr val="tx2"/>
                </a:solidFill>
              </a:rPr>
              <a:t>JOBS Video Markup</a:t>
            </a:r>
          </a:p>
        </p:txBody>
      </p:sp>
      <p:pic>
        <p:nvPicPr>
          <p:cNvPr id="19" name="Picture 18" descr="Chart, scatter chart, bubble chart&#10;&#10;Description automatically generated">
            <a:extLst>
              <a:ext uri="{FF2B5EF4-FFF2-40B4-BE49-F238E27FC236}">
                <a16:creationId xmlns:a16="http://schemas.microsoft.com/office/drawing/2014/main" id="{3D1C5DFA-1CE6-4B08-AB8C-B9B6621FCF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86951" y="1786585"/>
            <a:ext cx="7218097" cy="3657600"/>
          </a:xfrm>
          <a:prstGeom prst="rect">
            <a:avLst/>
          </a:prstGeom>
        </p:spPr>
      </p:pic>
      <p:sp>
        <p:nvSpPr>
          <p:cNvPr id="20" name="TextBox 19">
            <a:extLst>
              <a:ext uri="{FF2B5EF4-FFF2-40B4-BE49-F238E27FC236}">
                <a16:creationId xmlns:a16="http://schemas.microsoft.com/office/drawing/2014/main" id="{86B55B9F-6460-4C3D-A090-F7A5AC41DA97}"/>
              </a:ext>
            </a:extLst>
          </p:cNvPr>
          <p:cNvSpPr txBox="1"/>
          <p:nvPr/>
        </p:nvSpPr>
        <p:spPr>
          <a:xfrm>
            <a:off x="140183" y="896278"/>
            <a:ext cx="2394961" cy="1661993"/>
          </a:xfrm>
          <a:prstGeom prst="rect">
            <a:avLst/>
          </a:prstGeom>
          <a:solidFill>
            <a:schemeClr val="bg1"/>
          </a:solidFill>
          <a:ln w="19050">
            <a:solidFill>
              <a:schemeClr val="accent1"/>
            </a:solidFill>
          </a:ln>
        </p:spPr>
        <p:txBody>
          <a:bodyPr wrap="square" rtlCol="0">
            <a:spAutoFit/>
          </a:bodyPr>
          <a:lstStyle/>
          <a:p>
            <a:r>
              <a:rPr lang="en-US" sz="1200" b="1" dirty="0"/>
              <a:t>Love the flowers scene</a:t>
            </a:r>
          </a:p>
          <a:p>
            <a:pPr marL="171450" indent="-171450">
              <a:buFont typeface="Arial" panose="020B0604020202020204" pitchFamily="34" charset="0"/>
              <a:buChar char="•"/>
            </a:pPr>
            <a:r>
              <a:rPr lang="en-US" sz="1000" dirty="0"/>
              <a:t>“I love this.  It looks so pretty and catches my attention.  It's also something many people enjoy doing.”</a:t>
            </a:r>
          </a:p>
          <a:p>
            <a:pPr marL="171450" indent="-171450">
              <a:buFont typeface="Arial" panose="020B0604020202020204" pitchFamily="34" charset="0"/>
              <a:buChar char="•"/>
            </a:pPr>
            <a:r>
              <a:rPr lang="en-US" sz="1000" dirty="0"/>
              <a:t>“The farmer and agriculture are extremely important and need a good infrastructure to transport goods and services.”</a:t>
            </a:r>
          </a:p>
          <a:p>
            <a:pPr marL="171450" indent="-171450">
              <a:buFont typeface="Arial" panose="020B0604020202020204" pitchFamily="34" charset="0"/>
              <a:buChar char="•"/>
            </a:pPr>
            <a:r>
              <a:rPr lang="en-US" sz="1000" dirty="0"/>
              <a:t>“Love the flowers!</a:t>
            </a:r>
          </a:p>
        </p:txBody>
      </p:sp>
      <p:cxnSp>
        <p:nvCxnSpPr>
          <p:cNvPr id="21" name="Straight Connector 20">
            <a:extLst>
              <a:ext uri="{FF2B5EF4-FFF2-40B4-BE49-F238E27FC236}">
                <a16:creationId xmlns:a16="http://schemas.microsoft.com/office/drawing/2014/main" id="{04B9FE5C-FB66-4AFC-B798-F2D6D47E71B9}"/>
              </a:ext>
            </a:extLst>
          </p:cNvPr>
          <p:cNvCxnSpPr>
            <a:cxnSpLocks/>
            <a:stCxn id="20" idx="3"/>
            <a:endCxn id="22" idx="1"/>
          </p:cNvCxnSpPr>
          <p:nvPr/>
        </p:nvCxnSpPr>
        <p:spPr>
          <a:xfrm>
            <a:off x="2535144" y="1727275"/>
            <a:ext cx="1509333" cy="381081"/>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8AD8453D-9F40-4CFB-8545-3654D1492642}"/>
              </a:ext>
            </a:extLst>
          </p:cNvPr>
          <p:cNvSpPr/>
          <p:nvPr/>
        </p:nvSpPr>
        <p:spPr>
          <a:xfrm>
            <a:off x="4044477" y="1874312"/>
            <a:ext cx="576943" cy="468087"/>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60644E-5F15-45B9-B623-4997B1D4C24D}"/>
              </a:ext>
            </a:extLst>
          </p:cNvPr>
          <p:cNvSpPr/>
          <p:nvPr/>
        </p:nvSpPr>
        <p:spPr>
          <a:xfrm>
            <a:off x="4397994" y="2382458"/>
            <a:ext cx="387421" cy="452665"/>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86ABB1-7110-4EA7-872D-CC4C3CD2FF0C}"/>
              </a:ext>
            </a:extLst>
          </p:cNvPr>
          <p:cNvSpPr/>
          <p:nvPr/>
        </p:nvSpPr>
        <p:spPr>
          <a:xfrm>
            <a:off x="8795656" y="1925566"/>
            <a:ext cx="576943" cy="421332"/>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4CAEFB0-A6DF-4E14-9A5B-B560D10EB4BE}"/>
              </a:ext>
            </a:extLst>
          </p:cNvPr>
          <p:cNvCxnSpPr>
            <a:cxnSpLocks/>
            <a:stCxn id="44" idx="3"/>
            <a:endCxn id="23" idx="2"/>
          </p:cNvCxnSpPr>
          <p:nvPr/>
        </p:nvCxnSpPr>
        <p:spPr>
          <a:xfrm flipV="1">
            <a:off x="2535144" y="2835123"/>
            <a:ext cx="2056561" cy="1672362"/>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2023FA5F-069B-483C-828E-FBF609E8AA77}"/>
              </a:ext>
            </a:extLst>
          </p:cNvPr>
          <p:cNvSpPr/>
          <p:nvPr/>
        </p:nvSpPr>
        <p:spPr>
          <a:xfrm>
            <a:off x="7023068" y="2367036"/>
            <a:ext cx="654915" cy="468087"/>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BA55D5B-2B87-4234-B461-2151BED3943A}"/>
              </a:ext>
            </a:extLst>
          </p:cNvPr>
          <p:cNvSpPr txBox="1"/>
          <p:nvPr/>
        </p:nvSpPr>
        <p:spPr>
          <a:xfrm>
            <a:off x="9635931" y="3081391"/>
            <a:ext cx="2485001" cy="2277547"/>
          </a:xfrm>
          <a:prstGeom prst="rect">
            <a:avLst/>
          </a:prstGeom>
          <a:solidFill>
            <a:schemeClr val="bg1"/>
          </a:solidFill>
          <a:ln w="19050">
            <a:solidFill>
              <a:schemeClr val="accent1"/>
            </a:solidFill>
          </a:ln>
        </p:spPr>
        <p:txBody>
          <a:bodyPr wrap="square" rtlCol="0">
            <a:spAutoFit/>
          </a:bodyPr>
          <a:lstStyle/>
          <a:p>
            <a:r>
              <a:rPr lang="en-US" sz="1200" b="1"/>
              <a:t>Access for everyone</a:t>
            </a:r>
          </a:p>
          <a:p>
            <a:pPr marL="171450" indent="-171450">
              <a:buFont typeface="Arial" panose="020B0604020202020204" pitchFamily="34" charset="0"/>
              <a:buChar char="•"/>
            </a:pPr>
            <a:r>
              <a:rPr lang="en-US" sz="1000" i="1"/>
              <a:t>“Access to reliable transportation is important for EVERYONE resonates with me.”</a:t>
            </a:r>
          </a:p>
          <a:p>
            <a:pPr marL="171450" indent="-171450">
              <a:buFont typeface="Arial" panose="020B0604020202020204" pitchFamily="34" charset="0"/>
              <a:buChar char="•"/>
            </a:pPr>
            <a:r>
              <a:rPr lang="en-US" sz="1000" i="1"/>
              <a:t>“Everyone needs reliable transportation.  Unfortunately, it seems like there is less and less of it these days.”</a:t>
            </a:r>
          </a:p>
          <a:p>
            <a:pPr marL="171450" indent="-171450">
              <a:buFont typeface="Arial" panose="020B0604020202020204" pitchFamily="34" charset="0"/>
              <a:buChar char="•"/>
            </a:pPr>
            <a:r>
              <a:rPr lang="en-US" sz="1000" i="1"/>
              <a:t>“Reliable transportation helps people in wheelchairs have access to many places”</a:t>
            </a:r>
          </a:p>
          <a:p>
            <a:pPr marL="171450" indent="-171450">
              <a:buFont typeface="Arial" panose="020B0604020202020204" pitchFamily="34" charset="0"/>
              <a:buChar char="•"/>
            </a:pPr>
            <a:r>
              <a:rPr lang="en-US" sz="1000" b="1" i="1"/>
              <a:t>“Accessibility = empowerment”</a:t>
            </a:r>
          </a:p>
          <a:p>
            <a:pPr marL="171450" indent="-171450">
              <a:buFont typeface="Arial" panose="020B0604020202020204" pitchFamily="34" charset="0"/>
              <a:buChar char="•"/>
            </a:pPr>
            <a:r>
              <a:rPr lang="en-US" sz="1000" i="1"/>
              <a:t>“I like that disabled people are represented in this commercial.”</a:t>
            </a:r>
            <a:endParaRPr lang="en-US" sz="1000" b="1" i="1"/>
          </a:p>
        </p:txBody>
      </p:sp>
      <p:cxnSp>
        <p:nvCxnSpPr>
          <p:cNvPr id="28" name="Straight Connector 27">
            <a:extLst>
              <a:ext uri="{FF2B5EF4-FFF2-40B4-BE49-F238E27FC236}">
                <a16:creationId xmlns:a16="http://schemas.microsoft.com/office/drawing/2014/main" id="{3A99C154-D2CD-4FF6-9428-11C210BDBE32}"/>
              </a:ext>
            </a:extLst>
          </p:cNvPr>
          <p:cNvCxnSpPr>
            <a:cxnSpLocks/>
            <a:stCxn id="27" idx="1"/>
            <a:endCxn id="26" idx="2"/>
          </p:cNvCxnSpPr>
          <p:nvPr/>
        </p:nvCxnSpPr>
        <p:spPr>
          <a:xfrm flipH="1" flipV="1">
            <a:off x="7350526" y="2835123"/>
            <a:ext cx="2285405" cy="1385042"/>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1CF1D9D9-2977-4A6A-9FDA-9AC2DC4C0422}"/>
              </a:ext>
            </a:extLst>
          </p:cNvPr>
          <p:cNvSpPr txBox="1"/>
          <p:nvPr/>
        </p:nvSpPr>
        <p:spPr>
          <a:xfrm>
            <a:off x="9644938" y="1942457"/>
            <a:ext cx="2476199" cy="1046440"/>
          </a:xfrm>
          <a:prstGeom prst="rect">
            <a:avLst/>
          </a:prstGeom>
          <a:solidFill>
            <a:schemeClr val="bg1"/>
          </a:solidFill>
          <a:ln w="19050">
            <a:solidFill>
              <a:schemeClr val="accent1"/>
            </a:solidFill>
          </a:ln>
        </p:spPr>
        <p:txBody>
          <a:bodyPr wrap="square" rtlCol="0">
            <a:spAutoFit/>
          </a:bodyPr>
          <a:lstStyle/>
          <a:p>
            <a:r>
              <a:rPr lang="en-US" sz="1200" b="1" dirty="0"/>
              <a:t>More time to enjoy</a:t>
            </a:r>
          </a:p>
          <a:p>
            <a:pPr marL="171450" indent="-171450">
              <a:buFont typeface="Arial" panose="020B0604020202020204" pitchFamily="34" charset="0"/>
              <a:buChar char="•"/>
            </a:pPr>
            <a:r>
              <a:rPr lang="en-US" sz="1000" dirty="0"/>
              <a:t>“More time for family and things you enjoy”</a:t>
            </a:r>
          </a:p>
          <a:p>
            <a:pPr marL="171450" indent="-171450">
              <a:buFont typeface="Arial" panose="020B0604020202020204" pitchFamily="34" charset="0"/>
              <a:buChar char="•"/>
            </a:pPr>
            <a:r>
              <a:rPr lang="en-US" sz="1000" dirty="0"/>
              <a:t>“Good transportation creates more time for the things you enjoy”</a:t>
            </a:r>
          </a:p>
          <a:p>
            <a:pPr marL="171450" indent="-171450">
              <a:buFont typeface="Arial" panose="020B0604020202020204" pitchFamily="34" charset="0"/>
              <a:buChar char="•"/>
            </a:pPr>
            <a:r>
              <a:rPr lang="en-US" sz="1000" dirty="0"/>
              <a:t>“Love the baby's face.” </a:t>
            </a:r>
          </a:p>
        </p:txBody>
      </p:sp>
      <p:cxnSp>
        <p:nvCxnSpPr>
          <p:cNvPr id="30" name="Straight Connector 29">
            <a:extLst>
              <a:ext uri="{FF2B5EF4-FFF2-40B4-BE49-F238E27FC236}">
                <a16:creationId xmlns:a16="http://schemas.microsoft.com/office/drawing/2014/main" id="{1F157A96-A819-45AE-8FF5-654F7371DC6D}"/>
              </a:ext>
            </a:extLst>
          </p:cNvPr>
          <p:cNvCxnSpPr>
            <a:cxnSpLocks/>
            <a:stCxn id="29" idx="1"/>
            <a:endCxn id="24" idx="3"/>
          </p:cNvCxnSpPr>
          <p:nvPr/>
        </p:nvCxnSpPr>
        <p:spPr>
          <a:xfrm flipH="1" flipV="1">
            <a:off x="9372599" y="2136232"/>
            <a:ext cx="272339" cy="329445"/>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31" name="Picture 30" descr="A person posing in front of a garden of flowers&#10;&#10;Description automatically generated with low confidence">
            <a:extLst>
              <a:ext uri="{FF2B5EF4-FFF2-40B4-BE49-F238E27FC236}">
                <a16:creationId xmlns:a16="http://schemas.microsoft.com/office/drawing/2014/main" id="{F1843E61-6316-4CF4-9F17-FDA866207A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7444" y="1186933"/>
            <a:ext cx="1071007" cy="603504"/>
          </a:xfrm>
          <a:prstGeom prst="rect">
            <a:avLst/>
          </a:prstGeom>
        </p:spPr>
      </p:pic>
      <p:pic>
        <p:nvPicPr>
          <p:cNvPr id="32" name="Picture 31" descr="A group of people walking on a path in a park&#10;&#10;Description automatically generated with medium confidence">
            <a:extLst>
              <a:ext uri="{FF2B5EF4-FFF2-40B4-BE49-F238E27FC236}">
                <a16:creationId xmlns:a16="http://schemas.microsoft.com/office/drawing/2014/main" id="{2E7BFEF9-2A49-486D-8596-689FD1C199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49263" y="553350"/>
            <a:ext cx="1069793" cy="603504"/>
          </a:xfrm>
          <a:prstGeom prst="rect">
            <a:avLst/>
          </a:prstGeom>
        </p:spPr>
      </p:pic>
      <p:pic>
        <p:nvPicPr>
          <p:cNvPr id="33" name="Picture 32" descr="A picture containing car, truck, outdoor, transport&#10;&#10;Description automatically generated">
            <a:extLst>
              <a:ext uri="{FF2B5EF4-FFF2-40B4-BE49-F238E27FC236}">
                <a16:creationId xmlns:a16="http://schemas.microsoft.com/office/drawing/2014/main" id="{50E478A6-2A8D-4667-8244-037FFE9D78C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00410" y="1179266"/>
            <a:ext cx="1067645" cy="603504"/>
          </a:xfrm>
          <a:prstGeom prst="rect">
            <a:avLst/>
          </a:prstGeom>
        </p:spPr>
      </p:pic>
      <p:pic>
        <p:nvPicPr>
          <p:cNvPr id="34" name="Picture 33" descr="A picture containing person, indoor&#10;&#10;Description automatically generated">
            <a:extLst>
              <a:ext uri="{FF2B5EF4-FFF2-40B4-BE49-F238E27FC236}">
                <a16:creationId xmlns:a16="http://schemas.microsoft.com/office/drawing/2014/main" id="{A2159B64-312F-41EF-87F0-AC0B0C658E0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9415" y="551424"/>
            <a:ext cx="1073167" cy="603504"/>
          </a:xfrm>
          <a:prstGeom prst="rect">
            <a:avLst/>
          </a:prstGeom>
        </p:spPr>
      </p:pic>
      <p:pic>
        <p:nvPicPr>
          <p:cNvPr id="35" name="Picture 34" descr="A picture containing indoor, person, ceiling, table&#10;&#10;Description automatically generated">
            <a:extLst>
              <a:ext uri="{FF2B5EF4-FFF2-40B4-BE49-F238E27FC236}">
                <a16:creationId xmlns:a16="http://schemas.microsoft.com/office/drawing/2014/main" id="{75E58991-2B1D-45C5-843B-66573A7C955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00014" y="1183081"/>
            <a:ext cx="1067645" cy="603504"/>
          </a:xfrm>
          <a:prstGeom prst="rect">
            <a:avLst/>
          </a:prstGeom>
        </p:spPr>
      </p:pic>
      <p:pic>
        <p:nvPicPr>
          <p:cNvPr id="36" name="Picture 35" descr="A person getting on a bus&#10;&#10;Description automatically generated with medium confidence">
            <a:extLst>
              <a:ext uri="{FF2B5EF4-FFF2-40B4-BE49-F238E27FC236}">
                <a16:creationId xmlns:a16="http://schemas.microsoft.com/office/drawing/2014/main" id="{8DCFF067-AD6C-4090-923E-031CF4D075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99618" y="1183081"/>
            <a:ext cx="1071950" cy="603504"/>
          </a:xfrm>
          <a:prstGeom prst="rect">
            <a:avLst/>
          </a:prstGeom>
        </p:spPr>
      </p:pic>
      <p:pic>
        <p:nvPicPr>
          <p:cNvPr id="37" name="Picture 36" descr="A person in a wheelchair&#10;&#10;Description automatically generated with medium confidence">
            <a:extLst>
              <a:ext uri="{FF2B5EF4-FFF2-40B4-BE49-F238E27FC236}">
                <a16:creationId xmlns:a16="http://schemas.microsoft.com/office/drawing/2014/main" id="{60ECEABE-606E-470F-B653-A6CD55D7568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77227" y="560050"/>
            <a:ext cx="1071950" cy="603504"/>
          </a:xfrm>
          <a:prstGeom prst="rect">
            <a:avLst/>
          </a:prstGeom>
        </p:spPr>
      </p:pic>
      <p:pic>
        <p:nvPicPr>
          <p:cNvPr id="38" name="Picture 37" descr="A picture containing water, outdoor, boat, shore&#10;&#10;Description automatically generated">
            <a:extLst>
              <a:ext uri="{FF2B5EF4-FFF2-40B4-BE49-F238E27FC236}">
                <a16:creationId xmlns:a16="http://schemas.microsoft.com/office/drawing/2014/main" id="{FE68D243-DE73-4165-9861-22B5D5E9E25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547543" y="1185440"/>
            <a:ext cx="1073167" cy="603504"/>
          </a:xfrm>
          <a:prstGeom prst="rect">
            <a:avLst/>
          </a:prstGeom>
        </p:spPr>
      </p:pic>
      <p:sp>
        <p:nvSpPr>
          <p:cNvPr id="39" name="Rectangle 38">
            <a:extLst>
              <a:ext uri="{FF2B5EF4-FFF2-40B4-BE49-F238E27FC236}">
                <a16:creationId xmlns:a16="http://schemas.microsoft.com/office/drawing/2014/main" id="{9A945A91-505E-4204-A6D2-102C7DBA4E76}"/>
              </a:ext>
            </a:extLst>
          </p:cNvPr>
          <p:cNvSpPr/>
          <p:nvPr/>
        </p:nvSpPr>
        <p:spPr>
          <a:xfrm>
            <a:off x="3741307" y="2821875"/>
            <a:ext cx="387421" cy="452665"/>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FB91960-DA20-4509-8E71-E620580F61CD}"/>
              </a:ext>
            </a:extLst>
          </p:cNvPr>
          <p:cNvSpPr/>
          <p:nvPr/>
        </p:nvSpPr>
        <p:spPr>
          <a:xfrm>
            <a:off x="5060437" y="1953136"/>
            <a:ext cx="993227" cy="881987"/>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38625EC-9514-4313-89E5-6017006AF4A2}"/>
              </a:ext>
            </a:extLst>
          </p:cNvPr>
          <p:cNvSpPr/>
          <p:nvPr/>
        </p:nvSpPr>
        <p:spPr>
          <a:xfrm>
            <a:off x="6263883" y="2374746"/>
            <a:ext cx="387421" cy="452665"/>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4611BD3-01C7-47A4-91A8-1A767B58B149}"/>
              </a:ext>
            </a:extLst>
          </p:cNvPr>
          <p:cNvSpPr txBox="1"/>
          <p:nvPr/>
        </p:nvSpPr>
        <p:spPr>
          <a:xfrm>
            <a:off x="140183" y="2663409"/>
            <a:ext cx="2394961" cy="892552"/>
          </a:xfrm>
          <a:prstGeom prst="rect">
            <a:avLst/>
          </a:prstGeom>
          <a:solidFill>
            <a:schemeClr val="bg1"/>
          </a:solidFill>
          <a:ln w="19050">
            <a:solidFill>
              <a:schemeClr val="accent1"/>
            </a:solidFill>
          </a:ln>
        </p:spPr>
        <p:txBody>
          <a:bodyPr wrap="square" rtlCol="0">
            <a:spAutoFit/>
          </a:bodyPr>
          <a:lstStyle/>
          <a:p>
            <a:r>
              <a:rPr lang="en-US" sz="1200" b="1" dirty="0"/>
              <a:t>Good jobs???</a:t>
            </a:r>
          </a:p>
          <a:p>
            <a:pPr marL="171450" indent="-171450">
              <a:buFont typeface="Arial" panose="020B0604020202020204" pitchFamily="34" charset="0"/>
              <a:buChar char="•"/>
            </a:pPr>
            <a:r>
              <a:rPr lang="en-US" sz="1000" dirty="0"/>
              <a:t>“This is not a good job”</a:t>
            </a:r>
          </a:p>
          <a:p>
            <a:pPr marL="171450" indent="-171450">
              <a:buFont typeface="Arial" panose="020B0604020202020204" pitchFamily="34" charset="0"/>
              <a:buChar char="•"/>
            </a:pPr>
            <a:r>
              <a:rPr lang="en-US" sz="1000" dirty="0"/>
              <a:t>“Good jobs? Most agriculture or farming jobs in the fields are very low paid with no benefits.”</a:t>
            </a:r>
          </a:p>
        </p:txBody>
      </p:sp>
      <p:cxnSp>
        <p:nvCxnSpPr>
          <p:cNvPr id="43" name="Straight Connector 42">
            <a:extLst>
              <a:ext uri="{FF2B5EF4-FFF2-40B4-BE49-F238E27FC236}">
                <a16:creationId xmlns:a16="http://schemas.microsoft.com/office/drawing/2014/main" id="{52DFD700-EE9D-4D2C-A701-32028E405DEC}"/>
              </a:ext>
            </a:extLst>
          </p:cNvPr>
          <p:cNvCxnSpPr>
            <a:cxnSpLocks/>
            <a:stCxn id="42" idx="3"/>
            <a:endCxn id="39" idx="1"/>
          </p:cNvCxnSpPr>
          <p:nvPr/>
        </p:nvCxnSpPr>
        <p:spPr>
          <a:xfrm flipV="1">
            <a:off x="2535144" y="3048208"/>
            <a:ext cx="1206163" cy="61477"/>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5EC1FEF9-D253-4671-9474-4E5AC95B657E}"/>
              </a:ext>
            </a:extLst>
          </p:cNvPr>
          <p:cNvSpPr txBox="1"/>
          <p:nvPr/>
        </p:nvSpPr>
        <p:spPr>
          <a:xfrm>
            <a:off x="140183" y="3661099"/>
            <a:ext cx="2394961" cy="1692771"/>
          </a:xfrm>
          <a:prstGeom prst="rect">
            <a:avLst/>
          </a:prstGeom>
          <a:solidFill>
            <a:schemeClr val="bg1"/>
          </a:solidFill>
          <a:ln w="19050">
            <a:solidFill>
              <a:schemeClr val="accent1"/>
            </a:solidFill>
          </a:ln>
        </p:spPr>
        <p:txBody>
          <a:bodyPr wrap="square" rtlCol="0">
            <a:spAutoFit/>
          </a:bodyPr>
          <a:lstStyle/>
          <a:p>
            <a:r>
              <a:rPr lang="en-US" sz="1200" b="1" dirty="0"/>
              <a:t>The connection between good jobs and well-being of families</a:t>
            </a:r>
          </a:p>
          <a:p>
            <a:pPr marL="171450" indent="-171450">
              <a:buFont typeface="Arial" panose="020B0604020202020204" pitchFamily="34" charset="0"/>
              <a:buChar char="•"/>
            </a:pPr>
            <a:r>
              <a:rPr lang="en-US" sz="1000" dirty="0"/>
              <a:t>“I love the saying that good jobs are key to a thriving lifestyle and the well-being of our families”</a:t>
            </a:r>
          </a:p>
          <a:p>
            <a:pPr marL="171450" indent="-171450">
              <a:buFont typeface="Arial" panose="020B0604020202020204" pitchFamily="34" charset="0"/>
              <a:buChar char="•"/>
            </a:pPr>
            <a:r>
              <a:rPr lang="en-US" sz="1000" dirty="0"/>
              <a:t>”Family”</a:t>
            </a:r>
          </a:p>
          <a:p>
            <a:pPr marL="171450" indent="-171450">
              <a:buFont typeface="Arial" panose="020B0604020202020204" pitchFamily="34" charset="0"/>
              <a:buChar char="•"/>
            </a:pPr>
            <a:r>
              <a:rPr lang="en-US" sz="1000" dirty="0"/>
              <a:t>“Family is always important and the number one priority in everyone's life.”</a:t>
            </a:r>
          </a:p>
          <a:p>
            <a:pPr marL="171450" indent="-171450">
              <a:buFont typeface="Arial" panose="020B0604020202020204" pitchFamily="34" charset="0"/>
              <a:buChar char="•"/>
            </a:pPr>
            <a:r>
              <a:rPr lang="en-US" sz="1000" dirty="0"/>
              <a:t>“Family outings are important”</a:t>
            </a:r>
          </a:p>
        </p:txBody>
      </p:sp>
      <p:sp>
        <p:nvSpPr>
          <p:cNvPr id="45" name="TextBox 44">
            <a:extLst>
              <a:ext uri="{FF2B5EF4-FFF2-40B4-BE49-F238E27FC236}">
                <a16:creationId xmlns:a16="http://schemas.microsoft.com/office/drawing/2014/main" id="{CBA35B3B-D7C4-4F0E-B83C-9EF22AB22531}"/>
              </a:ext>
            </a:extLst>
          </p:cNvPr>
          <p:cNvSpPr txBox="1"/>
          <p:nvPr/>
        </p:nvSpPr>
        <p:spPr>
          <a:xfrm>
            <a:off x="2585508" y="5444185"/>
            <a:ext cx="4818811" cy="1046440"/>
          </a:xfrm>
          <a:prstGeom prst="rect">
            <a:avLst/>
          </a:prstGeom>
          <a:solidFill>
            <a:schemeClr val="bg1"/>
          </a:solidFill>
          <a:ln w="19050">
            <a:solidFill>
              <a:schemeClr val="accent1"/>
            </a:solidFill>
          </a:ln>
        </p:spPr>
        <p:txBody>
          <a:bodyPr wrap="square" rtlCol="0">
            <a:spAutoFit/>
          </a:bodyPr>
          <a:lstStyle/>
          <a:p>
            <a:r>
              <a:rPr lang="en-US" sz="1200" b="1" dirty="0"/>
              <a:t>The connection between mobility and jobs</a:t>
            </a:r>
          </a:p>
          <a:p>
            <a:pPr marL="171450" indent="-171450">
              <a:buFont typeface="Arial" panose="020B0604020202020204" pitchFamily="34" charset="0"/>
              <a:buChar char="•"/>
            </a:pPr>
            <a:r>
              <a:rPr lang="en-US" sz="1000" dirty="0"/>
              <a:t>“I chose the thumbs up emoji for this image. I like how improving transportation can create more jobs.”</a:t>
            </a:r>
          </a:p>
          <a:p>
            <a:pPr marL="171450" indent="-171450">
              <a:buFont typeface="Arial" panose="020B0604020202020204" pitchFamily="34" charset="0"/>
              <a:buChar char="•"/>
            </a:pPr>
            <a:r>
              <a:rPr lang="en-US" sz="1000" dirty="0"/>
              <a:t>“Lots of sectors are affected by better movement of people”</a:t>
            </a:r>
          </a:p>
          <a:p>
            <a:pPr marL="171450" indent="-171450">
              <a:buFont typeface="Arial" panose="020B0604020202020204" pitchFamily="34" charset="0"/>
              <a:buChar char="•"/>
            </a:pPr>
            <a:r>
              <a:rPr lang="en-US" sz="1000" dirty="0"/>
              <a:t>“Good visuals of jobs but not much on transportation in this one.”</a:t>
            </a:r>
          </a:p>
          <a:p>
            <a:pPr marL="171450" indent="-171450">
              <a:buFont typeface="Arial" panose="020B0604020202020204" pitchFamily="34" charset="0"/>
              <a:buChar char="•"/>
            </a:pPr>
            <a:r>
              <a:rPr lang="en-US" sz="1000" dirty="0"/>
              <a:t>“I like to see a lot of people working in different jobs.”</a:t>
            </a:r>
          </a:p>
        </p:txBody>
      </p:sp>
      <p:cxnSp>
        <p:nvCxnSpPr>
          <p:cNvPr id="46" name="Straight Connector 45">
            <a:extLst>
              <a:ext uri="{FF2B5EF4-FFF2-40B4-BE49-F238E27FC236}">
                <a16:creationId xmlns:a16="http://schemas.microsoft.com/office/drawing/2014/main" id="{343E99C8-DA03-4511-ABE3-BD43E3756F23}"/>
              </a:ext>
            </a:extLst>
          </p:cNvPr>
          <p:cNvCxnSpPr>
            <a:cxnSpLocks/>
            <a:stCxn id="45" idx="0"/>
            <a:endCxn id="40" idx="2"/>
          </p:cNvCxnSpPr>
          <p:nvPr/>
        </p:nvCxnSpPr>
        <p:spPr>
          <a:xfrm flipV="1">
            <a:off x="4994914" y="2835123"/>
            <a:ext cx="562137" cy="2609062"/>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06EA7376-D8B0-45B6-A6E7-A7B7F25A95A6}"/>
              </a:ext>
            </a:extLst>
          </p:cNvPr>
          <p:cNvSpPr txBox="1"/>
          <p:nvPr/>
        </p:nvSpPr>
        <p:spPr>
          <a:xfrm>
            <a:off x="7512742" y="5443924"/>
            <a:ext cx="4050367" cy="1200329"/>
          </a:xfrm>
          <a:prstGeom prst="rect">
            <a:avLst/>
          </a:prstGeom>
          <a:solidFill>
            <a:schemeClr val="bg1"/>
          </a:solidFill>
          <a:ln w="19050">
            <a:solidFill>
              <a:schemeClr val="accent1"/>
            </a:solidFill>
          </a:ln>
        </p:spPr>
        <p:txBody>
          <a:bodyPr wrap="square" rtlCol="0">
            <a:spAutoFit/>
          </a:bodyPr>
          <a:lstStyle/>
          <a:p>
            <a:r>
              <a:rPr lang="en-US" sz="1200" b="1" dirty="0"/>
              <a:t>The connection between mobility and jobs</a:t>
            </a:r>
          </a:p>
          <a:p>
            <a:pPr marL="171450" indent="-171450">
              <a:buFont typeface="Arial" panose="020B0604020202020204" pitchFamily="34" charset="0"/>
              <a:buChar char="•"/>
            </a:pPr>
            <a:r>
              <a:rPr lang="en-US" sz="1000" dirty="0"/>
              <a:t>“I chose the heart emoji for this image. I love the glowing and happy smiles from these ladies. How happy they are to be able to keep their business open and thriving because of a part being in investing in transportation.”</a:t>
            </a:r>
          </a:p>
          <a:p>
            <a:pPr marL="171450" indent="-171450">
              <a:buFont typeface="Arial" panose="020B0604020202020204" pitchFamily="34" charset="0"/>
              <a:buChar char="•"/>
            </a:pPr>
            <a:r>
              <a:rPr lang="en-US" sz="1000" dirty="0"/>
              <a:t>“Investing in transportation provides job opportunities in other sectors”</a:t>
            </a:r>
          </a:p>
        </p:txBody>
      </p:sp>
      <p:cxnSp>
        <p:nvCxnSpPr>
          <p:cNvPr id="48" name="Straight Connector 47">
            <a:extLst>
              <a:ext uri="{FF2B5EF4-FFF2-40B4-BE49-F238E27FC236}">
                <a16:creationId xmlns:a16="http://schemas.microsoft.com/office/drawing/2014/main" id="{FEC0C9EC-ED51-47F1-ABE0-2D5290A896A1}"/>
              </a:ext>
            </a:extLst>
          </p:cNvPr>
          <p:cNvCxnSpPr>
            <a:cxnSpLocks/>
            <a:stCxn id="47" idx="0"/>
            <a:endCxn id="41" idx="2"/>
          </p:cNvCxnSpPr>
          <p:nvPr/>
        </p:nvCxnSpPr>
        <p:spPr>
          <a:xfrm flipH="1" flipV="1">
            <a:off x="6457594" y="2827411"/>
            <a:ext cx="3080332" cy="2616513"/>
          </a:xfrm>
          <a:prstGeom prst="line">
            <a:avLst/>
          </a:prstGeom>
          <a:ln w="1905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49" name="Picture 48" descr="A person holding a baby&#10;&#10;Description automatically generated with medium confidence">
            <a:extLst>
              <a:ext uri="{FF2B5EF4-FFF2-40B4-BE49-F238E27FC236}">
                <a16:creationId xmlns:a16="http://schemas.microsoft.com/office/drawing/2014/main" id="{2BD4304D-2AC5-4FA2-8ED7-717007FB69E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94961" y="551424"/>
            <a:ext cx="1071007" cy="603504"/>
          </a:xfrm>
          <a:prstGeom prst="rect">
            <a:avLst/>
          </a:prstGeom>
        </p:spPr>
      </p:pic>
    </p:spTree>
    <p:extLst>
      <p:ext uri="{BB962C8B-B14F-4D97-AF65-F5344CB8AC3E}">
        <p14:creationId xmlns:p14="http://schemas.microsoft.com/office/powerpoint/2010/main" val="3378749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980F-D6E9-4C14-BFCC-8F0C560DA419}"/>
              </a:ext>
            </a:extLst>
          </p:cNvPr>
          <p:cNvSpPr txBox="1">
            <a:spLocks/>
          </p:cNvSpPr>
          <p:nvPr/>
        </p:nvSpPr>
        <p:spPr>
          <a:xfrm>
            <a:off x="137223" y="17138"/>
            <a:ext cx="10837333" cy="391191"/>
          </a:xfrm>
          <a:prstGeom prst="rect">
            <a:avLst/>
          </a:prstGeom>
        </p:spPr>
        <p:txBody>
          <a:bodyP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200" dirty="0">
                <a:solidFill>
                  <a:schemeClr val="tx2"/>
                </a:solidFill>
              </a:rPr>
              <a:t>JOBS Video Script Markup</a:t>
            </a:r>
          </a:p>
        </p:txBody>
      </p:sp>
      <p:graphicFrame>
        <p:nvGraphicFramePr>
          <p:cNvPr id="67" name="Table 66">
            <a:extLst>
              <a:ext uri="{FF2B5EF4-FFF2-40B4-BE49-F238E27FC236}">
                <a16:creationId xmlns:a16="http://schemas.microsoft.com/office/drawing/2014/main" id="{4D18BC5E-0638-4A16-BA4F-8FC8B9CE927C}"/>
              </a:ext>
            </a:extLst>
          </p:cNvPr>
          <p:cNvGraphicFramePr>
            <a:graphicFrameLocks noGrp="1"/>
          </p:cNvGraphicFramePr>
          <p:nvPr>
            <p:extLst>
              <p:ext uri="{D42A27DB-BD31-4B8C-83A1-F6EECF244321}">
                <p14:modId xmlns:p14="http://schemas.microsoft.com/office/powerpoint/2010/main" val="1208361752"/>
              </p:ext>
            </p:extLst>
          </p:nvPr>
        </p:nvGraphicFramePr>
        <p:xfrm>
          <a:off x="10252901" y="4770801"/>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36%</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55%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7%</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a:solidFill>
                        <a:schemeClr val="tx1"/>
                      </a:solidFill>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lvl="0" algn="ctr">
                        <a:buNone/>
                      </a:pPr>
                      <a:r>
                        <a:rPr lang="en-US" sz="1200" b="0" i="0" u="none" strike="noStrike">
                          <a:solidFill>
                            <a:srgbClr val="000000"/>
                          </a:solidFill>
                          <a:effectLst/>
                          <a:latin typeface="+mn-lt"/>
                        </a:rPr>
                        <a:t>-</a:t>
                      </a:r>
                    </a:p>
                  </a:txBody>
                  <a:tcPr marL="9524" marR="9524" marT="9524" marB="0"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mn-lt"/>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mn-lt"/>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68" name="Picture 67" descr="A picture containing logo&#10;&#10;Description automatically generated">
            <a:extLst>
              <a:ext uri="{FF2B5EF4-FFF2-40B4-BE49-F238E27FC236}">
                <a16:creationId xmlns:a16="http://schemas.microsoft.com/office/drawing/2014/main" id="{55EFD2E1-714E-4A81-949D-DC5AEAF145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94541" y="4777146"/>
            <a:ext cx="774061" cy="248000"/>
          </a:xfrm>
          <a:prstGeom prst="rect">
            <a:avLst/>
          </a:prstGeom>
        </p:spPr>
      </p:pic>
      <p:pic>
        <p:nvPicPr>
          <p:cNvPr id="69" name="Picture 68" descr="Text&#10;&#10;Description automatically generated with low confidence">
            <a:extLst>
              <a:ext uri="{FF2B5EF4-FFF2-40B4-BE49-F238E27FC236}">
                <a16:creationId xmlns:a16="http://schemas.microsoft.com/office/drawing/2014/main" id="{0BE25365-4693-456A-9F91-A745D06A5F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94541" y="5066635"/>
            <a:ext cx="686408" cy="248000"/>
          </a:xfrm>
          <a:prstGeom prst="rect">
            <a:avLst/>
          </a:prstGeom>
        </p:spPr>
      </p:pic>
      <p:pic>
        <p:nvPicPr>
          <p:cNvPr id="70" name="Picture 69" descr="Logo&#10;&#10;Description automatically generated">
            <a:extLst>
              <a:ext uri="{FF2B5EF4-FFF2-40B4-BE49-F238E27FC236}">
                <a16:creationId xmlns:a16="http://schemas.microsoft.com/office/drawing/2014/main" id="{66C681EE-19A4-4FFC-AC36-64FC48BC5A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94541" y="6219796"/>
            <a:ext cx="945681" cy="238574"/>
          </a:xfrm>
          <a:prstGeom prst="rect">
            <a:avLst/>
          </a:prstGeom>
        </p:spPr>
      </p:pic>
      <p:pic>
        <p:nvPicPr>
          <p:cNvPr id="71" name="Picture 70" descr="Logo&#10;&#10;Description automatically generated">
            <a:extLst>
              <a:ext uri="{FF2B5EF4-FFF2-40B4-BE49-F238E27FC236}">
                <a16:creationId xmlns:a16="http://schemas.microsoft.com/office/drawing/2014/main" id="{56295E55-C602-448B-8968-AE1AAB8EF9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94541" y="6499858"/>
            <a:ext cx="669991" cy="255184"/>
          </a:xfrm>
          <a:prstGeom prst="rect">
            <a:avLst/>
          </a:prstGeom>
        </p:spPr>
      </p:pic>
      <p:pic>
        <p:nvPicPr>
          <p:cNvPr id="72" name="Picture 71" descr="A picture containing logo&#10;&#10;Description automatically generated">
            <a:extLst>
              <a:ext uri="{FF2B5EF4-FFF2-40B4-BE49-F238E27FC236}">
                <a16:creationId xmlns:a16="http://schemas.microsoft.com/office/drawing/2014/main" id="{2A266A6D-5B99-42E0-B3C6-7BAA062285A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94541" y="5356124"/>
            <a:ext cx="1123516" cy="248000"/>
          </a:xfrm>
          <a:prstGeom prst="rect">
            <a:avLst/>
          </a:prstGeom>
        </p:spPr>
      </p:pic>
      <p:pic>
        <p:nvPicPr>
          <p:cNvPr id="73" name="Picture 72" descr="Logo&#10;&#10;Description automatically generated">
            <a:extLst>
              <a:ext uri="{FF2B5EF4-FFF2-40B4-BE49-F238E27FC236}">
                <a16:creationId xmlns:a16="http://schemas.microsoft.com/office/drawing/2014/main" id="{AE22D10A-3C80-4FA7-A6A2-D8360EC671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94541" y="5645613"/>
            <a:ext cx="1033336" cy="248000"/>
          </a:xfrm>
          <a:prstGeom prst="rect">
            <a:avLst/>
          </a:prstGeom>
        </p:spPr>
      </p:pic>
      <p:pic>
        <p:nvPicPr>
          <p:cNvPr id="74" name="Picture 73">
            <a:extLst>
              <a:ext uri="{FF2B5EF4-FFF2-40B4-BE49-F238E27FC236}">
                <a16:creationId xmlns:a16="http://schemas.microsoft.com/office/drawing/2014/main" id="{AE64604A-3DA0-43AC-A6B7-A2B013D328EC}"/>
              </a:ext>
            </a:extLst>
          </p:cNvPr>
          <p:cNvPicPr>
            <a:picLocks noChangeAspect="1"/>
          </p:cNvPicPr>
          <p:nvPr/>
        </p:nvPicPr>
        <p:blipFill>
          <a:blip r:embed="rId9"/>
          <a:stretch>
            <a:fillRect/>
          </a:stretch>
        </p:blipFill>
        <p:spPr>
          <a:xfrm>
            <a:off x="10394541" y="5935102"/>
            <a:ext cx="835616" cy="243205"/>
          </a:xfrm>
          <a:prstGeom prst="rect">
            <a:avLst/>
          </a:prstGeom>
        </p:spPr>
      </p:pic>
      <p:pic>
        <p:nvPicPr>
          <p:cNvPr id="75" name="Picture 74">
            <a:extLst>
              <a:ext uri="{FF2B5EF4-FFF2-40B4-BE49-F238E27FC236}">
                <a16:creationId xmlns:a16="http://schemas.microsoft.com/office/drawing/2014/main" id="{BBFA9814-E995-4A9C-BCB9-8CD6A8946F3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38449" y="1600200"/>
            <a:ext cx="6515100" cy="3657600"/>
          </a:xfrm>
          <a:prstGeom prst="rect">
            <a:avLst/>
          </a:prstGeom>
        </p:spPr>
      </p:pic>
      <p:sp>
        <p:nvSpPr>
          <p:cNvPr id="77" name="TextBox 76">
            <a:extLst>
              <a:ext uri="{FF2B5EF4-FFF2-40B4-BE49-F238E27FC236}">
                <a16:creationId xmlns:a16="http://schemas.microsoft.com/office/drawing/2014/main" id="{B63ADF29-3E73-4049-B692-778ECFF17B51}"/>
              </a:ext>
            </a:extLst>
          </p:cNvPr>
          <p:cNvSpPr txBox="1"/>
          <p:nvPr/>
        </p:nvSpPr>
        <p:spPr>
          <a:xfrm>
            <a:off x="137222" y="3527234"/>
            <a:ext cx="3074803" cy="1815882"/>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“Job creation is vital to a thriving economy and investing in transportation is on e of the key factors.”</a:t>
            </a:r>
          </a:p>
          <a:p>
            <a:pPr marL="171450" indent="-171450">
              <a:buFont typeface="Arial" panose="020B0604020202020204" pitchFamily="34" charset="0"/>
              <a:buChar char="•"/>
            </a:pPr>
            <a:r>
              <a:rPr lang="en-US" sz="1000" dirty="0"/>
              <a:t>“A good point as it helps to improve our economy.”</a:t>
            </a:r>
          </a:p>
          <a:p>
            <a:pPr marL="171450" indent="-171450">
              <a:buFont typeface="Arial" panose="020B0604020202020204" pitchFamily="34" charset="0"/>
              <a:buChar char="•"/>
            </a:pPr>
            <a:r>
              <a:rPr lang="en-US" sz="1000" dirty="0"/>
              <a:t>”Investing in transportation creates not only construction jobs but jobs in local restaurants, stalls, offices and all the other businesses that support a thriving community.. I was actually attracted to this content more”</a:t>
            </a:r>
          </a:p>
        </p:txBody>
      </p:sp>
      <p:sp>
        <p:nvSpPr>
          <p:cNvPr id="78" name="TextBox 77">
            <a:extLst>
              <a:ext uri="{FF2B5EF4-FFF2-40B4-BE49-F238E27FC236}">
                <a16:creationId xmlns:a16="http://schemas.microsoft.com/office/drawing/2014/main" id="{765E03F4-A70B-4EF7-ABD4-22BAA1A39729}"/>
              </a:ext>
            </a:extLst>
          </p:cNvPr>
          <p:cNvSpPr txBox="1"/>
          <p:nvPr/>
        </p:nvSpPr>
        <p:spPr>
          <a:xfrm>
            <a:off x="160848" y="657427"/>
            <a:ext cx="3055550" cy="1508105"/>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b="1" dirty="0"/>
              <a:t>“</a:t>
            </a:r>
            <a:r>
              <a:rPr lang="en-US" sz="1000" dirty="0"/>
              <a:t>Getting to and from work requires reliable transportation. This means that employees can get to their places of employment, which generates revenue.</a:t>
            </a:r>
            <a:r>
              <a:rPr lang="en-US" sz="1000" b="1" dirty="0"/>
              <a:t> </a:t>
            </a:r>
            <a:r>
              <a:rPr lang="en-US" sz="1000" dirty="0"/>
              <a:t>”</a:t>
            </a:r>
          </a:p>
          <a:p>
            <a:pPr marL="171450" indent="-171450">
              <a:buFont typeface="Arial" panose="020B0604020202020204" pitchFamily="34" charset="0"/>
              <a:buChar char="•"/>
            </a:pPr>
            <a:r>
              <a:rPr lang="en-US" sz="1000" dirty="0"/>
              <a:t>“Need lots of good jobs”</a:t>
            </a:r>
          </a:p>
          <a:p>
            <a:pPr marL="171450" indent="-171450">
              <a:buFont typeface="Arial" panose="020B0604020202020204" pitchFamily="34" charset="0"/>
              <a:buChar char="•"/>
            </a:pPr>
            <a:r>
              <a:rPr lang="en-US" sz="1000" dirty="0"/>
              <a:t>“This is true, but it can't just be a good job - it has to be a well-paying job as well. (Especially in this current terrible economy!)”</a:t>
            </a:r>
          </a:p>
        </p:txBody>
      </p:sp>
      <p:sp>
        <p:nvSpPr>
          <p:cNvPr id="79" name="TextBox 78">
            <a:extLst>
              <a:ext uri="{FF2B5EF4-FFF2-40B4-BE49-F238E27FC236}">
                <a16:creationId xmlns:a16="http://schemas.microsoft.com/office/drawing/2014/main" id="{338D03F3-28BB-4C12-91F0-92DB88BE7461}"/>
              </a:ext>
            </a:extLst>
          </p:cNvPr>
          <p:cNvSpPr txBox="1"/>
          <p:nvPr/>
        </p:nvSpPr>
        <p:spPr>
          <a:xfrm>
            <a:off x="4302775" y="2229329"/>
            <a:ext cx="500719" cy="399614"/>
          </a:xfrm>
          <a:prstGeom prst="rect">
            <a:avLst/>
          </a:prstGeom>
          <a:noFill/>
          <a:ln w="19050">
            <a:solidFill>
              <a:schemeClr val="accent6"/>
            </a:solidFill>
          </a:ln>
        </p:spPr>
        <p:txBody>
          <a:bodyPr wrap="square" rtlCol="0">
            <a:spAutoFit/>
          </a:bodyPr>
          <a:lstStyle/>
          <a:p>
            <a:endParaRPr lang="en-US"/>
          </a:p>
        </p:txBody>
      </p:sp>
      <p:cxnSp>
        <p:nvCxnSpPr>
          <p:cNvPr id="80" name="Straight Arrow Connector 79">
            <a:extLst>
              <a:ext uri="{FF2B5EF4-FFF2-40B4-BE49-F238E27FC236}">
                <a16:creationId xmlns:a16="http://schemas.microsoft.com/office/drawing/2014/main" id="{74362368-C8E7-4F31-9C6E-1B36FC99FCAF}"/>
              </a:ext>
            </a:extLst>
          </p:cNvPr>
          <p:cNvCxnSpPr>
            <a:cxnSpLocks/>
            <a:stCxn id="78" idx="3"/>
            <a:endCxn id="79" idx="1"/>
          </p:cNvCxnSpPr>
          <p:nvPr/>
        </p:nvCxnSpPr>
        <p:spPr>
          <a:xfrm>
            <a:off x="3216398" y="1411480"/>
            <a:ext cx="1086377" cy="1017656"/>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5454E1F8-4870-47AF-9EEB-5745EECF850C}"/>
              </a:ext>
            </a:extLst>
          </p:cNvPr>
          <p:cNvSpPr txBox="1"/>
          <p:nvPr/>
        </p:nvSpPr>
        <p:spPr>
          <a:xfrm>
            <a:off x="4710897" y="2534855"/>
            <a:ext cx="729204" cy="282807"/>
          </a:xfrm>
          <a:prstGeom prst="rect">
            <a:avLst/>
          </a:prstGeom>
          <a:noFill/>
          <a:ln w="19050">
            <a:solidFill>
              <a:schemeClr val="accent6"/>
            </a:solidFill>
          </a:ln>
        </p:spPr>
        <p:txBody>
          <a:bodyPr wrap="square" rtlCol="0">
            <a:spAutoFit/>
          </a:bodyPr>
          <a:lstStyle/>
          <a:p>
            <a:endParaRPr lang="en-US"/>
          </a:p>
        </p:txBody>
      </p:sp>
      <p:sp>
        <p:nvSpPr>
          <p:cNvPr id="82" name="TextBox 81">
            <a:extLst>
              <a:ext uri="{FF2B5EF4-FFF2-40B4-BE49-F238E27FC236}">
                <a16:creationId xmlns:a16="http://schemas.microsoft.com/office/drawing/2014/main" id="{D6CD1882-4929-4033-9536-02788DF1B3A9}"/>
              </a:ext>
            </a:extLst>
          </p:cNvPr>
          <p:cNvSpPr txBox="1"/>
          <p:nvPr/>
        </p:nvSpPr>
        <p:spPr>
          <a:xfrm>
            <a:off x="156476" y="2354252"/>
            <a:ext cx="3055550" cy="1046440"/>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“We all know we need a better economy”</a:t>
            </a:r>
          </a:p>
          <a:p>
            <a:pPr marL="171450" indent="-171450">
              <a:buFont typeface="Arial" panose="020B0604020202020204" pitchFamily="34" charset="0"/>
              <a:buChar char="•"/>
            </a:pPr>
            <a:r>
              <a:rPr lang="en-US" sz="1000" dirty="0"/>
              <a:t>“economy is a concern for most people.”</a:t>
            </a:r>
          </a:p>
          <a:p>
            <a:pPr marL="171450" indent="-171450">
              <a:buFont typeface="Arial" panose="020B0604020202020204" pitchFamily="34" charset="0"/>
              <a:buChar char="•"/>
            </a:pPr>
            <a:r>
              <a:rPr lang="en-US" sz="1000" dirty="0"/>
              <a:t>“With the current rate of inflation, we need a vibrant economy”</a:t>
            </a:r>
          </a:p>
          <a:p>
            <a:pPr marL="171450" indent="-171450">
              <a:buFont typeface="Arial" panose="020B0604020202020204" pitchFamily="34" charset="0"/>
              <a:buChar char="•"/>
            </a:pPr>
            <a:r>
              <a:rPr lang="en-US" sz="1000" dirty="0"/>
              <a:t>“Create a healthy economy”</a:t>
            </a:r>
          </a:p>
        </p:txBody>
      </p:sp>
      <p:cxnSp>
        <p:nvCxnSpPr>
          <p:cNvPr id="83" name="Straight Arrow Connector 82">
            <a:extLst>
              <a:ext uri="{FF2B5EF4-FFF2-40B4-BE49-F238E27FC236}">
                <a16:creationId xmlns:a16="http://schemas.microsoft.com/office/drawing/2014/main" id="{8C065B31-4EAE-4BFD-83A3-374B33F9DA33}"/>
              </a:ext>
            </a:extLst>
          </p:cNvPr>
          <p:cNvCxnSpPr>
            <a:cxnSpLocks/>
            <a:stCxn id="82" idx="3"/>
            <a:endCxn id="81" idx="1"/>
          </p:cNvCxnSpPr>
          <p:nvPr/>
        </p:nvCxnSpPr>
        <p:spPr>
          <a:xfrm flipV="1">
            <a:off x="3212026" y="2676259"/>
            <a:ext cx="1498871" cy="201213"/>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ACD74B1B-5818-4842-A960-B1E760811F63}"/>
              </a:ext>
            </a:extLst>
          </p:cNvPr>
          <p:cNvSpPr txBox="1"/>
          <p:nvPr/>
        </p:nvSpPr>
        <p:spPr>
          <a:xfrm>
            <a:off x="5087072" y="2976125"/>
            <a:ext cx="1204992" cy="282807"/>
          </a:xfrm>
          <a:prstGeom prst="rect">
            <a:avLst/>
          </a:prstGeom>
          <a:noFill/>
          <a:ln w="19050">
            <a:solidFill>
              <a:srgbClr val="FF0000"/>
            </a:solidFill>
          </a:ln>
        </p:spPr>
        <p:txBody>
          <a:bodyPr wrap="square" rtlCol="0">
            <a:spAutoFit/>
          </a:bodyPr>
          <a:lstStyle/>
          <a:p>
            <a:endParaRPr lang="en-US"/>
          </a:p>
        </p:txBody>
      </p:sp>
      <p:cxnSp>
        <p:nvCxnSpPr>
          <p:cNvPr id="85" name="Straight Arrow Connector 84">
            <a:extLst>
              <a:ext uri="{FF2B5EF4-FFF2-40B4-BE49-F238E27FC236}">
                <a16:creationId xmlns:a16="http://schemas.microsoft.com/office/drawing/2014/main" id="{88FCA47A-52C7-4A91-A44E-9AE55FF5C570}"/>
              </a:ext>
            </a:extLst>
          </p:cNvPr>
          <p:cNvCxnSpPr>
            <a:cxnSpLocks/>
            <a:stCxn id="77" idx="3"/>
            <a:endCxn id="84" idx="1"/>
          </p:cNvCxnSpPr>
          <p:nvPr/>
        </p:nvCxnSpPr>
        <p:spPr>
          <a:xfrm flipV="1">
            <a:off x="3212025" y="3117529"/>
            <a:ext cx="1875047" cy="1317646"/>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8F5BB723-C155-4271-99DD-0D36AE2AD4C8}"/>
              </a:ext>
            </a:extLst>
          </p:cNvPr>
          <p:cNvSpPr txBox="1"/>
          <p:nvPr/>
        </p:nvSpPr>
        <p:spPr>
          <a:xfrm>
            <a:off x="5252319" y="3770976"/>
            <a:ext cx="430852" cy="422611"/>
          </a:xfrm>
          <a:prstGeom prst="rect">
            <a:avLst/>
          </a:prstGeom>
          <a:noFill/>
          <a:ln w="19050">
            <a:solidFill>
              <a:schemeClr val="accent6"/>
            </a:solidFill>
          </a:ln>
        </p:spPr>
        <p:txBody>
          <a:bodyPr wrap="square" rtlCol="0">
            <a:spAutoFit/>
          </a:bodyPr>
          <a:lstStyle/>
          <a:p>
            <a:endParaRPr lang="en-US"/>
          </a:p>
        </p:txBody>
      </p:sp>
      <p:sp>
        <p:nvSpPr>
          <p:cNvPr id="87" name="TextBox 86">
            <a:extLst>
              <a:ext uri="{FF2B5EF4-FFF2-40B4-BE49-F238E27FC236}">
                <a16:creationId xmlns:a16="http://schemas.microsoft.com/office/drawing/2014/main" id="{B9FEE9BF-FE98-4120-9F03-FBD8EDB12268}"/>
              </a:ext>
            </a:extLst>
          </p:cNvPr>
          <p:cNvSpPr txBox="1"/>
          <p:nvPr/>
        </p:nvSpPr>
        <p:spPr>
          <a:xfrm>
            <a:off x="3406362" y="5393676"/>
            <a:ext cx="3055550" cy="1354217"/>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“Everyone needs access to some form of transportation to get to work, go to medical appointments, visit family, etc.”</a:t>
            </a:r>
          </a:p>
          <a:p>
            <a:pPr marL="171450" indent="-171450">
              <a:buFont typeface="Arial" panose="020B0604020202020204" pitchFamily="34" charset="0"/>
              <a:buChar char="•"/>
            </a:pPr>
            <a:r>
              <a:rPr lang="en-US" sz="1000" dirty="0"/>
              <a:t>“Everyone needs to have the ability to access transportation regardless of who they are or what their place in life is.”</a:t>
            </a:r>
          </a:p>
          <a:p>
            <a:pPr marL="171450" indent="-171450">
              <a:buFont typeface="Arial" panose="020B0604020202020204" pitchFamily="34" charset="0"/>
              <a:buChar char="•"/>
            </a:pPr>
            <a:endParaRPr lang="en-US" sz="1000" i="1" dirty="0"/>
          </a:p>
        </p:txBody>
      </p:sp>
      <p:cxnSp>
        <p:nvCxnSpPr>
          <p:cNvPr id="88" name="Straight Arrow Connector 87">
            <a:extLst>
              <a:ext uri="{FF2B5EF4-FFF2-40B4-BE49-F238E27FC236}">
                <a16:creationId xmlns:a16="http://schemas.microsoft.com/office/drawing/2014/main" id="{44E29484-204C-43FC-8B78-3C2AD5A22086}"/>
              </a:ext>
            </a:extLst>
          </p:cNvPr>
          <p:cNvCxnSpPr>
            <a:cxnSpLocks/>
            <a:stCxn id="87" idx="0"/>
            <a:endCxn id="86" idx="2"/>
          </p:cNvCxnSpPr>
          <p:nvPr/>
        </p:nvCxnSpPr>
        <p:spPr>
          <a:xfrm flipV="1">
            <a:off x="4934137" y="4193587"/>
            <a:ext cx="533608" cy="1200089"/>
          </a:xfrm>
          <a:prstGeom prst="straightConnector1">
            <a:avLst/>
          </a:prstGeom>
          <a:ln w="19050" cap="rnd">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28B20126-49A2-414A-98EC-B9C83E23E1FB}"/>
              </a:ext>
            </a:extLst>
          </p:cNvPr>
          <p:cNvSpPr txBox="1"/>
          <p:nvPr/>
        </p:nvSpPr>
        <p:spPr>
          <a:xfrm>
            <a:off x="6603552" y="5389124"/>
            <a:ext cx="3074803" cy="1354217"/>
          </a:xfrm>
          <a:prstGeom prst="rect">
            <a:avLst/>
          </a:prstGeom>
          <a:solidFill>
            <a:schemeClr val="bg1"/>
          </a:solidFill>
          <a:ln w="28575">
            <a:solidFill>
              <a:srgbClr val="FF0000"/>
            </a:solidFill>
          </a:ln>
        </p:spPr>
        <p:txBody>
          <a:bodyPr wrap="square" rtlCol="0">
            <a:spAutoFit/>
          </a:bodyPr>
          <a:lstStyle/>
          <a:p>
            <a:r>
              <a:rPr lang="en-US" sz="1200" dirty="0"/>
              <a:t>LOVE</a:t>
            </a:r>
          </a:p>
          <a:p>
            <a:pPr marL="171450" indent="-171450">
              <a:buFont typeface="Arial" panose="020B0604020202020204" pitchFamily="34" charset="0"/>
              <a:buChar char="•"/>
            </a:pPr>
            <a:r>
              <a:rPr lang="en-US" sz="1000" dirty="0"/>
              <a:t>“I chose the love emoji for healthier families. I chose this because this is so important for my family. With just having a baby it is important that we have access to get to doctors' appointments and possibly an emergency room quickly and in a timely manner.”</a:t>
            </a:r>
          </a:p>
          <a:p>
            <a:pPr marL="171450" indent="-171450">
              <a:buFont typeface="Arial" panose="020B0604020202020204" pitchFamily="34" charset="0"/>
              <a:buChar char="•"/>
            </a:pPr>
            <a:r>
              <a:rPr lang="en-US" sz="1000" dirty="0"/>
              <a:t>“I am all for healthier and happy families”</a:t>
            </a:r>
          </a:p>
        </p:txBody>
      </p:sp>
      <p:sp>
        <p:nvSpPr>
          <p:cNvPr id="90" name="TextBox 89">
            <a:extLst>
              <a:ext uri="{FF2B5EF4-FFF2-40B4-BE49-F238E27FC236}">
                <a16:creationId xmlns:a16="http://schemas.microsoft.com/office/drawing/2014/main" id="{1232BE86-B876-4B39-B7E0-ABF5A410955A}"/>
              </a:ext>
            </a:extLst>
          </p:cNvPr>
          <p:cNvSpPr txBox="1"/>
          <p:nvPr/>
        </p:nvSpPr>
        <p:spPr>
          <a:xfrm>
            <a:off x="7355750" y="4052183"/>
            <a:ext cx="430852" cy="282807"/>
          </a:xfrm>
          <a:prstGeom prst="rect">
            <a:avLst/>
          </a:prstGeom>
          <a:noFill/>
          <a:ln w="19050">
            <a:solidFill>
              <a:srgbClr val="FF0000"/>
            </a:solidFill>
          </a:ln>
        </p:spPr>
        <p:txBody>
          <a:bodyPr wrap="square" rtlCol="0">
            <a:spAutoFit/>
          </a:bodyPr>
          <a:lstStyle/>
          <a:p>
            <a:endParaRPr lang="en-US"/>
          </a:p>
        </p:txBody>
      </p:sp>
      <p:cxnSp>
        <p:nvCxnSpPr>
          <p:cNvPr id="91" name="Straight Arrow Connector 90">
            <a:extLst>
              <a:ext uri="{FF2B5EF4-FFF2-40B4-BE49-F238E27FC236}">
                <a16:creationId xmlns:a16="http://schemas.microsoft.com/office/drawing/2014/main" id="{9F3F533D-CA39-4C7E-8951-CA373012C83D}"/>
              </a:ext>
            </a:extLst>
          </p:cNvPr>
          <p:cNvCxnSpPr>
            <a:cxnSpLocks/>
            <a:stCxn id="89" idx="0"/>
            <a:endCxn id="90" idx="2"/>
          </p:cNvCxnSpPr>
          <p:nvPr/>
        </p:nvCxnSpPr>
        <p:spPr>
          <a:xfrm flipH="1" flipV="1">
            <a:off x="7571176" y="4334990"/>
            <a:ext cx="569778" cy="1054134"/>
          </a:xfrm>
          <a:prstGeom prst="straightConnector1">
            <a:avLst/>
          </a:prstGeom>
          <a:ln w="1905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6550FB69-9831-42CD-B41E-423FFEB20C0D}"/>
              </a:ext>
            </a:extLst>
          </p:cNvPr>
          <p:cNvSpPr txBox="1"/>
          <p:nvPr/>
        </p:nvSpPr>
        <p:spPr>
          <a:xfrm>
            <a:off x="9051886" y="3608811"/>
            <a:ext cx="3055550" cy="584775"/>
          </a:xfrm>
          <a:prstGeom prst="rect">
            <a:avLst/>
          </a:prstGeom>
          <a:solidFill>
            <a:schemeClr val="bg1"/>
          </a:solidFill>
          <a:ln w="28575">
            <a:solidFill>
              <a:schemeClr val="accent3"/>
            </a:solidFill>
          </a:ln>
        </p:spPr>
        <p:txBody>
          <a:bodyPr wrap="square" rtlCol="0">
            <a:spAutoFit/>
          </a:bodyPr>
          <a:lstStyle/>
          <a:p>
            <a:r>
              <a:rPr lang="en-US" sz="1200" dirty="0"/>
              <a:t>CONFUSING</a:t>
            </a:r>
          </a:p>
          <a:p>
            <a:r>
              <a:rPr lang="en-US" sz="1000" dirty="0"/>
              <a:t>“I’m not sure how access to reliable transportation makes your family healthier”</a:t>
            </a:r>
          </a:p>
        </p:txBody>
      </p:sp>
      <p:sp>
        <p:nvSpPr>
          <p:cNvPr id="95" name="TextBox 94">
            <a:extLst>
              <a:ext uri="{FF2B5EF4-FFF2-40B4-BE49-F238E27FC236}">
                <a16:creationId xmlns:a16="http://schemas.microsoft.com/office/drawing/2014/main" id="{F20A2F2F-81C3-4905-8DB5-192C2DBC0CB4}"/>
              </a:ext>
            </a:extLst>
          </p:cNvPr>
          <p:cNvSpPr txBox="1"/>
          <p:nvPr/>
        </p:nvSpPr>
        <p:spPr>
          <a:xfrm>
            <a:off x="7607345" y="3895540"/>
            <a:ext cx="298164" cy="282807"/>
          </a:xfrm>
          <a:prstGeom prst="rect">
            <a:avLst/>
          </a:prstGeom>
          <a:noFill/>
          <a:ln w="19050">
            <a:solidFill>
              <a:schemeClr val="accent3"/>
            </a:solidFill>
          </a:ln>
        </p:spPr>
        <p:txBody>
          <a:bodyPr wrap="square" rtlCol="0">
            <a:spAutoFit/>
          </a:bodyPr>
          <a:lstStyle/>
          <a:p>
            <a:endParaRPr lang="en-US"/>
          </a:p>
        </p:txBody>
      </p:sp>
      <p:cxnSp>
        <p:nvCxnSpPr>
          <p:cNvPr id="96" name="Straight Arrow Connector 95">
            <a:extLst>
              <a:ext uri="{FF2B5EF4-FFF2-40B4-BE49-F238E27FC236}">
                <a16:creationId xmlns:a16="http://schemas.microsoft.com/office/drawing/2014/main" id="{E4036A4D-5276-4E48-8D12-55A11309B1EB}"/>
              </a:ext>
            </a:extLst>
          </p:cNvPr>
          <p:cNvCxnSpPr>
            <a:cxnSpLocks/>
            <a:stCxn id="94" idx="1"/>
            <a:endCxn id="95" idx="3"/>
          </p:cNvCxnSpPr>
          <p:nvPr/>
        </p:nvCxnSpPr>
        <p:spPr>
          <a:xfrm flipH="1">
            <a:off x="7905509" y="3901199"/>
            <a:ext cx="1146377" cy="135745"/>
          </a:xfrm>
          <a:prstGeom prst="straightConnector1">
            <a:avLst/>
          </a:prstGeom>
          <a:ln w="19050" cap="rnd">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56E0A1CA-115D-403C-8040-90AA86724CB5}"/>
              </a:ext>
            </a:extLst>
          </p:cNvPr>
          <p:cNvSpPr txBox="1"/>
          <p:nvPr/>
        </p:nvSpPr>
        <p:spPr>
          <a:xfrm>
            <a:off x="9051886" y="2519136"/>
            <a:ext cx="3055550" cy="584775"/>
          </a:xfrm>
          <a:prstGeom prst="rect">
            <a:avLst/>
          </a:prstGeom>
          <a:solidFill>
            <a:schemeClr val="bg1"/>
          </a:solidFill>
          <a:ln w="28575">
            <a:solidFill>
              <a:srgbClr val="00B0F0"/>
            </a:solidFill>
          </a:ln>
        </p:spPr>
        <p:txBody>
          <a:bodyPr wrap="square" rtlCol="0">
            <a:spAutoFit/>
          </a:bodyPr>
          <a:lstStyle/>
          <a:p>
            <a:r>
              <a:rPr lang="en-US" sz="1200" dirty="0"/>
              <a:t>DISLIKES</a:t>
            </a:r>
          </a:p>
          <a:p>
            <a:r>
              <a:rPr lang="en-US" sz="1000" dirty="0"/>
              <a:t>“dislike that the word "thriving" is used twice. Redundant” </a:t>
            </a:r>
          </a:p>
        </p:txBody>
      </p:sp>
      <p:sp>
        <p:nvSpPr>
          <p:cNvPr id="98" name="TextBox 97">
            <a:extLst>
              <a:ext uri="{FF2B5EF4-FFF2-40B4-BE49-F238E27FC236}">
                <a16:creationId xmlns:a16="http://schemas.microsoft.com/office/drawing/2014/main" id="{199E2092-0786-47B6-9F53-1282543DE049}"/>
              </a:ext>
            </a:extLst>
          </p:cNvPr>
          <p:cNvSpPr txBox="1"/>
          <p:nvPr/>
        </p:nvSpPr>
        <p:spPr>
          <a:xfrm>
            <a:off x="7254390" y="3549651"/>
            <a:ext cx="298164" cy="282807"/>
          </a:xfrm>
          <a:prstGeom prst="rect">
            <a:avLst/>
          </a:prstGeom>
          <a:noFill/>
          <a:ln w="19050">
            <a:solidFill>
              <a:srgbClr val="00B0F0"/>
            </a:solidFill>
          </a:ln>
        </p:spPr>
        <p:txBody>
          <a:bodyPr wrap="square" rtlCol="0">
            <a:spAutoFit/>
          </a:bodyPr>
          <a:lstStyle/>
          <a:p>
            <a:endParaRPr lang="en-US"/>
          </a:p>
        </p:txBody>
      </p:sp>
      <p:cxnSp>
        <p:nvCxnSpPr>
          <p:cNvPr id="99" name="Straight Arrow Connector 98">
            <a:extLst>
              <a:ext uri="{FF2B5EF4-FFF2-40B4-BE49-F238E27FC236}">
                <a16:creationId xmlns:a16="http://schemas.microsoft.com/office/drawing/2014/main" id="{0A3BB1BA-9898-402D-B19F-50592AFD4DB2}"/>
              </a:ext>
            </a:extLst>
          </p:cNvPr>
          <p:cNvCxnSpPr>
            <a:cxnSpLocks/>
            <a:stCxn id="97" idx="1"/>
            <a:endCxn id="98" idx="3"/>
          </p:cNvCxnSpPr>
          <p:nvPr/>
        </p:nvCxnSpPr>
        <p:spPr>
          <a:xfrm flipH="1">
            <a:off x="7552554" y="2811524"/>
            <a:ext cx="1499332" cy="879531"/>
          </a:xfrm>
          <a:prstGeom prst="straightConnector1">
            <a:avLst/>
          </a:prstGeom>
          <a:ln w="19050" cap="rnd">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0065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C6EE65-C501-47D3-BC57-D2C4D300B88C}"/>
              </a:ext>
            </a:extLst>
          </p:cNvPr>
          <p:cNvSpPr/>
          <p:nvPr/>
        </p:nvSpPr>
        <p:spPr>
          <a:xfrm>
            <a:off x="486383" y="1058975"/>
            <a:ext cx="11076967" cy="5402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DBDEE8-CD56-4ADB-BC44-6B1F3F95D3B3}"/>
              </a:ext>
            </a:extLst>
          </p:cNvPr>
          <p:cNvSpPr/>
          <p:nvPr/>
        </p:nvSpPr>
        <p:spPr>
          <a:xfrm>
            <a:off x="0" y="344955"/>
            <a:ext cx="5335675"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4CCC3-0278-4483-A7B0-940E9F16010F}"/>
              </a:ext>
            </a:extLst>
          </p:cNvPr>
          <p:cNvSpPr>
            <a:spLocks noGrp="1"/>
          </p:cNvSpPr>
          <p:nvPr>
            <p:ph type="title"/>
          </p:nvPr>
        </p:nvSpPr>
        <p:spPr>
          <a:xfrm>
            <a:off x="305867" y="447285"/>
            <a:ext cx="3600450" cy="868261"/>
          </a:xfrm>
        </p:spPr>
        <p:txBody>
          <a:bodyPr>
            <a:normAutofit/>
          </a:bodyPr>
          <a:lstStyle/>
          <a:p>
            <a:r>
              <a:rPr lang="en-US" sz="4800" dirty="0"/>
              <a:t>Conclusions</a:t>
            </a:r>
          </a:p>
        </p:txBody>
      </p:sp>
      <p:pic>
        <p:nvPicPr>
          <p:cNvPr id="7" name="Graphic 6">
            <a:extLst>
              <a:ext uri="{FF2B5EF4-FFF2-40B4-BE49-F238E27FC236}">
                <a16:creationId xmlns:a16="http://schemas.microsoft.com/office/drawing/2014/main" id="{001C1CCE-37A7-4D73-BDD7-D84C3E5AD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2633" y="2257909"/>
            <a:ext cx="923925" cy="904875"/>
          </a:xfrm>
          <a:prstGeom prst="rect">
            <a:avLst/>
          </a:prstGeom>
        </p:spPr>
      </p:pic>
      <p:pic>
        <p:nvPicPr>
          <p:cNvPr id="9" name="Graphic 8">
            <a:extLst>
              <a:ext uri="{FF2B5EF4-FFF2-40B4-BE49-F238E27FC236}">
                <a16:creationId xmlns:a16="http://schemas.microsoft.com/office/drawing/2014/main" id="{5875A38C-5706-4886-B9F9-F3D9D572F0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6222" y="2272196"/>
            <a:ext cx="1104900" cy="876300"/>
          </a:xfrm>
          <a:prstGeom prst="rect">
            <a:avLst/>
          </a:prstGeom>
        </p:spPr>
      </p:pic>
      <p:pic>
        <p:nvPicPr>
          <p:cNvPr id="11" name="Graphic 10">
            <a:extLst>
              <a:ext uri="{FF2B5EF4-FFF2-40B4-BE49-F238E27FC236}">
                <a16:creationId xmlns:a16="http://schemas.microsoft.com/office/drawing/2014/main" id="{7BA8B0D3-8EED-460C-9697-3D730A38A5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2242" y="2243621"/>
            <a:ext cx="990600" cy="933450"/>
          </a:xfrm>
          <a:prstGeom prst="rect">
            <a:avLst/>
          </a:prstGeom>
        </p:spPr>
      </p:pic>
      <p:pic>
        <p:nvPicPr>
          <p:cNvPr id="13" name="Graphic 12">
            <a:extLst>
              <a:ext uri="{FF2B5EF4-FFF2-40B4-BE49-F238E27FC236}">
                <a16:creationId xmlns:a16="http://schemas.microsoft.com/office/drawing/2014/main" id="{0E4BC2A8-AF7F-449E-ACD0-77AEB1D2F5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4045" y="4450479"/>
            <a:ext cx="904875" cy="1085850"/>
          </a:xfrm>
          <a:prstGeom prst="rect">
            <a:avLst/>
          </a:prstGeom>
        </p:spPr>
      </p:pic>
      <p:pic>
        <p:nvPicPr>
          <p:cNvPr id="15" name="Graphic 14">
            <a:extLst>
              <a:ext uri="{FF2B5EF4-FFF2-40B4-BE49-F238E27FC236}">
                <a16:creationId xmlns:a16="http://schemas.microsoft.com/office/drawing/2014/main" id="{0744079F-DC77-4148-A130-493097CB16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6033" y="4583829"/>
            <a:ext cx="1133475" cy="952500"/>
          </a:xfrm>
          <a:prstGeom prst="rect">
            <a:avLst/>
          </a:prstGeom>
        </p:spPr>
      </p:pic>
      <p:sp>
        <p:nvSpPr>
          <p:cNvPr id="16" name="TextBox 15">
            <a:extLst>
              <a:ext uri="{FF2B5EF4-FFF2-40B4-BE49-F238E27FC236}">
                <a16:creationId xmlns:a16="http://schemas.microsoft.com/office/drawing/2014/main" id="{FD5966CC-0913-4859-AA00-7D9A80EA49A5}"/>
              </a:ext>
            </a:extLst>
          </p:cNvPr>
          <p:cNvSpPr txBox="1"/>
          <p:nvPr/>
        </p:nvSpPr>
        <p:spPr>
          <a:xfrm>
            <a:off x="582142" y="3234334"/>
            <a:ext cx="2944906" cy="1200329"/>
          </a:xfrm>
          <a:prstGeom prst="rect">
            <a:avLst/>
          </a:prstGeom>
          <a:noFill/>
        </p:spPr>
        <p:txBody>
          <a:bodyPr wrap="square" rtlCol="0">
            <a:spAutoFit/>
          </a:bodyPr>
          <a:lstStyle/>
          <a:p>
            <a:pPr algn="ctr"/>
            <a:r>
              <a:rPr lang="en-US" b="1" dirty="0">
                <a:solidFill>
                  <a:schemeClr val="tx2"/>
                </a:solidFill>
              </a:rPr>
              <a:t>“Transportation that works for everyone improves all our lives.” (Equity)</a:t>
            </a:r>
          </a:p>
        </p:txBody>
      </p:sp>
      <p:sp>
        <p:nvSpPr>
          <p:cNvPr id="17" name="TextBox 16">
            <a:extLst>
              <a:ext uri="{FF2B5EF4-FFF2-40B4-BE49-F238E27FC236}">
                <a16:creationId xmlns:a16="http://schemas.microsoft.com/office/drawing/2014/main" id="{9F9D8582-F43B-4A8F-A35E-2C0D492C1899}"/>
              </a:ext>
            </a:extLst>
          </p:cNvPr>
          <p:cNvSpPr txBox="1"/>
          <p:nvPr/>
        </p:nvSpPr>
        <p:spPr>
          <a:xfrm>
            <a:off x="685674" y="1512616"/>
            <a:ext cx="10678383" cy="646331"/>
          </a:xfrm>
          <a:prstGeom prst="rect">
            <a:avLst/>
          </a:prstGeom>
          <a:noFill/>
        </p:spPr>
        <p:txBody>
          <a:bodyPr wrap="square" rtlCol="0">
            <a:spAutoFit/>
          </a:bodyPr>
          <a:lstStyle/>
          <a:p>
            <a:r>
              <a:rPr lang="en-US" sz="1800" b="0" i="0" u="none" strike="noStrike" baseline="0" dirty="0">
                <a:solidFill>
                  <a:srgbClr val="221E1F"/>
                </a:solidFill>
                <a:latin typeface="Roboto" panose="02000000000000000000" pitchFamily="2" charset="0"/>
              </a:rPr>
              <a:t>This study helped to validate five messages that transportation agencies can use to raise awareness of the benefits of transportation infrastructure investment: </a:t>
            </a:r>
            <a:endParaRPr lang="en-US" dirty="0"/>
          </a:p>
        </p:txBody>
      </p:sp>
      <p:sp>
        <p:nvSpPr>
          <p:cNvPr id="19" name="TextBox 18">
            <a:extLst>
              <a:ext uri="{FF2B5EF4-FFF2-40B4-BE49-F238E27FC236}">
                <a16:creationId xmlns:a16="http://schemas.microsoft.com/office/drawing/2014/main" id="{BC40C2AF-7CC1-4404-BBE0-916EE7EF85A1}"/>
              </a:ext>
            </a:extLst>
          </p:cNvPr>
          <p:cNvSpPr txBox="1"/>
          <p:nvPr/>
        </p:nvSpPr>
        <p:spPr>
          <a:xfrm>
            <a:off x="3840523" y="3234334"/>
            <a:ext cx="3616298" cy="1200329"/>
          </a:xfrm>
          <a:prstGeom prst="rect">
            <a:avLst/>
          </a:prstGeom>
          <a:noFill/>
        </p:spPr>
        <p:txBody>
          <a:bodyPr wrap="square">
            <a:spAutoFit/>
          </a:bodyPr>
          <a:lstStyle/>
          <a:p>
            <a:pPr algn="ctr"/>
            <a:r>
              <a:rPr lang="en-US" b="1" dirty="0">
                <a:solidFill>
                  <a:schemeClr val="tx2"/>
                </a:solidFill>
              </a:rPr>
              <a:t>“Improving transportation means you can get where you need to go — quickly and easily.” (Mobility)</a:t>
            </a:r>
          </a:p>
        </p:txBody>
      </p:sp>
      <p:sp>
        <p:nvSpPr>
          <p:cNvPr id="21" name="TextBox 20">
            <a:extLst>
              <a:ext uri="{FF2B5EF4-FFF2-40B4-BE49-F238E27FC236}">
                <a16:creationId xmlns:a16="http://schemas.microsoft.com/office/drawing/2014/main" id="{9BC3D4A1-11D7-4B06-BF87-D3C24A985E1A}"/>
              </a:ext>
            </a:extLst>
          </p:cNvPr>
          <p:cNvSpPr txBox="1"/>
          <p:nvPr/>
        </p:nvSpPr>
        <p:spPr>
          <a:xfrm>
            <a:off x="7699393" y="3234334"/>
            <a:ext cx="3616298" cy="923330"/>
          </a:xfrm>
          <a:prstGeom prst="rect">
            <a:avLst/>
          </a:prstGeom>
          <a:noFill/>
        </p:spPr>
        <p:txBody>
          <a:bodyPr wrap="square">
            <a:spAutoFit/>
          </a:bodyPr>
          <a:lstStyle/>
          <a:p>
            <a:pPr algn="ctr"/>
            <a:r>
              <a:rPr lang="en-US" b="1" dirty="0">
                <a:solidFill>
                  <a:schemeClr val="tx2"/>
                </a:solidFill>
              </a:rPr>
              <a:t>“More reliable transportation makes your commute less stressful.” (Easier Commutes)</a:t>
            </a:r>
          </a:p>
        </p:txBody>
      </p:sp>
      <p:sp>
        <p:nvSpPr>
          <p:cNvPr id="23" name="TextBox 22">
            <a:extLst>
              <a:ext uri="{FF2B5EF4-FFF2-40B4-BE49-F238E27FC236}">
                <a16:creationId xmlns:a16="http://schemas.microsoft.com/office/drawing/2014/main" id="{188595AA-4EC6-4BD9-B2FF-3BB589E8004E}"/>
              </a:ext>
            </a:extLst>
          </p:cNvPr>
          <p:cNvSpPr txBox="1"/>
          <p:nvPr/>
        </p:nvSpPr>
        <p:spPr>
          <a:xfrm>
            <a:off x="1165069" y="5625918"/>
            <a:ext cx="5002827" cy="646331"/>
          </a:xfrm>
          <a:prstGeom prst="rect">
            <a:avLst/>
          </a:prstGeom>
          <a:noFill/>
        </p:spPr>
        <p:txBody>
          <a:bodyPr wrap="square">
            <a:spAutoFit/>
          </a:bodyPr>
          <a:lstStyle/>
          <a:p>
            <a:pPr algn="ctr"/>
            <a:r>
              <a:rPr lang="en-US" b="1" dirty="0">
                <a:solidFill>
                  <a:schemeClr val="tx2"/>
                </a:solidFill>
              </a:rPr>
              <a:t>“Time spent sitting in traffic is time away from the important things in life.” (Time)</a:t>
            </a:r>
          </a:p>
        </p:txBody>
      </p:sp>
      <p:sp>
        <p:nvSpPr>
          <p:cNvPr id="25" name="TextBox 24">
            <a:extLst>
              <a:ext uri="{FF2B5EF4-FFF2-40B4-BE49-F238E27FC236}">
                <a16:creationId xmlns:a16="http://schemas.microsoft.com/office/drawing/2014/main" id="{F6F34587-3210-4F20-A06C-91993D8C69D8}"/>
              </a:ext>
            </a:extLst>
          </p:cNvPr>
          <p:cNvSpPr txBox="1"/>
          <p:nvPr/>
        </p:nvSpPr>
        <p:spPr>
          <a:xfrm>
            <a:off x="6239052" y="5625918"/>
            <a:ext cx="4447436" cy="646331"/>
          </a:xfrm>
          <a:prstGeom prst="rect">
            <a:avLst/>
          </a:prstGeom>
          <a:noFill/>
        </p:spPr>
        <p:txBody>
          <a:bodyPr wrap="square">
            <a:spAutoFit/>
          </a:bodyPr>
          <a:lstStyle/>
          <a:p>
            <a:pPr algn="ctr"/>
            <a:r>
              <a:rPr lang="en-US" b="1" dirty="0">
                <a:solidFill>
                  <a:schemeClr val="tx2"/>
                </a:solidFill>
              </a:rPr>
              <a:t>“Investing in transportation creates more jobs in your community.” (Jobs)</a:t>
            </a:r>
          </a:p>
        </p:txBody>
      </p:sp>
    </p:spTree>
    <p:extLst>
      <p:ext uri="{BB962C8B-B14F-4D97-AF65-F5344CB8AC3E}">
        <p14:creationId xmlns:p14="http://schemas.microsoft.com/office/powerpoint/2010/main" val="1814738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453BD-BC07-4331-8FDF-362C91BCB763}"/>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C4E2587D-1712-4AA1-BD2B-689B372AD31A}"/>
              </a:ext>
            </a:extLst>
          </p:cNvPr>
          <p:cNvSpPr>
            <a:spLocks noGrp="1"/>
          </p:cNvSpPr>
          <p:nvPr>
            <p:ph idx="1"/>
          </p:nvPr>
        </p:nvSpPr>
        <p:spPr>
          <a:xfrm>
            <a:off x="314325" y="1628486"/>
            <a:ext cx="11563349" cy="1504951"/>
          </a:xfrm>
        </p:spPr>
        <p:txBody>
          <a:bodyPr>
            <a:noAutofit/>
          </a:bodyPr>
          <a:lstStyle/>
          <a:p>
            <a:pPr marL="0" indent="0">
              <a:lnSpc>
                <a:spcPct val="117143"/>
              </a:lnSpc>
              <a:buNone/>
            </a:pPr>
            <a:r>
              <a:rPr lang="en-US" sz="1800" b="0" i="0" u="none" strike="noStrike" baseline="0" dirty="0">
                <a:solidFill>
                  <a:srgbClr val="221E1F"/>
                </a:solidFill>
              </a:rPr>
              <a:t>When placed in the context of communications pieces with imagery, all five messages resonated with members of the public in two rounds of detailed qualitative message testing. The most successful messages across most of the metrics tested were on </a:t>
            </a:r>
            <a:r>
              <a:rPr lang="en-US" sz="1800" b="1" i="0" u="none" strike="noStrike" baseline="0" dirty="0">
                <a:solidFill>
                  <a:schemeClr val="accent1"/>
                </a:solidFill>
              </a:rPr>
              <a:t>Equity</a:t>
            </a:r>
            <a:r>
              <a:rPr lang="en-US" sz="1800" b="1" i="0" u="none" strike="noStrike" baseline="0" dirty="0">
                <a:solidFill>
                  <a:srgbClr val="221E1F"/>
                </a:solidFill>
              </a:rPr>
              <a:t> </a:t>
            </a:r>
            <a:r>
              <a:rPr lang="en-US" sz="1800" b="0" i="0" u="none" strike="noStrike" baseline="0" dirty="0">
                <a:solidFill>
                  <a:srgbClr val="221E1F"/>
                </a:solidFill>
              </a:rPr>
              <a:t>and </a:t>
            </a:r>
            <a:r>
              <a:rPr lang="en-US" sz="1800" b="1" i="0" u="none" strike="noStrike" baseline="0" dirty="0">
                <a:solidFill>
                  <a:schemeClr val="accent1"/>
                </a:solidFill>
              </a:rPr>
              <a:t>Mobility</a:t>
            </a:r>
            <a:r>
              <a:rPr lang="en-US" sz="1800" b="0" i="0" u="none" strike="noStrike" baseline="0" dirty="0">
                <a:solidFill>
                  <a:srgbClr val="221E1F"/>
                </a:solidFill>
              </a:rPr>
              <a:t>, with the </a:t>
            </a:r>
            <a:r>
              <a:rPr lang="en-US" sz="1800" b="1" i="0" u="none" strike="noStrike" baseline="0" dirty="0">
                <a:solidFill>
                  <a:schemeClr val="accent1"/>
                </a:solidFill>
              </a:rPr>
              <a:t>Time</a:t>
            </a:r>
            <a:r>
              <a:rPr lang="en-US" sz="1800" b="1" i="0" u="none" strike="noStrike" baseline="0" dirty="0">
                <a:solidFill>
                  <a:srgbClr val="221E1F"/>
                </a:solidFill>
              </a:rPr>
              <a:t> </a:t>
            </a:r>
            <a:r>
              <a:rPr lang="en-US" sz="1800" b="0" i="0" u="none" strike="noStrike" baseline="0" dirty="0">
                <a:solidFill>
                  <a:srgbClr val="221E1F"/>
                </a:solidFill>
              </a:rPr>
              <a:t>message also performing well. While the Jobs and Easier Commutes messages were somewhat weaker overall, they still rated favorably.</a:t>
            </a:r>
            <a:endParaRPr lang="en-US" sz="1800" dirty="0"/>
          </a:p>
        </p:txBody>
      </p:sp>
      <p:sp>
        <p:nvSpPr>
          <p:cNvPr id="5" name="TextBox 4">
            <a:extLst>
              <a:ext uri="{FF2B5EF4-FFF2-40B4-BE49-F238E27FC236}">
                <a16:creationId xmlns:a16="http://schemas.microsoft.com/office/drawing/2014/main" id="{7D2E3365-E041-4E17-827C-651C3FC77C0D}"/>
              </a:ext>
            </a:extLst>
          </p:cNvPr>
          <p:cNvSpPr txBox="1"/>
          <p:nvPr/>
        </p:nvSpPr>
        <p:spPr>
          <a:xfrm>
            <a:off x="581803" y="3305279"/>
            <a:ext cx="5264372" cy="3395801"/>
          </a:xfrm>
          <a:prstGeom prst="rect">
            <a:avLst/>
          </a:prstGeom>
          <a:noFill/>
        </p:spPr>
        <p:txBody>
          <a:bodyPr wrap="square" rtlCol="0">
            <a:spAutoFit/>
          </a:bodyPr>
          <a:lstStyle/>
          <a:p>
            <a:pPr marL="285750" indent="-285750">
              <a:spcAft>
                <a:spcPts val="1000"/>
              </a:spcAft>
              <a:buClr>
                <a:schemeClr val="accent1"/>
              </a:buClr>
              <a:buFont typeface="Wingdings" panose="05000000000000000000" pitchFamily="2" charset="2"/>
              <a:buChar char="§"/>
            </a:pPr>
            <a:r>
              <a:rPr lang="en-US" dirty="0"/>
              <a:t>Respondents consistently liked seeing imagery that involved people from different walks of life engaging in typical daily activities, with a clear connection to transportation. </a:t>
            </a:r>
          </a:p>
          <a:p>
            <a:pPr marL="285750" indent="-285750">
              <a:spcAft>
                <a:spcPts val="1000"/>
              </a:spcAft>
              <a:buClr>
                <a:schemeClr val="accent1"/>
              </a:buClr>
              <a:buFont typeface="Wingdings" panose="05000000000000000000" pitchFamily="2" charset="2"/>
              <a:buChar char="§"/>
            </a:pPr>
            <a:r>
              <a:rPr lang="en-US" dirty="0"/>
              <a:t>Through image selection, communicators have the ability to make a visual connection between transportation investment and the tangible benefits it provides. </a:t>
            </a:r>
          </a:p>
          <a:p>
            <a:pPr marL="285750" indent="-285750">
              <a:spcAft>
                <a:spcPts val="1000"/>
              </a:spcAft>
              <a:buClr>
                <a:schemeClr val="accent1"/>
              </a:buClr>
              <a:buFont typeface="Wingdings" panose="05000000000000000000" pitchFamily="2" charset="2"/>
              <a:buChar char="§"/>
            </a:pPr>
            <a:r>
              <a:rPr lang="en-US" dirty="0"/>
              <a:t>Benefits-related messages can be adapted to the local context and used in a wide range of communications</a:t>
            </a:r>
          </a:p>
        </p:txBody>
      </p:sp>
      <p:sp>
        <p:nvSpPr>
          <p:cNvPr id="7" name="TextBox 6">
            <a:extLst>
              <a:ext uri="{FF2B5EF4-FFF2-40B4-BE49-F238E27FC236}">
                <a16:creationId xmlns:a16="http://schemas.microsoft.com/office/drawing/2014/main" id="{63E61A5A-8FAD-4F52-8CE2-2EDCDC764DB5}"/>
              </a:ext>
            </a:extLst>
          </p:cNvPr>
          <p:cNvSpPr txBox="1"/>
          <p:nvPr/>
        </p:nvSpPr>
        <p:spPr>
          <a:xfrm>
            <a:off x="6345827" y="3305279"/>
            <a:ext cx="5264372" cy="3223959"/>
          </a:xfrm>
          <a:prstGeom prst="rect">
            <a:avLst/>
          </a:prstGeom>
          <a:noFill/>
        </p:spPr>
        <p:txBody>
          <a:bodyPr wrap="square" rtlCol="0">
            <a:spAutoFit/>
          </a:bodyPr>
          <a:lstStyle/>
          <a:p>
            <a:pPr marL="285750" indent="-285750">
              <a:lnSpc>
                <a:spcPct val="104286"/>
              </a:lnSpc>
              <a:spcAft>
                <a:spcPts val="1179"/>
              </a:spcAft>
              <a:buClr>
                <a:schemeClr val="accent1"/>
              </a:buClr>
              <a:buFont typeface="Wingdings" panose="05000000000000000000" pitchFamily="2" charset="2"/>
              <a:buChar char="§"/>
            </a:pPr>
            <a:r>
              <a:rPr lang="en-US" dirty="0"/>
              <a:t>The message format also affected participants’ perceptions: </a:t>
            </a:r>
          </a:p>
          <a:p>
            <a:pPr marL="742950" lvl="1" indent="-285750">
              <a:lnSpc>
                <a:spcPct val="104286"/>
              </a:lnSpc>
              <a:spcAft>
                <a:spcPts val="1179"/>
              </a:spcAft>
              <a:buClr>
                <a:schemeClr val="accent1"/>
              </a:buClr>
              <a:buFont typeface="Wingdings" panose="05000000000000000000" pitchFamily="2" charset="2"/>
              <a:buChar char="§"/>
            </a:pPr>
            <a:r>
              <a:rPr lang="en-US" sz="1600" dirty="0"/>
              <a:t>The Equity message was somewhat more successful as a still image than as a video</a:t>
            </a:r>
          </a:p>
          <a:p>
            <a:pPr marL="742950" lvl="1" indent="-285750">
              <a:lnSpc>
                <a:spcPct val="104286"/>
              </a:lnSpc>
              <a:spcAft>
                <a:spcPts val="1179"/>
              </a:spcAft>
              <a:buClr>
                <a:schemeClr val="accent1"/>
              </a:buClr>
              <a:buFont typeface="Wingdings" panose="05000000000000000000" pitchFamily="2" charset="2"/>
              <a:buChar char="§"/>
            </a:pPr>
            <a:r>
              <a:rPr lang="en-US" sz="1600" dirty="0"/>
              <a:t>The Jobs message benefited from the additional time and narration of a video to develop the connection between transportation investment and job creation.</a:t>
            </a:r>
          </a:p>
          <a:p>
            <a:pPr marL="285750" indent="-285750">
              <a:lnSpc>
                <a:spcPct val="104286"/>
              </a:lnSpc>
              <a:spcAft>
                <a:spcPts val="1179"/>
              </a:spcAft>
              <a:buClr>
                <a:schemeClr val="accent1"/>
              </a:buClr>
              <a:buFont typeface="Wingdings" panose="05000000000000000000" pitchFamily="2" charset="2"/>
              <a:buChar char="§"/>
            </a:pPr>
            <a:r>
              <a:rPr lang="en-US" dirty="0"/>
              <a:t>For videos, the study revealed the importance of starting with positive images and wording.</a:t>
            </a:r>
          </a:p>
        </p:txBody>
      </p:sp>
    </p:spTree>
    <p:extLst>
      <p:ext uri="{BB962C8B-B14F-4D97-AF65-F5344CB8AC3E}">
        <p14:creationId xmlns:p14="http://schemas.microsoft.com/office/powerpoint/2010/main" val="3989617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wheelchair&#10;&#10;Description automatically generated with low confidence">
            <a:extLst>
              <a:ext uri="{FF2B5EF4-FFF2-40B4-BE49-F238E27FC236}">
                <a16:creationId xmlns:a16="http://schemas.microsoft.com/office/drawing/2014/main" id="{06455EC9-5052-4B3C-9F71-2EB248DDF602}"/>
              </a:ext>
            </a:extLst>
          </p:cNvPr>
          <p:cNvPicPr>
            <a:picLocks noChangeAspect="1"/>
          </p:cNvPicPr>
          <p:nvPr/>
        </p:nvPicPr>
        <p:blipFill rotWithShape="1">
          <a:blip r:embed="rId3">
            <a:extLst>
              <a:ext uri="{28A0092B-C50C-407E-A947-70E740481C1C}">
                <a14:useLocalDpi xmlns:a14="http://schemas.microsoft.com/office/drawing/2010/main" val="0"/>
              </a:ext>
            </a:extLst>
          </a:blip>
          <a:srcRect l="8809" r="24506"/>
          <a:stretch/>
        </p:blipFill>
        <p:spPr>
          <a:xfrm>
            <a:off x="727969" y="611726"/>
            <a:ext cx="4637447" cy="3204356"/>
          </a:xfrm>
          <a:prstGeom prst="rect">
            <a:avLst/>
          </a:prstGeom>
          <a:ln w="76200">
            <a:solidFill>
              <a:schemeClr val="bg2"/>
            </a:solidFill>
          </a:ln>
          <a:effectLst>
            <a:outerShdw blurRad="50800" dist="38100" dir="18900000" algn="bl" rotWithShape="0">
              <a:prstClr val="black">
                <a:alpha val="40000"/>
              </a:prstClr>
            </a:outerShdw>
          </a:effectLst>
        </p:spPr>
      </p:pic>
      <p:pic>
        <p:nvPicPr>
          <p:cNvPr id="7" name="Picture 6" descr="A picture containing scene, grass, way, road&#10;&#10;Description automatically generated">
            <a:extLst>
              <a:ext uri="{FF2B5EF4-FFF2-40B4-BE49-F238E27FC236}">
                <a16:creationId xmlns:a16="http://schemas.microsoft.com/office/drawing/2014/main" id="{6669BAE9-9E1F-413B-8AB0-479A93C92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168" y="611727"/>
            <a:ext cx="4806095" cy="3204356"/>
          </a:xfrm>
          <a:prstGeom prst="rect">
            <a:avLst/>
          </a:prstGeom>
          <a:ln w="76200">
            <a:solidFill>
              <a:schemeClr val="bg2"/>
            </a:solidFill>
          </a:ln>
          <a:effectLst>
            <a:outerShdw blurRad="50800" dist="38100" dir="18900000" algn="bl" rotWithShape="0">
              <a:prstClr val="black">
                <a:alpha val="40000"/>
              </a:prstClr>
            </a:outerShdw>
          </a:effectLst>
        </p:spPr>
      </p:pic>
      <p:sp>
        <p:nvSpPr>
          <p:cNvPr id="2" name="Title 1">
            <a:extLst>
              <a:ext uri="{FF2B5EF4-FFF2-40B4-BE49-F238E27FC236}">
                <a16:creationId xmlns:a16="http://schemas.microsoft.com/office/drawing/2014/main" id="{CDCC0CA3-B50C-4BE8-9940-F5E9F6202A64}"/>
              </a:ext>
            </a:extLst>
          </p:cNvPr>
          <p:cNvSpPr>
            <a:spLocks noGrp="1"/>
          </p:cNvSpPr>
          <p:nvPr>
            <p:ph type="title"/>
          </p:nvPr>
        </p:nvSpPr>
        <p:spPr>
          <a:xfrm>
            <a:off x="-7913" y="3115994"/>
            <a:ext cx="12192000" cy="1074266"/>
          </a:xfrm>
        </p:spPr>
        <p:txBody>
          <a:bodyPr>
            <a:normAutofit/>
          </a:bodyPr>
          <a:lstStyle/>
          <a:p>
            <a:r>
              <a:rPr lang="en-US" sz="4400" dirty="0"/>
              <a:t>Questions/Open Discussion</a:t>
            </a:r>
          </a:p>
        </p:txBody>
      </p:sp>
      <p:sp>
        <p:nvSpPr>
          <p:cNvPr id="3" name="TextBox 2">
            <a:extLst>
              <a:ext uri="{FF2B5EF4-FFF2-40B4-BE49-F238E27FC236}">
                <a16:creationId xmlns:a16="http://schemas.microsoft.com/office/drawing/2014/main" id="{49DD2957-2386-46DE-8D92-159DDAD89642}"/>
              </a:ext>
            </a:extLst>
          </p:cNvPr>
          <p:cNvSpPr txBox="1"/>
          <p:nvPr/>
        </p:nvSpPr>
        <p:spPr>
          <a:xfrm>
            <a:off x="5729401" y="4873799"/>
            <a:ext cx="6166884" cy="1446550"/>
          </a:xfrm>
          <a:prstGeom prst="rect">
            <a:avLst/>
          </a:prstGeom>
          <a:noFill/>
        </p:spPr>
        <p:txBody>
          <a:bodyPr wrap="square" rtlCol="0">
            <a:spAutoFit/>
          </a:bodyPr>
          <a:lstStyle/>
          <a:p>
            <a:r>
              <a:rPr lang="en-US" sz="8800" dirty="0">
                <a:solidFill>
                  <a:schemeClr val="tx2"/>
                </a:solidFill>
              </a:rPr>
              <a:t>Thank You!</a:t>
            </a:r>
          </a:p>
        </p:txBody>
      </p:sp>
    </p:spTree>
    <p:extLst>
      <p:ext uri="{BB962C8B-B14F-4D97-AF65-F5344CB8AC3E}">
        <p14:creationId xmlns:p14="http://schemas.microsoft.com/office/powerpoint/2010/main" val="4222780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CB997-7CFE-0C23-C916-4C409770D275}"/>
              </a:ext>
            </a:extLst>
          </p:cNvPr>
          <p:cNvSpPr>
            <a:spLocks noGrp="1"/>
          </p:cNvSpPr>
          <p:nvPr>
            <p:ph idx="1"/>
          </p:nvPr>
        </p:nvSpPr>
        <p:spPr/>
        <p:txBody>
          <a:bodyPr/>
          <a:lstStyle/>
          <a:p>
            <a:pPr marL="0" indent="0" algn="ctr">
              <a:buNone/>
            </a:pPr>
            <a:r>
              <a:rPr lang="en-US" dirty="0"/>
              <a:t>For more information about this project, visit: </a:t>
            </a:r>
          </a:p>
          <a:p>
            <a:pPr marL="0" indent="0" algn="ctr">
              <a:buNone/>
            </a:pPr>
            <a:r>
              <a:rPr lang="en-US" dirty="0">
                <a:hlinkClick r:id="rId2"/>
              </a:rPr>
              <a:t>https://apps.trb.org/cmsfeed/TRBNetProjectDisplay.asp?ProjectID=5078</a:t>
            </a:r>
            <a:endParaRPr lang="en-US" dirty="0"/>
          </a:p>
          <a:p>
            <a:pPr marL="0" indent="0" algn="ctr">
              <a:buNone/>
            </a:pPr>
            <a:endParaRPr lang="en-US" dirty="0"/>
          </a:p>
          <a:p>
            <a:pPr marL="0" indent="0" algn="ctr">
              <a:buNone/>
            </a:pPr>
            <a:endParaRPr lang="en-US" dirty="0"/>
          </a:p>
          <a:p>
            <a:pPr marL="0" indent="0" algn="ctr">
              <a:buNone/>
            </a:pPr>
            <a:endParaRPr lang="en-US" dirty="0"/>
          </a:p>
          <a:p>
            <a:pPr marL="0" indent="0">
              <a:buNone/>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The National Cooperative Highway Research Program (NCHRP) produces ready-to-implement solutions to the challenges facing transportation professionals. NCHRP is sponsored by the individual state departments of transportation of the American Association of State Highway and Transportation Officials (AASHTO), in cooperation with the Federal Highway Administration (FHWA). NCHRP is administered by the Transportation Research Board (TRB), part of the National Academies of Sciences, Engineering, and Medicine.  Any opinions and conclusions expressed or implied in resulting research products are those of the individuals and organizations who performed the research and are not necessarily those of TRB; the National Academies of Sciences, Engineering, and Medicine; or NCHRP sponsors.</a:t>
            </a:r>
            <a:endParaRPr lang="en-US" sz="1400" dirty="0">
              <a:effectLst/>
              <a:latin typeface="Times New Roman" panose="02020603050405020304" pitchFamily="18" charset="0"/>
              <a:ea typeface="Times New Roman" panose="02020603050405020304" pitchFamily="18" charset="0"/>
            </a:endParaRPr>
          </a:p>
          <a:p>
            <a:pPr marL="0" indent="0" algn="ctr">
              <a:buNone/>
            </a:pPr>
            <a:endParaRPr lang="en-US" dirty="0"/>
          </a:p>
        </p:txBody>
      </p:sp>
    </p:spTree>
    <p:extLst>
      <p:ext uri="{BB962C8B-B14F-4D97-AF65-F5344CB8AC3E}">
        <p14:creationId xmlns:p14="http://schemas.microsoft.com/office/powerpoint/2010/main" val="3921177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EA1234-E1DD-4843-A113-48C5BA556937}"/>
              </a:ext>
            </a:extLst>
          </p:cNvPr>
          <p:cNvSpPr/>
          <p:nvPr/>
        </p:nvSpPr>
        <p:spPr>
          <a:xfrm>
            <a:off x="486383" y="1058975"/>
            <a:ext cx="11076967" cy="5402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u="none" strike="noStrike" baseline="0" dirty="0">
              <a:solidFill>
                <a:schemeClr val="accent3"/>
              </a:solidFill>
            </a:endParaRPr>
          </a:p>
        </p:txBody>
      </p:sp>
      <p:sp>
        <p:nvSpPr>
          <p:cNvPr id="4" name="Rectangle 3">
            <a:extLst>
              <a:ext uri="{FF2B5EF4-FFF2-40B4-BE49-F238E27FC236}">
                <a16:creationId xmlns:a16="http://schemas.microsoft.com/office/drawing/2014/main" id="{14F0A3EA-AA89-4C3F-B8B3-5C64E7DE76C5}"/>
              </a:ext>
            </a:extLst>
          </p:cNvPr>
          <p:cNvSpPr/>
          <p:nvPr/>
        </p:nvSpPr>
        <p:spPr>
          <a:xfrm>
            <a:off x="0" y="522514"/>
            <a:ext cx="10496145" cy="1072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455BC4-9262-4031-9C6A-87F0DCAFAA44}"/>
              </a:ext>
            </a:extLst>
          </p:cNvPr>
          <p:cNvSpPr txBox="1"/>
          <p:nvPr/>
        </p:nvSpPr>
        <p:spPr>
          <a:xfrm>
            <a:off x="486383" y="581921"/>
            <a:ext cx="10243226" cy="965842"/>
          </a:xfrm>
          <a:prstGeom prst="rect">
            <a:avLst/>
          </a:prstGeom>
          <a:noFill/>
        </p:spPr>
        <p:txBody>
          <a:bodyPr wrap="square" numCol="1" rtlCol="0">
            <a:spAutoFit/>
          </a:bodyPr>
          <a:lstStyle/>
          <a:p>
            <a:pPr>
              <a:lnSpc>
                <a:spcPct val="87500"/>
              </a:lnSpc>
            </a:pPr>
            <a:r>
              <a:rPr lang="en-US" sz="3200" b="1" i="0" u="none" strike="noStrike" baseline="0" dirty="0">
                <a:solidFill>
                  <a:schemeClr val="bg1"/>
                </a:solidFill>
                <a:latin typeface="+mj-lt"/>
              </a:rPr>
              <a:t>Five key themes perform well as messages that resonate with the public:</a:t>
            </a:r>
            <a:endParaRPr lang="en-US" sz="3200" dirty="0">
              <a:solidFill>
                <a:schemeClr val="bg1"/>
              </a:solidFill>
              <a:latin typeface="+mj-lt"/>
            </a:endParaRPr>
          </a:p>
        </p:txBody>
      </p:sp>
      <p:graphicFrame>
        <p:nvGraphicFramePr>
          <p:cNvPr id="7" name="Table 7">
            <a:extLst>
              <a:ext uri="{FF2B5EF4-FFF2-40B4-BE49-F238E27FC236}">
                <a16:creationId xmlns:a16="http://schemas.microsoft.com/office/drawing/2014/main" id="{5913C397-3598-4466-B92C-FACCAD30206A}"/>
              </a:ext>
            </a:extLst>
          </p:cNvPr>
          <p:cNvGraphicFramePr>
            <a:graphicFrameLocks noGrp="1"/>
          </p:cNvGraphicFramePr>
          <p:nvPr>
            <p:extLst>
              <p:ext uri="{D42A27DB-BD31-4B8C-83A1-F6EECF244321}">
                <p14:modId xmlns:p14="http://schemas.microsoft.com/office/powerpoint/2010/main" val="1649144777"/>
              </p:ext>
            </p:extLst>
          </p:nvPr>
        </p:nvGraphicFramePr>
        <p:xfrm>
          <a:off x="974072" y="1994829"/>
          <a:ext cx="10101588" cy="3940912"/>
        </p:xfrm>
        <a:graphic>
          <a:graphicData uri="http://schemas.openxmlformats.org/drawingml/2006/table">
            <a:tbl>
              <a:tblPr firstRow="1" bandRow="1">
                <a:tableStyleId>{7DF18680-E054-41AD-8BC1-D1AEF772440D}</a:tableStyleId>
              </a:tblPr>
              <a:tblGrid>
                <a:gridCol w="1780415">
                  <a:extLst>
                    <a:ext uri="{9D8B030D-6E8A-4147-A177-3AD203B41FA5}">
                      <a16:colId xmlns:a16="http://schemas.microsoft.com/office/drawing/2014/main" val="2720929372"/>
                    </a:ext>
                  </a:extLst>
                </a:gridCol>
                <a:gridCol w="1105753">
                  <a:extLst>
                    <a:ext uri="{9D8B030D-6E8A-4147-A177-3AD203B41FA5}">
                      <a16:colId xmlns:a16="http://schemas.microsoft.com/office/drawing/2014/main" val="3103209249"/>
                    </a:ext>
                  </a:extLst>
                </a:gridCol>
                <a:gridCol w="1443084">
                  <a:extLst>
                    <a:ext uri="{9D8B030D-6E8A-4147-A177-3AD203B41FA5}">
                      <a16:colId xmlns:a16="http://schemas.microsoft.com/office/drawing/2014/main" val="2673254614"/>
                    </a:ext>
                  </a:extLst>
                </a:gridCol>
                <a:gridCol w="1443084">
                  <a:extLst>
                    <a:ext uri="{9D8B030D-6E8A-4147-A177-3AD203B41FA5}">
                      <a16:colId xmlns:a16="http://schemas.microsoft.com/office/drawing/2014/main" val="1210185236"/>
                    </a:ext>
                  </a:extLst>
                </a:gridCol>
                <a:gridCol w="1443084">
                  <a:extLst>
                    <a:ext uri="{9D8B030D-6E8A-4147-A177-3AD203B41FA5}">
                      <a16:colId xmlns:a16="http://schemas.microsoft.com/office/drawing/2014/main" val="1026911326"/>
                    </a:ext>
                  </a:extLst>
                </a:gridCol>
                <a:gridCol w="1347954">
                  <a:extLst>
                    <a:ext uri="{9D8B030D-6E8A-4147-A177-3AD203B41FA5}">
                      <a16:colId xmlns:a16="http://schemas.microsoft.com/office/drawing/2014/main" val="1513459971"/>
                    </a:ext>
                  </a:extLst>
                </a:gridCol>
                <a:gridCol w="1538214">
                  <a:extLst>
                    <a:ext uri="{9D8B030D-6E8A-4147-A177-3AD203B41FA5}">
                      <a16:colId xmlns:a16="http://schemas.microsoft.com/office/drawing/2014/main" val="1136241614"/>
                    </a:ext>
                  </a:extLst>
                </a:gridCol>
              </a:tblGrid>
              <a:tr h="562587">
                <a:tc>
                  <a:txBody>
                    <a:bodyPr/>
                    <a:lstStyle/>
                    <a:p>
                      <a:r>
                        <a:rPr lang="en-US" dirty="0"/>
                        <a:t>Key Metric:</a:t>
                      </a:r>
                    </a:p>
                  </a:txBody>
                  <a:tcPr anchor="b"/>
                </a:tc>
                <a:tc>
                  <a:txBody>
                    <a:bodyPr/>
                    <a:lstStyle/>
                    <a:p>
                      <a:r>
                        <a:rPr lang="en-US" dirty="0"/>
                        <a:t>Format:</a:t>
                      </a:r>
                    </a:p>
                  </a:txBody>
                  <a:tcPr anchor="b"/>
                </a:tc>
                <a:tc>
                  <a:txBody>
                    <a:bodyPr/>
                    <a:lstStyle/>
                    <a:p>
                      <a:pPr algn="ctr"/>
                      <a:r>
                        <a:rPr lang="en-US" dirty="0"/>
                        <a:t>Equity:</a:t>
                      </a:r>
                    </a:p>
                  </a:txBody>
                  <a:tcPr anchor="b"/>
                </a:tc>
                <a:tc>
                  <a:txBody>
                    <a:bodyPr/>
                    <a:lstStyle/>
                    <a:p>
                      <a:pPr algn="ctr"/>
                      <a:r>
                        <a:rPr lang="en-US" dirty="0"/>
                        <a:t>Time:</a:t>
                      </a:r>
                    </a:p>
                  </a:txBody>
                  <a:tcPr anchor="b"/>
                </a:tc>
                <a:tc>
                  <a:txBody>
                    <a:bodyPr/>
                    <a:lstStyle/>
                    <a:p>
                      <a:pPr algn="ctr"/>
                      <a:r>
                        <a:rPr lang="en-US" dirty="0"/>
                        <a:t>Mobility:</a:t>
                      </a:r>
                    </a:p>
                  </a:txBody>
                  <a:tcPr anchor="b"/>
                </a:tc>
                <a:tc>
                  <a:txBody>
                    <a:bodyPr/>
                    <a:lstStyle/>
                    <a:p>
                      <a:pPr algn="ctr"/>
                      <a:r>
                        <a:rPr lang="en-US" dirty="0"/>
                        <a:t>Jobs:</a:t>
                      </a:r>
                    </a:p>
                  </a:txBody>
                  <a:tcPr anchor="b"/>
                </a:tc>
                <a:tc>
                  <a:txBody>
                    <a:bodyPr/>
                    <a:lstStyle/>
                    <a:p>
                      <a:r>
                        <a:rPr lang="en-US" dirty="0"/>
                        <a:t>Easier Commutes:</a:t>
                      </a:r>
                    </a:p>
                  </a:txBody>
                  <a:tcPr anchor="b"/>
                </a:tc>
                <a:extLst>
                  <a:ext uri="{0D108BD9-81ED-4DB2-BD59-A6C34878D82A}">
                    <a16:rowId xmlns:a16="http://schemas.microsoft.com/office/drawing/2014/main" val="3104248465"/>
                  </a:ext>
                </a:extLst>
              </a:tr>
              <a:tr h="412604">
                <a:tc rowSpan="2">
                  <a:txBody>
                    <a:bodyPr/>
                    <a:lstStyle/>
                    <a:p>
                      <a:r>
                        <a:rPr lang="en-US" dirty="0"/>
                        <a:t>Likeable:</a:t>
                      </a:r>
                    </a:p>
                  </a:txBody>
                  <a:tcPr/>
                </a:tc>
                <a:tc>
                  <a:txBody>
                    <a:bodyPr/>
                    <a:lstStyle/>
                    <a:p>
                      <a:pPr algn="r"/>
                      <a:r>
                        <a:rPr lang="en-US" dirty="0"/>
                        <a:t>Image</a:t>
                      </a:r>
                    </a:p>
                  </a:txBody>
                  <a:tcPr/>
                </a:tc>
                <a:tc>
                  <a:txBody>
                    <a:bodyPr/>
                    <a:lstStyle/>
                    <a:p>
                      <a:pPr algn="ctr"/>
                      <a:r>
                        <a:rPr lang="en-US" dirty="0"/>
                        <a:t>8.7</a:t>
                      </a:r>
                    </a:p>
                  </a:txBody>
                  <a:tcPr anchor="ctr"/>
                </a:tc>
                <a:tc>
                  <a:txBody>
                    <a:bodyPr/>
                    <a:lstStyle/>
                    <a:p>
                      <a:pPr algn="ctr"/>
                      <a:r>
                        <a:rPr lang="en-US" dirty="0"/>
                        <a:t>7.7</a:t>
                      </a:r>
                    </a:p>
                  </a:txBody>
                  <a:tcPr anchor="ctr"/>
                </a:tc>
                <a:tc>
                  <a:txBody>
                    <a:bodyPr/>
                    <a:lstStyle/>
                    <a:p>
                      <a:pPr algn="ctr"/>
                      <a:r>
                        <a:rPr lang="en-US" dirty="0"/>
                        <a:t>7.1</a:t>
                      </a:r>
                    </a:p>
                  </a:txBody>
                  <a:tcPr anchor="ctr"/>
                </a:tc>
                <a:tc>
                  <a:txBody>
                    <a:bodyPr/>
                    <a:lstStyle/>
                    <a:p>
                      <a:pPr algn="ctr"/>
                      <a:r>
                        <a:rPr lang="en-US" dirty="0"/>
                        <a:t>8.1</a:t>
                      </a:r>
                    </a:p>
                  </a:txBody>
                  <a:tcPr anchor="ctr"/>
                </a:tc>
                <a:tc>
                  <a:txBody>
                    <a:bodyPr/>
                    <a:lstStyle/>
                    <a:p>
                      <a:pPr algn="ctr"/>
                      <a:r>
                        <a:rPr lang="en-US" dirty="0"/>
                        <a:t>7.6</a:t>
                      </a:r>
                    </a:p>
                  </a:txBody>
                  <a:tcPr anchor="ctr"/>
                </a:tc>
                <a:extLst>
                  <a:ext uri="{0D108BD9-81ED-4DB2-BD59-A6C34878D82A}">
                    <a16:rowId xmlns:a16="http://schemas.microsoft.com/office/drawing/2014/main" val="528788017"/>
                  </a:ext>
                </a:extLst>
              </a:tr>
              <a:tr h="412604">
                <a:tc vMerge="1">
                  <a:txBody>
                    <a:bodyPr/>
                    <a:lstStyle/>
                    <a:p>
                      <a:endParaRPr lang="en-US" dirty="0"/>
                    </a:p>
                  </a:txBody>
                  <a:tcPr/>
                </a:tc>
                <a:tc>
                  <a:txBody>
                    <a:bodyPr/>
                    <a:lstStyle/>
                    <a:p>
                      <a:pPr algn="r"/>
                      <a:r>
                        <a:rPr lang="en-US" dirty="0"/>
                        <a:t>Video</a:t>
                      </a:r>
                      <a:endParaRPr lang="en-US" i="1" dirty="0"/>
                    </a:p>
                  </a:txBody>
                  <a:tcPr/>
                </a:tc>
                <a:tc>
                  <a:txBody>
                    <a:bodyPr/>
                    <a:lstStyle/>
                    <a:p>
                      <a:pPr algn="ctr"/>
                      <a:r>
                        <a:rPr lang="en-US" dirty="0"/>
                        <a:t>8.2</a:t>
                      </a:r>
                      <a:endParaRPr lang="en-US" i="1" dirty="0"/>
                    </a:p>
                  </a:txBody>
                  <a:tcPr anchor="ctr"/>
                </a:tc>
                <a:tc>
                  <a:txBody>
                    <a:bodyPr/>
                    <a:lstStyle/>
                    <a:p>
                      <a:pPr algn="ctr"/>
                      <a:r>
                        <a:rPr lang="en-US" dirty="0"/>
                        <a:t>8.3</a:t>
                      </a:r>
                      <a:endParaRPr lang="en-US" i="1" dirty="0"/>
                    </a:p>
                  </a:txBody>
                  <a:tcPr anchor="ctr"/>
                </a:tc>
                <a:tc>
                  <a:txBody>
                    <a:bodyPr/>
                    <a:lstStyle/>
                    <a:p>
                      <a:pPr algn="ctr"/>
                      <a:r>
                        <a:rPr lang="en-US" dirty="0"/>
                        <a:t>8.5</a:t>
                      </a:r>
                      <a:endParaRPr lang="en-US" i="1" dirty="0"/>
                    </a:p>
                  </a:txBody>
                  <a:tcPr anchor="ctr"/>
                </a:tc>
                <a:tc>
                  <a:txBody>
                    <a:bodyPr/>
                    <a:lstStyle/>
                    <a:p>
                      <a:pPr algn="ctr"/>
                      <a:r>
                        <a:rPr lang="en-US" dirty="0"/>
                        <a:t>7.9</a:t>
                      </a:r>
                      <a:endParaRPr lang="en-US" i="1" dirty="0"/>
                    </a:p>
                  </a:txBody>
                  <a:tcPr anchor="ctr"/>
                </a:tc>
                <a:tc>
                  <a:txBody>
                    <a:bodyPr/>
                    <a:lstStyle/>
                    <a:p>
                      <a:pPr algn="ctr"/>
                      <a:r>
                        <a:rPr lang="en-US" dirty="0"/>
                        <a:t>8.4</a:t>
                      </a:r>
                      <a:endParaRPr lang="en-US" i="1" dirty="0"/>
                    </a:p>
                  </a:txBody>
                  <a:tcPr anchor="ctr"/>
                </a:tc>
                <a:extLst>
                  <a:ext uri="{0D108BD9-81ED-4DB2-BD59-A6C34878D82A}">
                    <a16:rowId xmlns:a16="http://schemas.microsoft.com/office/drawing/2014/main" val="876688139"/>
                  </a:ext>
                </a:extLst>
              </a:tr>
              <a:tr h="412604">
                <a:tc rowSpan="2">
                  <a:txBody>
                    <a:bodyPr/>
                    <a:lstStyle/>
                    <a:p>
                      <a:r>
                        <a:rPr lang="en-US" dirty="0"/>
                        <a:t>Attention-Getting:</a:t>
                      </a:r>
                    </a:p>
                  </a:txBody>
                  <a:tcPr/>
                </a:tc>
                <a:tc>
                  <a:txBody>
                    <a:bodyPr/>
                    <a:lstStyle/>
                    <a:p>
                      <a:pPr algn="r"/>
                      <a:r>
                        <a:rPr lang="en-US" dirty="0"/>
                        <a:t>Image</a:t>
                      </a:r>
                    </a:p>
                  </a:txBody>
                  <a:tcPr/>
                </a:tc>
                <a:tc>
                  <a:txBody>
                    <a:bodyPr/>
                    <a:lstStyle/>
                    <a:p>
                      <a:pPr algn="ctr"/>
                      <a:r>
                        <a:rPr lang="en-US" dirty="0"/>
                        <a:t>8.3</a:t>
                      </a:r>
                    </a:p>
                  </a:txBody>
                  <a:tcPr anchor="ctr"/>
                </a:tc>
                <a:tc>
                  <a:txBody>
                    <a:bodyPr/>
                    <a:lstStyle/>
                    <a:p>
                      <a:pPr algn="ctr"/>
                      <a:r>
                        <a:rPr lang="en-US" dirty="0"/>
                        <a:t>6.9</a:t>
                      </a:r>
                    </a:p>
                  </a:txBody>
                  <a:tcPr anchor="ctr"/>
                </a:tc>
                <a:tc>
                  <a:txBody>
                    <a:bodyPr/>
                    <a:lstStyle/>
                    <a:p>
                      <a:pPr algn="ctr"/>
                      <a:r>
                        <a:rPr lang="en-US" dirty="0"/>
                        <a:t>6.6</a:t>
                      </a:r>
                    </a:p>
                  </a:txBody>
                  <a:tcPr anchor="ctr"/>
                </a:tc>
                <a:tc>
                  <a:txBody>
                    <a:bodyPr/>
                    <a:lstStyle/>
                    <a:p>
                      <a:pPr algn="ctr"/>
                      <a:r>
                        <a:rPr lang="en-US" dirty="0"/>
                        <a:t>7.2</a:t>
                      </a:r>
                    </a:p>
                  </a:txBody>
                  <a:tcPr anchor="ctr"/>
                </a:tc>
                <a:tc>
                  <a:txBody>
                    <a:bodyPr/>
                    <a:lstStyle/>
                    <a:p>
                      <a:pPr algn="ctr"/>
                      <a:r>
                        <a:rPr lang="en-US" dirty="0"/>
                        <a:t>6.0</a:t>
                      </a:r>
                    </a:p>
                  </a:txBody>
                  <a:tcPr anchor="ctr"/>
                </a:tc>
                <a:extLst>
                  <a:ext uri="{0D108BD9-81ED-4DB2-BD59-A6C34878D82A}">
                    <a16:rowId xmlns:a16="http://schemas.microsoft.com/office/drawing/2014/main" val="772177470"/>
                  </a:ext>
                </a:extLst>
              </a:tr>
              <a:tr h="412604">
                <a:tc vMerge="1">
                  <a:txBody>
                    <a:bodyPr/>
                    <a:lstStyle/>
                    <a:p>
                      <a:endParaRPr lang="en-US" dirty="0"/>
                    </a:p>
                  </a:txBody>
                  <a:tcPr/>
                </a:tc>
                <a:tc>
                  <a:txBody>
                    <a:bodyPr/>
                    <a:lstStyle/>
                    <a:p>
                      <a:pPr algn="r"/>
                      <a:r>
                        <a:rPr lang="en-US" dirty="0"/>
                        <a:t>Video</a:t>
                      </a:r>
                      <a:endParaRPr lang="en-US" i="1" dirty="0"/>
                    </a:p>
                  </a:txBody>
                  <a:tcPr/>
                </a:tc>
                <a:tc>
                  <a:txBody>
                    <a:bodyPr/>
                    <a:lstStyle/>
                    <a:p>
                      <a:pPr algn="ctr"/>
                      <a:r>
                        <a:rPr lang="en-US" dirty="0"/>
                        <a:t>7.6</a:t>
                      </a:r>
                      <a:endParaRPr lang="en-US" i="1" dirty="0"/>
                    </a:p>
                  </a:txBody>
                  <a:tcPr anchor="ctr"/>
                </a:tc>
                <a:tc>
                  <a:txBody>
                    <a:bodyPr/>
                    <a:lstStyle/>
                    <a:p>
                      <a:pPr algn="ctr"/>
                      <a:r>
                        <a:rPr lang="en-US" dirty="0"/>
                        <a:t>7.9</a:t>
                      </a:r>
                      <a:endParaRPr lang="en-US" i="1" dirty="0"/>
                    </a:p>
                  </a:txBody>
                  <a:tcPr anchor="ctr"/>
                </a:tc>
                <a:tc>
                  <a:txBody>
                    <a:bodyPr/>
                    <a:lstStyle/>
                    <a:p>
                      <a:pPr algn="ctr"/>
                      <a:r>
                        <a:rPr lang="en-US" dirty="0"/>
                        <a:t>7.9</a:t>
                      </a:r>
                      <a:endParaRPr lang="en-US" i="1" dirty="0"/>
                    </a:p>
                  </a:txBody>
                  <a:tcPr anchor="ctr"/>
                </a:tc>
                <a:tc>
                  <a:txBody>
                    <a:bodyPr/>
                    <a:lstStyle/>
                    <a:p>
                      <a:pPr algn="ctr"/>
                      <a:r>
                        <a:rPr lang="en-US" dirty="0"/>
                        <a:t>6.5</a:t>
                      </a:r>
                      <a:endParaRPr lang="en-US" i="1" dirty="0"/>
                    </a:p>
                  </a:txBody>
                  <a:tcPr anchor="ctr"/>
                </a:tc>
                <a:tc>
                  <a:txBody>
                    <a:bodyPr/>
                    <a:lstStyle/>
                    <a:p>
                      <a:pPr algn="ctr"/>
                      <a:r>
                        <a:rPr lang="en-US" dirty="0"/>
                        <a:t>7.7</a:t>
                      </a:r>
                      <a:endParaRPr lang="en-US" i="1" dirty="0"/>
                    </a:p>
                  </a:txBody>
                  <a:tcPr anchor="ctr"/>
                </a:tc>
                <a:extLst>
                  <a:ext uri="{0D108BD9-81ED-4DB2-BD59-A6C34878D82A}">
                    <a16:rowId xmlns:a16="http://schemas.microsoft.com/office/drawing/2014/main" val="636036620"/>
                  </a:ext>
                </a:extLst>
              </a:tr>
              <a:tr h="412604">
                <a:tc rowSpan="2">
                  <a:txBody>
                    <a:bodyPr/>
                    <a:lstStyle/>
                    <a:p>
                      <a:r>
                        <a:rPr lang="en-US" dirty="0"/>
                        <a:t>Personally Relevant:</a:t>
                      </a:r>
                    </a:p>
                  </a:txBody>
                  <a:tcPr/>
                </a:tc>
                <a:tc>
                  <a:txBody>
                    <a:bodyPr/>
                    <a:lstStyle/>
                    <a:p>
                      <a:pPr algn="r"/>
                      <a:r>
                        <a:rPr lang="en-US" dirty="0"/>
                        <a:t>Image</a:t>
                      </a:r>
                    </a:p>
                  </a:txBody>
                  <a:tcPr/>
                </a:tc>
                <a:tc>
                  <a:txBody>
                    <a:bodyPr/>
                    <a:lstStyle/>
                    <a:p>
                      <a:pPr algn="ctr"/>
                      <a:r>
                        <a:rPr lang="en-US" dirty="0"/>
                        <a:t>7.1</a:t>
                      </a:r>
                    </a:p>
                  </a:txBody>
                  <a:tcPr anchor="ctr"/>
                </a:tc>
                <a:tc>
                  <a:txBody>
                    <a:bodyPr/>
                    <a:lstStyle/>
                    <a:p>
                      <a:pPr algn="ctr"/>
                      <a:r>
                        <a:rPr lang="en-US" dirty="0"/>
                        <a:t>7.5</a:t>
                      </a:r>
                    </a:p>
                  </a:txBody>
                  <a:tcPr anchor="ctr"/>
                </a:tc>
                <a:tc>
                  <a:txBody>
                    <a:bodyPr/>
                    <a:lstStyle/>
                    <a:p>
                      <a:pPr algn="ctr"/>
                      <a:r>
                        <a:rPr lang="en-US" dirty="0"/>
                        <a:t>7.6</a:t>
                      </a:r>
                    </a:p>
                  </a:txBody>
                  <a:tcPr anchor="ctr"/>
                </a:tc>
                <a:tc>
                  <a:txBody>
                    <a:bodyPr/>
                    <a:lstStyle/>
                    <a:p>
                      <a:pPr algn="ctr"/>
                      <a:r>
                        <a:rPr lang="en-US" dirty="0"/>
                        <a:t>7.1</a:t>
                      </a:r>
                    </a:p>
                  </a:txBody>
                  <a:tcPr anchor="ctr"/>
                </a:tc>
                <a:tc>
                  <a:txBody>
                    <a:bodyPr/>
                    <a:lstStyle/>
                    <a:p>
                      <a:pPr algn="ctr"/>
                      <a:r>
                        <a:rPr lang="en-US" dirty="0"/>
                        <a:t>6.0</a:t>
                      </a:r>
                    </a:p>
                  </a:txBody>
                  <a:tcPr anchor="ctr"/>
                </a:tc>
                <a:extLst>
                  <a:ext uri="{0D108BD9-81ED-4DB2-BD59-A6C34878D82A}">
                    <a16:rowId xmlns:a16="http://schemas.microsoft.com/office/drawing/2014/main" val="1370852031"/>
                  </a:ext>
                </a:extLst>
              </a:tr>
              <a:tr h="412604">
                <a:tc vMerge="1">
                  <a:txBody>
                    <a:bodyPr/>
                    <a:lstStyle/>
                    <a:p>
                      <a:endParaRPr lang="en-US" dirty="0"/>
                    </a:p>
                  </a:txBody>
                  <a:tcPr/>
                </a:tc>
                <a:tc>
                  <a:txBody>
                    <a:bodyPr/>
                    <a:lstStyle/>
                    <a:p>
                      <a:pPr algn="r"/>
                      <a:r>
                        <a:rPr lang="en-US" dirty="0"/>
                        <a:t>Video</a:t>
                      </a:r>
                      <a:endParaRPr lang="en-US" i="1" dirty="0"/>
                    </a:p>
                  </a:txBody>
                  <a:tcPr/>
                </a:tc>
                <a:tc>
                  <a:txBody>
                    <a:bodyPr/>
                    <a:lstStyle/>
                    <a:p>
                      <a:pPr algn="ctr"/>
                      <a:r>
                        <a:rPr lang="en-US" dirty="0"/>
                        <a:t>8.0</a:t>
                      </a:r>
                      <a:endParaRPr lang="en-US" i="1" dirty="0"/>
                    </a:p>
                  </a:txBody>
                  <a:tcPr anchor="ctr"/>
                </a:tc>
                <a:tc>
                  <a:txBody>
                    <a:bodyPr/>
                    <a:lstStyle/>
                    <a:p>
                      <a:pPr algn="ctr"/>
                      <a:r>
                        <a:rPr lang="en-US" dirty="0"/>
                        <a:t>8.2</a:t>
                      </a:r>
                      <a:endParaRPr lang="en-US" i="1" dirty="0"/>
                    </a:p>
                  </a:txBody>
                  <a:tcPr anchor="ctr"/>
                </a:tc>
                <a:tc>
                  <a:txBody>
                    <a:bodyPr/>
                    <a:lstStyle/>
                    <a:p>
                      <a:pPr algn="ctr"/>
                      <a:r>
                        <a:rPr lang="en-US" dirty="0"/>
                        <a:t>8.2</a:t>
                      </a:r>
                      <a:endParaRPr lang="en-US" i="1" dirty="0"/>
                    </a:p>
                  </a:txBody>
                  <a:tcPr anchor="ctr"/>
                </a:tc>
                <a:tc>
                  <a:txBody>
                    <a:bodyPr/>
                    <a:lstStyle/>
                    <a:p>
                      <a:pPr algn="ctr"/>
                      <a:r>
                        <a:rPr lang="en-US" dirty="0"/>
                        <a:t>7.2</a:t>
                      </a:r>
                      <a:endParaRPr lang="en-US" i="1" dirty="0"/>
                    </a:p>
                  </a:txBody>
                  <a:tcPr anchor="ctr"/>
                </a:tc>
                <a:tc>
                  <a:txBody>
                    <a:bodyPr/>
                    <a:lstStyle/>
                    <a:p>
                      <a:pPr algn="ctr"/>
                      <a:r>
                        <a:rPr lang="en-US" dirty="0"/>
                        <a:t>8.2</a:t>
                      </a:r>
                      <a:endParaRPr lang="en-US" i="1" dirty="0"/>
                    </a:p>
                  </a:txBody>
                  <a:tcPr anchor="ctr"/>
                </a:tc>
                <a:extLst>
                  <a:ext uri="{0D108BD9-81ED-4DB2-BD59-A6C34878D82A}">
                    <a16:rowId xmlns:a16="http://schemas.microsoft.com/office/drawing/2014/main" val="1695305874"/>
                  </a:ext>
                </a:extLst>
              </a:tr>
              <a:tr h="412604">
                <a:tc rowSpan="2">
                  <a:txBody>
                    <a:bodyPr/>
                    <a:lstStyle/>
                    <a:p>
                      <a:r>
                        <a:rPr lang="en-US" dirty="0"/>
                        <a:t>Persuasive:</a:t>
                      </a:r>
                    </a:p>
                  </a:txBody>
                  <a:tcPr/>
                </a:tc>
                <a:tc>
                  <a:txBody>
                    <a:bodyPr/>
                    <a:lstStyle/>
                    <a:p>
                      <a:pPr algn="r"/>
                      <a:r>
                        <a:rPr lang="en-US" dirty="0"/>
                        <a:t>Image</a:t>
                      </a:r>
                    </a:p>
                  </a:txBody>
                  <a:tcPr/>
                </a:tc>
                <a:tc>
                  <a:txBody>
                    <a:bodyPr/>
                    <a:lstStyle/>
                    <a:p>
                      <a:pPr algn="ctr"/>
                      <a:r>
                        <a:rPr lang="en-US" dirty="0"/>
                        <a:t>8.0</a:t>
                      </a:r>
                    </a:p>
                  </a:txBody>
                  <a:tcPr anchor="ctr"/>
                </a:tc>
                <a:tc>
                  <a:txBody>
                    <a:bodyPr/>
                    <a:lstStyle/>
                    <a:p>
                      <a:pPr algn="ctr"/>
                      <a:r>
                        <a:rPr lang="en-US" dirty="0"/>
                        <a:t>7.3</a:t>
                      </a:r>
                    </a:p>
                  </a:txBody>
                  <a:tcPr anchor="ctr"/>
                </a:tc>
                <a:tc>
                  <a:txBody>
                    <a:bodyPr/>
                    <a:lstStyle/>
                    <a:p>
                      <a:pPr algn="ctr"/>
                      <a:r>
                        <a:rPr lang="en-US" dirty="0"/>
                        <a:t>6.9</a:t>
                      </a:r>
                    </a:p>
                  </a:txBody>
                  <a:tcPr anchor="ctr"/>
                </a:tc>
                <a:tc>
                  <a:txBody>
                    <a:bodyPr/>
                    <a:lstStyle/>
                    <a:p>
                      <a:pPr algn="ctr"/>
                      <a:r>
                        <a:rPr lang="en-US" dirty="0"/>
                        <a:t>7.1</a:t>
                      </a:r>
                    </a:p>
                  </a:txBody>
                  <a:tcPr anchor="ctr"/>
                </a:tc>
                <a:tc>
                  <a:txBody>
                    <a:bodyPr/>
                    <a:lstStyle/>
                    <a:p>
                      <a:pPr algn="ctr"/>
                      <a:r>
                        <a:rPr lang="en-US" dirty="0"/>
                        <a:t>6.1</a:t>
                      </a:r>
                    </a:p>
                  </a:txBody>
                  <a:tcPr anchor="ctr"/>
                </a:tc>
                <a:extLst>
                  <a:ext uri="{0D108BD9-81ED-4DB2-BD59-A6C34878D82A}">
                    <a16:rowId xmlns:a16="http://schemas.microsoft.com/office/drawing/2014/main" val="1242580574"/>
                  </a:ext>
                </a:extLst>
              </a:tr>
              <a:tr h="412604">
                <a:tc vMerge="1">
                  <a:txBody>
                    <a:bodyPr/>
                    <a:lstStyle/>
                    <a:p>
                      <a:endParaRPr lang="en-US" dirty="0"/>
                    </a:p>
                  </a:txBody>
                  <a:tcPr/>
                </a:tc>
                <a:tc>
                  <a:txBody>
                    <a:bodyPr/>
                    <a:lstStyle/>
                    <a:p>
                      <a:pPr algn="r"/>
                      <a:r>
                        <a:rPr lang="en-US" dirty="0"/>
                        <a:t>Video</a:t>
                      </a:r>
                      <a:endParaRPr lang="en-US" i="1" dirty="0"/>
                    </a:p>
                  </a:txBody>
                  <a:tcPr/>
                </a:tc>
                <a:tc>
                  <a:txBody>
                    <a:bodyPr/>
                    <a:lstStyle/>
                    <a:p>
                      <a:pPr algn="ctr"/>
                      <a:r>
                        <a:rPr lang="en-US" dirty="0"/>
                        <a:t>7.7</a:t>
                      </a:r>
                      <a:endParaRPr lang="en-US" i="1" dirty="0"/>
                    </a:p>
                  </a:txBody>
                  <a:tcPr anchor="ctr"/>
                </a:tc>
                <a:tc>
                  <a:txBody>
                    <a:bodyPr/>
                    <a:lstStyle/>
                    <a:p>
                      <a:pPr algn="ctr"/>
                      <a:r>
                        <a:rPr lang="en-US" dirty="0"/>
                        <a:t>7.7</a:t>
                      </a:r>
                      <a:endParaRPr lang="en-US" i="1" dirty="0"/>
                    </a:p>
                  </a:txBody>
                  <a:tcPr anchor="ctr"/>
                </a:tc>
                <a:tc>
                  <a:txBody>
                    <a:bodyPr/>
                    <a:lstStyle/>
                    <a:p>
                      <a:pPr algn="ctr"/>
                      <a:r>
                        <a:rPr lang="en-US" dirty="0"/>
                        <a:t>8.0</a:t>
                      </a:r>
                      <a:endParaRPr lang="en-US" i="1" dirty="0"/>
                    </a:p>
                  </a:txBody>
                  <a:tcPr anchor="ctr"/>
                </a:tc>
                <a:tc>
                  <a:txBody>
                    <a:bodyPr/>
                    <a:lstStyle/>
                    <a:p>
                      <a:pPr algn="ctr"/>
                      <a:r>
                        <a:rPr lang="en-US" dirty="0"/>
                        <a:t>6.8</a:t>
                      </a:r>
                      <a:endParaRPr lang="en-US" i="1" dirty="0"/>
                    </a:p>
                  </a:txBody>
                  <a:tcPr anchor="ctr"/>
                </a:tc>
                <a:tc>
                  <a:txBody>
                    <a:bodyPr/>
                    <a:lstStyle/>
                    <a:p>
                      <a:pPr algn="ctr"/>
                      <a:r>
                        <a:rPr lang="en-US" dirty="0"/>
                        <a:t>7.5</a:t>
                      </a:r>
                      <a:endParaRPr lang="en-US" i="1" dirty="0"/>
                    </a:p>
                  </a:txBody>
                  <a:tcPr anchor="ctr"/>
                </a:tc>
                <a:extLst>
                  <a:ext uri="{0D108BD9-81ED-4DB2-BD59-A6C34878D82A}">
                    <a16:rowId xmlns:a16="http://schemas.microsoft.com/office/drawing/2014/main" val="1534030593"/>
                  </a:ext>
                </a:extLst>
              </a:tr>
            </a:tbl>
          </a:graphicData>
        </a:graphic>
      </p:graphicFrame>
    </p:spTree>
    <p:extLst>
      <p:ext uri="{BB962C8B-B14F-4D97-AF65-F5344CB8AC3E}">
        <p14:creationId xmlns:p14="http://schemas.microsoft.com/office/powerpoint/2010/main" val="311077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137FC8-EFEA-4B56-BB07-1B544DB8D377}"/>
              </a:ext>
            </a:extLst>
          </p:cNvPr>
          <p:cNvSpPr>
            <a:spLocks noGrp="1"/>
          </p:cNvSpPr>
          <p:nvPr>
            <p:ph type="title"/>
          </p:nvPr>
        </p:nvSpPr>
        <p:spPr/>
        <p:txBody>
          <a:bodyPr/>
          <a:lstStyle/>
          <a:p>
            <a:r>
              <a:rPr lang="en-US" dirty="0"/>
              <a:t>Findings</a:t>
            </a:r>
          </a:p>
        </p:txBody>
      </p:sp>
      <p:sp>
        <p:nvSpPr>
          <p:cNvPr id="4" name="Content Placeholder 3">
            <a:extLst>
              <a:ext uri="{FF2B5EF4-FFF2-40B4-BE49-F238E27FC236}">
                <a16:creationId xmlns:a16="http://schemas.microsoft.com/office/drawing/2014/main" id="{89431F10-8091-41FE-A76C-91A6B6D45861}"/>
              </a:ext>
            </a:extLst>
          </p:cNvPr>
          <p:cNvSpPr>
            <a:spLocks noGrp="1"/>
          </p:cNvSpPr>
          <p:nvPr>
            <p:ph idx="1"/>
          </p:nvPr>
        </p:nvSpPr>
        <p:spPr>
          <a:xfrm>
            <a:off x="442220" y="1648841"/>
            <a:ext cx="5718884" cy="5098188"/>
          </a:xfrm>
        </p:spPr>
        <p:txBody>
          <a:bodyPr numCol="1">
            <a:normAutofit lnSpcReduction="10000"/>
          </a:bodyPr>
          <a:lstStyle/>
          <a:p>
            <a:pPr marL="0" indent="0">
              <a:buNone/>
            </a:pPr>
            <a:r>
              <a:rPr lang="en-US" sz="3600" b="1" i="0" u="none" strike="noStrike" baseline="0" dirty="0">
                <a:solidFill>
                  <a:srgbClr val="F47320"/>
                </a:solidFill>
                <a:latin typeface="+mj-lt"/>
              </a:rPr>
              <a:t>Do… </a:t>
            </a:r>
          </a:p>
          <a:p>
            <a:r>
              <a:rPr lang="en-US" sz="1800" b="0" i="0" u="none" strike="noStrike" baseline="0" dirty="0">
                <a:solidFill>
                  <a:srgbClr val="221E1F"/>
                </a:solidFill>
                <a:latin typeface="Roboto" panose="02000000000000000000" pitchFamily="2" charset="0"/>
              </a:rPr>
              <a:t>Lead with the positive </a:t>
            </a:r>
          </a:p>
          <a:p>
            <a:r>
              <a:rPr lang="en-US" sz="1800" b="0" i="0" u="none" strike="noStrike" baseline="0" dirty="0">
                <a:solidFill>
                  <a:srgbClr val="221E1F"/>
                </a:solidFill>
                <a:latin typeface="Roboto" panose="02000000000000000000" pitchFamily="2" charset="0"/>
              </a:rPr>
              <a:t>Include details on “how” and ”what” transportation does for people </a:t>
            </a:r>
          </a:p>
          <a:p>
            <a:r>
              <a:rPr lang="en-US" sz="1800" b="0" i="0" u="none" strike="noStrike" baseline="0" dirty="0">
                <a:solidFill>
                  <a:srgbClr val="221E1F"/>
                </a:solidFill>
                <a:latin typeface="Roboto" panose="02000000000000000000" pitchFamily="2" charset="0"/>
              </a:rPr>
              <a:t>Use “investing” instead of “spending money” </a:t>
            </a:r>
          </a:p>
          <a:p>
            <a:r>
              <a:rPr lang="en-US" sz="1800" b="0" i="0" u="none" strike="noStrike" baseline="0" dirty="0">
                <a:solidFill>
                  <a:srgbClr val="221E1F"/>
                </a:solidFill>
                <a:latin typeface="Roboto" panose="02000000000000000000" pitchFamily="2" charset="0"/>
              </a:rPr>
              <a:t>Show relatable images of individuals or families enjoying the freedom to move about; include a variety of people </a:t>
            </a:r>
          </a:p>
          <a:p>
            <a:r>
              <a:rPr lang="en-US" sz="1800" b="0" i="0" u="none" strike="noStrike" baseline="0" dirty="0">
                <a:solidFill>
                  <a:srgbClr val="221E1F"/>
                </a:solidFill>
                <a:latin typeface="Roboto" panose="02000000000000000000" pitchFamily="2" charset="0"/>
              </a:rPr>
              <a:t>Use short videos to communicate the connection between transportation investment and benefits to people’s daily lives </a:t>
            </a:r>
          </a:p>
          <a:p>
            <a:r>
              <a:rPr lang="en-US" sz="1800" b="0" i="0" u="none" strike="noStrike" baseline="0" dirty="0">
                <a:solidFill>
                  <a:srgbClr val="221E1F"/>
                </a:solidFill>
                <a:latin typeface="Roboto" panose="02000000000000000000" pitchFamily="2" charset="0"/>
              </a:rPr>
              <a:t>Show direct, literal connections between investments and benefits, such as construction workers making local purchases that help create more jobs </a:t>
            </a:r>
          </a:p>
          <a:p>
            <a:endParaRPr lang="en-US" dirty="0"/>
          </a:p>
        </p:txBody>
      </p:sp>
      <p:sp>
        <p:nvSpPr>
          <p:cNvPr id="5" name="TextBox 4">
            <a:extLst>
              <a:ext uri="{FF2B5EF4-FFF2-40B4-BE49-F238E27FC236}">
                <a16:creationId xmlns:a16="http://schemas.microsoft.com/office/drawing/2014/main" id="{420476DB-B648-412E-97A7-B34837EE4F28}"/>
              </a:ext>
            </a:extLst>
          </p:cNvPr>
          <p:cNvSpPr txBox="1"/>
          <p:nvPr/>
        </p:nvSpPr>
        <p:spPr>
          <a:xfrm>
            <a:off x="6631619" y="1648841"/>
            <a:ext cx="5379868" cy="2308324"/>
          </a:xfrm>
          <a:prstGeom prst="rect">
            <a:avLst/>
          </a:prstGeom>
          <a:noFill/>
        </p:spPr>
        <p:txBody>
          <a:bodyPr wrap="square" rtlCol="0">
            <a:spAutoFit/>
          </a:bodyPr>
          <a:lstStyle/>
          <a:p>
            <a:r>
              <a:rPr lang="en-US" sz="3600" b="1" i="0" u="none" strike="noStrike" baseline="0" dirty="0">
                <a:solidFill>
                  <a:srgbClr val="F47320"/>
                </a:solidFill>
                <a:latin typeface="+mj-lt"/>
              </a:rPr>
              <a:t>Don’t… </a:t>
            </a:r>
            <a:endParaRPr lang="en-US" sz="3600" b="0" i="0" u="none" strike="noStrike" baseline="0" dirty="0">
              <a:solidFill>
                <a:srgbClr val="F47320"/>
              </a:solidFill>
              <a:latin typeface="+mj-lt"/>
            </a:endParaRPr>
          </a:p>
          <a:p>
            <a:pPr marL="285750" indent="-285750">
              <a:buClr>
                <a:schemeClr val="accent1"/>
              </a:buClr>
              <a:buFont typeface="Wingdings" panose="05000000000000000000" pitchFamily="2" charset="2"/>
              <a:buChar char="§"/>
            </a:pPr>
            <a:r>
              <a:rPr lang="en-US" sz="1800" b="0" i="0" u="none" strike="noStrike" baseline="0" dirty="0">
                <a:solidFill>
                  <a:srgbClr val="221E1F"/>
                </a:solidFill>
                <a:latin typeface="Roboto" panose="02000000000000000000" pitchFamily="2" charset="0"/>
              </a:rPr>
              <a:t>Start with negative imagery, such as traffic jams, that reminds people of when transportation is bad; this sets the wrong tone when trying to rally support </a:t>
            </a:r>
          </a:p>
          <a:p>
            <a:pPr marL="285750" indent="-285750">
              <a:buClr>
                <a:schemeClr val="accent1"/>
              </a:buClr>
              <a:buFont typeface="Wingdings" panose="05000000000000000000" pitchFamily="2" charset="2"/>
              <a:buChar char="§"/>
            </a:pPr>
            <a:r>
              <a:rPr lang="en-US" sz="1800" b="0" i="0" u="none" strike="noStrike" baseline="0" dirty="0">
                <a:solidFill>
                  <a:srgbClr val="221E1F"/>
                </a:solidFill>
                <a:latin typeface="Roboto" panose="02000000000000000000" pitchFamily="2" charset="0"/>
              </a:rPr>
              <a:t>Over-state what transportation can do, or suggest it’s the key to happiness. </a:t>
            </a:r>
          </a:p>
        </p:txBody>
      </p:sp>
      <p:cxnSp>
        <p:nvCxnSpPr>
          <p:cNvPr id="7" name="Straight Connector 6">
            <a:extLst>
              <a:ext uri="{FF2B5EF4-FFF2-40B4-BE49-F238E27FC236}">
                <a16:creationId xmlns:a16="http://schemas.microsoft.com/office/drawing/2014/main" id="{65870DC4-0F7B-4D2B-BE99-60407F74909B}"/>
              </a:ext>
            </a:extLst>
          </p:cNvPr>
          <p:cNvCxnSpPr/>
          <p:nvPr/>
        </p:nvCxnSpPr>
        <p:spPr>
          <a:xfrm>
            <a:off x="6241002" y="1731146"/>
            <a:ext cx="0" cy="47229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11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wheelchair&#10;&#10;Description automatically generated with medium confidence">
            <a:extLst>
              <a:ext uri="{FF2B5EF4-FFF2-40B4-BE49-F238E27FC236}">
                <a16:creationId xmlns:a16="http://schemas.microsoft.com/office/drawing/2014/main" id="{801A471B-456D-4F0D-B68A-CBA83300C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243119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35E28B-7804-4CCE-8F01-CDDA934E0B50}"/>
              </a:ext>
            </a:extLst>
          </p:cNvPr>
          <p:cNvSpPr/>
          <p:nvPr/>
        </p:nvSpPr>
        <p:spPr>
          <a:xfrm>
            <a:off x="1" y="1238149"/>
            <a:ext cx="12192000" cy="5619850"/>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1C6792-7784-4555-92F3-159B8CC9D582}"/>
              </a:ext>
            </a:extLst>
          </p:cNvPr>
          <p:cNvSpPr>
            <a:spLocks noGrp="1"/>
          </p:cNvSpPr>
          <p:nvPr>
            <p:ph type="title"/>
          </p:nvPr>
        </p:nvSpPr>
        <p:spPr>
          <a:xfrm>
            <a:off x="0" y="538061"/>
            <a:ext cx="12192000" cy="700088"/>
          </a:xfrm>
        </p:spPr>
        <p:txBody>
          <a:bodyPr/>
          <a:lstStyle/>
          <a:p>
            <a:r>
              <a:rPr lang="en-US" dirty="0"/>
              <a:t>Key Message Metrics: Equity Image</a:t>
            </a:r>
          </a:p>
        </p:txBody>
      </p:sp>
      <p:graphicFrame>
        <p:nvGraphicFramePr>
          <p:cNvPr id="10" name="Group 328">
            <a:extLst>
              <a:ext uri="{FF2B5EF4-FFF2-40B4-BE49-F238E27FC236}">
                <a16:creationId xmlns:a16="http://schemas.microsoft.com/office/drawing/2014/main" id="{0C243544-2D71-4A91-B893-012A87D0E0FC}"/>
              </a:ext>
            </a:extLst>
          </p:cNvPr>
          <p:cNvGraphicFramePr>
            <a:graphicFrameLocks noGrp="1"/>
          </p:cNvGraphicFramePr>
          <p:nvPr>
            <p:extLst>
              <p:ext uri="{D42A27DB-BD31-4B8C-83A1-F6EECF244321}">
                <p14:modId xmlns:p14="http://schemas.microsoft.com/office/powerpoint/2010/main" val="3791194578"/>
              </p:ext>
            </p:extLst>
          </p:nvPr>
        </p:nvGraphicFramePr>
        <p:xfrm>
          <a:off x="6472134" y="1396199"/>
          <a:ext cx="5560857" cy="5255364"/>
        </p:xfrm>
        <a:graphic>
          <a:graphicData uri="http://schemas.openxmlformats.org/drawingml/2006/table">
            <a:tbl>
              <a:tblPr>
                <a:tableStyleId>{2D5ABB26-0587-4C30-8999-92F81FD0307C}</a:tableStyleId>
              </a:tblPr>
              <a:tblGrid>
                <a:gridCol w="2926929">
                  <a:extLst>
                    <a:ext uri="{9D8B030D-6E8A-4147-A177-3AD203B41FA5}">
                      <a16:colId xmlns:a16="http://schemas.microsoft.com/office/drawing/2014/main" val="20000"/>
                    </a:ext>
                  </a:extLst>
                </a:gridCol>
                <a:gridCol w="658482">
                  <a:extLst>
                    <a:ext uri="{9D8B030D-6E8A-4147-A177-3AD203B41FA5}">
                      <a16:colId xmlns:a16="http://schemas.microsoft.com/office/drawing/2014/main" val="20001"/>
                    </a:ext>
                  </a:extLst>
                </a:gridCol>
                <a:gridCol w="658482">
                  <a:extLst>
                    <a:ext uri="{9D8B030D-6E8A-4147-A177-3AD203B41FA5}">
                      <a16:colId xmlns:a16="http://schemas.microsoft.com/office/drawing/2014/main" val="3068228251"/>
                    </a:ext>
                  </a:extLst>
                </a:gridCol>
                <a:gridCol w="658482">
                  <a:extLst>
                    <a:ext uri="{9D8B030D-6E8A-4147-A177-3AD203B41FA5}">
                      <a16:colId xmlns:a16="http://schemas.microsoft.com/office/drawing/2014/main" val="20002"/>
                    </a:ext>
                  </a:extLst>
                </a:gridCol>
                <a:gridCol w="658482">
                  <a:extLst>
                    <a:ext uri="{9D8B030D-6E8A-4147-A177-3AD203B41FA5}">
                      <a16:colId xmlns:a16="http://schemas.microsoft.com/office/drawing/2014/main" val="20004"/>
                    </a:ext>
                  </a:extLst>
                </a:gridCol>
              </a:tblGrid>
              <a:tr h="556364">
                <a:tc>
                  <a:txBody>
                    <a:bodyPr/>
                    <a:lstStyle/>
                    <a:p>
                      <a:pPr marL="0" marR="0" lvl="0" indent="0" algn="l" defTabSz="914400" rtl="0" eaLnBrk="0" fontAlgn="base" latinLnBrk="0" hangingPunct="0">
                        <a:lnSpc>
                          <a:spcPct val="93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2"/>
                          </a:solidFill>
                          <a:effectLst/>
                          <a:latin typeface="+mn-lt"/>
                          <a:cs typeface="Arial" panose="020B0604020202020204" pitchFamily="34" charset="0"/>
                        </a:rPr>
                        <a:t>(1= Do not agree at all and 10= Strongly agree)</a:t>
                      </a:r>
                    </a:p>
                  </a:txBody>
                  <a:tcPr marL="55419" marR="55419" marT="18288" marB="18288" anchor="ctr" horzOverflow="overflow">
                    <a:lnL>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50" b="1" i="0" u="none" strike="noStrike" dirty="0">
                          <a:solidFill>
                            <a:schemeClr val="tx2"/>
                          </a:solidFill>
                          <a:effectLst/>
                          <a:latin typeface="Arial" panose="020B0604020202020204" pitchFamily="34" charset="0"/>
                        </a:rPr>
                        <a:t>Total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050" b="1" i="0" u="none" strike="noStrike" dirty="0">
                          <a:solidFill>
                            <a:schemeClr val="tx2"/>
                          </a:solidFill>
                          <a:effectLst/>
                          <a:latin typeface="Arial" panose="020B0604020202020204" pitchFamily="34" charset="0"/>
                        </a:rPr>
                        <a:t>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69900">
                <a:tc>
                  <a:txBody>
                    <a:bodyPr/>
                    <a:lstStyle/>
                    <a:p>
                      <a:pPr algn="l" fontAlgn="b"/>
                      <a:r>
                        <a:rPr lang="en-US" sz="1000" b="1" i="0" u="none" strike="noStrike" dirty="0">
                          <a:solidFill>
                            <a:schemeClr val="tx2"/>
                          </a:solidFill>
                          <a:effectLst/>
                          <a:latin typeface="+mn-lt"/>
                          <a:cs typeface="Arial"/>
                        </a:rPr>
                        <a:t>Overall image likeability</a:t>
                      </a:r>
                      <a:endParaRPr lang="en-US" sz="1000" b="1" i="0" u="none" strike="noStrike" dirty="0">
                        <a:solidFill>
                          <a:schemeClr val="tx2"/>
                        </a:solidFill>
                        <a:effectLst/>
                        <a:latin typeface="+mn-lt"/>
                        <a:cs typeface="Arial" panose="020B0604020202020204" pitchFamily="34" charset="0"/>
                      </a:endParaRPr>
                    </a:p>
                    <a:p>
                      <a:pPr algn="l" fontAlgn="b"/>
                      <a:r>
                        <a:rPr lang="en-US" sz="1000" b="0" i="0" u="none" strike="noStrike" dirty="0">
                          <a:solidFill>
                            <a:schemeClr val="tx2"/>
                          </a:solidFill>
                          <a:effectLst/>
                          <a:latin typeface="+mn-lt"/>
                          <a:cs typeface="Arial"/>
                        </a:rPr>
                        <a:t> (1= Did not like it at all and 10= Completely liked the image in every way)</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dirty="0">
                          <a:solidFill>
                            <a:srgbClr val="000000"/>
                          </a:solidFill>
                          <a:effectLst/>
                          <a:latin typeface="+mn-lt"/>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a:solidFill>
                            <a:srgbClr val="00000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r h="469900">
                <a:tc>
                  <a:txBody>
                    <a:bodyPr/>
                    <a:lstStyle/>
                    <a:p>
                      <a:pPr algn="l" fontAlgn="b"/>
                      <a:r>
                        <a:rPr lang="en-US" sz="1000" b="0" i="0" dirty="0">
                          <a:solidFill>
                            <a:schemeClr val="tx2"/>
                          </a:solidFill>
                          <a:latin typeface="+mn-lt"/>
                          <a:cs typeface="Arial"/>
                        </a:rPr>
                        <a:t>This concept really caught my attention.</a:t>
                      </a:r>
                      <a:endParaRPr lang="en-US" sz="1000" b="0" i="0" u="none" strike="noStrike" dirty="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dirty="0">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mn-lt"/>
                        </a:rPr>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4"/>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dirty="0">
                          <a:solidFill>
                            <a:schemeClr val="tx2"/>
                          </a:solidFill>
                          <a:effectLst/>
                          <a:latin typeface="+mn-lt"/>
                          <a:ea typeface="+mn-ea"/>
                          <a:cs typeface="Arial"/>
                        </a:rPr>
                        <a:t>This concept shows or talks about things that are </a:t>
                      </a:r>
                      <a:endParaRPr lang="en-US" sz="1000" b="0" i="0" kern="1200" dirty="0">
                        <a:solidFill>
                          <a:schemeClr val="tx2"/>
                        </a:solidFill>
                        <a:effectLst/>
                        <a:latin typeface="+mn-lt"/>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effectLst/>
                          <a:latin typeface="+mn-lt"/>
                          <a:ea typeface="+mn-ea"/>
                          <a:cs typeface="Arial"/>
                        </a:rPr>
                        <a:t>important to me personally.</a:t>
                      </a:r>
                      <a:endParaRPr lang="en-US" sz="1000" b="0" i="0" dirty="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dirty="0">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a:solidFill>
                            <a:srgbClr val="00000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69900">
                <a:tc>
                  <a:txBody>
                    <a:bodyPr/>
                    <a:lstStyle/>
                    <a:p>
                      <a:pPr lvl="0"/>
                      <a:r>
                        <a:rPr lang="en-US" sz="1000" b="0" i="0" kern="1200" dirty="0">
                          <a:solidFill>
                            <a:schemeClr val="tx2"/>
                          </a:solidFill>
                          <a:effectLst/>
                          <a:latin typeface="+mn-lt"/>
                          <a:ea typeface="+mn-ea"/>
                          <a:cs typeface="Arial"/>
                        </a:rPr>
                        <a:t>I found this concept to be very compelling and persuasive.</a:t>
                      </a:r>
                      <a:endParaRPr lang="en-US" sz="1000" b="0" i="0" dirty="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dirty="0">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6"/>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dirty="0">
                          <a:solidFill>
                            <a:schemeClr val="tx2"/>
                          </a:solidFill>
                          <a:effectLst/>
                          <a:latin typeface="+mn-lt"/>
                          <a:ea typeface="+mn-ea"/>
                          <a:cs typeface="Arial"/>
                        </a:rPr>
                        <a:t>This concept makes me want to go to a website so I can learn and see more.</a:t>
                      </a:r>
                      <a:endParaRPr lang="en-US" sz="1000" b="0" i="0" dirty="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dirty="0">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dirty="0">
                          <a:solidFill>
                            <a:schemeClr val="tx2"/>
                          </a:solidFill>
                          <a:effectLst/>
                          <a:latin typeface="+mn-lt"/>
                          <a:ea typeface="+mn-ea"/>
                          <a:cs typeface="+mn-cs"/>
                        </a:rPr>
                        <a:t>This concept reminds me that investing in transportation infrastructure saves time for what makes life worth living</a:t>
                      </a:r>
                      <a:r>
                        <a:rPr lang="en-US" sz="1000" b="0" i="0" kern="1200" dirty="0">
                          <a:solidFill>
                            <a:schemeClr val="tx2"/>
                          </a:solidFill>
                          <a:effectLst/>
                          <a:latin typeface="+mn-lt"/>
                          <a:ea typeface="+mn-ea"/>
                          <a:cs typeface="Arial"/>
                        </a:rPr>
                        <a:t>.</a:t>
                      </a:r>
                      <a:endParaRPr lang="en-US" sz="1000" kern="1200" dirty="0">
                        <a:solidFill>
                          <a:schemeClr val="tx2"/>
                        </a:solidFill>
                        <a:effectLst/>
                        <a:latin typeface="+mn-lt"/>
                        <a:ea typeface="+mn-ea"/>
                        <a:cs typeface="+mn-cs"/>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469900">
                <a:tc>
                  <a:txBody>
                    <a:bodyPr/>
                    <a:lstStyle/>
                    <a:p>
                      <a:pPr lvl="0"/>
                      <a:r>
                        <a:rPr lang="en-US" sz="1000" kern="1200" dirty="0">
                          <a:solidFill>
                            <a:schemeClr val="tx2"/>
                          </a:solidFill>
                          <a:effectLst/>
                          <a:latin typeface="+mn-lt"/>
                          <a:ea typeface="+mn-ea"/>
                          <a:cs typeface="+mn-cs"/>
                        </a:rPr>
                        <a:t>This concept reminds me that investing in transportation reduces traffic jams and makes commuting easier.</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dirty="0">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8085123"/>
                  </a:ext>
                </a:extLst>
              </a:tr>
              <a:tr h="469900">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dirty="0">
                          <a:solidFill>
                            <a:schemeClr val="tx2"/>
                          </a:solidFill>
                          <a:effectLst/>
                          <a:latin typeface="+mn-lt"/>
                          <a:ea typeface="+mn-ea"/>
                          <a:cs typeface="+mn-cs"/>
                        </a:rPr>
                        <a:t>This concept reminds me that investing in transportation creates jobs and a more vibrant economy</a:t>
                      </a:r>
                      <a:r>
                        <a:rPr lang="en-US" sz="1000" b="0" i="0" dirty="0">
                          <a:solidFill>
                            <a:schemeClr val="tx2"/>
                          </a:solidFill>
                          <a:effectLst/>
                          <a:latin typeface="+mn-lt"/>
                          <a:cs typeface="Arial"/>
                        </a:rPr>
                        <a:t>.</a:t>
                      </a: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dirty="0">
                          <a:solidFill>
                            <a:srgbClr val="000000"/>
                          </a:solidFill>
                          <a:effectLst/>
                          <a:latin typeface="+mn-lt"/>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mn-lt"/>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mn-lt"/>
                        </a:rPr>
                        <a:t>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080247"/>
                  </a:ext>
                </a:extLst>
              </a:tr>
              <a:tr h="4699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kern="1200" dirty="0">
                          <a:solidFill>
                            <a:schemeClr val="tx2"/>
                          </a:solidFill>
                          <a:effectLst/>
                          <a:latin typeface="+mn-lt"/>
                          <a:ea typeface="+mn-ea"/>
                          <a:cs typeface="+mn-cs"/>
                        </a:rPr>
                        <a:t>This concept reminds me that investing in transportation plays an important part in the health and well-being of families.  </a:t>
                      </a:r>
                      <a:endParaRPr lang="en-US" sz="1000" b="0" i="0" dirty="0">
                        <a:solidFill>
                          <a:schemeClr val="tx2"/>
                        </a:solidFill>
                        <a:effectLst/>
                        <a:latin typeface="+mn-lt"/>
                        <a:cs typeface="Arial"/>
                      </a:endParaRPr>
                    </a:p>
                  </a:txBody>
                  <a:tcPr marL="16933" marR="16933"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a:solidFill>
                            <a:srgbClr val="00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97190127"/>
                  </a:ext>
                </a:extLst>
              </a:tr>
              <a:tr h="469900">
                <a:tc>
                  <a:txBody>
                    <a:bodyPr/>
                    <a:lstStyle/>
                    <a:p>
                      <a:pPr marL="0" marR="0" lvl="0" indent="0" algn="l" defTabSz="609585" rtl="0" eaLnBrk="1" fontAlgn="t" latinLnBrk="0" hangingPunct="1">
                        <a:lnSpc>
                          <a:spcPct val="100000"/>
                        </a:lnSpc>
                        <a:spcBef>
                          <a:spcPts val="0"/>
                        </a:spcBef>
                        <a:spcAft>
                          <a:spcPts val="0"/>
                        </a:spcAft>
                        <a:buClrTx/>
                        <a:buSzTx/>
                        <a:buFontTx/>
                        <a:buNone/>
                        <a:tabLst/>
                        <a:defRPr/>
                      </a:pPr>
                      <a:r>
                        <a:rPr lang="en-US" sz="1000" kern="1200" dirty="0">
                          <a:solidFill>
                            <a:schemeClr val="tx2"/>
                          </a:solidFill>
                          <a:effectLst/>
                          <a:latin typeface="+mn-lt"/>
                          <a:ea typeface="+mn-ea"/>
                          <a:cs typeface="+mn-cs"/>
                        </a:rPr>
                        <a:t>This concept reminds me that investing in transportation infrastructure makes life better for everyone.</a:t>
                      </a:r>
                    </a:p>
                  </a:txBody>
                  <a:tcPr marL="9144"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a:solidFill>
                            <a:srgbClr val="00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600" b="0" i="0" u="none" strike="noStrike" dirty="0">
                          <a:solidFill>
                            <a:srgbClr val="000000"/>
                          </a:solidFill>
                          <a:effectLst/>
                          <a:latin typeface="+mn-lt"/>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672750680"/>
                  </a:ext>
                </a:extLst>
              </a:tr>
            </a:tbl>
          </a:graphicData>
        </a:graphic>
      </p:graphicFrame>
      <p:sp>
        <p:nvSpPr>
          <p:cNvPr id="4" name="TextBox 3">
            <a:extLst>
              <a:ext uri="{FF2B5EF4-FFF2-40B4-BE49-F238E27FC236}">
                <a16:creationId xmlns:a16="http://schemas.microsoft.com/office/drawing/2014/main" id="{FD5186A5-C2A7-462B-B623-C613F0D1EB4F}"/>
              </a:ext>
            </a:extLst>
          </p:cNvPr>
          <p:cNvSpPr txBox="1"/>
          <p:nvPr/>
        </p:nvSpPr>
        <p:spPr>
          <a:xfrm>
            <a:off x="372861" y="1505567"/>
            <a:ext cx="5560857" cy="4998804"/>
          </a:xfrm>
          <a:prstGeom prst="rect">
            <a:avLst/>
          </a:prstGeom>
          <a:noFill/>
        </p:spPr>
        <p:txBody>
          <a:bodyPr wrap="square" rtlCol="0">
            <a:spAutoFit/>
          </a:bodyPr>
          <a:lstStyle/>
          <a:p>
            <a:pPr>
              <a:spcAft>
                <a:spcPts val="714"/>
              </a:spcAft>
            </a:pPr>
            <a:r>
              <a:rPr lang="en-US" sz="2800" b="1" dirty="0">
                <a:solidFill>
                  <a:schemeClr val="accent1"/>
                </a:solidFill>
              </a:rPr>
              <a:t>Transportation is for everyone</a:t>
            </a:r>
          </a:p>
          <a:p>
            <a:pPr marL="285750" indent="-285750">
              <a:spcAft>
                <a:spcPts val="1429"/>
              </a:spcAft>
              <a:buClr>
                <a:schemeClr val="accent1"/>
              </a:buClr>
              <a:buFont typeface="Wingdings" panose="05000000000000000000" pitchFamily="2" charset="2"/>
              <a:buChar char="§"/>
            </a:pPr>
            <a:r>
              <a:rPr lang="en-US" sz="1600" dirty="0"/>
              <a:t>“Transportation that works for everyone improves all our lives,” is a highly resonant message.</a:t>
            </a:r>
          </a:p>
          <a:p>
            <a:pPr marL="285750" indent="-285750">
              <a:spcAft>
                <a:spcPts val="1429"/>
              </a:spcAft>
              <a:buClr>
                <a:schemeClr val="accent1"/>
              </a:buClr>
              <a:buFont typeface="Wingdings" panose="05000000000000000000" pitchFamily="2" charset="2"/>
              <a:buChar char="§"/>
            </a:pPr>
            <a:r>
              <a:rPr lang="en-US" sz="1600" dirty="0"/>
              <a:t>The image of a wheelchair elicited a lot of empathy and good feelings from most respondents.</a:t>
            </a:r>
          </a:p>
          <a:p>
            <a:pPr marL="285750" indent="-285750">
              <a:spcAft>
                <a:spcPts val="1429"/>
              </a:spcAft>
              <a:buClr>
                <a:schemeClr val="accent1"/>
              </a:buClr>
              <a:buFont typeface="Wingdings" panose="05000000000000000000" pitchFamily="2" charset="2"/>
              <a:buChar char="§"/>
            </a:pPr>
            <a:r>
              <a:rPr lang="en-US" sz="1600" dirty="0"/>
              <a:t>Focus group participants also indicated that they strongly agreed that:</a:t>
            </a:r>
          </a:p>
          <a:p>
            <a:pPr marL="742950" lvl="1" indent="-285750">
              <a:buClr>
                <a:schemeClr val="accent1"/>
              </a:buClr>
              <a:buFont typeface="Wingdings" panose="05000000000000000000" pitchFamily="2" charset="2"/>
              <a:buChar char="§"/>
            </a:pPr>
            <a:r>
              <a:rPr lang="en-US" sz="1400" dirty="0"/>
              <a:t>This concept reminds me that investing in transportation infrastructure makes life better for everyone</a:t>
            </a:r>
          </a:p>
          <a:p>
            <a:pPr marL="742950" lvl="1" indent="-285750">
              <a:buClr>
                <a:schemeClr val="accent1"/>
              </a:buClr>
              <a:buFont typeface="Wingdings" panose="05000000000000000000" pitchFamily="2" charset="2"/>
              <a:buChar char="§"/>
            </a:pPr>
            <a:r>
              <a:rPr lang="en-US" sz="1400" dirty="0"/>
              <a:t>This concept reminds me that investing in transportation plays an important part in the health and well-being of families.</a:t>
            </a:r>
          </a:p>
          <a:p>
            <a:pPr marL="742950" lvl="1" indent="-285750">
              <a:buClr>
                <a:schemeClr val="accent1"/>
              </a:buClr>
              <a:buFont typeface="Wingdings" panose="05000000000000000000" pitchFamily="2" charset="2"/>
              <a:buChar char="§"/>
            </a:pPr>
            <a:r>
              <a:rPr lang="en-US" sz="1400" dirty="0"/>
              <a:t>This concept really caught my attention.</a:t>
            </a:r>
          </a:p>
          <a:p>
            <a:pPr marL="742950" lvl="1" indent="-285750">
              <a:buClr>
                <a:schemeClr val="accent1"/>
              </a:buClr>
              <a:buFont typeface="Wingdings" panose="05000000000000000000" pitchFamily="2" charset="2"/>
              <a:buChar char="§"/>
            </a:pPr>
            <a:r>
              <a:rPr lang="en-US" sz="1400" dirty="0"/>
              <a:t>I found this concept to be very compelling and persuasive.</a:t>
            </a:r>
          </a:p>
          <a:p>
            <a:pPr marL="742950" lvl="1" indent="-285750">
              <a:buClr>
                <a:schemeClr val="accent1"/>
              </a:buClr>
              <a:buFont typeface="Wingdings" panose="05000000000000000000" pitchFamily="2" charset="2"/>
              <a:buChar char="§"/>
            </a:pPr>
            <a:r>
              <a:rPr lang="en-US" sz="1400" dirty="0"/>
              <a:t>This concept reminds me that investing in transportation infrastructure saves time for what makes life worth living.</a:t>
            </a:r>
          </a:p>
        </p:txBody>
      </p:sp>
    </p:spTree>
    <p:extLst>
      <p:ext uri="{BB962C8B-B14F-4D97-AF65-F5344CB8AC3E}">
        <p14:creationId xmlns:p14="http://schemas.microsoft.com/office/powerpoint/2010/main" val="374668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text&#10;&#10;Description automatically generated">
            <a:extLst>
              <a:ext uri="{FF2B5EF4-FFF2-40B4-BE49-F238E27FC236}">
                <a16:creationId xmlns:a16="http://schemas.microsoft.com/office/drawing/2014/main" id="{FCA3B973-6D4C-4A6C-AA9F-DC6AE44A7500}"/>
              </a:ext>
            </a:extLst>
          </p:cNvPr>
          <p:cNvPicPr>
            <a:picLocks noChangeAspect="1"/>
          </p:cNvPicPr>
          <p:nvPr/>
        </p:nvPicPr>
        <p:blipFill>
          <a:blip r:embed="rId3"/>
          <a:stretch>
            <a:fillRect/>
          </a:stretch>
        </p:blipFill>
        <p:spPr>
          <a:xfrm>
            <a:off x="2932646" y="1650492"/>
            <a:ext cx="6326708" cy="3557016"/>
          </a:xfrm>
          <a:prstGeom prst="rect">
            <a:avLst/>
          </a:prstGeom>
        </p:spPr>
      </p:pic>
      <p:sp>
        <p:nvSpPr>
          <p:cNvPr id="42" name="TextBox 41">
            <a:extLst>
              <a:ext uri="{FF2B5EF4-FFF2-40B4-BE49-F238E27FC236}">
                <a16:creationId xmlns:a16="http://schemas.microsoft.com/office/drawing/2014/main" id="{8C463FD0-41F3-425A-BBC7-537346D7A3FA}"/>
              </a:ext>
            </a:extLst>
          </p:cNvPr>
          <p:cNvSpPr txBox="1"/>
          <p:nvPr/>
        </p:nvSpPr>
        <p:spPr>
          <a:xfrm>
            <a:off x="119812" y="789693"/>
            <a:ext cx="2726258" cy="5816977"/>
          </a:xfrm>
          <a:prstGeom prst="rect">
            <a:avLst/>
          </a:prstGeom>
          <a:solidFill>
            <a:schemeClr val="bg1"/>
          </a:solidFill>
          <a:ln w="28575">
            <a:solidFill>
              <a:srgbClr val="FF0000"/>
            </a:solidFill>
          </a:ln>
        </p:spPr>
        <p:txBody>
          <a:bodyPr wrap="square" lIns="91440" tIns="45720" rIns="91440" bIns="45720" rtlCol="0" anchor="t">
            <a:spAutoFit/>
          </a:bodyPr>
          <a:lstStyle/>
          <a:p>
            <a:r>
              <a:rPr lang="en-US" sz="1200" dirty="0"/>
              <a:t>LOVE</a:t>
            </a:r>
          </a:p>
          <a:p>
            <a:pPr marL="171450" indent="-171450">
              <a:buFont typeface="Arial" panose="020B0604020202020204" pitchFamily="34" charset="0"/>
              <a:buChar char="•"/>
            </a:pPr>
            <a:r>
              <a:rPr lang="en-US" sz="1000" dirty="0"/>
              <a:t>“More attention needs to be paid to our disabled &amp; challenged community”</a:t>
            </a:r>
          </a:p>
          <a:p>
            <a:pPr marL="171450" indent="-171450">
              <a:buFont typeface="Arial" panose="020B0604020202020204" pitchFamily="34" charset="0"/>
              <a:buChar char="•"/>
            </a:pPr>
            <a:r>
              <a:rPr lang="en-US" sz="1000" dirty="0"/>
              <a:t>“I take the bus to work, and we frequently stop to bring someone on board in a wheelchair. Each time, I am so grateful public trans exists to take care of this population.”</a:t>
            </a:r>
          </a:p>
          <a:p>
            <a:pPr marL="171450" indent="-171450">
              <a:buFont typeface="Arial" panose="020B0604020202020204" pitchFamily="34" charset="0"/>
              <a:buChar char="•"/>
            </a:pPr>
            <a:r>
              <a:rPr lang="en-US" sz="1000" dirty="0"/>
              <a:t>“With a wheelchair bound father, I really appreciate the diversity shown by focusing this image on how transportation betters the lives and increases independence of people with mobility limitations.”</a:t>
            </a:r>
          </a:p>
          <a:p>
            <a:pPr marL="171450" indent="-171450">
              <a:buFont typeface="Arial" panose="020B0604020202020204" pitchFamily="34" charset="0"/>
              <a:buChar char="•"/>
            </a:pPr>
            <a:r>
              <a:rPr lang="en-US" sz="1000" dirty="0"/>
              <a:t>“smooth transition from ramp to sidewalk is very important, especially in adverse weather conditions. It is also safer to the individual, so that they may enter and exit the bus without assistance.”</a:t>
            </a:r>
          </a:p>
          <a:p>
            <a:pPr marL="171450" indent="-171450">
              <a:buFont typeface="Arial" panose="020B0604020202020204" pitchFamily="34" charset="0"/>
              <a:buChar char="•"/>
            </a:pPr>
            <a:r>
              <a:rPr lang="en-US" sz="1000" dirty="0"/>
              <a:t>“It's so important for handicapped people need transportation to feel independent and have freedom.“</a:t>
            </a:r>
          </a:p>
          <a:p>
            <a:pPr marL="171450" indent="-171450">
              <a:buFont typeface="Arial" panose="020B0604020202020204" pitchFamily="34" charset="0"/>
              <a:buChar char="•"/>
            </a:pPr>
            <a:r>
              <a:rPr lang="en-US" sz="1000" dirty="0"/>
              <a:t>“I may be somewhat biased, but I truly believe that when transportation accommodates people who have specific needs, it really improve their quality of life and the overall experience when commuting and using transportation. I use A stroller, and rarely do I ever come in contact with a ramp that would help me transport me and my child more easily onto a train or a bus and I feel like small towns are good for not making those accommodations, perhaps because of a lack of resources.”</a:t>
            </a:r>
          </a:p>
          <a:p>
            <a:pPr marL="171450" indent="-171450">
              <a:buFont typeface="Arial" panose="020B0604020202020204" pitchFamily="34" charset="0"/>
              <a:buChar char="•"/>
            </a:pPr>
            <a:endParaRPr lang="en-US" sz="1000" dirty="0"/>
          </a:p>
        </p:txBody>
      </p:sp>
      <p:sp>
        <p:nvSpPr>
          <p:cNvPr id="43" name="TextBox 42">
            <a:extLst>
              <a:ext uri="{FF2B5EF4-FFF2-40B4-BE49-F238E27FC236}">
                <a16:creationId xmlns:a16="http://schemas.microsoft.com/office/drawing/2014/main" id="{D6FBFD69-3113-44B3-83E8-A56107ED97A2}"/>
              </a:ext>
            </a:extLst>
          </p:cNvPr>
          <p:cNvSpPr txBox="1"/>
          <p:nvPr/>
        </p:nvSpPr>
        <p:spPr>
          <a:xfrm>
            <a:off x="5406390" y="2183822"/>
            <a:ext cx="1040130" cy="330778"/>
          </a:xfrm>
          <a:prstGeom prst="rect">
            <a:avLst/>
          </a:prstGeom>
          <a:noFill/>
          <a:ln w="38100">
            <a:solidFill>
              <a:srgbClr val="FF0000"/>
            </a:solidFill>
          </a:ln>
        </p:spPr>
        <p:txBody>
          <a:bodyPr wrap="square" rtlCol="0">
            <a:spAutoFit/>
          </a:bodyPr>
          <a:lstStyle/>
          <a:p>
            <a:endParaRPr lang="en-US" sz="800"/>
          </a:p>
        </p:txBody>
      </p:sp>
      <p:cxnSp>
        <p:nvCxnSpPr>
          <p:cNvPr id="44" name="Straight Connector 43">
            <a:extLst>
              <a:ext uri="{FF2B5EF4-FFF2-40B4-BE49-F238E27FC236}">
                <a16:creationId xmlns:a16="http://schemas.microsoft.com/office/drawing/2014/main" id="{4A8B6AD7-56DF-4706-9AD5-2E4EE9846136}"/>
              </a:ext>
            </a:extLst>
          </p:cNvPr>
          <p:cNvCxnSpPr>
            <a:cxnSpLocks/>
            <a:stCxn id="43" idx="1"/>
            <a:endCxn id="42" idx="3"/>
          </p:cNvCxnSpPr>
          <p:nvPr/>
        </p:nvCxnSpPr>
        <p:spPr>
          <a:xfrm flipH="1">
            <a:off x="2846070" y="2349211"/>
            <a:ext cx="2560320" cy="13489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8525687-3838-4522-A836-170165A2B3CC}"/>
              </a:ext>
            </a:extLst>
          </p:cNvPr>
          <p:cNvSpPr txBox="1"/>
          <p:nvPr/>
        </p:nvSpPr>
        <p:spPr>
          <a:xfrm>
            <a:off x="7461805" y="3429000"/>
            <a:ext cx="607774" cy="880110"/>
          </a:xfrm>
          <a:prstGeom prst="rect">
            <a:avLst/>
          </a:prstGeom>
          <a:noFill/>
          <a:ln w="38100">
            <a:solidFill>
              <a:srgbClr val="FF0000"/>
            </a:solidFill>
          </a:ln>
        </p:spPr>
        <p:txBody>
          <a:bodyPr wrap="square" rtlCol="0">
            <a:spAutoFit/>
          </a:bodyPr>
          <a:lstStyle/>
          <a:p>
            <a:endParaRPr lang="en-US" sz="800"/>
          </a:p>
        </p:txBody>
      </p:sp>
      <p:cxnSp>
        <p:nvCxnSpPr>
          <p:cNvPr id="46" name="Straight Connector 45">
            <a:extLst>
              <a:ext uri="{FF2B5EF4-FFF2-40B4-BE49-F238E27FC236}">
                <a16:creationId xmlns:a16="http://schemas.microsoft.com/office/drawing/2014/main" id="{F054F8EC-DA2F-4093-AD0E-EE7EDFD31C29}"/>
              </a:ext>
            </a:extLst>
          </p:cNvPr>
          <p:cNvCxnSpPr>
            <a:cxnSpLocks/>
            <a:stCxn id="45" idx="1"/>
            <a:endCxn id="42" idx="3"/>
          </p:cNvCxnSpPr>
          <p:nvPr/>
        </p:nvCxnSpPr>
        <p:spPr>
          <a:xfrm flipH="1" flipV="1">
            <a:off x="2846070" y="3698182"/>
            <a:ext cx="4615735" cy="1708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512E2AB-852B-49EC-9742-CD325EC36F85}"/>
              </a:ext>
            </a:extLst>
          </p:cNvPr>
          <p:cNvSpPr txBox="1"/>
          <p:nvPr/>
        </p:nvSpPr>
        <p:spPr>
          <a:xfrm>
            <a:off x="2965883" y="88779"/>
            <a:ext cx="6612457" cy="1508105"/>
          </a:xfrm>
          <a:prstGeom prst="rect">
            <a:avLst/>
          </a:prstGeom>
          <a:solidFill>
            <a:schemeClr val="bg1"/>
          </a:solidFill>
          <a:ln w="28575">
            <a:solidFill>
              <a:schemeClr val="accent6"/>
            </a:solidFill>
          </a:ln>
        </p:spPr>
        <p:txBody>
          <a:bodyPr wrap="square" rtlCol="0">
            <a:spAutoFit/>
          </a:bodyPr>
          <a:lstStyle/>
          <a:p>
            <a:r>
              <a:rPr lang="en-US" sz="1200" dirty="0"/>
              <a:t>LIKES</a:t>
            </a:r>
            <a:endParaRPr lang="en-US" sz="800" dirty="0"/>
          </a:p>
          <a:p>
            <a:pPr marL="171450" indent="-171450">
              <a:buFont typeface="Arial" panose="020B0604020202020204" pitchFamily="34" charset="0"/>
              <a:buChar char="•"/>
            </a:pPr>
            <a:r>
              <a:rPr lang="en-US" sz="1000" dirty="0"/>
              <a:t>“I like that public transportation provides those with disabilities opportunities to easily get where they need to go”</a:t>
            </a:r>
          </a:p>
          <a:p>
            <a:pPr marL="171450" indent="-171450">
              <a:buFont typeface="Arial" panose="020B0604020202020204" pitchFamily="34" charset="0"/>
              <a:buChar char="•"/>
            </a:pPr>
            <a:r>
              <a:rPr lang="en-US" sz="1000" dirty="0"/>
              <a:t>“It's so important for handicapped people need transportation to feel independent and have freedom.”</a:t>
            </a:r>
          </a:p>
          <a:p>
            <a:pPr marL="171450" indent="-171450">
              <a:buFont typeface="Arial" panose="020B0604020202020204" pitchFamily="34" charset="0"/>
              <a:buChar char="•"/>
            </a:pPr>
            <a:r>
              <a:rPr lang="en-US" sz="1000" dirty="0"/>
              <a:t>“Shows inclusivity”</a:t>
            </a:r>
          </a:p>
          <a:p>
            <a:pPr marL="171450" indent="-171450">
              <a:buFont typeface="Arial" panose="020B0604020202020204" pitchFamily="34" charset="0"/>
              <a:buChar char="•"/>
            </a:pPr>
            <a:r>
              <a:rPr lang="en-US" sz="1000" dirty="0"/>
              <a:t>“The person can operate the wheelchair by himself and does not need other help.”</a:t>
            </a:r>
          </a:p>
          <a:p>
            <a:pPr marL="171450" indent="-171450">
              <a:buFont typeface="Arial" panose="020B0604020202020204" pitchFamily="34" charset="0"/>
              <a:buChar char="•"/>
            </a:pPr>
            <a:r>
              <a:rPr lang="en-US" sz="1000" dirty="0"/>
              <a:t>“I like that it included a wheelchair as you don't always think of wheelchairs in transportation.”</a:t>
            </a:r>
          </a:p>
          <a:p>
            <a:pPr marL="171450" indent="-171450">
              <a:buFont typeface="Arial" panose="020B0604020202020204" pitchFamily="34" charset="0"/>
              <a:buChar char="•"/>
            </a:pPr>
            <a:r>
              <a:rPr lang="en-US" sz="1000" dirty="0"/>
              <a:t>“Everyone should be able to get where they need to go.”</a:t>
            </a:r>
          </a:p>
          <a:p>
            <a:pPr marL="171450" indent="-171450">
              <a:buFont typeface="Arial" panose="020B0604020202020204" pitchFamily="34" charset="0"/>
              <a:buChar char="•"/>
            </a:pPr>
            <a:r>
              <a:rPr lang="en-US" sz="1000" dirty="0"/>
              <a:t>“I like the ramp for wheelchairs. It makes easy for people with special needs to move in and out .”</a:t>
            </a:r>
          </a:p>
        </p:txBody>
      </p:sp>
      <p:sp>
        <p:nvSpPr>
          <p:cNvPr id="48" name="TextBox 47">
            <a:extLst>
              <a:ext uri="{FF2B5EF4-FFF2-40B4-BE49-F238E27FC236}">
                <a16:creationId xmlns:a16="http://schemas.microsoft.com/office/drawing/2014/main" id="{BAEBFBFF-CACB-4773-956B-18D36E87DE01}"/>
              </a:ext>
            </a:extLst>
          </p:cNvPr>
          <p:cNvSpPr txBox="1"/>
          <p:nvPr/>
        </p:nvSpPr>
        <p:spPr>
          <a:xfrm flipH="1">
            <a:off x="5852159" y="2696057"/>
            <a:ext cx="783034" cy="1073933"/>
          </a:xfrm>
          <a:prstGeom prst="rect">
            <a:avLst/>
          </a:prstGeom>
          <a:noFill/>
          <a:ln w="38100">
            <a:solidFill>
              <a:schemeClr val="accent6"/>
            </a:solidFill>
          </a:ln>
        </p:spPr>
        <p:txBody>
          <a:bodyPr wrap="square" rtlCol="0">
            <a:spAutoFit/>
          </a:bodyPr>
          <a:lstStyle/>
          <a:p>
            <a:endParaRPr lang="en-US" sz="2800"/>
          </a:p>
        </p:txBody>
      </p:sp>
      <p:cxnSp>
        <p:nvCxnSpPr>
          <p:cNvPr id="49" name="Straight Connector 48">
            <a:extLst>
              <a:ext uri="{FF2B5EF4-FFF2-40B4-BE49-F238E27FC236}">
                <a16:creationId xmlns:a16="http://schemas.microsoft.com/office/drawing/2014/main" id="{A2240DEC-2D1A-463E-9CC8-EF108A700AFC}"/>
              </a:ext>
            </a:extLst>
          </p:cNvPr>
          <p:cNvCxnSpPr>
            <a:cxnSpLocks/>
            <a:stCxn id="47" idx="2"/>
            <a:endCxn id="48" idx="0"/>
          </p:cNvCxnSpPr>
          <p:nvPr/>
        </p:nvCxnSpPr>
        <p:spPr>
          <a:xfrm flipH="1">
            <a:off x="6243676" y="1596884"/>
            <a:ext cx="28436" cy="109917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6CDD10F-BC12-415C-BA0B-08A92A9FC989}"/>
              </a:ext>
            </a:extLst>
          </p:cNvPr>
          <p:cNvSpPr txBox="1"/>
          <p:nvPr/>
        </p:nvSpPr>
        <p:spPr>
          <a:xfrm flipH="1">
            <a:off x="7373401" y="3869055"/>
            <a:ext cx="607773" cy="1073933"/>
          </a:xfrm>
          <a:prstGeom prst="rect">
            <a:avLst/>
          </a:prstGeom>
          <a:noFill/>
          <a:ln w="38100">
            <a:solidFill>
              <a:schemeClr val="accent6"/>
            </a:solidFill>
          </a:ln>
        </p:spPr>
        <p:txBody>
          <a:bodyPr wrap="square" rtlCol="0">
            <a:spAutoFit/>
          </a:bodyPr>
          <a:lstStyle/>
          <a:p>
            <a:endParaRPr lang="en-US" sz="2800"/>
          </a:p>
        </p:txBody>
      </p:sp>
      <p:cxnSp>
        <p:nvCxnSpPr>
          <p:cNvPr id="51" name="Straight Connector 50">
            <a:extLst>
              <a:ext uri="{FF2B5EF4-FFF2-40B4-BE49-F238E27FC236}">
                <a16:creationId xmlns:a16="http://schemas.microsoft.com/office/drawing/2014/main" id="{A5E5C502-9737-4C30-8695-D98B58DED990}"/>
              </a:ext>
            </a:extLst>
          </p:cNvPr>
          <p:cNvCxnSpPr>
            <a:cxnSpLocks/>
            <a:stCxn id="47" idx="2"/>
            <a:endCxn id="50" idx="0"/>
          </p:cNvCxnSpPr>
          <p:nvPr/>
        </p:nvCxnSpPr>
        <p:spPr>
          <a:xfrm>
            <a:off x="6272112" y="1596884"/>
            <a:ext cx="1405175" cy="227217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E21A2F9-8A4A-4D0E-A836-E44C3BC205E5}"/>
              </a:ext>
            </a:extLst>
          </p:cNvPr>
          <p:cNvSpPr txBox="1"/>
          <p:nvPr/>
        </p:nvSpPr>
        <p:spPr>
          <a:xfrm>
            <a:off x="9356778" y="1728782"/>
            <a:ext cx="2715410" cy="430887"/>
          </a:xfrm>
          <a:prstGeom prst="rect">
            <a:avLst/>
          </a:prstGeom>
          <a:solidFill>
            <a:schemeClr val="bg1"/>
          </a:solidFill>
          <a:ln w="28575">
            <a:solidFill>
              <a:schemeClr val="accent5"/>
            </a:solidFill>
          </a:ln>
        </p:spPr>
        <p:txBody>
          <a:bodyPr wrap="square" rtlCol="0">
            <a:spAutoFit/>
          </a:bodyPr>
          <a:lstStyle/>
          <a:p>
            <a:r>
              <a:rPr lang="en-US" sz="1200" dirty="0"/>
              <a:t>BORING</a:t>
            </a:r>
          </a:p>
          <a:p>
            <a:pPr marL="171450" indent="-171450">
              <a:buFont typeface="Arial" panose="020B0604020202020204" pitchFamily="34" charset="0"/>
              <a:buChar char="•"/>
            </a:pPr>
            <a:r>
              <a:rPr lang="en-US" sz="1000" dirty="0"/>
              <a:t>“Doesn’t stand out”</a:t>
            </a:r>
          </a:p>
        </p:txBody>
      </p:sp>
      <p:sp>
        <p:nvSpPr>
          <p:cNvPr id="53" name="TextBox 52">
            <a:extLst>
              <a:ext uri="{FF2B5EF4-FFF2-40B4-BE49-F238E27FC236}">
                <a16:creationId xmlns:a16="http://schemas.microsoft.com/office/drawing/2014/main" id="{3AC80F7B-005E-41A3-9E9E-AD57C036E774}"/>
              </a:ext>
            </a:extLst>
          </p:cNvPr>
          <p:cNvSpPr txBox="1"/>
          <p:nvPr/>
        </p:nvSpPr>
        <p:spPr>
          <a:xfrm>
            <a:off x="9356778" y="2234894"/>
            <a:ext cx="2715410" cy="584775"/>
          </a:xfrm>
          <a:prstGeom prst="rect">
            <a:avLst/>
          </a:prstGeom>
          <a:solidFill>
            <a:schemeClr val="bg1"/>
          </a:solidFill>
          <a:ln w="28575">
            <a:solidFill>
              <a:schemeClr val="accent1"/>
            </a:solidFill>
          </a:ln>
        </p:spPr>
        <p:txBody>
          <a:bodyPr wrap="square" rtlCol="0">
            <a:spAutoFit/>
          </a:bodyPr>
          <a:lstStyle/>
          <a:p>
            <a:r>
              <a:rPr lang="en-US" sz="1200" dirty="0"/>
              <a:t>INTERESTING</a:t>
            </a:r>
          </a:p>
          <a:p>
            <a:pPr marL="171450" indent="-171450">
              <a:buFont typeface="Arial" panose="020B0604020202020204" pitchFamily="34" charset="0"/>
              <a:buChar char="•"/>
            </a:pPr>
            <a:r>
              <a:rPr lang="en-US" sz="1000" dirty="0"/>
              <a:t>“Something able bodied people wouldn't think about.”</a:t>
            </a:r>
          </a:p>
        </p:txBody>
      </p:sp>
      <p:sp>
        <p:nvSpPr>
          <p:cNvPr id="54" name="TextBox 53">
            <a:extLst>
              <a:ext uri="{FF2B5EF4-FFF2-40B4-BE49-F238E27FC236}">
                <a16:creationId xmlns:a16="http://schemas.microsoft.com/office/drawing/2014/main" id="{747BBDD6-AF5E-493F-BD36-0A41B71CBDDE}"/>
              </a:ext>
            </a:extLst>
          </p:cNvPr>
          <p:cNvSpPr txBox="1"/>
          <p:nvPr/>
        </p:nvSpPr>
        <p:spPr>
          <a:xfrm>
            <a:off x="6313188" y="5352258"/>
            <a:ext cx="2949284" cy="1354217"/>
          </a:xfrm>
          <a:prstGeom prst="rect">
            <a:avLst/>
          </a:prstGeom>
          <a:solidFill>
            <a:schemeClr val="bg1"/>
          </a:solidFill>
          <a:ln w="28575">
            <a:solidFill>
              <a:schemeClr val="tx1"/>
            </a:solidFill>
          </a:ln>
        </p:spPr>
        <p:txBody>
          <a:bodyPr wrap="square" rtlCol="0">
            <a:spAutoFit/>
          </a:bodyPr>
          <a:lstStyle/>
          <a:p>
            <a:r>
              <a:rPr lang="en-US" sz="1200" dirty="0"/>
              <a:t>MESSAGE</a:t>
            </a:r>
          </a:p>
          <a:p>
            <a:pPr marL="171450" indent="-171450">
              <a:buFont typeface="Arial" panose="020B0604020202020204" pitchFamily="34" charset="0"/>
              <a:buChar char="•"/>
            </a:pPr>
            <a:r>
              <a:rPr lang="en-US" sz="1000" dirty="0"/>
              <a:t>“I thought the text was effective, although I'm not sure that the image backed up the "improves all our lives" part of the statement. The image tells me that transportation has to work for everyone - period!”</a:t>
            </a:r>
          </a:p>
          <a:p>
            <a:pPr marL="171450" indent="-171450">
              <a:buFont typeface="Arial" panose="020B0604020202020204" pitchFamily="34" charset="0"/>
              <a:buChar char="•"/>
            </a:pPr>
            <a:r>
              <a:rPr lang="en-US" sz="1000" dirty="0"/>
              <a:t>“I like the all-inclusiveness”</a:t>
            </a:r>
          </a:p>
        </p:txBody>
      </p:sp>
      <p:sp>
        <p:nvSpPr>
          <p:cNvPr id="55" name="TextBox 54">
            <a:extLst>
              <a:ext uri="{FF2B5EF4-FFF2-40B4-BE49-F238E27FC236}">
                <a16:creationId xmlns:a16="http://schemas.microsoft.com/office/drawing/2014/main" id="{23F70848-8CF3-4F93-9D55-216B936AE4E6}"/>
              </a:ext>
            </a:extLst>
          </p:cNvPr>
          <p:cNvSpPr txBox="1"/>
          <p:nvPr/>
        </p:nvSpPr>
        <p:spPr>
          <a:xfrm>
            <a:off x="2931341" y="5352258"/>
            <a:ext cx="3200399" cy="1046440"/>
          </a:xfrm>
          <a:prstGeom prst="rect">
            <a:avLst/>
          </a:prstGeom>
          <a:solidFill>
            <a:schemeClr val="bg1"/>
          </a:solidFill>
          <a:ln w="28575">
            <a:solidFill>
              <a:schemeClr val="tx1"/>
            </a:solidFill>
          </a:ln>
        </p:spPr>
        <p:txBody>
          <a:bodyPr wrap="square" rtlCol="0">
            <a:spAutoFit/>
          </a:bodyPr>
          <a:lstStyle/>
          <a:p>
            <a:r>
              <a:rPr lang="en-US" sz="1200" dirty="0"/>
              <a:t>IMAGE</a:t>
            </a:r>
          </a:p>
          <a:p>
            <a:pPr marL="171450" indent="-171450">
              <a:buFont typeface="Arial" panose="020B0604020202020204" pitchFamily="34" charset="0"/>
              <a:buChar char="•"/>
            </a:pPr>
            <a:r>
              <a:rPr lang="en-US" sz="1000" dirty="0"/>
              <a:t>“I really like the visual of the ramp. There are so many different needs ranging from those that are physically disabled to parents with children that would truly have an improved quality of life when taking transportation if they had a ramp.”</a:t>
            </a:r>
          </a:p>
        </p:txBody>
      </p:sp>
      <p:sp>
        <p:nvSpPr>
          <p:cNvPr id="56" name="TextBox 55">
            <a:extLst>
              <a:ext uri="{FF2B5EF4-FFF2-40B4-BE49-F238E27FC236}">
                <a16:creationId xmlns:a16="http://schemas.microsoft.com/office/drawing/2014/main" id="{625FE82A-1203-46A2-95CF-48A0B4871C08}"/>
              </a:ext>
            </a:extLst>
          </p:cNvPr>
          <p:cNvSpPr txBox="1"/>
          <p:nvPr/>
        </p:nvSpPr>
        <p:spPr>
          <a:xfrm>
            <a:off x="9353397" y="2903400"/>
            <a:ext cx="2722172" cy="1046440"/>
          </a:xfrm>
          <a:prstGeom prst="rect">
            <a:avLst/>
          </a:prstGeom>
          <a:solidFill>
            <a:schemeClr val="bg1"/>
          </a:solidFill>
          <a:ln w="28575">
            <a:solidFill>
              <a:schemeClr val="accent3"/>
            </a:solidFill>
          </a:ln>
        </p:spPr>
        <p:txBody>
          <a:bodyPr wrap="square" rtlCol="0">
            <a:spAutoFit/>
          </a:bodyPr>
          <a:lstStyle/>
          <a:p>
            <a:r>
              <a:rPr lang="en-US" sz="1200" dirty="0"/>
              <a:t>CONFUSING</a:t>
            </a:r>
          </a:p>
          <a:p>
            <a:pPr marL="171450" indent="-171450">
              <a:buFont typeface="Arial" panose="020B0604020202020204" pitchFamily="34" charset="0"/>
              <a:buChar char="•"/>
            </a:pPr>
            <a:r>
              <a:rPr lang="en-US" sz="1000" dirty="0"/>
              <a:t>“How does this work with trains and rideshares?”</a:t>
            </a:r>
          </a:p>
          <a:p>
            <a:pPr marL="171450" indent="-171450">
              <a:buFont typeface="Arial" panose="020B0604020202020204" pitchFamily="34" charset="0"/>
              <a:buChar char="•"/>
            </a:pPr>
            <a:r>
              <a:rPr lang="en-US" sz="1000" dirty="0"/>
              <a:t>“The logo itself really is confusing and is a tongue twister. It's too much of a mouthful.”</a:t>
            </a:r>
          </a:p>
        </p:txBody>
      </p:sp>
      <p:cxnSp>
        <p:nvCxnSpPr>
          <p:cNvPr id="57" name="Straight Connector 56">
            <a:extLst>
              <a:ext uri="{FF2B5EF4-FFF2-40B4-BE49-F238E27FC236}">
                <a16:creationId xmlns:a16="http://schemas.microsoft.com/office/drawing/2014/main" id="{4249AD7B-D3A1-4734-8386-F15066C2BCC0}"/>
              </a:ext>
            </a:extLst>
          </p:cNvPr>
          <p:cNvCxnSpPr>
            <a:cxnSpLocks/>
            <a:stCxn id="52" idx="1"/>
            <a:endCxn id="58" idx="3"/>
          </p:cNvCxnSpPr>
          <p:nvPr/>
        </p:nvCxnSpPr>
        <p:spPr>
          <a:xfrm flipH="1">
            <a:off x="8305660" y="1944226"/>
            <a:ext cx="1051118" cy="214627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867550E-8049-4525-ADA6-2AE3A8533D82}"/>
              </a:ext>
            </a:extLst>
          </p:cNvPr>
          <p:cNvSpPr txBox="1"/>
          <p:nvPr/>
        </p:nvSpPr>
        <p:spPr>
          <a:xfrm>
            <a:off x="8006650" y="3963322"/>
            <a:ext cx="299010" cy="254348"/>
          </a:xfrm>
          <a:prstGeom prst="rect">
            <a:avLst/>
          </a:prstGeom>
          <a:noFill/>
          <a:ln w="38100">
            <a:solidFill>
              <a:schemeClr val="accent5"/>
            </a:solidFill>
          </a:ln>
        </p:spPr>
        <p:txBody>
          <a:bodyPr wrap="square" rtlCol="0">
            <a:spAutoFit/>
          </a:bodyPr>
          <a:lstStyle/>
          <a:p>
            <a:endParaRPr lang="en-US" sz="2800"/>
          </a:p>
        </p:txBody>
      </p:sp>
      <p:sp>
        <p:nvSpPr>
          <p:cNvPr id="59" name="TextBox 58">
            <a:extLst>
              <a:ext uri="{FF2B5EF4-FFF2-40B4-BE49-F238E27FC236}">
                <a16:creationId xmlns:a16="http://schemas.microsoft.com/office/drawing/2014/main" id="{E664A906-3573-4E39-BE49-4901A732E439}"/>
              </a:ext>
            </a:extLst>
          </p:cNvPr>
          <p:cNvSpPr txBox="1"/>
          <p:nvPr/>
        </p:nvSpPr>
        <p:spPr>
          <a:xfrm>
            <a:off x="6313188" y="3804764"/>
            <a:ext cx="309280" cy="262539"/>
          </a:xfrm>
          <a:prstGeom prst="rect">
            <a:avLst/>
          </a:prstGeom>
          <a:noFill/>
          <a:ln w="38100">
            <a:solidFill>
              <a:schemeClr val="accent1"/>
            </a:solidFill>
          </a:ln>
        </p:spPr>
        <p:txBody>
          <a:bodyPr wrap="square" rtlCol="0">
            <a:spAutoFit/>
          </a:bodyPr>
          <a:lstStyle/>
          <a:p>
            <a:endParaRPr lang="en-US" sz="2800"/>
          </a:p>
        </p:txBody>
      </p:sp>
      <p:cxnSp>
        <p:nvCxnSpPr>
          <p:cNvPr id="60" name="Straight Connector 59">
            <a:extLst>
              <a:ext uri="{FF2B5EF4-FFF2-40B4-BE49-F238E27FC236}">
                <a16:creationId xmlns:a16="http://schemas.microsoft.com/office/drawing/2014/main" id="{ACF532B6-1EFC-48DF-9F44-5C723A6B11A8}"/>
              </a:ext>
            </a:extLst>
          </p:cNvPr>
          <p:cNvCxnSpPr>
            <a:cxnSpLocks/>
            <a:stCxn id="53" idx="1"/>
            <a:endCxn id="59" idx="3"/>
          </p:cNvCxnSpPr>
          <p:nvPr/>
        </p:nvCxnSpPr>
        <p:spPr>
          <a:xfrm flipH="1">
            <a:off x="6622468" y="2527282"/>
            <a:ext cx="2734310" cy="140875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618D7D5-8192-4B98-9553-0858AEDE3F07}"/>
              </a:ext>
            </a:extLst>
          </p:cNvPr>
          <p:cNvSpPr txBox="1"/>
          <p:nvPr/>
        </p:nvSpPr>
        <p:spPr>
          <a:xfrm>
            <a:off x="7203034" y="2778954"/>
            <a:ext cx="276016" cy="389888"/>
          </a:xfrm>
          <a:prstGeom prst="rect">
            <a:avLst/>
          </a:prstGeom>
          <a:noFill/>
          <a:ln w="38100">
            <a:solidFill>
              <a:schemeClr val="accent3"/>
            </a:solidFill>
          </a:ln>
        </p:spPr>
        <p:txBody>
          <a:bodyPr wrap="square" rtlCol="0">
            <a:spAutoFit/>
          </a:bodyPr>
          <a:lstStyle/>
          <a:p>
            <a:endParaRPr lang="en-US" sz="2800"/>
          </a:p>
        </p:txBody>
      </p:sp>
      <p:cxnSp>
        <p:nvCxnSpPr>
          <p:cNvPr id="62" name="Straight Connector 61">
            <a:extLst>
              <a:ext uri="{FF2B5EF4-FFF2-40B4-BE49-F238E27FC236}">
                <a16:creationId xmlns:a16="http://schemas.microsoft.com/office/drawing/2014/main" id="{9C2EE673-2998-48C0-97CC-AC10FB4FF2B1}"/>
              </a:ext>
            </a:extLst>
          </p:cNvPr>
          <p:cNvCxnSpPr>
            <a:cxnSpLocks/>
            <a:stCxn id="61" idx="3"/>
            <a:endCxn id="56" idx="1"/>
          </p:cNvCxnSpPr>
          <p:nvPr/>
        </p:nvCxnSpPr>
        <p:spPr>
          <a:xfrm>
            <a:off x="7479050" y="2973898"/>
            <a:ext cx="1874347" cy="45272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3CA7310-66D5-4BF4-99B4-CE2FCDFDBCB0}"/>
              </a:ext>
            </a:extLst>
          </p:cNvPr>
          <p:cNvSpPr txBox="1"/>
          <p:nvPr/>
        </p:nvSpPr>
        <p:spPr>
          <a:xfrm>
            <a:off x="6190001" y="4601076"/>
            <a:ext cx="256519" cy="262539"/>
          </a:xfrm>
          <a:prstGeom prst="rect">
            <a:avLst/>
          </a:prstGeom>
          <a:noFill/>
          <a:ln w="38100">
            <a:solidFill>
              <a:schemeClr val="accent3"/>
            </a:solidFill>
          </a:ln>
        </p:spPr>
        <p:txBody>
          <a:bodyPr wrap="square" rtlCol="0">
            <a:spAutoFit/>
          </a:bodyPr>
          <a:lstStyle/>
          <a:p>
            <a:endParaRPr lang="en-US" sz="2800"/>
          </a:p>
        </p:txBody>
      </p:sp>
      <p:cxnSp>
        <p:nvCxnSpPr>
          <p:cNvPr id="64" name="Straight Connector 63">
            <a:extLst>
              <a:ext uri="{FF2B5EF4-FFF2-40B4-BE49-F238E27FC236}">
                <a16:creationId xmlns:a16="http://schemas.microsoft.com/office/drawing/2014/main" id="{3B1AB0BD-156C-470E-A326-50D0B0BDD0F4}"/>
              </a:ext>
            </a:extLst>
          </p:cNvPr>
          <p:cNvCxnSpPr>
            <a:cxnSpLocks/>
            <a:stCxn id="63" idx="3"/>
            <a:endCxn id="56" idx="1"/>
          </p:cNvCxnSpPr>
          <p:nvPr/>
        </p:nvCxnSpPr>
        <p:spPr>
          <a:xfrm flipV="1">
            <a:off x="6446520" y="3426620"/>
            <a:ext cx="2906877" cy="13057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94106F0-2F59-4385-B74D-A67532C46FB1}"/>
              </a:ext>
            </a:extLst>
          </p:cNvPr>
          <p:cNvSpPr txBox="1"/>
          <p:nvPr/>
        </p:nvSpPr>
        <p:spPr>
          <a:xfrm>
            <a:off x="9350016" y="4028742"/>
            <a:ext cx="2722172" cy="430887"/>
          </a:xfrm>
          <a:prstGeom prst="rect">
            <a:avLst/>
          </a:prstGeom>
          <a:solidFill>
            <a:schemeClr val="bg1"/>
          </a:solidFill>
          <a:ln w="28575">
            <a:solidFill>
              <a:srgbClr val="00B0F0"/>
            </a:solidFill>
          </a:ln>
        </p:spPr>
        <p:txBody>
          <a:bodyPr wrap="square" rtlCol="0">
            <a:spAutoFit/>
          </a:bodyPr>
          <a:lstStyle/>
          <a:p>
            <a:r>
              <a:rPr lang="en-US" sz="1200" dirty="0"/>
              <a:t>DISLIKES</a:t>
            </a:r>
          </a:p>
          <a:p>
            <a:pPr marL="171450" indent="-171450">
              <a:buFont typeface="Arial" panose="020B0604020202020204" pitchFamily="34" charset="0"/>
              <a:buChar char="•"/>
            </a:pPr>
            <a:r>
              <a:rPr lang="en-US" sz="1000" dirty="0"/>
              <a:t>“The font looked very boring”</a:t>
            </a:r>
          </a:p>
        </p:txBody>
      </p:sp>
      <p:sp>
        <p:nvSpPr>
          <p:cNvPr id="66" name="TextBox 65">
            <a:extLst>
              <a:ext uri="{FF2B5EF4-FFF2-40B4-BE49-F238E27FC236}">
                <a16:creationId xmlns:a16="http://schemas.microsoft.com/office/drawing/2014/main" id="{6781C5FB-29BD-497A-A43B-69B87C5E1D96}"/>
              </a:ext>
            </a:extLst>
          </p:cNvPr>
          <p:cNvSpPr txBox="1"/>
          <p:nvPr/>
        </p:nvSpPr>
        <p:spPr>
          <a:xfrm>
            <a:off x="7741369" y="4614839"/>
            <a:ext cx="239806" cy="301102"/>
          </a:xfrm>
          <a:prstGeom prst="rect">
            <a:avLst/>
          </a:prstGeom>
          <a:noFill/>
          <a:ln w="38100">
            <a:solidFill>
              <a:srgbClr val="00B0F0"/>
            </a:solidFill>
          </a:ln>
        </p:spPr>
        <p:txBody>
          <a:bodyPr wrap="square" rtlCol="0">
            <a:spAutoFit/>
          </a:bodyPr>
          <a:lstStyle/>
          <a:p>
            <a:endParaRPr lang="en-US" sz="2800"/>
          </a:p>
        </p:txBody>
      </p:sp>
      <p:cxnSp>
        <p:nvCxnSpPr>
          <p:cNvPr id="67" name="Straight Connector 66">
            <a:extLst>
              <a:ext uri="{FF2B5EF4-FFF2-40B4-BE49-F238E27FC236}">
                <a16:creationId xmlns:a16="http://schemas.microsoft.com/office/drawing/2014/main" id="{F70F6D45-5FCC-491E-99AC-65CB2AF61881}"/>
              </a:ext>
            </a:extLst>
          </p:cNvPr>
          <p:cNvCxnSpPr>
            <a:cxnSpLocks/>
            <a:stCxn id="65" idx="1"/>
            <a:endCxn id="66" idx="3"/>
          </p:cNvCxnSpPr>
          <p:nvPr/>
        </p:nvCxnSpPr>
        <p:spPr>
          <a:xfrm flipH="1">
            <a:off x="7981175" y="4244186"/>
            <a:ext cx="1368841" cy="5212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6E1891E-14D4-462C-90DC-9B8F028DC80B}"/>
              </a:ext>
            </a:extLst>
          </p:cNvPr>
          <p:cNvSpPr txBox="1"/>
          <p:nvPr/>
        </p:nvSpPr>
        <p:spPr>
          <a:xfrm>
            <a:off x="119812" y="79901"/>
            <a:ext cx="2364943" cy="646331"/>
          </a:xfrm>
          <a:prstGeom prst="rect">
            <a:avLst/>
          </a:prstGeom>
          <a:noFill/>
        </p:spPr>
        <p:txBody>
          <a:bodyPr wrap="square" rtlCol="0">
            <a:spAutoFit/>
          </a:bodyPr>
          <a:lstStyle/>
          <a:p>
            <a:r>
              <a:rPr lang="en-US" sz="3600" b="1" dirty="0">
                <a:solidFill>
                  <a:schemeClr val="tx2"/>
                </a:solidFill>
                <a:latin typeface="+mj-lt"/>
              </a:rPr>
              <a:t>EQUITY</a:t>
            </a:r>
          </a:p>
        </p:txBody>
      </p:sp>
      <p:graphicFrame>
        <p:nvGraphicFramePr>
          <p:cNvPr id="69" name="Table 68">
            <a:extLst>
              <a:ext uri="{FF2B5EF4-FFF2-40B4-BE49-F238E27FC236}">
                <a16:creationId xmlns:a16="http://schemas.microsoft.com/office/drawing/2014/main" id="{1BEBD043-28C5-4206-9FE1-910C55FCBF8C}"/>
              </a:ext>
            </a:extLst>
          </p:cNvPr>
          <p:cNvGraphicFramePr>
            <a:graphicFrameLocks noGrp="1"/>
          </p:cNvGraphicFramePr>
          <p:nvPr>
            <p:extLst>
              <p:ext uri="{D42A27DB-BD31-4B8C-83A1-F6EECF244321}">
                <p14:modId xmlns:p14="http://schemas.microsoft.com/office/powerpoint/2010/main" val="1336243805"/>
              </p:ext>
            </p:extLst>
          </p:nvPr>
        </p:nvGraphicFramePr>
        <p:xfrm>
          <a:off x="10200290" y="4608527"/>
          <a:ext cx="1854535" cy="2008748"/>
        </p:xfrm>
        <a:graphic>
          <a:graphicData uri="http://schemas.openxmlformats.org/drawingml/2006/table">
            <a:tbl>
              <a:tblPr>
                <a:tableStyleId>{2D5ABB26-0587-4C30-8999-92F81FD0307C}</a:tableStyleId>
              </a:tblPr>
              <a:tblGrid>
                <a:gridCol w="1364013">
                  <a:extLst>
                    <a:ext uri="{9D8B030D-6E8A-4147-A177-3AD203B41FA5}">
                      <a16:colId xmlns:a16="http://schemas.microsoft.com/office/drawing/2014/main" val="141812317"/>
                    </a:ext>
                  </a:extLst>
                </a:gridCol>
                <a:gridCol w="490522">
                  <a:extLst>
                    <a:ext uri="{9D8B030D-6E8A-4147-A177-3AD203B41FA5}">
                      <a16:colId xmlns:a16="http://schemas.microsoft.com/office/drawing/2014/main" val="1717867593"/>
                    </a:ext>
                  </a:extLst>
                </a:gridCol>
              </a:tblGrid>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39%</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3792629"/>
                  </a:ext>
                </a:extLst>
              </a:tr>
              <a:tr h="286964">
                <a:tc>
                  <a:txBody>
                    <a:bodyPr/>
                    <a:lstStyle/>
                    <a:p>
                      <a:pPr algn="l" fontAlgn="b"/>
                      <a:endParaRPr lang="en-US" sz="1000" b="0" i="0" u="none" strike="noStrike">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52%</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194376"/>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2%</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757035"/>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3%</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a:solidFill>
                        <a:schemeClr val="tx1"/>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452823"/>
                  </a:ext>
                </a:extLst>
              </a:tr>
              <a:tr h="286964">
                <a:tc>
                  <a:txBody>
                    <a:bodyPr/>
                    <a:lstStyle/>
                    <a:p>
                      <a:pPr marL="0" lvl="0" indent="0" algn="l" defTabSz="457200">
                        <a:lnSpc>
                          <a:spcPct val="100000"/>
                        </a:lnSpc>
                        <a:spcBef>
                          <a:spcPts val="0"/>
                        </a:spcBef>
                        <a:spcAft>
                          <a:spcPts val="0"/>
                        </a:spcAft>
                        <a:buNone/>
                        <a:tabLst/>
                        <a:defRPr/>
                      </a:pPr>
                      <a:endParaRPr lang="en-US" sz="1000" b="0" i="0">
                        <a:solidFill>
                          <a:schemeClr val="tx2"/>
                        </a:solidFill>
                        <a:effectLst/>
                        <a:latin typeface="+mn-lt"/>
                        <a:cs typeface="Arial"/>
                      </a:endParaRPr>
                    </a:p>
                  </a:txBody>
                  <a:tcPr marL="16932" marR="16932" marT="12700" marB="0">
                    <a:lnL w="9525">
                      <a:solidFill>
                        <a:schemeClr val="tx1"/>
                      </a:solidFill>
                    </a:lnL>
                    <a:lnR w="9525" cap="flat" cmpd="sng" algn="ctr">
                      <a:solidFill>
                        <a:schemeClr val="tx1"/>
                      </a:solidFill>
                      <a:prstDash val="solid"/>
                      <a:round/>
                      <a:headEnd type="none" w="med" len="med"/>
                      <a:tailEnd type="none" w="med" len="med"/>
                    </a:lnR>
                    <a:lnT w="9525">
                      <a:solidFill>
                        <a:schemeClr val="tx1"/>
                      </a:solidFill>
                    </a:lnT>
                    <a:lnB w="9525">
                      <a:solidFill>
                        <a:schemeClr val="tx1"/>
                      </a:solidFill>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2%</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835606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a:solidFill>
                            <a:schemeClr val="tx1"/>
                          </a:solidFill>
                          <a:effectLst/>
                          <a:latin typeface="Arial" panose="020B0604020202020204" pitchFamily="34" charset="0"/>
                        </a:rPr>
                        <a:t>2%</a:t>
                      </a:r>
                      <a:r>
                        <a:rPr lang="en-US" sz="1200" b="0" i="0">
                          <a:solidFill>
                            <a:schemeClr val="tx1"/>
                          </a:solidFill>
                          <a:effectLst/>
                          <a:latin typeface="Arial" panose="020B0604020202020204" pitchFamily="34" charset="0"/>
                        </a:rPr>
                        <a:t>​</a:t>
                      </a:r>
                      <a:endParaRPr lang="en-US" sz="1200" b="0" i="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074889"/>
                  </a:ext>
                </a:extLst>
              </a:tr>
              <a:tr h="286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a:solidFill>
                          <a:schemeClr val="tx2"/>
                        </a:solidFill>
                        <a:effectLst/>
                        <a:latin typeface="+mn-lt"/>
                        <a:cs typeface="Arial" panose="020B0604020202020204" pitchFamily="34" charset="0"/>
                      </a:endParaRPr>
                    </a:p>
                  </a:txBody>
                  <a:tcPr marL="16933" marR="16933"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1200" b="0" i="0" u="none" strike="noStrike" dirty="0">
                          <a:solidFill>
                            <a:schemeClr val="tx1"/>
                          </a:solidFill>
                          <a:effectLst/>
                          <a:latin typeface="Arial" panose="020B0604020202020204" pitchFamily="34" charset="0"/>
                        </a:rPr>
                        <a:t>-</a:t>
                      </a:r>
                      <a:r>
                        <a:rPr lang="en-US" sz="1200" b="0" i="0" dirty="0">
                          <a:solidFill>
                            <a:schemeClr val="tx1"/>
                          </a:solidFill>
                          <a:effectLst/>
                          <a:latin typeface="Arial" panose="020B0604020202020204" pitchFamily="34" charset="0"/>
                        </a:rPr>
                        <a:t>​</a:t>
                      </a:r>
                      <a:endParaRPr lang="en-US" sz="1200" b="0" i="0" dirty="0">
                        <a:solidFill>
                          <a:schemeClr val="tx1"/>
                        </a:solidFill>
                        <a:effectLs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037522"/>
                  </a:ext>
                </a:extLst>
              </a:tr>
            </a:tbl>
          </a:graphicData>
        </a:graphic>
      </p:graphicFrame>
      <p:pic>
        <p:nvPicPr>
          <p:cNvPr id="70" name="Picture 69" descr="A picture containing logo&#10;&#10;Description automatically generated">
            <a:extLst>
              <a:ext uri="{FF2B5EF4-FFF2-40B4-BE49-F238E27FC236}">
                <a16:creationId xmlns:a16="http://schemas.microsoft.com/office/drawing/2014/main" id="{3DD5BD0A-4C0E-4279-AE2F-9DF262B283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1930" y="4614872"/>
            <a:ext cx="774061" cy="248000"/>
          </a:xfrm>
          <a:prstGeom prst="rect">
            <a:avLst/>
          </a:prstGeom>
        </p:spPr>
      </p:pic>
      <p:pic>
        <p:nvPicPr>
          <p:cNvPr id="71" name="Picture 70" descr="Text&#10;&#10;Description automatically generated with low confidence">
            <a:extLst>
              <a:ext uri="{FF2B5EF4-FFF2-40B4-BE49-F238E27FC236}">
                <a16:creationId xmlns:a16="http://schemas.microsoft.com/office/drawing/2014/main" id="{F8624A7D-AB67-4A5F-9B33-409D164858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1930" y="4904361"/>
            <a:ext cx="686408" cy="248000"/>
          </a:xfrm>
          <a:prstGeom prst="rect">
            <a:avLst/>
          </a:prstGeom>
        </p:spPr>
      </p:pic>
      <p:pic>
        <p:nvPicPr>
          <p:cNvPr id="72" name="Picture 71" descr="Logo&#10;&#10;Description automatically generated">
            <a:extLst>
              <a:ext uri="{FF2B5EF4-FFF2-40B4-BE49-F238E27FC236}">
                <a16:creationId xmlns:a16="http://schemas.microsoft.com/office/drawing/2014/main" id="{15B41271-A22D-4D18-BC54-5D52349C3F4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1930" y="6057522"/>
            <a:ext cx="945681" cy="238574"/>
          </a:xfrm>
          <a:prstGeom prst="rect">
            <a:avLst/>
          </a:prstGeom>
        </p:spPr>
      </p:pic>
      <p:pic>
        <p:nvPicPr>
          <p:cNvPr id="73" name="Picture 72" descr="Logo&#10;&#10;Description automatically generated">
            <a:extLst>
              <a:ext uri="{FF2B5EF4-FFF2-40B4-BE49-F238E27FC236}">
                <a16:creationId xmlns:a16="http://schemas.microsoft.com/office/drawing/2014/main" id="{2ECB4BEA-192E-4314-84E6-343521FE87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41930" y="6337584"/>
            <a:ext cx="669991" cy="255184"/>
          </a:xfrm>
          <a:prstGeom prst="rect">
            <a:avLst/>
          </a:prstGeom>
        </p:spPr>
      </p:pic>
      <p:pic>
        <p:nvPicPr>
          <p:cNvPr id="74" name="Picture 73" descr="A picture containing logo&#10;&#10;Description automatically generated">
            <a:extLst>
              <a:ext uri="{FF2B5EF4-FFF2-40B4-BE49-F238E27FC236}">
                <a16:creationId xmlns:a16="http://schemas.microsoft.com/office/drawing/2014/main" id="{BB7A9690-B3C1-410B-BA70-55CDDA7CD4A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41930" y="5193850"/>
            <a:ext cx="1123516" cy="248000"/>
          </a:xfrm>
          <a:prstGeom prst="rect">
            <a:avLst/>
          </a:prstGeom>
        </p:spPr>
      </p:pic>
      <p:pic>
        <p:nvPicPr>
          <p:cNvPr id="75" name="Picture 74" descr="Logo&#10;&#10;Description automatically generated">
            <a:extLst>
              <a:ext uri="{FF2B5EF4-FFF2-40B4-BE49-F238E27FC236}">
                <a16:creationId xmlns:a16="http://schemas.microsoft.com/office/drawing/2014/main" id="{D8512222-2EEF-4D24-96D9-60B81FF2DB6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341930" y="5483339"/>
            <a:ext cx="1033336" cy="248000"/>
          </a:xfrm>
          <a:prstGeom prst="rect">
            <a:avLst/>
          </a:prstGeom>
        </p:spPr>
      </p:pic>
      <p:pic>
        <p:nvPicPr>
          <p:cNvPr id="76" name="Picture 75">
            <a:extLst>
              <a:ext uri="{FF2B5EF4-FFF2-40B4-BE49-F238E27FC236}">
                <a16:creationId xmlns:a16="http://schemas.microsoft.com/office/drawing/2014/main" id="{3394AB96-4768-4466-AACB-DAEE3CEE64F9}"/>
              </a:ext>
            </a:extLst>
          </p:cNvPr>
          <p:cNvPicPr>
            <a:picLocks noChangeAspect="1"/>
          </p:cNvPicPr>
          <p:nvPr/>
        </p:nvPicPr>
        <p:blipFill>
          <a:blip r:embed="rId10"/>
          <a:stretch>
            <a:fillRect/>
          </a:stretch>
        </p:blipFill>
        <p:spPr>
          <a:xfrm>
            <a:off x="10341930" y="5772828"/>
            <a:ext cx="835616" cy="243205"/>
          </a:xfrm>
          <a:prstGeom prst="rect">
            <a:avLst/>
          </a:prstGeom>
        </p:spPr>
      </p:pic>
    </p:spTree>
    <p:extLst>
      <p:ext uri="{BB962C8B-B14F-4D97-AF65-F5344CB8AC3E}">
        <p14:creationId xmlns:p14="http://schemas.microsoft.com/office/powerpoint/2010/main" val="1396523981"/>
      </p:ext>
    </p:extLst>
  </p:cSld>
  <p:clrMapOvr>
    <a:masterClrMapping/>
  </p:clrMapOvr>
</p:sld>
</file>

<file path=ppt/theme/theme1.xml><?xml version="1.0" encoding="utf-8"?>
<a:theme xmlns:a="http://schemas.openxmlformats.org/drawingml/2006/main" name="Office Theme">
  <a:themeElements>
    <a:clrScheme name="NCHRP">
      <a:dk1>
        <a:sysClr val="windowText" lastClr="000000"/>
      </a:dk1>
      <a:lt1>
        <a:sysClr val="window" lastClr="FFFFFF"/>
      </a:lt1>
      <a:dk2>
        <a:srgbClr val="527D97"/>
      </a:dk2>
      <a:lt2>
        <a:srgbClr val="EEF3F9"/>
      </a:lt2>
      <a:accent1>
        <a:srgbClr val="F47321"/>
      </a:accent1>
      <a:accent2>
        <a:srgbClr val="ED7D31"/>
      </a:accent2>
      <a:accent3>
        <a:srgbClr val="4F4E4E"/>
      </a:accent3>
      <a:accent4>
        <a:srgbClr val="44C5E2"/>
      </a:accent4>
      <a:accent5>
        <a:srgbClr val="717174"/>
      </a:accent5>
      <a:accent6>
        <a:srgbClr val="EB5A49"/>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NCHRP">
      <a:dk1>
        <a:sysClr val="windowText" lastClr="000000"/>
      </a:dk1>
      <a:lt1>
        <a:sysClr val="window" lastClr="FFFFFF"/>
      </a:lt1>
      <a:dk2>
        <a:srgbClr val="527D97"/>
      </a:dk2>
      <a:lt2>
        <a:srgbClr val="EEF3F9"/>
      </a:lt2>
      <a:accent1>
        <a:srgbClr val="F47321"/>
      </a:accent1>
      <a:accent2>
        <a:srgbClr val="ED7D31"/>
      </a:accent2>
      <a:accent3>
        <a:srgbClr val="4F4E4E"/>
      </a:accent3>
      <a:accent4>
        <a:srgbClr val="44C5E2"/>
      </a:accent4>
      <a:accent5>
        <a:srgbClr val="717174"/>
      </a:accent5>
      <a:accent6>
        <a:srgbClr val="EB5A49"/>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sisl xmlns:xsi="http://www.w3.org/2001/XMLSchema-instance" xmlns:xsd="http://www.w3.org/2001/XMLSchema" xmlns="http://www.boldonjames.com/2008/01/sie/internal/label" sislVersion="0" policy="f2020d7d-77c8-4294-a427-590ee8eb3328" origin="userSelected"/>
</file>

<file path=customXml/item2.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GhhbW1vbmRwajwvVXNlck5hbWU+PERhdGVUaW1lPjEyLzIyLzIwMjIgMTI6MzY6NDYgQU08L0RhdGVUaW1lPjxMYWJlbFN0cmluZz5ObyBNYXJraW5nPC9MYWJlbFN0cmluZz48L2l0ZW0+PC9sYWJlbEhpc3Rvcnk+</Value>
</WrappedLabelHistory>
</file>

<file path=customXml/itemProps1.xml><?xml version="1.0" encoding="utf-8"?>
<ds:datastoreItem xmlns:ds="http://schemas.openxmlformats.org/officeDocument/2006/customXml" ds:itemID="{D4AC3B98-360E-415D-BA81-DAFCAA4C162F}">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9017F7A9-6434-4664-8C27-6725D202E5D0}">
  <ds:schemaRefs>
    <ds:schemaRef ds:uri="http://www.w3.org/2001/XMLSchema"/>
    <ds:schemaRef ds:uri="http://www.boldonjames.com/2016/02/Classifier/internal/wrappedLabelHistory"/>
  </ds:schemaRefs>
</ds:datastoreItem>
</file>

<file path=docProps/app.xml><?xml version="1.0" encoding="utf-8"?>
<Properties xmlns="http://schemas.openxmlformats.org/officeDocument/2006/extended-properties" xmlns:vt="http://schemas.openxmlformats.org/officeDocument/2006/docPropsVTypes">
  <TotalTime>9773</TotalTime>
  <Words>11551</Words>
  <Application>Microsoft Office PowerPoint</Application>
  <PresentationFormat>Widescreen</PresentationFormat>
  <Paragraphs>1422</Paragraphs>
  <Slides>45</Slides>
  <Notes>44</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Arial</vt:lpstr>
      <vt:lpstr>Calibri</vt:lpstr>
      <vt:lpstr>Courier New</vt:lpstr>
      <vt:lpstr>Garamond</vt:lpstr>
      <vt:lpstr>Roboto</vt:lpstr>
      <vt:lpstr>Roboto Medium</vt:lpstr>
      <vt:lpstr>Times New Roman</vt:lpstr>
      <vt:lpstr>Trebuchet MS</vt:lpstr>
      <vt:lpstr>Wingdings</vt:lpstr>
      <vt:lpstr>Office Theme</vt:lpstr>
      <vt:lpstr>Custom Design</vt:lpstr>
      <vt:lpstr>PowerPoint Presentation</vt:lpstr>
      <vt:lpstr>PowerPoint Presentation</vt:lpstr>
      <vt:lpstr>Methodology</vt:lpstr>
      <vt:lpstr>Key Messages</vt:lpstr>
      <vt:lpstr>PowerPoint Presentation</vt:lpstr>
      <vt:lpstr>Findings</vt:lpstr>
      <vt:lpstr>PowerPoint Presentation</vt:lpstr>
      <vt:lpstr>Key Message Metrics: Equity Image</vt:lpstr>
      <vt:lpstr>PowerPoint Presentation</vt:lpstr>
      <vt:lpstr>Equity Video:</vt:lpstr>
      <vt:lpstr>Key Message Metrics: Equity Video</vt:lpstr>
      <vt:lpstr>PowerPoint Presentation</vt:lpstr>
      <vt:lpstr>PowerPoint Presentation</vt:lpstr>
      <vt:lpstr>PowerPoint Presentation</vt:lpstr>
      <vt:lpstr>Key Message Metrics: Mobility Image</vt:lpstr>
      <vt:lpstr>PowerPoint Presentation</vt:lpstr>
      <vt:lpstr>Mobility Video:</vt:lpstr>
      <vt:lpstr>Key Message Metrics: Mobility Video</vt:lpstr>
      <vt:lpstr>PowerPoint Presentation</vt:lpstr>
      <vt:lpstr>PowerPoint Presentation</vt:lpstr>
      <vt:lpstr>PowerPoint Presentation</vt:lpstr>
      <vt:lpstr>Key Message Metrics: Easier Commutes Image</vt:lpstr>
      <vt:lpstr>PowerPoint Presentation</vt:lpstr>
      <vt:lpstr>Easier Commutes Video:</vt:lpstr>
      <vt:lpstr>Key Message Metrics: Easier Commutes Video</vt:lpstr>
      <vt:lpstr>PowerPoint Presentation</vt:lpstr>
      <vt:lpstr>PowerPoint Presentation</vt:lpstr>
      <vt:lpstr>PowerPoint Presentation</vt:lpstr>
      <vt:lpstr>Key Message Metrics: Time Image</vt:lpstr>
      <vt:lpstr>PowerPoint Presentation</vt:lpstr>
      <vt:lpstr>Time Video:</vt:lpstr>
      <vt:lpstr>Key Message Metrics: Time Video</vt:lpstr>
      <vt:lpstr>PowerPoint Presentation</vt:lpstr>
      <vt:lpstr>PowerPoint Presentation</vt:lpstr>
      <vt:lpstr>PowerPoint Presentation</vt:lpstr>
      <vt:lpstr>Key Message Metrics: Jobs Image</vt:lpstr>
      <vt:lpstr>PowerPoint Presentation</vt:lpstr>
      <vt:lpstr>Jobs Video:</vt:lpstr>
      <vt:lpstr>Key Message Metrics: Jobs Video</vt:lpstr>
      <vt:lpstr>PowerPoint Presentation</vt:lpstr>
      <vt:lpstr>PowerPoint Presentation</vt:lpstr>
      <vt:lpstr>Conclusions</vt:lpstr>
      <vt:lpstr>Conclusions</vt:lpstr>
      <vt:lpstr>Questions/Open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Ann Hartell</cp:lastModifiedBy>
  <cp:revision>227</cp:revision>
  <dcterms:created xsi:type="dcterms:W3CDTF">2020-05-20T14:30:20Z</dcterms:created>
  <dcterms:modified xsi:type="dcterms:W3CDTF">2023-02-24T17:21:57Z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eb393457-f4dc-4549-b004-5d0a5bc01739</vt:lpwstr>
  </property>
  <property fmtid="{D5CDD505-2E9C-101B-9397-08002B2CF9AE}" pid="3" name="bjDocumentSecurityLabel">
    <vt:lpwstr>No Marking</vt:lpwstr>
  </property>
  <property fmtid="{D5CDD505-2E9C-101B-9397-08002B2CF9AE}" pid="4" name="bjClsUserRVM">
    <vt:lpwstr>[]</vt:lpwstr>
  </property>
  <property fmtid="{D5CDD505-2E9C-101B-9397-08002B2CF9AE}" pid="5" name="bjSaver">
    <vt:lpwstr>xjnA9Dts/L6iXkZEl36l6ByZcJeiMK4B</vt:lpwstr>
  </property>
  <property fmtid="{D5CDD505-2E9C-101B-9397-08002B2CF9AE}" pid="6" name="bjLabelHistoryID">
    <vt:lpwstr>{9017F7A9-6434-4664-8C27-6725D202E5D0}</vt:lpwstr>
  </property>
</Properties>
</file>