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63" r:id="rId4"/>
    <p:sldId id="264" r:id="rId5"/>
    <p:sldId id="267" r:id="rId6"/>
    <p:sldId id="268" r:id="rId7"/>
    <p:sldId id="269" r:id="rId8"/>
    <p:sldId id="270" r:id="rId9"/>
    <p:sldId id="266" r:id="rId10"/>
    <p:sldId id="272" r:id="rId11"/>
    <p:sldId id="284" r:id="rId12"/>
    <p:sldId id="288" r:id="rId13"/>
    <p:sldId id="286" r:id="rId14"/>
    <p:sldId id="287" r:id="rId15"/>
    <p:sldId id="277" r:id="rId16"/>
    <p:sldId id="292" r:id="rId17"/>
    <p:sldId id="296"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C5C"/>
    <a:srgbClr val="E6A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00" autoAdjust="0"/>
  </p:normalViewPr>
  <p:slideViewPr>
    <p:cSldViewPr snapToGrid="0">
      <p:cViewPr varScale="1">
        <p:scale>
          <a:sx n="52" d="100"/>
          <a:sy n="52" d="100"/>
        </p:scale>
        <p:origin x="248"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98110-CD19-474C-BD72-A3BF0E421363}"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70D6-5459-4798-9901-22F81A3CBB19}" type="slidenum">
              <a:rPr lang="en-US" smtClean="0"/>
              <a:t>‹#›</a:t>
            </a:fld>
            <a:endParaRPr lang="en-US"/>
          </a:p>
        </p:txBody>
      </p:sp>
    </p:spTree>
    <p:extLst>
      <p:ext uri="{BB962C8B-B14F-4D97-AF65-F5344CB8AC3E}">
        <p14:creationId xmlns:p14="http://schemas.microsoft.com/office/powerpoint/2010/main" val="131850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eaLnBrk="1" fontAlgn="auto" hangingPunct="1">
              <a:spcBef>
                <a:spcPts val="0"/>
              </a:spcBef>
              <a:spcAft>
                <a:spcPts val="0"/>
              </a:spcAft>
              <a:defRPr/>
            </a:pPr>
            <a:r>
              <a:rPr lang="en-US" dirty="0">
                <a:solidFill>
                  <a:schemeClr val="bg1">
                    <a:lumMod val="10000"/>
                  </a:schemeClr>
                </a:solidFill>
              </a:rPr>
              <a:t>Then there’s Harry Warner.  In 1925 he doubted anyone would want to hear actors talk.  </a:t>
            </a:r>
          </a:p>
          <a:p>
            <a:pPr defTabSz="914266" eaLnBrk="1" fontAlgn="auto" hangingPunct="1">
              <a:spcBef>
                <a:spcPts val="0"/>
              </a:spcBef>
              <a:spcAft>
                <a:spcPts val="0"/>
              </a:spcAft>
              <a:defRPr/>
            </a:pPr>
            <a:endParaRPr lang="en-US" dirty="0">
              <a:solidFill>
                <a:schemeClr val="bg1">
                  <a:lumMod val="10000"/>
                </a:schemeClr>
              </a:solidFill>
            </a:endParaRPr>
          </a:p>
          <a:p>
            <a:pPr defTabSz="914266" eaLnBrk="1" fontAlgn="auto" hangingPunct="1">
              <a:spcBef>
                <a:spcPts val="0"/>
              </a:spcBef>
              <a:spcAft>
                <a:spcPts val="0"/>
              </a:spcAft>
              <a:defRPr/>
            </a:pPr>
            <a:r>
              <a:rPr lang="en-US" dirty="0">
                <a:solidFill>
                  <a:schemeClr val="bg1">
                    <a:lumMod val="10000"/>
                  </a:schemeClr>
                </a:solidFill>
              </a:rPr>
              <a:t>Two years later, in October 1927, Warner released the first “talkie” “The Jazz Singer” starring Al Jolson.  It essentially saved a struggling Warner Brothers studio.</a:t>
            </a:r>
          </a:p>
          <a:p>
            <a:pPr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99E170D6-5459-4798-9901-22F81A3CBB19}" type="slidenum">
              <a:rPr lang="en-US" smtClean="0"/>
              <a:t>3</a:t>
            </a:fld>
            <a:endParaRPr lang="en-US"/>
          </a:p>
        </p:txBody>
      </p:sp>
    </p:spTree>
    <p:extLst>
      <p:ext uri="{BB962C8B-B14F-4D97-AF65-F5344CB8AC3E}">
        <p14:creationId xmlns:p14="http://schemas.microsoft.com/office/powerpoint/2010/main" val="306000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F10EA0A1-DAA0-480C-9BD6-26E204131614}"/>
              </a:ext>
            </a:extLst>
          </p:cNvPr>
          <p:cNvSpPr>
            <a:spLocks noGrp="1" noRot="1" noChangeAspect="1" noChangeArrowheads="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E727D7F7-110D-40EC-8826-047EE4CCA07C}"/>
              </a:ext>
            </a:extLst>
          </p:cNvPr>
          <p:cNvSpPr>
            <a:spLocks noGrp="1"/>
          </p:cNvSpPr>
          <p:nvPr>
            <p:ph type="body" idx="1"/>
          </p:nvPr>
        </p:nvSpPr>
        <p:spPr/>
        <p:txBody>
          <a:bodyPr/>
          <a:lstStyle/>
          <a:p>
            <a:pPr>
              <a:defRPr/>
            </a:pPr>
            <a:r>
              <a:rPr lang="en-US" dirty="0"/>
              <a:t>https://www.shell.com/energy-and-innovation/the-energy-future/scenarios/new-lenses-on-the-future/earlier-scenarios/_jcr_content/par/expandablelist/expandablesection_842430368.stream/1447230877395/5ab112e96191fa79e1d30c31dc6e5cd2ce19ed518a4c1445ab32aa4c4b5c7ec5/shell-scenarios-explorersguide.pdf</a:t>
            </a:r>
          </a:p>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1DA2C074-A539-40E0-B9DD-E1A50F51B4A2}"/>
              </a:ext>
            </a:extLst>
          </p:cNvPr>
          <p:cNvSpPr>
            <a:spLocks noGrp="1"/>
          </p:cNvSpPr>
          <p:nvPr>
            <p:ph type="sldNum" sz="quarter" idx="4294967295"/>
          </p:nvPr>
        </p:nvSpPr>
        <p:spPr>
          <a:xfrm>
            <a:off x="0" y="0"/>
            <a:ext cx="0" cy="0"/>
          </a:xfrm>
        </p:spPr>
        <p:txBody>
          <a:bodyPr/>
          <a:lstStyle/>
          <a:p>
            <a:pPr algn="r" defTabSz="914400" eaLnBrk="1" fontAlgn="auto" hangingPunct="1">
              <a:spcBef>
                <a:spcPts val="0"/>
              </a:spcBef>
              <a:spcAft>
                <a:spcPts val="0"/>
              </a:spcAft>
              <a:defRPr/>
            </a:pPr>
            <a:fld id="{4D83E087-AAF2-4098-A0A2-72FFF39C0DE3}" type="slidenum">
              <a:rPr lang="en-US" sz="1200">
                <a:solidFill>
                  <a:prstClr val="black"/>
                </a:solidFill>
                <a:latin typeface="Calibri" panose="020F0502020204030204"/>
                <a:ea typeface="+mn-ea"/>
                <a:cs typeface="+mn-cs"/>
              </a:rPr>
              <a:pPr algn="r" defTabSz="914400" eaLnBrk="1" fontAlgn="auto" hangingPunct="1">
                <a:spcBef>
                  <a:spcPts val="0"/>
                </a:spcBef>
                <a:spcAft>
                  <a:spcPts val="0"/>
                </a:spcAft>
                <a:defRPr/>
              </a:pPr>
              <a:t>17</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28538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A5ED4FA8-A368-41D2-BF27-66BB66AD2BDC}"/>
              </a:ext>
            </a:extLst>
          </p:cNvPr>
          <p:cNvSpPr>
            <a:spLocks noGrp="1" noRot="1" noChangeAspect="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A332FEF5-AE28-4B01-85A6-F5CCF6BCE21E}"/>
              </a:ext>
            </a:extLst>
          </p:cNvPr>
          <p:cNvSpPr>
            <a:spLocks noGrp="1"/>
          </p:cNvSpPr>
          <p:nvPr>
            <p:ph type="body" idx="1"/>
          </p:nvPr>
        </p:nvSpPr>
        <p:spPr/>
        <p:txBody>
          <a:bodyPr/>
          <a:lstStyle/>
          <a:p>
            <a:pPr defTabSz="914266" eaLnBrk="1" fontAlgn="auto" hangingPunct="1">
              <a:spcBef>
                <a:spcPts val="0"/>
              </a:spcBef>
              <a:spcAft>
                <a:spcPts val="0"/>
              </a:spcAft>
              <a:defRPr/>
            </a:pPr>
            <a:r>
              <a:rPr lang="en-US" dirty="0">
                <a:solidFill>
                  <a:schemeClr val="bg1">
                    <a:lumMod val="10000"/>
                  </a:schemeClr>
                </a:solidFill>
              </a:rPr>
              <a:t>And, then there was Thomas Watson.</a:t>
            </a:r>
          </a:p>
          <a:p>
            <a:pPr defTabSz="914266" eaLnBrk="1" fontAlgn="auto" hangingPunct="1">
              <a:spcBef>
                <a:spcPts val="0"/>
              </a:spcBef>
              <a:spcAft>
                <a:spcPts val="0"/>
              </a:spcAft>
              <a:defRPr/>
            </a:pPr>
            <a:endParaRPr lang="en-US" dirty="0">
              <a:solidFill>
                <a:schemeClr val="bg1">
                  <a:lumMod val="10000"/>
                </a:schemeClr>
              </a:solidFill>
            </a:endParaRPr>
          </a:p>
          <a:p>
            <a:pPr defTabSz="914266" eaLnBrk="1" fontAlgn="auto" hangingPunct="1">
              <a:spcBef>
                <a:spcPts val="0"/>
              </a:spcBef>
              <a:spcAft>
                <a:spcPts val="0"/>
              </a:spcAft>
              <a:defRPr/>
            </a:pPr>
            <a:r>
              <a:rPr lang="en-US" dirty="0">
                <a:solidFill>
                  <a:schemeClr val="bg1">
                    <a:lumMod val="10000"/>
                  </a:schemeClr>
                </a:solidFill>
              </a:rPr>
              <a:t>He obviously had this one wrong.  Over 300 million computers are sold each year.</a:t>
            </a:r>
          </a:p>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75464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277730A1-5CEA-4B3F-9597-D659F14281E9}"/>
              </a:ext>
            </a:extLst>
          </p:cNvPr>
          <p:cNvSpPr>
            <a:spLocks noGrp="1" noRot="1" noChangeAspect="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DA23CB5A-E093-4A2C-9553-A72C9FFCC4F8}"/>
              </a:ext>
            </a:extLst>
          </p:cNvPr>
          <p:cNvSpPr>
            <a:spLocks noGrp="1"/>
          </p:cNvSpPr>
          <p:nvPr>
            <p:ph type="body" idx="1"/>
          </p:nvPr>
        </p:nvSpPr>
        <p:spPr/>
        <p:txBody>
          <a:bodyPr/>
          <a:lstStyle/>
          <a:p>
            <a:pPr marL="171425" indent="-171425" eaLnBrk="1" fontAlgn="auto" hangingPunct="1">
              <a:spcBef>
                <a:spcPts val="0"/>
              </a:spcBef>
              <a:spcAft>
                <a:spcPts val="0"/>
              </a:spcAft>
              <a:buFont typeface="Arial" panose="020B0604020202020204" pitchFamily="34" charset="0"/>
              <a:buChar char="•"/>
              <a:defRPr/>
            </a:pPr>
            <a:r>
              <a:rPr lang="en-US" dirty="0">
                <a:solidFill>
                  <a:srgbClr val="161616"/>
                </a:solidFill>
              </a:rPr>
              <a:t>This is another take on the </a:t>
            </a:r>
            <a:r>
              <a:rPr lang="en-US" dirty="0" err="1">
                <a:solidFill>
                  <a:srgbClr val="161616"/>
                </a:solidFill>
              </a:rPr>
              <a:t>Seba</a:t>
            </a:r>
            <a:r>
              <a:rPr lang="en-US" dirty="0">
                <a:solidFill>
                  <a:srgbClr val="161616"/>
                </a:solidFill>
              </a:rPr>
              <a:t> adoption curve </a:t>
            </a:r>
          </a:p>
          <a:p>
            <a:pPr marL="171425" indent="-171425" eaLnBrk="1" fontAlgn="auto" hangingPunct="1">
              <a:spcBef>
                <a:spcPts val="0"/>
              </a:spcBef>
              <a:spcAft>
                <a:spcPts val="0"/>
              </a:spcAft>
              <a:buFont typeface="Arial" panose="020B0604020202020204" pitchFamily="34" charset="0"/>
              <a:buChar char="•"/>
              <a:defRPr/>
            </a:pPr>
            <a:endParaRPr lang="en-US" dirty="0">
              <a:solidFill>
                <a:srgbClr val="161616"/>
              </a:solidFill>
            </a:endParaRPr>
          </a:p>
          <a:p>
            <a:pPr marL="171425" indent="-171425" eaLnBrk="1" fontAlgn="auto" hangingPunct="1">
              <a:spcBef>
                <a:spcPts val="0"/>
              </a:spcBef>
              <a:spcAft>
                <a:spcPts val="0"/>
              </a:spcAft>
              <a:buFont typeface="Arial" panose="020B0604020202020204" pitchFamily="34" charset="0"/>
              <a:buChar char="•"/>
              <a:defRPr/>
            </a:pPr>
            <a:r>
              <a:rPr lang="en-US" dirty="0">
                <a:solidFill>
                  <a:srgbClr val="161616"/>
                </a:solidFill>
              </a:rPr>
              <a:t>Take a moment to look at the years to adopt different technologies.</a:t>
            </a:r>
            <a:br>
              <a:rPr lang="en-US" dirty="0">
                <a:solidFill>
                  <a:srgbClr val="161616"/>
                </a:solidFill>
              </a:rPr>
            </a:br>
            <a:endParaRPr lang="en-US" dirty="0">
              <a:solidFill>
                <a:srgbClr val="161616"/>
              </a:solidFill>
            </a:endParaRPr>
          </a:p>
          <a:p>
            <a:pPr marL="171425" indent="-171425" eaLnBrk="1" fontAlgn="auto" hangingPunct="1">
              <a:spcBef>
                <a:spcPts val="0"/>
              </a:spcBef>
              <a:spcAft>
                <a:spcPts val="0"/>
              </a:spcAft>
              <a:buFontTx/>
              <a:buChar char="•"/>
              <a:defRPr/>
            </a:pPr>
            <a:r>
              <a:rPr lang="en-US" dirty="0">
                <a:solidFill>
                  <a:srgbClr val="161616"/>
                </a:solidFill>
              </a:rPr>
              <a:t>The rate at which Americans can and are adopting technology has accelerated dramatically.  It took us 35 years to adopt a landline telephone but only 13 years to adopt mobile phones.  Sixteen years to adopt personal computers but the world wide web was built out in less than half that time.</a:t>
            </a:r>
          </a:p>
          <a:p>
            <a:pPr marL="171425" indent="-171425" eaLnBrk="1" fontAlgn="auto" hangingPunct="1">
              <a:spcBef>
                <a:spcPts val="0"/>
              </a:spcBef>
              <a:spcAft>
                <a:spcPts val="0"/>
              </a:spcAft>
              <a:buFontTx/>
              <a:buChar char="•"/>
              <a:defRPr/>
            </a:pPr>
            <a:endParaRPr lang="en-US" dirty="0">
              <a:solidFill>
                <a:srgbClr val="161616"/>
              </a:solidFill>
            </a:endParaRPr>
          </a:p>
          <a:p>
            <a:pPr marL="171425" indent="-171425" eaLnBrk="1" fontAlgn="auto" hangingPunct="1">
              <a:spcBef>
                <a:spcPts val="0"/>
              </a:spcBef>
              <a:spcAft>
                <a:spcPts val="0"/>
              </a:spcAft>
              <a:buFontTx/>
              <a:buChar char="•"/>
              <a:defRPr/>
            </a:pPr>
            <a:r>
              <a:rPr lang="en-US" dirty="0">
                <a:solidFill>
                  <a:srgbClr val="161616"/>
                </a:solidFill>
              </a:rPr>
              <a:t>So how do transportation agencies decide how and when to invest in new technology?  This volume introduces STREAM – an evaluation methodology DOTs can use to select the right technology investments at the right time.</a:t>
            </a:r>
            <a:br>
              <a:rPr lang="en-US" dirty="0">
                <a:solidFill>
                  <a:srgbClr val="161616"/>
                </a:solidFill>
              </a:rPr>
            </a:br>
            <a:endParaRPr lang="en-US" dirty="0">
              <a:solidFill>
                <a:srgbClr val="161616"/>
              </a:solidFill>
            </a:endParaRPr>
          </a:p>
          <a:p>
            <a:pPr marL="171425" indent="-171425" eaLnBrk="1" fontAlgn="auto" hangingPunct="1">
              <a:spcBef>
                <a:spcPts val="0"/>
              </a:spcBef>
              <a:spcAft>
                <a:spcPts val="0"/>
              </a:spcAft>
              <a:buFontTx/>
              <a:buChar char="•"/>
              <a:defRPr/>
            </a:pPr>
            <a:r>
              <a:rPr lang="en-US" dirty="0">
                <a:solidFill>
                  <a:srgbClr val="161616"/>
                </a:solidFill>
              </a:rPr>
              <a:t>But this graphic also begs the question: what is next transportation technology will Americans adopt?  Will it be autonomous vehicles? Will it be a connected network of vehicles and infrastructure, where vehicles are in constant contact with each other and the roadway features, creating a potentially “crash less”  driving environment?  Some argue it isn’t a matter of if but rather when.  And will DOTs be ready?</a:t>
            </a:r>
          </a:p>
          <a:p>
            <a:pPr marL="171425" indent="-171425" eaLnBrk="1" fontAlgn="auto" hangingPunct="1">
              <a:spcBef>
                <a:spcPts val="0"/>
              </a:spcBef>
              <a:spcAft>
                <a:spcPts val="0"/>
              </a:spcAft>
              <a:buFontTx/>
              <a:buChar char="•"/>
              <a:defRPr/>
            </a:pPr>
            <a:endParaRPr lang="en-US" dirty="0">
              <a:solidFill>
                <a:srgbClr val="161616"/>
              </a:solidFill>
            </a:endParaRPr>
          </a:p>
          <a:p>
            <a:pPr marL="171425" indent="-171425" eaLnBrk="1" fontAlgn="auto" hangingPunct="1">
              <a:spcBef>
                <a:spcPts val="0"/>
              </a:spcBef>
              <a:spcAft>
                <a:spcPts val="0"/>
              </a:spcAft>
              <a:buFontTx/>
              <a:buChar char="•"/>
              <a:defRPr/>
            </a:pPr>
            <a:r>
              <a:rPr lang="en-US" dirty="0">
                <a:solidFill>
                  <a:srgbClr val="161616"/>
                </a:solidFill>
              </a:rPr>
              <a:t>Source The Atlantic</a:t>
            </a:r>
          </a:p>
        </p:txBody>
      </p:sp>
    </p:spTree>
    <p:extLst>
      <p:ext uri="{BB962C8B-B14F-4D97-AF65-F5344CB8AC3E}">
        <p14:creationId xmlns:p14="http://schemas.microsoft.com/office/powerpoint/2010/main" val="410182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AB2DFD2-1E49-41CC-AF10-5E85F13609FC}"/>
              </a:ext>
            </a:extLst>
          </p:cNvPr>
          <p:cNvSpPr>
            <a:spLocks noGrp="1" noRot="1" noChangeAspect="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8A134FC9-6AD9-4C7F-9ED6-7114E86005BC}"/>
              </a:ext>
            </a:extLst>
          </p:cNvPr>
          <p:cNvSpPr>
            <a:spLocks noGrp="1"/>
          </p:cNvSpPr>
          <p:nvPr>
            <p:ph type="body" idx="1"/>
          </p:nvPr>
        </p:nvSpPr>
        <p:spPr/>
        <p:txBody>
          <a:bodyPr/>
          <a:lstStyle/>
          <a:p>
            <a:pPr defTabSz="914266" eaLnBrk="1" fontAlgn="auto" hangingPunct="1">
              <a:spcBef>
                <a:spcPts val="0"/>
              </a:spcBef>
              <a:spcAft>
                <a:spcPts val="0"/>
              </a:spcAft>
              <a:defRPr/>
            </a:pPr>
            <a:r>
              <a:rPr lang="en-US" dirty="0">
                <a:solidFill>
                  <a:schemeClr val="bg1">
                    <a:lumMod val="10000"/>
                  </a:schemeClr>
                </a:solidFill>
              </a:rPr>
              <a:t>Many DOTs find themselves planning for the very short term. This approach of point forecast may be driven by uncertain budgets or politics, and it is what many of us are asked to do.</a:t>
            </a:r>
          </a:p>
          <a:p>
            <a:pPr defTabSz="914266" eaLnBrk="1" fontAlgn="auto" hangingPunct="1">
              <a:spcBef>
                <a:spcPts val="0"/>
              </a:spcBef>
              <a:spcAft>
                <a:spcPts val="0"/>
              </a:spcAft>
              <a:defRPr/>
            </a:pPr>
            <a:endParaRPr lang="en-US" dirty="0">
              <a:solidFill>
                <a:schemeClr val="bg1">
                  <a:lumMod val="10000"/>
                </a:schemeClr>
              </a:solidFill>
            </a:endParaRPr>
          </a:p>
          <a:p>
            <a:pPr defTabSz="914266" eaLnBrk="1" fontAlgn="auto" hangingPunct="1">
              <a:spcBef>
                <a:spcPts val="0"/>
              </a:spcBef>
              <a:spcAft>
                <a:spcPts val="0"/>
              </a:spcAft>
              <a:defRPr/>
            </a:pPr>
            <a:r>
              <a:rPr lang="en-US" dirty="0">
                <a:solidFill>
                  <a:schemeClr val="bg1">
                    <a:lumMod val="10000"/>
                  </a:schemeClr>
                </a:solidFill>
              </a:rPr>
              <a:t>The other common form of planning is risk based. For example, we know when a certain asset will reach its limit of safety, and we program to meet that risk.</a:t>
            </a:r>
          </a:p>
          <a:p>
            <a:pPr defTabSz="914266" eaLnBrk="1" fontAlgn="auto" hangingPunct="1">
              <a:spcBef>
                <a:spcPts val="0"/>
              </a:spcBef>
              <a:spcAft>
                <a:spcPts val="0"/>
              </a:spcAft>
              <a:defRPr/>
            </a:pPr>
            <a:endParaRPr lang="en-US" dirty="0">
              <a:solidFill>
                <a:schemeClr val="bg1">
                  <a:lumMod val="10000"/>
                </a:schemeClr>
              </a:solidFill>
            </a:endParaRPr>
          </a:p>
          <a:p>
            <a:pPr defTabSz="914266" eaLnBrk="1" fontAlgn="auto" hangingPunct="1">
              <a:spcBef>
                <a:spcPts val="0"/>
              </a:spcBef>
              <a:spcAft>
                <a:spcPts val="0"/>
              </a:spcAft>
              <a:defRPr/>
            </a:pPr>
            <a:r>
              <a:rPr lang="en-US" dirty="0">
                <a:solidFill>
                  <a:schemeClr val="bg1">
                    <a:lumMod val="10000"/>
                  </a:schemeClr>
                </a:solidFill>
              </a:rPr>
              <a:t>But what we’re going to talk about is long term planning where we identify multiple future scenarios and work backwards to identify the work that needs to happen today.  So, we begin with the end in mind and let that drive our planning.   </a:t>
            </a:r>
          </a:p>
          <a:p>
            <a:pPr defTabSz="914266" eaLnBrk="1" fontAlgn="auto" hangingPunct="1">
              <a:spcBef>
                <a:spcPts val="0"/>
              </a:spcBef>
              <a:spcAft>
                <a:spcPts val="0"/>
              </a:spcAft>
              <a:defRPr/>
            </a:pPr>
            <a:endParaRPr lang="en-US" dirty="0">
              <a:solidFill>
                <a:schemeClr val="bg1">
                  <a:lumMod val="10000"/>
                </a:schemeClr>
              </a:solidFill>
            </a:endParaRPr>
          </a:p>
          <a:p>
            <a:pPr defTabSz="914266" eaLnBrk="1" fontAlgn="auto" hangingPunct="1">
              <a:spcBef>
                <a:spcPts val="0"/>
              </a:spcBef>
              <a:spcAft>
                <a:spcPts val="0"/>
              </a:spcAft>
              <a:defRPr/>
            </a:pPr>
            <a:r>
              <a:rPr lang="en-US" dirty="0">
                <a:solidFill>
                  <a:schemeClr val="bg1">
                    <a:lumMod val="10000"/>
                  </a:schemeClr>
                </a:solidFill>
              </a:rPr>
              <a:t>In other words, a scenario is a set of assumptions about how drivers of change interact.</a:t>
            </a:r>
          </a:p>
          <a:p>
            <a:pPr defTabSz="914266" eaLnBrk="1" fontAlgn="auto" hangingPunct="1">
              <a:spcBef>
                <a:spcPts val="0"/>
              </a:spcBef>
              <a:spcAft>
                <a:spcPts val="0"/>
              </a:spcAft>
              <a:defRPr/>
            </a:pPr>
            <a:endParaRPr lang="en-US" dirty="0">
              <a:solidFill>
                <a:schemeClr val="bg1">
                  <a:lumMod val="10000"/>
                </a:schemeClr>
              </a:solidFill>
            </a:endParaRPr>
          </a:p>
          <a:p>
            <a:pPr defTabSz="914266" eaLnBrk="1" fontAlgn="auto" hangingPunct="1">
              <a:spcBef>
                <a:spcPts val="0"/>
              </a:spcBef>
              <a:spcAft>
                <a:spcPts val="0"/>
              </a:spcAft>
              <a:defRPr/>
            </a:pPr>
            <a:r>
              <a:rPr lang="en-US" dirty="0">
                <a:solidFill>
                  <a:schemeClr val="bg1">
                    <a:lumMod val="10000"/>
                  </a:schemeClr>
                </a:solidFill>
              </a:rPr>
              <a:t>Scenario planning is about thinking about implications of deficient profiles.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1F2C5C"/>
                </a:solidFill>
                <a:latin typeface="+mn-lt"/>
              </a:rPr>
              <a:t>Scenarios are </a:t>
            </a:r>
            <a:r>
              <a:rPr lang="en-US" sz="1200" b="1" i="1" dirty="0">
                <a:solidFill>
                  <a:srgbClr val="1F2C5C"/>
                </a:solidFill>
                <a:latin typeface="+mn-lt"/>
              </a:rPr>
              <a:t>planning aids</a:t>
            </a:r>
            <a:r>
              <a:rPr lang="en-US" sz="1200" b="1" dirty="0">
                <a:solidFill>
                  <a:srgbClr val="1F2C5C"/>
                </a:solidFill>
                <a:latin typeface="+mn-lt"/>
              </a:rPr>
              <a:t> used to develop long-range plans by considering potentially different futures; they are not </a:t>
            </a:r>
            <a:r>
              <a:rPr lang="en-US" sz="1200" b="1" i="1" dirty="0">
                <a:solidFill>
                  <a:srgbClr val="1F2C5C"/>
                </a:solidFill>
                <a:latin typeface="+mn-lt"/>
              </a:rPr>
              <a:t>predictions.”</a:t>
            </a:r>
            <a:endParaRPr lang="en-US" sz="1200" b="1" dirty="0">
              <a:solidFill>
                <a:srgbClr val="1F2C5C"/>
              </a:solidFill>
              <a:latin typeface="+mn-lt"/>
            </a:endParaRPr>
          </a:p>
          <a:p>
            <a:pP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14659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P6, p 11-12 Freight</a:t>
            </a:r>
          </a:p>
          <a:p>
            <a:r>
              <a:rPr lang="en-US" dirty="0"/>
              <a:t>P 30 Demographics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DDEFD-51BF-4C4D-BEC2-9AEB567760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5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E7A372A-083C-40EF-A00A-917EBCF09ABB}"/>
              </a:ext>
            </a:extLst>
          </p:cNvPr>
          <p:cNvSpPr>
            <a:spLocks noGrp="1" noRot="1" noChangeAspect="1" noChangeArrowheads="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FB0E9404-753E-44AF-9EAD-5D3B11D7C49E}"/>
              </a:ext>
            </a:extLst>
          </p:cNvPr>
          <p:cNvSpPr>
            <a:spLocks noGrp="1"/>
          </p:cNvSpPr>
          <p:nvPr>
            <p:ph type="body" idx="1"/>
          </p:nvPr>
        </p:nvSpPr>
        <p:spPr/>
        <p:txBody>
          <a:bodyPr/>
          <a:lstStyle/>
          <a:p>
            <a:pPr>
              <a:defRPr/>
            </a:pPr>
            <a:r>
              <a:rPr lang="en-US" i="1" kern="1200" dirty="0">
                <a:solidFill>
                  <a:schemeClr val="tx1"/>
                </a:solidFill>
              </a:rPr>
              <a:t>Global Marketplace </a:t>
            </a:r>
            <a:r>
              <a:rPr lang="en-US" kern="1200" dirty="0">
                <a:solidFill>
                  <a:schemeClr val="tx1"/>
                </a:solidFill>
              </a:rPr>
              <a:t>(high global trade and high resource availability) is a highly competitive</a:t>
            </a:r>
          </a:p>
          <a:p>
            <a:pPr>
              <a:defRPr/>
            </a:pPr>
            <a:r>
              <a:rPr lang="en-US" kern="1200" dirty="0">
                <a:solidFill>
                  <a:schemeClr val="tx1"/>
                </a:solidFill>
              </a:rPr>
              <a:t>and volatile world. Open, vigorous trade between virtually all nations has led to market-based</a:t>
            </a:r>
          </a:p>
          <a:p>
            <a:pPr>
              <a:defRPr/>
            </a:pPr>
            <a:r>
              <a:rPr lang="en-US" kern="1200" dirty="0">
                <a:solidFill>
                  <a:schemeClr val="tx1"/>
                </a:solidFill>
              </a:rPr>
              <a:t>approaches to most contemporary challenges.</a:t>
            </a:r>
          </a:p>
          <a:p>
            <a:pPr>
              <a:defRPr/>
            </a:pPr>
            <a:endParaRPr lang="en-US" kern="1200" dirty="0">
              <a:solidFill>
                <a:schemeClr val="tx1"/>
              </a:solidFill>
            </a:endParaRPr>
          </a:p>
          <a:p>
            <a:pPr>
              <a:defRPr/>
            </a:pPr>
            <a:r>
              <a:rPr lang="en-US" i="1" kern="1200" dirty="0">
                <a:solidFill>
                  <a:schemeClr val="tx1"/>
                </a:solidFill>
              </a:rPr>
              <a:t>One World Order </a:t>
            </a:r>
            <a:r>
              <a:rPr lang="en-US" kern="1200" dirty="0">
                <a:solidFill>
                  <a:schemeClr val="tx1"/>
                </a:solidFill>
              </a:rPr>
              <a:t>(high global trade and low or restricted resource availability) is a highly</a:t>
            </a:r>
          </a:p>
          <a:p>
            <a:pPr>
              <a:defRPr/>
            </a:pPr>
            <a:r>
              <a:rPr lang="en-US" kern="1200" dirty="0">
                <a:solidFill>
                  <a:schemeClr val="tx1"/>
                </a:solidFill>
              </a:rPr>
              <a:t>regulated and managed world. Facing global scarcity of key resources, nations establish international rules to ensure their fair and sustainable use. Global trade thrives, but the very visible</a:t>
            </a:r>
          </a:p>
          <a:p>
            <a:pPr>
              <a:defRPr/>
            </a:pPr>
            <a:r>
              <a:rPr lang="en-US" kern="1200" dirty="0">
                <a:solidFill>
                  <a:schemeClr val="tx1"/>
                </a:solidFill>
              </a:rPr>
              <a:t>hand of regulation, at times an iron fist in a velvet glove, shapes its course.</a:t>
            </a:r>
          </a:p>
          <a:p>
            <a:pPr>
              <a:defRPr/>
            </a:pPr>
            <a:endParaRPr lang="en-US" kern="1200" dirty="0">
              <a:solidFill>
                <a:schemeClr val="tx1"/>
              </a:solidFill>
            </a:endParaRPr>
          </a:p>
          <a:p>
            <a:pPr>
              <a:defRPr/>
            </a:pPr>
            <a:r>
              <a:rPr lang="en-US" i="1" kern="1200" dirty="0">
                <a:solidFill>
                  <a:schemeClr val="tx1"/>
                </a:solidFill>
              </a:rPr>
              <a:t>Millions of Markets </a:t>
            </a:r>
            <a:r>
              <a:rPr lang="en-US" kern="1200" dirty="0">
                <a:solidFill>
                  <a:schemeClr val="tx1"/>
                </a:solidFill>
              </a:rPr>
              <a:t>(low global trade and high resource availability) is a world where advanced</a:t>
            </a:r>
          </a:p>
          <a:p>
            <a:pPr>
              <a:defRPr/>
            </a:pPr>
            <a:r>
              <a:rPr lang="en-US" kern="1200" dirty="0">
                <a:solidFill>
                  <a:schemeClr val="tx1"/>
                </a:solidFill>
              </a:rPr>
              <a:t>technological breakthroughs have enabled the United States (and other countries) to become</a:t>
            </a:r>
          </a:p>
          <a:p>
            <a:pPr>
              <a:defRPr/>
            </a:pPr>
            <a:r>
              <a:rPr lang="en-US" kern="1200" dirty="0">
                <a:solidFill>
                  <a:schemeClr val="tx1"/>
                </a:solidFill>
              </a:rPr>
              <a:t>highly self-reliant in terms of energy, agriculture, manufacturing, and other needs. There is increased migration toward smaller urban areas that are supported by nearby regional innovation hubs that can manufacture highly customized goods.</a:t>
            </a:r>
          </a:p>
          <a:p>
            <a:pPr>
              <a:defRPr/>
            </a:pPr>
            <a:endParaRPr lang="en-US" kern="1200" dirty="0">
              <a:solidFill>
                <a:schemeClr val="tx1"/>
              </a:solidFill>
            </a:endParaRPr>
          </a:p>
          <a:p>
            <a:pPr>
              <a:defRPr/>
            </a:pPr>
            <a:r>
              <a:rPr lang="en-US" i="1" kern="1200" dirty="0" err="1">
                <a:solidFill>
                  <a:schemeClr val="tx1"/>
                </a:solidFill>
              </a:rPr>
              <a:t>Naftástique</a:t>
            </a:r>
            <a:r>
              <a:rPr lang="en-US" i="1" kern="1200" dirty="0">
                <a:solidFill>
                  <a:schemeClr val="tx1"/>
                </a:solidFill>
              </a:rPr>
              <a:t>! </a:t>
            </a:r>
            <a:r>
              <a:rPr lang="en-US" kern="1200" dirty="0">
                <a:solidFill>
                  <a:schemeClr val="tx1"/>
                </a:solidFill>
              </a:rPr>
              <a:t>(low global trade and low resource availability) is a world where trade has moved</a:t>
            </a:r>
          </a:p>
          <a:p>
            <a:pPr>
              <a:defRPr/>
            </a:pPr>
            <a:r>
              <a:rPr lang="en-US" kern="1200" dirty="0">
                <a:solidFill>
                  <a:schemeClr val="tx1"/>
                </a:solidFill>
              </a:rPr>
              <a:t>away from a single global market toward a number of emerging regional trading blocs. China,</a:t>
            </a:r>
          </a:p>
          <a:p>
            <a:pPr>
              <a:defRPr/>
            </a:pPr>
            <a:r>
              <a:rPr lang="en-US" kern="1200" dirty="0">
                <a:solidFill>
                  <a:schemeClr val="tx1"/>
                </a:solidFill>
              </a:rPr>
              <a:t>Europe, and South America form their own clusters. The United States leads an effort to make</a:t>
            </a:r>
          </a:p>
          <a:p>
            <a:pPr>
              <a:defRPr/>
            </a:pPr>
            <a:r>
              <a:rPr lang="en-US" kern="1200" dirty="0">
                <a:solidFill>
                  <a:schemeClr val="tx1"/>
                </a:solidFill>
              </a:rPr>
              <a:t>North America a self-sufficient economic community.</a:t>
            </a:r>
            <a:endParaRPr lang="en-US" dirty="0"/>
          </a:p>
        </p:txBody>
      </p:sp>
      <p:sp>
        <p:nvSpPr>
          <p:cNvPr id="4" name="Slide Number Placeholder 3">
            <a:extLst>
              <a:ext uri="{FF2B5EF4-FFF2-40B4-BE49-F238E27FC236}">
                <a16:creationId xmlns:a16="http://schemas.microsoft.com/office/drawing/2014/main" id="{B005640D-B9FD-4C48-A457-FFAB0160E74D}"/>
              </a:ext>
            </a:extLst>
          </p:cNvPr>
          <p:cNvSpPr>
            <a:spLocks noGrp="1"/>
          </p:cNvSpPr>
          <p:nvPr>
            <p:ph type="sldNum" sz="quarter" idx="4294967295"/>
          </p:nvPr>
        </p:nvSpPr>
        <p:spPr>
          <a:xfrm>
            <a:off x="0" y="0"/>
            <a:ext cx="0" cy="0"/>
          </a:xfrm>
        </p:spPr>
        <p:txBody>
          <a:bodyPr/>
          <a:lstStyle/>
          <a:p>
            <a:pPr algn="r" defTabSz="914400" eaLnBrk="1" fontAlgn="auto" hangingPunct="1">
              <a:spcBef>
                <a:spcPts val="0"/>
              </a:spcBef>
              <a:spcAft>
                <a:spcPts val="0"/>
              </a:spcAft>
              <a:defRPr/>
            </a:pPr>
            <a:fld id="{F896235A-F24C-42D8-8B67-5E447EEBF4E9}" type="slidenum">
              <a:rPr lang="en-US" sz="1200">
                <a:solidFill>
                  <a:prstClr val="black"/>
                </a:solidFill>
                <a:latin typeface="Calibri" panose="020F0502020204030204"/>
                <a:ea typeface="+mn-ea"/>
                <a:cs typeface="+mn-cs"/>
              </a:rPr>
              <a:pPr algn="r" defTabSz="914400" eaLnBrk="1" fontAlgn="auto" hangingPunct="1">
                <a:spcBef>
                  <a:spcPts val="0"/>
                </a:spcBef>
                <a:spcAft>
                  <a:spcPts val="0"/>
                </a:spcAft>
                <a:defRPr/>
              </a:pPr>
              <a:t>13</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0232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E7A372A-083C-40EF-A00A-917EBCF09ABB}"/>
              </a:ext>
            </a:extLst>
          </p:cNvPr>
          <p:cNvSpPr>
            <a:spLocks noGrp="1" noRot="1" noChangeAspect="1" noChangeArrowheads="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FB0E9404-753E-44AF-9EAD-5D3B11D7C49E}"/>
              </a:ext>
            </a:extLst>
          </p:cNvPr>
          <p:cNvSpPr>
            <a:spLocks noGrp="1"/>
          </p:cNvSpPr>
          <p:nvPr>
            <p:ph type="body" idx="1"/>
          </p:nvPr>
        </p:nvSpPr>
        <p:spPr/>
        <p:txBody>
          <a:bodyPr/>
          <a:lstStyle/>
          <a:p>
            <a:pPr>
              <a:defRPr/>
            </a:pPr>
            <a:r>
              <a:rPr lang="en-US" i="1" kern="1200" dirty="0">
                <a:solidFill>
                  <a:schemeClr val="tx1"/>
                </a:solidFill>
              </a:rPr>
              <a:t>Global Marketplace </a:t>
            </a:r>
            <a:r>
              <a:rPr lang="en-US" kern="1200" dirty="0">
                <a:solidFill>
                  <a:schemeClr val="tx1"/>
                </a:solidFill>
              </a:rPr>
              <a:t>(high global trade and high resource availability) is a highly competitive</a:t>
            </a:r>
          </a:p>
          <a:p>
            <a:pPr>
              <a:defRPr/>
            </a:pPr>
            <a:r>
              <a:rPr lang="en-US" kern="1200" dirty="0">
                <a:solidFill>
                  <a:schemeClr val="tx1"/>
                </a:solidFill>
              </a:rPr>
              <a:t>and volatile world. Open, vigorous trade between virtually all nations has led to market-based</a:t>
            </a:r>
          </a:p>
          <a:p>
            <a:pPr>
              <a:defRPr/>
            </a:pPr>
            <a:r>
              <a:rPr lang="en-US" kern="1200" dirty="0">
                <a:solidFill>
                  <a:schemeClr val="tx1"/>
                </a:solidFill>
              </a:rPr>
              <a:t>approaches to most contemporary challenges.</a:t>
            </a:r>
          </a:p>
          <a:p>
            <a:pPr>
              <a:defRPr/>
            </a:pPr>
            <a:endParaRPr lang="en-US" kern="1200" dirty="0">
              <a:solidFill>
                <a:schemeClr val="tx1"/>
              </a:solidFill>
            </a:endParaRPr>
          </a:p>
          <a:p>
            <a:pPr>
              <a:defRPr/>
            </a:pPr>
            <a:r>
              <a:rPr lang="en-US" i="1" kern="1200" dirty="0">
                <a:solidFill>
                  <a:schemeClr val="tx1"/>
                </a:solidFill>
              </a:rPr>
              <a:t>One World Order </a:t>
            </a:r>
            <a:r>
              <a:rPr lang="en-US" kern="1200" dirty="0">
                <a:solidFill>
                  <a:schemeClr val="tx1"/>
                </a:solidFill>
              </a:rPr>
              <a:t>(high global trade and low or restricted resource availability) is a highly</a:t>
            </a:r>
          </a:p>
          <a:p>
            <a:pPr>
              <a:defRPr/>
            </a:pPr>
            <a:r>
              <a:rPr lang="en-US" kern="1200" dirty="0">
                <a:solidFill>
                  <a:schemeClr val="tx1"/>
                </a:solidFill>
              </a:rPr>
              <a:t>regulated and managed world. Facing global scarcity of key resources, nations establish international rules to ensure their fair and sustainable use. Global trade thrives, but the very visible</a:t>
            </a:r>
          </a:p>
          <a:p>
            <a:pPr>
              <a:defRPr/>
            </a:pPr>
            <a:r>
              <a:rPr lang="en-US" kern="1200" dirty="0">
                <a:solidFill>
                  <a:schemeClr val="tx1"/>
                </a:solidFill>
              </a:rPr>
              <a:t>hand of regulation, at times an iron fist in a velvet glove, shapes its course.</a:t>
            </a:r>
          </a:p>
          <a:p>
            <a:pPr>
              <a:defRPr/>
            </a:pPr>
            <a:endParaRPr lang="en-US" kern="1200" dirty="0">
              <a:solidFill>
                <a:schemeClr val="tx1"/>
              </a:solidFill>
            </a:endParaRPr>
          </a:p>
          <a:p>
            <a:pPr>
              <a:defRPr/>
            </a:pPr>
            <a:r>
              <a:rPr lang="en-US" i="1" kern="1200" dirty="0">
                <a:solidFill>
                  <a:schemeClr val="tx1"/>
                </a:solidFill>
              </a:rPr>
              <a:t>Millions of Markets </a:t>
            </a:r>
            <a:r>
              <a:rPr lang="en-US" kern="1200" dirty="0">
                <a:solidFill>
                  <a:schemeClr val="tx1"/>
                </a:solidFill>
              </a:rPr>
              <a:t>(low global trade and high resource availability) is a world where advanced</a:t>
            </a:r>
          </a:p>
          <a:p>
            <a:pPr>
              <a:defRPr/>
            </a:pPr>
            <a:r>
              <a:rPr lang="en-US" kern="1200" dirty="0">
                <a:solidFill>
                  <a:schemeClr val="tx1"/>
                </a:solidFill>
              </a:rPr>
              <a:t>technological breakthroughs have enabled the United States (and other countries) to become</a:t>
            </a:r>
          </a:p>
          <a:p>
            <a:pPr>
              <a:defRPr/>
            </a:pPr>
            <a:r>
              <a:rPr lang="en-US" kern="1200" dirty="0">
                <a:solidFill>
                  <a:schemeClr val="tx1"/>
                </a:solidFill>
              </a:rPr>
              <a:t>highly self-reliant in terms of energy, agriculture, manufacturing, and other needs. There is increased migration toward smaller urban areas that are supported by nearby regional innovation hubs that can manufacture highly customized goods.</a:t>
            </a:r>
          </a:p>
          <a:p>
            <a:pPr>
              <a:defRPr/>
            </a:pPr>
            <a:endParaRPr lang="en-US" kern="1200" dirty="0">
              <a:solidFill>
                <a:schemeClr val="tx1"/>
              </a:solidFill>
            </a:endParaRPr>
          </a:p>
          <a:p>
            <a:pPr>
              <a:defRPr/>
            </a:pPr>
            <a:r>
              <a:rPr lang="en-US" i="1" kern="1200" dirty="0" err="1">
                <a:solidFill>
                  <a:schemeClr val="tx1"/>
                </a:solidFill>
              </a:rPr>
              <a:t>Naftástique</a:t>
            </a:r>
            <a:r>
              <a:rPr lang="en-US" i="1" kern="1200" dirty="0">
                <a:solidFill>
                  <a:schemeClr val="tx1"/>
                </a:solidFill>
              </a:rPr>
              <a:t>! </a:t>
            </a:r>
            <a:r>
              <a:rPr lang="en-US" kern="1200" dirty="0">
                <a:solidFill>
                  <a:schemeClr val="tx1"/>
                </a:solidFill>
              </a:rPr>
              <a:t>(low global trade and low resource availability) is a world where trade has moved</a:t>
            </a:r>
          </a:p>
          <a:p>
            <a:pPr>
              <a:defRPr/>
            </a:pPr>
            <a:r>
              <a:rPr lang="en-US" kern="1200" dirty="0">
                <a:solidFill>
                  <a:schemeClr val="tx1"/>
                </a:solidFill>
              </a:rPr>
              <a:t>away from a single global market toward a number of emerging regional trading blocs. China,</a:t>
            </a:r>
          </a:p>
          <a:p>
            <a:pPr>
              <a:defRPr/>
            </a:pPr>
            <a:r>
              <a:rPr lang="en-US" kern="1200" dirty="0">
                <a:solidFill>
                  <a:schemeClr val="tx1"/>
                </a:solidFill>
              </a:rPr>
              <a:t>Europe, and South America form their own clusters. The United States leads an effort to make</a:t>
            </a:r>
          </a:p>
          <a:p>
            <a:pPr>
              <a:defRPr/>
            </a:pPr>
            <a:r>
              <a:rPr lang="en-US" kern="1200" dirty="0">
                <a:solidFill>
                  <a:schemeClr val="tx1"/>
                </a:solidFill>
              </a:rPr>
              <a:t>North America a self-sufficient economic community.</a:t>
            </a:r>
            <a:endParaRPr lang="en-US" dirty="0"/>
          </a:p>
        </p:txBody>
      </p:sp>
      <p:sp>
        <p:nvSpPr>
          <p:cNvPr id="4" name="Slide Number Placeholder 3">
            <a:extLst>
              <a:ext uri="{FF2B5EF4-FFF2-40B4-BE49-F238E27FC236}">
                <a16:creationId xmlns:a16="http://schemas.microsoft.com/office/drawing/2014/main" id="{B005640D-B9FD-4C48-A457-FFAB0160E74D}"/>
              </a:ext>
            </a:extLst>
          </p:cNvPr>
          <p:cNvSpPr>
            <a:spLocks noGrp="1"/>
          </p:cNvSpPr>
          <p:nvPr>
            <p:ph type="sldNum" sz="quarter" idx="4294967295"/>
          </p:nvPr>
        </p:nvSpPr>
        <p:spPr>
          <a:xfrm>
            <a:off x="0" y="0"/>
            <a:ext cx="0" cy="0"/>
          </a:xfrm>
        </p:spPr>
        <p:txBody>
          <a:bodyPr/>
          <a:lstStyle/>
          <a:p>
            <a:pPr algn="r" defTabSz="914400" eaLnBrk="1" fontAlgn="auto" hangingPunct="1">
              <a:spcBef>
                <a:spcPts val="0"/>
              </a:spcBef>
              <a:spcAft>
                <a:spcPts val="0"/>
              </a:spcAft>
              <a:defRPr/>
            </a:pPr>
            <a:fld id="{F896235A-F24C-42D8-8B67-5E447EEBF4E9}" type="slidenum">
              <a:rPr lang="en-US" sz="1200">
                <a:solidFill>
                  <a:prstClr val="black"/>
                </a:solidFill>
                <a:latin typeface="Calibri" panose="020F0502020204030204"/>
                <a:ea typeface="+mn-ea"/>
                <a:cs typeface="+mn-cs"/>
              </a:rPr>
              <a:pPr algn="r" defTabSz="914400" eaLnBrk="1" fontAlgn="auto" hangingPunct="1">
                <a:spcBef>
                  <a:spcPts val="0"/>
                </a:spcBef>
                <a:spcAft>
                  <a:spcPts val="0"/>
                </a:spcAft>
                <a:defRPr/>
              </a:pPr>
              <a:t>14</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79959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D51A22AE-7A2A-41FC-8EC3-42D24B0BAF1B}"/>
              </a:ext>
            </a:extLst>
          </p:cNvPr>
          <p:cNvSpPr>
            <a:spLocks noGrp="1" noRot="1" noChangeAspect="1" noChangeArrowheads="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887E014B-34C9-4652-987E-8FE573324561}"/>
              </a:ext>
            </a:extLst>
          </p:cNvPr>
          <p:cNvSpPr>
            <a:spLocks noGrp="1"/>
          </p:cNvSpPr>
          <p:nvPr>
            <p:ph type="body" idx="1"/>
          </p:nvPr>
        </p:nvSpPr>
        <p:spPr/>
        <p:txBody>
          <a:bodyPr/>
          <a:lstStyle/>
          <a:p>
            <a:pPr>
              <a:defRPr/>
            </a:pPr>
            <a:r>
              <a:rPr lang="en-US" dirty="0"/>
              <a:t>P4, P7 Freight</a:t>
            </a:r>
          </a:p>
        </p:txBody>
      </p:sp>
      <p:sp>
        <p:nvSpPr>
          <p:cNvPr id="4" name="Slide Number Placeholder 3">
            <a:extLst>
              <a:ext uri="{FF2B5EF4-FFF2-40B4-BE49-F238E27FC236}">
                <a16:creationId xmlns:a16="http://schemas.microsoft.com/office/drawing/2014/main" id="{75B1582C-CA7F-4FAB-B9AE-267C7DE9C90D}"/>
              </a:ext>
            </a:extLst>
          </p:cNvPr>
          <p:cNvSpPr>
            <a:spLocks noGrp="1"/>
          </p:cNvSpPr>
          <p:nvPr>
            <p:ph type="sldNum" sz="quarter" idx="4294967295"/>
          </p:nvPr>
        </p:nvSpPr>
        <p:spPr>
          <a:xfrm>
            <a:off x="0" y="0"/>
            <a:ext cx="0" cy="0"/>
          </a:xfrm>
        </p:spPr>
        <p:txBody>
          <a:bodyPr/>
          <a:lstStyle/>
          <a:p>
            <a:pPr algn="r" defTabSz="914400" eaLnBrk="1" fontAlgn="auto" hangingPunct="1">
              <a:spcBef>
                <a:spcPts val="0"/>
              </a:spcBef>
              <a:spcAft>
                <a:spcPts val="0"/>
              </a:spcAft>
              <a:defRPr/>
            </a:pPr>
            <a:fld id="{76A051CD-2B0E-4B47-A7AB-9365E07DA397}" type="slidenum">
              <a:rPr lang="en-US" sz="1200">
                <a:solidFill>
                  <a:prstClr val="black"/>
                </a:solidFill>
                <a:latin typeface="Calibri" panose="020F0502020204030204"/>
                <a:ea typeface="+mn-ea"/>
                <a:cs typeface="+mn-cs"/>
              </a:rPr>
              <a:pPr algn="r" defTabSz="914400" eaLnBrk="1" fontAlgn="auto" hangingPunct="1">
                <a:spcBef>
                  <a:spcPts val="0"/>
                </a:spcBef>
                <a:spcAft>
                  <a:spcPts val="0"/>
                </a:spcAft>
                <a:defRPr/>
              </a:pPr>
              <a:t>15</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36071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E7A372A-083C-40EF-A00A-917EBCF09ABB}"/>
              </a:ext>
            </a:extLst>
          </p:cNvPr>
          <p:cNvSpPr>
            <a:spLocks noGrp="1" noRot="1" noChangeAspect="1" noChangeArrowheads="1" noTextEdit="1"/>
          </p:cNvSpPr>
          <p:nvPr>
            <p:ph type="sldImg"/>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FB0E9404-753E-44AF-9EAD-5D3B11D7C49E}"/>
              </a:ext>
            </a:extLst>
          </p:cNvPr>
          <p:cNvSpPr>
            <a:spLocks noGrp="1"/>
          </p:cNvSpPr>
          <p:nvPr>
            <p:ph type="body" idx="1"/>
          </p:nvPr>
        </p:nvSpPr>
        <p:spPr/>
        <p:txBody>
          <a:bodyPr/>
          <a:lstStyle/>
          <a:p>
            <a:pPr>
              <a:defRPr/>
            </a:pPr>
            <a:r>
              <a:rPr lang="en-US" i="1" kern="1200" dirty="0">
                <a:solidFill>
                  <a:schemeClr val="tx1"/>
                </a:solidFill>
              </a:rPr>
              <a:t>Global Marketplace </a:t>
            </a:r>
            <a:r>
              <a:rPr lang="en-US" kern="1200" dirty="0">
                <a:solidFill>
                  <a:schemeClr val="tx1"/>
                </a:solidFill>
              </a:rPr>
              <a:t>(high global trade and high resource availability) is a highly competitive</a:t>
            </a:r>
          </a:p>
          <a:p>
            <a:pPr>
              <a:defRPr/>
            </a:pPr>
            <a:r>
              <a:rPr lang="en-US" kern="1200" dirty="0">
                <a:solidFill>
                  <a:schemeClr val="tx1"/>
                </a:solidFill>
              </a:rPr>
              <a:t>and volatile world. Open, vigorous trade between virtually all nations has led to market-based</a:t>
            </a:r>
          </a:p>
          <a:p>
            <a:pPr>
              <a:defRPr/>
            </a:pPr>
            <a:r>
              <a:rPr lang="en-US" kern="1200" dirty="0">
                <a:solidFill>
                  <a:schemeClr val="tx1"/>
                </a:solidFill>
              </a:rPr>
              <a:t>approaches to most contemporary challenges.</a:t>
            </a:r>
          </a:p>
          <a:p>
            <a:pPr>
              <a:defRPr/>
            </a:pPr>
            <a:endParaRPr lang="en-US" kern="1200" dirty="0">
              <a:solidFill>
                <a:schemeClr val="tx1"/>
              </a:solidFill>
            </a:endParaRPr>
          </a:p>
          <a:p>
            <a:pPr>
              <a:defRPr/>
            </a:pPr>
            <a:r>
              <a:rPr lang="en-US" i="1" kern="1200" dirty="0">
                <a:solidFill>
                  <a:schemeClr val="tx1"/>
                </a:solidFill>
              </a:rPr>
              <a:t>One World Order </a:t>
            </a:r>
            <a:r>
              <a:rPr lang="en-US" kern="1200" dirty="0">
                <a:solidFill>
                  <a:schemeClr val="tx1"/>
                </a:solidFill>
              </a:rPr>
              <a:t>(high global trade and low or restricted resource availability) is a highly</a:t>
            </a:r>
          </a:p>
          <a:p>
            <a:pPr>
              <a:defRPr/>
            </a:pPr>
            <a:r>
              <a:rPr lang="en-US" kern="1200" dirty="0">
                <a:solidFill>
                  <a:schemeClr val="tx1"/>
                </a:solidFill>
              </a:rPr>
              <a:t>regulated and managed world. Facing global scarcity of key resources, nations establish international rules to ensure their fair and sustainable use. Global trade thrives, but the very visible</a:t>
            </a:r>
          </a:p>
          <a:p>
            <a:pPr>
              <a:defRPr/>
            </a:pPr>
            <a:r>
              <a:rPr lang="en-US" kern="1200" dirty="0">
                <a:solidFill>
                  <a:schemeClr val="tx1"/>
                </a:solidFill>
              </a:rPr>
              <a:t>hand of regulation, at times an iron fist in a velvet glove, shapes its course.</a:t>
            </a:r>
          </a:p>
          <a:p>
            <a:pPr>
              <a:defRPr/>
            </a:pPr>
            <a:endParaRPr lang="en-US" kern="1200" dirty="0">
              <a:solidFill>
                <a:schemeClr val="tx1"/>
              </a:solidFill>
            </a:endParaRPr>
          </a:p>
          <a:p>
            <a:pPr>
              <a:defRPr/>
            </a:pPr>
            <a:r>
              <a:rPr lang="en-US" i="1" kern="1200" dirty="0">
                <a:solidFill>
                  <a:schemeClr val="tx1"/>
                </a:solidFill>
              </a:rPr>
              <a:t>Millions of Markets </a:t>
            </a:r>
            <a:r>
              <a:rPr lang="en-US" kern="1200" dirty="0">
                <a:solidFill>
                  <a:schemeClr val="tx1"/>
                </a:solidFill>
              </a:rPr>
              <a:t>(low global trade and high resource availability) is a world where advanced</a:t>
            </a:r>
          </a:p>
          <a:p>
            <a:pPr>
              <a:defRPr/>
            </a:pPr>
            <a:r>
              <a:rPr lang="en-US" kern="1200" dirty="0">
                <a:solidFill>
                  <a:schemeClr val="tx1"/>
                </a:solidFill>
              </a:rPr>
              <a:t>technological breakthroughs have enabled the United States (and other countries) to become</a:t>
            </a:r>
          </a:p>
          <a:p>
            <a:pPr>
              <a:defRPr/>
            </a:pPr>
            <a:r>
              <a:rPr lang="en-US" kern="1200" dirty="0">
                <a:solidFill>
                  <a:schemeClr val="tx1"/>
                </a:solidFill>
              </a:rPr>
              <a:t>highly self-reliant in terms of energy, agriculture, manufacturing, and other needs. There is increased migration toward smaller urban areas that are supported by nearby regional innovation hubs that can manufacture highly customized goods.</a:t>
            </a:r>
          </a:p>
          <a:p>
            <a:pPr>
              <a:defRPr/>
            </a:pPr>
            <a:endParaRPr lang="en-US" kern="1200" dirty="0">
              <a:solidFill>
                <a:schemeClr val="tx1"/>
              </a:solidFill>
            </a:endParaRPr>
          </a:p>
          <a:p>
            <a:pPr>
              <a:defRPr/>
            </a:pPr>
            <a:r>
              <a:rPr lang="en-US" i="1" kern="1200" dirty="0" err="1">
                <a:solidFill>
                  <a:schemeClr val="tx1"/>
                </a:solidFill>
              </a:rPr>
              <a:t>Naftástique</a:t>
            </a:r>
            <a:r>
              <a:rPr lang="en-US" i="1" kern="1200" dirty="0">
                <a:solidFill>
                  <a:schemeClr val="tx1"/>
                </a:solidFill>
              </a:rPr>
              <a:t>! </a:t>
            </a:r>
            <a:r>
              <a:rPr lang="en-US" kern="1200" dirty="0">
                <a:solidFill>
                  <a:schemeClr val="tx1"/>
                </a:solidFill>
              </a:rPr>
              <a:t>(low global trade and low resource availability) is a world where trade has moved</a:t>
            </a:r>
          </a:p>
          <a:p>
            <a:pPr>
              <a:defRPr/>
            </a:pPr>
            <a:r>
              <a:rPr lang="en-US" kern="1200" dirty="0">
                <a:solidFill>
                  <a:schemeClr val="tx1"/>
                </a:solidFill>
              </a:rPr>
              <a:t>away from a single global market toward a number of emerging regional trading blocs. China,</a:t>
            </a:r>
          </a:p>
          <a:p>
            <a:pPr>
              <a:defRPr/>
            </a:pPr>
            <a:r>
              <a:rPr lang="en-US" kern="1200" dirty="0">
                <a:solidFill>
                  <a:schemeClr val="tx1"/>
                </a:solidFill>
              </a:rPr>
              <a:t>Europe, and South America form their own clusters. The United States leads an effort to make</a:t>
            </a:r>
          </a:p>
          <a:p>
            <a:pPr>
              <a:defRPr/>
            </a:pPr>
            <a:r>
              <a:rPr lang="en-US" kern="1200" dirty="0">
                <a:solidFill>
                  <a:schemeClr val="tx1"/>
                </a:solidFill>
              </a:rPr>
              <a:t>North America a self-sufficient economic community.</a:t>
            </a:r>
            <a:endParaRPr lang="en-US" dirty="0"/>
          </a:p>
        </p:txBody>
      </p:sp>
      <p:sp>
        <p:nvSpPr>
          <p:cNvPr id="4" name="Slide Number Placeholder 3">
            <a:extLst>
              <a:ext uri="{FF2B5EF4-FFF2-40B4-BE49-F238E27FC236}">
                <a16:creationId xmlns:a16="http://schemas.microsoft.com/office/drawing/2014/main" id="{B005640D-B9FD-4C48-A457-FFAB0160E74D}"/>
              </a:ext>
            </a:extLst>
          </p:cNvPr>
          <p:cNvSpPr>
            <a:spLocks noGrp="1"/>
          </p:cNvSpPr>
          <p:nvPr>
            <p:ph type="sldNum" sz="quarter" idx="4294967295"/>
          </p:nvPr>
        </p:nvSpPr>
        <p:spPr>
          <a:xfrm>
            <a:off x="0" y="0"/>
            <a:ext cx="0" cy="0"/>
          </a:xfrm>
        </p:spPr>
        <p:txBody>
          <a:bodyPr/>
          <a:lstStyle/>
          <a:p>
            <a:pPr algn="r" defTabSz="914400" eaLnBrk="1" fontAlgn="auto" hangingPunct="1">
              <a:spcBef>
                <a:spcPts val="0"/>
              </a:spcBef>
              <a:spcAft>
                <a:spcPts val="0"/>
              </a:spcAft>
              <a:defRPr/>
            </a:pPr>
            <a:fld id="{F896235A-F24C-42D8-8B67-5E447EEBF4E9}" type="slidenum">
              <a:rPr lang="en-US" sz="1200">
                <a:solidFill>
                  <a:prstClr val="black"/>
                </a:solidFill>
                <a:latin typeface="Calibri" panose="020F0502020204030204"/>
                <a:ea typeface="+mn-ea"/>
                <a:cs typeface="+mn-cs"/>
              </a:rPr>
              <a:pPr algn="r" defTabSz="914400" eaLnBrk="1" fontAlgn="auto" hangingPunct="1">
                <a:spcBef>
                  <a:spcPts val="0"/>
                </a:spcBef>
                <a:spcAft>
                  <a:spcPts val="0"/>
                </a:spcAft>
                <a:defRPr/>
              </a:pPr>
              <a:t>16</a:t>
            </a:fld>
            <a:endParaRPr lang="en-US" sz="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361513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32168" y="5593080"/>
            <a:ext cx="202809" cy="2028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mage result for massachusetts"/>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17917" b="82361" l="32500" r="60417">
                        <a14:foregroundMark x1="45417" y1="26250" x2="45417" y2="26250"/>
                        <a14:foregroundMark x1="58583" y1="38611" x2="58583" y2="38611"/>
                        <a14:foregroundMark x1="55333" y1="65278" x2="55333" y2="65278"/>
                        <a14:foregroundMark x1="40833" y1="34861" x2="40833" y2="34861"/>
                        <a14:foregroundMark x1="34917" y1="41944" x2="34917" y2="41944"/>
                        <a14:foregroundMark x1="46417" y1="75556" x2="46417" y2="75556"/>
                        <a14:foregroundMark x1="39500" y1="69583" x2="39500" y2="69583"/>
                        <a14:foregroundMark x1="40000" y1="37778" x2="40000" y2="37778"/>
                        <a14:foregroundMark x1="37083" y1="58194" x2="37083" y2="58194"/>
                        <a14:foregroundMark x1="37083" y1="56667" x2="37083" y2="56667"/>
                        <a14:foregroundMark x1="37417" y1="60000" x2="37417" y2="60000"/>
                        <a14:foregroundMark x1="45000" y1="73333" x2="45000" y2="73333"/>
                        <a14:foregroundMark x1="48000" y1="73333" x2="48000" y2="73333"/>
                      </a14:backgroundRemoval>
                    </a14:imgEffect>
                  </a14:imgLayer>
                </a14:imgProps>
              </a:ext>
              <a:ext uri="{28A0092B-C50C-407E-A947-70E740481C1C}">
                <a14:useLocalDpi xmlns:a14="http://schemas.microsoft.com/office/drawing/2010/main" val="0"/>
              </a:ext>
            </a:extLst>
          </a:blip>
          <a:srcRect l="29093" t="10616" r="36037" b="15996"/>
          <a:stretch/>
        </p:blipFill>
        <p:spPr bwMode="auto">
          <a:xfrm>
            <a:off x="334108" y="5169877"/>
            <a:ext cx="1204546" cy="15210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538654" y="5750169"/>
            <a:ext cx="10653346" cy="465993"/>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1538654" y="6216162"/>
            <a:ext cx="10653346" cy="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920240" y="5792058"/>
            <a:ext cx="9559331" cy="338554"/>
          </a:xfrm>
          <a:prstGeom prst="rect">
            <a:avLst/>
          </a:prstGeom>
          <a:noFill/>
        </p:spPr>
        <p:txBody>
          <a:bodyPr wrap="square" rtlCol="0">
            <a:spAutoFit/>
          </a:bodyPr>
          <a:lstStyle/>
          <a:p>
            <a:r>
              <a:rPr lang="en-US" sz="1600" spc="300" dirty="0">
                <a:solidFill>
                  <a:schemeClr val="bg1">
                    <a:lumMod val="75000"/>
                  </a:schemeClr>
                </a:solidFill>
              </a:rPr>
              <a:t>COMMONWEALTH OF </a:t>
            </a:r>
            <a:r>
              <a:rPr lang="en-US" sz="1400" spc="300" dirty="0">
                <a:solidFill>
                  <a:schemeClr val="bg1">
                    <a:lumMod val="75000"/>
                  </a:schemeClr>
                </a:solidFill>
              </a:rPr>
              <a:t>MASSACHUSETTS</a:t>
            </a:r>
          </a:p>
        </p:txBody>
      </p:sp>
      <p:pic>
        <p:nvPicPr>
          <p:cNvPr id="13" name="Picture 4" descr="Image result for png The"/>
          <p:cNvPicPr>
            <a:picLocks noChangeAspect="1" noChangeArrowheads="1"/>
          </p:cNvPicPr>
          <p:nvPr userDrawn="1"/>
        </p:nvPicPr>
        <p:blipFill rotWithShape="1">
          <a:blip r:embed="rId4" cstate="print">
            <a:lum bright="70000" contrast="-70000"/>
            <a:extLst>
              <a:ext uri="{BEBA8EAE-BF5A-486C-A8C5-ECC9F3942E4B}">
                <a14:imgProps xmlns:a14="http://schemas.microsoft.com/office/drawing/2010/main">
                  <a14:imgLayer r:embed="rId5">
                    <a14:imgEffect>
                      <a14:backgroundRemoval t="20991" b="49175" l="18167" r="48750">
                        <a14:foregroundMark x1="32083" y1="33373" x2="32083" y2="33373"/>
                        <a14:foregroundMark x1="36833" y1="22524" x2="36833" y2="22524"/>
                        <a14:foregroundMark x1="35833" y1="39976" x2="35833" y2="39976"/>
                        <a14:foregroundMark x1="43083" y1="42217" x2="43083" y2="42217"/>
                      </a14:backgroundRemoval>
                    </a14:imgEffect>
                  </a14:imgLayer>
                </a14:imgProps>
              </a:ext>
              <a:ext uri="{28A0092B-C50C-407E-A947-70E740481C1C}">
                <a14:useLocalDpi xmlns:a14="http://schemas.microsoft.com/office/drawing/2010/main" val="0"/>
              </a:ext>
            </a:extLst>
          </a:blip>
          <a:srcRect l="16381" t="17997" r="50857" b="49793"/>
          <a:stretch/>
        </p:blipFill>
        <p:spPr bwMode="auto">
          <a:xfrm>
            <a:off x="1726935" y="5882279"/>
            <a:ext cx="230693" cy="16027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76512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0B7B0-5610-4FCD-B2EF-B02636E27F00}"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125042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0B7B0-5610-4FCD-B2EF-B02636E27F00}"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370323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9" name="Shape 49"/>
          <p:cNvSpPr>
            <a:spLocks noGrp="1"/>
          </p:cNvSpPr>
          <p:nvPr>
            <p:ph type="title"/>
          </p:nvPr>
        </p:nvSpPr>
        <p:spPr>
          <a:xfrm>
            <a:off x="609600" y="293841"/>
            <a:ext cx="10972800" cy="647701"/>
          </a:xfrm>
          <a:prstGeom prst="rect">
            <a:avLst/>
          </a:prstGeom>
        </p:spPr>
        <p:txBody>
          <a:bodyPr/>
          <a:lstStyle/>
          <a:p>
            <a:pPr lvl="0"/>
            <a:r>
              <a:t>Title Text</a:t>
            </a:r>
          </a:p>
        </p:txBody>
      </p:sp>
      <p:sp>
        <p:nvSpPr>
          <p:cNvPr id="50" name="Shape 50"/>
          <p:cNvSpPr>
            <a:spLocks noGrp="1"/>
          </p:cNvSpPr>
          <p:nvPr>
            <p:ph type="body" idx="1"/>
          </p:nvPr>
        </p:nvSpPr>
        <p:spPr>
          <a:xfrm>
            <a:off x="609600" y="925359"/>
            <a:ext cx="10972800" cy="469901"/>
          </a:xfrm>
          <a:prstGeom prst="rect">
            <a:avLst/>
          </a:prstGeom>
        </p:spPr>
        <p:txBody>
          <a:bodyPr lIns="38100" tIns="38100" rIns="38100" bIns="38100" numCol="1" spcCol="38100"/>
          <a:lstStyle>
            <a:lvl1pPr algn="ctr">
              <a:spcBef>
                <a:spcPts val="0"/>
              </a:spcBef>
              <a:buClrTx/>
              <a:buFontTx/>
              <a:defRPr sz="2600" spc="0">
                <a:solidFill>
                  <a:srgbClr val="899AA5"/>
                </a:solidFill>
                <a:uFill>
                  <a:solidFill>
                    <a:srgbClr val="899AA5"/>
                  </a:solidFill>
                </a:uFill>
              </a:defRPr>
            </a:lvl1pPr>
            <a:lvl2pPr marL="371475" indent="-142875">
              <a:spcBef>
                <a:spcPts val="650"/>
              </a:spcBef>
              <a:buClrTx/>
              <a:buFont typeface="Arial"/>
              <a:buChar char="–"/>
              <a:defRPr sz="2600" spc="0">
                <a:solidFill>
                  <a:srgbClr val="899AA5"/>
                </a:solidFill>
                <a:uFill>
                  <a:solidFill>
                    <a:srgbClr val="899AA5"/>
                  </a:solidFill>
                </a:uFill>
              </a:defRPr>
            </a:lvl2pPr>
            <a:lvl3pPr>
              <a:buClrTx/>
              <a:buFont typeface="Arial"/>
              <a:defRPr sz="2600" spc="0">
                <a:solidFill>
                  <a:srgbClr val="899AA5"/>
                </a:solidFill>
                <a:uFill>
                  <a:solidFill>
                    <a:srgbClr val="899AA5"/>
                  </a:solidFill>
                </a:uFill>
              </a:defRPr>
            </a:lvl3pPr>
            <a:lvl4pPr>
              <a:spcBef>
                <a:spcPts val="450"/>
              </a:spcBef>
              <a:buClrTx/>
              <a:buFont typeface="Arial"/>
              <a:buChar char="–"/>
              <a:defRPr sz="2600" spc="0">
                <a:solidFill>
                  <a:srgbClr val="899AA5"/>
                </a:solidFill>
                <a:uFill>
                  <a:solidFill>
                    <a:srgbClr val="899AA5"/>
                  </a:solidFill>
                </a:uFill>
              </a:defRPr>
            </a:lvl4pPr>
            <a:lvl5pPr>
              <a:spcBef>
                <a:spcPts val="450"/>
              </a:spcBef>
              <a:buClrTx/>
              <a:buFont typeface="Arial"/>
              <a:buChar char="»"/>
              <a:defRPr sz="2600" spc="0">
                <a:solidFill>
                  <a:srgbClr val="899AA5"/>
                </a:solidFill>
                <a:uFill>
                  <a:solidFill>
                    <a:srgbClr val="899AA5"/>
                  </a:solidFill>
                </a:uFill>
              </a:defRPr>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9426126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2AF8-4B9B-47E0-BEB5-566AED5752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A82FF-E9CE-47DC-B7E7-6CFC03844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7DA7E6-5C16-4426-934E-C78859165730}"/>
              </a:ext>
            </a:extLst>
          </p:cNvPr>
          <p:cNvSpPr>
            <a:spLocks noGrp="1"/>
          </p:cNvSpPr>
          <p:nvPr>
            <p:ph type="dt" sz="half" idx="10"/>
          </p:nvPr>
        </p:nvSpPr>
        <p:spPr/>
        <p:txBody>
          <a:bodyPr/>
          <a:lstStyle>
            <a:lvl1pPr>
              <a:defRPr/>
            </a:lvl1pPr>
          </a:lstStyle>
          <a:p>
            <a:pPr>
              <a:defRPr/>
            </a:pPr>
            <a:fld id="{DAE9E180-E8B4-4ABE-AF7C-99667DBCA069}" type="datetimeFigureOut">
              <a:rPr lang="en-US"/>
              <a:pPr>
                <a:defRPr/>
              </a:pPr>
              <a:t>2/28/2018</a:t>
            </a:fld>
            <a:endParaRPr lang="en-US"/>
          </a:p>
        </p:txBody>
      </p:sp>
      <p:sp>
        <p:nvSpPr>
          <p:cNvPr id="5" name="Footer Placeholder 4">
            <a:extLst>
              <a:ext uri="{FF2B5EF4-FFF2-40B4-BE49-F238E27FC236}">
                <a16:creationId xmlns:a16="http://schemas.microsoft.com/office/drawing/2014/main" id="{35E172A8-1697-48F3-9295-6E20D19AE8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A17454-1AAD-4463-94BD-6378D9737B71}"/>
              </a:ext>
            </a:extLst>
          </p:cNvPr>
          <p:cNvSpPr>
            <a:spLocks noGrp="1"/>
          </p:cNvSpPr>
          <p:nvPr>
            <p:ph type="sldNum" sz="quarter" idx="12"/>
          </p:nvPr>
        </p:nvSpPr>
        <p:spPr/>
        <p:txBody>
          <a:bodyPr/>
          <a:lstStyle>
            <a:lvl1pPr>
              <a:defRPr/>
            </a:lvl1pPr>
          </a:lstStyle>
          <a:p>
            <a:pPr>
              <a:defRPr/>
            </a:pPr>
            <a:fld id="{49F6076D-DDD4-425F-94BD-C642BA5D4FC6}" type="slidenum">
              <a:rPr lang="en-US"/>
              <a:pPr>
                <a:defRPr/>
              </a:pPr>
              <a:t>‹#›</a:t>
            </a:fld>
            <a:endParaRPr lang="en-US"/>
          </a:p>
        </p:txBody>
      </p:sp>
    </p:spTree>
    <p:extLst>
      <p:ext uri="{BB962C8B-B14F-4D97-AF65-F5344CB8AC3E}">
        <p14:creationId xmlns:p14="http://schemas.microsoft.com/office/powerpoint/2010/main" val="55395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20B7B0-5610-4FCD-B2EF-B02636E27F00}"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B97E7-4250-4D55-BEE0-4A8C866736EC}" type="slidenum">
              <a:rPr lang="en-US" smtClean="0"/>
              <a:t>‹#›</a:t>
            </a:fld>
            <a:endParaRPr lang="en-US" dirty="0"/>
          </a:p>
        </p:txBody>
      </p:sp>
    </p:spTree>
    <p:extLst>
      <p:ext uri="{BB962C8B-B14F-4D97-AF65-F5344CB8AC3E}">
        <p14:creationId xmlns:p14="http://schemas.microsoft.com/office/powerpoint/2010/main" val="225644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20B7B0-5610-4FCD-B2EF-B02636E27F00}"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12201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20B7B0-5610-4FCD-B2EF-B02636E27F00}"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16459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20B7B0-5610-4FCD-B2EF-B02636E27F00}"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226103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20B7B0-5610-4FCD-B2EF-B02636E27F00}"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323349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0B7B0-5610-4FCD-B2EF-B02636E27F00}"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182394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0B7B0-5610-4FCD-B2EF-B02636E27F00}"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335102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20B7B0-5610-4FCD-B2EF-B02636E27F00}"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B97E7-4250-4D55-BEE0-4A8C866736EC}" type="slidenum">
              <a:rPr lang="en-US" smtClean="0"/>
              <a:t>‹#›</a:t>
            </a:fld>
            <a:endParaRPr lang="en-US"/>
          </a:p>
        </p:txBody>
      </p:sp>
    </p:spTree>
    <p:extLst>
      <p:ext uri="{BB962C8B-B14F-4D97-AF65-F5344CB8AC3E}">
        <p14:creationId xmlns:p14="http://schemas.microsoft.com/office/powerpoint/2010/main" val="354461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0B7B0-5610-4FCD-B2EF-B02636E27F00}"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B97E7-4250-4D55-BEE0-4A8C866736EC}" type="slidenum">
              <a:rPr lang="en-US" smtClean="0"/>
              <a:t>‹#›</a:t>
            </a:fld>
            <a:endParaRPr lang="en-US"/>
          </a:p>
        </p:txBody>
      </p:sp>
      <p:sp>
        <p:nvSpPr>
          <p:cNvPr id="7" name="Rectangle 6"/>
          <p:cNvSpPr/>
          <p:nvPr userDrawn="1"/>
        </p:nvSpPr>
        <p:spPr>
          <a:xfrm>
            <a:off x="0" y="0"/>
            <a:ext cx="12192000" cy="6858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5750169"/>
            <a:ext cx="12192000" cy="465993"/>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16626" y="6216162"/>
            <a:ext cx="12192000" cy="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801775" y="5813889"/>
            <a:ext cx="9559331" cy="338554"/>
          </a:xfrm>
          <a:prstGeom prst="rect">
            <a:avLst/>
          </a:prstGeom>
          <a:noFill/>
        </p:spPr>
        <p:txBody>
          <a:bodyPr wrap="square" rtlCol="0">
            <a:spAutoFit/>
          </a:bodyPr>
          <a:lstStyle/>
          <a:p>
            <a:r>
              <a:rPr lang="en-US" sz="1600" spc="300" dirty="0">
                <a:solidFill>
                  <a:schemeClr val="bg1">
                    <a:lumMod val="75000"/>
                  </a:schemeClr>
                </a:solidFill>
              </a:rPr>
              <a:t>COMMISSION</a:t>
            </a:r>
            <a:r>
              <a:rPr lang="en-US" sz="1600" spc="300" baseline="0" dirty="0">
                <a:solidFill>
                  <a:schemeClr val="bg1">
                    <a:lumMod val="75000"/>
                  </a:schemeClr>
                </a:solidFill>
              </a:rPr>
              <a:t> ON THE FUTURE OF TRANSPORTATION IN THE COMMONWEALTH</a:t>
            </a:r>
            <a:endParaRPr lang="en-US" sz="1400" spc="300" dirty="0">
              <a:solidFill>
                <a:schemeClr val="bg1">
                  <a:lumMod val="75000"/>
                </a:schemeClr>
              </a:solidFill>
            </a:endParaRPr>
          </a:p>
        </p:txBody>
      </p:sp>
      <p:pic>
        <p:nvPicPr>
          <p:cNvPr id="13" name="Picture 4" descr="Image result for png The"/>
          <p:cNvPicPr>
            <a:picLocks noChangeAspect="1" noChangeArrowheads="1"/>
          </p:cNvPicPr>
          <p:nvPr userDrawn="1"/>
        </p:nvPicPr>
        <p:blipFill rotWithShape="1">
          <a:blip r:embed="rId15" cstate="print">
            <a:lum bright="70000" contrast="-70000"/>
            <a:extLst>
              <a:ext uri="{BEBA8EAE-BF5A-486C-A8C5-ECC9F3942E4B}">
                <a14:imgProps xmlns:a14="http://schemas.microsoft.com/office/drawing/2010/main">
                  <a14:imgLayer r:embed="rId16">
                    <a14:imgEffect>
                      <a14:backgroundRemoval t="20991" b="49175" l="18167" r="48750">
                        <a14:foregroundMark x1="32083" y1="33373" x2="32083" y2="33373"/>
                        <a14:foregroundMark x1="36833" y1="22524" x2="36833" y2="22524"/>
                        <a14:foregroundMark x1="35833" y1="39976" x2="35833" y2="39976"/>
                        <a14:foregroundMark x1="43083" y1="42217" x2="43083" y2="42217"/>
                      </a14:backgroundRemoval>
                    </a14:imgEffect>
                  </a14:imgLayer>
                </a14:imgProps>
              </a:ext>
              <a:ext uri="{28A0092B-C50C-407E-A947-70E740481C1C}">
                <a14:useLocalDpi xmlns:a14="http://schemas.microsoft.com/office/drawing/2010/main" val="0"/>
              </a:ext>
            </a:extLst>
          </a:blip>
          <a:srcRect l="16381" t="17997" r="50857" b="49793"/>
          <a:stretch/>
        </p:blipFill>
        <p:spPr bwMode="auto">
          <a:xfrm>
            <a:off x="583531" y="5895872"/>
            <a:ext cx="230693" cy="16027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30B97E7-4250-4D55-BEE0-4A8C866736EC}" type="slidenum">
              <a:rPr lang="en-US" smtClean="0">
                <a:solidFill>
                  <a:schemeClr val="tx1">
                    <a:lumMod val="65000"/>
                    <a:lumOff val="35000"/>
                  </a:schemeClr>
                </a:solidFill>
              </a:rPr>
              <a:pPr algn="r"/>
              <a:t>‹#›</a:t>
            </a:fld>
            <a:endParaRPr lang="en-US" dirty="0">
              <a:solidFill>
                <a:schemeClr val="tx1">
                  <a:lumMod val="65000"/>
                  <a:lumOff val="35000"/>
                </a:schemeClr>
              </a:solidFill>
            </a:endParaRPr>
          </a:p>
        </p:txBody>
      </p:sp>
    </p:spTree>
    <p:extLst>
      <p:ext uri="{BB962C8B-B14F-4D97-AF65-F5344CB8AC3E}">
        <p14:creationId xmlns:p14="http://schemas.microsoft.com/office/powerpoint/2010/main" val="273415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1240" y="4632960"/>
            <a:ext cx="5852160" cy="830997"/>
          </a:xfrm>
          <a:prstGeom prst="rect">
            <a:avLst/>
          </a:prstGeom>
          <a:noFill/>
        </p:spPr>
        <p:txBody>
          <a:bodyPr wrap="square" rtlCol="0">
            <a:spAutoFit/>
          </a:bodyPr>
          <a:lstStyle/>
          <a:p>
            <a:r>
              <a:rPr lang="en-US" sz="4800" b="1" dirty="0">
                <a:solidFill>
                  <a:schemeClr val="tx1">
                    <a:lumMod val="75000"/>
                    <a:lumOff val="25000"/>
                  </a:schemeClr>
                </a:solidFill>
              </a:rPr>
              <a:t>SCENARIO PLANNING</a:t>
            </a:r>
          </a:p>
        </p:txBody>
      </p:sp>
    </p:spTree>
    <p:extLst>
      <p:ext uri="{BB962C8B-B14F-4D97-AF65-F5344CB8AC3E}">
        <p14:creationId xmlns:p14="http://schemas.microsoft.com/office/powerpoint/2010/main" val="2094776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1F2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747" name="Group 82">
            <a:extLst>
              <a:ext uri="{FF2B5EF4-FFF2-40B4-BE49-F238E27FC236}">
                <a16:creationId xmlns:a16="http://schemas.microsoft.com/office/drawing/2014/main" id="{F0560415-1C2F-4AB0-8110-9D3FBA7055CF}"/>
              </a:ext>
            </a:extLst>
          </p:cNvPr>
          <p:cNvGrpSpPr>
            <a:grpSpLocks/>
          </p:cNvGrpSpPr>
          <p:nvPr/>
        </p:nvGrpSpPr>
        <p:grpSpPr bwMode="auto">
          <a:xfrm>
            <a:off x="2115317" y="2724943"/>
            <a:ext cx="2528094" cy="1188879"/>
            <a:chOff x="0" y="254000"/>
            <a:chExt cx="5056378" cy="2377499"/>
          </a:xfrm>
        </p:grpSpPr>
        <p:sp>
          <p:nvSpPr>
            <p:cNvPr id="80" name="Shape 80">
              <a:extLst>
                <a:ext uri="{FF2B5EF4-FFF2-40B4-BE49-F238E27FC236}">
                  <a16:creationId xmlns:a16="http://schemas.microsoft.com/office/drawing/2014/main" id="{11F274E7-D403-47AE-B7F3-644AE6036CB7}"/>
                </a:ext>
              </a:extLst>
            </p:cNvPr>
            <p:cNvSpPr/>
            <p:nvPr/>
          </p:nvSpPr>
          <p:spPr>
            <a:xfrm>
              <a:off x="0" y="254000"/>
              <a:ext cx="5056378" cy="750806"/>
            </a:xfrm>
            <a:prstGeom prst="rect">
              <a:avLst/>
            </a:prstGeom>
            <a:noFill/>
            <a:ln w="12700" cap="flat">
              <a:noFill/>
              <a:round/>
            </a:ln>
            <a:effectLst/>
            <a:extLst>
              <a:ext uri="{C572A759-6A51-4108-AA02-DFA0A04FC94B}"/>
            </a:extLst>
          </p:spPr>
          <p:txBody>
            <a:bodyPr lIns="19050" tIns="19050" rIns="19050" bIns="19050"/>
            <a:lstStyle>
              <a:lvl1pPr defTabSz="2438400">
                <a:buClr>
                  <a:srgbClr val="FFFFFF"/>
                </a:buClr>
                <a:defRPr sz="4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b="1" kern="0" dirty="0">
                  <a:solidFill>
                    <a:srgbClr val="FEFFFF"/>
                  </a:solidFill>
                  <a:uFillTx/>
                  <a:latin typeface="Arial" panose="020B0604020202020204" pitchFamily="34" charset="0"/>
                </a:rPr>
                <a:t>POINT FORECAST</a:t>
              </a:r>
            </a:p>
          </p:txBody>
        </p:sp>
        <p:sp>
          <p:nvSpPr>
            <p:cNvPr id="81" name="Shape 81">
              <a:extLst>
                <a:ext uri="{FF2B5EF4-FFF2-40B4-BE49-F238E27FC236}">
                  <a16:creationId xmlns:a16="http://schemas.microsoft.com/office/drawing/2014/main" id="{28615BB6-464D-44B2-8A28-08EAC7B5FF9C}"/>
                </a:ext>
              </a:extLst>
            </p:cNvPr>
            <p:cNvSpPr/>
            <p:nvPr/>
          </p:nvSpPr>
          <p:spPr>
            <a:xfrm>
              <a:off x="0" y="1485448"/>
              <a:ext cx="3275135" cy="1146051"/>
            </a:xfrm>
            <a:prstGeom prst="rect">
              <a:avLst/>
            </a:prstGeom>
            <a:noFill/>
            <a:ln w="12700" cap="flat">
              <a:noFill/>
              <a:round/>
            </a:ln>
            <a:effectLst/>
            <a:extLst>
              <a:ext uri="{C572A759-6A51-4108-AA02-DFA0A04FC94B}"/>
            </a:extLst>
          </p:spPr>
          <p:txBody>
            <a:bodyPr lIns="19050" tIns="19050" rIns="19050" bIns="19050"/>
            <a:lstStyle>
              <a:lvl1pPr defTabSz="2438400">
                <a:lnSpc>
                  <a:spcPct val="80000"/>
                </a:lnSpc>
                <a:buClr>
                  <a:srgbClr val="E0E0E0"/>
                </a:buClr>
                <a:defRPr sz="2600">
                  <a:solidFill>
                    <a:srgbClr val="C6CCD0"/>
                  </a:solidFill>
                  <a:uFill>
                    <a:solidFill>
                      <a:srgbClr val="C6CCD0"/>
                    </a:solidFill>
                  </a:uFill>
                </a:defRPr>
              </a:lvl1pPr>
            </a:lstStyle>
            <a:p>
              <a:pPr>
                <a:lnSpc>
                  <a:spcPct val="100000"/>
                </a:lnSpc>
                <a:defRPr sz="1800">
                  <a:solidFill>
                    <a:srgbClr val="000000"/>
                  </a:solidFill>
                  <a:uFillTx/>
                </a:defRPr>
              </a:pPr>
              <a:r>
                <a:rPr sz="1400" b="1" kern="0" dirty="0">
                  <a:solidFill>
                    <a:srgbClr val="FEFFFF"/>
                  </a:solidFill>
                  <a:uFillTx/>
                  <a:latin typeface="Arial" panose="020B0604020202020204" pitchFamily="34" charset="0"/>
                </a:rPr>
                <a:t>Planning for a short term point in time.</a:t>
              </a:r>
            </a:p>
          </p:txBody>
        </p:sp>
      </p:grpSp>
      <p:sp>
        <p:nvSpPr>
          <p:cNvPr id="83" name="Shape 83">
            <a:extLst>
              <a:ext uri="{FF2B5EF4-FFF2-40B4-BE49-F238E27FC236}">
                <a16:creationId xmlns:a16="http://schemas.microsoft.com/office/drawing/2014/main" id="{8084C49D-0C7F-433E-936E-50E24E8FEEB7}"/>
              </a:ext>
            </a:extLst>
          </p:cNvPr>
          <p:cNvSpPr/>
          <p:nvPr/>
        </p:nvSpPr>
        <p:spPr>
          <a:xfrm>
            <a:off x="9844088" y="4048125"/>
            <a:ext cx="1550104" cy="253916"/>
          </a:xfrm>
          <a:prstGeom prst="rect">
            <a:avLst/>
          </a:prstGeom>
          <a:noFill/>
          <a:ln w="12700" cap="flat">
            <a:noFill/>
            <a:round/>
          </a:ln>
          <a:effectLst/>
          <a:extLst>
            <a:ext uri="{C572A759-6A51-4108-AA02-DFA0A04FC94B}"/>
          </a:extLst>
        </p:spPr>
        <p:txBody>
          <a:bodyPr wrap="none" lIns="19050" tIns="19050" rIns="19050" bIns="19050">
            <a:spAutoFit/>
          </a:bodyPr>
          <a:lstStyle>
            <a:lvl1pPr defTabSz="2438400">
              <a:buClr>
                <a:srgbClr val="FFFFFF"/>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lang="en-US" sz="1400" b="1" kern="0" dirty="0">
                <a:solidFill>
                  <a:srgbClr val="FEFFFF"/>
                </a:solidFill>
                <a:uFillTx/>
                <a:latin typeface="Arial" panose="020B0604020202020204" pitchFamily="34" charset="0"/>
              </a:rPr>
              <a:t>Future Scenario </a:t>
            </a:r>
            <a:r>
              <a:rPr sz="1400" b="1" kern="0" dirty="0">
                <a:solidFill>
                  <a:srgbClr val="FEFFFF"/>
                </a:solidFill>
                <a:uFillTx/>
                <a:latin typeface="Arial" panose="020B0604020202020204" pitchFamily="34" charset="0"/>
              </a:rPr>
              <a:t>1</a:t>
            </a:r>
          </a:p>
        </p:txBody>
      </p:sp>
      <p:grpSp>
        <p:nvGrpSpPr>
          <p:cNvPr id="159749" name="Group 88">
            <a:extLst>
              <a:ext uri="{FF2B5EF4-FFF2-40B4-BE49-F238E27FC236}">
                <a16:creationId xmlns:a16="http://schemas.microsoft.com/office/drawing/2014/main" id="{C4EA3EBC-76CC-4C76-84A5-7A5439EA36E7}"/>
              </a:ext>
            </a:extLst>
          </p:cNvPr>
          <p:cNvGrpSpPr>
            <a:grpSpLocks/>
          </p:cNvGrpSpPr>
          <p:nvPr/>
        </p:nvGrpSpPr>
        <p:grpSpPr bwMode="auto">
          <a:xfrm>
            <a:off x="2094707" y="4875213"/>
            <a:ext cx="3132268" cy="1268155"/>
            <a:chOff x="0" y="190500"/>
            <a:chExt cx="6264497" cy="2536443"/>
          </a:xfrm>
        </p:grpSpPr>
        <p:sp>
          <p:nvSpPr>
            <p:cNvPr id="86" name="Shape 86">
              <a:extLst>
                <a:ext uri="{FF2B5EF4-FFF2-40B4-BE49-F238E27FC236}">
                  <a16:creationId xmlns:a16="http://schemas.microsoft.com/office/drawing/2014/main" id="{03E1190E-5649-4BB6-98CF-8FADF4A5B2AD}"/>
                </a:ext>
              </a:extLst>
            </p:cNvPr>
            <p:cNvSpPr/>
            <p:nvPr/>
          </p:nvSpPr>
          <p:spPr>
            <a:xfrm>
              <a:off x="0" y="190500"/>
              <a:ext cx="6264497" cy="569416"/>
            </a:xfrm>
            <a:prstGeom prst="rect">
              <a:avLst/>
            </a:prstGeom>
            <a:noFill/>
            <a:ln w="12700" cap="flat">
              <a:noFill/>
              <a:round/>
            </a:ln>
            <a:effectLst/>
            <a:extLst>
              <a:ext uri="{C572A759-6A51-4108-AA02-DFA0A04FC94B}"/>
            </a:extLst>
          </p:spPr>
          <p:txBody>
            <a:bodyPr wrap="none" lIns="19050" tIns="19050" rIns="19050" bIns="19050">
              <a:spAutoFit/>
            </a:bodyPr>
            <a:lstStyle>
              <a:lvl1pPr defTabSz="2438400">
                <a:buClr>
                  <a:srgbClr val="006EA9"/>
                </a:buClr>
                <a:defRPr sz="4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lang="en-US" sz="1600" b="1" kern="0" dirty="0">
                  <a:solidFill>
                    <a:srgbClr val="FEFFFF"/>
                  </a:solidFill>
                  <a:uFillTx/>
                  <a:latin typeface="Arial" panose="020B0604020202020204" pitchFamily="34" charset="0"/>
                </a:rPr>
                <a:t>FUTURE SCENARIO </a:t>
              </a:r>
              <a:r>
                <a:rPr sz="1600" b="1" kern="0" dirty="0">
                  <a:solidFill>
                    <a:srgbClr val="FEFFFF"/>
                  </a:solidFill>
                  <a:uFillTx/>
                  <a:latin typeface="Arial" panose="020B0604020202020204" pitchFamily="34" charset="0"/>
                </a:rPr>
                <a:t>PLANNING</a:t>
              </a:r>
            </a:p>
          </p:txBody>
        </p:sp>
        <p:sp>
          <p:nvSpPr>
            <p:cNvPr id="87" name="Shape 87">
              <a:extLst>
                <a:ext uri="{FF2B5EF4-FFF2-40B4-BE49-F238E27FC236}">
                  <a16:creationId xmlns:a16="http://schemas.microsoft.com/office/drawing/2014/main" id="{C5137377-8B82-4761-88D1-CE1F189CAE66}"/>
                </a:ext>
              </a:extLst>
            </p:cNvPr>
            <p:cNvSpPr/>
            <p:nvPr/>
          </p:nvSpPr>
          <p:spPr>
            <a:xfrm>
              <a:off x="41220" y="1357265"/>
              <a:ext cx="5394292" cy="1369678"/>
            </a:xfrm>
            <a:prstGeom prst="rect">
              <a:avLst/>
            </a:prstGeom>
            <a:noFill/>
            <a:ln w="12700" cap="flat">
              <a:noFill/>
              <a:round/>
            </a:ln>
            <a:effectLst/>
            <a:extLst>
              <a:ext uri="{C572A759-6A51-4108-AA02-DFA0A04FC94B}"/>
            </a:extLst>
          </p:spPr>
          <p:txBody>
            <a:bodyPr lIns="19050" tIns="19050" rIns="19050" bIns="19050">
              <a:spAutoFit/>
            </a:bodyPr>
            <a:lstStyle>
              <a:lvl1pPr defTabSz="2438400">
                <a:lnSpc>
                  <a:spcPct val="80000"/>
                </a:lnSpc>
                <a:buClr>
                  <a:srgbClr val="E0E0E0"/>
                </a:buClr>
                <a:defRPr sz="2600">
                  <a:solidFill>
                    <a:srgbClr val="C6CCD0"/>
                  </a:solidFill>
                  <a:uFill>
                    <a:solidFill>
                      <a:srgbClr val="C6CCD0"/>
                    </a:solidFill>
                  </a:uFill>
                </a:defRPr>
              </a:lvl1pPr>
            </a:lstStyle>
            <a:p>
              <a:pPr>
                <a:lnSpc>
                  <a:spcPct val="100000"/>
                </a:lnSpc>
                <a:defRPr sz="1800">
                  <a:solidFill>
                    <a:srgbClr val="000000"/>
                  </a:solidFill>
                  <a:uFillTx/>
                </a:defRPr>
              </a:pPr>
              <a:r>
                <a:rPr sz="1400" b="1" kern="0" dirty="0">
                  <a:solidFill>
                    <a:srgbClr val="FEFFFF"/>
                  </a:solidFill>
                  <a:uFillTx/>
                  <a:latin typeface="Arial" panose="020B0604020202020204" pitchFamily="34" charset="0"/>
                </a:rPr>
                <a:t>Looking out decades and letting the future drive the planning.</a:t>
              </a:r>
            </a:p>
          </p:txBody>
        </p:sp>
      </p:grpSp>
      <p:sp>
        <p:nvSpPr>
          <p:cNvPr id="159750" name="Shape 89">
            <a:extLst>
              <a:ext uri="{FF2B5EF4-FFF2-40B4-BE49-F238E27FC236}">
                <a16:creationId xmlns:a16="http://schemas.microsoft.com/office/drawing/2014/main" id="{F64C5499-D7A5-448D-92C0-377DC1349374}"/>
              </a:ext>
            </a:extLst>
          </p:cNvPr>
          <p:cNvSpPr>
            <a:spLocks noChangeShapeType="1"/>
          </p:cNvSpPr>
          <p:nvPr/>
        </p:nvSpPr>
        <p:spPr bwMode="auto">
          <a:xfrm>
            <a:off x="9687719" y="4429125"/>
            <a:ext cx="2000250" cy="0"/>
          </a:xfrm>
          <a:prstGeom prst="line">
            <a:avLst/>
          </a:prstGeom>
          <a:noFill/>
          <a:ln w="38100">
            <a:solidFill>
              <a:srgbClr val="85929C"/>
            </a:solidFill>
            <a:round/>
            <a:headEn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9752" name="Shape 91">
            <a:extLst>
              <a:ext uri="{FF2B5EF4-FFF2-40B4-BE49-F238E27FC236}">
                <a16:creationId xmlns:a16="http://schemas.microsoft.com/office/drawing/2014/main" id="{849F173A-1107-4760-B423-4EBB8858C1FC}"/>
              </a:ext>
            </a:extLst>
          </p:cNvPr>
          <p:cNvSpPr>
            <a:spLocks noChangeShapeType="1"/>
          </p:cNvSpPr>
          <p:nvPr/>
        </p:nvSpPr>
        <p:spPr bwMode="auto">
          <a:xfrm>
            <a:off x="1820042" y="3118643"/>
            <a:ext cx="3849688" cy="0"/>
          </a:xfrm>
          <a:prstGeom prst="line">
            <a:avLst/>
          </a:prstGeom>
          <a:noFill/>
          <a:ln w="38100">
            <a:solidFill>
              <a:srgbClr val="85929C"/>
            </a:solidFill>
            <a:round/>
            <a:headEn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9753" name="Shape 92">
            <a:extLst>
              <a:ext uri="{FF2B5EF4-FFF2-40B4-BE49-F238E27FC236}">
                <a16:creationId xmlns:a16="http://schemas.microsoft.com/office/drawing/2014/main" id="{FD593D3D-0DF6-4874-B694-B86F07BCC007}"/>
              </a:ext>
            </a:extLst>
          </p:cNvPr>
          <p:cNvSpPr>
            <a:spLocks noChangeShapeType="1"/>
          </p:cNvSpPr>
          <p:nvPr/>
        </p:nvSpPr>
        <p:spPr bwMode="auto">
          <a:xfrm>
            <a:off x="1935957" y="5256213"/>
            <a:ext cx="5916613" cy="89694"/>
          </a:xfrm>
          <a:prstGeom prst="line">
            <a:avLst/>
          </a:prstGeom>
          <a:noFill/>
          <a:ln w="38100">
            <a:solidFill>
              <a:srgbClr val="85929C"/>
            </a:solidFill>
            <a:miter lim="400000"/>
            <a:headEn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02411" name="Shape 106">
            <a:extLst>
              <a:ext uri="{FF2B5EF4-FFF2-40B4-BE49-F238E27FC236}">
                <a16:creationId xmlns:a16="http://schemas.microsoft.com/office/drawing/2014/main" id="{FCCC3E65-5FE7-4EB4-9966-A0E2B6A344DA}"/>
              </a:ext>
            </a:extLst>
          </p:cNvPr>
          <p:cNvSpPr>
            <a:spLocks noGrp="1"/>
          </p:cNvSpPr>
          <p:nvPr>
            <p:ph type="body" idx="1"/>
          </p:nvPr>
        </p:nvSpPr>
        <p:spPr bwMode="auto">
          <a:xfrm>
            <a:off x="609600" y="304532"/>
            <a:ext cx="10972800" cy="466725"/>
          </a:xfrm>
        </p:spPr>
        <p:txBody>
          <a:bodyPr vert="horz" wrap="square" anchor="t" anchorCtr="0" compatLnSpc="1">
            <a:prstTxWarp prst="textNoShape">
              <a:avLst/>
            </a:prstTxWarp>
            <a:noAutofit/>
          </a:bodyPr>
          <a:lstStyle/>
          <a:p>
            <a:pPr eaLnBrk="1" hangingPunct="1">
              <a:spcBef>
                <a:spcPct val="0"/>
              </a:spcBef>
              <a:buClr>
                <a:srgbClr val="009FD8"/>
              </a:buClr>
              <a:buFont typeface="ArialUnicodeMS"/>
              <a:buNone/>
              <a:defRPr/>
            </a:pPr>
            <a:r>
              <a:rPr lang="en-US" altLang="en-US" sz="5400" b="1" dirty="0">
                <a:solidFill>
                  <a:srgbClr val="FEFFFF"/>
                </a:solidFill>
              </a:rPr>
              <a:t>A shift from prediction to preparation</a:t>
            </a:r>
          </a:p>
        </p:txBody>
      </p:sp>
      <p:sp>
        <p:nvSpPr>
          <p:cNvPr id="159758" name="Shape 109">
            <a:extLst>
              <a:ext uri="{FF2B5EF4-FFF2-40B4-BE49-F238E27FC236}">
                <a16:creationId xmlns:a16="http://schemas.microsoft.com/office/drawing/2014/main" id="{FF931CE5-18DC-4766-9A82-E42C036BB3C8}"/>
              </a:ext>
            </a:extLst>
          </p:cNvPr>
          <p:cNvSpPr>
            <a:spLocks/>
          </p:cNvSpPr>
          <p:nvPr/>
        </p:nvSpPr>
        <p:spPr bwMode="auto">
          <a:xfrm>
            <a:off x="5602260" y="2960686"/>
            <a:ext cx="319882" cy="31988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B26E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900"/>
          </a:p>
        </p:txBody>
      </p:sp>
      <p:sp>
        <p:nvSpPr>
          <p:cNvPr id="114" name="Shape 114">
            <a:extLst>
              <a:ext uri="{FF2B5EF4-FFF2-40B4-BE49-F238E27FC236}">
                <a16:creationId xmlns:a16="http://schemas.microsoft.com/office/drawing/2014/main" id="{DC802525-0B14-442D-8CE7-1678F3BB3AD6}"/>
              </a:ext>
            </a:extLst>
          </p:cNvPr>
          <p:cNvSpPr/>
          <p:nvPr/>
        </p:nvSpPr>
        <p:spPr>
          <a:xfrm>
            <a:off x="9365000" y="1894943"/>
            <a:ext cx="2111155" cy="284693"/>
          </a:xfrm>
          <a:prstGeom prst="rect">
            <a:avLst/>
          </a:prstGeom>
          <a:ln w="12700">
            <a:round/>
          </a:ln>
          <a:extLst>
            <a:ext uri="{C572A759-6A51-4108-AA02-DFA0A04FC94B}"/>
          </a:extLst>
        </p:spPr>
        <p:txBody>
          <a:bodyPr wrap="none" lIns="19050" tIns="19050" rIns="19050" bIns="19050">
            <a:spAutoFit/>
          </a:bodyPr>
          <a:lstStyle>
            <a:lvl1pPr defTabSz="2438400">
              <a:buClr>
                <a:srgbClr val="FFFFFF"/>
              </a:buClr>
              <a:defRPr sz="33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b="1" kern="0" dirty="0">
                <a:solidFill>
                  <a:srgbClr val="FEFFFF"/>
                </a:solidFill>
                <a:uFillTx/>
                <a:latin typeface="Arial" panose="020B0604020202020204" pitchFamily="34" charset="0"/>
              </a:rPr>
              <a:t>PLANNING HORIZON</a:t>
            </a:r>
          </a:p>
        </p:txBody>
      </p:sp>
      <p:sp>
        <p:nvSpPr>
          <p:cNvPr id="159761" name="Shape 115">
            <a:extLst>
              <a:ext uri="{FF2B5EF4-FFF2-40B4-BE49-F238E27FC236}">
                <a16:creationId xmlns:a16="http://schemas.microsoft.com/office/drawing/2014/main" id="{94D51C2C-8F5A-432A-995A-A4D40EE1226C}"/>
              </a:ext>
            </a:extLst>
          </p:cNvPr>
          <p:cNvSpPr>
            <a:spLocks noChangeShapeType="1"/>
          </p:cNvSpPr>
          <p:nvPr/>
        </p:nvSpPr>
        <p:spPr bwMode="auto">
          <a:xfrm flipV="1">
            <a:off x="7966075" y="4622800"/>
            <a:ext cx="926307" cy="611188"/>
          </a:xfrm>
          <a:prstGeom prst="line">
            <a:avLst/>
          </a:prstGeom>
          <a:noFill/>
          <a:ln w="38100">
            <a:solidFill>
              <a:srgbClr val="85929C"/>
            </a:solidFill>
            <a:miter lim="400000"/>
            <a:headEnd type="stealth" w="med" len="me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9762" name="Shape 116">
            <a:extLst>
              <a:ext uri="{FF2B5EF4-FFF2-40B4-BE49-F238E27FC236}">
                <a16:creationId xmlns:a16="http://schemas.microsoft.com/office/drawing/2014/main" id="{0AF1F990-FF5B-4D2B-8796-A7C492AD2B41}"/>
              </a:ext>
            </a:extLst>
          </p:cNvPr>
          <p:cNvSpPr>
            <a:spLocks noChangeShapeType="1"/>
          </p:cNvSpPr>
          <p:nvPr/>
        </p:nvSpPr>
        <p:spPr bwMode="auto">
          <a:xfrm>
            <a:off x="7964488" y="5474494"/>
            <a:ext cx="929482" cy="588169"/>
          </a:xfrm>
          <a:prstGeom prst="line">
            <a:avLst/>
          </a:prstGeom>
          <a:noFill/>
          <a:ln w="38100">
            <a:solidFill>
              <a:srgbClr val="85929C"/>
            </a:solidFill>
            <a:miter lim="400000"/>
            <a:headEnd type="stealth" w="med" len="me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9763" name="Shape 117">
            <a:extLst>
              <a:ext uri="{FF2B5EF4-FFF2-40B4-BE49-F238E27FC236}">
                <a16:creationId xmlns:a16="http://schemas.microsoft.com/office/drawing/2014/main" id="{2E32386A-E63F-4855-9283-F683891B0CD4}"/>
              </a:ext>
            </a:extLst>
          </p:cNvPr>
          <p:cNvSpPr>
            <a:spLocks noChangeShapeType="1"/>
          </p:cNvSpPr>
          <p:nvPr/>
        </p:nvSpPr>
        <p:spPr bwMode="auto">
          <a:xfrm>
            <a:off x="7943850" y="5354638"/>
            <a:ext cx="1020763" cy="0"/>
          </a:xfrm>
          <a:prstGeom prst="line">
            <a:avLst/>
          </a:prstGeom>
          <a:noFill/>
          <a:ln w="38100">
            <a:solidFill>
              <a:srgbClr val="85929C"/>
            </a:solidFill>
            <a:round/>
            <a:headEnd type="stealth" w="med" len="me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18" name="Shape 118">
            <a:extLst>
              <a:ext uri="{FF2B5EF4-FFF2-40B4-BE49-F238E27FC236}">
                <a16:creationId xmlns:a16="http://schemas.microsoft.com/office/drawing/2014/main" id="{7F03E77F-14ED-43A7-B956-34C5F8A20E4C}"/>
              </a:ext>
            </a:extLst>
          </p:cNvPr>
          <p:cNvSpPr/>
          <p:nvPr/>
        </p:nvSpPr>
        <p:spPr>
          <a:xfrm>
            <a:off x="9834563" y="4905375"/>
            <a:ext cx="1550104" cy="253916"/>
          </a:xfrm>
          <a:prstGeom prst="rect">
            <a:avLst/>
          </a:prstGeom>
          <a:noFill/>
          <a:ln w="12700" cap="flat">
            <a:noFill/>
            <a:round/>
          </a:ln>
          <a:effectLst/>
          <a:extLst>
            <a:ext uri="{C572A759-6A51-4108-AA02-DFA0A04FC94B}"/>
          </a:extLst>
        </p:spPr>
        <p:txBody>
          <a:bodyPr wrap="none" lIns="19050" tIns="19050" rIns="19050" bIns="19050">
            <a:spAutoFit/>
          </a:bodyPr>
          <a:lstStyle>
            <a:lvl1pPr defTabSz="2438400">
              <a:buClr>
                <a:srgbClr val="FFFFFF"/>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lang="en-US" sz="1400" b="1" kern="0" dirty="0">
                <a:solidFill>
                  <a:srgbClr val="FEFFFF"/>
                </a:solidFill>
                <a:uFillTx/>
                <a:latin typeface="Arial" panose="020B0604020202020204" pitchFamily="34" charset="0"/>
              </a:rPr>
              <a:t>Future Scenario </a:t>
            </a:r>
            <a:r>
              <a:rPr sz="1400" b="1" kern="0" dirty="0">
                <a:solidFill>
                  <a:srgbClr val="FEFFFF"/>
                </a:solidFill>
                <a:uFillTx/>
                <a:latin typeface="Arial" panose="020B0604020202020204" pitchFamily="34" charset="0"/>
              </a:rPr>
              <a:t>2</a:t>
            </a:r>
          </a:p>
        </p:txBody>
      </p:sp>
      <p:sp>
        <p:nvSpPr>
          <p:cNvPr id="159765" name="Shape 121">
            <a:extLst>
              <a:ext uri="{FF2B5EF4-FFF2-40B4-BE49-F238E27FC236}">
                <a16:creationId xmlns:a16="http://schemas.microsoft.com/office/drawing/2014/main" id="{ED6C804E-5F5A-4FB8-9F9A-F39D1C3D5365}"/>
              </a:ext>
            </a:extLst>
          </p:cNvPr>
          <p:cNvSpPr>
            <a:spLocks noChangeShapeType="1"/>
          </p:cNvSpPr>
          <p:nvPr/>
        </p:nvSpPr>
        <p:spPr bwMode="auto">
          <a:xfrm flipV="1">
            <a:off x="9678988" y="5286375"/>
            <a:ext cx="2008982" cy="0"/>
          </a:xfrm>
          <a:prstGeom prst="line">
            <a:avLst/>
          </a:prstGeom>
          <a:noFill/>
          <a:ln w="38100">
            <a:solidFill>
              <a:srgbClr val="85929C"/>
            </a:solidFill>
            <a:round/>
            <a:headEn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25" name="Shape 125">
            <a:extLst>
              <a:ext uri="{FF2B5EF4-FFF2-40B4-BE49-F238E27FC236}">
                <a16:creationId xmlns:a16="http://schemas.microsoft.com/office/drawing/2014/main" id="{4402D7DB-69F7-4548-8EED-284DF467589C}"/>
              </a:ext>
            </a:extLst>
          </p:cNvPr>
          <p:cNvSpPr/>
          <p:nvPr/>
        </p:nvSpPr>
        <p:spPr>
          <a:xfrm>
            <a:off x="9834563" y="5707857"/>
            <a:ext cx="1550104" cy="253916"/>
          </a:xfrm>
          <a:prstGeom prst="rect">
            <a:avLst/>
          </a:prstGeom>
          <a:noFill/>
          <a:ln w="12700" cap="flat">
            <a:noFill/>
            <a:round/>
          </a:ln>
          <a:effectLst/>
          <a:extLst>
            <a:ext uri="{C572A759-6A51-4108-AA02-DFA0A04FC94B}"/>
          </a:extLst>
        </p:spPr>
        <p:txBody>
          <a:bodyPr wrap="none" lIns="19050" tIns="19050" rIns="19050" bIns="19050">
            <a:spAutoFit/>
          </a:bodyPr>
          <a:lstStyle>
            <a:lvl1pPr defTabSz="2438400">
              <a:buClr>
                <a:srgbClr val="FFFFFF"/>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lang="en-US" sz="1400" b="1" kern="0" dirty="0">
                <a:solidFill>
                  <a:srgbClr val="FEFFFF"/>
                </a:solidFill>
                <a:uFillTx/>
                <a:latin typeface="Arial" panose="020B0604020202020204" pitchFamily="34" charset="0"/>
              </a:rPr>
              <a:t>Future Scenario </a:t>
            </a:r>
            <a:r>
              <a:rPr sz="1400" b="1" kern="0" dirty="0">
                <a:solidFill>
                  <a:srgbClr val="FEFFFF"/>
                </a:solidFill>
                <a:uFillTx/>
                <a:latin typeface="Arial" panose="020B0604020202020204" pitchFamily="34" charset="0"/>
              </a:rPr>
              <a:t>3</a:t>
            </a:r>
          </a:p>
        </p:txBody>
      </p:sp>
      <p:sp>
        <p:nvSpPr>
          <p:cNvPr id="159767" name="Shape 128">
            <a:extLst>
              <a:ext uri="{FF2B5EF4-FFF2-40B4-BE49-F238E27FC236}">
                <a16:creationId xmlns:a16="http://schemas.microsoft.com/office/drawing/2014/main" id="{D28DFD40-8AEE-400F-BDAC-E4B6A2359B1C}"/>
              </a:ext>
            </a:extLst>
          </p:cNvPr>
          <p:cNvSpPr>
            <a:spLocks noChangeShapeType="1"/>
          </p:cNvSpPr>
          <p:nvPr/>
        </p:nvSpPr>
        <p:spPr bwMode="auto">
          <a:xfrm>
            <a:off x="9678988" y="6088857"/>
            <a:ext cx="1999457" cy="0"/>
          </a:xfrm>
          <a:prstGeom prst="line">
            <a:avLst/>
          </a:prstGeom>
          <a:noFill/>
          <a:ln w="38100">
            <a:solidFill>
              <a:srgbClr val="85929C"/>
            </a:solidFill>
            <a:round/>
            <a:headEnd/>
            <a:tailEnd type="oval" w="med" len="med"/>
          </a:ln>
          <a:extLst>
            <a:ext uri="{909E8E84-426E-40DD-AFC4-6F175D3DCCD1}">
              <a14:hiddenFill xmlns:a14="http://schemas.microsoft.com/office/drawing/2010/main">
                <a:noFill/>
              </a14:hiddenFill>
            </a:ext>
          </a:extLst>
        </p:spPr>
        <p:txBody>
          <a:bodyPr lIns="0" tIns="0" rIns="0" bIns="0"/>
          <a:lstStyle/>
          <a:p>
            <a:endParaRPr lang="en-US" sz="900"/>
          </a:p>
        </p:txBody>
      </p:sp>
      <p:grpSp>
        <p:nvGrpSpPr>
          <p:cNvPr id="159768" name="Group 2">
            <a:extLst>
              <a:ext uri="{FF2B5EF4-FFF2-40B4-BE49-F238E27FC236}">
                <a16:creationId xmlns:a16="http://schemas.microsoft.com/office/drawing/2014/main" id="{C5D27689-FBC2-465A-AD80-FB95768596D2}"/>
              </a:ext>
            </a:extLst>
          </p:cNvPr>
          <p:cNvGrpSpPr>
            <a:grpSpLocks/>
          </p:cNvGrpSpPr>
          <p:nvPr/>
        </p:nvGrpSpPr>
        <p:grpSpPr bwMode="auto">
          <a:xfrm>
            <a:off x="985044" y="4728369"/>
            <a:ext cx="954881" cy="954881"/>
            <a:chOff x="1970221" y="9456952"/>
            <a:chExt cx="1909813" cy="1909813"/>
          </a:xfrm>
        </p:grpSpPr>
        <p:sp>
          <p:nvSpPr>
            <p:cNvPr id="159787" name="Shape 99">
              <a:extLst>
                <a:ext uri="{FF2B5EF4-FFF2-40B4-BE49-F238E27FC236}">
                  <a16:creationId xmlns:a16="http://schemas.microsoft.com/office/drawing/2014/main" id="{4557D504-F4C1-4F0D-9923-5ABF71064735}"/>
                </a:ext>
              </a:extLst>
            </p:cNvPr>
            <p:cNvSpPr>
              <a:spLocks/>
            </p:cNvSpPr>
            <p:nvPr/>
          </p:nvSpPr>
          <p:spPr bwMode="auto">
            <a:xfrm>
              <a:off x="1970221" y="9456952"/>
              <a:ext cx="1909813" cy="19098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4B831"/>
            </a:solidFill>
            <a:ln>
              <a:noFill/>
            </a:ln>
            <a:extLst>
              <a:ext uri="{91240B29-F687-4F45-9708-019B960494DF}">
                <a14:hiddenLine xmlns:a14="http://schemas.microsoft.com/office/drawing/2010/main" w="25400" cap="flat">
                  <a:solidFill>
                    <a:srgbClr val="000000"/>
                  </a:solidFill>
                  <a:round/>
                  <a:headEnd/>
                  <a:tailEnd/>
                </a14:hiddenLine>
              </a:ext>
            </a:extLst>
          </p:spPr>
          <p:txBody>
            <a:bodyPr lIns="0" tIns="0" rIns="0" bIns="0"/>
            <a:lstStyle/>
            <a:p>
              <a:endParaRPr lang="en-US" sz="900"/>
            </a:p>
          </p:txBody>
        </p:sp>
        <p:pic>
          <p:nvPicPr>
            <p:cNvPr id="159788" name="Picture 1">
              <a:extLst>
                <a:ext uri="{FF2B5EF4-FFF2-40B4-BE49-F238E27FC236}">
                  <a16:creationId xmlns:a16="http://schemas.microsoft.com/office/drawing/2014/main" id="{B9E0DCF5-56B4-4BF3-A070-6D9E0D51655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33600" y="9587799"/>
              <a:ext cx="1613601" cy="161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769" name="Group 3">
            <a:extLst>
              <a:ext uri="{FF2B5EF4-FFF2-40B4-BE49-F238E27FC236}">
                <a16:creationId xmlns:a16="http://schemas.microsoft.com/office/drawing/2014/main" id="{DF78EEC9-5E41-4EA9-B276-2948A2C0F5AB}"/>
              </a:ext>
            </a:extLst>
          </p:cNvPr>
          <p:cNvGrpSpPr>
            <a:grpSpLocks/>
          </p:cNvGrpSpPr>
          <p:nvPr/>
        </p:nvGrpSpPr>
        <p:grpSpPr bwMode="auto">
          <a:xfrm>
            <a:off x="9065419" y="4124325"/>
            <a:ext cx="624681" cy="609600"/>
            <a:chOff x="18131434" y="8248227"/>
            <a:chExt cx="1248692" cy="1219766"/>
          </a:xfrm>
        </p:grpSpPr>
        <p:sp>
          <p:nvSpPr>
            <p:cNvPr id="159785" name="Shape 102">
              <a:extLst>
                <a:ext uri="{FF2B5EF4-FFF2-40B4-BE49-F238E27FC236}">
                  <a16:creationId xmlns:a16="http://schemas.microsoft.com/office/drawing/2014/main" id="{31CC42C9-DC22-4729-B231-A357267C5F2D}"/>
                </a:ext>
              </a:extLst>
            </p:cNvPr>
            <p:cNvSpPr>
              <a:spLocks/>
            </p:cNvSpPr>
            <p:nvPr/>
          </p:nvSpPr>
          <p:spPr bwMode="auto">
            <a:xfrm>
              <a:off x="18131434" y="8248227"/>
              <a:ext cx="1248692" cy="121976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4B831"/>
            </a:solidFill>
            <a:ln>
              <a:noFill/>
            </a:ln>
            <a:extLst>
              <a:ext uri="{91240B29-F687-4F45-9708-019B960494DF}">
                <a14:hiddenLine xmlns:a14="http://schemas.microsoft.com/office/drawing/2010/main" w="25400" cap="flat">
                  <a:solidFill>
                    <a:srgbClr val="000000"/>
                  </a:solidFill>
                  <a:round/>
                  <a:headEnd/>
                  <a:tailEnd/>
                </a14:hiddenLine>
              </a:ext>
            </a:extLst>
          </p:spPr>
          <p:txBody>
            <a:bodyPr lIns="0" tIns="0" rIns="0" bIns="0"/>
            <a:lstStyle/>
            <a:p>
              <a:endParaRPr lang="en-US" sz="900"/>
            </a:p>
          </p:txBody>
        </p:sp>
        <p:pic>
          <p:nvPicPr>
            <p:cNvPr id="159786" name="Picture 64">
              <a:extLst>
                <a:ext uri="{FF2B5EF4-FFF2-40B4-BE49-F238E27FC236}">
                  <a16:creationId xmlns:a16="http://schemas.microsoft.com/office/drawing/2014/main" id="{32B50DC7-AF70-40C3-A095-4299F64984C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314662" y="8382000"/>
              <a:ext cx="884121" cy="88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770" name="Group 5">
            <a:extLst>
              <a:ext uri="{FF2B5EF4-FFF2-40B4-BE49-F238E27FC236}">
                <a16:creationId xmlns:a16="http://schemas.microsoft.com/office/drawing/2014/main" id="{2D29C5A0-0804-4437-B1DF-BC6D00DEFFD7}"/>
              </a:ext>
            </a:extLst>
          </p:cNvPr>
          <p:cNvGrpSpPr>
            <a:grpSpLocks/>
          </p:cNvGrpSpPr>
          <p:nvPr/>
        </p:nvGrpSpPr>
        <p:grpSpPr bwMode="auto">
          <a:xfrm>
            <a:off x="9056688" y="4981575"/>
            <a:ext cx="623888" cy="609600"/>
            <a:chOff x="18112984" y="9962873"/>
            <a:chExt cx="1248691" cy="1219767"/>
          </a:xfrm>
        </p:grpSpPr>
        <p:sp>
          <p:nvSpPr>
            <p:cNvPr id="159783" name="Shape 122">
              <a:extLst>
                <a:ext uri="{FF2B5EF4-FFF2-40B4-BE49-F238E27FC236}">
                  <a16:creationId xmlns:a16="http://schemas.microsoft.com/office/drawing/2014/main" id="{8E87A95D-C36D-4729-B642-6CE253542DED}"/>
                </a:ext>
              </a:extLst>
            </p:cNvPr>
            <p:cNvSpPr>
              <a:spLocks/>
            </p:cNvSpPr>
            <p:nvPr/>
          </p:nvSpPr>
          <p:spPr bwMode="auto">
            <a:xfrm>
              <a:off x="18112984" y="9962873"/>
              <a:ext cx="1248691" cy="121976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4B73E"/>
            </a:solidFill>
            <a:ln>
              <a:noFill/>
            </a:ln>
            <a:extLst>
              <a:ext uri="{91240B29-F687-4F45-9708-019B960494DF}">
                <a14:hiddenLine xmlns:a14="http://schemas.microsoft.com/office/drawing/2010/main" w="25400" cap="flat">
                  <a:solidFill>
                    <a:srgbClr val="000000"/>
                  </a:solidFill>
                  <a:round/>
                  <a:headEnd/>
                  <a:tailEnd/>
                </a14:hiddenLine>
              </a:ext>
            </a:extLst>
          </p:spPr>
          <p:txBody>
            <a:bodyPr lIns="0" tIns="0" rIns="0" bIns="0"/>
            <a:lstStyle/>
            <a:p>
              <a:endParaRPr lang="en-US" sz="900"/>
            </a:p>
          </p:txBody>
        </p:sp>
        <p:pic>
          <p:nvPicPr>
            <p:cNvPr id="159784" name="Picture 65">
              <a:extLst>
                <a:ext uri="{FF2B5EF4-FFF2-40B4-BE49-F238E27FC236}">
                  <a16:creationId xmlns:a16="http://schemas.microsoft.com/office/drawing/2014/main" id="{B4717AF2-5714-482F-91BF-6325B9256F1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295268" y="10130694"/>
              <a:ext cx="884121" cy="88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771" name="Group 6">
            <a:extLst>
              <a:ext uri="{FF2B5EF4-FFF2-40B4-BE49-F238E27FC236}">
                <a16:creationId xmlns:a16="http://schemas.microsoft.com/office/drawing/2014/main" id="{11EAB316-B110-436D-BB60-BD78E00FB230}"/>
              </a:ext>
            </a:extLst>
          </p:cNvPr>
          <p:cNvGrpSpPr>
            <a:grpSpLocks/>
          </p:cNvGrpSpPr>
          <p:nvPr/>
        </p:nvGrpSpPr>
        <p:grpSpPr bwMode="auto">
          <a:xfrm>
            <a:off x="9056688" y="5784057"/>
            <a:ext cx="623888" cy="609600"/>
            <a:chOff x="18112984" y="11568134"/>
            <a:chExt cx="1248691" cy="1219767"/>
          </a:xfrm>
        </p:grpSpPr>
        <p:sp>
          <p:nvSpPr>
            <p:cNvPr id="159781" name="Shape 129">
              <a:extLst>
                <a:ext uri="{FF2B5EF4-FFF2-40B4-BE49-F238E27FC236}">
                  <a16:creationId xmlns:a16="http://schemas.microsoft.com/office/drawing/2014/main" id="{ACF74685-E06C-439A-9BC5-D18C79AEB97E}"/>
                </a:ext>
              </a:extLst>
            </p:cNvPr>
            <p:cNvSpPr>
              <a:spLocks/>
            </p:cNvSpPr>
            <p:nvPr/>
          </p:nvSpPr>
          <p:spPr bwMode="auto">
            <a:xfrm>
              <a:off x="18112984" y="11568134"/>
              <a:ext cx="1248691" cy="1219767"/>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4B73E"/>
            </a:solidFill>
            <a:ln>
              <a:noFill/>
            </a:ln>
            <a:extLst>
              <a:ext uri="{91240B29-F687-4F45-9708-019B960494DF}">
                <a14:hiddenLine xmlns:a14="http://schemas.microsoft.com/office/drawing/2010/main" w="25400" cap="flat">
                  <a:solidFill>
                    <a:srgbClr val="000000"/>
                  </a:solidFill>
                  <a:round/>
                  <a:headEnd/>
                  <a:tailEnd/>
                </a14:hiddenLine>
              </a:ext>
            </a:extLst>
          </p:spPr>
          <p:txBody>
            <a:bodyPr lIns="0" tIns="0" rIns="0" bIns="0"/>
            <a:lstStyle/>
            <a:p>
              <a:endParaRPr lang="en-US" sz="900"/>
            </a:p>
          </p:txBody>
        </p:sp>
        <p:pic>
          <p:nvPicPr>
            <p:cNvPr id="159782" name="Picture 66">
              <a:extLst>
                <a:ext uri="{FF2B5EF4-FFF2-40B4-BE49-F238E27FC236}">
                  <a16:creationId xmlns:a16="http://schemas.microsoft.com/office/drawing/2014/main" id="{E2B69F9B-A9CA-438A-9174-6B36C36670B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288000" y="11682482"/>
              <a:ext cx="884121" cy="88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772" name="Group 7">
            <a:extLst>
              <a:ext uri="{FF2B5EF4-FFF2-40B4-BE49-F238E27FC236}">
                <a16:creationId xmlns:a16="http://schemas.microsoft.com/office/drawing/2014/main" id="{05CC160A-B7DC-4345-8E19-BD8CB8B20820}"/>
              </a:ext>
            </a:extLst>
          </p:cNvPr>
          <p:cNvGrpSpPr>
            <a:grpSpLocks/>
          </p:cNvGrpSpPr>
          <p:nvPr/>
        </p:nvGrpSpPr>
        <p:grpSpPr bwMode="auto">
          <a:xfrm>
            <a:off x="1015179" y="2670174"/>
            <a:ext cx="951706" cy="951707"/>
            <a:chOff x="1970221" y="4582148"/>
            <a:chExt cx="1903363" cy="1903364"/>
          </a:xfrm>
        </p:grpSpPr>
        <p:sp>
          <p:nvSpPr>
            <p:cNvPr id="159779" name="Shape 96">
              <a:extLst>
                <a:ext uri="{FF2B5EF4-FFF2-40B4-BE49-F238E27FC236}">
                  <a16:creationId xmlns:a16="http://schemas.microsoft.com/office/drawing/2014/main" id="{52D293F8-4671-40A4-A2F9-7CA8E28AFFD5}"/>
                </a:ext>
              </a:extLst>
            </p:cNvPr>
            <p:cNvSpPr>
              <a:spLocks/>
            </p:cNvSpPr>
            <p:nvPr/>
          </p:nvSpPr>
          <p:spPr bwMode="auto">
            <a:xfrm>
              <a:off x="1970221" y="4582148"/>
              <a:ext cx="1903363" cy="1903364"/>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935E1"/>
            </a:solidFill>
            <a:ln>
              <a:noFill/>
            </a:ln>
            <a:extLst>
              <a:ext uri="{91240B29-F687-4F45-9708-019B960494DF}">
                <a14:hiddenLine xmlns:a14="http://schemas.microsoft.com/office/drawing/2010/main" w="25400" cap="flat">
                  <a:solidFill>
                    <a:srgbClr val="000000"/>
                  </a:solidFill>
                  <a:round/>
                  <a:headEnd/>
                  <a:tailEnd/>
                </a14:hiddenLine>
              </a:ext>
            </a:extLst>
          </p:spPr>
          <p:txBody>
            <a:bodyPr lIns="0" tIns="0" rIns="0" bIns="0"/>
            <a:lstStyle/>
            <a:p>
              <a:endParaRPr lang="en-US" sz="900"/>
            </a:p>
          </p:txBody>
        </p:sp>
        <p:pic>
          <p:nvPicPr>
            <p:cNvPr id="159780" name="Picture 4">
              <a:extLst>
                <a:ext uri="{FF2B5EF4-FFF2-40B4-BE49-F238E27FC236}">
                  <a16:creationId xmlns:a16="http://schemas.microsoft.com/office/drawing/2014/main" id="{C8A86149-5CC6-4466-8A5D-8762CFA7F49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209800" y="4829689"/>
              <a:ext cx="1431601" cy="143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 name="Shape 111">
            <a:extLst>
              <a:ext uri="{FF2B5EF4-FFF2-40B4-BE49-F238E27FC236}">
                <a16:creationId xmlns:a16="http://schemas.microsoft.com/office/drawing/2014/main" id="{CC0B87A1-8141-4EF9-BC69-FFE8A914F360}"/>
              </a:ext>
            </a:extLst>
          </p:cNvPr>
          <p:cNvSpPr/>
          <p:nvPr/>
        </p:nvSpPr>
        <p:spPr bwMode="auto">
          <a:xfrm>
            <a:off x="2090196" y="1877745"/>
            <a:ext cx="755015" cy="284693"/>
          </a:xfrm>
          <a:prstGeom prst="rect">
            <a:avLst/>
          </a:prstGeom>
          <a:noFill/>
          <a:ln w="12700" cap="flat">
            <a:noFill/>
            <a:round/>
          </a:ln>
          <a:effectLst/>
          <a:extLst>
            <a:ext uri="{C572A759-6A51-4108-AA02-DFA0A04FC94B}"/>
          </a:extLst>
        </p:spPr>
        <p:txBody>
          <a:bodyPr wrap="none" lIns="19050" tIns="19050" rIns="19050" bIns="19050">
            <a:spAutoFit/>
          </a:bodyPr>
          <a:lstStyle>
            <a:lvl1pPr defTabSz="2438400">
              <a:buClr>
                <a:srgbClr val="FFFFFF"/>
              </a:buClr>
              <a:defRPr sz="33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b="1" kern="0" dirty="0">
                <a:solidFill>
                  <a:srgbClr val="FEFFFF"/>
                </a:solidFill>
                <a:uFillTx/>
                <a:latin typeface="Arial" panose="020B0604020202020204" pitchFamily="34" charset="0"/>
              </a:rPr>
              <a:t>TODAY</a:t>
            </a:r>
            <a:endParaRPr sz="1400" b="1" kern="0" dirty="0">
              <a:solidFill>
                <a:srgbClr val="FEFFFF"/>
              </a:solidFill>
              <a:uFillTx/>
              <a:latin typeface="Arial" panose="020B0604020202020204" pitchFamily="34" charset="0"/>
            </a:endParaRPr>
          </a:p>
        </p:txBody>
      </p:sp>
      <p:pic>
        <p:nvPicPr>
          <p:cNvPr id="159776" name="Picture 10">
            <a:extLst>
              <a:ext uri="{FF2B5EF4-FFF2-40B4-BE49-F238E27FC236}">
                <a16:creationId xmlns:a16="http://schemas.microsoft.com/office/drawing/2014/main" id="{3784791A-4548-43B9-8E79-9AE6BD317EAD}"/>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94694" y="1112838"/>
            <a:ext cx="672140" cy="672552"/>
          </a:xfrm>
          <a:prstGeom prst="rect">
            <a:avLst/>
          </a:prstGeom>
          <a:solidFill>
            <a:srgbClr val="1F2C5C"/>
          </a:solidFill>
          <a:ln w="9525">
            <a:noFill/>
            <a:miter lim="800000"/>
            <a:headEnd/>
            <a:tailEnd/>
          </a:ln>
          <a:extLst/>
        </p:spPr>
      </p:pic>
      <p:sp>
        <p:nvSpPr>
          <p:cNvPr id="159757" name="Shape 108">
            <a:extLst>
              <a:ext uri="{FF2B5EF4-FFF2-40B4-BE49-F238E27FC236}">
                <a16:creationId xmlns:a16="http://schemas.microsoft.com/office/drawing/2014/main" id="{FF77E3AA-AB52-497D-8DE0-AD1921690039}"/>
              </a:ext>
            </a:extLst>
          </p:cNvPr>
          <p:cNvSpPr>
            <a:spLocks noChangeShapeType="1"/>
          </p:cNvSpPr>
          <p:nvPr/>
        </p:nvSpPr>
        <p:spPr bwMode="auto">
          <a:xfrm>
            <a:off x="1134972" y="1760538"/>
            <a:ext cx="10447427" cy="0"/>
          </a:xfrm>
          <a:prstGeom prst="line">
            <a:avLst/>
          </a:prstGeom>
          <a:noFill/>
          <a:ln w="38100">
            <a:solidFill>
              <a:srgbClr val="E6A300"/>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sz="900"/>
          </a:p>
        </p:txBody>
      </p:sp>
    </p:spTree>
    <p:extLst>
      <p:ext uri="{BB962C8B-B14F-4D97-AF65-F5344CB8AC3E}">
        <p14:creationId xmlns:p14="http://schemas.microsoft.com/office/powerpoint/2010/main" val="19071721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8825" y="0"/>
            <a:ext cx="762317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6224563-88C5-4775-88F5-82EE3FF591D7}"/>
              </a:ext>
            </a:extLst>
          </p:cNvPr>
          <p:cNvSpPr txBox="1"/>
          <p:nvPr/>
        </p:nvSpPr>
        <p:spPr>
          <a:xfrm>
            <a:off x="5604064" y="666705"/>
            <a:ext cx="6219739" cy="5524589"/>
          </a:xfrm>
          <a:prstGeom prst="rect">
            <a:avLst/>
          </a:prstGeom>
          <a:noFill/>
        </p:spPr>
        <p:txBody>
          <a:bodyPr wrap="square" rtlCol="0">
            <a:spAutoFit/>
          </a:bodyPr>
          <a:lstStyle/>
          <a:p>
            <a:endParaRPr lang="en-US" dirty="0">
              <a:solidFill>
                <a:schemeClr val="tx1">
                  <a:lumMod val="75000"/>
                  <a:lumOff val="25000"/>
                </a:schemeClr>
              </a:solidFill>
              <a:latin typeface="Calibri" panose="020F0502020204030204"/>
            </a:endParaRPr>
          </a:p>
          <a:p>
            <a:r>
              <a:rPr lang="en-US" b="1" dirty="0">
                <a:solidFill>
                  <a:schemeClr val="tx1">
                    <a:lumMod val="75000"/>
                    <a:lumOff val="25000"/>
                  </a:schemeClr>
                </a:solidFill>
                <a:latin typeface="Calibri" panose="020F0502020204030204"/>
              </a:rPr>
              <a:t>	    Identify Focal Issue</a:t>
            </a:r>
          </a:p>
          <a:p>
            <a:endParaRPr lang="en-US" b="1" dirty="0">
              <a:solidFill>
                <a:schemeClr val="tx1">
                  <a:lumMod val="75000"/>
                  <a:lumOff val="25000"/>
                </a:schemeClr>
              </a:solidFill>
              <a:latin typeface="Calibri" panose="020F0502020204030204"/>
            </a:endParaRPr>
          </a:p>
          <a:p>
            <a:r>
              <a:rPr lang="en-US" b="1" dirty="0">
                <a:solidFill>
                  <a:schemeClr val="tx1">
                    <a:lumMod val="75000"/>
                    <a:lumOff val="25000"/>
                  </a:schemeClr>
                </a:solidFill>
                <a:latin typeface="Calibri" panose="020F0502020204030204"/>
              </a:rPr>
              <a:t> 	    Analysis of Key Trends and Critical Factors</a:t>
            </a:r>
          </a:p>
          <a:p>
            <a:endParaRPr lang="en-US" b="1" dirty="0">
              <a:solidFill>
                <a:schemeClr val="tx1">
                  <a:lumMod val="75000"/>
                  <a:lumOff val="25000"/>
                </a:schemeClr>
              </a:solidFill>
              <a:latin typeface="Calibri" panose="020F0502020204030204"/>
            </a:endParaRPr>
          </a:p>
          <a:p>
            <a:r>
              <a:rPr lang="en-US" b="1" dirty="0">
                <a:solidFill>
                  <a:schemeClr val="tx1">
                    <a:lumMod val="75000"/>
                    <a:lumOff val="25000"/>
                  </a:schemeClr>
                </a:solidFill>
                <a:latin typeface="Calibri" panose="020F0502020204030204"/>
              </a:rPr>
              <a:t>	    Identify Driving Forces / Critical Uncertainties</a:t>
            </a:r>
          </a:p>
          <a:p>
            <a:endParaRPr lang="en-US" b="1" dirty="0">
              <a:solidFill>
                <a:schemeClr val="tx1">
                  <a:lumMod val="75000"/>
                  <a:lumOff val="25000"/>
                </a:schemeClr>
              </a:solidFill>
              <a:latin typeface="Calibri" panose="020F0502020204030204"/>
            </a:endParaRPr>
          </a:p>
          <a:p>
            <a:r>
              <a:rPr lang="en-US" b="1" dirty="0">
                <a:solidFill>
                  <a:schemeClr val="tx1">
                    <a:lumMod val="75000"/>
                    <a:lumOff val="25000"/>
                  </a:schemeClr>
                </a:solidFill>
                <a:latin typeface="Calibri" panose="020F0502020204030204"/>
              </a:rPr>
              <a:t>	    Rank Driving Forces / Select Scenario Logic</a:t>
            </a:r>
          </a:p>
          <a:p>
            <a:r>
              <a:rPr lang="en-US" b="1" dirty="0">
                <a:solidFill>
                  <a:schemeClr val="tx1">
                    <a:lumMod val="75000"/>
                    <a:lumOff val="25000"/>
                  </a:schemeClr>
                </a:solidFill>
                <a:latin typeface="Calibri" panose="020F0502020204030204"/>
              </a:rPr>
              <a:t>		Importance vs. Uncertainty</a:t>
            </a:r>
          </a:p>
          <a:p>
            <a:r>
              <a:rPr lang="en-US" b="1" dirty="0">
                <a:solidFill>
                  <a:schemeClr val="tx1">
                    <a:lumMod val="75000"/>
                    <a:lumOff val="25000"/>
                  </a:schemeClr>
                </a:solidFill>
                <a:latin typeface="Calibri" panose="020F0502020204030204"/>
              </a:rPr>
              <a:t>		Predetermined vs. Uncertain</a:t>
            </a:r>
          </a:p>
          <a:p>
            <a:endParaRPr lang="en-US" b="1" dirty="0">
              <a:solidFill>
                <a:schemeClr val="tx1">
                  <a:lumMod val="75000"/>
                  <a:lumOff val="25000"/>
                </a:schemeClr>
              </a:solidFill>
              <a:latin typeface="Calibri" panose="020F0502020204030204"/>
            </a:endParaRPr>
          </a:p>
          <a:p>
            <a:r>
              <a:rPr lang="en-US" b="1" dirty="0">
                <a:solidFill>
                  <a:schemeClr val="tx1">
                    <a:lumMod val="75000"/>
                    <a:lumOff val="25000"/>
                  </a:schemeClr>
                </a:solidFill>
                <a:latin typeface="Calibri" panose="020F0502020204030204"/>
              </a:rPr>
              <a:t>	    Flesh Out Scenarios</a:t>
            </a:r>
          </a:p>
          <a:p>
            <a:r>
              <a:rPr lang="en-US" b="1" dirty="0">
                <a:solidFill>
                  <a:schemeClr val="tx1">
                    <a:lumMod val="75000"/>
                    <a:lumOff val="25000"/>
                  </a:schemeClr>
                </a:solidFill>
                <a:latin typeface="Calibri" panose="020F0502020204030204"/>
              </a:rPr>
              <a:t>	</a:t>
            </a:r>
          </a:p>
          <a:p>
            <a:r>
              <a:rPr lang="en-US" b="1" dirty="0">
                <a:solidFill>
                  <a:schemeClr val="tx1">
                    <a:lumMod val="75000"/>
                    <a:lumOff val="25000"/>
                  </a:schemeClr>
                </a:solidFill>
                <a:latin typeface="Calibri" panose="020F0502020204030204"/>
              </a:rPr>
              <a:t>	    Apply the Scenarios and Uncover Implications</a:t>
            </a:r>
          </a:p>
          <a:p>
            <a:endParaRPr lang="en-US" b="1" dirty="0">
              <a:solidFill>
                <a:schemeClr val="tx1">
                  <a:lumMod val="75000"/>
                  <a:lumOff val="25000"/>
                </a:schemeClr>
              </a:solidFill>
              <a:latin typeface="Calibri" panose="020F0502020204030204"/>
            </a:endParaRPr>
          </a:p>
          <a:p>
            <a:r>
              <a:rPr lang="en-US" b="1" dirty="0">
                <a:solidFill>
                  <a:schemeClr val="tx1">
                    <a:lumMod val="75000"/>
                    <a:lumOff val="25000"/>
                  </a:schemeClr>
                </a:solidFill>
                <a:latin typeface="Calibri" panose="020F0502020204030204"/>
              </a:rPr>
              <a:t>	    Identify Leading Indicators and Signposts</a:t>
            </a:r>
          </a:p>
          <a:p>
            <a:endParaRPr lang="en-US" dirty="0">
              <a:solidFill>
                <a:schemeClr val="tx1">
                  <a:lumMod val="75000"/>
                  <a:lumOff val="25000"/>
                </a:schemeClr>
              </a:solidFill>
              <a:latin typeface="Calibri" panose="020F0502020204030204"/>
            </a:endParaRPr>
          </a:p>
          <a:p>
            <a:endParaRPr lang="en-US" dirty="0">
              <a:solidFill>
                <a:schemeClr val="tx1">
                  <a:lumMod val="75000"/>
                  <a:lumOff val="25000"/>
                </a:schemeClr>
              </a:solidFill>
              <a:latin typeface="Calibri" panose="020F0502020204030204"/>
            </a:endParaRPr>
          </a:p>
          <a:p>
            <a:pPr algn="r"/>
            <a:r>
              <a:rPr lang="en-US" sz="1400" i="1" dirty="0">
                <a:solidFill>
                  <a:schemeClr val="tx1">
                    <a:lumMod val="75000"/>
                    <a:lumOff val="25000"/>
                  </a:schemeClr>
                </a:solidFill>
                <a:latin typeface="Calibri" panose="020F0502020204030204"/>
              </a:rPr>
              <a:t>*from Strategic Issues Facing Transportation, Volumes 1 &amp; 6</a:t>
            </a:r>
            <a:endParaRPr lang="en-US" sz="1400" dirty="0">
              <a:solidFill>
                <a:schemeClr val="tx1">
                  <a:lumMod val="75000"/>
                  <a:lumOff val="25000"/>
                </a:schemeClr>
              </a:solidFill>
              <a:latin typeface="Calibri" panose="020F0502020204030204"/>
            </a:endParaRPr>
          </a:p>
          <a:p>
            <a:endParaRPr lang="en-US" dirty="0">
              <a:solidFill>
                <a:schemeClr val="tx1">
                  <a:lumMod val="75000"/>
                  <a:lumOff val="25000"/>
                </a:schemeClr>
              </a:solidFill>
              <a:latin typeface="Calibri" panose="020F0502020204030204"/>
            </a:endParaRPr>
          </a:p>
        </p:txBody>
      </p:sp>
      <p:sp>
        <p:nvSpPr>
          <p:cNvPr id="5" name="Rectangle 4"/>
          <p:cNvSpPr/>
          <p:nvPr/>
        </p:nvSpPr>
        <p:spPr>
          <a:xfrm>
            <a:off x="0" y="0"/>
            <a:ext cx="4568825" cy="6858000"/>
          </a:xfrm>
          <a:prstGeom prst="rect">
            <a:avLst/>
          </a:prstGeom>
          <a:solidFill>
            <a:srgbClr val="1F2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568825" y="0"/>
            <a:ext cx="0" cy="685800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412D35-1B1D-49F8-A8A8-EEB83EEAAB5C}"/>
              </a:ext>
            </a:extLst>
          </p:cNvPr>
          <p:cNvSpPr txBox="1"/>
          <p:nvPr/>
        </p:nvSpPr>
        <p:spPr>
          <a:xfrm>
            <a:off x="655320" y="402419"/>
            <a:ext cx="3489789" cy="2062103"/>
          </a:xfrm>
          <a:prstGeom prst="rect">
            <a:avLst/>
          </a:prstGeom>
          <a:noFill/>
        </p:spPr>
        <p:txBody>
          <a:bodyPr wrap="square" rtlCol="0">
            <a:spAutoFit/>
          </a:bodyPr>
          <a:lstStyle/>
          <a:p>
            <a:r>
              <a:rPr lang="en-US" sz="2400" b="1" i="1" dirty="0">
                <a:solidFill>
                  <a:srgbClr val="E6A300"/>
                </a:solidFill>
                <a:latin typeface="Calibri" panose="020F0502020204030204"/>
              </a:rPr>
              <a:t>General Approach: </a:t>
            </a:r>
            <a:br>
              <a:rPr lang="en-US" sz="5200" b="1" dirty="0">
                <a:solidFill>
                  <a:schemeClr val="bg1">
                    <a:lumMod val="85000"/>
                  </a:schemeClr>
                </a:solidFill>
                <a:latin typeface="Calibri" panose="020F0502020204030204"/>
              </a:rPr>
            </a:br>
            <a:r>
              <a:rPr lang="en-US" sz="5200" b="1" dirty="0">
                <a:solidFill>
                  <a:schemeClr val="bg1">
                    <a:lumMod val="85000"/>
                  </a:schemeClr>
                </a:solidFill>
                <a:latin typeface="Calibri" panose="020F0502020204030204"/>
              </a:rPr>
              <a:t>Scenario Planning</a:t>
            </a:r>
          </a:p>
        </p:txBody>
      </p:sp>
    </p:spTree>
    <p:extLst>
      <p:ext uri="{BB962C8B-B14F-4D97-AF65-F5344CB8AC3E}">
        <p14:creationId xmlns:p14="http://schemas.microsoft.com/office/powerpoint/2010/main" val="323622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412D35-1B1D-49F8-A8A8-EEB83EEAAB5C}"/>
              </a:ext>
            </a:extLst>
          </p:cNvPr>
          <p:cNvSpPr txBox="1"/>
          <p:nvPr/>
        </p:nvSpPr>
        <p:spPr>
          <a:xfrm>
            <a:off x="0" y="131382"/>
            <a:ext cx="12192000" cy="1692771"/>
          </a:xfrm>
          <a:prstGeom prst="rect">
            <a:avLst/>
          </a:prstGeom>
          <a:noFill/>
        </p:spPr>
        <p:txBody>
          <a:bodyPr wrap="square" rtlCol="0">
            <a:spAutoFit/>
          </a:bodyPr>
          <a:lstStyle/>
          <a:p>
            <a:pPr algn="ctr"/>
            <a:r>
              <a:rPr lang="en-US" sz="5200" b="1" dirty="0">
                <a:solidFill>
                  <a:schemeClr val="tx1">
                    <a:lumMod val="75000"/>
                    <a:lumOff val="25000"/>
                  </a:schemeClr>
                </a:solidFill>
                <a:latin typeface="Calibri" panose="020F0502020204030204"/>
              </a:rPr>
              <a:t>Foresight Enhanced</a:t>
            </a:r>
            <a:br>
              <a:rPr lang="en-US" sz="5200" b="1" dirty="0">
                <a:solidFill>
                  <a:schemeClr val="tx1">
                    <a:lumMod val="75000"/>
                    <a:lumOff val="25000"/>
                  </a:schemeClr>
                </a:solidFill>
                <a:latin typeface="Calibri" panose="020F0502020204030204"/>
              </a:rPr>
            </a:br>
            <a:r>
              <a:rPr lang="en-US" sz="5200" b="1" dirty="0">
                <a:solidFill>
                  <a:schemeClr val="tx1">
                    <a:lumMod val="75000"/>
                    <a:lumOff val="25000"/>
                  </a:schemeClr>
                </a:solidFill>
                <a:latin typeface="Calibri" panose="020F0502020204030204"/>
              </a:rPr>
              <a:t> </a:t>
            </a:r>
            <a:endParaRPr lang="en-US" sz="2700" b="1" dirty="0">
              <a:solidFill>
                <a:schemeClr val="tx1">
                  <a:lumMod val="75000"/>
                  <a:lumOff val="25000"/>
                </a:schemeClr>
              </a:solidFill>
              <a:latin typeface="Calibri" panose="020F0502020204030204"/>
            </a:endParaRPr>
          </a:p>
        </p:txBody>
      </p:sp>
      <p:sp>
        <p:nvSpPr>
          <p:cNvPr id="5" name="Shape 195">
            <a:extLst>
              <a:ext uri="{FF2B5EF4-FFF2-40B4-BE49-F238E27FC236}">
                <a16:creationId xmlns:a16="http://schemas.microsoft.com/office/drawing/2014/main" id="{81677587-B0BE-48FB-9055-54FEB2C19071}"/>
              </a:ext>
            </a:extLst>
          </p:cNvPr>
          <p:cNvSpPr txBox="1">
            <a:spLocks/>
          </p:cNvSpPr>
          <p:nvPr/>
        </p:nvSpPr>
        <p:spPr bwMode="auto">
          <a:xfrm>
            <a:off x="609600" y="925513"/>
            <a:ext cx="10972800" cy="469900"/>
          </a:xfrm>
          <a:prstGeom prst="rect">
            <a:avLst/>
          </a:prstGeom>
        </p:spPr>
        <p:txBody>
          <a:bodyPr vert="horz" wrap="square" lIns="91440" tIns="45720" rIns="91440" bIns="45720"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defRPr/>
            </a:pPr>
            <a:r>
              <a:rPr lang="en-US" altLang="en-US" sz="2700" b="1" dirty="0">
                <a:solidFill>
                  <a:schemeClr val="tx1">
                    <a:lumMod val="75000"/>
                    <a:lumOff val="25000"/>
                  </a:schemeClr>
                </a:solidFill>
              </a:rPr>
              <a:t>Analysis of Driving Forces</a:t>
            </a:r>
            <a:endParaRPr lang="en-US" altLang="en-US" sz="2700" dirty="0">
              <a:solidFill>
                <a:schemeClr val="tx1">
                  <a:lumMod val="75000"/>
                  <a:lumOff val="25000"/>
                </a:schemeClr>
              </a:solidFill>
            </a:endParaRPr>
          </a:p>
        </p:txBody>
      </p:sp>
      <p:grpSp>
        <p:nvGrpSpPr>
          <p:cNvPr id="38" name="Group 37"/>
          <p:cNvGrpSpPr/>
          <p:nvPr/>
        </p:nvGrpSpPr>
        <p:grpSpPr>
          <a:xfrm>
            <a:off x="2697480" y="1483857"/>
            <a:ext cx="9220200" cy="3202546"/>
            <a:chOff x="823339" y="1401862"/>
            <a:chExt cx="11325944" cy="3933957"/>
          </a:xfrm>
        </p:grpSpPr>
        <p:grpSp>
          <p:nvGrpSpPr>
            <p:cNvPr id="7" name="Group 6"/>
            <p:cNvGrpSpPr/>
            <p:nvPr/>
          </p:nvGrpSpPr>
          <p:grpSpPr>
            <a:xfrm>
              <a:off x="823339" y="3188000"/>
              <a:ext cx="2338010" cy="934664"/>
              <a:chOff x="0" y="0"/>
              <a:chExt cx="4940300" cy="1974980"/>
            </a:xfrm>
          </p:grpSpPr>
          <p:sp>
            <p:nvSpPr>
              <p:cNvPr id="32" name="Shape 207"/>
              <p:cNvSpPr/>
              <p:nvPr/>
            </p:nvSpPr>
            <p:spPr>
              <a:xfrm>
                <a:off x="734036" y="0"/>
                <a:ext cx="3395202" cy="838814"/>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none" lIns="38100" tIns="38100" rIns="38100" bIns="38100" numCol="1" anchor="t">
                <a:sp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cap="none">
                    <a:solidFill>
                      <a:srgbClr val="000000"/>
                    </a:solidFill>
                    <a:uFillTx/>
                  </a:defRPr>
                </a:pPr>
                <a:r>
                  <a:rPr sz="1600" b="1" cap="all" dirty="0">
                    <a:solidFill>
                      <a:schemeClr val="tx1">
                        <a:lumMod val="75000"/>
                        <a:lumOff val="25000"/>
                      </a:schemeClr>
                    </a:solidFill>
                    <a:uFill>
                      <a:solidFill>
                        <a:srgbClr val="009FD8"/>
                      </a:solidFill>
                    </a:uFill>
                    <a:latin typeface="Arial" panose="020B0604020202020204" pitchFamily="34" charset="0"/>
                  </a:rPr>
                  <a:t>MOMENTUM</a:t>
                </a:r>
              </a:p>
            </p:txBody>
          </p:sp>
          <p:sp>
            <p:nvSpPr>
              <p:cNvPr id="34" name="Shape 209"/>
              <p:cNvSpPr/>
              <p:nvPr/>
            </p:nvSpPr>
            <p:spPr>
              <a:xfrm>
                <a:off x="0" y="1162050"/>
                <a:ext cx="4940300" cy="812930"/>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sp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a:solidFill>
                      <a:srgbClr val="000000"/>
                    </a:solidFill>
                    <a:uFillTx/>
                  </a:defRPr>
                </a:pPr>
                <a:endParaRPr sz="2000" b="1" dirty="0">
                  <a:solidFill>
                    <a:schemeClr val="tx1">
                      <a:lumMod val="75000"/>
                      <a:lumOff val="25000"/>
                    </a:schemeClr>
                  </a:solidFill>
                  <a:uFill>
                    <a:solidFill>
                      <a:srgbClr val="899AA5"/>
                    </a:solidFill>
                  </a:uFill>
                  <a:latin typeface="Arial" panose="020B0604020202020204" pitchFamily="34" charset="0"/>
                </a:endParaRPr>
              </a:p>
            </p:txBody>
          </p:sp>
        </p:grpSp>
        <p:grpSp>
          <p:nvGrpSpPr>
            <p:cNvPr id="8" name="Group 7"/>
            <p:cNvGrpSpPr/>
            <p:nvPr/>
          </p:nvGrpSpPr>
          <p:grpSpPr>
            <a:xfrm>
              <a:off x="3524929" y="3188000"/>
              <a:ext cx="2466413" cy="934664"/>
              <a:chOff x="-266405" y="0"/>
              <a:chExt cx="5211619" cy="1974980"/>
            </a:xfrm>
          </p:grpSpPr>
          <p:sp>
            <p:nvSpPr>
              <p:cNvPr id="29" name="Shape 211"/>
              <p:cNvSpPr/>
              <p:nvPr/>
            </p:nvSpPr>
            <p:spPr>
              <a:xfrm>
                <a:off x="-266405" y="0"/>
                <a:ext cx="5211619" cy="838814"/>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sp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cap="none">
                    <a:solidFill>
                      <a:srgbClr val="000000"/>
                    </a:solidFill>
                    <a:uFillTx/>
                  </a:defRPr>
                </a:pPr>
                <a:r>
                  <a:rPr sz="1600" b="1" cap="all" dirty="0">
                    <a:solidFill>
                      <a:schemeClr val="tx1">
                        <a:lumMod val="75000"/>
                        <a:lumOff val="25000"/>
                      </a:schemeClr>
                    </a:solidFill>
                    <a:uFill>
                      <a:solidFill>
                        <a:srgbClr val="009FD8"/>
                      </a:solidFill>
                    </a:uFill>
                    <a:latin typeface="Arial" panose="020B0604020202020204" pitchFamily="34" charset="0"/>
                  </a:rPr>
                  <a:t>GLOBAL CHAOS</a:t>
                </a:r>
              </a:p>
            </p:txBody>
          </p:sp>
          <p:sp>
            <p:nvSpPr>
              <p:cNvPr id="31" name="Shape 213"/>
              <p:cNvSpPr/>
              <p:nvPr/>
            </p:nvSpPr>
            <p:spPr>
              <a:xfrm>
                <a:off x="0" y="1162050"/>
                <a:ext cx="4940301" cy="812930"/>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sp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a:solidFill>
                      <a:srgbClr val="000000"/>
                    </a:solidFill>
                    <a:uFillTx/>
                  </a:defRPr>
                </a:pPr>
                <a:endParaRPr sz="2000" b="1" dirty="0">
                  <a:solidFill>
                    <a:schemeClr val="tx1">
                      <a:lumMod val="75000"/>
                      <a:lumOff val="25000"/>
                    </a:schemeClr>
                  </a:solidFill>
                  <a:uFill>
                    <a:solidFill>
                      <a:srgbClr val="899AA5"/>
                    </a:solidFill>
                  </a:uFill>
                  <a:latin typeface="Arial" panose="020B0604020202020204" pitchFamily="34" charset="0"/>
                </a:endParaRPr>
              </a:p>
            </p:txBody>
          </p:sp>
        </p:grpSp>
        <p:grpSp>
          <p:nvGrpSpPr>
            <p:cNvPr id="9" name="Group 8"/>
            <p:cNvGrpSpPr/>
            <p:nvPr/>
          </p:nvGrpSpPr>
          <p:grpSpPr>
            <a:xfrm>
              <a:off x="6326273" y="3188000"/>
              <a:ext cx="2452658" cy="934664"/>
              <a:chOff x="0" y="0"/>
              <a:chExt cx="5182559" cy="1974980"/>
            </a:xfrm>
          </p:grpSpPr>
          <p:sp>
            <p:nvSpPr>
              <p:cNvPr id="26" name="Shape 215"/>
              <p:cNvSpPr/>
              <p:nvPr/>
            </p:nvSpPr>
            <p:spPr>
              <a:xfrm>
                <a:off x="242260" y="0"/>
                <a:ext cx="4940299" cy="838814"/>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sp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cap="none">
                    <a:solidFill>
                      <a:srgbClr val="000000"/>
                    </a:solidFill>
                    <a:uFillTx/>
                  </a:defRPr>
                </a:pPr>
                <a:r>
                  <a:rPr sz="1600" b="1" cap="all" dirty="0">
                    <a:solidFill>
                      <a:schemeClr val="tx1">
                        <a:lumMod val="75000"/>
                        <a:lumOff val="25000"/>
                      </a:schemeClr>
                    </a:solidFill>
                    <a:uFill>
                      <a:solidFill>
                        <a:srgbClr val="009FD8"/>
                      </a:solidFill>
                    </a:uFill>
                    <a:latin typeface="Arial" panose="020B0604020202020204" pitchFamily="34" charset="0"/>
                  </a:rPr>
                  <a:t>TECH TRIUMPH</a:t>
                </a:r>
              </a:p>
            </p:txBody>
          </p:sp>
          <p:sp>
            <p:nvSpPr>
              <p:cNvPr id="28" name="Shape 217"/>
              <p:cNvSpPr/>
              <p:nvPr/>
            </p:nvSpPr>
            <p:spPr>
              <a:xfrm>
                <a:off x="0" y="1162050"/>
                <a:ext cx="4940300" cy="812930"/>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sp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a:solidFill>
                      <a:srgbClr val="000000"/>
                    </a:solidFill>
                    <a:uFillTx/>
                  </a:defRPr>
                </a:pPr>
                <a:endParaRPr sz="2000" b="1" dirty="0">
                  <a:solidFill>
                    <a:schemeClr val="tx1">
                      <a:lumMod val="75000"/>
                      <a:lumOff val="25000"/>
                    </a:schemeClr>
                  </a:solidFill>
                  <a:uFill>
                    <a:solidFill>
                      <a:srgbClr val="899AA5"/>
                    </a:solidFill>
                  </a:uFill>
                  <a:latin typeface="Arial" panose="020B0604020202020204" pitchFamily="34" charset="0"/>
                </a:endParaRPr>
              </a:p>
            </p:txBody>
          </p:sp>
        </p:grpSp>
        <p:grpSp>
          <p:nvGrpSpPr>
            <p:cNvPr id="10" name="Group 9"/>
            <p:cNvGrpSpPr/>
            <p:nvPr/>
          </p:nvGrpSpPr>
          <p:grpSpPr>
            <a:xfrm>
              <a:off x="8899709" y="3190986"/>
              <a:ext cx="3249574" cy="2144833"/>
              <a:chOff x="-1" y="127000"/>
              <a:chExt cx="6866470" cy="4532107"/>
            </a:xfrm>
          </p:grpSpPr>
          <p:sp>
            <p:nvSpPr>
              <p:cNvPr id="23" name="Shape 219"/>
              <p:cNvSpPr/>
              <p:nvPr/>
            </p:nvSpPr>
            <p:spPr>
              <a:xfrm>
                <a:off x="313270" y="127000"/>
                <a:ext cx="6553199" cy="1625252"/>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no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a:solidFill>
                      <a:srgbClr val="000000"/>
                    </a:solidFill>
                    <a:uFillTx/>
                  </a:defRPr>
                </a:pPr>
                <a:r>
                  <a:rPr sz="1600" b="1" dirty="0">
                    <a:solidFill>
                      <a:schemeClr val="tx1">
                        <a:lumMod val="75000"/>
                        <a:lumOff val="25000"/>
                      </a:schemeClr>
                    </a:solidFill>
                    <a:uFill>
                      <a:solidFill>
                        <a:srgbClr val="009FD8"/>
                      </a:solidFill>
                    </a:uFill>
                    <a:latin typeface="Arial" panose="020B0604020202020204" pitchFamily="34" charset="0"/>
                  </a:rPr>
                  <a:t>GENTLE FOOTPRINT</a:t>
                </a:r>
              </a:p>
            </p:txBody>
          </p:sp>
          <p:sp>
            <p:nvSpPr>
              <p:cNvPr id="25" name="Shape 221"/>
              <p:cNvSpPr/>
              <p:nvPr/>
            </p:nvSpPr>
            <p:spPr>
              <a:xfrm>
                <a:off x="-1" y="1351916"/>
                <a:ext cx="5747479" cy="3307191"/>
              </a:xfrm>
              <a:prstGeom prst="rect">
                <a:avLst/>
              </a:prstGeom>
              <a:noFill/>
              <a:ln w="12700" cap="flat">
                <a:noFill/>
                <a:round/>
              </a:ln>
              <a:effectLst/>
              <a:extLst>
                <a:ext uri="{C572A759-6A51-4108-AA02-DFA0A04FC94B}">
                  <ma14:wrappingTextBoxFlag xmlns:lc="http://schemas.openxmlformats.org/drawingml/2006/lockedCanvas" xmlns:ma14="http://schemas.microsoft.com/office/mac/drawingml/2011/main" xmlns="" val="1"/>
                </a:ext>
              </a:extLst>
            </p:spPr>
            <p:txBody>
              <a:bodyPr wrap="square" lIns="38100" tIns="38100" rIns="38100" bIns="38100" numCol="1" anchor="t">
                <a:no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defRPr sz="1800">
                    <a:solidFill>
                      <a:srgbClr val="000000"/>
                    </a:solidFill>
                    <a:uFillTx/>
                  </a:defRPr>
                </a:pPr>
                <a:endParaRPr sz="2000" b="1" dirty="0">
                  <a:solidFill>
                    <a:schemeClr val="tx1">
                      <a:lumMod val="75000"/>
                      <a:lumOff val="25000"/>
                    </a:schemeClr>
                  </a:solidFill>
                  <a:uFill>
                    <a:solidFill>
                      <a:srgbClr val="899AA5"/>
                    </a:solidFill>
                  </a:uFill>
                  <a:latin typeface="Arial" panose="020B0604020202020204" pitchFamily="34" charset="0"/>
                </a:endParaRPr>
              </a:p>
            </p:txBody>
          </p:sp>
        </p:grpSp>
        <p:grpSp>
          <p:nvGrpSpPr>
            <p:cNvPr id="11" name="Group 10"/>
            <p:cNvGrpSpPr/>
            <p:nvPr/>
          </p:nvGrpSpPr>
          <p:grpSpPr>
            <a:xfrm>
              <a:off x="1194863" y="1401862"/>
              <a:ext cx="1592733" cy="1592733"/>
              <a:chOff x="-1" y="-1"/>
              <a:chExt cx="3365502" cy="3365502"/>
            </a:xfrm>
          </p:grpSpPr>
          <p:sp>
            <p:nvSpPr>
              <p:cNvPr id="21" name="Shape 226"/>
              <p:cNvSpPr/>
              <p:nvPr/>
            </p:nvSpPr>
            <p:spPr>
              <a:xfrm>
                <a:off x="-1" y="-1"/>
                <a:ext cx="3365502" cy="3365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B8C14"/>
              </a:solidFill>
              <a:ln w="25400" cap="flat">
                <a:noFill/>
                <a:round/>
              </a:ln>
              <a:effectLst/>
            </p:spPr>
            <p:txBody>
              <a:bodyPr wrap="square" lIns="0" tIns="0" rIns="0" bIns="0" numCol="1" anchor="ctr">
                <a:no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lgn="ctr">
                  <a:buClr>
                    <a:srgbClr val="FFFFFF"/>
                  </a:buClr>
                  <a:buFont typeface="Modern Pictograms"/>
                  <a:defRPr sz="17600"/>
                </a:pPr>
                <a:endParaRPr dirty="0"/>
              </a:p>
            </p:txBody>
          </p:sp>
          <p:pic>
            <p:nvPicPr>
              <p:cNvPr id="22" name="momentumicon-01.png"/>
              <p:cNvPicPr/>
              <p:nvPr/>
            </p:nvPicPr>
            <p:blipFill>
              <a:blip r:embed="rId2">
                <a:extLst/>
              </a:blip>
              <a:stretch>
                <a:fillRect/>
              </a:stretch>
            </p:blipFill>
            <p:spPr>
              <a:xfrm>
                <a:off x="291526" y="291526"/>
                <a:ext cx="2782448" cy="2782448"/>
              </a:xfrm>
              <a:prstGeom prst="rect">
                <a:avLst/>
              </a:prstGeom>
              <a:ln w="12700" cap="flat">
                <a:noFill/>
                <a:miter lim="400000"/>
              </a:ln>
              <a:effectLst/>
            </p:spPr>
          </p:pic>
        </p:grpSp>
        <p:grpSp>
          <p:nvGrpSpPr>
            <p:cNvPr id="12" name="Group 11"/>
            <p:cNvGrpSpPr/>
            <p:nvPr/>
          </p:nvGrpSpPr>
          <p:grpSpPr>
            <a:xfrm>
              <a:off x="3946330" y="1401862"/>
              <a:ext cx="1592733" cy="1592733"/>
              <a:chOff x="-1" y="-1"/>
              <a:chExt cx="3365502" cy="3365502"/>
            </a:xfrm>
          </p:grpSpPr>
          <p:sp>
            <p:nvSpPr>
              <p:cNvPr id="19" name="Shape 229"/>
              <p:cNvSpPr/>
              <p:nvPr/>
            </p:nvSpPr>
            <p:spPr>
              <a:xfrm>
                <a:off x="-1" y="-1"/>
                <a:ext cx="3365502" cy="3365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16E1F"/>
              </a:solidFill>
              <a:ln w="25400" cap="flat">
                <a:noFill/>
                <a:round/>
              </a:ln>
              <a:effectLst/>
            </p:spPr>
            <p:txBody>
              <a:bodyPr wrap="square" lIns="0" tIns="0" rIns="0" bIns="0" numCol="1" anchor="ctr">
                <a:no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lgn="ctr">
                  <a:buClr>
                    <a:srgbClr val="FFFFFF"/>
                  </a:buClr>
                  <a:defRPr sz="14400"/>
                </a:pPr>
                <a:endParaRPr dirty="0"/>
              </a:p>
            </p:txBody>
          </p:sp>
          <p:pic>
            <p:nvPicPr>
              <p:cNvPr id="20" name="choasicon.png"/>
              <p:cNvPicPr/>
              <p:nvPr/>
            </p:nvPicPr>
            <p:blipFill>
              <a:blip r:embed="rId3">
                <a:extLst/>
              </a:blip>
              <a:srcRect b="7835"/>
              <a:stretch>
                <a:fillRect/>
              </a:stretch>
            </p:blipFill>
            <p:spPr>
              <a:xfrm>
                <a:off x="776566" y="774761"/>
                <a:ext cx="1821992" cy="2103821"/>
              </a:xfrm>
              <a:prstGeom prst="rect">
                <a:avLst/>
              </a:prstGeom>
              <a:ln w="12700" cap="flat">
                <a:noFill/>
                <a:miter lim="400000"/>
              </a:ln>
              <a:effectLst/>
            </p:spPr>
          </p:pic>
        </p:grpSp>
        <p:grpSp>
          <p:nvGrpSpPr>
            <p:cNvPr id="13" name="Group 12"/>
            <p:cNvGrpSpPr/>
            <p:nvPr/>
          </p:nvGrpSpPr>
          <p:grpSpPr>
            <a:xfrm>
              <a:off x="6697796" y="1401862"/>
              <a:ext cx="1592733" cy="1592733"/>
              <a:chOff x="-1" y="-1"/>
              <a:chExt cx="3365502" cy="3365502"/>
            </a:xfrm>
          </p:grpSpPr>
          <p:sp>
            <p:nvSpPr>
              <p:cNvPr id="17" name="Shape 232"/>
              <p:cNvSpPr/>
              <p:nvPr/>
            </p:nvSpPr>
            <p:spPr>
              <a:xfrm>
                <a:off x="-1" y="-1"/>
                <a:ext cx="3365502" cy="3365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D1F60"/>
              </a:solidFill>
              <a:ln w="25400" cap="flat">
                <a:noFill/>
                <a:round/>
              </a:ln>
              <a:effectLst/>
            </p:spPr>
            <p:txBody>
              <a:bodyPr wrap="square" lIns="0" tIns="0" rIns="0" bIns="0" numCol="1" anchor="ctr">
                <a:no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lgn="ctr">
                  <a:buClr>
                    <a:srgbClr val="FFFFFF"/>
                  </a:buClr>
                  <a:buFont typeface="RaphaelIcons Medium"/>
                  <a:defRPr sz="19200"/>
                </a:pPr>
                <a:endParaRPr dirty="0"/>
              </a:p>
            </p:txBody>
          </p:sp>
          <p:pic>
            <p:nvPicPr>
              <p:cNvPr id="18" name="techicon.png"/>
              <p:cNvPicPr/>
              <p:nvPr/>
            </p:nvPicPr>
            <p:blipFill>
              <a:blip r:embed="rId4">
                <a:extLst/>
              </a:blip>
              <a:srcRect b="9157"/>
              <a:stretch>
                <a:fillRect/>
              </a:stretch>
            </p:blipFill>
            <p:spPr>
              <a:xfrm>
                <a:off x="616650" y="668353"/>
                <a:ext cx="2081403" cy="2490321"/>
              </a:xfrm>
              <a:prstGeom prst="rect">
                <a:avLst/>
              </a:prstGeom>
              <a:ln w="12700" cap="flat">
                <a:noFill/>
                <a:miter lim="400000"/>
              </a:ln>
              <a:effectLst/>
            </p:spPr>
          </p:pic>
        </p:grpSp>
        <p:grpSp>
          <p:nvGrpSpPr>
            <p:cNvPr id="14" name="Group 13"/>
            <p:cNvGrpSpPr/>
            <p:nvPr/>
          </p:nvGrpSpPr>
          <p:grpSpPr>
            <a:xfrm>
              <a:off x="9449263" y="1401862"/>
              <a:ext cx="1592733" cy="1592733"/>
              <a:chOff x="-1" y="-1"/>
              <a:chExt cx="3365502" cy="3365502"/>
            </a:xfrm>
          </p:grpSpPr>
          <p:sp>
            <p:nvSpPr>
              <p:cNvPr id="15" name="Shape 235"/>
              <p:cNvSpPr/>
              <p:nvPr/>
            </p:nvSpPr>
            <p:spPr>
              <a:xfrm>
                <a:off x="-1" y="-1"/>
                <a:ext cx="3365502" cy="3365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982EF"/>
              </a:solidFill>
              <a:ln w="25400" cap="flat">
                <a:noFill/>
                <a:round/>
              </a:ln>
              <a:effectLst/>
            </p:spPr>
            <p:txBody>
              <a:bodyPr wrap="square" lIns="0" tIns="0" rIns="0" bIns="0" numCol="1" anchor="ctr">
                <a:noAutofit/>
              </a:bodyPr>
              <a:lstStyle>
                <a:lvl1pPr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1pPr>
                <a:lvl2pPr indent="3429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2pPr>
                <a:lvl3pPr indent="6858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3pPr>
                <a:lvl4pPr indent="10287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4pPr>
                <a:lvl5pPr indent="13716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5pPr>
                <a:lvl6pPr indent="17145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6pPr>
                <a:lvl7pPr indent="20574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7pPr>
                <a:lvl8pPr indent="24003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8pPr>
                <a:lvl9pPr indent="2743200" defTabSz="1828800">
                  <a:buClr>
                    <a:srgbClr val="009FD8"/>
                  </a:buClr>
                  <a:buFont typeface="ArialUnicodeMS"/>
                  <a:defRPr sz="3400">
                    <a:solidFill>
                      <a:srgbClr val="009FD8"/>
                    </a:solidFill>
                    <a:uFill>
                      <a:solidFill>
                        <a:srgbClr val="009FD8"/>
                      </a:solidFill>
                    </a:uFill>
                    <a:latin typeface="+mn-lt"/>
                    <a:ea typeface="+mn-ea"/>
                    <a:cs typeface="+mn-cs"/>
                    <a:sym typeface="ArialUnicodeMS"/>
                  </a:defRPr>
                </a:lvl9pPr>
              </a:lstStyle>
              <a:p>
                <a:pPr lvl="0" algn="ctr">
                  <a:buClr>
                    <a:srgbClr val="FFFFFF"/>
                  </a:buClr>
                  <a:buFont typeface="Modern Pictograms"/>
                  <a:defRPr sz="17600">
                    <a:solidFill>
                      <a:srgbClr val="FFFFFF"/>
                    </a:solidFill>
                    <a:uFill>
                      <a:solidFill>
                        <a:srgbClr val="FFFFFF"/>
                      </a:solidFill>
                    </a:uFill>
                  </a:defRPr>
                </a:pPr>
                <a:endParaRPr dirty="0"/>
              </a:p>
            </p:txBody>
          </p:sp>
          <p:pic>
            <p:nvPicPr>
              <p:cNvPr id="16" name="gentleicon.png"/>
              <p:cNvPicPr/>
              <p:nvPr/>
            </p:nvPicPr>
            <p:blipFill>
              <a:blip r:embed="rId5">
                <a:extLst/>
              </a:blip>
              <a:srcRect b="8865"/>
              <a:stretch>
                <a:fillRect/>
              </a:stretch>
            </p:blipFill>
            <p:spPr>
              <a:xfrm>
                <a:off x="736715" y="668353"/>
                <a:ext cx="1968270" cy="2498318"/>
              </a:xfrm>
              <a:prstGeom prst="rect">
                <a:avLst/>
              </a:prstGeom>
              <a:ln w="12700" cap="flat">
                <a:noFill/>
                <a:miter lim="400000"/>
              </a:ln>
              <a:effectLst/>
            </p:spPr>
          </p:pic>
        </p:grpSp>
      </p:grpSp>
      <p:cxnSp>
        <p:nvCxnSpPr>
          <p:cNvPr id="40" name="Straight Connector 39"/>
          <p:cNvCxnSpPr/>
          <p:nvPr/>
        </p:nvCxnSpPr>
        <p:spPr>
          <a:xfrm>
            <a:off x="289560" y="3505200"/>
            <a:ext cx="11353800" cy="0"/>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529840" y="1596172"/>
            <a:ext cx="0" cy="5017988"/>
          </a:xfrm>
          <a:prstGeom prst="line">
            <a:avLst/>
          </a:prstGeom>
          <a:ln>
            <a:solidFill>
              <a:srgbClr val="1F2C5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24400" y="1596172"/>
            <a:ext cx="0" cy="5017988"/>
          </a:xfrm>
          <a:prstGeom prst="line">
            <a:avLst/>
          </a:prstGeom>
          <a:ln>
            <a:solidFill>
              <a:srgbClr val="1F2C5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78942" y="1596172"/>
            <a:ext cx="0" cy="5017988"/>
          </a:xfrm>
          <a:prstGeom prst="line">
            <a:avLst/>
          </a:prstGeom>
          <a:ln>
            <a:solidFill>
              <a:srgbClr val="1F2C5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179606" y="1596172"/>
            <a:ext cx="0" cy="5017988"/>
          </a:xfrm>
          <a:prstGeom prst="line">
            <a:avLst/>
          </a:prstGeom>
          <a:ln>
            <a:solidFill>
              <a:srgbClr val="1F2C5C"/>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69613" y="3385608"/>
            <a:ext cx="2057400" cy="3083921"/>
          </a:xfrm>
          <a:prstGeom prst="rect">
            <a:avLst/>
          </a:prstGeom>
          <a:noFill/>
        </p:spPr>
        <p:txBody>
          <a:bodyPr wrap="square" rtlCol="0">
            <a:spAutoFit/>
          </a:bodyPr>
          <a:lstStyle/>
          <a:p>
            <a:pPr>
              <a:lnSpc>
                <a:spcPct val="200000"/>
              </a:lnSpc>
            </a:pPr>
            <a:r>
              <a:rPr lang="en-US" sz="2000" b="1" dirty="0">
                <a:solidFill>
                  <a:srgbClr val="1F2C5C"/>
                </a:solidFill>
              </a:rPr>
              <a:t>Economy</a:t>
            </a:r>
          </a:p>
          <a:p>
            <a:pPr>
              <a:lnSpc>
                <a:spcPct val="200000"/>
              </a:lnSpc>
            </a:pPr>
            <a:r>
              <a:rPr lang="en-US" sz="2000" b="1" dirty="0">
                <a:solidFill>
                  <a:srgbClr val="1F2C5C"/>
                </a:solidFill>
              </a:rPr>
              <a:t>Technology</a:t>
            </a:r>
          </a:p>
          <a:p>
            <a:pPr>
              <a:lnSpc>
                <a:spcPct val="200000"/>
              </a:lnSpc>
            </a:pPr>
            <a:r>
              <a:rPr lang="en-US" sz="2000" b="1" dirty="0">
                <a:solidFill>
                  <a:srgbClr val="1F2C5C"/>
                </a:solidFill>
              </a:rPr>
              <a:t>Politics</a:t>
            </a:r>
          </a:p>
          <a:p>
            <a:pPr>
              <a:lnSpc>
                <a:spcPct val="200000"/>
              </a:lnSpc>
            </a:pPr>
            <a:r>
              <a:rPr lang="en-US" sz="2000" b="1" dirty="0">
                <a:solidFill>
                  <a:srgbClr val="1F2C5C"/>
                </a:solidFill>
              </a:rPr>
              <a:t>Society</a:t>
            </a:r>
          </a:p>
          <a:p>
            <a:pPr>
              <a:lnSpc>
                <a:spcPct val="200000"/>
              </a:lnSpc>
            </a:pPr>
            <a:r>
              <a:rPr lang="en-US" sz="2000" b="1" dirty="0">
                <a:solidFill>
                  <a:srgbClr val="1F2C5C"/>
                </a:solidFill>
              </a:rPr>
              <a:t>Environment</a:t>
            </a:r>
          </a:p>
        </p:txBody>
      </p:sp>
      <p:cxnSp>
        <p:nvCxnSpPr>
          <p:cNvPr id="49" name="Straight Connector 48"/>
          <p:cNvCxnSpPr/>
          <p:nvPr/>
        </p:nvCxnSpPr>
        <p:spPr>
          <a:xfrm>
            <a:off x="289560" y="4049331"/>
            <a:ext cx="11353800" cy="0"/>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9560" y="4675674"/>
            <a:ext cx="11353800" cy="0"/>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74182" y="5302017"/>
            <a:ext cx="11353800" cy="0"/>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74182" y="5928360"/>
            <a:ext cx="11353800" cy="0"/>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sp>
        <p:nvSpPr>
          <p:cNvPr id="54" name="Down Arrow 53"/>
          <p:cNvSpPr/>
          <p:nvPr/>
        </p:nvSpPr>
        <p:spPr>
          <a:xfrm>
            <a:off x="5699760" y="3698801"/>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wn Arrow 54"/>
          <p:cNvSpPr/>
          <p:nvPr/>
        </p:nvSpPr>
        <p:spPr>
          <a:xfrm>
            <a:off x="5717479" y="4278214"/>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5699760" y="4980147"/>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56"/>
          <p:cNvSpPr/>
          <p:nvPr/>
        </p:nvSpPr>
        <p:spPr>
          <a:xfrm>
            <a:off x="5717479" y="5559560"/>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5717479" y="6188462"/>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58"/>
          <p:cNvSpPr/>
          <p:nvPr/>
        </p:nvSpPr>
        <p:spPr>
          <a:xfrm rot="10800000">
            <a:off x="8002179" y="4265269"/>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7985995" y="4980147"/>
            <a:ext cx="243493" cy="72772"/>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rot="10800000">
            <a:off x="8002179" y="3670992"/>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own Arrow 61"/>
          <p:cNvSpPr/>
          <p:nvPr/>
        </p:nvSpPr>
        <p:spPr>
          <a:xfrm>
            <a:off x="7985995" y="5470448"/>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wn Arrow 62"/>
          <p:cNvSpPr/>
          <p:nvPr/>
        </p:nvSpPr>
        <p:spPr>
          <a:xfrm rot="10800000">
            <a:off x="7985995" y="6188462"/>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Down Arrow 63"/>
          <p:cNvSpPr/>
          <p:nvPr/>
        </p:nvSpPr>
        <p:spPr>
          <a:xfrm rot="10800000">
            <a:off x="10329173" y="6167149"/>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Down Arrow 64"/>
          <p:cNvSpPr/>
          <p:nvPr/>
        </p:nvSpPr>
        <p:spPr>
          <a:xfrm rot="10800000">
            <a:off x="10329173" y="5476299"/>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Down Arrow 65"/>
          <p:cNvSpPr/>
          <p:nvPr/>
        </p:nvSpPr>
        <p:spPr>
          <a:xfrm>
            <a:off x="10329173" y="4902015"/>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wn Arrow 66"/>
          <p:cNvSpPr/>
          <p:nvPr/>
        </p:nvSpPr>
        <p:spPr>
          <a:xfrm rot="10800000">
            <a:off x="10308556" y="4234681"/>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Down Arrow 67"/>
          <p:cNvSpPr/>
          <p:nvPr/>
        </p:nvSpPr>
        <p:spPr>
          <a:xfrm>
            <a:off x="10309427" y="3712275"/>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3487829" y="3745621"/>
            <a:ext cx="243493" cy="72772"/>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n Arrow 69"/>
          <p:cNvSpPr/>
          <p:nvPr/>
        </p:nvSpPr>
        <p:spPr>
          <a:xfrm rot="10800000">
            <a:off x="3534896" y="4280643"/>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3487829" y="5026843"/>
            <a:ext cx="243493" cy="72772"/>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487829" y="6247323"/>
            <a:ext cx="243493" cy="72772"/>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a:off x="3522501" y="5559560"/>
            <a:ext cx="200951" cy="233119"/>
          </a:xfrm>
          <a:prstGeom prst="down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01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A2298-1938-4F26-BECE-2F4EA72DCDA5}"/>
              </a:ext>
            </a:extLst>
          </p:cNvPr>
          <p:cNvSpPr txBox="1"/>
          <p:nvPr/>
        </p:nvSpPr>
        <p:spPr>
          <a:xfrm>
            <a:off x="3785267" y="2014173"/>
            <a:ext cx="2525487" cy="2862322"/>
          </a:xfrm>
          <a:prstGeom prst="rect">
            <a:avLst/>
          </a:prstGeom>
          <a:noFill/>
        </p:spPr>
        <p:txBody>
          <a:bodyPr wrap="square">
            <a:spAutoFit/>
          </a:bodyPr>
          <a:lstStyle/>
          <a:p>
            <a:pPr>
              <a:defRPr/>
            </a:pPr>
            <a:endParaRPr lang="en-US" i="1" dirty="0">
              <a:solidFill>
                <a:srgbClr val="1F2C5C"/>
              </a:solidFill>
              <a:latin typeface="Calibri" panose="020F0502020204030204"/>
            </a:endParaRPr>
          </a:p>
          <a:p>
            <a:pPr>
              <a:defRPr/>
            </a:pPr>
            <a:r>
              <a:rPr lang="en-US" b="1" i="1" dirty="0">
                <a:solidFill>
                  <a:srgbClr val="1F2C5C"/>
                </a:solidFill>
                <a:latin typeface="Calibri" panose="020F0502020204030204"/>
              </a:rPr>
              <a:t>Global Marketplace</a:t>
            </a:r>
          </a:p>
          <a:p>
            <a:pPr>
              <a:defRPr/>
            </a:pPr>
            <a:endParaRPr lang="en-US" b="1" i="1" dirty="0">
              <a:solidFill>
                <a:srgbClr val="1F2C5C"/>
              </a:solidFill>
              <a:latin typeface="Calibri" panose="020F0502020204030204"/>
            </a:endParaRPr>
          </a:p>
          <a:p>
            <a:pPr>
              <a:defRPr/>
            </a:pPr>
            <a:r>
              <a:rPr lang="en-US" b="1" i="1" dirty="0">
                <a:solidFill>
                  <a:srgbClr val="1F2C5C"/>
                </a:solidFill>
                <a:latin typeface="Calibri" panose="020F0502020204030204"/>
              </a:rPr>
              <a:t>One World Order</a:t>
            </a:r>
          </a:p>
          <a:p>
            <a:pPr>
              <a:defRPr/>
            </a:pPr>
            <a:endParaRPr lang="en-US" b="1" i="1" dirty="0">
              <a:solidFill>
                <a:srgbClr val="1F2C5C"/>
              </a:solidFill>
              <a:latin typeface="Calibri" panose="020F0502020204030204"/>
            </a:endParaRPr>
          </a:p>
          <a:p>
            <a:pPr>
              <a:defRPr/>
            </a:pPr>
            <a:r>
              <a:rPr lang="en-US" b="1" i="1" dirty="0">
                <a:solidFill>
                  <a:srgbClr val="1F2C5C"/>
                </a:solidFill>
                <a:latin typeface="Calibri" panose="020F0502020204030204"/>
              </a:rPr>
              <a:t>Millions of Markets</a:t>
            </a:r>
          </a:p>
          <a:p>
            <a:pPr>
              <a:defRPr/>
            </a:pPr>
            <a:endParaRPr lang="en-US" b="1" i="1" dirty="0">
              <a:solidFill>
                <a:srgbClr val="1F2C5C"/>
              </a:solidFill>
              <a:latin typeface="Calibri" panose="020F0502020204030204"/>
            </a:endParaRPr>
          </a:p>
          <a:p>
            <a:pPr>
              <a:defRPr/>
            </a:pPr>
            <a:r>
              <a:rPr lang="en-US" b="1" i="1" dirty="0" err="1">
                <a:solidFill>
                  <a:srgbClr val="1F2C5C"/>
                </a:solidFill>
                <a:latin typeface="Calibri" panose="020F0502020204030204"/>
              </a:rPr>
              <a:t>Naftástique</a:t>
            </a:r>
            <a:r>
              <a:rPr lang="en-US" i="1" dirty="0">
                <a:solidFill>
                  <a:srgbClr val="1F2C5C"/>
                </a:solidFill>
                <a:latin typeface="Calibri" panose="020F0502020204030204"/>
              </a:rPr>
              <a:t>!</a:t>
            </a:r>
          </a:p>
          <a:p>
            <a:pPr>
              <a:defRPr/>
            </a:pPr>
            <a:endParaRPr lang="en-US" i="1" dirty="0">
              <a:solidFill>
                <a:srgbClr val="1F2C5C"/>
              </a:solidFill>
              <a:latin typeface="Calibri" panose="020F0502020204030204"/>
            </a:endParaRPr>
          </a:p>
          <a:p>
            <a:pPr>
              <a:defRPr/>
            </a:pPr>
            <a:endParaRPr lang="en-US" i="1" dirty="0">
              <a:solidFill>
                <a:srgbClr val="1F2C5C"/>
              </a:solidFill>
              <a:latin typeface="Calibri" panose="020F0502020204030204"/>
            </a:endParaRPr>
          </a:p>
        </p:txBody>
      </p:sp>
      <p:sp>
        <p:nvSpPr>
          <p:cNvPr id="5" name="TextBox 4">
            <a:extLst>
              <a:ext uri="{FF2B5EF4-FFF2-40B4-BE49-F238E27FC236}">
                <a16:creationId xmlns:a16="http://schemas.microsoft.com/office/drawing/2014/main" id="{AE5B385B-DAB5-4C49-AD91-396CD6654103}"/>
              </a:ext>
            </a:extLst>
          </p:cNvPr>
          <p:cNvSpPr txBox="1"/>
          <p:nvPr/>
        </p:nvSpPr>
        <p:spPr>
          <a:xfrm>
            <a:off x="1255713" y="304007"/>
            <a:ext cx="7670800" cy="1615827"/>
          </a:xfrm>
          <a:prstGeom prst="rect">
            <a:avLst/>
          </a:prstGeom>
          <a:noFill/>
        </p:spPr>
        <p:txBody>
          <a:bodyPr wrap="square">
            <a:spAutoFit/>
          </a:bodyPr>
          <a:lstStyle/>
          <a:p>
            <a:pPr>
              <a:defRPr/>
            </a:pPr>
            <a:endParaRPr lang="en-US" i="1" dirty="0">
              <a:solidFill>
                <a:prstClr val="black"/>
              </a:solidFill>
              <a:latin typeface="Calibri" panose="020F0502020204030204"/>
            </a:endParaRPr>
          </a:p>
          <a:p>
            <a:pPr>
              <a:defRPr/>
            </a:pPr>
            <a:r>
              <a:rPr lang="en-US" sz="2700" b="1" i="1" dirty="0">
                <a:solidFill>
                  <a:srgbClr val="E6A300"/>
                </a:solidFill>
                <a:latin typeface="Calibri" panose="020F0502020204030204"/>
              </a:rPr>
              <a:t>Foresight Series</a:t>
            </a:r>
          </a:p>
          <a:p>
            <a:pPr>
              <a:defRPr/>
            </a:pPr>
            <a:r>
              <a:rPr lang="en-US" i="1" dirty="0">
                <a:solidFill>
                  <a:prstClr val="black"/>
                </a:solidFill>
                <a:latin typeface="Calibri" panose="020F0502020204030204"/>
              </a:rPr>
              <a:t>Strategic Issues Facing Transportation, Volume 1: Scenario Planning for Freight Transportation Infrastructure Investment</a:t>
            </a:r>
          </a:p>
          <a:p>
            <a:pPr>
              <a:defRPr/>
            </a:pPr>
            <a:endParaRPr lang="en-US" b="1" dirty="0">
              <a:solidFill>
                <a:prstClr val="black"/>
              </a:solidFill>
              <a:latin typeface="Calibri" panose="020F0502020204030204"/>
            </a:endParaRPr>
          </a:p>
        </p:txBody>
      </p:sp>
      <p:grpSp>
        <p:nvGrpSpPr>
          <p:cNvPr id="2" name="Group 1"/>
          <p:cNvGrpSpPr/>
          <p:nvPr/>
        </p:nvGrpSpPr>
        <p:grpSpPr>
          <a:xfrm>
            <a:off x="6301188" y="1821319"/>
            <a:ext cx="4549152" cy="3880010"/>
            <a:chOff x="6214100" y="1712459"/>
            <a:chExt cx="4549152" cy="3880010"/>
          </a:xfrm>
        </p:grpSpPr>
        <p:sp>
          <p:nvSpPr>
            <p:cNvPr id="6" name="Rectangle 5">
              <a:extLst>
                <a:ext uri="{FF2B5EF4-FFF2-40B4-BE49-F238E27FC236}">
                  <a16:creationId xmlns:a16="http://schemas.microsoft.com/office/drawing/2014/main" id="{14C92CF5-C864-4B17-BA7F-918DE48F8E17}"/>
                </a:ext>
              </a:extLst>
            </p:cNvPr>
            <p:cNvSpPr/>
            <p:nvPr/>
          </p:nvSpPr>
          <p:spPr>
            <a:xfrm>
              <a:off x="7262815" y="1855333"/>
              <a:ext cx="1528762" cy="1300162"/>
            </a:xfrm>
            <a:prstGeom prst="rect">
              <a:avLst/>
            </a:prstGeom>
            <a:ln>
              <a:solidFill>
                <a:srgbClr val="E6A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7" name="Rectangle 6">
              <a:extLst>
                <a:ext uri="{FF2B5EF4-FFF2-40B4-BE49-F238E27FC236}">
                  <a16:creationId xmlns:a16="http://schemas.microsoft.com/office/drawing/2014/main" id="{C051D762-0B8F-4257-AE3A-6533D901DFB5}"/>
                </a:ext>
              </a:extLst>
            </p:cNvPr>
            <p:cNvSpPr/>
            <p:nvPr/>
          </p:nvSpPr>
          <p:spPr>
            <a:xfrm>
              <a:off x="8943977" y="3336474"/>
              <a:ext cx="1528762" cy="1300162"/>
            </a:xfrm>
            <a:prstGeom prst="rect">
              <a:avLst/>
            </a:prstGeom>
            <a:ln>
              <a:solidFill>
                <a:srgbClr val="E6A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8" name="Rectangle 7">
              <a:extLst>
                <a:ext uri="{FF2B5EF4-FFF2-40B4-BE49-F238E27FC236}">
                  <a16:creationId xmlns:a16="http://schemas.microsoft.com/office/drawing/2014/main" id="{30C2065E-0715-432D-A41B-4E3AF69C66AB}"/>
                </a:ext>
              </a:extLst>
            </p:cNvPr>
            <p:cNvSpPr/>
            <p:nvPr/>
          </p:nvSpPr>
          <p:spPr>
            <a:xfrm>
              <a:off x="7262815" y="3336474"/>
              <a:ext cx="1528762" cy="1300162"/>
            </a:xfrm>
            <a:prstGeom prst="rect">
              <a:avLst/>
            </a:prstGeom>
            <a:ln>
              <a:solidFill>
                <a:srgbClr val="E6A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9" name="Rectangle 8">
              <a:extLst>
                <a:ext uri="{FF2B5EF4-FFF2-40B4-BE49-F238E27FC236}">
                  <a16:creationId xmlns:a16="http://schemas.microsoft.com/office/drawing/2014/main" id="{83C73E5A-E72C-453B-BC10-0F4F29CBDE8D}"/>
                </a:ext>
              </a:extLst>
            </p:cNvPr>
            <p:cNvSpPr/>
            <p:nvPr/>
          </p:nvSpPr>
          <p:spPr>
            <a:xfrm>
              <a:off x="8943977" y="1855333"/>
              <a:ext cx="1528762" cy="1300162"/>
            </a:xfrm>
            <a:prstGeom prst="rect">
              <a:avLst/>
            </a:prstGeom>
            <a:ln>
              <a:solidFill>
                <a:srgbClr val="E6A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0" name="TextBox 9">
              <a:extLst>
                <a:ext uri="{FF2B5EF4-FFF2-40B4-BE49-F238E27FC236}">
                  <a16:creationId xmlns:a16="http://schemas.microsoft.com/office/drawing/2014/main" id="{D1C152E9-74BF-426A-B038-AD3720B2380E}"/>
                </a:ext>
              </a:extLst>
            </p:cNvPr>
            <p:cNvSpPr txBox="1"/>
            <p:nvPr/>
          </p:nvSpPr>
          <p:spPr>
            <a:xfrm>
              <a:off x="7400091" y="2277205"/>
              <a:ext cx="1254210" cy="646331"/>
            </a:xfrm>
            <a:prstGeom prst="rect">
              <a:avLst/>
            </a:prstGeom>
            <a:noFill/>
          </p:spPr>
          <p:txBody>
            <a:bodyPr wrap="square" rtlCol="0">
              <a:spAutoFit/>
            </a:bodyPr>
            <a:lstStyle/>
            <a:p>
              <a:pPr algn="ctr"/>
              <a:r>
                <a:rPr lang="en-US" dirty="0">
                  <a:solidFill>
                    <a:prstClr val="black"/>
                  </a:solidFill>
                  <a:latin typeface="Calibri" panose="020F0502020204030204"/>
                </a:rPr>
                <a:t>One World Order</a:t>
              </a:r>
            </a:p>
          </p:txBody>
        </p:sp>
        <p:sp>
          <p:nvSpPr>
            <p:cNvPr id="11" name="TextBox 10">
              <a:extLst>
                <a:ext uri="{FF2B5EF4-FFF2-40B4-BE49-F238E27FC236}">
                  <a16:creationId xmlns:a16="http://schemas.microsoft.com/office/drawing/2014/main" id="{76F52D57-9E21-49E2-A7BF-611DE6BFAF86}"/>
                </a:ext>
              </a:extLst>
            </p:cNvPr>
            <p:cNvSpPr txBox="1"/>
            <p:nvPr/>
          </p:nvSpPr>
          <p:spPr>
            <a:xfrm>
              <a:off x="9105066" y="3801890"/>
              <a:ext cx="1254210" cy="646331"/>
            </a:xfrm>
            <a:prstGeom prst="rect">
              <a:avLst/>
            </a:prstGeom>
            <a:noFill/>
          </p:spPr>
          <p:txBody>
            <a:bodyPr wrap="square" rtlCol="0">
              <a:spAutoFit/>
            </a:bodyPr>
            <a:lstStyle/>
            <a:p>
              <a:pPr algn="ctr"/>
              <a:r>
                <a:rPr lang="en-US" dirty="0">
                  <a:solidFill>
                    <a:prstClr val="black"/>
                  </a:solidFill>
                  <a:latin typeface="Calibri" panose="020F0502020204030204"/>
                </a:rPr>
                <a:t>Millions of Markets</a:t>
              </a:r>
            </a:p>
          </p:txBody>
        </p:sp>
        <p:sp>
          <p:nvSpPr>
            <p:cNvPr id="12" name="TextBox 11">
              <a:extLst>
                <a:ext uri="{FF2B5EF4-FFF2-40B4-BE49-F238E27FC236}">
                  <a16:creationId xmlns:a16="http://schemas.microsoft.com/office/drawing/2014/main" id="{E84FF2AB-2BF4-4A22-B18E-F6B9B0B523CE}"/>
                </a:ext>
              </a:extLst>
            </p:cNvPr>
            <p:cNvSpPr txBox="1"/>
            <p:nvPr/>
          </p:nvSpPr>
          <p:spPr>
            <a:xfrm>
              <a:off x="7353303" y="3801890"/>
              <a:ext cx="1371599" cy="646331"/>
            </a:xfrm>
            <a:prstGeom prst="rect">
              <a:avLst/>
            </a:prstGeom>
            <a:noFill/>
          </p:spPr>
          <p:txBody>
            <a:bodyPr wrap="square" rtlCol="0">
              <a:spAutoFit/>
            </a:bodyPr>
            <a:lstStyle/>
            <a:p>
              <a:pPr algn="ctr"/>
              <a:r>
                <a:rPr lang="en-US" dirty="0" err="1">
                  <a:solidFill>
                    <a:prstClr val="black"/>
                  </a:solidFill>
                  <a:latin typeface="Calibri" panose="020F0502020204030204"/>
                </a:rPr>
                <a:t>Naftástique</a:t>
              </a:r>
              <a:r>
                <a:rPr lang="en-US" dirty="0">
                  <a:solidFill>
                    <a:prstClr val="black"/>
                  </a:solidFill>
                  <a:latin typeface="Calibri" panose="020F0502020204030204"/>
                </a:rPr>
                <a:t>!</a:t>
              </a:r>
            </a:p>
            <a:p>
              <a:pPr algn="ctr"/>
              <a:endParaRPr lang="en-US"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C8FE5878-60CD-410E-9112-E937333F258E}"/>
                </a:ext>
              </a:extLst>
            </p:cNvPr>
            <p:cNvSpPr txBox="1"/>
            <p:nvPr/>
          </p:nvSpPr>
          <p:spPr>
            <a:xfrm>
              <a:off x="9019340" y="2263368"/>
              <a:ext cx="1378035" cy="646331"/>
            </a:xfrm>
            <a:prstGeom prst="rect">
              <a:avLst/>
            </a:prstGeom>
            <a:noFill/>
          </p:spPr>
          <p:txBody>
            <a:bodyPr wrap="square" rtlCol="0">
              <a:spAutoFit/>
            </a:bodyPr>
            <a:lstStyle/>
            <a:p>
              <a:pPr algn="ctr"/>
              <a:r>
                <a:rPr lang="en-US" dirty="0">
                  <a:solidFill>
                    <a:prstClr val="black"/>
                  </a:solidFill>
                  <a:latin typeface="Calibri" panose="020F0502020204030204"/>
                </a:rPr>
                <a:t>Global Marketplace</a:t>
              </a:r>
            </a:p>
          </p:txBody>
        </p:sp>
        <p:cxnSp>
          <p:nvCxnSpPr>
            <p:cNvPr id="14" name="Straight Connector 13">
              <a:extLst>
                <a:ext uri="{FF2B5EF4-FFF2-40B4-BE49-F238E27FC236}">
                  <a16:creationId xmlns:a16="http://schemas.microsoft.com/office/drawing/2014/main" id="{1AAB5B95-ED4F-41B7-B959-1612643E28F2}"/>
                </a:ext>
              </a:extLst>
            </p:cNvPr>
            <p:cNvCxnSpPr/>
            <p:nvPr/>
          </p:nvCxnSpPr>
          <p:spPr>
            <a:xfrm>
              <a:off x="6819902" y="1712459"/>
              <a:ext cx="0" cy="3228975"/>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2B525D-3BE3-4A7D-9BFD-424848E4A34D}"/>
                </a:ext>
              </a:extLst>
            </p:cNvPr>
            <p:cNvCxnSpPr/>
            <p:nvPr/>
          </p:nvCxnSpPr>
          <p:spPr>
            <a:xfrm>
              <a:off x="6819902" y="4941433"/>
              <a:ext cx="3943350" cy="0"/>
            </a:xfrm>
            <a:prstGeom prst="line">
              <a:avLst/>
            </a:prstGeom>
            <a:ln>
              <a:solidFill>
                <a:srgbClr val="E6A3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3983DF0-3D30-4A0C-A44B-7A5D87806F64}"/>
                </a:ext>
              </a:extLst>
            </p:cNvPr>
            <p:cNvSpPr txBox="1"/>
            <p:nvPr/>
          </p:nvSpPr>
          <p:spPr>
            <a:xfrm>
              <a:off x="8039103" y="4946138"/>
              <a:ext cx="1515869" cy="646331"/>
            </a:xfrm>
            <a:prstGeom prst="rect">
              <a:avLst/>
            </a:prstGeom>
            <a:noFill/>
          </p:spPr>
          <p:txBody>
            <a:bodyPr wrap="square" rtlCol="0">
              <a:spAutoFit/>
            </a:bodyPr>
            <a:lstStyle/>
            <a:p>
              <a:pPr algn="ctr"/>
              <a:r>
                <a:rPr lang="en-US" dirty="0">
                  <a:solidFill>
                    <a:prstClr val="black"/>
                  </a:solidFill>
                  <a:latin typeface="Calibri" panose="020F0502020204030204"/>
                </a:rPr>
                <a:t>Resource Availability</a:t>
              </a:r>
            </a:p>
          </p:txBody>
        </p:sp>
        <p:sp>
          <p:nvSpPr>
            <p:cNvPr id="17" name="TextBox 16">
              <a:extLst>
                <a:ext uri="{FF2B5EF4-FFF2-40B4-BE49-F238E27FC236}">
                  <a16:creationId xmlns:a16="http://schemas.microsoft.com/office/drawing/2014/main" id="{8C83B309-4057-4FA4-9278-B64A6E9BBF0D}"/>
                </a:ext>
              </a:extLst>
            </p:cNvPr>
            <p:cNvSpPr txBox="1"/>
            <p:nvPr/>
          </p:nvSpPr>
          <p:spPr>
            <a:xfrm rot="16200000">
              <a:off x="5619247" y="3000592"/>
              <a:ext cx="1559037" cy="369332"/>
            </a:xfrm>
            <a:prstGeom prst="rect">
              <a:avLst/>
            </a:prstGeom>
            <a:noFill/>
          </p:spPr>
          <p:txBody>
            <a:bodyPr wrap="square" rtlCol="0">
              <a:spAutoFit/>
            </a:bodyPr>
            <a:lstStyle/>
            <a:p>
              <a:r>
                <a:rPr lang="en-US" dirty="0">
                  <a:solidFill>
                    <a:prstClr val="black"/>
                  </a:solidFill>
                  <a:latin typeface="Calibri" panose="020F0502020204030204"/>
                </a:rPr>
                <a:t>Global Trade</a:t>
              </a:r>
            </a:p>
          </p:txBody>
        </p:sp>
        <p:sp>
          <p:nvSpPr>
            <p:cNvPr id="18" name="Arrow: Right 17">
              <a:extLst>
                <a:ext uri="{FF2B5EF4-FFF2-40B4-BE49-F238E27FC236}">
                  <a16:creationId xmlns:a16="http://schemas.microsoft.com/office/drawing/2014/main" id="{33B25B0A-09AB-42D4-9D3D-1197BC40E806}"/>
                </a:ext>
              </a:extLst>
            </p:cNvPr>
            <p:cNvSpPr/>
            <p:nvPr/>
          </p:nvSpPr>
          <p:spPr>
            <a:xfrm rot="5400000">
              <a:off x="6043495" y="4358167"/>
              <a:ext cx="740568" cy="369309"/>
            </a:xfrm>
            <a:prstGeom prst="right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Arrow: Right 18">
              <a:extLst>
                <a:ext uri="{FF2B5EF4-FFF2-40B4-BE49-F238E27FC236}">
                  <a16:creationId xmlns:a16="http://schemas.microsoft.com/office/drawing/2014/main" id="{6FD89D59-EC4D-4D53-8E95-B57086B9CD99}"/>
                </a:ext>
              </a:extLst>
            </p:cNvPr>
            <p:cNvSpPr/>
            <p:nvPr/>
          </p:nvSpPr>
          <p:spPr>
            <a:xfrm rot="10800000">
              <a:off x="7168835" y="5061566"/>
              <a:ext cx="740568" cy="369309"/>
            </a:xfrm>
            <a:prstGeom prst="right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Arrow: Right 19">
              <a:extLst>
                <a:ext uri="{FF2B5EF4-FFF2-40B4-BE49-F238E27FC236}">
                  <a16:creationId xmlns:a16="http://schemas.microsoft.com/office/drawing/2014/main" id="{FA0209B1-23C8-4996-8B72-4312AA272F34}"/>
                </a:ext>
              </a:extLst>
            </p:cNvPr>
            <p:cNvSpPr/>
            <p:nvPr/>
          </p:nvSpPr>
          <p:spPr>
            <a:xfrm rot="16200000">
              <a:off x="6038037" y="1988160"/>
              <a:ext cx="740568" cy="369309"/>
            </a:xfrm>
            <a:prstGeom prst="right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Arrow: Right 20">
              <a:extLst>
                <a:ext uri="{FF2B5EF4-FFF2-40B4-BE49-F238E27FC236}">
                  <a16:creationId xmlns:a16="http://schemas.microsoft.com/office/drawing/2014/main" id="{EBCF86B7-222D-40D9-9394-523E49DBFAC7}"/>
                </a:ext>
              </a:extLst>
            </p:cNvPr>
            <p:cNvSpPr/>
            <p:nvPr/>
          </p:nvSpPr>
          <p:spPr>
            <a:xfrm>
              <a:off x="9732171" y="5061566"/>
              <a:ext cx="740568" cy="369309"/>
            </a:xfrm>
            <a:prstGeom prst="rightArrow">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Tree>
    <p:extLst>
      <p:ext uri="{BB962C8B-B14F-4D97-AF65-F5344CB8AC3E}">
        <p14:creationId xmlns:p14="http://schemas.microsoft.com/office/powerpoint/2010/main" val="75374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E5B385B-DAB5-4C49-AD91-396CD6654103}"/>
              </a:ext>
            </a:extLst>
          </p:cNvPr>
          <p:cNvSpPr txBox="1"/>
          <p:nvPr/>
        </p:nvSpPr>
        <p:spPr>
          <a:xfrm>
            <a:off x="1255713" y="304007"/>
            <a:ext cx="7670800" cy="1615827"/>
          </a:xfrm>
          <a:prstGeom prst="rect">
            <a:avLst/>
          </a:prstGeom>
          <a:noFill/>
        </p:spPr>
        <p:txBody>
          <a:bodyPr wrap="square">
            <a:spAutoFit/>
          </a:bodyPr>
          <a:lstStyle/>
          <a:p>
            <a:pPr>
              <a:defRPr/>
            </a:pPr>
            <a:endParaRPr lang="en-US" i="1" dirty="0">
              <a:solidFill>
                <a:prstClr val="black"/>
              </a:solidFill>
              <a:latin typeface="Calibri" panose="020F0502020204030204"/>
            </a:endParaRPr>
          </a:p>
          <a:p>
            <a:pPr>
              <a:defRPr/>
            </a:pPr>
            <a:r>
              <a:rPr lang="en-US" sz="2700" b="1" i="1" dirty="0">
                <a:solidFill>
                  <a:srgbClr val="E6A300"/>
                </a:solidFill>
                <a:latin typeface="Calibri" panose="020F0502020204030204"/>
              </a:rPr>
              <a:t>Foresight Series</a:t>
            </a:r>
          </a:p>
          <a:p>
            <a:pPr>
              <a:defRPr/>
            </a:pPr>
            <a:r>
              <a:rPr lang="en-US" i="1" dirty="0">
                <a:solidFill>
                  <a:schemeClr val="bg1">
                    <a:lumMod val="95000"/>
                  </a:schemeClr>
                </a:solidFill>
                <a:latin typeface="Calibri" panose="020F0502020204030204"/>
              </a:rPr>
              <a:t>Strategic Issues Facing Transportation, Volume 1: Scenario Planning for Freight Transportation Infrastructure Investment</a:t>
            </a:r>
          </a:p>
          <a:p>
            <a:pPr>
              <a:defRPr/>
            </a:pPr>
            <a:endParaRPr lang="en-US" b="1" dirty="0">
              <a:solidFill>
                <a:prstClr val="black"/>
              </a:solidFill>
              <a:latin typeface="Calibri" panose="020F0502020204030204"/>
            </a:endParaRPr>
          </a:p>
        </p:txBody>
      </p:sp>
      <p:pic>
        <p:nvPicPr>
          <p:cNvPr id="22" name="Picture 2" descr="A screenshot of a cell phone&#10;&#10;Description generated with high confidence">
            <a:extLst>
              <a:ext uri="{FF2B5EF4-FFF2-40B4-BE49-F238E27FC236}">
                <a16:creationId xmlns:a16="http://schemas.microsoft.com/office/drawing/2014/main" id="{6139B878-589E-436E-8DFE-EBBD7C97E2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2626" y="1750914"/>
            <a:ext cx="7294517" cy="491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64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3934FF-17BC-4065-8EC7-35D7A8EFF477}"/>
              </a:ext>
            </a:extLst>
          </p:cNvPr>
          <p:cNvSpPr txBox="1"/>
          <p:nvPr/>
        </p:nvSpPr>
        <p:spPr>
          <a:xfrm>
            <a:off x="1136650" y="1143000"/>
            <a:ext cx="8575675" cy="4893647"/>
          </a:xfrm>
          <a:prstGeom prst="rect">
            <a:avLst/>
          </a:prstGeom>
          <a:noFill/>
        </p:spPr>
        <p:txBody>
          <a:bodyPr>
            <a:spAutoFit/>
          </a:bodyPr>
          <a:lstStyle/>
          <a:p>
            <a:pPr>
              <a:defRPr/>
            </a:pPr>
            <a:r>
              <a:rPr lang="en-US" sz="2400" b="1" dirty="0">
                <a:solidFill>
                  <a:srgbClr val="1F2C5C"/>
                </a:solidFill>
                <a:latin typeface="Calibri" panose="020F0502020204030204"/>
              </a:rPr>
              <a:t>Plausible</a:t>
            </a:r>
            <a:endParaRPr lang="en-US" sz="2400" dirty="0">
              <a:solidFill>
                <a:srgbClr val="1F2C5C"/>
              </a:solidFill>
              <a:latin typeface="Calibri" panose="020F0502020204030204"/>
            </a:endParaRPr>
          </a:p>
          <a:p>
            <a:pPr>
              <a:defRPr/>
            </a:pPr>
            <a:endParaRPr lang="en-US" sz="2400" dirty="0">
              <a:solidFill>
                <a:schemeClr val="tx1">
                  <a:lumMod val="75000"/>
                  <a:lumOff val="25000"/>
                </a:schemeClr>
              </a:solidFill>
              <a:latin typeface="Calibri" panose="020F0502020204030204"/>
            </a:endParaRPr>
          </a:p>
          <a:p>
            <a:pPr>
              <a:defRPr/>
            </a:pPr>
            <a:r>
              <a:rPr lang="en-US" sz="2400" b="1" dirty="0">
                <a:solidFill>
                  <a:srgbClr val="1F2C5C"/>
                </a:solidFill>
                <a:latin typeface="Calibri" panose="020F0502020204030204"/>
              </a:rPr>
              <a:t>Internally Consistent</a:t>
            </a:r>
          </a:p>
          <a:p>
            <a:pPr>
              <a:defRPr/>
            </a:pPr>
            <a:endParaRPr lang="en-US" sz="2400" b="1" dirty="0">
              <a:solidFill>
                <a:srgbClr val="1F2C5C"/>
              </a:solidFill>
              <a:latin typeface="Calibri" panose="020F0502020204030204"/>
            </a:endParaRPr>
          </a:p>
          <a:p>
            <a:pPr>
              <a:defRPr/>
            </a:pPr>
            <a:r>
              <a:rPr lang="en-US" sz="2400" b="1" dirty="0">
                <a:solidFill>
                  <a:srgbClr val="1F2C5C"/>
                </a:solidFill>
                <a:latin typeface="Calibri" panose="020F0502020204030204"/>
              </a:rPr>
              <a:t>Challenging </a:t>
            </a:r>
          </a:p>
          <a:p>
            <a:pPr>
              <a:defRPr/>
            </a:pPr>
            <a:endParaRPr lang="en-US" sz="2400" b="1" dirty="0">
              <a:solidFill>
                <a:srgbClr val="1F2C5C"/>
              </a:solidFill>
              <a:latin typeface="Calibri" panose="020F0502020204030204"/>
            </a:endParaRPr>
          </a:p>
          <a:p>
            <a:pPr>
              <a:defRPr/>
            </a:pPr>
            <a:r>
              <a:rPr lang="en-US" sz="2400" b="1" dirty="0">
                <a:solidFill>
                  <a:srgbClr val="1F2C5C"/>
                </a:solidFill>
                <a:latin typeface="Calibri" panose="020F0502020204030204"/>
              </a:rPr>
              <a:t>Differentiated</a:t>
            </a:r>
          </a:p>
          <a:p>
            <a:pPr>
              <a:defRPr/>
            </a:pPr>
            <a:endParaRPr lang="en-US" sz="2400" b="1" dirty="0">
              <a:solidFill>
                <a:srgbClr val="1F2C5C"/>
              </a:solidFill>
              <a:latin typeface="Calibri" panose="020F0502020204030204"/>
            </a:endParaRPr>
          </a:p>
          <a:p>
            <a:pPr>
              <a:defRPr/>
            </a:pPr>
            <a:r>
              <a:rPr lang="en-US" sz="2400" b="1" dirty="0">
                <a:solidFill>
                  <a:srgbClr val="1F2C5C"/>
                </a:solidFill>
                <a:latin typeface="Calibri" panose="020F0502020204030204"/>
              </a:rPr>
              <a:t>Memorable</a:t>
            </a:r>
          </a:p>
          <a:p>
            <a:pPr>
              <a:defRPr/>
            </a:pPr>
            <a:endParaRPr lang="en-US" sz="2400" b="1" dirty="0">
              <a:solidFill>
                <a:srgbClr val="1F2C5C"/>
              </a:solidFill>
              <a:latin typeface="Calibri" panose="020F0502020204030204"/>
            </a:endParaRPr>
          </a:p>
          <a:p>
            <a:pPr>
              <a:defRPr/>
            </a:pPr>
            <a:endParaRPr lang="en-US" sz="2400" b="1" dirty="0">
              <a:solidFill>
                <a:srgbClr val="1F2C5C"/>
              </a:solidFill>
              <a:latin typeface="Calibri" panose="020F0502020204030204"/>
            </a:endParaRPr>
          </a:p>
          <a:p>
            <a:pPr>
              <a:defRPr/>
            </a:pPr>
            <a:endParaRPr lang="en-US" sz="2400" b="1" dirty="0">
              <a:solidFill>
                <a:schemeClr val="tx1">
                  <a:lumMod val="65000"/>
                  <a:lumOff val="35000"/>
                </a:schemeClr>
              </a:solidFill>
              <a:latin typeface="Calibri" panose="020F0502020204030204"/>
            </a:endParaRPr>
          </a:p>
          <a:p>
            <a:pPr>
              <a:defRPr/>
            </a:pPr>
            <a:endParaRPr lang="en-US" sz="2400" dirty="0">
              <a:solidFill>
                <a:schemeClr val="tx1">
                  <a:lumMod val="65000"/>
                  <a:lumOff val="35000"/>
                </a:schemeClr>
              </a:solidFill>
              <a:latin typeface="Calibri" panose="020F0502020204030204"/>
            </a:endParaRPr>
          </a:p>
        </p:txBody>
      </p:sp>
      <p:sp>
        <p:nvSpPr>
          <p:cNvPr id="5" name="TextBox 4">
            <a:extLst>
              <a:ext uri="{FF2B5EF4-FFF2-40B4-BE49-F238E27FC236}">
                <a16:creationId xmlns:a16="http://schemas.microsoft.com/office/drawing/2014/main" id="{117E2769-51F7-4194-8DDE-959EBE374574}"/>
              </a:ext>
            </a:extLst>
          </p:cNvPr>
          <p:cNvSpPr txBox="1"/>
          <p:nvPr/>
        </p:nvSpPr>
        <p:spPr>
          <a:xfrm>
            <a:off x="322263" y="207963"/>
            <a:ext cx="11549697" cy="892552"/>
          </a:xfrm>
          <a:prstGeom prst="rect">
            <a:avLst/>
          </a:prstGeom>
          <a:noFill/>
        </p:spPr>
        <p:txBody>
          <a:bodyPr wrap="square">
            <a:spAutoFit/>
          </a:bodyPr>
          <a:lstStyle/>
          <a:p>
            <a:pPr algn="ctr">
              <a:defRPr/>
            </a:pPr>
            <a:r>
              <a:rPr lang="en-US" sz="5200" b="1" dirty="0">
                <a:solidFill>
                  <a:schemeClr val="tx1">
                    <a:lumMod val="65000"/>
                    <a:lumOff val="35000"/>
                  </a:schemeClr>
                </a:solidFill>
                <a:latin typeface="Calibri" panose="020F0502020204030204"/>
              </a:rPr>
              <a:t>What makes a good scenario?</a:t>
            </a:r>
          </a:p>
        </p:txBody>
      </p:sp>
    </p:spTree>
    <p:extLst>
      <p:ext uri="{BB962C8B-B14F-4D97-AF65-F5344CB8AC3E}">
        <p14:creationId xmlns:p14="http://schemas.microsoft.com/office/powerpoint/2010/main" val="1602703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640" y="241070"/>
            <a:ext cx="5328458" cy="461665"/>
          </a:xfrm>
          <a:prstGeom prst="rect">
            <a:avLst/>
          </a:prstGeom>
          <a:noFill/>
        </p:spPr>
        <p:txBody>
          <a:bodyPr wrap="square" rtlCol="0">
            <a:spAutoFit/>
          </a:bodyPr>
          <a:lstStyle/>
          <a:p>
            <a:r>
              <a:rPr lang="en-US" sz="2400" b="1" i="1" dirty="0">
                <a:solidFill>
                  <a:srgbClr val="E6A300"/>
                </a:solidFill>
              </a:rPr>
              <a:t>Signposts and Indicators :</a:t>
            </a:r>
          </a:p>
        </p:txBody>
      </p:sp>
      <p:pic>
        <p:nvPicPr>
          <p:cNvPr id="8" name="Content Placeholder 3">
            <a:extLst>
              <a:ext uri="{FF2B5EF4-FFF2-40B4-BE49-F238E27FC236}">
                <a16:creationId xmlns:a16="http://schemas.microsoft.com/office/drawing/2014/main" id="{A7EA5AA9-6755-451D-8725-99381F2F3D47}"/>
              </a:ext>
            </a:extLst>
          </p:cNvPr>
          <p:cNvPicPr>
            <a:picLocks noChangeAspect="1"/>
          </p:cNvPicPr>
          <p:nvPr/>
        </p:nvPicPr>
        <p:blipFill>
          <a:blip r:embed="rId3"/>
          <a:stretch>
            <a:fillRect/>
          </a:stretch>
        </p:blipFill>
        <p:spPr>
          <a:xfrm>
            <a:off x="699038" y="914734"/>
            <a:ext cx="6863442" cy="5327977"/>
          </a:xfrm>
          <a:prstGeom prst="rect">
            <a:avLst/>
          </a:prstGeom>
        </p:spPr>
      </p:pic>
      <p:pic>
        <p:nvPicPr>
          <p:cNvPr id="9" name="Picture 8"/>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378173" y="3096574"/>
            <a:ext cx="5419058" cy="2846692"/>
          </a:xfrm>
          <a:prstGeom prst="rect">
            <a:avLst/>
          </a:prstGeom>
        </p:spPr>
      </p:pic>
      <p:grpSp>
        <p:nvGrpSpPr>
          <p:cNvPr id="10" name="Group 2">
            <a:extLst>
              <a:ext uri="{FF2B5EF4-FFF2-40B4-BE49-F238E27FC236}">
                <a16:creationId xmlns:a16="http://schemas.microsoft.com/office/drawing/2014/main" id="{4EFF19B9-C71A-4DD0-A9AA-F4004C3E5BFE}"/>
              </a:ext>
            </a:extLst>
          </p:cNvPr>
          <p:cNvGrpSpPr>
            <a:grpSpLocks/>
          </p:cNvGrpSpPr>
          <p:nvPr/>
        </p:nvGrpSpPr>
        <p:grpSpPr bwMode="auto">
          <a:xfrm>
            <a:off x="10016676" y="4866821"/>
            <a:ext cx="1889760" cy="1846070"/>
            <a:chOff x="8077200" y="3556410"/>
            <a:chExt cx="8103260" cy="7915569"/>
          </a:xfrm>
        </p:grpSpPr>
        <p:sp>
          <p:nvSpPr>
            <p:cNvPr id="11" name="Shape 197">
              <a:extLst>
                <a:ext uri="{FF2B5EF4-FFF2-40B4-BE49-F238E27FC236}">
                  <a16:creationId xmlns:a16="http://schemas.microsoft.com/office/drawing/2014/main" id="{E0D1E3DC-B9C6-478F-AE1C-412712389221}"/>
                </a:ext>
              </a:extLst>
            </p:cNvPr>
            <p:cNvSpPr>
              <a:spLocks/>
            </p:cNvSpPr>
            <p:nvPr/>
          </p:nvSpPr>
          <p:spPr bwMode="auto">
            <a:xfrm>
              <a:off x="8077200" y="3556410"/>
              <a:ext cx="8103260" cy="7915569"/>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4B831"/>
            </a:solidFill>
            <a:ln>
              <a:noFill/>
            </a:ln>
            <a:extLst>
              <a:ext uri="{91240B29-F687-4F45-9708-019B960494DF}">
                <a14:hiddenLine xmlns:a14="http://schemas.microsoft.com/office/drawing/2010/main" w="25400" cap="flat">
                  <a:solidFill>
                    <a:srgbClr val="000000"/>
                  </a:solidFill>
                  <a:round/>
                  <a:headEnd/>
                  <a:tailEnd/>
                </a14:hiddenLine>
              </a:ext>
            </a:extLst>
          </p:spPr>
          <p:txBody>
            <a:bodyPr lIns="0" tIns="0" rIns="0" bIns="0"/>
            <a:lstStyle/>
            <a:p>
              <a:endParaRPr lang="en-US" sz="900"/>
            </a:p>
          </p:txBody>
        </p:sp>
        <p:pic>
          <p:nvPicPr>
            <p:cNvPr id="12" name="Picture 13">
              <a:extLst>
                <a:ext uri="{FF2B5EF4-FFF2-40B4-BE49-F238E27FC236}">
                  <a16:creationId xmlns:a16="http://schemas.microsoft.com/office/drawing/2014/main" id="{62C8FC7D-F2BC-4524-80C7-4370FB87334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162841" y="4133641"/>
              <a:ext cx="6000959" cy="600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B6792584-8C32-4704-8884-1E6B611ABFE8}"/>
              </a:ext>
            </a:extLst>
          </p:cNvPr>
          <p:cNvSpPr/>
          <p:nvPr/>
        </p:nvSpPr>
        <p:spPr>
          <a:xfrm>
            <a:off x="914402" y="964162"/>
            <a:ext cx="643787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D4FF631-428D-4D9E-A2D8-D7E4402E98E4}"/>
              </a:ext>
            </a:extLst>
          </p:cNvPr>
          <p:cNvSpPr txBox="1"/>
          <p:nvPr/>
        </p:nvSpPr>
        <p:spPr>
          <a:xfrm>
            <a:off x="1092695" y="1013590"/>
            <a:ext cx="6437870" cy="369332"/>
          </a:xfrm>
          <a:prstGeom prst="rect">
            <a:avLst/>
          </a:prstGeom>
          <a:noFill/>
        </p:spPr>
        <p:txBody>
          <a:bodyPr wrap="square" rtlCol="0">
            <a:spAutoFit/>
          </a:bodyPr>
          <a:lstStyle/>
          <a:p>
            <a:r>
              <a:rPr lang="en-US" dirty="0"/>
              <a:t>2010 statistics and 2050 projections in Boston metro by scenario</a:t>
            </a:r>
          </a:p>
        </p:txBody>
      </p:sp>
    </p:spTree>
    <p:extLst>
      <p:ext uri="{BB962C8B-B14F-4D97-AF65-F5344CB8AC3E}">
        <p14:creationId xmlns:p14="http://schemas.microsoft.com/office/powerpoint/2010/main" val="12316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57890" cy="6858000"/>
          </a:xfrm>
          <a:prstGeom prst="rect">
            <a:avLst/>
          </a:prstGeom>
          <a:solidFill>
            <a:srgbClr val="1F2C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8B92C3-C6D8-473E-BED4-B1CF7C554041}"/>
              </a:ext>
            </a:extLst>
          </p:cNvPr>
          <p:cNvSpPr txBox="1"/>
          <p:nvPr/>
        </p:nvSpPr>
        <p:spPr>
          <a:xfrm>
            <a:off x="409892" y="1557020"/>
            <a:ext cx="5805557" cy="3231654"/>
          </a:xfrm>
          <a:prstGeom prst="rect">
            <a:avLst/>
          </a:prstGeom>
          <a:noFill/>
        </p:spPr>
        <p:txBody>
          <a:bodyPr wrap="square">
            <a:spAutoFit/>
          </a:bodyPr>
          <a:lstStyle/>
          <a:p>
            <a:pPr>
              <a:defRPr/>
            </a:pPr>
            <a:endParaRPr lang="en-US" dirty="0">
              <a:solidFill>
                <a:schemeClr val="bg1">
                  <a:lumMod val="95000"/>
                </a:schemeClr>
              </a:solidFill>
              <a:latin typeface="Calibri" panose="020F0502020204030204"/>
            </a:endParaRPr>
          </a:p>
          <a:p>
            <a:pPr>
              <a:defRPr/>
            </a:pPr>
            <a:r>
              <a:rPr lang="en-US" sz="2400" dirty="0">
                <a:solidFill>
                  <a:schemeClr val="bg1">
                    <a:lumMod val="95000"/>
                  </a:schemeClr>
                </a:solidFill>
                <a:latin typeface="Calibri" panose="020F0502020204030204"/>
              </a:rPr>
              <a:t>1973 – 	</a:t>
            </a:r>
          </a:p>
          <a:p>
            <a:pPr>
              <a:defRPr/>
            </a:pPr>
            <a:r>
              <a:rPr lang="en-US" sz="2400" dirty="0">
                <a:solidFill>
                  <a:schemeClr val="bg1">
                    <a:lumMod val="95000"/>
                  </a:schemeClr>
                </a:solidFill>
                <a:latin typeface="Calibri" panose="020F0502020204030204"/>
              </a:rPr>
              <a:t>Not proactive, but emotionally prepared </a:t>
            </a:r>
          </a:p>
          <a:p>
            <a:pPr>
              <a:defRPr/>
            </a:pPr>
            <a:r>
              <a:rPr lang="en-US" sz="2400" dirty="0">
                <a:solidFill>
                  <a:schemeClr val="bg1">
                    <a:lumMod val="95000"/>
                  </a:schemeClr>
                </a:solidFill>
                <a:latin typeface="Calibri" panose="020F0502020204030204"/>
              </a:rPr>
              <a:t>Grew from smallest of major seven </a:t>
            </a:r>
            <a:r>
              <a:rPr lang="en-US" sz="2400">
                <a:solidFill>
                  <a:schemeClr val="bg1">
                    <a:lumMod val="95000"/>
                  </a:schemeClr>
                </a:solidFill>
                <a:latin typeface="Calibri" panose="020F0502020204030204"/>
              </a:rPr>
              <a:t>oil companies to </a:t>
            </a:r>
            <a:r>
              <a:rPr lang="en-US" sz="2400" dirty="0">
                <a:solidFill>
                  <a:schemeClr val="bg1">
                    <a:lumMod val="95000"/>
                  </a:schemeClr>
                </a:solidFill>
                <a:latin typeface="Calibri" panose="020F0502020204030204"/>
              </a:rPr>
              <a:t>the most profitable</a:t>
            </a:r>
          </a:p>
          <a:p>
            <a:pPr>
              <a:defRPr/>
            </a:pPr>
            <a:r>
              <a:rPr lang="en-US" dirty="0">
                <a:solidFill>
                  <a:schemeClr val="bg1">
                    <a:lumMod val="95000"/>
                  </a:schemeClr>
                </a:solidFill>
                <a:latin typeface="Calibri" panose="020F0502020204030204"/>
              </a:rPr>
              <a:t>         </a:t>
            </a:r>
          </a:p>
          <a:p>
            <a:pPr>
              <a:defRPr/>
            </a:pPr>
            <a:endParaRPr lang="en-US" dirty="0">
              <a:solidFill>
                <a:schemeClr val="bg1">
                  <a:lumMod val="95000"/>
                </a:schemeClr>
              </a:solidFill>
              <a:latin typeface="Calibri" panose="020F0502020204030204"/>
            </a:endParaRPr>
          </a:p>
          <a:p>
            <a:pPr>
              <a:defRPr/>
            </a:pPr>
            <a:endParaRPr lang="en-US" dirty="0">
              <a:solidFill>
                <a:schemeClr val="bg1">
                  <a:lumMod val="95000"/>
                </a:schemeClr>
              </a:solidFill>
              <a:latin typeface="Calibri" panose="020F0502020204030204"/>
            </a:endParaRPr>
          </a:p>
          <a:p>
            <a:pPr>
              <a:defRPr/>
            </a:pPr>
            <a:endParaRPr lang="en-US" dirty="0">
              <a:solidFill>
                <a:schemeClr val="bg1">
                  <a:lumMod val="95000"/>
                </a:schemeClr>
              </a:solidFill>
              <a:latin typeface="Calibri" panose="020F0502020204030204"/>
            </a:endParaRPr>
          </a:p>
          <a:p>
            <a:pPr>
              <a:defRPr/>
            </a:pPr>
            <a:endParaRPr lang="en-US" dirty="0">
              <a:solidFill>
                <a:schemeClr val="bg1">
                  <a:lumMod val="95000"/>
                </a:schemeClr>
              </a:solidFill>
              <a:latin typeface="Calibri" panose="020F0502020204030204"/>
            </a:endParaRPr>
          </a:p>
        </p:txBody>
      </p:sp>
      <p:sp>
        <p:nvSpPr>
          <p:cNvPr id="5" name="TextBox 4">
            <a:extLst>
              <a:ext uri="{FF2B5EF4-FFF2-40B4-BE49-F238E27FC236}">
                <a16:creationId xmlns:a16="http://schemas.microsoft.com/office/drawing/2014/main" id="{1DEE4956-8DC0-479E-A04A-2B5368D732D4}"/>
              </a:ext>
            </a:extLst>
          </p:cNvPr>
          <p:cNvSpPr txBox="1"/>
          <p:nvPr/>
        </p:nvSpPr>
        <p:spPr>
          <a:xfrm>
            <a:off x="1464981" y="403270"/>
            <a:ext cx="8575675" cy="1661993"/>
          </a:xfrm>
          <a:prstGeom prst="rect">
            <a:avLst/>
          </a:prstGeom>
          <a:noFill/>
        </p:spPr>
        <p:txBody>
          <a:bodyPr>
            <a:spAutoFit/>
          </a:bodyPr>
          <a:lstStyle/>
          <a:p>
            <a:pPr>
              <a:defRPr/>
            </a:pPr>
            <a:endParaRPr lang="en-US" i="1" dirty="0">
              <a:solidFill>
                <a:prstClr val="black"/>
              </a:solidFill>
              <a:latin typeface="Calibri" panose="020F0502020204030204"/>
            </a:endParaRPr>
          </a:p>
          <a:p>
            <a:pPr>
              <a:defRPr/>
            </a:pPr>
            <a:r>
              <a:rPr lang="en-US" sz="4800" b="1" i="1" dirty="0">
                <a:solidFill>
                  <a:srgbClr val="E6A300"/>
                </a:solidFill>
                <a:latin typeface="Calibri" panose="020F0502020204030204"/>
              </a:rPr>
              <a:t>Royal Dutch/Shell </a:t>
            </a:r>
          </a:p>
          <a:p>
            <a:pPr>
              <a:defRPr/>
            </a:pPr>
            <a:endParaRPr lang="en-US" b="1" i="1" dirty="0">
              <a:solidFill>
                <a:schemeClr val="bg1">
                  <a:lumMod val="85000"/>
                </a:schemeClr>
              </a:solidFill>
              <a:latin typeface="Calibri" panose="020F0502020204030204"/>
            </a:endParaRPr>
          </a:p>
          <a:p>
            <a:pPr>
              <a:defRPr/>
            </a:pPr>
            <a:endParaRPr lang="en-US" b="1" dirty="0">
              <a:solidFill>
                <a:prstClr val="black"/>
              </a:solidFill>
              <a:latin typeface="Calibri" panose="020F0502020204030204"/>
            </a:endParaRPr>
          </a:p>
        </p:txBody>
      </p:sp>
      <p:cxnSp>
        <p:nvCxnSpPr>
          <p:cNvPr id="6" name="Straight Connector 5"/>
          <p:cNvCxnSpPr/>
          <p:nvPr/>
        </p:nvCxnSpPr>
        <p:spPr>
          <a:xfrm>
            <a:off x="6360560" y="0"/>
            <a:ext cx="0" cy="685800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pic>
        <p:nvPicPr>
          <p:cNvPr id="9220" name="Picture 4" descr="Image result for shell corp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19" y="385729"/>
            <a:ext cx="1140235" cy="1057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ign in front of a store&#10;&#10;Description generated with high confidence">
            <a:extLst>
              <a:ext uri="{FF2B5EF4-FFF2-40B4-BE49-F238E27FC236}">
                <a16:creationId xmlns:a16="http://schemas.microsoft.com/office/drawing/2014/main" id="{22FDC7FC-FA50-4416-BB71-01630882E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222" y="-113983"/>
            <a:ext cx="5828778" cy="7085965"/>
          </a:xfrm>
          <a:prstGeom prst="rect">
            <a:avLst/>
          </a:prstGeom>
        </p:spPr>
      </p:pic>
      <p:pic>
        <p:nvPicPr>
          <p:cNvPr id="9" name="Picture 8">
            <a:extLst>
              <a:ext uri="{FF2B5EF4-FFF2-40B4-BE49-F238E27FC236}">
                <a16:creationId xmlns:a16="http://schemas.microsoft.com/office/drawing/2014/main" id="{2665C4EB-091C-49A7-9248-F329572ACCB6}"/>
              </a:ext>
            </a:extLst>
          </p:cNvPr>
          <p:cNvPicPr>
            <a:picLocks noChangeAspect="1"/>
          </p:cNvPicPr>
          <p:nvPr/>
        </p:nvPicPr>
        <p:blipFill>
          <a:blip r:embed="rId5"/>
          <a:stretch>
            <a:fillRect/>
          </a:stretch>
        </p:blipFill>
        <p:spPr>
          <a:xfrm>
            <a:off x="686741" y="3983111"/>
            <a:ext cx="5205701" cy="2547938"/>
          </a:xfrm>
          <a:prstGeom prst="rect">
            <a:avLst/>
          </a:prstGeom>
        </p:spPr>
      </p:pic>
    </p:spTree>
    <p:extLst>
      <p:ext uri="{BB962C8B-B14F-4D97-AF65-F5344CB8AC3E}">
        <p14:creationId xmlns:p14="http://schemas.microsoft.com/office/powerpoint/2010/main" val="7656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1323"/>
            <a:ext cx="9144000" cy="782637"/>
          </a:xfrm>
        </p:spPr>
        <p:txBody>
          <a:bodyPr>
            <a:normAutofit fontScale="90000"/>
          </a:bodyPr>
          <a:lstStyle/>
          <a:p>
            <a:r>
              <a:rPr lang="en-US" sz="5200" b="1" dirty="0">
                <a:solidFill>
                  <a:schemeClr val="tx1">
                    <a:lumMod val="75000"/>
                    <a:lumOff val="25000"/>
                  </a:schemeClr>
                </a:solidFill>
                <a:latin typeface="+mn-lt"/>
              </a:rPr>
              <a:t>IT’S YOUR TURN</a:t>
            </a:r>
          </a:p>
        </p:txBody>
      </p:sp>
      <p:sp>
        <p:nvSpPr>
          <p:cNvPr id="3" name="Subtitle 2"/>
          <p:cNvSpPr>
            <a:spLocks noGrp="1"/>
          </p:cNvSpPr>
          <p:nvPr>
            <p:ph type="subTitle" idx="1"/>
          </p:nvPr>
        </p:nvSpPr>
        <p:spPr>
          <a:xfrm>
            <a:off x="2346960" y="1407478"/>
            <a:ext cx="8321040" cy="1655762"/>
          </a:xfrm>
        </p:spPr>
        <p:txBody>
          <a:bodyPr>
            <a:noAutofit/>
          </a:bodyPr>
          <a:lstStyle/>
          <a:p>
            <a:pPr marL="457200" lvl="0" indent="-457200" algn="l">
              <a:buFont typeface="+mj-lt"/>
              <a:buAutoNum type="arabicPeriod"/>
            </a:pPr>
            <a:r>
              <a:rPr lang="en-US" b="1" dirty="0">
                <a:solidFill>
                  <a:srgbClr val="1F2C5C"/>
                </a:solidFill>
              </a:rPr>
              <a:t>What are the facts and trends that you consider most important for the Commission to be aware of and consider? </a:t>
            </a:r>
          </a:p>
          <a:p>
            <a:pPr marL="457200" lvl="0" indent="-457200" algn="l">
              <a:buFont typeface="+mj-lt"/>
              <a:buAutoNum type="arabicPeriod"/>
            </a:pPr>
            <a:r>
              <a:rPr lang="en-US" b="1" dirty="0">
                <a:solidFill>
                  <a:srgbClr val="1F2C5C"/>
                </a:solidFill>
              </a:rPr>
              <a:t>In thinking about the breadth of Massachusetts, what are the important issues or considerations for our cities, suburbs, and rural communities</a:t>
            </a:r>
            <a:r>
              <a:rPr lang="en-US" b="1" dirty="0">
                <a:solidFill>
                  <a:schemeClr val="tx1">
                    <a:lumMod val="75000"/>
                    <a:lumOff val="25000"/>
                  </a:schemeClr>
                </a:solidFill>
              </a:rPr>
              <a:t>?</a:t>
            </a:r>
          </a:p>
          <a:p>
            <a:pPr marL="457200" lvl="0" indent="-457200" algn="l">
              <a:buFont typeface="+mj-lt"/>
              <a:buAutoNum type="arabicPeriod"/>
            </a:pPr>
            <a:r>
              <a:rPr lang="en-US" b="1" dirty="0">
                <a:solidFill>
                  <a:srgbClr val="1F2C5C"/>
                </a:solidFill>
              </a:rPr>
              <a:t>It’s 2040.  Choose one (or more if you want). </a:t>
            </a:r>
          </a:p>
          <a:p>
            <a:pPr marL="914400" lvl="1" indent="-457200" algn="l">
              <a:buFont typeface="Arial" panose="020B0604020202020204" pitchFamily="34" charset="0"/>
              <a:buChar char="•"/>
            </a:pPr>
            <a:r>
              <a:rPr lang="en-US" sz="2400" dirty="0">
                <a:solidFill>
                  <a:srgbClr val="1F2C5C"/>
                </a:solidFill>
              </a:rPr>
              <a:t>Describe how you (or your children?) get to work?  </a:t>
            </a:r>
          </a:p>
          <a:p>
            <a:pPr marL="914400" lvl="1" indent="-457200" algn="l">
              <a:buFont typeface="Arial" panose="020B0604020202020204" pitchFamily="34" charset="0"/>
              <a:buChar char="•"/>
            </a:pPr>
            <a:r>
              <a:rPr lang="en-US" sz="2400" dirty="0">
                <a:solidFill>
                  <a:srgbClr val="1F2C5C"/>
                </a:solidFill>
              </a:rPr>
              <a:t>How do you receive a package from California?  </a:t>
            </a:r>
          </a:p>
          <a:p>
            <a:pPr marL="914400" lvl="1" indent="-457200" algn="l">
              <a:buFont typeface="Arial" panose="020B0604020202020204" pitchFamily="34" charset="0"/>
              <a:buChar char="•"/>
            </a:pPr>
            <a:r>
              <a:rPr lang="en-US" sz="2400" dirty="0">
                <a:solidFill>
                  <a:srgbClr val="1F2C5C"/>
                </a:solidFill>
              </a:rPr>
              <a:t>A recent interesting travel experience.</a:t>
            </a:r>
          </a:p>
          <a:p>
            <a:pPr marL="457200" indent="-457200" algn="l">
              <a:buFont typeface="+mj-lt"/>
              <a:buAutoNum type="arabicPeriod"/>
            </a:pPr>
            <a:endParaRPr lang="en-US" dirty="0">
              <a:solidFill>
                <a:schemeClr val="tx1">
                  <a:lumMod val="75000"/>
                  <a:lumOff val="25000"/>
                </a:schemeClr>
              </a:solidFill>
            </a:endParaRPr>
          </a:p>
        </p:txBody>
      </p:sp>
      <p:sp>
        <p:nvSpPr>
          <p:cNvPr id="4" name="Shape 185">
            <a:extLst>
              <a:ext uri="{FF2B5EF4-FFF2-40B4-BE49-F238E27FC236}">
                <a16:creationId xmlns:a16="http://schemas.microsoft.com/office/drawing/2014/main" id="{521ADE54-46DD-4C44-A9F7-4AE48E8934DF}"/>
              </a:ext>
            </a:extLst>
          </p:cNvPr>
          <p:cNvSpPr>
            <a:spLocks/>
          </p:cNvSpPr>
          <p:nvPr/>
        </p:nvSpPr>
        <p:spPr bwMode="auto">
          <a:xfrm flipH="1">
            <a:off x="1171178" y="1546780"/>
            <a:ext cx="705644" cy="812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71" y="9422"/>
                </a:moveTo>
                <a:cubicBezTo>
                  <a:pt x="771" y="0"/>
                  <a:pt x="771" y="0"/>
                  <a:pt x="771" y="0"/>
                </a:cubicBezTo>
                <a:cubicBezTo>
                  <a:pt x="9814" y="0"/>
                  <a:pt x="9814" y="0"/>
                  <a:pt x="9814" y="0"/>
                </a:cubicBezTo>
                <a:cubicBezTo>
                  <a:pt x="9814" y="7447"/>
                  <a:pt x="9814" y="7447"/>
                  <a:pt x="9814" y="7447"/>
                </a:cubicBezTo>
                <a:cubicBezTo>
                  <a:pt x="9814" y="11438"/>
                  <a:pt x="9343" y="14359"/>
                  <a:pt x="8357" y="16128"/>
                </a:cubicBezTo>
                <a:cubicBezTo>
                  <a:pt x="7029" y="18555"/>
                  <a:pt x="4929" y="20366"/>
                  <a:pt x="2057" y="21600"/>
                </a:cubicBezTo>
                <a:cubicBezTo>
                  <a:pt x="0" y="18432"/>
                  <a:pt x="0" y="18432"/>
                  <a:pt x="0" y="18432"/>
                </a:cubicBezTo>
                <a:cubicBezTo>
                  <a:pt x="1714" y="17774"/>
                  <a:pt x="2957" y="16704"/>
                  <a:pt x="3771" y="15305"/>
                </a:cubicBezTo>
                <a:cubicBezTo>
                  <a:pt x="4629" y="13865"/>
                  <a:pt x="5100" y="11890"/>
                  <a:pt x="5186" y="9422"/>
                </a:cubicBezTo>
                <a:lnTo>
                  <a:pt x="771" y="9422"/>
                </a:lnTo>
                <a:close/>
                <a:moveTo>
                  <a:pt x="12557" y="9422"/>
                </a:moveTo>
                <a:cubicBezTo>
                  <a:pt x="12557" y="0"/>
                  <a:pt x="12557" y="0"/>
                  <a:pt x="12557" y="0"/>
                </a:cubicBezTo>
                <a:cubicBezTo>
                  <a:pt x="21600" y="0"/>
                  <a:pt x="21600" y="0"/>
                  <a:pt x="21600" y="0"/>
                </a:cubicBezTo>
                <a:cubicBezTo>
                  <a:pt x="21600" y="7447"/>
                  <a:pt x="21600" y="7447"/>
                  <a:pt x="21600" y="7447"/>
                </a:cubicBezTo>
                <a:cubicBezTo>
                  <a:pt x="21600" y="11438"/>
                  <a:pt x="21129" y="14359"/>
                  <a:pt x="20143" y="16128"/>
                </a:cubicBezTo>
                <a:cubicBezTo>
                  <a:pt x="18814" y="18555"/>
                  <a:pt x="16714" y="20366"/>
                  <a:pt x="13886" y="21600"/>
                </a:cubicBezTo>
                <a:cubicBezTo>
                  <a:pt x="11829" y="18432"/>
                  <a:pt x="11829" y="18432"/>
                  <a:pt x="11829" y="18432"/>
                </a:cubicBezTo>
                <a:cubicBezTo>
                  <a:pt x="13500" y="17774"/>
                  <a:pt x="14743" y="16704"/>
                  <a:pt x="15600" y="15305"/>
                </a:cubicBezTo>
                <a:cubicBezTo>
                  <a:pt x="16414" y="13865"/>
                  <a:pt x="16886" y="11890"/>
                  <a:pt x="16971" y="9422"/>
                </a:cubicBezTo>
                <a:lnTo>
                  <a:pt x="12557" y="9422"/>
                </a:lnTo>
                <a:close/>
              </a:path>
            </a:pathLst>
          </a:custGeom>
          <a:solidFill>
            <a:srgbClr val="1F2C5C"/>
          </a:solidFill>
          <a:ln>
            <a:noFill/>
          </a:ln>
          <a:extLst/>
        </p:spPr>
        <p:txBody>
          <a:bodyPr lIns="0" tIns="0" rIns="0" bIns="0"/>
          <a:lstStyle/>
          <a:p>
            <a:endParaRPr lang="en-US" sz="900"/>
          </a:p>
        </p:txBody>
      </p:sp>
      <p:grpSp>
        <p:nvGrpSpPr>
          <p:cNvPr id="5" name="Group 4"/>
          <p:cNvGrpSpPr/>
          <p:nvPr/>
        </p:nvGrpSpPr>
        <p:grpSpPr>
          <a:xfrm>
            <a:off x="2346960" y="1407478"/>
            <a:ext cx="367040" cy="384572"/>
            <a:chOff x="5052347" y="971788"/>
            <a:chExt cx="367040" cy="384572"/>
          </a:xfrm>
        </p:grpSpPr>
        <p:sp>
          <p:nvSpPr>
            <p:cNvPr id="6" name="Shape 109">
              <a:extLst>
                <a:ext uri="{FF2B5EF4-FFF2-40B4-BE49-F238E27FC236}">
                  <a16:creationId xmlns:a16="http://schemas.microsoft.com/office/drawing/2014/main" id="{FF931CE5-18DC-4766-9A82-E42C036BB3C8}"/>
                </a:ext>
              </a:extLst>
            </p:cNvPr>
            <p:cNvSpPr>
              <a:spLocks/>
            </p:cNvSpPr>
            <p:nvPr/>
          </p:nvSpPr>
          <p:spPr bwMode="auto">
            <a:xfrm>
              <a:off x="5052347" y="989320"/>
              <a:ext cx="367040" cy="36704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B26E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900"/>
            </a:p>
          </p:txBody>
        </p:sp>
        <p:sp>
          <p:nvSpPr>
            <p:cNvPr id="7" name="TextBox 6"/>
            <p:cNvSpPr txBox="1"/>
            <p:nvPr/>
          </p:nvSpPr>
          <p:spPr>
            <a:xfrm>
              <a:off x="5082827" y="971788"/>
              <a:ext cx="251173" cy="369332"/>
            </a:xfrm>
            <a:prstGeom prst="rect">
              <a:avLst/>
            </a:prstGeom>
            <a:noFill/>
          </p:spPr>
          <p:txBody>
            <a:bodyPr wrap="square" rtlCol="0">
              <a:spAutoFit/>
            </a:bodyPr>
            <a:lstStyle/>
            <a:p>
              <a:r>
                <a:rPr lang="en-US" b="1" dirty="0">
                  <a:solidFill>
                    <a:schemeClr val="bg1">
                      <a:lumMod val="95000"/>
                    </a:schemeClr>
                  </a:solidFill>
                </a:rPr>
                <a:t>1</a:t>
              </a:r>
            </a:p>
          </p:txBody>
        </p:sp>
      </p:grpSp>
      <p:grpSp>
        <p:nvGrpSpPr>
          <p:cNvPr id="8" name="Group 7"/>
          <p:cNvGrpSpPr/>
          <p:nvPr/>
        </p:nvGrpSpPr>
        <p:grpSpPr>
          <a:xfrm>
            <a:off x="2346960" y="2167294"/>
            <a:ext cx="367040" cy="384572"/>
            <a:chOff x="5052347" y="971788"/>
            <a:chExt cx="367040" cy="384572"/>
          </a:xfrm>
        </p:grpSpPr>
        <p:sp>
          <p:nvSpPr>
            <p:cNvPr id="9" name="Shape 109">
              <a:extLst>
                <a:ext uri="{FF2B5EF4-FFF2-40B4-BE49-F238E27FC236}">
                  <a16:creationId xmlns:a16="http://schemas.microsoft.com/office/drawing/2014/main" id="{FF931CE5-18DC-4766-9A82-E42C036BB3C8}"/>
                </a:ext>
              </a:extLst>
            </p:cNvPr>
            <p:cNvSpPr>
              <a:spLocks/>
            </p:cNvSpPr>
            <p:nvPr/>
          </p:nvSpPr>
          <p:spPr bwMode="auto">
            <a:xfrm>
              <a:off x="5052347" y="989320"/>
              <a:ext cx="367040" cy="36704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B26E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900"/>
            </a:p>
          </p:txBody>
        </p:sp>
        <p:sp>
          <p:nvSpPr>
            <p:cNvPr id="10" name="TextBox 9"/>
            <p:cNvSpPr txBox="1"/>
            <p:nvPr/>
          </p:nvSpPr>
          <p:spPr>
            <a:xfrm>
              <a:off x="5082827" y="971788"/>
              <a:ext cx="251173" cy="369332"/>
            </a:xfrm>
            <a:prstGeom prst="rect">
              <a:avLst/>
            </a:prstGeom>
            <a:noFill/>
          </p:spPr>
          <p:txBody>
            <a:bodyPr wrap="square" rtlCol="0">
              <a:spAutoFit/>
            </a:bodyPr>
            <a:lstStyle/>
            <a:p>
              <a:r>
                <a:rPr lang="en-US" b="1" dirty="0">
                  <a:solidFill>
                    <a:schemeClr val="bg1">
                      <a:lumMod val="95000"/>
                    </a:schemeClr>
                  </a:solidFill>
                </a:rPr>
                <a:t>2</a:t>
              </a:r>
            </a:p>
          </p:txBody>
        </p:sp>
      </p:grpSp>
      <p:grpSp>
        <p:nvGrpSpPr>
          <p:cNvPr id="11" name="Group 10"/>
          <p:cNvGrpSpPr/>
          <p:nvPr/>
        </p:nvGrpSpPr>
        <p:grpSpPr>
          <a:xfrm>
            <a:off x="2346960" y="3269972"/>
            <a:ext cx="367040" cy="384572"/>
            <a:chOff x="5052347" y="971788"/>
            <a:chExt cx="367040" cy="384572"/>
          </a:xfrm>
        </p:grpSpPr>
        <p:sp>
          <p:nvSpPr>
            <p:cNvPr id="12" name="Shape 109">
              <a:extLst>
                <a:ext uri="{FF2B5EF4-FFF2-40B4-BE49-F238E27FC236}">
                  <a16:creationId xmlns:a16="http://schemas.microsoft.com/office/drawing/2014/main" id="{FF931CE5-18DC-4766-9A82-E42C036BB3C8}"/>
                </a:ext>
              </a:extLst>
            </p:cNvPr>
            <p:cNvSpPr>
              <a:spLocks/>
            </p:cNvSpPr>
            <p:nvPr/>
          </p:nvSpPr>
          <p:spPr bwMode="auto">
            <a:xfrm>
              <a:off x="5052347" y="989320"/>
              <a:ext cx="367040" cy="36704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B26E4"/>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900"/>
            </a:p>
          </p:txBody>
        </p:sp>
        <p:sp>
          <p:nvSpPr>
            <p:cNvPr id="13" name="TextBox 12"/>
            <p:cNvSpPr txBox="1"/>
            <p:nvPr/>
          </p:nvSpPr>
          <p:spPr>
            <a:xfrm>
              <a:off x="5082827" y="971788"/>
              <a:ext cx="251173" cy="369332"/>
            </a:xfrm>
            <a:prstGeom prst="rect">
              <a:avLst/>
            </a:prstGeom>
            <a:noFill/>
          </p:spPr>
          <p:txBody>
            <a:bodyPr wrap="square" rtlCol="0">
              <a:spAutoFit/>
            </a:bodyPr>
            <a:lstStyle/>
            <a:p>
              <a:r>
                <a:rPr lang="en-US" b="1" dirty="0">
                  <a:solidFill>
                    <a:schemeClr val="bg1">
                      <a:lumMod val="95000"/>
                    </a:schemeClr>
                  </a:solidFill>
                </a:rPr>
                <a:t>3</a:t>
              </a:r>
            </a:p>
          </p:txBody>
        </p:sp>
      </p:grpSp>
    </p:spTree>
    <p:extLst>
      <p:ext uri="{BB962C8B-B14F-4D97-AF65-F5344CB8AC3E}">
        <p14:creationId xmlns:p14="http://schemas.microsoft.com/office/powerpoint/2010/main" val="32168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9">
            <a:extLst>
              <a:ext uri="{FF2B5EF4-FFF2-40B4-BE49-F238E27FC236}">
                <a16:creationId xmlns:a16="http://schemas.microsoft.com/office/drawing/2014/main" id="{69C7C446-BF8A-47C4-808A-5A3A36F666E8}"/>
              </a:ext>
            </a:extLst>
          </p:cNvPr>
          <p:cNvSpPr txBox="1">
            <a:spLocks/>
          </p:cNvSpPr>
          <p:nvPr/>
        </p:nvSpPr>
        <p:spPr bwMode="auto">
          <a:xfrm>
            <a:off x="341313" y="2552700"/>
            <a:ext cx="11582400" cy="647700"/>
          </a:xfrm>
          <a:prstGeom prst="rect">
            <a:avLst/>
          </a:prstGeom>
        </p:spPr>
        <p:txBody>
          <a:bodyPr vert="horz" wrap="square" numCol="1" anchorCtr="0" compatLnSpc="1">
            <a:prstTxWarp prst="textNoShape">
              <a:avLst/>
            </a:prstTxWarp>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5750" b="1" dirty="0">
                <a:solidFill>
                  <a:schemeClr val="tx1">
                    <a:lumMod val="75000"/>
                    <a:lumOff val="25000"/>
                  </a:schemeClr>
                </a:solidFill>
                <a:latin typeface="Calibri" panose="020F0502020204030204" pitchFamily="34" charset="0"/>
              </a:rPr>
              <a:t>IT’S EASY TO GET THE FUTURE WRONG</a:t>
            </a:r>
          </a:p>
        </p:txBody>
      </p:sp>
      <p:sp>
        <p:nvSpPr>
          <p:cNvPr id="5" name="Shape 140">
            <a:extLst>
              <a:ext uri="{FF2B5EF4-FFF2-40B4-BE49-F238E27FC236}">
                <a16:creationId xmlns:a16="http://schemas.microsoft.com/office/drawing/2014/main" id="{6B37DAA1-5E61-4D38-9CC7-DD2377409297}"/>
              </a:ext>
            </a:extLst>
          </p:cNvPr>
          <p:cNvSpPr txBox="1">
            <a:spLocks/>
          </p:cNvSpPr>
          <p:nvPr/>
        </p:nvSpPr>
        <p:spPr bwMode="auto">
          <a:xfrm>
            <a:off x="609600" y="3454400"/>
            <a:ext cx="10972800" cy="469900"/>
          </a:xfrm>
          <a:prstGeom prst="rect">
            <a:avLst/>
          </a:prstGeom>
        </p:spPr>
        <p:txBody>
          <a:bodyPr vert="horz" wrap="square"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defRPr/>
            </a:pPr>
            <a:r>
              <a:rPr lang="en-US" altLang="en-US" b="1" dirty="0">
                <a:solidFill>
                  <a:schemeClr val="tx1">
                    <a:lumMod val="75000"/>
                    <a:lumOff val="25000"/>
                  </a:schemeClr>
                </a:solidFill>
              </a:rPr>
              <a:t>We have a long history of it, in fact.</a:t>
            </a:r>
          </a:p>
        </p:txBody>
      </p:sp>
    </p:spTree>
    <p:extLst>
      <p:ext uri="{BB962C8B-B14F-4D97-AF65-F5344CB8AC3E}">
        <p14:creationId xmlns:p14="http://schemas.microsoft.com/office/powerpoint/2010/main" val="271173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66">
            <a:extLst>
              <a:ext uri="{FF2B5EF4-FFF2-40B4-BE49-F238E27FC236}">
                <a16:creationId xmlns:a16="http://schemas.microsoft.com/office/drawing/2014/main" id="{D6104CA7-B7CE-43D9-A0F7-29108C44BA83}"/>
              </a:ext>
            </a:extLst>
          </p:cNvPr>
          <p:cNvGrpSpPr>
            <a:grpSpLocks/>
          </p:cNvGrpSpPr>
          <p:nvPr/>
        </p:nvGrpSpPr>
        <p:grpSpPr bwMode="auto">
          <a:xfrm>
            <a:off x="7287498" y="1707516"/>
            <a:ext cx="3759200" cy="3759200"/>
            <a:chOff x="0" y="0"/>
            <a:chExt cx="7518628" cy="7518516"/>
          </a:xfrm>
        </p:grpSpPr>
        <p:pic>
          <p:nvPicPr>
            <p:cNvPr id="12" name="Harry-Warner.png">
              <a:extLst>
                <a:ext uri="{FF2B5EF4-FFF2-40B4-BE49-F238E27FC236}">
                  <a16:creationId xmlns:a16="http://schemas.microsoft.com/office/drawing/2014/main" id="{17F5712F-DC46-4B64-BC4E-98DB3BBCC341}"/>
                </a:ext>
              </a:extLst>
            </p:cNvPr>
            <p:cNvPicPr/>
            <p:nvPr/>
          </p:nvPicPr>
          <p:blipFill>
            <a:blip r:embed="rId3">
              <a:extLst/>
            </a:blip>
            <a:stretch>
              <a:fillRect/>
            </a:stretch>
          </p:blipFill>
          <p:spPr>
            <a:xfrm>
              <a:off x="0" y="0"/>
              <a:ext cx="7518629" cy="7518517"/>
            </a:xfrm>
            <a:prstGeom prst="rect">
              <a:avLst/>
            </a:prstGeom>
            <a:ln>
              <a:noFill/>
            </a:ln>
            <a:effectLst>
              <a:reflection stA="29553" endPos="40000" dir="5400000" sy="-100000" algn="bl" rotWithShape="0"/>
            </a:effectLst>
          </p:spPr>
        </p:pic>
        <p:sp>
          <p:nvSpPr>
            <p:cNvPr id="13" name="Shape 165">
              <a:extLst>
                <a:ext uri="{FF2B5EF4-FFF2-40B4-BE49-F238E27FC236}">
                  <a16:creationId xmlns:a16="http://schemas.microsoft.com/office/drawing/2014/main" id="{5D4A6156-8F78-4D69-992F-8EB149E11C86}"/>
                </a:ext>
              </a:extLst>
            </p:cNvPr>
            <p:cNvSpPr/>
            <p:nvPr/>
          </p:nvSpPr>
          <p:spPr>
            <a:xfrm>
              <a:off x="0" y="0"/>
              <a:ext cx="7518628" cy="7518516"/>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path>
              </a:pathLst>
            </a:custGeom>
            <a:ln w="63500" cap="flat">
              <a:solidFill>
                <a:srgbClr val="E6A300"/>
              </a:solidFill>
              <a:prstDash val="solid"/>
              <a:round/>
            </a:ln>
          </p:spPr>
          <p:txBody>
            <a:bodyPr/>
            <a:lstStyle/>
            <a:p>
              <a:pPr>
                <a:buClr>
                  <a:srgbClr val="009FD8"/>
                </a:buClr>
                <a:defRPr/>
              </a:pPr>
              <a:endParaRPr sz="900" kern="0" dirty="0">
                <a:uFill>
                  <a:solidFill>
                    <a:srgbClr val="009FD8"/>
                  </a:solidFill>
                </a:uFill>
              </a:endParaRPr>
            </a:p>
          </p:txBody>
        </p:sp>
      </p:grpSp>
      <p:sp>
        <p:nvSpPr>
          <p:cNvPr id="14" name="Shape 167">
            <a:extLst>
              <a:ext uri="{FF2B5EF4-FFF2-40B4-BE49-F238E27FC236}">
                <a16:creationId xmlns:a16="http://schemas.microsoft.com/office/drawing/2014/main" id="{E27C4DF9-5A71-468D-8290-F2BFA98A7457}"/>
              </a:ext>
            </a:extLst>
          </p:cNvPr>
          <p:cNvSpPr/>
          <p:nvPr/>
        </p:nvSpPr>
        <p:spPr>
          <a:xfrm>
            <a:off x="1697672" y="2176463"/>
            <a:ext cx="5721350" cy="1269578"/>
          </a:xfrm>
          <a:prstGeom prst="rect">
            <a:avLst/>
          </a:prstGeom>
          <a:ln w="12700">
            <a:miter lim="400000"/>
          </a:ln>
          <a:extLst>
            <a:ext uri="{C572A759-6A51-4108-AA02-DFA0A04FC94B}"/>
          </a:extLst>
        </p:spPr>
        <p:txBody>
          <a:bodyPr lIns="19050" tIns="19050" rIns="19050" bIns="19050">
            <a:spAutoFit/>
          </a:bodyPr>
          <a:lstStyle/>
          <a:p>
            <a:pPr marL="0" lvl="1">
              <a:buClr>
                <a:srgbClr val="FFFFFF"/>
              </a:buClr>
              <a:defRPr sz="1800">
                <a:solidFill>
                  <a:srgbClr val="000000"/>
                </a:solidFill>
                <a:uFillTx/>
              </a:defRPr>
            </a:pPr>
            <a:r>
              <a:rPr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“Who the hell wants</a:t>
            </a:r>
          </a:p>
          <a:p>
            <a:pPr marL="0" lvl="1">
              <a:buClr>
                <a:srgbClr val="FFFFFF"/>
              </a:buClr>
              <a:defRPr sz="1800">
                <a:solidFill>
                  <a:srgbClr val="000000"/>
                </a:solidFill>
                <a:uFillTx/>
              </a:defRPr>
            </a:pPr>
            <a:r>
              <a:rPr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 to hear actors talk?”</a:t>
            </a:r>
          </a:p>
        </p:txBody>
      </p:sp>
      <p:sp>
        <p:nvSpPr>
          <p:cNvPr id="15" name="Shape 168">
            <a:extLst>
              <a:ext uri="{FF2B5EF4-FFF2-40B4-BE49-F238E27FC236}">
                <a16:creationId xmlns:a16="http://schemas.microsoft.com/office/drawing/2014/main" id="{8553621F-7161-4258-AF30-702A3601E6C5}"/>
              </a:ext>
            </a:extLst>
          </p:cNvPr>
          <p:cNvSpPr txBox="1">
            <a:spLocks/>
          </p:cNvSpPr>
          <p:nvPr/>
        </p:nvSpPr>
        <p:spPr>
          <a:xfrm>
            <a:off x="579120" y="324168"/>
            <a:ext cx="10972800" cy="6477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defRPr sz="1800" b="0" cap="none" spc="0">
                <a:solidFill>
                  <a:srgbClr val="000000"/>
                </a:solidFill>
                <a:uFillTx/>
              </a:defRPr>
            </a:pPr>
            <a:r>
              <a:rPr lang="en-US" sz="5200" b="1" dirty="0">
                <a:solidFill>
                  <a:schemeClr val="tx1">
                    <a:lumMod val="65000"/>
                    <a:lumOff val="35000"/>
                  </a:schemeClr>
                </a:solidFill>
                <a:latin typeface="Calibri" panose="020F0502020204030204" pitchFamily="34" charset="0"/>
                <a:sym typeface="Montserrat-Regular"/>
              </a:rPr>
              <a:t>HARRY WARNER </a:t>
            </a:r>
            <a:r>
              <a:rPr lang="en-US" sz="5200" b="1" dirty="0">
                <a:solidFill>
                  <a:srgbClr val="1F2C5C"/>
                </a:solidFill>
                <a:uFill>
                  <a:solidFill>
                    <a:srgbClr val="899AA5"/>
                  </a:solidFill>
                </a:uFill>
                <a:latin typeface="Calibri" panose="020F0502020204030204" pitchFamily="34" charset="0"/>
                <a:sym typeface="Montserrat-Regular"/>
              </a:rPr>
              <a:t>1925</a:t>
            </a:r>
          </a:p>
        </p:txBody>
      </p:sp>
      <p:sp>
        <p:nvSpPr>
          <p:cNvPr id="16" name="Shape 170">
            <a:extLst>
              <a:ext uri="{FF2B5EF4-FFF2-40B4-BE49-F238E27FC236}">
                <a16:creationId xmlns:a16="http://schemas.microsoft.com/office/drawing/2014/main" id="{E4511DE0-C904-43E6-AC0B-68659AF6C55C}"/>
              </a:ext>
            </a:extLst>
          </p:cNvPr>
          <p:cNvSpPr>
            <a:spLocks/>
          </p:cNvSpPr>
          <p:nvPr/>
        </p:nvSpPr>
        <p:spPr bwMode="auto">
          <a:xfrm flipH="1">
            <a:off x="7287498" y="4504691"/>
            <a:ext cx="743744" cy="812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71" y="9422"/>
                </a:moveTo>
                <a:cubicBezTo>
                  <a:pt x="771" y="0"/>
                  <a:pt x="771" y="0"/>
                  <a:pt x="771" y="0"/>
                </a:cubicBezTo>
                <a:cubicBezTo>
                  <a:pt x="9814" y="0"/>
                  <a:pt x="9814" y="0"/>
                  <a:pt x="9814" y="0"/>
                </a:cubicBezTo>
                <a:cubicBezTo>
                  <a:pt x="9814" y="7447"/>
                  <a:pt x="9814" y="7447"/>
                  <a:pt x="9814" y="7447"/>
                </a:cubicBezTo>
                <a:cubicBezTo>
                  <a:pt x="9814" y="11438"/>
                  <a:pt x="9343" y="14359"/>
                  <a:pt x="8357" y="16128"/>
                </a:cubicBezTo>
                <a:cubicBezTo>
                  <a:pt x="7029" y="18555"/>
                  <a:pt x="4929" y="20366"/>
                  <a:pt x="2057" y="21600"/>
                </a:cubicBezTo>
                <a:cubicBezTo>
                  <a:pt x="0" y="18432"/>
                  <a:pt x="0" y="18432"/>
                  <a:pt x="0" y="18432"/>
                </a:cubicBezTo>
                <a:cubicBezTo>
                  <a:pt x="1714" y="17774"/>
                  <a:pt x="2957" y="16704"/>
                  <a:pt x="3771" y="15305"/>
                </a:cubicBezTo>
                <a:cubicBezTo>
                  <a:pt x="4629" y="13865"/>
                  <a:pt x="5100" y="11890"/>
                  <a:pt x="5186" y="9422"/>
                </a:cubicBezTo>
                <a:lnTo>
                  <a:pt x="771" y="9422"/>
                </a:lnTo>
                <a:close/>
                <a:moveTo>
                  <a:pt x="12557" y="9422"/>
                </a:moveTo>
                <a:cubicBezTo>
                  <a:pt x="12557" y="0"/>
                  <a:pt x="12557" y="0"/>
                  <a:pt x="12557" y="0"/>
                </a:cubicBezTo>
                <a:cubicBezTo>
                  <a:pt x="21600" y="0"/>
                  <a:pt x="21600" y="0"/>
                  <a:pt x="21600" y="0"/>
                </a:cubicBezTo>
                <a:cubicBezTo>
                  <a:pt x="21600" y="7447"/>
                  <a:pt x="21600" y="7447"/>
                  <a:pt x="21600" y="7447"/>
                </a:cubicBezTo>
                <a:cubicBezTo>
                  <a:pt x="21600" y="11438"/>
                  <a:pt x="21129" y="14359"/>
                  <a:pt x="20143" y="16128"/>
                </a:cubicBezTo>
                <a:cubicBezTo>
                  <a:pt x="18814" y="18555"/>
                  <a:pt x="16714" y="20366"/>
                  <a:pt x="13886" y="21600"/>
                </a:cubicBezTo>
                <a:cubicBezTo>
                  <a:pt x="11829" y="18432"/>
                  <a:pt x="11829" y="18432"/>
                  <a:pt x="11829" y="18432"/>
                </a:cubicBezTo>
                <a:cubicBezTo>
                  <a:pt x="13500" y="17774"/>
                  <a:pt x="14743" y="16704"/>
                  <a:pt x="15600" y="15305"/>
                </a:cubicBezTo>
                <a:cubicBezTo>
                  <a:pt x="16414" y="13865"/>
                  <a:pt x="16886" y="11890"/>
                  <a:pt x="16971" y="9422"/>
                </a:cubicBezTo>
                <a:lnTo>
                  <a:pt x="12557" y="9422"/>
                </a:lnTo>
                <a:close/>
              </a:path>
            </a:pathLst>
          </a:custGeom>
          <a:solidFill>
            <a:srgbClr val="1F2C5C"/>
          </a:solidFill>
          <a:ln>
            <a:noFill/>
          </a:ln>
          <a:extLst/>
        </p:spPr>
        <p:txBody>
          <a:bodyPr lIns="0" tIns="0" rIns="0" bIns="0"/>
          <a:lstStyle/>
          <a:p>
            <a:endParaRPr lang="en-US" sz="900"/>
          </a:p>
        </p:txBody>
      </p:sp>
      <p:sp>
        <p:nvSpPr>
          <p:cNvPr id="9" name="Shape 156">
            <a:extLst>
              <a:ext uri="{FF2B5EF4-FFF2-40B4-BE49-F238E27FC236}">
                <a16:creationId xmlns:a16="http://schemas.microsoft.com/office/drawing/2014/main" id="{1E050888-9CB6-4D8C-A0AD-2C503B02E984}"/>
              </a:ext>
            </a:extLst>
          </p:cNvPr>
          <p:cNvSpPr/>
          <p:nvPr/>
        </p:nvSpPr>
        <p:spPr>
          <a:xfrm>
            <a:off x="609600" y="925513"/>
            <a:ext cx="10972800" cy="466725"/>
          </a:xfrm>
          <a:prstGeom prst="rect">
            <a:avLst/>
          </a:prstGeom>
          <a:ln w="12700">
            <a:round/>
          </a:ln>
          <a:extLst>
            <a:ext uri="{C572A759-6A51-4108-AA02-DFA0A04FC94B}"/>
          </a:extLst>
        </p:spPr>
        <p:txBody>
          <a:bodyPr lIns="19050" tIns="19050" rIns="19050" bIns="19050"/>
          <a:lstStyle>
            <a:lvl1pPr algn="ctr">
              <a:defRPr sz="5200">
                <a:solidFill>
                  <a:srgbClr val="899AA5"/>
                </a:solidFill>
                <a:uFill>
                  <a:solidFill>
                    <a:srgbClr val="899AA5"/>
                  </a:solidFill>
                </a:u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lang="en-US" sz="2700" b="1" kern="0" dirty="0">
                <a:solidFill>
                  <a:schemeClr val="tx1">
                    <a:lumMod val="65000"/>
                    <a:lumOff val="35000"/>
                  </a:schemeClr>
                </a:solidFill>
                <a:uFillTx/>
                <a:latin typeface="Calibri" panose="020F0502020204030204" pitchFamily="34" charset="0"/>
              </a:rPr>
              <a:t>One of the Warner Brothers</a:t>
            </a:r>
            <a:endParaRPr sz="2700" b="1" kern="0" dirty="0">
              <a:solidFill>
                <a:schemeClr val="tx1">
                  <a:lumMod val="65000"/>
                  <a:lumOff val="35000"/>
                </a:schemeClr>
              </a:solidFill>
              <a:uFillTx/>
              <a:latin typeface="Calibri" panose="020F0502020204030204" pitchFamily="34" charset="0"/>
            </a:endParaRPr>
          </a:p>
        </p:txBody>
      </p:sp>
    </p:spTree>
    <p:extLst>
      <p:ext uri="{BB962C8B-B14F-4D97-AF65-F5344CB8AC3E}">
        <p14:creationId xmlns:p14="http://schemas.microsoft.com/office/powerpoint/2010/main" val="325549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02" name="Group 181">
            <a:extLst>
              <a:ext uri="{FF2B5EF4-FFF2-40B4-BE49-F238E27FC236}">
                <a16:creationId xmlns:a16="http://schemas.microsoft.com/office/drawing/2014/main" id="{D2A00C09-8147-4856-B1EA-8017CDB9DE46}"/>
              </a:ext>
            </a:extLst>
          </p:cNvPr>
          <p:cNvGrpSpPr>
            <a:grpSpLocks/>
          </p:cNvGrpSpPr>
          <p:nvPr/>
        </p:nvGrpSpPr>
        <p:grpSpPr bwMode="auto">
          <a:xfrm>
            <a:off x="7331869" y="1756172"/>
            <a:ext cx="3759200" cy="3759200"/>
            <a:chOff x="0" y="0"/>
            <a:chExt cx="7518628" cy="7518516"/>
          </a:xfrm>
        </p:grpSpPr>
        <p:pic>
          <p:nvPicPr>
            <p:cNvPr id="179" name="watson-filtered.png">
              <a:extLst>
                <a:ext uri="{FF2B5EF4-FFF2-40B4-BE49-F238E27FC236}">
                  <a16:creationId xmlns:a16="http://schemas.microsoft.com/office/drawing/2014/main" id="{F4E95743-15B9-4720-8170-CD2BB57BD511}"/>
                </a:ext>
              </a:extLst>
            </p:cNvPr>
            <p:cNvPicPr/>
            <p:nvPr/>
          </p:nvPicPr>
          <p:blipFill>
            <a:blip r:embed="rId3">
              <a:extLst/>
            </a:blip>
            <a:stretch>
              <a:fillRect/>
            </a:stretch>
          </p:blipFill>
          <p:spPr>
            <a:xfrm>
              <a:off x="0" y="0"/>
              <a:ext cx="7518629" cy="7518517"/>
            </a:xfrm>
            <a:prstGeom prst="rect">
              <a:avLst/>
            </a:prstGeom>
            <a:ln>
              <a:noFill/>
            </a:ln>
            <a:effectLst>
              <a:reflection stA="29553" endPos="40000" dir="5400000" sy="-100000" algn="bl" rotWithShape="0"/>
            </a:effectLst>
          </p:spPr>
        </p:pic>
        <p:sp>
          <p:nvSpPr>
            <p:cNvPr id="180" name="Shape 180">
              <a:extLst>
                <a:ext uri="{FF2B5EF4-FFF2-40B4-BE49-F238E27FC236}">
                  <a16:creationId xmlns:a16="http://schemas.microsoft.com/office/drawing/2014/main" id="{D9DCBD4F-4F99-4DD3-933F-2BFB9FB8D843}"/>
                </a:ext>
              </a:extLst>
            </p:cNvPr>
            <p:cNvSpPr/>
            <p:nvPr/>
          </p:nvSpPr>
          <p:spPr>
            <a:xfrm>
              <a:off x="0" y="0"/>
              <a:ext cx="7518628" cy="7518516"/>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path>
              </a:pathLst>
            </a:custGeom>
            <a:ln w="63500" cap="flat">
              <a:solidFill>
                <a:srgbClr val="E6A300"/>
              </a:solidFill>
              <a:prstDash val="solid"/>
              <a:round/>
            </a:ln>
          </p:spPr>
          <p:txBody>
            <a:bodyPr/>
            <a:lstStyle/>
            <a:p>
              <a:pPr>
                <a:buClr>
                  <a:srgbClr val="009FD8"/>
                </a:buClr>
                <a:defRPr/>
              </a:pPr>
              <a:endParaRPr sz="900" kern="0" dirty="0">
                <a:uFill>
                  <a:solidFill>
                    <a:srgbClr val="009FD8"/>
                  </a:solidFill>
                </a:uFill>
              </a:endParaRPr>
            </a:p>
          </p:txBody>
        </p:sp>
      </p:grpSp>
      <p:sp>
        <p:nvSpPr>
          <p:cNvPr id="182" name="Shape 182">
            <a:extLst>
              <a:ext uri="{FF2B5EF4-FFF2-40B4-BE49-F238E27FC236}">
                <a16:creationId xmlns:a16="http://schemas.microsoft.com/office/drawing/2014/main" id="{285B1F47-FDC4-45D6-83F8-64522A5DBCEB}"/>
              </a:ext>
            </a:extLst>
          </p:cNvPr>
          <p:cNvSpPr/>
          <p:nvPr/>
        </p:nvSpPr>
        <p:spPr>
          <a:xfrm>
            <a:off x="1201420" y="2120900"/>
            <a:ext cx="5721350" cy="1885131"/>
          </a:xfrm>
          <a:prstGeom prst="rect">
            <a:avLst/>
          </a:prstGeom>
          <a:ln w="12700">
            <a:miter lim="400000"/>
          </a:ln>
          <a:extLst>
            <a:ext uri="{C572A759-6A51-4108-AA02-DFA0A04FC94B}"/>
          </a:extLst>
        </p:spPr>
        <p:txBody>
          <a:bodyPr lIns="19050" tIns="19050" rIns="19050" bIns="19050">
            <a:spAutoFit/>
          </a:bodyPr>
          <a:lstStyle/>
          <a:p>
            <a:pPr marL="0" lvl="1">
              <a:buClr>
                <a:srgbClr val="FFFFFF"/>
              </a:buClr>
              <a:defRPr sz="1800">
                <a:solidFill>
                  <a:srgbClr val="000000"/>
                </a:solidFill>
                <a:uFillTx/>
              </a:defRPr>
            </a:pPr>
            <a:r>
              <a:rPr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“I think there is a world</a:t>
            </a:r>
          </a:p>
          <a:p>
            <a:pPr marL="0" lvl="1">
              <a:buClr>
                <a:srgbClr val="FFFFFF"/>
              </a:buClr>
              <a:defRPr sz="1800">
                <a:solidFill>
                  <a:srgbClr val="000000"/>
                </a:solidFill>
                <a:uFillTx/>
              </a:defRPr>
            </a:pPr>
            <a:r>
              <a:rPr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 market for maybe</a:t>
            </a:r>
          </a:p>
          <a:p>
            <a:pPr marL="0" lvl="1">
              <a:buClr>
                <a:srgbClr val="FFFFFF"/>
              </a:buClr>
              <a:defRPr sz="1800">
                <a:solidFill>
                  <a:srgbClr val="000000"/>
                </a:solidFill>
                <a:uFillTx/>
              </a:defRPr>
            </a:pPr>
            <a:r>
              <a:rPr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 five computers</a:t>
            </a:r>
            <a:r>
              <a:rPr lang="en-US"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a:t>
            </a:r>
            <a:r>
              <a:rPr sz="4000" b="1" kern="0" dirty="0">
                <a:solidFill>
                  <a:schemeClr val="tx1">
                    <a:lumMod val="65000"/>
                    <a:lumOff val="35000"/>
                  </a:schemeClr>
                </a:solidFill>
                <a:uFill>
                  <a:solidFill>
                    <a:srgbClr val="899AA5"/>
                  </a:solidFill>
                </a:uFill>
                <a:latin typeface="Arial" panose="020B0604020202020204" pitchFamily="34" charset="0"/>
                <a:ea typeface="Montserrat-Regular"/>
                <a:cs typeface="Montserrat-Regular"/>
                <a:sym typeface="Montserrat-Regular"/>
              </a:rPr>
              <a:t>”</a:t>
            </a:r>
          </a:p>
        </p:txBody>
      </p:sp>
      <p:sp>
        <p:nvSpPr>
          <p:cNvPr id="183" name="Shape 183">
            <a:extLst>
              <a:ext uri="{FF2B5EF4-FFF2-40B4-BE49-F238E27FC236}">
                <a16:creationId xmlns:a16="http://schemas.microsoft.com/office/drawing/2014/main" id="{12A005C3-D7D0-4B69-97B3-4B25727F66FD}"/>
              </a:ext>
            </a:extLst>
          </p:cNvPr>
          <p:cNvSpPr>
            <a:spLocks noGrp="1"/>
          </p:cNvSpPr>
          <p:nvPr>
            <p:ph type="title"/>
          </p:nvPr>
        </p:nvSpPr>
        <p:spPr>
          <a:xfrm>
            <a:off x="609600" y="293688"/>
            <a:ext cx="10972800" cy="647700"/>
          </a:xfrm>
        </p:spPr>
        <p:txBody>
          <a:bodyPr>
            <a:normAutofit fontScale="90000"/>
          </a:bodyPr>
          <a:lstStyle/>
          <a:p>
            <a:pPr algn="ctr">
              <a:spcBef>
                <a:spcPts val="0"/>
              </a:spcBef>
              <a:defRPr sz="1800" b="0" cap="none" spc="0">
                <a:solidFill>
                  <a:srgbClr val="000000"/>
                </a:solidFill>
                <a:uFillTx/>
              </a:defRPr>
            </a:pPr>
            <a:r>
              <a:rPr sz="5750" b="1" dirty="0">
                <a:solidFill>
                  <a:schemeClr val="tx1">
                    <a:lumMod val="65000"/>
                    <a:lumOff val="35000"/>
                  </a:schemeClr>
                </a:solidFill>
                <a:latin typeface="Calibri" panose="020F0502020204030204" pitchFamily="34" charset="0"/>
                <a:sym typeface="Montserrat-Regular"/>
              </a:rPr>
              <a:t>THOMAS WATSON </a:t>
            </a:r>
            <a:r>
              <a:rPr sz="5750" b="1" dirty="0">
                <a:solidFill>
                  <a:srgbClr val="1F2C5C"/>
                </a:solidFill>
                <a:uFill>
                  <a:solidFill>
                    <a:srgbClr val="899AA5"/>
                  </a:solidFill>
                </a:uFill>
                <a:latin typeface="Calibri" panose="020F0502020204030204" pitchFamily="34" charset="0"/>
                <a:sym typeface="Montserrat-Regular"/>
              </a:rPr>
              <a:t>1943</a:t>
            </a:r>
          </a:p>
        </p:txBody>
      </p:sp>
      <p:sp>
        <p:nvSpPr>
          <p:cNvPr id="153606" name="Shape 185">
            <a:extLst>
              <a:ext uri="{FF2B5EF4-FFF2-40B4-BE49-F238E27FC236}">
                <a16:creationId xmlns:a16="http://schemas.microsoft.com/office/drawing/2014/main" id="{521ADE54-46DD-4C44-A9F7-4AE48E8934DF}"/>
              </a:ext>
            </a:extLst>
          </p:cNvPr>
          <p:cNvSpPr>
            <a:spLocks/>
          </p:cNvSpPr>
          <p:nvPr/>
        </p:nvSpPr>
        <p:spPr bwMode="auto">
          <a:xfrm flipH="1">
            <a:off x="7315200" y="1810147"/>
            <a:ext cx="705644" cy="812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71" y="9422"/>
                </a:moveTo>
                <a:cubicBezTo>
                  <a:pt x="771" y="0"/>
                  <a:pt x="771" y="0"/>
                  <a:pt x="771" y="0"/>
                </a:cubicBezTo>
                <a:cubicBezTo>
                  <a:pt x="9814" y="0"/>
                  <a:pt x="9814" y="0"/>
                  <a:pt x="9814" y="0"/>
                </a:cubicBezTo>
                <a:cubicBezTo>
                  <a:pt x="9814" y="7447"/>
                  <a:pt x="9814" y="7447"/>
                  <a:pt x="9814" y="7447"/>
                </a:cubicBezTo>
                <a:cubicBezTo>
                  <a:pt x="9814" y="11438"/>
                  <a:pt x="9343" y="14359"/>
                  <a:pt x="8357" y="16128"/>
                </a:cubicBezTo>
                <a:cubicBezTo>
                  <a:pt x="7029" y="18555"/>
                  <a:pt x="4929" y="20366"/>
                  <a:pt x="2057" y="21600"/>
                </a:cubicBezTo>
                <a:cubicBezTo>
                  <a:pt x="0" y="18432"/>
                  <a:pt x="0" y="18432"/>
                  <a:pt x="0" y="18432"/>
                </a:cubicBezTo>
                <a:cubicBezTo>
                  <a:pt x="1714" y="17774"/>
                  <a:pt x="2957" y="16704"/>
                  <a:pt x="3771" y="15305"/>
                </a:cubicBezTo>
                <a:cubicBezTo>
                  <a:pt x="4629" y="13865"/>
                  <a:pt x="5100" y="11890"/>
                  <a:pt x="5186" y="9422"/>
                </a:cubicBezTo>
                <a:lnTo>
                  <a:pt x="771" y="9422"/>
                </a:lnTo>
                <a:close/>
                <a:moveTo>
                  <a:pt x="12557" y="9422"/>
                </a:moveTo>
                <a:cubicBezTo>
                  <a:pt x="12557" y="0"/>
                  <a:pt x="12557" y="0"/>
                  <a:pt x="12557" y="0"/>
                </a:cubicBezTo>
                <a:cubicBezTo>
                  <a:pt x="21600" y="0"/>
                  <a:pt x="21600" y="0"/>
                  <a:pt x="21600" y="0"/>
                </a:cubicBezTo>
                <a:cubicBezTo>
                  <a:pt x="21600" y="7447"/>
                  <a:pt x="21600" y="7447"/>
                  <a:pt x="21600" y="7447"/>
                </a:cubicBezTo>
                <a:cubicBezTo>
                  <a:pt x="21600" y="11438"/>
                  <a:pt x="21129" y="14359"/>
                  <a:pt x="20143" y="16128"/>
                </a:cubicBezTo>
                <a:cubicBezTo>
                  <a:pt x="18814" y="18555"/>
                  <a:pt x="16714" y="20366"/>
                  <a:pt x="13886" y="21600"/>
                </a:cubicBezTo>
                <a:cubicBezTo>
                  <a:pt x="11829" y="18432"/>
                  <a:pt x="11829" y="18432"/>
                  <a:pt x="11829" y="18432"/>
                </a:cubicBezTo>
                <a:cubicBezTo>
                  <a:pt x="13500" y="17774"/>
                  <a:pt x="14743" y="16704"/>
                  <a:pt x="15600" y="15305"/>
                </a:cubicBezTo>
                <a:cubicBezTo>
                  <a:pt x="16414" y="13865"/>
                  <a:pt x="16886" y="11890"/>
                  <a:pt x="16971" y="9422"/>
                </a:cubicBezTo>
                <a:lnTo>
                  <a:pt x="12557" y="9422"/>
                </a:lnTo>
                <a:close/>
              </a:path>
            </a:pathLst>
          </a:custGeom>
          <a:solidFill>
            <a:srgbClr val="1F2C5C"/>
          </a:solidFill>
          <a:ln>
            <a:noFill/>
          </a:ln>
          <a:extLst/>
        </p:spPr>
        <p:txBody>
          <a:bodyPr lIns="0" tIns="0" rIns="0" bIns="0"/>
          <a:lstStyle/>
          <a:p>
            <a:endParaRPr lang="en-US" sz="900"/>
          </a:p>
        </p:txBody>
      </p:sp>
      <p:sp>
        <p:nvSpPr>
          <p:cNvPr id="186" name="Shape 186">
            <a:extLst>
              <a:ext uri="{FF2B5EF4-FFF2-40B4-BE49-F238E27FC236}">
                <a16:creationId xmlns:a16="http://schemas.microsoft.com/office/drawing/2014/main" id="{108F4067-61D2-4A6B-A2AC-63F9D27850B8}"/>
              </a:ext>
            </a:extLst>
          </p:cNvPr>
          <p:cNvSpPr/>
          <p:nvPr/>
        </p:nvSpPr>
        <p:spPr>
          <a:xfrm>
            <a:off x="609600" y="925513"/>
            <a:ext cx="10972800" cy="466725"/>
          </a:xfrm>
          <a:prstGeom prst="rect">
            <a:avLst/>
          </a:prstGeom>
          <a:ln w="12700">
            <a:round/>
          </a:ln>
          <a:extLst>
            <a:ext uri="{C572A759-6A51-4108-AA02-DFA0A04FC94B}"/>
          </a:extLst>
        </p:spPr>
        <p:txBody>
          <a:bodyPr lIns="19050" tIns="19050" rIns="19050" bIns="19050"/>
          <a:lstStyle>
            <a:lvl1pPr algn="ctr">
              <a:defRPr sz="5200">
                <a:solidFill>
                  <a:srgbClr val="899AA5"/>
                </a:solidFill>
                <a:uFill>
                  <a:solidFill>
                    <a:srgbClr val="899AA5"/>
                  </a:solidFill>
                </a:u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2700" b="1" kern="0" dirty="0">
                <a:solidFill>
                  <a:schemeClr val="tx1">
                    <a:lumMod val="65000"/>
                    <a:lumOff val="35000"/>
                  </a:schemeClr>
                </a:solidFill>
                <a:uFillTx/>
                <a:latin typeface="Calibri" panose="020F0502020204030204" pitchFamily="34" charset="0"/>
              </a:rPr>
              <a:t>Chairman of IBM</a:t>
            </a:r>
          </a:p>
        </p:txBody>
      </p:sp>
    </p:spTree>
    <p:extLst>
      <p:ext uri="{BB962C8B-B14F-4D97-AF65-F5344CB8AC3E}">
        <p14:creationId xmlns:p14="http://schemas.microsoft.com/office/powerpoint/2010/main" val="29221033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5th avenue easter 1900"/>
          <p:cNvPicPr>
            <a:picLocks noChangeAspect="1" noChangeArrowheads="1"/>
          </p:cNvPicPr>
          <p:nvPr/>
        </p:nvPicPr>
        <p:blipFill rotWithShape="1">
          <a:blip r:embed="rId2">
            <a:extLst>
              <a:ext uri="{28A0092B-C50C-407E-A947-70E740481C1C}">
                <a14:useLocalDpi xmlns:a14="http://schemas.microsoft.com/office/drawing/2010/main" val="0"/>
              </a:ext>
            </a:extLst>
          </a:blip>
          <a:srcRect b="10455"/>
          <a:stretch/>
        </p:blipFill>
        <p:spPr bwMode="auto">
          <a:xfrm>
            <a:off x="2405809" y="0"/>
            <a:ext cx="10077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2405809" cy="6858000"/>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05809" y="0"/>
            <a:ext cx="0" cy="685800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 y="411480"/>
            <a:ext cx="1950720" cy="2123658"/>
          </a:xfrm>
          <a:prstGeom prst="rect">
            <a:avLst/>
          </a:prstGeom>
          <a:noFill/>
        </p:spPr>
        <p:txBody>
          <a:bodyPr wrap="square" rtlCol="0">
            <a:spAutoFit/>
          </a:bodyPr>
          <a:lstStyle/>
          <a:p>
            <a:r>
              <a:rPr lang="en-US" sz="2400" dirty="0">
                <a:solidFill>
                  <a:schemeClr val="bg1">
                    <a:lumMod val="95000"/>
                  </a:schemeClr>
                </a:solidFill>
              </a:rPr>
              <a:t>5</a:t>
            </a:r>
            <a:r>
              <a:rPr lang="en-US" sz="2400" baseline="30000" dirty="0">
                <a:solidFill>
                  <a:schemeClr val="bg1">
                    <a:lumMod val="95000"/>
                  </a:schemeClr>
                </a:solidFill>
              </a:rPr>
              <a:t>th</a:t>
            </a:r>
            <a:r>
              <a:rPr lang="en-US" sz="2400" dirty="0">
                <a:solidFill>
                  <a:schemeClr val="bg1">
                    <a:lumMod val="95000"/>
                  </a:schemeClr>
                </a:solidFill>
              </a:rPr>
              <a:t> Avenue</a:t>
            </a:r>
          </a:p>
          <a:p>
            <a:r>
              <a:rPr lang="en-US" sz="2400" dirty="0">
                <a:solidFill>
                  <a:schemeClr val="bg1">
                    <a:lumMod val="95000"/>
                  </a:schemeClr>
                </a:solidFill>
              </a:rPr>
              <a:t>New York City</a:t>
            </a:r>
          </a:p>
          <a:p>
            <a:endParaRPr lang="en-US" sz="2400" dirty="0">
              <a:solidFill>
                <a:schemeClr val="bg1">
                  <a:lumMod val="95000"/>
                </a:schemeClr>
              </a:solidFill>
            </a:endParaRPr>
          </a:p>
          <a:p>
            <a:r>
              <a:rPr lang="en-US" sz="6000" b="1" dirty="0">
                <a:solidFill>
                  <a:schemeClr val="bg1">
                    <a:lumMod val="85000"/>
                  </a:schemeClr>
                </a:solidFill>
              </a:rPr>
              <a:t>1900</a:t>
            </a:r>
          </a:p>
        </p:txBody>
      </p:sp>
      <p:sp>
        <p:nvSpPr>
          <p:cNvPr id="12" name="TextBox 11"/>
          <p:cNvSpPr txBox="1"/>
          <p:nvPr/>
        </p:nvSpPr>
        <p:spPr>
          <a:xfrm>
            <a:off x="198120" y="4549676"/>
            <a:ext cx="1950720" cy="2308324"/>
          </a:xfrm>
          <a:prstGeom prst="rect">
            <a:avLst/>
          </a:prstGeom>
          <a:noFill/>
        </p:spPr>
        <p:txBody>
          <a:bodyPr wrap="square" rtlCol="0">
            <a:spAutoFit/>
          </a:bodyPr>
          <a:lstStyle/>
          <a:p>
            <a:r>
              <a:rPr lang="en-US" sz="4000" b="1" dirty="0">
                <a:solidFill>
                  <a:srgbClr val="E6A300"/>
                </a:solidFill>
              </a:rPr>
              <a:t>WHERE IS THE CAR?</a:t>
            </a:r>
          </a:p>
          <a:p>
            <a:endParaRPr lang="en-US" sz="2400" dirty="0">
              <a:solidFill>
                <a:srgbClr val="E6A300"/>
              </a:solidFill>
            </a:endParaRPr>
          </a:p>
        </p:txBody>
      </p:sp>
      <p:sp>
        <p:nvSpPr>
          <p:cNvPr id="10" name="TextBox 9"/>
          <p:cNvSpPr txBox="1"/>
          <p:nvPr/>
        </p:nvSpPr>
        <p:spPr>
          <a:xfrm>
            <a:off x="198119" y="6431280"/>
            <a:ext cx="1005840" cy="246221"/>
          </a:xfrm>
          <a:prstGeom prst="rect">
            <a:avLst/>
          </a:prstGeom>
          <a:noFill/>
        </p:spPr>
        <p:txBody>
          <a:bodyPr wrap="square" rtlCol="0">
            <a:spAutoFit/>
          </a:bodyPr>
          <a:lstStyle/>
          <a:p>
            <a:r>
              <a:rPr lang="en-US" sz="1000" dirty="0">
                <a:solidFill>
                  <a:schemeClr val="bg1">
                    <a:lumMod val="95000"/>
                  </a:schemeClr>
                </a:solidFill>
              </a:rPr>
              <a:t>2016 Tony </a:t>
            </a:r>
            <a:r>
              <a:rPr lang="en-US" sz="1000" dirty="0" err="1">
                <a:solidFill>
                  <a:schemeClr val="bg1">
                    <a:lumMod val="95000"/>
                  </a:schemeClr>
                </a:solidFill>
              </a:rPr>
              <a:t>Seba</a:t>
            </a:r>
            <a:endParaRPr lang="en-US" sz="1000" dirty="0">
              <a:solidFill>
                <a:schemeClr val="bg1">
                  <a:lumMod val="95000"/>
                </a:schemeClr>
              </a:solidFill>
            </a:endParaRPr>
          </a:p>
        </p:txBody>
      </p:sp>
    </p:spTree>
    <p:extLst>
      <p:ext uri="{BB962C8B-B14F-4D97-AF65-F5344CB8AC3E}">
        <p14:creationId xmlns:p14="http://schemas.microsoft.com/office/powerpoint/2010/main" val="23591372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5th avenue easter 1900"/>
          <p:cNvPicPr>
            <a:picLocks noChangeAspect="1" noChangeArrowheads="1"/>
          </p:cNvPicPr>
          <p:nvPr/>
        </p:nvPicPr>
        <p:blipFill rotWithShape="1">
          <a:blip r:embed="rId2">
            <a:extLst>
              <a:ext uri="{28A0092B-C50C-407E-A947-70E740481C1C}">
                <a14:useLocalDpi xmlns:a14="http://schemas.microsoft.com/office/drawing/2010/main" val="0"/>
              </a:ext>
            </a:extLst>
          </a:blip>
          <a:srcRect b="10455"/>
          <a:stretch/>
        </p:blipFill>
        <p:spPr bwMode="auto">
          <a:xfrm>
            <a:off x="2405809" y="0"/>
            <a:ext cx="100773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2405809" cy="6858000"/>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05809" y="0"/>
            <a:ext cx="0" cy="685800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 y="411480"/>
            <a:ext cx="1950720" cy="2123658"/>
          </a:xfrm>
          <a:prstGeom prst="rect">
            <a:avLst/>
          </a:prstGeom>
          <a:noFill/>
        </p:spPr>
        <p:txBody>
          <a:bodyPr wrap="square" rtlCol="0">
            <a:spAutoFit/>
          </a:bodyPr>
          <a:lstStyle/>
          <a:p>
            <a:r>
              <a:rPr lang="en-US" sz="2400" dirty="0">
                <a:solidFill>
                  <a:schemeClr val="bg1">
                    <a:lumMod val="95000"/>
                  </a:schemeClr>
                </a:solidFill>
              </a:rPr>
              <a:t>5</a:t>
            </a:r>
            <a:r>
              <a:rPr lang="en-US" sz="2400" baseline="30000" dirty="0">
                <a:solidFill>
                  <a:schemeClr val="bg1">
                    <a:lumMod val="95000"/>
                  </a:schemeClr>
                </a:solidFill>
              </a:rPr>
              <a:t>th</a:t>
            </a:r>
            <a:r>
              <a:rPr lang="en-US" sz="2400" dirty="0">
                <a:solidFill>
                  <a:schemeClr val="bg1">
                    <a:lumMod val="95000"/>
                  </a:schemeClr>
                </a:solidFill>
              </a:rPr>
              <a:t> Avenue</a:t>
            </a:r>
          </a:p>
          <a:p>
            <a:r>
              <a:rPr lang="en-US" sz="2400" dirty="0">
                <a:solidFill>
                  <a:schemeClr val="bg1">
                    <a:lumMod val="95000"/>
                  </a:schemeClr>
                </a:solidFill>
              </a:rPr>
              <a:t>New York City</a:t>
            </a:r>
          </a:p>
          <a:p>
            <a:endParaRPr lang="en-US" sz="2400" dirty="0">
              <a:solidFill>
                <a:schemeClr val="bg1">
                  <a:lumMod val="95000"/>
                </a:schemeClr>
              </a:solidFill>
            </a:endParaRPr>
          </a:p>
          <a:p>
            <a:r>
              <a:rPr lang="en-US" sz="6000" b="1" dirty="0">
                <a:solidFill>
                  <a:schemeClr val="bg1">
                    <a:lumMod val="85000"/>
                  </a:schemeClr>
                </a:solidFill>
              </a:rPr>
              <a:t>1900</a:t>
            </a:r>
          </a:p>
        </p:txBody>
      </p:sp>
      <p:sp>
        <p:nvSpPr>
          <p:cNvPr id="12" name="TextBox 11"/>
          <p:cNvSpPr txBox="1"/>
          <p:nvPr/>
        </p:nvSpPr>
        <p:spPr>
          <a:xfrm>
            <a:off x="198120" y="4549676"/>
            <a:ext cx="1950720" cy="2308324"/>
          </a:xfrm>
          <a:prstGeom prst="rect">
            <a:avLst/>
          </a:prstGeom>
          <a:noFill/>
        </p:spPr>
        <p:txBody>
          <a:bodyPr wrap="square" rtlCol="0">
            <a:spAutoFit/>
          </a:bodyPr>
          <a:lstStyle/>
          <a:p>
            <a:r>
              <a:rPr lang="en-US" sz="4000" b="1" dirty="0">
                <a:solidFill>
                  <a:srgbClr val="E6A300"/>
                </a:solidFill>
              </a:rPr>
              <a:t>WHERE IS THE CAR?</a:t>
            </a:r>
          </a:p>
          <a:p>
            <a:endParaRPr lang="en-US" sz="2400" dirty="0">
              <a:solidFill>
                <a:srgbClr val="E6A300"/>
              </a:solidFill>
            </a:endParaRPr>
          </a:p>
        </p:txBody>
      </p:sp>
      <p:sp>
        <p:nvSpPr>
          <p:cNvPr id="2" name="Oval 1"/>
          <p:cNvSpPr/>
          <p:nvPr/>
        </p:nvSpPr>
        <p:spPr>
          <a:xfrm>
            <a:off x="6233160" y="3139440"/>
            <a:ext cx="1234440" cy="1234440"/>
          </a:xfrm>
          <a:prstGeom prst="ellipse">
            <a:avLst/>
          </a:prstGeom>
          <a:noFill/>
          <a:ln w="76200">
            <a:solidFill>
              <a:srgbClr val="E6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19" y="6431280"/>
            <a:ext cx="1005840" cy="246221"/>
          </a:xfrm>
          <a:prstGeom prst="rect">
            <a:avLst/>
          </a:prstGeom>
          <a:noFill/>
        </p:spPr>
        <p:txBody>
          <a:bodyPr wrap="square" rtlCol="0">
            <a:spAutoFit/>
          </a:bodyPr>
          <a:lstStyle/>
          <a:p>
            <a:r>
              <a:rPr lang="en-US" sz="1000" dirty="0">
                <a:solidFill>
                  <a:schemeClr val="bg1">
                    <a:lumMod val="95000"/>
                  </a:schemeClr>
                </a:solidFill>
              </a:rPr>
              <a:t>2016 Tony </a:t>
            </a:r>
            <a:r>
              <a:rPr lang="en-US" sz="1000" dirty="0" err="1">
                <a:solidFill>
                  <a:schemeClr val="bg1">
                    <a:lumMod val="95000"/>
                  </a:schemeClr>
                </a:solidFill>
              </a:rPr>
              <a:t>Seba</a:t>
            </a:r>
            <a:endParaRPr lang="en-US" sz="1000" dirty="0">
              <a:solidFill>
                <a:schemeClr val="bg1">
                  <a:lumMod val="95000"/>
                </a:schemeClr>
              </a:solidFill>
            </a:endParaRPr>
          </a:p>
        </p:txBody>
      </p:sp>
    </p:spTree>
    <p:extLst>
      <p:ext uri="{BB962C8B-B14F-4D97-AF65-F5344CB8AC3E}">
        <p14:creationId xmlns:p14="http://schemas.microsoft.com/office/powerpoint/2010/main" val="10585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5th avenue easter 1913"/>
          <p:cNvPicPr>
            <a:picLocks noChangeAspect="1" noChangeArrowheads="1"/>
          </p:cNvPicPr>
          <p:nvPr/>
        </p:nvPicPr>
        <p:blipFill rotWithShape="1">
          <a:blip r:embed="rId2">
            <a:extLst>
              <a:ext uri="{28A0092B-C50C-407E-A947-70E740481C1C}">
                <a14:useLocalDpi xmlns:a14="http://schemas.microsoft.com/office/drawing/2010/main" val="0"/>
              </a:ext>
            </a:extLst>
          </a:blip>
          <a:srcRect b="2522"/>
          <a:stretch/>
        </p:blipFill>
        <p:spPr bwMode="auto">
          <a:xfrm>
            <a:off x="2405809" y="0"/>
            <a:ext cx="9845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2405809" cy="6858000"/>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05809" y="0"/>
            <a:ext cx="0" cy="685800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 y="411480"/>
            <a:ext cx="1950720" cy="2123658"/>
          </a:xfrm>
          <a:prstGeom prst="rect">
            <a:avLst/>
          </a:prstGeom>
          <a:noFill/>
        </p:spPr>
        <p:txBody>
          <a:bodyPr wrap="square" rtlCol="0">
            <a:spAutoFit/>
          </a:bodyPr>
          <a:lstStyle/>
          <a:p>
            <a:r>
              <a:rPr lang="en-US" sz="2400" dirty="0">
                <a:solidFill>
                  <a:schemeClr val="bg1">
                    <a:lumMod val="95000"/>
                  </a:schemeClr>
                </a:solidFill>
              </a:rPr>
              <a:t>5</a:t>
            </a:r>
            <a:r>
              <a:rPr lang="en-US" sz="2400" baseline="30000" dirty="0">
                <a:solidFill>
                  <a:schemeClr val="bg1">
                    <a:lumMod val="95000"/>
                  </a:schemeClr>
                </a:solidFill>
              </a:rPr>
              <a:t>th</a:t>
            </a:r>
            <a:r>
              <a:rPr lang="en-US" sz="2400" dirty="0">
                <a:solidFill>
                  <a:schemeClr val="bg1">
                    <a:lumMod val="95000"/>
                  </a:schemeClr>
                </a:solidFill>
              </a:rPr>
              <a:t> Avenue</a:t>
            </a:r>
          </a:p>
          <a:p>
            <a:r>
              <a:rPr lang="en-US" sz="2400" dirty="0">
                <a:solidFill>
                  <a:schemeClr val="bg1">
                    <a:lumMod val="95000"/>
                  </a:schemeClr>
                </a:solidFill>
              </a:rPr>
              <a:t>New York City</a:t>
            </a:r>
          </a:p>
          <a:p>
            <a:endParaRPr lang="en-US" sz="2400" dirty="0">
              <a:solidFill>
                <a:schemeClr val="bg1">
                  <a:lumMod val="95000"/>
                </a:schemeClr>
              </a:solidFill>
            </a:endParaRPr>
          </a:p>
          <a:p>
            <a:r>
              <a:rPr lang="en-US" sz="6000" b="1" dirty="0">
                <a:solidFill>
                  <a:schemeClr val="bg1">
                    <a:lumMod val="85000"/>
                  </a:schemeClr>
                </a:solidFill>
              </a:rPr>
              <a:t>1913</a:t>
            </a:r>
          </a:p>
        </p:txBody>
      </p:sp>
      <p:sp>
        <p:nvSpPr>
          <p:cNvPr id="12" name="TextBox 11"/>
          <p:cNvSpPr txBox="1"/>
          <p:nvPr/>
        </p:nvSpPr>
        <p:spPr>
          <a:xfrm>
            <a:off x="198120" y="4549676"/>
            <a:ext cx="1950720" cy="2308324"/>
          </a:xfrm>
          <a:prstGeom prst="rect">
            <a:avLst/>
          </a:prstGeom>
          <a:noFill/>
        </p:spPr>
        <p:txBody>
          <a:bodyPr wrap="square" rtlCol="0">
            <a:spAutoFit/>
          </a:bodyPr>
          <a:lstStyle/>
          <a:p>
            <a:r>
              <a:rPr lang="en-US" sz="4000" b="1" dirty="0">
                <a:solidFill>
                  <a:srgbClr val="E6A300"/>
                </a:solidFill>
              </a:rPr>
              <a:t>WHERE IS THE HORSE?</a:t>
            </a:r>
          </a:p>
          <a:p>
            <a:endParaRPr lang="en-US" sz="2400" dirty="0">
              <a:solidFill>
                <a:srgbClr val="E6A300"/>
              </a:solidFill>
            </a:endParaRPr>
          </a:p>
        </p:txBody>
      </p:sp>
      <p:sp>
        <p:nvSpPr>
          <p:cNvPr id="10" name="TextBox 9"/>
          <p:cNvSpPr txBox="1"/>
          <p:nvPr/>
        </p:nvSpPr>
        <p:spPr>
          <a:xfrm>
            <a:off x="198119" y="6431280"/>
            <a:ext cx="1005840" cy="246221"/>
          </a:xfrm>
          <a:prstGeom prst="rect">
            <a:avLst/>
          </a:prstGeom>
          <a:noFill/>
        </p:spPr>
        <p:txBody>
          <a:bodyPr wrap="square" rtlCol="0">
            <a:spAutoFit/>
          </a:bodyPr>
          <a:lstStyle/>
          <a:p>
            <a:r>
              <a:rPr lang="en-US" sz="1000" dirty="0">
                <a:solidFill>
                  <a:schemeClr val="bg1">
                    <a:lumMod val="95000"/>
                  </a:schemeClr>
                </a:solidFill>
              </a:rPr>
              <a:t>2016 Tony </a:t>
            </a:r>
            <a:r>
              <a:rPr lang="en-US" sz="1000" dirty="0" err="1">
                <a:solidFill>
                  <a:schemeClr val="bg1">
                    <a:lumMod val="95000"/>
                  </a:schemeClr>
                </a:solidFill>
              </a:rPr>
              <a:t>Seba</a:t>
            </a:r>
            <a:endParaRPr lang="en-US" sz="1000" dirty="0">
              <a:solidFill>
                <a:schemeClr val="bg1">
                  <a:lumMod val="95000"/>
                </a:schemeClr>
              </a:solidFill>
            </a:endParaRPr>
          </a:p>
        </p:txBody>
      </p:sp>
    </p:spTree>
    <p:extLst>
      <p:ext uri="{BB962C8B-B14F-4D97-AF65-F5344CB8AC3E}">
        <p14:creationId xmlns:p14="http://schemas.microsoft.com/office/powerpoint/2010/main" val="35435899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5th avenue easter 1913"/>
          <p:cNvPicPr>
            <a:picLocks noChangeAspect="1" noChangeArrowheads="1"/>
          </p:cNvPicPr>
          <p:nvPr/>
        </p:nvPicPr>
        <p:blipFill rotWithShape="1">
          <a:blip r:embed="rId2">
            <a:extLst>
              <a:ext uri="{28A0092B-C50C-407E-A947-70E740481C1C}">
                <a14:useLocalDpi xmlns:a14="http://schemas.microsoft.com/office/drawing/2010/main" val="0"/>
              </a:ext>
            </a:extLst>
          </a:blip>
          <a:srcRect b="2522"/>
          <a:stretch/>
        </p:blipFill>
        <p:spPr bwMode="auto">
          <a:xfrm>
            <a:off x="2405809" y="0"/>
            <a:ext cx="9845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2405809" cy="6858000"/>
          </a:xfrm>
          <a:prstGeom prst="rect">
            <a:avLst/>
          </a:prstGeom>
          <a:solidFill>
            <a:srgbClr val="1F2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405809" y="0"/>
            <a:ext cx="0" cy="6858000"/>
          </a:xfrm>
          <a:prstGeom prst="line">
            <a:avLst/>
          </a:prstGeom>
          <a:ln w="38100">
            <a:solidFill>
              <a:srgbClr val="E6A3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8120" y="411480"/>
            <a:ext cx="1950720" cy="2123658"/>
          </a:xfrm>
          <a:prstGeom prst="rect">
            <a:avLst/>
          </a:prstGeom>
          <a:noFill/>
        </p:spPr>
        <p:txBody>
          <a:bodyPr wrap="square" rtlCol="0">
            <a:spAutoFit/>
          </a:bodyPr>
          <a:lstStyle/>
          <a:p>
            <a:r>
              <a:rPr lang="en-US" sz="2400" dirty="0">
                <a:solidFill>
                  <a:schemeClr val="bg1">
                    <a:lumMod val="95000"/>
                  </a:schemeClr>
                </a:solidFill>
              </a:rPr>
              <a:t>5</a:t>
            </a:r>
            <a:r>
              <a:rPr lang="en-US" sz="2400" baseline="30000" dirty="0">
                <a:solidFill>
                  <a:schemeClr val="bg1">
                    <a:lumMod val="95000"/>
                  </a:schemeClr>
                </a:solidFill>
              </a:rPr>
              <a:t>th</a:t>
            </a:r>
            <a:r>
              <a:rPr lang="en-US" sz="2400" dirty="0">
                <a:solidFill>
                  <a:schemeClr val="bg1">
                    <a:lumMod val="95000"/>
                  </a:schemeClr>
                </a:solidFill>
              </a:rPr>
              <a:t> Avenue</a:t>
            </a:r>
          </a:p>
          <a:p>
            <a:r>
              <a:rPr lang="en-US" sz="2400" dirty="0">
                <a:solidFill>
                  <a:schemeClr val="bg1">
                    <a:lumMod val="95000"/>
                  </a:schemeClr>
                </a:solidFill>
              </a:rPr>
              <a:t>New York City</a:t>
            </a:r>
          </a:p>
          <a:p>
            <a:endParaRPr lang="en-US" sz="2400" dirty="0">
              <a:solidFill>
                <a:schemeClr val="bg1">
                  <a:lumMod val="95000"/>
                </a:schemeClr>
              </a:solidFill>
            </a:endParaRPr>
          </a:p>
          <a:p>
            <a:r>
              <a:rPr lang="en-US" sz="6000" b="1" dirty="0">
                <a:solidFill>
                  <a:schemeClr val="bg1">
                    <a:lumMod val="85000"/>
                  </a:schemeClr>
                </a:solidFill>
              </a:rPr>
              <a:t>1913</a:t>
            </a:r>
          </a:p>
        </p:txBody>
      </p:sp>
      <p:sp>
        <p:nvSpPr>
          <p:cNvPr id="12" name="TextBox 11"/>
          <p:cNvSpPr txBox="1"/>
          <p:nvPr/>
        </p:nvSpPr>
        <p:spPr>
          <a:xfrm>
            <a:off x="198120" y="4549676"/>
            <a:ext cx="1950720" cy="2308324"/>
          </a:xfrm>
          <a:prstGeom prst="rect">
            <a:avLst/>
          </a:prstGeom>
          <a:noFill/>
        </p:spPr>
        <p:txBody>
          <a:bodyPr wrap="square" rtlCol="0">
            <a:spAutoFit/>
          </a:bodyPr>
          <a:lstStyle/>
          <a:p>
            <a:r>
              <a:rPr lang="en-US" sz="4000" b="1" dirty="0">
                <a:solidFill>
                  <a:srgbClr val="E6A300"/>
                </a:solidFill>
              </a:rPr>
              <a:t>WHERE IS THE HORSE?</a:t>
            </a:r>
          </a:p>
          <a:p>
            <a:endParaRPr lang="en-US" sz="2400" dirty="0">
              <a:solidFill>
                <a:srgbClr val="E6A300"/>
              </a:solidFill>
            </a:endParaRPr>
          </a:p>
        </p:txBody>
      </p:sp>
      <p:sp>
        <p:nvSpPr>
          <p:cNvPr id="7" name="Oval 6"/>
          <p:cNvSpPr/>
          <p:nvPr/>
        </p:nvSpPr>
        <p:spPr>
          <a:xfrm>
            <a:off x="5219699" y="3315236"/>
            <a:ext cx="1234440" cy="1234440"/>
          </a:xfrm>
          <a:prstGeom prst="ellipse">
            <a:avLst/>
          </a:prstGeom>
          <a:noFill/>
          <a:ln w="76200">
            <a:solidFill>
              <a:srgbClr val="E6A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119" y="6431280"/>
            <a:ext cx="1005840" cy="246221"/>
          </a:xfrm>
          <a:prstGeom prst="rect">
            <a:avLst/>
          </a:prstGeom>
          <a:noFill/>
        </p:spPr>
        <p:txBody>
          <a:bodyPr wrap="square" rtlCol="0">
            <a:spAutoFit/>
          </a:bodyPr>
          <a:lstStyle/>
          <a:p>
            <a:r>
              <a:rPr lang="en-US" sz="1000" dirty="0">
                <a:solidFill>
                  <a:schemeClr val="bg1">
                    <a:lumMod val="95000"/>
                  </a:schemeClr>
                </a:solidFill>
              </a:rPr>
              <a:t>2016 Tony </a:t>
            </a:r>
            <a:r>
              <a:rPr lang="en-US" sz="1000" dirty="0" err="1">
                <a:solidFill>
                  <a:schemeClr val="bg1">
                    <a:lumMod val="95000"/>
                  </a:schemeClr>
                </a:solidFill>
              </a:rPr>
              <a:t>Seba</a:t>
            </a:r>
            <a:endParaRPr lang="en-US" sz="1000" dirty="0">
              <a:solidFill>
                <a:schemeClr val="bg1">
                  <a:lumMod val="95000"/>
                </a:schemeClr>
              </a:solidFill>
            </a:endParaRPr>
          </a:p>
        </p:txBody>
      </p:sp>
    </p:spTree>
    <p:extLst>
      <p:ext uri="{BB962C8B-B14F-4D97-AF65-F5344CB8AC3E}">
        <p14:creationId xmlns:p14="http://schemas.microsoft.com/office/powerpoint/2010/main" val="20238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hape 449">
            <a:extLst>
              <a:ext uri="{FF2B5EF4-FFF2-40B4-BE49-F238E27FC236}">
                <a16:creationId xmlns:a16="http://schemas.microsoft.com/office/drawing/2014/main" id="{49B0780A-D446-4137-B75D-7757E7C3C382}"/>
              </a:ext>
            </a:extLst>
          </p:cNvPr>
          <p:cNvSpPr>
            <a:spLocks noGrp="1"/>
          </p:cNvSpPr>
          <p:nvPr>
            <p:ph type="title"/>
          </p:nvPr>
        </p:nvSpPr>
        <p:spPr bwMode="auto">
          <a:xfrm>
            <a:off x="609600" y="293688"/>
            <a:ext cx="10972800" cy="647700"/>
          </a:xfrm>
        </p:spPr>
        <p:txBody>
          <a:bodyPr vert="horz" wrap="square" numCol="1" anchorCtr="0" compatLnSpc="1">
            <a:prstTxWarp prst="textNoShape">
              <a:avLst/>
            </a:prstTxWarp>
            <a:noAutofit/>
          </a:bodyPr>
          <a:lstStyle/>
          <a:p>
            <a:pPr algn="ctr" eaLnBrk="1" hangingPunct="1">
              <a:defRPr/>
            </a:pPr>
            <a:r>
              <a:rPr lang="en-US" altLang="en-US" sz="5200" b="1" dirty="0">
                <a:solidFill>
                  <a:schemeClr val="tx1">
                    <a:lumMod val="65000"/>
                    <a:lumOff val="35000"/>
                  </a:schemeClr>
                </a:solidFill>
                <a:latin typeface="Calibri" panose="020F0502020204030204" pitchFamily="34" charset="0"/>
              </a:rPr>
              <a:t>TECHNOLOGY</a:t>
            </a:r>
          </a:p>
        </p:txBody>
      </p:sp>
      <p:sp>
        <p:nvSpPr>
          <p:cNvPr id="144387" name="Shape 450">
            <a:extLst>
              <a:ext uri="{FF2B5EF4-FFF2-40B4-BE49-F238E27FC236}">
                <a16:creationId xmlns:a16="http://schemas.microsoft.com/office/drawing/2014/main" id="{FC5CFC66-F9B2-4439-9A5B-F1A10385BD8A}"/>
              </a:ext>
            </a:extLst>
          </p:cNvPr>
          <p:cNvSpPr>
            <a:spLocks noGrp="1"/>
          </p:cNvSpPr>
          <p:nvPr>
            <p:ph type="body" idx="1"/>
          </p:nvPr>
        </p:nvSpPr>
        <p:spPr bwMode="auto">
          <a:xfrm>
            <a:off x="609600" y="925513"/>
            <a:ext cx="10972800" cy="469900"/>
          </a:xfrm>
        </p:spPr>
        <p:txBody>
          <a:bodyPr vert="horz" wrap="square" anchor="t" anchorCtr="0" compatLnSpc="1">
            <a:prstTxWarp prst="textNoShape">
              <a:avLst/>
            </a:prstTxWarp>
            <a:normAutofit/>
          </a:bodyPr>
          <a:lstStyle/>
          <a:p>
            <a:pPr marL="0" indent="0" eaLnBrk="1" hangingPunct="1">
              <a:spcBef>
                <a:spcPct val="0"/>
              </a:spcBef>
              <a:buNone/>
              <a:defRPr/>
            </a:pPr>
            <a:r>
              <a:rPr lang="en-US" altLang="en-US" sz="2700" b="1" dirty="0">
                <a:solidFill>
                  <a:schemeClr val="tx1">
                    <a:lumMod val="65000"/>
                    <a:lumOff val="35000"/>
                  </a:schemeClr>
                </a:solidFill>
                <a:latin typeface="Calibri" panose="020F0502020204030204" pitchFamily="34" charset="0"/>
              </a:rPr>
              <a:t>Years until technology was used by one-quarter of Americans</a:t>
            </a:r>
          </a:p>
        </p:txBody>
      </p:sp>
      <p:sp>
        <p:nvSpPr>
          <p:cNvPr id="155653" name="Shape 452">
            <a:extLst>
              <a:ext uri="{FF2B5EF4-FFF2-40B4-BE49-F238E27FC236}">
                <a16:creationId xmlns:a16="http://schemas.microsoft.com/office/drawing/2014/main" id="{4C149B15-7C3B-42C6-8955-0F66958B13E1}"/>
              </a:ext>
            </a:extLst>
          </p:cNvPr>
          <p:cNvSpPr>
            <a:spLocks noChangeShapeType="1"/>
          </p:cNvSpPr>
          <p:nvPr/>
        </p:nvSpPr>
        <p:spPr bwMode="auto">
          <a:xfrm>
            <a:off x="431007" y="3539332"/>
            <a:ext cx="11329988" cy="0"/>
          </a:xfrm>
          <a:prstGeom prst="line">
            <a:avLst/>
          </a:prstGeom>
          <a:noFill/>
          <a:ln w="50800">
            <a:solidFill>
              <a:srgbClr val="1F2C5C"/>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grpSp>
        <p:nvGrpSpPr>
          <p:cNvPr id="155654" name="Group 455">
            <a:extLst>
              <a:ext uri="{FF2B5EF4-FFF2-40B4-BE49-F238E27FC236}">
                <a16:creationId xmlns:a16="http://schemas.microsoft.com/office/drawing/2014/main" id="{ED393F5B-D32E-4EA0-9A6E-8A60C28E50BA}"/>
              </a:ext>
            </a:extLst>
          </p:cNvPr>
          <p:cNvGrpSpPr>
            <a:grpSpLocks/>
          </p:cNvGrpSpPr>
          <p:nvPr/>
        </p:nvGrpSpPr>
        <p:grpSpPr bwMode="auto">
          <a:xfrm>
            <a:off x="1559560" y="1835150"/>
            <a:ext cx="1270000" cy="483893"/>
            <a:chOff x="0" y="0"/>
            <a:chExt cx="2539535" cy="967644"/>
          </a:xfrm>
        </p:grpSpPr>
        <p:sp>
          <p:nvSpPr>
            <p:cNvPr id="453" name="Shape 453">
              <a:extLst>
                <a:ext uri="{FF2B5EF4-FFF2-40B4-BE49-F238E27FC236}">
                  <a16:creationId xmlns:a16="http://schemas.microsoft.com/office/drawing/2014/main" id="{2F9E64C4-E0DE-4B6B-AA7B-1486F7DD6440}"/>
                </a:ext>
              </a:extLst>
            </p:cNvPr>
            <p:cNvSpPr/>
            <p:nvPr/>
          </p:nvSpPr>
          <p:spPr>
            <a:xfrm>
              <a:off x="0" y="0"/>
              <a:ext cx="2115577" cy="569303"/>
            </a:xfrm>
            <a:prstGeom prst="rect">
              <a:avLst/>
            </a:prstGeom>
            <a:noFill/>
            <a:ln w="12700" cap="flat">
              <a:noFill/>
              <a:round/>
            </a:ln>
            <a:effectLst/>
            <a:extLst>
              <a:ext uri="{C572A759-6A51-4108-AA02-DFA0A04FC94B}"/>
            </a:extLst>
          </p:spPr>
          <p:txBody>
            <a:bodyPr wrap="none" lIns="19050" tIns="19050" rIns="19050" bIns="19050">
              <a:spAutoFit/>
            </a:bodyPr>
            <a:lstStyle>
              <a:lvl1pPr>
                <a:buClr>
                  <a:srgbClr val="006EA9"/>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ELECTRICITY</a:t>
              </a:r>
            </a:p>
          </p:txBody>
        </p:sp>
        <p:sp>
          <p:nvSpPr>
            <p:cNvPr id="454" name="Shape 454">
              <a:extLst>
                <a:ext uri="{FF2B5EF4-FFF2-40B4-BE49-F238E27FC236}">
                  <a16:creationId xmlns:a16="http://schemas.microsoft.com/office/drawing/2014/main" id="{465CEC40-5AEC-4D71-B09C-8A244A627EEB}"/>
                </a:ext>
              </a:extLst>
            </p:cNvPr>
            <p:cNvSpPr/>
            <p:nvPr/>
          </p:nvSpPr>
          <p:spPr>
            <a:xfrm>
              <a:off x="0" y="496815"/>
              <a:ext cx="2539535" cy="470829"/>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46 years</a:t>
              </a:r>
            </a:p>
          </p:txBody>
        </p:sp>
      </p:grpSp>
      <p:grpSp>
        <p:nvGrpSpPr>
          <p:cNvPr id="155655" name="Group 458">
            <a:extLst>
              <a:ext uri="{FF2B5EF4-FFF2-40B4-BE49-F238E27FC236}">
                <a16:creationId xmlns:a16="http://schemas.microsoft.com/office/drawing/2014/main" id="{916802AC-B499-40FF-A5B8-0FEF25942D11}"/>
              </a:ext>
            </a:extLst>
          </p:cNvPr>
          <p:cNvGrpSpPr>
            <a:grpSpLocks/>
          </p:cNvGrpSpPr>
          <p:nvPr/>
        </p:nvGrpSpPr>
        <p:grpSpPr bwMode="auto">
          <a:xfrm>
            <a:off x="2204085" y="5041900"/>
            <a:ext cx="1053307" cy="507706"/>
            <a:chOff x="68929" y="811702"/>
            <a:chExt cx="2107528" cy="1015024"/>
          </a:xfrm>
        </p:grpSpPr>
        <p:sp>
          <p:nvSpPr>
            <p:cNvPr id="456" name="Shape 456">
              <a:extLst>
                <a:ext uri="{FF2B5EF4-FFF2-40B4-BE49-F238E27FC236}">
                  <a16:creationId xmlns:a16="http://schemas.microsoft.com/office/drawing/2014/main" id="{4D9F3DAA-DC74-4D89-9E99-A07F12A5F876}"/>
                </a:ext>
              </a:extLst>
            </p:cNvPr>
            <p:cNvSpPr/>
            <p:nvPr/>
          </p:nvSpPr>
          <p:spPr>
            <a:xfrm>
              <a:off x="89894" y="811702"/>
              <a:ext cx="2062356" cy="569168"/>
            </a:xfrm>
            <a:prstGeom prst="rect">
              <a:avLst/>
            </a:prstGeom>
            <a:noFill/>
            <a:ln w="12700" cap="flat">
              <a:noFill/>
              <a:round/>
            </a:ln>
            <a:effectLst/>
            <a:extLst>
              <a:ext uri="{C572A759-6A51-4108-AA02-DFA0A04FC94B}"/>
            </a:extLst>
          </p:spPr>
          <p:txBody>
            <a:bodyPr wrap="none" lIns="19050" tIns="19050" rIns="19050" bIns="19050">
              <a:spAutoFit/>
            </a:bodyPr>
            <a:lstStyle>
              <a:lvl1pPr>
                <a:buClr>
                  <a:srgbClr val="FFFFFF"/>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TELEPHONE</a:t>
              </a:r>
            </a:p>
          </p:txBody>
        </p:sp>
        <p:sp>
          <p:nvSpPr>
            <p:cNvPr id="457" name="Shape 457">
              <a:extLst>
                <a:ext uri="{FF2B5EF4-FFF2-40B4-BE49-F238E27FC236}">
                  <a16:creationId xmlns:a16="http://schemas.microsoft.com/office/drawing/2014/main" id="{33142638-9D5A-4E9F-AA22-C0BBE2354353}"/>
                </a:ext>
              </a:extLst>
            </p:cNvPr>
            <p:cNvSpPr/>
            <p:nvPr/>
          </p:nvSpPr>
          <p:spPr>
            <a:xfrm>
              <a:off x="68929" y="1356008"/>
              <a:ext cx="2107528" cy="470718"/>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35 years</a:t>
              </a:r>
            </a:p>
          </p:txBody>
        </p:sp>
      </p:grpSp>
      <p:grpSp>
        <p:nvGrpSpPr>
          <p:cNvPr id="155656" name="Group 461">
            <a:extLst>
              <a:ext uri="{FF2B5EF4-FFF2-40B4-BE49-F238E27FC236}">
                <a16:creationId xmlns:a16="http://schemas.microsoft.com/office/drawing/2014/main" id="{82CABCE3-5303-40D7-9656-46AD781CC248}"/>
              </a:ext>
            </a:extLst>
          </p:cNvPr>
          <p:cNvGrpSpPr>
            <a:grpSpLocks/>
          </p:cNvGrpSpPr>
          <p:nvPr/>
        </p:nvGrpSpPr>
        <p:grpSpPr bwMode="auto">
          <a:xfrm>
            <a:off x="4467860" y="1831975"/>
            <a:ext cx="1198563" cy="464843"/>
            <a:chOff x="0" y="0"/>
            <a:chExt cx="2397761" cy="929548"/>
          </a:xfrm>
        </p:grpSpPr>
        <p:sp>
          <p:nvSpPr>
            <p:cNvPr id="459" name="Shape 459">
              <a:extLst>
                <a:ext uri="{FF2B5EF4-FFF2-40B4-BE49-F238E27FC236}">
                  <a16:creationId xmlns:a16="http://schemas.microsoft.com/office/drawing/2014/main" id="{99753184-3C60-4C6C-9B05-0DC1CB280EEA}"/>
                </a:ext>
              </a:extLst>
            </p:cNvPr>
            <p:cNvSpPr/>
            <p:nvPr/>
          </p:nvSpPr>
          <p:spPr>
            <a:xfrm>
              <a:off x="0" y="0"/>
              <a:ext cx="1167295" cy="569301"/>
            </a:xfrm>
            <a:prstGeom prst="rect">
              <a:avLst/>
            </a:prstGeom>
            <a:noFill/>
            <a:ln w="12700" cap="flat">
              <a:noFill/>
              <a:round/>
            </a:ln>
            <a:effectLst/>
            <a:extLst>
              <a:ext uri="{C572A759-6A51-4108-AA02-DFA0A04FC94B}"/>
            </a:extLst>
          </p:spPr>
          <p:txBody>
            <a:bodyPr wrap="none" lIns="19050" tIns="19050" rIns="19050" bIns="19050">
              <a:spAutoFit/>
            </a:bodyPr>
            <a:lstStyle>
              <a:lvl1pPr>
                <a:buClr>
                  <a:srgbClr val="85929C"/>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RADIO</a:t>
              </a:r>
            </a:p>
          </p:txBody>
        </p:sp>
        <p:sp>
          <p:nvSpPr>
            <p:cNvPr id="460" name="Shape 460">
              <a:extLst>
                <a:ext uri="{FF2B5EF4-FFF2-40B4-BE49-F238E27FC236}">
                  <a16:creationId xmlns:a16="http://schemas.microsoft.com/office/drawing/2014/main" id="{43FCA676-82F4-43D9-A1A3-EF42D2E8CC72}"/>
                </a:ext>
              </a:extLst>
            </p:cNvPr>
            <p:cNvSpPr/>
            <p:nvPr/>
          </p:nvSpPr>
          <p:spPr>
            <a:xfrm>
              <a:off x="9529" y="458720"/>
              <a:ext cx="2388232" cy="470828"/>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31 years</a:t>
              </a:r>
            </a:p>
          </p:txBody>
        </p:sp>
      </p:grpSp>
      <p:grpSp>
        <p:nvGrpSpPr>
          <p:cNvPr id="155657" name="Group 464">
            <a:extLst>
              <a:ext uri="{FF2B5EF4-FFF2-40B4-BE49-F238E27FC236}">
                <a16:creationId xmlns:a16="http://schemas.microsoft.com/office/drawing/2014/main" id="{55621E43-936A-47D9-BA64-06F54D7D9FDD}"/>
              </a:ext>
            </a:extLst>
          </p:cNvPr>
          <p:cNvGrpSpPr>
            <a:grpSpLocks/>
          </p:cNvGrpSpPr>
          <p:nvPr/>
        </p:nvGrpSpPr>
        <p:grpSpPr bwMode="auto">
          <a:xfrm>
            <a:off x="7371398" y="1835150"/>
            <a:ext cx="1143000" cy="471193"/>
            <a:chOff x="0" y="0"/>
            <a:chExt cx="2286000" cy="942246"/>
          </a:xfrm>
        </p:grpSpPr>
        <p:sp>
          <p:nvSpPr>
            <p:cNvPr id="462" name="Shape 462">
              <a:extLst>
                <a:ext uri="{FF2B5EF4-FFF2-40B4-BE49-F238E27FC236}">
                  <a16:creationId xmlns:a16="http://schemas.microsoft.com/office/drawing/2014/main" id="{66DD70FB-C21F-4BDD-8DD1-2D46787309D4}"/>
                </a:ext>
              </a:extLst>
            </p:cNvPr>
            <p:cNvSpPr/>
            <p:nvPr/>
          </p:nvSpPr>
          <p:spPr>
            <a:xfrm>
              <a:off x="0" y="0"/>
              <a:ext cx="506548" cy="569301"/>
            </a:xfrm>
            <a:prstGeom prst="rect">
              <a:avLst/>
            </a:prstGeom>
            <a:noFill/>
            <a:ln w="12700" cap="flat">
              <a:noFill/>
              <a:round/>
            </a:ln>
            <a:effectLst/>
            <a:extLst>
              <a:ext uri="{C572A759-6A51-4108-AA02-DFA0A04FC94B}"/>
            </a:extLst>
          </p:spPr>
          <p:txBody>
            <a:bodyPr wrap="none" lIns="19050" tIns="19050" rIns="19050" bIns="19050">
              <a:spAutoFit/>
            </a:bodyPr>
            <a:lstStyle>
              <a:lvl1pPr>
                <a:buClr>
                  <a:srgbClr val="FFFFFF"/>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PC</a:t>
              </a:r>
            </a:p>
          </p:txBody>
        </p:sp>
        <p:sp>
          <p:nvSpPr>
            <p:cNvPr id="463" name="Shape 463">
              <a:extLst>
                <a:ext uri="{FF2B5EF4-FFF2-40B4-BE49-F238E27FC236}">
                  <a16:creationId xmlns:a16="http://schemas.microsoft.com/office/drawing/2014/main" id="{655ADF67-5D57-48F6-BB50-412FC5BD4129}"/>
                </a:ext>
              </a:extLst>
            </p:cNvPr>
            <p:cNvSpPr/>
            <p:nvPr/>
          </p:nvSpPr>
          <p:spPr>
            <a:xfrm>
              <a:off x="0" y="471418"/>
              <a:ext cx="2286000" cy="470828"/>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16 years</a:t>
              </a:r>
            </a:p>
          </p:txBody>
        </p:sp>
      </p:grpSp>
      <p:grpSp>
        <p:nvGrpSpPr>
          <p:cNvPr id="155658" name="Group 467">
            <a:extLst>
              <a:ext uri="{FF2B5EF4-FFF2-40B4-BE49-F238E27FC236}">
                <a16:creationId xmlns:a16="http://schemas.microsoft.com/office/drawing/2014/main" id="{17CBDE9D-B116-445D-BC86-EFEE13F44954}"/>
              </a:ext>
            </a:extLst>
          </p:cNvPr>
          <p:cNvGrpSpPr>
            <a:grpSpLocks/>
          </p:cNvGrpSpPr>
          <p:nvPr/>
        </p:nvGrpSpPr>
        <p:grpSpPr bwMode="auto">
          <a:xfrm>
            <a:off x="5135404" y="5022850"/>
            <a:ext cx="1291431" cy="485480"/>
            <a:chOff x="59401" y="873258"/>
            <a:chExt cx="2582199" cy="971292"/>
          </a:xfrm>
        </p:grpSpPr>
        <p:sp>
          <p:nvSpPr>
            <p:cNvPr id="465" name="Shape 465">
              <a:extLst>
                <a:ext uri="{FF2B5EF4-FFF2-40B4-BE49-F238E27FC236}">
                  <a16:creationId xmlns:a16="http://schemas.microsoft.com/office/drawing/2014/main" id="{84664B7C-5C67-4CC1-90F5-E904C264ECD6}"/>
                </a:ext>
              </a:extLst>
            </p:cNvPr>
            <p:cNvSpPr/>
            <p:nvPr/>
          </p:nvSpPr>
          <p:spPr>
            <a:xfrm>
              <a:off x="59401" y="873258"/>
              <a:ext cx="2019266" cy="569581"/>
            </a:xfrm>
            <a:prstGeom prst="rect">
              <a:avLst/>
            </a:prstGeom>
            <a:noFill/>
            <a:ln w="12700" cap="flat">
              <a:noFill/>
              <a:round/>
            </a:ln>
            <a:effectLst/>
            <a:extLst>
              <a:ext uri="{C572A759-6A51-4108-AA02-DFA0A04FC94B}"/>
            </a:extLst>
          </p:spPr>
          <p:txBody>
            <a:bodyPr wrap="none" lIns="19050" tIns="19050" rIns="19050" bIns="19050">
              <a:spAutoFit/>
            </a:bodyPr>
            <a:lstStyle>
              <a:lvl1pPr>
                <a:buClr>
                  <a:srgbClr val="0081C6"/>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TELEVISION</a:t>
              </a:r>
            </a:p>
          </p:txBody>
        </p:sp>
        <p:sp>
          <p:nvSpPr>
            <p:cNvPr id="466" name="Shape 466">
              <a:extLst>
                <a:ext uri="{FF2B5EF4-FFF2-40B4-BE49-F238E27FC236}">
                  <a16:creationId xmlns:a16="http://schemas.microsoft.com/office/drawing/2014/main" id="{13B63CCD-4B9A-40D0-B4DD-4541C75F90B3}"/>
                </a:ext>
              </a:extLst>
            </p:cNvPr>
            <p:cNvSpPr/>
            <p:nvPr/>
          </p:nvSpPr>
          <p:spPr>
            <a:xfrm>
              <a:off x="102252" y="1373491"/>
              <a:ext cx="2539348" cy="471059"/>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26 years</a:t>
              </a:r>
            </a:p>
          </p:txBody>
        </p:sp>
      </p:grpSp>
      <p:grpSp>
        <p:nvGrpSpPr>
          <p:cNvPr id="155659" name="Group 470">
            <a:extLst>
              <a:ext uri="{FF2B5EF4-FFF2-40B4-BE49-F238E27FC236}">
                <a16:creationId xmlns:a16="http://schemas.microsoft.com/office/drawing/2014/main" id="{6B0903AC-FE73-4944-934A-EF18F23150C9}"/>
              </a:ext>
            </a:extLst>
          </p:cNvPr>
          <p:cNvGrpSpPr>
            <a:grpSpLocks/>
          </p:cNvGrpSpPr>
          <p:nvPr/>
        </p:nvGrpSpPr>
        <p:grpSpPr bwMode="auto">
          <a:xfrm>
            <a:off x="10582434" y="5048250"/>
            <a:ext cx="1520031" cy="484686"/>
            <a:chOff x="0" y="873258"/>
            <a:chExt cx="3039220" cy="968682"/>
          </a:xfrm>
        </p:grpSpPr>
        <p:sp>
          <p:nvSpPr>
            <p:cNvPr id="468" name="Shape 468">
              <a:extLst>
                <a:ext uri="{FF2B5EF4-FFF2-40B4-BE49-F238E27FC236}">
                  <a16:creationId xmlns:a16="http://schemas.microsoft.com/office/drawing/2014/main" id="{7A990061-9CF8-439B-A9E2-305DC30D17AB}"/>
                </a:ext>
              </a:extLst>
            </p:cNvPr>
            <p:cNvSpPr/>
            <p:nvPr/>
          </p:nvSpPr>
          <p:spPr>
            <a:xfrm>
              <a:off x="0" y="873258"/>
              <a:ext cx="2586531" cy="568981"/>
            </a:xfrm>
            <a:prstGeom prst="rect">
              <a:avLst/>
            </a:prstGeom>
            <a:noFill/>
            <a:ln w="12700" cap="flat">
              <a:noFill/>
              <a:round/>
            </a:ln>
            <a:effectLst/>
            <a:extLst>
              <a:ext uri="{C572A759-6A51-4108-AA02-DFA0A04FC94B}"/>
            </a:extLst>
          </p:spPr>
          <p:txBody>
            <a:bodyPr wrap="none" lIns="19050" tIns="19050" rIns="19050" bIns="19050">
              <a:spAutoFit/>
            </a:bodyPr>
            <a:lstStyle>
              <a:lvl1pPr>
                <a:buClr>
                  <a:srgbClr val="85929C"/>
                </a:buClr>
                <a:defRPr sz="3000">
                  <a:solidFill>
                    <a:srgbClr val="FFFFFF"/>
                  </a:solidFill>
                  <a:uFill>
                    <a:solidFill>
                      <a:srgbClr val="FFFFFF"/>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WHAT’S NEXT?</a:t>
              </a:r>
            </a:p>
          </p:txBody>
        </p:sp>
        <p:sp>
          <p:nvSpPr>
            <p:cNvPr id="469" name="Shape 469">
              <a:extLst>
                <a:ext uri="{FF2B5EF4-FFF2-40B4-BE49-F238E27FC236}">
                  <a16:creationId xmlns:a16="http://schemas.microsoft.com/office/drawing/2014/main" id="{CC2EA3B7-4A97-4C0B-B8A6-C7016AF30078}"/>
                </a:ext>
              </a:extLst>
            </p:cNvPr>
            <p:cNvSpPr/>
            <p:nvPr/>
          </p:nvSpPr>
          <p:spPr>
            <a:xfrm>
              <a:off x="88875" y="1371377"/>
              <a:ext cx="2950345" cy="470563"/>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faster adoption</a:t>
              </a:r>
            </a:p>
          </p:txBody>
        </p:sp>
      </p:grpSp>
      <p:grpSp>
        <p:nvGrpSpPr>
          <p:cNvPr id="155660" name="Group 473">
            <a:extLst>
              <a:ext uri="{FF2B5EF4-FFF2-40B4-BE49-F238E27FC236}">
                <a16:creationId xmlns:a16="http://schemas.microsoft.com/office/drawing/2014/main" id="{2F069953-580E-4392-9983-220514E56108}"/>
              </a:ext>
            </a:extLst>
          </p:cNvPr>
          <p:cNvGrpSpPr>
            <a:grpSpLocks/>
          </p:cNvGrpSpPr>
          <p:nvPr/>
        </p:nvGrpSpPr>
        <p:grpSpPr bwMode="auto">
          <a:xfrm>
            <a:off x="8123238" y="5054600"/>
            <a:ext cx="1351332" cy="495006"/>
            <a:chOff x="59401" y="873258"/>
            <a:chExt cx="2701255" cy="988982"/>
          </a:xfrm>
        </p:grpSpPr>
        <p:sp>
          <p:nvSpPr>
            <p:cNvPr id="471" name="Shape 471">
              <a:extLst>
                <a:ext uri="{FF2B5EF4-FFF2-40B4-BE49-F238E27FC236}">
                  <a16:creationId xmlns:a16="http://schemas.microsoft.com/office/drawing/2014/main" id="{13830732-1C32-439C-8E47-7B6BB0505620}"/>
                </a:ext>
              </a:extLst>
            </p:cNvPr>
            <p:cNvSpPr/>
            <p:nvPr/>
          </p:nvSpPr>
          <p:spPr>
            <a:xfrm>
              <a:off x="59401" y="873258"/>
              <a:ext cx="2701255" cy="568794"/>
            </a:xfrm>
            <a:prstGeom prst="rect">
              <a:avLst/>
            </a:prstGeom>
            <a:noFill/>
            <a:ln w="12700" cap="flat">
              <a:noFill/>
              <a:round/>
            </a:ln>
            <a:effectLst/>
            <a:extLst>
              <a:ext uri="{C572A759-6A51-4108-AA02-DFA0A04FC94B}"/>
            </a:extLst>
          </p:spPr>
          <p:txBody>
            <a:bodyPr wrap="none" lIns="19050" tIns="19050" rIns="19050" bIns="19050">
              <a:spAutoFit/>
            </a:bodyPr>
            <a:lstStyle>
              <a:lvl1pPr>
                <a:defRPr sz="3000">
                  <a:solidFill>
                    <a:srgbClr val="FFFFFF"/>
                  </a:solidFill>
                  <a:uFill>
                    <a:solidFill>
                      <a:srgbClr val="FFFFFF"/>
                    </a:solidFill>
                  </a:u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Tx/>
                  <a:latin typeface="Calibri" panose="020F0502020204030204" pitchFamily="34" charset="0"/>
                </a:rPr>
                <a:t>MOBILE PHONE</a:t>
              </a:r>
            </a:p>
          </p:txBody>
        </p:sp>
        <p:sp>
          <p:nvSpPr>
            <p:cNvPr id="472" name="Shape 472">
              <a:extLst>
                <a:ext uri="{FF2B5EF4-FFF2-40B4-BE49-F238E27FC236}">
                  <a16:creationId xmlns:a16="http://schemas.microsoft.com/office/drawing/2014/main" id="{DB32CCF4-8327-4E27-A75D-1903C9E9343E}"/>
                </a:ext>
              </a:extLst>
            </p:cNvPr>
            <p:cNvSpPr/>
            <p:nvPr/>
          </p:nvSpPr>
          <p:spPr>
            <a:xfrm>
              <a:off x="60988" y="1391832"/>
              <a:ext cx="1827847" cy="470408"/>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13 years</a:t>
              </a:r>
            </a:p>
          </p:txBody>
        </p:sp>
      </p:grpSp>
      <p:grpSp>
        <p:nvGrpSpPr>
          <p:cNvPr id="155661" name="Group 476">
            <a:extLst>
              <a:ext uri="{FF2B5EF4-FFF2-40B4-BE49-F238E27FC236}">
                <a16:creationId xmlns:a16="http://schemas.microsoft.com/office/drawing/2014/main" id="{BE184CE1-A3D6-4318-A1CD-0FE986A46FFC}"/>
              </a:ext>
            </a:extLst>
          </p:cNvPr>
          <p:cNvGrpSpPr>
            <a:grpSpLocks/>
          </p:cNvGrpSpPr>
          <p:nvPr/>
        </p:nvGrpSpPr>
        <p:grpSpPr bwMode="auto">
          <a:xfrm>
            <a:off x="9900285" y="1828800"/>
            <a:ext cx="1633460" cy="477543"/>
            <a:chOff x="0" y="0"/>
            <a:chExt cx="3267186" cy="954944"/>
          </a:xfrm>
        </p:grpSpPr>
        <p:sp>
          <p:nvSpPr>
            <p:cNvPr id="474" name="Shape 474">
              <a:extLst>
                <a:ext uri="{FF2B5EF4-FFF2-40B4-BE49-F238E27FC236}">
                  <a16:creationId xmlns:a16="http://schemas.microsoft.com/office/drawing/2014/main" id="{E6F2B9B1-BB28-4EF3-8886-37739FE55387}"/>
                </a:ext>
              </a:extLst>
            </p:cNvPr>
            <p:cNvSpPr/>
            <p:nvPr/>
          </p:nvSpPr>
          <p:spPr>
            <a:xfrm>
              <a:off x="0" y="0"/>
              <a:ext cx="3267186" cy="569302"/>
            </a:xfrm>
            <a:prstGeom prst="rect">
              <a:avLst/>
            </a:prstGeom>
            <a:noFill/>
            <a:ln w="12700" cap="flat">
              <a:noFill/>
              <a:round/>
            </a:ln>
            <a:effectLst/>
            <a:extLst>
              <a:ext uri="{C572A759-6A51-4108-AA02-DFA0A04FC94B}"/>
            </a:extLst>
          </p:spPr>
          <p:txBody>
            <a:bodyPr wrap="none" lIns="19050" tIns="19050" rIns="19050" bIns="19050">
              <a:spAutoFit/>
            </a:bodyPr>
            <a:lstStyle>
              <a:lvl1pPr>
                <a:defRPr sz="3000">
                  <a:solidFill>
                    <a:srgbClr val="FFFFFF"/>
                  </a:solidFill>
                  <a:uFill>
                    <a:solidFill>
                      <a:srgbClr val="FFFFFF"/>
                    </a:solidFill>
                  </a:u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Tx/>
                  <a:latin typeface="Calibri" panose="020F0502020204030204" pitchFamily="34" charset="0"/>
                </a:rPr>
                <a:t>WORLD WIDE WEB</a:t>
              </a:r>
            </a:p>
          </p:txBody>
        </p:sp>
        <p:sp>
          <p:nvSpPr>
            <p:cNvPr id="475" name="Shape 475">
              <a:extLst>
                <a:ext uri="{FF2B5EF4-FFF2-40B4-BE49-F238E27FC236}">
                  <a16:creationId xmlns:a16="http://schemas.microsoft.com/office/drawing/2014/main" id="{0F62D4E4-599B-46E2-83D3-A58A8F6B405D}"/>
                </a:ext>
              </a:extLst>
            </p:cNvPr>
            <p:cNvSpPr/>
            <p:nvPr/>
          </p:nvSpPr>
          <p:spPr>
            <a:xfrm>
              <a:off x="0" y="484116"/>
              <a:ext cx="2883135" cy="470828"/>
            </a:xfrm>
            <a:prstGeom prst="rect">
              <a:avLst/>
            </a:prstGeom>
            <a:noFill/>
            <a:ln w="12700" cap="flat">
              <a:noFill/>
              <a:round/>
            </a:ln>
            <a:effectLst/>
            <a:extLst>
              <a:ext uri="{C572A759-6A51-4108-AA02-DFA0A04FC94B}"/>
            </a:extLst>
          </p:spPr>
          <p:txBody>
            <a:bodyPr lIns="19050" tIns="19050" rIns="19050" bIns="19050">
              <a:spAutoFit/>
            </a:bodyPr>
            <a:lstStyle>
              <a:lvl1pPr>
                <a:lnSpc>
                  <a:spcPct val="80000"/>
                </a:lnSpc>
                <a:buClr>
                  <a:srgbClr val="E0E0E0"/>
                </a:buClr>
                <a:defRPr sz="2600">
                  <a:solidFill>
                    <a:srgbClr val="C6CCD0"/>
                  </a:solidFill>
                  <a:uFill>
                    <a:solidFill>
                      <a:srgbClr val="C6CCD0"/>
                    </a:solidFill>
                  </a:uFill>
                  <a:latin typeface="Montserrat-Regular"/>
                  <a:ea typeface="Montserrat-Regular"/>
                  <a:cs typeface="Montserrat-Regular"/>
                  <a:sym typeface="Montserrat-Regular"/>
                </a:defRPr>
              </a:lvl1pPr>
            </a:lstStyle>
            <a:p>
              <a:pPr>
                <a:defRPr sz="1800">
                  <a:solidFill>
                    <a:srgbClr val="000000"/>
                  </a:solidFill>
                  <a:uFillTx/>
                </a:defRPr>
              </a:pPr>
              <a:r>
                <a:rPr sz="1600" kern="0" dirty="0">
                  <a:solidFill>
                    <a:srgbClr val="1F2C5C"/>
                  </a:solidFill>
                  <a:uFillTx/>
                  <a:latin typeface="Calibri" panose="020F0502020204030204" pitchFamily="34" charset="0"/>
                </a:rPr>
                <a:t>7 years</a:t>
              </a:r>
            </a:p>
          </p:txBody>
        </p:sp>
      </p:grpSp>
      <p:sp>
        <p:nvSpPr>
          <p:cNvPr id="155662" name="Shape 477">
            <a:extLst>
              <a:ext uri="{FF2B5EF4-FFF2-40B4-BE49-F238E27FC236}">
                <a16:creationId xmlns:a16="http://schemas.microsoft.com/office/drawing/2014/main" id="{A53C08B3-792A-4C9E-9904-5871EAADB632}"/>
              </a:ext>
            </a:extLst>
          </p:cNvPr>
          <p:cNvSpPr>
            <a:spLocks noChangeShapeType="1"/>
          </p:cNvSpPr>
          <p:nvPr/>
        </p:nvSpPr>
        <p:spPr bwMode="auto">
          <a:xfrm flipV="1">
            <a:off x="963613" y="3213100"/>
            <a:ext cx="0" cy="234950"/>
          </a:xfrm>
          <a:prstGeom prst="line">
            <a:avLst/>
          </a:prstGeom>
          <a:noFill/>
          <a:ln w="38100">
            <a:solidFill>
              <a:srgbClr val="FBAF47"/>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3" name="Shape 478">
            <a:extLst>
              <a:ext uri="{FF2B5EF4-FFF2-40B4-BE49-F238E27FC236}">
                <a16:creationId xmlns:a16="http://schemas.microsoft.com/office/drawing/2014/main" id="{02C886D3-5836-4584-B151-0BBAE6693731}"/>
              </a:ext>
            </a:extLst>
          </p:cNvPr>
          <p:cNvSpPr>
            <a:spLocks noChangeShapeType="1"/>
          </p:cNvSpPr>
          <p:nvPr/>
        </p:nvSpPr>
        <p:spPr bwMode="auto">
          <a:xfrm>
            <a:off x="1768475" y="3629819"/>
            <a:ext cx="0" cy="239713"/>
          </a:xfrm>
          <a:prstGeom prst="line">
            <a:avLst/>
          </a:prstGeom>
          <a:noFill/>
          <a:ln w="38100">
            <a:solidFill>
              <a:srgbClr val="00C9CA"/>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4" name="Shape 479">
            <a:extLst>
              <a:ext uri="{FF2B5EF4-FFF2-40B4-BE49-F238E27FC236}">
                <a16:creationId xmlns:a16="http://schemas.microsoft.com/office/drawing/2014/main" id="{43CB559E-5221-4F20-9AD7-02054F7A20D7}"/>
              </a:ext>
            </a:extLst>
          </p:cNvPr>
          <p:cNvSpPr>
            <a:spLocks noChangeShapeType="1"/>
          </p:cNvSpPr>
          <p:nvPr/>
        </p:nvSpPr>
        <p:spPr bwMode="auto">
          <a:xfrm>
            <a:off x="3840163" y="3213894"/>
            <a:ext cx="0" cy="234156"/>
          </a:xfrm>
          <a:prstGeom prst="line">
            <a:avLst/>
          </a:prstGeom>
          <a:noFill/>
          <a:ln w="38100">
            <a:solidFill>
              <a:srgbClr val="36495B"/>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5" name="Shape 480">
            <a:extLst>
              <a:ext uri="{FF2B5EF4-FFF2-40B4-BE49-F238E27FC236}">
                <a16:creationId xmlns:a16="http://schemas.microsoft.com/office/drawing/2014/main" id="{B19C27C9-EA5A-4BC9-8071-901C5120F8B9}"/>
              </a:ext>
            </a:extLst>
          </p:cNvPr>
          <p:cNvSpPr>
            <a:spLocks noChangeShapeType="1"/>
          </p:cNvSpPr>
          <p:nvPr/>
        </p:nvSpPr>
        <p:spPr bwMode="auto">
          <a:xfrm>
            <a:off x="4725988" y="3629819"/>
            <a:ext cx="0" cy="239713"/>
          </a:xfrm>
          <a:prstGeom prst="line">
            <a:avLst/>
          </a:prstGeom>
          <a:noFill/>
          <a:ln w="38100">
            <a:solidFill>
              <a:srgbClr val="2456AF"/>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6" name="Shape 481">
            <a:extLst>
              <a:ext uri="{FF2B5EF4-FFF2-40B4-BE49-F238E27FC236}">
                <a16:creationId xmlns:a16="http://schemas.microsoft.com/office/drawing/2014/main" id="{4882C422-8734-4E59-B182-3FE36B72BE51}"/>
              </a:ext>
            </a:extLst>
          </p:cNvPr>
          <p:cNvSpPr>
            <a:spLocks noChangeShapeType="1"/>
          </p:cNvSpPr>
          <p:nvPr/>
        </p:nvSpPr>
        <p:spPr bwMode="auto">
          <a:xfrm>
            <a:off x="6813550" y="3213894"/>
            <a:ext cx="0" cy="234156"/>
          </a:xfrm>
          <a:prstGeom prst="line">
            <a:avLst/>
          </a:prstGeom>
          <a:noFill/>
          <a:ln w="38100">
            <a:solidFill>
              <a:srgbClr val="D935E1"/>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7" name="Shape 482">
            <a:extLst>
              <a:ext uri="{FF2B5EF4-FFF2-40B4-BE49-F238E27FC236}">
                <a16:creationId xmlns:a16="http://schemas.microsoft.com/office/drawing/2014/main" id="{E71055D9-E80A-4305-8461-15E3DD169099}"/>
              </a:ext>
            </a:extLst>
          </p:cNvPr>
          <p:cNvSpPr>
            <a:spLocks noChangeShapeType="1"/>
          </p:cNvSpPr>
          <p:nvPr/>
        </p:nvSpPr>
        <p:spPr bwMode="auto">
          <a:xfrm>
            <a:off x="7691438" y="3617913"/>
            <a:ext cx="0" cy="251619"/>
          </a:xfrm>
          <a:prstGeom prst="line">
            <a:avLst/>
          </a:prstGeom>
          <a:noFill/>
          <a:ln w="38100">
            <a:solidFill>
              <a:srgbClr val="899AA5"/>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8" name="Shape 483">
            <a:extLst>
              <a:ext uri="{FF2B5EF4-FFF2-40B4-BE49-F238E27FC236}">
                <a16:creationId xmlns:a16="http://schemas.microsoft.com/office/drawing/2014/main" id="{D3AB05FC-4156-46A7-A257-56B41B26FDF5}"/>
              </a:ext>
            </a:extLst>
          </p:cNvPr>
          <p:cNvSpPr>
            <a:spLocks noChangeShapeType="1"/>
          </p:cNvSpPr>
          <p:nvPr/>
        </p:nvSpPr>
        <p:spPr bwMode="auto">
          <a:xfrm>
            <a:off x="9363869" y="3213894"/>
            <a:ext cx="0" cy="237331"/>
          </a:xfrm>
          <a:prstGeom prst="line">
            <a:avLst/>
          </a:prstGeom>
          <a:noFill/>
          <a:ln w="38100">
            <a:solidFill>
              <a:srgbClr val="B4B73E"/>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69" name="Shape 484">
            <a:extLst>
              <a:ext uri="{FF2B5EF4-FFF2-40B4-BE49-F238E27FC236}">
                <a16:creationId xmlns:a16="http://schemas.microsoft.com/office/drawing/2014/main" id="{4B02CA45-3E5E-4F04-A2CD-2313CF490973}"/>
              </a:ext>
            </a:extLst>
          </p:cNvPr>
          <p:cNvSpPr>
            <a:spLocks noChangeShapeType="1"/>
          </p:cNvSpPr>
          <p:nvPr/>
        </p:nvSpPr>
        <p:spPr bwMode="auto">
          <a:xfrm>
            <a:off x="10197307" y="3635375"/>
            <a:ext cx="0" cy="234157"/>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endParaRPr lang="en-US" sz="900"/>
          </a:p>
        </p:txBody>
      </p:sp>
      <p:sp>
        <p:nvSpPr>
          <p:cNvPr id="155670" name="Shape 485">
            <a:extLst>
              <a:ext uri="{FF2B5EF4-FFF2-40B4-BE49-F238E27FC236}">
                <a16:creationId xmlns:a16="http://schemas.microsoft.com/office/drawing/2014/main" id="{27107CCA-9ED5-4935-AF41-E0F7D0FC8D5D}"/>
              </a:ext>
            </a:extLst>
          </p:cNvPr>
          <p:cNvSpPr>
            <a:spLocks/>
          </p:cNvSpPr>
          <p:nvPr/>
        </p:nvSpPr>
        <p:spPr bwMode="auto">
          <a:xfrm rot="-5400000">
            <a:off x="852885" y="2057003"/>
            <a:ext cx="674688" cy="4913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FBAF47"/>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1" name="Shape 486">
            <a:extLst>
              <a:ext uri="{FF2B5EF4-FFF2-40B4-BE49-F238E27FC236}">
                <a16:creationId xmlns:a16="http://schemas.microsoft.com/office/drawing/2014/main" id="{4E883236-6F5A-49E0-8123-1B67B4B96ECB}"/>
              </a:ext>
            </a:extLst>
          </p:cNvPr>
          <p:cNvSpPr>
            <a:spLocks/>
          </p:cNvSpPr>
          <p:nvPr/>
        </p:nvSpPr>
        <p:spPr bwMode="auto">
          <a:xfrm rot="-5400000">
            <a:off x="3742135" y="2057003"/>
            <a:ext cx="674688" cy="49133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36495B"/>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2" name="Shape 487">
            <a:extLst>
              <a:ext uri="{FF2B5EF4-FFF2-40B4-BE49-F238E27FC236}">
                <a16:creationId xmlns:a16="http://schemas.microsoft.com/office/drawing/2014/main" id="{C8983CBC-F23D-4D0B-A129-08396D25EC49}"/>
              </a:ext>
            </a:extLst>
          </p:cNvPr>
          <p:cNvSpPr>
            <a:spLocks/>
          </p:cNvSpPr>
          <p:nvPr/>
        </p:nvSpPr>
        <p:spPr bwMode="auto">
          <a:xfrm rot="-5400000">
            <a:off x="6683375" y="2095500"/>
            <a:ext cx="674688" cy="4143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D935E1"/>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3" name="Shape 488">
            <a:extLst>
              <a:ext uri="{FF2B5EF4-FFF2-40B4-BE49-F238E27FC236}">
                <a16:creationId xmlns:a16="http://schemas.microsoft.com/office/drawing/2014/main" id="{CD873930-0134-46EA-B6F5-33E044043788}"/>
              </a:ext>
            </a:extLst>
          </p:cNvPr>
          <p:cNvSpPr>
            <a:spLocks/>
          </p:cNvSpPr>
          <p:nvPr/>
        </p:nvSpPr>
        <p:spPr bwMode="auto">
          <a:xfrm rot="-5400000">
            <a:off x="9218613" y="2104232"/>
            <a:ext cx="674688" cy="396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B4B73E"/>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4" name="Shape 489">
            <a:extLst>
              <a:ext uri="{FF2B5EF4-FFF2-40B4-BE49-F238E27FC236}">
                <a16:creationId xmlns:a16="http://schemas.microsoft.com/office/drawing/2014/main" id="{7A568466-4DA3-43EB-A771-AFF3388AA415}"/>
              </a:ext>
            </a:extLst>
          </p:cNvPr>
          <p:cNvSpPr>
            <a:spLocks/>
          </p:cNvSpPr>
          <p:nvPr/>
        </p:nvSpPr>
        <p:spPr bwMode="auto">
          <a:xfrm rot="16200000" flipH="1">
            <a:off x="1542257" y="4660900"/>
            <a:ext cx="762794" cy="28495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00C9CA"/>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5" name="Shape 490">
            <a:extLst>
              <a:ext uri="{FF2B5EF4-FFF2-40B4-BE49-F238E27FC236}">
                <a16:creationId xmlns:a16="http://schemas.microsoft.com/office/drawing/2014/main" id="{72EC169B-2092-4E7A-9F64-FE38CDDDF625}"/>
              </a:ext>
            </a:extLst>
          </p:cNvPr>
          <p:cNvSpPr>
            <a:spLocks/>
          </p:cNvSpPr>
          <p:nvPr/>
        </p:nvSpPr>
        <p:spPr bwMode="auto">
          <a:xfrm rot="16200000" flipH="1">
            <a:off x="4489053" y="4658916"/>
            <a:ext cx="762794" cy="2889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2456AF"/>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6" name="Shape 491">
            <a:extLst>
              <a:ext uri="{FF2B5EF4-FFF2-40B4-BE49-F238E27FC236}">
                <a16:creationId xmlns:a16="http://schemas.microsoft.com/office/drawing/2014/main" id="{CA3E6921-3491-4D9B-9130-B07AB0981A43}"/>
              </a:ext>
            </a:extLst>
          </p:cNvPr>
          <p:cNvSpPr>
            <a:spLocks/>
          </p:cNvSpPr>
          <p:nvPr/>
        </p:nvSpPr>
        <p:spPr bwMode="auto">
          <a:xfrm rot="16200000" flipH="1">
            <a:off x="7463632" y="4662488"/>
            <a:ext cx="762794" cy="2817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899AA5"/>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7" name="Shape 492">
            <a:extLst>
              <a:ext uri="{FF2B5EF4-FFF2-40B4-BE49-F238E27FC236}">
                <a16:creationId xmlns:a16="http://schemas.microsoft.com/office/drawing/2014/main" id="{AD314322-86CC-41C4-BB5F-23241BC90BE7}"/>
              </a:ext>
            </a:extLst>
          </p:cNvPr>
          <p:cNvSpPr>
            <a:spLocks/>
          </p:cNvSpPr>
          <p:nvPr/>
        </p:nvSpPr>
        <p:spPr bwMode="auto">
          <a:xfrm rot="16200000" flipH="1">
            <a:off x="9950054" y="4662885"/>
            <a:ext cx="762794" cy="255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21600"/>
                </a:lnTo>
              </a:path>
            </a:pathLst>
          </a:custGeom>
          <a:noFill/>
          <a:ln w="38100">
            <a:solidFill>
              <a:srgbClr val="FFFFFF"/>
            </a:solidFill>
            <a:round/>
            <a:headEn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900"/>
          </a:p>
        </p:txBody>
      </p:sp>
      <p:sp>
        <p:nvSpPr>
          <p:cNvPr id="155678" name="Shape 501">
            <a:extLst>
              <a:ext uri="{FF2B5EF4-FFF2-40B4-BE49-F238E27FC236}">
                <a16:creationId xmlns:a16="http://schemas.microsoft.com/office/drawing/2014/main" id="{0186F9F6-4973-45F1-B19F-075FABD0233F}"/>
              </a:ext>
            </a:extLst>
          </p:cNvPr>
          <p:cNvSpPr>
            <a:spLocks/>
          </p:cNvSpPr>
          <p:nvPr/>
        </p:nvSpPr>
        <p:spPr bwMode="auto">
          <a:xfrm>
            <a:off x="868363" y="3449638"/>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FBAF47"/>
            </a:solidFill>
            <a:round/>
            <a:headEnd/>
            <a:tailEnd/>
          </a:ln>
        </p:spPr>
        <p:txBody>
          <a:bodyPr lIns="0" tIns="0" rIns="0" bIns="0"/>
          <a:lstStyle/>
          <a:p>
            <a:endParaRPr lang="en-US" sz="900"/>
          </a:p>
        </p:txBody>
      </p:sp>
      <p:sp>
        <p:nvSpPr>
          <p:cNvPr id="155679" name="Shape 502">
            <a:extLst>
              <a:ext uri="{FF2B5EF4-FFF2-40B4-BE49-F238E27FC236}">
                <a16:creationId xmlns:a16="http://schemas.microsoft.com/office/drawing/2014/main" id="{7AF38E60-744D-40FA-B64F-D0A361F8C4F1}"/>
              </a:ext>
            </a:extLst>
          </p:cNvPr>
          <p:cNvSpPr>
            <a:spLocks/>
          </p:cNvSpPr>
          <p:nvPr/>
        </p:nvSpPr>
        <p:spPr bwMode="auto">
          <a:xfrm>
            <a:off x="1674019" y="3449638"/>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00C9CA"/>
            </a:solidFill>
            <a:round/>
            <a:headEnd/>
            <a:tailEnd/>
          </a:ln>
        </p:spPr>
        <p:txBody>
          <a:bodyPr lIns="0" tIns="0" rIns="0" bIns="0"/>
          <a:lstStyle/>
          <a:p>
            <a:endParaRPr lang="en-US" sz="900"/>
          </a:p>
        </p:txBody>
      </p:sp>
      <p:sp>
        <p:nvSpPr>
          <p:cNvPr id="155680" name="Shape 503">
            <a:extLst>
              <a:ext uri="{FF2B5EF4-FFF2-40B4-BE49-F238E27FC236}">
                <a16:creationId xmlns:a16="http://schemas.microsoft.com/office/drawing/2014/main" id="{B0E94D7C-8EDE-4377-8773-BD49B205001E}"/>
              </a:ext>
            </a:extLst>
          </p:cNvPr>
          <p:cNvSpPr>
            <a:spLocks/>
          </p:cNvSpPr>
          <p:nvPr/>
        </p:nvSpPr>
        <p:spPr bwMode="auto">
          <a:xfrm>
            <a:off x="3744913" y="3449638"/>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36495B"/>
            </a:solidFill>
            <a:round/>
            <a:headEnd/>
            <a:tailEnd/>
          </a:ln>
        </p:spPr>
        <p:txBody>
          <a:bodyPr lIns="0" tIns="0" rIns="0" bIns="0"/>
          <a:lstStyle/>
          <a:p>
            <a:endParaRPr lang="en-US" sz="900"/>
          </a:p>
        </p:txBody>
      </p:sp>
      <p:sp>
        <p:nvSpPr>
          <p:cNvPr id="155681" name="Shape 504">
            <a:extLst>
              <a:ext uri="{FF2B5EF4-FFF2-40B4-BE49-F238E27FC236}">
                <a16:creationId xmlns:a16="http://schemas.microsoft.com/office/drawing/2014/main" id="{71DE03EE-0474-4100-938F-9009BE8F32FA}"/>
              </a:ext>
            </a:extLst>
          </p:cNvPr>
          <p:cNvSpPr>
            <a:spLocks/>
          </p:cNvSpPr>
          <p:nvPr/>
        </p:nvSpPr>
        <p:spPr bwMode="auto">
          <a:xfrm>
            <a:off x="4630738" y="3449638"/>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2456AF"/>
            </a:solidFill>
            <a:round/>
            <a:headEnd/>
            <a:tailEnd/>
          </a:ln>
        </p:spPr>
        <p:txBody>
          <a:bodyPr lIns="0" tIns="0" rIns="0" bIns="0"/>
          <a:lstStyle/>
          <a:p>
            <a:endParaRPr lang="en-US" sz="900"/>
          </a:p>
        </p:txBody>
      </p:sp>
      <p:sp>
        <p:nvSpPr>
          <p:cNvPr id="155682" name="Shape 505">
            <a:extLst>
              <a:ext uri="{FF2B5EF4-FFF2-40B4-BE49-F238E27FC236}">
                <a16:creationId xmlns:a16="http://schemas.microsoft.com/office/drawing/2014/main" id="{3767E1CD-6E2A-439F-8804-1B068ADDC6F0}"/>
              </a:ext>
            </a:extLst>
          </p:cNvPr>
          <p:cNvSpPr>
            <a:spLocks/>
          </p:cNvSpPr>
          <p:nvPr/>
        </p:nvSpPr>
        <p:spPr bwMode="auto">
          <a:xfrm>
            <a:off x="6719094" y="3449638"/>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D935E1"/>
            </a:solidFill>
            <a:round/>
            <a:headEnd/>
            <a:tailEnd/>
          </a:ln>
        </p:spPr>
        <p:txBody>
          <a:bodyPr lIns="0" tIns="0" rIns="0" bIns="0"/>
          <a:lstStyle/>
          <a:p>
            <a:endParaRPr lang="en-US" sz="900"/>
          </a:p>
        </p:txBody>
      </p:sp>
      <p:sp>
        <p:nvSpPr>
          <p:cNvPr id="155683" name="Shape 506">
            <a:extLst>
              <a:ext uri="{FF2B5EF4-FFF2-40B4-BE49-F238E27FC236}">
                <a16:creationId xmlns:a16="http://schemas.microsoft.com/office/drawing/2014/main" id="{8602E2E2-F28E-406D-8B93-F29DF0C14E33}"/>
              </a:ext>
            </a:extLst>
          </p:cNvPr>
          <p:cNvSpPr>
            <a:spLocks/>
          </p:cNvSpPr>
          <p:nvPr/>
        </p:nvSpPr>
        <p:spPr bwMode="auto">
          <a:xfrm>
            <a:off x="7596982" y="3437732"/>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899AA5"/>
            </a:solidFill>
            <a:round/>
            <a:headEnd/>
            <a:tailEnd/>
          </a:ln>
        </p:spPr>
        <p:txBody>
          <a:bodyPr lIns="0" tIns="0" rIns="0" bIns="0"/>
          <a:lstStyle/>
          <a:p>
            <a:endParaRPr lang="en-US" sz="900"/>
          </a:p>
        </p:txBody>
      </p:sp>
      <p:sp>
        <p:nvSpPr>
          <p:cNvPr id="155684" name="Shape 507">
            <a:extLst>
              <a:ext uri="{FF2B5EF4-FFF2-40B4-BE49-F238E27FC236}">
                <a16:creationId xmlns:a16="http://schemas.microsoft.com/office/drawing/2014/main" id="{D2EC4447-0154-41FF-9755-436DAA082155}"/>
              </a:ext>
            </a:extLst>
          </p:cNvPr>
          <p:cNvSpPr>
            <a:spLocks/>
          </p:cNvSpPr>
          <p:nvPr/>
        </p:nvSpPr>
        <p:spPr bwMode="auto">
          <a:xfrm>
            <a:off x="9269413" y="3452813"/>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B4B73E"/>
            </a:solidFill>
            <a:round/>
            <a:headEnd/>
            <a:tailEnd/>
          </a:ln>
        </p:spPr>
        <p:txBody>
          <a:bodyPr lIns="0" tIns="0" rIns="0" bIns="0"/>
          <a:lstStyle/>
          <a:p>
            <a:endParaRPr lang="en-US" sz="900"/>
          </a:p>
        </p:txBody>
      </p:sp>
      <p:sp>
        <p:nvSpPr>
          <p:cNvPr id="155685" name="Shape 508">
            <a:extLst>
              <a:ext uri="{FF2B5EF4-FFF2-40B4-BE49-F238E27FC236}">
                <a16:creationId xmlns:a16="http://schemas.microsoft.com/office/drawing/2014/main" id="{3FAC3ABA-409B-4E3E-9F0B-5FC4969190BF}"/>
              </a:ext>
            </a:extLst>
          </p:cNvPr>
          <p:cNvSpPr>
            <a:spLocks/>
          </p:cNvSpPr>
          <p:nvPr/>
        </p:nvSpPr>
        <p:spPr bwMode="auto">
          <a:xfrm>
            <a:off x="10102057" y="3455194"/>
            <a:ext cx="190500" cy="19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50800">
            <a:solidFill>
              <a:srgbClr val="FFFFFF"/>
            </a:solidFill>
            <a:round/>
            <a:headEnd/>
            <a:tailEnd/>
          </a:ln>
        </p:spPr>
        <p:txBody>
          <a:bodyPr lIns="0" tIns="0" rIns="0" bIns="0"/>
          <a:lstStyle/>
          <a:p>
            <a:endParaRPr lang="en-US" sz="900"/>
          </a:p>
        </p:txBody>
      </p:sp>
      <p:sp>
        <p:nvSpPr>
          <p:cNvPr id="509" name="Shape 509">
            <a:extLst>
              <a:ext uri="{FF2B5EF4-FFF2-40B4-BE49-F238E27FC236}">
                <a16:creationId xmlns:a16="http://schemas.microsoft.com/office/drawing/2014/main" id="{5BDAA923-2F37-415F-8854-B4548C12DCEA}"/>
              </a:ext>
            </a:extLst>
          </p:cNvPr>
          <p:cNvSpPr/>
          <p:nvPr/>
        </p:nvSpPr>
        <p:spPr>
          <a:xfrm>
            <a:off x="711994" y="3712042"/>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
                  <a:solidFill>
                    <a:srgbClr val="009FD8"/>
                  </a:solidFill>
                </a:uFill>
                <a:latin typeface="Calibri" panose="020F0502020204030204" pitchFamily="34" charset="0"/>
              </a:rPr>
              <a:t>1873</a:t>
            </a:r>
          </a:p>
        </p:txBody>
      </p:sp>
      <p:sp>
        <p:nvSpPr>
          <p:cNvPr id="510" name="Shape 510">
            <a:extLst>
              <a:ext uri="{FF2B5EF4-FFF2-40B4-BE49-F238E27FC236}">
                <a16:creationId xmlns:a16="http://schemas.microsoft.com/office/drawing/2014/main" id="{A76A80CD-7152-4043-8351-C1642D59071C}"/>
              </a:ext>
            </a:extLst>
          </p:cNvPr>
          <p:cNvSpPr/>
          <p:nvPr/>
        </p:nvSpPr>
        <p:spPr>
          <a:xfrm>
            <a:off x="1507332" y="3069501"/>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
                  <a:solidFill>
                    <a:srgbClr val="009FD8"/>
                  </a:solidFill>
                </a:uFill>
                <a:latin typeface="Calibri" panose="020F0502020204030204" pitchFamily="34" charset="0"/>
              </a:rPr>
              <a:t>1876</a:t>
            </a:r>
          </a:p>
        </p:txBody>
      </p:sp>
      <p:sp>
        <p:nvSpPr>
          <p:cNvPr id="511" name="Shape 511">
            <a:extLst>
              <a:ext uri="{FF2B5EF4-FFF2-40B4-BE49-F238E27FC236}">
                <a16:creationId xmlns:a16="http://schemas.microsoft.com/office/drawing/2014/main" id="{4B4C0586-A81F-47E6-A251-6AE72AFA1142}"/>
              </a:ext>
            </a:extLst>
          </p:cNvPr>
          <p:cNvSpPr/>
          <p:nvPr/>
        </p:nvSpPr>
        <p:spPr>
          <a:xfrm>
            <a:off x="3577432" y="3712042"/>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
                  <a:solidFill>
                    <a:srgbClr val="009FD8"/>
                  </a:solidFill>
                </a:uFill>
                <a:latin typeface="Calibri" panose="020F0502020204030204" pitchFamily="34" charset="0"/>
              </a:rPr>
              <a:t>1897</a:t>
            </a:r>
          </a:p>
        </p:txBody>
      </p:sp>
      <p:sp>
        <p:nvSpPr>
          <p:cNvPr id="512" name="Shape 512">
            <a:extLst>
              <a:ext uri="{FF2B5EF4-FFF2-40B4-BE49-F238E27FC236}">
                <a16:creationId xmlns:a16="http://schemas.microsoft.com/office/drawing/2014/main" id="{56673500-83F9-4EF0-9828-05D0CA353E6E}"/>
              </a:ext>
            </a:extLst>
          </p:cNvPr>
          <p:cNvSpPr/>
          <p:nvPr/>
        </p:nvSpPr>
        <p:spPr>
          <a:xfrm>
            <a:off x="4464050" y="3068311"/>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
                  <a:solidFill>
                    <a:srgbClr val="009FD8"/>
                  </a:solidFill>
                </a:uFill>
                <a:latin typeface="Calibri" panose="020F0502020204030204" pitchFamily="34" charset="0"/>
              </a:rPr>
              <a:t>1926</a:t>
            </a:r>
          </a:p>
        </p:txBody>
      </p:sp>
      <p:sp>
        <p:nvSpPr>
          <p:cNvPr id="513" name="Shape 513">
            <a:extLst>
              <a:ext uri="{FF2B5EF4-FFF2-40B4-BE49-F238E27FC236}">
                <a16:creationId xmlns:a16="http://schemas.microsoft.com/office/drawing/2014/main" id="{33483405-6EBA-473B-AD3C-5DD991003991}"/>
              </a:ext>
            </a:extLst>
          </p:cNvPr>
          <p:cNvSpPr/>
          <p:nvPr/>
        </p:nvSpPr>
        <p:spPr>
          <a:xfrm>
            <a:off x="6551613" y="3714423"/>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FDFDFD"/>
                </a:solidFill>
                <a:uFill>
                  <a:solidFill>
                    <a:srgbClr val="009FD8"/>
                  </a:solidFill>
                </a:uFill>
                <a:latin typeface="Calibri" panose="020F0502020204030204" pitchFamily="34" charset="0"/>
              </a:rPr>
              <a:t>1975</a:t>
            </a:r>
          </a:p>
        </p:txBody>
      </p:sp>
      <p:sp>
        <p:nvSpPr>
          <p:cNvPr id="514" name="Shape 514">
            <a:extLst>
              <a:ext uri="{FF2B5EF4-FFF2-40B4-BE49-F238E27FC236}">
                <a16:creationId xmlns:a16="http://schemas.microsoft.com/office/drawing/2014/main" id="{F2B89E05-0F1F-4AA4-B57D-C7CA3CB06135}"/>
              </a:ext>
            </a:extLst>
          </p:cNvPr>
          <p:cNvSpPr/>
          <p:nvPr/>
        </p:nvSpPr>
        <p:spPr>
          <a:xfrm>
            <a:off x="7427913" y="3068311"/>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
                  <a:solidFill>
                    <a:srgbClr val="009FD8"/>
                  </a:solidFill>
                </a:uFill>
                <a:latin typeface="Calibri" panose="020F0502020204030204" pitchFamily="34" charset="0"/>
              </a:rPr>
              <a:t>1983</a:t>
            </a:r>
          </a:p>
        </p:txBody>
      </p:sp>
      <p:sp>
        <p:nvSpPr>
          <p:cNvPr id="515" name="Shape 515">
            <a:extLst>
              <a:ext uri="{FF2B5EF4-FFF2-40B4-BE49-F238E27FC236}">
                <a16:creationId xmlns:a16="http://schemas.microsoft.com/office/drawing/2014/main" id="{742947CA-ADA3-47C0-B9C9-B81B13F06208}"/>
              </a:ext>
            </a:extLst>
          </p:cNvPr>
          <p:cNvSpPr/>
          <p:nvPr/>
        </p:nvSpPr>
        <p:spPr>
          <a:xfrm>
            <a:off x="9114632" y="3709264"/>
            <a:ext cx="468077" cy="297517"/>
          </a:xfrm>
          <a:prstGeom prst="rect">
            <a:avLst/>
          </a:prstGeom>
          <a:ln w="12700">
            <a:miter lim="400000"/>
          </a:ln>
          <a:extLst>
            <a:ext uri="{C572A759-6A51-4108-AA02-DFA0A04FC94B}"/>
          </a:extLst>
        </p:spPr>
        <p:txBody>
          <a:bodyPr wrap="none" lIns="25400" tIns="25400" rIns="25400" bIns="25400" anchor="ctr">
            <a:spAutoFit/>
          </a:bodyPr>
          <a:lstStyle>
            <a:lvl1pPr>
              <a:defRPr>
                <a:solidFill>
                  <a:srgbClr val="FFFFFF"/>
                </a:solidFill>
                <a:latin typeface="Montserrat-Regular"/>
                <a:ea typeface="Montserrat-Regular"/>
                <a:cs typeface="Montserrat-Regular"/>
                <a:sym typeface="Montserrat-Regular"/>
              </a:defRPr>
            </a:lvl1pPr>
          </a:lstStyle>
          <a:p>
            <a:pPr>
              <a:buClr>
                <a:srgbClr val="009FD8"/>
              </a:buClr>
              <a:defRPr sz="1800">
                <a:solidFill>
                  <a:srgbClr val="000000"/>
                </a:solidFill>
                <a:uFillTx/>
              </a:defRPr>
            </a:pPr>
            <a:r>
              <a:rPr sz="1600" kern="0" dirty="0">
                <a:solidFill>
                  <a:srgbClr val="1F2C5C"/>
                </a:solidFill>
                <a:uFill>
                  <a:solidFill>
                    <a:srgbClr val="009FD8"/>
                  </a:solidFill>
                </a:uFill>
                <a:latin typeface="Calibri" panose="020F0502020204030204" pitchFamily="34" charset="0"/>
              </a:rPr>
              <a:t>1991</a:t>
            </a:r>
          </a:p>
        </p:txBody>
      </p:sp>
      <p:grpSp>
        <p:nvGrpSpPr>
          <p:cNvPr id="155693" name="Group 518">
            <a:extLst>
              <a:ext uri="{FF2B5EF4-FFF2-40B4-BE49-F238E27FC236}">
                <a16:creationId xmlns:a16="http://schemas.microsoft.com/office/drawing/2014/main" id="{309F0767-3C23-4887-B1DF-4032308BCE23}"/>
              </a:ext>
            </a:extLst>
          </p:cNvPr>
          <p:cNvGrpSpPr>
            <a:grpSpLocks/>
          </p:cNvGrpSpPr>
          <p:nvPr/>
        </p:nvGrpSpPr>
        <p:grpSpPr bwMode="auto">
          <a:xfrm>
            <a:off x="11269663" y="3154363"/>
            <a:ext cx="747713" cy="748507"/>
            <a:chOff x="0" y="0"/>
            <a:chExt cx="1495896" cy="1495896"/>
          </a:xfrm>
        </p:grpSpPr>
        <p:sp>
          <p:nvSpPr>
            <p:cNvPr id="516" name="Shape 516">
              <a:extLst>
                <a:ext uri="{FF2B5EF4-FFF2-40B4-BE49-F238E27FC236}">
                  <a16:creationId xmlns:a16="http://schemas.microsoft.com/office/drawing/2014/main" id="{CE7A3CD4-ADB8-4482-AB63-2EB71E713DDF}"/>
                </a:ext>
              </a:extLst>
            </p:cNvPr>
            <p:cNvSpPr/>
            <p:nvPr/>
          </p:nvSpPr>
          <p:spPr>
            <a:xfrm>
              <a:off x="0" y="0"/>
              <a:ext cx="1495896" cy="14958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5495C"/>
            </a:solidFill>
            <a:ln w="25400" cap="flat">
              <a:noFill/>
              <a:round/>
            </a:ln>
            <a:effectLst/>
          </p:spPr>
          <p:txBody>
            <a:bodyPr lIns="0" tIns="0" rIns="0" bIns="0" anchor="ctr"/>
            <a:lstStyle/>
            <a:p>
              <a:pPr algn="ctr" defTabSz="1295400">
                <a:buClr>
                  <a:srgbClr val="FFFFFF"/>
                </a:buClr>
                <a:defRPr sz="8200"/>
              </a:pPr>
              <a:endParaRPr sz="4100" kern="0" dirty="0">
                <a:solidFill>
                  <a:srgbClr val="FDFDFD"/>
                </a:solidFill>
                <a:uFill>
                  <a:solidFill>
                    <a:srgbClr val="009FD8"/>
                  </a:solidFill>
                </a:uFill>
                <a:latin typeface="Calibri" panose="020F0502020204030204" pitchFamily="34" charset="0"/>
              </a:endParaRPr>
            </a:p>
          </p:txBody>
        </p:sp>
        <p:pic>
          <p:nvPicPr>
            <p:cNvPr id="155719" name="2083tech.png">
              <a:extLst>
                <a:ext uri="{FF2B5EF4-FFF2-40B4-BE49-F238E27FC236}">
                  <a16:creationId xmlns:a16="http://schemas.microsoft.com/office/drawing/2014/main" id="{67CEA139-1438-4CBF-A5EC-572E42D3A5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587" y="298789"/>
              <a:ext cx="898357" cy="8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155694" name="Group 2">
            <a:extLst>
              <a:ext uri="{FF2B5EF4-FFF2-40B4-BE49-F238E27FC236}">
                <a16:creationId xmlns:a16="http://schemas.microsoft.com/office/drawing/2014/main" id="{EDCFAFEB-418D-4392-9C33-08F1C56455CE}"/>
              </a:ext>
            </a:extLst>
          </p:cNvPr>
          <p:cNvGrpSpPr>
            <a:grpSpLocks/>
          </p:cNvGrpSpPr>
          <p:nvPr/>
        </p:nvGrpSpPr>
        <p:grpSpPr bwMode="auto">
          <a:xfrm>
            <a:off x="603250" y="2476500"/>
            <a:ext cx="717550" cy="717550"/>
            <a:chOff x="1206500" y="4953000"/>
            <a:chExt cx="1435101" cy="1435101"/>
          </a:xfrm>
        </p:grpSpPr>
        <p:sp>
          <p:nvSpPr>
            <p:cNvPr id="493" name="Shape 493">
              <a:extLst>
                <a:ext uri="{FF2B5EF4-FFF2-40B4-BE49-F238E27FC236}">
                  <a16:creationId xmlns:a16="http://schemas.microsoft.com/office/drawing/2014/main" id="{D6282C77-4386-4569-AB49-B435D615B1B5}"/>
                </a:ext>
              </a:extLst>
            </p:cNvPr>
            <p:cNvSpPr/>
            <p:nvPr/>
          </p:nvSpPr>
          <p:spPr>
            <a:xfrm>
              <a:off x="1206500" y="4953000"/>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DB039"/>
            </a:solidFill>
            <a:ln w="25400">
              <a:round/>
            </a:ln>
            <a:extLst>
              <a:ext uri="{C572A759-6A51-4108-AA02-DFA0A04FC94B}"/>
            </a:extLst>
          </p:spPr>
          <p:txBody>
            <a:bodyPr lIns="0" tIns="0" rIns="0" bIns="0" anchor="ctr"/>
            <a:lstStyle>
              <a:lvl1pPr algn="ctr" defTabSz="2590800">
                <a:buClr>
                  <a:srgbClr val="FFFFFF"/>
                </a:buClr>
                <a:buFont typeface="Entypo"/>
                <a:defRPr sz="10000">
                  <a:solidFill>
                    <a:srgbClr val="FFFFFF"/>
                  </a:solidFill>
                  <a:uFill>
                    <a:solidFill>
                      <a:srgbClr val="FFFFFF"/>
                    </a:solidFill>
                  </a:uFill>
                  <a:latin typeface="Entypo"/>
                  <a:ea typeface="Entypo"/>
                  <a:cs typeface="Entypo"/>
                  <a:sym typeface="Entypo"/>
                </a:defRPr>
              </a:lvl1pPr>
            </a:lstStyle>
            <a:p>
              <a:pPr>
                <a:defRPr sz="1800">
                  <a:solidFill>
                    <a:srgbClr val="000000"/>
                  </a:solidFill>
                  <a:uFillTx/>
                </a:defRPr>
              </a:pPr>
              <a:endParaRPr sz="4400" kern="0" dirty="0">
                <a:solidFill>
                  <a:srgbClr val="FDFDFD"/>
                </a:solidFill>
                <a:uFillTx/>
                <a:latin typeface="Calibri" panose="020F0502020204030204" pitchFamily="34" charset="0"/>
              </a:endParaRPr>
            </a:p>
          </p:txBody>
        </p:sp>
        <p:pic>
          <p:nvPicPr>
            <p:cNvPr id="155717" name="2083energy.png">
              <a:extLst>
                <a:ext uri="{FF2B5EF4-FFF2-40B4-BE49-F238E27FC236}">
                  <a16:creationId xmlns:a16="http://schemas.microsoft.com/office/drawing/2014/main" id="{5CAC6879-4F46-4DA1-B5F5-E5F169C603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97951" y="5180102"/>
              <a:ext cx="980895" cy="98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155695" name="Group 9">
            <a:extLst>
              <a:ext uri="{FF2B5EF4-FFF2-40B4-BE49-F238E27FC236}">
                <a16:creationId xmlns:a16="http://schemas.microsoft.com/office/drawing/2014/main" id="{7363A4CB-92E3-4EA2-ACF8-BBBC219964B6}"/>
              </a:ext>
            </a:extLst>
          </p:cNvPr>
          <p:cNvGrpSpPr>
            <a:grpSpLocks/>
          </p:cNvGrpSpPr>
          <p:nvPr/>
        </p:nvGrpSpPr>
        <p:grpSpPr bwMode="auto">
          <a:xfrm>
            <a:off x="1408907" y="3856832"/>
            <a:ext cx="717550" cy="717550"/>
            <a:chOff x="2817685" y="7713788"/>
            <a:chExt cx="1435101" cy="1435101"/>
          </a:xfrm>
        </p:grpSpPr>
        <p:sp>
          <p:nvSpPr>
            <p:cNvPr id="495" name="Shape 495">
              <a:extLst>
                <a:ext uri="{FF2B5EF4-FFF2-40B4-BE49-F238E27FC236}">
                  <a16:creationId xmlns:a16="http://schemas.microsoft.com/office/drawing/2014/main" id="{12F1B466-4970-4145-BC15-565AFA61CE90}"/>
                </a:ext>
              </a:extLst>
            </p:cNvPr>
            <p:cNvSpPr/>
            <p:nvPr/>
          </p:nvSpPr>
          <p:spPr>
            <a:xfrm>
              <a:off x="2817685" y="7713788"/>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C9CA"/>
            </a:solidFill>
            <a:ln w="25400">
              <a:round/>
            </a:ln>
            <a:extLst>
              <a:ext uri="{C572A759-6A51-4108-AA02-DFA0A04FC94B}"/>
            </a:extLst>
          </p:spPr>
          <p:txBody>
            <a:bodyPr lIns="0" tIns="0" rIns="0" bIns="0" anchor="ctr"/>
            <a:lstStyle>
              <a:lvl1pPr algn="ctr" defTabSz="2590800">
                <a:buClr>
                  <a:srgbClr val="FFFFFF"/>
                </a:buClr>
                <a:buFont typeface="Sosa Regular"/>
                <a:defRPr sz="5500">
                  <a:solidFill>
                    <a:srgbClr val="FFFFFF"/>
                  </a:solidFill>
                  <a:uFill>
                    <a:solidFill>
                      <a:srgbClr val="FFFFFF"/>
                    </a:solidFill>
                  </a:uFill>
                  <a:latin typeface="Sosa Regular"/>
                  <a:ea typeface="Sosa Regular"/>
                  <a:cs typeface="Sosa Regular"/>
                  <a:sym typeface="Sosa Regular"/>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15" name="Picture 8">
              <a:extLst>
                <a:ext uri="{FF2B5EF4-FFF2-40B4-BE49-F238E27FC236}">
                  <a16:creationId xmlns:a16="http://schemas.microsoft.com/office/drawing/2014/main" id="{1D80BE5A-3E57-4BF4-AB84-F0CBD84FA84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951761" y="7887368"/>
              <a:ext cx="1180432" cy="118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696" name="Group 11">
            <a:extLst>
              <a:ext uri="{FF2B5EF4-FFF2-40B4-BE49-F238E27FC236}">
                <a16:creationId xmlns:a16="http://schemas.microsoft.com/office/drawing/2014/main" id="{1C71645C-EAD2-4F98-9F9E-2D884F53F2B6}"/>
              </a:ext>
            </a:extLst>
          </p:cNvPr>
          <p:cNvGrpSpPr>
            <a:grpSpLocks/>
          </p:cNvGrpSpPr>
          <p:nvPr/>
        </p:nvGrpSpPr>
        <p:grpSpPr bwMode="auto">
          <a:xfrm>
            <a:off x="3479800" y="2521744"/>
            <a:ext cx="717550" cy="717550"/>
            <a:chOff x="6959600" y="5043821"/>
            <a:chExt cx="1435101" cy="1435101"/>
          </a:xfrm>
        </p:grpSpPr>
        <p:sp>
          <p:nvSpPr>
            <p:cNvPr id="494" name="Shape 494">
              <a:extLst>
                <a:ext uri="{FF2B5EF4-FFF2-40B4-BE49-F238E27FC236}">
                  <a16:creationId xmlns:a16="http://schemas.microsoft.com/office/drawing/2014/main" id="{542EC380-6885-4681-A777-D49BEAB3B798}"/>
                </a:ext>
              </a:extLst>
            </p:cNvPr>
            <p:cNvSpPr/>
            <p:nvPr/>
          </p:nvSpPr>
          <p:spPr>
            <a:xfrm>
              <a:off x="6959600" y="5043821"/>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5495C"/>
            </a:solidFill>
            <a:ln w="25400">
              <a:round/>
            </a:ln>
            <a:extLst>
              <a:ext uri="{C572A759-6A51-4108-AA02-DFA0A04FC94B}"/>
            </a:extLst>
          </p:spPr>
          <p:txBody>
            <a:bodyPr lIns="0" tIns="0" rIns="0" bIns="0" anchor="ctr"/>
            <a:lstStyle>
              <a:lvl1pPr algn="ctr" defTabSz="2590800">
                <a:buClr>
                  <a:srgbClr val="FFFFFF"/>
                </a:buClr>
                <a:buFont typeface="Sosa Regular"/>
                <a:defRPr sz="5400">
                  <a:solidFill>
                    <a:srgbClr val="FFFFFF"/>
                  </a:solidFill>
                  <a:uFill>
                    <a:solidFill>
                      <a:srgbClr val="FFFFFF"/>
                    </a:solidFill>
                  </a:uFill>
                  <a:latin typeface="Sosa Regular"/>
                  <a:ea typeface="Sosa Regular"/>
                  <a:cs typeface="Sosa Regular"/>
                  <a:sym typeface="Sosa Regular"/>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13" name="Picture 10">
              <a:extLst>
                <a:ext uri="{FF2B5EF4-FFF2-40B4-BE49-F238E27FC236}">
                  <a16:creationId xmlns:a16="http://schemas.microsoft.com/office/drawing/2014/main" id="{1D4549CF-6148-4492-AC5A-8698B5D9E12C}"/>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10400" y="5068857"/>
              <a:ext cx="1331943" cy="133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697" name="Group 13">
            <a:extLst>
              <a:ext uri="{FF2B5EF4-FFF2-40B4-BE49-F238E27FC236}">
                <a16:creationId xmlns:a16="http://schemas.microsoft.com/office/drawing/2014/main" id="{2FECA8B1-07A1-4960-9070-38CF3A1DD5F2}"/>
              </a:ext>
            </a:extLst>
          </p:cNvPr>
          <p:cNvGrpSpPr>
            <a:grpSpLocks/>
          </p:cNvGrpSpPr>
          <p:nvPr/>
        </p:nvGrpSpPr>
        <p:grpSpPr bwMode="auto">
          <a:xfrm>
            <a:off x="4365625" y="3856832"/>
            <a:ext cx="717550" cy="717550"/>
            <a:chOff x="8731320" y="7713788"/>
            <a:chExt cx="1435101" cy="1435101"/>
          </a:xfrm>
        </p:grpSpPr>
        <p:sp>
          <p:nvSpPr>
            <p:cNvPr id="496" name="Shape 496">
              <a:extLst>
                <a:ext uri="{FF2B5EF4-FFF2-40B4-BE49-F238E27FC236}">
                  <a16:creationId xmlns:a16="http://schemas.microsoft.com/office/drawing/2014/main" id="{98BCF139-DA02-404C-A347-C8F8B8604081}"/>
                </a:ext>
              </a:extLst>
            </p:cNvPr>
            <p:cNvSpPr/>
            <p:nvPr/>
          </p:nvSpPr>
          <p:spPr>
            <a:xfrm>
              <a:off x="8731320" y="7713788"/>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053B2"/>
            </a:solidFill>
            <a:ln w="25400">
              <a:round/>
            </a:ln>
            <a:extLst>
              <a:ext uri="{C572A759-6A51-4108-AA02-DFA0A04FC94B}"/>
            </a:extLst>
          </p:spPr>
          <p:txBody>
            <a:bodyPr lIns="0" tIns="0" rIns="0" bIns="0" anchor="ctr"/>
            <a:lstStyle>
              <a:lvl1pPr algn="ctr" defTabSz="2590800">
                <a:buClr>
                  <a:srgbClr val="FFFFFF"/>
                </a:buClr>
                <a:buFont typeface="Sosa Regular"/>
                <a:defRPr sz="5500">
                  <a:solidFill>
                    <a:srgbClr val="FFFFFF"/>
                  </a:solidFill>
                  <a:uFill>
                    <a:solidFill>
                      <a:srgbClr val="FFFFFF"/>
                    </a:solidFill>
                  </a:uFill>
                  <a:latin typeface="Sosa Regular"/>
                  <a:ea typeface="Sosa Regular"/>
                  <a:cs typeface="Sosa Regular"/>
                  <a:sym typeface="Sosa Regular"/>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11" name="Picture 12">
              <a:extLst>
                <a:ext uri="{FF2B5EF4-FFF2-40B4-BE49-F238E27FC236}">
                  <a16:creationId xmlns:a16="http://schemas.microsoft.com/office/drawing/2014/main" id="{6276059E-DB9D-495F-BBA9-8B7A8289F16B}"/>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810052" y="7819452"/>
              <a:ext cx="1248348" cy="124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698" name="Group 15">
            <a:extLst>
              <a:ext uri="{FF2B5EF4-FFF2-40B4-BE49-F238E27FC236}">
                <a16:creationId xmlns:a16="http://schemas.microsoft.com/office/drawing/2014/main" id="{8E91BAE2-6A12-4CE6-A082-F8EC35220BAD}"/>
              </a:ext>
            </a:extLst>
          </p:cNvPr>
          <p:cNvGrpSpPr>
            <a:grpSpLocks/>
          </p:cNvGrpSpPr>
          <p:nvPr/>
        </p:nvGrpSpPr>
        <p:grpSpPr bwMode="auto">
          <a:xfrm>
            <a:off x="6453982" y="2521744"/>
            <a:ext cx="717550" cy="717550"/>
            <a:chOff x="12907283" y="5043821"/>
            <a:chExt cx="1435101" cy="1435102"/>
          </a:xfrm>
        </p:grpSpPr>
        <p:sp>
          <p:nvSpPr>
            <p:cNvPr id="497" name="Shape 497">
              <a:extLst>
                <a:ext uri="{FF2B5EF4-FFF2-40B4-BE49-F238E27FC236}">
                  <a16:creationId xmlns:a16="http://schemas.microsoft.com/office/drawing/2014/main" id="{B3D65113-80E0-454A-9708-337B454B1713}"/>
                </a:ext>
              </a:extLst>
            </p:cNvPr>
            <p:cNvSpPr/>
            <p:nvPr/>
          </p:nvSpPr>
          <p:spPr>
            <a:xfrm>
              <a:off x="12907283" y="5043821"/>
              <a:ext cx="1435101" cy="1435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B26E4"/>
            </a:solidFill>
            <a:ln w="25400">
              <a:round/>
            </a:ln>
            <a:extLst>
              <a:ext uri="{C572A759-6A51-4108-AA02-DFA0A04FC94B}"/>
            </a:extLst>
          </p:spPr>
          <p:txBody>
            <a:bodyPr lIns="0" tIns="0" rIns="0" bIns="0" anchor="ctr"/>
            <a:lstStyle>
              <a:lvl1pPr algn="ctr" defTabSz="2590800">
                <a:buClr>
                  <a:srgbClr val="FFFFFF"/>
                </a:buClr>
                <a:buFont typeface="Sosa Regular"/>
                <a:defRPr sz="6000">
                  <a:solidFill>
                    <a:srgbClr val="FFFFFF"/>
                  </a:solidFill>
                  <a:uFill>
                    <a:solidFill>
                      <a:srgbClr val="FFFFFF"/>
                    </a:solidFill>
                  </a:uFill>
                  <a:latin typeface="Sosa Regular"/>
                  <a:ea typeface="Sosa Regular"/>
                  <a:cs typeface="Sosa Regular"/>
                  <a:sym typeface="Sosa Regular"/>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09" name="Picture 14">
              <a:extLst>
                <a:ext uri="{FF2B5EF4-FFF2-40B4-BE49-F238E27FC236}">
                  <a16:creationId xmlns:a16="http://schemas.microsoft.com/office/drawing/2014/main" id="{5958C359-D8F1-480E-8BDB-9DC59F607880}"/>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3004512" y="5155912"/>
              <a:ext cx="1244888" cy="12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699" name="Group 17">
            <a:extLst>
              <a:ext uri="{FF2B5EF4-FFF2-40B4-BE49-F238E27FC236}">
                <a16:creationId xmlns:a16="http://schemas.microsoft.com/office/drawing/2014/main" id="{E2979718-B7B0-45E3-BB43-CF7E0F7AD74C}"/>
              </a:ext>
            </a:extLst>
          </p:cNvPr>
          <p:cNvGrpSpPr>
            <a:grpSpLocks/>
          </p:cNvGrpSpPr>
          <p:nvPr/>
        </p:nvGrpSpPr>
        <p:grpSpPr bwMode="auto">
          <a:xfrm>
            <a:off x="7331075" y="3856832"/>
            <a:ext cx="717550" cy="717550"/>
            <a:chOff x="14662480" y="7713788"/>
            <a:chExt cx="1435101" cy="1435101"/>
          </a:xfrm>
        </p:grpSpPr>
        <p:sp>
          <p:nvSpPr>
            <p:cNvPr id="498" name="Shape 498">
              <a:extLst>
                <a:ext uri="{FF2B5EF4-FFF2-40B4-BE49-F238E27FC236}">
                  <a16:creationId xmlns:a16="http://schemas.microsoft.com/office/drawing/2014/main" id="{7AD18B35-96B3-4BC0-B017-6F9F7E4325EB}"/>
                </a:ext>
              </a:extLst>
            </p:cNvPr>
            <p:cNvSpPr/>
            <p:nvPr/>
          </p:nvSpPr>
          <p:spPr>
            <a:xfrm>
              <a:off x="14662480" y="7713788"/>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899AA5"/>
            </a:solidFill>
            <a:ln w="25400">
              <a:round/>
            </a:ln>
            <a:extLst>
              <a:ext uri="{C572A759-6A51-4108-AA02-DFA0A04FC94B}"/>
            </a:extLst>
          </p:spPr>
          <p:txBody>
            <a:bodyPr lIns="0" tIns="0" rIns="0" bIns="0" anchor="ctr"/>
            <a:lstStyle>
              <a:lvl1pPr algn="ctr" defTabSz="2590800">
                <a:buClr>
                  <a:srgbClr val="FFFFFF"/>
                </a:buClr>
                <a:buFont typeface="Sosa Regular"/>
                <a:defRPr sz="5500">
                  <a:solidFill>
                    <a:srgbClr val="FFFFFF"/>
                  </a:solidFill>
                  <a:uFill>
                    <a:solidFill>
                      <a:srgbClr val="FFFFFF"/>
                    </a:solidFill>
                  </a:uFill>
                  <a:latin typeface="Sosa Regular"/>
                  <a:ea typeface="Sosa Regular"/>
                  <a:cs typeface="Sosa Regular"/>
                  <a:sym typeface="Sosa Regular"/>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07" name="Picture 16">
              <a:extLst>
                <a:ext uri="{FF2B5EF4-FFF2-40B4-BE49-F238E27FC236}">
                  <a16:creationId xmlns:a16="http://schemas.microsoft.com/office/drawing/2014/main" id="{EE5344A9-EFC8-402A-B9B7-0C03F4D985C9}"/>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4859746" y="788736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700" name="Group 19">
            <a:extLst>
              <a:ext uri="{FF2B5EF4-FFF2-40B4-BE49-F238E27FC236}">
                <a16:creationId xmlns:a16="http://schemas.microsoft.com/office/drawing/2014/main" id="{7E1E2EAB-D299-4D2D-A053-CD8B18D0EAF5}"/>
              </a:ext>
            </a:extLst>
          </p:cNvPr>
          <p:cNvGrpSpPr>
            <a:grpSpLocks/>
          </p:cNvGrpSpPr>
          <p:nvPr/>
        </p:nvGrpSpPr>
        <p:grpSpPr bwMode="auto">
          <a:xfrm>
            <a:off x="9003507" y="2521744"/>
            <a:ext cx="717550" cy="717550"/>
            <a:chOff x="18007600" y="5043821"/>
            <a:chExt cx="1435101" cy="1435101"/>
          </a:xfrm>
        </p:grpSpPr>
        <p:sp>
          <p:nvSpPr>
            <p:cNvPr id="500" name="Shape 500">
              <a:extLst>
                <a:ext uri="{FF2B5EF4-FFF2-40B4-BE49-F238E27FC236}">
                  <a16:creationId xmlns:a16="http://schemas.microsoft.com/office/drawing/2014/main" id="{1225A84E-F87D-4825-8E98-40060CB81574}"/>
                </a:ext>
              </a:extLst>
            </p:cNvPr>
            <p:cNvSpPr/>
            <p:nvPr/>
          </p:nvSpPr>
          <p:spPr>
            <a:xfrm>
              <a:off x="18007600" y="5043821"/>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4B831"/>
            </a:solidFill>
            <a:ln w="25400">
              <a:round/>
            </a:ln>
            <a:extLst>
              <a:ext uri="{C572A759-6A51-4108-AA02-DFA0A04FC94B}"/>
            </a:extLst>
          </p:spPr>
          <p:txBody>
            <a:bodyPr lIns="0" tIns="0" rIns="0" bIns="0" anchor="ctr"/>
            <a:lstStyle>
              <a:lvl1pPr algn="ctr" defTabSz="2590800">
                <a:buClr>
                  <a:srgbClr val="FFFFFF"/>
                </a:buClr>
                <a:buFont typeface="RaphaelIcons Medium"/>
                <a:defRPr sz="7300">
                  <a:solidFill>
                    <a:srgbClr val="FFFFFF"/>
                  </a:solidFill>
                  <a:uFill>
                    <a:solidFill>
                      <a:srgbClr val="FFFFFF"/>
                    </a:solidFill>
                  </a:uFill>
                  <a:latin typeface="RaphaelIcons Medium"/>
                  <a:ea typeface="RaphaelIcons Medium"/>
                  <a:cs typeface="RaphaelIcons Medium"/>
                  <a:sym typeface="RaphaelIcons Medium"/>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05" name="Picture 18">
              <a:extLst>
                <a:ext uri="{FF2B5EF4-FFF2-40B4-BE49-F238E27FC236}">
                  <a16:creationId xmlns:a16="http://schemas.microsoft.com/office/drawing/2014/main" id="{95D97EFF-1ED3-4D82-9503-35FCF9A7F88A}"/>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8050217" y="510732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701" name="Group 22">
            <a:extLst>
              <a:ext uri="{FF2B5EF4-FFF2-40B4-BE49-F238E27FC236}">
                <a16:creationId xmlns:a16="http://schemas.microsoft.com/office/drawing/2014/main" id="{D953FB1F-D8C9-4F42-8E75-059146F00190}"/>
              </a:ext>
            </a:extLst>
          </p:cNvPr>
          <p:cNvGrpSpPr>
            <a:grpSpLocks/>
          </p:cNvGrpSpPr>
          <p:nvPr/>
        </p:nvGrpSpPr>
        <p:grpSpPr bwMode="auto">
          <a:xfrm>
            <a:off x="9836944" y="3856832"/>
            <a:ext cx="717550" cy="717550"/>
            <a:chOff x="19674078" y="7713788"/>
            <a:chExt cx="1435101" cy="1435101"/>
          </a:xfrm>
        </p:grpSpPr>
        <p:sp>
          <p:nvSpPr>
            <p:cNvPr id="499" name="Shape 499">
              <a:extLst>
                <a:ext uri="{FF2B5EF4-FFF2-40B4-BE49-F238E27FC236}">
                  <a16:creationId xmlns:a16="http://schemas.microsoft.com/office/drawing/2014/main" id="{B59A1ED6-66B5-43B2-96F6-3804ECDA499D}"/>
                </a:ext>
              </a:extLst>
            </p:cNvPr>
            <p:cNvSpPr/>
            <p:nvPr/>
          </p:nvSpPr>
          <p:spPr>
            <a:xfrm>
              <a:off x="19674078" y="7713788"/>
              <a:ext cx="1435101" cy="1435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a:round/>
            </a:ln>
            <a:extLst>
              <a:ext uri="{C572A759-6A51-4108-AA02-DFA0A04FC94B}"/>
            </a:extLst>
          </p:spPr>
          <p:txBody>
            <a:bodyPr lIns="0" tIns="0" rIns="0" bIns="0" anchor="ctr"/>
            <a:lstStyle>
              <a:lvl1pPr algn="ctr" defTabSz="2590800">
                <a:buClr>
                  <a:srgbClr val="FFFFFF"/>
                </a:buClr>
                <a:buFont typeface="RaphaelIcons Medium"/>
                <a:defRPr sz="6900">
                  <a:solidFill>
                    <a:srgbClr val="0C0A29"/>
                  </a:solidFill>
                  <a:uFill>
                    <a:solidFill>
                      <a:srgbClr val="FFFFFF"/>
                    </a:solidFill>
                  </a:uFill>
                  <a:latin typeface="RaphaelIcons Medium"/>
                  <a:ea typeface="RaphaelIcons Medium"/>
                  <a:cs typeface="RaphaelIcons Medium"/>
                  <a:sym typeface="RaphaelIcons Medium"/>
                </a:defRPr>
              </a:lvl1pPr>
            </a:lstStyle>
            <a:p>
              <a:pPr>
                <a:defRPr sz="1800">
                  <a:solidFill>
                    <a:srgbClr val="000000"/>
                  </a:solidFill>
                  <a:uFillTx/>
                </a:defRPr>
              </a:pPr>
              <a:endParaRPr sz="900" kern="0" dirty="0">
                <a:solidFill>
                  <a:srgbClr val="FDFDFD"/>
                </a:solidFill>
                <a:uFillTx/>
                <a:latin typeface="Calibri" panose="020F0502020204030204" pitchFamily="34" charset="0"/>
              </a:endParaRPr>
            </a:p>
          </p:txBody>
        </p:sp>
        <p:pic>
          <p:nvPicPr>
            <p:cNvPr id="155703" name="Picture 21">
              <a:extLst>
                <a:ext uri="{FF2B5EF4-FFF2-40B4-BE49-F238E27FC236}">
                  <a16:creationId xmlns:a16="http://schemas.microsoft.com/office/drawing/2014/main" id="{164B10BC-87AC-486A-AEFF-0CFEA20274F7}"/>
                </a:ext>
              </a:extLst>
            </p:cNvPr>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9735800" y="7819127"/>
              <a:ext cx="1324873" cy="132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109490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1361</Words>
  <Application>Microsoft Office PowerPoint</Application>
  <PresentationFormat>Widescreen</PresentationFormat>
  <Paragraphs>239</Paragraphs>
  <Slides>18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ArialUnicodeMS</vt:lpstr>
      <vt:lpstr>Calibri</vt:lpstr>
      <vt:lpstr>Calibri Light</vt:lpstr>
      <vt:lpstr>Entypo</vt:lpstr>
      <vt:lpstr>Modern Pictograms</vt:lpstr>
      <vt:lpstr>Montserrat-Regular</vt:lpstr>
      <vt:lpstr>RaphaelIcons Medium</vt:lpstr>
      <vt:lpstr>Sosa Regular</vt:lpstr>
      <vt:lpstr>Office Theme</vt:lpstr>
      <vt:lpstr>PowerPoint Presentation</vt:lpstr>
      <vt:lpstr>PowerPoint Presentation</vt:lpstr>
      <vt:lpstr>PowerPoint Presentation</vt:lpstr>
      <vt:lpstr>THOMAS WATSON 1943</vt:lpstr>
      <vt:lpstr>PowerPoint Presentation</vt:lpstr>
      <vt:lpstr>PowerPoint Presentation</vt:lpstr>
      <vt:lpstr>PowerPoint Presentation</vt:lpstr>
      <vt:lpstr>PowerPoint Presentation</vt:lpstr>
      <vt:lpstr>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Rotert, Daniel P (Danny)</dc:creator>
  <cp:lastModifiedBy>Julie Lorenz</cp:lastModifiedBy>
  <cp:revision>39</cp:revision>
  <dcterms:created xsi:type="dcterms:W3CDTF">2018-02-28T02:50:55Z</dcterms:created>
  <dcterms:modified xsi:type="dcterms:W3CDTF">2018-03-01T03:21:44Z</dcterms:modified>
</cp:coreProperties>
</file>