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56" r:id="rId3"/>
    <p:sldId id="268" r:id="rId4"/>
    <p:sldId id="258" r:id="rId5"/>
    <p:sldId id="265" r:id="rId6"/>
    <p:sldId id="259" r:id="rId7"/>
    <p:sldId id="269" r:id="rId8"/>
    <p:sldId id="257" r:id="rId9"/>
    <p:sldId id="260" r:id="rId10"/>
    <p:sldId id="261" r:id="rId11"/>
    <p:sldId id="266" r:id="rId12"/>
    <p:sldId id="273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8" autoAdjust="0"/>
    <p:restoredTop sz="94660"/>
  </p:normalViewPr>
  <p:slideViewPr>
    <p:cSldViewPr>
      <p:cViewPr varScale="1">
        <p:scale>
          <a:sx n="109" d="100"/>
          <a:sy n="109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21A4-B8AE-4887-9E8F-CE9B0F5BAB1C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925A1-A4B5-4643-B657-1802F20A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925A1-A4B5-4643-B657-1802F20A08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727B-1F71-4E98-92CD-EDC1C20182E3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29433-44A0-47E4-A180-04C55E69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Managing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Where’s My Stuff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an enterprise-wide,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inter-operable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eospatially-enabled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Management System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Transportation Agency Right-of-Way Offices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GIS Use</a:t>
            </a:r>
            <a:endParaRPr lang="en-US" dirty="0"/>
          </a:p>
        </p:txBody>
      </p:sp>
      <p:pic>
        <p:nvPicPr>
          <p:cNvPr id="5" name="Picture 7" descr="REALMS_GIS_Viewing_Statuses-Valu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318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6096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Minnesota REALMS geospatial status reporting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GIS Use</a:t>
            </a:r>
            <a:endParaRPr lang="en-US" dirty="0"/>
          </a:p>
        </p:txBody>
      </p:sp>
      <p:pic>
        <p:nvPicPr>
          <p:cNvPr id="4" name="Picture 4" descr="ROW%20Selected%20with%20Men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01340" y="1600200"/>
            <a:ext cx="4941320" cy="452596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1981200" y="6248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Nevada’s IRWIN – Alternate alignment evaluation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GIS Use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524001"/>
            <a:ext cx="5943600" cy="46454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4655" y="628323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Kentucky and Indiana on-line Outreach– Ohio River Project: new right-of-way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GIS Use</a:t>
            </a:r>
            <a:endParaRPr lang="en-US" dirty="0"/>
          </a:p>
        </p:txBody>
      </p:sp>
      <p:pic>
        <p:nvPicPr>
          <p:cNvPr id="5" name="Picture 2" descr="D:\files\projects\nchrp\row\illinois\pub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865167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Illinois ALAS Public Interface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GIS Use</a:t>
            </a:r>
            <a:endParaRPr lang="en-US" dirty="0"/>
          </a:p>
        </p:txBody>
      </p:sp>
      <p:pic>
        <p:nvPicPr>
          <p:cNvPr id="2050" name="Picture 2" descr="D:\files\projects\nchrp\row\maryland\p4281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619625" cy="3457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5257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Maryland </a:t>
            </a:r>
            <a:r>
              <a:rPr lang="en-US" dirty="0" err="1" smtClean="0"/>
              <a:t>MdProperty</a:t>
            </a:r>
            <a:r>
              <a:rPr lang="en-US" dirty="0" smtClean="0"/>
              <a:t> View visual access to statewide parcel information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088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GIS Use</a:t>
            </a:r>
            <a:endParaRPr lang="en-US" dirty="0"/>
          </a:p>
        </p:txBody>
      </p:sp>
      <p:pic>
        <p:nvPicPr>
          <p:cNvPr id="3074" name="Picture 2" descr="D:\files\projects\nchrp\row\new mexico\fi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836" y="152400"/>
            <a:ext cx="4622333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715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Mexico NRW Parcel &amp; Improvement Inventory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an Information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Project </a:t>
            </a:r>
            <a:r>
              <a:rPr lang="en-US" dirty="0" smtClean="0"/>
              <a:t>delivery management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Real-time </a:t>
            </a:r>
            <a:r>
              <a:rPr lang="en-US" dirty="0" smtClean="0"/>
              <a:t>scheduling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Real-time </a:t>
            </a:r>
            <a:r>
              <a:rPr lang="en-US" dirty="0" smtClean="0"/>
              <a:t>cost </a:t>
            </a:r>
            <a:r>
              <a:rPr lang="en-US" dirty="0" smtClean="0"/>
              <a:t>control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Precise and rapid information access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On-time real property delivery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Fingertip access to status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Quality control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34" y="14478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Adds the “where” to managing information</a:t>
            </a:r>
          </a:p>
          <a:p>
            <a:pPr lvl="2">
              <a:spcAft>
                <a:spcPts val="900"/>
              </a:spcAft>
            </a:pPr>
            <a:r>
              <a:rPr lang="en-US" dirty="0" smtClean="0"/>
              <a:t>project </a:t>
            </a:r>
            <a:r>
              <a:rPr lang="en-US" dirty="0" smtClean="0"/>
              <a:t>status</a:t>
            </a:r>
          </a:p>
          <a:p>
            <a:pPr lvl="2">
              <a:spcAft>
                <a:spcPts val="900"/>
              </a:spcAft>
            </a:pPr>
            <a:r>
              <a:rPr lang="en-US" dirty="0" smtClean="0"/>
              <a:t>acquisition </a:t>
            </a:r>
            <a:r>
              <a:rPr lang="en-US" dirty="0" smtClean="0"/>
              <a:t>and </a:t>
            </a:r>
            <a:r>
              <a:rPr lang="en-US" dirty="0" smtClean="0"/>
              <a:t>relocation status</a:t>
            </a:r>
            <a:endParaRPr lang="en-US" dirty="0" smtClean="0"/>
          </a:p>
          <a:p>
            <a:pPr lvl="2">
              <a:spcAft>
                <a:spcPts val="900"/>
              </a:spcAft>
            </a:pPr>
            <a:r>
              <a:rPr lang="en-US" dirty="0" smtClean="0"/>
              <a:t>management </a:t>
            </a:r>
            <a:r>
              <a:rPr lang="en-US" dirty="0" smtClean="0"/>
              <a:t>of real </a:t>
            </a:r>
            <a:r>
              <a:rPr lang="en-US" dirty="0" smtClean="0"/>
              <a:t>property</a:t>
            </a:r>
          </a:p>
          <a:p>
            <a:pPr lvl="2"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Enhances </a:t>
            </a:r>
            <a:r>
              <a:rPr lang="en-US" dirty="0" smtClean="0"/>
              <a:t>analysis and decision </a:t>
            </a:r>
            <a:r>
              <a:rPr lang="en-US" dirty="0" smtClean="0"/>
              <a:t>support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96" y="1465556"/>
            <a:ext cx="8084604" cy="4724400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Improved on-time delivery of project real property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Expedited project award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Reduced staffing and/or improved staff efficiency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service and public relations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flexibility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oversight capabilities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integration, use, and sharing of information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68"/>
            <a:ext cx="8229600" cy="1143000"/>
          </a:xfrm>
        </p:spPr>
        <p:txBody>
          <a:bodyPr/>
          <a:lstStyle/>
          <a:p>
            <a:r>
              <a:rPr lang="en-US" dirty="0" smtClean="0"/>
              <a:t>Benefits to Right-of-way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22" y="1474434"/>
            <a:ext cx="8686800" cy="5105400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Improved scheduling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Improved documentation and reporting uniformity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Reduced time to perform tasks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Reduced </a:t>
            </a:r>
            <a:r>
              <a:rPr lang="en-US" sz="2400" dirty="0" smtClean="0"/>
              <a:t>redundancy</a:t>
            </a:r>
            <a:endParaRPr lang="en-US" sz="2400" dirty="0" smtClean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Reduced staffing and/or improved staff efficiency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access to information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customer service and public relations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management flexibility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oversight capabilities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integration, use, and sharing of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60"/>
            <a:ext cx="8229600" cy="868362"/>
          </a:xfrm>
        </p:spPr>
        <p:txBody>
          <a:bodyPr/>
          <a:lstStyle/>
          <a:p>
            <a:r>
              <a:rPr lang="en-US" dirty="0" smtClean="0"/>
              <a:t>Documented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0" y="1465556"/>
            <a:ext cx="8273990" cy="4876800"/>
          </a:xfrm>
        </p:spPr>
        <p:txBody>
          <a:bodyPr>
            <a:normAutofit fontScale="40000" lnSpcReduction="20000"/>
          </a:bodyPr>
          <a:lstStyle/>
          <a:p>
            <a:pPr marL="231775" lvl="0" indent="-231775">
              <a:lnSpc>
                <a:spcPct val="120000"/>
              </a:lnSpc>
            </a:pPr>
            <a:r>
              <a:rPr lang="en-US" sz="7400" dirty="0" smtClean="0"/>
              <a:t>Return on investment</a:t>
            </a:r>
          </a:p>
          <a:p>
            <a:pPr marL="461963" lvl="1" indent="-227013">
              <a:lnSpc>
                <a:spcPct val="120000"/>
              </a:lnSpc>
              <a:spcAft>
                <a:spcPts val="900"/>
              </a:spcAft>
            </a:pPr>
            <a:r>
              <a:rPr lang="en-US" sz="5600" dirty="0" smtClean="0"/>
              <a:t>21% return from reduced annual operating </a:t>
            </a:r>
            <a:r>
              <a:rPr lang="en-US" sz="5600" dirty="0" smtClean="0"/>
              <a:t>costs</a:t>
            </a:r>
            <a:r>
              <a:rPr lang="en-US" sz="5600" dirty="0" smtClean="0"/>
              <a:t> </a:t>
            </a:r>
            <a:r>
              <a:rPr lang="en-US" sz="5600" dirty="0" smtClean="0"/>
              <a:t>while </a:t>
            </a:r>
            <a:r>
              <a:rPr lang="en-US" sz="5600" dirty="0" smtClean="0"/>
              <a:t>providing greater convenience to users </a:t>
            </a:r>
            <a:r>
              <a:rPr lang="en-US" sz="5600" i="1" dirty="0" smtClean="0"/>
              <a:t>(</a:t>
            </a:r>
            <a:r>
              <a:rPr lang="en-US" sz="5600" i="1" dirty="0" smtClean="0">
                <a:solidFill>
                  <a:srgbClr val="0000FF"/>
                </a:solidFill>
              </a:rPr>
              <a:t>Pennsylvania</a:t>
            </a:r>
            <a:r>
              <a:rPr lang="en-US" sz="5600" i="1" dirty="0" smtClean="0"/>
              <a:t>)</a:t>
            </a:r>
            <a:endParaRPr lang="en-US" sz="5600" dirty="0" smtClean="0"/>
          </a:p>
          <a:p>
            <a:pPr marL="461963" lvl="1" indent="-227013">
              <a:lnSpc>
                <a:spcPct val="120000"/>
              </a:lnSpc>
              <a:spcAft>
                <a:spcPts val="900"/>
              </a:spcAft>
            </a:pPr>
            <a:r>
              <a:rPr lang="en-US" sz="5600" dirty="0" smtClean="0"/>
              <a:t>Through interoperability with financial system, payment processing reduced from several days to several minutes</a:t>
            </a:r>
            <a:r>
              <a:rPr lang="en-US" sz="5600" i="1" dirty="0" smtClean="0"/>
              <a:t>.</a:t>
            </a:r>
            <a:r>
              <a:rPr lang="en-US" sz="5600" dirty="0" smtClean="0"/>
              <a:t> </a:t>
            </a:r>
            <a:r>
              <a:rPr lang="en-US" sz="5600" i="1" dirty="0" smtClean="0"/>
              <a:t>(</a:t>
            </a:r>
            <a:r>
              <a:rPr lang="en-US" sz="5600" i="1" dirty="0">
                <a:solidFill>
                  <a:srgbClr val="0000FF"/>
                </a:solidFill>
              </a:rPr>
              <a:t>Pennsylvania</a:t>
            </a:r>
            <a:r>
              <a:rPr lang="en-US" sz="5600" i="1" dirty="0" smtClean="0"/>
              <a:t>)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  <a:p>
            <a:pPr marL="231775" lvl="0" indent="-231775">
              <a:lnSpc>
                <a:spcPct val="120000"/>
              </a:lnSpc>
            </a:pPr>
            <a:r>
              <a:rPr lang="en-US" sz="7400" dirty="0" smtClean="0"/>
              <a:t>Oversight and management of real estate activities </a:t>
            </a:r>
          </a:p>
          <a:p>
            <a:pPr marL="461963" lvl="1" indent="-225425">
              <a:lnSpc>
                <a:spcPct val="120000"/>
              </a:lnSpc>
            </a:pPr>
            <a:r>
              <a:rPr lang="en-US" sz="5600" dirty="0" smtClean="0"/>
              <a:t>A single person manages a multi-million dollar airport project through desktop access to near real-time project </a:t>
            </a:r>
            <a:r>
              <a:rPr lang="en-US" sz="5600" dirty="0" smtClean="0"/>
              <a:t>information </a:t>
            </a:r>
            <a:r>
              <a:rPr lang="en-US" sz="5600" i="1" dirty="0" smtClean="0"/>
              <a:t>(</a:t>
            </a:r>
            <a:r>
              <a:rPr lang="en-US" sz="5600" i="1" dirty="0">
                <a:solidFill>
                  <a:srgbClr val="0000FF"/>
                </a:solidFill>
              </a:rPr>
              <a:t>Illinois</a:t>
            </a:r>
            <a:r>
              <a:rPr lang="en-US" sz="5600" i="1" dirty="0" smtClean="0"/>
              <a:t>)</a:t>
            </a:r>
            <a:endParaRPr lang="en-US" sz="5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60"/>
            <a:ext cx="8229600" cy="868362"/>
          </a:xfrm>
        </p:spPr>
        <p:txBody>
          <a:bodyPr/>
          <a:lstStyle/>
          <a:p>
            <a:r>
              <a:rPr lang="en-US" dirty="0" smtClean="0"/>
              <a:t>Documented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88" y="1456678"/>
            <a:ext cx="8458200" cy="5410200"/>
          </a:xfrm>
        </p:spPr>
        <p:txBody>
          <a:bodyPr>
            <a:normAutofit fontScale="25000" lnSpcReduction="20000"/>
          </a:bodyPr>
          <a:lstStyle/>
          <a:p>
            <a:pPr marL="231775" lvl="0" indent="-231775">
              <a:lnSpc>
                <a:spcPct val="120000"/>
              </a:lnSpc>
            </a:pPr>
            <a:r>
              <a:rPr lang="en-US" sz="12000" dirty="0" smtClean="0"/>
              <a:t>Staffing reductions and improved on-time performance</a:t>
            </a:r>
          </a:p>
          <a:p>
            <a:pPr marL="461963" lvl="1" indent="-225425">
              <a:lnSpc>
                <a:spcPct val="134000"/>
              </a:lnSpc>
              <a:spcAft>
                <a:spcPts val="900"/>
              </a:spcAft>
            </a:pPr>
            <a:r>
              <a:rPr lang="en-US" sz="8000" dirty="0" smtClean="0"/>
              <a:t>Access </a:t>
            </a:r>
            <a:r>
              <a:rPr lang="en-US" sz="8000" dirty="0" smtClean="0"/>
              <a:t>to all information on ROW </a:t>
            </a:r>
            <a:r>
              <a:rPr lang="en-US" sz="8000" dirty="0" smtClean="0"/>
              <a:t>projects by</a:t>
            </a:r>
            <a:r>
              <a:rPr lang="en-US" sz="8000" dirty="0" smtClean="0"/>
              <a:t> </a:t>
            </a:r>
            <a:r>
              <a:rPr lang="en-US" sz="8000" dirty="0" smtClean="0"/>
              <a:t>over 500 staff and </a:t>
            </a:r>
            <a:r>
              <a:rPr lang="en-US" sz="8000" dirty="0" smtClean="0"/>
              <a:t>contractors, </a:t>
            </a:r>
            <a:r>
              <a:rPr lang="en-US" sz="8000" dirty="0" smtClean="0"/>
              <a:t>providing exceptional customer service.  Information entered once, eliminating duplication of effort. </a:t>
            </a:r>
            <a:r>
              <a:rPr lang="en-US" sz="8000" dirty="0" smtClean="0"/>
              <a:t> </a:t>
            </a:r>
            <a:r>
              <a:rPr lang="en-US" sz="8000" b="1" i="1" dirty="0" smtClean="0"/>
              <a:t>(</a:t>
            </a:r>
            <a:r>
              <a:rPr lang="en-US" sz="8000" b="1" i="1" dirty="0" smtClean="0">
                <a:solidFill>
                  <a:srgbClr val="0000FF"/>
                </a:solidFill>
              </a:rPr>
              <a:t>Virginia</a:t>
            </a:r>
            <a:r>
              <a:rPr lang="en-US" sz="8000" b="1" i="1" dirty="0" smtClean="0"/>
              <a:t>)</a:t>
            </a:r>
            <a:endParaRPr lang="en-US" sz="8000" dirty="0" smtClean="0"/>
          </a:p>
          <a:p>
            <a:pPr marL="461963" lvl="1" indent="-225425">
              <a:lnSpc>
                <a:spcPct val="134000"/>
              </a:lnSpc>
              <a:spcAft>
                <a:spcPts val="900"/>
              </a:spcAft>
            </a:pPr>
            <a:r>
              <a:rPr lang="en-US" sz="8000" dirty="0" smtClean="0"/>
              <a:t>Reduction of research staff </a:t>
            </a:r>
            <a:r>
              <a:rPr lang="en-US" sz="8000" dirty="0" smtClean="0"/>
              <a:t>by </a:t>
            </a:r>
            <a:r>
              <a:rPr lang="en-US" sz="8000" dirty="0" smtClean="0"/>
              <a:t>half. Parcel </a:t>
            </a:r>
            <a:r>
              <a:rPr lang="en-US" sz="8000" dirty="0" smtClean="0"/>
              <a:t>information available </a:t>
            </a:r>
            <a:r>
              <a:rPr lang="en-US" sz="8000" dirty="0" smtClean="0"/>
              <a:t>on-line eliminating in-person </a:t>
            </a:r>
            <a:r>
              <a:rPr lang="en-US" sz="8000" dirty="0" smtClean="0"/>
              <a:t>courthouse research and </a:t>
            </a:r>
            <a:r>
              <a:rPr lang="en-US" sz="8000" dirty="0" smtClean="0"/>
              <a:t>travel. </a:t>
            </a:r>
            <a:r>
              <a:rPr lang="en-US" sz="8000" b="1" i="1" dirty="0" smtClean="0"/>
              <a:t>(</a:t>
            </a:r>
            <a:r>
              <a:rPr lang="en-US" sz="8000" b="1" i="1" dirty="0" smtClean="0">
                <a:solidFill>
                  <a:srgbClr val="0000FF"/>
                </a:solidFill>
              </a:rPr>
              <a:t>Maryland</a:t>
            </a:r>
            <a:r>
              <a:rPr lang="en-US" sz="8000" b="1" i="1" dirty="0" smtClean="0"/>
              <a:t>)</a:t>
            </a:r>
            <a:endParaRPr lang="en-US" sz="8000" dirty="0" smtClean="0"/>
          </a:p>
          <a:p>
            <a:pPr marL="461963" lvl="1" indent="-225425">
              <a:lnSpc>
                <a:spcPct val="134000"/>
              </a:lnSpc>
              <a:spcAft>
                <a:spcPts val="900"/>
              </a:spcAft>
            </a:pPr>
            <a:r>
              <a:rPr lang="en-US" sz="8000" dirty="0" smtClean="0"/>
              <a:t>Reduction in time </a:t>
            </a:r>
            <a:r>
              <a:rPr lang="en-US" sz="8000" dirty="0" smtClean="0"/>
              <a:t>from </a:t>
            </a:r>
            <a:r>
              <a:rPr lang="en-US" sz="8000" dirty="0" smtClean="0"/>
              <a:t>several hours to several minutes by providing GIS-based summaries of excess property for sale to the </a:t>
            </a:r>
            <a:r>
              <a:rPr lang="en-US" sz="8000" dirty="0" smtClean="0"/>
              <a:t>public. Questions </a:t>
            </a:r>
            <a:r>
              <a:rPr lang="en-US" sz="8000" dirty="0" smtClean="0"/>
              <a:t>from the </a:t>
            </a:r>
            <a:r>
              <a:rPr lang="en-US" sz="8000" dirty="0" smtClean="0"/>
              <a:t>public reduced. </a:t>
            </a:r>
            <a:r>
              <a:rPr lang="en-US" sz="8000" b="1" i="1" dirty="0" smtClean="0"/>
              <a:t>(</a:t>
            </a:r>
            <a:r>
              <a:rPr lang="en-US" sz="8000" b="1" i="1" dirty="0" smtClean="0">
                <a:solidFill>
                  <a:srgbClr val="0000FF"/>
                </a:solidFill>
              </a:rPr>
              <a:t>New Mexico</a:t>
            </a:r>
            <a:r>
              <a:rPr lang="en-US" sz="8000" b="1" i="1" dirty="0" smtClean="0"/>
              <a:t>)</a:t>
            </a:r>
            <a:endParaRPr lang="en-US" sz="8000" dirty="0" smtClean="0"/>
          </a:p>
          <a:p>
            <a:pPr marL="461963" lvl="1" indent="-225425">
              <a:lnSpc>
                <a:spcPct val="134000"/>
              </a:lnSpc>
              <a:spcAft>
                <a:spcPts val="900"/>
              </a:spcAft>
            </a:pPr>
            <a:r>
              <a:rPr lang="en-US" sz="8000" dirty="0" smtClean="0"/>
              <a:t>Elimination of manually </a:t>
            </a:r>
            <a:r>
              <a:rPr lang="en-US" sz="8000" dirty="0" smtClean="0"/>
              <a:t>locating and reviewing </a:t>
            </a:r>
            <a:r>
              <a:rPr lang="en-US" sz="8000" dirty="0" smtClean="0"/>
              <a:t>large </a:t>
            </a:r>
            <a:r>
              <a:rPr lang="en-US" sz="8000" dirty="0" smtClean="0"/>
              <a:t>drawing </a:t>
            </a:r>
            <a:r>
              <a:rPr lang="en-US" sz="8000" dirty="0" smtClean="0"/>
              <a:t>sets. Staff </a:t>
            </a:r>
            <a:r>
              <a:rPr lang="en-US" sz="8000" dirty="0" smtClean="0"/>
              <a:t>clicks on </a:t>
            </a:r>
            <a:r>
              <a:rPr lang="en-US" sz="8000" dirty="0" smtClean="0"/>
              <a:t>desired </a:t>
            </a:r>
            <a:r>
              <a:rPr lang="en-US" sz="8000" dirty="0" smtClean="0"/>
              <a:t>section of road using GIS to access project drawings. </a:t>
            </a:r>
            <a:r>
              <a:rPr lang="en-US" sz="8000" b="1" i="1" dirty="0" smtClean="0"/>
              <a:t>(</a:t>
            </a:r>
            <a:r>
              <a:rPr lang="en-US" sz="8000" b="1" i="1" dirty="0" smtClean="0">
                <a:solidFill>
                  <a:srgbClr val="0000FF"/>
                </a:solidFill>
              </a:rPr>
              <a:t>San Antonio District, Texas</a:t>
            </a:r>
            <a:r>
              <a:rPr lang="en-US" sz="8000" b="1" i="1" dirty="0" smtClean="0"/>
              <a:t>)</a:t>
            </a:r>
            <a:endParaRPr lang="en-US" sz="8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22" y="1465556"/>
            <a:ext cx="8229600" cy="44196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buSzPct val="110000"/>
            </a:pPr>
            <a:r>
              <a:rPr lang="en-US" sz="2400" dirty="0" smtClean="0"/>
              <a:t>Missed milestones when critical dates not tracked</a:t>
            </a:r>
            <a:endParaRPr lang="en-US" sz="2400" dirty="0" smtClean="0"/>
          </a:p>
          <a:p>
            <a:pPr>
              <a:lnSpc>
                <a:spcPct val="114000"/>
              </a:lnSpc>
              <a:spcAft>
                <a:spcPts val="1200"/>
              </a:spcAft>
              <a:buSzPct val="110000"/>
            </a:pPr>
            <a:r>
              <a:rPr lang="en-US" sz="2400" dirty="0" smtClean="0"/>
              <a:t>Inaccessibility of right-of-way data for management analysis</a:t>
            </a:r>
          </a:p>
          <a:p>
            <a:pPr>
              <a:lnSpc>
                <a:spcPct val="114000"/>
              </a:lnSpc>
              <a:spcAft>
                <a:spcPts val="1200"/>
              </a:spcAft>
              <a:buSzPct val="110000"/>
            </a:pPr>
            <a:r>
              <a:rPr lang="en-US" sz="2400" dirty="0" smtClean="0"/>
              <a:t>Difficulty  searching and updating information</a:t>
            </a:r>
          </a:p>
          <a:p>
            <a:pPr>
              <a:lnSpc>
                <a:spcPct val="114000"/>
              </a:lnSpc>
              <a:spcAft>
                <a:spcPts val="1200"/>
              </a:spcAft>
              <a:buSzPct val="110000"/>
            </a:pPr>
            <a:r>
              <a:rPr lang="en-US" sz="2400" dirty="0" smtClean="0"/>
              <a:t>Inconsistent formats used throughout the state</a:t>
            </a:r>
          </a:p>
          <a:p>
            <a:pPr>
              <a:lnSpc>
                <a:spcPct val="114000"/>
              </a:lnSpc>
              <a:spcAft>
                <a:spcPts val="1200"/>
              </a:spcAft>
              <a:buSzPct val="110000"/>
            </a:pPr>
            <a:r>
              <a:rPr lang="en-US" sz="2400" dirty="0" smtClean="0"/>
              <a:t>Laborious completion of correspondence and internal documentation</a:t>
            </a:r>
          </a:p>
          <a:p>
            <a:pPr>
              <a:lnSpc>
                <a:spcPct val="114000"/>
              </a:lnSpc>
              <a:spcAft>
                <a:spcPts val="1200"/>
              </a:spcAft>
              <a:buSzPct val="110000"/>
            </a:pPr>
            <a:r>
              <a:rPr lang="en-US" sz="2400" dirty="0" smtClean="0"/>
              <a:t>Duplication of effort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22" y="1447800"/>
            <a:ext cx="8229600" cy="3992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Inability to </a:t>
            </a:r>
            <a:r>
              <a:rPr lang="en-US" dirty="0" smtClean="0"/>
              <a:t>strategically adjust resources to meet on-time performance measures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Unmet expectations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Poor performanc</a:t>
            </a:r>
            <a:r>
              <a:rPr lang="en-US" dirty="0" smtClean="0"/>
              <a:t>e on </a:t>
            </a:r>
            <a:r>
              <a:rPr lang="en-US" dirty="0" smtClean="0"/>
              <a:t>agency </a:t>
            </a:r>
            <a:r>
              <a:rPr lang="en-US" dirty="0" smtClean="0"/>
              <a:t>audits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450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Managing  Where’s My Stuff</vt:lpstr>
      <vt:lpstr>Why an Information System</vt:lpstr>
      <vt:lpstr>Why GIS</vt:lpstr>
      <vt:lpstr>Benefits to Agency</vt:lpstr>
      <vt:lpstr>Benefits to Right-of-way Office</vt:lpstr>
      <vt:lpstr>Documented Savings</vt:lpstr>
      <vt:lpstr>Documented Savings</vt:lpstr>
      <vt:lpstr>Potential Problems</vt:lpstr>
      <vt:lpstr>Potential Risks</vt:lpstr>
      <vt:lpstr>Examples of GIS Use</vt:lpstr>
      <vt:lpstr>Examples of GIS Use</vt:lpstr>
      <vt:lpstr>Examples of GIS Use</vt:lpstr>
      <vt:lpstr>Examples of GIS Use</vt:lpstr>
      <vt:lpstr>Examples of GIS Use</vt:lpstr>
      <vt:lpstr>Examples of GIS 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 right-of-way Information Management System</dc:title>
  <dc:creator>Kathleen Hancock</dc:creator>
  <cp:lastModifiedBy>Kathleen Hancock</cp:lastModifiedBy>
  <cp:revision>317</cp:revision>
  <dcterms:created xsi:type="dcterms:W3CDTF">2010-11-10T13:15:41Z</dcterms:created>
  <dcterms:modified xsi:type="dcterms:W3CDTF">2011-02-24T15:45:39Z</dcterms:modified>
</cp:coreProperties>
</file>