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64" r:id="rId2"/>
    <p:sldId id="256" r:id="rId3"/>
    <p:sldId id="268" r:id="rId4"/>
    <p:sldId id="258" r:id="rId5"/>
    <p:sldId id="265" r:id="rId6"/>
    <p:sldId id="259" r:id="rId7"/>
    <p:sldId id="269" r:id="rId8"/>
    <p:sldId id="257" r:id="rId9"/>
    <p:sldId id="260" r:id="rId10"/>
    <p:sldId id="261" r:id="rId11"/>
    <p:sldId id="266" r:id="rId12"/>
    <p:sldId id="273" r:id="rId13"/>
    <p:sldId id="270" r:id="rId14"/>
    <p:sldId id="271" r:id="rId15"/>
    <p:sldId id="272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38" autoAdjust="0"/>
    <p:restoredTop sz="94660"/>
  </p:normalViewPr>
  <p:slideViewPr>
    <p:cSldViewPr>
      <p:cViewPr varScale="1">
        <p:scale>
          <a:sx n="109" d="100"/>
          <a:sy n="109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EB21A4-B8AE-4887-9E8F-CE9B0F5BAB1C}" type="datetimeFigureOut">
              <a:rPr lang="en-US" smtClean="0"/>
              <a:pPr/>
              <a:t>2/24/2011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1925A1-A4B5-4643-B657-1802F20A088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1925A1-A4B5-4643-B657-1802F20A0885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spcBef>
                <a:spcPts val="60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B727B-1F71-4E98-92CD-EDC1C20182E3}" type="datetimeFigureOut">
              <a:rPr lang="en-US" smtClean="0"/>
              <a:pPr/>
              <a:t>2/24/2011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29433-44A0-47E4-A180-04C55E69BB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B727B-1F71-4E98-92CD-EDC1C20182E3}" type="datetimeFigureOut">
              <a:rPr lang="en-US" smtClean="0"/>
              <a:pPr/>
              <a:t>2/24/2011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29433-44A0-47E4-A180-04C55E69BB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B727B-1F71-4E98-92CD-EDC1C20182E3}" type="datetimeFigureOut">
              <a:rPr lang="en-US" smtClean="0"/>
              <a:pPr/>
              <a:t>2/24/2011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29433-44A0-47E4-A180-04C55E69BB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0"/>
              </a:spcBef>
              <a:spcAft>
                <a:spcPts val="600"/>
              </a:spcAft>
              <a:defRPr/>
            </a:lvl1pPr>
            <a:lvl2pPr>
              <a:spcBef>
                <a:spcPts val="0"/>
              </a:spcBef>
              <a:spcAft>
                <a:spcPts val="600"/>
              </a:spcAft>
              <a:defRPr/>
            </a:lvl2pPr>
            <a:lvl3pPr>
              <a:spcBef>
                <a:spcPts val="0"/>
              </a:spcBef>
              <a:spcAft>
                <a:spcPts val="600"/>
              </a:spcAft>
              <a:defRPr/>
            </a:lvl3pPr>
            <a:lvl4pPr>
              <a:spcBef>
                <a:spcPts val="0"/>
              </a:spcBef>
              <a:spcAft>
                <a:spcPts val="600"/>
              </a:spcAft>
              <a:defRPr/>
            </a:lvl4pPr>
            <a:lvl5pPr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B727B-1F71-4E98-92CD-EDC1C20182E3}" type="datetimeFigureOut">
              <a:rPr lang="en-US" smtClean="0"/>
              <a:pPr/>
              <a:t>2/24/2011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29433-44A0-47E4-A180-04C55E69BB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B727B-1F71-4E98-92CD-EDC1C20182E3}" type="datetimeFigureOut">
              <a:rPr lang="en-US" smtClean="0"/>
              <a:pPr/>
              <a:t>2/24/2011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29433-44A0-47E4-A180-04C55E69BB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B727B-1F71-4E98-92CD-EDC1C20182E3}" type="datetimeFigureOut">
              <a:rPr lang="en-US" smtClean="0"/>
              <a:pPr/>
              <a:t>2/24/2011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29433-44A0-47E4-A180-04C55E69BB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spcBef>
                <a:spcPts val="60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B727B-1F71-4E98-92CD-EDC1C20182E3}" type="datetimeFigureOut">
              <a:rPr lang="en-US" smtClean="0"/>
              <a:pPr/>
              <a:t>2/24/2011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29433-44A0-47E4-A180-04C55E69BB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B727B-1F71-4E98-92CD-EDC1C20182E3}" type="datetimeFigureOut">
              <a:rPr lang="en-US" smtClean="0"/>
              <a:pPr/>
              <a:t>2/24/2011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29433-44A0-47E4-A180-04C55E69BB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B727B-1F71-4E98-92CD-EDC1C20182E3}" type="datetimeFigureOut">
              <a:rPr lang="en-US" smtClean="0"/>
              <a:pPr/>
              <a:t>2/24/2011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29433-44A0-47E4-A180-04C55E69BB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B727B-1F71-4E98-92CD-EDC1C20182E3}" type="datetimeFigureOut">
              <a:rPr lang="en-US" smtClean="0"/>
              <a:pPr/>
              <a:t>2/24/2011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29433-44A0-47E4-A180-04C55E69BB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B727B-1F71-4E98-92CD-EDC1C20182E3}" type="datetimeFigureOut">
              <a:rPr lang="en-US" smtClean="0"/>
              <a:pPr/>
              <a:t>2/24/2011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29433-44A0-47E4-A180-04C55E69BB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DB727B-1F71-4E98-92CD-EDC1C20182E3}" type="datetimeFigureOut">
              <a:rPr lang="en-US" smtClean="0"/>
              <a:pPr/>
              <a:t>2/24/2011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429433-44A0-47E4-A180-04C55E69BB3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 baseline="0">
          <a:solidFill>
            <a:schemeClr val="tx1"/>
          </a:solidFill>
          <a:latin typeface="Arial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0"/>
        </a:spcBef>
        <a:spcAft>
          <a:spcPts val="60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ts val="0"/>
        </a:spcBef>
        <a:spcAft>
          <a:spcPts val="600"/>
        </a:spcAft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ts val="0"/>
        </a:spcBef>
        <a:spcAft>
          <a:spcPts val="600"/>
        </a:spcAft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ts val="0"/>
        </a:spcBef>
        <a:spcAft>
          <a:spcPts val="600"/>
        </a:spcAft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ts val="0"/>
        </a:spcBef>
        <a:spcAft>
          <a:spcPts val="600"/>
        </a:spcAft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200" dirty="0" smtClean="0"/>
              <a:t>Managing</a:t>
            </a:r>
            <a:r>
              <a:rPr lang="en-US" dirty="0" smtClean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Where’s My Stuff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Why an enterprise-wide,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inter-operable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</a:p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eospatially-enabled </a:t>
            </a: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Information Management System </a:t>
            </a:r>
          </a:p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for Transportation Agency Right-of-Way Offices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of GIS Use</a:t>
            </a:r>
            <a:endParaRPr lang="en-US" dirty="0"/>
          </a:p>
        </p:txBody>
      </p:sp>
      <p:pic>
        <p:nvPicPr>
          <p:cNvPr id="5" name="Picture 7" descr="REALMS_GIS_Viewing_Statuses-Valuation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295400"/>
            <a:ext cx="713182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143000" y="6096000"/>
            <a:ext cx="655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Minnesota REALMS geospatial status reporting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of GIS Use</a:t>
            </a:r>
            <a:endParaRPr lang="en-US" dirty="0"/>
          </a:p>
        </p:txBody>
      </p:sp>
      <p:pic>
        <p:nvPicPr>
          <p:cNvPr id="4" name="Picture 4" descr="ROW%20Selected%20with%20Menus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101340" y="1600200"/>
            <a:ext cx="4941320" cy="4525963"/>
          </a:xfrm>
          <a:noFill/>
        </p:spPr>
      </p:pic>
      <p:sp>
        <p:nvSpPr>
          <p:cNvPr id="6" name="TextBox 5"/>
          <p:cNvSpPr txBox="1"/>
          <p:nvPr/>
        </p:nvSpPr>
        <p:spPr>
          <a:xfrm>
            <a:off x="1981200" y="6248400"/>
            <a:ext cx="518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Nevada’s IRWIN – Alternate alignment evaluation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of GIS Use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1" y="1524001"/>
            <a:ext cx="5943600" cy="4645426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794655" y="6283236"/>
            <a:ext cx="754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 Kentucky and Indiana on-line Outreach– Ohio River Project: new right-of-way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of GIS Use</a:t>
            </a:r>
            <a:endParaRPr lang="en-US" dirty="0"/>
          </a:p>
        </p:txBody>
      </p:sp>
      <p:pic>
        <p:nvPicPr>
          <p:cNvPr id="5" name="Picture 2" descr="D:\files\projects\nchrp\row\illinois\pub_map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371600"/>
            <a:ext cx="5865167" cy="4525963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676400" y="6172200"/>
            <a:ext cx="556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Illinois ALAS Public Interface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of GIS Use</a:t>
            </a:r>
            <a:endParaRPr lang="en-US" dirty="0"/>
          </a:p>
        </p:txBody>
      </p:sp>
      <p:pic>
        <p:nvPicPr>
          <p:cNvPr id="2050" name="Picture 2" descr="D:\files\projects\nchrp\row\maryland\p42810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1524000"/>
            <a:ext cx="4619625" cy="345757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133600" y="5257800"/>
            <a:ext cx="4648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Maryland </a:t>
            </a:r>
            <a:r>
              <a:rPr lang="en-US" dirty="0" err="1" smtClean="0"/>
              <a:t>MdProperty</a:t>
            </a:r>
            <a:r>
              <a:rPr lang="en-US" dirty="0" smtClean="0"/>
              <a:t> View visual access to statewide parcel information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74088"/>
            <a:ext cx="31242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Examples of GIS Use</a:t>
            </a:r>
            <a:endParaRPr lang="en-US" dirty="0"/>
          </a:p>
        </p:txBody>
      </p:sp>
      <p:pic>
        <p:nvPicPr>
          <p:cNvPr id="3074" name="Picture 2" descr="D:\files\projects\nchrp\row\new mexico\fig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17836" y="152400"/>
            <a:ext cx="4622333" cy="6477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81000" y="5715000"/>
            <a:ext cx="304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New Mexico NRW Parcel &amp; Improvement Inventory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Why an Information System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</p:spPr>
        <p:txBody>
          <a:bodyPr>
            <a:normAutofit lnSpcReduction="10000"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 smtClean="0"/>
              <a:t>Project </a:t>
            </a:r>
            <a:r>
              <a:rPr lang="en-US" dirty="0" smtClean="0"/>
              <a:t>delivery management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 smtClean="0"/>
              <a:t>Real-time </a:t>
            </a:r>
            <a:r>
              <a:rPr lang="en-US" dirty="0" smtClean="0"/>
              <a:t>scheduling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 smtClean="0"/>
              <a:t>Real-time </a:t>
            </a:r>
            <a:r>
              <a:rPr lang="en-US" dirty="0" smtClean="0"/>
              <a:t>cost </a:t>
            </a:r>
            <a:r>
              <a:rPr lang="en-US" dirty="0" smtClean="0"/>
              <a:t>control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Precise and rapid information access 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On-time real property delivery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Fingertip access to status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Quality control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Why </a:t>
            </a:r>
            <a:r>
              <a:rPr lang="en-US" dirty="0" smtClean="0"/>
              <a:t>GIS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3834" y="1447800"/>
            <a:ext cx="8229600" cy="4525963"/>
          </a:xfrm>
        </p:spPr>
        <p:txBody>
          <a:bodyPr>
            <a:normAutofit/>
          </a:bodyPr>
          <a:lstStyle/>
          <a:p>
            <a:pPr>
              <a:spcAft>
                <a:spcPts val="900"/>
              </a:spcAft>
            </a:pPr>
            <a:r>
              <a:rPr lang="en-US" dirty="0" smtClean="0"/>
              <a:t>Adds the “where” to managing information</a:t>
            </a:r>
          </a:p>
          <a:p>
            <a:pPr lvl="2">
              <a:spcAft>
                <a:spcPts val="900"/>
              </a:spcAft>
            </a:pPr>
            <a:r>
              <a:rPr lang="en-US" dirty="0" smtClean="0"/>
              <a:t>project </a:t>
            </a:r>
            <a:r>
              <a:rPr lang="en-US" dirty="0" smtClean="0"/>
              <a:t>status</a:t>
            </a:r>
          </a:p>
          <a:p>
            <a:pPr lvl="2">
              <a:spcAft>
                <a:spcPts val="900"/>
              </a:spcAft>
            </a:pPr>
            <a:r>
              <a:rPr lang="en-US" dirty="0" smtClean="0"/>
              <a:t>acquisition </a:t>
            </a:r>
            <a:r>
              <a:rPr lang="en-US" dirty="0" smtClean="0"/>
              <a:t>and </a:t>
            </a:r>
            <a:r>
              <a:rPr lang="en-US" dirty="0" smtClean="0"/>
              <a:t>relocation status</a:t>
            </a:r>
            <a:endParaRPr lang="en-US" dirty="0" smtClean="0"/>
          </a:p>
          <a:p>
            <a:pPr lvl="2">
              <a:spcAft>
                <a:spcPts val="900"/>
              </a:spcAft>
            </a:pPr>
            <a:r>
              <a:rPr lang="en-US" dirty="0" smtClean="0"/>
              <a:t>management </a:t>
            </a:r>
            <a:r>
              <a:rPr lang="en-US" dirty="0" smtClean="0"/>
              <a:t>of real </a:t>
            </a:r>
            <a:r>
              <a:rPr lang="en-US" dirty="0" smtClean="0"/>
              <a:t>property</a:t>
            </a:r>
          </a:p>
          <a:p>
            <a:pPr lvl="2">
              <a:spcAft>
                <a:spcPts val="900"/>
              </a:spcAft>
            </a:pPr>
            <a:endParaRPr lang="en-US" dirty="0" smtClean="0"/>
          </a:p>
          <a:p>
            <a:pPr>
              <a:spcAft>
                <a:spcPts val="900"/>
              </a:spcAft>
            </a:pPr>
            <a:r>
              <a:rPr lang="en-US" dirty="0" smtClean="0"/>
              <a:t>Enhances </a:t>
            </a:r>
            <a:r>
              <a:rPr lang="en-US" dirty="0" smtClean="0"/>
              <a:t>analysis and decision </a:t>
            </a:r>
            <a:r>
              <a:rPr lang="en-US" dirty="0" smtClean="0"/>
              <a:t>support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Benefits to Agency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796" y="1465556"/>
            <a:ext cx="8084604" cy="4724400"/>
          </a:xfrm>
        </p:spPr>
        <p:txBody>
          <a:bodyPr>
            <a:noAutofit/>
          </a:bodyPr>
          <a:lstStyle/>
          <a:p>
            <a:pPr lvl="0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/>
              <a:t>Improved on-time delivery of project real property</a:t>
            </a:r>
          </a:p>
          <a:p>
            <a:pPr lvl="0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/>
              <a:t>Expedited project award</a:t>
            </a:r>
          </a:p>
          <a:p>
            <a:pPr lvl="0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Reduced staffing and/or improved staff efficiency</a:t>
            </a:r>
          </a:p>
          <a:p>
            <a:pPr lvl="0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Improved 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access to 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information</a:t>
            </a:r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Improved 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customer service and public relations</a:t>
            </a:r>
          </a:p>
          <a:p>
            <a:pPr lvl="0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Increased 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management flexibility</a:t>
            </a:r>
          </a:p>
          <a:p>
            <a:pPr lvl="0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Improved 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oversight capabilities</a:t>
            </a:r>
          </a:p>
          <a:p>
            <a:pPr lvl="0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Improved integration, use, and sharing of information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1868"/>
            <a:ext cx="8229600" cy="1143000"/>
          </a:xfrm>
        </p:spPr>
        <p:txBody>
          <a:bodyPr/>
          <a:lstStyle/>
          <a:p>
            <a:r>
              <a:rPr lang="en-US" dirty="0" smtClean="0"/>
              <a:t>Benefits to Right-of-way Office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322" y="1474434"/>
            <a:ext cx="8686800" cy="5105400"/>
          </a:xfrm>
        </p:spPr>
        <p:txBody>
          <a:bodyPr>
            <a:noAutofit/>
          </a:bodyPr>
          <a:lstStyle/>
          <a:p>
            <a:pPr lvl="0">
              <a:lnSpc>
                <a:spcPct val="114000"/>
              </a:lnSpc>
              <a:spcBef>
                <a:spcPts val="0"/>
              </a:spcBef>
            </a:pPr>
            <a:r>
              <a:rPr lang="en-US" sz="2400" dirty="0" smtClean="0"/>
              <a:t>Improved scheduling</a:t>
            </a:r>
          </a:p>
          <a:p>
            <a:pPr lvl="0">
              <a:lnSpc>
                <a:spcPct val="114000"/>
              </a:lnSpc>
              <a:spcBef>
                <a:spcPts val="0"/>
              </a:spcBef>
            </a:pPr>
            <a:r>
              <a:rPr lang="en-US" sz="2400" dirty="0" smtClean="0"/>
              <a:t>Improved documentation and reporting uniformity</a:t>
            </a:r>
          </a:p>
          <a:p>
            <a:pPr lvl="0">
              <a:lnSpc>
                <a:spcPct val="114000"/>
              </a:lnSpc>
              <a:spcBef>
                <a:spcPts val="0"/>
              </a:spcBef>
            </a:pPr>
            <a:r>
              <a:rPr lang="en-US" sz="2400" dirty="0" smtClean="0"/>
              <a:t>Reduced time to perform tasks</a:t>
            </a:r>
          </a:p>
          <a:p>
            <a:pPr lvl="0">
              <a:lnSpc>
                <a:spcPct val="114000"/>
              </a:lnSpc>
              <a:spcBef>
                <a:spcPts val="0"/>
              </a:spcBef>
            </a:pPr>
            <a:r>
              <a:rPr lang="en-US" sz="2400" dirty="0" smtClean="0"/>
              <a:t>Reduced </a:t>
            </a:r>
            <a:r>
              <a:rPr lang="en-US" sz="2400" dirty="0" smtClean="0"/>
              <a:t>redundancy</a:t>
            </a:r>
            <a:endParaRPr lang="en-US" sz="2400" dirty="0" smtClean="0"/>
          </a:p>
          <a:p>
            <a:pPr lvl="0">
              <a:lnSpc>
                <a:spcPct val="114000"/>
              </a:lnSpc>
              <a:spcBef>
                <a:spcPts val="0"/>
              </a:spcBef>
            </a:pP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Reduced staffing and/or improved staff efficiency</a:t>
            </a:r>
          </a:p>
          <a:p>
            <a:pPr>
              <a:lnSpc>
                <a:spcPct val="114000"/>
              </a:lnSpc>
              <a:spcBef>
                <a:spcPts val="0"/>
              </a:spcBef>
            </a:pP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Improved access to information</a:t>
            </a:r>
          </a:p>
          <a:p>
            <a:pPr>
              <a:lnSpc>
                <a:spcPct val="114000"/>
              </a:lnSpc>
              <a:spcBef>
                <a:spcPts val="0"/>
              </a:spcBef>
            </a:pP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Improved customer service and public relations</a:t>
            </a:r>
          </a:p>
          <a:p>
            <a:pPr>
              <a:lnSpc>
                <a:spcPct val="114000"/>
              </a:lnSpc>
              <a:spcBef>
                <a:spcPts val="0"/>
              </a:spcBef>
            </a:pP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Increased management flexibility</a:t>
            </a:r>
          </a:p>
          <a:p>
            <a:pPr>
              <a:lnSpc>
                <a:spcPct val="114000"/>
              </a:lnSpc>
              <a:spcBef>
                <a:spcPts val="0"/>
              </a:spcBef>
            </a:pP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Improved oversight capabilities</a:t>
            </a:r>
          </a:p>
          <a:p>
            <a:pPr>
              <a:lnSpc>
                <a:spcPct val="114000"/>
              </a:lnSpc>
              <a:spcBef>
                <a:spcPts val="0"/>
              </a:spcBef>
            </a:pP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Improved integration, use, and sharing of information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18160"/>
            <a:ext cx="8229600" cy="868362"/>
          </a:xfrm>
        </p:spPr>
        <p:txBody>
          <a:bodyPr/>
          <a:lstStyle/>
          <a:p>
            <a:r>
              <a:rPr lang="en-US" dirty="0" smtClean="0"/>
              <a:t>Documented Savings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5210" y="1465556"/>
            <a:ext cx="8273990" cy="4876800"/>
          </a:xfrm>
        </p:spPr>
        <p:txBody>
          <a:bodyPr>
            <a:normAutofit fontScale="40000" lnSpcReduction="20000"/>
          </a:bodyPr>
          <a:lstStyle/>
          <a:p>
            <a:pPr marL="231775" lvl="0" indent="-231775">
              <a:lnSpc>
                <a:spcPct val="120000"/>
              </a:lnSpc>
            </a:pPr>
            <a:r>
              <a:rPr lang="en-US" sz="7400" dirty="0" smtClean="0"/>
              <a:t>Return on investment</a:t>
            </a:r>
          </a:p>
          <a:p>
            <a:pPr marL="461963" lvl="1" indent="-227013">
              <a:lnSpc>
                <a:spcPct val="120000"/>
              </a:lnSpc>
              <a:spcAft>
                <a:spcPts val="900"/>
              </a:spcAft>
            </a:pPr>
            <a:r>
              <a:rPr lang="en-US" sz="5600" dirty="0" smtClean="0"/>
              <a:t>21% return from reduced annual operating </a:t>
            </a:r>
            <a:r>
              <a:rPr lang="en-US" sz="5600" dirty="0" smtClean="0"/>
              <a:t>costs</a:t>
            </a:r>
            <a:r>
              <a:rPr lang="en-US" sz="5600" dirty="0" smtClean="0"/>
              <a:t> </a:t>
            </a:r>
            <a:r>
              <a:rPr lang="en-US" sz="5600" dirty="0" smtClean="0"/>
              <a:t>while </a:t>
            </a:r>
            <a:r>
              <a:rPr lang="en-US" sz="5600" dirty="0" smtClean="0"/>
              <a:t>providing greater convenience to users </a:t>
            </a:r>
            <a:r>
              <a:rPr lang="en-US" sz="5600" i="1" dirty="0" smtClean="0"/>
              <a:t>(</a:t>
            </a:r>
            <a:r>
              <a:rPr lang="en-US" sz="5600" i="1" dirty="0" smtClean="0">
                <a:solidFill>
                  <a:srgbClr val="0000FF"/>
                </a:solidFill>
              </a:rPr>
              <a:t>Pennsylvania</a:t>
            </a:r>
            <a:r>
              <a:rPr lang="en-US" sz="5600" i="1" dirty="0" smtClean="0"/>
              <a:t>)</a:t>
            </a:r>
            <a:endParaRPr lang="en-US" sz="5600" dirty="0" smtClean="0"/>
          </a:p>
          <a:p>
            <a:pPr marL="461963" lvl="1" indent="-227013">
              <a:lnSpc>
                <a:spcPct val="120000"/>
              </a:lnSpc>
              <a:spcAft>
                <a:spcPts val="900"/>
              </a:spcAft>
            </a:pPr>
            <a:r>
              <a:rPr lang="en-US" sz="5600" dirty="0" smtClean="0"/>
              <a:t>Through interoperability with financial system, payment processing reduced from several days to several minutes</a:t>
            </a:r>
            <a:r>
              <a:rPr lang="en-US" sz="5600" i="1" dirty="0" smtClean="0"/>
              <a:t>.</a:t>
            </a:r>
            <a:r>
              <a:rPr lang="en-US" sz="5600" dirty="0" smtClean="0"/>
              <a:t> </a:t>
            </a:r>
            <a:r>
              <a:rPr lang="en-US" sz="5600" i="1" dirty="0" smtClean="0"/>
              <a:t>(</a:t>
            </a:r>
            <a:r>
              <a:rPr lang="en-US" sz="5600" i="1" dirty="0">
                <a:solidFill>
                  <a:srgbClr val="0000FF"/>
                </a:solidFill>
              </a:rPr>
              <a:t>Pennsylvania</a:t>
            </a:r>
            <a:r>
              <a:rPr lang="en-US" sz="5600" i="1" dirty="0" smtClean="0"/>
              <a:t>)</a:t>
            </a:r>
            <a:r>
              <a:rPr lang="en-US" i="1" dirty="0" smtClean="0"/>
              <a:t/>
            </a:r>
            <a:br>
              <a:rPr lang="en-US" i="1" dirty="0" smtClean="0"/>
            </a:br>
            <a:endParaRPr lang="en-US" dirty="0" smtClean="0"/>
          </a:p>
          <a:p>
            <a:pPr marL="231775" lvl="0" indent="-231775">
              <a:lnSpc>
                <a:spcPct val="120000"/>
              </a:lnSpc>
            </a:pPr>
            <a:r>
              <a:rPr lang="en-US" sz="7400" dirty="0" smtClean="0"/>
              <a:t>Oversight and management of real estate activities </a:t>
            </a:r>
          </a:p>
          <a:p>
            <a:pPr marL="461963" lvl="1" indent="-225425">
              <a:lnSpc>
                <a:spcPct val="120000"/>
              </a:lnSpc>
            </a:pPr>
            <a:r>
              <a:rPr lang="en-US" sz="5600" dirty="0" smtClean="0"/>
              <a:t>A single person manages a multi-million dollar airport project through desktop access to near real-time project </a:t>
            </a:r>
            <a:r>
              <a:rPr lang="en-US" sz="5600" dirty="0" smtClean="0"/>
              <a:t>information </a:t>
            </a:r>
            <a:r>
              <a:rPr lang="en-US" sz="5600" i="1" dirty="0" smtClean="0"/>
              <a:t>(</a:t>
            </a:r>
            <a:r>
              <a:rPr lang="en-US" sz="5600" i="1" dirty="0">
                <a:solidFill>
                  <a:srgbClr val="0000FF"/>
                </a:solidFill>
              </a:rPr>
              <a:t>Illinois</a:t>
            </a:r>
            <a:r>
              <a:rPr lang="en-US" sz="5600" i="1" dirty="0" smtClean="0"/>
              <a:t>)</a:t>
            </a:r>
            <a:endParaRPr lang="en-US" sz="56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18160"/>
            <a:ext cx="8229600" cy="868362"/>
          </a:xfrm>
        </p:spPr>
        <p:txBody>
          <a:bodyPr/>
          <a:lstStyle/>
          <a:p>
            <a:r>
              <a:rPr lang="en-US" dirty="0" smtClean="0"/>
              <a:t>Documented Savings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4088" y="1456678"/>
            <a:ext cx="8458200" cy="5410200"/>
          </a:xfrm>
        </p:spPr>
        <p:txBody>
          <a:bodyPr>
            <a:normAutofit fontScale="25000" lnSpcReduction="20000"/>
          </a:bodyPr>
          <a:lstStyle/>
          <a:p>
            <a:pPr marL="231775" lvl="0" indent="-231775">
              <a:lnSpc>
                <a:spcPct val="120000"/>
              </a:lnSpc>
            </a:pPr>
            <a:r>
              <a:rPr lang="en-US" sz="12000" dirty="0" smtClean="0"/>
              <a:t>Staffing reductions and improved on-time performance</a:t>
            </a:r>
          </a:p>
          <a:p>
            <a:pPr marL="461963" lvl="1" indent="-225425">
              <a:lnSpc>
                <a:spcPct val="134000"/>
              </a:lnSpc>
              <a:spcAft>
                <a:spcPts val="900"/>
              </a:spcAft>
            </a:pPr>
            <a:r>
              <a:rPr lang="en-US" sz="8000" dirty="0" smtClean="0"/>
              <a:t>Access </a:t>
            </a:r>
            <a:r>
              <a:rPr lang="en-US" sz="8000" dirty="0" smtClean="0"/>
              <a:t>to all information on ROW </a:t>
            </a:r>
            <a:r>
              <a:rPr lang="en-US" sz="8000" dirty="0" smtClean="0"/>
              <a:t>projects by</a:t>
            </a:r>
            <a:r>
              <a:rPr lang="en-US" sz="8000" dirty="0" smtClean="0"/>
              <a:t> </a:t>
            </a:r>
            <a:r>
              <a:rPr lang="en-US" sz="8000" dirty="0" smtClean="0"/>
              <a:t>over 500 staff and </a:t>
            </a:r>
            <a:r>
              <a:rPr lang="en-US" sz="8000" dirty="0" smtClean="0"/>
              <a:t>contractors, </a:t>
            </a:r>
            <a:r>
              <a:rPr lang="en-US" sz="8000" dirty="0" smtClean="0"/>
              <a:t>providing exceptional customer service.  Information entered once, eliminating duplication of effort. </a:t>
            </a:r>
            <a:r>
              <a:rPr lang="en-US" sz="8000" dirty="0" smtClean="0"/>
              <a:t> </a:t>
            </a:r>
            <a:r>
              <a:rPr lang="en-US" sz="8000" b="1" i="1" dirty="0" smtClean="0"/>
              <a:t>(</a:t>
            </a:r>
            <a:r>
              <a:rPr lang="en-US" sz="8000" b="1" i="1" dirty="0" smtClean="0">
                <a:solidFill>
                  <a:srgbClr val="0000FF"/>
                </a:solidFill>
              </a:rPr>
              <a:t>Virginia</a:t>
            </a:r>
            <a:r>
              <a:rPr lang="en-US" sz="8000" b="1" i="1" dirty="0" smtClean="0"/>
              <a:t>)</a:t>
            </a:r>
            <a:endParaRPr lang="en-US" sz="8000" dirty="0" smtClean="0"/>
          </a:p>
          <a:p>
            <a:pPr marL="461963" lvl="1" indent="-225425">
              <a:lnSpc>
                <a:spcPct val="134000"/>
              </a:lnSpc>
              <a:spcAft>
                <a:spcPts val="900"/>
              </a:spcAft>
            </a:pPr>
            <a:r>
              <a:rPr lang="en-US" sz="8000" dirty="0" smtClean="0"/>
              <a:t>Reduction of research staff </a:t>
            </a:r>
            <a:r>
              <a:rPr lang="en-US" sz="8000" dirty="0" smtClean="0"/>
              <a:t>by </a:t>
            </a:r>
            <a:r>
              <a:rPr lang="en-US" sz="8000" dirty="0" smtClean="0"/>
              <a:t>half. Parcel </a:t>
            </a:r>
            <a:r>
              <a:rPr lang="en-US" sz="8000" dirty="0" smtClean="0"/>
              <a:t>information available </a:t>
            </a:r>
            <a:r>
              <a:rPr lang="en-US" sz="8000" dirty="0" smtClean="0"/>
              <a:t>on-line eliminating in-person </a:t>
            </a:r>
            <a:r>
              <a:rPr lang="en-US" sz="8000" dirty="0" smtClean="0"/>
              <a:t>courthouse research and </a:t>
            </a:r>
            <a:r>
              <a:rPr lang="en-US" sz="8000" dirty="0" smtClean="0"/>
              <a:t>travel. </a:t>
            </a:r>
            <a:r>
              <a:rPr lang="en-US" sz="8000" b="1" i="1" dirty="0" smtClean="0"/>
              <a:t>(</a:t>
            </a:r>
            <a:r>
              <a:rPr lang="en-US" sz="8000" b="1" i="1" dirty="0" smtClean="0">
                <a:solidFill>
                  <a:srgbClr val="0000FF"/>
                </a:solidFill>
              </a:rPr>
              <a:t>Maryland</a:t>
            </a:r>
            <a:r>
              <a:rPr lang="en-US" sz="8000" b="1" i="1" dirty="0" smtClean="0"/>
              <a:t>)</a:t>
            </a:r>
            <a:endParaRPr lang="en-US" sz="8000" dirty="0" smtClean="0"/>
          </a:p>
          <a:p>
            <a:pPr marL="461963" lvl="1" indent="-225425">
              <a:lnSpc>
                <a:spcPct val="134000"/>
              </a:lnSpc>
              <a:spcAft>
                <a:spcPts val="900"/>
              </a:spcAft>
            </a:pPr>
            <a:r>
              <a:rPr lang="en-US" sz="8000" dirty="0" smtClean="0"/>
              <a:t>Reduction in time </a:t>
            </a:r>
            <a:r>
              <a:rPr lang="en-US" sz="8000" dirty="0" smtClean="0"/>
              <a:t>from </a:t>
            </a:r>
            <a:r>
              <a:rPr lang="en-US" sz="8000" dirty="0" smtClean="0"/>
              <a:t>several hours to several minutes by providing GIS-based summaries of excess property for sale to the </a:t>
            </a:r>
            <a:r>
              <a:rPr lang="en-US" sz="8000" dirty="0" smtClean="0"/>
              <a:t>public. Questions </a:t>
            </a:r>
            <a:r>
              <a:rPr lang="en-US" sz="8000" dirty="0" smtClean="0"/>
              <a:t>from the </a:t>
            </a:r>
            <a:r>
              <a:rPr lang="en-US" sz="8000" dirty="0" smtClean="0"/>
              <a:t>public reduced. </a:t>
            </a:r>
            <a:r>
              <a:rPr lang="en-US" sz="8000" b="1" i="1" dirty="0" smtClean="0"/>
              <a:t>(</a:t>
            </a:r>
            <a:r>
              <a:rPr lang="en-US" sz="8000" b="1" i="1" dirty="0" smtClean="0">
                <a:solidFill>
                  <a:srgbClr val="0000FF"/>
                </a:solidFill>
              </a:rPr>
              <a:t>New Mexico</a:t>
            </a:r>
            <a:r>
              <a:rPr lang="en-US" sz="8000" b="1" i="1" dirty="0" smtClean="0"/>
              <a:t>)</a:t>
            </a:r>
            <a:endParaRPr lang="en-US" sz="8000" dirty="0" smtClean="0"/>
          </a:p>
          <a:p>
            <a:pPr marL="461963" lvl="1" indent="-225425">
              <a:lnSpc>
                <a:spcPct val="134000"/>
              </a:lnSpc>
              <a:spcAft>
                <a:spcPts val="900"/>
              </a:spcAft>
            </a:pPr>
            <a:r>
              <a:rPr lang="en-US" sz="8000" dirty="0" smtClean="0"/>
              <a:t>Elimination of manually </a:t>
            </a:r>
            <a:r>
              <a:rPr lang="en-US" sz="8000" dirty="0" smtClean="0"/>
              <a:t>locating and reviewing </a:t>
            </a:r>
            <a:r>
              <a:rPr lang="en-US" sz="8000" dirty="0" smtClean="0"/>
              <a:t>large </a:t>
            </a:r>
            <a:r>
              <a:rPr lang="en-US" sz="8000" dirty="0" smtClean="0"/>
              <a:t>drawing </a:t>
            </a:r>
            <a:r>
              <a:rPr lang="en-US" sz="8000" dirty="0" smtClean="0"/>
              <a:t>sets. Staff </a:t>
            </a:r>
            <a:r>
              <a:rPr lang="en-US" sz="8000" dirty="0" smtClean="0"/>
              <a:t>clicks on </a:t>
            </a:r>
            <a:r>
              <a:rPr lang="en-US" sz="8000" dirty="0" smtClean="0"/>
              <a:t>desired </a:t>
            </a:r>
            <a:r>
              <a:rPr lang="en-US" sz="8000" dirty="0" smtClean="0"/>
              <a:t>section of road using GIS to access project drawings. </a:t>
            </a:r>
            <a:r>
              <a:rPr lang="en-US" sz="8000" b="1" i="1" dirty="0" smtClean="0"/>
              <a:t>(</a:t>
            </a:r>
            <a:r>
              <a:rPr lang="en-US" sz="8000" b="1" i="1" dirty="0" smtClean="0">
                <a:solidFill>
                  <a:srgbClr val="0000FF"/>
                </a:solidFill>
              </a:rPr>
              <a:t>San Antonio District, Texas</a:t>
            </a:r>
            <a:r>
              <a:rPr lang="en-US" sz="8000" b="1" i="1" dirty="0" smtClean="0"/>
              <a:t>)</a:t>
            </a:r>
            <a:endParaRPr lang="en-US" sz="80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Potential 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322" y="1465556"/>
            <a:ext cx="8229600" cy="4419600"/>
          </a:xfrm>
        </p:spPr>
        <p:txBody>
          <a:bodyPr>
            <a:no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  <a:buSzPct val="110000"/>
            </a:pPr>
            <a:r>
              <a:rPr lang="en-US" sz="2400" dirty="0" smtClean="0"/>
              <a:t>Missed milestones when critical dates not tracked</a:t>
            </a:r>
            <a:endParaRPr lang="en-US" sz="2400" dirty="0" smtClean="0"/>
          </a:p>
          <a:p>
            <a:pPr>
              <a:lnSpc>
                <a:spcPct val="114000"/>
              </a:lnSpc>
              <a:spcAft>
                <a:spcPts val="1200"/>
              </a:spcAft>
              <a:buSzPct val="110000"/>
            </a:pPr>
            <a:r>
              <a:rPr lang="en-US" sz="2400" dirty="0" smtClean="0"/>
              <a:t>Inaccessibility of right-of-way data for management analysis</a:t>
            </a:r>
          </a:p>
          <a:p>
            <a:pPr>
              <a:lnSpc>
                <a:spcPct val="114000"/>
              </a:lnSpc>
              <a:spcAft>
                <a:spcPts val="1200"/>
              </a:spcAft>
              <a:buSzPct val="110000"/>
            </a:pPr>
            <a:r>
              <a:rPr lang="en-US" sz="2400" dirty="0" smtClean="0"/>
              <a:t>Difficulty  searching and updating information</a:t>
            </a:r>
          </a:p>
          <a:p>
            <a:pPr>
              <a:lnSpc>
                <a:spcPct val="114000"/>
              </a:lnSpc>
              <a:spcAft>
                <a:spcPts val="1200"/>
              </a:spcAft>
              <a:buSzPct val="110000"/>
            </a:pPr>
            <a:r>
              <a:rPr lang="en-US" sz="2400" dirty="0" smtClean="0"/>
              <a:t>Inconsistent formats used throughout the state</a:t>
            </a:r>
          </a:p>
          <a:p>
            <a:pPr>
              <a:lnSpc>
                <a:spcPct val="114000"/>
              </a:lnSpc>
              <a:spcAft>
                <a:spcPts val="1200"/>
              </a:spcAft>
              <a:buSzPct val="110000"/>
            </a:pPr>
            <a:r>
              <a:rPr lang="en-US" sz="2400" dirty="0" smtClean="0"/>
              <a:t>Laborious completion of correspondence and internal documentation</a:t>
            </a:r>
          </a:p>
          <a:p>
            <a:pPr>
              <a:lnSpc>
                <a:spcPct val="114000"/>
              </a:lnSpc>
              <a:spcAft>
                <a:spcPts val="1200"/>
              </a:spcAft>
              <a:buSzPct val="110000"/>
            </a:pPr>
            <a:r>
              <a:rPr lang="en-US" sz="2400" dirty="0" smtClean="0"/>
              <a:t>Duplication of effort</a:t>
            </a:r>
          </a:p>
          <a:p>
            <a:pPr>
              <a:buNone/>
            </a:pPr>
            <a:endParaRPr lang="en-US" sz="2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Potential Risks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322" y="1447800"/>
            <a:ext cx="8229600" cy="3992563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en-US" dirty="0" smtClean="0"/>
              <a:t>Inability to </a:t>
            </a:r>
            <a:r>
              <a:rPr lang="en-US" dirty="0" smtClean="0"/>
              <a:t>strategically adjust resources to meet on-time performance measures</a:t>
            </a:r>
            <a:endParaRPr lang="en-US" dirty="0" smtClean="0"/>
          </a:p>
          <a:p>
            <a:pPr>
              <a:spcAft>
                <a:spcPts val="1200"/>
              </a:spcAft>
            </a:pPr>
            <a:r>
              <a:rPr lang="en-US" dirty="0" smtClean="0"/>
              <a:t>Unmet expectations</a:t>
            </a:r>
            <a:endParaRPr lang="en-US" dirty="0" smtClean="0"/>
          </a:p>
          <a:p>
            <a:pPr>
              <a:spcAft>
                <a:spcPts val="1200"/>
              </a:spcAft>
            </a:pPr>
            <a:r>
              <a:rPr lang="en-US" dirty="0" smtClean="0"/>
              <a:t>Poor performanc</a:t>
            </a:r>
            <a:r>
              <a:rPr lang="en-US" dirty="0" smtClean="0"/>
              <a:t>e on </a:t>
            </a:r>
            <a:r>
              <a:rPr lang="en-US" dirty="0" smtClean="0"/>
              <a:t>agency </a:t>
            </a:r>
            <a:r>
              <a:rPr lang="en-US" dirty="0" smtClean="0"/>
              <a:t>audits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3422</TotalTime>
  <Words>450</Words>
  <Application>Microsoft Office PowerPoint</Application>
  <PresentationFormat>On-screen Show (4:3)</PresentationFormat>
  <Paragraphs>76</Paragraphs>
  <Slides>15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Managing  Where’s My Stuff</vt:lpstr>
      <vt:lpstr>Why an Information System</vt:lpstr>
      <vt:lpstr>Why GIS</vt:lpstr>
      <vt:lpstr>Benefits to Agency</vt:lpstr>
      <vt:lpstr>Benefits to Right-of-way Office</vt:lpstr>
      <vt:lpstr>Documented Savings</vt:lpstr>
      <vt:lpstr>Documented Savings</vt:lpstr>
      <vt:lpstr>Potential Problems</vt:lpstr>
      <vt:lpstr>Potential Risks</vt:lpstr>
      <vt:lpstr>Examples of GIS Use</vt:lpstr>
      <vt:lpstr>Examples of GIS Use</vt:lpstr>
      <vt:lpstr>Examples of GIS Use</vt:lpstr>
      <vt:lpstr>Examples of GIS Use</vt:lpstr>
      <vt:lpstr>Examples of GIS Use</vt:lpstr>
      <vt:lpstr>Examples of GIS Use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Why a right-of-way Information Management System</dc:title>
  <dc:creator>Kathleen Hancock</dc:creator>
  <cp:lastModifiedBy>Kathleen Hancock</cp:lastModifiedBy>
  <cp:revision>317</cp:revision>
  <dcterms:created xsi:type="dcterms:W3CDTF">2010-11-10T13:15:41Z</dcterms:created>
  <dcterms:modified xsi:type="dcterms:W3CDTF">2011-02-24T15:45:39Z</dcterms:modified>
</cp:coreProperties>
</file>