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25"/>
  </p:notesMasterIdLst>
  <p:handoutMasterIdLst>
    <p:handoutMasterId r:id="rId26"/>
  </p:handoutMasterIdLst>
  <p:sldIdLst>
    <p:sldId id="256" r:id="rId3"/>
    <p:sldId id="277" r:id="rId4"/>
    <p:sldId id="279" r:id="rId5"/>
    <p:sldId id="289" r:id="rId6"/>
    <p:sldId id="294" r:id="rId7"/>
    <p:sldId id="295" r:id="rId8"/>
    <p:sldId id="301" r:id="rId9"/>
    <p:sldId id="302" r:id="rId10"/>
    <p:sldId id="288" r:id="rId11"/>
    <p:sldId id="303" r:id="rId12"/>
    <p:sldId id="296" r:id="rId13"/>
    <p:sldId id="304" r:id="rId14"/>
    <p:sldId id="298" r:id="rId15"/>
    <p:sldId id="290" r:id="rId16"/>
    <p:sldId id="291" r:id="rId17"/>
    <p:sldId id="282" r:id="rId18"/>
    <p:sldId id="292" r:id="rId19"/>
    <p:sldId id="293" r:id="rId20"/>
    <p:sldId id="283" r:id="rId21"/>
    <p:sldId id="284" r:id="rId22"/>
    <p:sldId id="305" r:id="rId23"/>
    <p:sldId id="262" r:id="rId2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32"/>
    <a:srgbClr val="00142A"/>
    <a:srgbClr val="782F40"/>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1911" autoAdjust="0"/>
  </p:normalViewPr>
  <p:slideViewPr>
    <p:cSldViewPr snapToGrid="0">
      <p:cViewPr>
        <p:scale>
          <a:sx n="70" d="100"/>
          <a:sy n="70" d="100"/>
        </p:scale>
        <p:origin x="-1230" y="-342"/>
      </p:cViewPr>
      <p:guideLst>
        <p:guide orient="horz" pos="4128"/>
        <p:guide orient="horz" pos="2496"/>
        <p:guide orient="horz" pos="1152"/>
        <p:guide orient="horz" pos="3744"/>
        <p:guide pos="2880"/>
        <p:guide pos="5472"/>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16" d="100"/>
        <a:sy n="116" d="100"/>
      </p:scale>
      <p:origin x="0" y="0"/>
    </p:cViewPr>
  </p:sorterViewPr>
  <p:notesViewPr>
    <p:cSldViewPr snapToGrid="0" showGuides="1">
      <p:cViewPr varScale="1">
        <p:scale>
          <a:sx n="97" d="100"/>
          <a:sy n="97" d="100"/>
        </p:scale>
        <p:origin x="-3564"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037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27476" y="1"/>
            <a:ext cx="3005138" cy="460375"/>
          </a:xfrm>
          <a:prstGeom prst="rect">
            <a:avLst/>
          </a:prstGeom>
        </p:spPr>
        <p:txBody>
          <a:bodyPr vert="horz" lIns="91429" tIns="45714" rIns="91429" bIns="45714" rtlCol="0"/>
          <a:lstStyle>
            <a:lvl1pPr algn="r">
              <a:defRPr sz="1200"/>
            </a:lvl1pPr>
          </a:lstStyle>
          <a:p>
            <a:fld id="{935FE83B-F99B-4400-8F18-7C5D5D7CCA96}" type="datetimeFigureOut">
              <a:rPr lang="en-US" smtClean="0"/>
              <a:pPr/>
              <a:t>6/14/2013</a:t>
            </a:fld>
            <a:endParaRPr lang="en-US"/>
          </a:p>
        </p:txBody>
      </p:sp>
      <p:sp>
        <p:nvSpPr>
          <p:cNvPr id="4" name="Footer Placeholder 3"/>
          <p:cNvSpPr>
            <a:spLocks noGrp="1"/>
          </p:cNvSpPr>
          <p:nvPr>
            <p:ph type="ftr" sz="quarter" idx="2"/>
          </p:nvPr>
        </p:nvSpPr>
        <p:spPr>
          <a:xfrm>
            <a:off x="0" y="8758239"/>
            <a:ext cx="3005138" cy="46037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27476" y="8758239"/>
            <a:ext cx="3005138" cy="460375"/>
          </a:xfrm>
          <a:prstGeom prst="rect">
            <a:avLst/>
          </a:prstGeom>
        </p:spPr>
        <p:txBody>
          <a:bodyPr vert="horz" lIns="91429" tIns="45714" rIns="91429" bIns="45714" rtlCol="0" anchor="b"/>
          <a:lstStyle>
            <a:lvl1pPr algn="r">
              <a:defRPr sz="1200"/>
            </a:lvl1pPr>
          </a:lstStyle>
          <a:p>
            <a:fld id="{703A55F3-4597-40D4-803A-FEE1E1B423C6}" type="slidenum">
              <a:rPr lang="en-US" smtClean="0"/>
              <a:pPr/>
              <a:t>‹#›</a:t>
            </a:fld>
            <a:endParaRPr lang="en-US"/>
          </a:p>
        </p:txBody>
      </p:sp>
    </p:spTree>
    <p:extLst>
      <p:ext uri="{BB962C8B-B14F-4D97-AF65-F5344CB8AC3E}">
        <p14:creationId xmlns:p14="http://schemas.microsoft.com/office/powerpoint/2010/main" val="180007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732DE9AA-71E3-4CF2-834F-13A1E92E7B69}" type="datetimeFigureOut">
              <a:rPr lang="en-US" smtClean="0"/>
              <a:pPr/>
              <a:t>6/14/2013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8" rIns="92298" bIns="46148"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039B4EB4-5598-40D3-88E5-16B91A0484D5}" type="slidenum">
              <a:rPr lang="en-US" smtClean="0"/>
              <a:pPr/>
              <a:t>‹#›</a:t>
            </a:fld>
            <a:endParaRPr lang="en-US"/>
          </a:p>
        </p:txBody>
      </p:sp>
    </p:spTree>
    <p:extLst>
      <p:ext uri="{BB962C8B-B14F-4D97-AF65-F5344CB8AC3E}">
        <p14:creationId xmlns:p14="http://schemas.microsoft.com/office/powerpoint/2010/main" val="313284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research team has learned through a review of peer exchange experiences, best practices, and lessons learned that by sharing information related to peer exchange events safety practitioners can improve the SHSP process and continue to save lives.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developed Guide provides States with information and tools to plan and conduct effective peer exchange events that include the following elements: focus, advanced planning, effective facilitation, and post-event follow-through.  </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10</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8" indent="-171428">
              <a:buFont typeface="Arial" pitchFamily="34" charset="0"/>
              <a:buChar char="•"/>
            </a:pPr>
            <a:r>
              <a:rPr lang="en-US" dirty="0" smtClean="0"/>
              <a:t>Information from the state of the practice review (literature and interviews)</a:t>
            </a:r>
            <a:r>
              <a:rPr lang="en-US" baseline="0" dirty="0" smtClean="0"/>
              <a:t> was analyzed to developed the following technical memos.  These tech memos served as the basis for the technical content of the Draft Guide.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11</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8" indent="-171428">
              <a:buFont typeface="Arial" pitchFamily="34" charset="0"/>
              <a:buChar char="•"/>
            </a:pPr>
            <a:r>
              <a:rPr lang="en-US" dirty="0" smtClean="0"/>
              <a:t>During review of the Draft Guide, we determined that additional</a:t>
            </a:r>
            <a:r>
              <a:rPr lang="en-US" baseline="0" dirty="0" smtClean="0"/>
              <a:t> information was needed for the different types of peer exchanges.  The original guide was focused mainly on a multi-state, in-person event.</a:t>
            </a:r>
          </a:p>
          <a:p>
            <a:pPr marL="171428" indent="-171428">
              <a:buFont typeface="Arial" pitchFamily="34" charset="0"/>
              <a:buChar char="•"/>
            </a:pPr>
            <a:r>
              <a:rPr lang="en-US" baseline="0" dirty="0" smtClean="0"/>
              <a:t>The alternatives each had pros and cons.</a:t>
            </a:r>
          </a:p>
          <a:p>
            <a:pPr marL="685800" lvl="1" indent="-228600">
              <a:buFont typeface="+mj-lt"/>
              <a:buAutoNum type="arabicPeriod"/>
            </a:pPr>
            <a:r>
              <a:rPr lang="en-US" baseline="0" dirty="0" smtClean="0"/>
              <a:t>One step-by-step series of chapters would make for a shorter, more accessible-looking Guide, but there would be a lot of content readers would need to bypass to get to what they want.</a:t>
            </a:r>
          </a:p>
          <a:p>
            <a:pPr marL="685800" lvl="1" indent="-228600">
              <a:buFont typeface="+mj-lt"/>
              <a:buAutoNum type="arabicPeriod"/>
            </a:pPr>
            <a:r>
              <a:rPr lang="en-US" dirty="0" smtClean="0"/>
              <a:t>Parallel chapters</a:t>
            </a:r>
            <a:r>
              <a:rPr lang="en-US" baseline="0" dirty="0" smtClean="0"/>
              <a:t> would require additional work, redundant content, and careful control over each chapter to ensure edits were carried over.  But it would provide the reader exactly what they  needed for their chosen peer exchange type.</a:t>
            </a:r>
          </a:p>
          <a:p>
            <a:pPr marL="171428" lvl="0" indent="-171428">
              <a:buFont typeface="Arial" pitchFamily="34" charset="0"/>
              <a:buChar char="•"/>
            </a:pPr>
            <a:r>
              <a:rPr lang="en-US" baseline="0" dirty="0" smtClean="0"/>
              <a:t>The research team decided to go with Option #2, using a “Choose Your Own Adventure” strategy in the early chapters.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12</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8" indent="-171428">
              <a:buFont typeface="Arial" pitchFamily="34" charset="0"/>
              <a:buChar char="•"/>
            </a:pPr>
            <a:r>
              <a:rPr lang="en-US" dirty="0" smtClean="0"/>
              <a:t>Basic Table of Contents</a:t>
            </a:r>
          </a:p>
          <a:p>
            <a:pPr marL="171428" indent="-171428">
              <a:buFont typeface="Arial" pitchFamily="34" charset="0"/>
              <a:buChar char="•"/>
            </a:pPr>
            <a:r>
              <a:rPr lang="en-US" dirty="0" smtClean="0"/>
              <a:t>Chapters 5-8 are the parallel</a:t>
            </a:r>
            <a:r>
              <a:rPr lang="en-US" baseline="0" dirty="0" smtClean="0"/>
              <a:t> chapters based on PX type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13</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n-ea"/>
                <a:cs typeface="+mn-cs"/>
              </a:rPr>
              <a:t>The </a:t>
            </a:r>
            <a:r>
              <a:rPr lang="fr-FR" sz="1200" kern="1200" dirty="0" err="1" smtClean="0">
                <a:solidFill>
                  <a:schemeClr val="tx1"/>
                </a:solidFill>
                <a:effectLst/>
                <a:latin typeface="+mn-lt"/>
                <a:ea typeface="+mn-ea"/>
                <a:cs typeface="+mn-cs"/>
              </a:rPr>
              <a:t>research</a:t>
            </a:r>
            <a:r>
              <a:rPr lang="fr-FR" sz="1200" kern="1200" dirty="0" smtClean="0">
                <a:solidFill>
                  <a:schemeClr val="tx1"/>
                </a:solidFill>
                <a:effectLst/>
                <a:latin typeface="+mn-lt"/>
                <a:ea typeface="+mn-ea"/>
                <a:cs typeface="+mn-cs"/>
              </a:rPr>
              <a:t> team has been </a:t>
            </a:r>
            <a:r>
              <a:rPr lang="fr-FR" sz="1200" kern="1200" dirty="0" err="1" smtClean="0">
                <a:solidFill>
                  <a:schemeClr val="tx1"/>
                </a:solidFill>
                <a:effectLst/>
                <a:latin typeface="+mn-lt"/>
                <a:ea typeface="+mn-ea"/>
                <a:cs typeface="+mn-cs"/>
              </a:rPr>
              <a:t>working</a:t>
            </a:r>
            <a:r>
              <a:rPr lang="fr-FR" sz="1200" kern="1200" dirty="0" smtClean="0">
                <a:solidFill>
                  <a:schemeClr val="tx1"/>
                </a:solidFill>
                <a:effectLst/>
                <a:latin typeface="+mn-lt"/>
                <a:ea typeface="+mn-ea"/>
                <a:cs typeface="+mn-cs"/>
              </a:rPr>
              <a:t> to </a:t>
            </a:r>
            <a:r>
              <a:rPr lang="fr-FR" sz="1200" kern="1200" dirty="0" err="1" smtClean="0">
                <a:solidFill>
                  <a:schemeClr val="tx1"/>
                </a:solidFill>
                <a:effectLst/>
                <a:latin typeface="+mn-lt"/>
                <a:ea typeface="+mn-ea"/>
                <a:cs typeface="+mn-cs"/>
              </a:rPr>
              <a:t>identify</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field</a:t>
            </a:r>
            <a:r>
              <a:rPr lang="fr-FR" sz="1200" kern="1200" dirty="0" smtClean="0">
                <a:solidFill>
                  <a:schemeClr val="tx1"/>
                </a:solidFill>
                <a:effectLst/>
                <a:latin typeface="+mn-lt"/>
                <a:ea typeface="+mn-ea"/>
                <a:cs typeface="+mn-cs"/>
              </a:rPr>
              <a:t> test participants to pilot the SHSP Peer Exchange </a:t>
            </a:r>
            <a:r>
              <a:rPr lang="fr-FR" sz="1200" kern="1200" dirty="0" err="1" smtClean="0">
                <a:solidFill>
                  <a:schemeClr val="tx1"/>
                </a:solidFill>
                <a:effectLst/>
                <a:latin typeface="+mn-lt"/>
                <a:ea typeface="+mn-ea"/>
                <a:cs typeface="+mn-cs"/>
              </a:rPr>
              <a:t>Guidebook</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materials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Criteria</a:t>
            </a:r>
            <a:r>
              <a:rPr lang="fr-FR" sz="1200" kern="1200" dirty="0" smtClean="0">
                <a:solidFill>
                  <a:schemeClr val="tx1"/>
                </a:solidFill>
                <a:effectLst/>
                <a:latin typeface="+mn-lt"/>
                <a:ea typeface="+mn-ea"/>
                <a:cs typeface="+mn-cs"/>
              </a:rPr>
              <a:t> for </a:t>
            </a:r>
            <a:r>
              <a:rPr lang="fr-FR" sz="1200" kern="1200" dirty="0" err="1" smtClean="0">
                <a:solidFill>
                  <a:schemeClr val="tx1"/>
                </a:solidFill>
                <a:effectLst/>
                <a:latin typeface="+mn-lt"/>
                <a:ea typeface="+mn-ea"/>
                <a:cs typeface="+mn-cs"/>
              </a:rPr>
              <a:t>choosing</a:t>
            </a:r>
            <a:r>
              <a:rPr lang="fr-FR" sz="1200" kern="1200" dirty="0" smtClean="0">
                <a:solidFill>
                  <a:schemeClr val="tx1"/>
                </a:solidFill>
                <a:effectLst/>
                <a:latin typeface="+mn-lt"/>
                <a:ea typeface="+mn-ea"/>
                <a:cs typeface="+mn-cs"/>
              </a:rPr>
              <a:t> States </a:t>
            </a:r>
            <a:r>
              <a:rPr lang="fr-FR" sz="1200" kern="1200" dirty="0" err="1" smtClean="0">
                <a:solidFill>
                  <a:schemeClr val="tx1"/>
                </a:solidFill>
                <a:effectLst/>
                <a:latin typeface="+mn-lt"/>
                <a:ea typeface="+mn-ea"/>
                <a:cs typeface="+mn-cs"/>
              </a:rPr>
              <a:t>included</a:t>
            </a:r>
            <a:r>
              <a:rPr lang="fr-FR" sz="1200" kern="1200" dirty="0" smtClean="0">
                <a:solidFill>
                  <a:schemeClr val="tx1"/>
                </a:solidFill>
                <a:effectLst/>
                <a:latin typeface="+mn-lt"/>
                <a:ea typeface="+mn-ea"/>
                <a:cs typeface="+mn-cs"/>
              </a:rPr>
              <a:t> the </a:t>
            </a:r>
            <a:r>
              <a:rPr lang="fr-FR" sz="1200" kern="1200" dirty="0" err="1" smtClean="0">
                <a:solidFill>
                  <a:schemeClr val="tx1"/>
                </a:solidFill>
                <a:effectLst/>
                <a:latin typeface="+mn-lt"/>
                <a:ea typeface="+mn-ea"/>
                <a:cs typeface="+mn-cs"/>
              </a:rPr>
              <a:t>following</a:t>
            </a:r>
            <a:r>
              <a:rPr lang="fr-FR"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Proposed criteria used to choose participating States to test the Guidebook</a:t>
            </a:r>
            <a:endParaRPr lang="en-US" sz="14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State’s current SHSP should be several years old and recognized as being in need of updating.</a:t>
            </a:r>
            <a:endParaRPr lang="en-US" sz="14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States should either have plans underway or forthcoming to update their current SHSP.</a:t>
            </a:r>
            <a:endParaRPr lang="en-US" sz="14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States should have a strong interest in participating in a peer-exchange event.   </a:t>
            </a:r>
            <a:endParaRPr lang="en-US" sz="14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There should be geographic diversity between the two pilot field locations for testing the Guidebook under this project.</a:t>
            </a:r>
            <a:endParaRPr lang="en-US" sz="14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The Project Panel asked the research team to consider one field test comprised of a one-state host and multiple practitioners coming in from other states.</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Potential States agreed upon by the SAIC team and the Project Panel</a:t>
            </a:r>
            <a:endParaRPr lang="en-US" sz="14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Arkansas has been identified as a host State for testing the Guidebook, with peer States to potentially include representatives from Florida, Kentucky, Louisiana, Missouri, and/or South Carolina. </a:t>
            </a:r>
            <a:endParaRPr lang="en-US" sz="1400" kern="1200" dirty="0" smtClean="0">
              <a:solidFill>
                <a:schemeClr val="tx1"/>
              </a:solidFill>
              <a:effectLst/>
              <a:latin typeface="+mn-lt"/>
              <a:ea typeface="+mn-ea"/>
              <a:cs typeface="+mn-cs"/>
            </a:endParaRPr>
          </a:p>
          <a:p>
            <a:pPr marL="628650" lvl="1" indent="-171450">
              <a:buFont typeface="Arial" pitchFamily="34" charset="0"/>
              <a:buChar char="•"/>
            </a:pPr>
            <a:r>
              <a:rPr lang="en-US" sz="1200" kern="1200" dirty="0" smtClean="0">
                <a:solidFill>
                  <a:schemeClr val="tx1"/>
                </a:solidFill>
                <a:effectLst/>
                <a:latin typeface="+mn-lt"/>
                <a:ea typeface="+mn-ea"/>
                <a:cs typeface="+mn-cs"/>
              </a:rPr>
              <a:t>This event will be a face-to-face peer exchange held in Little Rock.</a:t>
            </a:r>
            <a:endParaRPr lang="en-US" sz="14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North Dakota has been identified as a host State for testing the Guidebook, with the peer State to include representatives from Alaska.  </a:t>
            </a:r>
            <a:endParaRPr lang="en-US" sz="1400" kern="1200" dirty="0" smtClean="0">
              <a:solidFill>
                <a:schemeClr val="tx1"/>
              </a:solidFill>
              <a:effectLst/>
              <a:latin typeface="+mn-lt"/>
              <a:ea typeface="+mn-ea"/>
              <a:cs typeface="+mn-cs"/>
            </a:endParaRPr>
          </a:p>
          <a:p>
            <a:pPr marL="628650" lvl="1" indent="-171450">
              <a:buFont typeface="Arial" pitchFamily="34" charset="0"/>
              <a:buChar char="•"/>
            </a:pPr>
            <a:r>
              <a:rPr lang="en-US" sz="1200" kern="1200" dirty="0" smtClean="0">
                <a:solidFill>
                  <a:schemeClr val="tx1"/>
                </a:solidFill>
                <a:effectLst/>
                <a:latin typeface="+mn-lt"/>
                <a:ea typeface="+mn-ea"/>
                <a:cs typeface="+mn-cs"/>
              </a:rPr>
              <a:t>This event will be a  virtual peer exchange</a:t>
            </a:r>
            <a:endParaRPr lang="en-US" sz="1400" kern="1200" dirty="0" smtClean="0">
              <a:solidFill>
                <a:schemeClr val="tx1"/>
              </a:solidFill>
              <a:effectLst/>
              <a:latin typeface="+mn-lt"/>
              <a:ea typeface="+mn-ea"/>
              <a:cs typeface="+mn-cs"/>
            </a:endParaRPr>
          </a:p>
          <a:p>
            <a:pPr marL="171428" indent="-171428">
              <a:buFont typeface="Arial" pitchFamily="34" charset="0"/>
              <a:buChar cha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14</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The research team conducted regular conference calls with the Arkansas Highway and Transportation Department (AHTD) and the FHWA Division Office to finalize peer exchange objectives, potential peer State invitees, and agenda topics.  AHTD built an agenda for the July 31 event, confirmed a location, and sent invitations to potential attendees.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AHTD and FHWA Arkansas Division met with the Arkansas SHSP Steering Committee to discuss the peer exchange event.  The research team followed up with an additional conference call to help the state identify peer exchange objectives, potential peer State invitees, and agenda topics.</a:t>
            </a:r>
          </a:p>
          <a:p>
            <a:pPr marL="171428" indent="-171428">
              <a:buFont typeface="Arial" pitchFamily="34" charset="0"/>
              <a:buChar cha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15</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8" indent="-171428">
              <a:buFont typeface="Arial" pitchFamily="34" charset="0"/>
              <a:buChar cha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9B4EB4-5598-40D3-88E5-16B91A0484D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17</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The research team held a joint teleconference with Alaska DOT&amp;PF and North Dakota DOT to discuss the peer exchange event.  Since the research team was working with two states</a:t>
            </a:r>
            <a:r>
              <a:rPr lang="en-US" sz="1200" kern="1200" baseline="0" dirty="0" smtClean="0">
                <a:solidFill>
                  <a:schemeClr val="tx1"/>
                </a:solidFill>
                <a:effectLst/>
                <a:latin typeface="+mn-lt"/>
                <a:ea typeface="+mn-ea"/>
                <a:cs typeface="+mn-cs"/>
              </a:rPr>
              <a:t> at two different sites, it took some additional coordination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Topics included the following:</a:t>
            </a:r>
          </a:p>
          <a:p>
            <a:pPr marL="171450" lvl="0" indent="-171450">
              <a:buFont typeface="Arial" pitchFamily="34" charset="0"/>
              <a:buChar char="•"/>
            </a:pPr>
            <a:r>
              <a:rPr lang="en-US" sz="1200" kern="1200" dirty="0" smtClean="0">
                <a:solidFill>
                  <a:schemeClr val="tx1"/>
                </a:solidFill>
                <a:effectLst/>
                <a:latin typeface="+mn-lt"/>
                <a:ea typeface="+mn-ea"/>
                <a:cs typeface="+mn-cs"/>
              </a:rPr>
              <a:t>Identify objectives of Alaska / North Dakota peer exchange</a:t>
            </a:r>
          </a:p>
          <a:p>
            <a:pPr marL="171450" lvl="0" indent="-171450">
              <a:buFont typeface="Arial" pitchFamily="34" charset="0"/>
              <a:buChar char="•"/>
            </a:pPr>
            <a:r>
              <a:rPr lang="en-US" sz="1200" kern="1200" dirty="0" smtClean="0">
                <a:solidFill>
                  <a:schemeClr val="tx1"/>
                </a:solidFill>
                <a:effectLst/>
                <a:latin typeface="+mn-lt"/>
                <a:ea typeface="+mn-ea"/>
                <a:cs typeface="+mn-cs"/>
              </a:rPr>
              <a:t>Choose date</a:t>
            </a:r>
          </a:p>
          <a:p>
            <a:pPr marL="171450" lvl="0" indent="-171450">
              <a:buFont typeface="Arial" pitchFamily="34" charset="0"/>
              <a:buChar char="•"/>
            </a:pPr>
            <a:r>
              <a:rPr lang="en-US" sz="1200" kern="1200" dirty="0" smtClean="0">
                <a:solidFill>
                  <a:schemeClr val="tx1"/>
                </a:solidFill>
                <a:effectLst/>
                <a:latin typeface="+mn-lt"/>
                <a:ea typeface="+mn-ea"/>
                <a:cs typeface="+mn-cs"/>
              </a:rPr>
              <a:t>Identify funding needs and sources</a:t>
            </a:r>
          </a:p>
          <a:p>
            <a:pPr marL="171450" lvl="0" indent="-171450">
              <a:buFont typeface="Arial" pitchFamily="34" charset="0"/>
              <a:buChar char="•"/>
            </a:pPr>
            <a:r>
              <a:rPr lang="en-US" sz="1200" kern="1200" dirty="0" smtClean="0">
                <a:solidFill>
                  <a:schemeClr val="tx1"/>
                </a:solidFill>
                <a:effectLst/>
                <a:latin typeface="+mn-lt"/>
                <a:ea typeface="+mn-ea"/>
                <a:cs typeface="+mn-cs"/>
              </a:rPr>
              <a:t>Event agenda</a:t>
            </a:r>
          </a:p>
          <a:p>
            <a:pPr marL="171450" lvl="0" indent="-171450">
              <a:buFont typeface="Arial" pitchFamily="34" charset="0"/>
              <a:buChar char="•"/>
            </a:pPr>
            <a:r>
              <a:rPr lang="en-US" sz="1200" kern="1200" dirty="0" smtClean="0">
                <a:solidFill>
                  <a:schemeClr val="tx1"/>
                </a:solidFill>
                <a:effectLst/>
                <a:latin typeface="+mn-lt"/>
                <a:ea typeface="+mn-ea"/>
                <a:cs typeface="+mn-cs"/>
              </a:rPr>
              <a:t>Event logistics</a:t>
            </a:r>
          </a:p>
          <a:p>
            <a:pPr marL="628650" lvl="1" indent="-171450">
              <a:buFont typeface="Arial" pitchFamily="34" charset="0"/>
              <a:buChar char="•"/>
            </a:pPr>
            <a:r>
              <a:rPr lang="en-US" sz="1200" kern="1200" dirty="0" smtClean="0">
                <a:solidFill>
                  <a:schemeClr val="tx1"/>
                </a:solidFill>
                <a:effectLst/>
                <a:latin typeface="+mn-lt"/>
                <a:ea typeface="+mn-ea"/>
                <a:cs typeface="+mn-cs"/>
              </a:rPr>
              <a:t>Meeting location</a:t>
            </a:r>
          </a:p>
          <a:p>
            <a:pPr marL="628650" lvl="1" indent="-171450">
              <a:buFont typeface="Arial" pitchFamily="34" charset="0"/>
              <a:buChar char="•"/>
            </a:pPr>
            <a:r>
              <a:rPr lang="en-US" sz="1200" kern="1200" dirty="0" smtClean="0">
                <a:solidFill>
                  <a:schemeClr val="tx1"/>
                </a:solidFill>
                <a:effectLst/>
                <a:latin typeface="+mn-lt"/>
                <a:ea typeface="+mn-ea"/>
                <a:cs typeface="+mn-cs"/>
              </a:rPr>
              <a:t>Supplies and equipment needed</a:t>
            </a:r>
          </a:p>
          <a:p>
            <a:pPr marL="628650" lvl="1" indent="-171450">
              <a:buFont typeface="Arial" pitchFamily="34" charset="0"/>
              <a:buChar char="•"/>
            </a:pPr>
            <a:r>
              <a:rPr lang="en-US" sz="1200" kern="1200" dirty="0" smtClean="0">
                <a:solidFill>
                  <a:schemeClr val="tx1"/>
                </a:solidFill>
                <a:effectLst/>
                <a:latin typeface="+mn-lt"/>
                <a:ea typeface="+mn-ea"/>
                <a:cs typeface="+mn-cs"/>
              </a:rPr>
              <a:t>Technical support for virtual PX needs</a:t>
            </a:r>
          </a:p>
          <a:p>
            <a:pPr marL="628650" lvl="1" indent="-171450">
              <a:buFont typeface="Arial" pitchFamily="34" charset="0"/>
              <a:buChar char="•"/>
            </a:pPr>
            <a:r>
              <a:rPr lang="en-US" sz="1200" kern="1200" dirty="0" smtClean="0">
                <a:solidFill>
                  <a:schemeClr val="tx1"/>
                </a:solidFill>
                <a:effectLst/>
                <a:latin typeface="+mn-lt"/>
                <a:ea typeface="+mn-ea"/>
                <a:cs typeface="+mn-cs"/>
              </a:rPr>
              <a:t>Speakers, moderators, facilitators, recorders</a:t>
            </a:r>
          </a:p>
          <a:p>
            <a:pPr marL="171450" lvl="0" indent="-171450">
              <a:buFont typeface="Arial" pitchFamily="34" charset="0"/>
              <a:buChar char="•"/>
            </a:pPr>
            <a:r>
              <a:rPr lang="en-US" sz="1200" kern="1200" dirty="0" smtClean="0">
                <a:solidFill>
                  <a:schemeClr val="tx1"/>
                </a:solidFill>
                <a:effectLst/>
                <a:latin typeface="+mn-lt"/>
                <a:ea typeface="+mn-ea"/>
                <a:cs typeface="+mn-cs"/>
              </a:rPr>
              <a:t>Identify action items, responsible parties, and due dates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State confirmed their participation from DOT senior leadership and responded to the research team.  The research team held a series of joint conference calls with Alaska DOT&amp;PF and North Dakota DOT to build the event agenda; discuss peer exchange objectives, State attendees, and technical topics; and coordinate logistics.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18</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8" indent="-171428">
              <a:buFont typeface="Arial" pitchFamily="34" charset="0"/>
              <a:buChar cha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North Dakota</a:t>
            </a:r>
            <a:r>
              <a:rPr lang="en-US" baseline="0" dirty="0" smtClean="0"/>
              <a:t> was set up in a round table / conference style, with a video feed of the Alaska group as part of the presentation screen (see circle in this photo).</a:t>
            </a:r>
          </a:p>
          <a:p>
            <a:endParaRPr lang="en-US" baseline="0" dirty="0" smtClean="0"/>
          </a:p>
          <a:p>
            <a:r>
              <a:rPr lang="en-US" baseline="0" dirty="0" smtClean="0"/>
              <a:t>The Alaska site was set up in a small conference room, with the 6 attendees around a table.</a:t>
            </a:r>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19">
              <a:defRPr sz="2400">
                <a:solidFill>
                  <a:schemeClr val="tx1"/>
                </a:solidFill>
                <a:latin typeface="Arial" charset="0"/>
                <a:ea typeface="ＭＳ Ｐゴシック" pitchFamily="-112" charset="-128"/>
              </a:defRPr>
            </a:lvl1pPr>
            <a:lvl2pPr marL="37141018" indent="-36693348" defTabSz="923319">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70" eaLnBrk="0" fontAlgn="base" hangingPunct="0">
              <a:spcBef>
                <a:spcPct val="0"/>
              </a:spcBef>
              <a:spcAft>
                <a:spcPct val="0"/>
              </a:spcAft>
              <a:defRPr sz="2400">
                <a:solidFill>
                  <a:schemeClr val="tx1"/>
                </a:solidFill>
                <a:latin typeface="Arial" charset="0"/>
                <a:ea typeface="ＭＳ Ｐゴシック" pitchFamily="-112" charset="-128"/>
              </a:defRPr>
            </a:lvl6pPr>
            <a:lvl7pPr marL="895339" eaLnBrk="0" fontAlgn="base" hangingPunct="0">
              <a:spcBef>
                <a:spcPct val="0"/>
              </a:spcBef>
              <a:spcAft>
                <a:spcPct val="0"/>
              </a:spcAft>
              <a:defRPr sz="2400">
                <a:solidFill>
                  <a:schemeClr val="tx1"/>
                </a:solidFill>
                <a:latin typeface="Arial" charset="0"/>
                <a:ea typeface="ＭＳ Ｐゴシック" pitchFamily="-112" charset="-128"/>
              </a:defRPr>
            </a:lvl7pPr>
            <a:lvl8pPr marL="1343009" eaLnBrk="0" fontAlgn="base" hangingPunct="0">
              <a:spcBef>
                <a:spcPct val="0"/>
              </a:spcBef>
              <a:spcAft>
                <a:spcPct val="0"/>
              </a:spcAft>
              <a:defRPr sz="2400">
                <a:solidFill>
                  <a:schemeClr val="tx1"/>
                </a:solidFill>
                <a:latin typeface="Arial" charset="0"/>
                <a:ea typeface="ＭＳ Ｐゴシック" pitchFamily="-112" charset="-128"/>
              </a:defRPr>
            </a:lvl8pPr>
            <a:lvl9pPr marL="1790678"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2</a:t>
            </a:fld>
            <a:endParaRPr 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ea typeface="ＭＳ Ｐゴシック" pitchFamily="-112" charset="-128"/>
              </a:rPr>
              <a:t>The</a:t>
            </a:r>
            <a:r>
              <a:rPr lang="en-US" baseline="0" dirty="0" smtClean="0">
                <a:latin typeface="Arial" charset="0"/>
                <a:ea typeface="ＭＳ Ｐゴシック" pitchFamily="-112" charset="-128"/>
              </a:rPr>
              <a:t> research team and project panel discussed key themes of this project:</a:t>
            </a:r>
          </a:p>
          <a:p>
            <a:pPr marL="171450" indent="-171450">
              <a:buFontTx/>
              <a:buChar char="-"/>
            </a:pPr>
            <a:r>
              <a:rPr lang="en-US" sz="1200" dirty="0" smtClean="0"/>
              <a:t>Focus on the end user: State agency practitioner</a:t>
            </a:r>
          </a:p>
          <a:p>
            <a:pPr marL="628650" lvl="1" indent="-171450">
              <a:buFontTx/>
              <a:buChar char="-"/>
            </a:pPr>
            <a:r>
              <a:rPr lang="en-US" sz="1200" dirty="0" smtClean="0"/>
              <a:t>State DOT staff</a:t>
            </a:r>
            <a:r>
              <a:rPr lang="en-US" sz="1200" baseline="0" dirty="0" smtClean="0"/>
              <a:t> are often very busy and have multiple duties, so producing a Guide to lead them through this process step by step could be beneficial</a:t>
            </a:r>
            <a:endParaRPr lang="en-US" sz="1200" dirty="0" smtClean="0"/>
          </a:p>
          <a:p>
            <a:pPr marL="171450" indent="-171450">
              <a:buFontTx/>
              <a:buChar char="-"/>
            </a:pPr>
            <a:r>
              <a:rPr lang="en-US" sz="1200" dirty="0" smtClean="0"/>
              <a:t>Easy-to-read, user-friendly Guide</a:t>
            </a:r>
          </a:p>
          <a:p>
            <a:pPr marL="628650" lvl="1" indent="-171450">
              <a:buFontTx/>
              <a:buChar char="-"/>
            </a:pPr>
            <a:endParaRPr lang="en-US" sz="1200" dirty="0" smtClean="0"/>
          </a:p>
          <a:p>
            <a:pPr marL="171450" indent="-171450">
              <a:buFontTx/>
              <a:buChar char="-"/>
            </a:pPr>
            <a:r>
              <a:rPr lang="en-US" sz="1200" dirty="0" smtClean="0"/>
              <a:t>Cover multiple types and delivery methods</a:t>
            </a:r>
          </a:p>
          <a:p>
            <a:pPr marL="628650" lvl="1" indent="-171450">
              <a:buFontTx/>
              <a:buChar char="-"/>
            </a:pPr>
            <a:r>
              <a:rPr lang="en-US" sz="1200" dirty="0" smtClean="0"/>
              <a:t>One size does not fit</a:t>
            </a:r>
            <a:r>
              <a:rPr lang="en-US" sz="1200" baseline="0" dirty="0" smtClean="0"/>
              <a:t> all, so producing guidance for multiple PX types was important.  Due to financial limitations and other issues, a variety of delivery methods are likely to be used.  The Guide must provide full guidance for all methods.</a:t>
            </a:r>
          </a:p>
          <a:p>
            <a:pPr marL="628650" lvl="1" indent="-171450">
              <a:buFontTx/>
              <a:buChar char="-"/>
            </a:pPr>
            <a:endParaRPr lang="en-US" sz="1200" dirty="0" smtClean="0"/>
          </a:p>
          <a:p>
            <a:pPr eaLnBrk="1" hangingPunct="1"/>
            <a:endParaRPr lang="en-US" dirty="0" smtClean="0">
              <a:latin typeface="Arial" charset="0"/>
              <a:ea typeface="ＭＳ Ｐゴシック" pitchFamily="-11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9B4EB4-5598-40D3-88E5-16B91A0484D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21</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8" indent="-171428">
              <a:buFont typeface="Arial" pitchFamily="34" charset="0"/>
              <a:buChar char="•"/>
            </a:pPr>
            <a:r>
              <a:rPr lang="en-US" dirty="0" smtClean="0"/>
              <a:t>Final Guide and project reports were</a:t>
            </a:r>
            <a:r>
              <a:rPr lang="en-US" baseline="0" dirty="0" smtClean="0"/>
              <a:t> developed in </a:t>
            </a:r>
            <a:r>
              <a:rPr lang="en-US" baseline="0" dirty="0" smtClean="0"/>
              <a:t>2013</a:t>
            </a:r>
            <a:r>
              <a:rPr lang="en-US" baseline="0" dirty="0" smtClean="0"/>
              <a: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9B4EB4-5598-40D3-88E5-16B91A0484D5}"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are the research team and</a:t>
            </a:r>
            <a:r>
              <a:rPr lang="en-US" baseline="0" dirty="0" smtClean="0"/>
              <a:t> project panel members, along with TRB staff.</a:t>
            </a:r>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r>
              <a:rPr lang="en-US" b="1" dirty="0"/>
              <a:t>17-52 </a:t>
            </a:r>
            <a:r>
              <a:rPr lang="en-US" b="1" dirty="0" smtClean="0"/>
              <a:t>included </a:t>
            </a:r>
            <a:r>
              <a:rPr lang="en-US" b="1" dirty="0"/>
              <a:t>seven tasks.</a:t>
            </a:r>
          </a:p>
          <a:p>
            <a:endParaRPr lang="en-US" b="1" dirty="0"/>
          </a:p>
          <a:p>
            <a:r>
              <a:rPr lang="en-US" b="1" dirty="0"/>
              <a:t>Task 1</a:t>
            </a:r>
            <a:r>
              <a:rPr lang="en-US" dirty="0"/>
              <a:t>—Conduct Project Kick-off Meeting, Refine Work Plan, and Prepare Interim Reports</a:t>
            </a:r>
          </a:p>
          <a:p>
            <a:r>
              <a:rPr lang="en-US" b="1" dirty="0"/>
              <a:t>Task 2</a:t>
            </a:r>
            <a:r>
              <a:rPr lang="en-US" dirty="0"/>
              <a:t>—Identify External Sources of Current SHSP Peer Exchange Practices</a:t>
            </a:r>
          </a:p>
          <a:p>
            <a:r>
              <a:rPr lang="en-US" b="1" dirty="0"/>
              <a:t>Task 3</a:t>
            </a:r>
            <a:r>
              <a:rPr lang="en-US" dirty="0"/>
              <a:t>—Develop and Present Annotated Outline of Draft SHSP Peer Exchange Guidebook</a:t>
            </a:r>
          </a:p>
          <a:p>
            <a:r>
              <a:rPr lang="en-US" b="1" dirty="0"/>
              <a:t>Task 4</a:t>
            </a:r>
            <a:r>
              <a:rPr lang="en-US" dirty="0"/>
              <a:t>—Develop Draft Guidebook</a:t>
            </a:r>
          </a:p>
          <a:p>
            <a:r>
              <a:rPr lang="en-US" b="1" dirty="0"/>
              <a:t>Task 5</a:t>
            </a:r>
            <a:r>
              <a:rPr lang="en-US" dirty="0"/>
              <a:t>—Conduct a Field Test of the SHSP Peer Exchange Guidebook</a:t>
            </a:r>
          </a:p>
          <a:p>
            <a:r>
              <a:rPr lang="en-US" b="1" dirty="0"/>
              <a:t>Task 6</a:t>
            </a:r>
            <a:r>
              <a:rPr lang="en-US" dirty="0"/>
              <a:t>—Prepare and Submit Draft Final Guidebook, Draft Final Project Report, and Draft Final Project Presentation</a:t>
            </a:r>
          </a:p>
          <a:p>
            <a:r>
              <a:rPr lang="en-US" b="1" dirty="0"/>
              <a:t>Task 7</a:t>
            </a:r>
            <a:r>
              <a:rPr lang="en-US" dirty="0"/>
              <a:t>—Prepare and Submit Final Guidebook, Final Project Report, and Final Presentation</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5</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8" indent="-171428">
              <a:buFont typeface="Arial" pitchFamily="34" charset="0"/>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6</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28" indent="-171428">
              <a:buFont typeface="Arial" pitchFamily="34" charset="0"/>
              <a:buChar char="•"/>
            </a:pPr>
            <a:r>
              <a:rPr lang="en-US" sz="1200" kern="1200" dirty="0" smtClean="0">
                <a:solidFill>
                  <a:schemeClr val="tx1"/>
                </a:solidFill>
                <a:effectLst/>
                <a:latin typeface="+mn-lt"/>
                <a:ea typeface="+mn-ea"/>
                <a:cs typeface="+mn-cs"/>
              </a:rPr>
              <a:t>The research team conducted a search to identify published information regarding various types of peer exchange programs, particularly those related to transportation safety.  We discovered very few references specifically on the topic of SHSP peer exchange programs.  However, we identified numerous examples of transportation peer exchange programs. </a:t>
            </a:r>
          </a:p>
          <a:p>
            <a:pPr marL="171428" indent="-171428">
              <a:buFont typeface="Arial" pitchFamily="34" charset="0"/>
              <a:buChar char="•"/>
            </a:pPr>
            <a:r>
              <a:rPr lang="en-US" sz="1200" kern="1200" dirty="0" smtClean="0">
                <a:solidFill>
                  <a:schemeClr val="tx1"/>
                </a:solidFill>
                <a:effectLst/>
                <a:latin typeface="+mn-lt"/>
                <a:ea typeface="+mn-ea"/>
                <a:cs typeface="+mn-cs"/>
              </a:rPr>
              <a:t>Topics</a:t>
            </a:r>
          </a:p>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1" kern="1200" dirty="0" smtClean="0">
                <a:solidFill>
                  <a:schemeClr val="tx1"/>
                </a:solidFill>
                <a:effectLst/>
                <a:latin typeface="+mn-lt"/>
                <a:ea typeface="+mn-ea"/>
                <a:cs typeface="+mn-cs"/>
              </a:rPr>
              <a:t>Determining if a Peer Exchange Event is Needed</a:t>
            </a:r>
          </a:p>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1" kern="1200" dirty="0" smtClean="0">
                <a:solidFill>
                  <a:schemeClr val="tx1"/>
                </a:solidFill>
                <a:effectLst/>
                <a:latin typeface="+mn-lt"/>
                <a:ea typeface="+mn-ea"/>
                <a:cs typeface="+mn-cs"/>
              </a:rPr>
              <a:t>Peer Exchange Types and Delivery Methods</a:t>
            </a:r>
          </a:p>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1" kern="1200" dirty="0" smtClean="0">
                <a:solidFill>
                  <a:schemeClr val="tx1"/>
                </a:solidFill>
                <a:effectLst/>
                <a:latin typeface="+mn-lt"/>
                <a:ea typeface="+mn-ea"/>
                <a:cs typeface="+mn-cs"/>
              </a:rPr>
              <a:t>Planning for a Peer Exchange Event</a:t>
            </a:r>
          </a:p>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1" kern="1200" dirty="0" smtClean="0">
                <a:solidFill>
                  <a:schemeClr val="tx1"/>
                </a:solidFill>
                <a:effectLst/>
                <a:latin typeface="+mn-lt"/>
                <a:ea typeface="+mn-ea"/>
                <a:cs typeface="+mn-cs"/>
              </a:rPr>
              <a:t>Pre-even and</a:t>
            </a:r>
            <a:r>
              <a:rPr lang="en-US" sz="1200" i="1" kern="1200" baseline="0" dirty="0" smtClean="0">
                <a:solidFill>
                  <a:schemeClr val="tx1"/>
                </a:solidFill>
                <a:effectLst/>
                <a:latin typeface="+mn-lt"/>
                <a:ea typeface="+mn-ea"/>
                <a:cs typeface="+mn-cs"/>
              </a:rPr>
              <a:t> post-event activities</a:t>
            </a:r>
            <a:endParaRPr lang="en-US" sz="1200" i="1" kern="1200" dirty="0" smtClean="0">
              <a:solidFill>
                <a:schemeClr val="tx1"/>
              </a:solidFill>
              <a:effectLst/>
              <a:latin typeface="+mn-lt"/>
              <a:ea typeface="+mn-ea"/>
              <a:cs typeface="+mn-cs"/>
            </a:endParaRPr>
          </a:p>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i="1" kern="1200" dirty="0" smtClean="0">
              <a:solidFill>
                <a:schemeClr val="tx1"/>
              </a:solidFill>
              <a:effectLst/>
              <a:latin typeface="+mn-lt"/>
              <a:ea typeface="+mn-ea"/>
              <a:cs typeface="+mn-cs"/>
            </a:endParaRPr>
          </a:p>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i="1" kern="1200" dirty="0" smtClean="0">
              <a:solidFill>
                <a:schemeClr val="tx1"/>
              </a:solidFill>
              <a:effectLst/>
              <a:latin typeface="+mn-lt"/>
              <a:ea typeface="+mn-ea"/>
              <a:cs typeface="+mn-cs"/>
            </a:endParaRPr>
          </a:p>
          <a:p>
            <a:pPr marL="628628" lvl="1" indent="-171428">
              <a:buFont typeface="Arial" pitchFamily="34" charset="0"/>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7</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 research team conducted 1-hour phone discussions with representatives from five departments of transportation (DOT) and the FHWA Peer-to-Peer Program to gain insight into effective SHSP peer exchanges. The State DOTs were Idaho, Illinois, Missouri, New Hampshire, and Utah. They were selected based on their depth and variety of peer exchange experience. </a:t>
            </a:r>
          </a:p>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i="1" kern="1200" dirty="0" smtClean="0">
              <a:solidFill>
                <a:schemeClr val="tx1"/>
              </a:solidFill>
              <a:effectLst/>
              <a:latin typeface="+mn-lt"/>
              <a:ea typeface="+mn-ea"/>
              <a:cs typeface="+mn-cs"/>
            </a:endParaRPr>
          </a:p>
          <a:p>
            <a:pPr marL="628628" marR="0" lvl="1" indent="-17142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i="1" kern="1200" dirty="0" smtClean="0">
              <a:solidFill>
                <a:schemeClr val="tx1"/>
              </a:solidFill>
              <a:effectLst/>
              <a:latin typeface="+mn-lt"/>
              <a:ea typeface="+mn-ea"/>
              <a:cs typeface="+mn-cs"/>
            </a:endParaRPr>
          </a:p>
          <a:p>
            <a:pPr marL="628628" lvl="1" indent="-171428">
              <a:buFont typeface="Arial" pitchFamily="34" charset="0"/>
              <a:buChar char="•"/>
            </a:pPr>
            <a:r>
              <a:rPr lang="en-US" dirty="0" smtClean="0"/>
              <a:t>Two main questions were the focus of</a:t>
            </a:r>
            <a:r>
              <a:rPr lang="en-US" baseline="0" dirty="0" smtClean="0"/>
              <a:t> the interviews</a:t>
            </a:r>
          </a:p>
          <a:p>
            <a:pPr marL="1085828" marR="0" lvl="2"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1. </a:t>
            </a:r>
            <a:r>
              <a:rPr lang="en-US" sz="1200" dirty="0" smtClean="0"/>
              <a:t>What makes a successful SHSP peer exchange?</a:t>
            </a:r>
          </a:p>
          <a:p>
            <a:pPr marL="1085828" marR="0" lvl="2" indent="-17142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2. What are some areas for improving peer exchanges?</a:t>
            </a:r>
          </a:p>
          <a:p>
            <a:pPr marL="1085828" lvl="2" indent="-171428">
              <a:buFont typeface="Arial" pitchFamily="34" charset="0"/>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204">
              <a:defRPr sz="2400">
                <a:solidFill>
                  <a:schemeClr val="tx1"/>
                </a:solidFill>
                <a:latin typeface="Arial" charset="0"/>
                <a:ea typeface="ＭＳ Ｐゴシック" pitchFamily="-112" charset="-128"/>
              </a:defRPr>
            </a:lvl1pPr>
            <a:lvl2pPr marL="37136405" indent="-36688791" defTabSz="923204">
              <a:defRPr sz="2400">
                <a:solidFill>
                  <a:schemeClr val="tx1"/>
                </a:solidFill>
                <a:latin typeface="Arial" charset="0"/>
                <a:ea typeface="ＭＳ Ｐゴシック" pitchFamily="-112" charset="-128"/>
              </a:defRPr>
            </a:lvl2pPr>
            <a:lvl3pPr>
              <a:defRPr sz="2400">
                <a:solidFill>
                  <a:schemeClr val="tx1"/>
                </a:solidFill>
                <a:latin typeface="Arial" charset="0"/>
                <a:ea typeface="ＭＳ Ｐゴシック" pitchFamily="-112" charset="-128"/>
              </a:defRPr>
            </a:lvl3pPr>
            <a:lvl4pPr>
              <a:defRPr sz="2400">
                <a:solidFill>
                  <a:schemeClr val="tx1"/>
                </a:solidFill>
                <a:latin typeface="Arial" charset="0"/>
                <a:ea typeface="ＭＳ Ｐゴシック" pitchFamily="-112" charset="-128"/>
              </a:defRPr>
            </a:lvl4pPr>
            <a:lvl5pPr>
              <a:defRPr sz="2400">
                <a:solidFill>
                  <a:schemeClr val="tx1"/>
                </a:solidFill>
                <a:latin typeface="Arial" charset="0"/>
                <a:ea typeface="ＭＳ Ｐゴシック" pitchFamily="-112" charset="-128"/>
              </a:defRPr>
            </a:lvl5pPr>
            <a:lvl6pPr marL="447614" eaLnBrk="0" fontAlgn="base" hangingPunct="0">
              <a:spcBef>
                <a:spcPct val="0"/>
              </a:spcBef>
              <a:spcAft>
                <a:spcPct val="0"/>
              </a:spcAft>
              <a:defRPr sz="2400">
                <a:solidFill>
                  <a:schemeClr val="tx1"/>
                </a:solidFill>
                <a:latin typeface="Arial" charset="0"/>
                <a:ea typeface="ＭＳ Ｐゴシック" pitchFamily="-112" charset="-128"/>
              </a:defRPr>
            </a:lvl6pPr>
            <a:lvl7pPr marL="895227" eaLnBrk="0" fontAlgn="base" hangingPunct="0">
              <a:spcBef>
                <a:spcPct val="0"/>
              </a:spcBef>
              <a:spcAft>
                <a:spcPct val="0"/>
              </a:spcAft>
              <a:defRPr sz="2400">
                <a:solidFill>
                  <a:schemeClr val="tx1"/>
                </a:solidFill>
                <a:latin typeface="Arial" charset="0"/>
                <a:ea typeface="ＭＳ Ｐゴシック" pitchFamily="-112" charset="-128"/>
              </a:defRPr>
            </a:lvl7pPr>
            <a:lvl8pPr marL="1342842" eaLnBrk="0" fontAlgn="base" hangingPunct="0">
              <a:spcBef>
                <a:spcPct val="0"/>
              </a:spcBef>
              <a:spcAft>
                <a:spcPct val="0"/>
              </a:spcAft>
              <a:defRPr sz="2400">
                <a:solidFill>
                  <a:schemeClr val="tx1"/>
                </a:solidFill>
                <a:latin typeface="Arial" charset="0"/>
                <a:ea typeface="ＭＳ Ｐゴシック" pitchFamily="-112" charset="-128"/>
              </a:defRPr>
            </a:lvl8pPr>
            <a:lvl9pPr marL="1790456" eaLnBrk="0" fontAlgn="base" hangingPunct="0">
              <a:spcBef>
                <a:spcPct val="0"/>
              </a:spcBef>
              <a:spcAft>
                <a:spcPct val="0"/>
              </a:spcAft>
              <a:defRPr sz="2400">
                <a:solidFill>
                  <a:schemeClr val="tx1"/>
                </a:solidFill>
                <a:latin typeface="Arial" charset="0"/>
                <a:ea typeface="ＭＳ Ｐゴシック" pitchFamily="-112" charset="-128"/>
              </a:defRPr>
            </a:lvl9pPr>
          </a:lstStyle>
          <a:p>
            <a:fld id="{4A52E2E5-8556-4B93-897C-F4F6DA2C4E91}" type="slidenum">
              <a:rPr lang="en-US" sz="1100"/>
              <a:pPr/>
              <a:t>8</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Arial" pitchFamily="34" charset="0"/>
              <a:buNone/>
            </a:pPr>
            <a:r>
              <a:rPr lang="en-US" sz="1200" kern="1200" dirty="0" smtClean="0">
                <a:solidFill>
                  <a:schemeClr val="tx1"/>
                </a:solidFill>
                <a:effectLst/>
                <a:latin typeface="+mn-lt"/>
                <a:ea typeface="+mn-ea"/>
                <a:cs typeface="+mn-cs"/>
              </a:rPr>
              <a:t>The agency interviews and literature review revealed many useful suggestions for hosting a successful peer exchange. </a:t>
            </a:r>
          </a:p>
          <a:p>
            <a:pPr marL="0" lvl="0" indent="0">
              <a:buFont typeface="Arial" pitchFamily="34" charset="0"/>
              <a:buNone/>
            </a:pP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Critically Consider Timing. </a:t>
            </a:r>
            <a:r>
              <a:rPr lang="en-US" sz="1200" kern="1200" dirty="0" smtClean="0">
                <a:solidFill>
                  <a:schemeClr val="tx1"/>
                </a:solidFill>
                <a:effectLst/>
                <a:latin typeface="+mn-lt"/>
                <a:ea typeface="+mn-ea"/>
                <a:cs typeface="+mn-cs"/>
              </a:rPr>
              <a:t>Possible criteria to help determine if the time is right include time since last peer exchange, desire to advance the implementation of a new countermeasure, staff turnover, or the need for additional time to evaluate the impact recent changes had on the program.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Define Clear Objectives. </a:t>
            </a:r>
            <a:r>
              <a:rPr lang="en-US" sz="1200" kern="1200" dirty="0" smtClean="0">
                <a:solidFill>
                  <a:schemeClr val="tx1"/>
                </a:solidFill>
                <a:effectLst/>
                <a:latin typeface="+mn-lt"/>
                <a:ea typeface="+mn-ea"/>
                <a:cs typeface="+mn-cs"/>
              </a:rPr>
              <a:t>Considerable thought should be given to focusing and clearly stating objectives and goals of the peer exchange before any plans are made.  This step significantly impacts many future decisions, such as selecting appropriate peers and facilitators, identifying participants, and choosing a format that allows the peer exchange to obtain the goals.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Evaluate Different Delivery Methods.  </a:t>
            </a:r>
            <a:r>
              <a:rPr lang="en-US" sz="1200" kern="1200" dirty="0" smtClean="0">
                <a:solidFill>
                  <a:schemeClr val="tx1"/>
                </a:solidFill>
                <a:effectLst/>
                <a:latin typeface="+mn-lt"/>
                <a:ea typeface="+mn-ea"/>
                <a:cs typeface="+mn-cs"/>
              </a:rPr>
              <a:t>With improving technology and increasingly specific regional issues related to SHSPs, agencies are experimenting with alternative formats, including reverse scans, virtual peer exchanges, and regional events. No guidance was found to help States determine when each is the most appropriate.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Recognize that a Peer Exchange is the First Step to Improve Safety</a:t>
            </a:r>
          </a:p>
          <a:p>
            <a:r>
              <a:rPr lang="en-US" sz="1200" kern="1200" dirty="0" smtClean="0">
                <a:solidFill>
                  <a:schemeClr val="tx1"/>
                </a:solidFill>
                <a:effectLst/>
                <a:latin typeface="+mn-lt"/>
                <a:ea typeface="+mn-ea"/>
                <a:cs typeface="+mn-cs"/>
              </a:rPr>
              <a:t>The most important work is to implement the ideas, inspire change, and follow up on valuable action items resulting from the peer exchange.  A peer exchange event does not reduce traffic fatalities or guarantee success; it is the ensuing actions and changes that make the difference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most important key lessons from the state of the practice review was the development of an Activity Checklist (see a partial example here) that provides steps and timelines for peer exchange planning teams.</a:t>
            </a:r>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4211988"/>
          </a:xfrm>
          <a:prstGeom prst="rect">
            <a:avLst/>
          </a:prstGeom>
        </p:spPr>
      </p:pic>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spTree>
    <p:extLst>
      <p:ext uri="{BB962C8B-B14F-4D97-AF65-F5344CB8AC3E}">
        <p14:creationId xmlns:p14="http://schemas.microsoft.com/office/powerpoint/2010/main" val="831895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1600">
                <a:latin typeface="Franklin Gothic Medium" pitchFamily="34" charset="0"/>
              </a:defRPr>
            </a:lvl1pPr>
            <a:lvl2pPr>
              <a:defRPr sz="1400">
                <a:latin typeface="Franklin Gothic Medium" pitchFamily="34" charset="0"/>
              </a:defRPr>
            </a:lvl2pPr>
            <a:lvl3pPr>
              <a:defRPr sz="1200">
                <a:latin typeface="Franklin Gothic Medium" pitchFamily="34" charset="0"/>
              </a:defRPr>
            </a:lvl3pPr>
            <a:lvl4pPr>
              <a:buClr>
                <a:schemeClr val="bg1">
                  <a:lumMod val="75000"/>
                </a:schemeClr>
              </a:buClr>
              <a:defRPr sz="1100">
                <a:latin typeface="Franklin Gothic Medium"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42060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33172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W:\Current\ca-SAIC_Brand_Guide_2011\12-0623-Deliverable\12-0623-Working\12-0623-PPTs_Groups_BUs\12-0623-Images\12-0623-ppt_top_new.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91440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80377"/>
            <a:ext cx="6111860"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6" name="Slide Number Placeholder 5"/>
          <p:cNvSpPr>
            <a:spLocks noGrp="1"/>
          </p:cNvSpPr>
          <p:nvPr>
            <p:ph type="sldNum" sz="quarter" idx="4"/>
          </p:nvPr>
        </p:nvSpPr>
        <p:spPr>
          <a:xfrm>
            <a:off x="457200" y="6422571"/>
            <a:ext cx="362857" cy="158583"/>
          </a:xfrm>
          <a:prstGeom prst="rect">
            <a:avLst/>
          </a:prstGeom>
        </p:spPr>
        <p:txBody>
          <a:bodyPr vert="horz" lIns="0" tIns="0" rIns="0" bIns="0" rtlCol="0" anchor="t" anchorCtr="0"/>
          <a:lstStyle>
            <a:lvl1pPr algn="l">
              <a:defRPr sz="900" b="0">
                <a:solidFill>
                  <a:schemeClr val="tx2"/>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cxnSp>
        <p:nvCxnSpPr>
          <p:cNvPr id="10" name="Straight Connector 9"/>
          <p:cNvCxnSpPr/>
          <p:nvPr/>
        </p:nvCxnSpPr>
        <p:spPr>
          <a:xfrm>
            <a:off x="740232" y="6408058"/>
            <a:ext cx="0" cy="188686"/>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976083"/>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spcBef>
          <a:spcPct val="0"/>
        </a:spcBef>
        <a:buNone/>
        <a:defRPr sz="22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16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Users\chingt\Desktop\12-0623-ppt_divN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0"/>
            <a:ext cx="9144001"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331720"/>
            <a:ext cx="6111860" cy="566924"/>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0" y="3689295"/>
            <a:ext cx="4283060" cy="533400"/>
          </a:xfrm>
          <a:prstGeom prst="rect">
            <a:avLst/>
          </a:prstGeom>
        </p:spPr>
        <p:txBody>
          <a:bodyPr vert="horz" lIns="0" tIns="0" rIns="0" bIns="0" rtlCol="0">
            <a:noAutofit/>
          </a:bodyPr>
          <a:lstStyle/>
          <a:p>
            <a:pPr lvl="0"/>
            <a:endParaRPr lang="en-US" dirty="0" smtClean="0"/>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2400" kern="1200">
          <a:solidFill>
            <a:schemeClr val="bg1"/>
          </a:solidFill>
          <a:latin typeface="Franklin Gothic Demi" pitchFamily="34" charset="0"/>
          <a:ea typeface="+mj-ea"/>
          <a:cs typeface="+mj-cs"/>
        </a:defRPr>
      </a:lvl1pPr>
    </p:titleStyle>
    <p:bodyStyle>
      <a:lvl1pPr marL="0" indent="0" algn="l" defTabSz="914400" rtl="0" eaLnBrk="1" latinLnBrk="0" hangingPunct="1">
        <a:spcBef>
          <a:spcPts val="0"/>
        </a:spcBef>
        <a:buFont typeface="Arial" pitchFamily="34" charset="0"/>
        <a:buNone/>
        <a:defRPr sz="1600" kern="1200">
          <a:solidFill>
            <a:schemeClr val="tx1"/>
          </a:solidFill>
          <a:latin typeface="+mj-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rian.e.chandler@saic.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leanna.depue@modot.mo.gov" TargetMode="External"/><Relationship Id="rId4" Type="http://schemas.openxmlformats.org/officeDocument/2006/relationships/hyperlink" Target="mailto:lsundstrom@na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4551687"/>
            <a:ext cx="6752492" cy="512381"/>
          </a:xfrm>
        </p:spPr>
        <p:txBody>
          <a:bodyPr/>
          <a:lstStyle/>
          <a:p>
            <a:r>
              <a:rPr lang="en-US" dirty="0"/>
              <a:t>Using Peer Exchanges to Improve the Effectiveness of a State's Strategic Highway Safety Plan </a:t>
            </a:r>
          </a:p>
        </p:txBody>
      </p:sp>
      <p:sp>
        <p:nvSpPr>
          <p:cNvPr id="3" name="Subtitle 2"/>
          <p:cNvSpPr>
            <a:spLocks noGrp="1"/>
          </p:cNvSpPr>
          <p:nvPr>
            <p:ph type="subTitle" idx="1"/>
          </p:nvPr>
        </p:nvSpPr>
        <p:spPr/>
        <p:txBody>
          <a:bodyPr/>
          <a:lstStyle/>
          <a:p>
            <a:r>
              <a:rPr lang="en-US" dirty="0" smtClean="0"/>
              <a:t>NCHRP Project 17-52</a:t>
            </a:r>
            <a:endParaRPr lang="en-US" dirty="0"/>
          </a:p>
        </p:txBody>
      </p:sp>
      <p:sp>
        <p:nvSpPr>
          <p:cNvPr id="9" name="Subtitle 2"/>
          <p:cNvSpPr txBox="1">
            <a:spLocks/>
          </p:cNvSpPr>
          <p:nvPr/>
        </p:nvSpPr>
        <p:spPr>
          <a:xfrm>
            <a:off x="0" y="4097526"/>
            <a:ext cx="2046577" cy="190386"/>
          </a:xfrm>
          <a:prstGeom prst="rect">
            <a:avLst/>
          </a:prstGeom>
        </p:spPr>
        <p:txBody>
          <a:bodyPr vert="horz" lIns="0" tIns="0" rIns="0" bIns="0" rtlCol="0">
            <a:normAutofit/>
          </a:bodyPr>
          <a:lstStyle>
            <a:lvl1pPr marL="0" indent="0" algn="l" defTabSz="914400" rtl="0" eaLnBrk="1" latinLnBrk="0" hangingPunct="1">
              <a:spcBef>
                <a:spcPct val="20000"/>
              </a:spcBef>
              <a:buClr>
                <a:schemeClr val="accent1"/>
              </a:buClr>
              <a:buFont typeface="Arial"/>
              <a:buNone/>
              <a:defRPr sz="1600" b="1" kern="1200">
                <a:solidFill>
                  <a:schemeClr val="tx2">
                    <a:lumMod val="50000"/>
                    <a:lumOff val="50000"/>
                  </a:schemeClr>
                </a:solidFill>
                <a:latin typeface="Arial Narrow" pitchFamily="34" charset="0"/>
                <a:ea typeface="+mn-ea"/>
                <a:cs typeface="Arial" pitchFamily="34" charset="0"/>
              </a:defRPr>
            </a:lvl1pPr>
            <a:lvl2pPr marL="4572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chemeClr val="accent1"/>
              </a:buClr>
              <a:buFont typeface="Arial" pitchFamily="34" charset="0"/>
              <a:buNone/>
              <a:tabLst/>
              <a:defRPr sz="1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chemeClr val="bg2"/>
              </a:buClr>
              <a:buFont typeface="Arial" pitchFamily="34" charset="0"/>
              <a:buNone/>
              <a:defRPr sz="12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1000" kern="0" spc="400" dirty="0">
              <a:solidFill>
                <a:schemeClr val="tx2"/>
              </a:solidFill>
              <a:latin typeface="Franklin Gothic Medium Cond" pitchFamily="34" charset="0"/>
            </a:endParaRPr>
          </a:p>
        </p:txBody>
      </p:sp>
      <p:pic>
        <p:nvPicPr>
          <p:cNvPr id="10" name="Picture 9" descr="Arkansas PX 016.JPG"/>
          <p:cNvPicPr/>
          <p:nvPr/>
        </p:nvPicPr>
        <p:blipFill>
          <a:blip r:embed="rId3" cstate="print">
            <a:extLst>
              <a:ext uri="{BEBA8EAE-BF5A-486C-A8C5-ECC9F3942E4B}">
                <a14:imgProps xmlns:a14="http://schemas.microsoft.com/office/drawing/2010/main">
                  <a14:imgLayer r:embed="rId4">
                    <a14:imgEffect>
                      <a14:brightnessContrast bright="19000"/>
                    </a14:imgEffect>
                  </a14:imgLayer>
                </a14:imgProps>
              </a:ext>
            </a:extLst>
          </a:blip>
          <a:stretch>
            <a:fillRect/>
          </a:stretch>
        </p:blipFill>
        <p:spPr>
          <a:xfrm>
            <a:off x="1787888" y="166045"/>
            <a:ext cx="5459077" cy="3667401"/>
          </a:xfrm>
          <a:prstGeom prst="rect">
            <a:avLst/>
          </a:prstGeom>
        </p:spPr>
      </p:pic>
    </p:spTree>
    <p:extLst>
      <p:ext uri="{BB962C8B-B14F-4D97-AF65-F5344CB8AC3E}">
        <p14:creationId xmlns:p14="http://schemas.microsoft.com/office/powerpoint/2010/main" val="293470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Technical Memos A - G</a:t>
            </a:r>
          </a:p>
        </p:txBody>
      </p:sp>
      <p:sp>
        <p:nvSpPr>
          <p:cNvPr id="29701" name="Rectangle 7"/>
          <p:cNvSpPr>
            <a:spLocks noGrp="1" noChangeArrowheads="1"/>
          </p:cNvSpPr>
          <p:nvPr>
            <p:ph idx="1"/>
          </p:nvPr>
        </p:nvSpPr>
        <p:spPr>
          <a:xfrm>
            <a:off x="457200" y="1531960"/>
            <a:ext cx="8550322" cy="4991668"/>
          </a:xfrm>
        </p:spPr>
        <p:txBody>
          <a:bodyPr>
            <a:noAutofit/>
          </a:bodyPr>
          <a:lstStyle/>
          <a:p>
            <a:pPr marL="342900" indent="-342900">
              <a:buFont typeface="+mj-lt"/>
              <a:buAutoNum type="alphaUcPeriod"/>
            </a:pPr>
            <a:r>
              <a:rPr lang="en-US" sz="2200" dirty="0" smtClean="0"/>
              <a:t>Potential </a:t>
            </a:r>
            <a:r>
              <a:rPr lang="en-US" sz="2200" dirty="0"/>
              <a:t>Tasks and Timelines Necessary to Plan and Conduct a Peer Exchange</a:t>
            </a:r>
          </a:p>
          <a:p>
            <a:pPr marL="342900" indent="-342900">
              <a:buFont typeface="+mj-lt"/>
              <a:buAutoNum type="alphaUcPeriod"/>
            </a:pPr>
            <a:r>
              <a:rPr lang="en-US" sz="2200" dirty="0"/>
              <a:t>Expertise Necessary for Members of Expert SHSP Peer Exchange Panels</a:t>
            </a:r>
          </a:p>
          <a:p>
            <a:pPr marL="342900" indent="-342900">
              <a:buFont typeface="+mj-lt"/>
              <a:buAutoNum type="alphaUcPeriod"/>
            </a:pPr>
            <a:r>
              <a:rPr lang="en-US" sz="2200" dirty="0" smtClean="0"/>
              <a:t>Characteristics </a:t>
            </a:r>
            <a:r>
              <a:rPr lang="en-US" sz="2200" dirty="0"/>
              <a:t>and Responsibilities of </a:t>
            </a:r>
            <a:r>
              <a:rPr lang="en-US" sz="2200" dirty="0" smtClean="0"/>
              <a:t>Host State Planning Committee</a:t>
            </a:r>
          </a:p>
          <a:p>
            <a:pPr marL="342900" indent="-342900">
              <a:buFont typeface="+mj-lt"/>
              <a:buAutoNum type="alphaUcPeriod"/>
            </a:pPr>
            <a:r>
              <a:rPr lang="en-US" sz="2200" dirty="0"/>
              <a:t>Characteristics and Responsibilities of Peer Exchange </a:t>
            </a:r>
            <a:r>
              <a:rPr lang="en-US" sz="2200" dirty="0" smtClean="0"/>
              <a:t>Participants</a:t>
            </a:r>
          </a:p>
          <a:p>
            <a:pPr marL="342900" indent="-342900">
              <a:buFont typeface="+mj-lt"/>
              <a:buAutoNum type="alphaUcPeriod"/>
            </a:pPr>
            <a:r>
              <a:rPr lang="en-US" sz="2200" dirty="0"/>
              <a:t>Documenting the Peer Exchange, Implementation Recommendations, and Follow-up </a:t>
            </a:r>
            <a:r>
              <a:rPr lang="en-US" sz="2200" dirty="0" smtClean="0"/>
              <a:t>Suggestions</a:t>
            </a:r>
          </a:p>
          <a:p>
            <a:pPr marL="342900" indent="-342900">
              <a:buFont typeface="+mj-lt"/>
              <a:buAutoNum type="alphaUcPeriod"/>
            </a:pPr>
            <a:r>
              <a:rPr lang="en-US" sz="2200" dirty="0"/>
              <a:t>Evaluation Instrument for Participants to Evaluate their Peer Exchange </a:t>
            </a:r>
            <a:r>
              <a:rPr lang="en-US" sz="2200" dirty="0" smtClean="0"/>
              <a:t>Experience</a:t>
            </a:r>
          </a:p>
          <a:p>
            <a:pPr marL="342900" indent="-342900">
              <a:buFont typeface="+mj-lt"/>
              <a:buAutoNum type="alphaUcPeriod"/>
            </a:pPr>
            <a:r>
              <a:rPr lang="en-US" sz="2200" dirty="0"/>
              <a:t>Evaluation Instrument for the Host State to Evaluate Implementation</a:t>
            </a:r>
            <a:endParaRPr lang="en-US" sz="2200" b="1" dirty="0"/>
          </a:p>
          <a:p>
            <a:pPr marL="342900" indent="-342900">
              <a:buFont typeface="+mj-lt"/>
              <a:buAutoNum type="alphaUcPeriod"/>
            </a:pPr>
            <a:endParaRPr lang="en-US" sz="2200" dirty="0" smtClean="0"/>
          </a:p>
          <a:p>
            <a:pPr marL="457200" indent="-457200">
              <a:buFont typeface="+mj-lt"/>
              <a:buAutoNum type="alphaUcPeriod"/>
            </a:pPr>
            <a:endParaRPr lang="en-US" sz="2200" dirty="0" smtClean="0"/>
          </a:p>
          <a:p>
            <a:pPr marL="800100" lvl="1" indent="-457200">
              <a:buFont typeface="+mj-lt"/>
              <a:buAutoNum type="alphaUcPeriod"/>
            </a:pPr>
            <a:endParaRPr lang="en-US" sz="2200" dirty="0" smtClean="0"/>
          </a:p>
          <a:p>
            <a:pPr marL="800100" lvl="1" indent="-457200">
              <a:buFont typeface="+mj-lt"/>
              <a:buAutoNum type="alphaUcPeriod"/>
            </a:pPr>
            <a:endParaRPr lang="en-US" sz="22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10</a:t>
            </a:fld>
            <a:endParaRPr lang="en-US" dirty="0"/>
          </a:p>
        </p:txBody>
      </p:sp>
    </p:spTree>
    <p:extLst>
      <p:ext uri="{BB962C8B-B14F-4D97-AF65-F5344CB8AC3E}">
        <p14:creationId xmlns:p14="http://schemas.microsoft.com/office/powerpoint/2010/main" val="2046750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Tasks 3 &amp; 4 – </a:t>
            </a:r>
            <a:r>
              <a:rPr lang="en-US" sz="2400" dirty="0"/>
              <a:t>Develop </a:t>
            </a:r>
            <a:r>
              <a:rPr lang="en-US" sz="2400" dirty="0" smtClean="0"/>
              <a:t>Annotated </a:t>
            </a:r>
            <a:r>
              <a:rPr lang="en-US" sz="2400" dirty="0"/>
              <a:t>Outline </a:t>
            </a:r>
            <a:r>
              <a:rPr lang="en-US" sz="2400" dirty="0" smtClean="0"/>
              <a:t>and Draft </a:t>
            </a:r>
            <a:r>
              <a:rPr lang="en-US" sz="2400" dirty="0"/>
              <a:t>SHSP Peer Exchange </a:t>
            </a:r>
            <a:r>
              <a:rPr lang="en-US" sz="2400" dirty="0" smtClean="0"/>
              <a:t>Guidebook</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8229600" cy="3094630"/>
          </a:xfrm>
        </p:spPr>
        <p:txBody>
          <a:bodyPr>
            <a:noAutofit/>
          </a:bodyPr>
          <a:lstStyle/>
          <a:p>
            <a:r>
              <a:rPr lang="en-US" sz="2800" dirty="0" smtClean="0"/>
              <a:t>Discussions at Project Panel Meeting</a:t>
            </a:r>
          </a:p>
          <a:p>
            <a:pPr lvl="1"/>
            <a:r>
              <a:rPr lang="en-US" sz="2400" dirty="0" smtClean="0"/>
              <a:t>Need more detail for all types and delivery methods</a:t>
            </a:r>
          </a:p>
          <a:p>
            <a:pPr lvl="1"/>
            <a:r>
              <a:rPr lang="en-US" sz="2400" dirty="0" smtClean="0"/>
              <a:t>Guide organization ideas</a:t>
            </a:r>
          </a:p>
          <a:p>
            <a:pPr marL="1200150" lvl="2" indent="-457200">
              <a:buFont typeface="+mj-lt"/>
              <a:buAutoNum type="arabicPeriod"/>
            </a:pPr>
            <a:r>
              <a:rPr lang="en-US" sz="2400" dirty="0" smtClean="0"/>
              <a:t>One step-by-step chapter with type-specific text when needed</a:t>
            </a:r>
          </a:p>
          <a:p>
            <a:pPr marL="1200150" lvl="2" indent="-457200">
              <a:buFont typeface="+mj-lt"/>
              <a:buAutoNum type="arabicPeriod"/>
            </a:pPr>
            <a:r>
              <a:rPr lang="en-US" sz="2400" dirty="0" smtClean="0"/>
              <a:t>Multiple parallel chapters for each type</a:t>
            </a:r>
          </a:p>
          <a:p>
            <a:pPr lvl="3"/>
            <a:r>
              <a:rPr lang="en-US" sz="2000" dirty="0" smtClean="0"/>
              <a:t>“Choose Your Own Adventure” style</a:t>
            </a:r>
          </a:p>
        </p:txBody>
      </p:sp>
      <p:sp>
        <p:nvSpPr>
          <p:cNvPr id="11" name="Slide Number Placeholder 10"/>
          <p:cNvSpPr>
            <a:spLocks noGrp="1"/>
          </p:cNvSpPr>
          <p:nvPr>
            <p:ph type="sldNum" sz="quarter" idx="12"/>
          </p:nvPr>
        </p:nvSpPr>
        <p:spPr/>
        <p:txBody>
          <a:bodyPr/>
          <a:lstStyle/>
          <a:p>
            <a:fld id="{F5B7371F-B25E-42BE-91F9-DCD17E1CF49D}" type="slidenum">
              <a:rPr lang="en-US" smtClean="0"/>
              <a:pPr/>
              <a:t>11</a:t>
            </a:fld>
            <a:endParaRPr lang="en-US" dirty="0"/>
          </a:p>
        </p:txBody>
      </p:sp>
      <p:graphicFrame>
        <p:nvGraphicFramePr>
          <p:cNvPr id="6" name="Content Placeholder 5"/>
          <p:cNvGraphicFramePr>
            <a:graphicFrameLocks/>
          </p:cNvGraphicFramePr>
          <p:nvPr>
            <p:extLst>
              <p:ext uri="{D42A27DB-BD31-4B8C-83A1-F6EECF244321}">
                <p14:modId xmlns:p14="http://schemas.microsoft.com/office/powerpoint/2010/main" val="1249536895"/>
              </p:ext>
            </p:extLst>
          </p:nvPr>
        </p:nvGraphicFramePr>
        <p:xfrm>
          <a:off x="2839196" y="4972084"/>
          <a:ext cx="2906526" cy="1584960"/>
        </p:xfrm>
        <a:graphic>
          <a:graphicData uri="http://schemas.openxmlformats.org/drawingml/2006/table">
            <a:tbl>
              <a:tblPr firstRow="1" bandRow="1">
                <a:tableStyleId>{5C22544A-7EE6-4342-B048-85BDC9FD1C3A}</a:tableStyleId>
              </a:tblPr>
              <a:tblGrid>
                <a:gridCol w="2906526"/>
              </a:tblGrid>
              <a:tr h="185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ln w="3175">
                            <a:noFill/>
                          </a:ln>
                          <a:solidFill>
                            <a:schemeClr val="dk1"/>
                          </a:solidFill>
                          <a:latin typeface="+mn-lt"/>
                          <a:ea typeface="+mn-ea"/>
                          <a:cs typeface="+mn-cs"/>
                        </a:rPr>
                        <a:t>In-State</a:t>
                      </a:r>
                      <a:endParaRPr lang="en-US" sz="2000" b="1" kern="1200" dirty="0">
                        <a:ln w="3175">
                          <a:noFill/>
                        </a:ln>
                        <a:solidFill>
                          <a:schemeClr val="dk1"/>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n w="3175">
                            <a:noFill/>
                          </a:ln>
                          <a:latin typeface="+mn-lt"/>
                        </a:rPr>
                        <a:t>Multi-State / Regional</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185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n w="3175">
                            <a:noFill/>
                          </a:ln>
                          <a:latin typeface="+mn-lt"/>
                        </a:rPr>
                        <a:t>Peer Review</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5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n w="3175">
                            <a:noFill/>
                          </a:ln>
                          <a:latin typeface="+mn-lt"/>
                        </a:rPr>
                        <a:t>One-on-One</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97231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Tasks 3 &amp; 4 – </a:t>
            </a:r>
            <a:r>
              <a:rPr lang="en-US" sz="2400" dirty="0"/>
              <a:t>Develop </a:t>
            </a:r>
            <a:r>
              <a:rPr lang="en-US" sz="2400" dirty="0" smtClean="0"/>
              <a:t>Annotated </a:t>
            </a:r>
            <a:r>
              <a:rPr lang="en-US" sz="2400" dirty="0"/>
              <a:t>Outline </a:t>
            </a:r>
            <a:r>
              <a:rPr lang="en-US" sz="2400" dirty="0" smtClean="0"/>
              <a:t>and Draft </a:t>
            </a:r>
            <a:r>
              <a:rPr lang="en-US" sz="2400" dirty="0"/>
              <a:t>SHSP Peer Exchange </a:t>
            </a:r>
            <a:r>
              <a:rPr lang="en-US" sz="2400" dirty="0" smtClean="0"/>
              <a:t>Guidebook</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6530454" cy="4582236"/>
          </a:xfrm>
        </p:spPr>
        <p:txBody>
          <a:bodyPr>
            <a:noAutofit/>
          </a:bodyPr>
          <a:lstStyle/>
          <a:p>
            <a:pPr marL="514350" indent="-514350">
              <a:buFont typeface="+mj-lt"/>
              <a:buAutoNum type="arabicPeriod"/>
            </a:pPr>
            <a:r>
              <a:rPr lang="en-US" sz="2400" dirty="0" smtClean="0"/>
              <a:t>Introduction</a:t>
            </a:r>
          </a:p>
          <a:p>
            <a:pPr marL="514350" indent="-514350">
              <a:buFont typeface="+mj-lt"/>
              <a:buAutoNum type="arabicPeriod"/>
            </a:pPr>
            <a:r>
              <a:rPr lang="en-US" sz="2400" dirty="0" smtClean="0"/>
              <a:t>SHSP Basics</a:t>
            </a:r>
          </a:p>
          <a:p>
            <a:pPr marL="514350" indent="-514350">
              <a:buFont typeface="+mj-lt"/>
              <a:buAutoNum type="arabicPeriod"/>
            </a:pPr>
            <a:r>
              <a:rPr lang="en-US" sz="2400" dirty="0" smtClean="0"/>
              <a:t>Peer Exchange Basics</a:t>
            </a:r>
          </a:p>
          <a:p>
            <a:pPr marL="514350" indent="-514350">
              <a:buFont typeface="+mj-lt"/>
              <a:buAutoNum type="arabicPeriod"/>
            </a:pPr>
            <a:r>
              <a:rPr lang="en-US" sz="2400" dirty="0" smtClean="0"/>
              <a:t>Pre-Peer Exchange Planning</a:t>
            </a:r>
          </a:p>
          <a:p>
            <a:pPr marL="854075" lvl="1" indent="-514350"/>
            <a:r>
              <a:rPr lang="en-US" sz="2000" dirty="0" smtClean="0"/>
              <a:t>Choose Peer Exchange Type</a:t>
            </a:r>
          </a:p>
          <a:p>
            <a:pPr marL="514350" indent="-514350">
              <a:buFont typeface="+mj-lt"/>
              <a:buAutoNum type="arabicPeriod"/>
            </a:pPr>
            <a:r>
              <a:rPr lang="en-US" sz="2400" dirty="0" smtClean="0"/>
              <a:t>In-State Peer Exchange</a:t>
            </a:r>
          </a:p>
          <a:p>
            <a:pPr marL="514350" indent="-514350">
              <a:buFont typeface="+mj-lt"/>
              <a:buAutoNum type="arabicPeriod"/>
            </a:pPr>
            <a:r>
              <a:rPr lang="en-US" sz="2400" dirty="0" smtClean="0"/>
              <a:t>Multi-State / Regional Peer Exchange</a:t>
            </a:r>
          </a:p>
          <a:p>
            <a:pPr marL="514350" indent="-514350">
              <a:buFont typeface="+mj-lt"/>
              <a:buAutoNum type="arabicPeriod"/>
            </a:pPr>
            <a:r>
              <a:rPr lang="en-US" sz="2400" dirty="0" smtClean="0"/>
              <a:t>Peer Review</a:t>
            </a:r>
          </a:p>
          <a:p>
            <a:pPr marL="514350" indent="-514350">
              <a:buFont typeface="+mj-lt"/>
              <a:buAutoNum type="arabicPeriod"/>
            </a:pPr>
            <a:r>
              <a:rPr lang="en-US" sz="2400" dirty="0" smtClean="0"/>
              <a:t>One-on-one Discussion</a:t>
            </a:r>
          </a:p>
          <a:p>
            <a:pPr marL="514350" indent="-514350">
              <a:buFont typeface="+mj-lt"/>
              <a:buAutoNum type="arabicPeriod"/>
            </a:pPr>
            <a:r>
              <a:rPr lang="en-US" sz="2400" dirty="0" smtClean="0"/>
              <a:t>Conclusion</a:t>
            </a:r>
          </a:p>
        </p:txBody>
      </p:sp>
      <p:sp>
        <p:nvSpPr>
          <p:cNvPr id="11" name="Slide Number Placeholder 10"/>
          <p:cNvSpPr>
            <a:spLocks noGrp="1"/>
          </p:cNvSpPr>
          <p:nvPr>
            <p:ph type="sldNum" sz="quarter" idx="12"/>
          </p:nvPr>
        </p:nvSpPr>
        <p:spPr/>
        <p:txBody>
          <a:bodyPr/>
          <a:lstStyle/>
          <a:p>
            <a:fld id="{F5B7371F-B25E-42BE-91F9-DCD17E1CF49D}" type="slidenum">
              <a:rPr lang="en-US" smtClean="0"/>
              <a:pPr/>
              <a:t>12</a:t>
            </a:fld>
            <a:endParaRPr lang="en-US" dirty="0"/>
          </a:p>
        </p:txBody>
      </p:sp>
      <p:sp>
        <p:nvSpPr>
          <p:cNvPr id="14" name="Rectangle 13"/>
          <p:cNvSpPr/>
          <p:nvPr/>
        </p:nvSpPr>
        <p:spPr>
          <a:xfrm>
            <a:off x="423082" y="3753134"/>
            <a:ext cx="5622876" cy="1719617"/>
          </a:xfrm>
          <a:prstGeom prst="rect">
            <a:avLst/>
          </a:prstGeom>
          <a:solidFill>
            <a:srgbClr val="002060">
              <a:alpha val="9000"/>
            </a:srgbClr>
          </a:solidFill>
          <a:ln>
            <a:solidFill>
              <a:srgbClr val="00206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01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Task 5 – </a:t>
            </a:r>
            <a:r>
              <a:rPr lang="en-US" sz="2400" dirty="0"/>
              <a:t>Conduct a Field Test of the SHSP Peer Exchange </a:t>
            </a:r>
            <a:r>
              <a:rPr lang="en-US" sz="2400" dirty="0" smtClean="0"/>
              <a:t>Guidebook</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8229600" cy="4991668"/>
          </a:xfrm>
        </p:spPr>
        <p:txBody>
          <a:bodyPr>
            <a:normAutofit/>
          </a:bodyPr>
          <a:lstStyle/>
          <a:p>
            <a:r>
              <a:rPr lang="en-US" sz="3200" dirty="0" smtClean="0"/>
              <a:t>Criteria for choosing states for 2 events</a:t>
            </a:r>
          </a:p>
          <a:p>
            <a:pPr lvl="1"/>
            <a:r>
              <a:rPr lang="en-US" sz="2800" dirty="0" smtClean="0"/>
              <a:t>SHSP update upcoming</a:t>
            </a:r>
          </a:p>
          <a:p>
            <a:pPr lvl="1"/>
            <a:r>
              <a:rPr lang="en-US" sz="2800" dirty="0" smtClean="0"/>
              <a:t>State interest</a:t>
            </a:r>
          </a:p>
          <a:p>
            <a:r>
              <a:rPr lang="en-US" sz="3200" dirty="0" smtClean="0"/>
              <a:t>States chosen</a:t>
            </a:r>
          </a:p>
          <a:p>
            <a:pPr lvl="1"/>
            <a:r>
              <a:rPr lang="en-US" sz="2800" dirty="0" smtClean="0"/>
              <a:t>Arkansas</a:t>
            </a:r>
          </a:p>
          <a:p>
            <a:pPr lvl="2"/>
            <a:r>
              <a:rPr lang="en-US" sz="2400" dirty="0" smtClean="0"/>
              <a:t>In-state, in-person peer exchange</a:t>
            </a:r>
          </a:p>
          <a:p>
            <a:pPr lvl="1"/>
            <a:r>
              <a:rPr lang="en-US" sz="2800" dirty="0" smtClean="0"/>
              <a:t>Alaska / North Dakota</a:t>
            </a:r>
          </a:p>
          <a:p>
            <a:pPr lvl="2"/>
            <a:r>
              <a:rPr lang="en-US" sz="2400" dirty="0" smtClean="0"/>
              <a:t>Multi-state, virtual peer exchange</a:t>
            </a:r>
          </a:p>
          <a:p>
            <a:pPr lvl="1"/>
            <a:endParaRPr lang="en-US" sz="2200" dirty="0" smtClean="0"/>
          </a:p>
          <a:p>
            <a:endParaRPr lang="en-US" sz="2800" dirty="0" smtClean="0"/>
          </a:p>
          <a:p>
            <a:pPr lvl="1"/>
            <a:endParaRPr lang="en-US" sz="2800" dirty="0" smtClean="0"/>
          </a:p>
          <a:p>
            <a:pPr lvl="1">
              <a:buNone/>
            </a:pPr>
            <a:endParaRPr lang="en-US" sz="28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13</a:t>
            </a:fld>
            <a:endParaRPr lang="en-US" dirty="0"/>
          </a:p>
        </p:txBody>
      </p:sp>
    </p:spTree>
    <p:extLst>
      <p:ext uri="{BB962C8B-B14F-4D97-AF65-F5344CB8AC3E}">
        <p14:creationId xmlns:p14="http://schemas.microsoft.com/office/powerpoint/2010/main" val="2297231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280377"/>
            <a:ext cx="8288449" cy="810846"/>
          </a:xfrm>
        </p:spPr>
        <p:txBody>
          <a:bodyPr>
            <a:noAutofit/>
          </a:bodyPr>
          <a:lstStyle/>
          <a:p>
            <a:r>
              <a:rPr lang="en-US" sz="2400" dirty="0" smtClean="0">
                <a:solidFill>
                  <a:schemeClr val="bg1"/>
                </a:solidFill>
              </a:rPr>
              <a:t>ARKANSAS </a:t>
            </a:r>
            <a:br>
              <a:rPr lang="en-US" sz="2400" dirty="0" smtClean="0">
                <a:solidFill>
                  <a:schemeClr val="bg1"/>
                </a:solidFill>
              </a:rPr>
            </a:br>
            <a:r>
              <a:rPr lang="en-US" sz="2400" dirty="0" smtClean="0">
                <a:solidFill>
                  <a:schemeClr val="bg1"/>
                </a:solidFill>
              </a:rPr>
              <a:t>In-state, In-person Peer Exchange</a:t>
            </a:r>
          </a:p>
        </p:txBody>
      </p:sp>
      <p:sp>
        <p:nvSpPr>
          <p:cNvPr id="29701" name="Rectangle 7"/>
          <p:cNvSpPr>
            <a:spLocks noGrp="1" noChangeArrowheads="1"/>
          </p:cNvSpPr>
          <p:nvPr>
            <p:ph idx="1"/>
          </p:nvPr>
        </p:nvSpPr>
        <p:spPr>
          <a:xfrm>
            <a:off x="457200" y="1613848"/>
            <a:ext cx="8229600" cy="4991668"/>
          </a:xfrm>
        </p:spPr>
        <p:txBody>
          <a:bodyPr>
            <a:normAutofit/>
          </a:bodyPr>
          <a:lstStyle/>
          <a:p>
            <a:r>
              <a:rPr lang="en-US" sz="3200" dirty="0" smtClean="0"/>
              <a:t>Arkansas updated SHSP in 2012</a:t>
            </a:r>
          </a:p>
          <a:p>
            <a:r>
              <a:rPr lang="en-US" sz="3200" dirty="0" smtClean="0"/>
              <a:t>Focus on new plan + implementation</a:t>
            </a:r>
          </a:p>
          <a:p>
            <a:r>
              <a:rPr lang="en-US" sz="3200" dirty="0" smtClean="0"/>
              <a:t>New Safety leadership at Arkansas Highway &amp; Transportation Department (AHTD)</a:t>
            </a:r>
          </a:p>
          <a:p>
            <a:r>
              <a:rPr lang="en-US" sz="3200" dirty="0" smtClean="0"/>
              <a:t>Research Team Support</a:t>
            </a:r>
          </a:p>
          <a:p>
            <a:pPr lvl="1"/>
            <a:r>
              <a:rPr lang="en-US" sz="2400" dirty="0" smtClean="0"/>
              <a:t>Provided Table of Activities from Guide</a:t>
            </a:r>
          </a:p>
          <a:p>
            <a:pPr lvl="1"/>
            <a:r>
              <a:rPr lang="en-US" sz="2400" dirty="0" smtClean="0"/>
              <a:t>Provided Facilitator Guide</a:t>
            </a:r>
          </a:p>
          <a:p>
            <a:pPr lvl="1"/>
            <a:r>
              <a:rPr lang="en-US" sz="2400" dirty="0" smtClean="0"/>
              <a:t>Helped Develop Agenda</a:t>
            </a:r>
          </a:p>
          <a:p>
            <a:pPr lvl="1"/>
            <a:r>
              <a:rPr lang="en-US" sz="2400" dirty="0" smtClean="0"/>
              <a:t>Contacting Potential Peers</a:t>
            </a:r>
          </a:p>
          <a:p>
            <a:endParaRPr lang="en-US" sz="2800" dirty="0" smtClean="0"/>
          </a:p>
          <a:p>
            <a:pPr lvl="1"/>
            <a:endParaRPr lang="en-US" sz="2800" dirty="0" smtClean="0"/>
          </a:p>
          <a:p>
            <a:pPr lvl="1">
              <a:buNone/>
            </a:pPr>
            <a:endParaRPr lang="en-US" sz="28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14</a:t>
            </a:fld>
            <a:endParaRPr lang="en-US" dirty="0"/>
          </a:p>
        </p:txBody>
      </p:sp>
    </p:spTree>
    <p:extLst>
      <p:ext uri="{BB962C8B-B14F-4D97-AF65-F5344CB8AC3E}">
        <p14:creationId xmlns:p14="http://schemas.microsoft.com/office/powerpoint/2010/main" val="1626458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7"/>
          <p:cNvSpPr>
            <a:spLocks noGrp="1" noChangeArrowheads="1"/>
          </p:cNvSpPr>
          <p:nvPr>
            <p:ph idx="1"/>
          </p:nvPr>
        </p:nvSpPr>
        <p:spPr>
          <a:xfrm>
            <a:off x="457200" y="1613848"/>
            <a:ext cx="8468436" cy="4991668"/>
          </a:xfrm>
        </p:spPr>
        <p:txBody>
          <a:bodyPr>
            <a:normAutofit/>
          </a:bodyPr>
          <a:lstStyle/>
          <a:p>
            <a:r>
              <a:rPr lang="en-US" sz="2800" dirty="0" smtClean="0"/>
              <a:t>July 31, 2012</a:t>
            </a:r>
          </a:p>
          <a:p>
            <a:r>
              <a:rPr lang="en-US" sz="2800" dirty="0" smtClean="0"/>
              <a:t>Arkansas Focus with Peer and National Support</a:t>
            </a:r>
          </a:p>
          <a:p>
            <a:pPr lvl="1"/>
            <a:r>
              <a:rPr lang="en-US" sz="2400" dirty="0" smtClean="0"/>
              <a:t>Terecia Wilson, South Carolina DOT (Retired)</a:t>
            </a:r>
          </a:p>
          <a:p>
            <a:pPr lvl="1"/>
            <a:r>
              <a:rPr lang="en-US" sz="2400" dirty="0" smtClean="0"/>
              <a:t>Tom Welch, Iowa DOT (Retired) / SAIC</a:t>
            </a:r>
          </a:p>
          <a:p>
            <a:pPr lvl="1"/>
            <a:r>
              <a:rPr lang="en-US" sz="2400" dirty="0" smtClean="0"/>
              <a:t>Steve Kite, North Carolina DOT</a:t>
            </a:r>
          </a:p>
          <a:p>
            <a:pPr lvl="1"/>
            <a:r>
              <a:rPr lang="en-US" sz="2400" dirty="0" err="1" smtClean="0"/>
              <a:t>Romell</a:t>
            </a:r>
            <a:r>
              <a:rPr lang="en-US" sz="2400" dirty="0" smtClean="0"/>
              <a:t> Cooks and Bill Sullivan, NHTSA</a:t>
            </a:r>
          </a:p>
          <a:p>
            <a:pPr lvl="1"/>
            <a:r>
              <a:rPr lang="en-US" sz="2400" dirty="0" smtClean="0"/>
              <a:t>Kelly Hardy, AASHTO</a:t>
            </a:r>
          </a:p>
          <a:p>
            <a:pPr lvl="1"/>
            <a:r>
              <a:rPr lang="en-US" sz="2400" dirty="0" smtClean="0"/>
              <a:t>Brent </a:t>
            </a:r>
            <a:r>
              <a:rPr lang="en-US" sz="2400" dirty="0" err="1" smtClean="0"/>
              <a:t>Willhite</a:t>
            </a:r>
            <a:r>
              <a:rPr lang="en-US" sz="2400" dirty="0" smtClean="0"/>
              <a:t>, PPBH</a:t>
            </a:r>
          </a:p>
          <a:p>
            <a:pPr lvl="1"/>
            <a:endParaRPr lang="en-US" sz="3200" dirty="0" smtClean="0"/>
          </a:p>
          <a:p>
            <a:pPr lvl="1"/>
            <a:endParaRPr lang="en-US" sz="32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15</a:t>
            </a:fld>
            <a:endParaRPr lang="en-US" dirty="0"/>
          </a:p>
        </p:txBody>
      </p:sp>
      <p:sp>
        <p:nvSpPr>
          <p:cNvPr id="8" name="Rectangle 6"/>
          <p:cNvSpPr>
            <a:spLocks noGrp="1" noChangeArrowheads="1"/>
          </p:cNvSpPr>
          <p:nvPr>
            <p:ph type="title"/>
          </p:nvPr>
        </p:nvSpPr>
        <p:spPr>
          <a:xfrm>
            <a:off x="457199" y="280377"/>
            <a:ext cx="8288449" cy="810846"/>
          </a:xfrm>
        </p:spPr>
        <p:txBody>
          <a:bodyPr>
            <a:noAutofit/>
          </a:bodyPr>
          <a:lstStyle/>
          <a:p>
            <a:r>
              <a:rPr lang="en-US" sz="2400" dirty="0"/>
              <a:t>ARKANSAS </a:t>
            </a:r>
            <a:br>
              <a:rPr lang="en-US" sz="2400" dirty="0"/>
            </a:br>
            <a:r>
              <a:rPr lang="en-US" sz="2400" dirty="0"/>
              <a:t>In-state, In-person Peer Exchange</a:t>
            </a:r>
            <a:endParaRPr lang="en-US" sz="2400" dirty="0" smtClean="0">
              <a:solidFill>
                <a:schemeClr val="bg1"/>
              </a:solidFill>
            </a:endParaRPr>
          </a:p>
        </p:txBody>
      </p:sp>
    </p:spTree>
    <p:extLst>
      <p:ext uri="{BB962C8B-B14F-4D97-AF65-F5344CB8AC3E}">
        <p14:creationId xmlns:p14="http://schemas.microsoft.com/office/powerpoint/2010/main" val="3712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ARKANSAS:  In-person SHSP Peer Exchange</a:t>
            </a:r>
            <a:endParaRPr lang="en-US" sz="2400"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16</a:t>
            </a:fld>
            <a:endParaRPr lang="en-US" dirty="0"/>
          </a:p>
        </p:txBody>
      </p:sp>
      <p:sp>
        <p:nvSpPr>
          <p:cNvPr id="8" name="Rectangle 7"/>
          <p:cNvSpPr>
            <a:spLocks noGrp="1" noChangeArrowheads="1"/>
          </p:cNvSpPr>
          <p:nvPr>
            <p:ph idx="1"/>
          </p:nvPr>
        </p:nvSpPr>
        <p:spPr>
          <a:xfrm>
            <a:off x="457200" y="1828800"/>
            <a:ext cx="7150240" cy="4114800"/>
          </a:xfrm>
        </p:spPr>
        <p:txBody>
          <a:bodyPr/>
          <a:lstStyle/>
          <a:p>
            <a:r>
              <a:rPr lang="en-US" sz="2800" dirty="0" smtClean="0"/>
              <a:t>Big group + breakout sessions </a:t>
            </a:r>
          </a:p>
          <a:p>
            <a:r>
              <a:rPr lang="en-US" sz="2800" dirty="0" smtClean="0"/>
              <a:t>Lessons Learned</a:t>
            </a:r>
          </a:p>
          <a:p>
            <a:pPr lvl="1"/>
            <a:r>
              <a:rPr lang="en-US" sz="2400" dirty="0" smtClean="0"/>
              <a:t>One day was tight</a:t>
            </a:r>
          </a:p>
          <a:p>
            <a:pPr lvl="1"/>
            <a:r>
              <a:rPr lang="en-US" sz="2400" dirty="0" smtClean="0"/>
              <a:t>Consider immediate follow-up meeting</a:t>
            </a:r>
          </a:p>
          <a:p>
            <a:pPr lvl="1"/>
            <a:r>
              <a:rPr lang="en-US" sz="2400" dirty="0" smtClean="0"/>
              <a:t>Easy to fall into typical presentations</a:t>
            </a:r>
          </a:p>
          <a:p>
            <a:pPr lvl="1"/>
            <a:r>
              <a:rPr lang="en-US" sz="2400" dirty="0" smtClean="0"/>
              <a:t>True peer exchange is challenging</a:t>
            </a:r>
          </a:p>
          <a:p>
            <a:endParaRPr lang="en-US" sz="2800" dirty="0" smtClean="0"/>
          </a:p>
          <a:p>
            <a:endParaRPr lang="en-US" sz="2800" dirty="0" smtClean="0"/>
          </a:p>
          <a:p>
            <a:endParaRPr lang="en-US" sz="2800"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7406" y="3130062"/>
            <a:ext cx="2726594"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61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280377"/>
            <a:ext cx="8288449" cy="810846"/>
          </a:xfrm>
        </p:spPr>
        <p:txBody>
          <a:bodyPr>
            <a:noAutofit/>
          </a:bodyPr>
          <a:lstStyle/>
          <a:p>
            <a:r>
              <a:rPr lang="en-US" sz="2400" dirty="0" smtClean="0">
                <a:solidFill>
                  <a:schemeClr val="bg1"/>
                </a:solidFill>
              </a:rPr>
              <a:t>ALASKA / NORTH DAKOTA</a:t>
            </a:r>
            <a:br>
              <a:rPr lang="en-US" sz="2400" dirty="0" smtClean="0">
                <a:solidFill>
                  <a:schemeClr val="bg1"/>
                </a:solidFill>
              </a:rPr>
            </a:br>
            <a:r>
              <a:rPr lang="en-US" sz="2400" dirty="0" smtClean="0"/>
              <a:t>Multi-state, Virtual Peer Exchange</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8229600" cy="4991668"/>
          </a:xfrm>
        </p:spPr>
        <p:txBody>
          <a:bodyPr>
            <a:normAutofit/>
          </a:bodyPr>
          <a:lstStyle/>
          <a:p>
            <a:r>
              <a:rPr lang="en-US" sz="3200" dirty="0" smtClean="0"/>
              <a:t>Alaska: Revised SHSP in 2011</a:t>
            </a:r>
          </a:p>
          <a:p>
            <a:pPr lvl="1"/>
            <a:r>
              <a:rPr lang="en-US" sz="2400" dirty="0" smtClean="0"/>
              <a:t>Focus on Implementation</a:t>
            </a:r>
          </a:p>
          <a:p>
            <a:r>
              <a:rPr lang="en-US" sz="3200" dirty="0" smtClean="0"/>
              <a:t>North Dakota:  Revised SHSP in 2013</a:t>
            </a:r>
          </a:p>
          <a:p>
            <a:pPr lvl="1"/>
            <a:r>
              <a:rPr lang="en-US" sz="2400" dirty="0" smtClean="0"/>
              <a:t>Seeking Lessons Learned from Alaska</a:t>
            </a:r>
          </a:p>
          <a:p>
            <a:pPr lvl="1"/>
            <a:r>
              <a:rPr lang="en-US" sz="2400" dirty="0" smtClean="0"/>
              <a:t>Unique Needs </a:t>
            </a:r>
          </a:p>
          <a:p>
            <a:r>
              <a:rPr lang="en-US" sz="3200" dirty="0" smtClean="0"/>
              <a:t>Research Team Support</a:t>
            </a:r>
          </a:p>
          <a:p>
            <a:pPr lvl="1"/>
            <a:r>
              <a:rPr lang="en-US" sz="2400" dirty="0" smtClean="0"/>
              <a:t>Facilitating Conference Calls</a:t>
            </a:r>
          </a:p>
          <a:p>
            <a:pPr lvl="1"/>
            <a:r>
              <a:rPr lang="en-US" sz="2400" dirty="0" smtClean="0"/>
              <a:t>Provided Table of Activities from Guide</a:t>
            </a:r>
          </a:p>
          <a:p>
            <a:pPr lvl="1"/>
            <a:r>
              <a:rPr lang="en-US" sz="2400" dirty="0" smtClean="0"/>
              <a:t>Helped Develop Agenda (time zones)</a:t>
            </a:r>
          </a:p>
          <a:p>
            <a:pPr lvl="1"/>
            <a:endParaRPr lang="en-US" sz="2800" dirty="0" smtClean="0"/>
          </a:p>
          <a:p>
            <a:pPr lvl="1"/>
            <a:endParaRPr lang="en-US" sz="2800" dirty="0" smtClean="0"/>
          </a:p>
          <a:p>
            <a:pPr lvl="1"/>
            <a:endParaRPr lang="en-US" sz="28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17</a:t>
            </a:fld>
            <a:endParaRPr lang="en-US" dirty="0"/>
          </a:p>
        </p:txBody>
      </p:sp>
    </p:spTree>
    <p:extLst>
      <p:ext uri="{BB962C8B-B14F-4D97-AF65-F5344CB8AC3E}">
        <p14:creationId xmlns:p14="http://schemas.microsoft.com/office/powerpoint/2010/main" val="1953332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280377"/>
            <a:ext cx="8288449" cy="810846"/>
          </a:xfrm>
        </p:spPr>
        <p:txBody>
          <a:bodyPr>
            <a:noAutofit/>
          </a:bodyPr>
          <a:lstStyle/>
          <a:p>
            <a:r>
              <a:rPr lang="en-US" sz="2400" dirty="0"/>
              <a:t>ALASKA / NORTH DAKOTA</a:t>
            </a:r>
            <a:br>
              <a:rPr lang="en-US" sz="2400" dirty="0"/>
            </a:br>
            <a:r>
              <a:rPr lang="en-US" sz="2400" dirty="0"/>
              <a:t>Multi-state, Virtual Peer Exchange</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5684293" cy="4991668"/>
          </a:xfrm>
        </p:spPr>
        <p:txBody>
          <a:bodyPr>
            <a:normAutofit/>
          </a:bodyPr>
          <a:lstStyle/>
          <a:p>
            <a:r>
              <a:rPr lang="en-US" sz="3200" dirty="0" smtClean="0"/>
              <a:t>August 15, 2012</a:t>
            </a:r>
          </a:p>
          <a:p>
            <a:r>
              <a:rPr lang="en-US" sz="3200" dirty="0" smtClean="0"/>
              <a:t>Research Team and Peers</a:t>
            </a:r>
          </a:p>
          <a:p>
            <a:pPr lvl="1"/>
            <a:r>
              <a:rPr lang="en-US" sz="2800" dirty="0" smtClean="0"/>
              <a:t>Alaska Site</a:t>
            </a:r>
          </a:p>
          <a:p>
            <a:pPr lvl="2"/>
            <a:r>
              <a:rPr lang="en-US" sz="2200" dirty="0" smtClean="0"/>
              <a:t>Brian Chandler, SAIC</a:t>
            </a:r>
          </a:p>
          <a:p>
            <a:pPr lvl="1"/>
            <a:r>
              <a:rPr lang="en-US" sz="2800" dirty="0" smtClean="0"/>
              <a:t>North Dakota Site</a:t>
            </a:r>
          </a:p>
          <a:p>
            <a:pPr lvl="2"/>
            <a:r>
              <a:rPr lang="en-US" sz="2200" dirty="0" smtClean="0"/>
              <a:t>Richard Retting, SSE</a:t>
            </a:r>
          </a:p>
          <a:p>
            <a:pPr lvl="2"/>
            <a:r>
              <a:rPr lang="en-US" sz="2200" dirty="0" smtClean="0"/>
              <a:t>Tom Welch, SAIC</a:t>
            </a:r>
          </a:p>
          <a:p>
            <a:pPr lvl="2"/>
            <a:r>
              <a:rPr lang="en-US" sz="2200" dirty="0" smtClean="0"/>
              <a:t>Howard Preston, CH2M HILL</a:t>
            </a:r>
          </a:p>
          <a:p>
            <a:pPr lvl="2"/>
            <a:r>
              <a:rPr lang="en-US" sz="2200" dirty="0" smtClean="0"/>
              <a:t>Cheri Marti, CH2M HILL</a:t>
            </a:r>
          </a:p>
          <a:p>
            <a:pPr lvl="1"/>
            <a:endParaRPr lang="en-US" sz="2800" dirty="0" smtClean="0"/>
          </a:p>
          <a:p>
            <a:pPr lvl="1"/>
            <a:endParaRPr lang="en-US" sz="2800" dirty="0" smtClean="0"/>
          </a:p>
          <a:p>
            <a:pPr lvl="1"/>
            <a:endParaRPr lang="en-US" sz="28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18</a:t>
            </a:fld>
            <a:endParaRPr lang="en-US" dirty="0"/>
          </a:p>
        </p:txBody>
      </p:sp>
    </p:spTree>
    <p:extLst>
      <p:ext uri="{BB962C8B-B14F-4D97-AF65-F5344CB8AC3E}">
        <p14:creationId xmlns:p14="http://schemas.microsoft.com/office/powerpoint/2010/main" val="4001427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377"/>
            <a:ext cx="8045816" cy="810846"/>
          </a:xfrm>
        </p:spPr>
        <p:txBody>
          <a:bodyPr>
            <a:normAutofit/>
          </a:bodyPr>
          <a:lstStyle/>
          <a:p>
            <a:r>
              <a:rPr lang="en-US" sz="2400" dirty="0"/>
              <a:t>ALASKA / NORTH DAKOTA</a:t>
            </a:r>
            <a:br>
              <a:rPr lang="en-US" sz="2400" dirty="0"/>
            </a:br>
            <a:r>
              <a:rPr lang="en-US" sz="2400" dirty="0"/>
              <a:t>Multi-state, Virtual Peer Exchange</a:t>
            </a:r>
          </a:p>
        </p:txBody>
      </p:sp>
      <p:sp>
        <p:nvSpPr>
          <p:cNvPr id="4" name="Slide Number Placeholder 3"/>
          <p:cNvSpPr>
            <a:spLocks noGrp="1"/>
          </p:cNvSpPr>
          <p:nvPr>
            <p:ph type="sldNum" sz="quarter" idx="12"/>
          </p:nvPr>
        </p:nvSpPr>
        <p:spPr/>
        <p:txBody>
          <a:bodyPr/>
          <a:lstStyle/>
          <a:p>
            <a:fld id="{F5B7371F-B25E-42BE-91F9-DCD17E1CF49D}" type="slidenum">
              <a:rPr lang="en-US" smtClean="0"/>
              <a:pPr/>
              <a:t>19</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1878"/>
            <a:ext cx="9144000" cy="5514857"/>
          </a:xfrm>
          <a:prstGeom prst="rect">
            <a:avLst/>
          </a:prstGeom>
          <a:noFill/>
          <a:ln w="25400">
            <a:noFill/>
            <a:miter lim="800000"/>
            <a:headEnd/>
            <a:tailEnd/>
          </a:ln>
          <a:effectLst/>
        </p:spPr>
      </p:pic>
      <p:sp>
        <p:nvSpPr>
          <p:cNvPr id="6" name="Oval 5"/>
          <p:cNvSpPr/>
          <p:nvPr/>
        </p:nvSpPr>
        <p:spPr>
          <a:xfrm>
            <a:off x="8115300" y="1837592"/>
            <a:ext cx="844062" cy="764931"/>
          </a:xfrm>
          <a:prstGeom prst="ellipse">
            <a:avLst/>
          </a:prstGeom>
          <a:no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212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p:txBody>
          <a:bodyPr>
            <a:normAutofit/>
          </a:bodyPr>
          <a:lstStyle/>
          <a:p>
            <a:r>
              <a:rPr lang="en-US" sz="2400" dirty="0" smtClean="0"/>
              <a:t>NCHRP 17-52 Objective</a:t>
            </a:r>
          </a:p>
        </p:txBody>
      </p:sp>
      <p:sp>
        <p:nvSpPr>
          <p:cNvPr id="29701" name="Rectangle 7"/>
          <p:cNvSpPr>
            <a:spLocks noGrp="1" noChangeArrowheads="1"/>
          </p:cNvSpPr>
          <p:nvPr>
            <p:ph idx="1"/>
          </p:nvPr>
        </p:nvSpPr>
        <p:spPr>
          <a:xfrm>
            <a:off x="457200" y="2813540"/>
            <a:ext cx="8229600" cy="2277221"/>
          </a:xfrm>
        </p:spPr>
        <p:txBody>
          <a:bodyPr/>
          <a:lstStyle/>
          <a:p>
            <a:pPr marL="0" indent="0">
              <a:buNone/>
            </a:pPr>
            <a:r>
              <a:rPr lang="en-US" sz="2400" dirty="0" smtClean="0"/>
              <a:t>Key themes</a:t>
            </a:r>
          </a:p>
          <a:p>
            <a:r>
              <a:rPr lang="en-US" sz="2000" dirty="0" smtClean="0"/>
              <a:t>Focus on the end user: State agency practitioner</a:t>
            </a:r>
          </a:p>
          <a:p>
            <a:r>
              <a:rPr lang="en-US" sz="2000" dirty="0" smtClean="0"/>
              <a:t>Easy-to-read, user-friendly Guide</a:t>
            </a:r>
          </a:p>
          <a:p>
            <a:r>
              <a:rPr lang="en-US" sz="2000" dirty="0" smtClean="0"/>
              <a:t>Cover multiple types and delivery methods</a:t>
            </a:r>
          </a:p>
          <a:p>
            <a:endParaRPr lang="en-US" sz="2000" dirty="0" smtClean="0"/>
          </a:p>
          <a:p>
            <a:endParaRPr lang="en-US" sz="20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2</a:t>
            </a:fld>
            <a:endParaRPr lang="en-US" dirty="0"/>
          </a:p>
        </p:txBody>
      </p:sp>
      <p:sp>
        <p:nvSpPr>
          <p:cNvPr id="2" name="TextBox 1"/>
          <p:cNvSpPr txBox="1"/>
          <p:nvPr/>
        </p:nvSpPr>
        <p:spPr>
          <a:xfrm>
            <a:off x="413238" y="1529870"/>
            <a:ext cx="8431824" cy="1200329"/>
          </a:xfrm>
          <a:prstGeom prst="rect">
            <a:avLst/>
          </a:prstGeom>
          <a:noFill/>
        </p:spPr>
        <p:txBody>
          <a:bodyPr wrap="square" rtlCol="0">
            <a:spAutoFit/>
          </a:bodyPr>
          <a:lstStyle/>
          <a:p>
            <a:pPr algn="ctr"/>
            <a:r>
              <a:rPr lang="en-US" sz="2400" b="1" i="1" dirty="0" smtClean="0"/>
              <a:t>Produce a Guidebook to support State highway safety agencies in planning and conducting State-level peer exchanges focused on evaluating and improving their SHSPs.</a:t>
            </a:r>
            <a:endParaRPr lang="en-US" sz="2400" b="1" i="1" dirty="0"/>
          </a:p>
        </p:txBody>
      </p:sp>
      <p:graphicFrame>
        <p:nvGraphicFramePr>
          <p:cNvPr id="6" name="Content Placeholder 5"/>
          <p:cNvGraphicFramePr>
            <a:graphicFrameLocks/>
          </p:cNvGraphicFramePr>
          <p:nvPr>
            <p:extLst>
              <p:ext uri="{D42A27DB-BD31-4B8C-83A1-F6EECF244321}">
                <p14:modId xmlns:p14="http://schemas.microsoft.com/office/powerpoint/2010/main" val="2782347104"/>
              </p:ext>
            </p:extLst>
          </p:nvPr>
        </p:nvGraphicFramePr>
        <p:xfrm>
          <a:off x="2191446" y="4525124"/>
          <a:ext cx="4312660" cy="1889323"/>
        </p:xfrm>
        <a:graphic>
          <a:graphicData uri="http://schemas.openxmlformats.org/drawingml/2006/table">
            <a:tbl>
              <a:tblPr firstRow="1" bandRow="1">
                <a:tableStyleId>{5C22544A-7EE6-4342-B048-85BDC9FD1C3A}</a:tableStyleId>
              </a:tblPr>
              <a:tblGrid>
                <a:gridCol w="2156330"/>
                <a:gridCol w="2156330"/>
              </a:tblGrid>
              <a:tr h="404855">
                <a:tc>
                  <a:txBody>
                    <a:bodyPr/>
                    <a:lstStyle/>
                    <a:p>
                      <a:pPr algn="ctr"/>
                      <a:r>
                        <a:rPr lang="en-US" sz="1800" b="0" baseline="0" dirty="0" smtClean="0">
                          <a:ln>
                            <a:noFill/>
                          </a:ln>
                          <a:solidFill>
                            <a:schemeClr val="bg1"/>
                          </a:solidFill>
                          <a:latin typeface="Franklin Gothic Demi" pitchFamily="34" charset="0"/>
                        </a:rPr>
                        <a:t>Types</a:t>
                      </a:r>
                      <a:endParaRPr lang="en-US" sz="1800" b="0" dirty="0">
                        <a:ln>
                          <a:noFill/>
                        </a:ln>
                        <a:solidFill>
                          <a:schemeClr val="bg1"/>
                        </a:solidFill>
                        <a:latin typeface="Franklin Gothic Demi" pitchFamily="34" charset="0"/>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gradFill flip="none" rotWithShape="1">
                      <a:gsLst>
                        <a:gs pos="0">
                          <a:schemeClr val="tx2"/>
                        </a:gs>
                        <a:gs pos="100000">
                          <a:schemeClr val="tx2">
                            <a:lumMod val="50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ln>
                            <a:noFill/>
                          </a:ln>
                          <a:solidFill>
                            <a:schemeClr val="bg1"/>
                          </a:solidFill>
                          <a:latin typeface="Franklin Gothic Demi" pitchFamily="34" charset="0"/>
                        </a:rPr>
                        <a:t>Delivery Methods</a:t>
                      </a:r>
                      <a:endParaRPr lang="en-US" sz="1800" b="0" dirty="0" smtClean="0">
                        <a:ln>
                          <a:noFill/>
                        </a:ln>
                        <a:solidFill>
                          <a:schemeClr val="bg1"/>
                        </a:solidFill>
                        <a:latin typeface="Franklin Gothic Demi" pitchFamily="34" charset="0"/>
                      </a:endParaRPr>
                    </a:p>
                  </a:txBody>
                  <a:tcPr anchor="ctr">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gradFill flip="none" rotWithShape="1">
                      <a:gsLst>
                        <a:gs pos="0">
                          <a:schemeClr val="tx2"/>
                        </a:gs>
                        <a:gs pos="100000">
                          <a:schemeClr val="tx2">
                            <a:lumMod val="50000"/>
                          </a:schemeClr>
                        </a:gs>
                      </a:gsLst>
                      <a:lin ang="5400000" scaled="1"/>
                      <a:tileRect/>
                    </a:gradFill>
                  </a:tcPr>
                </a:tc>
              </a:tr>
              <a:tr h="371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ln w="3175">
                            <a:noFill/>
                          </a:ln>
                          <a:solidFill>
                            <a:schemeClr val="dk1"/>
                          </a:solidFill>
                          <a:latin typeface="+mn-lt"/>
                          <a:ea typeface="+mn-ea"/>
                          <a:cs typeface="+mn-cs"/>
                        </a:rPr>
                        <a:t>In-State</a:t>
                      </a:r>
                      <a:endParaRPr lang="en-US" sz="1600" b="1" kern="1200" dirty="0">
                        <a:ln w="3175">
                          <a:noFill/>
                        </a:ln>
                        <a:solidFill>
                          <a:schemeClr val="dk1"/>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n w="3175">
                            <a:noFill/>
                          </a:ln>
                          <a:latin typeface="+mn-lt"/>
                        </a:rPr>
                        <a:t>In-person</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1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n w="3175">
                            <a:noFill/>
                          </a:ln>
                          <a:latin typeface="+mn-lt"/>
                        </a:rPr>
                        <a:t>Multi-State / Regional</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n w="3175">
                            <a:noFill/>
                          </a:ln>
                          <a:latin typeface="+mn-lt"/>
                        </a:rPr>
                        <a:t>Video</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71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n w="3175">
                            <a:noFill/>
                          </a:ln>
                          <a:latin typeface="+mn-lt"/>
                        </a:rPr>
                        <a:t>Peer Review</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dirty="0" smtClean="0">
                          <a:ln w="3175">
                            <a:noFill/>
                          </a:ln>
                          <a:solidFill>
                            <a:schemeClr val="tx1"/>
                          </a:solidFill>
                          <a:latin typeface="Franklin Gothic Book" pitchFamily="34" charset="0"/>
                          <a:ea typeface="+mn-ea"/>
                          <a:cs typeface="+mn-cs"/>
                        </a:rPr>
                        <a:t>Internet-based</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1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n w="3175">
                            <a:noFill/>
                          </a:ln>
                          <a:latin typeface="+mn-lt"/>
                        </a:rPr>
                        <a:t>One-on-One</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1" kern="1200" baseline="0" dirty="0" smtClean="0">
                          <a:ln w="3175">
                            <a:noFill/>
                          </a:ln>
                          <a:solidFill>
                            <a:schemeClr val="tx1"/>
                          </a:solidFill>
                          <a:latin typeface="Franklin Gothic Book" pitchFamily="34" charset="0"/>
                          <a:ea typeface="+mn-ea"/>
                          <a:cs typeface="+mn-cs"/>
                        </a:rPr>
                        <a:t>Teleconference</a:t>
                      </a:r>
                      <a:endParaRPr lang="en-US" sz="1600" b="1" kern="1200" baseline="0" dirty="0">
                        <a:ln w="3175">
                          <a:noFill/>
                        </a:ln>
                        <a:solidFill>
                          <a:schemeClr val="tx1"/>
                        </a:solidFill>
                        <a:latin typeface="Franklin Gothic Book" pitchFamily="34" charset="0"/>
                        <a:ea typeface="+mn-ea"/>
                        <a:cs typeface="+mn-cs"/>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4357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377"/>
            <a:ext cx="8045816" cy="810846"/>
          </a:xfrm>
        </p:spPr>
        <p:txBody>
          <a:bodyPr>
            <a:normAutofit/>
          </a:bodyPr>
          <a:lstStyle/>
          <a:p>
            <a:r>
              <a:rPr lang="en-US" sz="2400" dirty="0"/>
              <a:t>ALASKA / NORTH DAKOTA</a:t>
            </a:r>
            <a:br>
              <a:rPr lang="en-US" sz="2400" dirty="0"/>
            </a:br>
            <a:r>
              <a:rPr lang="en-US" sz="2400" dirty="0"/>
              <a:t>Multi-state, Virtual Peer Exchange</a:t>
            </a:r>
          </a:p>
        </p:txBody>
      </p:sp>
      <p:sp>
        <p:nvSpPr>
          <p:cNvPr id="4" name="Slide Number Placeholder 3"/>
          <p:cNvSpPr>
            <a:spLocks noGrp="1"/>
          </p:cNvSpPr>
          <p:nvPr>
            <p:ph type="sldNum" sz="quarter" idx="12"/>
          </p:nvPr>
        </p:nvSpPr>
        <p:spPr/>
        <p:txBody>
          <a:bodyPr/>
          <a:lstStyle/>
          <a:p>
            <a:fld id="{F5B7371F-B25E-42BE-91F9-DCD17E1CF49D}" type="slidenum">
              <a:rPr lang="en-US" smtClean="0"/>
              <a:pPr/>
              <a:t>20</a:t>
            </a:fld>
            <a:endParaRPr lang="en-US" dirty="0"/>
          </a:p>
        </p:txBody>
      </p:sp>
      <p:sp>
        <p:nvSpPr>
          <p:cNvPr id="8" name="Rectangle 7"/>
          <p:cNvSpPr>
            <a:spLocks noGrp="1" noChangeArrowheads="1"/>
          </p:cNvSpPr>
          <p:nvPr>
            <p:ph idx="1"/>
          </p:nvPr>
        </p:nvSpPr>
        <p:spPr>
          <a:xfrm>
            <a:off x="360485" y="1820007"/>
            <a:ext cx="8625253" cy="4668715"/>
          </a:xfrm>
        </p:spPr>
        <p:txBody>
          <a:bodyPr/>
          <a:lstStyle/>
          <a:p>
            <a:r>
              <a:rPr lang="en-US" sz="2800" dirty="0" smtClean="0"/>
              <a:t>Research Team members at both locations</a:t>
            </a:r>
          </a:p>
          <a:p>
            <a:r>
              <a:rPr lang="en-US" sz="2800" dirty="0" smtClean="0"/>
              <a:t>Lessons Learned</a:t>
            </a:r>
          </a:p>
          <a:p>
            <a:pPr lvl="1"/>
            <a:r>
              <a:rPr lang="en-US" sz="2400" dirty="0" smtClean="0"/>
              <a:t>State pairing is important (AK &amp; ND had similarities)</a:t>
            </a:r>
          </a:p>
          <a:p>
            <a:pPr lvl="1"/>
            <a:r>
              <a:rPr lang="en-US" sz="2400" dirty="0" smtClean="0"/>
              <a:t>Time zones are tricky</a:t>
            </a:r>
          </a:p>
          <a:p>
            <a:pPr lvl="1"/>
            <a:r>
              <a:rPr lang="en-US" sz="2400" dirty="0" smtClean="0"/>
              <a:t>Logistics matter: Room setup; Audio/video</a:t>
            </a:r>
          </a:p>
          <a:p>
            <a:pPr lvl="1"/>
            <a:r>
              <a:rPr lang="en-US" sz="2400" dirty="0" smtClean="0"/>
              <a:t>Size of groups should be similar (ND:48  AK:6)</a:t>
            </a:r>
          </a:p>
          <a:p>
            <a:pPr lvl="1"/>
            <a:r>
              <a:rPr lang="en-US" sz="2400" dirty="0" smtClean="0"/>
              <a:t>Presentation-mode (again)</a:t>
            </a:r>
          </a:p>
          <a:p>
            <a:pPr lvl="2"/>
            <a:r>
              <a:rPr lang="en-US" sz="2000" dirty="0" smtClean="0"/>
              <a:t>Peer exchange is challenging</a:t>
            </a:r>
          </a:p>
          <a:p>
            <a:pPr lvl="2"/>
            <a:endParaRPr lang="en-US" sz="2400" dirty="0" smtClean="0"/>
          </a:p>
          <a:p>
            <a:pPr lvl="1"/>
            <a:endParaRPr lang="en-US" sz="2600" dirty="0" smtClean="0"/>
          </a:p>
          <a:p>
            <a:endParaRPr lang="en-US" sz="2800" dirty="0" smtClean="0"/>
          </a:p>
          <a:p>
            <a:endParaRPr lang="en-US" sz="2800" dirty="0" smtClean="0"/>
          </a:p>
          <a:p>
            <a:endParaRPr lang="en-US" sz="2800" dirty="0" smtClean="0"/>
          </a:p>
        </p:txBody>
      </p:sp>
    </p:spTree>
    <p:extLst>
      <p:ext uri="{BB962C8B-B14F-4D97-AF65-F5344CB8AC3E}">
        <p14:creationId xmlns:p14="http://schemas.microsoft.com/office/powerpoint/2010/main" val="4036103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Tasks 6 &amp; 7 – </a:t>
            </a:r>
            <a:r>
              <a:rPr lang="en-US" sz="2400" dirty="0"/>
              <a:t>Prepare &amp; Submit </a:t>
            </a:r>
            <a:r>
              <a:rPr lang="en-US" sz="2400" dirty="0" smtClean="0"/>
              <a:t>Guidebook</a:t>
            </a:r>
            <a:r>
              <a:rPr lang="en-US" sz="2400" dirty="0"/>
              <a:t>, </a:t>
            </a:r>
            <a:r>
              <a:rPr lang="en-US" sz="2400" dirty="0" smtClean="0"/>
              <a:t>Project </a:t>
            </a:r>
            <a:r>
              <a:rPr lang="en-US" sz="2400" dirty="0"/>
              <a:t>Report, &amp; </a:t>
            </a:r>
            <a:r>
              <a:rPr lang="en-US" sz="2400" dirty="0" smtClean="0"/>
              <a:t>Project Presentation</a:t>
            </a:r>
            <a:endParaRPr lang="en-US" sz="2400" dirty="0" smtClean="0">
              <a:solidFill>
                <a:schemeClr val="bg1"/>
              </a:solidFill>
            </a:endParaRPr>
          </a:p>
        </p:txBody>
      </p:sp>
      <p:sp>
        <p:nvSpPr>
          <p:cNvPr id="11" name="Slide Number Placeholder 10"/>
          <p:cNvSpPr>
            <a:spLocks noGrp="1"/>
          </p:cNvSpPr>
          <p:nvPr>
            <p:ph type="sldNum" sz="quarter" idx="12"/>
          </p:nvPr>
        </p:nvSpPr>
        <p:spPr/>
        <p:txBody>
          <a:bodyPr/>
          <a:lstStyle/>
          <a:p>
            <a:fld id="{F5B7371F-B25E-42BE-91F9-DCD17E1CF49D}" type="slidenum">
              <a:rPr lang="en-US" smtClean="0"/>
              <a:pPr/>
              <a:t>21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606" y="1665027"/>
            <a:ext cx="3843061" cy="495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160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0377"/>
            <a:ext cx="7117307" cy="810846"/>
          </a:xfrm>
        </p:spPr>
        <p:txBody>
          <a:bodyPr>
            <a:normAutofit/>
          </a:bodyPr>
          <a:lstStyle/>
          <a:p>
            <a:r>
              <a:rPr lang="en-US" sz="2400" dirty="0" smtClean="0"/>
              <a:t>Contact Information for Key Project Leaders</a:t>
            </a:r>
            <a:endParaRPr lang="en-US" sz="2400" dirty="0"/>
          </a:p>
        </p:txBody>
      </p:sp>
      <p:sp>
        <p:nvSpPr>
          <p:cNvPr id="3" name="Content Placeholder 2"/>
          <p:cNvSpPr>
            <a:spLocks noGrp="1"/>
          </p:cNvSpPr>
          <p:nvPr>
            <p:ph idx="1"/>
          </p:nvPr>
        </p:nvSpPr>
        <p:spPr>
          <a:xfrm>
            <a:off x="457200" y="1828800"/>
            <a:ext cx="8229600" cy="3945467"/>
          </a:xfrm>
        </p:spPr>
        <p:txBody>
          <a:bodyPr>
            <a:noAutofit/>
          </a:bodyPr>
          <a:lstStyle/>
          <a:p>
            <a:pPr marL="0" indent="0">
              <a:buNone/>
            </a:pPr>
            <a:r>
              <a:rPr lang="en-US" dirty="0" smtClean="0">
                <a:latin typeface="+mj-lt"/>
              </a:rPr>
              <a:t>Brian Chandler</a:t>
            </a:r>
            <a:r>
              <a:rPr lang="en-US" dirty="0" smtClean="0"/>
              <a:t>, </a:t>
            </a:r>
            <a:r>
              <a:rPr lang="en-US" dirty="0" smtClean="0">
                <a:latin typeface="+mn-lt"/>
              </a:rPr>
              <a:t>Principal Investigator</a:t>
            </a:r>
          </a:p>
          <a:p>
            <a:pPr marL="0" indent="0">
              <a:buNone/>
            </a:pPr>
            <a:r>
              <a:rPr lang="en-US" sz="1400" dirty="0" smtClean="0">
                <a:latin typeface="+mn-lt"/>
              </a:rPr>
              <a:t>SAIC</a:t>
            </a:r>
          </a:p>
          <a:p>
            <a:pPr marL="0" indent="0">
              <a:buNone/>
            </a:pPr>
            <a:r>
              <a:rPr lang="en-US" sz="1400" dirty="0" smtClean="0">
                <a:latin typeface="+mn-lt"/>
              </a:rPr>
              <a:t>Seattle, WA </a:t>
            </a:r>
          </a:p>
          <a:p>
            <a:pPr marL="0" indent="0">
              <a:buNone/>
            </a:pPr>
            <a:r>
              <a:rPr lang="en-US" sz="1400" dirty="0" smtClean="0">
                <a:latin typeface="+mn-lt"/>
              </a:rPr>
              <a:t>Tel: 573.356.7520 |  Email: </a:t>
            </a:r>
            <a:r>
              <a:rPr lang="en-US" sz="1400" dirty="0" smtClean="0">
                <a:latin typeface="+mn-lt"/>
                <a:hlinkClick r:id="rId3"/>
              </a:rPr>
              <a:t>brian.e.chandler@saic.com</a:t>
            </a:r>
            <a:r>
              <a:rPr lang="en-US" sz="1400" dirty="0" smtClean="0">
                <a:latin typeface="+mn-lt"/>
              </a:rPr>
              <a:t> </a:t>
            </a:r>
          </a:p>
          <a:p>
            <a:pPr marL="0" indent="0">
              <a:buNone/>
            </a:pPr>
            <a:endParaRPr lang="en-US" sz="1400" dirty="0" smtClean="0">
              <a:latin typeface="+mn-lt"/>
            </a:endParaRPr>
          </a:p>
          <a:p>
            <a:pPr marL="0" indent="0">
              <a:buNone/>
            </a:pPr>
            <a:r>
              <a:rPr lang="en-US" dirty="0" smtClean="0"/>
              <a:t>Lori </a:t>
            </a:r>
            <a:r>
              <a:rPr lang="en-US" dirty="0" err="1" smtClean="0"/>
              <a:t>Sundstrom</a:t>
            </a:r>
            <a:r>
              <a:rPr lang="en-US" dirty="0" smtClean="0"/>
              <a:t>, </a:t>
            </a:r>
            <a:r>
              <a:rPr lang="en-US" dirty="0" smtClean="0">
                <a:latin typeface="+mn-lt"/>
              </a:rPr>
              <a:t>Sr. Program Officer</a:t>
            </a:r>
            <a:endParaRPr lang="en-US" dirty="0">
              <a:latin typeface="+mn-lt"/>
            </a:endParaRPr>
          </a:p>
          <a:p>
            <a:pPr marL="0" indent="0">
              <a:buNone/>
            </a:pPr>
            <a:r>
              <a:rPr lang="en-US" sz="1400" dirty="0" smtClean="0">
                <a:latin typeface="+mn-lt"/>
              </a:rPr>
              <a:t>NCHRP</a:t>
            </a:r>
          </a:p>
          <a:p>
            <a:pPr marL="0" indent="0">
              <a:buNone/>
            </a:pPr>
            <a:r>
              <a:rPr lang="en-US" sz="1400" dirty="0" smtClean="0">
                <a:latin typeface="+mn-lt"/>
              </a:rPr>
              <a:t>Washington, DC</a:t>
            </a:r>
            <a:endParaRPr lang="en-US" sz="1400" dirty="0">
              <a:latin typeface="+mn-lt"/>
            </a:endParaRPr>
          </a:p>
          <a:p>
            <a:pPr marL="0" indent="0">
              <a:buNone/>
            </a:pPr>
            <a:r>
              <a:rPr lang="en-US" sz="1400" dirty="0">
                <a:latin typeface="+mn-lt"/>
              </a:rPr>
              <a:t>Tel: </a:t>
            </a:r>
            <a:r>
              <a:rPr lang="en-US" sz="1400" dirty="0" smtClean="0">
                <a:latin typeface="+mn-lt"/>
              </a:rPr>
              <a:t>202.334.3054 |  </a:t>
            </a:r>
            <a:r>
              <a:rPr lang="en-US" sz="1400" dirty="0">
                <a:latin typeface="+mn-lt"/>
              </a:rPr>
              <a:t>Email: </a:t>
            </a:r>
            <a:r>
              <a:rPr lang="en-US" sz="1400" dirty="0" smtClean="0">
                <a:latin typeface="+mn-lt"/>
                <a:hlinkClick r:id="rId4"/>
              </a:rPr>
              <a:t>lsundstrom@nas.edu</a:t>
            </a:r>
            <a:r>
              <a:rPr lang="en-US" sz="1400" dirty="0" smtClean="0">
                <a:latin typeface="+mn-lt"/>
              </a:rPr>
              <a:t> </a:t>
            </a:r>
          </a:p>
          <a:p>
            <a:pPr marL="0" indent="0">
              <a:buNone/>
            </a:pPr>
            <a:endParaRPr lang="en-US" sz="1400" dirty="0" smtClean="0">
              <a:latin typeface="+mn-lt"/>
            </a:endParaRPr>
          </a:p>
          <a:p>
            <a:pPr marL="0" indent="0">
              <a:buNone/>
            </a:pPr>
            <a:r>
              <a:rPr lang="en-US" dirty="0" err="1" smtClean="0"/>
              <a:t>Leanna</a:t>
            </a:r>
            <a:r>
              <a:rPr lang="en-US" dirty="0" smtClean="0"/>
              <a:t> </a:t>
            </a:r>
            <a:r>
              <a:rPr lang="en-US" dirty="0" err="1" smtClean="0"/>
              <a:t>Depue</a:t>
            </a:r>
            <a:r>
              <a:rPr lang="en-US" sz="1400" dirty="0" smtClean="0"/>
              <a:t>, </a:t>
            </a:r>
            <a:r>
              <a:rPr lang="en-US" dirty="0" smtClean="0">
                <a:latin typeface="+mn-lt"/>
              </a:rPr>
              <a:t>Project Panel Chair</a:t>
            </a:r>
            <a:endParaRPr lang="en-US" dirty="0">
              <a:latin typeface="+mn-lt"/>
            </a:endParaRPr>
          </a:p>
          <a:p>
            <a:pPr marL="0" indent="0">
              <a:buNone/>
            </a:pPr>
            <a:r>
              <a:rPr lang="en-US" sz="1400" dirty="0">
                <a:latin typeface="+mn-lt"/>
              </a:rPr>
              <a:t>Missouri DOT</a:t>
            </a:r>
          </a:p>
          <a:p>
            <a:pPr marL="0" indent="0">
              <a:buNone/>
            </a:pPr>
            <a:r>
              <a:rPr lang="en-US" sz="1400" dirty="0">
                <a:latin typeface="+mn-lt"/>
              </a:rPr>
              <a:t>Jefferson City, MO</a:t>
            </a:r>
          </a:p>
          <a:p>
            <a:pPr marL="0" indent="0">
              <a:buNone/>
            </a:pPr>
            <a:r>
              <a:rPr lang="en-US" sz="1400" dirty="0">
                <a:latin typeface="+mn-lt"/>
              </a:rPr>
              <a:t>Tel: 573.751.0599 |  Email: </a:t>
            </a:r>
            <a:r>
              <a:rPr lang="en-US" sz="1400" dirty="0" smtClean="0">
                <a:latin typeface="+mn-lt"/>
                <a:hlinkClick r:id="rId5"/>
              </a:rPr>
              <a:t>leanna.depue@modot.mo.gov</a:t>
            </a:r>
            <a:r>
              <a:rPr lang="en-US" sz="1400" dirty="0" smtClean="0">
                <a:latin typeface="+mn-lt"/>
              </a:rPr>
              <a:t> </a:t>
            </a:r>
            <a:endParaRPr lang="en-US" sz="1400" dirty="0">
              <a:latin typeface="+mn-lt"/>
            </a:endParaRPr>
          </a:p>
          <a:p>
            <a:pPr marL="0" indent="0">
              <a:buNone/>
            </a:pPr>
            <a:endParaRPr lang="en-US" sz="1400" dirty="0">
              <a:latin typeface="+mn-lt"/>
            </a:endParaRPr>
          </a:p>
        </p:txBody>
      </p:sp>
      <p:sp>
        <p:nvSpPr>
          <p:cNvPr id="5" name="Slide Number Placeholder 4"/>
          <p:cNvSpPr>
            <a:spLocks noGrp="1"/>
          </p:cNvSpPr>
          <p:nvPr>
            <p:ph type="sldNum" sz="quarter" idx="12"/>
          </p:nvPr>
        </p:nvSpPr>
        <p:spPr/>
        <p:txBody>
          <a:bodyPr/>
          <a:lstStyle/>
          <a:p>
            <a:fld id="{F5B7371F-B25E-42BE-91F9-DCD17E1CF49D}" type="slidenum">
              <a:rPr lang="en-US" smtClean="0"/>
              <a:pPr/>
              <a:t>22</a:t>
            </a:fld>
            <a:endParaRPr lang="en-US" dirty="0"/>
          </a:p>
        </p:txBody>
      </p:sp>
    </p:spTree>
    <p:extLst>
      <p:ext uri="{BB962C8B-B14F-4D97-AF65-F5344CB8AC3E}">
        <p14:creationId xmlns:p14="http://schemas.microsoft.com/office/powerpoint/2010/main" val="3807621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377"/>
            <a:ext cx="7772400" cy="810846"/>
          </a:xfrm>
        </p:spPr>
        <p:txBody>
          <a:bodyPr>
            <a:normAutofit/>
          </a:bodyPr>
          <a:lstStyle/>
          <a:p>
            <a:r>
              <a:rPr lang="en-US" sz="2400" dirty="0"/>
              <a:t>NCHRP  17-52 Research Team and Project Panel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2906732"/>
              </p:ext>
            </p:extLst>
          </p:nvPr>
        </p:nvGraphicFramePr>
        <p:xfrm>
          <a:off x="694583" y="1579699"/>
          <a:ext cx="7746036" cy="4383195"/>
        </p:xfrm>
        <a:graphic>
          <a:graphicData uri="http://schemas.openxmlformats.org/drawingml/2006/table">
            <a:tbl>
              <a:tblPr firstRow="1" bandRow="1">
                <a:tableStyleId>{5C22544A-7EE6-4342-B048-85BDC9FD1C3A}</a:tableStyleId>
              </a:tblPr>
              <a:tblGrid>
                <a:gridCol w="3738088"/>
                <a:gridCol w="4007948"/>
              </a:tblGrid>
              <a:tr h="368055">
                <a:tc>
                  <a:txBody>
                    <a:bodyPr/>
                    <a:lstStyle/>
                    <a:p>
                      <a:pPr algn="ctr"/>
                      <a:r>
                        <a:rPr lang="en-US" sz="1600" b="0" dirty="0" smtClean="0">
                          <a:ln>
                            <a:noFill/>
                          </a:ln>
                          <a:solidFill>
                            <a:schemeClr val="bg1"/>
                          </a:solidFill>
                          <a:latin typeface="Franklin Gothic Demi" pitchFamily="34" charset="0"/>
                        </a:rPr>
                        <a:t>Research</a:t>
                      </a:r>
                      <a:r>
                        <a:rPr lang="en-US" sz="1600" b="0" baseline="0" dirty="0" smtClean="0">
                          <a:ln>
                            <a:noFill/>
                          </a:ln>
                          <a:solidFill>
                            <a:schemeClr val="bg1"/>
                          </a:solidFill>
                          <a:latin typeface="Franklin Gothic Demi" pitchFamily="34" charset="0"/>
                        </a:rPr>
                        <a:t> Team</a:t>
                      </a:r>
                      <a:endParaRPr lang="en-US" sz="1600" b="0" dirty="0">
                        <a:ln>
                          <a:noFill/>
                        </a:ln>
                        <a:solidFill>
                          <a:schemeClr val="bg1"/>
                        </a:solidFill>
                        <a:latin typeface="Franklin Gothic Demi" pitchFamily="34" charset="0"/>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gradFill flip="none" rotWithShape="1">
                      <a:gsLst>
                        <a:gs pos="0">
                          <a:schemeClr val="tx2"/>
                        </a:gs>
                        <a:gs pos="100000">
                          <a:schemeClr val="tx2">
                            <a:lumMod val="50000"/>
                          </a:scheme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n>
                            <a:noFill/>
                          </a:ln>
                          <a:solidFill>
                            <a:schemeClr val="bg1"/>
                          </a:solidFill>
                          <a:latin typeface="Franklin Gothic Demi" pitchFamily="34" charset="0"/>
                        </a:rPr>
                        <a:t>Project Panel</a:t>
                      </a:r>
                    </a:p>
                  </a:txBody>
                  <a:tcPr anchor="ctr">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gradFill flip="none" rotWithShape="1">
                      <a:gsLst>
                        <a:gs pos="0">
                          <a:schemeClr val="tx2"/>
                        </a:gs>
                        <a:gs pos="100000">
                          <a:schemeClr val="tx2">
                            <a:lumMod val="50000"/>
                          </a:schemeClr>
                        </a:gs>
                      </a:gsLst>
                      <a:lin ang="5400000" scaled="1"/>
                      <a:tileRect/>
                    </a:gra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dirty="0" smtClean="0">
                          <a:ln w="3175">
                            <a:noFill/>
                          </a:ln>
                          <a:solidFill>
                            <a:schemeClr val="dk1"/>
                          </a:solidFill>
                          <a:latin typeface="+mn-lt"/>
                          <a:ea typeface="+mn-ea"/>
                          <a:cs typeface="+mn-cs"/>
                        </a:rPr>
                        <a:t>Brian Chandler, SAIC (P.I.)</a:t>
                      </a:r>
                      <a:endParaRPr lang="en-US" sz="1500" b="0" kern="1200" dirty="0">
                        <a:ln w="3175">
                          <a:noFill/>
                        </a:ln>
                        <a:solidFill>
                          <a:schemeClr val="dk1"/>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err="1" smtClean="0">
                          <a:ln w="3175">
                            <a:noFill/>
                          </a:ln>
                          <a:latin typeface="+mn-lt"/>
                        </a:rPr>
                        <a:t>Leanna</a:t>
                      </a:r>
                      <a:r>
                        <a:rPr lang="en-US" sz="1500" b="0" dirty="0" smtClean="0">
                          <a:ln w="3175">
                            <a:noFill/>
                          </a:ln>
                          <a:latin typeface="+mn-lt"/>
                        </a:rPr>
                        <a:t> </a:t>
                      </a:r>
                      <a:r>
                        <a:rPr lang="en-US" sz="1500" b="0" dirty="0" err="1" smtClean="0">
                          <a:ln w="3175">
                            <a:noFill/>
                          </a:ln>
                          <a:latin typeface="+mn-lt"/>
                        </a:rPr>
                        <a:t>Depue</a:t>
                      </a:r>
                      <a:r>
                        <a:rPr lang="en-US" sz="1500" b="0" dirty="0" smtClean="0">
                          <a:ln w="3175">
                            <a:noFill/>
                          </a:ln>
                          <a:latin typeface="+mn-lt"/>
                        </a:rPr>
                        <a:t>, Missouri DOT (Chair)</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Tom Welch, SAIC</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John </a:t>
                      </a:r>
                      <a:r>
                        <a:rPr lang="en-US" sz="1500" b="0" dirty="0" err="1" smtClean="0">
                          <a:ln w="3175">
                            <a:noFill/>
                          </a:ln>
                          <a:latin typeface="+mn-lt"/>
                        </a:rPr>
                        <a:t>Goodknight</a:t>
                      </a:r>
                      <a:r>
                        <a:rPr lang="en-US" sz="1500" b="0" dirty="0" smtClean="0">
                          <a:ln w="3175">
                            <a:noFill/>
                          </a:ln>
                          <a:latin typeface="+mn-lt"/>
                        </a:rPr>
                        <a:t>, Marion County, Florida</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34595">
                <a:tc>
                  <a:txBody>
                    <a:bodyPr/>
                    <a:lstStyle/>
                    <a:p>
                      <a:r>
                        <a:rPr lang="en-US" sz="1500" b="0" kern="1200" dirty="0" smtClean="0">
                          <a:ln w="3175">
                            <a:noFill/>
                          </a:ln>
                          <a:solidFill>
                            <a:schemeClr val="dk1"/>
                          </a:solidFill>
                          <a:latin typeface="+mn-lt"/>
                          <a:ea typeface="+mn-ea"/>
                          <a:cs typeface="+mn-cs"/>
                        </a:rPr>
                        <a:t>Tom Bryer, SAIC</a:t>
                      </a:r>
                      <a:endParaRPr lang="en-US" sz="1500" b="0" kern="1200" dirty="0">
                        <a:ln w="3175">
                          <a:noFill/>
                        </a:ln>
                        <a:solidFill>
                          <a:schemeClr val="dk1"/>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baseline="0" dirty="0" smtClean="0">
                          <a:ln w="3175">
                            <a:noFill/>
                          </a:ln>
                          <a:solidFill>
                            <a:schemeClr val="tx1"/>
                          </a:solidFill>
                          <a:latin typeface="Franklin Gothic Book" pitchFamily="34" charset="0"/>
                          <a:ea typeface="+mn-ea"/>
                          <a:cs typeface="+mn-cs"/>
                        </a:rPr>
                        <a:t>Robert Hull, Utah DOT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Vern Betkey</a:t>
                      </a:r>
                      <a:r>
                        <a:rPr lang="en-US" sz="1500" b="0" baseline="0" dirty="0" smtClean="0">
                          <a:ln w="3175">
                            <a:noFill/>
                          </a:ln>
                          <a:latin typeface="+mn-lt"/>
                        </a:rPr>
                        <a:t>, SAIC</a:t>
                      </a:r>
                      <a:endParaRPr lang="en-US" sz="1500" b="0" dirty="0" smtClean="0">
                        <a:ln w="3175">
                          <a:noFill/>
                        </a:ln>
                        <a:latin typeface="+mn-lt"/>
                      </a:endParaRP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500" b="0" kern="1200" baseline="0" dirty="0" smtClean="0">
                          <a:ln w="3175">
                            <a:noFill/>
                          </a:ln>
                          <a:solidFill>
                            <a:schemeClr val="tx1"/>
                          </a:solidFill>
                          <a:latin typeface="Franklin Gothic Book" pitchFamily="34" charset="0"/>
                          <a:ea typeface="+mn-ea"/>
                          <a:cs typeface="+mn-cs"/>
                        </a:rPr>
                        <a:t>Priscilla Tobias, Illinois DOT</a:t>
                      </a:r>
                      <a:endParaRPr lang="en-US" sz="1500" b="0" kern="1200" baseline="0" dirty="0">
                        <a:ln w="3175">
                          <a:noFill/>
                        </a:ln>
                        <a:solidFill>
                          <a:schemeClr val="tx1"/>
                        </a:solidFill>
                        <a:latin typeface="Franklin Gothic Book" pitchFamily="34" charset="0"/>
                        <a:ea typeface="+mn-ea"/>
                        <a:cs typeface="+mn-cs"/>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Jennifer Atkinson, SAIC</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kern="1200" baseline="0" dirty="0" err="1" smtClean="0">
                          <a:ln w="3175">
                            <a:noFill/>
                          </a:ln>
                          <a:solidFill>
                            <a:schemeClr val="tx1"/>
                          </a:solidFill>
                          <a:latin typeface="Franklin Gothic Book" pitchFamily="34" charset="0"/>
                          <a:ea typeface="+mn-ea"/>
                          <a:cs typeface="+mn-cs"/>
                        </a:rPr>
                        <a:t>Terecia</a:t>
                      </a:r>
                      <a:r>
                        <a:rPr lang="en-US" sz="1500" b="0" kern="1200" baseline="0" dirty="0" smtClean="0">
                          <a:ln w="3175">
                            <a:noFill/>
                          </a:ln>
                          <a:solidFill>
                            <a:schemeClr val="tx1"/>
                          </a:solidFill>
                          <a:latin typeface="Franklin Gothic Book" pitchFamily="34" charset="0"/>
                          <a:ea typeface="+mn-ea"/>
                          <a:cs typeface="+mn-cs"/>
                        </a:rPr>
                        <a:t> Wilson, South Carolina DOT (Retired)</a:t>
                      </a:r>
                      <a:endParaRPr lang="en-US" sz="1500" b="0" kern="1200" baseline="0" dirty="0">
                        <a:ln w="3175">
                          <a:noFill/>
                        </a:ln>
                        <a:solidFill>
                          <a:schemeClr val="tx1"/>
                        </a:solidFill>
                        <a:latin typeface="Franklin Gothic Book" pitchFamily="34" charset="0"/>
                        <a:ea typeface="+mn-ea"/>
                        <a:cs typeface="+mn-cs"/>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Tim </a:t>
                      </a:r>
                      <a:r>
                        <a:rPr lang="en-US" sz="1500" b="0" dirty="0" err="1" smtClean="0">
                          <a:ln w="3175">
                            <a:noFill/>
                          </a:ln>
                          <a:latin typeface="+mn-lt"/>
                        </a:rPr>
                        <a:t>Neuman</a:t>
                      </a:r>
                      <a:r>
                        <a:rPr lang="en-US" sz="1500" b="0" dirty="0" smtClean="0">
                          <a:ln w="3175">
                            <a:noFill/>
                          </a:ln>
                          <a:latin typeface="+mn-lt"/>
                        </a:rPr>
                        <a:t>, CH2M HILL</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baseline="0" dirty="0" err="1" smtClean="0">
                          <a:ln w="3175">
                            <a:noFill/>
                          </a:ln>
                          <a:solidFill>
                            <a:schemeClr val="tx1"/>
                          </a:solidFill>
                          <a:latin typeface="Franklin Gothic Book" pitchFamily="34" charset="0"/>
                          <a:ea typeface="+mn-ea"/>
                          <a:cs typeface="+mn-cs"/>
                        </a:rPr>
                        <a:t>Ning</a:t>
                      </a:r>
                      <a:r>
                        <a:rPr lang="en-US" sz="1500" b="0" kern="1200" baseline="0" dirty="0" smtClean="0">
                          <a:ln w="3175">
                            <a:noFill/>
                          </a:ln>
                          <a:solidFill>
                            <a:schemeClr val="tx1"/>
                          </a:solidFill>
                          <a:latin typeface="Franklin Gothic Book" pitchFamily="34" charset="0"/>
                          <a:ea typeface="+mn-ea"/>
                          <a:cs typeface="+mn-cs"/>
                        </a:rPr>
                        <a:t> Li, Virginia DOT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dirty="0" smtClean="0">
                          <a:ln w="3175">
                            <a:noFill/>
                          </a:ln>
                          <a:solidFill>
                            <a:schemeClr val="dk1"/>
                          </a:solidFill>
                          <a:latin typeface="+mn-lt"/>
                          <a:ea typeface="+mn-ea"/>
                          <a:cs typeface="+mn-cs"/>
                        </a:rPr>
                        <a:t>Kim </a:t>
                      </a:r>
                      <a:r>
                        <a:rPr lang="en-US" sz="1500" b="0" kern="1200" dirty="0" err="1" smtClean="0">
                          <a:ln w="3175">
                            <a:noFill/>
                          </a:ln>
                          <a:solidFill>
                            <a:schemeClr val="dk1"/>
                          </a:solidFill>
                          <a:latin typeface="+mn-lt"/>
                          <a:ea typeface="+mn-ea"/>
                          <a:cs typeface="+mn-cs"/>
                        </a:rPr>
                        <a:t>Kolody</a:t>
                      </a:r>
                      <a:r>
                        <a:rPr lang="en-US" sz="1500" b="0" kern="1200" dirty="0" smtClean="0">
                          <a:ln w="3175">
                            <a:noFill/>
                          </a:ln>
                          <a:solidFill>
                            <a:schemeClr val="dk1"/>
                          </a:solidFill>
                          <a:latin typeface="+mn-lt"/>
                          <a:ea typeface="+mn-ea"/>
                          <a:cs typeface="+mn-cs"/>
                        </a:rPr>
                        <a:t>,</a:t>
                      </a:r>
                      <a:r>
                        <a:rPr lang="en-US" sz="1500" b="0" kern="1200" baseline="0" dirty="0" smtClean="0">
                          <a:ln w="3175">
                            <a:noFill/>
                          </a:ln>
                          <a:solidFill>
                            <a:schemeClr val="dk1"/>
                          </a:solidFill>
                          <a:latin typeface="+mn-lt"/>
                          <a:ea typeface="+mn-ea"/>
                          <a:cs typeface="+mn-cs"/>
                        </a:rPr>
                        <a:t> CH2M HILL</a:t>
                      </a:r>
                      <a:endParaRPr lang="en-US" sz="1500" b="0" kern="1200" dirty="0" smtClean="0">
                        <a:ln w="3175">
                          <a:noFill/>
                        </a:ln>
                        <a:solidFill>
                          <a:schemeClr val="dk1"/>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baseline="0" dirty="0" smtClean="0">
                          <a:ln w="3175">
                            <a:noFill/>
                          </a:ln>
                          <a:solidFill>
                            <a:schemeClr val="tx1"/>
                          </a:solidFill>
                          <a:latin typeface="Franklin Gothic Book" pitchFamily="34" charset="0"/>
                        </a:rPr>
                        <a:t>Tim </a:t>
                      </a:r>
                      <a:r>
                        <a:rPr lang="en-US" sz="1500" b="0" baseline="0" dirty="0" err="1" smtClean="0">
                          <a:ln w="3175">
                            <a:noFill/>
                          </a:ln>
                          <a:solidFill>
                            <a:schemeClr val="tx1"/>
                          </a:solidFill>
                          <a:latin typeface="Franklin Gothic Book" pitchFamily="34" charset="0"/>
                        </a:rPr>
                        <a:t>Pieples</a:t>
                      </a:r>
                      <a:r>
                        <a:rPr lang="en-US" sz="1500" b="0" baseline="0" dirty="0" smtClean="0">
                          <a:ln w="3175">
                            <a:noFill/>
                          </a:ln>
                          <a:solidFill>
                            <a:schemeClr val="tx1"/>
                          </a:solidFill>
                          <a:latin typeface="Franklin Gothic Book" pitchFamily="34" charset="0"/>
                        </a:rPr>
                        <a:t>, Pennsylvania DOT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Richard Storm, CH2M HILL</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dirty="0" smtClean="0">
                          <a:ln w="3175">
                            <a:noFill/>
                          </a:ln>
                          <a:solidFill>
                            <a:schemeClr val="dk1"/>
                          </a:solidFill>
                          <a:latin typeface="+mn-lt"/>
                          <a:ea typeface="+mn-ea"/>
                          <a:cs typeface="+mn-cs"/>
                        </a:rPr>
                        <a:t>Jim Taylor, University of Notre</a:t>
                      </a:r>
                      <a:r>
                        <a:rPr lang="en-US" sz="1500" b="0" kern="1200" baseline="0" dirty="0" smtClean="0">
                          <a:ln w="3175">
                            <a:noFill/>
                          </a:ln>
                          <a:solidFill>
                            <a:schemeClr val="dk1"/>
                          </a:solidFill>
                          <a:latin typeface="+mn-lt"/>
                          <a:ea typeface="+mn-ea"/>
                          <a:cs typeface="+mn-cs"/>
                        </a:rPr>
                        <a:t> Dame</a:t>
                      </a:r>
                      <a:endParaRPr lang="en-US" sz="1500" b="0" kern="1200" dirty="0" smtClean="0">
                        <a:ln w="3175">
                          <a:noFill/>
                        </a:ln>
                        <a:solidFill>
                          <a:schemeClr val="dk1"/>
                        </a:solidFill>
                        <a:latin typeface="+mn-lt"/>
                        <a:ea typeface="+mn-ea"/>
                        <a:cs typeface="+mn-cs"/>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Richard Retting, Sam Schwartz Engineering</a:t>
                      </a: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baseline="0" dirty="0" smtClean="0">
                          <a:ln w="3175">
                            <a:noFill/>
                          </a:ln>
                          <a:solidFill>
                            <a:schemeClr val="tx1"/>
                          </a:solidFill>
                          <a:latin typeface="Franklin Gothic Book" pitchFamily="34" charset="0"/>
                        </a:rPr>
                        <a:t>Gary Williams, Maine DOT</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Greta</a:t>
                      </a:r>
                      <a:r>
                        <a:rPr lang="en-US" sz="1500" b="0" baseline="0" dirty="0" smtClean="0">
                          <a:ln w="3175">
                            <a:noFill/>
                          </a:ln>
                          <a:latin typeface="+mn-lt"/>
                        </a:rPr>
                        <a:t> Cleary, Voice Associates</a:t>
                      </a:r>
                      <a:endParaRPr lang="en-US" sz="1500" b="0" dirty="0" smtClean="0">
                        <a:ln w="3175">
                          <a:noFill/>
                        </a:ln>
                        <a:latin typeface="+mn-lt"/>
                      </a:endParaRPr>
                    </a:p>
                  </a:txBody>
                  <a:tcPr anchor="ctr">
                    <a:lnL w="6350" cap="flat" cmpd="sng" algn="ctr">
                      <a:solidFill>
                        <a:schemeClr val="accent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dirty="0" smtClean="0">
                          <a:ln w="3175">
                            <a:noFill/>
                          </a:ln>
                          <a:solidFill>
                            <a:schemeClr val="dk1"/>
                          </a:solidFill>
                          <a:latin typeface="+mn-lt"/>
                          <a:ea typeface="+mn-ea"/>
                          <a:cs typeface="+mn-cs"/>
                        </a:rPr>
                        <a:t>Jennifer Warren, FHWA</a:t>
                      </a:r>
                      <a:endParaRPr lang="en-US" sz="1500" b="0" baseline="0" dirty="0" smtClean="0">
                        <a:ln w="3175">
                          <a:noFill/>
                        </a:ln>
                        <a:solidFill>
                          <a:schemeClr val="tx1"/>
                        </a:solidFill>
                        <a:latin typeface="Franklin Gothic Book"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Richard Pain, TRB Liaison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dirty="0" err="1" smtClean="0">
                          <a:ln w="3175">
                            <a:noFill/>
                          </a:ln>
                          <a:solidFill>
                            <a:schemeClr val="dk1"/>
                          </a:solidFill>
                          <a:latin typeface="+mn-lt"/>
                          <a:ea typeface="+mn-ea"/>
                          <a:cs typeface="+mn-cs"/>
                        </a:rPr>
                        <a:t>Tamiko</a:t>
                      </a:r>
                      <a:r>
                        <a:rPr lang="en-US" sz="1500" b="0" kern="1200" dirty="0" smtClean="0">
                          <a:ln w="3175">
                            <a:noFill/>
                          </a:ln>
                          <a:solidFill>
                            <a:schemeClr val="dk1"/>
                          </a:solidFill>
                          <a:latin typeface="+mn-lt"/>
                          <a:ea typeface="+mn-ea"/>
                          <a:cs typeface="+mn-cs"/>
                        </a:rPr>
                        <a:t> </a:t>
                      </a:r>
                      <a:r>
                        <a:rPr lang="en-US" sz="1500" b="0" kern="1200" dirty="0" err="1" smtClean="0">
                          <a:ln w="3175">
                            <a:noFill/>
                          </a:ln>
                          <a:solidFill>
                            <a:schemeClr val="dk1"/>
                          </a:solidFill>
                          <a:latin typeface="+mn-lt"/>
                          <a:ea typeface="+mn-ea"/>
                          <a:cs typeface="+mn-cs"/>
                        </a:rPr>
                        <a:t>Burnell</a:t>
                      </a:r>
                      <a:r>
                        <a:rPr lang="en-US" sz="1500" b="0" kern="1200" dirty="0" smtClean="0">
                          <a:ln w="3175">
                            <a:noFill/>
                          </a:ln>
                          <a:solidFill>
                            <a:schemeClr val="dk1"/>
                          </a:solidFill>
                          <a:latin typeface="+mn-lt"/>
                          <a:ea typeface="+mn-ea"/>
                          <a:cs typeface="+mn-cs"/>
                        </a:rPr>
                        <a:t>, FHWA</a:t>
                      </a:r>
                    </a:p>
                  </a:txBody>
                  <a:tcPr anchor="ctr">
                    <a:lnL w="12700"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45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ln w="3175">
                            <a:noFill/>
                          </a:ln>
                          <a:latin typeface="+mn-lt"/>
                        </a:rPr>
                        <a:t>Lori </a:t>
                      </a:r>
                      <a:r>
                        <a:rPr lang="en-US" sz="1500" b="0" dirty="0" err="1" smtClean="0">
                          <a:ln w="3175">
                            <a:noFill/>
                          </a:ln>
                          <a:latin typeface="+mn-lt"/>
                        </a:rPr>
                        <a:t>Sundstrom</a:t>
                      </a:r>
                      <a:r>
                        <a:rPr lang="en-US" sz="1500" b="0" dirty="0" smtClean="0">
                          <a:ln w="3175">
                            <a:noFill/>
                          </a:ln>
                          <a:latin typeface="+mn-lt"/>
                        </a:rPr>
                        <a:t>,</a:t>
                      </a:r>
                      <a:r>
                        <a:rPr lang="en-US" sz="1500" b="0" baseline="0" dirty="0" smtClean="0">
                          <a:ln w="3175">
                            <a:noFill/>
                          </a:ln>
                          <a:latin typeface="+mn-lt"/>
                        </a:rPr>
                        <a:t> NCHRP Staff</a:t>
                      </a:r>
                      <a:endParaRPr lang="en-US" sz="1500" b="0" dirty="0" smtClean="0">
                        <a:ln w="3175">
                          <a:noFill/>
                        </a:ln>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kern="1200" dirty="0" smtClean="0">
                          <a:ln w="3175">
                            <a:noFill/>
                          </a:ln>
                          <a:solidFill>
                            <a:schemeClr val="dk1"/>
                          </a:solidFill>
                          <a:latin typeface="+mn-lt"/>
                          <a:ea typeface="+mn-ea"/>
                          <a:cs typeface="+mn-cs"/>
                        </a:rPr>
                        <a:t>Lorrie Lau, FHWA</a:t>
                      </a:r>
                    </a:p>
                  </a:txBody>
                  <a:tcPr anchor="ctr">
                    <a:lnL w="12700"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4" name="Slide Number Placeholder 3"/>
          <p:cNvSpPr>
            <a:spLocks noGrp="1"/>
          </p:cNvSpPr>
          <p:nvPr>
            <p:ph type="sldNum" sz="quarter" idx="12"/>
          </p:nvPr>
        </p:nvSpPr>
        <p:spPr/>
        <p:txBody>
          <a:bodyPr/>
          <a:lstStyle/>
          <a:p>
            <a:fld id="{F5B7371F-B25E-42BE-91F9-DCD17E1CF49D}" type="slidenum">
              <a:rPr lang="en-US" smtClean="0"/>
              <a:pPr/>
              <a:t>3</a:t>
            </a:fld>
            <a:endParaRPr lang="en-US" dirty="0"/>
          </a:p>
        </p:txBody>
      </p:sp>
    </p:spTree>
    <p:extLst>
      <p:ext uri="{BB962C8B-B14F-4D97-AF65-F5344CB8AC3E}">
        <p14:creationId xmlns:p14="http://schemas.microsoft.com/office/powerpoint/2010/main" val="2413303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99" y="280377"/>
            <a:ext cx="6779965" cy="810846"/>
          </a:xfrm>
        </p:spPr>
        <p:txBody>
          <a:bodyPr>
            <a:normAutofit/>
          </a:bodyPr>
          <a:lstStyle/>
          <a:p>
            <a:r>
              <a:rPr lang="en-US" sz="2400" dirty="0">
                <a:solidFill>
                  <a:schemeClr val="bg1"/>
                </a:solidFill>
              </a:rPr>
              <a:t>NCHRP 17-52 Project Tasks</a:t>
            </a:r>
          </a:p>
        </p:txBody>
      </p:sp>
      <p:sp>
        <p:nvSpPr>
          <p:cNvPr id="5" name="Slide Number Placeholder 4"/>
          <p:cNvSpPr>
            <a:spLocks noGrp="1"/>
          </p:cNvSpPr>
          <p:nvPr>
            <p:ph type="sldNum" sz="quarter" idx="12"/>
          </p:nvPr>
        </p:nvSpPr>
        <p:spPr/>
        <p:txBody>
          <a:bodyPr/>
          <a:lstStyle/>
          <a:p>
            <a:fld id="{F5B7371F-B25E-42BE-91F9-DCD17E1CF49D}" type="slidenum">
              <a:rPr lang="en-US" smtClean="0"/>
              <a:pPr/>
              <a:t>4</a:t>
            </a:fld>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4134134630"/>
              </p:ext>
            </p:extLst>
          </p:nvPr>
        </p:nvGraphicFramePr>
        <p:xfrm>
          <a:off x="843318" y="1614060"/>
          <a:ext cx="7959488" cy="4650261"/>
        </p:xfrm>
        <a:graphic>
          <a:graphicData uri="http://schemas.openxmlformats.org/drawingml/2006/table">
            <a:tbl>
              <a:tblPr firstRow="1" firstCol="1" bandRow="1">
                <a:tableStyleId>{ED083AE6-46FA-4A59-8FB0-9F97EB10719F}</a:tableStyleId>
              </a:tblPr>
              <a:tblGrid>
                <a:gridCol w="1420333"/>
                <a:gridCol w="6539155"/>
              </a:tblGrid>
              <a:tr h="664323">
                <a:tc>
                  <a:txBody>
                    <a:bodyPr/>
                    <a:lstStyle/>
                    <a:p>
                      <a:pPr marL="0" marR="45720" algn="l">
                        <a:lnSpc>
                          <a:spcPct val="115000"/>
                        </a:lnSpc>
                        <a:spcBef>
                          <a:spcPts val="0"/>
                        </a:spcBef>
                        <a:spcAft>
                          <a:spcPts val="0"/>
                        </a:spcAft>
                      </a:pPr>
                      <a:r>
                        <a:rPr lang="en-US" sz="1600" kern="1200" dirty="0">
                          <a:effectLst/>
                        </a:rPr>
                        <a:t>Task 1</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600" b="0" kern="1200" dirty="0">
                          <a:effectLst/>
                        </a:rPr>
                        <a:t>Conduct Project Kick-off Meeting, Refine Work Plan, and Prepare Interim Reports</a:t>
                      </a:r>
                      <a:endParaRPr lang="en-US" sz="1000" b="0" dirty="0">
                        <a:solidFill>
                          <a:srgbClr val="31849B"/>
                        </a:solidFill>
                        <a:effectLst/>
                        <a:latin typeface="Calibri"/>
                        <a:ea typeface="Calibri"/>
                        <a:cs typeface="Times New Roman"/>
                      </a:endParaRPr>
                    </a:p>
                  </a:txBody>
                  <a:tcPr marL="59635" marR="59635" marT="0" marB="0" anchor="ct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4323">
                <a:tc>
                  <a:txBody>
                    <a:bodyPr/>
                    <a:lstStyle/>
                    <a:p>
                      <a:pPr marL="0" marR="0" algn="l">
                        <a:lnSpc>
                          <a:spcPct val="115000"/>
                        </a:lnSpc>
                        <a:spcBef>
                          <a:spcPts val="0"/>
                        </a:spcBef>
                        <a:spcAft>
                          <a:spcPts val="0"/>
                        </a:spcAft>
                      </a:pPr>
                      <a:r>
                        <a:rPr lang="en-US" sz="1600" kern="1200" dirty="0">
                          <a:effectLst/>
                        </a:rPr>
                        <a:t>Task 2</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r>
                        <a:rPr lang="en-US" sz="1600" kern="1200" dirty="0">
                          <a:effectLst/>
                        </a:rPr>
                        <a:t>Identify External Sources of Current SHSP Peer Exchange Practices</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64323">
                <a:tc>
                  <a:txBody>
                    <a:bodyPr/>
                    <a:lstStyle/>
                    <a:p>
                      <a:pPr marL="0" marR="0" algn="l">
                        <a:lnSpc>
                          <a:spcPct val="115000"/>
                        </a:lnSpc>
                        <a:spcBef>
                          <a:spcPts val="0"/>
                        </a:spcBef>
                        <a:spcAft>
                          <a:spcPts val="0"/>
                        </a:spcAft>
                      </a:pPr>
                      <a:r>
                        <a:rPr lang="en-US" sz="1600" kern="1200" dirty="0">
                          <a:effectLst/>
                        </a:rPr>
                        <a:t>Task 3</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600" kern="1200" dirty="0">
                          <a:effectLst/>
                        </a:rPr>
                        <a:t>Develop and Present Annotated Outline of Draft SHSP Peer Exchange Guidebook</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4323">
                <a:tc>
                  <a:txBody>
                    <a:bodyPr/>
                    <a:lstStyle/>
                    <a:p>
                      <a:pPr marL="0" marR="0" algn="l">
                        <a:lnSpc>
                          <a:spcPct val="115000"/>
                        </a:lnSpc>
                        <a:spcBef>
                          <a:spcPts val="0"/>
                        </a:spcBef>
                        <a:spcAft>
                          <a:spcPts val="0"/>
                        </a:spcAft>
                      </a:pPr>
                      <a:r>
                        <a:rPr lang="en-US" sz="1600" kern="1200" dirty="0">
                          <a:effectLst/>
                        </a:rPr>
                        <a:t>Task 4</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r>
                        <a:rPr lang="en-US" sz="1600" kern="1200" dirty="0">
                          <a:effectLst/>
                        </a:rPr>
                        <a:t>Develop Draft </a:t>
                      </a:r>
                      <a:r>
                        <a:rPr lang="en-US" sz="1600" kern="1200" dirty="0" smtClean="0">
                          <a:effectLst/>
                        </a:rPr>
                        <a:t>Guidebook</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64323">
                <a:tc>
                  <a:txBody>
                    <a:bodyPr/>
                    <a:lstStyle/>
                    <a:p>
                      <a:pPr marL="0" marR="0" algn="l">
                        <a:lnSpc>
                          <a:spcPct val="115000"/>
                        </a:lnSpc>
                        <a:spcBef>
                          <a:spcPts val="0"/>
                        </a:spcBef>
                        <a:spcAft>
                          <a:spcPts val="0"/>
                        </a:spcAft>
                      </a:pPr>
                      <a:r>
                        <a:rPr lang="en-US" sz="1600" kern="1200">
                          <a:effectLst/>
                        </a:rPr>
                        <a:t>Task 5</a:t>
                      </a:r>
                      <a:endParaRPr lang="en-US" sz="100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600" kern="1200" dirty="0">
                          <a:effectLst/>
                        </a:rPr>
                        <a:t>Conduct a Field Test of the SHSP Peer Exchange Guidebook</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4323">
                <a:tc>
                  <a:txBody>
                    <a:bodyPr/>
                    <a:lstStyle/>
                    <a:p>
                      <a:pPr marL="0" marR="0" algn="l">
                        <a:lnSpc>
                          <a:spcPct val="115000"/>
                        </a:lnSpc>
                        <a:spcBef>
                          <a:spcPts val="0"/>
                        </a:spcBef>
                        <a:spcAft>
                          <a:spcPts val="0"/>
                        </a:spcAft>
                      </a:pPr>
                      <a:r>
                        <a:rPr lang="en-US" sz="1600" kern="1200">
                          <a:effectLst/>
                        </a:rPr>
                        <a:t>Task 6</a:t>
                      </a:r>
                      <a:endParaRPr lang="en-US" sz="100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r>
                        <a:rPr lang="en-US" sz="1600" kern="1200" dirty="0">
                          <a:effectLst/>
                        </a:rPr>
                        <a:t>Prepare &amp; Submit Draft Final Guidebook, Draft Final Project Report, &amp; Draft Final Project Presentation</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64323">
                <a:tc>
                  <a:txBody>
                    <a:bodyPr/>
                    <a:lstStyle/>
                    <a:p>
                      <a:pPr marL="0" marR="0" algn="l">
                        <a:lnSpc>
                          <a:spcPct val="115000"/>
                        </a:lnSpc>
                        <a:spcBef>
                          <a:spcPts val="0"/>
                        </a:spcBef>
                        <a:spcAft>
                          <a:spcPts val="0"/>
                        </a:spcAft>
                      </a:pPr>
                      <a:r>
                        <a:rPr lang="en-US" sz="1600" kern="1200" dirty="0">
                          <a:effectLst/>
                        </a:rPr>
                        <a:t>Task 7</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600" kern="1200" dirty="0">
                          <a:effectLst/>
                        </a:rPr>
                        <a:t>Prepare and Submit Final Guidebook, Final Project Report, and Final Presentation</a:t>
                      </a:r>
                      <a:endParaRPr lang="en-US" sz="1000" dirty="0">
                        <a:solidFill>
                          <a:srgbClr val="31849B"/>
                        </a:solidFill>
                        <a:effectLst/>
                        <a:latin typeface="Calibri"/>
                        <a:ea typeface="Calibri"/>
                        <a:cs typeface="Times New Roman"/>
                      </a:endParaRPr>
                    </a:p>
                  </a:txBody>
                  <a:tcPr marL="59635" marR="59635" marT="0" marB="0"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42938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Task 1 -  </a:t>
            </a:r>
            <a:r>
              <a:rPr lang="en-US" sz="2400" dirty="0"/>
              <a:t>Conduct Project Kick-off Meeting, Refine Work Plan, and Prepare Interim </a:t>
            </a:r>
            <a:r>
              <a:rPr lang="en-US" sz="2400" dirty="0" smtClean="0"/>
              <a:t>Reports</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8229600" cy="4991668"/>
          </a:xfrm>
        </p:spPr>
        <p:txBody>
          <a:bodyPr>
            <a:normAutofit/>
          </a:bodyPr>
          <a:lstStyle/>
          <a:p>
            <a:r>
              <a:rPr lang="en-US" sz="3200" dirty="0" smtClean="0"/>
              <a:t>Project </a:t>
            </a:r>
            <a:r>
              <a:rPr lang="en-US" sz="3200" dirty="0" smtClean="0"/>
              <a:t>Timeline: May 2011 – June 2013</a:t>
            </a:r>
            <a:endParaRPr lang="en-US" sz="3200" dirty="0" smtClean="0"/>
          </a:p>
          <a:p>
            <a:r>
              <a:rPr lang="en-US" sz="3200" dirty="0" smtClean="0"/>
              <a:t>Prepared monthly and quarterly reports</a:t>
            </a:r>
          </a:p>
          <a:p>
            <a:r>
              <a:rPr lang="en-US" sz="3200" dirty="0" smtClean="0"/>
              <a:t>Project Panel meetings</a:t>
            </a:r>
          </a:p>
          <a:p>
            <a:pPr lvl="1"/>
            <a:r>
              <a:rPr lang="en-US" sz="2200" dirty="0" smtClean="0"/>
              <a:t>Teleconference January 12, 2012</a:t>
            </a:r>
          </a:p>
          <a:p>
            <a:pPr lvl="1"/>
            <a:r>
              <a:rPr lang="en-US" sz="2200" dirty="0" smtClean="0"/>
              <a:t>In-person Meeting June 22, 2012</a:t>
            </a:r>
          </a:p>
          <a:p>
            <a:pPr lvl="1"/>
            <a:r>
              <a:rPr lang="en-US" sz="2200" dirty="0" smtClean="0"/>
              <a:t>Teleconference November 8, 2012</a:t>
            </a:r>
          </a:p>
          <a:p>
            <a:pPr lvl="1"/>
            <a:r>
              <a:rPr lang="en-US" sz="2200" dirty="0" smtClean="0"/>
              <a:t>Teleconference April 30, 2013</a:t>
            </a:r>
          </a:p>
          <a:p>
            <a:endParaRPr lang="en-US" sz="2800" dirty="0" smtClean="0"/>
          </a:p>
          <a:p>
            <a:pPr lvl="1"/>
            <a:endParaRPr lang="en-US" sz="2800" dirty="0" smtClean="0"/>
          </a:p>
          <a:p>
            <a:pPr lvl="1">
              <a:buNone/>
            </a:pPr>
            <a:endParaRPr lang="en-US" sz="28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5</a:t>
            </a:fld>
            <a:endParaRPr lang="en-US" dirty="0"/>
          </a:p>
        </p:txBody>
      </p:sp>
    </p:spTree>
    <p:extLst>
      <p:ext uri="{BB962C8B-B14F-4D97-AF65-F5344CB8AC3E}">
        <p14:creationId xmlns:p14="http://schemas.microsoft.com/office/powerpoint/2010/main" val="251189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Task 2 – </a:t>
            </a:r>
            <a:r>
              <a:rPr lang="en-US" sz="2400" dirty="0"/>
              <a:t>Identify External Sources of Current SHSP Peer Exchange </a:t>
            </a:r>
            <a:r>
              <a:rPr lang="en-US" sz="2400" dirty="0" smtClean="0"/>
              <a:t>Practices</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8229600" cy="4991668"/>
          </a:xfrm>
        </p:spPr>
        <p:txBody>
          <a:bodyPr>
            <a:normAutofit/>
          </a:bodyPr>
          <a:lstStyle/>
          <a:p>
            <a:r>
              <a:rPr lang="en-US" sz="3200" dirty="0" smtClean="0"/>
              <a:t>Literature Review</a:t>
            </a:r>
          </a:p>
          <a:p>
            <a:pPr lvl="1"/>
            <a:r>
              <a:rPr lang="en-US" sz="2200" dirty="0" smtClean="0"/>
              <a:t>Reviewed 20 pieces of literature on peer exchanges</a:t>
            </a:r>
          </a:p>
          <a:p>
            <a:pPr lvl="1"/>
            <a:r>
              <a:rPr lang="en-US" sz="2200" dirty="0" smtClean="0"/>
              <a:t>Key Issues</a:t>
            </a:r>
          </a:p>
          <a:p>
            <a:pPr lvl="2"/>
            <a:r>
              <a:rPr lang="en-US" sz="2000" dirty="0" smtClean="0"/>
              <a:t>Determining Need</a:t>
            </a:r>
          </a:p>
          <a:p>
            <a:pPr lvl="2"/>
            <a:r>
              <a:rPr lang="en-US" sz="2000" dirty="0" smtClean="0"/>
              <a:t>Peer Exchange Types and Delivery Methods</a:t>
            </a:r>
          </a:p>
          <a:p>
            <a:pPr lvl="2"/>
            <a:r>
              <a:rPr lang="en-US" sz="2000" dirty="0" smtClean="0"/>
              <a:t>Planning</a:t>
            </a:r>
          </a:p>
          <a:p>
            <a:pPr lvl="2"/>
            <a:r>
              <a:rPr lang="en-US" sz="2000" dirty="0" smtClean="0"/>
              <a:t>Pre-event Activities</a:t>
            </a:r>
          </a:p>
          <a:p>
            <a:pPr lvl="2"/>
            <a:r>
              <a:rPr lang="en-US" sz="2000" dirty="0" smtClean="0"/>
              <a:t>Post-event Activities</a:t>
            </a:r>
          </a:p>
          <a:p>
            <a:pPr lvl="2"/>
            <a:endParaRPr lang="en-US" sz="2000" dirty="0" smtClean="0"/>
          </a:p>
          <a:p>
            <a:pPr lvl="2"/>
            <a:endParaRPr lang="en-US" sz="2000" dirty="0" smtClean="0"/>
          </a:p>
          <a:p>
            <a:pPr lvl="2"/>
            <a:endParaRPr lang="en-US" sz="2000" dirty="0" smtClean="0"/>
          </a:p>
          <a:p>
            <a:pPr lvl="2"/>
            <a:endParaRPr lang="en-US" sz="2000" dirty="0" smtClean="0"/>
          </a:p>
          <a:p>
            <a:endParaRPr lang="en-US" sz="2800" dirty="0" smtClean="0"/>
          </a:p>
          <a:p>
            <a:pPr lvl="1"/>
            <a:endParaRPr lang="en-US" sz="2800" dirty="0" smtClean="0"/>
          </a:p>
          <a:p>
            <a:pPr lvl="1">
              <a:buNone/>
            </a:pPr>
            <a:endParaRPr lang="en-US" sz="28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6</a:t>
            </a:fld>
            <a:endParaRPr lang="en-US" dirty="0"/>
          </a:p>
        </p:txBody>
      </p:sp>
    </p:spTree>
    <p:extLst>
      <p:ext uri="{BB962C8B-B14F-4D97-AF65-F5344CB8AC3E}">
        <p14:creationId xmlns:p14="http://schemas.microsoft.com/office/powerpoint/2010/main" val="387854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Task 2 – </a:t>
            </a:r>
            <a:r>
              <a:rPr lang="en-US" sz="2400" dirty="0"/>
              <a:t>Identify External Sources of Current SHSP Peer Exchange </a:t>
            </a:r>
            <a:r>
              <a:rPr lang="en-US" sz="2400" dirty="0" smtClean="0"/>
              <a:t>Practices</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8229600" cy="4991668"/>
          </a:xfrm>
        </p:spPr>
        <p:txBody>
          <a:bodyPr>
            <a:normAutofit/>
          </a:bodyPr>
          <a:lstStyle/>
          <a:p>
            <a:r>
              <a:rPr lang="en-US" sz="3200" dirty="0" smtClean="0"/>
              <a:t>Telephone Interviews</a:t>
            </a:r>
          </a:p>
          <a:p>
            <a:pPr lvl="1"/>
            <a:r>
              <a:rPr lang="en-US" sz="2200" dirty="0" smtClean="0"/>
              <a:t>Interviewed 5 State DOTs and 1 FHWA staff member</a:t>
            </a:r>
          </a:p>
          <a:p>
            <a:pPr lvl="1"/>
            <a:r>
              <a:rPr lang="en-US" sz="2200" dirty="0" smtClean="0"/>
              <a:t>What makes a successful SHSP peer exchange?</a:t>
            </a:r>
          </a:p>
          <a:p>
            <a:pPr lvl="2"/>
            <a:r>
              <a:rPr lang="en-US" sz="2000" dirty="0" smtClean="0"/>
              <a:t>Up front planning</a:t>
            </a:r>
          </a:p>
          <a:p>
            <a:pPr lvl="2"/>
            <a:r>
              <a:rPr lang="en-US" sz="2000" dirty="0" smtClean="0"/>
              <a:t>Local needs focus</a:t>
            </a:r>
          </a:p>
          <a:p>
            <a:pPr lvl="2"/>
            <a:r>
              <a:rPr lang="en-US" sz="2000" dirty="0" smtClean="0"/>
              <a:t>Including the right participants</a:t>
            </a:r>
          </a:p>
          <a:p>
            <a:pPr lvl="2"/>
            <a:r>
              <a:rPr lang="en-US" sz="2000" dirty="0" smtClean="0"/>
              <a:t>Networking</a:t>
            </a:r>
          </a:p>
          <a:p>
            <a:pPr lvl="1"/>
            <a:r>
              <a:rPr lang="en-US" sz="2200" dirty="0" smtClean="0"/>
              <a:t>Areas for improving peer exchanges</a:t>
            </a:r>
          </a:p>
          <a:p>
            <a:pPr lvl="2"/>
            <a:r>
              <a:rPr lang="en-US" sz="2000" dirty="0" smtClean="0"/>
              <a:t>Encourage taking away implementable ideas</a:t>
            </a:r>
          </a:p>
          <a:p>
            <a:pPr lvl="2"/>
            <a:r>
              <a:rPr lang="en-US" sz="2000" dirty="0" smtClean="0"/>
              <a:t>Consider more follow-up after the event</a:t>
            </a:r>
          </a:p>
          <a:p>
            <a:pPr lvl="2"/>
            <a:r>
              <a:rPr lang="en-US" sz="2000" dirty="0" smtClean="0"/>
              <a:t>Target peer exchange on a specific topic</a:t>
            </a:r>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endParaRPr lang="en-US" sz="2800" dirty="0" smtClean="0"/>
          </a:p>
          <a:p>
            <a:pPr lvl="1"/>
            <a:endParaRPr lang="en-US" sz="2800" dirty="0" smtClean="0"/>
          </a:p>
          <a:p>
            <a:pPr lvl="1">
              <a:buNone/>
            </a:pPr>
            <a:endParaRPr lang="en-US" sz="28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7</a:t>
            </a:fld>
            <a:endParaRPr lang="en-US" dirty="0"/>
          </a:p>
        </p:txBody>
      </p:sp>
    </p:spTree>
    <p:extLst>
      <p:ext uri="{BB962C8B-B14F-4D97-AF65-F5344CB8AC3E}">
        <p14:creationId xmlns:p14="http://schemas.microsoft.com/office/powerpoint/2010/main" val="3607376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Grp="1" noChangeArrowheads="1"/>
          </p:cNvSpPr>
          <p:nvPr>
            <p:ph type="title"/>
          </p:nvPr>
        </p:nvSpPr>
        <p:spPr>
          <a:xfrm>
            <a:off x="457199" y="362265"/>
            <a:ext cx="8288449" cy="810846"/>
          </a:xfrm>
        </p:spPr>
        <p:txBody>
          <a:bodyPr>
            <a:noAutofit/>
          </a:bodyPr>
          <a:lstStyle/>
          <a:p>
            <a:r>
              <a:rPr lang="en-US" sz="2400" dirty="0" smtClean="0">
                <a:solidFill>
                  <a:schemeClr val="bg1"/>
                </a:solidFill>
              </a:rPr>
              <a:t>Task 2 – </a:t>
            </a:r>
            <a:r>
              <a:rPr lang="en-US" sz="2400" dirty="0"/>
              <a:t>Identify External Sources of Current SHSP Peer Exchange </a:t>
            </a:r>
            <a:r>
              <a:rPr lang="en-US" sz="2400" dirty="0" smtClean="0"/>
              <a:t>Practices</a:t>
            </a:r>
            <a:endParaRPr lang="en-US" sz="2400" dirty="0" smtClean="0">
              <a:solidFill>
                <a:schemeClr val="bg1"/>
              </a:solidFill>
            </a:endParaRPr>
          </a:p>
        </p:txBody>
      </p:sp>
      <p:sp>
        <p:nvSpPr>
          <p:cNvPr id="29701" name="Rectangle 7"/>
          <p:cNvSpPr>
            <a:spLocks noGrp="1" noChangeArrowheads="1"/>
          </p:cNvSpPr>
          <p:nvPr>
            <p:ph idx="1"/>
          </p:nvPr>
        </p:nvSpPr>
        <p:spPr>
          <a:xfrm>
            <a:off x="457200" y="1613848"/>
            <a:ext cx="8229600" cy="4991668"/>
          </a:xfrm>
        </p:spPr>
        <p:txBody>
          <a:bodyPr>
            <a:normAutofit/>
          </a:bodyPr>
          <a:lstStyle/>
          <a:p>
            <a:r>
              <a:rPr lang="en-US" sz="3200" dirty="0" smtClean="0"/>
              <a:t>Key Lessons from State of the Practice Review</a:t>
            </a:r>
          </a:p>
          <a:p>
            <a:pPr lvl="1"/>
            <a:r>
              <a:rPr lang="en-US" sz="2200" dirty="0" smtClean="0"/>
              <a:t>Critically consider timing</a:t>
            </a:r>
          </a:p>
          <a:p>
            <a:pPr lvl="1"/>
            <a:r>
              <a:rPr lang="en-US" sz="2200" dirty="0" smtClean="0"/>
              <a:t>Define clear objectives</a:t>
            </a:r>
          </a:p>
          <a:p>
            <a:pPr lvl="1"/>
            <a:r>
              <a:rPr lang="en-US" sz="2200" dirty="0" smtClean="0"/>
              <a:t>Evaluate different delivery methods</a:t>
            </a:r>
          </a:p>
          <a:p>
            <a:pPr lvl="1"/>
            <a:r>
              <a:rPr lang="en-US" sz="2200" dirty="0"/>
              <a:t>Recognize that a p</a:t>
            </a:r>
            <a:r>
              <a:rPr lang="en-US" sz="2200" dirty="0" smtClean="0"/>
              <a:t>eer exchange </a:t>
            </a:r>
            <a:r>
              <a:rPr lang="en-US" sz="2200" dirty="0"/>
              <a:t>is the </a:t>
            </a:r>
            <a:r>
              <a:rPr lang="en-US" sz="2200" dirty="0" smtClean="0"/>
              <a:t>first step </a:t>
            </a:r>
            <a:r>
              <a:rPr lang="en-US" sz="2200" dirty="0"/>
              <a:t>to </a:t>
            </a:r>
            <a:r>
              <a:rPr lang="en-US" sz="2200" dirty="0" smtClean="0"/>
              <a:t>improve safety</a:t>
            </a:r>
            <a:endParaRPr lang="en-US" sz="2200" dirty="0"/>
          </a:p>
          <a:p>
            <a:pPr lvl="1"/>
            <a:endParaRPr lang="en-US" sz="2200" dirty="0" smtClean="0"/>
          </a:p>
          <a:p>
            <a:pPr lvl="1"/>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pPr lvl="2"/>
            <a:endParaRPr lang="en-US" sz="2000" dirty="0" smtClean="0"/>
          </a:p>
          <a:p>
            <a:endParaRPr lang="en-US" sz="2800" dirty="0" smtClean="0"/>
          </a:p>
          <a:p>
            <a:pPr lvl="1"/>
            <a:endParaRPr lang="en-US" sz="2800" dirty="0" smtClean="0"/>
          </a:p>
          <a:p>
            <a:pPr lvl="1">
              <a:buNone/>
            </a:pPr>
            <a:endParaRPr lang="en-US" sz="2800" dirty="0" smtClean="0"/>
          </a:p>
        </p:txBody>
      </p:sp>
      <p:sp>
        <p:nvSpPr>
          <p:cNvPr id="11" name="Slide Number Placeholder 10"/>
          <p:cNvSpPr>
            <a:spLocks noGrp="1"/>
          </p:cNvSpPr>
          <p:nvPr>
            <p:ph type="sldNum" sz="quarter" idx="12"/>
          </p:nvPr>
        </p:nvSpPr>
        <p:spPr/>
        <p:txBody>
          <a:bodyPr/>
          <a:lstStyle/>
          <a:p>
            <a:fld id="{F5B7371F-B25E-42BE-91F9-DCD17E1CF49D}" type="slidenum">
              <a:rPr lang="en-US" smtClean="0"/>
              <a:pPr/>
              <a:t>8</a:t>
            </a:fld>
            <a:endParaRPr lang="en-US" dirty="0"/>
          </a:p>
        </p:txBody>
      </p:sp>
    </p:spTree>
    <p:extLst>
      <p:ext uri="{BB962C8B-B14F-4D97-AF65-F5344CB8AC3E}">
        <p14:creationId xmlns:p14="http://schemas.microsoft.com/office/powerpoint/2010/main" val="960257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Task 2 – Identify External Sources of Current SHSP Peer Exchange Practices</a:t>
            </a:r>
          </a:p>
        </p:txBody>
      </p:sp>
      <p:sp>
        <p:nvSpPr>
          <p:cNvPr id="4" name="Slide Number Placeholder 3"/>
          <p:cNvSpPr>
            <a:spLocks noGrp="1"/>
          </p:cNvSpPr>
          <p:nvPr>
            <p:ph type="sldNum" sz="quarter" idx="12"/>
          </p:nvPr>
        </p:nvSpPr>
        <p:spPr/>
        <p:txBody>
          <a:bodyPr/>
          <a:lstStyle/>
          <a:p>
            <a:fld id="{F5B7371F-B25E-42BE-91F9-DCD17E1CF49D}" type="slidenum">
              <a:rPr lang="en-US" smtClean="0"/>
              <a:pPr/>
              <a:t>9</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49" y="1378926"/>
            <a:ext cx="8286750"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655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SG-ASSET">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DSG-ASSET</Template>
  <TotalTime>1049</TotalTime>
  <Words>2493</Words>
  <Application>Microsoft Office PowerPoint</Application>
  <PresentationFormat>On-screen Show (4:3)</PresentationFormat>
  <Paragraphs>376</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DSG-ASSET</vt:lpstr>
      <vt:lpstr>3_Custom Design</vt:lpstr>
      <vt:lpstr>Using Peer Exchanges to Improve the Effectiveness of a State's Strategic Highway Safety Plan </vt:lpstr>
      <vt:lpstr>NCHRP 17-52 Objective</vt:lpstr>
      <vt:lpstr>NCHRP  17-52 Research Team and Project Panel</vt:lpstr>
      <vt:lpstr>NCHRP 17-52 Project Tasks</vt:lpstr>
      <vt:lpstr>Task 1 -  Conduct Project Kick-off Meeting, Refine Work Plan, and Prepare Interim Reports</vt:lpstr>
      <vt:lpstr>Task 2 – Identify External Sources of Current SHSP Peer Exchange Practices</vt:lpstr>
      <vt:lpstr>Task 2 – Identify External Sources of Current SHSP Peer Exchange Practices</vt:lpstr>
      <vt:lpstr>Task 2 – Identify External Sources of Current SHSP Peer Exchange Practices</vt:lpstr>
      <vt:lpstr>Task 2 – Identify External Sources of Current SHSP Peer Exchange Practices</vt:lpstr>
      <vt:lpstr>Technical Memos A - G</vt:lpstr>
      <vt:lpstr>Tasks 3 &amp; 4 – Develop Annotated Outline and Draft SHSP Peer Exchange Guidebook</vt:lpstr>
      <vt:lpstr>Tasks 3 &amp; 4 – Develop Annotated Outline and Draft SHSP Peer Exchange Guidebook</vt:lpstr>
      <vt:lpstr>Task 5 – Conduct a Field Test of the SHSP Peer Exchange Guidebook</vt:lpstr>
      <vt:lpstr>ARKANSAS  In-state, In-person Peer Exchange</vt:lpstr>
      <vt:lpstr>ARKANSAS  In-state, In-person Peer Exchange</vt:lpstr>
      <vt:lpstr>ARKANSAS:  In-person SHSP Peer Exchange</vt:lpstr>
      <vt:lpstr>ALASKA / NORTH DAKOTA Multi-state, Virtual Peer Exchange</vt:lpstr>
      <vt:lpstr>ALASKA / NORTH DAKOTA Multi-state, Virtual Peer Exchange</vt:lpstr>
      <vt:lpstr>ALASKA / NORTH DAKOTA Multi-state, Virtual Peer Exchange</vt:lpstr>
      <vt:lpstr>ALASKA / NORTH DAKOTA Multi-state, Virtual Peer Exchange</vt:lpstr>
      <vt:lpstr>Tasks 6 &amp; 7 – Prepare &amp; Submit Guidebook, Project Report, &amp; Project Presentation</vt:lpstr>
      <vt:lpstr>Contact Information for Key Project Leaders</vt:lpstr>
    </vt:vector>
  </TitlesOfParts>
  <Company>SAIC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Simulations System Engineering and Training</dc:title>
  <dc:subject>This template for the ASSET BU is preapproved according to the SAIC Brand &amp; Corporate Identity Guidelines and should be used for all internal and external presentations.</dc:subject>
  <dc:creator>Chandler, Brian E.</dc:creator>
  <cp:lastModifiedBy>Chandler, Brian E.</cp:lastModifiedBy>
  <cp:revision>35</cp:revision>
  <cp:lastPrinted>2011-08-17T17:20:04Z</cp:lastPrinted>
  <dcterms:created xsi:type="dcterms:W3CDTF">2012-11-27T16:55:32Z</dcterms:created>
  <dcterms:modified xsi:type="dcterms:W3CDTF">2013-06-14T16:07:56Z</dcterms:modified>
</cp:coreProperties>
</file>