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74" r:id="rId3"/>
    <p:sldId id="257" r:id="rId4"/>
    <p:sldId id="263" r:id="rId5"/>
    <p:sldId id="260" r:id="rId6"/>
    <p:sldId id="276" r:id="rId7"/>
    <p:sldId id="278" r:id="rId8"/>
    <p:sldId id="291" r:id="rId9"/>
    <p:sldId id="277" r:id="rId10"/>
    <p:sldId id="279" r:id="rId11"/>
    <p:sldId id="262" r:id="rId12"/>
    <p:sldId id="269" r:id="rId13"/>
    <p:sldId id="280" r:id="rId14"/>
    <p:sldId id="282" r:id="rId15"/>
    <p:sldId id="283" r:id="rId16"/>
    <p:sldId id="281" r:id="rId17"/>
    <p:sldId id="284" r:id="rId18"/>
    <p:sldId id="285" r:id="rId19"/>
    <p:sldId id="265" r:id="rId20"/>
    <p:sldId id="286" r:id="rId21"/>
    <p:sldId id="287" r:id="rId22"/>
    <p:sldId id="288" r:id="rId23"/>
    <p:sldId id="271" r:id="rId24"/>
    <p:sldId id="289" r:id="rId25"/>
    <p:sldId id="290" r:id="rId26"/>
    <p:sldId id="292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027" autoAdjust="0"/>
  </p:normalViewPr>
  <p:slideViewPr>
    <p:cSldViewPr snapToGrid="0">
      <p:cViewPr varScale="1">
        <p:scale>
          <a:sx n="43" d="100"/>
          <a:sy n="43" d="100"/>
        </p:scale>
        <p:origin x="1144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93751F1-31E7-4BBE-AB0F-34BD088F0BAB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5ED31F9-946D-4830-BB1C-B3C086238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57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20D989-8EFA-420B-BCC4-4ABF669E4A81}" type="datetime1">
              <a:rPr lang="en-US" smtClean="0"/>
              <a:t>6/3/2022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07015D-08AD-4FD2-B423-67CFFEF8B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54450"/>
      </p:ext>
    </p:extLst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2F7001-E10B-43E1-A100-54FF639061A9}" type="datetime1">
              <a:rPr lang="en-US" smtClean="0"/>
              <a:t>6/3/2022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07015D-08AD-4FD2-B423-67CFFEF8B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9439"/>
      </p:ext>
    </p:extLst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274638"/>
            <a:ext cx="2046287" cy="6278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274638"/>
            <a:ext cx="5991225" cy="6278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C15CE4-1DDD-4CBE-A87E-2E40E544C924}" type="datetime1">
              <a:rPr lang="en-US" smtClean="0"/>
              <a:t>6/3/2022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07015D-08AD-4FD2-B423-67CFFEF8B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68410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888" y="1600200"/>
            <a:ext cx="8189912" cy="4899454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B57ADA-1BF4-4C22-98EC-B6BA38A38342}" type="datetime1">
              <a:rPr lang="en-US" smtClean="0"/>
              <a:t>6/3/2022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07015D-08AD-4FD2-B423-67CFFEF8B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665665"/>
      </p:ext>
    </p:extLst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909694-C431-412E-A2F2-9DDBF4AE415A}" type="datetime1">
              <a:rPr lang="en-US" smtClean="0"/>
              <a:t>6/3/2022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07015D-08AD-4FD2-B423-67CFFEF8B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173507"/>
      </p:ext>
    </p:extLst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6888" y="1600200"/>
            <a:ext cx="4017962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0" y="1600200"/>
            <a:ext cx="401955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CDBD0D-DCED-4288-9B26-38B8240C1B0C}" type="datetime1">
              <a:rPr lang="en-US" smtClean="0"/>
              <a:t>6/3/2022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07015D-08AD-4FD2-B423-67CFFEF8B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198990"/>
      </p:ext>
    </p:extLst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A79466-F4BA-4028-A604-28BFBA0745AD}" type="datetime1">
              <a:rPr lang="en-US" smtClean="0"/>
              <a:t>6/3/2022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07015D-08AD-4FD2-B423-67CFFEF8B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688619"/>
      </p:ext>
    </p:extLst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E5EB65-AA8F-45CF-ADD8-DBFC8E936540}" type="datetime1">
              <a:rPr lang="en-US" smtClean="0"/>
              <a:t>6/3/2022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07015D-08AD-4FD2-B423-67CFFEF8B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94323"/>
      </p:ext>
    </p:extLst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CA183B-F1ED-4767-898E-6A9223E374C7}" type="datetime1">
              <a:rPr lang="en-US" smtClean="0"/>
              <a:t>6/3/2022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07015D-08AD-4FD2-B423-67CFFEF8B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59750"/>
      </p:ext>
    </p:extLst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C3DFBF-6315-4E7D-AACB-2F1D1764BCF5}" type="datetime1">
              <a:rPr lang="en-US" smtClean="0"/>
              <a:t>6/3/2022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07015D-08AD-4FD2-B423-67CFFEF8B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63949"/>
      </p:ext>
    </p:extLst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5B7446-57C1-41B3-9A09-9B0B59970030}" type="datetime1">
              <a:rPr lang="en-US" smtClean="0"/>
              <a:t>6/3/2022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07015D-08AD-4FD2-B423-67CFFEF8B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790416"/>
      </p:ext>
    </p:extLst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1319" y="274638"/>
            <a:ext cx="82378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888" y="1600200"/>
            <a:ext cx="8189912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E9434AD-82D7-4505-9671-72A6F6D1870C}" type="datetime1">
              <a:rPr lang="en-US" smtClean="0"/>
              <a:t>6/3/2022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15" y="620936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 smtClean="0"/>
            </a:lvl1pPr>
          </a:lstStyle>
          <a:p>
            <a:fld id="{7307015D-08AD-4FD2-B423-67CFFEF8B4C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5" r="2041"/>
          <a:stretch/>
        </p:blipFill>
        <p:spPr bwMode="auto">
          <a:xfrm>
            <a:off x="1" y="6551493"/>
            <a:ext cx="1876926" cy="296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" name="Group 24"/>
          <p:cNvGrpSpPr/>
          <p:nvPr/>
        </p:nvGrpSpPr>
        <p:grpSpPr>
          <a:xfrm>
            <a:off x="5150749" y="6534622"/>
            <a:ext cx="1769037" cy="418627"/>
            <a:chOff x="3657600" y="6391275"/>
            <a:chExt cx="2495550" cy="590550"/>
          </a:xfrm>
        </p:grpSpPr>
        <p:sp>
          <p:nvSpPr>
            <p:cNvPr id="26" name="Rectangle 25"/>
            <p:cNvSpPr/>
            <p:nvPr userDrawn="1"/>
          </p:nvSpPr>
          <p:spPr>
            <a:xfrm>
              <a:off x="3657600" y="6391275"/>
              <a:ext cx="2495550" cy="5905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 userDrawn="1"/>
          </p:nvGrpSpPr>
          <p:grpSpPr>
            <a:xfrm>
              <a:off x="3743325" y="6418410"/>
              <a:ext cx="2247900" cy="439589"/>
              <a:chOff x="4698124" y="5999829"/>
              <a:chExt cx="4440692" cy="868402"/>
            </a:xfrm>
          </p:grpSpPr>
          <p:pic>
            <p:nvPicPr>
              <p:cNvPr id="28" name="Picture 27"/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98124" y="5999829"/>
                <a:ext cx="4440692" cy="868402"/>
              </a:xfrm>
              <a:prstGeom prst="rect">
                <a:avLst/>
              </a:prstGeom>
            </p:spPr>
          </p:pic>
          <p:sp>
            <p:nvSpPr>
              <p:cNvPr id="29" name="Rectangle 28"/>
              <p:cNvSpPr/>
              <p:nvPr/>
            </p:nvSpPr>
            <p:spPr>
              <a:xfrm>
                <a:off x="5141187" y="6108631"/>
                <a:ext cx="121906" cy="624777"/>
              </a:xfrm>
              <a:prstGeom prst="rect">
                <a:avLst/>
              </a:prstGeom>
              <a:solidFill>
                <a:srgbClr val="5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5221051" y="6672720"/>
                <a:ext cx="121906" cy="121376"/>
              </a:xfrm>
              <a:prstGeom prst="rect">
                <a:avLst/>
              </a:prstGeom>
              <a:solidFill>
                <a:srgbClr val="5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4879164" y="6074888"/>
                <a:ext cx="675615" cy="60688"/>
              </a:xfrm>
              <a:prstGeom prst="rect">
                <a:avLst/>
              </a:prstGeom>
              <a:solidFill>
                <a:srgbClr val="5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477052" y="6108631"/>
                <a:ext cx="66013" cy="114497"/>
              </a:xfrm>
              <a:prstGeom prst="rect">
                <a:avLst/>
              </a:prstGeom>
              <a:solidFill>
                <a:srgbClr val="5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3" name="Group 32"/>
          <p:cNvGrpSpPr/>
          <p:nvPr/>
        </p:nvGrpSpPr>
        <p:grpSpPr>
          <a:xfrm>
            <a:off x="7744133" y="6534150"/>
            <a:ext cx="1399867" cy="323850"/>
            <a:chOff x="3686175" y="6267450"/>
            <a:chExt cx="2552700" cy="590550"/>
          </a:xfrm>
        </p:grpSpPr>
        <p:sp>
          <p:nvSpPr>
            <p:cNvPr id="34" name="Rectangle 33"/>
            <p:cNvSpPr/>
            <p:nvPr userDrawn="1"/>
          </p:nvSpPr>
          <p:spPr>
            <a:xfrm>
              <a:off x="3686175" y="6267450"/>
              <a:ext cx="2552700" cy="5905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34"/>
            <p:cNvPicPr/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23639" y="6324600"/>
              <a:ext cx="2444659" cy="495300"/>
            </a:xfrm>
            <a:prstGeom prst="rect">
              <a:avLst/>
            </a:prstGeom>
          </p:spPr>
        </p:pic>
      </p:grpSp>
      <p:pic>
        <p:nvPicPr>
          <p:cNvPr id="36" name="Picture 3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6533925"/>
            <a:ext cx="1628274" cy="324074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461318" y="263616"/>
            <a:ext cx="8204887" cy="114505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481913" y="1561076"/>
            <a:ext cx="8204887" cy="4913865"/>
          </a:xfrm>
          <a:prstGeom prst="roundRect">
            <a:avLst>
              <a:gd name="adj" fmla="val 5100"/>
            </a:avLst>
          </a:prstGeom>
          <a:noFill/>
          <a:ln w="28575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68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ut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287338" indent="-287338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rgbClr val="0000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514350" indent="-227013" algn="l" rtl="0" eaLnBrk="1" fontAlgn="base" hangingPunct="1">
        <a:spcBef>
          <a:spcPct val="20000"/>
        </a:spcBef>
        <a:spcAft>
          <a:spcPct val="0"/>
        </a:spcAft>
        <a:buFont typeface="Tahoma" panose="020B0604030504040204" pitchFamily="34" charset="0"/>
        <a:buChar char="‣"/>
        <a:defRPr sz="2800" b="1" i="1">
          <a:solidFill>
            <a:srgbClr val="0099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7429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rgbClr val="8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15617"/>
            <a:ext cx="7772400" cy="2284834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Guidelines for Selecting Sign Sheeting Materials for AASHTO M268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PI: Gene Hawkins, Ph.D., P.E.</a:t>
            </a:r>
          </a:p>
          <a:p>
            <a:r>
              <a:rPr lang="en-US" dirty="0"/>
              <a:t>Texas A&amp;M University,</a:t>
            </a:r>
          </a:p>
          <a:p>
            <a:r>
              <a:rPr lang="en-US" dirty="0"/>
              <a:t>Texas A&amp;M Transportation Institute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06DC25-D657-4D86-9579-BA54FF97BF9C}"/>
              </a:ext>
            </a:extLst>
          </p:cNvPr>
          <p:cNvSpPr/>
          <p:nvPr/>
        </p:nvSpPr>
        <p:spPr>
          <a:xfrm>
            <a:off x="823268" y="552892"/>
            <a:ext cx="75119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rgbClr val="009900"/>
                </a:solidFill>
              </a:rPr>
              <a:t>NCHRP Project No. 20-07/Task 374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015D-08AD-4FD2-B423-67CFFEF8B4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8645"/>
      </p:ext>
    </p:extLst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Sheeting R</a:t>
            </a:r>
            <a:r>
              <a:rPr lang="en-US" baseline="-25000" dirty="0" smtClean="0"/>
              <a:t>A</a:t>
            </a:r>
            <a:r>
              <a:rPr lang="en-US" dirty="0" smtClean="0"/>
              <a:t>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Measured in lab</a:t>
            </a:r>
          </a:p>
          <a:p>
            <a:pPr lvl="1"/>
            <a:r>
              <a:rPr lang="en-US" dirty="0" smtClean="0"/>
              <a:t>ERGO prismatic files have &gt; 500K points</a:t>
            </a:r>
          </a:p>
          <a:p>
            <a:pPr lvl="1"/>
            <a:r>
              <a:rPr lang="en-US" dirty="0" smtClean="0"/>
              <a:t>Too many for this project</a:t>
            </a:r>
          </a:p>
          <a:p>
            <a:r>
              <a:rPr lang="en-US" dirty="0" smtClean="0"/>
              <a:t>Determine min number of measurement points (1,750 used for project)</a:t>
            </a:r>
          </a:p>
          <a:p>
            <a:pPr lvl="1"/>
            <a:r>
              <a:rPr lang="en-US" dirty="0" smtClean="0"/>
              <a:t>Retroreflectivity array size limited by lab equipment</a:t>
            </a:r>
          </a:p>
          <a:p>
            <a:pPr lvl="1"/>
            <a:r>
              <a:rPr lang="en-US" dirty="0" smtClean="0"/>
              <a:t>Array size prevented analysis of some roadway scenarios (short radius curves, left side signs)</a:t>
            </a:r>
          </a:p>
          <a:p>
            <a:r>
              <a:rPr lang="en-US" dirty="0" smtClean="0"/>
              <a:t>Measured 5 products (11 samples total)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015D-08AD-4FD2-B423-67CFFEF8B4C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98922"/>
      </p:ext>
    </p:extLst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All samples were white sheeting</a:t>
            </a:r>
          </a:p>
          <a:p>
            <a:r>
              <a:rPr lang="en-US" dirty="0" smtClean="0"/>
              <a:t>Sample measurement:</a:t>
            </a:r>
          </a:p>
          <a:p>
            <a:pPr lvl="1"/>
            <a:r>
              <a:rPr lang="en-US" dirty="0" smtClean="0"/>
              <a:t>Type </a:t>
            </a:r>
            <a:r>
              <a:rPr lang="en-US" dirty="0"/>
              <a:t>A</a:t>
            </a:r>
          </a:p>
          <a:p>
            <a:pPr lvl="2"/>
            <a:r>
              <a:rPr lang="en-US" dirty="0"/>
              <a:t>Single product, average of </a:t>
            </a:r>
            <a:r>
              <a:rPr lang="en-US" dirty="0" smtClean="0"/>
              <a:t>2 samples</a:t>
            </a:r>
            <a:endParaRPr lang="en-US" dirty="0"/>
          </a:p>
          <a:p>
            <a:pPr lvl="1"/>
            <a:r>
              <a:rPr lang="en-US" dirty="0"/>
              <a:t>Type B</a:t>
            </a:r>
          </a:p>
          <a:p>
            <a:pPr lvl="2"/>
            <a:r>
              <a:rPr lang="en-US" dirty="0"/>
              <a:t>Average of </a:t>
            </a:r>
            <a:r>
              <a:rPr lang="en-US" dirty="0" smtClean="0"/>
              <a:t>2 products</a:t>
            </a:r>
            <a:r>
              <a:rPr lang="en-US" dirty="0"/>
              <a:t>, each product is average of </a:t>
            </a:r>
            <a:r>
              <a:rPr lang="en-US" dirty="0" smtClean="0"/>
              <a:t>2 samples</a:t>
            </a:r>
            <a:endParaRPr lang="en-US" dirty="0"/>
          </a:p>
          <a:p>
            <a:pPr lvl="1"/>
            <a:r>
              <a:rPr lang="en-US" dirty="0"/>
              <a:t>Type </a:t>
            </a:r>
            <a:r>
              <a:rPr lang="en-US" dirty="0" smtClean="0"/>
              <a:t>C</a:t>
            </a:r>
          </a:p>
          <a:p>
            <a:pPr lvl="2"/>
            <a:r>
              <a:rPr lang="en-US" dirty="0" smtClean="0"/>
              <a:t>Not measured, no current product</a:t>
            </a:r>
          </a:p>
          <a:p>
            <a:pPr lvl="2"/>
            <a:r>
              <a:rPr lang="en-US" dirty="0" smtClean="0"/>
              <a:t>Created “pseudo-Type C” from ERGO retroreflectivity file</a:t>
            </a:r>
          </a:p>
          <a:p>
            <a:pPr lvl="1"/>
            <a:r>
              <a:rPr lang="en-US" dirty="0" smtClean="0"/>
              <a:t>Type D</a:t>
            </a:r>
          </a:p>
          <a:p>
            <a:pPr lvl="2"/>
            <a:r>
              <a:rPr lang="en-US" dirty="0" smtClean="0"/>
              <a:t>Two products, </a:t>
            </a:r>
            <a:r>
              <a:rPr lang="en-US" dirty="0"/>
              <a:t>each product is </a:t>
            </a:r>
            <a:r>
              <a:rPr lang="en-US" dirty="0" smtClean="0"/>
              <a:t>average of 2 or 3 samples</a:t>
            </a:r>
            <a:endParaRPr lang="en-US" dirty="0"/>
          </a:p>
          <a:p>
            <a:r>
              <a:rPr lang="en-US" dirty="0" smtClean="0"/>
              <a:t>Average sample measurements averaged to create generic R</a:t>
            </a:r>
            <a:r>
              <a:rPr lang="en-US" baseline="-25000" dirty="0" smtClean="0"/>
              <a:t>A</a:t>
            </a:r>
            <a:r>
              <a:rPr lang="en-US" dirty="0" smtClean="0"/>
              <a:t> file for each sheeting type</a:t>
            </a:r>
          </a:p>
          <a:p>
            <a:r>
              <a:rPr lang="en-US" dirty="0" smtClean="0"/>
              <a:t>Yellow </a:t>
            </a:r>
            <a:r>
              <a:rPr lang="en-US" dirty="0"/>
              <a:t>and orange sheeting</a:t>
            </a:r>
          </a:p>
          <a:p>
            <a:pPr lvl="1"/>
            <a:r>
              <a:rPr lang="en-US" dirty="0"/>
              <a:t>Created </a:t>
            </a:r>
            <a:r>
              <a:rPr lang="en-US" dirty="0" smtClean="0"/>
              <a:t>by applying M268 color correct factors to all 1750 measurements</a:t>
            </a:r>
          </a:p>
          <a:p>
            <a:pPr lvl="2"/>
            <a:r>
              <a:rPr lang="en-US" dirty="0" smtClean="0"/>
              <a:t>Used </a:t>
            </a:r>
            <a:r>
              <a:rPr lang="en-US" dirty="0"/>
              <a:t>standard yellow for yellow (</a:t>
            </a:r>
            <a:r>
              <a:rPr lang="en-US" dirty="0" smtClean="0"/>
              <a:t>0.75</a:t>
            </a:r>
            <a:r>
              <a:rPr lang="en-US" dirty="0" smtClean="0">
                <a:sym typeface="Symbol"/>
              </a:rPr>
              <a:t>white</a:t>
            </a:r>
            <a:r>
              <a:rPr lang="en-US" dirty="0" smtClean="0"/>
              <a:t>)</a:t>
            </a:r>
            <a:endParaRPr lang="en-US" dirty="0"/>
          </a:p>
          <a:p>
            <a:pPr lvl="2"/>
            <a:r>
              <a:rPr lang="en-US" dirty="0"/>
              <a:t>Used fluorescent orange for orange (</a:t>
            </a:r>
            <a:r>
              <a:rPr lang="en-US" dirty="0" smtClean="0"/>
              <a:t>0.30</a:t>
            </a:r>
            <a:r>
              <a:rPr lang="en-US" dirty="0">
                <a:sym typeface="Symbol"/>
              </a:rPr>
              <a:t> white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015D-08AD-4FD2-B423-67CFFEF8B4C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781"/>
      </p:ext>
    </p:extLst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 Type </a:t>
            </a:r>
            <a:r>
              <a:rPr lang="en-US" dirty="0" smtClean="0"/>
              <a:t>C Sheeting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 </a:t>
            </a:r>
            <a:r>
              <a:rPr lang="en-US" dirty="0" smtClean="0"/>
              <a:t>supply luminance analysis, use single </a:t>
            </a:r>
            <a:r>
              <a:rPr lang="en-US" dirty="0"/>
              <a:t>material </a:t>
            </a:r>
            <a:r>
              <a:rPr lang="en-US" dirty="0" smtClean="0"/>
              <a:t>included </a:t>
            </a:r>
            <a:r>
              <a:rPr lang="en-US" dirty="0"/>
              <a:t>in the original release of ERGO</a:t>
            </a:r>
          </a:p>
          <a:p>
            <a:pPr lvl="1"/>
            <a:r>
              <a:rPr lang="en-US" dirty="0"/>
              <a:t>ERGO retroreflectivity measurements are not representative of the current version of the product on the market</a:t>
            </a:r>
          </a:p>
          <a:p>
            <a:pPr lvl="1"/>
            <a:r>
              <a:rPr lang="en-US" dirty="0"/>
              <a:t>Product (old or new) does not meet Type C specification</a:t>
            </a:r>
          </a:p>
          <a:p>
            <a:r>
              <a:rPr lang="en-US" dirty="0"/>
              <a:t>Type C </a:t>
            </a:r>
            <a:r>
              <a:rPr lang="en-US" dirty="0" smtClean="0"/>
              <a:t>material not </a:t>
            </a:r>
            <a:r>
              <a:rPr lang="en-US" dirty="0"/>
              <a:t>included in guidelines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015D-08AD-4FD2-B423-67CFFEF8B4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29650"/>
      </p:ext>
    </p:extLst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Roadway 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Calculated supply luminance for:</a:t>
            </a:r>
          </a:p>
          <a:p>
            <a:pPr lvl="1"/>
            <a:r>
              <a:rPr lang="en-US" dirty="0" smtClean="0"/>
              <a:t>Straight road</a:t>
            </a:r>
          </a:p>
          <a:p>
            <a:pPr lvl="1"/>
            <a:r>
              <a:rPr lang="en-US" dirty="0" smtClean="0"/>
              <a:t>Curved road (left and right)</a:t>
            </a:r>
          </a:p>
          <a:p>
            <a:pPr lvl="2"/>
            <a:r>
              <a:rPr lang="en-US" dirty="0" smtClean="0"/>
              <a:t>643 </a:t>
            </a:r>
            <a:r>
              <a:rPr lang="en-US" dirty="0" err="1" smtClean="0"/>
              <a:t>ft</a:t>
            </a:r>
            <a:r>
              <a:rPr lang="en-US" dirty="0" smtClean="0"/>
              <a:t> radius (represents 45 mph speed)</a:t>
            </a:r>
          </a:p>
          <a:p>
            <a:pPr lvl="2"/>
            <a:r>
              <a:rPr lang="en-US" dirty="0" smtClean="0"/>
              <a:t>1,333 </a:t>
            </a:r>
            <a:r>
              <a:rPr lang="en-US" dirty="0" err="1"/>
              <a:t>ft</a:t>
            </a:r>
            <a:r>
              <a:rPr lang="en-US" dirty="0"/>
              <a:t> radius (represents </a:t>
            </a:r>
            <a:r>
              <a:rPr lang="en-US" dirty="0" smtClean="0"/>
              <a:t>60 mph </a:t>
            </a:r>
            <a:r>
              <a:rPr lang="en-US" dirty="0"/>
              <a:t>speed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Retroreflectivity measurement limitations prevented analysis of 30 mph curve (231 </a:t>
            </a:r>
            <a:r>
              <a:rPr lang="en-US" dirty="0" err="1" smtClean="0"/>
              <a:t>ft</a:t>
            </a:r>
            <a:r>
              <a:rPr lang="en-US" dirty="0" smtClean="0"/>
              <a:t> radius)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015D-08AD-4FD2-B423-67CFFEF8B4C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91475"/>
      </p:ext>
    </p:extLst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Vehicle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Supply luminance associated with best selling light pickup truck</a:t>
            </a:r>
          </a:p>
          <a:p>
            <a:pPr lvl="1"/>
            <a:r>
              <a:rPr lang="en-US" dirty="0" smtClean="0"/>
              <a:t>2018 model year</a:t>
            </a:r>
          </a:p>
          <a:p>
            <a:pPr lvl="1"/>
            <a:r>
              <a:rPr lang="en-US" dirty="0" smtClean="0"/>
              <a:t>Driver height: 5 </a:t>
            </a:r>
            <a:r>
              <a:rPr lang="en-US" dirty="0" err="1" smtClean="0"/>
              <a:t>ft</a:t>
            </a:r>
            <a:r>
              <a:rPr lang="en-US" dirty="0" smtClean="0"/>
              <a:t>, 6 in</a:t>
            </a:r>
          </a:p>
          <a:p>
            <a:r>
              <a:rPr lang="en-US" dirty="0" smtClean="0"/>
              <a:t>Basis for light pickup:</a:t>
            </a:r>
          </a:p>
          <a:p>
            <a:pPr lvl="1"/>
            <a:r>
              <a:rPr lang="en-US" dirty="0" smtClean="0"/>
              <a:t>Best selling vehicle model in US</a:t>
            </a:r>
          </a:p>
          <a:p>
            <a:pPr lvl="1"/>
            <a:r>
              <a:rPr lang="en-US" dirty="0" smtClean="0"/>
              <a:t>Larger vehicle produces lower luminance than for typical sedan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015D-08AD-4FD2-B423-67CFFEF8B4C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53033"/>
      </p:ext>
    </p:extLst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Headlamp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Headlamp performance used UMTRI 2019 data for 2018 model year headlamps</a:t>
            </a:r>
          </a:p>
          <a:p>
            <a:pPr lvl="1"/>
            <a:r>
              <a:rPr lang="en-US" dirty="0" smtClean="0"/>
              <a:t>LED and tungsten-halogen headlamps</a:t>
            </a:r>
          </a:p>
          <a:p>
            <a:pPr lvl="1"/>
            <a:r>
              <a:rPr lang="en-US" dirty="0" smtClean="0"/>
              <a:t>25</a:t>
            </a:r>
            <a:r>
              <a:rPr lang="en-US" baseline="30000" dirty="0" smtClean="0"/>
              <a:t>th</a:t>
            </a:r>
            <a:r>
              <a:rPr lang="en-US" dirty="0" smtClean="0"/>
              <a:t>, 50</a:t>
            </a:r>
            <a:r>
              <a:rPr lang="en-US" baseline="30000" dirty="0" smtClean="0"/>
              <a:t>th</a:t>
            </a:r>
            <a:r>
              <a:rPr lang="en-US" dirty="0" smtClean="0"/>
              <a:t>, and 75</a:t>
            </a:r>
            <a:r>
              <a:rPr lang="en-US" baseline="30000" dirty="0" smtClean="0"/>
              <a:t>th</a:t>
            </a:r>
            <a:r>
              <a:rPr lang="en-US" dirty="0" smtClean="0"/>
              <a:t> market-weighted percentile performance</a:t>
            </a:r>
          </a:p>
          <a:p>
            <a:pPr lvl="1"/>
            <a:r>
              <a:rPr lang="en-US" dirty="0" smtClean="0"/>
              <a:t>Array: </a:t>
            </a:r>
            <a:r>
              <a:rPr lang="en-US" dirty="0" smtClean="0">
                <a:latin typeface="Tahoma"/>
                <a:ea typeface="Tahoma"/>
                <a:cs typeface="Tahoma"/>
              </a:rPr>
              <a:t>±25º </a:t>
            </a:r>
            <a:r>
              <a:rPr lang="en-US" dirty="0" err="1" smtClean="0">
                <a:latin typeface="Tahoma"/>
                <a:ea typeface="Tahoma"/>
                <a:cs typeface="Tahoma"/>
              </a:rPr>
              <a:t>horz</a:t>
            </a:r>
            <a:r>
              <a:rPr lang="en-US" dirty="0" smtClean="0">
                <a:latin typeface="Tahoma"/>
                <a:ea typeface="Tahoma"/>
                <a:cs typeface="Tahoma"/>
              </a:rPr>
              <a:t>, +7</a:t>
            </a:r>
            <a:r>
              <a:rPr lang="en-US" dirty="0">
                <a:ea typeface="Tahoma"/>
                <a:cs typeface="Tahoma"/>
              </a:rPr>
              <a:t>º</a:t>
            </a:r>
            <a:r>
              <a:rPr lang="en-US" dirty="0" smtClean="0">
                <a:latin typeface="Tahoma"/>
                <a:ea typeface="Tahoma"/>
                <a:cs typeface="Tahoma"/>
              </a:rPr>
              <a:t> to -5</a:t>
            </a:r>
            <a:r>
              <a:rPr lang="en-US" dirty="0" smtClean="0">
                <a:ea typeface="Tahoma"/>
                <a:cs typeface="Tahoma"/>
              </a:rPr>
              <a:t>º </a:t>
            </a:r>
            <a:r>
              <a:rPr lang="en-US" dirty="0" smtClean="0">
                <a:latin typeface="Tahoma"/>
                <a:ea typeface="Tahoma"/>
                <a:cs typeface="Tahoma"/>
              </a:rPr>
              <a:t>vert</a:t>
            </a:r>
            <a:endParaRPr lang="en-US" dirty="0" smtClean="0"/>
          </a:p>
          <a:p>
            <a:r>
              <a:rPr lang="en-US" dirty="0" smtClean="0"/>
              <a:t>Used 50</a:t>
            </a:r>
            <a:r>
              <a:rPr lang="en-US" baseline="30000" dirty="0" smtClean="0"/>
              <a:t>th</a:t>
            </a:r>
            <a:r>
              <a:rPr lang="en-US" dirty="0" smtClean="0"/>
              <a:t> percentile LED headlamp to calculate supply luminance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015D-08AD-4FD2-B423-67CFFEF8B4C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72773"/>
      </p:ext>
    </p:extLst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 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Post-mounted</a:t>
            </a:r>
          </a:p>
          <a:p>
            <a:pPr lvl="1"/>
            <a:r>
              <a:rPr lang="en-US" dirty="0" smtClean="0"/>
              <a:t>Right side of 2-lane and 4-lane roads</a:t>
            </a:r>
          </a:p>
          <a:p>
            <a:pPr lvl="1"/>
            <a:r>
              <a:rPr lang="en-US" dirty="0" smtClean="0"/>
              <a:t>Sign centroid: 14 </a:t>
            </a:r>
            <a:r>
              <a:rPr lang="en-US" dirty="0" err="1" smtClean="0"/>
              <a:t>ft</a:t>
            </a:r>
            <a:r>
              <a:rPr lang="en-US" dirty="0" smtClean="0"/>
              <a:t> offset, 9 </a:t>
            </a:r>
            <a:r>
              <a:rPr lang="en-US" dirty="0" err="1" smtClean="0"/>
              <a:t>ft</a:t>
            </a:r>
            <a:r>
              <a:rPr lang="en-US" dirty="0" smtClean="0"/>
              <a:t> high</a:t>
            </a:r>
          </a:p>
          <a:p>
            <a:r>
              <a:rPr lang="en-US" dirty="0" smtClean="0"/>
              <a:t>Overhead</a:t>
            </a:r>
          </a:p>
          <a:p>
            <a:pPr lvl="1"/>
            <a:r>
              <a:rPr lang="en-US" dirty="0" smtClean="0"/>
              <a:t>Centered over lane to left of vehicle</a:t>
            </a:r>
          </a:p>
          <a:p>
            <a:pPr lvl="1"/>
            <a:r>
              <a:rPr lang="en-US" dirty="0" smtClean="0"/>
              <a:t>Centroid: 22 </a:t>
            </a:r>
            <a:r>
              <a:rPr lang="en-US" dirty="0" err="1" smtClean="0"/>
              <a:t>ft</a:t>
            </a:r>
            <a:r>
              <a:rPr lang="en-US" dirty="0" smtClean="0"/>
              <a:t> above road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015D-08AD-4FD2-B423-67CFFEF8B4C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76746"/>
      </p:ext>
    </p:extLst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Luminance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Two conditions based on scene complexity</a:t>
            </a:r>
          </a:p>
          <a:p>
            <a:pPr lvl="1"/>
            <a:r>
              <a:rPr lang="en-US" dirty="0" smtClean="0"/>
              <a:t>Low/Medium/High with Lighting</a:t>
            </a:r>
          </a:p>
          <a:p>
            <a:pPr lvl="2"/>
            <a:r>
              <a:rPr lang="en-US" dirty="0" smtClean="0"/>
              <a:t>Represents rural, suburban, lit urban</a:t>
            </a:r>
          </a:p>
          <a:p>
            <a:pPr lvl="1"/>
            <a:r>
              <a:rPr lang="en-US" dirty="0" smtClean="0"/>
              <a:t>High without lighting</a:t>
            </a:r>
          </a:p>
          <a:p>
            <a:pPr lvl="2"/>
            <a:r>
              <a:rPr lang="en-US" dirty="0" smtClean="0"/>
              <a:t>Represents urban without street lights</a:t>
            </a:r>
          </a:p>
          <a:p>
            <a:r>
              <a:rPr lang="en-US" dirty="0" smtClean="0"/>
              <a:t>Older driver accommodation</a:t>
            </a:r>
          </a:p>
          <a:p>
            <a:pPr lvl="1"/>
            <a:r>
              <a:rPr lang="en-US" dirty="0" smtClean="0"/>
              <a:t>Plots for 50</a:t>
            </a:r>
            <a:r>
              <a:rPr lang="en-US" baseline="30000" dirty="0" smtClean="0"/>
              <a:t>th</a:t>
            </a:r>
            <a:r>
              <a:rPr lang="en-US" dirty="0" smtClean="0"/>
              <a:t>, 75</a:t>
            </a:r>
            <a:r>
              <a:rPr lang="en-US" baseline="30000" dirty="0" smtClean="0"/>
              <a:t>th</a:t>
            </a:r>
            <a:r>
              <a:rPr lang="en-US" dirty="0" smtClean="0"/>
              <a:t>, 85, and 95</a:t>
            </a:r>
            <a:r>
              <a:rPr lang="en-US" baseline="30000" dirty="0" smtClean="0"/>
              <a:t>th</a:t>
            </a:r>
            <a:r>
              <a:rPr lang="en-US" dirty="0" smtClean="0"/>
              <a:t> percentile accommodation</a:t>
            </a:r>
          </a:p>
          <a:p>
            <a:r>
              <a:rPr lang="en-US" dirty="0" smtClean="0"/>
              <a:t>Data from CIE report</a:t>
            </a:r>
          </a:p>
          <a:p>
            <a:pPr lvl="1"/>
            <a:r>
              <a:rPr lang="en-US" dirty="0" smtClean="0"/>
              <a:t>Based on legibility index applied to LOOK3 model</a:t>
            </a:r>
          </a:p>
          <a:p>
            <a:pPr lvl="1"/>
            <a:r>
              <a:rPr lang="en-US" dirty="0" smtClean="0"/>
              <a:t>Legibility index multiplied by sign letter height provides limits of LOOK3 range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015D-08AD-4FD2-B423-67CFFEF8B4C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80794"/>
      </p:ext>
    </p:extLst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LOOK3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:\Users\geneh\Documents\Dropbox\NCHRP 20-07(374) sign sheeting\LOOKdistances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1908492"/>
            <a:ext cx="8039100" cy="207762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015D-08AD-4FD2-B423-67CFFEF8B4C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82437"/>
      </p:ext>
    </p:extLst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Roadway </a:t>
            </a:r>
            <a:r>
              <a:rPr lang="en-US" sz="4000" dirty="0" smtClean="0"/>
              <a:t>&amp; Signing </a:t>
            </a:r>
            <a:r>
              <a:rPr lang="en-US" sz="4000" dirty="0"/>
              <a:t>Scenarios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Roadway scenarios (5 total)</a:t>
            </a:r>
          </a:p>
          <a:p>
            <a:pPr lvl="1"/>
            <a:r>
              <a:rPr lang="en-US" dirty="0"/>
              <a:t>Tangent</a:t>
            </a:r>
          </a:p>
          <a:p>
            <a:pPr lvl="1"/>
            <a:r>
              <a:rPr lang="en-US" dirty="0"/>
              <a:t>Curved: left and right, 643 and 1,333 </a:t>
            </a:r>
            <a:r>
              <a:rPr lang="en-US" dirty="0" err="1"/>
              <a:t>ft</a:t>
            </a:r>
            <a:r>
              <a:rPr lang="en-US" dirty="0"/>
              <a:t> radii</a:t>
            </a:r>
          </a:p>
          <a:p>
            <a:r>
              <a:rPr lang="en-US" dirty="0"/>
              <a:t>Sign placement</a:t>
            </a:r>
          </a:p>
          <a:p>
            <a:pPr lvl="1"/>
            <a:r>
              <a:rPr lang="en-US" dirty="0"/>
              <a:t>2-lane: centroid 14 </a:t>
            </a:r>
            <a:r>
              <a:rPr lang="en-US" dirty="0" err="1"/>
              <a:t>ft</a:t>
            </a:r>
            <a:r>
              <a:rPr lang="en-US" dirty="0"/>
              <a:t> from edge line, 9 </a:t>
            </a:r>
            <a:r>
              <a:rPr lang="en-US" dirty="0" err="1"/>
              <a:t>ft</a:t>
            </a:r>
            <a:r>
              <a:rPr lang="en-US" dirty="0"/>
              <a:t> above edge line</a:t>
            </a:r>
          </a:p>
          <a:p>
            <a:pPr lvl="1"/>
            <a:r>
              <a:rPr lang="en-US" dirty="0"/>
              <a:t>4-lane: centroid 14 </a:t>
            </a:r>
            <a:r>
              <a:rPr lang="en-US" dirty="0" err="1"/>
              <a:t>ft</a:t>
            </a:r>
            <a:r>
              <a:rPr lang="en-US" dirty="0"/>
              <a:t> from edge line, 9 </a:t>
            </a:r>
            <a:r>
              <a:rPr lang="en-US" dirty="0" err="1"/>
              <a:t>ft</a:t>
            </a:r>
            <a:r>
              <a:rPr lang="en-US" dirty="0"/>
              <a:t> above edge line, vehicle in left lane</a:t>
            </a:r>
          </a:p>
          <a:p>
            <a:pPr lvl="1"/>
            <a:r>
              <a:rPr lang="en-US" dirty="0"/>
              <a:t>Freeway: overhead sign centered above lane to left of vehicle, centroid 22 </a:t>
            </a:r>
            <a:r>
              <a:rPr lang="en-US" dirty="0" err="1"/>
              <a:t>ft</a:t>
            </a:r>
            <a:r>
              <a:rPr lang="en-US" dirty="0"/>
              <a:t> above pavement</a:t>
            </a:r>
          </a:p>
          <a:p>
            <a:r>
              <a:rPr lang="en-US" dirty="0"/>
              <a:t>Sign scenarios</a:t>
            </a:r>
          </a:p>
          <a:p>
            <a:pPr lvl="1"/>
            <a:r>
              <a:rPr lang="en-US" dirty="0"/>
              <a:t>White: 16- (overhead), 10-, and 6-inch legends</a:t>
            </a:r>
          </a:p>
          <a:p>
            <a:pPr lvl="1"/>
            <a:r>
              <a:rPr lang="en-US" dirty="0"/>
              <a:t>Yellow: 6-inch legend</a:t>
            </a:r>
          </a:p>
          <a:p>
            <a:pPr lvl="1"/>
            <a:r>
              <a:rPr lang="en-US" dirty="0"/>
              <a:t>Orange: 5-inch legend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015D-08AD-4FD2-B423-67CFFEF8B4C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1330"/>
      </p:ext>
    </p:extLst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Retroreflective Sign Sheeting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Redirects light from headlight back toward vehicle</a:t>
            </a:r>
          </a:p>
          <a:p>
            <a:r>
              <a:rPr lang="en-US" dirty="0" smtClean="0"/>
              <a:t>Retroreflective sign sheeting makes signs more visible at night</a:t>
            </a:r>
          </a:p>
          <a:p>
            <a:pPr lvl="1"/>
            <a:r>
              <a:rPr lang="en-US" dirty="0" smtClean="0"/>
              <a:t>Especially at a distance</a:t>
            </a:r>
          </a:p>
          <a:p>
            <a:r>
              <a:rPr lang="en-US" dirty="0" smtClean="0"/>
              <a:t>Many factors affect sign brightness</a:t>
            </a:r>
          </a:p>
          <a:p>
            <a:r>
              <a:rPr lang="en-US" dirty="0" smtClean="0"/>
              <a:t>Range of choices for sign sheeting</a:t>
            </a:r>
          </a:p>
          <a:p>
            <a:pPr lvl="1"/>
            <a:r>
              <a:rPr lang="en-US" dirty="0" smtClean="0"/>
              <a:t>Challenge is selecting an appropriate sheeting for a given application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015D-08AD-4FD2-B423-67CFFEF8B4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514038"/>
      </p:ext>
    </p:extLst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Supply/Demand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Many plots prepared comparing supply and demand luminance </a:t>
            </a:r>
          </a:p>
          <a:p>
            <a:pPr lvl="1"/>
            <a:r>
              <a:rPr lang="en-US" dirty="0" smtClean="0"/>
              <a:t>45 plots each for two types of scene complexity</a:t>
            </a:r>
          </a:p>
          <a:p>
            <a:r>
              <a:rPr lang="en-US" dirty="0" smtClean="0"/>
              <a:t>Plots provide supply luminance for:</a:t>
            </a:r>
          </a:p>
          <a:p>
            <a:pPr lvl="1"/>
            <a:r>
              <a:rPr lang="en-US" dirty="0" smtClean="0"/>
              <a:t>Sheeting types</a:t>
            </a:r>
          </a:p>
          <a:p>
            <a:pPr lvl="1"/>
            <a:r>
              <a:rPr lang="en-US" dirty="0" smtClean="0"/>
              <a:t>Roadway alignment</a:t>
            </a:r>
          </a:p>
          <a:p>
            <a:r>
              <a:rPr lang="en-US" dirty="0" smtClean="0"/>
              <a:t>Plots provide demand luminance for:</a:t>
            </a:r>
          </a:p>
          <a:p>
            <a:pPr lvl="1"/>
            <a:r>
              <a:rPr lang="en-US" dirty="0" smtClean="0"/>
              <a:t>Percent accommodation</a:t>
            </a:r>
          </a:p>
          <a:p>
            <a:pPr lvl="1"/>
            <a:r>
              <a:rPr lang="en-US" dirty="0" smtClean="0"/>
              <a:t>Scene complexity</a:t>
            </a:r>
          </a:p>
          <a:p>
            <a:pPr lvl="1"/>
            <a:r>
              <a:rPr lang="en-US" dirty="0" smtClean="0"/>
              <a:t>Sign letter height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015D-08AD-4FD2-B423-67CFFEF8B4C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76567"/>
      </p:ext>
    </p:extLst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2446636"/>
            <a:ext cx="6426517" cy="387955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</a:t>
            </a:r>
            <a:r>
              <a:rPr lang="en-US" dirty="0" smtClean="0"/>
              <a:t>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4-lane</a:t>
            </a:r>
            <a:r>
              <a:rPr lang="en-US" sz="2400" dirty="0"/>
              <a:t>, </a:t>
            </a:r>
            <a:r>
              <a:rPr lang="en-US" sz="2400" dirty="0" smtClean="0"/>
              <a:t>post-mounted white sign (6 in legend), curve right (643 </a:t>
            </a:r>
            <a:r>
              <a:rPr lang="en-US" sz="2400" dirty="0" err="1" smtClean="0"/>
              <a:t>ft</a:t>
            </a:r>
            <a:r>
              <a:rPr lang="en-US" sz="2400" dirty="0" smtClean="0"/>
              <a:t> R), high complexity without lighting</a:t>
            </a:r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015D-08AD-4FD2-B423-67CFFEF8B4C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40773"/>
      </p:ext>
    </p:extLst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Study Limitations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Complicated topic, not feasible to simplify</a:t>
            </a:r>
          </a:p>
          <a:p>
            <a:pPr lvl="1"/>
            <a:r>
              <a:rPr lang="en-US" dirty="0" smtClean="0"/>
              <a:t>Many variables affect results</a:t>
            </a:r>
          </a:p>
          <a:p>
            <a:r>
              <a:rPr lang="en-US" dirty="0" smtClean="0"/>
              <a:t>R</a:t>
            </a:r>
            <a:r>
              <a:rPr lang="en-US" baseline="-25000" dirty="0" smtClean="0"/>
              <a:t>A</a:t>
            </a:r>
            <a:r>
              <a:rPr lang="en-US" dirty="0" smtClean="0"/>
              <a:t> files:</a:t>
            </a:r>
          </a:p>
          <a:p>
            <a:pPr lvl="1"/>
            <a:r>
              <a:rPr lang="en-US" dirty="0" smtClean="0"/>
              <a:t>Type C not included in guidelines</a:t>
            </a:r>
          </a:p>
          <a:p>
            <a:pPr lvl="1"/>
            <a:r>
              <a:rPr lang="en-US" dirty="0" smtClean="0"/>
              <a:t>Size limited ability to evaluate wide range of conditions</a:t>
            </a:r>
          </a:p>
          <a:p>
            <a:pPr lvl="1"/>
            <a:r>
              <a:rPr lang="en-US" dirty="0" smtClean="0"/>
              <a:t>Does not include all materials that meet AASHTO specification</a:t>
            </a:r>
          </a:p>
          <a:p>
            <a:pPr lvl="1"/>
            <a:r>
              <a:rPr lang="en-US" dirty="0" smtClean="0"/>
              <a:t>May not have adequate number of samples of each product</a:t>
            </a:r>
          </a:p>
          <a:p>
            <a:pPr lvl="1"/>
            <a:r>
              <a:rPr lang="en-US" dirty="0" smtClean="0"/>
              <a:t>Yellow and orange data may not be accurate</a:t>
            </a:r>
          </a:p>
          <a:p>
            <a:pPr lvl="1"/>
            <a:r>
              <a:rPr lang="en-US" dirty="0"/>
              <a:t>R</a:t>
            </a:r>
            <a:r>
              <a:rPr lang="en-US" baseline="-25000" dirty="0"/>
              <a:t>A</a:t>
            </a:r>
            <a:r>
              <a:rPr lang="en-US" dirty="0"/>
              <a:t> </a:t>
            </a:r>
            <a:r>
              <a:rPr lang="en-US" dirty="0" smtClean="0"/>
              <a:t>values </a:t>
            </a:r>
            <a:r>
              <a:rPr lang="en-US" dirty="0" smtClean="0">
                <a:effectLst/>
              </a:rPr>
              <a:t>do </a:t>
            </a:r>
            <a:r>
              <a:rPr lang="en-US" dirty="0">
                <a:effectLst/>
              </a:rPr>
              <a:t>not represent the manufacturers </a:t>
            </a:r>
            <a:r>
              <a:rPr lang="en-US" dirty="0" smtClean="0">
                <a:effectLst/>
              </a:rPr>
              <a:t>minimum </a:t>
            </a:r>
            <a:r>
              <a:rPr lang="en-US" dirty="0">
                <a:effectLst/>
              </a:rPr>
              <a:t>performance or the minimum performance of ASTM </a:t>
            </a:r>
            <a:r>
              <a:rPr lang="en-US" dirty="0" smtClean="0">
                <a:effectLst/>
              </a:rPr>
              <a:t>or </a:t>
            </a:r>
            <a:r>
              <a:rPr lang="en-US" dirty="0">
                <a:effectLst/>
              </a:rPr>
              <a:t>AASHTO </a:t>
            </a:r>
            <a:r>
              <a:rPr lang="en-US" dirty="0" smtClean="0">
                <a:effectLst/>
              </a:rPr>
              <a:t>sheeting types</a:t>
            </a:r>
            <a:endParaRPr lang="en-US" dirty="0" smtClean="0"/>
          </a:p>
          <a:p>
            <a:r>
              <a:rPr lang="en-US" dirty="0" smtClean="0"/>
              <a:t>Results represent new material</a:t>
            </a:r>
          </a:p>
          <a:p>
            <a:pPr lvl="1"/>
            <a:r>
              <a:rPr lang="en-US" dirty="0" smtClean="0"/>
              <a:t>R</a:t>
            </a:r>
            <a:r>
              <a:rPr lang="en-US" baseline="-25000" dirty="0" smtClean="0"/>
              <a:t>A</a:t>
            </a:r>
            <a:r>
              <a:rPr lang="en-US" dirty="0" smtClean="0"/>
              <a:t> performance of aged sheeting not known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015D-08AD-4FD2-B423-67CFFEF8B4C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29017"/>
      </p:ext>
    </p:extLst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Luminance Variability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Recent TRR paper evaluated variability in luminance as function of input variables</a:t>
            </a:r>
          </a:p>
          <a:p>
            <a:r>
              <a:rPr lang="en-US" sz="2400" dirty="0" smtClean="0"/>
              <a:t>Headlamp example (straight road, 6-in legend):</a:t>
            </a:r>
            <a:endParaRPr lang="en-US" sz="24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99" y="2781301"/>
            <a:ext cx="7058025" cy="3652613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>
            <a:off x="4115583" y="3261244"/>
            <a:ext cx="0" cy="2239066"/>
          </a:xfrm>
          <a:prstGeom prst="straightConnector1">
            <a:avLst/>
          </a:prstGeom>
          <a:ln w="25400">
            <a:solidFill>
              <a:srgbClr val="FF0000"/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054956" y="3953928"/>
            <a:ext cx="1412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116 cd/m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452%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015D-08AD-4FD2-B423-67CFFEF8B4C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53719"/>
      </p:ext>
    </p:extLst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Guideline Summary: L/M/</a:t>
            </a:r>
            <a:r>
              <a:rPr lang="en-US" sz="4000" dirty="0" err="1" smtClean="0"/>
              <a:t>Hw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Scene complexity: low, medium, high with lighting</a:t>
            </a:r>
          </a:p>
          <a:p>
            <a:r>
              <a:rPr lang="en-US" dirty="0" smtClean="0"/>
              <a:t>Type A:</a:t>
            </a:r>
          </a:p>
          <a:p>
            <a:pPr lvl="1"/>
            <a:r>
              <a:rPr lang="en-US" dirty="0" smtClean="0"/>
              <a:t>Mostly provides 75% accommodation on 2-lane roads</a:t>
            </a:r>
          </a:p>
          <a:p>
            <a:pPr lvl="1"/>
            <a:r>
              <a:rPr lang="en-US" dirty="0" smtClean="0"/>
              <a:t>Multilane: use only with large legend</a:t>
            </a:r>
          </a:p>
          <a:p>
            <a:pPr lvl="1"/>
            <a:r>
              <a:rPr lang="en-US" dirty="0" smtClean="0"/>
              <a:t>Not recommended with yellow/orange signs</a:t>
            </a:r>
          </a:p>
          <a:p>
            <a:pPr lvl="1"/>
            <a:r>
              <a:rPr lang="en-US" dirty="0" smtClean="0"/>
              <a:t>Overhead provides 75% accommodation on tangent alignment (limit use to tangent only)</a:t>
            </a:r>
          </a:p>
          <a:p>
            <a:r>
              <a:rPr lang="en-US" dirty="0" smtClean="0"/>
              <a:t>Type B:</a:t>
            </a:r>
          </a:p>
          <a:p>
            <a:pPr lvl="1"/>
            <a:r>
              <a:rPr lang="en-US" dirty="0" smtClean="0"/>
              <a:t>White large legend mostly provides 95% accommodation</a:t>
            </a:r>
          </a:p>
          <a:p>
            <a:pPr lvl="1"/>
            <a:r>
              <a:rPr lang="en-US" dirty="0" smtClean="0"/>
              <a:t>White (small legend) and yellow mostly provides 75% accommodation</a:t>
            </a:r>
          </a:p>
          <a:p>
            <a:pPr lvl="1"/>
            <a:r>
              <a:rPr lang="en-US" dirty="0" smtClean="0"/>
              <a:t>Not recommended for orange signs</a:t>
            </a:r>
          </a:p>
          <a:p>
            <a:pPr lvl="1"/>
            <a:r>
              <a:rPr lang="en-US" dirty="0" smtClean="0"/>
              <a:t>Overhead: mostly 95% accommodation on tangent, mostly 75% accommodation on curved</a:t>
            </a:r>
          </a:p>
          <a:p>
            <a:r>
              <a:rPr lang="en-US" dirty="0" smtClean="0"/>
              <a:t>Type C: not addressed</a:t>
            </a:r>
          </a:p>
          <a:p>
            <a:r>
              <a:rPr lang="en-US" dirty="0" smtClean="0"/>
              <a:t>Type D: </a:t>
            </a:r>
          </a:p>
          <a:p>
            <a:pPr lvl="1"/>
            <a:r>
              <a:rPr lang="en-US" dirty="0" smtClean="0"/>
              <a:t>Mostly provides 85-95% accommodation for white and yellow</a:t>
            </a:r>
          </a:p>
          <a:p>
            <a:pPr lvl="1"/>
            <a:r>
              <a:rPr lang="en-US" dirty="0" smtClean="0"/>
              <a:t>Mostly provides 50% accommodation for orange</a:t>
            </a:r>
          </a:p>
          <a:p>
            <a:pPr lvl="1"/>
            <a:r>
              <a:rPr lang="en-US" dirty="0" smtClean="0"/>
              <a:t>Preferred type for overhead</a:t>
            </a:r>
          </a:p>
          <a:p>
            <a:r>
              <a:rPr lang="en-US" dirty="0" smtClean="0"/>
              <a:t>Report provides additional details for guidelines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015D-08AD-4FD2-B423-67CFFEF8B4C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11094"/>
      </p:ext>
    </p:extLst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Guideline Summary: </a:t>
            </a:r>
            <a:r>
              <a:rPr lang="en-US" sz="4000" dirty="0" err="1" smtClean="0"/>
              <a:t>Hwo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Scene complexity: high without lighting</a:t>
            </a:r>
          </a:p>
          <a:p>
            <a:r>
              <a:rPr lang="en-US" dirty="0" smtClean="0"/>
              <a:t>Type A:</a:t>
            </a:r>
          </a:p>
          <a:p>
            <a:pPr lvl="1"/>
            <a:r>
              <a:rPr lang="en-US" dirty="0" smtClean="0"/>
              <a:t>Not recommended </a:t>
            </a:r>
          </a:p>
          <a:p>
            <a:r>
              <a:rPr lang="en-US" dirty="0" smtClean="0"/>
              <a:t>Type B:</a:t>
            </a:r>
          </a:p>
          <a:p>
            <a:pPr lvl="1"/>
            <a:r>
              <a:rPr lang="en-US" dirty="0" smtClean="0"/>
              <a:t>50-85% accommodation on 2- &amp; 4-lane roads depending upon scenario</a:t>
            </a:r>
          </a:p>
          <a:p>
            <a:pPr lvl="1"/>
            <a:r>
              <a:rPr lang="en-US" dirty="0" smtClean="0"/>
              <a:t>Not recommended for orange and overhead signs</a:t>
            </a:r>
          </a:p>
          <a:p>
            <a:r>
              <a:rPr lang="en-US" dirty="0" smtClean="0"/>
              <a:t>Type C: not addressed</a:t>
            </a:r>
          </a:p>
          <a:p>
            <a:r>
              <a:rPr lang="en-US" dirty="0" smtClean="0"/>
              <a:t>Type D:</a:t>
            </a:r>
          </a:p>
          <a:p>
            <a:pPr lvl="1"/>
            <a:r>
              <a:rPr lang="en-US" dirty="0"/>
              <a:t>Mostly provides </a:t>
            </a:r>
            <a:r>
              <a:rPr lang="en-US" dirty="0" smtClean="0"/>
              <a:t>50-85% </a:t>
            </a:r>
            <a:r>
              <a:rPr lang="en-US" dirty="0"/>
              <a:t>accommodation for white and yellow</a:t>
            </a:r>
          </a:p>
          <a:p>
            <a:pPr lvl="1"/>
            <a:r>
              <a:rPr lang="en-US" dirty="0" smtClean="0"/>
              <a:t>Generally provides </a:t>
            </a:r>
            <a:r>
              <a:rPr lang="en-US" dirty="0"/>
              <a:t>50% accommodation for orange</a:t>
            </a:r>
          </a:p>
          <a:p>
            <a:pPr lvl="1"/>
            <a:r>
              <a:rPr lang="en-US" dirty="0" smtClean="0"/>
              <a:t>Preferred for overhead signs</a:t>
            </a:r>
          </a:p>
          <a:p>
            <a:r>
              <a:rPr lang="en-US" dirty="0" smtClean="0"/>
              <a:t>Report provides additional details for guidelines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015D-08AD-4FD2-B423-67CFFEF8B4C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52700"/>
      </p:ext>
    </p:extLst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>
                <a:effectLst/>
              </a:rPr>
              <a:t>Create pubic domain luminance calculation tool</a:t>
            </a:r>
          </a:p>
          <a:p>
            <a:pPr lvl="0"/>
            <a:r>
              <a:rPr lang="en-US" dirty="0" smtClean="0">
                <a:effectLst/>
              </a:rPr>
              <a:t>Manufactures and agencies should work to develop fully characterized retroreflectivity files for sheeting products used by agencies</a:t>
            </a:r>
          </a:p>
          <a:p>
            <a:pPr lvl="0"/>
            <a:r>
              <a:rPr lang="en-US" dirty="0" smtClean="0">
                <a:effectLst/>
              </a:rPr>
              <a:t>Refine research on demand luminance</a:t>
            </a:r>
          </a:p>
          <a:p>
            <a:pPr lvl="0"/>
            <a:r>
              <a:rPr lang="en-US" dirty="0" smtClean="0">
                <a:effectLst/>
              </a:rPr>
              <a:t>Create</a:t>
            </a:r>
            <a:r>
              <a:rPr lang="en-US" dirty="0">
                <a:effectLst/>
              </a:rPr>
              <a:t> fully characterized retroreflectivity files </a:t>
            </a:r>
            <a:r>
              <a:rPr lang="en-US" dirty="0" smtClean="0">
                <a:effectLst/>
              </a:rPr>
              <a:t>for sheeting near end of service life</a:t>
            </a:r>
          </a:p>
          <a:p>
            <a:pPr lvl="0"/>
            <a:r>
              <a:rPr lang="en-US" dirty="0" smtClean="0">
                <a:effectLst/>
              </a:rPr>
              <a:t>Evaluate luminance for a wider ranges of vehicle sizes, headlamps, and roadway geometry</a:t>
            </a:r>
          </a:p>
          <a:p>
            <a:pPr lvl="0"/>
            <a:r>
              <a:rPr lang="en-US" dirty="0" smtClean="0">
                <a:effectLst/>
              </a:rPr>
              <a:t>Revise Type C R</a:t>
            </a:r>
            <a:r>
              <a:rPr lang="en-US" baseline="-25000" dirty="0" smtClean="0">
                <a:effectLst/>
              </a:rPr>
              <a:t>A</a:t>
            </a:r>
            <a:r>
              <a:rPr lang="en-US" dirty="0" smtClean="0">
                <a:effectLst/>
              </a:rPr>
              <a:t> values in M268 so that some products will meet Type </a:t>
            </a:r>
            <a:r>
              <a:rPr lang="en-US" smtClean="0">
                <a:effectLst/>
              </a:rPr>
              <a:t>C spec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>
                <a:effectLst/>
              </a:rPr>
              <a:t>Set </a:t>
            </a:r>
            <a:r>
              <a:rPr lang="en-US" dirty="0">
                <a:effectLst/>
              </a:rPr>
              <a:t>0.2</a:t>
            </a:r>
            <a:r>
              <a:rPr lang="en-US" dirty="0" smtClean="0">
                <a:effectLst/>
              </a:rPr>
              <a:t>°/-</a:t>
            </a:r>
            <a:r>
              <a:rPr lang="en-US" dirty="0">
                <a:effectLst/>
              </a:rPr>
              <a:t>4° </a:t>
            </a:r>
            <a:r>
              <a:rPr lang="en-US" dirty="0" smtClean="0">
                <a:effectLst/>
              </a:rPr>
              <a:t>geometry between 350-450 cd/lux/m</a:t>
            </a:r>
            <a:r>
              <a:rPr lang="en-US" baseline="30000" dirty="0" smtClean="0">
                <a:effectLst/>
              </a:rPr>
              <a:t>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015D-08AD-4FD2-B423-67CFFEF8B4C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63031"/>
      </p:ext>
    </p:extLst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 guidance for agencies to select sign sheeting materials using AASHTO M268 specification</a:t>
            </a:r>
          </a:p>
          <a:p>
            <a:r>
              <a:rPr lang="en-US" dirty="0"/>
              <a:t>Project was a limited resource project</a:t>
            </a:r>
          </a:p>
          <a:p>
            <a:pPr lvl="1"/>
            <a:r>
              <a:rPr lang="en-US" dirty="0"/>
              <a:t>Not able to address all factors affecting sheeting selection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015D-08AD-4FD2-B423-67CFFEF8B4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526960"/>
      </p:ext>
    </p:extLst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AASHTO </a:t>
            </a:r>
            <a:r>
              <a:rPr lang="en-US" dirty="0" smtClean="0"/>
              <a:t>Sheeting Spec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M268: Standard Specification for Retroreflective Sheeting for Traffic Control</a:t>
            </a:r>
          </a:p>
          <a:p>
            <a:pPr lvl="1"/>
            <a:r>
              <a:rPr lang="en-US" dirty="0" smtClean="0"/>
              <a:t>Revised 2015 to provide 4 sheeting types</a:t>
            </a:r>
          </a:p>
          <a:p>
            <a:r>
              <a:rPr lang="en-US" dirty="0" smtClean="0"/>
              <a:t>AASHTO sheeting types: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A: </a:t>
            </a:r>
            <a:r>
              <a:rPr lang="en-US" dirty="0" smtClean="0"/>
              <a:t>encapsulated bead 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B: </a:t>
            </a:r>
            <a:r>
              <a:rPr lang="en-US" dirty="0" smtClean="0"/>
              <a:t>microprismatic without significant 1</a:t>
            </a:r>
            <a:r>
              <a:rPr lang="en-US" dirty="0" smtClean="0">
                <a:sym typeface="Symbol"/>
              </a:rPr>
              <a:t> observation angle performance </a:t>
            </a:r>
            <a:endParaRPr lang="en-US" dirty="0"/>
          </a:p>
          <a:p>
            <a:pPr lvl="1"/>
            <a:r>
              <a:rPr lang="en-US" dirty="0">
                <a:solidFill>
                  <a:srgbClr val="0000FF"/>
                </a:solidFill>
              </a:rPr>
              <a:t>C: </a:t>
            </a:r>
            <a:r>
              <a:rPr lang="en-US" dirty="0" smtClean="0"/>
              <a:t>microprismatic with significant </a:t>
            </a:r>
            <a:r>
              <a:rPr lang="en-US" dirty="0"/>
              <a:t>1</a:t>
            </a:r>
            <a:r>
              <a:rPr lang="en-US" dirty="0">
                <a:sym typeface="Symbol"/>
              </a:rPr>
              <a:t> observation angle </a:t>
            </a:r>
            <a:r>
              <a:rPr lang="en-US" dirty="0" smtClean="0">
                <a:sym typeface="Symbol"/>
              </a:rPr>
              <a:t>performance</a:t>
            </a:r>
            <a:endParaRPr lang="en-US" dirty="0" smtClean="0"/>
          </a:p>
          <a:p>
            <a:pPr lvl="2"/>
            <a:r>
              <a:rPr lang="en-US" dirty="0" smtClean="0"/>
              <a:t>No products currently certified as Type C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D: </a:t>
            </a:r>
            <a:r>
              <a:rPr lang="en-US" dirty="0" smtClean="0"/>
              <a:t>microprismatic with 0.5 &amp; 1</a:t>
            </a:r>
            <a:r>
              <a:rPr lang="en-US" dirty="0" smtClean="0">
                <a:sym typeface="Symbol"/>
              </a:rPr>
              <a:t> observation angle performance about twice that of Type C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015D-08AD-4FD2-B423-67CFFEF8B4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40466"/>
      </p:ext>
    </p:extLst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Measure </a:t>
            </a:r>
            <a:r>
              <a:rPr lang="en-US" dirty="0"/>
              <a:t>selection of sheeting materials</a:t>
            </a:r>
          </a:p>
          <a:p>
            <a:pPr lvl="1"/>
            <a:r>
              <a:rPr lang="en-US" dirty="0"/>
              <a:t>Create generic AASHTO sheeting types</a:t>
            </a:r>
          </a:p>
          <a:p>
            <a:r>
              <a:rPr lang="en-US" dirty="0"/>
              <a:t>Create selected roadway and sign </a:t>
            </a:r>
            <a:r>
              <a:rPr lang="en-US" dirty="0" smtClean="0"/>
              <a:t>scenarios (15 individual scenarios)</a:t>
            </a:r>
            <a:endParaRPr lang="en-US" dirty="0"/>
          </a:p>
          <a:p>
            <a:r>
              <a:rPr lang="en-US" dirty="0"/>
              <a:t>Calculate luminance supplied by generic sheeting types</a:t>
            </a:r>
          </a:p>
          <a:p>
            <a:r>
              <a:rPr lang="en-US" dirty="0"/>
              <a:t>Compare to luminance demand</a:t>
            </a:r>
          </a:p>
          <a:p>
            <a:r>
              <a:rPr lang="en-US" dirty="0"/>
              <a:t>Develop general guidelines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015D-08AD-4FD2-B423-67CFFEF8B4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56032"/>
      </p:ext>
    </p:extLst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Sheeting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Calculate luminance for specific conditions (supply luminance)</a:t>
            </a:r>
          </a:p>
          <a:p>
            <a:pPr lvl="1"/>
            <a:r>
              <a:rPr lang="en-US" dirty="0" smtClean="0"/>
              <a:t>Roadway </a:t>
            </a:r>
            <a:r>
              <a:rPr lang="en-US" dirty="0"/>
              <a:t>size and alignment, vehicle </a:t>
            </a:r>
            <a:r>
              <a:rPr lang="en-US" dirty="0" smtClean="0"/>
              <a:t>size, </a:t>
            </a:r>
            <a:r>
              <a:rPr lang="en-US" dirty="0"/>
              <a:t>headlamps, sign position, </a:t>
            </a:r>
            <a:r>
              <a:rPr lang="en-US" dirty="0" smtClean="0"/>
              <a:t>sheeting </a:t>
            </a:r>
          </a:p>
          <a:p>
            <a:pPr lvl="1"/>
            <a:r>
              <a:rPr lang="en-US" dirty="0" smtClean="0"/>
              <a:t>Used ERGO program</a:t>
            </a:r>
          </a:p>
          <a:p>
            <a:pPr lvl="1"/>
            <a:r>
              <a:rPr lang="en-US" dirty="0" smtClean="0"/>
              <a:t>Required measuring sheeting retroreflectivity </a:t>
            </a:r>
          </a:p>
          <a:p>
            <a:r>
              <a:rPr lang="en-US" dirty="0" smtClean="0"/>
              <a:t>Determine demand luminance</a:t>
            </a:r>
          </a:p>
          <a:p>
            <a:pPr lvl="1"/>
            <a:r>
              <a:rPr lang="en-US" dirty="0" smtClean="0"/>
              <a:t>Used research by others</a:t>
            </a:r>
          </a:p>
          <a:p>
            <a:pPr lvl="1"/>
            <a:r>
              <a:rPr lang="en-US" dirty="0" smtClean="0"/>
              <a:t>Based on sign legend size and driver accommodation level</a:t>
            </a:r>
          </a:p>
          <a:p>
            <a:r>
              <a:rPr lang="en-US" dirty="0" smtClean="0"/>
              <a:t>Compare supply and demand luminance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015D-08AD-4FD2-B423-67CFFEF8B4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397380"/>
      </p:ext>
    </p:extLst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3E60F-0A7F-4905-AEBB-F771016E5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 Luminance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8D7F0-EE97-4658-9668-D9846BAFD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Sign luminance: apparent brightness</a:t>
            </a:r>
          </a:p>
          <a:p>
            <a:r>
              <a:rPr lang="en-US" dirty="0"/>
              <a:t>Function of:</a:t>
            </a:r>
          </a:p>
          <a:p>
            <a:pPr lvl="1"/>
            <a:r>
              <a:rPr lang="en-US" dirty="0"/>
              <a:t>Headlamp performance</a:t>
            </a:r>
          </a:p>
          <a:p>
            <a:pPr lvl="1"/>
            <a:r>
              <a:rPr lang="en-US" dirty="0"/>
              <a:t>Sheeting retroreflectivity</a:t>
            </a:r>
          </a:p>
          <a:p>
            <a:pPr lvl="1"/>
            <a:r>
              <a:rPr lang="en-US" dirty="0"/>
              <a:t>Viewing </a:t>
            </a:r>
            <a:r>
              <a:rPr lang="en-US" dirty="0" smtClean="0"/>
              <a:t>geometry</a:t>
            </a:r>
          </a:p>
          <a:p>
            <a:r>
              <a:rPr lang="en-US" dirty="0" smtClean="0"/>
              <a:t>To evaluate, need sheeting retroreflectivity (R</a:t>
            </a:r>
            <a:r>
              <a:rPr lang="en-US" baseline="-25000" dirty="0" smtClean="0"/>
              <a:t>A</a:t>
            </a:r>
            <a:r>
              <a:rPr lang="en-US" dirty="0" smtClean="0"/>
              <a:t>) for each combination of four viewing angles:</a:t>
            </a:r>
          </a:p>
          <a:p>
            <a:pPr lvl="1"/>
            <a:r>
              <a:rPr lang="en-US" dirty="0" smtClean="0"/>
              <a:t>Observation, entrance, rotation, orientation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015D-08AD-4FD2-B423-67CFFEF8B4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41870"/>
      </p:ext>
    </p:extLst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eneh\Documents\Dropbox\NCHRP 20-07(374) sign sheeting\application syst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099" y="1657402"/>
            <a:ext cx="6276975" cy="472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r>
              <a:rPr lang="en-US" baseline="-25000" dirty="0" smtClean="0"/>
              <a:t>A</a:t>
            </a:r>
            <a:r>
              <a:rPr lang="en-US" dirty="0" smtClean="0"/>
              <a:t> Measurement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ym typeface="Symbol"/>
              </a:rPr>
              <a:t>: observation</a:t>
            </a:r>
          </a:p>
          <a:p>
            <a:r>
              <a:rPr lang="en-US" sz="2400" dirty="0" smtClean="0">
                <a:sym typeface="Symbol"/>
              </a:rPr>
              <a:t>: entrance</a:t>
            </a:r>
          </a:p>
          <a:p>
            <a:r>
              <a:rPr lang="en-US" sz="2400" dirty="0" smtClean="0">
                <a:sym typeface="Symbol"/>
              </a:rPr>
              <a:t>: rotation</a:t>
            </a:r>
          </a:p>
          <a:p>
            <a:r>
              <a:rPr lang="en-US" sz="2400" dirty="0" smtClean="0">
                <a:sym typeface="Symbol"/>
              </a:rPr>
              <a:t>: orientation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015D-08AD-4FD2-B423-67CFFEF8B4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90379"/>
      </p:ext>
    </p:extLst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203" y="2444723"/>
            <a:ext cx="5128025" cy="3865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Supply Luminance Calculations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Used ERGO</a:t>
            </a:r>
          </a:p>
          <a:p>
            <a:pPr lvl="1"/>
            <a:r>
              <a:rPr lang="en-US" sz="2000" dirty="0" smtClean="0"/>
              <a:t>Developed by Avery-Dennison</a:t>
            </a:r>
          </a:p>
          <a:p>
            <a:pPr lvl="1"/>
            <a:r>
              <a:rPr lang="en-US" sz="2000" dirty="0" smtClean="0"/>
              <a:t>No longer available</a:t>
            </a:r>
          </a:p>
          <a:p>
            <a:r>
              <a:rPr lang="en-US" sz="2400" dirty="0" smtClean="0"/>
              <a:t>Inputs</a:t>
            </a:r>
          </a:p>
          <a:p>
            <a:pPr lvl="1"/>
            <a:r>
              <a:rPr lang="en-US" sz="2000" dirty="0" smtClean="0"/>
              <a:t>Roadway alignment </a:t>
            </a:r>
          </a:p>
          <a:p>
            <a:pPr lvl="1"/>
            <a:r>
              <a:rPr lang="en-US" sz="2000" dirty="0" smtClean="0"/>
              <a:t>Vehicle size</a:t>
            </a:r>
          </a:p>
          <a:p>
            <a:pPr lvl="1"/>
            <a:r>
              <a:rPr lang="en-US" sz="2000" dirty="0" smtClean="0"/>
              <a:t>Headlamp performance</a:t>
            </a:r>
          </a:p>
          <a:p>
            <a:pPr lvl="1"/>
            <a:r>
              <a:rPr lang="en-US" sz="2000" dirty="0" smtClean="0"/>
              <a:t>Sign position</a:t>
            </a:r>
          </a:p>
          <a:p>
            <a:pPr lvl="1"/>
            <a:r>
              <a:rPr lang="en-US" sz="2000" dirty="0" smtClean="0"/>
              <a:t>Sign sheeting retroreflective performance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015D-08AD-4FD2-B423-67CFFEF8B4C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106"/>
      </p:ext>
    </p:extLst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SCOTE-TAMU&amp;TTI">
  <a:themeElements>
    <a:clrScheme name="sign trai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ign training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ign trai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n trai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n trai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n trai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n trai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n trai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gn trai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gn trai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gn trai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gn trai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gn trai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gn trai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SCOTE-TAMU&amp;TTI</Template>
  <TotalTime>2971</TotalTime>
  <Words>1395</Words>
  <Application>Microsoft Office PowerPoint</Application>
  <PresentationFormat>On-screen Show (4:3)</PresentationFormat>
  <Paragraphs>239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Calibri</vt:lpstr>
      <vt:lpstr>Symbol</vt:lpstr>
      <vt:lpstr>Tahoma</vt:lpstr>
      <vt:lpstr>SCOTE-TAMU&amp;TTI</vt:lpstr>
      <vt:lpstr> Guidelines for Selecting Sign Sheeting Materials for AASHTO M268</vt:lpstr>
      <vt:lpstr>Retroreflective Sign Sheeting</vt:lpstr>
      <vt:lpstr>Project Objective</vt:lpstr>
      <vt:lpstr>AASHTO Sheeting Spec</vt:lpstr>
      <vt:lpstr>Project Activities</vt:lpstr>
      <vt:lpstr>Sheeting Evaluation</vt:lpstr>
      <vt:lpstr>Sign Luminance</vt:lpstr>
      <vt:lpstr>RA Measurement Angles</vt:lpstr>
      <vt:lpstr>Supply Luminance Calculations</vt:lpstr>
      <vt:lpstr>Sheeting RA Measurement</vt:lpstr>
      <vt:lpstr>Sample Measurement</vt:lpstr>
      <vt:lpstr>Pseudo Type C Sheeting</vt:lpstr>
      <vt:lpstr>Roadway Alignment</vt:lpstr>
      <vt:lpstr>Vehicle Size</vt:lpstr>
      <vt:lpstr>Headlamp Performance</vt:lpstr>
      <vt:lpstr>Sign Placement</vt:lpstr>
      <vt:lpstr>Demand Luminance</vt:lpstr>
      <vt:lpstr>LOOK3 Model</vt:lpstr>
      <vt:lpstr>Roadway &amp; Signing Scenarios</vt:lpstr>
      <vt:lpstr>Comparing Supply/Demand</vt:lpstr>
      <vt:lpstr>Sample Plot</vt:lpstr>
      <vt:lpstr>Study Limitations</vt:lpstr>
      <vt:lpstr>Luminance Variability</vt:lpstr>
      <vt:lpstr>Guideline Summary: L/M/Hw</vt:lpstr>
      <vt:lpstr>Guideline Summary: Hwo</vt:lpstr>
      <vt:lpstr>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NCHRP Project No. 20-07/Task 374 Guidelines for Selecting Sign Sheeting Materials for AASHTO M268</dc:title>
  <dc:creator>Gene Hawkins</dc:creator>
  <cp:lastModifiedBy>Irvin, Deborah</cp:lastModifiedBy>
  <cp:revision>36</cp:revision>
  <cp:lastPrinted>2022-05-10T19:01:13Z</cp:lastPrinted>
  <dcterms:created xsi:type="dcterms:W3CDTF">2021-10-04T01:43:47Z</dcterms:created>
  <dcterms:modified xsi:type="dcterms:W3CDTF">2022-06-03T19:30:28Z</dcterms:modified>
</cp:coreProperties>
</file>